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2.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19" r:id="rId4"/>
    <p:sldMasterId id="2147483772" r:id="rId5"/>
    <p:sldMasterId id="2147483825" r:id="rId6"/>
  </p:sldMasterIdLst>
  <p:notesMasterIdLst>
    <p:notesMasterId r:id="rId46"/>
  </p:notesMasterIdLst>
  <p:sldIdLst>
    <p:sldId id="294" r:id="rId7"/>
    <p:sldId id="329" r:id="rId8"/>
    <p:sldId id="285" r:id="rId9"/>
    <p:sldId id="330" r:id="rId10"/>
    <p:sldId id="361" r:id="rId11"/>
    <p:sldId id="351" r:id="rId12"/>
    <p:sldId id="359" r:id="rId13"/>
    <p:sldId id="339" r:id="rId14"/>
    <p:sldId id="348" r:id="rId15"/>
    <p:sldId id="338" r:id="rId16"/>
    <p:sldId id="360" r:id="rId17"/>
    <p:sldId id="345" r:id="rId18"/>
    <p:sldId id="335" r:id="rId19"/>
    <p:sldId id="336" r:id="rId20"/>
    <p:sldId id="346" r:id="rId21"/>
    <p:sldId id="347" r:id="rId22"/>
    <p:sldId id="337" r:id="rId23"/>
    <p:sldId id="352" r:id="rId24"/>
    <p:sldId id="353" r:id="rId25"/>
    <p:sldId id="319" r:id="rId26"/>
    <p:sldId id="314" r:id="rId27"/>
    <p:sldId id="1110" r:id="rId28"/>
    <p:sldId id="1111" r:id="rId29"/>
    <p:sldId id="1115" r:id="rId30"/>
    <p:sldId id="1114" r:id="rId31"/>
    <p:sldId id="1113" r:id="rId32"/>
    <p:sldId id="334" r:id="rId33"/>
    <p:sldId id="355" r:id="rId34"/>
    <p:sldId id="343" r:id="rId35"/>
    <p:sldId id="344" r:id="rId36"/>
    <p:sldId id="311" r:id="rId37"/>
    <p:sldId id="364" r:id="rId38"/>
    <p:sldId id="363" r:id="rId39"/>
    <p:sldId id="305" r:id="rId40"/>
    <p:sldId id="354" r:id="rId41"/>
    <p:sldId id="357" r:id="rId42"/>
    <p:sldId id="349" r:id="rId43"/>
    <p:sldId id="312" r:id="rId44"/>
    <p:sldId id="257" r:id="rId45"/>
  </p:sldIdLst>
  <p:sldSz cx="9144000" cy="6858000" type="screen4x3"/>
  <p:notesSz cx="10020300" cy="68881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7A7E6540-2695-3B35-8C92-78974B8E9320}" name="Rebecca Ellis" initials="RE" userId="S::Rebecca.Ellis@pstt.org.uk::9ac469bf-b035-4585-87b6-274816e0ba1a" providerId="AD"/>
  <p188:author id="{FF2D0350-15F2-498C-7C0A-D19B7BAC7A98}" name="Sue Martin" initials="SM" userId="S::sue.martin@pstt.org.uk::cb0194a5-6d63-41ca-ace6-4751bda7921e" providerId="AD"/>
  <p188:author id="{105CE052-622F-9545-D043-3DF6C9244702}" name="Ruth Shallcross" initials="RS" userId="S::ruth.shallcross@pstt.org.uk::4c9ea7a2-b741-431d-83ef-36c7eb3060b5" providerId="AD"/>
  <p188:author id="{7AC0275C-CB82-863F-C309-D1B7060345D7}" name="Rebecca Ellis" initials="RE" userId="S::rebecca.ellis@pstt.org.uk::9ac469bf-b035-4585-87b6-274816e0ba1a" providerId="AD"/>
  <p188:author id="{86A6D8A2-2E89-6C1E-AB64-5406E4B04B42}" name="Barbara French" initials="BF" userId="S::Barbara.French@pstt.org.uk::8536c57e-8fdc-4733-92d0-ee13f8f891a8"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0098"/>
    <a:srgbClr val="3C3C3C"/>
    <a:srgbClr val="3EB1C8"/>
    <a:srgbClr val="FFFFFF"/>
    <a:srgbClr val="E1CD00"/>
    <a:srgbClr val="84BD00"/>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673E74-3986-46A1-AE0D-DA58D04E6E7D}" v="1" dt="2025-02-04T18:36:02.6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110" autoAdjust="0"/>
  </p:normalViewPr>
  <p:slideViewPr>
    <p:cSldViewPr snapToGrid="0">
      <p:cViewPr varScale="1">
        <p:scale>
          <a:sx n="65" d="100"/>
          <a:sy n="65" d="100"/>
        </p:scale>
        <p:origin x="2856"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0C673E74-3986-46A1-AE0D-DA58D04E6E7D}"/>
    <pc:docChg chg="undo custSel modSld">
      <pc:chgData name="Alison Trew" userId="501ad152-89bb-4882-ac72-f31826cb2e78" providerId="ADAL" clId="{0C673E74-3986-46A1-AE0D-DA58D04E6E7D}" dt="2025-02-04T18:35:28.137" v="2" actId="1076"/>
      <pc:docMkLst>
        <pc:docMk/>
      </pc:docMkLst>
      <pc:sldChg chg="modSp mod">
        <pc:chgData name="Alison Trew" userId="501ad152-89bb-4882-ac72-f31826cb2e78" providerId="ADAL" clId="{0C673E74-3986-46A1-AE0D-DA58D04E6E7D}" dt="2025-02-04T18:20:29.507" v="1" actId="1076"/>
        <pc:sldMkLst>
          <pc:docMk/>
          <pc:sldMk cId="1063935124" sldId="312"/>
        </pc:sldMkLst>
        <pc:spChg chg="mod">
          <ac:chgData name="Alison Trew" userId="501ad152-89bb-4882-ac72-f31826cb2e78" providerId="ADAL" clId="{0C673E74-3986-46A1-AE0D-DA58D04E6E7D}" dt="2025-02-04T18:20:29.507" v="1" actId="1076"/>
          <ac:spMkLst>
            <pc:docMk/>
            <pc:sldMk cId="1063935124" sldId="312"/>
            <ac:spMk id="4" creationId="{CD0292E1-D0D0-60C6-1B8D-0C0C2DEDB82C}"/>
          </ac:spMkLst>
        </pc:spChg>
      </pc:sldChg>
      <pc:sldChg chg="modSp mod">
        <pc:chgData name="Alison Trew" userId="501ad152-89bb-4882-ac72-f31826cb2e78" providerId="ADAL" clId="{0C673E74-3986-46A1-AE0D-DA58D04E6E7D}" dt="2025-02-04T18:35:28.137" v="2" actId="1076"/>
        <pc:sldMkLst>
          <pc:docMk/>
          <pc:sldMk cId="2210417042" sldId="1115"/>
        </pc:sldMkLst>
        <pc:picChg chg="mod">
          <ac:chgData name="Alison Trew" userId="501ad152-89bb-4882-ac72-f31826cb2e78" providerId="ADAL" clId="{0C673E74-3986-46A1-AE0D-DA58D04E6E7D}" dt="2025-02-04T18:35:28.137" v="2" actId="1076"/>
          <ac:picMkLst>
            <pc:docMk/>
            <pc:sldMk cId="2210417042" sldId="1115"/>
            <ac:picMk id="4" creationId="{47691B7F-B340-EF3E-A74E-D5DEE179F13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342130" cy="345604"/>
          </a:xfrm>
          <a:prstGeom prst="rect">
            <a:avLst/>
          </a:prstGeom>
        </p:spPr>
        <p:txBody>
          <a:bodyPr vert="horz" lIns="96616" tIns="48308" rIns="96616" bIns="48308" rtlCol="0"/>
          <a:lstStyle>
            <a:lvl1pPr algn="l">
              <a:defRPr sz="1300"/>
            </a:lvl1pPr>
          </a:lstStyle>
          <a:p>
            <a:endParaRPr lang="en-GB"/>
          </a:p>
        </p:txBody>
      </p:sp>
      <p:sp>
        <p:nvSpPr>
          <p:cNvPr id="3" name="Date Placeholder 2"/>
          <p:cNvSpPr>
            <a:spLocks noGrp="1"/>
          </p:cNvSpPr>
          <p:nvPr>
            <p:ph type="dt" idx="1"/>
          </p:nvPr>
        </p:nvSpPr>
        <p:spPr>
          <a:xfrm>
            <a:off x="5675851" y="1"/>
            <a:ext cx="4342130" cy="345604"/>
          </a:xfrm>
          <a:prstGeom prst="rect">
            <a:avLst/>
          </a:prstGeom>
        </p:spPr>
        <p:txBody>
          <a:bodyPr vert="horz" lIns="96616" tIns="48308" rIns="96616" bIns="48308" rtlCol="0"/>
          <a:lstStyle>
            <a:lvl1pPr algn="r">
              <a:defRPr sz="1300"/>
            </a:lvl1pPr>
          </a:lstStyle>
          <a:p>
            <a:fld id="{6343FAB5-BCA0-4861-867F-C7B00828AEDE}" type="datetimeFigureOut">
              <a:rPr lang="en-GB" smtClean="0"/>
              <a:t>04/02/2025</a:t>
            </a:fld>
            <a:endParaRPr lang="en-GB"/>
          </a:p>
        </p:txBody>
      </p:sp>
      <p:sp>
        <p:nvSpPr>
          <p:cNvPr id="4" name="Slide Image Placeholder 3"/>
          <p:cNvSpPr>
            <a:spLocks noGrp="1" noRot="1" noChangeAspect="1"/>
          </p:cNvSpPr>
          <p:nvPr>
            <p:ph type="sldImg" idx="2"/>
          </p:nvPr>
        </p:nvSpPr>
        <p:spPr>
          <a:xfrm>
            <a:off x="3459163" y="860425"/>
            <a:ext cx="3101975" cy="2325688"/>
          </a:xfrm>
          <a:prstGeom prst="rect">
            <a:avLst/>
          </a:prstGeom>
          <a:noFill/>
          <a:ln w="12700">
            <a:solidFill>
              <a:prstClr val="black"/>
            </a:solidFill>
          </a:ln>
        </p:spPr>
        <p:txBody>
          <a:bodyPr vert="horz" lIns="96616" tIns="48308" rIns="96616" bIns="48308" rtlCol="0" anchor="ctr"/>
          <a:lstStyle/>
          <a:p>
            <a:endParaRPr lang="en-GB"/>
          </a:p>
        </p:txBody>
      </p:sp>
      <p:sp>
        <p:nvSpPr>
          <p:cNvPr id="5" name="Notes Placeholder 4"/>
          <p:cNvSpPr>
            <a:spLocks noGrp="1"/>
          </p:cNvSpPr>
          <p:nvPr>
            <p:ph type="body" sz="quarter" idx="3"/>
          </p:nvPr>
        </p:nvSpPr>
        <p:spPr>
          <a:xfrm>
            <a:off x="1002030" y="3314928"/>
            <a:ext cx="8016240" cy="2712215"/>
          </a:xfrm>
          <a:prstGeom prst="rect">
            <a:avLst/>
          </a:prstGeom>
        </p:spPr>
        <p:txBody>
          <a:bodyPr vert="horz" lIns="96616" tIns="48308" rIns="96616" bIns="4830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42560"/>
            <a:ext cx="4342130" cy="345603"/>
          </a:xfrm>
          <a:prstGeom prst="rect">
            <a:avLst/>
          </a:prstGeom>
        </p:spPr>
        <p:txBody>
          <a:bodyPr vert="horz" lIns="96616" tIns="48308" rIns="96616" bIns="48308" rtlCol="0" anchor="b"/>
          <a:lstStyle>
            <a:lvl1pPr algn="l">
              <a:defRPr sz="1300"/>
            </a:lvl1pPr>
          </a:lstStyle>
          <a:p>
            <a:endParaRPr lang="en-GB"/>
          </a:p>
        </p:txBody>
      </p:sp>
      <p:sp>
        <p:nvSpPr>
          <p:cNvPr id="7" name="Slide Number Placeholder 6"/>
          <p:cNvSpPr>
            <a:spLocks noGrp="1"/>
          </p:cNvSpPr>
          <p:nvPr>
            <p:ph type="sldNum" sz="quarter" idx="5"/>
          </p:nvPr>
        </p:nvSpPr>
        <p:spPr>
          <a:xfrm>
            <a:off x="5675851" y="6542560"/>
            <a:ext cx="4342130" cy="345603"/>
          </a:xfrm>
          <a:prstGeom prst="rect">
            <a:avLst/>
          </a:prstGeom>
        </p:spPr>
        <p:txBody>
          <a:bodyPr vert="horz" lIns="96616" tIns="48308" rIns="96616" bIns="48308" rtlCol="0" anchor="b"/>
          <a:lstStyle>
            <a:lvl1pPr algn="r">
              <a:defRPr sz="13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climate.nasa.gov/vital-signs/carbon-dioxide/?intent=121"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rhs.org.uk/garden-features/rain-gardens"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wwf.org.uk/get-involved/schools/forest-of-promises"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waterbear.com/watch/play-on-footballs-climate-story" TargetMode="External"/><Relationship Id="rId2" Type="http://schemas.openxmlformats.org/officeDocument/2006/relationships/slide" Target="../slides/slide36.xml"/><Relationship Id="rId1" Type="http://schemas.openxmlformats.org/officeDocument/2006/relationships/notesMaster" Target="../notesMasters/notesMaster1.xml"/><Relationship Id="rId5" Type="http://schemas.openxmlformats.org/officeDocument/2006/relationships/hyperlink" Target="https://footballforfuture.org/" TargetMode="External"/><Relationship Id="rId4" Type="http://schemas.openxmlformats.org/officeDocument/2006/relationships/hyperlink" Target="https://www.savetodayplaytomorrow.com/"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155">
              <a:defRPr/>
            </a:pPr>
            <a:r>
              <a:rPr lang="en-GB" sz="1300" b="1" dirty="0">
                <a:latin typeface="Aptos" panose="020B0004020202020204" pitchFamily="34" charset="0"/>
                <a:ea typeface="Aptos" panose="020B0004020202020204" pitchFamily="34" charset="0"/>
                <a:cs typeface="Aptos" panose="020B0004020202020204" pitchFamily="34" charset="0"/>
              </a:rPr>
              <a:t>INFORMATION FOR TEACHERS</a:t>
            </a:r>
          </a:p>
          <a:p>
            <a:pPr defTabSz="966155">
              <a:defRPr/>
            </a:pPr>
            <a:r>
              <a:rPr lang="en-GB" sz="1300" dirty="0">
                <a:latin typeface="Aptos" panose="020B0004020202020204" pitchFamily="34" charset="0"/>
                <a:ea typeface="Aptos" panose="020B0004020202020204" pitchFamily="34" charset="0"/>
                <a:cs typeface="Aptos" panose="020B0004020202020204" pitchFamily="34" charset="0"/>
              </a:rPr>
              <a:t>This resource is suitable for sharing in a context related to soil types and/or to revisit the weather. It will be particularly interesting to children who enjoy playing football and other outside activities.</a:t>
            </a:r>
          </a:p>
          <a:p>
            <a:pPr defTabSz="966155">
              <a:defRPr/>
            </a:pPr>
            <a:endParaRPr lang="en-GB" sz="1300" dirty="0">
              <a:latin typeface="Aptos" panose="020B0004020202020204" pitchFamily="34" charset="0"/>
              <a:ea typeface="Aptos" panose="020B0004020202020204" pitchFamily="34" charset="0"/>
              <a:cs typeface="Aptos" panose="020B0004020202020204" pitchFamily="34" charset="0"/>
            </a:endParaRPr>
          </a:p>
          <a:p>
            <a:pPr defTabSz="966155">
              <a:defRPr/>
            </a:pPr>
            <a:r>
              <a:rPr lang="en-GB" sz="1300" b="1" dirty="0">
                <a:latin typeface="Aptos" panose="020B0004020202020204" pitchFamily="34" charset="0"/>
                <a:ea typeface="Aptos" panose="020B0004020202020204" pitchFamily="34" charset="0"/>
                <a:cs typeface="Aptos" panose="020B0004020202020204" pitchFamily="34" charset="0"/>
              </a:rPr>
              <a:t>Teaching children about the climate challenge</a:t>
            </a:r>
          </a:p>
          <a:p>
            <a:pPr defTabSz="966155">
              <a:defRPr/>
            </a:pPr>
            <a:r>
              <a:rPr lang="en-GB" b="0" i="0" dirty="0">
                <a:solidFill>
                  <a:srgbClr val="292929"/>
                </a:solidFill>
                <a:effectLst/>
                <a:latin typeface="Helvetica Neue"/>
              </a:rPr>
              <a:t>We know that some teachers are uncertain about how to tackle climate change issues with children. As educators, we must aim to give children a positive mindset.</a:t>
            </a:r>
            <a:endParaRPr lang="en-GB" dirty="0"/>
          </a:p>
          <a:p>
            <a:pPr defTabSz="966155">
              <a:defRPr/>
            </a:pPr>
            <a:r>
              <a:rPr lang="en-GB" dirty="0"/>
              <a:t>For guidance on how to teach children about the current climate challenge, we recommend reading this guidance from </a:t>
            </a:r>
            <a:r>
              <a:rPr lang="en-GB" b="1" dirty="0"/>
              <a:t>Explorify</a:t>
            </a:r>
            <a:r>
              <a:rPr lang="en-GB" dirty="0"/>
              <a:t> (free to register for teachers in UK).</a:t>
            </a:r>
          </a:p>
          <a:p>
            <a:pPr defTabSz="966155">
              <a:defRPr/>
            </a:pPr>
            <a:r>
              <a:rPr lang="en-GB" dirty="0"/>
              <a:t>See - https://explorify.uk/teacher-support/science-teaching-support/2-how-to-teach-the-climate-challenge</a:t>
            </a:r>
          </a:p>
          <a:p>
            <a:pPr defTabSz="966155">
              <a:defRPr/>
            </a:pPr>
            <a:endParaRPr lang="en-GB" dirty="0"/>
          </a:p>
          <a:p>
            <a:pPr algn="l"/>
            <a:r>
              <a:rPr lang="en-GB" b="0" i="0" dirty="0">
                <a:solidFill>
                  <a:srgbClr val="292929"/>
                </a:solidFill>
                <a:effectLst/>
                <a:latin typeface="Helvetica Neue"/>
              </a:rPr>
              <a:t>Through our </a:t>
            </a:r>
            <a:r>
              <a:rPr lang="en-GB" b="0" i="1" dirty="0">
                <a:solidFill>
                  <a:srgbClr val="292929"/>
                </a:solidFill>
                <a:effectLst/>
                <a:latin typeface="Helvetica Neue"/>
              </a:rPr>
              <a:t>Did you know? </a:t>
            </a:r>
            <a:r>
              <a:rPr lang="en-GB" b="0" i="0" dirty="0">
                <a:solidFill>
                  <a:srgbClr val="292929"/>
                </a:solidFill>
                <a:effectLst/>
                <a:latin typeface="Helvetica Neue"/>
              </a:rPr>
              <a:t>climate</a:t>
            </a:r>
            <a:r>
              <a:rPr lang="en-GB" b="0" i="1" dirty="0">
                <a:solidFill>
                  <a:srgbClr val="292929"/>
                </a:solidFill>
                <a:effectLst/>
                <a:latin typeface="Helvetica Neue"/>
              </a:rPr>
              <a:t> </a:t>
            </a:r>
            <a:r>
              <a:rPr lang="en-GB" b="0" i="0" dirty="0">
                <a:solidFill>
                  <a:srgbClr val="292929"/>
                </a:solidFill>
                <a:effectLst/>
                <a:latin typeface="Helvetica Neue"/>
              </a:rPr>
              <a:t>resources we hope to provide opportunity for primary teachers and children to talk honestly and confidently about the climate challenges we are facing and to consider how they can make a positive difference in the world. </a:t>
            </a:r>
          </a:p>
          <a:p>
            <a:pPr marL="181154" indent="-181154">
              <a:buFont typeface="Arial" panose="020B0604020202020204" pitchFamily="34" charset="0"/>
              <a:buChar char="•"/>
            </a:pPr>
            <a:r>
              <a:rPr lang="en-GB" b="0" i="0" dirty="0">
                <a:solidFill>
                  <a:srgbClr val="292929"/>
                </a:solidFill>
                <a:effectLst/>
                <a:latin typeface="Helvetica Neue"/>
              </a:rPr>
              <a:t>These articles and slideshows give children information to help them understand some climate issues at an age-appropriate level. </a:t>
            </a:r>
          </a:p>
          <a:p>
            <a:pPr marL="181154" indent="-181154">
              <a:buFont typeface="Arial" panose="020B0604020202020204" pitchFamily="34" charset="0"/>
              <a:buChar char="•"/>
            </a:pPr>
            <a:r>
              <a:rPr lang="en-GB" b="0" i="0" dirty="0">
                <a:solidFill>
                  <a:srgbClr val="292929"/>
                </a:solidFill>
                <a:effectLst/>
                <a:latin typeface="Helvetica Neue"/>
              </a:rPr>
              <a:t>They include questions for teachers and children to consider in the classroom, giving children time to process new information and have their feelings about climate issues acknowledged. </a:t>
            </a:r>
          </a:p>
          <a:p>
            <a:pPr marL="181154" indent="-181154">
              <a:buFont typeface="Arial" panose="020B0604020202020204" pitchFamily="34" charset="0"/>
              <a:buChar char="•"/>
            </a:pPr>
            <a:r>
              <a:rPr lang="en-GB" sz="1800" dirty="0">
                <a:effectLst/>
                <a:latin typeface="Segoe UI" panose="020B0502040204020203" pitchFamily="34" charset="0"/>
              </a:rPr>
              <a:t>The Teacher Guide describes an investigation that children can do to </a:t>
            </a:r>
            <a:r>
              <a:rPr lang="en-GB" sz="1800" u="sng" dirty="0">
                <a:effectLst/>
                <a:latin typeface="Segoe UI" panose="020B0502040204020203" pitchFamily="34" charset="0"/>
              </a:rPr>
              <a:t>think about the local impact </a:t>
            </a:r>
            <a:r>
              <a:rPr lang="en-GB" sz="1800" dirty="0">
                <a:effectLst/>
                <a:latin typeface="Segoe UI" panose="020B0502040204020203" pitchFamily="34" charset="0"/>
              </a:rPr>
              <a:t>of the scientists’ research, helping children to feel like scientists themselves. ​</a:t>
            </a:r>
            <a:r>
              <a:rPr lang="en-GB" b="0" i="0" dirty="0">
                <a:solidFill>
                  <a:srgbClr val="292929"/>
                </a:solidFill>
                <a:effectLst/>
                <a:latin typeface="Helvetica Neue"/>
              </a:rPr>
              <a:t>Finally, we encourage children to consider small positive actions so that they begin to feel they have some agency in the climate challenge.</a:t>
            </a:r>
          </a:p>
          <a:p>
            <a:pPr defTabSz="966155">
              <a:defRPr/>
            </a:pPr>
            <a:endParaRPr lang="en-GB" b="1" dirty="0"/>
          </a:p>
          <a:p>
            <a:pPr defTabSz="966155">
              <a:defRPr/>
            </a:pPr>
            <a:r>
              <a:rPr lang="en-GB" b="1" dirty="0"/>
              <a:t>Key learning:</a:t>
            </a:r>
          </a:p>
          <a:p>
            <a:pPr marL="241539" indent="-241539" defTabSz="966155">
              <a:buFont typeface="Arial" panose="020B0604020202020204" pitchFamily="34" charset="0"/>
              <a:buChar char="•"/>
              <a:defRPr/>
            </a:pPr>
            <a:r>
              <a:rPr lang="en-GB" dirty="0"/>
              <a:t>The Earth is warming because of human activities such as burning fossil fuels and cutting down trees.</a:t>
            </a:r>
          </a:p>
          <a:p>
            <a:pPr marL="241539" indent="-241539" defTabSz="966155">
              <a:buFont typeface="Arial" panose="020B0604020202020204" pitchFamily="34" charset="0"/>
              <a:buChar char="•"/>
              <a:defRPr/>
            </a:pPr>
            <a:r>
              <a:rPr lang="en-GB" dirty="0"/>
              <a:t>Some of the flooding and heavy rain that we experience nowadays is happening because the Earth is warming (climate change).</a:t>
            </a:r>
          </a:p>
          <a:p>
            <a:pPr marL="241539" indent="-241539" defTabSz="966155">
              <a:buFont typeface="Arial" panose="020B0604020202020204" pitchFamily="34" charset="0"/>
              <a:buChar char="•"/>
              <a:defRPr/>
            </a:pPr>
            <a:r>
              <a:rPr lang="en-GB" dirty="0"/>
              <a:t>Football pitches are flooding because of climate change.</a:t>
            </a:r>
          </a:p>
          <a:p>
            <a:pPr marL="241539" indent="-241539" defTabSz="966155">
              <a:buFont typeface="Arial" panose="020B0604020202020204" pitchFamily="34" charset="0"/>
              <a:buChar char="•"/>
              <a:defRPr/>
            </a:pPr>
            <a:r>
              <a:rPr lang="en-GB" dirty="0"/>
              <a:t>How football clubs can prepare for climate change and take action to reduce their impact on climate change.</a:t>
            </a:r>
          </a:p>
          <a:p>
            <a:pPr marL="241539" indent="-241539" defTabSz="966155">
              <a:buFont typeface="Arial" panose="020B0604020202020204" pitchFamily="34" charset="0"/>
              <a:buChar char="•"/>
              <a:defRPr/>
            </a:pPr>
            <a:r>
              <a:rPr lang="en-GB" dirty="0"/>
              <a:t>How we can take action to reduce the impact of our lives on global warming and climate change.</a:t>
            </a:r>
          </a:p>
          <a:p>
            <a:pPr defTabSz="966155">
              <a:defRPr/>
            </a:pPr>
            <a:endParaRPr lang="en-GB" dirty="0"/>
          </a:p>
          <a:p>
            <a:pPr defTabSz="966155">
              <a:defRPr/>
            </a:pPr>
            <a:r>
              <a:rPr lang="en-GB" b="1" dirty="0"/>
              <a:t>Article</a:t>
            </a:r>
          </a:p>
          <a:p>
            <a:pPr defTabSz="966155">
              <a:defRPr/>
            </a:pPr>
            <a:r>
              <a:rPr lang="en-GB" dirty="0"/>
              <a:t>The accompanying </a:t>
            </a:r>
            <a:r>
              <a:rPr lang="en-GB" b="1" i="1" dirty="0"/>
              <a:t>Did you know? </a:t>
            </a:r>
            <a:r>
              <a:rPr lang="en-GB" dirty="0"/>
              <a:t>article is suitable for children in upper primary (ages 9-12). </a:t>
            </a:r>
            <a:r>
              <a:rPr lang="en-GB" sz="1900" dirty="0">
                <a:latin typeface="Aptos" panose="020B0004020202020204" pitchFamily="34" charset="0"/>
                <a:ea typeface="Aptos" panose="020B0004020202020204" pitchFamily="34" charset="0"/>
                <a:cs typeface="Times New Roman" panose="02020603050405020304" pitchFamily="18" charset="0"/>
              </a:rPr>
              <a:t>It can be read by older primary age children independently or with some teacher support.  </a:t>
            </a:r>
            <a:r>
              <a:rPr lang="en-GB" dirty="0"/>
              <a:t>Readability checkers showed reading age 9-10 for most of the content and age 10-11 for a couple of paragraphs.</a:t>
            </a:r>
            <a:r>
              <a:rPr lang="en-GB" sz="1300" dirty="0">
                <a:latin typeface="Calibri" panose="020F0502020204030204" pitchFamily="34" charset="0"/>
                <a:ea typeface="Calibri" panose="020F0502020204030204" pitchFamily="34" charset="0"/>
                <a:cs typeface="Times New Roman" panose="02020603050405020304" pitchFamily="18" charset="0"/>
              </a:rPr>
              <a:t> </a:t>
            </a:r>
          </a:p>
          <a:p>
            <a:pPr defTabSz="966155">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155">
              <a:spcAft>
                <a:spcPts val="845"/>
              </a:spcAft>
              <a:defRPr/>
            </a:pPr>
            <a:r>
              <a:rPr lang="en-GB" sz="1300" b="1">
                <a:latin typeface="Calibri" panose="020F0502020204030204" pitchFamily="34" charset="0"/>
                <a:ea typeface="Calibri" panose="020F0502020204030204" pitchFamily="34" charset="0"/>
                <a:cs typeface="Times New Roman" panose="02020603050405020304" pitchFamily="18" charset="0"/>
              </a:rPr>
              <a:t>Use the next few slides to explain what scientists know about climate change and why this is important.</a:t>
            </a:r>
          </a:p>
          <a:p>
            <a:pPr defTabSz="966155">
              <a:spcAft>
                <a:spcPts val="845"/>
              </a:spcAft>
              <a:defRPr/>
            </a:pPr>
            <a:r>
              <a:rPr lang="en-GB" sz="1300">
                <a:latin typeface="Calibri" panose="020F0502020204030204" pitchFamily="34" charset="0"/>
                <a:ea typeface="Calibri" panose="020F0502020204030204" pitchFamily="34" charset="0"/>
                <a:cs typeface="Times New Roman" panose="02020603050405020304" pitchFamily="18" charset="0"/>
              </a:rPr>
              <a:t>On each slide, click to reveal more information.</a:t>
            </a:r>
          </a:p>
          <a:p>
            <a:pPr defTabSz="966155">
              <a:spcAft>
                <a:spcPts val="845"/>
              </a:spcAft>
              <a:defRPr/>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062975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Check children understand the term atmosphere – ref glossary.</a:t>
            </a: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196663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solidFill>
                  <a:srgbClr val="000000"/>
                </a:solidFill>
                <a:latin typeface="Calibri"/>
                <a:ea typeface="Calibri"/>
                <a:cs typeface="Calibri"/>
              </a:rPr>
              <a:t>Fossil fuel is a term for non-renewable energy sources. Examples</a:t>
            </a:r>
            <a:r>
              <a:rPr lang="en-GB"/>
              <a:t>: petrol, diesel, coal, gas.</a:t>
            </a:r>
          </a:p>
          <a:p>
            <a:r>
              <a:rPr lang="en-GB"/>
              <a:t>Check children know what fossil fuels are – ref glossary. </a:t>
            </a:r>
            <a:endParaRPr lang="en-GB">
              <a:ea typeface="Calibri"/>
              <a:cs typeface="Calibri"/>
            </a:endParaRPr>
          </a:p>
          <a:p>
            <a:endParaRPr lang="en-GB"/>
          </a:p>
          <a:p>
            <a:r>
              <a:rPr lang="en-GB"/>
              <a:t>Gather children’s experiences of using fossil fuels, e.g., travelling to school in a car, heating buildings, using buses, farmer’s tractors.</a:t>
            </a:r>
            <a:endParaRPr lang="en-GB">
              <a:ea typeface="Calibri"/>
              <a:cs typeface="Calibri"/>
            </a:endParaRPr>
          </a:p>
          <a:p>
            <a:r>
              <a:rPr lang="en-GB"/>
              <a:t>Key point: Fossil fuels are widely used for our everyday living. This has increased the amount of carbon dioxide produced and released into the atmosphere.</a:t>
            </a:r>
            <a:endParaRPr lang="en-GB">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094031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66155" rtl="0" eaLnBrk="1" fontAlgn="auto" latinLnBrk="0" hangingPunct="1">
              <a:lnSpc>
                <a:spcPct val="100000"/>
              </a:lnSpc>
              <a:spcBef>
                <a:spcPts val="0"/>
              </a:spcBef>
              <a:spcAft>
                <a:spcPts val="845"/>
              </a:spcAft>
              <a:buClrTx/>
              <a:buSzTx/>
              <a:buFontTx/>
              <a:buNone/>
              <a:tabLst/>
              <a:defRPr/>
            </a:pPr>
            <a:r>
              <a:rPr lang="en-GB" sz="1800" dirty="0">
                <a:effectLst/>
                <a:latin typeface="Segoe UI" panose="020B0502040204020203" pitchFamily="34" charset="0"/>
              </a:rPr>
              <a:t>All children need to know is that it is getting warmer because more CO2 is released nowadays than in the past.</a:t>
            </a:r>
            <a:endParaRPr lang="en-GB" sz="1800" dirty="0">
              <a:effectLst/>
              <a:latin typeface="Arial" panose="020B0604020202020204" pitchFamily="34" charset="0"/>
            </a:endParaRPr>
          </a:p>
          <a:p>
            <a:pPr defTabSz="966155">
              <a:spcAft>
                <a:spcPts val="845"/>
              </a:spcAft>
              <a:defRPr/>
            </a:pPr>
            <a:r>
              <a:rPr lang="en-GB" sz="1900" dirty="0">
                <a:latin typeface="Segoe UI" panose="020B0502040204020203" pitchFamily="34" charset="0"/>
              </a:rPr>
              <a:t>Only if children are interested in seeing data showing how CO2 levels have increased – see graph: </a:t>
            </a:r>
            <a:r>
              <a:rPr lang="en-GB" sz="1900" dirty="0">
                <a:latin typeface="Segoe UI" panose="020B0502040204020203" pitchFamily="34" charset="0"/>
                <a:hlinkClick r:id="rId3"/>
              </a:rPr>
              <a:t>https://climate.nasa.gov/vital-signs/carbon-dioxide/?intent=121</a:t>
            </a:r>
            <a:endParaRPr lang="en-GB" sz="1900" dirty="0">
              <a:latin typeface="Calibri" panose="020F0502020204030204" pitchFamily="34" charset="0"/>
              <a:ea typeface="Calibri" panose="020F0502020204030204" pitchFamily="34" charset="0"/>
              <a:cs typeface="Times New Roman" panose="02020603050405020304" pitchFamily="18" charset="0"/>
            </a:endParaRPr>
          </a:p>
          <a:p>
            <a:pPr defTabSz="966155">
              <a:spcAft>
                <a:spcPts val="845"/>
              </a:spcAf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946681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155">
              <a:spcAft>
                <a:spcPts val="845"/>
              </a:spcAft>
              <a:defRPr/>
            </a:pPr>
            <a:r>
              <a:rPr lang="en-GB" dirty="0"/>
              <a:t>Collect children’s ideas.</a:t>
            </a:r>
          </a:p>
          <a:p>
            <a:pPr defTabSz="966155">
              <a:spcAft>
                <a:spcPts val="845"/>
              </a:spcAft>
              <a:defRPr/>
            </a:pPr>
            <a:endParaRPr lang="en-GB" dirty="0"/>
          </a:p>
          <a:p>
            <a:pPr defTabSz="966155">
              <a:spcAft>
                <a:spcPts val="845"/>
              </a:spcAft>
              <a:defRPr/>
            </a:pPr>
            <a:r>
              <a:rPr lang="en-GB" dirty="0"/>
              <a:t>If children are not familiar with the water cycle, go to slide 18 next.</a:t>
            </a: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16561481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OPTIONAL SLIDE – if children are already familiar with the water cycle</a:t>
            </a:r>
          </a:p>
          <a:p>
            <a:r>
              <a:rPr lang="en-GB" dirty="0"/>
              <a:t>Elicit explanation of water cycle from children – click to reveal the arrows &amp; thought bubble.</a:t>
            </a:r>
          </a:p>
          <a:p>
            <a:pPr defTabSz="966155">
              <a:defRPr/>
            </a:pPr>
            <a:r>
              <a:rPr lang="en-GB" sz="1300" dirty="0">
                <a:latin typeface="Segoe UI" panose="020B0502040204020203" pitchFamily="34" charset="0"/>
              </a:rPr>
              <a:t>This should not be the first time the children learn about the water cycle but should be a recap. Ideally rather than explain, the teacher elicits the explanation from the children.</a:t>
            </a:r>
            <a:endParaRPr lang="en-GB" dirty="0"/>
          </a:p>
          <a:p>
            <a:r>
              <a:rPr lang="en-GB" dirty="0"/>
              <a:t>Answer on next slide.</a:t>
            </a:r>
          </a:p>
          <a:p>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2894604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408FF-8C61-AC3F-233E-84100BE9E1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184193-330F-1AB9-7FBA-CC23BB7FDD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59AE4C-D195-EC3A-4F7A-2350881CCE17}"/>
              </a:ext>
            </a:extLst>
          </p:cNvPr>
          <p:cNvSpPr>
            <a:spLocks noGrp="1"/>
          </p:cNvSpPr>
          <p:nvPr>
            <p:ph type="body" idx="1"/>
          </p:nvPr>
        </p:nvSpPr>
        <p:spPr/>
        <p:txBody>
          <a:bodyPr/>
          <a:lstStyle/>
          <a:p>
            <a:pPr defTabSz="966155">
              <a:defRPr/>
            </a:pPr>
            <a:r>
              <a:rPr lang="en-GB" b="1" dirty="0"/>
              <a:t>OPTIONAL SLIDE – if children are already familiar with the water cycle</a:t>
            </a:r>
          </a:p>
          <a:p>
            <a:pPr defTabSz="966155">
              <a:defRPr/>
            </a:pPr>
            <a:r>
              <a:rPr lang="en-GB" dirty="0"/>
              <a:t>Explain – click to reveal arrows</a:t>
            </a:r>
          </a:p>
          <a:p>
            <a:r>
              <a:rPr lang="en-GB" dirty="0"/>
              <a:t>If it is warmer, there could more evaporation in some regions.</a:t>
            </a:r>
          </a:p>
          <a:p>
            <a:r>
              <a:rPr lang="en-GB" dirty="0"/>
              <a:t>This might mean more or heavier rain in other regions.</a:t>
            </a:r>
          </a:p>
          <a:p>
            <a:endParaRPr lang="en-GB" dirty="0"/>
          </a:p>
        </p:txBody>
      </p:sp>
      <p:sp>
        <p:nvSpPr>
          <p:cNvPr id="4" name="Slide Number Placeholder 3">
            <a:extLst>
              <a:ext uri="{FF2B5EF4-FFF2-40B4-BE49-F238E27FC236}">
                <a16:creationId xmlns:a16="http://schemas.microsoft.com/office/drawing/2014/main" id="{609B544C-6CF8-F6D7-A929-D0A4805DE949}"/>
              </a:ext>
            </a:extLst>
          </p:cNvPr>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7910049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Scientists asked – is the rainfall on stormy days heavier than it used to be?</a:t>
            </a:r>
          </a:p>
          <a:p>
            <a:r>
              <a:rPr lang="en-GB" dirty="0"/>
              <a:t>Click to reveal</a:t>
            </a:r>
          </a:p>
          <a:p>
            <a:endParaRPr lang="en-GB" dirty="0"/>
          </a:p>
          <a:p>
            <a:r>
              <a:rPr lang="en-GB" dirty="0"/>
              <a:t>Who might need to know about our winters getting wetter?</a:t>
            </a:r>
          </a:p>
          <a:p>
            <a:r>
              <a:rPr lang="en-GB" dirty="0"/>
              <a:t>Encourage children to think about the effect of wetter winters:</a:t>
            </a:r>
          </a:p>
          <a:p>
            <a:pPr marL="181154" indent="-181154">
              <a:buFont typeface="Arial" panose="020B0604020202020204" pitchFamily="34" charset="0"/>
              <a:buChar char="•"/>
            </a:pPr>
            <a:r>
              <a:rPr lang="en-GB" dirty="0"/>
              <a:t>farming</a:t>
            </a:r>
          </a:p>
          <a:p>
            <a:pPr marL="181154" indent="-181154">
              <a:buFont typeface="Arial" panose="020B0604020202020204" pitchFamily="34" charset="0"/>
              <a:buChar char="•"/>
            </a:pPr>
            <a:r>
              <a:rPr lang="en-GB" dirty="0"/>
              <a:t>sports events</a:t>
            </a:r>
          </a:p>
          <a:p>
            <a:pPr marL="181154" indent="-181154">
              <a:buFont typeface="Arial" panose="020B0604020202020204" pitchFamily="34" charset="0"/>
              <a:buChar char="•"/>
            </a:pPr>
            <a:r>
              <a:rPr lang="en-GB" dirty="0"/>
              <a:t>roads and bridges</a:t>
            </a:r>
          </a:p>
          <a:p>
            <a:pPr marL="181154" indent="-181154">
              <a:buFont typeface="Arial" panose="020B0604020202020204" pitchFamily="34" charset="0"/>
              <a:buChar char="•"/>
            </a:pPr>
            <a:r>
              <a:rPr lang="en-GB" dirty="0"/>
              <a:t>hospitals and schools</a:t>
            </a:r>
          </a:p>
          <a:p>
            <a:pPr marL="181154" indent="-181154">
              <a:buFont typeface="Arial" panose="020B0604020202020204" pitchFamily="34" charset="0"/>
              <a:buChar char="•"/>
            </a:pPr>
            <a:r>
              <a:rPr lang="en-GB" dirty="0"/>
              <a:t>local communities</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2354935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Click to reveal in stages.</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25908156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5A65B-A811-E851-E79D-2804650DD3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EC7252-E585-8189-CE63-8C23ED5610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B5994B-2FE7-A467-36F0-6206AD27D78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6149E19-8E78-D514-627C-42F58BF910A0}"/>
              </a:ext>
            </a:extLst>
          </p:cNvPr>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3339100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SUMMARY SLIDE FOR TEACHERS ONLY</a:t>
            </a:r>
          </a:p>
          <a:p>
            <a:r>
              <a:rPr lang="en-GB" b="1"/>
              <a:t>We have suggested two possible investigations. We suggest you </a:t>
            </a:r>
            <a:r>
              <a:rPr lang="en-GB" b="1" u="sng"/>
              <a:t>choose one of these</a:t>
            </a:r>
            <a:r>
              <a:rPr lang="en-GB" b="1" u="none"/>
              <a:t> </a:t>
            </a:r>
            <a:r>
              <a:rPr lang="en-GB" b="1"/>
              <a:t>to do with your children.</a:t>
            </a:r>
          </a:p>
          <a:p>
            <a:r>
              <a:rPr lang="en-GB"/>
              <a:t>*We recommend that you </a:t>
            </a:r>
            <a:r>
              <a:rPr lang="en-GB" u="sng"/>
              <a:t>focus on one of these enquiry skills</a:t>
            </a:r>
            <a:r>
              <a:rPr lang="en-GB" u="none"/>
              <a:t> </a:t>
            </a:r>
            <a:r>
              <a:rPr lang="en-GB"/>
              <a:t>when children carry out their investigations.</a:t>
            </a:r>
          </a:p>
          <a:p>
            <a:r>
              <a:rPr lang="en-GB"/>
              <a:t>Of course, you might like to choose a different focus:</a:t>
            </a:r>
          </a:p>
          <a:p>
            <a:pPr marL="181154" indent="-181154">
              <a:buFont typeface="Arial" panose="020B0604020202020204" pitchFamily="34" charset="0"/>
              <a:buChar char="•"/>
            </a:pPr>
            <a:r>
              <a:rPr lang="en-GB"/>
              <a:t>Asking questions</a:t>
            </a:r>
          </a:p>
          <a:p>
            <a:pPr marL="181154" indent="-181154">
              <a:buFont typeface="Arial" panose="020B0604020202020204" pitchFamily="34" charset="0"/>
              <a:buChar char="•"/>
            </a:pPr>
            <a:r>
              <a:rPr lang="en-GB"/>
              <a:t>Making predictions</a:t>
            </a:r>
          </a:p>
          <a:p>
            <a:pPr marL="181154" indent="-181154">
              <a:buFont typeface="Arial" panose="020B0604020202020204" pitchFamily="34" charset="0"/>
              <a:buChar char="•"/>
            </a:pPr>
            <a:r>
              <a:rPr lang="en-GB"/>
              <a:t>Observing and measuring</a:t>
            </a:r>
          </a:p>
          <a:p>
            <a:pPr marL="181154" indent="-181154">
              <a:buFont typeface="Arial" panose="020B0604020202020204" pitchFamily="34" charset="0"/>
              <a:buChar char="•"/>
            </a:pPr>
            <a:r>
              <a:rPr lang="en-GB"/>
              <a:t>Recording data</a:t>
            </a:r>
          </a:p>
          <a:p>
            <a:pPr marL="181154" indent="-181154">
              <a:buFont typeface="Arial" panose="020B0604020202020204" pitchFamily="34" charset="0"/>
              <a:buChar char="•"/>
            </a:pPr>
            <a:r>
              <a:rPr lang="en-GB"/>
              <a:t>Evaluating</a:t>
            </a:r>
          </a:p>
          <a:p>
            <a:pPr marL="181154" indent="-181154">
              <a:buFont typeface="Arial" panose="020B0604020202020204" pitchFamily="34" charset="0"/>
              <a:buChar char="•"/>
            </a:pPr>
            <a:endParaRPr lang="en-GB"/>
          </a:p>
          <a:p>
            <a:pPr marL="181154" indent="-181154">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defTabSz="966155">
              <a:defRPr/>
            </a:pPr>
            <a:fld id="{0DB62ADE-C0E3-4181-8BA0-7700323193E2}" type="slidenum">
              <a:rPr lang="en-GB">
                <a:solidFill>
                  <a:prstClr val="black"/>
                </a:solidFill>
                <a:latin typeface="Calibri" panose="020F0502020204030204"/>
              </a:rPr>
              <a:pPr defTabSz="966155">
                <a:defRPr/>
              </a:pPr>
              <a:t>2</a:t>
            </a:fld>
            <a:endParaRPr lang="en-GB">
              <a:solidFill>
                <a:prstClr val="black"/>
              </a:solidFill>
              <a:latin typeface="Calibri" panose="020F0502020204030204"/>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155">
              <a:defRPr/>
            </a:pPr>
            <a:r>
              <a:rPr lang="en-GB" b="1" i="0" dirty="0">
                <a:solidFill>
                  <a:srgbClr val="292929"/>
                </a:solidFill>
                <a:effectLst/>
                <a:latin typeface="Helvetica Neue"/>
              </a:rPr>
              <a:t>Teachers</a:t>
            </a:r>
            <a:r>
              <a:rPr lang="en-GB" b="0" i="0" dirty="0">
                <a:solidFill>
                  <a:srgbClr val="292929"/>
                </a:solidFill>
                <a:effectLst/>
                <a:latin typeface="Helvetica Neue"/>
              </a:rPr>
              <a:t> - </a:t>
            </a:r>
            <a:r>
              <a:rPr lang="en-GB" dirty="0"/>
              <a:t>Remember to give the children time and space to process this new information and have their feelings about climate change acknowledged.</a:t>
            </a:r>
          </a:p>
          <a:p>
            <a:pPr defTabSz="966155">
              <a:defRPr/>
            </a:pPr>
            <a:r>
              <a:rPr lang="en-GB" dirty="0"/>
              <a:t>Ask how they feel about flooding and climate change and acknowledge their concerns.</a:t>
            </a:r>
          </a:p>
          <a:p>
            <a:pPr defTabSz="966155">
              <a:defRPr/>
            </a:pPr>
            <a:endParaRPr lang="en-GB" dirty="0"/>
          </a:p>
          <a:p>
            <a:pPr defTabSz="966155">
              <a:defRPr/>
            </a:pPr>
            <a:r>
              <a:rPr lang="en-GB" dirty="0"/>
              <a:t>To reduce feelings of eco-anxiety, encourage children to talk about climate challenges in a supportive environment and to promote more positive feelings of eco-empathy, discuss one or two positive actions that children can do.</a:t>
            </a:r>
          </a:p>
          <a:p>
            <a:pPr defTabSz="966155">
              <a:defRPr/>
            </a:pPr>
            <a:endParaRPr lang="en-GB" dirty="0"/>
          </a:p>
          <a:p>
            <a:pPr defTabSz="966155">
              <a:defRPr/>
            </a:pPr>
            <a:r>
              <a:rPr lang="en-GB" dirty="0"/>
              <a:t>1. You could talk about how rainfall can be collected in gardens and outdoor spaces in wet weather and re-used during dry sunny periods.</a:t>
            </a:r>
          </a:p>
          <a:p>
            <a:pPr defTabSz="966155">
              <a:defRPr/>
            </a:pPr>
            <a:r>
              <a:rPr lang="en-GB" dirty="0"/>
              <a:t>A useful website is the RHS ‘Mains to Rains’ – https://mains2rains.uk/</a:t>
            </a:r>
          </a:p>
          <a:p>
            <a:pPr defTabSz="966155">
              <a:defRPr/>
            </a:pPr>
            <a:r>
              <a:rPr lang="en-GB" dirty="0"/>
              <a:t>If you have a school garden, children could look at possibilities for saving and using rainwater </a:t>
            </a:r>
            <a:r>
              <a:rPr lang="en-GB" sz="1300" dirty="0">
                <a:solidFill>
                  <a:srgbClr val="000000"/>
                </a:solidFill>
                <a:latin typeface="Calibri" panose="020F0502020204030204" pitchFamily="34" charset="0"/>
                <a:ea typeface="Times New Roman" panose="02020603050405020304" pitchFamily="18" charset="0"/>
              </a:rPr>
              <a:t>more effectively, from letting areas of grass grow longer to swapping paving for plants.</a:t>
            </a:r>
            <a:endParaRPr lang="en-GB" dirty="0"/>
          </a:p>
          <a:p>
            <a:pPr defTabSz="966155">
              <a:defRPr/>
            </a:pPr>
            <a:r>
              <a:rPr lang="en-GB" sz="1900" dirty="0">
                <a:solidFill>
                  <a:srgbClr val="000000"/>
                </a:solidFill>
                <a:latin typeface="Calibri" panose="020F0502020204030204" pitchFamily="34" charset="0"/>
                <a:ea typeface="Times New Roman" panose="02020603050405020304" pitchFamily="18" charset="0"/>
                <a:cs typeface="Aptos" panose="020B0004020202020204" pitchFamily="34" charset="0"/>
              </a:rPr>
              <a:t>A longer project could be installing water butts or building a </a:t>
            </a:r>
            <a:r>
              <a:rPr lang="en-GB" sz="1900" u="sng" dirty="0">
                <a:solidFill>
                  <a:srgbClr val="000000"/>
                </a:solidFill>
                <a:latin typeface="Calibri" panose="020F0502020204030204" pitchFamily="34" charset="0"/>
                <a:ea typeface="Times New Roman" panose="02020603050405020304" pitchFamily="18" charset="0"/>
                <a:cs typeface="Aptos" panose="020B0004020202020204" pitchFamily="34" charset="0"/>
                <a:hlinkClick r:id="rId3" tooltip="https://www.rhs.org.uk/garden-features/rain-gardens"/>
              </a:rPr>
              <a:t>rain garden</a:t>
            </a:r>
            <a:r>
              <a:rPr lang="en-GB" sz="1900" dirty="0">
                <a:solidFill>
                  <a:srgbClr val="000000"/>
                </a:solidFill>
                <a:latin typeface="Calibri" panose="020F0502020204030204" pitchFamily="34" charset="0"/>
                <a:ea typeface="Times New Roman" panose="02020603050405020304" pitchFamily="18" charset="0"/>
                <a:cs typeface="Aptos" panose="020B0004020202020204" pitchFamily="34" charset="0"/>
              </a:rPr>
              <a:t> in the school grounds – see https://www.rhs.org.uk/garden-features/rain-gardens  </a:t>
            </a:r>
            <a:endParaRPr lang="en-GB" dirty="0"/>
          </a:p>
          <a:p>
            <a:pPr defTabSz="966155">
              <a:defRPr/>
            </a:pPr>
            <a:endParaRPr lang="en-GB" dirty="0"/>
          </a:p>
          <a:p>
            <a:pPr defTabSz="966155">
              <a:defRPr/>
            </a:pPr>
            <a:r>
              <a:rPr lang="en-GB" sz="1900" dirty="0">
                <a:solidFill>
                  <a:srgbClr val="000000"/>
                </a:solidFill>
                <a:latin typeface="Calibri" panose="020F0502020204030204" pitchFamily="34" charset="0"/>
                <a:ea typeface="Times New Roman" panose="02020603050405020304" pitchFamily="18" charset="0"/>
                <a:cs typeface="Aptos" panose="020B0004020202020204" pitchFamily="34" charset="0"/>
              </a:rPr>
              <a:t>2. Another idea is for children to think about ways to reduce using electricity and fossil fuels which contribute to increases in heat trapping gases in the atmosphere. Making a pledge of something they can do to help can be powerful: make a pledge for the planet </a:t>
            </a:r>
            <a:r>
              <a:rPr lang="en-GB" sz="1900" u="sng" dirty="0">
                <a:solidFill>
                  <a:srgbClr val="000000"/>
                </a:solidFill>
                <a:latin typeface="Calibri" panose="020F0502020204030204" pitchFamily="34" charset="0"/>
                <a:ea typeface="Times New Roman" panose="02020603050405020304" pitchFamily="18" charset="0"/>
                <a:cs typeface="Aptos" panose="020B0004020202020204" pitchFamily="34" charset="0"/>
                <a:hlinkClick r:id="rId4"/>
              </a:rPr>
              <a:t>https://www.wwf.org.uk/get-involved/schools/forest-of-promises</a:t>
            </a:r>
            <a:endParaRPr lang="en-GB" sz="1900" dirty="0">
              <a:latin typeface="Aptos" panose="020B0004020202020204" pitchFamily="34" charset="0"/>
              <a:ea typeface="Aptos" panose="020B0004020202020204" pitchFamily="34" charset="0"/>
              <a:cs typeface="Aptos" panose="020B0004020202020204" pitchFamily="34" charset="0"/>
            </a:endParaRPr>
          </a:p>
          <a:p>
            <a:pPr defTabSz="966155">
              <a:defRPr/>
            </a:pPr>
            <a:endParaRPr lang="en-GB" dirty="0"/>
          </a:p>
          <a:p>
            <a:pPr defTabSz="966155">
              <a:defRPr/>
            </a:pPr>
            <a:endParaRPr lang="en-GB" dirty="0"/>
          </a:p>
          <a:p>
            <a:pPr defTabSz="966155">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33083968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228120" algn="just" defTabSz="966155">
              <a:defRPr/>
            </a:pPr>
            <a:r>
              <a:rPr lang="en-GB" dirty="0"/>
              <a:t>Check children understand term aerate. Refer to glossary.</a:t>
            </a:r>
          </a:p>
        </p:txBody>
      </p:sp>
      <p:sp>
        <p:nvSpPr>
          <p:cNvPr id="4" name="Slide Number Placeholder 3"/>
          <p:cNvSpPr>
            <a:spLocks noGrp="1"/>
          </p:cNvSpPr>
          <p:nvPr>
            <p:ph type="sldNum" sz="quarter" idx="5"/>
          </p:nvPr>
        </p:nvSpPr>
        <p:spPr/>
        <p:txBody>
          <a:bodyPr/>
          <a:lstStyle/>
          <a:p>
            <a:fld id="{0DB62ADE-C0E3-4181-8BA0-7700323193E2}" type="slidenum">
              <a:rPr lang="en-GB" smtClean="0"/>
              <a:t>21</a:t>
            </a:fld>
            <a:endParaRPr lang="en-GB"/>
          </a:p>
        </p:txBody>
      </p:sp>
    </p:spTree>
    <p:extLst>
      <p:ext uri="{BB962C8B-B14F-4D97-AF65-F5344CB8AC3E}">
        <p14:creationId xmlns:p14="http://schemas.microsoft.com/office/powerpoint/2010/main" val="5185137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900" b="1" dirty="0">
                <a:solidFill>
                  <a:srgbClr val="000000"/>
                </a:solidFill>
                <a:latin typeface="Aptos" panose="020B0004020202020204" pitchFamily="34" charset="0"/>
              </a:rPr>
              <a:t>Reminder for teachers</a:t>
            </a:r>
          </a:p>
          <a:p>
            <a:r>
              <a:rPr lang="en-GB" sz="1900" dirty="0">
                <a:solidFill>
                  <a:srgbClr val="000000"/>
                </a:solidFill>
                <a:latin typeface="Aptos" panose="020B0004020202020204" pitchFamily="34" charset="0"/>
              </a:rPr>
              <a:t>Schools should be members of CLEAPSS (England, Wales, &amp; NI) or SSERC (Scotland). In some cases, like large MATs, there may be a designated Health &amp; Safety Advisor whose responsibility it is to provide information. When risk assessing primary science, </a:t>
            </a:r>
            <a:r>
              <a:rPr lang="en-GB" sz="1900" b="1" dirty="0">
                <a:solidFill>
                  <a:srgbClr val="000000"/>
                </a:solidFill>
                <a:latin typeface="Aptos" panose="020B0004020202020204" pitchFamily="34" charset="0"/>
              </a:rPr>
              <a:t>all schools </a:t>
            </a:r>
            <a:r>
              <a:rPr lang="en-GB" sz="1900" dirty="0">
                <a:solidFill>
                  <a:srgbClr val="000000"/>
                </a:solidFill>
                <a:latin typeface="Aptos" panose="020B0004020202020204" pitchFamily="34" charset="0"/>
              </a:rPr>
              <a:t>should refer to the guidance from CLEAPSS, SSERC or their designated Health &amp; Safety Advisor. </a:t>
            </a:r>
          </a:p>
        </p:txBody>
      </p:sp>
      <p:sp>
        <p:nvSpPr>
          <p:cNvPr id="4" name="Slide Number Placeholder 3"/>
          <p:cNvSpPr>
            <a:spLocks noGrp="1"/>
          </p:cNvSpPr>
          <p:nvPr>
            <p:ph type="sldNum" sz="quarter" idx="5"/>
          </p:nvPr>
        </p:nvSpPr>
        <p:spPr/>
        <p:txBody>
          <a:bodyPr/>
          <a:lstStyle/>
          <a:p>
            <a:pPr>
              <a:defRPr/>
            </a:pPr>
            <a:fld id="{1CC1329D-75CE-4BB0-92F8-E5E68FEE2D89}" type="slidenum">
              <a:rPr lang="en-GB" smtClean="0"/>
              <a:pPr>
                <a:defRPr/>
              </a:pPr>
              <a:t>22</a:t>
            </a:fld>
            <a:endParaRPr lang="en-GB"/>
          </a:p>
        </p:txBody>
      </p:sp>
    </p:spTree>
    <p:extLst>
      <p:ext uri="{BB962C8B-B14F-4D97-AF65-F5344CB8AC3E}">
        <p14:creationId xmlns:p14="http://schemas.microsoft.com/office/powerpoint/2010/main" val="6846190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9CAF9-E29E-65C2-A45F-FBBFE7265F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ECEC8F-08E4-C188-461A-E028973F48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5D93E1-FFD8-5022-1E19-958C39AF0D02}"/>
              </a:ext>
            </a:extLst>
          </p:cNvPr>
          <p:cNvSpPr>
            <a:spLocks noGrp="1"/>
          </p:cNvSpPr>
          <p:nvPr>
            <p:ph type="body" idx="1"/>
          </p:nvPr>
        </p:nvSpPr>
        <p:spPr/>
        <p:txBody>
          <a:bodyPr/>
          <a:lstStyle/>
          <a:p>
            <a:pPr defTabSz="966155">
              <a:defRPr/>
            </a:pPr>
            <a:r>
              <a:rPr lang="en-GB" b="0" dirty="0"/>
              <a:t>Time required 20-30 min &amp; longer to discuss findings.</a:t>
            </a:r>
          </a:p>
          <a:p>
            <a:pPr defTabSz="966155">
              <a:defRPr/>
            </a:pPr>
            <a:r>
              <a:rPr lang="en-GB" b="0" dirty="0"/>
              <a:t>After the investigation, return the soil to the exact places where it came from.</a:t>
            </a:r>
          </a:p>
          <a:p>
            <a:pPr defTabSz="966155">
              <a:defRPr/>
            </a:pPr>
            <a:endParaRPr lang="en-GB" b="0" dirty="0"/>
          </a:p>
          <a:p>
            <a:pPr defTabSz="966155">
              <a:defRPr/>
            </a:pPr>
            <a:r>
              <a:rPr lang="en-GB" b="0" dirty="0"/>
              <a:t>A Frame is provided and shown on the next slide – this may be helpful for some children.</a:t>
            </a:r>
          </a:p>
          <a:p>
            <a:pPr defTabSz="966155">
              <a:defRPr/>
            </a:pPr>
            <a:endParaRPr lang="en-GB" b="0" dirty="0"/>
          </a:p>
          <a:p>
            <a:pPr defTabSz="966155">
              <a:defRPr/>
            </a:pPr>
            <a:r>
              <a:rPr lang="en-GB" b="1" dirty="0"/>
              <a:t>*Q4 </a:t>
            </a:r>
            <a:r>
              <a:rPr lang="en-GB" b="0" dirty="0"/>
              <a:t>To identify the type of soil, provide children with a soil texture flow diagram such as the one available from Natural History Museum resources.</a:t>
            </a:r>
          </a:p>
          <a:p>
            <a:pPr defTabSz="966155">
              <a:defRPr/>
            </a:pPr>
            <a:r>
              <a:rPr lang="en-GB" b="0" dirty="0"/>
              <a:t>See - https://www.nhm.ac.uk/schools/teaching-resources/key-stage-2/rocks-fossils-and-dinosaurs/practical-observation-whats-in-soil.html</a:t>
            </a:r>
          </a:p>
          <a:p>
            <a:pPr defTabSz="966155">
              <a:defRPr/>
            </a:pPr>
            <a:endParaRPr lang="en-GB" b="0" dirty="0"/>
          </a:p>
          <a:p>
            <a:pPr defTabSz="966155">
              <a:defRPr/>
            </a:pPr>
            <a:r>
              <a:rPr lang="en-GB" b="1" dirty="0"/>
              <a:t>Useful websites</a:t>
            </a:r>
          </a:p>
          <a:p>
            <a:pPr defTabSz="966155">
              <a:defRPr/>
            </a:pPr>
            <a:r>
              <a:rPr lang="en-GB" b="0" dirty="0"/>
              <a:t>If your school is a CLEAPSS member, log on to find useful guidance and images.</a:t>
            </a:r>
          </a:p>
        </p:txBody>
      </p:sp>
      <p:sp>
        <p:nvSpPr>
          <p:cNvPr id="4" name="Slide Number Placeholder 3">
            <a:extLst>
              <a:ext uri="{FF2B5EF4-FFF2-40B4-BE49-F238E27FC236}">
                <a16:creationId xmlns:a16="http://schemas.microsoft.com/office/drawing/2014/main" id="{4A686544-DC7F-CEBD-9BA6-A425CBCA8994}"/>
              </a:ext>
            </a:extLst>
          </p:cNvPr>
          <p:cNvSpPr>
            <a:spLocks noGrp="1"/>
          </p:cNvSpPr>
          <p:nvPr>
            <p:ph type="sldNum" sz="quarter" idx="5"/>
          </p:nvPr>
        </p:nvSpPr>
        <p:spPr/>
        <p:txBody>
          <a:bodyPr/>
          <a:lstStyle/>
          <a:p>
            <a:fld id="{0DB62ADE-C0E3-4181-8BA0-7700323193E2}" type="slidenum">
              <a:rPr lang="en-GB" smtClean="0"/>
              <a:t>23</a:t>
            </a:fld>
            <a:endParaRPr lang="en-GB"/>
          </a:p>
        </p:txBody>
      </p:sp>
    </p:spTree>
    <p:extLst>
      <p:ext uri="{BB962C8B-B14F-4D97-AF65-F5344CB8AC3E}">
        <p14:creationId xmlns:p14="http://schemas.microsoft.com/office/powerpoint/2010/main" val="17769581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Editable Frames (both simple and more complex) and results tables are provided with the article and slides. It may be helpful for some children to use these when they investigate soil and for recording their findings. Some children might prefer to create their own results table or record what they have found in their own way.</a:t>
            </a:r>
          </a:p>
        </p:txBody>
      </p:sp>
      <p:sp>
        <p:nvSpPr>
          <p:cNvPr id="4" name="Slide Number Placeholder 3"/>
          <p:cNvSpPr>
            <a:spLocks noGrp="1"/>
          </p:cNvSpPr>
          <p:nvPr>
            <p:ph type="sldNum" sz="quarter" idx="5"/>
          </p:nvPr>
        </p:nvSpPr>
        <p:spPr/>
        <p:txBody>
          <a:bodyPr/>
          <a:lstStyle/>
          <a:p>
            <a:fld id="{0DB62ADE-C0E3-4181-8BA0-7700323193E2}" type="slidenum">
              <a:rPr lang="en-GB" smtClean="0"/>
              <a:t>24</a:t>
            </a:fld>
            <a:endParaRPr lang="en-GB"/>
          </a:p>
        </p:txBody>
      </p:sp>
    </p:spTree>
    <p:extLst>
      <p:ext uri="{BB962C8B-B14F-4D97-AF65-F5344CB8AC3E}">
        <p14:creationId xmlns:p14="http://schemas.microsoft.com/office/powerpoint/2010/main" val="37196268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60C50-8F81-581C-F1E5-EE8C0974A5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6C85FE-0449-D257-3BF4-1655AF99AA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84BD51-1BFD-77D3-9DC3-6045CA8F41EB}"/>
              </a:ext>
            </a:extLst>
          </p:cNvPr>
          <p:cNvSpPr>
            <a:spLocks noGrp="1"/>
          </p:cNvSpPr>
          <p:nvPr>
            <p:ph type="body" idx="1"/>
          </p:nvPr>
        </p:nvSpPr>
        <p:spPr/>
        <p:txBody>
          <a:bodyPr/>
          <a:lstStyle/>
          <a:p>
            <a:pPr defTabSz="966155">
              <a:defRPr/>
            </a:pPr>
            <a:r>
              <a:rPr lang="en-GB" dirty="0"/>
              <a:t>We used 500 ml plastic bottles and nylon tights.</a:t>
            </a:r>
          </a:p>
          <a:p>
            <a:pPr defTabSz="966155">
              <a:defRPr/>
            </a:pPr>
            <a:r>
              <a:rPr lang="en-GB" dirty="0"/>
              <a:t>We poured 50ml water onto the soil and a little started to drip through almost immediately. How long this takes will depend on the type and dryness of your soil.</a:t>
            </a:r>
          </a:p>
          <a:p>
            <a:pPr defTabSz="966155">
              <a:defRPr/>
            </a:pPr>
            <a:r>
              <a:rPr lang="en-GB" dirty="0"/>
              <a:t>We added another 100ml water and let it drain for about 1 minute before removing the bottle.</a:t>
            </a:r>
          </a:p>
        </p:txBody>
      </p:sp>
      <p:sp>
        <p:nvSpPr>
          <p:cNvPr id="4" name="Slide Number Placeholder 3">
            <a:extLst>
              <a:ext uri="{FF2B5EF4-FFF2-40B4-BE49-F238E27FC236}">
                <a16:creationId xmlns:a16="http://schemas.microsoft.com/office/drawing/2014/main" id="{7C342D2F-C90A-E535-1971-8E313E92B65C}"/>
              </a:ext>
            </a:extLst>
          </p:cNvPr>
          <p:cNvSpPr>
            <a:spLocks noGrp="1"/>
          </p:cNvSpPr>
          <p:nvPr>
            <p:ph type="sldNum" sz="quarter" idx="5"/>
          </p:nvPr>
        </p:nvSpPr>
        <p:spPr/>
        <p:txBody>
          <a:bodyPr/>
          <a:lstStyle/>
          <a:p>
            <a:fld id="{0DB62ADE-C0E3-4181-8BA0-7700323193E2}" type="slidenum">
              <a:rPr lang="en-GB" smtClean="0"/>
              <a:t>25</a:t>
            </a:fld>
            <a:endParaRPr lang="en-GB"/>
          </a:p>
        </p:txBody>
      </p:sp>
    </p:spTree>
    <p:extLst>
      <p:ext uri="{BB962C8B-B14F-4D97-AF65-F5344CB8AC3E}">
        <p14:creationId xmlns:p14="http://schemas.microsoft.com/office/powerpoint/2010/main" val="15570516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Remove Q% &amp; 6 if children did not investigate drainage as shown on slide 26.</a:t>
            </a:r>
          </a:p>
        </p:txBody>
      </p:sp>
      <p:sp>
        <p:nvSpPr>
          <p:cNvPr id="4" name="Slide Number Placeholder 3"/>
          <p:cNvSpPr>
            <a:spLocks noGrp="1"/>
          </p:cNvSpPr>
          <p:nvPr>
            <p:ph type="sldNum" sz="quarter" idx="5"/>
          </p:nvPr>
        </p:nvSpPr>
        <p:spPr/>
        <p:txBody>
          <a:bodyPr/>
          <a:lstStyle/>
          <a:p>
            <a:fld id="{0DB62ADE-C0E3-4181-8BA0-7700323193E2}" type="slidenum">
              <a:rPr lang="en-GB" smtClean="0"/>
              <a:t>26</a:t>
            </a:fld>
            <a:endParaRPr lang="en-GB"/>
          </a:p>
        </p:txBody>
      </p:sp>
    </p:spTree>
    <p:extLst>
      <p:ext uri="{BB962C8B-B14F-4D97-AF65-F5344CB8AC3E}">
        <p14:creationId xmlns:p14="http://schemas.microsoft.com/office/powerpoint/2010/main" val="26238793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155">
              <a:defRPr/>
            </a:pPr>
            <a:r>
              <a:rPr lang="en-GB" b="0" dirty="0"/>
              <a:t>An alternative investigation (slides 29-33).</a:t>
            </a:r>
          </a:p>
        </p:txBody>
      </p:sp>
      <p:sp>
        <p:nvSpPr>
          <p:cNvPr id="4" name="Slide Number Placeholder 3"/>
          <p:cNvSpPr>
            <a:spLocks noGrp="1"/>
          </p:cNvSpPr>
          <p:nvPr>
            <p:ph type="sldNum" sz="quarter" idx="5"/>
          </p:nvPr>
        </p:nvSpPr>
        <p:spPr/>
        <p:txBody>
          <a:bodyPr/>
          <a:lstStyle/>
          <a:p>
            <a:fld id="{0DB62ADE-C0E3-4181-8BA0-7700323193E2}" type="slidenum">
              <a:rPr lang="en-GB" smtClean="0"/>
              <a:t>27</a:t>
            </a:fld>
            <a:endParaRPr lang="en-GB"/>
          </a:p>
        </p:txBody>
      </p:sp>
    </p:spTree>
    <p:extLst>
      <p:ext uri="{BB962C8B-B14F-4D97-AF65-F5344CB8AC3E}">
        <p14:creationId xmlns:p14="http://schemas.microsoft.com/office/powerpoint/2010/main" val="4743646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6D1AB-313E-6C3A-0A4A-45B9E41935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2D5065-EC4C-BFD4-D2B3-79E93942DA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3A8A63-CE8E-D442-ECDA-F84566A17019}"/>
              </a:ext>
            </a:extLst>
          </p:cNvPr>
          <p:cNvSpPr>
            <a:spLocks noGrp="1"/>
          </p:cNvSpPr>
          <p:nvPr>
            <p:ph type="body" idx="1"/>
          </p:nvPr>
        </p:nvSpPr>
        <p:spPr/>
        <p:txBody>
          <a:bodyPr/>
          <a:lstStyle/>
          <a:p>
            <a:pPr defTabSz="966155">
              <a:defRPr/>
            </a:pPr>
            <a:endParaRPr lang="en-GB"/>
          </a:p>
        </p:txBody>
      </p:sp>
      <p:sp>
        <p:nvSpPr>
          <p:cNvPr id="4" name="Slide Number Placeholder 3">
            <a:extLst>
              <a:ext uri="{FF2B5EF4-FFF2-40B4-BE49-F238E27FC236}">
                <a16:creationId xmlns:a16="http://schemas.microsoft.com/office/drawing/2014/main" id="{1160A566-9823-5E79-6BEA-C323F9EE79F0}"/>
              </a:ext>
            </a:extLst>
          </p:cNvPr>
          <p:cNvSpPr>
            <a:spLocks noGrp="1"/>
          </p:cNvSpPr>
          <p:nvPr>
            <p:ph type="sldNum" sz="quarter" idx="5"/>
          </p:nvPr>
        </p:nvSpPr>
        <p:spPr/>
        <p:txBody>
          <a:bodyPr/>
          <a:lstStyle/>
          <a:p>
            <a:fld id="{0DB62ADE-C0E3-4181-8BA0-7700323193E2}" type="slidenum">
              <a:rPr lang="en-GB" smtClean="0"/>
              <a:t>28</a:t>
            </a:fld>
            <a:endParaRPr lang="en-GB"/>
          </a:p>
        </p:txBody>
      </p:sp>
    </p:spTree>
    <p:extLst>
      <p:ext uri="{BB962C8B-B14F-4D97-AF65-F5344CB8AC3E}">
        <p14:creationId xmlns:p14="http://schemas.microsoft.com/office/powerpoint/2010/main" val="9029217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29</a:t>
            </a:fld>
            <a:endParaRPr lang="en-GB"/>
          </a:p>
        </p:txBody>
      </p:sp>
    </p:spTree>
    <p:extLst>
      <p:ext uri="{BB962C8B-B14F-4D97-AF65-F5344CB8AC3E}">
        <p14:creationId xmlns:p14="http://schemas.microsoft.com/office/powerpoint/2010/main" val="1014102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These words can be found in the glossary of the accompanying article. </a:t>
            </a:r>
          </a:p>
          <a:p>
            <a:r>
              <a:rPr lang="en-GB"/>
              <a:t>Children may need to be taught or reminded how to use the glossary to support their understanding.</a:t>
            </a:r>
          </a:p>
        </p:txBody>
      </p:sp>
      <p:sp>
        <p:nvSpPr>
          <p:cNvPr id="4" name="Slide Number Placeholder 3"/>
          <p:cNvSpPr>
            <a:spLocks noGrp="1"/>
          </p:cNvSpPr>
          <p:nvPr>
            <p:ph type="sldNum" sz="quarter" idx="5"/>
          </p:nvPr>
        </p:nvSpPr>
        <p:spPr/>
        <p:txBody>
          <a:bodyPr/>
          <a:lstStyle/>
          <a:p>
            <a:pPr defTabSz="966155">
              <a:defRPr/>
            </a:pPr>
            <a:fld id="{0DB62ADE-C0E3-4181-8BA0-7700323193E2}" type="slidenum">
              <a:rPr lang="en-GB">
                <a:solidFill>
                  <a:prstClr val="black"/>
                </a:solidFill>
                <a:latin typeface="Calibri" panose="020F0502020204030204"/>
              </a:rPr>
              <a:pPr defTabSz="966155">
                <a:defRPr/>
              </a:pPr>
              <a:t>3</a:t>
            </a:fld>
            <a:endParaRPr lang="en-GB">
              <a:solidFill>
                <a:prstClr val="black"/>
              </a:solidFill>
              <a:latin typeface="Calibri" panose="020F0502020204030204"/>
            </a:endParaRPr>
          </a:p>
        </p:txBody>
      </p:sp>
    </p:spTree>
    <p:extLst>
      <p:ext uri="{BB962C8B-B14F-4D97-AF65-F5344CB8AC3E}">
        <p14:creationId xmlns:p14="http://schemas.microsoft.com/office/powerpoint/2010/main" val="25643903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30</a:t>
            </a:fld>
            <a:endParaRPr lang="en-GB"/>
          </a:p>
        </p:txBody>
      </p:sp>
    </p:spTree>
    <p:extLst>
      <p:ext uri="{BB962C8B-B14F-4D97-AF65-F5344CB8AC3E}">
        <p14:creationId xmlns:p14="http://schemas.microsoft.com/office/powerpoint/2010/main" val="23396076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31</a:t>
            </a:fld>
            <a:endParaRPr lang="en-GB"/>
          </a:p>
        </p:txBody>
      </p:sp>
    </p:spTree>
    <p:extLst>
      <p:ext uri="{BB962C8B-B14F-4D97-AF65-F5344CB8AC3E}">
        <p14:creationId xmlns:p14="http://schemas.microsoft.com/office/powerpoint/2010/main" val="38308262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32</a:t>
            </a:fld>
            <a:endParaRPr lang="en-GB"/>
          </a:p>
        </p:txBody>
      </p:sp>
    </p:spTree>
    <p:extLst>
      <p:ext uri="{BB962C8B-B14F-4D97-AF65-F5344CB8AC3E}">
        <p14:creationId xmlns:p14="http://schemas.microsoft.com/office/powerpoint/2010/main" val="12746572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F226D1-F081-EC9C-35B1-4CAC13C182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87C97B-FFBC-CC53-33DA-7F08CF61E8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488B92-482E-5F78-6B88-E033D55EE4DF}"/>
              </a:ext>
            </a:extLst>
          </p:cNvPr>
          <p:cNvSpPr>
            <a:spLocks noGrp="1"/>
          </p:cNvSpPr>
          <p:nvPr>
            <p:ph type="body" idx="1"/>
          </p:nvPr>
        </p:nvSpPr>
        <p:spPr/>
        <p:txBody>
          <a:bodyPr/>
          <a:lstStyle/>
          <a:p>
            <a:pPr defTabSz="966155">
              <a:defRPr/>
            </a:pPr>
            <a:endParaRPr lang="en-GB"/>
          </a:p>
        </p:txBody>
      </p:sp>
      <p:sp>
        <p:nvSpPr>
          <p:cNvPr id="4" name="Slide Number Placeholder 3">
            <a:extLst>
              <a:ext uri="{FF2B5EF4-FFF2-40B4-BE49-F238E27FC236}">
                <a16:creationId xmlns:a16="http://schemas.microsoft.com/office/drawing/2014/main" id="{B8BD27D8-C825-D999-AC1B-2D8AC0B3E767}"/>
              </a:ext>
            </a:extLst>
          </p:cNvPr>
          <p:cNvSpPr>
            <a:spLocks noGrp="1"/>
          </p:cNvSpPr>
          <p:nvPr>
            <p:ph type="sldNum" sz="quarter" idx="5"/>
          </p:nvPr>
        </p:nvSpPr>
        <p:spPr/>
        <p:txBody>
          <a:bodyPr/>
          <a:lstStyle/>
          <a:p>
            <a:fld id="{0DB62ADE-C0E3-4181-8BA0-7700323193E2}" type="slidenum">
              <a:rPr lang="en-GB" smtClean="0"/>
              <a:t>33</a:t>
            </a:fld>
            <a:endParaRPr lang="en-GB"/>
          </a:p>
        </p:txBody>
      </p:sp>
    </p:spTree>
    <p:extLst>
      <p:ext uri="{BB962C8B-B14F-4D97-AF65-F5344CB8AC3E}">
        <p14:creationId xmlns:p14="http://schemas.microsoft.com/office/powerpoint/2010/main" val="13226987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155">
              <a:defRPr/>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34</a:t>
            </a:fld>
            <a:endParaRPr lang="en-GB"/>
          </a:p>
        </p:txBody>
      </p:sp>
    </p:spTree>
    <p:extLst>
      <p:ext uri="{BB962C8B-B14F-4D97-AF65-F5344CB8AC3E}">
        <p14:creationId xmlns:p14="http://schemas.microsoft.com/office/powerpoint/2010/main" val="104355804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E1644-43CF-CF2A-AA44-B7F454CC7D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99766A-161E-12DB-25B5-70486D912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6DE704-865A-2D47-5CAD-F22B82D98315}"/>
              </a:ext>
            </a:extLst>
          </p:cNvPr>
          <p:cNvSpPr>
            <a:spLocks noGrp="1"/>
          </p:cNvSpPr>
          <p:nvPr>
            <p:ph type="body" idx="1"/>
          </p:nvPr>
        </p:nvSpPr>
        <p:spPr/>
        <p:txBody>
          <a:bodyPr/>
          <a:lstStyle/>
          <a:p>
            <a:pPr marR="228120" algn="just" defTabSz="966155">
              <a:defRPr/>
            </a:pPr>
            <a:r>
              <a:rPr lang="en-GB"/>
              <a:t>Click…</a:t>
            </a:r>
          </a:p>
        </p:txBody>
      </p:sp>
      <p:sp>
        <p:nvSpPr>
          <p:cNvPr id="4" name="Slide Number Placeholder 3">
            <a:extLst>
              <a:ext uri="{FF2B5EF4-FFF2-40B4-BE49-F238E27FC236}">
                <a16:creationId xmlns:a16="http://schemas.microsoft.com/office/drawing/2014/main" id="{429FDEDD-BB9E-1B67-95B4-0EAA2150631E}"/>
              </a:ext>
            </a:extLst>
          </p:cNvPr>
          <p:cNvSpPr>
            <a:spLocks noGrp="1"/>
          </p:cNvSpPr>
          <p:nvPr>
            <p:ph type="sldNum" sz="quarter" idx="5"/>
          </p:nvPr>
        </p:nvSpPr>
        <p:spPr/>
        <p:txBody>
          <a:bodyPr/>
          <a:lstStyle/>
          <a:p>
            <a:fld id="{0DB62ADE-C0E3-4181-8BA0-7700323193E2}" type="slidenum">
              <a:rPr lang="en-GB" smtClean="0"/>
              <a:t>35</a:t>
            </a:fld>
            <a:endParaRPr lang="en-GB"/>
          </a:p>
        </p:txBody>
      </p:sp>
    </p:spTree>
    <p:extLst>
      <p:ext uri="{BB962C8B-B14F-4D97-AF65-F5344CB8AC3E}">
        <p14:creationId xmlns:p14="http://schemas.microsoft.com/office/powerpoint/2010/main" val="845369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155">
              <a:defRPr/>
            </a:pPr>
            <a:r>
              <a:rPr lang="en-GB"/>
              <a:t>Teachers may like to share this video - Play On! </a:t>
            </a:r>
            <a:r>
              <a:rPr lang="en-GB" sz="1900" u="sng" kern="100">
                <a:solidFill>
                  <a:srgbClr val="467886"/>
                </a:solidFill>
                <a:latin typeface="Aptos" panose="020B0004020202020204" pitchFamily="34" charset="0"/>
                <a:ea typeface="Aptos" panose="020B0004020202020204" pitchFamily="34" charset="0"/>
                <a:cs typeface="Times New Roman" panose="02020603050405020304" pitchFamily="18" charset="0"/>
                <a:hlinkClick r:id="rId3"/>
              </a:rPr>
              <a:t>https://www.waterbear.com/watch/play-on-footballs-climate-story</a:t>
            </a:r>
            <a:endParaRPr lang="en-GB" sz="1900" kern="100">
              <a:latin typeface="Aptos" panose="020B0004020202020204" pitchFamily="34" charset="0"/>
              <a:ea typeface="Aptos" panose="020B0004020202020204" pitchFamily="34" charset="0"/>
              <a:cs typeface="Times New Roman" panose="02020603050405020304" pitchFamily="18" charset="0"/>
            </a:endParaRPr>
          </a:p>
          <a:p>
            <a:pPr defTabSz="966155">
              <a:defRPr/>
            </a:pPr>
            <a:endParaRPr lang="en-GB"/>
          </a:p>
          <a:p>
            <a:pPr defTabSz="966155">
              <a:defRPr/>
            </a:pPr>
            <a:r>
              <a:rPr lang="en-GB"/>
              <a:t>Discuss some possibilities.</a:t>
            </a:r>
          </a:p>
          <a:p>
            <a:pPr defTabSz="966155">
              <a:defRPr/>
            </a:pPr>
            <a:r>
              <a:rPr lang="en-GB"/>
              <a:t>Reducing the amount of fossil fuels burned:</a:t>
            </a:r>
          </a:p>
          <a:p>
            <a:pPr marL="181154" indent="-181154" defTabSz="966155">
              <a:buFont typeface="Arial" panose="020B0604020202020204" pitchFamily="34" charset="0"/>
              <a:buChar char="•"/>
              <a:defRPr/>
            </a:pPr>
            <a:r>
              <a:rPr lang="en-GB"/>
              <a:t>Lift sharing to training</a:t>
            </a:r>
          </a:p>
          <a:p>
            <a:pPr marL="181154" indent="-181154" defTabSz="966155">
              <a:buFont typeface="Arial" panose="020B0604020202020204" pitchFamily="34" charset="0"/>
              <a:buChar char="•"/>
              <a:defRPr/>
            </a:pPr>
            <a:r>
              <a:rPr lang="en-GB"/>
              <a:t>Ask fans to share lifts, cycle or walk to matches</a:t>
            </a:r>
          </a:p>
          <a:p>
            <a:pPr marL="181154" indent="-181154" defTabSz="966155">
              <a:buFont typeface="Arial" panose="020B0604020202020204" pitchFamily="34" charset="0"/>
              <a:buChar char="•"/>
              <a:defRPr/>
            </a:pPr>
            <a:r>
              <a:rPr lang="en-GB"/>
              <a:t>Replace diesel tractors with electric mowers</a:t>
            </a:r>
          </a:p>
          <a:p>
            <a:pPr marL="181154" indent="-181154" defTabSz="966155">
              <a:buFont typeface="Arial" panose="020B0604020202020204" pitchFamily="34" charset="0"/>
              <a:buChar char="•"/>
              <a:defRPr/>
            </a:pPr>
            <a:r>
              <a:rPr lang="en-GB"/>
              <a:t>Use less electricity (if it is produced by fossil fuels) - floodlights can have LED bulbs and sensors.</a:t>
            </a:r>
          </a:p>
          <a:p>
            <a:pPr defTabSz="966155">
              <a:defRPr/>
            </a:pPr>
            <a:endParaRPr lang="en-GB"/>
          </a:p>
          <a:p>
            <a:pPr defTabSz="966155">
              <a:defRPr/>
            </a:pPr>
            <a:r>
              <a:rPr lang="en-GB"/>
              <a:t>Other ways to reduce production of carbon dioxide:</a:t>
            </a:r>
          </a:p>
          <a:p>
            <a:pPr marL="181154" indent="-181154" defTabSz="966155">
              <a:buFont typeface="Arial" panose="020B0604020202020204" pitchFamily="34" charset="0"/>
              <a:buChar char="•"/>
              <a:defRPr/>
            </a:pPr>
            <a:r>
              <a:rPr lang="en-GB"/>
              <a:t>Plant trees</a:t>
            </a:r>
          </a:p>
          <a:p>
            <a:pPr marL="181154" indent="-181154" defTabSz="966155">
              <a:buFont typeface="Arial" panose="020B0604020202020204" pitchFamily="34" charset="0"/>
              <a:buChar char="•"/>
              <a:defRPr/>
            </a:pPr>
            <a:r>
              <a:rPr lang="en-GB"/>
              <a:t>Serve vegetarian food</a:t>
            </a:r>
          </a:p>
          <a:p>
            <a:pPr marL="181154" indent="-181154" defTabSz="966155">
              <a:buFont typeface="Arial" panose="020B0604020202020204" pitchFamily="34" charset="0"/>
              <a:buChar char="•"/>
              <a:defRPr/>
            </a:pPr>
            <a:r>
              <a:rPr lang="en-GB"/>
              <a:t>Recycle waste drink bottles and food wrappers</a:t>
            </a:r>
          </a:p>
          <a:p>
            <a:pPr marL="181154" indent="-181154" defTabSz="966155">
              <a:buFont typeface="Arial" panose="020B0604020202020204" pitchFamily="34" charset="0"/>
              <a:buChar char="•"/>
              <a:defRPr/>
            </a:pPr>
            <a:r>
              <a:rPr lang="en-GB"/>
              <a:t>Recycle football boots</a:t>
            </a:r>
          </a:p>
          <a:p>
            <a:pPr marL="181154" indent="-181154" defTabSz="966155">
              <a:buFont typeface="Arial" panose="020B0604020202020204" pitchFamily="34" charset="0"/>
              <a:buChar char="•"/>
              <a:defRPr/>
            </a:pPr>
            <a:r>
              <a:rPr lang="en-GB"/>
              <a:t>Football shirts can be made from recycle plastic.</a:t>
            </a:r>
          </a:p>
          <a:p>
            <a:endParaRPr lang="en-GB"/>
          </a:p>
          <a:p>
            <a:r>
              <a:rPr lang="en-GB"/>
              <a:t>Children could research what is happening – these website could be helpful:</a:t>
            </a:r>
          </a:p>
          <a:p>
            <a:pPr defTabSz="966155">
              <a:defRPr/>
            </a:pPr>
            <a:r>
              <a:rPr lang="en-GB" sz="1900" u="sng" kern="100">
                <a:solidFill>
                  <a:srgbClr val="467886"/>
                </a:solidFill>
                <a:latin typeface="Aptos" panose="020B0004020202020204" pitchFamily="34" charset="0"/>
                <a:ea typeface="Aptos" panose="020B0004020202020204" pitchFamily="34" charset="0"/>
                <a:cs typeface="Times New Roman" panose="02020603050405020304" pitchFamily="18" charset="0"/>
                <a:hlinkClick r:id="rId4"/>
              </a:rPr>
              <a:t>https://www.savetodayplaytomorrow.com/</a:t>
            </a:r>
            <a:endParaRPr lang="en-GB" sz="1900" kern="100">
              <a:latin typeface="Aptos" panose="020B0004020202020204" pitchFamily="34" charset="0"/>
              <a:ea typeface="Aptos" panose="020B0004020202020204" pitchFamily="34" charset="0"/>
              <a:cs typeface="Times New Roman" panose="02020603050405020304" pitchFamily="18" charset="0"/>
            </a:endParaRPr>
          </a:p>
          <a:p>
            <a:pPr defTabSz="966155">
              <a:defRPr/>
            </a:pPr>
            <a:r>
              <a:rPr lang="en-GB" sz="1900" u="sng" kern="100">
                <a:solidFill>
                  <a:srgbClr val="467886"/>
                </a:solidFill>
                <a:latin typeface="Aptos" panose="020B0004020202020204" pitchFamily="34" charset="0"/>
                <a:ea typeface="Aptos" panose="020B0004020202020204" pitchFamily="34" charset="0"/>
                <a:cs typeface="Times New Roman" panose="02020603050405020304" pitchFamily="18" charset="0"/>
                <a:hlinkClick r:id="rId5"/>
              </a:rPr>
              <a:t>https://footballforfuture.org/</a:t>
            </a:r>
            <a:endParaRPr lang="en-GB" sz="1900" kern="100">
              <a:latin typeface="Aptos" panose="020B0004020202020204" pitchFamily="34" charset="0"/>
              <a:ea typeface="Aptos" panose="020B0004020202020204" pitchFamily="34" charset="0"/>
              <a:cs typeface="Times New Roman" panose="02020603050405020304" pitchFamily="18" charset="0"/>
            </a:endParaRPr>
          </a:p>
          <a:p>
            <a:endParaRPr lang="en-GB" sz="1900">
              <a:latin typeface="Aptos" panose="020B0004020202020204" pitchFamily="34" charset="0"/>
              <a:ea typeface="Aptos" panose="020B0004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36</a:t>
            </a:fld>
            <a:endParaRPr lang="en-GB"/>
          </a:p>
        </p:txBody>
      </p:sp>
    </p:spTree>
    <p:extLst>
      <p:ext uri="{BB962C8B-B14F-4D97-AF65-F5344CB8AC3E}">
        <p14:creationId xmlns:p14="http://schemas.microsoft.com/office/powerpoint/2010/main" val="30131509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BFAEC-AB18-8114-3AA1-E60CE91062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18BFF7-16BB-CC2E-FA6D-AF3EE94E99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FE74B1-00C2-1B57-AE31-D2389F7B948C}"/>
              </a:ext>
            </a:extLst>
          </p:cNvPr>
          <p:cNvSpPr>
            <a:spLocks noGrp="1"/>
          </p:cNvSpPr>
          <p:nvPr>
            <p:ph type="body" idx="1"/>
          </p:nvPr>
        </p:nvSpPr>
        <p:spPr/>
        <p:txBody>
          <a:bodyPr/>
          <a:lstStyle/>
          <a:p>
            <a:pPr marR="228120" algn="just" defTabSz="966155">
              <a:defRPr/>
            </a:pPr>
            <a:r>
              <a:rPr lang="en-GB"/>
              <a:t>Encourage children to think of things that might already be happening at school:</a:t>
            </a:r>
          </a:p>
          <a:p>
            <a:pPr marL="181154" marR="228120" indent="-181154" algn="just" defTabSz="966155">
              <a:buFont typeface="Arial" panose="020B0604020202020204" pitchFamily="34" charset="0"/>
              <a:buChar char="•"/>
              <a:defRPr/>
            </a:pPr>
            <a:r>
              <a:rPr lang="en-GB"/>
              <a:t>Turn off the lights</a:t>
            </a:r>
          </a:p>
          <a:p>
            <a:pPr marL="181154" marR="228120" indent="-181154" algn="just" defTabSz="966155">
              <a:buFont typeface="Arial" panose="020B0604020202020204" pitchFamily="34" charset="0"/>
              <a:buChar char="•"/>
              <a:defRPr/>
            </a:pPr>
            <a:r>
              <a:rPr lang="en-GB"/>
              <a:t>Recycling wastepaper/plastic</a:t>
            </a:r>
          </a:p>
          <a:p>
            <a:pPr marL="181154" marR="228120" indent="-181154" algn="just" defTabSz="966155">
              <a:buFont typeface="Arial" panose="020B0604020202020204" pitchFamily="34" charset="0"/>
              <a:buChar char="•"/>
              <a:defRPr/>
            </a:pPr>
            <a:r>
              <a:rPr lang="en-GB"/>
              <a:t>Composting food</a:t>
            </a:r>
          </a:p>
          <a:p>
            <a:pPr marL="181154" marR="228120" indent="-181154" algn="just" defTabSz="966155">
              <a:buFont typeface="Arial" panose="020B0604020202020204" pitchFamily="34" charset="0"/>
              <a:buChar char="•"/>
              <a:defRPr/>
            </a:pPr>
            <a:endParaRPr lang="en-GB"/>
          </a:p>
          <a:p>
            <a:pPr marR="228120" algn="just" defTabSz="966155">
              <a:defRPr/>
            </a:pPr>
            <a:r>
              <a:rPr lang="en-GB"/>
              <a:t>Other things children can consider:</a:t>
            </a:r>
          </a:p>
          <a:p>
            <a:pPr marL="181154" marR="228120" indent="-181154" algn="just" defTabSz="966155">
              <a:buFont typeface="Arial" panose="020B0604020202020204" pitchFamily="34" charset="0"/>
              <a:buChar char="•"/>
              <a:defRPr/>
            </a:pPr>
            <a:r>
              <a:rPr lang="en-GB"/>
              <a:t>Walking and cycling to school</a:t>
            </a:r>
          </a:p>
          <a:p>
            <a:pPr marL="181154" marR="228120" indent="-181154" algn="just" defTabSz="966155">
              <a:buFont typeface="Arial" panose="020B0604020202020204" pitchFamily="34" charset="0"/>
              <a:buChar char="•"/>
              <a:defRPr/>
            </a:pPr>
            <a:r>
              <a:rPr lang="en-GB"/>
              <a:t>Water bottles reused</a:t>
            </a:r>
          </a:p>
          <a:p>
            <a:pPr marL="181154" marR="228120" indent="-181154" algn="just" defTabSz="966155">
              <a:buFont typeface="Arial" panose="020B0604020202020204" pitchFamily="34" charset="0"/>
              <a:buChar char="•"/>
              <a:defRPr/>
            </a:pPr>
            <a:r>
              <a:rPr lang="en-GB"/>
              <a:t>Recycling sports kit and clothes</a:t>
            </a:r>
          </a:p>
          <a:p>
            <a:pPr marR="228120" algn="just" defTabSz="966155">
              <a:defRPr/>
            </a:pPr>
            <a:endParaRPr lang="en-GB"/>
          </a:p>
          <a:p>
            <a:pPr marR="228120" algn="just" defTabSz="966155">
              <a:defRPr/>
            </a:pPr>
            <a:r>
              <a:rPr lang="en-GB"/>
              <a:t>Useful websites</a:t>
            </a:r>
          </a:p>
          <a:p>
            <a:pPr marR="228120" algn="just" defTabSz="966155">
              <a:defRPr/>
            </a:pPr>
            <a:r>
              <a:rPr lang="en-GB"/>
              <a:t>WWF - https://www.worldwildlife.org/pages/what-you-can-do-to-fight-climate-change</a:t>
            </a:r>
          </a:p>
        </p:txBody>
      </p:sp>
      <p:sp>
        <p:nvSpPr>
          <p:cNvPr id="4" name="Slide Number Placeholder 3">
            <a:extLst>
              <a:ext uri="{FF2B5EF4-FFF2-40B4-BE49-F238E27FC236}">
                <a16:creationId xmlns:a16="http://schemas.microsoft.com/office/drawing/2014/main" id="{A33A85BC-AC8C-D9B0-5F7D-67B8B8DBEEE9}"/>
              </a:ext>
            </a:extLst>
          </p:cNvPr>
          <p:cNvSpPr>
            <a:spLocks noGrp="1"/>
          </p:cNvSpPr>
          <p:nvPr>
            <p:ph type="sldNum" sz="quarter" idx="5"/>
          </p:nvPr>
        </p:nvSpPr>
        <p:spPr/>
        <p:txBody>
          <a:bodyPr/>
          <a:lstStyle/>
          <a:p>
            <a:fld id="{0DB62ADE-C0E3-4181-8BA0-7700323193E2}" type="slidenum">
              <a:rPr lang="en-GB" smtClean="0"/>
              <a:t>37</a:t>
            </a:fld>
            <a:endParaRPr lang="en-GB"/>
          </a:p>
        </p:txBody>
      </p:sp>
    </p:spTree>
    <p:extLst>
      <p:ext uri="{BB962C8B-B14F-4D97-AF65-F5344CB8AC3E}">
        <p14:creationId xmlns:p14="http://schemas.microsoft.com/office/powerpoint/2010/main" val="34511980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38</a:t>
            </a:fld>
            <a:endParaRPr lang="en-GB"/>
          </a:p>
        </p:txBody>
      </p:sp>
    </p:spTree>
    <p:extLst>
      <p:ext uri="{BB962C8B-B14F-4D97-AF65-F5344CB8AC3E}">
        <p14:creationId xmlns:p14="http://schemas.microsoft.com/office/powerpoint/2010/main" val="2450816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155">
              <a:defRPr/>
            </a:pPr>
            <a:r>
              <a:rPr lang="en-GB" sz="1900" dirty="0"/>
              <a:t>One of two possible Quick Stater activities: Like a flash</a:t>
            </a:r>
          </a:p>
          <a:p>
            <a:pPr defTabSz="966155">
              <a:defRPr/>
            </a:pPr>
            <a:endParaRPr lang="en-GB" sz="1900" dirty="0"/>
          </a:p>
          <a:p>
            <a:pPr defTabSz="966155">
              <a:defRPr/>
            </a:pPr>
            <a:r>
              <a:rPr lang="en-GB" sz="1900" dirty="0"/>
              <a:t>This link will take you to the </a:t>
            </a:r>
            <a:r>
              <a:rPr lang="en-GB" sz="1900" b="1" dirty="0"/>
              <a:t>Explorify website </a:t>
            </a:r>
            <a:r>
              <a:rPr lang="en-GB" sz="1900" dirty="0">
                <a:sym typeface="Wingdings" panose="05000000000000000000" pitchFamily="2" charset="2"/>
              </a:rPr>
              <a:t></a:t>
            </a:r>
            <a:r>
              <a:rPr lang="en-GB" sz="1900" dirty="0"/>
              <a:t> https://explorify.uk/ </a:t>
            </a:r>
          </a:p>
          <a:p>
            <a:pPr defTabSz="966155">
              <a:defRPr/>
            </a:pPr>
            <a:r>
              <a:rPr lang="en-GB" sz="1900" dirty="0"/>
              <a:t>If you do not have an account, sign up (it's free in the UK) before the lesson.</a:t>
            </a:r>
          </a:p>
          <a:p>
            <a:pPr defTabSz="966155">
              <a:defRPr/>
            </a:pPr>
            <a:r>
              <a:rPr lang="en-GB" sz="1900" dirty="0"/>
              <a:t>Run this short Explorify activity </a:t>
            </a:r>
            <a:r>
              <a:rPr lang="en-GB" sz="1900" dirty="0">
                <a:sym typeface="Wingdings" panose="05000000000000000000" pitchFamily="2" charset="2"/>
              </a:rPr>
              <a:t> </a:t>
            </a:r>
            <a:r>
              <a:rPr lang="en-GB" sz="1900" dirty="0"/>
              <a:t>https://explorify.uk/en/activities/listen-what-can-you-hear/like-a-flash/classroom</a:t>
            </a:r>
          </a:p>
          <a:p>
            <a:pPr defTabSz="966155">
              <a:defRPr/>
            </a:pPr>
            <a:endParaRPr lang="en-GB" sz="1900" dirty="0"/>
          </a:p>
          <a:p>
            <a:pPr defTabSz="966155">
              <a:defRPr/>
            </a:pPr>
            <a:r>
              <a:rPr lang="en-US" sz="1900" dirty="0"/>
              <a:t>You might want to pause the clip occasionally. </a:t>
            </a:r>
          </a:p>
          <a:p>
            <a:pPr defTabSz="966155">
              <a:defRPr/>
            </a:pPr>
            <a:r>
              <a:rPr lang="en-US" sz="1900" dirty="0"/>
              <a:t>Questions to prompt discussion during/after hearing the clip:</a:t>
            </a:r>
          </a:p>
          <a:p>
            <a:pPr marL="301923" indent="-301923" defTabSz="966155">
              <a:buFont typeface="Arial" panose="020B0604020202020204" pitchFamily="34" charset="0"/>
              <a:buChar char="•"/>
              <a:defRPr/>
            </a:pPr>
            <a:r>
              <a:rPr lang="en-US" sz="1900" dirty="0"/>
              <a:t>What is making this noise?</a:t>
            </a:r>
          </a:p>
          <a:p>
            <a:pPr marL="301923" indent="-301923" defTabSz="966155">
              <a:buFont typeface="Arial" panose="020B0604020202020204" pitchFamily="34" charset="0"/>
              <a:buChar char="•"/>
              <a:defRPr/>
            </a:pPr>
            <a:r>
              <a:rPr lang="en-US" sz="1900" dirty="0"/>
              <a:t>Have you ever been out in a storm? What did you see?</a:t>
            </a:r>
          </a:p>
          <a:p>
            <a:pPr marL="301923" indent="-301923" defTabSz="966155">
              <a:buFont typeface="Arial" panose="020B0604020202020204" pitchFamily="34" charset="0"/>
              <a:buChar char="•"/>
              <a:defRPr/>
            </a:pPr>
            <a:r>
              <a:rPr lang="en-US" sz="1900" dirty="0"/>
              <a:t>Have you ever been out after a storm? What did you see?</a:t>
            </a:r>
          </a:p>
          <a:p>
            <a:pPr marL="301923" indent="-301923" defTabSz="966155">
              <a:buFont typeface="Arial" panose="020B0604020202020204" pitchFamily="34" charset="0"/>
              <a:buChar char="•"/>
              <a:defRPr/>
            </a:pPr>
            <a:r>
              <a:rPr lang="en-US" sz="1900" dirty="0"/>
              <a:t>What might happen if this rain continues?</a:t>
            </a:r>
          </a:p>
          <a:p>
            <a:pPr defTabSz="966155">
              <a:defRPr/>
            </a:pPr>
            <a:r>
              <a:rPr lang="en-US" sz="1900" dirty="0"/>
              <a:t>Encourage children to think about the consequences of too much rain, flooding and where the water goes when we experience extreme rainfall.</a:t>
            </a: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1595329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8AF8A-91C5-3C9A-98B0-150E65CCDB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993EB7-03BB-66F4-90A0-528C021125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8BD3FF-F95C-ECFD-C7D8-5119CEB0017F}"/>
              </a:ext>
            </a:extLst>
          </p:cNvPr>
          <p:cNvSpPr>
            <a:spLocks noGrp="1"/>
          </p:cNvSpPr>
          <p:nvPr>
            <p:ph type="body" idx="1"/>
          </p:nvPr>
        </p:nvSpPr>
        <p:spPr/>
        <p:txBody>
          <a:bodyPr/>
          <a:lstStyle/>
          <a:p>
            <a:pPr defTabSz="966155">
              <a:defRPr/>
            </a:pPr>
            <a:r>
              <a:rPr lang="en-US" sz="1900"/>
              <a:t>Second of two possible Quick Stater activities:</a:t>
            </a:r>
          </a:p>
          <a:p>
            <a:pPr defTabSz="966155">
              <a:defRPr/>
            </a:pPr>
            <a:r>
              <a:rPr lang="en-US" sz="1900"/>
              <a:t>Gather children’s experiences and ideas. Encourage children to think about the consequences of too much rain, flooding and where the water goes when we experience extreme rainfall.</a:t>
            </a:r>
          </a:p>
        </p:txBody>
      </p:sp>
      <p:sp>
        <p:nvSpPr>
          <p:cNvPr id="4" name="Slide Number Placeholder 3">
            <a:extLst>
              <a:ext uri="{FF2B5EF4-FFF2-40B4-BE49-F238E27FC236}">
                <a16:creationId xmlns:a16="http://schemas.microsoft.com/office/drawing/2014/main" id="{15316A90-9DA4-968F-ED87-B33AB2385646}"/>
              </a:ext>
            </a:extLst>
          </p:cNvPr>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438635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140963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Encourage children to share their thoughts and experiences of rain.</a:t>
            </a:r>
          </a:p>
          <a:p>
            <a:r>
              <a:rPr lang="en-GB" dirty="0"/>
              <a:t>What does it feel like?</a:t>
            </a:r>
          </a:p>
          <a:p>
            <a:r>
              <a:rPr lang="en-GB" dirty="0"/>
              <a:t>What have you noticed?</a:t>
            </a:r>
          </a:p>
          <a:p>
            <a:pPr defTabSz="966155">
              <a:defRPr/>
            </a:pPr>
            <a:r>
              <a:rPr lang="en-GB" dirty="0"/>
              <a:t>Where does it go? </a:t>
            </a:r>
          </a:p>
          <a:p>
            <a:r>
              <a:rPr lang="en-GB" dirty="0"/>
              <a:t>Click </a:t>
            </a:r>
            <a:r>
              <a:rPr lang="en-GB" dirty="0">
                <a:sym typeface="Wingdings" panose="05000000000000000000" pitchFamily="2" charset="2"/>
              </a:rPr>
              <a:t> </a:t>
            </a:r>
            <a:r>
              <a:rPr lang="en-GB" dirty="0"/>
              <a:t>Where does the rain come from?</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579335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155">
              <a:defRPr/>
            </a:pPr>
            <a:r>
              <a:rPr lang="en-GB" sz="1900">
                <a:latin typeface="Segoe UI" panose="020B0502040204020203" pitchFamily="34" charset="0"/>
              </a:rPr>
              <a:t>Be aware - This slide could be highly emotive for children as some of them may have experienced flooding and could have had their homes damaged/had to move out because of it.</a:t>
            </a:r>
            <a:r>
              <a:rPr lang="en-GB" sz="1900"/>
              <a:t> </a:t>
            </a:r>
          </a:p>
          <a:p>
            <a:pPr defTabSz="966155">
              <a:defRPr/>
            </a:pPr>
            <a:r>
              <a:rPr lang="en-GB" sz="1900"/>
              <a:t>Click to reveal more questions</a:t>
            </a:r>
          </a:p>
          <a:p>
            <a:endParaRPr lang="en-GB" sz="1900">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928223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154" indent="-181154" defTabSz="966155">
              <a:buFont typeface="Arial" panose="020B0604020202020204" pitchFamily="34" charset="0"/>
              <a:buChar char="•"/>
              <a:defRPr/>
            </a:pPr>
            <a:r>
              <a:rPr lang="en-GB"/>
              <a:t>How many storms did the UK experience in 23/24?</a:t>
            </a:r>
          </a:p>
          <a:p>
            <a:pPr marL="181154" indent="-181154" defTabSz="966155">
              <a:buFont typeface="Arial" panose="020B0604020202020204" pitchFamily="34" charset="0"/>
              <a:buChar char="•"/>
              <a:defRPr/>
            </a:pPr>
            <a:r>
              <a:rPr lang="en-GB"/>
              <a:t>Have you noticed how the scientists choose the names?</a:t>
            </a:r>
          </a:p>
          <a:p>
            <a:pPr marL="181154" indent="-181154" defTabSz="966155">
              <a:buFont typeface="Arial" panose="020B0604020202020204" pitchFamily="34" charset="0"/>
              <a:buChar char="•"/>
              <a:defRPr/>
            </a:pPr>
            <a:r>
              <a:rPr lang="en-GB"/>
              <a:t>Do you know the name of a recent storm? Click on the link to find out - https://www.metoffice.gov.uk/weather/warnings-and-advice/uk-storm-centre/index</a:t>
            </a:r>
          </a:p>
          <a:p>
            <a:pPr marL="181154" indent="-181154" defTabSz="966155">
              <a:buFont typeface="Arial" panose="020B0604020202020204" pitchFamily="34" charset="0"/>
              <a:buChar char="•"/>
              <a:defRPr/>
            </a:pPr>
            <a:r>
              <a:rPr lang="en-GB"/>
              <a:t>What would you call the next storm? Why?</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479601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http://www.pstt.org.uk/" TargetMode="External"/><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3.png"/><Relationship Id="rId7" Type="http://schemas.openxmlformats.org/officeDocument/2006/relationships/hyperlink" Target="https://www.instagram.com/pstt_whyhow/" TargetMode="External"/><Relationship Id="rId12" Type="http://schemas.openxmlformats.org/officeDocument/2006/relationships/image" Target="../media/image77.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hyperlink" Target="https://x.com/pstt_whyhow" TargetMode="External"/><Relationship Id="rId11" Type="http://schemas.openxmlformats.org/officeDocument/2006/relationships/hyperlink" Target="https://www.linkedin.com/company/primary-science-teaching-trust/" TargetMode="External"/><Relationship Id="rId5" Type="http://schemas.openxmlformats.org/officeDocument/2006/relationships/hyperlink" Target="https://pstt.org.uk/" TargetMode="External"/><Relationship Id="rId10" Type="http://schemas.openxmlformats.org/officeDocument/2006/relationships/image" Target="../media/image76.png"/><Relationship Id="rId4" Type="http://schemas.openxmlformats.org/officeDocument/2006/relationships/hyperlink" Target="https://www.facebook.com/primaryscienceteachingtrust" TargetMode="External"/><Relationship Id="rId9" Type="http://schemas.openxmlformats.org/officeDocument/2006/relationships/image" Target="../media/image75.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explorify.uk/" TargetMode="External"/><Relationship Id="rId1" Type="http://schemas.openxmlformats.org/officeDocument/2006/relationships/slideMaster" Target="../slideMasters/slideMaster3.xml"/><Relationship Id="rId6" Type="http://schemas.openxmlformats.org/officeDocument/2006/relationships/image" Target="../media/image75.png"/><Relationship Id="rId5" Type="http://schemas.openxmlformats.org/officeDocument/2006/relationships/image" Target="../media/image76.png"/><Relationship Id="rId4" Type="http://schemas.openxmlformats.org/officeDocument/2006/relationships/image" Target="../media/image74.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04/02/2025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04/02/2025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04/02/2025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04/02/2025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04/02/2025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04/02/2025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04/02/2025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04/02/2025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DE064FE4-DC25-8D3F-FEA7-05E8072E5275}"/>
              </a:ext>
            </a:extLst>
          </p:cNvPr>
          <p:cNvSpPr txBox="1"/>
          <p:nvPr userDrawn="1"/>
        </p:nvSpPr>
        <p:spPr>
          <a:xfrm>
            <a:off x="783873" y="251121"/>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00205B"/>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783873" y="810211"/>
            <a:ext cx="7595197" cy="56784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650"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a:t>
            </a:r>
            <a:r>
              <a:rPr lang="en-GB" sz="1725" b="0" i="0" u="none" strike="noStrike" kern="1200" cap="none" spc="0" baseline="0">
                <a:solidFill>
                  <a:srgbClr val="5E5B5C"/>
                </a:solidFill>
                <a:uFillTx/>
                <a:latin typeface="+mn-lt"/>
                <a:cs typeface="Plus Jakarta Sans" pitchFamily="2" charset="0"/>
              </a:rPr>
              <a:t>been risk </a:t>
            </a:r>
            <a:r>
              <a:rPr lang="en-GB" sz="1725" b="0" i="0" u="none" strike="noStrike" kern="1200" cap="none" spc="0" baseline="0" dirty="0">
                <a:solidFill>
                  <a:srgbClr val="5E5B5C"/>
                </a:solidFill>
                <a:uFillTx/>
                <a:latin typeface="+mn-lt"/>
                <a:cs typeface="Plus Jakarta Sans" pitchFamily="2" charset="0"/>
              </a:rPr>
              <a:t>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650" b="0" i="0" u="none" strike="noStrike" kern="1200" cap="none" spc="0" baseline="0" dirty="0">
              <a:solidFill>
                <a:srgbClr val="5E5B5C"/>
              </a:solidFill>
              <a:uFillTx/>
              <a:latin typeface="Plus Jakarta Sans" pitchFamily="2" charset="0"/>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90" y="3367455"/>
            <a:ext cx="2574789" cy="99257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500" b="1" i="0" u="none" strike="noStrike" kern="1200" cap="none" spc="0" baseline="0" dirty="0">
              <a:solidFill>
                <a:srgbClr val="5E5B5C"/>
              </a:solidFill>
              <a:uFillTx/>
              <a:latin typeface="+mn-lt"/>
              <a:cs typeface="Plus Jakarta Sans" pitchFamily="2" charset="0"/>
            </a:endParaRP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3" y="3367455"/>
            <a:ext cx="2574789" cy="99257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500" b="1" i="0" u="none" strike="noStrike" kern="1200" cap="none" spc="0" baseline="0" dirty="0">
              <a:solidFill>
                <a:srgbClr val="5E5B5C"/>
              </a:solidFill>
              <a:uFillTx/>
              <a:latin typeface="+mn-lt"/>
              <a:cs typeface="Plus Jakarta Sans" pitchFamily="2" charset="0"/>
            </a:endParaRP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429437037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hasCustomPrompt="1"/>
          </p:nvPr>
        </p:nvSpPr>
        <p:spPr>
          <a:xfrm>
            <a:off x="628652" y="398240"/>
            <a:ext cx="7886700" cy="2615466"/>
          </a:xfrm>
        </p:spPr>
        <p:txBody>
          <a:bodyPr>
            <a:noAutofit/>
          </a:bodyPr>
          <a:lstStyle>
            <a:lvl1pPr algn="ctr">
              <a:defRPr sz="4950" b="0"/>
            </a:lvl1pPr>
          </a:lstStyle>
          <a:p>
            <a:pPr lvl="0"/>
            <a:r>
              <a:rPr lang="en-US"/>
              <a:t>Name</a:t>
            </a:r>
            <a:br>
              <a:rPr lang="en-US"/>
            </a:br>
            <a:r>
              <a:rPr lang="en-US"/>
              <a:t>Title</a:t>
            </a:r>
            <a:br>
              <a:rPr lang="en-US"/>
            </a:br>
            <a:r>
              <a:rPr lang="en-US"/>
              <a:t>Email</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04/02/2025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pic>
        <p:nvPicPr>
          <p:cNvPr id="6" name="Picture 10">
            <a:hlinkClick r:id="rId2"/>
            <a:extLst>
              <a:ext uri="{FF2B5EF4-FFF2-40B4-BE49-F238E27FC236}">
                <a16:creationId xmlns:a16="http://schemas.microsoft.com/office/drawing/2014/main" id="{D4EE8003-83EC-A8BA-B67F-AC275A2F269A}"/>
              </a:ext>
            </a:extLst>
          </p:cNvPr>
          <p:cNvPicPr>
            <a:picLocks noChangeAspect="1"/>
          </p:cNvPicPr>
          <p:nvPr userDrawn="1"/>
        </p:nvPicPr>
        <p:blipFill>
          <a:blip r:embed="rId3"/>
          <a:srcRect/>
          <a:stretch/>
        </p:blipFill>
        <p:spPr>
          <a:xfrm>
            <a:off x="2828758" y="3420208"/>
            <a:ext cx="3486482" cy="1546061"/>
          </a:xfrm>
          <a:prstGeom prst="rect">
            <a:avLst/>
          </a:prstGeom>
          <a:noFill/>
          <a:ln cap="flat">
            <a:noFill/>
          </a:ln>
        </p:spPr>
      </p:pic>
      <p:sp>
        <p:nvSpPr>
          <p:cNvPr id="7" name="TextBox 13">
            <a:hlinkClick r:id="rId2"/>
            <a:extLst>
              <a:ext uri="{FF2B5EF4-FFF2-40B4-BE49-F238E27FC236}">
                <a16:creationId xmlns:a16="http://schemas.microsoft.com/office/drawing/2014/main" id="{6468954A-20AD-457A-49F8-CF54ED54298F}"/>
              </a:ext>
            </a:extLst>
          </p:cNvPr>
          <p:cNvSpPr txBox="1"/>
          <p:nvPr userDrawn="1"/>
        </p:nvSpPr>
        <p:spPr>
          <a:xfrm>
            <a:off x="2716514" y="5372769"/>
            <a:ext cx="3710971" cy="577081"/>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3300" b="1" i="0" u="none" strike="noStrike" kern="1200" cap="none" spc="0" baseline="0" dirty="0">
                <a:solidFill>
                  <a:srgbClr val="00205B"/>
                </a:solidFill>
                <a:uFillTx/>
                <a:latin typeface="+mn-lt"/>
                <a:cs typeface="Plus Jakarta Sans" pitchFamily="2" charset="0"/>
              </a:rPr>
              <a:t>www.pstt.org.uk</a:t>
            </a:r>
          </a:p>
        </p:txBody>
      </p:sp>
    </p:spTree>
    <p:extLst>
      <p:ext uri="{BB962C8B-B14F-4D97-AF65-F5344CB8AC3E}">
        <p14:creationId xmlns:p14="http://schemas.microsoft.com/office/powerpoint/2010/main" val="3489366890"/>
      </p:ext>
    </p:extLst>
  </p:cSld>
  <p:clrMapOvr>
    <a:masterClrMapping/>
  </p:clrMapOvr>
  <p:hf sldNum="0"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04/02/2025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0" i="0" u="none" strike="noStrike" kern="1200" cap="none" spc="-1" baseline="0">
                <a:solidFill>
                  <a:srgbClr val="575757"/>
                </a:solidFill>
                <a:uFillTx/>
                <a:latin typeface="Calibri" panose="020F0502020204030204" pitchFamily="34" charset="0"/>
                <a:cs typeface="Calibri" panose="020F0502020204030204" pitchFamily="34"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0" i="0" u="none" strike="noStrike" kern="1200" cap="none" spc="-1" baseline="0">
                <a:solidFill>
                  <a:srgbClr val="575757"/>
                </a:solidFill>
                <a:uFillTx/>
                <a:latin typeface="Calibri" panose="020F0502020204030204" pitchFamily="34" charset="0"/>
                <a:cs typeface="Calibri" panose="020F0502020204030204" pitchFamily="34"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0" i="0" u="none" strike="noStrike" kern="1200" cap="none" spc="-1" baseline="0">
                <a:solidFill>
                  <a:srgbClr val="575757"/>
                </a:solidFill>
                <a:uFillTx/>
                <a:latin typeface="Calibri" panose="020F0502020204030204" pitchFamily="34" charset="0"/>
                <a:cs typeface="Calibri" panose="020F0502020204030204" pitchFamily="34"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2084118" y="4263707"/>
            <a:ext cx="2928654" cy="346249"/>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dirty="0">
                <a:solidFill>
                  <a:srgbClr val="575757"/>
                </a:solidFill>
                <a:uFillTx/>
                <a:latin typeface="+mn-lt"/>
                <a:cs typeface="Plus Jakarta Sans" pitchFamily="2" charset="0"/>
                <a:hlinkClick r:id="rId4"/>
              </a:rPr>
              <a:t>/</a:t>
            </a:r>
            <a:r>
              <a:rPr lang="en-GB" sz="1800" b="0" i="0" u="none" strike="noStrike" kern="1200" cap="none" spc="0" baseline="0" dirty="0" err="1">
                <a:solidFill>
                  <a:srgbClr val="575757"/>
                </a:solidFill>
                <a:uFillTx/>
                <a:latin typeface="+mn-lt"/>
                <a:cs typeface="Plus Jakarta Sans" pitchFamily="2" charset="0"/>
                <a:hlinkClick r:id="rId4"/>
              </a:rPr>
              <a:t>PrimaryScienceTeachingTrust</a:t>
            </a:r>
            <a:endParaRPr lang="en-GB" sz="1800" b="0" i="0" u="none" strike="noStrike" kern="1200" cap="none" spc="0" baseline="0" dirty="0">
              <a:solidFill>
                <a:srgbClr val="575757"/>
              </a:solidFill>
              <a:uFillTx/>
              <a:latin typeface="+mn-lt"/>
              <a:cs typeface="Plus Jakarta Sans" pitchFamily="2" charset="0"/>
            </a:endParaRPr>
          </a:p>
        </p:txBody>
      </p:sp>
      <p:sp>
        <p:nvSpPr>
          <p:cNvPr id="12" name="TextBox 13">
            <a:hlinkClick r:id="rId5"/>
            <a:extLst>
              <a:ext uri="{FF2B5EF4-FFF2-40B4-BE49-F238E27FC236}">
                <a16:creationId xmlns:a16="http://schemas.microsoft.com/office/drawing/2014/main" id="{C2F8C0A5-22FA-0647-881A-5C477BE314BC}"/>
              </a:ext>
            </a:extLst>
          </p:cNvPr>
          <p:cNvSpPr txBox="1"/>
          <p:nvPr/>
        </p:nvSpPr>
        <p:spPr>
          <a:xfrm>
            <a:off x="2716514" y="3381312"/>
            <a:ext cx="3710971" cy="577081"/>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3300" b="1" i="0" u="none" strike="noStrike" kern="1200" cap="none" spc="0" baseline="0">
                <a:solidFill>
                  <a:srgbClr val="00205B"/>
                </a:solidFill>
                <a:uFillTx/>
                <a:latin typeface="+mn-lt"/>
                <a:cs typeface="Plus Jakarta Sans" pitchFamily="2" charset="0"/>
              </a:rPr>
              <a:t>www.pstt.org.uk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5621739" y="4298645"/>
            <a:ext cx="1719244" cy="346249"/>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dirty="0">
                <a:solidFill>
                  <a:srgbClr val="575757"/>
                </a:solidFill>
                <a:uFillTx/>
                <a:latin typeface="+mn-lt"/>
                <a:cs typeface="Plus Jakarta Sans" pitchFamily="2" charset="0"/>
                <a:hlinkClick r:id="rId6"/>
              </a:rPr>
              <a:t>/</a:t>
            </a:r>
            <a:r>
              <a:rPr lang="en-GB" sz="1800" b="0" i="0" u="none" strike="noStrike" kern="1200" cap="none" spc="0" baseline="0" dirty="0" err="1">
                <a:solidFill>
                  <a:srgbClr val="575757"/>
                </a:solidFill>
                <a:uFillTx/>
                <a:latin typeface="+mn-lt"/>
                <a:cs typeface="Plus Jakarta Sans" pitchFamily="2" charset="0"/>
                <a:hlinkClick r:id="rId6"/>
              </a:rPr>
              <a:t>PSTT_whyhow</a:t>
            </a:r>
            <a:endParaRPr lang="en-GB" sz="1800" b="0" i="0" u="none" strike="noStrike" kern="1200" cap="none" spc="0" baseline="0" dirty="0">
              <a:solidFill>
                <a:srgbClr val="575757"/>
              </a:solidFill>
              <a:uFillTx/>
              <a:latin typeface="+mn-lt"/>
              <a:cs typeface="Plus Jakarta Sans"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68060" y="5613264"/>
            <a:ext cx="1789583" cy="346249"/>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dirty="0">
                <a:solidFill>
                  <a:srgbClr val="575757"/>
                </a:solidFill>
                <a:uFillTx/>
                <a:latin typeface="+mn-lt"/>
                <a:cs typeface="Plus Jakarta Sans" pitchFamily="2" charset="0"/>
                <a:hlinkClick r:id="rId7"/>
              </a:rPr>
              <a:t>/</a:t>
            </a:r>
            <a:r>
              <a:rPr lang="en-GB" sz="1800" b="0" i="0" u="none" strike="noStrike" kern="1200" cap="none" spc="0" baseline="0" dirty="0" err="1">
                <a:solidFill>
                  <a:srgbClr val="575757"/>
                </a:solidFill>
                <a:uFillTx/>
                <a:latin typeface="+mn-lt"/>
                <a:cs typeface="Plus Jakarta Sans" pitchFamily="2" charset="0"/>
                <a:hlinkClick r:id="rId7"/>
              </a:rPr>
              <a:t>PSTT_whyhow</a:t>
            </a:r>
            <a:endParaRPr lang="en-GB" sz="1800" b="0" i="0" u="none" strike="noStrike" kern="1200" cap="none" spc="0" baseline="0" dirty="0">
              <a:solidFill>
                <a:srgbClr val="575757"/>
              </a:solidFill>
              <a:uFillTx/>
              <a:latin typeface="+mn-lt"/>
              <a:cs typeface="Plus Jakarta Sans" pitchFamily="2" charset="0"/>
            </a:endParaRPr>
          </a:p>
        </p:txBody>
      </p:sp>
      <p:pic>
        <p:nvPicPr>
          <p:cNvPr id="22" name="Picture 21" descr="Logo, icon&#10;&#10;Description automatically generated">
            <a:hlinkClick r:id="rId4"/>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8" cstate="hqprint">
            <a:extLst>
              <a:ext uri="{28A0092B-C50C-407E-A947-70E740481C1C}">
                <a14:useLocalDpi xmlns:a14="http://schemas.microsoft.com/office/drawing/2010/main"/>
              </a:ext>
            </a:extLst>
          </a:blip>
          <a:srcRect/>
          <a:stretch/>
        </p:blipFill>
        <p:spPr>
          <a:xfrm>
            <a:off x="1803018" y="4284252"/>
            <a:ext cx="328475" cy="305159"/>
          </a:xfrm>
          <a:prstGeom prst="rect">
            <a:avLst/>
          </a:prstGeom>
        </p:spPr>
      </p:pic>
      <p:pic>
        <p:nvPicPr>
          <p:cNvPr id="30" name="Picture 29" descr="Logo, icon&#10;&#10;Description automatically generated">
            <a:hlinkClick r:id="rId7"/>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9" cstate="hqprint">
            <a:extLst>
              <a:ext uri="{28A0092B-C50C-407E-A947-70E740481C1C}">
                <a14:useLocalDpi xmlns:a14="http://schemas.microsoft.com/office/drawing/2010/main"/>
              </a:ext>
            </a:extLst>
          </a:blip>
          <a:srcRect/>
          <a:stretch/>
        </p:blipFill>
        <p:spPr>
          <a:xfrm>
            <a:off x="3501271" y="5646803"/>
            <a:ext cx="366788" cy="340753"/>
          </a:xfrm>
          <a:prstGeom prst="rect">
            <a:avLst/>
          </a:prstGeom>
        </p:spPr>
      </p:pic>
      <p:pic>
        <p:nvPicPr>
          <p:cNvPr id="14" name="Picture 13" descr="A white x on a black background&#10;&#10;Description automatically generated">
            <a:hlinkClick r:id="rId6"/>
            <a:extLst>
              <a:ext uri="{FF2B5EF4-FFF2-40B4-BE49-F238E27FC236}">
                <a16:creationId xmlns:a16="http://schemas.microsoft.com/office/drawing/2014/main" id="{CC611F21-8B49-662C-E25D-2F39903A4C52}"/>
              </a:ext>
            </a:extLst>
          </p:cNvPr>
          <p:cNvPicPr>
            <a:picLocks noChangeAspect="1"/>
          </p:cNvPicPr>
          <p:nvPr userDrawn="1"/>
        </p:nvPicPr>
        <p:blipFill>
          <a:blip r:embed="rId10" cstate="hqprint">
            <a:extLst>
              <a:ext uri="{28A0092B-C50C-407E-A947-70E740481C1C}">
                <a14:useLocalDpi xmlns:a14="http://schemas.microsoft.com/office/drawing/2010/main"/>
              </a:ext>
            </a:extLst>
          </a:blip>
          <a:stretch>
            <a:fillRect/>
          </a:stretch>
        </p:blipFill>
        <p:spPr>
          <a:xfrm>
            <a:off x="5095447" y="4160460"/>
            <a:ext cx="622621" cy="622621"/>
          </a:xfrm>
          <a:prstGeom prst="rect">
            <a:avLst/>
          </a:prstGeom>
        </p:spPr>
      </p:pic>
      <p:pic>
        <p:nvPicPr>
          <p:cNvPr id="16" name="Picture 15">
            <a:hlinkClick r:id="rId11"/>
            <a:extLst>
              <a:ext uri="{FF2B5EF4-FFF2-40B4-BE49-F238E27FC236}">
                <a16:creationId xmlns:a16="http://schemas.microsoft.com/office/drawing/2014/main" id="{612278B8-A98D-0B87-180C-A33D3DA3B530}"/>
              </a:ext>
            </a:extLst>
          </p:cNvPr>
          <p:cNvPicPr>
            <a:picLocks noChangeAspect="1"/>
          </p:cNvPicPr>
          <p:nvPr userDrawn="1"/>
        </p:nvPicPr>
        <p:blipFill>
          <a:blip r:embed="rId12" cstate="hqprint">
            <a:extLst>
              <a:ext uri="{28A0092B-C50C-407E-A947-70E740481C1C}">
                <a14:useLocalDpi xmlns:a14="http://schemas.microsoft.com/office/drawing/2010/main"/>
              </a:ext>
            </a:extLst>
          </a:blip>
          <a:stretch>
            <a:fillRect/>
          </a:stretch>
        </p:blipFill>
        <p:spPr>
          <a:xfrm>
            <a:off x="2136575" y="4649972"/>
            <a:ext cx="893468" cy="893468"/>
          </a:xfrm>
          <a:prstGeom prst="rect">
            <a:avLst/>
          </a:prstGeom>
        </p:spPr>
      </p:pic>
      <p:sp>
        <p:nvSpPr>
          <p:cNvPr id="17" name="TextBox 12">
            <a:extLst>
              <a:ext uri="{FF2B5EF4-FFF2-40B4-BE49-F238E27FC236}">
                <a16:creationId xmlns:a16="http://schemas.microsoft.com/office/drawing/2014/main" id="{07E83F1F-7140-4F81-0910-E4C8AA4811BF}"/>
              </a:ext>
            </a:extLst>
          </p:cNvPr>
          <p:cNvSpPr txBox="1"/>
          <p:nvPr userDrawn="1"/>
        </p:nvSpPr>
        <p:spPr>
          <a:xfrm>
            <a:off x="2760742" y="4929964"/>
            <a:ext cx="4246684" cy="346249"/>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dirty="0">
                <a:solidFill>
                  <a:srgbClr val="575757"/>
                </a:solidFill>
                <a:uFillTx/>
                <a:latin typeface="+mn-lt"/>
                <a:cs typeface="Plus Jakarta Sans" pitchFamily="2" charset="0"/>
                <a:hlinkClick r:id="rId11"/>
              </a:rPr>
              <a:t>/company/primary-science-teaching-trust</a:t>
            </a:r>
            <a:endParaRPr lang="en-GB" sz="1800" b="0" i="0" u="none" strike="noStrike" kern="1200" cap="none" spc="0" baseline="0" dirty="0">
              <a:solidFill>
                <a:srgbClr val="575757"/>
              </a:solidFill>
              <a:uFillTx/>
              <a:latin typeface="+mn-lt"/>
              <a:cs typeface="Plus Jakarta Sans" pitchFamily="2" charset="0"/>
            </a:endParaRPr>
          </a:p>
        </p:txBody>
      </p:sp>
    </p:spTree>
    <p:extLst>
      <p:ext uri="{BB962C8B-B14F-4D97-AF65-F5344CB8AC3E}">
        <p14:creationId xmlns:p14="http://schemas.microsoft.com/office/powerpoint/2010/main" val="186618628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04/02/2025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10" name="TextShape 1">
            <a:extLst>
              <a:ext uri="{FF2B5EF4-FFF2-40B4-BE49-F238E27FC236}">
                <a16:creationId xmlns:a16="http://schemas.microsoft.com/office/drawing/2014/main" id="{F1D70FCA-6DF1-3DBE-DB7F-487D6607B217}"/>
              </a:ext>
            </a:extLst>
          </p:cNvPr>
          <p:cNvSpPr txBox="1"/>
          <p:nvPr userDrawn="1"/>
        </p:nvSpPr>
        <p:spPr>
          <a:xfrm>
            <a:off x="2803153" y="1819984"/>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1" baseline="0">
                <a:solidFill>
                  <a:srgbClr val="404040"/>
                </a:solidFill>
                <a:uFillTx/>
                <a:latin typeface="+mn-lt"/>
                <a:cs typeface="Plus Jakarta Sans" pitchFamily="2" charset="0"/>
              </a:rPr>
              <a:t>Making science enjoyable with 800+ activities, tips for the classroom and planning support videos:</a:t>
            </a:r>
            <a:endParaRPr lang="en-US" sz="2100" b="0" i="0" u="none" strike="noStrike" kern="1200" cap="none" spc="-1" baseline="0">
              <a:solidFill>
                <a:srgbClr val="002060"/>
              </a:solidFill>
              <a:uFillTx/>
              <a:latin typeface="+mn-lt"/>
              <a:cs typeface="Plus Jakarta Sans" pitchFamily="2" charset="0"/>
            </a:endParaRPr>
          </a:p>
        </p:txBody>
      </p:sp>
      <p:pic>
        <p:nvPicPr>
          <p:cNvPr id="17" name="Picture 16" descr="Shape&#10;&#10;Description automatically generated with low confidence">
            <a:hlinkClick r:id="rId2"/>
            <a:extLst>
              <a:ext uri="{FF2B5EF4-FFF2-40B4-BE49-F238E27FC236}">
                <a16:creationId xmlns:a16="http://schemas.microsoft.com/office/drawing/2014/main" id="{5C3A63A3-DE03-66C0-C42E-4A4EE7E86E49}"/>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402214" y="920285"/>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3104059" y="3307929"/>
            <a:ext cx="2930448"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00205B"/>
                </a:solidFill>
                <a:uFillTx/>
                <a:latin typeface="+mn-lt"/>
                <a:cs typeface="Plus Jakarta Sans"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3776983" y="4567515"/>
            <a:ext cx="1704128"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mn-lt"/>
                <a:cs typeface="Plus Jakarta Sans" pitchFamily="2" charset="0"/>
              </a:rPr>
              <a:t>/</a:t>
            </a:r>
            <a:r>
              <a:rPr lang="en-GB" sz="1500" b="0" i="0" u="none" strike="noStrike" kern="1200" cap="none" spc="0" baseline="0" err="1">
                <a:solidFill>
                  <a:srgbClr val="575757"/>
                </a:solidFill>
                <a:uFillTx/>
                <a:latin typeface="+mn-lt"/>
                <a:cs typeface="Plus Jakarta Sans" pitchFamily="2" charset="0"/>
              </a:rPr>
              <a:t>ExplorifySchool</a:t>
            </a:r>
            <a:endParaRPr lang="en-GB" sz="1500" b="0" i="0" u="none" strike="noStrike" kern="1200" cap="none" spc="0" baseline="0">
              <a:solidFill>
                <a:srgbClr val="575757"/>
              </a:solidFill>
              <a:uFillTx/>
              <a:latin typeface="+mn-lt"/>
              <a:cs typeface="Plus Jakarta Sans"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3776983" y="4029236"/>
            <a:ext cx="1704128"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mn-lt"/>
                <a:cs typeface="Plus Jakarta Sans" pitchFamily="2" charset="0"/>
              </a:rPr>
              <a:t>/</a:t>
            </a:r>
            <a:r>
              <a:rPr lang="en-GB" sz="1500" b="0" i="0" u="none" strike="noStrike" kern="1200" cap="none" spc="0" baseline="0" err="1">
                <a:solidFill>
                  <a:srgbClr val="575757"/>
                </a:solidFill>
                <a:uFillTx/>
                <a:latin typeface="+mn-lt"/>
                <a:cs typeface="Plus Jakarta Sans" pitchFamily="2" charset="0"/>
              </a:rPr>
              <a:t>ExplorifySchools</a:t>
            </a:r>
            <a:endParaRPr lang="en-GB" sz="1500" b="0" i="0" u="none" strike="noStrike" kern="1200" cap="none" spc="0" baseline="0">
              <a:solidFill>
                <a:srgbClr val="575757"/>
              </a:solidFill>
              <a:uFillTx/>
              <a:latin typeface="+mn-lt"/>
              <a:cs typeface="Plus Jakarta Sans"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hqprint">
            <a:extLst>
              <a:ext uri="{28A0092B-C50C-407E-A947-70E740481C1C}">
                <a14:useLocalDpi xmlns:a14="http://schemas.microsoft.com/office/drawing/2010/main"/>
              </a:ext>
            </a:extLst>
          </a:blip>
          <a:srcRect/>
          <a:stretch/>
        </p:blipFill>
        <p:spPr>
          <a:xfrm>
            <a:off x="3440527" y="4003614"/>
            <a:ext cx="328475" cy="305159"/>
          </a:xfrm>
          <a:prstGeom prst="rect">
            <a:avLst/>
          </a:prstGeom>
        </p:spPr>
      </p:pic>
      <p:pic>
        <p:nvPicPr>
          <p:cNvPr id="6" name="Picture 5" descr="A white x on a black background&#10;&#10;Description automatically generated">
            <a:extLst>
              <a:ext uri="{FF2B5EF4-FFF2-40B4-BE49-F238E27FC236}">
                <a16:creationId xmlns:a16="http://schemas.microsoft.com/office/drawing/2014/main" id="{A27548A1-4321-E0D0-178D-6DBB181B79B6}"/>
              </a:ext>
            </a:extLst>
          </p:cNvPr>
          <p:cNvPicPr>
            <a:picLocks noChangeAspect="1"/>
          </p:cNvPicPr>
          <p:nvPr userDrawn="1"/>
        </p:nvPicPr>
        <p:blipFill>
          <a:blip r:embed="rId5" cstate="hqprint">
            <a:extLst>
              <a:ext uri="{28A0092B-C50C-407E-A947-70E740481C1C}">
                <a14:useLocalDpi xmlns:a14="http://schemas.microsoft.com/office/drawing/2010/main"/>
              </a:ext>
            </a:extLst>
          </a:blip>
          <a:stretch>
            <a:fillRect/>
          </a:stretch>
        </p:blipFill>
        <p:spPr>
          <a:xfrm>
            <a:off x="3293454" y="4387322"/>
            <a:ext cx="622621" cy="622621"/>
          </a:xfrm>
          <a:prstGeom prst="rect">
            <a:avLst/>
          </a:prstGeom>
        </p:spPr>
      </p:pic>
      <p:pic>
        <p:nvPicPr>
          <p:cNvPr id="9" name="Picture 8" descr="Logo, icon&#10;&#10;Description automatically generated">
            <a:extLst>
              <a:ext uri="{FF2B5EF4-FFF2-40B4-BE49-F238E27FC236}">
                <a16:creationId xmlns:a16="http://schemas.microsoft.com/office/drawing/2014/main" id="{8A4EE1F2-72F4-9675-5D38-939A22B13736}"/>
              </a:ext>
            </a:extLst>
          </p:cNvPr>
          <p:cNvPicPr>
            <a:picLocks noChangeAspect="1"/>
          </p:cNvPicPr>
          <p:nvPr userDrawn="1"/>
        </p:nvPicPr>
        <p:blipFill rotWithShape="1">
          <a:blip r:embed="rId6" cstate="hqprint">
            <a:extLst>
              <a:ext uri="{28A0092B-C50C-407E-A947-70E740481C1C}">
                <a14:useLocalDpi xmlns:a14="http://schemas.microsoft.com/office/drawing/2010/main"/>
              </a:ext>
            </a:extLst>
          </a:blip>
          <a:srcRect/>
          <a:stretch/>
        </p:blipFill>
        <p:spPr>
          <a:xfrm>
            <a:off x="3402214" y="5077761"/>
            <a:ext cx="366788" cy="340753"/>
          </a:xfrm>
          <a:prstGeom prst="rect">
            <a:avLst/>
          </a:prstGeom>
        </p:spPr>
      </p:pic>
      <p:sp>
        <p:nvSpPr>
          <p:cNvPr id="12" name="TextBox 21">
            <a:extLst>
              <a:ext uri="{FF2B5EF4-FFF2-40B4-BE49-F238E27FC236}">
                <a16:creationId xmlns:a16="http://schemas.microsoft.com/office/drawing/2014/main" id="{188E9E07-06AD-85AF-F62D-C75621E15B9F}"/>
              </a:ext>
            </a:extLst>
          </p:cNvPr>
          <p:cNvSpPr txBox="1"/>
          <p:nvPr userDrawn="1"/>
        </p:nvSpPr>
        <p:spPr>
          <a:xfrm>
            <a:off x="3769002" y="5088492"/>
            <a:ext cx="1605998"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mn-lt"/>
                <a:cs typeface="Plus Jakarta Sans" pitchFamily="2" charset="0"/>
              </a:rPr>
              <a:t>/</a:t>
            </a:r>
            <a:r>
              <a:rPr lang="en-GB" sz="1500" b="0" i="0" u="none" strike="noStrike" kern="1200" cap="none" spc="0" baseline="0" err="1">
                <a:solidFill>
                  <a:srgbClr val="575757"/>
                </a:solidFill>
                <a:uFillTx/>
                <a:latin typeface="+mn-lt"/>
                <a:cs typeface="Plus Jakarta Sans" pitchFamily="2" charset="0"/>
              </a:rPr>
              <a:t>ExplorifySchools</a:t>
            </a:r>
            <a:endParaRPr lang="en-GB" sz="1500" b="0" i="0" u="none" strike="noStrike" kern="1200" cap="none" spc="0" baseline="0">
              <a:solidFill>
                <a:srgbClr val="575757"/>
              </a:solidFill>
              <a:uFillTx/>
              <a:latin typeface="+mn-lt"/>
              <a:cs typeface="Plus Jakarta Sans" pitchFamily="2" charset="0"/>
            </a:endParaRPr>
          </a:p>
        </p:txBody>
      </p:sp>
    </p:spTree>
    <p:extLst>
      <p:ext uri="{BB962C8B-B14F-4D97-AF65-F5344CB8AC3E}">
        <p14:creationId xmlns:p14="http://schemas.microsoft.com/office/powerpoint/2010/main" val="350153071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04/02/2025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34512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04/02/2025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9522820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575757"/>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04/02/2025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553378116"/>
      </p:ext>
    </p:extLst>
  </p:cSld>
  <p:clrMapOvr>
    <a:masterClrMapping/>
  </p:clrMapOvr>
  <p:hf sldNum="0" hdr="0" ftr="0" dt="0"/>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04/02/2025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3544638721"/>
      </p:ext>
    </p:extLst>
  </p:cSld>
  <p:clrMapOvr>
    <a:masterClrMapping/>
  </p:clrMapOvr>
  <p:hf sldNum="0" hdr="0" ftr="0" dt="0"/>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04/02/2025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00719700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04/02/2025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6218614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04/02/2025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03955146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04/02/2025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407725717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04/02/2025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95745044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04/02/2025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415771310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Title Slide (small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04/02/2025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1776347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9E9BF-C1A2-8763-6DFF-AAE8AF48056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E937D58-1D95-B416-8643-F7082D8BD28A}"/>
              </a:ext>
            </a:extLst>
          </p:cNvPr>
          <p:cNvSpPr>
            <a:spLocks noGrp="1"/>
          </p:cNvSpPr>
          <p:nvPr>
            <p:ph type="dt" sz="half" idx="10"/>
          </p:nvPr>
        </p:nvSpPr>
        <p:spPr/>
        <p:txBody>
          <a:bodyPr/>
          <a:lstStyle/>
          <a:p>
            <a:pPr lvl="0"/>
            <a:fld id="{684CDAC5-F9BC-A344-8925-49FF3496FA56}" type="datetime1">
              <a:rPr lang="en-GB" smtClean="0"/>
              <a:pPr lvl="0"/>
              <a:t>04/02/2025</a:t>
            </a:fld>
            <a:endParaRPr lang="en-GB"/>
          </a:p>
        </p:txBody>
      </p:sp>
      <p:sp>
        <p:nvSpPr>
          <p:cNvPr id="4" name="Footer Placeholder 3">
            <a:extLst>
              <a:ext uri="{FF2B5EF4-FFF2-40B4-BE49-F238E27FC236}">
                <a16:creationId xmlns:a16="http://schemas.microsoft.com/office/drawing/2014/main" id="{6B181369-B4BE-CFB8-7E6A-86FEEC4523BF}"/>
              </a:ext>
            </a:extLst>
          </p:cNvPr>
          <p:cNvSpPr>
            <a:spLocks noGrp="1"/>
          </p:cNvSpPr>
          <p:nvPr>
            <p:ph type="ftr" sz="quarter" idx="11"/>
          </p:nvPr>
        </p:nvSpPr>
        <p:spPr/>
        <p:txBody>
          <a:bodyPr/>
          <a:lstStyle/>
          <a:p>
            <a:pPr lvl="0"/>
            <a:endParaRPr lang="en-GB"/>
          </a:p>
        </p:txBody>
      </p:sp>
      <p:sp>
        <p:nvSpPr>
          <p:cNvPr id="5" name="Slide Number Placeholder 4">
            <a:extLst>
              <a:ext uri="{FF2B5EF4-FFF2-40B4-BE49-F238E27FC236}">
                <a16:creationId xmlns:a16="http://schemas.microsoft.com/office/drawing/2014/main" id="{D3891397-D56F-0DAE-BAAB-DFA36A9ADB4B}"/>
              </a:ext>
            </a:extLst>
          </p:cNvPr>
          <p:cNvSpPr>
            <a:spLocks noGrp="1"/>
          </p:cNvSpPr>
          <p:nvPr>
            <p:ph type="sldNum" sz="quarter" idx="12"/>
          </p:nvPr>
        </p:nvSpPr>
        <p:spPr/>
        <p:txBody>
          <a:bodyPr/>
          <a:lstStyle/>
          <a:p>
            <a:pPr lvl="0"/>
            <a:fld id="{8104FA19-14CD-2347-82DC-9DC5D7D8CEC3}" type="slidenum">
              <a:rPr lang="en-GB" smtClean="0"/>
              <a:t>‹#›</a:t>
            </a:fld>
            <a:endParaRPr lang="en-GB"/>
          </a:p>
        </p:txBody>
      </p:sp>
    </p:spTree>
    <p:extLst>
      <p:ext uri="{BB962C8B-B14F-4D97-AF65-F5344CB8AC3E}">
        <p14:creationId xmlns:p14="http://schemas.microsoft.com/office/powerpoint/2010/main" val="38634739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04/02/2025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582142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04/02/2025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790842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04/02/2025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/PSTT_whyhow</a:t>
            </a: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/PSTT_whyhow</a:t>
            </a: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04/02/2025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/WowScience</a:t>
            </a: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/WowScienceHQ</a:t>
            </a: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/ExplorifySchool</a:t>
            </a: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/ExplorifySchools</a:t>
            </a: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04/02/2025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04/02/2025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04/02/2025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04/02/2025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04/02/2025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04/02/2025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04/02/2025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04/02/2025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04/02/2025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04/02/2025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04/02/2025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04/02/2025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04/02/2025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04/02/2025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04/02/2025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04/02/2025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04/02/2025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04/02/2025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04/02/2025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04/02/2025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04/02/2025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04/02/2025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04/02/2025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04/02/2025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04/02/2025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04/02/2025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04/02/2025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04/02/2025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04/02/2025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04/02/2025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04/02/2025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04/02/2025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04/02/2025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04/02/2025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04/02/2025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04/02/2025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04/02/2025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04/02/2025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04/02/2025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04/02/2025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04/02/2025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04/02/2025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04/02/2025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04/02/2025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04/02/2025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04/02/2025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04/02/2025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04/02/2025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04/02/2025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04/02/2025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04/02/2025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04/02/2025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04/02/2025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theme" Target="../theme/theme2.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image" Target="../media/image1.png"/><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image" Target="../media/image1.png"/><Relationship Id="rId2" Type="http://schemas.openxmlformats.org/officeDocument/2006/relationships/slideLayout" Target="../slideLayouts/slideLayout106.xml"/><Relationship Id="rId16" Type="http://schemas.openxmlformats.org/officeDocument/2006/relationships/theme" Target="../theme/theme3.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slideLayout" Target="../slideLayouts/slideLayout11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04/02/2025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04/02/2025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04/02/2025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17"/>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1212086372"/>
      </p:ext>
    </p:extLst>
  </p:cSld>
  <p:clrMap bg1="lt1" tx1="dk1" bg2="lt2" tx2="dk2" accent1="accent1" accent2="accent2" accent3="accent3" accent4="accent4" accent5="accent5" accent6="accent6" hlink="hlink" folHlink="folHlink"/>
  <p:sldLayoutIdLst>
    <p:sldLayoutId id="2147483708" r:id="rId1"/>
    <p:sldLayoutId id="2147483826"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00205B"/>
          </a:solidFill>
          <a:uFillTx/>
          <a:latin typeface="+mn-lt"/>
          <a:cs typeface="Plus Jakarta Sans"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mn-lt"/>
          <a:cs typeface="Plus Jakarta Sans"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mn-lt"/>
          <a:cs typeface="Plus Jakarta Sans"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mn-lt"/>
          <a:cs typeface="Plus Jakarta Sans"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mn-lt"/>
          <a:cs typeface="Plus Jakarta Sans"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mn-lt"/>
          <a:cs typeface="Plus Jakarta Sans"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0.jpeg"/></Relationships>
</file>

<file path=ppt/slides/_rels/slide1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0.xml"/><Relationship Id="rId1" Type="http://schemas.openxmlformats.org/officeDocument/2006/relationships/slideLayout" Target="../slideLayouts/slideLayout59.xml"/><Relationship Id="rId5" Type="http://schemas.openxmlformats.org/officeDocument/2006/relationships/image" Target="../media/image91.png"/><Relationship Id="rId4" Type="http://schemas.openxmlformats.org/officeDocument/2006/relationships/image" Target="../media/image90.jpeg"/></Relationships>
</file>

<file path=ppt/slides/_rels/slide1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2.xml"/><Relationship Id="rId1" Type="http://schemas.openxmlformats.org/officeDocument/2006/relationships/slideLayout" Target="../slideLayouts/slideLayout59.xml"/><Relationship Id="rId4" Type="http://schemas.openxmlformats.org/officeDocument/2006/relationships/image" Target="../media/image9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1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7.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82.png"/></Relationships>
</file>

<file path=ppt/slides/_rels/slide2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0.xml"/><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3" Type="http://schemas.openxmlformats.org/officeDocument/2006/relationships/hyperlink" Target="http://www.cleapss.org.uk/" TargetMode="External"/><Relationship Id="rId2" Type="http://schemas.openxmlformats.org/officeDocument/2006/relationships/notesSlide" Target="../notesSlides/notesSlide22.xml"/><Relationship Id="rId1" Type="http://schemas.openxmlformats.org/officeDocument/2006/relationships/slideLayout" Target="../slideLayouts/slideLayout59.xml"/><Relationship Id="rId6" Type="http://schemas.openxmlformats.org/officeDocument/2006/relationships/hyperlink" Target="mailto:enquiries@sserc.scot" TargetMode="External"/><Relationship Id="rId5" Type="http://schemas.openxmlformats.org/officeDocument/2006/relationships/hyperlink" Target="http://www.sserc.org.uk/" TargetMode="External"/><Relationship Id="rId4" Type="http://schemas.openxmlformats.org/officeDocument/2006/relationships/hyperlink" Target="mailto:primary@cleapss.org.uk"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3.xml"/><Relationship Id="rId1" Type="http://schemas.openxmlformats.org/officeDocument/2006/relationships/slideLayout" Target="../slideLayouts/slideLayout59.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24.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24.xml"/><Relationship Id="rId1" Type="http://schemas.openxmlformats.org/officeDocument/2006/relationships/slideLayout" Target="../slideLayouts/slideLayout59.xml"/><Relationship Id="rId5" Type="http://schemas.openxmlformats.org/officeDocument/2006/relationships/image" Target="../media/image107.png"/><Relationship Id="rId4" Type="http://schemas.openxmlformats.org/officeDocument/2006/relationships/image" Target="../media/image106.png"/></Relationships>
</file>

<file path=ppt/slides/_rels/slide25.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5.xml"/><Relationship Id="rId1" Type="http://schemas.openxmlformats.org/officeDocument/2006/relationships/slideLayout" Target="../slideLayouts/slideLayout59.xml"/><Relationship Id="rId5" Type="http://schemas.openxmlformats.org/officeDocument/2006/relationships/image" Target="../media/image104.png"/><Relationship Id="rId4" Type="http://schemas.openxmlformats.org/officeDocument/2006/relationships/image" Target="../media/image103.png"/></Relationships>
</file>

<file path=ppt/slides/_rels/slide2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6.xml"/><Relationship Id="rId1" Type="http://schemas.openxmlformats.org/officeDocument/2006/relationships/slideLayout" Target="../slideLayouts/slideLayout59.xml"/></Relationships>
</file>

<file path=ppt/slides/_rels/slide27.xml.rels><?xml version="1.0" encoding="UTF-8" standalone="yes"?>
<Relationships xmlns="http://schemas.openxmlformats.org/package/2006/relationships"><Relationship Id="rId3" Type="http://schemas.openxmlformats.org/officeDocument/2006/relationships/image" Target="../media/image110.png"/><Relationship Id="rId7" Type="http://schemas.openxmlformats.org/officeDocument/2006/relationships/image" Target="../media/image114.jpeg"/><Relationship Id="rId2" Type="http://schemas.openxmlformats.org/officeDocument/2006/relationships/notesSlide" Target="../notesSlides/notesSlide27.xml"/><Relationship Id="rId1" Type="http://schemas.openxmlformats.org/officeDocument/2006/relationships/slideLayout" Target="../slideLayouts/slideLayout59.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111.png"/></Relationships>
</file>

<file path=ppt/slides/_rels/slide28.xml.rels><?xml version="1.0" encoding="UTF-8" standalone="yes"?>
<Relationships xmlns="http://schemas.openxmlformats.org/package/2006/relationships"><Relationship Id="rId3" Type="http://schemas.openxmlformats.org/officeDocument/2006/relationships/image" Target="../media/image115.jpeg"/><Relationship Id="rId7" Type="http://schemas.openxmlformats.org/officeDocument/2006/relationships/image" Target="../media/image110.png"/><Relationship Id="rId2" Type="http://schemas.openxmlformats.org/officeDocument/2006/relationships/notesSlide" Target="../notesSlides/notesSlide28.xml"/><Relationship Id="rId1" Type="http://schemas.openxmlformats.org/officeDocument/2006/relationships/slideLayout" Target="../slideLayouts/slideLayout59.xml"/><Relationship Id="rId6" Type="http://schemas.openxmlformats.org/officeDocument/2006/relationships/image" Target="../media/image118.jpeg"/><Relationship Id="rId5" Type="http://schemas.openxmlformats.org/officeDocument/2006/relationships/image" Target="../media/image117.jpeg"/><Relationship Id="rId4" Type="http://schemas.openxmlformats.org/officeDocument/2006/relationships/image" Target="../media/image116.jpeg"/></Relationships>
</file>

<file path=ppt/slides/_rels/slide29.xml.rels><?xml version="1.0" encoding="UTF-8" standalone="yes"?>
<Relationships xmlns="http://schemas.openxmlformats.org/package/2006/relationships"><Relationship Id="rId3" Type="http://schemas.openxmlformats.org/officeDocument/2006/relationships/image" Target="../media/image119.jpeg"/><Relationship Id="rId7" Type="http://schemas.openxmlformats.org/officeDocument/2006/relationships/image" Target="../media/image110.png"/><Relationship Id="rId2" Type="http://schemas.openxmlformats.org/officeDocument/2006/relationships/notesSlide" Target="../notesSlides/notesSlide29.xml"/><Relationship Id="rId1" Type="http://schemas.openxmlformats.org/officeDocument/2006/relationships/slideLayout" Target="../slideLayouts/slideLayout59.xml"/><Relationship Id="rId6" Type="http://schemas.openxmlformats.org/officeDocument/2006/relationships/image" Target="../media/image122.jpeg"/><Relationship Id="rId5" Type="http://schemas.openxmlformats.org/officeDocument/2006/relationships/image" Target="../media/image121.jpeg"/><Relationship Id="rId4" Type="http://schemas.openxmlformats.org/officeDocument/2006/relationships/image" Target="../media/image12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30.xml.rels><?xml version="1.0" encoding="UTF-8" standalone="yes"?>
<Relationships xmlns="http://schemas.openxmlformats.org/package/2006/relationships"><Relationship Id="rId3" Type="http://schemas.openxmlformats.org/officeDocument/2006/relationships/image" Target="../media/image123.jpeg"/><Relationship Id="rId7" Type="http://schemas.openxmlformats.org/officeDocument/2006/relationships/image" Target="../media/image110.png"/><Relationship Id="rId2" Type="http://schemas.openxmlformats.org/officeDocument/2006/relationships/notesSlide" Target="../notesSlides/notesSlide30.xml"/><Relationship Id="rId1" Type="http://schemas.openxmlformats.org/officeDocument/2006/relationships/slideLayout" Target="../slideLayouts/slideLayout59.xm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image" Target="../media/image124.jpeg"/></Relationships>
</file>

<file path=ppt/slides/_rels/slide3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31.xml"/><Relationship Id="rId1" Type="http://schemas.openxmlformats.org/officeDocument/2006/relationships/slideLayout" Target="../slideLayouts/slideLayout5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9.xml"/></Relationships>
</file>

<file path=ppt/slides/_rels/slide33.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33.xml"/><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34.xml"/><Relationship Id="rId1" Type="http://schemas.openxmlformats.org/officeDocument/2006/relationships/slideLayout" Target="../slideLayouts/slideLayout5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36.xml"/><Relationship Id="rId1" Type="http://schemas.openxmlformats.org/officeDocument/2006/relationships/slideLayout" Target="../slideLayouts/slideLayout59.xml"/><Relationship Id="rId5" Type="http://schemas.openxmlformats.org/officeDocument/2006/relationships/image" Target="../media/image132.jpeg"/><Relationship Id="rId4" Type="http://schemas.openxmlformats.org/officeDocument/2006/relationships/image" Target="../media/image131.png"/></Relationships>
</file>

<file path=ppt/slides/_rels/slide3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37.xml"/><Relationship Id="rId1" Type="http://schemas.openxmlformats.org/officeDocument/2006/relationships/slideLayout" Target="../slideLayouts/slideLayout59.xml"/><Relationship Id="rId6" Type="http://schemas.openxmlformats.org/officeDocument/2006/relationships/image" Target="../media/image136.png"/><Relationship Id="rId5" Type="http://schemas.openxmlformats.org/officeDocument/2006/relationships/image" Target="../media/image135.jpeg"/><Relationship Id="rId4" Type="http://schemas.openxmlformats.org/officeDocument/2006/relationships/image" Target="../media/image13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4.xml.rels><?xml version="1.0" encoding="UTF-8" standalone="yes"?>
<Relationships xmlns="http://schemas.openxmlformats.org/package/2006/relationships"><Relationship Id="rId3" Type="http://schemas.openxmlformats.org/officeDocument/2006/relationships/hyperlink" Target="https://explorify.uk/en/activities/listen-what-can-you-hear/like-a-flash/classroom" TargetMode="External"/><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83.jpeg"/></Relationships>
</file>

<file path=ppt/slides/_rels/slide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5.xml"/><Relationship Id="rId1" Type="http://schemas.openxmlformats.org/officeDocument/2006/relationships/slideLayout" Target="../slideLayouts/slideLayout59.xml"/><Relationship Id="rId6" Type="http://schemas.openxmlformats.org/officeDocument/2006/relationships/hyperlink" Target="https://commons.wikimedia.org/wiki/File:Waterlogged_Football_Pitch,_Rosehall,_Coatbridge_-_geograph.org.uk_-_142601.jpg" TargetMode="External"/><Relationship Id="rId5" Type="http://schemas.openxmlformats.org/officeDocument/2006/relationships/hyperlink" Target="https://commons.wikimedia.org/wiki/File:Flooded_Aylestone_Playing_Fields_-_geograph.org.uk_-_676684.jpg" TargetMode="External"/><Relationship Id="rId4" Type="http://schemas.openxmlformats.org/officeDocument/2006/relationships/image" Target="../media/image85.jpeg"/></Relationships>
</file>

<file path=ppt/slides/_rels/slide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hyperlink" Target="https://www.metoffice.gov.uk/weather/warnings-and-advice/uk-storm-centre/uk-storm-season-2023-24" TargetMode="External"/><Relationship Id="rId2" Type="http://schemas.openxmlformats.org/officeDocument/2006/relationships/notesSlide" Target="../notesSlides/notesSlide9.xml"/><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786447"/>
          </a:xfrm>
        </p:spPr>
        <p:txBody>
          <a:bodyPr>
            <a:noAutofit/>
          </a:bodyPr>
          <a:lstStyle/>
          <a:p>
            <a:r>
              <a:rPr lang="en-GB" sz="4000" dirty="0">
                <a:effectLst/>
                <a:latin typeface="+mn-lt"/>
                <a:ea typeface="Calibri" panose="020F0502020204030204" pitchFamily="34" charset="0"/>
                <a:cs typeface="Times New Roman" panose="02020603050405020304" pitchFamily="18" charset="0"/>
              </a:rPr>
              <a:t>Why are football pitches flooding?</a:t>
            </a:r>
            <a:endParaRPr lang="en-GB" sz="4000" dirty="0">
              <a:latin typeface="+mn-lt"/>
            </a:endParaRP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67586" y="5597747"/>
            <a:ext cx="5672253" cy="1015663"/>
          </a:xfrm>
          <a:prstGeom prst="rect">
            <a:avLst/>
          </a:prstGeom>
          <a:noFill/>
        </p:spPr>
        <p:txBody>
          <a:bodyPr wrap="square">
            <a:spAutoFit/>
          </a:bodyPr>
          <a:lstStyle/>
          <a:p>
            <a:r>
              <a:rPr lang="en-GB" sz="2000" b="1" dirty="0">
                <a:solidFill>
                  <a:srgbClr val="E10098"/>
                </a:solidFill>
                <a:cs typeface="Plus Jakarta Sans Medium" pitchFamily="2" charset="0"/>
              </a:rPr>
              <a:t>Teacher Guide</a:t>
            </a:r>
          </a:p>
          <a:p>
            <a:r>
              <a:rPr lang="en-GB" sz="2000" dirty="0">
                <a:solidFill>
                  <a:srgbClr val="00205B"/>
                </a:solidFill>
                <a:cs typeface="Plus Jakarta Sans Medium" pitchFamily="2" charset="0"/>
              </a:rPr>
              <a:t>Curriculum link: Soil / Weather / Climate science</a:t>
            </a:r>
          </a:p>
          <a:p>
            <a:r>
              <a:rPr lang="en-GB" sz="2000" dirty="0">
                <a:solidFill>
                  <a:srgbClr val="00205B"/>
                </a:solidFill>
                <a:cs typeface="Plus Jakarta Sans Medium" pitchFamily="2" charset="0"/>
              </a:rPr>
              <a:t>Suitable: 9-12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6477" y="2564731"/>
            <a:ext cx="2731045" cy="1582329"/>
          </a:xfrm>
          <a:prstGeom prst="rect">
            <a:avLst/>
          </a:prstGeom>
        </p:spPr>
      </p:pic>
      <p:pic>
        <p:nvPicPr>
          <p:cNvPr id="13" name="Picture 12" descr="A field with a lawn mower in the middle&#10;&#10;Description automatically generated">
            <a:extLst>
              <a:ext uri="{FF2B5EF4-FFF2-40B4-BE49-F238E27FC236}">
                <a16:creationId xmlns:a16="http://schemas.microsoft.com/office/drawing/2014/main" id="{67FD1EFB-5F5A-CE91-0BFC-EF171E85A19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463645" y="311736"/>
            <a:ext cx="6216706" cy="221007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42699" y="539882"/>
            <a:ext cx="8166432" cy="1325562"/>
          </a:xfrm>
        </p:spPr>
        <p:txBody>
          <a:bodyPr/>
          <a:lstStyle/>
          <a:p>
            <a:r>
              <a:rPr lang="en-GB" dirty="0">
                <a:latin typeface="+mn-lt"/>
              </a:rPr>
              <a:t>What do climate scientists know about our weather?</a:t>
            </a:r>
          </a:p>
        </p:txBody>
      </p:sp>
      <p:sp>
        <p:nvSpPr>
          <p:cNvPr id="4" name="Speech Bubble: Rectangle with Corners Rounded 3">
            <a:extLst>
              <a:ext uri="{FF2B5EF4-FFF2-40B4-BE49-F238E27FC236}">
                <a16:creationId xmlns:a16="http://schemas.microsoft.com/office/drawing/2014/main" id="{16A1943A-D8EF-0110-9A15-F212B5B99A67}"/>
              </a:ext>
            </a:extLst>
          </p:cNvPr>
          <p:cNvSpPr/>
          <p:nvPr/>
        </p:nvSpPr>
        <p:spPr>
          <a:xfrm>
            <a:off x="4077458" y="5564712"/>
            <a:ext cx="4636235" cy="807953"/>
          </a:xfrm>
          <a:prstGeom prst="wedgeRoundRectCallout">
            <a:avLst>
              <a:gd name="adj1" fmla="val -41194"/>
              <a:gd name="adj2" fmla="val 79715"/>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solidFill>
                  <a:schemeClr val="bg1"/>
                </a:solidFill>
              </a:rPr>
              <a:t>Weather patterns have changed.</a:t>
            </a:r>
          </a:p>
        </p:txBody>
      </p:sp>
      <p:grpSp>
        <p:nvGrpSpPr>
          <p:cNvPr id="16" name="Group 15">
            <a:extLst>
              <a:ext uri="{FF2B5EF4-FFF2-40B4-BE49-F238E27FC236}">
                <a16:creationId xmlns:a16="http://schemas.microsoft.com/office/drawing/2014/main" id="{B97B4BBC-D49E-C222-A244-B58F366D891B}"/>
              </a:ext>
            </a:extLst>
          </p:cNvPr>
          <p:cNvGrpSpPr/>
          <p:nvPr/>
        </p:nvGrpSpPr>
        <p:grpSpPr>
          <a:xfrm>
            <a:off x="642697" y="1835148"/>
            <a:ext cx="2994526" cy="2210105"/>
            <a:chOff x="642697" y="1835148"/>
            <a:chExt cx="2994526" cy="2210105"/>
          </a:xfrm>
        </p:grpSpPr>
        <p:pic>
          <p:nvPicPr>
            <p:cNvPr id="8" name="Picture 7" descr="A sun and clouds in the sky&#10;&#10;Description automatically generated">
              <a:extLst>
                <a:ext uri="{FF2B5EF4-FFF2-40B4-BE49-F238E27FC236}">
                  <a16:creationId xmlns:a16="http://schemas.microsoft.com/office/drawing/2014/main" id="{9211F2FA-3504-A906-4B3B-EFF331B25E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2697" y="1835148"/>
              <a:ext cx="2946807" cy="2210105"/>
            </a:xfrm>
            <a:prstGeom prst="rect">
              <a:avLst/>
            </a:prstGeom>
          </p:spPr>
        </p:pic>
        <p:sp>
          <p:nvSpPr>
            <p:cNvPr id="5" name="TextBox 4">
              <a:extLst>
                <a:ext uri="{FF2B5EF4-FFF2-40B4-BE49-F238E27FC236}">
                  <a16:creationId xmlns:a16="http://schemas.microsoft.com/office/drawing/2014/main" id="{8FAF0FA8-9A86-0C7F-24E0-C89C5B988F46}"/>
                </a:ext>
              </a:extLst>
            </p:cNvPr>
            <p:cNvSpPr txBox="1"/>
            <p:nvPr/>
          </p:nvSpPr>
          <p:spPr>
            <a:xfrm>
              <a:off x="690416" y="2651110"/>
              <a:ext cx="2946807" cy="369332"/>
            </a:xfrm>
            <a:prstGeom prst="rect">
              <a:avLst/>
            </a:prstGeom>
            <a:noFill/>
          </p:spPr>
          <p:txBody>
            <a:bodyPr wrap="square">
              <a:spAutoFit/>
            </a:bodyPr>
            <a:lstStyle/>
            <a:p>
              <a:r>
                <a:rPr lang="en-GB">
                  <a:solidFill>
                    <a:schemeClr val="bg1"/>
                  </a:solidFill>
                </a:rPr>
                <a:t>Sometimes it is much hotter.</a:t>
              </a:r>
            </a:p>
          </p:txBody>
        </p:sp>
      </p:grpSp>
      <p:grpSp>
        <p:nvGrpSpPr>
          <p:cNvPr id="17" name="Group 16">
            <a:extLst>
              <a:ext uri="{FF2B5EF4-FFF2-40B4-BE49-F238E27FC236}">
                <a16:creationId xmlns:a16="http://schemas.microsoft.com/office/drawing/2014/main" id="{9BC61CFB-A51D-CEB3-7643-B078E0A38EAF}"/>
              </a:ext>
            </a:extLst>
          </p:cNvPr>
          <p:cNvGrpSpPr/>
          <p:nvPr/>
        </p:nvGrpSpPr>
        <p:grpSpPr>
          <a:xfrm>
            <a:off x="642697" y="4199405"/>
            <a:ext cx="2946808" cy="2360650"/>
            <a:chOff x="642697" y="4199405"/>
            <a:chExt cx="2946808" cy="2360650"/>
          </a:xfrm>
        </p:grpSpPr>
        <p:pic>
          <p:nvPicPr>
            <p:cNvPr id="6" name="Picture 5" descr="A puddle of rain on a sidewalk&#10;&#10;Description automatically generated">
              <a:extLst>
                <a:ext uri="{FF2B5EF4-FFF2-40B4-BE49-F238E27FC236}">
                  <a16:creationId xmlns:a16="http://schemas.microsoft.com/office/drawing/2014/main" id="{6D051D15-AF8E-D859-6825-D596BED1FB4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42698" y="4199405"/>
              <a:ext cx="2946807" cy="2360650"/>
            </a:xfrm>
            <a:prstGeom prst="rect">
              <a:avLst/>
            </a:prstGeom>
          </p:spPr>
        </p:pic>
        <p:sp>
          <p:nvSpPr>
            <p:cNvPr id="9" name="TextBox 8">
              <a:extLst>
                <a:ext uri="{FF2B5EF4-FFF2-40B4-BE49-F238E27FC236}">
                  <a16:creationId xmlns:a16="http://schemas.microsoft.com/office/drawing/2014/main" id="{358AE282-373A-CC78-68B2-F96273C5D8F4}"/>
                </a:ext>
              </a:extLst>
            </p:cNvPr>
            <p:cNvSpPr txBox="1"/>
            <p:nvPr/>
          </p:nvSpPr>
          <p:spPr>
            <a:xfrm>
              <a:off x="642697" y="5224216"/>
              <a:ext cx="2946808" cy="369332"/>
            </a:xfrm>
            <a:prstGeom prst="rect">
              <a:avLst/>
            </a:prstGeom>
            <a:noFill/>
          </p:spPr>
          <p:txBody>
            <a:bodyPr wrap="square">
              <a:spAutoFit/>
            </a:bodyPr>
            <a:lstStyle/>
            <a:p>
              <a:pPr algn="ctr"/>
              <a:r>
                <a:rPr lang="en-GB">
                  <a:solidFill>
                    <a:schemeClr val="bg1"/>
                  </a:solidFill>
                </a:rPr>
                <a:t>S</a:t>
              </a:r>
              <a:r>
                <a:rPr lang="en-GB" sz="1800">
                  <a:solidFill>
                    <a:schemeClr val="bg1"/>
                  </a:solidFill>
                </a:rPr>
                <a:t>ometimes it is much wetter.</a:t>
              </a:r>
            </a:p>
          </p:txBody>
        </p:sp>
      </p:grpSp>
      <p:grpSp>
        <p:nvGrpSpPr>
          <p:cNvPr id="18" name="Group 17">
            <a:extLst>
              <a:ext uri="{FF2B5EF4-FFF2-40B4-BE49-F238E27FC236}">
                <a16:creationId xmlns:a16="http://schemas.microsoft.com/office/drawing/2014/main" id="{FBF1430A-FD37-08E1-20E3-1A248ED66491}"/>
              </a:ext>
            </a:extLst>
          </p:cNvPr>
          <p:cNvGrpSpPr/>
          <p:nvPr/>
        </p:nvGrpSpPr>
        <p:grpSpPr>
          <a:xfrm>
            <a:off x="4077458" y="1835629"/>
            <a:ext cx="4636235" cy="3477179"/>
            <a:chOff x="4077458" y="1835629"/>
            <a:chExt cx="4636235" cy="3477179"/>
          </a:xfrm>
        </p:grpSpPr>
        <p:pic>
          <p:nvPicPr>
            <p:cNvPr id="10" name="Picture 9" descr="A cartoon of a person holding a green and red object&#10;&#10;Description automatically generated">
              <a:extLst>
                <a:ext uri="{FF2B5EF4-FFF2-40B4-BE49-F238E27FC236}">
                  <a16:creationId xmlns:a16="http://schemas.microsoft.com/office/drawing/2014/main" id="{B53855FF-0EEF-FD5D-4568-4924F20267E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077458" y="1835629"/>
              <a:ext cx="4636235" cy="3477179"/>
            </a:xfrm>
            <a:prstGeom prst="rect">
              <a:avLst/>
            </a:prstGeom>
          </p:spPr>
        </p:pic>
        <p:sp>
          <p:nvSpPr>
            <p:cNvPr id="15" name="TextBox 14">
              <a:extLst>
                <a:ext uri="{FF2B5EF4-FFF2-40B4-BE49-F238E27FC236}">
                  <a16:creationId xmlns:a16="http://schemas.microsoft.com/office/drawing/2014/main" id="{C5F505DB-F80E-B7A8-00FA-FCA1B8F9AD83}"/>
                </a:ext>
              </a:extLst>
            </p:cNvPr>
            <p:cNvSpPr txBox="1"/>
            <p:nvPr/>
          </p:nvSpPr>
          <p:spPr>
            <a:xfrm>
              <a:off x="4077458" y="4943476"/>
              <a:ext cx="4636235" cy="369332"/>
            </a:xfrm>
            <a:prstGeom prst="rect">
              <a:avLst/>
            </a:prstGeom>
            <a:noFill/>
          </p:spPr>
          <p:txBody>
            <a:bodyPr wrap="square">
              <a:spAutoFit/>
            </a:bodyPr>
            <a:lstStyle/>
            <a:p>
              <a:pPr algn="ctr"/>
              <a:r>
                <a:rPr lang="en-GB">
                  <a:solidFill>
                    <a:srgbClr val="3C3C3C"/>
                  </a:solidFill>
                </a:rPr>
                <a:t>S</a:t>
              </a:r>
              <a:r>
                <a:rPr lang="en-GB" sz="1800">
                  <a:solidFill>
                    <a:srgbClr val="3C3C3C"/>
                  </a:solidFill>
                </a:rPr>
                <a:t>ometimes storms are stronger.</a:t>
              </a:r>
            </a:p>
          </p:txBody>
        </p:sp>
      </p:grpSp>
    </p:spTree>
    <p:extLst>
      <p:ext uri="{BB962C8B-B14F-4D97-AF65-F5344CB8AC3E}">
        <p14:creationId xmlns:p14="http://schemas.microsoft.com/office/powerpoint/2010/main" val="215093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E5AE6-0B78-A7AC-E58D-8F7DC42C9C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DC74E1-D41F-943E-8D4A-B168C5C8BCCC}"/>
              </a:ext>
            </a:extLst>
          </p:cNvPr>
          <p:cNvSpPr>
            <a:spLocks noGrp="1"/>
          </p:cNvSpPr>
          <p:nvPr>
            <p:ph type="title"/>
          </p:nvPr>
        </p:nvSpPr>
        <p:spPr/>
        <p:txBody>
          <a:bodyPr/>
          <a:lstStyle/>
          <a:p>
            <a:r>
              <a:rPr lang="en-GB" dirty="0">
                <a:latin typeface="+mn-lt"/>
              </a:rPr>
              <a:t>What do climate scientists know about our atmosphere?</a:t>
            </a:r>
          </a:p>
        </p:txBody>
      </p:sp>
      <p:sp>
        <p:nvSpPr>
          <p:cNvPr id="4" name="TextBox 3">
            <a:extLst>
              <a:ext uri="{FF2B5EF4-FFF2-40B4-BE49-F238E27FC236}">
                <a16:creationId xmlns:a16="http://schemas.microsoft.com/office/drawing/2014/main" id="{754ECB70-D718-BF44-8516-667354201779}"/>
              </a:ext>
            </a:extLst>
          </p:cNvPr>
          <p:cNvSpPr txBox="1"/>
          <p:nvPr/>
        </p:nvSpPr>
        <p:spPr>
          <a:xfrm>
            <a:off x="5423770" y="1812471"/>
            <a:ext cx="3607496" cy="4893647"/>
          </a:xfrm>
          <a:prstGeom prst="rect">
            <a:avLst/>
          </a:prstGeom>
          <a:noFill/>
        </p:spPr>
        <p:txBody>
          <a:bodyPr wrap="square">
            <a:spAutoFit/>
          </a:bodyPr>
          <a:lstStyle/>
          <a:p>
            <a:r>
              <a:rPr lang="en-GB" sz="2400">
                <a:solidFill>
                  <a:srgbClr val="3C3C3C"/>
                </a:solidFill>
              </a:rPr>
              <a:t>Earth's </a:t>
            </a:r>
            <a:r>
              <a:rPr lang="en-GB" sz="2400" b="1">
                <a:solidFill>
                  <a:srgbClr val="3C3C3C"/>
                </a:solidFill>
              </a:rPr>
              <a:t>atmosphere</a:t>
            </a:r>
            <a:r>
              <a:rPr lang="en-GB" sz="2400">
                <a:solidFill>
                  <a:srgbClr val="3C3C3C"/>
                </a:solidFill>
              </a:rPr>
              <a:t> is a blanket of gases surrounding our planet. </a:t>
            </a:r>
          </a:p>
          <a:p>
            <a:endParaRPr lang="en-GB" sz="2400">
              <a:solidFill>
                <a:srgbClr val="3C3C3C"/>
              </a:solidFill>
            </a:endParaRPr>
          </a:p>
          <a:p>
            <a:r>
              <a:rPr lang="en-GB" sz="2400">
                <a:solidFill>
                  <a:srgbClr val="3C3C3C"/>
                </a:solidFill>
              </a:rPr>
              <a:t>One of these gases is </a:t>
            </a:r>
            <a:r>
              <a:rPr lang="en-GB" sz="2400" b="1">
                <a:solidFill>
                  <a:srgbClr val="3C3C3C"/>
                </a:solidFill>
              </a:rPr>
              <a:t>carbon dioxide.</a:t>
            </a:r>
          </a:p>
          <a:p>
            <a:endParaRPr lang="en-GB" sz="2400">
              <a:solidFill>
                <a:srgbClr val="3C3C3C"/>
              </a:solidFill>
            </a:endParaRPr>
          </a:p>
          <a:p>
            <a:r>
              <a:rPr lang="en-GB" sz="2400">
                <a:solidFill>
                  <a:srgbClr val="3C3C3C"/>
                </a:solidFill>
              </a:rPr>
              <a:t>The atmosphere:</a:t>
            </a:r>
          </a:p>
          <a:p>
            <a:pPr marL="285750" indent="-285750">
              <a:buFont typeface="Arial" panose="020B0604020202020204" pitchFamily="34" charset="0"/>
              <a:buChar char="•"/>
            </a:pPr>
            <a:r>
              <a:rPr lang="en-GB" sz="2400">
                <a:solidFill>
                  <a:srgbClr val="3C3C3C"/>
                </a:solidFill>
              </a:rPr>
              <a:t>gives us oxygen to breathe, </a:t>
            </a:r>
          </a:p>
          <a:p>
            <a:pPr marL="285750" indent="-285750">
              <a:buFont typeface="Arial" panose="020B0604020202020204" pitchFamily="34" charset="0"/>
              <a:buChar char="•"/>
            </a:pPr>
            <a:r>
              <a:rPr lang="en-GB" sz="2400">
                <a:solidFill>
                  <a:srgbClr val="3C3C3C"/>
                </a:solidFill>
              </a:rPr>
              <a:t>keeps us warm, </a:t>
            </a:r>
          </a:p>
          <a:p>
            <a:pPr marL="285750" indent="-285750">
              <a:buFont typeface="Arial" panose="020B0604020202020204" pitchFamily="34" charset="0"/>
              <a:buChar char="•"/>
            </a:pPr>
            <a:r>
              <a:rPr lang="en-GB" sz="2400">
                <a:solidFill>
                  <a:srgbClr val="3C3C3C"/>
                </a:solidFill>
              </a:rPr>
              <a:t>and </a:t>
            </a:r>
            <a:r>
              <a:rPr lang="en-GB" sz="2400" b="1">
                <a:solidFill>
                  <a:srgbClr val="3C3C3C"/>
                </a:solidFill>
              </a:rPr>
              <a:t>it is where our weather happens.</a:t>
            </a:r>
          </a:p>
        </p:txBody>
      </p:sp>
      <p:pic>
        <p:nvPicPr>
          <p:cNvPr id="5" name="Picture 4" descr="A planet earth from space&#10;&#10;Description automatically generated">
            <a:extLst>
              <a:ext uri="{FF2B5EF4-FFF2-40B4-BE49-F238E27FC236}">
                <a16:creationId xmlns:a16="http://schemas.microsoft.com/office/drawing/2014/main" id="{40643B3F-EA51-6C64-6FD9-FCF6140419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52" y="1812471"/>
            <a:ext cx="4475595" cy="4475595"/>
          </a:xfrm>
          <a:prstGeom prst="rect">
            <a:avLst/>
          </a:prstGeom>
        </p:spPr>
      </p:pic>
    </p:spTree>
    <p:extLst>
      <p:ext uri="{BB962C8B-B14F-4D97-AF65-F5344CB8AC3E}">
        <p14:creationId xmlns:p14="http://schemas.microsoft.com/office/powerpoint/2010/main" val="1552334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04717-78D8-893A-639E-A76F59C3E920}"/>
              </a:ext>
            </a:extLst>
          </p:cNvPr>
          <p:cNvSpPr>
            <a:spLocks noGrp="1"/>
          </p:cNvSpPr>
          <p:nvPr>
            <p:ph type="title"/>
          </p:nvPr>
        </p:nvSpPr>
        <p:spPr/>
        <p:txBody>
          <a:bodyPr/>
          <a:lstStyle/>
          <a:p>
            <a:r>
              <a:rPr lang="en-GB">
                <a:latin typeface="+mn-lt"/>
              </a:rPr>
              <a:t>What has changed in recent years?</a:t>
            </a:r>
          </a:p>
        </p:txBody>
      </p:sp>
      <p:pic>
        <p:nvPicPr>
          <p:cNvPr id="5" name="Picture 4" descr="A traffic jam on a highway&#10;&#10;Description automatically generated">
            <a:extLst>
              <a:ext uri="{FF2B5EF4-FFF2-40B4-BE49-F238E27FC236}">
                <a16:creationId xmlns:a16="http://schemas.microsoft.com/office/drawing/2014/main" id="{69AE8250-4351-E6E3-FB98-9EFFD0BBBBA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0828" y="3429000"/>
            <a:ext cx="2896425" cy="2938116"/>
          </a:xfrm>
          <a:prstGeom prst="rect">
            <a:avLst/>
          </a:prstGeom>
        </p:spPr>
      </p:pic>
      <p:sp>
        <p:nvSpPr>
          <p:cNvPr id="6" name="Speech Bubble: Rectangle with Corners Rounded 5">
            <a:extLst>
              <a:ext uri="{FF2B5EF4-FFF2-40B4-BE49-F238E27FC236}">
                <a16:creationId xmlns:a16="http://schemas.microsoft.com/office/drawing/2014/main" id="{0C7CB959-1A94-7406-7C65-9808CE8F30E9}"/>
              </a:ext>
            </a:extLst>
          </p:cNvPr>
          <p:cNvSpPr/>
          <p:nvPr/>
        </p:nvSpPr>
        <p:spPr>
          <a:xfrm>
            <a:off x="714513" y="1617190"/>
            <a:ext cx="7714973" cy="1149029"/>
          </a:xfrm>
          <a:prstGeom prst="wedgeRoundRectCallout">
            <a:avLst>
              <a:gd name="adj1" fmla="val -46727"/>
              <a:gd name="adj2" fmla="val 73701"/>
              <a:gd name="adj3" fmla="val 1666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Human activities such as burning </a:t>
            </a:r>
            <a:r>
              <a:rPr lang="en-GB" sz="2400" b="1"/>
              <a:t>fossil fuels</a:t>
            </a:r>
            <a:r>
              <a:rPr lang="en-GB" sz="2400"/>
              <a:t> and cutting down trees has put more </a:t>
            </a:r>
            <a:r>
              <a:rPr lang="en-GB" sz="2400" b="1"/>
              <a:t>carbon dioxide </a:t>
            </a:r>
            <a:r>
              <a:rPr lang="en-GB" sz="2400"/>
              <a:t>into the </a:t>
            </a:r>
            <a:r>
              <a:rPr lang="en-GB" sz="2400" b="1"/>
              <a:t>atmosphere.</a:t>
            </a:r>
          </a:p>
        </p:txBody>
      </p:sp>
      <p:pic>
        <p:nvPicPr>
          <p:cNvPr id="8" name="Picture 7" descr="A tractor in a forest&#10;&#10;Description automatically generated">
            <a:extLst>
              <a:ext uri="{FF2B5EF4-FFF2-40B4-BE49-F238E27FC236}">
                <a16:creationId xmlns:a16="http://schemas.microsoft.com/office/drawing/2014/main" id="{548CDE5C-CFE0-405B-B57F-43DF613131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14597" y="3429000"/>
            <a:ext cx="4407176" cy="2938117"/>
          </a:xfrm>
          <a:prstGeom prst="rect">
            <a:avLst/>
          </a:prstGeom>
        </p:spPr>
      </p:pic>
      <p:sp>
        <p:nvSpPr>
          <p:cNvPr id="9" name="Thought Bubble: Cloud 8">
            <a:extLst>
              <a:ext uri="{FF2B5EF4-FFF2-40B4-BE49-F238E27FC236}">
                <a16:creationId xmlns:a16="http://schemas.microsoft.com/office/drawing/2014/main" id="{2AAD1526-2418-4E27-AFDB-37F2FE2A33C8}"/>
              </a:ext>
            </a:extLst>
          </p:cNvPr>
          <p:cNvSpPr/>
          <p:nvPr/>
        </p:nvSpPr>
        <p:spPr>
          <a:xfrm>
            <a:off x="2665674" y="4754562"/>
            <a:ext cx="3162040" cy="1738312"/>
          </a:xfrm>
          <a:prstGeom prst="cloudCallout">
            <a:avLst>
              <a:gd name="adj1" fmla="val -45637"/>
              <a:gd name="adj2" fmla="val 67907"/>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When might we use fossil fuels?</a:t>
            </a:r>
          </a:p>
        </p:txBody>
      </p:sp>
    </p:spTree>
    <p:extLst>
      <p:ext uri="{BB962C8B-B14F-4D97-AF65-F5344CB8AC3E}">
        <p14:creationId xmlns:p14="http://schemas.microsoft.com/office/powerpoint/2010/main" val="1861882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42699" y="539882"/>
            <a:ext cx="8166432" cy="1325562"/>
          </a:xfrm>
        </p:spPr>
        <p:txBody>
          <a:bodyPr/>
          <a:lstStyle/>
          <a:p>
            <a:r>
              <a:rPr lang="en-GB" dirty="0">
                <a:latin typeface="+mn-lt"/>
              </a:rPr>
              <a:t>What has happened?</a:t>
            </a:r>
          </a:p>
        </p:txBody>
      </p:sp>
      <p:sp>
        <p:nvSpPr>
          <p:cNvPr id="7" name="Speech Bubble: Rectangle with Corners Rounded 6">
            <a:extLst>
              <a:ext uri="{FF2B5EF4-FFF2-40B4-BE49-F238E27FC236}">
                <a16:creationId xmlns:a16="http://schemas.microsoft.com/office/drawing/2014/main" id="{5F749439-4069-985E-95AE-BE2B77DEA031}"/>
              </a:ext>
            </a:extLst>
          </p:cNvPr>
          <p:cNvSpPr/>
          <p:nvPr/>
        </p:nvSpPr>
        <p:spPr>
          <a:xfrm>
            <a:off x="642699" y="1865443"/>
            <a:ext cx="5056643" cy="1165363"/>
          </a:xfrm>
          <a:prstGeom prst="wedgeRoundRectCallout">
            <a:avLst>
              <a:gd name="adj1" fmla="val -43210"/>
              <a:gd name="adj2" fmla="val 94322"/>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There are more </a:t>
            </a:r>
            <a:r>
              <a:rPr lang="en-GB" sz="2400" b="1"/>
              <a:t>heat-trapping gases </a:t>
            </a:r>
            <a:r>
              <a:rPr lang="en-GB" sz="2400"/>
              <a:t>(like </a:t>
            </a:r>
            <a:r>
              <a:rPr lang="en-GB" sz="2400" b="1"/>
              <a:t>carbon dioxide</a:t>
            </a:r>
            <a:r>
              <a:rPr lang="en-GB" sz="2400"/>
              <a:t>)</a:t>
            </a:r>
            <a:r>
              <a:rPr lang="en-GB" sz="2400" b="1"/>
              <a:t> </a:t>
            </a:r>
            <a:r>
              <a:rPr lang="en-GB" sz="2400"/>
              <a:t>in the atmosphere around the Earth.</a:t>
            </a:r>
          </a:p>
        </p:txBody>
      </p:sp>
      <p:sp>
        <p:nvSpPr>
          <p:cNvPr id="8" name="Speech Bubble: Rectangle with Corners Rounded 7">
            <a:extLst>
              <a:ext uri="{FF2B5EF4-FFF2-40B4-BE49-F238E27FC236}">
                <a16:creationId xmlns:a16="http://schemas.microsoft.com/office/drawing/2014/main" id="{4CF448CE-E775-F075-A53D-E8A11AC420A9}"/>
              </a:ext>
            </a:extLst>
          </p:cNvPr>
          <p:cNvSpPr/>
          <p:nvPr/>
        </p:nvSpPr>
        <p:spPr>
          <a:xfrm>
            <a:off x="2700130" y="3373093"/>
            <a:ext cx="3743739" cy="1165363"/>
          </a:xfrm>
          <a:prstGeom prst="wedgeRoundRectCallout">
            <a:avLst>
              <a:gd name="adj1" fmla="val -41538"/>
              <a:gd name="adj2" fmla="val 86465"/>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Heat-trapping gases act like a blanket around Earth and stop heat escaping.</a:t>
            </a:r>
          </a:p>
        </p:txBody>
      </p:sp>
      <p:sp>
        <p:nvSpPr>
          <p:cNvPr id="3" name="Speech Bubble: Rectangle with Corners Rounded 2">
            <a:extLst>
              <a:ext uri="{FF2B5EF4-FFF2-40B4-BE49-F238E27FC236}">
                <a16:creationId xmlns:a16="http://schemas.microsoft.com/office/drawing/2014/main" id="{A02CA6A3-89F4-E590-2C37-4ADA102B0F2A}"/>
              </a:ext>
            </a:extLst>
          </p:cNvPr>
          <p:cNvSpPr/>
          <p:nvPr/>
        </p:nvSpPr>
        <p:spPr>
          <a:xfrm>
            <a:off x="4384111" y="4880742"/>
            <a:ext cx="4085544" cy="1165363"/>
          </a:xfrm>
          <a:prstGeom prst="wedgeRoundRectCallout">
            <a:avLst>
              <a:gd name="adj1" fmla="val -41538"/>
              <a:gd name="adj2" fmla="val 86465"/>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Earth has warmed by almost 1.2</a:t>
            </a:r>
            <a:r>
              <a:rPr lang="en-GB" sz="2400">
                <a:latin typeface="Calibri" panose="020F0502020204030204" pitchFamily="34" charset="0"/>
                <a:cs typeface="Calibri" panose="020F0502020204030204" pitchFamily="34" charset="0"/>
              </a:rPr>
              <a:t>°C in the last 200 years</a:t>
            </a:r>
            <a:r>
              <a:rPr lang="en-GB" sz="2400"/>
              <a:t>.</a:t>
            </a:r>
          </a:p>
        </p:txBody>
      </p:sp>
    </p:spTree>
    <p:extLst>
      <p:ext uri="{BB962C8B-B14F-4D97-AF65-F5344CB8AC3E}">
        <p14:creationId xmlns:p14="http://schemas.microsoft.com/office/powerpoint/2010/main" val="2465166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42699" y="539882"/>
            <a:ext cx="8166432" cy="1325562"/>
          </a:xfrm>
        </p:spPr>
        <p:txBody>
          <a:bodyPr/>
          <a:lstStyle/>
          <a:p>
            <a:r>
              <a:rPr lang="en-GB">
                <a:latin typeface="+mn-lt"/>
              </a:rPr>
              <a:t>Does it matter if it gets warmer?</a:t>
            </a:r>
          </a:p>
        </p:txBody>
      </p:sp>
      <p:pic>
        <p:nvPicPr>
          <p:cNvPr id="6" name="Picture 5" descr="A sun and clouds in the sky&#10;&#10;Description automatically generated">
            <a:extLst>
              <a:ext uri="{FF2B5EF4-FFF2-40B4-BE49-F238E27FC236}">
                <a16:creationId xmlns:a16="http://schemas.microsoft.com/office/drawing/2014/main" id="{0479FDD4-4A63-FE2D-930D-4B5C29E10CD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2699" y="1717351"/>
            <a:ext cx="8166432" cy="4648125"/>
          </a:xfrm>
          <a:prstGeom prst="rect">
            <a:avLst/>
          </a:prstGeom>
        </p:spPr>
      </p:pic>
      <p:sp>
        <p:nvSpPr>
          <p:cNvPr id="7" name="TextBox 6">
            <a:extLst>
              <a:ext uri="{FF2B5EF4-FFF2-40B4-BE49-F238E27FC236}">
                <a16:creationId xmlns:a16="http://schemas.microsoft.com/office/drawing/2014/main" id="{01096EB5-2254-283C-E371-F7BDA5A49C91}"/>
              </a:ext>
            </a:extLst>
          </p:cNvPr>
          <p:cNvSpPr txBox="1"/>
          <p:nvPr/>
        </p:nvSpPr>
        <p:spPr>
          <a:xfrm>
            <a:off x="843492" y="2300036"/>
            <a:ext cx="5101140" cy="461665"/>
          </a:xfrm>
          <a:prstGeom prst="rect">
            <a:avLst/>
          </a:prstGeom>
          <a:noFill/>
        </p:spPr>
        <p:txBody>
          <a:bodyPr wrap="none" rtlCol="0">
            <a:spAutoFit/>
          </a:bodyPr>
          <a:lstStyle/>
          <a:p>
            <a:r>
              <a:rPr lang="en-GB" sz="2400" dirty="0">
                <a:solidFill>
                  <a:schemeClr val="bg1"/>
                </a:solidFill>
              </a:rPr>
              <a:t>What do you like doing on a warm day?</a:t>
            </a:r>
          </a:p>
        </p:txBody>
      </p:sp>
      <p:sp>
        <p:nvSpPr>
          <p:cNvPr id="10" name="TextBox 9">
            <a:extLst>
              <a:ext uri="{FF2B5EF4-FFF2-40B4-BE49-F238E27FC236}">
                <a16:creationId xmlns:a16="http://schemas.microsoft.com/office/drawing/2014/main" id="{5027D7DE-9569-FDA3-BC9D-8F63ACA32CAD}"/>
              </a:ext>
            </a:extLst>
          </p:cNvPr>
          <p:cNvSpPr txBox="1"/>
          <p:nvPr/>
        </p:nvSpPr>
        <p:spPr>
          <a:xfrm>
            <a:off x="843492" y="1808876"/>
            <a:ext cx="4608368"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panose="020F0502020204030204"/>
                <a:ea typeface="+mn-ea"/>
                <a:cs typeface="+mn-cs"/>
              </a:rPr>
              <a:t>Would you like it to be warmer?</a:t>
            </a:r>
          </a:p>
        </p:txBody>
      </p:sp>
    </p:spTree>
    <p:extLst>
      <p:ext uri="{BB962C8B-B14F-4D97-AF65-F5344CB8AC3E}">
        <p14:creationId xmlns:p14="http://schemas.microsoft.com/office/powerpoint/2010/main" val="671576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307EA-10FE-F3D0-DC69-8F60D751CBB2}"/>
              </a:ext>
            </a:extLst>
          </p:cNvPr>
          <p:cNvSpPr>
            <a:spLocks noGrp="1"/>
          </p:cNvSpPr>
          <p:nvPr>
            <p:ph type="title"/>
          </p:nvPr>
        </p:nvSpPr>
        <p:spPr/>
        <p:txBody>
          <a:bodyPr>
            <a:normAutofit/>
          </a:bodyPr>
          <a:lstStyle/>
          <a:p>
            <a:r>
              <a:rPr lang="en-GB">
                <a:latin typeface="+mn-lt"/>
              </a:rPr>
              <a:t>The water cycle</a:t>
            </a:r>
          </a:p>
        </p:txBody>
      </p:sp>
      <p:pic>
        <p:nvPicPr>
          <p:cNvPr id="4" name="Picture 3" descr="A drawing of a mountain and water&#10;&#10;Description automatically generated">
            <a:extLst>
              <a:ext uri="{FF2B5EF4-FFF2-40B4-BE49-F238E27FC236}">
                <a16:creationId xmlns:a16="http://schemas.microsoft.com/office/drawing/2014/main" id="{03BCD96D-A527-2C63-A129-1837047201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909" y="2003693"/>
            <a:ext cx="8867512" cy="4863831"/>
          </a:xfrm>
          <a:prstGeom prst="rect">
            <a:avLst/>
          </a:prstGeom>
        </p:spPr>
      </p:pic>
      <p:sp>
        <p:nvSpPr>
          <p:cNvPr id="5" name="Arrow: Up 4">
            <a:extLst>
              <a:ext uri="{FF2B5EF4-FFF2-40B4-BE49-F238E27FC236}">
                <a16:creationId xmlns:a16="http://schemas.microsoft.com/office/drawing/2014/main" id="{30093D89-017E-DA05-BC70-0BF8A245CDE9}"/>
              </a:ext>
            </a:extLst>
          </p:cNvPr>
          <p:cNvSpPr/>
          <p:nvPr/>
        </p:nvSpPr>
        <p:spPr>
          <a:xfrm>
            <a:off x="2015025" y="2664003"/>
            <a:ext cx="776814" cy="217899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vert="vert" rtlCol="0" anchor="ctr"/>
          <a:lstStyle/>
          <a:p>
            <a:pPr algn="ctr"/>
            <a:r>
              <a:rPr lang="en-GB"/>
              <a:t>evaporation</a:t>
            </a:r>
          </a:p>
        </p:txBody>
      </p:sp>
      <p:sp>
        <p:nvSpPr>
          <p:cNvPr id="6" name="TextBox 5">
            <a:extLst>
              <a:ext uri="{FF2B5EF4-FFF2-40B4-BE49-F238E27FC236}">
                <a16:creationId xmlns:a16="http://schemas.microsoft.com/office/drawing/2014/main" id="{35DD3D2A-EC7D-0761-5E39-7B10204DF45B}"/>
              </a:ext>
            </a:extLst>
          </p:cNvPr>
          <p:cNvSpPr txBox="1"/>
          <p:nvPr/>
        </p:nvSpPr>
        <p:spPr>
          <a:xfrm>
            <a:off x="1211015" y="1690688"/>
            <a:ext cx="1464247" cy="369332"/>
          </a:xfrm>
          <a:prstGeom prst="rect">
            <a:avLst/>
          </a:prstGeom>
          <a:noFill/>
        </p:spPr>
        <p:txBody>
          <a:bodyPr wrap="none" rtlCol="0">
            <a:spAutoFit/>
          </a:bodyPr>
          <a:lstStyle/>
          <a:p>
            <a:r>
              <a:rPr lang="en-GB" b="1">
                <a:solidFill>
                  <a:srgbClr val="0070C0"/>
                </a:solidFill>
              </a:rPr>
              <a:t>water vapour</a:t>
            </a:r>
          </a:p>
        </p:txBody>
      </p:sp>
      <p:sp>
        <p:nvSpPr>
          <p:cNvPr id="7" name="Arrow: Up 6">
            <a:extLst>
              <a:ext uri="{FF2B5EF4-FFF2-40B4-BE49-F238E27FC236}">
                <a16:creationId xmlns:a16="http://schemas.microsoft.com/office/drawing/2014/main" id="{131DBF69-C7B9-DE22-A07E-325311489F85}"/>
              </a:ext>
            </a:extLst>
          </p:cNvPr>
          <p:cNvSpPr/>
          <p:nvPr/>
        </p:nvSpPr>
        <p:spPr>
          <a:xfrm rot="5400000">
            <a:off x="3148306" y="1076752"/>
            <a:ext cx="878371" cy="1624515"/>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GB"/>
              <a:t>condensation</a:t>
            </a:r>
          </a:p>
        </p:txBody>
      </p:sp>
      <p:sp>
        <p:nvSpPr>
          <p:cNvPr id="8" name="Arrow: Up 7">
            <a:extLst>
              <a:ext uri="{FF2B5EF4-FFF2-40B4-BE49-F238E27FC236}">
                <a16:creationId xmlns:a16="http://schemas.microsoft.com/office/drawing/2014/main" id="{2BD7FDCF-2707-4FB9-D477-9B36E935CB5A}"/>
              </a:ext>
            </a:extLst>
          </p:cNvPr>
          <p:cNvSpPr/>
          <p:nvPr/>
        </p:nvSpPr>
        <p:spPr>
          <a:xfrm rot="10800000">
            <a:off x="4430480" y="3220975"/>
            <a:ext cx="878370" cy="2052332"/>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GB"/>
              <a:t>precipitation (rain)</a:t>
            </a:r>
          </a:p>
        </p:txBody>
      </p:sp>
      <p:sp>
        <p:nvSpPr>
          <p:cNvPr id="9" name="TextBox 8">
            <a:extLst>
              <a:ext uri="{FF2B5EF4-FFF2-40B4-BE49-F238E27FC236}">
                <a16:creationId xmlns:a16="http://schemas.microsoft.com/office/drawing/2014/main" id="{760EE255-2F9C-818A-DE73-24365A63C6F9}"/>
              </a:ext>
            </a:extLst>
          </p:cNvPr>
          <p:cNvSpPr txBox="1"/>
          <p:nvPr/>
        </p:nvSpPr>
        <p:spPr>
          <a:xfrm>
            <a:off x="4499722" y="5499482"/>
            <a:ext cx="739883" cy="369332"/>
          </a:xfrm>
          <a:prstGeom prst="rect">
            <a:avLst/>
          </a:prstGeom>
          <a:noFill/>
        </p:spPr>
        <p:txBody>
          <a:bodyPr wrap="none" rtlCol="0">
            <a:spAutoFit/>
          </a:bodyPr>
          <a:lstStyle/>
          <a:p>
            <a:r>
              <a:rPr lang="en-GB" b="1">
                <a:solidFill>
                  <a:srgbClr val="0070C0"/>
                </a:solidFill>
              </a:rPr>
              <a:t>water</a:t>
            </a:r>
          </a:p>
        </p:txBody>
      </p:sp>
      <p:sp>
        <p:nvSpPr>
          <p:cNvPr id="13" name="TextBox 12">
            <a:extLst>
              <a:ext uri="{FF2B5EF4-FFF2-40B4-BE49-F238E27FC236}">
                <a16:creationId xmlns:a16="http://schemas.microsoft.com/office/drawing/2014/main" id="{DCC4FA8B-894A-B18C-DA6E-D01DEB0A531F}"/>
              </a:ext>
            </a:extLst>
          </p:cNvPr>
          <p:cNvSpPr txBox="1"/>
          <p:nvPr/>
        </p:nvSpPr>
        <p:spPr>
          <a:xfrm>
            <a:off x="4499721" y="1704344"/>
            <a:ext cx="739883" cy="369332"/>
          </a:xfrm>
          <a:prstGeom prst="rect">
            <a:avLst/>
          </a:prstGeom>
          <a:noFill/>
        </p:spPr>
        <p:txBody>
          <a:bodyPr wrap="none" rtlCol="0">
            <a:spAutoFit/>
          </a:bodyPr>
          <a:lstStyle/>
          <a:p>
            <a:r>
              <a:rPr lang="en-GB" b="1">
                <a:solidFill>
                  <a:srgbClr val="0070C0"/>
                </a:solidFill>
              </a:rPr>
              <a:t>water</a:t>
            </a:r>
          </a:p>
        </p:txBody>
      </p:sp>
      <p:sp>
        <p:nvSpPr>
          <p:cNvPr id="16" name="Thought Bubble: Cloud 15">
            <a:extLst>
              <a:ext uri="{FF2B5EF4-FFF2-40B4-BE49-F238E27FC236}">
                <a16:creationId xmlns:a16="http://schemas.microsoft.com/office/drawing/2014/main" id="{A00475F7-919C-3574-22D0-34E02485E65C}"/>
              </a:ext>
            </a:extLst>
          </p:cNvPr>
          <p:cNvSpPr/>
          <p:nvPr/>
        </p:nvSpPr>
        <p:spPr>
          <a:xfrm>
            <a:off x="4133590" y="338088"/>
            <a:ext cx="4734634" cy="2223471"/>
          </a:xfrm>
          <a:prstGeom prst="cloudCallout">
            <a:avLst>
              <a:gd name="adj1" fmla="val 38049"/>
              <a:gd name="adj2" fmla="val 68865"/>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How do you think warmer temperatures will affect the water cycle?</a:t>
            </a:r>
          </a:p>
        </p:txBody>
      </p:sp>
    </p:spTree>
    <p:extLst>
      <p:ext uri="{BB962C8B-B14F-4D97-AF65-F5344CB8AC3E}">
        <p14:creationId xmlns:p14="http://schemas.microsoft.com/office/powerpoint/2010/main" val="1148741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3" grpId="0"/>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074F0-CE20-761F-C206-F0A9907502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F56946-7A74-B937-7F07-FE0724EBDA92}"/>
              </a:ext>
            </a:extLst>
          </p:cNvPr>
          <p:cNvSpPr>
            <a:spLocks noGrp="1"/>
          </p:cNvSpPr>
          <p:nvPr>
            <p:ph type="title"/>
          </p:nvPr>
        </p:nvSpPr>
        <p:spPr/>
        <p:txBody>
          <a:bodyPr>
            <a:normAutofit/>
          </a:bodyPr>
          <a:lstStyle/>
          <a:p>
            <a:r>
              <a:rPr lang="en-GB">
                <a:latin typeface="+mn-lt"/>
              </a:rPr>
              <a:t>A warmer water cycle</a:t>
            </a:r>
          </a:p>
        </p:txBody>
      </p:sp>
      <p:pic>
        <p:nvPicPr>
          <p:cNvPr id="4" name="Picture 3" descr="A drawing of a mountain and water&#10;&#10;Description automatically generated">
            <a:extLst>
              <a:ext uri="{FF2B5EF4-FFF2-40B4-BE49-F238E27FC236}">
                <a16:creationId xmlns:a16="http://schemas.microsoft.com/office/drawing/2014/main" id="{DEE3B4AE-0DF3-8D0C-CA4E-20B24A4B86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5637" y="1994169"/>
            <a:ext cx="8867512" cy="4863831"/>
          </a:xfrm>
          <a:prstGeom prst="rect">
            <a:avLst/>
          </a:prstGeom>
        </p:spPr>
      </p:pic>
      <p:sp>
        <p:nvSpPr>
          <p:cNvPr id="5" name="Arrow: Up 4">
            <a:extLst>
              <a:ext uri="{FF2B5EF4-FFF2-40B4-BE49-F238E27FC236}">
                <a16:creationId xmlns:a16="http://schemas.microsoft.com/office/drawing/2014/main" id="{F5FD791E-EF04-C4E9-CF8C-DFE460EB04E2}"/>
              </a:ext>
            </a:extLst>
          </p:cNvPr>
          <p:cNvSpPr/>
          <p:nvPr/>
        </p:nvSpPr>
        <p:spPr>
          <a:xfrm>
            <a:off x="1701071" y="2670268"/>
            <a:ext cx="1464246" cy="2178996"/>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vert="vert" rtlCol="0" anchor="ctr"/>
          <a:lstStyle/>
          <a:p>
            <a:pPr algn="ctr"/>
            <a:r>
              <a:rPr lang="en-GB"/>
              <a:t>evaporation</a:t>
            </a:r>
          </a:p>
        </p:txBody>
      </p:sp>
      <p:sp>
        <p:nvSpPr>
          <p:cNvPr id="6" name="TextBox 5">
            <a:extLst>
              <a:ext uri="{FF2B5EF4-FFF2-40B4-BE49-F238E27FC236}">
                <a16:creationId xmlns:a16="http://schemas.microsoft.com/office/drawing/2014/main" id="{3B8C8F13-4E3D-86CE-B74F-F9FE34C0140B}"/>
              </a:ext>
            </a:extLst>
          </p:cNvPr>
          <p:cNvSpPr txBox="1"/>
          <p:nvPr/>
        </p:nvSpPr>
        <p:spPr>
          <a:xfrm>
            <a:off x="1211015" y="1690688"/>
            <a:ext cx="2464136" cy="1077218"/>
          </a:xfrm>
          <a:prstGeom prst="rect">
            <a:avLst/>
          </a:prstGeom>
          <a:noFill/>
        </p:spPr>
        <p:txBody>
          <a:bodyPr wrap="none" rtlCol="0">
            <a:spAutoFit/>
          </a:bodyPr>
          <a:lstStyle/>
          <a:p>
            <a:r>
              <a:rPr lang="en-GB" sz="3200" b="1">
                <a:solidFill>
                  <a:srgbClr val="FFC000"/>
                </a:solidFill>
              </a:rPr>
              <a:t>more</a:t>
            </a:r>
          </a:p>
          <a:p>
            <a:pPr algn="ctr"/>
            <a:r>
              <a:rPr lang="en-GB" sz="3200" b="1">
                <a:solidFill>
                  <a:srgbClr val="FFC000"/>
                </a:solidFill>
              </a:rPr>
              <a:t>water vapour</a:t>
            </a:r>
          </a:p>
        </p:txBody>
      </p:sp>
      <p:sp>
        <p:nvSpPr>
          <p:cNvPr id="7" name="Arrow: Up 6">
            <a:extLst>
              <a:ext uri="{FF2B5EF4-FFF2-40B4-BE49-F238E27FC236}">
                <a16:creationId xmlns:a16="http://schemas.microsoft.com/office/drawing/2014/main" id="{D400234D-22FC-3D6B-E917-384F2C6169E0}"/>
              </a:ext>
            </a:extLst>
          </p:cNvPr>
          <p:cNvSpPr/>
          <p:nvPr/>
        </p:nvSpPr>
        <p:spPr>
          <a:xfrm rot="5400000">
            <a:off x="3007044" y="1047379"/>
            <a:ext cx="1220444" cy="1909467"/>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GB"/>
              <a:t>condensation</a:t>
            </a:r>
          </a:p>
        </p:txBody>
      </p:sp>
      <p:sp>
        <p:nvSpPr>
          <p:cNvPr id="8" name="Arrow: Up 7">
            <a:extLst>
              <a:ext uri="{FF2B5EF4-FFF2-40B4-BE49-F238E27FC236}">
                <a16:creationId xmlns:a16="http://schemas.microsoft.com/office/drawing/2014/main" id="{22E44988-10B6-32EA-EF79-66811AB5D292}"/>
              </a:ext>
            </a:extLst>
          </p:cNvPr>
          <p:cNvSpPr/>
          <p:nvPr/>
        </p:nvSpPr>
        <p:spPr>
          <a:xfrm rot="10800000">
            <a:off x="4219230" y="3276114"/>
            <a:ext cx="1300863" cy="2052332"/>
          </a:xfrm>
          <a:prstGeom prst="up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GB"/>
              <a:t>precipitation (rain)</a:t>
            </a:r>
          </a:p>
        </p:txBody>
      </p:sp>
      <p:sp>
        <p:nvSpPr>
          <p:cNvPr id="9" name="TextBox 8">
            <a:extLst>
              <a:ext uri="{FF2B5EF4-FFF2-40B4-BE49-F238E27FC236}">
                <a16:creationId xmlns:a16="http://schemas.microsoft.com/office/drawing/2014/main" id="{37D92099-017A-7C6B-4CD3-B7CA2288ECED}"/>
              </a:ext>
            </a:extLst>
          </p:cNvPr>
          <p:cNvSpPr txBox="1"/>
          <p:nvPr/>
        </p:nvSpPr>
        <p:spPr>
          <a:xfrm>
            <a:off x="4499722" y="5499482"/>
            <a:ext cx="739883" cy="369332"/>
          </a:xfrm>
          <a:prstGeom prst="rect">
            <a:avLst/>
          </a:prstGeom>
          <a:noFill/>
        </p:spPr>
        <p:txBody>
          <a:bodyPr wrap="none" rtlCol="0">
            <a:spAutoFit/>
          </a:bodyPr>
          <a:lstStyle/>
          <a:p>
            <a:r>
              <a:rPr lang="en-GB" b="1">
                <a:solidFill>
                  <a:srgbClr val="0070C0"/>
                </a:solidFill>
              </a:rPr>
              <a:t>water</a:t>
            </a:r>
          </a:p>
        </p:txBody>
      </p:sp>
      <p:sp>
        <p:nvSpPr>
          <p:cNvPr id="13" name="TextBox 12">
            <a:extLst>
              <a:ext uri="{FF2B5EF4-FFF2-40B4-BE49-F238E27FC236}">
                <a16:creationId xmlns:a16="http://schemas.microsoft.com/office/drawing/2014/main" id="{BAF40EE6-B8D6-772A-4D14-9AE0E522CCA0}"/>
              </a:ext>
            </a:extLst>
          </p:cNvPr>
          <p:cNvSpPr txBox="1"/>
          <p:nvPr/>
        </p:nvSpPr>
        <p:spPr>
          <a:xfrm>
            <a:off x="4668216" y="1605267"/>
            <a:ext cx="2823616" cy="584775"/>
          </a:xfrm>
          <a:prstGeom prst="rect">
            <a:avLst/>
          </a:prstGeom>
          <a:noFill/>
        </p:spPr>
        <p:txBody>
          <a:bodyPr wrap="square" rtlCol="0">
            <a:spAutoFit/>
          </a:bodyPr>
          <a:lstStyle/>
          <a:p>
            <a:r>
              <a:rPr lang="en-GB" sz="3200" b="1">
                <a:solidFill>
                  <a:srgbClr val="FFC000"/>
                </a:solidFill>
              </a:rPr>
              <a:t>more water</a:t>
            </a:r>
          </a:p>
        </p:txBody>
      </p:sp>
      <p:sp>
        <p:nvSpPr>
          <p:cNvPr id="3" name="TextBox 2">
            <a:extLst>
              <a:ext uri="{FF2B5EF4-FFF2-40B4-BE49-F238E27FC236}">
                <a16:creationId xmlns:a16="http://schemas.microsoft.com/office/drawing/2014/main" id="{FAB3BF26-2A66-58C3-17E8-1D7C4F9BB2BF}"/>
              </a:ext>
            </a:extLst>
          </p:cNvPr>
          <p:cNvSpPr txBox="1"/>
          <p:nvPr/>
        </p:nvSpPr>
        <p:spPr>
          <a:xfrm>
            <a:off x="5691736" y="4251228"/>
            <a:ext cx="2823616" cy="1077218"/>
          </a:xfrm>
          <a:prstGeom prst="rect">
            <a:avLst/>
          </a:prstGeom>
          <a:noFill/>
        </p:spPr>
        <p:txBody>
          <a:bodyPr wrap="square" rtlCol="0">
            <a:spAutoFit/>
          </a:bodyPr>
          <a:lstStyle/>
          <a:p>
            <a:r>
              <a:rPr lang="en-GB" sz="3200" b="1">
                <a:solidFill>
                  <a:srgbClr val="FFC000"/>
                </a:solidFill>
              </a:rPr>
              <a:t>more rain?</a:t>
            </a:r>
          </a:p>
          <a:p>
            <a:r>
              <a:rPr lang="en-GB" sz="3200" b="1">
                <a:solidFill>
                  <a:srgbClr val="FFC000"/>
                </a:solidFill>
              </a:rPr>
              <a:t>heavier rain?</a:t>
            </a:r>
          </a:p>
        </p:txBody>
      </p:sp>
    </p:spTree>
    <p:extLst>
      <p:ext uri="{BB962C8B-B14F-4D97-AF65-F5344CB8AC3E}">
        <p14:creationId xmlns:p14="http://schemas.microsoft.com/office/powerpoint/2010/main" val="3672480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3"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F506F-404F-E8E3-72D3-85B375A23842}"/>
              </a:ext>
            </a:extLst>
          </p:cNvPr>
          <p:cNvSpPr>
            <a:spLocks noGrp="1"/>
          </p:cNvSpPr>
          <p:nvPr>
            <p:ph type="title"/>
          </p:nvPr>
        </p:nvSpPr>
        <p:spPr/>
        <p:txBody>
          <a:bodyPr>
            <a:normAutofit/>
          </a:bodyPr>
          <a:lstStyle/>
          <a:p>
            <a:r>
              <a:rPr lang="en-GB">
                <a:latin typeface="+mn-lt"/>
              </a:rPr>
              <a:t>What have climate scientists found out?</a:t>
            </a:r>
          </a:p>
        </p:txBody>
      </p:sp>
      <p:sp>
        <p:nvSpPr>
          <p:cNvPr id="4" name="Speech Bubble: Rectangle with Corners Rounded 3">
            <a:extLst>
              <a:ext uri="{FF2B5EF4-FFF2-40B4-BE49-F238E27FC236}">
                <a16:creationId xmlns:a16="http://schemas.microsoft.com/office/drawing/2014/main" id="{1322C4D3-67A4-5EC1-D0E5-BBEB05386F95}"/>
              </a:ext>
            </a:extLst>
          </p:cNvPr>
          <p:cNvSpPr/>
          <p:nvPr/>
        </p:nvSpPr>
        <p:spPr>
          <a:xfrm>
            <a:off x="628648" y="1690688"/>
            <a:ext cx="7762313" cy="770124"/>
          </a:xfrm>
          <a:prstGeom prst="wedgeRoundRectCallout">
            <a:avLst>
              <a:gd name="adj1" fmla="val -45306"/>
              <a:gd name="adj2" fmla="val 93798"/>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buFont typeface="+mj-lt"/>
              <a:buAutoNum type="arabicPeriod"/>
            </a:pPr>
            <a:r>
              <a:rPr lang="en-GB" sz="2400"/>
              <a:t>Is the rainfall on stormy days heavier than it used to be?</a:t>
            </a:r>
          </a:p>
        </p:txBody>
      </p:sp>
      <p:sp>
        <p:nvSpPr>
          <p:cNvPr id="7" name="TextBox 6">
            <a:extLst>
              <a:ext uri="{FF2B5EF4-FFF2-40B4-BE49-F238E27FC236}">
                <a16:creationId xmlns:a16="http://schemas.microsoft.com/office/drawing/2014/main" id="{2E1A0CFE-3720-3955-69BC-8CF51BB29BC3}"/>
              </a:ext>
            </a:extLst>
          </p:cNvPr>
          <p:cNvSpPr txBox="1"/>
          <p:nvPr/>
        </p:nvSpPr>
        <p:spPr>
          <a:xfrm>
            <a:off x="872374" y="2845252"/>
            <a:ext cx="6961393" cy="461665"/>
          </a:xfrm>
          <a:prstGeom prst="rect">
            <a:avLst/>
          </a:prstGeom>
          <a:noFill/>
        </p:spPr>
        <p:txBody>
          <a:bodyPr wrap="none" rtlCol="0">
            <a:spAutoFit/>
          </a:bodyPr>
          <a:lstStyle/>
          <a:p>
            <a:r>
              <a:rPr lang="en-GB" sz="2400" dirty="0">
                <a:solidFill>
                  <a:srgbClr val="3C3C3C"/>
                </a:solidFill>
              </a:rPr>
              <a:t>They looked at the weather records from recent years.</a:t>
            </a:r>
          </a:p>
        </p:txBody>
      </p:sp>
      <p:sp>
        <p:nvSpPr>
          <p:cNvPr id="11" name="TextBox 10">
            <a:extLst>
              <a:ext uri="{FF2B5EF4-FFF2-40B4-BE49-F238E27FC236}">
                <a16:creationId xmlns:a16="http://schemas.microsoft.com/office/drawing/2014/main" id="{082CEC20-6844-F3A6-D739-67AB51BF1D1D}"/>
              </a:ext>
            </a:extLst>
          </p:cNvPr>
          <p:cNvSpPr txBox="1"/>
          <p:nvPr/>
        </p:nvSpPr>
        <p:spPr>
          <a:xfrm>
            <a:off x="658910" y="6035700"/>
            <a:ext cx="8485090" cy="461665"/>
          </a:xfrm>
          <a:prstGeom prst="rect">
            <a:avLst/>
          </a:prstGeom>
          <a:noFill/>
        </p:spPr>
        <p:txBody>
          <a:bodyPr wrap="square">
            <a:spAutoFit/>
          </a:bodyPr>
          <a:lstStyle/>
          <a:p>
            <a:r>
              <a:rPr lang="en-GB" sz="2400" b="1">
                <a:solidFill>
                  <a:srgbClr val="3EB1C8"/>
                </a:solidFill>
              </a:rPr>
              <a:t>The amount of rain on stormy days has increased in recent years.</a:t>
            </a:r>
          </a:p>
        </p:txBody>
      </p:sp>
      <p:pic>
        <p:nvPicPr>
          <p:cNvPr id="13" name="Picture 12" descr="A set of weather icons&#10;&#10;Description automatically generated">
            <a:extLst>
              <a:ext uri="{FF2B5EF4-FFF2-40B4-BE49-F238E27FC236}">
                <a16:creationId xmlns:a16="http://schemas.microsoft.com/office/drawing/2014/main" id="{09BB693C-2E85-4D91-1BD7-B4108279B1F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72374" y="3879131"/>
            <a:ext cx="7274859" cy="1433576"/>
          </a:xfrm>
          <a:prstGeom prst="rect">
            <a:avLst/>
          </a:prstGeom>
        </p:spPr>
      </p:pic>
      <p:sp>
        <p:nvSpPr>
          <p:cNvPr id="3" name="Thought Bubble: Cloud 2">
            <a:extLst>
              <a:ext uri="{FF2B5EF4-FFF2-40B4-BE49-F238E27FC236}">
                <a16:creationId xmlns:a16="http://schemas.microsoft.com/office/drawing/2014/main" id="{7DBDC68C-97BB-7710-2534-3A17424D2E3B}"/>
              </a:ext>
            </a:extLst>
          </p:cNvPr>
          <p:cNvSpPr/>
          <p:nvPr/>
        </p:nvSpPr>
        <p:spPr>
          <a:xfrm>
            <a:off x="5209336" y="3263858"/>
            <a:ext cx="3655917" cy="2353236"/>
          </a:xfrm>
          <a:prstGeom prst="cloudCallout">
            <a:avLst>
              <a:gd name="adj1" fmla="val -53725"/>
              <a:gd name="adj2" fmla="val 54436"/>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Who might need to know about our winters getting wetter?</a:t>
            </a:r>
          </a:p>
        </p:txBody>
      </p:sp>
    </p:spTree>
    <p:extLst>
      <p:ext uri="{BB962C8B-B14F-4D97-AF65-F5344CB8AC3E}">
        <p14:creationId xmlns:p14="http://schemas.microsoft.com/office/powerpoint/2010/main" val="899691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CD6AD-2303-39B8-B61E-EB8D026935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B6A7C1-9415-DD72-B9EB-D39940DB132F}"/>
              </a:ext>
            </a:extLst>
          </p:cNvPr>
          <p:cNvSpPr>
            <a:spLocks noGrp="1"/>
          </p:cNvSpPr>
          <p:nvPr>
            <p:ph type="title"/>
          </p:nvPr>
        </p:nvSpPr>
        <p:spPr/>
        <p:txBody>
          <a:bodyPr>
            <a:normAutofit/>
          </a:bodyPr>
          <a:lstStyle/>
          <a:p>
            <a:r>
              <a:rPr lang="en-GB">
                <a:latin typeface="+mn-lt"/>
              </a:rPr>
              <a:t>What have climate scientists found out?</a:t>
            </a:r>
          </a:p>
        </p:txBody>
      </p:sp>
      <p:sp>
        <p:nvSpPr>
          <p:cNvPr id="4" name="Speech Bubble: Rectangle with Corners Rounded 3">
            <a:extLst>
              <a:ext uri="{FF2B5EF4-FFF2-40B4-BE49-F238E27FC236}">
                <a16:creationId xmlns:a16="http://schemas.microsoft.com/office/drawing/2014/main" id="{02EE0268-902F-EBA0-CE2F-4F2FD51762AB}"/>
              </a:ext>
            </a:extLst>
          </p:cNvPr>
          <p:cNvSpPr/>
          <p:nvPr/>
        </p:nvSpPr>
        <p:spPr>
          <a:xfrm>
            <a:off x="628651" y="1690689"/>
            <a:ext cx="7762313" cy="830998"/>
          </a:xfrm>
          <a:prstGeom prst="wedgeRoundRectCallout">
            <a:avLst>
              <a:gd name="adj1" fmla="val -45306"/>
              <a:gd name="adj2" fmla="val 93798"/>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buAutoNum type="arabicPeriod" startAt="2"/>
            </a:pPr>
            <a:r>
              <a:rPr lang="en-GB" sz="2400"/>
              <a:t>Will rainfall on stormy days get heavier in the future?</a:t>
            </a:r>
          </a:p>
        </p:txBody>
      </p:sp>
      <p:sp>
        <p:nvSpPr>
          <p:cNvPr id="7" name="TextBox 6">
            <a:extLst>
              <a:ext uri="{FF2B5EF4-FFF2-40B4-BE49-F238E27FC236}">
                <a16:creationId xmlns:a16="http://schemas.microsoft.com/office/drawing/2014/main" id="{A188A677-956B-42F4-E312-30D6E20662B7}"/>
              </a:ext>
            </a:extLst>
          </p:cNvPr>
          <p:cNvSpPr txBox="1"/>
          <p:nvPr/>
        </p:nvSpPr>
        <p:spPr>
          <a:xfrm>
            <a:off x="628651" y="3480662"/>
            <a:ext cx="8004361" cy="1569660"/>
          </a:xfrm>
          <a:prstGeom prst="rect">
            <a:avLst/>
          </a:prstGeom>
          <a:noFill/>
        </p:spPr>
        <p:txBody>
          <a:bodyPr wrap="square" rtlCol="0">
            <a:spAutoFit/>
          </a:bodyPr>
          <a:lstStyle/>
          <a:p>
            <a:r>
              <a:rPr lang="en-GB" sz="2400">
                <a:solidFill>
                  <a:srgbClr val="3C3C3C"/>
                </a:solidFill>
              </a:rPr>
              <a:t>Scientists used </a:t>
            </a:r>
            <a:r>
              <a:rPr lang="en-GB" sz="2400" b="1">
                <a:solidFill>
                  <a:srgbClr val="3C3C3C"/>
                </a:solidFill>
              </a:rPr>
              <a:t>climate models </a:t>
            </a:r>
            <a:r>
              <a:rPr lang="en-GB" sz="2400">
                <a:solidFill>
                  <a:srgbClr val="3C3C3C"/>
                </a:solidFill>
              </a:rPr>
              <a:t>(computers) to compare: </a:t>
            </a:r>
          </a:p>
          <a:p>
            <a:pPr marL="342900" indent="-342900">
              <a:buFont typeface="Arial" panose="020B0604020202020204" pitchFamily="34" charset="0"/>
              <a:buChar char="•"/>
            </a:pPr>
            <a:r>
              <a:rPr lang="en-GB" sz="2400">
                <a:solidFill>
                  <a:srgbClr val="3C3C3C"/>
                </a:solidFill>
              </a:rPr>
              <a:t>the climate of </a:t>
            </a:r>
            <a:r>
              <a:rPr lang="en-GB" sz="2400" u="sng">
                <a:solidFill>
                  <a:srgbClr val="3C3C3C"/>
                </a:solidFill>
              </a:rPr>
              <a:t>now</a:t>
            </a:r>
            <a:r>
              <a:rPr lang="en-GB" sz="2400">
                <a:solidFill>
                  <a:srgbClr val="3C3C3C"/>
                </a:solidFill>
              </a:rPr>
              <a:t> </a:t>
            </a:r>
          </a:p>
          <a:p>
            <a:r>
              <a:rPr lang="en-GB" sz="2400">
                <a:solidFill>
                  <a:srgbClr val="3C3C3C"/>
                </a:solidFill>
              </a:rPr>
              <a:t>and</a:t>
            </a:r>
          </a:p>
          <a:p>
            <a:pPr marL="342900" indent="-342900">
              <a:buFont typeface="Arial" panose="020B0604020202020204" pitchFamily="34" charset="0"/>
              <a:buChar char="•"/>
            </a:pPr>
            <a:r>
              <a:rPr lang="en-GB" sz="2400">
                <a:solidFill>
                  <a:srgbClr val="3C3C3C"/>
                </a:solidFill>
              </a:rPr>
              <a:t>the climate </a:t>
            </a:r>
            <a:r>
              <a:rPr lang="en-GB" sz="2400" u="sng">
                <a:solidFill>
                  <a:srgbClr val="3C3C3C"/>
                </a:solidFill>
              </a:rPr>
              <a:t>before</a:t>
            </a:r>
            <a:r>
              <a:rPr lang="en-GB" sz="2400">
                <a:solidFill>
                  <a:srgbClr val="3C3C3C"/>
                </a:solidFill>
              </a:rPr>
              <a:t> the warming that humans have caused.</a:t>
            </a:r>
          </a:p>
        </p:txBody>
      </p:sp>
      <p:sp>
        <p:nvSpPr>
          <p:cNvPr id="5" name="TextBox 4">
            <a:extLst>
              <a:ext uri="{FF2B5EF4-FFF2-40B4-BE49-F238E27FC236}">
                <a16:creationId xmlns:a16="http://schemas.microsoft.com/office/drawing/2014/main" id="{25A917E9-8BAD-7126-27BF-E13B8F30227E}"/>
              </a:ext>
            </a:extLst>
          </p:cNvPr>
          <p:cNvSpPr txBox="1"/>
          <p:nvPr/>
        </p:nvSpPr>
        <p:spPr>
          <a:xfrm>
            <a:off x="628651" y="5311659"/>
            <a:ext cx="5936876" cy="1200329"/>
          </a:xfrm>
          <a:prstGeom prst="rect">
            <a:avLst/>
          </a:prstGeom>
          <a:noFill/>
        </p:spPr>
        <p:txBody>
          <a:bodyPr wrap="square">
            <a:spAutoFit/>
          </a:bodyPr>
          <a:lstStyle/>
          <a:p>
            <a:r>
              <a:rPr lang="en-GB" sz="2400">
                <a:solidFill>
                  <a:srgbClr val="3C3C3C"/>
                </a:solidFill>
              </a:rPr>
              <a:t>The climate models </a:t>
            </a:r>
            <a:r>
              <a:rPr lang="en-GB" sz="2400" b="1">
                <a:solidFill>
                  <a:srgbClr val="3C3C3C"/>
                </a:solidFill>
              </a:rPr>
              <a:t>predict</a:t>
            </a:r>
            <a:r>
              <a:rPr lang="en-GB" sz="2400">
                <a:solidFill>
                  <a:srgbClr val="3C3C3C"/>
                </a:solidFill>
              </a:rPr>
              <a:t>:</a:t>
            </a:r>
          </a:p>
          <a:p>
            <a:endParaRPr lang="en-GB" sz="2400" b="1">
              <a:solidFill>
                <a:srgbClr val="3C3C3C"/>
              </a:solidFill>
            </a:endParaRPr>
          </a:p>
          <a:p>
            <a:r>
              <a:rPr lang="en-GB" sz="2400" b="1">
                <a:solidFill>
                  <a:srgbClr val="3EB1C8"/>
                </a:solidFill>
              </a:rPr>
              <a:t>Rainfall on stormy days will get heavier.</a:t>
            </a:r>
          </a:p>
        </p:txBody>
      </p:sp>
      <p:pic>
        <p:nvPicPr>
          <p:cNvPr id="3" name="Picture 2">
            <a:extLst>
              <a:ext uri="{FF2B5EF4-FFF2-40B4-BE49-F238E27FC236}">
                <a16:creationId xmlns:a16="http://schemas.microsoft.com/office/drawing/2014/main" id="{46BF823B-BD14-145A-3F2A-4E0740B0C32B}"/>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6999699" y="5192432"/>
            <a:ext cx="1515650" cy="1438781"/>
          </a:xfrm>
          <a:prstGeom prst="rect">
            <a:avLst/>
          </a:prstGeom>
        </p:spPr>
      </p:pic>
    </p:spTree>
    <p:extLst>
      <p:ext uri="{BB962C8B-B14F-4D97-AF65-F5344CB8AC3E}">
        <p14:creationId xmlns:p14="http://schemas.microsoft.com/office/powerpoint/2010/main" val="4257157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AACD9-3C1A-2AE5-F036-DF420AC723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C89C81-E860-B8D4-FF34-0751ECD47CE6}"/>
              </a:ext>
            </a:extLst>
          </p:cNvPr>
          <p:cNvSpPr>
            <a:spLocks noGrp="1"/>
          </p:cNvSpPr>
          <p:nvPr>
            <p:ph type="title"/>
          </p:nvPr>
        </p:nvSpPr>
        <p:spPr/>
        <p:txBody>
          <a:bodyPr>
            <a:normAutofit/>
          </a:bodyPr>
          <a:lstStyle/>
          <a:p>
            <a:r>
              <a:rPr lang="en-GB">
                <a:latin typeface="+mn-lt"/>
              </a:rPr>
              <a:t>What have climate scientists found out?</a:t>
            </a:r>
          </a:p>
        </p:txBody>
      </p:sp>
      <p:sp>
        <p:nvSpPr>
          <p:cNvPr id="4" name="Speech Bubble: Rectangle with Corners Rounded 3">
            <a:extLst>
              <a:ext uri="{FF2B5EF4-FFF2-40B4-BE49-F238E27FC236}">
                <a16:creationId xmlns:a16="http://schemas.microsoft.com/office/drawing/2014/main" id="{0B11CD72-BF71-5FBB-7C9A-69D03C4900CB}"/>
              </a:ext>
            </a:extLst>
          </p:cNvPr>
          <p:cNvSpPr/>
          <p:nvPr/>
        </p:nvSpPr>
        <p:spPr>
          <a:xfrm>
            <a:off x="628648" y="1690688"/>
            <a:ext cx="7631432" cy="1012171"/>
          </a:xfrm>
          <a:prstGeom prst="wedgeRoundRectCallout">
            <a:avLst>
              <a:gd name="adj1" fmla="val -45306"/>
              <a:gd name="adj2" fmla="val 93798"/>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buFont typeface="+mj-lt"/>
              <a:buAutoNum type="arabicPeriod" startAt="3"/>
            </a:pPr>
            <a:r>
              <a:rPr lang="en-GB" sz="2400">
                <a:solidFill>
                  <a:schemeClr val="bg1"/>
                </a:solidFill>
              </a:rPr>
              <a:t>Are the wetter winters happening because of </a:t>
            </a:r>
            <a:r>
              <a:rPr lang="en-GB" sz="2400" b="1">
                <a:solidFill>
                  <a:schemeClr val="bg1"/>
                </a:solidFill>
              </a:rPr>
              <a:t>global warming</a:t>
            </a:r>
            <a:r>
              <a:rPr lang="en-GB" sz="2400">
                <a:solidFill>
                  <a:schemeClr val="bg1"/>
                </a:solidFill>
              </a:rPr>
              <a:t>?</a:t>
            </a:r>
          </a:p>
        </p:txBody>
      </p:sp>
      <p:sp>
        <p:nvSpPr>
          <p:cNvPr id="5" name="TextBox 4">
            <a:extLst>
              <a:ext uri="{FF2B5EF4-FFF2-40B4-BE49-F238E27FC236}">
                <a16:creationId xmlns:a16="http://schemas.microsoft.com/office/drawing/2014/main" id="{DCAD2ED3-3AF0-F010-E53A-50B728DC1D76}"/>
              </a:ext>
            </a:extLst>
          </p:cNvPr>
          <p:cNvSpPr txBox="1"/>
          <p:nvPr/>
        </p:nvSpPr>
        <p:spPr>
          <a:xfrm>
            <a:off x="628649" y="3600630"/>
            <a:ext cx="7312852" cy="1200329"/>
          </a:xfrm>
          <a:prstGeom prst="rect">
            <a:avLst/>
          </a:prstGeom>
          <a:noFill/>
        </p:spPr>
        <p:txBody>
          <a:bodyPr wrap="square">
            <a:spAutoFit/>
          </a:bodyPr>
          <a:lstStyle/>
          <a:p>
            <a:r>
              <a:rPr lang="en-GB" sz="2400" b="1">
                <a:solidFill>
                  <a:srgbClr val="3C3C3C"/>
                </a:solidFill>
              </a:rPr>
              <a:t>Climate models </a:t>
            </a:r>
            <a:r>
              <a:rPr lang="en-GB" sz="2400">
                <a:solidFill>
                  <a:srgbClr val="3C3C3C"/>
                </a:solidFill>
              </a:rPr>
              <a:t>show us:</a:t>
            </a:r>
          </a:p>
          <a:p>
            <a:pPr algn="ctr"/>
            <a:endParaRPr lang="en-GB" sz="2400">
              <a:solidFill>
                <a:srgbClr val="3C3C3C"/>
              </a:solidFill>
            </a:endParaRPr>
          </a:p>
          <a:p>
            <a:pPr algn="ctr"/>
            <a:r>
              <a:rPr lang="en-GB" sz="2400">
                <a:solidFill>
                  <a:srgbClr val="3EB1C8"/>
                </a:solidFill>
              </a:rPr>
              <a:t>Yes, the UK’s wetter winters are due to </a:t>
            </a:r>
            <a:r>
              <a:rPr lang="en-GB" sz="2400" b="1">
                <a:solidFill>
                  <a:srgbClr val="3EB1C8"/>
                </a:solidFill>
              </a:rPr>
              <a:t>global warming</a:t>
            </a:r>
            <a:r>
              <a:rPr lang="en-GB" sz="2400">
                <a:solidFill>
                  <a:srgbClr val="3EB1C8"/>
                </a:solidFill>
              </a:rPr>
              <a:t>.</a:t>
            </a:r>
          </a:p>
        </p:txBody>
      </p:sp>
    </p:spTree>
    <p:extLst>
      <p:ext uri="{BB962C8B-B14F-4D97-AF65-F5344CB8AC3E}">
        <p14:creationId xmlns:p14="http://schemas.microsoft.com/office/powerpoint/2010/main" val="1101321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442492" cy="1017398"/>
          </a:xfrm>
        </p:spPr>
        <p:txBody>
          <a:bodyPr>
            <a:noAutofit/>
          </a:bodyPr>
          <a:lstStyle/>
          <a:p>
            <a:r>
              <a:rPr lang="en-GB" sz="3600" dirty="0">
                <a:effectLst/>
                <a:latin typeface="+mn-lt"/>
                <a:ea typeface="Calibri" panose="020F0502020204030204" pitchFamily="34" charset="0"/>
                <a:cs typeface="Times New Roman" panose="02020603050405020304" pitchFamily="18" charset="0"/>
              </a:rPr>
              <a:t>Why are football pitches flooding?</a:t>
            </a:r>
            <a:endParaRPr lang="en-GB" b="1" dirty="0">
              <a:latin typeface="+mj-lt"/>
            </a:endParaRP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395043"/>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623692" y="2870479"/>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76894"/>
            <a:ext cx="8290424" cy="109358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sz="1600" dirty="0">
                <a:cs typeface="Plus Jakarta Sans Medium" pitchFamily="2" charset="0"/>
              </a:rPr>
              <a:t>Identify similarities and differences between soils</a:t>
            </a:r>
          </a:p>
          <a:p>
            <a:pPr marL="285750" indent="-285750">
              <a:buFont typeface="Arial" panose="020B0604020202020204" pitchFamily="34" charset="0"/>
              <a:buChar char="•"/>
            </a:pPr>
            <a:r>
              <a:rPr lang="en-GB" sz="1600" dirty="0">
                <a:cs typeface="Plus Jakarta Sans Medium" pitchFamily="2" charset="0"/>
              </a:rPr>
              <a:t>Can compare the  properties of materials (suitability of outdoor surfaces for water drainage)</a:t>
            </a:r>
          </a:p>
          <a:p>
            <a:pPr marL="285750" indent="-285750">
              <a:buFont typeface="Arial" panose="020B0604020202020204" pitchFamily="34" charset="0"/>
              <a:buChar char="•"/>
            </a:pPr>
            <a:r>
              <a:rPr lang="en-GB" sz="1600" dirty="0">
                <a:cs typeface="Plus Jakarta Sans Medium" pitchFamily="2" charset="0"/>
              </a:rPr>
              <a:t>Know how climate scientists can help us prepare and adapt to extreme weather (flooding)</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4154724"/>
            <a:ext cx="8293354" cy="1503110"/>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GB" sz="1600">
                <a:cs typeface="Plus Jakarta Sans Medium" pitchFamily="2" charset="0"/>
              </a:rPr>
              <a:t>2023-24 was one of the wettest years ever in the UK and Ireland. Climate scientists have used computer programmes called </a:t>
            </a:r>
            <a:r>
              <a:rPr lang="en-GB" sz="1600" b="1">
                <a:cs typeface="Plus Jakarta Sans Medium" pitchFamily="2" charset="0"/>
              </a:rPr>
              <a:t>climate models </a:t>
            </a:r>
            <a:r>
              <a:rPr lang="en-GB" sz="1600">
                <a:cs typeface="Plus Jakarta Sans Medium" pitchFamily="2" charset="0"/>
              </a:rPr>
              <a:t>to compare the present-day climate with the past. They showed that the UK’s wetter winters are due to global warming. They predict that rainfall on stormy days will get heavier. We consider the impact on football. Pitches could be flooded regularly. Football clubs need to adapt, but how?</a:t>
            </a:r>
            <a:endParaRPr kumimoji="0" lang="en-GB" sz="1600" b="0" i="0" u="none" strike="noStrike" kern="1200" cap="none" spc="0" normalizeH="0" baseline="0" noProof="0">
              <a:ln>
                <a:noFill/>
              </a:ln>
              <a:effectLst/>
              <a:uLnTx/>
              <a:uFillTx/>
              <a:cs typeface="Plus Jakarta Sans Medium" pitchFamily="2" charset="0"/>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3692" y="6100352"/>
            <a:ext cx="8293353" cy="58671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defRPr/>
            </a:pPr>
            <a:r>
              <a:rPr lang="en-GB" sz="1600">
                <a:cs typeface="Plus Jakarta Sans Medium" pitchFamily="2" charset="0"/>
              </a:rPr>
              <a:t>Are all soils the same?</a:t>
            </a:r>
          </a:p>
          <a:p>
            <a:pPr marL="285750" indent="-285750">
              <a:buFont typeface="Arial" panose="020B0604020202020204" pitchFamily="34" charset="0"/>
              <a:buChar char="•"/>
              <a:defRPr/>
            </a:pPr>
            <a:r>
              <a:rPr lang="en-GB" sz="1600">
                <a:cs typeface="Plus Jakarta Sans Medium" pitchFamily="2" charset="0"/>
              </a:rPr>
              <a:t>Which outdoor surfaces allow water to drain away?</a:t>
            </a:r>
          </a:p>
        </p:txBody>
      </p:sp>
      <p:sp>
        <p:nvSpPr>
          <p:cNvPr id="9" name="TextBox 8">
            <a:extLst>
              <a:ext uri="{FF2B5EF4-FFF2-40B4-BE49-F238E27FC236}">
                <a16:creationId xmlns:a16="http://schemas.microsoft.com/office/drawing/2014/main" id="{85C39255-E07D-D52F-BC1B-C6DCF16F1B08}"/>
              </a:ext>
            </a:extLst>
          </p:cNvPr>
          <p:cNvSpPr txBox="1"/>
          <p:nvPr/>
        </p:nvSpPr>
        <p:spPr>
          <a:xfrm>
            <a:off x="623692" y="3772722"/>
            <a:ext cx="4954044" cy="369332"/>
          </a:xfrm>
          <a:prstGeom prst="rect">
            <a:avLst/>
          </a:prstGeom>
          <a:noFill/>
        </p:spPr>
        <p:txBody>
          <a:bodyPr wrap="square">
            <a:spAutoFit/>
          </a:bodyPr>
          <a:lstStyle/>
          <a:p>
            <a:pPr>
              <a:defRPr/>
            </a:pPr>
            <a:r>
              <a:rPr lang="en-GB" b="1">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3692" y="5698215"/>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solidFill>
                  <a:srgbClr val="3C3C3C"/>
                </a:solidFill>
                <a:cs typeface="Plus Jakarta Sans ExtraBold" pitchFamily="2" charset="0"/>
              </a:rPr>
              <a:t>Related investigations for children (choose one of these)</a:t>
            </a:r>
            <a:endParaRPr lang="en-GB">
              <a:solidFill>
                <a:srgbClr val="3C3C3C"/>
              </a:solidFill>
              <a:cs typeface="Plus Jakarta Sans ExtraBold" pitchFamily="2" charset="0"/>
            </a:endParaRPr>
          </a:p>
        </p:txBody>
      </p:sp>
      <p:pic>
        <p:nvPicPr>
          <p:cNvPr id="12" name="Picture 11" descr="A picture containing text, screenshot, font, line&#10;&#10;Description automatically generated">
            <a:extLst>
              <a:ext uri="{FF2B5EF4-FFF2-40B4-BE49-F238E27FC236}">
                <a16:creationId xmlns:a16="http://schemas.microsoft.com/office/drawing/2014/main" id="{5F61FEB0-7D52-B679-A003-3DDD15AF8F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3692" y="3263055"/>
            <a:ext cx="3746397" cy="544422"/>
          </a:xfrm>
          <a:prstGeom prst="rect">
            <a:avLst/>
          </a:prstGeom>
        </p:spPr>
      </p:pic>
      <p:pic>
        <p:nvPicPr>
          <p:cNvPr id="11" name="Picture 10" descr="A white background with green text&#10;&#10;Description automatically generated">
            <a:extLst>
              <a:ext uri="{FF2B5EF4-FFF2-40B4-BE49-F238E27FC236}">
                <a16:creationId xmlns:a16="http://schemas.microsoft.com/office/drawing/2014/main" id="{5387CFD9-3ADC-6C90-1CB8-EE7E25AD04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73576" y="3249565"/>
            <a:ext cx="3746398" cy="543347"/>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9" y="120157"/>
            <a:ext cx="7886700" cy="1086951"/>
          </a:xfrm>
        </p:spPr>
        <p:txBody>
          <a:bodyPr/>
          <a:lstStyle/>
          <a:p>
            <a:r>
              <a:rPr lang="en-GB" dirty="0">
                <a:latin typeface="+mn-lt"/>
              </a:rPr>
              <a:t>What does this mean for football?</a:t>
            </a:r>
          </a:p>
        </p:txBody>
      </p:sp>
      <p:sp>
        <p:nvSpPr>
          <p:cNvPr id="7" name="TextBox 6">
            <a:extLst>
              <a:ext uri="{FF2B5EF4-FFF2-40B4-BE49-F238E27FC236}">
                <a16:creationId xmlns:a16="http://schemas.microsoft.com/office/drawing/2014/main" id="{FC71F362-218B-6C1F-9E44-B7EF00C16383}"/>
              </a:ext>
            </a:extLst>
          </p:cNvPr>
          <p:cNvSpPr txBox="1"/>
          <p:nvPr/>
        </p:nvSpPr>
        <p:spPr>
          <a:xfrm>
            <a:off x="3851153" y="1110688"/>
            <a:ext cx="4091269" cy="830997"/>
          </a:xfrm>
          <a:prstGeom prst="rect">
            <a:avLst/>
          </a:prstGeom>
          <a:noFill/>
        </p:spPr>
        <p:txBody>
          <a:bodyPr wrap="square" rtlCol="0">
            <a:spAutoFit/>
          </a:bodyPr>
          <a:lstStyle/>
          <a:p>
            <a:r>
              <a:rPr lang="en-GB" sz="2400">
                <a:solidFill>
                  <a:srgbClr val="3C3C3C"/>
                </a:solidFill>
              </a:rPr>
              <a:t>One quarter of football pitches could be flooded by 2025.</a:t>
            </a:r>
          </a:p>
        </p:txBody>
      </p:sp>
      <p:pic>
        <p:nvPicPr>
          <p:cNvPr id="8" name="Picture 7">
            <a:extLst>
              <a:ext uri="{FF2B5EF4-FFF2-40B4-BE49-F238E27FC236}">
                <a16:creationId xmlns:a16="http://schemas.microsoft.com/office/drawing/2014/main" id="{305C5A6F-0333-D8AC-F9E4-276C64051F2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28649" y="1207109"/>
            <a:ext cx="2993964" cy="5248750"/>
          </a:xfrm>
          <a:prstGeom prst="rect">
            <a:avLst/>
          </a:prstGeom>
        </p:spPr>
      </p:pic>
      <p:sp>
        <p:nvSpPr>
          <p:cNvPr id="9" name="Thought Bubble: Cloud 8">
            <a:extLst>
              <a:ext uri="{FF2B5EF4-FFF2-40B4-BE49-F238E27FC236}">
                <a16:creationId xmlns:a16="http://schemas.microsoft.com/office/drawing/2014/main" id="{9BD52C9D-DE69-DB3F-8989-80E5A60EBC79}"/>
              </a:ext>
            </a:extLst>
          </p:cNvPr>
          <p:cNvSpPr/>
          <p:nvPr/>
        </p:nvSpPr>
        <p:spPr>
          <a:xfrm>
            <a:off x="4699608" y="3194531"/>
            <a:ext cx="3943351" cy="2484639"/>
          </a:xfrm>
          <a:prstGeom prst="cloudCallout">
            <a:avLst>
              <a:gd name="adj1" fmla="val -54240"/>
              <a:gd name="adj2" fmla="val 64499"/>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What do you think football clubs could do to avoid pitches flooding?</a:t>
            </a:r>
          </a:p>
        </p:txBody>
      </p:sp>
      <p:sp>
        <p:nvSpPr>
          <p:cNvPr id="3" name="TextBox 2">
            <a:extLst>
              <a:ext uri="{FF2B5EF4-FFF2-40B4-BE49-F238E27FC236}">
                <a16:creationId xmlns:a16="http://schemas.microsoft.com/office/drawing/2014/main" id="{519B0BD4-ED32-8AC6-A0B5-27B70FF3FB42}"/>
              </a:ext>
            </a:extLst>
          </p:cNvPr>
          <p:cNvSpPr txBox="1"/>
          <p:nvPr/>
        </p:nvSpPr>
        <p:spPr>
          <a:xfrm>
            <a:off x="5917701" y="6151704"/>
            <a:ext cx="2024721" cy="461665"/>
          </a:xfrm>
          <a:prstGeom prst="rect">
            <a:avLst/>
          </a:prstGeom>
          <a:noFill/>
        </p:spPr>
        <p:txBody>
          <a:bodyPr wrap="none" rtlCol="0">
            <a:spAutoFit/>
          </a:bodyPr>
          <a:lstStyle/>
          <a:p>
            <a:r>
              <a:rPr lang="en-GB" sz="2400">
                <a:solidFill>
                  <a:srgbClr val="3C3C3C"/>
                </a:solidFill>
              </a:rPr>
              <a:t>Let’s find out…</a:t>
            </a:r>
          </a:p>
        </p:txBody>
      </p:sp>
      <p:sp>
        <p:nvSpPr>
          <p:cNvPr id="4" name="TextBox 3">
            <a:extLst>
              <a:ext uri="{FF2B5EF4-FFF2-40B4-BE49-F238E27FC236}">
                <a16:creationId xmlns:a16="http://schemas.microsoft.com/office/drawing/2014/main" id="{23974425-1A01-1AD1-8211-985E678BF1CF}"/>
              </a:ext>
            </a:extLst>
          </p:cNvPr>
          <p:cNvSpPr txBox="1"/>
          <p:nvPr/>
        </p:nvSpPr>
        <p:spPr>
          <a:xfrm>
            <a:off x="628649" y="6455858"/>
            <a:ext cx="4572000" cy="315023"/>
          </a:xfrm>
          <a:prstGeom prst="rect">
            <a:avLst/>
          </a:prstGeom>
          <a:noFill/>
        </p:spPr>
        <p:txBody>
          <a:bodyPr wrap="square">
            <a:spAutoFit/>
          </a:bodyPr>
          <a:lstStyle/>
          <a:p>
            <a:pPr>
              <a:lnSpc>
                <a:spcPct val="107000"/>
              </a:lnSpc>
              <a:spcAft>
                <a:spcPts val="800"/>
              </a:spcAft>
            </a:pPr>
            <a:r>
              <a:rPr lang="en-GB" sz="1400" i="1" kern="100">
                <a:effectLst/>
                <a:latin typeface="Aptos" panose="020B0004020202020204" pitchFamily="34" charset="0"/>
                <a:ea typeface="Aptos" panose="020B0004020202020204" pitchFamily="34" charset="0"/>
                <a:cs typeface="Arial" panose="020B0604020202020204" pitchFamily="34" charset="0"/>
              </a:rPr>
              <a:t>© Birmingham County FA</a:t>
            </a:r>
            <a:endParaRPr lang="en-GB" sz="1400" kern="100">
              <a:effectLst/>
              <a:latin typeface="Aptos" panose="020B0004020202020204" pitchFamily="34" charset="0"/>
              <a:ea typeface="Aptos" panose="020B00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4236654B-DCED-F6F5-D1A6-5F0ED6C87D5A}"/>
              </a:ext>
            </a:extLst>
          </p:cNvPr>
          <p:cNvSpPr txBox="1"/>
          <p:nvPr/>
        </p:nvSpPr>
        <p:spPr>
          <a:xfrm>
            <a:off x="3851153" y="2197639"/>
            <a:ext cx="4403499" cy="830997"/>
          </a:xfrm>
          <a:prstGeom prst="rect">
            <a:avLst/>
          </a:prstGeom>
          <a:noFill/>
        </p:spPr>
        <p:txBody>
          <a:bodyPr wrap="square" rtlCol="0">
            <a:spAutoFit/>
          </a:bodyPr>
          <a:lstStyle/>
          <a:p>
            <a:r>
              <a:rPr lang="en-GB" sz="2400">
                <a:solidFill>
                  <a:srgbClr val="3C3C3C"/>
                </a:solidFill>
              </a:rPr>
              <a:t>It is important to remember that we can avoid this by acting now. </a:t>
            </a:r>
          </a:p>
        </p:txBody>
      </p:sp>
    </p:spTree>
    <p:extLst>
      <p:ext uri="{BB962C8B-B14F-4D97-AF65-F5344CB8AC3E}">
        <p14:creationId xmlns:p14="http://schemas.microsoft.com/office/powerpoint/2010/main" val="147743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D6294-EAA4-69C3-5F4A-EE5A83AEA08B}"/>
              </a:ext>
            </a:extLst>
          </p:cNvPr>
          <p:cNvSpPr>
            <a:spLocks noGrp="1"/>
          </p:cNvSpPr>
          <p:nvPr>
            <p:ph type="title"/>
          </p:nvPr>
        </p:nvSpPr>
        <p:spPr>
          <a:xfrm>
            <a:off x="621458" y="172567"/>
            <a:ext cx="8515351" cy="1325562"/>
          </a:xfrm>
        </p:spPr>
        <p:txBody>
          <a:bodyPr/>
          <a:lstStyle/>
          <a:p>
            <a:r>
              <a:rPr lang="en-GB" dirty="0">
                <a:latin typeface="+mn-lt"/>
              </a:rPr>
              <a:t>Preparing for climate change</a:t>
            </a:r>
          </a:p>
        </p:txBody>
      </p:sp>
      <p:pic>
        <p:nvPicPr>
          <p:cNvPr id="3" name="Picture 2">
            <a:extLst>
              <a:ext uri="{FF2B5EF4-FFF2-40B4-BE49-F238E27FC236}">
                <a16:creationId xmlns:a16="http://schemas.microsoft.com/office/drawing/2014/main" id="{284F517A-5816-DE6B-B475-829F5E50F1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2409" y="1364245"/>
            <a:ext cx="3858098" cy="5144132"/>
          </a:xfrm>
          <a:prstGeom prst="rect">
            <a:avLst/>
          </a:prstGeom>
        </p:spPr>
      </p:pic>
      <p:sp>
        <p:nvSpPr>
          <p:cNvPr id="4" name="TextBox 3">
            <a:extLst>
              <a:ext uri="{FF2B5EF4-FFF2-40B4-BE49-F238E27FC236}">
                <a16:creationId xmlns:a16="http://schemas.microsoft.com/office/drawing/2014/main" id="{11F35AB1-4D9F-DBA8-DD9B-ADF60C31F00C}"/>
              </a:ext>
            </a:extLst>
          </p:cNvPr>
          <p:cNvSpPr txBox="1"/>
          <p:nvPr/>
        </p:nvSpPr>
        <p:spPr>
          <a:xfrm>
            <a:off x="5062978" y="1364244"/>
            <a:ext cx="3603812" cy="2308324"/>
          </a:xfrm>
          <a:prstGeom prst="rect">
            <a:avLst/>
          </a:prstGeom>
          <a:noFill/>
        </p:spPr>
        <p:txBody>
          <a:bodyPr wrap="square" rtlCol="0">
            <a:spAutoFit/>
          </a:bodyPr>
          <a:lstStyle/>
          <a:p>
            <a:r>
              <a:rPr lang="en-GB" sz="2400">
                <a:solidFill>
                  <a:srgbClr val="3C3C3C"/>
                </a:solidFill>
              </a:rPr>
              <a:t>Football clubs want heavy rain and flood water to drain away quickly.</a:t>
            </a:r>
          </a:p>
          <a:p>
            <a:endParaRPr lang="en-GB" sz="2400" b="1">
              <a:solidFill>
                <a:srgbClr val="3C3C3C"/>
              </a:solidFill>
            </a:endParaRPr>
          </a:p>
          <a:p>
            <a:r>
              <a:rPr lang="en-GB" sz="2400">
                <a:solidFill>
                  <a:srgbClr val="3C3C3C"/>
                </a:solidFill>
              </a:rPr>
              <a:t>They </a:t>
            </a:r>
            <a:r>
              <a:rPr lang="en-GB" sz="2400" b="1">
                <a:solidFill>
                  <a:srgbClr val="3C3C3C"/>
                </a:solidFill>
              </a:rPr>
              <a:t>aerate</a:t>
            </a:r>
            <a:r>
              <a:rPr lang="en-GB" sz="2400">
                <a:solidFill>
                  <a:srgbClr val="3C3C3C"/>
                </a:solidFill>
              </a:rPr>
              <a:t> the soil.</a:t>
            </a:r>
          </a:p>
          <a:p>
            <a:endParaRPr lang="en-GB" sz="2400">
              <a:solidFill>
                <a:srgbClr val="3C3C3C"/>
              </a:solidFill>
            </a:endParaRPr>
          </a:p>
        </p:txBody>
      </p:sp>
      <p:sp>
        <p:nvSpPr>
          <p:cNvPr id="5" name="TextBox 4">
            <a:extLst>
              <a:ext uri="{FF2B5EF4-FFF2-40B4-BE49-F238E27FC236}">
                <a16:creationId xmlns:a16="http://schemas.microsoft.com/office/drawing/2014/main" id="{769E68D4-7059-1BCB-363C-CEE8D49412DF}"/>
              </a:ext>
            </a:extLst>
          </p:cNvPr>
          <p:cNvSpPr txBox="1"/>
          <p:nvPr/>
        </p:nvSpPr>
        <p:spPr>
          <a:xfrm>
            <a:off x="621458" y="6520822"/>
            <a:ext cx="4572000" cy="315023"/>
          </a:xfrm>
          <a:prstGeom prst="rect">
            <a:avLst/>
          </a:prstGeom>
          <a:noFill/>
        </p:spPr>
        <p:txBody>
          <a:bodyPr wrap="square">
            <a:spAutoFit/>
          </a:bodyPr>
          <a:lstStyle/>
          <a:p>
            <a:pPr>
              <a:lnSpc>
                <a:spcPct val="107000"/>
              </a:lnSpc>
              <a:spcAft>
                <a:spcPts val="800"/>
              </a:spcAft>
            </a:pPr>
            <a:r>
              <a:rPr lang="en-GB" sz="1400" i="1" kern="100">
                <a:effectLst/>
                <a:latin typeface="Aptos" panose="020B0004020202020204" pitchFamily="34" charset="0"/>
                <a:ea typeface="Aptos" panose="020B0004020202020204" pitchFamily="34" charset="0"/>
                <a:cs typeface="Arial" panose="020B0604020202020204" pitchFamily="34" charset="0"/>
              </a:rPr>
              <a:t>© Birmingham County FA</a:t>
            </a:r>
            <a:endParaRPr lang="en-GB" sz="1400" kern="100">
              <a:effectLst/>
              <a:latin typeface="Aptos" panose="020B00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25958403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B3E035-1EAF-BC70-1121-0B1D6CAA77FC}"/>
              </a:ext>
            </a:extLst>
          </p:cNvPr>
          <p:cNvSpPr txBox="1"/>
          <p:nvPr/>
        </p:nvSpPr>
        <p:spPr>
          <a:xfrm>
            <a:off x="702203" y="1689904"/>
            <a:ext cx="8085537" cy="2400657"/>
          </a:xfrm>
          <a:prstGeom prst="rect">
            <a:avLst/>
          </a:prstGeom>
          <a:noFill/>
        </p:spPr>
        <p:txBody>
          <a:bodyPr wrap="square" rtlCol="0">
            <a:spAutoFit/>
          </a:bodyPr>
          <a:lstStyle/>
          <a:p>
            <a:pPr algn="l">
              <a:spcAft>
                <a:spcPts val="600"/>
              </a:spcAft>
            </a:pPr>
            <a:r>
              <a:rPr lang="en-GB" sz="2000" dirty="0">
                <a:latin typeface="Calibri" panose="020F0502020204030204" pitchFamily="34" charset="0"/>
                <a:cs typeface="Calibri" panose="020F0502020204030204" pitchFamily="34" charset="0"/>
              </a:rPr>
              <a:t>The activities you will be undertaking today have been risk assessed using guidance provided by CLEAPSS.</a:t>
            </a:r>
          </a:p>
          <a:p>
            <a:pPr algn="l">
              <a:spcAft>
                <a:spcPts val="600"/>
              </a:spcAft>
            </a:pPr>
            <a:r>
              <a:rPr lang="en-GB" sz="2000" dirty="0">
                <a:latin typeface="Calibri" panose="020F0502020204030204" pitchFamily="34" charset="0"/>
                <a:cs typeface="Calibri" panose="020F0502020204030204" pitchFamily="34" charset="0"/>
              </a:rPr>
              <a:t>When planning to repeat any of the activities we are showcasing, you must consult the risk assessment advice provided by your employer and adjust it to suit the needs of your class.</a:t>
            </a:r>
          </a:p>
          <a:p>
            <a:pPr algn="l">
              <a:spcAft>
                <a:spcPts val="600"/>
              </a:spcAft>
            </a:pPr>
            <a:r>
              <a:rPr lang="en-GB" sz="2000" dirty="0">
                <a:latin typeface="Calibri" panose="020F0502020204030204" pitchFamily="34" charset="0"/>
                <a:cs typeface="Calibri" panose="020F0502020204030204" pitchFamily="34" charset="0"/>
              </a:rPr>
              <a:t>It is likely that your employer has identified CLEAPSS (England, Wales and NI) or SSERC (Scotland) as the source of H&amp;S advice they want you to follow.</a:t>
            </a:r>
          </a:p>
        </p:txBody>
      </p:sp>
      <p:sp>
        <p:nvSpPr>
          <p:cNvPr id="3" name="TextBox 2">
            <a:extLst>
              <a:ext uri="{FF2B5EF4-FFF2-40B4-BE49-F238E27FC236}">
                <a16:creationId xmlns:a16="http://schemas.microsoft.com/office/drawing/2014/main" id="{AB1564AE-8B1C-1EB2-1A73-3E9858529B08}"/>
              </a:ext>
            </a:extLst>
          </p:cNvPr>
          <p:cNvSpPr txBox="1"/>
          <p:nvPr/>
        </p:nvSpPr>
        <p:spPr>
          <a:xfrm>
            <a:off x="702204" y="4085546"/>
            <a:ext cx="3595856" cy="1200329"/>
          </a:xfrm>
          <a:prstGeom prst="rect">
            <a:avLst/>
          </a:prstGeom>
          <a:noFill/>
        </p:spPr>
        <p:txBody>
          <a:bodyPr wrap="none" rtlCol="0">
            <a:spAutoFit/>
          </a:bodyPr>
          <a:lstStyle/>
          <a:p>
            <a:pPr algn="ctr"/>
            <a:r>
              <a:rPr lang="en-GB" sz="2400">
                <a:hlinkClick r:id="rId3"/>
              </a:rPr>
              <a:t>www.cleapss.org.uk</a:t>
            </a:r>
            <a:endParaRPr lang="en-GB" sz="2400"/>
          </a:p>
          <a:p>
            <a:pPr algn="ctr"/>
            <a:r>
              <a:rPr lang="en-GB">
                <a:hlinkClick r:id="rId4"/>
              </a:rPr>
              <a:t>primary@cleapss.org.uk</a:t>
            </a:r>
            <a:endParaRPr lang="en-GB"/>
          </a:p>
          <a:p>
            <a:pPr algn="ctr"/>
            <a:r>
              <a:rPr lang="en-GB" sz="2400"/>
              <a:t>01895 251 496</a:t>
            </a:r>
          </a:p>
        </p:txBody>
      </p:sp>
      <p:sp>
        <p:nvSpPr>
          <p:cNvPr id="4" name="TextBox 3">
            <a:extLst>
              <a:ext uri="{FF2B5EF4-FFF2-40B4-BE49-F238E27FC236}">
                <a16:creationId xmlns:a16="http://schemas.microsoft.com/office/drawing/2014/main" id="{FE029DB4-F7AB-0F5F-6560-D18B39EA1CDF}"/>
              </a:ext>
            </a:extLst>
          </p:cNvPr>
          <p:cNvSpPr txBox="1"/>
          <p:nvPr/>
        </p:nvSpPr>
        <p:spPr>
          <a:xfrm>
            <a:off x="4629873" y="4085545"/>
            <a:ext cx="3134191" cy="1200329"/>
          </a:xfrm>
          <a:prstGeom prst="rect">
            <a:avLst/>
          </a:prstGeom>
          <a:noFill/>
        </p:spPr>
        <p:txBody>
          <a:bodyPr wrap="none" rtlCol="0">
            <a:spAutoFit/>
          </a:bodyPr>
          <a:lstStyle/>
          <a:p>
            <a:pPr algn="ctr"/>
            <a:r>
              <a:rPr lang="en-GB" sz="2400">
                <a:hlinkClick r:id="rId5"/>
              </a:rPr>
              <a:t>www.sserc.org.uk</a:t>
            </a:r>
            <a:endParaRPr lang="en-GB" sz="2400"/>
          </a:p>
          <a:p>
            <a:pPr algn="ctr"/>
            <a:r>
              <a:rPr lang="en-GB" err="1">
                <a:hlinkClick r:id="rId6"/>
              </a:rPr>
              <a:t>enquiries@sserc.scot</a:t>
            </a:r>
            <a:endParaRPr lang="en-GB"/>
          </a:p>
          <a:p>
            <a:pPr algn="ctr"/>
            <a:r>
              <a:rPr lang="en-GB" sz="2400"/>
              <a:t>01383 626 070</a:t>
            </a:r>
          </a:p>
        </p:txBody>
      </p:sp>
      <p:sp>
        <p:nvSpPr>
          <p:cNvPr id="6" name="TextBox 5">
            <a:extLst>
              <a:ext uri="{FF2B5EF4-FFF2-40B4-BE49-F238E27FC236}">
                <a16:creationId xmlns:a16="http://schemas.microsoft.com/office/drawing/2014/main" id="{51BAF3D3-0BE4-F263-F045-9A44DBFF971B}"/>
              </a:ext>
            </a:extLst>
          </p:cNvPr>
          <p:cNvSpPr txBox="1"/>
          <p:nvPr/>
        </p:nvSpPr>
        <p:spPr>
          <a:xfrm>
            <a:off x="702202" y="5285874"/>
            <a:ext cx="8441797" cy="1400383"/>
          </a:xfrm>
          <a:prstGeom prst="rect">
            <a:avLst/>
          </a:prstGeom>
          <a:noFill/>
        </p:spPr>
        <p:txBody>
          <a:bodyPr wrap="square" rtlCol="0">
            <a:spAutoFit/>
          </a:bodyPr>
          <a:lstStyle/>
          <a:p>
            <a:pPr algn="l">
              <a:spcAft>
                <a:spcPts val="600"/>
              </a:spcAft>
            </a:pPr>
            <a:r>
              <a:rPr lang="en-GB" sz="2000">
                <a:latin typeface="Calibri" panose="020F0502020204030204" pitchFamily="34" charset="0"/>
                <a:cs typeface="Calibri" panose="020F0502020204030204" pitchFamily="34" charset="0"/>
              </a:rPr>
              <a:t>If you do not know who provides your school with health and safety advice, ask your Headteacher, employer or business manager.</a:t>
            </a:r>
          </a:p>
          <a:p>
            <a:pPr algn="l">
              <a:spcAft>
                <a:spcPts val="600"/>
              </a:spcAft>
            </a:pPr>
            <a:r>
              <a:rPr lang="en-GB" sz="2000">
                <a:latin typeface="Calibri" panose="020F0502020204030204" pitchFamily="34" charset="0"/>
                <a:cs typeface="Calibri" panose="020F0502020204030204" pitchFamily="34" charset="0"/>
              </a:rPr>
              <a:t>It is your employer’s responsibility to provide you with suitable advice and training so that you can manage any risks arising in your lessons appropriately.</a:t>
            </a:r>
          </a:p>
        </p:txBody>
      </p:sp>
      <p:sp>
        <p:nvSpPr>
          <p:cNvPr id="7" name="Title 6">
            <a:extLst>
              <a:ext uri="{FF2B5EF4-FFF2-40B4-BE49-F238E27FC236}">
                <a16:creationId xmlns:a16="http://schemas.microsoft.com/office/drawing/2014/main" id="{87DD7BF5-09BC-A35C-AE8B-3DF0B140CD2C}"/>
              </a:ext>
            </a:extLst>
          </p:cNvPr>
          <p:cNvSpPr>
            <a:spLocks noGrp="1"/>
          </p:cNvSpPr>
          <p:nvPr>
            <p:ph type="title"/>
          </p:nvPr>
        </p:nvSpPr>
        <p:spPr/>
        <p:txBody>
          <a:bodyPr/>
          <a:lstStyle/>
          <a:p>
            <a:r>
              <a:rPr lang="en-GB" dirty="0">
                <a:latin typeface="+mn-lt"/>
              </a:rPr>
              <a:t>Health &amp; Safety</a:t>
            </a:r>
          </a:p>
        </p:txBody>
      </p:sp>
    </p:spTree>
    <p:extLst>
      <p:ext uri="{BB962C8B-B14F-4D97-AF65-F5344CB8AC3E}">
        <p14:creationId xmlns:p14="http://schemas.microsoft.com/office/powerpoint/2010/main" val="26141840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7022D-8BC9-3A60-0027-222BDC0482F9}"/>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8C1907A5-FBF1-FEE7-87E4-1FE00D11E56D}"/>
              </a:ext>
            </a:extLst>
          </p:cNvPr>
          <p:cNvSpPr>
            <a:spLocks noGrp="1"/>
          </p:cNvSpPr>
          <p:nvPr>
            <p:ph type="title"/>
          </p:nvPr>
        </p:nvSpPr>
        <p:spPr>
          <a:xfrm>
            <a:off x="736484" y="276735"/>
            <a:ext cx="7886700" cy="804501"/>
          </a:xfrm>
        </p:spPr>
        <p:txBody>
          <a:bodyPr/>
          <a:lstStyle/>
          <a:p>
            <a:r>
              <a:rPr lang="en-GB" dirty="0">
                <a:latin typeface="+mn-lt"/>
              </a:rPr>
              <a:t>Your turn to investigate</a:t>
            </a:r>
          </a:p>
        </p:txBody>
      </p:sp>
      <p:sp>
        <p:nvSpPr>
          <p:cNvPr id="2" name="Rectangle: Rounded Corners 1">
            <a:extLst>
              <a:ext uri="{FF2B5EF4-FFF2-40B4-BE49-F238E27FC236}">
                <a16:creationId xmlns:a16="http://schemas.microsoft.com/office/drawing/2014/main" id="{D9216369-7FE4-E6E0-7DA7-F972D7FEF80A}"/>
              </a:ext>
            </a:extLst>
          </p:cNvPr>
          <p:cNvSpPr/>
          <p:nvPr/>
        </p:nvSpPr>
        <p:spPr>
          <a:xfrm>
            <a:off x="736484" y="1301076"/>
            <a:ext cx="8071340" cy="754862"/>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t>Are all soils the same?</a:t>
            </a:r>
          </a:p>
        </p:txBody>
      </p:sp>
      <p:sp>
        <p:nvSpPr>
          <p:cNvPr id="4" name="TextBox 3">
            <a:extLst>
              <a:ext uri="{FF2B5EF4-FFF2-40B4-BE49-F238E27FC236}">
                <a16:creationId xmlns:a16="http://schemas.microsoft.com/office/drawing/2014/main" id="{B9AD4155-AB14-98EB-7873-D1058076A194}"/>
              </a:ext>
            </a:extLst>
          </p:cNvPr>
          <p:cNvSpPr txBox="1"/>
          <p:nvPr/>
        </p:nvSpPr>
        <p:spPr>
          <a:xfrm>
            <a:off x="2551355" y="2968428"/>
            <a:ext cx="6592645" cy="3416320"/>
          </a:xfrm>
          <a:prstGeom prst="rect">
            <a:avLst/>
          </a:prstGeom>
          <a:noFill/>
        </p:spPr>
        <p:txBody>
          <a:bodyPr wrap="square" rtlCol="0">
            <a:spAutoFit/>
          </a:bodyPr>
          <a:lstStyle/>
          <a:p>
            <a:r>
              <a:rPr lang="en-GB" sz="2400" dirty="0">
                <a:solidFill>
                  <a:srgbClr val="3C3C3C"/>
                </a:solidFill>
              </a:rPr>
              <a:t>2. Use a trowel/spoon to dig up a small sample and put in a tray.</a:t>
            </a:r>
          </a:p>
          <a:p>
            <a:endParaRPr lang="en-GB" sz="2400" dirty="0">
              <a:solidFill>
                <a:srgbClr val="3C3C3C"/>
              </a:solidFill>
            </a:endParaRPr>
          </a:p>
          <a:p>
            <a:r>
              <a:rPr lang="en-GB" sz="2400" dirty="0">
                <a:solidFill>
                  <a:srgbClr val="3C3C3C"/>
                </a:solidFill>
              </a:rPr>
              <a:t>3. Back in the classroom, use a magnifier to look closely at the different soil samples. Note what you can see.</a:t>
            </a:r>
          </a:p>
          <a:p>
            <a:endParaRPr lang="en-GB" sz="2400" dirty="0">
              <a:solidFill>
                <a:srgbClr val="3C3C3C"/>
              </a:solidFill>
            </a:endParaRPr>
          </a:p>
          <a:p>
            <a:r>
              <a:rPr lang="en-GB" sz="2400" dirty="0">
                <a:solidFill>
                  <a:srgbClr val="3C3C3C"/>
                </a:solidFill>
              </a:rPr>
              <a:t>4. Can you identify what type of soil you have?*</a:t>
            </a:r>
          </a:p>
          <a:p>
            <a:endParaRPr lang="en-GB" sz="2400" dirty="0">
              <a:solidFill>
                <a:srgbClr val="3C3C3C"/>
              </a:solidFill>
            </a:endParaRPr>
          </a:p>
        </p:txBody>
      </p:sp>
      <p:pic>
        <p:nvPicPr>
          <p:cNvPr id="8" name="Picture 7" descr="A close-up of a magnifying glass&#10;&#10;Description automatically generated">
            <a:extLst>
              <a:ext uri="{FF2B5EF4-FFF2-40B4-BE49-F238E27FC236}">
                <a16:creationId xmlns:a16="http://schemas.microsoft.com/office/drawing/2014/main" id="{32AACFFD-805F-5665-3390-31C1624871D7}"/>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1418842">
            <a:off x="876254" y="4377553"/>
            <a:ext cx="1310977" cy="1288445"/>
          </a:xfrm>
          <a:prstGeom prst="rect">
            <a:avLst/>
          </a:prstGeom>
        </p:spPr>
      </p:pic>
      <p:pic>
        <p:nvPicPr>
          <p:cNvPr id="13" name="Picture 12" descr="A cartoon of a hand holding a shovel&#10;&#10;Description automatically generated">
            <a:extLst>
              <a:ext uri="{FF2B5EF4-FFF2-40B4-BE49-F238E27FC236}">
                <a16:creationId xmlns:a16="http://schemas.microsoft.com/office/drawing/2014/main" id="{5CD15DD6-FD35-91E9-CB13-A5C086ADF0A4}"/>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rot="554611">
            <a:off x="659362" y="3328493"/>
            <a:ext cx="1744762" cy="872381"/>
          </a:xfrm>
          <a:prstGeom prst="rect">
            <a:avLst/>
          </a:prstGeom>
        </p:spPr>
      </p:pic>
      <p:sp>
        <p:nvSpPr>
          <p:cNvPr id="15" name="TextBox 14">
            <a:extLst>
              <a:ext uri="{FF2B5EF4-FFF2-40B4-BE49-F238E27FC236}">
                <a16:creationId xmlns:a16="http://schemas.microsoft.com/office/drawing/2014/main" id="{116FB2DF-E9C1-4FBC-B318-CCA975F1601B}"/>
              </a:ext>
            </a:extLst>
          </p:cNvPr>
          <p:cNvSpPr txBox="1"/>
          <p:nvPr/>
        </p:nvSpPr>
        <p:spPr>
          <a:xfrm>
            <a:off x="600624" y="2394149"/>
            <a:ext cx="8207200" cy="461665"/>
          </a:xfrm>
          <a:prstGeom prst="rect">
            <a:avLst/>
          </a:prstGeom>
          <a:noFill/>
        </p:spPr>
        <p:txBody>
          <a:bodyPr wrap="square">
            <a:spAutoFit/>
          </a:bodyPr>
          <a:lstStyle/>
          <a:p>
            <a:r>
              <a:rPr lang="en-GB" sz="2400">
                <a:solidFill>
                  <a:srgbClr val="3C3C3C"/>
                </a:solidFill>
              </a:rPr>
              <a:t>1. Choose two or more places where will you take a soil sample</a:t>
            </a:r>
            <a:r>
              <a:rPr lang="en-GB" sz="1800">
                <a:solidFill>
                  <a:srgbClr val="3C3C3C"/>
                </a:solidFill>
              </a:rPr>
              <a:t>.</a:t>
            </a:r>
          </a:p>
        </p:txBody>
      </p:sp>
      <p:pic>
        <p:nvPicPr>
          <p:cNvPr id="21" name="Picture 20" descr="A pink circle with white circles&#10;&#10;Description automatically generated">
            <a:extLst>
              <a:ext uri="{FF2B5EF4-FFF2-40B4-BE49-F238E27FC236}">
                <a16:creationId xmlns:a16="http://schemas.microsoft.com/office/drawing/2014/main" id="{BF09D550-1CF4-D9C3-DDBE-2BB9B4733934}"/>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7907824" y="181236"/>
            <a:ext cx="900000" cy="900000"/>
          </a:xfrm>
          <a:prstGeom prst="rect">
            <a:avLst/>
          </a:prstGeom>
        </p:spPr>
      </p:pic>
      <p:pic>
        <p:nvPicPr>
          <p:cNvPr id="22" name="Picture 21" descr="A blue magnifying glass on a white circle&#10;&#10;Description automatically generated">
            <a:extLst>
              <a:ext uri="{FF2B5EF4-FFF2-40B4-BE49-F238E27FC236}">
                <a16:creationId xmlns:a16="http://schemas.microsoft.com/office/drawing/2014/main" id="{B3F262DB-00BF-1487-FDA5-CE3E0FACBFFD}"/>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6823184" y="181236"/>
            <a:ext cx="900000" cy="900000"/>
          </a:xfrm>
          <a:prstGeom prst="rect">
            <a:avLst/>
          </a:prstGeom>
        </p:spPr>
      </p:pic>
    </p:spTree>
    <p:extLst>
      <p:ext uri="{BB962C8B-B14F-4D97-AF65-F5344CB8AC3E}">
        <p14:creationId xmlns:p14="http://schemas.microsoft.com/office/powerpoint/2010/main" val="19294607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A7F17-6C6B-373F-430D-81265C941E70}"/>
              </a:ext>
            </a:extLst>
          </p:cNvPr>
          <p:cNvSpPr>
            <a:spLocks noGrp="1"/>
          </p:cNvSpPr>
          <p:nvPr>
            <p:ph type="title"/>
          </p:nvPr>
        </p:nvSpPr>
        <p:spPr>
          <a:xfrm>
            <a:off x="496513" y="352245"/>
            <a:ext cx="7886700" cy="982001"/>
          </a:xfrm>
        </p:spPr>
        <p:txBody>
          <a:bodyPr>
            <a:normAutofit/>
          </a:bodyPr>
          <a:lstStyle/>
          <a:p>
            <a:r>
              <a:rPr lang="en-GB" dirty="0">
                <a:latin typeface="+mn-lt"/>
                <a:ea typeface="Calibri"/>
              </a:rPr>
              <a:t>How will you record your observations?</a:t>
            </a:r>
          </a:p>
        </p:txBody>
      </p:sp>
      <p:pic>
        <p:nvPicPr>
          <p:cNvPr id="4" name="Picture 3" descr="A diagram of a diagram&#10;&#10;Description automatically generated">
            <a:extLst>
              <a:ext uri="{FF2B5EF4-FFF2-40B4-BE49-F238E27FC236}">
                <a16:creationId xmlns:a16="http://schemas.microsoft.com/office/drawing/2014/main" id="{47691B7F-B340-EF3E-A74E-D5DEE179F13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2519" y="1583131"/>
            <a:ext cx="4089481" cy="2903708"/>
          </a:xfrm>
          <a:prstGeom prst="rect">
            <a:avLst/>
          </a:prstGeom>
        </p:spPr>
      </p:pic>
      <p:pic>
        <p:nvPicPr>
          <p:cNvPr id="3" name="Picture 2" descr="A close-up of a message&#10;&#10;AI-generated content may be incorrect.">
            <a:extLst>
              <a:ext uri="{FF2B5EF4-FFF2-40B4-BE49-F238E27FC236}">
                <a16:creationId xmlns:a16="http://schemas.microsoft.com/office/drawing/2014/main" id="{94E5E44A-D332-9047-9769-13C22D33268C}"/>
              </a:ext>
            </a:extLst>
          </p:cNvPr>
          <p:cNvPicPr>
            <a:picLocks noChangeAspect="1"/>
          </p:cNvPicPr>
          <p:nvPr/>
        </p:nvPicPr>
        <p:blipFill>
          <a:blip r:embed="rId4"/>
          <a:stretch>
            <a:fillRect/>
          </a:stretch>
        </p:blipFill>
        <p:spPr>
          <a:xfrm>
            <a:off x="1819504" y="4814324"/>
            <a:ext cx="5824786" cy="1753151"/>
          </a:xfrm>
          <a:prstGeom prst="rect">
            <a:avLst/>
          </a:prstGeom>
        </p:spPr>
      </p:pic>
      <p:pic>
        <p:nvPicPr>
          <p:cNvPr id="5" name="Picture 4" descr="A diagram of a soil&#10;&#10;AI-generated content may be incorrect.">
            <a:extLst>
              <a:ext uri="{FF2B5EF4-FFF2-40B4-BE49-F238E27FC236}">
                <a16:creationId xmlns:a16="http://schemas.microsoft.com/office/drawing/2014/main" id="{7C52F6B0-60D2-3383-08D1-31C7F3DC2F49}"/>
              </a:ext>
            </a:extLst>
          </p:cNvPr>
          <p:cNvPicPr>
            <a:picLocks noChangeAspect="1"/>
          </p:cNvPicPr>
          <p:nvPr/>
        </p:nvPicPr>
        <p:blipFill>
          <a:blip r:embed="rId5"/>
          <a:stretch>
            <a:fillRect/>
          </a:stretch>
        </p:blipFill>
        <p:spPr>
          <a:xfrm>
            <a:off x="4730511" y="1583131"/>
            <a:ext cx="4241764" cy="2898904"/>
          </a:xfrm>
          <a:prstGeom prst="rect">
            <a:avLst/>
          </a:prstGeom>
        </p:spPr>
      </p:pic>
    </p:spTree>
    <p:extLst>
      <p:ext uri="{BB962C8B-B14F-4D97-AF65-F5344CB8AC3E}">
        <p14:creationId xmlns:p14="http://schemas.microsoft.com/office/powerpoint/2010/main" val="22104170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4331D-A5EA-6E11-40AF-496F14A912A1}"/>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58F23A59-4C1D-986D-468B-07FAE87F2E40}"/>
              </a:ext>
            </a:extLst>
          </p:cNvPr>
          <p:cNvSpPr>
            <a:spLocks noGrp="1"/>
          </p:cNvSpPr>
          <p:nvPr>
            <p:ph type="title"/>
          </p:nvPr>
        </p:nvSpPr>
        <p:spPr>
          <a:xfrm>
            <a:off x="736484" y="276735"/>
            <a:ext cx="7886700" cy="804501"/>
          </a:xfrm>
        </p:spPr>
        <p:txBody>
          <a:bodyPr/>
          <a:lstStyle/>
          <a:p>
            <a:r>
              <a:rPr lang="en-GB" dirty="0">
                <a:latin typeface="+mn-lt"/>
              </a:rPr>
              <a:t>Take it further</a:t>
            </a:r>
          </a:p>
        </p:txBody>
      </p:sp>
      <p:sp>
        <p:nvSpPr>
          <p:cNvPr id="2" name="Rectangle: Rounded Corners 1">
            <a:extLst>
              <a:ext uri="{FF2B5EF4-FFF2-40B4-BE49-F238E27FC236}">
                <a16:creationId xmlns:a16="http://schemas.microsoft.com/office/drawing/2014/main" id="{833B4566-2EE0-5974-ED13-DA24D7ED240E}"/>
              </a:ext>
            </a:extLst>
          </p:cNvPr>
          <p:cNvSpPr/>
          <p:nvPr/>
        </p:nvSpPr>
        <p:spPr>
          <a:xfrm>
            <a:off x="736484" y="1301075"/>
            <a:ext cx="8071340" cy="675209"/>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a:t>Does water drain through your soil?</a:t>
            </a:r>
          </a:p>
        </p:txBody>
      </p:sp>
      <p:sp>
        <p:nvSpPr>
          <p:cNvPr id="4" name="TextBox 3">
            <a:extLst>
              <a:ext uri="{FF2B5EF4-FFF2-40B4-BE49-F238E27FC236}">
                <a16:creationId xmlns:a16="http://schemas.microsoft.com/office/drawing/2014/main" id="{5AFAB3A0-C90B-60F0-A966-B7A39AF0D9E8}"/>
              </a:ext>
            </a:extLst>
          </p:cNvPr>
          <p:cNvSpPr txBox="1"/>
          <p:nvPr/>
        </p:nvSpPr>
        <p:spPr>
          <a:xfrm>
            <a:off x="3512473" y="2325415"/>
            <a:ext cx="5110711" cy="3785652"/>
          </a:xfrm>
          <a:prstGeom prst="rect">
            <a:avLst/>
          </a:prstGeom>
          <a:noFill/>
        </p:spPr>
        <p:txBody>
          <a:bodyPr wrap="square" rtlCol="0">
            <a:spAutoFit/>
          </a:bodyPr>
          <a:lstStyle/>
          <a:p>
            <a:r>
              <a:rPr lang="en-GB" sz="2400">
                <a:solidFill>
                  <a:srgbClr val="3C3C3C"/>
                </a:solidFill>
              </a:rPr>
              <a:t>1. Prepare a funnel with filter paper or fix tights over the opening of a plastic bottle with an elastic band.</a:t>
            </a:r>
          </a:p>
          <a:p>
            <a:endParaRPr lang="en-GB" sz="2400">
              <a:solidFill>
                <a:srgbClr val="3C3C3C"/>
              </a:solidFill>
            </a:endParaRPr>
          </a:p>
          <a:p>
            <a:r>
              <a:rPr lang="en-GB" sz="2400">
                <a:solidFill>
                  <a:srgbClr val="3C3C3C"/>
                </a:solidFill>
              </a:rPr>
              <a:t>2. Turn it over and balance on a beaker.</a:t>
            </a:r>
          </a:p>
          <a:p>
            <a:endParaRPr lang="en-GB" sz="2400">
              <a:solidFill>
                <a:srgbClr val="3C3C3C"/>
              </a:solidFill>
            </a:endParaRPr>
          </a:p>
          <a:p>
            <a:r>
              <a:rPr lang="en-GB" sz="2400">
                <a:solidFill>
                  <a:srgbClr val="3C3C3C"/>
                </a:solidFill>
              </a:rPr>
              <a:t>3. Add your soil.</a:t>
            </a:r>
          </a:p>
          <a:p>
            <a:endParaRPr lang="en-GB" sz="2400">
              <a:solidFill>
                <a:srgbClr val="3C3C3C"/>
              </a:solidFill>
            </a:endParaRPr>
          </a:p>
          <a:p>
            <a:r>
              <a:rPr lang="en-GB" sz="2400">
                <a:solidFill>
                  <a:srgbClr val="3C3C3C"/>
                </a:solidFill>
              </a:rPr>
              <a:t>4. Observe what happens when you pour in water.</a:t>
            </a:r>
          </a:p>
        </p:txBody>
      </p:sp>
      <p:pic>
        <p:nvPicPr>
          <p:cNvPr id="10" name="Picture 9" descr="A group of plastic containers with brown liquid and labels on them&#10;&#10;Description automatically generated">
            <a:extLst>
              <a:ext uri="{FF2B5EF4-FFF2-40B4-BE49-F238E27FC236}">
                <a16:creationId xmlns:a16="http://schemas.microsoft.com/office/drawing/2014/main" id="{4F83DB46-6C0C-761F-2F9C-A2A7D2F11721}"/>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736485" y="2230432"/>
            <a:ext cx="2274966" cy="4326896"/>
          </a:xfrm>
          <a:prstGeom prst="rect">
            <a:avLst/>
          </a:prstGeom>
        </p:spPr>
      </p:pic>
      <p:pic>
        <p:nvPicPr>
          <p:cNvPr id="17" name="Picture 16" descr="A pink circle with white circles&#10;&#10;Description automatically generated">
            <a:extLst>
              <a:ext uri="{FF2B5EF4-FFF2-40B4-BE49-F238E27FC236}">
                <a16:creationId xmlns:a16="http://schemas.microsoft.com/office/drawing/2014/main" id="{31EF6C80-D75F-2B1F-19CE-B81761F9DD79}"/>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7907824" y="181236"/>
            <a:ext cx="900000" cy="900000"/>
          </a:xfrm>
          <a:prstGeom prst="rect">
            <a:avLst/>
          </a:prstGeom>
        </p:spPr>
      </p:pic>
      <p:pic>
        <p:nvPicPr>
          <p:cNvPr id="18" name="Picture 17" descr="A blue magnifying glass on a white circle&#10;&#10;Description automatically generated">
            <a:extLst>
              <a:ext uri="{FF2B5EF4-FFF2-40B4-BE49-F238E27FC236}">
                <a16:creationId xmlns:a16="http://schemas.microsoft.com/office/drawing/2014/main" id="{358F8CF8-3915-9D47-2B0F-C6EBEC68AAAC}"/>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823184" y="181236"/>
            <a:ext cx="900000" cy="900000"/>
          </a:xfrm>
          <a:prstGeom prst="rect">
            <a:avLst/>
          </a:prstGeom>
        </p:spPr>
      </p:pic>
    </p:spTree>
    <p:extLst>
      <p:ext uri="{BB962C8B-B14F-4D97-AF65-F5344CB8AC3E}">
        <p14:creationId xmlns:p14="http://schemas.microsoft.com/office/powerpoint/2010/main" val="35573741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D8E4E-535B-76E8-CC8F-6D020CD1C388}"/>
              </a:ext>
            </a:extLst>
          </p:cNvPr>
          <p:cNvSpPr>
            <a:spLocks noGrp="1"/>
          </p:cNvSpPr>
          <p:nvPr>
            <p:ph type="title"/>
          </p:nvPr>
        </p:nvSpPr>
        <p:spPr/>
        <p:txBody>
          <a:bodyPr/>
          <a:lstStyle/>
          <a:p>
            <a:r>
              <a:rPr lang="en-GB" dirty="0">
                <a:latin typeface="+mn-lt"/>
              </a:rPr>
              <a:t>What did you find out?</a:t>
            </a:r>
          </a:p>
        </p:txBody>
      </p:sp>
      <p:sp>
        <p:nvSpPr>
          <p:cNvPr id="4" name="TextBox 3">
            <a:extLst>
              <a:ext uri="{FF2B5EF4-FFF2-40B4-BE49-F238E27FC236}">
                <a16:creationId xmlns:a16="http://schemas.microsoft.com/office/drawing/2014/main" id="{37B71336-31C0-636A-4888-E7CD95D55454}"/>
              </a:ext>
            </a:extLst>
          </p:cNvPr>
          <p:cNvSpPr txBox="1"/>
          <p:nvPr/>
        </p:nvSpPr>
        <p:spPr>
          <a:xfrm>
            <a:off x="854764" y="1720840"/>
            <a:ext cx="7886699" cy="4893647"/>
          </a:xfrm>
          <a:prstGeom prst="rect">
            <a:avLst/>
          </a:prstGeom>
          <a:noFill/>
        </p:spPr>
        <p:txBody>
          <a:bodyPr wrap="square">
            <a:spAutoFit/>
          </a:bodyPr>
          <a:lstStyle/>
          <a:p>
            <a:pPr marL="457200" indent="-457200">
              <a:buFont typeface="+mj-lt"/>
              <a:buAutoNum type="arabicPeriod"/>
            </a:pPr>
            <a:r>
              <a:rPr lang="en-GB" sz="2400"/>
              <a:t>What did see in your soil?</a:t>
            </a:r>
          </a:p>
          <a:p>
            <a:pPr marL="457200" indent="-457200">
              <a:buFont typeface="+mj-lt"/>
              <a:buAutoNum type="arabicPeriod"/>
            </a:pPr>
            <a:endParaRPr lang="en-GB" sz="2400"/>
          </a:p>
          <a:p>
            <a:pPr marL="457200" indent="-457200">
              <a:buFont typeface="+mj-lt"/>
              <a:buAutoNum type="arabicPeriod"/>
            </a:pPr>
            <a:r>
              <a:rPr lang="en-GB" sz="2400"/>
              <a:t>What did your soil feel like?</a:t>
            </a:r>
          </a:p>
          <a:p>
            <a:pPr marL="457200" indent="-457200">
              <a:buFont typeface="+mj-lt"/>
              <a:buAutoNum type="arabicPeriod"/>
            </a:pPr>
            <a:endParaRPr lang="en-GB" sz="2400"/>
          </a:p>
          <a:p>
            <a:pPr marL="457200" indent="-457200">
              <a:buFont typeface="+mj-lt"/>
              <a:buAutoNum type="arabicPeriod"/>
            </a:pPr>
            <a:r>
              <a:rPr lang="en-GB" sz="2400"/>
              <a:t>What type of soil was in your sample? How do you know?</a:t>
            </a:r>
          </a:p>
          <a:p>
            <a:pPr marL="457200" indent="-457200">
              <a:buFont typeface="+mj-lt"/>
              <a:buAutoNum type="arabicPeriod"/>
            </a:pPr>
            <a:endParaRPr lang="en-GB" sz="2400"/>
          </a:p>
          <a:p>
            <a:pPr marL="457200" indent="-457200">
              <a:buFont typeface="+mj-lt"/>
              <a:buAutoNum type="arabicPeriod"/>
            </a:pPr>
            <a:r>
              <a:rPr lang="en-GB" sz="2400"/>
              <a:t>Do you think all soils are the same? Why/Why not?</a:t>
            </a:r>
          </a:p>
          <a:p>
            <a:pPr marL="457200" indent="-457200">
              <a:buFont typeface="+mj-lt"/>
              <a:buAutoNum type="arabicPeriod"/>
            </a:pPr>
            <a:endParaRPr lang="en-GB" sz="2400"/>
          </a:p>
          <a:p>
            <a:pPr marL="457200" indent="-457200">
              <a:buFont typeface="+mj-lt"/>
              <a:buAutoNum type="arabicPeriod"/>
            </a:pPr>
            <a:r>
              <a:rPr lang="en-GB" sz="2400"/>
              <a:t>Does water drain through your soil? </a:t>
            </a:r>
          </a:p>
          <a:p>
            <a:pPr marL="457200" indent="-457200">
              <a:buFont typeface="+mj-lt"/>
              <a:buAutoNum type="arabicPeriod"/>
            </a:pPr>
            <a:endParaRPr lang="en-GB" sz="2400"/>
          </a:p>
          <a:p>
            <a:pPr marL="457200" indent="-457200">
              <a:buFont typeface="+mj-lt"/>
              <a:buAutoNum type="arabicPeriod"/>
            </a:pPr>
            <a:r>
              <a:rPr lang="en-GB" sz="2400"/>
              <a:t>Which soil sample allowed water to drain through quickly? Why do you think this happened?</a:t>
            </a:r>
          </a:p>
          <a:p>
            <a:endParaRPr lang="en-GB" sz="2400"/>
          </a:p>
        </p:txBody>
      </p:sp>
      <p:pic>
        <p:nvPicPr>
          <p:cNvPr id="9" name="Picture 8" descr="A green and white circle with a black background&#10;&#10;Description automatically generated">
            <a:extLst>
              <a:ext uri="{FF2B5EF4-FFF2-40B4-BE49-F238E27FC236}">
                <a16:creationId xmlns:a16="http://schemas.microsoft.com/office/drawing/2014/main" id="{360B74BD-35E5-4D03-0AAA-2A8FAB8A12F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841463" y="243513"/>
            <a:ext cx="900000" cy="900000"/>
          </a:xfrm>
          <a:prstGeom prst="rect">
            <a:avLst/>
          </a:prstGeom>
        </p:spPr>
      </p:pic>
    </p:spTree>
    <p:extLst>
      <p:ext uri="{BB962C8B-B14F-4D97-AF65-F5344CB8AC3E}">
        <p14:creationId xmlns:p14="http://schemas.microsoft.com/office/powerpoint/2010/main" val="35079490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90C0809-0C14-86D3-289F-F0245E187CE5}"/>
              </a:ext>
            </a:extLst>
          </p:cNvPr>
          <p:cNvSpPr>
            <a:spLocks noGrp="1"/>
          </p:cNvSpPr>
          <p:nvPr>
            <p:ph type="title"/>
          </p:nvPr>
        </p:nvSpPr>
        <p:spPr>
          <a:xfrm>
            <a:off x="736484" y="276735"/>
            <a:ext cx="7886700" cy="804501"/>
          </a:xfrm>
        </p:spPr>
        <p:txBody>
          <a:bodyPr/>
          <a:lstStyle/>
          <a:p>
            <a:r>
              <a:rPr lang="en-GB" dirty="0">
                <a:latin typeface="+mn-lt"/>
              </a:rPr>
              <a:t>Your turn to investigate</a:t>
            </a:r>
          </a:p>
        </p:txBody>
      </p:sp>
      <p:sp>
        <p:nvSpPr>
          <p:cNvPr id="9" name="TextBox 8">
            <a:extLst>
              <a:ext uri="{FF2B5EF4-FFF2-40B4-BE49-F238E27FC236}">
                <a16:creationId xmlns:a16="http://schemas.microsoft.com/office/drawing/2014/main" id="{E6E5CBB6-4FF9-4E7A-5D47-6D8665640CB2}"/>
              </a:ext>
            </a:extLst>
          </p:cNvPr>
          <p:cNvSpPr txBox="1"/>
          <p:nvPr/>
        </p:nvSpPr>
        <p:spPr>
          <a:xfrm>
            <a:off x="7215939" y="3883161"/>
            <a:ext cx="1299411" cy="523220"/>
          </a:xfrm>
          <a:prstGeom prst="rect">
            <a:avLst/>
          </a:prstGeom>
          <a:noFill/>
        </p:spPr>
        <p:txBody>
          <a:bodyPr wrap="square" rtlCol="0">
            <a:spAutoFit/>
          </a:bodyPr>
          <a:lstStyle/>
          <a:p>
            <a:r>
              <a:rPr lang="en-GB" sz="2800">
                <a:solidFill>
                  <a:schemeClr val="bg1"/>
                </a:solidFill>
              </a:rPr>
              <a:t>Cups</a:t>
            </a:r>
          </a:p>
        </p:txBody>
      </p:sp>
      <p:sp>
        <p:nvSpPr>
          <p:cNvPr id="2" name="Rectangle: Rounded Corners 1">
            <a:extLst>
              <a:ext uri="{FF2B5EF4-FFF2-40B4-BE49-F238E27FC236}">
                <a16:creationId xmlns:a16="http://schemas.microsoft.com/office/drawing/2014/main" id="{AE0294A9-B9A9-B3CC-B967-064F0882E6D0}"/>
              </a:ext>
            </a:extLst>
          </p:cNvPr>
          <p:cNvSpPr/>
          <p:nvPr/>
        </p:nvSpPr>
        <p:spPr>
          <a:xfrm>
            <a:off x="736484" y="1301075"/>
            <a:ext cx="8071340" cy="804501"/>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a:t>Which outdoor surfaces allow water to drain into the ground?</a:t>
            </a:r>
          </a:p>
        </p:txBody>
      </p:sp>
      <p:sp>
        <p:nvSpPr>
          <p:cNvPr id="4" name="TextBox 3">
            <a:extLst>
              <a:ext uri="{FF2B5EF4-FFF2-40B4-BE49-F238E27FC236}">
                <a16:creationId xmlns:a16="http://schemas.microsoft.com/office/drawing/2014/main" id="{97949DE0-7996-A6D8-5F8F-8756B7783C55}"/>
              </a:ext>
            </a:extLst>
          </p:cNvPr>
          <p:cNvSpPr txBox="1"/>
          <p:nvPr/>
        </p:nvSpPr>
        <p:spPr>
          <a:xfrm>
            <a:off x="736484" y="2328376"/>
            <a:ext cx="8011935" cy="461665"/>
          </a:xfrm>
          <a:prstGeom prst="rect">
            <a:avLst/>
          </a:prstGeom>
          <a:noFill/>
        </p:spPr>
        <p:txBody>
          <a:bodyPr wrap="square" rtlCol="0">
            <a:spAutoFit/>
          </a:bodyPr>
          <a:lstStyle/>
          <a:p>
            <a:r>
              <a:rPr lang="en-GB" sz="2400">
                <a:solidFill>
                  <a:srgbClr val="3C3C3C"/>
                </a:solidFill>
              </a:rPr>
              <a:t>How many different </a:t>
            </a:r>
            <a:r>
              <a:rPr lang="en-GB" sz="2400" b="1">
                <a:solidFill>
                  <a:srgbClr val="3C3C3C"/>
                </a:solidFill>
              </a:rPr>
              <a:t>types of surface </a:t>
            </a:r>
            <a:r>
              <a:rPr lang="en-GB" sz="2400">
                <a:solidFill>
                  <a:srgbClr val="3C3C3C"/>
                </a:solidFill>
              </a:rPr>
              <a:t>are there outside?</a:t>
            </a:r>
          </a:p>
        </p:txBody>
      </p:sp>
      <p:pic>
        <p:nvPicPr>
          <p:cNvPr id="3" name="Picture 2">
            <a:extLst>
              <a:ext uri="{FF2B5EF4-FFF2-40B4-BE49-F238E27FC236}">
                <a16:creationId xmlns:a16="http://schemas.microsoft.com/office/drawing/2014/main" id="{37593D8C-AD76-148B-61BD-4603D24B27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65644" y="207955"/>
            <a:ext cx="900000" cy="900000"/>
          </a:xfrm>
          <a:prstGeom prst="rect">
            <a:avLst/>
          </a:prstGeom>
        </p:spPr>
      </p:pic>
      <p:pic>
        <p:nvPicPr>
          <p:cNvPr id="16" name="Picture 15" descr="A green cloud with three dots&#10;&#10;Description automatically generated">
            <a:extLst>
              <a:ext uri="{FF2B5EF4-FFF2-40B4-BE49-F238E27FC236}">
                <a16:creationId xmlns:a16="http://schemas.microsoft.com/office/drawing/2014/main" id="{DC53C6DB-EB3F-CEFD-878D-E52CE2F6A7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1182" y="5441755"/>
            <a:ext cx="900000" cy="900000"/>
          </a:xfrm>
          <a:prstGeom prst="rect">
            <a:avLst/>
          </a:prstGeom>
        </p:spPr>
      </p:pic>
      <p:sp>
        <p:nvSpPr>
          <p:cNvPr id="18" name="TextBox 17">
            <a:extLst>
              <a:ext uri="{FF2B5EF4-FFF2-40B4-BE49-F238E27FC236}">
                <a16:creationId xmlns:a16="http://schemas.microsoft.com/office/drawing/2014/main" id="{FF39B5FB-8BBD-50DF-8B19-753B9F979A7F}"/>
              </a:ext>
            </a:extLst>
          </p:cNvPr>
          <p:cNvSpPr txBox="1"/>
          <p:nvPr/>
        </p:nvSpPr>
        <p:spPr>
          <a:xfrm>
            <a:off x="2040165" y="5267957"/>
            <a:ext cx="6352806" cy="1200329"/>
          </a:xfrm>
          <a:prstGeom prst="rect">
            <a:avLst/>
          </a:prstGeom>
          <a:noFill/>
        </p:spPr>
        <p:txBody>
          <a:bodyPr wrap="square">
            <a:spAutoFit/>
          </a:bodyPr>
          <a:lstStyle/>
          <a:p>
            <a:r>
              <a:rPr lang="en-GB" sz="2400" b="1" dirty="0">
                <a:solidFill>
                  <a:srgbClr val="3C3C3C"/>
                </a:solidFill>
              </a:rPr>
              <a:t>Which surfaces do you think will allow water to drain into the ground?</a:t>
            </a:r>
          </a:p>
          <a:p>
            <a:r>
              <a:rPr lang="en-GB" sz="2400" b="1" dirty="0">
                <a:solidFill>
                  <a:srgbClr val="3C3C3C"/>
                </a:solidFill>
              </a:rPr>
              <a:t>Will some be better than others? Why?</a:t>
            </a:r>
          </a:p>
        </p:txBody>
      </p:sp>
      <p:pic>
        <p:nvPicPr>
          <p:cNvPr id="6" name="Picture 5" descr="A close up of small rocks&#10;&#10;Description automatically generated">
            <a:extLst>
              <a:ext uri="{FF2B5EF4-FFF2-40B4-BE49-F238E27FC236}">
                <a16:creationId xmlns:a16="http://schemas.microsoft.com/office/drawing/2014/main" id="{3678437C-4D35-FEBF-A104-2F3C4D1276D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7985" y="3350074"/>
            <a:ext cx="1846395" cy="1384796"/>
          </a:xfrm>
          <a:prstGeom prst="rect">
            <a:avLst/>
          </a:prstGeom>
        </p:spPr>
      </p:pic>
      <p:pic>
        <p:nvPicPr>
          <p:cNvPr id="10" name="Picture 9" descr="A green grass with red leaves&#10;&#10;Description automatically generated">
            <a:extLst>
              <a:ext uri="{FF2B5EF4-FFF2-40B4-BE49-F238E27FC236}">
                <a16:creationId xmlns:a16="http://schemas.microsoft.com/office/drawing/2014/main" id="{E6DFA0D7-B693-DEE3-2023-F01156891F0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46574" y="3350074"/>
            <a:ext cx="1846396" cy="1384797"/>
          </a:xfrm>
          <a:prstGeom prst="rect">
            <a:avLst/>
          </a:prstGeom>
        </p:spPr>
      </p:pic>
      <p:pic>
        <p:nvPicPr>
          <p:cNvPr id="12" name="Picture 11" descr="A brick walkway with plants growing on it&#10;&#10;Description automatically generated">
            <a:extLst>
              <a:ext uri="{FF2B5EF4-FFF2-40B4-BE49-F238E27FC236}">
                <a16:creationId xmlns:a16="http://schemas.microsoft.com/office/drawing/2014/main" id="{6A103C1B-DA3A-0380-382F-2385CF5DA6C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23003" y="3351642"/>
            <a:ext cx="1846395" cy="1384797"/>
          </a:xfrm>
          <a:prstGeom prst="rect">
            <a:avLst/>
          </a:prstGeom>
        </p:spPr>
      </p:pic>
    </p:spTree>
    <p:extLst>
      <p:ext uri="{BB962C8B-B14F-4D97-AF65-F5344CB8AC3E}">
        <p14:creationId xmlns:p14="http://schemas.microsoft.com/office/powerpoint/2010/main" val="2246112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E36CE-B60D-85BD-50F8-F1D52CA11F5B}"/>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615C9CBC-628D-9659-B2FF-73157CBC2F70}"/>
              </a:ext>
            </a:extLst>
          </p:cNvPr>
          <p:cNvSpPr>
            <a:spLocks noGrp="1"/>
          </p:cNvSpPr>
          <p:nvPr>
            <p:ph type="title"/>
          </p:nvPr>
        </p:nvSpPr>
        <p:spPr>
          <a:xfrm>
            <a:off x="736484" y="276735"/>
            <a:ext cx="7886700" cy="804501"/>
          </a:xfrm>
        </p:spPr>
        <p:txBody>
          <a:bodyPr/>
          <a:lstStyle/>
          <a:p>
            <a:r>
              <a:rPr lang="en-GB" dirty="0">
                <a:latin typeface="+mn-lt"/>
              </a:rPr>
              <a:t>Your turn to investigate</a:t>
            </a:r>
          </a:p>
        </p:txBody>
      </p:sp>
      <p:sp>
        <p:nvSpPr>
          <p:cNvPr id="9" name="TextBox 8">
            <a:extLst>
              <a:ext uri="{FF2B5EF4-FFF2-40B4-BE49-F238E27FC236}">
                <a16:creationId xmlns:a16="http://schemas.microsoft.com/office/drawing/2014/main" id="{B829E84E-D4E0-8273-F71B-E0D7731CB341}"/>
              </a:ext>
            </a:extLst>
          </p:cNvPr>
          <p:cNvSpPr txBox="1"/>
          <p:nvPr/>
        </p:nvSpPr>
        <p:spPr>
          <a:xfrm>
            <a:off x="7215939" y="3883161"/>
            <a:ext cx="1299411" cy="523220"/>
          </a:xfrm>
          <a:prstGeom prst="rect">
            <a:avLst/>
          </a:prstGeom>
          <a:noFill/>
        </p:spPr>
        <p:txBody>
          <a:bodyPr wrap="square" rtlCol="0">
            <a:spAutoFit/>
          </a:bodyPr>
          <a:lstStyle/>
          <a:p>
            <a:r>
              <a:rPr lang="en-GB" sz="2800">
                <a:solidFill>
                  <a:schemeClr val="bg1"/>
                </a:solidFill>
              </a:rPr>
              <a:t>Cups</a:t>
            </a:r>
          </a:p>
        </p:txBody>
      </p:sp>
      <p:sp>
        <p:nvSpPr>
          <p:cNvPr id="2" name="Rectangle: Rounded Corners 1">
            <a:extLst>
              <a:ext uri="{FF2B5EF4-FFF2-40B4-BE49-F238E27FC236}">
                <a16:creationId xmlns:a16="http://schemas.microsoft.com/office/drawing/2014/main" id="{984DF855-40ED-61BF-2457-953EE81C2B17}"/>
              </a:ext>
            </a:extLst>
          </p:cNvPr>
          <p:cNvSpPr/>
          <p:nvPr/>
        </p:nvSpPr>
        <p:spPr>
          <a:xfrm>
            <a:off x="736484" y="1301075"/>
            <a:ext cx="8071340" cy="804501"/>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a:t>Which outdoor surfaces allow water to drain into the ground?</a:t>
            </a:r>
          </a:p>
        </p:txBody>
      </p:sp>
      <p:pic>
        <p:nvPicPr>
          <p:cNvPr id="10" name="Picture 9" descr="A water pouring out of a plastic container&#10;&#10;Description automatically generated">
            <a:extLst>
              <a:ext uri="{FF2B5EF4-FFF2-40B4-BE49-F238E27FC236}">
                <a16:creationId xmlns:a16="http://schemas.microsoft.com/office/drawing/2014/main" id="{B8EE3BD9-068D-4A95-9A8D-3F16250511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534585" y="4715203"/>
            <a:ext cx="2244597" cy="1683448"/>
          </a:xfrm>
          <a:prstGeom prst="rect">
            <a:avLst/>
          </a:prstGeom>
        </p:spPr>
      </p:pic>
      <p:pic>
        <p:nvPicPr>
          <p:cNvPr id="12" name="Picture 11" descr="A close-up of a clear plastic container&#10;&#10;Description automatically generated">
            <a:extLst>
              <a:ext uri="{FF2B5EF4-FFF2-40B4-BE49-F238E27FC236}">
                <a16:creationId xmlns:a16="http://schemas.microsoft.com/office/drawing/2014/main" id="{7D608487-AB79-84EC-8932-83C25D1A0A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2611457" y="4715201"/>
            <a:ext cx="2244597" cy="1683447"/>
          </a:xfrm>
          <a:prstGeom prst="rect">
            <a:avLst/>
          </a:prstGeom>
        </p:spPr>
      </p:pic>
      <p:pic>
        <p:nvPicPr>
          <p:cNvPr id="14" name="Picture 13" descr="A person's hand holding a bag over a brick path&#10;&#10;Description automatically generated">
            <a:extLst>
              <a:ext uri="{FF2B5EF4-FFF2-40B4-BE49-F238E27FC236}">
                <a16:creationId xmlns:a16="http://schemas.microsoft.com/office/drawing/2014/main" id="{6600D626-73EC-8688-9EEA-C7DC3A5C99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4694564" y="4715201"/>
            <a:ext cx="2244599" cy="1683449"/>
          </a:xfrm>
          <a:prstGeom prst="rect">
            <a:avLst/>
          </a:prstGeom>
        </p:spPr>
      </p:pic>
      <p:pic>
        <p:nvPicPr>
          <p:cNvPr id="20" name="Picture 19" descr="A close up of a plastic container&#10;&#10;Description automatically generated">
            <a:extLst>
              <a:ext uri="{FF2B5EF4-FFF2-40B4-BE49-F238E27FC236}">
                <a16:creationId xmlns:a16="http://schemas.microsoft.com/office/drawing/2014/main" id="{8938C305-2131-5BEF-0A08-1448D940CA95}"/>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rot="5400000">
            <a:off x="6771434" y="4715202"/>
            <a:ext cx="2244598" cy="1683447"/>
          </a:xfrm>
          <a:prstGeom prst="rect">
            <a:avLst/>
          </a:prstGeom>
        </p:spPr>
      </p:pic>
      <p:sp>
        <p:nvSpPr>
          <p:cNvPr id="21" name="TextBox 20">
            <a:extLst>
              <a:ext uri="{FF2B5EF4-FFF2-40B4-BE49-F238E27FC236}">
                <a16:creationId xmlns:a16="http://schemas.microsoft.com/office/drawing/2014/main" id="{3EFFCB21-9D22-7E79-5060-6DE1FDC0BDCE}"/>
              </a:ext>
            </a:extLst>
          </p:cNvPr>
          <p:cNvSpPr txBox="1"/>
          <p:nvPr/>
        </p:nvSpPr>
        <p:spPr>
          <a:xfrm>
            <a:off x="736484" y="2532703"/>
            <a:ext cx="6589058" cy="1569660"/>
          </a:xfrm>
          <a:prstGeom prst="rect">
            <a:avLst/>
          </a:prstGeom>
          <a:noFill/>
        </p:spPr>
        <p:txBody>
          <a:bodyPr wrap="square">
            <a:spAutoFit/>
          </a:bodyPr>
          <a:lstStyle/>
          <a:p>
            <a:r>
              <a:rPr lang="en-GB" sz="2400">
                <a:solidFill>
                  <a:srgbClr val="3C3C3C"/>
                </a:solidFill>
              </a:rPr>
              <a:t>Pour a jug of water onto the ground. </a:t>
            </a:r>
            <a:r>
              <a:rPr lang="en-GB" sz="2400" b="1">
                <a:solidFill>
                  <a:srgbClr val="3C3C3C"/>
                </a:solidFill>
              </a:rPr>
              <a:t>Observe.</a:t>
            </a:r>
            <a:r>
              <a:rPr lang="en-GB" sz="2400">
                <a:solidFill>
                  <a:srgbClr val="3C3C3C"/>
                </a:solidFill>
              </a:rPr>
              <a:t> </a:t>
            </a:r>
          </a:p>
          <a:p>
            <a:r>
              <a:rPr lang="en-GB" sz="2400">
                <a:solidFill>
                  <a:srgbClr val="3C3C3C"/>
                </a:solidFill>
              </a:rPr>
              <a:t>Is there any change after pouring? </a:t>
            </a:r>
          </a:p>
          <a:p>
            <a:r>
              <a:rPr lang="en-GB" sz="2400">
                <a:solidFill>
                  <a:srgbClr val="3C3C3C"/>
                </a:solidFill>
              </a:rPr>
              <a:t>After 5 minutes? </a:t>
            </a:r>
          </a:p>
          <a:p>
            <a:r>
              <a:rPr lang="en-GB" sz="2400">
                <a:solidFill>
                  <a:srgbClr val="3C3C3C"/>
                </a:solidFill>
              </a:rPr>
              <a:t>After 10 minutes?</a:t>
            </a:r>
          </a:p>
        </p:txBody>
      </p:sp>
      <p:pic>
        <p:nvPicPr>
          <p:cNvPr id="4" name="Picture 3">
            <a:extLst>
              <a:ext uri="{FF2B5EF4-FFF2-40B4-BE49-F238E27FC236}">
                <a16:creationId xmlns:a16="http://schemas.microsoft.com/office/drawing/2014/main" id="{EF28F8C1-8490-EBC3-2236-B5F15627BE8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65644" y="207955"/>
            <a:ext cx="900000" cy="900000"/>
          </a:xfrm>
          <a:prstGeom prst="rect">
            <a:avLst/>
          </a:prstGeom>
        </p:spPr>
      </p:pic>
    </p:spTree>
    <p:extLst>
      <p:ext uri="{BB962C8B-B14F-4D97-AF65-F5344CB8AC3E}">
        <p14:creationId xmlns:p14="http://schemas.microsoft.com/office/powerpoint/2010/main" val="25094995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445E8-A02B-0927-D136-F53A54ED4469}"/>
              </a:ext>
            </a:extLst>
          </p:cNvPr>
          <p:cNvSpPr>
            <a:spLocks noGrp="1"/>
          </p:cNvSpPr>
          <p:nvPr>
            <p:ph type="title"/>
          </p:nvPr>
        </p:nvSpPr>
        <p:spPr/>
        <p:txBody>
          <a:bodyPr/>
          <a:lstStyle/>
          <a:p>
            <a:r>
              <a:rPr lang="en-GB" dirty="0">
                <a:latin typeface="+mn-lt"/>
              </a:rPr>
              <a:t>We tried brick paving…</a:t>
            </a:r>
          </a:p>
        </p:txBody>
      </p:sp>
      <p:pic>
        <p:nvPicPr>
          <p:cNvPr id="4" name="Picture 3" descr="Wet brick walkway with plants growing on it&#10;&#10;Description automatically generated">
            <a:extLst>
              <a:ext uri="{FF2B5EF4-FFF2-40B4-BE49-F238E27FC236}">
                <a16:creationId xmlns:a16="http://schemas.microsoft.com/office/drawing/2014/main" id="{B3519617-FCC1-647F-6098-31EE4425A2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4349452" y="2116057"/>
            <a:ext cx="2490533" cy="1867900"/>
          </a:xfrm>
          <a:prstGeom prst="rect">
            <a:avLst/>
          </a:prstGeom>
        </p:spPr>
      </p:pic>
      <p:pic>
        <p:nvPicPr>
          <p:cNvPr id="8" name="Picture 7" descr="A brick walkway with plants growing on it&#10;&#10;Description automatically generated">
            <a:extLst>
              <a:ext uri="{FF2B5EF4-FFF2-40B4-BE49-F238E27FC236}">
                <a16:creationId xmlns:a16="http://schemas.microsoft.com/office/drawing/2014/main" id="{0C0E1CDE-82EA-FA45-A746-E8665B2428C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317335" y="2116058"/>
            <a:ext cx="2490533" cy="1867899"/>
          </a:xfrm>
          <a:prstGeom prst="rect">
            <a:avLst/>
          </a:prstGeom>
        </p:spPr>
      </p:pic>
      <p:pic>
        <p:nvPicPr>
          <p:cNvPr id="10" name="Picture 9" descr="A brick walkway with white chalk on it&#10;&#10;Description automatically generated">
            <a:extLst>
              <a:ext uri="{FF2B5EF4-FFF2-40B4-BE49-F238E27FC236}">
                <a16:creationId xmlns:a16="http://schemas.microsoft.com/office/drawing/2014/main" id="{ED29B495-090C-F7A6-C27C-03A83D91971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6375362" y="2116058"/>
            <a:ext cx="2490533" cy="1867900"/>
          </a:xfrm>
          <a:prstGeom prst="rect">
            <a:avLst/>
          </a:prstGeom>
        </p:spPr>
      </p:pic>
      <p:pic>
        <p:nvPicPr>
          <p:cNvPr id="12" name="Picture 11" descr="A person's hand holding a bag over a brick path&#10;&#10;Description automatically generated">
            <a:extLst>
              <a:ext uri="{FF2B5EF4-FFF2-40B4-BE49-F238E27FC236}">
                <a16:creationId xmlns:a16="http://schemas.microsoft.com/office/drawing/2014/main" id="{0CD9A0CA-1DF0-9966-44D4-E192673BB7B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2343246" y="2116060"/>
            <a:ext cx="2490531" cy="1867898"/>
          </a:xfrm>
          <a:prstGeom prst="rect">
            <a:avLst/>
          </a:prstGeom>
        </p:spPr>
      </p:pic>
      <p:sp>
        <p:nvSpPr>
          <p:cNvPr id="13" name="TextBox 12">
            <a:extLst>
              <a:ext uri="{FF2B5EF4-FFF2-40B4-BE49-F238E27FC236}">
                <a16:creationId xmlns:a16="http://schemas.microsoft.com/office/drawing/2014/main" id="{EBC19F4A-EB5E-48BF-B14E-90DA123DD503}"/>
              </a:ext>
            </a:extLst>
          </p:cNvPr>
          <p:cNvSpPr txBox="1"/>
          <p:nvPr/>
        </p:nvSpPr>
        <p:spPr>
          <a:xfrm>
            <a:off x="1162651" y="4638721"/>
            <a:ext cx="799899" cy="369332"/>
          </a:xfrm>
          <a:prstGeom prst="rect">
            <a:avLst/>
          </a:prstGeom>
          <a:noFill/>
        </p:spPr>
        <p:txBody>
          <a:bodyPr wrap="none" rtlCol="0">
            <a:spAutoFit/>
          </a:bodyPr>
          <a:lstStyle/>
          <a:p>
            <a:r>
              <a:rPr lang="en-GB"/>
              <a:t>before</a:t>
            </a:r>
          </a:p>
        </p:txBody>
      </p:sp>
      <p:sp>
        <p:nvSpPr>
          <p:cNvPr id="14" name="TextBox 13">
            <a:extLst>
              <a:ext uri="{FF2B5EF4-FFF2-40B4-BE49-F238E27FC236}">
                <a16:creationId xmlns:a16="http://schemas.microsoft.com/office/drawing/2014/main" id="{BD68E849-22F5-74E2-5D6A-41468A776409}"/>
              </a:ext>
            </a:extLst>
          </p:cNvPr>
          <p:cNvSpPr txBox="1"/>
          <p:nvPr/>
        </p:nvSpPr>
        <p:spPr>
          <a:xfrm>
            <a:off x="3131494" y="4620127"/>
            <a:ext cx="914033" cy="369332"/>
          </a:xfrm>
          <a:prstGeom prst="rect">
            <a:avLst/>
          </a:prstGeom>
          <a:noFill/>
        </p:spPr>
        <p:txBody>
          <a:bodyPr wrap="none" rtlCol="0">
            <a:spAutoFit/>
          </a:bodyPr>
          <a:lstStyle/>
          <a:p>
            <a:r>
              <a:rPr lang="en-GB"/>
              <a:t>pouring</a:t>
            </a:r>
          </a:p>
        </p:txBody>
      </p:sp>
      <p:sp>
        <p:nvSpPr>
          <p:cNvPr id="15" name="TextBox 14">
            <a:extLst>
              <a:ext uri="{FF2B5EF4-FFF2-40B4-BE49-F238E27FC236}">
                <a16:creationId xmlns:a16="http://schemas.microsoft.com/office/drawing/2014/main" id="{60B14DBB-D408-C073-0C26-AEBD74FB0575}"/>
              </a:ext>
            </a:extLst>
          </p:cNvPr>
          <p:cNvSpPr txBox="1"/>
          <p:nvPr/>
        </p:nvSpPr>
        <p:spPr>
          <a:xfrm>
            <a:off x="5277483" y="4620127"/>
            <a:ext cx="634469" cy="369332"/>
          </a:xfrm>
          <a:prstGeom prst="rect">
            <a:avLst/>
          </a:prstGeom>
          <a:noFill/>
        </p:spPr>
        <p:txBody>
          <a:bodyPr wrap="none" rtlCol="0">
            <a:spAutoFit/>
          </a:bodyPr>
          <a:lstStyle/>
          <a:p>
            <a:r>
              <a:rPr lang="en-GB"/>
              <a:t>after</a:t>
            </a:r>
          </a:p>
        </p:txBody>
      </p:sp>
      <p:sp>
        <p:nvSpPr>
          <p:cNvPr id="16" name="TextBox 15">
            <a:extLst>
              <a:ext uri="{FF2B5EF4-FFF2-40B4-BE49-F238E27FC236}">
                <a16:creationId xmlns:a16="http://schemas.microsoft.com/office/drawing/2014/main" id="{0CBB50E7-C226-6E35-81F5-7FD7D29285B7}"/>
              </a:ext>
            </a:extLst>
          </p:cNvPr>
          <p:cNvSpPr txBox="1"/>
          <p:nvPr/>
        </p:nvSpPr>
        <p:spPr>
          <a:xfrm>
            <a:off x="6978914" y="4632158"/>
            <a:ext cx="1283428" cy="369332"/>
          </a:xfrm>
          <a:prstGeom prst="rect">
            <a:avLst/>
          </a:prstGeom>
          <a:noFill/>
        </p:spPr>
        <p:txBody>
          <a:bodyPr wrap="none" rtlCol="0">
            <a:spAutoFit/>
          </a:bodyPr>
          <a:lstStyle/>
          <a:p>
            <a:r>
              <a:rPr lang="en-GB"/>
              <a:t>+ 5 minutes</a:t>
            </a:r>
          </a:p>
        </p:txBody>
      </p:sp>
      <p:sp>
        <p:nvSpPr>
          <p:cNvPr id="6" name="Arrow: Right 5">
            <a:extLst>
              <a:ext uri="{FF2B5EF4-FFF2-40B4-BE49-F238E27FC236}">
                <a16:creationId xmlns:a16="http://schemas.microsoft.com/office/drawing/2014/main" id="{1B8A20F5-988B-5457-24B3-27914F4692ED}"/>
              </a:ext>
            </a:extLst>
          </p:cNvPr>
          <p:cNvSpPr/>
          <p:nvPr/>
        </p:nvSpPr>
        <p:spPr>
          <a:xfrm>
            <a:off x="1962550" y="5538355"/>
            <a:ext cx="5716588" cy="758536"/>
          </a:xfrm>
          <a:prstGeom prst="rightArrow">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Observing over time</a:t>
            </a:r>
          </a:p>
        </p:txBody>
      </p:sp>
      <p:pic>
        <p:nvPicPr>
          <p:cNvPr id="3" name="Picture 2">
            <a:extLst>
              <a:ext uri="{FF2B5EF4-FFF2-40B4-BE49-F238E27FC236}">
                <a16:creationId xmlns:a16="http://schemas.microsoft.com/office/drawing/2014/main" id="{36F16626-E83B-D084-04DB-E84376AE66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65644" y="207955"/>
            <a:ext cx="900000" cy="900000"/>
          </a:xfrm>
          <a:prstGeom prst="rect">
            <a:avLst/>
          </a:prstGeom>
        </p:spPr>
      </p:pic>
    </p:spTree>
    <p:extLst>
      <p:ext uri="{BB962C8B-B14F-4D97-AF65-F5344CB8AC3E}">
        <p14:creationId xmlns:p14="http://schemas.microsoft.com/office/powerpoint/2010/main" val="631724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a:xfrm>
            <a:off x="628652" y="360000"/>
            <a:ext cx="7886700" cy="968034"/>
          </a:xfrm>
        </p:spPr>
        <p:txBody>
          <a:bodyPr/>
          <a:lstStyle/>
          <a:p>
            <a:r>
              <a:rPr lang="en-GB" dirty="0">
                <a:latin typeface="+mn-lt"/>
              </a:rPr>
              <a:t>Key vocabulary</a:t>
            </a:r>
          </a:p>
        </p:txBody>
      </p:sp>
      <p:sp>
        <p:nvSpPr>
          <p:cNvPr id="9" name="Content Placeholder 8">
            <a:extLst>
              <a:ext uri="{FF2B5EF4-FFF2-40B4-BE49-F238E27FC236}">
                <a16:creationId xmlns:a16="http://schemas.microsoft.com/office/drawing/2014/main" id="{13F85747-E755-879A-1BA2-9BEE7D518111}"/>
              </a:ext>
            </a:extLst>
          </p:cNvPr>
          <p:cNvSpPr>
            <a:spLocks noGrp="1"/>
          </p:cNvSpPr>
          <p:nvPr>
            <p:ph idx="1"/>
          </p:nvPr>
        </p:nvSpPr>
        <p:spPr>
          <a:xfrm>
            <a:off x="628648" y="1328034"/>
            <a:ext cx="8152097" cy="5436021"/>
          </a:xfrm>
        </p:spPr>
        <p:txBody>
          <a:bodyPr>
            <a:noAutofit/>
          </a:bodyPr>
          <a:lstStyle/>
          <a:p>
            <a:pPr marL="227965" indent="-227965">
              <a:lnSpc>
                <a:spcPct val="100000"/>
              </a:lnSpc>
              <a:spcAft>
                <a:spcPts val="600"/>
              </a:spcAft>
            </a:pPr>
            <a:r>
              <a:rPr lang="en-GB" sz="1800" b="1" kern="100">
                <a:effectLst/>
                <a:latin typeface="Aptos" panose="020B0004020202020204" pitchFamily="34" charset="0"/>
                <a:ea typeface="Aptos" panose="020B0004020202020204" pitchFamily="34" charset="0"/>
                <a:cs typeface="Aptos" panose="020B0004020202020204" pitchFamily="34" charset="0"/>
              </a:rPr>
              <a:t>aerate </a:t>
            </a:r>
            <a:r>
              <a:rPr lang="en-GB" sz="1800" kern="100">
                <a:effectLst/>
                <a:latin typeface="Aptos" panose="020B0004020202020204" pitchFamily="34" charset="0"/>
                <a:ea typeface="Aptos" panose="020B0004020202020204" pitchFamily="34" charset="0"/>
                <a:cs typeface="Aptos" panose="020B0004020202020204" pitchFamily="34" charset="0"/>
              </a:rPr>
              <a:t>– put air into a material</a:t>
            </a:r>
            <a:endParaRPr lang="en-GB" sz="1800" kern="100">
              <a:effectLst/>
              <a:latin typeface="Aptos" panose="020B0004020202020204" pitchFamily="34" charset="0"/>
              <a:ea typeface="Aptos" panose="020B0004020202020204" pitchFamily="34" charset="0"/>
              <a:cs typeface="Arial" panose="020B0604020202020204" pitchFamily="34" charset="0"/>
            </a:endParaRPr>
          </a:p>
          <a:p>
            <a:pPr marL="227965" indent="-227965">
              <a:lnSpc>
                <a:spcPct val="100000"/>
              </a:lnSpc>
              <a:spcAft>
                <a:spcPts val="600"/>
              </a:spcAft>
            </a:pPr>
            <a:r>
              <a:rPr lang="en-GB" sz="1800" b="1" kern="100">
                <a:effectLst/>
                <a:latin typeface="Aptos" panose="020B0004020202020204" pitchFamily="34" charset="0"/>
                <a:ea typeface="Aptos" panose="020B0004020202020204" pitchFamily="34" charset="0"/>
                <a:cs typeface="Aptos" panose="020B0004020202020204" pitchFamily="34" charset="0"/>
              </a:rPr>
              <a:t>atmosphere</a:t>
            </a:r>
            <a:r>
              <a:rPr lang="en-GB" sz="1800" kern="100">
                <a:effectLst/>
                <a:latin typeface="Aptos" panose="020B0004020202020204" pitchFamily="34" charset="0"/>
                <a:ea typeface="Aptos" panose="020B0004020202020204" pitchFamily="34" charset="0"/>
                <a:cs typeface="Aptos" panose="020B0004020202020204" pitchFamily="34" charset="0"/>
              </a:rPr>
              <a:t> – the layer of gases surrounding the Earth or another planet</a:t>
            </a:r>
            <a:r>
              <a:rPr lang="en-GB" sz="1800" kern="100">
                <a:effectLst/>
                <a:latin typeface="Aptos" panose="020B0004020202020204" pitchFamily="34" charset="0"/>
                <a:ea typeface="Aptos" panose="020B0004020202020204" pitchFamily="34" charset="0"/>
                <a:cs typeface="Arial" panose="020B0604020202020204" pitchFamily="34" charset="0"/>
              </a:rPr>
              <a:t> </a:t>
            </a:r>
            <a:r>
              <a:rPr lang="en-GB" sz="1800" kern="100">
                <a:effectLst/>
                <a:latin typeface="Aptos" panose="020B0004020202020204" pitchFamily="34" charset="0"/>
                <a:ea typeface="Aptos" panose="020B0004020202020204" pitchFamily="34" charset="0"/>
                <a:cs typeface="Aptos" panose="020B0004020202020204" pitchFamily="34" charset="0"/>
              </a:rPr>
              <a:t> </a:t>
            </a:r>
            <a:endParaRPr lang="en-GB" sz="1800" kern="100">
              <a:effectLst/>
              <a:latin typeface="Aptos" panose="020B0004020202020204" pitchFamily="34" charset="0"/>
              <a:ea typeface="Aptos" panose="020B0004020202020204" pitchFamily="34" charset="0"/>
              <a:cs typeface="Arial" panose="020B0604020202020204" pitchFamily="34" charset="0"/>
            </a:endParaRPr>
          </a:p>
          <a:p>
            <a:pPr marL="227965" indent="-227965">
              <a:lnSpc>
                <a:spcPct val="100000"/>
              </a:lnSpc>
              <a:spcAft>
                <a:spcPts val="600"/>
              </a:spcAft>
            </a:pPr>
            <a:r>
              <a:rPr lang="en-GB" sz="1800" b="1" kern="100">
                <a:effectLst/>
                <a:latin typeface="Aptos" panose="020B0004020202020204" pitchFamily="34" charset="0"/>
                <a:ea typeface="Aptos" panose="020B0004020202020204" pitchFamily="34" charset="0"/>
                <a:cs typeface="Aptos" panose="020B0004020202020204" pitchFamily="34" charset="0"/>
              </a:rPr>
              <a:t>carbon dioxide</a:t>
            </a:r>
            <a:r>
              <a:rPr lang="en-GB" sz="1800" kern="100">
                <a:effectLst/>
                <a:latin typeface="Aptos" panose="020B0004020202020204" pitchFamily="34" charset="0"/>
                <a:ea typeface="Aptos" panose="020B0004020202020204" pitchFamily="34" charset="0"/>
                <a:cs typeface="Aptos" panose="020B0004020202020204" pitchFamily="34" charset="0"/>
              </a:rPr>
              <a:t> – a colourless gas with no smell that is naturally present in air. It is made from carbon and oxygen </a:t>
            </a:r>
            <a:endParaRPr lang="en-GB" sz="1800" kern="100">
              <a:effectLst/>
              <a:latin typeface="Aptos" panose="020B0004020202020204" pitchFamily="34" charset="0"/>
              <a:ea typeface="Aptos" panose="020B0004020202020204" pitchFamily="34" charset="0"/>
              <a:cs typeface="Arial" panose="020B0604020202020204" pitchFamily="34" charset="0"/>
            </a:endParaRPr>
          </a:p>
          <a:p>
            <a:pPr marL="227965" indent="-227965">
              <a:lnSpc>
                <a:spcPct val="100000"/>
              </a:lnSpc>
              <a:spcAft>
                <a:spcPts val="600"/>
              </a:spcAft>
            </a:pPr>
            <a:r>
              <a:rPr lang="en-GB" sz="1800" b="1" kern="100">
                <a:effectLst/>
                <a:latin typeface="Aptos" panose="020B0004020202020204" pitchFamily="34" charset="0"/>
                <a:ea typeface="Aptos" panose="020B0004020202020204" pitchFamily="34" charset="0"/>
                <a:cs typeface="Aptos" panose="020B0004020202020204" pitchFamily="34" charset="0"/>
              </a:rPr>
              <a:t>climate change</a:t>
            </a:r>
            <a:r>
              <a:rPr lang="en-GB" sz="1800" kern="100">
                <a:effectLst/>
                <a:latin typeface="Aptos" panose="020B0004020202020204" pitchFamily="34" charset="0"/>
                <a:ea typeface="Aptos" panose="020B0004020202020204" pitchFamily="34" charset="0"/>
                <a:cs typeface="Aptos" panose="020B0004020202020204" pitchFamily="34" charset="0"/>
              </a:rPr>
              <a:t> – long-term change in the average weather patterns on Earth</a:t>
            </a:r>
            <a:endParaRPr lang="en-GB" sz="1800" kern="100">
              <a:effectLst/>
              <a:latin typeface="Aptos" panose="020B0004020202020204" pitchFamily="34" charset="0"/>
              <a:ea typeface="Aptos" panose="020B0004020202020204" pitchFamily="34" charset="0"/>
              <a:cs typeface="Arial" panose="020B0604020202020204" pitchFamily="34" charset="0"/>
            </a:endParaRPr>
          </a:p>
          <a:p>
            <a:pPr marL="227965" indent="-227965">
              <a:lnSpc>
                <a:spcPct val="100000"/>
              </a:lnSpc>
              <a:spcAft>
                <a:spcPts val="600"/>
              </a:spcAft>
            </a:pPr>
            <a:r>
              <a:rPr lang="en-GB" sz="1800" b="1" kern="100">
                <a:effectLst/>
                <a:latin typeface="Aptos"/>
                <a:ea typeface="Aptos" panose="020B0004020202020204" pitchFamily="34" charset="0"/>
                <a:cs typeface="Aptos" panose="020B0004020202020204" pitchFamily="34" charset="0"/>
              </a:rPr>
              <a:t>climate models</a:t>
            </a:r>
            <a:r>
              <a:rPr lang="en-GB" sz="1800" kern="100">
                <a:effectLst/>
                <a:latin typeface="Aptos"/>
                <a:ea typeface="Aptos" panose="020B0004020202020204" pitchFamily="34" charset="0"/>
                <a:cs typeface="Aptos" panose="020B0004020202020204" pitchFamily="34" charset="0"/>
              </a:rPr>
              <a:t> –</a:t>
            </a:r>
            <a:r>
              <a:rPr lang="en-GB" sz="1800" kern="100">
                <a:latin typeface="Aptos"/>
                <a:ea typeface="Aptos" panose="020B0004020202020204" pitchFamily="34" charset="0"/>
                <a:cs typeface="Aptos" panose="020B0004020202020204" pitchFamily="34" charset="0"/>
              </a:rPr>
              <a:t> </a:t>
            </a:r>
            <a:r>
              <a:rPr lang="en-GB" sz="1800" kern="100">
                <a:effectLst/>
                <a:latin typeface="Aptos"/>
                <a:ea typeface="Aptos" panose="020B0004020202020204" pitchFamily="34" charset="0"/>
                <a:cs typeface="Aptos" panose="020B0004020202020204" pitchFamily="34" charset="0"/>
              </a:rPr>
              <a:t>a computer representation</a:t>
            </a:r>
            <a:r>
              <a:rPr lang="en-GB" sz="1800" kern="100">
                <a:effectLst/>
                <a:latin typeface="Aptos"/>
                <a:ea typeface="Aptos" panose="020B0004020202020204" pitchFamily="34" charset="0"/>
                <a:cs typeface="Arial"/>
              </a:rPr>
              <a:t>  </a:t>
            </a:r>
            <a:r>
              <a:rPr lang="en-GB" sz="1800" kern="100">
                <a:effectLst/>
                <a:latin typeface="Aptos"/>
                <a:ea typeface="Aptos" panose="020B0004020202020204" pitchFamily="34" charset="0"/>
                <a:cs typeface="Aptos" panose="020B0004020202020204" pitchFamily="34" charset="0"/>
              </a:rPr>
              <a:t>(simulation) of the Earth’s climate system, including the atmosphere, ocean, land and ice </a:t>
            </a:r>
            <a:endParaRPr lang="en-GB" sz="1800" kern="100">
              <a:effectLst/>
              <a:latin typeface="Aptos"/>
              <a:ea typeface="Aptos" panose="020B0004020202020204" pitchFamily="34" charset="0"/>
              <a:cs typeface="Arial" panose="020B0604020202020204" pitchFamily="34" charset="0"/>
            </a:endParaRPr>
          </a:p>
          <a:p>
            <a:pPr marL="227965" indent="-227965">
              <a:lnSpc>
                <a:spcPct val="100000"/>
              </a:lnSpc>
              <a:spcAft>
                <a:spcPts val="600"/>
              </a:spcAft>
            </a:pPr>
            <a:r>
              <a:rPr lang="en-GB" sz="1800" b="1" kern="100">
                <a:effectLst/>
                <a:latin typeface="Aptos" panose="020B0004020202020204" pitchFamily="34" charset="0"/>
                <a:ea typeface="Aptos" panose="020B0004020202020204" pitchFamily="34" charset="0"/>
                <a:cs typeface="Aptos" panose="020B0004020202020204" pitchFamily="34" charset="0"/>
              </a:rPr>
              <a:t>global warming</a:t>
            </a:r>
            <a:r>
              <a:rPr lang="en-GB" sz="1800" kern="100">
                <a:effectLst/>
                <a:latin typeface="Aptos" panose="020B0004020202020204" pitchFamily="34" charset="0"/>
                <a:ea typeface="Aptos" panose="020B0004020202020204" pitchFamily="34" charset="0"/>
                <a:cs typeface="Aptos" panose="020B0004020202020204" pitchFamily="34" charset="0"/>
              </a:rPr>
              <a:t> – the long-term increase in the Earth’s overall surface temperature </a:t>
            </a:r>
            <a:endParaRPr lang="en-GB" sz="1800" kern="100">
              <a:effectLst/>
              <a:latin typeface="Aptos" panose="020B0004020202020204" pitchFamily="34" charset="0"/>
              <a:ea typeface="Aptos" panose="020B0004020202020204" pitchFamily="34" charset="0"/>
              <a:cs typeface="Arial" panose="020B0604020202020204" pitchFamily="34" charset="0"/>
            </a:endParaRPr>
          </a:p>
          <a:p>
            <a:pPr marL="227965" indent="-227965">
              <a:lnSpc>
                <a:spcPct val="100000"/>
              </a:lnSpc>
              <a:spcAft>
                <a:spcPts val="600"/>
              </a:spcAft>
            </a:pPr>
            <a:r>
              <a:rPr lang="en-GB" sz="1800" b="1" kern="100">
                <a:effectLst/>
                <a:latin typeface="Aptos"/>
                <a:ea typeface="Aptos" panose="020B0004020202020204" pitchFamily="34" charset="0"/>
                <a:cs typeface="Aptos" panose="020B0004020202020204" pitchFamily="34" charset="0"/>
              </a:rPr>
              <a:t>fossil fuels</a:t>
            </a:r>
            <a:r>
              <a:rPr lang="en-GB" sz="1800" b="1" kern="100">
                <a:latin typeface="Aptos"/>
                <a:ea typeface="Aptos" panose="020B0004020202020204" pitchFamily="34" charset="0"/>
                <a:cs typeface="Aptos" panose="020B0004020202020204" pitchFamily="34" charset="0"/>
              </a:rPr>
              <a:t> </a:t>
            </a:r>
            <a:r>
              <a:rPr lang="en-GB" sz="1800" kern="100">
                <a:effectLst/>
                <a:latin typeface="Aptos"/>
                <a:ea typeface="Aptos" panose="020B0004020202020204" pitchFamily="34" charset="0"/>
                <a:cs typeface="Aptos" panose="020B0004020202020204" pitchFamily="34" charset="0"/>
              </a:rPr>
              <a:t>– such as coal, oil, petrol, diesel and natural gas are formed from the remains of ancient plants and animals and are found in Earth’s crust </a:t>
            </a:r>
            <a:endParaRPr lang="en-GB" sz="1800" kern="100">
              <a:effectLst/>
              <a:latin typeface="Aptos"/>
              <a:ea typeface="Aptos" panose="020B0004020202020204" pitchFamily="34" charset="0"/>
              <a:cs typeface="Arial" panose="020B0604020202020204" pitchFamily="34" charset="0"/>
            </a:endParaRPr>
          </a:p>
          <a:p>
            <a:pPr marL="227965" indent="-227965">
              <a:lnSpc>
                <a:spcPct val="100000"/>
              </a:lnSpc>
              <a:spcAft>
                <a:spcPts val="600"/>
              </a:spcAft>
            </a:pPr>
            <a:r>
              <a:rPr lang="en-GB" sz="1800" b="1" kern="100">
                <a:effectLst/>
                <a:latin typeface="Aptos"/>
                <a:ea typeface="Aptos" panose="020B0004020202020204" pitchFamily="34" charset="0"/>
                <a:cs typeface="Aptos" panose="020B0004020202020204" pitchFamily="34" charset="0"/>
              </a:rPr>
              <a:t>water cycle</a:t>
            </a:r>
            <a:r>
              <a:rPr lang="en-GB" sz="1800" kern="100">
                <a:latin typeface="Aptos"/>
                <a:ea typeface="Aptos" panose="020B0004020202020204" pitchFamily="34" charset="0"/>
                <a:cs typeface="Aptos" panose="020B0004020202020204" pitchFamily="34" charset="0"/>
              </a:rPr>
              <a:t> – </a:t>
            </a:r>
            <a:r>
              <a:rPr lang="en-GB" sz="1800" kern="100">
                <a:effectLst/>
                <a:latin typeface="Aptos"/>
                <a:ea typeface="Aptos" panose="020B0004020202020204" pitchFamily="34" charset="0"/>
                <a:cs typeface="Aptos" panose="020B0004020202020204" pitchFamily="34" charset="0"/>
              </a:rPr>
              <a:t>the journey that water takes as it moves from the land to the sky, and back again. As water goes on this journey, it can be a liquid (water), a gas (vapour) or a solid (ice</a:t>
            </a:r>
            <a:r>
              <a:rPr lang="en-GB" sz="1800" kern="100">
                <a:latin typeface="Aptos"/>
                <a:ea typeface="Aptos" panose="020B0004020202020204" pitchFamily="34" charset="0"/>
                <a:cs typeface="Aptos" panose="020B0004020202020204" pitchFamily="34" charset="0"/>
              </a:rPr>
              <a:t>)</a:t>
            </a:r>
            <a:endParaRPr lang="en-GB" sz="1800" kern="100">
              <a:effectLst/>
              <a:latin typeface="Aptos"/>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11711887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D2B2B-5C3F-461E-9498-F2D5E6BB7B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785859-DB75-C62D-BBFB-4C7C53006FE8}"/>
              </a:ext>
            </a:extLst>
          </p:cNvPr>
          <p:cNvSpPr>
            <a:spLocks noGrp="1"/>
          </p:cNvSpPr>
          <p:nvPr>
            <p:ph type="title"/>
          </p:nvPr>
        </p:nvSpPr>
        <p:spPr/>
        <p:txBody>
          <a:bodyPr/>
          <a:lstStyle/>
          <a:p>
            <a:r>
              <a:rPr lang="en-GB" dirty="0">
                <a:latin typeface="+mn-lt"/>
              </a:rPr>
              <a:t>We tried concrete…</a:t>
            </a:r>
          </a:p>
        </p:txBody>
      </p:sp>
      <p:sp>
        <p:nvSpPr>
          <p:cNvPr id="13" name="TextBox 12">
            <a:extLst>
              <a:ext uri="{FF2B5EF4-FFF2-40B4-BE49-F238E27FC236}">
                <a16:creationId xmlns:a16="http://schemas.microsoft.com/office/drawing/2014/main" id="{300D737B-302E-C560-5BE0-CE4D8EB4CBA8}"/>
              </a:ext>
            </a:extLst>
          </p:cNvPr>
          <p:cNvSpPr txBox="1"/>
          <p:nvPr/>
        </p:nvSpPr>
        <p:spPr>
          <a:xfrm>
            <a:off x="1162650" y="4616299"/>
            <a:ext cx="799899" cy="369332"/>
          </a:xfrm>
          <a:prstGeom prst="rect">
            <a:avLst/>
          </a:prstGeom>
          <a:noFill/>
        </p:spPr>
        <p:txBody>
          <a:bodyPr wrap="none" rtlCol="0">
            <a:spAutoFit/>
          </a:bodyPr>
          <a:lstStyle/>
          <a:p>
            <a:r>
              <a:rPr lang="en-GB"/>
              <a:t>before</a:t>
            </a:r>
          </a:p>
        </p:txBody>
      </p:sp>
      <p:sp>
        <p:nvSpPr>
          <p:cNvPr id="14" name="TextBox 13">
            <a:extLst>
              <a:ext uri="{FF2B5EF4-FFF2-40B4-BE49-F238E27FC236}">
                <a16:creationId xmlns:a16="http://schemas.microsoft.com/office/drawing/2014/main" id="{C08029D7-08E7-328F-5CE4-EBB7743A77C0}"/>
              </a:ext>
            </a:extLst>
          </p:cNvPr>
          <p:cNvSpPr txBox="1"/>
          <p:nvPr/>
        </p:nvSpPr>
        <p:spPr>
          <a:xfrm>
            <a:off x="3123441" y="4616299"/>
            <a:ext cx="1448559" cy="369332"/>
          </a:xfrm>
          <a:prstGeom prst="rect">
            <a:avLst/>
          </a:prstGeom>
          <a:noFill/>
        </p:spPr>
        <p:txBody>
          <a:bodyPr wrap="square" rtlCol="0">
            <a:spAutoFit/>
          </a:bodyPr>
          <a:lstStyle/>
          <a:p>
            <a:r>
              <a:rPr lang="en-GB"/>
              <a:t>pouring</a:t>
            </a:r>
          </a:p>
        </p:txBody>
      </p:sp>
      <p:sp>
        <p:nvSpPr>
          <p:cNvPr id="15" name="TextBox 14">
            <a:extLst>
              <a:ext uri="{FF2B5EF4-FFF2-40B4-BE49-F238E27FC236}">
                <a16:creationId xmlns:a16="http://schemas.microsoft.com/office/drawing/2014/main" id="{91373C2F-C556-6D37-0964-FF2CBE481131}"/>
              </a:ext>
            </a:extLst>
          </p:cNvPr>
          <p:cNvSpPr txBox="1"/>
          <p:nvPr/>
        </p:nvSpPr>
        <p:spPr>
          <a:xfrm>
            <a:off x="5297187" y="4616299"/>
            <a:ext cx="749885" cy="369332"/>
          </a:xfrm>
          <a:prstGeom prst="rect">
            <a:avLst/>
          </a:prstGeom>
          <a:noFill/>
        </p:spPr>
        <p:txBody>
          <a:bodyPr wrap="none" rtlCol="0">
            <a:spAutoFit/>
          </a:bodyPr>
          <a:lstStyle/>
          <a:p>
            <a:r>
              <a:rPr lang="en-GB"/>
              <a:t>after*</a:t>
            </a:r>
          </a:p>
        </p:txBody>
      </p:sp>
      <p:sp>
        <p:nvSpPr>
          <p:cNvPr id="16" name="TextBox 15">
            <a:extLst>
              <a:ext uri="{FF2B5EF4-FFF2-40B4-BE49-F238E27FC236}">
                <a16:creationId xmlns:a16="http://schemas.microsoft.com/office/drawing/2014/main" id="{395A8FDB-D583-9699-342E-39B0C0A84745}"/>
              </a:ext>
            </a:extLst>
          </p:cNvPr>
          <p:cNvSpPr txBox="1"/>
          <p:nvPr/>
        </p:nvSpPr>
        <p:spPr>
          <a:xfrm>
            <a:off x="6978914" y="4632158"/>
            <a:ext cx="1400448" cy="369332"/>
          </a:xfrm>
          <a:prstGeom prst="rect">
            <a:avLst/>
          </a:prstGeom>
          <a:noFill/>
        </p:spPr>
        <p:txBody>
          <a:bodyPr wrap="none" rtlCol="0">
            <a:spAutoFit/>
          </a:bodyPr>
          <a:lstStyle/>
          <a:p>
            <a:r>
              <a:rPr lang="en-GB"/>
              <a:t>+ 10 minutes</a:t>
            </a:r>
          </a:p>
        </p:txBody>
      </p:sp>
      <p:pic>
        <p:nvPicPr>
          <p:cNvPr id="7" name="Picture 6" descr="A close up of a cement wall&#10;&#10;Description automatically generated">
            <a:extLst>
              <a:ext uri="{FF2B5EF4-FFF2-40B4-BE49-F238E27FC236}">
                <a16:creationId xmlns:a16="http://schemas.microsoft.com/office/drawing/2014/main" id="{2322FCCB-F9C5-FED2-1B14-D1BBFD1738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317333" y="2116057"/>
            <a:ext cx="2490535" cy="1867901"/>
          </a:xfrm>
          <a:prstGeom prst="rect">
            <a:avLst/>
          </a:prstGeom>
        </p:spPr>
      </p:pic>
      <p:pic>
        <p:nvPicPr>
          <p:cNvPr id="11" name="Picture 10" descr="A puddle of water on a concrete surface&#10;&#10;Description automatically generated">
            <a:extLst>
              <a:ext uri="{FF2B5EF4-FFF2-40B4-BE49-F238E27FC236}">
                <a16:creationId xmlns:a16="http://schemas.microsoft.com/office/drawing/2014/main" id="{8431881D-9621-9C6E-A5D1-BFE8F6698A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2343244" y="2116057"/>
            <a:ext cx="2490533" cy="1867900"/>
          </a:xfrm>
          <a:prstGeom prst="rect">
            <a:avLst/>
          </a:prstGeom>
        </p:spPr>
      </p:pic>
      <p:pic>
        <p:nvPicPr>
          <p:cNvPr id="18" name="Picture 17" descr="A light bulb drawing on a concrete surface&#10;&#10;Description automatically generated">
            <a:extLst>
              <a:ext uri="{FF2B5EF4-FFF2-40B4-BE49-F238E27FC236}">
                <a16:creationId xmlns:a16="http://schemas.microsoft.com/office/drawing/2014/main" id="{1662F687-C24A-196A-7BCB-144BC04F1B2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6395064" y="2116057"/>
            <a:ext cx="2490534" cy="1867901"/>
          </a:xfrm>
          <a:prstGeom prst="rect">
            <a:avLst/>
          </a:prstGeom>
        </p:spPr>
      </p:pic>
      <p:pic>
        <p:nvPicPr>
          <p:cNvPr id="20" name="Picture 19" descr="A hand print in a puddle&#10;&#10;Description automatically generated">
            <a:extLst>
              <a:ext uri="{FF2B5EF4-FFF2-40B4-BE49-F238E27FC236}">
                <a16:creationId xmlns:a16="http://schemas.microsoft.com/office/drawing/2014/main" id="{AF2936A7-5CB5-7091-AAF4-35D26CEE12A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4369155" y="2116057"/>
            <a:ext cx="2490534" cy="1867901"/>
          </a:xfrm>
          <a:prstGeom prst="rect">
            <a:avLst/>
          </a:prstGeom>
        </p:spPr>
      </p:pic>
      <p:sp>
        <p:nvSpPr>
          <p:cNvPr id="3" name="TextBox 2">
            <a:extLst>
              <a:ext uri="{FF2B5EF4-FFF2-40B4-BE49-F238E27FC236}">
                <a16:creationId xmlns:a16="http://schemas.microsoft.com/office/drawing/2014/main" id="{C6E5DC4F-1B72-DF71-3807-6E8C394828D7}"/>
              </a:ext>
            </a:extLst>
          </p:cNvPr>
          <p:cNvSpPr txBox="1"/>
          <p:nvPr/>
        </p:nvSpPr>
        <p:spPr>
          <a:xfrm>
            <a:off x="2297563" y="6464424"/>
            <a:ext cx="4548874" cy="369332"/>
          </a:xfrm>
          <a:prstGeom prst="rect">
            <a:avLst/>
          </a:prstGeom>
          <a:noFill/>
        </p:spPr>
        <p:txBody>
          <a:bodyPr wrap="none" rtlCol="0">
            <a:spAutoFit/>
          </a:bodyPr>
          <a:lstStyle/>
          <a:p>
            <a:r>
              <a:rPr lang="en-GB"/>
              <a:t>* Chalk arrow shows direction of water run-off</a:t>
            </a:r>
          </a:p>
        </p:txBody>
      </p:sp>
      <p:sp>
        <p:nvSpPr>
          <p:cNvPr id="6" name="Arrow: Right 5">
            <a:extLst>
              <a:ext uri="{FF2B5EF4-FFF2-40B4-BE49-F238E27FC236}">
                <a16:creationId xmlns:a16="http://schemas.microsoft.com/office/drawing/2014/main" id="{4598328A-010D-7A74-B2C4-FFD98E05BF40}"/>
              </a:ext>
            </a:extLst>
          </p:cNvPr>
          <p:cNvSpPr/>
          <p:nvPr/>
        </p:nvSpPr>
        <p:spPr>
          <a:xfrm>
            <a:off x="1962550" y="5538355"/>
            <a:ext cx="5716588" cy="758536"/>
          </a:xfrm>
          <a:prstGeom prst="rightArrow">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Observing over time</a:t>
            </a:r>
          </a:p>
        </p:txBody>
      </p:sp>
      <p:pic>
        <p:nvPicPr>
          <p:cNvPr id="4" name="Picture 3">
            <a:extLst>
              <a:ext uri="{FF2B5EF4-FFF2-40B4-BE49-F238E27FC236}">
                <a16:creationId xmlns:a16="http://schemas.microsoft.com/office/drawing/2014/main" id="{01EB310A-C922-AD1B-39A0-1686CBA76D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65644" y="207955"/>
            <a:ext cx="900000" cy="900000"/>
          </a:xfrm>
          <a:prstGeom prst="rect">
            <a:avLst/>
          </a:prstGeom>
        </p:spPr>
      </p:pic>
    </p:spTree>
    <p:extLst>
      <p:ext uri="{BB962C8B-B14F-4D97-AF65-F5344CB8AC3E}">
        <p14:creationId xmlns:p14="http://schemas.microsoft.com/office/powerpoint/2010/main" val="38468227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F288F10-C7DD-17B8-E1BF-AE0D7ACC35A8}"/>
              </a:ext>
            </a:extLst>
          </p:cNvPr>
          <p:cNvSpPr txBox="1"/>
          <p:nvPr/>
        </p:nvSpPr>
        <p:spPr>
          <a:xfrm>
            <a:off x="628649" y="3515574"/>
            <a:ext cx="7886699" cy="1323439"/>
          </a:xfrm>
          <a:prstGeom prst="rect">
            <a:avLst/>
          </a:prstGeom>
          <a:noFill/>
        </p:spPr>
        <p:txBody>
          <a:bodyPr wrap="square" rtlCol="0">
            <a:spAutoFit/>
          </a:bodyPr>
          <a:lstStyle/>
          <a:p>
            <a:pPr>
              <a:spcAft>
                <a:spcPts val="1200"/>
              </a:spcAft>
            </a:pPr>
            <a:r>
              <a:rPr lang="en-GB" sz="2000">
                <a:solidFill>
                  <a:srgbClr val="3C3C3C"/>
                </a:solidFill>
              </a:rPr>
              <a:t>Which surfaces do </a:t>
            </a:r>
            <a:r>
              <a:rPr lang="en-GB" sz="2000" b="1">
                <a:solidFill>
                  <a:srgbClr val="3C3C3C"/>
                </a:solidFill>
              </a:rPr>
              <a:t>not</a:t>
            </a:r>
            <a:r>
              <a:rPr lang="en-GB" sz="2000">
                <a:solidFill>
                  <a:srgbClr val="3C3C3C"/>
                </a:solidFill>
              </a:rPr>
              <a:t> allow water to drain into the ground quickly?</a:t>
            </a:r>
          </a:p>
          <a:p>
            <a:pPr>
              <a:spcAft>
                <a:spcPts val="1200"/>
              </a:spcAft>
            </a:pPr>
            <a:r>
              <a:rPr lang="en-GB" sz="2000">
                <a:solidFill>
                  <a:srgbClr val="3C3C3C"/>
                </a:solidFill>
              </a:rPr>
              <a:t>Where did the water go? How do you know this?</a:t>
            </a:r>
          </a:p>
          <a:p>
            <a:pPr>
              <a:spcAft>
                <a:spcPts val="1200"/>
              </a:spcAft>
            </a:pPr>
            <a:r>
              <a:rPr lang="en-GB" sz="2000">
                <a:solidFill>
                  <a:srgbClr val="3C3C3C"/>
                </a:solidFill>
              </a:rPr>
              <a:t>What </a:t>
            </a:r>
            <a:r>
              <a:rPr lang="en-GB" sz="2000" b="1">
                <a:solidFill>
                  <a:srgbClr val="3C3C3C"/>
                </a:solidFill>
              </a:rPr>
              <a:t>materials</a:t>
            </a:r>
            <a:r>
              <a:rPr lang="en-GB" sz="2000">
                <a:solidFill>
                  <a:srgbClr val="3C3C3C"/>
                </a:solidFill>
              </a:rPr>
              <a:t> were these surfaces made of?</a:t>
            </a:r>
          </a:p>
        </p:txBody>
      </p:sp>
      <p:sp>
        <p:nvSpPr>
          <p:cNvPr id="5" name="Title 4">
            <a:extLst>
              <a:ext uri="{FF2B5EF4-FFF2-40B4-BE49-F238E27FC236}">
                <a16:creationId xmlns:a16="http://schemas.microsoft.com/office/drawing/2014/main" id="{F06D3730-101F-D91A-25F0-434DE096EE53}"/>
              </a:ext>
            </a:extLst>
          </p:cNvPr>
          <p:cNvSpPr>
            <a:spLocks noGrp="1"/>
          </p:cNvSpPr>
          <p:nvPr>
            <p:ph type="title"/>
          </p:nvPr>
        </p:nvSpPr>
        <p:spPr>
          <a:xfrm>
            <a:off x="628648" y="175374"/>
            <a:ext cx="7886700" cy="1325562"/>
          </a:xfrm>
        </p:spPr>
        <p:txBody>
          <a:bodyPr/>
          <a:lstStyle/>
          <a:p>
            <a:r>
              <a:rPr lang="en-GB" dirty="0">
                <a:latin typeface="+mn-lt"/>
              </a:rPr>
              <a:t>What did you find out?</a:t>
            </a:r>
          </a:p>
        </p:txBody>
      </p:sp>
      <p:sp>
        <p:nvSpPr>
          <p:cNvPr id="4" name="TextBox 3">
            <a:extLst>
              <a:ext uri="{FF2B5EF4-FFF2-40B4-BE49-F238E27FC236}">
                <a16:creationId xmlns:a16="http://schemas.microsoft.com/office/drawing/2014/main" id="{74C9EB7F-4EE0-969A-CF58-21701AE335D4}"/>
              </a:ext>
            </a:extLst>
          </p:cNvPr>
          <p:cNvSpPr txBox="1"/>
          <p:nvPr/>
        </p:nvSpPr>
        <p:spPr>
          <a:xfrm>
            <a:off x="628648" y="1592258"/>
            <a:ext cx="7163896" cy="1323439"/>
          </a:xfrm>
          <a:prstGeom prst="rect">
            <a:avLst/>
          </a:prstGeom>
          <a:noFill/>
        </p:spPr>
        <p:txBody>
          <a:bodyPr wrap="square" rtlCol="0">
            <a:spAutoFit/>
          </a:bodyPr>
          <a:lstStyle/>
          <a:p>
            <a:pPr>
              <a:spcAft>
                <a:spcPts val="1200"/>
              </a:spcAft>
            </a:pPr>
            <a:r>
              <a:rPr lang="en-GB" sz="2000">
                <a:solidFill>
                  <a:srgbClr val="3C3C3C"/>
                </a:solidFill>
              </a:rPr>
              <a:t>Which surfaces allow water to drain into the ground quickly?</a:t>
            </a:r>
          </a:p>
          <a:p>
            <a:pPr>
              <a:spcAft>
                <a:spcPts val="1200"/>
              </a:spcAft>
            </a:pPr>
            <a:r>
              <a:rPr lang="en-GB" sz="2000">
                <a:solidFill>
                  <a:srgbClr val="3C3C3C"/>
                </a:solidFill>
              </a:rPr>
              <a:t>Why do you think this happened?</a:t>
            </a:r>
          </a:p>
          <a:p>
            <a:pPr>
              <a:spcAft>
                <a:spcPts val="1200"/>
              </a:spcAft>
            </a:pPr>
            <a:r>
              <a:rPr lang="en-GB" sz="2000">
                <a:solidFill>
                  <a:srgbClr val="3C3C3C"/>
                </a:solidFill>
              </a:rPr>
              <a:t>What </a:t>
            </a:r>
            <a:r>
              <a:rPr lang="en-GB" sz="2000" b="1">
                <a:solidFill>
                  <a:srgbClr val="3C3C3C"/>
                </a:solidFill>
              </a:rPr>
              <a:t>materials</a:t>
            </a:r>
            <a:r>
              <a:rPr lang="en-GB" sz="2000">
                <a:solidFill>
                  <a:srgbClr val="3C3C3C"/>
                </a:solidFill>
              </a:rPr>
              <a:t> were these surfaces made of?</a:t>
            </a:r>
          </a:p>
        </p:txBody>
      </p:sp>
      <p:pic>
        <p:nvPicPr>
          <p:cNvPr id="6" name="Picture 5" descr="A green and white circle with a black background&#10;&#10;Description automatically generated">
            <a:extLst>
              <a:ext uri="{FF2B5EF4-FFF2-40B4-BE49-F238E27FC236}">
                <a16:creationId xmlns:a16="http://schemas.microsoft.com/office/drawing/2014/main" id="{04114970-5795-3C77-799E-9174A16B6A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94268" y="388155"/>
            <a:ext cx="900000" cy="900000"/>
          </a:xfrm>
          <a:prstGeom prst="rect">
            <a:avLst/>
          </a:prstGeom>
        </p:spPr>
      </p:pic>
      <p:sp>
        <p:nvSpPr>
          <p:cNvPr id="13" name="TextBox 12">
            <a:extLst>
              <a:ext uri="{FF2B5EF4-FFF2-40B4-BE49-F238E27FC236}">
                <a16:creationId xmlns:a16="http://schemas.microsoft.com/office/drawing/2014/main" id="{5DA581B9-DDFA-C267-728C-C04FD1166051}"/>
              </a:ext>
            </a:extLst>
          </p:cNvPr>
          <p:cNvSpPr txBox="1"/>
          <p:nvPr/>
        </p:nvSpPr>
        <p:spPr>
          <a:xfrm>
            <a:off x="628648" y="5581258"/>
            <a:ext cx="7748870" cy="707886"/>
          </a:xfrm>
          <a:prstGeom prst="rect">
            <a:avLst/>
          </a:prstGeom>
          <a:noFill/>
        </p:spPr>
        <p:txBody>
          <a:bodyPr wrap="square" rtlCol="0">
            <a:spAutoFit/>
          </a:bodyPr>
          <a:lstStyle/>
          <a:p>
            <a:r>
              <a:rPr lang="en-GB" sz="2000">
                <a:solidFill>
                  <a:srgbClr val="3C3C3C"/>
                </a:solidFill>
              </a:rPr>
              <a:t>Which surfaces do you think are best for paths, car parks, playgrounds, and sports fields around your school? Why?</a:t>
            </a:r>
          </a:p>
        </p:txBody>
      </p:sp>
    </p:spTree>
    <p:extLst>
      <p:ext uri="{BB962C8B-B14F-4D97-AF65-F5344CB8AC3E}">
        <p14:creationId xmlns:p14="http://schemas.microsoft.com/office/powerpoint/2010/main" val="2828885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DB122-A8B2-9203-369E-3E32D06CF17F}"/>
              </a:ext>
            </a:extLst>
          </p:cNvPr>
          <p:cNvSpPr>
            <a:spLocks noGrp="1"/>
          </p:cNvSpPr>
          <p:nvPr>
            <p:ph type="title"/>
          </p:nvPr>
        </p:nvSpPr>
        <p:spPr/>
        <p:txBody>
          <a:bodyPr/>
          <a:lstStyle/>
          <a:p>
            <a:r>
              <a:rPr lang="en-GB" dirty="0">
                <a:latin typeface="+mn-lt"/>
              </a:rPr>
              <a:t>Climate scientists</a:t>
            </a:r>
          </a:p>
        </p:txBody>
      </p:sp>
      <p:sp>
        <p:nvSpPr>
          <p:cNvPr id="11" name="TextBox 10">
            <a:extLst>
              <a:ext uri="{FF2B5EF4-FFF2-40B4-BE49-F238E27FC236}">
                <a16:creationId xmlns:a16="http://schemas.microsoft.com/office/drawing/2014/main" id="{6D985B0B-E56D-1D68-BC7F-A2BC9486E5C4}"/>
              </a:ext>
            </a:extLst>
          </p:cNvPr>
          <p:cNvSpPr txBox="1"/>
          <p:nvPr/>
        </p:nvSpPr>
        <p:spPr>
          <a:xfrm>
            <a:off x="628652" y="1690688"/>
            <a:ext cx="7902512" cy="2308324"/>
          </a:xfrm>
          <a:prstGeom prst="rect">
            <a:avLst/>
          </a:prstGeom>
          <a:noFill/>
        </p:spPr>
        <p:txBody>
          <a:bodyPr wrap="square" lIns="91440" tIns="45720" rIns="91440" bIns="45720" rtlCol="0" anchor="t">
            <a:spAutoFit/>
          </a:bodyPr>
          <a:lstStyle/>
          <a:p>
            <a:r>
              <a:rPr lang="en-GB" sz="2400" dirty="0">
                <a:solidFill>
                  <a:srgbClr val="3C3C3C"/>
                </a:solidFill>
              </a:rPr>
              <a:t>Climate scientists study our climate and how it is changing. </a:t>
            </a:r>
          </a:p>
          <a:p>
            <a:endParaRPr lang="en-GB" sz="2400" dirty="0">
              <a:solidFill>
                <a:srgbClr val="3C3C3C"/>
              </a:solidFill>
            </a:endParaRPr>
          </a:p>
          <a:p>
            <a:r>
              <a:rPr lang="en-GB" sz="2400" dirty="0">
                <a:solidFill>
                  <a:srgbClr val="3C3C3C"/>
                </a:solidFill>
              </a:rPr>
              <a:t>They use climate models to tell us what </a:t>
            </a:r>
            <a:r>
              <a:rPr lang="en-GB" sz="2400" i="1" dirty="0">
                <a:solidFill>
                  <a:srgbClr val="3C3C3C"/>
                </a:solidFill>
              </a:rPr>
              <a:t>might</a:t>
            </a:r>
            <a:r>
              <a:rPr lang="en-GB" sz="2400" dirty="0">
                <a:solidFill>
                  <a:srgbClr val="3C3C3C"/>
                </a:solidFill>
              </a:rPr>
              <a:t> happen in the future. </a:t>
            </a:r>
          </a:p>
          <a:p>
            <a:endParaRPr lang="en-GB" sz="2400" dirty="0">
              <a:solidFill>
                <a:srgbClr val="3C3C3C"/>
              </a:solidFill>
            </a:endParaRPr>
          </a:p>
          <a:p>
            <a:r>
              <a:rPr lang="en-GB" sz="2400" dirty="0">
                <a:solidFill>
                  <a:srgbClr val="3C3C3C"/>
                </a:solidFill>
              </a:rPr>
              <a:t>This can help us all to prepare for stormy weather. </a:t>
            </a:r>
          </a:p>
        </p:txBody>
      </p:sp>
    </p:spTree>
    <p:extLst>
      <p:ext uri="{BB962C8B-B14F-4D97-AF65-F5344CB8AC3E}">
        <p14:creationId xmlns:p14="http://schemas.microsoft.com/office/powerpoint/2010/main" val="36046788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29027-888E-2511-992C-D802F4E8B3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591FD3-F540-C560-34E5-C909B54C8187}"/>
              </a:ext>
            </a:extLst>
          </p:cNvPr>
          <p:cNvSpPr>
            <a:spLocks noGrp="1"/>
          </p:cNvSpPr>
          <p:nvPr>
            <p:ph type="title"/>
          </p:nvPr>
        </p:nvSpPr>
        <p:spPr>
          <a:xfrm>
            <a:off x="711006" y="215658"/>
            <a:ext cx="7886700" cy="842681"/>
          </a:xfrm>
        </p:spPr>
        <p:txBody>
          <a:bodyPr/>
          <a:lstStyle/>
          <a:p>
            <a:r>
              <a:rPr lang="en-GB" dirty="0">
                <a:latin typeface="+mn-lt"/>
              </a:rPr>
              <a:t>Who were the scientists?</a:t>
            </a:r>
          </a:p>
        </p:txBody>
      </p:sp>
      <p:pic>
        <p:nvPicPr>
          <p:cNvPr id="6" name="Picture 5" descr="A person smiling at camera&#10;&#10;Description automatically generated">
            <a:extLst>
              <a:ext uri="{FF2B5EF4-FFF2-40B4-BE49-F238E27FC236}">
                <a16:creationId xmlns:a16="http://schemas.microsoft.com/office/drawing/2014/main" id="{04DBBC9C-4FAF-D511-A792-4704E4E7842F}"/>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711006" y="1423387"/>
            <a:ext cx="3537037" cy="3482236"/>
          </a:xfrm>
          <a:prstGeom prst="rect">
            <a:avLst/>
          </a:prstGeom>
        </p:spPr>
      </p:pic>
      <p:sp>
        <p:nvSpPr>
          <p:cNvPr id="7" name="Speech Bubble: Rectangle with Corners Rounded 6">
            <a:extLst>
              <a:ext uri="{FF2B5EF4-FFF2-40B4-BE49-F238E27FC236}">
                <a16:creationId xmlns:a16="http://schemas.microsoft.com/office/drawing/2014/main" id="{912483EE-CB06-DA37-1AD9-F4537C2AEE54}"/>
              </a:ext>
            </a:extLst>
          </p:cNvPr>
          <p:cNvSpPr/>
          <p:nvPr/>
        </p:nvSpPr>
        <p:spPr>
          <a:xfrm>
            <a:off x="4571999" y="1356496"/>
            <a:ext cx="4248043" cy="4881466"/>
          </a:xfrm>
          <a:prstGeom prst="wedgeRoundRectCallout">
            <a:avLst>
              <a:gd name="adj1" fmla="val -69031"/>
              <a:gd name="adj2" fmla="val -40844"/>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latin typeface="Aptos" panose="020B0004020202020204" pitchFamily="34" charset="0"/>
                <a:ea typeface="Times New Roman" panose="02020603050405020304" pitchFamily="18" charset="0"/>
                <a:cs typeface="Aptos" panose="020B0004020202020204" pitchFamily="34" charset="0"/>
              </a:rPr>
              <a:t>When I was 8 years old, a storm with hurricane-force winds crossed southern England, where I grew up, which I found very exciting. Since then, I wanted to study the weather (meteorology).</a:t>
            </a:r>
          </a:p>
          <a:p>
            <a:pPr algn="ctr"/>
            <a:endParaRPr lang="en-GB">
              <a:latin typeface="Aptos" panose="020B0004020202020204" pitchFamily="34" charset="0"/>
              <a:ea typeface="Times New Roman" panose="02020603050405020304" pitchFamily="18" charset="0"/>
              <a:cs typeface="Aptos" panose="020B0004020202020204" pitchFamily="34" charset="0"/>
            </a:endParaRPr>
          </a:p>
          <a:p>
            <a:r>
              <a:rPr lang="en-GB" sz="1800">
                <a:effectLst/>
                <a:latin typeface="Aptos" panose="020B0004020202020204" pitchFamily="34" charset="0"/>
                <a:ea typeface="Times New Roman" panose="02020603050405020304" pitchFamily="18" charset="0"/>
                <a:cs typeface="Aptos" panose="020B0004020202020204" pitchFamily="34" charset="0"/>
              </a:rPr>
              <a:t>I am </a:t>
            </a:r>
            <a:r>
              <a:rPr lang="en-GB">
                <a:latin typeface="Aptos" panose="020B0004020202020204" pitchFamily="34" charset="0"/>
                <a:ea typeface="Times New Roman" panose="02020603050405020304" pitchFamily="18" charset="0"/>
                <a:cs typeface="Aptos" panose="020B0004020202020204" pitchFamily="34" charset="0"/>
              </a:rPr>
              <a:t>trying to </a:t>
            </a:r>
            <a:r>
              <a:rPr lang="en-GB" sz="1800">
                <a:effectLst/>
                <a:latin typeface="Aptos" panose="020B0004020202020204" pitchFamily="34" charset="0"/>
                <a:ea typeface="Times New Roman" panose="02020603050405020304" pitchFamily="18" charset="0"/>
                <a:cs typeface="Aptos" panose="020B0004020202020204" pitchFamily="34" charset="0"/>
              </a:rPr>
              <a:t>find out if events like the recent stormy winter in the UK are becoming more frequent or more intense due to climate change, and to tell people about the findings. </a:t>
            </a:r>
          </a:p>
          <a:p>
            <a:pPr algn="ctr"/>
            <a:endParaRPr lang="en-GB">
              <a:latin typeface="Aptos" panose="020B0004020202020204" pitchFamily="34" charset="0"/>
              <a:ea typeface="Times New Roman" panose="02020603050405020304" pitchFamily="18" charset="0"/>
              <a:cs typeface="Aptos" panose="020B0004020202020204" pitchFamily="34" charset="0"/>
            </a:endParaRPr>
          </a:p>
          <a:p>
            <a:r>
              <a:rPr lang="en-GB" sz="1800">
                <a:effectLst/>
                <a:latin typeface="Aptos" panose="020B0004020202020204" pitchFamily="34" charset="0"/>
                <a:ea typeface="Times New Roman" panose="02020603050405020304" pitchFamily="18" charset="0"/>
                <a:cs typeface="Aptos" panose="020B0004020202020204" pitchFamily="34" charset="0"/>
              </a:rPr>
              <a:t>I also love learning languages, which has led to me working as a climate scientist abroad!</a:t>
            </a:r>
            <a:endParaRPr lang="en-GB"/>
          </a:p>
        </p:txBody>
      </p:sp>
      <p:sp>
        <p:nvSpPr>
          <p:cNvPr id="8" name="TextBox 7">
            <a:extLst>
              <a:ext uri="{FF2B5EF4-FFF2-40B4-BE49-F238E27FC236}">
                <a16:creationId xmlns:a16="http://schemas.microsoft.com/office/drawing/2014/main" id="{24D982C1-2E34-30ED-3BF8-A1BFF83C9053}"/>
              </a:ext>
            </a:extLst>
          </p:cNvPr>
          <p:cNvSpPr txBox="1"/>
          <p:nvPr/>
        </p:nvSpPr>
        <p:spPr>
          <a:xfrm>
            <a:off x="585745" y="5072682"/>
            <a:ext cx="3410057" cy="1569660"/>
          </a:xfrm>
          <a:prstGeom prst="rect">
            <a:avLst/>
          </a:prstGeom>
          <a:noFill/>
        </p:spPr>
        <p:txBody>
          <a:bodyPr wrap="square" rtlCol="0">
            <a:spAutoFit/>
          </a:bodyPr>
          <a:lstStyle/>
          <a:p>
            <a:r>
              <a:rPr lang="en-GB" sz="2400" b="1">
                <a:solidFill>
                  <a:srgbClr val="3C3C3C"/>
                </a:solidFill>
              </a:rPr>
              <a:t>Dr Sarah Kew </a:t>
            </a:r>
            <a:r>
              <a:rPr lang="en-GB" sz="2400">
                <a:solidFill>
                  <a:srgbClr val="3C3C3C"/>
                </a:solidFill>
              </a:rPr>
              <a:t>is a </a:t>
            </a:r>
          </a:p>
          <a:p>
            <a:r>
              <a:rPr lang="en-GB" sz="2400">
                <a:solidFill>
                  <a:srgbClr val="3C3C3C"/>
                </a:solidFill>
              </a:rPr>
              <a:t>climate scientist at the Royal Netherlands Meteorological Institute.</a:t>
            </a:r>
          </a:p>
        </p:txBody>
      </p:sp>
    </p:spTree>
    <p:extLst>
      <p:ext uri="{BB962C8B-B14F-4D97-AF65-F5344CB8AC3E}">
        <p14:creationId xmlns:p14="http://schemas.microsoft.com/office/powerpoint/2010/main" val="24180326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711006" y="215658"/>
            <a:ext cx="7886700" cy="842681"/>
          </a:xfrm>
        </p:spPr>
        <p:txBody>
          <a:bodyPr/>
          <a:lstStyle/>
          <a:p>
            <a:r>
              <a:rPr lang="en-GB">
                <a:latin typeface="+mn-lt"/>
              </a:rPr>
              <a:t>Who were the scientists?</a:t>
            </a:r>
          </a:p>
        </p:txBody>
      </p:sp>
      <p:sp>
        <p:nvSpPr>
          <p:cNvPr id="9" name="TextBox 8">
            <a:extLst>
              <a:ext uri="{FF2B5EF4-FFF2-40B4-BE49-F238E27FC236}">
                <a16:creationId xmlns:a16="http://schemas.microsoft.com/office/drawing/2014/main" id="{388B93F4-9249-C867-6C63-CD3C0AA5BD51}"/>
              </a:ext>
            </a:extLst>
          </p:cNvPr>
          <p:cNvSpPr txBox="1"/>
          <p:nvPr/>
        </p:nvSpPr>
        <p:spPr>
          <a:xfrm>
            <a:off x="560694" y="5072682"/>
            <a:ext cx="3021750" cy="1569660"/>
          </a:xfrm>
          <a:prstGeom prst="rect">
            <a:avLst/>
          </a:prstGeom>
          <a:noFill/>
        </p:spPr>
        <p:txBody>
          <a:bodyPr wrap="square" rtlCol="0">
            <a:spAutoFit/>
          </a:bodyPr>
          <a:lstStyle/>
          <a:p>
            <a:r>
              <a:rPr lang="en-GB" sz="2400" b="1">
                <a:solidFill>
                  <a:srgbClr val="3C3C3C"/>
                </a:solidFill>
              </a:rPr>
              <a:t>Adwoa </a:t>
            </a:r>
            <a:r>
              <a:rPr lang="en-GB" sz="2400" b="1" err="1">
                <a:solidFill>
                  <a:srgbClr val="3C3C3C"/>
                </a:solidFill>
              </a:rPr>
              <a:t>Amankona</a:t>
            </a:r>
            <a:r>
              <a:rPr lang="en-GB" sz="2400" b="1">
                <a:solidFill>
                  <a:srgbClr val="3C3C3C"/>
                </a:solidFill>
              </a:rPr>
              <a:t> </a:t>
            </a:r>
            <a:r>
              <a:rPr lang="en-GB" sz="2400">
                <a:solidFill>
                  <a:srgbClr val="3C3C3C"/>
                </a:solidFill>
              </a:rPr>
              <a:t>is a consultant at the Red Cross Red Crescent Climate Centre.</a:t>
            </a:r>
          </a:p>
        </p:txBody>
      </p:sp>
      <p:sp>
        <p:nvSpPr>
          <p:cNvPr id="10" name="Speech Bubble: Rectangle with Corners Rounded 9">
            <a:extLst>
              <a:ext uri="{FF2B5EF4-FFF2-40B4-BE49-F238E27FC236}">
                <a16:creationId xmlns:a16="http://schemas.microsoft.com/office/drawing/2014/main" id="{F52AB6A7-6F70-286C-9C18-1E2F3DCCCE2C}"/>
              </a:ext>
            </a:extLst>
          </p:cNvPr>
          <p:cNvSpPr/>
          <p:nvPr/>
        </p:nvSpPr>
        <p:spPr>
          <a:xfrm>
            <a:off x="3732756" y="1343976"/>
            <a:ext cx="5105293" cy="4428988"/>
          </a:xfrm>
          <a:prstGeom prst="wedgeRoundRectCallout">
            <a:avLst>
              <a:gd name="adj1" fmla="val -35628"/>
              <a:gd name="adj2" fmla="val 60101"/>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t>I help countries to create policies and projects that will help their people adapt to changes in the climate. </a:t>
            </a:r>
          </a:p>
          <a:p>
            <a:endParaRPr lang="en-GB"/>
          </a:p>
          <a:p>
            <a:r>
              <a:rPr lang="en-GB"/>
              <a:t>When I was very young, I loved gardening and I learned that humans can have a big impact on plants and animals  during my science and geography lessons. </a:t>
            </a:r>
          </a:p>
          <a:p>
            <a:endParaRPr lang="en-GB"/>
          </a:p>
          <a:p>
            <a:r>
              <a:rPr lang="en-GB"/>
              <a:t>My passion led me to study at the University of Oxford and now I travel around the world for my work – helping people to understand and look after our planet for future generations, like you!</a:t>
            </a:r>
          </a:p>
        </p:txBody>
      </p:sp>
      <p:pic>
        <p:nvPicPr>
          <p:cNvPr id="12" name="Picture 11" descr="A person in a green shirt&#10;&#10;Description automatically generated">
            <a:extLst>
              <a:ext uri="{FF2B5EF4-FFF2-40B4-BE49-F238E27FC236}">
                <a16:creationId xmlns:a16="http://schemas.microsoft.com/office/drawing/2014/main" id="{6B289F79-F634-F6A3-B62D-6970A87D172C}"/>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711006" y="1343976"/>
            <a:ext cx="2721126" cy="3639138"/>
          </a:xfrm>
          <a:prstGeom prst="rect">
            <a:avLst/>
          </a:prstGeom>
        </p:spPr>
      </p:pic>
    </p:spTree>
    <p:extLst>
      <p:ext uri="{BB962C8B-B14F-4D97-AF65-F5344CB8AC3E}">
        <p14:creationId xmlns:p14="http://schemas.microsoft.com/office/powerpoint/2010/main" val="14330393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727EE-7DF6-562F-E039-A9E37BDC01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29E059-1045-F56C-7CB3-5DC905D402DC}"/>
              </a:ext>
            </a:extLst>
          </p:cNvPr>
          <p:cNvSpPr>
            <a:spLocks noGrp="1"/>
          </p:cNvSpPr>
          <p:nvPr>
            <p:ph type="title"/>
          </p:nvPr>
        </p:nvSpPr>
        <p:spPr>
          <a:xfrm>
            <a:off x="621458" y="172567"/>
            <a:ext cx="8228675" cy="1325562"/>
          </a:xfrm>
        </p:spPr>
        <p:txBody>
          <a:bodyPr/>
          <a:lstStyle/>
          <a:p>
            <a:r>
              <a:rPr lang="en-GB" dirty="0">
                <a:latin typeface="+mn-lt"/>
              </a:rPr>
              <a:t>Can you remember what causes some of our heavy rain and flooding?</a:t>
            </a:r>
          </a:p>
        </p:txBody>
      </p:sp>
      <p:sp>
        <p:nvSpPr>
          <p:cNvPr id="4" name="TextBox 3">
            <a:extLst>
              <a:ext uri="{FF2B5EF4-FFF2-40B4-BE49-F238E27FC236}">
                <a16:creationId xmlns:a16="http://schemas.microsoft.com/office/drawing/2014/main" id="{4E374C77-8FDF-ED5A-CE1A-411573ADB1EF}"/>
              </a:ext>
            </a:extLst>
          </p:cNvPr>
          <p:cNvSpPr txBox="1"/>
          <p:nvPr/>
        </p:nvSpPr>
        <p:spPr>
          <a:xfrm>
            <a:off x="5289755" y="5822682"/>
            <a:ext cx="1716496" cy="369332"/>
          </a:xfrm>
          <a:prstGeom prst="rect">
            <a:avLst/>
          </a:prstGeom>
          <a:noFill/>
        </p:spPr>
        <p:txBody>
          <a:bodyPr wrap="none" rtlCol="0">
            <a:spAutoFit/>
          </a:bodyPr>
          <a:lstStyle/>
          <a:p>
            <a:r>
              <a:rPr lang="en-GB"/>
              <a:t>More heavy rain</a:t>
            </a:r>
          </a:p>
        </p:txBody>
      </p:sp>
      <p:sp>
        <p:nvSpPr>
          <p:cNvPr id="5" name="TextBox 4">
            <a:extLst>
              <a:ext uri="{FF2B5EF4-FFF2-40B4-BE49-F238E27FC236}">
                <a16:creationId xmlns:a16="http://schemas.microsoft.com/office/drawing/2014/main" id="{C641B450-140F-E29A-DA29-3FCE622EF3AF}"/>
              </a:ext>
            </a:extLst>
          </p:cNvPr>
          <p:cNvSpPr txBox="1"/>
          <p:nvPr/>
        </p:nvSpPr>
        <p:spPr>
          <a:xfrm>
            <a:off x="4002931" y="4533508"/>
            <a:ext cx="1752403" cy="369332"/>
          </a:xfrm>
          <a:prstGeom prst="rect">
            <a:avLst/>
          </a:prstGeom>
          <a:noFill/>
        </p:spPr>
        <p:txBody>
          <a:bodyPr wrap="none" rtlCol="0">
            <a:spAutoFit/>
          </a:bodyPr>
          <a:lstStyle/>
          <a:p>
            <a:r>
              <a:rPr lang="en-GB"/>
              <a:t>Earth is warming</a:t>
            </a:r>
          </a:p>
        </p:txBody>
      </p:sp>
      <p:sp>
        <p:nvSpPr>
          <p:cNvPr id="6" name="TextBox 5">
            <a:extLst>
              <a:ext uri="{FF2B5EF4-FFF2-40B4-BE49-F238E27FC236}">
                <a16:creationId xmlns:a16="http://schemas.microsoft.com/office/drawing/2014/main" id="{E0C29C24-4EE7-3B2C-44AF-0B9475625E23}"/>
              </a:ext>
            </a:extLst>
          </p:cNvPr>
          <p:cNvSpPr txBox="1"/>
          <p:nvPr/>
        </p:nvSpPr>
        <p:spPr>
          <a:xfrm>
            <a:off x="1922372" y="3244333"/>
            <a:ext cx="2649627" cy="646331"/>
          </a:xfrm>
          <a:prstGeom prst="rect">
            <a:avLst/>
          </a:prstGeom>
          <a:noFill/>
        </p:spPr>
        <p:txBody>
          <a:bodyPr wrap="square" rtlCol="0">
            <a:spAutoFit/>
          </a:bodyPr>
          <a:lstStyle/>
          <a:p>
            <a:r>
              <a:rPr lang="en-GB"/>
              <a:t>More heat-trapping gases in the atmosphere</a:t>
            </a:r>
          </a:p>
        </p:txBody>
      </p:sp>
      <p:sp>
        <p:nvSpPr>
          <p:cNvPr id="7" name="TextBox 6">
            <a:extLst>
              <a:ext uri="{FF2B5EF4-FFF2-40B4-BE49-F238E27FC236}">
                <a16:creationId xmlns:a16="http://schemas.microsoft.com/office/drawing/2014/main" id="{31CB1B91-33FF-CF8D-FC86-7B467375C525}"/>
              </a:ext>
            </a:extLst>
          </p:cNvPr>
          <p:cNvSpPr txBox="1"/>
          <p:nvPr/>
        </p:nvSpPr>
        <p:spPr>
          <a:xfrm>
            <a:off x="621458" y="1724900"/>
            <a:ext cx="2918619" cy="646331"/>
          </a:xfrm>
          <a:prstGeom prst="rect">
            <a:avLst/>
          </a:prstGeom>
          <a:noFill/>
        </p:spPr>
        <p:txBody>
          <a:bodyPr wrap="none" rtlCol="0">
            <a:spAutoFit/>
          </a:bodyPr>
          <a:lstStyle/>
          <a:p>
            <a:r>
              <a:rPr lang="en-GB"/>
              <a:t>Burning fossil fuels (humans)</a:t>
            </a:r>
          </a:p>
          <a:p>
            <a:r>
              <a:rPr lang="en-GB"/>
              <a:t>Cutting down trees (humans)</a:t>
            </a:r>
          </a:p>
        </p:txBody>
      </p:sp>
      <p:sp>
        <p:nvSpPr>
          <p:cNvPr id="8" name="TextBox 7">
            <a:extLst>
              <a:ext uri="{FF2B5EF4-FFF2-40B4-BE49-F238E27FC236}">
                <a16:creationId xmlns:a16="http://schemas.microsoft.com/office/drawing/2014/main" id="{F0CC0899-B88D-445F-F650-B8041E7B61BB}"/>
              </a:ext>
            </a:extLst>
          </p:cNvPr>
          <p:cNvSpPr txBox="1"/>
          <p:nvPr/>
        </p:nvSpPr>
        <p:spPr>
          <a:xfrm>
            <a:off x="3882050" y="1653770"/>
            <a:ext cx="4854534" cy="923330"/>
          </a:xfrm>
          <a:prstGeom prst="rect">
            <a:avLst/>
          </a:prstGeom>
          <a:noFill/>
        </p:spPr>
        <p:txBody>
          <a:bodyPr wrap="none" rtlCol="0">
            <a:spAutoFit/>
          </a:bodyPr>
          <a:lstStyle/>
          <a:p>
            <a:r>
              <a:rPr lang="en-GB">
                <a:solidFill>
                  <a:srgbClr val="E10098"/>
                </a:solidFill>
              </a:rPr>
              <a:t>What if…?</a:t>
            </a:r>
          </a:p>
          <a:p>
            <a:pPr marL="285750" indent="-285750">
              <a:buFont typeface="Arial" panose="020B0604020202020204" pitchFamily="34" charset="0"/>
              <a:buChar char="•"/>
            </a:pPr>
            <a:r>
              <a:rPr lang="en-GB">
                <a:solidFill>
                  <a:srgbClr val="E10098"/>
                </a:solidFill>
              </a:rPr>
              <a:t>We reduce the amount of fossil fuels we burn</a:t>
            </a:r>
          </a:p>
          <a:p>
            <a:pPr marL="285750" indent="-285750">
              <a:buFont typeface="Arial" panose="020B0604020202020204" pitchFamily="34" charset="0"/>
              <a:buChar char="•"/>
            </a:pPr>
            <a:r>
              <a:rPr lang="en-GB">
                <a:solidFill>
                  <a:srgbClr val="E10098"/>
                </a:solidFill>
              </a:rPr>
              <a:t>We plant more trees</a:t>
            </a:r>
          </a:p>
        </p:txBody>
      </p:sp>
      <p:sp>
        <p:nvSpPr>
          <p:cNvPr id="9" name="Arrow: Down 8">
            <a:extLst>
              <a:ext uri="{FF2B5EF4-FFF2-40B4-BE49-F238E27FC236}">
                <a16:creationId xmlns:a16="http://schemas.microsoft.com/office/drawing/2014/main" id="{E2DD5C51-971A-E07E-0B32-2A085319B49F}"/>
              </a:ext>
            </a:extLst>
          </p:cNvPr>
          <p:cNvSpPr/>
          <p:nvPr/>
        </p:nvSpPr>
        <p:spPr>
          <a:xfrm>
            <a:off x="1935748" y="2557610"/>
            <a:ext cx="632012" cy="52443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Down 9">
            <a:extLst>
              <a:ext uri="{FF2B5EF4-FFF2-40B4-BE49-F238E27FC236}">
                <a16:creationId xmlns:a16="http://schemas.microsoft.com/office/drawing/2014/main" id="{D27C92D5-3C46-D5EB-B07A-14557060C1CD}"/>
              </a:ext>
            </a:extLst>
          </p:cNvPr>
          <p:cNvSpPr/>
          <p:nvPr/>
        </p:nvSpPr>
        <p:spPr>
          <a:xfrm>
            <a:off x="5123322" y="5096435"/>
            <a:ext cx="632012" cy="52443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Arrow: Down 10">
            <a:extLst>
              <a:ext uri="{FF2B5EF4-FFF2-40B4-BE49-F238E27FC236}">
                <a16:creationId xmlns:a16="http://schemas.microsoft.com/office/drawing/2014/main" id="{61FBBC74-EE20-9582-C5D3-B78A6734F5D7}"/>
              </a:ext>
            </a:extLst>
          </p:cNvPr>
          <p:cNvSpPr/>
          <p:nvPr/>
        </p:nvSpPr>
        <p:spPr>
          <a:xfrm>
            <a:off x="3686925" y="3775955"/>
            <a:ext cx="632012" cy="52443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667D9BDF-B1A6-207D-0EEA-DDA81BEB9DBD}"/>
              </a:ext>
            </a:extLst>
          </p:cNvPr>
          <p:cNvSpPr/>
          <p:nvPr/>
        </p:nvSpPr>
        <p:spPr>
          <a:xfrm>
            <a:off x="621458" y="1673260"/>
            <a:ext cx="2918619" cy="884350"/>
          </a:xfrm>
          <a:prstGeom prst="roundRect">
            <a:avLst/>
          </a:prstGeom>
          <a:noFill/>
          <a:ln w="25400">
            <a:solidFill>
              <a:srgbClr val="E1009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599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85A12-43D5-75B9-AE1F-42B341149E0F}"/>
              </a:ext>
            </a:extLst>
          </p:cNvPr>
          <p:cNvSpPr>
            <a:spLocks noGrp="1"/>
          </p:cNvSpPr>
          <p:nvPr>
            <p:ph type="title"/>
          </p:nvPr>
        </p:nvSpPr>
        <p:spPr/>
        <p:txBody>
          <a:bodyPr/>
          <a:lstStyle/>
          <a:p>
            <a:r>
              <a:rPr lang="en-GB">
                <a:latin typeface="+mn-lt"/>
              </a:rPr>
              <a:t>How can football clubs reduce their impact on climate change?</a:t>
            </a:r>
          </a:p>
        </p:txBody>
      </p:sp>
      <p:pic>
        <p:nvPicPr>
          <p:cNvPr id="14" name="Picture 13" descr="A poster with text and images&#10;&#10;Description automatically generated">
            <a:extLst>
              <a:ext uri="{FF2B5EF4-FFF2-40B4-BE49-F238E27FC236}">
                <a16:creationId xmlns:a16="http://schemas.microsoft.com/office/drawing/2014/main" id="{C0A34CA9-1404-68FC-F0DC-D9950132EF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0550" y="1764625"/>
            <a:ext cx="3316612" cy="4704414"/>
          </a:xfrm>
          <a:prstGeom prst="rect">
            <a:avLst/>
          </a:prstGeom>
        </p:spPr>
      </p:pic>
      <p:sp>
        <p:nvSpPr>
          <p:cNvPr id="23" name="TextBox 22">
            <a:extLst>
              <a:ext uri="{FF2B5EF4-FFF2-40B4-BE49-F238E27FC236}">
                <a16:creationId xmlns:a16="http://schemas.microsoft.com/office/drawing/2014/main" id="{300769A1-D6B1-90EE-FBEC-9D2DE2D3BC27}"/>
              </a:ext>
            </a:extLst>
          </p:cNvPr>
          <p:cNvSpPr txBox="1"/>
          <p:nvPr/>
        </p:nvSpPr>
        <p:spPr>
          <a:xfrm>
            <a:off x="626738" y="6542977"/>
            <a:ext cx="4572000" cy="315023"/>
          </a:xfrm>
          <a:prstGeom prst="rect">
            <a:avLst/>
          </a:prstGeom>
          <a:noFill/>
        </p:spPr>
        <p:txBody>
          <a:bodyPr wrap="square">
            <a:spAutoFit/>
          </a:bodyPr>
          <a:lstStyle/>
          <a:p>
            <a:pPr>
              <a:lnSpc>
                <a:spcPct val="107000"/>
              </a:lnSpc>
              <a:spcAft>
                <a:spcPts val="800"/>
              </a:spcAft>
            </a:pPr>
            <a:r>
              <a:rPr lang="en-GB" sz="1400" i="1" kern="100">
                <a:effectLst/>
                <a:latin typeface="Aptos" panose="020B0004020202020204" pitchFamily="34" charset="0"/>
                <a:ea typeface="Aptos" panose="020B0004020202020204" pitchFamily="34" charset="0"/>
                <a:cs typeface="Arial" panose="020B0604020202020204" pitchFamily="34" charset="0"/>
              </a:rPr>
              <a:t>All images © Birmingham County FA</a:t>
            </a:r>
            <a:endParaRPr lang="en-GB" sz="1400" kern="100">
              <a:effectLst/>
              <a:latin typeface="Aptos" panose="020B0004020202020204" pitchFamily="34" charset="0"/>
              <a:ea typeface="Aptos" panose="020B00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8DF653A3-D1C6-642C-7DC4-55F82F68B057}"/>
              </a:ext>
            </a:extLst>
          </p:cNvPr>
          <p:cNvPicPr>
            <a:picLocks noChangeAspect="1"/>
          </p:cNvPicPr>
          <p:nvPr/>
        </p:nvPicPr>
        <p:blipFill>
          <a:blip r:embed="rId4" cstate="screen">
            <a:extLst>
              <a:ext uri="{28A0092B-C50C-407E-A947-70E740481C1C}">
                <a14:useLocalDpi xmlns:a14="http://schemas.microsoft.com/office/drawing/2010/main"/>
              </a:ext>
            </a:extLst>
          </a:blip>
          <a:srcRect l="4979" t="4151" r="4564" b="3912"/>
          <a:stretch/>
        </p:blipFill>
        <p:spPr>
          <a:xfrm>
            <a:off x="5820364" y="4227577"/>
            <a:ext cx="2205317" cy="2241462"/>
          </a:xfrm>
          <a:prstGeom prst="rect">
            <a:avLst/>
          </a:prstGeom>
        </p:spPr>
      </p:pic>
      <p:pic>
        <p:nvPicPr>
          <p:cNvPr id="18" name="Picture 17" descr="A blue box with white text and arrow&#10;&#10;Description automatically generated">
            <a:extLst>
              <a:ext uri="{FF2B5EF4-FFF2-40B4-BE49-F238E27FC236}">
                <a16:creationId xmlns:a16="http://schemas.microsoft.com/office/drawing/2014/main" id="{8C1C208C-3B9C-BC73-2A84-8B2CDA83F15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5400000">
            <a:off x="4748376" y="1831442"/>
            <a:ext cx="2241463" cy="2107829"/>
          </a:xfrm>
          <a:prstGeom prst="rect">
            <a:avLst/>
          </a:prstGeom>
        </p:spPr>
      </p:pic>
    </p:spTree>
    <p:extLst>
      <p:ext uri="{BB962C8B-B14F-4D97-AF65-F5344CB8AC3E}">
        <p14:creationId xmlns:p14="http://schemas.microsoft.com/office/powerpoint/2010/main" val="13659337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20DB6A-EF8C-5D67-2157-8AF91B1CF6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151404-390A-9621-608E-A60D44D508F1}"/>
              </a:ext>
            </a:extLst>
          </p:cNvPr>
          <p:cNvSpPr>
            <a:spLocks noGrp="1"/>
          </p:cNvSpPr>
          <p:nvPr>
            <p:ph type="title"/>
          </p:nvPr>
        </p:nvSpPr>
        <p:spPr>
          <a:xfrm>
            <a:off x="621458" y="172567"/>
            <a:ext cx="8515351" cy="1325562"/>
          </a:xfrm>
        </p:spPr>
        <p:txBody>
          <a:bodyPr/>
          <a:lstStyle/>
          <a:p>
            <a:r>
              <a:rPr lang="en-GB" dirty="0">
                <a:latin typeface="+mn-lt"/>
              </a:rPr>
              <a:t>How can we reduce our impact on climate change?</a:t>
            </a:r>
          </a:p>
        </p:txBody>
      </p:sp>
      <p:pic>
        <p:nvPicPr>
          <p:cNvPr id="9" name="Picture 8" descr="A wooden box full of vegetables&#10;&#10;Description automatically generated">
            <a:extLst>
              <a:ext uri="{FF2B5EF4-FFF2-40B4-BE49-F238E27FC236}">
                <a16:creationId xmlns:a16="http://schemas.microsoft.com/office/drawing/2014/main" id="{08FD2A18-A8E7-CFDF-37BF-CDA3CC3F0D3F}"/>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089864" y="3657600"/>
            <a:ext cx="2830076" cy="2995450"/>
          </a:xfrm>
          <a:prstGeom prst="rect">
            <a:avLst/>
          </a:prstGeom>
        </p:spPr>
      </p:pic>
      <p:pic>
        <p:nvPicPr>
          <p:cNvPr id="11" name="Picture 10" descr="A cartoon of a child holding a bottle and a glass bottle in a box&#10;&#10;Description automatically generated">
            <a:extLst>
              <a:ext uri="{FF2B5EF4-FFF2-40B4-BE49-F238E27FC236}">
                <a16:creationId xmlns:a16="http://schemas.microsoft.com/office/drawing/2014/main" id="{319FD6B1-A643-EEC3-F65C-3F0FFCD18EAA}"/>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763986" y="1498129"/>
            <a:ext cx="2268331" cy="2335225"/>
          </a:xfrm>
          <a:prstGeom prst="rect">
            <a:avLst/>
          </a:prstGeom>
        </p:spPr>
      </p:pic>
      <p:pic>
        <p:nvPicPr>
          <p:cNvPr id="15" name="Picture 14" descr="A group of children riding bikes&#10;&#10;Description automatically generated">
            <a:extLst>
              <a:ext uri="{FF2B5EF4-FFF2-40B4-BE49-F238E27FC236}">
                <a16:creationId xmlns:a16="http://schemas.microsoft.com/office/drawing/2014/main" id="{44C5F544-A3E1-714A-06C2-C5F8B2CFE2B5}"/>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744103" y="1649711"/>
            <a:ext cx="3275464" cy="2183643"/>
          </a:xfrm>
          <a:prstGeom prst="rect">
            <a:avLst/>
          </a:prstGeom>
        </p:spPr>
      </p:pic>
      <p:pic>
        <p:nvPicPr>
          <p:cNvPr id="13" name="Picture 12" descr="A black background with a black square&#10;&#10;Description automatically generated with medium confidence">
            <a:extLst>
              <a:ext uri="{FF2B5EF4-FFF2-40B4-BE49-F238E27FC236}">
                <a16:creationId xmlns:a16="http://schemas.microsoft.com/office/drawing/2014/main" id="{A8F892E8-DE22-BA46-F130-97E469CE2413}"/>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891571" y="3657600"/>
            <a:ext cx="3275463" cy="3200400"/>
          </a:xfrm>
          <a:prstGeom prst="rect">
            <a:avLst/>
          </a:prstGeom>
        </p:spPr>
      </p:pic>
    </p:spTree>
    <p:extLst>
      <p:ext uri="{BB962C8B-B14F-4D97-AF65-F5344CB8AC3E}">
        <p14:creationId xmlns:p14="http://schemas.microsoft.com/office/powerpoint/2010/main" val="4673696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5126"/>
            <a:ext cx="7886700" cy="748779"/>
          </a:xfrm>
        </p:spPr>
        <p:txBody>
          <a:bodyPr/>
          <a:lstStyle/>
          <a:p>
            <a:r>
              <a:rPr lang="en-GB" dirty="0">
                <a:latin typeface="+mn-lt"/>
              </a:rPr>
              <a:t>Cross-curricular links</a:t>
            </a:r>
          </a:p>
        </p:txBody>
      </p:sp>
      <p:sp>
        <p:nvSpPr>
          <p:cNvPr id="4" name="Rectangle: Rounded Corners 3">
            <a:extLst>
              <a:ext uri="{FF2B5EF4-FFF2-40B4-BE49-F238E27FC236}">
                <a16:creationId xmlns:a16="http://schemas.microsoft.com/office/drawing/2014/main" id="{CD0292E1-D0D0-60C6-1B8D-0C0C2DEDB82C}"/>
              </a:ext>
            </a:extLst>
          </p:cNvPr>
          <p:cNvSpPr/>
          <p:nvPr/>
        </p:nvSpPr>
        <p:spPr>
          <a:xfrm>
            <a:off x="5063352" y="1327550"/>
            <a:ext cx="3702283" cy="3513391"/>
          </a:xfrm>
          <a:prstGeom prst="roundRect">
            <a:avLst>
              <a:gd name="adj" fmla="val 5436"/>
            </a:avLst>
          </a:prstGeom>
          <a:solidFill>
            <a:srgbClr val="84BD0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Geography</a:t>
            </a:r>
          </a:p>
          <a:p>
            <a:pPr algn="ctr"/>
            <a:endParaRPr lang="en-GB" dirty="0"/>
          </a:p>
          <a:p>
            <a:pPr algn="ctr"/>
            <a:r>
              <a:rPr lang="en-GB" b="1" dirty="0"/>
              <a:t>Location knowledge </a:t>
            </a:r>
            <a:r>
              <a:rPr lang="en-GB" dirty="0"/>
              <a:t>- name and locate counties and cities of the United Kingdom - create a map of UK football clubs taking climate action.</a:t>
            </a:r>
          </a:p>
          <a:p>
            <a:pPr algn="ctr"/>
            <a:endParaRPr lang="en-GB" dirty="0">
              <a:cs typeface="Calibri"/>
            </a:endParaRP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19209" y="1327550"/>
            <a:ext cx="4086837" cy="3120882"/>
          </a:xfrm>
          <a:prstGeom prst="roundRect">
            <a:avLst>
              <a:gd name="adj" fmla="val 5546"/>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a:t>Writing</a:t>
            </a:r>
            <a:endParaRPr lang="en-GB"/>
          </a:p>
          <a:p>
            <a:pPr>
              <a:spcAft>
                <a:spcPts val="600"/>
              </a:spcAft>
            </a:pPr>
            <a:r>
              <a:rPr lang="en-GB"/>
              <a:t>Children could write a persuasive information poster explaining how to prepare football pitches and other outdoor green spaces for flooding.</a:t>
            </a:r>
          </a:p>
          <a:p>
            <a:pPr>
              <a:spcAft>
                <a:spcPts val="600"/>
              </a:spcAft>
            </a:pPr>
            <a:endParaRPr lang="en-GB"/>
          </a:p>
          <a:p>
            <a:pPr>
              <a:spcAft>
                <a:spcPts val="600"/>
              </a:spcAft>
            </a:pPr>
            <a:r>
              <a:rPr lang="en-GB"/>
              <a:t>They could write a letter to their football club asking what action they are taking for climate.</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619208" y="4806434"/>
            <a:ext cx="4086837" cy="1249351"/>
          </a:xfrm>
          <a:prstGeom prst="roundRect">
            <a:avLst>
              <a:gd name="adj" fmla="val 7735"/>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a:t>Maths</a:t>
            </a:r>
          </a:p>
          <a:p>
            <a:pPr algn="ctr">
              <a:spcAft>
                <a:spcPts val="600"/>
              </a:spcAft>
            </a:pPr>
            <a:r>
              <a:rPr lang="en-GB"/>
              <a:t>In either investigation, children will be measuring volumes of water.</a:t>
            </a:r>
          </a:p>
        </p:txBody>
      </p:sp>
    </p:spTree>
    <p:extLst>
      <p:ext uri="{BB962C8B-B14F-4D97-AF65-F5344CB8AC3E}">
        <p14:creationId xmlns:p14="http://schemas.microsoft.com/office/powerpoint/2010/main" val="10639351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3320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dirty="0">
                <a:latin typeface="+mn-lt"/>
              </a:rPr>
              <a:t>Quick Starter</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a:solidFill>
                  <a:schemeClr val="bg1"/>
                </a:solidFill>
              </a:rPr>
              <a:t>© NASA/JPL-Caltech/ASU</a:t>
            </a:r>
          </a:p>
        </p:txBody>
      </p:sp>
      <p:sp>
        <p:nvSpPr>
          <p:cNvPr id="4" name="TextBox 3">
            <a:extLst>
              <a:ext uri="{FF2B5EF4-FFF2-40B4-BE49-F238E27FC236}">
                <a16:creationId xmlns:a16="http://schemas.microsoft.com/office/drawing/2014/main" id="{B9B79F2D-D79C-A172-1602-E2EB2C846EC5}"/>
              </a:ext>
            </a:extLst>
          </p:cNvPr>
          <p:cNvSpPr txBox="1"/>
          <p:nvPr/>
        </p:nvSpPr>
        <p:spPr>
          <a:xfrm>
            <a:off x="6270035" y="5833767"/>
            <a:ext cx="1012713" cy="307777"/>
          </a:xfrm>
          <a:prstGeom prst="rect">
            <a:avLst/>
          </a:prstGeom>
          <a:noFill/>
        </p:spPr>
        <p:txBody>
          <a:bodyPr wrap="none" rtlCol="0">
            <a:spAutoFit/>
          </a:bodyPr>
          <a:lstStyle/>
          <a:p>
            <a:r>
              <a:rPr lang="en-GB" sz="1400"/>
              <a:t>© Explorify</a:t>
            </a:r>
          </a:p>
        </p:txBody>
      </p:sp>
      <p:pic>
        <p:nvPicPr>
          <p:cNvPr id="6" name="Picture 5" descr="A screen shot of a video&#10;&#10;Description automatically generated">
            <a:hlinkClick r:id="rId3"/>
            <a:extLst>
              <a:ext uri="{FF2B5EF4-FFF2-40B4-BE49-F238E27FC236}">
                <a16:creationId xmlns:a16="http://schemas.microsoft.com/office/drawing/2014/main" id="{B857BF87-DC69-2BBA-8A15-063A3A8CF20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861252" y="1529563"/>
            <a:ext cx="5421497" cy="4304204"/>
          </a:xfrm>
          <a:prstGeom prst="rect">
            <a:avLst/>
          </a:prstGeom>
        </p:spPr>
      </p:pic>
    </p:spTree>
    <p:extLst>
      <p:ext uri="{BB962C8B-B14F-4D97-AF65-F5344CB8AC3E}">
        <p14:creationId xmlns:p14="http://schemas.microsoft.com/office/powerpoint/2010/main" val="1837265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CD504-0378-44B0-EB86-65DFEBCE47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20ABB7-71FD-3D00-C8DA-87C6DEF26502}"/>
              </a:ext>
            </a:extLst>
          </p:cNvPr>
          <p:cNvSpPr>
            <a:spLocks noGrp="1"/>
          </p:cNvSpPr>
          <p:nvPr>
            <p:ph type="title"/>
          </p:nvPr>
        </p:nvSpPr>
        <p:spPr/>
        <p:txBody>
          <a:bodyPr/>
          <a:lstStyle/>
          <a:p>
            <a:r>
              <a:rPr lang="en-GB">
                <a:latin typeface="+mn-lt"/>
              </a:rPr>
              <a:t>Quick Starter</a:t>
            </a:r>
          </a:p>
        </p:txBody>
      </p:sp>
      <p:sp>
        <p:nvSpPr>
          <p:cNvPr id="3" name="TextBox 2">
            <a:extLst>
              <a:ext uri="{FF2B5EF4-FFF2-40B4-BE49-F238E27FC236}">
                <a16:creationId xmlns:a16="http://schemas.microsoft.com/office/drawing/2014/main" id="{2ECC2156-9AF5-9FAD-2CE1-B5F3563DBE61}"/>
              </a:ext>
            </a:extLst>
          </p:cNvPr>
          <p:cNvSpPr txBox="1"/>
          <p:nvPr/>
        </p:nvSpPr>
        <p:spPr>
          <a:xfrm>
            <a:off x="718774" y="6164117"/>
            <a:ext cx="1513556" cy="246221"/>
          </a:xfrm>
          <a:prstGeom prst="rect">
            <a:avLst/>
          </a:prstGeom>
          <a:noFill/>
        </p:spPr>
        <p:txBody>
          <a:bodyPr wrap="none" rtlCol="0">
            <a:spAutoFit/>
          </a:bodyPr>
          <a:lstStyle/>
          <a:p>
            <a:r>
              <a:rPr lang="en-GB" sz="1000">
                <a:solidFill>
                  <a:schemeClr val="bg1"/>
                </a:solidFill>
              </a:rPr>
              <a:t>© NASA/JPL-Caltech/ASU</a:t>
            </a:r>
          </a:p>
        </p:txBody>
      </p:sp>
      <p:pic>
        <p:nvPicPr>
          <p:cNvPr id="9" name="Picture 8" descr="A flooded field with white posts&#10;&#10;Description automatically generated with medium confidence">
            <a:extLst>
              <a:ext uri="{FF2B5EF4-FFF2-40B4-BE49-F238E27FC236}">
                <a16:creationId xmlns:a16="http://schemas.microsoft.com/office/drawing/2014/main" id="{30D0CEB0-853E-5A4A-B2D0-A763E278C7D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8648" y="3174735"/>
            <a:ext cx="3943352" cy="2766508"/>
          </a:xfrm>
          <a:prstGeom prst="rect">
            <a:avLst/>
          </a:prstGeom>
        </p:spPr>
      </p:pic>
      <p:pic>
        <p:nvPicPr>
          <p:cNvPr id="13" name="Picture 12" descr="A wet grass field with buildings in the background&#10;&#10;Description automatically generated">
            <a:extLst>
              <a:ext uri="{FF2B5EF4-FFF2-40B4-BE49-F238E27FC236}">
                <a16:creationId xmlns:a16="http://schemas.microsoft.com/office/drawing/2014/main" id="{EA73A537-4A54-7F89-C22B-2024F9705CF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31272" y="3174735"/>
            <a:ext cx="3688677" cy="2766508"/>
          </a:xfrm>
          <a:prstGeom prst="rect">
            <a:avLst/>
          </a:prstGeom>
        </p:spPr>
      </p:pic>
      <p:sp>
        <p:nvSpPr>
          <p:cNvPr id="14" name="TextBox 13">
            <a:extLst>
              <a:ext uri="{FF2B5EF4-FFF2-40B4-BE49-F238E27FC236}">
                <a16:creationId xmlns:a16="http://schemas.microsoft.com/office/drawing/2014/main" id="{0A75A056-18DD-DCA3-C2F1-E9574A589961}"/>
              </a:ext>
            </a:extLst>
          </p:cNvPr>
          <p:cNvSpPr txBox="1"/>
          <p:nvPr/>
        </p:nvSpPr>
        <p:spPr>
          <a:xfrm>
            <a:off x="5031272" y="5941243"/>
            <a:ext cx="1343573" cy="307777"/>
          </a:xfrm>
          <a:prstGeom prst="rect">
            <a:avLst/>
          </a:prstGeom>
          <a:noFill/>
        </p:spPr>
        <p:txBody>
          <a:bodyPr wrap="none" rtlCol="0">
            <a:spAutoFit/>
          </a:bodyPr>
          <a:lstStyle/>
          <a:p>
            <a:r>
              <a:rPr lang="en-GB" sz="1400">
                <a:hlinkClick r:id="rId5"/>
              </a:rPr>
              <a:t>© Mat </a:t>
            </a:r>
            <a:r>
              <a:rPr lang="en-GB" sz="1400" err="1">
                <a:hlinkClick r:id="rId5"/>
              </a:rPr>
              <a:t>Fascione</a:t>
            </a:r>
            <a:endParaRPr lang="en-GB" sz="1400"/>
          </a:p>
        </p:txBody>
      </p:sp>
      <p:sp>
        <p:nvSpPr>
          <p:cNvPr id="15" name="TextBox 14">
            <a:extLst>
              <a:ext uri="{FF2B5EF4-FFF2-40B4-BE49-F238E27FC236}">
                <a16:creationId xmlns:a16="http://schemas.microsoft.com/office/drawing/2014/main" id="{40B6AB0C-D1DF-0547-3001-895524133458}"/>
              </a:ext>
            </a:extLst>
          </p:cNvPr>
          <p:cNvSpPr txBox="1"/>
          <p:nvPr/>
        </p:nvSpPr>
        <p:spPr>
          <a:xfrm>
            <a:off x="628648" y="5968235"/>
            <a:ext cx="1248162" cy="307777"/>
          </a:xfrm>
          <a:prstGeom prst="rect">
            <a:avLst/>
          </a:prstGeom>
          <a:noFill/>
        </p:spPr>
        <p:txBody>
          <a:bodyPr wrap="none" rtlCol="0">
            <a:spAutoFit/>
          </a:bodyPr>
          <a:lstStyle/>
          <a:p>
            <a:r>
              <a:rPr lang="en-GB" sz="1400">
                <a:hlinkClick r:id="rId6"/>
              </a:rPr>
              <a:t>© Chris Upson</a:t>
            </a:r>
            <a:endParaRPr lang="en-GB" sz="1400"/>
          </a:p>
        </p:txBody>
      </p:sp>
      <p:sp>
        <p:nvSpPr>
          <p:cNvPr id="16" name="Rectangle: Rounded Corners 15">
            <a:extLst>
              <a:ext uri="{FF2B5EF4-FFF2-40B4-BE49-F238E27FC236}">
                <a16:creationId xmlns:a16="http://schemas.microsoft.com/office/drawing/2014/main" id="{22353C0C-EB71-59C8-BB89-F41C098EBBA8}"/>
              </a:ext>
            </a:extLst>
          </p:cNvPr>
          <p:cNvSpPr/>
          <p:nvPr/>
        </p:nvSpPr>
        <p:spPr>
          <a:xfrm>
            <a:off x="628648" y="1690688"/>
            <a:ext cx="8091301" cy="110922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107000"/>
              </a:lnSpc>
            </a:pPr>
            <a:r>
              <a:rPr lang="en-GB" sz="2400" b="1" kern="100">
                <a:effectLst/>
                <a:ea typeface="Aptos" panose="020B0004020202020204" pitchFamily="34" charset="0"/>
                <a:cs typeface="Arial" panose="020B0604020202020204" pitchFamily="34" charset="0"/>
              </a:rPr>
              <a:t>Is there a grass pitch, </a:t>
            </a:r>
            <a:r>
              <a:rPr lang="en-GB" sz="2400" b="1" kern="100">
                <a:ea typeface="Aptos" panose="020B0004020202020204" pitchFamily="34" charset="0"/>
                <a:cs typeface="Arial" panose="020B0604020202020204" pitchFamily="34" charset="0"/>
              </a:rPr>
              <a:t>playing field or </a:t>
            </a:r>
            <a:r>
              <a:rPr lang="en-GB" sz="2400" b="1" kern="100">
                <a:effectLst/>
                <a:ea typeface="Aptos" panose="020B0004020202020204" pitchFamily="34" charset="0"/>
                <a:cs typeface="Arial" panose="020B0604020202020204" pitchFamily="34" charset="0"/>
              </a:rPr>
              <a:t>park near you?</a:t>
            </a:r>
            <a:endParaRPr lang="en-GB" sz="2400" b="1" kern="100">
              <a:ea typeface="Aptos" panose="020B0004020202020204" pitchFamily="34" charset="0"/>
              <a:cs typeface="Arial" panose="020B0604020202020204" pitchFamily="34" charset="0"/>
            </a:endParaRPr>
          </a:p>
          <a:p>
            <a:pPr lvl="0" algn="ctr">
              <a:lnSpc>
                <a:spcPct val="107000"/>
              </a:lnSpc>
            </a:pPr>
            <a:r>
              <a:rPr lang="en-GB" sz="2400" b="1" kern="100">
                <a:effectLst/>
                <a:ea typeface="Aptos" panose="020B0004020202020204" pitchFamily="34" charset="0"/>
                <a:cs typeface="Arial" panose="020B0604020202020204" pitchFamily="34" charset="0"/>
              </a:rPr>
              <a:t>Does it ever get very wet or flood?</a:t>
            </a:r>
          </a:p>
        </p:txBody>
      </p:sp>
    </p:spTree>
    <p:extLst>
      <p:ext uri="{BB962C8B-B14F-4D97-AF65-F5344CB8AC3E}">
        <p14:creationId xmlns:p14="http://schemas.microsoft.com/office/powerpoint/2010/main" val="3204787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7B3D6-DD3E-5939-956B-04901F373715}"/>
              </a:ext>
            </a:extLst>
          </p:cNvPr>
          <p:cNvSpPr>
            <a:spLocks noGrp="1"/>
          </p:cNvSpPr>
          <p:nvPr>
            <p:ph type="title"/>
          </p:nvPr>
        </p:nvSpPr>
        <p:spPr/>
        <p:txBody>
          <a:bodyPr/>
          <a:lstStyle/>
          <a:p>
            <a:r>
              <a:rPr lang="en-GB">
                <a:latin typeface="+mn-lt"/>
              </a:rPr>
              <a:t>What is happening to football pitches?</a:t>
            </a:r>
          </a:p>
        </p:txBody>
      </p:sp>
      <p:pic>
        <p:nvPicPr>
          <p:cNvPr id="4" name="Picture 3" descr="A field with a lawn mower in the middle&#10;&#10;Description automatically generated">
            <a:extLst>
              <a:ext uri="{FF2B5EF4-FFF2-40B4-BE49-F238E27FC236}">
                <a16:creationId xmlns:a16="http://schemas.microsoft.com/office/drawing/2014/main" id="{59A2D1D4-06D0-ADF3-48C4-A16892BD46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9" y="1690688"/>
            <a:ext cx="4684432" cy="3513324"/>
          </a:xfrm>
          <a:prstGeom prst="rect">
            <a:avLst/>
          </a:prstGeom>
        </p:spPr>
      </p:pic>
      <p:sp>
        <p:nvSpPr>
          <p:cNvPr id="5" name="TextBox 4">
            <a:extLst>
              <a:ext uri="{FF2B5EF4-FFF2-40B4-BE49-F238E27FC236}">
                <a16:creationId xmlns:a16="http://schemas.microsoft.com/office/drawing/2014/main" id="{04F9626D-FF1F-3361-FB30-3A9ABA92EE5E}"/>
              </a:ext>
            </a:extLst>
          </p:cNvPr>
          <p:cNvSpPr txBox="1"/>
          <p:nvPr/>
        </p:nvSpPr>
        <p:spPr>
          <a:xfrm>
            <a:off x="5529169" y="1690688"/>
            <a:ext cx="3278654" cy="3323987"/>
          </a:xfrm>
          <a:prstGeom prst="rect">
            <a:avLst/>
          </a:prstGeom>
          <a:noFill/>
        </p:spPr>
        <p:txBody>
          <a:bodyPr wrap="square" rtlCol="0">
            <a:spAutoFit/>
          </a:bodyPr>
          <a:lstStyle/>
          <a:p>
            <a:r>
              <a:rPr lang="en-GB" sz="2400">
                <a:solidFill>
                  <a:srgbClr val="3C3C3C"/>
                </a:solidFill>
              </a:rPr>
              <a:t>After stormy weather:</a:t>
            </a:r>
          </a:p>
          <a:p>
            <a:pPr marL="285750" indent="-285750">
              <a:buFont typeface="Arial" panose="020B0604020202020204" pitchFamily="34" charset="0"/>
              <a:buChar char="•"/>
            </a:pPr>
            <a:r>
              <a:rPr lang="en-GB" sz="2400">
                <a:solidFill>
                  <a:srgbClr val="3C3C3C"/>
                </a:solidFill>
              </a:rPr>
              <a:t>sometimes rain cannot </a:t>
            </a:r>
            <a:r>
              <a:rPr lang="en-GB" sz="2400" b="1">
                <a:solidFill>
                  <a:srgbClr val="3C3C3C"/>
                </a:solidFill>
              </a:rPr>
              <a:t>drain</a:t>
            </a:r>
            <a:r>
              <a:rPr lang="en-GB" sz="2400">
                <a:solidFill>
                  <a:srgbClr val="3C3C3C"/>
                </a:solidFill>
              </a:rPr>
              <a:t> away</a:t>
            </a:r>
          </a:p>
          <a:p>
            <a:pPr marL="285750" indent="-285750">
              <a:buFont typeface="Arial" panose="020B0604020202020204" pitchFamily="34" charset="0"/>
              <a:buChar char="•"/>
            </a:pPr>
            <a:r>
              <a:rPr lang="en-GB" sz="2400">
                <a:solidFill>
                  <a:srgbClr val="3C3C3C"/>
                </a:solidFill>
              </a:rPr>
              <a:t>sometimes water </a:t>
            </a:r>
            <a:r>
              <a:rPr lang="en-GB" sz="2400" b="1">
                <a:solidFill>
                  <a:srgbClr val="3C3C3C"/>
                </a:solidFill>
              </a:rPr>
              <a:t>floods</a:t>
            </a:r>
            <a:r>
              <a:rPr lang="en-GB" sz="2400">
                <a:solidFill>
                  <a:srgbClr val="3C3C3C"/>
                </a:solidFill>
              </a:rPr>
              <a:t> onto the pitch</a:t>
            </a:r>
          </a:p>
          <a:p>
            <a:endParaRPr lang="en-GB" sz="2400">
              <a:solidFill>
                <a:srgbClr val="3C3C3C"/>
              </a:solidFill>
            </a:endParaRPr>
          </a:p>
          <a:p>
            <a:r>
              <a:rPr lang="en-GB" sz="2400">
                <a:solidFill>
                  <a:srgbClr val="3C3C3C"/>
                </a:solidFill>
              </a:rPr>
              <a:t>Football matches get cancelled.</a:t>
            </a:r>
          </a:p>
          <a:p>
            <a:endParaRPr lang="en-GB"/>
          </a:p>
        </p:txBody>
      </p:sp>
      <p:sp>
        <p:nvSpPr>
          <p:cNvPr id="7" name="TextBox 6">
            <a:extLst>
              <a:ext uri="{FF2B5EF4-FFF2-40B4-BE49-F238E27FC236}">
                <a16:creationId xmlns:a16="http://schemas.microsoft.com/office/drawing/2014/main" id="{C76629F0-620E-F19E-D4C2-F782E98956C9}"/>
              </a:ext>
            </a:extLst>
          </p:cNvPr>
          <p:cNvSpPr txBox="1"/>
          <p:nvPr/>
        </p:nvSpPr>
        <p:spPr>
          <a:xfrm>
            <a:off x="628649" y="5661877"/>
            <a:ext cx="8179173" cy="830997"/>
          </a:xfrm>
          <a:prstGeom prst="rect">
            <a:avLst/>
          </a:prstGeom>
          <a:noFill/>
        </p:spPr>
        <p:txBody>
          <a:bodyPr wrap="square">
            <a:spAutoFit/>
          </a:bodyPr>
          <a:lstStyle/>
          <a:p>
            <a:r>
              <a:rPr lang="en-GB" sz="2400">
                <a:solidFill>
                  <a:srgbClr val="3C3C3C"/>
                </a:solidFill>
              </a:rPr>
              <a:t>1/3 grassroots pitches lose 6-8 weeks of the year from flooding due to stormy weather.</a:t>
            </a:r>
          </a:p>
        </p:txBody>
      </p:sp>
      <p:sp>
        <p:nvSpPr>
          <p:cNvPr id="6" name="TextBox 5">
            <a:extLst>
              <a:ext uri="{FF2B5EF4-FFF2-40B4-BE49-F238E27FC236}">
                <a16:creationId xmlns:a16="http://schemas.microsoft.com/office/drawing/2014/main" id="{A387AD41-4BCE-650B-322C-F113EE1DC8D5}"/>
              </a:ext>
            </a:extLst>
          </p:cNvPr>
          <p:cNvSpPr txBox="1"/>
          <p:nvPr/>
        </p:nvSpPr>
        <p:spPr>
          <a:xfrm>
            <a:off x="628649" y="5204012"/>
            <a:ext cx="4572000" cy="315023"/>
          </a:xfrm>
          <a:prstGeom prst="rect">
            <a:avLst/>
          </a:prstGeom>
          <a:noFill/>
        </p:spPr>
        <p:txBody>
          <a:bodyPr wrap="square">
            <a:spAutoFit/>
          </a:bodyPr>
          <a:lstStyle/>
          <a:p>
            <a:pPr>
              <a:lnSpc>
                <a:spcPct val="107000"/>
              </a:lnSpc>
              <a:spcAft>
                <a:spcPts val="800"/>
              </a:spcAft>
            </a:pPr>
            <a:r>
              <a:rPr lang="en-GB" sz="1400" i="1" kern="100">
                <a:effectLst/>
                <a:latin typeface="Aptos" panose="020B0004020202020204" pitchFamily="34" charset="0"/>
                <a:ea typeface="Aptos" panose="020B0004020202020204" pitchFamily="34" charset="0"/>
                <a:cs typeface="Arial" panose="020B0604020202020204" pitchFamily="34" charset="0"/>
              </a:rPr>
              <a:t>© Birmingham County FA</a:t>
            </a:r>
            <a:endParaRPr lang="en-GB" sz="1400" kern="100">
              <a:effectLst/>
              <a:latin typeface="Aptos" panose="020B0004020202020204" pitchFamily="34" charset="0"/>
              <a:ea typeface="Aptos" panose="020B0004020202020204" pitchFamily="34" charset="0"/>
              <a:cs typeface="Arial" panose="020B0604020202020204" pitchFamily="34" charset="0"/>
            </a:endParaRPr>
          </a:p>
        </p:txBody>
      </p:sp>
      <p:sp>
        <p:nvSpPr>
          <p:cNvPr id="15" name="Thought Bubble: Cloud 14">
            <a:extLst>
              <a:ext uri="{FF2B5EF4-FFF2-40B4-BE49-F238E27FC236}">
                <a16:creationId xmlns:a16="http://schemas.microsoft.com/office/drawing/2014/main" id="{C73A9B2F-F575-F9D0-65E7-A75929E9D5FB}"/>
              </a:ext>
            </a:extLst>
          </p:cNvPr>
          <p:cNvSpPr/>
          <p:nvPr/>
        </p:nvSpPr>
        <p:spPr>
          <a:xfrm>
            <a:off x="336177" y="1338276"/>
            <a:ext cx="2994924" cy="2213056"/>
          </a:xfrm>
          <a:prstGeom prst="cloudCallout">
            <a:avLst>
              <a:gd name="adj1" fmla="val 50686"/>
              <a:gd name="adj2" fmla="val 72085"/>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What other sports could be affected by flooding?</a:t>
            </a:r>
          </a:p>
        </p:txBody>
      </p:sp>
    </p:spTree>
    <p:extLst>
      <p:ext uri="{BB962C8B-B14F-4D97-AF65-F5344CB8AC3E}">
        <p14:creationId xmlns:p14="http://schemas.microsoft.com/office/powerpoint/2010/main" val="4285015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8F7CF-E72C-2DFD-17A7-62A651DA884B}"/>
              </a:ext>
            </a:extLst>
          </p:cNvPr>
          <p:cNvSpPr>
            <a:spLocks noGrp="1"/>
          </p:cNvSpPr>
          <p:nvPr>
            <p:ph type="title"/>
          </p:nvPr>
        </p:nvSpPr>
        <p:spPr/>
        <p:txBody>
          <a:bodyPr/>
          <a:lstStyle/>
          <a:p>
            <a:r>
              <a:rPr lang="en-GB" dirty="0">
                <a:latin typeface="+mn-lt"/>
              </a:rPr>
              <a:t>What do you know about rain?</a:t>
            </a:r>
          </a:p>
        </p:txBody>
      </p:sp>
      <p:pic>
        <p:nvPicPr>
          <p:cNvPr id="7" name="Picture 6" descr="A group of people walking with umbrellas&#10;&#10;Description automatically generated">
            <a:extLst>
              <a:ext uri="{FF2B5EF4-FFF2-40B4-BE49-F238E27FC236}">
                <a16:creationId xmlns:a16="http://schemas.microsoft.com/office/drawing/2014/main" id="{DA0DEBD5-0D0F-1B2D-AD86-2E3696DE4E9F}"/>
              </a:ext>
            </a:extLst>
          </p:cNvPr>
          <p:cNvPicPr>
            <a:picLocks noChangeAspect="1"/>
          </p:cNvPicPr>
          <p:nvPr/>
        </p:nvPicPr>
        <p:blipFill>
          <a:blip r:embed="rId3" cstate="hqprint">
            <a:extLst>
              <a:ext uri="{28A0092B-C50C-407E-A947-70E740481C1C}">
                <a14:useLocalDpi xmlns:a14="http://schemas.microsoft.com/office/drawing/2010/main"/>
              </a:ext>
            </a:extLst>
          </a:blip>
          <a:srcRect t="-2"/>
          <a:stretch/>
        </p:blipFill>
        <p:spPr>
          <a:xfrm>
            <a:off x="628648" y="1861777"/>
            <a:ext cx="8515352" cy="3134445"/>
          </a:xfrm>
          <a:prstGeom prst="rect">
            <a:avLst/>
          </a:prstGeom>
        </p:spPr>
      </p:pic>
      <p:sp>
        <p:nvSpPr>
          <p:cNvPr id="5" name="Thought Bubble: Cloud 4">
            <a:extLst>
              <a:ext uri="{FF2B5EF4-FFF2-40B4-BE49-F238E27FC236}">
                <a16:creationId xmlns:a16="http://schemas.microsoft.com/office/drawing/2014/main" id="{D585C746-9C69-5666-4F6E-03FCC8386FAF}"/>
              </a:ext>
            </a:extLst>
          </p:cNvPr>
          <p:cNvSpPr/>
          <p:nvPr/>
        </p:nvSpPr>
        <p:spPr>
          <a:xfrm>
            <a:off x="6343648" y="3963780"/>
            <a:ext cx="2552700" cy="2064883"/>
          </a:xfrm>
          <a:prstGeom prst="cloudCallout">
            <a:avLst>
              <a:gd name="adj1" fmla="val -58573"/>
              <a:gd name="adj2" fmla="val 67245"/>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a:t>Where does the rain come from?</a:t>
            </a:r>
          </a:p>
        </p:txBody>
      </p:sp>
    </p:spTree>
    <p:extLst>
      <p:ext uri="{BB962C8B-B14F-4D97-AF65-F5344CB8AC3E}">
        <p14:creationId xmlns:p14="http://schemas.microsoft.com/office/powerpoint/2010/main" val="25167759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11061-CC89-FA70-69A6-5F5B0D449118}"/>
              </a:ext>
            </a:extLst>
          </p:cNvPr>
          <p:cNvSpPr>
            <a:spLocks noGrp="1"/>
          </p:cNvSpPr>
          <p:nvPr>
            <p:ph type="title"/>
          </p:nvPr>
        </p:nvSpPr>
        <p:spPr/>
        <p:txBody>
          <a:bodyPr>
            <a:normAutofit/>
          </a:bodyPr>
          <a:lstStyle/>
          <a:p>
            <a:r>
              <a:rPr lang="en-GB" dirty="0">
                <a:latin typeface="+mn-lt"/>
              </a:rPr>
              <a:t>How wet is it nowadays?</a:t>
            </a:r>
          </a:p>
        </p:txBody>
      </p:sp>
      <p:pic>
        <p:nvPicPr>
          <p:cNvPr id="11" name="Picture 10" descr="A flooded road with a fence&#10;&#10;Description automatically generated">
            <a:extLst>
              <a:ext uri="{FF2B5EF4-FFF2-40B4-BE49-F238E27FC236}">
                <a16:creationId xmlns:a16="http://schemas.microsoft.com/office/drawing/2014/main" id="{4D6F55E4-FC10-AC79-661C-FBB1D6F2F1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89752" y="2427220"/>
            <a:ext cx="5164495" cy="3873372"/>
          </a:xfrm>
          <a:prstGeom prst="rect">
            <a:avLst/>
          </a:prstGeom>
        </p:spPr>
      </p:pic>
      <p:sp>
        <p:nvSpPr>
          <p:cNvPr id="12" name="Thought Bubble: Cloud 11">
            <a:extLst>
              <a:ext uri="{FF2B5EF4-FFF2-40B4-BE49-F238E27FC236}">
                <a16:creationId xmlns:a16="http://schemas.microsoft.com/office/drawing/2014/main" id="{A096F475-598E-5C2C-5FB0-C487773A139A}"/>
              </a:ext>
            </a:extLst>
          </p:cNvPr>
          <p:cNvSpPr/>
          <p:nvPr/>
        </p:nvSpPr>
        <p:spPr>
          <a:xfrm>
            <a:off x="564380" y="4730268"/>
            <a:ext cx="3263864" cy="1762606"/>
          </a:xfrm>
          <a:prstGeom prst="cloudCallout">
            <a:avLst>
              <a:gd name="adj1" fmla="val -45156"/>
              <a:gd name="adj2" fmla="val 57124"/>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Where could the flood water come from?</a:t>
            </a:r>
          </a:p>
        </p:txBody>
      </p:sp>
      <p:sp>
        <p:nvSpPr>
          <p:cNvPr id="15" name="Thought Bubble: Cloud 14">
            <a:extLst>
              <a:ext uri="{FF2B5EF4-FFF2-40B4-BE49-F238E27FC236}">
                <a16:creationId xmlns:a16="http://schemas.microsoft.com/office/drawing/2014/main" id="{EA28C6B6-4BA1-D1EF-29E8-1597B61A84A0}"/>
              </a:ext>
            </a:extLst>
          </p:cNvPr>
          <p:cNvSpPr/>
          <p:nvPr/>
        </p:nvSpPr>
        <p:spPr>
          <a:xfrm>
            <a:off x="5231851" y="4279818"/>
            <a:ext cx="3405704" cy="2213056"/>
          </a:xfrm>
          <a:prstGeom prst="cloudCallout">
            <a:avLst>
              <a:gd name="adj1" fmla="val -55491"/>
              <a:gd name="adj2" fmla="val 59689"/>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What type of damage is caused by storms?</a:t>
            </a:r>
          </a:p>
        </p:txBody>
      </p:sp>
      <p:sp>
        <p:nvSpPr>
          <p:cNvPr id="3" name="Speech Bubble: Rectangle with Corners Rounded 2">
            <a:extLst>
              <a:ext uri="{FF2B5EF4-FFF2-40B4-BE49-F238E27FC236}">
                <a16:creationId xmlns:a16="http://schemas.microsoft.com/office/drawing/2014/main" id="{398E0897-FA4E-C0A2-11D3-810895CDB5EE}"/>
              </a:ext>
            </a:extLst>
          </p:cNvPr>
          <p:cNvSpPr/>
          <p:nvPr/>
        </p:nvSpPr>
        <p:spPr>
          <a:xfrm>
            <a:off x="628648" y="1689578"/>
            <a:ext cx="8232666" cy="738753"/>
          </a:xfrm>
          <a:prstGeom prst="wedgeRoundRectCallout">
            <a:avLst>
              <a:gd name="adj1" fmla="val -48896"/>
              <a:gd name="adj2" fmla="val 120579"/>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2023-2024 was one of the wettest years ever in UK and Ireland.</a:t>
            </a:r>
          </a:p>
        </p:txBody>
      </p:sp>
    </p:spTree>
    <p:extLst>
      <p:ext uri="{BB962C8B-B14F-4D97-AF65-F5344CB8AC3E}">
        <p14:creationId xmlns:p14="http://schemas.microsoft.com/office/powerpoint/2010/main" val="4265422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A3E60-A8B2-1F09-E2B3-EAE0846B38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DCD7FA-A031-7FBB-958F-203E716579BD}"/>
              </a:ext>
            </a:extLst>
          </p:cNvPr>
          <p:cNvSpPr>
            <a:spLocks noGrp="1"/>
          </p:cNvSpPr>
          <p:nvPr>
            <p:ph type="title"/>
          </p:nvPr>
        </p:nvSpPr>
        <p:spPr/>
        <p:txBody>
          <a:bodyPr>
            <a:normAutofit/>
          </a:bodyPr>
          <a:lstStyle/>
          <a:p>
            <a:r>
              <a:rPr lang="en-GB" dirty="0">
                <a:latin typeface="+mn-lt"/>
              </a:rPr>
              <a:t>Storms in the UK</a:t>
            </a:r>
          </a:p>
        </p:txBody>
      </p:sp>
      <p:sp>
        <p:nvSpPr>
          <p:cNvPr id="5" name="TextBox 4">
            <a:extLst>
              <a:ext uri="{FF2B5EF4-FFF2-40B4-BE49-F238E27FC236}">
                <a16:creationId xmlns:a16="http://schemas.microsoft.com/office/drawing/2014/main" id="{18E8A1F2-3276-FAF2-4C89-7A7170186E44}"/>
              </a:ext>
            </a:extLst>
          </p:cNvPr>
          <p:cNvSpPr txBox="1"/>
          <p:nvPr/>
        </p:nvSpPr>
        <p:spPr>
          <a:xfrm>
            <a:off x="5573098" y="5654679"/>
            <a:ext cx="2307106" cy="923330"/>
          </a:xfrm>
          <a:prstGeom prst="rect">
            <a:avLst/>
          </a:prstGeom>
          <a:noFill/>
        </p:spPr>
        <p:txBody>
          <a:bodyPr wrap="none" rtlCol="0">
            <a:spAutoFit/>
          </a:bodyPr>
          <a:lstStyle/>
          <a:p>
            <a:r>
              <a:rPr lang="en-GB" b="1">
                <a:hlinkClick r:id="rId3"/>
              </a:rPr>
              <a:t>Name our Storms</a:t>
            </a:r>
            <a:endParaRPr lang="en-GB" b="1"/>
          </a:p>
          <a:p>
            <a:r>
              <a:rPr lang="en-GB"/>
              <a:t>Starts each September</a:t>
            </a:r>
          </a:p>
          <a:p>
            <a:r>
              <a:rPr lang="en-GB"/>
              <a:t>Ends August</a:t>
            </a:r>
          </a:p>
        </p:txBody>
      </p:sp>
      <p:sp>
        <p:nvSpPr>
          <p:cNvPr id="7" name="TextBox 6">
            <a:extLst>
              <a:ext uri="{FF2B5EF4-FFF2-40B4-BE49-F238E27FC236}">
                <a16:creationId xmlns:a16="http://schemas.microsoft.com/office/drawing/2014/main" id="{9998D24E-8B4B-A4EC-F25C-97EAB57D5300}"/>
              </a:ext>
            </a:extLst>
          </p:cNvPr>
          <p:cNvSpPr txBox="1"/>
          <p:nvPr/>
        </p:nvSpPr>
        <p:spPr>
          <a:xfrm>
            <a:off x="5575610" y="4268977"/>
            <a:ext cx="2939742" cy="1200329"/>
          </a:xfrm>
          <a:prstGeom prst="rect">
            <a:avLst/>
          </a:prstGeom>
          <a:noFill/>
        </p:spPr>
        <p:txBody>
          <a:bodyPr wrap="square">
            <a:spAutoFit/>
          </a:bodyPr>
          <a:lstStyle/>
          <a:p>
            <a:r>
              <a:rPr lang="en-GB" b="1" i="0">
                <a:solidFill>
                  <a:srgbClr val="333333"/>
                </a:solidFill>
                <a:effectLst/>
                <a:latin typeface="FSEmeric"/>
              </a:rPr>
              <a:t>Storm naming group</a:t>
            </a:r>
          </a:p>
          <a:p>
            <a:pPr marL="285750" indent="-285750">
              <a:buFont typeface="Arial" panose="020B0604020202020204" pitchFamily="34" charset="0"/>
              <a:buChar char="•"/>
            </a:pPr>
            <a:r>
              <a:rPr lang="en-GB" b="0" i="0">
                <a:solidFill>
                  <a:srgbClr val="333333"/>
                </a:solidFill>
                <a:effectLst/>
                <a:latin typeface="FSEmeric"/>
              </a:rPr>
              <a:t>Met Éireann (Ireland)</a:t>
            </a:r>
            <a:endParaRPr lang="en-GB">
              <a:solidFill>
                <a:srgbClr val="333333"/>
              </a:solidFill>
              <a:latin typeface="FSEmeric"/>
            </a:endParaRPr>
          </a:p>
          <a:p>
            <a:pPr marL="285750" indent="-285750">
              <a:buFont typeface="Arial" panose="020B0604020202020204" pitchFamily="34" charset="0"/>
              <a:buChar char="•"/>
            </a:pPr>
            <a:r>
              <a:rPr lang="en-GB" b="0" i="0">
                <a:solidFill>
                  <a:srgbClr val="333333"/>
                </a:solidFill>
                <a:effectLst/>
                <a:latin typeface="FSEmeric"/>
              </a:rPr>
              <a:t>Met Office (UK)</a:t>
            </a:r>
          </a:p>
          <a:p>
            <a:pPr marL="285750" indent="-285750">
              <a:buFont typeface="Arial" panose="020B0604020202020204" pitchFamily="34" charset="0"/>
              <a:buChar char="•"/>
            </a:pPr>
            <a:r>
              <a:rPr lang="en-GB" b="0" i="0">
                <a:solidFill>
                  <a:srgbClr val="333333"/>
                </a:solidFill>
                <a:effectLst/>
                <a:latin typeface="FSEmeric"/>
              </a:rPr>
              <a:t>KNMI (Holland)</a:t>
            </a:r>
            <a:endParaRPr lang="en-GB"/>
          </a:p>
        </p:txBody>
      </p:sp>
      <p:sp>
        <p:nvSpPr>
          <p:cNvPr id="3" name="TextBox 2">
            <a:extLst>
              <a:ext uri="{FF2B5EF4-FFF2-40B4-BE49-F238E27FC236}">
                <a16:creationId xmlns:a16="http://schemas.microsoft.com/office/drawing/2014/main" id="{CB78C96D-E600-3950-49FB-31B94A18675D}"/>
              </a:ext>
            </a:extLst>
          </p:cNvPr>
          <p:cNvSpPr txBox="1"/>
          <p:nvPr/>
        </p:nvSpPr>
        <p:spPr>
          <a:xfrm>
            <a:off x="943583" y="1690688"/>
            <a:ext cx="3153427" cy="369332"/>
          </a:xfrm>
          <a:prstGeom prst="rect">
            <a:avLst/>
          </a:prstGeom>
          <a:noFill/>
        </p:spPr>
        <p:txBody>
          <a:bodyPr wrap="none" rtlCol="0">
            <a:spAutoFit/>
          </a:bodyPr>
          <a:lstStyle/>
          <a:p>
            <a:r>
              <a:rPr lang="en-GB" b="1">
                <a:solidFill>
                  <a:srgbClr val="3C3C3C"/>
                </a:solidFill>
              </a:rPr>
              <a:t>2023/24 storm season timeline</a:t>
            </a:r>
          </a:p>
        </p:txBody>
      </p:sp>
      <p:graphicFrame>
        <p:nvGraphicFramePr>
          <p:cNvPr id="8" name="Table 7">
            <a:extLst>
              <a:ext uri="{FF2B5EF4-FFF2-40B4-BE49-F238E27FC236}">
                <a16:creationId xmlns:a16="http://schemas.microsoft.com/office/drawing/2014/main" id="{5502404C-8757-4B17-7C61-4DA8723DAC0D}"/>
              </a:ext>
            </a:extLst>
          </p:cNvPr>
          <p:cNvGraphicFramePr>
            <a:graphicFrameLocks noGrp="1"/>
          </p:cNvGraphicFramePr>
          <p:nvPr>
            <p:extLst>
              <p:ext uri="{D42A27DB-BD31-4B8C-83A1-F6EECF244321}">
                <p14:modId xmlns:p14="http://schemas.microsoft.com/office/powerpoint/2010/main" val="989025990"/>
              </p:ext>
            </p:extLst>
          </p:nvPr>
        </p:nvGraphicFramePr>
        <p:xfrm>
          <a:off x="727589" y="2134802"/>
          <a:ext cx="3774332" cy="4365556"/>
        </p:xfrm>
        <a:graphic>
          <a:graphicData uri="http://schemas.openxmlformats.org/drawingml/2006/table">
            <a:tbl>
              <a:tblPr firstRow="1" bandRow="1">
                <a:tableStyleId>{5C22544A-7EE6-4342-B048-85BDC9FD1C3A}</a:tableStyleId>
              </a:tblPr>
              <a:tblGrid>
                <a:gridCol w="1887166">
                  <a:extLst>
                    <a:ext uri="{9D8B030D-6E8A-4147-A177-3AD203B41FA5}">
                      <a16:colId xmlns:a16="http://schemas.microsoft.com/office/drawing/2014/main" val="3530531593"/>
                    </a:ext>
                  </a:extLst>
                </a:gridCol>
                <a:gridCol w="1887166">
                  <a:extLst>
                    <a:ext uri="{9D8B030D-6E8A-4147-A177-3AD203B41FA5}">
                      <a16:colId xmlns:a16="http://schemas.microsoft.com/office/drawing/2014/main" val="3222487207"/>
                    </a:ext>
                  </a:extLst>
                </a:gridCol>
              </a:tblGrid>
              <a:tr h="335812">
                <a:tc>
                  <a:txBody>
                    <a:bodyPr/>
                    <a:lstStyle/>
                    <a:p>
                      <a:r>
                        <a:rPr lang="en-GB"/>
                        <a:t>Date</a:t>
                      </a:r>
                    </a:p>
                  </a:txBody>
                  <a:tcPr>
                    <a:solidFill>
                      <a:srgbClr val="3EB1C8"/>
                    </a:solidFill>
                  </a:tcPr>
                </a:tc>
                <a:tc>
                  <a:txBody>
                    <a:bodyPr/>
                    <a:lstStyle/>
                    <a:p>
                      <a:r>
                        <a:rPr lang="en-GB"/>
                        <a:t>Storm name</a:t>
                      </a:r>
                    </a:p>
                  </a:txBody>
                  <a:tcPr>
                    <a:solidFill>
                      <a:srgbClr val="3EB1C8"/>
                    </a:solidFill>
                  </a:tcPr>
                </a:tc>
                <a:extLst>
                  <a:ext uri="{0D108BD9-81ED-4DB2-BD59-A6C34878D82A}">
                    <a16:rowId xmlns:a16="http://schemas.microsoft.com/office/drawing/2014/main" val="886173230"/>
                  </a:ext>
                </a:extLst>
              </a:tr>
              <a:tr h="335812">
                <a:tc>
                  <a:txBody>
                    <a:bodyPr/>
                    <a:lstStyle/>
                    <a:p>
                      <a:r>
                        <a:rPr lang="en-GB"/>
                        <a:t>27-28 September </a:t>
                      </a:r>
                    </a:p>
                  </a:txBody>
                  <a:tcPr>
                    <a:solidFill>
                      <a:srgbClr val="3EB1C8">
                        <a:alpha val="26000"/>
                      </a:srgbClr>
                    </a:solidFill>
                  </a:tcPr>
                </a:tc>
                <a:tc>
                  <a:txBody>
                    <a:bodyPr/>
                    <a:lstStyle/>
                    <a:p>
                      <a:r>
                        <a:rPr lang="en-GB"/>
                        <a:t>Agnes</a:t>
                      </a:r>
                    </a:p>
                  </a:txBody>
                  <a:tcPr>
                    <a:solidFill>
                      <a:srgbClr val="3EB1C8">
                        <a:alpha val="26000"/>
                      </a:srgbClr>
                    </a:solidFill>
                  </a:tcPr>
                </a:tc>
                <a:extLst>
                  <a:ext uri="{0D108BD9-81ED-4DB2-BD59-A6C34878D82A}">
                    <a16:rowId xmlns:a16="http://schemas.microsoft.com/office/drawing/2014/main" val="1463301916"/>
                  </a:ext>
                </a:extLst>
              </a:tr>
              <a:tr h="335812">
                <a:tc>
                  <a:txBody>
                    <a:bodyPr/>
                    <a:lstStyle/>
                    <a:p>
                      <a:r>
                        <a:rPr lang="en-GB"/>
                        <a:t>18-21 October</a:t>
                      </a:r>
                    </a:p>
                  </a:txBody>
                  <a:tcPr>
                    <a:solidFill>
                      <a:srgbClr val="3EB1C8">
                        <a:alpha val="26000"/>
                      </a:srgbClr>
                    </a:solidFill>
                  </a:tcPr>
                </a:tc>
                <a:tc>
                  <a:txBody>
                    <a:bodyPr/>
                    <a:lstStyle/>
                    <a:p>
                      <a:r>
                        <a:rPr lang="en-GB" err="1"/>
                        <a:t>Babet</a:t>
                      </a:r>
                      <a:endParaRPr lang="en-GB"/>
                    </a:p>
                  </a:txBody>
                  <a:tcPr>
                    <a:solidFill>
                      <a:srgbClr val="3EB1C8">
                        <a:alpha val="26000"/>
                      </a:srgbClr>
                    </a:solidFill>
                  </a:tcPr>
                </a:tc>
                <a:extLst>
                  <a:ext uri="{0D108BD9-81ED-4DB2-BD59-A6C34878D82A}">
                    <a16:rowId xmlns:a16="http://schemas.microsoft.com/office/drawing/2014/main" val="701999805"/>
                  </a:ext>
                </a:extLst>
              </a:tr>
              <a:tr h="335812">
                <a:tc>
                  <a:txBody>
                    <a:bodyPr/>
                    <a:lstStyle/>
                    <a:p>
                      <a:r>
                        <a:rPr lang="en-GB"/>
                        <a:t>1-2 November</a:t>
                      </a:r>
                    </a:p>
                  </a:txBody>
                  <a:tcPr>
                    <a:solidFill>
                      <a:srgbClr val="3EB1C8">
                        <a:alpha val="26000"/>
                      </a:srgbClr>
                    </a:solidFill>
                  </a:tcPr>
                </a:tc>
                <a:tc>
                  <a:txBody>
                    <a:bodyPr/>
                    <a:lstStyle/>
                    <a:p>
                      <a:r>
                        <a:rPr lang="en-GB"/>
                        <a:t>Ciaran</a:t>
                      </a:r>
                    </a:p>
                  </a:txBody>
                  <a:tcPr>
                    <a:solidFill>
                      <a:srgbClr val="3EB1C8">
                        <a:alpha val="26000"/>
                      </a:srgbClr>
                    </a:solidFill>
                  </a:tcPr>
                </a:tc>
                <a:extLst>
                  <a:ext uri="{0D108BD9-81ED-4DB2-BD59-A6C34878D82A}">
                    <a16:rowId xmlns:a16="http://schemas.microsoft.com/office/drawing/2014/main" val="1481037141"/>
                  </a:ext>
                </a:extLst>
              </a:tr>
              <a:tr h="335812">
                <a:tc>
                  <a:txBody>
                    <a:bodyPr/>
                    <a:lstStyle/>
                    <a:p>
                      <a:r>
                        <a:rPr lang="en-GB"/>
                        <a:t>31 November</a:t>
                      </a:r>
                    </a:p>
                  </a:txBody>
                  <a:tcPr>
                    <a:solidFill>
                      <a:srgbClr val="3EB1C8">
                        <a:alpha val="26000"/>
                      </a:srgbClr>
                    </a:solidFill>
                  </a:tcPr>
                </a:tc>
                <a:tc>
                  <a:txBody>
                    <a:bodyPr/>
                    <a:lstStyle/>
                    <a:p>
                      <a:r>
                        <a:rPr lang="en-GB"/>
                        <a:t>Debi</a:t>
                      </a:r>
                    </a:p>
                  </a:txBody>
                  <a:tcPr>
                    <a:solidFill>
                      <a:srgbClr val="3EB1C8">
                        <a:alpha val="26000"/>
                      </a:srgbClr>
                    </a:solidFill>
                  </a:tcPr>
                </a:tc>
                <a:extLst>
                  <a:ext uri="{0D108BD9-81ED-4DB2-BD59-A6C34878D82A}">
                    <a16:rowId xmlns:a16="http://schemas.microsoft.com/office/drawing/2014/main" val="2222983512"/>
                  </a:ext>
                </a:extLst>
              </a:tr>
              <a:tr h="335812">
                <a:tc>
                  <a:txBody>
                    <a:bodyPr/>
                    <a:lstStyle/>
                    <a:p>
                      <a:r>
                        <a:rPr lang="en-GB"/>
                        <a:t>9 December</a:t>
                      </a:r>
                    </a:p>
                  </a:txBody>
                  <a:tcPr>
                    <a:solidFill>
                      <a:srgbClr val="3EB1C8">
                        <a:alpha val="26000"/>
                      </a:srgbClr>
                    </a:solidFill>
                  </a:tcPr>
                </a:tc>
                <a:tc>
                  <a:txBody>
                    <a:bodyPr/>
                    <a:lstStyle/>
                    <a:p>
                      <a:r>
                        <a:rPr lang="en-GB"/>
                        <a:t>Elin</a:t>
                      </a:r>
                    </a:p>
                  </a:txBody>
                  <a:tcPr>
                    <a:solidFill>
                      <a:srgbClr val="3EB1C8">
                        <a:alpha val="26000"/>
                      </a:srgbClr>
                    </a:solidFill>
                  </a:tcPr>
                </a:tc>
                <a:extLst>
                  <a:ext uri="{0D108BD9-81ED-4DB2-BD59-A6C34878D82A}">
                    <a16:rowId xmlns:a16="http://schemas.microsoft.com/office/drawing/2014/main" val="982209034"/>
                  </a:ext>
                </a:extLst>
              </a:tr>
              <a:tr h="335812">
                <a:tc>
                  <a:txBody>
                    <a:bodyPr/>
                    <a:lstStyle/>
                    <a:p>
                      <a:r>
                        <a:rPr lang="en-GB"/>
                        <a:t>10 December</a:t>
                      </a:r>
                    </a:p>
                  </a:txBody>
                  <a:tcPr>
                    <a:solidFill>
                      <a:srgbClr val="3EB1C8">
                        <a:alpha val="26000"/>
                      </a:srgbClr>
                    </a:solidFill>
                  </a:tcPr>
                </a:tc>
                <a:tc>
                  <a:txBody>
                    <a:bodyPr/>
                    <a:lstStyle/>
                    <a:p>
                      <a:r>
                        <a:rPr lang="en-GB"/>
                        <a:t>Fergus</a:t>
                      </a:r>
                    </a:p>
                  </a:txBody>
                  <a:tcPr>
                    <a:solidFill>
                      <a:srgbClr val="3EB1C8">
                        <a:alpha val="26000"/>
                      </a:srgbClr>
                    </a:solidFill>
                  </a:tcPr>
                </a:tc>
                <a:extLst>
                  <a:ext uri="{0D108BD9-81ED-4DB2-BD59-A6C34878D82A}">
                    <a16:rowId xmlns:a16="http://schemas.microsoft.com/office/drawing/2014/main" val="3063972136"/>
                  </a:ext>
                </a:extLst>
              </a:tr>
              <a:tr h="335812">
                <a:tc>
                  <a:txBody>
                    <a:bodyPr/>
                    <a:lstStyle/>
                    <a:p>
                      <a:r>
                        <a:rPr lang="en-GB"/>
                        <a:t>27-28 December</a:t>
                      </a:r>
                    </a:p>
                  </a:txBody>
                  <a:tcPr>
                    <a:solidFill>
                      <a:srgbClr val="3EB1C8">
                        <a:alpha val="26000"/>
                      </a:srgbClr>
                    </a:solidFill>
                  </a:tcPr>
                </a:tc>
                <a:tc>
                  <a:txBody>
                    <a:bodyPr/>
                    <a:lstStyle/>
                    <a:p>
                      <a:r>
                        <a:rPr lang="en-GB"/>
                        <a:t>Gerrit</a:t>
                      </a:r>
                    </a:p>
                  </a:txBody>
                  <a:tcPr>
                    <a:solidFill>
                      <a:srgbClr val="3EB1C8">
                        <a:alpha val="26000"/>
                      </a:srgbClr>
                    </a:solidFill>
                  </a:tcPr>
                </a:tc>
                <a:extLst>
                  <a:ext uri="{0D108BD9-81ED-4DB2-BD59-A6C34878D82A}">
                    <a16:rowId xmlns:a16="http://schemas.microsoft.com/office/drawing/2014/main" val="2705035716"/>
                  </a:ext>
                </a:extLst>
              </a:tr>
              <a:tr h="335812">
                <a:tc>
                  <a:txBody>
                    <a:bodyPr/>
                    <a:lstStyle/>
                    <a:p>
                      <a:r>
                        <a:rPr lang="en-GB"/>
                        <a:t>2 January</a:t>
                      </a:r>
                    </a:p>
                  </a:txBody>
                  <a:tcPr>
                    <a:solidFill>
                      <a:srgbClr val="3EB1C8">
                        <a:alpha val="26000"/>
                      </a:srgbClr>
                    </a:solidFill>
                  </a:tcPr>
                </a:tc>
                <a:tc>
                  <a:txBody>
                    <a:bodyPr/>
                    <a:lstStyle/>
                    <a:p>
                      <a:r>
                        <a:rPr lang="en-GB"/>
                        <a:t>Henk</a:t>
                      </a:r>
                    </a:p>
                  </a:txBody>
                  <a:tcPr>
                    <a:solidFill>
                      <a:srgbClr val="3EB1C8">
                        <a:alpha val="26000"/>
                      </a:srgbClr>
                    </a:solidFill>
                  </a:tcPr>
                </a:tc>
                <a:extLst>
                  <a:ext uri="{0D108BD9-81ED-4DB2-BD59-A6C34878D82A}">
                    <a16:rowId xmlns:a16="http://schemas.microsoft.com/office/drawing/2014/main" val="2065333360"/>
                  </a:ext>
                </a:extLst>
              </a:tr>
              <a:tr h="335812">
                <a:tc>
                  <a:txBody>
                    <a:bodyPr/>
                    <a:lstStyle/>
                    <a:p>
                      <a:r>
                        <a:rPr lang="en-GB"/>
                        <a:t>21-22 January</a:t>
                      </a:r>
                    </a:p>
                  </a:txBody>
                  <a:tcPr>
                    <a:solidFill>
                      <a:srgbClr val="3EB1C8">
                        <a:alpha val="26000"/>
                      </a:srgbClr>
                    </a:solidFill>
                  </a:tcPr>
                </a:tc>
                <a:tc>
                  <a:txBody>
                    <a:bodyPr/>
                    <a:lstStyle/>
                    <a:p>
                      <a:r>
                        <a:rPr lang="en-GB"/>
                        <a:t>Isha</a:t>
                      </a:r>
                    </a:p>
                  </a:txBody>
                  <a:tcPr>
                    <a:solidFill>
                      <a:srgbClr val="3EB1C8">
                        <a:alpha val="26000"/>
                      </a:srgbClr>
                    </a:solidFill>
                  </a:tcPr>
                </a:tc>
                <a:extLst>
                  <a:ext uri="{0D108BD9-81ED-4DB2-BD59-A6C34878D82A}">
                    <a16:rowId xmlns:a16="http://schemas.microsoft.com/office/drawing/2014/main" val="822900806"/>
                  </a:ext>
                </a:extLst>
              </a:tr>
              <a:tr h="335812">
                <a:tc>
                  <a:txBody>
                    <a:bodyPr/>
                    <a:lstStyle/>
                    <a:p>
                      <a:r>
                        <a:rPr lang="en-GB"/>
                        <a:t>23-24 January</a:t>
                      </a:r>
                    </a:p>
                  </a:txBody>
                  <a:tcPr>
                    <a:solidFill>
                      <a:srgbClr val="3EB1C8">
                        <a:alpha val="26000"/>
                      </a:srgbClr>
                    </a:solidFill>
                  </a:tcPr>
                </a:tc>
                <a:tc>
                  <a:txBody>
                    <a:bodyPr/>
                    <a:lstStyle/>
                    <a:p>
                      <a:r>
                        <a:rPr lang="en-GB"/>
                        <a:t>Jocelyn</a:t>
                      </a:r>
                    </a:p>
                  </a:txBody>
                  <a:tcPr>
                    <a:solidFill>
                      <a:srgbClr val="3EB1C8">
                        <a:alpha val="26000"/>
                      </a:srgbClr>
                    </a:solidFill>
                  </a:tcPr>
                </a:tc>
                <a:extLst>
                  <a:ext uri="{0D108BD9-81ED-4DB2-BD59-A6C34878D82A}">
                    <a16:rowId xmlns:a16="http://schemas.microsoft.com/office/drawing/2014/main" val="3042315135"/>
                  </a:ext>
                </a:extLst>
              </a:tr>
              <a:tr h="335812">
                <a:tc>
                  <a:txBody>
                    <a:bodyPr/>
                    <a:lstStyle/>
                    <a:p>
                      <a:r>
                        <a:rPr lang="en-GB"/>
                        <a:t>6-7 April</a:t>
                      </a:r>
                    </a:p>
                  </a:txBody>
                  <a:tcPr>
                    <a:solidFill>
                      <a:srgbClr val="3EB1C8">
                        <a:alpha val="26000"/>
                      </a:srgbClr>
                    </a:solidFill>
                  </a:tcPr>
                </a:tc>
                <a:tc>
                  <a:txBody>
                    <a:bodyPr/>
                    <a:lstStyle/>
                    <a:p>
                      <a:r>
                        <a:rPr lang="en-GB"/>
                        <a:t>Kathleen</a:t>
                      </a:r>
                    </a:p>
                  </a:txBody>
                  <a:tcPr>
                    <a:solidFill>
                      <a:srgbClr val="3EB1C8">
                        <a:alpha val="26000"/>
                      </a:srgbClr>
                    </a:solidFill>
                  </a:tcPr>
                </a:tc>
                <a:extLst>
                  <a:ext uri="{0D108BD9-81ED-4DB2-BD59-A6C34878D82A}">
                    <a16:rowId xmlns:a16="http://schemas.microsoft.com/office/drawing/2014/main" val="3352434201"/>
                  </a:ext>
                </a:extLst>
              </a:tr>
              <a:tr h="335812">
                <a:tc>
                  <a:txBody>
                    <a:bodyPr/>
                    <a:lstStyle/>
                    <a:p>
                      <a:r>
                        <a:rPr lang="en-GB"/>
                        <a:t>22-23 August</a:t>
                      </a:r>
                    </a:p>
                  </a:txBody>
                  <a:tcPr>
                    <a:solidFill>
                      <a:srgbClr val="3EB1C8">
                        <a:alpha val="26000"/>
                      </a:srgbClr>
                    </a:solidFill>
                  </a:tcPr>
                </a:tc>
                <a:tc>
                  <a:txBody>
                    <a:bodyPr/>
                    <a:lstStyle/>
                    <a:p>
                      <a:r>
                        <a:rPr lang="en-GB"/>
                        <a:t>Lilian</a:t>
                      </a:r>
                    </a:p>
                  </a:txBody>
                  <a:tcPr>
                    <a:solidFill>
                      <a:srgbClr val="3EB1C8">
                        <a:alpha val="26000"/>
                      </a:srgbClr>
                    </a:solidFill>
                  </a:tcPr>
                </a:tc>
                <a:extLst>
                  <a:ext uri="{0D108BD9-81ED-4DB2-BD59-A6C34878D82A}">
                    <a16:rowId xmlns:a16="http://schemas.microsoft.com/office/drawing/2014/main" val="2156454971"/>
                  </a:ext>
                </a:extLst>
              </a:tr>
            </a:tbl>
          </a:graphicData>
        </a:graphic>
      </p:graphicFrame>
      <p:sp>
        <p:nvSpPr>
          <p:cNvPr id="4" name="Thought Bubble: Cloud 3">
            <a:extLst>
              <a:ext uri="{FF2B5EF4-FFF2-40B4-BE49-F238E27FC236}">
                <a16:creationId xmlns:a16="http://schemas.microsoft.com/office/drawing/2014/main" id="{1A105A5C-7BE0-7324-F419-470B03DE96DC}"/>
              </a:ext>
            </a:extLst>
          </p:cNvPr>
          <p:cNvSpPr/>
          <p:nvPr/>
        </p:nvSpPr>
        <p:spPr>
          <a:xfrm>
            <a:off x="5525811" y="713619"/>
            <a:ext cx="3039339" cy="1762606"/>
          </a:xfrm>
          <a:prstGeom prst="cloudCallout">
            <a:avLst>
              <a:gd name="adj1" fmla="val -42470"/>
              <a:gd name="adj2" fmla="val 70626"/>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a:t>Do you know the name of a recent storm?</a:t>
            </a:r>
          </a:p>
        </p:txBody>
      </p:sp>
      <p:sp>
        <p:nvSpPr>
          <p:cNvPr id="6" name="TextBox 5">
            <a:extLst>
              <a:ext uri="{FF2B5EF4-FFF2-40B4-BE49-F238E27FC236}">
                <a16:creationId xmlns:a16="http://schemas.microsoft.com/office/drawing/2014/main" id="{90D0D118-3EA2-ADE2-ABAB-D915EE197FDA}"/>
              </a:ext>
            </a:extLst>
          </p:cNvPr>
          <p:cNvSpPr txBox="1"/>
          <p:nvPr/>
        </p:nvSpPr>
        <p:spPr>
          <a:xfrm>
            <a:off x="5525812" y="3244334"/>
            <a:ext cx="2890600" cy="646330"/>
          </a:xfrm>
          <a:prstGeom prst="rect">
            <a:avLst/>
          </a:prstGeom>
          <a:noFill/>
        </p:spPr>
        <p:txBody>
          <a:bodyPr wrap="square" rtlCol="0">
            <a:spAutoFit/>
          </a:bodyPr>
          <a:lstStyle/>
          <a:p>
            <a:r>
              <a:rPr lang="en-GB"/>
              <a:t>Storms that might cause damage are named.</a:t>
            </a:r>
          </a:p>
        </p:txBody>
      </p:sp>
    </p:spTree>
    <p:extLst>
      <p:ext uri="{BB962C8B-B14F-4D97-AF65-F5344CB8AC3E}">
        <p14:creationId xmlns:p14="http://schemas.microsoft.com/office/powerpoint/2010/main" val="1517773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PSTT Branding Colours">
      <a:dk1>
        <a:sysClr val="windowText" lastClr="000000"/>
      </a:dk1>
      <a:lt1>
        <a:srgbClr val="00205B"/>
      </a:lt1>
      <a:dk2>
        <a:srgbClr val="44546A"/>
      </a:dk2>
      <a:lt2>
        <a:srgbClr val="E1CD00"/>
      </a:lt2>
      <a:accent1>
        <a:srgbClr val="FA4616"/>
      </a:accent1>
      <a:accent2>
        <a:srgbClr val="84BD00"/>
      </a:accent2>
      <a:accent3>
        <a:srgbClr val="E10098"/>
      </a:accent3>
      <a:accent4>
        <a:srgbClr val="00205B"/>
      </a:accent4>
      <a:accent5>
        <a:srgbClr val="3EB1C8"/>
      </a:accent5>
      <a:accent6>
        <a:srgbClr val="4C8C2B"/>
      </a:accent6>
      <a:hlink>
        <a:srgbClr val="00205B"/>
      </a:hlink>
      <a:folHlink>
        <a:srgbClr val="0070C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F602F4352AC064BAB6534866D1EBEE7" ma:contentTypeVersion="18" ma:contentTypeDescription="Create a new document." ma:contentTypeScope="" ma:versionID="11d28627dca059af5882afa9dd1e4341">
  <xsd:schema xmlns:xsd="http://www.w3.org/2001/XMLSchema" xmlns:xs="http://www.w3.org/2001/XMLSchema" xmlns:p="http://schemas.microsoft.com/office/2006/metadata/properties" xmlns:ns2="f6a294d8-0227-4a1f-9f82-c7d0e374c362" xmlns:ns3="56010c2e-e7df-43f9-b9a0-0c299b337b10" targetNamespace="http://schemas.microsoft.com/office/2006/metadata/properties" ma:root="true" ma:fieldsID="57b4a42a58b73c406119a25d1895db33" ns2:_="" ns3:_="">
    <xsd:import namespace="f6a294d8-0227-4a1f-9f82-c7d0e374c362"/>
    <xsd:import namespace="56010c2e-e7df-43f9-b9a0-0c299b337b1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a294d8-0227-4a1f-9f82-c7d0e374c3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6010c2e-e7df-43f9-b9a0-0c299b337b10"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96da8ce-8ad3-4180-a3e7-c4df143eed2e}" ma:internalName="TaxCatchAll" ma:showField="CatchAllData" ma:web="56010c2e-e7df-43f9-b9a0-0c299b337b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6a294d8-0227-4a1f-9f82-c7d0e374c362">
      <Terms xmlns="http://schemas.microsoft.com/office/infopath/2007/PartnerControls"/>
    </lcf76f155ced4ddcb4097134ff3c332f>
    <TaxCatchAll xmlns="56010c2e-e7df-43f9-b9a0-0c299b337b10" xsi:nil="true"/>
    <SharedWithUsers xmlns="56010c2e-e7df-43f9-b9a0-0c299b337b10">
      <UserInfo>
        <DisplayName>Barbara French</DisplayName>
        <AccountId>180</AccountId>
        <AccountType/>
      </UserInfo>
      <UserInfo>
        <DisplayName>Sue Martin</DisplayName>
        <AccountId>13</AccountId>
        <AccountType/>
      </UserInfo>
      <UserInfo>
        <DisplayName>Robin James</DisplayName>
        <AccountId>193</AccountId>
        <AccountType/>
      </UserInfo>
    </SharedWithUsers>
  </documentManagement>
</p:properties>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0220EC03-6CD4-4832-9648-35D00B355FCA}">
  <ds:schemaRefs>
    <ds:schemaRef ds:uri="56010c2e-e7df-43f9-b9a0-0c299b337b10"/>
    <ds:schemaRef ds:uri="f6a294d8-0227-4a1f-9f82-c7d0e374c36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53AB155-FD45-400F-89C4-CD46A5BAE941}">
  <ds:schemaRefs>
    <ds:schemaRef ds:uri="56010c2e-e7df-43f9-b9a0-0c299b337b10"/>
    <ds:schemaRef ds:uri="f6a294d8-0227-4a1f-9f82-c7d0e374c36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29</TotalTime>
  <Words>4111</Words>
  <Application>Microsoft Office PowerPoint</Application>
  <PresentationFormat>On-screen Show (4:3)</PresentationFormat>
  <Paragraphs>469</Paragraphs>
  <Slides>39</Slides>
  <Notes>38</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39</vt:i4>
      </vt:variant>
    </vt:vector>
  </HeadingPairs>
  <TitlesOfParts>
    <vt:vector size="54" baseType="lpstr">
      <vt:lpstr>Aptos</vt:lpstr>
      <vt:lpstr>Arial</vt:lpstr>
      <vt:lpstr>Calibri</vt:lpstr>
      <vt:lpstr>FSEmeric</vt:lpstr>
      <vt:lpstr>Helvetica Neue</vt:lpstr>
      <vt:lpstr>InterFace</vt:lpstr>
      <vt:lpstr>Interface-Regular</vt:lpstr>
      <vt:lpstr>Plus Jakarta Sans</vt:lpstr>
      <vt:lpstr>Plus Jakarta Sans ExtraBold</vt:lpstr>
      <vt:lpstr>Plus Jakarta Sans Medium</vt:lpstr>
      <vt:lpstr>Segoe UI</vt:lpstr>
      <vt:lpstr>Wingdings</vt:lpstr>
      <vt:lpstr>2_Office Theme</vt:lpstr>
      <vt:lpstr>1_Office Theme</vt:lpstr>
      <vt:lpstr>Office Theme</vt:lpstr>
      <vt:lpstr>Why are football pitches flooding?</vt:lpstr>
      <vt:lpstr>Why are football pitches flooding?</vt:lpstr>
      <vt:lpstr>Key vocabulary</vt:lpstr>
      <vt:lpstr>Quick Starter</vt:lpstr>
      <vt:lpstr>Quick Starter</vt:lpstr>
      <vt:lpstr>What is happening to football pitches?</vt:lpstr>
      <vt:lpstr>What do you know about rain?</vt:lpstr>
      <vt:lpstr>How wet is it nowadays?</vt:lpstr>
      <vt:lpstr>Storms in the UK</vt:lpstr>
      <vt:lpstr>What do climate scientists know about our weather?</vt:lpstr>
      <vt:lpstr>What do climate scientists know about our atmosphere?</vt:lpstr>
      <vt:lpstr>What has changed in recent years?</vt:lpstr>
      <vt:lpstr>What has happened?</vt:lpstr>
      <vt:lpstr>Does it matter if it gets warmer?</vt:lpstr>
      <vt:lpstr>The water cycle</vt:lpstr>
      <vt:lpstr>A warmer water cycle</vt:lpstr>
      <vt:lpstr>What have climate scientists found out?</vt:lpstr>
      <vt:lpstr>What have climate scientists found out?</vt:lpstr>
      <vt:lpstr>What have climate scientists found out?</vt:lpstr>
      <vt:lpstr>What does this mean for football?</vt:lpstr>
      <vt:lpstr>Preparing for climate change</vt:lpstr>
      <vt:lpstr>Health &amp; Safety</vt:lpstr>
      <vt:lpstr>Your turn to investigate</vt:lpstr>
      <vt:lpstr>How will you record your observations?</vt:lpstr>
      <vt:lpstr>Take it further</vt:lpstr>
      <vt:lpstr>What did you find out?</vt:lpstr>
      <vt:lpstr>Your turn to investigate</vt:lpstr>
      <vt:lpstr>Your turn to investigate</vt:lpstr>
      <vt:lpstr>We tried brick paving…</vt:lpstr>
      <vt:lpstr>We tried concrete…</vt:lpstr>
      <vt:lpstr>What did you find out?</vt:lpstr>
      <vt:lpstr>Climate scientists</vt:lpstr>
      <vt:lpstr>Who were the scientists?</vt:lpstr>
      <vt:lpstr>Who were the scientists?</vt:lpstr>
      <vt:lpstr>Can you remember what causes some of our heavy rain and flooding?</vt:lpstr>
      <vt:lpstr>How can football clubs reduce their impact on climate change?</vt:lpstr>
      <vt:lpstr>How can we reduce our impact on climate change?</vt:lpstr>
      <vt:lpstr>Cross-curricular links</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50</cp:revision>
  <cp:lastPrinted>2025-01-08T11:05:57Z</cp:lastPrinted>
  <dcterms:created xsi:type="dcterms:W3CDTF">2016-06-16T08:43:18Z</dcterms:created>
  <dcterms:modified xsi:type="dcterms:W3CDTF">2025-02-04T18:36:13Z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