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Lst>
  <p:notesMasterIdLst>
    <p:notesMasterId r:id="rId23"/>
  </p:notesMasterIdLst>
  <p:sldIdLst>
    <p:sldId id="294" r:id="rId6"/>
    <p:sldId id="329" r:id="rId7"/>
    <p:sldId id="285" r:id="rId8"/>
    <p:sldId id="300" r:id="rId9"/>
    <p:sldId id="330" r:id="rId10"/>
    <p:sldId id="296" r:id="rId11"/>
    <p:sldId id="314" r:id="rId12"/>
    <p:sldId id="305" r:id="rId13"/>
    <p:sldId id="316" r:id="rId14"/>
    <p:sldId id="315" r:id="rId15"/>
    <p:sldId id="302" r:id="rId16"/>
    <p:sldId id="307" r:id="rId17"/>
    <p:sldId id="311" r:id="rId18"/>
    <p:sldId id="319" r:id="rId19"/>
    <p:sldId id="312" r:id="rId20"/>
    <p:sldId id="280" r:id="rId21"/>
    <p:sldId id="2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7A7E6540-2695-3B35-8C92-78974B8E9320}" name="Rebecca Ellis" initials="RE" userId="S::Rebecca.Ellis@pstt.org.uk::9ac469bf-b035-4585-87b6-274816e0ba1a" providerId="AD"/>
  <p188:author id="{FF2D0350-15F2-498C-7C0A-D19B7BAC7A98}" name="Sue Martin" initials="SM" userId="S::sue.martin@pstt.org.uk::cb0194a5-6d63-41ca-ace6-4751bda7921e" providerId="AD"/>
  <p188:author id="{7AC0275C-CB82-863F-C309-D1B7060345D7}" name="Rebecca Ellis" initials="RE" userId="S::rebecca.ellis@pstt.org.uk::9ac469bf-b035-4585-87b6-274816e0ba1a"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3C"/>
    <a:srgbClr val="3EB1C8"/>
    <a:srgbClr val="E1CD00"/>
    <a:srgbClr val="E10098"/>
    <a:srgbClr val="84BD00"/>
    <a:srgbClr val="FFFFFF"/>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743F47-86E7-6407-17CB-1012C1F32665}" v="1" dt="2025-07-15T10:15:33.700"/>
    <p1510:client id="{BC196083-2880-3A2E-D683-311DA39C97A2}" v="1" dt="2025-07-14T16:04:32.8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1500"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y Woodsford" userId="dd4886fa-f0a0-4f18-8f65-16d3fbb360dd" providerId="ADAL" clId="{138FEBA5-0E4E-49E3-AF3D-7FDF08B0C8B6}"/>
    <pc:docChg chg="undo custSel addSld modSld modMainMaster">
      <pc:chgData name="Wendy Woodsford" userId="dd4886fa-f0a0-4f18-8f65-16d3fbb360dd" providerId="ADAL" clId="{138FEBA5-0E4E-49E3-AF3D-7FDF08B0C8B6}" dt="2025-07-14T10:42:38.291" v="142" actId="680"/>
      <pc:docMkLst>
        <pc:docMk/>
      </pc:docMkLst>
      <pc:sldChg chg="delSp modSp mod">
        <pc:chgData name="Wendy Woodsford" userId="dd4886fa-f0a0-4f18-8f65-16d3fbb360dd" providerId="ADAL" clId="{138FEBA5-0E4E-49E3-AF3D-7FDF08B0C8B6}" dt="2025-07-01T13:06:47.417" v="141" actId="1076"/>
        <pc:sldMkLst>
          <pc:docMk/>
          <pc:sldMk cId="124576855" sldId="280"/>
        </pc:sldMkLst>
        <pc:spChg chg="mod">
          <ac:chgData name="Wendy Woodsford" userId="dd4886fa-f0a0-4f18-8f65-16d3fbb360dd" providerId="ADAL" clId="{138FEBA5-0E4E-49E3-AF3D-7FDF08B0C8B6}" dt="2025-07-01T13:06:47.417" v="141" actId="1076"/>
          <ac:spMkLst>
            <pc:docMk/>
            <pc:sldMk cId="124576855" sldId="280"/>
            <ac:spMk id="5" creationId="{8DDA5A8F-916F-4B0A-89B9-F55C61E55418}"/>
          </ac:spMkLst>
        </pc:spChg>
      </pc:sldChg>
      <pc:sldChg chg="modSp mod">
        <pc:chgData name="Wendy Woodsford" userId="dd4886fa-f0a0-4f18-8f65-16d3fbb360dd" providerId="ADAL" clId="{138FEBA5-0E4E-49E3-AF3D-7FDF08B0C8B6}" dt="2025-07-01T13:03:31.962" v="104" actId="1076"/>
        <pc:sldMkLst>
          <pc:docMk/>
          <pc:sldMk cId="816060153" sldId="315"/>
        </pc:sldMkLst>
        <pc:spChg chg="mod">
          <ac:chgData name="Wendy Woodsford" userId="dd4886fa-f0a0-4f18-8f65-16d3fbb360dd" providerId="ADAL" clId="{138FEBA5-0E4E-49E3-AF3D-7FDF08B0C8B6}" dt="2025-07-01T13:03:31.962" v="104" actId="1076"/>
          <ac:spMkLst>
            <pc:docMk/>
            <pc:sldMk cId="816060153" sldId="315"/>
            <ac:spMk id="3" creationId="{B8F44152-8C84-D869-5319-8F7E6AAD6EAA}"/>
          </ac:spMkLst>
        </pc:spChg>
      </pc:sldChg>
      <pc:sldChg chg="new">
        <pc:chgData name="Wendy Woodsford" userId="dd4886fa-f0a0-4f18-8f65-16d3fbb360dd" providerId="ADAL" clId="{138FEBA5-0E4E-49E3-AF3D-7FDF08B0C8B6}" dt="2025-07-14T10:42:38.291" v="142" actId="680"/>
        <pc:sldMkLst>
          <pc:docMk/>
          <pc:sldMk cId="2933998135" sldId="331"/>
        </pc:sldMkLst>
      </pc:sldChg>
      <pc:sldMasterChg chg="modSldLayout">
        <pc:chgData name="Wendy Woodsford" userId="dd4886fa-f0a0-4f18-8f65-16d3fbb360dd" providerId="ADAL" clId="{138FEBA5-0E4E-49E3-AF3D-7FDF08B0C8B6}" dt="2025-07-01T13:04:36.425" v="132" actId="1076"/>
        <pc:sldMasterMkLst>
          <pc:docMk/>
          <pc:sldMasterMk cId="4294612232" sldId="2147483772"/>
        </pc:sldMasterMkLst>
        <pc:sldLayoutChg chg="delSp modSp mod">
          <pc:chgData name="Wendy Woodsford" userId="dd4886fa-f0a0-4f18-8f65-16d3fbb360dd" providerId="ADAL" clId="{138FEBA5-0E4E-49E3-AF3D-7FDF08B0C8B6}" dt="2025-07-01T13:04:36.425" v="132" actId="1076"/>
          <pc:sldLayoutMkLst>
            <pc:docMk/>
            <pc:sldMasterMk cId="4294612232" sldId="2147483772"/>
            <pc:sldLayoutMk cId="1838500350" sldId="2147483826"/>
          </pc:sldLayoutMkLst>
          <pc:spChg chg="mod">
            <ac:chgData name="Wendy Woodsford" userId="dd4886fa-f0a0-4f18-8f65-16d3fbb360dd" providerId="ADAL" clId="{138FEBA5-0E4E-49E3-AF3D-7FDF08B0C8B6}" dt="2025-07-01T12:41:29" v="61" actId="1076"/>
            <ac:spMkLst>
              <pc:docMk/>
              <pc:sldMasterMk cId="4294612232" sldId="2147483772"/>
              <pc:sldLayoutMk cId="1838500350" sldId="2147483826"/>
              <ac:spMk id="5" creationId="{DE064FE4-DC25-8D3F-FEA7-05E8072E5275}"/>
            </ac:spMkLst>
          </pc:spChg>
          <pc:spChg chg="mod">
            <ac:chgData name="Wendy Woodsford" userId="dd4886fa-f0a0-4f18-8f65-16d3fbb360dd" providerId="ADAL" clId="{138FEBA5-0E4E-49E3-AF3D-7FDF08B0C8B6}" dt="2025-07-01T13:04:17.067" v="105" actId="1076"/>
            <ac:spMkLst>
              <pc:docMk/>
              <pc:sldMasterMk cId="4294612232" sldId="2147483772"/>
              <pc:sldLayoutMk cId="1838500350" sldId="2147483826"/>
              <ac:spMk id="7" creationId="{AEB11F9A-956D-119F-70D2-C0D2928CFCB7}"/>
            </ac:spMkLst>
          </pc:spChg>
          <pc:spChg chg="mod">
            <ac:chgData name="Wendy Woodsford" userId="dd4886fa-f0a0-4f18-8f65-16d3fbb360dd" providerId="ADAL" clId="{138FEBA5-0E4E-49E3-AF3D-7FDF08B0C8B6}" dt="2025-07-01T13:04:32.248" v="131" actId="1076"/>
            <ac:spMkLst>
              <pc:docMk/>
              <pc:sldMasterMk cId="4294612232" sldId="2147483772"/>
              <pc:sldLayoutMk cId="1838500350" sldId="2147483826"/>
              <ac:spMk id="9" creationId="{4F309CCE-9EC7-00DC-45C7-9FE62A836626}"/>
            </ac:spMkLst>
          </pc:spChg>
          <pc:spChg chg="mod">
            <ac:chgData name="Wendy Woodsford" userId="dd4886fa-f0a0-4f18-8f65-16d3fbb360dd" providerId="ADAL" clId="{138FEBA5-0E4E-49E3-AF3D-7FDF08B0C8B6}" dt="2025-07-01T13:04:36.425" v="132" actId="1076"/>
            <ac:spMkLst>
              <pc:docMk/>
              <pc:sldMasterMk cId="4294612232" sldId="2147483772"/>
              <pc:sldLayoutMk cId="1838500350" sldId="2147483826"/>
              <ac:spMk id="11" creationId="{72FF63C0-641B-AEC2-36E9-8847E6A5F621}"/>
            </ac:spMkLst>
          </pc:spChg>
        </pc:sldLayoutChg>
      </pc:sldMasterChg>
    </pc:docChg>
  </pc:docChgLst>
  <pc:docChgLst>
    <pc:chgData name="Ruth Shallcross" userId="S::ruth.shallcross@pstt.org.uk::4c9ea7a2-b741-431d-83ef-36c7eb3060b5" providerId="AD" clId="Web-{A2A36145-F482-87F5-A1C2-BEBCB5DE4DB4}"/>
    <pc:docChg chg="addSld delSld modSld">
      <pc:chgData name="Ruth Shallcross" userId="S::ruth.shallcross@pstt.org.uk::4c9ea7a2-b741-431d-83ef-36c7eb3060b5" providerId="AD" clId="Web-{A2A36145-F482-87F5-A1C2-BEBCB5DE4DB4}" dt="2025-07-01T12:26:51.915" v="4"/>
      <pc:docMkLst>
        <pc:docMk/>
      </pc:docMkLst>
      <pc:sldChg chg="add">
        <pc:chgData name="Ruth Shallcross" userId="S::ruth.shallcross@pstt.org.uk::4c9ea7a2-b741-431d-83ef-36c7eb3060b5" providerId="AD" clId="Web-{A2A36145-F482-87F5-A1C2-BEBCB5DE4DB4}" dt="2025-07-01T12:26:45.368" v="3"/>
        <pc:sldMkLst>
          <pc:docMk/>
          <pc:sldMk cId="3121436250" sldId="302"/>
        </pc:sldMkLst>
      </pc:sldChg>
      <pc:sldChg chg="addSp delSp modSp del">
        <pc:chgData name="Ruth Shallcross" userId="S::ruth.shallcross@pstt.org.uk::4c9ea7a2-b741-431d-83ef-36c7eb3060b5" providerId="AD" clId="Web-{A2A36145-F482-87F5-A1C2-BEBCB5DE4DB4}" dt="2025-07-01T12:26:51.915" v="4"/>
        <pc:sldMkLst>
          <pc:docMk/>
          <pc:sldMk cId="1315881618" sldId="331"/>
        </pc:sldMkLst>
      </pc:sldChg>
      <pc:sldMasterChg chg="addSldLayout">
        <pc:chgData name="Ruth Shallcross" userId="S::ruth.shallcross@pstt.org.uk::4c9ea7a2-b741-431d-83ef-36c7eb3060b5" providerId="AD" clId="Web-{A2A36145-F482-87F5-A1C2-BEBCB5DE4DB4}" dt="2025-07-01T12:26:45.368" v="3"/>
        <pc:sldMasterMkLst>
          <pc:docMk/>
          <pc:sldMasterMk cId="4294612232" sldId="2147483772"/>
        </pc:sldMasterMkLst>
        <pc:sldLayoutChg chg="add">
          <pc:chgData name="Ruth Shallcross" userId="S::ruth.shallcross@pstt.org.uk::4c9ea7a2-b741-431d-83ef-36c7eb3060b5" providerId="AD" clId="Web-{A2A36145-F482-87F5-A1C2-BEBCB5DE4DB4}" dt="2025-07-01T12:26:45.368" v="3"/>
          <pc:sldLayoutMkLst>
            <pc:docMk/>
            <pc:sldMasterMk cId="4294612232" sldId="2147483772"/>
            <pc:sldLayoutMk cId="1838500350" sldId="2147483826"/>
          </pc:sldLayoutMkLst>
        </pc:sldLayoutChg>
      </pc:sldMasterChg>
    </pc:docChg>
  </pc:docChgLst>
  <pc:docChgLst>
    <pc:chgData name="Ruth Shallcross" userId="S::ruth.shallcross@pstt.org.uk::4c9ea7a2-b741-431d-83ef-36c7eb3060b5" providerId="AD" clId="Web-{7FF537BF-E556-F749-3DE0-319FBD46D86E}"/>
    <pc:docChg chg="addSld">
      <pc:chgData name="Ruth Shallcross" userId="S::ruth.shallcross@pstt.org.uk::4c9ea7a2-b741-431d-83ef-36c7eb3060b5" providerId="AD" clId="Web-{7FF537BF-E556-F749-3DE0-319FBD46D86E}" dt="2025-07-01T12:16:23.637" v="0"/>
      <pc:docMkLst>
        <pc:docMk/>
      </pc:docMkLst>
      <pc:sldChg chg="new">
        <pc:chgData name="Ruth Shallcross" userId="S::ruth.shallcross@pstt.org.uk::4c9ea7a2-b741-431d-83ef-36c7eb3060b5" providerId="AD" clId="Web-{7FF537BF-E556-F749-3DE0-319FBD46D86E}" dt="2025-07-01T12:16:23.637" v="0"/>
        <pc:sldMkLst>
          <pc:docMk/>
          <pc:sldMk cId="1315881618" sldId="331"/>
        </pc:sldMkLst>
      </pc:sldChg>
    </pc:docChg>
  </pc:docChgLst>
  <pc:docChgLst>
    <pc:chgData name="Sophie Stewart" userId="1764df6f-81fd-4433-9d0a-2ea9194921a4" providerId="ADAL" clId="{15A7274D-A0B5-4CC0-8F81-33BF80FEF7D3}"/>
    <pc:docChg chg="modSld">
      <pc:chgData name="Sophie Stewart" userId="1764df6f-81fd-4433-9d0a-2ea9194921a4" providerId="ADAL" clId="{15A7274D-A0B5-4CC0-8F81-33BF80FEF7D3}" dt="2025-07-15T15:01:36.821" v="0" actId="20577"/>
      <pc:docMkLst>
        <pc:docMk/>
      </pc:docMkLst>
      <pc:sldChg chg="modSp mod">
        <pc:chgData name="Sophie Stewart" userId="1764df6f-81fd-4433-9d0a-2ea9194921a4" providerId="ADAL" clId="{15A7274D-A0B5-4CC0-8F81-33BF80FEF7D3}" dt="2025-07-15T15:01:36.821" v="0" actId="20577"/>
        <pc:sldMkLst>
          <pc:docMk/>
          <pc:sldMk cId="124576855" sldId="280"/>
        </pc:sldMkLst>
        <pc:spChg chg="mod">
          <ac:chgData name="Sophie Stewart" userId="1764df6f-81fd-4433-9d0a-2ea9194921a4" providerId="ADAL" clId="{15A7274D-A0B5-4CC0-8F81-33BF80FEF7D3}" dt="2025-07-15T15:01:36.821" v="0" actId="20577"/>
          <ac:spMkLst>
            <pc:docMk/>
            <pc:sldMk cId="124576855" sldId="280"/>
            <ac:spMk id="5" creationId="{8DDA5A8F-916F-4B0A-89B9-F55C61E55418}"/>
          </ac:spMkLst>
        </pc:spChg>
      </pc:sldChg>
    </pc:docChg>
  </pc:docChgLst>
  <pc:docChgLst>
    <pc:chgData name="Sophie Stewart" userId="S::sophie.stewart@pstt.org.uk::1764df6f-81fd-4433-9d0a-2ea9194921a4" providerId="AD" clId="Web-{BC196083-2880-3A2E-D683-311DA39C97A2}"/>
    <pc:docChg chg="delSld">
      <pc:chgData name="Sophie Stewart" userId="S::sophie.stewart@pstt.org.uk::1764df6f-81fd-4433-9d0a-2ea9194921a4" providerId="AD" clId="Web-{BC196083-2880-3A2E-D683-311DA39C97A2}" dt="2025-07-14T16:04:32.825" v="0"/>
      <pc:docMkLst>
        <pc:docMk/>
      </pc:docMkLst>
      <pc:sldChg chg="del">
        <pc:chgData name="Sophie Stewart" userId="S::sophie.stewart@pstt.org.uk::1764df6f-81fd-4433-9d0a-2ea9194921a4" providerId="AD" clId="Web-{BC196083-2880-3A2E-D683-311DA39C97A2}" dt="2025-07-14T16:04:32.825" v="0"/>
        <pc:sldMkLst>
          <pc:docMk/>
          <pc:sldMk cId="2933998135" sldId="331"/>
        </pc:sldMkLst>
      </pc:sldChg>
    </pc:docChg>
  </pc:docChgLst>
  <pc:docChgLst>
    <pc:chgData name="Sophie Stewart" userId="S::sophie.stewart@pstt.org.uk::1764df6f-81fd-4433-9d0a-2ea9194921a4" providerId="AD" clId="Web-{97743F47-86E7-6407-17CB-1012C1F32665}"/>
    <pc:docChg chg="modSld">
      <pc:chgData name="Sophie Stewart" userId="S::sophie.stewart@pstt.org.uk::1764df6f-81fd-4433-9d0a-2ea9194921a4" providerId="AD" clId="Web-{97743F47-86E7-6407-17CB-1012C1F32665}" dt="2025-07-15T10:15:33.700" v="0"/>
      <pc:docMkLst>
        <pc:docMk/>
      </pc:docMkLst>
      <pc:sldChg chg="modSp">
        <pc:chgData name="Sophie Stewart" userId="S::sophie.stewart@pstt.org.uk::1764df6f-81fd-4433-9d0a-2ea9194921a4" providerId="AD" clId="Web-{97743F47-86E7-6407-17CB-1012C1F32665}" dt="2025-07-15T10:15:33.700" v="0"/>
        <pc:sldMkLst>
          <pc:docMk/>
          <pc:sldMk cId="2309844949" sldId="307"/>
        </pc:sldMkLst>
        <pc:spChg chg="mod">
          <ac:chgData name="Sophie Stewart" userId="S::sophie.stewart@pstt.org.uk::1764df6f-81fd-4433-9d0a-2ea9194921a4" providerId="AD" clId="Web-{97743F47-86E7-6407-17CB-1012C1F32665}" dt="2025-07-15T10:15:33.700" v="0"/>
          <ac:spMkLst>
            <pc:docMk/>
            <pc:sldMk cId="2309844949" sldId="307"/>
            <ac:spMk id="7" creationId="{390C0809-0C14-86D3-289F-F0245E187CE5}"/>
          </ac:spMkLst>
        </pc:spChg>
      </pc:sldChg>
    </pc:docChg>
  </pc:docChgLst>
  <pc:docChgLst>
    <pc:chgData name="Ruth Shallcross" userId="4c9ea7a2-b741-431d-83ef-36c7eb3060b5" providerId="ADAL" clId="{35926616-2CB4-496A-81EA-9DAE4616C76D}"/>
    <pc:docChg chg="custSel modSld">
      <pc:chgData name="Ruth Shallcross" userId="4c9ea7a2-b741-431d-83ef-36c7eb3060b5" providerId="ADAL" clId="{35926616-2CB4-496A-81EA-9DAE4616C76D}" dt="2025-07-01T12:26:18.470" v="1" actId="478"/>
      <pc:docMkLst>
        <pc:docMk/>
      </pc:docMkLst>
      <pc:sldChg chg="addSp delSp mod">
        <pc:chgData name="Ruth Shallcross" userId="4c9ea7a2-b741-431d-83ef-36c7eb3060b5" providerId="ADAL" clId="{35926616-2CB4-496A-81EA-9DAE4616C76D}" dt="2025-07-01T12:26:18.470" v="1" actId="478"/>
        <pc:sldMkLst>
          <pc:docMk/>
          <pc:sldMk cId="1315881618" sldId="33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15/07/2025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192991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 children, </a:t>
            </a:r>
            <a:r>
              <a:rPr lang="en-GB" b="1"/>
              <a:t>Have you ever heard a sound underwater?</a:t>
            </a:r>
          </a:p>
          <a:p>
            <a:r>
              <a:rPr lang="en-GB"/>
              <a:t>Children can share their experiences from swimming or taking a bath.</a:t>
            </a:r>
          </a:p>
          <a:p>
            <a:endParaRPr lang="en-GB" b="1"/>
          </a:p>
          <a:p>
            <a:r>
              <a:rPr lang="en-GB"/>
              <a:t>In the classroom (or ideally outside on a hot day) we can prove that sounds travel through water using a hydrophone.</a:t>
            </a:r>
          </a:p>
          <a:p>
            <a:endParaRPr lang="en-GB" b="1"/>
          </a:p>
          <a:p>
            <a:r>
              <a:rPr lang="en-GB" b="1"/>
              <a:t>You need: </a:t>
            </a:r>
            <a:r>
              <a:rPr lang="en-GB"/>
              <a:t>Buckets of water, large plastic bottles with the bottoms cut off (adult support), scissors.</a:t>
            </a:r>
          </a:p>
          <a:p>
            <a:endParaRPr lang="en-GB"/>
          </a:p>
          <a:p>
            <a:r>
              <a:rPr lang="en-GB" b="1"/>
              <a:t>Method: </a:t>
            </a:r>
          </a:p>
          <a:p>
            <a:r>
              <a:rPr lang="en-GB"/>
              <a:t>Children should:</a:t>
            </a:r>
          </a:p>
          <a:p>
            <a:pPr marL="342900" indent="-342900">
              <a:buAutoNum type="arabicPeriod"/>
            </a:pPr>
            <a:r>
              <a:rPr lang="en-GB"/>
              <a:t>Put one ear on the top of the bottle.</a:t>
            </a:r>
          </a:p>
          <a:p>
            <a:pPr marL="342900" indent="-342900">
              <a:buAutoNum type="arabicPeriod"/>
            </a:pPr>
            <a:r>
              <a:rPr lang="en-GB"/>
              <a:t>Then put the open base of the bottle into the bucket of water. </a:t>
            </a:r>
          </a:p>
          <a:p>
            <a:pPr marL="342900" indent="-342900">
              <a:buAutoNum type="arabicPeriod"/>
            </a:pPr>
            <a:r>
              <a:rPr lang="en-GB"/>
              <a:t>Listen carefully whilst opening and shutting metal scissors in the water. </a:t>
            </a:r>
          </a:p>
          <a:p>
            <a:r>
              <a:rPr lang="en-GB" b="1"/>
              <a:t>Discuss: </a:t>
            </a:r>
          </a:p>
          <a:p>
            <a:r>
              <a:rPr lang="en-GB"/>
              <a:t>Can they hear the scissors?</a:t>
            </a:r>
          </a:p>
          <a:p>
            <a:r>
              <a:rPr lang="en-GB"/>
              <a:t>Compare the volume to the sound of scissors opening and shutting in air. </a:t>
            </a:r>
          </a:p>
          <a:p>
            <a:endParaRPr lang="en-GB" b="1"/>
          </a:p>
          <a:p>
            <a:endParaRPr lang="en-GB" b="1"/>
          </a:p>
          <a:p>
            <a:r>
              <a:rPr lang="en-GB" b="1"/>
              <a:t>Additional Guidance:</a:t>
            </a:r>
          </a:p>
          <a:p>
            <a:r>
              <a:rPr lang="en-GB"/>
              <a:t>Children could also investigate how sounds travel through solids. They could tap the hydrophone with the scissors and compare the volume when the top of the bottle is touching their ear (and sound can travel through the solid bottle to their ear) to when the bottle is not touching their ear (and sound needs to travel through air to reach their ear). They could investigate further using the IOP’s Musical coat hanger https://spark.iop.org/musical-coat-hanger</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Find out more about hydrophones with the Ogden Trust resource: https://www.ogdentrust.com/resources/phizzi-practical-make-a-hydrophone/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4223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Possible follow up tests:</a:t>
            </a:r>
          </a:p>
          <a:p>
            <a:r>
              <a:rPr lang="en-GB"/>
              <a:t>Children could try working in pairs. One child could whisper into the open base of the hydrophone ( cover the cut edge of the plastic bottle with tape to prevent injury, if you plan to do this) with the top of the bottle in the bucket of water. When the other child uses their hydrophone in the normal way can they hear the whispering?</a:t>
            </a: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830826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The National Ocean Service has advice about what actions people who live far away from coral reefs can do to help them: https://oceanservice.noaa.gov/facts/thingsyoucando.html</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3308396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Sea turtle data can be accessed here - https://seaworld.org/animals/all-about/sea-turtles/characteristics/</a:t>
            </a: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t>*We recommend that you </a:t>
            </a:r>
            <a:r>
              <a:rPr lang="en-GB" u="sng"/>
              <a:t>focus on one of these enquiry skills</a:t>
            </a:r>
            <a:r>
              <a:rPr lang="en-GB" u="none"/>
              <a:t> </a:t>
            </a:r>
            <a:r>
              <a:rPr lang="en-GB"/>
              <a:t>when children carry out one of the research-related investigations.</a:t>
            </a:r>
          </a:p>
          <a:p>
            <a:pPr marL="0" indent="0">
              <a:buFont typeface="Arial" panose="020B0604020202020204" pitchFamily="34" charset="0"/>
              <a:buNone/>
            </a:pPr>
            <a:r>
              <a:rPr lang="en-GB"/>
              <a:t>Of course, you might like to choose a different focus:</a:t>
            </a:r>
          </a:p>
          <a:p>
            <a:pPr marL="171450" indent="-171450">
              <a:buFont typeface="Arial" panose="020B0604020202020204" pitchFamily="34" charset="0"/>
              <a:buChar char="•"/>
            </a:pPr>
            <a:r>
              <a:rPr lang="en-GB"/>
              <a:t>Asking questions</a:t>
            </a:r>
          </a:p>
          <a:p>
            <a:pPr marL="171450" indent="-171450">
              <a:buFont typeface="Arial" panose="020B0604020202020204" pitchFamily="34" charset="0"/>
              <a:buChar char="•"/>
            </a:pPr>
            <a:r>
              <a:rPr lang="en-GB"/>
              <a:t>Making predictions</a:t>
            </a:r>
          </a:p>
          <a:p>
            <a:pPr marL="171450" indent="-171450">
              <a:buFont typeface="Arial" panose="020B0604020202020204" pitchFamily="34" charset="0"/>
              <a:buChar char="•"/>
            </a:pPr>
            <a:r>
              <a:rPr lang="en-GB"/>
              <a:t>Observing and measuring</a:t>
            </a:r>
          </a:p>
          <a:p>
            <a:pPr marL="171450" indent="-171450">
              <a:buFont typeface="Arial" panose="020B0604020202020204" pitchFamily="34" charset="0"/>
              <a:buChar char="•"/>
            </a:pPr>
            <a:r>
              <a:rPr lang="en-GB"/>
              <a:t>Recording data</a:t>
            </a:r>
          </a:p>
          <a:p>
            <a:pPr marL="171450" indent="-171450">
              <a:buFont typeface="Arial" panose="020B0604020202020204" pitchFamily="34" charset="0"/>
              <a:buChar char="•"/>
            </a:pPr>
            <a:r>
              <a:rPr lang="en-GB"/>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These words can be found in the glossary of the accompanying article. The article has been written with a reading age suitable for upper primary children. However, they may need to be taught or reminded how to use the glossary to support their understanding.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t>Run this short Explorify activity - https://explorify.uk/en/activities/whats-going-on/remarkable-reef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a:t>This link will take you to the Explorify website – if you do not have an account, sign up (it's free) before the lesson!</a:t>
            </a:r>
            <a:endParaRPr lang="en-US" sz="1800"/>
          </a:p>
          <a:p>
            <a:r>
              <a:rPr lang="en-GB" sz="1800"/>
              <a:t>You could pause the video and ask children, ‘What’s going on?’</a:t>
            </a:r>
          </a:p>
          <a:p>
            <a:endParaRPr lang="en-GB">
              <a:solidFill>
                <a:srgbClr val="292929"/>
              </a:solidFill>
            </a:endParaRPr>
          </a:p>
          <a:p>
            <a:pPr algn="l"/>
            <a:r>
              <a:rPr lang="en-GB" b="0" i="0">
                <a:solidFill>
                  <a:srgbClr val="292929"/>
                </a:solidFill>
                <a:effectLst/>
              </a:rPr>
              <a:t>After you’ve watched the video, lead a discussion:</a:t>
            </a:r>
            <a:endParaRPr lang="en-GB">
              <a:cs typeface="Calibri"/>
            </a:endParaRPr>
          </a:p>
          <a:p>
            <a:pPr algn="l"/>
            <a:r>
              <a:rPr lang="en-GB">
                <a:solidFill>
                  <a:srgbClr val="292929"/>
                </a:solidFill>
              </a:rPr>
              <a:t>•</a:t>
            </a:r>
            <a:r>
              <a:rPr lang="en-GB" b="0" i="0">
                <a:solidFill>
                  <a:srgbClr val="292929"/>
                </a:solidFill>
                <a:effectLst/>
              </a:rPr>
              <a:t>Do you think the water in this underwater habitat is warm or cold? </a:t>
            </a:r>
            <a:endParaRPr lang="en-GB"/>
          </a:p>
          <a:p>
            <a:pPr algn="l"/>
            <a:r>
              <a:rPr lang="en-GB">
                <a:solidFill>
                  <a:srgbClr val="292929"/>
                </a:solidFill>
              </a:rPr>
              <a:t>•</a:t>
            </a:r>
            <a:r>
              <a:rPr lang="en-GB" b="0" i="0">
                <a:solidFill>
                  <a:srgbClr val="292929"/>
                </a:solidFill>
                <a:effectLst/>
              </a:rPr>
              <a:t>Can you name any of the living things you see in the film? </a:t>
            </a:r>
            <a:endParaRPr lang="en-GB"/>
          </a:p>
          <a:p>
            <a:pPr algn="l"/>
            <a:r>
              <a:rPr lang="en-GB">
                <a:solidFill>
                  <a:srgbClr val="292929"/>
                </a:solidFill>
              </a:rPr>
              <a:t>•</a:t>
            </a:r>
            <a:r>
              <a:rPr lang="en-GB" b="0" i="0">
                <a:solidFill>
                  <a:srgbClr val="292929"/>
                </a:solidFill>
                <a:effectLst/>
              </a:rPr>
              <a:t>Can you think of a food chain for this habitat? </a:t>
            </a:r>
            <a:endParaRPr lang="en-GB"/>
          </a:p>
          <a:p>
            <a:pPr algn="l"/>
            <a:r>
              <a:rPr lang="en-GB">
                <a:solidFill>
                  <a:srgbClr val="292929"/>
                </a:solidFill>
              </a:rPr>
              <a:t>•</a:t>
            </a:r>
            <a:r>
              <a:rPr lang="en-GB" b="0" i="0">
                <a:solidFill>
                  <a:srgbClr val="292929"/>
                </a:solidFill>
                <a:effectLst/>
              </a:rPr>
              <a:t>Where in the world do you think this coral reef might be? </a:t>
            </a:r>
            <a:endParaRPr lang="en-GB"/>
          </a:p>
          <a:p>
            <a:r>
              <a:rPr lang="en-GB">
                <a:solidFill>
                  <a:srgbClr val="292929"/>
                </a:solidFill>
              </a:rPr>
              <a:t>•</a:t>
            </a:r>
            <a:r>
              <a:rPr lang="en-GB" b="0" i="0">
                <a:solidFill>
                  <a:srgbClr val="292929"/>
                </a:solidFill>
                <a:effectLst/>
              </a:rPr>
              <a:t>Do you think that coral reefs need protection? </a:t>
            </a:r>
            <a:endParaRPr lang="en-GB"/>
          </a:p>
          <a:p>
            <a:endParaRPr lang="en-GB" sz="1800">
              <a:solidFill>
                <a:srgbClr val="292929"/>
              </a:solidFill>
              <a:latin typeface="Helvetica Neue"/>
            </a:endParaRPr>
          </a:p>
          <a:p>
            <a:pPr algn="l">
              <a:buFont typeface="Arial" panose="020B0604020202020204" pitchFamily="34" charset="0"/>
              <a:buChar char="•"/>
            </a:pPr>
            <a:endParaRPr lang="en-GB" sz="2800" b="0" i="0">
              <a:solidFill>
                <a:srgbClr val="292929"/>
              </a:solidFill>
              <a:effectLst/>
              <a:latin typeface="Helvetica Neue"/>
            </a:endParaRP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Click on the name of the fish to take you to the sound it makes or use the URL below:</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Parrot fish - https://dosits.org/galleries/audio-gallery/fishes/stoplight-parrotfish/</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Sea urchin - https://dosits.org/galleries/audio-gallery/marine-invertebrates/sea-urchin-kina/</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Snapping shrimp - https://dosits.org/galleries/audio-gallery/marine-invertebrates/snapping-shrimp/</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Grouper - https://dosits.org/galleries/audio-gallery/fishes/nassau-grouper/?vimeography_gallery=111&amp;vimeography_video=531082615</a:t>
            </a: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You can listen to lots more underwater sounds here: https://dosits.org/galleries/audio-gallery/</a:t>
            </a:r>
          </a:p>
          <a:p>
            <a:pPr marL="0" indent="0" algn="l">
              <a:buFont typeface="Arial" panose="020B0604020202020204" pitchFamily="34" charset="0"/>
              <a:buNone/>
            </a:pPr>
            <a:endParaRPr lang="en-US" sz="1800" b="1"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r>
              <a:rPr lang="en-US" sz="1800" b="1" i="0" u="none" strike="noStrike" baseline="0">
                <a:solidFill>
                  <a:srgbClr val="7F7F7F"/>
                </a:solidFill>
                <a:effectLst/>
                <a:latin typeface="Trebuchet MS" panose="020B0603020202020204" pitchFamily="34" charset="0"/>
              </a:rPr>
              <a:t>Questions to ask children</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Do any of the sounds remind children of something?</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What words would they use to describe them?</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Can they use instruments to copy them? </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Do any of the sounds surprise them?</a:t>
            </a: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r>
              <a:rPr lang="en-US" sz="1800" b="1" i="0" u="none" strike="noStrike" baseline="0">
                <a:solidFill>
                  <a:srgbClr val="7F7F7F"/>
                </a:solidFill>
                <a:effectLst/>
                <a:latin typeface="Trebuchet MS" panose="020B0603020202020204" pitchFamily="34" charset="0"/>
              </a:rPr>
              <a:t>*Image credits: </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Parrot fish: © </a:t>
            </a:r>
            <a:r>
              <a:rPr lang="en-GB" sz="2800" b="0" i="0">
                <a:solidFill>
                  <a:srgbClr val="212124"/>
                </a:solidFill>
                <a:effectLst/>
                <a:latin typeface="Proxima Nova"/>
              </a:rPr>
              <a:t>Paul Asman and Jill </a:t>
            </a:r>
            <a:r>
              <a:rPr lang="en-GB" sz="2800" b="0" i="0" err="1">
                <a:solidFill>
                  <a:srgbClr val="212124"/>
                </a:solidFill>
                <a:effectLst/>
                <a:latin typeface="Proxima Nova"/>
              </a:rPr>
              <a:t>Lenoble</a:t>
            </a:r>
            <a:r>
              <a:rPr lang="en-GB" sz="2800" b="0" i="0" u="none" strike="noStrike" baseline="0">
                <a:solidFill>
                  <a:srgbClr val="212124"/>
                </a:solidFill>
                <a:effectLst/>
                <a:latin typeface="Proxima Nova"/>
              </a:rPr>
              <a:t>, licenced through Creative Commons and accessed here - </a:t>
            </a:r>
            <a:r>
              <a:rPr lang="en-US" sz="1800" b="0" i="0" u="none" strike="noStrike" baseline="0">
                <a:solidFill>
                  <a:srgbClr val="7F7F7F"/>
                </a:solidFill>
                <a:effectLst/>
                <a:latin typeface="Trebuchet MS" panose="020B0603020202020204" pitchFamily="34" charset="0"/>
              </a:rPr>
              <a:t>https://www.flickr.com/photos/pauljill/2447875740 </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Sea urchin: © Eric Kilby, </a:t>
            </a:r>
            <a:r>
              <a:rPr lang="en-GB" sz="1800" b="0" i="0" u="none" strike="noStrike" baseline="0">
                <a:solidFill>
                  <a:srgbClr val="212124"/>
                </a:solidFill>
                <a:effectLst/>
                <a:latin typeface="Proxima Nova"/>
              </a:rPr>
              <a:t>licenced through Creative Commons and accessed here </a:t>
            </a:r>
            <a:r>
              <a:rPr lang="en-US" sz="1800" b="0" i="0" u="none" strike="noStrike" baseline="0">
                <a:solidFill>
                  <a:srgbClr val="7F7F7F"/>
                </a:solidFill>
                <a:effectLst/>
                <a:latin typeface="Trebuchet MS" panose="020B0603020202020204" pitchFamily="34" charset="0"/>
              </a:rPr>
              <a:t>- https://flickr.com/photos/ekilby/3477957550</a:t>
            </a:r>
          </a:p>
          <a:p>
            <a:pPr marL="0" indent="0" algn="l">
              <a:buFont typeface="Arial" panose="020B0604020202020204" pitchFamily="34" charset="0"/>
              <a:buNone/>
            </a:pPr>
            <a:r>
              <a:rPr lang="en-US" sz="1800" b="0" i="0" u="none" strike="noStrike" baseline="0">
                <a:solidFill>
                  <a:srgbClr val="7F7F7F"/>
                </a:solidFill>
                <a:effectLst/>
                <a:latin typeface="Trebuchet MS" panose="020B0603020202020204" pitchFamily="34" charset="0"/>
              </a:rPr>
              <a:t>Snapping shrimp: © </a:t>
            </a:r>
            <a:r>
              <a:rPr lang="en-US" sz="1800" b="0" i="0" u="none" strike="noStrike" baseline="0" err="1">
                <a:solidFill>
                  <a:srgbClr val="7F7F7F"/>
                </a:solidFill>
                <a:effectLst/>
                <a:latin typeface="Trebuchet MS" panose="020B0603020202020204" pitchFamily="34" charset="0"/>
              </a:rPr>
              <a:t>Xanth</a:t>
            </a:r>
            <a:r>
              <a:rPr lang="en-US" sz="1800" b="0" i="0" u="none" strike="noStrike" baseline="0">
                <a:solidFill>
                  <a:srgbClr val="7F7F7F"/>
                </a:solidFill>
                <a:effectLst/>
                <a:latin typeface="Trebuchet MS" panose="020B0603020202020204" pitchFamily="34" charset="0"/>
              </a:rPr>
              <a:t> Huang, </a:t>
            </a:r>
            <a:r>
              <a:rPr lang="en-GB" sz="1800" b="0" i="0" u="none" strike="noStrike" baseline="0">
                <a:solidFill>
                  <a:srgbClr val="212124"/>
                </a:solidFill>
                <a:effectLst/>
                <a:latin typeface="Proxima Nova"/>
              </a:rPr>
              <a:t>licenced through Creative Commons and accessed here </a:t>
            </a:r>
            <a:r>
              <a:rPr lang="en-US" sz="1800" b="0" i="0" u="none" strike="noStrike" baseline="0">
                <a:solidFill>
                  <a:srgbClr val="7F7F7F"/>
                </a:solidFill>
                <a:effectLst/>
                <a:latin typeface="Trebuchet MS" panose="020B0603020202020204" pitchFamily="34" charset="0"/>
              </a:rPr>
              <a:t>- https://www.flickr.com/photos/54777915@N00/41616896154</a:t>
            </a:r>
          </a:p>
          <a:p>
            <a:pPr marL="0" indent="0" algn="l">
              <a:buFont typeface="Arial" panose="020B0604020202020204" pitchFamily="34" charset="0"/>
              <a:buNone/>
            </a:pPr>
            <a:endParaRPr lang="en-US" sz="1800" b="0" i="0" u="none" strike="noStrike" baseline="0">
              <a:solidFill>
                <a:schemeClr val="tx1"/>
              </a:solidFill>
              <a:effectLst/>
              <a:latin typeface="+mn-lt"/>
            </a:endParaRP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a:p>
            <a:pPr marL="0" indent="0" algn="l">
              <a:buFont typeface="Arial" panose="020B0604020202020204" pitchFamily="34" charset="0"/>
              <a:buNone/>
            </a:pPr>
            <a:endParaRPr lang="en-US" sz="1800" b="0" i="0" u="none" strike="noStrike" baseline="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1537431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a:solidFill>
                  <a:srgbClr val="222222"/>
                </a:solidFill>
                <a:effectLst/>
                <a:latin typeface="Calibri" panose="020F0502020204030204" pitchFamily="34" charset="0"/>
                <a:ea typeface="Calibri" panose="020F0502020204030204" pitchFamily="34" charset="0"/>
              </a:rPr>
              <a:t>Corals attach themselves to the ocean floor so s</a:t>
            </a:r>
            <a:r>
              <a:rPr lang="en-GB" sz="1800">
                <a:solidFill>
                  <a:srgbClr val="292929"/>
                </a:solidFill>
                <a:effectLst/>
                <a:latin typeface="Calibri" panose="020F0502020204030204" pitchFamily="34" charset="0"/>
                <a:ea typeface="Calibri" panose="020F0502020204030204" pitchFamily="34" charset="0"/>
              </a:rPr>
              <a:t>ome people think that they are plants or even rocks. In fact, Corals are made up of thousands of small animals called polyps. Polyps look like upside down jellyfish. They use their tentacles to catch food from the water. They live in groups called colonies</a:t>
            </a:r>
            <a:r>
              <a:rPr lang="en-GB" sz="1800">
                <a:solidFill>
                  <a:srgbClr val="292929"/>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sz="1800">
              <a:solidFill>
                <a:srgbClr val="292929"/>
              </a:solidFill>
              <a:effectLst/>
              <a:latin typeface="Calibri" panose="020F0502020204030204" pitchFamily="34" charset="0"/>
              <a:cs typeface="Times New Roman" panose="02020603050405020304" pitchFamily="18" charset="0"/>
            </a:endParaRPr>
          </a:p>
          <a:p>
            <a:pPr>
              <a:lnSpc>
                <a:spcPct val="107000"/>
              </a:lnSpc>
              <a:spcAft>
                <a:spcPts val="800"/>
              </a:spcAft>
            </a:pPr>
            <a:r>
              <a:rPr lang="en-GB" sz="1800">
                <a:solidFill>
                  <a:srgbClr val="292929"/>
                </a:solidFill>
                <a:effectLst/>
                <a:latin typeface="Calibri" panose="020F0502020204030204" pitchFamily="34" charset="0"/>
                <a:ea typeface="Calibri" panose="020F0502020204030204" pitchFamily="34" charset="0"/>
                <a:cs typeface="Calibri" panose="020F0502020204030204" pitchFamily="34" charset="0"/>
              </a:rPr>
              <a:t>There are hard corals and soft corals. Hard corals are the ‘reef builders’. They create </a:t>
            </a:r>
            <a:r>
              <a:rPr lang="en-GB" sz="1800" b="1">
                <a:solidFill>
                  <a:srgbClr val="292929"/>
                </a:solidFill>
                <a:effectLst/>
                <a:latin typeface="Calibri" panose="020F0502020204030204" pitchFamily="34" charset="0"/>
                <a:ea typeface="Calibri" panose="020F0502020204030204" pitchFamily="34" charset="0"/>
                <a:cs typeface="Calibri" panose="020F0502020204030204" pitchFamily="34" charset="0"/>
              </a:rPr>
              <a:t>exoskeletons</a:t>
            </a:r>
            <a:r>
              <a:rPr lang="en-GB" sz="1800">
                <a:effectLst/>
                <a:latin typeface="Calibri" panose="020F0502020204030204" pitchFamily="34" charset="0"/>
                <a:ea typeface="Calibri" panose="020F0502020204030204" pitchFamily="34" charset="0"/>
                <a:cs typeface="Times New Roman" panose="02020603050405020304" pitchFamily="18" charset="0"/>
              </a:rPr>
              <a:t> </a:t>
            </a:r>
            <a:r>
              <a:rPr lang="en-GB" sz="1800">
                <a:solidFill>
                  <a:srgbClr val="292929"/>
                </a:solidFill>
                <a:effectLst/>
                <a:latin typeface="Calibri" panose="020F0502020204030204" pitchFamily="34" charset="0"/>
                <a:ea typeface="Calibri" panose="020F0502020204030204" pitchFamily="34" charset="0"/>
                <a:cs typeface="Calibri" panose="020F0502020204030204" pitchFamily="34" charset="0"/>
              </a:rPr>
              <a:t> which are a base for other corals. Hard corals also provide homes and carbon dioxide for algae. In return, these simple plants give the coral food and oxygen. Most of the colours that we see in corals come from the algae</a:t>
            </a:r>
            <a:r>
              <a:rPr lang="en-GB" sz="1800">
                <a:effectLst/>
                <a:latin typeface="Calibri" panose="020F0502020204030204" pitchFamily="34" charset="0"/>
                <a:ea typeface="Calibri" panose="020F0502020204030204" pitchFamily="34" charset="0"/>
                <a:cs typeface="Times New Roman" panose="02020603050405020304" pitchFamily="18" charset="0"/>
              </a:rPr>
              <a:t> </a:t>
            </a:r>
            <a:r>
              <a:rPr lang="en-GB" sz="1800">
                <a:solidFill>
                  <a:srgbClr val="292929"/>
                </a:solidFill>
                <a:effectLst/>
                <a:latin typeface="Calibri" panose="020F0502020204030204" pitchFamily="34" charset="0"/>
                <a:ea typeface="Calibri" panose="020F0502020204030204" pitchFamily="34" charset="0"/>
                <a:cs typeface="Calibri" panose="020F0502020204030204" pitchFamily="34" charset="0"/>
              </a:rPr>
              <a:t>.. This relationship is called </a:t>
            </a:r>
            <a:r>
              <a:rPr lang="en-GB" sz="1800" b="1">
                <a:solidFill>
                  <a:srgbClr val="292929"/>
                </a:solidFill>
                <a:effectLst/>
                <a:latin typeface="Calibri" panose="020F0502020204030204" pitchFamily="34" charset="0"/>
                <a:ea typeface="Calibri" panose="020F0502020204030204" pitchFamily="34" charset="0"/>
                <a:cs typeface="Calibri" panose="020F0502020204030204" pitchFamily="34" charset="0"/>
              </a:rPr>
              <a:t>symbiotic</a:t>
            </a:r>
            <a:r>
              <a:rPr lang="en-GB" sz="1800">
                <a:solidFill>
                  <a:srgbClr val="292929"/>
                </a:solidFill>
                <a:effectLst/>
                <a:latin typeface="Calibri" panose="020F0502020204030204" pitchFamily="34" charset="0"/>
                <a:ea typeface="Calibri" panose="020F0502020204030204" pitchFamily="34" charset="0"/>
                <a:cs typeface="Calibri" panose="020F0502020204030204" pitchFamily="34" charset="0"/>
              </a:rPr>
              <a:t>. This means that both living things benefit from living together.</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b="1">
                <a:solidFill>
                  <a:srgbClr val="292929"/>
                </a:solidFill>
                <a:effectLst/>
                <a:latin typeface="Calibri" panose="020F0502020204030204" pitchFamily="34" charset="0"/>
                <a:ea typeface="Calibri" panose="020F0502020204030204" pitchFamily="34" charset="0"/>
                <a:cs typeface="Calibri" panose="020F0502020204030204" pitchFamily="34" charset="0"/>
              </a:rPr>
              <a:t>Climate change</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 is bad for coral reefs: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High levels of carbon dioxide gas in the </a:t>
            </a:r>
            <a:r>
              <a:rPr lang="en-GB" sz="1200" b="1">
                <a:solidFill>
                  <a:srgbClr val="292929"/>
                </a:solidFill>
                <a:effectLst/>
                <a:latin typeface="Calibri" panose="020F0502020204030204" pitchFamily="34" charset="0"/>
                <a:ea typeface="Calibri" panose="020F0502020204030204" pitchFamily="34" charset="0"/>
                <a:cs typeface="Calibri" panose="020F0502020204030204" pitchFamily="34" charset="0"/>
              </a:rPr>
              <a:t>atmosphere</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 makes the water more acidic. This weakens coral and slows its growth.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Climate change also brings more storms. This can destroy coral reefs</a:t>
            </a:r>
            <a:r>
              <a:rPr lang="en-GB" sz="1200">
                <a:effectLst/>
                <a:latin typeface="Calibri" panose="020F0502020204030204" pitchFamily="34" charset="0"/>
                <a:ea typeface="Calibri" panose="020F0502020204030204" pitchFamily="34" charset="0"/>
                <a:cs typeface="Times New Roman" panose="02020603050405020304" pitchFamily="18" charset="0"/>
              </a:rPr>
              <a:t> </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Corals become ‘stressed’ when water temperatures rise. They get rid of their algae and turn white (see figure 2). This is called coral bleaching. Coral can recover from this after a short </a:t>
            </a:r>
            <a:r>
              <a:rPr lang="en-GB" sz="1200" b="1">
                <a:solidFill>
                  <a:srgbClr val="292929"/>
                </a:solidFill>
                <a:effectLst/>
                <a:latin typeface="Calibri" panose="020F0502020204030204" pitchFamily="34" charset="0"/>
                <a:ea typeface="Calibri" panose="020F0502020204030204" pitchFamily="34" charset="0"/>
                <a:cs typeface="Calibri" panose="020F0502020204030204" pitchFamily="34" charset="0"/>
              </a:rPr>
              <a:t>heatwave </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if there are no more problems.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All types of water pollution are a problem for coral reefs. Surprisingly, lack of fish could also be a problem. Fish have important roles on the reef and can help them recover from bleaching. Fish bring nutrients to the reef. They eat the larger algae which can swamp the coral. Their nibbling shapes the coral and allows more species to thrive. Overall, a coral reef with variety of fish is more balanced and resilient</a:t>
            </a:r>
            <a:r>
              <a:rPr lang="en-GB" sz="1200">
                <a:effectLst/>
                <a:latin typeface="Calibri" panose="020F0502020204030204" pitchFamily="34" charset="0"/>
                <a:ea typeface="Calibri" panose="020F0502020204030204" pitchFamily="34" charset="0"/>
                <a:cs typeface="Times New Roman" panose="02020603050405020304" pitchFamily="18" charset="0"/>
              </a:rPr>
              <a:t> </a:t>
            </a:r>
            <a:r>
              <a:rPr lang="en-GB" sz="1200">
                <a:solidFill>
                  <a:srgbClr val="292929"/>
                </a:solidFill>
                <a:effectLst/>
                <a:latin typeface="Calibri" panose="020F0502020204030204" pitchFamily="34" charset="0"/>
                <a:ea typeface="Calibri" panose="020F0502020204030204" pitchFamily="34" charset="0"/>
                <a:cs typeface="Calibri" panose="020F0502020204030204" pitchFamily="34" charset="0"/>
              </a:rPr>
              <a: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0" marR="215900" lvl="0" indent="0" algn="just"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4278769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Meet Tim Lamont as he summarises his research: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Calibri" panose="020F0502020204030204" pitchFamily="34" charset="0"/>
                <a:ea typeface="Calibri" panose="020F0502020204030204" pitchFamily="34" charset="0"/>
                <a:cs typeface="Times New Roman" panose="02020603050405020304" pitchFamily="18" charset="0"/>
              </a:rPr>
              <a:t>https://www.youtube.com/watch?v=5n3_Ft7l0n8&amp;t=7s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r>
              <a:rPr lang="en-GB"/>
              <a:t>Photo credit: Tim Lamont</a:t>
            </a: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090489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15/07/2025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15/07/2025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15/07/2025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1838500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15/07/2025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15/07/2025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15/07/2025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15/07/2025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15/07/2025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15/07/2025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15/07/2025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15/07/2025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15/07/2025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15/07/2025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15/07/2025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15/07/2025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15/07/2025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15/07/2025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15/07/2025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15/07/2025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15/07/2025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15/07/2025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15/07/2025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15/07/2025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15/07/2025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15/07/2025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15/07/2025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15/07/2025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15/07/2025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15/07/2025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15/07/2025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15/07/2025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15/07/2025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15/07/2025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15/07/2025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theme" Target="../theme/theme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image" Target="../media/image1.png"/><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15/07/2025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15/07/2025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 id="2147483826"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0.xml"/><Relationship Id="rId1" Type="http://schemas.openxmlformats.org/officeDocument/2006/relationships/slideLayout" Target="../slideLayouts/slideLayout59.xml"/><Relationship Id="rId4" Type="http://schemas.openxmlformats.org/officeDocument/2006/relationships/image" Target="../media/image8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image" Target="../media/image89.jpeg"/></Relationships>
</file>

<file path=ppt/slides/_rels/slide1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xml"/><Relationship Id="rId1" Type="http://schemas.openxmlformats.org/officeDocument/2006/relationships/slideLayout" Target="../slideLayouts/slideLayout55.xml"/><Relationship Id="rId4" Type="http://schemas.openxmlformats.org/officeDocument/2006/relationships/image" Target="../media/image9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hyperlink" Target="mailto:alison.trew@pstt.org.uk" TargetMode="External"/><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hyperlink" Target="https://seaworld.org/animals/all-about/sea-turtles/characteristics/"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5.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95.png"/><Relationship Id="rId2" Type="http://schemas.openxmlformats.org/officeDocument/2006/relationships/notesSlide" Target="../notesSlides/notesSlide16.xml"/><Relationship Id="rId1" Type="http://schemas.openxmlformats.org/officeDocument/2006/relationships/slideLayout" Target="../slideLayouts/slideLayout60.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8" Type="http://schemas.openxmlformats.org/officeDocument/2006/relationships/hyperlink" Target="https://dosits.org/galleries/audio-gallery/marine-invertebrates/snapping-shrimp/" TargetMode="External"/><Relationship Id="rId3" Type="http://schemas.openxmlformats.org/officeDocument/2006/relationships/image" Target="../media/image80.png"/><Relationship Id="rId7" Type="http://schemas.openxmlformats.org/officeDocument/2006/relationships/image" Target="../media/image82.png"/><Relationship Id="rId2" Type="http://schemas.openxmlformats.org/officeDocument/2006/relationships/notesSlide" Target="../notesSlides/notesSlide5.xml"/><Relationship Id="rId1" Type="http://schemas.openxmlformats.org/officeDocument/2006/relationships/slideLayout" Target="../slideLayouts/slideLayout59.xml"/><Relationship Id="rId6" Type="http://schemas.openxmlformats.org/officeDocument/2006/relationships/hyperlink" Target="https://dosits.org/galleries/audio-gallery/marine-invertebrates/sea-urchin-kina/" TargetMode="External"/><Relationship Id="rId5" Type="http://schemas.openxmlformats.org/officeDocument/2006/relationships/image" Target="../media/image81.png"/><Relationship Id="rId10" Type="http://schemas.openxmlformats.org/officeDocument/2006/relationships/image" Target="../media/image83.jpeg"/><Relationship Id="rId4" Type="http://schemas.openxmlformats.org/officeDocument/2006/relationships/hyperlink" Target="https://dosits.org/galleries/audio-gallery/fishes/stoplight-parrotfish/" TargetMode="External"/><Relationship Id="rId9" Type="http://schemas.openxmlformats.org/officeDocument/2006/relationships/hyperlink" Target="https://dosits.org/galleries/audio-gallery/fishes/nassau-grouper/?vimeography_gallery=111&amp;vimeography_video=531082615"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br>
              <a:rPr lang="en-GB">
                <a:effectLst/>
                <a:latin typeface="+mn-lt"/>
                <a:ea typeface="Calibri" panose="020F0502020204030204" pitchFamily="34" charset="0"/>
                <a:cs typeface="Times New Roman" panose="02020603050405020304" pitchFamily="18" charset="0"/>
              </a:rPr>
            </a:br>
            <a:r>
              <a:rPr lang="en-GB" sz="4000">
                <a:effectLst/>
                <a:latin typeface="+mn-lt"/>
                <a:ea typeface="Calibri" panose="020F0502020204030204" pitchFamily="34" charset="0"/>
                <a:cs typeface="Times New Roman" panose="02020603050405020304" pitchFamily="18" charset="0"/>
              </a:rPr>
              <a:t>Soundscapes can help restore coral reefs</a:t>
            </a:r>
            <a:endParaRPr lang="en-GB" sz="4000">
              <a:latin typeface="+mn-lt"/>
            </a:endParaRP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6" y="5597747"/>
            <a:ext cx="5672253" cy="1015663"/>
          </a:xfrm>
          <a:prstGeom prst="rect">
            <a:avLst/>
          </a:prstGeom>
          <a:noFill/>
        </p:spPr>
        <p:txBody>
          <a:bodyPr wrap="square">
            <a:spAutoFit/>
          </a:bodyPr>
          <a:lstStyle/>
          <a:p>
            <a:r>
              <a:rPr lang="en-GB" sz="2000" b="1">
                <a:solidFill>
                  <a:srgbClr val="E10098"/>
                </a:solidFill>
                <a:cs typeface="Plus Jakarta Sans Medium" pitchFamily="2" charset="0"/>
              </a:rPr>
              <a:t>Teacher Guide</a:t>
            </a:r>
          </a:p>
          <a:p>
            <a:r>
              <a:rPr lang="en-GB" sz="2000">
                <a:solidFill>
                  <a:srgbClr val="00205B"/>
                </a:solidFill>
                <a:cs typeface="Plus Jakarta Sans Medium" pitchFamily="2" charset="0"/>
              </a:rPr>
              <a:t>Curriculum link: Sounds / Climate change</a:t>
            </a:r>
          </a:p>
          <a:p>
            <a:r>
              <a:rPr lang="en-GB" sz="2000">
                <a:solidFill>
                  <a:srgbClr val="00205B"/>
                </a:solidFill>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grpSp>
        <p:nvGrpSpPr>
          <p:cNvPr id="7" name="Group 6">
            <a:extLst>
              <a:ext uri="{FF2B5EF4-FFF2-40B4-BE49-F238E27FC236}">
                <a16:creationId xmlns:a16="http://schemas.microsoft.com/office/drawing/2014/main" id="{1E9ACA2D-D5B5-01D7-D6A8-058F29081B30}"/>
              </a:ext>
            </a:extLst>
          </p:cNvPr>
          <p:cNvGrpSpPr/>
          <p:nvPr/>
        </p:nvGrpSpPr>
        <p:grpSpPr>
          <a:xfrm>
            <a:off x="685800" y="308952"/>
            <a:ext cx="7920000" cy="2234318"/>
            <a:chOff x="685800" y="308952"/>
            <a:chExt cx="7920000" cy="2234318"/>
          </a:xfrm>
        </p:grpSpPr>
        <p:pic>
          <p:nvPicPr>
            <p:cNvPr id="11" name="Picture 10" descr="A coral reef with fish and a light post&#10;&#10;Description automatically generated">
              <a:extLst>
                <a:ext uri="{FF2B5EF4-FFF2-40B4-BE49-F238E27FC236}">
                  <a16:creationId xmlns:a16="http://schemas.microsoft.com/office/drawing/2014/main" id="{F6FA2137-C709-917C-B3DE-981EC33CE4D4}"/>
                </a:ext>
              </a:extLst>
            </p:cNvPr>
            <p:cNvPicPr>
              <a:picLocks noChangeAspect="1"/>
            </p:cNvPicPr>
            <p:nvPr/>
          </p:nvPicPr>
          <p:blipFill rotWithShape="1">
            <a:blip r:embed="rId4">
              <a:extLst>
                <a:ext uri="{28A0092B-C50C-407E-A947-70E740481C1C}">
                  <a14:useLocalDpi xmlns:a14="http://schemas.microsoft.com/office/drawing/2010/main" val="0"/>
                </a:ext>
              </a:extLst>
            </a:blip>
            <a:srcRect t="25656" b="37107"/>
            <a:stretch/>
          </p:blipFill>
          <p:spPr>
            <a:xfrm>
              <a:off x="685800" y="308952"/>
              <a:ext cx="7920000" cy="2212858"/>
            </a:xfrm>
            <a:prstGeom prst="rect">
              <a:avLst/>
            </a:prstGeom>
          </p:spPr>
        </p:pic>
        <p:sp>
          <p:nvSpPr>
            <p:cNvPr id="6" name="TextBox 5">
              <a:extLst>
                <a:ext uri="{FF2B5EF4-FFF2-40B4-BE49-F238E27FC236}">
                  <a16:creationId xmlns:a16="http://schemas.microsoft.com/office/drawing/2014/main" id="{E8AF2BA6-792B-95F5-8B1F-718592468449}"/>
                </a:ext>
              </a:extLst>
            </p:cNvPr>
            <p:cNvSpPr txBox="1"/>
            <p:nvPr/>
          </p:nvSpPr>
          <p:spPr>
            <a:xfrm>
              <a:off x="7341833" y="2235493"/>
              <a:ext cx="1263967" cy="307777"/>
            </a:xfrm>
            <a:prstGeom prst="rect">
              <a:avLst/>
            </a:prstGeom>
            <a:noFill/>
          </p:spPr>
          <p:txBody>
            <a:bodyPr wrap="square" rtlCol="0">
              <a:spAutoFit/>
            </a:bodyPr>
            <a:lstStyle/>
            <a:p>
              <a:r>
                <a:rPr lang="en-GB" sz="1400">
                  <a:solidFill>
                    <a:schemeClr val="bg1"/>
                  </a:solidFill>
                </a:rPr>
                <a:t>© Tim Lamont</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AF356-B32A-A249-EB6D-5C6C73DA4DEB}"/>
              </a:ext>
            </a:extLst>
          </p:cNvPr>
          <p:cNvSpPr>
            <a:spLocks noGrp="1"/>
          </p:cNvSpPr>
          <p:nvPr>
            <p:ph type="title"/>
          </p:nvPr>
        </p:nvSpPr>
        <p:spPr>
          <a:xfrm>
            <a:off x="630000" y="360000"/>
            <a:ext cx="7586490" cy="841272"/>
          </a:xfrm>
        </p:spPr>
        <p:txBody>
          <a:bodyPr/>
          <a:lstStyle/>
          <a:p>
            <a:r>
              <a:rPr lang="en-GB">
                <a:latin typeface="+mn-lt"/>
              </a:rPr>
              <a:t>What did he find out?</a:t>
            </a:r>
          </a:p>
        </p:txBody>
      </p:sp>
      <p:sp>
        <p:nvSpPr>
          <p:cNvPr id="5" name="TextBox 4">
            <a:extLst>
              <a:ext uri="{FF2B5EF4-FFF2-40B4-BE49-F238E27FC236}">
                <a16:creationId xmlns:a16="http://schemas.microsoft.com/office/drawing/2014/main" id="{FB3DE6F1-A4E5-D12C-788D-F7E3DCD06F89}"/>
              </a:ext>
            </a:extLst>
          </p:cNvPr>
          <p:cNvSpPr txBox="1"/>
          <p:nvPr/>
        </p:nvSpPr>
        <p:spPr>
          <a:xfrm>
            <a:off x="7575872" y="4073771"/>
            <a:ext cx="1319592" cy="461665"/>
          </a:xfrm>
          <a:prstGeom prst="rect">
            <a:avLst/>
          </a:prstGeom>
          <a:noFill/>
        </p:spPr>
        <p:txBody>
          <a:bodyPr wrap="none" rtlCol="0">
            <a:spAutoFit/>
          </a:bodyPr>
          <a:lstStyle/>
          <a:p>
            <a:r>
              <a:rPr lang="en-GB" sz="2400">
                <a:solidFill>
                  <a:schemeClr val="bg1"/>
                </a:solidFill>
                <a:latin typeface="Plus Jakarta Sans Medium" pitchFamily="2" charset="0"/>
                <a:cs typeface="Plus Jakarta Sans Medium" pitchFamily="2" charset="0"/>
              </a:rPr>
              <a:t>regolith</a:t>
            </a:r>
          </a:p>
        </p:txBody>
      </p:sp>
      <p:sp>
        <p:nvSpPr>
          <p:cNvPr id="10" name="TextBox 9">
            <a:extLst>
              <a:ext uri="{FF2B5EF4-FFF2-40B4-BE49-F238E27FC236}">
                <a16:creationId xmlns:a16="http://schemas.microsoft.com/office/drawing/2014/main" id="{8E0390A1-5864-E0AC-DF5D-C14656C9328E}"/>
              </a:ext>
            </a:extLst>
          </p:cNvPr>
          <p:cNvSpPr txBox="1"/>
          <p:nvPr/>
        </p:nvSpPr>
        <p:spPr>
          <a:xfrm>
            <a:off x="5013118" y="4235673"/>
            <a:ext cx="1667316" cy="307777"/>
          </a:xfrm>
          <a:prstGeom prst="rect">
            <a:avLst/>
          </a:prstGeom>
          <a:noFill/>
        </p:spPr>
        <p:txBody>
          <a:bodyPr wrap="none" rtlCol="0">
            <a:spAutoFit/>
          </a:bodyPr>
          <a:lstStyle/>
          <a:p>
            <a:r>
              <a:rPr lang="en-GB" sz="1400">
                <a:solidFill>
                  <a:schemeClr val="bg1"/>
                </a:solidFill>
              </a:rPr>
              <a:t>© NASA/JPL-Caltech</a:t>
            </a:r>
          </a:p>
        </p:txBody>
      </p:sp>
      <p:sp>
        <p:nvSpPr>
          <p:cNvPr id="3" name="TextBox 2">
            <a:extLst>
              <a:ext uri="{FF2B5EF4-FFF2-40B4-BE49-F238E27FC236}">
                <a16:creationId xmlns:a16="http://schemas.microsoft.com/office/drawing/2014/main" id="{B8F44152-8C84-D869-5319-8F7E6AAD6EAA}"/>
              </a:ext>
            </a:extLst>
          </p:cNvPr>
          <p:cNvSpPr txBox="1"/>
          <p:nvPr/>
        </p:nvSpPr>
        <p:spPr>
          <a:xfrm>
            <a:off x="630000" y="1277164"/>
            <a:ext cx="7586490" cy="1477328"/>
          </a:xfrm>
          <a:prstGeom prst="rect">
            <a:avLst/>
          </a:prstGeom>
          <a:noFill/>
        </p:spPr>
        <p:txBody>
          <a:bodyPr wrap="square" rtlCol="0">
            <a:spAutoFit/>
          </a:bodyPr>
          <a:lstStyle/>
          <a:p>
            <a:r>
              <a:rPr lang="en-GB">
                <a:solidFill>
                  <a:srgbClr val="292929"/>
                </a:solidFill>
                <a:latin typeface="Calibri" panose="020F0502020204030204" pitchFamily="34" charset="0"/>
                <a:ea typeface="Calibri" panose="020F0502020204030204" pitchFamily="34" charset="0"/>
              </a:rPr>
              <a:t>When Tim compared the healthy and damaged sites, the places with healthy coral sounds had:</a:t>
            </a:r>
            <a:endParaRPr lang="en-GB">
              <a:solidFill>
                <a:srgbClr val="292929"/>
              </a:solidFill>
              <a:effectLst/>
              <a:latin typeface="Calibri" panose="020F0502020204030204" pitchFamily="34" charset="0"/>
              <a:ea typeface="Calibri" panose="020F0502020204030204" pitchFamily="34" charset="0"/>
            </a:endParaRPr>
          </a:p>
          <a:p>
            <a:endParaRPr lang="en-GB">
              <a:solidFill>
                <a:srgbClr val="292929"/>
              </a:solidFill>
              <a:latin typeface="Calibri" panose="020F0502020204030204" pitchFamily="34" charset="0"/>
              <a:ea typeface="Calibri" panose="020F0502020204030204" pitchFamily="34" charset="0"/>
            </a:endParaRPr>
          </a:p>
          <a:p>
            <a:pPr marL="342900" indent="-342900">
              <a:buFont typeface="Arial" panose="020B0604020202020204" pitchFamily="34" charset="0"/>
              <a:buChar char="•"/>
            </a:pPr>
            <a:r>
              <a:rPr lang="en-GB">
                <a:solidFill>
                  <a:srgbClr val="292929"/>
                </a:solidFill>
                <a:effectLst/>
                <a:latin typeface="Calibri" panose="020F0502020204030204" pitchFamily="34" charset="0"/>
                <a:ea typeface="Calibri" panose="020F0502020204030204" pitchFamily="34" charset="0"/>
              </a:rPr>
              <a:t>40 % more fish </a:t>
            </a:r>
          </a:p>
          <a:p>
            <a:pPr marL="342900" indent="-342900">
              <a:buFont typeface="Arial" panose="020B0604020202020204" pitchFamily="34" charset="0"/>
              <a:buChar char="•"/>
            </a:pPr>
            <a:r>
              <a:rPr lang="en-GB">
                <a:solidFill>
                  <a:srgbClr val="292929"/>
                </a:solidFill>
                <a:effectLst/>
                <a:latin typeface="Calibri" panose="020F0502020204030204" pitchFamily="34" charset="0"/>
                <a:ea typeface="Calibri" panose="020F0502020204030204" pitchFamily="34" charset="0"/>
              </a:rPr>
              <a:t>25 % more</a:t>
            </a:r>
            <a:r>
              <a:rPr lang="en-GB" b="1">
                <a:solidFill>
                  <a:srgbClr val="292929"/>
                </a:solidFill>
                <a:effectLst/>
                <a:latin typeface="Calibri" panose="020F0502020204030204" pitchFamily="34" charset="0"/>
                <a:ea typeface="Calibri" panose="020F0502020204030204" pitchFamily="34" charset="0"/>
              </a:rPr>
              <a:t> biodiversity </a:t>
            </a:r>
            <a:r>
              <a:rPr lang="en-GB">
                <a:solidFill>
                  <a:srgbClr val="292929"/>
                </a:solidFill>
                <a:effectLst/>
                <a:latin typeface="Calibri" panose="020F0502020204030204" pitchFamily="34" charset="0"/>
                <a:ea typeface="Calibri" panose="020F0502020204030204" pitchFamily="34" charset="0"/>
              </a:rPr>
              <a:t>(different types of animals and plants)</a:t>
            </a:r>
            <a:endParaRPr lang="en-GB"/>
          </a:p>
        </p:txBody>
      </p:sp>
      <p:pic>
        <p:nvPicPr>
          <p:cNvPr id="12" name="Picture 11" descr="A group of fish swimming in the water&#10;&#10;Description automatically generated">
            <a:extLst>
              <a:ext uri="{FF2B5EF4-FFF2-40B4-BE49-F238E27FC236}">
                <a16:creationId xmlns:a16="http://schemas.microsoft.com/office/drawing/2014/main" id="{0B6EE2C3-4B0B-83CF-EFEA-F257F3B2846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03105" y="2992810"/>
            <a:ext cx="3644077" cy="2734261"/>
          </a:xfrm>
          <a:prstGeom prst="rect">
            <a:avLst/>
          </a:prstGeom>
          <a:ln w="38100">
            <a:solidFill>
              <a:srgbClr val="3EB1C8"/>
            </a:solidFill>
          </a:ln>
        </p:spPr>
      </p:pic>
      <p:sp>
        <p:nvSpPr>
          <p:cNvPr id="4" name="TextBox 3">
            <a:extLst>
              <a:ext uri="{FF2B5EF4-FFF2-40B4-BE49-F238E27FC236}">
                <a16:creationId xmlns:a16="http://schemas.microsoft.com/office/drawing/2014/main" id="{30931DEB-CF93-987E-13FF-B10EFBF75476}"/>
              </a:ext>
            </a:extLst>
          </p:cNvPr>
          <p:cNvSpPr txBox="1"/>
          <p:nvPr/>
        </p:nvSpPr>
        <p:spPr>
          <a:xfrm rot="16200000">
            <a:off x="7712812" y="4517343"/>
            <a:ext cx="2230162" cy="307777"/>
          </a:xfrm>
          <a:prstGeom prst="rect">
            <a:avLst/>
          </a:prstGeom>
          <a:noFill/>
        </p:spPr>
        <p:txBody>
          <a:bodyPr wrap="none" rtlCol="0">
            <a:spAutoFit/>
          </a:bodyPr>
          <a:lstStyle/>
          <a:p>
            <a:r>
              <a:rPr lang="en-GB" sz="1400"/>
              <a:t>Both images: © Tim Lamont</a:t>
            </a:r>
          </a:p>
        </p:txBody>
      </p:sp>
      <p:pic>
        <p:nvPicPr>
          <p:cNvPr id="7" name="Picture 6" descr="A person underwater with a fish and a stick&#10;&#10;Description automatically generated">
            <a:extLst>
              <a:ext uri="{FF2B5EF4-FFF2-40B4-BE49-F238E27FC236}">
                <a16:creationId xmlns:a16="http://schemas.microsoft.com/office/drawing/2014/main" id="{93B5FC07-562C-B992-4EAC-4F59EB33E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331" y="2996583"/>
            <a:ext cx="3644076" cy="2734261"/>
          </a:xfrm>
          <a:prstGeom prst="rect">
            <a:avLst/>
          </a:prstGeom>
          <a:ln w="38100">
            <a:solidFill>
              <a:srgbClr val="3EB1C8"/>
            </a:solidFill>
          </a:ln>
        </p:spPr>
      </p:pic>
      <p:sp>
        <p:nvSpPr>
          <p:cNvPr id="8" name="TextBox 7">
            <a:extLst>
              <a:ext uri="{FF2B5EF4-FFF2-40B4-BE49-F238E27FC236}">
                <a16:creationId xmlns:a16="http://schemas.microsoft.com/office/drawing/2014/main" id="{B562FFB8-70EB-BCC6-51A6-1C727F54C08A}"/>
              </a:ext>
            </a:extLst>
          </p:cNvPr>
          <p:cNvSpPr txBox="1"/>
          <p:nvPr/>
        </p:nvSpPr>
        <p:spPr>
          <a:xfrm>
            <a:off x="642471" y="5832479"/>
            <a:ext cx="3728936" cy="646331"/>
          </a:xfrm>
          <a:prstGeom prst="rect">
            <a:avLst/>
          </a:prstGeom>
          <a:noFill/>
        </p:spPr>
        <p:txBody>
          <a:bodyPr wrap="square" rtlCol="0">
            <a:spAutoFit/>
          </a:bodyPr>
          <a:lstStyle/>
          <a:p>
            <a:r>
              <a:rPr lang="en-GB"/>
              <a:t>Tim checking his underwater microphone</a:t>
            </a:r>
          </a:p>
        </p:txBody>
      </p:sp>
      <p:sp>
        <p:nvSpPr>
          <p:cNvPr id="9" name="TextBox 8">
            <a:extLst>
              <a:ext uri="{FF2B5EF4-FFF2-40B4-BE49-F238E27FC236}">
                <a16:creationId xmlns:a16="http://schemas.microsoft.com/office/drawing/2014/main" id="{83ADDF01-0C5A-B536-8A2D-7A2808BE9A84}"/>
              </a:ext>
            </a:extLst>
          </p:cNvPr>
          <p:cNvSpPr txBox="1"/>
          <p:nvPr/>
        </p:nvSpPr>
        <p:spPr>
          <a:xfrm>
            <a:off x="4963008" y="5786313"/>
            <a:ext cx="3434851" cy="369332"/>
          </a:xfrm>
          <a:prstGeom prst="rect">
            <a:avLst/>
          </a:prstGeom>
          <a:noFill/>
        </p:spPr>
        <p:txBody>
          <a:bodyPr wrap="none" rtlCol="0">
            <a:spAutoFit/>
          </a:bodyPr>
          <a:lstStyle/>
          <a:p>
            <a:r>
              <a:rPr lang="en-GB"/>
              <a:t>Fish swim close to the microphone</a:t>
            </a:r>
          </a:p>
        </p:txBody>
      </p:sp>
    </p:spTree>
    <p:extLst>
      <p:ext uri="{BB962C8B-B14F-4D97-AF65-F5344CB8AC3E}">
        <p14:creationId xmlns:p14="http://schemas.microsoft.com/office/powerpoint/2010/main" val="816060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B959A-F357-9D61-8AE1-D35EBC893C33}"/>
            </a:ext>
          </a:extLst>
        </p:cNvPr>
        <p:cNvGrpSpPr/>
        <p:nvPr/>
      </p:nvGrpSpPr>
      <p:grpSpPr>
        <a:xfrm>
          <a:off x="0" y="0"/>
          <a:ext cx="0" cy="0"/>
          <a:chOff x="0" y="0"/>
          <a:chExt cx="0" cy="0"/>
        </a:xfrm>
      </p:grpSpPr>
    </p:spTree>
    <p:extLst>
      <p:ext uri="{BB962C8B-B14F-4D97-AF65-F5344CB8AC3E}">
        <p14:creationId xmlns:p14="http://schemas.microsoft.com/office/powerpoint/2010/main" val="3121436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90C0809-0C14-86D3-289F-F0245E187CE5}"/>
              </a:ext>
            </a:extLst>
          </p:cNvPr>
          <p:cNvSpPr>
            <a:spLocks noGrp="1"/>
          </p:cNvSpPr>
          <p:nvPr>
            <p:ph type="title"/>
          </p:nvPr>
        </p:nvSpPr>
        <p:spPr/>
        <p:txBody>
          <a:bodyPr>
            <a:normAutofit/>
          </a:bodyPr>
          <a:lstStyle/>
          <a:p>
            <a:r>
              <a:rPr lang="en-GB">
                <a:latin typeface="+mn-lt"/>
              </a:rPr>
              <a:t>Your turn to investigate</a:t>
            </a:r>
          </a:p>
        </p:txBody>
      </p:sp>
      <p:pic>
        <p:nvPicPr>
          <p:cNvPr id="1026" name="Picture 2">
            <a:extLst>
              <a:ext uri="{FF2B5EF4-FFF2-40B4-BE49-F238E27FC236}">
                <a16:creationId xmlns:a16="http://schemas.microsoft.com/office/drawing/2014/main" id="{6157878C-2FBF-44DE-E22B-ABDC24EB2480}"/>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28652" y="3833261"/>
            <a:ext cx="1876274" cy="2501699"/>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C6E5A1F-815D-1EB8-3E11-335CB094F67F}"/>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890709" y="3833260"/>
            <a:ext cx="1876275" cy="2501700"/>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871FDA9-4379-F2FB-B2D1-F49E06B6831C}"/>
              </a:ext>
            </a:extLst>
          </p:cNvPr>
          <p:cNvSpPr txBox="1"/>
          <p:nvPr/>
        </p:nvSpPr>
        <p:spPr>
          <a:xfrm>
            <a:off x="579603" y="1578213"/>
            <a:ext cx="7798278" cy="2308324"/>
          </a:xfrm>
          <a:prstGeom prst="rect">
            <a:avLst/>
          </a:prstGeom>
          <a:noFill/>
        </p:spPr>
        <p:txBody>
          <a:bodyPr wrap="square" rtlCol="0">
            <a:spAutoFit/>
          </a:bodyPr>
          <a:lstStyle/>
          <a:p>
            <a:r>
              <a:rPr lang="en-GB" b="1"/>
              <a:t>Have you ever heard a sound underwater?</a:t>
            </a:r>
          </a:p>
          <a:p>
            <a:r>
              <a:rPr lang="en-GB"/>
              <a:t>Where were you?</a:t>
            </a:r>
          </a:p>
          <a:p>
            <a:r>
              <a:rPr lang="en-GB"/>
              <a:t>What did you hear?</a:t>
            </a:r>
          </a:p>
          <a:p>
            <a:endParaRPr lang="en-GB" b="1"/>
          </a:p>
          <a:p>
            <a:endParaRPr lang="en-GB"/>
          </a:p>
          <a:p>
            <a:r>
              <a:rPr lang="en-GB"/>
              <a:t>We can demonstrate that sounds travel through water using a </a:t>
            </a:r>
            <a:r>
              <a:rPr lang="en-GB" b="1"/>
              <a:t>hydrophone</a:t>
            </a:r>
            <a:r>
              <a:rPr lang="en-GB"/>
              <a:t>.</a:t>
            </a:r>
          </a:p>
          <a:p>
            <a:endParaRPr lang="en-GB" b="1"/>
          </a:p>
          <a:p>
            <a:endParaRPr lang="en-GB"/>
          </a:p>
        </p:txBody>
      </p:sp>
      <p:sp>
        <p:nvSpPr>
          <p:cNvPr id="5" name="Rectangle: Rounded Corners 4">
            <a:extLst>
              <a:ext uri="{FF2B5EF4-FFF2-40B4-BE49-F238E27FC236}">
                <a16:creationId xmlns:a16="http://schemas.microsoft.com/office/drawing/2014/main" id="{4A52B5AE-2407-5642-9270-F8D4BF8B4878}"/>
              </a:ext>
            </a:extLst>
          </p:cNvPr>
          <p:cNvSpPr/>
          <p:nvPr/>
        </p:nvSpPr>
        <p:spPr>
          <a:xfrm>
            <a:off x="5152768" y="3833260"/>
            <a:ext cx="3411629" cy="2501700"/>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Can you make a hydrophone?</a:t>
            </a:r>
          </a:p>
          <a:p>
            <a:pPr algn="ctr"/>
            <a:endParaRPr lang="en-GB"/>
          </a:p>
          <a:p>
            <a:pPr algn="ctr"/>
            <a:r>
              <a:rPr lang="en-GB"/>
              <a:t>What can you hear underwater?</a:t>
            </a:r>
          </a:p>
          <a:p>
            <a:pPr algn="ctr"/>
            <a:endParaRPr lang="en-GB"/>
          </a:p>
          <a:p>
            <a:pPr algn="ctr"/>
            <a:r>
              <a:rPr lang="en-GB"/>
              <a:t>How does it compare to the same sounds travelling through air?</a:t>
            </a:r>
          </a:p>
        </p:txBody>
      </p:sp>
    </p:spTree>
    <p:extLst>
      <p:ext uri="{BB962C8B-B14F-4D97-AF65-F5344CB8AC3E}">
        <p14:creationId xmlns:p14="http://schemas.microsoft.com/office/powerpoint/2010/main" val="2309844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E0CDD7A1-3E11-5EA1-D479-E09F49079D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8" y="1625094"/>
            <a:ext cx="900000" cy="900000"/>
          </a:xfrm>
          <a:prstGeom prst="rect">
            <a:avLst/>
          </a:prstGeom>
        </p:spPr>
      </p:pic>
      <p:sp>
        <p:nvSpPr>
          <p:cNvPr id="10" name="TextBox 9">
            <a:extLst>
              <a:ext uri="{FF2B5EF4-FFF2-40B4-BE49-F238E27FC236}">
                <a16:creationId xmlns:a16="http://schemas.microsoft.com/office/drawing/2014/main" id="{6958C485-F599-258F-2BC3-0E5C17B76774}"/>
              </a:ext>
            </a:extLst>
          </p:cNvPr>
          <p:cNvSpPr txBox="1"/>
          <p:nvPr/>
        </p:nvSpPr>
        <p:spPr>
          <a:xfrm>
            <a:off x="2016690" y="1625094"/>
            <a:ext cx="6476337" cy="1077218"/>
          </a:xfrm>
          <a:prstGeom prst="rect">
            <a:avLst/>
          </a:prstGeom>
          <a:noFill/>
        </p:spPr>
        <p:txBody>
          <a:bodyPr wrap="square" rtlCol="0">
            <a:spAutoFit/>
          </a:bodyPr>
          <a:lstStyle/>
          <a:p>
            <a:pPr>
              <a:spcAft>
                <a:spcPts val="600"/>
              </a:spcAft>
            </a:pPr>
            <a:r>
              <a:rPr lang="en-GB">
                <a:solidFill>
                  <a:srgbClr val="3EB1C8"/>
                </a:solidFill>
                <a:cs typeface="Plus Jakarta Sans" pitchFamily="2" charset="0"/>
              </a:rPr>
              <a:t>Using a hydrophone: </a:t>
            </a:r>
          </a:p>
          <a:p>
            <a:pPr>
              <a:spcAft>
                <a:spcPts val="600"/>
              </a:spcAft>
            </a:pPr>
            <a:r>
              <a:rPr lang="en-GB">
                <a:solidFill>
                  <a:srgbClr val="3C3C3C"/>
                </a:solidFill>
                <a:cs typeface="Plus Jakarta Sans" pitchFamily="2" charset="0"/>
              </a:rPr>
              <a:t>Have you proved that sounds can or cannot travel through water?</a:t>
            </a:r>
          </a:p>
          <a:p>
            <a:pPr>
              <a:spcAft>
                <a:spcPts val="600"/>
              </a:spcAft>
            </a:pPr>
            <a:r>
              <a:rPr lang="en-GB">
                <a:solidFill>
                  <a:srgbClr val="3C3C3C"/>
                </a:solidFill>
                <a:cs typeface="Plus Jakarta Sans" pitchFamily="2" charset="0"/>
              </a:rPr>
              <a:t>Can you convince me?</a:t>
            </a:r>
          </a:p>
        </p:txBody>
      </p:sp>
      <p:sp>
        <p:nvSpPr>
          <p:cNvPr id="19" name="TextBox 18">
            <a:extLst>
              <a:ext uri="{FF2B5EF4-FFF2-40B4-BE49-F238E27FC236}">
                <a16:creationId xmlns:a16="http://schemas.microsoft.com/office/drawing/2014/main" id="{8D096C93-AD0A-E788-ED0D-E377569B5BB2}"/>
              </a:ext>
            </a:extLst>
          </p:cNvPr>
          <p:cNvSpPr txBox="1"/>
          <p:nvPr/>
        </p:nvSpPr>
        <p:spPr>
          <a:xfrm>
            <a:off x="1836244" y="4538671"/>
            <a:ext cx="7608573" cy="369332"/>
          </a:xfrm>
          <a:prstGeom prst="rect">
            <a:avLst/>
          </a:prstGeom>
          <a:noFill/>
        </p:spPr>
        <p:txBody>
          <a:bodyPr wrap="square">
            <a:spAutoFit/>
          </a:bodyPr>
          <a:lstStyle/>
          <a:p>
            <a:r>
              <a:rPr lang="en-GB">
                <a:solidFill>
                  <a:srgbClr val="3EB1C8"/>
                </a:solidFill>
                <a:cs typeface="Plus Jakarta Sans Medium" pitchFamily="2" charset="0"/>
              </a:rPr>
              <a:t>Were you surprised by any of your results?</a:t>
            </a:r>
          </a:p>
        </p:txBody>
      </p:sp>
      <p:pic>
        <p:nvPicPr>
          <p:cNvPr id="6" name="Picture 5" descr="Icon&#10;&#10;Description automatically generated">
            <a:extLst>
              <a:ext uri="{FF2B5EF4-FFF2-40B4-BE49-F238E27FC236}">
                <a16:creationId xmlns:a16="http://schemas.microsoft.com/office/drawing/2014/main" id="{993542E6-BE9B-8855-3D9E-95980DE2CB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48" y="4457064"/>
            <a:ext cx="900000" cy="900000"/>
          </a:xfrm>
          <a:prstGeom prst="rect">
            <a:avLst/>
          </a:prstGeom>
        </p:spPr>
      </p:pic>
      <p:sp>
        <p:nvSpPr>
          <p:cNvPr id="3" name="TextBox 2">
            <a:extLst>
              <a:ext uri="{FF2B5EF4-FFF2-40B4-BE49-F238E27FC236}">
                <a16:creationId xmlns:a16="http://schemas.microsoft.com/office/drawing/2014/main" id="{CF288F10-C7DD-17B8-E1BF-AE0D7ACC35A8}"/>
              </a:ext>
            </a:extLst>
          </p:cNvPr>
          <p:cNvSpPr txBox="1"/>
          <p:nvPr/>
        </p:nvSpPr>
        <p:spPr>
          <a:xfrm>
            <a:off x="1836244" y="4987732"/>
            <a:ext cx="7044638" cy="369332"/>
          </a:xfrm>
          <a:prstGeom prst="rect">
            <a:avLst/>
          </a:prstGeom>
          <a:noFill/>
        </p:spPr>
        <p:txBody>
          <a:bodyPr wrap="square" rtlCol="0">
            <a:spAutoFit/>
          </a:bodyPr>
          <a:lstStyle/>
          <a:p>
            <a:r>
              <a:rPr lang="en-GB">
                <a:solidFill>
                  <a:srgbClr val="3C3C3C"/>
                </a:solidFill>
              </a:rPr>
              <a:t>Could you improve the way that you used the equipment? </a:t>
            </a:r>
          </a:p>
        </p:txBody>
      </p:sp>
      <p:sp>
        <p:nvSpPr>
          <p:cNvPr id="5" name="Title 4">
            <a:extLst>
              <a:ext uri="{FF2B5EF4-FFF2-40B4-BE49-F238E27FC236}">
                <a16:creationId xmlns:a16="http://schemas.microsoft.com/office/drawing/2014/main" id="{F06D3730-101F-D91A-25F0-434DE096EE53}"/>
              </a:ext>
            </a:extLst>
          </p:cNvPr>
          <p:cNvSpPr>
            <a:spLocks noGrp="1"/>
          </p:cNvSpPr>
          <p:nvPr>
            <p:ph type="title"/>
          </p:nvPr>
        </p:nvSpPr>
        <p:spPr/>
        <p:txBody>
          <a:bodyPr/>
          <a:lstStyle/>
          <a:p>
            <a:r>
              <a:rPr lang="en-GB">
                <a:latin typeface="+mn-lt"/>
              </a:rPr>
              <a:t>What did you find out?</a:t>
            </a:r>
          </a:p>
        </p:txBody>
      </p:sp>
    </p:spTree>
    <p:extLst>
      <p:ext uri="{BB962C8B-B14F-4D97-AF65-F5344CB8AC3E}">
        <p14:creationId xmlns:p14="http://schemas.microsoft.com/office/powerpoint/2010/main" val="2828885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0000"/>
            <a:ext cx="7886700" cy="1325562"/>
          </a:xfrm>
        </p:spPr>
        <p:txBody>
          <a:bodyPr/>
          <a:lstStyle/>
          <a:p>
            <a:r>
              <a:rPr lang="en-GB">
                <a:latin typeface="+mn-lt"/>
              </a:rPr>
              <a:t>What next?</a:t>
            </a:r>
          </a:p>
        </p:txBody>
      </p:sp>
      <p:sp>
        <p:nvSpPr>
          <p:cNvPr id="6" name="Rectangle: Rounded Corners 5">
            <a:extLst>
              <a:ext uri="{FF2B5EF4-FFF2-40B4-BE49-F238E27FC236}">
                <a16:creationId xmlns:a16="http://schemas.microsoft.com/office/drawing/2014/main" id="{8B7A99E9-EAAA-3FC8-ABE2-60FF6244D973}"/>
              </a:ext>
            </a:extLst>
          </p:cNvPr>
          <p:cNvSpPr/>
          <p:nvPr/>
        </p:nvSpPr>
        <p:spPr>
          <a:xfrm>
            <a:off x="519736" y="2861819"/>
            <a:ext cx="8226697" cy="304471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nSpc>
                <a:spcPct val="107000"/>
              </a:lnSpc>
              <a:buFont typeface="+mj-lt"/>
              <a:buAutoNum type="arabicPeriod"/>
            </a:pPr>
            <a:r>
              <a:rPr lang="en-GB" sz="2400">
                <a:solidFill>
                  <a:schemeClr val="bg1"/>
                </a:solidFill>
                <a:effectLst/>
                <a:latin typeface="Calibri" panose="020F0502020204030204" pitchFamily="34" charset="0"/>
                <a:ea typeface="Calibri" panose="020F0502020204030204" pitchFamily="34" charset="0"/>
                <a:cs typeface="Calibri" panose="020F0502020204030204" pitchFamily="34" charset="0"/>
              </a:rPr>
              <a:t>Pick up litter. If left on the streets, it will often get blown into rivers and drains. It could then end up in the sea.</a:t>
            </a:r>
            <a:endParaRPr lang="en-GB" sz="2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GB" sz="2400">
                <a:solidFill>
                  <a:schemeClr val="bg1"/>
                </a:solidFill>
                <a:effectLst/>
                <a:latin typeface="Calibri" panose="020F0502020204030204" pitchFamily="34" charset="0"/>
                <a:ea typeface="Calibri" panose="020F0502020204030204" pitchFamily="34" charset="0"/>
                <a:cs typeface="Calibri" panose="020F0502020204030204" pitchFamily="34" charset="0"/>
              </a:rPr>
              <a:t>Don’t waste water. This will mean less wastewater will end up in the ocean.</a:t>
            </a:r>
            <a:endParaRPr lang="en-GB" sz="2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GB" sz="2400">
                <a:solidFill>
                  <a:schemeClr val="bg1"/>
                </a:solidFill>
                <a:effectLst/>
                <a:latin typeface="Calibri" panose="020F0502020204030204" pitchFamily="34" charset="0"/>
                <a:ea typeface="Calibri" panose="020F0502020204030204" pitchFamily="34" charset="0"/>
                <a:cs typeface="Calibri" panose="020F0502020204030204" pitchFamily="34" charset="0"/>
              </a:rPr>
              <a:t>Find out if your school uses energy efficient light bulbs. This is an easy way to reduce emissions of greenhouse gases like carbon dioxide. </a:t>
            </a:r>
            <a:endParaRPr lang="en-GB" sz="2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AA04577C-EBC6-4C63-1CE3-BDCADB1843AB}"/>
              </a:ext>
            </a:extLst>
          </p:cNvPr>
          <p:cNvSpPr txBox="1"/>
          <p:nvPr/>
        </p:nvSpPr>
        <p:spPr>
          <a:xfrm>
            <a:off x="628650" y="1507602"/>
            <a:ext cx="8117783" cy="1354217"/>
          </a:xfrm>
          <a:prstGeom prst="rect">
            <a:avLst/>
          </a:prstGeom>
          <a:noFill/>
        </p:spPr>
        <p:txBody>
          <a:bodyPr wrap="square" rtlCol="0">
            <a:spAutoFit/>
          </a:bodyPr>
          <a:lstStyle/>
          <a:p>
            <a:r>
              <a:rPr lang="en-US" sz="3200">
                <a:solidFill>
                  <a:srgbClr val="3C3C3C"/>
                </a:solidFill>
                <a:effectLst/>
                <a:latin typeface="Trebuchet MS" panose="020B0603020202020204" pitchFamily="34" charset="0"/>
                <a:ea typeface="Trebuchet MS" panose="020B0603020202020204" pitchFamily="34" charset="0"/>
                <a:cs typeface="Trebuchet MS" panose="020B0603020202020204" pitchFamily="34" charset="0"/>
              </a:rPr>
              <a:t>“</a:t>
            </a:r>
            <a:r>
              <a:rPr lang="en-GB" sz="3200">
                <a:solidFill>
                  <a:srgbClr val="292929"/>
                </a:solidFill>
                <a:effectLst/>
                <a:ea typeface="Calibri" panose="020F0502020204030204" pitchFamily="34" charset="0"/>
              </a:rPr>
              <a:t>As we look to the future, let’s learn to listen!”</a:t>
            </a:r>
            <a:endParaRPr lang="en-GB" sz="3200">
              <a:solidFill>
                <a:srgbClr val="3C3C3C"/>
              </a:solidFill>
              <a:effectLst/>
              <a:ea typeface="Trebuchet MS" panose="020B0603020202020204" pitchFamily="34" charset="0"/>
              <a:cs typeface="Trebuchet MS" panose="020B0603020202020204" pitchFamily="34" charset="0"/>
            </a:endParaRPr>
          </a:p>
          <a:p>
            <a:pPr algn="r"/>
            <a:r>
              <a:rPr lang="en-GB" sz="3200">
                <a:solidFill>
                  <a:srgbClr val="292929"/>
                </a:solidFill>
                <a:ea typeface="Calibri" panose="020F0502020204030204" pitchFamily="34" charset="0"/>
              </a:rPr>
              <a:t>Dr Tim Lamont</a:t>
            </a:r>
          </a:p>
          <a:p>
            <a:endParaRPr lang="en-GB"/>
          </a:p>
        </p:txBody>
      </p:sp>
      <p:sp>
        <p:nvSpPr>
          <p:cNvPr id="4" name="TextBox 3">
            <a:extLst>
              <a:ext uri="{FF2B5EF4-FFF2-40B4-BE49-F238E27FC236}">
                <a16:creationId xmlns:a16="http://schemas.microsoft.com/office/drawing/2014/main" id="{F86CDF88-018D-D977-3F7D-960B5C13CBE7}"/>
              </a:ext>
            </a:extLst>
          </p:cNvPr>
          <p:cNvSpPr txBox="1"/>
          <p:nvPr/>
        </p:nvSpPr>
        <p:spPr>
          <a:xfrm>
            <a:off x="628650" y="6128668"/>
            <a:ext cx="8335609" cy="738664"/>
          </a:xfrm>
          <a:prstGeom prst="rect">
            <a:avLst/>
          </a:prstGeom>
          <a:noFill/>
        </p:spPr>
        <p:txBody>
          <a:bodyPr wrap="square" rtlCol="0">
            <a:spAutoFit/>
          </a:bodyPr>
          <a:lstStyle/>
          <a:p>
            <a:r>
              <a:rPr lang="en-GB" sz="2400">
                <a:solidFill>
                  <a:srgbClr val="292929"/>
                </a:solidFill>
                <a:effectLst/>
                <a:latin typeface="Calibri" panose="020F0502020204030204" pitchFamily="34" charset="0"/>
                <a:ea typeface="Calibri" panose="020F0502020204030204" pitchFamily="34" charset="0"/>
                <a:cs typeface="Calibri" panose="020F0502020204030204" pitchFamily="34" charset="0"/>
              </a:rPr>
              <a:t>Can you use your voice to help other people to ‘learn to listen’?</a:t>
            </a:r>
            <a:endParaRPr lang="en-GB" sz="24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Tree>
    <p:extLst>
      <p:ext uri="{BB962C8B-B14F-4D97-AF65-F5344CB8AC3E}">
        <p14:creationId xmlns:p14="http://schemas.microsoft.com/office/powerpoint/2010/main" val="1477435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7886700" cy="748779"/>
          </a:xfrm>
        </p:spPr>
        <p:txBody>
          <a:bodyPr/>
          <a:lstStyle/>
          <a:p>
            <a:r>
              <a:rPr lang="en-GB">
                <a:latin typeface="+mn-lt"/>
              </a:rPr>
              <a:t>Cross-curricular links</a:t>
            </a:r>
          </a:p>
        </p:txBody>
      </p:sp>
      <p:sp>
        <p:nvSpPr>
          <p:cNvPr id="3" name="Rectangle: Rounded Corners 2">
            <a:extLst>
              <a:ext uri="{FF2B5EF4-FFF2-40B4-BE49-F238E27FC236}">
                <a16:creationId xmlns:a16="http://schemas.microsoft.com/office/drawing/2014/main" id="{0384F286-7FE3-BC87-B321-D335FB56E282}"/>
              </a:ext>
            </a:extLst>
          </p:cNvPr>
          <p:cNvSpPr/>
          <p:nvPr/>
        </p:nvSpPr>
        <p:spPr>
          <a:xfrm>
            <a:off x="5063351" y="5512330"/>
            <a:ext cx="3702283" cy="1030293"/>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a:solidFill>
                  <a:schemeClr val="bg1"/>
                </a:solidFill>
              </a:rPr>
              <a:t>Art</a:t>
            </a:r>
            <a:endParaRPr lang="en-GB">
              <a:solidFill>
                <a:schemeClr val="bg1"/>
              </a:solidFill>
            </a:endParaRPr>
          </a:p>
          <a:p>
            <a:pPr algn="ctr"/>
            <a:r>
              <a:rPr lang="en-GB">
                <a:solidFill>
                  <a:schemeClr val="bg1"/>
                </a:solidFill>
              </a:rPr>
              <a:t>Create a clay coral reef  by closely observing photos.</a:t>
            </a:r>
          </a:p>
        </p:txBody>
      </p:sp>
      <p:sp>
        <p:nvSpPr>
          <p:cNvPr id="4" name="Rectangle: Rounded Corners 3">
            <a:extLst>
              <a:ext uri="{FF2B5EF4-FFF2-40B4-BE49-F238E27FC236}">
                <a16:creationId xmlns:a16="http://schemas.microsoft.com/office/drawing/2014/main" id="{CD0292E1-D0D0-60C6-1B8D-0C0C2DEDB82C}"/>
              </a:ext>
            </a:extLst>
          </p:cNvPr>
          <p:cNvSpPr/>
          <p:nvPr/>
        </p:nvSpPr>
        <p:spPr>
          <a:xfrm>
            <a:off x="5063352" y="1327550"/>
            <a:ext cx="3702283" cy="4010569"/>
          </a:xfrm>
          <a:prstGeom prst="roundRect">
            <a:avLst>
              <a:gd name="adj" fmla="val 5436"/>
            </a:avLst>
          </a:prstGeom>
          <a:solidFill>
            <a:srgbClr val="84BD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i="1"/>
              <a:t>Coming soon!</a:t>
            </a:r>
            <a:endParaRPr lang="en-GB" b="1" i="1"/>
          </a:p>
          <a:p>
            <a:pPr algn="ctr">
              <a:spcAft>
                <a:spcPts val="600"/>
              </a:spcAft>
            </a:pPr>
            <a:r>
              <a:rPr lang="en-GB" b="1"/>
              <a:t>An Interactive Climate Model</a:t>
            </a:r>
            <a:endParaRPr lang="en-GB"/>
          </a:p>
          <a:p>
            <a:pPr algn="ctr"/>
            <a:r>
              <a:rPr lang="en-GB" sz="1200"/>
              <a:t>Email </a:t>
            </a:r>
            <a:r>
              <a:rPr lang="en-GB" sz="1200">
                <a:hlinkClick r:id="rId3"/>
              </a:rPr>
              <a:t>alison.trew@pstt.org.uk</a:t>
            </a:r>
            <a:r>
              <a:rPr lang="en-GB" sz="1200"/>
              <a:t> for information</a:t>
            </a:r>
          </a:p>
          <a:p>
            <a:endParaRPr lang="en-GB"/>
          </a:p>
          <a:p>
            <a:r>
              <a:rPr lang="en-GB"/>
              <a:t>Children can run a climate model to find out:</a:t>
            </a:r>
          </a:p>
          <a:p>
            <a:pPr marL="285750" indent="-285750">
              <a:buFont typeface="Arial" panose="020B0604020202020204" pitchFamily="34" charset="0"/>
              <a:buChar char="•"/>
            </a:pPr>
            <a:r>
              <a:rPr lang="en-GB"/>
              <a:t>How does the amount of sunlight affect the average temperature of the Earth?</a:t>
            </a:r>
          </a:p>
          <a:p>
            <a:pPr marL="285750" indent="-285750">
              <a:buFont typeface="Arial" panose="020B0604020202020204" pitchFamily="34" charset="0"/>
              <a:buChar char="•"/>
            </a:pPr>
            <a:r>
              <a:rPr lang="en-GB"/>
              <a:t>How do greenhouse gases affect the average temperature of the Earth?</a:t>
            </a:r>
          </a:p>
          <a:p>
            <a:pPr marL="285750" indent="-285750">
              <a:buFont typeface="Arial" panose="020B0604020202020204" pitchFamily="34" charset="0"/>
              <a:buChar char="•"/>
            </a:pPr>
            <a:endParaRPr lang="en-GB"/>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19209" y="1327550"/>
            <a:ext cx="4086837" cy="3120882"/>
          </a:xfrm>
          <a:prstGeom prst="roundRect">
            <a:avLst>
              <a:gd name="adj" fmla="val 5546"/>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a:t>Writing</a:t>
            </a:r>
            <a:endParaRPr lang="en-GB"/>
          </a:p>
          <a:p>
            <a:pPr>
              <a:spcAft>
                <a:spcPts val="600"/>
              </a:spcAft>
            </a:pPr>
            <a:r>
              <a:rPr lang="en-GB"/>
              <a:t>Children could write a description of  the journey of a reef fish back to the coral reef. What did the fish see, hear  and feel?</a:t>
            </a:r>
          </a:p>
          <a:p>
            <a:pPr>
              <a:spcAft>
                <a:spcPts val="600"/>
              </a:spcAft>
            </a:pPr>
            <a:r>
              <a:rPr lang="en-GB"/>
              <a:t>Persuasive writing – if children identify a relevant local issue  during discussions, they could write letters / leaflets about their concerns.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619208" y="4654144"/>
            <a:ext cx="4086837" cy="1888479"/>
          </a:xfrm>
          <a:prstGeom prst="roundRect">
            <a:avLst>
              <a:gd name="adj" fmla="val 7735"/>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a:t>Maths</a:t>
            </a:r>
          </a:p>
          <a:p>
            <a:pPr algn="ctr"/>
            <a:r>
              <a:rPr lang="en-GB"/>
              <a:t>Measure pieces of string to the  lengths of different species of sea turtle using this secondary </a:t>
            </a:r>
            <a:r>
              <a:rPr lang="en-GB">
                <a:hlinkClick r:id="rId4"/>
              </a:rPr>
              <a:t>data</a:t>
            </a:r>
            <a:r>
              <a:rPr lang="en-GB"/>
              <a:t>.  </a:t>
            </a:r>
          </a:p>
        </p:txBody>
      </p:sp>
    </p:spTree>
    <p:extLst>
      <p:ext uri="{BB962C8B-B14F-4D97-AF65-F5344CB8AC3E}">
        <p14:creationId xmlns:p14="http://schemas.microsoft.com/office/powerpoint/2010/main" val="10639351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34400" y="1576800"/>
            <a:ext cx="8084932" cy="3693319"/>
          </a:xfrm>
          <a:prstGeom prst="rect">
            <a:avLst/>
          </a:prstGeom>
        </p:spPr>
        <p:txBody>
          <a:bodyPr wrap="square" lIns="91440" tIns="45720" rIns="91440" bIns="45720" anchor="t">
            <a:spAutoFit/>
          </a:bodyPr>
          <a:lstStyle/>
          <a:p>
            <a:r>
              <a:rPr lang="en-US" dirty="0">
                <a:solidFill>
                  <a:srgbClr val="3C3C3C"/>
                </a:solidFill>
                <a:cs typeface="Plus Jakarta Sans Medium" pitchFamily="2" charset="0"/>
              </a:rPr>
              <a:t>This </a:t>
            </a:r>
            <a:r>
              <a:rPr lang="en-US" b="1" dirty="0">
                <a:solidFill>
                  <a:srgbClr val="3C3C3C"/>
                </a:solidFill>
                <a:cs typeface="Plus Jakarta Sans ExtraBold" pitchFamily="2" charset="0"/>
              </a:rPr>
              <a:t>PowerPoint</a:t>
            </a:r>
            <a:r>
              <a:rPr lang="en-US" dirty="0">
                <a:solidFill>
                  <a:srgbClr val="3C3C3C"/>
                </a:solidFill>
                <a:cs typeface="Plus Jakarta Sans Medium" pitchFamily="2" charset="0"/>
              </a:rPr>
              <a:t> is intended to be a guide for teachers for their reference although they may wish to show certain slides in the classroom. </a:t>
            </a:r>
          </a:p>
          <a:p>
            <a:endParaRPr lang="en-US" dirty="0">
              <a:solidFill>
                <a:srgbClr val="3C3C3C"/>
              </a:solidFill>
              <a:cs typeface="Plus Jakarta Sans Medium" pitchFamily="2" charset="0"/>
            </a:endParaRPr>
          </a:p>
          <a:p>
            <a:pPr>
              <a:spcAft>
                <a:spcPts val="0"/>
              </a:spcAft>
            </a:pPr>
            <a:r>
              <a:rPr lang="en-GB" b="1" dirty="0">
                <a:solidFill>
                  <a:srgbClr val="3C3C3C"/>
                </a:solidFill>
                <a:ea typeface="Calibri" panose="020F0502020204030204" pitchFamily="34" charset="0"/>
                <a:cs typeface="Plus Jakarta Sans ExtraBold" pitchFamily="2" charset="0"/>
              </a:rPr>
              <a:t>Copyright</a:t>
            </a:r>
          </a:p>
          <a:p>
            <a:pPr>
              <a:spcAft>
                <a:spcPts val="0"/>
              </a:spcAft>
            </a:pPr>
            <a:r>
              <a:rPr lang="en-GB" dirty="0">
                <a:solidFill>
                  <a:srgbClr val="3C3C3C"/>
                </a:solidFill>
                <a:ea typeface="Calibri" panose="020F0502020204030204" pitchFamily="34" charset="0"/>
                <a:cs typeface="Plus Jakarta Sans Medium" pitchFamily="2" charset="0"/>
              </a:rPr>
              <a:t>The materials included in these resources are </a:t>
            </a:r>
            <a:r>
              <a:rPr lang="en-GB" b="1" dirty="0">
                <a:solidFill>
                  <a:srgbClr val="3C3C3C"/>
                </a:solidFill>
                <a:ea typeface="Calibri" panose="020F0502020204030204" pitchFamily="34" charset="0"/>
                <a:cs typeface="Plus Jakarta Sans ExtraBold" pitchFamily="2" charset="0"/>
              </a:rPr>
              <a:t>©Primary Science Teaching Trust 2023</a:t>
            </a:r>
            <a:r>
              <a:rPr lang="en-GB" dirty="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a:p>
            <a:pPr>
              <a:spcAft>
                <a:spcPts val="0"/>
              </a:spcAft>
            </a:pPr>
            <a:endParaRPr lang="en-GB" dirty="0">
              <a:solidFill>
                <a:srgbClr val="3C3C3C"/>
              </a:solidFill>
              <a:ea typeface="Calibri" panose="020F0502020204030204" pitchFamily="34" charset="0"/>
              <a:cs typeface="Plus Jakarta Sans Medium" pitchFamily="2" charset="0"/>
            </a:endParaRPr>
          </a:p>
          <a:p>
            <a:r>
              <a:rPr lang="en-US" b="1" dirty="0">
                <a:solidFill>
                  <a:srgbClr val="3C3C3C"/>
                </a:solidFill>
                <a:cs typeface="Plus Jakarta Sans ExtraBold" pitchFamily="2" charset="0"/>
              </a:rPr>
              <a:t>Feedback</a:t>
            </a:r>
          </a:p>
          <a:p>
            <a:r>
              <a:rPr lang="en-US" dirty="0">
                <a:solidFill>
                  <a:srgbClr val="3C3C3C"/>
                </a:solidFill>
                <a:cs typeface="Plus Jakarta Sans Medium" pitchFamily="2" charset="0"/>
              </a:rPr>
              <a:t>We would welcome any feedback on these materials.</a:t>
            </a:r>
          </a:p>
          <a:p>
            <a:r>
              <a:rPr lang="en-US" dirty="0">
                <a:solidFill>
                  <a:srgbClr val="3C3C3C"/>
                </a:solidFill>
                <a:cs typeface="Plus Jakarta Sans Medium" pitchFamily="2" charset="0"/>
              </a:rPr>
              <a:t>Please email </a:t>
            </a:r>
            <a:r>
              <a:rPr lang="en-US" dirty="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dirty="0">
                <a:solidFill>
                  <a:srgbClr val="3C3C3C"/>
                </a:solidFill>
                <a:cs typeface="Plus Jakarta Sans Medium" pitchFamily="2" charset="0"/>
              </a:rPr>
              <a:t> or complete this short </a:t>
            </a:r>
            <a:r>
              <a:rPr lang="en-US" dirty="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dirty="0">
                <a:solidFill>
                  <a:srgbClr val="3C3C3C"/>
                </a:solidFill>
                <a:cs typeface="Plus Jakarta Sans Medium" pitchFamily="2" charset="0"/>
              </a:rPr>
              <a:t>. </a:t>
            </a:r>
            <a:endParaRPr lang="en-GB" sz="1400" dirty="0">
              <a:solidFill>
                <a:srgbClr val="3C3C3C"/>
              </a:solidFill>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245768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a:solidFill>
                  <a:srgbClr val="3C3C3C"/>
                </a:solidFill>
              </a:rPr>
              <a:t>For more information on the Primary Science Teaching Trust and access to a large selection of PSTT resources, visit our website:</a:t>
            </a:r>
          </a:p>
          <a:p>
            <a:pPr algn="just"/>
            <a:endParaRPr lang="en-US" sz="1662"/>
          </a:p>
          <a:p>
            <a:pPr algn="ctr"/>
            <a:r>
              <a:rPr lang="en-US" sz="2400" b="1">
                <a:solidFill>
                  <a:srgbClr val="3EB1C8"/>
                </a:solidFill>
                <a:hlinkClick r:id="rId3">
                  <a:extLst>
                    <a:ext uri="{A12FA001-AC4F-418D-AE19-62706E023703}">
                      <ahyp:hlinkClr xmlns:ahyp="http://schemas.microsoft.com/office/drawing/2018/hyperlinkcolor" val="tx"/>
                    </a:ext>
                  </a:extLst>
                </a:hlinkClick>
              </a:rPr>
              <a:t>www.pstt.org.uk</a:t>
            </a:r>
            <a:endParaRPr lang="en-US" sz="2400" b="1">
              <a:solidFill>
                <a:srgbClr val="3EB1C8"/>
              </a:solidFill>
            </a:endParaRPr>
          </a:p>
          <a:p>
            <a:pPr algn="just"/>
            <a:endParaRPr lang="en-US" sz="1662"/>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7886700" cy="1017398"/>
          </a:xfrm>
        </p:spPr>
        <p:txBody>
          <a:bodyPr>
            <a:noAutofit/>
          </a:bodyPr>
          <a:lstStyle/>
          <a:p>
            <a:r>
              <a:rPr lang="en-GB" sz="3600">
                <a:effectLst/>
                <a:latin typeface="+mn-lt"/>
                <a:ea typeface="Calibri" panose="020F0502020204030204" pitchFamily="34" charset="0"/>
                <a:cs typeface="Times New Roman" panose="02020603050405020304" pitchFamily="18" charset="0"/>
              </a:rPr>
              <a:t>Soundscapes can help restore coral reefs</a:t>
            </a:r>
            <a:endParaRPr lang="en-GB" b="1">
              <a:latin typeface="+mj-lt"/>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642788" y="1408315"/>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655317" cy="184133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cs typeface="Plus Jakarta Sans Medium" pitchFamily="2" charset="0"/>
              </a:rPr>
              <a:t>Recognise that vibrations from a sound travel through a medium to the ear</a:t>
            </a:r>
          </a:p>
          <a:p>
            <a:r>
              <a:rPr lang="en-GB">
                <a:cs typeface="Plus Jakarta Sans Medium" pitchFamily="2" charset="0"/>
              </a:rPr>
              <a:t>Know that climate change is bad for coral reefs and how they might be protected</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4192646"/>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1600">
                <a:cs typeface="Plus Jakarta Sans Medium" pitchFamily="2" charset="0"/>
              </a:rPr>
              <a:t>Dr Tim Lamont compared the numbers and biodiversity of fish on restored coral reef. Using  underwater speakers, he played the sounds of a healthy coral reef  in some places. In other places, he played the quieter sounds of a bleached coral reef.  He found 40% more fish in the places where he played the healthy coral reef sounds and there was 25% more fish species too.</a:t>
            </a:r>
            <a:endParaRPr kumimoji="0" lang="en-GB" sz="1600" b="0" i="0" u="none" strike="noStrike" kern="1200" cap="none" spc="0" normalizeH="0" baseline="0" noProof="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6054124"/>
            <a:ext cx="8316416" cy="58671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1600">
                <a:cs typeface="Plus Jakarta Sans Medium" pitchFamily="2" charset="0"/>
              </a:rPr>
              <a:t>Make a hydrophone to show that sounds travels better through water than air.</a:t>
            </a:r>
          </a:p>
        </p:txBody>
      </p:sp>
      <p:sp>
        <p:nvSpPr>
          <p:cNvPr id="9" name="TextBox 8">
            <a:extLst>
              <a:ext uri="{FF2B5EF4-FFF2-40B4-BE49-F238E27FC236}">
                <a16:creationId xmlns:a16="http://schemas.microsoft.com/office/drawing/2014/main" id="{85C39255-E07D-D52F-BC1B-C6DCF16F1B08}"/>
              </a:ext>
            </a:extLst>
          </p:cNvPr>
          <p:cNvSpPr txBox="1"/>
          <p:nvPr/>
        </p:nvSpPr>
        <p:spPr>
          <a:xfrm>
            <a:off x="623692" y="3775262"/>
            <a:ext cx="4954044" cy="369332"/>
          </a:xfrm>
          <a:prstGeom prst="rect">
            <a:avLst/>
          </a:prstGeom>
          <a:noFill/>
        </p:spPr>
        <p:txBody>
          <a:bodyPr wrap="square">
            <a:spAutoFit/>
          </a:bodyPr>
          <a:lstStyle/>
          <a:p>
            <a:pPr>
              <a:defRPr/>
            </a:pPr>
            <a:r>
              <a:rPr lang="en-GB" b="1">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3692" y="5657834"/>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3C3C3C"/>
                </a:solidFill>
                <a:cs typeface="Plus Jakarta Sans ExtraBold" pitchFamily="2" charset="0"/>
              </a:rPr>
              <a:t>Related investigation for children</a:t>
            </a:r>
            <a:endParaRPr lang="en-GB">
              <a:solidFill>
                <a:srgbClr val="3C3C3C"/>
              </a:solidFill>
              <a:cs typeface="Plus Jakarta Sans ExtraBold" pitchFamily="2" charset="0"/>
            </a:endParaRPr>
          </a:p>
        </p:txBody>
      </p:sp>
      <p:pic>
        <p:nvPicPr>
          <p:cNvPr id="12" name="Picture 11" descr="A picture containing text, screenshot, font, line&#10;&#10;Description automatically generated">
            <a:extLst>
              <a:ext uri="{FF2B5EF4-FFF2-40B4-BE49-F238E27FC236}">
                <a16:creationId xmlns:a16="http://schemas.microsoft.com/office/drawing/2014/main" id="{5F61FEB0-7D52-B679-A003-3DDD15AF8F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9070" y="1818943"/>
            <a:ext cx="4350906" cy="632268"/>
          </a:xfrm>
          <a:prstGeom prst="rect">
            <a:avLst/>
          </a:prstGeom>
        </p:spPr>
      </p:pic>
      <p:pic>
        <p:nvPicPr>
          <p:cNvPr id="16" name="Picture 15" descr="A picture containing text, screenshot, font&#10;&#10;Description automatically generated">
            <a:extLst>
              <a:ext uri="{FF2B5EF4-FFF2-40B4-BE49-F238E27FC236}">
                <a16:creationId xmlns:a16="http://schemas.microsoft.com/office/drawing/2014/main" id="{E0EF3455-8D7F-93DA-3DD5-8A316FD213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2556797"/>
            <a:ext cx="4347976" cy="630594"/>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a:xfrm>
            <a:off x="628652" y="360000"/>
            <a:ext cx="7886700" cy="968034"/>
          </a:xfrm>
        </p:spPr>
        <p:txBody>
          <a:bodyPr/>
          <a:lstStyle/>
          <a:p>
            <a:r>
              <a:rPr lang="en-GB">
                <a:latin typeface="+mn-lt"/>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48" y="1478955"/>
            <a:ext cx="8152097" cy="4930057"/>
          </a:xfrm>
        </p:spPr>
        <p:txBody>
          <a:bodyPr>
            <a:noAutofit/>
          </a:bodyPr>
          <a:lstStyle/>
          <a:p>
            <a:pPr marL="0" indent="0">
              <a:lnSpc>
                <a:spcPct val="100000"/>
              </a:lnSpc>
              <a:spcBef>
                <a:spcPts val="0"/>
              </a:spcBef>
              <a:spcAft>
                <a:spcPts val="1200"/>
              </a:spcAft>
              <a:buNone/>
            </a:pPr>
            <a:r>
              <a:rPr lang="en-GB" sz="1800" b="1">
                <a:solidFill>
                  <a:schemeClr val="tx1"/>
                </a:solidFill>
                <a:latin typeface="Calibri" panose="020F0502020204030204" pitchFamily="34" charset="0"/>
                <a:ea typeface="Calibri" panose="020F0502020204030204" pitchFamily="34" charset="0"/>
                <a:cs typeface="Times New Roman" panose="02020603050405020304" pitchFamily="18" charset="0"/>
              </a:rPr>
              <a:t>acidic </a:t>
            </a:r>
            <a:r>
              <a:rPr lang="en-GB" sz="1800">
                <a:solidFill>
                  <a:schemeClr val="tx1"/>
                </a:solidFill>
                <a:latin typeface="Calibri" panose="020F0502020204030204" pitchFamily="34" charset="0"/>
                <a:ea typeface="Calibri" panose="020F0502020204030204" pitchFamily="34" charset="0"/>
                <a:cs typeface="Times New Roman" panose="02020603050405020304" pitchFamily="18" charset="0"/>
              </a:rPr>
              <a:t>– having the properties of an acid, a substance with particular chemical properties including dissolving some metals</a:t>
            </a:r>
          </a:p>
          <a:p>
            <a:pPr marL="0" indent="0">
              <a:lnSpc>
                <a:spcPct val="100000"/>
              </a:lnSpc>
              <a:spcBef>
                <a:spcPts val="0"/>
              </a:spcBef>
              <a:spcAft>
                <a:spcPts val="1200"/>
              </a:spcAft>
              <a:buNone/>
            </a:pPr>
            <a:r>
              <a:rPr lang="en-GB" sz="1800" b="1">
                <a:solidFill>
                  <a:schemeClr val="tx1"/>
                </a:solidFill>
                <a:latin typeface="Calibri" panose="020F0502020204030204" pitchFamily="34" charset="0"/>
                <a:ea typeface="Calibri" panose="020F0502020204030204" pitchFamily="34" charset="0"/>
                <a:cs typeface="Times New Roman" panose="02020603050405020304" pitchFamily="18" charset="0"/>
              </a:rPr>
              <a:t>a</a:t>
            </a:r>
            <a:r>
              <a:rPr lang="en-GB" sz="1800" b="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tmosphere</a:t>
            </a:r>
            <a:r>
              <a:rPr lang="en-GB"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 layers of gases surrounding a planet</a:t>
            </a:r>
          </a:p>
          <a:p>
            <a:pPr marL="0" indent="0">
              <a:lnSpc>
                <a:spcPct val="100000"/>
              </a:lnSpc>
              <a:spcBef>
                <a:spcPts val="0"/>
              </a:spcBef>
              <a:spcAft>
                <a:spcPts val="1200"/>
              </a:spcAft>
              <a:buNone/>
            </a:pPr>
            <a:r>
              <a:rPr lang="en-GB" sz="1800" b="1">
                <a:solidFill>
                  <a:schemeClr val="tx1"/>
                </a:solidFill>
                <a:latin typeface="Calibri" panose="020F0502020204030204" pitchFamily="34" charset="0"/>
                <a:ea typeface="Calibri" panose="020F0502020204030204" pitchFamily="34" charset="0"/>
                <a:cs typeface="Calibri" panose="020F0502020204030204" pitchFamily="34" charset="0"/>
              </a:rPr>
              <a:t>b</a:t>
            </a:r>
            <a:r>
              <a:rPr lang="en-GB" sz="1800" b="1">
                <a:solidFill>
                  <a:schemeClr val="tx1"/>
                </a:solidFill>
                <a:effectLst/>
                <a:latin typeface="Calibri" panose="020F0502020204030204" pitchFamily="34" charset="0"/>
                <a:ea typeface="Calibri" panose="020F0502020204030204" pitchFamily="34" charset="0"/>
                <a:cs typeface="Calibri" panose="020F0502020204030204" pitchFamily="34" charset="0"/>
              </a:rPr>
              <a:t>iodiversity</a:t>
            </a:r>
            <a:r>
              <a:rPr lang="en-GB" sz="1800">
                <a:solidFill>
                  <a:schemeClr val="tx1"/>
                </a:solidFill>
                <a:effectLst/>
                <a:latin typeface="Calibri" panose="020F0502020204030204" pitchFamily="34" charset="0"/>
                <a:ea typeface="Calibri" panose="020F0502020204030204" pitchFamily="34" charset="0"/>
                <a:cs typeface="Calibri" panose="020F0502020204030204" pitchFamily="34" charset="0"/>
              </a:rPr>
              <a:t> –the number of different types of living things (species) found in one area (an ecosystem)</a:t>
            </a:r>
            <a:endParaRPr lang="en-GB"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0000"/>
              </a:lnSpc>
              <a:spcBef>
                <a:spcPts val="0"/>
              </a:spcBef>
              <a:spcAft>
                <a:spcPts val="1200"/>
              </a:spcAft>
              <a:buNone/>
            </a:pPr>
            <a:r>
              <a:rPr lang="en-GB" sz="1800" b="1">
                <a:solidFill>
                  <a:schemeClr val="tx1"/>
                </a:solidFill>
                <a:latin typeface="Calibri" panose="020F0502020204030204" pitchFamily="34" charset="0"/>
                <a:ea typeface="Calibri" panose="020F0502020204030204" pitchFamily="34" charset="0"/>
                <a:cs typeface="Calibri" panose="020F0502020204030204" pitchFamily="34" charset="0"/>
              </a:rPr>
              <a:t>carbon dioxide </a:t>
            </a:r>
            <a:r>
              <a:rPr lang="en-GB" sz="1800">
                <a:solidFill>
                  <a:schemeClr val="tx1"/>
                </a:solidFill>
                <a:latin typeface="Calibri" panose="020F0502020204030204" pitchFamily="34" charset="0"/>
                <a:ea typeface="Calibri" panose="020F0502020204030204" pitchFamily="34" charset="0"/>
                <a:cs typeface="Calibri" panose="020F0502020204030204" pitchFamily="34" charset="0"/>
              </a:rPr>
              <a:t>– a colourless gas with no smell, that is naturally present in air. It is made from carbon and oxygen</a:t>
            </a:r>
          </a:p>
          <a:p>
            <a:pPr marL="0" indent="0">
              <a:lnSpc>
                <a:spcPct val="100000"/>
              </a:lnSpc>
              <a:spcBef>
                <a:spcPts val="0"/>
              </a:spcBef>
              <a:spcAft>
                <a:spcPts val="1200"/>
              </a:spcAft>
              <a:buNone/>
            </a:pPr>
            <a:r>
              <a:rPr lang="en-GB" sz="1800" b="1">
                <a:solidFill>
                  <a:schemeClr val="tx1"/>
                </a:solidFill>
                <a:latin typeface="Calibri" panose="020F0502020204030204" pitchFamily="34" charset="0"/>
                <a:ea typeface="Calibri" panose="020F0502020204030204" pitchFamily="34" charset="0"/>
                <a:cs typeface="Calibri" panose="020F0502020204030204" pitchFamily="34" charset="0"/>
              </a:rPr>
              <a:t>c</a:t>
            </a:r>
            <a:r>
              <a:rPr lang="en-GB" sz="1800" b="1">
                <a:solidFill>
                  <a:schemeClr val="tx1"/>
                </a:solidFill>
                <a:effectLst/>
                <a:latin typeface="Calibri" panose="020F0502020204030204" pitchFamily="34" charset="0"/>
                <a:ea typeface="Calibri" panose="020F0502020204030204" pitchFamily="34" charset="0"/>
                <a:cs typeface="Calibri" panose="020F0502020204030204" pitchFamily="34" charset="0"/>
              </a:rPr>
              <a:t>limate change </a:t>
            </a:r>
            <a:r>
              <a:rPr lang="en-GB"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long-term change in the average weather patterns on Earth</a:t>
            </a:r>
          </a:p>
          <a:p>
            <a:pPr marL="0" indent="0">
              <a:lnSpc>
                <a:spcPct val="100000"/>
              </a:lnSpc>
              <a:spcBef>
                <a:spcPts val="0"/>
              </a:spcBef>
              <a:spcAft>
                <a:spcPts val="1200"/>
              </a:spcAft>
              <a:buNone/>
            </a:pPr>
            <a:r>
              <a:rPr lang="en-GB" sz="1800" b="1">
                <a:solidFill>
                  <a:schemeClr val="tx1"/>
                </a:solidFill>
                <a:latin typeface="Calibri" panose="020F0502020204030204" pitchFamily="34" charset="0"/>
                <a:ea typeface="Calibri" panose="020F0502020204030204" pitchFamily="34" charset="0"/>
                <a:cs typeface="Calibri" panose="020F0502020204030204" pitchFamily="34" charset="0"/>
              </a:rPr>
              <a:t>e</a:t>
            </a:r>
            <a:r>
              <a:rPr lang="en-GB" sz="1800" b="1">
                <a:solidFill>
                  <a:schemeClr val="tx1"/>
                </a:solidFill>
                <a:effectLst/>
                <a:latin typeface="Calibri" panose="020F0502020204030204" pitchFamily="34" charset="0"/>
                <a:ea typeface="Calibri" panose="020F0502020204030204" pitchFamily="34" charset="0"/>
                <a:cs typeface="Calibri" panose="020F0502020204030204" pitchFamily="34" charset="0"/>
              </a:rPr>
              <a:t>xoskeleton</a:t>
            </a:r>
            <a:r>
              <a:rPr lang="en-GB" sz="1800">
                <a:solidFill>
                  <a:schemeClr val="tx1"/>
                </a:solidFill>
                <a:effectLst/>
                <a:latin typeface="Calibri" panose="020F0502020204030204" pitchFamily="34" charset="0"/>
                <a:ea typeface="Calibri" panose="020F0502020204030204" pitchFamily="34" charset="0"/>
                <a:cs typeface="Calibri" panose="020F0502020204030204" pitchFamily="34" charset="0"/>
              </a:rPr>
              <a:t> – an external skeleton that supports and protect the body of some invertebrates</a:t>
            </a:r>
            <a:endParaRPr lang="en-GB"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0000"/>
              </a:lnSpc>
              <a:spcBef>
                <a:spcPts val="0"/>
              </a:spcBef>
              <a:spcAft>
                <a:spcPts val="1200"/>
              </a:spcAft>
              <a:buNone/>
            </a:pPr>
            <a:r>
              <a:rPr lang="en-GB" sz="1800" b="1">
                <a:solidFill>
                  <a:schemeClr val="tx1"/>
                </a:solidFill>
                <a:latin typeface="Calibri" panose="020F0502020204030204" pitchFamily="34" charset="0"/>
                <a:ea typeface="Calibri" panose="020F0502020204030204" pitchFamily="34" charset="0"/>
                <a:cs typeface="Calibri" panose="020F0502020204030204" pitchFamily="34" charset="0"/>
              </a:rPr>
              <a:t>h</a:t>
            </a:r>
            <a:r>
              <a:rPr lang="en-GB" sz="1800" b="1">
                <a:solidFill>
                  <a:schemeClr val="tx1"/>
                </a:solidFill>
                <a:effectLst/>
                <a:latin typeface="Calibri" panose="020F0502020204030204" pitchFamily="34" charset="0"/>
                <a:ea typeface="Calibri" panose="020F0502020204030204" pitchFamily="34" charset="0"/>
                <a:cs typeface="Calibri" panose="020F0502020204030204" pitchFamily="34" charset="0"/>
              </a:rPr>
              <a:t>eatwave</a:t>
            </a:r>
            <a:r>
              <a:rPr lang="en-GB" sz="180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GB"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least three consecutive days of unusually hot weather</a:t>
            </a:r>
          </a:p>
          <a:p>
            <a:pPr marL="0" indent="0">
              <a:lnSpc>
                <a:spcPct val="100000"/>
              </a:lnSpc>
              <a:spcBef>
                <a:spcPts val="0"/>
              </a:spcBef>
              <a:spcAft>
                <a:spcPts val="1200"/>
              </a:spcAft>
              <a:buNone/>
            </a:pPr>
            <a:r>
              <a:rPr lang="en-GB" sz="1800" b="1">
                <a:solidFill>
                  <a:schemeClr val="tx1"/>
                </a:solidFill>
                <a:latin typeface="Calibri" panose="020F0502020204030204" pitchFamily="34" charset="0"/>
                <a:ea typeface="Calibri" panose="020F0502020204030204" pitchFamily="34" charset="0"/>
                <a:cs typeface="Calibri" panose="020F0502020204030204" pitchFamily="34" charset="0"/>
              </a:rPr>
              <a:t>s</a:t>
            </a:r>
            <a:r>
              <a:rPr lang="en-GB" sz="1800" b="1">
                <a:solidFill>
                  <a:schemeClr val="tx1"/>
                </a:solidFill>
                <a:effectLst/>
                <a:latin typeface="Calibri" panose="020F0502020204030204" pitchFamily="34" charset="0"/>
                <a:ea typeface="Calibri" panose="020F0502020204030204" pitchFamily="34" charset="0"/>
                <a:cs typeface="Calibri" panose="020F0502020204030204" pitchFamily="34" charset="0"/>
              </a:rPr>
              <a:t>ymbiotic</a:t>
            </a:r>
            <a:r>
              <a:rPr lang="en-GB" sz="1800">
                <a:solidFill>
                  <a:schemeClr val="tx1"/>
                </a:solidFill>
                <a:effectLst/>
                <a:latin typeface="Calibri" panose="020F0502020204030204" pitchFamily="34" charset="0"/>
                <a:ea typeface="Calibri" panose="020F0502020204030204" pitchFamily="34" charset="0"/>
                <a:cs typeface="Calibri" panose="020F0502020204030204" pitchFamily="34" charset="0"/>
              </a:rPr>
              <a:t> – a relationship where living things exist together in a way that benefits them all</a:t>
            </a:r>
            <a:endParaRPr lang="en-GB"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30000" y="360000"/>
            <a:ext cx="4755716" cy="1325562"/>
          </a:xfrm>
        </p:spPr>
        <p:txBody>
          <a:bodyPr/>
          <a:lstStyle/>
          <a:p>
            <a:r>
              <a:rPr lang="en-GB">
                <a:latin typeface="+mn-lt"/>
              </a:rPr>
              <a:t>Quick Starter</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a:solidFill>
                  <a:schemeClr val="bg1"/>
                </a:solidFill>
              </a:rPr>
              <a:t>© NASA/JPL-Caltech/ASU</a:t>
            </a:r>
          </a:p>
        </p:txBody>
      </p:sp>
      <p:pic>
        <p:nvPicPr>
          <p:cNvPr id="7" name="Picture 6" descr="Logo, company name&#10;&#10;Description automatically generated">
            <a:extLst>
              <a:ext uri="{FF2B5EF4-FFF2-40B4-BE49-F238E27FC236}">
                <a16:creationId xmlns:a16="http://schemas.microsoft.com/office/drawing/2014/main" id="{EA4434FC-FC83-834F-BDD7-6B572ED9E0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63313" y="5956290"/>
            <a:ext cx="1817371" cy="808897"/>
          </a:xfrm>
          <a:prstGeom prst="rect">
            <a:avLst/>
          </a:prstGeom>
        </p:spPr>
      </p:pic>
      <p:sp>
        <p:nvSpPr>
          <p:cNvPr id="4" name="TextBox 3">
            <a:extLst>
              <a:ext uri="{FF2B5EF4-FFF2-40B4-BE49-F238E27FC236}">
                <a16:creationId xmlns:a16="http://schemas.microsoft.com/office/drawing/2014/main" id="{B9B79F2D-D79C-A172-1602-E2EB2C846EC5}"/>
              </a:ext>
            </a:extLst>
          </p:cNvPr>
          <p:cNvSpPr txBox="1"/>
          <p:nvPr/>
        </p:nvSpPr>
        <p:spPr>
          <a:xfrm rot="16200000">
            <a:off x="7481914" y="5074608"/>
            <a:ext cx="1247008" cy="369332"/>
          </a:xfrm>
          <a:prstGeom prst="rect">
            <a:avLst/>
          </a:prstGeom>
          <a:noFill/>
        </p:spPr>
        <p:txBody>
          <a:bodyPr wrap="none" rtlCol="0">
            <a:spAutoFit/>
          </a:bodyPr>
          <a:lstStyle/>
          <a:p>
            <a:r>
              <a:rPr lang="en-GB"/>
              <a:t>© Explorify</a:t>
            </a:r>
          </a:p>
        </p:txBody>
      </p:sp>
      <p:pic>
        <p:nvPicPr>
          <p:cNvPr id="6" name="Picture 5">
            <a:extLst>
              <a:ext uri="{FF2B5EF4-FFF2-40B4-BE49-F238E27FC236}">
                <a16:creationId xmlns:a16="http://schemas.microsoft.com/office/drawing/2014/main" id="{F226043F-63D8-2C16-47BF-8AB729F84B57}"/>
              </a:ext>
            </a:extLst>
          </p:cNvPr>
          <p:cNvPicPr>
            <a:picLocks noChangeAspect="1"/>
          </p:cNvPicPr>
          <p:nvPr/>
        </p:nvPicPr>
        <p:blipFill>
          <a:blip r:embed="rId4"/>
          <a:stretch>
            <a:fillRect/>
          </a:stretch>
        </p:blipFill>
        <p:spPr>
          <a:xfrm>
            <a:off x="1223247" y="1587254"/>
            <a:ext cx="6697505" cy="4393833"/>
          </a:xfrm>
          <a:prstGeom prst="rect">
            <a:avLst/>
          </a:prstGeom>
          <a:solidFill>
            <a:srgbClr val="3EB1C8"/>
          </a:solidFill>
          <a:ln w="38100">
            <a:solidFill>
              <a:srgbClr val="3EB1C8"/>
            </a:solidFill>
          </a:ln>
        </p:spPr>
      </p:pic>
    </p:spTree>
    <p:extLst>
      <p:ext uri="{BB962C8B-B14F-4D97-AF65-F5344CB8AC3E}">
        <p14:creationId xmlns:p14="http://schemas.microsoft.com/office/powerpoint/2010/main" val="2575278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8A0AD3B-9AA8-162B-677A-46988605FBD4}"/>
              </a:ext>
            </a:extLst>
          </p:cNvPr>
          <p:cNvSpPr txBox="1">
            <a:spLocks/>
          </p:cNvSpPr>
          <p:nvPr/>
        </p:nvSpPr>
        <p:spPr>
          <a:xfrm>
            <a:off x="630000" y="360000"/>
            <a:ext cx="4755716" cy="1325562"/>
          </a:xfrm>
          <a:prstGeom prst="rect">
            <a:avLst/>
          </a:prstGeom>
          <a:noFill/>
          <a:ln>
            <a:noFill/>
          </a:ln>
        </p:spPr>
        <p:txBody>
          <a:bodyPr vert="horz" wrap="square" lIns="91440" tIns="45720" rIns="91440" bIns="45720" anchor="ctr" anchorCtr="0" compatLnSpc="1">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a:latin typeface="+mn-lt"/>
              </a:rPr>
              <a:t>Quick Starter</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a:solidFill>
                  <a:schemeClr val="bg1"/>
                </a:solidFill>
              </a:rPr>
              <a:t>© NASA/JPL-Caltech/ASU</a:t>
            </a:r>
          </a:p>
        </p:txBody>
      </p:sp>
      <p:pic>
        <p:nvPicPr>
          <p:cNvPr id="6" name="Picture 5">
            <a:extLst>
              <a:ext uri="{FF2B5EF4-FFF2-40B4-BE49-F238E27FC236}">
                <a16:creationId xmlns:a16="http://schemas.microsoft.com/office/drawing/2014/main" id="{615180E2-7B5A-B888-8ECA-590A4ADA66A7}"/>
              </a:ext>
            </a:extLst>
          </p:cNvPr>
          <p:cNvPicPr>
            <a:picLocks noChangeAspect="1"/>
          </p:cNvPicPr>
          <p:nvPr/>
        </p:nvPicPr>
        <p:blipFill>
          <a:blip r:embed="rId3"/>
          <a:stretch>
            <a:fillRect/>
          </a:stretch>
        </p:blipFill>
        <p:spPr>
          <a:xfrm>
            <a:off x="718774" y="1504754"/>
            <a:ext cx="2680039" cy="2077031"/>
          </a:xfrm>
          <a:prstGeom prst="rect">
            <a:avLst/>
          </a:prstGeom>
          <a:ln w="38100">
            <a:solidFill>
              <a:srgbClr val="3EB1C8"/>
            </a:solidFill>
          </a:ln>
        </p:spPr>
      </p:pic>
      <p:sp>
        <p:nvSpPr>
          <p:cNvPr id="7" name="TextBox 6">
            <a:extLst>
              <a:ext uri="{FF2B5EF4-FFF2-40B4-BE49-F238E27FC236}">
                <a16:creationId xmlns:a16="http://schemas.microsoft.com/office/drawing/2014/main" id="{36B2CC4A-008E-E63E-F6C5-E95FCE753D4B}"/>
              </a:ext>
            </a:extLst>
          </p:cNvPr>
          <p:cNvSpPr txBox="1"/>
          <p:nvPr/>
        </p:nvSpPr>
        <p:spPr>
          <a:xfrm>
            <a:off x="1076985" y="3543245"/>
            <a:ext cx="2310689" cy="461665"/>
          </a:xfrm>
          <a:prstGeom prst="rect">
            <a:avLst/>
          </a:prstGeom>
          <a:noFill/>
        </p:spPr>
        <p:txBody>
          <a:bodyPr wrap="square" rtlCol="0">
            <a:spAutoFit/>
          </a:bodyPr>
          <a:lstStyle/>
          <a:p>
            <a:r>
              <a:rPr lang="en-GB" sz="2400">
                <a:hlinkClick r:id="rId4"/>
              </a:rPr>
              <a:t>Parrot fish </a:t>
            </a:r>
            <a:endParaRPr lang="en-GB" sz="2400"/>
          </a:p>
        </p:txBody>
      </p:sp>
      <p:pic>
        <p:nvPicPr>
          <p:cNvPr id="9" name="Picture 8">
            <a:extLst>
              <a:ext uri="{FF2B5EF4-FFF2-40B4-BE49-F238E27FC236}">
                <a16:creationId xmlns:a16="http://schemas.microsoft.com/office/drawing/2014/main" id="{9159A1AD-0D40-3806-77B3-A23E2A098769}"/>
              </a:ext>
            </a:extLst>
          </p:cNvPr>
          <p:cNvPicPr>
            <a:picLocks noChangeAspect="1"/>
          </p:cNvPicPr>
          <p:nvPr/>
        </p:nvPicPr>
        <p:blipFill>
          <a:blip r:embed="rId5"/>
          <a:stretch>
            <a:fillRect/>
          </a:stretch>
        </p:blipFill>
        <p:spPr>
          <a:xfrm>
            <a:off x="4230058" y="1504753"/>
            <a:ext cx="2451577" cy="2077031"/>
          </a:xfrm>
          <a:prstGeom prst="rect">
            <a:avLst/>
          </a:prstGeom>
          <a:ln w="38100">
            <a:solidFill>
              <a:srgbClr val="3EB1C8"/>
            </a:solidFill>
          </a:ln>
        </p:spPr>
      </p:pic>
      <p:sp>
        <p:nvSpPr>
          <p:cNvPr id="10" name="TextBox 9">
            <a:extLst>
              <a:ext uri="{FF2B5EF4-FFF2-40B4-BE49-F238E27FC236}">
                <a16:creationId xmlns:a16="http://schemas.microsoft.com/office/drawing/2014/main" id="{FE87EB52-927A-24B9-F37D-E9DCD52A8B48}"/>
              </a:ext>
            </a:extLst>
          </p:cNvPr>
          <p:cNvSpPr txBox="1"/>
          <p:nvPr/>
        </p:nvSpPr>
        <p:spPr>
          <a:xfrm>
            <a:off x="4572000" y="3581784"/>
            <a:ext cx="2310689" cy="461665"/>
          </a:xfrm>
          <a:prstGeom prst="rect">
            <a:avLst/>
          </a:prstGeom>
          <a:noFill/>
        </p:spPr>
        <p:txBody>
          <a:bodyPr wrap="square" rtlCol="0">
            <a:spAutoFit/>
          </a:bodyPr>
          <a:lstStyle/>
          <a:p>
            <a:r>
              <a:rPr lang="en-GB" sz="2400">
                <a:hlinkClick r:id="rId6"/>
              </a:rPr>
              <a:t>Sea Urchin </a:t>
            </a:r>
            <a:endParaRPr lang="en-GB" sz="2400"/>
          </a:p>
        </p:txBody>
      </p:sp>
      <p:pic>
        <p:nvPicPr>
          <p:cNvPr id="12" name="Picture 11">
            <a:extLst>
              <a:ext uri="{FF2B5EF4-FFF2-40B4-BE49-F238E27FC236}">
                <a16:creationId xmlns:a16="http://schemas.microsoft.com/office/drawing/2014/main" id="{8A4851C5-B72B-E55E-5E6E-3BD9683814CF}"/>
              </a:ext>
            </a:extLst>
          </p:cNvPr>
          <p:cNvPicPr>
            <a:picLocks noChangeAspect="1"/>
          </p:cNvPicPr>
          <p:nvPr/>
        </p:nvPicPr>
        <p:blipFill>
          <a:blip r:embed="rId7"/>
          <a:stretch>
            <a:fillRect/>
          </a:stretch>
        </p:blipFill>
        <p:spPr>
          <a:xfrm>
            <a:off x="1550019" y="4241336"/>
            <a:ext cx="2680039" cy="2086872"/>
          </a:xfrm>
          <a:prstGeom prst="rect">
            <a:avLst/>
          </a:prstGeom>
          <a:ln w="38100">
            <a:solidFill>
              <a:srgbClr val="3EB1C8"/>
            </a:solidFill>
          </a:ln>
        </p:spPr>
      </p:pic>
      <p:sp>
        <p:nvSpPr>
          <p:cNvPr id="13" name="TextBox 12">
            <a:extLst>
              <a:ext uri="{FF2B5EF4-FFF2-40B4-BE49-F238E27FC236}">
                <a16:creationId xmlns:a16="http://schemas.microsoft.com/office/drawing/2014/main" id="{2B2A4E8A-D583-C059-AF18-AEB4AF763DC8}"/>
              </a:ext>
            </a:extLst>
          </p:cNvPr>
          <p:cNvSpPr txBox="1"/>
          <p:nvPr/>
        </p:nvSpPr>
        <p:spPr>
          <a:xfrm>
            <a:off x="1647878" y="6326627"/>
            <a:ext cx="2924122" cy="461665"/>
          </a:xfrm>
          <a:prstGeom prst="rect">
            <a:avLst/>
          </a:prstGeom>
          <a:noFill/>
        </p:spPr>
        <p:txBody>
          <a:bodyPr wrap="square" rtlCol="0">
            <a:spAutoFit/>
          </a:bodyPr>
          <a:lstStyle/>
          <a:p>
            <a:r>
              <a:rPr lang="en-GB" sz="2400">
                <a:hlinkClick r:id="rId8"/>
              </a:rPr>
              <a:t>Snapping shrimp </a:t>
            </a:r>
            <a:endParaRPr lang="en-GB" sz="2400"/>
          </a:p>
        </p:txBody>
      </p:sp>
      <p:sp>
        <p:nvSpPr>
          <p:cNvPr id="16" name="TextBox 15">
            <a:extLst>
              <a:ext uri="{FF2B5EF4-FFF2-40B4-BE49-F238E27FC236}">
                <a16:creationId xmlns:a16="http://schemas.microsoft.com/office/drawing/2014/main" id="{30D0EDA9-BF3C-1BB1-8EF1-E7AE8D2CEE1D}"/>
              </a:ext>
            </a:extLst>
          </p:cNvPr>
          <p:cNvSpPr txBox="1"/>
          <p:nvPr/>
        </p:nvSpPr>
        <p:spPr>
          <a:xfrm>
            <a:off x="5501104" y="6326627"/>
            <a:ext cx="2924122" cy="461665"/>
          </a:xfrm>
          <a:prstGeom prst="rect">
            <a:avLst/>
          </a:prstGeom>
          <a:noFill/>
        </p:spPr>
        <p:txBody>
          <a:bodyPr wrap="square" rtlCol="0">
            <a:spAutoFit/>
          </a:bodyPr>
          <a:lstStyle/>
          <a:p>
            <a:r>
              <a:rPr lang="en-GB" sz="2400">
                <a:hlinkClick r:id="rId9"/>
              </a:rPr>
              <a:t>Grouper</a:t>
            </a:r>
            <a:endParaRPr lang="en-GB" sz="2400"/>
          </a:p>
        </p:txBody>
      </p:sp>
      <p:sp>
        <p:nvSpPr>
          <p:cNvPr id="14" name="Rectangle: Rounded Corners 13">
            <a:extLst>
              <a:ext uri="{FF2B5EF4-FFF2-40B4-BE49-F238E27FC236}">
                <a16:creationId xmlns:a16="http://schemas.microsoft.com/office/drawing/2014/main" id="{E6FB1A3A-9BD9-8CCE-1884-72B630D821C5}"/>
              </a:ext>
            </a:extLst>
          </p:cNvPr>
          <p:cNvSpPr/>
          <p:nvPr/>
        </p:nvSpPr>
        <p:spPr>
          <a:xfrm>
            <a:off x="7182136" y="1504752"/>
            <a:ext cx="1637011" cy="1325561"/>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Listen to the these sounds of the coral reef.</a:t>
            </a:r>
          </a:p>
        </p:txBody>
      </p:sp>
      <p:sp>
        <p:nvSpPr>
          <p:cNvPr id="17" name="TextBox 16">
            <a:extLst>
              <a:ext uri="{FF2B5EF4-FFF2-40B4-BE49-F238E27FC236}">
                <a16:creationId xmlns:a16="http://schemas.microsoft.com/office/drawing/2014/main" id="{E606C788-2688-0834-DC5C-6977B3B7EE2A}"/>
              </a:ext>
            </a:extLst>
          </p:cNvPr>
          <p:cNvSpPr txBox="1"/>
          <p:nvPr/>
        </p:nvSpPr>
        <p:spPr>
          <a:xfrm rot="16200000">
            <a:off x="2388027" y="2389379"/>
            <a:ext cx="2319225" cy="307777"/>
          </a:xfrm>
          <a:prstGeom prst="rect">
            <a:avLst/>
          </a:prstGeom>
          <a:noFill/>
        </p:spPr>
        <p:txBody>
          <a:bodyPr wrap="none" rtlCol="0">
            <a:spAutoFit/>
          </a:bodyPr>
          <a:lstStyle/>
          <a:p>
            <a:r>
              <a:rPr lang="en-GB" sz="1400"/>
              <a:t>© Paul Asman &amp; Jill </a:t>
            </a:r>
            <a:r>
              <a:rPr lang="en-GB" sz="1400" err="1"/>
              <a:t>Lenoble</a:t>
            </a:r>
            <a:r>
              <a:rPr lang="en-GB" sz="1400"/>
              <a:t>*</a:t>
            </a:r>
          </a:p>
        </p:txBody>
      </p:sp>
      <p:sp>
        <p:nvSpPr>
          <p:cNvPr id="21" name="TextBox 20">
            <a:extLst>
              <a:ext uri="{FF2B5EF4-FFF2-40B4-BE49-F238E27FC236}">
                <a16:creationId xmlns:a16="http://schemas.microsoft.com/office/drawing/2014/main" id="{5803C048-6E78-D60A-64B0-833521BC8470}"/>
              </a:ext>
            </a:extLst>
          </p:cNvPr>
          <p:cNvSpPr txBox="1"/>
          <p:nvPr/>
        </p:nvSpPr>
        <p:spPr>
          <a:xfrm rot="16200000">
            <a:off x="5930497" y="2564206"/>
            <a:ext cx="1810054" cy="307777"/>
          </a:xfrm>
          <a:prstGeom prst="rect">
            <a:avLst/>
          </a:prstGeom>
          <a:noFill/>
        </p:spPr>
        <p:txBody>
          <a:bodyPr wrap="square">
            <a:spAutoFit/>
          </a:bodyPr>
          <a:lstStyle/>
          <a:p>
            <a:r>
              <a:rPr lang="en-GB" sz="1400"/>
              <a:t>© Eric Kilby*</a:t>
            </a:r>
          </a:p>
        </p:txBody>
      </p:sp>
      <p:sp>
        <p:nvSpPr>
          <p:cNvPr id="22" name="TextBox 21">
            <a:extLst>
              <a:ext uri="{FF2B5EF4-FFF2-40B4-BE49-F238E27FC236}">
                <a16:creationId xmlns:a16="http://schemas.microsoft.com/office/drawing/2014/main" id="{F436E752-8B37-7AD4-AAF5-7936934D84F9}"/>
              </a:ext>
            </a:extLst>
          </p:cNvPr>
          <p:cNvSpPr txBox="1"/>
          <p:nvPr/>
        </p:nvSpPr>
        <p:spPr>
          <a:xfrm rot="16200000">
            <a:off x="3478920" y="5351422"/>
            <a:ext cx="1810054" cy="307777"/>
          </a:xfrm>
          <a:prstGeom prst="rect">
            <a:avLst/>
          </a:prstGeom>
          <a:noFill/>
        </p:spPr>
        <p:txBody>
          <a:bodyPr wrap="square">
            <a:spAutoFit/>
          </a:bodyPr>
          <a:lstStyle/>
          <a:p>
            <a:r>
              <a:rPr lang="en-GB" sz="1400"/>
              <a:t>© </a:t>
            </a:r>
            <a:r>
              <a:rPr lang="en-GB" sz="1400" err="1"/>
              <a:t>Xanth</a:t>
            </a:r>
            <a:r>
              <a:rPr lang="en-GB" sz="1400"/>
              <a:t> Huang*</a:t>
            </a:r>
          </a:p>
        </p:txBody>
      </p:sp>
      <p:pic>
        <p:nvPicPr>
          <p:cNvPr id="25" name="Picture 24" descr="A fish swimming in the water&#10;&#10;Description automatically generated">
            <a:extLst>
              <a:ext uri="{FF2B5EF4-FFF2-40B4-BE49-F238E27FC236}">
                <a16:creationId xmlns:a16="http://schemas.microsoft.com/office/drawing/2014/main" id="{47638B11-FA7A-83D9-10BD-EFA1EE650B40}"/>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4824606" y="4246256"/>
            <a:ext cx="2769375" cy="2077031"/>
          </a:xfrm>
          <a:prstGeom prst="rect">
            <a:avLst/>
          </a:prstGeom>
          <a:ln w="38100">
            <a:solidFill>
              <a:srgbClr val="3EB1C8"/>
            </a:solidFill>
          </a:ln>
        </p:spPr>
      </p:pic>
    </p:spTree>
    <p:extLst>
      <p:ext uri="{BB962C8B-B14F-4D97-AF65-F5344CB8AC3E}">
        <p14:creationId xmlns:p14="http://schemas.microsoft.com/office/powerpoint/2010/main" val="2448134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8" y="360000"/>
            <a:ext cx="8166432" cy="1325562"/>
          </a:xfrm>
        </p:spPr>
        <p:txBody>
          <a:bodyPr/>
          <a:lstStyle/>
          <a:p>
            <a:r>
              <a:rPr lang="en-GB">
                <a:latin typeface="+mn-lt"/>
              </a:rPr>
              <a:t>What do scientists know about coral reefs?</a:t>
            </a:r>
          </a:p>
        </p:txBody>
      </p:sp>
      <p:sp>
        <p:nvSpPr>
          <p:cNvPr id="5" name="TextBox 4">
            <a:extLst>
              <a:ext uri="{FF2B5EF4-FFF2-40B4-BE49-F238E27FC236}">
                <a16:creationId xmlns:a16="http://schemas.microsoft.com/office/drawing/2014/main" id="{0D0B3E0B-8F9A-9670-F432-C23CBEC2F969}"/>
              </a:ext>
            </a:extLst>
          </p:cNvPr>
          <p:cNvSpPr txBox="1"/>
          <p:nvPr/>
        </p:nvSpPr>
        <p:spPr>
          <a:xfrm>
            <a:off x="628648" y="1552074"/>
            <a:ext cx="8076200" cy="4555093"/>
          </a:xfrm>
          <a:prstGeom prst="rect">
            <a:avLst/>
          </a:prstGeom>
          <a:noFill/>
        </p:spPr>
        <p:txBody>
          <a:bodyPr wrap="square" rtlCol="0">
            <a:spAutoFit/>
          </a:bodyPr>
          <a:lstStyle/>
          <a:p>
            <a:endParaRPr lang="en-GB"/>
          </a:p>
          <a:p>
            <a:pPr marL="285750" indent="-285750">
              <a:buFont typeface="Arial" panose="020B0604020202020204" pitchFamily="34" charset="0"/>
              <a:buChar char="•"/>
            </a:pPr>
            <a:r>
              <a:rPr lang="en-GB" sz="2400">
                <a:solidFill>
                  <a:srgbClr val="222222"/>
                </a:solidFill>
                <a:latin typeface="Calibri" panose="020F0502020204030204" pitchFamily="34" charset="0"/>
                <a:ea typeface="Calibri" panose="020F0502020204030204" pitchFamily="34" charset="0"/>
              </a:rPr>
              <a:t>Coral reefs existed before dinosaurs. T</a:t>
            </a:r>
            <a:r>
              <a:rPr lang="en-GB" sz="2400">
                <a:solidFill>
                  <a:srgbClr val="222222"/>
                </a:solidFill>
                <a:effectLst/>
                <a:latin typeface="Calibri" panose="020F0502020204030204" pitchFamily="34" charset="0"/>
                <a:ea typeface="Calibri" panose="020F0502020204030204" pitchFamily="34" charset="0"/>
              </a:rPr>
              <a:t>oday’s coral  reefs are thousands of years old.</a:t>
            </a:r>
          </a:p>
          <a:p>
            <a:pPr marL="285750" indent="-285750">
              <a:buFont typeface="Arial" panose="020B0604020202020204" pitchFamily="34" charset="0"/>
              <a:buChar char="•"/>
            </a:pPr>
            <a:endParaRPr lang="en-GB" sz="2400">
              <a:solidFill>
                <a:srgbClr val="222222"/>
              </a:solidFill>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GB" sz="2400">
                <a:solidFill>
                  <a:srgbClr val="222222"/>
                </a:solidFill>
                <a:effectLst/>
                <a:latin typeface="Calibri" panose="020F0502020204030204" pitchFamily="34" charset="0"/>
                <a:ea typeface="Calibri" panose="020F0502020204030204" pitchFamily="34" charset="0"/>
              </a:rPr>
              <a:t>Corals are made of thousands of small animals called </a:t>
            </a:r>
            <a:r>
              <a:rPr lang="en-GB" sz="2400" b="1">
                <a:solidFill>
                  <a:srgbClr val="222222"/>
                </a:solidFill>
                <a:effectLst/>
                <a:latin typeface="Calibri" panose="020F0502020204030204" pitchFamily="34" charset="0"/>
                <a:ea typeface="Calibri" panose="020F0502020204030204" pitchFamily="34" charset="0"/>
              </a:rPr>
              <a:t>polyps</a:t>
            </a:r>
            <a:r>
              <a:rPr lang="en-GB" sz="2400">
                <a:solidFill>
                  <a:srgbClr val="222222"/>
                </a:solidFill>
                <a:effectLst/>
                <a:latin typeface="Calibri" panose="020F0502020204030204" pitchFamily="34" charset="0"/>
                <a:ea typeface="Calibri" panose="020F0502020204030204" pitchFamily="34" charset="0"/>
              </a:rPr>
              <a:t> living with simple plants (</a:t>
            </a:r>
            <a:r>
              <a:rPr lang="en-GB" sz="2400" b="1">
                <a:solidFill>
                  <a:srgbClr val="222222"/>
                </a:solidFill>
                <a:effectLst/>
                <a:latin typeface="Calibri" panose="020F0502020204030204" pitchFamily="34" charset="0"/>
                <a:ea typeface="Calibri" panose="020F0502020204030204" pitchFamily="34" charset="0"/>
              </a:rPr>
              <a:t>algae</a:t>
            </a:r>
            <a:r>
              <a:rPr lang="en-GB" sz="2400">
                <a:solidFill>
                  <a:srgbClr val="222222"/>
                </a:solidFill>
                <a:effectLst/>
                <a:latin typeface="Calibri" panose="020F0502020204030204" pitchFamily="34" charset="0"/>
                <a:ea typeface="Calibri" panose="020F0502020204030204" pitchFamily="34" charset="0"/>
              </a:rPr>
              <a:t>) in a </a:t>
            </a:r>
            <a:r>
              <a:rPr lang="en-GB" sz="2400" b="1">
                <a:solidFill>
                  <a:srgbClr val="222222"/>
                </a:solidFill>
                <a:effectLst/>
                <a:latin typeface="Calibri" panose="020F0502020204030204" pitchFamily="34" charset="0"/>
                <a:ea typeface="Calibri" panose="020F0502020204030204" pitchFamily="34" charset="0"/>
              </a:rPr>
              <a:t>symbiotic</a:t>
            </a:r>
            <a:r>
              <a:rPr lang="en-GB" sz="2400">
                <a:solidFill>
                  <a:srgbClr val="222222"/>
                </a:solidFill>
                <a:effectLst/>
                <a:latin typeface="Calibri" panose="020F0502020204030204" pitchFamily="34" charset="0"/>
                <a:ea typeface="Calibri" panose="020F0502020204030204" pitchFamily="34" charset="0"/>
              </a:rPr>
              <a:t> relationship.</a:t>
            </a:r>
          </a:p>
          <a:p>
            <a:endParaRPr lang="en-GB" sz="2400">
              <a:solidFill>
                <a:srgbClr val="222222"/>
              </a:solidFill>
              <a:effectLst/>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GB" sz="2400">
                <a:solidFill>
                  <a:srgbClr val="222222"/>
                </a:solidFill>
                <a:effectLst/>
                <a:latin typeface="Calibri" panose="020F0502020204030204" pitchFamily="34" charset="0"/>
                <a:ea typeface="Calibri" panose="020F0502020204030204" pitchFamily="34" charset="0"/>
              </a:rPr>
              <a:t>Healthy reefs are a habitat for </a:t>
            </a:r>
            <a:r>
              <a:rPr lang="en-GB" sz="2400">
                <a:solidFill>
                  <a:srgbClr val="292929"/>
                </a:solidFill>
                <a:effectLst/>
                <a:latin typeface="Calibri" panose="020F0502020204030204" pitchFamily="34" charset="0"/>
                <a:ea typeface="Calibri" panose="020F0502020204030204" pitchFamily="34" charset="0"/>
              </a:rPr>
              <a:t>millions of species.</a:t>
            </a:r>
          </a:p>
          <a:p>
            <a:endParaRPr lang="en-GB" sz="3200">
              <a:solidFill>
                <a:srgbClr val="222222"/>
              </a:solidFill>
              <a:effectLst/>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GB" sz="2400"/>
              <a:t>Healthy coral reefs are noisy and because sound travels further in water than in air they can be heard from a great distance.</a:t>
            </a:r>
          </a:p>
        </p:txBody>
      </p:sp>
    </p:spTree>
    <p:extLst>
      <p:ext uri="{BB962C8B-B14F-4D97-AF65-F5344CB8AC3E}">
        <p14:creationId xmlns:p14="http://schemas.microsoft.com/office/powerpoint/2010/main" val="2399677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6294-EAA4-69C3-5F4A-EE5A83AEA08B}"/>
              </a:ext>
            </a:extLst>
          </p:cNvPr>
          <p:cNvSpPr>
            <a:spLocks noGrp="1"/>
          </p:cNvSpPr>
          <p:nvPr>
            <p:ph type="title"/>
          </p:nvPr>
        </p:nvSpPr>
        <p:spPr>
          <a:xfrm>
            <a:off x="628649" y="360000"/>
            <a:ext cx="8515351" cy="1325562"/>
          </a:xfrm>
        </p:spPr>
        <p:txBody>
          <a:bodyPr/>
          <a:lstStyle/>
          <a:p>
            <a:r>
              <a:rPr lang="en-GB">
                <a:latin typeface="+mn-lt"/>
              </a:rPr>
              <a:t>How does climate change affect coral reefs?</a:t>
            </a:r>
          </a:p>
        </p:txBody>
      </p:sp>
      <p:sp>
        <p:nvSpPr>
          <p:cNvPr id="5" name="TextBox 4">
            <a:extLst>
              <a:ext uri="{FF2B5EF4-FFF2-40B4-BE49-F238E27FC236}">
                <a16:creationId xmlns:a16="http://schemas.microsoft.com/office/drawing/2014/main" id="{7AD16249-A162-2F69-3D61-80AE51A5D3C0}"/>
              </a:ext>
            </a:extLst>
          </p:cNvPr>
          <p:cNvSpPr txBox="1"/>
          <p:nvPr/>
        </p:nvSpPr>
        <p:spPr>
          <a:xfrm>
            <a:off x="520365" y="1538307"/>
            <a:ext cx="7609974" cy="646331"/>
          </a:xfrm>
          <a:prstGeom prst="rect">
            <a:avLst/>
          </a:prstGeom>
          <a:noFill/>
        </p:spPr>
        <p:txBody>
          <a:bodyPr wrap="square">
            <a:spAutoFit/>
          </a:bodyPr>
          <a:lstStyle/>
          <a:p>
            <a:r>
              <a:rPr lang="en-GB"/>
              <a:t>Scientists know that coral reef around the world are being threatened as the conditions which help them thrive are changing with the climate.</a:t>
            </a:r>
          </a:p>
        </p:txBody>
      </p:sp>
      <p:graphicFrame>
        <p:nvGraphicFramePr>
          <p:cNvPr id="6" name="Table 4">
            <a:extLst>
              <a:ext uri="{FF2B5EF4-FFF2-40B4-BE49-F238E27FC236}">
                <a16:creationId xmlns:a16="http://schemas.microsoft.com/office/drawing/2014/main" id="{FEAAF9F3-A214-FEC1-1AC7-D8718FF3F3BE}"/>
              </a:ext>
            </a:extLst>
          </p:cNvPr>
          <p:cNvGraphicFramePr>
            <a:graphicFrameLocks noGrp="1"/>
          </p:cNvGraphicFramePr>
          <p:nvPr>
            <p:extLst>
              <p:ext uri="{D42A27DB-BD31-4B8C-83A1-F6EECF244321}">
                <p14:modId xmlns:p14="http://schemas.microsoft.com/office/powerpoint/2010/main" val="49552253"/>
              </p:ext>
            </p:extLst>
          </p:nvPr>
        </p:nvGraphicFramePr>
        <p:xfrm>
          <a:off x="628649" y="2683715"/>
          <a:ext cx="8076200" cy="3663972"/>
        </p:xfrm>
        <a:graphic>
          <a:graphicData uri="http://schemas.openxmlformats.org/drawingml/2006/table">
            <a:tbl>
              <a:tblPr firstRow="1" bandRow="1">
                <a:tableStyleId>{5940675A-B579-460E-94D1-54222C63F5DA}</a:tableStyleId>
              </a:tblPr>
              <a:tblGrid>
                <a:gridCol w="4038100">
                  <a:extLst>
                    <a:ext uri="{9D8B030D-6E8A-4147-A177-3AD203B41FA5}">
                      <a16:colId xmlns:a16="http://schemas.microsoft.com/office/drawing/2014/main" val="3396199817"/>
                    </a:ext>
                  </a:extLst>
                </a:gridCol>
                <a:gridCol w="4038100">
                  <a:extLst>
                    <a:ext uri="{9D8B030D-6E8A-4147-A177-3AD203B41FA5}">
                      <a16:colId xmlns:a16="http://schemas.microsoft.com/office/drawing/2014/main" val="3908122464"/>
                    </a:ext>
                  </a:extLst>
                </a:gridCol>
              </a:tblGrid>
              <a:tr h="581244">
                <a:tc>
                  <a:txBody>
                    <a:bodyPr/>
                    <a:lstStyle/>
                    <a:p>
                      <a:r>
                        <a:rPr lang="en-GB" sz="1800" b="1"/>
                        <a:t>What is good for coral reef? </a:t>
                      </a:r>
                    </a:p>
                    <a:p>
                      <a:r>
                        <a:rPr lang="en-GB" sz="1800" b="0"/>
                        <a:t>(previous conditions)</a:t>
                      </a:r>
                    </a:p>
                  </a:txBody>
                  <a:tcPr/>
                </a:tc>
                <a:tc>
                  <a:txBody>
                    <a:bodyPr/>
                    <a:lstStyle/>
                    <a:p>
                      <a:r>
                        <a:rPr lang="en-GB" sz="1800" b="1"/>
                        <a:t>What is bad for coral reef? </a:t>
                      </a:r>
                    </a:p>
                    <a:p>
                      <a:r>
                        <a:rPr lang="en-GB" sz="1800" b="0"/>
                        <a:t>(conditions with climate change)</a:t>
                      </a:r>
                    </a:p>
                  </a:txBody>
                  <a:tcPr/>
                </a:tc>
                <a:extLst>
                  <a:ext uri="{0D108BD9-81ED-4DB2-BD59-A6C34878D82A}">
                    <a16:rowId xmlns:a16="http://schemas.microsoft.com/office/drawing/2014/main" val="1847690391"/>
                  </a:ext>
                </a:extLst>
              </a:tr>
              <a:tr h="581244">
                <a:tc>
                  <a:txBody>
                    <a:bodyPr/>
                    <a:lstStyle/>
                    <a:p>
                      <a:r>
                        <a:rPr lang="en-GB" sz="1800"/>
                        <a:t> Normal sea water</a:t>
                      </a:r>
                    </a:p>
                  </a:txBody>
                  <a:tcPr/>
                </a:tc>
                <a:tc>
                  <a:txBody>
                    <a:bodyPr/>
                    <a:lstStyle/>
                    <a:p>
                      <a:r>
                        <a:rPr lang="en-GB" sz="1800"/>
                        <a:t>Acidic  sea water</a:t>
                      </a:r>
                    </a:p>
                  </a:txBody>
                  <a:tcPr/>
                </a:tc>
                <a:extLst>
                  <a:ext uri="{0D108BD9-81ED-4DB2-BD59-A6C34878D82A}">
                    <a16:rowId xmlns:a16="http://schemas.microsoft.com/office/drawing/2014/main" val="1953452189"/>
                  </a:ext>
                </a:extLst>
              </a:tr>
              <a:tr h="581244">
                <a:tc>
                  <a:txBody>
                    <a:bodyPr/>
                    <a:lstStyle/>
                    <a:p>
                      <a:r>
                        <a:rPr lang="en-GB" sz="1800"/>
                        <a:t>Unpolluted water without rubbish</a:t>
                      </a:r>
                    </a:p>
                  </a:txBody>
                  <a:tcPr/>
                </a:tc>
                <a:tc>
                  <a:txBody>
                    <a:bodyPr/>
                    <a:lstStyle/>
                    <a:p>
                      <a:r>
                        <a:rPr lang="en-GB" sz="1800"/>
                        <a:t>Polluted water or rubbish (such as plastic)</a:t>
                      </a:r>
                    </a:p>
                  </a:txBody>
                  <a:tcPr/>
                </a:tc>
                <a:extLst>
                  <a:ext uri="{0D108BD9-81ED-4DB2-BD59-A6C34878D82A}">
                    <a16:rowId xmlns:a16="http://schemas.microsoft.com/office/drawing/2014/main" val="1891199060"/>
                  </a:ext>
                </a:extLst>
              </a:tr>
              <a:tr h="581244">
                <a:tc>
                  <a:txBody>
                    <a:bodyPr/>
                    <a:lstStyle/>
                    <a:p>
                      <a:r>
                        <a:rPr lang="en-GB" sz="1800"/>
                        <a:t>Steady water temperatures</a:t>
                      </a:r>
                    </a:p>
                  </a:txBody>
                  <a:tcPr/>
                </a:tc>
                <a:tc>
                  <a:txBody>
                    <a:bodyPr/>
                    <a:lstStyle/>
                    <a:p>
                      <a:r>
                        <a:rPr lang="en-GB" sz="1800"/>
                        <a:t>Water getting hotter or colder than usual</a:t>
                      </a:r>
                    </a:p>
                  </a:txBody>
                  <a:tcPr/>
                </a:tc>
                <a:extLst>
                  <a:ext uri="{0D108BD9-81ED-4DB2-BD59-A6C34878D82A}">
                    <a16:rowId xmlns:a16="http://schemas.microsoft.com/office/drawing/2014/main" val="1906637310"/>
                  </a:ext>
                </a:extLst>
              </a:tr>
              <a:tr h="581244">
                <a:tc>
                  <a:txBody>
                    <a:bodyPr/>
                    <a:lstStyle/>
                    <a:p>
                      <a:r>
                        <a:rPr lang="en-GB" sz="1800"/>
                        <a:t>Biodiversity including lots of fish</a:t>
                      </a:r>
                    </a:p>
                  </a:txBody>
                  <a:tcPr/>
                </a:tc>
                <a:tc>
                  <a:txBody>
                    <a:bodyPr/>
                    <a:lstStyle/>
                    <a:p>
                      <a:r>
                        <a:rPr lang="en-GB" sz="1800"/>
                        <a:t>Fewer fish and lower biodiversity</a:t>
                      </a:r>
                    </a:p>
                  </a:txBody>
                  <a:tcPr/>
                </a:tc>
                <a:extLst>
                  <a:ext uri="{0D108BD9-81ED-4DB2-BD59-A6C34878D82A}">
                    <a16:rowId xmlns:a16="http://schemas.microsoft.com/office/drawing/2014/main" val="665138158"/>
                  </a:ext>
                </a:extLst>
              </a:tr>
              <a:tr h="58124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a:t>Mainly calm conditions</a:t>
                      </a:r>
                    </a:p>
                    <a:p>
                      <a:endParaRPr lang="en-GB" sz="180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a:t>More frequent and intense storms</a:t>
                      </a:r>
                    </a:p>
                    <a:p>
                      <a:endParaRPr lang="en-GB" sz="1800"/>
                    </a:p>
                  </a:txBody>
                  <a:tcPr/>
                </a:tc>
                <a:extLst>
                  <a:ext uri="{0D108BD9-81ED-4DB2-BD59-A6C34878D82A}">
                    <a16:rowId xmlns:a16="http://schemas.microsoft.com/office/drawing/2014/main" val="2053554037"/>
                  </a:ext>
                </a:extLst>
              </a:tr>
            </a:tbl>
          </a:graphicData>
        </a:graphic>
      </p:graphicFrame>
    </p:spTree>
    <p:extLst>
      <p:ext uri="{BB962C8B-B14F-4D97-AF65-F5344CB8AC3E}">
        <p14:creationId xmlns:p14="http://schemas.microsoft.com/office/powerpoint/2010/main" val="277738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8" y="360000"/>
            <a:ext cx="7886700" cy="1325562"/>
          </a:xfrm>
        </p:spPr>
        <p:txBody>
          <a:bodyPr/>
          <a:lstStyle/>
          <a:p>
            <a:r>
              <a:rPr lang="en-GB">
                <a:latin typeface="+mn-lt"/>
              </a:rPr>
              <a:t>Who was the scientist?</a:t>
            </a:r>
          </a:p>
        </p:txBody>
      </p:sp>
      <p:sp>
        <p:nvSpPr>
          <p:cNvPr id="8" name="TextBox 7">
            <a:extLst>
              <a:ext uri="{FF2B5EF4-FFF2-40B4-BE49-F238E27FC236}">
                <a16:creationId xmlns:a16="http://schemas.microsoft.com/office/drawing/2014/main" id="{9035E705-92FA-7A71-6FAA-A873E4C6B466}"/>
              </a:ext>
            </a:extLst>
          </p:cNvPr>
          <p:cNvSpPr txBox="1"/>
          <p:nvPr/>
        </p:nvSpPr>
        <p:spPr>
          <a:xfrm rot="16200000">
            <a:off x="5616048" y="3144470"/>
            <a:ext cx="4151913" cy="307777"/>
          </a:xfrm>
          <a:prstGeom prst="rect">
            <a:avLst/>
          </a:prstGeom>
          <a:noFill/>
        </p:spPr>
        <p:txBody>
          <a:bodyPr wrap="square" rtlCol="0">
            <a:spAutoFit/>
          </a:bodyPr>
          <a:lstStyle/>
          <a:p>
            <a:r>
              <a:rPr lang="en-GB" sz="1400">
                <a:solidFill>
                  <a:srgbClr val="3C3C3C"/>
                </a:solidFill>
              </a:rPr>
              <a:t>Both images: © Tim Lamont</a:t>
            </a:r>
          </a:p>
        </p:txBody>
      </p:sp>
      <p:pic>
        <p:nvPicPr>
          <p:cNvPr id="10" name="Picture 9" descr="A collage of two people in a scuba gear&#10;&#10;Description automatically generated">
            <a:extLst>
              <a:ext uri="{FF2B5EF4-FFF2-40B4-BE49-F238E27FC236}">
                <a16:creationId xmlns:a16="http://schemas.microsoft.com/office/drawing/2014/main" id="{8DED50B4-A257-1E30-EDE0-2BB8604A8714}"/>
              </a:ext>
            </a:extLst>
          </p:cNvPr>
          <p:cNvPicPr>
            <a:picLocks noChangeAspect="1"/>
          </p:cNvPicPr>
          <p:nvPr/>
        </p:nvPicPr>
        <p:blipFill rotWithShape="1">
          <a:blip r:embed="rId3">
            <a:extLst>
              <a:ext uri="{28A0092B-C50C-407E-A947-70E740481C1C}">
                <a14:useLocalDpi xmlns:a14="http://schemas.microsoft.com/office/drawing/2010/main"/>
              </a:ext>
            </a:extLst>
          </a:blip>
          <a:srcRect r="50433"/>
          <a:stretch/>
        </p:blipFill>
        <p:spPr>
          <a:xfrm>
            <a:off x="1003761" y="1547277"/>
            <a:ext cx="3319664" cy="3827038"/>
          </a:xfrm>
          <a:prstGeom prst="rect">
            <a:avLst/>
          </a:prstGeom>
          <a:ln w="38100">
            <a:solidFill>
              <a:srgbClr val="3EB1C8"/>
            </a:solidFill>
          </a:ln>
        </p:spPr>
      </p:pic>
      <p:sp>
        <p:nvSpPr>
          <p:cNvPr id="11" name="TextBox 10">
            <a:extLst>
              <a:ext uri="{FF2B5EF4-FFF2-40B4-BE49-F238E27FC236}">
                <a16:creationId xmlns:a16="http://schemas.microsoft.com/office/drawing/2014/main" id="{500FAA12-CACB-1086-BD41-D3AE933D2A87}"/>
              </a:ext>
            </a:extLst>
          </p:cNvPr>
          <p:cNvSpPr txBox="1"/>
          <p:nvPr/>
        </p:nvSpPr>
        <p:spPr>
          <a:xfrm>
            <a:off x="628648" y="5775052"/>
            <a:ext cx="7804342" cy="923330"/>
          </a:xfrm>
          <a:prstGeom prst="rect">
            <a:avLst/>
          </a:prstGeom>
          <a:noFill/>
        </p:spPr>
        <p:txBody>
          <a:bodyPr wrap="square" rtlCol="0">
            <a:spAutoFit/>
          </a:bodyPr>
          <a:lstStyle/>
          <a:p>
            <a:r>
              <a:rPr lang="en-GB" b="1"/>
              <a:t>Dr Tim Lamont </a:t>
            </a:r>
            <a:r>
              <a:rPr lang="en-GB"/>
              <a:t>(previously Gordon) is a </a:t>
            </a:r>
            <a:r>
              <a:rPr lang="en-GB" b="1"/>
              <a:t>marine biologist</a:t>
            </a:r>
            <a:r>
              <a:rPr lang="en-GB"/>
              <a:t>. </a:t>
            </a:r>
          </a:p>
          <a:p>
            <a:r>
              <a:rPr lang="en-GB"/>
              <a:t>He aims to learn more about healthy coral reef systems and use his knowledge to help restore damaged coral reefs. </a:t>
            </a:r>
          </a:p>
        </p:txBody>
      </p:sp>
      <p:pic>
        <p:nvPicPr>
          <p:cNvPr id="3" name="Picture 2" descr="A collage of two people in a scuba gear&#10;&#10;Description automatically generated">
            <a:extLst>
              <a:ext uri="{FF2B5EF4-FFF2-40B4-BE49-F238E27FC236}">
                <a16:creationId xmlns:a16="http://schemas.microsoft.com/office/drawing/2014/main" id="{D0B00D41-7B61-DF49-6A85-39D815E5CED2}"/>
              </a:ext>
            </a:extLst>
          </p:cNvPr>
          <p:cNvPicPr>
            <a:picLocks noChangeAspect="1"/>
          </p:cNvPicPr>
          <p:nvPr/>
        </p:nvPicPr>
        <p:blipFill rotWithShape="1">
          <a:blip r:embed="rId3">
            <a:extLst>
              <a:ext uri="{28A0092B-C50C-407E-A947-70E740481C1C}">
                <a14:useLocalDpi xmlns:a14="http://schemas.microsoft.com/office/drawing/2010/main"/>
              </a:ext>
            </a:extLst>
          </a:blip>
          <a:srcRect l="57132"/>
          <a:stretch/>
        </p:blipFill>
        <p:spPr>
          <a:xfrm>
            <a:off x="4613177" y="1547277"/>
            <a:ext cx="2871038" cy="3827038"/>
          </a:xfrm>
          <a:prstGeom prst="rect">
            <a:avLst/>
          </a:prstGeom>
          <a:ln w="38100">
            <a:solidFill>
              <a:srgbClr val="3EB1C8"/>
            </a:solidFill>
          </a:ln>
        </p:spPr>
      </p:pic>
    </p:spTree>
    <p:extLst>
      <p:ext uri="{BB962C8B-B14F-4D97-AF65-F5344CB8AC3E}">
        <p14:creationId xmlns:p14="http://schemas.microsoft.com/office/powerpoint/2010/main" val="1433039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DB57-E8CC-6723-CEDE-3BF2518E8ABA}"/>
              </a:ext>
            </a:extLst>
          </p:cNvPr>
          <p:cNvSpPr>
            <a:spLocks noGrp="1"/>
          </p:cNvSpPr>
          <p:nvPr>
            <p:ph type="title"/>
          </p:nvPr>
        </p:nvSpPr>
        <p:spPr>
          <a:xfrm>
            <a:off x="628651" y="360000"/>
            <a:ext cx="7733953" cy="1325562"/>
          </a:xfrm>
        </p:spPr>
        <p:txBody>
          <a:bodyPr>
            <a:normAutofit/>
          </a:bodyPr>
          <a:lstStyle/>
          <a:p>
            <a:r>
              <a:rPr lang="en-GB">
                <a:latin typeface="+mn-lt"/>
              </a:rPr>
              <a:t>What did he do?</a:t>
            </a:r>
          </a:p>
        </p:txBody>
      </p:sp>
      <p:sp>
        <p:nvSpPr>
          <p:cNvPr id="3" name="TextBox 2">
            <a:extLst>
              <a:ext uri="{FF2B5EF4-FFF2-40B4-BE49-F238E27FC236}">
                <a16:creationId xmlns:a16="http://schemas.microsoft.com/office/drawing/2014/main" id="{289E3E32-0310-FD86-2282-8CE301035B5F}"/>
              </a:ext>
            </a:extLst>
          </p:cNvPr>
          <p:cNvSpPr txBox="1"/>
          <p:nvPr/>
        </p:nvSpPr>
        <p:spPr>
          <a:xfrm>
            <a:off x="8138597" y="6608450"/>
            <a:ext cx="1005403" cy="246221"/>
          </a:xfrm>
          <a:prstGeom prst="rect">
            <a:avLst/>
          </a:prstGeom>
          <a:noFill/>
        </p:spPr>
        <p:txBody>
          <a:bodyPr wrap="none" rtlCol="0">
            <a:spAutoFit/>
          </a:bodyPr>
          <a:lstStyle/>
          <a:p>
            <a:r>
              <a:rPr lang="en-GB" sz="1000">
                <a:solidFill>
                  <a:schemeClr val="bg1"/>
                </a:solidFill>
              </a:rPr>
              <a:t>© Georgia Tech</a:t>
            </a:r>
          </a:p>
        </p:txBody>
      </p:sp>
      <p:sp>
        <p:nvSpPr>
          <p:cNvPr id="6" name="Rectangle: Rounded Corners 5">
            <a:extLst>
              <a:ext uri="{FF2B5EF4-FFF2-40B4-BE49-F238E27FC236}">
                <a16:creationId xmlns:a16="http://schemas.microsoft.com/office/drawing/2014/main" id="{C27F0862-A99E-9AF3-9B0F-45CEFB6DA07B}"/>
              </a:ext>
            </a:extLst>
          </p:cNvPr>
          <p:cNvSpPr/>
          <p:nvPr/>
        </p:nvSpPr>
        <p:spPr>
          <a:xfrm>
            <a:off x="628649" y="5465577"/>
            <a:ext cx="8282593" cy="114287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solidFill>
                  <a:schemeClr val="bg1"/>
                </a:solidFill>
                <a:cs typeface="Calibri" panose="020F0502020204030204" pitchFamily="34" charset="0"/>
              </a:rPr>
              <a:t>Dr Tim Lamont set up a </a:t>
            </a:r>
            <a:r>
              <a:rPr lang="en-GB" b="1">
                <a:solidFill>
                  <a:schemeClr val="bg1"/>
                </a:solidFill>
                <a:cs typeface="Calibri" panose="020F0502020204030204" pitchFamily="34" charset="0"/>
              </a:rPr>
              <a:t>comparative test </a:t>
            </a:r>
            <a:r>
              <a:rPr lang="en-GB">
                <a:solidFill>
                  <a:schemeClr val="bg1"/>
                </a:solidFill>
                <a:cs typeface="Calibri" panose="020F0502020204030204" pitchFamily="34" charset="0"/>
              </a:rPr>
              <a:t>in areas of recovering coral reefs. </a:t>
            </a:r>
          </a:p>
          <a:p>
            <a:r>
              <a:rPr lang="en-GB">
                <a:solidFill>
                  <a:schemeClr val="bg1"/>
                </a:solidFill>
                <a:cs typeface="Calibri" panose="020F0502020204030204" pitchFamily="34" charset="0"/>
              </a:rPr>
              <a:t>In some areas he played the sounds of a </a:t>
            </a:r>
            <a:r>
              <a:rPr lang="en-GB" u="sng">
                <a:solidFill>
                  <a:schemeClr val="bg1"/>
                </a:solidFill>
                <a:cs typeface="Calibri" panose="020F0502020204030204" pitchFamily="34" charset="0"/>
              </a:rPr>
              <a:t>healthy</a:t>
            </a:r>
            <a:r>
              <a:rPr lang="en-GB">
                <a:solidFill>
                  <a:schemeClr val="bg1"/>
                </a:solidFill>
                <a:cs typeface="Calibri" panose="020F0502020204030204" pitchFamily="34" charset="0"/>
              </a:rPr>
              <a:t> coral reef and in others he played the reduced sounds of a </a:t>
            </a:r>
            <a:r>
              <a:rPr lang="en-GB" u="sng">
                <a:solidFill>
                  <a:schemeClr val="bg1"/>
                </a:solidFill>
                <a:cs typeface="Calibri" panose="020F0502020204030204" pitchFamily="34" charset="0"/>
              </a:rPr>
              <a:t>damaged</a:t>
            </a:r>
            <a:r>
              <a:rPr lang="en-GB">
                <a:solidFill>
                  <a:schemeClr val="bg1"/>
                </a:solidFill>
                <a:cs typeface="Calibri" panose="020F0502020204030204" pitchFamily="34" charset="0"/>
              </a:rPr>
              <a:t> coral reef. Then he measured the number of fish and biodiversity in all the areas.</a:t>
            </a:r>
          </a:p>
        </p:txBody>
      </p:sp>
      <p:pic>
        <p:nvPicPr>
          <p:cNvPr id="4" name="Picture 3" descr="Diagram&#10;&#10;Description automatically generated">
            <a:extLst>
              <a:ext uri="{FF2B5EF4-FFF2-40B4-BE49-F238E27FC236}">
                <a16:creationId xmlns:a16="http://schemas.microsoft.com/office/drawing/2014/main" id="{49DD2D38-7B57-D189-B78B-DB4729C73D3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104131" y="1463504"/>
            <a:ext cx="7331627" cy="3930992"/>
          </a:xfrm>
          <a:prstGeom prst="rect">
            <a:avLst/>
          </a:prstGeom>
        </p:spPr>
      </p:pic>
    </p:spTree>
    <p:extLst>
      <p:ext uri="{BB962C8B-B14F-4D97-AF65-F5344CB8AC3E}">
        <p14:creationId xmlns:p14="http://schemas.microsoft.com/office/powerpoint/2010/main" val="1139457640"/>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Guest Contributor</DisplayName>
        <AccountId>180</AccountId>
        <AccountType/>
      </UserInfo>
      <UserInfo>
        <DisplayName>SharePointHome OrgLinks Admins</DisplayName>
        <AccountId>13</AccountId>
        <AccountType/>
      </UserInfo>
      <UserInfo>
        <DisplayName>c:0u.c|tenant|aca6dd6a25e3eccf18643823a15ae4fb6bec213d6315308dc517290bd96e7768</DisplayName>
        <AccountId>193</AccountId>
        <AccountType/>
      </UserInfo>
      <UserInfo>
        <DisplayName>Alison Trew</DisplayName>
        <AccountId>142</AccountId>
        <AccountType/>
      </UserInfo>
      <UserInfo>
        <DisplayName>Rebecca Ellis</DisplayName>
        <AccountId>333</AccountId>
        <AccountType/>
      </UserInfo>
    </SharedWithUsers>
    <Note xmlns="51cf1bba-0ff5-42e2-8005-60d9d9512cef" xsi:nil="true"/>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8E41EFA8-1F0F-4B37-B02D-47936C286161}">
  <ds:schemaRefs>
    <ds:schemaRef ds:uri="51cf1bba-0ff5-42e2-8005-60d9d9512cef"/>
    <ds:schemaRef ds:uri="7705360a-025e-40d4-a4f7-46b65681b51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53AB155-FD45-400F-89C4-CD46A5BAE941}">
  <ds:schemaRefs>
    <ds:schemaRef ds:uri="http://schemas.microsoft.com/office/2006/metadata/properties"/>
    <ds:schemaRef ds:uri="http://schemas.microsoft.com/office/infopath/2007/PartnerControls"/>
    <ds:schemaRef ds:uri="7705360a-025e-40d4-a4f7-46b65681b513"/>
    <ds:schemaRef ds:uri="http://schemas.microsoft.com/office/2006/documentManagement/types"/>
    <ds:schemaRef ds:uri="http://schemas.openxmlformats.org/package/2006/metadata/core-properties"/>
    <ds:schemaRef ds:uri="http://purl.org/dc/dcmitype/"/>
    <ds:schemaRef ds:uri="http://purl.org/dc/elements/1.1/"/>
    <ds:schemaRef ds:uri="51cf1bba-0ff5-42e2-8005-60d9d9512cef"/>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283</TotalTime>
  <Words>2402</Words>
  <Application>Microsoft Office PowerPoint</Application>
  <PresentationFormat>On-screen Show (4:3)</PresentationFormat>
  <Paragraphs>228</Paragraphs>
  <Slides>17</Slides>
  <Notes>16</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17</vt:i4>
      </vt:variant>
    </vt:vector>
  </HeadingPairs>
  <TitlesOfParts>
    <vt:vector size="30" baseType="lpstr">
      <vt:lpstr>Arial</vt:lpstr>
      <vt:lpstr>Calibri</vt:lpstr>
      <vt:lpstr>Helvetica Neue</vt:lpstr>
      <vt:lpstr>InterFace</vt:lpstr>
      <vt:lpstr>Interface-Regular</vt:lpstr>
      <vt:lpstr>Plus Jakarta Sans</vt:lpstr>
      <vt:lpstr>Plus Jakarta Sans ExtraBold</vt:lpstr>
      <vt:lpstr>Plus Jakarta Sans Medium</vt:lpstr>
      <vt:lpstr>Proxima Nova</vt:lpstr>
      <vt:lpstr>Symbol</vt:lpstr>
      <vt:lpstr>Trebuchet MS</vt:lpstr>
      <vt:lpstr>2_Office Theme</vt:lpstr>
      <vt:lpstr>1_Office Theme</vt:lpstr>
      <vt:lpstr> Soundscapes can help restore coral reefs</vt:lpstr>
      <vt:lpstr>Soundscapes can help restore coral reefs</vt:lpstr>
      <vt:lpstr>Key vocabulary</vt:lpstr>
      <vt:lpstr>Quick Starter</vt:lpstr>
      <vt:lpstr>PowerPoint Presentation</vt:lpstr>
      <vt:lpstr>What do scientists know about coral reefs?</vt:lpstr>
      <vt:lpstr>How does climate change affect coral reefs?</vt:lpstr>
      <vt:lpstr>Who was the scientist?</vt:lpstr>
      <vt:lpstr>What did he do?</vt:lpstr>
      <vt:lpstr>What did he find out?</vt:lpstr>
      <vt:lpstr>PowerPoint Presentation</vt:lpstr>
      <vt:lpstr>Your turn to investigate</vt:lpstr>
      <vt:lpstr>What did you find out?</vt:lpstr>
      <vt:lpstr>What next?</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3</cp:revision>
  <dcterms:created xsi:type="dcterms:W3CDTF">2016-06-16T08:43:18Z</dcterms:created>
  <dcterms:modified xsi:type="dcterms:W3CDTF">2025-07-15T15:01:47Z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