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6"/>
  </p:notesMasterIdLst>
  <p:sldIdLst>
    <p:sldId id="294" r:id="rId6"/>
    <p:sldId id="329" r:id="rId7"/>
    <p:sldId id="285" r:id="rId8"/>
    <p:sldId id="300" r:id="rId9"/>
    <p:sldId id="296" r:id="rId10"/>
    <p:sldId id="314" r:id="rId11"/>
    <p:sldId id="302" r:id="rId12"/>
    <p:sldId id="316" r:id="rId13"/>
    <p:sldId id="315" r:id="rId14"/>
    <p:sldId id="319" r:id="rId15"/>
    <p:sldId id="305" r:id="rId16"/>
    <p:sldId id="332" r:id="rId17"/>
    <p:sldId id="307" r:id="rId18"/>
    <p:sldId id="331" r:id="rId19"/>
    <p:sldId id="330" r:id="rId20"/>
    <p:sldId id="324" r:id="rId21"/>
    <p:sldId id="311" r:id="rId22"/>
    <p:sldId id="312" r:id="rId23"/>
    <p:sldId id="280" r:id="rId24"/>
    <p:sldId id="279"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F9D86C2D-8A49-DDA9-F292-BD2A69DC19E2}" name="Sue Martin" initials="SM" userId="S::Sue.Martin@pstt.org.uk::cb0194a5-6d63-41ca-ace6-4751bda7921e" providerId="AD"/>
  <p188:author id="{7A7E6540-2695-3B35-8C92-78974B8E9320}" name="Rebecca Ellis" initials="RE" userId="S::Rebecca.Ellis@pstt.org.uk::9ac469bf-b035-4585-87b6-274816e0ba1a" providerId="AD"/>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a:srgbClr val="FFFFFF"/>
    <a:srgbClr val="3C3C3C"/>
    <a:srgbClr val="E1CD00"/>
    <a:srgbClr val="E10098"/>
    <a:srgbClr val="84BD00"/>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C4C699-4350-4241-BE3B-8B20645D8A19}" v="39" dt="2025-07-17T09:51:41.7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89634" autoAdjust="0"/>
  </p:normalViewPr>
  <p:slideViewPr>
    <p:cSldViewPr snapToGrid="0">
      <p:cViewPr varScale="1">
        <p:scale>
          <a:sx n="99" d="100"/>
          <a:sy n="99" d="100"/>
        </p:scale>
        <p:origin x="1944"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9F4230C8-CE49-40A9-83D9-EC59F38B493A}"/>
    <pc:docChg chg="modSld">
      <pc:chgData name="Alison Trew" userId="501ad152-89bb-4882-ac72-f31826cb2e78" providerId="ADAL" clId="{9F4230C8-CE49-40A9-83D9-EC59F38B493A}" dt="2023-10-25T15:14:15.472" v="168" actId="20577"/>
      <pc:docMkLst>
        <pc:docMk/>
      </pc:docMkLst>
      <pc:sldChg chg="modSp mod">
        <pc:chgData name="Alison Trew" userId="501ad152-89bb-4882-ac72-f31826cb2e78" providerId="ADAL" clId="{9F4230C8-CE49-40A9-83D9-EC59F38B493A}" dt="2023-10-25T15:14:15.472" v="168" actId="20577"/>
        <pc:sldMkLst>
          <pc:docMk/>
          <pc:sldMk cId="2098176612" sldId="329"/>
        </pc:sldMkLst>
      </pc:sldChg>
    </pc:docChg>
  </pc:docChgLst>
  <pc:docChgLst>
    <pc:chgData name="Alison Trew" userId="501ad152-89bb-4882-ac72-f31826cb2e78" providerId="ADAL" clId="{5AD0F8BB-BB18-4E0D-AC86-B7961C2D2AB5}"/>
    <pc:docChg chg="modSld">
      <pc:chgData name="Alison Trew" userId="501ad152-89bb-4882-ac72-f31826cb2e78" providerId="ADAL" clId="{5AD0F8BB-BB18-4E0D-AC86-B7961C2D2AB5}" dt="2023-12-01T10:53:27.552" v="54" actId="20577"/>
      <pc:docMkLst>
        <pc:docMk/>
      </pc:docMkLst>
      <pc:sldChg chg="modSp mod">
        <pc:chgData name="Alison Trew" userId="501ad152-89bb-4882-ac72-f31826cb2e78" providerId="ADAL" clId="{5AD0F8BB-BB18-4E0D-AC86-B7961C2D2AB5}" dt="2023-12-01T10:53:27.552" v="54" actId="20577"/>
        <pc:sldMkLst>
          <pc:docMk/>
          <pc:sldMk cId="0" sldId="294"/>
        </pc:sldMkLst>
      </pc:sldChg>
    </pc:docChg>
  </pc:docChgLst>
  <pc:docChgLst>
    <pc:chgData name="Sophie Stewart" userId="1764df6f-81fd-4433-9d0a-2ea9194921a4" providerId="ADAL" clId="{FCC4C699-4350-4241-BE3B-8B20645D8A19}"/>
    <pc:docChg chg="custSel addSld delSld modSld">
      <pc:chgData name="Sophie Stewart" userId="1764df6f-81fd-4433-9d0a-2ea9194921a4" providerId="ADAL" clId="{FCC4C699-4350-4241-BE3B-8B20645D8A19}" dt="2025-07-17T09:51:41.773" v="36" actId="478"/>
      <pc:docMkLst>
        <pc:docMk/>
      </pc:docMkLst>
      <pc:sldChg chg="addSp delSp modSp mod">
        <pc:chgData name="Sophie Stewart" userId="1764df6f-81fd-4433-9d0a-2ea9194921a4" providerId="ADAL" clId="{FCC4C699-4350-4241-BE3B-8B20645D8A19}" dt="2025-07-17T09:50:27.857" v="26" actId="478"/>
        <pc:sldMkLst>
          <pc:docMk/>
          <pc:sldMk cId="124576855" sldId="280"/>
        </pc:sldMkLst>
        <pc:spChg chg="add del mod">
          <ac:chgData name="Sophie Stewart" userId="1764df6f-81fd-4433-9d0a-2ea9194921a4" providerId="ADAL" clId="{FCC4C699-4350-4241-BE3B-8B20645D8A19}" dt="2025-07-17T09:50:27.857" v="26" actId="478"/>
          <ac:spMkLst>
            <pc:docMk/>
            <pc:sldMk cId="124576855" sldId="280"/>
            <ac:spMk id="2" creationId="{6EDB7889-F9D1-27CB-9176-668D714EAFD3}"/>
          </ac:spMkLst>
        </pc:spChg>
        <pc:spChg chg="del mod">
          <ac:chgData name="Sophie Stewart" userId="1764df6f-81fd-4433-9d0a-2ea9194921a4" providerId="ADAL" clId="{FCC4C699-4350-4241-BE3B-8B20645D8A19}" dt="2025-07-17T09:49:13.185" v="9" actId="478"/>
          <ac:spMkLst>
            <pc:docMk/>
            <pc:sldMk cId="124576855" sldId="280"/>
            <ac:spMk id="3" creationId="{EBE9A749-B1E4-4BE0-8102-2EFF9A9DDFE4}"/>
          </ac:spMkLst>
        </pc:spChg>
        <pc:spChg chg="del">
          <ac:chgData name="Sophie Stewart" userId="1764df6f-81fd-4433-9d0a-2ea9194921a4" providerId="ADAL" clId="{FCC4C699-4350-4241-BE3B-8B20645D8A19}" dt="2025-07-17T09:47:36.501" v="1" actId="478"/>
          <ac:spMkLst>
            <pc:docMk/>
            <pc:sldMk cId="124576855" sldId="280"/>
            <ac:spMk id="4" creationId="{DC449E50-D10E-484B-830F-FBDA3FD8D5DB}"/>
          </ac:spMkLst>
        </pc:spChg>
        <pc:spChg chg="mod">
          <ac:chgData name="Sophie Stewart" userId="1764df6f-81fd-4433-9d0a-2ea9194921a4" providerId="ADAL" clId="{FCC4C699-4350-4241-BE3B-8B20645D8A19}" dt="2025-07-17T09:50:21.157" v="25" actId="1076"/>
          <ac:spMkLst>
            <pc:docMk/>
            <pc:sldMk cId="124576855" sldId="280"/>
            <ac:spMk id="5" creationId="{8DDA5A8F-916F-4B0A-89B9-F55C61E55418}"/>
          </ac:spMkLst>
        </pc:spChg>
        <pc:spChg chg="del mod">
          <ac:chgData name="Sophie Stewart" userId="1764df6f-81fd-4433-9d0a-2ea9194921a4" providerId="ADAL" clId="{FCC4C699-4350-4241-BE3B-8B20645D8A19}" dt="2025-07-17T09:49:48.827" v="21"/>
          <ac:spMkLst>
            <pc:docMk/>
            <pc:sldMk cId="124576855" sldId="280"/>
            <ac:spMk id="6" creationId="{DFD266A3-2A74-BC45-37A4-4BC3FE2A4DB0}"/>
          </ac:spMkLst>
        </pc:spChg>
      </pc:sldChg>
      <pc:sldChg chg="addSp delSp modSp mod">
        <pc:chgData name="Sophie Stewart" userId="1764df6f-81fd-4433-9d0a-2ea9194921a4" providerId="ADAL" clId="{FCC4C699-4350-4241-BE3B-8B20645D8A19}" dt="2025-07-17T09:51:36.502" v="35" actId="478"/>
        <pc:sldMkLst>
          <pc:docMk/>
          <pc:sldMk cId="1433039380" sldId="305"/>
        </pc:sldMkLst>
        <pc:spChg chg="del">
          <ac:chgData name="Sophie Stewart" userId="1764df6f-81fd-4433-9d0a-2ea9194921a4" providerId="ADAL" clId="{FCC4C699-4350-4241-BE3B-8B20645D8A19}" dt="2025-07-17T09:51:34.584" v="34" actId="478"/>
          <ac:spMkLst>
            <pc:docMk/>
            <pc:sldMk cId="1433039380" sldId="305"/>
            <ac:spMk id="2" creationId="{AAFF9E69-89CD-8D49-A463-8BF6A537B42E}"/>
          </ac:spMkLst>
        </pc:spChg>
        <pc:spChg chg="add mod">
          <ac:chgData name="Sophie Stewart" userId="1764df6f-81fd-4433-9d0a-2ea9194921a4" providerId="ADAL" clId="{FCC4C699-4350-4241-BE3B-8B20645D8A19}" dt="2025-07-17T09:51:30.167" v="33"/>
          <ac:spMkLst>
            <pc:docMk/>
            <pc:sldMk cId="1433039380" sldId="305"/>
            <ac:spMk id="3" creationId="{091DE501-989D-D16A-2BC0-E4D86CEDEC6E}"/>
          </ac:spMkLst>
        </pc:spChg>
        <pc:spChg chg="add del mod">
          <ac:chgData name="Sophie Stewart" userId="1764df6f-81fd-4433-9d0a-2ea9194921a4" providerId="ADAL" clId="{FCC4C699-4350-4241-BE3B-8B20645D8A19}" dt="2025-07-17T09:51:36.502" v="35" actId="478"/>
          <ac:spMkLst>
            <pc:docMk/>
            <pc:sldMk cId="1433039380" sldId="305"/>
            <ac:spMk id="9" creationId="{5AB28763-2F8C-7EAC-C159-05D279EAB2AA}"/>
          </ac:spMkLst>
        </pc:spChg>
      </pc:sldChg>
      <pc:sldChg chg="addSp delSp modSp new mod">
        <pc:chgData name="Sophie Stewart" userId="1764df6f-81fd-4433-9d0a-2ea9194921a4" providerId="ADAL" clId="{FCC4C699-4350-4241-BE3B-8B20645D8A19}" dt="2025-07-17T09:51:41.773" v="36" actId="478"/>
        <pc:sldMkLst>
          <pc:docMk/>
          <pc:sldMk cId="3089155644" sldId="332"/>
        </pc:sldMkLst>
        <pc:spChg chg="add del mod">
          <ac:chgData name="Sophie Stewart" userId="1764df6f-81fd-4433-9d0a-2ea9194921a4" providerId="ADAL" clId="{FCC4C699-4350-4241-BE3B-8B20645D8A19}" dt="2025-07-17T09:51:41.773" v="36" actId="478"/>
          <ac:spMkLst>
            <pc:docMk/>
            <pc:sldMk cId="3089155644" sldId="332"/>
            <ac:spMk id="2" creationId="{15075E03-48A0-A768-4DFD-70893CCCF2C6}"/>
          </ac:spMkLst>
        </pc:spChg>
      </pc:sldChg>
      <pc:sldChg chg="del">
        <pc:chgData name="Sophie Stewart" userId="1764df6f-81fd-4433-9d0a-2ea9194921a4" providerId="ADAL" clId="{FCC4C699-4350-4241-BE3B-8B20645D8A19}" dt="2025-07-17T09:50:31.204" v="27" actId="47"/>
        <pc:sldMkLst>
          <pc:docMk/>
          <pc:sldMk cId="384250404" sldId="33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18/07/2025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climate.nasa.gov/climate_resources/155/video-annual-arctic-sea-ice-minimum-1979-2022-with-area-graph/"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climate.nasa.gov/vital-signs/arctic-sea-ic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dirty="0">
                <a:solidFill>
                  <a:srgbClr val="636467"/>
                </a:solidFill>
                <a:latin typeface="InterFace-Regular"/>
              </a:rPr>
              <a:t>Explain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There could be unknown side-effects with geoengineering. It would be better to reduce carbon dioxide emissions and limit global warming. However, our progress in tackling climate change is slow. Geoengineering might buy us time. Indeed, Dr Leslie Field describes her technology as, “The backup plan I hoped we’d never need.”</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algn="l"/>
            <a:endParaRPr lang="en-GB" sz="1200" b="1" i="0" u="none" strike="noStrike" baseline="0" dirty="0">
              <a:solidFill>
                <a:srgbClr val="636467"/>
              </a:solidFill>
              <a:latin typeface="InterFace-Regular"/>
            </a:endParaRPr>
          </a:p>
          <a:p>
            <a:pPr algn="l"/>
            <a:r>
              <a:rPr lang="en-GB" sz="1200" b="1" i="0" u="none" strike="noStrike" baseline="0" dirty="0">
                <a:solidFill>
                  <a:srgbClr val="636467"/>
                </a:solidFill>
                <a:latin typeface="InterFace-Regular"/>
              </a:rPr>
              <a:t>Ask</a:t>
            </a:r>
          </a:p>
          <a:p>
            <a:pPr marL="171450" indent="-171450" algn="l">
              <a:buFont typeface="Arial" panose="020B0604020202020204" pitchFamily="34" charset="0"/>
              <a:buChar char="•"/>
            </a:pPr>
            <a:r>
              <a:rPr lang="en-GB" sz="1200" b="0" i="0" u="none" strike="noStrike" baseline="0" dirty="0">
                <a:solidFill>
                  <a:srgbClr val="636467"/>
                </a:solidFill>
                <a:latin typeface="InterFace-Regular"/>
              </a:rPr>
              <a:t>What could be the negatives with putting a layer of hollow glass microsphere on the surface of the Arctic ice?</a:t>
            </a:r>
          </a:p>
          <a:p>
            <a:pPr marL="171450" indent="-171450" algn="l">
              <a:buFont typeface="Arial" panose="020B0604020202020204" pitchFamily="34" charset="0"/>
              <a:buChar char="•"/>
            </a:pPr>
            <a:r>
              <a:rPr lang="en-GB" sz="1200" b="0" i="0" u="none" strike="noStrike" baseline="0" dirty="0">
                <a:solidFill>
                  <a:srgbClr val="636467"/>
                </a:solidFill>
                <a:latin typeface="InterFace-Regular"/>
              </a:rPr>
              <a:t>Could it affect animals that live there?</a:t>
            </a:r>
          </a:p>
          <a:p>
            <a:pPr marL="171450" indent="-171450" algn="l">
              <a:buFont typeface="Arial" panose="020B0604020202020204" pitchFamily="34" charset="0"/>
              <a:buChar char="•"/>
            </a:pPr>
            <a:r>
              <a:rPr lang="en-GB" sz="1200" b="0" i="0" u="none" strike="noStrike" baseline="0" dirty="0">
                <a:solidFill>
                  <a:srgbClr val="636467"/>
                </a:solidFill>
                <a:latin typeface="InterFace-Regular"/>
              </a:rPr>
              <a:t>What can we do to help slow global warming?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Find out more:</a:t>
            </a:r>
          </a:p>
          <a:p>
            <a:pPr marL="0" indent="0" algn="l">
              <a:buFont typeface="Arial" panose="020B0604020202020204" pitchFamily="34" charset="0"/>
              <a:buNone/>
            </a:pPr>
            <a:r>
              <a:rPr lang="en-GB" sz="1200" b="0" i="0" u="none" strike="noStrike" baseline="0" dirty="0">
                <a:solidFill>
                  <a:srgbClr val="636467"/>
                </a:solidFill>
                <a:latin typeface="InterFace-Regular"/>
              </a:rPr>
              <a:t>This film introduces simple steps to take to reduce global warming: https://www.treehugger.com/how-to-reduce-global-warming-1203897</a:t>
            </a:r>
          </a:p>
          <a:p>
            <a:pPr marL="0" indent="0" algn="l">
              <a:buFont typeface="Arial" panose="020B0604020202020204" pitchFamily="34" charset="0"/>
              <a:buNone/>
            </a:pPr>
            <a:r>
              <a:rPr lang="en-GB" sz="1200" b="0" i="0" u="none" strike="noStrike" baseline="0" dirty="0">
                <a:solidFill>
                  <a:srgbClr val="636467"/>
                </a:solidFill>
                <a:latin typeface="InterFace-Regular"/>
              </a:rPr>
              <a:t>Discuss the children’s ideas to take steps at home and at school. First steps could be saving electricity, reducing how much meat they eat, thinking about transport choices, planting trees and helping wildlife.</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Meet Dr Leslie Field talking about why she was inspired to act: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YouTube </a:t>
            </a:r>
            <a:r>
              <a:rPr lang="en-GB" dirty="0">
                <a:sym typeface="Wingdings" panose="05000000000000000000" pitchFamily="2" charset="2"/>
              </a:rPr>
              <a:t></a:t>
            </a:r>
            <a:r>
              <a:rPr lang="en-GB" dirty="0"/>
              <a:t> </a:t>
            </a: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https://www.youtube.com/watch?v=JHicdqnpKaI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kern="100" dirty="0">
                <a:effectLst/>
                <a:latin typeface="Calibri" panose="020F0502020204030204" pitchFamily="34" charset="0"/>
                <a:ea typeface="Calibri" panose="020F0502020204030204" pitchFamily="34" charset="0"/>
                <a:cs typeface="Times New Roman" panose="02020603050405020304" pitchFamily="18" charset="0"/>
              </a:rPr>
              <a:t>Without adverts </a:t>
            </a:r>
            <a:r>
              <a:rPr lang="en-GB" sz="1800" kern="100" dirty="0">
                <a:effectLst/>
                <a:latin typeface="Calibri" panose="020F0502020204030204" pitchFamily="34" charset="0"/>
                <a:ea typeface="Calibri" panose="020F0502020204030204" pitchFamily="34" charset="0"/>
                <a:cs typeface="Times New Roman" panose="02020603050405020304" pitchFamily="18" charset="0"/>
                <a:sym typeface="Wingdings" panose="05000000000000000000" pitchFamily="2" charset="2"/>
              </a:rPr>
              <a:t> https://video.link/w/JHicdqnpKaI#</a:t>
            </a: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Additional Guidance: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is a </a:t>
            </a: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LED Lenser P3 (25 lumens) torch.</a:t>
            </a:r>
          </a:p>
          <a:p>
            <a:r>
              <a:rPr lang="en-GB" dirty="0"/>
              <a:t>CLEAPSS guidance about torches: chrome-extension://</a:t>
            </a:r>
            <a:r>
              <a:rPr lang="en-GB" dirty="0" err="1"/>
              <a:t>efaidnbmnnnibpcajpcglclefindmkaj</a:t>
            </a:r>
            <a:r>
              <a:rPr lang="en-GB" dirty="0"/>
              <a:t>/https://primary.cleapss.org.uk/Resource-File/P138-Making-and-measuring-shadows.pdf  </a:t>
            </a:r>
          </a:p>
          <a:p>
            <a:endParaRPr lang="en-GB" dirty="0"/>
          </a:p>
          <a:p>
            <a:r>
              <a:rPr lang="en-GB" dirty="0"/>
              <a:t>Guide to Arduino Science Journal: https://support.arduino.cc/hc/en-us/articles/4412950851346-Get-started-with-the-Arduino-Science-Journal</a:t>
            </a:r>
          </a:p>
          <a:p>
            <a:endParaRPr lang="en-GB" dirty="0"/>
          </a:p>
          <a:p>
            <a:r>
              <a:rPr lang="en-GB" dirty="0"/>
              <a:t>13</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34223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Tips: </a:t>
            </a:r>
          </a:p>
          <a:p>
            <a:r>
              <a:rPr lang="en-GB" dirty="0"/>
              <a:t>It is recommended that you turn off room lights for this practical activity.</a:t>
            </a:r>
            <a:endParaRPr lang="en-GB" dirty="0">
              <a:highlight>
                <a:srgbClr val="FFFF00"/>
              </a:highlight>
            </a:endParaRPr>
          </a:p>
          <a:p>
            <a:pPr marL="0" indent="0">
              <a:buFont typeface="Arial" panose="020B0604020202020204" pitchFamily="34" charset="0"/>
              <a:buNone/>
            </a:pPr>
            <a:r>
              <a:rPr lang="en-GB" dirty="0">
                <a:solidFill>
                  <a:srgbClr val="00B050"/>
                </a:solidFill>
                <a:highlight>
                  <a:srgbClr val="FFFF00"/>
                </a:highlight>
              </a:rPr>
              <a:t>*If you choose to repeat the measurements, check that the background light in the room is the same by taking a reading before you turn the torch 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highlight>
                  <a:srgbClr val="FFFF00"/>
                </a:highlight>
              </a:rPr>
              <a:t>** This is what the researchers were using. </a:t>
            </a:r>
          </a:p>
          <a:p>
            <a:pPr marL="0" indent="0">
              <a:buFont typeface="Arial" panose="020B0604020202020204" pitchFamily="34" charset="0"/>
              <a:buNone/>
            </a:pPr>
            <a:endParaRPr lang="en-GB" dirty="0">
              <a:solidFill>
                <a:srgbClr val="00B050"/>
              </a:solidFill>
              <a:highlight>
                <a:srgbClr val="FFFF00"/>
              </a:highlight>
            </a:endParaRPr>
          </a:p>
          <a:p>
            <a:pPr marL="0" indent="0">
              <a:buFont typeface="Arial" panose="020B0604020202020204" pitchFamily="34" charset="0"/>
              <a:buNone/>
            </a:pPr>
            <a:r>
              <a:rPr lang="en-GB" b="1" dirty="0">
                <a:highlight>
                  <a:srgbClr val="FFFF00"/>
                </a:highlight>
              </a:rPr>
              <a:t>Ask:</a:t>
            </a:r>
          </a:p>
          <a:p>
            <a:pPr marL="171450" indent="-171450">
              <a:buFont typeface="Arial" panose="020B0604020202020204" pitchFamily="34" charset="0"/>
              <a:buChar char="•"/>
            </a:pPr>
            <a:r>
              <a:rPr lang="en-GB" b="1" dirty="0">
                <a:highlight>
                  <a:srgbClr val="FFFF00"/>
                </a:highlight>
              </a:rPr>
              <a:t>Were you able to collect results that were consistent? Why or why not?</a:t>
            </a:r>
          </a:p>
          <a:p>
            <a:pPr marL="171450" indent="-171450">
              <a:buFont typeface="Arial" panose="020B0604020202020204" pitchFamily="34" charset="0"/>
              <a:buChar char="•"/>
            </a:pPr>
            <a:r>
              <a:rPr lang="en-GB" b="1" dirty="0">
                <a:highlight>
                  <a:srgbClr val="FFFF00"/>
                </a:highlight>
              </a:rPr>
              <a:t>Which material reflected the most light?</a:t>
            </a:r>
          </a:p>
          <a:p>
            <a:pPr marL="171450" indent="-171450">
              <a:buFont typeface="Arial" panose="020B0604020202020204" pitchFamily="34" charset="0"/>
              <a:buChar char="•"/>
            </a:pPr>
            <a:r>
              <a:rPr lang="en-GB" b="1" dirty="0">
                <a:highlight>
                  <a:srgbClr val="FFFF00"/>
                </a:highlight>
              </a:rPr>
              <a:t>Which material reflected the least light?</a:t>
            </a:r>
          </a:p>
          <a:p>
            <a:pPr marL="171450" indent="-171450">
              <a:buFont typeface="Arial" panose="020B0604020202020204" pitchFamily="34" charset="0"/>
              <a:buChar char="•"/>
            </a:pPr>
            <a:endParaRPr lang="en-GB" b="1" dirty="0">
              <a:highlight>
                <a:srgbClr val="FFFF00"/>
              </a:highlight>
            </a:endParaRPr>
          </a:p>
          <a:p>
            <a:pPr marL="0" indent="0">
              <a:buFont typeface="Arial" panose="020B0604020202020204" pitchFamily="34" charset="0"/>
              <a:buNone/>
            </a:pPr>
            <a:endParaRPr lang="en-GB" b="1" dirty="0">
              <a:highlight>
                <a:srgbClr val="FFFF00"/>
              </a:highlight>
            </a:endParaRPr>
          </a:p>
          <a:p>
            <a:pPr marL="0" indent="0">
              <a:buFont typeface="Arial" panose="020B0604020202020204" pitchFamily="34" charset="0"/>
              <a:buNone/>
            </a:pPr>
            <a:endParaRPr lang="en-GB" b="1" dirty="0">
              <a:highlight>
                <a:srgbClr val="FFFF00"/>
              </a:highlight>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647731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Additional Guidance:</a:t>
            </a:r>
          </a:p>
          <a:p>
            <a:pPr marL="171450" indent="-171450">
              <a:buFont typeface="Arial" panose="020B0604020202020204" pitchFamily="34" charset="0"/>
              <a:buChar char="•"/>
            </a:pPr>
            <a:r>
              <a:rPr lang="en-GB" dirty="0"/>
              <a:t>The temperature of the room will affect the results. Suggested conditions between 16 - 25 °C.</a:t>
            </a:r>
          </a:p>
          <a:p>
            <a:pPr marL="171450" indent="-171450">
              <a:buFont typeface="Arial" panose="020B0604020202020204" pitchFamily="34" charset="0"/>
              <a:buChar char="•"/>
            </a:pPr>
            <a:r>
              <a:rPr lang="en-GB" dirty="0"/>
              <a:t>The temperature below the lamp should be between 30 - 35 °C.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We suggest using a desk lamp with a flexible stand. The model we used was a ‘</a:t>
            </a:r>
            <a:r>
              <a:rPr lang="en-GB" b="0" i="0" dirty="0">
                <a:solidFill>
                  <a:srgbClr val="0F1111"/>
                </a:solidFill>
                <a:effectLst/>
                <a:latin typeface="Amazon Ember"/>
              </a:rPr>
              <a:t>Status Palma’ Desk Lamp SBDL2028ESSLV16.</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0" i="0" dirty="0">
                <a:solidFill>
                  <a:srgbClr val="0F1111"/>
                </a:solidFill>
                <a:effectLst/>
                <a:latin typeface="Amazon Ember"/>
              </a:rPr>
              <a:t>The bulb used was a Philips E27 Edison Screw 42 Watt 240 V Halogen Classic Traditional Bulb.</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800" dirty="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dirty="0">
                <a:effectLst/>
                <a:latin typeface="Segoe UI" panose="020B0502040204020203" pitchFamily="34" charset="0"/>
              </a:rPr>
              <a:t>* Check the optimum height for the lamp that you use as it will depend on the bulb and equipment you have.</a:t>
            </a:r>
            <a:endParaRPr lang="en-GB" sz="1800" dirty="0">
              <a:effectLst/>
              <a:latin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0" i="0" dirty="0">
              <a:solidFill>
                <a:srgbClr val="0F1111"/>
              </a:solidFill>
              <a:effectLst/>
              <a:latin typeface="Amazon Ember"/>
            </a:endParaRPr>
          </a:p>
          <a:p>
            <a:pPr marL="171450" indent="-171450">
              <a:buFont typeface="Arial" panose="020B0604020202020204" pitchFamily="34" charset="0"/>
              <a:buChar char="•"/>
            </a:pPr>
            <a:endParaRPr lang="en-GB" dirty="0"/>
          </a:p>
          <a:p>
            <a:pPr marL="0" indent="0">
              <a:buNone/>
            </a:pP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1011991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results shown were taken at room temperature which was 16°C.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Results at 25°C were 5 minutes (ling film only), 16 minutes (cling film and marbles) and not melting after 1 hour (cling film and microbeads*).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ighlight>
                  <a:srgbClr val="FFFF00"/>
                </a:highlight>
              </a:rPr>
              <a:t>* This is what the researchers were using. </a:t>
            </a:r>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9246322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*We recommend that you </a:t>
            </a:r>
            <a:r>
              <a:rPr lang="en-GB" u="sng" dirty="0"/>
              <a:t>focus on one of these enquiry skills</a:t>
            </a:r>
            <a:r>
              <a:rPr lang="en-GB" u="none" dirty="0"/>
              <a:t> </a:t>
            </a:r>
            <a:r>
              <a:rPr lang="en-GB" dirty="0"/>
              <a:t>when children carry out one of the research-related investigations.</a:t>
            </a:r>
          </a:p>
          <a:p>
            <a:pPr marL="0" indent="0">
              <a:buFont typeface="Arial" panose="020B0604020202020204" pitchFamily="34" charset="0"/>
              <a:buNone/>
            </a:pPr>
            <a:r>
              <a:rPr lang="en-GB" dirty="0"/>
              <a:t>Of course, you might like to choose a different focus:</a:t>
            </a:r>
          </a:p>
          <a:p>
            <a:pPr marL="171450" indent="-171450">
              <a:buFont typeface="Arial" panose="020B0604020202020204" pitchFamily="34" charset="0"/>
              <a:buChar char="•"/>
            </a:pPr>
            <a:r>
              <a:rPr lang="en-GB" dirty="0"/>
              <a:t>Asking questions</a:t>
            </a:r>
          </a:p>
          <a:p>
            <a:pPr marL="171450" indent="-171450">
              <a:buFont typeface="Arial" panose="020B0604020202020204" pitchFamily="34" charset="0"/>
              <a:buChar char="•"/>
            </a:pPr>
            <a:r>
              <a:rPr lang="en-GB" dirty="0"/>
              <a:t>Making predictions</a:t>
            </a:r>
          </a:p>
          <a:p>
            <a:pPr marL="171450" indent="-171450">
              <a:buFont typeface="Arial" panose="020B0604020202020204" pitchFamily="34" charset="0"/>
              <a:buChar char="•"/>
            </a:pPr>
            <a:r>
              <a:rPr lang="en-GB" dirty="0"/>
              <a:t>Observing and measuring</a:t>
            </a:r>
          </a:p>
          <a:p>
            <a:pPr marL="171450" indent="-171450">
              <a:buFont typeface="Arial" panose="020B0604020202020204" pitchFamily="34" charset="0"/>
              <a:buChar char="•"/>
            </a:pPr>
            <a:r>
              <a:rPr lang="en-GB" dirty="0"/>
              <a:t>Recording data</a:t>
            </a:r>
          </a:p>
          <a:p>
            <a:pPr marL="171450" indent="-171450">
              <a:buFont typeface="Arial" panose="020B0604020202020204" pitchFamily="34" charset="0"/>
              <a:buChar char="•"/>
            </a:pPr>
            <a:r>
              <a:rPr lang="en-GB" dirty="0"/>
              <a:t>Evaluating</a:t>
            </a:r>
          </a:p>
          <a:p>
            <a:pPr marL="171450" indent="-171450">
              <a:buFont typeface="Arial" panose="020B0604020202020204" pitchFamily="34" charset="0"/>
              <a:buChar char="•"/>
            </a:pPr>
            <a:endParaRPr lang="en-GB" dirty="0"/>
          </a:p>
          <a:p>
            <a:pPr marL="0" indent="0">
              <a:buFont typeface="Arial" panose="020B0604020202020204" pitchFamily="34" charset="0"/>
              <a:buNone/>
            </a:pPr>
            <a:r>
              <a:rPr lang="en-GB" dirty="0"/>
              <a:t>Science vocabulary is defined on the next slide.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Run this short Explorify activity - https://explorify.uk/en/activities/whats-going-on/on-thin-ice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t>This link will take you to the Explorify website – if you do not have an account, sign up (it's free) before the lesson!</a:t>
            </a:r>
            <a:endParaRPr lang="en-US" sz="2800" dirty="0"/>
          </a:p>
          <a:p>
            <a:r>
              <a:rPr lang="en-GB" sz="2800" dirty="0"/>
              <a:t>You could pause the video and ask children, ‘What’s going on?’</a:t>
            </a:r>
          </a:p>
          <a:p>
            <a:pPr algn="l"/>
            <a:endParaRPr lang="en-GB" sz="2800" b="0" i="0" dirty="0">
              <a:solidFill>
                <a:srgbClr val="292929"/>
              </a:solidFill>
              <a:effectLst/>
              <a:latin typeface="Helvetica Neue"/>
            </a:endParaRPr>
          </a:p>
          <a:p>
            <a:pPr algn="l"/>
            <a:r>
              <a:rPr lang="en-GB" sz="2800" b="0" i="0" dirty="0">
                <a:solidFill>
                  <a:srgbClr val="292929"/>
                </a:solidFill>
                <a:effectLst/>
                <a:latin typeface="Helvetica Neue"/>
              </a:rPr>
              <a:t>After you’ve watched the video, lead a discussion:</a:t>
            </a:r>
          </a:p>
          <a:p>
            <a:pPr algn="l"/>
            <a:endParaRPr lang="en-GB" sz="1800" b="1" i="0" u="none" strike="noStrike" baseline="0" dirty="0">
              <a:solidFill>
                <a:srgbClr val="636467"/>
              </a:solidFill>
              <a:latin typeface="InterFace-Regular"/>
            </a:endParaRPr>
          </a:p>
          <a:p>
            <a:pPr algn="l"/>
            <a:r>
              <a:rPr lang="en-GB" sz="1800" b="1" i="0" u="none" strike="noStrike" baseline="0" dirty="0">
                <a:solidFill>
                  <a:srgbClr val="636467"/>
                </a:solidFill>
                <a:latin typeface="InterFace-Regular"/>
              </a:rPr>
              <a:t>Explain</a:t>
            </a:r>
            <a:r>
              <a:rPr lang="en-GB" sz="1800" b="0" i="0" u="none" strike="noStrike" baseline="0" dirty="0">
                <a:solidFill>
                  <a:srgbClr val="636467"/>
                </a:solidFill>
                <a:latin typeface="InterFace-Regular"/>
              </a:rPr>
              <a:t> </a:t>
            </a:r>
            <a:r>
              <a:rPr lang="en-GB" sz="2800" b="0" i="0" u="none" strike="noStrike" baseline="0" dirty="0">
                <a:solidFill>
                  <a:srgbClr val="292929"/>
                </a:solidFill>
                <a:effectLst/>
                <a:latin typeface="Helvetica Neue"/>
              </a:rPr>
              <a:t>that p</a:t>
            </a:r>
            <a:r>
              <a:rPr lang="en-GB" sz="2800" b="0" i="0" dirty="0">
                <a:solidFill>
                  <a:srgbClr val="292929"/>
                </a:solidFill>
                <a:effectLst/>
                <a:latin typeface="Helvetica Neue"/>
              </a:rPr>
              <a:t>olar bears </a:t>
            </a:r>
            <a:r>
              <a:rPr lang="en-GB" sz="2800" b="0" i="0" u="sng" dirty="0">
                <a:solidFill>
                  <a:srgbClr val="292929"/>
                </a:solidFill>
                <a:effectLst/>
                <a:latin typeface="Helvetica Neue"/>
              </a:rPr>
              <a:t>only</a:t>
            </a:r>
            <a:r>
              <a:rPr lang="en-GB" sz="2800" b="0" i="0" dirty="0">
                <a:solidFill>
                  <a:srgbClr val="292929"/>
                </a:solidFill>
                <a:effectLst/>
                <a:latin typeface="Helvetica Neue"/>
              </a:rPr>
              <a:t> live in the Northern Hemisphere in the Arctic, but not in the Southern Hemisphere in the Antarctic. This is a common misconception because these cold habitats are similar in many ways.  However, it's important to remember that there is land under Antarctica and sea under the Arctic. </a:t>
            </a:r>
            <a:r>
              <a:rPr lang="en-GB" sz="1800" b="0" i="0" u="none" strike="noStrike" baseline="0" dirty="0">
                <a:solidFill>
                  <a:srgbClr val="636467"/>
                </a:solidFill>
                <a:effectLst/>
                <a:latin typeface="InterFace-Regular"/>
              </a:rPr>
              <a:t>P</a:t>
            </a:r>
            <a:r>
              <a:rPr lang="en-GB" sz="2800" b="0" i="0" dirty="0">
                <a:solidFill>
                  <a:srgbClr val="292929"/>
                </a:solidFill>
                <a:effectLst/>
                <a:latin typeface="Helvetica Neue"/>
              </a:rPr>
              <a:t>olar bears have the greatest range of all land mammals. A single animal may roam an area the size of Italy during its lifetime. With no ice in summer, there will be nowhere left for polar bears to hunt and breed. Their very survival is threatened by the disappearance of Arctic Sea ice.</a:t>
            </a:r>
            <a:endParaRPr lang="en-GB" sz="1800" b="0" i="0" u="none" strike="noStrike" baseline="0" dirty="0">
              <a:solidFill>
                <a:srgbClr val="636467"/>
              </a:solidFill>
              <a:latin typeface="InterFace-Regular"/>
            </a:endParaRPr>
          </a:p>
          <a:p>
            <a:pPr algn="l"/>
            <a:endParaRPr lang="en-GB" sz="1800" b="1" i="0" u="none" strike="noStrike" baseline="0" dirty="0">
              <a:solidFill>
                <a:srgbClr val="636467"/>
              </a:solidFill>
              <a:latin typeface="InterFace-Regular"/>
            </a:endParaRPr>
          </a:p>
          <a:p>
            <a:pPr algn="l"/>
            <a:r>
              <a:rPr lang="en-GB" sz="1800" b="1" i="0" u="none" strike="noStrike" baseline="0" dirty="0">
                <a:solidFill>
                  <a:srgbClr val="636467"/>
                </a:solidFill>
                <a:latin typeface="InterFace-Regular"/>
              </a:rPr>
              <a:t>Ask:</a:t>
            </a:r>
          </a:p>
          <a:p>
            <a:pPr marL="285750" indent="-285750" algn="l">
              <a:buFont typeface="Arial" panose="020B0604020202020204" pitchFamily="34" charset="0"/>
              <a:buChar char="•"/>
            </a:pPr>
            <a:r>
              <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How do polar bears move over the Arctic ice?</a:t>
            </a:r>
          </a:p>
          <a:p>
            <a:pPr marL="285750" indent="-285750" algn="l">
              <a:buFont typeface="Arial" panose="020B0604020202020204" pitchFamily="34" charset="0"/>
              <a:buChar char="•"/>
            </a:pPr>
            <a:r>
              <a:rPr lang="en-US" sz="1800" b="1" i="0" u="none" strike="noStrike" baseline="0" dirty="0">
                <a:solidFill>
                  <a:srgbClr val="7F7F7F"/>
                </a:solidFill>
                <a:effectLst/>
                <a:latin typeface="Trebuchet MS" panose="020B0603020202020204" pitchFamily="34" charset="0"/>
              </a:rPr>
              <a:t>Why is the ice important to the polar bears?</a:t>
            </a:r>
          </a:p>
          <a:p>
            <a:pPr marL="285750" indent="-285750" algn="l">
              <a:buFont typeface="Arial" panose="020B0604020202020204" pitchFamily="34" charset="0"/>
              <a:buChar char="•"/>
            </a:pPr>
            <a:r>
              <a:rPr lang="en-US" sz="1800" b="1" i="0" u="none" strike="noStrike" baseline="0" dirty="0">
                <a:solidFill>
                  <a:srgbClr val="7F7F7F"/>
                </a:solidFill>
                <a:effectLst/>
                <a:latin typeface="Trebuchet MS" panose="020B0603020202020204" pitchFamily="34" charset="0"/>
              </a:rPr>
              <a:t>How are polar bears adapted to living in Arctic conditions?</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a:p>
            <a:pPr marL="0" indent="0" algn="l">
              <a:buFont typeface="Arial" panose="020B0604020202020204" pitchFamily="34" charset="0"/>
              <a:buNone/>
            </a:pPr>
            <a:r>
              <a:rPr lang="en-US" sz="1800" b="1" i="0" u="none" strike="noStrike" baseline="0" dirty="0">
                <a:solidFill>
                  <a:srgbClr val="7F7F7F"/>
                </a:solidFill>
                <a:effectLst/>
                <a:latin typeface="Trebuchet MS" panose="020B0603020202020204" pitchFamily="34" charset="0"/>
              </a:rPr>
              <a:t>Find out more:</a:t>
            </a:r>
          </a:p>
          <a:p>
            <a:pPr marL="285750" indent="-285750" algn="l">
              <a:buFont typeface="Arial" panose="020B0604020202020204" pitchFamily="34" charset="0"/>
              <a:buChar char="•"/>
            </a:pPr>
            <a:r>
              <a:rPr lang="en-US" sz="1800" b="0" i="0" u="none" strike="noStrike" baseline="0" dirty="0">
                <a:solidFill>
                  <a:srgbClr val="7F7F7F"/>
                </a:solidFill>
                <a:effectLst/>
                <a:latin typeface="Trebuchet MS" panose="020B0603020202020204" pitchFamily="34" charset="0"/>
              </a:rPr>
              <a:t>Find out more about polar bears with this video from the WWF: https://www.wwf.org.uk/learn/fascinating-facts/polar-bears</a:t>
            </a:r>
            <a:endParaRPr lang="en-US" sz="1800" b="1" i="0" u="none" strike="noStrike" baseline="0" dirty="0">
              <a:solidFill>
                <a:srgbClr val="7F7F7F"/>
              </a:solidFill>
              <a:effectLst/>
              <a:latin typeface="Trebuchet MS" panose="020B0603020202020204" pitchFamily="34" charset="0"/>
            </a:endParaRPr>
          </a:p>
          <a:p>
            <a:pPr marL="285750" indent="-285750" algn="l">
              <a:buFont typeface="Arial" panose="020B0604020202020204" pitchFamily="34" charset="0"/>
              <a:buChar char="•"/>
            </a:pPr>
            <a:r>
              <a:rPr lang="en-US" sz="1800" b="0" i="0" u="none" strike="noStrike" baseline="0" dirty="0">
                <a:solidFill>
                  <a:srgbClr val="7F7F7F"/>
                </a:solidFill>
                <a:effectLst/>
                <a:latin typeface="Trebuchet MS" panose="020B0603020202020204" pitchFamily="34" charset="0"/>
              </a:rPr>
              <a:t>Find out more about the impact of climate change on polar bears with this more detailed video: </a:t>
            </a:r>
          </a:p>
          <a:p>
            <a:pPr marL="0" indent="0" algn="l">
              <a:buFont typeface="Arial" panose="020B0604020202020204" pitchFamily="34" charset="0"/>
              <a:buNone/>
            </a:pPr>
            <a:r>
              <a:rPr lang="en-US" sz="1800" b="0" i="0" u="none" strike="noStrike" baseline="0" dirty="0">
                <a:solidFill>
                  <a:srgbClr val="7F7F7F"/>
                </a:solidFill>
                <a:effectLst/>
                <a:latin typeface="Trebuchet MS" panose="020B0603020202020204" pitchFamily="34" charset="0"/>
              </a:rPr>
              <a:t>https://www.youtube-nocookie.com/embed/I7Z1H4pUfIQ?playlist=I7Z1H4pUfIQ&amp;autoplay=1&amp;iv_load_policy=3&amp;loop=1&amp;modestbranding=1&amp;start=1</a:t>
            </a:r>
          </a:p>
          <a:p>
            <a:pPr marL="0" indent="0" algn="l">
              <a:buFont typeface="Arial" panose="020B0604020202020204" pitchFamily="34" charset="0"/>
              <a:buNone/>
            </a:pPr>
            <a:r>
              <a:rPr lang="en-US" sz="1800" b="0" i="0" u="none" strike="noStrike" baseline="0" dirty="0">
                <a:solidFill>
                  <a:srgbClr val="7F7F7F"/>
                </a:solidFill>
                <a:effectLst/>
                <a:latin typeface="Trebuchet MS" panose="020B0603020202020204" pitchFamily="34" charset="0"/>
              </a:rPr>
              <a:t>If that link doesn’t work: https://www.youtube.com/watch?v=I7Z1H4pUfIQ</a:t>
            </a: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a:p>
            <a:pPr marL="0" indent="0" algn="l">
              <a:buFont typeface="Arial" panose="020B0604020202020204" pitchFamily="34" charset="0"/>
              <a:buNone/>
            </a:pPr>
            <a:endParaRPr lang="en-US" sz="1800" b="0" i="0" u="none" strike="noStrike" baseline="0" dirty="0">
              <a:solidFill>
                <a:srgbClr val="7F7F7F"/>
              </a:solidFill>
              <a:effectLst/>
              <a:latin typeface="Trebuchet MS" panose="020B0603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215900" algn="just"/>
            <a:r>
              <a:rPr lang="en-GB" sz="2800" b="1" i="0" dirty="0">
                <a:solidFill>
                  <a:srgbClr val="292929"/>
                </a:solidFill>
                <a:effectLst/>
                <a:latin typeface="Helvetica Neue"/>
              </a:rPr>
              <a:t>Explain:</a:t>
            </a:r>
          </a:p>
          <a:p>
            <a:pPr marL="0" marR="215900" lvl="0" indent="0" algn="just" defTabSz="914400" rtl="0" eaLnBrk="1" fontAlgn="auto" latinLnBrk="0" hangingPunct="1">
              <a:lnSpc>
                <a:spcPct val="100000"/>
              </a:lnSpc>
              <a:spcBef>
                <a:spcPts val="0"/>
              </a:spcBef>
              <a:spcAft>
                <a:spcPts val="0"/>
              </a:spcAft>
              <a:buClrTx/>
              <a:buSzTx/>
              <a:buFontTx/>
              <a:buNone/>
              <a:tabLst/>
              <a:defRP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In the Arctic, some of the ice melts in the summer and reforms in the winter. This means there is some old ice and some young ice. Old ice is brighter than young ice.</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R="215900" algn="just"/>
            <a:endParaRPr lang="en-US" sz="1800" u="sng" dirty="0">
              <a:solidFill>
                <a:srgbClr val="0563C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endParaRPr>
          </a:p>
          <a:p>
            <a:pPr marR="215900" algn="just"/>
            <a:r>
              <a:rPr lang="en-US" sz="1800" b="0" u="none" dirty="0">
                <a:solidFill>
                  <a:srgbClr val="0563C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rPr>
              <a:t>NASA</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uses </a:t>
            </a:r>
            <a:r>
              <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satellites</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to look at the sea ice. They have found two changes in the last ten years:</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L="342900" marR="215900" lvl="0" indent="-342900" algn="just">
              <a:spcBef>
                <a:spcPts val="420"/>
              </a:spcBef>
              <a:spcAft>
                <a:spcPts val="0"/>
              </a:spcAft>
              <a:buFont typeface="Symbol" panose="05050102010706020507" pitchFamily="18" charset="2"/>
              <a:buChar cha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summer sea ice has decreased by 13% </a:t>
            </a:r>
            <a:endParaRPr lang="en-GB" sz="1800" dirty="0">
              <a:effectLst/>
              <a:latin typeface="Trebuchet MS" panose="020B0603020202020204" pitchFamily="34" charset="0"/>
              <a:ea typeface="Trebuchet MS" panose="020B0603020202020204" pitchFamily="34" charset="0"/>
              <a:cs typeface="Trebuchet MS" panose="020B0603020202020204" pitchFamily="34" charset="0"/>
            </a:endParaRPr>
          </a:p>
          <a:p>
            <a:pPr marL="342900" marR="215900" lvl="0" indent="-342900" algn="just">
              <a:spcBef>
                <a:spcPts val="420"/>
              </a:spcBef>
              <a:spcAft>
                <a:spcPts val="0"/>
              </a:spcAft>
              <a:buFont typeface="Symbol" panose="05050102010706020507" pitchFamily="18" charset="2"/>
              <a:buChar char=""/>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there is much less old ice now</a:t>
            </a:r>
          </a:p>
          <a:p>
            <a:pPr marL="342900" marR="215900" lvl="0" indent="-342900" algn="just">
              <a:spcBef>
                <a:spcPts val="420"/>
              </a:spcBef>
              <a:spcAft>
                <a:spcPts val="0"/>
              </a:spcAft>
              <a:buFont typeface="Symbol" panose="05050102010706020507" pitchFamily="18" charset="2"/>
              <a:buChar char=""/>
            </a:pPr>
            <a:endPar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lvl="0" indent="0" algn="just">
              <a:spcBef>
                <a:spcPts val="420"/>
              </a:spcBef>
              <a:spcAft>
                <a:spcPts val="0"/>
              </a:spcAft>
              <a:buFont typeface="Symbol" panose="05050102010706020507" pitchFamily="18" charset="2"/>
              <a:buNone/>
            </a:pPr>
            <a:r>
              <a:rPr lang="en-US" sz="18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Open this link </a:t>
            </a:r>
            <a:r>
              <a:rPr lang="en-US" sz="1800" b="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o view the NASA area graph of Arctic sea ice </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sym typeface="Wingdings" panose="05000000000000000000" pitchFamily="2" charset="2"/>
              </a:rPr>
              <a:t></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a:t>
            </a:r>
            <a:r>
              <a:rPr lang="en-GB" sz="2800" dirty="0">
                <a:hlinkClick r:id="rId4"/>
              </a:rPr>
              <a:t>https://climate.nasa.gov/climate_resources/155/video-annual-arctic-sea-ice-minimum-1979-2022-with-area-graph/</a:t>
            </a:r>
            <a:endParaRPr lang="en-GB" sz="2800" dirty="0"/>
          </a:p>
          <a:p>
            <a:pPr marL="0" marR="215900" lvl="0" indent="0" algn="just">
              <a:spcBef>
                <a:spcPts val="420"/>
              </a:spcBef>
              <a:spcAft>
                <a:spcPts val="0"/>
              </a:spcAft>
              <a:buFont typeface="Symbol" panose="05050102010706020507" pitchFamily="18" charset="2"/>
              <a:buNone/>
            </a:pP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Alternative static graph and related info here </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sym typeface="Wingdings" panose="05000000000000000000" pitchFamily="2" charset="2"/>
              </a:rPr>
              <a:t></a:t>
            </a:r>
            <a:r>
              <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https://climate.nasa.gov/vital-signs/arctic-sea-ice/ </a:t>
            </a:r>
          </a:p>
          <a:p>
            <a:pPr marL="0" marR="215900" lvl="0" indent="0" algn="just">
              <a:spcBef>
                <a:spcPts val="420"/>
              </a:spcBef>
              <a:spcAft>
                <a:spcPts val="0"/>
              </a:spcAft>
              <a:buFont typeface="Symbol" panose="05050102010706020507" pitchFamily="18" charset="2"/>
              <a:buNone/>
            </a:pPr>
            <a:endParaRPr lang="en-US" sz="18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lvl="0" indent="0" algn="just">
              <a:spcBef>
                <a:spcPts val="420"/>
              </a:spcBef>
              <a:spcAft>
                <a:spcPts val="0"/>
              </a:spcAft>
              <a:buFont typeface="Symbol" panose="05050102010706020507" pitchFamily="18" charset="2"/>
              <a:buNone/>
            </a:pPr>
            <a:r>
              <a:rPr lang="en-GB" sz="2800" b="0" i="0" dirty="0">
                <a:solidFill>
                  <a:srgbClr val="292929"/>
                </a:solidFill>
                <a:effectLst/>
                <a:latin typeface="Helvetica Neue"/>
              </a:rPr>
              <a:t>Some scientists predict that by 2035 there will be no year-round sea ice left.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Ask: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What are satellites?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How are they helping scientists understand climate change?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1" dirty="0"/>
              <a:t>What do you think about this graph? What do you think it is showing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baseline="0" dirty="0">
                <a:solidFill>
                  <a:srgbClr val="7F7F7F"/>
                </a:solidFill>
                <a:effectLst/>
                <a:latin typeface="Trebuchet MS" panose="020B0603020202020204" pitchFamily="34" charset="0"/>
              </a:rPr>
              <a:t>Find out more: </a:t>
            </a:r>
            <a:r>
              <a:rPr lang="en-GB" dirty="0"/>
              <a:t>David Attenborough shows us the Arctic melting: https://cdn.jwplayer.com/previews/dMiPhBEt</a:t>
            </a:r>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215900" lvl="0" indent="0" algn="just" defTabSz="914400" rtl="0" eaLnBrk="1" fontAlgn="auto" latinLnBrk="0" hangingPunct="1">
              <a:lnSpc>
                <a:spcPct val="100000"/>
              </a:lnSpc>
              <a:spcBef>
                <a:spcPts val="0"/>
              </a:spcBef>
              <a:spcAft>
                <a:spcPts val="0"/>
              </a:spcAft>
              <a:buClrTx/>
              <a:buSzTx/>
              <a:buFontTx/>
              <a:buNone/>
              <a:tabLst/>
              <a:defRPr/>
            </a:pPr>
            <a:r>
              <a:rPr lang="en-GB" sz="1200" b="1" i="0" dirty="0">
                <a:solidFill>
                  <a:srgbClr val="292929"/>
                </a:solidFill>
                <a:effectLst/>
                <a:latin typeface="Helvetica Neue"/>
              </a:rPr>
              <a:t>Explain:</a:t>
            </a:r>
            <a:endParaRPr lang="en-US" sz="1000" u="none" dirty="0">
              <a:solidFill>
                <a:schemeClr val="tx1"/>
              </a:solidFill>
              <a:effectLst/>
              <a:latin typeface="Trebuchet MS" panose="020B0603020202020204" pitchFamily="34" charset="0"/>
              <a:ea typeface="Trebuchet MS" panose="020B0603020202020204" pitchFamily="34" charset="0"/>
              <a:cs typeface="Trebuchet MS" panose="020B0603020202020204" pitchFamily="34" charset="0"/>
              <a:hlinkClick r:id="rId3">
                <a:extLst>
                  <a:ext uri="{A12FA001-AC4F-418D-AE19-62706E023703}">
                    <ahyp:hlinkClr xmlns:ahyp="http://schemas.microsoft.com/office/drawing/2018/hyperlinkcolor" val="tx"/>
                  </a:ext>
                </a:extLst>
              </a:hlinkClick>
            </a:endParaRPr>
          </a:p>
          <a:p>
            <a:pPr marR="215900" algn="just"/>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Climate change is happening faster in the </a:t>
            </a: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Arctic</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than anywhere else in the world. </a:t>
            </a: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Average</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global temperatures have risen by about 1</a:t>
            </a:r>
            <a:r>
              <a:rPr lang="en-US" sz="1200" dirty="0">
                <a:solidFill>
                  <a:srgbClr val="7F7F7F"/>
                </a:solidFill>
                <a:effectLst/>
                <a:latin typeface="Trebuchet MS" panose="020B0603020202020204" pitchFamily="34" charset="0"/>
                <a:ea typeface="Trebuchet MS" panose="020B0603020202020204" pitchFamily="34" charset="0"/>
                <a:cs typeface="Calibri" panose="020F0502020204030204" pitchFamily="34" charset="0"/>
              </a:rPr>
              <a:t>˚</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C. In some parts of the Arctic, they have risen more than 4°C. There is no land under the ice in the Arctic. There is just ocean. Some of the ice melts in the summer and reforms in the winter. This means there is some old ice and some young ice. Ice (especially the bright old ice) reflects the sun’s heat. When the ice melts there is darker blue water underneath. This does not reflect the heat as much as the ice. Instead of being reflected, the heat is absorbed by the planet.</a:t>
            </a:r>
          </a:p>
          <a:p>
            <a:pPr marR="215900" algn="just"/>
            <a:endPar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indent="0" algn="just">
              <a:buFont typeface="Arial" panose="020B0604020202020204" pitchFamily="34" charset="0"/>
              <a:buNone/>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Ask: </a:t>
            </a:r>
          </a:p>
          <a:p>
            <a:pPr marL="171450" marR="215900" indent="-171450" algn="just">
              <a:buFont typeface="Arial" panose="020B0604020202020204" pitchFamily="34" charset="0"/>
              <a:buChar char="•"/>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On a hot day, have you ever noticed how hot dark things feel compared with light things?</a:t>
            </a:r>
          </a:p>
          <a:p>
            <a:pPr marL="0" marR="215900" indent="0" algn="just">
              <a:buFont typeface="Arial" panose="020B0604020202020204" pitchFamily="34" charset="0"/>
              <a:buNone/>
            </a:pPr>
            <a:endPar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endParaRPr>
          </a:p>
          <a:p>
            <a:pPr marL="0" marR="215900" indent="0" algn="just">
              <a:buFont typeface="Arial" panose="020B0604020202020204" pitchFamily="34" charset="0"/>
              <a:buNone/>
            </a:pPr>
            <a:r>
              <a:rPr lang="en-US" sz="1200" b="1"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Find out more:</a:t>
            </a:r>
          </a:p>
          <a:p>
            <a:pPr marL="0" marR="215900" indent="0" algn="just">
              <a:buFont typeface="Arial" panose="020B0604020202020204" pitchFamily="34" charset="0"/>
              <a:buNone/>
            </a:pP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This film explores reflectivity (albedo) with ‘</a:t>
            </a:r>
            <a:r>
              <a:rPr lang="en-US" sz="1200" dirty="0" err="1">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DaisyWorld</a:t>
            </a:r>
            <a:r>
              <a:rPr lang="en-US" sz="1200" dirty="0">
                <a:solidFill>
                  <a:srgbClr val="7F7F7F"/>
                </a:solidFill>
                <a:effectLst/>
                <a:latin typeface="Trebuchet MS" panose="020B0603020202020204" pitchFamily="34" charset="0"/>
                <a:ea typeface="Trebuchet MS" panose="020B0603020202020204" pitchFamily="34" charset="0"/>
                <a:cs typeface="Trebuchet MS" panose="020B0603020202020204" pitchFamily="34" charset="0"/>
              </a:rPr>
              <a:t>’ https://www.youtube.com/watch?v=gn61Avxyn5A</a:t>
            </a:r>
          </a:p>
          <a:p>
            <a:pPr marL="0" marR="215900" indent="0" algn="just">
              <a:buFont typeface="Arial" panose="020B0604020202020204" pitchFamily="34" charset="0"/>
              <a:buNone/>
            </a:pPr>
            <a:endParaRPr lang="en-GB" sz="1200" dirty="0">
              <a:effectLst/>
              <a:latin typeface="Trebuchet MS" panose="020B0603020202020204" pitchFamily="34" charset="0"/>
              <a:ea typeface="Trebuchet MS" panose="020B0603020202020204" pitchFamily="34" charset="0"/>
              <a:cs typeface="Trebuchet MS" panose="020B0603020202020204" pitchFamily="34" charset="0"/>
            </a:endParaRPr>
          </a:p>
          <a:p>
            <a:r>
              <a:rPr lang="en-GB" dirty="0"/>
              <a:t>* Image credit: </a:t>
            </a:r>
            <a:r>
              <a:rPr lang="en-GB" dirty="0" err="1"/>
              <a:t>Tovarg</a:t>
            </a:r>
            <a:r>
              <a:rPr lang="en-GB" dirty="0"/>
              <a:t>, licensed by Creative Commons and accessed here - </a:t>
            </a:r>
            <a:r>
              <a:rPr lang="en-GB" sz="1800" i="1" dirty="0">
                <a:effectLst/>
                <a:latin typeface="Calibri" panose="020F0502020204030204" pitchFamily="34" charset="0"/>
                <a:ea typeface="Calibri" panose="020F0502020204030204" pitchFamily="34" charset="0"/>
                <a:cs typeface="Times New Roman" panose="02020603050405020304" pitchFamily="18" charset="0"/>
              </a:rPr>
              <a:t>https://commons.wikimedia.org/wiki/File:Ice_albedo_feedback.jpg</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4278769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1" i="0" dirty="0">
                <a:solidFill>
                  <a:srgbClr val="3C3C3C"/>
                </a:solidFill>
                <a:effectLst/>
                <a:latin typeface="Plus Jakarta Sans ExtraBold" pitchFamily="2" charset="0"/>
                <a:cs typeface="Plus Jakarta Sans ExtraBold" pitchFamily="2" charset="0"/>
              </a:rPr>
              <a:t>Background information</a:t>
            </a:r>
          </a:p>
          <a:p>
            <a:pPr algn="l" fontAlgn="base"/>
            <a:r>
              <a:rPr lang="en-GB" b="0" i="0" dirty="0">
                <a:solidFill>
                  <a:srgbClr val="3C3C3C"/>
                </a:solidFill>
                <a:effectLst/>
                <a:latin typeface="Plus Jakarta Sans ExtraBold" pitchFamily="2" charset="0"/>
                <a:cs typeface="Plus Jakarta Sans ExtraBold" pitchFamily="2" charset="0"/>
              </a:rPr>
              <a:t>This 2-minute video introduces geoengineering and explains why what seems like a good idea, could actually make things worse: </a:t>
            </a:r>
          </a:p>
          <a:p>
            <a:pPr algn="l" fontAlgn="base"/>
            <a:r>
              <a:rPr lang="en-GB" b="0" i="0" dirty="0">
                <a:solidFill>
                  <a:srgbClr val="3C3C3C"/>
                </a:solidFill>
                <a:effectLst/>
                <a:latin typeface="Plus Jakarta Sans ExtraBold" pitchFamily="2" charset="0"/>
                <a:cs typeface="Plus Jakarta Sans ExtraBold" pitchFamily="2" charset="0"/>
              </a:rPr>
              <a:t>https://uctv.tv/shows/What-is-Geoengineering-and-Can-It-Save-the-Planet-33999</a:t>
            </a:r>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552900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Watch this 3-minute film showing Dr Leslie Field using the hollow glass as a reflective shield:</a:t>
            </a:r>
          </a:p>
          <a:p>
            <a:pPr marL="171450" indent="-171450">
              <a:buFont typeface="Arial" panose="020B0604020202020204" pitchFamily="34" charset="0"/>
              <a:buChar char="•"/>
            </a:pPr>
            <a:r>
              <a:rPr lang="en-GB" dirty="0"/>
              <a:t>YouTube </a:t>
            </a:r>
            <a:r>
              <a:rPr lang="en-GB" dirty="0">
                <a:sym typeface="Wingdings" panose="05000000000000000000" pitchFamily="2" charset="2"/>
              </a:rPr>
              <a:t> </a:t>
            </a:r>
            <a:r>
              <a:rPr lang="en-GB" dirty="0"/>
              <a:t>https://www.youtube.com/watch?v=W9ykkHIAW7E</a:t>
            </a:r>
          </a:p>
          <a:p>
            <a:pPr marL="171450" indent="-171450">
              <a:buFont typeface="Arial" panose="020B0604020202020204" pitchFamily="34" charset="0"/>
              <a:buChar char="•"/>
            </a:pPr>
            <a:r>
              <a:rPr lang="en-GB" dirty="0"/>
              <a:t>Without adverts </a:t>
            </a:r>
            <a:r>
              <a:rPr lang="en-GB" dirty="0">
                <a:sym typeface="Wingdings" panose="05000000000000000000" pitchFamily="2" charset="2"/>
              </a:rPr>
              <a:t> https://video.link/w/W9ykkHIAW7E#</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2090489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Watch this film and of Dr Lesley Field explaining the team’s findings: </a:t>
            </a:r>
          </a:p>
          <a:p>
            <a:pPr marL="171450" indent="-171450" algn="l">
              <a:buFont typeface="Arial" panose="020B0604020202020204" pitchFamily="34" charset="0"/>
              <a:buChar char="•"/>
            </a:pPr>
            <a:r>
              <a:rPr lang="en-GB" dirty="0"/>
              <a:t>YouTube </a:t>
            </a:r>
            <a:r>
              <a:rPr lang="en-GB" dirty="0">
                <a:sym typeface="Wingdings" panose="05000000000000000000" pitchFamily="2" charset="2"/>
              </a:rPr>
              <a:t> </a:t>
            </a:r>
            <a:r>
              <a:rPr lang="en-GB" dirty="0"/>
              <a:t>https://www.youtube.com/watch?v=mao2uRDSFzs</a:t>
            </a:r>
          </a:p>
          <a:p>
            <a:pPr marL="171450" indent="-171450" algn="l">
              <a:buFont typeface="Arial" panose="020B0604020202020204" pitchFamily="34" charset="0"/>
              <a:buChar char="•"/>
            </a:pPr>
            <a:r>
              <a:rPr lang="en-GB" dirty="0"/>
              <a:t>Without adverts </a:t>
            </a:r>
            <a:r>
              <a:rPr lang="en-GB" dirty="0">
                <a:sym typeface="Wingdings" panose="05000000000000000000" pitchFamily="2" charset="2"/>
              </a:rPr>
              <a:t> </a:t>
            </a:r>
            <a:r>
              <a:rPr lang="en-GB" dirty="0"/>
              <a:t>https://video.link/w/mao2uRDSFzs# </a:t>
            </a:r>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192991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www.sserc.org.uk </a:t>
            </a:r>
            <a:r>
              <a:rPr lang="en-GB" sz="1500" b="1" i="0" u="none" strike="noStrike" kern="1200" cap="none" spc="0" baseline="0" err="1">
                <a:solidFill>
                  <a:srgbClr val="5E5B5C"/>
                </a:solidFill>
                <a:uFillTx/>
                <a:latin typeface="+mn-lt"/>
                <a:cs typeface="Plus Jakarta Sans" pitchFamily="2" charset="0"/>
              </a:rPr>
              <a:t>enquiries@sserc.scot</a:t>
            </a:r>
            <a:r>
              <a:rPr lang="en-GB" sz="1500" b="1" i="0" u="none" strike="noStrike" kern="1200" cap="none" spc="0" baseline="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911326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18/07/2025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18/07/2025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18/07/2025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18/07/2025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18/07/2025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18/07/2025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18/07/2025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18/07/2025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18/07/2025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18/07/2025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18/07/2025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dirty="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18/07/2025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18/07/2025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18/07/2025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18/07/2025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18/07/2025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18/07/2025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18/07/2025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18/07/2025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18/07/2025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18/07/2025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18/07/2025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18/07/2025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theme" Target="../theme/theme2.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56" Type="http://schemas.openxmlformats.org/officeDocument/2006/relationships/image" Target="../media/image1.png"/><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slideLayout" Target="../slideLayouts/slideLayout106.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screen">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18/07/2025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screen">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 id="2147483826"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xml"/><Relationship Id="rId1" Type="http://schemas.openxmlformats.org/officeDocument/2006/relationships/slideLayout" Target="../slideLayouts/slideLayout59.xml"/><Relationship Id="rId4" Type="http://schemas.openxmlformats.org/officeDocument/2006/relationships/image" Target="../media/image8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xml"/><Relationship Id="rId1" Type="http://schemas.openxmlformats.org/officeDocument/2006/relationships/slideLayout" Target="../slideLayouts/slideLayout59.xml"/><Relationship Id="rId5" Type="http://schemas.openxmlformats.org/officeDocument/2006/relationships/image" Target="../media/image88.png"/><Relationship Id="rId4" Type="http://schemas.openxmlformats.org/officeDocument/2006/relationships/image" Target="../media/image8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90.jpeg"/></Relationships>
</file>

<file path=ppt/slides/_rels/slide16.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5.xml"/><Relationship Id="rId1" Type="http://schemas.openxmlformats.org/officeDocument/2006/relationships/slideLayout" Target="../slideLayouts/slideLayout55.xml"/><Relationship Id="rId5" Type="http://schemas.openxmlformats.org/officeDocument/2006/relationships/image" Target="../media/image93.jpeg"/><Relationship Id="rId4" Type="http://schemas.openxmlformats.org/officeDocument/2006/relationships/image" Target="../media/image92.jpeg"/></Relationships>
</file>

<file path=ppt/slides/_rels/slide1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6.xml"/><Relationship Id="rId1" Type="http://schemas.openxmlformats.org/officeDocument/2006/relationships/slideLayout" Target="../slideLayouts/slideLayout55.xml"/><Relationship Id="rId4" Type="http://schemas.openxmlformats.org/officeDocument/2006/relationships/image" Target="../media/image95.png"/></Relationships>
</file>

<file path=ppt/slides/_rels/slide18.xml.rels><?xml version="1.0" encoding="UTF-8" standalone="yes"?>
<Relationships xmlns="http://schemas.openxmlformats.org/package/2006/relationships"><Relationship Id="rId3" Type="http://schemas.openxmlformats.org/officeDocument/2006/relationships/hyperlink" Target="https://www.metoffice.gov.uk/weather/learn-about/met-office-for-schools/other-content/climate-stripes-diy-activity" TargetMode="External"/><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8.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9.png"/><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79.png"/></Relationships>
</file>

<file path=ppt/slides/_rels/slide5.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xml"/><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207365"/>
          </a:xfrm>
        </p:spPr>
        <p:txBody>
          <a:bodyPr>
            <a:noAutofit/>
          </a:bodyPr>
          <a:lstStyle/>
          <a:p>
            <a:br>
              <a:rPr lang="en-GB" dirty="0">
                <a:effectLst/>
                <a:latin typeface="+mn-lt"/>
                <a:ea typeface="Calibri" panose="020F0502020204030204" pitchFamily="34" charset="0"/>
                <a:cs typeface="Times New Roman" panose="02020603050405020304" pitchFamily="18" charset="0"/>
              </a:rPr>
            </a:br>
            <a:r>
              <a:rPr lang="en-GB" sz="4000" dirty="0">
                <a:effectLst/>
                <a:latin typeface="+mn-lt"/>
                <a:ea typeface="Calibri" panose="020F0502020204030204" pitchFamily="34" charset="0"/>
                <a:cs typeface="Times New Roman" panose="02020603050405020304" pitchFamily="18" charset="0"/>
              </a:rPr>
              <a:t>Geoengineering could slow the melting of Arctic </a:t>
            </a:r>
            <a:r>
              <a:rPr lang="en-GB" sz="4000" dirty="0">
                <a:latin typeface="+mn-lt"/>
                <a:ea typeface="Calibri" panose="020F0502020204030204" pitchFamily="34" charset="0"/>
                <a:cs typeface="Times New Roman" panose="02020603050405020304" pitchFamily="18" charset="0"/>
              </a:rPr>
              <a:t>i</a:t>
            </a:r>
            <a:r>
              <a:rPr lang="en-GB" sz="4000" dirty="0">
                <a:effectLst/>
                <a:latin typeface="+mn-lt"/>
                <a:ea typeface="Calibri" panose="020F0502020204030204" pitchFamily="34" charset="0"/>
                <a:cs typeface="Times New Roman" panose="02020603050405020304" pitchFamily="18" charset="0"/>
              </a:rPr>
              <a:t>ce</a:t>
            </a:r>
            <a:r>
              <a:rPr lang="en-GB" sz="4000" dirty="0">
                <a:latin typeface="+mn-lt"/>
              </a:rPr>
              <a:t> </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534561"/>
            <a:ext cx="5672253" cy="1323439"/>
          </a:xfrm>
          <a:prstGeom prst="rect">
            <a:avLst/>
          </a:prstGeom>
          <a:noFill/>
        </p:spPr>
        <p:txBody>
          <a:bodyPr wrap="square">
            <a:spAutoFit/>
          </a:bodyPr>
          <a:lstStyle/>
          <a:p>
            <a:r>
              <a:rPr lang="en-GB" sz="2000" b="1" dirty="0">
                <a:solidFill>
                  <a:srgbClr val="E10098"/>
                </a:solidFill>
                <a:cs typeface="Plus Jakarta Sans Medium" pitchFamily="2" charset="0"/>
              </a:rPr>
              <a:t>Teacher Guide</a:t>
            </a:r>
          </a:p>
          <a:p>
            <a:r>
              <a:rPr lang="en-GB" sz="2000" dirty="0">
                <a:solidFill>
                  <a:srgbClr val="00205B"/>
                </a:solidFill>
                <a:cs typeface="Plus Jakarta Sans Medium" pitchFamily="2" charset="0"/>
              </a:rPr>
              <a:t>Curriculum link: Properties and uses of materials (reflectivity) / Climate change</a:t>
            </a:r>
          </a:p>
          <a:p>
            <a:r>
              <a:rPr lang="en-GB" sz="2000" dirty="0">
                <a:solidFill>
                  <a:srgbClr val="00205B"/>
                </a:solidFill>
                <a:cs typeface="Plus Jakarta Sans Medium" pitchFamily="2" charset="0"/>
              </a:rPr>
              <a:t>Suitable: 7-12 years</a:t>
            </a:r>
          </a:p>
        </p:txBody>
      </p:sp>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dirty="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pic>
        <p:nvPicPr>
          <p:cNvPr id="6" name="Picture 5">
            <a:extLst>
              <a:ext uri="{FF2B5EF4-FFF2-40B4-BE49-F238E27FC236}">
                <a16:creationId xmlns:a16="http://schemas.microsoft.com/office/drawing/2014/main" id="{8D163326-B549-1306-BE55-A8E39EA40E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0665" b="23049"/>
          <a:stretch/>
        </p:blipFill>
        <p:spPr bwMode="auto">
          <a:xfrm>
            <a:off x="685800" y="213530"/>
            <a:ext cx="7920000" cy="206205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What next?</a:t>
            </a:r>
          </a:p>
        </p:txBody>
      </p:sp>
      <p:sp>
        <p:nvSpPr>
          <p:cNvPr id="6" name="Rectangle: Rounded Corners 5">
            <a:extLst>
              <a:ext uri="{FF2B5EF4-FFF2-40B4-BE49-F238E27FC236}">
                <a16:creationId xmlns:a16="http://schemas.microsoft.com/office/drawing/2014/main" id="{8B7A99E9-EAAA-3FC8-ABE2-60FF6244D973}"/>
              </a:ext>
            </a:extLst>
          </p:cNvPr>
          <p:cNvSpPr/>
          <p:nvPr/>
        </p:nvSpPr>
        <p:spPr>
          <a:xfrm>
            <a:off x="628652" y="1379913"/>
            <a:ext cx="8282593" cy="495438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solidFill>
                  <a:srgbClr val="3C3C3C"/>
                </a:solidFill>
                <a:effectLst/>
                <a:latin typeface="Trebuchet MS" panose="020B0603020202020204" pitchFamily="34" charset="0"/>
                <a:ea typeface="Trebuchet MS" panose="020B0603020202020204" pitchFamily="34" charset="0"/>
                <a:cs typeface="Trebuchet MS" panose="020B0603020202020204" pitchFamily="34" charset="0"/>
              </a:rPr>
              <a:t>“The backup plan I hoped we’d never need.”</a:t>
            </a:r>
            <a:endParaRPr lang="en-GB" sz="2800" dirty="0">
              <a:solidFill>
                <a:srgbClr val="3C3C3C"/>
              </a:solidFill>
              <a:effectLst/>
              <a:latin typeface="Trebuchet MS" panose="020B0603020202020204" pitchFamily="34" charset="0"/>
              <a:ea typeface="Trebuchet MS" panose="020B0603020202020204" pitchFamily="34" charset="0"/>
              <a:cs typeface="Trebuchet MS" panose="020B0603020202020204" pitchFamily="34" charset="0"/>
            </a:endParaRPr>
          </a:p>
          <a:p>
            <a:pPr algn="r"/>
            <a:r>
              <a:rPr lang="en-GB" sz="2800" dirty="0">
                <a:solidFill>
                  <a:srgbClr val="3C3C3C"/>
                </a:solidFill>
                <a:latin typeface="Calibri" panose="020F0502020204030204" pitchFamily="34" charset="0"/>
                <a:cs typeface="Calibri" panose="020F0502020204030204" pitchFamily="34" charset="0"/>
              </a:rPr>
              <a:t>Dr Leslie Field</a:t>
            </a:r>
          </a:p>
          <a:p>
            <a:endParaRPr lang="en-GB" sz="2800" dirty="0">
              <a:solidFill>
                <a:srgbClr val="3C3C3C"/>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sz="2800" dirty="0">
                <a:solidFill>
                  <a:schemeClr val="bg1"/>
                </a:solidFill>
                <a:latin typeface="Calibri" panose="020F0502020204030204" pitchFamily="34" charset="0"/>
                <a:cs typeface="Calibri" panose="020F0502020204030204" pitchFamily="34" charset="0"/>
              </a:rPr>
              <a:t>More testing is needed to explore the possible negative effects of spreading hollow glass microspheres on the surface of the Arctic Ice.</a:t>
            </a:r>
          </a:p>
          <a:p>
            <a:pPr marL="342900" indent="-342900">
              <a:buFont typeface="Arial" panose="020B0604020202020204" pitchFamily="34" charset="0"/>
              <a:buChar char="•"/>
            </a:pPr>
            <a:endParaRPr lang="en-GB" sz="2800" dirty="0">
              <a:solidFill>
                <a:schemeClr val="bg1"/>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GB" sz="2800" dirty="0">
                <a:solidFill>
                  <a:schemeClr val="bg1"/>
                </a:solidFill>
                <a:latin typeface="Calibri" panose="020F0502020204030204" pitchFamily="34" charset="0"/>
                <a:cs typeface="Calibri" panose="020F0502020204030204" pitchFamily="34" charset="0"/>
              </a:rPr>
              <a:t>We should all act fast to slow global warming.</a:t>
            </a:r>
          </a:p>
        </p:txBody>
      </p:sp>
    </p:spTree>
    <p:extLst>
      <p:ext uri="{BB962C8B-B14F-4D97-AF65-F5344CB8AC3E}">
        <p14:creationId xmlns:p14="http://schemas.microsoft.com/office/powerpoint/2010/main" val="1477435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tanding in front of icebergs&#10;&#10;Description automatically generated with medium confidence">
            <a:extLst>
              <a:ext uri="{FF2B5EF4-FFF2-40B4-BE49-F238E27FC236}">
                <a16:creationId xmlns:a16="http://schemas.microsoft.com/office/drawing/2014/main" id="{468A6F1F-7396-828B-F38E-FC4FDD5C3B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8648" y="1433529"/>
            <a:ext cx="3774432" cy="5059345"/>
          </a:xfrm>
          <a:prstGeom prst="rect">
            <a:avLst/>
          </a:prstGeom>
        </p:spPr>
      </p:pic>
      <p:pic>
        <p:nvPicPr>
          <p:cNvPr id="6" name="Picture 5" descr="A picture containing person, snow, clothing, winter&#10;&#10;Description automatically generated">
            <a:extLst>
              <a:ext uri="{FF2B5EF4-FFF2-40B4-BE49-F238E27FC236}">
                <a16:creationId xmlns:a16="http://schemas.microsoft.com/office/drawing/2014/main" id="{FF604B89-BF86-5A5B-51D1-D81AE184C4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740922" y="1433529"/>
            <a:ext cx="3873010" cy="2572378"/>
          </a:xfrm>
          <a:prstGeom prst="rect">
            <a:avLst/>
          </a:prstGeom>
        </p:spPr>
      </p:pic>
      <p:sp>
        <p:nvSpPr>
          <p:cNvPr id="7" name="TextBox 6">
            <a:extLst>
              <a:ext uri="{FF2B5EF4-FFF2-40B4-BE49-F238E27FC236}">
                <a16:creationId xmlns:a16="http://schemas.microsoft.com/office/drawing/2014/main" id="{C0F18D18-FA98-818D-5FA4-B16E5FFEF6F3}"/>
              </a:ext>
            </a:extLst>
          </p:cNvPr>
          <p:cNvSpPr txBox="1"/>
          <p:nvPr/>
        </p:nvSpPr>
        <p:spPr>
          <a:xfrm>
            <a:off x="4572000" y="4205805"/>
            <a:ext cx="4403078" cy="2585323"/>
          </a:xfrm>
          <a:prstGeom prst="rect">
            <a:avLst/>
          </a:prstGeom>
          <a:noFill/>
        </p:spPr>
        <p:txBody>
          <a:bodyPr wrap="square" rtlCol="0">
            <a:spAutoFit/>
          </a:bodyPr>
          <a:lstStyle/>
          <a:p>
            <a:r>
              <a:rPr lang="en-GB" dirty="0">
                <a:solidFill>
                  <a:srgbClr val="3C3C3C"/>
                </a:solidFill>
              </a:rPr>
              <a:t>Dr Leslie Field always wanted to be an inventor and a mum. </a:t>
            </a:r>
          </a:p>
          <a:p>
            <a:r>
              <a:rPr lang="en-GB" dirty="0">
                <a:solidFill>
                  <a:srgbClr val="3C3C3C"/>
                </a:solidFill>
              </a:rPr>
              <a:t>She studied engineering at university.</a:t>
            </a:r>
          </a:p>
          <a:p>
            <a:r>
              <a:rPr lang="en-GB" dirty="0">
                <a:solidFill>
                  <a:srgbClr val="3C3C3C"/>
                </a:solidFill>
              </a:rPr>
              <a:t>She is a lecturer at Stanford University in the USA and has started her own companies.</a:t>
            </a:r>
          </a:p>
          <a:p>
            <a:endParaRPr lang="en-GB" dirty="0">
              <a:solidFill>
                <a:srgbClr val="3C3C3C"/>
              </a:solidFill>
            </a:endParaRPr>
          </a:p>
          <a:p>
            <a:r>
              <a:rPr lang="en-GB" dirty="0">
                <a:solidFill>
                  <a:srgbClr val="3C3C3C"/>
                </a:solidFill>
              </a:rPr>
              <a:t>Dr Leslie Field is trying to address the problems of glacial ice melting as well as Arctic ice.</a:t>
            </a:r>
          </a:p>
        </p:txBody>
      </p:sp>
      <p:sp>
        <p:nvSpPr>
          <p:cNvPr id="8" name="TextBox 7">
            <a:extLst>
              <a:ext uri="{FF2B5EF4-FFF2-40B4-BE49-F238E27FC236}">
                <a16:creationId xmlns:a16="http://schemas.microsoft.com/office/drawing/2014/main" id="{9035E705-92FA-7A71-6FAA-A873E4C6B466}"/>
              </a:ext>
            </a:extLst>
          </p:cNvPr>
          <p:cNvSpPr txBox="1"/>
          <p:nvPr/>
        </p:nvSpPr>
        <p:spPr>
          <a:xfrm>
            <a:off x="628648" y="6492874"/>
            <a:ext cx="2162900" cy="307777"/>
          </a:xfrm>
          <a:prstGeom prst="rect">
            <a:avLst/>
          </a:prstGeom>
          <a:noFill/>
        </p:spPr>
        <p:txBody>
          <a:bodyPr wrap="none" rtlCol="0">
            <a:spAutoFit/>
          </a:bodyPr>
          <a:lstStyle/>
          <a:p>
            <a:r>
              <a:rPr lang="en-GB" sz="1400" dirty="0">
                <a:solidFill>
                  <a:srgbClr val="3C3C3C"/>
                </a:solidFill>
              </a:rPr>
              <a:t>Both images: © Leslie Field</a:t>
            </a:r>
          </a:p>
        </p:txBody>
      </p:sp>
      <p:sp>
        <p:nvSpPr>
          <p:cNvPr id="3" name="Title 1">
            <a:extLst>
              <a:ext uri="{FF2B5EF4-FFF2-40B4-BE49-F238E27FC236}">
                <a16:creationId xmlns:a16="http://schemas.microsoft.com/office/drawing/2014/main" id="{091DE501-989D-D16A-2BC0-E4D86CEDEC6E}"/>
              </a:ext>
            </a:extLst>
          </p:cNvPr>
          <p:cNvSpPr txBox="1">
            <a:spLocks/>
          </p:cNvSpPr>
          <p:nvPr/>
        </p:nvSpPr>
        <p:spPr>
          <a:xfrm>
            <a:off x="830783" y="403628"/>
            <a:ext cx="7886700" cy="1325562"/>
          </a:xfrm>
          <a:prstGeom prst="rect">
            <a:avLst/>
          </a:prstGeom>
        </p:spPr>
        <p:txBody>
          <a:bodyPr anchor="ct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b="1">
                <a:latin typeface="+mj-lt"/>
              </a:rPr>
              <a:t>Who were the scientists?</a:t>
            </a:r>
          </a:p>
        </p:txBody>
      </p:sp>
    </p:spTree>
    <p:extLst>
      <p:ext uri="{BB962C8B-B14F-4D97-AF65-F5344CB8AC3E}">
        <p14:creationId xmlns:p14="http://schemas.microsoft.com/office/powerpoint/2010/main" val="1433039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155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63711" y="375939"/>
            <a:ext cx="8016577" cy="750056"/>
          </a:xfrm>
        </p:spPr>
        <p:txBody>
          <a:bodyPr>
            <a:normAutofit/>
          </a:bodyPr>
          <a:lstStyle/>
          <a:p>
            <a:r>
              <a:rPr lang="en-GB" b="1" dirty="0">
                <a:latin typeface="+mj-lt"/>
              </a:rPr>
              <a:t>Your turn to investigate</a:t>
            </a:r>
          </a:p>
        </p:txBody>
      </p:sp>
      <p:pic>
        <p:nvPicPr>
          <p:cNvPr id="9" name="Picture 8" descr="A picture containing indoor&#10;&#10;Description automatically generated">
            <a:extLst>
              <a:ext uri="{FF2B5EF4-FFF2-40B4-BE49-F238E27FC236}">
                <a16:creationId xmlns:a16="http://schemas.microsoft.com/office/drawing/2014/main" id="{9452FA54-9D28-3612-11CC-A26CD95FD7E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3295" y="1157942"/>
            <a:ext cx="3771900" cy="5029200"/>
          </a:xfrm>
          <a:prstGeom prst="rect">
            <a:avLst/>
          </a:prstGeom>
        </p:spPr>
      </p:pic>
      <p:cxnSp>
        <p:nvCxnSpPr>
          <p:cNvPr id="14" name="Straight Arrow Connector 13">
            <a:extLst>
              <a:ext uri="{FF2B5EF4-FFF2-40B4-BE49-F238E27FC236}">
                <a16:creationId xmlns:a16="http://schemas.microsoft.com/office/drawing/2014/main" id="{851047FE-9278-2C54-1C62-E8006BF3496A}"/>
              </a:ext>
            </a:extLst>
          </p:cNvPr>
          <p:cNvCxnSpPr/>
          <p:nvPr/>
        </p:nvCxnSpPr>
        <p:spPr>
          <a:xfrm>
            <a:off x="1828800" y="3429000"/>
            <a:ext cx="0" cy="1608513"/>
          </a:xfrm>
          <a:prstGeom prst="straightConnector1">
            <a:avLst/>
          </a:prstGeom>
          <a:ln w="7302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892923F-19F0-3C5F-D921-8F685EB4904B}"/>
              </a:ext>
            </a:extLst>
          </p:cNvPr>
          <p:cNvSpPr txBox="1"/>
          <p:nvPr/>
        </p:nvSpPr>
        <p:spPr>
          <a:xfrm>
            <a:off x="375284" y="3356093"/>
            <a:ext cx="1113894" cy="1754326"/>
          </a:xfrm>
          <a:prstGeom prst="rect">
            <a:avLst/>
          </a:prstGeom>
          <a:solidFill>
            <a:srgbClr val="3EB1C8"/>
          </a:solidFill>
        </p:spPr>
        <p:txBody>
          <a:bodyPr wrap="square" rtlCol="0">
            <a:spAutoFit/>
          </a:bodyPr>
          <a:lstStyle/>
          <a:p>
            <a:r>
              <a:rPr lang="en-GB" dirty="0">
                <a:solidFill>
                  <a:schemeClr val="bg1"/>
                </a:solidFill>
              </a:rPr>
              <a:t>Side panel cut to height approx. 18 cm for hand rest</a:t>
            </a:r>
          </a:p>
        </p:txBody>
      </p:sp>
      <p:sp>
        <p:nvSpPr>
          <p:cNvPr id="16" name="TextBox 15">
            <a:extLst>
              <a:ext uri="{FF2B5EF4-FFF2-40B4-BE49-F238E27FC236}">
                <a16:creationId xmlns:a16="http://schemas.microsoft.com/office/drawing/2014/main" id="{C57C59EF-4F37-E012-A8EB-C195FD1968FB}"/>
              </a:ext>
            </a:extLst>
          </p:cNvPr>
          <p:cNvSpPr txBox="1"/>
          <p:nvPr/>
        </p:nvSpPr>
        <p:spPr>
          <a:xfrm>
            <a:off x="5544277" y="2249869"/>
            <a:ext cx="2834651" cy="646331"/>
          </a:xfrm>
          <a:prstGeom prst="rect">
            <a:avLst/>
          </a:prstGeom>
          <a:solidFill>
            <a:srgbClr val="3EB1C8"/>
          </a:solidFill>
        </p:spPr>
        <p:txBody>
          <a:bodyPr wrap="square" rtlCol="0">
            <a:spAutoFit/>
          </a:bodyPr>
          <a:lstStyle/>
          <a:p>
            <a:r>
              <a:rPr lang="en-GB" dirty="0">
                <a:solidFill>
                  <a:schemeClr val="bg1"/>
                </a:solidFill>
              </a:rPr>
              <a:t>Cereal box with sides cut off helps provide shade</a:t>
            </a:r>
          </a:p>
        </p:txBody>
      </p:sp>
      <p:cxnSp>
        <p:nvCxnSpPr>
          <p:cNvPr id="17" name="Straight Arrow Connector 16">
            <a:extLst>
              <a:ext uri="{FF2B5EF4-FFF2-40B4-BE49-F238E27FC236}">
                <a16:creationId xmlns:a16="http://schemas.microsoft.com/office/drawing/2014/main" id="{DA98EB8E-2E58-4E93-1504-66A12B858629}"/>
              </a:ext>
            </a:extLst>
          </p:cNvPr>
          <p:cNvCxnSpPr>
            <a:cxnSpLocks/>
          </p:cNvCxnSpPr>
          <p:nvPr/>
        </p:nvCxnSpPr>
        <p:spPr>
          <a:xfrm flipH="1">
            <a:off x="2850050" y="4183380"/>
            <a:ext cx="911629" cy="268778"/>
          </a:xfrm>
          <a:prstGeom prst="straightConnector1">
            <a:avLst/>
          </a:prstGeom>
          <a:ln w="7302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60C554E-1A5F-3783-19AC-47C766DFAE86}"/>
              </a:ext>
            </a:extLst>
          </p:cNvPr>
          <p:cNvSpPr txBox="1"/>
          <p:nvPr/>
        </p:nvSpPr>
        <p:spPr>
          <a:xfrm>
            <a:off x="5543117" y="5001554"/>
            <a:ext cx="2835811" cy="646331"/>
          </a:xfrm>
          <a:prstGeom prst="rect">
            <a:avLst/>
          </a:prstGeom>
          <a:solidFill>
            <a:srgbClr val="3EB1C8"/>
          </a:solidFill>
        </p:spPr>
        <p:txBody>
          <a:bodyPr wrap="square" rtlCol="0">
            <a:spAutoFit/>
          </a:bodyPr>
          <a:lstStyle/>
          <a:p>
            <a:r>
              <a:rPr lang="en-GB" dirty="0">
                <a:solidFill>
                  <a:schemeClr val="bg1"/>
                </a:solidFill>
              </a:rPr>
              <a:t>Mark distance from device </a:t>
            </a:r>
          </a:p>
          <a:p>
            <a:r>
              <a:rPr lang="en-GB" dirty="0">
                <a:solidFill>
                  <a:schemeClr val="bg1"/>
                </a:solidFill>
              </a:rPr>
              <a:t>(approx. 9 cm).</a:t>
            </a:r>
          </a:p>
        </p:txBody>
      </p:sp>
      <p:sp>
        <p:nvSpPr>
          <p:cNvPr id="20" name="TextBox 19">
            <a:extLst>
              <a:ext uri="{FF2B5EF4-FFF2-40B4-BE49-F238E27FC236}">
                <a16:creationId xmlns:a16="http://schemas.microsoft.com/office/drawing/2014/main" id="{713CE4BA-D261-47E0-4A20-30E8BEDCD9E6}"/>
              </a:ext>
            </a:extLst>
          </p:cNvPr>
          <p:cNvSpPr txBox="1"/>
          <p:nvPr/>
        </p:nvSpPr>
        <p:spPr>
          <a:xfrm>
            <a:off x="5544277" y="3070695"/>
            <a:ext cx="3518994" cy="923330"/>
          </a:xfrm>
          <a:prstGeom prst="rect">
            <a:avLst/>
          </a:prstGeom>
          <a:solidFill>
            <a:srgbClr val="3EB1C8"/>
          </a:solidFill>
        </p:spPr>
        <p:txBody>
          <a:bodyPr wrap="square" rtlCol="0">
            <a:spAutoFit/>
          </a:bodyPr>
          <a:lstStyle/>
          <a:p>
            <a:r>
              <a:rPr lang="en-GB" dirty="0">
                <a:solidFill>
                  <a:schemeClr val="bg1"/>
                </a:solidFill>
              </a:rPr>
              <a:t>Arduino Science Journal (FREE App) measures brightness in EV.</a:t>
            </a:r>
          </a:p>
          <a:p>
            <a:r>
              <a:rPr lang="en-GB" dirty="0">
                <a:solidFill>
                  <a:schemeClr val="bg1"/>
                </a:solidFill>
              </a:rPr>
              <a:t>Find the sensor on your device.</a:t>
            </a:r>
          </a:p>
        </p:txBody>
      </p:sp>
      <p:cxnSp>
        <p:nvCxnSpPr>
          <p:cNvPr id="22" name="Straight Arrow Connector 21">
            <a:extLst>
              <a:ext uri="{FF2B5EF4-FFF2-40B4-BE49-F238E27FC236}">
                <a16:creationId xmlns:a16="http://schemas.microsoft.com/office/drawing/2014/main" id="{987DD6F4-7755-1D6D-E96A-C46AA9D87ADD}"/>
              </a:ext>
            </a:extLst>
          </p:cNvPr>
          <p:cNvCxnSpPr>
            <a:cxnSpLocks/>
            <a:stCxn id="16" idx="1"/>
          </p:cNvCxnSpPr>
          <p:nvPr/>
        </p:nvCxnSpPr>
        <p:spPr>
          <a:xfrm flipH="1" flipV="1">
            <a:off x="3632469" y="2290681"/>
            <a:ext cx="1911808" cy="282354"/>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0760BCA4-14CC-0A2F-96FB-45C84B9CD9E2}"/>
              </a:ext>
            </a:extLst>
          </p:cNvPr>
          <p:cNvCxnSpPr>
            <a:cxnSpLocks/>
            <a:stCxn id="19" idx="1"/>
          </p:cNvCxnSpPr>
          <p:nvPr/>
        </p:nvCxnSpPr>
        <p:spPr>
          <a:xfrm flipH="1" flipV="1">
            <a:off x="3421930" y="4423147"/>
            <a:ext cx="2121187" cy="901573"/>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7B6AA61-6CD0-21EA-8BDE-D811F766FDAB}"/>
              </a:ext>
            </a:extLst>
          </p:cNvPr>
          <p:cNvCxnSpPr>
            <a:cxnSpLocks/>
          </p:cNvCxnSpPr>
          <p:nvPr/>
        </p:nvCxnSpPr>
        <p:spPr>
          <a:xfrm flipV="1">
            <a:off x="1778730" y="5234781"/>
            <a:ext cx="1011155" cy="1138709"/>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DE52E55-A21C-03BB-1463-906C23CFD85A}"/>
              </a:ext>
            </a:extLst>
          </p:cNvPr>
          <p:cNvSpPr txBox="1"/>
          <p:nvPr/>
        </p:nvSpPr>
        <p:spPr>
          <a:xfrm>
            <a:off x="763986" y="6273821"/>
            <a:ext cx="7290004" cy="369332"/>
          </a:xfrm>
          <a:prstGeom prst="rect">
            <a:avLst/>
          </a:prstGeom>
          <a:solidFill>
            <a:srgbClr val="3EB1C8"/>
          </a:solidFill>
        </p:spPr>
        <p:txBody>
          <a:bodyPr wrap="square" rtlCol="0">
            <a:spAutoFit/>
          </a:bodyPr>
          <a:lstStyle/>
          <a:p>
            <a:r>
              <a:rPr lang="en-GB" dirty="0">
                <a:solidFill>
                  <a:schemeClr val="bg1"/>
                </a:solidFill>
              </a:rPr>
              <a:t>Choose a range of materials using the same container for granular materials.</a:t>
            </a:r>
          </a:p>
        </p:txBody>
      </p:sp>
      <p:sp>
        <p:nvSpPr>
          <p:cNvPr id="33" name="TextBox 32">
            <a:extLst>
              <a:ext uri="{FF2B5EF4-FFF2-40B4-BE49-F238E27FC236}">
                <a16:creationId xmlns:a16="http://schemas.microsoft.com/office/drawing/2014/main" id="{2E61A3B8-BF5C-7419-F3DB-D1AB93F129A4}"/>
              </a:ext>
            </a:extLst>
          </p:cNvPr>
          <p:cNvSpPr txBox="1"/>
          <p:nvPr/>
        </p:nvSpPr>
        <p:spPr>
          <a:xfrm>
            <a:off x="369100" y="1915663"/>
            <a:ext cx="1364577" cy="646331"/>
          </a:xfrm>
          <a:prstGeom prst="rect">
            <a:avLst/>
          </a:prstGeom>
          <a:solidFill>
            <a:srgbClr val="3EB1C8"/>
          </a:solidFill>
        </p:spPr>
        <p:txBody>
          <a:bodyPr wrap="square" rtlCol="0">
            <a:spAutoFit/>
          </a:bodyPr>
          <a:lstStyle/>
          <a:p>
            <a:r>
              <a:rPr lang="en-GB" dirty="0">
                <a:solidFill>
                  <a:schemeClr val="bg1"/>
                </a:solidFill>
              </a:rPr>
              <a:t>Torch with 1 LED bulb*</a:t>
            </a:r>
          </a:p>
        </p:txBody>
      </p:sp>
      <p:cxnSp>
        <p:nvCxnSpPr>
          <p:cNvPr id="35" name="Straight Arrow Connector 34">
            <a:extLst>
              <a:ext uri="{FF2B5EF4-FFF2-40B4-BE49-F238E27FC236}">
                <a16:creationId xmlns:a16="http://schemas.microsoft.com/office/drawing/2014/main" id="{C25DC152-46B0-5F7A-599B-28A7FFA241FF}"/>
              </a:ext>
            </a:extLst>
          </p:cNvPr>
          <p:cNvCxnSpPr>
            <a:cxnSpLocks/>
          </p:cNvCxnSpPr>
          <p:nvPr/>
        </p:nvCxnSpPr>
        <p:spPr>
          <a:xfrm>
            <a:off x="1090011" y="2577968"/>
            <a:ext cx="519930" cy="456486"/>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B55C1E85-380F-135F-9E07-1507B86B2140}"/>
              </a:ext>
            </a:extLst>
          </p:cNvPr>
          <p:cNvSpPr txBox="1"/>
          <p:nvPr/>
        </p:nvSpPr>
        <p:spPr>
          <a:xfrm>
            <a:off x="5544277" y="4174624"/>
            <a:ext cx="3518994" cy="646331"/>
          </a:xfrm>
          <a:prstGeom prst="rect">
            <a:avLst/>
          </a:prstGeom>
          <a:solidFill>
            <a:srgbClr val="3EB1C8"/>
          </a:solidFill>
        </p:spPr>
        <p:txBody>
          <a:bodyPr wrap="square" rtlCol="0">
            <a:spAutoFit/>
          </a:bodyPr>
          <a:lstStyle/>
          <a:p>
            <a:r>
              <a:rPr lang="en-GB" dirty="0">
                <a:solidFill>
                  <a:schemeClr val="bg1"/>
                </a:solidFill>
              </a:rPr>
              <a:t>Support the device with a pencil case behind it so it does not move.</a:t>
            </a:r>
          </a:p>
        </p:txBody>
      </p:sp>
      <p:cxnSp>
        <p:nvCxnSpPr>
          <p:cNvPr id="40" name="Straight Arrow Connector 39">
            <a:extLst>
              <a:ext uri="{FF2B5EF4-FFF2-40B4-BE49-F238E27FC236}">
                <a16:creationId xmlns:a16="http://schemas.microsoft.com/office/drawing/2014/main" id="{8DE3A5C3-9CFD-E568-EC91-97C94BD5CCF1}"/>
              </a:ext>
            </a:extLst>
          </p:cNvPr>
          <p:cNvCxnSpPr>
            <a:cxnSpLocks/>
          </p:cNvCxnSpPr>
          <p:nvPr/>
        </p:nvCxnSpPr>
        <p:spPr>
          <a:xfrm flipH="1" flipV="1">
            <a:off x="4949072" y="3960536"/>
            <a:ext cx="619407" cy="120631"/>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pic>
        <p:nvPicPr>
          <p:cNvPr id="4" name="Picture 3" descr="A blue circle with white scales in it&#10;&#10;Description automatically generated">
            <a:extLst>
              <a:ext uri="{FF2B5EF4-FFF2-40B4-BE49-F238E27FC236}">
                <a16:creationId xmlns:a16="http://schemas.microsoft.com/office/drawing/2014/main" id="{AAAE920B-969F-CA98-0403-745D9993C6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95367" y="1210115"/>
            <a:ext cx="900000" cy="900000"/>
          </a:xfrm>
          <a:prstGeom prst="rect">
            <a:avLst/>
          </a:prstGeom>
        </p:spPr>
      </p:pic>
      <p:sp>
        <p:nvSpPr>
          <p:cNvPr id="5" name="Rectangle: Rounded Corners 4">
            <a:extLst>
              <a:ext uri="{FF2B5EF4-FFF2-40B4-BE49-F238E27FC236}">
                <a16:creationId xmlns:a16="http://schemas.microsoft.com/office/drawing/2014/main" id="{617F2838-D31F-C144-416F-5122E50E02FD}"/>
              </a:ext>
            </a:extLst>
          </p:cNvPr>
          <p:cNvSpPr/>
          <p:nvPr/>
        </p:nvSpPr>
        <p:spPr>
          <a:xfrm>
            <a:off x="5544277" y="317255"/>
            <a:ext cx="2834651" cy="76921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3EB1C8"/>
                </a:solidFill>
              </a:rPr>
              <a:t>1. How much light do different materials reflect?</a:t>
            </a:r>
          </a:p>
        </p:txBody>
      </p:sp>
      <p:pic>
        <p:nvPicPr>
          <p:cNvPr id="8" name="Picture 7" descr="A blue magnifying glass on a white circle&#10;&#10;Description automatically generated">
            <a:extLst>
              <a:ext uri="{FF2B5EF4-FFF2-40B4-BE49-F238E27FC236}">
                <a16:creationId xmlns:a16="http://schemas.microsoft.com/office/drawing/2014/main" id="{8A8E0C5A-7945-6237-AE49-E8B13C9334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0646" y="1206445"/>
            <a:ext cx="900000" cy="900000"/>
          </a:xfrm>
          <a:prstGeom prst="rect">
            <a:avLst/>
          </a:prstGeom>
        </p:spPr>
      </p:pic>
      <p:cxnSp>
        <p:nvCxnSpPr>
          <p:cNvPr id="10" name="Straight Arrow Connector 9">
            <a:extLst>
              <a:ext uri="{FF2B5EF4-FFF2-40B4-BE49-F238E27FC236}">
                <a16:creationId xmlns:a16="http://schemas.microsoft.com/office/drawing/2014/main" id="{15838682-3A6C-35C3-0CA4-E5E7A0A70CB7}"/>
              </a:ext>
            </a:extLst>
          </p:cNvPr>
          <p:cNvCxnSpPr>
            <a:cxnSpLocks/>
            <a:stCxn id="20" idx="1"/>
          </p:cNvCxnSpPr>
          <p:nvPr/>
        </p:nvCxnSpPr>
        <p:spPr>
          <a:xfrm flipH="1">
            <a:off x="3632469" y="3532360"/>
            <a:ext cx="1911808" cy="214098"/>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844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47" y="133004"/>
            <a:ext cx="8182843" cy="991687"/>
          </a:xfrm>
        </p:spPr>
        <p:txBody>
          <a:bodyPr>
            <a:normAutofit fontScale="90000"/>
          </a:bodyPr>
          <a:lstStyle/>
          <a:p>
            <a:br>
              <a:rPr lang="en-GB" sz="3600" b="1" dirty="0">
                <a:cs typeface="Plus Jakarta Sans ExtraBold" pitchFamily="2" charset="0"/>
              </a:rPr>
            </a:br>
            <a:r>
              <a:rPr lang="en-GB" b="1" dirty="0">
                <a:latin typeface="+mj-lt"/>
              </a:rPr>
              <a:t>Test 1 example results: </a:t>
            </a:r>
            <a:br>
              <a:rPr lang="en-GB" b="1" dirty="0">
                <a:latin typeface="+mj-lt"/>
              </a:rPr>
            </a:br>
            <a:r>
              <a:rPr lang="en-GB" b="1" dirty="0">
                <a:latin typeface="+mj-lt"/>
              </a:rPr>
              <a:t>How much light do different materials reflect? </a:t>
            </a:r>
            <a:br>
              <a:rPr lang="en-GB" sz="3600" b="1" dirty="0">
                <a:cs typeface="Plus Jakarta Sans ExtraBold" pitchFamily="2" charset="0"/>
              </a:rPr>
            </a:br>
            <a:endParaRPr lang="en-GB" b="1" dirty="0">
              <a:latin typeface="+mj-lt"/>
            </a:endParaRPr>
          </a:p>
        </p:txBody>
      </p:sp>
      <p:graphicFrame>
        <p:nvGraphicFramePr>
          <p:cNvPr id="3" name="Table 3">
            <a:extLst>
              <a:ext uri="{FF2B5EF4-FFF2-40B4-BE49-F238E27FC236}">
                <a16:creationId xmlns:a16="http://schemas.microsoft.com/office/drawing/2014/main" id="{81AC8A1C-2C11-0623-AD12-0FEE44ABDBE2}"/>
              </a:ext>
            </a:extLst>
          </p:cNvPr>
          <p:cNvGraphicFramePr>
            <a:graphicFrameLocks noGrp="1"/>
          </p:cNvGraphicFramePr>
          <p:nvPr>
            <p:extLst>
              <p:ext uri="{D42A27DB-BD31-4B8C-83A1-F6EECF244321}">
                <p14:modId xmlns:p14="http://schemas.microsoft.com/office/powerpoint/2010/main" val="900903880"/>
              </p:ext>
            </p:extLst>
          </p:nvPr>
        </p:nvGraphicFramePr>
        <p:xfrm>
          <a:off x="776718" y="1124691"/>
          <a:ext cx="7886700" cy="5505228"/>
        </p:xfrm>
        <a:graphic>
          <a:graphicData uri="http://schemas.openxmlformats.org/drawingml/2006/table">
            <a:tbl>
              <a:tblPr firstRow="1" bandRow="1">
                <a:tableStyleId>{5940675A-B579-460E-94D1-54222C63F5DA}</a:tableStyleId>
              </a:tblPr>
              <a:tblGrid>
                <a:gridCol w="972333">
                  <a:extLst>
                    <a:ext uri="{9D8B030D-6E8A-4147-A177-3AD203B41FA5}">
                      <a16:colId xmlns:a16="http://schemas.microsoft.com/office/drawing/2014/main" val="3884853938"/>
                    </a:ext>
                  </a:extLst>
                </a:gridCol>
                <a:gridCol w="3165330">
                  <a:extLst>
                    <a:ext uri="{9D8B030D-6E8A-4147-A177-3AD203B41FA5}">
                      <a16:colId xmlns:a16="http://schemas.microsoft.com/office/drawing/2014/main" val="3480161068"/>
                    </a:ext>
                  </a:extLst>
                </a:gridCol>
                <a:gridCol w="1213658">
                  <a:extLst>
                    <a:ext uri="{9D8B030D-6E8A-4147-A177-3AD203B41FA5}">
                      <a16:colId xmlns:a16="http://schemas.microsoft.com/office/drawing/2014/main" val="3371281300"/>
                    </a:ext>
                  </a:extLst>
                </a:gridCol>
                <a:gridCol w="1147156">
                  <a:extLst>
                    <a:ext uri="{9D8B030D-6E8A-4147-A177-3AD203B41FA5}">
                      <a16:colId xmlns:a16="http://schemas.microsoft.com/office/drawing/2014/main" val="2589161634"/>
                    </a:ext>
                  </a:extLst>
                </a:gridCol>
                <a:gridCol w="1388223">
                  <a:extLst>
                    <a:ext uri="{9D8B030D-6E8A-4147-A177-3AD203B41FA5}">
                      <a16:colId xmlns:a16="http://schemas.microsoft.com/office/drawing/2014/main" val="1349727787"/>
                    </a:ext>
                  </a:extLst>
                </a:gridCol>
              </a:tblGrid>
              <a:tr h="385405">
                <a:tc rowSpan="2">
                  <a:txBody>
                    <a:bodyPr/>
                    <a:lstStyle/>
                    <a:p>
                      <a:r>
                        <a:rPr lang="en-GB" sz="2800" dirty="0"/>
                        <a:t>Torch </a:t>
                      </a:r>
                    </a:p>
                  </a:txBody>
                  <a:tcPr/>
                </a:tc>
                <a:tc rowSpan="2">
                  <a:txBody>
                    <a:bodyPr/>
                    <a:lstStyle/>
                    <a:p>
                      <a:r>
                        <a:rPr lang="en-GB" sz="2800" dirty="0"/>
                        <a:t>Material</a:t>
                      </a:r>
                    </a:p>
                  </a:txBody>
                  <a:tcPr/>
                </a:tc>
                <a:tc gridSpan="3">
                  <a:txBody>
                    <a:bodyPr/>
                    <a:lstStyle/>
                    <a:p>
                      <a:r>
                        <a:rPr lang="en-GB" sz="2000" dirty="0"/>
                        <a:t>Brightness of light reflected (EV)</a:t>
                      </a:r>
                    </a:p>
                  </a:txBody>
                  <a:tcPr/>
                </a:tc>
                <a:tc hMerge="1">
                  <a:txBody>
                    <a:bodyPr/>
                    <a:lstStyle/>
                    <a:p>
                      <a:endParaRPr lang="en-GB" sz="2000" dirty="0"/>
                    </a:p>
                  </a:txBody>
                  <a:tcPr/>
                </a:tc>
                <a:tc hMerge="1">
                  <a:txBody>
                    <a:bodyPr/>
                    <a:lstStyle/>
                    <a:p>
                      <a:endParaRPr lang="en-GB" sz="2000" dirty="0"/>
                    </a:p>
                  </a:txBody>
                  <a:tcPr/>
                </a:tc>
                <a:extLst>
                  <a:ext uri="{0D108BD9-81ED-4DB2-BD59-A6C34878D82A}">
                    <a16:rowId xmlns:a16="http://schemas.microsoft.com/office/drawing/2014/main" val="954451637"/>
                  </a:ext>
                </a:extLst>
              </a:tr>
              <a:tr h="385405">
                <a:tc vMerge="1">
                  <a:txBody>
                    <a:bodyPr/>
                    <a:lstStyle/>
                    <a:p>
                      <a:endParaRPr lang="en-GB"/>
                    </a:p>
                  </a:txBody>
                  <a:tcPr/>
                </a:tc>
                <a:tc vMerge="1">
                  <a:txBody>
                    <a:bodyPr/>
                    <a:lstStyle/>
                    <a:p>
                      <a:endParaRPr lang="en-GB"/>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t>Test 1 </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t>Test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t>Test 3</a:t>
                      </a:r>
                    </a:p>
                  </a:txBody>
                  <a:tcPr/>
                </a:tc>
                <a:extLst>
                  <a:ext uri="{0D108BD9-81ED-4DB2-BD59-A6C34878D82A}">
                    <a16:rowId xmlns:a16="http://schemas.microsoft.com/office/drawing/2014/main" val="3323064063"/>
                  </a:ext>
                </a:extLst>
              </a:tr>
              <a:tr h="527574">
                <a:tc>
                  <a:txBody>
                    <a:bodyPr/>
                    <a:lstStyle/>
                    <a:p>
                      <a:r>
                        <a:rPr lang="en-GB" sz="1800" dirty="0"/>
                        <a:t>Off*</a:t>
                      </a:r>
                    </a:p>
                  </a:txBody>
                  <a:tcPr/>
                </a:tc>
                <a:tc>
                  <a:txBody>
                    <a:bodyPr/>
                    <a:lstStyle/>
                    <a:p>
                      <a:r>
                        <a:rPr lang="en-GB" sz="2000" dirty="0"/>
                        <a:t>None</a:t>
                      </a:r>
                    </a:p>
                  </a:txBody>
                  <a:tcPr/>
                </a:tc>
                <a:tc>
                  <a:txBody>
                    <a:bodyPr/>
                    <a:lstStyle/>
                    <a:p>
                      <a:r>
                        <a:rPr lang="en-GB" sz="2000" dirty="0"/>
                        <a:t>1.8</a:t>
                      </a:r>
                    </a:p>
                  </a:txBody>
                  <a:tcPr/>
                </a:tc>
                <a:tc>
                  <a:txBody>
                    <a:bodyPr/>
                    <a:lstStyle/>
                    <a:p>
                      <a:r>
                        <a:rPr lang="en-GB" sz="2000" dirty="0"/>
                        <a:t>1.7</a:t>
                      </a:r>
                    </a:p>
                  </a:txBody>
                  <a:tcPr/>
                </a:tc>
                <a:tc>
                  <a:txBody>
                    <a:bodyPr/>
                    <a:lstStyle/>
                    <a:p>
                      <a:r>
                        <a:rPr lang="en-GB" sz="2000" dirty="0"/>
                        <a:t>1.3</a:t>
                      </a:r>
                    </a:p>
                  </a:txBody>
                  <a:tcPr/>
                </a:tc>
                <a:extLst>
                  <a:ext uri="{0D108BD9-81ED-4DB2-BD59-A6C34878D82A}">
                    <a16:rowId xmlns:a16="http://schemas.microsoft.com/office/drawing/2014/main" val="54428557"/>
                  </a:ext>
                </a:extLst>
              </a:tr>
              <a:tr h="527574">
                <a:tc>
                  <a:txBody>
                    <a:bodyPr/>
                    <a:lstStyle/>
                    <a:p>
                      <a:r>
                        <a:rPr lang="en-GB" sz="1800" dirty="0"/>
                        <a:t>On</a:t>
                      </a:r>
                    </a:p>
                  </a:txBody>
                  <a:tcPr/>
                </a:tc>
                <a:tc>
                  <a:txBody>
                    <a:bodyPr/>
                    <a:lstStyle/>
                    <a:p>
                      <a:r>
                        <a:rPr lang="en-GB" sz="2000" dirty="0"/>
                        <a:t>None</a:t>
                      </a:r>
                    </a:p>
                  </a:txBody>
                  <a:tcPr/>
                </a:tc>
                <a:tc>
                  <a:txBody>
                    <a:bodyPr/>
                    <a:lstStyle/>
                    <a:p>
                      <a:r>
                        <a:rPr lang="en-GB" sz="2000" dirty="0"/>
                        <a:t>2.6</a:t>
                      </a:r>
                    </a:p>
                  </a:txBody>
                  <a:tcPr/>
                </a:tc>
                <a:tc>
                  <a:txBody>
                    <a:bodyPr/>
                    <a:lstStyle/>
                    <a:p>
                      <a:r>
                        <a:rPr lang="en-GB" sz="2000" dirty="0"/>
                        <a:t>2.7</a:t>
                      </a:r>
                    </a:p>
                  </a:txBody>
                  <a:tcPr/>
                </a:tc>
                <a:tc>
                  <a:txBody>
                    <a:bodyPr/>
                    <a:lstStyle/>
                    <a:p>
                      <a:r>
                        <a:rPr lang="en-GB" sz="2000" dirty="0"/>
                        <a:t>2.5</a:t>
                      </a:r>
                    </a:p>
                  </a:txBody>
                  <a:tcPr/>
                </a:tc>
                <a:extLst>
                  <a:ext uri="{0D108BD9-81ED-4DB2-BD59-A6C34878D82A}">
                    <a16:rowId xmlns:a16="http://schemas.microsoft.com/office/drawing/2014/main" val="382594927"/>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empty</a:t>
                      </a:r>
                    </a:p>
                  </a:txBody>
                  <a:tcPr/>
                </a:tc>
                <a:tc>
                  <a:txBody>
                    <a:bodyPr/>
                    <a:lstStyle/>
                    <a:p>
                      <a:r>
                        <a:rPr lang="en-GB" sz="2000" dirty="0"/>
                        <a:t>2.7</a:t>
                      </a:r>
                    </a:p>
                  </a:txBody>
                  <a:tcPr/>
                </a:tc>
                <a:tc>
                  <a:txBody>
                    <a:bodyPr/>
                    <a:lstStyle/>
                    <a:p>
                      <a:r>
                        <a:rPr lang="en-GB" sz="2000" dirty="0"/>
                        <a:t>2.7</a:t>
                      </a:r>
                    </a:p>
                  </a:txBody>
                  <a:tcPr/>
                </a:tc>
                <a:tc>
                  <a:txBody>
                    <a:bodyPr/>
                    <a:lstStyle/>
                    <a:p>
                      <a:r>
                        <a:rPr lang="en-GB" sz="2000" dirty="0"/>
                        <a:t>2.5</a:t>
                      </a:r>
                    </a:p>
                  </a:txBody>
                  <a:tcPr/>
                </a:tc>
                <a:extLst>
                  <a:ext uri="{0D108BD9-81ED-4DB2-BD59-A6C34878D82A}">
                    <a16:rowId xmlns:a16="http://schemas.microsoft.com/office/drawing/2014/main" val="990306093"/>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with glass marbles</a:t>
                      </a:r>
                    </a:p>
                  </a:txBody>
                  <a:tcPr/>
                </a:tc>
                <a:tc>
                  <a:txBody>
                    <a:bodyPr/>
                    <a:lstStyle/>
                    <a:p>
                      <a:r>
                        <a:rPr lang="en-GB" sz="2000" dirty="0"/>
                        <a:t>3.0</a:t>
                      </a:r>
                    </a:p>
                  </a:txBody>
                  <a:tcPr/>
                </a:tc>
                <a:tc>
                  <a:txBody>
                    <a:bodyPr/>
                    <a:lstStyle/>
                    <a:p>
                      <a:r>
                        <a:rPr lang="en-GB" sz="2000" dirty="0"/>
                        <a:t>2.8</a:t>
                      </a:r>
                    </a:p>
                  </a:txBody>
                  <a:tcPr/>
                </a:tc>
                <a:tc>
                  <a:txBody>
                    <a:bodyPr/>
                    <a:lstStyle/>
                    <a:p>
                      <a:r>
                        <a:rPr lang="en-GB" sz="2000" dirty="0"/>
                        <a:t>2.7</a:t>
                      </a:r>
                    </a:p>
                  </a:txBody>
                  <a:tcPr/>
                </a:tc>
                <a:extLst>
                  <a:ext uri="{0D108BD9-81ED-4DB2-BD59-A6C34878D82A}">
                    <a16:rowId xmlns:a16="http://schemas.microsoft.com/office/drawing/2014/main" val="3390686369"/>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solidFill>
                      <a:srgbClr val="3EB1C8"/>
                    </a:solidFill>
                  </a:tcPr>
                </a:tc>
                <a:tc>
                  <a:txBody>
                    <a:bodyPr/>
                    <a:lstStyle/>
                    <a:p>
                      <a:r>
                        <a:rPr lang="en-GB" sz="2000" dirty="0"/>
                        <a:t>Foil case with hollow glass microbeads **</a:t>
                      </a:r>
                    </a:p>
                  </a:txBody>
                  <a:tcPr>
                    <a:solidFill>
                      <a:srgbClr val="3EB1C8"/>
                    </a:solidFill>
                  </a:tcPr>
                </a:tc>
                <a:tc>
                  <a:txBody>
                    <a:bodyPr/>
                    <a:lstStyle/>
                    <a:p>
                      <a:r>
                        <a:rPr lang="en-GB" sz="2000" dirty="0"/>
                        <a:t>3.3</a:t>
                      </a:r>
                    </a:p>
                  </a:txBody>
                  <a:tcPr>
                    <a:solidFill>
                      <a:srgbClr val="3EB1C8"/>
                    </a:solidFill>
                  </a:tcPr>
                </a:tc>
                <a:tc>
                  <a:txBody>
                    <a:bodyPr/>
                    <a:lstStyle/>
                    <a:p>
                      <a:r>
                        <a:rPr lang="en-GB" sz="2000" dirty="0"/>
                        <a:t>3.2</a:t>
                      </a:r>
                    </a:p>
                  </a:txBody>
                  <a:tcPr>
                    <a:solidFill>
                      <a:srgbClr val="3EB1C8"/>
                    </a:solidFill>
                  </a:tcPr>
                </a:tc>
                <a:tc>
                  <a:txBody>
                    <a:bodyPr/>
                    <a:lstStyle/>
                    <a:p>
                      <a:r>
                        <a:rPr lang="en-GB" sz="2000" dirty="0"/>
                        <a:t>3.1</a:t>
                      </a:r>
                    </a:p>
                  </a:txBody>
                  <a:tcPr>
                    <a:solidFill>
                      <a:srgbClr val="3EB1C8"/>
                    </a:solidFill>
                  </a:tcPr>
                </a:tc>
                <a:extLst>
                  <a:ext uri="{0D108BD9-81ED-4DB2-BD59-A6C34878D82A}">
                    <a16:rowId xmlns:a16="http://schemas.microsoft.com/office/drawing/2014/main" val="3293619607"/>
                  </a:ext>
                </a:extLst>
              </a:tr>
              <a:tr h="62257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with cocoa powder</a:t>
                      </a:r>
                    </a:p>
                  </a:txBody>
                  <a:tcPr/>
                </a:tc>
                <a:tc>
                  <a:txBody>
                    <a:bodyPr/>
                    <a:lstStyle/>
                    <a:p>
                      <a:r>
                        <a:rPr lang="en-GB" sz="2000" dirty="0"/>
                        <a:t>2.0</a:t>
                      </a:r>
                    </a:p>
                  </a:txBody>
                  <a:tcPr/>
                </a:tc>
                <a:tc>
                  <a:txBody>
                    <a:bodyPr/>
                    <a:lstStyle/>
                    <a:p>
                      <a:r>
                        <a:rPr lang="en-GB" sz="2000" dirty="0"/>
                        <a:t>2.1</a:t>
                      </a:r>
                    </a:p>
                  </a:txBody>
                  <a:tcPr/>
                </a:tc>
                <a:tc>
                  <a:txBody>
                    <a:bodyPr/>
                    <a:lstStyle/>
                    <a:p>
                      <a:r>
                        <a:rPr lang="en-GB" sz="2000" dirty="0"/>
                        <a:t>1.9</a:t>
                      </a:r>
                    </a:p>
                  </a:txBody>
                  <a:tcPr/>
                </a:tc>
                <a:extLst>
                  <a:ext uri="{0D108BD9-81ED-4DB2-BD59-A6C34878D82A}">
                    <a16:rowId xmlns:a16="http://schemas.microsoft.com/office/drawing/2014/main" val="1266145716"/>
                  </a:ext>
                </a:extLst>
              </a:tr>
              <a:tr h="32004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t>On</a:t>
                      </a:r>
                    </a:p>
                    <a:p>
                      <a:endParaRPr lang="en-GB" sz="1800" dirty="0"/>
                    </a:p>
                  </a:txBody>
                  <a:tcPr/>
                </a:tc>
                <a:tc>
                  <a:txBody>
                    <a:bodyPr/>
                    <a:lstStyle/>
                    <a:p>
                      <a:r>
                        <a:rPr lang="en-GB" sz="2000" dirty="0"/>
                        <a:t>Foil case with couscous</a:t>
                      </a:r>
                    </a:p>
                  </a:txBody>
                  <a:tcPr/>
                </a:tc>
                <a:tc>
                  <a:txBody>
                    <a:bodyPr/>
                    <a:lstStyle/>
                    <a:p>
                      <a:r>
                        <a:rPr lang="en-GB" sz="2000" dirty="0"/>
                        <a:t>2.8</a:t>
                      </a:r>
                    </a:p>
                  </a:txBody>
                  <a:tcPr/>
                </a:tc>
                <a:tc>
                  <a:txBody>
                    <a:bodyPr/>
                    <a:lstStyle/>
                    <a:p>
                      <a:r>
                        <a:rPr lang="en-GB" sz="2000" dirty="0"/>
                        <a:t>2.8</a:t>
                      </a:r>
                    </a:p>
                  </a:txBody>
                  <a:tcPr/>
                </a:tc>
                <a:tc>
                  <a:txBody>
                    <a:bodyPr/>
                    <a:lstStyle/>
                    <a:p>
                      <a:r>
                        <a:rPr lang="en-GB" sz="2000" dirty="0"/>
                        <a:t>2.7</a:t>
                      </a:r>
                    </a:p>
                  </a:txBody>
                  <a:tcPr/>
                </a:tc>
                <a:extLst>
                  <a:ext uri="{0D108BD9-81ED-4DB2-BD59-A6C34878D82A}">
                    <a16:rowId xmlns:a16="http://schemas.microsoft.com/office/drawing/2014/main" val="151788393"/>
                  </a:ext>
                </a:extLst>
              </a:tr>
              <a:tr h="320040">
                <a:tc>
                  <a:txBody>
                    <a:bodyPr/>
                    <a:lstStyle/>
                    <a:p>
                      <a:r>
                        <a:rPr lang="en-GB" sz="1800" dirty="0"/>
                        <a:t>On</a:t>
                      </a:r>
                    </a:p>
                  </a:txBody>
                  <a:tcPr/>
                </a:tc>
                <a:tc>
                  <a:txBody>
                    <a:bodyPr/>
                    <a:lstStyle/>
                    <a:p>
                      <a:r>
                        <a:rPr lang="en-GB" sz="2000" dirty="0"/>
                        <a:t>Dark coloured card</a:t>
                      </a:r>
                    </a:p>
                  </a:txBody>
                  <a:tcPr/>
                </a:tc>
                <a:tc>
                  <a:txBody>
                    <a:bodyPr/>
                    <a:lstStyle/>
                    <a:p>
                      <a:r>
                        <a:rPr lang="en-GB" sz="2000" dirty="0"/>
                        <a:t>2.0</a:t>
                      </a:r>
                    </a:p>
                  </a:txBody>
                  <a:tcPr/>
                </a:tc>
                <a:tc>
                  <a:txBody>
                    <a:bodyPr/>
                    <a:lstStyle/>
                    <a:p>
                      <a:r>
                        <a:rPr lang="en-GB" sz="2000" dirty="0"/>
                        <a:t>2.1</a:t>
                      </a:r>
                    </a:p>
                  </a:txBody>
                  <a:tcPr/>
                </a:tc>
                <a:tc>
                  <a:txBody>
                    <a:bodyPr/>
                    <a:lstStyle/>
                    <a:p>
                      <a:r>
                        <a:rPr lang="en-GB" sz="2000" dirty="0"/>
                        <a:t>1.9</a:t>
                      </a:r>
                    </a:p>
                  </a:txBody>
                  <a:tcPr/>
                </a:tc>
                <a:extLst>
                  <a:ext uri="{0D108BD9-81ED-4DB2-BD59-A6C34878D82A}">
                    <a16:rowId xmlns:a16="http://schemas.microsoft.com/office/drawing/2014/main" val="3278122695"/>
                  </a:ext>
                </a:extLst>
              </a:tr>
            </a:tbl>
          </a:graphicData>
        </a:graphic>
      </p:graphicFrame>
    </p:spTree>
    <p:extLst>
      <p:ext uri="{BB962C8B-B14F-4D97-AF65-F5344CB8AC3E}">
        <p14:creationId xmlns:p14="http://schemas.microsoft.com/office/powerpoint/2010/main" val="29249915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indoor, appliance&#10;&#10;Description automatically generated">
            <a:extLst>
              <a:ext uri="{FF2B5EF4-FFF2-40B4-BE49-F238E27FC236}">
                <a16:creationId xmlns:a16="http://schemas.microsoft.com/office/drawing/2014/main" id="{7E39CD1B-1F87-05FD-69C2-2FE059E3F7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57090" y="1662545"/>
            <a:ext cx="3697085" cy="4929447"/>
          </a:xfrm>
          <a:prstGeom prst="rect">
            <a:avLst/>
          </a:prstGeom>
        </p:spPr>
      </p:pic>
      <p:sp>
        <p:nvSpPr>
          <p:cNvPr id="11" name="TextBox 10">
            <a:extLst>
              <a:ext uri="{FF2B5EF4-FFF2-40B4-BE49-F238E27FC236}">
                <a16:creationId xmlns:a16="http://schemas.microsoft.com/office/drawing/2014/main" id="{C5750B22-8D5D-ECE8-7EDB-F5349DC4E8A6}"/>
              </a:ext>
            </a:extLst>
          </p:cNvPr>
          <p:cNvSpPr txBox="1"/>
          <p:nvPr/>
        </p:nvSpPr>
        <p:spPr>
          <a:xfrm>
            <a:off x="4501246" y="2197737"/>
            <a:ext cx="3214788" cy="646331"/>
          </a:xfrm>
          <a:prstGeom prst="rect">
            <a:avLst/>
          </a:prstGeom>
          <a:solidFill>
            <a:srgbClr val="3EB1C8"/>
          </a:solidFill>
        </p:spPr>
        <p:txBody>
          <a:bodyPr wrap="square" rtlCol="0">
            <a:spAutoFit/>
          </a:bodyPr>
          <a:lstStyle/>
          <a:p>
            <a:r>
              <a:rPr lang="en-GB" dirty="0">
                <a:solidFill>
                  <a:schemeClr val="bg1"/>
                </a:solidFill>
              </a:rPr>
              <a:t>Lamp with filament bulb </a:t>
            </a:r>
          </a:p>
          <a:p>
            <a:r>
              <a:rPr lang="en-GB" dirty="0">
                <a:solidFill>
                  <a:schemeClr val="bg1"/>
                </a:solidFill>
              </a:rPr>
              <a:t>(safety warning – it will get hot)</a:t>
            </a:r>
          </a:p>
        </p:txBody>
      </p:sp>
      <p:cxnSp>
        <p:nvCxnSpPr>
          <p:cNvPr id="13" name="Straight Arrow Connector 12">
            <a:extLst>
              <a:ext uri="{FF2B5EF4-FFF2-40B4-BE49-F238E27FC236}">
                <a16:creationId xmlns:a16="http://schemas.microsoft.com/office/drawing/2014/main" id="{1D56AD30-20FC-2902-9E46-E32C8F0B0E08}"/>
              </a:ext>
            </a:extLst>
          </p:cNvPr>
          <p:cNvCxnSpPr>
            <a:cxnSpLocks/>
          </p:cNvCxnSpPr>
          <p:nvPr/>
        </p:nvCxnSpPr>
        <p:spPr>
          <a:xfrm>
            <a:off x="2001276" y="4276898"/>
            <a:ext cx="0" cy="2040775"/>
          </a:xfrm>
          <a:prstGeom prst="straightConnector1">
            <a:avLst/>
          </a:prstGeom>
          <a:ln w="73025">
            <a:solidFill>
              <a:srgbClr val="FFFF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245D4CC-5A31-211F-48B2-EA8D9C335BDE}"/>
              </a:ext>
            </a:extLst>
          </p:cNvPr>
          <p:cNvSpPr txBox="1"/>
          <p:nvPr/>
        </p:nvSpPr>
        <p:spPr>
          <a:xfrm>
            <a:off x="614253" y="4752597"/>
            <a:ext cx="1195042" cy="923330"/>
          </a:xfrm>
          <a:prstGeom prst="rect">
            <a:avLst/>
          </a:prstGeom>
          <a:solidFill>
            <a:srgbClr val="3EB1C8"/>
          </a:solidFill>
        </p:spPr>
        <p:txBody>
          <a:bodyPr wrap="square" rtlCol="0">
            <a:spAutoFit/>
          </a:bodyPr>
          <a:lstStyle/>
          <a:p>
            <a:r>
              <a:rPr lang="en-GB" dirty="0">
                <a:solidFill>
                  <a:schemeClr val="bg1"/>
                </a:solidFill>
              </a:rPr>
              <a:t>Bulb </a:t>
            </a:r>
          </a:p>
          <a:p>
            <a:r>
              <a:rPr lang="en-GB" dirty="0">
                <a:solidFill>
                  <a:schemeClr val="bg1"/>
                </a:solidFill>
              </a:rPr>
              <a:t>11 cm high*</a:t>
            </a:r>
          </a:p>
        </p:txBody>
      </p:sp>
      <p:sp>
        <p:nvSpPr>
          <p:cNvPr id="18" name="TextBox 17">
            <a:extLst>
              <a:ext uri="{FF2B5EF4-FFF2-40B4-BE49-F238E27FC236}">
                <a16:creationId xmlns:a16="http://schemas.microsoft.com/office/drawing/2014/main" id="{0B837B12-1180-64EA-9EB0-6C2BBF240347}"/>
              </a:ext>
            </a:extLst>
          </p:cNvPr>
          <p:cNvSpPr txBox="1"/>
          <p:nvPr/>
        </p:nvSpPr>
        <p:spPr>
          <a:xfrm>
            <a:off x="2340021" y="6080819"/>
            <a:ext cx="1811050" cy="646331"/>
          </a:xfrm>
          <a:prstGeom prst="rect">
            <a:avLst/>
          </a:prstGeom>
          <a:solidFill>
            <a:srgbClr val="3EB1C8"/>
          </a:solidFill>
        </p:spPr>
        <p:txBody>
          <a:bodyPr wrap="square" rtlCol="0">
            <a:spAutoFit/>
          </a:bodyPr>
          <a:lstStyle/>
          <a:p>
            <a:r>
              <a:rPr lang="en-GB" dirty="0">
                <a:solidFill>
                  <a:schemeClr val="bg1"/>
                </a:solidFill>
              </a:rPr>
              <a:t>Mark position of case on paper</a:t>
            </a:r>
          </a:p>
        </p:txBody>
      </p:sp>
      <p:cxnSp>
        <p:nvCxnSpPr>
          <p:cNvPr id="19" name="Straight Arrow Connector 18">
            <a:extLst>
              <a:ext uri="{FF2B5EF4-FFF2-40B4-BE49-F238E27FC236}">
                <a16:creationId xmlns:a16="http://schemas.microsoft.com/office/drawing/2014/main" id="{F91031D0-0D05-D20B-24EB-5E737923358E}"/>
              </a:ext>
            </a:extLst>
          </p:cNvPr>
          <p:cNvCxnSpPr>
            <a:cxnSpLocks/>
          </p:cNvCxnSpPr>
          <p:nvPr/>
        </p:nvCxnSpPr>
        <p:spPr>
          <a:xfrm flipH="1" flipV="1">
            <a:off x="2992582" y="5453149"/>
            <a:ext cx="133003" cy="627670"/>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C0830910-7265-BF8A-C08D-5DF389CDE756}"/>
              </a:ext>
            </a:extLst>
          </p:cNvPr>
          <p:cNvCxnSpPr>
            <a:cxnSpLocks/>
          </p:cNvCxnSpPr>
          <p:nvPr/>
        </p:nvCxnSpPr>
        <p:spPr>
          <a:xfrm flipH="1">
            <a:off x="3767108" y="5336371"/>
            <a:ext cx="734137" cy="0"/>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765CB2D-520F-22CE-ED55-3C7286E597B8}"/>
              </a:ext>
            </a:extLst>
          </p:cNvPr>
          <p:cNvSpPr txBox="1"/>
          <p:nvPr/>
        </p:nvSpPr>
        <p:spPr>
          <a:xfrm>
            <a:off x="4151071" y="5062264"/>
            <a:ext cx="1480690" cy="646331"/>
          </a:xfrm>
          <a:prstGeom prst="rect">
            <a:avLst/>
          </a:prstGeom>
          <a:solidFill>
            <a:srgbClr val="3EB1C8"/>
          </a:solidFill>
        </p:spPr>
        <p:txBody>
          <a:bodyPr wrap="square" rtlCol="0">
            <a:spAutoFit/>
          </a:bodyPr>
          <a:lstStyle/>
          <a:p>
            <a:r>
              <a:rPr lang="en-GB" dirty="0">
                <a:solidFill>
                  <a:schemeClr val="bg1"/>
                </a:solidFill>
              </a:rPr>
              <a:t>Thermometer optional</a:t>
            </a:r>
          </a:p>
        </p:txBody>
      </p:sp>
      <p:sp>
        <p:nvSpPr>
          <p:cNvPr id="26" name="TextBox 25">
            <a:extLst>
              <a:ext uri="{FF2B5EF4-FFF2-40B4-BE49-F238E27FC236}">
                <a16:creationId xmlns:a16="http://schemas.microsoft.com/office/drawing/2014/main" id="{8D8F17A6-5D54-6508-BDC2-573E123D4214}"/>
              </a:ext>
            </a:extLst>
          </p:cNvPr>
          <p:cNvSpPr txBox="1"/>
          <p:nvPr/>
        </p:nvSpPr>
        <p:spPr>
          <a:xfrm>
            <a:off x="628648" y="1995106"/>
            <a:ext cx="2363933" cy="1754326"/>
          </a:xfrm>
          <a:prstGeom prst="rect">
            <a:avLst/>
          </a:prstGeom>
          <a:solidFill>
            <a:srgbClr val="3EB1C8"/>
          </a:solidFill>
        </p:spPr>
        <p:txBody>
          <a:bodyPr wrap="square" rtlCol="0">
            <a:spAutoFit/>
          </a:bodyPr>
          <a:lstStyle/>
          <a:p>
            <a:r>
              <a:rPr lang="en-GB" dirty="0">
                <a:solidFill>
                  <a:schemeClr val="bg1"/>
                </a:solidFill>
              </a:rPr>
              <a:t>Use cling film so that samples can be lifted easily to check (every 2 minutes) if chocolate button beneath has melted.</a:t>
            </a:r>
          </a:p>
        </p:txBody>
      </p:sp>
      <p:cxnSp>
        <p:nvCxnSpPr>
          <p:cNvPr id="27" name="Straight Arrow Connector 26">
            <a:extLst>
              <a:ext uri="{FF2B5EF4-FFF2-40B4-BE49-F238E27FC236}">
                <a16:creationId xmlns:a16="http://schemas.microsoft.com/office/drawing/2014/main" id="{130E6476-7878-745E-9077-9F442943729D}"/>
              </a:ext>
            </a:extLst>
          </p:cNvPr>
          <p:cNvCxnSpPr>
            <a:cxnSpLocks/>
          </p:cNvCxnSpPr>
          <p:nvPr/>
        </p:nvCxnSpPr>
        <p:spPr>
          <a:xfrm>
            <a:off x="1943593" y="3736874"/>
            <a:ext cx="695500" cy="986443"/>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pic>
        <p:nvPicPr>
          <p:cNvPr id="30" name="Picture 29" descr="A picture containing gear&#10;&#10;Description automatically generated">
            <a:extLst>
              <a:ext uri="{FF2B5EF4-FFF2-40B4-BE49-F238E27FC236}">
                <a16:creationId xmlns:a16="http://schemas.microsoft.com/office/drawing/2014/main" id="{48E909E9-0CBD-3BB9-3A8A-D91304FA680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6320899" y="3934726"/>
            <a:ext cx="2223984" cy="3123000"/>
          </a:xfrm>
          <a:prstGeom prst="rect">
            <a:avLst/>
          </a:prstGeom>
        </p:spPr>
      </p:pic>
      <p:sp>
        <p:nvSpPr>
          <p:cNvPr id="31" name="TextBox 30">
            <a:extLst>
              <a:ext uri="{FF2B5EF4-FFF2-40B4-BE49-F238E27FC236}">
                <a16:creationId xmlns:a16="http://schemas.microsoft.com/office/drawing/2014/main" id="{C771494C-E23A-62CC-7705-2D4042BC7848}"/>
              </a:ext>
            </a:extLst>
          </p:cNvPr>
          <p:cNvSpPr txBox="1"/>
          <p:nvPr/>
        </p:nvSpPr>
        <p:spPr>
          <a:xfrm>
            <a:off x="5871391" y="3552268"/>
            <a:ext cx="3123001" cy="1477328"/>
          </a:xfrm>
          <a:prstGeom prst="rect">
            <a:avLst/>
          </a:prstGeom>
          <a:solidFill>
            <a:srgbClr val="3EB1C8"/>
          </a:solidFill>
        </p:spPr>
        <p:txBody>
          <a:bodyPr wrap="square" rtlCol="0">
            <a:spAutoFit/>
          </a:bodyPr>
          <a:lstStyle/>
          <a:p>
            <a:r>
              <a:rPr lang="en-GB" dirty="0">
                <a:solidFill>
                  <a:schemeClr val="bg1"/>
                </a:solidFill>
              </a:rPr>
              <a:t>Test if chocolate button melted by pressing (e.g., with the rubber on a pencil).</a:t>
            </a:r>
          </a:p>
          <a:p>
            <a:r>
              <a:rPr lang="en-GB" dirty="0">
                <a:solidFill>
                  <a:schemeClr val="bg1"/>
                </a:solidFill>
              </a:rPr>
              <a:t>See dimples left as it begins to melt.</a:t>
            </a:r>
          </a:p>
        </p:txBody>
      </p:sp>
      <p:cxnSp>
        <p:nvCxnSpPr>
          <p:cNvPr id="32" name="Straight Arrow Connector 31">
            <a:extLst>
              <a:ext uri="{FF2B5EF4-FFF2-40B4-BE49-F238E27FC236}">
                <a16:creationId xmlns:a16="http://schemas.microsoft.com/office/drawing/2014/main" id="{D01CEA88-B997-75C4-8205-CB3895EE0638}"/>
              </a:ext>
            </a:extLst>
          </p:cNvPr>
          <p:cNvCxnSpPr>
            <a:cxnSpLocks/>
          </p:cNvCxnSpPr>
          <p:nvPr/>
        </p:nvCxnSpPr>
        <p:spPr>
          <a:xfrm flipH="1">
            <a:off x="7220006" y="4693964"/>
            <a:ext cx="1038350" cy="951185"/>
          </a:xfrm>
          <a:prstGeom prst="straightConnector1">
            <a:avLst/>
          </a:prstGeom>
          <a:ln w="60325">
            <a:solidFill>
              <a:srgbClr val="E10098"/>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Rounded Corners 2">
            <a:extLst>
              <a:ext uri="{FF2B5EF4-FFF2-40B4-BE49-F238E27FC236}">
                <a16:creationId xmlns:a16="http://schemas.microsoft.com/office/drawing/2014/main" id="{2B43078E-0138-4FD9-B313-4F0C6A063282}"/>
              </a:ext>
            </a:extLst>
          </p:cNvPr>
          <p:cNvSpPr/>
          <p:nvPr/>
        </p:nvSpPr>
        <p:spPr>
          <a:xfrm>
            <a:off x="874017" y="334502"/>
            <a:ext cx="6987938" cy="916157"/>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rgbClr val="3EB1C8"/>
                </a:solidFill>
              </a:rPr>
              <a:t>2. </a:t>
            </a:r>
            <a:r>
              <a:rPr lang="en-GB" sz="1800" b="1" dirty="0">
                <a:solidFill>
                  <a:srgbClr val="3EB1C8"/>
                </a:solidFill>
                <a:latin typeface="+mj-lt"/>
              </a:rPr>
              <a:t>How long does chocolate take to melt under a filament lamp with different materials used to cover the surface?</a:t>
            </a:r>
            <a:endParaRPr lang="en-GB" dirty="0">
              <a:solidFill>
                <a:srgbClr val="3EB1C8"/>
              </a:solidFill>
            </a:endParaRPr>
          </a:p>
        </p:txBody>
      </p:sp>
    </p:spTree>
    <p:extLst>
      <p:ext uri="{BB962C8B-B14F-4D97-AF65-F5344CB8AC3E}">
        <p14:creationId xmlns:p14="http://schemas.microsoft.com/office/powerpoint/2010/main" val="2498012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2FD25DE-D874-0125-D6BB-8C9A603424DB}"/>
              </a:ext>
            </a:extLst>
          </p:cNvPr>
          <p:cNvSpPr>
            <a:spLocks noGrp="1"/>
          </p:cNvSpPr>
          <p:nvPr>
            <p:ph type="title"/>
          </p:nvPr>
        </p:nvSpPr>
        <p:spPr>
          <a:xfrm>
            <a:off x="628647" y="133004"/>
            <a:ext cx="8182843" cy="991687"/>
          </a:xfrm>
        </p:spPr>
        <p:txBody>
          <a:bodyPr>
            <a:normAutofit fontScale="90000"/>
          </a:bodyPr>
          <a:lstStyle/>
          <a:p>
            <a:br>
              <a:rPr lang="en-GB" sz="3600" b="1" dirty="0">
                <a:cs typeface="Plus Jakarta Sans ExtraBold" pitchFamily="2" charset="0"/>
              </a:rPr>
            </a:br>
            <a:r>
              <a:rPr lang="en-GB" sz="3200" b="1" dirty="0">
                <a:latin typeface="+mj-lt"/>
              </a:rPr>
              <a:t>Test 2 example results: </a:t>
            </a:r>
            <a:br>
              <a:rPr lang="en-GB" sz="3200" b="1" dirty="0">
                <a:latin typeface="+mj-lt"/>
              </a:rPr>
            </a:br>
            <a:r>
              <a:rPr lang="en-GB" sz="3200" b="1" dirty="0">
                <a:latin typeface="+mj-lt"/>
              </a:rPr>
              <a:t>Which material is best at slowing down melting?</a:t>
            </a:r>
            <a:br>
              <a:rPr lang="en-GB" sz="3600" b="1" dirty="0">
                <a:cs typeface="Plus Jakarta Sans ExtraBold" pitchFamily="2" charset="0"/>
              </a:rPr>
            </a:br>
            <a:endParaRPr lang="en-GB" b="1" dirty="0">
              <a:latin typeface="+mj-lt"/>
            </a:endParaRPr>
          </a:p>
        </p:txBody>
      </p:sp>
      <p:graphicFrame>
        <p:nvGraphicFramePr>
          <p:cNvPr id="12" name="Table 12">
            <a:extLst>
              <a:ext uri="{FF2B5EF4-FFF2-40B4-BE49-F238E27FC236}">
                <a16:creationId xmlns:a16="http://schemas.microsoft.com/office/drawing/2014/main" id="{CC260C68-C186-0B0F-54E8-6E9AC0EB77DA}"/>
              </a:ext>
            </a:extLst>
          </p:cNvPr>
          <p:cNvGraphicFramePr>
            <a:graphicFrameLocks noGrp="1"/>
          </p:cNvGraphicFramePr>
          <p:nvPr>
            <p:extLst>
              <p:ext uri="{D42A27DB-BD31-4B8C-83A1-F6EECF244321}">
                <p14:modId xmlns:p14="http://schemas.microsoft.com/office/powerpoint/2010/main" val="915815469"/>
              </p:ext>
            </p:extLst>
          </p:nvPr>
        </p:nvGraphicFramePr>
        <p:xfrm>
          <a:off x="798022" y="1396999"/>
          <a:ext cx="7697586" cy="5364480"/>
        </p:xfrm>
        <a:graphic>
          <a:graphicData uri="http://schemas.openxmlformats.org/drawingml/2006/table">
            <a:tbl>
              <a:tblPr firstRow="1" bandRow="1">
                <a:tableStyleId>{5940675A-B579-460E-94D1-54222C63F5DA}</a:tableStyleId>
              </a:tblPr>
              <a:tblGrid>
                <a:gridCol w="3848793">
                  <a:extLst>
                    <a:ext uri="{9D8B030D-6E8A-4147-A177-3AD203B41FA5}">
                      <a16:colId xmlns:a16="http://schemas.microsoft.com/office/drawing/2014/main" val="961068336"/>
                    </a:ext>
                  </a:extLst>
                </a:gridCol>
                <a:gridCol w="3848793">
                  <a:extLst>
                    <a:ext uri="{9D8B030D-6E8A-4147-A177-3AD203B41FA5}">
                      <a16:colId xmlns:a16="http://schemas.microsoft.com/office/drawing/2014/main" val="1638487877"/>
                    </a:ext>
                  </a:extLst>
                </a:gridCol>
              </a:tblGrid>
              <a:tr h="687481">
                <a:tc>
                  <a:txBody>
                    <a:bodyPr/>
                    <a:lstStyle/>
                    <a:p>
                      <a:r>
                        <a:rPr lang="en-GB" sz="2400" dirty="0">
                          <a:solidFill>
                            <a:srgbClr val="3C3C3C"/>
                          </a:solidFill>
                        </a:rPr>
                        <a:t>Material covering chocolate button</a:t>
                      </a:r>
                    </a:p>
                  </a:txBody>
                  <a:tcPr/>
                </a:tc>
                <a:tc>
                  <a:txBody>
                    <a:bodyPr/>
                    <a:lstStyle/>
                    <a:p>
                      <a:r>
                        <a:rPr lang="en-GB" sz="2400" dirty="0">
                          <a:solidFill>
                            <a:srgbClr val="3C3C3C"/>
                          </a:solidFill>
                        </a:rPr>
                        <a:t>Time for chocolate to melt</a:t>
                      </a:r>
                    </a:p>
                  </a:txBody>
                  <a:tcPr/>
                </a:tc>
                <a:extLst>
                  <a:ext uri="{0D108BD9-81ED-4DB2-BD59-A6C34878D82A}">
                    <a16:rowId xmlns:a16="http://schemas.microsoft.com/office/drawing/2014/main" val="767002258"/>
                  </a:ext>
                </a:extLst>
              </a:tr>
              <a:tr h="596417">
                <a:tc>
                  <a:txBody>
                    <a:bodyPr/>
                    <a:lstStyle/>
                    <a:p>
                      <a:r>
                        <a:rPr lang="en-GB" sz="2000" dirty="0">
                          <a:solidFill>
                            <a:srgbClr val="3C3C3C"/>
                          </a:solidFill>
                        </a:rPr>
                        <a:t>Cling film ONLY</a:t>
                      </a:r>
                    </a:p>
                    <a:p>
                      <a:endParaRPr lang="en-GB" sz="2000" dirty="0">
                        <a:solidFill>
                          <a:srgbClr val="3C3C3C"/>
                        </a:solidFill>
                      </a:endParaRPr>
                    </a:p>
                    <a:p>
                      <a:endParaRPr lang="en-GB" sz="2000" dirty="0">
                        <a:solidFill>
                          <a:srgbClr val="3C3C3C"/>
                        </a:solidFill>
                      </a:endParaRPr>
                    </a:p>
                    <a:p>
                      <a:endParaRPr lang="en-GB" sz="2000" dirty="0">
                        <a:solidFill>
                          <a:srgbClr val="3C3C3C"/>
                        </a:solidFill>
                      </a:endParaRPr>
                    </a:p>
                  </a:txBody>
                  <a:tcPr/>
                </a:tc>
                <a:tc>
                  <a:txBody>
                    <a:bodyPr/>
                    <a:lstStyle/>
                    <a:p>
                      <a:r>
                        <a:rPr lang="en-GB" sz="2000" dirty="0">
                          <a:solidFill>
                            <a:srgbClr val="3C3C3C"/>
                          </a:solidFill>
                        </a:rPr>
                        <a:t> 8 minutes</a:t>
                      </a:r>
                    </a:p>
                  </a:txBody>
                  <a:tcPr/>
                </a:tc>
                <a:extLst>
                  <a:ext uri="{0D108BD9-81ED-4DB2-BD59-A6C34878D82A}">
                    <a16:rowId xmlns:a16="http://schemas.microsoft.com/office/drawing/2014/main" val="2997740680"/>
                  </a:ext>
                </a:extLst>
              </a:tr>
              <a:tr h="596417">
                <a:tc>
                  <a:txBody>
                    <a:bodyPr/>
                    <a:lstStyle/>
                    <a:p>
                      <a:r>
                        <a:rPr lang="en-GB" sz="2000" dirty="0">
                          <a:solidFill>
                            <a:srgbClr val="3C3C3C"/>
                          </a:solidFill>
                        </a:rPr>
                        <a:t>Cling film and complete covering of marbles </a:t>
                      </a:r>
                    </a:p>
                    <a:p>
                      <a:endParaRPr lang="en-GB" sz="2000" dirty="0">
                        <a:solidFill>
                          <a:srgbClr val="3C3C3C"/>
                        </a:solidFill>
                      </a:endParaRPr>
                    </a:p>
                    <a:p>
                      <a:endParaRPr lang="en-GB" sz="2000" dirty="0">
                        <a:solidFill>
                          <a:srgbClr val="3C3C3C"/>
                        </a:solidFill>
                      </a:endParaRPr>
                    </a:p>
                  </a:txBody>
                  <a:tcPr/>
                </a:tc>
                <a:tc>
                  <a:txBody>
                    <a:bodyPr/>
                    <a:lstStyle/>
                    <a:p>
                      <a:r>
                        <a:rPr lang="en-GB" sz="2000" dirty="0">
                          <a:solidFill>
                            <a:srgbClr val="3C3C3C"/>
                          </a:solidFill>
                        </a:rPr>
                        <a:t>18 minutes</a:t>
                      </a:r>
                    </a:p>
                  </a:txBody>
                  <a:tcPr/>
                </a:tc>
                <a:extLst>
                  <a:ext uri="{0D108BD9-81ED-4DB2-BD59-A6C34878D82A}">
                    <a16:rowId xmlns:a16="http://schemas.microsoft.com/office/drawing/2014/main" val="252683952"/>
                  </a:ext>
                </a:extLst>
              </a:tr>
              <a:tr h="596417">
                <a:tc>
                  <a:txBody>
                    <a:bodyPr/>
                    <a:lstStyle/>
                    <a:p>
                      <a:r>
                        <a:rPr lang="en-GB" sz="2000" dirty="0">
                          <a:solidFill>
                            <a:srgbClr val="3C3C3C"/>
                          </a:solidFill>
                        </a:rPr>
                        <a:t>Cling film and covering of hollow glass microbeads* (like researchers)</a:t>
                      </a:r>
                    </a:p>
                    <a:p>
                      <a:endParaRPr lang="en-GB" sz="2000" dirty="0">
                        <a:solidFill>
                          <a:srgbClr val="3C3C3C"/>
                        </a:solidFill>
                      </a:endParaRPr>
                    </a:p>
                    <a:p>
                      <a:endParaRPr lang="en-GB" sz="2000" dirty="0">
                        <a:solidFill>
                          <a:srgbClr val="3C3C3C"/>
                        </a:solidFill>
                      </a:endParaRPr>
                    </a:p>
                    <a:p>
                      <a:endParaRPr lang="en-GB" sz="2000" dirty="0">
                        <a:solidFill>
                          <a:srgbClr val="3C3C3C"/>
                        </a:solidFill>
                      </a:endParaRPr>
                    </a:p>
                  </a:txBody>
                  <a:tcPr>
                    <a:solidFill>
                      <a:srgbClr val="3EB1C8"/>
                    </a:solidFill>
                  </a:tcPr>
                </a:tc>
                <a:tc>
                  <a:txBody>
                    <a:bodyPr/>
                    <a:lstStyle/>
                    <a:p>
                      <a:r>
                        <a:rPr lang="en-GB" sz="2000" dirty="0">
                          <a:solidFill>
                            <a:srgbClr val="3C3C3C"/>
                          </a:solidFill>
                        </a:rPr>
                        <a:t>Not melting after 1 hour</a:t>
                      </a:r>
                    </a:p>
                  </a:txBody>
                  <a:tcPr>
                    <a:solidFill>
                      <a:srgbClr val="3EB1C8"/>
                    </a:solidFill>
                  </a:tcPr>
                </a:tc>
                <a:extLst>
                  <a:ext uri="{0D108BD9-81ED-4DB2-BD59-A6C34878D82A}">
                    <a16:rowId xmlns:a16="http://schemas.microsoft.com/office/drawing/2014/main" val="787917244"/>
                  </a:ext>
                </a:extLst>
              </a:tr>
            </a:tbl>
          </a:graphicData>
        </a:graphic>
      </p:graphicFrame>
      <p:pic>
        <p:nvPicPr>
          <p:cNvPr id="14" name="Picture 13" descr="A picture containing table, indoor&#10;&#10;Description automatically generated">
            <a:extLst>
              <a:ext uri="{FF2B5EF4-FFF2-40B4-BE49-F238E27FC236}">
                <a16:creationId xmlns:a16="http://schemas.microsoft.com/office/drawing/2014/main" id="{1A28B8F5-5D09-4F00-E0E8-B3E4774B93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23557" y="2388489"/>
            <a:ext cx="1100766" cy="976678"/>
          </a:xfrm>
          <a:prstGeom prst="rect">
            <a:avLst/>
          </a:prstGeom>
        </p:spPr>
      </p:pic>
      <p:pic>
        <p:nvPicPr>
          <p:cNvPr id="16" name="Picture 15" descr="A picture containing table, indoor&#10;&#10;Description automatically generated">
            <a:extLst>
              <a:ext uri="{FF2B5EF4-FFF2-40B4-BE49-F238E27FC236}">
                <a16:creationId xmlns:a16="http://schemas.microsoft.com/office/drawing/2014/main" id="{3FD2E819-F964-BB29-D419-44342D359FC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623557" y="3926839"/>
            <a:ext cx="1100766" cy="799270"/>
          </a:xfrm>
          <a:prstGeom prst="rect">
            <a:avLst/>
          </a:prstGeom>
        </p:spPr>
      </p:pic>
      <p:pic>
        <p:nvPicPr>
          <p:cNvPr id="18" name="Picture 17" descr="A picture containing indoor, appliance&#10;&#10;Description automatically generated">
            <a:extLst>
              <a:ext uri="{FF2B5EF4-FFF2-40B4-BE49-F238E27FC236}">
                <a16:creationId xmlns:a16="http://schemas.microsoft.com/office/drawing/2014/main" id="{B5ECC76B-7B95-2AF5-DB91-A68040D0F16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623514" y="5538610"/>
            <a:ext cx="1100809" cy="799270"/>
          </a:xfrm>
          <a:prstGeom prst="rect">
            <a:avLst/>
          </a:prstGeom>
        </p:spPr>
      </p:pic>
    </p:spTree>
    <p:extLst>
      <p:ext uri="{BB962C8B-B14F-4D97-AF65-F5344CB8AC3E}">
        <p14:creationId xmlns:p14="http://schemas.microsoft.com/office/powerpoint/2010/main" val="276467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2006670" y="0"/>
            <a:ext cx="4864576" cy="902679"/>
          </a:xfrm>
        </p:spPr>
        <p:txBody>
          <a:bodyPr/>
          <a:lstStyle/>
          <a:p>
            <a:r>
              <a:rPr lang="en-GB" b="1" dirty="0">
                <a:latin typeface="+mj-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5496" y="902679"/>
            <a:ext cx="1368152" cy="1368152"/>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011680" y="772037"/>
            <a:ext cx="7132320" cy="4555093"/>
          </a:xfrm>
          <a:prstGeom prst="rect">
            <a:avLst/>
          </a:prstGeom>
          <a:noFill/>
        </p:spPr>
        <p:txBody>
          <a:bodyPr wrap="square" rtlCol="0">
            <a:spAutoFit/>
          </a:bodyPr>
          <a:lstStyle/>
          <a:p>
            <a:pPr>
              <a:spcAft>
                <a:spcPts val="600"/>
              </a:spcAft>
            </a:pPr>
            <a:r>
              <a:rPr lang="en-GB" sz="2400" b="1" i="1" dirty="0">
                <a:solidFill>
                  <a:srgbClr val="3EB1C8"/>
                </a:solidFill>
                <a:cs typeface="Plus Jakarta Sans" pitchFamily="2" charset="0"/>
              </a:rPr>
              <a:t>Test 1: </a:t>
            </a:r>
          </a:p>
          <a:p>
            <a:pPr>
              <a:spcAft>
                <a:spcPts val="600"/>
              </a:spcAft>
            </a:pPr>
            <a:r>
              <a:rPr lang="en-GB" sz="2400" i="1" dirty="0">
                <a:solidFill>
                  <a:srgbClr val="3C3C3C"/>
                </a:solidFill>
                <a:cs typeface="Plus Jakarta Sans" pitchFamily="2" charset="0"/>
              </a:rPr>
              <a:t>Of all the materials I tested, the most reflective was…   </a:t>
            </a:r>
          </a:p>
          <a:p>
            <a:pPr>
              <a:spcAft>
                <a:spcPts val="600"/>
              </a:spcAft>
            </a:pPr>
            <a:r>
              <a:rPr lang="en-GB" sz="2400" i="1" dirty="0">
                <a:solidFill>
                  <a:srgbClr val="3C3C3C"/>
                </a:solidFill>
                <a:cs typeface="Plus Jakarta Sans" pitchFamily="2" charset="0"/>
              </a:rPr>
              <a:t>I know this because…</a:t>
            </a:r>
          </a:p>
          <a:p>
            <a:pPr>
              <a:spcAft>
                <a:spcPts val="600"/>
              </a:spcAft>
            </a:pPr>
            <a:r>
              <a:rPr lang="en-GB" sz="2400" i="1" dirty="0">
                <a:solidFill>
                  <a:srgbClr val="00B050"/>
                </a:solidFill>
                <a:cs typeface="Plus Jakarta Sans" pitchFamily="2" charset="0"/>
              </a:rPr>
              <a:t>Challenge: When I repeated my readings, I noticed that…</a:t>
            </a:r>
          </a:p>
          <a:p>
            <a:pPr>
              <a:spcAft>
                <a:spcPts val="600"/>
              </a:spcAft>
            </a:pPr>
            <a:endParaRPr lang="en-GB" sz="1600" i="1" dirty="0">
              <a:solidFill>
                <a:srgbClr val="3C3C3C"/>
              </a:solidFill>
              <a:cs typeface="Plus Jakarta Sans" pitchFamily="2" charset="0"/>
            </a:endParaRPr>
          </a:p>
          <a:p>
            <a:pPr>
              <a:spcAft>
                <a:spcPts val="600"/>
              </a:spcAft>
            </a:pPr>
            <a:r>
              <a:rPr lang="en-GB" sz="2400" b="1" i="1" dirty="0">
                <a:solidFill>
                  <a:srgbClr val="3EB1C8"/>
                </a:solidFill>
                <a:cs typeface="Plus Jakarta Sans" pitchFamily="2" charset="0"/>
              </a:rPr>
              <a:t>Test 2: </a:t>
            </a:r>
          </a:p>
          <a:p>
            <a:pPr>
              <a:spcAft>
                <a:spcPts val="600"/>
              </a:spcAft>
            </a:pPr>
            <a:r>
              <a:rPr lang="en-GB" sz="2400" i="1" dirty="0">
                <a:solidFill>
                  <a:srgbClr val="3C3C3C"/>
                </a:solidFill>
                <a:cs typeface="Plus Jakarta Sans" pitchFamily="2" charset="0"/>
              </a:rPr>
              <a:t>Of all the materials I tested, the best at slowing the melting of a chocolate button was…</a:t>
            </a:r>
          </a:p>
          <a:p>
            <a:pPr>
              <a:spcAft>
                <a:spcPts val="600"/>
              </a:spcAft>
            </a:pPr>
            <a:r>
              <a:rPr lang="en-GB" sz="2400" i="1" dirty="0">
                <a:solidFill>
                  <a:srgbClr val="3C3C3C"/>
                </a:solidFill>
                <a:cs typeface="Plus Jakarta Sans" pitchFamily="2" charset="0"/>
              </a:rPr>
              <a:t>This is because…</a:t>
            </a:r>
          </a:p>
          <a:p>
            <a:endParaRPr lang="en-GB" dirty="0"/>
          </a:p>
        </p:txBody>
      </p:sp>
      <p:sp>
        <p:nvSpPr>
          <p:cNvPr id="19" name="TextBox 18">
            <a:extLst>
              <a:ext uri="{FF2B5EF4-FFF2-40B4-BE49-F238E27FC236}">
                <a16:creationId xmlns:a16="http://schemas.microsoft.com/office/drawing/2014/main" id="{8D096C93-AD0A-E788-ED0D-E377569B5BB2}"/>
              </a:ext>
            </a:extLst>
          </p:cNvPr>
          <p:cNvSpPr txBox="1"/>
          <p:nvPr/>
        </p:nvSpPr>
        <p:spPr>
          <a:xfrm>
            <a:off x="2055521" y="5268171"/>
            <a:ext cx="7132320" cy="584775"/>
          </a:xfrm>
          <a:prstGeom prst="rect">
            <a:avLst/>
          </a:prstGeom>
          <a:noFill/>
        </p:spPr>
        <p:txBody>
          <a:bodyPr wrap="square">
            <a:spAutoFit/>
          </a:bodyPr>
          <a:lstStyle/>
          <a:p>
            <a:r>
              <a:rPr kumimoji="0" lang="en-GB" sz="3200" b="1" i="0" u="none" strike="noStrike" kern="1200" cap="none" spc="0" normalizeH="0" baseline="0" noProof="0" dirty="0">
                <a:ln>
                  <a:noFill/>
                </a:ln>
                <a:solidFill>
                  <a:srgbClr val="3EB1C8"/>
                </a:solidFill>
                <a:effectLst/>
                <a:uLnTx/>
                <a:uFillTx/>
                <a:latin typeface="+mj-lt"/>
                <a:cs typeface="Plus Jakarta Sans Medium" pitchFamily="2" charset="0"/>
              </a:rPr>
              <a:t>Were you surprised by any of your results?</a:t>
            </a:r>
            <a:endParaRPr lang="en-GB" sz="1600" b="1" dirty="0">
              <a:latin typeface="+mj-lt"/>
            </a:endParaRPr>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5496" y="5038673"/>
            <a:ext cx="1368152" cy="1368152"/>
          </a:xfrm>
          <a:prstGeom prst="rect">
            <a:avLst/>
          </a:prstGeom>
        </p:spPr>
      </p:pic>
      <p:sp>
        <p:nvSpPr>
          <p:cNvPr id="3" name="TextBox 2">
            <a:extLst>
              <a:ext uri="{FF2B5EF4-FFF2-40B4-BE49-F238E27FC236}">
                <a16:creationId xmlns:a16="http://schemas.microsoft.com/office/drawing/2014/main" id="{CF288F10-C7DD-17B8-E1BF-AE0D7ACC35A8}"/>
              </a:ext>
            </a:extLst>
          </p:cNvPr>
          <p:cNvSpPr txBox="1"/>
          <p:nvPr/>
        </p:nvSpPr>
        <p:spPr>
          <a:xfrm>
            <a:off x="2055521" y="5852946"/>
            <a:ext cx="7044638" cy="830997"/>
          </a:xfrm>
          <a:prstGeom prst="rect">
            <a:avLst/>
          </a:prstGeom>
          <a:noFill/>
        </p:spPr>
        <p:txBody>
          <a:bodyPr wrap="square" rtlCol="0">
            <a:spAutoFit/>
          </a:bodyPr>
          <a:lstStyle/>
          <a:p>
            <a:r>
              <a:rPr lang="en-GB" sz="2400" i="1" dirty="0">
                <a:solidFill>
                  <a:srgbClr val="3C3C3C"/>
                </a:solidFill>
              </a:rPr>
              <a:t>Could you improve the way that you used the equipment and took measurements? </a:t>
            </a:r>
          </a:p>
        </p:txBody>
      </p:sp>
    </p:spTree>
    <p:extLst>
      <p:ext uri="{BB962C8B-B14F-4D97-AF65-F5344CB8AC3E}">
        <p14:creationId xmlns:p14="http://schemas.microsoft.com/office/powerpoint/2010/main" val="2828885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7886700" cy="748779"/>
          </a:xfrm>
        </p:spPr>
        <p:txBody>
          <a:bodyPr/>
          <a:lstStyle/>
          <a:p>
            <a:r>
              <a:rPr lang="en-GB" b="1" dirty="0">
                <a:latin typeface="+mj-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803216" y="3429000"/>
            <a:ext cx="7537570" cy="1937479"/>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Climate Stripes Collage</a:t>
            </a:r>
          </a:p>
          <a:p>
            <a:pPr algn="ctr"/>
            <a:endParaRPr lang="en-GB" b="1" dirty="0"/>
          </a:p>
          <a:p>
            <a:pPr algn="ctr"/>
            <a:r>
              <a:rPr lang="en-GB" dirty="0"/>
              <a:t>Spread the word about climate change</a:t>
            </a:r>
            <a:r>
              <a:rPr lang="en-GB" dirty="0">
                <a:solidFill>
                  <a:schemeClr val="bg1"/>
                </a:solidFill>
              </a:rPr>
              <a:t>. </a:t>
            </a:r>
            <a:r>
              <a:rPr lang="en-GB" dirty="0"/>
              <a:t>Use this guidance from </a:t>
            </a:r>
          </a:p>
          <a:p>
            <a:pPr algn="ctr"/>
            <a:r>
              <a:rPr lang="en-GB" dirty="0">
                <a:hlinkClick r:id="rId3"/>
              </a:rPr>
              <a:t>the Met Office</a:t>
            </a:r>
            <a:r>
              <a:rPr lang="en-GB" dirty="0"/>
              <a:t> to create a climate stripes collage.</a:t>
            </a:r>
            <a:endParaRPr lang="en-GB" dirty="0">
              <a:solidFill>
                <a:schemeClr val="bg1"/>
              </a:solidFill>
            </a:endParaRP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803215" y="1256110"/>
            <a:ext cx="3178581" cy="17383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Writing</a:t>
            </a:r>
          </a:p>
          <a:p>
            <a:pPr algn="ctr"/>
            <a:endParaRPr lang="en-GB" dirty="0"/>
          </a:p>
          <a:p>
            <a:r>
              <a:rPr lang="en-GB" dirty="0"/>
              <a:t>Children could write a non-chronological report about an arctic animal.</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5162204" y="1256110"/>
            <a:ext cx="3178581" cy="173831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t>Maths</a:t>
            </a:r>
          </a:p>
          <a:p>
            <a:pPr algn="ctr"/>
            <a:endParaRPr lang="en-GB" dirty="0"/>
          </a:p>
          <a:p>
            <a:r>
              <a:rPr lang="en-GB" dirty="0"/>
              <a:t>Construct bar charts or scatter graphs to  present data</a:t>
            </a:r>
          </a:p>
        </p:txBody>
      </p:sp>
    </p:spTree>
    <p:extLst>
      <p:ext uri="{BB962C8B-B14F-4D97-AF65-F5344CB8AC3E}">
        <p14:creationId xmlns:p14="http://schemas.microsoft.com/office/powerpoint/2010/main" val="1063935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34400" y="884302"/>
            <a:ext cx="8084932" cy="5078313"/>
          </a:xfrm>
          <a:prstGeom prst="rect">
            <a:avLst/>
          </a:prstGeom>
        </p:spPr>
        <p:txBody>
          <a:bodyPr wrap="square" lIns="91440" tIns="45720" rIns="91440" bIns="45720" anchor="t">
            <a:spAutoFit/>
          </a:bodyPr>
          <a:lstStyle/>
          <a:p>
            <a:r>
              <a:rPr lang="en-GB" b="1">
                <a:solidFill>
                  <a:srgbClr val="3C3C3C"/>
                </a:solidFill>
                <a:cs typeface="Plus Jakarta Sans Medium" pitchFamily="2" charset="0"/>
              </a:rPr>
              <a:t>Acknowledgement</a:t>
            </a:r>
          </a:p>
          <a:p>
            <a:r>
              <a:rPr lang="en-GB">
                <a:solidFill>
                  <a:srgbClr val="3C3C3C"/>
                </a:solidFill>
                <a:cs typeface="Plus Jakarta Sans Medium" pitchFamily="2" charset="0"/>
              </a:rPr>
              <a:t>This resource contributes to XAIDA – a project supported by the European Union’s Horizon 2020 research and innovation programme under grant agreement No 101003469. </a:t>
            </a:r>
          </a:p>
          <a:p>
            <a:br>
              <a:rPr lang="en-US">
                <a:solidFill>
                  <a:srgbClr val="3C3C3C"/>
                </a:solidFill>
                <a:cs typeface="Plus Jakarta Sans Medium" pitchFamily="2" charset="0"/>
              </a:rPr>
            </a:br>
            <a:r>
              <a:rPr lang="en-US">
                <a:solidFill>
                  <a:srgbClr val="3C3C3C"/>
                </a:solidFill>
                <a:cs typeface="Plus Jakarta Sans Medium" pitchFamily="2" charset="0"/>
              </a:rPr>
              <a:t>This </a:t>
            </a:r>
            <a:r>
              <a:rPr lang="en-US" b="1">
                <a:solidFill>
                  <a:srgbClr val="3C3C3C"/>
                </a:solidFill>
                <a:cs typeface="Plus Jakarta Sans ExtraBold" pitchFamily="2" charset="0"/>
              </a:rPr>
              <a:t>PowerPoint</a:t>
            </a:r>
            <a:r>
              <a:rPr lang="en-US">
                <a:solidFill>
                  <a:srgbClr val="3C3C3C"/>
                </a:solidFill>
                <a:cs typeface="Plus Jakarta Sans Medium" pitchFamily="2" charset="0"/>
              </a:rPr>
              <a:t> is intended to be a guide for teachers for their reference although they may wish to show certain slides in the classroom. </a:t>
            </a:r>
          </a:p>
          <a:p>
            <a:endParaRPr lang="en-US">
              <a:solidFill>
                <a:srgbClr val="3C3C3C"/>
              </a:solidFill>
              <a:cs typeface="Plus Jakarta Sans Medium" pitchFamily="2" charset="0"/>
            </a:endParaRPr>
          </a:p>
          <a:p>
            <a:pPr>
              <a:spcAft>
                <a:spcPts val="0"/>
              </a:spcAft>
            </a:pPr>
            <a:r>
              <a:rPr lang="en-GB" b="1">
                <a:solidFill>
                  <a:srgbClr val="3C3C3C"/>
                </a:solidFill>
                <a:ea typeface="Calibri" panose="020F0502020204030204" pitchFamily="34" charset="0"/>
                <a:cs typeface="Plus Jakarta Sans ExtraBold" pitchFamily="2" charset="0"/>
              </a:rPr>
              <a:t>Copyright</a:t>
            </a:r>
          </a:p>
          <a:p>
            <a:r>
              <a:rPr lang="en-GB">
                <a:solidFill>
                  <a:srgbClr val="3C3C3C"/>
                </a:solidFill>
                <a:ea typeface="Calibri" panose="020F0502020204030204" pitchFamily="34" charset="0"/>
                <a:cs typeface="Plus Jakarta Sans Medium" pitchFamily="2" charset="0"/>
              </a:rPr>
              <a:t>The materials included in these resources are </a:t>
            </a:r>
            <a:r>
              <a:rPr lang="en-GB" b="1">
                <a:solidFill>
                  <a:srgbClr val="3C3C3C"/>
                </a:solidFill>
                <a:ea typeface="Calibri" panose="020F0502020204030204" pitchFamily="34" charset="0"/>
                <a:cs typeface="Plus Jakarta Sans ExtraBold" pitchFamily="2" charset="0"/>
              </a:rPr>
              <a:t>©Primary Science Teaching Trust 2023</a:t>
            </a:r>
            <a:r>
              <a:rPr lang="en-GB">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lang="en-GB">
                <a:solidFill>
                  <a:srgbClr val="3C3C3C"/>
                </a:solidFill>
                <a:ea typeface="Calibri" panose="020F0502020204030204" pitchFamily="34" charset="0"/>
                <a:cs typeface="Plus Jakarta Sans Medium" pitchFamily="2" charset="0"/>
              </a:rPr>
            </a:br>
            <a:br>
              <a:rPr lang="en-GB">
                <a:solidFill>
                  <a:srgbClr val="3C3C3C"/>
                </a:solidFill>
                <a:ea typeface="Calibri" panose="020F0502020204030204" pitchFamily="34" charset="0"/>
                <a:cs typeface="Plus Jakarta Sans Medium" pitchFamily="2" charset="0"/>
              </a:rPr>
            </a:br>
            <a:r>
              <a:rPr lang="en-US" b="1">
                <a:solidFill>
                  <a:srgbClr val="3C3C3C"/>
                </a:solidFill>
                <a:cs typeface="Plus Jakarta Sans ExtraBold" pitchFamily="2" charset="0"/>
              </a:rPr>
              <a:t>Feedback</a:t>
            </a:r>
          </a:p>
          <a:p>
            <a:r>
              <a:rPr lang="en-US">
                <a:solidFill>
                  <a:srgbClr val="3C3C3C"/>
                </a:solidFill>
                <a:cs typeface="Plus Jakarta Sans Medium" pitchFamily="2" charset="0"/>
              </a:rPr>
              <a:t>We would welcome any feedback on these materials. Please email </a:t>
            </a:r>
            <a:r>
              <a:rPr lang="en-US">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a:solidFill>
                  <a:srgbClr val="3C3C3C"/>
                </a:solidFill>
                <a:cs typeface="Plus Jakarta Sans Medium" pitchFamily="2" charset="0"/>
              </a:rPr>
              <a:t> or complete this </a:t>
            </a:r>
            <a:r>
              <a:rPr lang="en-US">
                <a:solidFill>
                  <a:srgbClr val="3C3C3C"/>
                </a:solidFill>
                <a:hlinkClick r:id="rId4">
                  <a:extLst>
                    <a:ext uri="{A12FA001-AC4F-418D-AE19-62706E023703}">
                      <ahyp:hlinkClr xmlns:ahyp="http://schemas.microsoft.com/office/drawing/2018/hyperlinkcolor" val="tx"/>
                    </a:ext>
                  </a:extLst>
                </a:hlinkClick>
              </a:rPr>
              <a:t>short survey</a:t>
            </a:r>
            <a:r>
              <a:rPr lang="en-US">
                <a:solidFill>
                  <a:srgbClr val="3C3C3C"/>
                </a:solidFill>
                <a:cs typeface="Plus Jakarta Sans Medium" pitchFamily="2" charset="0"/>
              </a:rPr>
              <a:t>. </a:t>
            </a:r>
            <a:endParaRPr lang="en-GB">
              <a:solidFill>
                <a:srgbClr val="3C3C3C"/>
              </a:solidFill>
            </a:endParaRPr>
          </a:p>
        </p:txBody>
      </p:sp>
    </p:spTree>
    <p:extLst>
      <p:ext uri="{BB962C8B-B14F-4D97-AF65-F5344CB8AC3E}">
        <p14:creationId xmlns:p14="http://schemas.microsoft.com/office/powerpoint/2010/main" val="124576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1017398"/>
          </a:xfrm>
        </p:spPr>
        <p:txBody>
          <a:bodyPr>
            <a:noAutofit/>
          </a:bodyPr>
          <a:lstStyle/>
          <a:p>
            <a:r>
              <a:rPr lang="en-GB" sz="3600" dirty="0">
                <a:effectLst/>
                <a:latin typeface="+mn-lt"/>
                <a:ea typeface="Calibri" panose="020F0502020204030204" pitchFamily="34" charset="0"/>
                <a:cs typeface="Times New Roman" panose="02020603050405020304" pitchFamily="18" charset="0"/>
              </a:rPr>
              <a:t>Geoengineering could slow the melting of Arctic ice</a:t>
            </a:r>
            <a:endParaRPr lang="en-GB" b="1" dirty="0">
              <a:latin typeface="+mj-lt"/>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92133" y="14175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945378" cy="180969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GB" dirty="0">
                <a:cs typeface="Plus Jakarta Sans Medium" pitchFamily="2" charset="0"/>
              </a:rPr>
              <a:t>Give reasons, based on evidence from comparative and fair tests, for the uses of everyday materials.</a:t>
            </a:r>
          </a:p>
          <a:p>
            <a:pPr marL="285750" indent="-285750">
              <a:buFont typeface="Arial" panose="020B0604020202020204" pitchFamily="34" charset="0"/>
              <a:buChar char="•"/>
            </a:pPr>
            <a:r>
              <a:rPr lang="en-GB" dirty="0">
                <a:cs typeface="Plus Jakarta Sans Medium" pitchFamily="2" charset="0"/>
              </a:rPr>
              <a:t>Know how global warming affects </a:t>
            </a:r>
            <a:r>
              <a:rPr lang="en-GB">
                <a:cs typeface="Plus Jakarta Sans Medium" pitchFamily="2" charset="0"/>
              </a:rPr>
              <a:t>Arctic ice and </a:t>
            </a:r>
            <a:r>
              <a:rPr lang="en-GB" dirty="0">
                <a:cs typeface="Plus Jakarta Sans Medium" pitchFamily="2" charset="0"/>
              </a:rPr>
              <a:t>how this might be reduced</a:t>
            </a: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969961"/>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dirty="0">
                <a:cs typeface="Plus Jakarta Sans Medium" pitchFamily="2" charset="0"/>
              </a:rPr>
              <a:t>A team of scientists, led by Dr Leslie Field, tested the reflectivity of materials suitable for covering young ice in the Arctic. A thin layer of hollow glass microspheres was the most promising material to slow down the melting of the ice. More tests are needed for this and other ‘geoengineering’ solutions. This is important because they could reduce the effects of climate change.</a:t>
            </a:r>
            <a:endParaRPr kumimoji="0" lang="en-GB" sz="1600" b="0" i="0" u="none" strike="noStrike" kern="1200" cap="none" spc="0" normalizeH="0" baseline="0" noProof="0" dirty="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66043"/>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GB" sz="1600" dirty="0">
                <a:cs typeface="Plus Jakarta Sans Medium" pitchFamily="2" charset="0"/>
              </a:rPr>
              <a:t>Compare how light is reflected by different materials</a:t>
            </a:r>
          </a:p>
          <a:p>
            <a:pPr marL="285750" lvl="0" indent="-285750">
              <a:buFont typeface="Arial" panose="020B0604020202020204" pitchFamily="34" charset="0"/>
              <a:buChar char="•"/>
              <a:defRPr/>
            </a:pPr>
            <a:r>
              <a:rPr lang="en-GB" sz="1600" dirty="0">
                <a:cs typeface="Plus Jakarta Sans Medium" pitchFamily="2" charset="0"/>
              </a:rPr>
              <a:t>Investigate how long chocolate takes to melt under a filament lamp with different materials used to cover the surface</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593608"/>
            <a:ext cx="4954044" cy="369332"/>
          </a:xfrm>
          <a:prstGeom prst="rect">
            <a:avLst/>
          </a:prstGeom>
          <a:noFill/>
        </p:spPr>
        <p:txBody>
          <a:bodyPr wrap="square">
            <a:spAutoFit/>
          </a:bodyPr>
          <a:lstStyle/>
          <a:p>
            <a:pPr>
              <a:defRPr/>
            </a:pPr>
            <a:r>
              <a:rPr lang="en-GB" b="1" dirty="0">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289690"/>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3C3C3C"/>
                </a:solidFill>
                <a:cs typeface="Plus Jakarta Sans ExtraBold" pitchFamily="2" charset="0"/>
              </a:rPr>
              <a:t>Related investigations for children</a:t>
            </a:r>
            <a:endParaRPr lang="en-GB" dirty="0">
              <a:solidFill>
                <a:srgbClr val="3C3C3C"/>
              </a:solidFill>
              <a:cs typeface="Plus Jakarta Sans ExtraBold" pitchFamily="2" charset="0"/>
            </a:endParaRPr>
          </a:p>
        </p:txBody>
      </p:sp>
      <p:pic>
        <p:nvPicPr>
          <p:cNvPr id="12" name="Picture 11" descr="A picture containing text, screenshot, font, line&#10;&#10;Description automatically generated">
            <a:extLst>
              <a:ext uri="{FF2B5EF4-FFF2-40B4-BE49-F238E27FC236}">
                <a16:creationId xmlns:a16="http://schemas.microsoft.com/office/drawing/2014/main" id="{5F61FEB0-7D52-B679-A003-3DDD15AF8F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3168" y="1764375"/>
            <a:ext cx="4350906" cy="632268"/>
          </a:xfrm>
          <a:prstGeom prst="rect">
            <a:avLst/>
          </a:prstGeom>
        </p:spPr>
      </p:pic>
      <p:pic>
        <p:nvPicPr>
          <p:cNvPr id="16" name="Picture 15" descr="A picture containing text, screenshot, font&#10;&#10;Description automatically generated">
            <a:extLst>
              <a:ext uri="{FF2B5EF4-FFF2-40B4-BE49-F238E27FC236}">
                <a16:creationId xmlns:a16="http://schemas.microsoft.com/office/drawing/2014/main" id="{E0EF3455-8D7F-93DA-3DD5-8A316FD213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3168" y="2500729"/>
            <a:ext cx="4347976" cy="630594"/>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dirty="0">
                <a:solidFill>
                  <a:srgbClr val="3C3C3C"/>
                </a:solidFill>
              </a:rPr>
              <a:t>For more information on the Primary Science Teaching Trust and access to a large selection of PSTT resources, visit our website:</a:t>
            </a:r>
          </a:p>
          <a:p>
            <a:pPr algn="just"/>
            <a:endParaRPr lang="en-US" sz="1662" dirty="0"/>
          </a:p>
          <a:p>
            <a:pPr algn="ctr"/>
            <a:r>
              <a:rPr lang="en-US" sz="2400" b="1" dirty="0">
                <a:solidFill>
                  <a:srgbClr val="3EB1C8"/>
                </a:solidFill>
                <a:hlinkClick r:id="rId3">
                  <a:extLst>
                    <a:ext uri="{A12FA001-AC4F-418D-AE19-62706E023703}">
                      <ahyp:hlinkClr xmlns:ahyp="http://schemas.microsoft.com/office/drawing/2018/hyperlinkcolor" val="tx"/>
                    </a:ext>
                  </a:extLst>
                </a:hlinkClick>
              </a:rPr>
              <a:t>www.pstt.org.uk</a:t>
            </a:r>
            <a:endParaRPr lang="en-US" sz="2400" b="1" dirty="0">
              <a:solidFill>
                <a:srgbClr val="3EB1C8"/>
              </a:solidFill>
            </a:endParaRPr>
          </a:p>
          <a:p>
            <a:pPr algn="just"/>
            <a:endParaRPr lang="en-US" sz="1662" dirty="0"/>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dirty="0">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dirty="0">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dirty="0">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a:xfrm>
            <a:off x="628652" y="18253"/>
            <a:ext cx="7886700" cy="1325562"/>
          </a:xfrm>
        </p:spPr>
        <p:txBody>
          <a:bodyPr/>
          <a:lstStyle/>
          <a:p>
            <a:r>
              <a:rPr lang="en-GB" b="1" dirty="0">
                <a:latin typeface="+mj-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48" y="1124989"/>
            <a:ext cx="7785585" cy="4930057"/>
          </a:xfrm>
        </p:spPr>
        <p:txBody>
          <a:bodyPr>
            <a:noAutofit/>
          </a:bodyPr>
          <a:lstStyle/>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Arctic</a:t>
            </a:r>
            <a:r>
              <a:rPr lang="en-GB" sz="1800"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the regions around the North Pole</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climate change - </a:t>
            </a:r>
            <a:r>
              <a:rPr lang="en-US" sz="1800" dirty="0">
                <a:effectLst/>
                <a:latin typeface="Calibri" panose="020F0502020204030204" pitchFamily="34" charset="0"/>
                <a:ea typeface="Trebuchet MS" panose="020B0603020202020204" pitchFamily="34" charset="0"/>
                <a:cs typeface="Calibri" panose="020F0502020204030204" pitchFamily="34" charset="0"/>
              </a:rPr>
              <a:t>a long-term change in the average weather patterns on Earth</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geoengineering (also called climate engineering)</a:t>
            </a:r>
            <a:r>
              <a:rPr lang="en-GB" sz="1800" b="1" dirty="0">
                <a:latin typeface="Calibri" panose="020F0502020204030204" pitchFamily="34" charset="0"/>
                <a:ea typeface="Trebuchet MS" panose="020B0603020202020204" pitchFamily="34" charset="0"/>
                <a:cs typeface="Calibri" panose="020F0502020204030204" pitchFamily="34" charset="0"/>
              </a:rPr>
              <a:t> -</a:t>
            </a:r>
            <a:r>
              <a:rPr lang="en-GB" sz="1800" b="1" dirty="0">
                <a:effectLst/>
                <a:latin typeface="Calibri" panose="020F0502020204030204" pitchFamily="34" charset="0"/>
                <a:ea typeface="Trebuchet MS" panose="020B0603020202020204" pitchFamily="34" charset="0"/>
                <a:cs typeface="Calibri" panose="020F0502020204030204" pitchFamily="34" charset="0"/>
              </a:rPr>
              <a:t> </a:t>
            </a:r>
            <a:r>
              <a:rPr lang="en-US" sz="1800" dirty="0">
                <a:effectLst/>
                <a:latin typeface="Calibri" panose="020F0502020204030204" pitchFamily="34" charset="0"/>
                <a:ea typeface="Trebuchet MS" panose="020B0603020202020204" pitchFamily="34" charset="0"/>
                <a:cs typeface="Calibri" panose="020F0502020204030204" pitchFamily="34" charset="0"/>
              </a:rPr>
              <a:t>the deliberate and large-scale intervention in the Earth’s climate system</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heat wave</a:t>
            </a:r>
            <a:r>
              <a:rPr lang="en-GB" sz="1800" b="1"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at least three consecutive days of unusually hot weather</a:t>
            </a:r>
            <a:endParaRPr lang="en-US" sz="1800" dirty="0">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latin typeface="Calibri" panose="020F0502020204030204" pitchFamily="34" charset="0"/>
                <a:ea typeface="Trebuchet MS" panose="020B0603020202020204" pitchFamily="34" charset="0"/>
                <a:cs typeface="Calibri" panose="020F0502020204030204" pitchFamily="34" charset="0"/>
              </a:rPr>
              <a:t>m</a:t>
            </a:r>
            <a:r>
              <a:rPr lang="en-US" sz="1800" b="1" dirty="0">
                <a:effectLst/>
                <a:latin typeface="Calibri" panose="020F0502020204030204" pitchFamily="34" charset="0"/>
                <a:ea typeface="Trebuchet MS" panose="020B0603020202020204" pitchFamily="34" charset="0"/>
                <a:cs typeface="Calibri" panose="020F0502020204030204" pitchFamily="34" charset="0"/>
              </a:rPr>
              <a:t>icrosphere</a:t>
            </a:r>
            <a:r>
              <a:rPr lang="en-US" sz="1800" dirty="0">
                <a:effectLst/>
                <a:latin typeface="Calibri" panose="020F0502020204030204" pitchFamily="34" charset="0"/>
                <a:ea typeface="Trebuchet MS" panose="020B0603020202020204" pitchFamily="34" charset="0"/>
                <a:cs typeface="Calibri" panose="020F0502020204030204" pitchFamily="34" charset="0"/>
              </a:rPr>
              <a:t> – a very tiny, round particle made from glass, plastic or other materials</a:t>
            </a:r>
            <a:endParaRPr lang="en-US" sz="1800" dirty="0">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effectLst/>
                <a:latin typeface="Calibri" panose="020F0502020204030204" pitchFamily="34" charset="0"/>
                <a:ea typeface="Trebuchet MS" panose="020B0603020202020204" pitchFamily="34" charset="0"/>
                <a:cs typeface="Calibri" panose="020F0502020204030204" pitchFamily="34" charset="0"/>
              </a:rPr>
              <a:t>NASA</a:t>
            </a:r>
            <a:r>
              <a:rPr lang="en-US" sz="1800" dirty="0">
                <a:effectLst/>
                <a:latin typeface="Calibri" panose="020F0502020204030204" pitchFamily="34" charset="0"/>
                <a:ea typeface="Trebuchet MS" panose="020B0603020202020204" pitchFamily="34" charset="0"/>
                <a:cs typeface="Calibri" panose="020F0502020204030204" pitchFamily="34" charset="0"/>
              </a:rPr>
              <a:t> - </a:t>
            </a:r>
            <a:r>
              <a:rPr lang="en-GB" sz="1800" dirty="0">
                <a:latin typeface="Calibri" panose="020F0502020204030204" pitchFamily="34" charset="0"/>
                <a:ea typeface="Trebuchet MS" panose="020B0603020202020204" pitchFamily="34" charset="0"/>
                <a:cs typeface="Calibri" panose="020F0502020204030204" pitchFamily="34" charset="0"/>
              </a:rPr>
              <a:t>t</a:t>
            </a:r>
            <a:r>
              <a:rPr lang="en-GB" sz="1800" dirty="0">
                <a:effectLst/>
                <a:latin typeface="Calibri" panose="020F0502020204030204" pitchFamily="34" charset="0"/>
                <a:ea typeface="Trebuchet MS" panose="020B0603020202020204" pitchFamily="34" charset="0"/>
                <a:cs typeface="Calibri" panose="020F0502020204030204" pitchFamily="34" charset="0"/>
              </a:rPr>
              <a:t>he National Aeronautics and Space Administration is a United States government agency that is responsible for science and technology related to air and space</a:t>
            </a:r>
          </a:p>
          <a:p>
            <a:pPr marL="0" indent="0">
              <a:lnSpc>
                <a:spcPct val="120000"/>
              </a:lnSpc>
              <a:spcBef>
                <a:spcPts val="0"/>
              </a:spcBef>
              <a:spcAft>
                <a:spcPts val="1200"/>
              </a:spcAft>
              <a:buNone/>
            </a:pPr>
            <a:r>
              <a:rPr lang="en-US" sz="1800" b="1" dirty="0">
                <a:latin typeface="Calibri" panose="020F0502020204030204" pitchFamily="34" charset="0"/>
                <a:ea typeface="Trebuchet MS" panose="020B0603020202020204" pitchFamily="34" charset="0"/>
                <a:cs typeface="Calibri" panose="020F0502020204030204" pitchFamily="34" charset="0"/>
              </a:rPr>
              <a:t>r</a:t>
            </a:r>
            <a:r>
              <a:rPr lang="en-US" sz="1800" b="1" dirty="0">
                <a:effectLst/>
                <a:latin typeface="Calibri" panose="020F0502020204030204" pitchFamily="34" charset="0"/>
                <a:ea typeface="Trebuchet MS" panose="020B0603020202020204" pitchFamily="34" charset="0"/>
                <a:cs typeface="Calibri" panose="020F0502020204030204" pitchFamily="34" charset="0"/>
              </a:rPr>
              <a:t>eflectivity</a:t>
            </a:r>
            <a:r>
              <a:rPr lang="en-GB" sz="1800" b="1"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the property of reflecting light or radiant heat</a:t>
            </a:r>
            <a:endParaRPr lang="en-US" sz="1800" dirty="0">
              <a:latin typeface="Calibri" panose="020F0502020204030204" pitchFamily="34" charset="0"/>
              <a:ea typeface="Trebuchet MS" panose="020B0603020202020204" pitchFamily="34" charset="0"/>
              <a:cs typeface="Calibri" panose="020F0502020204030204" pitchFamily="34" charset="0"/>
            </a:endParaRPr>
          </a:p>
          <a:p>
            <a:pPr marL="0" indent="0">
              <a:lnSpc>
                <a:spcPct val="120000"/>
              </a:lnSpc>
              <a:spcBef>
                <a:spcPts val="0"/>
              </a:spcBef>
              <a:spcAft>
                <a:spcPts val="1200"/>
              </a:spcAft>
              <a:buNone/>
            </a:pPr>
            <a:r>
              <a:rPr lang="en-US" sz="1800" b="1" dirty="0">
                <a:latin typeface="Calibri" panose="020F0502020204030204" pitchFamily="34" charset="0"/>
                <a:ea typeface="Trebuchet MS" panose="020B0603020202020204" pitchFamily="34" charset="0"/>
                <a:cs typeface="Calibri" panose="020F0502020204030204" pitchFamily="34" charset="0"/>
              </a:rPr>
              <a:t>s</a:t>
            </a:r>
            <a:r>
              <a:rPr lang="en-US" sz="1800" b="1" dirty="0">
                <a:effectLst/>
                <a:latin typeface="Calibri" panose="020F0502020204030204" pitchFamily="34" charset="0"/>
                <a:ea typeface="Trebuchet MS" panose="020B0603020202020204" pitchFamily="34" charset="0"/>
                <a:cs typeface="Calibri" panose="020F0502020204030204" pitchFamily="34" charset="0"/>
              </a:rPr>
              <a:t>atellite</a:t>
            </a:r>
            <a:r>
              <a:rPr lang="en-GB" sz="1800" b="1" dirty="0">
                <a:latin typeface="Calibri" panose="020F0502020204030204" pitchFamily="34" charset="0"/>
                <a:ea typeface="Trebuchet MS" panose="020B0603020202020204" pitchFamily="34" charset="0"/>
                <a:cs typeface="Calibri" panose="020F0502020204030204" pitchFamily="34" charset="0"/>
              </a:rPr>
              <a:t> - </a:t>
            </a:r>
            <a:r>
              <a:rPr lang="en-US" sz="1800" dirty="0">
                <a:effectLst/>
                <a:latin typeface="Calibri" panose="020F0502020204030204" pitchFamily="34" charset="0"/>
                <a:ea typeface="Trebuchet MS" panose="020B0603020202020204" pitchFamily="34" charset="0"/>
                <a:cs typeface="Calibri" panose="020F0502020204030204" pitchFamily="34" charset="0"/>
              </a:rPr>
              <a:t>a moon, planet or machine that travels around (orbits) a planet or a star in a regular way</a:t>
            </a:r>
            <a:endParaRPr lang="en-GB" sz="1800" dirty="0">
              <a:effectLst/>
              <a:latin typeface="Calibri" panose="020F0502020204030204" pitchFamily="34" charset="0"/>
              <a:ea typeface="Trebuchet MS" panose="020B0603020202020204" pitchFamily="34" charset="0"/>
              <a:cs typeface="Calibri" panose="020F0502020204030204" pitchFamily="34" charset="0"/>
            </a:endParaRPr>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2" y="365126"/>
            <a:ext cx="8199464" cy="1325562"/>
          </a:xfrm>
        </p:spPr>
        <p:txBody>
          <a:bodyPr/>
          <a:lstStyle/>
          <a:p>
            <a:r>
              <a:rPr lang="en-GB" b="1" dirty="0">
                <a:latin typeface="+mj-lt"/>
              </a:rPr>
              <a:t>Quick Starter Activity</a:t>
            </a:r>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dirty="0">
                <a:solidFill>
                  <a:schemeClr val="bg1"/>
                </a:solidFill>
              </a:rPr>
              <a:t>© NASA/JPL-Caltech/ASU</a:t>
            </a:r>
          </a:p>
        </p:txBody>
      </p:sp>
      <p:pic>
        <p:nvPicPr>
          <p:cNvPr id="6" name="Picture 5">
            <a:extLst>
              <a:ext uri="{FF2B5EF4-FFF2-40B4-BE49-F238E27FC236}">
                <a16:creationId xmlns:a16="http://schemas.microsoft.com/office/drawing/2014/main" id="{A87282BB-E62F-C84D-FB9E-3031D1B658B9}"/>
              </a:ext>
            </a:extLst>
          </p:cNvPr>
          <p:cNvPicPr>
            <a:picLocks noChangeAspect="1"/>
          </p:cNvPicPr>
          <p:nvPr/>
        </p:nvPicPr>
        <p:blipFill>
          <a:blip r:embed="rId3"/>
          <a:stretch>
            <a:fillRect/>
          </a:stretch>
        </p:blipFill>
        <p:spPr>
          <a:xfrm>
            <a:off x="1507084" y="1535430"/>
            <a:ext cx="5781675" cy="4152900"/>
          </a:xfrm>
          <a:prstGeom prst="rect">
            <a:avLst/>
          </a:prstGeom>
        </p:spPr>
      </p:pic>
      <p:pic>
        <p:nvPicPr>
          <p:cNvPr id="7" name="Picture 6" descr="Logo, company name&#10;&#10;Description automatically generated">
            <a:extLst>
              <a:ext uri="{FF2B5EF4-FFF2-40B4-BE49-F238E27FC236}">
                <a16:creationId xmlns:a16="http://schemas.microsoft.com/office/drawing/2014/main" id="{EA4434FC-FC83-834F-BDD7-6B572ED9E02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63314" y="5882778"/>
            <a:ext cx="1817371" cy="808897"/>
          </a:xfrm>
          <a:prstGeom prst="rect">
            <a:avLst/>
          </a:prstGeom>
        </p:spPr>
      </p:pic>
      <p:sp>
        <p:nvSpPr>
          <p:cNvPr id="4" name="TextBox 3">
            <a:extLst>
              <a:ext uri="{FF2B5EF4-FFF2-40B4-BE49-F238E27FC236}">
                <a16:creationId xmlns:a16="http://schemas.microsoft.com/office/drawing/2014/main" id="{B9B79F2D-D79C-A172-1602-E2EB2C846EC5}"/>
              </a:ext>
            </a:extLst>
          </p:cNvPr>
          <p:cNvSpPr txBox="1"/>
          <p:nvPr/>
        </p:nvSpPr>
        <p:spPr>
          <a:xfrm>
            <a:off x="6041751" y="5790692"/>
            <a:ext cx="1247008" cy="369332"/>
          </a:xfrm>
          <a:prstGeom prst="rect">
            <a:avLst/>
          </a:prstGeom>
          <a:noFill/>
        </p:spPr>
        <p:txBody>
          <a:bodyPr wrap="none" rtlCol="0">
            <a:spAutoFit/>
          </a:bodyPr>
          <a:lstStyle/>
          <a:p>
            <a:r>
              <a:rPr lang="en-GB" dirty="0"/>
              <a:t>© Explorify</a:t>
            </a:r>
          </a:p>
        </p:txBody>
      </p:sp>
    </p:spTree>
    <p:extLst>
      <p:ext uri="{BB962C8B-B14F-4D97-AF65-F5344CB8AC3E}">
        <p14:creationId xmlns:p14="http://schemas.microsoft.com/office/powerpoint/2010/main" val="2575278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What do scientists know about the Arctic habitat?</a:t>
            </a:r>
          </a:p>
        </p:txBody>
      </p:sp>
      <p:pic>
        <p:nvPicPr>
          <p:cNvPr id="5" name="Picture 4" descr="A picture containing text, map, world, earth&#10;&#10;Description automatically generated">
            <a:extLst>
              <a:ext uri="{FF2B5EF4-FFF2-40B4-BE49-F238E27FC236}">
                <a16:creationId xmlns:a16="http://schemas.microsoft.com/office/drawing/2014/main" id="{214A76EE-809E-7A21-8DBC-1140D5C7C76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648" y="1690688"/>
            <a:ext cx="8088632" cy="4833940"/>
          </a:xfrm>
          <a:prstGeom prst="rect">
            <a:avLst/>
          </a:prstGeom>
        </p:spPr>
      </p:pic>
      <p:sp>
        <p:nvSpPr>
          <p:cNvPr id="4" name="TextBox 3">
            <a:extLst>
              <a:ext uri="{FF2B5EF4-FFF2-40B4-BE49-F238E27FC236}">
                <a16:creationId xmlns:a16="http://schemas.microsoft.com/office/drawing/2014/main" id="{49ED4F9B-1C4B-DCA5-567B-DCF39AD78E83}"/>
              </a:ext>
            </a:extLst>
          </p:cNvPr>
          <p:cNvSpPr txBox="1"/>
          <p:nvPr/>
        </p:nvSpPr>
        <p:spPr>
          <a:xfrm>
            <a:off x="628648" y="6550223"/>
            <a:ext cx="5793509" cy="307777"/>
          </a:xfrm>
          <a:prstGeom prst="rect">
            <a:avLst/>
          </a:prstGeom>
          <a:noFill/>
        </p:spPr>
        <p:txBody>
          <a:bodyPr wrap="none" rtlCol="0">
            <a:spAutoFit/>
          </a:bodyPr>
          <a:lstStyle/>
          <a:p>
            <a:r>
              <a:rPr lang="en-GB" sz="1400" dirty="0"/>
              <a:t>© </a:t>
            </a:r>
            <a:r>
              <a:rPr lang="en-GB" sz="1400" b="0" i="0" dirty="0">
                <a:solidFill>
                  <a:srgbClr val="2B2B2B"/>
                </a:solidFill>
                <a:effectLst/>
                <a:latin typeface="Helvetica" panose="020B0604020202020204" pitchFamily="34" charset="0"/>
              </a:rPr>
              <a:t>NASA/Goddard Space Flight </a:t>
            </a:r>
            <a:r>
              <a:rPr lang="en-GB" sz="1400" b="0" i="0" dirty="0" err="1">
                <a:solidFill>
                  <a:srgbClr val="2B2B2B"/>
                </a:solidFill>
                <a:effectLst/>
                <a:latin typeface="Helvetica" panose="020B0604020202020204" pitchFamily="34" charset="0"/>
              </a:rPr>
              <a:t>Center's</a:t>
            </a:r>
            <a:r>
              <a:rPr lang="en-GB" sz="1400" dirty="0">
                <a:solidFill>
                  <a:srgbClr val="2B2B2B"/>
                </a:solidFill>
                <a:latin typeface="Helvetica" panose="020B0604020202020204" pitchFamily="34" charset="0"/>
              </a:rPr>
              <a:t> Scientific Visualization Studio.</a:t>
            </a:r>
          </a:p>
        </p:txBody>
      </p:sp>
    </p:spTree>
    <p:extLst>
      <p:ext uri="{BB962C8B-B14F-4D97-AF65-F5344CB8AC3E}">
        <p14:creationId xmlns:p14="http://schemas.microsoft.com/office/powerpoint/2010/main" val="2399677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a:xfrm>
            <a:off x="628650" y="72909"/>
            <a:ext cx="7886700" cy="1325562"/>
          </a:xfrm>
        </p:spPr>
        <p:txBody>
          <a:bodyPr/>
          <a:lstStyle/>
          <a:p>
            <a:r>
              <a:rPr lang="en-GB" b="1" dirty="0">
                <a:latin typeface="+mj-lt"/>
              </a:rPr>
              <a:t>Why is climate change worse in the Arctic?</a:t>
            </a:r>
          </a:p>
        </p:txBody>
      </p:sp>
      <p:pic>
        <p:nvPicPr>
          <p:cNvPr id="6" name="Picture 5" descr="Diagram&#10;&#10;Description automatically generated">
            <a:extLst>
              <a:ext uri="{FF2B5EF4-FFF2-40B4-BE49-F238E27FC236}">
                <a16:creationId xmlns:a16="http://schemas.microsoft.com/office/drawing/2014/main" id="{361BF4D9-21BE-6399-3204-86059EB2B6B3}"/>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28650" y="1687229"/>
            <a:ext cx="6403369" cy="4802824"/>
          </a:xfrm>
          <a:prstGeom prst="rect">
            <a:avLst/>
          </a:prstGeom>
          <a:noFill/>
          <a:ln>
            <a:noFill/>
          </a:ln>
        </p:spPr>
      </p:pic>
      <p:sp>
        <p:nvSpPr>
          <p:cNvPr id="3" name="Rectangle: Rounded Corners 2">
            <a:extLst>
              <a:ext uri="{FF2B5EF4-FFF2-40B4-BE49-F238E27FC236}">
                <a16:creationId xmlns:a16="http://schemas.microsoft.com/office/drawing/2014/main" id="{B5B09033-61A6-B047-FBE9-C523CF496656}"/>
              </a:ext>
            </a:extLst>
          </p:cNvPr>
          <p:cNvSpPr/>
          <p:nvPr/>
        </p:nvSpPr>
        <p:spPr>
          <a:xfrm>
            <a:off x="5530645" y="1398471"/>
            <a:ext cx="3480352" cy="1494357"/>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200" dirty="0"/>
              <a:t>Ice reflects sunlight instead of absorbing it like the dark surface of the Arctic Ocean.</a:t>
            </a:r>
          </a:p>
        </p:txBody>
      </p:sp>
      <p:sp>
        <p:nvSpPr>
          <p:cNvPr id="4" name="TextBox 3">
            <a:extLst>
              <a:ext uri="{FF2B5EF4-FFF2-40B4-BE49-F238E27FC236}">
                <a16:creationId xmlns:a16="http://schemas.microsoft.com/office/drawing/2014/main" id="{E5BCDE01-72F0-F15A-CFB1-C4A3ABFF0B4D}"/>
              </a:ext>
            </a:extLst>
          </p:cNvPr>
          <p:cNvSpPr txBox="1"/>
          <p:nvPr/>
        </p:nvSpPr>
        <p:spPr>
          <a:xfrm>
            <a:off x="628650" y="6120721"/>
            <a:ext cx="1155253" cy="369332"/>
          </a:xfrm>
          <a:prstGeom prst="rect">
            <a:avLst/>
          </a:prstGeom>
          <a:noFill/>
        </p:spPr>
        <p:txBody>
          <a:bodyPr wrap="none" rtlCol="0">
            <a:spAutoFit/>
          </a:bodyPr>
          <a:lstStyle/>
          <a:p>
            <a:r>
              <a:rPr lang="en-GB" dirty="0">
                <a:solidFill>
                  <a:srgbClr val="3C3C3C"/>
                </a:solidFill>
              </a:rPr>
              <a:t>© </a:t>
            </a:r>
            <a:r>
              <a:rPr lang="en-GB" dirty="0" err="1">
                <a:solidFill>
                  <a:srgbClr val="3C3C3C"/>
                </a:solidFill>
              </a:rPr>
              <a:t>Tovarg</a:t>
            </a:r>
            <a:r>
              <a:rPr lang="en-GB" dirty="0">
                <a:solidFill>
                  <a:srgbClr val="3C3C3C"/>
                </a:solidFill>
              </a:rPr>
              <a:t>*</a:t>
            </a:r>
          </a:p>
        </p:txBody>
      </p:sp>
    </p:spTree>
    <p:extLst>
      <p:ext uri="{BB962C8B-B14F-4D97-AF65-F5344CB8AC3E}">
        <p14:creationId xmlns:p14="http://schemas.microsoft.com/office/powerpoint/2010/main" val="277738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dirty="0">
                <a:latin typeface="+mj-lt"/>
              </a:rPr>
              <a:t>What is Geoengineering?</a:t>
            </a:r>
          </a:p>
        </p:txBody>
      </p:sp>
      <p:sp>
        <p:nvSpPr>
          <p:cNvPr id="4" name="TextBox 3">
            <a:extLst>
              <a:ext uri="{FF2B5EF4-FFF2-40B4-BE49-F238E27FC236}">
                <a16:creationId xmlns:a16="http://schemas.microsoft.com/office/drawing/2014/main" id="{EEBCCDA1-8E17-260E-A0AC-50DB10877DA1}"/>
              </a:ext>
            </a:extLst>
          </p:cNvPr>
          <p:cNvSpPr txBox="1"/>
          <p:nvPr/>
        </p:nvSpPr>
        <p:spPr>
          <a:xfrm>
            <a:off x="628648" y="1552390"/>
            <a:ext cx="8201628" cy="3785652"/>
          </a:xfrm>
          <a:prstGeom prst="rect">
            <a:avLst/>
          </a:prstGeom>
          <a:noFill/>
        </p:spPr>
        <p:txBody>
          <a:bodyPr wrap="square" lIns="91440" tIns="45720" rIns="91440" bIns="45720" anchor="t">
            <a:spAutoFit/>
          </a:bodyPr>
          <a:lstStyle/>
          <a:p>
            <a:pPr algn="l" fontAlgn="base">
              <a:spcAft>
                <a:spcPts val="1200"/>
              </a:spcAft>
            </a:pPr>
            <a:r>
              <a:rPr lang="en-GB" b="0" i="0" dirty="0">
                <a:solidFill>
                  <a:srgbClr val="3C3C3C"/>
                </a:solidFill>
                <a:effectLst/>
                <a:cs typeface="Plus Jakarta Sans Medium" pitchFamily="2" charset="0"/>
              </a:rPr>
              <a:t>Geoengineering is the deliberate </a:t>
            </a:r>
            <a:r>
              <a:rPr lang="en-US" dirty="0">
                <a:solidFill>
                  <a:srgbClr val="3C3C3C"/>
                </a:solidFill>
                <a:effectLst/>
                <a:ea typeface="Trebuchet MS" panose="020B0603020202020204" pitchFamily="34" charset="0"/>
                <a:cs typeface="Trebuchet MS" panose="020B0603020202020204" pitchFamily="34" charset="0"/>
              </a:rPr>
              <a:t>and large-scale intervention in the Earth’s climate system.</a:t>
            </a:r>
          </a:p>
          <a:p>
            <a:pPr algn="l" fontAlgn="base">
              <a:spcAft>
                <a:spcPts val="1200"/>
              </a:spcAft>
            </a:pPr>
            <a:endParaRPr lang="en-US" dirty="0">
              <a:solidFill>
                <a:srgbClr val="3C3C3C"/>
              </a:solidFill>
              <a:effectLst/>
              <a:ea typeface="Trebuchet MS" panose="020B0603020202020204" pitchFamily="34" charset="0"/>
              <a:cs typeface="Trebuchet MS" panose="020B0603020202020204" pitchFamily="34" charset="0"/>
            </a:endParaRPr>
          </a:p>
          <a:p>
            <a:pPr algn="l" fontAlgn="base">
              <a:spcAft>
                <a:spcPts val="1200"/>
              </a:spcAft>
            </a:pPr>
            <a:r>
              <a:rPr lang="en-US" b="1" i="0" dirty="0">
                <a:solidFill>
                  <a:srgbClr val="3C3C3C"/>
                </a:solidFill>
                <a:cs typeface="Plus Jakarta Sans Medium" pitchFamily="2" charset="0"/>
              </a:rPr>
              <a:t>Positives</a:t>
            </a:r>
          </a:p>
          <a:p>
            <a:pPr algn="l" fontAlgn="base">
              <a:spcAft>
                <a:spcPts val="1200"/>
              </a:spcAft>
            </a:pPr>
            <a:r>
              <a:rPr lang="en-US" dirty="0">
                <a:solidFill>
                  <a:srgbClr val="3C3C3C"/>
                </a:solidFill>
                <a:cs typeface="Plus Jakarta Sans Medium" pitchFamily="2" charset="0"/>
              </a:rPr>
              <a:t>Geoengineering solutions could reduce the effects of climate change – e.g., slowing down global warming.</a:t>
            </a:r>
          </a:p>
          <a:p>
            <a:pPr algn="l" fontAlgn="base">
              <a:spcAft>
                <a:spcPts val="1200"/>
              </a:spcAft>
            </a:pPr>
            <a:endParaRPr lang="en-US" dirty="0">
              <a:solidFill>
                <a:srgbClr val="3C3C3C"/>
              </a:solidFill>
              <a:cs typeface="Plus Jakarta Sans Medium" pitchFamily="2" charset="0"/>
            </a:endParaRPr>
          </a:p>
          <a:p>
            <a:pPr algn="l" fontAlgn="base">
              <a:spcAft>
                <a:spcPts val="1200"/>
              </a:spcAft>
            </a:pPr>
            <a:r>
              <a:rPr lang="en-US" b="1" i="0" dirty="0">
                <a:solidFill>
                  <a:srgbClr val="3C3C3C"/>
                </a:solidFill>
                <a:cs typeface="Plus Jakarta Sans Medium" pitchFamily="2" charset="0"/>
              </a:rPr>
              <a:t>Negatives</a:t>
            </a:r>
          </a:p>
          <a:p>
            <a:pPr algn="l" fontAlgn="base">
              <a:spcAft>
                <a:spcPts val="1200"/>
              </a:spcAft>
            </a:pPr>
            <a:r>
              <a:rPr lang="en-US" dirty="0">
                <a:solidFill>
                  <a:srgbClr val="3C3C3C"/>
                </a:solidFill>
                <a:cs typeface="Plus Jakarta Sans Medium" pitchFamily="2" charset="0"/>
              </a:rPr>
              <a:t>Geoengineering solutions i</a:t>
            </a:r>
            <a:r>
              <a:rPr lang="en-US" dirty="0">
                <a:solidFill>
                  <a:srgbClr val="3C3C3C"/>
                </a:solidFill>
                <a:effectLst/>
                <a:ea typeface="Trebuchet MS" panose="020B0603020202020204" pitchFamily="34" charset="0"/>
                <a:cs typeface="Trebuchet MS" panose="020B0603020202020204" pitchFamily="34" charset="0"/>
              </a:rPr>
              <a:t>nterfere with the balance of the planet’s natural systems and there could be unknown side-effects.</a:t>
            </a:r>
            <a:endParaRPr lang="en-US" b="0" i="0" dirty="0">
              <a:solidFill>
                <a:srgbClr val="3C3C3C"/>
              </a:solidFill>
              <a:cs typeface="Plus Jakarta Sans Medium" pitchFamily="2" charset="0"/>
            </a:endParaRP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dirty="0">
                <a:solidFill>
                  <a:schemeClr val="bg1"/>
                </a:solidFill>
              </a:rPr>
              <a:t>© NASA/JPL/USGS</a:t>
            </a:r>
          </a:p>
        </p:txBody>
      </p:sp>
    </p:spTree>
    <p:extLst>
      <p:ext uri="{BB962C8B-B14F-4D97-AF65-F5344CB8AC3E}">
        <p14:creationId xmlns:p14="http://schemas.microsoft.com/office/powerpoint/2010/main" val="496454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51" y="172114"/>
            <a:ext cx="7733953" cy="1325562"/>
          </a:xfrm>
        </p:spPr>
        <p:txBody>
          <a:bodyPr>
            <a:normAutofit/>
          </a:bodyPr>
          <a:lstStyle/>
          <a:p>
            <a:r>
              <a:rPr lang="en-GB" b="1" dirty="0">
                <a:latin typeface="+mj-lt"/>
              </a:rPr>
              <a:t>What Geoengineering solution did the scientists test?</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dirty="0">
                <a:solidFill>
                  <a:schemeClr val="bg1"/>
                </a:solidFill>
              </a:rPr>
              <a:t>© Georgia Tech</a:t>
            </a:r>
          </a:p>
        </p:txBody>
      </p:sp>
      <p:sp>
        <p:nvSpPr>
          <p:cNvPr id="6" name="Rectangle: Rounded Corners 5">
            <a:extLst>
              <a:ext uri="{FF2B5EF4-FFF2-40B4-BE49-F238E27FC236}">
                <a16:creationId xmlns:a16="http://schemas.microsoft.com/office/drawing/2014/main" id="{C27F0862-A99E-9AF3-9B0F-45CEFB6DA07B}"/>
              </a:ext>
            </a:extLst>
          </p:cNvPr>
          <p:cNvSpPr/>
          <p:nvPr/>
        </p:nvSpPr>
        <p:spPr>
          <a:xfrm>
            <a:off x="628651" y="5417128"/>
            <a:ext cx="8282593" cy="132556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t>The team tested the </a:t>
            </a:r>
            <a:r>
              <a:rPr lang="en-GB" b="1" dirty="0"/>
              <a:t>reflectivity</a:t>
            </a:r>
            <a:r>
              <a:rPr lang="en-GB" dirty="0"/>
              <a:t> of materials that were also easy to manufacture, transport and spread over the ice surface. </a:t>
            </a:r>
          </a:p>
          <a:p>
            <a:r>
              <a:rPr lang="en-US" dirty="0">
                <a:solidFill>
                  <a:schemeClr val="bg1"/>
                </a:solidFill>
                <a:ea typeface="Trebuchet MS" panose="020B0603020202020204" pitchFamily="34" charset="0"/>
                <a:cs typeface="Calibri" panose="020F0502020204030204" pitchFamily="34" charset="0"/>
              </a:rPr>
              <a:t>H</a:t>
            </a:r>
            <a:r>
              <a:rPr lang="en-US" dirty="0">
                <a:solidFill>
                  <a:schemeClr val="bg1"/>
                </a:solidFill>
                <a:effectLst/>
                <a:ea typeface="Trebuchet MS" panose="020B0603020202020204" pitchFamily="34" charset="0"/>
                <a:cs typeface="Calibri" panose="020F0502020204030204" pitchFamily="34" charset="0"/>
              </a:rPr>
              <a:t>ollow glass </a:t>
            </a:r>
            <a:r>
              <a:rPr lang="en-US" b="1" dirty="0">
                <a:solidFill>
                  <a:schemeClr val="bg1"/>
                </a:solidFill>
                <a:effectLst/>
                <a:ea typeface="Trebuchet MS" panose="020B0603020202020204" pitchFamily="34" charset="0"/>
                <a:cs typeface="Calibri" panose="020F0502020204030204" pitchFamily="34" charset="0"/>
              </a:rPr>
              <a:t>microspheres</a:t>
            </a:r>
            <a:r>
              <a:rPr lang="en-US" dirty="0">
                <a:solidFill>
                  <a:schemeClr val="bg1"/>
                </a:solidFill>
                <a:effectLst/>
                <a:ea typeface="Trebuchet MS" panose="020B0603020202020204" pitchFamily="34" charset="0"/>
                <a:cs typeface="Calibri" panose="020F0502020204030204" pitchFamily="34" charset="0"/>
              </a:rPr>
              <a:t> which look like white sand were the most promising material.</a:t>
            </a:r>
            <a:endParaRPr lang="en-GB" dirty="0">
              <a:solidFill>
                <a:schemeClr val="bg1"/>
              </a:solidFill>
              <a:cs typeface="Calibri" panose="020F0502020204030204" pitchFamily="34" charset="0"/>
            </a:endParaRPr>
          </a:p>
        </p:txBody>
      </p:sp>
      <p:pic>
        <p:nvPicPr>
          <p:cNvPr id="8" name="Picture 7" descr="A hand holding a petri dish&#10;&#10;Description automatically generated with low confidence">
            <a:extLst>
              <a:ext uri="{FF2B5EF4-FFF2-40B4-BE49-F238E27FC236}">
                <a16:creationId xmlns:a16="http://schemas.microsoft.com/office/drawing/2014/main" id="{E82C39CE-EFFF-F7CA-BD13-9C9F94EB19C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00568" y="1497676"/>
            <a:ext cx="4942863" cy="3706091"/>
          </a:xfrm>
          <a:prstGeom prst="rect">
            <a:avLst/>
          </a:prstGeom>
        </p:spPr>
      </p:pic>
    </p:spTree>
    <p:extLst>
      <p:ext uri="{BB962C8B-B14F-4D97-AF65-F5344CB8AC3E}">
        <p14:creationId xmlns:p14="http://schemas.microsoft.com/office/powerpoint/2010/main" val="1139457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a:xfrm>
            <a:off x="628651" y="115311"/>
            <a:ext cx="7586490" cy="841272"/>
          </a:xfrm>
        </p:spPr>
        <p:txBody>
          <a:bodyPr/>
          <a:lstStyle/>
          <a:p>
            <a:r>
              <a:rPr lang="en-GB" b="1" dirty="0">
                <a:latin typeface="+mj-lt"/>
              </a:rPr>
              <a:t>What did the scientists find out?</a:t>
            </a:r>
          </a:p>
        </p:txBody>
      </p:sp>
      <p:sp>
        <p:nvSpPr>
          <p:cNvPr id="5" name="TextBox 4">
            <a:extLst>
              <a:ext uri="{FF2B5EF4-FFF2-40B4-BE49-F238E27FC236}">
                <a16:creationId xmlns:a16="http://schemas.microsoft.com/office/drawing/2014/main" id="{FB3DE6F1-A4E5-D12C-788D-F7E3DCD06F89}"/>
              </a:ext>
            </a:extLst>
          </p:cNvPr>
          <p:cNvSpPr txBox="1"/>
          <p:nvPr/>
        </p:nvSpPr>
        <p:spPr>
          <a:xfrm>
            <a:off x="7575872" y="4073771"/>
            <a:ext cx="1319592" cy="461665"/>
          </a:xfrm>
          <a:prstGeom prst="rect">
            <a:avLst/>
          </a:prstGeom>
          <a:noFill/>
        </p:spPr>
        <p:txBody>
          <a:bodyPr wrap="none" rtlCol="0">
            <a:spAutoFit/>
          </a:bodyPr>
          <a:lstStyle/>
          <a:p>
            <a:r>
              <a:rPr lang="en-GB" sz="2400" dirty="0">
                <a:solidFill>
                  <a:schemeClr val="bg1"/>
                </a:solidFill>
                <a:latin typeface="Plus Jakarta Sans Medium" pitchFamily="2" charset="0"/>
                <a:cs typeface="Plus Jakarta Sans Medium" pitchFamily="2" charset="0"/>
              </a:rPr>
              <a:t>regolith</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dirty="0">
                <a:solidFill>
                  <a:schemeClr val="bg1"/>
                </a:solidFill>
              </a:rPr>
              <a:t>© NASA/JPL-Caltech</a:t>
            </a:r>
          </a:p>
        </p:txBody>
      </p:sp>
      <p:pic>
        <p:nvPicPr>
          <p:cNvPr id="3" name="Picture 2" descr="Timeline&#10;&#10;Description automatically generated">
            <a:extLst>
              <a:ext uri="{FF2B5EF4-FFF2-40B4-BE49-F238E27FC236}">
                <a16:creationId xmlns:a16="http://schemas.microsoft.com/office/drawing/2014/main" id="{9545DD82-2F7A-5E43-266A-91866D1872B7}"/>
              </a:ext>
            </a:extLst>
          </p:cNvPr>
          <p:cNvPicPr>
            <a:picLocks noChangeAspect="1"/>
          </p:cNvPicPr>
          <p:nvPr/>
        </p:nvPicPr>
        <p:blipFill>
          <a:blip r:embed="rId3"/>
          <a:stretch>
            <a:fillRect/>
          </a:stretch>
        </p:blipFill>
        <p:spPr>
          <a:xfrm>
            <a:off x="523905" y="794052"/>
            <a:ext cx="8512182" cy="4944836"/>
          </a:xfrm>
          <a:prstGeom prst="rect">
            <a:avLst/>
          </a:prstGeom>
        </p:spPr>
      </p:pic>
      <p:sp>
        <p:nvSpPr>
          <p:cNvPr id="7" name="Rectangle: Rounded Corners 6">
            <a:extLst>
              <a:ext uri="{FF2B5EF4-FFF2-40B4-BE49-F238E27FC236}">
                <a16:creationId xmlns:a16="http://schemas.microsoft.com/office/drawing/2014/main" id="{1A83E056-8CC8-DEE8-8961-825B11D35CCE}"/>
              </a:ext>
            </a:extLst>
          </p:cNvPr>
          <p:cNvSpPr/>
          <p:nvPr/>
        </p:nvSpPr>
        <p:spPr>
          <a:xfrm>
            <a:off x="628651" y="5858189"/>
            <a:ext cx="8282593" cy="88450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bg1"/>
                </a:solidFill>
                <a:latin typeface="Calibri" panose="020F0502020204030204" pitchFamily="34" charset="0"/>
                <a:cs typeface="Calibri" panose="020F0502020204030204" pitchFamily="34" charset="0"/>
              </a:rPr>
              <a:t>When the ‘treatment’ was tested, more sunlight was reflected, and the ice melted more slowly</a:t>
            </a:r>
            <a:r>
              <a:rPr lang="en-US" dirty="0">
                <a:solidFill>
                  <a:schemeClr val="bg1"/>
                </a:solidFill>
                <a:effectLst/>
                <a:latin typeface="Calibri" panose="020F0502020204030204" pitchFamily="34" charset="0"/>
                <a:ea typeface="Trebuchet MS" panose="020B0603020202020204" pitchFamily="34" charset="0"/>
                <a:cs typeface="Calibri" panose="020F0502020204030204" pitchFamily="34" charset="0"/>
              </a:rPr>
              <a:t>. More young ice can then thicken and become bright old ice. </a:t>
            </a:r>
            <a:endParaRPr lang="en-GB"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16060153"/>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A53AB155-FD45-400F-89C4-CD46A5BAE941}">
  <ds:schemaRefs>
    <ds:schemaRef ds:uri="51cf1bba-0ff5-42e2-8005-60d9d9512cef"/>
    <ds:schemaRef ds:uri="7705360a-025e-40d4-a4f7-46b65681b51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0D4C80C-CB3D-42DD-A70C-CADBF83CF973}">
  <ds:schemaRefs>
    <ds:schemaRef ds:uri="51cf1bba-0ff5-42e2-8005-60d9d9512cef"/>
    <ds:schemaRef ds:uri="7705360a-025e-40d4-a4f7-46b65681b51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1645</TotalTime>
  <Words>2749</Words>
  <Application>Microsoft Office PowerPoint</Application>
  <PresentationFormat>On-screen Show (4:3)</PresentationFormat>
  <Paragraphs>305</Paragraphs>
  <Slides>20</Slides>
  <Notes>19</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20</vt:i4>
      </vt:variant>
    </vt:vector>
  </HeadingPairs>
  <TitlesOfParts>
    <vt:vector size="37" baseType="lpstr">
      <vt:lpstr>Amazon Ember</vt:lpstr>
      <vt:lpstr>Arial</vt:lpstr>
      <vt:lpstr>Calibri</vt:lpstr>
      <vt:lpstr>Helvetica</vt:lpstr>
      <vt:lpstr>Helvetica Neue</vt:lpstr>
      <vt:lpstr>InterFace</vt:lpstr>
      <vt:lpstr>InterFace-Regular</vt:lpstr>
      <vt:lpstr>InterFace-Regular</vt:lpstr>
      <vt:lpstr>Plus Jakarta Sans</vt:lpstr>
      <vt:lpstr>Plus Jakarta Sans ExtraBold</vt:lpstr>
      <vt:lpstr>Plus Jakarta Sans Medium</vt:lpstr>
      <vt:lpstr>Segoe UI</vt:lpstr>
      <vt:lpstr>Symbol</vt:lpstr>
      <vt:lpstr>Trebuchet MS</vt:lpstr>
      <vt:lpstr>Wingdings</vt:lpstr>
      <vt:lpstr>2_Office Theme</vt:lpstr>
      <vt:lpstr>1_Office Theme</vt:lpstr>
      <vt:lpstr> Geoengineering could slow the melting of Arctic ice </vt:lpstr>
      <vt:lpstr>Geoengineering could slow the melting of Arctic ice</vt:lpstr>
      <vt:lpstr>Key vocabulary</vt:lpstr>
      <vt:lpstr>Quick Starter Activity</vt:lpstr>
      <vt:lpstr>What do scientists know about the Arctic habitat?</vt:lpstr>
      <vt:lpstr>Why is climate change worse in the Arctic?</vt:lpstr>
      <vt:lpstr>What is Geoengineering?</vt:lpstr>
      <vt:lpstr>What Geoengineering solution did the scientists test?</vt:lpstr>
      <vt:lpstr>What did the scientists find out?</vt:lpstr>
      <vt:lpstr>What next?</vt:lpstr>
      <vt:lpstr>PowerPoint Presentation</vt:lpstr>
      <vt:lpstr>PowerPoint Presentation</vt:lpstr>
      <vt:lpstr>Your turn to investigate</vt:lpstr>
      <vt:lpstr> Test 1 example results:  How much light do different materials reflect?  </vt:lpstr>
      <vt:lpstr>PowerPoint Presentation</vt:lpstr>
      <vt:lpstr> Test 2 example results:  Which material is best at slowing down melting? </vt:lpstr>
      <vt:lpstr>What did you find out?</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32</cp:revision>
  <dcterms:created xsi:type="dcterms:W3CDTF">2016-06-16T08:43:18Z</dcterms:created>
  <dcterms:modified xsi:type="dcterms:W3CDTF">2025-07-18T15:33:34Z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0x0101003007297486795B42A72494E499C3B7DD</vt:lpwstr>
  </property>
</Properties>
</file>