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256" r:id="rId5"/>
    <p:sldId id="280" r:id="rId6"/>
    <p:sldId id="266" r:id="rId7"/>
    <p:sldId id="257" r:id="rId8"/>
    <p:sldId id="258" r:id="rId9"/>
    <p:sldId id="259" r:id="rId10"/>
    <p:sldId id="260" r:id="rId11"/>
    <p:sldId id="261" r:id="rId12"/>
    <p:sldId id="262" r:id="rId13"/>
    <p:sldId id="282" r:id="rId14"/>
    <p:sldId id="283" r:id="rId15"/>
    <p:sldId id="263" r:id="rId16"/>
    <p:sldId id="264" r:id="rId17"/>
    <p:sldId id="265" r:id="rId18"/>
    <p:sldId id="27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e Martin" initials="SM" lastIdx="12" clrIdx="0">
    <p:extLst>
      <p:ext uri="{19B8F6BF-5375-455C-9EA6-DF929625EA0E}">
        <p15:presenceInfo xmlns:p15="http://schemas.microsoft.com/office/powerpoint/2012/main" userId="S::sue.martin@pstt.org.uk::cb0194a5-6d63-41ca-ace6-4751bda7921e" providerId="AD"/>
      </p:ext>
    </p:extLst>
  </p:cmAuthor>
  <p:cmAuthor id="2" name="Alison Trew" initials="AT" lastIdx="1" clrIdx="1">
    <p:extLst>
      <p:ext uri="{19B8F6BF-5375-455C-9EA6-DF929625EA0E}">
        <p15:presenceInfo xmlns:p15="http://schemas.microsoft.com/office/powerpoint/2012/main" userId="S::Alison.Trew@pstt.org.uk::501ad152-89bb-4882-ac72-f31826cb2e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4616"/>
    <a:srgbClr val="84BD00"/>
    <a:srgbClr val="4C8C2B"/>
    <a:srgbClr val="3EB1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EBD80D-C824-4D23-BF34-F90F4C18A668}" v="4" dt="2023-08-09T14:20:04.8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67" autoAdjust="0"/>
    <p:restoredTop sz="80024" autoAdjust="0"/>
  </p:normalViewPr>
  <p:slideViewPr>
    <p:cSldViewPr>
      <p:cViewPr varScale="1">
        <p:scale>
          <a:sx n="53" d="100"/>
          <a:sy n="53" d="100"/>
        </p:scale>
        <p:origin x="1552"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Trew" userId="501ad152-89bb-4882-ac72-f31826cb2e78" providerId="ADAL" clId="{45EAAF75-A225-477F-9B0A-F3E478506BC6}"/>
    <pc:docChg chg="custSel modSld">
      <pc:chgData name="Alison Trew" userId="501ad152-89bb-4882-ac72-f31826cb2e78" providerId="ADAL" clId="{45EAAF75-A225-477F-9B0A-F3E478506BC6}" dt="2021-04-08T11:05:10.302" v="488" actId="20577"/>
      <pc:docMkLst>
        <pc:docMk/>
      </pc:docMkLst>
      <pc:sldChg chg="modNotesTx">
        <pc:chgData name="Alison Trew" userId="501ad152-89bb-4882-ac72-f31826cb2e78" providerId="ADAL" clId="{45EAAF75-A225-477F-9B0A-F3E478506BC6}" dt="2021-04-08T11:04:33.519" v="478" actId="12"/>
        <pc:sldMkLst>
          <pc:docMk/>
          <pc:sldMk cId="2511030441" sldId="258"/>
        </pc:sldMkLst>
      </pc:sldChg>
      <pc:sldChg chg="modNotesTx">
        <pc:chgData name="Alison Trew" userId="501ad152-89bb-4882-ac72-f31826cb2e78" providerId="ADAL" clId="{45EAAF75-A225-477F-9B0A-F3E478506BC6}" dt="2021-04-08T11:05:10.302" v="488" actId="20577"/>
        <pc:sldMkLst>
          <pc:docMk/>
          <pc:sldMk cId="3833598956" sldId="259"/>
        </pc:sldMkLst>
      </pc:sldChg>
      <pc:sldChg chg="addSp modSp mod">
        <pc:chgData name="Alison Trew" userId="501ad152-89bb-4882-ac72-f31826cb2e78" providerId="ADAL" clId="{45EAAF75-A225-477F-9B0A-F3E478506BC6}" dt="2021-04-08T11:02:00.366" v="178" actId="1076"/>
        <pc:sldMkLst>
          <pc:docMk/>
          <pc:sldMk cId="1513987554" sldId="266"/>
        </pc:sldMkLst>
        <pc:spChg chg="mod">
          <ac:chgData name="Alison Trew" userId="501ad152-89bb-4882-ac72-f31826cb2e78" providerId="ADAL" clId="{45EAAF75-A225-477F-9B0A-F3E478506BC6}" dt="2021-04-08T10:52:59.919" v="23" actId="6549"/>
          <ac:spMkLst>
            <pc:docMk/>
            <pc:sldMk cId="1513987554" sldId="266"/>
            <ac:spMk id="3" creationId="{99ABC40B-C3FE-4862-897D-5D115676C1AC}"/>
          </ac:spMkLst>
        </pc:spChg>
        <pc:spChg chg="mod">
          <ac:chgData name="Alison Trew" userId="501ad152-89bb-4882-ac72-f31826cb2e78" providerId="ADAL" clId="{45EAAF75-A225-477F-9B0A-F3E478506BC6}" dt="2021-04-08T11:00:20.490" v="162" actId="1076"/>
          <ac:spMkLst>
            <pc:docMk/>
            <pc:sldMk cId="1513987554" sldId="266"/>
            <ac:spMk id="4" creationId="{3C7662D1-1EA0-4B27-BA9D-CB28DDEB07FF}"/>
          </ac:spMkLst>
        </pc:spChg>
        <pc:spChg chg="mod">
          <ac:chgData name="Alison Trew" userId="501ad152-89bb-4882-ac72-f31826cb2e78" providerId="ADAL" clId="{45EAAF75-A225-477F-9B0A-F3E478506BC6}" dt="2021-04-08T11:02:00.366" v="178" actId="1076"/>
          <ac:spMkLst>
            <pc:docMk/>
            <pc:sldMk cId="1513987554" sldId="266"/>
            <ac:spMk id="7" creationId="{F4A3B419-A922-4DDC-88FA-C3D1454C4EF3}"/>
          </ac:spMkLst>
        </pc:spChg>
        <pc:spChg chg="add mod">
          <ac:chgData name="Alison Trew" userId="501ad152-89bb-4882-ac72-f31826cb2e78" providerId="ADAL" clId="{45EAAF75-A225-477F-9B0A-F3E478506BC6}" dt="2021-04-08T10:59:22.184" v="150" actId="1076"/>
          <ac:spMkLst>
            <pc:docMk/>
            <pc:sldMk cId="1513987554" sldId="266"/>
            <ac:spMk id="9" creationId="{98880FE8-346D-4000-836F-96EED4846E66}"/>
          </ac:spMkLst>
        </pc:spChg>
        <pc:spChg chg="add mod">
          <ac:chgData name="Alison Trew" userId="501ad152-89bb-4882-ac72-f31826cb2e78" providerId="ADAL" clId="{45EAAF75-A225-477F-9B0A-F3E478506BC6}" dt="2021-04-08T11:01:46.318" v="177" actId="20577"/>
          <ac:spMkLst>
            <pc:docMk/>
            <pc:sldMk cId="1513987554" sldId="266"/>
            <ac:spMk id="11" creationId="{65A149D3-B0EC-4E7D-8C93-1485685029BC}"/>
          </ac:spMkLst>
        </pc:spChg>
        <pc:picChg chg="add mod">
          <ac:chgData name="Alison Trew" userId="501ad152-89bb-4882-ac72-f31826cb2e78" providerId="ADAL" clId="{45EAAF75-A225-477F-9B0A-F3E478506BC6}" dt="2021-04-08T11:01:27.342" v="165" actId="1076"/>
          <ac:picMkLst>
            <pc:docMk/>
            <pc:sldMk cId="1513987554" sldId="266"/>
            <ac:picMk id="6" creationId="{08F2B6DB-FB61-439D-92D6-759FB296453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09/08/2023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Children could examine different papers – e.g. paper towels, tissue paper, sugar paper, writing paper, etc.</a:t>
            </a:r>
          </a:p>
          <a:p>
            <a:pPr marL="171450" indent="-171450">
              <a:buFont typeface="Arial" panose="020B0604020202020204" pitchFamily="34" charset="0"/>
              <a:buChar char="•"/>
            </a:pPr>
            <a:r>
              <a:rPr lang="en-GB" dirty="0"/>
              <a:t>How do they feel?</a:t>
            </a:r>
          </a:p>
          <a:p>
            <a:pPr marL="171450" indent="-171450">
              <a:buFont typeface="Arial" panose="020B0604020202020204" pitchFamily="34" charset="0"/>
              <a:buChar char="•"/>
            </a:pPr>
            <a:r>
              <a:rPr lang="en-GB" dirty="0"/>
              <a:t>Are they strong?</a:t>
            </a:r>
          </a:p>
          <a:p>
            <a:pPr marL="171450" indent="-171450">
              <a:buFont typeface="Arial" panose="020B0604020202020204" pitchFamily="34" charset="0"/>
              <a:buChar char="•"/>
            </a:pPr>
            <a:r>
              <a:rPr lang="en-GB" dirty="0"/>
              <a:t>How easily do they absorb water? Children could put strips in water and observe any similarities and differences.</a:t>
            </a:r>
          </a:p>
        </p:txBody>
      </p:sp>
      <p:sp>
        <p:nvSpPr>
          <p:cNvPr id="4" name="Slide Number Placeholder 3"/>
          <p:cNvSpPr>
            <a:spLocks noGrp="1"/>
          </p:cNvSpPr>
          <p:nvPr>
            <p:ph type="sldNum" sz="quarter" idx="5"/>
          </p:nvPr>
        </p:nvSpPr>
        <p:spPr/>
        <p:txBody>
          <a:bodyPr/>
          <a:lstStyle/>
          <a:p>
            <a:fld id="{0DB62ADE-C0E3-4181-8BA0-7700323193E2}" type="slidenum">
              <a:rPr lang="en-GB" smtClean="0"/>
              <a:t>5</a:t>
            </a:fld>
            <a:endParaRPr lang="en-GB"/>
          </a:p>
        </p:txBody>
      </p:sp>
    </p:spTree>
    <p:extLst>
      <p:ext uri="{BB962C8B-B14F-4D97-AF65-F5344CB8AC3E}">
        <p14:creationId xmlns:p14="http://schemas.microsoft.com/office/powerpoint/2010/main" val="1519402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Suggested ways to start similar investigations follow (1 Short Activity and 2 Longer Investigations) . </a:t>
            </a:r>
          </a:p>
          <a:p>
            <a:r>
              <a:rPr lang="en-GB" dirty="0"/>
              <a:t>Teachers might consider using some or all of these suggestions with children.</a:t>
            </a:r>
          </a:p>
        </p:txBody>
      </p:sp>
      <p:sp>
        <p:nvSpPr>
          <p:cNvPr id="4" name="Slide Number Placeholder 3"/>
          <p:cNvSpPr>
            <a:spLocks noGrp="1"/>
          </p:cNvSpPr>
          <p:nvPr>
            <p:ph type="sldNum" sz="quarter" idx="5"/>
          </p:nvPr>
        </p:nvSpPr>
        <p:spPr/>
        <p:txBody>
          <a:bodyPr/>
          <a:lstStyle/>
          <a:p>
            <a:fld id="{0DB62ADE-C0E3-4181-8BA0-7700323193E2}" type="slidenum">
              <a:rPr lang="en-GB" smtClean="0"/>
              <a:t>6</a:t>
            </a:fld>
            <a:endParaRPr lang="en-GB"/>
          </a:p>
        </p:txBody>
      </p:sp>
    </p:spTree>
    <p:extLst>
      <p:ext uri="{BB962C8B-B14F-4D97-AF65-F5344CB8AC3E}">
        <p14:creationId xmlns:p14="http://schemas.microsoft.com/office/powerpoint/2010/main" val="980814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children to think about how they will determine/compare whether/when ink has been absorbed e.g. by considering when it is no longer wet on the surface.</a:t>
            </a:r>
          </a:p>
        </p:txBody>
      </p:sp>
      <p:sp>
        <p:nvSpPr>
          <p:cNvPr id="4" name="Slide Number Placeholder 3"/>
          <p:cNvSpPr>
            <a:spLocks noGrp="1"/>
          </p:cNvSpPr>
          <p:nvPr>
            <p:ph type="sldNum" sz="quarter" idx="5"/>
          </p:nvPr>
        </p:nvSpPr>
        <p:spPr/>
        <p:txBody>
          <a:bodyPr/>
          <a:lstStyle/>
          <a:p>
            <a:fld id="{0DB62ADE-C0E3-4181-8BA0-7700323193E2}" type="slidenum">
              <a:rPr lang="en-GB" smtClean="0"/>
              <a:t>7</a:t>
            </a:fld>
            <a:endParaRPr lang="en-GB"/>
          </a:p>
        </p:txBody>
      </p:sp>
    </p:spTree>
    <p:extLst>
      <p:ext uri="{BB962C8B-B14F-4D97-AF65-F5344CB8AC3E}">
        <p14:creationId xmlns:p14="http://schemas.microsoft.com/office/powerpoint/2010/main" val="1650492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list of substances to test is not definitive. Choose substances that you have to hand or can obtain easily. Consider linking to effect of acids on teeth (test e.g. orange juice, fizzy drinks (carbonation of drinks makes them acidic – so carbonated water is also acidic).</a:t>
            </a:r>
          </a:p>
          <a:p>
            <a:r>
              <a:rPr lang="en-GB" dirty="0"/>
              <a:t>Always undertake risk assessment to check suitability of substance for use by children (CLEAPSS/SSERC provide advice).</a:t>
            </a:r>
          </a:p>
        </p:txBody>
      </p:sp>
      <p:sp>
        <p:nvSpPr>
          <p:cNvPr id="4" name="Slide Number Placeholder 3"/>
          <p:cNvSpPr>
            <a:spLocks noGrp="1"/>
          </p:cNvSpPr>
          <p:nvPr>
            <p:ph type="sldNum" sz="quarter" idx="5"/>
          </p:nvPr>
        </p:nvSpPr>
        <p:spPr/>
        <p:txBody>
          <a:bodyPr/>
          <a:lstStyle/>
          <a:p>
            <a:fld id="{0DB62ADE-C0E3-4181-8BA0-7700323193E2}" type="slidenum">
              <a:rPr lang="en-GB" smtClean="0"/>
              <a:t>8</a:t>
            </a:fld>
            <a:endParaRPr lang="en-GB"/>
          </a:p>
        </p:txBody>
      </p:sp>
    </p:spTree>
    <p:extLst>
      <p:ext uri="{BB962C8B-B14F-4D97-AF65-F5344CB8AC3E}">
        <p14:creationId xmlns:p14="http://schemas.microsoft.com/office/powerpoint/2010/main" val="24848968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9" name="Picture 8"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10" name="Picture 9"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6"/>
            <a:ext cx="2910457" cy="217132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9512" y="5445224"/>
            <a:ext cx="1584176" cy="118186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08304" y="5445224"/>
            <a:ext cx="1584176" cy="118186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1520" y="5529904"/>
            <a:ext cx="1986677" cy="975663"/>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948264" y="5601912"/>
            <a:ext cx="1986677" cy="975663"/>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descr="Colour Wheel.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520" y="260648"/>
            <a:ext cx="779549" cy="793286"/>
          </a:xfrm>
          <a:prstGeom prst="rect">
            <a:avLst/>
          </a:prstGeom>
        </p:spPr>
      </p:pic>
      <p:pic>
        <p:nvPicPr>
          <p:cNvPr id="7" name="Picture 6" descr="Colour Strip.jpg"/>
          <p:cNvPicPr>
            <a:picLocks noChangeAspect="1"/>
          </p:cNvPicPr>
          <p:nvPr userDrawn="1"/>
        </p:nvPicPr>
        <p:blipFill>
          <a:blip r:embed="rId3"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827584"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1115616"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19572" y="284637"/>
            <a:ext cx="1080120" cy="7378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67544" y="476672"/>
            <a:ext cx="2993311" cy="1470025"/>
          </a:xfrm>
          <a:prstGeom prst="rect">
            <a:avLst/>
          </a:prstGeom>
        </p:spPr>
      </p:pic>
      <p:sp>
        <p:nvSpPr>
          <p:cNvPr id="10"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11"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8" name="Picture 7"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5"/>
            <a:ext cx="1584176" cy="118186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3351" y="219014"/>
            <a:ext cx="2736304" cy="134380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Colour Strip.jpg"/>
          <p:cNvPicPr>
            <a:picLocks noChangeAspect="1"/>
          </p:cNvPicPr>
          <p:nvPr userDrawn="1"/>
        </p:nvPicPr>
        <p:blipFill>
          <a:blip r:embed="rId2" cstate="print"/>
          <a:stretch>
            <a:fillRect/>
          </a:stretch>
        </p:blipFill>
        <p:spPr>
          <a:xfrm>
            <a:off x="3275856" y="0"/>
            <a:ext cx="5868144" cy="47667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a:off x="3275856" y="6381328"/>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868144" y="476672"/>
            <a:ext cx="2910457" cy="2171322"/>
          </a:xfrm>
          <a:prstGeom prst="rect">
            <a:avLst/>
          </a:prstGeom>
        </p:spPr>
      </p:pic>
      <p:pic>
        <p:nvPicPr>
          <p:cNvPr id="8" name="Picture 7"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64088" y="407972"/>
            <a:ext cx="3456384" cy="169744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Colour Strip.jpg"/>
          <p:cNvPicPr>
            <a:picLocks noChangeAspect="1"/>
          </p:cNvPicPr>
          <p:nvPr userDrawn="1"/>
        </p:nvPicPr>
        <p:blipFill>
          <a:blip r:embed="rId2" cstate="print"/>
          <a:stretch>
            <a:fillRect/>
          </a:stretch>
        </p:blipFill>
        <p:spPr>
          <a:xfrm>
            <a:off x="2123728" y="0"/>
            <a:ext cx="7020272" cy="31182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0" y="6546177"/>
            <a:ext cx="7020272" cy="31182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CBF36-EF5A-4749-AAA0-29A8BE84FFD0}" type="datetimeFigureOut">
              <a:rPr lang="en-GB" smtClean="0"/>
              <a:pPr/>
              <a:t>09/08/2023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6BD09-2225-4D3F-80F2-64A4E7095FD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png"/><Relationship Id="rId2" Type="http://schemas.openxmlformats.org/officeDocument/2006/relationships/image" Target="../media/image10.jpeg"/><Relationship Id="rId1" Type="http://schemas.openxmlformats.org/officeDocument/2006/relationships/slideLayout" Target="../slideLayouts/slideLayout1.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9.jpeg"/><Relationship Id="rId2" Type="http://schemas.openxmlformats.org/officeDocument/2006/relationships/image" Target="../media/image10.jpeg"/><Relationship Id="rId1" Type="http://schemas.openxmlformats.org/officeDocument/2006/relationships/slideLayout" Target="../slideLayouts/slideLayout13.xml"/><Relationship Id="rId6" Type="http://schemas.openxmlformats.org/officeDocument/2006/relationships/image" Target="../media/image16.jpeg"/><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rms.org.uk/discover-engage/microscope-activity-kits.html" TargetMode="External"/><Relationship Id="rId1" Type="http://schemas.openxmlformats.org/officeDocument/2006/relationships/slideLayout" Target="../slideLayouts/slideLayout13.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www.wowscience.co.uk/" TargetMode="External"/><Relationship Id="rId7" Type="http://schemas.openxmlformats.org/officeDocument/2006/relationships/image" Target="../media/image34.emf"/><Relationship Id="rId2" Type="http://schemas.openxmlformats.org/officeDocument/2006/relationships/hyperlink" Target="http://www.pstt.org.uk/" TargetMode="External"/><Relationship Id="rId1" Type="http://schemas.openxmlformats.org/officeDocument/2006/relationships/slideLayout" Target="../slideLayouts/slideLayout11.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5.jpeg"/><Relationship Id="rId5" Type="http://schemas.openxmlformats.org/officeDocument/2006/relationships/image" Target="../media/image18.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0.jpe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1.jpeg"/><Relationship Id="rId9"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F206B-A9C6-9745-8A2F-BCEABD5C9F3F}"/>
              </a:ext>
            </a:extLst>
          </p:cNvPr>
          <p:cNvSpPr>
            <a:spLocks noGrp="1"/>
          </p:cNvSpPr>
          <p:nvPr>
            <p:ph type="ctrTitle"/>
          </p:nvPr>
        </p:nvSpPr>
        <p:spPr>
          <a:xfrm>
            <a:off x="594918" y="2740254"/>
            <a:ext cx="8288080" cy="1470025"/>
          </a:xfrm>
        </p:spPr>
        <p:txBody>
          <a:bodyPr>
            <a:normAutofit fontScale="90000"/>
          </a:bodyPr>
          <a:lstStyle/>
          <a:p>
            <a:r>
              <a:rPr lang="en-GB" dirty="0"/>
              <a:t>I bet you didn’t know...</a:t>
            </a:r>
            <a:br>
              <a:rPr lang="en-GB" dirty="0">
                <a:cs typeface="Calibri"/>
              </a:rPr>
            </a:br>
            <a:r>
              <a:rPr lang="en-GB" dirty="0">
                <a:cs typeface="Calibri"/>
              </a:rPr>
              <a:t>The </a:t>
            </a:r>
            <a:r>
              <a:rPr lang="en-GB" dirty="0"/>
              <a:t>Disastrous Effects of Historical Ink</a:t>
            </a:r>
          </a:p>
        </p:txBody>
      </p:sp>
      <p:sp>
        <p:nvSpPr>
          <p:cNvPr id="3" name="Subtitle 2">
            <a:extLst>
              <a:ext uri="{FF2B5EF4-FFF2-40B4-BE49-F238E27FC236}">
                <a16:creationId xmlns:a16="http://schemas.microsoft.com/office/drawing/2014/main" id="{0A769EF7-86EF-3D4E-8CBA-0404B30D5438}"/>
              </a:ext>
            </a:extLst>
          </p:cNvPr>
          <p:cNvSpPr>
            <a:spLocks noGrp="1"/>
          </p:cNvSpPr>
          <p:nvPr>
            <p:ph type="subTitle" idx="1"/>
          </p:nvPr>
        </p:nvSpPr>
        <p:spPr>
          <a:xfrm>
            <a:off x="1541040" y="4293096"/>
            <a:ext cx="6400800" cy="1296144"/>
          </a:xfrm>
        </p:spPr>
        <p:txBody>
          <a:bodyPr/>
          <a:lstStyle/>
          <a:p>
            <a:r>
              <a:rPr lang="en-GB" dirty="0"/>
              <a:t>Teacher Guide</a:t>
            </a:r>
          </a:p>
        </p:txBody>
      </p:sp>
      <p:sp>
        <p:nvSpPr>
          <p:cNvPr id="4" name="TextBox 3">
            <a:extLst>
              <a:ext uri="{FF2B5EF4-FFF2-40B4-BE49-F238E27FC236}">
                <a16:creationId xmlns:a16="http://schemas.microsoft.com/office/drawing/2014/main" id="{CD64CD41-2F05-4C8D-8E44-AB1427011AC8}"/>
              </a:ext>
            </a:extLst>
          </p:cNvPr>
          <p:cNvSpPr txBox="1"/>
          <p:nvPr/>
        </p:nvSpPr>
        <p:spPr>
          <a:xfrm>
            <a:off x="617070" y="5057931"/>
            <a:ext cx="2145972" cy="1477328"/>
          </a:xfrm>
          <a:prstGeom prst="rect">
            <a:avLst/>
          </a:prstGeom>
          <a:noFill/>
          <a:ln w="25400">
            <a:solidFill>
              <a:schemeClr val="accent1">
                <a:shade val="50000"/>
              </a:schemeClr>
            </a:solidFill>
          </a:ln>
        </p:spPr>
        <p:txBody>
          <a:bodyPr wrap="none" rtlCol="0">
            <a:spAutoFit/>
          </a:bodyPr>
          <a:lstStyle/>
          <a:p>
            <a:pPr algn="ctr"/>
            <a:r>
              <a:rPr lang="en-GB" b="1" dirty="0"/>
              <a:t>Curriculum Areas</a:t>
            </a:r>
          </a:p>
          <a:p>
            <a:pPr algn="ctr"/>
            <a:endParaRPr lang="en-GB" dirty="0"/>
          </a:p>
          <a:p>
            <a:pPr algn="ctr"/>
            <a:r>
              <a:rPr lang="en-GB" dirty="0"/>
              <a:t>Changes to materials</a:t>
            </a:r>
          </a:p>
          <a:p>
            <a:pPr algn="ctr"/>
            <a:r>
              <a:rPr lang="en-GB" dirty="0"/>
              <a:t>Separating materials</a:t>
            </a:r>
          </a:p>
          <a:p>
            <a:pPr algn="ctr"/>
            <a:r>
              <a:rPr lang="en-GB" dirty="0"/>
              <a:t>(chromatography)</a:t>
            </a:r>
          </a:p>
        </p:txBody>
      </p:sp>
      <p:pic>
        <p:nvPicPr>
          <p:cNvPr id="10" name="Picture 9">
            <a:extLst>
              <a:ext uri="{FF2B5EF4-FFF2-40B4-BE49-F238E27FC236}">
                <a16:creationId xmlns:a16="http://schemas.microsoft.com/office/drawing/2014/main" id="{F174E94E-D545-4C89-9BB1-B7F6B7FE55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87000" y="1580674"/>
            <a:ext cx="781812" cy="781812"/>
          </a:xfrm>
          <a:prstGeom prst="rect">
            <a:avLst/>
          </a:prstGeom>
        </p:spPr>
      </p:pic>
      <p:pic>
        <p:nvPicPr>
          <p:cNvPr id="12" name="Picture 11">
            <a:extLst>
              <a:ext uri="{FF2B5EF4-FFF2-40B4-BE49-F238E27FC236}">
                <a16:creationId xmlns:a16="http://schemas.microsoft.com/office/drawing/2014/main" id="{8A64D5BB-A16E-4C58-87C4-7E1302AD03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10972" y="1563854"/>
            <a:ext cx="781812" cy="781812"/>
          </a:xfrm>
          <a:prstGeom prst="rect">
            <a:avLst/>
          </a:prstGeom>
        </p:spPr>
      </p:pic>
      <p:pic>
        <p:nvPicPr>
          <p:cNvPr id="14" name="Picture 13">
            <a:extLst>
              <a:ext uri="{FF2B5EF4-FFF2-40B4-BE49-F238E27FC236}">
                <a16:creationId xmlns:a16="http://schemas.microsoft.com/office/drawing/2014/main" id="{BB48FE5D-0E61-4835-805A-0B690D09361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10256" y="1548670"/>
            <a:ext cx="781812" cy="781812"/>
          </a:xfrm>
          <a:prstGeom prst="rect">
            <a:avLst/>
          </a:prstGeom>
        </p:spPr>
      </p:pic>
      <p:pic>
        <p:nvPicPr>
          <p:cNvPr id="16" name="Picture 15" descr="A picture containing clipart&#10;&#10;Description automatically generated">
            <a:extLst>
              <a:ext uri="{FF2B5EF4-FFF2-40B4-BE49-F238E27FC236}">
                <a16:creationId xmlns:a16="http://schemas.microsoft.com/office/drawing/2014/main" id="{B0B75925-1377-42BC-93C8-85F741896EE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92068" y="1563854"/>
            <a:ext cx="781812" cy="781812"/>
          </a:xfrm>
          <a:prstGeom prst="rect">
            <a:avLst/>
          </a:prstGeom>
        </p:spPr>
      </p:pic>
      <p:sp>
        <p:nvSpPr>
          <p:cNvPr id="17" name="TextBox 16">
            <a:extLst>
              <a:ext uri="{FF2B5EF4-FFF2-40B4-BE49-F238E27FC236}">
                <a16:creationId xmlns:a16="http://schemas.microsoft.com/office/drawing/2014/main" id="{8D26EF32-002A-4340-A1D7-7B7BE8CC1B58}"/>
              </a:ext>
            </a:extLst>
          </p:cNvPr>
          <p:cNvSpPr txBox="1"/>
          <p:nvPr/>
        </p:nvSpPr>
        <p:spPr>
          <a:xfrm>
            <a:off x="7020273" y="5085183"/>
            <a:ext cx="1586790" cy="1477328"/>
          </a:xfrm>
          <a:prstGeom prst="rect">
            <a:avLst/>
          </a:prstGeom>
          <a:noFill/>
          <a:ln w="25400">
            <a:solidFill>
              <a:schemeClr val="accent1">
                <a:shade val="50000"/>
              </a:schemeClr>
            </a:solidFill>
          </a:ln>
        </p:spPr>
        <p:txBody>
          <a:bodyPr wrap="square" rtlCol="0">
            <a:spAutoFit/>
          </a:bodyPr>
          <a:lstStyle/>
          <a:p>
            <a:pPr algn="ctr"/>
            <a:r>
              <a:rPr lang="en-GB" b="1" dirty="0"/>
              <a:t>Ages</a:t>
            </a:r>
          </a:p>
          <a:p>
            <a:endParaRPr lang="en-GB" dirty="0"/>
          </a:p>
          <a:p>
            <a:pPr algn="ctr"/>
            <a:r>
              <a:rPr lang="en-GB" dirty="0"/>
              <a:t>5-7 (some)</a:t>
            </a:r>
          </a:p>
          <a:p>
            <a:pPr algn="ctr"/>
            <a:r>
              <a:rPr lang="en-GB" dirty="0"/>
              <a:t>7-11</a:t>
            </a:r>
          </a:p>
          <a:p>
            <a:pPr algn="ctr"/>
            <a:endParaRPr lang="en-GB" dirty="0"/>
          </a:p>
        </p:txBody>
      </p:sp>
      <p:pic>
        <p:nvPicPr>
          <p:cNvPr id="21" name="Picture 20">
            <a:extLst>
              <a:ext uri="{FF2B5EF4-FFF2-40B4-BE49-F238E27FC236}">
                <a16:creationId xmlns:a16="http://schemas.microsoft.com/office/drawing/2014/main" id="{AB85FCF7-E7D6-4E03-BD70-802AA705A67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10614" y="1548670"/>
            <a:ext cx="781812" cy="781812"/>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D37AD015-252C-44BA-B508-4C67245C82E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405091" y="676264"/>
            <a:ext cx="781812" cy="781812"/>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9EC85E25-2ACA-4EC3-BAED-190F28F4711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187000" y="676264"/>
            <a:ext cx="781812" cy="781812"/>
          </a:xfrm>
          <a:prstGeom prst="rect">
            <a:avLst/>
          </a:prstGeom>
        </p:spPr>
      </p:pic>
      <p:pic>
        <p:nvPicPr>
          <p:cNvPr id="15" name="Picture 14" descr="A picture containing drawing&#10;&#10;Description automatically generated">
            <a:extLst>
              <a:ext uri="{FF2B5EF4-FFF2-40B4-BE49-F238E27FC236}">
                <a16:creationId xmlns:a16="http://schemas.microsoft.com/office/drawing/2014/main" id="{7EEEA0D8-0092-4094-8913-970BC7D31C5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969007" y="669778"/>
            <a:ext cx="781812" cy="781812"/>
          </a:xfrm>
          <a:prstGeom prst="rect">
            <a:avLst/>
          </a:prstGeom>
        </p:spPr>
      </p:pic>
      <p:pic>
        <p:nvPicPr>
          <p:cNvPr id="19" name="Picture 18" descr="A picture containing drawing, game&#10;&#10;Description automatically generated">
            <a:extLst>
              <a:ext uri="{FF2B5EF4-FFF2-40B4-BE49-F238E27FC236}">
                <a16:creationId xmlns:a16="http://schemas.microsoft.com/office/drawing/2014/main" id="{4A049B3F-301F-4C40-95A4-E3BEF7625C3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94674" y="1587160"/>
            <a:ext cx="781812" cy="781812"/>
          </a:xfrm>
          <a:prstGeom prst="rect">
            <a:avLst/>
          </a:prstGeom>
        </p:spPr>
      </p:pic>
      <p:pic>
        <p:nvPicPr>
          <p:cNvPr id="22" name="Picture 21" descr="A picture containing drawing&#10;&#10;Description automatically generated">
            <a:extLst>
              <a:ext uri="{FF2B5EF4-FFF2-40B4-BE49-F238E27FC236}">
                <a16:creationId xmlns:a16="http://schemas.microsoft.com/office/drawing/2014/main" id="{9741BF57-AABC-44CF-9FF9-1CEFFAE154DA}"/>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979326" y="1548670"/>
            <a:ext cx="813816" cy="845820"/>
          </a:xfrm>
          <a:prstGeom prst="rect">
            <a:avLst/>
          </a:prstGeom>
        </p:spPr>
      </p:pic>
      <p:pic>
        <p:nvPicPr>
          <p:cNvPr id="23" name="Picture 22">
            <a:extLst>
              <a:ext uri="{FF2B5EF4-FFF2-40B4-BE49-F238E27FC236}">
                <a16:creationId xmlns:a16="http://schemas.microsoft.com/office/drawing/2014/main" id="{A726C15F-38A9-47A6-A093-17CC0BA41151}"/>
              </a:ext>
            </a:extLst>
          </p:cNvPr>
          <p:cNvPicPr>
            <a:picLocks noChangeAspect="1"/>
          </p:cNvPicPr>
          <p:nvPr/>
        </p:nvPicPr>
        <p:blipFill>
          <a:blip r:embed="rId12"/>
          <a:stretch>
            <a:fillRect/>
          </a:stretch>
        </p:blipFill>
        <p:spPr>
          <a:xfrm>
            <a:off x="3394674" y="4901389"/>
            <a:ext cx="2688569" cy="163387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58282"/>
            <a:ext cx="2429961" cy="369332"/>
          </a:xfrm>
          <a:prstGeom prst="rect">
            <a:avLst/>
          </a:prstGeom>
          <a:noFill/>
        </p:spPr>
        <p:txBody>
          <a:bodyPr wrap="none" rtlCol="0">
            <a:spAutoFit/>
          </a:bodyPr>
          <a:lstStyle/>
          <a:p>
            <a:r>
              <a:rPr lang="en-GB" b="1" dirty="0"/>
              <a:t>Longer investigation [2]</a:t>
            </a:r>
          </a:p>
        </p:txBody>
      </p:sp>
      <p:pic>
        <p:nvPicPr>
          <p:cNvPr id="9" name="Picture 8">
            <a:extLst>
              <a:ext uri="{FF2B5EF4-FFF2-40B4-BE49-F238E27FC236}">
                <a16:creationId xmlns:a16="http://schemas.microsoft.com/office/drawing/2014/main" id="{34A17AFF-6A15-4B07-AD35-2209ECE74C3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08731" y="105026"/>
            <a:ext cx="781812" cy="781812"/>
          </a:xfrm>
          <a:prstGeom prst="rect">
            <a:avLst/>
          </a:prstGeom>
        </p:spPr>
      </p:pic>
      <p:pic>
        <p:nvPicPr>
          <p:cNvPr id="12" name="Picture 11">
            <a:extLst>
              <a:ext uri="{FF2B5EF4-FFF2-40B4-BE49-F238E27FC236}">
                <a16:creationId xmlns:a16="http://schemas.microsoft.com/office/drawing/2014/main" id="{4729630B-9E7D-4CB6-A801-3EBC280F3A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1174" y="122761"/>
            <a:ext cx="781812" cy="781812"/>
          </a:xfrm>
          <a:prstGeom prst="rect">
            <a:avLst/>
          </a:prstGeom>
        </p:spPr>
      </p:pic>
      <p:pic>
        <p:nvPicPr>
          <p:cNvPr id="19" name="Picture 18">
            <a:extLst>
              <a:ext uri="{FF2B5EF4-FFF2-40B4-BE49-F238E27FC236}">
                <a16:creationId xmlns:a16="http://schemas.microsoft.com/office/drawing/2014/main" id="{CD7AF4A6-557D-4FFD-81D2-7522859E13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86171" y="114564"/>
            <a:ext cx="781812" cy="781812"/>
          </a:xfrm>
          <a:prstGeom prst="rect">
            <a:avLst/>
          </a:prstGeom>
        </p:spPr>
      </p:pic>
      <p:pic>
        <p:nvPicPr>
          <p:cNvPr id="22" name="Picture 21" descr="A picture containing clipart&#10;&#10;Description automatically generated">
            <a:extLst>
              <a:ext uri="{FF2B5EF4-FFF2-40B4-BE49-F238E27FC236}">
                <a16:creationId xmlns:a16="http://schemas.microsoft.com/office/drawing/2014/main" id="{42887389-FE6F-48EA-B6FD-FA46DF07999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63600" y="105026"/>
            <a:ext cx="781812" cy="781812"/>
          </a:xfrm>
          <a:prstGeom prst="rect">
            <a:avLst/>
          </a:prstGeom>
        </p:spPr>
      </p:pic>
      <p:sp>
        <p:nvSpPr>
          <p:cNvPr id="36" name="Rectangle: Rounded Corners 35">
            <a:extLst>
              <a:ext uri="{FF2B5EF4-FFF2-40B4-BE49-F238E27FC236}">
                <a16:creationId xmlns:a16="http://schemas.microsoft.com/office/drawing/2014/main" id="{60183ADD-A2CE-4948-BE9B-1B91E1CEA0BC}"/>
              </a:ext>
            </a:extLst>
          </p:cNvPr>
          <p:cNvSpPr/>
          <p:nvPr/>
        </p:nvSpPr>
        <p:spPr>
          <a:xfrm>
            <a:off x="719999" y="1081532"/>
            <a:ext cx="8153975" cy="8353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How many </a:t>
            </a:r>
            <a:r>
              <a:rPr lang="en-US" b="1" dirty="0" err="1"/>
              <a:t>coloured</a:t>
            </a:r>
            <a:r>
              <a:rPr lang="en-US" b="1" dirty="0"/>
              <a:t> compounds are in your ink? </a:t>
            </a:r>
          </a:p>
        </p:txBody>
      </p:sp>
      <p:sp>
        <p:nvSpPr>
          <p:cNvPr id="37" name="Rectangle: Rounded Corners 36">
            <a:extLst>
              <a:ext uri="{FF2B5EF4-FFF2-40B4-BE49-F238E27FC236}">
                <a16:creationId xmlns:a16="http://schemas.microsoft.com/office/drawing/2014/main" id="{59009270-A5BE-433B-A377-AF7BBA2923F9}"/>
              </a:ext>
            </a:extLst>
          </p:cNvPr>
          <p:cNvSpPr/>
          <p:nvPr/>
        </p:nvSpPr>
        <p:spPr>
          <a:xfrm>
            <a:off x="4886789" y="2070362"/>
            <a:ext cx="3987185" cy="1202131"/>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Plastic cup, strips of filter paper or kitchen towel, different colour water-based felt tips, rulers, water</a:t>
            </a:r>
          </a:p>
        </p:txBody>
      </p:sp>
      <p:sp>
        <p:nvSpPr>
          <p:cNvPr id="3" name="Rectangle 2">
            <a:extLst>
              <a:ext uri="{FF2B5EF4-FFF2-40B4-BE49-F238E27FC236}">
                <a16:creationId xmlns:a16="http://schemas.microsoft.com/office/drawing/2014/main" id="{F644C78A-494F-4528-8B42-01C4ED1491ED}"/>
              </a:ext>
            </a:extLst>
          </p:cNvPr>
          <p:cNvSpPr/>
          <p:nvPr/>
        </p:nvSpPr>
        <p:spPr>
          <a:xfrm>
            <a:off x="1763688" y="2130451"/>
            <a:ext cx="1872208" cy="381882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1A1C28D7-849A-4C0E-B4D4-9972E992B66E}"/>
              </a:ext>
            </a:extLst>
          </p:cNvPr>
          <p:cNvCxnSpPr/>
          <p:nvPr/>
        </p:nvCxnSpPr>
        <p:spPr>
          <a:xfrm>
            <a:off x="1763688" y="5085184"/>
            <a:ext cx="1872208"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B33D753E-05D2-49FA-9C31-DA046B6B7092}"/>
              </a:ext>
            </a:extLst>
          </p:cNvPr>
          <p:cNvSpPr/>
          <p:nvPr/>
        </p:nvSpPr>
        <p:spPr>
          <a:xfrm>
            <a:off x="1941084" y="5049548"/>
            <a:ext cx="144016" cy="712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rapezoid 15">
            <a:extLst>
              <a:ext uri="{FF2B5EF4-FFF2-40B4-BE49-F238E27FC236}">
                <a16:creationId xmlns:a16="http://schemas.microsoft.com/office/drawing/2014/main" id="{77BF9F36-DA66-4934-A52C-49AC20310DD6}"/>
              </a:ext>
            </a:extLst>
          </p:cNvPr>
          <p:cNvSpPr/>
          <p:nvPr/>
        </p:nvSpPr>
        <p:spPr>
          <a:xfrm rot="10800000">
            <a:off x="827582" y="3068960"/>
            <a:ext cx="3774045" cy="2952328"/>
          </a:xfrm>
          <a:prstGeom prst="trapezoi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5E2C5DBE-72D3-46A4-A46A-046F9E2056B3}"/>
              </a:ext>
            </a:extLst>
          </p:cNvPr>
          <p:cNvSpPr/>
          <p:nvPr/>
        </p:nvSpPr>
        <p:spPr>
          <a:xfrm>
            <a:off x="2483768" y="5049548"/>
            <a:ext cx="144016" cy="71271"/>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31076ED5-6DF9-470E-AC15-BE6F7E75F9E1}"/>
              </a:ext>
            </a:extLst>
          </p:cNvPr>
          <p:cNvSpPr/>
          <p:nvPr/>
        </p:nvSpPr>
        <p:spPr>
          <a:xfrm>
            <a:off x="3059832" y="5049548"/>
            <a:ext cx="144016" cy="71271"/>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9" name="Straight Connector 38">
            <a:extLst>
              <a:ext uri="{FF2B5EF4-FFF2-40B4-BE49-F238E27FC236}">
                <a16:creationId xmlns:a16="http://schemas.microsoft.com/office/drawing/2014/main" id="{20F2C50C-A976-43B0-A1BB-5C1B42731148}"/>
              </a:ext>
            </a:extLst>
          </p:cNvPr>
          <p:cNvCxnSpPr>
            <a:cxnSpLocks/>
          </p:cNvCxnSpPr>
          <p:nvPr/>
        </p:nvCxnSpPr>
        <p:spPr>
          <a:xfrm>
            <a:off x="1447478" y="5445224"/>
            <a:ext cx="254845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Rectangle: Rounded Corners 39">
            <a:extLst>
              <a:ext uri="{FF2B5EF4-FFF2-40B4-BE49-F238E27FC236}">
                <a16:creationId xmlns:a16="http://schemas.microsoft.com/office/drawing/2014/main" id="{2E5DA6DC-703D-4BC6-B6F7-33A6FADCCC3B}"/>
              </a:ext>
            </a:extLst>
          </p:cNvPr>
          <p:cNvSpPr/>
          <p:nvPr/>
        </p:nvSpPr>
        <p:spPr>
          <a:xfrm>
            <a:off x="4886789" y="3432027"/>
            <a:ext cx="3984164" cy="194421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r>
              <a:rPr lang="en-GB" dirty="0">
                <a:solidFill>
                  <a:schemeClr val="tx1"/>
                </a:solidFill>
              </a:rPr>
              <a:t>Make dots along a line not too close to the edge of the paper.</a:t>
            </a:r>
          </a:p>
          <a:p>
            <a:pPr marL="342900" indent="-342900">
              <a:buFont typeface="+mj-lt"/>
              <a:buAutoNum type="arabicPeriod"/>
            </a:pPr>
            <a:r>
              <a:rPr lang="en-GB" dirty="0">
                <a:solidFill>
                  <a:schemeClr val="tx1"/>
                </a:solidFill>
              </a:rPr>
              <a:t>Place the bottom of the paper into the water (don’t let the spots touch the water).</a:t>
            </a:r>
          </a:p>
          <a:p>
            <a:pPr marL="342900" indent="-342900">
              <a:buFont typeface="+mj-lt"/>
              <a:buAutoNum type="arabicPeriod"/>
            </a:pPr>
            <a:r>
              <a:rPr lang="en-GB" dirty="0">
                <a:solidFill>
                  <a:schemeClr val="tx1"/>
                </a:solidFill>
              </a:rPr>
              <a:t>Observe the inks move up the paper.</a:t>
            </a:r>
          </a:p>
        </p:txBody>
      </p:sp>
      <p:sp>
        <p:nvSpPr>
          <p:cNvPr id="41" name="TextBox 40">
            <a:extLst>
              <a:ext uri="{FF2B5EF4-FFF2-40B4-BE49-F238E27FC236}">
                <a16:creationId xmlns:a16="http://schemas.microsoft.com/office/drawing/2014/main" id="{D1A5C2CA-A5A2-4BDC-B409-88875D8B9B25}"/>
              </a:ext>
            </a:extLst>
          </p:cNvPr>
          <p:cNvSpPr txBox="1"/>
          <p:nvPr/>
        </p:nvSpPr>
        <p:spPr>
          <a:xfrm>
            <a:off x="2364946" y="5498648"/>
            <a:ext cx="936104" cy="369332"/>
          </a:xfrm>
          <a:prstGeom prst="rect">
            <a:avLst/>
          </a:prstGeom>
          <a:noFill/>
        </p:spPr>
        <p:txBody>
          <a:bodyPr wrap="square" rtlCol="0">
            <a:spAutoFit/>
          </a:bodyPr>
          <a:lstStyle/>
          <a:p>
            <a:r>
              <a:rPr lang="en-GB" dirty="0">
                <a:solidFill>
                  <a:schemeClr val="bg1">
                    <a:lumMod val="65000"/>
                  </a:schemeClr>
                </a:solidFill>
              </a:rPr>
              <a:t>water</a:t>
            </a:r>
          </a:p>
        </p:txBody>
      </p:sp>
      <p:sp>
        <p:nvSpPr>
          <p:cNvPr id="42" name="TextBox 41">
            <a:extLst>
              <a:ext uri="{FF2B5EF4-FFF2-40B4-BE49-F238E27FC236}">
                <a16:creationId xmlns:a16="http://schemas.microsoft.com/office/drawing/2014/main" id="{72411700-C6E7-44E5-A633-779190D1596D}"/>
              </a:ext>
            </a:extLst>
          </p:cNvPr>
          <p:cNvSpPr txBox="1"/>
          <p:nvPr/>
        </p:nvSpPr>
        <p:spPr>
          <a:xfrm>
            <a:off x="1745028" y="2079205"/>
            <a:ext cx="734496" cy="369332"/>
          </a:xfrm>
          <a:prstGeom prst="rect">
            <a:avLst/>
          </a:prstGeom>
          <a:noFill/>
        </p:spPr>
        <p:txBody>
          <a:bodyPr wrap="none" rtlCol="0">
            <a:spAutoFit/>
          </a:bodyPr>
          <a:lstStyle/>
          <a:p>
            <a:r>
              <a:rPr lang="en-GB" dirty="0">
                <a:solidFill>
                  <a:schemeClr val="tx2"/>
                </a:solidFill>
              </a:rPr>
              <a:t>paper</a:t>
            </a:r>
          </a:p>
        </p:txBody>
      </p:sp>
      <p:sp>
        <p:nvSpPr>
          <p:cNvPr id="43" name="TextBox 42">
            <a:extLst>
              <a:ext uri="{FF2B5EF4-FFF2-40B4-BE49-F238E27FC236}">
                <a16:creationId xmlns:a16="http://schemas.microsoft.com/office/drawing/2014/main" id="{D62AF329-1E23-4474-A069-A30ECAEDB01A}"/>
              </a:ext>
            </a:extLst>
          </p:cNvPr>
          <p:cNvSpPr txBox="1"/>
          <p:nvPr/>
        </p:nvSpPr>
        <p:spPr>
          <a:xfrm>
            <a:off x="921372" y="3059668"/>
            <a:ext cx="526106" cy="369332"/>
          </a:xfrm>
          <a:prstGeom prst="rect">
            <a:avLst/>
          </a:prstGeom>
          <a:noFill/>
        </p:spPr>
        <p:txBody>
          <a:bodyPr wrap="none" rtlCol="0">
            <a:spAutoFit/>
          </a:bodyPr>
          <a:lstStyle/>
          <a:p>
            <a:r>
              <a:rPr lang="en-GB" dirty="0"/>
              <a:t>cup</a:t>
            </a:r>
          </a:p>
        </p:txBody>
      </p:sp>
      <p:sp>
        <p:nvSpPr>
          <p:cNvPr id="44" name="TextBox 43">
            <a:extLst>
              <a:ext uri="{FF2B5EF4-FFF2-40B4-BE49-F238E27FC236}">
                <a16:creationId xmlns:a16="http://schemas.microsoft.com/office/drawing/2014/main" id="{1D689B1B-AC70-4C42-A99F-5A2DF2BCE5BE}"/>
              </a:ext>
            </a:extLst>
          </p:cNvPr>
          <p:cNvSpPr txBox="1"/>
          <p:nvPr/>
        </p:nvSpPr>
        <p:spPr>
          <a:xfrm>
            <a:off x="2187223" y="4633257"/>
            <a:ext cx="1016625" cy="369332"/>
          </a:xfrm>
          <a:prstGeom prst="rect">
            <a:avLst/>
          </a:prstGeom>
          <a:noFill/>
        </p:spPr>
        <p:txBody>
          <a:bodyPr wrap="none" rtlCol="0">
            <a:spAutoFit/>
          </a:bodyPr>
          <a:lstStyle/>
          <a:p>
            <a:r>
              <a:rPr lang="en-GB" dirty="0">
                <a:solidFill>
                  <a:srgbClr val="FF0000"/>
                </a:solidFill>
              </a:rPr>
              <a:t>ink spots</a:t>
            </a:r>
          </a:p>
        </p:txBody>
      </p:sp>
      <p:pic>
        <p:nvPicPr>
          <p:cNvPr id="5" name="Picture 4" descr="A picture containing drawing&#10;&#10;Description automatically generated">
            <a:extLst>
              <a:ext uri="{FF2B5EF4-FFF2-40B4-BE49-F238E27FC236}">
                <a16:creationId xmlns:a16="http://schemas.microsoft.com/office/drawing/2014/main" id="{51C5F364-5DD0-428F-A867-E4770E4086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38440" y="114564"/>
            <a:ext cx="781812" cy="781812"/>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3FFBF792-5A49-4463-B85F-F6CF153C1B2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90543" y="90757"/>
            <a:ext cx="813816" cy="845820"/>
          </a:xfrm>
          <a:prstGeom prst="rect">
            <a:avLst/>
          </a:prstGeom>
        </p:spPr>
      </p:pic>
    </p:spTree>
    <p:extLst>
      <p:ext uri="{BB962C8B-B14F-4D97-AF65-F5344CB8AC3E}">
        <p14:creationId xmlns:p14="http://schemas.microsoft.com/office/powerpoint/2010/main" val="3781626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B3BB4B3-6787-45DD-B264-DB3D50D4A9E3}"/>
              </a:ext>
            </a:extLst>
          </p:cNvPr>
          <p:cNvSpPr txBox="1"/>
          <p:nvPr/>
        </p:nvSpPr>
        <p:spPr>
          <a:xfrm>
            <a:off x="720000" y="360000"/>
            <a:ext cx="2388987" cy="369332"/>
          </a:xfrm>
          <a:prstGeom prst="rect">
            <a:avLst/>
          </a:prstGeom>
          <a:noFill/>
        </p:spPr>
        <p:txBody>
          <a:bodyPr wrap="none" rtlCol="0">
            <a:spAutoFit/>
          </a:bodyPr>
          <a:lstStyle/>
          <a:p>
            <a:r>
              <a:rPr lang="en-GB" b="1" dirty="0"/>
              <a:t>What did you find out?</a:t>
            </a:r>
          </a:p>
        </p:txBody>
      </p:sp>
      <p:sp>
        <p:nvSpPr>
          <p:cNvPr id="10" name="Rectangle: Rounded Corners 9">
            <a:extLst>
              <a:ext uri="{FF2B5EF4-FFF2-40B4-BE49-F238E27FC236}">
                <a16:creationId xmlns:a16="http://schemas.microsoft.com/office/drawing/2014/main" id="{4120AB97-D24D-4CB3-B013-4954B09C82FF}"/>
              </a:ext>
            </a:extLst>
          </p:cNvPr>
          <p:cNvSpPr/>
          <p:nvPr/>
        </p:nvSpPr>
        <p:spPr>
          <a:xfrm>
            <a:off x="720000" y="947712"/>
            <a:ext cx="8100472" cy="9514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Do inks of the same colour (e.g. black) have the same chemical composition?</a:t>
            </a:r>
          </a:p>
        </p:txBody>
      </p:sp>
      <p:pic>
        <p:nvPicPr>
          <p:cNvPr id="5" name="Picture 4" descr="A picture containing indoor, cup, food, sitting&#10;&#10;Description automatically generated">
            <a:extLst>
              <a:ext uri="{FF2B5EF4-FFF2-40B4-BE49-F238E27FC236}">
                <a16:creationId xmlns:a16="http://schemas.microsoft.com/office/drawing/2014/main" id="{BD995494-C733-40B9-A0EE-90A96C2A83D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03748" y="2117525"/>
            <a:ext cx="4536504" cy="3402378"/>
          </a:xfrm>
          <a:prstGeom prst="rect">
            <a:avLst/>
          </a:prstGeom>
        </p:spPr>
      </p:pic>
    </p:spTree>
    <p:extLst>
      <p:ext uri="{BB962C8B-B14F-4D97-AF65-F5344CB8AC3E}">
        <p14:creationId xmlns:p14="http://schemas.microsoft.com/office/powerpoint/2010/main" val="2048574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B22728-1D4B-4D1C-B9BF-372C3DF2F88E}"/>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Questions for further learning</a:t>
            </a:r>
          </a:p>
        </p:txBody>
      </p:sp>
      <p:sp>
        <p:nvSpPr>
          <p:cNvPr id="7" name="TextBox 6">
            <a:extLst>
              <a:ext uri="{FF2B5EF4-FFF2-40B4-BE49-F238E27FC236}">
                <a16:creationId xmlns:a16="http://schemas.microsoft.com/office/drawing/2014/main" id="{279F711C-2C52-47D6-B4DC-2CA2D88E7D64}"/>
              </a:ext>
            </a:extLst>
          </p:cNvPr>
          <p:cNvSpPr txBox="1"/>
          <p:nvPr/>
        </p:nvSpPr>
        <p:spPr>
          <a:xfrm>
            <a:off x="752694" y="1151607"/>
            <a:ext cx="5472608" cy="923330"/>
          </a:xfrm>
          <a:prstGeom prst="rect">
            <a:avLst/>
          </a:prstGeom>
          <a:noFill/>
        </p:spPr>
        <p:txBody>
          <a:bodyPr wrap="square" rtlCol="0">
            <a:spAutoFit/>
          </a:bodyPr>
          <a:lstStyle/>
          <a:p>
            <a:r>
              <a:rPr lang="en-GB" b="1" dirty="0"/>
              <a:t>Why do other materials change over time?</a:t>
            </a:r>
          </a:p>
          <a:p>
            <a:r>
              <a:rPr lang="en-GB" dirty="0"/>
              <a:t>Children could consider the effects of weathering and acid rain on buildings, coastal erosion and rusting.</a:t>
            </a:r>
          </a:p>
        </p:txBody>
      </p:sp>
      <p:sp>
        <p:nvSpPr>
          <p:cNvPr id="8" name="TextBox 7">
            <a:extLst>
              <a:ext uri="{FF2B5EF4-FFF2-40B4-BE49-F238E27FC236}">
                <a16:creationId xmlns:a16="http://schemas.microsoft.com/office/drawing/2014/main" id="{6F5D28BF-C54B-4DCF-A392-FA51A5E0F82D}"/>
              </a:ext>
            </a:extLst>
          </p:cNvPr>
          <p:cNvSpPr txBox="1"/>
          <p:nvPr/>
        </p:nvSpPr>
        <p:spPr>
          <a:xfrm>
            <a:off x="754948" y="3501008"/>
            <a:ext cx="6121308" cy="2308324"/>
          </a:xfrm>
          <a:prstGeom prst="rect">
            <a:avLst/>
          </a:prstGeom>
          <a:noFill/>
        </p:spPr>
        <p:txBody>
          <a:bodyPr wrap="square" rtlCol="0">
            <a:spAutoFit/>
          </a:bodyPr>
          <a:lstStyle/>
          <a:p>
            <a:r>
              <a:rPr lang="en-GB" b="1" dirty="0"/>
              <a:t>What does paper look like when viewed though a microscope?</a:t>
            </a:r>
          </a:p>
          <a:p>
            <a:r>
              <a:rPr lang="en-GB" dirty="0"/>
              <a:t>Children could search online for images of paper taken by electron microscopy. </a:t>
            </a:r>
            <a:r>
              <a:rPr lang="en-US" dirty="0"/>
              <a:t>To get light microscopes into the classroom, the </a:t>
            </a:r>
            <a:r>
              <a:rPr lang="en-US" b="1" dirty="0"/>
              <a:t>Royal Microscopical Society</a:t>
            </a:r>
            <a:r>
              <a:rPr lang="en-US" dirty="0"/>
              <a:t> run a completely free Microscope Activity Kit lending scheme.</a:t>
            </a:r>
          </a:p>
          <a:p>
            <a:r>
              <a:rPr lang="en-US" dirty="0"/>
              <a:t>More details can be found at their website here: </a:t>
            </a:r>
            <a:r>
              <a:rPr lang="en-US" u="sng" dirty="0">
                <a:hlinkClick r:id="rId2"/>
              </a:rPr>
              <a:t>https://www.rms.org.uk/discover-engage/microscope-activity-kits.html</a:t>
            </a:r>
            <a:endParaRPr lang="en-GB" dirty="0"/>
          </a:p>
        </p:txBody>
      </p:sp>
      <p:pic>
        <p:nvPicPr>
          <p:cNvPr id="9" name="Picture 8">
            <a:extLst>
              <a:ext uri="{FF2B5EF4-FFF2-40B4-BE49-F238E27FC236}">
                <a16:creationId xmlns:a16="http://schemas.microsoft.com/office/drawing/2014/main" id="{3627CFE2-3CA5-4323-8308-C64FE03D24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92280" y="3573016"/>
            <a:ext cx="1708699" cy="1420769"/>
          </a:xfrm>
          <a:prstGeom prst="rect">
            <a:avLst/>
          </a:prstGeom>
        </p:spPr>
      </p:pic>
      <p:sp>
        <p:nvSpPr>
          <p:cNvPr id="11" name="TextBox 10">
            <a:extLst>
              <a:ext uri="{FF2B5EF4-FFF2-40B4-BE49-F238E27FC236}">
                <a16:creationId xmlns:a16="http://schemas.microsoft.com/office/drawing/2014/main" id="{4FB6B124-FEF9-40A4-B942-78E96993E8FA}"/>
              </a:ext>
            </a:extLst>
          </p:cNvPr>
          <p:cNvSpPr txBox="1"/>
          <p:nvPr/>
        </p:nvSpPr>
        <p:spPr>
          <a:xfrm>
            <a:off x="752694" y="2464807"/>
            <a:ext cx="5213863" cy="646331"/>
          </a:xfrm>
          <a:prstGeom prst="rect">
            <a:avLst/>
          </a:prstGeom>
          <a:noFill/>
        </p:spPr>
        <p:txBody>
          <a:bodyPr wrap="none" rtlCol="0">
            <a:spAutoFit/>
          </a:bodyPr>
          <a:lstStyle/>
          <a:p>
            <a:r>
              <a:rPr lang="en-GB" b="1" dirty="0"/>
              <a:t>Are natural dyes more effective than synthetic ones?</a:t>
            </a:r>
          </a:p>
          <a:p>
            <a:r>
              <a:rPr lang="en-GB" dirty="0"/>
              <a:t>Children could compare dyes and fabrics.</a:t>
            </a:r>
          </a:p>
        </p:txBody>
      </p:sp>
      <p:pic>
        <p:nvPicPr>
          <p:cNvPr id="13" name="Picture 12" descr="A stone building&#10;&#10;Description automatically generated">
            <a:extLst>
              <a:ext uri="{FF2B5EF4-FFF2-40B4-BE49-F238E27FC236}">
                <a16:creationId xmlns:a16="http://schemas.microsoft.com/office/drawing/2014/main" id="{1D303459-6D40-496D-B330-3F38764B5F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11773" y="1234954"/>
            <a:ext cx="1708700" cy="1303489"/>
          </a:xfrm>
          <a:prstGeom prst="rect">
            <a:avLst/>
          </a:prstGeom>
        </p:spPr>
      </p:pic>
      <p:sp>
        <p:nvSpPr>
          <p:cNvPr id="14" name="TextBox 13">
            <a:extLst>
              <a:ext uri="{FF2B5EF4-FFF2-40B4-BE49-F238E27FC236}">
                <a16:creationId xmlns:a16="http://schemas.microsoft.com/office/drawing/2014/main" id="{B625DB54-C07B-4544-8E87-5A86EFA89F9A}"/>
              </a:ext>
            </a:extLst>
          </p:cNvPr>
          <p:cNvSpPr txBox="1"/>
          <p:nvPr/>
        </p:nvSpPr>
        <p:spPr>
          <a:xfrm>
            <a:off x="6756958" y="2559159"/>
            <a:ext cx="2063514" cy="523220"/>
          </a:xfrm>
          <a:prstGeom prst="rect">
            <a:avLst/>
          </a:prstGeom>
          <a:noFill/>
        </p:spPr>
        <p:txBody>
          <a:bodyPr wrap="none" rtlCol="0">
            <a:spAutoFit/>
          </a:bodyPr>
          <a:lstStyle/>
          <a:p>
            <a:pPr algn="r"/>
            <a:r>
              <a:rPr lang="en-GB" sz="1400" dirty="0"/>
              <a:t>18</a:t>
            </a:r>
            <a:r>
              <a:rPr lang="en-GB" sz="1400" baseline="30000" dirty="0"/>
              <a:t>th</a:t>
            </a:r>
            <a:r>
              <a:rPr lang="en-GB" sz="1400" dirty="0"/>
              <a:t> century stonework</a:t>
            </a:r>
          </a:p>
          <a:p>
            <a:pPr algn="r"/>
            <a:r>
              <a:rPr lang="en-GB" sz="1400" dirty="0"/>
              <a:t>Richmond Bridge, London</a:t>
            </a:r>
          </a:p>
        </p:txBody>
      </p:sp>
      <p:sp>
        <p:nvSpPr>
          <p:cNvPr id="15" name="TextBox 14">
            <a:extLst>
              <a:ext uri="{FF2B5EF4-FFF2-40B4-BE49-F238E27FC236}">
                <a16:creationId xmlns:a16="http://schemas.microsoft.com/office/drawing/2014/main" id="{CB98ED35-69AB-4317-BCDD-99AF3E7282A1}"/>
              </a:ext>
            </a:extLst>
          </p:cNvPr>
          <p:cNvSpPr txBox="1"/>
          <p:nvPr/>
        </p:nvSpPr>
        <p:spPr>
          <a:xfrm>
            <a:off x="7771851" y="4993785"/>
            <a:ext cx="1029128" cy="307777"/>
          </a:xfrm>
          <a:prstGeom prst="rect">
            <a:avLst/>
          </a:prstGeom>
          <a:noFill/>
        </p:spPr>
        <p:txBody>
          <a:bodyPr wrap="none" rtlCol="0">
            <a:spAutoFit/>
          </a:bodyPr>
          <a:lstStyle/>
          <a:p>
            <a:pPr algn="r"/>
            <a:r>
              <a:rPr lang="en-GB" sz="1400" dirty="0"/>
              <a:t>Filter paper</a:t>
            </a:r>
          </a:p>
        </p:txBody>
      </p:sp>
    </p:spTree>
    <p:extLst>
      <p:ext uri="{BB962C8B-B14F-4D97-AF65-F5344CB8AC3E}">
        <p14:creationId xmlns:p14="http://schemas.microsoft.com/office/powerpoint/2010/main" val="3098103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8DDC10-98A8-40F0-BBE3-640E4812E91C}"/>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Cross-curricular link – history &amp; art</a:t>
            </a:r>
          </a:p>
        </p:txBody>
      </p:sp>
      <p:sp>
        <p:nvSpPr>
          <p:cNvPr id="4" name="Rectangle: Rounded Corners 3">
            <a:extLst>
              <a:ext uri="{FF2B5EF4-FFF2-40B4-BE49-F238E27FC236}">
                <a16:creationId xmlns:a16="http://schemas.microsoft.com/office/drawing/2014/main" id="{C736469C-7D10-4B6F-AE7F-0FAF1FE897FD}"/>
              </a:ext>
            </a:extLst>
          </p:cNvPr>
          <p:cNvSpPr/>
          <p:nvPr/>
        </p:nvSpPr>
        <p:spPr>
          <a:xfrm>
            <a:off x="755576" y="1136870"/>
            <a:ext cx="4968552" cy="22921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ectangle 5">
            <a:extLst>
              <a:ext uri="{FF2B5EF4-FFF2-40B4-BE49-F238E27FC236}">
                <a16:creationId xmlns:a16="http://schemas.microsoft.com/office/drawing/2014/main" id="{1FB99AED-A82A-4155-8CF6-1BD26893C4BA}"/>
              </a:ext>
            </a:extLst>
          </p:cNvPr>
          <p:cNvSpPr/>
          <p:nvPr/>
        </p:nvSpPr>
        <p:spPr>
          <a:xfrm>
            <a:off x="902698" y="1174789"/>
            <a:ext cx="4674308" cy="230832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Scoop up some dirt and place it in a bag.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Take out any bits of stones or grass.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Using an old spoon, mash the dirt up in a bowl or tray so that it is nice and smooth.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Add a spoonful of lard to the dirt.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Add more dirt if the mixture is too light in color.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Calibri"/>
                <a:ea typeface="+mn-ea"/>
                <a:cs typeface="+mn-cs"/>
              </a:rPr>
              <a:t>Optional: Add some tempera paint to the dirt for a touch of </a:t>
            </a:r>
            <a:r>
              <a:rPr kumimoji="0" lang="en-US" sz="1800" b="0" i="1" u="none" strike="noStrike" kern="1200" cap="none" spc="0" normalizeH="0" baseline="0" noProof="0" dirty="0" err="1">
                <a:ln>
                  <a:noFill/>
                </a:ln>
                <a:solidFill>
                  <a:prstClr val="black"/>
                </a:solidFill>
                <a:effectLst/>
                <a:uLnTx/>
                <a:uFillTx/>
                <a:latin typeface="Calibri"/>
                <a:ea typeface="+mn-ea"/>
                <a:cs typeface="+mn-cs"/>
              </a:rPr>
              <a:t>colour</a:t>
            </a:r>
            <a:r>
              <a:rPr kumimoji="0" lang="en-US" sz="1800" b="0" i="1" u="none" strike="noStrike" kern="1200" cap="none" spc="0" normalizeH="0" baseline="0" noProof="0" dirty="0">
                <a:ln>
                  <a:noFill/>
                </a:ln>
                <a:solidFill>
                  <a:prstClr val="black"/>
                </a:solidFill>
                <a:effectLst/>
                <a:uLnTx/>
                <a:uFillTx/>
                <a:latin typeface="Calibri"/>
                <a:ea typeface="+mn-ea"/>
                <a:cs typeface="+mn-cs"/>
              </a:rPr>
              <a:t>.</a:t>
            </a:r>
          </a:p>
        </p:txBody>
      </p:sp>
      <p:pic>
        <p:nvPicPr>
          <p:cNvPr id="7" name="Picture 6" descr="A close up of a bug&#10;&#10;Description automatically generated">
            <a:extLst>
              <a:ext uri="{FF2B5EF4-FFF2-40B4-BE49-F238E27FC236}">
                <a16:creationId xmlns:a16="http://schemas.microsoft.com/office/drawing/2014/main" id="{E415C7F0-1343-479E-A0B4-5E9D8D054A0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77706" y="1136870"/>
            <a:ext cx="2842765" cy="2308325"/>
          </a:xfrm>
          <a:prstGeom prst="rect">
            <a:avLst/>
          </a:prstGeom>
        </p:spPr>
      </p:pic>
      <p:sp>
        <p:nvSpPr>
          <p:cNvPr id="8" name="Rectangle: Rounded Corners 7">
            <a:extLst>
              <a:ext uri="{FF2B5EF4-FFF2-40B4-BE49-F238E27FC236}">
                <a16:creationId xmlns:a16="http://schemas.microsoft.com/office/drawing/2014/main" id="{FDBFE0CF-FAE7-4A4C-8C9E-CDEDB5F1BA64}"/>
              </a:ext>
            </a:extLst>
          </p:cNvPr>
          <p:cNvSpPr/>
          <p:nvPr/>
        </p:nvSpPr>
        <p:spPr>
          <a:xfrm>
            <a:off x="755576" y="3613242"/>
            <a:ext cx="8064895" cy="1255918"/>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small bags</a:t>
            </a:r>
            <a:r>
              <a:rPr kumimoji="0" lang="en-GB"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an old spoon</a:t>
            </a:r>
            <a:r>
              <a:rPr kumimoji="0" lang="en-GB"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some old bowls or paper plates</a:t>
            </a:r>
            <a:r>
              <a:rPr kumimoji="0" lang="en-GB"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vegetable shortening or lard (optional)</a:t>
            </a:r>
            <a:r>
              <a:rPr kumimoji="0" lang="en-GB"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a few stiff bristle house painting brushes or old toothbrushes </a:t>
            </a:r>
            <a:r>
              <a:rPr kumimoji="0" lang="en-GB"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some mural or finger-painting paper</a:t>
            </a:r>
            <a:r>
              <a:rPr kumimoji="0" lang="en-GB"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masking tape</a:t>
            </a:r>
            <a:r>
              <a:rPr kumimoji="0" lang="en-GB"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dirt</a:t>
            </a:r>
            <a:r>
              <a:rPr kumimoji="0" lang="en-GB"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tempera paint (optional)</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Rectangle: Rounded Corners 2">
            <a:extLst>
              <a:ext uri="{FF2B5EF4-FFF2-40B4-BE49-F238E27FC236}">
                <a16:creationId xmlns:a16="http://schemas.microsoft.com/office/drawing/2014/main" id="{9DB418FA-47DF-41A6-BDFB-EDEE51245B2D}"/>
              </a:ext>
            </a:extLst>
          </p:cNvPr>
          <p:cNvSpPr/>
          <p:nvPr/>
        </p:nvSpPr>
        <p:spPr>
          <a:xfrm>
            <a:off x="755576" y="5066180"/>
            <a:ext cx="4968552" cy="6170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have cave paintings lasted so long?</a:t>
            </a:r>
          </a:p>
        </p:txBody>
      </p:sp>
      <p:sp>
        <p:nvSpPr>
          <p:cNvPr id="9" name="TextBox 8">
            <a:extLst>
              <a:ext uri="{FF2B5EF4-FFF2-40B4-BE49-F238E27FC236}">
                <a16:creationId xmlns:a16="http://schemas.microsoft.com/office/drawing/2014/main" id="{8A357955-376A-49BF-9D13-2A6A2DA1983D}"/>
              </a:ext>
            </a:extLst>
          </p:cNvPr>
          <p:cNvSpPr txBox="1"/>
          <p:nvPr/>
        </p:nvSpPr>
        <p:spPr>
          <a:xfrm>
            <a:off x="726256" y="5834514"/>
            <a:ext cx="6870079" cy="646331"/>
          </a:xfrm>
          <a:prstGeom prst="rect">
            <a:avLst/>
          </a:prstGeom>
          <a:noFill/>
        </p:spPr>
        <p:txBody>
          <a:bodyPr wrap="square" rtlCol="0">
            <a:spAutoFit/>
          </a:bodyPr>
          <a:lstStyle/>
          <a:p>
            <a:r>
              <a:rPr lang="en-GB" i="1" dirty="0"/>
              <a:t>Hint: the temperature and humidity in a cave are very constant,</a:t>
            </a:r>
          </a:p>
          <a:p>
            <a:r>
              <a:rPr lang="en-GB" i="1" dirty="0"/>
              <a:t>people stopped living in the caves, earth pigments are long-lasting.</a:t>
            </a:r>
          </a:p>
        </p:txBody>
      </p:sp>
    </p:spTree>
    <p:extLst>
      <p:ext uri="{BB962C8B-B14F-4D97-AF65-F5344CB8AC3E}">
        <p14:creationId xmlns:p14="http://schemas.microsoft.com/office/powerpoint/2010/main" val="199569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0ED141-2348-4361-BCC3-320B88191792}"/>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Writing links</a:t>
            </a:r>
          </a:p>
        </p:txBody>
      </p:sp>
      <p:graphicFrame>
        <p:nvGraphicFramePr>
          <p:cNvPr id="3" name="Table 2">
            <a:extLst>
              <a:ext uri="{FF2B5EF4-FFF2-40B4-BE49-F238E27FC236}">
                <a16:creationId xmlns:a16="http://schemas.microsoft.com/office/drawing/2014/main" id="{0BF66AD4-C2FC-47B3-8A83-31D614623D60}"/>
              </a:ext>
            </a:extLst>
          </p:cNvPr>
          <p:cNvGraphicFramePr>
            <a:graphicFrameLocks noGrp="1"/>
          </p:cNvGraphicFramePr>
          <p:nvPr>
            <p:extLst>
              <p:ext uri="{D42A27DB-BD31-4B8C-83A1-F6EECF244321}">
                <p14:modId xmlns:p14="http://schemas.microsoft.com/office/powerpoint/2010/main" val="3622416623"/>
              </p:ext>
            </p:extLst>
          </p:nvPr>
        </p:nvGraphicFramePr>
        <p:xfrm>
          <a:off x="755576" y="1268760"/>
          <a:ext cx="8064896" cy="3849540"/>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2933764945"/>
                    </a:ext>
                  </a:extLst>
                </a:gridCol>
                <a:gridCol w="4032448">
                  <a:extLst>
                    <a:ext uri="{9D8B030D-6E8A-4147-A177-3AD203B41FA5}">
                      <a16:colId xmlns:a16="http://schemas.microsoft.com/office/drawing/2014/main" val="3174419078"/>
                    </a:ext>
                  </a:extLst>
                </a:gridCol>
              </a:tblGrid>
              <a:tr h="435014">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754962932"/>
                  </a:ext>
                </a:extLst>
              </a:tr>
              <a:tr h="933138">
                <a:tc>
                  <a:txBody>
                    <a:bodyPr/>
                    <a:lstStyle/>
                    <a:p>
                      <a:r>
                        <a:rPr lang="en-GB" dirty="0"/>
                        <a:t>Narrative</a:t>
                      </a:r>
                    </a:p>
                  </a:txBody>
                  <a:tcPr/>
                </a:tc>
                <a:tc>
                  <a:txBody>
                    <a:bodyPr/>
                    <a:lstStyle/>
                    <a:p>
                      <a:r>
                        <a:rPr lang="en-GB" dirty="0"/>
                        <a:t>Imagine you are a caveman and write a story about life in a cave – why &amp; how did you decorate your cave?</a:t>
                      </a:r>
                    </a:p>
                  </a:txBody>
                  <a:tcPr/>
                </a:tc>
                <a:extLst>
                  <a:ext uri="{0D108BD9-81ED-4DB2-BD59-A6C34878D82A}">
                    <a16:rowId xmlns:a16="http://schemas.microsoft.com/office/drawing/2014/main" val="1223818063"/>
                  </a:ext>
                </a:extLst>
              </a:tr>
              <a:tr h="652588">
                <a:tc>
                  <a:txBody>
                    <a:bodyPr/>
                    <a:lstStyle/>
                    <a:p>
                      <a:r>
                        <a:rPr lang="en-GB" dirty="0"/>
                        <a:t>Instructions</a:t>
                      </a:r>
                    </a:p>
                  </a:txBody>
                  <a:tcPr/>
                </a:tc>
                <a:tc>
                  <a:txBody>
                    <a:bodyPr/>
                    <a:lstStyle/>
                    <a:p>
                      <a:r>
                        <a:rPr lang="en-GB" dirty="0"/>
                        <a:t>Explain how to separate inks or make paint.</a:t>
                      </a:r>
                    </a:p>
                  </a:txBody>
                  <a:tcPr/>
                </a:tc>
                <a:extLst>
                  <a:ext uri="{0D108BD9-81ED-4DB2-BD59-A6C34878D82A}">
                    <a16:rowId xmlns:a16="http://schemas.microsoft.com/office/drawing/2014/main" val="1008508684"/>
                  </a:ext>
                </a:extLst>
              </a:tr>
              <a:tr h="429173">
                <a:tc>
                  <a:txBody>
                    <a:bodyPr/>
                    <a:lstStyle/>
                    <a:p>
                      <a:r>
                        <a:rPr lang="en-GB" dirty="0"/>
                        <a:t>Argument/persuasive writing</a:t>
                      </a:r>
                    </a:p>
                  </a:txBody>
                  <a:tcPr/>
                </a:tc>
                <a:tc>
                  <a:txBody>
                    <a:bodyPr/>
                    <a:lstStyle/>
                    <a:p>
                      <a:r>
                        <a:rPr lang="en-GB" dirty="0"/>
                        <a:t>Why is it important to protect historical documents?</a:t>
                      </a:r>
                    </a:p>
                  </a:txBody>
                  <a:tcPr/>
                </a:tc>
                <a:extLst>
                  <a:ext uri="{0D108BD9-81ED-4DB2-BD59-A6C34878D82A}">
                    <a16:rowId xmlns:a16="http://schemas.microsoft.com/office/drawing/2014/main" val="3954353829"/>
                  </a:ext>
                </a:extLst>
              </a:tr>
              <a:tr h="375424">
                <a:tc>
                  <a:txBody>
                    <a:bodyPr/>
                    <a:lstStyle/>
                    <a:p>
                      <a:r>
                        <a:rPr lang="en-GB" dirty="0"/>
                        <a:t>Letter writing</a:t>
                      </a:r>
                    </a:p>
                  </a:txBody>
                  <a:tcPr/>
                </a:tc>
                <a:tc>
                  <a:txBody>
                    <a:bodyPr/>
                    <a:lstStyle/>
                    <a:p>
                      <a:r>
                        <a:rPr lang="en-GB" dirty="0"/>
                        <a:t>There are few original manuscripts left from William Shakespeare. Write a letter to Mr. Shakespeare advising him what type of ink he should use.</a:t>
                      </a:r>
                    </a:p>
                  </a:txBody>
                  <a:tcPr/>
                </a:tc>
                <a:extLst>
                  <a:ext uri="{0D108BD9-81ED-4DB2-BD59-A6C34878D82A}">
                    <a16:rowId xmlns:a16="http://schemas.microsoft.com/office/drawing/2014/main" val="3801910899"/>
                  </a:ext>
                </a:extLst>
              </a:tr>
            </a:tbl>
          </a:graphicData>
        </a:graphic>
      </p:graphicFrame>
    </p:spTree>
    <p:extLst>
      <p:ext uri="{BB962C8B-B14F-4D97-AF65-F5344CB8AC3E}">
        <p14:creationId xmlns:p14="http://schemas.microsoft.com/office/powerpoint/2010/main" val="780145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53" y="474435"/>
            <a:ext cx="7700386" cy="2564356"/>
          </a:xfrm>
          <a:prstGeom prst="rect">
            <a:avLst/>
          </a:prstGeom>
          <a:noFill/>
        </p:spPr>
        <p:txBody>
          <a:bodyPr wrap="square" rtlCol="0">
            <a:spAutoFit/>
          </a:bodyPr>
          <a:lstStyle/>
          <a:p>
            <a:pPr algn="just"/>
            <a:r>
              <a:rPr lang="en-US" sz="1662" dirty="0"/>
              <a:t>For more information on the Primary Science Teaching Trust and access to a large selection of PSTT resources, visit our website:</a:t>
            </a:r>
          </a:p>
          <a:p>
            <a:r>
              <a:rPr lang="en-US" sz="1662" dirty="0"/>
              <a:t>					</a:t>
            </a:r>
          </a:p>
          <a:p>
            <a:endParaRPr lang="en-US" sz="1662" dirty="0"/>
          </a:p>
          <a:p>
            <a:r>
              <a:rPr lang="en-US" sz="1662" dirty="0"/>
              <a:t>					</a:t>
            </a:r>
            <a:r>
              <a:rPr lang="en-US" sz="2585" dirty="0" err="1">
                <a:hlinkClick r:id="rId2"/>
              </a:rPr>
              <a:t>pstt.org.uk</a:t>
            </a:r>
            <a:r>
              <a:rPr lang="en-US" sz="1662" dirty="0"/>
              <a:t>	               	</a:t>
            </a:r>
          </a:p>
          <a:p>
            <a:endParaRPr lang="en-US" sz="1292" dirty="0"/>
          </a:p>
          <a:p>
            <a:endParaRPr lang="en-US" sz="1292" dirty="0"/>
          </a:p>
          <a:p>
            <a:r>
              <a:rPr lang="en-US" sz="1292" dirty="0"/>
              <a:t>	</a:t>
            </a:r>
          </a:p>
          <a:p>
            <a:endParaRPr lang="en-US" sz="1292" dirty="0"/>
          </a:p>
          <a:p>
            <a:r>
              <a:rPr lang="en-US" sz="1662" dirty="0"/>
              <a:t>           /</a:t>
            </a:r>
            <a:r>
              <a:rPr lang="en-US" sz="1662" dirty="0" err="1"/>
              <a:t>primaryscienceteachingtrust</a:t>
            </a:r>
            <a:r>
              <a:rPr lang="en-US" sz="1662" dirty="0"/>
              <a:t>   	                  @</a:t>
            </a:r>
            <a:r>
              <a:rPr lang="en-US" sz="1662" dirty="0" err="1"/>
              <a:t>pstt_whyhow</a:t>
            </a:r>
            <a:endParaRPr lang="en-US" sz="1662" dirty="0"/>
          </a:p>
        </p:txBody>
      </p:sp>
      <p:sp>
        <p:nvSpPr>
          <p:cNvPr id="5" name="TextBox 4">
            <a:extLst>
              <a:ext uri="{FF2B5EF4-FFF2-40B4-BE49-F238E27FC236}">
                <a16:creationId xmlns:a16="http://schemas.microsoft.com/office/drawing/2014/main" id="{4584F431-925B-DF48-ABCE-5F631F96B627}"/>
              </a:ext>
            </a:extLst>
          </p:cNvPr>
          <p:cNvSpPr txBox="1"/>
          <p:nvPr/>
        </p:nvSpPr>
        <p:spPr>
          <a:xfrm>
            <a:off x="877919" y="3248697"/>
            <a:ext cx="7700385" cy="3039550"/>
          </a:xfrm>
          <a:prstGeom prst="rect">
            <a:avLst/>
          </a:prstGeom>
          <a:noFill/>
        </p:spPr>
        <p:txBody>
          <a:bodyPr wrap="square" rtlCol="0">
            <a:spAutoFit/>
          </a:bodyPr>
          <a:lstStyle/>
          <a:p>
            <a:pPr algn="just"/>
            <a:r>
              <a:rPr lang="en-US" sz="1662" dirty="0"/>
              <a:t>To help you find high quality resources to support your primary science teaching quickly and easily, we provide links to excellent resources for teachers, children and families on our Wow Science website :</a:t>
            </a:r>
          </a:p>
          <a:p>
            <a:pPr lvl="8" algn="ctr"/>
            <a:endParaRPr lang="en-US" sz="1662" dirty="0"/>
          </a:p>
          <a:p>
            <a:pPr lvl="8" algn="ctr"/>
            <a:r>
              <a:rPr lang="en-US" sz="2585" dirty="0">
                <a:hlinkClick r:id="rId3"/>
              </a:rPr>
              <a:t>wowscience.co.uk</a:t>
            </a:r>
            <a:endParaRPr lang="en-US" sz="1662" dirty="0"/>
          </a:p>
          <a:p>
            <a:endParaRPr lang="en-US" sz="1662" dirty="0"/>
          </a:p>
          <a:p>
            <a:endParaRPr lang="en-US" sz="1662" dirty="0"/>
          </a:p>
          <a:p>
            <a:r>
              <a:rPr lang="en-US" sz="1662" dirty="0"/>
              <a:t>and we regularly provide further suggestions on how to use these in the classroom through social media platforms:</a:t>
            </a:r>
          </a:p>
          <a:p>
            <a:endParaRPr lang="en-US" sz="1108" dirty="0"/>
          </a:p>
          <a:p>
            <a:pPr>
              <a:spcBef>
                <a:spcPts val="554"/>
              </a:spcBef>
            </a:pPr>
            <a:r>
              <a:rPr lang="en-US" sz="1662" dirty="0"/>
              <a:t>           /</a:t>
            </a:r>
            <a:r>
              <a:rPr lang="en-US" sz="1662" dirty="0" err="1"/>
              <a:t>wowscience</a:t>
            </a:r>
            <a:r>
              <a:rPr lang="en-US" sz="1662" dirty="0"/>
              <a:t>	                                                    @</a:t>
            </a:r>
            <a:r>
              <a:rPr lang="en-US" sz="1662" dirty="0" err="1"/>
              <a:t>WowScienceHQ</a:t>
            </a:r>
            <a:endParaRPr lang="en-US" sz="1662" dirty="0"/>
          </a:p>
        </p:txBody>
      </p:sp>
      <p:pic>
        <p:nvPicPr>
          <p:cNvPr id="6" name="Picture 5">
            <a:extLst>
              <a:ext uri="{FF2B5EF4-FFF2-40B4-BE49-F238E27FC236}">
                <a16:creationId xmlns:a16="http://schemas.microsoft.com/office/drawing/2014/main" id="{7E32AB4C-6C0A-234E-BE64-2A6D5802D2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2667059"/>
            <a:ext cx="383912" cy="397566"/>
          </a:xfrm>
          <a:prstGeom prst="rect">
            <a:avLst/>
          </a:prstGeom>
        </p:spPr>
      </p:pic>
      <p:pic>
        <p:nvPicPr>
          <p:cNvPr id="7" name="Picture 6">
            <a:extLst>
              <a:ext uri="{FF2B5EF4-FFF2-40B4-BE49-F238E27FC236}">
                <a16:creationId xmlns:a16="http://schemas.microsoft.com/office/drawing/2014/main" id="{BE3E4294-527A-7F42-942A-F0003E9CB3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3" y="2667059"/>
            <a:ext cx="390649" cy="397566"/>
          </a:xfrm>
          <a:prstGeom prst="rect">
            <a:avLst/>
          </a:prstGeom>
        </p:spPr>
      </p:pic>
      <p:pic>
        <p:nvPicPr>
          <p:cNvPr id="8" name="Picture 7">
            <a:extLst>
              <a:ext uri="{FF2B5EF4-FFF2-40B4-BE49-F238E27FC236}">
                <a16:creationId xmlns:a16="http://schemas.microsoft.com/office/drawing/2014/main" id="{C4EE4A5A-B674-4D40-8860-3276770EF5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5876811"/>
            <a:ext cx="383912" cy="397566"/>
          </a:xfrm>
          <a:prstGeom prst="rect">
            <a:avLst/>
          </a:prstGeom>
        </p:spPr>
      </p:pic>
      <p:pic>
        <p:nvPicPr>
          <p:cNvPr id="9" name="Picture 8">
            <a:extLst>
              <a:ext uri="{FF2B5EF4-FFF2-40B4-BE49-F238E27FC236}">
                <a16:creationId xmlns:a16="http://schemas.microsoft.com/office/drawing/2014/main" id="{A9AD72B3-558B-4649-8712-448C147D00C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2" y="5876811"/>
            <a:ext cx="390649" cy="397566"/>
          </a:xfrm>
          <a:prstGeom prst="rect">
            <a:avLst/>
          </a:prstGeom>
        </p:spPr>
      </p:pic>
      <p:pic>
        <p:nvPicPr>
          <p:cNvPr id="11" name="Picture 10">
            <a:extLst>
              <a:ext uri="{FF2B5EF4-FFF2-40B4-BE49-F238E27FC236}">
                <a16:creationId xmlns:a16="http://schemas.microsoft.com/office/drawing/2014/main" id="{41253E59-D241-4744-BD0D-C61A6DF87C0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23292" y="1192966"/>
            <a:ext cx="1510049" cy="1127293"/>
          </a:xfrm>
          <a:prstGeom prst="rect">
            <a:avLst/>
          </a:prstGeom>
        </p:spPr>
      </p:pic>
      <p:pic>
        <p:nvPicPr>
          <p:cNvPr id="13" name="Picture 12">
            <a:extLst>
              <a:ext uri="{FF2B5EF4-FFF2-40B4-BE49-F238E27FC236}">
                <a16:creationId xmlns:a16="http://schemas.microsoft.com/office/drawing/2014/main" id="{649B3333-313E-444B-8800-4BA0CC7998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79712" y="4149080"/>
            <a:ext cx="1598418" cy="870036"/>
          </a:xfrm>
          <a:prstGeom prst="rect">
            <a:avLst/>
          </a:prstGeom>
        </p:spPr>
      </p:pic>
    </p:spTree>
    <p:extLst>
      <p:ext uri="{BB962C8B-B14F-4D97-AF65-F5344CB8AC3E}">
        <p14:creationId xmlns:p14="http://schemas.microsoft.com/office/powerpoint/2010/main" val="1125326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4733280"/>
            <a:ext cx="8084932" cy="954107"/>
          </a:xfrm>
          <a:prstGeom prst="rect">
            <a:avLst/>
          </a:prstGeom>
        </p:spPr>
        <p:txBody>
          <a:bodyPr wrap="square">
            <a:spAutoFit/>
          </a:bodyPr>
          <a:lstStyle/>
          <a:p>
            <a:r>
              <a:rPr lang="en-US" sz="1400" dirty="0"/>
              <a:t>This power point is intended to be a guide for teachers for their reference although they may wish to show certain slides in the classroom. </a:t>
            </a:r>
          </a:p>
          <a:p>
            <a:endParaRPr lang="en-US" sz="1400" dirty="0"/>
          </a:p>
          <a:p>
            <a:r>
              <a:rPr lang="en-US" sz="1400" dirty="0"/>
              <a:t>We would welcome any feedback on these materials.</a:t>
            </a:r>
            <a:endParaRPr lang="en-GB" sz="1400" dirty="0"/>
          </a:p>
        </p:txBody>
      </p:sp>
      <p:sp>
        <p:nvSpPr>
          <p:cNvPr id="4" name="Rectangle 3">
            <a:extLst>
              <a:ext uri="{FF2B5EF4-FFF2-40B4-BE49-F238E27FC236}">
                <a16:creationId xmlns:a16="http://schemas.microsoft.com/office/drawing/2014/main" id="{DC449E50-D10E-484B-830F-FBDA3FD8D5DB}"/>
              </a:ext>
            </a:extLst>
          </p:cNvPr>
          <p:cNvSpPr/>
          <p:nvPr/>
        </p:nvSpPr>
        <p:spPr>
          <a:xfrm>
            <a:off x="703770" y="1809110"/>
            <a:ext cx="8084932" cy="2677656"/>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Disclaimer</a:t>
            </a:r>
          </a:p>
          <a:p>
            <a:pPr>
              <a:spcAft>
                <a:spcPts val="0"/>
              </a:spcAft>
            </a:pPr>
            <a:r>
              <a:rPr lang="en-GB" sz="1400" dirty="0">
                <a:latin typeface="Calibri" panose="020F0502020204030204" pitchFamily="34" charset="0"/>
                <a:ea typeface="Calibri" panose="020F0502020204030204" pitchFamily="34" charset="0"/>
              </a:rPr>
              <a:t>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a:spcAft>
                <a:spcPts val="0"/>
              </a:spcAft>
            </a:pPr>
            <a:r>
              <a:rPr lang="en-GB" sz="1400" dirty="0">
                <a:latin typeface="Calibri" panose="020F0502020204030204" pitchFamily="34" charset="0"/>
                <a:ea typeface="Calibri" panose="020F0502020204030204" pitchFamily="34" charset="0"/>
              </a:rPr>
              <a:t> </a:t>
            </a:r>
          </a:p>
          <a:p>
            <a:pPr>
              <a:spcAft>
                <a:spcPts val="0"/>
              </a:spcAft>
            </a:pPr>
            <a:r>
              <a:rPr lang="en-GB" sz="1400" dirty="0">
                <a:latin typeface="Calibri" panose="020F0502020204030204" pitchFamily="34" charset="0"/>
                <a:ea typeface="Calibri" panose="020F0502020204030204" pitchFamily="34" charset="0"/>
              </a:rPr>
              <a:t>PSTT recommends that a full risk assessment is carried out before undertaking in the classroom any of the practical investigations contained in the power point.</a:t>
            </a:r>
          </a:p>
          <a:p>
            <a:pPr>
              <a:spcAft>
                <a:spcPts val="0"/>
              </a:spcAft>
            </a:pPr>
            <a:endParaRPr lang="en-GB" sz="1400" dirty="0">
              <a:latin typeface="Calibri" panose="020F0502020204030204" pitchFamily="34" charset="0"/>
              <a:ea typeface="Calibri" panose="020F0502020204030204" pitchFamily="34" charset="0"/>
            </a:endParaRPr>
          </a:p>
          <a:p>
            <a:pPr>
              <a:spcAft>
                <a:spcPts val="0"/>
              </a:spcAft>
            </a:pPr>
            <a:r>
              <a:rPr lang="en-GB" sz="1400" b="1" dirty="0">
                <a:latin typeface="Calibri" panose="020F0502020204030204" pitchFamily="34" charset="0"/>
                <a:ea typeface="Calibri" panose="020F0502020204030204" pitchFamily="34" charset="0"/>
              </a:rPr>
              <a:t>Safety note</a:t>
            </a:r>
          </a:p>
          <a:p>
            <a:pPr>
              <a:spcAft>
                <a:spcPts val="0"/>
              </a:spcAft>
            </a:pPr>
            <a:r>
              <a:rPr lang="en-GB" sz="1400" dirty="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393045"/>
            <a:ext cx="8084932" cy="1169551"/>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Copyright</a:t>
            </a:r>
          </a:p>
          <a:p>
            <a:pPr>
              <a:spcAft>
                <a:spcPts val="0"/>
              </a:spcAft>
            </a:pPr>
            <a:r>
              <a:rPr lang="en-GB" sz="1400" dirty="0">
                <a:latin typeface="Calibri" panose="020F0502020204030204" pitchFamily="34" charset="0"/>
                <a:ea typeface="Calibri" panose="020F0502020204030204" pitchFamily="34" charset="0"/>
              </a:rPr>
              <a:t>The materials included in these resources are </a:t>
            </a:r>
            <a:r>
              <a:rPr lang="en-GB" sz="1400" b="1" dirty="0">
                <a:latin typeface="Calibri" panose="020F0502020204030204" pitchFamily="34" charset="0"/>
                <a:ea typeface="Calibri" panose="020F0502020204030204" pitchFamily="34" charset="0"/>
              </a:rPr>
              <a:t>©Primary Science Teaching Trust 2019</a:t>
            </a:r>
            <a:r>
              <a:rPr lang="en-GB" sz="1400" dirty="0">
                <a:latin typeface="Calibri" panose="020F0502020204030204" pitchFamily="34" charset="0"/>
                <a:ea typeface="Calibri" panose="020F0502020204030204" pitchFamily="34" charset="0"/>
              </a:rPr>
              <a:t>, but may be freely reproduced by teachers in schools for educational purposes, subject to the source being credited. </a:t>
            </a:r>
          </a:p>
          <a:p>
            <a:pPr>
              <a:spcAft>
                <a:spcPts val="0"/>
              </a:spcAft>
            </a:pPr>
            <a:r>
              <a:rPr lang="en-GB" sz="1400" dirty="0">
                <a:latin typeface="Calibri" panose="020F0502020204030204" pitchFamily="34" charset="0"/>
                <a:ea typeface="Calibri" panose="020F0502020204030204" pitchFamily="34" charset="0"/>
              </a:rPr>
              <a:t>Materials may not be used for promotional or commercial purposes without the express permission of the PSTT. On no account may copies be offered for sale.</a:t>
            </a:r>
          </a:p>
        </p:txBody>
      </p:sp>
    </p:spTree>
    <p:extLst>
      <p:ext uri="{BB962C8B-B14F-4D97-AF65-F5344CB8AC3E}">
        <p14:creationId xmlns:p14="http://schemas.microsoft.com/office/powerpoint/2010/main" val="124576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99DADF-4C4A-4DCA-9842-2C053F0118E0}"/>
              </a:ext>
            </a:extLst>
          </p:cNvPr>
          <p:cNvSpPr txBox="1"/>
          <p:nvPr/>
        </p:nvSpPr>
        <p:spPr>
          <a:xfrm>
            <a:off x="720000" y="360000"/>
            <a:ext cx="2583336" cy="369332"/>
          </a:xfrm>
          <a:prstGeom prst="rect">
            <a:avLst/>
          </a:prstGeom>
          <a:noFill/>
        </p:spPr>
        <p:txBody>
          <a:bodyPr wrap="none" rtlCol="0">
            <a:spAutoFit/>
          </a:bodyPr>
          <a:lstStyle/>
          <a:p>
            <a:r>
              <a:rPr lang="en-GB" b="1" dirty="0"/>
              <a:t>Who were the scientists?</a:t>
            </a:r>
          </a:p>
        </p:txBody>
      </p:sp>
      <p:sp>
        <p:nvSpPr>
          <p:cNvPr id="7" name="Rectangle: Rounded Corners 6">
            <a:extLst>
              <a:ext uri="{FF2B5EF4-FFF2-40B4-BE49-F238E27FC236}">
                <a16:creationId xmlns:a16="http://schemas.microsoft.com/office/drawing/2014/main" id="{F4A3B419-A922-4DDC-88FA-C3D1454C4EF3}"/>
              </a:ext>
            </a:extLst>
          </p:cNvPr>
          <p:cNvSpPr/>
          <p:nvPr/>
        </p:nvSpPr>
        <p:spPr>
          <a:xfrm>
            <a:off x="3303336" y="4141635"/>
            <a:ext cx="4536504" cy="9974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Why do you think there are so many authors?</a:t>
            </a:r>
          </a:p>
          <a:p>
            <a:pPr algn="ctr"/>
            <a:r>
              <a:rPr lang="en-GB" dirty="0"/>
              <a:t>Where do they work?</a:t>
            </a:r>
          </a:p>
          <a:p>
            <a:pPr algn="ctr"/>
            <a:r>
              <a:rPr lang="en-GB" dirty="0"/>
              <a:t>How will they work together?</a:t>
            </a:r>
          </a:p>
        </p:txBody>
      </p:sp>
      <p:sp>
        <p:nvSpPr>
          <p:cNvPr id="3" name="TextBox 2">
            <a:extLst>
              <a:ext uri="{FF2B5EF4-FFF2-40B4-BE49-F238E27FC236}">
                <a16:creationId xmlns:a16="http://schemas.microsoft.com/office/drawing/2014/main" id="{99ABC40B-C3FE-4862-897D-5D115676C1AC}"/>
              </a:ext>
            </a:extLst>
          </p:cNvPr>
          <p:cNvSpPr txBox="1"/>
          <p:nvPr/>
        </p:nvSpPr>
        <p:spPr>
          <a:xfrm>
            <a:off x="720000" y="888170"/>
            <a:ext cx="7992888" cy="1169551"/>
          </a:xfrm>
          <a:prstGeom prst="rect">
            <a:avLst/>
          </a:prstGeom>
          <a:noFill/>
        </p:spPr>
        <p:txBody>
          <a:bodyPr wrap="square" rtlCol="0">
            <a:spAutoFit/>
          </a:bodyPr>
          <a:lstStyle/>
          <a:p>
            <a:r>
              <a:rPr lang="en-US" sz="2800" dirty="0"/>
              <a:t>Historical iron gall ink containing documents — Properties affecting their condition</a:t>
            </a:r>
          </a:p>
          <a:p>
            <a:endParaRPr lang="en-US" sz="1400" dirty="0"/>
          </a:p>
        </p:txBody>
      </p:sp>
      <p:sp>
        <p:nvSpPr>
          <p:cNvPr id="4" name="Rectangle 3">
            <a:extLst>
              <a:ext uri="{FF2B5EF4-FFF2-40B4-BE49-F238E27FC236}">
                <a16:creationId xmlns:a16="http://schemas.microsoft.com/office/drawing/2014/main" id="{3C7662D1-1EA0-4B27-BA9D-CB28DDEB07FF}"/>
              </a:ext>
            </a:extLst>
          </p:cNvPr>
          <p:cNvSpPr/>
          <p:nvPr/>
        </p:nvSpPr>
        <p:spPr>
          <a:xfrm>
            <a:off x="720000" y="2748884"/>
            <a:ext cx="7524408" cy="1200329"/>
          </a:xfrm>
          <a:prstGeom prst="rect">
            <a:avLst/>
          </a:prstGeom>
        </p:spPr>
        <p:txBody>
          <a:bodyPr wrap="square">
            <a:spAutoFit/>
          </a:bodyPr>
          <a:lstStyle/>
          <a:p>
            <a:r>
              <a:rPr lang="en-US" sz="1100" dirty="0">
                <a:solidFill>
                  <a:srgbClr val="000000"/>
                </a:solidFill>
                <a:latin typeface="Calibri" panose="020F0502020204030204" pitchFamily="34" charset="0"/>
              </a:rPr>
              <a:t>a </a:t>
            </a:r>
            <a:r>
              <a:rPr lang="en-US" dirty="0">
                <a:solidFill>
                  <a:srgbClr val="000000"/>
                </a:solidFill>
                <a:latin typeface="Calibri" panose="020F0502020204030204" pitchFamily="34" charset="0"/>
              </a:rPr>
              <a:t>National and University Library, Preservation Department, Ljubljana, </a:t>
            </a:r>
            <a:r>
              <a:rPr lang="en-US" dirty="0" err="1">
                <a:solidFill>
                  <a:srgbClr val="000000"/>
                </a:solidFill>
                <a:latin typeface="Calibri" panose="020F0502020204030204" pitchFamily="34" charset="0"/>
              </a:rPr>
              <a:t>Solvenia</a:t>
            </a:r>
            <a:r>
              <a:rPr lang="en-US" dirty="0">
                <a:solidFill>
                  <a:srgbClr val="000000"/>
                </a:solidFill>
                <a:latin typeface="Calibri" panose="020F0502020204030204" pitchFamily="34" charset="0"/>
              </a:rPr>
              <a:t> </a:t>
            </a:r>
          </a:p>
          <a:p>
            <a:r>
              <a:rPr lang="en-US" sz="1100" dirty="0">
                <a:solidFill>
                  <a:srgbClr val="000000"/>
                </a:solidFill>
                <a:latin typeface="Calibri" panose="020F0502020204030204" pitchFamily="34" charset="0"/>
              </a:rPr>
              <a:t>b </a:t>
            </a:r>
            <a:r>
              <a:rPr lang="en-US" dirty="0">
                <a:solidFill>
                  <a:srgbClr val="000000"/>
                </a:solidFill>
                <a:latin typeface="Calibri" panose="020F0502020204030204" pitchFamily="34" charset="0"/>
              </a:rPr>
              <a:t>Faculty of Chemistry and Chemical Technology, Ljubljana, </a:t>
            </a:r>
            <a:r>
              <a:rPr lang="en-US" dirty="0" err="1">
                <a:solidFill>
                  <a:srgbClr val="000000"/>
                </a:solidFill>
                <a:latin typeface="Calibri" panose="020F0502020204030204" pitchFamily="34" charset="0"/>
              </a:rPr>
              <a:t>Solvenia</a:t>
            </a:r>
            <a:r>
              <a:rPr lang="en-US" dirty="0">
                <a:solidFill>
                  <a:srgbClr val="000000"/>
                </a:solidFill>
                <a:latin typeface="Calibri" panose="020F0502020204030204" pitchFamily="34" charset="0"/>
              </a:rPr>
              <a:t> </a:t>
            </a:r>
          </a:p>
          <a:p>
            <a:r>
              <a:rPr lang="en-GB" sz="1100" dirty="0">
                <a:solidFill>
                  <a:srgbClr val="000000"/>
                </a:solidFill>
                <a:latin typeface="Calibri" panose="020F0502020204030204" pitchFamily="34" charset="0"/>
              </a:rPr>
              <a:t>c </a:t>
            </a:r>
            <a:r>
              <a:rPr lang="en-GB" dirty="0" err="1">
                <a:solidFill>
                  <a:srgbClr val="000000"/>
                </a:solidFill>
                <a:latin typeface="Calibri" panose="020F0502020204030204" pitchFamily="34" charset="0"/>
              </a:rPr>
              <a:t>Jozef</a:t>
            </a:r>
            <a:r>
              <a:rPr lang="en-GB" dirty="0">
                <a:solidFill>
                  <a:srgbClr val="000000"/>
                </a:solidFill>
                <a:latin typeface="Calibri" panose="020F0502020204030204" pitchFamily="34" charset="0"/>
              </a:rPr>
              <a:t> Stefan Institute, Ljubljana, </a:t>
            </a:r>
            <a:r>
              <a:rPr lang="en-GB" dirty="0" err="1">
                <a:solidFill>
                  <a:srgbClr val="000000"/>
                </a:solidFill>
                <a:latin typeface="Calibri" panose="020F0502020204030204" pitchFamily="34" charset="0"/>
              </a:rPr>
              <a:t>Solvenia</a:t>
            </a:r>
            <a:r>
              <a:rPr lang="en-GB" dirty="0">
                <a:solidFill>
                  <a:srgbClr val="000000"/>
                </a:solidFill>
                <a:latin typeface="Calibri" panose="020F0502020204030204" pitchFamily="34" charset="0"/>
              </a:rPr>
              <a:t> </a:t>
            </a:r>
          </a:p>
          <a:p>
            <a:r>
              <a:rPr lang="nl-NL" sz="1100" dirty="0">
                <a:solidFill>
                  <a:srgbClr val="000000"/>
                </a:solidFill>
                <a:latin typeface="Calibri" panose="020F0502020204030204" pitchFamily="34" charset="0"/>
              </a:rPr>
              <a:t>d </a:t>
            </a:r>
            <a:r>
              <a:rPr lang="nl-NL" dirty="0">
                <a:solidFill>
                  <a:srgbClr val="000000"/>
                </a:solidFill>
                <a:latin typeface="Calibri" panose="020F0502020204030204" pitchFamily="34" charset="0"/>
              </a:rPr>
              <a:t>Instituut Collectie Nederland, Amsterdam, The Netherlands </a:t>
            </a:r>
            <a:endParaRPr lang="en-GB" dirty="0"/>
          </a:p>
        </p:txBody>
      </p:sp>
      <p:pic>
        <p:nvPicPr>
          <p:cNvPr id="6" name="Picture 5" descr="A close-up of a person smiling&#10;&#10;Description automatically generated">
            <a:extLst>
              <a:ext uri="{FF2B5EF4-FFF2-40B4-BE49-F238E27FC236}">
                <a16:creationId xmlns:a16="http://schemas.microsoft.com/office/drawing/2014/main" id="{08F2B6DB-FB61-439D-92D6-759FB29645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7584" y="4116635"/>
            <a:ext cx="1816189" cy="2415928"/>
          </a:xfrm>
          <a:prstGeom prst="rect">
            <a:avLst/>
          </a:prstGeom>
        </p:spPr>
      </p:pic>
      <p:sp>
        <p:nvSpPr>
          <p:cNvPr id="9" name="TextBox 8">
            <a:extLst>
              <a:ext uri="{FF2B5EF4-FFF2-40B4-BE49-F238E27FC236}">
                <a16:creationId xmlns:a16="http://schemas.microsoft.com/office/drawing/2014/main" id="{98880FE8-346D-4000-836F-96EED4846E66}"/>
              </a:ext>
            </a:extLst>
          </p:cNvPr>
          <p:cNvSpPr txBox="1"/>
          <p:nvPr/>
        </p:nvSpPr>
        <p:spPr>
          <a:xfrm>
            <a:off x="720000" y="1886701"/>
            <a:ext cx="6480720" cy="707886"/>
          </a:xfrm>
          <a:prstGeom prst="rect">
            <a:avLst/>
          </a:prstGeom>
          <a:noFill/>
        </p:spPr>
        <p:txBody>
          <a:bodyPr wrap="square">
            <a:spAutoFit/>
          </a:bodyPr>
          <a:lstStyle/>
          <a:p>
            <a:r>
              <a:rPr lang="en-GB" sz="2000" dirty="0">
                <a:solidFill>
                  <a:srgbClr val="FF0000"/>
                </a:solidFill>
              </a:rPr>
              <a:t>Jana Kolar </a:t>
            </a:r>
            <a:r>
              <a:rPr lang="en-GB" sz="2000" baseline="30000" dirty="0"/>
              <a:t>a</a:t>
            </a:r>
            <a:r>
              <a:rPr lang="en-GB" sz="2000" dirty="0"/>
              <a:t>, Andrej </a:t>
            </a:r>
            <a:r>
              <a:rPr lang="en-GB" sz="2000" dirty="0" err="1"/>
              <a:t>Stolfa</a:t>
            </a:r>
            <a:r>
              <a:rPr lang="en-GB" sz="2000" baseline="30000" dirty="0"/>
              <a:t> a</a:t>
            </a:r>
            <a:r>
              <a:rPr lang="en-GB" sz="2000" dirty="0"/>
              <a:t>, Matija </a:t>
            </a:r>
            <a:r>
              <a:rPr lang="en-GB" sz="2000" dirty="0" err="1"/>
              <a:t>Strlic</a:t>
            </a:r>
            <a:r>
              <a:rPr lang="en-GB" sz="2000" baseline="30000" dirty="0"/>
              <a:t> b</a:t>
            </a:r>
            <a:r>
              <a:rPr lang="en-GB" sz="2000" dirty="0"/>
              <a:t>, </a:t>
            </a:r>
            <a:r>
              <a:rPr lang="en-GB" sz="2000" dirty="0" err="1"/>
              <a:t>Matevz</a:t>
            </a:r>
            <a:r>
              <a:rPr lang="en-GB" sz="2000" dirty="0"/>
              <a:t> </a:t>
            </a:r>
            <a:r>
              <a:rPr lang="en-GB" sz="2000" dirty="0" err="1"/>
              <a:t>Pompe</a:t>
            </a:r>
            <a:r>
              <a:rPr lang="en-GB" sz="2000" baseline="30000" dirty="0"/>
              <a:t> b</a:t>
            </a:r>
            <a:r>
              <a:rPr lang="en-GB" sz="2000" dirty="0"/>
              <a:t>, Boris </a:t>
            </a:r>
            <a:r>
              <a:rPr lang="en-GB" sz="2000" dirty="0" err="1"/>
              <a:t>Pihlar</a:t>
            </a:r>
            <a:r>
              <a:rPr lang="en-GB" sz="2000" baseline="30000" dirty="0"/>
              <a:t> b</a:t>
            </a:r>
            <a:r>
              <a:rPr lang="en-GB" sz="2000" dirty="0"/>
              <a:t>, Milos </a:t>
            </a:r>
            <a:r>
              <a:rPr lang="en-GB" sz="2000" dirty="0" err="1"/>
              <a:t>Budnar</a:t>
            </a:r>
            <a:r>
              <a:rPr lang="en-GB" sz="2000" baseline="30000" dirty="0"/>
              <a:t> c</a:t>
            </a:r>
            <a:r>
              <a:rPr lang="en-GB" sz="2000" dirty="0"/>
              <a:t>, Jure </a:t>
            </a:r>
            <a:r>
              <a:rPr lang="en-GB" sz="2000" dirty="0" err="1"/>
              <a:t>Simcic</a:t>
            </a:r>
            <a:r>
              <a:rPr lang="en-GB" sz="2000" baseline="30000" dirty="0"/>
              <a:t> c</a:t>
            </a:r>
            <a:r>
              <a:rPr lang="en-GB" sz="2000" dirty="0"/>
              <a:t>, Birgit </a:t>
            </a:r>
            <a:r>
              <a:rPr lang="en-GB" sz="2000" dirty="0" err="1"/>
              <a:t>Reissland</a:t>
            </a:r>
            <a:r>
              <a:rPr lang="en-GB" sz="2000" baseline="30000" dirty="0"/>
              <a:t> d</a:t>
            </a:r>
            <a:endParaRPr lang="en-GB" sz="2000" dirty="0"/>
          </a:p>
        </p:txBody>
      </p:sp>
      <p:sp>
        <p:nvSpPr>
          <p:cNvPr id="11" name="TextBox 10">
            <a:extLst>
              <a:ext uri="{FF2B5EF4-FFF2-40B4-BE49-F238E27FC236}">
                <a16:creationId xmlns:a16="http://schemas.microsoft.com/office/drawing/2014/main" id="{65A149D3-B0EC-4E7D-8C93-1485685029BC}"/>
              </a:ext>
            </a:extLst>
          </p:cNvPr>
          <p:cNvSpPr txBox="1"/>
          <p:nvPr/>
        </p:nvSpPr>
        <p:spPr>
          <a:xfrm>
            <a:off x="2771800" y="5578456"/>
            <a:ext cx="4536504" cy="954107"/>
          </a:xfrm>
          <a:prstGeom prst="rect">
            <a:avLst/>
          </a:prstGeom>
          <a:noFill/>
        </p:spPr>
        <p:txBody>
          <a:bodyPr wrap="square">
            <a:spAutoFit/>
          </a:bodyPr>
          <a:lstStyle/>
          <a:p>
            <a:r>
              <a:rPr lang="en-GB" sz="1400" b="1" dirty="0"/>
              <a:t>Dr Jana Kolar </a:t>
            </a:r>
            <a:r>
              <a:rPr lang="en-GB" sz="1400" dirty="0"/>
              <a:t>trained as a chemist. </a:t>
            </a:r>
          </a:p>
          <a:p>
            <a:r>
              <a:rPr lang="en-GB" sz="1400" dirty="0"/>
              <a:t>She has published &gt;60 papers and is now Executive Director of CERIC-ERIC, a research group for classifying materials and biomaterials in Europe.</a:t>
            </a:r>
          </a:p>
        </p:txBody>
      </p:sp>
    </p:spTree>
    <p:extLst>
      <p:ext uri="{BB962C8B-B14F-4D97-AF65-F5344CB8AC3E}">
        <p14:creationId xmlns:p14="http://schemas.microsoft.com/office/powerpoint/2010/main" val="1513987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3056414" cy="369332"/>
          </a:xfrm>
          <a:prstGeom prst="rect">
            <a:avLst/>
          </a:prstGeom>
          <a:noFill/>
        </p:spPr>
        <p:txBody>
          <a:bodyPr wrap="none" rtlCol="0">
            <a:spAutoFit/>
          </a:bodyPr>
          <a:lstStyle/>
          <a:p>
            <a:r>
              <a:rPr lang="en-GB" b="1" dirty="0"/>
              <a:t>What did the scientists know?</a:t>
            </a:r>
          </a:p>
        </p:txBody>
      </p:sp>
      <p:sp>
        <p:nvSpPr>
          <p:cNvPr id="8" name="Rectangle 7">
            <a:extLst>
              <a:ext uri="{FF2B5EF4-FFF2-40B4-BE49-F238E27FC236}">
                <a16:creationId xmlns:a16="http://schemas.microsoft.com/office/drawing/2014/main" id="{ABFA20F4-87EE-471C-ADBB-1127853E1F53}"/>
              </a:ext>
            </a:extLst>
          </p:cNvPr>
          <p:cNvSpPr/>
          <p:nvPr/>
        </p:nvSpPr>
        <p:spPr>
          <a:xfrm>
            <a:off x="722934" y="796607"/>
            <a:ext cx="8100472" cy="1200329"/>
          </a:xfrm>
          <a:prstGeom prst="rect">
            <a:avLst/>
          </a:prstGeom>
        </p:spPr>
        <p:txBody>
          <a:bodyPr wrap="square" anchor="t">
            <a:spAutoFit/>
          </a:bodyPr>
          <a:lstStyle/>
          <a:p>
            <a:r>
              <a:rPr lang="en-GB" b="1" dirty="0"/>
              <a:t>Iron gall inks </a:t>
            </a:r>
            <a:r>
              <a:rPr lang="en-GB" dirty="0"/>
              <a:t>(used from middle ages to 20</a:t>
            </a:r>
            <a:r>
              <a:rPr lang="en-GB" baseline="30000" dirty="0"/>
              <a:t>th</a:t>
            </a:r>
            <a:r>
              <a:rPr lang="en-GB" dirty="0"/>
              <a:t> century) were made from iron salts dissolved in tannic acids which came from vegetables.</a:t>
            </a:r>
          </a:p>
          <a:p>
            <a:endParaRPr lang="en-GB" dirty="0"/>
          </a:p>
          <a:p>
            <a:r>
              <a:rPr lang="en-GB" dirty="0"/>
              <a:t>Chemists use a </a:t>
            </a:r>
            <a:r>
              <a:rPr lang="en-GB" b="1" dirty="0"/>
              <a:t>pH scale </a:t>
            </a:r>
            <a:r>
              <a:rPr lang="en-GB" dirty="0"/>
              <a:t>to show how ‘acidic’ or ‘alkali’ a solution is. </a:t>
            </a:r>
          </a:p>
        </p:txBody>
      </p:sp>
      <p:sp>
        <p:nvSpPr>
          <p:cNvPr id="2" name="Rectangle 1">
            <a:extLst>
              <a:ext uri="{FF2B5EF4-FFF2-40B4-BE49-F238E27FC236}">
                <a16:creationId xmlns:a16="http://schemas.microsoft.com/office/drawing/2014/main" id="{0DD062BC-DBED-4807-8F56-FDD8967CCDAC}"/>
              </a:ext>
            </a:extLst>
          </p:cNvPr>
          <p:cNvSpPr/>
          <p:nvPr/>
        </p:nvSpPr>
        <p:spPr>
          <a:xfrm>
            <a:off x="726030" y="4671726"/>
            <a:ext cx="8100472" cy="369332"/>
          </a:xfrm>
          <a:prstGeom prst="rect">
            <a:avLst/>
          </a:prstGeom>
        </p:spPr>
        <p:txBody>
          <a:bodyPr wrap="square">
            <a:spAutoFit/>
          </a:bodyPr>
          <a:lstStyle/>
          <a:p>
            <a:r>
              <a:rPr lang="en-GB" dirty="0"/>
              <a:t>The iron gall inks have a pH of 3.7 (acidic) to pH 7.1 (just alkali). </a:t>
            </a:r>
          </a:p>
        </p:txBody>
      </p:sp>
      <p:sp>
        <p:nvSpPr>
          <p:cNvPr id="9" name="Rectangle 8">
            <a:extLst>
              <a:ext uri="{FF2B5EF4-FFF2-40B4-BE49-F238E27FC236}">
                <a16:creationId xmlns:a16="http://schemas.microsoft.com/office/drawing/2014/main" id="{3175451F-362D-4591-A046-A2CB4528A6C7}"/>
              </a:ext>
            </a:extLst>
          </p:cNvPr>
          <p:cNvSpPr/>
          <p:nvPr/>
        </p:nvSpPr>
        <p:spPr>
          <a:xfrm>
            <a:off x="722934" y="5172567"/>
            <a:ext cx="6297338" cy="923330"/>
          </a:xfrm>
          <a:prstGeom prst="rect">
            <a:avLst/>
          </a:prstGeom>
        </p:spPr>
        <p:txBody>
          <a:bodyPr wrap="square">
            <a:spAutoFit/>
          </a:bodyPr>
          <a:lstStyle/>
          <a:p>
            <a:r>
              <a:rPr lang="en-GB" dirty="0"/>
              <a:t>The acids present in the ink degrade the paper and historical documents can become discoloured. Eventually holes may appear in the paper.</a:t>
            </a:r>
          </a:p>
        </p:txBody>
      </p:sp>
      <p:pic>
        <p:nvPicPr>
          <p:cNvPr id="3" name="Picture 3">
            <a:extLst>
              <a:ext uri="{FF2B5EF4-FFF2-40B4-BE49-F238E27FC236}">
                <a16:creationId xmlns:a16="http://schemas.microsoft.com/office/drawing/2014/main" id="{B10E11CF-0B32-4CAB-9337-1B0B29AFA39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87734" y="2175050"/>
            <a:ext cx="5370871" cy="2365168"/>
          </a:xfrm>
          <a:prstGeom prst="rect">
            <a:avLst/>
          </a:prstGeom>
        </p:spPr>
      </p:pic>
    </p:spTree>
    <p:extLst>
      <p:ext uri="{BB962C8B-B14F-4D97-AF65-F5344CB8AC3E}">
        <p14:creationId xmlns:p14="http://schemas.microsoft.com/office/powerpoint/2010/main" val="4121939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495D92-C6EB-40A1-B4AB-869D18E689B9}"/>
              </a:ext>
            </a:extLst>
          </p:cNvPr>
          <p:cNvSpPr txBox="1"/>
          <p:nvPr/>
        </p:nvSpPr>
        <p:spPr>
          <a:xfrm>
            <a:off x="720000" y="360000"/>
            <a:ext cx="2774734" cy="369332"/>
          </a:xfrm>
          <a:prstGeom prst="rect">
            <a:avLst/>
          </a:prstGeom>
          <a:noFill/>
        </p:spPr>
        <p:txBody>
          <a:bodyPr wrap="none" rtlCol="0">
            <a:spAutoFit/>
          </a:bodyPr>
          <a:lstStyle/>
          <a:p>
            <a:r>
              <a:rPr lang="en-GB" b="1" dirty="0"/>
              <a:t>What did the scientists do?</a:t>
            </a:r>
          </a:p>
        </p:txBody>
      </p:sp>
      <p:sp>
        <p:nvSpPr>
          <p:cNvPr id="3" name="Rectangle 2">
            <a:extLst>
              <a:ext uri="{FF2B5EF4-FFF2-40B4-BE49-F238E27FC236}">
                <a16:creationId xmlns:a16="http://schemas.microsoft.com/office/drawing/2014/main" id="{387EA7EA-C253-4843-BCD9-2C61863FFCA0}"/>
              </a:ext>
            </a:extLst>
          </p:cNvPr>
          <p:cNvSpPr/>
          <p:nvPr/>
        </p:nvSpPr>
        <p:spPr>
          <a:xfrm>
            <a:off x="720000" y="1196752"/>
            <a:ext cx="7812440" cy="3139321"/>
          </a:xfrm>
          <a:prstGeom prst="rect">
            <a:avLst/>
          </a:prstGeom>
        </p:spPr>
        <p:txBody>
          <a:bodyPr wrap="square">
            <a:spAutoFit/>
          </a:bodyPr>
          <a:lstStyle/>
          <a:p>
            <a:r>
              <a:rPr lang="en-GB" dirty="0"/>
              <a:t>In chemistry, </a:t>
            </a:r>
            <a:r>
              <a:rPr lang="en-GB" b="1" dirty="0"/>
              <a:t>absorption rate </a:t>
            </a:r>
            <a:r>
              <a:rPr lang="en-GB" dirty="0"/>
              <a:t>indicates the speed at which one substance permeates (moves through) another. </a:t>
            </a:r>
          </a:p>
          <a:p>
            <a:endParaRPr lang="en-GB" dirty="0"/>
          </a:p>
          <a:p>
            <a:r>
              <a:rPr lang="en-GB" dirty="0"/>
              <a:t>The scientists measured the absorption rate of water on </a:t>
            </a:r>
            <a:r>
              <a:rPr lang="en-GB" b="1" dirty="0"/>
              <a:t>different papers </a:t>
            </a:r>
            <a:r>
              <a:rPr lang="en-GB" dirty="0"/>
              <a:t>by recording the time in seconds needed for the paper to absorb 2µl of distilled water (that’s 1/1000</a:t>
            </a:r>
            <a:r>
              <a:rPr lang="en-GB" baseline="30000" dirty="0"/>
              <a:t>th</a:t>
            </a:r>
            <a:r>
              <a:rPr lang="en-GB" dirty="0"/>
              <a:t> of 2 ml).</a:t>
            </a:r>
          </a:p>
          <a:p>
            <a:endParaRPr lang="en-GB" dirty="0"/>
          </a:p>
          <a:p>
            <a:r>
              <a:rPr lang="en-GB" dirty="0"/>
              <a:t>The scientists compared the absorption rates of </a:t>
            </a:r>
            <a:r>
              <a:rPr lang="en-GB" b="1" dirty="0"/>
              <a:t>different inks </a:t>
            </a:r>
            <a:r>
              <a:rPr lang="en-GB" dirty="0"/>
              <a:t>(with different pH).</a:t>
            </a:r>
          </a:p>
          <a:p>
            <a:endParaRPr lang="en-GB" dirty="0"/>
          </a:p>
          <a:p>
            <a:r>
              <a:rPr lang="en-GB" dirty="0"/>
              <a:t>The scientists compared the adsorption rates of </a:t>
            </a:r>
            <a:r>
              <a:rPr lang="en-GB" b="1" dirty="0"/>
              <a:t>different writing styles </a:t>
            </a:r>
            <a:r>
              <a:rPr lang="en-GB" dirty="0"/>
              <a:t>(the thickness of the ink line).</a:t>
            </a:r>
          </a:p>
        </p:txBody>
      </p:sp>
    </p:spTree>
    <p:extLst>
      <p:ext uri="{BB962C8B-B14F-4D97-AF65-F5344CB8AC3E}">
        <p14:creationId xmlns:p14="http://schemas.microsoft.com/office/powerpoint/2010/main" val="2511030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3284489" cy="369332"/>
          </a:xfrm>
          <a:prstGeom prst="rect">
            <a:avLst/>
          </a:prstGeom>
          <a:noFill/>
        </p:spPr>
        <p:txBody>
          <a:bodyPr wrap="none" rtlCol="0">
            <a:spAutoFit/>
          </a:bodyPr>
          <a:lstStyle/>
          <a:p>
            <a:r>
              <a:rPr lang="en-GB" b="1" dirty="0"/>
              <a:t>What did the scientists find out?</a:t>
            </a:r>
          </a:p>
        </p:txBody>
      </p:sp>
      <p:sp>
        <p:nvSpPr>
          <p:cNvPr id="3" name="Rectangle 2">
            <a:extLst>
              <a:ext uri="{FF2B5EF4-FFF2-40B4-BE49-F238E27FC236}">
                <a16:creationId xmlns:a16="http://schemas.microsoft.com/office/drawing/2014/main" id="{A9EC8A00-9992-43F4-9049-1C655A391B70}"/>
              </a:ext>
            </a:extLst>
          </p:cNvPr>
          <p:cNvSpPr/>
          <p:nvPr/>
        </p:nvSpPr>
        <p:spPr>
          <a:xfrm>
            <a:off x="720000" y="1000182"/>
            <a:ext cx="8100472" cy="2585323"/>
          </a:xfrm>
          <a:prstGeom prst="rect">
            <a:avLst/>
          </a:prstGeom>
        </p:spPr>
        <p:txBody>
          <a:bodyPr wrap="square">
            <a:spAutoFit/>
          </a:bodyPr>
          <a:lstStyle/>
          <a:p>
            <a:r>
              <a:rPr lang="en-GB" dirty="0"/>
              <a:t>Researchers discovered that the </a:t>
            </a:r>
            <a:r>
              <a:rPr lang="en-GB" b="1" dirty="0"/>
              <a:t>absorption rate </a:t>
            </a:r>
            <a:r>
              <a:rPr lang="en-GB" dirty="0"/>
              <a:t>of the ink would determine the rate and level of degradation of the paper.</a:t>
            </a:r>
          </a:p>
          <a:p>
            <a:endParaRPr lang="en-US" dirty="0"/>
          </a:p>
          <a:p>
            <a:r>
              <a:rPr lang="en-US" dirty="0"/>
              <a:t>Scientists found out that the rate of degradation of the paper is affected by 3 things:</a:t>
            </a:r>
          </a:p>
          <a:p>
            <a:endParaRPr lang="en-US" dirty="0"/>
          </a:p>
          <a:p>
            <a:pPr marL="342900" indent="-342900">
              <a:buFont typeface="+mj-lt"/>
              <a:buAutoNum type="arabicPeriod"/>
            </a:pPr>
            <a:r>
              <a:rPr lang="en-US" dirty="0"/>
              <a:t>The width of the ink lines</a:t>
            </a:r>
          </a:p>
          <a:p>
            <a:pPr marL="342900" indent="-342900">
              <a:buFont typeface="+mj-lt"/>
              <a:buAutoNum type="arabicPeriod"/>
            </a:pPr>
            <a:r>
              <a:rPr lang="en-US" dirty="0"/>
              <a:t>The pH of the iron gall ink used on the paper</a:t>
            </a:r>
          </a:p>
          <a:p>
            <a:pPr marL="342900" indent="-342900">
              <a:buFont typeface="+mj-lt"/>
              <a:buAutoNum type="arabicPeriod"/>
            </a:pPr>
            <a:r>
              <a:rPr lang="en-US" dirty="0"/>
              <a:t>The thickness of the paper – it takes longer for the ink to migrate through thicker paper and begin to cause damage.</a:t>
            </a:r>
          </a:p>
        </p:txBody>
      </p:sp>
      <p:sp>
        <p:nvSpPr>
          <p:cNvPr id="6" name="Rectangle: Rounded Corners 5">
            <a:extLst>
              <a:ext uri="{FF2B5EF4-FFF2-40B4-BE49-F238E27FC236}">
                <a16:creationId xmlns:a16="http://schemas.microsoft.com/office/drawing/2014/main" id="{FA36C009-AF0D-4BB3-A5E0-82A3101C29D2}"/>
              </a:ext>
            </a:extLst>
          </p:cNvPr>
          <p:cNvSpPr/>
          <p:nvPr/>
        </p:nvSpPr>
        <p:spPr>
          <a:xfrm>
            <a:off x="1709896" y="3933056"/>
            <a:ext cx="572420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Why do you think this information would be useful for historians and scientists to know?</a:t>
            </a:r>
          </a:p>
        </p:txBody>
      </p:sp>
    </p:spTree>
    <p:extLst>
      <p:ext uri="{BB962C8B-B14F-4D97-AF65-F5344CB8AC3E}">
        <p14:creationId xmlns:p14="http://schemas.microsoft.com/office/powerpoint/2010/main" val="3833598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B2C6CE-E110-41F0-ABC4-C8DA78C08DCC}"/>
              </a:ext>
            </a:extLst>
          </p:cNvPr>
          <p:cNvSpPr txBox="1"/>
          <p:nvPr/>
        </p:nvSpPr>
        <p:spPr>
          <a:xfrm>
            <a:off x="720000" y="360000"/>
            <a:ext cx="1483098" cy="369332"/>
          </a:xfrm>
          <a:prstGeom prst="rect">
            <a:avLst/>
          </a:prstGeom>
          <a:noFill/>
        </p:spPr>
        <p:txBody>
          <a:bodyPr wrap="none" rtlCol="0">
            <a:spAutoFit/>
          </a:bodyPr>
          <a:lstStyle/>
          <a:p>
            <a:r>
              <a:rPr lang="en-GB" b="1" dirty="0"/>
              <a:t>Quick activity</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719999" y="1081532"/>
            <a:ext cx="8153975"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Which type of pen is best? How will you know? </a:t>
            </a:r>
          </a:p>
        </p:txBody>
      </p:sp>
      <p:sp>
        <p:nvSpPr>
          <p:cNvPr id="3" name="Rectangle: Rounded Corners 2">
            <a:extLst>
              <a:ext uri="{FF2B5EF4-FFF2-40B4-BE49-F238E27FC236}">
                <a16:creationId xmlns:a16="http://schemas.microsoft.com/office/drawing/2014/main" id="{1670163D-0010-4C92-AA7E-3D17C66AC0A1}"/>
              </a:ext>
            </a:extLst>
          </p:cNvPr>
          <p:cNvSpPr/>
          <p:nvPr/>
        </p:nvSpPr>
        <p:spPr>
          <a:xfrm>
            <a:off x="719999" y="5846521"/>
            <a:ext cx="6317454" cy="75786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Resources</a:t>
            </a:r>
          </a:p>
          <a:p>
            <a:r>
              <a:rPr lang="en-US" dirty="0">
                <a:solidFill>
                  <a:schemeClr val="tx1"/>
                </a:solidFill>
              </a:rPr>
              <a:t>Types of paper, types of pens: felt tips, fountain pens, biros, etc.</a:t>
            </a:r>
          </a:p>
        </p:txBody>
      </p:sp>
      <p:pic>
        <p:nvPicPr>
          <p:cNvPr id="15" name="Picture 14">
            <a:extLst>
              <a:ext uri="{FF2B5EF4-FFF2-40B4-BE49-F238E27FC236}">
                <a16:creationId xmlns:a16="http://schemas.microsoft.com/office/drawing/2014/main" id="{028A688E-530E-448B-8BC9-2786B7280C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87216" y="134856"/>
            <a:ext cx="781812" cy="781812"/>
          </a:xfrm>
          <a:prstGeom prst="rect">
            <a:avLst/>
          </a:prstGeom>
        </p:spPr>
      </p:pic>
      <p:pic>
        <p:nvPicPr>
          <p:cNvPr id="17" name="Picture 16">
            <a:extLst>
              <a:ext uri="{FF2B5EF4-FFF2-40B4-BE49-F238E27FC236}">
                <a16:creationId xmlns:a16="http://schemas.microsoft.com/office/drawing/2014/main" id="{1ADBF25F-BA94-4D25-A861-FE321383A83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92162" y="153760"/>
            <a:ext cx="781812" cy="781812"/>
          </a:xfrm>
          <a:prstGeom prst="rect">
            <a:avLst/>
          </a:prstGeom>
        </p:spPr>
      </p:pic>
      <p:sp>
        <p:nvSpPr>
          <p:cNvPr id="5" name="Rectangle: Rounded Corners 4">
            <a:extLst>
              <a:ext uri="{FF2B5EF4-FFF2-40B4-BE49-F238E27FC236}">
                <a16:creationId xmlns:a16="http://schemas.microsoft.com/office/drawing/2014/main" id="{5B29CAE8-2B45-42B4-9DD1-7AA37D859628}"/>
              </a:ext>
            </a:extLst>
          </p:cNvPr>
          <p:cNvSpPr/>
          <p:nvPr/>
        </p:nvSpPr>
        <p:spPr>
          <a:xfrm>
            <a:off x="711448" y="2357062"/>
            <a:ext cx="3572520" cy="285445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469C3271-D002-4B4B-93FE-4250A12970D3}"/>
              </a:ext>
            </a:extLst>
          </p:cNvPr>
          <p:cNvSpPr/>
          <p:nvPr/>
        </p:nvSpPr>
        <p:spPr>
          <a:xfrm>
            <a:off x="4724032" y="2363468"/>
            <a:ext cx="4145423" cy="2875038"/>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8219D21-3E34-4DA0-B2A9-31116FDA746D}"/>
              </a:ext>
            </a:extLst>
          </p:cNvPr>
          <p:cNvSpPr/>
          <p:nvPr/>
        </p:nvSpPr>
        <p:spPr>
          <a:xfrm>
            <a:off x="913532" y="4535143"/>
            <a:ext cx="3168352" cy="646331"/>
          </a:xfrm>
          <a:prstGeom prst="rect">
            <a:avLst/>
          </a:prstGeom>
        </p:spPr>
        <p:txBody>
          <a:bodyPr wrap="square">
            <a:spAutoFit/>
          </a:bodyPr>
          <a:lstStyle/>
          <a:p>
            <a:pPr algn="ctr"/>
            <a:r>
              <a:rPr lang="en-US" dirty="0"/>
              <a:t>Write your name using different pens &amp; different papers.</a:t>
            </a:r>
          </a:p>
        </p:txBody>
      </p:sp>
      <p:pic>
        <p:nvPicPr>
          <p:cNvPr id="20" name="Picture 19" descr="A picture containing drawing, game&#10;&#10;Description automatically generated">
            <a:extLst>
              <a:ext uri="{FF2B5EF4-FFF2-40B4-BE49-F238E27FC236}">
                <a16:creationId xmlns:a16="http://schemas.microsoft.com/office/drawing/2014/main" id="{7A6CD4EC-7291-4996-BFDC-B6729768E1D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84342" y="153760"/>
            <a:ext cx="781812" cy="781812"/>
          </a:xfrm>
          <a:prstGeom prst="rect">
            <a:avLst/>
          </a:prstGeom>
        </p:spPr>
      </p:pic>
      <p:pic>
        <p:nvPicPr>
          <p:cNvPr id="24" name="Picture 23" descr="A picture containing drawing&#10;&#10;Description automatically generated">
            <a:extLst>
              <a:ext uri="{FF2B5EF4-FFF2-40B4-BE49-F238E27FC236}">
                <a16:creationId xmlns:a16="http://schemas.microsoft.com/office/drawing/2014/main" id="{FF34C9BA-80BD-4056-AA70-E65A19E779C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76056" y="153760"/>
            <a:ext cx="781812" cy="781812"/>
          </a:xfrm>
          <a:prstGeom prst="rect">
            <a:avLst/>
          </a:prstGeom>
        </p:spPr>
      </p:pic>
      <p:sp>
        <p:nvSpPr>
          <p:cNvPr id="11" name="TextBox 10">
            <a:extLst>
              <a:ext uri="{FF2B5EF4-FFF2-40B4-BE49-F238E27FC236}">
                <a16:creationId xmlns:a16="http://schemas.microsoft.com/office/drawing/2014/main" id="{D214EBE4-C6EA-48AE-B23D-429A79CD3EDF}"/>
              </a:ext>
            </a:extLst>
          </p:cNvPr>
          <p:cNvSpPr txBox="1"/>
          <p:nvPr/>
        </p:nvSpPr>
        <p:spPr>
          <a:xfrm>
            <a:off x="4957254" y="2626194"/>
            <a:ext cx="3835987" cy="2585323"/>
          </a:xfrm>
          <a:prstGeom prst="rect">
            <a:avLst/>
          </a:prstGeom>
          <a:noFill/>
        </p:spPr>
        <p:txBody>
          <a:bodyPr wrap="none" rtlCol="0">
            <a:spAutoFit/>
          </a:bodyPr>
          <a:lstStyle/>
          <a:p>
            <a:r>
              <a:rPr lang="en-GB" b="1" dirty="0"/>
              <a:t>Which is the best pen?</a:t>
            </a:r>
          </a:p>
          <a:p>
            <a:r>
              <a:rPr lang="en-GB" b="1" dirty="0"/>
              <a:t>Why?</a:t>
            </a:r>
          </a:p>
          <a:p>
            <a:endParaRPr lang="en-GB" dirty="0"/>
          </a:p>
          <a:p>
            <a:r>
              <a:rPr lang="en-GB" i="1" dirty="0"/>
              <a:t>Hint:</a:t>
            </a:r>
          </a:p>
          <a:p>
            <a:r>
              <a:rPr lang="en-GB" i="1" dirty="0"/>
              <a:t>How far away can you read it?</a:t>
            </a:r>
          </a:p>
          <a:p>
            <a:r>
              <a:rPr lang="en-GB" i="1" dirty="0"/>
              <a:t>Can you read it on all colours of paper?</a:t>
            </a:r>
          </a:p>
          <a:p>
            <a:r>
              <a:rPr lang="en-GB" i="1" dirty="0"/>
              <a:t>Will it survive outside?</a:t>
            </a:r>
          </a:p>
          <a:p>
            <a:r>
              <a:rPr lang="en-GB" i="1" dirty="0"/>
              <a:t>How long does it last?</a:t>
            </a:r>
          </a:p>
          <a:p>
            <a:endParaRPr lang="en-GB" dirty="0"/>
          </a:p>
        </p:txBody>
      </p:sp>
      <p:pic>
        <p:nvPicPr>
          <p:cNvPr id="13" name="Picture 12" descr="A picture containing person, indoor, fork, spoon&#10;&#10;Description automatically generated">
            <a:extLst>
              <a:ext uri="{FF2B5EF4-FFF2-40B4-BE49-F238E27FC236}">
                <a16:creationId xmlns:a16="http://schemas.microsoft.com/office/drawing/2014/main" id="{B2A99F6D-4832-4151-8ECB-E01E16DEC52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67879" y="2625616"/>
            <a:ext cx="2659658" cy="1773105"/>
          </a:xfrm>
          <a:prstGeom prst="rect">
            <a:avLst/>
          </a:prstGeom>
        </p:spPr>
      </p:pic>
    </p:spTree>
    <p:extLst>
      <p:ext uri="{BB962C8B-B14F-4D97-AF65-F5344CB8AC3E}">
        <p14:creationId xmlns:p14="http://schemas.microsoft.com/office/powerpoint/2010/main" val="2457490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58282"/>
            <a:ext cx="2429961" cy="369332"/>
          </a:xfrm>
          <a:prstGeom prst="rect">
            <a:avLst/>
          </a:prstGeom>
          <a:noFill/>
        </p:spPr>
        <p:txBody>
          <a:bodyPr wrap="none" rtlCol="0">
            <a:spAutoFit/>
          </a:bodyPr>
          <a:lstStyle/>
          <a:p>
            <a:r>
              <a:rPr lang="en-GB" b="1" dirty="0"/>
              <a:t>Longer investigation [1]</a:t>
            </a:r>
          </a:p>
        </p:txBody>
      </p:sp>
      <p:pic>
        <p:nvPicPr>
          <p:cNvPr id="9" name="Picture 8">
            <a:extLst>
              <a:ext uri="{FF2B5EF4-FFF2-40B4-BE49-F238E27FC236}">
                <a16:creationId xmlns:a16="http://schemas.microsoft.com/office/drawing/2014/main" id="{34A17AFF-6A15-4B07-AD35-2209ECE74C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64480" y="120819"/>
            <a:ext cx="781812" cy="781812"/>
          </a:xfrm>
          <a:prstGeom prst="rect">
            <a:avLst/>
          </a:prstGeom>
        </p:spPr>
      </p:pic>
      <p:pic>
        <p:nvPicPr>
          <p:cNvPr id="12" name="Picture 11">
            <a:extLst>
              <a:ext uri="{FF2B5EF4-FFF2-40B4-BE49-F238E27FC236}">
                <a16:creationId xmlns:a16="http://schemas.microsoft.com/office/drawing/2014/main" id="{4729630B-9E7D-4CB6-A801-3EBC280F3AA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63861" y="105026"/>
            <a:ext cx="781812" cy="781812"/>
          </a:xfrm>
          <a:prstGeom prst="rect">
            <a:avLst/>
          </a:prstGeom>
        </p:spPr>
      </p:pic>
      <p:pic>
        <p:nvPicPr>
          <p:cNvPr id="14" name="Picture 13">
            <a:extLst>
              <a:ext uri="{FF2B5EF4-FFF2-40B4-BE49-F238E27FC236}">
                <a16:creationId xmlns:a16="http://schemas.microsoft.com/office/drawing/2014/main" id="{C58382C4-811B-43B2-B9CE-AF50F5FD8CB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46542" y="105026"/>
            <a:ext cx="781812" cy="781812"/>
          </a:xfrm>
          <a:prstGeom prst="rect">
            <a:avLst/>
          </a:prstGeom>
        </p:spPr>
      </p:pic>
      <p:pic>
        <p:nvPicPr>
          <p:cNvPr id="19" name="Picture 18">
            <a:extLst>
              <a:ext uri="{FF2B5EF4-FFF2-40B4-BE49-F238E27FC236}">
                <a16:creationId xmlns:a16="http://schemas.microsoft.com/office/drawing/2014/main" id="{CD7AF4A6-557D-4FFD-81D2-7522859E13D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6616" y="105026"/>
            <a:ext cx="781812" cy="781812"/>
          </a:xfrm>
          <a:prstGeom prst="rect">
            <a:avLst/>
          </a:prstGeom>
        </p:spPr>
      </p:pic>
      <p:sp>
        <p:nvSpPr>
          <p:cNvPr id="36" name="Rectangle: Rounded Corners 35">
            <a:extLst>
              <a:ext uri="{FF2B5EF4-FFF2-40B4-BE49-F238E27FC236}">
                <a16:creationId xmlns:a16="http://schemas.microsoft.com/office/drawing/2014/main" id="{60183ADD-A2CE-4948-BE9B-1B91E1CEA0BC}"/>
              </a:ext>
            </a:extLst>
          </p:cNvPr>
          <p:cNvSpPr/>
          <p:nvPr/>
        </p:nvSpPr>
        <p:spPr>
          <a:xfrm>
            <a:off x="719999" y="1081532"/>
            <a:ext cx="8153975" cy="7818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Can you make a pH indicator solution and test for acidity and alkalinity? </a:t>
            </a:r>
          </a:p>
        </p:txBody>
      </p:sp>
      <p:pic>
        <p:nvPicPr>
          <p:cNvPr id="3" name="Picture 2">
            <a:extLst>
              <a:ext uri="{FF2B5EF4-FFF2-40B4-BE49-F238E27FC236}">
                <a16:creationId xmlns:a16="http://schemas.microsoft.com/office/drawing/2014/main" id="{A3C293F8-44B6-489C-9EA4-11D85B4D1AF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9999" y="2058038"/>
            <a:ext cx="3877392" cy="4031968"/>
          </a:xfrm>
          <a:prstGeom prst="rect">
            <a:avLst/>
          </a:prstGeom>
        </p:spPr>
      </p:pic>
      <p:pic>
        <p:nvPicPr>
          <p:cNvPr id="10" name="Picture 9">
            <a:extLst>
              <a:ext uri="{FF2B5EF4-FFF2-40B4-BE49-F238E27FC236}">
                <a16:creationId xmlns:a16="http://schemas.microsoft.com/office/drawing/2014/main" id="{69D9C64C-A9F5-469B-B8B2-400105BE987E}"/>
              </a:ext>
            </a:extLst>
          </p:cNvPr>
          <p:cNvPicPr>
            <a:picLocks noChangeAspect="1"/>
          </p:cNvPicPr>
          <p:nvPr/>
        </p:nvPicPr>
        <p:blipFill>
          <a:blip r:embed="rId8"/>
          <a:stretch>
            <a:fillRect/>
          </a:stretch>
        </p:blipFill>
        <p:spPr>
          <a:xfrm>
            <a:off x="875460" y="2138374"/>
            <a:ext cx="3566469" cy="3871296"/>
          </a:xfrm>
          <a:prstGeom prst="rect">
            <a:avLst/>
          </a:prstGeom>
        </p:spPr>
      </p:pic>
      <p:sp>
        <p:nvSpPr>
          <p:cNvPr id="39" name="Rectangle: Rounded Corners 38">
            <a:extLst>
              <a:ext uri="{FF2B5EF4-FFF2-40B4-BE49-F238E27FC236}">
                <a16:creationId xmlns:a16="http://schemas.microsoft.com/office/drawing/2014/main" id="{9EB06B2B-59AE-434C-AF80-1B2716429BE6}"/>
              </a:ext>
            </a:extLst>
          </p:cNvPr>
          <p:cNvSpPr/>
          <p:nvPr/>
        </p:nvSpPr>
        <p:spPr>
          <a:xfrm>
            <a:off x="4886789" y="2042245"/>
            <a:ext cx="3987185" cy="1706187"/>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Red cabbage, boiling water, food processor, sieve, beakers/test tubes.</a:t>
            </a:r>
          </a:p>
          <a:p>
            <a:r>
              <a:rPr lang="en-GB" dirty="0">
                <a:solidFill>
                  <a:schemeClr val="tx1"/>
                </a:solidFill>
              </a:rPr>
              <a:t>Substances to test, e.g. vinegar, lemon juice, tartaric acid, bicarbonate of soda, toothpaste, soap</a:t>
            </a:r>
          </a:p>
        </p:txBody>
      </p:sp>
      <p:sp>
        <p:nvSpPr>
          <p:cNvPr id="40" name="Rectangle 39">
            <a:extLst>
              <a:ext uri="{FF2B5EF4-FFF2-40B4-BE49-F238E27FC236}">
                <a16:creationId xmlns:a16="http://schemas.microsoft.com/office/drawing/2014/main" id="{3EB45F13-EE4D-44BC-82CB-D057AB31B6F2}"/>
              </a:ext>
            </a:extLst>
          </p:cNvPr>
          <p:cNvSpPr/>
          <p:nvPr/>
        </p:nvSpPr>
        <p:spPr>
          <a:xfrm>
            <a:off x="5004048" y="3933056"/>
            <a:ext cx="3965455" cy="1477328"/>
          </a:xfrm>
          <a:prstGeom prst="rect">
            <a:avLst/>
          </a:prstGeom>
        </p:spPr>
        <p:txBody>
          <a:bodyPr wrap="square">
            <a:spAutoFit/>
          </a:bodyPr>
          <a:lstStyle/>
          <a:p>
            <a:r>
              <a:rPr lang="en-US" b="1" i="1" dirty="0"/>
              <a:t>Tip: </a:t>
            </a:r>
            <a:r>
              <a:rPr lang="en-US" i="1" dirty="0"/>
              <a:t>Teachers may wish to make the indicator solution before the lesson. Shred the cabbage in a food processor, cover with boiling water for a few minutes, strain and cool.</a:t>
            </a:r>
          </a:p>
        </p:txBody>
      </p:sp>
      <p:pic>
        <p:nvPicPr>
          <p:cNvPr id="23" name="Picture 22" descr="A picture containing drawing&#10;&#10;Description automatically generated">
            <a:extLst>
              <a:ext uri="{FF2B5EF4-FFF2-40B4-BE49-F238E27FC236}">
                <a16:creationId xmlns:a16="http://schemas.microsoft.com/office/drawing/2014/main" id="{D8CCA3A8-F88A-490A-9A07-74CEC3DDE58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68118" y="165988"/>
            <a:ext cx="781812" cy="781812"/>
          </a:xfrm>
          <a:prstGeom prst="rect">
            <a:avLst/>
          </a:prstGeom>
        </p:spPr>
      </p:pic>
      <p:pic>
        <p:nvPicPr>
          <p:cNvPr id="26" name="Picture 25" descr="A picture containing drawing&#10;&#10;Description automatically generated">
            <a:extLst>
              <a:ext uri="{FF2B5EF4-FFF2-40B4-BE49-F238E27FC236}">
                <a16:creationId xmlns:a16="http://schemas.microsoft.com/office/drawing/2014/main" id="{B0ED0403-7916-4D1F-8B08-1DB0055256A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748603" y="100055"/>
            <a:ext cx="813816" cy="845820"/>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CD69DFED-1F20-445C-BC6E-BD767E3704D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819841" y="164063"/>
            <a:ext cx="781812" cy="781812"/>
          </a:xfrm>
          <a:prstGeom prst="rect">
            <a:avLst/>
          </a:prstGeom>
        </p:spPr>
      </p:pic>
    </p:spTree>
    <p:extLst>
      <p:ext uri="{BB962C8B-B14F-4D97-AF65-F5344CB8AC3E}">
        <p14:creationId xmlns:p14="http://schemas.microsoft.com/office/powerpoint/2010/main" val="530489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B3BB4B3-6787-45DD-B264-DB3D50D4A9E3}"/>
              </a:ext>
            </a:extLst>
          </p:cNvPr>
          <p:cNvSpPr txBox="1"/>
          <p:nvPr/>
        </p:nvSpPr>
        <p:spPr>
          <a:xfrm>
            <a:off x="720000" y="360000"/>
            <a:ext cx="2388987" cy="369332"/>
          </a:xfrm>
          <a:prstGeom prst="rect">
            <a:avLst/>
          </a:prstGeom>
          <a:noFill/>
        </p:spPr>
        <p:txBody>
          <a:bodyPr wrap="none" rtlCol="0">
            <a:spAutoFit/>
          </a:bodyPr>
          <a:lstStyle/>
          <a:p>
            <a:r>
              <a:rPr lang="en-GB" b="1" dirty="0"/>
              <a:t>What did you find out?</a:t>
            </a:r>
          </a:p>
        </p:txBody>
      </p:sp>
      <p:sp>
        <p:nvSpPr>
          <p:cNvPr id="9" name="Rectangle: Rounded Corners 8">
            <a:extLst>
              <a:ext uri="{FF2B5EF4-FFF2-40B4-BE49-F238E27FC236}">
                <a16:creationId xmlns:a16="http://schemas.microsoft.com/office/drawing/2014/main" id="{37DD0983-6F7B-4F9A-8995-EACBD7609CDE}"/>
              </a:ext>
            </a:extLst>
          </p:cNvPr>
          <p:cNvSpPr/>
          <p:nvPr/>
        </p:nvSpPr>
        <p:spPr>
          <a:xfrm>
            <a:off x="720000" y="2492896"/>
            <a:ext cx="2388987" cy="12031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many acids/alkalis/neutral solutions did you identify?</a:t>
            </a:r>
          </a:p>
        </p:txBody>
      </p:sp>
      <p:pic>
        <p:nvPicPr>
          <p:cNvPr id="3" name="Picture 2" descr="A screenshot of a cell phone&#10;&#10;Description automatically generated">
            <a:extLst>
              <a:ext uri="{FF2B5EF4-FFF2-40B4-BE49-F238E27FC236}">
                <a16:creationId xmlns:a16="http://schemas.microsoft.com/office/drawing/2014/main" id="{9D72066C-4EA0-4F13-A3A0-EA329F6308C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35896" y="363427"/>
            <a:ext cx="3096344" cy="6281310"/>
          </a:xfrm>
          <a:prstGeom prst="rect">
            <a:avLst/>
          </a:prstGeom>
        </p:spPr>
      </p:pic>
      <p:sp>
        <p:nvSpPr>
          <p:cNvPr id="8" name="TextBox 7">
            <a:extLst>
              <a:ext uri="{FF2B5EF4-FFF2-40B4-BE49-F238E27FC236}">
                <a16:creationId xmlns:a16="http://schemas.microsoft.com/office/drawing/2014/main" id="{87538EE6-9B9F-49C6-BD41-537093822FA2}"/>
              </a:ext>
            </a:extLst>
          </p:cNvPr>
          <p:cNvSpPr txBox="1"/>
          <p:nvPr/>
        </p:nvSpPr>
        <p:spPr>
          <a:xfrm>
            <a:off x="718262" y="4997976"/>
            <a:ext cx="2388987" cy="923330"/>
          </a:xfrm>
          <a:prstGeom prst="rect">
            <a:avLst/>
          </a:prstGeom>
          <a:noFill/>
        </p:spPr>
        <p:txBody>
          <a:bodyPr wrap="square" rtlCol="0">
            <a:spAutoFit/>
          </a:bodyPr>
          <a:lstStyle/>
          <a:p>
            <a:r>
              <a:rPr lang="en-GB" i="1" dirty="0"/>
              <a:t>Note: </a:t>
            </a:r>
          </a:p>
          <a:p>
            <a:r>
              <a:rPr lang="en-GB" i="1" dirty="0"/>
              <a:t>An alkali is sometimes called a ‘base’.</a:t>
            </a:r>
          </a:p>
        </p:txBody>
      </p:sp>
    </p:spTree>
    <p:extLst>
      <p:ext uri="{BB962C8B-B14F-4D97-AF65-F5344CB8AC3E}">
        <p14:creationId xmlns:p14="http://schemas.microsoft.com/office/powerpoint/2010/main" val="18643090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602F4352AC064BAB6534866D1EBEE7" ma:contentTypeVersion="17" ma:contentTypeDescription="Create a new document." ma:contentTypeScope="" ma:versionID="6e6df230cb608e59a18188263215c232">
  <xsd:schema xmlns:xsd="http://www.w3.org/2001/XMLSchema" xmlns:xs="http://www.w3.org/2001/XMLSchema" xmlns:p="http://schemas.microsoft.com/office/2006/metadata/properties" xmlns:ns2="f6a294d8-0227-4a1f-9f82-c7d0e374c362" xmlns:ns3="56010c2e-e7df-43f9-b9a0-0c299b337b10" targetNamespace="http://schemas.microsoft.com/office/2006/metadata/properties" ma:root="true" ma:fieldsID="86422b0864d708ad8a909a296549bb10" ns2:_="" ns3:_="">
    <xsd:import namespace="f6a294d8-0227-4a1f-9f82-c7d0e374c362"/>
    <xsd:import namespace="56010c2e-e7df-43f9-b9a0-0c299b337b1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a294d8-0227-4a1f-9f82-c7d0e374c3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4495e26-79e2-4f79-a38f-ec90355601e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6010c2e-e7df-43f9-b9a0-0c299b337b1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96da8ce-8ad3-4180-a3e7-c4df143eed2e}" ma:internalName="TaxCatchAll" ma:showField="CatchAllData" ma:web="56010c2e-e7df-43f9-b9a0-0c299b337b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56010c2e-e7df-43f9-b9a0-0c299b337b10">
      <UserInfo>
        <DisplayName>Sue Martin</DisplayName>
        <AccountId>13</AccountId>
        <AccountType/>
      </UserInfo>
    </SharedWithUsers>
    <lcf76f155ced4ddcb4097134ff3c332f xmlns="f6a294d8-0227-4a1f-9f82-c7d0e374c362">
      <Terms xmlns="http://schemas.microsoft.com/office/infopath/2007/PartnerControls"/>
    </lcf76f155ced4ddcb4097134ff3c332f>
    <TaxCatchAll xmlns="56010c2e-e7df-43f9-b9a0-0c299b337b10" xsi:nil="true"/>
  </documentManagement>
</p:properties>
</file>

<file path=customXml/itemProps1.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2.xml><?xml version="1.0" encoding="utf-8"?>
<ds:datastoreItem xmlns:ds="http://schemas.openxmlformats.org/officeDocument/2006/customXml" ds:itemID="{9C758439-4FCE-484B-A5D7-4780A90C65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a294d8-0227-4a1f-9f82-c7d0e374c362"/>
    <ds:schemaRef ds:uri="56010c2e-e7df-43f9-b9a0-0c299b337b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3AB155-FD45-400F-89C4-CD46A5BAE941}">
  <ds:schemaRefs>
    <ds:schemaRef ds:uri="http://schemas.microsoft.com/office/2006/metadata/properties"/>
    <ds:schemaRef ds:uri="http://schemas.microsoft.com/office/infopath/2007/PartnerControls"/>
    <ds:schemaRef ds:uri="56010c2e-e7df-43f9-b9a0-0c299b337b10"/>
    <ds:schemaRef ds:uri="f6a294d8-0227-4a1f-9f82-c7d0e374c362"/>
  </ds:schemaRefs>
</ds:datastoreItem>
</file>

<file path=docProps/app.xml><?xml version="1.0" encoding="utf-8"?>
<Properties xmlns="http://schemas.openxmlformats.org/officeDocument/2006/extended-properties" xmlns:vt="http://schemas.openxmlformats.org/officeDocument/2006/docPropsVTypes">
  <TotalTime>1148</TotalTime>
  <Words>1675</Words>
  <Application>Microsoft Office PowerPoint</Application>
  <PresentationFormat>On-screen Show (4:3)</PresentationFormat>
  <Paragraphs>159</Paragraphs>
  <Slides>15</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I bet you didn’t know... The Disastrous Effects of Historical Ink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Alison Trew</cp:lastModifiedBy>
  <cp:revision>59</cp:revision>
  <dcterms:created xsi:type="dcterms:W3CDTF">2016-06-16T08:43:18Z</dcterms:created>
  <dcterms:modified xsi:type="dcterms:W3CDTF">2023-08-09T14:20:13Z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0x010100FF602F4352AC064BAB6534866D1EBEE7</vt:lpwstr>
  </property>
  <property fmtid="{D5CDD505-2E9C-101B-9397-08002B2CF9AE}" pid="3" name="MediaServiceImageTags">
    <vt:lpwstr/>
  </property>
</Properties>
</file>