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ppt/notesSlides/notesSlide3.xml" ContentType="application/vnd.openxmlformats-officedocument.presentationml.notesSlide+xml"/>
  <Override PartName="/ppt/comments/comment14.xml" ContentType="application/vnd.openxmlformats-officedocument.presentationml.comments+xml"/>
  <Override PartName="/ppt/notesSlides/notesSlide4.xml" ContentType="application/vnd.openxmlformats-officedocument.presentationml.notesSlide+xml"/>
  <Override PartName="/ppt/comments/comment15.xml" ContentType="application/vnd.openxmlformats-officedocument.presentationml.comments+xml"/>
  <Override PartName="/ppt/notesSlides/notesSlide5.xml" ContentType="application/vnd.openxmlformats-officedocument.presentationml.notesSlide+xml"/>
  <Override PartName="/ppt/comments/comment16.xml" ContentType="application/vnd.openxmlformats-officedocument.presentationml.comments+xml"/>
  <Override PartName="/ppt/notesSlides/notesSlide6.xml" ContentType="application/vnd.openxmlformats-officedocument.presentationml.notesSlide+xml"/>
  <Override PartName="/ppt/comments/comment17.xml" ContentType="application/vnd.openxmlformats-officedocument.presentationml.comments+xml"/>
  <Override PartName="/ppt/notesSlides/notesSlide7.xml" ContentType="application/vnd.openxmlformats-officedocument.presentationml.notesSlide+xml"/>
  <Override PartName="/ppt/comments/comment18.xml" ContentType="application/vnd.openxmlformats-officedocument.presentationml.comments+xml"/>
  <Override PartName="/ppt/notesSlides/notesSlide8.xml" ContentType="application/vnd.openxmlformats-officedocument.presentationml.notesSlide+xml"/>
  <Override PartName="/ppt/comments/comment19.xml" ContentType="application/vnd.openxmlformats-officedocument.presentationml.comments+xml"/>
  <Override PartName="/ppt/notesSlides/notesSlide9.xml" ContentType="application/vnd.openxmlformats-officedocument.presentationml.notesSlide+xml"/>
  <Override PartName="/ppt/comments/comment20.xml" ContentType="application/vnd.openxmlformats-officedocument.presentationml.comments+xml"/>
  <Override PartName="/ppt/notesSlides/notesSlide10.xml" ContentType="application/vnd.openxmlformats-officedocument.presentationml.notesSlide+xml"/>
  <Override PartName="/ppt/comments/comment21.xml" ContentType="application/vnd.openxmlformats-officedocument.presentationml.comments+xml"/>
  <Override PartName="/ppt/notesSlides/notesSlide11.xml" ContentType="application/vnd.openxmlformats-officedocument.presentationml.notesSlide+xml"/>
  <Override PartName="/ppt/comments/comment22.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3"/>
  </p:notesMasterIdLst>
  <p:sldIdLst>
    <p:sldId id="256" r:id="rId5"/>
    <p:sldId id="648" r:id="rId6"/>
    <p:sldId id="421" r:id="rId7"/>
    <p:sldId id="422" r:id="rId8"/>
    <p:sldId id="451" r:id="rId9"/>
    <p:sldId id="424" r:id="rId10"/>
    <p:sldId id="425" r:id="rId11"/>
    <p:sldId id="458" r:id="rId12"/>
    <p:sldId id="427" r:id="rId13"/>
    <p:sldId id="431" r:id="rId14"/>
    <p:sldId id="389" r:id="rId15"/>
    <p:sldId id="380" r:id="rId16"/>
    <p:sldId id="385" r:id="rId17"/>
    <p:sldId id="390" r:id="rId18"/>
    <p:sldId id="382" r:id="rId19"/>
    <p:sldId id="386" r:id="rId20"/>
    <p:sldId id="387" r:id="rId21"/>
    <p:sldId id="407" r:id="rId22"/>
    <p:sldId id="404" r:id="rId23"/>
    <p:sldId id="459" r:id="rId24"/>
    <p:sldId id="650" r:id="rId25"/>
    <p:sldId id="405" r:id="rId26"/>
    <p:sldId id="452" r:id="rId27"/>
    <p:sldId id="453" r:id="rId28"/>
    <p:sldId id="454" r:id="rId29"/>
    <p:sldId id="455" r:id="rId30"/>
    <p:sldId id="456" r:id="rId31"/>
    <p:sldId id="651" r:id="rId32"/>
  </p:sldIdLst>
  <p:sldSz cx="9144000" cy="6858000" type="screen4x3"/>
  <p:notesSz cx="6858000" cy="9144000"/>
  <p:defaultTextStyle>
    <a:defPPr>
      <a:defRPr lang="en-US"/>
    </a:defPPr>
    <a:lvl1pPr algn="l" rtl="0" eaLnBrk="0" fontAlgn="base" hangingPunct="0">
      <a:spcBef>
        <a:spcPct val="0"/>
      </a:spcBef>
      <a:spcAft>
        <a:spcPct val="0"/>
      </a:spcAft>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1pPr>
    <a:lvl2pPr marL="457200" algn="l" rtl="0" eaLnBrk="0" fontAlgn="base" hangingPunct="0">
      <a:spcBef>
        <a:spcPct val="0"/>
      </a:spcBef>
      <a:spcAft>
        <a:spcPct val="0"/>
      </a:spcAft>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2pPr>
    <a:lvl3pPr marL="914400" algn="l" rtl="0" eaLnBrk="0" fontAlgn="base" hangingPunct="0">
      <a:spcBef>
        <a:spcPct val="0"/>
      </a:spcBef>
      <a:spcAft>
        <a:spcPct val="0"/>
      </a:spcAft>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3pPr>
    <a:lvl4pPr marL="1371600" algn="l" rtl="0" eaLnBrk="0" fontAlgn="base" hangingPunct="0">
      <a:spcBef>
        <a:spcPct val="0"/>
      </a:spcBef>
      <a:spcAft>
        <a:spcPct val="0"/>
      </a:spcAft>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4pPr>
    <a:lvl5pPr marL="1828800" algn="l" rtl="0" eaLnBrk="0" fontAlgn="base" hangingPunct="0">
      <a:spcBef>
        <a:spcPct val="0"/>
      </a:spcBef>
      <a:spcAft>
        <a:spcPct val="0"/>
      </a:spcAft>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5pPr>
    <a:lvl6pPr marL="2286000" algn="l" defTabSz="914400" rtl="0" eaLnBrk="1" latinLnBrk="0" hangingPunct="1">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6pPr>
    <a:lvl7pPr marL="2743200" algn="l" defTabSz="914400" rtl="0" eaLnBrk="1" latinLnBrk="0" hangingPunct="1">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7pPr>
    <a:lvl8pPr marL="3200400" algn="l" defTabSz="914400" rtl="0" eaLnBrk="1" latinLnBrk="0" hangingPunct="1">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8pPr>
    <a:lvl9pPr marL="3657600" algn="l" defTabSz="914400" rtl="0" eaLnBrk="1" latinLnBrk="0" hangingPunct="1">
      <a:defRPr kern="1200" baseline="-25000">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dley Shallcross" initials="DS" lastIdx="67" clrIdx="0"/>
  <p:cmAuthor id="2" name="Tim Harrison" initials="TH" lastIdx="8" clrIdx="1"/>
  <p:cmAuthor id="3" name="Alison Trew" initials="AT" lastIdx="2" clrIdx="2">
    <p:extLst>
      <p:ext uri="{19B8F6BF-5375-455C-9EA6-DF929625EA0E}">
        <p15:presenceInfo xmlns:p15="http://schemas.microsoft.com/office/powerpoint/2012/main" userId="S::Alison.Trew@pstt.org.uk::501ad152-89bb-4882-ac72-f31826cb2e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0000"/>
    <a:srgbClr val="FF6699"/>
    <a:srgbClr val="008000"/>
    <a:srgbClr val="002448"/>
    <a:srgbClr val="B01C2E"/>
    <a:srgbClr val="DDDDDD"/>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600685-4C4B-4A4C-ADDD-FC2F848EC621}" v="1" dt="2020-04-03T10:39:27.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344" autoAdjust="0"/>
    <p:restoredTop sz="94249" autoAdjust="0"/>
  </p:normalViewPr>
  <p:slideViewPr>
    <p:cSldViewPr>
      <p:cViewPr varScale="1">
        <p:scale>
          <a:sx n="114" d="100"/>
          <a:sy n="114" d="100"/>
        </p:scale>
        <p:origin x="74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6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Trew" userId="501ad152-89bb-4882-ac72-f31826cb2e78" providerId="ADAL" clId="{17600685-4C4B-4A4C-ADDD-FC2F848EC621}"/>
    <pc:docChg chg="modSld">
      <pc:chgData name="Alison Trew" userId="501ad152-89bb-4882-ac72-f31826cb2e78" providerId="ADAL" clId="{17600685-4C4B-4A4C-ADDD-FC2F848EC621}" dt="2020-04-03T10:39:27.276" v="0"/>
      <pc:docMkLst>
        <pc:docMk/>
      </pc:docMkLst>
      <pc:sldChg chg="modCm">
        <pc:chgData name="Alison Trew" userId="501ad152-89bb-4882-ac72-f31826cb2e78" providerId="ADAL" clId="{17600685-4C4B-4A4C-ADDD-FC2F848EC621}" dt="2020-04-03T10:39:27.276" v="0"/>
        <pc:sldMkLst>
          <pc:docMk/>
          <pc:sldMk cId="0" sldId="459"/>
        </pc:sldMkLst>
      </pc:sldChg>
    </pc:docChg>
  </pc:docChgLst>
  <pc:docChgLst>
    <pc:chgData name="Alison Trew" userId="501ad152-89bb-4882-ac72-f31826cb2e78" providerId="ADAL" clId="{2ABBEB06-25D4-4A4D-895F-66050A751A05}"/>
    <pc:docChg chg="delSld modSld">
      <pc:chgData name="Alison Trew" userId="501ad152-89bb-4882-ac72-f31826cb2e78" providerId="ADAL" clId="{2ABBEB06-25D4-4A4D-895F-66050A751A05}" dt="2020-04-01T14:53:42.751" v="66" actId="20577"/>
      <pc:docMkLst>
        <pc:docMk/>
      </pc:docMkLst>
      <pc:sldChg chg="modSp">
        <pc:chgData name="Alison Trew" userId="501ad152-89bb-4882-ac72-f31826cb2e78" providerId="ADAL" clId="{2ABBEB06-25D4-4A4D-895F-66050A751A05}" dt="2020-04-01T14:16:36.156" v="33" actId="14100"/>
        <pc:sldMkLst>
          <pc:docMk/>
          <pc:sldMk cId="0" sldId="256"/>
        </pc:sldMkLst>
        <pc:spChg chg="mod">
          <ac:chgData name="Alison Trew" userId="501ad152-89bb-4882-ac72-f31826cb2e78" providerId="ADAL" clId="{2ABBEB06-25D4-4A4D-895F-66050A751A05}" dt="2020-04-01T14:16:36.156" v="33" actId="14100"/>
          <ac:spMkLst>
            <pc:docMk/>
            <pc:sldMk cId="0" sldId="256"/>
            <ac:spMk id="4099" creationId="{359BA4D8-D8B6-4D51-A59B-914B3FAF3F82}"/>
          </ac:spMkLst>
        </pc:spChg>
      </pc:sldChg>
      <pc:sldChg chg="del">
        <pc:chgData name="Alison Trew" userId="501ad152-89bb-4882-ac72-f31826cb2e78" providerId="ADAL" clId="{2ABBEB06-25D4-4A4D-895F-66050A751A05}" dt="2020-04-01T14:16:56.724" v="34" actId="2696"/>
        <pc:sldMkLst>
          <pc:docMk/>
          <pc:sldMk cId="0" sldId="319"/>
        </pc:sldMkLst>
      </pc:sldChg>
      <pc:sldChg chg="del">
        <pc:chgData name="Alison Trew" userId="501ad152-89bb-4882-ac72-f31826cb2e78" providerId="ADAL" clId="{2ABBEB06-25D4-4A4D-895F-66050A751A05}" dt="2020-04-01T14:16:56.724" v="34" actId="2696"/>
        <pc:sldMkLst>
          <pc:docMk/>
          <pc:sldMk cId="0" sldId="320"/>
        </pc:sldMkLst>
      </pc:sldChg>
      <pc:sldChg chg="del">
        <pc:chgData name="Alison Trew" userId="501ad152-89bb-4882-ac72-f31826cb2e78" providerId="ADAL" clId="{2ABBEB06-25D4-4A4D-895F-66050A751A05}" dt="2020-04-01T14:16:56.724" v="34" actId="2696"/>
        <pc:sldMkLst>
          <pc:docMk/>
          <pc:sldMk cId="0" sldId="354"/>
        </pc:sldMkLst>
      </pc:sldChg>
      <pc:sldChg chg="del">
        <pc:chgData name="Alison Trew" userId="501ad152-89bb-4882-ac72-f31826cb2e78" providerId="ADAL" clId="{2ABBEB06-25D4-4A4D-895F-66050A751A05}" dt="2020-04-01T14:16:56.724" v="34" actId="2696"/>
        <pc:sldMkLst>
          <pc:docMk/>
          <pc:sldMk cId="0" sldId="355"/>
        </pc:sldMkLst>
      </pc:sldChg>
      <pc:sldChg chg="del">
        <pc:chgData name="Alison Trew" userId="501ad152-89bb-4882-ac72-f31826cb2e78" providerId="ADAL" clId="{2ABBEB06-25D4-4A4D-895F-66050A751A05}" dt="2020-04-01T14:16:56.724" v="34" actId="2696"/>
        <pc:sldMkLst>
          <pc:docMk/>
          <pc:sldMk cId="0" sldId="356"/>
        </pc:sldMkLst>
      </pc:sldChg>
      <pc:sldChg chg="del">
        <pc:chgData name="Alison Trew" userId="501ad152-89bb-4882-ac72-f31826cb2e78" providerId="ADAL" clId="{2ABBEB06-25D4-4A4D-895F-66050A751A05}" dt="2020-04-01T14:16:56.724" v="34" actId="2696"/>
        <pc:sldMkLst>
          <pc:docMk/>
          <pc:sldMk cId="0" sldId="358"/>
        </pc:sldMkLst>
      </pc:sldChg>
      <pc:sldChg chg="del">
        <pc:chgData name="Alison Trew" userId="501ad152-89bb-4882-ac72-f31826cb2e78" providerId="ADAL" clId="{2ABBEB06-25D4-4A4D-895F-66050A751A05}" dt="2020-04-01T14:16:56.724" v="34" actId="2696"/>
        <pc:sldMkLst>
          <pc:docMk/>
          <pc:sldMk cId="0" sldId="367"/>
        </pc:sldMkLst>
      </pc:sldChg>
      <pc:sldChg chg="del">
        <pc:chgData name="Alison Trew" userId="501ad152-89bb-4882-ac72-f31826cb2e78" providerId="ADAL" clId="{2ABBEB06-25D4-4A4D-895F-66050A751A05}" dt="2020-04-01T14:16:56.724" v="34" actId="2696"/>
        <pc:sldMkLst>
          <pc:docMk/>
          <pc:sldMk cId="0" sldId="370"/>
        </pc:sldMkLst>
      </pc:sldChg>
      <pc:sldChg chg="del">
        <pc:chgData name="Alison Trew" userId="501ad152-89bb-4882-ac72-f31826cb2e78" providerId="ADAL" clId="{2ABBEB06-25D4-4A4D-895F-66050A751A05}" dt="2020-04-01T14:52:03.041" v="55" actId="2696"/>
        <pc:sldMkLst>
          <pc:docMk/>
          <pc:sldMk cId="0" sldId="378"/>
        </pc:sldMkLst>
      </pc:sldChg>
      <pc:sldChg chg="del">
        <pc:chgData name="Alison Trew" userId="501ad152-89bb-4882-ac72-f31826cb2e78" providerId="ADAL" clId="{2ABBEB06-25D4-4A4D-895F-66050A751A05}" dt="2020-04-01T14:16:56.724" v="34" actId="2696"/>
        <pc:sldMkLst>
          <pc:docMk/>
          <pc:sldMk cId="0" sldId="416"/>
        </pc:sldMkLst>
      </pc:sldChg>
      <pc:sldChg chg="del">
        <pc:chgData name="Alison Trew" userId="501ad152-89bb-4882-ac72-f31826cb2e78" providerId="ADAL" clId="{2ABBEB06-25D4-4A4D-895F-66050A751A05}" dt="2020-04-01T14:16:56.724" v="34" actId="2696"/>
        <pc:sldMkLst>
          <pc:docMk/>
          <pc:sldMk cId="0" sldId="417"/>
        </pc:sldMkLst>
      </pc:sldChg>
      <pc:sldChg chg="del">
        <pc:chgData name="Alison Trew" userId="501ad152-89bb-4882-ac72-f31826cb2e78" providerId="ADAL" clId="{2ABBEB06-25D4-4A4D-895F-66050A751A05}" dt="2020-04-01T14:16:56.724" v="34" actId="2696"/>
        <pc:sldMkLst>
          <pc:docMk/>
          <pc:sldMk cId="0" sldId="418"/>
        </pc:sldMkLst>
      </pc:sldChg>
      <pc:sldChg chg="del">
        <pc:chgData name="Alison Trew" userId="501ad152-89bb-4882-ac72-f31826cb2e78" providerId="ADAL" clId="{2ABBEB06-25D4-4A4D-895F-66050A751A05}" dt="2020-04-01T14:16:56.724" v="34" actId="2696"/>
        <pc:sldMkLst>
          <pc:docMk/>
          <pc:sldMk cId="0" sldId="420"/>
        </pc:sldMkLst>
      </pc:sldChg>
      <pc:sldChg chg="modSp">
        <pc:chgData name="Alison Trew" userId="501ad152-89bb-4882-ac72-f31826cb2e78" providerId="ADAL" clId="{2ABBEB06-25D4-4A4D-895F-66050A751A05}" dt="2020-04-01T14:17:59.771" v="51" actId="20577"/>
        <pc:sldMkLst>
          <pc:docMk/>
          <pc:sldMk cId="0" sldId="421"/>
        </pc:sldMkLst>
        <pc:spChg chg="mod">
          <ac:chgData name="Alison Trew" userId="501ad152-89bb-4882-ac72-f31826cb2e78" providerId="ADAL" clId="{2ABBEB06-25D4-4A4D-895F-66050A751A05}" dt="2020-04-01T14:17:59.771" v="51" actId="20577"/>
          <ac:spMkLst>
            <pc:docMk/>
            <pc:sldMk cId="0" sldId="421"/>
            <ac:spMk id="43010" creationId="{B8582A37-DFB8-4409-9ACC-49E56656DE4C}"/>
          </ac:spMkLst>
        </pc:spChg>
      </pc:sldChg>
      <pc:sldChg chg="del">
        <pc:chgData name="Alison Trew" userId="501ad152-89bb-4882-ac72-f31826cb2e78" providerId="ADAL" clId="{2ABBEB06-25D4-4A4D-895F-66050A751A05}" dt="2020-04-01T14:16:56.724" v="34" actId="2696"/>
        <pc:sldMkLst>
          <pc:docMk/>
          <pc:sldMk cId="0" sldId="432"/>
        </pc:sldMkLst>
      </pc:sldChg>
      <pc:sldChg chg="del">
        <pc:chgData name="Alison Trew" userId="501ad152-89bb-4882-ac72-f31826cb2e78" providerId="ADAL" clId="{2ABBEB06-25D4-4A4D-895F-66050A751A05}" dt="2020-04-01T14:16:56.724" v="34" actId="2696"/>
        <pc:sldMkLst>
          <pc:docMk/>
          <pc:sldMk cId="0" sldId="438"/>
        </pc:sldMkLst>
      </pc:sldChg>
      <pc:sldChg chg="del">
        <pc:chgData name="Alison Trew" userId="501ad152-89bb-4882-ac72-f31826cb2e78" providerId="ADAL" clId="{2ABBEB06-25D4-4A4D-895F-66050A751A05}" dt="2020-04-01T14:16:56.724" v="34" actId="2696"/>
        <pc:sldMkLst>
          <pc:docMk/>
          <pc:sldMk cId="0" sldId="443"/>
        </pc:sldMkLst>
      </pc:sldChg>
      <pc:sldChg chg="del">
        <pc:chgData name="Alison Trew" userId="501ad152-89bb-4882-ac72-f31826cb2e78" providerId="ADAL" clId="{2ABBEB06-25D4-4A4D-895F-66050A751A05}" dt="2020-04-01T14:16:56.724" v="34" actId="2696"/>
        <pc:sldMkLst>
          <pc:docMk/>
          <pc:sldMk cId="0" sldId="444"/>
        </pc:sldMkLst>
      </pc:sldChg>
      <pc:sldChg chg="del">
        <pc:chgData name="Alison Trew" userId="501ad152-89bb-4882-ac72-f31826cb2e78" providerId="ADAL" clId="{2ABBEB06-25D4-4A4D-895F-66050A751A05}" dt="2020-04-01T14:16:56.724" v="34" actId="2696"/>
        <pc:sldMkLst>
          <pc:docMk/>
          <pc:sldMk cId="0" sldId="445"/>
        </pc:sldMkLst>
      </pc:sldChg>
      <pc:sldChg chg="del">
        <pc:chgData name="Alison Trew" userId="501ad152-89bb-4882-ac72-f31826cb2e78" providerId="ADAL" clId="{2ABBEB06-25D4-4A4D-895F-66050A751A05}" dt="2020-04-01T14:16:56.724" v="34" actId="2696"/>
        <pc:sldMkLst>
          <pc:docMk/>
          <pc:sldMk cId="0" sldId="447"/>
        </pc:sldMkLst>
      </pc:sldChg>
      <pc:sldChg chg="del">
        <pc:chgData name="Alison Trew" userId="501ad152-89bb-4882-ac72-f31826cb2e78" providerId="ADAL" clId="{2ABBEB06-25D4-4A4D-895F-66050A751A05}" dt="2020-04-01T14:16:56.724" v="34" actId="2696"/>
        <pc:sldMkLst>
          <pc:docMk/>
          <pc:sldMk cId="0" sldId="448"/>
        </pc:sldMkLst>
      </pc:sldChg>
      <pc:sldChg chg="del">
        <pc:chgData name="Alison Trew" userId="501ad152-89bb-4882-ac72-f31826cb2e78" providerId="ADAL" clId="{2ABBEB06-25D4-4A4D-895F-66050A751A05}" dt="2020-04-01T14:16:56.724" v="34" actId="2696"/>
        <pc:sldMkLst>
          <pc:docMk/>
          <pc:sldMk cId="0" sldId="449"/>
        </pc:sldMkLst>
      </pc:sldChg>
      <pc:sldChg chg="del">
        <pc:chgData name="Alison Trew" userId="501ad152-89bb-4882-ac72-f31826cb2e78" providerId="ADAL" clId="{2ABBEB06-25D4-4A4D-895F-66050A751A05}" dt="2020-04-01T14:16:56.724" v="34" actId="2696"/>
        <pc:sldMkLst>
          <pc:docMk/>
          <pc:sldMk cId="0" sldId="450"/>
        </pc:sldMkLst>
      </pc:sldChg>
      <pc:sldChg chg="del">
        <pc:chgData name="Alison Trew" userId="501ad152-89bb-4882-ac72-f31826cb2e78" providerId="ADAL" clId="{2ABBEB06-25D4-4A4D-895F-66050A751A05}" dt="2020-04-01T14:16:56.724" v="34" actId="2696"/>
        <pc:sldMkLst>
          <pc:docMk/>
          <pc:sldMk cId="0" sldId="461"/>
        </pc:sldMkLst>
      </pc:sldChg>
      <pc:sldChg chg="del">
        <pc:chgData name="Alison Trew" userId="501ad152-89bb-4882-ac72-f31826cb2e78" providerId="ADAL" clId="{2ABBEB06-25D4-4A4D-895F-66050A751A05}" dt="2020-04-01T14:16:56.724" v="34" actId="2696"/>
        <pc:sldMkLst>
          <pc:docMk/>
          <pc:sldMk cId="0" sldId="493"/>
        </pc:sldMkLst>
      </pc:sldChg>
      <pc:sldChg chg="del">
        <pc:chgData name="Alison Trew" userId="501ad152-89bb-4882-ac72-f31826cb2e78" providerId="ADAL" clId="{2ABBEB06-25D4-4A4D-895F-66050A751A05}" dt="2020-04-01T14:16:56.724" v="34" actId="2696"/>
        <pc:sldMkLst>
          <pc:docMk/>
          <pc:sldMk cId="0" sldId="536"/>
        </pc:sldMkLst>
      </pc:sldChg>
      <pc:sldChg chg="del">
        <pc:chgData name="Alison Trew" userId="501ad152-89bb-4882-ac72-f31826cb2e78" providerId="ADAL" clId="{2ABBEB06-25D4-4A4D-895F-66050A751A05}" dt="2020-04-01T14:16:56.724" v="34" actId="2696"/>
        <pc:sldMkLst>
          <pc:docMk/>
          <pc:sldMk cId="0" sldId="547"/>
        </pc:sldMkLst>
      </pc:sldChg>
      <pc:sldChg chg="del">
        <pc:chgData name="Alison Trew" userId="501ad152-89bb-4882-ac72-f31826cb2e78" providerId="ADAL" clId="{2ABBEB06-25D4-4A4D-895F-66050A751A05}" dt="2020-04-01T14:52:03.041" v="55" actId="2696"/>
        <pc:sldMkLst>
          <pc:docMk/>
          <pc:sldMk cId="0" sldId="582"/>
        </pc:sldMkLst>
      </pc:sldChg>
      <pc:sldChg chg="del">
        <pc:chgData name="Alison Trew" userId="501ad152-89bb-4882-ac72-f31826cb2e78" providerId="ADAL" clId="{2ABBEB06-25D4-4A4D-895F-66050A751A05}" dt="2020-04-01T14:52:03.041" v="55" actId="2696"/>
        <pc:sldMkLst>
          <pc:docMk/>
          <pc:sldMk cId="0" sldId="583"/>
        </pc:sldMkLst>
      </pc:sldChg>
      <pc:sldChg chg="del">
        <pc:chgData name="Alison Trew" userId="501ad152-89bb-4882-ac72-f31826cb2e78" providerId="ADAL" clId="{2ABBEB06-25D4-4A4D-895F-66050A751A05}" dt="2020-04-01T14:52:03.041" v="55" actId="2696"/>
        <pc:sldMkLst>
          <pc:docMk/>
          <pc:sldMk cId="0" sldId="584"/>
        </pc:sldMkLst>
      </pc:sldChg>
      <pc:sldChg chg="del">
        <pc:chgData name="Alison Trew" userId="501ad152-89bb-4882-ac72-f31826cb2e78" providerId="ADAL" clId="{2ABBEB06-25D4-4A4D-895F-66050A751A05}" dt="2020-04-01T14:16:56.724" v="34" actId="2696"/>
        <pc:sldMkLst>
          <pc:docMk/>
          <pc:sldMk cId="0" sldId="612"/>
        </pc:sldMkLst>
      </pc:sldChg>
      <pc:sldChg chg="del">
        <pc:chgData name="Alison Trew" userId="501ad152-89bb-4882-ac72-f31826cb2e78" providerId="ADAL" clId="{2ABBEB06-25D4-4A4D-895F-66050A751A05}" dt="2020-04-01T14:16:56.724" v="34" actId="2696"/>
        <pc:sldMkLst>
          <pc:docMk/>
          <pc:sldMk cId="0" sldId="613"/>
        </pc:sldMkLst>
      </pc:sldChg>
      <pc:sldChg chg="del">
        <pc:chgData name="Alison Trew" userId="501ad152-89bb-4882-ac72-f31826cb2e78" providerId="ADAL" clId="{2ABBEB06-25D4-4A4D-895F-66050A751A05}" dt="2020-04-01T14:16:56.724" v="34" actId="2696"/>
        <pc:sldMkLst>
          <pc:docMk/>
          <pc:sldMk cId="0" sldId="646"/>
        </pc:sldMkLst>
      </pc:sldChg>
      <pc:sldChg chg="del">
        <pc:chgData name="Alison Trew" userId="501ad152-89bb-4882-ac72-f31826cb2e78" providerId="ADAL" clId="{2ABBEB06-25D4-4A4D-895F-66050A751A05}" dt="2020-04-01T14:52:03.041" v="55" actId="2696"/>
        <pc:sldMkLst>
          <pc:docMk/>
          <pc:sldMk cId="0" sldId="647"/>
        </pc:sldMkLst>
      </pc:sldChg>
      <pc:sldChg chg="modSp">
        <pc:chgData name="Alison Trew" userId="501ad152-89bb-4882-ac72-f31826cb2e78" providerId="ADAL" clId="{2ABBEB06-25D4-4A4D-895F-66050A751A05}" dt="2020-04-01T14:53:42.751" v="66" actId="20577"/>
        <pc:sldMkLst>
          <pc:docMk/>
          <pc:sldMk cId="2107326981" sldId="648"/>
        </pc:sldMkLst>
        <pc:spChg chg="mod">
          <ac:chgData name="Alison Trew" userId="501ad152-89bb-4882-ac72-f31826cb2e78" providerId="ADAL" clId="{2ABBEB06-25D4-4A4D-895F-66050A751A05}" dt="2020-04-01T14:53:08.296" v="56" actId="20577"/>
          <ac:spMkLst>
            <pc:docMk/>
            <pc:sldMk cId="2107326981" sldId="648"/>
            <ac:spMk id="4" creationId="{966ADC4E-578B-4C65-B788-5A9A9045758C}"/>
          </ac:spMkLst>
        </pc:spChg>
        <pc:spChg chg="mod">
          <ac:chgData name="Alison Trew" userId="501ad152-89bb-4882-ac72-f31826cb2e78" providerId="ADAL" clId="{2ABBEB06-25D4-4A4D-895F-66050A751A05}" dt="2020-04-01T14:53:42.751" v="66" actId="20577"/>
          <ac:spMkLst>
            <pc:docMk/>
            <pc:sldMk cId="2107326981" sldId="648"/>
            <ac:spMk id="5" creationId="{A4F79D4C-C1E4-4163-AF5C-34CCC53F35FC}"/>
          </ac:spMkLst>
        </pc:spChg>
      </pc:sldChg>
      <pc:sldChg chg="del">
        <pc:chgData name="Alison Trew" userId="501ad152-89bb-4882-ac72-f31826cb2e78" providerId="ADAL" clId="{2ABBEB06-25D4-4A4D-895F-66050A751A05}" dt="2020-04-01T14:16:56.724" v="34" actId="2696"/>
        <pc:sldMkLst>
          <pc:docMk/>
          <pc:sldMk cId="2412129584" sldId="649"/>
        </pc:sldMkLst>
      </pc:sldChg>
      <pc:sldMasterChg chg="delSldLayout">
        <pc:chgData name="Alison Trew" userId="501ad152-89bb-4882-ac72-f31826cb2e78" providerId="ADAL" clId="{2ABBEB06-25D4-4A4D-895F-66050A751A05}" dt="2020-04-01T14:16:56.724" v="34" actId="2696"/>
        <pc:sldMasterMkLst>
          <pc:docMk/>
          <pc:sldMasterMk cId="0" sldId="2147483648"/>
        </pc:sldMasterMkLst>
        <pc:sldLayoutChg chg="del">
          <pc:chgData name="Alison Trew" userId="501ad152-89bb-4882-ac72-f31826cb2e78" providerId="ADAL" clId="{2ABBEB06-25D4-4A4D-895F-66050A751A05}" dt="2020-04-01T14:16:56.724" v="34" actId="2696"/>
          <pc:sldLayoutMkLst>
            <pc:docMk/>
            <pc:sldMasterMk cId="0" sldId="2147483648"/>
            <pc:sldLayoutMk cId="3997773654" sldId="2147483791"/>
          </pc:sldLayoutMkLst>
        </pc:sldLayoutChg>
      </pc:sldMasterChg>
    </pc:docChg>
  </pc:docChgLst>
  <pc:docChgLst>
    <pc:chgData name="Alison Trew" userId="501ad152-89bb-4882-ac72-f31826cb2e78" providerId="ADAL" clId="{4E3E8F70-722E-44D1-97B7-2E683EC210A3}"/>
    <pc:docChg chg="modSld">
      <pc:chgData name="Alison Trew" userId="501ad152-89bb-4882-ac72-f31826cb2e78" providerId="ADAL" clId="{4E3E8F70-722E-44D1-97B7-2E683EC210A3}" dt="2020-04-01T13:55:23.677" v="1" actId="20577"/>
      <pc:docMkLst>
        <pc:docMk/>
      </pc:docMkLst>
      <pc:sldChg chg="modSp">
        <pc:chgData name="Alison Trew" userId="501ad152-89bb-4882-ac72-f31826cb2e78" providerId="ADAL" clId="{4E3E8F70-722E-44D1-97B7-2E683EC210A3}" dt="2020-04-01T13:55:23.677" v="1" actId="20577"/>
        <pc:sldMkLst>
          <pc:docMk/>
          <pc:sldMk cId="2107326981" sldId="648"/>
        </pc:sldMkLst>
        <pc:spChg chg="mod">
          <ac:chgData name="Alison Trew" userId="501ad152-89bb-4882-ac72-f31826cb2e78" providerId="ADAL" clId="{4E3E8F70-722E-44D1-97B7-2E683EC210A3}" dt="2020-04-01T13:55:20.045" v="0" actId="20577"/>
          <ac:spMkLst>
            <pc:docMk/>
            <pc:sldMk cId="2107326981" sldId="648"/>
            <ac:spMk id="4" creationId="{966ADC4E-578B-4C65-B788-5A9A9045758C}"/>
          </ac:spMkLst>
        </pc:spChg>
        <pc:spChg chg="mod">
          <ac:chgData name="Alison Trew" userId="501ad152-89bb-4882-ac72-f31826cb2e78" providerId="ADAL" clId="{4E3E8F70-722E-44D1-97B7-2E683EC210A3}" dt="2020-04-01T13:55:23.677" v="1" actId="20577"/>
          <ac:spMkLst>
            <pc:docMk/>
            <pc:sldMk cId="2107326981" sldId="648"/>
            <ac:spMk id="5" creationId="{A4F79D4C-C1E4-4163-AF5C-34CCC53F35FC}"/>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2-17T13:09:24.084" idx="46">
    <p:pos x="77" y="1190"/>
    <p:text>We have devised the Granny model for the Earth's climate see http://www.ccell11.com/2019/01/t129.html  for more details [</p:text>
  </p:cm>
  <p:cm authorId="1" dt="2020-02-17T13:57:59.690" idx="47">
    <p:pos x="83" y="1409"/>
    <p:text>Granny knows where to sit so that she is not too cold and not too hot, she places herself a nice distance from the heater. The Earth's distance from the Sun is in the so called 'Goldilocks zone' where liquid water can exist on the surface of the Earth-therefore lifepossible. From simple physcs calculations  See https://www.scienceinschool.org/2008/issue9/climate the average surface temperature is about 10C. (a little on the low side).</p:tex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2-17T14:09:41.700" idx="54">
    <p:pos x="77" y="1224"/>
    <p:text>Some 60 million surface temperature measurements have been collated from data from ca. 1860-2000 with the first fifty years averaged to provide a baseline. Since that time, the surface temperature has risen by over 0.5C</p:tex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2-17T14:11:32.255" idx="55">
    <p:pos x="60" y="1235"/>
    <p:text>Running computer models with and without human activity produce the two graphs shown. Natural variability cannot explain the rise in temperature over the last fifty years. The red line is the measured data and the grey line the computer generated temperature profile (models)</p:text>
  </p:cm>
</p:cmLst>
</file>

<file path=ppt/comments/comment12.xml><?xml version="1.0" encoding="utf-8"?>
<p:cmLst xmlns:a="http://schemas.openxmlformats.org/drawingml/2006/main" xmlns:r="http://schemas.openxmlformats.org/officeDocument/2006/relationships" xmlns:p="http://schemas.openxmlformats.org/presentationml/2006/main">
  <p:cm authorId="1" dt="2020-02-17T14:12:30.421" idx="56">
    <p:pos x="17" y="1231"/>
    <p:text>In the last 30 years the IIntergovernmental Panel on Climate Change (IPCC) state that human activity has had a significant impact on surface temperature.</p:text>
  </p:cm>
</p:cmLst>
</file>

<file path=ppt/comments/comment13.xml><?xml version="1.0" encoding="utf-8"?>
<p:cmLst xmlns:a="http://schemas.openxmlformats.org/drawingml/2006/main" xmlns:r="http://schemas.openxmlformats.org/officeDocument/2006/relationships" xmlns:p="http://schemas.openxmlformats.org/presentationml/2006/main">
  <p:cm authorId="1" dt="2020-02-17T14:13:17.426" idx="57">
    <p:pos x="55" y="1201"/>
    <p:text>Some predictions on the U.K. climate if we carry on as we are.</p:text>
  </p:cm>
</p:cmLst>
</file>

<file path=ppt/comments/comment14.xml><?xml version="1.0" encoding="utf-8"?>
<p:cmLst xmlns:a="http://schemas.openxmlformats.org/drawingml/2006/main" xmlns:r="http://schemas.openxmlformats.org/officeDocument/2006/relationships" xmlns:p="http://schemas.openxmlformats.org/presentationml/2006/main">
  <p:cm authorId="1" dt="2020-02-17T14:13:50.058" idx="58">
    <p:pos x="72" y="1257"/>
    <p:text>What can we do? stabilisation wedges are one way - see https://www.scienceinschool.org/2011/issue20/wedges,</p:text>
  </p:cm>
  <p:cm authorId="1" dt="2020-02-17T14:14:35.844" idx="59">
    <p:pos x="72" y="1498"/>
    <p:text>What we need to do is reduce carbon emissions over the next fifty years so that they level off and we can then reduce them after that. Each wedge of carbon we need to save is 1GtC/year by 2050 just to drop us to the 2005 levels. Do technologies exist to provide these savings?</p:text>
  </p:cm>
</p:cmLst>
</file>

<file path=ppt/comments/comment15.xml><?xml version="1.0" encoding="utf-8"?>
<p:cmLst xmlns:a="http://schemas.openxmlformats.org/drawingml/2006/main" xmlns:r="http://schemas.openxmlformats.org/officeDocument/2006/relationships" xmlns:p="http://schemas.openxmlformats.org/presentationml/2006/main">
  <p:cm authorId="1" dt="2020-02-17T14:16:14.325" idx="60">
    <p:pos x="49" y="1212"/>
    <p:text>The Paris agreement in 2015 was designed to set us on course to achieve this flat path.</p:text>
  </p:cm>
</p:cmLst>
</file>

<file path=ppt/comments/comment16.xml><?xml version="1.0" encoding="utf-8"?>
<p:cmLst xmlns:a="http://schemas.openxmlformats.org/drawingml/2006/main" xmlns:r="http://schemas.openxmlformats.org/officeDocument/2006/relationships" xmlns:p="http://schemas.openxmlformats.org/presentationml/2006/main">
  <p:cm authorId="1" dt="2020-02-17T14:18:33.610" idx="61">
    <p:pos x="21" y="1250"/>
    <p:text>Here are a range of options that could provide a wedge of carbon emission savings. We will look at a few of these.</p:text>
  </p:cm>
</p:cmLst>
</file>

<file path=ppt/comments/comment17.xml><?xml version="1.0" encoding="utf-8"?>
<p:cmLst xmlns:a="http://schemas.openxmlformats.org/drawingml/2006/main" xmlns:r="http://schemas.openxmlformats.org/officeDocument/2006/relationships" xmlns:p="http://schemas.openxmlformats.org/presentationml/2006/main">
  <p:cm authorId="1" dt="2020-02-17T14:19:15.537" idx="62">
    <p:pos x="44" y="1217"/>
    <p:text>60 mpg vehicles would save two wedges of carbon.</p:text>
  </p:cm>
</p:cmLst>
</file>

<file path=ppt/comments/comment18.xml><?xml version="1.0" encoding="utf-8"?>
<p:cmLst xmlns:a="http://schemas.openxmlformats.org/drawingml/2006/main" xmlns:r="http://schemas.openxmlformats.org/officeDocument/2006/relationships" xmlns:p="http://schemas.openxmlformats.org/presentationml/2006/main">
  <p:cm authorId="1" dt="2020-02-17T14:19:50.232" idx="63">
    <p:pos x="79" y="1224"/>
    <p:text>Better insulation or use of heat in homes (air conditioning) would save at least half a wedge of carbon.</p:text>
  </p:cm>
</p:cmLst>
</file>

<file path=ppt/comments/comment19.xml><?xml version="1.0" encoding="utf-8"?>
<p:cmLst xmlns:a="http://schemas.openxmlformats.org/drawingml/2006/main" xmlns:r="http://schemas.openxmlformats.org/officeDocument/2006/relationships" xmlns:p="http://schemas.openxmlformats.org/presentationml/2006/main">
  <p:cm authorId="1" dt="2020-02-17T14:20:43.719" idx="64">
    <p:pos x="72" y="1244"/>
    <p:text>If you don't like nuclear power we need to find half a wedge of clean energy to replace it.</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0-02-17T13:58:12.380" idx="48">
    <p:pos x="72" y="1212"/>
    <p:text>However, there are clouds in the sky and ice over some surfaces, these both act like mirrors and reflect back the Sun's energy. About 30% of the energy from the Sun is reflected back to space withot warming the atmosphere., We say that the Earth's Albedo (relectivity) is 0.3.</p:text>
  </p:cm>
</p:cmLst>
</file>

<file path=ppt/comments/comment20.xml><?xml version="1.0" encoding="utf-8"?>
<p:cmLst xmlns:a="http://schemas.openxmlformats.org/drawingml/2006/main" xmlns:r="http://schemas.openxmlformats.org/officeDocument/2006/relationships" xmlns:p="http://schemas.openxmlformats.org/presentationml/2006/main">
  <p:cm authorId="1" dt="2020-02-17T14:21:17.886" idx="65">
    <p:pos x="106" y="1217"/>
    <p:text>If we planted a wind farm the size of Germany we would be able to generate a wedge of clean energy.</p:text>
  </p:cm>
</p:cmLst>
</file>

<file path=ppt/comments/comment21.xml><?xml version="1.0" encoding="utf-8"?>
<p:cmLst xmlns:a="http://schemas.openxmlformats.org/drawingml/2006/main" xmlns:r="http://schemas.openxmlformats.org/officeDocument/2006/relationships" xmlns:p="http://schemas.openxmlformats.org/presentationml/2006/main">
  <p:cm authorId="1" dt="2020-02-17T14:21:54.878" idx="66">
    <p:pos x="79" y="1210"/>
    <p:text>An array of PVs the size of Kuwait would be enough to generate a wedge of savings.</p:text>
  </p:cm>
</p:cmLst>
</file>

<file path=ppt/comments/comment22.xml><?xml version="1.0" encoding="utf-8"?>
<p:cmLst xmlns:a="http://schemas.openxmlformats.org/drawingml/2006/main" xmlns:r="http://schemas.openxmlformats.org/officeDocument/2006/relationships" xmlns:p="http://schemas.openxmlformats.org/presentationml/2006/main">
  <p:cm authorId="3" dt="2020-03-27T12:16:47.558" idx="2">
    <p:pos x="79" y="1278"/>
    <p:text>Replanting trees (see I bet you didn't know... article on PSTT website) would also save a wedge of carbon.The right type of tree needs to be in the right place, however.</p:text>
    <p:extLst>
      <p:ext uri="{C676402C-5697-4E1C-873F-D02D1690AC5C}">
        <p15:threadingInfo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2-17T14:00:05.008" idx="49">
    <p:pos x="72" y="1229"/>
    <p:text>Now Granny is cold, losing 30% of the heat she throught she was going to get is like an animal or child sitting in front of the heater in our Granny model. Losing 30% of the heating for the Earth would make the surface temperature -18C, so we would have snowball Earth, the surface would be covered in ice. Life less likley to have developed. Clearly this is not the case and so something else must be off-setting this cooling.</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20-02-17T14:03:03.323" idx="50">
    <p:pos x="40" y="1397"/>
    <p:text>If we were in space, with a space suit on and some special glasses that only allowed infra-red energy through we would see a range of energies being released by the Earth. However, at certain energies the flux would be less than we would expect, this is because the Earth's atmosphere contains Greenhouse Gases that absorb infra-red energy and direct some of it back down to the surface, causing it to warm up. Greenhouse gases include, methane, surface ozone, nitrous oxide and the CFCs. These are represented by 'bites' beig taken out of the otherwise smooth curve i.e. energy being retained in the atmosphere.</p:text>
  </p:cm>
  <p:cm authorId="2" dt="2020-03-20T10:29:12.683" idx="8">
    <p:pos x="44" y="1786"/>
    <p:text>This is  a complex graph. First, the units on the axis are not important. The x axis represents wavelengths related to energy leaving the Earth. If the atmosphere were only nitrogen, oxygen and argon (i.e. no greenhouse gases) the radiated energy would be represented by a smooth (dotted) curve.</p:text>
    <p:extLst>
      <p:ext uri="{C676402C-5697-4E1C-873F-D02D1690AC5C}">
        <p15:threadingInfo xmlns:p15="http://schemas.microsoft.com/office/powerpoint/2012/main" timeZoneBias="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2-17T14:06:03.461" idx="51">
    <p:pos x="66" y="1224"/>
    <p:text>With Greenhouse gases acting as a blanket, Granny is now warm again with the surface of the Earth being around 16oC on average. Without GHGs the surface of the Earth would be uninhabitable, Greenhouse ases are a god thing-but in moderation (some blankets, not too many blankets).</p:text>
  </p:cm>
</p:cmLst>
</file>

<file path=ppt/comments/comment6.xml><?xml version="1.0" encoding="utf-8"?>
<p:cmLst xmlns:a="http://schemas.openxmlformats.org/drawingml/2006/main" xmlns:r="http://schemas.openxmlformats.org/officeDocument/2006/relationships" xmlns:p="http://schemas.openxmlformats.org/presentationml/2006/main">
  <p:cm authorId="2" dt="2020-02-17T17:34:35.183" idx="3">
    <p:pos x="39" y="1307"/>
    <p:text>You may ask where we get evidence of what was in the atmospeher before current technologies existed. We send researchers upto the ice sheets wth an expensive drill to pull out ice core samples.</p:text>
  </p:cm>
</p:cmLst>
</file>

<file path=ppt/comments/comment7.xml><?xml version="1.0" encoding="utf-8"?>
<p:cmLst xmlns:a="http://schemas.openxmlformats.org/drawingml/2006/main" xmlns:r="http://schemas.openxmlformats.org/officeDocument/2006/relationships" xmlns:p="http://schemas.openxmlformats.org/presentationml/2006/main">
  <p:cm authorId="2" dt="2020-02-17T17:36:48.574" idx="4">
    <p:pos x="72" y="1179"/>
    <p:text>The ice core smaples cotain air trapped when the snow originally fell. We can analyse these bubbles to measure the concentration of gases in the air. The age of the ice can be found investigatig the compositon of the isotopes of oxygen. of</p:text>
  </p:cm>
  <p:cm authorId="2" dt="2020-02-17T17:40:23.278" idx="5">
    <p:pos x="72" y="1403"/>
    <p:text>The level of carbon dioixde was shown to be aoround 289 ppm until the time of the Industrial Revolution when the levels took ff. The current (2019) levels of carbn dioixde, of the 'hocky stick' graph were continued woud be 407.8ppm.</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20-02-17T14:08:01.641" idx="52">
    <p:pos x="23" y="1333"/>
    <p:text>Some organisms in the ocean grow shells from calcium carbonate and under high magnification one of the shells looked like a frog chorus.</p:text>
  </p:cm>
</p:cmLst>
</file>

<file path=ppt/comments/comment9.xml><?xml version="1.0" encoding="utf-8"?>
<p:cmLst xmlns:a="http://schemas.openxmlformats.org/drawingml/2006/main" xmlns:r="http://schemas.openxmlformats.org/officeDocument/2006/relationships" xmlns:p="http://schemas.openxmlformats.org/presentationml/2006/main">
  <p:cm authorId="1" dt="2020-02-17T14:09:00.173" idx="53">
    <p:pos x="55" y="1184"/>
    <p:text>We can see that since the industrial revolution, the level of GHGs has been rising.</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8E5F781-5A0D-4554-B11E-AA7DBE6EABAC}"/>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nSpc>
                <a:spcPct val="100000"/>
              </a:lnSpc>
              <a:spcBef>
                <a:spcPct val="20000"/>
              </a:spcBef>
              <a:buClrTx/>
              <a:defRPr sz="1200" baseline="0">
                <a:effectLst/>
              </a:defRPr>
            </a:lvl1pPr>
          </a:lstStyle>
          <a:p>
            <a:pPr>
              <a:defRPr/>
            </a:pPr>
            <a:endParaRPr lang="en-US" altLang="en-US"/>
          </a:p>
        </p:txBody>
      </p:sp>
      <p:sp>
        <p:nvSpPr>
          <p:cNvPr id="5123" name="Rectangle 3">
            <a:extLst>
              <a:ext uri="{FF2B5EF4-FFF2-40B4-BE49-F238E27FC236}">
                <a16:creationId xmlns:a16="http://schemas.microsoft.com/office/drawing/2014/main" id="{CA433FF1-84C8-47C6-A586-63F3EB21D961}"/>
              </a:ext>
            </a:extLst>
          </p:cNvPr>
          <p:cNvSpPr>
            <a:spLocks noGrp="1" noChangeArrowheads="1"/>
          </p:cNvSpPr>
          <p:nvPr>
            <p:ph type="dt" idx="1"/>
          </p:nvPr>
        </p:nvSpPr>
        <p:spPr bwMode="auto">
          <a:xfrm>
            <a:off x="388620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a:lnSpc>
                <a:spcPct val="100000"/>
              </a:lnSpc>
              <a:spcBef>
                <a:spcPct val="20000"/>
              </a:spcBef>
              <a:buClrTx/>
              <a:defRPr sz="1200" baseline="0">
                <a:effectLst/>
              </a:defRPr>
            </a:lvl1pPr>
          </a:lstStyle>
          <a:p>
            <a:pPr>
              <a:defRPr/>
            </a:pPr>
            <a:endParaRPr lang="en-US" altLang="en-US"/>
          </a:p>
        </p:txBody>
      </p:sp>
      <p:sp>
        <p:nvSpPr>
          <p:cNvPr id="3076" name="Rectangle 4">
            <a:extLst>
              <a:ext uri="{FF2B5EF4-FFF2-40B4-BE49-F238E27FC236}">
                <a16:creationId xmlns:a16="http://schemas.microsoft.com/office/drawing/2014/main" id="{D7C5A13D-49BF-4617-99D3-5EAACF42F041}"/>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a:extLst>
              <a:ext uri="{FF2B5EF4-FFF2-40B4-BE49-F238E27FC236}">
                <a16:creationId xmlns:a16="http://schemas.microsoft.com/office/drawing/2014/main" id="{16996D40-89EA-42F0-A41F-32EE9F3826F2}"/>
              </a:ext>
            </a:extLst>
          </p:cNvPr>
          <p:cNvSpPr>
            <a:spLocks noGrp="1" noChangeArrowheads="1"/>
          </p:cNvSpPr>
          <p:nvPr>
            <p:ph type="body" sz="quarter" idx="3"/>
          </p:nvPr>
        </p:nvSpPr>
        <p:spPr bwMode="auto">
          <a:xfrm>
            <a:off x="914400" y="4343400"/>
            <a:ext cx="50292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5126" name="Rectangle 6">
            <a:extLst>
              <a:ext uri="{FF2B5EF4-FFF2-40B4-BE49-F238E27FC236}">
                <a16:creationId xmlns:a16="http://schemas.microsoft.com/office/drawing/2014/main" id="{B5C39AA3-CAD9-4922-86AA-FD4A1B7AFF45}"/>
              </a:ext>
            </a:extLst>
          </p:cNvPr>
          <p:cNvSpPr>
            <a:spLocks noGrp="1" noChangeArrowheads="1"/>
          </p:cNvSpPr>
          <p:nvPr>
            <p:ph type="ftr" sz="quarter" idx="4"/>
          </p:nvPr>
        </p:nvSpPr>
        <p:spPr bwMode="auto">
          <a:xfrm>
            <a:off x="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nSpc>
                <a:spcPct val="100000"/>
              </a:lnSpc>
              <a:spcBef>
                <a:spcPct val="20000"/>
              </a:spcBef>
              <a:buClrTx/>
              <a:defRPr sz="1200" baseline="0">
                <a:effectLst/>
              </a:defRPr>
            </a:lvl1pPr>
          </a:lstStyle>
          <a:p>
            <a:pPr>
              <a:defRPr/>
            </a:pPr>
            <a:endParaRPr lang="en-US" altLang="en-US"/>
          </a:p>
        </p:txBody>
      </p:sp>
      <p:sp>
        <p:nvSpPr>
          <p:cNvPr id="5127" name="Rectangle 7">
            <a:extLst>
              <a:ext uri="{FF2B5EF4-FFF2-40B4-BE49-F238E27FC236}">
                <a16:creationId xmlns:a16="http://schemas.microsoft.com/office/drawing/2014/main" id="{2048E7E8-1B7D-4B0B-BC35-7B07193228F2}"/>
              </a:ext>
            </a:extLst>
          </p:cNvPr>
          <p:cNvSpPr>
            <a:spLocks noGrp="1" noChangeArrowheads="1"/>
          </p:cNvSpPr>
          <p:nvPr>
            <p:ph type="sldNum" sz="quarter" idx="5"/>
          </p:nvPr>
        </p:nvSpPr>
        <p:spPr bwMode="auto">
          <a:xfrm>
            <a:off x="3886200" y="8686800"/>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20000"/>
              </a:spcBef>
              <a:defRPr sz="1200" baseline="0">
                <a:effectLst/>
              </a:defRPr>
            </a:lvl1pPr>
          </a:lstStyle>
          <a:p>
            <a:fld id="{56C6ADEC-4C51-4C60-A40E-F87AF4A4F027}"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g.eng.cam.ac.uk/impee/?section=topics&amp;sid=a4df0501a973a81dd5f863016f229c9e&amp;topic=stabilisationwedges&amp;page=slideshow#ref"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www.sciencemag.org/cgi/content/full/305/5686/968?ijkey=K6cRPbiYRFwus&amp;keytype=ref&amp;siteid=sci" TargetMode="External"/><Relationship Id="rId4" Type="http://schemas.openxmlformats.org/officeDocument/2006/relationships/hyperlink" Target="http://www.sciencemag.org/cgi/content/full/305/5686/968/DC1"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dft.gov.uk/stellent/groups/dft_transstats/documents/sectionhomepage/dft_transstats_page.hcsp"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g.eng.cam.ac.uk/impee/?section=topics&amp;topic=roadtransport"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eng.cam.ac.uk/impee/?section=topics&amp;sid=a4df0501a973a81dd5f863016f229c9e&amp;topic=stabilisationwedges&amp;page=slideshow#ref"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www-g.eng.cam.ac.uk/impee/?section=topics&amp;topic=DomesticEnerg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umm.ac.be/Common/Windmills/SPE/Bijlage/1%20%20Horns_Rev_brochure.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C6ADEC-4C51-4C60-A40E-F87AF4A4F027}" type="slidenum">
              <a:rPr lang="en-US" altLang="en-US" smtClean="0"/>
              <a:pPr/>
              <a:t>4</a:t>
            </a:fld>
            <a:endParaRPr lang="en-US" altLang="en-US"/>
          </a:p>
        </p:txBody>
      </p:sp>
    </p:spTree>
    <p:extLst>
      <p:ext uri="{BB962C8B-B14F-4D97-AF65-F5344CB8AC3E}">
        <p14:creationId xmlns:p14="http://schemas.microsoft.com/office/powerpoint/2010/main" val="777203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F65217DF-0743-4124-B237-733B0C383B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9963">
              <a:spcBef>
                <a:spcPct val="30000"/>
              </a:spcBef>
              <a:defRPr sz="1200">
                <a:solidFill>
                  <a:schemeClr val="tx1"/>
                </a:solidFill>
                <a:latin typeface="Times New Roman" panose="02020603050405020304" pitchFamily="18" charset="0"/>
              </a:defRPr>
            </a:lvl1pPr>
            <a:lvl2pPr marL="742950" indent="-285750" defTabSz="969963">
              <a:spcBef>
                <a:spcPct val="30000"/>
              </a:spcBef>
              <a:defRPr sz="1200">
                <a:solidFill>
                  <a:schemeClr val="tx1"/>
                </a:solidFill>
                <a:latin typeface="Times New Roman" panose="02020603050405020304" pitchFamily="18" charset="0"/>
              </a:defRPr>
            </a:lvl2pPr>
            <a:lvl3pPr marL="1143000" indent="-228600" defTabSz="969963">
              <a:spcBef>
                <a:spcPct val="30000"/>
              </a:spcBef>
              <a:defRPr sz="1200">
                <a:solidFill>
                  <a:schemeClr val="tx1"/>
                </a:solidFill>
                <a:latin typeface="Times New Roman" panose="02020603050405020304" pitchFamily="18" charset="0"/>
              </a:defRPr>
            </a:lvl3pPr>
            <a:lvl4pPr marL="1600200" indent="-228600" defTabSz="969963">
              <a:spcBef>
                <a:spcPct val="30000"/>
              </a:spcBef>
              <a:defRPr sz="1200">
                <a:solidFill>
                  <a:schemeClr val="tx1"/>
                </a:solidFill>
                <a:latin typeface="Times New Roman" panose="02020603050405020304" pitchFamily="18" charset="0"/>
              </a:defRPr>
            </a:lvl4pPr>
            <a:lvl5pPr marL="2057400" indent="-228600" defTabSz="969963">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20000"/>
              </a:spcBef>
            </a:pPr>
            <a:fld id="{92F5DE31-1818-4C79-8D3E-78C099057E4C}" type="slidenum">
              <a:rPr lang="en-GB" altLang="en-US" sz="1300"/>
              <a:pPr eaLnBrk="1" hangingPunct="1">
                <a:spcBef>
                  <a:spcPct val="20000"/>
                </a:spcBef>
              </a:pPr>
              <a:t>27</a:t>
            </a:fld>
            <a:endParaRPr lang="en-GB" altLang="en-US" sz="1300"/>
          </a:p>
        </p:txBody>
      </p:sp>
      <p:sp>
        <p:nvSpPr>
          <p:cNvPr id="74755" name="Rectangle 2">
            <a:extLst>
              <a:ext uri="{FF2B5EF4-FFF2-40B4-BE49-F238E27FC236}">
                <a16:creationId xmlns:a16="http://schemas.microsoft.com/office/drawing/2014/main" id="{BCD22023-5773-4BAE-A65B-2B2871D43D12}"/>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881DDD04-A7F9-4B0A-A5DA-6E4AEDD4065A}"/>
              </a:ext>
            </a:extLst>
          </p:cNvPr>
          <p:cNvSpPr>
            <a:spLocks noGrp="1" noChangeArrowheads="1"/>
          </p:cNvSpPr>
          <p:nvPr>
            <p:ph type="body" idx="1"/>
          </p:nvPr>
        </p:nvSpPr>
        <p:spPr>
          <a:xfrm>
            <a:off x="692150" y="4772025"/>
            <a:ext cx="5537200" cy="451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1900"/>
              </a:lnSpc>
              <a:spcBef>
                <a:spcPts val="900"/>
              </a:spcBef>
              <a:tabLst>
                <a:tab pos="139700" algn="l"/>
                <a:tab pos="457200" algn="l"/>
              </a:tabLst>
            </a:pPr>
            <a:r>
              <a:rPr lang="en-US" altLang="en-US" sz="1300" b="1">
                <a:solidFill>
                  <a:srgbClr val="666666"/>
                </a:solidFill>
                <a:latin typeface="Lucida Grande" charset="0"/>
                <a:sym typeface="Lucida Grande" charset="0"/>
              </a:rPr>
              <a:t>Notes</a:t>
            </a:r>
          </a:p>
          <a:p>
            <a:pPr eaLnBrk="1" hangingPunct="1">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For both wind and PV, deployment is measured in peak watts (Wp), a measure of the power output at the cut-off wind speed for wind and in direct sun normal to the surface for PV. A simple way to estimate intermittency is to match peak watts to baseload watts by dividing by three. (A typical capacity factor for wind or PV is about one quarter, as compared to somewhat more than three-quarters for a baseload plant.)</a:t>
            </a:r>
          </a:p>
          <a:p>
            <a:pPr eaLnBrk="1" hangingPunct="1">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For the past several years, installed global PV capacity, like wind capacity, has been growing at 30% per year (say, 0.7 GWp/y). Thus, a wedge of PV-for-coal requires increasing the deployment of PV by a factor of 700 by 2054, or increasing the current deployment rate by a factor of 60.</a:t>
            </a:r>
          </a:p>
          <a:p>
            <a:pPr eaLnBrk="1" hangingPunct="1">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The land demand for PV is inversely related to the conversion efficiency of sunlight. Here we choose 100 Wp/m</a:t>
            </a:r>
            <a:r>
              <a:rPr lang="en-US" altLang="en-US" sz="1000" baseline="32000">
                <a:solidFill>
                  <a:srgbClr val="333333"/>
                </a:solidFill>
                <a:latin typeface="Lucida Grande" charset="0"/>
                <a:sym typeface="Lucida Grande" charset="0"/>
              </a:rPr>
              <a:t>2</a:t>
            </a:r>
            <a:r>
              <a:rPr lang="en-US" altLang="en-US" sz="1300">
                <a:solidFill>
                  <a:srgbClr val="333333"/>
                </a:solidFill>
                <a:latin typeface="Lucida Grande" charset="0"/>
                <a:sym typeface="Lucida Grande" charset="0"/>
              </a:rPr>
              <a:t> for the peak power output from PV divided by the area of the collection site,15 times greater than for wind. Then, a wedge in the form of 2000 GWp of PV-for-coal requires two million hectares, or 20,000 km</a:t>
            </a:r>
            <a:r>
              <a:rPr lang="en-US" altLang="en-US" sz="1000" baseline="32000">
                <a:solidFill>
                  <a:srgbClr val="333333"/>
                </a:solidFill>
                <a:latin typeface="Lucida Grande" charset="0"/>
                <a:sym typeface="Lucida Grande" charset="0"/>
              </a:rPr>
              <a:t>2</a:t>
            </a:r>
            <a:r>
              <a:rPr lang="en-US" altLang="en-US" sz="1300">
                <a:solidFill>
                  <a:srgbClr val="333333"/>
                </a:solidFill>
                <a:latin typeface="Lucida Grande" charset="0"/>
                <a:sym typeface="Lucida Grande" charset="0"/>
              </a:rPr>
              <a:t>, of site surface, either dedicated land or multiple-use surfaces such as the roofs and walls of buildings.</a:t>
            </a:r>
            <a:endParaRPr lang="en-US" altLang="en-US">
              <a:solidFill>
                <a:srgbClr val="000000"/>
              </a:solidFill>
              <a:cs typeface="Arial" panose="020B0604020202020204" pitchFamily="34" charset="0"/>
              <a:sym typeface="Arial" panose="020B0604020202020204" pitchFamily="34" charset="0"/>
            </a:endParaRPr>
          </a:p>
          <a:p>
            <a:pPr eaLnBrk="1" hangingPunct="1">
              <a:lnSpc>
                <a:spcPts val="1900"/>
              </a:lnSpc>
              <a:spcBef>
                <a:spcPts val="413"/>
              </a:spcBef>
              <a:tabLst>
                <a:tab pos="139700" algn="l"/>
                <a:tab pos="457200" algn="l"/>
              </a:tabLst>
            </a:pPr>
            <a:endParaRPr lang="en-US" altLang="en-US">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F65217DF-0743-4124-B237-733B0C383B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9963">
              <a:spcBef>
                <a:spcPct val="30000"/>
              </a:spcBef>
              <a:defRPr sz="1200">
                <a:solidFill>
                  <a:schemeClr val="tx1"/>
                </a:solidFill>
                <a:latin typeface="Times New Roman" panose="02020603050405020304" pitchFamily="18" charset="0"/>
              </a:defRPr>
            </a:lvl1pPr>
            <a:lvl2pPr marL="742950" indent="-285750" defTabSz="969963">
              <a:spcBef>
                <a:spcPct val="30000"/>
              </a:spcBef>
              <a:defRPr sz="1200">
                <a:solidFill>
                  <a:schemeClr val="tx1"/>
                </a:solidFill>
                <a:latin typeface="Times New Roman" panose="02020603050405020304" pitchFamily="18" charset="0"/>
              </a:defRPr>
            </a:lvl2pPr>
            <a:lvl3pPr marL="1143000" indent="-228600" defTabSz="969963">
              <a:spcBef>
                <a:spcPct val="30000"/>
              </a:spcBef>
              <a:defRPr sz="1200">
                <a:solidFill>
                  <a:schemeClr val="tx1"/>
                </a:solidFill>
                <a:latin typeface="Times New Roman" panose="02020603050405020304" pitchFamily="18" charset="0"/>
              </a:defRPr>
            </a:lvl3pPr>
            <a:lvl4pPr marL="1600200" indent="-228600" defTabSz="969963">
              <a:spcBef>
                <a:spcPct val="30000"/>
              </a:spcBef>
              <a:defRPr sz="1200">
                <a:solidFill>
                  <a:schemeClr val="tx1"/>
                </a:solidFill>
                <a:latin typeface="Times New Roman" panose="02020603050405020304" pitchFamily="18" charset="0"/>
              </a:defRPr>
            </a:lvl4pPr>
            <a:lvl5pPr marL="2057400" indent="-228600" defTabSz="969963">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20000"/>
              </a:spcBef>
            </a:pPr>
            <a:fld id="{92F5DE31-1818-4C79-8D3E-78C099057E4C}" type="slidenum">
              <a:rPr lang="en-GB" altLang="en-US" sz="1300"/>
              <a:pPr eaLnBrk="1" hangingPunct="1">
                <a:spcBef>
                  <a:spcPct val="20000"/>
                </a:spcBef>
              </a:pPr>
              <a:t>28</a:t>
            </a:fld>
            <a:endParaRPr lang="en-GB" altLang="en-US" sz="1300"/>
          </a:p>
        </p:txBody>
      </p:sp>
      <p:sp>
        <p:nvSpPr>
          <p:cNvPr id="74755" name="Rectangle 2">
            <a:extLst>
              <a:ext uri="{FF2B5EF4-FFF2-40B4-BE49-F238E27FC236}">
                <a16:creationId xmlns:a16="http://schemas.microsoft.com/office/drawing/2014/main" id="{BCD22023-5773-4BAE-A65B-2B2871D43D12}"/>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881DDD04-A7F9-4B0A-A5DA-6E4AEDD4065A}"/>
              </a:ext>
            </a:extLst>
          </p:cNvPr>
          <p:cNvSpPr>
            <a:spLocks noGrp="1" noChangeArrowheads="1"/>
          </p:cNvSpPr>
          <p:nvPr>
            <p:ph type="body" idx="1"/>
          </p:nvPr>
        </p:nvSpPr>
        <p:spPr>
          <a:xfrm>
            <a:off x="692150" y="4772025"/>
            <a:ext cx="5537200" cy="451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1900"/>
              </a:lnSpc>
              <a:spcBef>
                <a:spcPts val="900"/>
              </a:spcBef>
              <a:tabLst>
                <a:tab pos="139700" algn="l"/>
                <a:tab pos="457200" algn="l"/>
              </a:tabLst>
            </a:pPr>
            <a:r>
              <a:rPr lang="en-US" altLang="en-US" sz="1300" b="1">
                <a:solidFill>
                  <a:srgbClr val="666666"/>
                </a:solidFill>
                <a:latin typeface="Lucida Grande" charset="0"/>
                <a:sym typeface="Lucida Grande" charset="0"/>
              </a:rPr>
              <a:t>Notes</a:t>
            </a:r>
          </a:p>
          <a:p>
            <a:pPr eaLnBrk="1" hangingPunct="1">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For both wind and PV, deployment is measured in peak watts (Wp), a measure of the power output at the cut-off wind speed for wind and in direct sun normal to the surface for PV. A simple way to estimate intermittency is to match peak watts to baseload watts by dividing by three. (A typical capacity factor for wind or PV is about one quarter, as compared to somewhat more than three-quarters for a baseload plant.)</a:t>
            </a:r>
          </a:p>
          <a:p>
            <a:pPr eaLnBrk="1" hangingPunct="1">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For the past several years, installed global PV capacity, like wind capacity, has been growing at 30% per year (say, 0.7 GWp/y). Thus, a wedge of PV-for-coal requires increasing the deployment of PV by a factor of 700 by 2054, or increasing the current deployment rate by a factor of 60.</a:t>
            </a:r>
          </a:p>
          <a:p>
            <a:pPr eaLnBrk="1" hangingPunct="1">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The land demand for PV is inversely related to the conversion efficiency of sunlight. Here we choose 100 Wp/m</a:t>
            </a:r>
            <a:r>
              <a:rPr lang="en-US" altLang="en-US" sz="1000" baseline="32000">
                <a:solidFill>
                  <a:srgbClr val="333333"/>
                </a:solidFill>
                <a:latin typeface="Lucida Grande" charset="0"/>
                <a:sym typeface="Lucida Grande" charset="0"/>
              </a:rPr>
              <a:t>2</a:t>
            </a:r>
            <a:r>
              <a:rPr lang="en-US" altLang="en-US" sz="1300">
                <a:solidFill>
                  <a:srgbClr val="333333"/>
                </a:solidFill>
                <a:latin typeface="Lucida Grande" charset="0"/>
                <a:sym typeface="Lucida Grande" charset="0"/>
              </a:rPr>
              <a:t> for the peak power output from PV divided by the area of the collection site,15 times greater than for wind. Then, a wedge in the form of 2000 GWp of PV-for-coal requires two million hectares, or 20,000 km</a:t>
            </a:r>
            <a:r>
              <a:rPr lang="en-US" altLang="en-US" sz="1000" baseline="32000">
                <a:solidFill>
                  <a:srgbClr val="333333"/>
                </a:solidFill>
                <a:latin typeface="Lucida Grande" charset="0"/>
                <a:sym typeface="Lucida Grande" charset="0"/>
              </a:rPr>
              <a:t>2</a:t>
            </a:r>
            <a:r>
              <a:rPr lang="en-US" altLang="en-US" sz="1300">
                <a:solidFill>
                  <a:srgbClr val="333333"/>
                </a:solidFill>
                <a:latin typeface="Lucida Grande" charset="0"/>
                <a:sym typeface="Lucida Grande" charset="0"/>
              </a:rPr>
              <a:t>, of site surface, either dedicated land or multiple-use surfaces such as the roofs and walls of buildings.</a:t>
            </a:r>
            <a:endParaRPr lang="en-US" altLang="en-US">
              <a:solidFill>
                <a:srgbClr val="000000"/>
              </a:solidFill>
              <a:cs typeface="Arial" panose="020B0604020202020204" pitchFamily="34" charset="0"/>
              <a:sym typeface="Arial" panose="020B0604020202020204" pitchFamily="34" charset="0"/>
            </a:endParaRPr>
          </a:p>
          <a:p>
            <a:pPr eaLnBrk="1" hangingPunct="1">
              <a:lnSpc>
                <a:spcPts val="1900"/>
              </a:lnSpc>
              <a:spcBef>
                <a:spcPts val="413"/>
              </a:spcBef>
              <a:tabLst>
                <a:tab pos="139700" algn="l"/>
                <a:tab pos="457200" algn="l"/>
              </a:tabLst>
            </a:pPr>
            <a:endParaRPr lang="en-US" altLang="en-US">
              <a:solidFill>
                <a:srgbClr val="000000"/>
              </a:solidFill>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481984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6C6ADEC-4C51-4C60-A40E-F87AF4A4F027}" type="slidenum">
              <a:rPr lang="en-US" altLang="en-US" smtClean="0"/>
              <a:pPr/>
              <a:t>6</a:t>
            </a:fld>
            <a:endParaRPr lang="en-US" altLang="en-US"/>
          </a:p>
        </p:txBody>
      </p:sp>
    </p:spTree>
    <p:extLst>
      <p:ext uri="{BB962C8B-B14F-4D97-AF65-F5344CB8AC3E}">
        <p14:creationId xmlns:p14="http://schemas.microsoft.com/office/powerpoint/2010/main" val="130694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2C0C8B41-4678-493D-B239-B76840AD065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fld id="{6470C7EC-2A20-45AC-9F76-C8F6CC7C20CB}" type="slidenum">
              <a:rPr lang="en-US" altLang="en-US" baseline="0">
                <a:effectLst/>
              </a:rPr>
              <a:pPr/>
              <a:t>19</a:t>
            </a:fld>
            <a:endParaRPr lang="en-US" altLang="en-US" baseline="0">
              <a:effectLst/>
            </a:endParaRPr>
          </a:p>
        </p:txBody>
      </p:sp>
      <p:sp>
        <p:nvSpPr>
          <p:cNvPr id="60419" name="Rectangle 2">
            <a:extLst>
              <a:ext uri="{FF2B5EF4-FFF2-40B4-BE49-F238E27FC236}">
                <a16:creationId xmlns:a16="http://schemas.microsoft.com/office/drawing/2014/main" id="{05DBC59D-C5B1-4729-8C75-C8A8895016B3}"/>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0ABDB4A0-2213-4EC2-85AA-0CB52A370C06}"/>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1900"/>
              </a:lnSpc>
              <a:spcBef>
                <a:spcPts val="900"/>
              </a:spcBef>
              <a:tabLst>
                <a:tab pos="139700" algn="l"/>
                <a:tab pos="457200" algn="l"/>
              </a:tabLst>
            </a:pPr>
            <a:r>
              <a:rPr lang="en-US" altLang="en-US" sz="1300" b="1">
                <a:solidFill>
                  <a:srgbClr val="666666"/>
                </a:solidFill>
                <a:latin typeface="Lucida Grande" charset="0"/>
                <a:sym typeface="Lucida Grande" charset="0"/>
              </a:rPr>
              <a:t>Notes</a:t>
            </a:r>
          </a:p>
          <a:p>
            <a:pPr>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The stabilisation triangle is divided into seven wedges. Each ‘wedge’ represents an activity that reduces emissions to the atmosphere. Each activity starts at zero today and increases linearly until it accounts for 1 GtC/year of reduced carbon emissions in 50 years. Not filling the stabilisation wedge will put the 500ppm stabilisation out of reach.</a:t>
            </a:r>
          </a:p>
          <a:p>
            <a:pPr>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For example, in one simple model that begins with the stabilization triangle but looks beyond 2005, 500-ppm stabilization is achieved by 50 years of flat emissions, followed by a linear decline of about two-thirds in the following 50 years, and a very slow decline thereafter that matches the declining ocean sink. There will be an ocean sink of 2 GtC/y for centuries, as deep water finds its way to the surface. Having last seen the surface centuries before, it has a CO</a:t>
            </a:r>
            <a:r>
              <a:rPr lang="en-US" altLang="en-US" sz="1000" baseline="-6000">
                <a:solidFill>
                  <a:srgbClr val="333333"/>
                </a:solidFill>
                <a:latin typeface="Lucida Grande" charset="0"/>
                <a:sym typeface="Lucida Grande" charset="0"/>
              </a:rPr>
              <a:t>2</a:t>
            </a:r>
            <a:r>
              <a:rPr lang="en-US" altLang="en-US" sz="1300">
                <a:solidFill>
                  <a:srgbClr val="333333"/>
                </a:solidFill>
                <a:latin typeface="Lucida Grande" charset="0"/>
                <a:sym typeface="Lucida Grande" charset="0"/>
              </a:rPr>
              <a:t> concentration in equilibrium with the old atmosphere, not the new one, and is thus able to pick up CO</a:t>
            </a:r>
            <a:r>
              <a:rPr lang="en-US" altLang="en-US" sz="1000" baseline="-6000">
                <a:solidFill>
                  <a:srgbClr val="333333"/>
                </a:solidFill>
                <a:latin typeface="Lucida Grande" charset="0"/>
                <a:sym typeface="Lucida Grande" charset="0"/>
              </a:rPr>
              <a:t>2</a:t>
            </a:r>
            <a:r>
              <a:rPr lang="en-US" altLang="en-US" sz="1300">
                <a:solidFill>
                  <a:srgbClr val="333333"/>
                </a:solidFill>
                <a:latin typeface="Lucida Grande" charset="0"/>
                <a:sym typeface="Lucida Grande" charset="0"/>
              </a:rPr>
              <a:t> when it meets the new atmosphere.</a:t>
            </a:r>
          </a:p>
          <a:p>
            <a:pPr>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Another way to look at this is that stabilization (say at 500 ppm) is still a recipe for further acidification of the ocean for centuries. The goal chosen at Rio (stabilization) may not be the one we ultimately choose.</a:t>
            </a:r>
          </a:p>
          <a:p>
            <a:pPr>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To develop the revolutionary technologies required for such large emissions reductions in the second half of the century, enhanced research and development would have to begin immediately.</a:t>
            </a:r>
            <a:endParaRPr lang="en-US" altLang="en-US">
              <a:solidFill>
                <a:srgbClr val="000000"/>
              </a:solidFill>
              <a:cs typeface="Arial" panose="020B0604020202020204" pitchFamily="34" charset="0"/>
              <a:sym typeface="Arial" panose="020B0604020202020204" pitchFamily="34" charset="0"/>
            </a:endParaRPr>
          </a:p>
          <a:p>
            <a:pPr>
              <a:lnSpc>
                <a:spcPts val="1900"/>
              </a:lnSpc>
              <a:spcBef>
                <a:spcPts val="413"/>
              </a:spcBef>
              <a:tabLst>
                <a:tab pos="139700" algn="l"/>
                <a:tab pos="457200" algn="l"/>
              </a:tabLst>
            </a:pPr>
            <a:endParaRPr lang="en-US" altLang="en-US">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16C3DEAD-6A2A-4B88-ABAF-66769798B82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fld id="{DB232C6E-DF9F-4C12-91AF-60854791425E}" type="slidenum">
              <a:rPr lang="en-US" altLang="en-US" baseline="0">
                <a:effectLst/>
              </a:rPr>
              <a:pPr/>
              <a:t>20</a:t>
            </a:fld>
            <a:endParaRPr lang="en-US" altLang="en-US" baseline="0">
              <a:effectLst/>
            </a:endParaRPr>
          </a:p>
        </p:txBody>
      </p:sp>
      <p:sp>
        <p:nvSpPr>
          <p:cNvPr id="62467" name="Rectangle 2">
            <a:extLst>
              <a:ext uri="{FF2B5EF4-FFF2-40B4-BE49-F238E27FC236}">
                <a16:creationId xmlns:a16="http://schemas.microsoft.com/office/drawing/2014/main" id="{A50F32C8-6408-4718-855D-2C37792D3946}"/>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4E66ED57-93F0-4BDD-851A-0876989276E5}"/>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1900"/>
              </a:lnSpc>
              <a:spcBef>
                <a:spcPts val="900"/>
              </a:spcBef>
              <a:tabLst>
                <a:tab pos="139700" algn="l"/>
                <a:tab pos="457200" algn="l"/>
              </a:tabLst>
            </a:pPr>
            <a:r>
              <a:rPr lang="en-US" altLang="en-US" sz="1300" b="1">
                <a:solidFill>
                  <a:srgbClr val="666666"/>
                </a:solidFill>
                <a:latin typeface="Lucida Grande" charset="0"/>
                <a:sym typeface="Lucida Grande" charset="0"/>
              </a:rPr>
              <a:t>Notes</a:t>
            </a:r>
          </a:p>
          <a:p>
            <a:pPr>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The stabilisation triangle is divided into seven wedges. Each ‘wedge’ represents an activity that reduces emissions to the atmosphere. Each activity starts at zero today and increases linearly until it accounts for 1 GtC/year of reduced carbon emissions in 50 years. Not filling the stabilisation wedge will put the 500ppm stabilisation out of reach.</a:t>
            </a:r>
          </a:p>
          <a:p>
            <a:pPr>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For example, in one simple model that begins with the stabilization triangle but looks beyond 2005, 500-ppm stabilization is achieved by 50 years of flat emissions, followed by a linear decline of about two-thirds in the following 50 years, and a very slow decline thereafter that matches the declining ocean sink. There will be an ocean sink of 2 GtC/y for centuries, as deep water finds its way to the surface. Having last seen the surface centuries before, it has a CO</a:t>
            </a:r>
            <a:r>
              <a:rPr lang="en-US" altLang="en-US" sz="1000" baseline="-6000">
                <a:solidFill>
                  <a:srgbClr val="333333"/>
                </a:solidFill>
                <a:latin typeface="Lucida Grande" charset="0"/>
                <a:sym typeface="Lucida Grande" charset="0"/>
              </a:rPr>
              <a:t>2</a:t>
            </a:r>
            <a:r>
              <a:rPr lang="en-US" altLang="en-US" sz="1300">
                <a:solidFill>
                  <a:srgbClr val="333333"/>
                </a:solidFill>
                <a:latin typeface="Lucida Grande" charset="0"/>
                <a:sym typeface="Lucida Grande" charset="0"/>
              </a:rPr>
              <a:t> concentration in equilibrium with the old atmosphere, not the new one, and is thus able to pick up CO</a:t>
            </a:r>
            <a:r>
              <a:rPr lang="en-US" altLang="en-US" sz="1000" baseline="-6000">
                <a:solidFill>
                  <a:srgbClr val="333333"/>
                </a:solidFill>
                <a:latin typeface="Lucida Grande" charset="0"/>
                <a:sym typeface="Lucida Grande" charset="0"/>
              </a:rPr>
              <a:t>2</a:t>
            </a:r>
            <a:r>
              <a:rPr lang="en-US" altLang="en-US" sz="1300">
                <a:solidFill>
                  <a:srgbClr val="333333"/>
                </a:solidFill>
                <a:latin typeface="Lucida Grande" charset="0"/>
                <a:sym typeface="Lucida Grande" charset="0"/>
              </a:rPr>
              <a:t> when it meets the new atmosphere.</a:t>
            </a:r>
          </a:p>
          <a:p>
            <a:pPr>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Another way to look at this is that stabilization (say at 500 ppm) is still a recipe for further acidification of the ocean for centuries. The goal chosen at Rio (stabilization) may not be the one we ultimately choose.</a:t>
            </a:r>
          </a:p>
          <a:p>
            <a:pPr>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To develop the revolutionary technologies required for such large emissions reductions in the second half of the century, enhanced research and development would have to begin immediately.</a:t>
            </a:r>
            <a:endParaRPr lang="en-US" altLang="en-US">
              <a:solidFill>
                <a:srgbClr val="000000"/>
              </a:solidFill>
              <a:cs typeface="Arial" panose="020B0604020202020204" pitchFamily="34" charset="0"/>
              <a:sym typeface="Arial" panose="020B0604020202020204" pitchFamily="34" charset="0"/>
            </a:endParaRPr>
          </a:p>
          <a:p>
            <a:pPr>
              <a:lnSpc>
                <a:spcPts val="1900"/>
              </a:lnSpc>
              <a:spcBef>
                <a:spcPts val="413"/>
              </a:spcBef>
              <a:tabLst>
                <a:tab pos="139700" algn="l"/>
                <a:tab pos="457200" algn="l"/>
              </a:tabLst>
            </a:pPr>
            <a:endParaRPr lang="en-US" altLang="en-US">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320AFDF-7488-4987-B1EC-81A2765C57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1pPr>
            <a:lvl2pPr marL="742950" indent="-28575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2pPr>
            <a:lvl3pPr marL="11430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3pPr>
            <a:lvl4pPr marL="16002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4pPr>
            <a:lvl5pPr marL="2057400" indent="-228600">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5pPr>
            <a:lvl6pPr marL="25146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6pPr>
            <a:lvl7pPr marL="29718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7pPr>
            <a:lvl8pPr marL="34290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8pPr>
            <a:lvl9pPr marL="3886200" indent="-228600" eaLnBrk="0" fontAlgn="base" hangingPunct="0">
              <a:spcBef>
                <a:spcPct val="0"/>
              </a:spcBef>
              <a:spcAft>
                <a:spcPct val="0"/>
              </a:spcAft>
              <a:defRPr baseline="-25000">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panose="020B0604020202020204" pitchFamily="34" charset="0"/>
              </a:defRPr>
            </a:lvl9pPr>
          </a:lstStyle>
          <a:p>
            <a:fld id="{83A874F1-E071-40BF-862B-D7C8957A7891}" type="slidenum">
              <a:rPr lang="en-US" altLang="en-US" baseline="0">
                <a:effectLst/>
              </a:rPr>
              <a:pPr/>
              <a:t>22</a:t>
            </a:fld>
            <a:endParaRPr lang="en-US" altLang="en-US" baseline="0">
              <a:effectLst/>
            </a:endParaRPr>
          </a:p>
        </p:txBody>
      </p:sp>
      <p:sp>
        <p:nvSpPr>
          <p:cNvPr id="64515" name="Rectangle 2">
            <a:extLst>
              <a:ext uri="{FF2B5EF4-FFF2-40B4-BE49-F238E27FC236}">
                <a16:creationId xmlns:a16="http://schemas.microsoft.com/office/drawing/2014/main" id="{A5A13A2D-4CDD-42AE-92AD-66A23959253D}"/>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8F7DC29B-2DB7-49C9-976B-E603E5ACCC50}"/>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ts val="1900"/>
              </a:lnSpc>
              <a:spcBef>
                <a:spcPts val="900"/>
              </a:spcBef>
              <a:tabLst>
                <a:tab pos="139700" algn="l"/>
                <a:tab pos="457200" algn="l"/>
              </a:tabLst>
            </a:pPr>
            <a:r>
              <a:rPr lang="en-US" altLang="en-US" sz="1300" b="1">
                <a:solidFill>
                  <a:srgbClr val="666666"/>
                </a:solidFill>
                <a:latin typeface="Lucida Grande" charset="0"/>
                <a:sym typeface="Lucida Grande" charset="0"/>
              </a:rPr>
              <a:t>Notes</a:t>
            </a:r>
          </a:p>
          <a:p>
            <a:pPr>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A wedge is a cumulative total of 25GtC of reduced emissions over the next 50 years.</a:t>
            </a:r>
          </a:p>
          <a:p>
            <a:pPr>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Some suggestions, using currently available technology are provided here, but the list is by no means exhaustive.</a:t>
            </a:r>
          </a:p>
          <a:p>
            <a:pPr>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Full details of all the assumptions made are given in the Science Paper</a:t>
            </a:r>
            <a:r>
              <a:rPr lang="en-US" altLang="en-US" sz="1300" u="sng" baseline="32000">
                <a:solidFill>
                  <a:srgbClr val="103398"/>
                </a:solidFill>
                <a:latin typeface="Lucida Grande" charset="0"/>
                <a:sym typeface="Lucida Grande" charset="0"/>
                <a:hlinkClick r:id="rId3"/>
              </a:rPr>
              <a:t>1</a:t>
            </a:r>
            <a:r>
              <a:rPr lang="en-US" altLang="en-US" sz="1300">
                <a:solidFill>
                  <a:srgbClr val="333333"/>
                </a:solidFill>
                <a:latin typeface="Lucida Grande" charset="0"/>
                <a:sym typeface="Lucida Grande" charset="0"/>
              </a:rPr>
              <a:t> and the </a:t>
            </a:r>
            <a:r>
              <a:rPr lang="en-US" altLang="en-US" sz="1300" u="sng">
                <a:solidFill>
                  <a:srgbClr val="103398"/>
                </a:solidFill>
                <a:latin typeface="Lucida Grande" charset="0"/>
                <a:sym typeface="Lucida Grande" charset="0"/>
              </a:rPr>
              <a:t>s</a:t>
            </a:r>
            <a:r>
              <a:rPr lang="en-US" altLang="en-US" sz="1300" u="sng">
                <a:solidFill>
                  <a:srgbClr val="103398"/>
                </a:solidFill>
                <a:latin typeface="Lucida Grande" charset="0"/>
                <a:sym typeface="Lucida Grande" charset="0"/>
                <a:hlinkClick r:id="rId4"/>
              </a:rPr>
              <a:t>upporting on-line materials</a:t>
            </a:r>
            <a:r>
              <a:rPr lang="en-US" altLang="en-US" sz="1300">
                <a:solidFill>
                  <a:srgbClr val="333333"/>
                </a:solidFill>
                <a:latin typeface="Lucida Grande" charset="0"/>
                <a:sym typeface="Lucida Grande" charset="0"/>
                <a:hlinkClick r:id="rId4"/>
              </a:rPr>
              <a:t>.</a:t>
            </a:r>
            <a:endParaRPr lang="en-US" altLang="en-US" sz="1300">
              <a:solidFill>
                <a:srgbClr val="333333"/>
              </a:solidFill>
              <a:latin typeface="Lucida Grande" charset="0"/>
              <a:sym typeface="Lucida Grande" charset="0"/>
            </a:endParaRPr>
          </a:p>
          <a:p>
            <a:pPr>
              <a:lnSpc>
                <a:spcPts val="1900"/>
              </a:lnSpc>
              <a:tabLst>
                <a:tab pos="139700" algn="l"/>
                <a:tab pos="457200" algn="l"/>
              </a:tabLst>
            </a:pPr>
            <a:endParaRPr lang="en-US" altLang="en-US" sz="1300">
              <a:solidFill>
                <a:srgbClr val="333333"/>
              </a:solidFill>
              <a:latin typeface="Lucida Grande" charset="0"/>
              <a:sym typeface="Lucida Grande" charset="0"/>
            </a:endParaRPr>
          </a:p>
          <a:p>
            <a:pPr>
              <a:lnSpc>
                <a:spcPts val="1900"/>
              </a:lnSpc>
              <a:spcBef>
                <a:spcPts val="1300"/>
              </a:spcBef>
              <a:tabLst>
                <a:tab pos="139700" algn="l"/>
                <a:tab pos="457200" algn="l"/>
              </a:tabLst>
            </a:pPr>
            <a:r>
              <a:rPr lang="en-US" altLang="en-US" sz="1100">
                <a:solidFill>
                  <a:srgbClr val="333333"/>
                </a:solidFill>
                <a:latin typeface="Lucida Grande" charset="0"/>
                <a:sym typeface="Lucida Grande" charset="0"/>
              </a:rPr>
              <a:t>	1.	Pascala, S. and Socolow, R. "Stabilization Wedges: Solving the Climate Problem for the Next 50 Years with Current Technologies", </a:t>
            </a:r>
            <a:r>
              <a:rPr lang="en-US" altLang="en-US" sz="1100" u="sng">
                <a:solidFill>
                  <a:srgbClr val="103398"/>
                </a:solidFill>
                <a:latin typeface="Lucida Grande" charset="0"/>
                <a:sym typeface="Lucida Grande" charset="0"/>
              </a:rPr>
              <a:t>Science</a:t>
            </a:r>
            <a:r>
              <a:rPr lang="en-US" altLang="en-US" sz="1100">
                <a:solidFill>
                  <a:srgbClr val="333333"/>
                </a:solidFill>
                <a:latin typeface="Lucida Grande" charset="0"/>
                <a:sym typeface="Lucida Grande" charset="0"/>
              </a:rPr>
              <a:t>, 13 August 2004, Vol.</a:t>
            </a:r>
            <a:r>
              <a:rPr lang="en-US" altLang="en-US" sz="1100">
                <a:solidFill>
                  <a:srgbClr val="333333"/>
                </a:solidFill>
                <a:latin typeface="Lucida Grande" charset="0"/>
                <a:sym typeface="Lucida Grande" charset="0"/>
                <a:hlinkClick r:id="rId5"/>
              </a:rPr>
              <a:t> 305, N</a:t>
            </a:r>
            <a:r>
              <a:rPr lang="en-US" altLang="en-US" sz="1100">
                <a:solidFill>
                  <a:srgbClr val="333333"/>
                </a:solidFill>
                <a:latin typeface="Lucida Grande" charset="0"/>
                <a:sym typeface="Lucida Grande" charset="0"/>
              </a:rPr>
              <a:t>o. 5686, pp 968-972</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9447E75E-8276-43F5-A1F5-87C6A006B79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9963">
              <a:spcBef>
                <a:spcPct val="30000"/>
              </a:spcBef>
              <a:defRPr sz="1200">
                <a:solidFill>
                  <a:schemeClr val="tx1"/>
                </a:solidFill>
                <a:latin typeface="Times New Roman" panose="02020603050405020304" pitchFamily="18" charset="0"/>
              </a:defRPr>
            </a:lvl1pPr>
            <a:lvl2pPr marL="742950" indent="-285750" defTabSz="969963">
              <a:spcBef>
                <a:spcPct val="30000"/>
              </a:spcBef>
              <a:defRPr sz="1200">
                <a:solidFill>
                  <a:schemeClr val="tx1"/>
                </a:solidFill>
                <a:latin typeface="Times New Roman" panose="02020603050405020304" pitchFamily="18" charset="0"/>
              </a:defRPr>
            </a:lvl2pPr>
            <a:lvl3pPr marL="1143000" indent="-228600" defTabSz="969963">
              <a:spcBef>
                <a:spcPct val="30000"/>
              </a:spcBef>
              <a:defRPr sz="1200">
                <a:solidFill>
                  <a:schemeClr val="tx1"/>
                </a:solidFill>
                <a:latin typeface="Times New Roman" panose="02020603050405020304" pitchFamily="18" charset="0"/>
              </a:defRPr>
            </a:lvl3pPr>
            <a:lvl4pPr marL="1600200" indent="-228600" defTabSz="969963">
              <a:spcBef>
                <a:spcPct val="30000"/>
              </a:spcBef>
              <a:defRPr sz="1200">
                <a:solidFill>
                  <a:schemeClr val="tx1"/>
                </a:solidFill>
                <a:latin typeface="Times New Roman" panose="02020603050405020304" pitchFamily="18" charset="0"/>
              </a:defRPr>
            </a:lvl4pPr>
            <a:lvl5pPr marL="2057400" indent="-228600" defTabSz="969963">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20000"/>
              </a:spcBef>
            </a:pPr>
            <a:fld id="{43AC3248-59B2-41D3-8D3A-70E6349A53EF}" type="slidenum">
              <a:rPr lang="en-GB" altLang="en-US" sz="1300"/>
              <a:pPr eaLnBrk="1" hangingPunct="1">
                <a:spcBef>
                  <a:spcPct val="20000"/>
                </a:spcBef>
              </a:pPr>
              <a:t>23</a:t>
            </a:fld>
            <a:endParaRPr lang="en-GB" altLang="en-US" sz="1300"/>
          </a:p>
        </p:txBody>
      </p:sp>
      <p:sp>
        <p:nvSpPr>
          <p:cNvPr id="66563" name="Rectangle 2">
            <a:extLst>
              <a:ext uri="{FF2B5EF4-FFF2-40B4-BE49-F238E27FC236}">
                <a16:creationId xmlns:a16="http://schemas.microsoft.com/office/drawing/2014/main" id="{CFBB93CE-F05D-4AE2-8852-68B43FAB1484}"/>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FF2F2C6D-560C-4A64-BA4F-73A3F7C4206E}"/>
              </a:ext>
            </a:extLst>
          </p:cNvPr>
          <p:cNvSpPr>
            <a:spLocks noGrp="1" noChangeArrowheads="1"/>
          </p:cNvSpPr>
          <p:nvPr>
            <p:ph type="body" idx="1"/>
          </p:nvPr>
        </p:nvSpPr>
        <p:spPr>
          <a:xfrm>
            <a:off x="692150" y="4772025"/>
            <a:ext cx="5537200" cy="451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1900"/>
              </a:lnSpc>
              <a:spcBef>
                <a:spcPts val="900"/>
              </a:spcBef>
            </a:pPr>
            <a:r>
              <a:rPr lang="en-US" altLang="en-US" sz="1300" b="1">
                <a:solidFill>
                  <a:srgbClr val="666666"/>
                </a:solidFill>
                <a:latin typeface="Lucida Grande" charset="0"/>
                <a:sym typeface="Lucida Grande" charset="0"/>
              </a:rPr>
              <a:t>Notes</a:t>
            </a:r>
          </a:p>
          <a:p>
            <a:pPr eaLnBrk="1" hangingPunct="1">
              <a:lnSpc>
                <a:spcPts val="1900"/>
              </a:lnSpc>
              <a:spcBef>
                <a:spcPts val="900"/>
              </a:spcBef>
            </a:pPr>
            <a:r>
              <a:rPr lang="en-US" altLang="en-US" sz="1300">
                <a:solidFill>
                  <a:srgbClr val="333333"/>
                </a:solidFill>
                <a:latin typeface="Lucida Grande" charset="0"/>
                <a:sym typeface="Lucida Grande" charset="0"/>
              </a:rPr>
              <a:t>	•	US Energy Information Agency gives figures of 530 million cars in 1999. Growth rate is taken as 2.4% per year, giving 2 billion cars in 2054. A light-duty vehicle (“car”) consumes 330 gallons of gasoline per year if it goes 10,000 miles with a fuel economy of 30 mpg. Transport statistics from the </a:t>
            </a:r>
            <a:r>
              <a:rPr lang="en-US" altLang="en-US" sz="1300" u="sng">
                <a:solidFill>
                  <a:srgbClr val="103398"/>
                </a:solidFill>
                <a:latin typeface="Lucida Grande" charset="0"/>
                <a:sym typeface="Lucida Grande" charset="0"/>
                <a:hlinkClick r:id="rId3"/>
              </a:rPr>
              <a:t>UK Department for Transport</a:t>
            </a:r>
            <a:endParaRPr lang="en-US" altLang="en-US" sz="1300">
              <a:solidFill>
                <a:srgbClr val="333333"/>
              </a:solidFill>
              <a:latin typeface="Lucida Grande" charset="0"/>
              <a:sym typeface="Lucida Grande" charset="0"/>
            </a:endParaRPr>
          </a:p>
          <a:p>
            <a:pPr eaLnBrk="1" hangingPunct="1">
              <a:lnSpc>
                <a:spcPts val="1900"/>
              </a:lnSpc>
              <a:spcBef>
                <a:spcPts val="900"/>
              </a:spcBef>
            </a:pPr>
            <a:r>
              <a:rPr lang="en-US" altLang="en-US" sz="1300">
                <a:solidFill>
                  <a:srgbClr val="333333"/>
                </a:solidFill>
                <a:latin typeface="Lucida Grande" charset="0"/>
                <a:sym typeface="Lucida Grande" charset="0"/>
              </a:rPr>
              <a:t>	•	The carbon content of a gallon of gasoline is about 2.4 kg (specific gravity = 0.74; 85% carbon by weight), leading to 3 kg of carbon emissions per gallon of gasoline when one adds about 25% carbon “overheads” incurred at production, at the refinery and further downstream. Thus a typical car emits around one ton of carbon into the air each year.</a:t>
            </a:r>
          </a:p>
          <a:p>
            <a:pPr eaLnBrk="1" hangingPunct="1">
              <a:lnSpc>
                <a:spcPts val="1900"/>
              </a:lnSpc>
              <a:spcBef>
                <a:spcPts val="900"/>
              </a:spcBef>
            </a:pPr>
            <a:r>
              <a:rPr lang="en-US" altLang="en-US" sz="1300">
                <a:solidFill>
                  <a:srgbClr val="333333"/>
                </a:solidFill>
                <a:latin typeface="Lucida Grande" charset="0"/>
                <a:sym typeface="Lucida Grande" charset="0"/>
              </a:rPr>
              <a:t>	•	Therefore, if fuel efficiency is doubled, using these baseline figures, there is the potential to produce one wedge.</a:t>
            </a:r>
          </a:p>
          <a:p>
            <a:pPr eaLnBrk="1" hangingPunct="1">
              <a:lnSpc>
                <a:spcPts val="1900"/>
              </a:lnSpc>
              <a:spcBef>
                <a:spcPts val="900"/>
              </a:spcBef>
            </a:pPr>
            <a:r>
              <a:rPr lang="en-US" altLang="en-US" sz="1300">
                <a:solidFill>
                  <a:srgbClr val="333333"/>
                </a:solidFill>
                <a:latin typeface="Lucida Grande" charset="0"/>
                <a:sym typeface="Lucida Grande" charset="0"/>
              </a:rPr>
              <a:t>	•	The figures are strongly dependent on the average fuel economy assumed. If it is actually 24mpg, then a wedge is achieved by raising fuel efficiency to 40mpg.</a:t>
            </a:r>
          </a:p>
          <a:p>
            <a:pPr eaLnBrk="1" hangingPunct="1">
              <a:lnSpc>
                <a:spcPts val="1900"/>
              </a:lnSpc>
              <a:spcBef>
                <a:spcPts val="900"/>
              </a:spcBef>
            </a:pPr>
            <a:r>
              <a:rPr lang="en-US" altLang="en-US" sz="1300">
                <a:solidFill>
                  <a:srgbClr val="333333"/>
                </a:solidFill>
                <a:latin typeface="Lucida Grande" charset="0"/>
                <a:sym typeface="Lucida Grande" charset="0"/>
              </a:rPr>
              <a:t>	•	Since decarbonization of the fuel is strenuous (whether hydrogen or biofuels), it should never happen that we put decarbonized fuel into 30 mpg cars. We would want to change the cars to get 60 mpg first, whereupon one would attribute one wedge to efficiency and one wedge to decarbonization of fuels.</a:t>
            </a:r>
          </a:p>
          <a:p>
            <a:pPr eaLnBrk="1" hangingPunct="1">
              <a:lnSpc>
                <a:spcPts val="1900"/>
              </a:lnSpc>
            </a:pPr>
            <a:r>
              <a:rPr lang="en-US" altLang="en-US" sz="1300">
                <a:solidFill>
                  <a:srgbClr val="333333"/>
                </a:solidFill>
                <a:latin typeface="Lucida Grande" charset="0"/>
                <a:sym typeface="Lucida Grande" charset="0"/>
              </a:rPr>
              <a:t>For more information on Road Transport, see the </a:t>
            </a:r>
            <a:r>
              <a:rPr lang="en-US" altLang="en-US" sz="1300" u="sng">
                <a:solidFill>
                  <a:srgbClr val="103398"/>
                </a:solidFill>
                <a:latin typeface="Lucida Grande" charset="0"/>
                <a:sym typeface="Lucida Grande" charset="0"/>
              </a:rPr>
              <a:t>ImpEE Resource "Road Transp</a:t>
            </a:r>
            <a:r>
              <a:rPr lang="en-US" altLang="en-US" sz="1300" u="sng">
                <a:solidFill>
                  <a:srgbClr val="103398"/>
                </a:solidFill>
                <a:latin typeface="Lucida Grande" charset="0"/>
                <a:sym typeface="Lucida Grande" charset="0"/>
                <a:hlinkClick r:id="rId4"/>
              </a:rPr>
              <a:t>ort"</a:t>
            </a:r>
            <a:r>
              <a:rPr lang="en-US" altLang="en-US" sz="1300">
                <a:solidFill>
                  <a:srgbClr val="333333"/>
                </a:solidFill>
                <a:latin typeface="Lucida Grande" charset="0"/>
                <a:sym typeface="Lucida Grande" charset="0"/>
                <a:hlinkClick r:id="rId4"/>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1352502D-A832-411A-A640-42EC819F22A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9963">
              <a:spcBef>
                <a:spcPct val="30000"/>
              </a:spcBef>
              <a:defRPr sz="1200">
                <a:solidFill>
                  <a:schemeClr val="tx1"/>
                </a:solidFill>
                <a:latin typeface="Times New Roman" panose="02020603050405020304" pitchFamily="18" charset="0"/>
              </a:defRPr>
            </a:lvl1pPr>
            <a:lvl2pPr marL="742950" indent="-285750" defTabSz="969963">
              <a:spcBef>
                <a:spcPct val="30000"/>
              </a:spcBef>
              <a:defRPr sz="1200">
                <a:solidFill>
                  <a:schemeClr val="tx1"/>
                </a:solidFill>
                <a:latin typeface="Times New Roman" panose="02020603050405020304" pitchFamily="18" charset="0"/>
              </a:defRPr>
            </a:lvl2pPr>
            <a:lvl3pPr marL="1143000" indent="-228600" defTabSz="969963">
              <a:spcBef>
                <a:spcPct val="30000"/>
              </a:spcBef>
              <a:defRPr sz="1200">
                <a:solidFill>
                  <a:schemeClr val="tx1"/>
                </a:solidFill>
                <a:latin typeface="Times New Roman" panose="02020603050405020304" pitchFamily="18" charset="0"/>
              </a:defRPr>
            </a:lvl3pPr>
            <a:lvl4pPr marL="1600200" indent="-228600" defTabSz="969963">
              <a:spcBef>
                <a:spcPct val="30000"/>
              </a:spcBef>
              <a:defRPr sz="1200">
                <a:solidFill>
                  <a:schemeClr val="tx1"/>
                </a:solidFill>
                <a:latin typeface="Times New Roman" panose="02020603050405020304" pitchFamily="18" charset="0"/>
              </a:defRPr>
            </a:lvl4pPr>
            <a:lvl5pPr marL="2057400" indent="-228600" defTabSz="969963">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20000"/>
              </a:spcBef>
            </a:pPr>
            <a:fld id="{3BDE04D3-4005-4EF8-B3D3-8DDC5F8743DF}" type="slidenum">
              <a:rPr lang="en-GB" altLang="en-US" sz="1300"/>
              <a:pPr eaLnBrk="1" hangingPunct="1">
                <a:spcBef>
                  <a:spcPct val="20000"/>
                </a:spcBef>
              </a:pPr>
              <a:t>24</a:t>
            </a:fld>
            <a:endParaRPr lang="en-GB" altLang="en-US" sz="1300"/>
          </a:p>
        </p:txBody>
      </p:sp>
      <p:sp>
        <p:nvSpPr>
          <p:cNvPr id="68611" name="Rectangle 2">
            <a:extLst>
              <a:ext uri="{FF2B5EF4-FFF2-40B4-BE49-F238E27FC236}">
                <a16:creationId xmlns:a16="http://schemas.microsoft.com/office/drawing/2014/main" id="{855E21A9-EE57-41E0-92F7-9D5FE88FC1BA}"/>
              </a:ext>
            </a:extLst>
          </p:cNvPr>
          <p:cNvSpPr>
            <a:spLocks noGrp="1" noRot="1" noChangeAspect="1" noChangeArrowheads="1" noTextEdit="1"/>
          </p:cNvSpPr>
          <p:nvPr>
            <p:ph type="sldImg"/>
          </p:nvPr>
        </p:nvSpPr>
        <p:spPr>
          <a:ln/>
        </p:spPr>
      </p:sp>
      <p:sp>
        <p:nvSpPr>
          <p:cNvPr id="68612" name="Rectangle 3">
            <a:extLst>
              <a:ext uri="{FF2B5EF4-FFF2-40B4-BE49-F238E27FC236}">
                <a16:creationId xmlns:a16="http://schemas.microsoft.com/office/drawing/2014/main" id="{A4F8A72C-8CCA-4D72-98EE-7EC0558A3B40}"/>
              </a:ext>
            </a:extLst>
          </p:cNvPr>
          <p:cNvSpPr>
            <a:spLocks noGrp="1" noChangeArrowheads="1"/>
          </p:cNvSpPr>
          <p:nvPr>
            <p:ph type="body" idx="1"/>
          </p:nvPr>
        </p:nvSpPr>
        <p:spPr>
          <a:xfrm>
            <a:off x="692150" y="4772025"/>
            <a:ext cx="5537200" cy="451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1900"/>
              </a:lnSpc>
              <a:spcBef>
                <a:spcPts val="900"/>
              </a:spcBef>
              <a:tabLst>
                <a:tab pos="139700" algn="l"/>
                <a:tab pos="457200" algn="l"/>
              </a:tabLst>
            </a:pPr>
            <a:r>
              <a:rPr lang="en-US" altLang="en-US" sz="1300" b="1">
                <a:solidFill>
                  <a:srgbClr val="666666"/>
                </a:solidFill>
                <a:latin typeface="Lucida Grande" charset="0"/>
                <a:sym typeface="Lucida Grande" charset="0"/>
              </a:rPr>
              <a:t>Notes</a:t>
            </a:r>
          </a:p>
          <a:p>
            <a:pPr eaLnBrk="1" hangingPunct="1">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Two of the most important uses of fuel, from the standpoint of carbon emissions, are heating of living spaces and heating of water, and both involve supplying heat at a temperature not very different from nearby “ambient” temperatures (the temperatures of nearby outside air or ground water, for example). Here we note that one strategy is to pursue passive and active solar energy management, the domain of solar architecture, to heat buildings in winter and to heat water year round. A full wedge is probably available from judicious combinations of solar design, careful construction, substantial insulation, and broad use of efficient heat pumps.</a:t>
            </a:r>
          </a:p>
          <a:p>
            <a:pPr eaLnBrk="1" hangingPunct="1">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The jobs of space heating and water heating rarely involve boosting the temperature, relative to ambient temperature, more than 50 degrees C. Thermodynamics identifies the combustion of fuels for such purposes as intrinsically inefficient</a:t>
            </a:r>
            <a:r>
              <a:rPr lang="en-US" altLang="en-US" sz="1300" u="sng" baseline="32000">
                <a:solidFill>
                  <a:srgbClr val="103398"/>
                </a:solidFill>
                <a:latin typeface="Lucida Grande" charset="0"/>
                <a:sym typeface="Lucida Grande" charset="0"/>
                <a:hlinkClick r:id="rId3"/>
              </a:rPr>
              <a:t>1</a:t>
            </a:r>
            <a:r>
              <a:rPr lang="en-US" altLang="en-US" sz="1300">
                <a:solidFill>
                  <a:srgbClr val="333333"/>
                </a:solidFill>
                <a:latin typeface="Lucida Grande" charset="0"/>
                <a:sym typeface="Lucida Grande" charset="0"/>
              </a:rPr>
              <a:t>.</a:t>
            </a:r>
          </a:p>
          <a:p>
            <a:pPr eaLnBrk="1" hangingPunct="1">
              <a:lnSpc>
                <a:spcPts val="1900"/>
              </a:lnSpc>
              <a:tabLst>
                <a:tab pos="139700" algn="l"/>
                <a:tab pos="457200" algn="l"/>
              </a:tabLst>
            </a:pPr>
            <a:r>
              <a:rPr lang="en-US" altLang="en-US" sz="1300">
                <a:solidFill>
                  <a:srgbClr val="333333"/>
                </a:solidFill>
                <a:latin typeface="Lucida Grande" charset="0"/>
                <a:sym typeface="Lucida Grande" charset="0"/>
              </a:rPr>
              <a:t>For more information, see the </a:t>
            </a:r>
            <a:r>
              <a:rPr lang="en-US" altLang="en-US" sz="1300" u="sng">
                <a:solidFill>
                  <a:srgbClr val="103398"/>
                </a:solidFill>
                <a:latin typeface="Lucida Grande" charset="0"/>
                <a:sym typeface="Lucida Grande" charset="0"/>
              </a:rPr>
              <a:t>I</a:t>
            </a:r>
            <a:r>
              <a:rPr lang="en-US" altLang="en-US" sz="1300" u="sng">
                <a:solidFill>
                  <a:srgbClr val="103398"/>
                </a:solidFill>
                <a:latin typeface="Lucida Grande" charset="0"/>
                <a:sym typeface="Lucida Grande" charset="0"/>
                <a:hlinkClick r:id="rId4"/>
              </a:rPr>
              <a:t>mpEE Resource on "Domestic Energy "</a:t>
            </a:r>
            <a:r>
              <a:rPr lang="en-US" altLang="en-US" sz="1300">
                <a:solidFill>
                  <a:srgbClr val="333333"/>
                </a:solidFill>
                <a:latin typeface="Lucida Grande" charset="0"/>
                <a:sym typeface="Lucida Grande" charset="0"/>
                <a:hlinkClick r:id="rId4"/>
              </a:rPr>
              <a:t>.</a:t>
            </a:r>
            <a:endParaRPr lang="en-US" altLang="en-US" sz="1300">
              <a:solidFill>
                <a:srgbClr val="333333"/>
              </a:solidFill>
              <a:latin typeface="Lucida Grande" charset="0"/>
              <a:sym typeface="Lucida Grande" charset="0"/>
            </a:endParaRPr>
          </a:p>
          <a:p>
            <a:pPr eaLnBrk="1" hangingPunct="1">
              <a:lnSpc>
                <a:spcPts val="1900"/>
              </a:lnSpc>
              <a:tabLst>
                <a:tab pos="139700" algn="l"/>
                <a:tab pos="457200" algn="l"/>
              </a:tabLst>
            </a:pPr>
            <a:endParaRPr lang="en-US" altLang="en-US" sz="1300">
              <a:solidFill>
                <a:srgbClr val="333333"/>
              </a:solidFill>
              <a:latin typeface="Lucida Grande" charset="0"/>
              <a:sym typeface="Lucida Grande" charset="0"/>
            </a:endParaRPr>
          </a:p>
          <a:p>
            <a:pPr eaLnBrk="1" hangingPunct="1">
              <a:lnSpc>
                <a:spcPts val="1900"/>
              </a:lnSpc>
              <a:spcBef>
                <a:spcPts val="1300"/>
              </a:spcBef>
              <a:tabLst>
                <a:tab pos="139700" algn="l"/>
                <a:tab pos="457200" algn="l"/>
              </a:tabLst>
            </a:pPr>
            <a:r>
              <a:rPr lang="en-US" altLang="en-US" sz="1100">
                <a:solidFill>
                  <a:srgbClr val="333333"/>
                </a:solidFill>
                <a:latin typeface="Lucida Grande" charset="0"/>
                <a:sym typeface="Lucida Grande" charset="0"/>
              </a:rPr>
              <a:t>	1.	Ford, K.W., et al., eds. 1975. </a:t>
            </a:r>
            <a:r>
              <a:rPr lang="en-US" altLang="en-US" sz="1100" i="1">
                <a:solidFill>
                  <a:srgbClr val="333333"/>
                </a:solidFill>
                <a:latin typeface="Verdana" panose="020B0604030504040204" pitchFamily="34" charset="0"/>
                <a:sym typeface="Verdana" panose="020B0604030504040204" pitchFamily="34" charset="0"/>
              </a:rPr>
              <a:t>"Efficient Use of Energy"</a:t>
            </a:r>
            <a:r>
              <a:rPr lang="en-US" altLang="en-US" sz="1100">
                <a:solidFill>
                  <a:srgbClr val="333333"/>
                </a:solidFill>
                <a:latin typeface="Lucida Grande" charset="0"/>
                <a:sym typeface="Lucida Grande" charset="0"/>
              </a:rPr>
              <a:t>. New York: American Institute of Physics. Part I – A Physics Perspective.</a:t>
            </a:r>
            <a:endParaRPr lang="en-US" altLang="en-US" sz="1000">
              <a:solidFill>
                <a:srgbClr val="000000"/>
              </a:solidFill>
              <a:cs typeface="Arial" panose="020B0604020202020204" pitchFamily="34" charset="0"/>
              <a:sym typeface="Arial" panose="020B0604020202020204" pitchFamily="34" charset="0"/>
            </a:endParaRPr>
          </a:p>
          <a:p>
            <a:pPr eaLnBrk="1" hangingPunct="1">
              <a:lnSpc>
                <a:spcPts val="1900"/>
              </a:lnSpc>
              <a:spcBef>
                <a:spcPts val="325"/>
              </a:spcBef>
              <a:tabLst>
                <a:tab pos="139700" algn="l"/>
                <a:tab pos="457200" algn="l"/>
              </a:tabLst>
            </a:pPr>
            <a:endParaRPr lang="en-US" altLang="en-US" sz="1000">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607247CE-D417-427A-93B9-7A37E8E771B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9963">
              <a:spcBef>
                <a:spcPct val="30000"/>
              </a:spcBef>
              <a:defRPr sz="1200">
                <a:solidFill>
                  <a:schemeClr val="tx1"/>
                </a:solidFill>
                <a:latin typeface="Times New Roman" panose="02020603050405020304" pitchFamily="18" charset="0"/>
              </a:defRPr>
            </a:lvl1pPr>
            <a:lvl2pPr marL="742950" indent="-285750" defTabSz="969963">
              <a:spcBef>
                <a:spcPct val="30000"/>
              </a:spcBef>
              <a:defRPr sz="1200">
                <a:solidFill>
                  <a:schemeClr val="tx1"/>
                </a:solidFill>
                <a:latin typeface="Times New Roman" panose="02020603050405020304" pitchFamily="18" charset="0"/>
              </a:defRPr>
            </a:lvl2pPr>
            <a:lvl3pPr marL="1143000" indent="-228600" defTabSz="969963">
              <a:spcBef>
                <a:spcPct val="30000"/>
              </a:spcBef>
              <a:defRPr sz="1200">
                <a:solidFill>
                  <a:schemeClr val="tx1"/>
                </a:solidFill>
                <a:latin typeface="Times New Roman" panose="02020603050405020304" pitchFamily="18" charset="0"/>
              </a:defRPr>
            </a:lvl3pPr>
            <a:lvl4pPr marL="1600200" indent="-228600" defTabSz="969963">
              <a:spcBef>
                <a:spcPct val="30000"/>
              </a:spcBef>
              <a:defRPr sz="1200">
                <a:solidFill>
                  <a:schemeClr val="tx1"/>
                </a:solidFill>
                <a:latin typeface="Times New Roman" panose="02020603050405020304" pitchFamily="18" charset="0"/>
              </a:defRPr>
            </a:lvl4pPr>
            <a:lvl5pPr marL="2057400" indent="-228600" defTabSz="969963">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20000"/>
              </a:spcBef>
            </a:pPr>
            <a:fld id="{DCDAC0C4-6F6F-4923-8CA2-526EF44086FC}" type="slidenum">
              <a:rPr lang="en-GB" altLang="en-US" sz="1300"/>
              <a:pPr eaLnBrk="1" hangingPunct="1">
                <a:spcBef>
                  <a:spcPct val="20000"/>
                </a:spcBef>
              </a:pPr>
              <a:t>25</a:t>
            </a:fld>
            <a:endParaRPr lang="en-GB" altLang="en-US" sz="1300"/>
          </a:p>
        </p:txBody>
      </p:sp>
      <p:sp>
        <p:nvSpPr>
          <p:cNvPr id="70659" name="Rectangle 2">
            <a:extLst>
              <a:ext uri="{FF2B5EF4-FFF2-40B4-BE49-F238E27FC236}">
                <a16:creationId xmlns:a16="http://schemas.microsoft.com/office/drawing/2014/main" id="{58286665-CEE6-47D5-9683-FBFF5F38BFC7}"/>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9B56F29C-5F50-4CFC-BD12-1CABA182938F}"/>
              </a:ext>
            </a:extLst>
          </p:cNvPr>
          <p:cNvSpPr>
            <a:spLocks noGrp="1" noChangeArrowheads="1"/>
          </p:cNvSpPr>
          <p:nvPr>
            <p:ph type="body" idx="1"/>
          </p:nvPr>
        </p:nvSpPr>
        <p:spPr>
          <a:xfrm>
            <a:off x="692150" y="4772025"/>
            <a:ext cx="5537200" cy="451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1900"/>
              </a:lnSpc>
              <a:spcBef>
                <a:spcPts val="900"/>
              </a:spcBef>
              <a:tabLst>
                <a:tab pos="139700" algn="l"/>
                <a:tab pos="457200" algn="l"/>
              </a:tabLst>
            </a:pPr>
            <a:r>
              <a:rPr lang="en-US" altLang="en-US" sz="1300" b="1">
                <a:solidFill>
                  <a:srgbClr val="666666"/>
                </a:solidFill>
                <a:latin typeface="Lucida Grande" charset="0"/>
                <a:sym typeface="Lucida Grande" charset="0"/>
              </a:rPr>
              <a:t>Notes</a:t>
            </a:r>
          </a:p>
          <a:p>
            <a:pPr eaLnBrk="1" hangingPunct="1">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Issues concerning nuclear power generation as outlined above are always worthy of discussion. Myths abound and public perception is a major issue providing value for consideration by engineers. Here is an issue where there are no ‘right answers’.</a:t>
            </a:r>
          </a:p>
          <a:p>
            <a:pPr eaLnBrk="1" hangingPunct="1">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The global pace of nuclear power construction from 1975 to 1990 would yield a wedge.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9343354A-1A04-4FAA-B5A3-CF5CD932168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69963">
              <a:spcBef>
                <a:spcPct val="30000"/>
              </a:spcBef>
              <a:defRPr sz="1200">
                <a:solidFill>
                  <a:schemeClr val="tx1"/>
                </a:solidFill>
                <a:latin typeface="Times New Roman" panose="02020603050405020304" pitchFamily="18" charset="0"/>
              </a:defRPr>
            </a:lvl1pPr>
            <a:lvl2pPr marL="742950" indent="-285750" defTabSz="969963">
              <a:spcBef>
                <a:spcPct val="30000"/>
              </a:spcBef>
              <a:defRPr sz="1200">
                <a:solidFill>
                  <a:schemeClr val="tx1"/>
                </a:solidFill>
                <a:latin typeface="Times New Roman" panose="02020603050405020304" pitchFamily="18" charset="0"/>
              </a:defRPr>
            </a:lvl2pPr>
            <a:lvl3pPr marL="1143000" indent="-228600" defTabSz="969963">
              <a:spcBef>
                <a:spcPct val="30000"/>
              </a:spcBef>
              <a:defRPr sz="1200">
                <a:solidFill>
                  <a:schemeClr val="tx1"/>
                </a:solidFill>
                <a:latin typeface="Times New Roman" panose="02020603050405020304" pitchFamily="18" charset="0"/>
              </a:defRPr>
            </a:lvl3pPr>
            <a:lvl4pPr marL="1600200" indent="-228600" defTabSz="969963">
              <a:spcBef>
                <a:spcPct val="30000"/>
              </a:spcBef>
              <a:defRPr sz="1200">
                <a:solidFill>
                  <a:schemeClr val="tx1"/>
                </a:solidFill>
                <a:latin typeface="Times New Roman" panose="02020603050405020304" pitchFamily="18" charset="0"/>
              </a:defRPr>
            </a:lvl4pPr>
            <a:lvl5pPr marL="2057400" indent="-228600" defTabSz="969963">
              <a:spcBef>
                <a:spcPct val="30000"/>
              </a:spcBef>
              <a:defRPr sz="1200">
                <a:solidFill>
                  <a:schemeClr val="tx1"/>
                </a:solidFill>
                <a:latin typeface="Times New Roman" panose="02020603050405020304" pitchFamily="18" charset="0"/>
              </a:defRPr>
            </a:lvl5pPr>
            <a:lvl6pPr marL="2514600" indent="-228600" defTabSz="9699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99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99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99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20000"/>
              </a:spcBef>
            </a:pPr>
            <a:fld id="{0E019D4D-1146-49B1-82A1-5AC1614AEE67}" type="slidenum">
              <a:rPr lang="en-GB" altLang="en-US" sz="1300"/>
              <a:pPr eaLnBrk="1" hangingPunct="1">
                <a:spcBef>
                  <a:spcPct val="20000"/>
                </a:spcBef>
              </a:pPr>
              <a:t>26</a:t>
            </a:fld>
            <a:endParaRPr lang="en-GB" altLang="en-US" sz="1300"/>
          </a:p>
        </p:txBody>
      </p:sp>
      <p:sp>
        <p:nvSpPr>
          <p:cNvPr id="72707" name="Rectangle 2">
            <a:extLst>
              <a:ext uri="{FF2B5EF4-FFF2-40B4-BE49-F238E27FC236}">
                <a16:creationId xmlns:a16="http://schemas.microsoft.com/office/drawing/2014/main" id="{12B69ED2-BFFE-4344-8D40-6CE27D895C72}"/>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66299E63-60CF-48C6-9D0C-F058360E2011}"/>
              </a:ext>
            </a:extLst>
          </p:cNvPr>
          <p:cNvSpPr>
            <a:spLocks noGrp="1" noChangeArrowheads="1"/>
          </p:cNvSpPr>
          <p:nvPr>
            <p:ph type="body" idx="1"/>
          </p:nvPr>
        </p:nvSpPr>
        <p:spPr>
          <a:xfrm>
            <a:off x="692150" y="4772025"/>
            <a:ext cx="5537200" cy="4519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lnSpc>
                <a:spcPts val="1900"/>
              </a:lnSpc>
              <a:spcBef>
                <a:spcPts val="900"/>
              </a:spcBef>
              <a:tabLst>
                <a:tab pos="139700" algn="l"/>
                <a:tab pos="457200" algn="l"/>
              </a:tabLst>
            </a:pPr>
            <a:r>
              <a:rPr lang="en-US" altLang="en-US" sz="1300" b="1">
                <a:solidFill>
                  <a:srgbClr val="666666"/>
                </a:solidFill>
                <a:latin typeface="Lucida Grande" charset="0"/>
                <a:sym typeface="Lucida Grande" charset="0"/>
              </a:rPr>
              <a:t>Notes</a:t>
            </a:r>
          </a:p>
          <a:p>
            <a:pPr eaLnBrk="1" hangingPunct="1">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For both wind and PV, deployment can be measured in peak watts (Wp), a measure of the power output at the cut-off wind speed for wind and in direct sun normal to the surface for PV. A simple way to estimate intermittency is to match peak watts to baseload watts by dividing by three. (A typical capacity factor for wind or PV is about one quarter, as compared to somewhat more than three-quarters for a baseload plant).</a:t>
            </a:r>
          </a:p>
          <a:p>
            <a:pPr eaLnBrk="1" hangingPunct="1">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In 2055, we imagine a 30% capacity factor for PV and wind and a 90% capacity factor for baseload plants. Thus, a wedge is achieved by about 2000 GWp of peak wind or PV power displacing coal by 2055, or 4000 GWp displacing natural gas. The rate of deployment, for a linear ramp, is 40 GWp per year if coal is displaced and 80 GWp per year if natural gas is displaced. The current global deployment of PV is about 3 GWp.</a:t>
            </a:r>
          </a:p>
          <a:p>
            <a:pPr eaLnBrk="1" hangingPunct="1">
              <a:lnSpc>
                <a:spcPts val="1900"/>
              </a:lnSpc>
              <a:spcBef>
                <a:spcPts val="900"/>
              </a:spcBef>
              <a:tabLst>
                <a:tab pos="139700" algn="l"/>
                <a:tab pos="457200" algn="l"/>
              </a:tabLst>
            </a:pPr>
            <a:r>
              <a:rPr lang="en-US" altLang="en-US" sz="1300">
                <a:solidFill>
                  <a:srgbClr val="333333"/>
                </a:solidFill>
                <a:latin typeface="Lucida Grande" charset="0"/>
                <a:sym typeface="Lucida Grande" charset="0"/>
              </a:rPr>
              <a:t>	•	To estimate the spatial demands of future wind farms on land or in the sea, we use data for Denmark’s new 160 MW </a:t>
            </a:r>
            <a:r>
              <a:rPr lang="en-US" altLang="en-US" sz="1300" u="sng">
                <a:solidFill>
                  <a:srgbClr val="103398"/>
                </a:solidFill>
                <a:latin typeface="Lucida Grande" charset="0"/>
                <a:sym typeface="Lucida Grande" charset="0"/>
                <a:hlinkClick r:id="rId3"/>
              </a:rPr>
              <a:t>Horns Rev</a:t>
            </a:r>
            <a:r>
              <a:rPr lang="en-US" altLang="en-US" sz="1300">
                <a:solidFill>
                  <a:srgbClr val="333333"/>
                </a:solidFill>
                <a:latin typeface="Lucida Grande" charset="0"/>
                <a:sym typeface="Lucida Grande" charset="0"/>
              </a:rPr>
              <a:t> wind farm off the west coast of Jutland. This offshore wind farm has 80 turbines in an 8x10 rectangular array, each with 80m-diameter blades and 2 MWp output. The turbines are seven blade-diameters apart both in the prevailing wind direction and transverse to it. Thus, each of the inner 2-MWp turbines “occupies” 310,000 m2, and its power density is 6 Wp/m2, from the perspective of surface area required. A wedge in the form of 2000 GWp of wind-for-coal would then require 30 million hectares of surface. If all were on land, this would be between one and two percent of the world’s 1800 million hectares of land estimated to have winds of Class 4 and above. Thirty million hectares is also 3% of the land area of the United States. Land from which wind is harvested can be used for many other purposes, notably for crops or pasture.</a:t>
            </a:r>
            <a:endParaRPr lang="en-US" altLang="en-US">
              <a:solidFill>
                <a:srgbClr val="000000"/>
              </a:solidFill>
              <a:cs typeface="Arial" panose="020B0604020202020204" pitchFamily="34" charset="0"/>
              <a:sym typeface="Arial" panose="020B0604020202020204" pitchFamily="34" charset="0"/>
            </a:endParaRPr>
          </a:p>
          <a:p>
            <a:pPr eaLnBrk="1" hangingPunct="1">
              <a:lnSpc>
                <a:spcPts val="1900"/>
              </a:lnSpc>
              <a:spcBef>
                <a:spcPts val="413"/>
              </a:spcBef>
              <a:tabLst>
                <a:tab pos="139700" algn="l"/>
                <a:tab pos="457200" algn="l"/>
              </a:tabLst>
            </a:pPr>
            <a:endParaRPr lang="en-US" altLang="en-US">
              <a:solidFill>
                <a:srgbClr val="000000"/>
              </a:solidFill>
              <a:cs typeface="Arial" panose="020B0604020202020204" pitchFamily="34" charset="0"/>
              <a:sym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a:extLst>
              <a:ext uri="{FF2B5EF4-FFF2-40B4-BE49-F238E27FC236}">
                <a16:creationId xmlns:a16="http://schemas.microsoft.com/office/drawing/2014/main" id="{492E06FD-0B59-4580-A58B-03389510DEC1}"/>
              </a:ext>
            </a:extLst>
          </p:cNvPr>
          <p:cNvSpPr>
            <a:spLocks noChangeArrowheads="1"/>
          </p:cNvSpPr>
          <p:nvPr/>
        </p:nvSpPr>
        <p:spPr bwMode="auto">
          <a:xfrm>
            <a:off x="0" y="1784350"/>
            <a:ext cx="9144000" cy="3200400"/>
          </a:xfrm>
          <a:prstGeom prst="rect">
            <a:avLst/>
          </a:prstGeom>
          <a:solidFill>
            <a:srgbClr val="B01C2E"/>
          </a:solidFill>
          <a:ln>
            <a:noFill/>
          </a:ln>
          <a:effectLst/>
        </p:spPr>
        <p:txBody>
          <a:bodyPr wrap="none" anchor="ctr"/>
          <a:lstStyle>
            <a:lvl1pPr>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9pPr>
          </a:lstStyle>
          <a:p>
            <a:pPr algn="ctr">
              <a:lnSpc>
                <a:spcPct val="100000"/>
              </a:lnSpc>
              <a:spcBef>
                <a:spcPct val="0"/>
              </a:spcBef>
              <a:buClrTx/>
              <a:defRPr/>
            </a:pPr>
            <a:endParaRPr lang="en-GB" altLang="en-GB" sz="4000" baseline="0">
              <a:solidFill>
                <a:schemeClr val="tx1"/>
              </a:solidFill>
              <a:effectLst/>
              <a:latin typeface="Times New Roman" panose="02020603050405020304" pitchFamily="18" charset="0"/>
            </a:endParaRPr>
          </a:p>
        </p:txBody>
      </p:sp>
      <p:sp>
        <p:nvSpPr>
          <p:cNvPr id="5" name="Rectangle 7">
            <a:extLst>
              <a:ext uri="{FF2B5EF4-FFF2-40B4-BE49-F238E27FC236}">
                <a16:creationId xmlns:a16="http://schemas.microsoft.com/office/drawing/2014/main" id="{C40D20B5-433D-4828-91A0-59F7388D578E}"/>
              </a:ext>
            </a:extLst>
          </p:cNvPr>
          <p:cNvSpPr>
            <a:spLocks noChangeArrowheads="1"/>
          </p:cNvSpPr>
          <p:nvPr/>
        </p:nvSpPr>
        <p:spPr bwMode="auto">
          <a:xfrm>
            <a:off x="0" y="0"/>
            <a:ext cx="9144000" cy="1752600"/>
          </a:xfrm>
          <a:prstGeom prst="rect">
            <a:avLst/>
          </a:prstGeom>
          <a:solidFill>
            <a:srgbClr val="002448"/>
          </a:solidFill>
          <a:ln>
            <a:noFill/>
          </a:ln>
          <a:effectLst/>
        </p:spPr>
        <p:txBody>
          <a:bodyPr wrap="none" anchor="ctr"/>
          <a:lstStyle>
            <a:lvl1pPr>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9pPr>
          </a:lstStyle>
          <a:p>
            <a:pPr algn="ctr">
              <a:lnSpc>
                <a:spcPct val="100000"/>
              </a:lnSpc>
              <a:spcBef>
                <a:spcPct val="0"/>
              </a:spcBef>
              <a:buClrTx/>
              <a:defRPr/>
            </a:pPr>
            <a:endParaRPr lang="en-GB" altLang="en-GB" baseline="0">
              <a:solidFill>
                <a:schemeClr val="bg1"/>
              </a:solidFill>
              <a:effectLst/>
            </a:endParaRPr>
          </a:p>
        </p:txBody>
      </p:sp>
      <p:pic>
        <p:nvPicPr>
          <p:cNvPr id="6" name="Picture 10" descr="logo-screen">
            <a:extLst>
              <a:ext uri="{FF2B5EF4-FFF2-40B4-BE49-F238E27FC236}">
                <a16:creationId xmlns:a16="http://schemas.microsoft.com/office/drawing/2014/main" id="{4428FEBC-75AF-459E-89C6-E7B756286A5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5486400"/>
            <a:ext cx="2697163"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4">
            <a:extLst>
              <a:ext uri="{FF2B5EF4-FFF2-40B4-BE49-F238E27FC236}">
                <a16:creationId xmlns:a16="http://schemas.microsoft.com/office/drawing/2014/main" id="{8587AB7B-855D-42FA-A6A2-B37082BD7A9B}"/>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7399338" y="5105400"/>
            <a:ext cx="1744662" cy="151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5" descr="logo4">
            <a:extLst>
              <a:ext uri="{FF2B5EF4-FFF2-40B4-BE49-F238E27FC236}">
                <a16:creationId xmlns:a16="http://schemas.microsoft.com/office/drawing/2014/main" id="{BD3E7642-C604-4616-8EBB-B24BDA9D5A0D}"/>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810000" y="5410200"/>
            <a:ext cx="25908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0" name="Rectangle 2"/>
          <p:cNvSpPr>
            <a:spLocks noGrp="1" noChangeArrowheads="1"/>
          </p:cNvSpPr>
          <p:nvPr>
            <p:ph type="ctrTitle"/>
          </p:nvPr>
        </p:nvSpPr>
        <p:spPr>
          <a:xfrm>
            <a:off x="1143000" y="0"/>
            <a:ext cx="7315200" cy="914400"/>
          </a:xfrm>
        </p:spPr>
        <p:txBody>
          <a:bodyPr/>
          <a:lstStyle>
            <a:lvl1pPr>
              <a:lnSpc>
                <a:spcPts val="2800"/>
              </a:lnSpc>
              <a:defRPr sz="1800">
                <a:solidFill>
                  <a:schemeClr val="bg1"/>
                </a:solidFill>
              </a:defRPr>
            </a:lvl1pPr>
          </a:lstStyle>
          <a:p>
            <a:pPr lvl="0"/>
            <a:endParaRPr lang="en-GB" altLang="en-US" noProof="0"/>
          </a:p>
        </p:txBody>
      </p:sp>
      <p:sp>
        <p:nvSpPr>
          <p:cNvPr id="2051" name="Rectangle 3"/>
          <p:cNvSpPr>
            <a:spLocks noGrp="1" noChangeArrowheads="1"/>
          </p:cNvSpPr>
          <p:nvPr>
            <p:ph type="subTitle" idx="1"/>
          </p:nvPr>
        </p:nvSpPr>
        <p:spPr>
          <a:xfrm>
            <a:off x="1143000" y="1905000"/>
            <a:ext cx="7315200" cy="1676400"/>
          </a:xfrm>
        </p:spPr>
        <p:txBody>
          <a:bodyPr/>
          <a:lstStyle>
            <a:lvl1pPr marL="0" indent="0">
              <a:buFontTx/>
              <a:buNone/>
              <a:defRPr sz="3600">
                <a:solidFill>
                  <a:schemeClr val="bg1"/>
                </a:solidFill>
              </a:defRPr>
            </a:lvl1pPr>
          </a:lstStyle>
          <a:p>
            <a:pPr lvl="0"/>
            <a:r>
              <a:rPr lang="en-US" altLang="en-US" noProof="0"/>
              <a:t>Click to add the title of the presentation</a:t>
            </a:r>
          </a:p>
          <a:p>
            <a:pPr lvl="0"/>
            <a:endParaRPr lang="en-US" altLang="en-US" noProof="0"/>
          </a:p>
          <a:p>
            <a:pPr lvl="0"/>
            <a:endParaRPr lang="en-US" altLang="en-US" noProof="0"/>
          </a:p>
          <a:p>
            <a:pPr lvl="0"/>
            <a:endParaRPr lang="en-US" altLang="en-US" noProof="0"/>
          </a:p>
          <a:p>
            <a:pPr lvl="0"/>
            <a:endParaRPr lang="en-US" altLang="en-US" noProof="0"/>
          </a:p>
        </p:txBody>
      </p:sp>
    </p:spTree>
    <p:extLst>
      <p:ext uri="{BB962C8B-B14F-4D97-AF65-F5344CB8AC3E}">
        <p14:creationId xmlns:p14="http://schemas.microsoft.com/office/powerpoint/2010/main" val="183529728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ED17B9A8-A9B6-452E-91B6-09D952F1C2C6}"/>
              </a:ext>
            </a:extLst>
          </p:cNvPr>
          <p:cNvSpPr>
            <a:spLocks noGrp="1" noChangeArrowheads="1"/>
          </p:cNvSpPr>
          <p:nvPr>
            <p:ph type="sldNum" sz="quarter" idx="10"/>
          </p:nvPr>
        </p:nvSpPr>
        <p:spPr>
          <a:ln/>
        </p:spPr>
        <p:txBody>
          <a:bodyPr/>
          <a:lstStyle>
            <a:lvl1pPr>
              <a:defRPr/>
            </a:lvl1pPr>
          </a:lstStyle>
          <a:p>
            <a:fld id="{E9281A10-C625-4F8B-BD6B-462873FF3709}"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05224234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304800"/>
            <a:ext cx="1885950" cy="52578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066800" y="304800"/>
            <a:ext cx="550545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E93E26D8-79C8-4F82-B9F5-8A57F60F791D}"/>
              </a:ext>
            </a:extLst>
          </p:cNvPr>
          <p:cNvSpPr>
            <a:spLocks noGrp="1" noChangeArrowheads="1"/>
          </p:cNvSpPr>
          <p:nvPr>
            <p:ph type="sldNum" sz="quarter" idx="10"/>
          </p:nvPr>
        </p:nvSpPr>
        <p:spPr>
          <a:ln/>
        </p:spPr>
        <p:txBody>
          <a:bodyPr/>
          <a:lstStyle>
            <a:lvl1pPr>
              <a:defRPr/>
            </a:lvl1pPr>
          </a:lstStyle>
          <a:p>
            <a:fld id="{698ADBB8-98BA-469E-B407-35ADB527CB82}"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49901653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66800" y="304800"/>
            <a:ext cx="7467600" cy="914400"/>
          </a:xfrm>
        </p:spPr>
        <p:txBody>
          <a:bodyPr/>
          <a:lstStyle/>
          <a:p>
            <a:r>
              <a:rPr lang="en-US"/>
              <a:t>Click to edit Master title style</a:t>
            </a:r>
            <a:endParaRPr lang="en-GB"/>
          </a:p>
        </p:txBody>
      </p:sp>
      <p:sp>
        <p:nvSpPr>
          <p:cNvPr id="3" name="Content Placeholder 2"/>
          <p:cNvSpPr>
            <a:spLocks noGrp="1"/>
          </p:cNvSpPr>
          <p:nvPr>
            <p:ph sz="quarter" idx="1"/>
          </p:nvPr>
        </p:nvSpPr>
        <p:spPr>
          <a:xfrm>
            <a:off x="1143000" y="1447800"/>
            <a:ext cx="365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953000" y="1447800"/>
            <a:ext cx="365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1143000" y="3581400"/>
            <a:ext cx="365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953000" y="3581400"/>
            <a:ext cx="365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179DF93D-619F-496A-A0D8-68FA5C1CBC55}"/>
              </a:ext>
            </a:extLst>
          </p:cNvPr>
          <p:cNvSpPr>
            <a:spLocks noGrp="1" noChangeArrowheads="1"/>
          </p:cNvSpPr>
          <p:nvPr>
            <p:ph type="sldNum" sz="quarter" idx="10"/>
          </p:nvPr>
        </p:nvSpPr>
        <p:spPr>
          <a:ln/>
        </p:spPr>
        <p:txBody>
          <a:bodyPr/>
          <a:lstStyle>
            <a:lvl1pPr>
              <a:defRPr/>
            </a:lvl1pPr>
          </a:lstStyle>
          <a:p>
            <a:fld id="{0EBC2236-3404-40B7-9B5E-CE6A754B1FDC}"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74622359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467600" cy="914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143000" y="1447800"/>
            <a:ext cx="365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53000" y="1447800"/>
            <a:ext cx="365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C13668AD-0B21-4A77-B412-9A83E6153575}"/>
              </a:ext>
            </a:extLst>
          </p:cNvPr>
          <p:cNvSpPr>
            <a:spLocks noGrp="1" noChangeArrowheads="1"/>
          </p:cNvSpPr>
          <p:nvPr>
            <p:ph type="sldNum" sz="quarter" idx="10"/>
          </p:nvPr>
        </p:nvSpPr>
        <p:spPr>
          <a:ln/>
        </p:spPr>
        <p:txBody>
          <a:bodyPr/>
          <a:lstStyle>
            <a:lvl1pPr>
              <a:defRPr/>
            </a:lvl1pPr>
          </a:lstStyle>
          <a:p>
            <a:fld id="{F01A564A-5009-4967-A6B8-B85AA0BFD95F}"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1254633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467600" cy="914400"/>
          </a:xfrm>
        </p:spPr>
        <p:txBody>
          <a:bodyPr/>
          <a:lstStyle/>
          <a:p>
            <a:r>
              <a:rPr lang="en-US"/>
              <a:t>Click to edit Master title style</a:t>
            </a:r>
            <a:endParaRPr lang="en-GB"/>
          </a:p>
        </p:txBody>
      </p:sp>
      <p:sp>
        <p:nvSpPr>
          <p:cNvPr id="3" name="Content Placeholder 2"/>
          <p:cNvSpPr>
            <a:spLocks noGrp="1"/>
          </p:cNvSpPr>
          <p:nvPr>
            <p:ph sz="half" idx="1"/>
          </p:nvPr>
        </p:nvSpPr>
        <p:spPr>
          <a:xfrm>
            <a:off x="1143000" y="1447800"/>
            <a:ext cx="365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953000" y="1447800"/>
            <a:ext cx="365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953000" y="3581400"/>
            <a:ext cx="365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2A5BB79A-04D3-41C8-96EC-090AA9B0EEF8}"/>
              </a:ext>
            </a:extLst>
          </p:cNvPr>
          <p:cNvSpPr>
            <a:spLocks noGrp="1" noChangeArrowheads="1"/>
          </p:cNvSpPr>
          <p:nvPr>
            <p:ph type="sldNum" sz="quarter" idx="10"/>
          </p:nvPr>
        </p:nvSpPr>
        <p:spPr>
          <a:ln/>
        </p:spPr>
        <p:txBody>
          <a:bodyPr/>
          <a:lstStyle>
            <a:lvl1pPr>
              <a:defRPr/>
            </a:lvl1pPr>
          </a:lstStyle>
          <a:p>
            <a:fld id="{97D95366-2CC6-4635-9B05-8BE08DF9B6E8}"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79472141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66800" y="304800"/>
            <a:ext cx="75438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6">
            <a:extLst>
              <a:ext uri="{FF2B5EF4-FFF2-40B4-BE49-F238E27FC236}">
                <a16:creationId xmlns:a16="http://schemas.microsoft.com/office/drawing/2014/main" id="{9280601B-24C3-427F-A518-16E5BC8E46C8}"/>
              </a:ext>
            </a:extLst>
          </p:cNvPr>
          <p:cNvSpPr>
            <a:spLocks noGrp="1" noChangeArrowheads="1"/>
          </p:cNvSpPr>
          <p:nvPr>
            <p:ph type="sldNum" sz="quarter" idx="10"/>
          </p:nvPr>
        </p:nvSpPr>
        <p:spPr>
          <a:ln/>
        </p:spPr>
        <p:txBody>
          <a:bodyPr/>
          <a:lstStyle>
            <a:lvl1pPr>
              <a:defRPr/>
            </a:lvl1pPr>
          </a:lstStyle>
          <a:p>
            <a:fld id="{690D6A0A-EB44-4CC8-8784-127F2851510E}"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399108900"/>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467600" cy="9144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1143000" y="1447800"/>
            <a:ext cx="365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953000" y="1447800"/>
            <a:ext cx="365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953000" y="3581400"/>
            <a:ext cx="3657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EA928371-12EA-4CC1-B9D5-F34CACE7BBDC}"/>
              </a:ext>
            </a:extLst>
          </p:cNvPr>
          <p:cNvSpPr>
            <a:spLocks noGrp="1" noChangeArrowheads="1"/>
          </p:cNvSpPr>
          <p:nvPr>
            <p:ph type="sldNum" sz="quarter" idx="10"/>
          </p:nvPr>
        </p:nvSpPr>
        <p:spPr>
          <a:ln/>
        </p:spPr>
        <p:txBody>
          <a:bodyPr/>
          <a:lstStyle>
            <a:lvl1pPr>
              <a:defRPr/>
            </a:lvl1pPr>
          </a:lstStyle>
          <a:p>
            <a:fld id="{1B038B93-E862-4677-93F5-03D9BD6AF105}"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54983471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6">
            <a:extLst>
              <a:ext uri="{FF2B5EF4-FFF2-40B4-BE49-F238E27FC236}">
                <a16:creationId xmlns:a16="http://schemas.microsoft.com/office/drawing/2014/main" id="{82976A5A-D180-461C-B15F-B203E84BA86D}"/>
              </a:ext>
            </a:extLst>
          </p:cNvPr>
          <p:cNvSpPr>
            <a:spLocks noGrp="1" noChangeArrowheads="1"/>
          </p:cNvSpPr>
          <p:nvPr>
            <p:ph type="sldNum" sz="quarter" idx="10"/>
          </p:nvPr>
        </p:nvSpPr>
        <p:spPr>
          <a:ln/>
        </p:spPr>
        <p:txBody>
          <a:bodyPr/>
          <a:lstStyle>
            <a:lvl1pPr>
              <a:defRPr/>
            </a:lvl1pPr>
          </a:lstStyle>
          <a:p>
            <a:fld id="{FC75B323-54D1-40B4-986D-FCA98A6D5FF0}"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91452096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6">
            <a:extLst>
              <a:ext uri="{FF2B5EF4-FFF2-40B4-BE49-F238E27FC236}">
                <a16:creationId xmlns:a16="http://schemas.microsoft.com/office/drawing/2014/main" id="{8EDED287-6BC6-4847-AC32-F3C8324620C5}"/>
              </a:ext>
            </a:extLst>
          </p:cNvPr>
          <p:cNvSpPr>
            <a:spLocks noGrp="1" noChangeArrowheads="1"/>
          </p:cNvSpPr>
          <p:nvPr>
            <p:ph type="sldNum" sz="quarter" idx="10"/>
          </p:nvPr>
        </p:nvSpPr>
        <p:spPr>
          <a:ln/>
        </p:spPr>
        <p:txBody>
          <a:bodyPr/>
          <a:lstStyle>
            <a:lvl1pPr>
              <a:defRPr/>
            </a:lvl1pPr>
          </a:lstStyle>
          <a:p>
            <a:fld id="{83EEC5BE-30F5-4904-9995-897368C813F3}"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06138821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143000" y="1447800"/>
            <a:ext cx="365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953000" y="1447800"/>
            <a:ext cx="3657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6">
            <a:extLst>
              <a:ext uri="{FF2B5EF4-FFF2-40B4-BE49-F238E27FC236}">
                <a16:creationId xmlns:a16="http://schemas.microsoft.com/office/drawing/2014/main" id="{CF6F5B5D-B527-4869-9BA5-63B0668DAB96}"/>
              </a:ext>
            </a:extLst>
          </p:cNvPr>
          <p:cNvSpPr>
            <a:spLocks noGrp="1" noChangeArrowheads="1"/>
          </p:cNvSpPr>
          <p:nvPr>
            <p:ph type="sldNum" sz="quarter" idx="10"/>
          </p:nvPr>
        </p:nvSpPr>
        <p:spPr>
          <a:ln/>
        </p:spPr>
        <p:txBody>
          <a:bodyPr/>
          <a:lstStyle>
            <a:lvl1pPr>
              <a:defRPr/>
            </a:lvl1pPr>
          </a:lstStyle>
          <a:p>
            <a:fld id="{54FA5F8E-E575-46D7-AB10-801A5AB1CF99}"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6285399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6">
            <a:extLst>
              <a:ext uri="{FF2B5EF4-FFF2-40B4-BE49-F238E27FC236}">
                <a16:creationId xmlns:a16="http://schemas.microsoft.com/office/drawing/2014/main" id="{1C64584B-2107-486A-81D2-81B2E85748C7}"/>
              </a:ext>
            </a:extLst>
          </p:cNvPr>
          <p:cNvSpPr>
            <a:spLocks noGrp="1" noChangeArrowheads="1"/>
          </p:cNvSpPr>
          <p:nvPr>
            <p:ph type="sldNum" sz="quarter" idx="10"/>
          </p:nvPr>
        </p:nvSpPr>
        <p:spPr>
          <a:ln/>
        </p:spPr>
        <p:txBody>
          <a:bodyPr/>
          <a:lstStyle>
            <a:lvl1pPr>
              <a:defRPr/>
            </a:lvl1pPr>
          </a:lstStyle>
          <a:p>
            <a:fld id="{A670D00D-916E-4536-B3DE-0FBBF6BD172B}"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53328977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6">
            <a:extLst>
              <a:ext uri="{FF2B5EF4-FFF2-40B4-BE49-F238E27FC236}">
                <a16:creationId xmlns:a16="http://schemas.microsoft.com/office/drawing/2014/main" id="{B4732DCF-AE51-4EB1-BD1D-F4BA2901C277}"/>
              </a:ext>
            </a:extLst>
          </p:cNvPr>
          <p:cNvSpPr>
            <a:spLocks noGrp="1" noChangeArrowheads="1"/>
          </p:cNvSpPr>
          <p:nvPr>
            <p:ph type="sldNum" sz="quarter" idx="10"/>
          </p:nvPr>
        </p:nvSpPr>
        <p:spPr>
          <a:ln/>
        </p:spPr>
        <p:txBody>
          <a:bodyPr/>
          <a:lstStyle>
            <a:lvl1pPr>
              <a:defRPr/>
            </a:lvl1pPr>
          </a:lstStyle>
          <a:p>
            <a:fld id="{82D59625-ADB7-4AEB-91FF-32EEBF27DC71}"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61547989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6BC63800-3AC5-41D8-90D3-DA8A0E84ED32}"/>
              </a:ext>
            </a:extLst>
          </p:cNvPr>
          <p:cNvSpPr>
            <a:spLocks noGrp="1" noChangeArrowheads="1"/>
          </p:cNvSpPr>
          <p:nvPr>
            <p:ph type="sldNum" sz="quarter" idx="10"/>
          </p:nvPr>
        </p:nvSpPr>
        <p:spPr>
          <a:ln/>
        </p:spPr>
        <p:txBody>
          <a:bodyPr/>
          <a:lstStyle>
            <a:lvl1pPr>
              <a:defRPr/>
            </a:lvl1pPr>
          </a:lstStyle>
          <a:p>
            <a:fld id="{07523E97-E47F-4A59-9710-67393B922E5C}"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83432729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93A6362E-9DCA-4A1A-8534-B140A4708890}"/>
              </a:ext>
            </a:extLst>
          </p:cNvPr>
          <p:cNvSpPr>
            <a:spLocks noGrp="1" noChangeArrowheads="1"/>
          </p:cNvSpPr>
          <p:nvPr>
            <p:ph type="sldNum" sz="quarter" idx="10"/>
          </p:nvPr>
        </p:nvSpPr>
        <p:spPr>
          <a:ln/>
        </p:spPr>
        <p:txBody>
          <a:bodyPr/>
          <a:lstStyle>
            <a:lvl1pPr>
              <a:defRPr/>
            </a:lvl1pPr>
          </a:lstStyle>
          <a:p>
            <a:fld id="{DB02F1E4-D36B-42D0-ACDE-9112BBDA6D93}"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8022615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6">
            <a:extLst>
              <a:ext uri="{FF2B5EF4-FFF2-40B4-BE49-F238E27FC236}">
                <a16:creationId xmlns:a16="http://schemas.microsoft.com/office/drawing/2014/main" id="{6C867763-8A97-4008-B1E1-502BE27FB2B6}"/>
              </a:ext>
            </a:extLst>
          </p:cNvPr>
          <p:cNvSpPr>
            <a:spLocks noGrp="1" noChangeArrowheads="1"/>
          </p:cNvSpPr>
          <p:nvPr>
            <p:ph type="sldNum" sz="quarter" idx="10"/>
          </p:nvPr>
        </p:nvSpPr>
        <p:spPr>
          <a:ln/>
        </p:spPr>
        <p:txBody>
          <a:bodyPr/>
          <a:lstStyle>
            <a:lvl1pPr>
              <a:defRPr/>
            </a:lvl1pPr>
          </a:lstStyle>
          <a:p>
            <a:fld id="{B4323D88-FCA3-4DDF-9C4B-BA53A1BD1E45}" type="slidenum">
              <a:rPr lang="en-US" altLang="en-US"/>
              <a:pPr/>
              <a:t>‹#›</a:t>
            </a:fld>
            <a:endParaRPr lang="en-US" altLang="en-US">
              <a:solidFill>
                <a:schemeClr val="tx1"/>
              </a:solidFill>
              <a:latin typeface="Times New Roman" panose="02020603050405020304" pitchFamily="18" charset="0"/>
            </a:endParaRPr>
          </a:p>
        </p:txBody>
      </p:sp>
    </p:spTree>
    <p:extLst>
      <p:ext uri="{BB962C8B-B14F-4D97-AF65-F5344CB8AC3E}">
        <p14:creationId xmlns:p14="http://schemas.microsoft.com/office/powerpoint/2010/main" val="81101040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0">
            <a:extLst>
              <a:ext uri="{FF2B5EF4-FFF2-40B4-BE49-F238E27FC236}">
                <a16:creationId xmlns:a16="http://schemas.microsoft.com/office/drawing/2014/main" id="{EBEEE93F-A855-4C15-AE26-73CC7CE68064}"/>
              </a:ext>
            </a:extLst>
          </p:cNvPr>
          <p:cNvGrpSpPr>
            <a:grpSpLocks/>
          </p:cNvGrpSpPr>
          <p:nvPr/>
        </p:nvGrpSpPr>
        <p:grpSpPr bwMode="auto">
          <a:xfrm>
            <a:off x="0" y="0"/>
            <a:ext cx="533400" cy="6858000"/>
            <a:chOff x="0" y="0"/>
            <a:chExt cx="336" cy="4320"/>
          </a:xfrm>
        </p:grpSpPr>
        <p:sp>
          <p:nvSpPr>
            <p:cNvPr id="1033" name="Rectangle 11">
              <a:extLst>
                <a:ext uri="{FF2B5EF4-FFF2-40B4-BE49-F238E27FC236}">
                  <a16:creationId xmlns:a16="http://schemas.microsoft.com/office/drawing/2014/main" id="{D240AB71-2308-42C7-8942-51D1906FB693}"/>
                </a:ext>
              </a:extLst>
            </p:cNvPr>
            <p:cNvSpPr>
              <a:spLocks noChangeArrowheads="1"/>
            </p:cNvSpPr>
            <p:nvPr/>
          </p:nvSpPr>
          <p:spPr bwMode="auto">
            <a:xfrm>
              <a:off x="0" y="0"/>
              <a:ext cx="336" cy="1104"/>
            </a:xfrm>
            <a:prstGeom prst="rect">
              <a:avLst/>
            </a:prstGeom>
            <a:solidFill>
              <a:srgbClr val="002448"/>
            </a:solidFill>
            <a:ln>
              <a:noFill/>
            </a:ln>
            <a:effectLst/>
          </p:spPr>
          <p:txBody>
            <a:bodyPr wrap="none" anchor="ctr"/>
            <a:lstStyle>
              <a:lvl1pPr>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rgbClr val="002448"/>
                  </a:solidFill>
                  <a:effectDag name="">
                    <a:cont type="tree" name="">
                      <a:effect ref="fillLine"/>
                      <a:outerShdw dist="38100" dir="13500000" algn="br">
                        <a:srgbClr val="24486C"/>
                      </a:outerShdw>
                    </a:cont>
                    <a:cont type="tree" name="">
                      <a:effect ref="fillLine"/>
                      <a:outerShdw dist="38100" dir="2700000" algn="tl">
                        <a:srgbClr val="00152B"/>
                      </a:outerShdw>
                    </a:cont>
                    <a:effect ref="fillLine"/>
                  </a:effectDag>
                  <a:latin typeface="Arial" panose="020B0604020202020204" pitchFamily="34" charset="0"/>
                </a:defRPr>
              </a:lvl9pPr>
            </a:lstStyle>
            <a:p>
              <a:pPr algn="ctr">
                <a:lnSpc>
                  <a:spcPct val="100000"/>
                </a:lnSpc>
                <a:spcBef>
                  <a:spcPct val="0"/>
                </a:spcBef>
                <a:buClrTx/>
                <a:defRPr/>
              </a:pPr>
              <a:endParaRPr lang="en-GB" altLang="en-GB" sz="2800" baseline="0">
                <a:solidFill>
                  <a:srgbClr val="002244"/>
                </a:solidFill>
                <a:effectLst/>
                <a:latin typeface="Times New Roman" panose="02020603050405020304" pitchFamily="18" charset="0"/>
              </a:endParaRPr>
            </a:p>
          </p:txBody>
        </p:sp>
        <p:sp>
          <p:nvSpPr>
            <p:cNvPr id="1034" name="Rectangle 12">
              <a:extLst>
                <a:ext uri="{FF2B5EF4-FFF2-40B4-BE49-F238E27FC236}">
                  <a16:creationId xmlns:a16="http://schemas.microsoft.com/office/drawing/2014/main" id="{507C6DC3-778A-4A51-8224-928B217F4DC9}"/>
                </a:ext>
              </a:extLst>
            </p:cNvPr>
            <p:cNvSpPr>
              <a:spLocks noChangeArrowheads="1"/>
            </p:cNvSpPr>
            <p:nvPr/>
          </p:nvSpPr>
          <p:spPr bwMode="auto">
            <a:xfrm>
              <a:off x="0" y="1124"/>
              <a:ext cx="336" cy="3196"/>
            </a:xfrm>
            <a:prstGeom prst="rect">
              <a:avLst/>
            </a:prstGeom>
            <a:solidFill>
              <a:srgbClr val="B01C2E"/>
            </a:solidFill>
            <a:ln>
              <a:noFill/>
            </a:ln>
            <a:effectLst/>
          </p:spPr>
          <p:txBody>
            <a:bodyPr wrap="none" anchor="ctr"/>
            <a:lstStyle>
              <a:lvl1pPr>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1pPr>
              <a:lvl2pPr marL="742950" indent="-285750">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2pPr>
              <a:lvl3pPr marL="1143000" indent="-228600">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3pPr>
              <a:lvl4pPr marL="1600200" indent="-228600">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4pPr>
              <a:lvl5pPr marL="2057400" indent="-228600">
                <a:lnSpc>
                  <a:spcPts val="3600"/>
                </a:lnSpc>
                <a:spcBef>
                  <a:spcPts val="500"/>
                </a:spcBef>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5pPr>
              <a:lvl6pPr marL="2514600" indent="-228600" eaLnBrk="0" fontAlgn="base" hangingPunct="0">
                <a:lnSpc>
                  <a:spcPts val="3600"/>
                </a:lnSpc>
                <a:spcBef>
                  <a:spcPts val="500"/>
                </a:spcBef>
                <a:spcAft>
                  <a:spcPct val="0"/>
                </a:spcAft>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6pPr>
              <a:lvl7pPr marL="2971800" indent="-228600" eaLnBrk="0" fontAlgn="base" hangingPunct="0">
                <a:lnSpc>
                  <a:spcPts val="3600"/>
                </a:lnSpc>
                <a:spcBef>
                  <a:spcPts val="500"/>
                </a:spcBef>
                <a:spcAft>
                  <a:spcPct val="0"/>
                </a:spcAft>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7pPr>
              <a:lvl8pPr marL="3429000" indent="-228600" eaLnBrk="0" fontAlgn="base" hangingPunct="0">
                <a:lnSpc>
                  <a:spcPts val="3600"/>
                </a:lnSpc>
                <a:spcBef>
                  <a:spcPts val="500"/>
                </a:spcBef>
                <a:spcAft>
                  <a:spcPct val="0"/>
                </a:spcAft>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8pPr>
              <a:lvl9pPr marL="3886200" indent="-228600" eaLnBrk="0" fontAlgn="base" hangingPunct="0">
                <a:lnSpc>
                  <a:spcPts val="3600"/>
                </a:lnSpc>
                <a:spcBef>
                  <a:spcPts val="500"/>
                </a:spcBef>
                <a:spcAft>
                  <a:spcPct val="0"/>
                </a:spcAft>
                <a:buClr>
                  <a:srgbClr val="990033"/>
                </a:buClr>
                <a:defRPr baseline="-25000">
                  <a:solidFill>
                    <a:srgbClr val="B01C2E"/>
                  </a:solidFill>
                  <a:effectDag name="">
                    <a:cont type="tree" name="">
                      <a:effect ref="fillLine"/>
                      <a:outerShdw dist="38100" dir="13500000" algn="br">
                        <a:srgbClr val="FF7082"/>
                      </a:outerShdw>
                    </a:cont>
                    <a:cont type="tree" name="">
                      <a:effect ref="fillLine"/>
                      <a:outerShdw dist="38100" dir="2700000" algn="tl">
                        <a:srgbClr val="69101B"/>
                      </a:outerShdw>
                    </a:cont>
                    <a:effect ref="fillLine"/>
                  </a:effectDag>
                  <a:latin typeface="Arial" panose="020B0604020202020204" pitchFamily="34" charset="0"/>
                </a:defRPr>
              </a:lvl9pPr>
            </a:lstStyle>
            <a:p>
              <a:pPr algn="ctr">
                <a:lnSpc>
                  <a:spcPct val="100000"/>
                </a:lnSpc>
                <a:spcBef>
                  <a:spcPct val="0"/>
                </a:spcBef>
                <a:buClrTx/>
                <a:defRPr/>
              </a:pPr>
              <a:endParaRPr lang="en-GB" altLang="en-GB" sz="4000" baseline="0">
                <a:solidFill>
                  <a:schemeClr val="tx1"/>
                </a:solidFill>
                <a:effectLst/>
                <a:latin typeface="Times New Roman" panose="02020603050405020304" pitchFamily="18" charset="0"/>
              </a:endParaRPr>
            </a:p>
          </p:txBody>
        </p:sp>
      </p:grpSp>
      <p:sp>
        <p:nvSpPr>
          <p:cNvPr id="1027" name="Rectangle 2">
            <a:extLst>
              <a:ext uri="{FF2B5EF4-FFF2-40B4-BE49-F238E27FC236}">
                <a16:creationId xmlns:a16="http://schemas.microsoft.com/office/drawing/2014/main" id="{73F4E8DE-A64E-4E31-82D5-0616CFABEDF3}"/>
              </a:ext>
            </a:extLst>
          </p:cNvPr>
          <p:cNvSpPr>
            <a:spLocks noGrp="1" noChangeArrowheads="1"/>
          </p:cNvSpPr>
          <p:nvPr>
            <p:ph type="title"/>
          </p:nvPr>
        </p:nvSpPr>
        <p:spPr bwMode="auto">
          <a:xfrm>
            <a:off x="1066800" y="304800"/>
            <a:ext cx="7467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94FF9068-02C7-4103-AF3B-0EAA91E4E263}"/>
              </a:ext>
            </a:extLst>
          </p:cNvPr>
          <p:cNvSpPr>
            <a:spLocks noGrp="1" noChangeArrowheads="1"/>
          </p:cNvSpPr>
          <p:nvPr>
            <p:ph type="body" idx="1"/>
          </p:nvPr>
        </p:nvSpPr>
        <p:spPr bwMode="auto">
          <a:xfrm>
            <a:off x="1143000" y="1447800"/>
            <a:ext cx="7467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30" name="Rectangle 6">
            <a:extLst>
              <a:ext uri="{FF2B5EF4-FFF2-40B4-BE49-F238E27FC236}">
                <a16:creationId xmlns:a16="http://schemas.microsoft.com/office/drawing/2014/main" id="{1849A2FC-94E3-444B-8E80-E190BA010981}"/>
              </a:ext>
            </a:extLst>
          </p:cNvPr>
          <p:cNvSpPr>
            <a:spLocks noGrp="1" noChangeArrowheads="1"/>
          </p:cNvSpPr>
          <p:nvPr>
            <p:ph type="sldNum" sz="quarter" idx="4"/>
          </p:nvPr>
        </p:nvSpPr>
        <p:spPr bwMode="auto">
          <a:xfrm>
            <a:off x="0" y="533400"/>
            <a:ext cx="533400" cy="5334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a:defRPr sz="1400" baseline="0">
                <a:effectLst/>
              </a:defRPr>
            </a:lvl1pPr>
          </a:lstStyle>
          <a:p>
            <a:fld id="{6045D7B1-5865-4FE2-B7C1-96D0078E2370}" type="slidenum">
              <a:rPr lang="en-US" altLang="en-US"/>
              <a:pPr/>
              <a:t>‹#›</a:t>
            </a:fld>
            <a:endParaRPr lang="en-US" altLang="en-US">
              <a:solidFill>
                <a:schemeClr val="tx1"/>
              </a:solidFill>
              <a:latin typeface="Times New Roman" panose="02020603050405020304" pitchFamily="18" charset="0"/>
            </a:endParaRPr>
          </a:p>
        </p:txBody>
      </p:sp>
      <p:pic>
        <p:nvPicPr>
          <p:cNvPr id="2" name="Picture 13" descr="logo-small-screen">
            <a:extLst>
              <a:ext uri="{FF2B5EF4-FFF2-40B4-BE49-F238E27FC236}">
                <a16:creationId xmlns:a16="http://schemas.microsoft.com/office/drawing/2014/main" id="{B9183D90-84A5-4D32-8F69-E14976472524}"/>
              </a:ext>
            </a:extLst>
          </p:cNvPr>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609600" y="6172200"/>
            <a:ext cx="1611313"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14">
            <a:extLst>
              <a:ext uri="{FF2B5EF4-FFF2-40B4-BE49-F238E27FC236}">
                <a16:creationId xmlns:a16="http://schemas.microsoft.com/office/drawing/2014/main" id="{06280F4F-64E5-4153-86BB-3C1686C8BC37}"/>
              </a:ext>
            </a:extLst>
          </p:cNvPr>
          <p:cNvPicPr>
            <a:picLocks noChangeAspect="1" noChangeArrowheads="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8120063" y="5967413"/>
            <a:ext cx="1023937" cy="89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16" descr="logo4">
            <a:extLst>
              <a:ext uri="{FF2B5EF4-FFF2-40B4-BE49-F238E27FC236}">
                <a16:creationId xmlns:a16="http://schemas.microsoft.com/office/drawing/2014/main" id="{765C87FB-2F25-4DA3-8356-55F6065EAC23}"/>
              </a:ext>
            </a:extLst>
          </p:cNvPr>
          <p:cNvPicPr>
            <a:picLocks noChangeAspect="1" noChangeArrowheads="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4191000" y="6096000"/>
            <a:ext cx="160020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2"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ransition/>
  <p:hf hdr="0" ftr="0" dt="0"/>
  <p:txStyles>
    <p:titleStyle>
      <a:lvl1pPr algn="l" rtl="0" eaLnBrk="0" fontAlgn="base" hangingPunct="0">
        <a:spcBef>
          <a:spcPct val="0"/>
        </a:spcBef>
        <a:spcAft>
          <a:spcPct val="0"/>
        </a:spcAft>
        <a:defRPr sz="2800" kern="12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anose="020B0604020202020204" pitchFamily="34" charset="0"/>
        </a:defRPr>
      </a:lvl2pPr>
      <a:lvl3pPr algn="l" rtl="0" eaLnBrk="0" fontAlgn="base" hangingPunct="0">
        <a:spcBef>
          <a:spcPct val="0"/>
        </a:spcBef>
        <a:spcAft>
          <a:spcPct val="0"/>
        </a:spcAft>
        <a:defRPr sz="2800">
          <a:solidFill>
            <a:schemeClr val="tx2"/>
          </a:solidFill>
          <a:latin typeface="Arial" panose="020B0604020202020204" pitchFamily="34" charset="0"/>
        </a:defRPr>
      </a:lvl3pPr>
      <a:lvl4pPr algn="l" rtl="0" eaLnBrk="0" fontAlgn="base" hangingPunct="0">
        <a:spcBef>
          <a:spcPct val="0"/>
        </a:spcBef>
        <a:spcAft>
          <a:spcPct val="0"/>
        </a:spcAft>
        <a:defRPr sz="2800">
          <a:solidFill>
            <a:schemeClr val="tx2"/>
          </a:solidFill>
          <a:latin typeface="Arial" panose="020B0604020202020204" pitchFamily="34" charset="0"/>
        </a:defRPr>
      </a:lvl4pPr>
      <a:lvl5pPr algn="l" rtl="0" eaLnBrk="0" fontAlgn="base" hangingPunct="0">
        <a:spcBef>
          <a:spcPct val="0"/>
        </a:spcBef>
        <a:spcAft>
          <a:spcPct val="0"/>
        </a:spcAft>
        <a:defRPr sz="2800">
          <a:solidFill>
            <a:schemeClr val="tx2"/>
          </a:solidFill>
          <a:latin typeface="Arial" panose="020B0604020202020204" pitchFamily="34" charset="0"/>
        </a:defRPr>
      </a:lvl5pPr>
      <a:lvl6pPr marL="457200" algn="l" rtl="0" eaLnBrk="0" fontAlgn="base" hangingPunct="0">
        <a:spcBef>
          <a:spcPct val="0"/>
        </a:spcBef>
        <a:spcAft>
          <a:spcPct val="0"/>
        </a:spcAft>
        <a:defRPr sz="2800">
          <a:solidFill>
            <a:schemeClr val="tx2"/>
          </a:solidFill>
          <a:latin typeface="Arial" panose="020B0604020202020204" pitchFamily="34" charset="0"/>
        </a:defRPr>
      </a:lvl6pPr>
      <a:lvl7pPr marL="914400" algn="l" rtl="0" eaLnBrk="0" fontAlgn="base" hangingPunct="0">
        <a:spcBef>
          <a:spcPct val="0"/>
        </a:spcBef>
        <a:spcAft>
          <a:spcPct val="0"/>
        </a:spcAft>
        <a:defRPr sz="2800">
          <a:solidFill>
            <a:schemeClr val="tx2"/>
          </a:solidFill>
          <a:latin typeface="Arial" panose="020B0604020202020204" pitchFamily="34" charset="0"/>
        </a:defRPr>
      </a:lvl7pPr>
      <a:lvl8pPr marL="1371600" algn="l" rtl="0" eaLnBrk="0" fontAlgn="base" hangingPunct="0">
        <a:spcBef>
          <a:spcPct val="0"/>
        </a:spcBef>
        <a:spcAft>
          <a:spcPct val="0"/>
        </a:spcAft>
        <a:defRPr sz="2800">
          <a:solidFill>
            <a:schemeClr val="tx2"/>
          </a:solidFill>
          <a:latin typeface="Arial" panose="020B0604020202020204" pitchFamily="34" charset="0"/>
        </a:defRPr>
      </a:lvl8pPr>
      <a:lvl9pPr marL="1828800" algn="l" rtl="0" eaLnBrk="0" fontAlgn="base" hangingPunct="0">
        <a:spcBef>
          <a:spcPct val="0"/>
        </a:spcBef>
        <a:spcAft>
          <a:spcPct val="0"/>
        </a:spcAft>
        <a:defRPr sz="2800">
          <a:solidFill>
            <a:schemeClr val="tx2"/>
          </a:solidFill>
          <a:latin typeface="Arial" panose="020B0604020202020204" pitchFamily="34" charset="0"/>
        </a:defRPr>
      </a:lvl9pPr>
    </p:titleStyle>
    <p:bodyStyle>
      <a:lvl1pPr marL="342900" indent="-342900" algn="l" rtl="0" eaLnBrk="0" fontAlgn="base" hangingPunct="0">
        <a:lnSpc>
          <a:spcPts val="3600"/>
        </a:lnSpc>
        <a:spcBef>
          <a:spcPts val="500"/>
        </a:spcBef>
        <a:spcAft>
          <a:spcPct val="0"/>
        </a:spcAft>
        <a:buClr>
          <a:srgbClr val="990033"/>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90033"/>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90033"/>
        </a:buClr>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disphoria.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comments" Target="../comments/comment6.xml"/><Relationship Id="rId3" Type="http://schemas.openxmlformats.org/officeDocument/2006/relationships/hyperlink" Target="http://www.secretsoftheice.org/icecore/images/paul_mark_and_drill.jpg" TargetMode="External"/><Relationship Id="rId7"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comments" Target="../comments/comment7.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Layout" Target="../slideLayouts/slideLayout15.xml"/><Relationship Id="rId4" Type="http://schemas.openxmlformats.org/officeDocument/2006/relationships/comments" Target="../comments/comment8.xml"/></Relationships>
</file>

<file path=ppt/slides/_rels/slide14.xml.rels><?xml version="1.0" encoding="UTF-8" standalone="yes"?>
<Relationships xmlns="http://schemas.openxmlformats.org/package/2006/relationships"><Relationship Id="rId8" Type="http://schemas.openxmlformats.org/officeDocument/2006/relationships/comments" Target="../comments/comment9.xml"/><Relationship Id="rId3" Type="http://schemas.openxmlformats.org/officeDocument/2006/relationships/image" Target="../media/image22.wmf"/><Relationship Id="rId7" Type="http://schemas.openxmlformats.org/officeDocument/2006/relationships/image" Target="../media/image25.jpeg"/><Relationship Id="rId2" Type="http://schemas.openxmlformats.org/officeDocument/2006/relationships/image" Target="../media/image21.wmf"/><Relationship Id="rId1" Type="http://schemas.openxmlformats.org/officeDocument/2006/relationships/slideLayout" Target="../slideLayouts/slideLayout14.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6.jpeg"/><Relationship Id="rId1" Type="http://schemas.openxmlformats.org/officeDocument/2006/relationships/slideLayout" Target="../slideLayouts/slideLayout13.xml"/><Relationship Id="rId4" Type="http://schemas.openxmlformats.org/officeDocument/2006/relationships/comments" Target="../comments/comment10.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comments" Target="../comments/comment1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comments" Target="../comments/comment12.xml"/><Relationship Id="rId5" Type="http://schemas.openxmlformats.org/officeDocument/2006/relationships/image" Target="../media/image8.jpeg"/><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 Id="rId5" Type="http://schemas.openxmlformats.org/officeDocument/2006/relationships/comments" Target="../comments/comment13.xml"/><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omments" Target="../comments/comment14.xml"/><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omments" Target="../comments/comment15.xml"/><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omments" Target="../comments/comment1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omments" Target="../comments/comment17.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comments" Target="../comments/comment18.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omments" Target="../comments/comment19.xml"/><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comments" Target="../comments/comment20.xml"/><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comments" Target="../comments/comment21.xml"/><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comments" Target="../comments/comment22.xml"/><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comments" Target="../comments/comment1.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wmf"/><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comments" Target="../comments/commen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774A01F1-30ED-4B10-ADE7-FE13AB83EA72}"/>
              </a:ext>
            </a:extLst>
          </p:cNvPr>
          <p:cNvSpPr>
            <a:spLocks noGrp="1" noChangeArrowheads="1"/>
          </p:cNvSpPr>
          <p:nvPr>
            <p:ph type="ctrTitle"/>
          </p:nvPr>
        </p:nvSpPr>
        <p:spPr>
          <a:xfrm>
            <a:off x="1143000" y="0"/>
            <a:ext cx="7924800" cy="1752600"/>
          </a:xfrm>
          <a:solidFill>
            <a:srgbClr val="002448"/>
          </a:solidFill>
        </p:spPr>
        <p:txBody>
          <a:bodyPr/>
          <a:lstStyle/>
          <a:p>
            <a:pPr algn="ctr"/>
            <a:br>
              <a:rPr lang="en-US" altLang="en-US" sz="2000"/>
            </a:br>
            <a:r>
              <a:rPr lang="en-US" altLang="en-US" sz="2000"/>
              <a:t>Prof. Dudley E. Shallcross ACRG &amp; PSTT</a:t>
            </a:r>
            <a:br>
              <a:rPr lang="en-US" altLang="en-US" sz="2000"/>
            </a:br>
            <a:r>
              <a:rPr lang="en-US" altLang="en-US" sz="2000"/>
              <a:t>Tim G. Harrison Bristol ChemLabS</a:t>
            </a:r>
            <a:br>
              <a:rPr lang="en-US" altLang="en-US" sz="2000"/>
            </a:br>
            <a:r>
              <a:rPr lang="en-US" altLang="en-GB" sz="1400"/>
              <a:t>Atmospheric Chemistry Research Group, School of Chemistry, University of Bristol</a:t>
            </a:r>
            <a:br>
              <a:rPr lang="en-US" altLang="en-GB" sz="1400"/>
            </a:br>
            <a:r>
              <a:rPr lang="en-US" altLang="en-GB" sz="1400"/>
              <a:t>Primary Science Teaching Trust</a:t>
            </a:r>
            <a:br>
              <a:rPr lang="en-US" altLang="en-GB" sz="2000"/>
            </a:br>
            <a:endParaRPr lang="en-US" altLang="en-US" sz="2000"/>
          </a:p>
        </p:txBody>
      </p:sp>
      <p:sp>
        <p:nvSpPr>
          <p:cNvPr id="4099" name="Rectangle 3">
            <a:extLst>
              <a:ext uri="{FF2B5EF4-FFF2-40B4-BE49-F238E27FC236}">
                <a16:creationId xmlns:a16="http://schemas.microsoft.com/office/drawing/2014/main" id="{359BA4D8-D8B6-4D51-A59B-914B3FAF3F82}"/>
              </a:ext>
            </a:extLst>
          </p:cNvPr>
          <p:cNvSpPr>
            <a:spLocks noGrp="1" noChangeArrowheads="1"/>
          </p:cNvSpPr>
          <p:nvPr>
            <p:ph type="subTitle" idx="1"/>
          </p:nvPr>
        </p:nvSpPr>
        <p:spPr>
          <a:xfrm>
            <a:off x="228601" y="1905000"/>
            <a:ext cx="8686799" cy="2590800"/>
          </a:xfrm>
          <a:solidFill>
            <a:srgbClr val="B01C2E"/>
          </a:solidFill>
        </p:spPr>
        <p:txBody>
          <a:bodyPr/>
          <a:lstStyle/>
          <a:p>
            <a:endParaRPr lang="en-US" altLang="en-GB" sz="4800" dirty="0"/>
          </a:p>
          <a:p>
            <a:pPr algn="ctr">
              <a:lnSpc>
                <a:spcPct val="100000"/>
              </a:lnSpc>
              <a:spcBef>
                <a:spcPts val="0"/>
              </a:spcBef>
              <a:spcAft>
                <a:spcPts val="0"/>
              </a:spcAft>
            </a:pPr>
            <a:r>
              <a:rPr lang="en-US" altLang="en-GB" sz="4800" dirty="0"/>
              <a:t>An Overview of Air Pollution and Climate Change</a:t>
            </a:r>
          </a:p>
          <a:p>
            <a:pPr algn="ctr"/>
            <a:endParaRPr lang="en-US" altLang="en-GB" sz="4800" dirty="0"/>
          </a:p>
          <a:p>
            <a:pPr algn="ctr"/>
            <a:endParaRPr lang="en-US" altLang="en-GB" sz="4800" dirty="0"/>
          </a:p>
          <a:p>
            <a:pPr algn="ctr"/>
            <a:endParaRPr lang="en-GB" altLang="en-GB" sz="4800" dirty="0"/>
          </a:p>
          <a:p>
            <a:pPr algn="ctr"/>
            <a:endParaRPr lang="en-GB" altLang="en-GB" sz="4800" dirty="0"/>
          </a:p>
        </p:txBody>
      </p:sp>
      <p:pic>
        <p:nvPicPr>
          <p:cNvPr id="3" name="Picture 2" descr="A picture containing drawing&#10;&#10;Description automatically generated">
            <a:extLst>
              <a:ext uri="{FF2B5EF4-FFF2-40B4-BE49-F238E27FC236}">
                <a16:creationId xmlns:a16="http://schemas.microsoft.com/office/drawing/2014/main" id="{E4AD71C7-0CFD-407E-B7A7-D02ED2D3BF6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1" y="335458"/>
            <a:ext cx="1219200" cy="909770"/>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a:extLst>
              <a:ext uri="{FF2B5EF4-FFF2-40B4-BE49-F238E27FC236}">
                <a16:creationId xmlns:a16="http://schemas.microsoft.com/office/drawing/2014/main" id="{8FDB2BD1-468A-4A6D-BE33-1A7771375377}"/>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32ECB6E1-FCE5-498D-BFE8-C737A4C16AA6}" type="slidenum">
              <a:rPr lang="en-US" altLang="en-US" sz="1400">
                <a:solidFill>
                  <a:schemeClr val="bg1"/>
                </a:solidFill>
              </a:rPr>
              <a:pPr>
                <a:lnSpc>
                  <a:spcPct val="100000"/>
                </a:lnSpc>
                <a:spcBef>
                  <a:spcPct val="0"/>
                </a:spcBef>
                <a:buClrTx/>
                <a:buFontTx/>
                <a:buNone/>
              </a:pPr>
              <a:t>10</a:t>
            </a:fld>
            <a:endParaRPr lang="en-US" altLang="en-US" sz="1400">
              <a:latin typeface="Times New Roman" panose="02020603050405020304" pitchFamily="18" charset="0"/>
            </a:endParaRPr>
          </a:p>
        </p:txBody>
      </p:sp>
      <p:sp>
        <p:nvSpPr>
          <p:cNvPr id="50179" name="Rectangle 3">
            <a:extLst>
              <a:ext uri="{FF2B5EF4-FFF2-40B4-BE49-F238E27FC236}">
                <a16:creationId xmlns:a16="http://schemas.microsoft.com/office/drawing/2014/main" id="{CE52F7EE-58AF-4C0C-A4CB-2B9764019EEF}"/>
              </a:ext>
            </a:extLst>
          </p:cNvPr>
          <p:cNvSpPr>
            <a:spLocks noGrp="1" noChangeArrowheads="1"/>
          </p:cNvSpPr>
          <p:nvPr>
            <p:ph type="body" idx="1"/>
          </p:nvPr>
        </p:nvSpPr>
        <p:spPr/>
        <p:txBody>
          <a:bodyPr/>
          <a:lstStyle/>
          <a:p>
            <a:pPr>
              <a:buFontTx/>
              <a:buNone/>
            </a:pPr>
            <a:r>
              <a:rPr lang="en-GB" altLang="en-US"/>
              <a:t>Thanks to Mike Stuart  </a:t>
            </a:r>
          </a:p>
          <a:p>
            <a:pPr>
              <a:buFontTx/>
              <a:buNone/>
            </a:pPr>
            <a:r>
              <a:rPr lang="en-GB" altLang="en-US">
                <a:hlinkClick r:id="rId2"/>
              </a:rPr>
              <a:t>www.disphoria.co.uk</a:t>
            </a:r>
            <a:endParaRPr lang="en-GB" altLang="en-US"/>
          </a:p>
          <a:p>
            <a:pPr>
              <a:buFontTx/>
              <a:buNone/>
            </a:pPr>
            <a:endParaRPr lang="en-GB" altLang="en-US"/>
          </a:p>
          <a:p>
            <a:pPr>
              <a:buFontTx/>
              <a:buNone/>
            </a:pPr>
            <a:r>
              <a:rPr lang="en-GB" altLang="en-US"/>
              <a:t>For the granny cartoons</a:t>
            </a:r>
            <a:endParaRPr lang="en-US" altLang="en-US"/>
          </a:p>
        </p:txBody>
      </p:sp>
      <p:pic>
        <p:nvPicPr>
          <p:cNvPr id="5" name="Picture 4" descr="A picture containing drawing&#10;&#10;Description automatically generated">
            <a:extLst>
              <a:ext uri="{FF2B5EF4-FFF2-40B4-BE49-F238E27FC236}">
                <a16:creationId xmlns:a16="http://schemas.microsoft.com/office/drawing/2014/main" id="{901D4A3D-788C-479E-9167-4660051415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4">
            <a:extLst>
              <a:ext uri="{FF2B5EF4-FFF2-40B4-BE49-F238E27FC236}">
                <a16:creationId xmlns:a16="http://schemas.microsoft.com/office/drawing/2014/main" id="{BFCAE717-E02B-483F-8F1C-6DCD702AC949}"/>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FBB04EDC-1478-435E-B824-F3680FB32185}" type="slidenum">
              <a:rPr lang="en-US" altLang="en-US" sz="1400">
                <a:solidFill>
                  <a:schemeClr val="bg1"/>
                </a:solidFill>
              </a:rPr>
              <a:pPr>
                <a:lnSpc>
                  <a:spcPct val="100000"/>
                </a:lnSpc>
                <a:spcBef>
                  <a:spcPct val="0"/>
                </a:spcBef>
                <a:buClrTx/>
                <a:buFontTx/>
                <a:buNone/>
              </a:pPr>
              <a:t>11</a:t>
            </a:fld>
            <a:endParaRPr lang="en-US" altLang="en-US" sz="1400">
              <a:latin typeface="Times New Roman" panose="02020603050405020304" pitchFamily="18" charset="0"/>
            </a:endParaRPr>
          </a:p>
        </p:txBody>
      </p:sp>
      <p:sp>
        <p:nvSpPr>
          <p:cNvPr id="51204" name="Rectangle 3">
            <a:extLst>
              <a:ext uri="{FF2B5EF4-FFF2-40B4-BE49-F238E27FC236}">
                <a16:creationId xmlns:a16="http://schemas.microsoft.com/office/drawing/2014/main" id="{CCAA8084-308B-4ECC-861E-3788E80EF25B}"/>
              </a:ext>
            </a:extLst>
          </p:cNvPr>
          <p:cNvSpPr>
            <a:spLocks noGrp="1" noChangeArrowheads="1"/>
          </p:cNvSpPr>
          <p:nvPr>
            <p:ph type="body" sz="half" idx="1"/>
          </p:nvPr>
        </p:nvSpPr>
        <p:spPr>
          <a:xfrm>
            <a:off x="3657600" y="1733551"/>
            <a:ext cx="5410200" cy="2155408"/>
          </a:xfrm>
        </p:spPr>
        <p:txBody>
          <a:bodyPr/>
          <a:lstStyle/>
          <a:p>
            <a:r>
              <a:rPr lang="en-GB" altLang="en-US" dirty="0"/>
              <a:t>Snow accumulation lays down a record of environmental conditions</a:t>
            </a:r>
          </a:p>
          <a:p>
            <a:r>
              <a:rPr lang="en-GB" altLang="en-US" dirty="0"/>
              <a:t>Compacted to ice – preserving the record</a:t>
            </a:r>
          </a:p>
          <a:p>
            <a:r>
              <a:rPr lang="en-GB" altLang="en-US" dirty="0"/>
              <a:t>Drill ice core &amp; date</a:t>
            </a:r>
            <a:endParaRPr lang="en-US" altLang="en-US" dirty="0"/>
          </a:p>
        </p:txBody>
      </p:sp>
      <p:pic>
        <p:nvPicPr>
          <p:cNvPr id="51205" name="Picture 4" descr="Preparation of ice core for trace chemistry study">
            <a:extLst>
              <a:ext uri="{FF2B5EF4-FFF2-40B4-BE49-F238E27FC236}">
                <a16:creationId xmlns:a16="http://schemas.microsoft.com/office/drawing/2014/main" id="{F80E9093-6F66-45E0-8C17-59C5343F8D63}"/>
              </a:ext>
            </a:extLst>
          </p:cNvPr>
          <p:cNvPicPr>
            <a:picLocks noGrp="1" noChangeAspect="1" noChangeArrowheads="1"/>
          </p:cNvPicPr>
          <p:nvPr>
            <p:ph sz="quarter" idx="4294967295"/>
          </p:nvPr>
        </p:nvPicPr>
        <p:blipFill>
          <a:blip r:embed="rId2">
            <a:extLst>
              <a:ext uri="{28A0092B-C50C-407E-A947-70E740481C1C}">
                <a14:useLocalDpi xmlns:a14="http://schemas.microsoft.com/office/drawing/2010/main"/>
              </a:ext>
            </a:extLst>
          </a:blip>
          <a:srcRect/>
          <a:stretch>
            <a:fillRect/>
          </a:stretch>
        </p:blipFill>
        <p:spPr>
          <a:xfrm>
            <a:off x="5561580" y="4410269"/>
            <a:ext cx="2651921" cy="1514371"/>
          </a:xfrm>
          <a:noFill/>
          <a:ln>
            <a:solidFill>
              <a:schemeClr val="tx1"/>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6" name="Picture 5" descr="Preparing to drill an ice core">
            <a:hlinkClick r:id="rId3"/>
            <a:extLst>
              <a:ext uri="{FF2B5EF4-FFF2-40B4-BE49-F238E27FC236}">
                <a16:creationId xmlns:a16="http://schemas.microsoft.com/office/drawing/2014/main" id="{9DAF07CB-91FE-4E7E-9A77-F668E4D7EBF8}"/>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76233" y="1101055"/>
            <a:ext cx="2553269" cy="340435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07" name="Picture 6" descr="Scientists with the ice-core, Epica">
            <a:extLst>
              <a:ext uri="{FF2B5EF4-FFF2-40B4-BE49-F238E27FC236}">
                <a16:creationId xmlns:a16="http://schemas.microsoft.com/office/drawing/2014/main" id="{1BF12342-CF6A-4AC8-85E6-2ABB63DAFC6C}"/>
              </a:ext>
            </a:extLst>
          </p:cNvPr>
          <p:cNvPicPr>
            <a:picLocks noGrp="1" noChangeAspect="1" noChangeArrowheads="1"/>
          </p:cNvPicPr>
          <p:nvPr>
            <p:ph sz="quarter" idx="4294967295"/>
          </p:nvPr>
        </p:nvPicPr>
        <p:blipFill>
          <a:blip r:embed="rId5">
            <a:extLst>
              <a:ext uri="{28A0092B-C50C-407E-A947-70E740481C1C}">
                <a14:useLocalDpi xmlns:a14="http://schemas.microsoft.com/office/drawing/2010/main"/>
              </a:ext>
            </a:extLst>
          </a:blip>
          <a:srcRect/>
          <a:stretch>
            <a:fillRect/>
          </a:stretch>
        </p:blipFill>
        <p:spPr>
          <a:xfrm>
            <a:off x="2743200" y="4406076"/>
            <a:ext cx="2022052" cy="151437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8" name="Picture 7" descr="cc_icecore">
            <a:extLst>
              <a:ext uri="{FF2B5EF4-FFF2-40B4-BE49-F238E27FC236}">
                <a16:creationId xmlns:a16="http://schemas.microsoft.com/office/drawing/2014/main" id="{1A484B6A-DE0F-42FD-BB64-9337F5DDFEE4}"/>
              </a:ext>
            </a:extLst>
          </p:cNvPr>
          <p:cNvPicPr>
            <a:picLocks noGrp="1" noChangeAspect="1" noChangeArrowheads="1"/>
          </p:cNvPicPr>
          <p:nvPr>
            <p:ph sz="half" idx="2"/>
          </p:nvPr>
        </p:nvPicPr>
        <p:blipFill>
          <a:blip r:embed="rId6">
            <a:extLst>
              <a:ext uri="{28A0092B-C50C-407E-A947-70E740481C1C}">
                <a14:useLocalDpi xmlns:a14="http://schemas.microsoft.com/office/drawing/2010/main"/>
              </a:ext>
            </a:extLst>
          </a:blip>
          <a:srcRect/>
          <a:stretch>
            <a:fillRect/>
          </a:stretch>
        </p:blipFill>
        <p:spPr>
          <a:xfrm>
            <a:off x="7543800" y="240385"/>
            <a:ext cx="1285875" cy="140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09" name="Rectangle 8">
            <a:extLst>
              <a:ext uri="{FF2B5EF4-FFF2-40B4-BE49-F238E27FC236}">
                <a16:creationId xmlns:a16="http://schemas.microsoft.com/office/drawing/2014/main" id="{909F3189-EE37-47E4-8160-3196F2E51994}"/>
              </a:ext>
            </a:extLst>
          </p:cNvPr>
          <p:cNvSpPr>
            <a:spLocks noChangeArrowheads="1"/>
          </p:cNvSpPr>
          <p:nvPr/>
        </p:nvSpPr>
        <p:spPr bwMode="auto">
          <a:xfrm>
            <a:off x="2985286" y="393353"/>
            <a:ext cx="3521075"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FontTx/>
              <a:buNone/>
            </a:pPr>
            <a:r>
              <a:rPr lang="en-GB" altLang="en-US" sz="3200" b="1" baseline="0" dirty="0">
                <a:solidFill>
                  <a:srgbClr val="272F95"/>
                </a:solidFill>
                <a:effectLst/>
              </a:rPr>
              <a:t>Secrets in the Ice</a:t>
            </a:r>
            <a:endParaRPr lang="en-US" altLang="en-US" sz="3200" b="1" baseline="0" dirty="0">
              <a:solidFill>
                <a:srgbClr val="272F95"/>
              </a:solidFill>
              <a:effectLst/>
            </a:endParaRPr>
          </a:p>
        </p:txBody>
      </p:sp>
      <p:pic>
        <p:nvPicPr>
          <p:cNvPr id="10" name="Picture 9" descr="A picture containing drawing&#10;&#10;Description automatically generated">
            <a:extLst>
              <a:ext uri="{FF2B5EF4-FFF2-40B4-BE49-F238E27FC236}">
                <a16:creationId xmlns:a16="http://schemas.microsoft.com/office/drawing/2014/main" id="{D76FF8CC-7153-4895-B117-8BF31818B07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a:extLst>
              <a:ext uri="{FF2B5EF4-FFF2-40B4-BE49-F238E27FC236}">
                <a16:creationId xmlns:a16="http://schemas.microsoft.com/office/drawing/2014/main" id="{2A698E87-18FB-4F63-97D6-598DBC37B14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E157CDE9-D818-4555-B10E-CB8A108030F4}" type="slidenum">
              <a:rPr lang="en-US" altLang="en-US" sz="1400">
                <a:solidFill>
                  <a:schemeClr val="bg1"/>
                </a:solidFill>
              </a:rPr>
              <a:pPr>
                <a:lnSpc>
                  <a:spcPct val="100000"/>
                </a:lnSpc>
                <a:spcBef>
                  <a:spcPct val="0"/>
                </a:spcBef>
                <a:buClrTx/>
                <a:buFontTx/>
                <a:buNone/>
              </a:pPr>
              <a:t>12</a:t>
            </a:fld>
            <a:endParaRPr lang="en-US" altLang="en-US" sz="1400">
              <a:latin typeface="Times New Roman" panose="02020603050405020304" pitchFamily="18" charset="0"/>
            </a:endParaRPr>
          </a:p>
        </p:txBody>
      </p:sp>
      <p:sp>
        <p:nvSpPr>
          <p:cNvPr id="52227" name="Rectangle 2">
            <a:extLst>
              <a:ext uri="{FF2B5EF4-FFF2-40B4-BE49-F238E27FC236}">
                <a16:creationId xmlns:a16="http://schemas.microsoft.com/office/drawing/2014/main" id="{44DCA215-8FA3-4D1D-958E-A296FA45C6A5}"/>
              </a:ext>
            </a:extLst>
          </p:cNvPr>
          <p:cNvSpPr>
            <a:spLocks noGrp="1" noChangeArrowheads="1"/>
          </p:cNvSpPr>
          <p:nvPr>
            <p:ph type="title"/>
          </p:nvPr>
        </p:nvSpPr>
        <p:spPr/>
        <p:txBody>
          <a:bodyPr/>
          <a:lstStyle/>
          <a:p>
            <a:pPr algn="ctr"/>
            <a:r>
              <a:rPr lang="en-GB" altLang="en-US" b="1"/>
              <a:t>CO</a:t>
            </a:r>
            <a:r>
              <a:rPr lang="en-GB" altLang="en-US" sz="1800" b="1"/>
              <a:t>2</a:t>
            </a:r>
            <a:r>
              <a:rPr lang="en-GB" altLang="en-US" b="1"/>
              <a:t> levels over the last 1000 years</a:t>
            </a:r>
            <a:endParaRPr lang="en-US" altLang="en-US" b="1"/>
          </a:p>
        </p:txBody>
      </p:sp>
      <p:pic>
        <p:nvPicPr>
          <p:cNvPr id="52228" name="Picture 3" descr="Ice-core disc, Epica">
            <a:extLst>
              <a:ext uri="{FF2B5EF4-FFF2-40B4-BE49-F238E27FC236}">
                <a16:creationId xmlns:a16="http://schemas.microsoft.com/office/drawing/2014/main" id="{1AEB4D9B-05C9-4C4F-8837-268F23E574DC}"/>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914400" y="1431925"/>
            <a:ext cx="3733800" cy="279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9" name="Text Box 4">
            <a:extLst>
              <a:ext uri="{FF2B5EF4-FFF2-40B4-BE49-F238E27FC236}">
                <a16:creationId xmlns:a16="http://schemas.microsoft.com/office/drawing/2014/main" id="{19751C36-6D2B-49E4-A32B-CF292D5700DF}"/>
              </a:ext>
            </a:extLst>
          </p:cNvPr>
          <p:cNvSpPr txBox="1">
            <a:spLocks noChangeArrowheads="1"/>
          </p:cNvSpPr>
          <p:nvPr/>
        </p:nvSpPr>
        <p:spPr bwMode="auto">
          <a:xfrm>
            <a:off x="630315" y="4860894"/>
            <a:ext cx="85344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50000"/>
              </a:spcBef>
              <a:buClrTx/>
              <a:buFontTx/>
              <a:buNone/>
            </a:pPr>
            <a:r>
              <a:rPr lang="en-GB" altLang="en-US" baseline="0" dirty="0">
                <a:effectLst/>
              </a:rPr>
              <a:t>Gases are extracted from bubbles trapped in ice cores and provide record of past atmospheric concentrations</a:t>
            </a:r>
            <a:endParaRPr lang="en-US" altLang="en-US" baseline="0" dirty="0">
              <a:effectLst/>
            </a:endParaRPr>
          </a:p>
        </p:txBody>
      </p:sp>
      <p:pic>
        <p:nvPicPr>
          <p:cNvPr id="52230" name="Picture 5">
            <a:extLst>
              <a:ext uri="{FF2B5EF4-FFF2-40B4-BE49-F238E27FC236}">
                <a16:creationId xmlns:a16="http://schemas.microsoft.com/office/drawing/2014/main" id="{09D9C12B-CE82-4D4D-8114-91675603D1DF}"/>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4572000" y="1490663"/>
            <a:ext cx="4572000" cy="3021012"/>
          </a:xfrm>
          <a:noFill/>
        </p:spPr>
      </p:pic>
      <p:sp>
        <p:nvSpPr>
          <p:cNvPr id="165894" name="Line 6">
            <a:extLst>
              <a:ext uri="{FF2B5EF4-FFF2-40B4-BE49-F238E27FC236}">
                <a16:creationId xmlns:a16="http://schemas.microsoft.com/office/drawing/2014/main" id="{4535677D-FE77-4C67-9C30-FF3537E9C6EB}"/>
              </a:ext>
            </a:extLst>
          </p:cNvPr>
          <p:cNvSpPr>
            <a:spLocks noChangeShapeType="1"/>
          </p:cNvSpPr>
          <p:nvPr/>
        </p:nvSpPr>
        <p:spPr bwMode="auto">
          <a:xfrm>
            <a:off x="2895600" y="2895600"/>
            <a:ext cx="3816350" cy="0"/>
          </a:xfrm>
          <a:prstGeom prst="line">
            <a:avLst/>
          </a:prstGeom>
          <a:noFill/>
          <a:ln w="19050">
            <a:solidFill>
              <a:srgbClr val="FF0000"/>
            </a:solidFill>
            <a:round/>
            <a:headEnd/>
            <a:tailEnd type="triangle" w="lg" len="med"/>
          </a:ln>
          <a:effectLst/>
        </p:spPr>
        <p:txBody>
          <a:bodyPr/>
          <a:lstStyle/>
          <a:p>
            <a:pPr>
              <a:lnSpc>
                <a:spcPts val="3600"/>
              </a:lnSpc>
              <a:spcBef>
                <a:spcPts val="500"/>
              </a:spcBef>
              <a:buClr>
                <a:srgbClr val="990033"/>
              </a:buClr>
              <a:defRPr/>
            </a:pPr>
            <a:endParaRPr lang="en-GB"/>
          </a:p>
        </p:txBody>
      </p:sp>
      <p:pic>
        <p:nvPicPr>
          <p:cNvPr id="8" name="Picture 7" descr="A picture containing drawing&#10;&#10;Description automatically generated">
            <a:extLst>
              <a:ext uri="{FF2B5EF4-FFF2-40B4-BE49-F238E27FC236}">
                <a16:creationId xmlns:a16="http://schemas.microsoft.com/office/drawing/2014/main" id="{238ECADE-ECB4-4A55-9E0B-26C4D97956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2">
            <a:extLst>
              <a:ext uri="{FF2B5EF4-FFF2-40B4-BE49-F238E27FC236}">
                <a16:creationId xmlns:a16="http://schemas.microsoft.com/office/drawing/2014/main" id="{12E5EA6D-355F-4510-AB16-81D168C7270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6649AF26-606A-4E65-9A8A-95847C202E98}" type="slidenum">
              <a:rPr lang="en-US" altLang="en-US" sz="1400">
                <a:solidFill>
                  <a:schemeClr val="bg1"/>
                </a:solidFill>
              </a:rPr>
              <a:pPr>
                <a:lnSpc>
                  <a:spcPct val="100000"/>
                </a:lnSpc>
                <a:spcBef>
                  <a:spcPct val="0"/>
                </a:spcBef>
                <a:buClrTx/>
                <a:buFontTx/>
                <a:buNone/>
              </a:pPr>
              <a:t>13</a:t>
            </a:fld>
            <a:endParaRPr lang="en-US" altLang="en-US" sz="1400">
              <a:latin typeface="Times New Roman" panose="02020603050405020304" pitchFamily="18" charset="0"/>
            </a:endParaRPr>
          </a:p>
        </p:txBody>
      </p:sp>
      <p:sp>
        <p:nvSpPr>
          <p:cNvPr id="53251" name="Text Box 2">
            <a:extLst>
              <a:ext uri="{FF2B5EF4-FFF2-40B4-BE49-F238E27FC236}">
                <a16:creationId xmlns:a16="http://schemas.microsoft.com/office/drawing/2014/main" id="{AFFC77BE-0F0C-4696-BE5E-B6ACBBF8CC2E}"/>
              </a:ext>
            </a:extLst>
          </p:cNvPr>
          <p:cNvSpPr txBox="1">
            <a:spLocks noChangeArrowheads="1"/>
          </p:cNvSpPr>
          <p:nvPr/>
        </p:nvSpPr>
        <p:spPr bwMode="auto">
          <a:xfrm>
            <a:off x="2133600" y="5488778"/>
            <a:ext cx="5903913"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90000"/>
              </a:lnSpc>
              <a:spcBef>
                <a:spcPct val="20000"/>
              </a:spcBef>
              <a:buClrTx/>
              <a:buFontTx/>
              <a:buNone/>
            </a:pPr>
            <a:r>
              <a:rPr lang="en-GB" altLang="en-US" b="1" baseline="0" dirty="0">
                <a:effectLst/>
                <a:cs typeface="Arial" panose="020B0604020202020204" pitchFamily="34" charset="0"/>
              </a:rPr>
              <a:t>Frog chorus by Dr. Simon Hall </a:t>
            </a:r>
          </a:p>
        </p:txBody>
      </p:sp>
      <p:pic>
        <p:nvPicPr>
          <p:cNvPr id="53252" name="Picture 3" descr="mm7">
            <a:extLst>
              <a:ext uri="{FF2B5EF4-FFF2-40B4-BE49-F238E27FC236}">
                <a16:creationId xmlns:a16="http://schemas.microsoft.com/office/drawing/2014/main" id="{C9AA7238-8D76-4A81-B592-9FB1D255F330}"/>
              </a:ext>
            </a:extLst>
          </p:cNvPr>
          <p:cNvPicPr>
            <a:picLocks noGrp="1" noChangeAspect="1" noChangeArrowheads="1"/>
          </p:cNvPicPr>
          <p:nvPr>
            <p:ph/>
          </p:nvPr>
        </p:nvPicPr>
        <p:blipFill>
          <a:blip r:embed="rId2" cstate="screen">
            <a:extLst>
              <a:ext uri="{28A0092B-C50C-407E-A947-70E740481C1C}">
                <a14:useLocalDpi xmlns:a14="http://schemas.microsoft.com/office/drawing/2010/main"/>
              </a:ext>
            </a:extLst>
          </a:blip>
          <a:srcRect/>
          <a:stretch>
            <a:fillRect/>
          </a:stretch>
        </p:blipFill>
        <p:spPr>
          <a:xfrm>
            <a:off x="1828800" y="297042"/>
            <a:ext cx="6096000" cy="5102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A picture containing drawing&#10;&#10;Description automatically generated">
            <a:extLst>
              <a:ext uri="{FF2B5EF4-FFF2-40B4-BE49-F238E27FC236}">
                <a16:creationId xmlns:a16="http://schemas.microsoft.com/office/drawing/2014/main" id="{064CC6C6-BF60-49AB-8AE7-C2904D7420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a:extLst>
              <a:ext uri="{FF2B5EF4-FFF2-40B4-BE49-F238E27FC236}">
                <a16:creationId xmlns:a16="http://schemas.microsoft.com/office/drawing/2014/main" id="{A66B2D9F-47D3-4C6B-A410-32D35BBD5C8B}"/>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18E5D188-0E0C-47F6-B053-6BCF11785933}" type="slidenum">
              <a:rPr lang="en-US" altLang="en-US" sz="1400">
                <a:solidFill>
                  <a:schemeClr val="bg1"/>
                </a:solidFill>
              </a:rPr>
              <a:pPr>
                <a:lnSpc>
                  <a:spcPct val="100000"/>
                </a:lnSpc>
                <a:spcBef>
                  <a:spcPct val="0"/>
                </a:spcBef>
                <a:buClrTx/>
                <a:buFontTx/>
                <a:buNone/>
              </a:pPr>
              <a:t>14</a:t>
            </a:fld>
            <a:endParaRPr lang="en-US" altLang="en-US" sz="1400">
              <a:latin typeface="Times New Roman" panose="02020603050405020304" pitchFamily="18" charset="0"/>
            </a:endParaRPr>
          </a:p>
        </p:txBody>
      </p:sp>
      <p:sp>
        <p:nvSpPr>
          <p:cNvPr id="54275" name="Rectangle 2">
            <a:extLst>
              <a:ext uri="{FF2B5EF4-FFF2-40B4-BE49-F238E27FC236}">
                <a16:creationId xmlns:a16="http://schemas.microsoft.com/office/drawing/2014/main" id="{E2BD2474-4022-43B5-B555-4295EE2CF43F}"/>
              </a:ext>
            </a:extLst>
          </p:cNvPr>
          <p:cNvSpPr>
            <a:spLocks noGrp="1" noChangeArrowheads="1"/>
          </p:cNvSpPr>
          <p:nvPr>
            <p:ph type="title"/>
          </p:nvPr>
        </p:nvSpPr>
        <p:spPr/>
        <p:txBody>
          <a:bodyPr/>
          <a:lstStyle/>
          <a:p>
            <a:r>
              <a:rPr lang="en-GB" altLang="en-US" b="1" dirty="0"/>
              <a:t>Methane (CH</a:t>
            </a:r>
            <a:r>
              <a:rPr lang="en-GB" altLang="en-US" b="1" baseline="-25000" dirty="0"/>
              <a:t>4</a:t>
            </a:r>
            <a:r>
              <a:rPr lang="en-GB" altLang="en-US" b="1" dirty="0"/>
              <a:t>) and Nitrous Oxide (N</a:t>
            </a:r>
            <a:r>
              <a:rPr lang="en-GB" altLang="en-US" b="1" baseline="-25000" dirty="0"/>
              <a:t>2</a:t>
            </a:r>
            <a:r>
              <a:rPr lang="en-GB" altLang="en-US" b="1" dirty="0"/>
              <a:t>O)</a:t>
            </a:r>
            <a:endParaRPr lang="en-US" altLang="en-US" b="1" dirty="0"/>
          </a:p>
        </p:txBody>
      </p:sp>
      <p:pic>
        <p:nvPicPr>
          <p:cNvPr id="54276" name="Picture 3">
            <a:extLst>
              <a:ext uri="{FF2B5EF4-FFF2-40B4-BE49-F238E27FC236}">
                <a16:creationId xmlns:a16="http://schemas.microsoft.com/office/drawing/2014/main" id="{CAF44014-4F05-4BBF-82E7-5005D246B780}"/>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848877" y="1333265"/>
            <a:ext cx="3722424" cy="2515929"/>
          </a:xfrm>
          <a:noFill/>
        </p:spPr>
      </p:pic>
      <p:pic>
        <p:nvPicPr>
          <p:cNvPr id="54277" name="Picture 4">
            <a:extLst>
              <a:ext uri="{FF2B5EF4-FFF2-40B4-BE49-F238E27FC236}">
                <a16:creationId xmlns:a16="http://schemas.microsoft.com/office/drawing/2014/main" id="{C028B2DA-02FE-4F1F-8FE8-DD3AE3DB7933}"/>
              </a:ext>
            </a:extLst>
          </p:cNvPr>
          <p:cNvPicPr>
            <a:picLocks noGrp="1" noChangeAspect="1" noChangeArrowheads="1"/>
          </p:cNvPicPr>
          <p:nvPr>
            <p:ph sz="quarter" idx="3"/>
          </p:nvPr>
        </p:nvPicPr>
        <p:blipFill>
          <a:blip r:embed="rId3" cstate="screen">
            <a:extLst>
              <a:ext uri="{28A0092B-C50C-407E-A947-70E740481C1C}">
                <a14:useLocalDpi xmlns:a14="http://schemas.microsoft.com/office/drawing/2010/main"/>
              </a:ext>
            </a:extLst>
          </a:blip>
          <a:srcRect/>
          <a:stretch>
            <a:fillRect/>
          </a:stretch>
        </p:blipFill>
        <p:spPr>
          <a:xfrm>
            <a:off x="4889208" y="1428448"/>
            <a:ext cx="3570025" cy="2325565"/>
          </a:xfrm>
          <a:noFill/>
        </p:spPr>
      </p:pic>
      <p:pic>
        <p:nvPicPr>
          <p:cNvPr id="9" name="Picture 8" descr="A picture containing drawing&#10;&#10;Description automatically generated">
            <a:extLst>
              <a:ext uri="{FF2B5EF4-FFF2-40B4-BE49-F238E27FC236}">
                <a16:creationId xmlns:a16="http://schemas.microsoft.com/office/drawing/2014/main" id="{55C9475A-8292-4EAD-965A-7F108CC960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pic>
        <p:nvPicPr>
          <p:cNvPr id="3" name="Picture 2" descr="A body of water surrounded by trees&#10;&#10;Description automatically generated">
            <a:extLst>
              <a:ext uri="{FF2B5EF4-FFF2-40B4-BE49-F238E27FC236}">
                <a16:creationId xmlns:a16="http://schemas.microsoft.com/office/drawing/2014/main" id="{12B11ACC-7FEF-4174-8E14-5B37220E7BF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72367" y="4196299"/>
            <a:ext cx="2128033" cy="1596025"/>
          </a:xfrm>
          <a:prstGeom prst="rect">
            <a:avLst/>
          </a:prstGeom>
        </p:spPr>
      </p:pic>
      <p:pic>
        <p:nvPicPr>
          <p:cNvPr id="5" name="Picture 4" descr="A tree in a desert&#10;&#10;Description automatically generated">
            <a:extLst>
              <a:ext uri="{FF2B5EF4-FFF2-40B4-BE49-F238E27FC236}">
                <a16:creationId xmlns:a16="http://schemas.microsoft.com/office/drawing/2014/main" id="{A808ED18-9161-4B10-88BE-520F205B032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614758" y="4196299"/>
            <a:ext cx="2047875" cy="1588305"/>
          </a:xfrm>
          <a:prstGeom prst="rect">
            <a:avLst/>
          </a:prstGeom>
        </p:spPr>
      </p:pic>
      <p:pic>
        <p:nvPicPr>
          <p:cNvPr id="8" name="Content Placeholder 7" descr="A herd of cattle standing on top of a lush green field&#10;&#10;Description automatically generated">
            <a:extLst>
              <a:ext uri="{FF2B5EF4-FFF2-40B4-BE49-F238E27FC236}">
                <a16:creationId xmlns:a16="http://schemas.microsoft.com/office/drawing/2014/main" id="{A21DE4D5-ADEA-4377-B3AC-8F129545071D}"/>
              </a:ext>
            </a:extLst>
          </p:cNvPr>
          <p:cNvPicPr>
            <a:picLocks noGrp="1" noChangeAspect="1"/>
          </p:cNvPicPr>
          <p:nvPr>
            <p:ph sz="quarter" idx="2"/>
          </p:nvPr>
        </p:nvPicPr>
        <p:blipFill>
          <a:blip r:embed="rId7" cstate="screen">
            <a:extLst>
              <a:ext uri="{28A0092B-C50C-407E-A947-70E740481C1C}">
                <a14:useLocalDpi xmlns:a14="http://schemas.microsoft.com/office/drawing/2010/main"/>
              </a:ext>
            </a:extLst>
          </a:blip>
          <a:stretch>
            <a:fillRect/>
          </a:stretch>
        </p:blipFill>
        <p:spPr>
          <a:xfrm>
            <a:off x="6076991" y="4204019"/>
            <a:ext cx="2382242" cy="158830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a:extLst>
              <a:ext uri="{FF2B5EF4-FFF2-40B4-BE49-F238E27FC236}">
                <a16:creationId xmlns:a16="http://schemas.microsoft.com/office/drawing/2014/main" id="{1467F4E9-4F5B-48BB-A845-52B9C371B441}"/>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91914B2E-8A5A-49EB-8671-9ACCF7D40B66}" type="slidenum">
              <a:rPr lang="en-US" altLang="en-US" sz="1400">
                <a:solidFill>
                  <a:schemeClr val="bg1"/>
                </a:solidFill>
              </a:rPr>
              <a:pPr>
                <a:lnSpc>
                  <a:spcPct val="100000"/>
                </a:lnSpc>
                <a:spcBef>
                  <a:spcPct val="0"/>
                </a:spcBef>
                <a:buClrTx/>
                <a:buFontTx/>
                <a:buNone/>
              </a:pPr>
              <a:t>15</a:t>
            </a:fld>
            <a:endParaRPr lang="en-US" altLang="en-US" sz="1400">
              <a:latin typeface="Times New Roman" panose="02020603050405020304" pitchFamily="18" charset="0"/>
            </a:endParaRPr>
          </a:p>
        </p:txBody>
      </p:sp>
      <p:sp>
        <p:nvSpPr>
          <p:cNvPr id="55299" name="Rectangle 2">
            <a:extLst>
              <a:ext uri="{FF2B5EF4-FFF2-40B4-BE49-F238E27FC236}">
                <a16:creationId xmlns:a16="http://schemas.microsoft.com/office/drawing/2014/main" id="{C6C3EBCD-103D-4682-A897-FC3C27283036}"/>
              </a:ext>
            </a:extLst>
          </p:cNvPr>
          <p:cNvSpPr>
            <a:spLocks noGrp="1" noChangeArrowheads="1"/>
          </p:cNvSpPr>
          <p:nvPr>
            <p:ph type="title"/>
          </p:nvPr>
        </p:nvSpPr>
        <p:spPr>
          <a:xfrm>
            <a:off x="1066800" y="0"/>
            <a:ext cx="7467600" cy="914400"/>
          </a:xfrm>
        </p:spPr>
        <p:txBody>
          <a:bodyPr/>
          <a:lstStyle/>
          <a:p>
            <a:pPr algn="ctr"/>
            <a:r>
              <a:rPr lang="en-GB" altLang="en-US" b="1"/>
              <a:t>Increased global temperature</a:t>
            </a:r>
            <a:endParaRPr lang="en-US" altLang="en-US" b="1"/>
          </a:p>
        </p:txBody>
      </p:sp>
      <p:pic>
        <p:nvPicPr>
          <p:cNvPr id="55300" name="Picture 4" descr="global temp graph">
            <a:extLst>
              <a:ext uri="{FF2B5EF4-FFF2-40B4-BE49-F238E27FC236}">
                <a16:creationId xmlns:a16="http://schemas.microsoft.com/office/drawing/2014/main" id="{C5A1070D-2B4E-4C52-897F-C880CCCACECF}"/>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a:xfrm>
            <a:off x="1524000" y="990600"/>
            <a:ext cx="6553200" cy="4914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A picture containing drawing&#10;&#10;Description automatically generated">
            <a:extLst>
              <a:ext uri="{FF2B5EF4-FFF2-40B4-BE49-F238E27FC236}">
                <a16:creationId xmlns:a16="http://schemas.microsoft.com/office/drawing/2014/main" id="{25E9C622-4425-42F7-9D76-1E3A7B44CA3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a:extLst>
              <a:ext uri="{FF2B5EF4-FFF2-40B4-BE49-F238E27FC236}">
                <a16:creationId xmlns:a16="http://schemas.microsoft.com/office/drawing/2014/main" id="{C8431AB8-D20E-4204-8967-9C9230D1D33C}"/>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D12EB24A-A1EE-4361-A61C-00859126C88B}" type="slidenum">
              <a:rPr lang="en-US" altLang="en-US" sz="1400">
                <a:solidFill>
                  <a:schemeClr val="bg1"/>
                </a:solidFill>
              </a:rPr>
              <a:pPr>
                <a:lnSpc>
                  <a:spcPct val="100000"/>
                </a:lnSpc>
                <a:spcBef>
                  <a:spcPct val="0"/>
                </a:spcBef>
                <a:buClrTx/>
                <a:buFontTx/>
                <a:buNone/>
              </a:pPr>
              <a:t>16</a:t>
            </a:fld>
            <a:endParaRPr lang="en-US" altLang="en-US" sz="1400">
              <a:latin typeface="Times New Roman" panose="02020603050405020304" pitchFamily="18" charset="0"/>
            </a:endParaRPr>
          </a:p>
        </p:txBody>
      </p:sp>
      <p:sp>
        <p:nvSpPr>
          <p:cNvPr id="56323" name="Rectangle 2">
            <a:extLst>
              <a:ext uri="{FF2B5EF4-FFF2-40B4-BE49-F238E27FC236}">
                <a16:creationId xmlns:a16="http://schemas.microsoft.com/office/drawing/2014/main" id="{E72F058C-E9F5-4FFF-875B-45797798ECB2}"/>
              </a:ext>
            </a:extLst>
          </p:cNvPr>
          <p:cNvSpPr>
            <a:spLocks noGrp="1" noChangeArrowheads="1"/>
          </p:cNvSpPr>
          <p:nvPr>
            <p:ph type="title"/>
          </p:nvPr>
        </p:nvSpPr>
        <p:spPr>
          <a:xfrm>
            <a:off x="762000" y="146050"/>
            <a:ext cx="6870700" cy="920750"/>
          </a:xfrm>
        </p:spPr>
        <p:txBody>
          <a:bodyPr/>
          <a:lstStyle/>
          <a:p>
            <a:pPr algn="ctr"/>
            <a:r>
              <a:rPr lang="en-GB" altLang="en-US" dirty="0"/>
              <a:t>Model simulation of recent climate</a:t>
            </a:r>
            <a:endParaRPr lang="en-US" altLang="en-US" dirty="0"/>
          </a:p>
        </p:txBody>
      </p:sp>
      <p:pic>
        <p:nvPicPr>
          <p:cNvPr id="56324" name="Picture 3" descr="antnat">
            <a:extLst>
              <a:ext uri="{FF2B5EF4-FFF2-40B4-BE49-F238E27FC236}">
                <a16:creationId xmlns:a16="http://schemas.microsoft.com/office/drawing/2014/main" id="{CE0C18AC-53C5-494F-BA93-7B4CE002ECA1}"/>
              </a:ext>
            </a:extLst>
          </p:cNvPr>
          <p:cNvPicPr>
            <a:picLocks noGrp="1" noChangeAspect="1" noChangeArrowheads="1"/>
          </p:cNvPicPr>
          <p:nvPr>
            <p:ph sz="half" idx="1"/>
          </p:nvPr>
        </p:nvPicPr>
        <p:blipFill>
          <a:blip r:embed="rId2" cstate="screen">
            <a:extLst>
              <a:ext uri="{28A0092B-C50C-407E-A947-70E740481C1C}">
                <a14:useLocalDpi xmlns:a14="http://schemas.microsoft.com/office/drawing/2010/main"/>
              </a:ext>
            </a:extLst>
          </a:blip>
          <a:srcRect l="-264" t="30688" r="50264" b="24040"/>
          <a:stretch>
            <a:fillRect/>
          </a:stretch>
        </p:blipFill>
        <p:spPr>
          <a:xfrm>
            <a:off x="661987" y="1778000"/>
            <a:ext cx="3582987" cy="2597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6325" name="Picture 4" descr="antnat">
            <a:extLst>
              <a:ext uri="{FF2B5EF4-FFF2-40B4-BE49-F238E27FC236}">
                <a16:creationId xmlns:a16="http://schemas.microsoft.com/office/drawing/2014/main" id="{08B6CD1C-2423-4AB5-8D88-7F3EE947C3EF}"/>
              </a:ext>
            </a:extLst>
          </p:cNvPr>
          <p:cNvPicPr>
            <a:picLocks noGrp="1" noChangeAspect="1" noChangeArrowheads="1"/>
          </p:cNvPicPr>
          <p:nvPr>
            <p:ph sz="half" idx="2"/>
          </p:nvPr>
        </p:nvPicPr>
        <p:blipFill>
          <a:blip r:embed="rId2" cstate="screen">
            <a:extLst>
              <a:ext uri="{28A0092B-C50C-407E-A947-70E740481C1C}">
                <a14:useLocalDpi xmlns:a14="http://schemas.microsoft.com/office/drawing/2010/main"/>
              </a:ext>
            </a:extLst>
          </a:blip>
          <a:srcRect l="49364" t="31041" r="1228" b="24316"/>
          <a:stretch>
            <a:fillRect/>
          </a:stretch>
        </p:blipFill>
        <p:spPr>
          <a:xfrm>
            <a:off x="4748213" y="1778000"/>
            <a:ext cx="3733800" cy="2706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6" name="Text Box 5">
            <a:extLst>
              <a:ext uri="{FF2B5EF4-FFF2-40B4-BE49-F238E27FC236}">
                <a16:creationId xmlns:a16="http://schemas.microsoft.com/office/drawing/2014/main" id="{E883831A-EEF5-47EA-AFFB-AD075580D170}"/>
              </a:ext>
            </a:extLst>
          </p:cNvPr>
          <p:cNvSpPr txBox="1">
            <a:spLocks noChangeArrowheads="1"/>
          </p:cNvSpPr>
          <p:nvPr/>
        </p:nvSpPr>
        <p:spPr bwMode="auto">
          <a:xfrm>
            <a:off x="784934" y="4765675"/>
            <a:ext cx="338296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spcBef>
                <a:spcPct val="50000"/>
              </a:spcBef>
              <a:buClrTx/>
              <a:buFontTx/>
              <a:buNone/>
            </a:pPr>
            <a:r>
              <a:rPr lang="en-GB" altLang="en-US" sz="1800" baseline="0" dirty="0">
                <a:effectLst/>
                <a:latin typeface="Tahoma" panose="020B0604030504040204" pitchFamily="34" charset="0"/>
              </a:rPr>
              <a:t>Natural changes only</a:t>
            </a:r>
            <a:br>
              <a:rPr lang="en-US" altLang="en-US" sz="1800" baseline="0" dirty="0">
                <a:effectLst/>
                <a:latin typeface="Tahoma" panose="020B0604030504040204" pitchFamily="34" charset="0"/>
              </a:rPr>
            </a:br>
            <a:r>
              <a:rPr lang="en-US" altLang="en-US" sz="1800" baseline="0" dirty="0">
                <a:effectLst/>
                <a:latin typeface="Tahoma" panose="020B0604030504040204" pitchFamily="34" charset="0"/>
              </a:rPr>
              <a:t>(solar, volcanic etc. variability)</a:t>
            </a:r>
          </a:p>
        </p:txBody>
      </p:sp>
      <p:sp>
        <p:nvSpPr>
          <p:cNvPr id="56327" name="Text Box 6">
            <a:extLst>
              <a:ext uri="{FF2B5EF4-FFF2-40B4-BE49-F238E27FC236}">
                <a16:creationId xmlns:a16="http://schemas.microsoft.com/office/drawing/2014/main" id="{3EAB0EC2-B728-445A-8E52-453A5CABBFFF}"/>
              </a:ext>
            </a:extLst>
          </p:cNvPr>
          <p:cNvSpPr txBox="1">
            <a:spLocks noChangeArrowheads="1"/>
          </p:cNvSpPr>
          <p:nvPr/>
        </p:nvSpPr>
        <p:spPr bwMode="auto">
          <a:xfrm>
            <a:off x="5105400" y="4765675"/>
            <a:ext cx="3454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spcBef>
                <a:spcPct val="50000"/>
              </a:spcBef>
              <a:buClrTx/>
              <a:buFontTx/>
              <a:buNone/>
            </a:pPr>
            <a:r>
              <a:rPr lang="en-GB" altLang="en-US" sz="1800" baseline="0" dirty="0">
                <a:effectLst/>
                <a:latin typeface="Tahoma" panose="020B0604030504040204" pitchFamily="34" charset="0"/>
              </a:rPr>
              <a:t>Anthropogenic changes only</a:t>
            </a:r>
            <a:br>
              <a:rPr lang="en-GB" altLang="en-US" sz="1800" baseline="0" dirty="0">
                <a:effectLst/>
                <a:latin typeface="Tahoma" panose="020B0604030504040204" pitchFamily="34" charset="0"/>
              </a:rPr>
            </a:br>
            <a:r>
              <a:rPr lang="en-GB" altLang="en-US" sz="1800" baseline="0" dirty="0">
                <a:effectLst/>
                <a:latin typeface="Tahoma" panose="020B0604030504040204" pitchFamily="34" charset="0"/>
              </a:rPr>
              <a:t>(human-induced changes)</a:t>
            </a:r>
            <a:endParaRPr lang="en-US" altLang="en-US" sz="1800" baseline="0" dirty="0">
              <a:effectLst/>
              <a:latin typeface="Tahoma" panose="020B0604030504040204" pitchFamily="34" charset="0"/>
            </a:endParaRPr>
          </a:p>
        </p:txBody>
      </p:sp>
      <p:pic>
        <p:nvPicPr>
          <p:cNvPr id="9" name="Picture 8" descr="A picture containing drawing&#10;&#10;Description automatically generated">
            <a:extLst>
              <a:ext uri="{FF2B5EF4-FFF2-40B4-BE49-F238E27FC236}">
                <a16:creationId xmlns:a16="http://schemas.microsoft.com/office/drawing/2014/main" id="{72ED56E9-71BC-431E-81D7-8CE406264F6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1">
            <a:extLst>
              <a:ext uri="{FF2B5EF4-FFF2-40B4-BE49-F238E27FC236}">
                <a16:creationId xmlns:a16="http://schemas.microsoft.com/office/drawing/2014/main" id="{E625A67E-CF60-4AD2-8BE5-7599B7AF0FDF}"/>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4F6CD5F6-9FF4-4824-85D4-2FA806919BF7}" type="slidenum">
              <a:rPr lang="en-US" altLang="en-US" sz="1400">
                <a:solidFill>
                  <a:schemeClr val="bg1"/>
                </a:solidFill>
              </a:rPr>
              <a:pPr>
                <a:lnSpc>
                  <a:spcPct val="100000"/>
                </a:lnSpc>
                <a:spcBef>
                  <a:spcPct val="0"/>
                </a:spcBef>
                <a:buClrTx/>
                <a:buFontTx/>
                <a:buNone/>
              </a:pPr>
              <a:t>17</a:t>
            </a:fld>
            <a:endParaRPr lang="en-US" altLang="en-US" sz="1400">
              <a:latin typeface="Times New Roman" panose="02020603050405020304" pitchFamily="18" charset="0"/>
            </a:endParaRPr>
          </a:p>
        </p:txBody>
      </p:sp>
      <p:sp>
        <p:nvSpPr>
          <p:cNvPr id="57347" name="Rectangle 2">
            <a:extLst>
              <a:ext uri="{FF2B5EF4-FFF2-40B4-BE49-F238E27FC236}">
                <a16:creationId xmlns:a16="http://schemas.microsoft.com/office/drawing/2014/main" id="{B6CB6182-34C9-476A-A7E2-E4B12070383C}"/>
              </a:ext>
            </a:extLst>
          </p:cNvPr>
          <p:cNvSpPr>
            <a:spLocks noChangeArrowheads="1"/>
          </p:cNvSpPr>
          <p:nvPr/>
        </p:nvSpPr>
        <p:spPr bwMode="auto">
          <a:xfrm>
            <a:off x="971663" y="196057"/>
            <a:ext cx="7920038" cy="9366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5725" tIns="42862" rIns="85725" bIns="42862"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GB" altLang="en-US" baseline="0" dirty="0">
                <a:effectLst/>
                <a:latin typeface="Verdana" panose="020B0604030504040204" pitchFamily="34" charset="0"/>
              </a:rPr>
              <a:t>Simulated global warming 1860-2000:</a:t>
            </a:r>
            <a:br>
              <a:rPr lang="en-GB" altLang="en-US" baseline="0" dirty="0">
                <a:effectLst/>
                <a:latin typeface="Verdana" panose="020B0604030504040204" pitchFamily="34" charset="0"/>
              </a:rPr>
            </a:br>
            <a:r>
              <a:rPr lang="en-GB" altLang="en-US" baseline="0" dirty="0">
                <a:effectLst/>
                <a:latin typeface="Verdana" panose="020B0604030504040204" pitchFamily="34" charset="0"/>
              </a:rPr>
              <a:t>natural &amp; anthropogenic (human) factors</a:t>
            </a:r>
          </a:p>
        </p:txBody>
      </p:sp>
      <p:grpSp>
        <p:nvGrpSpPr>
          <p:cNvPr id="57348" name="Group 3">
            <a:extLst>
              <a:ext uri="{FF2B5EF4-FFF2-40B4-BE49-F238E27FC236}">
                <a16:creationId xmlns:a16="http://schemas.microsoft.com/office/drawing/2014/main" id="{3533E1E7-28E3-48FC-9A9D-3FDB8D7E5378}"/>
              </a:ext>
            </a:extLst>
          </p:cNvPr>
          <p:cNvGrpSpPr>
            <a:grpSpLocks/>
          </p:cNvGrpSpPr>
          <p:nvPr/>
        </p:nvGrpSpPr>
        <p:grpSpPr bwMode="auto">
          <a:xfrm>
            <a:off x="685800" y="1066800"/>
            <a:ext cx="7810500" cy="5041900"/>
            <a:chOff x="288" y="732"/>
            <a:chExt cx="4920" cy="3176"/>
          </a:xfrm>
        </p:grpSpPr>
        <p:sp>
          <p:nvSpPr>
            <p:cNvPr id="57349" name="Rectangle 4">
              <a:extLst>
                <a:ext uri="{FF2B5EF4-FFF2-40B4-BE49-F238E27FC236}">
                  <a16:creationId xmlns:a16="http://schemas.microsoft.com/office/drawing/2014/main" id="{BAA71BB3-E669-4D01-AD27-5468BF3772B4}"/>
                </a:ext>
              </a:extLst>
            </p:cNvPr>
            <p:cNvSpPr>
              <a:spLocks noChangeArrowheads="1"/>
            </p:cNvSpPr>
            <p:nvPr/>
          </p:nvSpPr>
          <p:spPr bwMode="auto">
            <a:xfrm>
              <a:off x="288" y="732"/>
              <a:ext cx="4920" cy="316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spcBef>
                  <a:spcPct val="0"/>
                </a:spcBef>
                <a:buClrTx/>
                <a:buFontTx/>
                <a:buNone/>
              </a:pPr>
              <a:endParaRPr lang="en-GB" altLang="en-US" sz="1800" b="1" baseline="0">
                <a:effectLst/>
                <a:latin typeface="Stone Sans ITC TT" pitchFamily="2" charset="0"/>
              </a:endParaRPr>
            </a:p>
          </p:txBody>
        </p:sp>
        <p:graphicFrame>
          <p:nvGraphicFramePr>
            <p:cNvPr id="57350" name="Object 5">
              <a:extLst>
                <a:ext uri="{FF2B5EF4-FFF2-40B4-BE49-F238E27FC236}">
                  <a16:creationId xmlns:a16="http://schemas.microsoft.com/office/drawing/2014/main" id="{8E290718-B98E-425D-9F69-ABB28D672706}"/>
                </a:ext>
              </a:extLst>
            </p:cNvPr>
            <p:cNvGraphicFramePr>
              <a:graphicFrameLocks noChangeAspect="1"/>
            </p:cNvGraphicFramePr>
            <p:nvPr/>
          </p:nvGraphicFramePr>
          <p:xfrm>
            <a:off x="915" y="828"/>
            <a:ext cx="4086" cy="2897"/>
          </p:xfrm>
          <a:graphic>
            <a:graphicData uri="http://schemas.openxmlformats.org/presentationml/2006/ole">
              <mc:AlternateContent xmlns:mc="http://schemas.openxmlformats.org/markup-compatibility/2006">
                <mc:Choice xmlns:v="urn:schemas-microsoft-com:vml" Requires="v">
                  <p:oleObj spid="_x0000_s1026" name="CorelDRAW" r:id="rId3" imgW="4942761" imgH="3505200" progId="CorelDraw.Graphic.8">
                    <p:embed/>
                  </p:oleObj>
                </mc:Choice>
                <mc:Fallback>
                  <p:oleObj name="CorelDRAW" r:id="rId3" imgW="4942761" imgH="3505200" progId="CorelDraw.Graphic.8">
                    <p:embed/>
                    <p:pic>
                      <p:nvPicPr>
                        <p:cNvPr id="57350" name="Object 5">
                          <a:extLst>
                            <a:ext uri="{FF2B5EF4-FFF2-40B4-BE49-F238E27FC236}">
                              <a16:creationId xmlns:a16="http://schemas.microsoft.com/office/drawing/2014/main" id="{8E290718-B98E-425D-9F69-ABB28D6727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 y="828"/>
                          <a:ext cx="4086" cy="289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51" name="Text Box 6">
              <a:extLst>
                <a:ext uri="{FF2B5EF4-FFF2-40B4-BE49-F238E27FC236}">
                  <a16:creationId xmlns:a16="http://schemas.microsoft.com/office/drawing/2014/main" id="{382DA211-3A83-4865-8117-9E7355E7B1C0}"/>
                </a:ext>
              </a:extLst>
            </p:cNvPr>
            <p:cNvSpPr txBox="1">
              <a:spLocks noChangeArrowheads="1"/>
            </p:cNvSpPr>
            <p:nvPr/>
          </p:nvSpPr>
          <p:spPr bwMode="auto">
            <a:xfrm>
              <a:off x="1334" y="893"/>
              <a:ext cx="1460" cy="50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30000"/>
                </a:lnSpc>
                <a:spcBef>
                  <a:spcPct val="0"/>
                </a:spcBef>
                <a:buClrTx/>
                <a:buFontTx/>
                <a:buNone/>
              </a:pPr>
              <a:r>
                <a:rPr lang="en-GB" altLang="en-US" sz="1800" b="1" baseline="0">
                  <a:solidFill>
                    <a:srgbClr val="000000"/>
                  </a:solidFill>
                  <a:effectLst/>
                </a:rPr>
                <a:t>Observed</a:t>
              </a:r>
            </a:p>
            <a:p>
              <a:pPr>
                <a:lnSpc>
                  <a:spcPct val="130000"/>
                </a:lnSpc>
                <a:spcBef>
                  <a:spcPct val="0"/>
                </a:spcBef>
                <a:buClrTx/>
                <a:buFontTx/>
                <a:buNone/>
              </a:pPr>
              <a:r>
                <a:rPr lang="en-GB" altLang="en-US" sz="1800" b="1" baseline="0">
                  <a:solidFill>
                    <a:srgbClr val="000000"/>
                  </a:solidFill>
                  <a:effectLst/>
                </a:rPr>
                <a:t>simulated by model</a:t>
              </a:r>
            </a:p>
          </p:txBody>
        </p:sp>
        <p:sp>
          <p:nvSpPr>
            <p:cNvPr id="57352" name="Text Box 7">
              <a:extLst>
                <a:ext uri="{FF2B5EF4-FFF2-40B4-BE49-F238E27FC236}">
                  <a16:creationId xmlns:a16="http://schemas.microsoft.com/office/drawing/2014/main" id="{D3F3F5EF-F371-40F4-9531-84BCEB155C42}"/>
                </a:ext>
              </a:extLst>
            </p:cNvPr>
            <p:cNvSpPr txBox="1">
              <a:spLocks noChangeArrowheads="1"/>
            </p:cNvSpPr>
            <p:nvPr/>
          </p:nvSpPr>
          <p:spPr bwMode="auto">
            <a:xfrm rot="-5400000">
              <a:off x="-578" y="2086"/>
              <a:ext cx="2051" cy="288"/>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spcBef>
                  <a:spcPct val="0"/>
                </a:spcBef>
                <a:buClrTx/>
                <a:buFontTx/>
                <a:buNone/>
              </a:pPr>
              <a:r>
                <a:rPr lang="en-GB" altLang="en-US" b="1" baseline="0">
                  <a:solidFill>
                    <a:srgbClr val="000000"/>
                  </a:solidFill>
                  <a:effectLst/>
                  <a:latin typeface="Stone Sans ITC TT" pitchFamily="2" charset="0"/>
                </a:rPr>
                <a:t>Temperature rise  </a:t>
              </a:r>
              <a:r>
                <a:rPr lang="en-US" altLang="en-US" b="1" baseline="30000">
                  <a:solidFill>
                    <a:srgbClr val="000000"/>
                  </a:solidFill>
                  <a:effectLst/>
                  <a:latin typeface="Stone Sans ITC TT" pitchFamily="2" charset="0"/>
                </a:rPr>
                <a:t>o</a:t>
              </a:r>
              <a:r>
                <a:rPr lang="en-GB" altLang="en-US" b="1" baseline="0">
                  <a:solidFill>
                    <a:srgbClr val="000000"/>
                  </a:solidFill>
                  <a:effectLst/>
                  <a:latin typeface="Stone Sans ITC TT" pitchFamily="2" charset="0"/>
                </a:rPr>
                <a:t> C</a:t>
              </a:r>
            </a:p>
          </p:txBody>
        </p:sp>
        <p:sp>
          <p:nvSpPr>
            <p:cNvPr id="57353" name="Text Box 8">
              <a:extLst>
                <a:ext uri="{FF2B5EF4-FFF2-40B4-BE49-F238E27FC236}">
                  <a16:creationId xmlns:a16="http://schemas.microsoft.com/office/drawing/2014/main" id="{5B7DC3B6-ABC4-47DC-877A-C1917372BA5A}"/>
                </a:ext>
              </a:extLst>
            </p:cNvPr>
            <p:cNvSpPr txBox="1">
              <a:spLocks noChangeArrowheads="1"/>
            </p:cNvSpPr>
            <p:nvPr/>
          </p:nvSpPr>
          <p:spPr bwMode="auto">
            <a:xfrm>
              <a:off x="598" y="2642"/>
              <a:ext cx="316" cy="23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spcBef>
                  <a:spcPct val="0"/>
                </a:spcBef>
                <a:buClrTx/>
                <a:buFontTx/>
                <a:buNone/>
              </a:pPr>
              <a:r>
                <a:rPr lang="en-GB" altLang="en-US" sz="1800" b="1" baseline="0">
                  <a:solidFill>
                    <a:srgbClr val="000000"/>
                  </a:solidFill>
                  <a:effectLst/>
                  <a:latin typeface="Stone Sans ITC TT" pitchFamily="2" charset="0"/>
                </a:rPr>
                <a:t>0.0</a:t>
              </a:r>
            </a:p>
          </p:txBody>
        </p:sp>
        <p:sp>
          <p:nvSpPr>
            <p:cNvPr id="57354" name="Text Box 9">
              <a:extLst>
                <a:ext uri="{FF2B5EF4-FFF2-40B4-BE49-F238E27FC236}">
                  <a16:creationId xmlns:a16="http://schemas.microsoft.com/office/drawing/2014/main" id="{822519E4-4856-4B86-AEFD-3BCCBA21B5CA}"/>
                </a:ext>
              </a:extLst>
            </p:cNvPr>
            <p:cNvSpPr txBox="1">
              <a:spLocks noChangeArrowheads="1"/>
            </p:cNvSpPr>
            <p:nvPr/>
          </p:nvSpPr>
          <p:spPr bwMode="auto">
            <a:xfrm>
              <a:off x="586" y="1718"/>
              <a:ext cx="316" cy="23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spcBef>
                  <a:spcPct val="0"/>
                </a:spcBef>
                <a:buClrTx/>
                <a:buFontTx/>
                <a:buNone/>
              </a:pPr>
              <a:r>
                <a:rPr lang="en-GB" altLang="en-US" sz="1800" b="1" baseline="0">
                  <a:solidFill>
                    <a:srgbClr val="000000"/>
                  </a:solidFill>
                  <a:effectLst/>
                  <a:latin typeface="Stone Sans ITC TT" pitchFamily="2" charset="0"/>
                </a:rPr>
                <a:t>0.5</a:t>
              </a:r>
            </a:p>
          </p:txBody>
        </p:sp>
        <p:sp>
          <p:nvSpPr>
            <p:cNvPr id="57355" name="Text Box 10">
              <a:extLst>
                <a:ext uri="{FF2B5EF4-FFF2-40B4-BE49-F238E27FC236}">
                  <a16:creationId xmlns:a16="http://schemas.microsoft.com/office/drawing/2014/main" id="{AD2EB1AE-6929-4EE8-A542-72170EF32AC2}"/>
                </a:ext>
              </a:extLst>
            </p:cNvPr>
            <p:cNvSpPr txBox="1">
              <a:spLocks noChangeArrowheads="1"/>
            </p:cNvSpPr>
            <p:nvPr/>
          </p:nvSpPr>
          <p:spPr bwMode="auto">
            <a:xfrm>
              <a:off x="586" y="791"/>
              <a:ext cx="316" cy="23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100000"/>
                </a:lnSpc>
                <a:spcBef>
                  <a:spcPct val="0"/>
                </a:spcBef>
                <a:buClrTx/>
                <a:buFontTx/>
                <a:buNone/>
              </a:pPr>
              <a:r>
                <a:rPr lang="en-GB" altLang="en-US" sz="1800" b="1" baseline="0">
                  <a:solidFill>
                    <a:srgbClr val="000000"/>
                  </a:solidFill>
                  <a:effectLst/>
                </a:rPr>
                <a:t>1.0</a:t>
              </a:r>
            </a:p>
          </p:txBody>
        </p:sp>
        <p:sp>
          <p:nvSpPr>
            <p:cNvPr id="57356" name="Text Box 11">
              <a:extLst>
                <a:ext uri="{FF2B5EF4-FFF2-40B4-BE49-F238E27FC236}">
                  <a16:creationId xmlns:a16="http://schemas.microsoft.com/office/drawing/2014/main" id="{3195DEC6-2056-4A12-A02D-2D93F3AE9CD1}"/>
                </a:ext>
              </a:extLst>
            </p:cNvPr>
            <p:cNvSpPr txBox="1">
              <a:spLocks noChangeArrowheads="1"/>
            </p:cNvSpPr>
            <p:nvPr/>
          </p:nvSpPr>
          <p:spPr bwMode="auto">
            <a:xfrm>
              <a:off x="864" y="3696"/>
              <a:ext cx="4240" cy="2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GB" altLang="en-US" sz="1600" b="1" baseline="0">
                  <a:solidFill>
                    <a:srgbClr val="000000"/>
                  </a:solidFill>
                  <a:effectLst/>
                  <a:latin typeface="Stone Sans ITC TT" pitchFamily="2" charset="0"/>
                </a:rPr>
                <a:t>1850                          1900                         </a:t>
              </a:r>
              <a:r>
                <a:rPr lang="en-US" altLang="en-US" sz="1600" b="1" baseline="0">
                  <a:solidFill>
                    <a:srgbClr val="000000"/>
                  </a:solidFill>
                  <a:effectLst/>
                  <a:latin typeface="Stone Sans ITC TT" pitchFamily="2" charset="0"/>
                </a:rPr>
                <a:t>    </a:t>
              </a:r>
              <a:r>
                <a:rPr lang="en-GB" altLang="en-US" sz="1600" b="1" baseline="0">
                  <a:solidFill>
                    <a:srgbClr val="000000"/>
                  </a:solidFill>
                  <a:effectLst/>
                  <a:latin typeface="Stone Sans ITC TT" pitchFamily="2" charset="0"/>
                </a:rPr>
                <a:t>1950                            2000</a:t>
              </a:r>
            </a:p>
          </p:txBody>
        </p:sp>
        <p:sp>
          <p:nvSpPr>
            <p:cNvPr id="57357" name="Text Box 12">
              <a:extLst>
                <a:ext uri="{FF2B5EF4-FFF2-40B4-BE49-F238E27FC236}">
                  <a16:creationId xmlns:a16="http://schemas.microsoft.com/office/drawing/2014/main" id="{6B6FD213-0608-4061-8A89-F77186BEB13C}"/>
                </a:ext>
              </a:extLst>
            </p:cNvPr>
            <p:cNvSpPr txBox="1">
              <a:spLocks noChangeArrowheads="1"/>
            </p:cNvSpPr>
            <p:nvPr/>
          </p:nvSpPr>
          <p:spPr bwMode="auto">
            <a:xfrm>
              <a:off x="3936" y="3408"/>
              <a:ext cx="976" cy="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r>
                <a:rPr lang="en-GB" altLang="en-US" sz="1600" b="1" baseline="0">
                  <a:solidFill>
                    <a:srgbClr val="000000"/>
                  </a:solidFill>
                  <a:effectLst/>
                </a:rPr>
                <a:t>Hadley Centre</a:t>
              </a:r>
            </a:p>
          </p:txBody>
        </p:sp>
      </p:grpSp>
      <p:pic>
        <p:nvPicPr>
          <p:cNvPr id="14" name="Picture 13" descr="A picture containing drawing&#10;&#10;Description automatically generated">
            <a:extLst>
              <a:ext uri="{FF2B5EF4-FFF2-40B4-BE49-F238E27FC236}">
                <a16:creationId xmlns:a16="http://schemas.microsoft.com/office/drawing/2014/main" id="{9062A666-5F21-4353-A6F5-8E6D9ACD6A2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a:extLst>
              <a:ext uri="{FF2B5EF4-FFF2-40B4-BE49-F238E27FC236}">
                <a16:creationId xmlns:a16="http://schemas.microsoft.com/office/drawing/2014/main" id="{FE057742-29E6-4D36-B211-C40638B2D459}"/>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16EA08BE-DBFA-4242-8293-2CD1BAFD933A}" type="slidenum">
              <a:rPr lang="en-US" altLang="en-US" sz="1400">
                <a:solidFill>
                  <a:schemeClr val="bg1"/>
                </a:solidFill>
              </a:rPr>
              <a:pPr>
                <a:lnSpc>
                  <a:spcPct val="100000"/>
                </a:lnSpc>
                <a:spcBef>
                  <a:spcPct val="0"/>
                </a:spcBef>
                <a:buClrTx/>
                <a:buFontTx/>
                <a:buNone/>
              </a:pPr>
              <a:t>18</a:t>
            </a:fld>
            <a:endParaRPr lang="en-US" altLang="en-US" sz="1400">
              <a:latin typeface="Times New Roman" panose="02020603050405020304" pitchFamily="18" charset="0"/>
            </a:endParaRPr>
          </a:p>
        </p:txBody>
      </p:sp>
      <p:sp>
        <p:nvSpPr>
          <p:cNvPr id="58371" name="Rectangle 2">
            <a:extLst>
              <a:ext uri="{FF2B5EF4-FFF2-40B4-BE49-F238E27FC236}">
                <a16:creationId xmlns:a16="http://schemas.microsoft.com/office/drawing/2014/main" id="{B9FD23FF-315A-4554-8D6B-231790FDFF99}"/>
              </a:ext>
            </a:extLst>
          </p:cNvPr>
          <p:cNvSpPr>
            <a:spLocks noGrp="1" noChangeArrowheads="1"/>
          </p:cNvSpPr>
          <p:nvPr>
            <p:ph type="title"/>
          </p:nvPr>
        </p:nvSpPr>
        <p:spPr>
          <a:xfrm>
            <a:off x="4366288" y="90875"/>
            <a:ext cx="4572000" cy="1066800"/>
          </a:xfrm>
        </p:spPr>
        <p:txBody>
          <a:bodyPr/>
          <a:lstStyle/>
          <a:p>
            <a:pPr algn="r"/>
            <a:r>
              <a:rPr lang="en-GB" altLang="en-US" sz="2400" b="1" dirty="0"/>
              <a:t>Impacts of Climate on the UK</a:t>
            </a:r>
            <a:endParaRPr lang="en-US" altLang="en-US" sz="2400" b="1" dirty="0"/>
          </a:p>
        </p:txBody>
      </p:sp>
      <p:pic>
        <p:nvPicPr>
          <p:cNvPr id="58372" name="Picture 3" descr="Temperature forecasts">
            <a:extLst>
              <a:ext uri="{FF2B5EF4-FFF2-40B4-BE49-F238E27FC236}">
                <a16:creationId xmlns:a16="http://schemas.microsoft.com/office/drawing/2014/main" id="{706A8285-7943-49BF-BC24-998C18072FDF}"/>
              </a:ext>
            </a:extLst>
          </p:cNvPr>
          <p:cNvPicPr>
            <a:picLocks noGrp="1" noChangeAspect="1" noChangeArrowheads="1"/>
          </p:cNvPicPr>
          <p:nvPr>
            <p:ph sz="half" idx="1"/>
          </p:nvPr>
        </p:nvPicPr>
        <p:blipFill>
          <a:blip r:embed="rId2">
            <a:extLst>
              <a:ext uri="{28A0092B-C50C-407E-A947-70E740481C1C}">
                <a14:useLocalDpi xmlns:a14="http://schemas.microsoft.com/office/drawing/2010/main"/>
              </a:ext>
            </a:extLst>
          </a:blip>
          <a:srcRect/>
          <a:stretch>
            <a:fillRect/>
          </a:stretch>
        </p:blipFill>
        <p:spPr>
          <a:xfrm>
            <a:off x="533400" y="228600"/>
            <a:ext cx="4092242"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3" name="Picture 4" descr="Precipitation forecasts">
            <a:extLst>
              <a:ext uri="{FF2B5EF4-FFF2-40B4-BE49-F238E27FC236}">
                <a16:creationId xmlns:a16="http://schemas.microsoft.com/office/drawing/2014/main" id="{DDE5AC14-8252-4384-9037-A915E3348B14}"/>
              </a:ext>
            </a:extLst>
          </p:cNvPr>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33400" y="3335337"/>
            <a:ext cx="4090763" cy="27432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4" name="Text Box 5">
            <a:extLst>
              <a:ext uri="{FF2B5EF4-FFF2-40B4-BE49-F238E27FC236}">
                <a16:creationId xmlns:a16="http://schemas.microsoft.com/office/drawing/2014/main" id="{8934627F-6ABA-4EFB-892E-E3E9E59BCBD9}"/>
              </a:ext>
            </a:extLst>
          </p:cNvPr>
          <p:cNvSpPr txBox="1">
            <a:spLocks noChangeArrowheads="1"/>
          </p:cNvSpPr>
          <p:nvPr/>
        </p:nvSpPr>
        <p:spPr bwMode="auto">
          <a:xfrm>
            <a:off x="5251133" y="1295400"/>
            <a:ext cx="3527425"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50000"/>
              </a:spcBef>
              <a:buClrTx/>
              <a:buFontTx/>
              <a:buNone/>
            </a:pPr>
            <a:r>
              <a:rPr lang="en-GB" altLang="en-US" sz="2000" baseline="0" dirty="0">
                <a:solidFill>
                  <a:srgbClr val="272F95"/>
                </a:solidFill>
                <a:effectLst/>
              </a:rPr>
              <a:t>UK will become warmer</a:t>
            </a:r>
          </a:p>
          <a:p>
            <a:pPr eaLnBrk="1" hangingPunct="1">
              <a:lnSpc>
                <a:spcPct val="100000"/>
              </a:lnSpc>
              <a:spcBef>
                <a:spcPct val="50000"/>
              </a:spcBef>
              <a:buClrTx/>
              <a:buFontTx/>
              <a:buNone/>
            </a:pPr>
            <a:r>
              <a:rPr lang="en-GB" altLang="en-US" sz="2000" baseline="0" dirty="0">
                <a:solidFill>
                  <a:srgbClr val="272F95"/>
                </a:solidFill>
                <a:effectLst/>
              </a:rPr>
              <a:t>High summer temperatures more frequent</a:t>
            </a:r>
          </a:p>
          <a:p>
            <a:pPr eaLnBrk="1" hangingPunct="1">
              <a:lnSpc>
                <a:spcPct val="100000"/>
              </a:lnSpc>
              <a:spcBef>
                <a:spcPct val="50000"/>
              </a:spcBef>
              <a:buClrTx/>
              <a:buFontTx/>
              <a:buNone/>
            </a:pPr>
            <a:r>
              <a:rPr lang="en-GB" altLang="en-US" sz="2000" baseline="0" dirty="0">
                <a:solidFill>
                  <a:srgbClr val="272F95"/>
                </a:solidFill>
                <a:effectLst/>
              </a:rPr>
              <a:t>Very cold winters increasingly rare</a:t>
            </a:r>
            <a:endParaRPr lang="en-US" altLang="en-US" sz="2000" baseline="0" dirty="0">
              <a:solidFill>
                <a:srgbClr val="272F95"/>
              </a:solidFill>
              <a:effectLst/>
            </a:endParaRPr>
          </a:p>
        </p:txBody>
      </p:sp>
      <p:sp>
        <p:nvSpPr>
          <p:cNvPr id="58375" name="Text Box 6">
            <a:extLst>
              <a:ext uri="{FF2B5EF4-FFF2-40B4-BE49-F238E27FC236}">
                <a16:creationId xmlns:a16="http://schemas.microsoft.com/office/drawing/2014/main" id="{B465B7C9-F018-438A-9E76-4E9072E53E85}"/>
              </a:ext>
            </a:extLst>
          </p:cNvPr>
          <p:cNvSpPr txBox="1">
            <a:spLocks noChangeArrowheads="1"/>
          </p:cNvSpPr>
          <p:nvPr/>
        </p:nvSpPr>
        <p:spPr bwMode="auto">
          <a:xfrm>
            <a:off x="5251132" y="3733800"/>
            <a:ext cx="3527425"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2000" baseline="0" dirty="0">
                <a:solidFill>
                  <a:srgbClr val="272F95"/>
                </a:solidFill>
                <a:effectLst/>
              </a:rPr>
              <a:t>Winters will become wetter </a:t>
            </a:r>
          </a:p>
          <a:p>
            <a:pPr eaLnBrk="1" hangingPunct="1">
              <a:lnSpc>
                <a:spcPct val="100000"/>
              </a:lnSpc>
              <a:spcBef>
                <a:spcPct val="0"/>
              </a:spcBef>
              <a:buClrTx/>
              <a:buFontTx/>
              <a:buNone/>
            </a:pPr>
            <a:endParaRPr lang="en-US" altLang="en-US" sz="2000" baseline="0" dirty="0">
              <a:solidFill>
                <a:srgbClr val="272F95"/>
              </a:solidFill>
              <a:effectLst/>
            </a:endParaRPr>
          </a:p>
          <a:p>
            <a:pPr eaLnBrk="1" hangingPunct="1">
              <a:lnSpc>
                <a:spcPct val="100000"/>
              </a:lnSpc>
              <a:spcBef>
                <a:spcPct val="0"/>
              </a:spcBef>
              <a:buClrTx/>
              <a:buFontTx/>
              <a:buNone/>
            </a:pPr>
            <a:r>
              <a:rPr lang="en-US" altLang="en-US" sz="2000" baseline="0" dirty="0">
                <a:solidFill>
                  <a:srgbClr val="272F95"/>
                </a:solidFill>
                <a:effectLst/>
              </a:rPr>
              <a:t>Summers may become drier </a:t>
            </a:r>
          </a:p>
        </p:txBody>
      </p:sp>
      <p:pic>
        <p:nvPicPr>
          <p:cNvPr id="8" name="Picture 7" descr="A picture containing drawing&#10;&#10;Description automatically generated">
            <a:extLst>
              <a:ext uri="{FF2B5EF4-FFF2-40B4-BE49-F238E27FC236}">
                <a16:creationId xmlns:a16="http://schemas.microsoft.com/office/drawing/2014/main" id="{5BC6CFCE-539E-41AB-91DB-09329D5311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2">
            <a:extLst>
              <a:ext uri="{FF2B5EF4-FFF2-40B4-BE49-F238E27FC236}">
                <a16:creationId xmlns:a16="http://schemas.microsoft.com/office/drawing/2014/main" id="{F31025E7-A6B9-4E08-85D2-0A7830657BE6}"/>
              </a:ext>
            </a:extLst>
          </p:cNvPr>
          <p:cNvGrpSpPr>
            <a:grpSpLocks/>
          </p:cNvGrpSpPr>
          <p:nvPr/>
        </p:nvGrpSpPr>
        <p:grpSpPr bwMode="auto">
          <a:xfrm>
            <a:off x="3441700" y="1622425"/>
            <a:ext cx="2586038" cy="1960563"/>
            <a:chOff x="0" y="0"/>
            <a:chExt cx="1629" cy="1235"/>
          </a:xfrm>
        </p:grpSpPr>
        <p:sp>
          <p:nvSpPr>
            <p:cNvPr id="201731" name="AutoShape 3">
              <a:extLst>
                <a:ext uri="{FF2B5EF4-FFF2-40B4-BE49-F238E27FC236}">
                  <a16:creationId xmlns:a16="http://schemas.microsoft.com/office/drawing/2014/main" id="{15B64470-7B0A-4065-B5A9-E0E062492ED6}"/>
                </a:ext>
              </a:extLst>
            </p:cNvPr>
            <p:cNvSpPr>
              <a:spLocks/>
            </p:cNvSpPr>
            <p:nvPr/>
          </p:nvSpPr>
          <p:spPr bwMode="auto">
            <a:xfrm flipH="1">
              <a:off x="0" y="0"/>
              <a:ext cx="1629" cy="1235"/>
            </a:xfrm>
            <a:prstGeom prst="rtTriangle">
              <a:avLst/>
            </a:prstGeom>
            <a:solidFill>
              <a:srgbClr val="FDFE9B"/>
            </a:solidFill>
            <a:ln w="9525">
              <a:solidFill>
                <a:srgbClr val="1A09FC"/>
              </a:solidFill>
              <a:miter lim="800000"/>
              <a:headEnd/>
              <a:tailEnd/>
            </a:ln>
          </p:spPr>
          <p:txBody>
            <a:bodyPr/>
            <a:lstStyle/>
            <a:p>
              <a:pPr>
                <a:lnSpc>
                  <a:spcPts val="3600"/>
                </a:lnSpc>
                <a:spcBef>
                  <a:spcPts val="500"/>
                </a:spcBef>
                <a:buClr>
                  <a:srgbClr val="990033"/>
                </a:buClr>
                <a:defRPr/>
              </a:pPr>
              <a:endParaRPr lang="en-GB"/>
            </a:p>
          </p:txBody>
        </p:sp>
        <p:sp>
          <p:nvSpPr>
            <p:cNvPr id="201732" name="Rectangle 4">
              <a:extLst>
                <a:ext uri="{FF2B5EF4-FFF2-40B4-BE49-F238E27FC236}">
                  <a16:creationId xmlns:a16="http://schemas.microsoft.com/office/drawing/2014/main" id="{43C5DED7-18D3-4884-A5B3-BCC6F61FC950}"/>
                </a:ext>
              </a:extLst>
            </p:cNvPr>
            <p:cNvSpPr>
              <a:spLocks/>
            </p:cNvSpPr>
            <p:nvPr/>
          </p:nvSpPr>
          <p:spPr bwMode="auto">
            <a:xfrm>
              <a:off x="1074" y="782"/>
              <a:ext cx="24" cy="288"/>
            </a:xfrm>
            <a:prstGeom prst="rect">
              <a:avLst/>
            </a:prstGeom>
            <a:noFill/>
            <a:ln>
              <a:noFill/>
            </a:ln>
          </p:spPr>
          <p:txBody>
            <a:bodyPr/>
            <a:lstStyle/>
            <a:p>
              <a:pPr>
                <a:lnSpc>
                  <a:spcPts val="3600"/>
                </a:lnSpc>
                <a:spcBef>
                  <a:spcPts val="500"/>
                </a:spcBef>
                <a:buClr>
                  <a:srgbClr val="990033"/>
                </a:buClr>
                <a:defRPr/>
              </a:pPr>
              <a:endParaRPr lang="en-GB"/>
            </a:p>
          </p:txBody>
        </p:sp>
      </p:grpSp>
      <p:sp>
        <p:nvSpPr>
          <p:cNvPr id="201733" name="AutoShape 5">
            <a:extLst>
              <a:ext uri="{FF2B5EF4-FFF2-40B4-BE49-F238E27FC236}">
                <a16:creationId xmlns:a16="http://schemas.microsoft.com/office/drawing/2014/main" id="{9E5B4429-8610-4AAF-9184-C1057B664391}"/>
              </a:ext>
            </a:extLst>
          </p:cNvPr>
          <p:cNvSpPr>
            <a:spLocks/>
          </p:cNvSpPr>
          <p:nvPr/>
        </p:nvSpPr>
        <p:spPr bwMode="auto">
          <a:xfrm>
            <a:off x="762000" y="3552825"/>
            <a:ext cx="5270500" cy="2070100"/>
          </a:xfrm>
          <a:custGeom>
            <a:avLst/>
            <a:gdLst/>
            <a:ahLst/>
            <a:cxnLst/>
            <a:rect l="0" t="0" r="r" b="b"/>
            <a:pathLst>
              <a:path w="21600" h="21600">
                <a:moveTo>
                  <a:pt x="0" y="21437"/>
                </a:moveTo>
                <a:lnTo>
                  <a:pt x="66" y="17968"/>
                </a:lnTo>
                <a:lnTo>
                  <a:pt x="11067" y="0"/>
                </a:lnTo>
                <a:lnTo>
                  <a:pt x="21600" y="245"/>
                </a:lnTo>
                <a:lnTo>
                  <a:pt x="21600" y="21600"/>
                </a:lnTo>
                <a:lnTo>
                  <a:pt x="0" y="21437"/>
                </a:lnTo>
                <a:close/>
                <a:moveTo>
                  <a:pt x="0" y="21437"/>
                </a:moveTo>
              </a:path>
            </a:pathLst>
          </a:custGeom>
          <a:solidFill>
            <a:srgbClr val="9BCBFD"/>
          </a:solidFill>
          <a:ln>
            <a:noFill/>
          </a:ln>
        </p:spPr>
        <p:txBody>
          <a:bodyPr/>
          <a:lstStyle/>
          <a:p>
            <a:pPr>
              <a:lnSpc>
                <a:spcPts val="3600"/>
              </a:lnSpc>
              <a:spcBef>
                <a:spcPts val="500"/>
              </a:spcBef>
              <a:buClr>
                <a:srgbClr val="990033"/>
              </a:buClr>
              <a:defRPr/>
            </a:pPr>
            <a:endParaRPr lang="en-GB"/>
          </a:p>
        </p:txBody>
      </p:sp>
      <p:sp>
        <p:nvSpPr>
          <p:cNvPr id="201734" name="AutoShape 6">
            <a:extLst>
              <a:ext uri="{FF2B5EF4-FFF2-40B4-BE49-F238E27FC236}">
                <a16:creationId xmlns:a16="http://schemas.microsoft.com/office/drawing/2014/main" id="{13487903-7CC5-4894-B0FB-174E98BAD0CA}"/>
              </a:ext>
            </a:extLst>
          </p:cNvPr>
          <p:cNvSpPr>
            <a:spLocks/>
          </p:cNvSpPr>
          <p:nvPr/>
        </p:nvSpPr>
        <p:spPr bwMode="auto">
          <a:xfrm>
            <a:off x="1347788" y="3625850"/>
            <a:ext cx="1916112" cy="1303338"/>
          </a:xfrm>
          <a:custGeom>
            <a:avLst/>
            <a:gdLst/>
            <a:ahLst/>
            <a:cxnLst/>
            <a:rect l="0" t="0" r="r" b="b"/>
            <a:pathLst>
              <a:path w="21600" h="21600">
                <a:moveTo>
                  <a:pt x="0" y="21163"/>
                </a:moveTo>
                <a:lnTo>
                  <a:pt x="1003" y="19589"/>
                </a:lnTo>
                <a:lnTo>
                  <a:pt x="1823" y="18583"/>
                </a:lnTo>
                <a:lnTo>
                  <a:pt x="2886" y="16747"/>
                </a:lnTo>
                <a:lnTo>
                  <a:pt x="3494" y="15085"/>
                </a:lnTo>
                <a:lnTo>
                  <a:pt x="4162" y="14211"/>
                </a:lnTo>
                <a:lnTo>
                  <a:pt x="4770" y="12986"/>
                </a:lnTo>
                <a:lnTo>
                  <a:pt x="5286" y="11631"/>
                </a:lnTo>
                <a:lnTo>
                  <a:pt x="6076" y="11674"/>
                </a:lnTo>
                <a:lnTo>
                  <a:pt x="6501" y="11806"/>
                </a:lnTo>
                <a:lnTo>
                  <a:pt x="6775" y="11587"/>
                </a:lnTo>
                <a:lnTo>
                  <a:pt x="7200" y="10275"/>
                </a:lnTo>
                <a:lnTo>
                  <a:pt x="7868" y="9576"/>
                </a:lnTo>
                <a:lnTo>
                  <a:pt x="8294" y="9313"/>
                </a:lnTo>
                <a:lnTo>
                  <a:pt x="9023" y="8089"/>
                </a:lnTo>
                <a:lnTo>
                  <a:pt x="9175" y="7564"/>
                </a:lnTo>
                <a:lnTo>
                  <a:pt x="9813" y="7958"/>
                </a:lnTo>
                <a:lnTo>
                  <a:pt x="10086" y="8570"/>
                </a:lnTo>
                <a:lnTo>
                  <a:pt x="10603" y="9007"/>
                </a:lnTo>
                <a:lnTo>
                  <a:pt x="11453" y="9095"/>
                </a:lnTo>
                <a:lnTo>
                  <a:pt x="12273" y="8483"/>
                </a:lnTo>
                <a:lnTo>
                  <a:pt x="13580" y="6296"/>
                </a:lnTo>
                <a:lnTo>
                  <a:pt x="14218" y="5422"/>
                </a:lnTo>
                <a:lnTo>
                  <a:pt x="14856" y="4023"/>
                </a:lnTo>
                <a:lnTo>
                  <a:pt x="16405" y="2798"/>
                </a:lnTo>
                <a:lnTo>
                  <a:pt x="16982" y="2842"/>
                </a:lnTo>
                <a:lnTo>
                  <a:pt x="17468" y="3498"/>
                </a:lnTo>
                <a:lnTo>
                  <a:pt x="18228" y="2973"/>
                </a:lnTo>
                <a:lnTo>
                  <a:pt x="19170" y="1487"/>
                </a:lnTo>
                <a:lnTo>
                  <a:pt x="20142" y="481"/>
                </a:lnTo>
                <a:lnTo>
                  <a:pt x="20780" y="0"/>
                </a:lnTo>
                <a:lnTo>
                  <a:pt x="21144" y="568"/>
                </a:lnTo>
                <a:lnTo>
                  <a:pt x="21600" y="1181"/>
                </a:lnTo>
                <a:lnTo>
                  <a:pt x="20841" y="10057"/>
                </a:lnTo>
                <a:lnTo>
                  <a:pt x="15554" y="15785"/>
                </a:lnTo>
                <a:lnTo>
                  <a:pt x="4314" y="21294"/>
                </a:lnTo>
                <a:lnTo>
                  <a:pt x="1124" y="21600"/>
                </a:lnTo>
                <a:lnTo>
                  <a:pt x="0" y="21163"/>
                </a:lnTo>
                <a:close/>
                <a:moveTo>
                  <a:pt x="0" y="21163"/>
                </a:moveTo>
              </a:path>
            </a:pathLst>
          </a:custGeom>
          <a:solidFill>
            <a:srgbClr val="9BCBFD"/>
          </a:solidFill>
          <a:ln>
            <a:noFill/>
          </a:ln>
        </p:spPr>
        <p:txBody>
          <a:bodyPr/>
          <a:lstStyle/>
          <a:p>
            <a:pPr>
              <a:lnSpc>
                <a:spcPts val="3600"/>
              </a:lnSpc>
              <a:spcBef>
                <a:spcPts val="500"/>
              </a:spcBef>
              <a:buClr>
                <a:srgbClr val="990033"/>
              </a:buClr>
              <a:defRPr/>
            </a:pPr>
            <a:endParaRPr lang="en-GB"/>
          </a:p>
        </p:txBody>
      </p:sp>
      <p:sp>
        <p:nvSpPr>
          <p:cNvPr id="59397" name="Rectangle 7">
            <a:extLst>
              <a:ext uri="{FF2B5EF4-FFF2-40B4-BE49-F238E27FC236}">
                <a16:creationId xmlns:a16="http://schemas.microsoft.com/office/drawing/2014/main" id="{9DDCA6D8-2AEC-4205-B780-C2E70D9FA605}"/>
              </a:ext>
            </a:extLst>
          </p:cNvPr>
          <p:cNvSpPr>
            <a:spLocks/>
          </p:cNvSpPr>
          <p:nvPr/>
        </p:nvSpPr>
        <p:spPr bwMode="auto">
          <a:xfrm>
            <a:off x="379413" y="1366838"/>
            <a:ext cx="4572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dirty="0">
                <a:effectLst/>
                <a:cs typeface="Arial" panose="020B0604020202020204" pitchFamily="34" charset="0"/>
                <a:sym typeface="Arial" panose="020B0604020202020204" pitchFamily="34" charset="0"/>
              </a:rPr>
              <a:t>14</a:t>
            </a:r>
          </a:p>
        </p:txBody>
      </p:sp>
      <p:sp>
        <p:nvSpPr>
          <p:cNvPr id="201736" name="Line 8">
            <a:extLst>
              <a:ext uri="{FF2B5EF4-FFF2-40B4-BE49-F238E27FC236}">
                <a16:creationId xmlns:a16="http://schemas.microsoft.com/office/drawing/2014/main" id="{9BED6AEB-1734-427C-B695-78216164992F}"/>
              </a:ext>
            </a:extLst>
          </p:cNvPr>
          <p:cNvSpPr>
            <a:spLocks noChangeShapeType="1"/>
          </p:cNvSpPr>
          <p:nvPr/>
        </p:nvSpPr>
        <p:spPr bwMode="auto">
          <a:xfrm rot="10800000" flipH="1">
            <a:off x="3468688" y="266700"/>
            <a:ext cx="4318000" cy="3254375"/>
          </a:xfrm>
          <a:prstGeom prst="line">
            <a:avLst/>
          </a:prstGeom>
          <a:noFill/>
          <a:ln w="63500">
            <a:solidFill>
              <a:srgbClr val="000000"/>
            </a:solidFill>
            <a:prstDash val="dash"/>
            <a:round/>
            <a:headEnd/>
            <a:tailEnd type="triangle" w="med" len="med"/>
          </a:ln>
        </p:spPr>
        <p:txBody>
          <a:bodyPr/>
          <a:lstStyle/>
          <a:p>
            <a:pPr>
              <a:lnSpc>
                <a:spcPts val="3600"/>
              </a:lnSpc>
              <a:spcBef>
                <a:spcPts val="500"/>
              </a:spcBef>
              <a:buClr>
                <a:srgbClr val="990033"/>
              </a:buClr>
              <a:defRPr/>
            </a:pPr>
            <a:endParaRPr lang="en-GB"/>
          </a:p>
        </p:txBody>
      </p:sp>
      <p:sp>
        <p:nvSpPr>
          <p:cNvPr id="59399" name="Rectangle 9">
            <a:extLst>
              <a:ext uri="{FF2B5EF4-FFF2-40B4-BE49-F238E27FC236}">
                <a16:creationId xmlns:a16="http://schemas.microsoft.com/office/drawing/2014/main" id="{34352F78-38CA-4777-BA78-AAADDFC76468}"/>
              </a:ext>
            </a:extLst>
          </p:cNvPr>
          <p:cNvSpPr>
            <a:spLocks/>
          </p:cNvSpPr>
          <p:nvPr/>
        </p:nvSpPr>
        <p:spPr bwMode="auto">
          <a:xfrm>
            <a:off x="460375" y="3378200"/>
            <a:ext cx="2857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7</a:t>
            </a:r>
          </a:p>
        </p:txBody>
      </p:sp>
      <p:sp>
        <p:nvSpPr>
          <p:cNvPr id="59400" name="Rectangle 10">
            <a:extLst>
              <a:ext uri="{FF2B5EF4-FFF2-40B4-BE49-F238E27FC236}">
                <a16:creationId xmlns:a16="http://schemas.microsoft.com/office/drawing/2014/main" id="{300133CF-4E14-48D9-AEDC-8B51F44C0AF5}"/>
              </a:ext>
            </a:extLst>
          </p:cNvPr>
          <p:cNvSpPr>
            <a:spLocks/>
          </p:cNvSpPr>
          <p:nvPr/>
        </p:nvSpPr>
        <p:spPr bwMode="auto">
          <a:xfrm>
            <a:off x="914400" y="847725"/>
            <a:ext cx="1739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ts val="700"/>
              </a:spcBef>
              <a:buClrTx/>
              <a:buFontTx/>
              <a:buNone/>
            </a:pPr>
            <a:r>
              <a:rPr lang="en-US" altLang="en-US" sz="1200" b="1" baseline="0" dirty="0">
                <a:effectLst/>
                <a:cs typeface="Arial" panose="020B0604020202020204" pitchFamily="34" charset="0"/>
                <a:sym typeface="Arial" panose="020B0604020202020204" pitchFamily="34" charset="0"/>
              </a:rPr>
              <a:t>Billion of Tons of Carbon Emitted per Year</a:t>
            </a:r>
          </a:p>
        </p:txBody>
      </p:sp>
      <p:sp>
        <p:nvSpPr>
          <p:cNvPr id="201739" name="Line 11">
            <a:extLst>
              <a:ext uri="{FF2B5EF4-FFF2-40B4-BE49-F238E27FC236}">
                <a16:creationId xmlns:a16="http://schemas.microsoft.com/office/drawing/2014/main" id="{06687D15-DE9A-49AD-B960-C5605F0E97FE}"/>
              </a:ext>
            </a:extLst>
          </p:cNvPr>
          <p:cNvSpPr>
            <a:spLocks noChangeShapeType="1"/>
          </p:cNvSpPr>
          <p:nvPr/>
        </p:nvSpPr>
        <p:spPr bwMode="auto">
          <a:xfrm rot="10800000" flipH="1">
            <a:off x="719138" y="1498600"/>
            <a:ext cx="171450" cy="7938"/>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p>
        </p:txBody>
      </p:sp>
      <p:sp>
        <p:nvSpPr>
          <p:cNvPr id="201740" name="Line 12">
            <a:extLst>
              <a:ext uri="{FF2B5EF4-FFF2-40B4-BE49-F238E27FC236}">
                <a16:creationId xmlns:a16="http://schemas.microsoft.com/office/drawing/2014/main" id="{06A3D13D-9D66-48F2-95F6-6A7A72DF7CC7}"/>
              </a:ext>
            </a:extLst>
          </p:cNvPr>
          <p:cNvSpPr>
            <a:spLocks noChangeShapeType="1"/>
          </p:cNvSpPr>
          <p:nvPr/>
        </p:nvSpPr>
        <p:spPr bwMode="auto">
          <a:xfrm rot="10800000" flipH="1">
            <a:off x="708025" y="3522663"/>
            <a:ext cx="171450" cy="7937"/>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p>
        </p:txBody>
      </p:sp>
      <p:sp>
        <p:nvSpPr>
          <p:cNvPr id="201741" name="Line 13">
            <a:extLst>
              <a:ext uri="{FF2B5EF4-FFF2-40B4-BE49-F238E27FC236}">
                <a16:creationId xmlns:a16="http://schemas.microsoft.com/office/drawing/2014/main" id="{587BE125-1DFD-4C10-BEF2-0CE4AD452C73}"/>
              </a:ext>
            </a:extLst>
          </p:cNvPr>
          <p:cNvSpPr>
            <a:spLocks noChangeShapeType="1"/>
          </p:cNvSpPr>
          <p:nvPr/>
        </p:nvSpPr>
        <p:spPr bwMode="auto">
          <a:xfrm>
            <a:off x="6027738" y="5530850"/>
            <a:ext cx="1587" cy="174625"/>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p>
        </p:txBody>
      </p:sp>
      <p:sp>
        <p:nvSpPr>
          <p:cNvPr id="201742" name="Line 14">
            <a:extLst>
              <a:ext uri="{FF2B5EF4-FFF2-40B4-BE49-F238E27FC236}">
                <a16:creationId xmlns:a16="http://schemas.microsoft.com/office/drawing/2014/main" id="{5A841F6A-AAB8-42BA-B171-FBAC71E83EE8}"/>
              </a:ext>
            </a:extLst>
          </p:cNvPr>
          <p:cNvSpPr>
            <a:spLocks noChangeShapeType="1"/>
          </p:cNvSpPr>
          <p:nvPr/>
        </p:nvSpPr>
        <p:spPr bwMode="auto">
          <a:xfrm>
            <a:off x="3451225" y="5519738"/>
            <a:ext cx="1588" cy="174625"/>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p>
        </p:txBody>
      </p:sp>
      <p:sp>
        <p:nvSpPr>
          <p:cNvPr id="59407" name="Rectangle 17">
            <a:extLst>
              <a:ext uri="{FF2B5EF4-FFF2-40B4-BE49-F238E27FC236}">
                <a16:creationId xmlns:a16="http://schemas.microsoft.com/office/drawing/2014/main" id="{5D0C4B5B-89EC-4E13-8BA9-99C6553F8C1B}"/>
              </a:ext>
            </a:extLst>
          </p:cNvPr>
          <p:cNvSpPr>
            <a:spLocks/>
          </p:cNvSpPr>
          <p:nvPr/>
        </p:nvSpPr>
        <p:spPr bwMode="auto">
          <a:xfrm>
            <a:off x="522405" y="5454650"/>
            <a:ext cx="215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ts val="800"/>
              </a:spcBef>
              <a:buClrTx/>
              <a:buFontTx/>
              <a:buNone/>
            </a:pPr>
            <a:r>
              <a:rPr lang="en-US" altLang="en-US" sz="1400" b="1" baseline="0" dirty="0">
                <a:effectLst/>
                <a:cs typeface="Arial" panose="020B0604020202020204" pitchFamily="34" charset="0"/>
                <a:sym typeface="Arial" panose="020B0604020202020204" pitchFamily="34" charset="0"/>
              </a:rPr>
              <a:t>0</a:t>
            </a:r>
          </a:p>
        </p:txBody>
      </p:sp>
      <p:sp>
        <p:nvSpPr>
          <p:cNvPr id="59408" name="Rectangle 18">
            <a:extLst>
              <a:ext uri="{FF2B5EF4-FFF2-40B4-BE49-F238E27FC236}">
                <a16:creationId xmlns:a16="http://schemas.microsoft.com/office/drawing/2014/main" id="{711E0C68-E24A-4F52-A8BA-FBD6C4161878}"/>
              </a:ext>
            </a:extLst>
          </p:cNvPr>
          <p:cNvSpPr>
            <a:spLocks/>
          </p:cNvSpPr>
          <p:nvPr/>
        </p:nvSpPr>
        <p:spPr bwMode="auto">
          <a:xfrm rot="-2280000">
            <a:off x="3417888" y="2070100"/>
            <a:ext cx="2463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ts val="800"/>
              </a:spcBef>
              <a:buClrTx/>
              <a:buFontTx/>
              <a:buNone/>
            </a:pPr>
            <a:r>
              <a:rPr lang="en-US" altLang="en-US" sz="1400" b="1" baseline="0">
                <a:effectLst/>
                <a:cs typeface="Arial" panose="020B0604020202020204" pitchFamily="34" charset="0"/>
                <a:sym typeface="Arial" panose="020B0604020202020204" pitchFamily="34" charset="0"/>
              </a:rPr>
              <a:t>Currently projected path</a:t>
            </a:r>
          </a:p>
        </p:txBody>
      </p:sp>
      <p:sp>
        <p:nvSpPr>
          <p:cNvPr id="59409" name="Rectangle 19">
            <a:extLst>
              <a:ext uri="{FF2B5EF4-FFF2-40B4-BE49-F238E27FC236}">
                <a16:creationId xmlns:a16="http://schemas.microsoft.com/office/drawing/2014/main" id="{1CEB013F-23DC-4A6E-B6BE-038479C1C7CA}"/>
              </a:ext>
            </a:extLst>
          </p:cNvPr>
          <p:cNvSpPr>
            <a:spLocks/>
          </p:cNvSpPr>
          <p:nvPr/>
        </p:nvSpPr>
        <p:spPr bwMode="auto">
          <a:xfrm>
            <a:off x="4257675" y="3563938"/>
            <a:ext cx="1435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solidFill>
                  <a:srgbClr val="000000"/>
                </a:solidFill>
                <a:effectLst/>
                <a:cs typeface="Arial" panose="020B0604020202020204" pitchFamily="34" charset="0"/>
                <a:sym typeface="Arial" panose="020B0604020202020204" pitchFamily="34" charset="0"/>
              </a:rPr>
              <a:t>Flat path</a:t>
            </a:r>
          </a:p>
        </p:txBody>
      </p:sp>
      <p:sp>
        <p:nvSpPr>
          <p:cNvPr id="201748" name="Line 20">
            <a:extLst>
              <a:ext uri="{FF2B5EF4-FFF2-40B4-BE49-F238E27FC236}">
                <a16:creationId xmlns:a16="http://schemas.microsoft.com/office/drawing/2014/main" id="{089241A1-1893-4D33-8368-49A3718BB5DE}"/>
              </a:ext>
            </a:extLst>
          </p:cNvPr>
          <p:cNvSpPr>
            <a:spLocks noChangeShapeType="1"/>
          </p:cNvSpPr>
          <p:nvPr/>
        </p:nvSpPr>
        <p:spPr bwMode="auto">
          <a:xfrm>
            <a:off x="3468688" y="3546475"/>
            <a:ext cx="2555875" cy="0"/>
          </a:xfrm>
          <a:prstGeom prst="line">
            <a:avLst/>
          </a:prstGeom>
          <a:noFill/>
          <a:ln w="63500">
            <a:solidFill>
              <a:srgbClr val="FC9968"/>
            </a:solidFill>
            <a:round/>
            <a:headEnd/>
            <a:tailEnd/>
          </a:ln>
        </p:spPr>
        <p:txBody>
          <a:bodyPr/>
          <a:lstStyle/>
          <a:p>
            <a:pPr>
              <a:lnSpc>
                <a:spcPts val="3600"/>
              </a:lnSpc>
              <a:spcBef>
                <a:spcPts val="500"/>
              </a:spcBef>
              <a:buClr>
                <a:srgbClr val="990033"/>
              </a:buClr>
              <a:defRPr/>
            </a:pPr>
            <a:endParaRPr lang="en-GB"/>
          </a:p>
        </p:txBody>
      </p:sp>
      <p:sp>
        <p:nvSpPr>
          <p:cNvPr id="201749" name="Line 21">
            <a:extLst>
              <a:ext uri="{FF2B5EF4-FFF2-40B4-BE49-F238E27FC236}">
                <a16:creationId xmlns:a16="http://schemas.microsoft.com/office/drawing/2014/main" id="{1CA76317-2A74-44EF-B64D-A006A95E2B04}"/>
              </a:ext>
            </a:extLst>
          </p:cNvPr>
          <p:cNvSpPr>
            <a:spLocks noChangeShapeType="1"/>
          </p:cNvSpPr>
          <p:nvPr/>
        </p:nvSpPr>
        <p:spPr bwMode="auto">
          <a:xfrm>
            <a:off x="3454400" y="3578225"/>
            <a:ext cx="0" cy="2065338"/>
          </a:xfrm>
          <a:prstGeom prst="line">
            <a:avLst/>
          </a:prstGeom>
          <a:noFill/>
          <a:ln w="38100">
            <a:solidFill>
              <a:srgbClr val="FDFE9B"/>
            </a:solidFill>
            <a:prstDash val="sysDot"/>
            <a:round/>
            <a:headEnd/>
            <a:tailEnd/>
          </a:ln>
        </p:spPr>
        <p:txBody>
          <a:bodyPr/>
          <a:lstStyle/>
          <a:p>
            <a:pPr>
              <a:lnSpc>
                <a:spcPts val="3600"/>
              </a:lnSpc>
              <a:spcBef>
                <a:spcPts val="500"/>
              </a:spcBef>
              <a:buClr>
                <a:srgbClr val="990033"/>
              </a:buClr>
              <a:defRPr/>
            </a:pPr>
            <a:endParaRPr lang="en-GB"/>
          </a:p>
        </p:txBody>
      </p:sp>
      <p:sp>
        <p:nvSpPr>
          <p:cNvPr id="201750" name="Line 22">
            <a:extLst>
              <a:ext uri="{FF2B5EF4-FFF2-40B4-BE49-F238E27FC236}">
                <a16:creationId xmlns:a16="http://schemas.microsoft.com/office/drawing/2014/main" id="{93EA34C1-CF96-431D-92A7-F6BDDEEA7364}"/>
              </a:ext>
            </a:extLst>
          </p:cNvPr>
          <p:cNvSpPr>
            <a:spLocks noChangeShapeType="1"/>
          </p:cNvSpPr>
          <p:nvPr/>
        </p:nvSpPr>
        <p:spPr bwMode="auto">
          <a:xfrm flipV="1">
            <a:off x="744539" y="5595697"/>
            <a:ext cx="8058150" cy="3415"/>
          </a:xfrm>
          <a:prstGeom prst="line">
            <a:avLst/>
          </a:prstGeom>
          <a:noFill/>
          <a:ln w="25400">
            <a:solidFill>
              <a:srgbClr val="000000"/>
            </a:solidFill>
            <a:round/>
            <a:headEnd/>
            <a:tailEnd type="triangle" w="med" len="med"/>
          </a:ln>
        </p:spPr>
        <p:txBody>
          <a:bodyPr/>
          <a:lstStyle/>
          <a:p>
            <a:pPr>
              <a:lnSpc>
                <a:spcPts val="3600"/>
              </a:lnSpc>
              <a:spcBef>
                <a:spcPts val="500"/>
              </a:spcBef>
              <a:buClr>
                <a:srgbClr val="990033"/>
              </a:buClr>
              <a:defRPr/>
            </a:pPr>
            <a:endParaRPr lang="en-GB"/>
          </a:p>
        </p:txBody>
      </p:sp>
      <p:sp>
        <p:nvSpPr>
          <p:cNvPr id="59413" name="Rectangle 23">
            <a:extLst>
              <a:ext uri="{FF2B5EF4-FFF2-40B4-BE49-F238E27FC236}">
                <a16:creationId xmlns:a16="http://schemas.microsoft.com/office/drawing/2014/main" id="{7BBBD355-7D78-40D3-85BE-579C21568FA4}"/>
              </a:ext>
            </a:extLst>
          </p:cNvPr>
          <p:cNvSpPr>
            <a:spLocks/>
          </p:cNvSpPr>
          <p:nvPr/>
        </p:nvSpPr>
        <p:spPr bwMode="auto">
          <a:xfrm>
            <a:off x="1485900" y="3236913"/>
            <a:ext cx="10080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Historical</a:t>
            </a:r>
          </a:p>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 emissions</a:t>
            </a:r>
          </a:p>
        </p:txBody>
      </p:sp>
      <p:sp>
        <p:nvSpPr>
          <p:cNvPr id="201752" name="Line 24">
            <a:extLst>
              <a:ext uri="{FF2B5EF4-FFF2-40B4-BE49-F238E27FC236}">
                <a16:creationId xmlns:a16="http://schemas.microsoft.com/office/drawing/2014/main" id="{2FEE2D7F-1C9F-4A39-A686-18E1102BED41}"/>
              </a:ext>
            </a:extLst>
          </p:cNvPr>
          <p:cNvSpPr>
            <a:spLocks noChangeShapeType="1"/>
          </p:cNvSpPr>
          <p:nvPr/>
        </p:nvSpPr>
        <p:spPr bwMode="auto">
          <a:xfrm>
            <a:off x="2287588" y="3709988"/>
            <a:ext cx="279400" cy="217487"/>
          </a:xfrm>
          <a:prstGeom prst="line">
            <a:avLst/>
          </a:prstGeom>
          <a:noFill/>
          <a:ln w="38100">
            <a:solidFill>
              <a:schemeClr val="tx1"/>
            </a:solidFill>
            <a:round/>
            <a:headEnd/>
            <a:tailEnd type="triangle" w="med" len="med"/>
          </a:ln>
        </p:spPr>
        <p:txBody>
          <a:bodyPr/>
          <a:lstStyle/>
          <a:p>
            <a:pPr>
              <a:lnSpc>
                <a:spcPts val="3600"/>
              </a:lnSpc>
              <a:spcBef>
                <a:spcPts val="500"/>
              </a:spcBef>
              <a:buClr>
                <a:srgbClr val="990033"/>
              </a:buClr>
              <a:defRPr/>
            </a:pPr>
            <a:endParaRPr lang="en-GB"/>
          </a:p>
        </p:txBody>
      </p:sp>
      <p:sp>
        <p:nvSpPr>
          <p:cNvPr id="201753" name="Line 25">
            <a:extLst>
              <a:ext uri="{FF2B5EF4-FFF2-40B4-BE49-F238E27FC236}">
                <a16:creationId xmlns:a16="http://schemas.microsoft.com/office/drawing/2014/main" id="{2FD99968-7ADA-42E4-8021-BE6DE7FA6DD3}"/>
              </a:ext>
            </a:extLst>
          </p:cNvPr>
          <p:cNvSpPr>
            <a:spLocks noChangeShapeType="1"/>
          </p:cNvSpPr>
          <p:nvPr/>
        </p:nvSpPr>
        <p:spPr bwMode="auto">
          <a:xfrm>
            <a:off x="6016625" y="3543300"/>
            <a:ext cx="2476500" cy="1049338"/>
          </a:xfrm>
          <a:prstGeom prst="line">
            <a:avLst/>
          </a:prstGeom>
          <a:noFill/>
          <a:ln w="63500">
            <a:solidFill>
              <a:srgbClr val="FC9968"/>
            </a:solidFill>
            <a:round/>
            <a:headEnd/>
            <a:tailEnd type="triangle" w="med" len="med"/>
          </a:ln>
        </p:spPr>
        <p:txBody>
          <a:bodyPr/>
          <a:lstStyle/>
          <a:p>
            <a:pPr>
              <a:lnSpc>
                <a:spcPts val="3600"/>
              </a:lnSpc>
              <a:spcBef>
                <a:spcPts val="500"/>
              </a:spcBef>
              <a:buClr>
                <a:srgbClr val="990033"/>
              </a:buClr>
              <a:defRPr/>
            </a:pPr>
            <a:endParaRPr lang="en-GB"/>
          </a:p>
        </p:txBody>
      </p:sp>
      <p:sp>
        <p:nvSpPr>
          <p:cNvPr id="201754" name="Line 26">
            <a:extLst>
              <a:ext uri="{FF2B5EF4-FFF2-40B4-BE49-F238E27FC236}">
                <a16:creationId xmlns:a16="http://schemas.microsoft.com/office/drawing/2014/main" id="{588CF059-CB0D-4218-A9D9-894C7F1125D9}"/>
              </a:ext>
            </a:extLst>
          </p:cNvPr>
          <p:cNvSpPr>
            <a:spLocks noChangeShapeType="1"/>
          </p:cNvSpPr>
          <p:nvPr/>
        </p:nvSpPr>
        <p:spPr bwMode="auto">
          <a:xfrm rot="10800000" flipH="1">
            <a:off x="745724" y="827087"/>
            <a:ext cx="35326" cy="4783599"/>
          </a:xfrm>
          <a:prstGeom prst="line">
            <a:avLst/>
          </a:prstGeom>
          <a:noFill/>
          <a:ln w="38100">
            <a:solidFill>
              <a:srgbClr val="000000"/>
            </a:solidFill>
            <a:round/>
            <a:headEnd/>
            <a:tailEnd type="triangle" w="med" len="med"/>
          </a:ln>
        </p:spPr>
        <p:txBody>
          <a:bodyPr/>
          <a:lstStyle/>
          <a:p>
            <a:pPr>
              <a:lnSpc>
                <a:spcPts val="3600"/>
              </a:lnSpc>
              <a:spcBef>
                <a:spcPts val="500"/>
              </a:spcBef>
              <a:buClr>
                <a:srgbClr val="990033"/>
              </a:buClr>
              <a:defRPr/>
            </a:pPr>
            <a:endParaRPr lang="en-GB"/>
          </a:p>
        </p:txBody>
      </p:sp>
      <p:sp>
        <p:nvSpPr>
          <p:cNvPr id="201755" name="Line 27">
            <a:extLst>
              <a:ext uri="{FF2B5EF4-FFF2-40B4-BE49-F238E27FC236}">
                <a16:creationId xmlns:a16="http://schemas.microsoft.com/office/drawing/2014/main" id="{ADE9CAA6-9D60-45D1-88A6-894623D15071}"/>
              </a:ext>
            </a:extLst>
          </p:cNvPr>
          <p:cNvSpPr>
            <a:spLocks noChangeShapeType="1"/>
          </p:cNvSpPr>
          <p:nvPr/>
        </p:nvSpPr>
        <p:spPr bwMode="auto">
          <a:xfrm>
            <a:off x="8582025" y="5543550"/>
            <a:ext cx="1588" cy="112713"/>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p>
        </p:txBody>
      </p:sp>
      <p:sp>
        <p:nvSpPr>
          <p:cNvPr id="201756" name="Line 28">
            <a:extLst>
              <a:ext uri="{FF2B5EF4-FFF2-40B4-BE49-F238E27FC236}">
                <a16:creationId xmlns:a16="http://schemas.microsoft.com/office/drawing/2014/main" id="{C5BE3608-E192-4F27-8615-19465A75330B}"/>
              </a:ext>
            </a:extLst>
          </p:cNvPr>
          <p:cNvSpPr>
            <a:spLocks noChangeShapeType="1"/>
          </p:cNvSpPr>
          <p:nvPr/>
        </p:nvSpPr>
        <p:spPr bwMode="auto">
          <a:xfrm rot="10800000" flipH="1">
            <a:off x="3467100" y="1914525"/>
            <a:ext cx="2555875" cy="1597025"/>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p>
        </p:txBody>
      </p:sp>
      <p:sp>
        <p:nvSpPr>
          <p:cNvPr id="201757" name="Line 29">
            <a:extLst>
              <a:ext uri="{FF2B5EF4-FFF2-40B4-BE49-F238E27FC236}">
                <a16:creationId xmlns:a16="http://schemas.microsoft.com/office/drawing/2014/main" id="{F531646A-DD2A-4104-99A4-AD3D20876BCB}"/>
              </a:ext>
            </a:extLst>
          </p:cNvPr>
          <p:cNvSpPr>
            <a:spLocks noChangeShapeType="1"/>
          </p:cNvSpPr>
          <p:nvPr/>
        </p:nvSpPr>
        <p:spPr bwMode="auto">
          <a:xfrm rot="10800000" flipH="1">
            <a:off x="3495675" y="2219325"/>
            <a:ext cx="2492375" cy="1325563"/>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p>
        </p:txBody>
      </p:sp>
      <p:sp>
        <p:nvSpPr>
          <p:cNvPr id="201758" name="Line 30">
            <a:extLst>
              <a:ext uri="{FF2B5EF4-FFF2-40B4-BE49-F238E27FC236}">
                <a16:creationId xmlns:a16="http://schemas.microsoft.com/office/drawing/2014/main" id="{DD07AFC1-8F67-43C3-99A9-2D7AE5323D7B}"/>
              </a:ext>
            </a:extLst>
          </p:cNvPr>
          <p:cNvSpPr>
            <a:spLocks noChangeShapeType="1"/>
          </p:cNvSpPr>
          <p:nvPr/>
        </p:nvSpPr>
        <p:spPr bwMode="auto">
          <a:xfrm rot="10800000" flipH="1">
            <a:off x="3495675" y="2495550"/>
            <a:ext cx="2525713" cy="1020763"/>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p>
        </p:txBody>
      </p:sp>
      <p:sp>
        <p:nvSpPr>
          <p:cNvPr id="201759" name="Line 31">
            <a:extLst>
              <a:ext uri="{FF2B5EF4-FFF2-40B4-BE49-F238E27FC236}">
                <a16:creationId xmlns:a16="http://schemas.microsoft.com/office/drawing/2014/main" id="{3C166BE2-8C55-4738-8BB8-D08971253041}"/>
              </a:ext>
            </a:extLst>
          </p:cNvPr>
          <p:cNvSpPr>
            <a:spLocks noChangeShapeType="1"/>
          </p:cNvSpPr>
          <p:nvPr/>
        </p:nvSpPr>
        <p:spPr bwMode="auto">
          <a:xfrm rot="10800000" flipH="1">
            <a:off x="3524250" y="2771775"/>
            <a:ext cx="2498725" cy="763588"/>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p>
        </p:txBody>
      </p:sp>
      <p:sp>
        <p:nvSpPr>
          <p:cNvPr id="201760" name="Line 32">
            <a:extLst>
              <a:ext uri="{FF2B5EF4-FFF2-40B4-BE49-F238E27FC236}">
                <a16:creationId xmlns:a16="http://schemas.microsoft.com/office/drawing/2014/main" id="{809FD1B0-CC48-4A5C-A29A-159B2D852649}"/>
              </a:ext>
            </a:extLst>
          </p:cNvPr>
          <p:cNvSpPr>
            <a:spLocks noChangeShapeType="1"/>
          </p:cNvSpPr>
          <p:nvPr/>
        </p:nvSpPr>
        <p:spPr bwMode="auto">
          <a:xfrm rot="10800000" flipH="1">
            <a:off x="3495675" y="3057525"/>
            <a:ext cx="2527300" cy="444500"/>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p>
        </p:txBody>
      </p:sp>
      <p:sp>
        <p:nvSpPr>
          <p:cNvPr id="201761" name="Line 33">
            <a:extLst>
              <a:ext uri="{FF2B5EF4-FFF2-40B4-BE49-F238E27FC236}">
                <a16:creationId xmlns:a16="http://schemas.microsoft.com/office/drawing/2014/main" id="{653EE7B2-D076-4B35-8345-427094758016}"/>
              </a:ext>
            </a:extLst>
          </p:cNvPr>
          <p:cNvSpPr>
            <a:spLocks noChangeShapeType="1"/>
          </p:cNvSpPr>
          <p:nvPr/>
        </p:nvSpPr>
        <p:spPr bwMode="auto">
          <a:xfrm rot="10800000" flipH="1">
            <a:off x="3495675" y="3295650"/>
            <a:ext cx="2514600" cy="219075"/>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p>
        </p:txBody>
      </p:sp>
      <p:sp>
        <p:nvSpPr>
          <p:cNvPr id="59424" name="Rectangle 34">
            <a:extLst>
              <a:ext uri="{FF2B5EF4-FFF2-40B4-BE49-F238E27FC236}">
                <a16:creationId xmlns:a16="http://schemas.microsoft.com/office/drawing/2014/main" id="{803D071B-0FB7-48DF-9451-4B5BBFAA01D5}"/>
              </a:ext>
            </a:extLst>
          </p:cNvPr>
          <p:cNvSpPr>
            <a:spLocks/>
          </p:cNvSpPr>
          <p:nvPr/>
        </p:nvSpPr>
        <p:spPr bwMode="auto">
          <a:xfrm>
            <a:off x="6162675" y="1404938"/>
            <a:ext cx="142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2600" b="1" baseline="0">
                <a:effectLst/>
                <a:cs typeface="Arial" panose="020B0604020202020204" pitchFamily="34" charset="0"/>
                <a:sym typeface="Arial" panose="020B0604020202020204" pitchFamily="34" charset="0"/>
              </a:rPr>
              <a:t>14 GtC/y</a:t>
            </a:r>
          </a:p>
        </p:txBody>
      </p:sp>
      <p:sp>
        <p:nvSpPr>
          <p:cNvPr id="59425" name="Rectangle 35">
            <a:extLst>
              <a:ext uri="{FF2B5EF4-FFF2-40B4-BE49-F238E27FC236}">
                <a16:creationId xmlns:a16="http://schemas.microsoft.com/office/drawing/2014/main" id="{A1B3E699-D88B-47D9-8299-B45CC27D6836}"/>
              </a:ext>
            </a:extLst>
          </p:cNvPr>
          <p:cNvSpPr>
            <a:spLocks/>
          </p:cNvSpPr>
          <p:nvPr/>
        </p:nvSpPr>
        <p:spPr bwMode="auto">
          <a:xfrm>
            <a:off x="6296025" y="3271838"/>
            <a:ext cx="124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2600" b="1" baseline="0">
                <a:effectLst/>
                <a:cs typeface="Arial" panose="020B0604020202020204" pitchFamily="34" charset="0"/>
                <a:sym typeface="Arial" panose="020B0604020202020204" pitchFamily="34" charset="0"/>
              </a:rPr>
              <a:t>7 GtC/y</a:t>
            </a:r>
          </a:p>
        </p:txBody>
      </p:sp>
      <p:sp>
        <p:nvSpPr>
          <p:cNvPr id="201764" name="Line 36">
            <a:extLst>
              <a:ext uri="{FF2B5EF4-FFF2-40B4-BE49-F238E27FC236}">
                <a16:creationId xmlns:a16="http://schemas.microsoft.com/office/drawing/2014/main" id="{BFAB2AF0-161C-4F34-B282-0CDE87878C47}"/>
              </a:ext>
            </a:extLst>
          </p:cNvPr>
          <p:cNvSpPr>
            <a:spLocks noChangeShapeType="1"/>
          </p:cNvSpPr>
          <p:nvPr/>
        </p:nvSpPr>
        <p:spPr bwMode="auto">
          <a:xfrm flipH="1">
            <a:off x="6057900" y="1638300"/>
            <a:ext cx="219075" cy="0"/>
          </a:xfrm>
          <a:prstGeom prst="line">
            <a:avLst/>
          </a:prstGeom>
          <a:noFill/>
          <a:ln w="38100">
            <a:solidFill>
              <a:schemeClr val="tx1"/>
            </a:solidFill>
            <a:round/>
            <a:headEnd/>
            <a:tailEnd type="triangle" w="med" len="med"/>
          </a:ln>
        </p:spPr>
        <p:txBody>
          <a:bodyPr/>
          <a:lstStyle/>
          <a:p>
            <a:pPr>
              <a:lnSpc>
                <a:spcPts val="3600"/>
              </a:lnSpc>
              <a:spcBef>
                <a:spcPts val="500"/>
              </a:spcBef>
              <a:buClr>
                <a:srgbClr val="990033"/>
              </a:buClr>
              <a:defRPr/>
            </a:pPr>
            <a:endParaRPr lang="en-GB"/>
          </a:p>
        </p:txBody>
      </p:sp>
      <p:sp>
        <p:nvSpPr>
          <p:cNvPr id="201765" name="Line 37">
            <a:extLst>
              <a:ext uri="{FF2B5EF4-FFF2-40B4-BE49-F238E27FC236}">
                <a16:creationId xmlns:a16="http://schemas.microsoft.com/office/drawing/2014/main" id="{F116CDA4-1656-4787-9278-B6F8E89C0D02}"/>
              </a:ext>
            </a:extLst>
          </p:cNvPr>
          <p:cNvSpPr>
            <a:spLocks noChangeShapeType="1"/>
          </p:cNvSpPr>
          <p:nvPr/>
        </p:nvSpPr>
        <p:spPr bwMode="auto">
          <a:xfrm flipH="1">
            <a:off x="6105525" y="3514725"/>
            <a:ext cx="219075" cy="0"/>
          </a:xfrm>
          <a:prstGeom prst="line">
            <a:avLst/>
          </a:prstGeom>
          <a:noFill/>
          <a:ln w="38100">
            <a:solidFill>
              <a:schemeClr val="tx1"/>
            </a:solidFill>
            <a:round/>
            <a:headEnd/>
            <a:tailEnd type="triangle" w="med" len="med"/>
          </a:ln>
        </p:spPr>
        <p:txBody>
          <a:bodyPr/>
          <a:lstStyle/>
          <a:p>
            <a:pPr>
              <a:lnSpc>
                <a:spcPts val="3600"/>
              </a:lnSpc>
              <a:spcBef>
                <a:spcPts val="500"/>
              </a:spcBef>
              <a:buClr>
                <a:srgbClr val="990033"/>
              </a:buClr>
              <a:defRPr/>
            </a:pPr>
            <a:endParaRPr lang="en-GB"/>
          </a:p>
        </p:txBody>
      </p:sp>
      <p:sp>
        <p:nvSpPr>
          <p:cNvPr id="201766" name="Rectangle 38">
            <a:extLst>
              <a:ext uri="{FF2B5EF4-FFF2-40B4-BE49-F238E27FC236}">
                <a16:creationId xmlns:a16="http://schemas.microsoft.com/office/drawing/2014/main" id="{E68C7CDC-7798-4858-B06B-4F6AD5296796}"/>
              </a:ext>
            </a:extLst>
          </p:cNvPr>
          <p:cNvSpPr>
            <a:spLocks/>
          </p:cNvSpPr>
          <p:nvPr/>
        </p:nvSpPr>
        <p:spPr bwMode="auto">
          <a:xfrm>
            <a:off x="6448425" y="2454275"/>
            <a:ext cx="16922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C9968"/>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600" b="1" u="sng" baseline="0">
                <a:solidFill>
                  <a:srgbClr val="FC9968"/>
                </a:solidFill>
                <a:effectLst/>
                <a:cs typeface="Arial" panose="020B0604020202020204" pitchFamily="34" charset="0"/>
                <a:sym typeface="Arial" panose="020B0604020202020204" pitchFamily="34" charset="0"/>
              </a:rPr>
              <a:t>Seven “wedges”</a:t>
            </a:r>
          </a:p>
        </p:txBody>
      </p:sp>
      <p:sp>
        <p:nvSpPr>
          <p:cNvPr id="201767" name="Line 39">
            <a:extLst>
              <a:ext uri="{FF2B5EF4-FFF2-40B4-BE49-F238E27FC236}">
                <a16:creationId xmlns:a16="http://schemas.microsoft.com/office/drawing/2014/main" id="{C98A1A35-74F3-459B-AB2A-C2C411FAB12B}"/>
              </a:ext>
            </a:extLst>
          </p:cNvPr>
          <p:cNvSpPr>
            <a:spLocks noChangeShapeType="1"/>
          </p:cNvSpPr>
          <p:nvPr/>
        </p:nvSpPr>
        <p:spPr bwMode="auto">
          <a:xfrm rot="10800000">
            <a:off x="6115050" y="2635250"/>
            <a:ext cx="317500" cy="4763"/>
          </a:xfrm>
          <a:prstGeom prst="line">
            <a:avLst/>
          </a:prstGeom>
          <a:noFill/>
          <a:ln w="38100">
            <a:solidFill>
              <a:srgbClr val="FC9968"/>
            </a:solidFill>
            <a:round/>
            <a:headEnd/>
            <a:tailEnd type="triangle" w="med" len="med"/>
          </a:ln>
        </p:spPr>
        <p:txBody>
          <a:bodyPr/>
          <a:lstStyle/>
          <a:p>
            <a:pPr>
              <a:lnSpc>
                <a:spcPts val="3600"/>
              </a:lnSpc>
              <a:spcBef>
                <a:spcPts val="500"/>
              </a:spcBef>
              <a:buClr>
                <a:srgbClr val="990033"/>
              </a:buClr>
              <a:defRPr/>
            </a:pPr>
            <a:endParaRPr lang="en-GB"/>
          </a:p>
        </p:txBody>
      </p:sp>
      <p:sp>
        <p:nvSpPr>
          <p:cNvPr id="59430" name="Rectangle 40">
            <a:extLst>
              <a:ext uri="{FF2B5EF4-FFF2-40B4-BE49-F238E27FC236}">
                <a16:creationId xmlns:a16="http://schemas.microsoft.com/office/drawing/2014/main" id="{739BF9E8-2C4A-4E8D-A0C6-53A056AC3A52}"/>
              </a:ext>
            </a:extLst>
          </p:cNvPr>
          <p:cNvSpPr>
            <a:spLocks/>
          </p:cNvSpPr>
          <p:nvPr/>
        </p:nvSpPr>
        <p:spPr bwMode="auto">
          <a:xfrm>
            <a:off x="5768975" y="5735638"/>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2055</a:t>
            </a:r>
          </a:p>
        </p:txBody>
      </p:sp>
      <p:sp>
        <p:nvSpPr>
          <p:cNvPr id="59431" name="Rectangle 41">
            <a:extLst>
              <a:ext uri="{FF2B5EF4-FFF2-40B4-BE49-F238E27FC236}">
                <a16:creationId xmlns:a16="http://schemas.microsoft.com/office/drawing/2014/main" id="{C0B5E9BC-3048-44E3-8E31-A075F2E05554}"/>
              </a:ext>
            </a:extLst>
          </p:cNvPr>
          <p:cNvSpPr>
            <a:spLocks/>
          </p:cNvSpPr>
          <p:nvPr/>
        </p:nvSpPr>
        <p:spPr bwMode="auto">
          <a:xfrm>
            <a:off x="3125788" y="5735638"/>
            <a:ext cx="48418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u="sng" baseline="0">
                <a:effectLst/>
                <a:cs typeface="Arial" panose="020B0604020202020204" pitchFamily="34" charset="0"/>
                <a:sym typeface="Arial" panose="020B0604020202020204" pitchFamily="34" charset="0"/>
              </a:rPr>
              <a:t>2005</a:t>
            </a:r>
          </a:p>
        </p:txBody>
      </p:sp>
      <p:sp>
        <p:nvSpPr>
          <p:cNvPr id="59432" name="Rectangle 42">
            <a:extLst>
              <a:ext uri="{FF2B5EF4-FFF2-40B4-BE49-F238E27FC236}">
                <a16:creationId xmlns:a16="http://schemas.microsoft.com/office/drawing/2014/main" id="{B892A72A-759D-4D9E-8E7F-C2294710B725}"/>
              </a:ext>
            </a:extLst>
          </p:cNvPr>
          <p:cNvSpPr>
            <a:spLocks/>
          </p:cNvSpPr>
          <p:nvPr/>
        </p:nvSpPr>
        <p:spPr bwMode="auto">
          <a:xfrm>
            <a:off x="596900" y="5734050"/>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1955</a:t>
            </a:r>
          </a:p>
        </p:txBody>
      </p:sp>
      <p:sp>
        <p:nvSpPr>
          <p:cNvPr id="59433" name="Rectangle 43">
            <a:extLst>
              <a:ext uri="{FF2B5EF4-FFF2-40B4-BE49-F238E27FC236}">
                <a16:creationId xmlns:a16="http://schemas.microsoft.com/office/drawing/2014/main" id="{55D12663-7FDE-4656-BA2A-8A136DC045DB}"/>
              </a:ext>
            </a:extLst>
          </p:cNvPr>
          <p:cNvSpPr>
            <a:spLocks/>
          </p:cNvSpPr>
          <p:nvPr/>
        </p:nvSpPr>
        <p:spPr bwMode="auto">
          <a:xfrm>
            <a:off x="8331200" y="5707063"/>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2105</a:t>
            </a:r>
          </a:p>
        </p:txBody>
      </p:sp>
      <p:pic>
        <p:nvPicPr>
          <p:cNvPr id="59434" name="Picture 44">
            <a:extLst>
              <a:ext uri="{FF2B5EF4-FFF2-40B4-BE49-F238E27FC236}">
                <a16:creationId xmlns:a16="http://schemas.microsoft.com/office/drawing/2014/main" id="{3B0653AB-BE4F-4733-9E1D-0948B507CB67}"/>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4538" y="3502025"/>
            <a:ext cx="275272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alpha val="79999"/>
                  </a:srgbClr>
                </a:solidFill>
                <a:miter lim="800000"/>
                <a:headEnd/>
                <a:tailEnd/>
              </a14:hiddenLine>
            </a:ext>
          </a:extLst>
        </p:spPr>
      </p:pic>
      <p:pic>
        <p:nvPicPr>
          <p:cNvPr id="45" name="Picture 44" descr="A picture containing drawing&#10;&#10;Description automatically generated">
            <a:extLst>
              <a:ext uri="{FF2B5EF4-FFF2-40B4-BE49-F238E27FC236}">
                <a16:creationId xmlns:a16="http://schemas.microsoft.com/office/drawing/2014/main" id="{588BAFFB-3F54-476B-8C71-E6E911686C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0176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1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6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576709-DC8C-4B9E-A00C-2CAFDAF2FE14}"/>
              </a:ext>
            </a:extLst>
          </p:cNvPr>
          <p:cNvSpPr>
            <a:spLocks noGrp="1"/>
          </p:cNvSpPr>
          <p:nvPr>
            <p:ph type="title"/>
          </p:nvPr>
        </p:nvSpPr>
        <p:spPr/>
        <p:txBody>
          <a:bodyPr/>
          <a:lstStyle/>
          <a:p>
            <a:r>
              <a:rPr lang="en-GB" dirty="0"/>
              <a:t>Contents</a:t>
            </a:r>
          </a:p>
        </p:txBody>
      </p:sp>
      <p:sp>
        <p:nvSpPr>
          <p:cNvPr id="4" name="Content Placeholder 3">
            <a:extLst>
              <a:ext uri="{FF2B5EF4-FFF2-40B4-BE49-F238E27FC236}">
                <a16:creationId xmlns:a16="http://schemas.microsoft.com/office/drawing/2014/main" id="{966ADC4E-578B-4C65-B788-5A9A9045758C}"/>
              </a:ext>
            </a:extLst>
          </p:cNvPr>
          <p:cNvSpPr>
            <a:spLocks noGrp="1"/>
          </p:cNvSpPr>
          <p:nvPr>
            <p:ph sz="half" idx="1"/>
          </p:nvPr>
        </p:nvSpPr>
        <p:spPr>
          <a:xfrm>
            <a:off x="1523999" y="1447800"/>
            <a:ext cx="3048001" cy="4114800"/>
          </a:xfrm>
        </p:spPr>
        <p:txBody>
          <a:bodyPr/>
          <a:lstStyle/>
          <a:p>
            <a:pPr marL="0" indent="0">
              <a:buNone/>
            </a:pPr>
            <a:r>
              <a:rPr lang="en-GB" dirty="0"/>
              <a:t>Climate Change</a:t>
            </a:r>
          </a:p>
          <a:p>
            <a:pPr marL="0" indent="0">
              <a:buNone/>
            </a:pPr>
            <a:r>
              <a:rPr lang="en-GB" dirty="0"/>
              <a:t>What can we do?</a:t>
            </a:r>
          </a:p>
        </p:txBody>
      </p:sp>
      <p:sp>
        <p:nvSpPr>
          <p:cNvPr id="5" name="Content Placeholder 4">
            <a:extLst>
              <a:ext uri="{FF2B5EF4-FFF2-40B4-BE49-F238E27FC236}">
                <a16:creationId xmlns:a16="http://schemas.microsoft.com/office/drawing/2014/main" id="{A4F79D4C-C1E4-4163-AF5C-34CCC53F35FC}"/>
              </a:ext>
            </a:extLst>
          </p:cNvPr>
          <p:cNvSpPr>
            <a:spLocks noGrp="1"/>
          </p:cNvSpPr>
          <p:nvPr>
            <p:ph sz="half" idx="2"/>
          </p:nvPr>
        </p:nvSpPr>
        <p:spPr/>
        <p:txBody>
          <a:bodyPr/>
          <a:lstStyle/>
          <a:p>
            <a:pPr marL="0" indent="0">
              <a:buNone/>
            </a:pPr>
            <a:r>
              <a:rPr lang="en-GB" dirty="0"/>
              <a:t>Slides 3-20</a:t>
            </a:r>
          </a:p>
          <a:p>
            <a:pPr marL="0" indent="0">
              <a:buNone/>
            </a:pPr>
            <a:r>
              <a:rPr lang="en-GB" dirty="0"/>
              <a:t>Slides 21-28</a:t>
            </a:r>
          </a:p>
        </p:txBody>
      </p:sp>
      <p:sp>
        <p:nvSpPr>
          <p:cNvPr id="2" name="Slide Number Placeholder 1">
            <a:extLst>
              <a:ext uri="{FF2B5EF4-FFF2-40B4-BE49-F238E27FC236}">
                <a16:creationId xmlns:a16="http://schemas.microsoft.com/office/drawing/2014/main" id="{60127E06-28AE-47F1-8F24-C8E447F795C2}"/>
              </a:ext>
            </a:extLst>
          </p:cNvPr>
          <p:cNvSpPr>
            <a:spLocks noGrp="1"/>
          </p:cNvSpPr>
          <p:nvPr>
            <p:ph type="sldNum" sz="quarter" idx="10"/>
          </p:nvPr>
        </p:nvSpPr>
        <p:spPr/>
        <p:txBody>
          <a:bodyPr/>
          <a:lstStyle/>
          <a:p>
            <a:fld id="{07523E97-E47F-4A59-9710-67393B922E5C}" type="slidenum">
              <a:rPr lang="en-US" altLang="en-US" smtClean="0"/>
              <a:pPr/>
              <a:t>2</a:t>
            </a:fld>
            <a:endParaRPr lang="en-US" altLang="en-US">
              <a:solidFill>
                <a:schemeClr val="tx1"/>
              </a:solidFill>
              <a:latin typeface="Times New Roman" panose="02020603050405020304" pitchFamily="18" charset="0"/>
            </a:endParaRPr>
          </a:p>
        </p:txBody>
      </p:sp>
      <p:pic>
        <p:nvPicPr>
          <p:cNvPr id="7" name="Picture 6" descr="A picture containing drawing&#10;&#10;Description automatically generated">
            <a:extLst>
              <a:ext uri="{FF2B5EF4-FFF2-40B4-BE49-F238E27FC236}">
                <a16:creationId xmlns:a16="http://schemas.microsoft.com/office/drawing/2014/main" id="{5EFCE725-F1CA-4D08-A683-72F70422FD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extLst>
      <p:ext uri="{BB962C8B-B14F-4D97-AF65-F5344CB8AC3E}">
        <p14:creationId xmlns:p14="http://schemas.microsoft.com/office/powerpoint/2010/main" val="210732698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42" name="Group 2">
            <a:extLst>
              <a:ext uri="{FF2B5EF4-FFF2-40B4-BE49-F238E27FC236}">
                <a16:creationId xmlns:a16="http://schemas.microsoft.com/office/drawing/2014/main" id="{D04DC223-7EF2-45DF-A1FB-88EAE2B5DE3B}"/>
              </a:ext>
            </a:extLst>
          </p:cNvPr>
          <p:cNvGrpSpPr>
            <a:grpSpLocks/>
          </p:cNvGrpSpPr>
          <p:nvPr/>
        </p:nvGrpSpPr>
        <p:grpSpPr bwMode="auto">
          <a:xfrm>
            <a:off x="3441700" y="1622425"/>
            <a:ext cx="2586038" cy="1960563"/>
            <a:chOff x="0" y="0"/>
            <a:chExt cx="1629" cy="1235"/>
          </a:xfrm>
        </p:grpSpPr>
        <p:sp>
          <p:nvSpPr>
            <p:cNvPr id="201731" name="AutoShape 3">
              <a:extLst>
                <a:ext uri="{FF2B5EF4-FFF2-40B4-BE49-F238E27FC236}">
                  <a16:creationId xmlns:a16="http://schemas.microsoft.com/office/drawing/2014/main" id="{B6CC6E82-8860-46FD-9CA3-034AA18A61C2}"/>
                </a:ext>
              </a:extLst>
            </p:cNvPr>
            <p:cNvSpPr>
              <a:spLocks/>
            </p:cNvSpPr>
            <p:nvPr/>
          </p:nvSpPr>
          <p:spPr bwMode="auto">
            <a:xfrm flipH="1">
              <a:off x="0" y="0"/>
              <a:ext cx="1629" cy="1235"/>
            </a:xfrm>
            <a:prstGeom prst="rtTriangle">
              <a:avLst/>
            </a:prstGeom>
            <a:solidFill>
              <a:srgbClr val="FDFE9B"/>
            </a:solidFill>
            <a:ln w="9525">
              <a:solidFill>
                <a:srgbClr val="1A09FC"/>
              </a:solidFill>
              <a:miter lim="800000"/>
              <a:headEnd/>
              <a:tailEnd/>
            </a:ln>
          </p:spPr>
          <p:txBody>
            <a:bodyPr/>
            <a:lstStyle/>
            <a:p>
              <a:pPr>
                <a:lnSpc>
                  <a:spcPts val="3600"/>
                </a:lnSpc>
                <a:spcBef>
                  <a:spcPts val="500"/>
                </a:spcBef>
                <a:buClr>
                  <a:srgbClr val="990033"/>
                </a:buClr>
                <a:defRPr/>
              </a:pPr>
              <a:endParaRPr lang="en-GB"/>
            </a:p>
          </p:txBody>
        </p:sp>
        <p:sp>
          <p:nvSpPr>
            <p:cNvPr id="201732" name="Rectangle 4">
              <a:extLst>
                <a:ext uri="{FF2B5EF4-FFF2-40B4-BE49-F238E27FC236}">
                  <a16:creationId xmlns:a16="http://schemas.microsoft.com/office/drawing/2014/main" id="{7FD8989B-52A1-4D7D-A6D7-1D1B91C129C6}"/>
                </a:ext>
              </a:extLst>
            </p:cNvPr>
            <p:cNvSpPr>
              <a:spLocks/>
            </p:cNvSpPr>
            <p:nvPr/>
          </p:nvSpPr>
          <p:spPr bwMode="auto">
            <a:xfrm>
              <a:off x="1074" y="782"/>
              <a:ext cx="24" cy="288"/>
            </a:xfrm>
            <a:prstGeom prst="rect">
              <a:avLst/>
            </a:prstGeom>
            <a:noFill/>
            <a:ln>
              <a:noFill/>
            </a:ln>
          </p:spPr>
          <p:txBody>
            <a:bodyPr/>
            <a:lstStyle/>
            <a:p>
              <a:pPr>
                <a:lnSpc>
                  <a:spcPts val="3600"/>
                </a:lnSpc>
                <a:spcBef>
                  <a:spcPts val="500"/>
                </a:spcBef>
                <a:buClr>
                  <a:srgbClr val="990033"/>
                </a:buClr>
                <a:defRPr/>
              </a:pPr>
              <a:endParaRPr lang="en-GB"/>
            </a:p>
          </p:txBody>
        </p:sp>
      </p:grpSp>
      <p:sp>
        <p:nvSpPr>
          <p:cNvPr id="201733" name="AutoShape 5">
            <a:extLst>
              <a:ext uri="{FF2B5EF4-FFF2-40B4-BE49-F238E27FC236}">
                <a16:creationId xmlns:a16="http://schemas.microsoft.com/office/drawing/2014/main" id="{2390EE50-416A-479D-854E-4A0F13186216}"/>
              </a:ext>
            </a:extLst>
          </p:cNvPr>
          <p:cNvSpPr>
            <a:spLocks/>
          </p:cNvSpPr>
          <p:nvPr/>
        </p:nvSpPr>
        <p:spPr bwMode="auto">
          <a:xfrm>
            <a:off x="762000" y="3552825"/>
            <a:ext cx="5270500" cy="2070100"/>
          </a:xfrm>
          <a:custGeom>
            <a:avLst/>
            <a:gdLst/>
            <a:ahLst/>
            <a:cxnLst/>
            <a:rect l="0" t="0" r="r" b="b"/>
            <a:pathLst>
              <a:path w="21600" h="21600">
                <a:moveTo>
                  <a:pt x="0" y="21437"/>
                </a:moveTo>
                <a:lnTo>
                  <a:pt x="66" y="17968"/>
                </a:lnTo>
                <a:lnTo>
                  <a:pt x="11067" y="0"/>
                </a:lnTo>
                <a:lnTo>
                  <a:pt x="21600" y="245"/>
                </a:lnTo>
                <a:lnTo>
                  <a:pt x="21600" y="21600"/>
                </a:lnTo>
                <a:lnTo>
                  <a:pt x="0" y="21437"/>
                </a:lnTo>
                <a:close/>
                <a:moveTo>
                  <a:pt x="0" y="21437"/>
                </a:moveTo>
              </a:path>
            </a:pathLst>
          </a:custGeom>
          <a:solidFill>
            <a:srgbClr val="9BCBFD"/>
          </a:solidFill>
          <a:ln>
            <a:noFill/>
          </a:ln>
        </p:spPr>
        <p:txBody>
          <a:bodyPr/>
          <a:lstStyle/>
          <a:p>
            <a:pPr>
              <a:lnSpc>
                <a:spcPts val="3600"/>
              </a:lnSpc>
              <a:spcBef>
                <a:spcPts val="500"/>
              </a:spcBef>
              <a:buClr>
                <a:srgbClr val="990033"/>
              </a:buClr>
              <a:defRPr/>
            </a:pPr>
            <a:endParaRPr lang="en-GB"/>
          </a:p>
        </p:txBody>
      </p:sp>
      <p:sp>
        <p:nvSpPr>
          <p:cNvPr id="201734" name="AutoShape 6">
            <a:extLst>
              <a:ext uri="{FF2B5EF4-FFF2-40B4-BE49-F238E27FC236}">
                <a16:creationId xmlns:a16="http://schemas.microsoft.com/office/drawing/2014/main" id="{00CB0D60-F795-4B46-A20F-48AF6BD6656E}"/>
              </a:ext>
            </a:extLst>
          </p:cNvPr>
          <p:cNvSpPr>
            <a:spLocks/>
          </p:cNvSpPr>
          <p:nvPr/>
        </p:nvSpPr>
        <p:spPr bwMode="auto">
          <a:xfrm>
            <a:off x="1347788" y="3625850"/>
            <a:ext cx="1916112" cy="1303338"/>
          </a:xfrm>
          <a:custGeom>
            <a:avLst/>
            <a:gdLst/>
            <a:ahLst/>
            <a:cxnLst/>
            <a:rect l="0" t="0" r="r" b="b"/>
            <a:pathLst>
              <a:path w="21600" h="21600">
                <a:moveTo>
                  <a:pt x="0" y="21163"/>
                </a:moveTo>
                <a:lnTo>
                  <a:pt x="1003" y="19589"/>
                </a:lnTo>
                <a:lnTo>
                  <a:pt x="1823" y="18583"/>
                </a:lnTo>
                <a:lnTo>
                  <a:pt x="2886" y="16747"/>
                </a:lnTo>
                <a:lnTo>
                  <a:pt x="3494" y="15085"/>
                </a:lnTo>
                <a:lnTo>
                  <a:pt x="4162" y="14211"/>
                </a:lnTo>
                <a:lnTo>
                  <a:pt x="4770" y="12986"/>
                </a:lnTo>
                <a:lnTo>
                  <a:pt x="5286" y="11631"/>
                </a:lnTo>
                <a:lnTo>
                  <a:pt x="6076" y="11674"/>
                </a:lnTo>
                <a:lnTo>
                  <a:pt x="6501" y="11806"/>
                </a:lnTo>
                <a:lnTo>
                  <a:pt x="6775" y="11587"/>
                </a:lnTo>
                <a:lnTo>
                  <a:pt x="7200" y="10275"/>
                </a:lnTo>
                <a:lnTo>
                  <a:pt x="7868" y="9576"/>
                </a:lnTo>
                <a:lnTo>
                  <a:pt x="8294" y="9313"/>
                </a:lnTo>
                <a:lnTo>
                  <a:pt x="9023" y="8089"/>
                </a:lnTo>
                <a:lnTo>
                  <a:pt x="9175" y="7564"/>
                </a:lnTo>
                <a:lnTo>
                  <a:pt x="9813" y="7958"/>
                </a:lnTo>
                <a:lnTo>
                  <a:pt x="10086" y="8570"/>
                </a:lnTo>
                <a:lnTo>
                  <a:pt x="10603" y="9007"/>
                </a:lnTo>
                <a:lnTo>
                  <a:pt x="11453" y="9095"/>
                </a:lnTo>
                <a:lnTo>
                  <a:pt x="12273" y="8483"/>
                </a:lnTo>
                <a:lnTo>
                  <a:pt x="13580" y="6296"/>
                </a:lnTo>
                <a:lnTo>
                  <a:pt x="14218" y="5422"/>
                </a:lnTo>
                <a:lnTo>
                  <a:pt x="14856" y="4023"/>
                </a:lnTo>
                <a:lnTo>
                  <a:pt x="16405" y="2798"/>
                </a:lnTo>
                <a:lnTo>
                  <a:pt x="16982" y="2842"/>
                </a:lnTo>
                <a:lnTo>
                  <a:pt x="17468" y="3498"/>
                </a:lnTo>
                <a:lnTo>
                  <a:pt x="18228" y="2973"/>
                </a:lnTo>
                <a:lnTo>
                  <a:pt x="19170" y="1487"/>
                </a:lnTo>
                <a:lnTo>
                  <a:pt x="20142" y="481"/>
                </a:lnTo>
                <a:lnTo>
                  <a:pt x="20780" y="0"/>
                </a:lnTo>
                <a:lnTo>
                  <a:pt x="21144" y="568"/>
                </a:lnTo>
                <a:lnTo>
                  <a:pt x="21600" y="1181"/>
                </a:lnTo>
                <a:lnTo>
                  <a:pt x="20841" y="10057"/>
                </a:lnTo>
                <a:lnTo>
                  <a:pt x="15554" y="15785"/>
                </a:lnTo>
                <a:lnTo>
                  <a:pt x="4314" y="21294"/>
                </a:lnTo>
                <a:lnTo>
                  <a:pt x="1124" y="21600"/>
                </a:lnTo>
                <a:lnTo>
                  <a:pt x="0" y="21163"/>
                </a:lnTo>
                <a:close/>
                <a:moveTo>
                  <a:pt x="0" y="21163"/>
                </a:moveTo>
              </a:path>
            </a:pathLst>
          </a:custGeom>
          <a:solidFill>
            <a:srgbClr val="9BCBFD"/>
          </a:solidFill>
          <a:ln>
            <a:noFill/>
          </a:ln>
        </p:spPr>
        <p:txBody>
          <a:bodyPr/>
          <a:lstStyle/>
          <a:p>
            <a:pPr>
              <a:lnSpc>
                <a:spcPts val="3600"/>
              </a:lnSpc>
              <a:spcBef>
                <a:spcPts val="500"/>
              </a:spcBef>
              <a:buClr>
                <a:srgbClr val="990033"/>
              </a:buClr>
              <a:defRPr/>
            </a:pPr>
            <a:endParaRPr lang="en-GB"/>
          </a:p>
        </p:txBody>
      </p:sp>
      <p:sp>
        <p:nvSpPr>
          <p:cNvPr id="61445" name="Rectangle 7">
            <a:extLst>
              <a:ext uri="{FF2B5EF4-FFF2-40B4-BE49-F238E27FC236}">
                <a16:creationId xmlns:a16="http://schemas.microsoft.com/office/drawing/2014/main" id="{EAA35442-932F-4737-A562-76E755992EF9}"/>
              </a:ext>
            </a:extLst>
          </p:cNvPr>
          <p:cNvSpPr>
            <a:spLocks/>
          </p:cNvSpPr>
          <p:nvPr/>
        </p:nvSpPr>
        <p:spPr bwMode="auto">
          <a:xfrm>
            <a:off x="437634" y="1354138"/>
            <a:ext cx="364053"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dirty="0">
                <a:effectLst/>
                <a:cs typeface="Arial" panose="020B0604020202020204" pitchFamily="34" charset="0"/>
                <a:sym typeface="Arial" panose="020B0604020202020204" pitchFamily="34" charset="0"/>
              </a:rPr>
              <a:t>14</a:t>
            </a:r>
          </a:p>
        </p:txBody>
      </p:sp>
      <p:sp>
        <p:nvSpPr>
          <p:cNvPr id="201736" name="Line 8">
            <a:extLst>
              <a:ext uri="{FF2B5EF4-FFF2-40B4-BE49-F238E27FC236}">
                <a16:creationId xmlns:a16="http://schemas.microsoft.com/office/drawing/2014/main" id="{8B9D8A71-1FDD-4788-BEE7-491AE9D50746}"/>
              </a:ext>
            </a:extLst>
          </p:cNvPr>
          <p:cNvSpPr>
            <a:spLocks noChangeShapeType="1"/>
          </p:cNvSpPr>
          <p:nvPr/>
        </p:nvSpPr>
        <p:spPr bwMode="auto">
          <a:xfrm rot="10800000" flipH="1">
            <a:off x="3468688" y="266700"/>
            <a:ext cx="4318000" cy="3254375"/>
          </a:xfrm>
          <a:prstGeom prst="line">
            <a:avLst/>
          </a:prstGeom>
          <a:noFill/>
          <a:ln w="63500">
            <a:solidFill>
              <a:srgbClr val="000000"/>
            </a:solidFill>
            <a:prstDash val="dash"/>
            <a:round/>
            <a:headEnd/>
            <a:tailEnd type="triangle" w="med" len="med"/>
          </a:ln>
        </p:spPr>
        <p:txBody>
          <a:bodyPr/>
          <a:lstStyle/>
          <a:p>
            <a:pPr>
              <a:lnSpc>
                <a:spcPts val="3600"/>
              </a:lnSpc>
              <a:spcBef>
                <a:spcPts val="500"/>
              </a:spcBef>
              <a:buClr>
                <a:srgbClr val="990033"/>
              </a:buClr>
              <a:defRPr/>
            </a:pPr>
            <a:endParaRPr lang="en-GB"/>
          </a:p>
        </p:txBody>
      </p:sp>
      <p:sp>
        <p:nvSpPr>
          <p:cNvPr id="61447" name="Rectangle 9">
            <a:extLst>
              <a:ext uri="{FF2B5EF4-FFF2-40B4-BE49-F238E27FC236}">
                <a16:creationId xmlns:a16="http://schemas.microsoft.com/office/drawing/2014/main" id="{05B1241D-2E1A-44A0-A07C-7B2D20BF7BCB}"/>
              </a:ext>
            </a:extLst>
          </p:cNvPr>
          <p:cNvSpPr>
            <a:spLocks/>
          </p:cNvSpPr>
          <p:nvPr/>
        </p:nvSpPr>
        <p:spPr bwMode="auto">
          <a:xfrm>
            <a:off x="460375" y="3378200"/>
            <a:ext cx="2857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7</a:t>
            </a:r>
          </a:p>
        </p:txBody>
      </p:sp>
      <p:sp>
        <p:nvSpPr>
          <p:cNvPr id="61448" name="Rectangle 10">
            <a:extLst>
              <a:ext uri="{FF2B5EF4-FFF2-40B4-BE49-F238E27FC236}">
                <a16:creationId xmlns:a16="http://schemas.microsoft.com/office/drawing/2014/main" id="{0D00A9A0-4EE4-4D5D-AF32-247B1B0692C8}"/>
              </a:ext>
            </a:extLst>
          </p:cNvPr>
          <p:cNvSpPr>
            <a:spLocks/>
          </p:cNvSpPr>
          <p:nvPr/>
        </p:nvSpPr>
        <p:spPr bwMode="auto">
          <a:xfrm>
            <a:off x="914400" y="847725"/>
            <a:ext cx="17399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ts val="700"/>
              </a:spcBef>
              <a:buClrTx/>
              <a:buFontTx/>
              <a:buNone/>
            </a:pPr>
            <a:r>
              <a:rPr lang="en-US" altLang="en-US" sz="1200" b="1" baseline="0">
                <a:effectLst/>
                <a:cs typeface="Arial" panose="020B0604020202020204" pitchFamily="34" charset="0"/>
                <a:sym typeface="Arial" panose="020B0604020202020204" pitchFamily="34" charset="0"/>
              </a:rPr>
              <a:t>Billion of Tons of Carbon Emitted per Year</a:t>
            </a:r>
          </a:p>
        </p:txBody>
      </p:sp>
      <p:sp>
        <p:nvSpPr>
          <p:cNvPr id="201739" name="Line 11">
            <a:extLst>
              <a:ext uri="{FF2B5EF4-FFF2-40B4-BE49-F238E27FC236}">
                <a16:creationId xmlns:a16="http://schemas.microsoft.com/office/drawing/2014/main" id="{58FBC413-798F-4B29-9FCB-D01602EAF614}"/>
              </a:ext>
            </a:extLst>
          </p:cNvPr>
          <p:cNvSpPr>
            <a:spLocks noChangeShapeType="1"/>
          </p:cNvSpPr>
          <p:nvPr/>
        </p:nvSpPr>
        <p:spPr bwMode="auto">
          <a:xfrm rot="10800000" flipH="1">
            <a:off x="719138" y="1498600"/>
            <a:ext cx="171450" cy="7938"/>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p>
        </p:txBody>
      </p:sp>
      <p:sp>
        <p:nvSpPr>
          <p:cNvPr id="201740" name="Line 12">
            <a:extLst>
              <a:ext uri="{FF2B5EF4-FFF2-40B4-BE49-F238E27FC236}">
                <a16:creationId xmlns:a16="http://schemas.microsoft.com/office/drawing/2014/main" id="{9BF62979-4492-462E-AE30-073045A08D5E}"/>
              </a:ext>
            </a:extLst>
          </p:cNvPr>
          <p:cNvSpPr>
            <a:spLocks noChangeShapeType="1"/>
          </p:cNvSpPr>
          <p:nvPr/>
        </p:nvSpPr>
        <p:spPr bwMode="auto">
          <a:xfrm rot="10800000" flipH="1">
            <a:off x="708025" y="3522663"/>
            <a:ext cx="171450" cy="7937"/>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p>
        </p:txBody>
      </p:sp>
      <p:sp>
        <p:nvSpPr>
          <p:cNvPr id="201741" name="Line 13">
            <a:extLst>
              <a:ext uri="{FF2B5EF4-FFF2-40B4-BE49-F238E27FC236}">
                <a16:creationId xmlns:a16="http://schemas.microsoft.com/office/drawing/2014/main" id="{74143DB2-31D6-4F3D-A553-364C5A8A3DEB}"/>
              </a:ext>
            </a:extLst>
          </p:cNvPr>
          <p:cNvSpPr>
            <a:spLocks noChangeShapeType="1"/>
          </p:cNvSpPr>
          <p:nvPr/>
        </p:nvSpPr>
        <p:spPr bwMode="auto">
          <a:xfrm>
            <a:off x="6027738" y="5530850"/>
            <a:ext cx="1587" cy="174625"/>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p>
        </p:txBody>
      </p:sp>
      <p:sp>
        <p:nvSpPr>
          <p:cNvPr id="201742" name="Line 14">
            <a:extLst>
              <a:ext uri="{FF2B5EF4-FFF2-40B4-BE49-F238E27FC236}">
                <a16:creationId xmlns:a16="http://schemas.microsoft.com/office/drawing/2014/main" id="{CD38D835-B7C4-4DA3-BA9B-CAEBF207F7B6}"/>
              </a:ext>
            </a:extLst>
          </p:cNvPr>
          <p:cNvSpPr>
            <a:spLocks noChangeShapeType="1"/>
          </p:cNvSpPr>
          <p:nvPr/>
        </p:nvSpPr>
        <p:spPr bwMode="auto">
          <a:xfrm>
            <a:off x="3451225" y="5519738"/>
            <a:ext cx="1588" cy="174625"/>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p>
        </p:txBody>
      </p:sp>
      <p:sp>
        <p:nvSpPr>
          <p:cNvPr id="201743" name="Line 15">
            <a:extLst>
              <a:ext uri="{FF2B5EF4-FFF2-40B4-BE49-F238E27FC236}">
                <a16:creationId xmlns:a16="http://schemas.microsoft.com/office/drawing/2014/main" id="{9F439310-C3B2-46B3-B221-197C5668F5F9}"/>
              </a:ext>
            </a:extLst>
          </p:cNvPr>
          <p:cNvSpPr>
            <a:spLocks noChangeShapeType="1"/>
          </p:cNvSpPr>
          <p:nvPr/>
        </p:nvSpPr>
        <p:spPr bwMode="auto">
          <a:xfrm>
            <a:off x="857250" y="5624513"/>
            <a:ext cx="2622550" cy="0"/>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p>
        </p:txBody>
      </p:sp>
      <p:sp>
        <p:nvSpPr>
          <p:cNvPr id="201744" name="Line 16">
            <a:extLst>
              <a:ext uri="{FF2B5EF4-FFF2-40B4-BE49-F238E27FC236}">
                <a16:creationId xmlns:a16="http://schemas.microsoft.com/office/drawing/2014/main" id="{CE77F7D9-D685-4848-AFA8-6DE4BBAA3D96}"/>
              </a:ext>
            </a:extLst>
          </p:cNvPr>
          <p:cNvSpPr>
            <a:spLocks noChangeShapeType="1"/>
          </p:cNvSpPr>
          <p:nvPr/>
        </p:nvSpPr>
        <p:spPr bwMode="auto">
          <a:xfrm rot="10800000" flipH="1">
            <a:off x="681038" y="5622925"/>
            <a:ext cx="171450" cy="7938"/>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p>
        </p:txBody>
      </p:sp>
      <p:sp>
        <p:nvSpPr>
          <p:cNvPr id="61455" name="Rectangle 17">
            <a:extLst>
              <a:ext uri="{FF2B5EF4-FFF2-40B4-BE49-F238E27FC236}">
                <a16:creationId xmlns:a16="http://schemas.microsoft.com/office/drawing/2014/main" id="{9E49AF4A-6971-428C-ABD1-0BD00E8B184C}"/>
              </a:ext>
            </a:extLst>
          </p:cNvPr>
          <p:cNvSpPr>
            <a:spLocks/>
          </p:cNvSpPr>
          <p:nvPr/>
        </p:nvSpPr>
        <p:spPr bwMode="auto">
          <a:xfrm>
            <a:off x="515144" y="5478462"/>
            <a:ext cx="2159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ts val="800"/>
              </a:spcBef>
              <a:buClrTx/>
              <a:buFontTx/>
              <a:buNone/>
            </a:pPr>
            <a:r>
              <a:rPr lang="en-US" altLang="en-US" sz="1400" b="1" baseline="0" dirty="0">
                <a:effectLst/>
                <a:cs typeface="Arial" panose="020B0604020202020204" pitchFamily="34" charset="0"/>
                <a:sym typeface="Arial" panose="020B0604020202020204" pitchFamily="34" charset="0"/>
              </a:rPr>
              <a:t>0</a:t>
            </a:r>
          </a:p>
        </p:txBody>
      </p:sp>
      <p:sp>
        <p:nvSpPr>
          <p:cNvPr id="61456" name="Rectangle 18">
            <a:extLst>
              <a:ext uri="{FF2B5EF4-FFF2-40B4-BE49-F238E27FC236}">
                <a16:creationId xmlns:a16="http://schemas.microsoft.com/office/drawing/2014/main" id="{E6E06ACA-2D05-4075-88F3-044A0B1A1C2A}"/>
              </a:ext>
            </a:extLst>
          </p:cNvPr>
          <p:cNvSpPr>
            <a:spLocks/>
          </p:cNvSpPr>
          <p:nvPr/>
        </p:nvSpPr>
        <p:spPr bwMode="auto">
          <a:xfrm rot="-2280000">
            <a:off x="3417888" y="2070100"/>
            <a:ext cx="24638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ts val="800"/>
              </a:spcBef>
              <a:buClrTx/>
              <a:buFontTx/>
              <a:buNone/>
            </a:pPr>
            <a:r>
              <a:rPr lang="en-US" altLang="en-US" sz="1400" b="1" baseline="0">
                <a:effectLst/>
                <a:cs typeface="Arial" panose="020B0604020202020204" pitchFamily="34" charset="0"/>
                <a:sym typeface="Arial" panose="020B0604020202020204" pitchFamily="34" charset="0"/>
              </a:rPr>
              <a:t>Currently projected path</a:t>
            </a:r>
          </a:p>
        </p:txBody>
      </p:sp>
      <p:sp>
        <p:nvSpPr>
          <p:cNvPr id="61457" name="Rectangle 19">
            <a:extLst>
              <a:ext uri="{FF2B5EF4-FFF2-40B4-BE49-F238E27FC236}">
                <a16:creationId xmlns:a16="http://schemas.microsoft.com/office/drawing/2014/main" id="{0FF2B1DB-B993-45FA-A62E-3A17952E4798}"/>
              </a:ext>
            </a:extLst>
          </p:cNvPr>
          <p:cNvSpPr>
            <a:spLocks/>
          </p:cNvSpPr>
          <p:nvPr/>
        </p:nvSpPr>
        <p:spPr bwMode="auto">
          <a:xfrm>
            <a:off x="4257675" y="3563938"/>
            <a:ext cx="14351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solidFill>
                  <a:srgbClr val="000000"/>
                </a:solidFill>
                <a:effectLst/>
                <a:cs typeface="Arial" panose="020B0604020202020204" pitchFamily="34" charset="0"/>
                <a:sym typeface="Arial" panose="020B0604020202020204" pitchFamily="34" charset="0"/>
              </a:rPr>
              <a:t>Flat path</a:t>
            </a:r>
          </a:p>
        </p:txBody>
      </p:sp>
      <p:sp>
        <p:nvSpPr>
          <p:cNvPr id="201748" name="Line 20">
            <a:extLst>
              <a:ext uri="{FF2B5EF4-FFF2-40B4-BE49-F238E27FC236}">
                <a16:creationId xmlns:a16="http://schemas.microsoft.com/office/drawing/2014/main" id="{A4AB1476-BC4B-433F-9E6D-8B8FB8C84A6E}"/>
              </a:ext>
            </a:extLst>
          </p:cNvPr>
          <p:cNvSpPr>
            <a:spLocks noChangeShapeType="1"/>
          </p:cNvSpPr>
          <p:nvPr/>
        </p:nvSpPr>
        <p:spPr bwMode="auto">
          <a:xfrm>
            <a:off x="3468688" y="3546475"/>
            <a:ext cx="2555875" cy="0"/>
          </a:xfrm>
          <a:prstGeom prst="line">
            <a:avLst/>
          </a:prstGeom>
          <a:noFill/>
          <a:ln w="63500">
            <a:solidFill>
              <a:srgbClr val="FC9968"/>
            </a:solidFill>
            <a:round/>
            <a:headEnd/>
            <a:tailEnd/>
          </a:ln>
        </p:spPr>
        <p:txBody>
          <a:bodyPr/>
          <a:lstStyle/>
          <a:p>
            <a:pPr>
              <a:lnSpc>
                <a:spcPts val="3600"/>
              </a:lnSpc>
              <a:spcBef>
                <a:spcPts val="500"/>
              </a:spcBef>
              <a:buClr>
                <a:srgbClr val="990033"/>
              </a:buClr>
              <a:defRPr/>
            </a:pPr>
            <a:endParaRPr lang="en-GB"/>
          </a:p>
        </p:txBody>
      </p:sp>
      <p:sp>
        <p:nvSpPr>
          <p:cNvPr id="201749" name="Line 21">
            <a:extLst>
              <a:ext uri="{FF2B5EF4-FFF2-40B4-BE49-F238E27FC236}">
                <a16:creationId xmlns:a16="http://schemas.microsoft.com/office/drawing/2014/main" id="{24B428D3-09F7-4B8B-9FBB-160DD8798A8B}"/>
              </a:ext>
            </a:extLst>
          </p:cNvPr>
          <p:cNvSpPr>
            <a:spLocks noChangeShapeType="1"/>
          </p:cNvSpPr>
          <p:nvPr/>
        </p:nvSpPr>
        <p:spPr bwMode="auto">
          <a:xfrm>
            <a:off x="3454400" y="3578225"/>
            <a:ext cx="0" cy="2065338"/>
          </a:xfrm>
          <a:prstGeom prst="line">
            <a:avLst/>
          </a:prstGeom>
          <a:noFill/>
          <a:ln w="38100">
            <a:solidFill>
              <a:srgbClr val="FDFE9B"/>
            </a:solidFill>
            <a:prstDash val="sysDot"/>
            <a:round/>
            <a:headEnd/>
            <a:tailEnd/>
          </a:ln>
        </p:spPr>
        <p:txBody>
          <a:bodyPr/>
          <a:lstStyle/>
          <a:p>
            <a:pPr>
              <a:lnSpc>
                <a:spcPts val="3600"/>
              </a:lnSpc>
              <a:spcBef>
                <a:spcPts val="500"/>
              </a:spcBef>
              <a:buClr>
                <a:srgbClr val="990033"/>
              </a:buClr>
              <a:defRPr/>
            </a:pPr>
            <a:endParaRPr lang="en-GB"/>
          </a:p>
        </p:txBody>
      </p:sp>
      <p:sp>
        <p:nvSpPr>
          <p:cNvPr id="201750" name="Line 22">
            <a:extLst>
              <a:ext uri="{FF2B5EF4-FFF2-40B4-BE49-F238E27FC236}">
                <a16:creationId xmlns:a16="http://schemas.microsoft.com/office/drawing/2014/main" id="{E2FC95E5-DC65-4240-AEE1-7930314F3EC5}"/>
              </a:ext>
            </a:extLst>
          </p:cNvPr>
          <p:cNvSpPr>
            <a:spLocks noChangeShapeType="1"/>
          </p:cNvSpPr>
          <p:nvPr/>
        </p:nvSpPr>
        <p:spPr bwMode="auto">
          <a:xfrm>
            <a:off x="774700" y="5610225"/>
            <a:ext cx="7997825" cy="0"/>
          </a:xfrm>
          <a:prstGeom prst="line">
            <a:avLst/>
          </a:prstGeom>
          <a:noFill/>
          <a:ln w="25400">
            <a:solidFill>
              <a:srgbClr val="000000"/>
            </a:solidFill>
            <a:round/>
            <a:headEnd/>
            <a:tailEnd type="triangle" w="med" len="med"/>
          </a:ln>
        </p:spPr>
        <p:txBody>
          <a:bodyPr/>
          <a:lstStyle/>
          <a:p>
            <a:pPr>
              <a:lnSpc>
                <a:spcPts val="3600"/>
              </a:lnSpc>
              <a:spcBef>
                <a:spcPts val="500"/>
              </a:spcBef>
              <a:buClr>
                <a:srgbClr val="990033"/>
              </a:buClr>
              <a:defRPr/>
            </a:pPr>
            <a:endParaRPr lang="en-GB"/>
          </a:p>
        </p:txBody>
      </p:sp>
      <p:sp>
        <p:nvSpPr>
          <p:cNvPr id="61461" name="Rectangle 23">
            <a:extLst>
              <a:ext uri="{FF2B5EF4-FFF2-40B4-BE49-F238E27FC236}">
                <a16:creationId xmlns:a16="http://schemas.microsoft.com/office/drawing/2014/main" id="{1883FF51-7180-41E4-B1F7-008FC99FF7A9}"/>
              </a:ext>
            </a:extLst>
          </p:cNvPr>
          <p:cNvSpPr>
            <a:spLocks/>
          </p:cNvSpPr>
          <p:nvPr/>
        </p:nvSpPr>
        <p:spPr bwMode="auto">
          <a:xfrm>
            <a:off x="1485900" y="3236913"/>
            <a:ext cx="1008063"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Historical</a:t>
            </a:r>
          </a:p>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 emissions</a:t>
            </a:r>
          </a:p>
        </p:txBody>
      </p:sp>
      <p:sp>
        <p:nvSpPr>
          <p:cNvPr id="201752" name="Line 24">
            <a:extLst>
              <a:ext uri="{FF2B5EF4-FFF2-40B4-BE49-F238E27FC236}">
                <a16:creationId xmlns:a16="http://schemas.microsoft.com/office/drawing/2014/main" id="{16F168B3-F97C-4D06-A4B7-2770ACE09FF0}"/>
              </a:ext>
            </a:extLst>
          </p:cNvPr>
          <p:cNvSpPr>
            <a:spLocks noChangeShapeType="1"/>
          </p:cNvSpPr>
          <p:nvPr/>
        </p:nvSpPr>
        <p:spPr bwMode="auto">
          <a:xfrm>
            <a:off x="2287588" y="3709988"/>
            <a:ext cx="279400" cy="217487"/>
          </a:xfrm>
          <a:prstGeom prst="line">
            <a:avLst/>
          </a:prstGeom>
          <a:noFill/>
          <a:ln w="38100">
            <a:solidFill>
              <a:schemeClr val="tx1"/>
            </a:solidFill>
            <a:round/>
            <a:headEnd/>
            <a:tailEnd type="triangle" w="med" len="med"/>
          </a:ln>
        </p:spPr>
        <p:txBody>
          <a:bodyPr/>
          <a:lstStyle/>
          <a:p>
            <a:pPr>
              <a:lnSpc>
                <a:spcPts val="3600"/>
              </a:lnSpc>
              <a:spcBef>
                <a:spcPts val="500"/>
              </a:spcBef>
              <a:buClr>
                <a:srgbClr val="990033"/>
              </a:buClr>
              <a:defRPr/>
            </a:pPr>
            <a:endParaRPr lang="en-GB"/>
          </a:p>
        </p:txBody>
      </p:sp>
      <p:sp>
        <p:nvSpPr>
          <p:cNvPr id="201753" name="Line 25">
            <a:extLst>
              <a:ext uri="{FF2B5EF4-FFF2-40B4-BE49-F238E27FC236}">
                <a16:creationId xmlns:a16="http://schemas.microsoft.com/office/drawing/2014/main" id="{151C6944-F00B-44C4-A790-7C71CDB96A9C}"/>
              </a:ext>
            </a:extLst>
          </p:cNvPr>
          <p:cNvSpPr>
            <a:spLocks noChangeShapeType="1"/>
          </p:cNvSpPr>
          <p:nvPr/>
        </p:nvSpPr>
        <p:spPr bwMode="auto">
          <a:xfrm>
            <a:off x="6016625" y="3543300"/>
            <a:ext cx="2476500" cy="1049338"/>
          </a:xfrm>
          <a:prstGeom prst="line">
            <a:avLst/>
          </a:prstGeom>
          <a:noFill/>
          <a:ln w="63500">
            <a:solidFill>
              <a:srgbClr val="FC9968"/>
            </a:solidFill>
            <a:round/>
            <a:headEnd/>
            <a:tailEnd type="triangle" w="med" len="med"/>
          </a:ln>
        </p:spPr>
        <p:txBody>
          <a:bodyPr/>
          <a:lstStyle/>
          <a:p>
            <a:pPr>
              <a:lnSpc>
                <a:spcPts val="3600"/>
              </a:lnSpc>
              <a:spcBef>
                <a:spcPts val="500"/>
              </a:spcBef>
              <a:buClr>
                <a:srgbClr val="990033"/>
              </a:buClr>
              <a:defRPr/>
            </a:pPr>
            <a:endParaRPr lang="en-GB"/>
          </a:p>
        </p:txBody>
      </p:sp>
      <p:sp>
        <p:nvSpPr>
          <p:cNvPr id="201754" name="Line 26">
            <a:extLst>
              <a:ext uri="{FF2B5EF4-FFF2-40B4-BE49-F238E27FC236}">
                <a16:creationId xmlns:a16="http://schemas.microsoft.com/office/drawing/2014/main" id="{7DFE49B2-23FE-4090-B2B6-F9FD61590D26}"/>
              </a:ext>
            </a:extLst>
          </p:cNvPr>
          <p:cNvSpPr>
            <a:spLocks noChangeShapeType="1"/>
          </p:cNvSpPr>
          <p:nvPr/>
        </p:nvSpPr>
        <p:spPr bwMode="auto">
          <a:xfrm rot="10800000">
            <a:off x="781050" y="827088"/>
            <a:ext cx="0" cy="4797425"/>
          </a:xfrm>
          <a:prstGeom prst="line">
            <a:avLst/>
          </a:prstGeom>
          <a:noFill/>
          <a:ln w="38100">
            <a:solidFill>
              <a:srgbClr val="000000"/>
            </a:solidFill>
            <a:round/>
            <a:headEnd/>
            <a:tailEnd type="triangle" w="med" len="med"/>
          </a:ln>
        </p:spPr>
        <p:txBody>
          <a:bodyPr/>
          <a:lstStyle/>
          <a:p>
            <a:pPr>
              <a:lnSpc>
                <a:spcPts val="3600"/>
              </a:lnSpc>
              <a:spcBef>
                <a:spcPts val="500"/>
              </a:spcBef>
              <a:buClr>
                <a:srgbClr val="990033"/>
              </a:buClr>
              <a:defRPr/>
            </a:pPr>
            <a:endParaRPr lang="en-GB"/>
          </a:p>
        </p:txBody>
      </p:sp>
      <p:sp>
        <p:nvSpPr>
          <p:cNvPr id="201755" name="Line 27">
            <a:extLst>
              <a:ext uri="{FF2B5EF4-FFF2-40B4-BE49-F238E27FC236}">
                <a16:creationId xmlns:a16="http://schemas.microsoft.com/office/drawing/2014/main" id="{19E99B91-38F7-4DB1-B6CE-063735D40505}"/>
              </a:ext>
            </a:extLst>
          </p:cNvPr>
          <p:cNvSpPr>
            <a:spLocks noChangeShapeType="1"/>
          </p:cNvSpPr>
          <p:nvPr/>
        </p:nvSpPr>
        <p:spPr bwMode="auto">
          <a:xfrm>
            <a:off x="8582025" y="5543550"/>
            <a:ext cx="1588" cy="112713"/>
          </a:xfrm>
          <a:prstGeom prst="line">
            <a:avLst/>
          </a:prstGeom>
          <a:noFill/>
          <a:ln w="38100">
            <a:solidFill>
              <a:schemeClr val="tx1"/>
            </a:solidFill>
            <a:round/>
            <a:headEnd/>
            <a:tailEnd/>
          </a:ln>
        </p:spPr>
        <p:txBody>
          <a:bodyPr/>
          <a:lstStyle/>
          <a:p>
            <a:pPr>
              <a:lnSpc>
                <a:spcPts val="3600"/>
              </a:lnSpc>
              <a:spcBef>
                <a:spcPts val="500"/>
              </a:spcBef>
              <a:buClr>
                <a:srgbClr val="990033"/>
              </a:buClr>
              <a:defRPr/>
            </a:pPr>
            <a:endParaRPr lang="en-GB"/>
          </a:p>
        </p:txBody>
      </p:sp>
      <p:sp>
        <p:nvSpPr>
          <p:cNvPr id="201756" name="Line 28">
            <a:extLst>
              <a:ext uri="{FF2B5EF4-FFF2-40B4-BE49-F238E27FC236}">
                <a16:creationId xmlns:a16="http://schemas.microsoft.com/office/drawing/2014/main" id="{511AAF64-C40D-4435-9C35-175CCAD4FCEC}"/>
              </a:ext>
            </a:extLst>
          </p:cNvPr>
          <p:cNvSpPr>
            <a:spLocks noChangeShapeType="1"/>
          </p:cNvSpPr>
          <p:nvPr/>
        </p:nvSpPr>
        <p:spPr bwMode="auto">
          <a:xfrm rot="10800000" flipH="1">
            <a:off x="3467100" y="1914525"/>
            <a:ext cx="2555875" cy="1597025"/>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p>
        </p:txBody>
      </p:sp>
      <p:sp>
        <p:nvSpPr>
          <p:cNvPr id="201757" name="Line 29">
            <a:extLst>
              <a:ext uri="{FF2B5EF4-FFF2-40B4-BE49-F238E27FC236}">
                <a16:creationId xmlns:a16="http://schemas.microsoft.com/office/drawing/2014/main" id="{B42158B0-EF3E-4B6F-B04E-99A31BFFE6D4}"/>
              </a:ext>
            </a:extLst>
          </p:cNvPr>
          <p:cNvSpPr>
            <a:spLocks noChangeShapeType="1"/>
          </p:cNvSpPr>
          <p:nvPr/>
        </p:nvSpPr>
        <p:spPr bwMode="auto">
          <a:xfrm rot="10800000" flipH="1">
            <a:off x="3495675" y="2219325"/>
            <a:ext cx="2492375" cy="1325563"/>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p>
        </p:txBody>
      </p:sp>
      <p:sp>
        <p:nvSpPr>
          <p:cNvPr id="201758" name="Line 30">
            <a:extLst>
              <a:ext uri="{FF2B5EF4-FFF2-40B4-BE49-F238E27FC236}">
                <a16:creationId xmlns:a16="http://schemas.microsoft.com/office/drawing/2014/main" id="{557185EF-504F-4E21-88E3-0E174A04FE77}"/>
              </a:ext>
            </a:extLst>
          </p:cNvPr>
          <p:cNvSpPr>
            <a:spLocks noChangeShapeType="1"/>
          </p:cNvSpPr>
          <p:nvPr/>
        </p:nvSpPr>
        <p:spPr bwMode="auto">
          <a:xfrm rot="10800000" flipH="1">
            <a:off x="3495675" y="2495550"/>
            <a:ext cx="2525713" cy="1020763"/>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p>
        </p:txBody>
      </p:sp>
      <p:sp>
        <p:nvSpPr>
          <p:cNvPr id="201759" name="Line 31">
            <a:extLst>
              <a:ext uri="{FF2B5EF4-FFF2-40B4-BE49-F238E27FC236}">
                <a16:creationId xmlns:a16="http://schemas.microsoft.com/office/drawing/2014/main" id="{27186BB5-F468-4627-89BE-EBB9CE4AB82E}"/>
              </a:ext>
            </a:extLst>
          </p:cNvPr>
          <p:cNvSpPr>
            <a:spLocks noChangeShapeType="1"/>
          </p:cNvSpPr>
          <p:nvPr/>
        </p:nvSpPr>
        <p:spPr bwMode="auto">
          <a:xfrm rot="10800000" flipH="1">
            <a:off x="3524250" y="2771775"/>
            <a:ext cx="2498725" cy="763588"/>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p>
        </p:txBody>
      </p:sp>
      <p:sp>
        <p:nvSpPr>
          <p:cNvPr id="201760" name="Line 32">
            <a:extLst>
              <a:ext uri="{FF2B5EF4-FFF2-40B4-BE49-F238E27FC236}">
                <a16:creationId xmlns:a16="http://schemas.microsoft.com/office/drawing/2014/main" id="{9B727FC3-DCBD-462B-8079-8CE8866D1B4A}"/>
              </a:ext>
            </a:extLst>
          </p:cNvPr>
          <p:cNvSpPr>
            <a:spLocks noChangeShapeType="1"/>
          </p:cNvSpPr>
          <p:nvPr/>
        </p:nvSpPr>
        <p:spPr bwMode="auto">
          <a:xfrm rot="10800000" flipH="1">
            <a:off x="3495675" y="3057525"/>
            <a:ext cx="2527300" cy="444500"/>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p>
        </p:txBody>
      </p:sp>
      <p:sp>
        <p:nvSpPr>
          <p:cNvPr id="201761" name="Line 33">
            <a:extLst>
              <a:ext uri="{FF2B5EF4-FFF2-40B4-BE49-F238E27FC236}">
                <a16:creationId xmlns:a16="http://schemas.microsoft.com/office/drawing/2014/main" id="{5AD27D95-5C3B-46DC-8EDF-7823ABFEBB37}"/>
              </a:ext>
            </a:extLst>
          </p:cNvPr>
          <p:cNvSpPr>
            <a:spLocks noChangeShapeType="1"/>
          </p:cNvSpPr>
          <p:nvPr/>
        </p:nvSpPr>
        <p:spPr bwMode="auto">
          <a:xfrm rot="10800000" flipH="1">
            <a:off x="3495675" y="3295650"/>
            <a:ext cx="2514600" cy="219075"/>
          </a:xfrm>
          <a:prstGeom prst="line">
            <a:avLst/>
          </a:prstGeom>
          <a:noFill/>
          <a:ln w="9525">
            <a:solidFill>
              <a:srgbClr val="1A09FC"/>
            </a:solidFill>
            <a:round/>
            <a:headEnd/>
            <a:tailEnd/>
          </a:ln>
        </p:spPr>
        <p:txBody>
          <a:bodyPr/>
          <a:lstStyle/>
          <a:p>
            <a:pPr>
              <a:lnSpc>
                <a:spcPts val="3600"/>
              </a:lnSpc>
              <a:spcBef>
                <a:spcPts val="500"/>
              </a:spcBef>
              <a:buClr>
                <a:srgbClr val="990033"/>
              </a:buClr>
              <a:defRPr/>
            </a:pPr>
            <a:endParaRPr lang="en-GB"/>
          </a:p>
        </p:txBody>
      </p:sp>
      <p:sp>
        <p:nvSpPr>
          <p:cNvPr id="61472" name="Rectangle 34">
            <a:extLst>
              <a:ext uri="{FF2B5EF4-FFF2-40B4-BE49-F238E27FC236}">
                <a16:creationId xmlns:a16="http://schemas.microsoft.com/office/drawing/2014/main" id="{0EB36E81-1509-42C6-8D00-518B81846C9A}"/>
              </a:ext>
            </a:extLst>
          </p:cNvPr>
          <p:cNvSpPr>
            <a:spLocks/>
          </p:cNvSpPr>
          <p:nvPr/>
        </p:nvSpPr>
        <p:spPr bwMode="auto">
          <a:xfrm>
            <a:off x="6162675" y="1404938"/>
            <a:ext cx="1428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2600" b="1" baseline="0">
                <a:effectLst/>
                <a:cs typeface="Arial" panose="020B0604020202020204" pitchFamily="34" charset="0"/>
                <a:sym typeface="Arial" panose="020B0604020202020204" pitchFamily="34" charset="0"/>
              </a:rPr>
              <a:t>14 GtC/y</a:t>
            </a:r>
          </a:p>
        </p:txBody>
      </p:sp>
      <p:sp>
        <p:nvSpPr>
          <p:cNvPr id="61473" name="Rectangle 35">
            <a:extLst>
              <a:ext uri="{FF2B5EF4-FFF2-40B4-BE49-F238E27FC236}">
                <a16:creationId xmlns:a16="http://schemas.microsoft.com/office/drawing/2014/main" id="{C6DEDA8D-829B-4575-B4E2-8B32BDC6C348}"/>
              </a:ext>
            </a:extLst>
          </p:cNvPr>
          <p:cNvSpPr>
            <a:spLocks/>
          </p:cNvSpPr>
          <p:nvPr/>
        </p:nvSpPr>
        <p:spPr bwMode="auto">
          <a:xfrm>
            <a:off x="6296025" y="3271838"/>
            <a:ext cx="124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2600" b="1" baseline="0">
                <a:effectLst/>
                <a:cs typeface="Arial" panose="020B0604020202020204" pitchFamily="34" charset="0"/>
                <a:sym typeface="Arial" panose="020B0604020202020204" pitchFamily="34" charset="0"/>
              </a:rPr>
              <a:t>7 GtC/y</a:t>
            </a:r>
          </a:p>
        </p:txBody>
      </p:sp>
      <p:sp>
        <p:nvSpPr>
          <p:cNvPr id="201764" name="Line 36">
            <a:extLst>
              <a:ext uri="{FF2B5EF4-FFF2-40B4-BE49-F238E27FC236}">
                <a16:creationId xmlns:a16="http://schemas.microsoft.com/office/drawing/2014/main" id="{494F69CE-A0B7-4F80-8DC6-970D50865DBF}"/>
              </a:ext>
            </a:extLst>
          </p:cNvPr>
          <p:cNvSpPr>
            <a:spLocks noChangeShapeType="1"/>
          </p:cNvSpPr>
          <p:nvPr/>
        </p:nvSpPr>
        <p:spPr bwMode="auto">
          <a:xfrm flipH="1">
            <a:off x="6057900" y="1638300"/>
            <a:ext cx="219075" cy="0"/>
          </a:xfrm>
          <a:prstGeom prst="line">
            <a:avLst/>
          </a:prstGeom>
          <a:noFill/>
          <a:ln w="38100">
            <a:solidFill>
              <a:schemeClr val="tx1"/>
            </a:solidFill>
            <a:round/>
            <a:headEnd/>
            <a:tailEnd type="triangle" w="med" len="med"/>
          </a:ln>
        </p:spPr>
        <p:txBody>
          <a:bodyPr/>
          <a:lstStyle/>
          <a:p>
            <a:pPr>
              <a:lnSpc>
                <a:spcPts val="3600"/>
              </a:lnSpc>
              <a:spcBef>
                <a:spcPts val="500"/>
              </a:spcBef>
              <a:buClr>
                <a:srgbClr val="990033"/>
              </a:buClr>
              <a:defRPr/>
            </a:pPr>
            <a:endParaRPr lang="en-GB"/>
          </a:p>
        </p:txBody>
      </p:sp>
      <p:sp>
        <p:nvSpPr>
          <p:cNvPr id="201765" name="Line 37">
            <a:extLst>
              <a:ext uri="{FF2B5EF4-FFF2-40B4-BE49-F238E27FC236}">
                <a16:creationId xmlns:a16="http://schemas.microsoft.com/office/drawing/2014/main" id="{008ED590-0F84-486A-B3B1-9EF664B14BA4}"/>
              </a:ext>
            </a:extLst>
          </p:cNvPr>
          <p:cNvSpPr>
            <a:spLocks noChangeShapeType="1"/>
          </p:cNvSpPr>
          <p:nvPr/>
        </p:nvSpPr>
        <p:spPr bwMode="auto">
          <a:xfrm flipH="1">
            <a:off x="6105525" y="3514725"/>
            <a:ext cx="219075" cy="0"/>
          </a:xfrm>
          <a:prstGeom prst="line">
            <a:avLst/>
          </a:prstGeom>
          <a:noFill/>
          <a:ln w="38100">
            <a:solidFill>
              <a:schemeClr val="tx1"/>
            </a:solidFill>
            <a:round/>
            <a:headEnd/>
            <a:tailEnd type="triangle" w="med" len="med"/>
          </a:ln>
        </p:spPr>
        <p:txBody>
          <a:bodyPr/>
          <a:lstStyle/>
          <a:p>
            <a:pPr>
              <a:lnSpc>
                <a:spcPts val="3600"/>
              </a:lnSpc>
              <a:spcBef>
                <a:spcPts val="500"/>
              </a:spcBef>
              <a:buClr>
                <a:srgbClr val="990033"/>
              </a:buClr>
              <a:defRPr/>
            </a:pPr>
            <a:endParaRPr lang="en-GB"/>
          </a:p>
        </p:txBody>
      </p:sp>
      <p:sp>
        <p:nvSpPr>
          <p:cNvPr id="201766" name="Rectangle 38">
            <a:extLst>
              <a:ext uri="{FF2B5EF4-FFF2-40B4-BE49-F238E27FC236}">
                <a16:creationId xmlns:a16="http://schemas.microsoft.com/office/drawing/2014/main" id="{AD9BCB7C-595F-4221-B351-C880B243C890}"/>
              </a:ext>
            </a:extLst>
          </p:cNvPr>
          <p:cNvSpPr>
            <a:spLocks/>
          </p:cNvSpPr>
          <p:nvPr/>
        </p:nvSpPr>
        <p:spPr bwMode="auto">
          <a:xfrm>
            <a:off x="6448425" y="2454275"/>
            <a:ext cx="16922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C9968"/>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600" b="1" u="sng" baseline="0">
                <a:solidFill>
                  <a:srgbClr val="FC9968"/>
                </a:solidFill>
                <a:effectLst/>
                <a:cs typeface="Arial" panose="020B0604020202020204" pitchFamily="34" charset="0"/>
                <a:sym typeface="Arial" panose="020B0604020202020204" pitchFamily="34" charset="0"/>
              </a:rPr>
              <a:t>Seven “wedges”</a:t>
            </a:r>
          </a:p>
        </p:txBody>
      </p:sp>
      <p:sp>
        <p:nvSpPr>
          <p:cNvPr id="201767" name="Line 39">
            <a:extLst>
              <a:ext uri="{FF2B5EF4-FFF2-40B4-BE49-F238E27FC236}">
                <a16:creationId xmlns:a16="http://schemas.microsoft.com/office/drawing/2014/main" id="{68A76770-3942-4309-B59F-0E820F30F40A}"/>
              </a:ext>
            </a:extLst>
          </p:cNvPr>
          <p:cNvSpPr>
            <a:spLocks noChangeShapeType="1"/>
          </p:cNvSpPr>
          <p:nvPr/>
        </p:nvSpPr>
        <p:spPr bwMode="auto">
          <a:xfrm rot="10800000">
            <a:off x="6115050" y="2635250"/>
            <a:ext cx="317500" cy="4763"/>
          </a:xfrm>
          <a:prstGeom prst="line">
            <a:avLst/>
          </a:prstGeom>
          <a:noFill/>
          <a:ln w="38100">
            <a:solidFill>
              <a:srgbClr val="FC9968"/>
            </a:solidFill>
            <a:round/>
            <a:headEnd/>
            <a:tailEnd type="triangle" w="med" len="med"/>
          </a:ln>
        </p:spPr>
        <p:txBody>
          <a:bodyPr/>
          <a:lstStyle/>
          <a:p>
            <a:pPr>
              <a:lnSpc>
                <a:spcPts val="3600"/>
              </a:lnSpc>
              <a:spcBef>
                <a:spcPts val="500"/>
              </a:spcBef>
              <a:buClr>
                <a:srgbClr val="990033"/>
              </a:buClr>
              <a:defRPr/>
            </a:pPr>
            <a:endParaRPr lang="en-GB"/>
          </a:p>
        </p:txBody>
      </p:sp>
      <p:sp>
        <p:nvSpPr>
          <p:cNvPr id="61478" name="Rectangle 40">
            <a:extLst>
              <a:ext uri="{FF2B5EF4-FFF2-40B4-BE49-F238E27FC236}">
                <a16:creationId xmlns:a16="http://schemas.microsoft.com/office/drawing/2014/main" id="{605C3436-AEDE-4AE1-8E7C-9189787B40E6}"/>
              </a:ext>
            </a:extLst>
          </p:cNvPr>
          <p:cNvSpPr>
            <a:spLocks/>
          </p:cNvSpPr>
          <p:nvPr/>
        </p:nvSpPr>
        <p:spPr bwMode="auto">
          <a:xfrm>
            <a:off x="5768975" y="5735638"/>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2055</a:t>
            </a:r>
          </a:p>
        </p:txBody>
      </p:sp>
      <p:sp>
        <p:nvSpPr>
          <p:cNvPr id="61479" name="Rectangle 41">
            <a:extLst>
              <a:ext uri="{FF2B5EF4-FFF2-40B4-BE49-F238E27FC236}">
                <a16:creationId xmlns:a16="http://schemas.microsoft.com/office/drawing/2014/main" id="{3277F0E5-87DF-467F-A011-473AC403A93D}"/>
              </a:ext>
            </a:extLst>
          </p:cNvPr>
          <p:cNvSpPr>
            <a:spLocks/>
          </p:cNvSpPr>
          <p:nvPr/>
        </p:nvSpPr>
        <p:spPr bwMode="auto">
          <a:xfrm>
            <a:off x="3125788" y="5735638"/>
            <a:ext cx="484187"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u="sng" baseline="0">
                <a:effectLst/>
                <a:cs typeface="Arial" panose="020B0604020202020204" pitchFamily="34" charset="0"/>
                <a:sym typeface="Arial" panose="020B0604020202020204" pitchFamily="34" charset="0"/>
              </a:rPr>
              <a:t>2005</a:t>
            </a:r>
          </a:p>
        </p:txBody>
      </p:sp>
      <p:sp>
        <p:nvSpPr>
          <p:cNvPr id="61480" name="Rectangle 42">
            <a:extLst>
              <a:ext uri="{FF2B5EF4-FFF2-40B4-BE49-F238E27FC236}">
                <a16:creationId xmlns:a16="http://schemas.microsoft.com/office/drawing/2014/main" id="{91813CF4-FB35-4A90-BEEB-CB5B5DC987D7}"/>
              </a:ext>
            </a:extLst>
          </p:cNvPr>
          <p:cNvSpPr>
            <a:spLocks/>
          </p:cNvSpPr>
          <p:nvPr/>
        </p:nvSpPr>
        <p:spPr bwMode="auto">
          <a:xfrm>
            <a:off x="596900" y="5734050"/>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1955</a:t>
            </a:r>
          </a:p>
        </p:txBody>
      </p:sp>
      <p:sp>
        <p:nvSpPr>
          <p:cNvPr id="61481" name="Rectangle 43">
            <a:extLst>
              <a:ext uri="{FF2B5EF4-FFF2-40B4-BE49-F238E27FC236}">
                <a16:creationId xmlns:a16="http://schemas.microsoft.com/office/drawing/2014/main" id="{547B57E9-4736-47EF-B70A-8979263AEB4E}"/>
              </a:ext>
            </a:extLst>
          </p:cNvPr>
          <p:cNvSpPr>
            <a:spLocks/>
          </p:cNvSpPr>
          <p:nvPr/>
        </p:nvSpPr>
        <p:spPr bwMode="auto">
          <a:xfrm>
            <a:off x="8331200" y="5707063"/>
            <a:ext cx="484188"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00000"/>
              </a:lnSpc>
              <a:spcBef>
                <a:spcPct val="0"/>
              </a:spcBef>
              <a:buClrTx/>
              <a:buFontTx/>
              <a:buNone/>
            </a:pPr>
            <a:r>
              <a:rPr lang="en-US" altLang="en-US" sz="1400" b="1" baseline="0">
                <a:effectLst/>
                <a:cs typeface="Arial" panose="020B0604020202020204" pitchFamily="34" charset="0"/>
                <a:sym typeface="Arial" panose="020B0604020202020204" pitchFamily="34" charset="0"/>
              </a:rPr>
              <a:t>2105</a:t>
            </a:r>
          </a:p>
        </p:txBody>
      </p:sp>
      <p:pic>
        <p:nvPicPr>
          <p:cNvPr id="61482" name="Picture 44">
            <a:extLst>
              <a:ext uri="{FF2B5EF4-FFF2-40B4-BE49-F238E27FC236}">
                <a16:creationId xmlns:a16="http://schemas.microsoft.com/office/drawing/2014/main" id="{FFB77CC4-2466-46C9-83F6-BE23AFC17F63}"/>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44538" y="3502025"/>
            <a:ext cx="2752725"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alpha val="79999"/>
                  </a:srgbClr>
                </a:solidFill>
                <a:miter lim="800000"/>
                <a:headEnd/>
                <a:tailEnd/>
              </a14:hiddenLine>
            </a:ext>
          </a:extLst>
        </p:spPr>
      </p:pic>
      <p:sp>
        <p:nvSpPr>
          <p:cNvPr id="2" name="Oval 1">
            <a:extLst>
              <a:ext uri="{FF2B5EF4-FFF2-40B4-BE49-F238E27FC236}">
                <a16:creationId xmlns:a16="http://schemas.microsoft.com/office/drawing/2014/main" id="{9C444302-8433-48B7-9B4B-7D5BE0DF1C90}"/>
              </a:ext>
            </a:extLst>
          </p:cNvPr>
          <p:cNvSpPr/>
          <p:nvPr/>
        </p:nvSpPr>
        <p:spPr bwMode="auto">
          <a:xfrm>
            <a:off x="2133600" y="2219325"/>
            <a:ext cx="536575" cy="523875"/>
          </a:xfrm>
          <a:prstGeom prst="ellipse">
            <a:avLst/>
          </a:prstGeom>
          <a:noFill/>
          <a:ln>
            <a:noFill/>
          </a:ln>
          <a:effectLst/>
        </p:spPr>
        <p:txBody>
          <a:bodyPr/>
          <a:lstStyle/>
          <a:p>
            <a:pPr>
              <a:lnSpc>
                <a:spcPts val="3600"/>
              </a:lnSpc>
              <a:spcBef>
                <a:spcPts val="500"/>
              </a:spcBef>
              <a:buClr>
                <a:srgbClr val="990033"/>
              </a:buClr>
              <a:defRPr/>
            </a:pPr>
            <a:endParaRPr lang="en-GB"/>
          </a:p>
        </p:txBody>
      </p:sp>
      <p:sp>
        <p:nvSpPr>
          <p:cNvPr id="3" name="Oval 2">
            <a:extLst>
              <a:ext uri="{FF2B5EF4-FFF2-40B4-BE49-F238E27FC236}">
                <a16:creationId xmlns:a16="http://schemas.microsoft.com/office/drawing/2014/main" id="{DD052A41-0A8A-4DA2-B9C2-ACFF41B8B66A}"/>
              </a:ext>
            </a:extLst>
          </p:cNvPr>
          <p:cNvSpPr/>
          <p:nvPr/>
        </p:nvSpPr>
        <p:spPr bwMode="auto">
          <a:xfrm>
            <a:off x="2695575" y="2219325"/>
            <a:ext cx="290513" cy="276225"/>
          </a:xfrm>
          <a:prstGeom prst="ellipse">
            <a:avLst/>
          </a:prstGeom>
          <a:noFill/>
          <a:ln>
            <a:noFill/>
          </a:ln>
          <a:effectLst/>
        </p:spPr>
        <p:txBody>
          <a:bodyPr/>
          <a:lstStyle/>
          <a:p>
            <a:pPr>
              <a:lnSpc>
                <a:spcPts val="3600"/>
              </a:lnSpc>
              <a:spcBef>
                <a:spcPts val="500"/>
              </a:spcBef>
              <a:buClr>
                <a:srgbClr val="990033"/>
              </a:buClr>
              <a:defRPr/>
            </a:pPr>
            <a:endParaRPr lang="en-GB"/>
          </a:p>
        </p:txBody>
      </p:sp>
      <p:sp>
        <p:nvSpPr>
          <p:cNvPr id="4" name="Oval 3">
            <a:extLst>
              <a:ext uri="{FF2B5EF4-FFF2-40B4-BE49-F238E27FC236}">
                <a16:creationId xmlns:a16="http://schemas.microsoft.com/office/drawing/2014/main" id="{2EB93C68-B9B5-4AA1-AE14-1AD172DAB8A8}"/>
              </a:ext>
            </a:extLst>
          </p:cNvPr>
          <p:cNvSpPr/>
          <p:nvPr/>
        </p:nvSpPr>
        <p:spPr bwMode="auto">
          <a:xfrm>
            <a:off x="4224338" y="4592638"/>
            <a:ext cx="652462" cy="252412"/>
          </a:xfrm>
          <a:prstGeom prst="ellipse">
            <a:avLst/>
          </a:prstGeom>
          <a:noFill/>
          <a:ln>
            <a:noFill/>
          </a:ln>
          <a:effectLst/>
        </p:spPr>
        <p:txBody>
          <a:bodyPr/>
          <a:lstStyle/>
          <a:p>
            <a:pPr>
              <a:lnSpc>
                <a:spcPts val="3600"/>
              </a:lnSpc>
              <a:spcBef>
                <a:spcPts val="500"/>
              </a:spcBef>
              <a:buClr>
                <a:srgbClr val="990033"/>
              </a:buClr>
              <a:defRPr/>
            </a:pPr>
            <a:endParaRPr lang="en-GB"/>
          </a:p>
        </p:txBody>
      </p:sp>
      <p:sp>
        <p:nvSpPr>
          <p:cNvPr id="5" name="Oval 4">
            <a:extLst>
              <a:ext uri="{FF2B5EF4-FFF2-40B4-BE49-F238E27FC236}">
                <a16:creationId xmlns:a16="http://schemas.microsoft.com/office/drawing/2014/main" id="{ADC4B7D9-BE18-4038-BF73-E61F61ACFBE3}"/>
              </a:ext>
            </a:extLst>
          </p:cNvPr>
          <p:cNvSpPr/>
          <p:nvPr/>
        </p:nvSpPr>
        <p:spPr bwMode="auto">
          <a:xfrm>
            <a:off x="2695575" y="1404938"/>
            <a:ext cx="568325" cy="608012"/>
          </a:xfrm>
          <a:prstGeom prst="ellipse">
            <a:avLst/>
          </a:prstGeom>
          <a:noFill/>
          <a:ln>
            <a:noFill/>
          </a:ln>
          <a:effectLst/>
        </p:spPr>
        <p:txBody>
          <a:bodyPr/>
          <a:lstStyle/>
          <a:p>
            <a:pPr>
              <a:lnSpc>
                <a:spcPts val="3600"/>
              </a:lnSpc>
              <a:spcBef>
                <a:spcPts val="500"/>
              </a:spcBef>
              <a:buClr>
                <a:srgbClr val="990033"/>
              </a:buClr>
              <a:defRPr/>
            </a:pPr>
            <a:endParaRPr lang="en-GB"/>
          </a:p>
        </p:txBody>
      </p:sp>
      <p:sp>
        <p:nvSpPr>
          <p:cNvPr id="6" name="Oval 5">
            <a:extLst>
              <a:ext uri="{FF2B5EF4-FFF2-40B4-BE49-F238E27FC236}">
                <a16:creationId xmlns:a16="http://schemas.microsoft.com/office/drawing/2014/main" id="{F8747708-2DDD-4D14-9D55-471C42CFD9CC}"/>
              </a:ext>
            </a:extLst>
          </p:cNvPr>
          <p:cNvSpPr/>
          <p:nvPr/>
        </p:nvSpPr>
        <p:spPr bwMode="auto">
          <a:xfrm>
            <a:off x="4121150" y="2833688"/>
            <a:ext cx="317500" cy="357187"/>
          </a:xfrm>
          <a:prstGeom prst="ellipse">
            <a:avLst/>
          </a:prstGeom>
          <a:solidFill>
            <a:srgbClr val="FF0000"/>
          </a:solidFill>
          <a:ln>
            <a:noFill/>
          </a:ln>
          <a:effectLst/>
        </p:spPr>
        <p:txBody>
          <a:bodyPr/>
          <a:lstStyle/>
          <a:p>
            <a:pPr>
              <a:lnSpc>
                <a:spcPts val="3600"/>
              </a:lnSpc>
              <a:spcBef>
                <a:spcPts val="500"/>
              </a:spcBef>
              <a:buClr>
                <a:srgbClr val="990033"/>
              </a:buClr>
              <a:defRPr/>
            </a:pPr>
            <a:endParaRPr lang="en-GB"/>
          </a:p>
        </p:txBody>
      </p:sp>
      <p:sp>
        <p:nvSpPr>
          <p:cNvPr id="7" name="Oval 6">
            <a:extLst>
              <a:ext uri="{FF2B5EF4-FFF2-40B4-BE49-F238E27FC236}">
                <a16:creationId xmlns:a16="http://schemas.microsoft.com/office/drawing/2014/main" id="{5C5D0593-3340-4338-9729-1671BED54946}"/>
              </a:ext>
            </a:extLst>
          </p:cNvPr>
          <p:cNvSpPr/>
          <p:nvPr/>
        </p:nvSpPr>
        <p:spPr bwMode="auto">
          <a:xfrm>
            <a:off x="3524250" y="3321050"/>
            <a:ext cx="514350" cy="336550"/>
          </a:xfrm>
          <a:prstGeom prst="ellipse">
            <a:avLst/>
          </a:prstGeom>
          <a:noFill/>
          <a:ln>
            <a:noFill/>
          </a:ln>
          <a:effectLst/>
        </p:spPr>
        <p:txBody>
          <a:bodyPr/>
          <a:lstStyle/>
          <a:p>
            <a:pPr>
              <a:lnSpc>
                <a:spcPts val="3600"/>
              </a:lnSpc>
              <a:spcBef>
                <a:spcPts val="500"/>
              </a:spcBef>
              <a:buClr>
                <a:srgbClr val="990033"/>
              </a:buClr>
              <a:defRPr/>
            </a:pPr>
            <a:endParaRPr lang="en-GB"/>
          </a:p>
        </p:txBody>
      </p:sp>
      <p:sp>
        <p:nvSpPr>
          <p:cNvPr id="8" name="Oval 7">
            <a:extLst>
              <a:ext uri="{FF2B5EF4-FFF2-40B4-BE49-F238E27FC236}">
                <a16:creationId xmlns:a16="http://schemas.microsoft.com/office/drawing/2014/main" id="{70548A23-3D9F-4CD8-9912-F90CAE257F71}"/>
              </a:ext>
            </a:extLst>
          </p:cNvPr>
          <p:cNvSpPr/>
          <p:nvPr/>
        </p:nvSpPr>
        <p:spPr bwMode="auto">
          <a:xfrm>
            <a:off x="4257675" y="3405188"/>
            <a:ext cx="1152525" cy="522287"/>
          </a:xfrm>
          <a:prstGeom prst="ellipse">
            <a:avLst/>
          </a:prstGeom>
          <a:noFill/>
          <a:ln>
            <a:noFill/>
          </a:ln>
          <a:effectLst/>
        </p:spPr>
        <p:txBody>
          <a:bodyPr/>
          <a:lstStyle/>
          <a:p>
            <a:pPr>
              <a:lnSpc>
                <a:spcPts val="3600"/>
              </a:lnSpc>
              <a:spcBef>
                <a:spcPts val="500"/>
              </a:spcBef>
              <a:buClr>
                <a:srgbClr val="990033"/>
              </a:buClr>
              <a:defRPr/>
            </a:pPr>
            <a:endParaRPr lang="en-GB"/>
          </a:p>
        </p:txBody>
      </p:sp>
      <p:sp>
        <p:nvSpPr>
          <p:cNvPr id="9" name="Oval 8">
            <a:extLst>
              <a:ext uri="{FF2B5EF4-FFF2-40B4-BE49-F238E27FC236}">
                <a16:creationId xmlns:a16="http://schemas.microsoft.com/office/drawing/2014/main" id="{6A733B16-38A7-409F-B483-70E2E4BF318B}"/>
              </a:ext>
            </a:extLst>
          </p:cNvPr>
          <p:cNvSpPr/>
          <p:nvPr/>
        </p:nvSpPr>
        <p:spPr bwMode="auto">
          <a:xfrm>
            <a:off x="3379788" y="1163638"/>
            <a:ext cx="931862" cy="758825"/>
          </a:xfrm>
          <a:prstGeom prst="ellipse">
            <a:avLst/>
          </a:prstGeom>
          <a:noFill/>
          <a:ln>
            <a:noFill/>
          </a:ln>
          <a:effectLst/>
        </p:spPr>
        <p:txBody>
          <a:bodyPr/>
          <a:lstStyle/>
          <a:p>
            <a:pPr>
              <a:lnSpc>
                <a:spcPts val="3600"/>
              </a:lnSpc>
              <a:spcBef>
                <a:spcPts val="500"/>
              </a:spcBef>
              <a:buClr>
                <a:srgbClr val="990033"/>
              </a:buClr>
              <a:defRPr/>
            </a:pPr>
            <a:endParaRPr lang="en-GB"/>
          </a:p>
        </p:txBody>
      </p:sp>
      <p:cxnSp>
        <p:nvCxnSpPr>
          <p:cNvPr id="61491" name="Straight Connector 10">
            <a:extLst>
              <a:ext uri="{FF2B5EF4-FFF2-40B4-BE49-F238E27FC236}">
                <a16:creationId xmlns:a16="http://schemas.microsoft.com/office/drawing/2014/main" id="{476933DE-DE23-4810-9C88-315F138C28BF}"/>
              </a:ext>
            </a:extLst>
          </p:cNvPr>
          <p:cNvCxnSpPr>
            <a:cxnSpLocks noChangeShapeType="1"/>
            <a:endCxn id="201753" idx="0"/>
          </p:cNvCxnSpPr>
          <p:nvPr/>
        </p:nvCxnSpPr>
        <p:spPr bwMode="auto">
          <a:xfrm>
            <a:off x="4268788" y="3051175"/>
            <a:ext cx="1747837" cy="492125"/>
          </a:xfrm>
          <a:prstGeom prst="line">
            <a:avLst/>
          </a:prstGeom>
          <a:noFill/>
          <a:ln w="41275" algn="ctr">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4" name="Picture 53" descr="A picture containing drawing&#10;&#10;Description automatically generated">
            <a:extLst>
              <a:ext uri="{FF2B5EF4-FFF2-40B4-BE49-F238E27FC236}">
                <a16:creationId xmlns:a16="http://schemas.microsoft.com/office/drawing/2014/main" id="{564DC8FD-7AA5-4E7E-A665-A84002BC05A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01767"/>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2017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66"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B8582A37-DFB8-4409-9ACC-49E56656DE4C}"/>
              </a:ext>
            </a:extLst>
          </p:cNvPr>
          <p:cNvSpPr>
            <a:spLocks noGrp="1" noChangeArrowheads="1"/>
          </p:cNvSpPr>
          <p:nvPr>
            <p:ph type="subTitle" idx="1"/>
          </p:nvPr>
        </p:nvSpPr>
        <p:spPr>
          <a:xfrm>
            <a:off x="838200" y="1905000"/>
            <a:ext cx="7620000" cy="2590800"/>
          </a:xfrm>
          <a:solidFill>
            <a:srgbClr val="B01C2E"/>
          </a:solidFill>
        </p:spPr>
        <p:txBody>
          <a:bodyPr/>
          <a:lstStyle/>
          <a:p>
            <a:endParaRPr lang="en-US" altLang="en-GB" sz="4800" dirty="0"/>
          </a:p>
          <a:p>
            <a:pPr algn="ctr"/>
            <a:endParaRPr lang="en-US" altLang="en-GB" sz="4800" dirty="0"/>
          </a:p>
          <a:p>
            <a:pPr algn="ctr"/>
            <a:r>
              <a:rPr lang="en-GB" altLang="en-GB" sz="4800" dirty="0"/>
              <a:t>What can we do?</a:t>
            </a:r>
          </a:p>
          <a:p>
            <a:pPr algn="ctr"/>
            <a:endParaRPr lang="en-GB" altLang="en-GB" sz="4800" dirty="0"/>
          </a:p>
        </p:txBody>
      </p:sp>
      <p:pic>
        <p:nvPicPr>
          <p:cNvPr id="4" name="Picture 3" descr="A picture containing drawing&#10;&#10;Description automatically generated">
            <a:extLst>
              <a:ext uri="{FF2B5EF4-FFF2-40B4-BE49-F238E27FC236}">
                <a16:creationId xmlns:a16="http://schemas.microsoft.com/office/drawing/2014/main" id="{34B8290D-0F23-4D4D-B9CB-031906A556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1" y="335458"/>
            <a:ext cx="1219200" cy="909770"/>
          </a:xfrm>
          <a:prstGeom prst="rect">
            <a:avLst/>
          </a:prstGeom>
        </p:spPr>
      </p:pic>
    </p:spTree>
    <p:extLst>
      <p:ext uri="{BB962C8B-B14F-4D97-AF65-F5344CB8AC3E}">
        <p14:creationId xmlns:p14="http://schemas.microsoft.com/office/powerpoint/2010/main" val="315800148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187E297-D7C7-4CBD-93FB-CC53079982B6}"/>
              </a:ext>
            </a:extLst>
          </p:cNvPr>
          <p:cNvSpPr>
            <a:spLocks noGrp="1" noChangeArrowheads="1"/>
          </p:cNvSpPr>
          <p:nvPr>
            <p:ph type="title"/>
          </p:nvPr>
        </p:nvSpPr>
        <p:spPr>
          <a:xfrm>
            <a:off x="533400" y="2097"/>
            <a:ext cx="7200000" cy="900000"/>
          </a:xfrm>
          <a:solidFill>
            <a:schemeClr val="accent6">
              <a:lumMod val="75000"/>
            </a:schemeClr>
          </a:solidFill>
        </p:spPr>
        <p:txBody>
          <a:bodyPr rIns="0"/>
          <a:lstStyle/>
          <a:p>
            <a:r>
              <a:rPr lang="en-US" altLang="en-US" sz="2400" dirty="0">
                <a:solidFill>
                  <a:schemeClr val="bg1"/>
                </a:solidFill>
              </a:rPr>
              <a:t>Current Technology Options to Provide a Wedge</a:t>
            </a:r>
          </a:p>
        </p:txBody>
      </p:sp>
      <p:sp>
        <p:nvSpPr>
          <p:cNvPr id="63491" name="Rectangle 3">
            <a:extLst>
              <a:ext uri="{FF2B5EF4-FFF2-40B4-BE49-F238E27FC236}">
                <a16:creationId xmlns:a16="http://schemas.microsoft.com/office/drawing/2014/main" id="{E4AD1BB6-2712-49B0-B7F7-7D34AEDA7EF0}"/>
              </a:ext>
            </a:extLst>
          </p:cNvPr>
          <p:cNvSpPr>
            <a:spLocks noGrp="1" noChangeArrowheads="1"/>
          </p:cNvSpPr>
          <p:nvPr>
            <p:ph type="body" idx="1"/>
          </p:nvPr>
        </p:nvSpPr>
        <p:spPr>
          <a:xfrm>
            <a:off x="711200" y="1066800"/>
            <a:ext cx="7366000" cy="4572000"/>
          </a:xfrm>
        </p:spPr>
        <p:txBody>
          <a:bodyPr rIns="50800" anchor="ctr"/>
          <a:lstStyle/>
          <a:p>
            <a:pPr marL="663575" indent="-434975">
              <a:lnSpc>
                <a:spcPct val="90000"/>
              </a:lnSpc>
              <a:buFont typeface="Lucida Grande" charset="0"/>
              <a:buChar char="•"/>
            </a:pPr>
            <a:r>
              <a:rPr lang="en-US" altLang="en-US" dirty="0"/>
              <a:t>Improve fuel economy</a:t>
            </a:r>
          </a:p>
          <a:p>
            <a:pPr marL="663575" indent="-434975">
              <a:lnSpc>
                <a:spcPct val="90000"/>
              </a:lnSpc>
              <a:buFont typeface="Lucida Grande" charset="0"/>
              <a:buChar char="•"/>
            </a:pPr>
            <a:r>
              <a:rPr lang="en-US" altLang="en-US" dirty="0"/>
              <a:t>Reduce reliance on cars</a:t>
            </a:r>
          </a:p>
          <a:p>
            <a:pPr marL="663575" indent="-434975">
              <a:lnSpc>
                <a:spcPct val="90000"/>
              </a:lnSpc>
              <a:buFont typeface="Lucida Grande" charset="0"/>
              <a:buChar char="•"/>
            </a:pPr>
            <a:r>
              <a:rPr lang="en-US" altLang="en-US" dirty="0"/>
              <a:t>More efficient buildings</a:t>
            </a:r>
          </a:p>
          <a:p>
            <a:pPr marL="663575" indent="-434975">
              <a:lnSpc>
                <a:spcPct val="90000"/>
              </a:lnSpc>
              <a:buFont typeface="Lucida Grande" charset="0"/>
              <a:buChar char="•"/>
            </a:pPr>
            <a:r>
              <a:rPr lang="en-US" altLang="en-US" dirty="0"/>
              <a:t>Improved power plant efficiency</a:t>
            </a:r>
          </a:p>
          <a:p>
            <a:pPr marL="663575" indent="-434975">
              <a:lnSpc>
                <a:spcPct val="90000"/>
              </a:lnSpc>
              <a:buFont typeface="Lucida Grande" charset="0"/>
              <a:buChar char="•"/>
            </a:pPr>
            <a:r>
              <a:rPr lang="en-US" altLang="en-US" dirty="0" err="1"/>
              <a:t>Decarbonisation</a:t>
            </a:r>
            <a:r>
              <a:rPr lang="en-US" altLang="en-US" dirty="0"/>
              <a:t> of electricity and fuels</a:t>
            </a:r>
          </a:p>
          <a:p>
            <a:pPr marL="663575" indent="-434975">
              <a:lnSpc>
                <a:spcPct val="90000"/>
              </a:lnSpc>
              <a:buFont typeface="Lucida Grande" charset="0"/>
              <a:buChar char="•"/>
            </a:pPr>
            <a:r>
              <a:rPr lang="en-US" altLang="en-US" dirty="0"/>
              <a:t>Substitution of natural gas for coal</a:t>
            </a:r>
          </a:p>
          <a:p>
            <a:pPr marL="663575" indent="-434975">
              <a:lnSpc>
                <a:spcPct val="90000"/>
              </a:lnSpc>
              <a:buFont typeface="Lucida Grande" charset="0"/>
              <a:buChar char="•"/>
            </a:pPr>
            <a:r>
              <a:rPr lang="en-US" altLang="en-US" dirty="0"/>
              <a:t>Carbon capture and storage</a:t>
            </a:r>
          </a:p>
          <a:p>
            <a:pPr marL="663575" indent="-434975">
              <a:lnSpc>
                <a:spcPct val="90000"/>
              </a:lnSpc>
              <a:buFont typeface="Lucida Grande" charset="0"/>
              <a:buChar char="•"/>
            </a:pPr>
            <a:r>
              <a:rPr lang="en-US" altLang="en-US" dirty="0"/>
              <a:t>Nuclear fission</a:t>
            </a:r>
          </a:p>
          <a:p>
            <a:pPr marL="663575" indent="-434975">
              <a:lnSpc>
                <a:spcPct val="90000"/>
              </a:lnSpc>
              <a:buFont typeface="Lucida Grande" charset="0"/>
              <a:buChar char="•"/>
            </a:pPr>
            <a:r>
              <a:rPr lang="en-US" altLang="en-US" dirty="0"/>
              <a:t>Wind electricity</a:t>
            </a:r>
          </a:p>
          <a:p>
            <a:pPr marL="663575" indent="-434975">
              <a:lnSpc>
                <a:spcPct val="90000"/>
              </a:lnSpc>
              <a:buFont typeface="Lucida Grande" charset="0"/>
              <a:buChar char="•"/>
            </a:pPr>
            <a:r>
              <a:rPr lang="en-US" altLang="en-US" dirty="0"/>
              <a:t>Photovoltaic electricity</a:t>
            </a:r>
          </a:p>
          <a:p>
            <a:pPr marL="663575" indent="-434975">
              <a:lnSpc>
                <a:spcPct val="90000"/>
              </a:lnSpc>
              <a:buFont typeface="Lucida Grande" charset="0"/>
              <a:buChar char="•"/>
            </a:pPr>
            <a:r>
              <a:rPr lang="en-US" altLang="en-US" dirty="0"/>
              <a:t>Biofuels</a:t>
            </a:r>
          </a:p>
        </p:txBody>
      </p:sp>
      <p:pic>
        <p:nvPicPr>
          <p:cNvPr id="4" name="Picture 3" descr="A picture containing drawing&#10;&#10;Description automatically generated">
            <a:extLst>
              <a:ext uri="{FF2B5EF4-FFF2-40B4-BE49-F238E27FC236}">
                <a16:creationId xmlns:a16="http://schemas.microsoft.com/office/drawing/2014/main" id="{F6AC863F-FEC8-4EFC-8972-5683F51E913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DCB2554A-ABE1-404C-9C1D-DBF1FD53CEBE}"/>
              </a:ext>
            </a:extLst>
          </p:cNvPr>
          <p:cNvSpPr>
            <a:spLocks noGrp="1" noChangeArrowheads="1"/>
          </p:cNvSpPr>
          <p:nvPr>
            <p:ph type="title"/>
          </p:nvPr>
        </p:nvSpPr>
        <p:spPr>
          <a:xfrm>
            <a:off x="533400" y="0"/>
            <a:ext cx="7200000" cy="900000"/>
          </a:xfrm>
          <a:solidFill>
            <a:srgbClr val="131E83"/>
          </a:solidFill>
        </p:spPr>
        <p:txBody>
          <a:bodyPr/>
          <a:lstStyle/>
          <a:p>
            <a:pPr eaLnBrk="1" hangingPunct="1"/>
            <a:r>
              <a:rPr lang="en-US" altLang="en-US" dirty="0">
                <a:solidFill>
                  <a:schemeClr val="bg1"/>
                </a:solidFill>
              </a:rPr>
              <a:t>Improve Fuel Economy</a:t>
            </a:r>
          </a:p>
        </p:txBody>
      </p:sp>
      <p:sp>
        <p:nvSpPr>
          <p:cNvPr id="65539" name="Rectangle 3">
            <a:extLst>
              <a:ext uri="{FF2B5EF4-FFF2-40B4-BE49-F238E27FC236}">
                <a16:creationId xmlns:a16="http://schemas.microsoft.com/office/drawing/2014/main" id="{4CCEADD7-B895-4632-B54B-BBC96D1B038C}"/>
              </a:ext>
            </a:extLst>
          </p:cNvPr>
          <p:cNvSpPr>
            <a:spLocks noGrp="1" noChangeArrowheads="1"/>
          </p:cNvSpPr>
          <p:nvPr>
            <p:ph type="body" idx="1"/>
          </p:nvPr>
        </p:nvSpPr>
        <p:spPr>
          <a:xfrm>
            <a:off x="838200" y="990600"/>
            <a:ext cx="3657600" cy="3332162"/>
          </a:xfrm>
        </p:spPr>
        <p:txBody>
          <a:bodyPr rIns="50800" anchor="ctr"/>
          <a:lstStyle/>
          <a:p>
            <a:pPr marL="0" lvl="1" eaLnBrk="1" hangingPunct="1">
              <a:spcBef>
                <a:spcPts val="0"/>
              </a:spcBef>
              <a:spcAft>
                <a:spcPts val="600"/>
              </a:spcAft>
              <a:buNone/>
              <a:tabLst>
                <a:tab pos="571500" algn="l"/>
                <a:tab pos="1143000" algn="l"/>
              </a:tabLst>
            </a:pPr>
            <a:r>
              <a:rPr lang="en-US" altLang="en-US" sz="1800" dirty="0"/>
              <a:t>Increase fuel economy for 2 billion cars from 30 to 60 mpg.</a:t>
            </a:r>
          </a:p>
          <a:p>
            <a:pPr marL="0" lvl="1" eaLnBrk="1" hangingPunct="1">
              <a:spcBef>
                <a:spcPts val="0"/>
              </a:spcBef>
              <a:spcAft>
                <a:spcPts val="600"/>
              </a:spcAft>
              <a:buNone/>
              <a:tabLst>
                <a:tab pos="571500" algn="l"/>
                <a:tab pos="1143000" algn="l"/>
              </a:tabLst>
            </a:pPr>
            <a:endParaRPr lang="en-US" altLang="en-US" sz="1800" dirty="0"/>
          </a:p>
          <a:p>
            <a:pPr marL="0" lvl="1" eaLnBrk="1" hangingPunct="1">
              <a:spcBef>
                <a:spcPts val="0"/>
              </a:spcBef>
              <a:spcAft>
                <a:spcPts val="600"/>
              </a:spcAft>
              <a:buNone/>
              <a:tabLst>
                <a:tab pos="571500" algn="l"/>
                <a:tab pos="1143000" algn="l"/>
              </a:tabLst>
            </a:pPr>
            <a:r>
              <a:rPr lang="en-US" altLang="en-US" sz="1800" dirty="0"/>
              <a:t>A typical car emits a ton of carbon into the air each year.</a:t>
            </a:r>
          </a:p>
          <a:p>
            <a:pPr marL="0" lvl="1" eaLnBrk="1" hangingPunct="1">
              <a:spcBef>
                <a:spcPts val="0"/>
              </a:spcBef>
              <a:spcAft>
                <a:spcPts val="600"/>
              </a:spcAft>
              <a:buNone/>
              <a:tabLst>
                <a:tab pos="571500" algn="l"/>
                <a:tab pos="1143000" algn="l"/>
              </a:tabLst>
            </a:pPr>
            <a:endParaRPr lang="en-US" altLang="en-US" sz="1800" dirty="0"/>
          </a:p>
          <a:p>
            <a:pPr marL="0" lvl="1" eaLnBrk="1" hangingPunct="1">
              <a:spcBef>
                <a:spcPts val="0"/>
              </a:spcBef>
              <a:spcAft>
                <a:spcPts val="600"/>
              </a:spcAft>
              <a:buNone/>
              <a:tabLst>
                <a:tab pos="571500" algn="l"/>
                <a:tab pos="1143000" algn="l"/>
              </a:tabLst>
            </a:pPr>
            <a:r>
              <a:rPr lang="en-US" altLang="en-US" sz="1800" dirty="0"/>
              <a:t>If a fuel efficiency of 60 mpg was achieved, </a:t>
            </a:r>
            <a:r>
              <a:rPr lang="en-US" altLang="en-US" sz="1800" dirty="0" err="1"/>
              <a:t>decarbonisation</a:t>
            </a:r>
            <a:r>
              <a:rPr lang="en-US" altLang="en-US" sz="1800" dirty="0"/>
              <a:t> of the fuel would offer the potential of saving </a:t>
            </a:r>
            <a:r>
              <a:rPr lang="en-US" altLang="en-US" sz="1800" b="1" dirty="0"/>
              <a:t>two wedges.</a:t>
            </a:r>
          </a:p>
        </p:txBody>
      </p:sp>
      <p:sp>
        <p:nvSpPr>
          <p:cNvPr id="14341" name="Rectangle 5">
            <a:extLst>
              <a:ext uri="{FF2B5EF4-FFF2-40B4-BE49-F238E27FC236}">
                <a16:creationId xmlns:a16="http://schemas.microsoft.com/office/drawing/2014/main" id="{65CBF52D-277A-4553-8330-7A38B0AA2340}"/>
              </a:ext>
            </a:extLst>
          </p:cNvPr>
          <p:cNvSpPr>
            <a:spLocks/>
          </p:cNvSpPr>
          <p:nvPr/>
        </p:nvSpPr>
        <p:spPr bwMode="auto">
          <a:xfrm>
            <a:off x="838200" y="4408050"/>
            <a:ext cx="7848600" cy="1230750"/>
          </a:xfrm>
          <a:prstGeom prst="rect">
            <a:avLst/>
          </a:prstGeom>
          <a:noFill/>
          <a:ln>
            <a:noFill/>
          </a:ln>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ts val="3600"/>
              </a:lnSpc>
              <a:spcBef>
                <a:spcPts val="0"/>
              </a:spcBef>
              <a:spcAft>
                <a:spcPts val="600"/>
              </a:spcAft>
              <a:buClr>
                <a:srgbClr val="990033"/>
              </a:buClr>
              <a:defRPr/>
            </a:pPr>
            <a:r>
              <a:rPr lang="en-US" altLang="en-US" baseline="0" dirty="0">
                <a:solidFill>
                  <a:schemeClr val="accent6">
                    <a:lumMod val="75000"/>
                  </a:schemeClr>
                </a:solidFill>
                <a:effectLst/>
                <a:latin typeface="Arial" panose="020B0604020202020204" pitchFamily="34" charset="0"/>
                <a:cs typeface="Arial" panose="020B0604020202020204" pitchFamily="34" charset="0"/>
                <a:sym typeface="Futura" charset="0"/>
              </a:rPr>
              <a:t>Double the fuel efficiency of the world’s cars </a:t>
            </a:r>
            <a:r>
              <a:rPr lang="en-US" altLang="en-US" u="sng" baseline="0" dirty="0">
                <a:solidFill>
                  <a:schemeClr val="accent6">
                    <a:lumMod val="75000"/>
                  </a:schemeClr>
                </a:solidFill>
                <a:effectLst/>
                <a:latin typeface="Arial" panose="020B0604020202020204" pitchFamily="34" charset="0"/>
                <a:cs typeface="Arial" panose="020B0604020202020204" pitchFamily="34" charset="0"/>
                <a:sym typeface="Futura" charset="0"/>
              </a:rPr>
              <a:t>or</a:t>
            </a:r>
            <a:r>
              <a:rPr lang="en-US" altLang="en-US" baseline="0" dirty="0">
                <a:solidFill>
                  <a:schemeClr val="accent6">
                    <a:lumMod val="75000"/>
                  </a:schemeClr>
                </a:solidFill>
                <a:effectLst/>
                <a:latin typeface="Arial" panose="020B0604020202020204" pitchFamily="34" charset="0"/>
                <a:cs typeface="Arial" panose="020B0604020202020204" pitchFamily="34" charset="0"/>
                <a:sym typeface="Futura" charset="0"/>
              </a:rPr>
              <a:t> </a:t>
            </a:r>
          </a:p>
          <a:p>
            <a:pPr algn="ctr" eaLnBrk="1" hangingPunct="1">
              <a:lnSpc>
                <a:spcPts val="3600"/>
              </a:lnSpc>
              <a:spcBef>
                <a:spcPts val="0"/>
              </a:spcBef>
              <a:spcAft>
                <a:spcPts val="600"/>
              </a:spcAft>
              <a:buClr>
                <a:srgbClr val="990033"/>
              </a:buClr>
              <a:defRPr/>
            </a:pPr>
            <a:r>
              <a:rPr lang="en-US" altLang="en-US" baseline="0" dirty="0">
                <a:solidFill>
                  <a:schemeClr val="accent6">
                    <a:lumMod val="75000"/>
                  </a:schemeClr>
                </a:solidFill>
                <a:effectLst/>
                <a:latin typeface="Arial" panose="020B0604020202020204" pitchFamily="34" charset="0"/>
                <a:cs typeface="Arial" panose="020B0604020202020204" pitchFamily="34" charset="0"/>
                <a:sym typeface="Futura" charset="0"/>
              </a:rPr>
              <a:t>halve the miles travelled.</a:t>
            </a:r>
          </a:p>
        </p:txBody>
      </p:sp>
      <p:pic>
        <p:nvPicPr>
          <p:cNvPr id="6" name="Picture 5" descr="A picture containing drawing&#10;&#10;Description automatically generated">
            <a:extLst>
              <a:ext uri="{FF2B5EF4-FFF2-40B4-BE49-F238E27FC236}">
                <a16:creationId xmlns:a16="http://schemas.microsoft.com/office/drawing/2014/main" id="{1B05977B-085C-46D6-B071-C4A6738C6CB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pic>
        <p:nvPicPr>
          <p:cNvPr id="3" name="Picture 2" descr="A car parked in a parking lot&#10;&#10;Description automatically generated">
            <a:extLst>
              <a:ext uri="{FF2B5EF4-FFF2-40B4-BE49-F238E27FC236}">
                <a16:creationId xmlns:a16="http://schemas.microsoft.com/office/drawing/2014/main" id="{4B4D9C7A-97A7-4768-9C12-FAA5BB1F564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29200" y="1219200"/>
            <a:ext cx="3429000" cy="2571750"/>
          </a:xfrm>
          <a:prstGeom prst="rect">
            <a:avLst/>
          </a:prstGeom>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95111C38-E58D-417E-9EFE-1A7AA576A3CB}"/>
              </a:ext>
            </a:extLst>
          </p:cNvPr>
          <p:cNvSpPr>
            <a:spLocks noGrp="1" noChangeArrowheads="1"/>
          </p:cNvSpPr>
          <p:nvPr>
            <p:ph type="title"/>
          </p:nvPr>
        </p:nvSpPr>
        <p:spPr>
          <a:xfrm>
            <a:off x="539553" y="0"/>
            <a:ext cx="7200000" cy="900000"/>
          </a:xfrm>
          <a:solidFill>
            <a:srgbClr val="131E83"/>
          </a:solidFill>
        </p:spPr>
        <p:txBody>
          <a:bodyPr/>
          <a:lstStyle/>
          <a:p>
            <a:pPr eaLnBrk="1" hangingPunct="1"/>
            <a:r>
              <a:rPr lang="en-US" altLang="en-US" dirty="0">
                <a:solidFill>
                  <a:schemeClr val="bg1"/>
                </a:solidFill>
              </a:rPr>
              <a:t>More Efficient Buildings</a:t>
            </a:r>
          </a:p>
        </p:txBody>
      </p:sp>
      <p:sp>
        <p:nvSpPr>
          <p:cNvPr id="67587" name="Rectangle 3">
            <a:extLst>
              <a:ext uri="{FF2B5EF4-FFF2-40B4-BE49-F238E27FC236}">
                <a16:creationId xmlns:a16="http://schemas.microsoft.com/office/drawing/2014/main" id="{9BDA3539-8BDF-425B-B1F7-D149E6C097B7}"/>
              </a:ext>
            </a:extLst>
          </p:cNvPr>
          <p:cNvSpPr>
            <a:spLocks noGrp="1" noChangeArrowheads="1"/>
          </p:cNvSpPr>
          <p:nvPr>
            <p:ph type="body" idx="1"/>
          </p:nvPr>
        </p:nvSpPr>
        <p:spPr>
          <a:xfrm>
            <a:off x="762000" y="1164289"/>
            <a:ext cx="3873500" cy="3189058"/>
          </a:xfrm>
        </p:spPr>
        <p:txBody>
          <a:bodyPr rIns="50800" anchor="ctr"/>
          <a:lstStyle/>
          <a:p>
            <a:pPr marL="0" indent="-420688" eaLnBrk="1" hangingPunct="1">
              <a:lnSpc>
                <a:spcPct val="100000"/>
              </a:lnSpc>
              <a:spcBef>
                <a:spcPts val="0"/>
              </a:spcBef>
              <a:spcAft>
                <a:spcPts val="600"/>
              </a:spcAft>
              <a:buNone/>
            </a:pPr>
            <a:r>
              <a:rPr lang="en-US" altLang="en-US" sz="1800" dirty="0"/>
              <a:t>Need to cut the carbon emissions from buildings by 25% by 2055.</a:t>
            </a:r>
          </a:p>
          <a:p>
            <a:pPr marL="0" indent="-420688" eaLnBrk="1" hangingPunct="1">
              <a:lnSpc>
                <a:spcPct val="100000"/>
              </a:lnSpc>
              <a:spcBef>
                <a:spcPts val="0"/>
              </a:spcBef>
              <a:spcAft>
                <a:spcPts val="600"/>
              </a:spcAft>
              <a:buNone/>
            </a:pPr>
            <a:endParaRPr lang="en-US" altLang="en-US" sz="1800" dirty="0"/>
          </a:p>
          <a:p>
            <a:pPr marL="0" indent="-420688" eaLnBrk="1" hangingPunct="1">
              <a:lnSpc>
                <a:spcPct val="100000"/>
              </a:lnSpc>
              <a:spcBef>
                <a:spcPts val="0"/>
              </a:spcBef>
              <a:spcAft>
                <a:spcPts val="600"/>
              </a:spcAft>
              <a:buNone/>
            </a:pPr>
            <a:r>
              <a:rPr lang="en-US" altLang="en-US" sz="1800" dirty="0"/>
              <a:t>This can be achieved using known and established approaches to energy efficiency.</a:t>
            </a:r>
          </a:p>
          <a:p>
            <a:pPr marL="0" indent="-420688" eaLnBrk="1" hangingPunct="1">
              <a:lnSpc>
                <a:spcPct val="100000"/>
              </a:lnSpc>
              <a:spcBef>
                <a:spcPts val="0"/>
              </a:spcBef>
              <a:spcAft>
                <a:spcPts val="600"/>
              </a:spcAft>
              <a:buNone/>
            </a:pPr>
            <a:endParaRPr lang="en-US" altLang="en-US" sz="1800" dirty="0"/>
          </a:p>
          <a:p>
            <a:pPr marL="0" indent="-420688" eaLnBrk="1" hangingPunct="1">
              <a:lnSpc>
                <a:spcPct val="100000"/>
              </a:lnSpc>
              <a:spcBef>
                <a:spcPts val="0"/>
              </a:spcBef>
              <a:spcAft>
                <a:spcPts val="600"/>
              </a:spcAft>
              <a:buNone/>
            </a:pPr>
            <a:r>
              <a:rPr lang="en-US" altLang="en-US" sz="1800" dirty="0"/>
              <a:t>The largest savings are in space heating and cooling, water heating, lighting, and electric appliances.</a:t>
            </a:r>
          </a:p>
        </p:txBody>
      </p:sp>
      <p:sp>
        <p:nvSpPr>
          <p:cNvPr id="16389" name="Rectangle 5">
            <a:extLst>
              <a:ext uri="{FF2B5EF4-FFF2-40B4-BE49-F238E27FC236}">
                <a16:creationId xmlns:a16="http://schemas.microsoft.com/office/drawing/2014/main" id="{D26D90B3-1045-45CB-9585-5D3AB06A1AA0}"/>
              </a:ext>
            </a:extLst>
          </p:cNvPr>
          <p:cNvSpPr>
            <a:spLocks/>
          </p:cNvSpPr>
          <p:nvPr/>
        </p:nvSpPr>
        <p:spPr bwMode="auto">
          <a:xfrm>
            <a:off x="762000" y="4555217"/>
            <a:ext cx="8023422" cy="1099499"/>
          </a:xfrm>
          <a:prstGeom prst="rect">
            <a:avLst/>
          </a:prstGeom>
          <a:noFill/>
          <a:ln>
            <a:noFill/>
          </a:ln>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0"/>
              </a:spcBef>
              <a:spcAft>
                <a:spcPts val="600"/>
              </a:spcAft>
              <a:buClr>
                <a:srgbClr val="990033"/>
              </a:buClr>
              <a:defRPr/>
            </a:pPr>
            <a:r>
              <a:rPr lang="en-US" altLang="en-US" baseline="0" dirty="0">
                <a:solidFill>
                  <a:schemeClr val="accent6">
                    <a:lumMod val="75000"/>
                  </a:schemeClr>
                </a:solidFill>
                <a:effectLst/>
                <a:latin typeface="Arial" panose="020B0604020202020204" pitchFamily="34" charset="0"/>
                <a:cs typeface="Arial" panose="020B0604020202020204" pitchFamily="34" charset="0"/>
                <a:sym typeface="Arial" panose="020B0604020202020204" pitchFamily="34" charset="0"/>
              </a:rPr>
              <a:t>Replacing all the world’s incandescent bulbs with compact fluorescent lights would provide 1/4 of one wedge.</a:t>
            </a:r>
          </a:p>
        </p:txBody>
      </p:sp>
      <p:pic>
        <p:nvPicPr>
          <p:cNvPr id="6" name="Picture 5" descr="A picture containing drawing&#10;&#10;Description automatically generated">
            <a:extLst>
              <a:ext uri="{FF2B5EF4-FFF2-40B4-BE49-F238E27FC236}">
                <a16:creationId xmlns:a16="http://schemas.microsoft.com/office/drawing/2014/main" id="{698B9BE2-02EA-4F87-BC6B-B2E635402C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pic>
        <p:nvPicPr>
          <p:cNvPr id="3" name="Picture 2" descr="A close up of a map&#10;&#10;Description automatically generated">
            <a:extLst>
              <a:ext uri="{FF2B5EF4-FFF2-40B4-BE49-F238E27FC236}">
                <a16:creationId xmlns:a16="http://schemas.microsoft.com/office/drawing/2014/main" id="{71B0F28D-AD2A-4ABF-BF34-743B712555B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8763" y="1164289"/>
            <a:ext cx="3873500" cy="3037315"/>
          </a:xfrm>
          <a:prstGeom prst="rect">
            <a:avLst/>
          </a:prstGeom>
        </p:spPr>
      </p:pic>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8068BB2E-CAB5-4029-B534-F63194DB47B4}"/>
              </a:ext>
            </a:extLst>
          </p:cNvPr>
          <p:cNvSpPr>
            <a:spLocks noGrp="1" noChangeArrowheads="1"/>
          </p:cNvSpPr>
          <p:nvPr>
            <p:ph type="title"/>
          </p:nvPr>
        </p:nvSpPr>
        <p:spPr>
          <a:xfrm>
            <a:off x="532031" y="0"/>
            <a:ext cx="7200000" cy="900000"/>
          </a:xfrm>
          <a:solidFill>
            <a:srgbClr val="131E83"/>
          </a:solidFill>
        </p:spPr>
        <p:txBody>
          <a:bodyPr/>
          <a:lstStyle/>
          <a:p>
            <a:pPr eaLnBrk="1" hangingPunct="1"/>
            <a:r>
              <a:rPr lang="en-US" altLang="en-US" dirty="0" err="1">
                <a:solidFill>
                  <a:schemeClr val="bg1"/>
                </a:solidFill>
              </a:rPr>
              <a:t>Decarbonisation</a:t>
            </a:r>
            <a:r>
              <a:rPr lang="en-US" altLang="en-US" dirty="0">
                <a:solidFill>
                  <a:schemeClr val="bg1"/>
                </a:solidFill>
              </a:rPr>
              <a:t> of Electricity and Fuels:</a:t>
            </a:r>
            <a:br>
              <a:rPr lang="en-US" altLang="en-US" dirty="0">
                <a:solidFill>
                  <a:schemeClr val="bg1"/>
                </a:solidFill>
              </a:rPr>
            </a:br>
            <a:r>
              <a:rPr lang="en-US" altLang="en-US" dirty="0">
                <a:solidFill>
                  <a:schemeClr val="bg1"/>
                </a:solidFill>
              </a:rPr>
              <a:t>Nuclear Fission</a:t>
            </a:r>
          </a:p>
        </p:txBody>
      </p:sp>
      <p:sp>
        <p:nvSpPr>
          <p:cNvPr id="69635" name="Rectangle 3">
            <a:extLst>
              <a:ext uri="{FF2B5EF4-FFF2-40B4-BE49-F238E27FC236}">
                <a16:creationId xmlns:a16="http://schemas.microsoft.com/office/drawing/2014/main" id="{6050C9DB-477E-4B15-A013-D4C2AABD891C}"/>
              </a:ext>
            </a:extLst>
          </p:cNvPr>
          <p:cNvSpPr>
            <a:spLocks noGrp="1" noChangeArrowheads="1"/>
          </p:cNvSpPr>
          <p:nvPr>
            <p:ph type="body" idx="1"/>
          </p:nvPr>
        </p:nvSpPr>
        <p:spPr>
          <a:xfrm>
            <a:off x="896937" y="1312094"/>
            <a:ext cx="3868738" cy="1903479"/>
          </a:xfrm>
        </p:spPr>
        <p:txBody>
          <a:bodyPr rIns="50800" anchor="ctr"/>
          <a:lstStyle/>
          <a:p>
            <a:pPr marL="0" indent="-433388" eaLnBrk="1" hangingPunct="1">
              <a:lnSpc>
                <a:spcPct val="100000"/>
              </a:lnSpc>
              <a:spcBef>
                <a:spcPts val="0"/>
              </a:spcBef>
              <a:spcAft>
                <a:spcPts val="600"/>
              </a:spcAft>
              <a:buFont typeface="Lucida Grande" charset="0"/>
              <a:buNone/>
            </a:pPr>
            <a:r>
              <a:rPr lang="en-US" altLang="en-US" sz="1800" dirty="0"/>
              <a:t>Add 700 GW (twice the current capacity).</a:t>
            </a:r>
          </a:p>
          <a:p>
            <a:pPr marL="0" indent="-433388" eaLnBrk="1" hangingPunct="1">
              <a:lnSpc>
                <a:spcPct val="100000"/>
              </a:lnSpc>
              <a:spcBef>
                <a:spcPts val="0"/>
              </a:spcBef>
              <a:spcAft>
                <a:spcPts val="600"/>
              </a:spcAft>
              <a:buFont typeface="Lucida Grande" charset="0"/>
              <a:buNone/>
            </a:pPr>
            <a:endParaRPr lang="en-US" altLang="en-US" sz="1800" dirty="0"/>
          </a:p>
          <a:p>
            <a:pPr marL="0" indent="-433388" eaLnBrk="1" hangingPunct="1">
              <a:lnSpc>
                <a:spcPct val="100000"/>
              </a:lnSpc>
              <a:spcBef>
                <a:spcPts val="0"/>
              </a:spcBef>
              <a:spcAft>
                <a:spcPts val="600"/>
              </a:spcAft>
              <a:buFont typeface="Lucida Grande" charset="0"/>
              <a:buNone/>
            </a:pPr>
            <a:r>
              <a:rPr lang="en-US" altLang="en-US" sz="1800" dirty="0"/>
              <a:t>Issues are nuclear proliferation, terrorism and waste.</a:t>
            </a:r>
          </a:p>
        </p:txBody>
      </p:sp>
      <p:pic>
        <p:nvPicPr>
          <p:cNvPr id="69636" name="Picture 4">
            <a:extLst>
              <a:ext uri="{FF2B5EF4-FFF2-40B4-BE49-F238E27FC236}">
                <a16:creationId xmlns:a16="http://schemas.microsoft.com/office/drawing/2014/main" id="{CFE7E541-9C67-4CBD-A82E-22901EAD18BF}"/>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10200" y="1202190"/>
            <a:ext cx="2734382" cy="204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5">
            <a:extLst>
              <a:ext uri="{FF2B5EF4-FFF2-40B4-BE49-F238E27FC236}">
                <a16:creationId xmlns:a16="http://schemas.microsoft.com/office/drawing/2014/main" id="{9D36365B-9146-4B6E-B130-80F505CF49A3}"/>
              </a:ext>
            </a:extLst>
          </p:cNvPr>
          <p:cNvSpPr>
            <a:spLocks/>
          </p:cNvSpPr>
          <p:nvPr/>
        </p:nvSpPr>
        <p:spPr bwMode="auto">
          <a:xfrm>
            <a:off x="6557082" y="3214290"/>
            <a:ext cx="1587500" cy="305819"/>
          </a:xfrm>
          <a:prstGeom prst="rect">
            <a:avLst/>
          </a:prstGeom>
          <a:noFill/>
          <a:ln>
            <a:noFill/>
          </a:ln>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0"/>
              </a:spcBef>
              <a:spcAft>
                <a:spcPts val="600"/>
              </a:spcAft>
              <a:buClr>
                <a:srgbClr val="990033"/>
              </a:buClr>
              <a:defRPr/>
            </a:pPr>
            <a:r>
              <a:rPr lang="en-US" altLang="en-US" sz="1000" baseline="0" dirty="0">
                <a:effectLst/>
                <a:latin typeface="+mn-lt"/>
                <a:sym typeface="Futura" charset="0"/>
              </a:rPr>
              <a:t>Graphic courtesy of NRC</a:t>
            </a:r>
          </a:p>
        </p:txBody>
      </p:sp>
      <p:sp>
        <p:nvSpPr>
          <p:cNvPr id="20486" name="Rectangle 6">
            <a:extLst>
              <a:ext uri="{FF2B5EF4-FFF2-40B4-BE49-F238E27FC236}">
                <a16:creationId xmlns:a16="http://schemas.microsoft.com/office/drawing/2014/main" id="{B57DA38D-44C5-4EBA-B9AC-355CA5C5EF4C}"/>
              </a:ext>
            </a:extLst>
          </p:cNvPr>
          <p:cNvSpPr>
            <a:spLocks/>
          </p:cNvSpPr>
          <p:nvPr/>
        </p:nvSpPr>
        <p:spPr bwMode="auto">
          <a:xfrm>
            <a:off x="498475" y="3873385"/>
            <a:ext cx="8534400" cy="1012371"/>
          </a:xfrm>
          <a:prstGeom prst="rect">
            <a:avLst/>
          </a:prstGeom>
          <a:noFill/>
          <a:ln>
            <a:noFill/>
          </a:ln>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0"/>
              </a:spcBef>
              <a:spcAft>
                <a:spcPts val="600"/>
              </a:spcAft>
              <a:buClr>
                <a:srgbClr val="990033"/>
              </a:buClr>
              <a:defRPr/>
            </a:pPr>
            <a:r>
              <a:rPr lang="en-US" altLang="en-US" baseline="0" dirty="0">
                <a:solidFill>
                  <a:schemeClr val="accent6">
                    <a:lumMod val="75000"/>
                  </a:schemeClr>
                </a:solidFill>
                <a:effectLst/>
                <a:latin typeface="Arial" panose="020B0604020202020204" pitchFamily="34" charset="0"/>
                <a:cs typeface="Arial" panose="020B0604020202020204" pitchFamily="34" charset="0"/>
                <a:sym typeface="Arial" panose="020B0604020202020204" pitchFamily="34" charset="0"/>
              </a:rPr>
              <a:t>The rate of installation required for a wedge from electricity is equal to the global rate of nuclear expansion from 1975-1990.</a:t>
            </a:r>
          </a:p>
        </p:txBody>
      </p:sp>
      <p:sp>
        <p:nvSpPr>
          <p:cNvPr id="20487" name="Rectangle 7">
            <a:extLst>
              <a:ext uri="{FF2B5EF4-FFF2-40B4-BE49-F238E27FC236}">
                <a16:creationId xmlns:a16="http://schemas.microsoft.com/office/drawing/2014/main" id="{675E9521-D27E-45A6-A4E0-4586360FFC85}"/>
              </a:ext>
            </a:extLst>
          </p:cNvPr>
          <p:cNvSpPr>
            <a:spLocks/>
          </p:cNvSpPr>
          <p:nvPr/>
        </p:nvSpPr>
        <p:spPr bwMode="auto">
          <a:xfrm>
            <a:off x="665503" y="4885756"/>
            <a:ext cx="8200344" cy="922337"/>
          </a:xfrm>
          <a:prstGeom prst="rect">
            <a:avLst/>
          </a:prstGeom>
          <a:noFill/>
          <a:ln>
            <a:noFill/>
          </a:ln>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ts val="0"/>
              </a:spcBef>
              <a:spcAft>
                <a:spcPts val="600"/>
              </a:spcAft>
              <a:buClr>
                <a:srgbClr val="990033"/>
              </a:buClr>
              <a:defRPr/>
            </a:pPr>
            <a:r>
              <a:rPr lang="en-US" altLang="en-US" baseline="0" dirty="0">
                <a:solidFill>
                  <a:schemeClr val="accent6">
                    <a:lumMod val="75000"/>
                  </a:schemeClr>
                </a:solidFill>
                <a:effectLst/>
                <a:latin typeface="Arial" panose="020B0604020202020204" pitchFamily="34" charset="0"/>
                <a:cs typeface="Arial" panose="020B0604020202020204" pitchFamily="34" charset="0"/>
                <a:sym typeface="Arial" panose="020B0604020202020204" pitchFamily="34" charset="0"/>
              </a:rPr>
              <a:t>Phasing out of nuclear electric power would create the need for another half wedge of emissions cuts.</a:t>
            </a:r>
          </a:p>
        </p:txBody>
      </p:sp>
      <p:pic>
        <p:nvPicPr>
          <p:cNvPr id="8" name="Picture 7" descr="A picture containing drawing&#10;&#10;Description automatically generated">
            <a:extLst>
              <a:ext uri="{FF2B5EF4-FFF2-40B4-BE49-F238E27FC236}">
                <a16:creationId xmlns:a16="http://schemas.microsoft.com/office/drawing/2014/main" id="{C024D201-8B42-4A09-83CC-0A7A98AAAA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6FE37F0B-71AF-456A-927C-FD104512E364}"/>
              </a:ext>
            </a:extLst>
          </p:cNvPr>
          <p:cNvSpPr>
            <a:spLocks noGrp="1" noChangeArrowheads="1"/>
          </p:cNvSpPr>
          <p:nvPr>
            <p:ph type="title"/>
          </p:nvPr>
        </p:nvSpPr>
        <p:spPr>
          <a:xfrm>
            <a:off x="533400" y="0"/>
            <a:ext cx="7200000" cy="900000"/>
          </a:xfrm>
          <a:solidFill>
            <a:srgbClr val="131E83"/>
          </a:solidFill>
        </p:spPr>
        <p:txBody>
          <a:bodyPr/>
          <a:lstStyle/>
          <a:p>
            <a:pPr eaLnBrk="1" hangingPunct="1"/>
            <a:r>
              <a:rPr lang="en-US" altLang="en-US" dirty="0" err="1">
                <a:solidFill>
                  <a:schemeClr val="bg1"/>
                </a:solidFill>
              </a:rPr>
              <a:t>Decarbonisation</a:t>
            </a:r>
            <a:r>
              <a:rPr lang="en-US" altLang="en-US" dirty="0">
                <a:solidFill>
                  <a:schemeClr val="bg1"/>
                </a:solidFill>
              </a:rPr>
              <a:t> of Electricity and Fuels:</a:t>
            </a:r>
            <a:br>
              <a:rPr lang="en-US" altLang="en-US" dirty="0">
                <a:solidFill>
                  <a:schemeClr val="bg1"/>
                </a:solidFill>
              </a:rPr>
            </a:br>
            <a:r>
              <a:rPr lang="en-US" altLang="en-US" dirty="0">
                <a:solidFill>
                  <a:schemeClr val="bg1"/>
                </a:solidFill>
              </a:rPr>
              <a:t>Wind Energy</a:t>
            </a:r>
          </a:p>
        </p:txBody>
      </p:sp>
      <p:sp>
        <p:nvSpPr>
          <p:cNvPr id="71683" name="Rectangle 3">
            <a:extLst>
              <a:ext uri="{FF2B5EF4-FFF2-40B4-BE49-F238E27FC236}">
                <a16:creationId xmlns:a16="http://schemas.microsoft.com/office/drawing/2014/main" id="{9BC6F605-1898-4EA9-AE12-5B4DA047261E}"/>
              </a:ext>
            </a:extLst>
          </p:cNvPr>
          <p:cNvSpPr>
            <a:spLocks noGrp="1" noChangeArrowheads="1"/>
          </p:cNvSpPr>
          <p:nvPr>
            <p:ph type="body" idx="1"/>
          </p:nvPr>
        </p:nvSpPr>
        <p:spPr>
          <a:xfrm>
            <a:off x="762000" y="1009932"/>
            <a:ext cx="4572000" cy="3869233"/>
          </a:xfrm>
        </p:spPr>
        <p:txBody>
          <a:bodyPr rIns="50800" anchor="ctr"/>
          <a:lstStyle/>
          <a:p>
            <a:pPr marL="0" indent="-400050" eaLnBrk="1" hangingPunct="1">
              <a:lnSpc>
                <a:spcPct val="100000"/>
              </a:lnSpc>
              <a:spcBef>
                <a:spcPts val="0"/>
              </a:spcBef>
              <a:spcAft>
                <a:spcPts val="1200"/>
              </a:spcAft>
              <a:buFont typeface="Lucida Grande" charset="0"/>
              <a:buNone/>
            </a:pPr>
            <a:r>
              <a:rPr lang="en-US" altLang="en-US" sz="1800" dirty="0"/>
              <a:t>Installed wind capacity has been growing at about 30% per year for more than 10 years.</a:t>
            </a:r>
          </a:p>
          <a:p>
            <a:pPr marL="0" indent="-400050" eaLnBrk="1" hangingPunct="1">
              <a:lnSpc>
                <a:spcPct val="100000"/>
              </a:lnSpc>
              <a:spcBef>
                <a:spcPts val="0"/>
              </a:spcBef>
              <a:spcAft>
                <a:spcPts val="1200"/>
              </a:spcAft>
              <a:buFont typeface="Lucida Grande" charset="0"/>
              <a:buNone/>
            </a:pPr>
            <a:r>
              <a:rPr lang="en-US" altLang="en-US" sz="1800" dirty="0"/>
              <a:t>It is currently about 50 </a:t>
            </a:r>
            <a:r>
              <a:rPr lang="en-US" altLang="en-US" sz="1800" dirty="0" err="1"/>
              <a:t>GWp</a:t>
            </a:r>
            <a:r>
              <a:rPr lang="en-US" altLang="en-US" sz="1800" dirty="0"/>
              <a:t>. </a:t>
            </a:r>
          </a:p>
          <a:p>
            <a:pPr marL="0" indent="-400050" eaLnBrk="1" hangingPunct="1">
              <a:lnSpc>
                <a:spcPct val="100000"/>
              </a:lnSpc>
              <a:spcBef>
                <a:spcPts val="0"/>
              </a:spcBef>
              <a:spcAft>
                <a:spcPts val="1200"/>
              </a:spcAft>
              <a:buFont typeface="Lucida Grande" charset="0"/>
              <a:buNone/>
            </a:pPr>
            <a:r>
              <a:rPr lang="en-US" altLang="en-US" sz="1800" dirty="0"/>
              <a:t>A wedge of wind electricity would thus require 40 times today’s deployment.</a:t>
            </a:r>
          </a:p>
          <a:p>
            <a:pPr marL="0" indent="-400050" eaLnBrk="1" hangingPunct="1">
              <a:lnSpc>
                <a:spcPct val="100000"/>
              </a:lnSpc>
              <a:spcBef>
                <a:spcPts val="0"/>
              </a:spcBef>
              <a:spcAft>
                <a:spcPts val="1200"/>
              </a:spcAft>
              <a:buFont typeface="Lucida Grande" charset="0"/>
              <a:buNone/>
            </a:pPr>
            <a:r>
              <a:rPr lang="en-US" altLang="en-US" sz="1800" dirty="0"/>
              <a:t>The wind turbines would “occupy” about 30 million hectares (about 3% of the area of the United States), some on land and some offshore.</a:t>
            </a:r>
          </a:p>
          <a:p>
            <a:pPr marL="0" indent="-400050" eaLnBrk="1" hangingPunct="1">
              <a:lnSpc>
                <a:spcPct val="100000"/>
              </a:lnSpc>
              <a:spcBef>
                <a:spcPts val="0"/>
              </a:spcBef>
              <a:spcAft>
                <a:spcPts val="1200"/>
              </a:spcAft>
              <a:buFont typeface="Lucida Grande" charset="0"/>
              <a:buNone/>
            </a:pPr>
            <a:r>
              <a:rPr lang="en-US" altLang="en-US" sz="1800" dirty="0"/>
              <a:t>Because windmills are widely spaced, land with windmills can have multiple uses.</a:t>
            </a:r>
          </a:p>
        </p:txBody>
      </p:sp>
      <p:pic>
        <p:nvPicPr>
          <p:cNvPr id="71684" name="Picture 4">
            <a:extLst>
              <a:ext uri="{FF2B5EF4-FFF2-40B4-BE49-F238E27FC236}">
                <a16:creationId xmlns:a16="http://schemas.microsoft.com/office/drawing/2014/main" id="{68911393-CA2B-43E2-83F7-3F5373FB99C6}"/>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38800" y="1111203"/>
            <a:ext cx="3190875" cy="326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Rectangle 5">
            <a:extLst>
              <a:ext uri="{FF2B5EF4-FFF2-40B4-BE49-F238E27FC236}">
                <a16:creationId xmlns:a16="http://schemas.microsoft.com/office/drawing/2014/main" id="{D54A53F3-3325-487D-A2CA-143E7CBED0F2}"/>
              </a:ext>
            </a:extLst>
          </p:cNvPr>
          <p:cNvSpPr>
            <a:spLocks/>
          </p:cNvSpPr>
          <p:nvPr/>
        </p:nvSpPr>
        <p:spPr bwMode="auto">
          <a:xfrm>
            <a:off x="962935" y="4879165"/>
            <a:ext cx="7561940" cy="968903"/>
          </a:xfrm>
          <a:prstGeom prst="rect">
            <a:avLst/>
          </a:prstGeom>
          <a:noFill/>
          <a:ln>
            <a:noFill/>
          </a:ln>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0"/>
              </a:spcBef>
              <a:spcAft>
                <a:spcPts val="600"/>
              </a:spcAft>
              <a:buClr>
                <a:srgbClr val="990033"/>
              </a:buClr>
              <a:defRPr/>
            </a:pPr>
            <a:r>
              <a:rPr lang="en-US" altLang="en-US" baseline="0" dirty="0">
                <a:solidFill>
                  <a:schemeClr val="accent6">
                    <a:lumMod val="75000"/>
                  </a:schemeClr>
                </a:solidFill>
                <a:effectLst/>
                <a:latin typeface="Arial" panose="020B0604020202020204" pitchFamily="34" charset="0"/>
                <a:cs typeface="Arial" panose="020B0604020202020204" pitchFamily="34" charset="0"/>
                <a:sym typeface="Arial" panose="020B0604020202020204" pitchFamily="34" charset="0"/>
              </a:rPr>
              <a:t>An electricity wedge would require a combined land area the size of Germany.</a:t>
            </a:r>
          </a:p>
        </p:txBody>
      </p:sp>
      <p:sp>
        <p:nvSpPr>
          <p:cNvPr id="21510" name="Rectangle 6">
            <a:extLst>
              <a:ext uri="{FF2B5EF4-FFF2-40B4-BE49-F238E27FC236}">
                <a16:creationId xmlns:a16="http://schemas.microsoft.com/office/drawing/2014/main" id="{6D91CF8B-F51A-45AE-875A-C52CA2D7A565}"/>
              </a:ext>
            </a:extLst>
          </p:cNvPr>
          <p:cNvSpPr>
            <a:spLocks/>
          </p:cNvSpPr>
          <p:nvPr/>
        </p:nvSpPr>
        <p:spPr bwMode="auto">
          <a:xfrm>
            <a:off x="7420795" y="4429986"/>
            <a:ext cx="1475100" cy="153888"/>
          </a:xfrm>
          <a:prstGeom prst="rect">
            <a:avLst/>
          </a:prstGeom>
          <a:noFill/>
          <a:ln>
            <a:noFill/>
          </a:ln>
        </p:spPr>
        <p:txBody>
          <a:bodyPr wrap="square" lIns="0" tIns="0" rIns="0" bIns="0" anchor="ct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0"/>
              </a:spcBef>
              <a:spcAft>
                <a:spcPts val="600"/>
              </a:spcAft>
              <a:buClr>
                <a:srgbClr val="990033"/>
              </a:buClr>
              <a:defRPr/>
            </a:pPr>
            <a:r>
              <a:rPr lang="en-US" altLang="en-US" sz="1000" baseline="0" dirty="0">
                <a:effectLst/>
                <a:latin typeface="+mn-lt"/>
                <a:sym typeface="Futura" charset="0"/>
              </a:rPr>
              <a:t>Photo courtesy of DOE</a:t>
            </a:r>
          </a:p>
        </p:txBody>
      </p:sp>
      <p:pic>
        <p:nvPicPr>
          <p:cNvPr id="7" name="Picture 6" descr="A picture containing drawing&#10;&#10;Description automatically generated">
            <a:extLst>
              <a:ext uri="{FF2B5EF4-FFF2-40B4-BE49-F238E27FC236}">
                <a16:creationId xmlns:a16="http://schemas.microsoft.com/office/drawing/2014/main" id="{CFBFDDC1-2C9F-4167-BF5B-1AEDBFB8125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4AD6405-AB99-40AA-8A2E-2F4A23DAC99F}"/>
              </a:ext>
            </a:extLst>
          </p:cNvPr>
          <p:cNvSpPr>
            <a:spLocks noGrp="1" noChangeArrowheads="1"/>
          </p:cNvSpPr>
          <p:nvPr>
            <p:ph type="title"/>
          </p:nvPr>
        </p:nvSpPr>
        <p:spPr>
          <a:xfrm>
            <a:off x="533400" y="-11608"/>
            <a:ext cx="7200000" cy="900000"/>
          </a:xfrm>
          <a:solidFill>
            <a:srgbClr val="131E83"/>
          </a:solidFill>
        </p:spPr>
        <p:txBody>
          <a:bodyPr/>
          <a:lstStyle/>
          <a:p>
            <a:pPr eaLnBrk="1" hangingPunct="1"/>
            <a:r>
              <a:rPr lang="en-US" altLang="en-US" dirty="0" err="1">
                <a:solidFill>
                  <a:schemeClr val="bg1"/>
                </a:solidFill>
              </a:rPr>
              <a:t>Decarbonisation</a:t>
            </a:r>
            <a:r>
              <a:rPr lang="en-US" altLang="en-US" dirty="0">
                <a:solidFill>
                  <a:schemeClr val="bg1"/>
                </a:solidFill>
              </a:rPr>
              <a:t> of Electricity and Fuels:</a:t>
            </a:r>
            <a:br>
              <a:rPr lang="en-US" altLang="en-US" dirty="0">
                <a:solidFill>
                  <a:schemeClr val="bg1"/>
                </a:solidFill>
              </a:rPr>
            </a:br>
            <a:r>
              <a:rPr lang="en-US" altLang="en-US" dirty="0">
                <a:solidFill>
                  <a:schemeClr val="bg1"/>
                </a:solidFill>
              </a:rPr>
              <a:t>Photovoltaic Electricity</a:t>
            </a:r>
          </a:p>
        </p:txBody>
      </p:sp>
      <p:sp>
        <p:nvSpPr>
          <p:cNvPr id="73731" name="Rectangle 3">
            <a:extLst>
              <a:ext uri="{FF2B5EF4-FFF2-40B4-BE49-F238E27FC236}">
                <a16:creationId xmlns:a16="http://schemas.microsoft.com/office/drawing/2014/main" id="{E51C430A-9C0F-4673-A528-ACF917AE5E44}"/>
              </a:ext>
            </a:extLst>
          </p:cNvPr>
          <p:cNvSpPr>
            <a:spLocks noGrp="1" noChangeArrowheads="1"/>
          </p:cNvSpPr>
          <p:nvPr>
            <p:ph type="body" idx="1"/>
          </p:nvPr>
        </p:nvSpPr>
        <p:spPr>
          <a:xfrm>
            <a:off x="697415" y="1276599"/>
            <a:ext cx="4026985" cy="2838201"/>
          </a:xfrm>
        </p:spPr>
        <p:txBody>
          <a:bodyPr rIns="50800" anchor="ctr"/>
          <a:lstStyle/>
          <a:p>
            <a:pPr marL="0" eaLnBrk="1" hangingPunct="1">
              <a:lnSpc>
                <a:spcPct val="100000"/>
              </a:lnSpc>
              <a:spcBef>
                <a:spcPts val="0"/>
              </a:spcBef>
              <a:spcAft>
                <a:spcPts val="1200"/>
              </a:spcAft>
              <a:buFont typeface="Lucida Grande" charset="0"/>
              <a:buNone/>
              <a:tabLst>
                <a:tab pos="571500" algn="l"/>
                <a:tab pos="1143000" algn="l"/>
              </a:tabLst>
            </a:pPr>
            <a:r>
              <a:rPr lang="en-US" altLang="en-US" sz="1600" dirty="0"/>
              <a:t>The current global deployment of PV is about 3GWp.</a:t>
            </a:r>
          </a:p>
          <a:p>
            <a:pPr marL="0" eaLnBrk="1" hangingPunct="1">
              <a:lnSpc>
                <a:spcPct val="100000"/>
              </a:lnSpc>
              <a:spcBef>
                <a:spcPts val="0"/>
              </a:spcBef>
              <a:spcAft>
                <a:spcPts val="1200"/>
              </a:spcAft>
              <a:buFont typeface="Lucida Grande" charset="0"/>
              <a:buNone/>
              <a:tabLst>
                <a:tab pos="571500" algn="l"/>
                <a:tab pos="1143000" algn="l"/>
              </a:tabLst>
            </a:pPr>
            <a:r>
              <a:rPr lang="en-US" altLang="en-US" sz="1600" dirty="0"/>
              <a:t>The growth factor is around 30% per year.</a:t>
            </a:r>
          </a:p>
          <a:p>
            <a:pPr marL="0" eaLnBrk="1" hangingPunct="1">
              <a:lnSpc>
                <a:spcPct val="100000"/>
              </a:lnSpc>
              <a:spcBef>
                <a:spcPts val="0"/>
              </a:spcBef>
              <a:spcAft>
                <a:spcPts val="1200"/>
              </a:spcAft>
              <a:buFont typeface="Lucida Grande" charset="0"/>
              <a:buNone/>
              <a:tabLst>
                <a:tab pos="571500" algn="l"/>
                <a:tab pos="1143000" algn="l"/>
              </a:tabLst>
            </a:pPr>
            <a:r>
              <a:rPr lang="en-US" altLang="en-US" sz="1600" dirty="0"/>
              <a:t>To save 1GtC per year would require an increase in the deployment of PV by a factor of 700 by 2054 giving 2000 </a:t>
            </a:r>
            <a:r>
              <a:rPr lang="en-US" altLang="en-US" sz="1600" dirty="0" err="1"/>
              <a:t>GWp</a:t>
            </a:r>
            <a:r>
              <a:rPr lang="en-US" altLang="en-US" sz="1600" dirty="0"/>
              <a:t>.</a:t>
            </a:r>
          </a:p>
          <a:p>
            <a:pPr marL="0" eaLnBrk="1" hangingPunct="1">
              <a:lnSpc>
                <a:spcPct val="100000"/>
              </a:lnSpc>
              <a:spcBef>
                <a:spcPts val="0"/>
              </a:spcBef>
              <a:spcAft>
                <a:spcPts val="1200"/>
              </a:spcAft>
              <a:buFont typeface="Lucida Grande" charset="0"/>
              <a:buNone/>
              <a:tabLst>
                <a:tab pos="571500" algn="l"/>
                <a:tab pos="1143000" algn="l"/>
              </a:tabLst>
            </a:pPr>
            <a:r>
              <a:rPr lang="en-US" altLang="en-US" sz="1600" dirty="0"/>
              <a:t>This requires 2 million hectares assuming an output of 100Wp/m</a:t>
            </a:r>
            <a:r>
              <a:rPr lang="en-US" altLang="en-US" sz="1600" baseline="32000" dirty="0"/>
              <a:t>2</a:t>
            </a:r>
            <a:r>
              <a:rPr lang="en-US" altLang="en-US" sz="1600" dirty="0"/>
              <a:t> for peak power or 2 to 3 m</a:t>
            </a:r>
            <a:r>
              <a:rPr lang="en-US" altLang="en-US" sz="1600" baseline="32000" dirty="0"/>
              <a:t>2</a:t>
            </a:r>
            <a:r>
              <a:rPr lang="en-US" altLang="en-US" sz="1600" dirty="0"/>
              <a:t> per person.</a:t>
            </a:r>
          </a:p>
        </p:txBody>
      </p:sp>
      <p:pic>
        <p:nvPicPr>
          <p:cNvPr id="73732" name="Picture 4">
            <a:extLst>
              <a:ext uri="{FF2B5EF4-FFF2-40B4-BE49-F238E27FC236}">
                <a16:creationId xmlns:a16="http://schemas.microsoft.com/office/drawing/2014/main" id="{AD5C82B0-31B4-43CE-B306-184269D25002}"/>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12971" y="1276599"/>
            <a:ext cx="3789362"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5">
            <a:extLst>
              <a:ext uri="{FF2B5EF4-FFF2-40B4-BE49-F238E27FC236}">
                <a16:creationId xmlns:a16="http://schemas.microsoft.com/office/drawing/2014/main" id="{06B98A4B-FFD2-46CD-A199-9A1D6B8A2185}"/>
              </a:ext>
            </a:extLst>
          </p:cNvPr>
          <p:cNvSpPr>
            <a:spLocks/>
          </p:cNvSpPr>
          <p:nvPr/>
        </p:nvSpPr>
        <p:spPr bwMode="auto">
          <a:xfrm>
            <a:off x="1008062" y="4346563"/>
            <a:ext cx="7543800" cy="1362336"/>
          </a:xfrm>
          <a:prstGeom prst="rect">
            <a:avLst/>
          </a:prstGeom>
          <a:noFill/>
          <a:ln>
            <a:noFill/>
          </a:ln>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0"/>
              </a:spcBef>
              <a:spcAft>
                <a:spcPts val="600"/>
              </a:spcAft>
              <a:buClr>
                <a:srgbClr val="990033"/>
              </a:buClr>
              <a:defRPr/>
            </a:pPr>
            <a:r>
              <a:rPr lang="en-US" altLang="en-US" baseline="0" dirty="0">
                <a:solidFill>
                  <a:schemeClr val="accent6">
                    <a:lumMod val="75000"/>
                  </a:schemeClr>
                </a:solidFill>
                <a:effectLst/>
                <a:latin typeface="Arial" panose="020B0604020202020204" pitchFamily="34" charset="0"/>
                <a:cs typeface="Arial" panose="020B0604020202020204" pitchFamily="34" charset="0"/>
                <a:sym typeface="Arial" panose="020B0604020202020204" pitchFamily="34" charset="0"/>
              </a:rPr>
              <a:t>A wedge would require an array of photovoltaic panels with a combined area about 12 times that of metropolitan London.</a:t>
            </a:r>
          </a:p>
        </p:txBody>
      </p:sp>
      <p:sp>
        <p:nvSpPr>
          <p:cNvPr id="22534" name="Rectangle 6">
            <a:extLst>
              <a:ext uri="{FF2B5EF4-FFF2-40B4-BE49-F238E27FC236}">
                <a16:creationId xmlns:a16="http://schemas.microsoft.com/office/drawing/2014/main" id="{535A9FB3-C058-466D-92F4-30236B6B3E4F}"/>
              </a:ext>
            </a:extLst>
          </p:cNvPr>
          <p:cNvSpPr>
            <a:spLocks/>
          </p:cNvSpPr>
          <p:nvPr/>
        </p:nvSpPr>
        <p:spPr bwMode="auto">
          <a:xfrm>
            <a:off x="5865130" y="3321299"/>
            <a:ext cx="2837204" cy="310901"/>
          </a:xfrm>
          <a:prstGeom prst="rect">
            <a:avLst/>
          </a:prstGeom>
          <a:noFill/>
          <a:ln>
            <a:noFill/>
          </a:ln>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0"/>
              </a:spcBef>
              <a:spcAft>
                <a:spcPts val="600"/>
              </a:spcAft>
              <a:buClr>
                <a:srgbClr val="990033"/>
              </a:buClr>
              <a:defRPr/>
            </a:pPr>
            <a:r>
              <a:rPr lang="en-US" altLang="en-US" sz="1000" baseline="0" dirty="0">
                <a:effectLst/>
                <a:latin typeface="+mn-lt"/>
                <a:sym typeface="Futura" charset="0"/>
              </a:rPr>
              <a:t>Photo courtesy of DOE Photovoltaics Program</a:t>
            </a:r>
          </a:p>
        </p:txBody>
      </p:sp>
      <p:pic>
        <p:nvPicPr>
          <p:cNvPr id="7" name="Picture 6" descr="A picture containing drawing&#10;&#10;Description automatically generated">
            <a:extLst>
              <a:ext uri="{FF2B5EF4-FFF2-40B4-BE49-F238E27FC236}">
                <a16:creationId xmlns:a16="http://schemas.microsoft.com/office/drawing/2014/main" id="{40C2AC88-CF36-4C7F-96C1-526AF18AC6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14AD6405-AB99-40AA-8A2E-2F4A23DAC99F}"/>
              </a:ext>
            </a:extLst>
          </p:cNvPr>
          <p:cNvSpPr>
            <a:spLocks noGrp="1" noChangeArrowheads="1"/>
          </p:cNvSpPr>
          <p:nvPr>
            <p:ph type="title"/>
          </p:nvPr>
        </p:nvSpPr>
        <p:spPr>
          <a:xfrm>
            <a:off x="533400" y="0"/>
            <a:ext cx="7200000" cy="900000"/>
          </a:xfrm>
          <a:solidFill>
            <a:srgbClr val="131E83"/>
          </a:solidFill>
        </p:spPr>
        <p:txBody>
          <a:bodyPr/>
          <a:lstStyle/>
          <a:p>
            <a:pPr eaLnBrk="1" hangingPunct="1"/>
            <a:r>
              <a:rPr lang="en-US" altLang="en-US" dirty="0">
                <a:solidFill>
                  <a:schemeClr val="bg1"/>
                </a:solidFill>
              </a:rPr>
              <a:t>Natural Sinks: </a:t>
            </a:r>
            <a:br>
              <a:rPr lang="en-US" altLang="en-US" dirty="0">
                <a:solidFill>
                  <a:schemeClr val="bg1"/>
                </a:solidFill>
              </a:rPr>
            </a:br>
            <a:r>
              <a:rPr lang="en-US" altLang="en-US" dirty="0">
                <a:solidFill>
                  <a:schemeClr val="bg1"/>
                </a:solidFill>
              </a:rPr>
              <a:t>Reduced Tropical Deforestation</a:t>
            </a:r>
          </a:p>
        </p:txBody>
      </p:sp>
      <p:pic>
        <p:nvPicPr>
          <p:cNvPr id="7" name="Picture 6" descr="A picture containing drawing&#10;&#10;Description automatically generated">
            <a:extLst>
              <a:ext uri="{FF2B5EF4-FFF2-40B4-BE49-F238E27FC236}">
                <a16:creationId xmlns:a16="http://schemas.microsoft.com/office/drawing/2014/main" id="{40C2AC88-CF36-4C7F-96C1-526AF18AC6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
        <p:nvSpPr>
          <p:cNvPr id="9" name="Rectangle 3">
            <a:extLst>
              <a:ext uri="{FF2B5EF4-FFF2-40B4-BE49-F238E27FC236}">
                <a16:creationId xmlns:a16="http://schemas.microsoft.com/office/drawing/2014/main" id="{AA96128A-1383-4E0F-8AA2-FC6CF14B4B18}"/>
              </a:ext>
            </a:extLst>
          </p:cNvPr>
          <p:cNvSpPr txBox="1">
            <a:spLocks noChangeArrowheads="1"/>
          </p:cNvSpPr>
          <p:nvPr/>
        </p:nvSpPr>
        <p:spPr bwMode="auto">
          <a:xfrm>
            <a:off x="685800" y="1098180"/>
            <a:ext cx="4648200" cy="3550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50800" bIns="45720" numCol="1" anchor="ctr" anchorCtr="0" compatLnSpc="1">
            <a:prstTxWarp prst="textNoShape">
              <a:avLst/>
            </a:prstTxWarp>
          </a:bodyPr>
          <a:lstStyle>
            <a:lvl1pPr marL="342900" indent="-342900" algn="l" rtl="0" eaLnBrk="0" fontAlgn="base" hangingPunct="0">
              <a:lnSpc>
                <a:spcPts val="3600"/>
              </a:lnSpc>
              <a:spcBef>
                <a:spcPts val="500"/>
              </a:spcBef>
              <a:spcAft>
                <a:spcPct val="0"/>
              </a:spcAft>
              <a:buClr>
                <a:srgbClr val="990033"/>
              </a:buClr>
              <a:buChar char="•"/>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990033"/>
              </a:buClr>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990033"/>
              </a:buClr>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417513" eaLnBrk="1" hangingPunct="1">
              <a:lnSpc>
                <a:spcPct val="100000"/>
              </a:lnSpc>
              <a:spcBef>
                <a:spcPts val="0"/>
              </a:spcBef>
              <a:spcAft>
                <a:spcPts val="1200"/>
              </a:spcAft>
              <a:buFontTx/>
              <a:buNone/>
            </a:pPr>
            <a:r>
              <a:rPr lang="en-US" altLang="en-US" sz="1800" baseline="0" dirty="0">
                <a:effectLst/>
              </a:rPr>
              <a:t>Estimates of tropical forest lost per year in the 1990s vary from 6 to 12 million hectares.</a:t>
            </a:r>
          </a:p>
          <a:p>
            <a:pPr marL="0" indent="-417513" eaLnBrk="1" hangingPunct="1">
              <a:lnSpc>
                <a:spcPct val="100000"/>
              </a:lnSpc>
              <a:spcBef>
                <a:spcPts val="0"/>
              </a:spcBef>
              <a:spcAft>
                <a:spcPts val="1200"/>
              </a:spcAft>
              <a:buFont typeface="Lucida Grande" charset="0"/>
              <a:buNone/>
            </a:pPr>
            <a:r>
              <a:rPr lang="en-US" altLang="en-US" sz="1800" baseline="0" dirty="0">
                <a:effectLst/>
              </a:rPr>
              <a:t>This leads to a factor of two difference in emissions to the atmosphere: ~1 vs. ~2GtC/y.</a:t>
            </a:r>
          </a:p>
          <a:p>
            <a:pPr marL="0" indent="-417513" eaLnBrk="1" hangingPunct="1">
              <a:lnSpc>
                <a:spcPct val="100000"/>
              </a:lnSpc>
              <a:spcBef>
                <a:spcPts val="0"/>
              </a:spcBef>
              <a:spcAft>
                <a:spcPts val="1200"/>
              </a:spcAft>
              <a:buFont typeface="Lucida Grande" charset="0"/>
              <a:buNone/>
            </a:pPr>
            <a:r>
              <a:rPr lang="en-US" altLang="en-US" sz="1800" baseline="0" dirty="0">
                <a:effectLst/>
              </a:rPr>
              <a:t>At least half a wedge could be obtained by eliminating deforestation.</a:t>
            </a:r>
          </a:p>
          <a:p>
            <a:pPr marL="0" indent="-417513" eaLnBrk="1" hangingPunct="1">
              <a:lnSpc>
                <a:spcPct val="100000"/>
              </a:lnSpc>
              <a:spcBef>
                <a:spcPts val="0"/>
              </a:spcBef>
              <a:spcAft>
                <a:spcPts val="1200"/>
              </a:spcAft>
              <a:buFont typeface="Lucida Grande" charset="0"/>
              <a:buNone/>
            </a:pPr>
            <a:r>
              <a:rPr lang="en-US" altLang="en-US" sz="1800" baseline="0" dirty="0">
                <a:effectLst/>
              </a:rPr>
              <a:t>Another half could be created by reforesting 250 million hectares in the tropics or 400 million in the temperate zone.</a:t>
            </a:r>
          </a:p>
        </p:txBody>
      </p:sp>
      <p:sp>
        <p:nvSpPr>
          <p:cNvPr id="10" name="Rectangle 4">
            <a:extLst>
              <a:ext uri="{FF2B5EF4-FFF2-40B4-BE49-F238E27FC236}">
                <a16:creationId xmlns:a16="http://schemas.microsoft.com/office/drawing/2014/main" id="{BC2A6766-89E1-43EF-9E70-850FF115BB4D}"/>
              </a:ext>
            </a:extLst>
          </p:cNvPr>
          <p:cNvSpPr>
            <a:spLocks/>
          </p:cNvSpPr>
          <p:nvPr/>
        </p:nvSpPr>
        <p:spPr bwMode="auto">
          <a:xfrm>
            <a:off x="716742" y="4840044"/>
            <a:ext cx="7935913" cy="919776"/>
          </a:xfrm>
          <a:prstGeom prst="rect">
            <a:avLst/>
          </a:prstGeom>
          <a:noFill/>
          <a:ln>
            <a:noFill/>
          </a:ln>
        </p:spPr>
        <p:txBody>
          <a:bodyPr lIns="0" tIns="0" rIns="0" bIns="0"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spcBef>
                <a:spcPts val="0"/>
              </a:spcBef>
              <a:spcAft>
                <a:spcPts val="600"/>
              </a:spcAft>
              <a:buClr>
                <a:srgbClr val="990033"/>
              </a:buClr>
              <a:defRPr/>
            </a:pPr>
            <a:r>
              <a:rPr lang="en-US" altLang="en-US" baseline="0" dirty="0">
                <a:solidFill>
                  <a:schemeClr val="accent6">
                    <a:lumMod val="75000"/>
                  </a:schemeClr>
                </a:solidFill>
                <a:effectLst/>
                <a:latin typeface="Arial" panose="020B0604020202020204" pitchFamily="34" charset="0"/>
                <a:cs typeface="Arial" panose="020B0604020202020204" pitchFamily="34" charset="0"/>
                <a:sym typeface="Arial" panose="020B0604020202020204" pitchFamily="34" charset="0"/>
              </a:rPr>
              <a:t>One wedge would require new forests over an area the size of the continental U.S.</a:t>
            </a:r>
          </a:p>
        </p:txBody>
      </p:sp>
      <p:pic>
        <p:nvPicPr>
          <p:cNvPr id="4" name="Picture 3" descr="A river running through a forest&#10;&#10;Description automatically generated">
            <a:extLst>
              <a:ext uri="{FF2B5EF4-FFF2-40B4-BE49-F238E27FC236}">
                <a16:creationId xmlns:a16="http://schemas.microsoft.com/office/drawing/2014/main" id="{2B0E597B-9B45-4A41-A6B7-1B1628EB9A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486400" y="1327573"/>
            <a:ext cx="3316912" cy="2210901"/>
          </a:xfrm>
          <a:prstGeom prst="rect">
            <a:avLst/>
          </a:prstGeom>
        </p:spPr>
      </p:pic>
    </p:spTree>
    <p:extLst>
      <p:ext uri="{BB962C8B-B14F-4D97-AF65-F5344CB8AC3E}">
        <p14:creationId xmlns:p14="http://schemas.microsoft.com/office/powerpoint/2010/main" val="18677256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a:extLst>
              <a:ext uri="{FF2B5EF4-FFF2-40B4-BE49-F238E27FC236}">
                <a16:creationId xmlns:a16="http://schemas.microsoft.com/office/drawing/2014/main" id="{B8582A37-DFB8-4409-9ACC-49E56656DE4C}"/>
              </a:ext>
            </a:extLst>
          </p:cNvPr>
          <p:cNvSpPr>
            <a:spLocks noGrp="1" noChangeArrowheads="1"/>
          </p:cNvSpPr>
          <p:nvPr>
            <p:ph type="subTitle" idx="1"/>
          </p:nvPr>
        </p:nvSpPr>
        <p:spPr>
          <a:xfrm>
            <a:off x="838200" y="1905000"/>
            <a:ext cx="7620000" cy="2590800"/>
          </a:xfrm>
          <a:solidFill>
            <a:srgbClr val="B01C2E"/>
          </a:solidFill>
        </p:spPr>
        <p:txBody>
          <a:bodyPr/>
          <a:lstStyle/>
          <a:p>
            <a:endParaRPr lang="en-US" altLang="en-GB" sz="4800" dirty="0"/>
          </a:p>
          <a:p>
            <a:pPr algn="ctr"/>
            <a:endParaRPr lang="en-US" altLang="en-GB" sz="4800" dirty="0"/>
          </a:p>
          <a:p>
            <a:pPr algn="ctr"/>
            <a:r>
              <a:rPr lang="en-US" altLang="en-GB" sz="4800" dirty="0"/>
              <a:t>Climate Change</a:t>
            </a:r>
            <a:endParaRPr lang="en-GB" altLang="en-GB" sz="4800" dirty="0"/>
          </a:p>
          <a:p>
            <a:pPr algn="ctr"/>
            <a:endParaRPr lang="en-GB" altLang="en-GB" sz="4800" dirty="0"/>
          </a:p>
        </p:txBody>
      </p:sp>
      <p:pic>
        <p:nvPicPr>
          <p:cNvPr id="4" name="Picture 3" descr="A picture containing drawing&#10;&#10;Description automatically generated">
            <a:extLst>
              <a:ext uri="{FF2B5EF4-FFF2-40B4-BE49-F238E27FC236}">
                <a16:creationId xmlns:a16="http://schemas.microsoft.com/office/drawing/2014/main" id="{34B8290D-0F23-4D4D-B9CB-031906A5566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601" y="335458"/>
            <a:ext cx="1219200" cy="909770"/>
          </a:xfrm>
          <a:prstGeom prst="rect">
            <a:avLst/>
          </a:prstGeom>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a:extLst>
              <a:ext uri="{FF2B5EF4-FFF2-40B4-BE49-F238E27FC236}">
                <a16:creationId xmlns:a16="http://schemas.microsoft.com/office/drawing/2014/main" id="{55EFC5F9-5B9F-4176-80FD-CD9C00313BB5}"/>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F1327622-3CD3-444D-B67C-3CDA3F13EEC4}" type="slidenum">
              <a:rPr lang="en-US" altLang="en-US" sz="1400">
                <a:solidFill>
                  <a:schemeClr val="bg1"/>
                </a:solidFill>
              </a:rPr>
              <a:pPr>
                <a:lnSpc>
                  <a:spcPct val="100000"/>
                </a:lnSpc>
                <a:spcBef>
                  <a:spcPct val="0"/>
                </a:spcBef>
                <a:buClrTx/>
                <a:buFontTx/>
                <a:buNone/>
              </a:pPr>
              <a:t>4</a:t>
            </a:fld>
            <a:endParaRPr lang="en-US" altLang="en-US" sz="1400">
              <a:latin typeface="Times New Roman" panose="02020603050405020304" pitchFamily="18" charset="0"/>
            </a:endParaRPr>
          </a:p>
        </p:txBody>
      </p:sp>
      <p:sp>
        <p:nvSpPr>
          <p:cNvPr id="44035" name="Rectangle 2">
            <a:extLst>
              <a:ext uri="{FF2B5EF4-FFF2-40B4-BE49-F238E27FC236}">
                <a16:creationId xmlns:a16="http://schemas.microsoft.com/office/drawing/2014/main" id="{FD8A4ECC-00D1-46C1-8F47-B3F17E7BA970}"/>
              </a:ext>
            </a:extLst>
          </p:cNvPr>
          <p:cNvSpPr>
            <a:spLocks noGrp="1" noChangeArrowheads="1"/>
          </p:cNvSpPr>
          <p:nvPr>
            <p:ph type="title"/>
          </p:nvPr>
        </p:nvSpPr>
        <p:spPr/>
        <p:txBody>
          <a:bodyPr/>
          <a:lstStyle/>
          <a:p>
            <a:r>
              <a:rPr lang="en-US" altLang="en-US"/>
              <a:t>Granny’s model of climate 1</a:t>
            </a:r>
          </a:p>
        </p:txBody>
      </p:sp>
      <p:sp>
        <p:nvSpPr>
          <p:cNvPr id="44036" name="Text Box 5">
            <a:extLst>
              <a:ext uri="{FF2B5EF4-FFF2-40B4-BE49-F238E27FC236}">
                <a16:creationId xmlns:a16="http://schemas.microsoft.com/office/drawing/2014/main" id="{7605DD4F-F937-4E63-8BCF-58E9640E7C00}"/>
              </a:ext>
            </a:extLst>
          </p:cNvPr>
          <p:cNvSpPr txBox="1">
            <a:spLocks noChangeArrowheads="1"/>
          </p:cNvSpPr>
          <p:nvPr/>
        </p:nvSpPr>
        <p:spPr bwMode="auto">
          <a:xfrm>
            <a:off x="762000" y="4953000"/>
            <a:ext cx="7848600" cy="164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aseline="0" dirty="0">
                <a:solidFill>
                  <a:schemeClr val="tx2"/>
                </a:solidFill>
                <a:effectLst/>
              </a:rPr>
              <a:t>Earth						         Sun	</a:t>
            </a:r>
          </a:p>
          <a:p>
            <a:pPr>
              <a:spcBef>
                <a:spcPct val="50000"/>
              </a:spcBef>
              <a:buFontTx/>
              <a:buNone/>
            </a:pPr>
            <a:r>
              <a:rPr lang="en-US" altLang="en-US" baseline="0" dirty="0">
                <a:solidFill>
                  <a:schemeClr val="tx2"/>
                </a:solidFill>
                <a:effectLst/>
              </a:rPr>
              <a:t>Temperature of the Earth </a:t>
            </a:r>
            <a:r>
              <a:rPr lang="en-US" altLang="en-US" baseline="0" dirty="0">
                <a:solidFill>
                  <a:srgbClr val="FF0000"/>
                </a:solidFill>
                <a:effectLst/>
              </a:rPr>
              <a:t>approx.</a:t>
            </a:r>
            <a:r>
              <a:rPr lang="en-US" altLang="en-US" baseline="0" dirty="0">
                <a:solidFill>
                  <a:schemeClr val="tx2"/>
                </a:solidFill>
                <a:effectLst/>
              </a:rPr>
              <a:t> </a:t>
            </a:r>
            <a:r>
              <a:rPr lang="en-US" altLang="en-US" baseline="0" dirty="0">
                <a:solidFill>
                  <a:srgbClr val="FF0000"/>
                </a:solidFill>
                <a:effectLst/>
              </a:rPr>
              <a:t>10</a:t>
            </a:r>
            <a:r>
              <a:rPr lang="en-US" altLang="en-US" baseline="30000" dirty="0">
                <a:solidFill>
                  <a:srgbClr val="FF0000"/>
                </a:solidFill>
                <a:effectLst/>
              </a:rPr>
              <a:t>o</a:t>
            </a:r>
            <a:r>
              <a:rPr lang="en-US" altLang="en-US" baseline="0" dirty="0">
                <a:solidFill>
                  <a:srgbClr val="FF0000"/>
                </a:solidFill>
                <a:effectLst/>
              </a:rPr>
              <a:t> C</a:t>
            </a:r>
            <a:r>
              <a:rPr lang="en-US" altLang="en-US" baseline="0" dirty="0">
                <a:solidFill>
                  <a:schemeClr val="tx2"/>
                </a:solidFill>
                <a:effectLst/>
              </a:rPr>
              <a:t>					</a:t>
            </a:r>
          </a:p>
        </p:txBody>
      </p:sp>
      <p:pic>
        <p:nvPicPr>
          <p:cNvPr id="44037" name="Picture 6" descr="granny1">
            <a:extLst>
              <a:ext uri="{FF2B5EF4-FFF2-40B4-BE49-F238E27FC236}">
                <a16:creationId xmlns:a16="http://schemas.microsoft.com/office/drawing/2014/main" id="{0E2466FB-963F-4FD2-822A-7ED004D2FE9F}"/>
              </a:ext>
            </a:extLst>
          </p:cNvPr>
          <p:cNvPicPr>
            <a:picLocks noGrp="1" noChangeAspect="1" noChangeArrowheads="1"/>
          </p:cNvPicPr>
          <p:nvPr>
            <p:ph sz="quarter" idx="3"/>
          </p:nvPr>
        </p:nvPicPr>
        <p:blipFill>
          <a:blip r:embed="rId3">
            <a:extLst>
              <a:ext uri="{28A0092B-C50C-407E-A947-70E740481C1C}">
                <a14:useLocalDpi xmlns:a14="http://schemas.microsoft.com/office/drawing/2010/main"/>
              </a:ext>
            </a:extLst>
          </a:blip>
          <a:srcRect/>
          <a:stretch>
            <a:fillRect/>
          </a:stretch>
        </p:blipFill>
        <p:spPr>
          <a:xfrm>
            <a:off x="838200" y="1143000"/>
            <a:ext cx="7162800" cy="388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descr="A picture containing drawing&#10;&#10;Description automatically generated">
            <a:extLst>
              <a:ext uri="{FF2B5EF4-FFF2-40B4-BE49-F238E27FC236}">
                <a16:creationId xmlns:a16="http://schemas.microsoft.com/office/drawing/2014/main" id="{725058B6-C124-483A-97EC-7313FE07506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a:extLst>
              <a:ext uri="{FF2B5EF4-FFF2-40B4-BE49-F238E27FC236}">
                <a16:creationId xmlns:a16="http://schemas.microsoft.com/office/drawing/2014/main" id="{30EBD928-E39F-4EB9-9248-1102A85D1F37}"/>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F983C73F-58CA-4132-951E-3DE71CA70F06}" type="slidenum">
              <a:rPr lang="en-US" altLang="en-US" sz="1400">
                <a:solidFill>
                  <a:schemeClr val="bg1"/>
                </a:solidFill>
              </a:rPr>
              <a:pPr>
                <a:lnSpc>
                  <a:spcPct val="100000"/>
                </a:lnSpc>
                <a:spcBef>
                  <a:spcPct val="0"/>
                </a:spcBef>
                <a:buClrTx/>
                <a:buFontTx/>
                <a:buNone/>
              </a:pPr>
              <a:t>5</a:t>
            </a:fld>
            <a:endParaRPr lang="en-US" altLang="en-US" sz="1400">
              <a:latin typeface="Times New Roman" panose="02020603050405020304" pitchFamily="18" charset="0"/>
            </a:endParaRPr>
          </a:p>
        </p:txBody>
      </p:sp>
      <p:sp>
        <p:nvSpPr>
          <p:cNvPr id="45059" name="Rectangle 2">
            <a:extLst>
              <a:ext uri="{FF2B5EF4-FFF2-40B4-BE49-F238E27FC236}">
                <a16:creationId xmlns:a16="http://schemas.microsoft.com/office/drawing/2014/main" id="{B848755A-4160-44E5-A716-D94C730465E6}"/>
              </a:ext>
            </a:extLst>
          </p:cNvPr>
          <p:cNvSpPr>
            <a:spLocks noGrp="1" noChangeArrowheads="1"/>
          </p:cNvSpPr>
          <p:nvPr>
            <p:ph type="title"/>
          </p:nvPr>
        </p:nvSpPr>
        <p:spPr>
          <a:xfrm>
            <a:off x="685800" y="228600"/>
            <a:ext cx="6870700" cy="920750"/>
          </a:xfrm>
        </p:spPr>
        <p:txBody>
          <a:bodyPr/>
          <a:lstStyle/>
          <a:p>
            <a:r>
              <a:rPr lang="en-GB" altLang="en-US"/>
              <a:t>Big problem: clouds and ice</a:t>
            </a:r>
          </a:p>
        </p:txBody>
      </p:sp>
      <p:sp>
        <p:nvSpPr>
          <p:cNvPr id="45060" name="Rectangle 3">
            <a:extLst>
              <a:ext uri="{FF2B5EF4-FFF2-40B4-BE49-F238E27FC236}">
                <a16:creationId xmlns:a16="http://schemas.microsoft.com/office/drawing/2014/main" id="{B29490B6-7F03-461A-A3D6-705C028DA465}"/>
              </a:ext>
            </a:extLst>
          </p:cNvPr>
          <p:cNvSpPr>
            <a:spLocks noGrp="1" noChangeArrowheads="1"/>
          </p:cNvSpPr>
          <p:nvPr>
            <p:ph type="body" idx="1"/>
          </p:nvPr>
        </p:nvSpPr>
        <p:spPr>
          <a:xfrm>
            <a:off x="762000" y="990600"/>
            <a:ext cx="8382000" cy="4249738"/>
          </a:xfrm>
        </p:spPr>
        <p:txBody>
          <a:bodyPr/>
          <a:lstStyle/>
          <a:p>
            <a:pPr marL="0" indent="0">
              <a:buFontTx/>
              <a:buNone/>
            </a:pPr>
            <a:r>
              <a:rPr lang="en-US" altLang="en-US" dirty="0"/>
              <a:t>			From sun (100%)</a:t>
            </a:r>
          </a:p>
          <a:p>
            <a:pPr marL="0" indent="0">
              <a:buFontTx/>
              <a:buNone/>
            </a:pPr>
            <a:r>
              <a:rPr lang="en-US" altLang="en-US" sz="2000" dirty="0"/>
              <a:t>Scattered back to </a:t>
            </a:r>
          </a:p>
          <a:p>
            <a:pPr marL="0" indent="0">
              <a:buFontTx/>
              <a:buNone/>
            </a:pPr>
            <a:r>
              <a:rPr lang="en-US" altLang="en-US" sz="2000" dirty="0"/>
              <a:t>space by clouds (24%)</a:t>
            </a:r>
          </a:p>
          <a:p>
            <a:pPr marL="0" indent="0">
              <a:buFontTx/>
              <a:buNone/>
            </a:pPr>
            <a:r>
              <a:rPr lang="en-US" altLang="en-US" dirty="0"/>
              <a:t>					</a:t>
            </a:r>
            <a:r>
              <a:rPr lang="en-US" altLang="en-US" sz="2000" dirty="0"/>
              <a:t>Scattered back to space            </a:t>
            </a:r>
          </a:p>
          <a:p>
            <a:pPr marL="0" indent="0">
              <a:buFontTx/>
              <a:buNone/>
            </a:pPr>
            <a:r>
              <a:rPr lang="en-US" altLang="en-US" sz="2000" dirty="0"/>
              <a:t>					by the surface (6%) 	</a:t>
            </a:r>
            <a:r>
              <a:rPr lang="en-US" altLang="en-US" dirty="0"/>
              <a:t>	</a:t>
            </a:r>
          </a:p>
          <a:p>
            <a:pPr marL="0" indent="0">
              <a:buFontTx/>
              <a:buNone/>
            </a:pPr>
            <a:r>
              <a:rPr lang="en-GB" altLang="en-US" dirty="0"/>
              <a:t> </a:t>
            </a:r>
          </a:p>
          <a:p>
            <a:pPr marL="0" indent="0">
              <a:buFontTx/>
              <a:buNone/>
            </a:pPr>
            <a:r>
              <a:rPr lang="en-US" altLang="en-US" dirty="0"/>
              <a:t>Surface   Land/water	Ice</a:t>
            </a:r>
          </a:p>
          <a:p>
            <a:pPr marL="0" indent="0">
              <a:buFontTx/>
              <a:buNone/>
            </a:pPr>
            <a:r>
              <a:rPr lang="en-US" altLang="en-US" dirty="0"/>
              <a:t>30% of incoming solar radiation reflected back out to space without being absorbed (Earth’s albedo A = 0.3)</a:t>
            </a:r>
          </a:p>
        </p:txBody>
      </p:sp>
      <p:sp>
        <p:nvSpPr>
          <p:cNvPr id="32773" name="Freeform 4">
            <a:extLst>
              <a:ext uri="{FF2B5EF4-FFF2-40B4-BE49-F238E27FC236}">
                <a16:creationId xmlns:a16="http://schemas.microsoft.com/office/drawing/2014/main" id="{FECCC2FC-BA59-4E90-B4AF-E2E6E9041BA8}"/>
              </a:ext>
            </a:extLst>
          </p:cNvPr>
          <p:cNvSpPr>
            <a:spLocks/>
          </p:cNvSpPr>
          <p:nvPr/>
        </p:nvSpPr>
        <p:spPr bwMode="auto">
          <a:xfrm>
            <a:off x="1979613" y="3213100"/>
            <a:ext cx="936625" cy="433388"/>
          </a:xfrm>
          <a:custGeom>
            <a:avLst/>
            <a:gdLst>
              <a:gd name="T0" fmla="*/ 2147483646 w 1475"/>
              <a:gd name="T1" fmla="*/ 2147483646 h 684"/>
              <a:gd name="T2" fmla="*/ 2147483646 w 1475"/>
              <a:gd name="T3" fmla="*/ 2147483646 h 684"/>
              <a:gd name="T4" fmla="*/ 2147483646 w 1475"/>
              <a:gd name="T5" fmla="*/ 2147483646 h 684"/>
              <a:gd name="T6" fmla="*/ 2147483646 w 1475"/>
              <a:gd name="T7" fmla="*/ 0 h 684"/>
              <a:gd name="T8" fmla="*/ 2147483646 w 1475"/>
              <a:gd name="T9" fmla="*/ 2147483646 h 684"/>
              <a:gd name="T10" fmla="*/ 2147483646 w 1475"/>
              <a:gd name="T11" fmla="*/ 2147483646 h 684"/>
              <a:gd name="T12" fmla="*/ 2147483646 w 1475"/>
              <a:gd name="T13" fmla="*/ 2147483646 h 684"/>
              <a:gd name="T14" fmla="*/ 2147483646 w 1475"/>
              <a:gd name="T15" fmla="*/ 2147483646 h 684"/>
              <a:gd name="T16" fmla="*/ 2147483646 w 1475"/>
              <a:gd name="T17" fmla="*/ 2147483646 h 684"/>
              <a:gd name="T18" fmla="*/ 2147483646 w 1475"/>
              <a:gd name="T19" fmla="*/ 2147483646 h 684"/>
              <a:gd name="T20" fmla="*/ 2147483646 w 1475"/>
              <a:gd name="T21" fmla="*/ 2147483646 h 684"/>
              <a:gd name="T22" fmla="*/ 2147483646 w 1475"/>
              <a:gd name="T23" fmla="*/ 2147483646 h 684"/>
              <a:gd name="T24" fmla="*/ 2147483646 w 1475"/>
              <a:gd name="T25" fmla="*/ 2147483646 h 684"/>
              <a:gd name="T26" fmla="*/ 2147483646 w 1475"/>
              <a:gd name="T27" fmla="*/ 2147483646 h 684"/>
              <a:gd name="T28" fmla="*/ 2147483646 w 1475"/>
              <a:gd name="T29" fmla="*/ 2147483646 h 684"/>
              <a:gd name="T30" fmla="*/ 2147483646 w 1475"/>
              <a:gd name="T31" fmla="*/ 2147483646 h 684"/>
              <a:gd name="T32" fmla="*/ 2147483646 w 1475"/>
              <a:gd name="T33" fmla="*/ 2147483646 h 684"/>
              <a:gd name="T34" fmla="*/ 2147483646 w 1475"/>
              <a:gd name="T35" fmla="*/ 2147483646 h 684"/>
              <a:gd name="T36" fmla="*/ 2147483646 w 1475"/>
              <a:gd name="T37" fmla="*/ 2147483646 h 684"/>
              <a:gd name="T38" fmla="*/ 2147483646 w 1475"/>
              <a:gd name="T39" fmla="*/ 2147483646 h 684"/>
              <a:gd name="T40" fmla="*/ 2147483646 w 1475"/>
              <a:gd name="T41" fmla="*/ 2147483646 h 684"/>
              <a:gd name="T42" fmla="*/ 2147483646 w 1475"/>
              <a:gd name="T43" fmla="*/ 2147483646 h 684"/>
              <a:gd name="T44" fmla="*/ 2147483646 w 1475"/>
              <a:gd name="T45" fmla="*/ 2147483646 h 684"/>
              <a:gd name="T46" fmla="*/ 2147483646 w 1475"/>
              <a:gd name="T47" fmla="*/ 2147483646 h 6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75"/>
              <a:gd name="T73" fmla="*/ 0 h 684"/>
              <a:gd name="T74" fmla="*/ 1475 w 1475"/>
              <a:gd name="T75" fmla="*/ 684 h 6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75" h="684">
                <a:moveTo>
                  <a:pt x="888" y="105"/>
                </a:moveTo>
                <a:cubicBezTo>
                  <a:pt x="876" y="87"/>
                  <a:pt x="869" y="65"/>
                  <a:pt x="852" y="52"/>
                </a:cubicBezTo>
                <a:cubicBezTo>
                  <a:pt x="838" y="41"/>
                  <a:pt x="816" y="43"/>
                  <a:pt x="800" y="35"/>
                </a:cubicBezTo>
                <a:cubicBezTo>
                  <a:pt x="781" y="26"/>
                  <a:pt x="765" y="12"/>
                  <a:pt x="747" y="0"/>
                </a:cubicBezTo>
                <a:cubicBezTo>
                  <a:pt x="648" y="6"/>
                  <a:pt x="548" y="9"/>
                  <a:pt x="449" y="17"/>
                </a:cubicBezTo>
                <a:cubicBezTo>
                  <a:pt x="396" y="21"/>
                  <a:pt x="340" y="15"/>
                  <a:pt x="291" y="35"/>
                </a:cubicBezTo>
                <a:cubicBezTo>
                  <a:pt x="251" y="51"/>
                  <a:pt x="294" y="142"/>
                  <a:pt x="255" y="158"/>
                </a:cubicBezTo>
                <a:cubicBezTo>
                  <a:pt x="195" y="183"/>
                  <a:pt x="126" y="169"/>
                  <a:pt x="62" y="175"/>
                </a:cubicBezTo>
                <a:cubicBezTo>
                  <a:pt x="50" y="198"/>
                  <a:pt x="30" y="219"/>
                  <a:pt x="27" y="245"/>
                </a:cubicBezTo>
                <a:cubicBezTo>
                  <a:pt x="0" y="494"/>
                  <a:pt x="85" y="216"/>
                  <a:pt x="27" y="386"/>
                </a:cubicBezTo>
                <a:cubicBezTo>
                  <a:pt x="33" y="445"/>
                  <a:pt x="8" y="516"/>
                  <a:pt x="45" y="562"/>
                </a:cubicBezTo>
                <a:cubicBezTo>
                  <a:pt x="75" y="598"/>
                  <a:pt x="139" y="571"/>
                  <a:pt x="185" y="579"/>
                </a:cubicBezTo>
                <a:cubicBezTo>
                  <a:pt x="315" y="603"/>
                  <a:pt x="157" y="588"/>
                  <a:pt x="291" y="632"/>
                </a:cubicBezTo>
                <a:cubicBezTo>
                  <a:pt x="325" y="643"/>
                  <a:pt x="361" y="644"/>
                  <a:pt x="396" y="649"/>
                </a:cubicBezTo>
                <a:cubicBezTo>
                  <a:pt x="490" y="662"/>
                  <a:pt x="677" y="684"/>
                  <a:pt x="677" y="684"/>
                </a:cubicBezTo>
                <a:cubicBezTo>
                  <a:pt x="895" y="642"/>
                  <a:pt x="623" y="684"/>
                  <a:pt x="870" y="684"/>
                </a:cubicBezTo>
                <a:cubicBezTo>
                  <a:pt x="1016" y="684"/>
                  <a:pt x="1163" y="673"/>
                  <a:pt x="1309" y="667"/>
                </a:cubicBezTo>
                <a:cubicBezTo>
                  <a:pt x="1387" y="548"/>
                  <a:pt x="1295" y="665"/>
                  <a:pt x="1397" y="597"/>
                </a:cubicBezTo>
                <a:cubicBezTo>
                  <a:pt x="1418" y="583"/>
                  <a:pt x="1432" y="562"/>
                  <a:pt x="1450" y="544"/>
                </a:cubicBezTo>
                <a:cubicBezTo>
                  <a:pt x="1475" y="465"/>
                  <a:pt x="1466" y="279"/>
                  <a:pt x="1397" y="210"/>
                </a:cubicBezTo>
                <a:cubicBezTo>
                  <a:pt x="1367" y="180"/>
                  <a:pt x="1315" y="186"/>
                  <a:pt x="1274" y="175"/>
                </a:cubicBezTo>
                <a:cubicBezTo>
                  <a:pt x="1245" y="181"/>
                  <a:pt x="1216" y="197"/>
                  <a:pt x="1186" y="193"/>
                </a:cubicBezTo>
                <a:cubicBezTo>
                  <a:pt x="1158" y="190"/>
                  <a:pt x="1059" y="112"/>
                  <a:pt x="1028" y="105"/>
                </a:cubicBezTo>
                <a:cubicBezTo>
                  <a:pt x="748" y="40"/>
                  <a:pt x="820" y="71"/>
                  <a:pt x="888" y="105"/>
                </a:cubicBezTo>
                <a:close/>
              </a:path>
            </a:pathLst>
          </a:custGeom>
          <a:solidFill>
            <a:srgbClr val="3366FF"/>
          </a:solidFill>
          <a:ln w="9525">
            <a:solidFill>
              <a:srgbClr val="000000"/>
            </a:solidFill>
            <a:round/>
            <a:headEnd/>
            <a:tailEnd/>
          </a:ln>
        </p:spPr>
        <p:txBody>
          <a:bodyPr/>
          <a:lstStyle/>
          <a:p>
            <a:pPr>
              <a:lnSpc>
                <a:spcPts val="3600"/>
              </a:lnSpc>
              <a:spcBef>
                <a:spcPts val="500"/>
              </a:spcBef>
              <a:buClr>
                <a:srgbClr val="990033"/>
              </a:buClr>
              <a:defRPr/>
            </a:pPr>
            <a:endParaRPr lang="en-GB"/>
          </a:p>
        </p:txBody>
      </p:sp>
      <p:sp>
        <p:nvSpPr>
          <p:cNvPr id="32774" name="Line 5">
            <a:extLst>
              <a:ext uri="{FF2B5EF4-FFF2-40B4-BE49-F238E27FC236}">
                <a16:creationId xmlns:a16="http://schemas.microsoft.com/office/drawing/2014/main" id="{1DE30B1D-8CEE-46EA-BB16-FA9B34A9B3B3}"/>
              </a:ext>
            </a:extLst>
          </p:cNvPr>
          <p:cNvSpPr>
            <a:spLocks noChangeShapeType="1"/>
          </p:cNvSpPr>
          <p:nvPr/>
        </p:nvSpPr>
        <p:spPr bwMode="auto">
          <a:xfrm>
            <a:off x="914400" y="4419600"/>
            <a:ext cx="1676400" cy="0"/>
          </a:xfrm>
          <a:prstGeom prst="line">
            <a:avLst/>
          </a:prstGeom>
          <a:noFill/>
          <a:ln w="57150">
            <a:solidFill>
              <a:srgbClr val="008000"/>
            </a:solidFill>
            <a:round/>
            <a:headEnd/>
            <a:tailEnd/>
          </a:ln>
        </p:spPr>
        <p:txBody>
          <a:bodyPr/>
          <a:lstStyle/>
          <a:p>
            <a:pPr>
              <a:lnSpc>
                <a:spcPts val="3600"/>
              </a:lnSpc>
              <a:spcBef>
                <a:spcPts val="500"/>
              </a:spcBef>
              <a:buClr>
                <a:srgbClr val="990033"/>
              </a:buClr>
              <a:defRPr/>
            </a:pPr>
            <a:endParaRPr lang="en-GB"/>
          </a:p>
        </p:txBody>
      </p:sp>
      <p:sp>
        <p:nvSpPr>
          <p:cNvPr id="32775" name="Line 6">
            <a:extLst>
              <a:ext uri="{FF2B5EF4-FFF2-40B4-BE49-F238E27FC236}">
                <a16:creationId xmlns:a16="http://schemas.microsoft.com/office/drawing/2014/main" id="{6F85A15C-C52C-4E32-B18D-9D20988D1397}"/>
              </a:ext>
            </a:extLst>
          </p:cNvPr>
          <p:cNvSpPr>
            <a:spLocks noChangeShapeType="1"/>
          </p:cNvSpPr>
          <p:nvPr/>
        </p:nvSpPr>
        <p:spPr bwMode="auto">
          <a:xfrm flipV="1">
            <a:off x="2667000" y="4419600"/>
            <a:ext cx="1524000" cy="0"/>
          </a:xfrm>
          <a:prstGeom prst="line">
            <a:avLst/>
          </a:prstGeom>
          <a:noFill/>
          <a:ln w="57150">
            <a:solidFill>
              <a:schemeClr val="accent2"/>
            </a:solidFill>
            <a:round/>
            <a:headEnd/>
            <a:tailEnd/>
          </a:ln>
        </p:spPr>
        <p:txBody>
          <a:bodyPr/>
          <a:lstStyle/>
          <a:p>
            <a:pPr>
              <a:lnSpc>
                <a:spcPts val="3600"/>
              </a:lnSpc>
              <a:spcBef>
                <a:spcPts val="500"/>
              </a:spcBef>
              <a:buClr>
                <a:srgbClr val="990033"/>
              </a:buClr>
              <a:defRPr/>
            </a:pPr>
            <a:endParaRPr lang="en-GB"/>
          </a:p>
        </p:txBody>
      </p:sp>
      <p:sp>
        <p:nvSpPr>
          <p:cNvPr id="32776" name="Line 7">
            <a:extLst>
              <a:ext uri="{FF2B5EF4-FFF2-40B4-BE49-F238E27FC236}">
                <a16:creationId xmlns:a16="http://schemas.microsoft.com/office/drawing/2014/main" id="{DDD2F5F5-404A-4753-808C-3A4BADCDB8FA}"/>
              </a:ext>
            </a:extLst>
          </p:cNvPr>
          <p:cNvSpPr>
            <a:spLocks noChangeShapeType="1"/>
          </p:cNvSpPr>
          <p:nvPr/>
        </p:nvSpPr>
        <p:spPr bwMode="auto">
          <a:xfrm flipH="1">
            <a:off x="3924300" y="1617663"/>
            <a:ext cx="0" cy="947738"/>
          </a:xfrm>
          <a:prstGeom prst="line">
            <a:avLst/>
          </a:prstGeom>
          <a:noFill/>
          <a:ln w="9525">
            <a:solidFill>
              <a:schemeClr val="tx1"/>
            </a:solidFill>
            <a:round/>
            <a:headEnd/>
            <a:tailEnd type="triangle" w="med" len="med"/>
          </a:ln>
        </p:spPr>
        <p:txBody>
          <a:bodyPr/>
          <a:lstStyle/>
          <a:p>
            <a:pPr>
              <a:lnSpc>
                <a:spcPts val="3600"/>
              </a:lnSpc>
              <a:spcBef>
                <a:spcPts val="500"/>
              </a:spcBef>
              <a:buClr>
                <a:srgbClr val="990033"/>
              </a:buClr>
              <a:defRPr/>
            </a:pPr>
            <a:endParaRPr lang="en-GB"/>
          </a:p>
        </p:txBody>
      </p:sp>
      <p:sp>
        <p:nvSpPr>
          <p:cNvPr id="32777" name="Line 8">
            <a:extLst>
              <a:ext uri="{FF2B5EF4-FFF2-40B4-BE49-F238E27FC236}">
                <a16:creationId xmlns:a16="http://schemas.microsoft.com/office/drawing/2014/main" id="{57502B1B-77B9-4577-8FD1-E94697389960}"/>
              </a:ext>
            </a:extLst>
          </p:cNvPr>
          <p:cNvSpPr>
            <a:spLocks noChangeShapeType="1"/>
          </p:cNvSpPr>
          <p:nvPr/>
        </p:nvSpPr>
        <p:spPr bwMode="auto">
          <a:xfrm flipH="1">
            <a:off x="2771775" y="2708275"/>
            <a:ext cx="1008063" cy="433388"/>
          </a:xfrm>
          <a:prstGeom prst="line">
            <a:avLst/>
          </a:prstGeom>
          <a:noFill/>
          <a:ln w="9525">
            <a:solidFill>
              <a:schemeClr val="tx1"/>
            </a:solidFill>
            <a:round/>
            <a:headEnd/>
            <a:tailEnd type="triangle" w="med" len="med"/>
          </a:ln>
        </p:spPr>
        <p:txBody>
          <a:bodyPr/>
          <a:lstStyle/>
          <a:p>
            <a:pPr>
              <a:lnSpc>
                <a:spcPts val="3600"/>
              </a:lnSpc>
              <a:spcBef>
                <a:spcPts val="500"/>
              </a:spcBef>
              <a:buClr>
                <a:srgbClr val="990033"/>
              </a:buClr>
              <a:defRPr/>
            </a:pPr>
            <a:endParaRPr lang="en-GB"/>
          </a:p>
        </p:txBody>
      </p:sp>
      <p:sp>
        <p:nvSpPr>
          <p:cNvPr id="32778" name="Line 9">
            <a:extLst>
              <a:ext uri="{FF2B5EF4-FFF2-40B4-BE49-F238E27FC236}">
                <a16:creationId xmlns:a16="http://schemas.microsoft.com/office/drawing/2014/main" id="{30B09262-74B4-4633-A57E-ADAEA59A987A}"/>
              </a:ext>
            </a:extLst>
          </p:cNvPr>
          <p:cNvSpPr>
            <a:spLocks noChangeShapeType="1"/>
          </p:cNvSpPr>
          <p:nvPr/>
        </p:nvSpPr>
        <p:spPr bwMode="auto">
          <a:xfrm flipH="1" flipV="1">
            <a:off x="2362200" y="2590800"/>
            <a:ext cx="215900" cy="719138"/>
          </a:xfrm>
          <a:prstGeom prst="line">
            <a:avLst/>
          </a:prstGeom>
          <a:noFill/>
          <a:ln w="9525">
            <a:solidFill>
              <a:schemeClr val="tx1"/>
            </a:solidFill>
            <a:round/>
            <a:headEnd/>
            <a:tailEnd type="triangle" w="med" len="med"/>
          </a:ln>
        </p:spPr>
        <p:txBody>
          <a:bodyPr/>
          <a:lstStyle/>
          <a:p>
            <a:pPr>
              <a:lnSpc>
                <a:spcPts val="3600"/>
              </a:lnSpc>
              <a:spcBef>
                <a:spcPts val="500"/>
              </a:spcBef>
              <a:buClr>
                <a:srgbClr val="990033"/>
              </a:buClr>
              <a:defRPr/>
            </a:pPr>
            <a:endParaRPr lang="en-GB"/>
          </a:p>
        </p:txBody>
      </p:sp>
      <p:sp>
        <p:nvSpPr>
          <p:cNvPr id="32779" name="Line 10">
            <a:extLst>
              <a:ext uri="{FF2B5EF4-FFF2-40B4-BE49-F238E27FC236}">
                <a16:creationId xmlns:a16="http://schemas.microsoft.com/office/drawing/2014/main" id="{CA3B3639-F032-41D5-BC1D-4978D095905A}"/>
              </a:ext>
            </a:extLst>
          </p:cNvPr>
          <p:cNvSpPr>
            <a:spLocks noChangeShapeType="1"/>
          </p:cNvSpPr>
          <p:nvPr/>
        </p:nvSpPr>
        <p:spPr bwMode="auto">
          <a:xfrm>
            <a:off x="3924300" y="2781300"/>
            <a:ext cx="719138" cy="1439863"/>
          </a:xfrm>
          <a:prstGeom prst="line">
            <a:avLst/>
          </a:prstGeom>
          <a:noFill/>
          <a:ln w="9525">
            <a:solidFill>
              <a:schemeClr val="tx1"/>
            </a:solidFill>
            <a:round/>
            <a:headEnd/>
            <a:tailEnd type="triangle" w="med" len="med"/>
          </a:ln>
        </p:spPr>
        <p:txBody>
          <a:bodyPr/>
          <a:lstStyle/>
          <a:p>
            <a:pPr>
              <a:lnSpc>
                <a:spcPts val="3600"/>
              </a:lnSpc>
              <a:spcBef>
                <a:spcPts val="500"/>
              </a:spcBef>
              <a:buClr>
                <a:srgbClr val="990033"/>
              </a:buClr>
              <a:defRPr/>
            </a:pPr>
            <a:endParaRPr lang="en-GB"/>
          </a:p>
        </p:txBody>
      </p:sp>
      <p:sp>
        <p:nvSpPr>
          <p:cNvPr id="32780" name="Line 11">
            <a:extLst>
              <a:ext uri="{FF2B5EF4-FFF2-40B4-BE49-F238E27FC236}">
                <a16:creationId xmlns:a16="http://schemas.microsoft.com/office/drawing/2014/main" id="{3932890A-5078-4463-AA9C-95F27B274577}"/>
              </a:ext>
            </a:extLst>
          </p:cNvPr>
          <p:cNvSpPr>
            <a:spLocks noChangeShapeType="1"/>
          </p:cNvSpPr>
          <p:nvPr/>
        </p:nvSpPr>
        <p:spPr bwMode="auto">
          <a:xfrm flipV="1">
            <a:off x="4800600" y="3581400"/>
            <a:ext cx="1079500" cy="647700"/>
          </a:xfrm>
          <a:prstGeom prst="line">
            <a:avLst/>
          </a:prstGeom>
          <a:noFill/>
          <a:ln w="9525">
            <a:solidFill>
              <a:schemeClr val="tx1"/>
            </a:solidFill>
            <a:round/>
            <a:headEnd/>
            <a:tailEnd type="triangle" w="med" len="med"/>
          </a:ln>
        </p:spPr>
        <p:txBody>
          <a:bodyPr/>
          <a:lstStyle/>
          <a:p>
            <a:pPr>
              <a:lnSpc>
                <a:spcPts val="3600"/>
              </a:lnSpc>
              <a:spcBef>
                <a:spcPts val="500"/>
              </a:spcBef>
              <a:buClr>
                <a:srgbClr val="990033"/>
              </a:buClr>
              <a:defRPr/>
            </a:pPr>
            <a:endParaRPr lang="en-GB"/>
          </a:p>
        </p:txBody>
      </p:sp>
      <p:sp>
        <p:nvSpPr>
          <p:cNvPr id="32781" name="Line 12">
            <a:extLst>
              <a:ext uri="{FF2B5EF4-FFF2-40B4-BE49-F238E27FC236}">
                <a16:creationId xmlns:a16="http://schemas.microsoft.com/office/drawing/2014/main" id="{A6A9FCBB-0BC1-4297-960C-AD63D7E5FB74}"/>
              </a:ext>
            </a:extLst>
          </p:cNvPr>
          <p:cNvSpPr>
            <a:spLocks noChangeShapeType="1"/>
          </p:cNvSpPr>
          <p:nvPr/>
        </p:nvSpPr>
        <p:spPr bwMode="auto">
          <a:xfrm flipV="1">
            <a:off x="4267200" y="4419600"/>
            <a:ext cx="1524000" cy="0"/>
          </a:xfrm>
          <a:prstGeom prst="line">
            <a:avLst/>
          </a:prstGeom>
          <a:noFill/>
          <a:ln w="57150">
            <a:solidFill>
              <a:srgbClr val="CCECFF"/>
            </a:solidFill>
            <a:round/>
            <a:headEnd/>
            <a:tailEnd/>
          </a:ln>
        </p:spPr>
        <p:txBody>
          <a:bodyPr/>
          <a:lstStyle/>
          <a:p>
            <a:pPr>
              <a:lnSpc>
                <a:spcPts val="3600"/>
              </a:lnSpc>
              <a:spcBef>
                <a:spcPts val="500"/>
              </a:spcBef>
              <a:buClr>
                <a:srgbClr val="990033"/>
              </a:buClr>
              <a:defRPr/>
            </a:pPr>
            <a:endParaRPr lang="en-GB"/>
          </a:p>
        </p:txBody>
      </p:sp>
      <p:pic>
        <p:nvPicPr>
          <p:cNvPr id="45070" name="Picture 3">
            <a:extLst>
              <a:ext uri="{FF2B5EF4-FFF2-40B4-BE49-F238E27FC236}">
                <a16:creationId xmlns:a16="http://schemas.microsoft.com/office/drawing/2014/main" id="{9353C61D-679E-45E8-B3E3-BDE799E120AB}"/>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467600" y="366713"/>
            <a:ext cx="119062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A picture containing drawing&#10;&#10;Description automatically generated">
            <a:extLst>
              <a:ext uri="{FF2B5EF4-FFF2-40B4-BE49-F238E27FC236}">
                <a16:creationId xmlns:a16="http://schemas.microsoft.com/office/drawing/2014/main" id="{946FF6AC-6579-4311-8363-C4A6BE31A11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a:extLst>
              <a:ext uri="{FF2B5EF4-FFF2-40B4-BE49-F238E27FC236}">
                <a16:creationId xmlns:a16="http://schemas.microsoft.com/office/drawing/2014/main" id="{BB7ACF51-5B1C-4B25-B4EC-39F04AAB884D}"/>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B7BCFCEF-EDC6-49E8-8FD1-2ADB88935CDF}" type="slidenum">
              <a:rPr lang="en-US" altLang="en-US" sz="1400">
                <a:solidFill>
                  <a:schemeClr val="bg1"/>
                </a:solidFill>
              </a:rPr>
              <a:pPr>
                <a:lnSpc>
                  <a:spcPct val="100000"/>
                </a:lnSpc>
                <a:spcBef>
                  <a:spcPct val="0"/>
                </a:spcBef>
                <a:buClrTx/>
                <a:buFontTx/>
                <a:buNone/>
              </a:pPr>
              <a:t>6</a:t>
            </a:fld>
            <a:endParaRPr lang="en-US" altLang="en-US" sz="1400">
              <a:latin typeface="Times New Roman" panose="02020603050405020304" pitchFamily="18" charset="0"/>
            </a:endParaRPr>
          </a:p>
        </p:txBody>
      </p:sp>
      <p:sp>
        <p:nvSpPr>
          <p:cNvPr id="46083" name="Rectangle 2">
            <a:extLst>
              <a:ext uri="{FF2B5EF4-FFF2-40B4-BE49-F238E27FC236}">
                <a16:creationId xmlns:a16="http://schemas.microsoft.com/office/drawing/2014/main" id="{B54896D9-F363-4AE1-A8C7-C67664819D39}"/>
              </a:ext>
            </a:extLst>
          </p:cNvPr>
          <p:cNvSpPr>
            <a:spLocks noGrp="1" noChangeArrowheads="1"/>
          </p:cNvSpPr>
          <p:nvPr>
            <p:ph type="title"/>
          </p:nvPr>
        </p:nvSpPr>
        <p:spPr>
          <a:xfrm>
            <a:off x="990600" y="0"/>
            <a:ext cx="7467600" cy="914400"/>
          </a:xfrm>
        </p:spPr>
        <p:txBody>
          <a:bodyPr/>
          <a:lstStyle/>
          <a:p>
            <a:r>
              <a:rPr lang="en-US" altLang="en-US"/>
              <a:t>Granny’s model of climate 2</a:t>
            </a:r>
          </a:p>
        </p:txBody>
      </p:sp>
      <p:sp>
        <p:nvSpPr>
          <p:cNvPr id="46084" name="Text Box 5">
            <a:extLst>
              <a:ext uri="{FF2B5EF4-FFF2-40B4-BE49-F238E27FC236}">
                <a16:creationId xmlns:a16="http://schemas.microsoft.com/office/drawing/2014/main" id="{E805FA1C-CFA7-4720-BCC7-8A6B0A24E26D}"/>
              </a:ext>
            </a:extLst>
          </p:cNvPr>
          <p:cNvSpPr txBox="1">
            <a:spLocks noChangeArrowheads="1"/>
          </p:cNvSpPr>
          <p:nvPr/>
        </p:nvSpPr>
        <p:spPr bwMode="auto">
          <a:xfrm>
            <a:off x="762000" y="4343400"/>
            <a:ext cx="78486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aseline="0" dirty="0">
                <a:solidFill>
                  <a:schemeClr val="tx2"/>
                </a:solidFill>
                <a:effectLst/>
              </a:rPr>
              <a:t>Earth						              Sun</a:t>
            </a:r>
          </a:p>
          <a:p>
            <a:pPr>
              <a:spcBef>
                <a:spcPct val="50000"/>
              </a:spcBef>
              <a:buFontTx/>
              <a:buNone/>
            </a:pPr>
            <a:r>
              <a:rPr lang="en-US" altLang="en-US" baseline="0" dirty="0">
                <a:solidFill>
                  <a:schemeClr val="tx2"/>
                </a:solidFill>
                <a:effectLst/>
              </a:rPr>
              <a:t>With clouds and ice	</a:t>
            </a:r>
          </a:p>
          <a:p>
            <a:pPr>
              <a:spcBef>
                <a:spcPct val="50000"/>
              </a:spcBef>
              <a:buFontTx/>
              <a:buNone/>
            </a:pPr>
            <a:r>
              <a:rPr lang="en-US" altLang="en-US" baseline="0" dirty="0">
                <a:solidFill>
                  <a:schemeClr val="tx2"/>
                </a:solidFill>
                <a:effectLst/>
              </a:rPr>
              <a:t>Temperature of the Earth </a:t>
            </a:r>
            <a:r>
              <a:rPr lang="en-US" altLang="en-US" baseline="0" dirty="0">
                <a:solidFill>
                  <a:schemeClr val="accent2"/>
                </a:solidFill>
                <a:effectLst/>
              </a:rPr>
              <a:t>approx.</a:t>
            </a:r>
            <a:r>
              <a:rPr lang="en-US" altLang="en-US" baseline="0" dirty="0">
                <a:solidFill>
                  <a:schemeClr val="tx2"/>
                </a:solidFill>
                <a:effectLst/>
              </a:rPr>
              <a:t> </a:t>
            </a:r>
            <a:r>
              <a:rPr lang="en-US" altLang="en-US" baseline="0" dirty="0">
                <a:solidFill>
                  <a:schemeClr val="accent2"/>
                </a:solidFill>
                <a:effectLst/>
              </a:rPr>
              <a:t>- 18</a:t>
            </a:r>
            <a:r>
              <a:rPr lang="en-US" altLang="en-US" baseline="30000" dirty="0">
                <a:solidFill>
                  <a:schemeClr val="accent2"/>
                </a:solidFill>
                <a:effectLst/>
              </a:rPr>
              <a:t>o</a:t>
            </a:r>
            <a:r>
              <a:rPr lang="en-US" altLang="en-US" baseline="0" dirty="0">
                <a:solidFill>
                  <a:schemeClr val="accent2"/>
                </a:solidFill>
                <a:effectLst/>
              </a:rPr>
              <a:t> C</a:t>
            </a:r>
            <a:r>
              <a:rPr lang="en-US" altLang="en-US" baseline="0" dirty="0">
                <a:solidFill>
                  <a:schemeClr val="tx2"/>
                </a:solidFill>
                <a:effectLst/>
              </a:rPr>
              <a:t>					</a:t>
            </a:r>
          </a:p>
        </p:txBody>
      </p:sp>
      <p:sp>
        <p:nvSpPr>
          <p:cNvPr id="232454" name="Text Box 6">
            <a:extLst>
              <a:ext uri="{FF2B5EF4-FFF2-40B4-BE49-F238E27FC236}">
                <a16:creationId xmlns:a16="http://schemas.microsoft.com/office/drawing/2014/main" id="{ACD75018-898D-45C7-AF29-165E1412C27D}"/>
              </a:ext>
            </a:extLst>
          </p:cNvPr>
          <p:cNvSpPr txBox="1">
            <a:spLocks noChangeArrowheads="1"/>
          </p:cNvSpPr>
          <p:nvPr/>
        </p:nvSpPr>
        <p:spPr bwMode="auto">
          <a:xfrm>
            <a:off x="4876800" y="1524000"/>
            <a:ext cx="990600" cy="549275"/>
          </a:xfrm>
          <a:prstGeom prst="rect">
            <a:avLst/>
          </a:prstGeom>
          <a:noFill/>
          <a:ln>
            <a:noFill/>
          </a:ln>
          <a:effectLst/>
        </p:spPr>
        <p:txBody>
          <a:bodyPr>
            <a:spAutoFit/>
          </a:bodyPr>
          <a:lstStyle/>
          <a:p>
            <a:pPr>
              <a:lnSpc>
                <a:spcPts val="3600"/>
              </a:lnSpc>
              <a:spcBef>
                <a:spcPct val="50000"/>
              </a:spcBef>
              <a:buClr>
                <a:srgbClr val="990033"/>
              </a:buClr>
              <a:defRPr/>
            </a:pPr>
            <a:endParaRPr lang="en-GB" altLang="en-US">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
        <p:nvSpPr>
          <p:cNvPr id="232455" name="Text Box 7">
            <a:extLst>
              <a:ext uri="{FF2B5EF4-FFF2-40B4-BE49-F238E27FC236}">
                <a16:creationId xmlns:a16="http://schemas.microsoft.com/office/drawing/2014/main" id="{C36E08E5-E7C0-4049-B3B7-B832A5BF07BF}"/>
              </a:ext>
            </a:extLst>
          </p:cNvPr>
          <p:cNvSpPr txBox="1">
            <a:spLocks noChangeArrowheads="1"/>
          </p:cNvSpPr>
          <p:nvPr/>
        </p:nvSpPr>
        <p:spPr bwMode="auto">
          <a:xfrm>
            <a:off x="5013325" y="1181100"/>
            <a:ext cx="701675" cy="549275"/>
          </a:xfrm>
          <a:prstGeom prst="rect">
            <a:avLst/>
          </a:prstGeom>
          <a:noFill/>
          <a:ln>
            <a:noFill/>
          </a:ln>
          <a:effectLst/>
        </p:spPr>
        <p:txBody>
          <a:bodyPr>
            <a:spAutoFit/>
          </a:bodyPr>
          <a:lstStyle/>
          <a:p>
            <a:pPr>
              <a:lnSpc>
                <a:spcPts val="3600"/>
              </a:lnSpc>
              <a:spcBef>
                <a:spcPts val="500"/>
              </a:spcBef>
              <a:buClr>
                <a:srgbClr val="990033"/>
              </a:buClr>
              <a:defRPr/>
            </a:pPr>
            <a:endParaRPr lang="en-GB" altLang="en-US">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
        <p:nvSpPr>
          <p:cNvPr id="232456" name="Line 8">
            <a:extLst>
              <a:ext uri="{FF2B5EF4-FFF2-40B4-BE49-F238E27FC236}">
                <a16:creationId xmlns:a16="http://schemas.microsoft.com/office/drawing/2014/main" id="{91082D81-58CC-4067-91EA-DEC71C8D342B}"/>
              </a:ext>
            </a:extLst>
          </p:cNvPr>
          <p:cNvSpPr>
            <a:spLocks noChangeShapeType="1"/>
          </p:cNvSpPr>
          <p:nvPr/>
        </p:nvSpPr>
        <p:spPr bwMode="auto">
          <a:xfrm>
            <a:off x="5105400" y="1295400"/>
            <a:ext cx="0" cy="685800"/>
          </a:xfrm>
          <a:prstGeom prst="line">
            <a:avLst/>
          </a:prstGeom>
          <a:noFill/>
          <a:ln>
            <a:noFill/>
          </a:ln>
          <a:effectLst/>
        </p:spPr>
        <p:txBody>
          <a:bodyPr/>
          <a:lstStyle/>
          <a:p>
            <a:pPr>
              <a:lnSpc>
                <a:spcPts val="3600"/>
              </a:lnSpc>
              <a:spcBef>
                <a:spcPts val="500"/>
              </a:spcBef>
              <a:buClr>
                <a:srgbClr val="990033"/>
              </a:buClr>
              <a:defRPr/>
            </a:pPr>
            <a:endParaRPr lang="en-GB"/>
          </a:p>
        </p:txBody>
      </p:sp>
      <p:pic>
        <p:nvPicPr>
          <p:cNvPr id="46088" name="Picture 12" descr="granny2">
            <a:extLst>
              <a:ext uri="{FF2B5EF4-FFF2-40B4-BE49-F238E27FC236}">
                <a16:creationId xmlns:a16="http://schemas.microsoft.com/office/drawing/2014/main" id="{DCC01B39-CB49-409F-B528-69DFCF192528}"/>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762000" y="762000"/>
            <a:ext cx="7391400" cy="36195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9" descr="A picture containing drawing&#10;&#10;Description automatically generated">
            <a:extLst>
              <a:ext uri="{FF2B5EF4-FFF2-40B4-BE49-F238E27FC236}">
                <a16:creationId xmlns:a16="http://schemas.microsoft.com/office/drawing/2014/main" id="{5B07D9DB-990A-4268-8264-A10E1E6344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a:extLst>
              <a:ext uri="{FF2B5EF4-FFF2-40B4-BE49-F238E27FC236}">
                <a16:creationId xmlns:a16="http://schemas.microsoft.com/office/drawing/2014/main" id="{FC7AAA81-3CFF-4990-B0C6-64309C532726}"/>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EDDCF22F-613C-42F6-BCEB-F880D4114788}" type="slidenum">
              <a:rPr lang="en-US" altLang="en-US" sz="1400">
                <a:solidFill>
                  <a:schemeClr val="bg1"/>
                </a:solidFill>
              </a:rPr>
              <a:pPr>
                <a:lnSpc>
                  <a:spcPct val="100000"/>
                </a:lnSpc>
                <a:spcBef>
                  <a:spcPct val="0"/>
                </a:spcBef>
                <a:buClrTx/>
                <a:buFontTx/>
                <a:buNone/>
              </a:pPr>
              <a:t>7</a:t>
            </a:fld>
            <a:endParaRPr lang="en-US" altLang="en-US" sz="1400">
              <a:latin typeface="Times New Roman" panose="02020603050405020304" pitchFamily="18" charset="0"/>
            </a:endParaRPr>
          </a:p>
        </p:txBody>
      </p:sp>
      <p:sp>
        <p:nvSpPr>
          <p:cNvPr id="47107" name="Rectangle 2">
            <a:extLst>
              <a:ext uri="{FF2B5EF4-FFF2-40B4-BE49-F238E27FC236}">
                <a16:creationId xmlns:a16="http://schemas.microsoft.com/office/drawing/2014/main" id="{DB41A67B-4B4C-453B-AB64-E806E6CDBD56}"/>
              </a:ext>
            </a:extLst>
          </p:cNvPr>
          <p:cNvSpPr>
            <a:spLocks noGrp="1" noChangeArrowheads="1"/>
          </p:cNvSpPr>
          <p:nvPr>
            <p:ph type="title"/>
          </p:nvPr>
        </p:nvSpPr>
        <p:spPr/>
        <p:txBody>
          <a:bodyPr/>
          <a:lstStyle/>
          <a:p>
            <a:r>
              <a:rPr lang="en-US" altLang="en-US"/>
              <a:t>Granny is now very cold</a:t>
            </a:r>
          </a:p>
        </p:txBody>
      </p:sp>
      <p:sp>
        <p:nvSpPr>
          <p:cNvPr id="47108" name="Rectangle 3">
            <a:extLst>
              <a:ext uri="{FF2B5EF4-FFF2-40B4-BE49-F238E27FC236}">
                <a16:creationId xmlns:a16="http://schemas.microsoft.com/office/drawing/2014/main" id="{8D5C8A0E-A945-494C-84C1-A4F1F87ECDD1}"/>
              </a:ext>
            </a:extLst>
          </p:cNvPr>
          <p:cNvSpPr>
            <a:spLocks noGrp="1" noChangeArrowheads="1"/>
          </p:cNvSpPr>
          <p:nvPr>
            <p:ph type="body" idx="1"/>
          </p:nvPr>
        </p:nvSpPr>
        <p:spPr/>
        <p:txBody>
          <a:bodyPr/>
          <a:lstStyle/>
          <a:p>
            <a:pPr>
              <a:buFontTx/>
              <a:buNone/>
            </a:pPr>
            <a:r>
              <a:rPr lang="en-US" altLang="en-US" dirty="0"/>
              <a:t>What can she do to warm herself up?</a:t>
            </a:r>
          </a:p>
          <a:p>
            <a:pPr>
              <a:buFontTx/>
              <a:buNone/>
            </a:pPr>
            <a:endParaRPr lang="en-US" altLang="en-US" dirty="0"/>
          </a:p>
          <a:p>
            <a:pPr>
              <a:buFontTx/>
              <a:buNone/>
            </a:pPr>
            <a:r>
              <a:rPr lang="en-US" altLang="en-US" dirty="0"/>
              <a:t>Remove the dog?</a:t>
            </a:r>
          </a:p>
          <a:p>
            <a:pPr>
              <a:buFontTx/>
              <a:buNone/>
            </a:pPr>
            <a:r>
              <a:rPr lang="en-US" altLang="en-US" dirty="0"/>
              <a:t>Move closer?</a:t>
            </a:r>
          </a:p>
          <a:p>
            <a:pPr>
              <a:buFontTx/>
              <a:buNone/>
            </a:pPr>
            <a:r>
              <a:rPr lang="en-US" altLang="en-US" dirty="0"/>
              <a:t>Get a blanket?</a:t>
            </a:r>
          </a:p>
        </p:txBody>
      </p:sp>
      <p:pic>
        <p:nvPicPr>
          <p:cNvPr id="6" name="Picture 5" descr="A picture containing drawing&#10;&#10;Description automatically generated">
            <a:extLst>
              <a:ext uri="{FF2B5EF4-FFF2-40B4-BE49-F238E27FC236}">
                <a16:creationId xmlns:a16="http://schemas.microsoft.com/office/drawing/2014/main" id="{3F67568B-D36A-441C-A1CB-88842E3A087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a:extLst>
              <a:ext uri="{FF2B5EF4-FFF2-40B4-BE49-F238E27FC236}">
                <a16:creationId xmlns:a16="http://schemas.microsoft.com/office/drawing/2014/main" id="{CC720795-CB31-4D23-B8C0-DB0183292A74}"/>
              </a:ext>
            </a:extLst>
          </p:cNvPr>
          <p:cNvSpPr>
            <a:spLocks noChangeArrowheads="1"/>
          </p:cNvSpPr>
          <p:nvPr/>
        </p:nvSpPr>
        <p:spPr bwMode="auto">
          <a:xfrm>
            <a:off x="4427538" y="1268413"/>
            <a:ext cx="709612" cy="457200"/>
          </a:xfrm>
          <a:prstGeom prst="rect">
            <a:avLst/>
          </a:prstGeom>
          <a:noFill/>
          <a:ln>
            <a:noFill/>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ts val="3600"/>
              </a:lnSpc>
              <a:spcBef>
                <a:spcPts val="500"/>
              </a:spcBef>
              <a:buClr>
                <a:srgbClr val="990033"/>
              </a:buClr>
              <a:defRPr/>
            </a:pPr>
            <a:r>
              <a:rPr lang="en-US" altLang="en-US"/>
              <a:t>CO2</a:t>
            </a:r>
          </a:p>
        </p:txBody>
      </p:sp>
      <p:sp>
        <p:nvSpPr>
          <p:cNvPr id="13315" name="Rectangle 4">
            <a:extLst>
              <a:ext uri="{FF2B5EF4-FFF2-40B4-BE49-F238E27FC236}">
                <a16:creationId xmlns:a16="http://schemas.microsoft.com/office/drawing/2014/main" id="{5458C86E-6775-4543-91F3-1393518D2AE0}"/>
              </a:ext>
            </a:extLst>
          </p:cNvPr>
          <p:cNvSpPr>
            <a:spLocks noChangeArrowheads="1"/>
          </p:cNvSpPr>
          <p:nvPr/>
        </p:nvSpPr>
        <p:spPr bwMode="auto">
          <a:xfrm>
            <a:off x="5364163" y="1268413"/>
            <a:ext cx="506412" cy="457200"/>
          </a:xfrm>
          <a:prstGeom prst="rect">
            <a:avLst/>
          </a:prstGeom>
          <a:noFill/>
          <a:ln>
            <a:noFill/>
          </a:ln>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ts val="3600"/>
              </a:lnSpc>
              <a:spcBef>
                <a:spcPts val="500"/>
              </a:spcBef>
              <a:buClr>
                <a:srgbClr val="990033"/>
              </a:buClr>
              <a:defRPr/>
            </a:pPr>
            <a:r>
              <a:rPr lang="en-US" altLang="en-US"/>
              <a:t>O3</a:t>
            </a:r>
          </a:p>
        </p:txBody>
      </p:sp>
      <p:sp>
        <p:nvSpPr>
          <p:cNvPr id="13316" name="Line 5">
            <a:extLst>
              <a:ext uri="{FF2B5EF4-FFF2-40B4-BE49-F238E27FC236}">
                <a16:creationId xmlns:a16="http://schemas.microsoft.com/office/drawing/2014/main" id="{B93FE15B-F027-42C9-8543-79C16BE61EDB}"/>
              </a:ext>
            </a:extLst>
          </p:cNvPr>
          <p:cNvSpPr>
            <a:spLocks noChangeShapeType="1"/>
          </p:cNvSpPr>
          <p:nvPr/>
        </p:nvSpPr>
        <p:spPr bwMode="auto">
          <a:xfrm flipH="1">
            <a:off x="2916238" y="1628775"/>
            <a:ext cx="1511300" cy="2190750"/>
          </a:xfrm>
          <a:prstGeom prst="line">
            <a:avLst/>
          </a:prstGeom>
          <a:noFill/>
          <a:ln w="9525">
            <a:solidFill>
              <a:schemeClr val="tx1"/>
            </a:solidFill>
            <a:round/>
            <a:headEnd/>
            <a:tailEnd type="triangle" w="med" len="med"/>
          </a:ln>
        </p:spPr>
        <p:txBody>
          <a:bodyPr/>
          <a:lstStyle/>
          <a:p>
            <a:pPr>
              <a:lnSpc>
                <a:spcPts val="3600"/>
              </a:lnSpc>
              <a:spcBef>
                <a:spcPts val="500"/>
              </a:spcBef>
              <a:buClr>
                <a:srgbClr val="990033"/>
              </a:buClr>
              <a:defRPr/>
            </a:pPr>
            <a:endParaRPr lang="en-GB"/>
          </a:p>
        </p:txBody>
      </p:sp>
      <p:sp>
        <p:nvSpPr>
          <p:cNvPr id="13317" name="Line 6">
            <a:extLst>
              <a:ext uri="{FF2B5EF4-FFF2-40B4-BE49-F238E27FC236}">
                <a16:creationId xmlns:a16="http://schemas.microsoft.com/office/drawing/2014/main" id="{CC9A30F8-D23B-49B1-853F-F5DB6479CB43}"/>
              </a:ext>
            </a:extLst>
          </p:cNvPr>
          <p:cNvSpPr>
            <a:spLocks noChangeShapeType="1"/>
          </p:cNvSpPr>
          <p:nvPr/>
        </p:nvSpPr>
        <p:spPr bwMode="auto">
          <a:xfrm flipH="1">
            <a:off x="4716463" y="1700213"/>
            <a:ext cx="685800" cy="1873250"/>
          </a:xfrm>
          <a:prstGeom prst="line">
            <a:avLst/>
          </a:prstGeom>
          <a:noFill/>
          <a:ln w="9525">
            <a:solidFill>
              <a:schemeClr val="tx1"/>
            </a:solidFill>
            <a:round/>
            <a:headEnd/>
            <a:tailEnd type="triangle" w="med" len="med"/>
          </a:ln>
        </p:spPr>
        <p:txBody>
          <a:bodyPr/>
          <a:lstStyle/>
          <a:p>
            <a:pPr>
              <a:lnSpc>
                <a:spcPts val="3600"/>
              </a:lnSpc>
              <a:spcBef>
                <a:spcPts val="500"/>
              </a:spcBef>
              <a:buClr>
                <a:srgbClr val="990033"/>
              </a:buClr>
              <a:defRPr/>
            </a:pPr>
            <a:endParaRPr lang="en-GB"/>
          </a:p>
        </p:txBody>
      </p:sp>
      <p:pic>
        <p:nvPicPr>
          <p:cNvPr id="48134" name="Picture 4">
            <a:extLst>
              <a:ext uri="{FF2B5EF4-FFF2-40B4-BE49-F238E27FC236}">
                <a16:creationId xmlns:a16="http://schemas.microsoft.com/office/drawing/2014/main" id="{82282604-E1DF-4E35-B01F-473478FE2B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8784" y="125646"/>
            <a:ext cx="7427119" cy="5864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drawing&#10;&#10;Description automatically generated">
            <a:extLst>
              <a:ext uri="{FF2B5EF4-FFF2-40B4-BE49-F238E27FC236}">
                <a16:creationId xmlns:a16="http://schemas.microsoft.com/office/drawing/2014/main" id="{B5B60C1D-118A-4C36-919E-E1D0CF9388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a:extLst>
              <a:ext uri="{FF2B5EF4-FFF2-40B4-BE49-F238E27FC236}">
                <a16:creationId xmlns:a16="http://schemas.microsoft.com/office/drawing/2014/main" id="{6B450740-329E-4415-9514-EA3DE4FC46DB}"/>
              </a:ext>
            </a:extLst>
          </p:cNvPr>
          <p:cNvSpPr>
            <a:spLocks noGrp="1"/>
          </p:cNvSpPr>
          <p:nvPr>
            <p:ph type="sldNum" sz="quarter" idx="10"/>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100000"/>
              </a:lnSpc>
              <a:spcBef>
                <a:spcPct val="0"/>
              </a:spcBef>
              <a:buClrTx/>
              <a:buFontTx/>
              <a:buNone/>
            </a:pPr>
            <a:fld id="{F58F57BE-A654-4E05-9830-B6FB7A7EB9C7}" type="slidenum">
              <a:rPr lang="en-US" altLang="en-US" sz="1400">
                <a:solidFill>
                  <a:schemeClr val="bg1"/>
                </a:solidFill>
              </a:rPr>
              <a:pPr>
                <a:lnSpc>
                  <a:spcPct val="100000"/>
                </a:lnSpc>
                <a:spcBef>
                  <a:spcPct val="0"/>
                </a:spcBef>
                <a:buClrTx/>
                <a:buFontTx/>
                <a:buNone/>
              </a:pPr>
              <a:t>9</a:t>
            </a:fld>
            <a:endParaRPr lang="en-US" altLang="en-US" sz="1400">
              <a:latin typeface="Times New Roman" panose="02020603050405020304" pitchFamily="18" charset="0"/>
            </a:endParaRPr>
          </a:p>
        </p:txBody>
      </p:sp>
      <p:sp>
        <p:nvSpPr>
          <p:cNvPr id="49155" name="Rectangle 2">
            <a:extLst>
              <a:ext uri="{FF2B5EF4-FFF2-40B4-BE49-F238E27FC236}">
                <a16:creationId xmlns:a16="http://schemas.microsoft.com/office/drawing/2014/main" id="{075C852F-F166-4E14-B097-866201720D00}"/>
              </a:ext>
            </a:extLst>
          </p:cNvPr>
          <p:cNvSpPr>
            <a:spLocks noGrp="1" noChangeArrowheads="1"/>
          </p:cNvSpPr>
          <p:nvPr>
            <p:ph type="title"/>
          </p:nvPr>
        </p:nvSpPr>
        <p:spPr>
          <a:xfrm>
            <a:off x="533400" y="0"/>
            <a:ext cx="7467600" cy="914400"/>
          </a:xfrm>
        </p:spPr>
        <p:txBody>
          <a:bodyPr/>
          <a:lstStyle/>
          <a:p>
            <a:r>
              <a:rPr lang="en-US" altLang="en-US"/>
              <a:t>Granny’s model of climate 3 with blankets</a:t>
            </a:r>
          </a:p>
        </p:txBody>
      </p:sp>
      <p:sp>
        <p:nvSpPr>
          <p:cNvPr id="49156" name="Text Box 5">
            <a:extLst>
              <a:ext uri="{FF2B5EF4-FFF2-40B4-BE49-F238E27FC236}">
                <a16:creationId xmlns:a16="http://schemas.microsoft.com/office/drawing/2014/main" id="{F6609679-8073-4872-86D4-00DFC0A11053}"/>
              </a:ext>
            </a:extLst>
          </p:cNvPr>
          <p:cNvSpPr txBox="1">
            <a:spLocks noChangeArrowheads="1"/>
          </p:cNvSpPr>
          <p:nvPr/>
        </p:nvSpPr>
        <p:spPr bwMode="auto">
          <a:xfrm>
            <a:off x="838200" y="4191000"/>
            <a:ext cx="7848600" cy="226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ts val="3600"/>
              </a:lnSpc>
              <a:spcBef>
                <a:spcPts val="500"/>
              </a:spcBef>
              <a:buClr>
                <a:srgbClr val="990033"/>
              </a:buClr>
              <a:buChar char="•"/>
              <a:defRPr sz="2400">
                <a:solidFill>
                  <a:schemeClr val="tx1"/>
                </a:solidFill>
                <a:latin typeface="Arial" panose="020B0604020202020204" pitchFamily="34" charset="0"/>
              </a:defRPr>
            </a:lvl1pPr>
            <a:lvl2pPr marL="742950" indent="-285750">
              <a:spcBef>
                <a:spcPct val="20000"/>
              </a:spcBef>
              <a:buClr>
                <a:srgbClr val="990033"/>
              </a:buClr>
              <a:buChar char="–"/>
              <a:defRPr sz="2400">
                <a:solidFill>
                  <a:schemeClr val="tx1"/>
                </a:solidFill>
                <a:latin typeface="Arial" panose="020B0604020202020204" pitchFamily="34" charset="0"/>
              </a:defRPr>
            </a:lvl2pPr>
            <a:lvl3pPr marL="1143000" indent="-228600">
              <a:spcBef>
                <a:spcPct val="20000"/>
              </a:spcBef>
              <a:buClr>
                <a:srgbClr val="990033"/>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baseline="0" dirty="0">
                <a:solidFill>
                  <a:schemeClr val="tx2"/>
                </a:solidFill>
                <a:effectLst/>
              </a:rPr>
              <a:t>Earth							 Sun</a:t>
            </a:r>
          </a:p>
          <a:p>
            <a:pPr>
              <a:spcBef>
                <a:spcPct val="50000"/>
              </a:spcBef>
              <a:buFontTx/>
              <a:buNone/>
            </a:pPr>
            <a:r>
              <a:rPr lang="en-US" altLang="en-US" baseline="0" dirty="0">
                <a:solidFill>
                  <a:schemeClr val="tx2"/>
                </a:solidFill>
                <a:effectLst/>
              </a:rPr>
              <a:t>with clouds and ice	and greenhouse gases		         </a:t>
            </a:r>
          </a:p>
          <a:p>
            <a:pPr>
              <a:spcBef>
                <a:spcPct val="50000"/>
              </a:spcBef>
              <a:buFontTx/>
              <a:buNone/>
            </a:pPr>
            <a:r>
              <a:rPr lang="en-US" altLang="en-US" baseline="0" dirty="0">
                <a:solidFill>
                  <a:schemeClr val="tx2"/>
                </a:solidFill>
                <a:effectLst/>
              </a:rPr>
              <a:t>Temperature of the Earth </a:t>
            </a:r>
            <a:r>
              <a:rPr lang="en-US" altLang="en-US" baseline="0" dirty="0">
                <a:solidFill>
                  <a:srgbClr val="FF0000"/>
                </a:solidFill>
                <a:effectLst/>
              </a:rPr>
              <a:t>approx.</a:t>
            </a:r>
            <a:r>
              <a:rPr lang="en-US" altLang="en-US" baseline="0" dirty="0">
                <a:solidFill>
                  <a:schemeClr val="tx2"/>
                </a:solidFill>
                <a:effectLst/>
              </a:rPr>
              <a:t> </a:t>
            </a:r>
            <a:r>
              <a:rPr lang="en-US" altLang="en-US" baseline="0" dirty="0">
                <a:solidFill>
                  <a:srgbClr val="FF0000"/>
                </a:solidFill>
                <a:effectLst/>
              </a:rPr>
              <a:t>16</a:t>
            </a:r>
            <a:r>
              <a:rPr lang="en-US" altLang="en-US" baseline="30000" dirty="0">
                <a:solidFill>
                  <a:srgbClr val="FF0000"/>
                </a:solidFill>
                <a:effectLst/>
              </a:rPr>
              <a:t>o</a:t>
            </a:r>
            <a:r>
              <a:rPr lang="en-US" altLang="en-US" baseline="0" dirty="0">
                <a:solidFill>
                  <a:srgbClr val="FF0000"/>
                </a:solidFill>
                <a:effectLst/>
              </a:rPr>
              <a:t> C</a:t>
            </a:r>
            <a:r>
              <a:rPr lang="en-US" altLang="en-US" baseline="0" dirty="0">
                <a:solidFill>
                  <a:schemeClr val="tx2"/>
                </a:solidFill>
                <a:effectLst/>
              </a:rPr>
              <a:t>				</a:t>
            </a:r>
          </a:p>
        </p:txBody>
      </p:sp>
      <p:sp>
        <p:nvSpPr>
          <p:cNvPr id="235526" name="Text Box 6">
            <a:extLst>
              <a:ext uri="{FF2B5EF4-FFF2-40B4-BE49-F238E27FC236}">
                <a16:creationId xmlns:a16="http://schemas.microsoft.com/office/drawing/2014/main" id="{5C78E791-3E63-45F3-9078-2EE145B05470}"/>
              </a:ext>
            </a:extLst>
          </p:cNvPr>
          <p:cNvSpPr txBox="1">
            <a:spLocks noChangeArrowheads="1"/>
          </p:cNvSpPr>
          <p:nvPr/>
        </p:nvSpPr>
        <p:spPr bwMode="auto">
          <a:xfrm>
            <a:off x="4876800" y="1524000"/>
            <a:ext cx="990600" cy="549275"/>
          </a:xfrm>
          <a:prstGeom prst="rect">
            <a:avLst/>
          </a:prstGeom>
          <a:noFill/>
          <a:ln>
            <a:noFill/>
          </a:ln>
          <a:effectLst/>
        </p:spPr>
        <p:txBody>
          <a:bodyPr>
            <a:spAutoFit/>
          </a:bodyPr>
          <a:lstStyle/>
          <a:p>
            <a:pPr>
              <a:lnSpc>
                <a:spcPts val="3600"/>
              </a:lnSpc>
              <a:spcBef>
                <a:spcPct val="50000"/>
              </a:spcBef>
              <a:buClr>
                <a:srgbClr val="990033"/>
              </a:buClr>
              <a:defRPr/>
            </a:pPr>
            <a:endParaRPr lang="en-GB" altLang="en-US">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
        <p:nvSpPr>
          <p:cNvPr id="235527" name="Text Box 7">
            <a:extLst>
              <a:ext uri="{FF2B5EF4-FFF2-40B4-BE49-F238E27FC236}">
                <a16:creationId xmlns:a16="http://schemas.microsoft.com/office/drawing/2014/main" id="{E4FE1351-3EA6-4299-A411-3DD5858B4C8E}"/>
              </a:ext>
            </a:extLst>
          </p:cNvPr>
          <p:cNvSpPr txBox="1">
            <a:spLocks noChangeArrowheads="1"/>
          </p:cNvSpPr>
          <p:nvPr/>
        </p:nvSpPr>
        <p:spPr bwMode="auto">
          <a:xfrm>
            <a:off x="5013325" y="1181100"/>
            <a:ext cx="701675" cy="549275"/>
          </a:xfrm>
          <a:prstGeom prst="rect">
            <a:avLst/>
          </a:prstGeom>
          <a:noFill/>
          <a:ln>
            <a:noFill/>
          </a:ln>
          <a:effectLst/>
        </p:spPr>
        <p:txBody>
          <a:bodyPr>
            <a:spAutoFit/>
          </a:bodyPr>
          <a:lstStyle/>
          <a:p>
            <a:pPr>
              <a:lnSpc>
                <a:spcPts val="3600"/>
              </a:lnSpc>
              <a:spcBef>
                <a:spcPts val="500"/>
              </a:spcBef>
              <a:buClr>
                <a:srgbClr val="990033"/>
              </a:buClr>
              <a:defRPr/>
            </a:pPr>
            <a:endParaRPr lang="en-GB" altLang="en-US">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endParaRPr>
          </a:p>
        </p:txBody>
      </p:sp>
      <p:sp>
        <p:nvSpPr>
          <p:cNvPr id="235528" name="Line 8">
            <a:extLst>
              <a:ext uri="{FF2B5EF4-FFF2-40B4-BE49-F238E27FC236}">
                <a16:creationId xmlns:a16="http://schemas.microsoft.com/office/drawing/2014/main" id="{2BEA6B78-3846-4664-8776-69BA2F3C0619}"/>
              </a:ext>
            </a:extLst>
          </p:cNvPr>
          <p:cNvSpPr>
            <a:spLocks noChangeShapeType="1"/>
          </p:cNvSpPr>
          <p:nvPr/>
        </p:nvSpPr>
        <p:spPr bwMode="auto">
          <a:xfrm>
            <a:off x="5105400" y="1295400"/>
            <a:ext cx="0" cy="685800"/>
          </a:xfrm>
          <a:prstGeom prst="line">
            <a:avLst/>
          </a:prstGeom>
          <a:noFill/>
          <a:ln>
            <a:noFill/>
          </a:ln>
          <a:effectLst/>
        </p:spPr>
        <p:txBody>
          <a:bodyPr/>
          <a:lstStyle/>
          <a:p>
            <a:pPr>
              <a:lnSpc>
                <a:spcPts val="3600"/>
              </a:lnSpc>
              <a:spcBef>
                <a:spcPts val="500"/>
              </a:spcBef>
              <a:buClr>
                <a:srgbClr val="990033"/>
              </a:buClr>
              <a:defRPr/>
            </a:pPr>
            <a:endParaRPr lang="en-GB"/>
          </a:p>
        </p:txBody>
      </p:sp>
      <p:pic>
        <p:nvPicPr>
          <p:cNvPr id="49160" name="Picture 9" descr="granny3">
            <a:extLst>
              <a:ext uri="{FF2B5EF4-FFF2-40B4-BE49-F238E27FC236}">
                <a16:creationId xmlns:a16="http://schemas.microsoft.com/office/drawing/2014/main" id="{BADFDEE8-A7DB-4243-9267-2094DC574ED3}"/>
              </a:ext>
            </a:extLst>
          </p:cNvPr>
          <p:cNvPicPr>
            <a:picLocks noGrp="1" noChangeAspect="1" noChangeArrowheads="1"/>
          </p:cNvPicPr>
          <p:nvPr>
            <p:ph sz="quarter" idx="3"/>
          </p:nvPr>
        </p:nvPicPr>
        <p:blipFill>
          <a:blip r:embed="rId2">
            <a:extLst>
              <a:ext uri="{28A0092B-C50C-407E-A947-70E740481C1C}">
                <a14:useLocalDpi xmlns:a14="http://schemas.microsoft.com/office/drawing/2010/main"/>
              </a:ext>
            </a:extLst>
          </a:blip>
          <a:srcRect/>
          <a:stretch>
            <a:fillRect/>
          </a:stretch>
        </p:blipFill>
        <p:spPr>
          <a:xfrm>
            <a:off x="762000" y="1143000"/>
            <a:ext cx="7543800" cy="310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9" descr="A picture containing drawing&#10;&#10;Description automatically generated">
            <a:extLst>
              <a:ext uri="{FF2B5EF4-FFF2-40B4-BE49-F238E27FC236}">
                <a16:creationId xmlns:a16="http://schemas.microsoft.com/office/drawing/2014/main" id="{34ECDF4E-3AB5-4645-939F-DAF928C84B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6019800"/>
            <a:ext cx="953915" cy="711814"/>
          </a:xfrm>
          <a:prstGeom prst="rect">
            <a:avLst/>
          </a:prstGeom>
        </p:spPr>
      </p:pic>
    </p:spTree>
  </p:cSld>
  <p:clrMapOvr>
    <a:masterClrMapping/>
  </p:clrMapOvr>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ts val="3600"/>
          </a:lnSpc>
          <a:spcBef>
            <a:spcPts val="500"/>
          </a:spcBef>
          <a:spcAft>
            <a:spcPct val="0"/>
          </a:spcAft>
          <a:buClr>
            <a:srgbClr val="990033"/>
          </a:buClr>
          <a:buSzTx/>
          <a:buFontTx/>
          <a:buNone/>
          <a:tabLst/>
          <a:defRPr kumimoji="0" lang="en-US" altLang="en-US" sz="1800" b="0" i="0" u="none" strike="noStrike" cap="none" normalizeH="0" baseline="-2500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ts val="3600"/>
          </a:lnSpc>
          <a:spcBef>
            <a:spcPts val="500"/>
          </a:spcBef>
          <a:spcAft>
            <a:spcPct val="0"/>
          </a:spcAft>
          <a:buClr>
            <a:srgbClr val="990033"/>
          </a:buClr>
          <a:buSzTx/>
          <a:buFontTx/>
          <a:buNone/>
          <a:tabLst/>
          <a:defRPr kumimoji="0" lang="en-US" altLang="en-US" sz="1800" b="0" i="0" u="none" strike="noStrike" cap="none" normalizeH="0" baseline="-25000" smtClean="0">
            <a:ln>
              <a:noFill/>
            </a:ln>
            <a:solidFill>
              <a:schemeClr val="bg1"/>
            </a:solidFill>
            <a:effectDag name="">
              <a:cont type="tree" name="">
                <a:effect ref="fillLine"/>
                <a:outerShdw dist="38100" dir="13500000" algn="br">
                  <a:schemeClr val="bg1">
                    <a:lumMod val="200000"/>
                    <a:satMod val="200000"/>
                  </a:schemeClr>
                </a:outerShdw>
              </a:cont>
              <a:cont type="tree" name="">
                <a:effect ref="fillLine"/>
                <a:outerShdw dist="38100" dir="2700000" algn="tl">
                  <a:schemeClr val="bg1">
                    <a:lumMod val="60000"/>
                    <a:satMod val="60000"/>
                  </a:schemeClr>
                </a:outerShdw>
              </a:cont>
              <a:effect ref="fillLine"/>
            </a:effectDag>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7520106-09ff-44f8-a26a-506c2325c591">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3DD103851B62549BC2360EB6DC619ED" ma:contentTypeVersion="12" ma:contentTypeDescription="Create a new document." ma:contentTypeScope="" ma:versionID="e65d6d33af613f69638a7fea0144d94f">
  <xsd:schema xmlns:xsd="http://www.w3.org/2001/XMLSchema" xmlns:xs="http://www.w3.org/2001/XMLSchema" xmlns:p="http://schemas.microsoft.com/office/2006/metadata/properties" xmlns:ns2="c7520106-09ff-44f8-a26a-506c2325c591" xmlns:ns3="213a1d3d-6baa-4fa0-bb69-c9ea02787b86" targetNamespace="http://schemas.microsoft.com/office/2006/metadata/properties" ma:root="true" ma:fieldsID="25eeacbf49cdc6b917bc2f5feced24f6" ns2:_="" ns3:_="">
    <xsd:import namespace="c7520106-09ff-44f8-a26a-506c2325c591"/>
    <xsd:import namespace="213a1d3d-6baa-4fa0-bb69-c9ea02787b8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520106-09ff-44f8-a26a-506c2325c59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3a1d3d-6baa-4fa0-bb69-c9ea02787b8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550C6B-8032-408C-949E-DD6FDAAD1A63}">
  <ds:schemaRefs>
    <ds:schemaRef ds:uri="http://schemas.microsoft.com/office/2006/metadata/properties"/>
    <ds:schemaRef ds:uri="http://schemas.microsoft.com/office/infopath/2007/PartnerControls"/>
    <ds:schemaRef ds:uri="c7520106-09ff-44f8-a26a-506c2325c591"/>
  </ds:schemaRefs>
</ds:datastoreItem>
</file>

<file path=customXml/itemProps2.xml><?xml version="1.0" encoding="utf-8"?>
<ds:datastoreItem xmlns:ds="http://schemas.openxmlformats.org/officeDocument/2006/customXml" ds:itemID="{EB62D5AC-E9F4-4AB2-AB9E-43091E7B7F7E}">
  <ds:schemaRefs>
    <ds:schemaRef ds:uri="http://schemas.microsoft.com/sharepoint/v3/contenttype/forms"/>
  </ds:schemaRefs>
</ds:datastoreItem>
</file>

<file path=customXml/itemProps3.xml><?xml version="1.0" encoding="utf-8"?>
<ds:datastoreItem xmlns:ds="http://schemas.openxmlformats.org/officeDocument/2006/customXml" ds:itemID="{FA8C2868-C49E-4029-A63B-5F04047E16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520106-09ff-44f8-a26a-506c2325c591"/>
    <ds:schemaRef ds:uri="213a1d3d-6baa-4fa0-bb69-c9ea02787b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14710</TotalTime>
  <Words>3154</Words>
  <Application>Microsoft Office PowerPoint</Application>
  <PresentationFormat>On-screen Show (4:3)</PresentationFormat>
  <Paragraphs>231</Paragraphs>
  <Slides>28</Slides>
  <Notes>11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6" baseType="lpstr">
      <vt:lpstr>Arial</vt:lpstr>
      <vt:lpstr>Lucida Grande</vt:lpstr>
      <vt:lpstr>Stone Sans ITC TT</vt:lpstr>
      <vt:lpstr>Tahoma</vt:lpstr>
      <vt:lpstr>Times New Roman</vt:lpstr>
      <vt:lpstr>Verdana</vt:lpstr>
      <vt:lpstr>Default Design</vt:lpstr>
      <vt:lpstr>CorelDRAW</vt:lpstr>
      <vt:lpstr> Prof. Dudley E. Shallcross ACRG &amp; PSTT Tim G. Harrison Bristol ChemLabS Atmospheric Chemistry Research Group, School of Chemistry, University of Bristol Primary Science Teaching Trust </vt:lpstr>
      <vt:lpstr>Contents</vt:lpstr>
      <vt:lpstr>PowerPoint Presentation</vt:lpstr>
      <vt:lpstr>Granny’s model of climate 1</vt:lpstr>
      <vt:lpstr>Big problem: clouds and ice</vt:lpstr>
      <vt:lpstr>Granny’s model of climate 2</vt:lpstr>
      <vt:lpstr>Granny is now very cold</vt:lpstr>
      <vt:lpstr>PowerPoint Presentation</vt:lpstr>
      <vt:lpstr>Granny’s model of climate 3 with blankets</vt:lpstr>
      <vt:lpstr>PowerPoint Presentation</vt:lpstr>
      <vt:lpstr>PowerPoint Presentation</vt:lpstr>
      <vt:lpstr>CO2 levels over the last 1000 years</vt:lpstr>
      <vt:lpstr>PowerPoint Presentation</vt:lpstr>
      <vt:lpstr>Methane (CH4) and Nitrous Oxide (N2O)</vt:lpstr>
      <vt:lpstr>Increased global temperature</vt:lpstr>
      <vt:lpstr>Model simulation of recent climate</vt:lpstr>
      <vt:lpstr>PowerPoint Presentation</vt:lpstr>
      <vt:lpstr>Impacts of Climate on the UK</vt:lpstr>
      <vt:lpstr>PowerPoint Presentation</vt:lpstr>
      <vt:lpstr>PowerPoint Presentation</vt:lpstr>
      <vt:lpstr>PowerPoint Presentation</vt:lpstr>
      <vt:lpstr>Current Technology Options to Provide a Wedge</vt:lpstr>
      <vt:lpstr>Improve Fuel Economy</vt:lpstr>
      <vt:lpstr>More Efficient Buildings</vt:lpstr>
      <vt:lpstr>Decarbonisation of Electricity and Fuels: Nuclear Fission</vt:lpstr>
      <vt:lpstr>Decarbonisation of Electricity and Fuels: Wind Energy</vt:lpstr>
      <vt:lpstr>Decarbonisation of Electricity and Fuels: Photovoltaic Electricity</vt:lpstr>
      <vt:lpstr>Natural Sinks:  Reduced Tropical Deforestation</vt:lpstr>
    </vt:vector>
  </TitlesOfParts>
  <Company>UoB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space is for the name and role of the speaker.  A sans serif typeface of 18 pt is recommended.</dc:title>
  <dc:creator>Browning</dc:creator>
  <cp:lastModifiedBy>Alison Trew</cp:lastModifiedBy>
  <cp:revision>155</cp:revision>
  <dcterms:created xsi:type="dcterms:W3CDTF">2003-04-01T14:58:27Z</dcterms:created>
  <dcterms:modified xsi:type="dcterms:W3CDTF">2020-04-03T10:39:38Z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0x01010003DD103851B62549BC2360EB6DC619ED</vt:lpwstr>
  </property>
  <property fmtid="{D5CDD505-2E9C-101B-9397-08002B2CF9AE}" pid="3" name="xd_Signature">
    <vt:bool>false</vt:bool>
  </property>
  <property fmtid="{D5CDD505-2E9C-101B-9397-08002B2CF9AE}" pid="4" name="xd_ProgID">
    <vt:lpwstr/>
  </property>
  <property fmtid="{D5CDD505-2E9C-101B-9397-08002B2CF9AE}" pid="5" name="ComplianceAssetId">
    <vt:lpwstr/>
  </property>
  <property fmtid="{D5CDD505-2E9C-101B-9397-08002B2CF9AE}" pid="6" name="TemplateUrl">
    <vt:lpwstr/>
  </property>
</Properties>
</file>