
<file path=[Content_Types].xml><?xml version="1.0" encoding="utf-8"?>
<Types xmlns="http://schemas.openxmlformats.org/package/2006/content-types">
  <Default Extension="emf" ContentType="image/x-emf"/>
  <Default Extension="gif" ContentType="image/gif"/>
  <Default Extension="glb" ContentType="model/gltf.binary"/>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772" r:id="rId5"/>
  </p:sldMasterIdLst>
  <p:notesMasterIdLst>
    <p:notesMasterId r:id="rId29"/>
  </p:notesMasterIdLst>
  <p:sldIdLst>
    <p:sldId id="294" r:id="rId6"/>
    <p:sldId id="329" r:id="rId7"/>
    <p:sldId id="285" r:id="rId8"/>
    <p:sldId id="296" r:id="rId9"/>
    <p:sldId id="300" r:id="rId10"/>
    <p:sldId id="302" r:id="rId11"/>
    <p:sldId id="314" r:id="rId12"/>
    <p:sldId id="303" r:id="rId13"/>
    <p:sldId id="315" r:id="rId14"/>
    <p:sldId id="316" r:id="rId15"/>
    <p:sldId id="317" r:id="rId16"/>
    <p:sldId id="319" r:id="rId17"/>
    <p:sldId id="331" r:id="rId18"/>
    <p:sldId id="305" r:id="rId19"/>
    <p:sldId id="332" r:id="rId20"/>
    <p:sldId id="307" r:id="rId21"/>
    <p:sldId id="324" r:id="rId22"/>
    <p:sldId id="311" r:id="rId23"/>
    <p:sldId id="325" r:id="rId24"/>
    <p:sldId id="326" r:id="rId25"/>
    <p:sldId id="312" r:id="rId26"/>
    <p:sldId id="280" r:id="rId27"/>
    <p:sldId id="27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2D0350-15F2-498C-7C0A-D19B7BAC7A98}" name="Sue Martin" initials="SM" userId="S::sue.martin@pstt.org.uk::cb0194a5-6d63-41ca-ace6-4751bda7921e"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C3C"/>
    <a:srgbClr val="3EB1C8"/>
    <a:srgbClr val="E1CD00"/>
    <a:srgbClr val="84BD00"/>
    <a:srgbClr val="E10098"/>
    <a:srgbClr val="FFFFFF"/>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F733C2-6637-4FF0-AC0C-66893F4462B0}" v="7" dt="2025-07-24T09:09:13.3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9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1077DD18-43AF-4696-AEC8-32375C74ABBF}"/>
    <pc:docChg chg="modSld">
      <pc:chgData name="Alison Trew" userId="501ad152-89bb-4882-ac72-f31826cb2e78" providerId="ADAL" clId="{1077DD18-43AF-4696-AEC8-32375C74ABBF}" dt="2023-10-23T09:00:06.154" v="3" actId="14100"/>
      <pc:docMkLst>
        <pc:docMk/>
      </pc:docMkLst>
      <pc:sldChg chg="modSp mod">
        <pc:chgData name="Alison Trew" userId="501ad152-89bb-4882-ac72-f31826cb2e78" providerId="ADAL" clId="{1077DD18-43AF-4696-AEC8-32375C74ABBF}" dt="2023-10-23T09:00:06.154" v="3" actId="14100"/>
        <pc:sldMkLst>
          <pc:docMk/>
          <pc:sldMk cId="0" sldId="294"/>
        </pc:sldMkLst>
      </pc:sldChg>
    </pc:docChg>
  </pc:docChgLst>
  <pc:docChgLst>
    <pc:chgData name="Wendy Woodsford" userId="dd4886fa-f0a0-4f18-8f65-16d3fbb360dd" providerId="ADAL" clId="{EE481466-F076-44EB-B162-0B952F8059A3}"/>
    <pc:docChg chg="modSld">
      <pc:chgData name="Wendy Woodsford" userId="dd4886fa-f0a0-4f18-8f65-16d3fbb360dd" providerId="ADAL" clId="{EE481466-F076-44EB-B162-0B952F8059A3}" dt="2023-12-07T12:53:42.013" v="18" actId="1076"/>
      <pc:docMkLst>
        <pc:docMk/>
      </pc:docMkLst>
      <pc:sldChg chg="modSp mod">
        <pc:chgData name="Wendy Woodsford" userId="dd4886fa-f0a0-4f18-8f65-16d3fbb360dd" providerId="ADAL" clId="{EE481466-F076-44EB-B162-0B952F8059A3}" dt="2023-12-07T12:53:42.013" v="18" actId="1076"/>
        <pc:sldMkLst>
          <pc:docMk/>
          <pc:sldMk cId="0" sldId="294"/>
        </pc:sldMkLst>
      </pc:sldChg>
    </pc:docChg>
  </pc:docChgLst>
  <pc:docChgLst>
    <pc:chgData name="Sophie Stewart" userId="1764df6f-81fd-4433-9d0a-2ea9194921a4" providerId="ADAL" clId="{E8F733C2-6637-4FF0-AC0C-66893F4462B0}"/>
    <pc:docChg chg="undo custSel addSld modSld modMainMaster">
      <pc:chgData name="Sophie Stewart" userId="1764df6f-81fd-4433-9d0a-2ea9194921a4" providerId="ADAL" clId="{E8F733C2-6637-4FF0-AC0C-66893F4462B0}" dt="2025-07-24T09:10:27.127" v="25" actId="1076"/>
      <pc:docMkLst>
        <pc:docMk/>
      </pc:docMkLst>
      <pc:sldChg chg="modSp mod">
        <pc:chgData name="Sophie Stewart" userId="1764df6f-81fd-4433-9d0a-2ea9194921a4" providerId="ADAL" clId="{E8F733C2-6637-4FF0-AC0C-66893F4462B0}" dt="2025-07-24T09:10:27.127" v="25" actId="1076"/>
        <pc:sldMkLst>
          <pc:docMk/>
          <pc:sldMk cId="1125326587" sldId="279"/>
        </pc:sldMkLst>
        <pc:picChg chg="mod">
          <ac:chgData name="Sophie Stewart" userId="1764df6f-81fd-4433-9d0a-2ea9194921a4" providerId="ADAL" clId="{E8F733C2-6637-4FF0-AC0C-66893F4462B0}" dt="2025-07-24T09:10:27.127" v="25" actId="1076"/>
          <ac:picMkLst>
            <pc:docMk/>
            <pc:sldMk cId="1125326587" sldId="279"/>
            <ac:picMk id="5" creationId="{D1EDB9D7-1D35-2533-B7B4-D31574F7742C}"/>
          </ac:picMkLst>
        </pc:picChg>
      </pc:sldChg>
      <pc:sldChg chg="delSp modSp mod">
        <pc:chgData name="Sophie Stewart" userId="1764df6f-81fd-4433-9d0a-2ea9194921a4" providerId="ADAL" clId="{E8F733C2-6637-4FF0-AC0C-66893F4462B0}" dt="2025-07-24T09:09:40.863" v="19" actId="1076"/>
        <pc:sldMkLst>
          <pc:docMk/>
          <pc:sldMk cId="124576855" sldId="280"/>
        </pc:sldMkLst>
        <pc:spChg chg="del mod">
          <ac:chgData name="Sophie Stewart" userId="1764df6f-81fd-4433-9d0a-2ea9194921a4" providerId="ADAL" clId="{E8F733C2-6637-4FF0-AC0C-66893F4462B0}" dt="2025-07-24T09:09:33.029" v="16" actId="478"/>
          <ac:spMkLst>
            <pc:docMk/>
            <pc:sldMk cId="124576855" sldId="280"/>
            <ac:spMk id="3" creationId="{EBE9A749-B1E4-4BE0-8102-2EFF9A9DDFE4}"/>
          </ac:spMkLst>
        </pc:spChg>
        <pc:spChg chg="del">
          <ac:chgData name="Sophie Stewart" userId="1764df6f-81fd-4433-9d0a-2ea9194921a4" providerId="ADAL" clId="{E8F733C2-6637-4FF0-AC0C-66893F4462B0}" dt="2025-07-24T09:09:23.468" v="10" actId="478"/>
          <ac:spMkLst>
            <pc:docMk/>
            <pc:sldMk cId="124576855" sldId="280"/>
            <ac:spMk id="4" creationId="{DC449E50-D10E-484B-830F-FBDA3FD8D5DB}"/>
          </ac:spMkLst>
        </pc:spChg>
        <pc:spChg chg="mod">
          <ac:chgData name="Sophie Stewart" userId="1764df6f-81fd-4433-9d0a-2ea9194921a4" providerId="ADAL" clId="{E8F733C2-6637-4FF0-AC0C-66893F4462B0}" dt="2025-07-24T09:09:40.863" v="19" actId="1076"/>
          <ac:spMkLst>
            <pc:docMk/>
            <pc:sldMk cId="124576855" sldId="280"/>
            <ac:spMk id="5" creationId="{8DDA5A8F-916F-4B0A-89B9-F55C61E55418}"/>
          </ac:spMkLst>
        </pc:spChg>
      </pc:sldChg>
      <pc:sldChg chg="new">
        <pc:chgData name="Sophie Stewart" userId="1764df6f-81fd-4433-9d0a-2ea9194921a4" providerId="ADAL" clId="{E8F733C2-6637-4FF0-AC0C-66893F4462B0}" dt="2025-07-24T09:08:14.873" v="0" actId="680"/>
        <pc:sldMkLst>
          <pc:docMk/>
          <pc:sldMk cId="3346811021" sldId="332"/>
        </pc:sldMkLst>
      </pc:sldChg>
      <pc:sldMasterChg chg="modSldLayout">
        <pc:chgData name="Sophie Stewart" userId="1764df6f-81fd-4433-9d0a-2ea9194921a4" providerId="ADAL" clId="{E8F733C2-6637-4FF0-AC0C-66893F4462B0}" dt="2025-07-24T09:09:13.619" v="9" actId="1076"/>
        <pc:sldMasterMkLst>
          <pc:docMk/>
          <pc:sldMasterMk cId="4294612232" sldId="2147483772"/>
        </pc:sldMasterMkLst>
        <pc:sldLayoutChg chg="addSp modSp mod">
          <pc:chgData name="Sophie Stewart" userId="1764df6f-81fd-4433-9d0a-2ea9194921a4" providerId="ADAL" clId="{E8F733C2-6637-4FF0-AC0C-66893F4462B0}" dt="2025-07-24T09:09:13.619" v="9" actId="1076"/>
          <pc:sldLayoutMkLst>
            <pc:docMk/>
            <pc:sldMasterMk cId="4294612232" sldId="2147483772"/>
            <pc:sldLayoutMk cId="3019304609" sldId="2147483826"/>
          </pc:sldLayoutMkLst>
          <pc:spChg chg="add mod">
            <ac:chgData name="Sophie Stewart" userId="1764df6f-81fd-4433-9d0a-2ea9194921a4" providerId="ADAL" clId="{E8F733C2-6637-4FF0-AC0C-66893F4462B0}" dt="2025-07-24T09:08:32.552" v="1"/>
            <ac:spMkLst>
              <pc:docMk/>
              <pc:sldMasterMk cId="4294612232" sldId="2147483772"/>
              <pc:sldLayoutMk cId="3019304609" sldId="2147483826"/>
              <ac:spMk id="2" creationId="{9F247F89-E323-1E2A-B0CD-F779C9A5D131}"/>
            </ac:spMkLst>
          </pc:spChg>
          <pc:spChg chg="add mod">
            <ac:chgData name="Sophie Stewart" userId="1764df6f-81fd-4433-9d0a-2ea9194921a4" providerId="ADAL" clId="{E8F733C2-6637-4FF0-AC0C-66893F4462B0}" dt="2025-07-24T09:08:52.825" v="3"/>
            <ac:spMkLst>
              <pc:docMk/>
              <pc:sldMasterMk cId="4294612232" sldId="2147483772"/>
              <pc:sldLayoutMk cId="3019304609" sldId="2147483826"/>
              <ac:spMk id="3" creationId="{91238C37-BFE8-D56F-9864-CB54B17145FA}"/>
            </ac:spMkLst>
          </pc:spChg>
          <pc:spChg chg="add mod">
            <ac:chgData name="Sophie Stewart" userId="1764df6f-81fd-4433-9d0a-2ea9194921a4" providerId="ADAL" clId="{E8F733C2-6637-4FF0-AC0C-66893F4462B0}" dt="2025-07-24T09:09:00.746" v="6"/>
            <ac:spMkLst>
              <pc:docMk/>
              <pc:sldMasterMk cId="4294612232" sldId="2147483772"/>
              <pc:sldLayoutMk cId="3019304609" sldId="2147483826"/>
              <ac:spMk id="4" creationId="{CB335DD5-C45E-1C31-D1C2-81E9A96017BE}"/>
            </ac:spMkLst>
          </pc:spChg>
          <pc:spChg chg="mod">
            <ac:chgData name="Sophie Stewart" userId="1764df6f-81fd-4433-9d0a-2ea9194921a4" providerId="ADAL" clId="{E8F733C2-6637-4FF0-AC0C-66893F4462B0}" dt="2025-07-24T09:09:13.619" v="9" actId="1076"/>
            <ac:spMkLst>
              <pc:docMk/>
              <pc:sldMasterMk cId="4294612232" sldId="2147483772"/>
              <pc:sldLayoutMk cId="3019304609" sldId="2147483826"/>
              <ac:spMk id="5" creationId="{DE064FE4-DC25-8D3F-FEA7-05E8072E5275}"/>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24/07/2025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is.mpg.de/person/sprowitz"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a:solidFill>
                  <a:srgbClr val="636467"/>
                </a:solidFill>
                <a:latin typeface="InterFace-Regular"/>
              </a:rPr>
              <a:t>NASA engineers suggested that the way the rover moved over these surfaces could be changed by a computer.</a:t>
            </a:r>
            <a:endParaRPr lang="en-GB" sz="1200" b="0" i="0" u="none" strike="noStrike" baseline="0">
              <a:solidFill>
                <a:srgbClr val="636467"/>
              </a:solidFill>
              <a:latin typeface="InterFace-Regular"/>
            </a:endParaRPr>
          </a:p>
          <a:p>
            <a:pPr algn="l"/>
            <a:r>
              <a:rPr lang="en-GB" sz="1200" b="0" i="0" u="none" strike="noStrike" baseline="0">
                <a:solidFill>
                  <a:srgbClr val="636467"/>
                </a:solidFill>
                <a:latin typeface="InterFace-Regular"/>
              </a:rPr>
              <a:t>Scientists in Daniel Goldman’s laboratory worked with NASA engineers to create small model rovers. Each wheel of the ‘</a:t>
            </a:r>
            <a:r>
              <a:rPr lang="en-GB" sz="1200" b="1" i="0" u="none" strike="noStrike" baseline="0">
                <a:solidFill>
                  <a:srgbClr val="636467"/>
                </a:solidFill>
                <a:latin typeface="InterFace-Regular"/>
              </a:rPr>
              <a:t>Mini Rover’ </a:t>
            </a:r>
            <a:r>
              <a:rPr lang="en-GB" sz="1200" b="0" i="0" u="none" strike="noStrike" baseline="0">
                <a:solidFill>
                  <a:srgbClr val="636467"/>
                </a:solidFill>
                <a:latin typeface="InterFace-Regular"/>
              </a:rPr>
              <a:t>was computer-controlled to create different paddling movements. </a:t>
            </a:r>
          </a:p>
          <a:p>
            <a:pPr algn="l"/>
            <a:endParaRPr lang="en-GB" sz="1200" b="0" i="0" u="none" strike="noStrike" baseline="0">
              <a:solidFill>
                <a:srgbClr val="636467"/>
              </a:solidFill>
              <a:latin typeface="InterFace-Regular"/>
            </a:endParaRPr>
          </a:p>
          <a:p>
            <a:pPr algn="l"/>
            <a:r>
              <a:rPr lang="en-GB" sz="1200" b="0" i="0" u="none" strike="noStrike" baseline="0">
                <a:solidFill>
                  <a:srgbClr val="636467"/>
                </a:solidFill>
                <a:latin typeface="InterFace-Regular"/>
              </a:rPr>
              <a:t>The </a:t>
            </a:r>
            <a:r>
              <a:rPr lang="en-GB" sz="1200" b="1" i="0" u="none" strike="noStrike" baseline="0">
                <a:solidFill>
                  <a:srgbClr val="636467"/>
                </a:solidFill>
                <a:latin typeface="InterFace-Regular"/>
              </a:rPr>
              <a:t>Mini Rover</a:t>
            </a:r>
            <a:r>
              <a:rPr lang="en-GB" sz="1200" b="0" i="0" u="none" strike="noStrike" baseline="0">
                <a:solidFill>
                  <a:srgbClr val="636467"/>
                </a:solidFill>
                <a:latin typeface="InterFace-Regular"/>
              </a:rPr>
              <a:t> still has limbs that can lift the wheels up and down, but the wheels that can also wiggle – click on the link to see a film clip. </a:t>
            </a:r>
          </a:p>
          <a:p>
            <a:pPr algn="l"/>
            <a:r>
              <a:rPr lang="en-GB" sz="1200" b="0" i="0" u="none" strike="noStrike" baseline="0">
                <a:solidFill>
                  <a:srgbClr val="636467"/>
                </a:solidFill>
                <a:latin typeface="InterFace-Regular"/>
              </a:rPr>
              <a:t>Video = https://www.youtube.com/watch?v=YIU6a76PVvE</a:t>
            </a:r>
          </a:p>
          <a:p>
            <a:pPr algn="l"/>
            <a:r>
              <a:rPr lang="en-GB" sz="1200" b="0" i="0" u="none" strike="noStrike" baseline="0">
                <a:solidFill>
                  <a:srgbClr val="636467"/>
                </a:solidFill>
                <a:latin typeface="InterFace-Regular"/>
              </a:rPr>
              <a:t>If you don’t have access to YouTube, try - https://video.link/w/YIU6a76PVvE#</a:t>
            </a:r>
          </a:p>
          <a:p>
            <a:pPr algn="l"/>
            <a:endParaRPr lang="en-GB" sz="1200" b="0" i="0" u="none" strike="noStrike" baseline="0">
              <a:solidFill>
                <a:srgbClr val="636467"/>
              </a:solidFill>
              <a:latin typeface="InterFace-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baseline="0">
                <a:solidFill>
                  <a:srgbClr val="636467"/>
                </a:solidFill>
                <a:latin typeface="InterFace-Regular"/>
              </a:rPr>
              <a:t>Discuss with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a:solidFill>
                  <a:srgbClr val="636467"/>
                </a:solidFill>
                <a:latin typeface="InterFace-Regular"/>
              </a:rPr>
              <a:t>Think about the moves you make when you swim through water to move faster or change direction. This is what the Mini Rover can do in the sand. </a:t>
            </a:r>
          </a:p>
          <a:p>
            <a:pPr algn="l"/>
            <a:r>
              <a:rPr lang="en-GB" sz="1200" b="0" i="0" u="none" strike="noStrike" baseline="0">
                <a:solidFill>
                  <a:srgbClr val="636467"/>
                </a:solidFill>
                <a:latin typeface="InterFace-Regular"/>
              </a:rPr>
              <a:t>This allows the rover to crawl and swim through loose sandy material. </a:t>
            </a:r>
          </a:p>
          <a:p>
            <a:pPr algn="l"/>
            <a:r>
              <a:rPr lang="en-GB" sz="1200" b="0" i="0" u="none" strike="noStrike" baseline="0">
                <a:solidFill>
                  <a:srgbClr val="636467"/>
                </a:solidFill>
                <a:latin typeface="InterFace-Regular"/>
              </a:rPr>
              <a:t>The Mini Rover was tested on dry poppy seeds because they are non-sticky and they do not cause damage to the rover. It was also tested on wet sand. </a:t>
            </a:r>
          </a:p>
          <a:p>
            <a:r>
              <a:rPr lang="en-GB" sz="1200" b="0" i="0" u="none" strike="noStrike" baseline="0">
                <a:solidFill>
                  <a:srgbClr val="636467"/>
                </a:solidFill>
                <a:latin typeface="InterFace-Regular"/>
              </a:rPr>
              <a:t>The Mini Rover can ‘swim’ uphill on slopes of up to </a:t>
            </a:r>
            <a:r>
              <a:rPr lang="en-GB">
                <a:solidFill>
                  <a:srgbClr val="636467"/>
                </a:solidFill>
                <a:latin typeface="InterFace-Regular"/>
              </a:rPr>
              <a:t>15</a:t>
            </a:r>
            <a:r>
              <a:rPr lang="en-GB" baseline="30000">
                <a:solidFill>
                  <a:srgbClr val="636467"/>
                </a:solidFill>
                <a:latin typeface="InterFace-Regular"/>
              </a:rPr>
              <a:t> </a:t>
            </a:r>
            <a:r>
              <a:rPr lang="en-GB" baseline="30000">
                <a:solidFill>
                  <a:srgbClr val="636467"/>
                </a:solidFill>
                <a:latin typeface="Calibri" panose="020F0502020204030204" pitchFamily="34" charset="0"/>
                <a:cs typeface="Calibri" panose="020F0502020204030204" pitchFamily="34" charset="0"/>
              </a:rPr>
              <a:t>°</a:t>
            </a:r>
            <a:r>
              <a:rPr lang="en-GB" sz="1200" b="0" i="0" u="none" strike="noStrike" baseline="0">
                <a:solidFill>
                  <a:srgbClr val="636467"/>
                </a:solidFill>
                <a:latin typeface="InterFace-Regular"/>
              </a:rPr>
              <a:t>.</a:t>
            </a:r>
            <a:endParaRPr lang="en-GB"/>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090489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Ask:</a:t>
            </a:r>
          </a:p>
          <a:p>
            <a:pPr marL="171450" indent="-171450" algn="l">
              <a:buFont typeface="Arial" panose="020B0604020202020204" pitchFamily="34" charset="0"/>
              <a:buChar char="•"/>
            </a:pPr>
            <a:r>
              <a:rPr lang="en-GB" sz="1200" b="1" i="0" u="none" strike="noStrike" baseline="0">
                <a:solidFill>
                  <a:srgbClr val="3C3C3C"/>
                </a:solidFill>
                <a:latin typeface="Plus Jakarta Sans Medium" pitchFamily="2" charset="0"/>
                <a:cs typeface="Plus Jakarta Sans Medium" pitchFamily="2" charset="0"/>
              </a:rPr>
              <a:t>What are the </a:t>
            </a:r>
            <a:r>
              <a:rPr lang="en-GB" sz="1200" b="1" i="0" u="none" strike="noStrike" baseline="0">
                <a:solidFill>
                  <a:srgbClr val="3C3C3C"/>
                </a:solidFill>
                <a:latin typeface="Plus Jakarta Sans ExtraBold" pitchFamily="2" charset="0"/>
                <a:cs typeface="Plus Jakarta Sans ExtraBold" pitchFamily="2" charset="0"/>
              </a:rPr>
              <a:t>advantages</a:t>
            </a:r>
            <a:r>
              <a:rPr lang="en-GB" sz="1200" b="1" i="0" u="none" strike="noStrike" baseline="0">
                <a:solidFill>
                  <a:srgbClr val="3C3C3C"/>
                </a:solidFill>
                <a:latin typeface="Plus Jakarta Sans Medium" pitchFamily="2" charset="0"/>
                <a:cs typeface="Plus Jakarta Sans Medium" pitchFamily="2" charset="0"/>
              </a:rPr>
              <a:t> of making models?</a:t>
            </a:r>
          </a:p>
          <a:p>
            <a:pPr marL="0" indent="0" algn="l">
              <a:buFont typeface="Arial" panose="020B0604020202020204" pitchFamily="34" charset="0"/>
              <a:buNone/>
            </a:pPr>
            <a:r>
              <a:rPr lang="en-GB" sz="1200" i="0" u="none" strike="noStrike" baseline="0">
                <a:solidFill>
                  <a:srgbClr val="3C3C3C"/>
                </a:solidFill>
                <a:latin typeface="Plus Jakarta Sans Medium" pitchFamily="2" charset="0"/>
                <a:cs typeface="Plus Jakarta Sans Medium" pitchFamily="2" charset="0"/>
              </a:rPr>
              <a:t>Possible answers: easier to build, cheaper to construct, easier to observe what is happening, easier to make changes to test new ideas</a:t>
            </a:r>
          </a:p>
          <a:p>
            <a:pPr marL="171450" indent="-171450" algn="l">
              <a:buFont typeface="Arial" panose="020B0604020202020204" pitchFamily="34" charset="0"/>
              <a:buChar char="•"/>
            </a:pPr>
            <a:r>
              <a:rPr lang="en-GB" sz="1200" b="1" i="0" u="none" strike="noStrike" baseline="0">
                <a:solidFill>
                  <a:srgbClr val="3C3C3C"/>
                </a:solidFill>
                <a:latin typeface="Plus Jakarta Sans Medium" pitchFamily="2" charset="0"/>
                <a:cs typeface="Plus Jakarta Sans Medium" pitchFamily="2" charset="0"/>
              </a:rPr>
              <a:t>What might be the </a:t>
            </a:r>
            <a:r>
              <a:rPr lang="en-GB" sz="1200" b="1" i="0" u="none" strike="noStrike" baseline="0">
                <a:solidFill>
                  <a:srgbClr val="3C3C3C"/>
                </a:solidFill>
                <a:latin typeface="Plus Jakarta Sans ExtraBold" pitchFamily="2" charset="0"/>
                <a:cs typeface="Plus Jakarta Sans ExtraBold" pitchFamily="2" charset="0"/>
              </a:rPr>
              <a:t>disadvantages</a:t>
            </a:r>
            <a:r>
              <a:rPr lang="en-GB" sz="1200" b="1" i="0" u="none" strike="noStrike" baseline="0">
                <a:solidFill>
                  <a:srgbClr val="3C3C3C"/>
                </a:solidFill>
                <a:latin typeface="Plus Jakarta Sans Medium" pitchFamily="2" charset="0"/>
                <a:cs typeface="Plus Jakarta Sans Medium" pitchFamily="2" charset="0"/>
              </a:rPr>
              <a:t>?</a:t>
            </a:r>
          </a:p>
          <a:p>
            <a:pPr marL="0" indent="0" algn="l">
              <a:buFont typeface="Arial" panose="020B0604020202020204" pitchFamily="34" charset="0"/>
              <a:buNone/>
            </a:pPr>
            <a:r>
              <a:rPr lang="en-GB" sz="1200" i="0" u="none" strike="noStrike" baseline="0">
                <a:solidFill>
                  <a:srgbClr val="3C3C3C"/>
                </a:solidFill>
                <a:latin typeface="Plus Jakarta Sans Medium" pitchFamily="2" charset="0"/>
                <a:cs typeface="Plus Jakarta Sans Medium" pitchFamily="2" charset="0"/>
              </a:rPr>
              <a:t>Possible answers: if different materials are used you can’t be sure that the real materials will work, the test environment is not the same as the real thing</a:t>
            </a:r>
          </a:p>
          <a:p>
            <a:pPr marL="171450" indent="-171450" algn="l">
              <a:buFont typeface="Arial" panose="020B0604020202020204" pitchFamily="34" charset="0"/>
              <a:buChar char="•"/>
            </a:pPr>
            <a:r>
              <a:rPr lang="en-GB" sz="1200" b="1" i="0" u="none" strike="noStrike" baseline="0">
                <a:solidFill>
                  <a:srgbClr val="3C3C3C"/>
                </a:solidFill>
                <a:latin typeface="Plus Jakarta Sans Medium" pitchFamily="2" charset="0"/>
                <a:cs typeface="Plus Jakarta Sans Medium" pitchFamily="2" charset="0"/>
              </a:rPr>
              <a:t>How did the engineers test their ideas using model rovers?</a:t>
            </a:r>
          </a:p>
          <a:p>
            <a:pPr marL="0" indent="0" algn="l">
              <a:buFont typeface="Arial" panose="020B0604020202020204" pitchFamily="34" charset="0"/>
              <a:buNone/>
            </a:pPr>
            <a:r>
              <a:rPr lang="en-GB" sz="1200" i="0" u="none" strike="noStrike" baseline="0">
                <a:solidFill>
                  <a:srgbClr val="3C3C3C"/>
                </a:solidFill>
                <a:latin typeface="Plus Jakarta Sans Medium" pitchFamily="2" charset="0"/>
                <a:cs typeface="Plus Jakarta Sans Medium" pitchFamily="2" charset="0"/>
              </a:rPr>
              <a:t>Created a similar environment, used poppy seeds &amp; wet sand, created slopes.</a:t>
            </a:r>
            <a:endParaRPr lang="en-GB">
              <a:solidFill>
                <a:srgbClr val="3C3C3C"/>
              </a:solidFill>
              <a:latin typeface="Plus Jakarta Sans Medium" pitchFamily="2" charset="0"/>
              <a:cs typeface="Plus Jakarta Sans Medium" pitchFamily="2" charset="0"/>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3540561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baseline="0">
                <a:solidFill>
                  <a:srgbClr val="636467"/>
                </a:solidFill>
                <a:latin typeface="InterFace-Regular"/>
              </a:rPr>
              <a:t>What next?</a:t>
            </a:r>
          </a:p>
          <a:p>
            <a:pPr algn="l"/>
            <a:r>
              <a:rPr lang="en-GB" sz="1200" b="0" i="0" u="none" strike="noStrike" baseline="0">
                <a:solidFill>
                  <a:srgbClr val="636467"/>
                </a:solidFill>
                <a:latin typeface="InterFace-Regular"/>
              </a:rPr>
              <a:t>More tests are needed to make sure that a full-size rover can travel across a wide variety of surfaces. The weight and size of the rovers will affect how these vehicles move on Earth and on Mars.</a:t>
            </a:r>
          </a:p>
          <a:p>
            <a:pPr algn="l"/>
            <a:endParaRPr lang="en-GB" sz="1200" b="0" i="0" u="none" strike="noStrike" baseline="0">
              <a:solidFill>
                <a:srgbClr val="636467"/>
              </a:solidFill>
              <a:latin typeface="InterFace-Regular"/>
            </a:endParaRPr>
          </a:p>
          <a:p>
            <a:pPr algn="l"/>
            <a:r>
              <a:rPr lang="en-GB" sz="1200" b="1" i="0" u="none" strike="noStrike" baseline="0">
                <a:solidFill>
                  <a:srgbClr val="636467"/>
                </a:solidFill>
                <a:latin typeface="InterFace-Regular"/>
              </a:rPr>
              <a:t>Click on the image to rotate the rover.</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3308396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i="0" u="none" strike="noStrike" baseline="0">
                <a:solidFill>
                  <a:srgbClr val="636467"/>
                </a:solidFill>
                <a:latin typeface="InterFace-Regular"/>
              </a:rPr>
              <a:t>Why is this research important?</a:t>
            </a:r>
          </a:p>
          <a:p>
            <a:pPr algn="l"/>
            <a:r>
              <a:rPr lang="en-GB" sz="1200" b="0" i="0" u="none" strike="noStrike" baseline="0">
                <a:solidFill>
                  <a:srgbClr val="636467"/>
                </a:solidFill>
                <a:latin typeface="InterFace-Regular"/>
              </a:rPr>
              <a:t>Scientists use rovers to take photographs on the Moon and Mars, to collect information relating to the weather and the types of rocks there, and to take samples of the surface. </a:t>
            </a:r>
          </a:p>
          <a:p>
            <a:pPr algn="l"/>
            <a:r>
              <a:rPr lang="en-GB" sz="1200" b="0" i="0" u="none" strike="noStrike" baseline="0">
                <a:solidFill>
                  <a:srgbClr val="636467"/>
                </a:solidFill>
                <a:latin typeface="InterFace-Regular"/>
              </a:rPr>
              <a:t>If rovers can move reliably across tricky surfaces, scientists will be able to get more information about the unexplored areas of these places. </a:t>
            </a:r>
          </a:p>
          <a:p>
            <a:pPr algn="l"/>
            <a:endParaRPr lang="en-GB" sz="1200" b="0" i="0" u="none" strike="noStrike" baseline="0">
              <a:solidFill>
                <a:srgbClr val="636467"/>
              </a:solidFill>
              <a:latin typeface="InterFace-Regular"/>
            </a:endParaRPr>
          </a:p>
          <a:p>
            <a:pPr algn="l"/>
            <a:r>
              <a:rPr lang="en-GB" sz="1200" b="1" i="0" u="none" strike="noStrike" baseline="0">
                <a:solidFill>
                  <a:srgbClr val="636467"/>
                </a:solidFill>
                <a:latin typeface="InterFace-Regular"/>
              </a:rPr>
              <a:t>Where do you think that rovers could be useful on Earth?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a:solidFill>
                  <a:srgbClr val="636467"/>
                </a:solidFill>
                <a:latin typeface="InterFace-Regular"/>
              </a:rPr>
              <a:t>Rovers could also be used on Earth to explore places that are hard for humans to visit, e.g., deserts, polar regions.</a:t>
            </a:r>
            <a:endParaRPr lang="en-GB"/>
          </a:p>
          <a:p>
            <a:pPr algn="l"/>
            <a:endParaRPr lang="en-GB" sz="1200" b="1" i="0" u="none" strike="noStrike" baseline="0">
              <a:solidFill>
                <a:srgbClr val="636467"/>
              </a:solidFill>
              <a:latin typeface="InterFace-Regular"/>
            </a:endParaRPr>
          </a:p>
          <a:p>
            <a:pPr algn="l"/>
            <a:r>
              <a:rPr lang="en-GB" sz="1200" b="1" i="0" u="none" strike="noStrike" baseline="0">
                <a:solidFill>
                  <a:srgbClr val="636467"/>
                </a:solidFill>
                <a:latin typeface="InterFace-Regular"/>
              </a:rPr>
              <a:t>What might it be like to live here?</a:t>
            </a:r>
          </a:p>
          <a:p>
            <a:pPr algn="l"/>
            <a:r>
              <a:rPr lang="en-GB" sz="1200" b="0" i="0" u="none" strike="noStrike" baseline="0">
                <a:solidFill>
                  <a:srgbClr val="636467"/>
                </a:solidFill>
                <a:latin typeface="InterFace-Regular"/>
              </a:rPr>
              <a:t>Children could research some facts about Mars, then decide how they would overcome the challenges presented.</a:t>
            </a:r>
          </a:p>
          <a:p>
            <a:pPr marL="171450" indent="-171450" algn="l">
              <a:buFont typeface="Arial" panose="020B0604020202020204" pitchFamily="34" charset="0"/>
              <a:buChar char="•"/>
            </a:pPr>
            <a:r>
              <a:rPr lang="en-GB" sz="1200" b="0" i="0" u="none" strike="noStrike" baseline="0">
                <a:solidFill>
                  <a:srgbClr val="636467"/>
                </a:solidFill>
                <a:latin typeface="InterFace-Regular"/>
              </a:rPr>
              <a:t>Almost no oxygen (0.1% air) – need to wear breathing equipment.</a:t>
            </a:r>
          </a:p>
          <a:p>
            <a:pPr marL="171450" indent="-171450" algn="l">
              <a:buFont typeface="Arial" panose="020B0604020202020204" pitchFamily="34" charset="0"/>
              <a:buChar char="•"/>
            </a:pPr>
            <a:r>
              <a:rPr lang="en-GB" sz="1200" b="0" i="0" u="none" strike="noStrike" baseline="0">
                <a:solidFill>
                  <a:srgbClr val="636467"/>
                </a:solidFill>
                <a:latin typeface="InterFace-Regular"/>
              </a:rPr>
              <a:t>Very cold (-60 C, below freezing) – need warm clothes</a:t>
            </a:r>
          </a:p>
          <a:p>
            <a:pPr marL="171450" indent="-171450" algn="l">
              <a:buFont typeface="Arial" panose="020B0604020202020204" pitchFamily="34" charset="0"/>
              <a:buChar char="•"/>
            </a:pPr>
            <a:r>
              <a:rPr lang="en-GB" sz="1200" b="0" i="0" u="none" strike="noStrike" baseline="0">
                <a:solidFill>
                  <a:srgbClr val="636467"/>
                </a:solidFill>
                <a:latin typeface="InterFace-Regular"/>
              </a:rPr>
              <a:t>Would need to generate electricity from solar panels</a:t>
            </a:r>
          </a:p>
          <a:p>
            <a:pPr marL="171450" indent="-171450" algn="l">
              <a:buFont typeface="Arial" panose="020B0604020202020204" pitchFamily="34" charset="0"/>
              <a:buChar char="•"/>
            </a:pPr>
            <a:r>
              <a:rPr lang="en-GB" sz="1200" b="0" i="0" u="none" strike="noStrike" baseline="0">
                <a:solidFill>
                  <a:srgbClr val="636467"/>
                </a:solidFill>
                <a:latin typeface="InterFace-Regular"/>
              </a:rPr>
              <a:t>Radiation – need to wear protective clothing all the time</a:t>
            </a:r>
          </a:p>
          <a:p>
            <a:pPr marL="171450" indent="-171450" algn="l">
              <a:buFont typeface="Arial" panose="020B0604020202020204" pitchFamily="34" charset="0"/>
              <a:buChar char="•"/>
            </a:pPr>
            <a:r>
              <a:rPr lang="en-GB" sz="1200" b="0" i="0" u="none" strike="noStrike" baseline="0">
                <a:solidFill>
                  <a:srgbClr val="636467"/>
                </a:solidFill>
                <a:latin typeface="InterFace-Regular"/>
              </a:rPr>
              <a:t>Red dust &amp; dust storms – difficult to see, dust would clog scientific instruments and solar-powered equipment</a:t>
            </a:r>
          </a:p>
          <a:p>
            <a:pPr algn="l"/>
            <a:endParaRPr lang="en-GB" sz="1200" b="0" i="0" u="none" strike="noStrike" baseline="0">
              <a:solidFill>
                <a:srgbClr val="636467"/>
              </a:solidFill>
              <a:latin typeface="InterFace-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a:solidFill>
                  <a:srgbClr val="636467"/>
                </a:solidFill>
                <a:latin typeface="InterFace-Regular"/>
              </a:rPr>
              <a:t>You may find this </a:t>
            </a:r>
            <a:r>
              <a:rPr lang="en-GB" sz="1200" b="1" i="0" u="none" strike="noStrike" baseline="0" err="1">
                <a:solidFill>
                  <a:srgbClr val="636467"/>
                </a:solidFill>
                <a:latin typeface="InterFace-Regular"/>
              </a:rPr>
              <a:t>padlet</a:t>
            </a:r>
            <a:r>
              <a:rPr lang="en-GB" sz="1200" b="0" i="0" u="none" strike="noStrike" baseline="0">
                <a:solidFill>
                  <a:srgbClr val="636467"/>
                </a:solidFill>
                <a:latin typeface="InterFace-Regular"/>
              </a:rPr>
              <a:t>, created by PSTT Fellow Robin James, a useful source of websites about Mars.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a:solidFill>
                  <a:srgbClr val="636467"/>
                </a:solidFill>
                <a:latin typeface="InterFace-Regular"/>
              </a:rPr>
              <a:t>https://padlet.com/philiprobinj/build-it-mars-rover-construction-challenge-4tnxgu1pqer6</a:t>
            </a:r>
          </a:p>
          <a:p>
            <a:pPr algn="l"/>
            <a:endParaRPr lang="en-GB" sz="1200" b="0" i="0" u="none" strike="noStrike" baseline="0">
              <a:solidFill>
                <a:srgbClr val="636467"/>
              </a:solidFill>
              <a:latin typeface="InterFace-Regular"/>
            </a:endParaRPr>
          </a:p>
          <a:p>
            <a:pPr algn="l"/>
            <a:endParaRPr lang="en-GB" sz="1200" b="0" i="0" u="none" strike="noStrike" baseline="0">
              <a:solidFill>
                <a:srgbClr val="636467"/>
              </a:solidFill>
              <a:latin typeface="InterFace-Regular"/>
            </a:endParaRPr>
          </a:p>
          <a:p>
            <a:pPr algn="l"/>
            <a:r>
              <a:rPr lang="en-GB" sz="1200" b="1" i="0" u="none" strike="noStrike" baseline="0">
                <a:solidFill>
                  <a:srgbClr val="636467"/>
                </a:solidFill>
                <a:latin typeface="InterFace-Regular"/>
              </a:rPr>
              <a:t>How will scientists have to prepare?</a:t>
            </a:r>
          </a:p>
          <a:p>
            <a:pPr algn="l"/>
            <a:r>
              <a:rPr lang="en-GB" sz="1200" b="0" i="0" u="none" strike="noStrike" baseline="0">
                <a:solidFill>
                  <a:srgbClr val="636467"/>
                </a:solidFill>
                <a:latin typeface="InterFace-Regular"/>
              </a:rPr>
              <a:t>As rovers explore new areas, scientists may identify signs of life on Mars. When scientists know more about what it’s like on Mars, they could prepare for humans to explore there. </a:t>
            </a:r>
          </a:p>
          <a:p>
            <a:r>
              <a:rPr lang="en-GB"/>
              <a:t>See above.</a:t>
            </a: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95454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atin typeface="Plus Jakarta Sans Medium" pitchFamily="2" charset="0"/>
                <a:cs typeface="Plus Jakarta Sans Medium" pitchFamily="2" charset="0"/>
              </a:rPr>
              <a:t>Here are members of the Mars 2020 Perseverance rover mission (July 2019).</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1043558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b="1"/>
              <a:t>The model rover</a:t>
            </a:r>
          </a:p>
          <a:p>
            <a:pPr marL="0" indent="0">
              <a:buNone/>
            </a:pPr>
            <a:r>
              <a:rPr lang="en-GB"/>
              <a:t>Children could use </a:t>
            </a:r>
            <a:r>
              <a:rPr lang="en-GB" b="1"/>
              <a:t>Lego, </a:t>
            </a:r>
            <a:r>
              <a:rPr lang="en-GB" b="1" err="1"/>
              <a:t>K’nex</a:t>
            </a:r>
            <a:r>
              <a:rPr lang="en-GB" b="1"/>
              <a:t>, </a:t>
            </a:r>
            <a:r>
              <a:rPr lang="en-GB"/>
              <a:t>or the following easily sourced items to build a model rover. Add weights to increase the mass.</a:t>
            </a:r>
          </a:p>
          <a:p>
            <a:r>
              <a:rPr lang="en-GB" b="0" u="sng"/>
              <a:t>Rover body: </a:t>
            </a:r>
          </a:p>
          <a:p>
            <a:pPr marL="171450" indent="-171450">
              <a:buFont typeface="Arial" panose="020B0604020202020204" pitchFamily="34" charset="0"/>
              <a:buChar char="•"/>
            </a:pPr>
            <a:r>
              <a:rPr lang="en-GB"/>
              <a:t>Empty cardboard drink carton (1 litre size), cut in half length-ways</a:t>
            </a:r>
          </a:p>
          <a:p>
            <a:pPr marL="171450" indent="-171450">
              <a:buFont typeface="Arial" panose="020B0604020202020204" pitchFamily="34" charset="0"/>
              <a:buChar char="•"/>
            </a:pPr>
            <a:r>
              <a:rPr lang="en-GB"/>
              <a:t>Plastic corrugated sheets (</a:t>
            </a:r>
            <a:r>
              <a:rPr lang="en-GB" err="1"/>
              <a:t>Correx</a:t>
            </a:r>
            <a:r>
              <a:rPr lang="en-GB"/>
              <a:t>)</a:t>
            </a:r>
          </a:p>
          <a:p>
            <a:pPr marL="171450" indent="-171450">
              <a:buFont typeface="Arial" panose="020B0604020202020204" pitchFamily="34" charset="0"/>
              <a:buChar char="•"/>
            </a:pPr>
            <a:r>
              <a:rPr lang="en-GB"/>
              <a:t>Very stiff cardboard</a:t>
            </a:r>
          </a:p>
          <a:p>
            <a:r>
              <a:rPr lang="en-GB" b="0" u="sng"/>
              <a:t>Axles:</a:t>
            </a:r>
          </a:p>
          <a:p>
            <a:pPr marL="171450" indent="-171450">
              <a:buFont typeface="Arial" panose="020B0604020202020204" pitchFamily="34" charset="0"/>
              <a:buChar char="•"/>
            </a:pPr>
            <a:r>
              <a:rPr lang="en-GB"/>
              <a:t>2 long pencils (sharpened at both ends)</a:t>
            </a:r>
          </a:p>
          <a:p>
            <a:pPr marL="171450" indent="-171450">
              <a:buFont typeface="Arial" panose="020B0604020202020204" pitchFamily="34" charset="0"/>
              <a:buChar char="•"/>
            </a:pPr>
            <a:r>
              <a:rPr lang="en-GB"/>
              <a:t>Dowling</a:t>
            </a:r>
          </a:p>
          <a:p>
            <a:r>
              <a:rPr lang="en-GB" b="0" u="sng"/>
              <a:t>Wheels:</a:t>
            </a:r>
          </a:p>
          <a:p>
            <a:pPr marL="171450" indent="-171450">
              <a:buFont typeface="Arial" panose="020B0604020202020204" pitchFamily="34" charset="0"/>
              <a:buChar char="•"/>
            </a:pPr>
            <a:r>
              <a:rPr lang="en-GB"/>
              <a:t>Cotton reels</a:t>
            </a:r>
          </a:p>
          <a:p>
            <a:pPr marL="171450" indent="-171450">
              <a:buFont typeface="Arial" panose="020B0604020202020204" pitchFamily="34" charset="0"/>
              <a:buChar char="•"/>
            </a:pPr>
            <a:r>
              <a:rPr lang="en-GB"/>
              <a:t>Wooden discs (available form suppliers such as TTS)</a:t>
            </a:r>
          </a:p>
          <a:p>
            <a:pPr marL="0" indent="0">
              <a:buFont typeface="Arial" panose="020B0604020202020204" pitchFamily="34" charset="0"/>
              <a:buNone/>
            </a:pPr>
            <a:endParaRPr lang="en-GB"/>
          </a:p>
          <a:p>
            <a:pPr marL="0" indent="0">
              <a:buFont typeface="Arial" panose="020B0604020202020204" pitchFamily="34" charset="0"/>
              <a:buNone/>
            </a:pPr>
            <a:r>
              <a:rPr lang="en-GB" b="1"/>
              <a:t>2. The surfaces</a:t>
            </a:r>
          </a:p>
          <a:p>
            <a:pPr marL="0" indent="0">
              <a:buFont typeface="Arial" panose="020B0604020202020204" pitchFamily="34" charset="0"/>
              <a:buNone/>
            </a:pPr>
            <a:r>
              <a:rPr lang="en-GB"/>
              <a:t>Prepare trays of sand, soil, rice, etc. so that you have a variety of rough/smooth/granular/film surfaces.</a:t>
            </a:r>
          </a:p>
          <a:p>
            <a:pPr marL="0" indent="0">
              <a:buFont typeface="Arial" panose="020B0604020202020204" pitchFamily="34" charset="0"/>
              <a:buNone/>
            </a:pPr>
            <a:r>
              <a:rPr lang="en-GB"/>
              <a:t>To </a:t>
            </a:r>
            <a:r>
              <a:rPr lang="en-GB" sz="1800">
                <a:effectLst/>
                <a:latin typeface="Segoe UI" panose="020B0502040204020203" pitchFamily="34" charset="0"/>
              </a:rPr>
              <a:t>replicate three types of Martian surface you could use red sand and gravel. </a:t>
            </a:r>
          </a:p>
          <a:p>
            <a:pPr marL="0" indent="0">
              <a:buFont typeface="Arial" panose="020B0604020202020204" pitchFamily="34" charset="0"/>
              <a:buNone/>
            </a:pPr>
            <a:r>
              <a:rPr lang="en-GB"/>
              <a:t>Use books to create a slope.</a:t>
            </a:r>
          </a:p>
          <a:p>
            <a:endParaRPr lang="en-GB"/>
          </a:p>
          <a:p>
            <a:r>
              <a:rPr lang="en-GB" b="1"/>
              <a:t>3. Compare</a:t>
            </a:r>
          </a:p>
          <a:p>
            <a:r>
              <a:rPr lang="en-GB" b="0"/>
              <a:t>Possible investigations are listed on the </a:t>
            </a:r>
            <a:r>
              <a:rPr lang="en-GB"/>
              <a:t>next slide.</a:t>
            </a:r>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4223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Possible investigations are suggested on the slide.</a:t>
            </a:r>
          </a:p>
          <a:p>
            <a:r>
              <a:rPr lang="en-GB"/>
              <a:t>Children could choose one of these to investigate but this is not an exhaustive list.</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effectLst/>
                <a:latin typeface="Segoe UI" panose="020B0502040204020203" pitchFamily="34" charset="0"/>
              </a:rPr>
              <a:t>Type of surface </a:t>
            </a:r>
            <a:r>
              <a:rPr lang="en-GB" sz="1200">
                <a:effectLst/>
                <a:latin typeface="Segoe UI" panose="020B0502040204020203" pitchFamily="34" charset="0"/>
              </a:rPr>
              <a:t>– you might try these (using red sand will make it feel Martian):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a:effectLst/>
                <a:latin typeface="Segoe UI" panose="020B0502040204020203" pitchFamily="34" charset="0"/>
              </a:rPr>
              <a:t>Sandy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a:effectLst/>
                <a:latin typeface="Segoe UI" panose="020B0502040204020203" pitchFamily="34" charset="0"/>
              </a:rPr>
              <a:t>Gravel</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a:effectLst/>
                <a:latin typeface="Segoe UI" panose="020B0502040204020203" pitchFamily="34" charset="0"/>
              </a:rPr>
              <a:t>Rocky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a:effectLst/>
                <a:latin typeface="Segoe UI" panose="020B0502040204020203" pitchFamily="34" charset="0"/>
              </a:rPr>
              <a:t>a control, (tarmac or floor depending on whether you were in or out)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GB" sz="1200">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b="1">
                <a:effectLst/>
                <a:latin typeface="Segoe UI" panose="020B0502040204020203" pitchFamily="34" charset="0"/>
              </a:rPr>
              <a:t>Slope of surface </a:t>
            </a:r>
            <a:r>
              <a:rPr lang="en-GB" sz="1200">
                <a:effectLst/>
                <a:latin typeface="Segoe UI" panose="020B0502040204020203" pitchFamily="34" charset="0"/>
              </a:rPr>
              <a:t>– you might use books to change the angle of the ramp/tray</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*Older children could use </a:t>
            </a:r>
            <a:r>
              <a:rPr lang="en-GB" b="1"/>
              <a:t>Newton meters </a:t>
            </a:r>
            <a:r>
              <a:rPr lang="en-GB"/>
              <a:t>to measure the force needed to move their rovers.</a:t>
            </a:r>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3924632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3830826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Full instructions &amp; animation on NASA’s website - https://www.jpl.nasa.gov/edu/learn/project/make-a-cardboard-rover/</a:t>
            </a:r>
          </a:p>
          <a:p>
            <a:endParaRPr lang="en-GB"/>
          </a:p>
          <a:p>
            <a:r>
              <a:rPr lang="en-GB"/>
              <a:t>Older children could follow the instructions, then investigate how their rover moves on different surfaces (ref slide 21)</a:t>
            </a:r>
          </a:p>
          <a:p>
            <a:endParaRPr lang="en-GB"/>
          </a:p>
          <a:p>
            <a:r>
              <a:rPr lang="en-GB"/>
              <a:t>You will need:</a:t>
            </a:r>
          </a:p>
          <a:p>
            <a:r>
              <a:rPr lang="en-GB"/>
              <a:t>1x 15cm square of corrugated cardboard – for the body</a:t>
            </a:r>
          </a:p>
          <a:p>
            <a:r>
              <a:rPr lang="en-GB"/>
              <a:t>2x 13cm pieces of corrugated cardboard – for the wheels</a:t>
            </a:r>
          </a:p>
          <a:p>
            <a:r>
              <a:rPr lang="en-GB"/>
              <a:t>1 sharpened cylindrical pencil</a:t>
            </a:r>
          </a:p>
          <a:p>
            <a:r>
              <a:rPr lang="en-GB"/>
              <a:t>2x rubber bands</a:t>
            </a:r>
          </a:p>
          <a:p>
            <a:r>
              <a:rPr lang="en-GB"/>
              <a:t>2 pieces of round hard sweet with hole in the middle (e.g. polo)</a:t>
            </a:r>
          </a:p>
          <a:p>
            <a:r>
              <a:rPr lang="en-GB"/>
              <a:t>1 plastic drinking straw</a:t>
            </a:r>
          </a:p>
          <a:p>
            <a:r>
              <a:rPr lang="en-GB"/>
              <a:t>Ruler</a:t>
            </a:r>
          </a:p>
          <a:p>
            <a:r>
              <a:rPr lang="en-GB"/>
              <a:t>Tape</a:t>
            </a:r>
          </a:p>
          <a:p>
            <a:r>
              <a:rPr lang="en-GB"/>
              <a:t>Scissors</a:t>
            </a:r>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8834048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Background information</a:t>
            </a:r>
          </a:p>
          <a:p>
            <a:endParaRPr lang="en-GB" b="1"/>
          </a:p>
          <a:p>
            <a:r>
              <a:rPr lang="en-GB" b="1"/>
              <a:t>Arachno-Bot</a:t>
            </a:r>
          </a:p>
          <a:p>
            <a:r>
              <a:rPr lang="en-GB"/>
              <a:t>A printable spider robot built as an exploratory tool that can be used in environments too hazardous for humans. It’s movement is similar to a spider. It has </a:t>
            </a:r>
            <a:r>
              <a:rPr lang="en-GB" b="0" i="0">
                <a:solidFill>
                  <a:srgbClr val="202122"/>
                </a:solidFill>
                <a:effectLst/>
                <a:latin typeface="Arial" panose="020B0604020202020204" pitchFamily="34" charset="0"/>
              </a:rPr>
              <a:t>eight legs just like a real spider. The legs are 20 cm long and they are operated by hydraulics. </a:t>
            </a:r>
          </a:p>
          <a:p>
            <a:r>
              <a:rPr lang="en-GB"/>
              <a:t>It was created at </a:t>
            </a:r>
            <a:r>
              <a:rPr lang="en-GB" b="0" i="0">
                <a:solidFill>
                  <a:srgbClr val="202122"/>
                </a:solidFill>
                <a:effectLst/>
                <a:latin typeface="Arial" panose="020B0604020202020204" pitchFamily="34" charset="0"/>
              </a:rPr>
              <a:t>Fraunhofer Institute for Manufacturing Engineering and Automation in Stuttgart, Germany.</a:t>
            </a:r>
          </a:p>
          <a:p>
            <a:endParaRPr lang="en-GB" b="0" i="0">
              <a:solidFill>
                <a:srgbClr val="202122"/>
              </a:solidFill>
              <a:effectLst/>
              <a:latin typeface="Arial" panose="020B0604020202020204" pitchFamily="34" charset="0"/>
            </a:endParaRPr>
          </a:p>
          <a:p>
            <a:r>
              <a:rPr lang="en-GB" b="1" i="0" err="1">
                <a:solidFill>
                  <a:srgbClr val="202122"/>
                </a:solidFill>
                <a:effectLst/>
                <a:latin typeface="Arial" panose="020B0604020202020204" pitchFamily="34" charset="0"/>
              </a:rPr>
              <a:t>BirdBot</a:t>
            </a:r>
            <a:r>
              <a:rPr lang="en-GB" b="1" i="0">
                <a:solidFill>
                  <a:srgbClr val="202122"/>
                </a:solidFill>
                <a:effectLst/>
                <a:latin typeface="Arial" panose="020B0604020202020204" pitchFamily="34" charset="0"/>
              </a:rPr>
              <a:t> – click on the image to see </a:t>
            </a:r>
            <a:r>
              <a:rPr lang="en-GB" b="1" i="0" err="1">
                <a:solidFill>
                  <a:srgbClr val="202122"/>
                </a:solidFill>
                <a:effectLst/>
                <a:latin typeface="Arial" panose="020B0604020202020204" pitchFamily="34" charset="0"/>
              </a:rPr>
              <a:t>BirdBot</a:t>
            </a:r>
            <a:r>
              <a:rPr lang="en-GB" b="1" i="0">
                <a:solidFill>
                  <a:srgbClr val="202122"/>
                </a:solidFill>
                <a:effectLst/>
                <a:latin typeface="Arial" panose="020B0604020202020204" pitchFamily="34" charset="0"/>
              </a:rPr>
              <a:t> in action</a:t>
            </a:r>
          </a:p>
          <a:p>
            <a:r>
              <a:rPr lang="en-GB" b="0" i="0" err="1">
                <a:solidFill>
                  <a:srgbClr val="4D4D4D"/>
                </a:solidFill>
                <a:effectLst/>
                <a:latin typeface="PT Serif" panose="020A0603040505020204" pitchFamily="18" charset="0"/>
              </a:rPr>
              <a:t>BirdBot</a:t>
            </a:r>
            <a:r>
              <a:rPr lang="en-GB" b="0" i="0">
                <a:solidFill>
                  <a:srgbClr val="4D4D4D"/>
                </a:solidFill>
                <a:effectLst/>
                <a:latin typeface="PT Serif" panose="020A0603040505020204" pitchFamily="18" charset="0"/>
              </a:rPr>
              <a:t> uses two motors in each 3D-printed leg. The motors pull tendons that cover more than one joint, mimicking the anatomy of certain birds that have lost the ability to fly and instead evolved to run efficiently along the ground. Power is stored in a spring during compression and released when each foot strikes the floor, to help drive the robot forward. </a:t>
            </a:r>
            <a:r>
              <a:rPr lang="en-GB" b="0" i="0" err="1">
                <a:solidFill>
                  <a:srgbClr val="4D4D4D"/>
                </a:solidFill>
                <a:effectLst/>
                <a:latin typeface="PT Serif" panose="020A0603040505020204" pitchFamily="18" charset="0"/>
              </a:rPr>
              <a:t>BirdBot</a:t>
            </a:r>
            <a:r>
              <a:rPr lang="en-GB" b="0" i="0">
                <a:solidFill>
                  <a:srgbClr val="4D4D4D"/>
                </a:solidFill>
                <a:effectLst/>
                <a:latin typeface="PT Serif" panose="020A0603040505020204" pitchFamily="18" charset="0"/>
              </a:rPr>
              <a:t> reached a speed of 75 cm/sec on a treadmill.</a:t>
            </a:r>
          </a:p>
          <a:p>
            <a:r>
              <a:rPr lang="en-GB" b="0" i="0">
                <a:solidFill>
                  <a:srgbClr val="4D4D4D"/>
                </a:solidFill>
                <a:effectLst/>
                <a:latin typeface="PT Serif" panose="020A0603040505020204" pitchFamily="18" charset="0"/>
              </a:rPr>
              <a:t>It was created by </a:t>
            </a:r>
            <a:r>
              <a:rPr lang="en-GB" b="0" i="0" u="none" strike="noStrike">
                <a:solidFill>
                  <a:srgbClr val="00B3E5"/>
                </a:solidFill>
                <a:effectLst/>
                <a:latin typeface="PT Serif" panose="020A0603040505020204" pitchFamily="18" charset="0"/>
                <a:hlinkClick r:id="rId3"/>
              </a:rPr>
              <a:t>Alexander Badri-</a:t>
            </a:r>
            <a:r>
              <a:rPr lang="en-GB" b="0" i="0" u="none" strike="noStrike" err="1">
                <a:solidFill>
                  <a:srgbClr val="00B3E5"/>
                </a:solidFill>
                <a:effectLst/>
                <a:latin typeface="PT Serif" panose="020A0603040505020204" pitchFamily="18" charset="0"/>
                <a:hlinkClick r:id="rId3"/>
              </a:rPr>
              <a:t>Spröwitz</a:t>
            </a:r>
            <a:r>
              <a:rPr lang="en-GB" b="0" i="0">
                <a:solidFill>
                  <a:srgbClr val="4D4D4D"/>
                </a:solidFill>
                <a:effectLst/>
                <a:latin typeface="PT Serif" panose="020A0603040505020204" pitchFamily="18" charset="0"/>
              </a:rPr>
              <a:t> and his colleagues at the Max Planck Institute for Intelligent Systems in Stuttgart, Germany.</a:t>
            </a:r>
            <a:endParaRPr lang="en-GB" b="0" i="0">
              <a:solidFill>
                <a:srgbClr val="202122"/>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723192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t>*We recommend that you </a:t>
            </a:r>
            <a:r>
              <a:rPr lang="en-GB" u="sng"/>
              <a:t>focus on one of these enquiry skills</a:t>
            </a:r>
            <a:r>
              <a:rPr lang="en-GB" u="none"/>
              <a:t> </a:t>
            </a:r>
            <a:r>
              <a:rPr lang="en-GB"/>
              <a:t>when children carry out one of the research-related investigations.</a:t>
            </a:r>
          </a:p>
          <a:p>
            <a:pPr marL="0" indent="0">
              <a:buFont typeface="Arial" panose="020B0604020202020204" pitchFamily="34" charset="0"/>
              <a:buNone/>
            </a:pPr>
            <a:r>
              <a:rPr lang="en-GB"/>
              <a:t>Of course, you might like to choose a different focus:</a:t>
            </a:r>
          </a:p>
          <a:p>
            <a:pPr marL="171450" indent="-171450">
              <a:buFont typeface="Arial" panose="020B0604020202020204" pitchFamily="34" charset="0"/>
              <a:buChar char="•"/>
            </a:pPr>
            <a:r>
              <a:rPr lang="en-GB"/>
              <a:t>Asking questions</a:t>
            </a:r>
          </a:p>
          <a:p>
            <a:pPr marL="171450" indent="-171450">
              <a:buFont typeface="Arial" panose="020B0604020202020204" pitchFamily="34" charset="0"/>
              <a:buChar char="•"/>
            </a:pPr>
            <a:r>
              <a:rPr lang="en-GB"/>
              <a:t>Making predictions</a:t>
            </a:r>
          </a:p>
          <a:p>
            <a:pPr marL="171450" indent="-171450">
              <a:buFont typeface="Arial" panose="020B0604020202020204" pitchFamily="34" charset="0"/>
              <a:buChar char="•"/>
            </a:pPr>
            <a:r>
              <a:rPr lang="en-GB"/>
              <a:t>Observing and measuring</a:t>
            </a:r>
          </a:p>
          <a:p>
            <a:pPr marL="171450" indent="-171450">
              <a:buFont typeface="Arial" panose="020B0604020202020204" pitchFamily="34" charset="0"/>
              <a:buChar char="•"/>
            </a:pPr>
            <a:r>
              <a:rPr lang="en-GB"/>
              <a:t>Recording data</a:t>
            </a:r>
          </a:p>
          <a:p>
            <a:pPr marL="171450" indent="-171450">
              <a:buFont typeface="Arial" panose="020B0604020202020204" pitchFamily="34" charset="0"/>
              <a:buChar char="•"/>
            </a:pPr>
            <a:r>
              <a:rPr lang="en-GB"/>
              <a:t>Evaluating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Tiny Tinkering Tasks </a:t>
            </a:r>
            <a:r>
              <a:rPr lang="en-GB"/>
              <a:t>= https://documents.manchester.ac.uk/display.aspx?DocID=59095</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a:t>SunSpaceArt</a:t>
            </a:r>
            <a:r>
              <a:rPr lang="en-GB"/>
              <a:t> = https://www.sunspaceart.org/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a:t>Explorify Odd One Out</a:t>
            </a:r>
            <a:r>
              <a:rPr lang="en-GB"/>
              <a:t> - </a:t>
            </a:r>
            <a:r>
              <a:rPr lang="en-GB" b="1"/>
              <a:t>What goes up must come down </a:t>
            </a:r>
            <a:r>
              <a:rPr lang="en-GB"/>
              <a:t>= https://explorify.uk/en/activities/odd-one-out/what-goes-up-must-come-down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a:t>NASA video - Watch Perseverance land </a:t>
            </a:r>
            <a:r>
              <a:rPr lang="en-GB"/>
              <a:t>= https://mars.nasa.gov/news/8875/testing-proves-its-worth-with-successful-mars-parachute-deployment/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More ideas included in this </a:t>
            </a:r>
            <a:r>
              <a:rPr lang="en-GB" b="1"/>
              <a:t>Padlet</a:t>
            </a:r>
            <a:r>
              <a:rPr lang="en-GB"/>
              <a:t>, created by PSTT Fellow Robin James.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https://padlet.com/philiprobinj/build-it-mars-rover-construction-challenge-4tnxgu1pqer6</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21</a:t>
            </a:fld>
            <a:endParaRPr lang="en-GB"/>
          </a:p>
        </p:txBody>
      </p:sp>
    </p:spTree>
    <p:extLst>
      <p:ext uri="{BB962C8B-B14F-4D97-AF65-F5344CB8AC3E}">
        <p14:creationId xmlns:p14="http://schemas.microsoft.com/office/powerpoint/2010/main" val="24508160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22</a:t>
            </a:fld>
            <a:endParaRPr lang="en-GB"/>
          </a:p>
        </p:txBody>
      </p:sp>
    </p:spTree>
    <p:extLst>
      <p:ext uri="{BB962C8B-B14F-4D97-AF65-F5344CB8AC3E}">
        <p14:creationId xmlns:p14="http://schemas.microsoft.com/office/powerpoint/2010/main" val="1586548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23</a:t>
            </a:fld>
            <a:endParaRPr lang="en-GB"/>
          </a:p>
        </p:txBody>
      </p:sp>
    </p:spTree>
    <p:extLst>
      <p:ext uri="{BB962C8B-B14F-4D97-AF65-F5344CB8AC3E}">
        <p14:creationId xmlns:p14="http://schemas.microsoft.com/office/powerpoint/2010/main" val="3037891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Click on the image to run this short Explorify activity, or visit - https://explorify.uk/en/activities/whats-going-on/flexible-wheel</a:t>
            </a:r>
          </a:p>
          <a:p>
            <a:r>
              <a:rPr lang="en-GB"/>
              <a:t>It will take you to the Explorify website – if you do not have an account, sign up (it's free) before the lesson!</a:t>
            </a:r>
            <a:endParaRPr lang="en-US"/>
          </a:p>
          <a:p>
            <a:r>
              <a:rPr lang="en-GB"/>
              <a:t> You could pause the video and ask children, ‘What’s going on?’</a:t>
            </a:r>
          </a:p>
          <a:p>
            <a:pPr algn="l"/>
            <a:endParaRPr lang="en-GB" b="0" i="0">
              <a:solidFill>
                <a:srgbClr val="292929"/>
              </a:solidFill>
              <a:effectLst/>
              <a:latin typeface="Helvetica Neue"/>
            </a:endParaRPr>
          </a:p>
          <a:p>
            <a:pPr algn="l"/>
            <a:r>
              <a:rPr lang="en-GB" b="0" i="0">
                <a:solidFill>
                  <a:srgbClr val="292929"/>
                </a:solidFill>
                <a:effectLst/>
                <a:latin typeface="Helvetica Neue"/>
              </a:rPr>
              <a:t>After you’ve watched the video, lead a discussion:</a:t>
            </a:r>
          </a:p>
          <a:p>
            <a:pPr marL="171450" indent="-171450" algn="l">
              <a:buFont typeface="Arial" panose="020B0604020202020204" pitchFamily="34" charset="0"/>
              <a:buChar char="•"/>
            </a:pPr>
            <a:r>
              <a:rPr lang="en-GB" b="0" i="0">
                <a:solidFill>
                  <a:srgbClr val="292929"/>
                </a:solidFill>
                <a:effectLst/>
                <a:latin typeface="Helvetica Neue"/>
              </a:rPr>
              <a:t>How is this different from a car tyre?</a:t>
            </a:r>
          </a:p>
          <a:p>
            <a:pPr marL="171450" indent="-171450" algn="l">
              <a:buFont typeface="Arial" panose="020B0604020202020204" pitchFamily="34" charset="0"/>
              <a:buChar char="•"/>
            </a:pPr>
            <a:r>
              <a:rPr lang="en-GB" b="0" i="0">
                <a:solidFill>
                  <a:srgbClr val="292929"/>
                </a:solidFill>
                <a:effectLst/>
                <a:latin typeface="Helvetica Neue"/>
              </a:rPr>
              <a:t>How fast does the rover travel?</a:t>
            </a:r>
          </a:p>
          <a:p>
            <a:pPr marL="171450" indent="-171450" algn="l">
              <a:buFont typeface="Arial" panose="020B0604020202020204" pitchFamily="34" charset="0"/>
              <a:buChar char="•"/>
            </a:pPr>
            <a:r>
              <a:rPr lang="en-GB" b="0" i="0">
                <a:solidFill>
                  <a:srgbClr val="292929"/>
                </a:solidFill>
                <a:effectLst/>
                <a:latin typeface="Helvetica Neue"/>
              </a:rPr>
              <a:t>Who is driving it?</a:t>
            </a:r>
          </a:p>
          <a:p>
            <a:pPr marL="171450" indent="-171450" algn="l">
              <a:buFont typeface="Arial" panose="020B0604020202020204" pitchFamily="34" charset="0"/>
              <a:buChar char="•"/>
            </a:pPr>
            <a:r>
              <a:rPr lang="en-GB" b="0" i="0">
                <a:solidFill>
                  <a:srgbClr val="292929"/>
                </a:solidFill>
                <a:effectLst/>
                <a:latin typeface="Helvetica Neue"/>
              </a:rPr>
              <a:t>How does it know where it is going?</a:t>
            </a:r>
          </a:p>
          <a:p>
            <a:endParaRPr lang="en-GB"/>
          </a:p>
          <a:p>
            <a:r>
              <a:rPr lang="en-GB"/>
              <a:t>Note - Teachers need to have registered with Explorify to use Explorify activities.</a:t>
            </a:r>
          </a:p>
          <a:p>
            <a:r>
              <a:rPr lang="en-GB"/>
              <a:t>If you are not registered, it is FREE to do so. Visit - https://explorify.uk/</a:t>
            </a: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730914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a:latin typeface="Plus Jakarta Sans Medium" pitchFamily="2" charset="0"/>
                <a:cs typeface="Plus Jakarta Sans Medium" pitchFamily="2" charset="0"/>
              </a:rPr>
              <a:t>Image taken from Mars rover - </a:t>
            </a:r>
            <a:r>
              <a:rPr lang="en-GB" sz="2800" b="1">
                <a:latin typeface="Plus Jakarta Sans ExtraBold" pitchFamily="2" charset="0"/>
                <a:cs typeface="Plus Jakarta Sans ExtraBold" pitchFamily="2" charset="0"/>
              </a:rPr>
              <a:t>Perseverance</a:t>
            </a:r>
          </a:p>
          <a:p>
            <a:pPr algn="l"/>
            <a:endParaRPr lang="en-GB" sz="1800" b="1" i="0" u="none" strike="noStrike" baseline="0">
              <a:solidFill>
                <a:srgbClr val="636467"/>
              </a:solidFill>
              <a:latin typeface="InterFace-Regular"/>
            </a:endParaRPr>
          </a:p>
          <a:p>
            <a:pPr algn="l"/>
            <a:r>
              <a:rPr lang="en-GB" sz="1800" b="1" i="0" u="none" strike="noStrike" baseline="0">
                <a:solidFill>
                  <a:srgbClr val="636467"/>
                </a:solidFill>
                <a:latin typeface="InterFace-Regular"/>
              </a:rPr>
              <a:t>Explain</a:t>
            </a:r>
            <a:r>
              <a:rPr lang="en-GB" sz="1800" b="0" i="0" u="none" strike="noStrike" baseline="0">
                <a:solidFill>
                  <a:srgbClr val="636467"/>
                </a:solidFill>
                <a:latin typeface="InterFace-Regular"/>
              </a:rPr>
              <a:t> that</a:t>
            </a:r>
            <a:r>
              <a:rPr lang="en-GB" sz="1800" b="0" i="0" u="none" strike="noStrike" baseline="0">
                <a:solidFill>
                  <a:srgbClr val="636467"/>
                </a:solidFill>
                <a:latin typeface="InterFace-Regular"/>
                <a:sym typeface="Wingdings" panose="05000000000000000000" pitchFamily="2" charset="2"/>
              </a:rPr>
              <a:t> t</a:t>
            </a:r>
            <a:r>
              <a:rPr lang="en-GB" sz="1800" b="0" i="0" u="none" strike="noStrike" baseline="0">
                <a:solidFill>
                  <a:srgbClr val="636467"/>
                </a:solidFill>
                <a:latin typeface="InterFace-Regular"/>
              </a:rPr>
              <a:t>he surface of the Moon and Mars are like a sandy bank.</a:t>
            </a:r>
          </a:p>
          <a:p>
            <a:pPr algn="l"/>
            <a:endParaRPr lang="en-GB" sz="1800" b="1" i="0" u="none" strike="noStrike" baseline="0">
              <a:solidFill>
                <a:srgbClr val="636467"/>
              </a:solidFill>
              <a:latin typeface="InterFace-Regular"/>
            </a:endParaRPr>
          </a:p>
          <a:p>
            <a:pPr algn="l"/>
            <a:r>
              <a:rPr lang="en-GB" sz="1800" b="1" i="0" u="none" strike="noStrike" baseline="0">
                <a:solidFill>
                  <a:srgbClr val="636467"/>
                </a:solidFill>
                <a:latin typeface="InterFace-Regular"/>
              </a:rPr>
              <a:t>Ask:</a:t>
            </a:r>
          </a:p>
          <a:p>
            <a:pPr marL="285750" indent="-285750" algn="l">
              <a:buFont typeface="Arial" panose="020B0604020202020204" pitchFamily="34" charset="0"/>
              <a:buChar char="•"/>
            </a:pPr>
            <a:r>
              <a:rPr lang="en-GB" sz="1800" b="1" i="0" u="none" strike="noStrike" baseline="0">
                <a:solidFill>
                  <a:srgbClr val="636467"/>
                </a:solidFill>
                <a:latin typeface="InterFace-Bold"/>
              </a:rPr>
              <a:t>What do you think it would be like to move around on this surface – on foot/ with wheels?</a:t>
            </a:r>
          </a:p>
          <a:p>
            <a:pPr marL="285750" indent="-285750" algn="l">
              <a:buFont typeface="Arial" panose="020B0604020202020204" pitchFamily="34" charset="0"/>
              <a:buChar char="•"/>
            </a:pPr>
            <a:r>
              <a:rPr lang="en-GB" sz="1800" b="1" i="0" u="none" strike="noStrike" baseline="0">
                <a:solidFill>
                  <a:srgbClr val="636467"/>
                </a:solidFill>
                <a:latin typeface="InterFace-Bold"/>
              </a:rPr>
              <a:t>Have you tried walking, driving, or riding a bicycle in sand? Why do you think it is difficult?</a:t>
            </a:r>
          </a:p>
          <a:p>
            <a:pPr marL="285750" indent="-285750" algn="l">
              <a:buFont typeface="Arial" panose="020B0604020202020204" pitchFamily="34" charset="0"/>
              <a:buChar char="•"/>
            </a:pPr>
            <a:r>
              <a:rPr lang="en-GB" sz="1800" b="1" i="0" u="none" strike="noStrike" baseline="0">
                <a:solidFill>
                  <a:srgbClr val="636467"/>
                </a:solidFill>
                <a:latin typeface="InterFace-Bold"/>
              </a:rPr>
              <a:t>Have you found ways to make moving this way easier?</a:t>
            </a:r>
            <a:endParaRPr lang="en-GB" sz="1800" b="0" i="0" u="none" strike="noStrike" baseline="0">
              <a:solidFill>
                <a:srgbClr val="636467"/>
              </a:solidFill>
              <a:latin typeface="InterFace-Regular"/>
            </a:endParaRPr>
          </a:p>
          <a:p>
            <a:pPr algn="l"/>
            <a:endParaRPr lang="en-GB" sz="1800" b="0" i="0" u="none" strike="noStrike" baseline="0">
              <a:solidFill>
                <a:srgbClr val="636467"/>
              </a:solidFill>
              <a:latin typeface="InterFace-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a:solidFill>
                  <a:srgbClr val="636467"/>
                </a:solidFill>
                <a:latin typeface="InterFace-Regular"/>
              </a:rPr>
              <a:t>It is tricky! You and your bike or scooter might get stuck.</a:t>
            </a:r>
          </a:p>
          <a:p>
            <a:pPr algn="l"/>
            <a:r>
              <a:rPr lang="en-GB" sz="1800" b="0" i="0" u="none" strike="noStrike" baseline="0">
                <a:solidFill>
                  <a:srgbClr val="636467"/>
                </a:solidFill>
                <a:latin typeface="InterFace-Regular"/>
              </a:rPr>
              <a:t>Scientists have been designing motor vehicles (</a:t>
            </a:r>
            <a:r>
              <a:rPr lang="en-GB" sz="1800" b="1" i="0" u="none" strike="noStrike" baseline="0">
                <a:solidFill>
                  <a:srgbClr val="636467"/>
                </a:solidFill>
                <a:latin typeface="InterFace-Bold"/>
              </a:rPr>
              <a:t>rovers</a:t>
            </a:r>
            <a:r>
              <a:rPr lang="en-GB" sz="1800" b="0" i="0" u="none" strike="noStrike" baseline="0">
                <a:solidFill>
                  <a:srgbClr val="636467"/>
                </a:solidFill>
                <a:latin typeface="InterFace-Regular"/>
              </a:rPr>
              <a:t>) that can drive on these surfaces. </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411501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GB" b="1" i="0">
                <a:solidFill>
                  <a:srgbClr val="3C3C3C"/>
                </a:solidFill>
                <a:effectLst/>
                <a:latin typeface="Plus Jakarta Sans ExtraBold" pitchFamily="2" charset="0"/>
                <a:cs typeface="Plus Jakarta Sans ExtraBold" pitchFamily="2" charset="0"/>
              </a:rPr>
              <a:t>Background information</a:t>
            </a:r>
          </a:p>
          <a:p>
            <a:pPr algn="l" fontAlgn="base"/>
            <a:r>
              <a:rPr lang="en-GB" b="0" i="0">
                <a:solidFill>
                  <a:srgbClr val="6F6F6F"/>
                </a:solidFill>
                <a:effectLst/>
                <a:latin typeface="Metropolis"/>
              </a:rPr>
              <a:t>NASA's Mars Exploration Program includes two active rovers and three active orbiters.</a:t>
            </a:r>
            <a:endParaRPr lang="en-GB" b="1" i="0">
              <a:solidFill>
                <a:srgbClr val="3C3C3C"/>
              </a:solidFill>
              <a:effectLst/>
              <a:latin typeface="Plus Jakarta Sans ExtraBold" pitchFamily="2" charset="0"/>
              <a:cs typeface="Plus Jakarta Sans ExtraBold" pitchFamily="2" charset="0"/>
            </a:endParaRPr>
          </a:p>
          <a:p>
            <a:pPr algn="l" fontAlgn="base"/>
            <a:endParaRPr lang="en-GB" b="1" i="0">
              <a:solidFill>
                <a:srgbClr val="3C3C3C"/>
              </a:solidFill>
              <a:effectLst/>
              <a:latin typeface="Plus Jakarta Sans ExtraBold" pitchFamily="2" charset="0"/>
              <a:cs typeface="Plus Jakarta Sans ExtraBold" pitchFamily="2" charset="0"/>
            </a:endParaRPr>
          </a:p>
          <a:p>
            <a:pPr algn="l" fontAlgn="base"/>
            <a:r>
              <a:rPr lang="en-GB" b="1" i="0">
                <a:solidFill>
                  <a:srgbClr val="3C3C3C"/>
                </a:solidFill>
                <a:effectLst/>
                <a:latin typeface="Plus Jakarta Sans ExtraBold" pitchFamily="2" charset="0"/>
                <a:cs typeface="Plus Jakarta Sans ExtraBold" pitchFamily="2" charset="0"/>
              </a:rPr>
              <a:t>Orbiters - </a:t>
            </a:r>
            <a:r>
              <a:rPr lang="en-GB">
                <a:solidFill>
                  <a:srgbClr val="3C3C3C"/>
                </a:solidFill>
                <a:latin typeface="Plus Jakarta Sans Medium" pitchFamily="2" charset="0"/>
                <a:cs typeface="Plus Jakarta Sans Medium" pitchFamily="2" charset="0"/>
              </a:rPr>
              <a:t> these </a:t>
            </a:r>
            <a:r>
              <a:rPr lang="en-GB" b="0" i="0">
                <a:solidFill>
                  <a:srgbClr val="3C3C3C"/>
                </a:solidFill>
                <a:effectLst/>
                <a:latin typeface="Plus Jakarta Sans Medium" pitchFamily="2" charset="0"/>
                <a:cs typeface="Plus Jakarta Sans Medium" pitchFamily="2" charset="0"/>
              </a:rPr>
              <a:t>fly round Mars, taking pictures as they zoom around the planet. </a:t>
            </a:r>
            <a:r>
              <a:rPr lang="en-GB" b="1" i="0">
                <a:solidFill>
                  <a:srgbClr val="000000"/>
                </a:solidFill>
                <a:effectLst/>
                <a:latin typeface="Metropolis"/>
              </a:rPr>
              <a:t>Mars Climate Orbiter</a:t>
            </a:r>
            <a:r>
              <a:rPr lang="en-GB" b="0" i="0">
                <a:solidFill>
                  <a:srgbClr val="000000"/>
                </a:solidFill>
                <a:effectLst/>
                <a:latin typeface="Metropolis"/>
              </a:rPr>
              <a:t>, the first of two NASA spacecraft to reach Mars in 1999, is set to go into orbit around the red planet to become the first interplanetary weather satellite and a communications relay for the next lander mission to explore Mars.</a:t>
            </a:r>
            <a:endParaRPr lang="en-GB" b="0" i="0">
              <a:solidFill>
                <a:srgbClr val="3C3C3C"/>
              </a:solidFill>
              <a:effectLst/>
              <a:latin typeface="Plus Jakarta Sans Medium" pitchFamily="2" charset="0"/>
              <a:cs typeface="Plus Jakarta Sans Medium" pitchFamily="2" charset="0"/>
            </a:endParaRPr>
          </a:p>
          <a:p>
            <a:pPr algn="l" fontAlgn="base"/>
            <a:endParaRPr lang="en-GB">
              <a:solidFill>
                <a:srgbClr val="3C3C3C"/>
              </a:solidFill>
              <a:latin typeface="Plus Jakarta Sans Medium" pitchFamily="2" charset="0"/>
              <a:cs typeface="Plus Jakarta Sans Medium" pitchFamily="2" charset="0"/>
            </a:endParaRPr>
          </a:p>
          <a:p>
            <a:pPr algn="l" fontAlgn="base"/>
            <a:r>
              <a:rPr lang="en-GB" b="1">
                <a:solidFill>
                  <a:srgbClr val="3C3C3C"/>
                </a:solidFill>
                <a:latin typeface="Plus Jakarta Sans ExtraBold" pitchFamily="2" charset="0"/>
                <a:cs typeface="Plus Jakarta Sans ExtraBold" pitchFamily="2" charset="0"/>
              </a:rPr>
              <a:t>L</a:t>
            </a:r>
            <a:r>
              <a:rPr lang="en-GB" b="1" i="0">
                <a:solidFill>
                  <a:srgbClr val="3C3C3C"/>
                </a:solidFill>
                <a:effectLst/>
                <a:latin typeface="Plus Jakarta Sans ExtraBold" pitchFamily="2" charset="0"/>
                <a:cs typeface="Plus Jakarta Sans ExtraBold" pitchFamily="2" charset="0"/>
              </a:rPr>
              <a:t>anders</a:t>
            </a:r>
            <a:r>
              <a:rPr lang="en-GB">
                <a:solidFill>
                  <a:srgbClr val="3C3C3C"/>
                </a:solidFill>
                <a:latin typeface="Plus Jakarta Sans Medium" pitchFamily="2" charset="0"/>
                <a:cs typeface="Plus Jakarta Sans Medium" pitchFamily="2" charset="0"/>
              </a:rPr>
              <a:t> -</a:t>
            </a:r>
            <a:r>
              <a:rPr lang="en-GB" b="0" i="0">
                <a:solidFill>
                  <a:srgbClr val="3C3C3C"/>
                </a:solidFill>
                <a:effectLst/>
                <a:latin typeface="Plus Jakarta Sans Medium" pitchFamily="2" charset="0"/>
                <a:cs typeface="Plus Jakarta Sans Medium" pitchFamily="2" charset="0"/>
              </a:rPr>
              <a:t> provide photos and information from their landing spots on the surface of Mars.</a:t>
            </a:r>
          </a:p>
          <a:p>
            <a:pPr algn="l" fontAlgn="base"/>
            <a:endParaRPr lang="en-GB" b="0" i="0">
              <a:solidFill>
                <a:srgbClr val="3C3C3C"/>
              </a:solidFill>
              <a:effectLst/>
              <a:latin typeface="Plus Jakarta Sans Medium" pitchFamily="2" charset="0"/>
              <a:cs typeface="Plus Jakarta Sans Medium" pitchFamily="2" charset="0"/>
            </a:endParaRPr>
          </a:p>
          <a:p>
            <a:pPr algn="l" fontAlgn="base"/>
            <a:r>
              <a:rPr lang="en-GB" b="1" i="0">
                <a:solidFill>
                  <a:srgbClr val="3C3C3C"/>
                </a:solidFill>
                <a:effectLst/>
                <a:latin typeface="Plus Jakarta Sans ExtraBold" pitchFamily="2" charset="0"/>
                <a:cs typeface="Plus Jakarta Sans ExtraBold" pitchFamily="2" charset="0"/>
              </a:rPr>
              <a:t>Rovers</a:t>
            </a:r>
            <a:r>
              <a:rPr lang="en-GB" b="0" i="0">
                <a:solidFill>
                  <a:srgbClr val="3C3C3C"/>
                </a:solidFill>
                <a:effectLst/>
                <a:latin typeface="Plus Jakarta Sans Medium" pitchFamily="2" charset="0"/>
                <a:cs typeface="Plus Jakarta Sans Medium" pitchFamily="2" charset="0"/>
              </a:rPr>
              <a:t> – have wheels and can move around. They land on the surface of Mars and drive around to different places. A rover can study the substances in the different rocks they find. </a:t>
            </a:r>
            <a:r>
              <a:rPr lang="en-GB" sz="1200" b="0" i="0" u="none" strike="noStrike" baseline="0">
                <a:solidFill>
                  <a:srgbClr val="636467"/>
                </a:solidFill>
                <a:latin typeface="InterFace-Regular"/>
              </a:rPr>
              <a:t>Since 1970, four rovers have landed on the Moon and six on Mars. </a:t>
            </a:r>
            <a:endParaRPr lang="en-GB" b="0" i="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552900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Artist's rendering depicts NASA's Mars Exploration Rovers, </a:t>
            </a:r>
            <a:r>
              <a:rPr lang="en-GB" b="1"/>
              <a:t>Spirit</a:t>
            </a:r>
            <a:r>
              <a:rPr lang="en-GB"/>
              <a:t> and </a:t>
            </a:r>
            <a:r>
              <a:rPr lang="en-GB" b="1"/>
              <a:t>Opportunity</a:t>
            </a:r>
            <a:r>
              <a:rPr lang="en-GB"/>
              <a:t>. The twin rovers were launched in 2003 and arrived on Mars in January </a:t>
            </a:r>
            <a:r>
              <a:rPr lang="en-GB" b="1"/>
              <a:t>2004</a:t>
            </a:r>
            <a:r>
              <a:rPr lang="en-GB"/>
              <a:t>.</a:t>
            </a:r>
          </a:p>
          <a:p>
            <a:endParaRPr lang="en-GB"/>
          </a:p>
          <a:p>
            <a:r>
              <a:rPr lang="en-GB"/>
              <a:t>Encourage children to look closely at:</a:t>
            </a:r>
          </a:p>
          <a:p>
            <a:pPr marL="171450" indent="-171450">
              <a:buFont typeface="Arial" panose="020B0604020202020204" pitchFamily="34" charset="0"/>
              <a:buChar char="•"/>
            </a:pPr>
            <a:r>
              <a:rPr lang="en-GB"/>
              <a:t>Wheels – number, size, shape, texture</a:t>
            </a:r>
          </a:p>
          <a:p>
            <a:pPr marL="171450" indent="-171450">
              <a:buFont typeface="Arial" panose="020B0604020202020204" pitchFamily="34" charset="0"/>
              <a:buChar char="•"/>
            </a:pPr>
            <a:r>
              <a:rPr lang="en-GB"/>
              <a:t>Limbs</a:t>
            </a:r>
          </a:p>
          <a:p>
            <a:pPr marL="171450" indent="-171450">
              <a:buFont typeface="Arial" panose="020B0604020202020204" pitchFamily="34" charset="0"/>
              <a:buChar char="•"/>
            </a:pPr>
            <a:r>
              <a:rPr lang="en-GB"/>
              <a:t>Solar panels</a:t>
            </a:r>
          </a:p>
          <a:p>
            <a:pPr marL="171450" indent="-171450">
              <a:buFont typeface="Arial" panose="020B0604020202020204" pitchFamily="34" charset="0"/>
              <a:buChar char="•"/>
            </a:pPr>
            <a:r>
              <a:rPr lang="en-GB"/>
              <a:t>Cameras</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4278769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a:solidFill>
                  <a:srgbClr val="636467"/>
                </a:solidFill>
                <a:latin typeface="InterFace-Regular"/>
              </a:rPr>
              <a:t>Rovers have six wheels attached to large </a:t>
            </a:r>
            <a:r>
              <a:rPr lang="en-GB" sz="1800" b="1" i="0" u="none" strike="noStrike" baseline="0">
                <a:solidFill>
                  <a:srgbClr val="636467"/>
                </a:solidFill>
                <a:latin typeface="InterFace-Bold"/>
              </a:rPr>
              <a:t>limbs </a:t>
            </a:r>
            <a:r>
              <a:rPr lang="en-GB" sz="1800" b="0" i="0" u="none" strike="noStrike" baseline="0">
                <a:solidFill>
                  <a:srgbClr val="636467"/>
                </a:solidFill>
                <a:latin typeface="InterFace-Regular"/>
              </a:rPr>
              <a:t>that rock up and down. These are called the </a:t>
            </a:r>
            <a:r>
              <a:rPr lang="en-GB" sz="1800" b="1" i="0" u="none" strike="noStrike" baseline="0">
                <a:solidFill>
                  <a:srgbClr val="636467"/>
                </a:solidFill>
                <a:latin typeface="InterFace-Regular"/>
              </a:rPr>
              <a:t>rockers</a:t>
            </a:r>
            <a:r>
              <a:rPr lang="en-GB" sz="1800" b="0" i="0" u="none" strike="noStrike" baseline="0">
                <a:solidFill>
                  <a:srgbClr val="636467"/>
                </a:solidFill>
                <a:latin typeface="InterFace-Regular"/>
              </a:rPr>
              <a:t>. The force pushing down into the ground is the same through each wheel. This means that the rover can move over large, solid objects of up to 40 cm without getting stuck. This is great for firm ground, but not on loose, sandy ground when the wheels spin, slip and sink.</a:t>
            </a:r>
          </a:p>
          <a:p>
            <a:pPr algn="l"/>
            <a:endParaRPr lang="en-GB" sz="1800" b="0" i="0" u="none" strike="noStrike" baseline="0">
              <a:solidFill>
                <a:srgbClr val="636467"/>
              </a:solidFill>
              <a:latin typeface="InterFace-Regular"/>
            </a:endParaRPr>
          </a:p>
          <a:p>
            <a:pPr algn="l"/>
            <a:r>
              <a:rPr lang="en-GB" sz="1800" b="0" i="0" u="none" strike="noStrike" baseline="0">
                <a:solidFill>
                  <a:srgbClr val="636467"/>
                </a:solidFill>
                <a:latin typeface="InterFace-Regular"/>
              </a:rPr>
              <a:t>*© </a:t>
            </a:r>
            <a:r>
              <a:rPr lang="en-GB" sz="1800" b="0" i="0" u="none" strike="noStrike" baseline="0" err="1">
                <a:solidFill>
                  <a:srgbClr val="636467"/>
                </a:solidFill>
                <a:latin typeface="InterFace-Regular"/>
              </a:rPr>
              <a:t>Facepunch</a:t>
            </a:r>
            <a:r>
              <a:rPr lang="en-GB" sz="1800" b="0" i="0" u="none" strike="noStrike" baseline="0">
                <a:solidFill>
                  <a:srgbClr val="636467"/>
                </a:solidFill>
                <a:latin typeface="InterFace-Regular"/>
              </a:rPr>
              <a:t>, licenced by Creative Commons and accessed here:</a:t>
            </a:r>
          </a:p>
          <a:p>
            <a:pPr algn="l"/>
            <a:r>
              <a:rPr lang="en-GB" sz="1800" b="0" i="0" u="none" strike="noStrike" baseline="0">
                <a:solidFill>
                  <a:srgbClr val="636467"/>
                </a:solidFill>
                <a:latin typeface="InterFace-Regular"/>
              </a:rPr>
              <a:t>https://</a:t>
            </a:r>
            <a:r>
              <a:rPr lang="en-GB" sz="1800" b="0" i="0" u="none" strike="noStrike" baseline="0" err="1">
                <a:solidFill>
                  <a:srgbClr val="636467"/>
                </a:solidFill>
                <a:latin typeface="InterFace-Regular"/>
              </a:rPr>
              <a:t>commons.wikimedia.org</a:t>
            </a:r>
            <a:r>
              <a:rPr lang="en-GB" sz="1800" b="0" i="0" u="none" strike="noStrike" baseline="0">
                <a:solidFill>
                  <a:srgbClr val="636467"/>
                </a:solidFill>
                <a:latin typeface="InterFace-Regular"/>
              </a:rPr>
              <a:t>/wiki/</a:t>
            </a:r>
            <a:r>
              <a:rPr lang="en-GB" sz="1800" b="0" i="0" u="none" strike="noStrike" baseline="0" err="1">
                <a:solidFill>
                  <a:srgbClr val="636467"/>
                </a:solidFill>
                <a:latin typeface="InterFace-Regular"/>
              </a:rPr>
              <a:t>File:Rocker</a:t>
            </a:r>
            <a:r>
              <a:rPr lang="en-GB" sz="1800" b="0" i="0" u="none" strike="noStrike" baseline="0">
                <a:solidFill>
                  <a:srgbClr val="636467"/>
                </a:solidFill>
                <a:latin typeface="InterFace-Regular"/>
              </a:rPr>
              <a:t> </a:t>
            </a:r>
            <a:r>
              <a:rPr lang="en-GB" sz="1800" b="0" i="0" u="none" strike="noStrike" baseline="0" err="1">
                <a:solidFill>
                  <a:srgbClr val="636467"/>
                </a:solidFill>
                <a:latin typeface="InterFace-Regular"/>
              </a:rPr>
              <a:t>Bogie_system.svg</a:t>
            </a:r>
            <a:r>
              <a:rPr lang="en-GB" sz="1800" b="0" i="0" u="none" strike="noStrike" baseline="0">
                <a:solidFill>
                  <a:srgbClr val="636467"/>
                </a:solidFill>
                <a:latin typeface="InterFace-Regular"/>
              </a:rPr>
              <a:t>#/media/</a:t>
            </a:r>
            <a:r>
              <a:rPr lang="en-GB" sz="1800" b="0" i="0" u="none" strike="noStrike" baseline="0" err="1">
                <a:solidFill>
                  <a:srgbClr val="636467"/>
                </a:solidFill>
                <a:latin typeface="InterFace-Regular"/>
              </a:rPr>
              <a:t>File:Rocker_bogie.gif</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880906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u="none" strike="noStrike" baseline="0">
                <a:solidFill>
                  <a:srgbClr val="636467"/>
                </a:solidFill>
                <a:latin typeface="InterFace-Regular"/>
              </a:rPr>
              <a:t>Ask - </a:t>
            </a:r>
            <a:r>
              <a:rPr lang="en-GB" sz="1800" b="1" i="0" u="none" strike="noStrike" baseline="0">
                <a:solidFill>
                  <a:srgbClr val="636467"/>
                </a:solidFill>
                <a:latin typeface="InterFace-Bold"/>
              </a:rPr>
              <a:t>Have you seen a car trying to move in loose sand / wet mud? What happens?</a:t>
            </a:r>
            <a:endParaRPr lang="en-GB" sz="1800" b="1" i="0" u="none" strike="noStrike" baseline="0">
              <a:solidFill>
                <a:srgbClr val="636467"/>
              </a:solidFill>
              <a:latin typeface="InterFace-Regular"/>
            </a:endParaRPr>
          </a:p>
          <a:p>
            <a:pPr algn="l"/>
            <a:endParaRPr lang="en-GB" sz="1800" b="0" i="0" u="none" strike="noStrike" baseline="0">
              <a:solidFill>
                <a:srgbClr val="636467"/>
              </a:solidFill>
              <a:latin typeface="InterFace-Regular"/>
            </a:endParaRPr>
          </a:p>
          <a:p>
            <a:pPr algn="l"/>
            <a:r>
              <a:rPr lang="en-GB" sz="1800" b="0" i="0" u="none" strike="noStrike" baseline="0">
                <a:solidFill>
                  <a:srgbClr val="636467"/>
                </a:solidFill>
                <a:latin typeface="InterFace-Regular"/>
              </a:rPr>
              <a:t>This happened to a </a:t>
            </a:r>
            <a:r>
              <a:rPr lang="en-GB" sz="1800" b="1" i="0" u="none" strike="noStrike" baseline="0">
                <a:solidFill>
                  <a:srgbClr val="636467"/>
                </a:solidFill>
                <a:latin typeface="InterFace-Bold"/>
              </a:rPr>
              <a:t>NASA </a:t>
            </a:r>
            <a:r>
              <a:rPr lang="en-GB" sz="1800" b="0" i="0" u="none" strike="noStrike" baseline="0">
                <a:solidFill>
                  <a:srgbClr val="636467"/>
                </a:solidFill>
                <a:latin typeface="InterFace-Regular"/>
              </a:rPr>
              <a:t>Mars rover called </a:t>
            </a:r>
            <a:r>
              <a:rPr lang="en-GB" sz="1800" b="1" i="0" u="none" strike="noStrike" baseline="0">
                <a:solidFill>
                  <a:srgbClr val="636467"/>
                </a:solidFill>
                <a:latin typeface="InterFace-Regular"/>
              </a:rPr>
              <a:t>Spirit</a:t>
            </a:r>
            <a:r>
              <a:rPr lang="en-GB" sz="1800" b="0" i="0" u="none" strike="noStrike" baseline="0">
                <a:solidFill>
                  <a:srgbClr val="636467"/>
                </a:solidFill>
                <a:latin typeface="InterFace-Regular"/>
              </a:rPr>
              <a:t>. In 2010, it became stuck in a sand trap and the mission was ended.</a:t>
            </a:r>
          </a:p>
          <a:p>
            <a:pPr algn="l"/>
            <a:endParaRPr lang="en-GB" sz="1800" b="0" i="0" u="none" strike="noStrike" baseline="0">
              <a:solidFill>
                <a:srgbClr val="636467"/>
              </a:solidFill>
              <a:latin typeface="InterFace-Regular"/>
            </a:endParaRPr>
          </a:p>
          <a:p>
            <a:pPr algn="l"/>
            <a:r>
              <a:rPr lang="en-GB" sz="1800" b="0" i="0" u="none" strike="noStrike" baseline="0">
                <a:solidFill>
                  <a:srgbClr val="636467"/>
                </a:solidFill>
                <a:latin typeface="InterFace-Regular"/>
              </a:rPr>
              <a:t>Rovers must travel over uneven, dusty ground, known as </a:t>
            </a:r>
            <a:r>
              <a:rPr lang="en-GB" sz="1800" b="1" i="0" u="none" strike="noStrike" baseline="0">
                <a:solidFill>
                  <a:srgbClr val="636467"/>
                </a:solidFill>
                <a:latin typeface="InterFace-Bold"/>
              </a:rPr>
              <a:t>regolith</a:t>
            </a:r>
            <a:r>
              <a:rPr lang="en-GB" sz="1800" b="0" i="0" u="none" strike="noStrike" baseline="0">
                <a:solidFill>
                  <a:srgbClr val="636467"/>
                </a:solidFill>
                <a:latin typeface="InterFace-Regular"/>
              </a:rPr>
              <a:t>. The risk of the wheels getting stuck is great. </a:t>
            </a:r>
          </a:p>
          <a:p>
            <a:pPr algn="l"/>
            <a:endParaRPr lang="en-GB" sz="1800" b="0" i="0" u="none" strike="noStrike" baseline="0">
              <a:solidFill>
                <a:srgbClr val="636467"/>
              </a:solidFill>
              <a:latin typeface="InterFace-Regular"/>
            </a:endParaRPr>
          </a:p>
          <a:p>
            <a:pPr algn="l"/>
            <a:r>
              <a:rPr lang="en-GB" sz="1800" b="0" i="0" u="none" strike="noStrike" baseline="0">
                <a:solidFill>
                  <a:srgbClr val="636467"/>
                </a:solidFill>
                <a:latin typeface="InterFace-Regular"/>
              </a:rPr>
              <a:t>If this happens, the rover will not be able to travel far from where it has landed. Scientists will only be able to collect information from a small area.</a:t>
            </a:r>
          </a:p>
          <a:p>
            <a:pPr algn="l"/>
            <a:r>
              <a:rPr lang="en-GB" sz="1800" b="0" i="0" u="none" strike="noStrike" baseline="0">
                <a:solidFill>
                  <a:srgbClr val="636467"/>
                </a:solidFill>
                <a:latin typeface="InterFace-Regular"/>
              </a:rPr>
              <a:t>Scientists need reliable rovers that can travel long distances. Then we will learn more about moons and planets in space.</a:t>
            </a:r>
            <a:endParaRPr lang="en-GB" sz="1800"/>
          </a:p>
          <a:p>
            <a:pPr algn="l"/>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1192991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8338961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3019304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95228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582142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790842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theme" Target="../theme/theme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56" Type="http://schemas.openxmlformats.org/officeDocument/2006/relationships/image" Target="../media/image1.png"/><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slideLayout" Target="../slideLayouts/slideLayout106.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 id="2147483826"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1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0.xml"/><Relationship Id="rId1" Type="http://schemas.openxmlformats.org/officeDocument/2006/relationships/slideLayout" Target="../slideLayouts/slideLayout59.xml"/><Relationship Id="rId4" Type="http://schemas.openxmlformats.org/officeDocument/2006/relationships/hyperlink" Target="https://video.link/w/YIU6a76PVvE"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notesSlide" Target="../notesSlides/notesSlide12.xml"/><Relationship Id="rId1" Type="http://schemas.openxmlformats.org/officeDocument/2006/relationships/slideLayout" Target="../slideLayouts/slideLayout59.xml"/><Relationship Id="rId4" Type="http://schemas.openxmlformats.org/officeDocument/2006/relationships/image" Target="../media/image89.png"/></Relationships>
</file>

<file path=ppt/slides/_rels/slide1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3" Type="http://schemas.openxmlformats.org/officeDocument/2006/relationships/hyperlink" Target="https://physics.gatech.edu/user/daniel-goldman" TargetMode="External"/><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image" Target="../media/image9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5.xml"/><Relationship Id="rId1" Type="http://schemas.openxmlformats.org/officeDocument/2006/relationships/slideLayout" Target="../slideLayouts/slideLayout59.xml"/><Relationship Id="rId5" Type="http://schemas.openxmlformats.org/officeDocument/2006/relationships/image" Target="../media/image94.jpeg"/><Relationship Id="rId4" Type="http://schemas.openxmlformats.org/officeDocument/2006/relationships/image" Target="../media/image93.jpeg"/></Relationships>
</file>

<file path=ppt/slides/_rels/slide1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6.xml"/><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7.xml"/><Relationship Id="rId1" Type="http://schemas.openxmlformats.org/officeDocument/2006/relationships/slideLayout" Target="../slideLayouts/slideLayout55.xml"/><Relationship Id="rId4" Type="http://schemas.openxmlformats.org/officeDocument/2006/relationships/image" Target="../media/image97.png"/></Relationships>
</file>

<file path=ppt/slides/_rels/slide1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8.xml"/><Relationship Id="rId1" Type="http://schemas.openxmlformats.org/officeDocument/2006/relationships/slideLayout" Target="../slideLayouts/slideLayout58.xml"/><Relationship Id="rId4" Type="http://schemas.openxmlformats.org/officeDocument/2006/relationships/image" Target="../media/image99.jpe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20.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slideLayout" Target="../slideLayouts/slideLayout58.xml"/><Relationship Id="rId7" Type="http://schemas.openxmlformats.org/officeDocument/2006/relationships/image" Target="../media/image102.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notesSlide" Target="../notesSlides/notesSlide19.xml"/><Relationship Id="rId9" Type="http://schemas.openxmlformats.org/officeDocument/2006/relationships/image" Target="../media/image104.png"/></Relationships>
</file>

<file path=ppt/slides/_rels/slide21.xml.rels><?xml version="1.0" encoding="UTF-8" standalone="yes"?>
<Relationships xmlns="http://schemas.openxmlformats.org/package/2006/relationships"><Relationship Id="rId3" Type="http://schemas.openxmlformats.org/officeDocument/2006/relationships/hyperlink" Target="https://www.sunspaceart.org/" TargetMode="External"/><Relationship Id="rId2" Type="http://schemas.openxmlformats.org/officeDocument/2006/relationships/notesSlide" Target="../notesSlides/notesSlide20.xml"/><Relationship Id="rId1" Type="http://schemas.openxmlformats.org/officeDocument/2006/relationships/slideLayout" Target="../slideLayouts/slideLayout59.xml"/><Relationship Id="rId6" Type="http://schemas.openxmlformats.org/officeDocument/2006/relationships/hyperlink" Target="https://mars.nasa.gov/news/8875/testing-proves-its-worth-with-successful-mars-parachute-deployment/" TargetMode="External"/><Relationship Id="rId5" Type="http://schemas.openxmlformats.org/officeDocument/2006/relationships/hyperlink" Target="https://explorify.uk/en/activities/odd-one-out/what-goes-up-must-come-down" TargetMode="External"/><Relationship Id="rId4" Type="http://schemas.openxmlformats.org/officeDocument/2006/relationships/hyperlink" Target="https://documents.manchester.ac.uk/display.aspx?DocID=59095"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21.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8.png"/><Relationship Id="rId2" Type="http://schemas.openxmlformats.org/officeDocument/2006/relationships/notesSlide" Target="../notesSlides/notesSlide22.xml"/><Relationship Id="rId1" Type="http://schemas.openxmlformats.org/officeDocument/2006/relationships/slideLayout" Target="../slideLayouts/slideLayout60.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hyperlink" Target="https://explorify.uk/en/activities/whats-going-on/flexible-wheel" TargetMode="External"/><Relationship Id="rId2" Type="http://schemas.openxmlformats.org/officeDocument/2006/relationships/notesSlide" Target="../notesSlides/notesSlide4.xml"/><Relationship Id="rId1" Type="http://schemas.openxmlformats.org/officeDocument/2006/relationships/slideLayout" Target="../slideLayouts/slideLayout59.xml"/><Relationship Id="rId5" Type="http://schemas.openxmlformats.org/officeDocument/2006/relationships/image" Target="../media/image79.png"/><Relationship Id="rId4" Type="http://schemas.openxmlformats.org/officeDocument/2006/relationships/image" Target="../media/image78.jpeg"/></Relationships>
</file>

<file path=ppt/slides/_rels/slide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3.gif"/><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9.xml"/><Relationship Id="rId1" Type="http://schemas.openxmlformats.org/officeDocument/2006/relationships/slideLayout" Target="../slideLayouts/slideLayout59.xml"/><Relationship Id="rId5" Type="http://schemas.openxmlformats.org/officeDocument/2006/relationships/image" Target="../media/image86.jpeg"/><Relationship Id="rId4" Type="http://schemas.openxmlformats.org/officeDocument/2006/relationships/image" Target="../media/image8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400912"/>
          </a:xfrm>
        </p:spPr>
        <p:txBody>
          <a:bodyPr>
            <a:noAutofit/>
          </a:bodyPr>
          <a:lstStyle/>
          <a:p>
            <a:r>
              <a:rPr lang="en-GB">
                <a:latin typeface="+mn-lt"/>
              </a:rPr>
              <a:t>Weird, wiggly, crawling wheels roam Mars</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67587" y="5597747"/>
            <a:ext cx="3029770" cy="1015663"/>
          </a:xfrm>
          <a:prstGeom prst="rect">
            <a:avLst/>
          </a:prstGeom>
          <a:noFill/>
        </p:spPr>
        <p:txBody>
          <a:bodyPr wrap="square">
            <a:spAutoFit/>
          </a:bodyPr>
          <a:lstStyle/>
          <a:p>
            <a:r>
              <a:rPr lang="en-GB" sz="2000" b="1">
                <a:solidFill>
                  <a:srgbClr val="E10098"/>
                </a:solidFill>
                <a:cs typeface="Plus Jakarta Sans Medium" pitchFamily="2" charset="0"/>
              </a:rPr>
              <a:t>Teacher Guide</a:t>
            </a:r>
          </a:p>
          <a:p>
            <a:r>
              <a:rPr lang="en-GB" sz="2000">
                <a:solidFill>
                  <a:srgbClr val="00205B"/>
                </a:solidFill>
                <a:cs typeface="Plus Jakarta Sans Medium" pitchFamily="2" charset="0"/>
              </a:rPr>
              <a:t>Curriculum link: Friction</a:t>
            </a:r>
          </a:p>
          <a:p>
            <a:r>
              <a:rPr lang="en-GB" sz="2000">
                <a:solidFill>
                  <a:srgbClr val="00205B"/>
                </a:solidFill>
                <a:cs typeface="Plus Jakarta Sans Medium" pitchFamily="2" charset="0"/>
              </a:rPr>
              <a:t>Suitable: 7-12 years</a:t>
            </a:r>
          </a:p>
        </p:txBody>
      </p:sp>
      <p:pic>
        <p:nvPicPr>
          <p:cNvPr id="13" name="Picture 12" descr="A picture containing ground, outdoor, dirt&#10;&#10;Description automatically generated">
            <a:extLst>
              <a:ext uri="{FF2B5EF4-FFF2-40B4-BE49-F238E27FC236}">
                <a16:creationId xmlns:a16="http://schemas.microsoft.com/office/drawing/2014/main" id="{7F7A8D38-CD23-B878-4798-2C69F3CAC6B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11399" b="-1"/>
          <a:stretch/>
        </p:blipFill>
        <p:spPr>
          <a:xfrm>
            <a:off x="611998" y="371904"/>
            <a:ext cx="7920000" cy="2016091"/>
          </a:xfrm>
          <a:prstGeom prst="rect">
            <a:avLst/>
          </a:prstGeom>
        </p:spPr>
      </p:pic>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477" y="2564731"/>
            <a:ext cx="2731045" cy="158232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5DB57-E8CC-6723-CEDE-3BF2518E8ABA}"/>
              </a:ext>
            </a:extLst>
          </p:cNvPr>
          <p:cNvSpPr>
            <a:spLocks noGrp="1"/>
          </p:cNvSpPr>
          <p:nvPr>
            <p:ph type="title"/>
          </p:nvPr>
        </p:nvSpPr>
        <p:spPr>
          <a:xfrm>
            <a:off x="628651" y="365126"/>
            <a:ext cx="4375397" cy="1325562"/>
          </a:xfrm>
        </p:spPr>
        <p:txBody>
          <a:bodyPr>
            <a:normAutofit/>
          </a:bodyPr>
          <a:lstStyle/>
          <a:p>
            <a:r>
              <a:rPr lang="en-GB" b="1">
                <a:latin typeface="+mj-lt"/>
              </a:rPr>
              <a:t>How did engineers solve this problem?</a:t>
            </a:r>
          </a:p>
        </p:txBody>
      </p:sp>
      <p:pic>
        <p:nvPicPr>
          <p:cNvPr id="4" name="Picture 3" descr="A picture containing indoor&#10;&#10;Description automatically generated">
            <a:extLst>
              <a:ext uri="{FF2B5EF4-FFF2-40B4-BE49-F238E27FC236}">
                <a16:creationId xmlns:a16="http://schemas.microsoft.com/office/drawing/2014/main" id="{120C7D02-C5AE-A896-6F5C-BEDF2FBE30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04049" y="400"/>
            <a:ext cx="4139952" cy="6861798"/>
          </a:xfrm>
          <a:prstGeom prst="rect">
            <a:avLst/>
          </a:prstGeom>
        </p:spPr>
      </p:pic>
      <p:sp>
        <p:nvSpPr>
          <p:cNvPr id="7" name="TextBox 6">
            <a:extLst>
              <a:ext uri="{FF2B5EF4-FFF2-40B4-BE49-F238E27FC236}">
                <a16:creationId xmlns:a16="http://schemas.microsoft.com/office/drawing/2014/main" id="{B965B79F-0C6F-9C49-E01C-044A4E966E02}"/>
              </a:ext>
            </a:extLst>
          </p:cNvPr>
          <p:cNvSpPr txBox="1"/>
          <p:nvPr/>
        </p:nvSpPr>
        <p:spPr>
          <a:xfrm>
            <a:off x="869649" y="2945814"/>
            <a:ext cx="3485313" cy="707886"/>
          </a:xfrm>
          <a:prstGeom prst="rect">
            <a:avLst/>
          </a:prstGeom>
          <a:noFill/>
        </p:spPr>
        <p:txBody>
          <a:bodyPr wrap="none" rtlCol="0">
            <a:spAutoFit/>
          </a:bodyPr>
          <a:lstStyle/>
          <a:p>
            <a:pPr algn="ctr"/>
            <a:r>
              <a:rPr lang="en-GB" sz="2000">
                <a:solidFill>
                  <a:srgbClr val="3C3C3C"/>
                </a:solidFill>
                <a:cs typeface="Plus Jakarta Sans Medium" pitchFamily="2" charset="0"/>
              </a:rPr>
              <a:t>To see the </a:t>
            </a:r>
            <a:r>
              <a:rPr lang="en-GB" sz="2000" b="1">
                <a:solidFill>
                  <a:srgbClr val="3C3C3C"/>
                </a:solidFill>
                <a:cs typeface="Plus Jakarta Sans ExtraBold" pitchFamily="2" charset="0"/>
              </a:rPr>
              <a:t>Mini Rover </a:t>
            </a:r>
            <a:r>
              <a:rPr lang="en-GB" sz="2000">
                <a:solidFill>
                  <a:srgbClr val="3C3C3C"/>
                </a:solidFill>
                <a:cs typeface="Plus Jakarta Sans Medium" pitchFamily="2" charset="0"/>
              </a:rPr>
              <a:t>in action,</a:t>
            </a:r>
          </a:p>
          <a:p>
            <a:pPr algn="ctr"/>
            <a:r>
              <a:rPr lang="en-GB" sz="2000">
                <a:solidFill>
                  <a:srgbClr val="3C3C3C"/>
                </a:solidFill>
                <a:cs typeface="Plus Jakarta Sans Medium" pitchFamily="2" charset="0"/>
              </a:rPr>
              <a:t>click </a:t>
            </a:r>
            <a:r>
              <a:rPr lang="en-GB" sz="2000">
                <a:solidFill>
                  <a:srgbClr val="3C3C3C"/>
                </a:solidFill>
                <a:cs typeface="Plus Jakarta Sans Medium" pitchFamily="2" charset="0"/>
                <a:hlinkClick r:id="rId4"/>
              </a:rPr>
              <a:t>here</a:t>
            </a:r>
            <a:r>
              <a:rPr lang="en-GB" sz="2000">
                <a:solidFill>
                  <a:srgbClr val="3C3C3C"/>
                </a:solidFill>
                <a:cs typeface="Plus Jakarta Sans Medium" pitchFamily="2" charset="0"/>
              </a:rPr>
              <a:t>.</a:t>
            </a:r>
          </a:p>
        </p:txBody>
      </p:sp>
      <p:sp>
        <p:nvSpPr>
          <p:cNvPr id="3" name="TextBox 2">
            <a:extLst>
              <a:ext uri="{FF2B5EF4-FFF2-40B4-BE49-F238E27FC236}">
                <a16:creationId xmlns:a16="http://schemas.microsoft.com/office/drawing/2014/main" id="{289E3E32-0310-FD86-2282-8CE301035B5F}"/>
              </a:ext>
            </a:extLst>
          </p:cNvPr>
          <p:cNvSpPr txBox="1"/>
          <p:nvPr/>
        </p:nvSpPr>
        <p:spPr>
          <a:xfrm>
            <a:off x="8138597" y="6608450"/>
            <a:ext cx="1005403" cy="246221"/>
          </a:xfrm>
          <a:prstGeom prst="rect">
            <a:avLst/>
          </a:prstGeom>
          <a:noFill/>
        </p:spPr>
        <p:txBody>
          <a:bodyPr wrap="none" rtlCol="0">
            <a:spAutoFit/>
          </a:bodyPr>
          <a:lstStyle/>
          <a:p>
            <a:r>
              <a:rPr lang="en-GB" sz="1000">
                <a:solidFill>
                  <a:schemeClr val="bg1"/>
                </a:solidFill>
              </a:rPr>
              <a:t>© Georgia Tech</a:t>
            </a:r>
          </a:p>
        </p:txBody>
      </p:sp>
    </p:spTree>
    <p:extLst>
      <p:ext uri="{BB962C8B-B14F-4D97-AF65-F5344CB8AC3E}">
        <p14:creationId xmlns:p14="http://schemas.microsoft.com/office/powerpoint/2010/main" val="1139457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E761B75-FE5A-101B-65C0-414F94EBA6DC}"/>
              </a:ext>
            </a:extLst>
          </p:cNvPr>
          <p:cNvPicPr>
            <a:picLocks noChangeAspect="1"/>
          </p:cNvPicPr>
          <p:nvPr/>
        </p:nvPicPr>
        <p:blipFill>
          <a:blip r:embed="rId3"/>
          <a:stretch>
            <a:fillRect/>
          </a:stretch>
        </p:blipFill>
        <p:spPr>
          <a:xfrm>
            <a:off x="460891" y="1530769"/>
            <a:ext cx="8441062" cy="5085184"/>
          </a:xfrm>
          <a:prstGeom prst="rect">
            <a:avLst/>
          </a:prstGeom>
        </p:spPr>
      </p:pic>
      <p:sp>
        <p:nvSpPr>
          <p:cNvPr id="8" name="Title 7">
            <a:extLst>
              <a:ext uri="{FF2B5EF4-FFF2-40B4-BE49-F238E27FC236}">
                <a16:creationId xmlns:a16="http://schemas.microsoft.com/office/drawing/2014/main" id="{679BB629-4E60-0833-BA04-BF9ECD38F375}"/>
              </a:ext>
            </a:extLst>
          </p:cNvPr>
          <p:cNvSpPr>
            <a:spLocks noGrp="1"/>
          </p:cNvSpPr>
          <p:nvPr>
            <p:ph type="title"/>
          </p:nvPr>
        </p:nvSpPr>
        <p:spPr/>
        <p:txBody>
          <a:bodyPr/>
          <a:lstStyle/>
          <a:p>
            <a:r>
              <a:rPr lang="en-GB" b="1">
                <a:latin typeface="+mj-lt"/>
              </a:rPr>
              <a:t>Why do scientists make models?</a:t>
            </a:r>
          </a:p>
        </p:txBody>
      </p:sp>
      <p:sp>
        <p:nvSpPr>
          <p:cNvPr id="2" name="TextBox 1">
            <a:extLst>
              <a:ext uri="{FF2B5EF4-FFF2-40B4-BE49-F238E27FC236}">
                <a16:creationId xmlns:a16="http://schemas.microsoft.com/office/drawing/2014/main" id="{00F8CDBC-090C-9EB8-2454-B4D1C772415E}"/>
              </a:ext>
            </a:extLst>
          </p:cNvPr>
          <p:cNvSpPr txBox="1"/>
          <p:nvPr/>
        </p:nvSpPr>
        <p:spPr>
          <a:xfrm>
            <a:off x="737942" y="6550223"/>
            <a:ext cx="1317220" cy="307777"/>
          </a:xfrm>
          <a:prstGeom prst="rect">
            <a:avLst/>
          </a:prstGeom>
          <a:noFill/>
        </p:spPr>
        <p:txBody>
          <a:bodyPr wrap="none" rtlCol="0">
            <a:spAutoFit/>
          </a:bodyPr>
          <a:lstStyle/>
          <a:p>
            <a:r>
              <a:rPr lang="en-GB" sz="1400">
                <a:solidFill>
                  <a:schemeClr val="bg1"/>
                </a:solidFill>
              </a:rPr>
              <a:t>© Georgia Tech</a:t>
            </a:r>
          </a:p>
        </p:txBody>
      </p:sp>
      <p:sp>
        <p:nvSpPr>
          <p:cNvPr id="3" name="TextBox 2">
            <a:extLst>
              <a:ext uri="{FF2B5EF4-FFF2-40B4-BE49-F238E27FC236}">
                <a16:creationId xmlns:a16="http://schemas.microsoft.com/office/drawing/2014/main" id="{FC65B5AE-6036-E99C-BBD3-A0AD3A9D6FD4}"/>
              </a:ext>
            </a:extLst>
          </p:cNvPr>
          <p:cNvSpPr txBox="1"/>
          <p:nvPr/>
        </p:nvSpPr>
        <p:spPr>
          <a:xfrm>
            <a:off x="460891" y="6369763"/>
            <a:ext cx="1005403" cy="246221"/>
          </a:xfrm>
          <a:prstGeom prst="rect">
            <a:avLst/>
          </a:prstGeom>
          <a:noFill/>
        </p:spPr>
        <p:txBody>
          <a:bodyPr wrap="none" rtlCol="0">
            <a:spAutoFit/>
          </a:bodyPr>
          <a:lstStyle/>
          <a:p>
            <a:r>
              <a:rPr lang="en-GB" sz="1000">
                <a:solidFill>
                  <a:schemeClr val="bg1"/>
                </a:solidFill>
              </a:rPr>
              <a:t>© Georgia Tech</a:t>
            </a:r>
          </a:p>
        </p:txBody>
      </p:sp>
    </p:spTree>
    <p:extLst>
      <p:ext uri="{BB962C8B-B14F-4D97-AF65-F5344CB8AC3E}">
        <p14:creationId xmlns:p14="http://schemas.microsoft.com/office/powerpoint/2010/main" val="2537531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What next?</a:t>
            </a:r>
          </a:p>
        </p:txBody>
      </p:sp>
      <mc:AlternateContent xmlns:mc="http://schemas.openxmlformats.org/markup-compatibility/2006">
        <mc:Choice xmlns:am3d="http://schemas.microsoft.com/office/drawing/2017/model3d" Requires="am3d">
          <p:graphicFrame>
            <p:nvGraphicFramePr>
              <p:cNvPr id="5" name="3D Model 4" descr="Mars Curiosity Rover">
                <a:extLst>
                  <a:ext uri="{FF2B5EF4-FFF2-40B4-BE49-F238E27FC236}">
                    <a16:creationId xmlns:a16="http://schemas.microsoft.com/office/drawing/2014/main" id="{44D018CC-53DC-A088-2F72-94E2361D1B3E}"/>
                  </a:ext>
                </a:extLst>
              </p:cNvPr>
              <p:cNvGraphicFramePr>
                <a:graphicFrameLocks noChangeAspect="1"/>
              </p:cNvGraphicFramePr>
              <p:nvPr>
                <p:extLst>
                  <p:ext uri="{D42A27DB-BD31-4B8C-83A1-F6EECF244321}">
                    <p14:modId xmlns:p14="http://schemas.microsoft.com/office/powerpoint/2010/main" val="4146020239"/>
                  </p:ext>
                </p:extLst>
              </p:nvPr>
            </p:nvGraphicFramePr>
            <p:xfrm>
              <a:off x="1650406" y="1385910"/>
              <a:ext cx="5619325" cy="4724043"/>
            </p:xfrm>
            <a:graphic>
              <a:graphicData uri="http://schemas.microsoft.com/office/drawing/2017/model3d">
                <am3d:model3d r:embed="rId3">
                  <am3d:spPr>
                    <a:xfrm>
                      <a:off x="0" y="0"/>
                      <a:ext cx="5619325" cy="4724043"/>
                    </a:xfrm>
                    <a:prstGeom prst="rect">
                      <a:avLst/>
                    </a:prstGeom>
                  </am3d:spPr>
                  <am3d:camera>
                    <am3d:pos x="0" y="0" z="62898342"/>
                    <am3d:up dx="0" dy="36000000" dz="0"/>
                    <am3d:lookAt x="0" y="0" z="0"/>
                    <am3d:perspective fov="2700000"/>
                  </am3d:camera>
                  <am3d:trans>
                    <am3d:meterPerModelUnit n="250016" d="1000000"/>
                    <am3d:preTrans dx="21602" dy="-9937771" dz="-2548208"/>
                    <am3d:scale>
                      <am3d:sx n="1000000" d="1000000"/>
                      <am3d:sy n="1000000" d="1000000"/>
                      <am3d:sz n="1000000" d="1000000"/>
                    </am3d:scale>
                    <am3d:rot ax="1388010" ay="-3119382" az="-1116276"/>
                    <am3d:postTrans dx="0" dy="0" dz="0"/>
                  </am3d:trans>
                  <am3d:raster rName="Office3DRenderer" rVer="16.0.8326">
                    <am3d:blip r:embed="rId4"/>
                  </am3d:raster>
                  <am3d:objViewport viewportSz="782895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5" name="3D Model 4" descr="Mars Curiosity Rover">
                <a:extLst>
                  <a:ext uri="{FF2B5EF4-FFF2-40B4-BE49-F238E27FC236}">
                    <a16:creationId xmlns:a16="http://schemas.microsoft.com/office/drawing/2014/main" id="{44D018CC-53DC-A088-2F72-94E2361D1B3E}"/>
                  </a:ext>
                </a:extLst>
              </p:cNvPr>
              <p:cNvPicPr>
                <a:picLocks noGrp="1" noRot="1" noChangeAspect="1" noMove="1" noResize="1" noEditPoints="1" noAdjustHandles="1" noChangeArrowheads="1" noChangeShapeType="1" noCrop="1"/>
              </p:cNvPicPr>
              <p:nvPr/>
            </p:nvPicPr>
            <p:blipFill>
              <a:blip r:embed="rId4"/>
              <a:stretch>
                <a:fillRect/>
              </a:stretch>
            </p:blipFill>
            <p:spPr>
              <a:xfrm>
                <a:off x="1650406" y="1385910"/>
                <a:ext cx="5619325" cy="4724043"/>
              </a:xfrm>
              <a:prstGeom prst="rect">
                <a:avLst/>
              </a:prstGeom>
            </p:spPr>
          </p:pic>
        </mc:Fallback>
      </mc:AlternateContent>
      <p:sp>
        <p:nvSpPr>
          <p:cNvPr id="3" name="Arrow: Curved Right 2">
            <a:extLst>
              <a:ext uri="{FF2B5EF4-FFF2-40B4-BE49-F238E27FC236}">
                <a16:creationId xmlns:a16="http://schemas.microsoft.com/office/drawing/2014/main" id="{C621A4C1-B325-69D6-CA00-6C2C7AB1D344}"/>
              </a:ext>
            </a:extLst>
          </p:cNvPr>
          <p:cNvSpPr/>
          <p:nvPr/>
        </p:nvSpPr>
        <p:spPr>
          <a:xfrm>
            <a:off x="804888" y="3279882"/>
            <a:ext cx="494532" cy="936104"/>
          </a:xfrm>
          <a:prstGeom prst="curved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 name="Arrow: Curved Right 3">
            <a:extLst>
              <a:ext uri="{FF2B5EF4-FFF2-40B4-BE49-F238E27FC236}">
                <a16:creationId xmlns:a16="http://schemas.microsoft.com/office/drawing/2014/main" id="{F01E97DB-F5FC-3409-01F4-6080685541AF}"/>
              </a:ext>
            </a:extLst>
          </p:cNvPr>
          <p:cNvSpPr/>
          <p:nvPr/>
        </p:nvSpPr>
        <p:spPr>
          <a:xfrm rot="10800000">
            <a:off x="7620723" y="3279882"/>
            <a:ext cx="494532" cy="936104"/>
          </a:xfrm>
          <a:prstGeom prst="curved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 name="TextBox 6">
            <a:extLst>
              <a:ext uri="{FF2B5EF4-FFF2-40B4-BE49-F238E27FC236}">
                <a16:creationId xmlns:a16="http://schemas.microsoft.com/office/drawing/2014/main" id="{418403A7-C6C0-A016-5ABC-82A163D1CDF0}"/>
              </a:ext>
            </a:extLst>
          </p:cNvPr>
          <p:cNvSpPr txBox="1"/>
          <p:nvPr/>
        </p:nvSpPr>
        <p:spPr>
          <a:xfrm>
            <a:off x="628652" y="6308208"/>
            <a:ext cx="4572000" cy="369332"/>
          </a:xfrm>
          <a:prstGeom prst="rect">
            <a:avLst/>
          </a:prstGeom>
          <a:noFill/>
        </p:spPr>
        <p:txBody>
          <a:bodyPr wrap="square">
            <a:spAutoFit/>
          </a:bodyPr>
          <a:lstStyle/>
          <a:p>
            <a:pPr algn="l"/>
            <a:r>
              <a:rPr lang="en-GB" sz="1800" b="1" i="0" u="none" strike="noStrike" baseline="0">
                <a:solidFill>
                  <a:srgbClr val="636467"/>
                </a:solidFill>
              </a:rPr>
              <a:t>Click on the image to rotate the rover.</a:t>
            </a:r>
          </a:p>
        </p:txBody>
      </p:sp>
    </p:spTree>
    <p:extLst>
      <p:ext uri="{BB962C8B-B14F-4D97-AF65-F5344CB8AC3E}">
        <p14:creationId xmlns:p14="http://schemas.microsoft.com/office/powerpoint/2010/main" val="1477435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Why is this research important?</a:t>
            </a:r>
          </a:p>
        </p:txBody>
      </p:sp>
      <p:pic>
        <p:nvPicPr>
          <p:cNvPr id="6" name="Picture 5">
            <a:extLst>
              <a:ext uri="{FF2B5EF4-FFF2-40B4-BE49-F238E27FC236}">
                <a16:creationId xmlns:a16="http://schemas.microsoft.com/office/drawing/2014/main" id="{30ED6244-F8DE-2C20-6953-F315A42D9F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8648" y="1469116"/>
            <a:ext cx="7626708" cy="3424574"/>
          </a:xfrm>
          <a:prstGeom prst="rect">
            <a:avLst/>
          </a:prstGeom>
          <a:ln>
            <a:noFill/>
          </a:ln>
          <a:effectLst/>
        </p:spPr>
      </p:pic>
      <p:sp>
        <p:nvSpPr>
          <p:cNvPr id="9" name="Rectangle: Rounded Corners 8">
            <a:extLst>
              <a:ext uri="{FF2B5EF4-FFF2-40B4-BE49-F238E27FC236}">
                <a16:creationId xmlns:a16="http://schemas.microsoft.com/office/drawing/2014/main" id="{00DB95A8-D5F5-25E6-F7EA-2B16C8EA2825}"/>
              </a:ext>
            </a:extLst>
          </p:cNvPr>
          <p:cNvSpPr/>
          <p:nvPr/>
        </p:nvSpPr>
        <p:spPr>
          <a:xfrm>
            <a:off x="705655" y="5022479"/>
            <a:ext cx="7472693" cy="167067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rtlCol="0" anchor="ctr">
            <a:normAutofit/>
          </a:bodyPr>
          <a:lstStyle/>
          <a:p>
            <a:pPr marL="228600" indent="-228600">
              <a:lnSpc>
                <a:spcPct val="120000"/>
              </a:lnSpc>
              <a:spcAft>
                <a:spcPts val="1200"/>
              </a:spcAft>
              <a:buFont typeface="Arial" panose="020B0604020202020204" pitchFamily="34" charset="0"/>
              <a:buChar char="•"/>
            </a:pPr>
            <a:r>
              <a:rPr lang="en-US" sz="2000">
                <a:solidFill>
                  <a:srgbClr val="FFFFFF"/>
                </a:solidFill>
                <a:cs typeface="Plus Jakarta Sans Medium" pitchFamily="2" charset="0"/>
              </a:rPr>
              <a:t>Where do you think that rovers could be useful on Earth?</a:t>
            </a:r>
          </a:p>
          <a:p>
            <a:pPr indent="-228600">
              <a:lnSpc>
                <a:spcPct val="90000"/>
              </a:lnSpc>
              <a:spcAft>
                <a:spcPts val="1200"/>
              </a:spcAft>
              <a:buFont typeface="Arial" panose="020B0604020202020204" pitchFamily="34" charset="0"/>
              <a:buChar char="•"/>
            </a:pPr>
            <a:r>
              <a:rPr lang="en-US" sz="2000">
                <a:solidFill>
                  <a:srgbClr val="FFFFFF"/>
                </a:solidFill>
                <a:cs typeface="Plus Jakarta Sans Medium" pitchFamily="2" charset="0"/>
              </a:rPr>
              <a:t>What might it be like to live on Mars?</a:t>
            </a:r>
          </a:p>
          <a:p>
            <a:pPr indent="-228600">
              <a:lnSpc>
                <a:spcPct val="90000"/>
              </a:lnSpc>
              <a:spcAft>
                <a:spcPts val="1200"/>
              </a:spcAft>
              <a:buFont typeface="Arial" panose="020B0604020202020204" pitchFamily="34" charset="0"/>
              <a:buChar char="•"/>
            </a:pPr>
            <a:r>
              <a:rPr lang="en-US" sz="2000">
                <a:solidFill>
                  <a:srgbClr val="FFFFFF"/>
                </a:solidFill>
                <a:cs typeface="Plus Jakarta Sans Medium" pitchFamily="2" charset="0"/>
              </a:rPr>
              <a:t>What will scientists have to prepare?</a:t>
            </a:r>
          </a:p>
        </p:txBody>
      </p:sp>
      <p:sp>
        <p:nvSpPr>
          <p:cNvPr id="3" name="TextBox 2">
            <a:extLst>
              <a:ext uri="{FF2B5EF4-FFF2-40B4-BE49-F238E27FC236}">
                <a16:creationId xmlns:a16="http://schemas.microsoft.com/office/drawing/2014/main" id="{E972C326-3BAB-85C9-8395-5513568CF114}"/>
              </a:ext>
            </a:extLst>
          </p:cNvPr>
          <p:cNvSpPr txBox="1"/>
          <p:nvPr/>
        </p:nvSpPr>
        <p:spPr>
          <a:xfrm>
            <a:off x="888644" y="4288664"/>
            <a:ext cx="949234" cy="369332"/>
          </a:xfrm>
          <a:prstGeom prst="rect">
            <a:avLst/>
          </a:prstGeom>
          <a:noFill/>
        </p:spPr>
        <p:txBody>
          <a:bodyPr wrap="none" rtlCol="0">
            <a:spAutoFit/>
          </a:bodyPr>
          <a:lstStyle/>
          <a:p>
            <a:r>
              <a:rPr lang="en-GB">
                <a:solidFill>
                  <a:schemeClr val="bg1"/>
                </a:solidFill>
              </a:rPr>
              <a:t>© NASA</a:t>
            </a:r>
          </a:p>
        </p:txBody>
      </p:sp>
    </p:spTree>
    <p:extLst>
      <p:ext uri="{BB962C8B-B14F-4D97-AF65-F5344CB8AC3E}">
        <p14:creationId xmlns:p14="http://schemas.microsoft.com/office/powerpoint/2010/main" val="1340027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Who were the scientists?</a:t>
            </a:r>
          </a:p>
        </p:txBody>
      </p:sp>
      <p:sp>
        <p:nvSpPr>
          <p:cNvPr id="8" name="TextBox 7">
            <a:extLst>
              <a:ext uri="{FF2B5EF4-FFF2-40B4-BE49-F238E27FC236}">
                <a16:creationId xmlns:a16="http://schemas.microsoft.com/office/drawing/2014/main" id="{CEC2873A-EFE3-BAE6-A6F5-0E877D39BA0C}"/>
              </a:ext>
            </a:extLst>
          </p:cNvPr>
          <p:cNvSpPr txBox="1"/>
          <p:nvPr/>
        </p:nvSpPr>
        <p:spPr>
          <a:xfrm>
            <a:off x="641378" y="1844824"/>
            <a:ext cx="7886700" cy="2308324"/>
          </a:xfrm>
          <a:prstGeom prst="rect">
            <a:avLst/>
          </a:prstGeom>
          <a:noFill/>
        </p:spPr>
        <p:txBody>
          <a:bodyPr wrap="square" lIns="91440" tIns="45720" rIns="91440" bIns="45720" rtlCol="0" anchor="t">
            <a:spAutoFit/>
          </a:bodyPr>
          <a:lstStyle/>
          <a:p>
            <a:r>
              <a:rPr lang="en-GB" b="1">
                <a:cs typeface="Plus Jakarta Sans ExtraBold" pitchFamily="2" charset="0"/>
                <a:hlinkClick r:id="rId3"/>
              </a:rPr>
              <a:t>Professor Daniel Goldman</a:t>
            </a:r>
            <a:r>
              <a:rPr lang="en-GB" b="1">
                <a:cs typeface="Plus Jakarta Sans ExtraBold" pitchFamily="2" charset="0"/>
              </a:rPr>
              <a:t> </a:t>
            </a:r>
            <a:r>
              <a:rPr lang="en-GB">
                <a:cs typeface="Plus Jakarta Sans Medium" pitchFamily="2" charset="0"/>
              </a:rPr>
              <a:t>studies grainy, sandy substances, and how living things (e.g. lizards) and robots move over them. He works at Georgia Tech where the </a:t>
            </a:r>
            <a:r>
              <a:rPr lang="en-GB" b="1">
                <a:cs typeface="Plus Jakarta Sans ExtraBold" pitchFamily="2" charset="0"/>
              </a:rPr>
              <a:t>Mini Rover </a:t>
            </a:r>
            <a:r>
              <a:rPr lang="en-GB">
                <a:cs typeface="Plus Jakarta Sans Medium" pitchFamily="2" charset="0"/>
              </a:rPr>
              <a:t>was made.</a:t>
            </a:r>
          </a:p>
          <a:p>
            <a:endParaRPr lang="en-GB">
              <a:cs typeface="Plus Jakarta Sans Medium" pitchFamily="2" charset="0"/>
            </a:endParaRPr>
          </a:p>
          <a:p>
            <a:endParaRPr lang="en-GB">
              <a:cs typeface="Plus Jakarta Sans Medium" pitchFamily="2" charset="0"/>
            </a:endParaRPr>
          </a:p>
          <a:p>
            <a:r>
              <a:rPr lang="en-GB">
                <a:cs typeface="Plus Jakarta Sans Medium" pitchFamily="2" charset="0"/>
              </a:rPr>
              <a:t>Hundreds of scientists and engineers work on the </a:t>
            </a:r>
            <a:r>
              <a:rPr lang="en-GB" b="1">
                <a:cs typeface="Plus Jakarta Sans ExtraBold" pitchFamily="2" charset="0"/>
              </a:rPr>
              <a:t>Mars rovers </a:t>
            </a:r>
            <a:r>
              <a:rPr lang="en-GB">
                <a:cs typeface="Plus Jakarta Sans Medium" pitchFamily="2" charset="0"/>
              </a:rPr>
              <a:t>at NASA’s Jet Propulsion Laboratory.</a:t>
            </a:r>
          </a:p>
          <a:p>
            <a:endParaRPr lang="en-GB">
              <a:latin typeface="Plus Jakarta Sans Medium" pitchFamily="2" charset="0"/>
              <a:cs typeface="Plus Jakarta Sans Medium" pitchFamily="2" charset="0"/>
            </a:endParaRPr>
          </a:p>
        </p:txBody>
      </p:sp>
      <p:pic>
        <p:nvPicPr>
          <p:cNvPr id="4" name="Picture 3" descr="A group of people sitting on the ground outside of a building&#10;&#10;Description automatically generated with low confidence">
            <a:extLst>
              <a:ext uri="{FF2B5EF4-FFF2-40B4-BE49-F238E27FC236}">
                <a16:creationId xmlns:a16="http://schemas.microsoft.com/office/drawing/2014/main" id="{10ACE860-9FEB-F5A2-84C0-017CD7C53E7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4409728"/>
            <a:ext cx="9144000" cy="2448272"/>
          </a:xfrm>
          <a:prstGeom prst="rect">
            <a:avLst/>
          </a:prstGeom>
        </p:spPr>
      </p:pic>
      <p:sp>
        <p:nvSpPr>
          <p:cNvPr id="3" name="TextBox 2">
            <a:extLst>
              <a:ext uri="{FF2B5EF4-FFF2-40B4-BE49-F238E27FC236}">
                <a16:creationId xmlns:a16="http://schemas.microsoft.com/office/drawing/2014/main" id="{499321E6-AA12-A6A1-38B7-24D36A2184E6}"/>
              </a:ext>
            </a:extLst>
          </p:cNvPr>
          <p:cNvSpPr txBox="1"/>
          <p:nvPr/>
        </p:nvSpPr>
        <p:spPr>
          <a:xfrm>
            <a:off x="7687319" y="4142939"/>
            <a:ext cx="1456681" cy="276999"/>
          </a:xfrm>
          <a:prstGeom prst="rect">
            <a:avLst/>
          </a:prstGeom>
          <a:noFill/>
        </p:spPr>
        <p:txBody>
          <a:bodyPr wrap="none" rtlCol="0">
            <a:spAutoFit/>
          </a:bodyPr>
          <a:lstStyle/>
          <a:p>
            <a:r>
              <a:rPr lang="en-GB" sz="1200"/>
              <a:t>© NASA/JPL-Caltech</a:t>
            </a:r>
          </a:p>
        </p:txBody>
      </p:sp>
    </p:spTree>
    <p:extLst>
      <p:ext uri="{BB962C8B-B14F-4D97-AF65-F5344CB8AC3E}">
        <p14:creationId xmlns:p14="http://schemas.microsoft.com/office/powerpoint/2010/main" val="1433039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68110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dirty="0">
                <a:latin typeface="+mj-lt"/>
              </a:rPr>
              <a:t>Your turn to investigate</a:t>
            </a:r>
          </a:p>
        </p:txBody>
      </p:sp>
      <p:sp>
        <p:nvSpPr>
          <p:cNvPr id="4" name="Rectangle: Rounded Corners 3">
            <a:extLst>
              <a:ext uri="{FF2B5EF4-FFF2-40B4-BE49-F238E27FC236}">
                <a16:creationId xmlns:a16="http://schemas.microsoft.com/office/drawing/2014/main" id="{B2206639-E7BE-C115-D17A-2AE652DC6E53}"/>
              </a:ext>
            </a:extLst>
          </p:cNvPr>
          <p:cNvSpPr/>
          <p:nvPr/>
        </p:nvSpPr>
        <p:spPr>
          <a:xfrm>
            <a:off x="628648" y="1690688"/>
            <a:ext cx="8085636" cy="65819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cs typeface="Plus Jakarta Sans ExtraBold" pitchFamily="2" charset="0"/>
              </a:rPr>
              <a:t>How do things move on different surfaces?</a:t>
            </a:r>
          </a:p>
        </p:txBody>
      </p:sp>
      <p:sp>
        <p:nvSpPr>
          <p:cNvPr id="5" name="Rectangle: Rounded Corners 4">
            <a:extLst>
              <a:ext uri="{FF2B5EF4-FFF2-40B4-BE49-F238E27FC236}">
                <a16:creationId xmlns:a16="http://schemas.microsoft.com/office/drawing/2014/main" id="{28AA5388-481D-B477-4E6B-D52858662C8C}"/>
              </a:ext>
            </a:extLst>
          </p:cNvPr>
          <p:cNvSpPr/>
          <p:nvPr/>
        </p:nvSpPr>
        <p:spPr>
          <a:xfrm>
            <a:off x="628648" y="2636912"/>
            <a:ext cx="2431184" cy="3855962"/>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rabicPeriod"/>
            </a:pPr>
            <a:r>
              <a:rPr lang="en-GB" b="1">
                <a:solidFill>
                  <a:srgbClr val="3EB1C8"/>
                </a:solidFill>
                <a:cs typeface="Plus Jakarta Sans ExtraBold" pitchFamily="2" charset="0"/>
              </a:rPr>
              <a:t>The model rover</a:t>
            </a: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r>
              <a:rPr lang="en-GB">
                <a:solidFill>
                  <a:srgbClr val="3C3C3C"/>
                </a:solidFill>
                <a:cs typeface="Plus Jakarta Sans Medium" pitchFamily="2" charset="0"/>
              </a:rPr>
              <a:t>Find or make a simple vehicle with moving wheels.</a:t>
            </a:r>
          </a:p>
        </p:txBody>
      </p:sp>
      <p:sp>
        <p:nvSpPr>
          <p:cNvPr id="6" name="Rectangle: Rounded Corners 5">
            <a:extLst>
              <a:ext uri="{FF2B5EF4-FFF2-40B4-BE49-F238E27FC236}">
                <a16:creationId xmlns:a16="http://schemas.microsoft.com/office/drawing/2014/main" id="{68C5E515-D143-7EA1-E769-97F1426F99AE}"/>
              </a:ext>
            </a:extLst>
          </p:cNvPr>
          <p:cNvSpPr/>
          <p:nvPr/>
        </p:nvSpPr>
        <p:spPr>
          <a:xfrm>
            <a:off x="3455874" y="2636912"/>
            <a:ext cx="2431184" cy="3855962"/>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3EB1C8"/>
                </a:solidFill>
              </a:rPr>
              <a:t>2. </a:t>
            </a:r>
            <a:r>
              <a:rPr lang="en-GB" b="1">
                <a:solidFill>
                  <a:srgbClr val="3EB1C8"/>
                </a:solidFill>
                <a:cs typeface="Plus Jakarta Sans ExtraBold" pitchFamily="2" charset="0"/>
              </a:rPr>
              <a:t>The surfaces</a:t>
            </a: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r>
              <a:rPr lang="en-GB">
                <a:solidFill>
                  <a:srgbClr val="3C3C3C"/>
                </a:solidFill>
                <a:cs typeface="Plus Jakarta Sans Medium" pitchFamily="2" charset="0"/>
              </a:rPr>
              <a:t>Find different surfaces outside or create tester trays.</a:t>
            </a:r>
          </a:p>
        </p:txBody>
      </p:sp>
      <p:sp>
        <p:nvSpPr>
          <p:cNvPr id="7" name="Rectangle: Rounded Corners 6">
            <a:extLst>
              <a:ext uri="{FF2B5EF4-FFF2-40B4-BE49-F238E27FC236}">
                <a16:creationId xmlns:a16="http://schemas.microsoft.com/office/drawing/2014/main" id="{3670E87B-D149-5708-C408-A80FDEF75C8B}"/>
              </a:ext>
            </a:extLst>
          </p:cNvPr>
          <p:cNvSpPr/>
          <p:nvPr/>
        </p:nvSpPr>
        <p:spPr>
          <a:xfrm>
            <a:off x="6283100" y="2636912"/>
            <a:ext cx="2431184" cy="3855962"/>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3EB1C8"/>
                </a:solidFill>
                <a:latin typeface="Plus Jakarta Sans ExtraBold" pitchFamily="2" charset="0"/>
                <a:cs typeface="Plus Jakarta Sans ExtraBold" pitchFamily="2" charset="0"/>
              </a:rPr>
              <a:t>3. </a:t>
            </a:r>
            <a:r>
              <a:rPr lang="en-GB" b="1">
                <a:solidFill>
                  <a:srgbClr val="3EB1C8"/>
                </a:solidFill>
                <a:cs typeface="Plus Jakarta Sans ExtraBold" pitchFamily="2" charset="0"/>
              </a:rPr>
              <a:t>Compare</a:t>
            </a: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r>
              <a:rPr lang="en-GB">
                <a:solidFill>
                  <a:srgbClr val="3C3C3C"/>
                </a:solidFill>
                <a:cs typeface="Plus Jakarta Sans Medium" pitchFamily="2" charset="0"/>
              </a:rPr>
              <a:t>Attach some thread to your ‘rover’ and</a:t>
            </a:r>
          </a:p>
          <a:p>
            <a:pPr algn="ctr"/>
            <a:r>
              <a:rPr lang="en-GB">
                <a:solidFill>
                  <a:srgbClr val="3C3C3C"/>
                </a:solidFill>
                <a:cs typeface="Plus Jakarta Sans Medium" pitchFamily="2" charset="0"/>
              </a:rPr>
              <a:t>pull gently.</a:t>
            </a:r>
          </a:p>
        </p:txBody>
      </p:sp>
      <p:pic>
        <p:nvPicPr>
          <p:cNvPr id="8" name="Picture 7" descr="A screenshot of a video game&#10;&#10;Description automatically generated with low confidence">
            <a:extLst>
              <a:ext uri="{FF2B5EF4-FFF2-40B4-BE49-F238E27FC236}">
                <a16:creationId xmlns:a16="http://schemas.microsoft.com/office/drawing/2014/main" id="{FA8B1DAD-6EED-FE26-9B04-B8161DC622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8648" y="3589995"/>
            <a:ext cx="2508487" cy="1838251"/>
          </a:xfrm>
          <a:prstGeom prst="rect">
            <a:avLst/>
          </a:prstGeom>
        </p:spPr>
      </p:pic>
      <p:pic>
        <p:nvPicPr>
          <p:cNvPr id="10" name="Picture 9" descr="A picture containing red, dishware, tableware&#10;&#10;Description automatically generated">
            <a:extLst>
              <a:ext uri="{FF2B5EF4-FFF2-40B4-BE49-F238E27FC236}">
                <a16:creationId xmlns:a16="http://schemas.microsoft.com/office/drawing/2014/main" id="{6102FF38-C702-2D7C-8E8D-C9190BB74F7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54129" y="3693737"/>
            <a:ext cx="2210362" cy="1473575"/>
          </a:xfrm>
          <a:prstGeom prst="rect">
            <a:avLst/>
          </a:prstGeom>
        </p:spPr>
      </p:pic>
      <p:pic>
        <p:nvPicPr>
          <p:cNvPr id="12" name="Picture 11" descr="A picture containing table, indoor&#10;&#10;Description automatically generated">
            <a:extLst>
              <a:ext uri="{FF2B5EF4-FFF2-40B4-BE49-F238E27FC236}">
                <a16:creationId xmlns:a16="http://schemas.microsoft.com/office/drawing/2014/main" id="{9F2F1EC3-B503-2734-B980-200E79A25F5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57590" y="3411632"/>
            <a:ext cx="2082204" cy="1834323"/>
          </a:xfrm>
          <a:prstGeom prst="rect">
            <a:avLst/>
          </a:prstGeom>
        </p:spPr>
      </p:pic>
    </p:spTree>
    <p:extLst>
      <p:ext uri="{BB962C8B-B14F-4D97-AF65-F5344CB8AC3E}">
        <p14:creationId xmlns:p14="http://schemas.microsoft.com/office/powerpoint/2010/main" val="2309844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E2E22-A85F-6E00-502F-4BDD5647127C}"/>
              </a:ext>
            </a:extLst>
          </p:cNvPr>
          <p:cNvSpPr>
            <a:spLocks noGrp="1"/>
          </p:cNvSpPr>
          <p:nvPr>
            <p:ph type="title"/>
          </p:nvPr>
        </p:nvSpPr>
        <p:spPr/>
        <p:txBody>
          <a:bodyPr/>
          <a:lstStyle/>
          <a:p>
            <a:r>
              <a:rPr lang="en-GB" b="1">
                <a:latin typeface="+mj-lt"/>
              </a:rPr>
              <a:t>Think like a scientist</a:t>
            </a:r>
          </a:p>
        </p:txBody>
      </p:sp>
      <p:sp>
        <p:nvSpPr>
          <p:cNvPr id="3" name="Content Placeholder 2">
            <a:extLst>
              <a:ext uri="{FF2B5EF4-FFF2-40B4-BE49-F238E27FC236}">
                <a16:creationId xmlns:a16="http://schemas.microsoft.com/office/drawing/2014/main" id="{60C7B069-9EC2-A850-51DC-D9DD8147E04F}"/>
              </a:ext>
            </a:extLst>
          </p:cNvPr>
          <p:cNvSpPr>
            <a:spLocks noGrp="1"/>
          </p:cNvSpPr>
          <p:nvPr>
            <p:ph idx="1"/>
          </p:nvPr>
        </p:nvSpPr>
        <p:spPr>
          <a:xfrm>
            <a:off x="628652" y="1825627"/>
            <a:ext cx="4329714" cy="4351339"/>
          </a:xfrm>
        </p:spPr>
        <p:txBody>
          <a:bodyPr>
            <a:normAutofit fontScale="62500" lnSpcReduction="20000"/>
          </a:bodyPr>
          <a:lstStyle/>
          <a:p>
            <a:pPr marL="0" indent="0">
              <a:buNone/>
            </a:pPr>
            <a:r>
              <a:rPr lang="en-GB" sz="2900" b="1">
                <a:latin typeface="+mn-lt"/>
              </a:rPr>
              <a:t>What happens when you change…</a:t>
            </a:r>
          </a:p>
          <a:p>
            <a:endParaRPr lang="en-GB" sz="2900">
              <a:latin typeface="+mn-lt"/>
            </a:endParaRPr>
          </a:p>
          <a:p>
            <a:r>
              <a:rPr lang="en-GB" sz="2900">
                <a:latin typeface="+mn-lt"/>
              </a:rPr>
              <a:t>the </a:t>
            </a:r>
            <a:r>
              <a:rPr lang="en-GB" sz="2900" b="1">
                <a:latin typeface="+mn-lt"/>
              </a:rPr>
              <a:t>type </a:t>
            </a:r>
            <a:r>
              <a:rPr lang="en-GB" sz="2900">
                <a:latin typeface="+mn-lt"/>
              </a:rPr>
              <a:t>of surface?</a:t>
            </a:r>
          </a:p>
          <a:p>
            <a:r>
              <a:rPr lang="en-GB" sz="2900">
                <a:latin typeface="+mn-lt"/>
              </a:rPr>
              <a:t>the </a:t>
            </a:r>
            <a:r>
              <a:rPr lang="en-GB" sz="2900" b="1">
                <a:latin typeface="+mn-lt"/>
              </a:rPr>
              <a:t>slope</a:t>
            </a:r>
            <a:r>
              <a:rPr lang="en-GB" sz="2900">
                <a:latin typeface="+mn-lt"/>
              </a:rPr>
              <a:t> of the surface?</a:t>
            </a:r>
          </a:p>
          <a:p>
            <a:pPr marL="0" indent="0">
              <a:buNone/>
            </a:pPr>
            <a:endParaRPr lang="en-GB" sz="2900">
              <a:latin typeface="+mn-lt"/>
            </a:endParaRPr>
          </a:p>
          <a:p>
            <a:r>
              <a:rPr lang="en-GB" sz="2900">
                <a:latin typeface="+mn-lt"/>
              </a:rPr>
              <a:t>the </a:t>
            </a:r>
            <a:r>
              <a:rPr lang="en-GB" sz="2900" b="1">
                <a:latin typeface="+mn-lt"/>
              </a:rPr>
              <a:t>number </a:t>
            </a:r>
            <a:r>
              <a:rPr lang="en-GB" sz="2900">
                <a:latin typeface="+mn-lt"/>
              </a:rPr>
              <a:t>of wheels?</a:t>
            </a:r>
          </a:p>
          <a:p>
            <a:r>
              <a:rPr lang="en-GB" sz="2900">
                <a:latin typeface="+mn-lt"/>
              </a:rPr>
              <a:t>the </a:t>
            </a:r>
            <a:r>
              <a:rPr lang="en-GB" sz="2900" b="1">
                <a:latin typeface="+mn-lt"/>
              </a:rPr>
              <a:t>diameter </a:t>
            </a:r>
            <a:r>
              <a:rPr lang="en-GB" sz="2900">
                <a:latin typeface="+mn-lt"/>
              </a:rPr>
              <a:t>of the wheels?</a:t>
            </a:r>
          </a:p>
          <a:p>
            <a:r>
              <a:rPr lang="en-GB" sz="2900">
                <a:latin typeface="+mn-lt"/>
              </a:rPr>
              <a:t>the </a:t>
            </a:r>
            <a:r>
              <a:rPr lang="en-GB" sz="2900" b="1">
                <a:latin typeface="+mn-lt"/>
              </a:rPr>
              <a:t>width</a:t>
            </a:r>
            <a:r>
              <a:rPr lang="en-GB" sz="2900">
                <a:latin typeface="+mn-lt"/>
              </a:rPr>
              <a:t> of the wheels? </a:t>
            </a:r>
          </a:p>
          <a:p>
            <a:r>
              <a:rPr lang="en-GB" sz="2900">
                <a:latin typeface="+mn-lt"/>
              </a:rPr>
              <a:t>the </a:t>
            </a:r>
            <a:r>
              <a:rPr lang="en-GB" sz="2900" b="1">
                <a:latin typeface="+mn-lt"/>
              </a:rPr>
              <a:t>material</a:t>
            </a:r>
            <a:r>
              <a:rPr lang="en-GB" sz="2900">
                <a:latin typeface="+mn-lt"/>
              </a:rPr>
              <a:t> on the wheels?</a:t>
            </a:r>
          </a:p>
          <a:p>
            <a:pPr marL="0" indent="0">
              <a:buNone/>
            </a:pPr>
            <a:endParaRPr lang="en-GB" sz="2900">
              <a:latin typeface="+mn-lt"/>
            </a:endParaRPr>
          </a:p>
          <a:p>
            <a:r>
              <a:rPr lang="en-GB" sz="2900">
                <a:latin typeface="+mn-lt"/>
              </a:rPr>
              <a:t>the </a:t>
            </a:r>
            <a:r>
              <a:rPr lang="en-GB" sz="2900" b="1">
                <a:latin typeface="+mn-lt"/>
              </a:rPr>
              <a:t>mass</a:t>
            </a:r>
            <a:r>
              <a:rPr lang="en-GB" sz="2900">
                <a:latin typeface="+mn-lt"/>
              </a:rPr>
              <a:t> of the rover?</a:t>
            </a:r>
          </a:p>
          <a:p>
            <a:endParaRPr lang="en-GB" sz="2900">
              <a:latin typeface="+mn-lt"/>
            </a:endParaRPr>
          </a:p>
          <a:p>
            <a:pPr marL="0" indent="0">
              <a:buNone/>
            </a:pPr>
            <a:r>
              <a:rPr lang="en-GB" sz="2900">
                <a:latin typeface="+mn-lt"/>
              </a:rPr>
              <a:t>What </a:t>
            </a:r>
            <a:r>
              <a:rPr lang="en-GB" sz="2900" b="1">
                <a:latin typeface="+mn-lt"/>
              </a:rPr>
              <a:t>force*</a:t>
            </a:r>
            <a:r>
              <a:rPr lang="en-GB" sz="2900">
                <a:latin typeface="+mn-lt"/>
              </a:rPr>
              <a:t> is needed to move your rover on different surfaces?</a:t>
            </a:r>
          </a:p>
          <a:p>
            <a:pPr marL="0" indent="0">
              <a:buNone/>
            </a:pPr>
            <a:endParaRPr lang="en-GB"/>
          </a:p>
        </p:txBody>
      </p:sp>
      <p:pic>
        <p:nvPicPr>
          <p:cNvPr id="5" name="Picture 4" descr="A picture containing outdoor, ground, parked, motorcycle&#10;&#10;Description automatically generated">
            <a:extLst>
              <a:ext uri="{FF2B5EF4-FFF2-40B4-BE49-F238E27FC236}">
                <a16:creationId xmlns:a16="http://schemas.microsoft.com/office/drawing/2014/main" id="{8FC1ED72-B4AC-E9D2-658E-61DA7124ED3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56175" y="0"/>
            <a:ext cx="2987825" cy="6858000"/>
          </a:xfrm>
          <a:prstGeom prst="rect">
            <a:avLst/>
          </a:prstGeom>
        </p:spPr>
      </p:pic>
      <p:sp>
        <p:nvSpPr>
          <p:cNvPr id="4" name="TextBox 3">
            <a:extLst>
              <a:ext uri="{FF2B5EF4-FFF2-40B4-BE49-F238E27FC236}">
                <a16:creationId xmlns:a16="http://schemas.microsoft.com/office/drawing/2014/main" id="{3A51589B-1224-1581-7D98-5A57681B1EA9}"/>
              </a:ext>
            </a:extLst>
          </p:cNvPr>
          <p:cNvSpPr txBox="1"/>
          <p:nvPr/>
        </p:nvSpPr>
        <p:spPr>
          <a:xfrm>
            <a:off x="7894940" y="6611779"/>
            <a:ext cx="1249060" cy="246221"/>
          </a:xfrm>
          <a:prstGeom prst="rect">
            <a:avLst/>
          </a:prstGeom>
          <a:noFill/>
        </p:spPr>
        <p:txBody>
          <a:bodyPr wrap="none" rtlCol="0">
            <a:spAutoFit/>
          </a:bodyPr>
          <a:lstStyle/>
          <a:p>
            <a:r>
              <a:rPr lang="en-GB" sz="1000">
                <a:solidFill>
                  <a:srgbClr val="3C3C3C"/>
                </a:solidFill>
              </a:rPr>
              <a:t>© NASA/JPL-Caltech</a:t>
            </a:r>
          </a:p>
        </p:txBody>
      </p:sp>
      <p:sp>
        <p:nvSpPr>
          <p:cNvPr id="7" name="Speech Bubble: Rectangle with Corners Rounded 6">
            <a:extLst>
              <a:ext uri="{FF2B5EF4-FFF2-40B4-BE49-F238E27FC236}">
                <a16:creationId xmlns:a16="http://schemas.microsoft.com/office/drawing/2014/main" id="{EE5E024C-834B-A1B0-001B-5893DBA839C9}"/>
              </a:ext>
            </a:extLst>
          </p:cNvPr>
          <p:cNvSpPr/>
          <p:nvPr/>
        </p:nvSpPr>
        <p:spPr>
          <a:xfrm>
            <a:off x="5422005" y="1969897"/>
            <a:ext cx="2356834" cy="1056068"/>
          </a:xfrm>
          <a:prstGeom prst="wedgeRoundRectCallout">
            <a:avLst>
              <a:gd name="adj1" fmla="val -61270"/>
              <a:gd name="adj2" fmla="val -103354"/>
              <a:gd name="adj3" fmla="val 16667"/>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t>What will you investigate?</a:t>
            </a:r>
          </a:p>
        </p:txBody>
      </p:sp>
    </p:spTree>
    <p:extLst>
      <p:ext uri="{BB962C8B-B14F-4D97-AF65-F5344CB8AC3E}">
        <p14:creationId xmlns:p14="http://schemas.microsoft.com/office/powerpoint/2010/main" val="276467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What did you find out?</a:t>
            </a:r>
          </a:p>
        </p:txBody>
      </p:sp>
      <p:pic>
        <p:nvPicPr>
          <p:cNvPr id="9" name="Picture 8" descr="Icon&#10;&#10;Description automatically generated">
            <a:extLst>
              <a:ext uri="{FF2B5EF4-FFF2-40B4-BE49-F238E27FC236}">
                <a16:creationId xmlns:a16="http://schemas.microsoft.com/office/drawing/2014/main" id="{E0CDD7A1-3E11-5EA1-D479-E09F49079D4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1720" y="1690688"/>
            <a:ext cx="1368152" cy="1368152"/>
          </a:xfrm>
          <a:prstGeom prst="rect">
            <a:avLst/>
          </a:prstGeom>
        </p:spPr>
      </p:pic>
      <p:sp>
        <p:nvSpPr>
          <p:cNvPr id="10" name="TextBox 9">
            <a:extLst>
              <a:ext uri="{FF2B5EF4-FFF2-40B4-BE49-F238E27FC236}">
                <a16:creationId xmlns:a16="http://schemas.microsoft.com/office/drawing/2014/main" id="{6958C485-F599-258F-2BC3-0E5C17B76774}"/>
              </a:ext>
            </a:extLst>
          </p:cNvPr>
          <p:cNvSpPr txBox="1"/>
          <p:nvPr/>
        </p:nvSpPr>
        <p:spPr>
          <a:xfrm>
            <a:off x="2267744" y="1669766"/>
            <a:ext cx="4709623" cy="2600712"/>
          </a:xfrm>
          <a:prstGeom prst="rect">
            <a:avLst/>
          </a:prstGeom>
          <a:noFill/>
        </p:spPr>
        <p:txBody>
          <a:bodyPr wrap="none" rtlCol="0">
            <a:spAutoFit/>
          </a:bodyPr>
          <a:lstStyle/>
          <a:p>
            <a:pPr>
              <a:spcAft>
                <a:spcPts val="600"/>
              </a:spcAft>
            </a:pPr>
            <a:r>
              <a:rPr lang="en-GB" sz="2400" i="1">
                <a:solidFill>
                  <a:srgbClr val="3C3C3C"/>
                </a:solidFill>
                <a:cs typeface="Plus Jakarta Sans" pitchFamily="2" charset="0"/>
              </a:rPr>
              <a:t>My rover moved easily across…</a:t>
            </a:r>
          </a:p>
          <a:p>
            <a:pPr>
              <a:spcAft>
                <a:spcPts val="600"/>
              </a:spcAft>
            </a:pPr>
            <a:r>
              <a:rPr lang="en-GB" sz="2400" i="1">
                <a:solidFill>
                  <a:srgbClr val="3C3C3C"/>
                </a:solidFill>
                <a:cs typeface="Plus Jakarta Sans" pitchFamily="2" charset="0"/>
              </a:rPr>
              <a:t>I think this is because…</a:t>
            </a:r>
          </a:p>
          <a:p>
            <a:pPr>
              <a:spcAft>
                <a:spcPts val="600"/>
              </a:spcAft>
            </a:pPr>
            <a:endParaRPr lang="en-GB" sz="2400" i="1">
              <a:solidFill>
                <a:srgbClr val="3C3C3C"/>
              </a:solidFill>
              <a:cs typeface="Plus Jakarta Sans" pitchFamily="2" charset="0"/>
            </a:endParaRPr>
          </a:p>
          <a:p>
            <a:pPr>
              <a:spcAft>
                <a:spcPts val="600"/>
              </a:spcAft>
            </a:pPr>
            <a:r>
              <a:rPr lang="en-GB" sz="2400" i="1">
                <a:solidFill>
                  <a:srgbClr val="3C3C3C"/>
                </a:solidFill>
                <a:cs typeface="Plus Jakarta Sans" pitchFamily="2" charset="0"/>
              </a:rPr>
              <a:t>My rover struggled to move across…</a:t>
            </a:r>
          </a:p>
          <a:p>
            <a:pPr>
              <a:spcAft>
                <a:spcPts val="600"/>
              </a:spcAft>
            </a:pPr>
            <a:r>
              <a:rPr lang="en-GB" sz="2400" i="1">
                <a:solidFill>
                  <a:srgbClr val="3C3C3C"/>
                </a:solidFill>
                <a:cs typeface="Plus Jakarta Sans" pitchFamily="2" charset="0"/>
              </a:rPr>
              <a:t>I think this is because…</a:t>
            </a:r>
          </a:p>
          <a:p>
            <a:endParaRPr lang="en-GB"/>
          </a:p>
        </p:txBody>
      </p:sp>
      <p:sp>
        <p:nvSpPr>
          <p:cNvPr id="19" name="TextBox 18">
            <a:extLst>
              <a:ext uri="{FF2B5EF4-FFF2-40B4-BE49-F238E27FC236}">
                <a16:creationId xmlns:a16="http://schemas.microsoft.com/office/drawing/2014/main" id="{8D096C93-AD0A-E788-ED0D-E377569B5BB2}"/>
              </a:ext>
            </a:extLst>
          </p:cNvPr>
          <p:cNvSpPr txBox="1"/>
          <p:nvPr/>
        </p:nvSpPr>
        <p:spPr>
          <a:xfrm>
            <a:off x="2267744" y="4923382"/>
            <a:ext cx="5275192" cy="1077218"/>
          </a:xfrm>
          <a:prstGeom prst="rect">
            <a:avLst/>
          </a:prstGeom>
          <a:noFill/>
        </p:spPr>
        <p:txBody>
          <a:bodyPr wrap="square">
            <a:spAutoFit/>
          </a:bodyPr>
          <a:lstStyle/>
          <a:p>
            <a:r>
              <a:rPr kumimoji="0" lang="en-GB" sz="3200" b="1" i="0" u="none" strike="noStrike" kern="1200" cap="none" spc="0" normalizeH="0" baseline="0" noProof="0">
                <a:ln>
                  <a:noFill/>
                </a:ln>
                <a:solidFill>
                  <a:srgbClr val="3EB1C8"/>
                </a:solidFill>
                <a:effectLst/>
                <a:uLnTx/>
                <a:uFillTx/>
                <a:latin typeface="+mj-lt"/>
                <a:cs typeface="Plus Jakarta Sans Medium" pitchFamily="2" charset="0"/>
              </a:rPr>
              <a:t>Were you surprised by any of your results?</a:t>
            </a:r>
            <a:endParaRPr lang="en-GB" sz="1600" b="1">
              <a:latin typeface="+mj-lt"/>
            </a:endParaRPr>
          </a:p>
        </p:txBody>
      </p:sp>
      <p:pic>
        <p:nvPicPr>
          <p:cNvPr id="6" name="Picture 5" descr="Icon&#10;&#10;Description automatically generated">
            <a:extLst>
              <a:ext uri="{FF2B5EF4-FFF2-40B4-BE49-F238E27FC236}">
                <a16:creationId xmlns:a16="http://schemas.microsoft.com/office/drawing/2014/main" id="{993542E6-BE9B-8855-3D9E-95980DE2CB8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1720" y="4923382"/>
            <a:ext cx="1368152" cy="1368152"/>
          </a:xfrm>
          <a:prstGeom prst="rect">
            <a:avLst/>
          </a:prstGeom>
        </p:spPr>
      </p:pic>
    </p:spTree>
    <p:extLst>
      <p:ext uri="{BB962C8B-B14F-4D97-AF65-F5344CB8AC3E}">
        <p14:creationId xmlns:p14="http://schemas.microsoft.com/office/powerpoint/2010/main" val="28288851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Further learning</a:t>
            </a:r>
          </a:p>
        </p:txBody>
      </p:sp>
      <p:pic>
        <p:nvPicPr>
          <p:cNvPr id="12" name="Content Placeholder 11" descr="A picture containing text&#10;&#10;Description automatically generated">
            <a:extLst>
              <a:ext uri="{FF2B5EF4-FFF2-40B4-BE49-F238E27FC236}">
                <a16:creationId xmlns:a16="http://schemas.microsoft.com/office/drawing/2014/main" id="{A4CC3569-18B7-6A1B-4029-8452FFAA5BF2}"/>
              </a:ext>
            </a:extLst>
          </p:cNvPr>
          <p:cNvPicPr>
            <a:picLocks noGrp="1" noChangeAspect="1"/>
          </p:cNvPicPr>
          <p:nvPr>
            <p:ph idx="2"/>
          </p:nvPr>
        </p:nvPicPr>
        <p:blipFill>
          <a:blip r:embed="rId3" cstate="email">
            <a:extLst>
              <a:ext uri="{28A0092B-C50C-407E-A947-70E740481C1C}">
                <a14:useLocalDpi xmlns:a14="http://schemas.microsoft.com/office/drawing/2010/main"/>
              </a:ext>
            </a:extLst>
          </a:blip>
          <a:stretch>
            <a:fillRect/>
          </a:stretch>
        </p:blipFill>
        <p:spPr>
          <a:xfrm rot="5400000">
            <a:off x="5797640" y="2319606"/>
            <a:ext cx="2775910" cy="1518075"/>
          </a:xfrm>
        </p:spPr>
      </p:pic>
      <p:sp>
        <p:nvSpPr>
          <p:cNvPr id="4" name="Text Placeholder 3">
            <a:extLst>
              <a:ext uri="{FF2B5EF4-FFF2-40B4-BE49-F238E27FC236}">
                <a16:creationId xmlns:a16="http://schemas.microsoft.com/office/drawing/2014/main" id="{E79DC808-54F0-9CB7-435D-1B3895836E72}"/>
              </a:ext>
            </a:extLst>
          </p:cNvPr>
          <p:cNvSpPr>
            <a:spLocks noGrp="1"/>
          </p:cNvSpPr>
          <p:nvPr>
            <p:ph type="body" idx="3"/>
          </p:nvPr>
        </p:nvSpPr>
        <p:spPr>
          <a:xfrm>
            <a:off x="684211" y="4943658"/>
            <a:ext cx="7260421" cy="787441"/>
          </a:xfrm>
        </p:spPr>
        <p:txBody>
          <a:bodyPr>
            <a:normAutofit/>
          </a:bodyPr>
          <a:lstStyle/>
          <a:p>
            <a:r>
              <a:rPr lang="en-GB" sz="2000" b="0">
                <a:latin typeface="+mn-lt"/>
              </a:rPr>
              <a:t>Create a NASA cardboard rover powered by a rubber band and put it to the test.</a:t>
            </a:r>
          </a:p>
        </p:txBody>
      </p:sp>
      <p:sp>
        <p:nvSpPr>
          <p:cNvPr id="17" name="TextBox 16">
            <a:extLst>
              <a:ext uri="{FF2B5EF4-FFF2-40B4-BE49-F238E27FC236}">
                <a16:creationId xmlns:a16="http://schemas.microsoft.com/office/drawing/2014/main" id="{A52A7EAA-F1F8-61B1-AB4F-3E5DB4FF592E}"/>
              </a:ext>
            </a:extLst>
          </p:cNvPr>
          <p:cNvSpPr txBox="1"/>
          <p:nvPr/>
        </p:nvSpPr>
        <p:spPr>
          <a:xfrm>
            <a:off x="610786" y="6550223"/>
            <a:ext cx="822661" cy="246221"/>
          </a:xfrm>
          <a:prstGeom prst="rect">
            <a:avLst/>
          </a:prstGeom>
          <a:noFill/>
        </p:spPr>
        <p:txBody>
          <a:bodyPr wrap="none" rtlCol="0">
            <a:spAutoFit/>
          </a:bodyPr>
          <a:lstStyle/>
          <a:p>
            <a:r>
              <a:rPr lang="en-GB" sz="1000">
                <a:solidFill>
                  <a:srgbClr val="FFFFFF"/>
                </a:solidFill>
              </a:rPr>
              <a:t>© NASA/JPL</a:t>
            </a:r>
          </a:p>
        </p:txBody>
      </p:sp>
      <p:pic>
        <p:nvPicPr>
          <p:cNvPr id="7" name="Content Placeholder 6" descr="A person lifting weights&#10;&#10;Description automatically generated with low confidence">
            <a:extLst>
              <a:ext uri="{FF2B5EF4-FFF2-40B4-BE49-F238E27FC236}">
                <a16:creationId xmlns:a16="http://schemas.microsoft.com/office/drawing/2014/main" id="{7FD4249A-5316-F594-0A19-284FC9788590}"/>
              </a:ext>
            </a:extLst>
          </p:cNvPr>
          <p:cNvPicPr>
            <a:picLocks noGrp="1" noChangeAspect="1"/>
          </p:cNvPicPr>
          <p:nvPr>
            <p:ph idx="4"/>
          </p:nvPr>
        </p:nvPicPr>
        <p:blipFill>
          <a:blip r:embed="rId4" cstate="email">
            <a:extLst>
              <a:ext uri="{28A0092B-C50C-407E-A947-70E740481C1C}">
                <a14:useLocalDpi xmlns:a14="http://schemas.microsoft.com/office/drawing/2010/main"/>
              </a:ext>
            </a:extLst>
          </a:blip>
          <a:stretch>
            <a:fillRect/>
          </a:stretch>
        </p:blipFill>
        <p:spPr>
          <a:xfrm>
            <a:off x="684212" y="1690688"/>
            <a:ext cx="4964364" cy="2775911"/>
          </a:xfrm>
        </p:spPr>
      </p:pic>
      <p:sp>
        <p:nvSpPr>
          <p:cNvPr id="9" name="TextBox 8">
            <a:extLst>
              <a:ext uri="{FF2B5EF4-FFF2-40B4-BE49-F238E27FC236}">
                <a16:creationId xmlns:a16="http://schemas.microsoft.com/office/drawing/2014/main" id="{F363E53E-07FD-AF7C-8285-9CC03035BF3B}"/>
              </a:ext>
            </a:extLst>
          </p:cNvPr>
          <p:cNvSpPr txBox="1"/>
          <p:nvPr/>
        </p:nvSpPr>
        <p:spPr>
          <a:xfrm>
            <a:off x="653315" y="4158822"/>
            <a:ext cx="1069716" cy="307777"/>
          </a:xfrm>
          <a:prstGeom prst="rect">
            <a:avLst/>
          </a:prstGeom>
          <a:noFill/>
        </p:spPr>
        <p:txBody>
          <a:bodyPr wrap="none" rtlCol="0">
            <a:spAutoFit/>
          </a:bodyPr>
          <a:lstStyle/>
          <a:p>
            <a:r>
              <a:rPr lang="en-GB" sz="1400"/>
              <a:t>© NASA/JPL</a:t>
            </a:r>
          </a:p>
        </p:txBody>
      </p:sp>
    </p:spTree>
    <p:extLst>
      <p:ext uri="{BB962C8B-B14F-4D97-AF65-F5344CB8AC3E}">
        <p14:creationId xmlns:p14="http://schemas.microsoft.com/office/powerpoint/2010/main" val="2438097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7886700" cy="543975"/>
          </a:xfrm>
        </p:spPr>
        <p:txBody>
          <a:bodyPr>
            <a:noAutofit/>
          </a:bodyPr>
          <a:lstStyle/>
          <a:p>
            <a:r>
              <a:rPr lang="en-GB" b="1">
                <a:latin typeface="+mj-lt"/>
              </a:rPr>
              <a:t>Weird, wiggly, crawling wheels roam Mars</a:t>
            </a: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395043"/>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92133" y="1417500"/>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76894"/>
            <a:ext cx="3655317" cy="135521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cs typeface="Plus Jakarta Sans Medium" pitchFamily="2" charset="0"/>
              </a:rPr>
              <a:t>Understand friction and how this affects how things move (or do not move) on different surfaces.</a:t>
            </a:r>
          </a:p>
        </p:txBody>
      </p:sp>
      <p:pic>
        <p:nvPicPr>
          <p:cNvPr id="11" name="Picture 10" descr="Graphical user interface, text&#10;&#10;Description automatically generated">
            <a:extLst>
              <a:ext uri="{FF2B5EF4-FFF2-40B4-BE49-F238E27FC236}">
                <a16:creationId xmlns:a16="http://schemas.microsoft.com/office/drawing/2014/main" id="{D3381778-AA9D-513D-EFE8-EFCE1FB883D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92133" y="1775778"/>
            <a:ext cx="4350905" cy="637266"/>
          </a:xfrm>
          <a:prstGeom prst="rect">
            <a:avLst/>
          </a:prstGeom>
        </p:spPr>
      </p:pic>
      <p:pic>
        <p:nvPicPr>
          <p:cNvPr id="13" name="Picture 12" descr="Text&#10;&#10;Description automatically generated">
            <a:extLst>
              <a:ext uri="{FF2B5EF4-FFF2-40B4-BE49-F238E27FC236}">
                <a16:creationId xmlns:a16="http://schemas.microsoft.com/office/drawing/2014/main" id="{C3521F92-2E90-780C-59F8-C3437E570F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92133" y="2509142"/>
            <a:ext cx="4350905" cy="631018"/>
          </a:xfrm>
          <a:prstGeom prst="rect">
            <a:avLst/>
          </a:prstGeom>
        </p:spPr>
      </p:pic>
      <p:sp>
        <p:nvSpPr>
          <p:cNvPr id="2" name="Rectangle: Rounded Corners 1">
            <a:extLst>
              <a:ext uri="{FF2B5EF4-FFF2-40B4-BE49-F238E27FC236}">
                <a16:creationId xmlns:a16="http://schemas.microsoft.com/office/drawing/2014/main" id="{F0121186-1578-5053-910B-2500E791E200}"/>
              </a:ext>
            </a:extLst>
          </p:cNvPr>
          <p:cNvSpPr/>
          <p:nvPr/>
        </p:nvSpPr>
        <p:spPr>
          <a:xfrm>
            <a:off x="626622" y="3747792"/>
            <a:ext cx="8316416" cy="1270311"/>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1600">
                <a:cs typeface="Plus Jakarta Sans Medium" pitchFamily="2" charset="0"/>
              </a:rPr>
              <a:t>Scientists and NASA engineers created a small model with wheels that wiggle and limbs to lift the wheels up and down.  The </a:t>
            </a:r>
            <a:r>
              <a:rPr lang="en-GB" sz="1600" b="1">
                <a:cs typeface="Plus Jakarta Sans ExtraBold" pitchFamily="2" charset="0"/>
              </a:rPr>
              <a:t>Mini Rover</a:t>
            </a:r>
            <a:r>
              <a:rPr lang="en-GB" sz="1600">
                <a:cs typeface="Plus Jakarta Sans Medium" pitchFamily="2" charset="0"/>
              </a:rPr>
              <a:t> can paddle through loose sandy material. More tests are needed to make sure that similar full-size rovers can travel across a variety of surfaces. This could be useful for getting more information about unexplored areas on Earth or Mars.</a:t>
            </a:r>
            <a:endParaRPr kumimoji="0" lang="en-GB" sz="1600" b="0" i="0" u="none" strike="noStrike" kern="1200" cap="none" spc="0" normalizeH="0" baseline="0" noProof="0">
              <a:ln>
                <a:noFill/>
              </a:ln>
              <a:effectLst/>
              <a:uLnTx/>
              <a:uFillTx/>
              <a:cs typeface="Plus Jakarta Sans Medium" pitchFamily="2" charset="0"/>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666043"/>
            <a:ext cx="8316416" cy="82683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anose="020B0604020202020204" pitchFamily="34" charset="0"/>
              <a:buChar char="•"/>
              <a:defRPr/>
            </a:pPr>
            <a:r>
              <a:rPr lang="en-GB" sz="1600">
                <a:cs typeface="Plus Jakarta Sans Medium" pitchFamily="2" charset="0"/>
              </a:rPr>
              <a:t>Compare how model vehicles move on different surfaces and explain why.</a:t>
            </a:r>
          </a:p>
          <a:p>
            <a:pPr marL="285750" lvl="0" indent="-285750">
              <a:buFont typeface="Arial" panose="020B0604020202020204" pitchFamily="34" charset="0"/>
              <a:buChar char="•"/>
              <a:defRPr/>
            </a:pPr>
            <a:r>
              <a:rPr lang="en-GB" sz="1600">
                <a:cs typeface="Plus Jakarta Sans Medium" pitchFamily="2" charset="0"/>
              </a:rPr>
              <a:t>Investigate what happens when the material/diameter/width/number of the wheels, or the length/rigidity of the axles, or the mass of the rover is changed.</a:t>
            </a: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378460"/>
            <a:ext cx="4954044" cy="369332"/>
          </a:xfrm>
          <a:prstGeom prst="rect">
            <a:avLst/>
          </a:prstGeom>
          <a:noFill/>
        </p:spPr>
        <p:txBody>
          <a:bodyPr wrap="square">
            <a:spAutoFit/>
          </a:bodyPr>
          <a:lstStyle/>
          <a:p>
            <a:pPr>
              <a:defRPr/>
            </a:pPr>
            <a:r>
              <a:rPr lang="en-GB" b="1">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289690"/>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solidFill>
                  <a:srgbClr val="3C3C3C"/>
                </a:solidFill>
                <a:cs typeface="Plus Jakarta Sans ExtraBold" pitchFamily="2" charset="0"/>
              </a:rPr>
              <a:t>Related investigations for children</a:t>
            </a:r>
            <a:endParaRPr lang="en-GB">
              <a:solidFill>
                <a:srgbClr val="3C3C3C"/>
              </a:solidFill>
              <a:cs typeface="Plus Jakarta Sans ExtraBold" pitchFamily="2" charset="0"/>
            </a:endParaRPr>
          </a:p>
        </p:txBody>
      </p:sp>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Further learning</a:t>
            </a:r>
          </a:p>
        </p:txBody>
      </p:sp>
      <p:sp>
        <p:nvSpPr>
          <p:cNvPr id="3" name="Text Placeholder 2">
            <a:extLst>
              <a:ext uri="{FF2B5EF4-FFF2-40B4-BE49-F238E27FC236}">
                <a16:creationId xmlns:a16="http://schemas.microsoft.com/office/drawing/2014/main" id="{B5C9C995-1444-FEDA-67D0-C2008D1F72BF}"/>
              </a:ext>
            </a:extLst>
          </p:cNvPr>
          <p:cNvSpPr>
            <a:spLocks noGrp="1"/>
          </p:cNvSpPr>
          <p:nvPr>
            <p:ph type="body" idx="1"/>
          </p:nvPr>
        </p:nvSpPr>
        <p:spPr>
          <a:xfrm>
            <a:off x="643990" y="1524360"/>
            <a:ext cx="8161890" cy="823913"/>
          </a:xfrm>
        </p:spPr>
        <p:txBody>
          <a:bodyPr>
            <a:normAutofit lnSpcReduction="10000"/>
          </a:bodyPr>
          <a:lstStyle/>
          <a:p>
            <a:r>
              <a:rPr lang="en-GB" b="0">
                <a:latin typeface="+mn-lt"/>
              </a:rPr>
              <a:t>Think about an animal and how it moves. </a:t>
            </a:r>
          </a:p>
          <a:p>
            <a:r>
              <a:rPr lang="en-GB" b="0">
                <a:latin typeface="+mn-lt"/>
              </a:rPr>
              <a:t>Design a completely new rover based on this.</a:t>
            </a:r>
          </a:p>
        </p:txBody>
      </p:sp>
      <p:pic>
        <p:nvPicPr>
          <p:cNvPr id="13" name="Picture 12" descr="A close up of a spider&#10;&#10;Description automatically generated with low confidence">
            <a:extLst>
              <a:ext uri="{FF2B5EF4-FFF2-40B4-BE49-F238E27FC236}">
                <a16:creationId xmlns:a16="http://schemas.microsoft.com/office/drawing/2014/main" id="{C3A38D16-A6AF-4954-9EAE-6D3B535DC0F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5389" y="2636911"/>
            <a:ext cx="2373583" cy="1582389"/>
          </a:xfrm>
          <a:prstGeom prst="rect">
            <a:avLst/>
          </a:prstGeom>
        </p:spPr>
      </p:pic>
      <p:pic>
        <p:nvPicPr>
          <p:cNvPr id="15" name="Picture 14" descr="A picture containing indoor&#10;&#10;Description automatically generated">
            <a:extLst>
              <a:ext uri="{FF2B5EF4-FFF2-40B4-BE49-F238E27FC236}">
                <a16:creationId xmlns:a16="http://schemas.microsoft.com/office/drawing/2014/main" id="{DB7AA432-D359-6242-FFA6-CE8C1CF7509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330255" y="2672916"/>
            <a:ext cx="3482349" cy="1512168"/>
          </a:xfrm>
          <a:prstGeom prst="rect">
            <a:avLst/>
          </a:prstGeom>
        </p:spPr>
      </p:pic>
      <p:pic>
        <p:nvPicPr>
          <p:cNvPr id="17" name="Picture 16" descr="A bird walking in a field&#10;&#10;Description automatically generated with low confidence">
            <a:extLst>
              <a:ext uri="{FF2B5EF4-FFF2-40B4-BE49-F238E27FC236}">
                <a16:creationId xmlns:a16="http://schemas.microsoft.com/office/drawing/2014/main" id="{85520112-5E85-3509-C342-9A0536DEB89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15390" y="4824335"/>
            <a:ext cx="2373583" cy="1899161"/>
          </a:xfrm>
          <a:prstGeom prst="rect">
            <a:avLst/>
          </a:prstGeom>
        </p:spPr>
      </p:pic>
      <p:sp>
        <p:nvSpPr>
          <p:cNvPr id="20" name="Arrow: Right 19">
            <a:extLst>
              <a:ext uri="{FF2B5EF4-FFF2-40B4-BE49-F238E27FC236}">
                <a16:creationId xmlns:a16="http://schemas.microsoft.com/office/drawing/2014/main" id="{778CA0AC-657A-18D4-7652-B68168EFB31A}"/>
              </a:ext>
            </a:extLst>
          </p:cNvPr>
          <p:cNvSpPr/>
          <p:nvPr/>
        </p:nvSpPr>
        <p:spPr>
          <a:xfrm>
            <a:off x="3898148" y="3262268"/>
            <a:ext cx="432048" cy="324036"/>
          </a:xfrm>
          <a:prstGeom prst="rightArrow">
            <a:avLst/>
          </a:prstGeom>
          <a:solidFill>
            <a:srgbClr val="3C3C3C"/>
          </a:solidFill>
          <a:ln>
            <a:solidFill>
              <a:srgbClr val="3C3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9C37A59E-1362-22E2-2654-58D0D1BFDA4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98148" y="5570472"/>
            <a:ext cx="451143" cy="359695"/>
          </a:xfrm>
          <a:prstGeom prst="rect">
            <a:avLst/>
          </a:prstGeom>
        </p:spPr>
      </p:pic>
      <p:pic>
        <p:nvPicPr>
          <p:cNvPr id="24" name="Ostrich-inspired -BirdBot- has robotic legs more efficient than more complex devices">
            <a:hlinkClick r:id="" action="ppaction://media"/>
            <a:extLst>
              <a:ext uri="{FF2B5EF4-FFF2-40B4-BE49-F238E27FC236}">
                <a16:creationId xmlns:a16="http://schemas.microsoft.com/office/drawing/2014/main" id="{BF3DBED2-3F4A-B640-D650-031199AD62C9}"/>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5330255" y="4772800"/>
            <a:ext cx="3475625" cy="1955040"/>
          </a:xfrm>
          <a:prstGeom prst="rect">
            <a:avLst/>
          </a:prstGeom>
        </p:spPr>
      </p:pic>
      <p:sp>
        <p:nvSpPr>
          <p:cNvPr id="25" name="TextBox 24">
            <a:extLst>
              <a:ext uri="{FF2B5EF4-FFF2-40B4-BE49-F238E27FC236}">
                <a16:creationId xmlns:a16="http://schemas.microsoft.com/office/drawing/2014/main" id="{BD585998-A2F1-837A-83FD-9CF0948AA57D}"/>
              </a:ext>
            </a:extLst>
          </p:cNvPr>
          <p:cNvSpPr txBox="1"/>
          <p:nvPr/>
        </p:nvSpPr>
        <p:spPr>
          <a:xfrm>
            <a:off x="3602205" y="4981675"/>
            <a:ext cx="1494172" cy="369332"/>
          </a:xfrm>
          <a:prstGeom prst="rect">
            <a:avLst/>
          </a:prstGeom>
          <a:noFill/>
        </p:spPr>
        <p:txBody>
          <a:bodyPr wrap="square" rtlCol="0">
            <a:spAutoFit/>
          </a:bodyPr>
          <a:lstStyle/>
          <a:p>
            <a:r>
              <a:rPr lang="en-GB">
                <a:solidFill>
                  <a:srgbClr val="3C3C3C"/>
                </a:solidFill>
                <a:latin typeface="Plus Jakarta Sans Medium" pitchFamily="2" charset="0"/>
                <a:cs typeface="Plus Jakarta Sans Medium" pitchFamily="2" charset="0"/>
              </a:rPr>
              <a:t> </a:t>
            </a:r>
            <a:r>
              <a:rPr lang="en-GB" err="1">
                <a:solidFill>
                  <a:srgbClr val="3C3C3C"/>
                </a:solidFill>
                <a:cs typeface="Plus Jakarta Sans Medium" pitchFamily="2" charset="0"/>
              </a:rPr>
              <a:t>BirdBot</a:t>
            </a:r>
            <a:endParaRPr lang="en-GB">
              <a:solidFill>
                <a:srgbClr val="3C3C3C"/>
              </a:solidFill>
              <a:cs typeface="Plus Jakarta Sans Medium" pitchFamily="2" charset="0"/>
            </a:endParaRPr>
          </a:p>
        </p:txBody>
      </p:sp>
      <p:sp>
        <p:nvSpPr>
          <p:cNvPr id="26" name="TextBox 25">
            <a:extLst>
              <a:ext uri="{FF2B5EF4-FFF2-40B4-BE49-F238E27FC236}">
                <a16:creationId xmlns:a16="http://schemas.microsoft.com/office/drawing/2014/main" id="{8027AD3B-827E-7DCD-4793-DA4D6576F05D}"/>
              </a:ext>
            </a:extLst>
          </p:cNvPr>
          <p:cNvSpPr txBox="1"/>
          <p:nvPr/>
        </p:nvSpPr>
        <p:spPr>
          <a:xfrm>
            <a:off x="3433504" y="2842252"/>
            <a:ext cx="1361335" cy="369332"/>
          </a:xfrm>
          <a:prstGeom prst="rect">
            <a:avLst/>
          </a:prstGeom>
          <a:noFill/>
        </p:spPr>
        <p:txBody>
          <a:bodyPr wrap="none" rtlCol="0">
            <a:spAutoFit/>
          </a:bodyPr>
          <a:lstStyle/>
          <a:p>
            <a:r>
              <a:rPr lang="en-GB">
                <a:solidFill>
                  <a:srgbClr val="3C3C3C"/>
                </a:solidFill>
                <a:cs typeface="Plus Jakarta Sans Medium" pitchFamily="2" charset="0"/>
              </a:rPr>
              <a:t>Arachno-Bot</a:t>
            </a:r>
          </a:p>
        </p:txBody>
      </p:sp>
      <p:sp>
        <p:nvSpPr>
          <p:cNvPr id="27" name="TextBox 26">
            <a:extLst>
              <a:ext uri="{FF2B5EF4-FFF2-40B4-BE49-F238E27FC236}">
                <a16:creationId xmlns:a16="http://schemas.microsoft.com/office/drawing/2014/main" id="{77F371ED-F83E-7549-56E4-3EA5F3E8BD12}"/>
              </a:ext>
            </a:extLst>
          </p:cNvPr>
          <p:cNvSpPr txBox="1"/>
          <p:nvPr/>
        </p:nvSpPr>
        <p:spPr>
          <a:xfrm rot="16200000">
            <a:off x="8445412" y="5886451"/>
            <a:ext cx="1027845" cy="246221"/>
          </a:xfrm>
          <a:prstGeom prst="rect">
            <a:avLst/>
          </a:prstGeom>
          <a:noFill/>
        </p:spPr>
        <p:txBody>
          <a:bodyPr wrap="none" rtlCol="0">
            <a:spAutoFit/>
          </a:bodyPr>
          <a:lstStyle/>
          <a:p>
            <a:r>
              <a:rPr lang="en-GB" sz="1000"/>
              <a:t>© New Scientist</a:t>
            </a:r>
          </a:p>
        </p:txBody>
      </p:sp>
      <p:sp>
        <p:nvSpPr>
          <p:cNvPr id="28" name="TextBox 27">
            <a:extLst>
              <a:ext uri="{FF2B5EF4-FFF2-40B4-BE49-F238E27FC236}">
                <a16:creationId xmlns:a16="http://schemas.microsoft.com/office/drawing/2014/main" id="{1142E12C-7B32-32E6-3F9A-C319F213ADB6}"/>
              </a:ext>
            </a:extLst>
          </p:cNvPr>
          <p:cNvSpPr txBox="1"/>
          <p:nvPr/>
        </p:nvSpPr>
        <p:spPr>
          <a:xfrm rot="16200000">
            <a:off x="8407740" y="3330586"/>
            <a:ext cx="1103187" cy="246221"/>
          </a:xfrm>
          <a:prstGeom prst="rect">
            <a:avLst/>
          </a:prstGeom>
          <a:noFill/>
        </p:spPr>
        <p:txBody>
          <a:bodyPr wrap="none" rtlCol="0">
            <a:spAutoFit/>
          </a:bodyPr>
          <a:lstStyle/>
          <a:p>
            <a:r>
              <a:rPr lang="en-GB" sz="1000"/>
              <a:t>© Fraunhofer IPA</a:t>
            </a:r>
          </a:p>
        </p:txBody>
      </p:sp>
      <p:sp>
        <p:nvSpPr>
          <p:cNvPr id="4" name="TextBox 3">
            <a:extLst>
              <a:ext uri="{FF2B5EF4-FFF2-40B4-BE49-F238E27FC236}">
                <a16:creationId xmlns:a16="http://schemas.microsoft.com/office/drawing/2014/main" id="{40F4E0E8-53F8-7EE2-577B-EE0298D5F46D}"/>
              </a:ext>
            </a:extLst>
          </p:cNvPr>
          <p:cNvSpPr txBox="1"/>
          <p:nvPr/>
        </p:nvSpPr>
        <p:spPr>
          <a:xfrm>
            <a:off x="629838" y="3829910"/>
            <a:ext cx="766557" cy="369332"/>
          </a:xfrm>
          <a:prstGeom prst="rect">
            <a:avLst/>
          </a:prstGeom>
          <a:noFill/>
        </p:spPr>
        <p:txBody>
          <a:bodyPr wrap="none" rtlCol="0">
            <a:spAutoFit/>
          </a:bodyPr>
          <a:lstStyle/>
          <a:p>
            <a:r>
              <a:rPr lang="en-GB">
                <a:solidFill>
                  <a:schemeClr val="bg1"/>
                </a:solidFill>
              </a:rPr>
              <a:t>spider</a:t>
            </a:r>
          </a:p>
        </p:txBody>
      </p:sp>
      <p:sp>
        <p:nvSpPr>
          <p:cNvPr id="5" name="TextBox 4">
            <a:extLst>
              <a:ext uri="{FF2B5EF4-FFF2-40B4-BE49-F238E27FC236}">
                <a16:creationId xmlns:a16="http://schemas.microsoft.com/office/drawing/2014/main" id="{B3A4D0AA-10B3-D28D-61A6-1D3EC61627DB}"/>
              </a:ext>
            </a:extLst>
          </p:cNvPr>
          <p:cNvSpPr txBox="1"/>
          <p:nvPr/>
        </p:nvSpPr>
        <p:spPr>
          <a:xfrm>
            <a:off x="629838" y="6354164"/>
            <a:ext cx="823302" cy="369332"/>
          </a:xfrm>
          <a:prstGeom prst="rect">
            <a:avLst/>
          </a:prstGeom>
          <a:noFill/>
        </p:spPr>
        <p:txBody>
          <a:bodyPr wrap="none" rtlCol="0">
            <a:spAutoFit/>
          </a:bodyPr>
          <a:lstStyle/>
          <a:p>
            <a:r>
              <a:rPr lang="en-GB">
                <a:solidFill>
                  <a:schemeClr val="bg1"/>
                </a:solidFill>
              </a:rPr>
              <a:t>ostrich</a:t>
            </a:r>
          </a:p>
        </p:txBody>
      </p:sp>
    </p:spTree>
    <p:extLst>
      <p:ext uri="{BB962C8B-B14F-4D97-AF65-F5344CB8AC3E}">
        <p14:creationId xmlns:p14="http://schemas.microsoft.com/office/powerpoint/2010/main" val="2195868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164"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4"/>
                </p:tgtEl>
              </p:cMediaNode>
            </p:video>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4"/>
                                        </p:tgtEl>
                                      </p:cBhvr>
                                    </p:cmd>
                                  </p:childTnLst>
                                </p:cTn>
                              </p:par>
                            </p:childTnLst>
                          </p:cTn>
                        </p:par>
                      </p:childTnLst>
                    </p:cTn>
                  </p:par>
                </p:childTnLst>
              </p:cTn>
              <p:nextCondLst>
                <p:cond evt="onClick" delay="0">
                  <p:tgtEl>
                    <p:spTgt spid="2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Cross-curricular links</a:t>
            </a:r>
          </a:p>
        </p:txBody>
      </p:sp>
      <p:sp>
        <p:nvSpPr>
          <p:cNvPr id="3" name="Rectangle: Rounded Corners 2">
            <a:extLst>
              <a:ext uri="{FF2B5EF4-FFF2-40B4-BE49-F238E27FC236}">
                <a16:creationId xmlns:a16="http://schemas.microsoft.com/office/drawing/2014/main" id="{0384F286-7FE3-BC87-B321-D335FB56E282}"/>
              </a:ext>
            </a:extLst>
          </p:cNvPr>
          <p:cNvSpPr/>
          <p:nvPr/>
        </p:nvSpPr>
        <p:spPr>
          <a:xfrm>
            <a:off x="628647" y="5679583"/>
            <a:ext cx="8235842" cy="996088"/>
          </a:xfrm>
          <a:prstGeom prst="roundRect">
            <a:avLst/>
          </a:prstGeom>
          <a:solidFill>
            <a:srgbClr val="E1CD00"/>
          </a:solidFill>
          <a:ln>
            <a:solidFill>
              <a:srgbClr val="E1C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Art</a:t>
            </a:r>
          </a:p>
          <a:p>
            <a:pPr algn="ctr"/>
            <a:endParaRPr lang="en-GB"/>
          </a:p>
          <a:p>
            <a:pPr algn="ctr"/>
            <a:r>
              <a:rPr lang="en-GB"/>
              <a:t>Children could create pictures of what they think Mars is like. Visit </a:t>
            </a:r>
            <a:r>
              <a:rPr lang="en-GB">
                <a:solidFill>
                  <a:schemeClr val="bg1"/>
                </a:solidFill>
                <a:hlinkClick r:id="rId3">
                  <a:extLst>
                    <a:ext uri="{A12FA001-AC4F-418D-AE19-62706E023703}">
                      <ahyp:hlinkClr xmlns:ahyp="http://schemas.microsoft.com/office/drawing/2018/hyperlinkcolor" val="tx"/>
                    </a:ext>
                  </a:extLst>
                </a:hlinkClick>
              </a:rPr>
              <a:t>SunSpaceArt</a:t>
            </a:r>
            <a:r>
              <a:rPr lang="en-GB">
                <a:solidFill>
                  <a:schemeClr val="bg1"/>
                </a:solidFill>
              </a:rPr>
              <a:t>.</a:t>
            </a:r>
          </a:p>
        </p:txBody>
      </p:sp>
      <p:sp>
        <p:nvSpPr>
          <p:cNvPr id="4" name="Rectangle: Rounded Corners 3">
            <a:extLst>
              <a:ext uri="{FF2B5EF4-FFF2-40B4-BE49-F238E27FC236}">
                <a16:creationId xmlns:a16="http://schemas.microsoft.com/office/drawing/2014/main" id="{CD0292E1-D0D0-60C6-1B8D-0C0C2DEDB82C}"/>
              </a:ext>
            </a:extLst>
          </p:cNvPr>
          <p:cNvSpPr/>
          <p:nvPr/>
        </p:nvSpPr>
        <p:spPr>
          <a:xfrm>
            <a:off x="3796850" y="1681365"/>
            <a:ext cx="5067638" cy="3742083"/>
          </a:xfrm>
          <a:prstGeom prst="roundRect">
            <a:avLst/>
          </a:prstGeom>
          <a:solidFill>
            <a:srgbClr val="84BD0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STEM and Engineering</a:t>
            </a:r>
          </a:p>
          <a:p>
            <a:pPr algn="ctr"/>
            <a:endParaRPr lang="en-GB"/>
          </a:p>
          <a:p>
            <a:pPr algn="ctr"/>
            <a:r>
              <a:rPr lang="en-GB"/>
              <a:t>Try ‘</a:t>
            </a:r>
            <a:r>
              <a:rPr lang="en-GB">
                <a:solidFill>
                  <a:schemeClr val="bg1"/>
                </a:solidFill>
                <a:hlinkClick r:id="rId4">
                  <a:extLst>
                    <a:ext uri="{A12FA001-AC4F-418D-AE19-62706E023703}">
                      <ahyp:hlinkClr xmlns:ahyp="http://schemas.microsoft.com/office/drawing/2018/hyperlinkcolor" val="tx"/>
                    </a:ext>
                  </a:extLst>
                </a:hlinkClick>
              </a:rPr>
              <a:t>Tiny Tinkering Tasks</a:t>
            </a:r>
            <a:r>
              <a:rPr lang="en-GB">
                <a:solidFill>
                  <a:schemeClr val="bg1"/>
                </a:solidFill>
              </a:rPr>
              <a:t>’ </a:t>
            </a:r>
            <a:r>
              <a:rPr lang="en-GB"/>
              <a:t>created by SEERIH (Manchester University), suitable for ages 5-11.</a:t>
            </a:r>
          </a:p>
          <a:p>
            <a:pPr algn="ctr"/>
            <a:endParaRPr lang="en-GB"/>
          </a:p>
          <a:p>
            <a:pPr algn="ctr"/>
            <a:r>
              <a:rPr lang="en-GB"/>
              <a:t>Try an Odd One Out by Explorify</a:t>
            </a:r>
          </a:p>
          <a:p>
            <a:pPr algn="ctr"/>
            <a:r>
              <a:rPr lang="en-GB"/>
              <a:t>‘</a:t>
            </a:r>
            <a:r>
              <a:rPr lang="en-GB">
                <a:solidFill>
                  <a:schemeClr val="bg1"/>
                </a:solidFill>
                <a:hlinkClick r:id="rId5">
                  <a:extLst>
                    <a:ext uri="{A12FA001-AC4F-418D-AE19-62706E023703}">
                      <ahyp:hlinkClr xmlns:ahyp="http://schemas.microsoft.com/office/drawing/2018/hyperlinkcolor" val="tx"/>
                    </a:ext>
                  </a:extLst>
                </a:hlinkClick>
              </a:rPr>
              <a:t>What goes up must come down</a:t>
            </a:r>
            <a:r>
              <a:rPr lang="en-GB"/>
              <a:t>’ to develop children’s understanding of forces.</a:t>
            </a:r>
          </a:p>
          <a:p>
            <a:pPr algn="ctr"/>
            <a:endParaRPr lang="en-GB"/>
          </a:p>
          <a:p>
            <a:pPr algn="ctr"/>
            <a:r>
              <a:rPr lang="en-GB"/>
              <a:t>Watch Perseverance land on Mars </a:t>
            </a:r>
            <a:r>
              <a:rPr lang="en-GB">
                <a:solidFill>
                  <a:schemeClr val="bg1"/>
                </a:solidFill>
              </a:rPr>
              <a:t>(</a:t>
            </a:r>
            <a:r>
              <a:rPr lang="en-GB">
                <a:solidFill>
                  <a:schemeClr val="bg1"/>
                </a:solidFill>
                <a:hlinkClick r:id="rId6">
                  <a:extLst>
                    <a:ext uri="{A12FA001-AC4F-418D-AE19-62706E023703}">
                      <ahyp:hlinkClr xmlns:ahyp="http://schemas.microsoft.com/office/drawing/2018/hyperlinkcolor" val="tx"/>
                    </a:ext>
                  </a:extLst>
                </a:hlinkClick>
              </a:rPr>
              <a:t>NASA video</a:t>
            </a:r>
            <a:r>
              <a:rPr lang="en-GB">
                <a:solidFill>
                  <a:schemeClr val="bg1"/>
                </a:solidFill>
              </a:rPr>
              <a:t>) </a:t>
            </a:r>
            <a:r>
              <a:rPr lang="en-GB"/>
              <a:t>and then investigate the ‘best’ material for a parachute.</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28647" y="1690689"/>
            <a:ext cx="2815243" cy="173831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Writing</a:t>
            </a:r>
          </a:p>
          <a:p>
            <a:pPr algn="ctr"/>
            <a:endParaRPr lang="en-GB"/>
          </a:p>
          <a:p>
            <a:pPr algn="ctr"/>
            <a:r>
              <a:rPr lang="en-GB"/>
              <a:t>Children could write a mission report on every stage of their rover build.</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628646" y="3685135"/>
            <a:ext cx="2815243" cy="173831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Maths</a:t>
            </a:r>
          </a:p>
          <a:p>
            <a:pPr algn="ctr"/>
            <a:endParaRPr lang="en-GB"/>
          </a:p>
          <a:p>
            <a:pPr algn="ctr"/>
            <a:r>
              <a:rPr lang="en-GB"/>
              <a:t>Bar charts or scatter graphs to  present data from rover investigations</a:t>
            </a:r>
          </a:p>
        </p:txBody>
      </p:sp>
    </p:spTree>
    <p:extLst>
      <p:ext uri="{BB962C8B-B14F-4D97-AF65-F5344CB8AC3E}">
        <p14:creationId xmlns:p14="http://schemas.microsoft.com/office/powerpoint/2010/main" val="10639351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03770" y="1582340"/>
            <a:ext cx="8084932" cy="3693319"/>
          </a:xfrm>
          <a:prstGeom prst="rect">
            <a:avLst/>
          </a:prstGeom>
        </p:spPr>
        <p:txBody>
          <a:bodyPr wrap="square" lIns="91440" tIns="45720" rIns="91440" bIns="45720" anchor="t">
            <a:spAutoFit/>
          </a:bodyPr>
          <a:lstStyle/>
          <a:p>
            <a:r>
              <a:rPr lang="en-US" dirty="0">
                <a:solidFill>
                  <a:srgbClr val="3C3C3C"/>
                </a:solidFill>
                <a:cs typeface="Plus Jakarta Sans Medium" pitchFamily="2" charset="0"/>
              </a:rPr>
              <a:t>This </a:t>
            </a:r>
            <a:r>
              <a:rPr lang="en-US" b="1" dirty="0">
                <a:solidFill>
                  <a:srgbClr val="3C3C3C"/>
                </a:solidFill>
                <a:cs typeface="Plus Jakarta Sans ExtraBold" pitchFamily="2" charset="0"/>
              </a:rPr>
              <a:t>PowerPoint</a:t>
            </a:r>
            <a:r>
              <a:rPr lang="en-US" dirty="0">
                <a:solidFill>
                  <a:srgbClr val="3C3C3C"/>
                </a:solidFill>
                <a:cs typeface="Plus Jakarta Sans Medium" pitchFamily="2" charset="0"/>
              </a:rPr>
              <a:t> is intended to be a guide for teachers for their reference although they may wish to show certain slides in the classroom. </a:t>
            </a:r>
          </a:p>
          <a:p>
            <a:endParaRPr lang="en-US" dirty="0">
              <a:solidFill>
                <a:srgbClr val="3C3C3C"/>
              </a:solidFill>
              <a:cs typeface="Plus Jakarta Sans Medium" pitchFamily="2" charset="0"/>
            </a:endParaRPr>
          </a:p>
          <a:p>
            <a:pPr>
              <a:spcAft>
                <a:spcPts val="0"/>
              </a:spcAft>
            </a:pPr>
            <a:r>
              <a:rPr lang="en-GB" b="1" dirty="0">
                <a:solidFill>
                  <a:srgbClr val="3C3C3C"/>
                </a:solidFill>
                <a:ea typeface="Calibri" panose="020F0502020204030204" pitchFamily="34" charset="0"/>
                <a:cs typeface="Plus Jakarta Sans ExtraBold" pitchFamily="2" charset="0"/>
              </a:rPr>
              <a:t>Copyright</a:t>
            </a:r>
          </a:p>
          <a:p>
            <a:r>
              <a:rPr lang="en-GB" dirty="0">
                <a:solidFill>
                  <a:srgbClr val="3C3C3C"/>
                </a:solidFill>
                <a:ea typeface="Calibri" panose="020F0502020204030204" pitchFamily="34" charset="0"/>
                <a:cs typeface="Plus Jakarta Sans Medium" pitchFamily="2" charset="0"/>
              </a:rPr>
              <a:t>The materials included in these resources are </a:t>
            </a:r>
            <a:r>
              <a:rPr lang="en-GB" b="1" dirty="0">
                <a:solidFill>
                  <a:srgbClr val="3C3C3C"/>
                </a:solidFill>
                <a:ea typeface="Calibri" panose="020F0502020204030204" pitchFamily="34" charset="0"/>
                <a:cs typeface="Plus Jakarta Sans ExtraBold" pitchFamily="2" charset="0"/>
              </a:rPr>
              <a:t>©Primary Science Teaching Trust 2023</a:t>
            </a:r>
            <a:r>
              <a:rPr lang="en-GB" dirty="0">
                <a:solidFill>
                  <a:srgbClr val="3C3C3C"/>
                </a:solidFill>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lang="en-GB" dirty="0">
                <a:solidFill>
                  <a:srgbClr val="3C3C3C"/>
                </a:solidFill>
                <a:ea typeface="Calibri" panose="020F0502020204030204" pitchFamily="34" charset="0"/>
                <a:cs typeface="Plus Jakarta Sans Medium" pitchFamily="2" charset="0"/>
              </a:rPr>
            </a:br>
            <a:br>
              <a:rPr lang="en-GB" dirty="0">
                <a:solidFill>
                  <a:srgbClr val="3C3C3C"/>
                </a:solidFill>
                <a:ea typeface="Calibri" panose="020F0502020204030204" pitchFamily="34" charset="0"/>
                <a:cs typeface="Plus Jakarta Sans Medium" pitchFamily="2" charset="0"/>
              </a:rPr>
            </a:br>
            <a:r>
              <a:rPr lang="en-US" b="1" dirty="0">
                <a:solidFill>
                  <a:srgbClr val="3C3C3C"/>
                </a:solidFill>
                <a:cs typeface="Plus Jakarta Sans ExtraBold" pitchFamily="2" charset="0"/>
              </a:rPr>
              <a:t>Feedback</a:t>
            </a:r>
          </a:p>
          <a:p>
            <a:r>
              <a:rPr lang="en-US" dirty="0">
                <a:solidFill>
                  <a:srgbClr val="3C3C3C"/>
                </a:solidFill>
                <a:cs typeface="Plus Jakarta Sans Medium" pitchFamily="2" charset="0"/>
              </a:rPr>
              <a:t>We would welcome any feedback on these materials.</a:t>
            </a:r>
          </a:p>
          <a:p>
            <a:r>
              <a:rPr lang="en-US" dirty="0">
                <a:solidFill>
                  <a:srgbClr val="3C3C3C"/>
                </a:solidFill>
                <a:cs typeface="Plus Jakarta Sans Medium" pitchFamily="2" charset="0"/>
              </a:rPr>
              <a:t>Please email </a:t>
            </a:r>
            <a:r>
              <a:rPr lang="en-US" dirty="0">
                <a:solidFill>
                  <a:srgbClr val="3C3C3C"/>
                </a:solidFill>
                <a:cs typeface="Plus Jakarta Sans Medium" pitchFamily="2" charset="0"/>
                <a:hlinkClick r:id="rId3">
                  <a:extLst>
                    <a:ext uri="{A12FA001-AC4F-418D-AE19-62706E023703}">
                      <ahyp:hlinkClr xmlns:ahyp="http://schemas.microsoft.com/office/drawing/2018/hyperlinkcolor" val="tx"/>
                    </a:ext>
                  </a:extLst>
                </a:hlinkClick>
              </a:rPr>
              <a:t>info@pstt.org.uk</a:t>
            </a:r>
            <a:r>
              <a:rPr lang="en-US" dirty="0">
                <a:solidFill>
                  <a:srgbClr val="3C3C3C"/>
                </a:solidFill>
                <a:cs typeface="Plus Jakarta Sans Medium" pitchFamily="2" charset="0"/>
              </a:rPr>
              <a:t> or complete this short </a:t>
            </a:r>
            <a:r>
              <a:rPr lang="en-US" dirty="0">
                <a:solidFill>
                  <a:srgbClr val="3C3C3C"/>
                </a:solidFill>
                <a:cs typeface="Plus Jakarta Sans Medium" pitchFamily="2" charset="0"/>
                <a:hlinkClick r:id="rId4">
                  <a:extLst>
                    <a:ext uri="{A12FA001-AC4F-418D-AE19-62706E023703}">
                      <ahyp:hlinkClr xmlns:ahyp="http://schemas.microsoft.com/office/drawing/2018/hyperlinkcolor" val="tx"/>
                    </a:ext>
                  </a:extLst>
                </a:hlinkClick>
              </a:rPr>
              <a:t>survey</a:t>
            </a:r>
            <a:r>
              <a:rPr lang="en-US" dirty="0">
                <a:solidFill>
                  <a:srgbClr val="3C3C3C"/>
                </a:solidFill>
                <a:cs typeface="Plus Jakarta Sans Medium" pitchFamily="2" charset="0"/>
              </a:rPr>
              <a:t>.</a:t>
            </a:r>
            <a:endParaRPr lang="en-GB" dirty="0">
              <a:solidFill>
                <a:srgbClr val="3C3C3C"/>
              </a:solidFill>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245768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algn="ctr"/>
            <a:r>
              <a:rPr lang="en-US" sz="1662">
                <a:solidFill>
                  <a:srgbClr val="3C3C3C"/>
                </a:solidFill>
              </a:rPr>
              <a:t>For more information on the Primary Science Teaching Trust and access to a large selection of PSTT resources, visit our website:</a:t>
            </a:r>
          </a:p>
          <a:p>
            <a:pPr algn="just"/>
            <a:endParaRPr lang="en-US" sz="1662"/>
          </a:p>
          <a:p>
            <a:pPr algn="ctr"/>
            <a:r>
              <a:rPr lang="en-US" sz="2400" b="1">
                <a:solidFill>
                  <a:srgbClr val="3EB1C8"/>
                </a:solidFill>
                <a:hlinkClick r:id="rId3">
                  <a:extLst>
                    <a:ext uri="{A12FA001-AC4F-418D-AE19-62706E023703}">
                      <ahyp:hlinkClr xmlns:ahyp="http://schemas.microsoft.com/office/drawing/2018/hyperlinkcolor" val="tx"/>
                    </a:ext>
                  </a:extLst>
                </a:hlinkClick>
              </a:rPr>
              <a:t>www.pstt.org.uk</a:t>
            </a:r>
            <a:endParaRPr lang="en-US" sz="2400" b="1">
              <a:solidFill>
                <a:srgbClr val="3EB1C8"/>
              </a:solidFill>
            </a:endParaRPr>
          </a:p>
          <a:p>
            <a:pPr algn="just"/>
            <a:endParaRPr lang="en-US" sz="1662"/>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r>
              <a:rPr lang="en-GB">
                <a:solidFill>
                  <a:srgbClr val="3C3C3C"/>
                </a:solidFill>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r>
              <a:rPr lang="en-GB">
                <a:solidFill>
                  <a:srgbClr val="3C3C3C"/>
                </a:solidFill>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160622" y="5704515"/>
            <a:ext cx="412651" cy="397566"/>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r>
              <a:rPr lang="en-GB">
                <a:solidFill>
                  <a:srgbClr val="3C3C3C"/>
                </a:solidFill>
              </a:rPr>
              <a:t>/PSTT_whyhow</a:t>
            </a:r>
          </a:p>
        </p:txBody>
      </p:sp>
    </p:spTree>
    <p:extLst>
      <p:ext uri="{BB962C8B-B14F-4D97-AF65-F5344CB8AC3E}">
        <p14:creationId xmlns:p14="http://schemas.microsoft.com/office/powerpoint/2010/main" val="1125326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p:txBody>
          <a:bodyPr/>
          <a:lstStyle/>
          <a:p>
            <a:r>
              <a:rPr lang="en-GB" b="1">
                <a:latin typeface="+mj-lt"/>
              </a:rPr>
              <a:t>Key vocabulary</a:t>
            </a:r>
          </a:p>
        </p:txBody>
      </p:sp>
      <p:sp>
        <p:nvSpPr>
          <p:cNvPr id="9" name="Content Placeholder 8">
            <a:extLst>
              <a:ext uri="{FF2B5EF4-FFF2-40B4-BE49-F238E27FC236}">
                <a16:creationId xmlns:a16="http://schemas.microsoft.com/office/drawing/2014/main" id="{13F85747-E755-879A-1BA2-9BEE7D518111}"/>
              </a:ext>
            </a:extLst>
          </p:cNvPr>
          <p:cNvSpPr>
            <a:spLocks noGrp="1"/>
          </p:cNvSpPr>
          <p:nvPr>
            <p:ph idx="1"/>
          </p:nvPr>
        </p:nvSpPr>
        <p:spPr>
          <a:xfrm>
            <a:off x="628652" y="1825627"/>
            <a:ext cx="7785585" cy="4351339"/>
          </a:xfrm>
        </p:spPr>
        <p:txBody>
          <a:bodyPr>
            <a:normAutofit/>
          </a:bodyPr>
          <a:lstStyle/>
          <a:p>
            <a:pPr marL="0" indent="0">
              <a:buNone/>
            </a:pPr>
            <a:r>
              <a:rPr lang="en-GB" sz="1800" b="1">
                <a:solidFill>
                  <a:srgbClr val="636467"/>
                </a:solidFill>
                <a:latin typeface="+mn-lt"/>
              </a:rPr>
              <a:t>friction </a:t>
            </a:r>
            <a:r>
              <a:rPr lang="en-GB" sz="1800">
                <a:solidFill>
                  <a:srgbClr val="636467"/>
                </a:solidFill>
                <a:latin typeface="+mn-lt"/>
              </a:rPr>
              <a:t>– a force that is created when two surfaces move, or try to move, across each other</a:t>
            </a:r>
          </a:p>
          <a:p>
            <a:pPr marL="0" indent="0">
              <a:buNone/>
            </a:pPr>
            <a:r>
              <a:rPr lang="en-GB" sz="1800" b="1">
                <a:solidFill>
                  <a:srgbClr val="636467"/>
                </a:solidFill>
                <a:latin typeface="+mn-lt"/>
              </a:rPr>
              <a:t>limb </a:t>
            </a:r>
            <a:r>
              <a:rPr lang="en-GB" sz="1800">
                <a:solidFill>
                  <a:srgbClr val="636467"/>
                </a:solidFill>
                <a:latin typeface="+mn-lt"/>
              </a:rPr>
              <a:t>- a structure like a leg or an arm</a:t>
            </a:r>
          </a:p>
          <a:p>
            <a:pPr marL="0" indent="0" algn="l">
              <a:buNone/>
            </a:pPr>
            <a:r>
              <a:rPr lang="en-GB" sz="1800" b="1" i="0" u="none" strike="noStrike" baseline="0">
                <a:solidFill>
                  <a:srgbClr val="636467"/>
                </a:solidFill>
                <a:latin typeface="+mn-lt"/>
              </a:rPr>
              <a:t>NASA </a:t>
            </a:r>
            <a:r>
              <a:rPr lang="en-GB" sz="1800" b="0" i="0" u="none" strike="noStrike" baseline="0">
                <a:solidFill>
                  <a:srgbClr val="636467"/>
                </a:solidFill>
                <a:latin typeface="+mn-lt"/>
              </a:rPr>
              <a:t>- the </a:t>
            </a:r>
            <a:r>
              <a:rPr lang="en-GB" sz="1800" b="1" i="0" u="none" strike="noStrike" baseline="0">
                <a:solidFill>
                  <a:srgbClr val="636467"/>
                </a:solidFill>
                <a:latin typeface="+mn-lt"/>
              </a:rPr>
              <a:t>N</a:t>
            </a:r>
            <a:r>
              <a:rPr lang="en-GB" sz="1800" b="0" i="0" u="none" strike="noStrike" baseline="0">
                <a:solidFill>
                  <a:srgbClr val="636467"/>
                </a:solidFill>
                <a:latin typeface="+mn-lt"/>
              </a:rPr>
              <a:t>ational </a:t>
            </a:r>
            <a:r>
              <a:rPr lang="en-GB" sz="1800" b="1" i="0" u="none" strike="noStrike" baseline="0">
                <a:solidFill>
                  <a:srgbClr val="636467"/>
                </a:solidFill>
                <a:latin typeface="+mn-lt"/>
              </a:rPr>
              <a:t>A</a:t>
            </a:r>
            <a:r>
              <a:rPr lang="en-GB" sz="1800" b="0" i="0" u="none" strike="noStrike" baseline="0">
                <a:solidFill>
                  <a:srgbClr val="636467"/>
                </a:solidFill>
                <a:latin typeface="+mn-lt"/>
              </a:rPr>
              <a:t>eronautics and </a:t>
            </a:r>
            <a:r>
              <a:rPr lang="en-GB" sz="1800" b="1" i="0" u="none" strike="noStrike" baseline="0">
                <a:solidFill>
                  <a:srgbClr val="636467"/>
                </a:solidFill>
                <a:latin typeface="+mn-lt"/>
              </a:rPr>
              <a:t>S</a:t>
            </a:r>
            <a:r>
              <a:rPr lang="en-GB" sz="1800" b="0" i="0" u="none" strike="noStrike" baseline="0">
                <a:solidFill>
                  <a:srgbClr val="636467"/>
                </a:solidFill>
                <a:latin typeface="+mn-lt"/>
              </a:rPr>
              <a:t>pace </a:t>
            </a:r>
            <a:r>
              <a:rPr lang="en-GB" sz="1800" b="1" i="0" u="none" strike="noStrike" baseline="0">
                <a:solidFill>
                  <a:srgbClr val="636467"/>
                </a:solidFill>
                <a:latin typeface="+mn-lt"/>
              </a:rPr>
              <a:t>A</a:t>
            </a:r>
            <a:r>
              <a:rPr lang="en-GB" sz="1800" b="0" i="0" u="none" strike="noStrike" baseline="0">
                <a:solidFill>
                  <a:srgbClr val="636467"/>
                </a:solidFill>
                <a:latin typeface="+mn-lt"/>
              </a:rPr>
              <a:t>dministration, a government organisation in the United States that is responsible for science and technology related to air and space</a:t>
            </a:r>
          </a:p>
          <a:p>
            <a:pPr marL="0" indent="0">
              <a:buNone/>
            </a:pPr>
            <a:r>
              <a:rPr lang="en-GB" sz="1800" b="1">
                <a:solidFill>
                  <a:srgbClr val="636467"/>
                </a:solidFill>
                <a:latin typeface="+mn-lt"/>
              </a:rPr>
              <a:t>regolith </a:t>
            </a:r>
            <a:r>
              <a:rPr lang="en-GB" sz="1800">
                <a:solidFill>
                  <a:srgbClr val="636467"/>
                </a:solidFill>
                <a:latin typeface="+mn-lt"/>
              </a:rPr>
              <a:t>- a layer of loose solid material covering the surface of a planet</a:t>
            </a:r>
            <a:endParaRPr lang="en-GB" sz="1800">
              <a:latin typeface="+mn-lt"/>
            </a:endParaRPr>
          </a:p>
          <a:p>
            <a:pPr marL="0" indent="0" algn="l">
              <a:buNone/>
            </a:pPr>
            <a:r>
              <a:rPr lang="en-GB" sz="1800" b="1" i="0" u="none" strike="noStrike" baseline="0">
                <a:solidFill>
                  <a:srgbClr val="636467"/>
                </a:solidFill>
                <a:latin typeface="+mn-lt"/>
              </a:rPr>
              <a:t>rover </a:t>
            </a:r>
            <a:r>
              <a:rPr lang="en-GB" sz="1800" b="0" i="0" u="none" strike="noStrike" baseline="0">
                <a:solidFill>
                  <a:srgbClr val="636467"/>
                </a:solidFill>
                <a:latin typeface="+mn-lt"/>
              </a:rPr>
              <a:t>- a vehicle designed for exploring a moon or a planet</a:t>
            </a:r>
          </a:p>
          <a:p>
            <a:endParaRPr lang="en-GB"/>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Quick Starter Activity</a:t>
            </a:r>
          </a:p>
        </p:txBody>
      </p:sp>
      <p:pic>
        <p:nvPicPr>
          <p:cNvPr id="7" name="Picture 6" descr="A picture containing graphical user interface&#10;&#10;Description automatically generated">
            <a:hlinkClick r:id="rId3"/>
            <a:extLst>
              <a:ext uri="{FF2B5EF4-FFF2-40B4-BE49-F238E27FC236}">
                <a16:creationId xmlns:a16="http://schemas.microsoft.com/office/drawing/2014/main" id="{4B5B3C02-5C97-B70F-E6DB-4A55F8F0D93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628330" y="1689007"/>
            <a:ext cx="5967326" cy="3683093"/>
          </a:xfrm>
          <a:prstGeom prst="rect">
            <a:avLst/>
          </a:prstGeom>
        </p:spPr>
      </p:pic>
      <p:pic>
        <p:nvPicPr>
          <p:cNvPr id="4" name="Picture 3" descr="Logo, company name&#10;&#10;Description automatically generated">
            <a:extLst>
              <a:ext uri="{FF2B5EF4-FFF2-40B4-BE49-F238E27FC236}">
                <a16:creationId xmlns:a16="http://schemas.microsoft.com/office/drawing/2014/main" id="{9D1FD80F-B63D-4EE3-4198-083790B315B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663314" y="5563777"/>
            <a:ext cx="1817371" cy="808897"/>
          </a:xfrm>
          <a:prstGeom prst="rect">
            <a:avLst/>
          </a:prstGeom>
        </p:spPr>
      </p:pic>
    </p:spTree>
    <p:extLst>
      <p:ext uri="{BB962C8B-B14F-4D97-AF65-F5344CB8AC3E}">
        <p14:creationId xmlns:p14="http://schemas.microsoft.com/office/powerpoint/2010/main" val="2399677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3" y="365126"/>
            <a:ext cx="6211692" cy="1325562"/>
          </a:xfrm>
        </p:spPr>
        <p:txBody>
          <a:bodyPr/>
          <a:lstStyle/>
          <a:p>
            <a:r>
              <a:rPr lang="en-GB" b="1">
                <a:latin typeface="+mj-lt"/>
              </a:rPr>
              <a:t>What do we know about the surface of Mars?</a:t>
            </a:r>
          </a:p>
        </p:txBody>
      </p:sp>
      <p:pic>
        <p:nvPicPr>
          <p:cNvPr id="8" name="Picture 7" descr="A picture containing outdoor, ground, beach, sand&#10;&#10;Description automatically generated">
            <a:extLst>
              <a:ext uri="{FF2B5EF4-FFF2-40B4-BE49-F238E27FC236}">
                <a16:creationId xmlns:a16="http://schemas.microsoft.com/office/drawing/2014/main" id="{5E1C4F0F-A352-0434-2693-F414E461359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18774" y="1944456"/>
            <a:ext cx="5902856" cy="4548418"/>
          </a:xfrm>
          <a:prstGeom prst="rect">
            <a:avLst/>
          </a:prstGeom>
        </p:spPr>
      </p:pic>
      <p:sp>
        <p:nvSpPr>
          <p:cNvPr id="5" name="Rectangle: Rounded Corners 4">
            <a:extLst>
              <a:ext uri="{FF2B5EF4-FFF2-40B4-BE49-F238E27FC236}">
                <a16:creationId xmlns:a16="http://schemas.microsoft.com/office/drawing/2014/main" id="{90C6316F-2D6C-1B81-9303-BCACB3178480}"/>
              </a:ext>
            </a:extLst>
          </p:cNvPr>
          <p:cNvSpPr/>
          <p:nvPr/>
        </p:nvSpPr>
        <p:spPr>
          <a:xfrm>
            <a:off x="6840344" y="1944456"/>
            <a:ext cx="1906614" cy="454841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cs typeface="Plus Jakarta Sans Medium" pitchFamily="2" charset="0"/>
              </a:rPr>
              <a:t>What would it feel like…</a:t>
            </a:r>
          </a:p>
          <a:p>
            <a:pPr algn="ctr"/>
            <a:endParaRPr lang="en-GB" sz="2000">
              <a:cs typeface="Plus Jakarta Sans Medium" pitchFamily="2" charset="0"/>
            </a:endParaRPr>
          </a:p>
          <a:p>
            <a:pPr algn="ctr"/>
            <a:r>
              <a:rPr lang="en-GB" sz="2000">
                <a:cs typeface="Plus Jakarta Sans Medium" pitchFamily="2" charset="0"/>
              </a:rPr>
              <a:t> to </a:t>
            </a:r>
            <a:r>
              <a:rPr lang="en-GB" sz="2000" b="1">
                <a:cs typeface="Plus Jakarta Sans ExtraBold" pitchFamily="2" charset="0"/>
              </a:rPr>
              <a:t>walk/run</a:t>
            </a:r>
            <a:r>
              <a:rPr lang="en-GB" sz="2000">
                <a:cs typeface="Plus Jakarta Sans Medium" pitchFamily="2" charset="0"/>
              </a:rPr>
              <a:t> here?</a:t>
            </a:r>
          </a:p>
          <a:p>
            <a:pPr algn="ctr"/>
            <a:endParaRPr lang="en-GB" sz="2000">
              <a:cs typeface="Plus Jakarta Sans Medium" pitchFamily="2" charset="0"/>
            </a:endParaRPr>
          </a:p>
          <a:p>
            <a:pPr algn="ctr"/>
            <a:r>
              <a:rPr lang="en-GB" sz="2000">
                <a:cs typeface="Plus Jakarta Sans Medium" pitchFamily="2" charset="0"/>
              </a:rPr>
              <a:t>to </a:t>
            </a:r>
            <a:r>
              <a:rPr lang="en-GB" sz="2000" b="1">
                <a:cs typeface="Plus Jakarta Sans ExtraBold" pitchFamily="2" charset="0"/>
              </a:rPr>
              <a:t>ride a scooter </a:t>
            </a:r>
            <a:r>
              <a:rPr lang="en-GB" sz="2000">
                <a:cs typeface="Plus Jakarta Sans Medium" pitchFamily="2" charset="0"/>
              </a:rPr>
              <a:t>here?</a:t>
            </a:r>
          </a:p>
          <a:p>
            <a:pPr algn="ctr"/>
            <a:endParaRPr lang="en-GB" sz="2000">
              <a:cs typeface="Plus Jakarta Sans Medium" pitchFamily="2" charset="0"/>
            </a:endParaRPr>
          </a:p>
          <a:p>
            <a:pPr algn="ctr"/>
            <a:r>
              <a:rPr lang="en-GB" sz="2000">
                <a:cs typeface="Plus Jakarta Sans Medium" pitchFamily="2" charset="0"/>
              </a:rPr>
              <a:t>to </a:t>
            </a:r>
            <a:r>
              <a:rPr lang="en-GB" sz="2000" b="1">
                <a:cs typeface="Plus Jakarta Sans ExtraBold" pitchFamily="2" charset="0"/>
              </a:rPr>
              <a:t>ride a bike </a:t>
            </a:r>
            <a:r>
              <a:rPr lang="en-GB" sz="2000">
                <a:cs typeface="Plus Jakarta Sans Medium" pitchFamily="2" charset="0"/>
              </a:rPr>
              <a:t>here?</a:t>
            </a:r>
          </a:p>
          <a:p>
            <a:pPr algn="ctr"/>
            <a:endParaRPr lang="en-GB">
              <a:latin typeface="Plus Jakarta Sans Medium" pitchFamily="2" charset="0"/>
              <a:cs typeface="Plus Jakarta Sans Medium" pitchFamily="2" charset="0"/>
            </a:endParaRPr>
          </a:p>
          <a:p>
            <a:pPr algn="ctr"/>
            <a:endParaRPr lang="en-GB"/>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a:solidFill>
                  <a:schemeClr val="bg1"/>
                </a:solidFill>
              </a:rPr>
              <a:t>© NASA/JPL-Caltech/ASU</a:t>
            </a:r>
          </a:p>
        </p:txBody>
      </p:sp>
    </p:spTree>
    <p:extLst>
      <p:ext uri="{BB962C8B-B14F-4D97-AF65-F5344CB8AC3E}">
        <p14:creationId xmlns:p14="http://schemas.microsoft.com/office/powerpoint/2010/main" val="2575278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How do scientists explore Mars?</a:t>
            </a:r>
          </a:p>
        </p:txBody>
      </p:sp>
      <p:sp>
        <p:nvSpPr>
          <p:cNvPr id="4" name="TextBox 3">
            <a:extLst>
              <a:ext uri="{FF2B5EF4-FFF2-40B4-BE49-F238E27FC236}">
                <a16:creationId xmlns:a16="http://schemas.microsoft.com/office/drawing/2014/main" id="{EEBCCDA1-8E17-260E-A0AC-50DB10877DA1}"/>
              </a:ext>
            </a:extLst>
          </p:cNvPr>
          <p:cNvSpPr txBox="1"/>
          <p:nvPr/>
        </p:nvSpPr>
        <p:spPr>
          <a:xfrm>
            <a:off x="5973426" y="1677241"/>
            <a:ext cx="2737437" cy="2708434"/>
          </a:xfrm>
          <a:prstGeom prst="rect">
            <a:avLst/>
          </a:prstGeom>
          <a:noFill/>
        </p:spPr>
        <p:txBody>
          <a:bodyPr wrap="square" lIns="91440" tIns="45720" rIns="91440" bIns="45720" anchor="t">
            <a:spAutoFit/>
          </a:bodyPr>
          <a:lstStyle/>
          <a:p>
            <a:pPr algn="l" fontAlgn="base">
              <a:spcAft>
                <a:spcPts val="1200"/>
              </a:spcAft>
            </a:pPr>
            <a:r>
              <a:rPr lang="en-GB" sz="2000" b="0" i="0">
                <a:solidFill>
                  <a:srgbClr val="3C3C3C"/>
                </a:solidFill>
                <a:effectLst/>
                <a:cs typeface="Plus Jakarta Sans Medium" pitchFamily="2" charset="0"/>
              </a:rPr>
              <a:t>Scientists have created and used different types of </a:t>
            </a:r>
            <a:r>
              <a:rPr lang="en-GB" sz="2000" b="1" i="0">
                <a:solidFill>
                  <a:srgbClr val="3C3C3C"/>
                </a:solidFill>
                <a:effectLst/>
                <a:cs typeface="Plus Jakarta Sans ExtraBold" pitchFamily="2" charset="0"/>
              </a:rPr>
              <a:t>spacecraft</a:t>
            </a:r>
            <a:r>
              <a:rPr lang="en-GB" sz="2000" b="0" i="0">
                <a:solidFill>
                  <a:srgbClr val="3C3C3C"/>
                </a:solidFill>
                <a:effectLst/>
                <a:cs typeface="Plus Jakarta Sans Medium" pitchFamily="2" charset="0"/>
              </a:rPr>
              <a:t> to find out about Mars</a:t>
            </a:r>
            <a:r>
              <a:rPr lang="en-GB" sz="2000">
                <a:solidFill>
                  <a:srgbClr val="3C3C3C"/>
                </a:solidFill>
                <a:cs typeface="Plus Jakarta Sans Medium" pitchFamily="2" charset="0"/>
              </a:rPr>
              <a:t>:</a:t>
            </a:r>
          </a:p>
          <a:p>
            <a:pPr algn="ctr" fontAlgn="base">
              <a:spcAft>
                <a:spcPts val="1200"/>
              </a:spcAft>
            </a:pPr>
            <a:r>
              <a:rPr lang="en-GB" sz="2000" b="1">
                <a:solidFill>
                  <a:srgbClr val="3EB1C8"/>
                </a:solidFill>
                <a:cs typeface="Plus Jakarta Sans ExtraBold" pitchFamily="2" charset="0"/>
              </a:rPr>
              <a:t>orbiters</a:t>
            </a:r>
            <a:endParaRPr lang="en-GB" sz="2000">
              <a:solidFill>
                <a:srgbClr val="3EB1C8"/>
              </a:solidFill>
              <a:cs typeface="Plus Jakarta Sans Medium" pitchFamily="2" charset="0"/>
            </a:endParaRPr>
          </a:p>
          <a:p>
            <a:pPr algn="ctr" fontAlgn="base">
              <a:spcAft>
                <a:spcPts val="1200"/>
              </a:spcAft>
            </a:pPr>
            <a:r>
              <a:rPr lang="en-GB" sz="2000" b="1">
                <a:solidFill>
                  <a:srgbClr val="3EB1C8"/>
                </a:solidFill>
                <a:cs typeface="Plus Jakarta Sans ExtraBold" pitchFamily="2" charset="0"/>
              </a:rPr>
              <a:t>landers</a:t>
            </a:r>
            <a:r>
              <a:rPr lang="en-GB" sz="2000">
                <a:solidFill>
                  <a:srgbClr val="3EB1C8"/>
                </a:solidFill>
                <a:cs typeface="Plus Jakarta Sans Medium" pitchFamily="2" charset="0"/>
              </a:rPr>
              <a:t> </a:t>
            </a:r>
            <a:endParaRPr lang="en-GB" sz="2000" b="1" i="0">
              <a:solidFill>
                <a:srgbClr val="3EB1C8"/>
              </a:solidFill>
              <a:effectLst/>
              <a:cs typeface="Plus Jakarta Sans ExtraBold" pitchFamily="2" charset="0"/>
            </a:endParaRPr>
          </a:p>
          <a:p>
            <a:pPr algn="ctr" fontAlgn="base">
              <a:spcAft>
                <a:spcPts val="1200"/>
              </a:spcAft>
            </a:pPr>
            <a:r>
              <a:rPr lang="en-GB" sz="2000" b="1">
                <a:solidFill>
                  <a:srgbClr val="3EB1C8"/>
                </a:solidFill>
              </a:rPr>
              <a:t>rovers</a:t>
            </a:r>
            <a:endParaRPr lang="en-GB" sz="2000" b="0" i="0">
              <a:solidFill>
                <a:srgbClr val="3EB1C8"/>
              </a:solidFill>
              <a:effectLst/>
            </a:endParaRPr>
          </a:p>
        </p:txBody>
      </p:sp>
      <p:pic>
        <p:nvPicPr>
          <p:cNvPr id="6" name="Picture 5" descr="A close up of the moon&#10;&#10;Description automatically generated with medium confidence">
            <a:extLst>
              <a:ext uri="{FF2B5EF4-FFF2-40B4-BE49-F238E27FC236}">
                <a16:creationId xmlns:a16="http://schemas.microsoft.com/office/drawing/2014/main" id="{565CD8A3-D963-6E21-D361-7AE4B421FD5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8648" y="1677241"/>
            <a:ext cx="5019395" cy="5026118"/>
          </a:xfrm>
          <a:prstGeom prst="rect">
            <a:avLst/>
          </a:prstGeom>
        </p:spPr>
      </p:pic>
      <p:sp>
        <p:nvSpPr>
          <p:cNvPr id="3" name="Rectangle: Rounded Corners 2">
            <a:extLst>
              <a:ext uri="{FF2B5EF4-FFF2-40B4-BE49-F238E27FC236}">
                <a16:creationId xmlns:a16="http://schemas.microsoft.com/office/drawing/2014/main" id="{6C664E69-AF3F-A57B-0E62-AD8254FEA4F3}"/>
              </a:ext>
            </a:extLst>
          </p:cNvPr>
          <p:cNvSpPr/>
          <p:nvPr/>
        </p:nvSpPr>
        <p:spPr>
          <a:xfrm>
            <a:off x="5854012" y="4815003"/>
            <a:ext cx="2976264" cy="188759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What do you think these types of spacecraft do?</a:t>
            </a:r>
          </a:p>
          <a:p>
            <a:pPr algn="ctr"/>
            <a:endParaRPr lang="en-GB"/>
          </a:p>
          <a:p>
            <a:pPr algn="ctr"/>
            <a:r>
              <a:rPr lang="en-GB"/>
              <a:t>What type of information might they collect?</a:t>
            </a: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a:solidFill>
                  <a:schemeClr val="bg1"/>
                </a:solidFill>
              </a:rPr>
              <a:t>© NASA/JPL/USGS</a:t>
            </a:r>
          </a:p>
        </p:txBody>
      </p:sp>
    </p:spTree>
    <p:extLst>
      <p:ext uri="{BB962C8B-B14F-4D97-AF65-F5344CB8AC3E}">
        <p14:creationId xmlns:p14="http://schemas.microsoft.com/office/powerpoint/2010/main" val="496454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D6294-EAA4-69C3-5F4A-EE5A83AEA08B}"/>
              </a:ext>
            </a:extLst>
          </p:cNvPr>
          <p:cNvSpPr>
            <a:spLocks noGrp="1"/>
          </p:cNvSpPr>
          <p:nvPr>
            <p:ph type="title"/>
          </p:nvPr>
        </p:nvSpPr>
        <p:spPr/>
        <p:txBody>
          <a:bodyPr/>
          <a:lstStyle/>
          <a:p>
            <a:r>
              <a:rPr lang="en-GB" b="1">
                <a:latin typeface="+mj-lt"/>
              </a:rPr>
              <a:t>Mars rovers</a:t>
            </a:r>
          </a:p>
        </p:txBody>
      </p:sp>
      <p:pic>
        <p:nvPicPr>
          <p:cNvPr id="4" name="Picture 3" descr="A picture containing indoor, satellite, candelabrum&#10;&#10;Description automatically generated">
            <a:extLst>
              <a:ext uri="{FF2B5EF4-FFF2-40B4-BE49-F238E27FC236}">
                <a16:creationId xmlns:a16="http://schemas.microsoft.com/office/drawing/2014/main" id="{33EA485E-22D0-FEE4-5A94-25F132A8A29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3193" y="2041504"/>
            <a:ext cx="8509661" cy="4740714"/>
          </a:xfrm>
          <a:prstGeom prst="rect">
            <a:avLst/>
          </a:prstGeom>
        </p:spPr>
      </p:pic>
      <p:sp>
        <p:nvSpPr>
          <p:cNvPr id="3" name="Rectangle: Rounded Corners 2">
            <a:extLst>
              <a:ext uri="{FF2B5EF4-FFF2-40B4-BE49-F238E27FC236}">
                <a16:creationId xmlns:a16="http://schemas.microsoft.com/office/drawing/2014/main" id="{B5B09033-61A6-B047-FBE9-C523CF496656}"/>
              </a:ext>
            </a:extLst>
          </p:cNvPr>
          <p:cNvSpPr/>
          <p:nvPr/>
        </p:nvSpPr>
        <p:spPr>
          <a:xfrm>
            <a:off x="4788024" y="1330649"/>
            <a:ext cx="4032448" cy="72007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What do you notice about these rovers?</a:t>
            </a:r>
          </a:p>
        </p:txBody>
      </p:sp>
      <p:sp>
        <p:nvSpPr>
          <p:cNvPr id="5" name="TextBox 4">
            <a:extLst>
              <a:ext uri="{FF2B5EF4-FFF2-40B4-BE49-F238E27FC236}">
                <a16:creationId xmlns:a16="http://schemas.microsoft.com/office/drawing/2014/main" id="{C8EE4450-6855-30AF-8DBC-9D6F59D5D7BA}"/>
              </a:ext>
            </a:extLst>
          </p:cNvPr>
          <p:cNvSpPr txBox="1"/>
          <p:nvPr/>
        </p:nvSpPr>
        <p:spPr>
          <a:xfrm>
            <a:off x="649415" y="6492874"/>
            <a:ext cx="1249060" cy="246221"/>
          </a:xfrm>
          <a:prstGeom prst="rect">
            <a:avLst/>
          </a:prstGeom>
          <a:noFill/>
        </p:spPr>
        <p:txBody>
          <a:bodyPr wrap="none" rtlCol="0">
            <a:spAutoFit/>
          </a:bodyPr>
          <a:lstStyle/>
          <a:p>
            <a:r>
              <a:rPr lang="en-GB" sz="1000">
                <a:solidFill>
                  <a:srgbClr val="3C3C3C"/>
                </a:solidFill>
              </a:rPr>
              <a:t>© NASA/JPL-Caltech</a:t>
            </a:r>
          </a:p>
        </p:txBody>
      </p:sp>
    </p:spTree>
    <p:extLst>
      <p:ext uri="{BB962C8B-B14F-4D97-AF65-F5344CB8AC3E}">
        <p14:creationId xmlns:p14="http://schemas.microsoft.com/office/powerpoint/2010/main" val="277738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How do planetary rovers move?</a:t>
            </a:r>
          </a:p>
        </p:txBody>
      </p:sp>
      <p:pic>
        <p:nvPicPr>
          <p:cNvPr id="9" name="Picture 8" descr="Icon&#10;&#10;Description automatically generated">
            <a:extLst>
              <a:ext uri="{FF2B5EF4-FFF2-40B4-BE49-F238E27FC236}">
                <a16:creationId xmlns:a16="http://schemas.microsoft.com/office/drawing/2014/main" id="{884F42A5-5CFC-F3C9-4538-6B919E1F27F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83701" y="1412776"/>
            <a:ext cx="5376597" cy="4032448"/>
          </a:xfrm>
          <a:prstGeom prst="rect">
            <a:avLst/>
          </a:prstGeom>
        </p:spPr>
      </p:pic>
      <p:sp>
        <p:nvSpPr>
          <p:cNvPr id="3" name="TextBox 2">
            <a:extLst>
              <a:ext uri="{FF2B5EF4-FFF2-40B4-BE49-F238E27FC236}">
                <a16:creationId xmlns:a16="http://schemas.microsoft.com/office/drawing/2014/main" id="{4A1F429B-1AA3-9C1E-6AA2-0F907D81181E}"/>
              </a:ext>
            </a:extLst>
          </p:cNvPr>
          <p:cNvSpPr txBox="1"/>
          <p:nvPr/>
        </p:nvSpPr>
        <p:spPr>
          <a:xfrm>
            <a:off x="6014312" y="5141031"/>
            <a:ext cx="947695" cy="246221"/>
          </a:xfrm>
          <a:prstGeom prst="rect">
            <a:avLst/>
          </a:prstGeom>
          <a:noFill/>
        </p:spPr>
        <p:txBody>
          <a:bodyPr wrap="none" rtlCol="0">
            <a:spAutoFit/>
          </a:bodyPr>
          <a:lstStyle/>
          <a:p>
            <a:r>
              <a:rPr lang="en-GB" sz="1000">
                <a:solidFill>
                  <a:srgbClr val="3C3C3C"/>
                </a:solidFill>
              </a:rPr>
              <a:t>© </a:t>
            </a:r>
            <a:r>
              <a:rPr lang="en-GB" sz="1000" err="1">
                <a:solidFill>
                  <a:srgbClr val="3C3C3C"/>
                </a:solidFill>
              </a:rPr>
              <a:t>Facepunch</a:t>
            </a:r>
            <a:r>
              <a:rPr lang="en-GB" sz="1000">
                <a:solidFill>
                  <a:srgbClr val="3C3C3C"/>
                </a:solidFill>
              </a:rPr>
              <a:t>*</a:t>
            </a:r>
          </a:p>
        </p:txBody>
      </p:sp>
    </p:spTree>
    <p:extLst>
      <p:ext uri="{BB962C8B-B14F-4D97-AF65-F5344CB8AC3E}">
        <p14:creationId xmlns:p14="http://schemas.microsoft.com/office/powerpoint/2010/main" val="122064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AF356-B32A-A249-EB6D-5C6C73DA4DEB}"/>
              </a:ext>
            </a:extLst>
          </p:cNvPr>
          <p:cNvSpPr>
            <a:spLocks noGrp="1"/>
          </p:cNvSpPr>
          <p:nvPr>
            <p:ph type="title"/>
          </p:nvPr>
        </p:nvSpPr>
        <p:spPr/>
        <p:txBody>
          <a:bodyPr/>
          <a:lstStyle/>
          <a:p>
            <a:r>
              <a:rPr lang="en-GB" b="1">
                <a:latin typeface="+mj-lt"/>
              </a:rPr>
              <a:t>Do planetary rovers get stuck?</a:t>
            </a:r>
          </a:p>
        </p:txBody>
      </p:sp>
      <p:pic>
        <p:nvPicPr>
          <p:cNvPr id="4" name="Picture 3">
            <a:extLst>
              <a:ext uri="{FF2B5EF4-FFF2-40B4-BE49-F238E27FC236}">
                <a16:creationId xmlns:a16="http://schemas.microsoft.com/office/drawing/2014/main" id="{49273651-EF5C-A5CD-CF1E-3CA539A2517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9040" y="1988840"/>
            <a:ext cx="3816424" cy="2546596"/>
          </a:xfrm>
          <a:prstGeom prst="rect">
            <a:avLst/>
          </a:prstGeom>
        </p:spPr>
      </p:pic>
      <p:sp>
        <p:nvSpPr>
          <p:cNvPr id="5" name="TextBox 4">
            <a:extLst>
              <a:ext uri="{FF2B5EF4-FFF2-40B4-BE49-F238E27FC236}">
                <a16:creationId xmlns:a16="http://schemas.microsoft.com/office/drawing/2014/main" id="{FB3DE6F1-A4E5-D12C-788D-F7E3DCD06F89}"/>
              </a:ext>
            </a:extLst>
          </p:cNvPr>
          <p:cNvSpPr txBox="1"/>
          <p:nvPr/>
        </p:nvSpPr>
        <p:spPr>
          <a:xfrm>
            <a:off x="7575872" y="4073771"/>
            <a:ext cx="1319592" cy="461665"/>
          </a:xfrm>
          <a:prstGeom prst="rect">
            <a:avLst/>
          </a:prstGeom>
          <a:noFill/>
        </p:spPr>
        <p:txBody>
          <a:bodyPr wrap="none" rtlCol="0">
            <a:spAutoFit/>
          </a:bodyPr>
          <a:lstStyle/>
          <a:p>
            <a:r>
              <a:rPr lang="en-GB" sz="2400">
                <a:solidFill>
                  <a:schemeClr val="bg1"/>
                </a:solidFill>
                <a:latin typeface="Plus Jakarta Sans Medium" pitchFamily="2" charset="0"/>
                <a:cs typeface="Plus Jakarta Sans Medium" pitchFamily="2" charset="0"/>
              </a:rPr>
              <a:t>regolith</a:t>
            </a:r>
          </a:p>
        </p:txBody>
      </p:sp>
      <p:pic>
        <p:nvPicPr>
          <p:cNvPr id="6" name="Picture 5" descr="A picture containing sky, outdoor, truck, transport&#10;&#10;Description automatically generated">
            <a:extLst>
              <a:ext uri="{FF2B5EF4-FFF2-40B4-BE49-F238E27FC236}">
                <a16:creationId xmlns:a16="http://schemas.microsoft.com/office/drawing/2014/main" id="{DD9D57DF-DD55-0A61-32CE-0D2FD5227C9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8648" y="1637920"/>
            <a:ext cx="3419872" cy="2564904"/>
          </a:xfrm>
          <a:prstGeom prst="rect">
            <a:avLst/>
          </a:prstGeom>
        </p:spPr>
      </p:pic>
      <p:pic>
        <p:nvPicPr>
          <p:cNvPr id="8" name="Picture 7" descr="A picture containing outdoor, sky, truck, trailer&#10;&#10;Description automatically generated">
            <a:extLst>
              <a:ext uri="{FF2B5EF4-FFF2-40B4-BE49-F238E27FC236}">
                <a16:creationId xmlns:a16="http://schemas.microsoft.com/office/drawing/2014/main" id="{774D1080-CA72-811B-FB18-1C0292BD04F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39056" y="3944616"/>
            <a:ext cx="3816424" cy="2548258"/>
          </a:xfrm>
          <a:prstGeom prst="rect">
            <a:avLst/>
          </a:prstGeom>
        </p:spPr>
      </p:pic>
      <p:sp>
        <p:nvSpPr>
          <p:cNvPr id="9" name="Rectangle: Rounded Corners 8">
            <a:extLst>
              <a:ext uri="{FF2B5EF4-FFF2-40B4-BE49-F238E27FC236}">
                <a16:creationId xmlns:a16="http://schemas.microsoft.com/office/drawing/2014/main" id="{C670A3B2-361E-649A-3F6F-3C47E1771317}"/>
              </a:ext>
            </a:extLst>
          </p:cNvPr>
          <p:cNvSpPr/>
          <p:nvPr/>
        </p:nvSpPr>
        <p:spPr>
          <a:xfrm>
            <a:off x="6188136" y="5772796"/>
            <a:ext cx="2592288" cy="72007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What is regolith?</a:t>
            </a:r>
          </a:p>
        </p:txBody>
      </p:sp>
      <p:sp>
        <p:nvSpPr>
          <p:cNvPr id="10" name="TextBox 9">
            <a:extLst>
              <a:ext uri="{FF2B5EF4-FFF2-40B4-BE49-F238E27FC236}">
                <a16:creationId xmlns:a16="http://schemas.microsoft.com/office/drawing/2014/main" id="{8E0390A1-5864-E0AC-DF5D-C14656C9328E}"/>
              </a:ext>
            </a:extLst>
          </p:cNvPr>
          <p:cNvSpPr txBox="1"/>
          <p:nvPr/>
        </p:nvSpPr>
        <p:spPr>
          <a:xfrm>
            <a:off x="5013118" y="4235673"/>
            <a:ext cx="1667316" cy="307777"/>
          </a:xfrm>
          <a:prstGeom prst="rect">
            <a:avLst/>
          </a:prstGeom>
          <a:noFill/>
        </p:spPr>
        <p:txBody>
          <a:bodyPr wrap="none" rtlCol="0">
            <a:spAutoFit/>
          </a:bodyPr>
          <a:lstStyle/>
          <a:p>
            <a:r>
              <a:rPr lang="en-GB" sz="1400">
                <a:solidFill>
                  <a:schemeClr val="bg1"/>
                </a:solidFill>
              </a:rPr>
              <a:t>© NASA/JPL-Caltech</a:t>
            </a:r>
          </a:p>
        </p:txBody>
      </p:sp>
    </p:spTree>
    <p:extLst>
      <p:ext uri="{BB962C8B-B14F-4D97-AF65-F5344CB8AC3E}">
        <p14:creationId xmlns:p14="http://schemas.microsoft.com/office/powerpoint/2010/main" val="816060153"/>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Barbara French</DisplayName>
        <AccountId>180</AccountId>
        <AccountType/>
      </UserInfo>
      <UserInfo>
        <DisplayName>Sue Martin</DisplayName>
        <AccountId>13</AccountId>
        <AccountType/>
      </UserInfo>
      <UserInfo>
        <DisplayName>Robin James</DisplayName>
        <AccountId>193</AccountId>
        <AccountType/>
      </UserInfo>
    </SharedWithUsers>
    <Note xmlns="51cf1bba-0ff5-42e2-8005-60d9d9512ce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3AB155-FD45-400F-89C4-CD46A5BAE941}">
  <ds:schemaRefs>
    <ds:schemaRef ds:uri="56010c2e-e7df-43f9-b9a0-0c299b337b10"/>
    <ds:schemaRef ds:uri="f6a294d8-0227-4a1f-9f82-c7d0e374c36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51cf1bba-0ff5-42e2-8005-60d9d9512cef"/>
    <ds:schemaRef ds:uri="7705360a-025e-40d4-a4f7-46b65681b513"/>
  </ds:schemaRefs>
</ds:datastoreItem>
</file>

<file path=customXml/itemProps2.xml><?xml version="1.0" encoding="utf-8"?>
<ds:datastoreItem xmlns:ds="http://schemas.openxmlformats.org/officeDocument/2006/customXml" ds:itemID="{6C00BAB7-56AD-4169-937D-211C0750BD4C}"/>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3041</Words>
  <Application>Microsoft Office PowerPoint</Application>
  <PresentationFormat>On-screen Show (4:3)</PresentationFormat>
  <Paragraphs>364</Paragraphs>
  <Slides>23</Slides>
  <Notes>22</Notes>
  <HiddenSlides>0</HiddenSlides>
  <MMClips>1</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23</vt:i4>
      </vt:variant>
    </vt:vector>
  </HeadingPairs>
  <TitlesOfParts>
    <vt:vector size="38" baseType="lpstr">
      <vt:lpstr>Arial</vt:lpstr>
      <vt:lpstr>Calibri</vt:lpstr>
      <vt:lpstr>Helvetica Neue</vt:lpstr>
      <vt:lpstr>InterFace</vt:lpstr>
      <vt:lpstr>InterFace-Bold</vt:lpstr>
      <vt:lpstr>InterFace-Regular</vt:lpstr>
      <vt:lpstr>InterFace-Regular</vt:lpstr>
      <vt:lpstr>Metropolis</vt:lpstr>
      <vt:lpstr>Plus Jakarta Sans</vt:lpstr>
      <vt:lpstr>Plus Jakarta Sans ExtraBold</vt:lpstr>
      <vt:lpstr>Plus Jakarta Sans Medium</vt:lpstr>
      <vt:lpstr>PT Serif</vt:lpstr>
      <vt:lpstr>Segoe UI</vt:lpstr>
      <vt:lpstr>2_Office Theme</vt:lpstr>
      <vt:lpstr>1_Office Theme</vt:lpstr>
      <vt:lpstr>Weird, wiggly, crawling wheels roam Mars</vt:lpstr>
      <vt:lpstr>Weird, wiggly, crawling wheels roam Mars</vt:lpstr>
      <vt:lpstr>Key vocabulary</vt:lpstr>
      <vt:lpstr>Quick Starter Activity</vt:lpstr>
      <vt:lpstr>What do we know about the surface of Mars?</vt:lpstr>
      <vt:lpstr>How do scientists explore Mars?</vt:lpstr>
      <vt:lpstr>Mars rovers</vt:lpstr>
      <vt:lpstr>How do planetary rovers move?</vt:lpstr>
      <vt:lpstr>Do planetary rovers get stuck?</vt:lpstr>
      <vt:lpstr>How did engineers solve this problem?</vt:lpstr>
      <vt:lpstr>Why do scientists make models?</vt:lpstr>
      <vt:lpstr>What next?</vt:lpstr>
      <vt:lpstr>Why is this research important?</vt:lpstr>
      <vt:lpstr>Who were the scientists?</vt:lpstr>
      <vt:lpstr>PowerPoint Presentation</vt:lpstr>
      <vt:lpstr>Your turn to investigate</vt:lpstr>
      <vt:lpstr>Think like a scientist</vt:lpstr>
      <vt:lpstr>What did you find out?</vt:lpstr>
      <vt:lpstr>Further learning</vt:lpstr>
      <vt:lpstr>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1</cp:revision>
  <dcterms:created xsi:type="dcterms:W3CDTF">2016-06-16T08:43:18Z</dcterms:created>
  <dcterms:modified xsi:type="dcterms:W3CDTF">2025-07-24T09:10:30Z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