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5.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483" r:id="rId7"/>
    <p:sldId id="481" r:id="rId8"/>
    <p:sldId id="484" r:id="rId9"/>
    <p:sldId id="485" r:id="rId10"/>
    <p:sldId id="476" r:id="rId11"/>
    <p:sldId id="405" r:id="rId12"/>
    <p:sldId id="487" r:id="rId13"/>
    <p:sldId id="486" r:id="rId14"/>
    <p:sldId id="488" r:id="rId15"/>
    <p:sldId id="452" r:id="rId16"/>
    <p:sldId id="453" r:id="rId17"/>
    <p:sldId id="454" r:id="rId18"/>
    <p:sldId id="455" r:id="rId19"/>
    <p:sldId id="456" r:id="rId20"/>
    <p:sldId id="479" r:id="rId21"/>
    <p:sldId id="4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e Martin" initials="SM" lastIdx="37" clrIdx="0">
    <p:extLst>
      <p:ext uri="{19B8F6BF-5375-455C-9EA6-DF929625EA0E}">
        <p15:presenceInfo xmlns:p15="http://schemas.microsoft.com/office/powerpoint/2012/main" userId="S::sue.martin@pstt.org.uk::cb0194a5-6d63-41ca-ace6-4751bda7921e" providerId="AD"/>
      </p:ext>
    </p:extLst>
  </p:cmAuthor>
  <p:cmAuthor id="2" name="Alison Trew" initials="AT" lastIdx="33" clrIdx="1">
    <p:extLst>
      <p:ext uri="{19B8F6BF-5375-455C-9EA6-DF929625EA0E}">
        <p15:presenceInfo xmlns:p15="http://schemas.microsoft.com/office/powerpoint/2012/main" userId="S::Alison.Trew@pstt.org.uk::501ad152-89bb-4882-ac72-f31826cb2e78" providerId="AD"/>
      </p:ext>
    </p:extLst>
  </p:cmAuthor>
  <p:cmAuthor id="3" name="Tim Harrison" initials="TH" lastIdx="3" clrIdx="2">
    <p:extLst>
      <p:ext uri="{19B8F6BF-5375-455C-9EA6-DF929625EA0E}">
        <p15:presenceInfo xmlns:p15="http://schemas.microsoft.com/office/powerpoint/2012/main" userId="S::chtgh@bristol.ac.uk::4537eccd-0706-4364-8407-629d92017aec" providerId="AD"/>
      </p:ext>
    </p:extLst>
  </p:cmAuthor>
  <p:cmAuthor id="4" name="Alison" initials="A" lastIdx="7" clrIdx="3">
    <p:extLst>
      <p:ext uri="{19B8F6BF-5375-455C-9EA6-DF929625EA0E}">
        <p15:presenceInfo xmlns:p15="http://schemas.microsoft.com/office/powerpoint/2012/main" userId="Alison" providerId="None"/>
      </p:ext>
    </p:extLst>
  </p:cmAuthor>
  <p:cmAuthor id="5" name="Michele Grimshaw" initials="MG" lastIdx="12" clrIdx="4">
    <p:extLst>
      <p:ext uri="{19B8F6BF-5375-455C-9EA6-DF929625EA0E}">
        <p15:presenceInfo xmlns:p15="http://schemas.microsoft.com/office/powerpoint/2012/main" userId="8ca24d2c0398152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EE725E-C894-4449-BACF-5F0F604563FD}" v="19" dt="2020-10-09T14:42:35.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56992" autoAdjust="0"/>
  </p:normalViewPr>
  <p:slideViewPr>
    <p:cSldViewPr>
      <p:cViewPr varScale="1">
        <p:scale>
          <a:sx n="65" d="100"/>
          <a:sy n="65" d="100"/>
        </p:scale>
        <p:origin x="220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Trew" userId="501ad152-89bb-4882-ac72-f31826cb2e78" providerId="ADAL" clId="{71EE725E-C894-4449-BACF-5F0F604563FD}"/>
    <pc:docChg chg="undo custSel addSld modSld sldOrd">
      <pc:chgData name="Alison Trew" userId="501ad152-89bb-4882-ac72-f31826cb2e78" providerId="ADAL" clId="{71EE725E-C894-4449-BACF-5F0F604563FD}" dt="2020-10-09T15:07:08.165" v="1737" actId="113"/>
      <pc:docMkLst>
        <pc:docMk/>
      </pc:docMkLst>
      <pc:sldChg chg="modSp mod delCm modNotesTx">
        <pc:chgData name="Alison Trew" userId="501ad152-89bb-4882-ac72-f31826cb2e78" providerId="ADAL" clId="{71EE725E-C894-4449-BACF-5F0F604563FD}" dt="2020-10-09T15:07:08.165" v="1737" actId="113"/>
        <pc:sldMkLst>
          <pc:docMk/>
          <pc:sldMk cId="0" sldId="256"/>
        </pc:sldMkLst>
        <pc:spChg chg="mod">
          <ac:chgData name="Alison Trew" userId="501ad152-89bb-4882-ac72-f31826cb2e78" providerId="ADAL" clId="{71EE725E-C894-4449-BACF-5F0F604563FD}" dt="2020-10-09T13:41:35.149" v="23" actId="20577"/>
          <ac:spMkLst>
            <pc:docMk/>
            <pc:sldMk cId="0" sldId="256"/>
            <ac:spMk id="2" creationId="{968F206B-A9C6-9745-8A2F-BCEABD5C9F3F}"/>
          </ac:spMkLst>
        </pc:spChg>
        <pc:spChg chg="mod">
          <ac:chgData name="Alison Trew" userId="501ad152-89bb-4882-ac72-f31826cb2e78" providerId="ADAL" clId="{71EE725E-C894-4449-BACF-5F0F604563FD}" dt="2020-10-09T13:42:18.203" v="26" actId="20577"/>
          <ac:spMkLst>
            <pc:docMk/>
            <pc:sldMk cId="0" sldId="256"/>
            <ac:spMk id="3" creationId="{0A769EF7-86EF-3D4E-8CBA-0404B30D5438}"/>
          </ac:spMkLst>
        </pc:spChg>
      </pc:sldChg>
      <pc:sldChg chg="delCm modNotesTx">
        <pc:chgData name="Alison Trew" userId="501ad152-89bb-4882-ac72-f31826cb2e78" providerId="ADAL" clId="{71EE725E-C894-4449-BACF-5F0F604563FD}" dt="2020-10-09T15:03:47.329" v="1730" actId="20577"/>
        <pc:sldMkLst>
          <pc:docMk/>
          <pc:sldMk cId="1831338559" sldId="257"/>
        </pc:sldMkLst>
      </pc:sldChg>
      <pc:sldChg chg="ord modNotesTx">
        <pc:chgData name="Alison Trew" userId="501ad152-89bb-4882-ac72-f31826cb2e78" providerId="ADAL" clId="{71EE725E-C894-4449-BACF-5F0F604563FD}" dt="2020-10-09T14:18:27.247" v="1054" actId="20577"/>
        <pc:sldMkLst>
          <pc:docMk/>
          <pc:sldMk cId="0" sldId="405"/>
        </pc:sldMkLst>
      </pc:sldChg>
      <pc:sldChg chg="modSp mod delCm modNotesTx">
        <pc:chgData name="Alison Trew" userId="501ad152-89bb-4882-ac72-f31826cb2e78" providerId="ADAL" clId="{71EE725E-C894-4449-BACF-5F0F604563FD}" dt="2020-10-09T14:28:37.860" v="1327" actId="1592"/>
        <pc:sldMkLst>
          <pc:docMk/>
          <pc:sldMk cId="0" sldId="452"/>
        </pc:sldMkLst>
        <pc:spChg chg="mod">
          <ac:chgData name="Alison Trew" userId="501ad152-89bb-4882-ac72-f31826cb2e78" providerId="ADAL" clId="{71EE725E-C894-4449-BACF-5F0F604563FD}" dt="2020-10-09T14:28:32.925" v="1326" actId="1076"/>
          <ac:spMkLst>
            <pc:docMk/>
            <pc:sldMk cId="0" sldId="452"/>
            <ac:spMk id="9" creationId="{9694E51C-B2B0-476F-8482-22C35FC861A1}"/>
          </ac:spMkLst>
        </pc:spChg>
        <pc:spChg chg="mod">
          <ac:chgData name="Alison Trew" userId="501ad152-89bb-4882-ac72-f31826cb2e78" providerId="ADAL" clId="{71EE725E-C894-4449-BACF-5F0F604563FD}" dt="2020-10-09T14:27:47.109" v="1320" actId="14100"/>
          <ac:spMkLst>
            <pc:docMk/>
            <pc:sldMk cId="0" sldId="452"/>
            <ac:spMk id="15" creationId="{B2385B98-0DE7-43FB-8C9E-AB106DDBF941}"/>
          </ac:spMkLst>
        </pc:spChg>
        <pc:picChg chg="mod">
          <ac:chgData name="Alison Trew" userId="501ad152-89bb-4882-ac72-f31826cb2e78" providerId="ADAL" clId="{71EE725E-C894-4449-BACF-5F0F604563FD}" dt="2020-10-09T14:28:28.933" v="1325" actId="1076"/>
          <ac:picMkLst>
            <pc:docMk/>
            <pc:sldMk cId="0" sldId="452"/>
            <ac:picMk id="60420" creationId="{8EED9DD9-AF9C-4F8D-87A0-F2E7CA1D5266}"/>
          </ac:picMkLst>
        </pc:picChg>
      </pc:sldChg>
      <pc:sldChg chg="modSp mod modNotesTx">
        <pc:chgData name="Alison Trew" userId="501ad152-89bb-4882-ac72-f31826cb2e78" providerId="ADAL" clId="{71EE725E-C894-4449-BACF-5F0F604563FD}" dt="2020-10-09T14:29:42.572" v="1330" actId="20577"/>
        <pc:sldMkLst>
          <pc:docMk/>
          <pc:sldMk cId="0" sldId="453"/>
        </pc:sldMkLst>
        <pc:spChg chg="mod">
          <ac:chgData name="Alison Trew" userId="501ad152-89bb-4882-ac72-f31826cb2e78" providerId="ADAL" clId="{71EE725E-C894-4449-BACF-5F0F604563FD}" dt="2020-10-09T14:29:23.461" v="1329" actId="14100"/>
          <ac:spMkLst>
            <pc:docMk/>
            <pc:sldMk cId="0" sldId="453"/>
            <ac:spMk id="10" creationId="{C5FA0783-6286-46D5-817A-5FC084FC903B}"/>
          </ac:spMkLst>
        </pc:spChg>
      </pc:sldChg>
      <pc:sldChg chg="modSp mod delCm">
        <pc:chgData name="Alison Trew" userId="501ad152-89bb-4882-ac72-f31826cb2e78" providerId="ADAL" clId="{71EE725E-C894-4449-BACF-5F0F604563FD}" dt="2020-10-09T14:31:47.382" v="1375" actId="1592"/>
        <pc:sldMkLst>
          <pc:docMk/>
          <pc:sldMk cId="0" sldId="454"/>
        </pc:sldMkLst>
        <pc:spChg chg="mod">
          <ac:chgData name="Alison Trew" userId="501ad152-89bb-4882-ac72-f31826cb2e78" providerId="ADAL" clId="{71EE725E-C894-4449-BACF-5F0F604563FD}" dt="2020-10-09T14:31:03.802" v="1368" actId="14100"/>
          <ac:spMkLst>
            <pc:docMk/>
            <pc:sldMk cId="0" sldId="454"/>
            <ac:spMk id="14" creationId="{43E49A88-E091-4A0B-B9F2-B2CD2B2C51E1}"/>
          </ac:spMkLst>
        </pc:spChg>
      </pc:sldChg>
      <pc:sldChg chg="addSp delSp modSp mod delCm modNotesTx">
        <pc:chgData name="Alison Trew" userId="501ad152-89bb-4882-ac72-f31826cb2e78" providerId="ADAL" clId="{71EE725E-C894-4449-BACF-5F0F604563FD}" dt="2020-10-09T14:50:24.602" v="1408" actId="1076"/>
        <pc:sldMkLst>
          <pc:docMk/>
          <pc:sldMk cId="0" sldId="455"/>
        </pc:sldMkLst>
        <pc:spChg chg="mod">
          <ac:chgData name="Alison Trew" userId="501ad152-89bb-4882-ac72-f31826cb2e78" providerId="ADAL" clId="{71EE725E-C894-4449-BACF-5F0F604563FD}" dt="2020-10-09T14:42:32.348" v="1406" actId="14100"/>
          <ac:spMkLst>
            <pc:docMk/>
            <pc:sldMk cId="0" sldId="455"/>
            <ac:spMk id="4" creationId="{F8441D72-45CF-4003-9985-DFEA24D49E1A}"/>
          </ac:spMkLst>
        </pc:spChg>
        <pc:spChg chg="add mod">
          <ac:chgData name="Alison Trew" userId="501ad152-89bb-4882-ac72-f31826cb2e78" providerId="ADAL" clId="{71EE725E-C894-4449-BACF-5F0F604563FD}" dt="2020-10-09T14:50:24.602" v="1408" actId="1076"/>
          <ac:spMkLst>
            <pc:docMk/>
            <pc:sldMk cId="0" sldId="455"/>
            <ac:spMk id="8" creationId="{F94C5312-805C-497A-A42F-217BAD9585A5}"/>
          </ac:spMkLst>
        </pc:spChg>
        <pc:spChg chg="del mod">
          <ac:chgData name="Alison Trew" userId="501ad152-89bb-4882-ac72-f31826cb2e78" providerId="ADAL" clId="{71EE725E-C894-4449-BACF-5F0F604563FD}" dt="2020-10-09T14:38:25.465" v="1402"/>
          <ac:spMkLst>
            <pc:docMk/>
            <pc:sldMk cId="0" sldId="455"/>
            <ac:spMk id="9" creationId="{ED5A2746-9B6A-49FC-A08D-EFC8B0C604D6}"/>
          </ac:spMkLst>
        </pc:spChg>
        <pc:spChg chg="mod">
          <ac:chgData name="Alison Trew" userId="501ad152-89bb-4882-ac72-f31826cb2e78" providerId="ADAL" clId="{71EE725E-C894-4449-BACF-5F0F604563FD}" dt="2020-10-09T14:42:35.968" v="1407" actId="1076"/>
          <ac:spMkLst>
            <pc:docMk/>
            <pc:sldMk cId="0" sldId="455"/>
            <ac:spMk id="21510" creationId="{115807F4-7B44-4B5B-AB47-55654A1D43C3}"/>
          </ac:spMkLst>
        </pc:spChg>
      </pc:sldChg>
      <pc:sldChg chg="delCm modNotesTx">
        <pc:chgData name="Alison Trew" userId="501ad152-89bb-4882-ac72-f31826cb2e78" providerId="ADAL" clId="{71EE725E-C894-4449-BACF-5F0F604563FD}" dt="2020-10-09T14:54:37.923" v="1420" actId="1592"/>
        <pc:sldMkLst>
          <pc:docMk/>
          <pc:sldMk cId="0" sldId="456"/>
        </pc:sldMkLst>
      </pc:sldChg>
      <pc:sldChg chg="modSp mod delCm">
        <pc:chgData name="Alison Trew" userId="501ad152-89bb-4882-ac72-f31826cb2e78" providerId="ADAL" clId="{71EE725E-C894-4449-BACF-5F0F604563FD}" dt="2020-10-09T14:56:00.968" v="1476" actId="1592"/>
        <pc:sldMkLst>
          <pc:docMk/>
          <pc:sldMk cId="844076539" sldId="475"/>
        </pc:sldMkLst>
        <pc:spChg chg="mod">
          <ac:chgData name="Alison Trew" userId="501ad152-89bb-4882-ac72-f31826cb2e78" providerId="ADAL" clId="{71EE725E-C894-4449-BACF-5F0F604563FD}" dt="2020-10-09T14:55:54.021" v="1475" actId="1076"/>
          <ac:spMkLst>
            <pc:docMk/>
            <pc:sldMk cId="844076539" sldId="475"/>
            <ac:spMk id="7" creationId="{8D6F5B50-8FDC-4A96-A7B4-71CCEFB2CB03}"/>
          </ac:spMkLst>
        </pc:spChg>
      </pc:sldChg>
      <pc:sldChg chg="modSp mod modNotesTx">
        <pc:chgData name="Alison Trew" userId="501ad152-89bb-4882-ac72-f31826cb2e78" providerId="ADAL" clId="{71EE725E-C894-4449-BACF-5F0F604563FD}" dt="2020-10-09T14:17:52.566" v="1048" actId="313"/>
        <pc:sldMkLst>
          <pc:docMk/>
          <pc:sldMk cId="1200990914" sldId="476"/>
        </pc:sldMkLst>
        <pc:spChg chg="mod">
          <ac:chgData name="Alison Trew" userId="501ad152-89bb-4882-ac72-f31826cb2e78" providerId="ADAL" clId="{71EE725E-C894-4449-BACF-5F0F604563FD}" dt="2020-10-09T13:57:13.023" v="256" actId="20577"/>
          <ac:spMkLst>
            <pc:docMk/>
            <pc:sldMk cId="1200990914" sldId="476"/>
            <ac:spMk id="17" creationId="{B10362EA-D974-496D-A58C-38EB2BB47829}"/>
          </ac:spMkLst>
        </pc:spChg>
        <pc:spChg chg="mod">
          <ac:chgData name="Alison Trew" userId="501ad152-89bb-4882-ac72-f31826cb2e78" providerId="ADAL" clId="{71EE725E-C894-4449-BACF-5F0F604563FD}" dt="2020-10-09T14:08:13.951" v="824" actId="20577"/>
          <ac:spMkLst>
            <pc:docMk/>
            <pc:sldMk cId="1200990914" sldId="476"/>
            <ac:spMk id="46" creationId="{5E57E441-4F92-4442-A623-D19742AFB516}"/>
          </ac:spMkLst>
        </pc:spChg>
      </pc:sldChg>
      <pc:sldChg chg="modSp mod delCm">
        <pc:chgData name="Alison Trew" userId="501ad152-89bb-4882-ac72-f31826cb2e78" providerId="ADAL" clId="{71EE725E-C894-4449-BACF-5F0F604563FD}" dt="2020-10-09T14:56:53.413" v="1482" actId="1076"/>
        <pc:sldMkLst>
          <pc:docMk/>
          <pc:sldMk cId="2735885878" sldId="479"/>
        </pc:sldMkLst>
        <pc:spChg chg="mod">
          <ac:chgData name="Alison Trew" userId="501ad152-89bb-4882-ac72-f31826cb2e78" providerId="ADAL" clId="{71EE725E-C894-4449-BACF-5F0F604563FD}" dt="2020-10-09T14:56:53.413" v="1482" actId="1076"/>
          <ac:spMkLst>
            <pc:docMk/>
            <pc:sldMk cId="2735885878" sldId="479"/>
            <ac:spMk id="4" creationId="{BCCC75F4-9831-4DE4-A29C-24A68A9348F6}"/>
          </ac:spMkLst>
        </pc:spChg>
      </pc:sldChg>
      <pc:sldChg chg="modSp mod delCm">
        <pc:chgData name="Alison Trew" userId="501ad152-89bb-4882-ac72-f31826cb2e78" providerId="ADAL" clId="{71EE725E-C894-4449-BACF-5F0F604563FD}" dt="2020-10-09T14:05:17.974" v="669" actId="20577"/>
        <pc:sldMkLst>
          <pc:docMk/>
          <pc:sldMk cId="1711465471" sldId="481"/>
        </pc:sldMkLst>
        <pc:spChg chg="mod">
          <ac:chgData name="Alison Trew" userId="501ad152-89bb-4882-ac72-f31826cb2e78" providerId="ADAL" clId="{71EE725E-C894-4449-BACF-5F0F604563FD}" dt="2020-10-09T14:05:17.974" v="669" actId="20577"/>
          <ac:spMkLst>
            <pc:docMk/>
            <pc:sldMk cId="1711465471" sldId="481"/>
            <ac:spMk id="54280" creationId="{595FE622-C277-4A27-B8E4-257CBE9DFB54}"/>
          </ac:spMkLst>
        </pc:spChg>
      </pc:sldChg>
      <pc:sldChg chg="delCm">
        <pc:chgData name="Alison Trew" userId="501ad152-89bb-4882-ac72-f31826cb2e78" providerId="ADAL" clId="{71EE725E-C894-4449-BACF-5F0F604563FD}" dt="2020-10-09T13:43:35.827" v="30" actId="1592"/>
        <pc:sldMkLst>
          <pc:docMk/>
          <pc:sldMk cId="3592442855" sldId="483"/>
        </pc:sldMkLst>
      </pc:sldChg>
      <pc:sldChg chg="modSp mod delCm">
        <pc:chgData name="Alison Trew" userId="501ad152-89bb-4882-ac72-f31826cb2e78" providerId="ADAL" clId="{71EE725E-C894-4449-BACF-5F0F604563FD}" dt="2020-10-09T14:04:59.312" v="653" actId="20577"/>
        <pc:sldMkLst>
          <pc:docMk/>
          <pc:sldMk cId="1662436629" sldId="484"/>
        </pc:sldMkLst>
        <pc:spChg chg="mod">
          <ac:chgData name="Alison Trew" userId="501ad152-89bb-4882-ac72-f31826cb2e78" providerId="ADAL" clId="{71EE725E-C894-4449-BACF-5F0F604563FD}" dt="2020-10-09T14:04:59.312" v="653" actId="20577"/>
          <ac:spMkLst>
            <pc:docMk/>
            <pc:sldMk cId="1662436629" sldId="484"/>
            <ac:spMk id="5" creationId="{C6FEB256-EA6A-4096-A63F-574618F3D55F}"/>
          </ac:spMkLst>
        </pc:spChg>
        <pc:spChg chg="mod">
          <ac:chgData name="Alison Trew" userId="501ad152-89bb-4882-ac72-f31826cb2e78" providerId="ADAL" clId="{71EE725E-C894-4449-BACF-5F0F604563FD}" dt="2020-10-09T13:57:30.566" v="272" actId="20577"/>
          <ac:spMkLst>
            <pc:docMk/>
            <pc:sldMk cId="1662436629" sldId="484"/>
            <ac:spMk id="54288" creationId="{BD2E7404-3409-4BEE-9245-23FC49C96CF5}"/>
          </ac:spMkLst>
        </pc:spChg>
      </pc:sldChg>
      <pc:sldChg chg="delSp modSp mod modNotesTx">
        <pc:chgData name="Alison Trew" userId="501ad152-89bb-4882-ac72-f31826cb2e78" providerId="ADAL" clId="{71EE725E-C894-4449-BACF-5F0F604563FD}" dt="2020-10-09T14:07:02.259" v="783" actId="1076"/>
        <pc:sldMkLst>
          <pc:docMk/>
          <pc:sldMk cId="223760822" sldId="485"/>
        </pc:sldMkLst>
        <pc:spChg chg="mod">
          <ac:chgData name="Alison Trew" userId="501ad152-89bb-4882-ac72-f31826cb2e78" providerId="ADAL" clId="{71EE725E-C894-4449-BACF-5F0F604563FD}" dt="2020-10-09T14:06:15.923" v="774" actId="20577"/>
          <ac:spMkLst>
            <pc:docMk/>
            <pc:sldMk cId="223760822" sldId="485"/>
            <ac:spMk id="2" creationId="{EC48CE30-4D2F-4A12-9112-635B0F75EE00}"/>
          </ac:spMkLst>
        </pc:spChg>
        <pc:spChg chg="del">
          <ac:chgData name="Alison Trew" userId="501ad152-89bb-4882-ac72-f31826cb2e78" providerId="ADAL" clId="{71EE725E-C894-4449-BACF-5F0F604563FD}" dt="2020-10-09T14:04:20.028" v="628" actId="21"/>
          <ac:spMkLst>
            <pc:docMk/>
            <pc:sldMk cId="223760822" sldId="485"/>
            <ac:spMk id="4" creationId="{C8179AE9-F8C0-4906-BD4E-61A2CEF517DC}"/>
          </ac:spMkLst>
        </pc:spChg>
        <pc:spChg chg="mod">
          <ac:chgData name="Alison Trew" userId="501ad152-89bb-4882-ac72-f31826cb2e78" providerId="ADAL" clId="{71EE725E-C894-4449-BACF-5F0F604563FD}" dt="2020-10-09T14:05:27.469" v="671" actId="20577"/>
          <ac:spMkLst>
            <pc:docMk/>
            <pc:sldMk cId="223760822" sldId="485"/>
            <ac:spMk id="6" creationId="{024DE724-BBF3-4696-AE71-0FD83D032435}"/>
          </ac:spMkLst>
        </pc:spChg>
        <pc:spChg chg="mod">
          <ac:chgData name="Alison Trew" userId="501ad152-89bb-4882-ac72-f31826cb2e78" providerId="ADAL" clId="{71EE725E-C894-4449-BACF-5F0F604563FD}" dt="2020-10-09T14:07:02.259" v="783" actId="1076"/>
          <ac:spMkLst>
            <pc:docMk/>
            <pc:sldMk cId="223760822" sldId="485"/>
            <ac:spMk id="7" creationId="{C8A8FDD9-D0BB-493C-BD66-2B58EAC41774}"/>
          </ac:spMkLst>
        </pc:spChg>
        <pc:spChg chg="mod">
          <ac:chgData name="Alison Trew" userId="501ad152-89bb-4882-ac72-f31826cb2e78" providerId="ADAL" clId="{71EE725E-C894-4449-BACF-5F0F604563FD}" dt="2020-10-09T13:57:22.318" v="266" actId="20577"/>
          <ac:spMkLst>
            <pc:docMk/>
            <pc:sldMk cId="223760822" sldId="485"/>
            <ac:spMk id="54288" creationId="{BD2E7404-3409-4BEE-9245-23FC49C96CF5}"/>
          </ac:spMkLst>
        </pc:spChg>
        <pc:spChg chg="del">
          <ac:chgData name="Alison Trew" userId="501ad152-89bb-4882-ac72-f31826cb2e78" providerId="ADAL" clId="{71EE725E-C894-4449-BACF-5F0F604563FD}" dt="2020-10-09T14:04:21.892" v="629" actId="21"/>
          <ac:spMkLst>
            <pc:docMk/>
            <pc:sldMk cId="223760822" sldId="485"/>
            <ac:spMk id="201765" creationId="{EB5638C7-F548-4F01-9CA3-816F34B96641}"/>
          </ac:spMkLst>
        </pc:spChg>
      </pc:sldChg>
      <pc:sldChg chg="modSp mod ord modNotesTx">
        <pc:chgData name="Alison Trew" userId="501ad152-89bb-4882-ac72-f31826cb2e78" providerId="ADAL" clId="{71EE725E-C894-4449-BACF-5F0F604563FD}" dt="2020-10-09T14:19:42.230" v="1063" actId="20577"/>
        <pc:sldMkLst>
          <pc:docMk/>
          <pc:sldMk cId="1296361440" sldId="487"/>
        </pc:sldMkLst>
        <pc:spChg chg="mod">
          <ac:chgData name="Alison Trew" userId="501ad152-89bb-4882-ac72-f31826cb2e78" providerId="ADAL" clId="{71EE725E-C894-4449-BACF-5F0F604563FD}" dt="2020-10-09T14:11:02.948" v="900" actId="1076"/>
          <ac:spMkLst>
            <pc:docMk/>
            <pc:sldMk cId="1296361440" sldId="487"/>
            <ac:spMk id="10" creationId="{83CD673D-0537-47A9-8FBE-395E17E02B87}"/>
          </ac:spMkLst>
        </pc:spChg>
        <pc:spChg chg="mod">
          <ac:chgData name="Alison Trew" userId="501ad152-89bb-4882-ac72-f31826cb2e78" providerId="ADAL" clId="{71EE725E-C894-4449-BACF-5F0F604563FD}" dt="2020-10-09T13:57:00.023" v="246" actId="20577"/>
          <ac:spMkLst>
            <pc:docMk/>
            <pc:sldMk cId="1296361440" sldId="487"/>
            <ac:spMk id="17" creationId="{B10362EA-D974-496D-A58C-38EB2BB47829}"/>
          </ac:spMkLst>
        </pc:spChg>
        <pc:spChg chg="mod">
          <ac:chgData name="Alison Trew" userId="501ad152-89bb-4882-ac72-f31826cb2e78" providerId="ADAL" clId="{71EE725E-C894-4449-BACF-5F0F604563FD}" dt="2020-10-09T14:10:29.148" v="898" actId="20577"/>
          <ac:spMkLst>
            <pc:docMk/>
            <pc:sldMk cId="1296361440" sldId="487"/>
            <ac:spMk id="46" creationId="{5E57E441-4F92-4442-A623-D19742AFB516}"/>
          </ac:spMkLst>
        </pc:spChg>
      </pc:sldChg>
      <pc:sldChg chg="addSp delSp modSp new mod modNotesTx">
        <pc:chgData name="Alison Trew" userId="501ad152-89bb-4882-ac72-f31826cb2e78" providerId="ADAL" clId="{71EE725E-C894-4449-BACF-5F0F604563FD}" dt="2020-10-09T14:32:23.274" v="1379" actId="1076"/>
        <pc:sldMkLst>
          <pc:docMk/>
          <pc:sldMk cId="2674797638" sldId="488"/>
        </pc:sldMkLst>
        <pc:spChg chg="mod">
          <ac:chgData name="Alison Trew" userId="501ad152-89bb-4882-ac72-f31826cb2e78" providerId="ADAL" clId="{71EE725E-C894-4449-BACF-5F0F604563FD}" dt="2020-10-09T14:21:12.038" v="1091" actId="20577"/>
          <ac:spMkLst>
            <pc:docMk/>
            <pc:sldMk cId="2674797638" sldId="488"/>
            <ac:spMk id="2" creationId="{EBE54CCC-169C-4130-B588-74F85B1AF407}"/>
          </ac:spMkLst>
        </pc:spChg>
        <pc:spChg chg="add del mod">
          <ac:chgData name="Alison Trew" userId="501ad152-89bb-4882-ac72-f31826cb2e78" providerId="ADAL" clId="{71EE725E-C894-4449-BACF-5F0F604563FD}" dt="2020-10-09T14:23:39.863" v="1129"/>
          <ac:spMkLst>
            <pc:docMk/>
            <pc:sldMk cId="2674797638" sldId="488"/>
            <ac:spMk id="13" creationId="{DF2873D2-7047-4301-95E6-AC4098B3A6A5}"/>
          </ac:spMkLst>
        </pc:spChg>
        <pc:spChg chg="add mod">
          <ac:chgData name="Alison Trew" userId="501ad152-89bb-4882-ac72-f31826cb2e78" providerId="ADAL" clId="{71EE725E-C894-4449-BACF-5F0F604563FD}" dt="2020-10-09T14:24:15.477" v="1153" actId="1076"/>
          <ac:spMkLst>
            <pc:docMk/>
            <pc:sldMk cId="2674797638" sldId="488"/>
            <ac:spMk id="14" creationId="{57EFB37A-5F46-4C01-94B7-01EC89E9797E}"/>
          </ac:spMkLst>
        </pc:spChg>
        <pc:spChg chg="add mod">
          <ac:chgData name="Alison Trew" userId="501ad152-89bb-4882-ac72-f31826cb2e78" providerId="ADAL" clId="{71EE725E-C894-4449-BACF-5F0F604563FD}" dt="2020-10-09T14:24:07.815" v="1150" actId="1076"/>
          <ac:spMkLst>
            <pc:docMk/>
            <pc:sldMk cId="2674797638" sldId="488"/>
            <ac:spMk id="15" creationId="{0A1139BE-A68F-421E-8CF8-E8F83BF02245}"/>
          </ac:spMkLst>
        </pc:spChg>
        <pc:spChg chg="add mod">
          <ac:chgData name="Alison Trew" userId="501ad152-89bb-4882-ac72-f31826cb2e78" providerId="ADAL" clId="{71EE725E-C894-4449-BACF-5F0F604563FD}" dt="2020-10-09T14:31:42.645" v="1374" actId="1076"/>
          <ac:spMkLst>
            <pc:docMk/>
            <pc:sldMk cId="2674797638" sldId="488"/>
            <ac:spMk id="16" creationId="{E846280A-19BA-468C-A981-848AEAB8344B}"/>
          </ac:spMkLst>
        </pc:spChg>
        <pc:spChg chg="add mod">
          <ac:chgData name="Alison Trew" userId="501ad152-89bb-4882-ac72-f31826cb2e78" providerId="ADAL" clId="{71EE725E-C894-4449-BACF-5F0F604563FD}" dt="2020-10-09T14:31:40.204" v="1373" actId="1076"/>
          <ac:spMkLst>
            <pc:docMk/>
            <pc:sldMk cId="2674797638" sldId="488"/>
            <ac:spMk id="17" creationId="{DFC7A810-B725-4EFF-B79F-4A81AC268895}"/>
          </ac:spMkLst>
        </pc:spChg>
        <pc:spChg chg="add mod">
          <ac:chgData name="Alison Trew" userId="501ad152-89bb-4882-ac72-f31826cb2e78" providerId="ADAL" clId="{71EE725E-C894-4449-BACF-5F0F604563FD}" dt="2020-10-09T14:31:36.846" v="1372" actId="1076"/>
          <ac:spMkLst>
            <pc:docMk/>
            <pc:sldMk cId="2674797638" sldId="488"/>
            <ac:spMk id="18" creationId="{4B4BC0AD-DD51-4038-8CCE-F53580E557E2}"/>
          </ac:spMkLst>
        </pc:spChg>
        <pc:spChg chg="add mod">
          <ac:chgData name="Alison Trew" userId="501ad152-89bb-4882-ac72-f31826cb2e78" providerId="ADAL" clId="{71EE725E-C894-4449-BACF-5F0F604563FD}" dt="2020-10-09T14:32:23.274" v="1379" actId="1076"/>
          <ac:spMkLst>
            <pc:docMk/>
            <pc:sldMk cId="2674797638" sldId="488"/>
            <ac:spMk id="20" creationId="{365F7C57-8262-436C-A6FC-DBF49B10F000}"/>
          </ac:spMkLst>
        </pc:spChg>
        <pc:spChg chg="add mod">
          <ac:chgData name="Alison Trew" userId="501ad152-89bb-4882-ac72-f31826cb2e78" providerId="ADAL" clId="{71EE725E-C894-4449-BACF-5F0F604563FD}" dt="2020-10-09T14:32:12.268" v="1377" actId="1076"/>
          <ac:spMkLst>
            <pc:docMk/>
            <pc:sldMk cId="2674797638" sldId="488"/>
            <ac:spMk id="22" creationId="{A0B3A499-B34D-4DE6-804A-6DD7088B094E}"/>
          </ac:spMkLst>
        </pc:spChg>
        <pc:picChg chg="add mod">
          <ac:chgData name="Alison Trew" userId="501ad152-89bb-4882-ac72-f31826cb2e78" providerId="ADAL" clId="{71EE725E-C894-4449-BACF-5F0F604563FD}" dt="2020-10-09T14:23:09.843" v="1119" actId="14100"/>
          <ac:picMkLst>
            <pc:docMk/>
            <pc:sldMk cId="2674797638" sldId="488"/>
            <ac:picMk id="4" creationId="{BA8CDE3A-917E-42D4-AC83-838066C46CB6}"/>
          </ac:picMkLst>
        </pc:picChg>
        <pc:picChg chg="add mod">
          <ac:chgData name="Alison Trew" userId="501ad152-89bb-4882-ac72-f31826cb2e78" providerId="ADAL" clId="{71EE725E-C894-4449-BACF-5F0F604563FD}" dt="2020-10-09T14:23:25.225" v="1124" actId="14100"/>
          <ac:picMkLst>
            <pc:docMk/>
            <pc:sldMk cId="2674797638" sldId="488"/>
            <ac:picMk id="6" creationId="{7ADC9695-4A45-4F58-9682-9B6BAD99CE41}"/>
          </ac:picMkLst>
        </pc:picChg>
        <pc:picChg chg="add mod">
          <ac:chgData name="Alison Trew" userId="501ad152-89bb-4882-ac72-f31826cb2e78" providerId="ADAL" clId="{71EE725E-C894-4449-BACF-5F0F604563FD}" dt="2020-10-09T14:23:31.704" v="1126" actId="14100"/>
          <ac:picMkLst>
            <pc:docMk/>
            <pc:sldMk cId="2674797638" sldId="488"/>
            <ac:picMk id="8" creationId="{40F92415-2794-443C-8C37-345847A57F8B}"/>
          </ac:picMkLst>
        </pc:picChg>
        <pc:picChg chg="add mod">
          <ac:chgData name="Alison Trew" userId="501ad152-89bb-4882-ac72-f31826cb2e78" providerId="ADAL" clId="{71EE725E-C894-4449-BACF-5F0F604563FD}" dt="2020-10-09T14:23:18.735" v="1122" actId="1076"/>
          <ac:picMkLst>
            <pc:docMk/>
            <pc:sldMk cId="2674797638" sldId="488"/>
            <ac:picMk id="10" creationId="{C7CACE2F-ADAC-4D65-8B0A-80572055E8B4}"/>
          </ac:picMkLst>
        </pc:picChg>
        <pc:picChg chg="add mod">
          <ac:chgData name="Alison Trew" userId="501ad152-89bb-4882-ac72-f31826cb2e78" providerId="ADAL" clId="{71EE725E-C894-4449-BACF-5F0F604563FD}" dt="2020-10-09T14:23:16.428" v="1121" actId="14100"/>
          <ac:picMkLst>
            <pc:docMk/>
            <pc:sldMk cId="2674797638" sldId="488"/>
            <ac:picMk id="12" creationId="{08C58538-0A7C-4B64-85EE-10ABBFBEC542}"/>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5" dt="2020-10-01T09:53:33.601" idx="5">
    <p:pos x="10" y="10"/>
    <p:text>Good to have the answers to questions.</p:text>
    <p:extLst>
      <p:ext uri="{C676402C-5697-4E1C-873F-D02D1690AC5C}">
        <p15:threadingInfo xmlns:p15="http://schemas.microsoft.com/office/powerpoint/2012/main" timeZoneBias="-60"/>
      </p:ext>
    </p:extLst>
  </p:cm>
  <p:cm authorId="1" dt="2020-10-08T15:10:50.771" idx="25">
    <p:pos x="10" y="146"/>
    <p:text>I believe this is a difficult concept for children</p:text>
    <p:extLst>
      <p:ext uri="{C676402C-5697-4E1C-873F-D02D1690AC5C}">
        <p15:threadingInfo xmlns:p15="http://schemas.microsoft.com/office/powerpoint/2012/main" timeZoneBias="-60">
          <p15:parentCm authorId="5" idx="5"/>
        </p15:threadingInfo>
      </p:ext>
    </p:extLst>
  </p:cm>
  <p:cm authorId="1" dt="2020-10-08T15:14:36.472" idx="27">
    <p:pos x="10" y="282"/>
    <p:text>It would be good to suggest what sorts of activity might reduce carbon by 7Gt. If there are no current suggestions, we should say this and then move away from this concept - children will have found it hard to follow to this point. If we can't provide answers, we should say so and then stop at this point.</p:text>
    <p:extLst>
      <p:ext uri="{C676402C-5697-4E1C-873F-D02D1690AC5C}">
        <p15:threadingInfo xmlns:p15="http://schemas.microsoft.com/office/powerpoint/2012/main" timeZoneBias="-60">
          <p15:parentCm authorId="5" idx="5"/>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08T15:15:56.583" idx="29">
    <p:pos x="10" y="10"/>
    <p:text>In a way, this could come before slide 9 so children have a chance to think about what can be done to make a difference and then how this has or has had an effect on the graph.</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0-08T15:15:04.831" idx="28">
    <p:pos x="10" y="10"/>
    <p:text>This is fine if it comes after slide 7 with slide 8 omitted!</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8-07T14:34:49.838" idx="14">
    <p:pos x="10" y="10"/>
    <p:text>not sure whether talking about ocean CO2 and acidification is helpful here - remove italic text in slide notes?</p:text>
    <p:extLst>
      <p:ext uri="{C676402C-5697-4E1C-873F-D02D1690AC5C}">
        <p15:threadingInfo xmlns:p15="http://schemas.microsoft.com/office/powerpoint/2012/main" timeZoneBias="-60"/>
      </p:ext>
    </p:extLst>
  </p:cm>
  <p:cm authorId="5" dt="2020-10-01T10:03:59.218" idx="12">
    <p:pos x="10" y="146"/>
    <p:text>I think it needs a easy explanation of what ocean acidification is and the consequence of this</p:text>
    <p:extLst>
      <p:ext uri="{C676402C-5697-4E1C-873F-D02D1690AC5C}">
        <p15:threadingInfo xmlns:p15="http://schemas.microsoft.com/office/powerpoint/2012/main" timeZoneBias="-60">
          <p15:parentCm authorId="2" idx="14"/>
        </p15:threadingInfo>
      </p:ext>
    </p:extLst>
  </p:cm>
  <p:cm authorId="2" dt="2020-10-08T11:03:27.803" idx="25">
    <p:pos x="10" y="282"/>
    <p:text>It's very complex and I think we should avoid mentioning ocean acidification here - let's just keep the 2nd bullet point of the italic font (boldened) and I will remove the rest of italics?</p:text>
    <p:extLst>
      <p:ext uri="{C676402C-5697-4E1C-873F-D02D1690AC5C}">
        <p15:threadingInfo xmlns:p15="http://schemas.microsoft.com/office/powerpoint/2012/main" timeZoneBias="-60">
          <p15:parentCm authorId="2" idx="14"/>
        </p15:threadingInfo>
      </p:ext>
    </p:extLst>
  </p:cm>
  <p:cm authorId="1" dt="2020-10-08T15:12:03.009" idx="26">
    <p:pos x="10" y="418"/>
    <p:text>This is way too complex for both teachers and children. I believe you will start to lose the audience now!</p:text>
    <p:extLst>
      <p:ext uri="{C676402C-5697-4E1C-873F-D02D1690AC5C}">
        <p15:threadingInfo xmlns:p15="http://schemas.microsoft.com/office/powerpoint/2012/main" timeZoneBias="-60">
          <p15:parentCm authorId="2" idx="14"/>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0-08-07T17:59:06.882" idx="21">
    <p:pos x="10" y="10"/>
    <p:text>are detailed notes helpful?</p:text>
    <p:extLst>
      <p:ext uri="{C676402C-5697-4E1C-873F-D02D1690AC5C}">
        <p15:threadingInfo xmlns:p15="http://schemas.microsoft.com/office/powerpoint/2012/main" timeZoneBias="-60"/>
      </p:ext>
    </p:extLst>
  </p:cm>
  <p:cm authorId="5" dt="2020-10-01T09:56:24.111" idx="6">
    <p:pos x="10" y="146"/>
    <p:text>Maybe leave the detailed notes out - it is a lot to take in. The children's questions are great discussion points.</p:text>
    <p:extLst>
      <p:ext uri="{C676402C-5697-4E1C-873F-D02D1690AC5C}">
        <p15:threadingInfo xmlns:p15="http://schemas.microsoft.com/office/powerpoint/2012/main" timeZoneBias="-60">
          <p15:parentCm authorId="2" idx="21"/>
        </p15:threadingInfo>
      </p:ext>
    </p:extLst>
  </p:cm>
  <p:cm authorId="2" dt="2020-10-08T11:05:56.185" idx="27">
    <p:pos x="10" y="282"/>
    <p:text>agreed</p:text>
    <p:extLst>
      <p:ext uri="{C676402C-5697-4E1C-873F-D02D1690AC5C}">
        <p15:threadingInfo xmlns:p15="http://schemas.microsoft.com/office/powerpoint/2012/main" timeZoneBias="-60">
          <p15:parentCm authorId="2" idx="21"/>
        </p15:threadingInfo>
      </p:ext>
    </p:extLst>
  </p:cm>
  <p:cm authorId="1" dt="2020-10-08T15:18:52.210" idx="31">
    <p:pos x="10" y="418"/>
    <p:text>Too much info - stick to questions/discussion</p:text>
    <p:extLst>
      <p:ext uri="{C676402C-5697-4E1C-873F-D02D1690AC5C}">
        <p15:threadingInfo xmlns:p15="http://schemas.microsoft.com/office/powerpoint/2012/main" timeZoneBias="-60">
          <p15:parentCm authorId="2" idx="2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53CA3-44DE-4E63-8872-DE2D34353354}" type="datetimeFigureOut">
              <a:rPr lang="en-GB" smtClean="0"/>
              <a:t>09/10/2020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695FD-F588-4263-A348-C227AF9682E3}" type="slidenum">
              <a:rPr lang="en-GB" smtClean="0"/>
              <a:t>‹#›</a:t>
            </a:fld>
            <a:endParaRPr lang="en-GB"/>
          </a:p>
        </p:txBody>
      </p:sp>
    </p:spTree>
    <p:extLst>
      <p:ext uri="{BB962C8B-B14F-4D97-AF65-F5344CB8AC3E}">
        <p14:creationId xmlns:p14="http://schemas.microsoft.com/office/powerpoint/2010/main" val="4123444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PPT5.</a:t>
            </a:r>
          </a:p>
          <a:p>
            <a:r>
              <a:rPr lang="en-GB" dirty="0"/>
              <a:t>This PowerPoint could be used as a classroom presentation and is suitable for primary children (ages 9-11).</a:t>
            </a:r>
          </a:p>
          <a:p>
            <a:endParaRPr lang="en-GB" dirty="0"/>
          </a:p>
          <a:p>
            <a:r>
              <a:rPr lang="en-GB" b="1" dirty="0"/>
              <a:t>Note: </a:t>
            </a:r>
            <a:r>
              <a:rPr lang="en-GB" b="0" dirty="0"/>
              <a:t>To investigate air pollution more fully with children, the following PowerPoints (which can be used as classroom presentations) are available from the Primary Science Teaching Trust (PSTT) Free Teaching Resource - </a:t>
            </a:r>
            <a:r>
              <a:rPr lang="en-GB" b="1" dirty="0"/>
              <a:t>Air Pollution Research:</a:t>
            </a:r>
          </a:p>
          <a:p>
            <a:pPr marL="171450" indent="-171450">
              <a:buFont typeface="Arial" panose="020B0604020202020204" pitchFamily="34" charset="0"/>
              <a:buChar char="•"/>
            </a:pPr>
            <a:r>
              <a:rPr lang="en-GB" b="1" dirty="0"/>
              <a:t>PPT 1A. What is air?</a:t>
            </a:r>
          </a:p>
          <a:p>
            <a:pPr marL="171450" indent="-171450">
              <a:buFont typeface="Arial" panose="020B0604020202020204" pitchFamily="34" charset="0"/>
              <a:buChar char="•"/>
            </a:pPr>
            <a:r>
              <a:rPr lang="en-GB" b="1" dirty="0"/>
              <a:t>PPT1B. What is pollution?</a:t>
            </a:r>
          </a:p>
          <a:p>
            <a:pPr marL="171450" indent="-171450">
              <a:buFont typeface="Arial" panose="020B0604020202020204" pitchFamily="34" charset="0"/>
              <a:buChar char="•"/>
            </a:pPr>
            <a:r>
              <a:rPr lang="en-GB" b="1" dirty="0"/>
              <a:t>PPT 2. What does BIG data look like?</a:t>
            </a:r>
          </a:p>
          <a:p>
            <a:pPr marL="171450" indent="-171450">
              <a:buFont typeface="Arial" panose="020B0604020202020204" pitchFamily="34" charset="0"/>
              <a:buChar char="•"/>
            </a:pPr>
            <a:r>
              <a:rPr lang="en-GB" sz="1200" b="1" kern="1200" dirty="0">
                <a:solidFill>
                  <a:schemeClr val="tx1"/>
                </a:solidFill>
                <a:latin typeface="+mn-lt"/>
                <a:ea typeface="+mn-ea"/>
                <a:cs typeface="+mn-cs"/>
              </a:rPr>
              <a:t>PPT 3. What do levels of air pollutants look like across the UK?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PPT4. What happened to levels of air pollutants during national lockdown in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latin typeface="+mn-lt"/>
                <a:ea typeface="+mn-ea"/>
                <a:cs typeface="+mn-cs"/>
              </a:rPr>
              <a:t>PPT5. What can we do?</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https://pstt.org.uk/resources/curriculum-materials/citizen-science-air-pollution</a:t>
            </a:r>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1</a:t>
            </a:fld>
            <a:endParaRPr lang="en-GB"/>
          </a:p>
        </p:txBody>
      </p:sp>
    </p:spTree>
    <p:extLst>
      <p:ext uri="{BB962C8B-B14F-4D97-AF65-F5344CB8AC3E}">
        <p14:creationId xmlns:p14="http://schemas.microsoft.com/office/powerpoint/2010/main" val="4251222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900"/>
              </a:lnSpc>
              <a:spcBef>
                <a:spcPts val="900"/>
              </a:spcBef>
              <a:tabLst>
                <a:tab pos="139700" algn="l"/>
                <a:tab pos="457200" algn="l"/>
              </a:tabLst>
            </a:pPr>
            <a:r>
              <a:rPr lang="en-US" altLang="en-US" sz="1200" b="1" dirty="0">
                <a:solidFill>
                  <a:srgbClr val="333333"/>
                </a:solidFill>
                <a:latin typeface="Lucida Grande" charset="0"/>
                <a:sym typeface="Lucida Grande" charset="0"/>
              </a:rPr>
              <a:t>What could happen after 2055?</a:t>
            </a:r>
          </a:p>
          <a:p>
            <a:pPr>
              <a:lnSpc>
                <a:spcPts val="1900"/>
              </a:lnSpc>
              <a:spcBef>
                <a:spcPts val="900"/>
              </a:spcBef>
              <a:tabLst>
                <a:tab pos="139700" algn="l"/>
                <a:tab pos="457200" algn="l"/>
              </a:tabLst>
            </a:pPr>
            <a:r>
              <a:rPr lang="en-US" altLang="en-US" sz="1200" dirty="0">
                <a:solidFill>
                  <a:srgbClr val="333333"/>
                </a:solidFill>
                <a:latin typeface="Lucida Grande" charset="0"/>
                <a:sym typeface="Lucida Grande" charset="0"/>
              </a:rPr>
              <a:t>After 50 years, if new technologies have prevented carbon levels increasing </a:t>
            </a:r>
            <a:r>
              <a:rPr lang="en-US" altLang="en-US" sz="1200" u="sng" dirty="0">
                <a:solidFill>
                  <a:srgbClr val="333333"/>
                </a:solidFill>
                <a:latin typeface="Lucida Grande" charset="0"/>
                <a:sym typeface="Lucida Grande" charset="0"/>
              </a:rPr>
              <a:t>and</a:t>
            </a:r>
            <a:r>
              <a:rPr lang="en-US" altLang="en-US" sz="1200" dirty="0">
                <a:solidFill>
                  <a:srgbClr val="333333"/>
                </a:solidFill>
                <a:latin typeface="Lucida Grande" charset="0"/>
                <a:sym typeface="Lucida Grande" charset="0"/>
              </a:rPr>
              <a:t> levels are kept at 7GtC/year (the 2005 level), carbon levels might then start to decrease in the next 50 years.</a:t>
            </a:r>
          </a:p>
          <a:p>
            <a:pPr>
              <a:lnSpc>
                <a:spcPts val="1900"/>
              </a:lnSpc>
              <a:spcBef>
                <a:spcPts val="900"/>
              </a:spcBef>
              <a:tabLst>
                <a:tab pos="139700" algn="l"/>
                <a:tab pos="457200" algn="l"/>
              </a:tabLst>
            </a:pPr>
            <a:endParaRPr lang="en-US" altLang="en-US" sz="1200" dirty="0">
              <a:solidFill>
                <a:srgbClr val="333333"/>
              </a:solidFill>
              <a:latin typeface="Lucida Grande" charset="0"/>
              <a:sym typeface="Lucida Grande" charset="0"/>
            </a:endParaRPr>
          </a:p>
          <a:p>
            <a:pPr>
              <a:lnSpc>
                <a:spcPts val="1900"/>
              </a:lnSpc>
              <a:spcBef>
                <a:spcPts val="900"/>
              </a:spcBef>
              <a:tabLst>
                <a:tab pos="139700" algn="l"/>
                <a:tab pos="457200" algn="l"/>
              </a:tabLst>
            </a:pPr>
            <a:r>
              <a:rPr lang="en-US" altLang="en-US" sz="1200" i="1" dirty="0">
                <a:solidFill>
                  <a:srgbClr val="333333"/>
                </a:solidFill>
                <a:latin typeface="Lucida Grande" charset="0"/>
                <a:sym typeface="Lucida Grande" charset="0"/>
              </a:rPr>
              <a:t>In one simple model that begins with the stabilization triangle but looks beyond 2005, 500-ppm stabilization is achieved by 50 years of flat emissions, followed by a linear decline of about two-thirds in the following 50 years, and a very slow decline thereafter that matches the declining ocean sink. There will be an ocean sink of 2 GtC/y for centuries, as deep water finds its way to the surface. Having last seen the surface centuries before, it has a CO</a:t>
            </a:r>
            <a:r>
              <a:rPr lang="en-US" altLang="en-US" sz="900" i="1" baseline="-6000" dirty="0">
                <a:solidFill>
                  <a:srgbClr val="333333"/>
                </a:solidFill>
                <a:latin typeface="Lucida Grande" charset="0"/>
                <a:sym typeface="Lucida Grande" charset="0"/>
              </a:rPr>
              <a:t>2</a:t>
            </a:r>
            <a:r>
              <a:rPr lang="en-US" altLang="en-US" sz="1200" i="1" dirty="0">
                <a:solidFill>
                  <a:srgbClr val="333333"/>
                </a:solidFill>
                <a:latin typeface="Lucida Grande" charset="0"/>
                <a:sym typeface="Lucida Grande" charset="0"/>
              </a:rPr>
              <a:t> concentration in equilibrium with the old atmosphere, not the new one, and is thus able to pick up CO</a:t>
            </a:r>
            <a:r>
              <a:rPr lang="en-US" altLang="en-US" sz="900" i="1" baseline="-6000" dirty="0">
                <a:solidFill>
                  <a:srgbClr val="333333"/>
                </a:solidFill>
                <a:latin typeface="Lucida Grande" charset="0"/>
                <a:sym typeface="Lucida Grande" charset="0"/>
              </a:rPr>
              <a:t>2</a:t>
            </a:r>
            <a:r>
              <a:rPr lang="en-US" altLang="en-US" sz="1200" i="1" dirty="0">
                <a:solidFill>
                  <a:srgbClr val="333333"/>
                </a:solidFill>
                <a:latin typeface="Lucida Grande" charset="0"/>
                <a:sym typeface="Lucida Grande" charset="0"/>
              </a:rPr>
              <a:t> when it meets the new atmosphere.</a:t>
            </a:r>
          </a:p>
          <a:p>
            <a:pPr>
              <a:lnSpc>
                <a:spcPts val="1900"/>
              </a:lnSpc>
              <a:spcBef>
                <a:spcPts val="900"/>
              </a:spcBef>
              <a:tabLst>
                <a:tab pos="139700" algn="l"/>
                <a:tab pos="457200" algn="l"/>
              </a:tabLst>
            </a:pPr>
            <a:r>
              <a:rPr lang="en-US" altLang="en-US" sz="1200" i="1" dirty="0">
                <a:solidFill>
                  <a:srgbClr val="333333"/>
                </a:solidFill>
                <a:latin typeface="Lucida Grande" charset="0"/>
                <a:sym typeface="Lucida Grande" charset="0"/>
              </a:rPr>
              <a:t>	•	Another way to look at this is that stabilization (say at 500 ppm) is still a recipe for further acidification of the ocean for centuries. The goal chosen at Rio (stabilization) may not be the one we ultimately choose.</a:t>
            </a:r>
          </a:p>
          <a:p>
            <a:pPr>
              <a:lnSpc>
                <a:spcPts val="1900"/>
              </a:lnSpc>
              <a:spcBef>
                <a:spcPts val="900"/>
              </a:spcBef>
              <a:tabLst>
                <a:tab pos="139700" algn="l"/>
                <a:tab pos="457200" algn="l"/>
              </a:tabLst>
            </a:pPr>
            <a:r>
              <a:rPr lang="en-US" altLang="en-US" sz="1200" i="1" dirty="0">
                <a:solidFill>
                  <a:srgbClr val="333333"/>
                </a:solidFill>
                <a:latin typeface="Lucida Grande" charset="0"/>
                <a:sym typeface="Lucida Grande" charset="0"/>
              </a:rPr>
              <a:t>	•	</a:t>
            </a:r>
            <a:r>
              <a:rPr lang="en-US" altLang="en-US" sz="1200" b="1" i="1" dirty="0">
                <a:solidFill>
                  <a:srgbClr val="333333"/>
                </a:solidFill>
                <a:latin typeface="Lucida Grande" charset="0"/>
                <a:sym typeface="Lucida Grande" charset="0"/>
              </a:rPr>
              <a:t>To develop the revolutionary technologies required for such large emissions reductions in the second half of the century, enhanced research and development would have to begin immediately.</a:t>
            </a:r>
            <a:endParaRPr lang="en-US" altLang="en-US" b="1" i="1" dirty="0">
              <a:solidFill>
                <a:srgbClr val="000000"/>
              </a:solidFill>
              <a:cs typeface="Arial" panose="020B0604020202020204" pitchFamily="34" charset="0"/>
              <a:sym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10</a:t>
            </a:fld>
            <a:endParaRPr lang="en-GB"/>
          </a:p>
        </p:txBody>
      </p:sp>
    </p:spTree>
    <p:extLst>
      <p:ext uri="{BB962C8B-B14F-4D97-AF65-F5344CB8AC3E}">
        <p14:creationId xmlns:p14="http://schemas.microsoft.com/office/powerpoint/2010/main" val="1366037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slides will explore these technologies which the children may be aware of.</a:t>
            </a:r>
          </a:p>
        </p:txBody>
      </p:sp>
      <p:sp>
        <p:nvSpPr>
          <p:cNvPr id="4" name="Slide Number Placeholder 3"/>
          <p:cNvSpPr>
            <a:spLocks noGrp="1"/>
          </p:cNvSpPr>
          <p:nvPr>
            <p:ph type="sldNum" sz="quarter" idx="5"/>
          </p:nvPr>
        </p:nvSpPr>
        <p:spPr/>
        <p:txBody>
          <a:bodyPr/>
          <a:lstStyle/>
          <a:p>
            <a:fld id="{228695FD-F588-4263-A348-C227AF9682E3}" type="slidenum">
              <a:rPr lang="en-GB" smtClean="0"/>
              <a:t>11</a:t>
            </a:fld>
            <a:endParaRPr lang="en-GB"/>
          </a:p>
        </p:txBody>
      </p:sp>
    </p:spTree>
    <p:extLst>
      <p:ext uri="{BB962C8B-B14F-4D97-AF65-F5344CB8AC3E}">
        <p14:creationId xmlns:p14="http://schemas.microsoft.com/office/powerpoint/2010/main" val="3009743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D9055C3F-DFFE-4B55-8A54-871A7E15A58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spcBef>
                <a:spcPct val="30000"/>
              </a:spcBef>
              <a:defRPr sz="1200">
                <a:solidFill>
                  <a:schemeClr val="tx1"/>
                </a:solidFill>
                <a:latin typeface="Times New Roman" panose="02020603050405020304" pitchFamily="18" charset="0"/>
              </a:defRPr>
            </a:lvl1pPr>
            <a:lvl2pPr marL="742950" indent="-285750" defTabSz="969963">
              <a:spcBef>
                <a:spcPct val="30000"/>
              </a:spcBef>
              <a:defRPr sz="1200">
                <a:solidFill>
                  <a:schemeClr val="tx1"/>
                </a:solidFill>
                <a:latin typeface="Times New Roman" panose="02020603050405020304" pitchFamily="18" charset="0"/>
              </a:defRPr>
            </a:lvl2pPr>
            <a:lvl3pPr marL="1143000" indent="-228600" defTabSz="969963">
              <a:spcBef>
                <a:spcPct val="30000"/>
              </a:spcBef>
              <a:defRPr sz="1200">
                <a:solidFill>
                  <a:schemeClr val="tx1"/>
                </a:solidFill>
                <a:latin typeface="Times New Roman" panose="02020603050405020304" pitchFamily="18" charset="0"/>
              </a:defRPr>
            </a:lvl3pPr>
            <a:lvl4pPr marL="1600200" indent="-228600" defTabSz="969963">
              <a:spcBef>
                <a:spcPct val="30000"/>
              </a:spcBef>
              <a:defRPr sz="1200">
                <a:solidFill>
                  <a:schemeClr val="tx1"/>
                </a:solidFill>
                <a:latin typeface="Times New Roman" panose="02020603050405020304" pitchFamily="18" charset="0"/>
              </a:defRPr>
            </a:lvl4pPr>
            <a:lvl5pPr marL="2057400" indent="-228600" defTabSz="969963">
              <a:spcBef>
                <a:spcPct val="30000"/>
              </a:spcBef>
              <a:defRPr sz="1200">
                <a:solidFill>
                  <a:schemeClr val="tx1"/>
                </a:solidFill>
                <a:latin typeface="Times New Roman" panose="02020603050405020304" pitchFamily="18" charset="0"/>
              </a:defRPr>
            </a:lvl5pPr>
            <a:lvl6pPr marL="2514600" indent="-228600"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20000"/>
              </a:spcBef>
            </a:pPr>
            <a:fld id="{4FB06D16-7E8B-43F9-828C-A77CAE54EE98}" type="slidenum">
              <a:rPr lang="en-GB" altLang="en-US" sz="1300"/>
              <a:pPr eaLnBrk="1" hangingPunct="1">
                <a:spcBef>
                  <a:spcPct val="20000"/>
                </a:spcBef>
              </a:pPr>
              <a:t>12</a:t>
            </a:fld>
            <a:endParaRPr lang="en-GB" altLang="en-US" sz="1300"/>
          </a:p>
        </p:txBody>
      </p:sp>
      <p:sp>
        <p:nvSpPr>
          <p:cNvPr id="61443" name="Rectangle 2">
            <a:extLst>
              <a:ext uri="{FF2B5EF4-FFF2-40B4-BE49-F238E27FC236}">
                <a16:creationId xmlns:a16="http://schemas.microsoft.com/office/drawing/2014/main" id="{E8EAC790-6474-4F2A-8C94-3EC3330B1309}"/>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EBCF7C57-0DC0-4E69-9D4A-2611D2C83F6E}"/>
              </a:ext>
            </a:extLst>
          </p:cNvPr>
          <p:cNvSpPr>
            <a:spLocks noGrp="1" noChangeArrowheads="1"/>
          </p:cNvSpPr>
          <p:nvPr>
            <p:ph type="body" idx="1"/>
          </p:nvPr>
        </p:nvSpPr>
        <p:spPr>
          <a:xfrm>
            <a:off x="692150" y="4772025"/>
            <a:ext cx="5537200" cy="451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900"/>
              </a:lnSpc>
              <a:spcBef>
                <a:spcPts val="900"/>
              </a:spcBef>
            </a:pPr>
            <a:r>
              <a:rPr lang="en-US" altLang="en-US" sz="1300" b="1" dirty="0">
                <a:solidFill>
                  <a:srgbClr val="666666"/>
                </a:solidFill>
                <a:latin typeface="Lucida Grande" charset="0"/>
                <a:sym typeface="Lucida Grande" charset="0"/>
              </a:rPr>
              <a:t>Comments and questions for children to consider:</a:t>
            </a:r>
          </a:p>
          <a:p>
            <a:pPr eaLnBrk="1" hangingPunct="1">
              <a:lnSpc>
                <a:spcPts val="1900"/>
              </a:lnSpc>
              <a:spcBef>
                <a:spcPts val="900"/>
              </a:spcBef>
            </a:pPr>
            <a:r>
              <a:rPr lang="en-US" altLang="en-US" sz="1300" b="0" dirty="0">
                <a:solidFill>
                  <a:srgbClr val="666666"/>
                </a:solidFill>
                <a:latin typeface="Lucida Grande" charset="0"/>
                <a:sym typeface="Lucida Grande" charset="0"/>
              </a:rPr>
              <a:t>Reduction in cars in general will help. </a:t>
            </a:r>
          </a:p>
          <a:p>
            <a:pPr marL="285750" indent="-285750" eaLnBrk="1" hangingPunct="1">
              <a:lnSpc>
                <a:spcPts val="1900"/>
              </a:lnSpc>
              <a:spcBef>
                <a:spcPts val="900"/>
              </a:spcBef>
              <a:buFont typeface="Arial" panose="020B0604020202020204" pitchFamily="34" charset="0"/>
              <a:buChar char="•"/>
            </a:pPr>
            <a:r>
              <a:rPr lang="en-US" altLang="en-US" sz="1300" b="0" dirty="0">
                <a:solidFill>
                  <a:srgbClr val="666666"/>
                </a:solidFill>
                <a:latin typeface="Lucida Grande" charset="0"/>
                <a:sym typeface="Lucida Grande" charset="0"/>
              </a:rPr>
              <a:t>Is it possible to reduce the number of cars on the roads? How?</a:t>
            </a:r>
          </a:p>
          <a:p>
            <a:pPr marL="285750" indent="-285750" eaLnBrk="1" hangingPunct="1">
              <a:lnSpc>
                <a:spcPts val="1900"/>
              </a:lnSpc>
              <a:spcBef>
                <a:spcPts val="900"/>
              </a:spcBef>
              <a:buFont typeface="Arial" panose="020B0604020202020204" pitchFamily="34" charset="0"/>
              <a:buChar char="•"/>
            </a:pPr>
            <a:r>
              <a:rPr lang="en-US" altLang="en-US" sz="1300" b="0" dirty="0">
                <a:solidFill>
                  <a:srgbClr val="666666"/>
                </a:solidFill>
                <a:latin typeface="Lucida Grande" charset="0"/>
                <a:sym typeface="Lucida Grande" charset="0"/>
              </a:rPr>
              <a:t>Does it depend whether you live in a city or countryside?</a:t>
            </a:r>
          </a:p>
          <a:p>
            <a:pPr marL="285750" indent="-285750" eaLnBrk="1" hangingPunct="1">
              <a:lnSpc>
                <a:spcPts val="1900"/>
              </a:lnSpc>
              <a:spcBef>
                <a:spcPts val="900"/>
              </a:spcBef>
              <a:buFont typeface="Arial" panose="020B0604020202020204" pitchFamily="34" charset="0"/>
              <a:buChar char="•"/>
            </a:pPr>
            <a:r>
              <a:rPr lang="en-US" altLang="en-US" sz="1300" b="0" dirty="0">
                <a:solidFill>
                  <a:srgbClr val="666666"/>
                </a:solidFill>
                <a:latin typeface="Lucida Grande" charset="0"/>
                <a:sym typeface="Lucida Grande" charset="0"/>
              </a:rPr>
              <a:t>Could we all use electric cars? Is this the answer? What are the problems?</a:t>
            </a:r>
          </a:p>
          <a:p>
            <a:pPr marL="285750" indent="-285750" eaLnBrk="1" hangingPunct="1">
              <a:lnSpc>
                <a:spcPts val="1900"/>
              </a:lnSpc>
              <a:spcBef>
                <a:spcPts val="900"/>
              </a:spcBef>
              <a:buFont typeface="Arial" panose="020B0604020202020204" pitchFamily="34" charset="0"/>
              <a:buChar char="•"/>
            </a:pPr>
            <a:r>
              <a:rPr lang="en-US" altLang="en-US" sz="1300" b="0" dirty="0">
                <a:solidFill>
                  <a:srgbClr val="666666"/>
                </a:solidFill>
                <a:latin typeface="Lucida Grande" charset="0"/>
                <a:sym typeface="Lucida Grande" charset="0"/>
              </a:rPr>
              <a:t>How is the electricity made in electric cars? </a:t>
            </a:r>
          </a:p>
          <a:p>
            <a:pPr marL="285750" indent="-285750" eaLnBrk="1" hangingPunct="1">
              <a:lnSpc>
                <a:spcPts val="1900"/>
              </a:lnSpc>
              <a:spcBef>
                <a:spcPts val="900"/>
              </a:spcBef>
              <a:buFont typeface="Arial" panose="020B0604020202020204" pitchFamily="34" charset="0"/>
              <a:buChar char="•"/>
            </a:pPr>
            <a:r>
              <a:rPr lang="en-US" altLang="en-US" sz="1300" b="0" dirty="0">
                <a:solidFill>
                  <a:srgbClr val="666666"/>
                </a:solidFill>
                <a:latin typeface="Lucida Grande" charset="0"/>
                <a:sym typeface="Lucida Grande" charset="0"/>
              </a:rPr>
              <a:t>Perhaps use the internet to look up fuel economy of 5 or 6 different petrol/diesel/electric cars.</a:t>
            </a:r>
          </a:p>
          <a:p>
            <a:pPr eaLnBrk="1" hangingPunct="1">
              <a:lnSpc>
                <a:spcPts val="1900"/>
              </a:lnSpc>
              <a:spcBef>
                <a:spcPts val="900"/>
              </a:spcBef>
            </a:pPr>
            <a:endParaRPr lang="en-US" altLang="en-US" sz="1300" b="0" dirty="0">
              <a:solidFill>
                <a:srgbClr val="666666"/>
              </a:solidFill>
              <a:latin typeface="Lucida Grande" charset="0"/>
              <a:sym typeface="Lucida Grande"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D4815E7-13F5-460C-AAC4-8AEB210FD81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spcBef>
                <a:spcPct val="30000"/>
              </a:spcBef>
              <a:defRPr sz="1200">
                <a:solidFill>
                  <a:schemeClr val="tx1"/>
                </a:solidFill>
                <a:latin typeface="Times New Roman" panose="02020603050405020304" pitchFamily="18" charset="0"/>
              </a:defRPr>
            </a:lvl1pPr>
            <a:lvl2pPr marL="742950" indent="-285750" defTabSz="969963">
              <a:spcBef>
                <a:spcPct val="30000"/>
              </a:spcBef>
              <a:defRPr sz="1200">
                <a:solidFill>
                  <a:schemeClr val="tx1"/>
                </a:solidFill>
                <a:latin typeface="Times New Roman" panose="02020603050405020304" pitchFamily="18" charset="0"/>
              </a:defRPr>
            </a:lvl2pPr>
            <a:lvl3pPr marL="1143000" indent="-228600" defTabSz="969963">
              <a:spcBef>
                <a:spcPct val="30000"/>
              </a:spcBef>
              <a:defRPr sz="1200">
                <a:solidFill>
                  <a:schemeClr val="tx1"/>
                </a:solidFill>
                <a:latin typeface="Times New Roman" panose="02020603050405020304" pitchFamily="18" charset="0"/>
              </a:defRPr>
            </a:lvl3pPr>
            <a:lvl4pPr marL="1600200" indent="-228600" defTabSz="969963">
              <a:spcBef>
                <a:spcPct val="30000"/>
              </a:spcBef>
              <a:defRPr sz="1200">
                <a:solidFill>
                  <a:schemeClr val="tx1"/>
                </a:solidFill>
                <a:latin typeface="Times New Roman" panose="02020603050405020304" pitchFamily="18" charset="0"/>
              </a:defRPr>
            </a:lvl4pPr>
            <a:lvl5pPr marL="2057400" indent="-228600" defTabSz="969963">
              <a:spcBef>
                <a:spcPct val="30000"/>
              </a:spcBef>
              <a:defRPr sz="1200">
                <a:solidFill>
                  <a:schemeClr val="tx1"/>
                </a:solidFill>
                <a:latin typeface="Times New Roman" panose="02020603050405020304" pitchFamily="18" charset="0"/>
              </a:defRPr>
            </a:lvl5pPr>
            <a:lvl6pPr marL="2514600" indent="-228600"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20000"/>
              </a:spcBef>
            </a:pPr>
            <a:fld id="{A9ACB69A-2B8E-4AD9-B2D4-C5EF4C7D5840}" type="slidenum">
              <a:rPr lang="en-GB" altLang="en-US" sz="1300"/>
              <a:pPr eaLnBrk="1" hangingPunct="1">
                <a:spcBef>
                  <a:spcPct val="20000"/>
                </a:spcBef>
              </a:pPr>
              <a:t>13</a:t>
            </a:fld>
            <a:endParaRPr lang="en-GB" altLang="en-US" sz="1300"/>
          </a:p>
        </p:txBody>
      </p:sp>
      <p:sp>
        <p:nvSpPr>
          <p:cNvPr id="63491" name="Rectangle 2">
            <a:extLst>
              <a:ext uri="{FF2B5EF4-FFF2-40B4-BE49-F238E27FC236}">
                <a16:creationId xmlns:a16="http://schemas.microsoft.com/office/drawing/2014/main" id="{01FF0A21-75FE-4CF9-A382-44C9BFF6F3C4}"/>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CF239C8C-1387-41AC-A460-D02588AB8A88}"/>
              </a:ext>
            </a:extLst>
          </p:cNvPr>
          <p:cNvSpPr>
            <a:spLocks noGrp="1" noChangeArrowheads="1"/>
          </p:cNvSpPr>
          <p:nvPr>
            <p:ph type="body" idx="1"/>
          </p:nvPr>
        </p:nvSpPr>
        <p:spPr>
          <a:xfrm>
            <a:off x="692150" y="4772025"/>
            <a:ext cx="5537200" cy="451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900"/>
              </a:lnSpc>
              <a:spcBef>
                <a:spcPts val="900"/>
              </a:spcBef>
              <a:tabLst>
                <a:tab pos="139700" algn="l"/>
                <a:tab pos="457200" algn="l"/>
              </a:tabLst>
            </a:pPr>
            <a:r>
              <a:rPr lang="en-US" altLang="en-US" sz="1300" b="1" dirty="0">
                <a:solidFill>
                  <a:srgbClr val="666666"/>
                </a:solidFill>
                <a:latin typeface="Lucida Grande" charset="0"/>
                <a:sym typeface="Lucida Grande" charset="0"/>
              </a:rPr>
              <a:t>Comments and questions for children:</a:t>
            </a:r>
          </a:p>
          <a:p>
            <a:pPr marL="285750" indent="-285750" eaLnBrk="1" hangingPunct="1">
              <a:lnSpc>
                <a:spcPts val="1900"/>
              </a:lnSpc>
              <a:spcBef>
                <a:spcPts val="900"/>
              </a:spcBef>
              <a:buFont typeface="Arial" panose="020B0604020202020204" pitchFamily="34" charset="0"/>
              <a:buChar char="•"/>
              <a:tabLst>
                <a:tab pos="139700" algn="l"/>
                <a:tab pos="457200" algn="l"/>
              </a:tabLst>
            </a:pPr>
            <a:r>
              <a:rPr lang="en-US" altLang="en-US" sz="1300" b="0" dirty="0">
                <a:solidFill>
                  <a:srgbClr val="666666"/>
                </a:solidFill>
                <a:latin typeface="Lucida Grande" charset="0"/>
                <a:sym typeface="Lucida Grande" charset="0"/>
              </a:rPr>
              <a:t>What is an incandescent bulb? </a:t>
            </a:r>
          </a:p>
          <a:p>
            <a:pPr marL="285750" indent="-285750" eaLnBrk="1" hangingPunct="1">
              <a:lnSpc>
                <a:spcPts val="1900"/>
              </a:lnSpc>
              <a:spcBef>
                <a:spcPts val="900"/>
              </a:spcBef>
              <a:buFont typeface="Arial" panose="020B0604020202020204" pitchFamily="34" charset="0"/>
              <a:buChar char="•"/>
              <a:tabLst>
                <a:tab pos="139700" algn="l"/>
                <a:tab pos="457200" algn="l"/>
              </a:tabLst>
            </a:pPr>
            <a:r>
              <a:rPr lang="en-US" altLang="en-US" sz="1300" b="0" dirty="0">
                <a:solidFill>
                  <a:srgbClr val="666666"/>
                </a:solidFill>
                <a:latin typeface="Lucida Grande" charset="0"/>
                <a:sym typeface="Lucida Grande" charset="0"/>
              </a:rPr>
              <a:t>What are their replacements?</a:t>
            </a:r>
          </a:p>
          <a:p>
            <a:pPr marL="285750" indent="-285750" eaLnBrk="1" hangingPunct="1">
              <a:lnSpc>
                <a:spcPts val="1900"/>
              </a:lnSpc>
              <a:spcBef>
                <a:spcPts val="900"/>
              </a:spcBef>
              <a:buFont typeface="Arial" panose="020B0604020202020204" pitchFamily="34" charset="0"/>
              <a:buChar char="•"/>
              <a:tabLst>
                <a:tab pos="139700" algn="l"/>
                <a:tab pos="457200" algn="l"/>
              </a:tabLst>
            </a:pPr>
            <a:r>
              <a:rPr lang="en-US" altLang="en-US" sz="1300" b="0" dirty="0">
                <a:solidFill>
                  <a:srgbClr val="666666"/>
                </a:solidFill>
                <a:latin typeface="Lucida Grande" charset="0"/>
                <a:sym typeface="Lucida Grande" charset="0"/>
              </a:rPr>
              <a:t>What would be the effect of leaving an energy saving bulb on when it is not needed?</a:t>
            </a:r>
          </a:p>
          <a:p>
            <a:pPr marL="285750" indent="-285750" eaLnBrk="1" hangingPunct="1">
              <a:lnSpc>
                <a:spcPts val="1900"/>
              </a:lnSpc>
              <a:spcBef>
                <a:spcPts val="900"/>
              </a:spcBef>
              <a:buFont typeface="Arial" panose="020B0604020202020204" pitchFamily="34" charset="0"/>
              <a:buChar char="•"/>
              <a:tabLst>
                <a:tab pos="139700" algn="l"/>
                <a:tab pos="457200" algn="l"/>
              </a:tabLst>
            </a:pPr>
            <a:r>
              <a:rPr lang="en-US" altLang="en-US" sz="1300" b="0" dirty="0">
                <a:solidFill>
                  <a:srgbClr val="666666"/>
                </a:solidFill>
                <a:latin typeface="Lucida Grande" charset="0"/>
                <a:sym typeface="Lucida Grande" charset="0"/>
              </a:rPr>
              <a:t>How many light bulbs and fluorescent strips are in your school? Are people reminded to tun them off when not in use?</a:t>
            </a:r>
          </a:p>
          <a:p>
            <a:pPr eaLnBrk="1" hangingPunct="1">
              <a:lnSpc>
                <a:spcPts val="1900"/>
              </a:lnSpc>
              <a:spcBef>
                <a:spcPts val="900"/>
              </a:spcBef>
              <a:tabLst>
                <a:tab pos="139700" algn="l"/>
                <a:tab pos="457200" algn="l"/>
              </a:tabLst>
            </a:pPr>
            <a:endParaRPr lang="en-US" altLang="en-US" sz="1300" b="1" dirty="0">
              <a:solidFill>
                <a:srgbClr val="666666"/>
              </a:solidFill>
              <a:latin typeface="Lucida Grande" charset="0"/>
              <a:sym typeface="Lucida Grande"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7FB18E50-7092-4077-AD96-D9F8F113EB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spcBef>
                <a:spcPct val="30000"/>
              </a:spcBef>
              <a:defRPr sz="1200">
                <a:solidFill>
                  <a:schemeClr val="tx1"/>
                </a:solidFill>
                <a:latin typeface="Times New Roman" panose="02020603050405020304" pitchFamily="18" charset="0"/>
              </a:defRPr>
            </a:lvl1pPr>
            <a:lvl2pPr marL="742950" indent="-285750" defTabSz="969963">
              <a:spcBef>
                <a:spcPct val="30000"/>
              </a:spcBef>
              <a:defRPr sz="1200">
                <a:solidFill>
                  <a:schemeClr val="tx1"/>
                </a:solidFill>
                <a:latin typeface="Times New Roman" panose="02020603050405020304" pitchFamily="18" charset="0"/>
              </a:defRPr>
            </a:lvl2pPr>
            <a:lvl3pPr marL="1143000" indent="-228600" defTabSz="969963">
              <a:spcBef>
                <a:spcPct val="30000"/>
              </a:spcBef>
              <a:defRPr sz="1200">
                <a:solidFill>
                  <a:schemeClr val="tx1"/>
                </a:solidFill>
                <a:latin typeface="Times New Roman" panose="02020603050405020304" pitchFamily="18" charset="0"/>
              </a:defRPr>
            </a:lvl3pPr>
            <a:lvl4pPr marL="1600200" indent="-228600" defTabSz="969963">
              <a:spcBef>
                <a:spcPct val="30000"/>
              </a:spcBef>
              <a:defRPr sz="1200">
                <a:solidFill>
                  <a:schemeClr val="tx1"/>
                </a:solidFill>
                <a:latin typeface="Times New Roman" panose="02020603050405020304" pitchFamily="18" charset="0"/>
              </a:defRPr>
            </a:lvl4pPr>
            <a:lvl5pPr marL="2057400" indent="-228600" defTabSz="969963">
              <a:spcBef>
                <a:spcPct val="30000"/>
              </a:spcBef>
              <a:defRPr sz="1200">
                <a:solidFill>
                  <a:schemeClr val="tx1"/>
                </a:solidFill>
                <a:latin typeface="Times New Roman" panose="02020603050405020304" pitchFamily="18" charset="0"/>
              </a:defRPr>
            </a:lvl5pPr>
            <a:lvl6pPr marL="2514600" indent="-228600"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20000"/>
              </a:spcBef>
            </a:pPr>
            <a:fld id="{826BF81E-9A18-4F78-8FD7-B7D5A170664B}" type="slidenum">
              <a:rPr lang="en-GB" altLang="en-US" sz="1300"/>
              <a:pPr eaLnBrk="1" hangingPunct="1">
                <a:spcBef>
                  <a:spcPct val="20000"/>
                </a:spcBef>
              </a:pPr>
              <a:t>14</a:t>
            </a:fld>
            <a:endParaRPr lang="en-GB" altLang="en-US" sz="1300"/>
          </a:p>
        </p:txBody>
      </p:sp>
      <p:sp>
        <p:nvSpPr>
          <p:cNvPr id="65539" name="Rectangle 2">
            <a:extLst>
              <a:ext uri="{FF2B5EF4-FFF2-40B4-BE49-F238E27FC236}">
                <a16:creationId xmlns:a16="http://schemas.microsoft.com/office/drawing/2014/main" id="{8D9F852C-2246-464D-B267-DC22D608240D}"/>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C6F1DE18-389B-4243-9DEF-CF11516E9DCA}"/>
              </a:ext>
            </a:extLst>
          </p:cNvPr>
          <p:cNvSpPr>
            <a:spLocks noGrp="1" noChangeArrowheads="1"/>
          </p:cNvSpPr>
          <p:nvPr>
            <p:ph type="body" idx="1"/>
          </p:nvPr>
        </p:nvSpPr>
        <p:spPr>
          <a:xfrm>
            <a:off x="692150" y="4772025"/>
            <a:ext cx="5537200" cy="451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900"/>
              </a:lnSpc>
              <a:spcBef>
                <a:spcPts val="900"/>
              </a:spcBef>
              <a:tabLst>
                <a:tab pos="139700" algn="l"/>
                <a:tab pos="457200" algn="l"/>
              </a:tabLst>
            </a:pPr>
            <a:r>
              <a:rPr lang="en-US" altLang="en-US" sz="1300" b="1" dirty="0">
                <a:solidFill>
                  <a:srgbClr val="666666"/>
                </a:solidFill>
                <a:latin typeface="Lucida Grande" charset="0"/>
                <a:sym typeface="Lucida Grande" charset="0"/>
              </a:rPr>
              <a:t>Comments &amp; questions for children:</a:t>
            </a:r>
            <a:endParaRPr lang="en-US" altLang="en-US" sz="1300" b="0" dirty="0">
              <a:solidFill>
                <a:srgbClr val="666666"/>
              </a:solidFill>
              <a:latin typeface="Lucida Grande" charset="0"/>
              <a:sym typeface="Lucida Grande" charset="0"/>
            </a:endParaRPr>
          </a:p>
          <a:p>
            <a:pPr eaLnBrk="1" hangingPunct="1">
              <a:lnSpc>
                <a:spcPts val="1900"/>
              </a:lnSpc>
              <a:spcBef>
                <a:spcPts val="900"/>
              </a:spcBef>
              <a:tabLst>
                <a:tab pos="139700" algn="l"/>
                <a:tab pos="457200" algn="l"/>
              </a:tabLst>
            </a:pPr>
            <a:r>
              <a:rPr lang="en-US" altLang="en-US" sz="1300" b="0" dirty="0">
                <a:solidFill>
                  <a:srgbClr val="666666"/>
                </a:solidFill>
                <a:latin typeface="Lucida Grande" charset="0"/>
                <a:sym typeface="Lucida Grande" charset="0"/>
              </a:rPr>
              <a:t>Decarbonisation of electricity – this means making electricity without burning fossil fuels such as coal crude oil and natural gas. </a:t>
            </a:r>
          </a:p>
          <a:p>
            <a:pPr eaLnBrk="1" hangingPunct="1">
              <a:lnSpc>
                <a:spcPts val="1900"/>
              </a:lnSpc>
              <a:spcBef>
                <a:spcPts val="900"/>
              </a:spcBef>
              <a:tabLst>
                <a:tab pos="139700" algn="l"/>
                <a:tab pos="457200" algn="l"/>
              </a:tabLst>
            </a:pPr>
            <a:r>
              <a:rPr lang="en-US" altLang="en-US" sz="1300" b="0" dirty="0">
                <a:solidFill>
                  <a:srgbClr val="666666"/>
                </a:solidFill>
                <a:latin typeface="Lucida Grande" charset="0"/>
                <a:sym typeface="Lucida Grande" charset="0"/>
              </a:rPr>
              <a:t>Fossil fuel burning leads to release of carbon compounds, hence decarbonisation.</a:t>
            </a:r>
          </a:p>
          <a:p>
            <a:pPr eaLnBrk="1" hangingPunct="1">
              <a:lnSpc>
                <a:spcPts val="1900"/>
              </a:lnSpc>
              <a:spcBef>
                <a:spcPts val="900"/>
              </a:spcBef>
              <a:tabLst>
                <a:tab pos="139700" algn="l"/>
                <a:tab pos="457200" algn="l"/>
              </a:tabLst>
            </a:pPr>
            <a:r>
              <a:rPr lang="en-US" altLang="en-US" sz="1300" b="1" dirty="0">
                <a:solidFill>
                  <a:srgbClr val="666666"/>
                </a:solidFill>
                <a:latin typeface="Lucida Grande" charset="0"/>
                <a:sym typeface="Lucida Grande" charset="0"/>
              </a:rPr>
              <a:t>What other ways are there to make electricity without burning coal or oil fossil fuels?</a:t>
            </a:r>
          </a:p>
          <a:p>
            <a:pPr eaLnBrk="1" hangingPunct="1">
              <a:lnSpc>
                <a:spcPts val="1900"/>
              </a:lnSpc>
              <a:spcBef>
                <a:spcPts val="900"/>
              </a:spcBef>
              <a:tabLst>
                <a:tab pos="139700" algn="l"/>
                <a:tab pos="457200" algn="l"/>
              </a:tabLst>
            </a:pPr>
            <a:r>
              <a:rPr lang="en-US" altLang="en-US" sz="1300" b="0" dirty="0">
                <a:solidFill>
                  <a:srgbClr val="666666"/>
                </a:solidFill>
                <a:latin typeface="Lucida Grande" charset="0"/>
                <a:sym typeface="Lucida Grande" charset="0"/>
              </a:rPr>
              <a:t>Nuclear power stations produce heat energy from radioactive atoms (such as uranium) rather than burning coal, oil or gas.</a:t>
            </a:r>
          </a:p>
          <a:p>
            <a:pPr eaLnBrk="1" hangingPunct="1">
              <a:lnSpc>
                <a:spcPts val="1900"/>
              </a:lnSpc>
              <a:spcBef>
                <a:spcPts val="900"/>
              </a:spcBef>
              <a:tabLst>
                <a:tab pos="139700" algn="l"/>
                <a:tab pos="457200" algn="l"/>
              </a:tabLst>
            </a:pPr>
            <a:r>
              <a:rPr lang="en-US" altLang="en-US" sz="1300" b="1" dirty="0">
                <a:solidFill>
                  <a:srgbClr val="666666"/>
                </a:solidFill>
                <a:latin typeface="Lucida Grande" charset="0"/>
                <a:sym typeface="Lucida Grande" charset="0"/>
              </a:rPr>
              <a:t>What are the advantages of nuclear power stations over coal power stations?</a:t>
            </a:r>
          </a:p>
          <a:p>
            <a:pPr eaLnBrk="1" hangingPunct="1">
              <a:lnSpc>
                <a:spcPts val="1900"/>
              </a:lnSpc>
              <a:spcBef>
                <a:spcPts val="900"/>
              </a:spcBef>
              <a:tabLst>
                <a:tab pos="139700" algn="l"/>
                <a:tab pos="457200" algn="l"/>
              </a:tabLst>
            </a:pPr>
            <a:r>
              <a:rPr lang="en-US" altLang="en-US" sz="1300" b="0" dirty="0">
                <a:solidFill>
                  <a:srgbClr val="666666"/>
                </a:solidFill>
                <a:latin typeface="Lucida Grande" charset="0"/>
                <a:sym typeface="Lucida Grande" charset="0"/>
              </a:rPr>
              <a:t>Nuclear power stations do not emit gases such carbon dioxide. </a:t>
            </a:r>
            <a:endParaRPr lang="en-US" altLang="en-US" sz="1300" b="1" dirty="0">
              <a:solidFill>
                <a:srgbClr val="666666"/>
              </a:solidFill>
              <a:latin typeface="Lucida Grande" charset="0"/>
              <a:sym typeface="Lucida Grande" charset="0"/>
            </a:endParaRPr>
          </a:p>
          <a:p>
            <a:pPr eaLnBrk="1" hangingPunct="1">
              <a:lnSpc>
                <a:spcPts val="1900"/>
              </a:lnSpc>
              <a:spcBef>
                <a:spcPts val="900"/>
              </a:spcBef>
              <a:tabLst>
                <a:tab pos="139700" algn="l"/>
                <a:tab pos="457200" algn="l"/>
              </a:tabLst>
            </a:pPr>
            <a:r>
              <a:rPr lang="en-US" altLang="en-US" sz="1300" b="1" dirty="0">
                <a:solidFill>
                  <a:srgbClr val="666666"/>
                </a:solidFill>
                <a:latin typeface="Lucida Grande" charset="0"/>
                <a:sym typeface="Lucida Grande" charset="0"/>
              </a:rPr>
              <a:t>What are the disadvantages?</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1400" dirty="0"/>
              <a:t>Issues are nuclear proliferation, terrorism and waste.</a:t>
            </a:r>
            <a:endParaRPr lang="en-GB" sz="2000" dirty="0"/>
          </a:p>
          <a:p>
            <a:pPr eaLnBrk="1" hangingPunct="1">
              <a:lnSpc>
                <a:spcPts val="1900"/>
              </a:lnSpc>
              <a:spcBef>
                <a:spcPts val="900"/>
              </a:spcBef>
              <a:tabLst>
                <a:tab pos="139700" algn="l"/>
                <a:tab pos="457200" algn="l"/>
              </a:tabLst>
            </a:pPr>
            <a:endParaRPr lang="en-US" altLang="en-US" sz="1300" b="0" dirty="0">
              <a:solidFill>
                <a:srgbClr val="666666"/>
              </a:solidFill>
              <a:latin typeface="Lucida Grande" charset="0"/>
              <a:sym typeface="Lucida Grande" charset="0"/>
            </a:endParaRPr>
          </a:p>
          <a:p>
            <a:pPr eaLnBrk="1" hangingPunct="1">
              <a:lnSpc>
                <a:spcPts val="1900"/>
              </a:lnSpc>
              <a:spcBef>
                <a:spcPts val="900"/>
              </a:spcBef>
              <a:tabLst>
                <a:tab pos="139700" algn="l"/>
                <a:tab pos="457200" algn="l"/>
              </a:tabLst>
            </a:pPr>
            <a:r>
              <a:rPr lang="en-US" altLang="en-US" sz="1300" b="1" dirty="0">
                <a:solidFill>
                  <a:srgbClr val="666666"/>
                </a:solidFill>
                <a:latin typeface="Lucida Grande" charset="0"/>
                <a:sym typeface="Lucida Grande" charset="0"/>
              </a:rPr>
              <a:t>Notes for teachers:</a:t>
            </a:r>
          </a:p>
          <a:p>
            <a:pPr marL="285750" indent="-285750" eaLnBrk="1" hangingPunct="1">
              <a:lnSpc>
                <a:spcPts val="1900"/>
              </a:lnSpc>
              <a:spcBef>
                <a:spcPts val="900"/>
              </a:spcBef>
              <a:buFont typeface="Arial" panose="020B0604020202020204" pitchFamily="34" charset="0"/>
              <a:buChar char="•"/>
              <a:tabLst>
                <a:tab pos="139700" algn="l"/>
                <a:tab pos="457200" algn="l"/>
              </a:tabLst>
            </a:pPr>
            <a:r>
              <a:rPr lang="en-US" altLang="en-US" sz="1300" dirty="0">
                <a:solidFill>
                  <a:srgbClr val="333333"/>
                </a:solidFill>
                <a:latin typeface="Lucida Grande" charset="0"/>
                <a:sym typeface="Lucida Grande" charset="0"/>
              </a:rPr>
              <a:t>Issues concerning nuclear power generation as outlined above are always worthy of discussion. Myths abound and public perception is a major issue providing value for consideration by engineers. Here is an issue where there are no right answers.</a:t>
            </a:r>
          </a:p>
          <a:p>
            <a:pPr marL="285750" indent="-285750" eaLnBrk="1" hangingPunct="1">
              <a:lnSpc>
                <a:spcPts val="1900"/>
              </a:lnSpc>
              <a:spcBef>
                <a:spcPts val="900"/>
              </a:spcBef>
              <a:buFont typeface="Arial" panose="020B0604020202020204" pitchFamily="34" charset="0"/>
              <a:buChar char="•"/>
              <a:tabLst>
                <a:tab pos="139700" algn="l"/>
                <a:tab pos="457200" algn="l"/>
              </a:tabLst>
            </a:pPr>
            <a:r>
              <a:rPr lang="en-GB" sz="2000" b="0" i="0" dirty="0">
                <a:solidFill>
                  <a:srgbClr val="222222"/>
                </a:solidFill>
                <a:effectLst/>
                <a:latin typeface="Arial" panose="020B0604020202020204" pitchFamily="34" charset="0"/>
              </a:rPr>
              <a:t>Some people believe nuclear power is a vital way to tackle</a:t>
            </a:r>
            <a:r>
              <a:rPr lang="en-US" sz="1300" b="0" i="0" dirty="0">
                <a:solidFill>
                  <a:srgbClr val="333333"/>
                </a:solidFill>
                <a:effectLst/>
                <a:latin typeface="Lucida Grande" charset="0"/>
                <a:sym typeface="Lucida Grande" charset="0"/>
              </a:rPr>
              <a:t> climate change. </a:t>
            </a:r>
            <a:r>
              <a:rPr lang="en-GB" sz="2000" b="0" i="0" dirty="0">
                <a:solidFill>
                  <a:srgbClr val="222222"/>
                </a:solidFill>
                <a:effectLst/>
                <a:latin typeface="Arial" panose="020B0604020202020204" pitchFamily="34" charset="0"/>
                <a:sym typeface="Lucida Grande" charset="0"/>
              </a:rPr>
              <a:t>O</a:t>
            </a:r>
            <a:r>
              <a:rPr lang="en-GB" sz="2000" b="0" i="0" dirty="0">
                <a:solidFill>
                  <a:srgbClr val="222222"/>
                </a:solidFill>
                <a:effectLst/>
                <a:latin typeface="Arial" panose="020B0604020202020204" pitchFamily="34" charset="0"/>
              </a:rPr>
              <a:t>thers insist it is dirty, dangerous, uneconomic, and unnecessary</a:t>
            </a:r>
            <a:r>
              <a:rPr lang="en-US" sz="1300" b="0" i="0" dirty="0">
                <a:solidFill>
                  <a:srgbClr val="333333"/>
                </a:solidFill>
                <a:effectLst/>
                <a:latin typeface="Lucida Grande" charset="0"/>
                <a:sym typeface="Lucida Grande" charset="0"/>
              </a:rPr>
              <a:t>.</a:t>
            </a:r>
            <a:endParaRPr lang="en-US" altLang="en-US" sz="1300" dirty="0">
              <a:solidFill>
                <a:srgbClr val="333333"/>
              </a:solidFill>
              <a:latin typeface="Lucida Grande" charset="0"/>
              <a:sym typeface="Lucida Grande" charset="0"/>
            </a:endParaRPr>
          </a:p>
          <a:p>
            <a:pPr marL="285750" indent="-285750" eaLnBrk="1" hangingPunct="1">
              <a:lnSpc>
                <a:spcPts val="1900"/>
              </a:lnSpc>
              <a:spcBef>
                <a:spcPts val="900"/>
              </a:spcBef>
              <a:buFont typeface="Arial" panose="020B0604020202020204" pitchFamily="34" charset="0"/>
              <a:buChar char="•"/>
              <a:tabLst>
                <a:tab pos="139700" algn="l"/>
                <a:tab pos="457200" algn="l"/>
              </a:tabLst>
            </a:pPr>
            <a:r>
              <a:rPr lang="en-US" altLang="en-US" sz="1300" dirty="0">
                <a:solidFill>
                  <a:srgbClr val="333333"/>
                </a:solidFill>
                <a:latin typeface="Lucida Grande" charset="0"/>
                <a:sym typeface="Lucida Grande" charset="0"/>
              </a:rPr>
              <a:t>The global pace of nuclear power construction from 1975 to 1990 would yield a wedge.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090F2592-D4F2-4DAF-823D-17136C6A13B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spcBef>
                <a:spcPct val="30000"/>
              </a:spcBef>
              <a:defRPr sz="1200">
                <a:solidFill>
                  <a:schemeClr val="tx1"/>
                </a:solidFill>
                <a:latin typeface="Times New Roman" panose="02020603050405020304" pitchFamily="18" charset="0"/>
              </a:defRPr>
            </a:lvl1pPr>
            <a:lvl2pPr marL="742950" indent="-285750" defTabSz="969963">
              <a:spcBef>
                <a:spcPct val="30000"/>
              </a:spcBef>
              <a:defRPr sz="1200">
                <a:solidFill>
                  <a:schemeClr val="tx1"/>
                </a:solidFill>
                <a:latin typeface="Times New Roman" panose="02020603050405020304" pitchFamily="18" charset="0"/>
              </a:defRPr>
            </a:lvl2pPr>
            <a:lvl3pPr marL="1143000" indent="-228600" defTabSz="969963">
              <a:spcBef>
                <a:spcPct val="30000"/>
              </a:spcBef>
              <a:defRPr sz="1200">
                <a:solidFill>
                  <a:schemeClr val="tx1"/>
                </a:solidFill>
                <a:latin typeface="Times New Roman" panose="02020603050405020304" pitchFamily="18" charset="0"/>
              </a:defRPr>
            </a:lvl3pPr>
            <a:lvl4pPr marL="1600200" indent="-228600" defTabSz="969963">
              <a:spcBef>
                <a:spcPct val="30000"/>
              </a:spcBef>
              <a:defRPr sz="1200">
                <a:solidFill>
                  <a:schemeClr val="tx1"/>
                </a:solidFill>
                <a:latin typeface="Times New Roman" panose="02020603050405020304" pitchFamily="18" charset="0"/>
              </a:defRPr>
            </a:lvl4pPr>
            <a:lvl5pPr marL="2057400" indent="-228600" defTabSz="969963">
              <a:spcBef>
                <a:spcPct val="30000"/>
              </a:spcBef>
              <a:defRPr sz="1200">
                <a:solidFill>
                  <a:schemeClr val="tx1"/>
                </a:solidFill>
                <a:latin typeface="Times New Roman" panose="02020603050405020304" pitchFamily="18" charset="0"/>
              </a:defRPr>
            </a:lvl5pPr>
            <a:lvl6pPr marL="2514600" indent="-228600"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20000"/>
              </a:spcBef>
            </a:pPr>
            <a:fld id="{EC9C1C8C-8800-40F0-80C6-AADA543CEC17}" type="slidenum">
              <a:rPr lang="en-GB" altLang="en-US" sz="1300"/>
              <a:pPr eaLnBrk="1" hangingPunct="1">
                <a:spcBef>
                  <a:spcPct val="20000"/>
                </a:spcBef>
              </a:pPr>
              <a:t>15</a:t>
            </a:fld>
            <a:endParaRPr lang="en-GB" altLang="en-US" sz="1300"/>
          </a:p>
        </p:txBody>
      </p:sp>
      <p:sp>
        <p:nvSpPr>
          <p:cNvPr id="67587" name="Rectangle 2">
            <a:extLst>
              <a:ext uri="{FF2B5EF4-FFF2-40B4-BE49-F238E27FC236}">
                <a16:creationId xmlns:a16="http://schemas.microsoft.com/office/drawing/2014/main" id="{5E7267F7-252A-4A17-8E84-095CC839359A}"/>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51BDF890-CFD5-4E67-95D0-000945DC548B}"/>
              </a:ext>
            </a:extLst>
          </p:cNvPr>
          <p:cNvSpPr>
            <a:spLocks noGrp="1" noChangeArrowheads="1"/>
          </p:cNvSpPr>
          <p:nvPr>
            <p:ph type="body" idx="1"/>
          </p:nvPr>
        </p:nvSpPr>
        <p:spPr>
          <a:xfrm>
            <a:off x="692150" y="4772025"/>
            <a:ext cx="5537200" cy="451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900"/>
              </a:lnSpc>
              <a:spcBef>
                <a:spcPts val="900"/>
              </a:spcBef>
              <a:tabLst>
                <a:tab pos="139700" algn="l"/>
                <a:tab pos="457200" algn="l"/>
              </a:tabLst>
            </a:pPr>
            <a:r>
              <a:rPr lang="en-US" altLang="en-US" sz="1300" b="1" dirty="0">
                <a:solidFill>
                  <a:srgbClr val="666666"/>
                </a:solidFill>
                <a:latin typeface="Lucida Grande" charset="0"/>
                <a:sym typeface="Lucida Grande" charset="0"/>
              </a:rPr>
              <a:t>Comments &amp; questions for children:</a:t>
            </a:r>
          </a:p>
          <a:p>
            <a:pPr marL="285750" indent="-285750" eaLnBrk="1" hangingPunct="1">
              <a:lnSpc>
                <a:spcPts val="1900"/>
              </a:lnSpc>
              <a:spcBef>
                <a:spcPts val="900"/>
              </a:spcBef>
              <a:buFont typeface="Arial" panose="020B0604020202020204" pitchFamily="34" charset="0"/>
              <a:buChar char="•"/>
              <a:tabLst>
                <a:tab pos="139700" algn="l"/>
                <a:tab pos="457200" algn="l"/>
              </a:tabLst>
            </a:pPr>
            <a:r>
              <a:rPr lang="en-US" altLang="en-US" sz="1300" b="0" dirty="0">
                <a:solidFill>
                  <a:srgbClr val="666666"/>
                </a:solidFill>
                <a:latin typeface="Lucida Grande" charset="0"/>
                <a:sym typeface="Lucida Grande" charset="0"/>
              </a:rPr>
              <a:t>Where is your nearest wind turbine?</a:t>
            </a:r>
          </a:p>
          <a:p>
            <a:pPr marL="285750" indent="-285750" eaLnBrk="1" hangingPunct="1">
              <a:lnSpc>
                <a:spcPts val="1900"/>
              </a:lnSpc>
              <a:spcBef>
                <a:spcPts val="900"/>
              </a:spcBef>
              <a:buFont typeface="Arial" panose="020B0604020202020204" pitchFamily="34" charset="0"/>
              <a:buChar char="•"/>
              <a:tabLst>
                <a:tab pos="139700" algn="l"/>
                <a:tab pos="457200" algn="l"/>
              </a:tabLst>
            </a:pPr>
            <a:r>
              <a:rPr lang="en-US" altLang="en-US" sz="1300" b="0" dirty="0">
                <a:solidFill>
                  <a:srgbClr val="666666"/>
                </a:solidFill>
                <a:latin typeface="Lucida Grande" charset="0"/>
                <a:sym typeface="Lucida Grande" charset="0"/>
              </a:rPr>
              <a:t>How often do you see it working?</a:t>
            </a:r>
          </a:p>
          <a:p>
            <a:pPr marL="285750" indent="-285750" eaLnBrk="1" hangingPunct="1">
              <a:lnSpc>
                <a:spcPts val="1900"/>
              </a:lnSpc>
              <a:spcBef>
                <a:spcPts val="900"/>
              </a:spcBef>
              <a:buFont typeface="Arial" panose="020B0604020202020204" pitchFamily="34" charset="0"/>
              <a:buChar char="•"/>
              <a:tabLst>
                <a:tab pos="139700" algn="l"/>
                <a:tab pos="457200" algn="l"/>
              </a:tabLst>
            </a:pPr>
            <a:r>
              <a:rPr lang="en-US" altLang="en-US" sz="1300" b="0" dirty="0">
                <a:solidFill>
                  <a:srgbClr val="666666"/>
                </a:solidFill>
                <a:latin typeface="Lucida Grande" charset="0"/>
                <a:sym typeface="Lucida Grande" charset="0"/>
              </a:rPr>
              <a:t>What are the advantages? </a:t>
            </a:r>
            <a:r>
              <a:rPr lang="en-US" altLang="en-US" sz="1400" dirty="0"/>
              <a:t>Because windmills are widely spaced, land with windmills can have multiple uses. No carbon is released.</a:t>
            </a:r>
            <a:endParaRPr lang="en-US" altLang="en-US" sz="1300" b="0" dirty="0">
              <a:solidFill>
                <a:srgbClr val="666666"/>
              </a:solidFill>
              <a:latin typeface="Lucida Grande" charset="0"/>
              <a:sym typeface="Lucida Grande" charset="0"/>
            </a:endParaRPr>
          </a:p>
          <a:p>
            <a:pPr marL="285750" indent="-285750" eaLnBrk="1" hangingPunct="1">
              <a:lnSpc>
                <a:spcPts val="1900"/>
              </a:lnSpc>
              <a:spcBef>
                <a:spcPts val="900"/>
              </a:spcBef>
              <a:buFont typeface="Arial" panose="020B0604020202020204" pitchFamily="34" charset="0"/>
              <a:buChar char="•"/>
              <a:tabLst>
                <a:tab pos="139700" algn="l"/>
                <a:tab pos="457200" algn="l"/>
              </a:tabLst>
            </a:pPr>
            <a:r>
              <a:rPr lang="en-US" altLang="en-US" sz="1300" b="0" dirty="0">
                <a:solidFill>
                  <a:srgbClr val="666666"/>
                </a:solidFill>
                <a:latin typeface="Lucida Grande" charset="0"/>
                <a:sym typeface="Lucida Grande" charset="0"/>
              </a:rPr>
              <a:t>What are the disadvantages? Some people don’t like the look of them when there are a lot together. Problems for birds.</a:t>
            </a:r>
          </a:p>
          <a:p>
            <a:pPr marL="285750" indent="-285750" eaLnBrk="1" hangingPunct="1">
              <a:lnSpc>
                <a:spcPts val="1900"/>
              </a:lnSpc>
              <a:spcBef>
                <a:spcPts val="900"/>
              </a:spcBef>
              <a:buFont typeface="Arial" panose="020B0604020202020204" pitchFamily="34" charset="0"/>
              <a:buChar char="•"/>
              <a:tabLst>
                <a:tab pos="139700" algn="l"/>
                <a:tab pos="457200" algn="l"/>
              </a:tabLst>
            </a:pPr>
            <a:r>
              <a:rPr lang="en-US" altLang="en-US" sz="1300" b="0" dirty="0">
                <a:solidFill>
                  <a:srgbClr val="666666"/>
                </a:solidFill>
                <a:latin typeface="Lucida Grande" charset="0"/>
                <a:sym typeface="Lucida Grande" charset="0"/>
              </a:rPr>
              <a:t>Would you like to see more of them? Why/why not?</a:t>
            </a:r>
            <a:endParaRPr lang="en-US" altLang="en-US" sz="1300" b="1" dirty="0">
              <a:solidFill>
                <a:srgbClr val="666666"/>
              </a:solidFill>
              <a:latin typeface="Lucida Grande" charset="0"/>
              <a:sym typeface="Lucida Grande" charset="0"/>
            </a:endParaRPr>
          </a:p>
          <a:p>
            <a:pPr eaLnBrk="1" hangingPunct="1">
              <a:lnSpc>
                <a:spcPts val="1900"/>
              </a:lnSpc>
              <a:spcBef>
                <a:spcPts val="900"/>
              </a:spcBef>
              <a:tabLst>
                <a:tab pos="139700" algn="l"/>
                <a:tab pos="457200" algn="l"/>
              </a:tabLst>
            </a:pPr>
            <a:endParaRPr lang="en-US" altLang="en-US" sz="1300" b="1" dirty="0">
              <a:solidFill>
                <a:srgbClr val="666666"/>
              </a:solidFill>
              <a:latin typeface="Lucida Grande" charset="0"/>
              <a:sym typeface="Lucida Grande" charset="0"/>
            </a:endParaRPr>
          </a:p>
          <a:p>
            <a:pPr eaLnBrk="1" hangingPunct="1">
              <a:lnSpc>
                <a:spcPts val="1900"/>
              </a:lnSpc>
              <a:spcBef>
                <a:spcPts val="900"/>
              </a:spcBef>
              <a:tabLst>
                <a:tab pos="139700" algn="l"/>
                <a:tab pos="457200" algn="l"/>
              </a:tabLst>
            </a:pPr>
            <a:r>
              <a:rPr lang="en-US" altLang="en-US" sz="1300" b="1" dirty="0">
                <a:solidFill>
                  <a:srgbClr val="666666"/>
                </a:solidFill>
                <a:latin typeface="Lucida Grande" charset="0"/>
                <a:sym typeface="Lucida Grande" charset="0"/>
              </a:rPr>
              <a:t>Notes for teachers:</a:t>
            </a:r>
          </a:p>
          <a:p>
            <a:pPr marL="0" marR="0" lvl="0" indent="0" algn="l" defTabSz="914400" rtl="0" eaLnBrk="1" fontAlgn="auto" latinLnBrk="0" hangingPunct="1">
              <a:lnSpc>
                <a:spcPts val="1900"/>
              </a:lnSpc>
              <a:spcBef>
                <a:spcPts val="413"/>
              </a:spcBef>
              <a:spcAft>
                <a:spcPts val="0"/>
              </a:spcAft>
              <a:buClrTx/>
              <a:buSzTx/>
              <a:buFontTx/>
              <a:buNone/>
              <a:tabLst>
                <a:tab pos="139700" algn="l"/>
                <a:tab pos="457200" algn="l"/>
              </a:tabLst>
              <a:defRPr/>
            </a:pPr>
            <a:r>
              <a:rPr lang="en-US" altLang="en-US" dirty="0"/>
              <a:t>Because windmills are widely spaced, land with windmills can have multiple uses.</a:t>
            </a:r>
          </a:p>
          <a:p>
            <a:pPr eaLnBrk="1" hangingPunct="1">
              <a:lnSpc>
                <a:spcPts val="1900"/>
              </a:lnSpc>
              <a:spcBef>
                <a:spcPts val="413"/>
              </a:spcBef>
              <a:tabLst>
                <a:tab pos="139700" algn="l"/>
                <a:tab pos="457200" algn="l"/>
              </a:tabLst>
            </a:pPr>
            <a:endParaRPr lang="en-US" altLang="en-US" dirty="0">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03367D2A-7F61-48FE-942B-05640775A70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spcBef>
                <a:spcPct val="30000"/>
              </a:spcBef>
              <a:defRPr sz="1200">
                <a:solidFill>
                  <a:schemeClr val="tx1"/>
                </a:solidFill>
                <a:latin typeface="Times New Roman" panose="02020603050405020304" pitchFamily="18" charset="0"/>
              </a:defRPr>
            </a:lvl1pPr>
            <a:lvl2pPr marL="742950" indent="-285750" defTabSz="969963">
              <a:spcBef>
                <a:spcPct val="30000"/>
              </a:spcBef>
              <a:defRPr sz="1200">
                <a:solidFill>
                  <a:schemeClr val="tx1"/>
                </a:solidFill>
                <a:latin typeface="Times New Roman" panose="02020603050405020304" pitchFamily="18" charset="0"/>
              </a:defRPr>
            </a:lvl2pPr>
            <a:lvl3pPr marL="1143000" indent="-228600" defTabSz="969963">
              <a:spcBef>
                <a:spcPct val="30000"/>
              </a:spcBef>
              <a:defRPr sz="1200">
                <a:solidFill>
                  <a:schemeClr val="tx1"/>
                </a:solidFill>
                <a:latin typeface="Times New Roman" panose="02020603050405020304" pitchFamily="18" charset="0"/>
              </a:defRPr>
            </a:lvl3pPr>
            <a:lvl4pPr marL="1600200" indent="-228600" defTabSz="969963">
              <a:spcBef>
                <a:spcPct val="30000"/>
              </a:spcBef>
              <a:defRPr sz="1200">
                <a:solidFill>
                  <a:schemeClr val="tx1"/>
                </a:solidFill>
                <a:latin typeface="Times New Roman" panose="02020603050405020304" pitchFamily="18" charset="0"/>
              </a:defRPr>
            </a:lvl4pPr>
            <a:lvl5pPr marL="2057400" indent="-228600" defTabSz="969963">
              <a:spcBef>
                <a:spcPct val="30000"/>
              </a:spcBef>
              <a:defRPr sz="1200">
                <a:solidFill>
                  <a:schemeClr val="tx1"/>
                </a:solidFill>
                <a:latin typeface="Times New Roman" panose="02020603050405020304" pitchFamily="18" charset="0"/>
              </a:defRPr>
            </a:lvl5pPr>
            <a:lvl6pPr marL="2514600" indent="-228600"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20000"/>
              </a:spcBef>
            </a:pPr>
            <a:fld id="{C4B089BD-249D-48FD-9254-3EB62DCB3FA7}" type="slidenum">
              <a:rPr lang="en-GB" altLang="en-US" sz="1300"/>
              <a:pPr eaLnBrk="1" hangingPunct="1">
                <a:spcBef>
                  <a:spcPct val="20000"/>
                </a:spcBef>
              </a:pPr>
              <a:t>16</a:t>
            </a:fld>
            <a:endParaRPr lang="en-GB" altLang="en-US" sz="1300"/>
          </a:p>
        </p:txBody>
      </p:sp>
      <p:sp>
        <p:nvSpPr>
          <p:cNvPr id="69635" name="Rectangle 2">
            <a:extLst>
              <a:ext uri="{FF2B5EF4-FFF2-40B4-BE49-F238E27FC236}">
                <a16:creationId xmlns:a16="http://schemas.microsoft.com/office/drawing/2014/main" id="{13846A17-D91E-49F7-B50F-4234889E4C87}"/>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1D7C844C-0A92-4A9C-8CE1-7677B94FBA8B}"/>
              </a:ext>
            </a:extLst>
          </p:cNvPr>
          <p:cNvSpPr>
            <a:spLocks noGrp="1" noChangeArrowheads="1"/>
          </p:cNvSpPr>
          <p:nvPr>
            <p:ph type="body" idx="1"/>
          </p:nvPr>
        </p:nvSpPr>
        <p:spPr>
          <a:xfrm>
            <a:off x="692150" y="4772025"/>
            <a:ext cx="5537200" cy="451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900"/>
              </a:lnSpc>
              <a:spcBef>
                <a:spcPts val="900"/>
              </a:spcBef>
              <a:tabLst>
                <a:tab pos="139700" algn="l"/>
                <a:tab pos="457200" algn="l"/>
              </a:tabLst>
            </a:pPr>
            <a:r>
              <a:rPr lang="en-US" altLang="en-US" sz="1300" b="1" dirty="0">
                <a:solidFill>
                  <a:srgbClr val="666666"/>
                </a:solidFill>
                <a:latin typeface="Lucida Grande" charset="0"/>
                <a:sym typeface="Lucida Grande" charset="0"/>
              </a:rPr>
              <a:t>Comments &amp; questions for children</a:t>
            </a:r>
          </a:p>
          <a:p>
            <a:pPr marL="285750" indent="-285750" eaLnBrk="1" hangingPunct="1">
              <a:lnSpc>
                <a:spcPts val="1900"/>
              </a:lnSpc>
              <a:spcBef>
                <a:spcPts val="900"/>
              </a:spcBef>
              <a:buFont typeface="Arial" panose="020B0604020202020204" pitchFamily="34" charset="0"/>
              <a:buChar char="•"/>
              <a:tabLst>
                <a:tab pos="139700" algn="l"/>
                <a:tab pos="457200" algn="l"/>
              </a:tabLst>
            </a:pPr>
            <a:r>
              <a:rPr lang="en-US" altLang="en-US" sz="1300" b="0" dirty="0">
                <a:solidFill>
                  <a:srgbClr val="666666"/>
                </a:solidFill>
                <a:latin typeface="Lucida Grande" charset="0"/>
                <a:sym typeface="Lucida Grande" charset="0"/>
              </a:rPr>
              <a:t>Where is your nearest solar panel?</a:t>
            </a:r>
            <a:endParaRPr lang="en-US" altLang="en-US" sz="1300" b="1" dirty="0">
              <a:solidFill>
                <a:srgbClr val="666666"/>
              </a:solidFill>
              <a:latin typeface="Lucida Grande" charset="0"/>
              <a:sym typeface="Lucida Grande" charset="0"/>
            </a:endParaRPr>
          </a:p>
          <a:p>
            <a:pPr marL="285750" indent="-285750" eaLnBrk="1" hangingPunct="1">
              <a:lnSpc>
                <a:spcPts val="1900"/>
              </a:lnSpc>
              <a:spcBef>
                <a:spcPts val="900"/>
              </a:spcBef>
              <a:buFont typeface="Arial" panose="020B0604020202020204" pitchFamily="34" charset="0"/>
              <a:buChar char="•"/>
              <a:tabLst>
                <a:tab pos="139700" algn="l"/>
                <a:tab pos="457200" algn="l"/>
              </a:tabLst>
            </a:pPr>
            <a:r>
              <a:rPr lang="en-US" altLang="en-US" sz="1300" b="0" dirty="0">
                <a:solidFill>
                  <a:srgbClr val="666666"/>
                </a:solidFill>
                <a:latin typeface="Lucida Grande" charset="0"/>
                <a:sym typeface="Lucida Grande" charset="0"/>
              </a:rPr>
              <a:t>What are the advantages?</a:t>
            </a:r>
            <a:r>
              <a:rPr lang="en-US" altLang="en-US" sz="1400" dirty="0"/>
              <a:t> No carbon is released.</a:t>
            </a:r>
            <a:endParaRPr lang="en-US" altLang="en-US" sz="1300" b="0" dirty="0">
              <a:solidFill>
                <a:srgbClr val="666666"/>
              </a:solidFill>
              <a:latin typeface="Lucida Grande" charset="0"/>
              <a:sym typeface="Lucida Grande" charset="0"/>
            </a:endParaRPr>
          </a:p>
          <a:p>
            <a:pPr marL="285750" indent="-285750" eaLnBrk="1" hangingPunct="1">
              <a:lnSpc>
                <a:spcPts val="1900"/>
              </a:lnSpc>
              <a:spcBef>
                <a:spcPts val="900"/>
              </a:spcBef>
              <a:buFont typeface="Arial" panose="020B0604020202020204" pitchFamily="34" charset="0"/>
              <a:buChar char="•"/>
              <a:tabLst>
                <a:tab pos="139700" algn="l"/>
                <a:tab pos="457200" algn="l"/>
              </a:tabLst>
            </a:pPr>
            <a:r>
              <a:rPr lang="en-US" altLang="en-US" sz="1300" b="0" dirty="0">
                <a:solidFill>
                  <a:srgbClr val="666666"/>
                </a:solidFill>
                <a:latin typeface="Lucida Grande" charset="0"/>
                <a:sym typeface="Lucida Grande" charset="0"/>
              </a:rPr>
              <a:t>What are the disadvantages? Some people don’t like the look of them when there are a lot together. Expensive to install.</a:t>
            </a:r>
            <a:endParaRPr lang="en-US" altLang="en-US" sz="1300" b="1" dirty="0">
              <a:solidFill>
                <a:srgbClr val="666666"/>
              </a:solidFill>
              <a:latin typeface="Lucida Grande" charset="0"/>
              <a:sym typeface="Lucida Grande" charset="0"/>
            </a:endParaRPr>
          </a:p>
          <a:p>
            <a:pPr marL="285750" indent="-285750" eaLnBrk="1" hangingPunct="1">
              <a:lnSpc>
                <a:spcPts val="1900"/>
              </a:lnSpc>
              <a:spcBef>
                <a:spcPts val="900"/>
              </a:spcBef>
              <a:buFont typeface="Arial" panose="020B0604020202020204" pitchFamily="34" charset="0"/>
              <a:buChar char="•"/>
              <a:tabLst>
                <a:tab pos="139700" algn="l"/>
                <a:tab pos="457200" algn="l"/>
              </a:tabLst>
            </a:pPr>
            <a:r>
              <a:rPr lang="en-US" altLang="en-US" sz="1200" b="0" dirty="0">
                <a:solidFill>
                  <a:srgbClr val="333333"/>
                </a:solidFill>
                <a:latin typeface="Lucida Grande" charset="0"/>
                <a:sym typeface="Lucida Grande" charset="0"/>
              </a:rPr>
              <a:t>Is it acceptable to use farmland which would otherwise be used to grow food for humans or livestock?</a:t>
            </a:r>
          </a:p>
          <a:p>
            <a:pPr eaLnBrk="1" hangingPunct="1">
              <a:lnSpc>
                <a:spcPts val="1900"/>
              </a:lnSpc>
              <a:spcBef>
                <a:spcPts val="900"/>
              </a:spcBef>
              <a:tabLst>
                <a:tab pos="139700" algn="l"/>
                <a:tab pos="457200" algn="l"/>
              </a:tabLst>
            </a:pPr>
            <a:endParaRPr lang="en-US" altLang="en-US" dirty="0">
              <a:solidFill>
                <a:srgbClr val="000000"/>
              </a:solidFill>
              <a:cs typeface="Arial" panose="020B0604020202020204" pitchFamily="34" charset="0"/>
              <a:sym typeface="Arial" panose="020B0604020202020204" pitchFamily="34" charset="0"/>
            </a:endParaRPr>
          </a:p>
          <a:p>
            <a:pPr eaLnBrk="1" hangingPunct="1">
              <a:lnSpc>
                <a:spcPts val="1900"/>
              </a:lnSpc>
              <a:spcBef>
                <a:spcPts val="413"/>
              </a:spcBef>
              <a:tabLst>
                <a:tab pos="139700" algn="l"/>
                <a:tab pos="457200" algn="l"/>
              </a:tabLst>
            </a:pPr>
            <a:endParaRPr lang="en-US" altLang="en-US" dirty="0">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ts val="1900"/>
              </a:lnSpc>
              <a:spcBef>
                <a:spcPts val="900"/>
              </a:spcBef>
              <a:tabLst>
                <a:tab pos="139700" algn="l"/>
                <a:tab pos="457200" algn="l"/>
              </a:tabLst>
            </a:pPr>
            <a:r>
              <a:rPr lang="en-US" altLang="en-US" sz="1200" b="1" dirty="0">
                <a:solidFill>
                  <a:srgbClr val="666666"/>
                </a:solidFill>
                <a:latin typeface="Lucida Grande" charset="0"/>
                <a:sym typeface="Lucida Grande" charset="0"/>
              </a:rPr>
              <a:t>Comments &amp; Questions for children:</a:t>
            </a:r>
          </a:p>
          <a:p>
            <a:pPr marL="171450" indent="-171450" eaLnBrk="1" hangingPunct="1">
              <a:lnSpc>
                <a:spcPts val="1900"/>
              </a:lnSpc>
              <a:spcBef>
                <a:spcPts val="900"/>
              </a:spcBef>
              <a:buFont typeface="Arial" panose="020B0604020202020204" pitchFamily="34" charset="0"/>
              <a:buChar char="•"/>
              <a:tabLst>
                <a:tab pos="139700" algn="l"/>
                <a:tab pos="457200" algn="l"/>
              </a:tabLst>
            </a:pPr>
            <a:r>
              <a:rPr lang="en-US" altLang="en-US" sz="1200" b="0" dirty="0">
                <a:solidFill>
                  <a:srgbClr val="666666"/>
                </a:solidFill>
                <a:latin typeface="Lucida Grande" charset="0"/>
                <a:sym typeface="Lucida Grande" charset="0"/>
              </a:rPr>
              <a:t>Will your children each pledge to do 3 of these actions each?</a:t>
            </a:r>
          </a:p>
          <a:p>
            <a:pPr marL="171450" indent="-171450" eaLnBrk="1" hangingPunct="1">
              <a:lnSpc>
                <a:spcPts val="1900"/>
              </a:lnSpc>
              <a:spcBef>
                <a:spcPts val="900"/>
              </a:spcBef>
              <a:buFont typeface="Arial" panose="020B0604020202020204" pitchFamily="34" charset="0"/>
              <a:buChar char="•"/>
              <a:tabLst>
                <a:tab pos="139700" algn="l"/>
                <a:tab pos="457200" algn="l"/>
              </a:tabLst>
            </a:pPr>
            <a:r>
              <a:rPr lang="en-US" altLang="en-US" sz="1200" b="0" dirty="0">
                <a:solidFill>
                  <a:srgbClr val="666666"/>
                </a:solidFill>
                <a:latin typeface="Lucida Grande" charset="0"/>
                <a:sym typeface="Lucida Grande" charset="0"/>
              </a:rPr>
              <a:t>Can you make a poster to encourage others to adopt one of these commitments?</a:t>
            </a:r>
            <a:endParaRPr lang="en-US" altLang="en-US" sz="1200" b="1" dirty="0">
              <a:solidFill>
                <a:srgbClr val="666666"/>
              </a:solidFill>
              <a:latin typeface="Lucida Grande" charset="0"/>
              <a:sym typeface="Lucida Grande" charset="0"/>
            </a:endParaRPr>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17</a:t>
            </a:fld>
            <a:endParaRPr lang="en-GB"/>
          </a:p>
        </p:txBody>
      </p:sp>
    </p:spTree>
    <p:extLst>
      <p:ext uri="{BB962C8B-B14F-4D97-AF65-F5344CB8AC3E}">
        <p14:creationId xmlns:p14="http://schemas.microsoft.com/office/powerpoint/2010/main" val="2231310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18</a:t>
            </a:fld>
            <a:endParaRPr lang="en-GB"/>
          </a:p>
        </p:txBody>
      </p:sp>
    </p:spTree>
    <p:extLst>
      <p:ext uri="{BB962C8B-B14F-4D97-AF65-F5344CB8AC3E}">
        <p14:creationId xmlns:p14="http://schemas.microsoft.com/office/powerpoint/2010/main" val="24513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PowerPoint presentation is divide into 3 sections: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Earth’s gas problem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 graphical model to explain levels of carbon released since 1955 and predicted emissions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Technologies which might reduce carbon release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28695FD-F588-4263-A348-C227AF9682E3}" type="slidenum">
              <a:rPr lang="en-GB" smtClean="0"/>
              <a:t>2</a:t>
            </a:fld>
            <a:endParaRPr lang="en-GB"/>
          </a:p>
        </p:txBody>
      </p:sp>
    </p:spTree>
    <p:extLst>
      <p:ext uri="{BB962C8B-B14F-4D97-AF65-F5344CB8AC3E}">
        <p14:creationId xmlns:p14="http://schemas.microsoft.com/office/powerpoint/2010/main" val="313909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growing concentrations of certain gases in the Earth’s atmosphere (such as carbon dioxide) are causing the temperature of the Earth to rise. </a:t>
            </a:r>
            <a:r>
              <a:rPr lang="en-GB" b="1" dirty="0"/>
              <a:t>Why?</a:t>
            </a:r>
          </a:p>
          <a:p>
            <a:r>
              <a:rPr lang="en-GB" b="0" dirty="0"/>
              <a:t>This NASA film clip is &lt; 2 minutes and is suitable for upper primary children.</a:t>
            </a:r>
          </a:p>
          <a:p>
            <a:endParaRPr lang="en-GB" b="1" dirty="0"/>
          </a:p>
          <a:p>
            <a:r>
              <a:rPr lang="en-GB" b="0" dirty="0"/>
              <a:t>Light energy (yellow arrows) emitted by the Sun warms the Earth’s surface.</a:t>
            </a:r>
          </a:p>
          <a:p>
            <a:r>
              <a:rPr lang="en-GB" b="0" dirty="0"/>
              <a:t>The Earth’s surface reflects the energy as heat (red arrows) and warms the atmosphere around the Earth.</a:t>
            </a:r>
          </a:p>
          <a:p>
            <a:r>
              <a:rPr lang="en-GB" b="0" dirty="0"/>
              <a:t>Some of the heat is captured by </a:t>
            </a:r>
            <a:r>
              <a:rPr lang="en-GB" b="1" i="0" dirty="0"/>
              <a:t>greenhouse gas </a:t>
            </a:r>
            <a:r>
              <a:rPr lang="en-GB" b="0" dirty="0"/>
              <a:t>molecules such as water vapour and carbon dioxide and methane and does not escape.</a:t>
            </a:r>
          </a:p>
          <a:p>
            <a:r>
              <a:rPr lang="en-GB" b="0" dirty="0"/>
              <a:t>It’s a bit like having a blanket of molecules around the Earth to keep it warm.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is good because it stops the Earth freezing.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It’s been like this for thousands of years.</a:t>
            </a:r>
          </a:p>
          <a:p>
            <a:endParaRPr lang="en-GB" b="0" dirty="0"/>
          </a:p>
          <a:p>
            <a:r>
              <a:rPr lang="en-GB" dirty="0"/>
              <a:t>When </a:t>
            </a:r>
            <a:r>
              <a:rPr lang="en-GB" b="0" i="0" dirty="0">
                <a:solidFill>
                  <a:srgbClr val="444444"/>
                </a:solidFill>
                <a:effectLst/>
                <a:latin typeface="Helvetica" panose="020B0604020202020204" pitchFamily="34" charset="0"/>
              </a:rPr>
              <a:t>we burn fossil fuels (coal, oil and natural gas), carbon is released.</a:t>
            </a:r>
          </a:p>
          <a:p>
            <a:r>
              <a:rPr lang="en-GB" b="0" i="0" dirty="0">
                <a:solidFill>
                  <a:srgbClr val="444444"/>
                </a:solidFill>
                <a:effectLst/>
                <a:latin typeface="Helvetica" panose="020B0604020202020204" pitchFamily="34" charset="0"/>
              </a:rPr>
              <a:t>This carbon joins with oxygen to make more </a:t>
            </a:r>
            <a:r>
              <a:rPr lang="en-GB" b="1" i="0" dirty="0">
                <a:solidFill>
                  <a:srgbClr val="444444"/>
                </a:solidFill>
                <a:effectLst/>
                <a:latin typeface="Helvetica" panose="020B0604020202020204" pitchFamily="34" charset="0"/>
              </a:rPr>
              <a:t>carbon dioxide </a:t>
            </a:r>
            <a:r>
              <a:rPr lang="en-GB" b="0" i="0" dirty="0">
                <a:solidFill>
                  <a:srgbClr val="444444"/>
                </a:solidFill>
                <a:effectLst/>
                <a:latin typeface="Helvetica" panose="020B0604020202020204" pitchFamily="34" charset="0"/>
              </a:rPr>
              <a:t>that goes into the atmosphere. </a:t>
            </a:r>
          </a:p>
          <a:p>
            <a:r>
              <a:rPr lang="en-GB" b="0" i="0" dirty="0">
                <a:solidFill>
                  <a:srgbClr val="444444"/>
                </a:solidFill>
                <a:effectLst/>
                <a:latin typeface="Helvetica" panose="020B0604020202020204" pitchFamily="34" charset="0"/>
              </a:rPr>
              <a:t>The more carbon dioxide in the atmosphere, the more heat that is trapped in the atmosphere and the warmer it gets.</a:t>
            </a:r>
          </a:p>
          <a:p>
            <a:r>
              <a:rPr lang="en-GB" b="0" i="0" dirty="0">
                <a:solidFill>
                  <a:srgbClr val="444444"/>
                </a:solidFill>
                <a:effectLst/>
                <a:latin typeface="Helvetica" panose="020B0604020202020204" pitchFamily="34" charset="0"/>
              </a:rPr>
              <a:t>And the warmer it gets on Earth, the more the climate changes. </a:t>
            </a:r>
          </a:p>
          <a:p>
            <a:r>
              <a:rPr lang="en-GB" b="0" i="0" dirty="0">
                <a:solidFill>
                  <a:srgbClr val="444444"/>
                </a:solidFill>
                <a:effectLst/>
                <a:latin typeface="Helvetica" panose="020B0604020202020204" pitchFamily="34" charset="0"/>
              </a:rPr>
              <a:t>And the ice will melt - the ocean will rise.</a:t>
            </a:r>
          </a:p>
          <a:p>
            <a:r>
              <a:rPr lang="en-GB" b="0" i="0" dirty="0">
                <a:solidFill>
                  <a:srgbClr val="444444"/>
                </a:solidFill>
                <a:effectLst/>
                <a:latin typeface="Helvetica" panose="020B0604020202020204" pitchFamily="34" charset="0"/>
              </a:rPr>
              <a:t>And growing food crops could be difficult – there could be food shortages.</a:t>
            </a:r>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3</a:t>
            </a:fld>
            <a:endParaRPr lang="en-GB"/>
          </a:p>
        </p:txBody>
      </p:sp>
    </p:spTree>
    <p:extLst>
      <p:ext uri="{BB962C8B-B14F-4D97-AF65-F5344CB8AC3E}">
        <p14:creationId xmlns:p14="http://schemas.microsoft.com/office/powerpoint/2010/main" val="939258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4D87ED8E-A7E1-4FC7-8AA7-91671BF2FAC0}"/>
              </a:ext>
            </a:extLst>
          </p:cNvPr>
          <p:cNvSpPr>
            <a:spLocks noGrp="1" noChangeArrowheads="1"/>
          </p:cNvSpPr>
          <p:nvPr>
            <p:ph type="sldNum" sz="quarter" idx="5"/>
          </p:nvPr>
        </p:nvSpPr>
        <p:spPr>
          <a:noFill/>
        </p:spPr>
        <p:txBody>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nSpc>
                <a:spcPct val="100000"/>
              </a:lnSpc>
              <a:spcBef>
                <a:spcPct val="20000"/>
              </a:spcBef>
              <a:buClrTx/>
            </a:pPr>
            <a:fld id="{A0E74DBE-07CF-4AAF-A1B5-83E3001A17FD}" type="slidenum">
              <a:rPr lang="en-US" altLang="en-US" baseline="0">
                <a:effectLst/>
              </a:rPr>
              <a:pPr>
                <a:lnSpc>
                  <a:spcPct val="100000"/>
                </a:lnSpc>
                <a:spcBef>
                  <a:spcPct val="20000"/>
                </a:spcBef>
                <a:buClrTx/>
              </a:pPr>
              <a:t>4</a:t>
            </a:fld>
            <a:endParaRPr lang="en-US" altLang="en-US" baseline="0">
              <a:effectLst/>
            </a:endParaRPr>
          </a:p>
        </p:txBody>
      </p:sp>
      <p:sp>
        <p:nvSpPr>
          <p:cNvPr id="55299" name="Rectangle 2">
            <a:extLst>
              <a:ext uri="{FF2B5EF4-FFF2-40B4-BE49-F238E27FC236}">
                <a16:creationId xmlns:a16="http://schemas.microsoft.com/office/drawing/2014/main" id="{A3AB1CBA-2BD1-46C4-844C-3239BFBB15EA}"/>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A64FE14D-87CB-4646-8453-DCB8CA8B737A}"/>
              </a:ext>
            </a:extLst>
          </p:cNvPr>
          <p:cNvSpPr>
            <a:spLocks noGrp="1" noChangeArrowheads="1"/>
          </p:cNvSpPr>
          <p:nvPr>
            <p:ph type="body" idx="1"/>
          </p:nvPr>
        </p:nvSpPr>
        <p:spPr>
          <a:xfrm>
            <a:off x="685800" y="4343400"/>
            <a:ext cx="5486400" cy="4114800"/>
          </a:xfrm>
          <a:noFill/>
        </p:spPr>
        <p:txBody>
          <a:bodyPr/>
          <a:lstStyle/>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GB" sz="2400" b="1" dirty="0"/>
              <a:t>What has happened to carbon dioxide levels in the last century?</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1300" b="0" dirty="0">
                <a:solidFill>
                  <a:srgbClr val="666666"/>
                </a:solidFill>
                <a:latin typeface="Lucida Grande" charset="0"/>
                <a:sym typeface="Lucida Grande" charset="0"/>
              </a:rPr>
              <a:t>This graph shows how much carbon dioxide was emitted each year from 1955 to 2005.</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1300" b="0" dirty="0">
                <a:solidFill>
                  <a:srgbClr val="666666"/>
                </a:solidFill>
                <a:latin typeface="Lucida Grande" charset="0"/>
                <a:sym typeface="Lucida Grande" charset="0"/>
              </a:rPr>
              <a:t>Ask children to predict what might happen after 2005 – they could draw their own graph to show what they think has happened between 2005 and now, and what will happen in the future.</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endParaRPr lang="en-US" altLang="en-US" sz="1300" b="0" dirty="0">
              <a:solidFill>
                <a:srgbClr val="666666"/>
              </a:solidFill>
              <a:latin typeface="Lucida Grande" charset="0"/>
              <a:sym typeface="Lucida Grande" charset="0"/>
            </a:endParaRP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1300" b="0" dirty="0">
                <a:solidFill>
                  <a:srgbClr val="666666"/>
                </a:solidFill>
                <a:latin typeface="Lucida Grande" charset="0"/>
                <a:sym typeface="Lucida Grande" charset="0"/>
              </a:rPr>
              <a:t>Approx. answers:</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1300" b="0" dirty="0">
                <a:solidFill>
                  <a:srgbClr val="666666"/>
                </a:solidFill>
                <a:latin typeface="Lucida Grande" charset="0"/>
                <a:sym typeface="Lucida Grande" charset="0"/>
              </a:rPr>
              <a:t>1955 = 1 billion tonnes/</a:t>
            </a:r>
            <a:r>
              <a:rPr lang="en-US" altLang="en-US" sz="1300" b="0" dirty="0" err="1">
                <a:solidFill>
                  <a:srgbClr val="666666"/>
                </a:solidFill>
                <a:latin typeface="Lucida Grande" charset="0"/>
                <a:sym typeface="Lucida Grande" charset="0"/>
              </a:rPr>
              <a:t>yr</a:t>
            </a:r>
            <a:endParaRPr lang="en-US" altLang="en-US" sz="1300" b="0" dirty="0">
              <a:solidFill>
                <a:srgbClr val="666666"/>
              </a:solidFill>
              <a:latin typeface="Lucida Grande" charset="0"/>
              <a:sym typeface="Lucida Grande" charset="0"/>
            </a:endParaRP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1300" b="0" dirty="0">
                <a:solidFill>
                  <a:srgbClr val="666666"/>
                </a:solidFill>
                <a:latin typeface="Lucida Grande" charset="0"/>
                <a:sym typeface="Lucida Grande" charset="0"/>
              </a:rPr>
              <a:t>2005 = 7 billion tonnes/</a:t>
            </a:r>
            <a:r>
              <a:rPr lang="en-US" altLang="en-US" sz="1300" b="0" dirty="0" err="1">
                <a:solidFill>
                  <a:srgbClr val="666666"/>
                </a:solidFill>
                <a:latin typeface="Lucida Grande" charset="0"/>
                <a:sym typeface="Lucida Grande" charset="0"/>
              </a:rPr>
              <a:t>yr</a:t>
            </a:r>
            <a:endParaRPr lang="en-US" altLang="en-US" sz="1300" b="0" dirty="0">
              <a:solidFill>
                <a:srgbClr val="666666"/>
              </a:solidFill>
              <a:latin typeface="Lucida Grande" charset="0"/>
              <a:sym typeface="Lucida Grande" charset="0"/>
            </a:endParaRP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1300" b="0" dirty="0">
                <a:solidFill>
                  <a:srgbClr val="666666"/>
                </a:solidFill>
                <a:latin typeface="Lucida Grande" charset="0"/>
                <a:sym typeface="Lucida Grande" charset="0"/>
              </a:rPr>
              <a:t>2055 = 14 billion tonnes/</a:t>
            </a:r>
            <a:r>
              <a:rPr lang="en-US" altLang="en-US" sz="1300" b="0" dirty="0" err="1">
                <a:solidFill>
                  <a:srgbClr val="666666"/>
                </a:solidFill>
                <a:latin typeface="Lucida Grande" charset="0"/>
                <a:sym typeface="Lucida Grande" charset="0"/>
              </a:rPr>
              <a:t>yr</a:t>
            </a:r>
            <a:r>
              <a:rPr lang="en-US" altLang="en-US" sz="1300" b="0" dirty="0">
                <a:solidFill>
                  <a:srgbClr val="666666"/>
                </a:solidFill>
                <a:latin typeface="Lucida Grande" charset="0"/>
                <a:sym typeface="Lucida Grande" charset="0"/>
              </a:rPr>
              <a:t>?</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1300" b="0" dirty="0">
                <a:solidFill>
                  <a:srgbClr val="666666"/>
                </a:solidFill>
                <a:latin typeface="Lucida Grande" charset="0"/>
                <a:sym typeface="Lucida Grande" charset="0"/>
              </a:rPr>
              <a:t>2105 = 21 billion tonnes/</a:t>
            </a:r>
            <a:r>
              <a:rPr lang="en-US" altLang="en-US" sz="1300" b="0" dirty="0" err="1">
                <a:solidFill>
                  <a:srgbClr val="666666"/>
                </a:solidFill>
                <a:latin typeface="Lucida Grande" charset="0"/>
                <a:sym typeface="Lucida Grande" charset="0"/>
              </a:rPr>
              <a:t>yr</a:t>
            </a:r>
            <a:r>
              <a:rPr lang="en-US" altLang="en-US" sz="1300" b="0" dirty="0">
                <a:solidFill>
                  <a:srgbClr val="666666"/>
                </a:solidFill>
                <a:latin typeface="Lucida Grande" charset="0"/>
                <a:sym typeface="Lucida Grande" charset="0"/>
              </a:rPr>
              <a:t>?</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endParaRPr lang="en-US" altLang="en-US" sz="1300" b="0" dirty="0">
              <a:solidFill>
                <a:srgbClr val="666666"/>
              </a:solidFill>
              <a:latin typeface="Lucida Grande" charset="0"/>
              <a:sym typeface="Lucida Grande" charset="0"/>
            </a:endParaRP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1300" b="0" dirty="0">
                <a:solidFill>
                  <a:srgbClr val="666666"/>
                </a:solidFill>
                <a:latin typeface="Lucida Grande" charset="0"/>
                <a:sym typeface="Lucida Grande" charset="0"/>
              </a:rPr>
              <a:t>Reasons for increased emissions:</a:t>
            </a:r>
          </a:p>
          <a:p>
            <a:pPr marL="285750" marR="0" lvl="0" indent="-285750" algn="l" defTabSz="914400" rtl="0" eaLnBrk="1" fontAlgn="auto" latinLnBrk="0" hangingPunct="1">
              <a:lnSpc>
                <a:spcPts val="1900"/>
              </a:lnSpc>
              <a:spcBef>
                <a:spcPts val="900"/>
              </a:spcBef>
              <a:spcAft>
                <a:spcPts val="0"/>
              </a:spcAft>
              <a:buClrTx/>
              <a:buSzTx/>
              <a:buFont typeface="Arial" panose="020B0604020202020204" pitchFamily="34" charset="0"/>
              <a:buChar char="•"/>
              <a:tabLst>
                <a:tab pos="139700" algn="l"/>
                <a:tab pos="457200" algn="l"/>
              </a:tabLst>
              <a:defRPr/>
            </a:pPr>
            <a:r>
              <a:rPr lang="en-US" altLang="en-US" sz="1300" b="0" dirty="0">
                <a:solidFill>
                  <a:srgbClr val="666666"/>
                </a:solidFill>
                <a:latin typeface="Lucida Grande" charset="0"/>
                <a:sym typeface="Lucida Grande" charset="0"/>
              </a:rPr>
              <a:t>More vehicles across the world – burning fossil fuels</a:t>
            </a:r>
          </a:p>
          <a:p>
            <a:pPr marL="285750" marR="0" lvl="0" indent="-285750" algn="l" defTabSz="914400" rtl="0" eaLnBrk="1" fontAlgn="auto" latinLnBrk="0" hangingPunct="1">
              <a:lnSpc>
                <a:spcPts val="1900"/>
              </a:lnSpc>
              <a:spcBef>
                <a:spcPts val="900"/>
              </a:spcBef>
              <a:spcAft>
                <a:spcPts val="0"/>
              </a:spcAft>
              <a:buClrTx/>
              <a:buSzTx/>
              <a:buFont typeface="Arial" panose="020B0604020202020204" pitchFamily="34" charset="0"/>
              <a:buChar char="•"/>
              <a:tabLst>
                <a:tab pos="139700" algn="l"/>
                <a:tab pos="457200" algn="l"/>
              </a:tabLst>
              <a:defRPr/>
            </a:pPr>
            <a:r>
              <a:rPr lang="en-US" altLang="en-US" sz="1300" b="0" dirty="0">
                <a:solidFill>
                  <a:srgbClr val="666666"/>
                </a:solidFill>
                <a:latin typeface="Lucida Grande" charset="0"/>
                <a:sym typeface="Lucida Grande" charset="0"/>
              </a:rPr>
              <a:t>More power stations across the world – burning fossil fuels</a:t>
            </a:r>
          </a:p>
          <a:p>
            <a:pPr marL="285750" marR="0" lvl="0" indent="-285750" algn="l" defTabSz="914400" rtl="0" eaLnBrk="1" fontAlgn="auto" latinLnBrk="0" hangingPunct="1">
              <a:lnSpc>
                <a:spcPts val="1900"/>
              </a:lnSpc>
              <a:spcBef>
                <a:spcPts val="900"/>
              </a:spcBef>
              <a:spcAft>
                <a:spcPts val="0"/>
              </a:spcAft>
              <a:buClrTx/>
              <a:buSzTx/>
              <a:buFont typeface="Arial" panose="020B0604020202020204" pitchFamily="34" charset="0"/>
              <a:buChar char="•"/>
              <a:tabLst>
                <a:tab pos="139700" algn="l"/>
                <a:tab pos="457200" algn="l"/>
              </a:tabLst>
              <a:defRPr/>
            </a:pPr>
            <a:r>
              <a:rPr lang="en-US" altLang="en-US" sz="1300" b="0" dirty="0">
                <a:solidFill>
                  <a:srgbClr val="666666"/>
                </a:solidFill>
                <a:latin typeface="Lucida Grande" charset="0"/>
                <a:sym typeface="Lucida Grande" charset="0"/>
              </a:rPr>
              <a:t>More industries – burning fossil fuels</a:t>
            </a:r>
          </a:p>
        </p:txBody>
      </p:sp>
    </p:spTree>
    <p:extLst>
      <p:ext uri="{BB962C8B-B14F-4D97-AF65-F5344CB8AC3E}">
        <p14:creationId xmlns:p14="http://schemas.microsoft.com/office/powerpoint/2010/main" val="253098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4D87ED8E-A7E1-4FC7-8AA7-91671BF2FAC0}"/>
              </a:ext>
            </a:extLst>
          </p:cNvPr>
          <p:cNvSpPr>
            <a:spLocks noGrp="1" noChangeArrowheads="1"/>
          </p:cNvSpPr>
          <p:nvPr>
            <p:ph type="sldNum" sz="quarter" idx="5"/>
          </p:nvPr>
        </p:nvSpPr>
        <p:spPr>
          <a:noFill/>
        </p:spPr>
        <p:txBody>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nSpc>
                <a:spcPct val="100000"/>
              </a:lnSpc>
              <a:spcBef>
                <a:spcPct val="20000"/>
              </a:spcBef>
              <a:buClrTx/>
            </a:pPr>
            <a:fld id="{A0E74DBE-07CF-4AAF-A1B5-83E3001A17FD}" type="slidenum">
              <a:rPr lang="en-US" altLang="en-US" baseline="0">
                <a:effectLst/>
              </a:rPr>
              <a:pPr>
                <a:lnSpc>
                  <a:spcPct val="100000"/>
                </a:lnSpc>
                <a:spcBef>
                  <a:spcPct val="20000"/>
                </a:spcBef>
                <a:buClrTx/>
              </a:pPr>
              <a:t>5</a:t>
            </a:fld>
            <a:endParaRPr lang="en-US" altLang="en-US" baseline="0">
              <a:effectLst/>
            </a:endParaRPr>
          </a:p>
        </p:txBody>
      </p:sp>
      <p:sp>
        <p:nvSpPr>
          <p:cNvPr id="55299" name="Rectangle 2">
            <a:extLst>
              <a:ext uri="{FF2B5EF4-FFF2-40B4-BE49-F238E27FC236}">
                <a16:creationId xmlns:a16="http://schemas.microsoft.com/office/drawing/2014/main" id="{A3AB1CBA-2BD1-46C4-844C-3239BFBB15EA}"/>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A64FE14D-87CB-4646-8453-DCB8CA8B737A}"/>
              </a:ext>
            </a:extLst>
          </p:cNvPr>
          <p:cNvSpPr>
            <a:spLocks noGrp="1" noChangeArrowheads="1"/>
          </p:cNvSpPr>
          <p:nvPr>
            <p:ph type="body" idx="1"/>
          </p:nvPr>
        </p:nvSpPr>
        <p:spPr>
          <a:xfrm>
            <a:off x="685800" y="4343400"/>
            <a:ext cx="5486400" cy="4114800"/>
          </a:xfrm>
          <a:noFill/>
        </p:spPr>
        <p:txBody>
          <a:bodyPr/>
          <a:lstStyle/>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GB" sz="2400" b="1" dirty="0"/>
              <a:t>What might happen to carbon dioxide levels in the future?</a:t>
            </a:r>
            <a:endParaRPr lang="en-US" altLang="en-US" sz="1300" b="0" dirty="0">
              <a:solidFill>
                <a:srgbClr val="666666"/>
              </a:solidFill>
              <a:latin typeface="Lucida Grande" charset="0"/>
              <a:sym typeface="Lucida Grande" charset="0"/>
            </a:endParaRP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1300" b="0" dirty="0">
                <a:solidFill>
                  <a:srgbClr val="666666"/>
                </a:solidFill>
                <a:latin typeface="Lucida Grande" charset="0"/>
                <a:sym typeface="Lucida Grande" charset="0"/>
              </a:rPr>
              <a:t>In 2005, using the real data from1995 to 2005, two scientists predicted the rise of carbon dioxide emissions over the next 100 years.</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GB" sz="2000" b="0" i="0" dirty="0">
                <a:solidFill>
                  <a:srgbClr val="333333"/>
                </a:solidFill>
                <a:effectLst/>
                <a:latin typeface="TitilliumWeb"/>
              </a:rPr>
              <a:t>If we take no action, by 2055, it is predicted that global annual carbon emissions will double to </a:t>
            </a:r>
            <a:r>
              <a:rPr lang="en-GB" sz="2000" b="1" i="0" dirty="0">
                <a:solidFill>
                  <a:srgbClr val="333333"/>
                </a:solidFill>
                <a:effectLst/>
                <a:latin typeface="TitilliumWeb"/>
              </a:rPr>
              <a:t>14 </a:t>
            </a:r>
            <a:r>
              <a:rPr lang="en-GB" sz="2000" b="1" i="0" dirty="0" err="1">
                <a:solidFill>
                  <a:srgbClr val="333333"/>
                </a:solidFill>
                <a:effectLst/>
                <a:latin typeface="TitilliumWeb"/>
              </a:rPr>
              <a:t>gigatonnes</a:t>
            </a:r>
            <a:r>
              <a:rPr lang="en-GB" sz="2000" b="0" i="0" dirty="0">
                <a:solidFill>
                  <a:srgbClr val="333333"/>
                </a:solidFill>
                <a:effectLst/>
                <a:latin typeface="TitilliumWeb"/>
              </a:rPr>
              <a:t> of carbon (</a:t>
            </a:r>
            <a:r>
              <a:rPr lang="en-GB" sz="2000" b="0" i="0" dirty="0" err="1">
                <a:solidFill>
                  <a:srgbClr val="333333"/>
                </a:solidFill>
                <a:effectLst/>
                <a:latin typeface="TitilliumWeb"/>
              </a:rPr>
              <a:t>GtC</a:t>
            </a:r>
            <a:r>
              <a:rPr lang="en-GB" sz="2000" b="0" i="0" dirty="0">
                <a:solidFill>
                  <a:srgbClr val="333333"/>
                </a:solidFill>
                <a:effectLst/>
                <a:latin typeface="TitilliumWeb"/>
              </a:rPr>
              <a:t>).</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2000" b="0" dirty="0">
                <a:solidFill>
                  <a:srgbClr val="666666"/>
                </a:solidFill>
                <a:latin typeface="Lucida Grande" charset="0"/>
                <a:sym typeface="Lucida Grande" charset="0"/>
              </a:rPr>
              <a:t>The prediction is based on:</a:t>
            </a:r>
          </a:p>
          <a:p>
            <a:pPr marL="342900" marR="0" lvl="0" indent="-342900" algn="l" defTabSz="914400" rtl="0" eaLnBrk="1" fontAlgn="auto" latinLnBrk="0" hangingPunct="1">
              <a:lnSpc>
                <a:spcPts val="1900"/>
              </a:lnSpc>
              <a:spcBef>
                <a:spcPts val="900"/>
              </a:spcBef>
              <a:spcAft>
                <a:spcPts val="0"/>
              </a:spcAft>
              <a:buClrTx/>
              <a:buSzTx/>
              <a:buFont typeface="Arial" panose="020B0604020202020204" pitchFamily="34" charset="0"/>
              <a:buChar char="•"/>
              <a:tabLst>
                <a:tab pos="139700" algn="l"/>
                <a:tab pos="457200" algn="l"/>
              </a:tabLst>
              <a:defRPr/>
            </a:pPr>
            <a:r>
              <a:rPr lang="en-US" altLang="en-US" sz="2000" b="0" dirty="0">
                <a:solidFill>
                  <a:srgbClr val="666666"/>
                </a:solidFill>
                <a:latin typeface="Lucida Grande" charset="0"/>
                <a:sym typeface="Lucida Grande" charset="0"/>
              </a:rPr>
              <a:t>an expectation of increased power use (produced by burning fossil fuels) per person.</a:t>
            </a:r>
          </a:p>
          <a:p>
            <a:pPr marL="342900" marR="0" lvl="0" indent="-342900" algn="l" defTabSz="914400" rtl="0" eaLnBrk="1" fontAlgn="auto" latinLnBrk="0" hangingPunct="1">
              <a:lnSpc>
                <a:spcPts val="1900"/>
              </a:lnSpc>
              <a:spcBef>
                <a:spcPts val="900"/>
              </a:spcBef>
              <a:spcAft>
                <a:spcPts val="0"/>
              </a:spcAft>
              <a:buClrTx/>
              <a:buSzTx/>
              <a:buFont typeface="Arial" panose="020B0604020202020204" pitchFamily="34" charset="0"/>
              <a:buChar char="•"/>
              <a:tabLst>
                <a:tab pos="139700" algn="l"/>
                <a:tab pos="457200" algn="l"/>
              </a:tabLst>
              <a:defRPr/>
            </a:pPr>
            <a:r>
              <a:rPr lang="en-US" altLang="en-US" sz="2000" b="0" dirty="0">
                <a:solidFill>
                  <a:srgbClr val="666666"/>
                </a:solidFill>
                <a:latin typeface="Lucida Grande" charset="0"/>
                <a:sym typeface="Lucida Grande" charset="0"/>
              </a:rPr>
              <a:t>an expectation of worldwide population increase. </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2000" b="0" dirty="0">
                <a:solidFill>
                  <a:srgbClr val="666666"/>
                </a:solidFill>
                <a:latin typeface="Lucida Grande" charset="0"/>
                <a:sym typeface="Lucida Grande" charset="0"/>
              </a:rPr>
              <a:t>i.e. </a:t>
            </a:r>
            <a:r>
              <a:rPr lang="en-US" altLang="en-US" sz="2000" b="1" dirty="0">
                <a:solidFill>
                  <a:srgbClr val="666666"/>
                </a:solidFill>
                <a:latin typeface="Lucida Grande" charset="0"/>
                <a:sym typeface="Lucida Grande" charset="0"/>
              </a:rPr>
              <a:t>more people using more power each.</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endParaRPr lang="en-GB" altLang="en-US" sz="2000" b="0" i="0" dirty="0">
              <a:solidFill>
                <a:srgbClr val="333333"/>
              </a:solidFill>
              <a:effectLst/>
              <a:latin typeface="TitilliumWeb"/>
              <a:sym typeface="Lucida Grande" charset="0"/>
            </a:endParaRP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GB" altLang="en-US" sz="2000" b="0" i="0" dirty="0">
                <a:solidFill>
                  <a:srgbClr val="333333"/>
                </a:solidFill>
                <a:effectLst/>
                <a:latin typeface="TitilliumWeb"/>
                <a:sym typeface="Lucida Grande" charset="0"/>
              </a:rPr>
              <a:t>Note:</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GB" altLang="en-US" sz="2000" b="0" i="0" dirty="0">
                <a:solidFill>
                  <a:srgbClr val="333333"/>
                </a:solidFill>
                <a:effectLst/>
                <a:latin typeface="TitilliumWeb"/>
                <a:sym typeface="Lucida Grande" charset="0"/>
              </a:rPr>
              <a:t>1 billion tonnes = 1,000,000,000 tonnes = </a:t>
            </a:r>
            <a:r>
              <a:rPr lang="en-GB" sz="1400" b="0" i="0" dirty="0">
                <a:solidFill>
                  <a:srgbClr val="333333"/>
                </a:solidFill>
                <a:effectLst/>
                <a:latin typeface="TitilliumWeb"/>
              </a:rPr>
              <a:t>10</a:t>
            </a:r>
            <a:r>
              <a:rPr lang="en-GB" sz="1400" b="0" i="0" baseline="30000" dirty="0">
                <a:solidFill>
                  <a:srgbClr val="333333"/>
                </a:solidFill>
                <a:effectLst/>
                <a:latin typeface="TitilliumWeb"/>
              </a:rPr>
              <a:t>9</a:t>
            </a:r>
            <a:r>
              <a:rPr lang="en-GB" sz="1400" b="0" i="0" dirty="0">
                <a:solidFill>
                  <a:srgbClr val="333333"/>
                </a:solidFill>
                <a:effectLst/>
                <a:latin typeface="TitilliumWeb"/>
              </a:rPr>
              <a:t> tonnes = 1 </a:t>
            </a:r>
            <a:r>
              <a:rPr lang="en-GB" sz="1400" b="0" i="0" dirty="0" err="1">
                <a:solidFill>
                  <a:srgbClr val="333333"/>
                </a:solidFill>
                <a:effectLst/>
                <a:latin typeface="TitilliumWeb"/>
              </a:rPr>
              <a:t>Gigatonne</a:t>
            </a:r>
            <a:r>
              <a:rPr lang="en-GB" sz="1400" b="0" i="0" dirty="0">
                <a:solidFill>
                  <a:srgbClr val="333333"/>
                </a:solidFill>
                <a:effectLst/>
                <a:latin typeface="TitilliumWeb"/>
              </a:rPr>
              <a:t> (Gt)</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GB" sz="2000" b="0" i="0" dirty="0">
                <a:solidFill>
                  <a:srgbClr val="222222"/>
                </a:solidFill>
                <a:effectLst/>
                <a:latin typeface="arial" panose="020B0604020202020204" pitchFamily="34" charset="0"/>
              </a:rPr>
              <a:t>A </a:t>
            </a:r>
            <a:r>
              <a:rPr lang="en-GB" sz="2000" b="1" i="0" dirty="0" err="1">
                <a:solidFill>
                  <a:srgbClr val="222222"/>
                </a:solidFill>
                <a:effectLst/>
                <a:latin typeface="arial" panose="020B0604020202020204" pitchFamily="34" charset="0"/>
              </a:rPr>
              <a:t>gigatonne</a:t>
            </a:r>
            <a:r>
              <a:rPr lang="en-GB" sz="2000" b="0" i="0" dirty="0">
                <a:solidFill>
                  <a:srgbClr val="222222"/>
                </a:solidFill>
                <a:effectLst/>
                <a:latin typeface="arial" panose="020B0604020202020204" pitchFamily="34" charset="0"/>
              </a:rPr>
              <a:t> is often used when discussing human carbon dioxide emissions. </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GB" sz="2000" b="0" i="0" dirty="0">
                <a:solidFill>
                  <a:srgbClr val="222222"/>
                </a:solidFill>
                <a:effectLst/>
                <a:latin typeface="arial" panose="020B0604020202020204" pitchFamily="34" charset="0"/>
              </a:rPr>
              <a:t>This is roughly the mass of all land mammals (other than humans) in the world.</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GB" sz="2000" b="0" i="0" dirty="0">
                <a:solidFill>
                  <a:srgbClr val="222222"/>
                </a:solidFill>
                <a:effectLst/>
                <a:latin typeface="arial" panose="020B0604020202020204" pitchFamily="34" charset="0"/>
              </a:rPr>
              <a:t>It's also roughly twice the mass of all of the people in the world.</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endParaRPr lang="en-US" altLang="en-US" sz="1300" b="1" dirty="0">
              <a:solidFill>
                <a:srgbClr val="666666"/>
              </a:solidFill>
              <a:latin typeface="Lucida Grande" charset="0"/>
              <a:sym typeface="Lucida Grande" charset="0"/>
            </a:endParaRPr>
          </a:p>
          <a:p>
            <a:pPr>
              <a:lnSpc>
                <a:spcPts val="1900"/>
              </a:lnSpc>
              <a:spcBef>
                <a:spcPts val="900"/>
              </a:spcBef>
              <a:tabLst>
                <a:tab pos="139700" algn="l"/>
                <a:tab pos="457200" algn="l"/>
              </a:tabLst>
            </a:pPr>
            <a:endParaRPr lang="en-US" altLang="en-US" sz="1300" b="1" dirty="0">
              <a:solidFill>
                <a:srgbClr val="666666"/>
              </a:solidFill>
              <a:latin typeface="Lucida Grande" charset="0"/>
              <a:sym typeface="Lucida Grande" charset="0"/>
            </a:endParaRPr>
          </a:p>
        </p:txBody>
      </p:sp>
    </p:spTree>
    <p:extLst>
      <p:ext uri="{BB962C8B-B14F-4D97-AF65-F5344CB8AC3E}">
        <p14:creationId xmlns:p14="http://schemas.microsoft.com/office/powerpoint/2010/main" val="3692652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4D87ED8E-A7E1-4FC7-8AA7-91671BF2FAC0}"/>
              </a:ext>
            </a:extLst>
          </p:cNvPr>
          <p:cNvSpPr>
            <a:spLocks noGrp="1" noChangeArrowheads="1"/>
          </p:cNvSpPr>
          <p:nvPr>
            <p:ph type="sldNum" sz="quarter" idx="5"/>
          </p:nvPr>
        </p:nvSpPr>
        <p:spPr>
          <a:noFill/>
        </p:spPr>
        <p:txBody>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nSpc>
                <a:spcPct val="100000"/>
              </a:lnSpc>
              <a:spcBef>
                <a:spcPct val="20000"/>
              </a:spcBef>
              <a:buClrTx/>
            </a:pPr>
            <a:fld id="{A0E74DBE-07CF-4AAF-A1B5-83E3001A17FD}" type="slidenum">
              <a:rPr lang="en-US" altLang="en-US" baseline="0">
                <a:effectLst/>
              </a:rPr>
              <a:pPr>
                <a:lnSpc>
                  <a:spcPct val="100000"/>
                </a:lnSpc>
                <a:spcBef>
                  <a:spcPct val="20000"/>
                </a:spcBef>
                <a:buClrTx/>
              </a:pPr>
              <a:t>6</a:t>
            </a:fld>
            <a:endParaRPr lang="en-US" altLang="en-US" baseline="0">
              <a:effectLst/>
            </a:endParaRPr>
          </a:p>
        </p:txBody>
      </p:sp>
      <p:sp>
        <p:nvSpPr>
          <p:cNvPr id="55299" name="Rectangle 2">
            <a:extLst>
              <a:ext uri="{FF2B5EF4-FFF2-40B4-BE49-F238E27FC236}">
                <a16:creationId xmlns:a16="http://schemas.microsoft.com/office/drawing/2014/main" id="{A3AB1CBA-2BD1-46C4-844C-3239BFBB15EA}"/>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A64FE14D-87CB-4646-8453-DCB8CA8B737A}"/>
              </a:ext>
            </a:extLst>
          </p:cNvPr>
          <p:cNvSpPr>
            <a:spLocks noGrp="1" noChangeArrowheads="1"/>
          </p:cNvSpPr>
          <p:nvPr>
            <p:ph type="body" idx="1"/>
          </p:nvPr>
        </p:nvSpPr>
        <p:spPr>
          <a:xfrm>
            <a:off x="685800" y="4343400"/>
            <a:ext cx="5486400" cy="4114800"/>
          </a:xfrm>
          <a:noFill/>
        </p:spPr>
        <p:txBody>
          <a:bodyPr/>
          <a:lstStyle/>
          <a:p>
            <a:pPr>
              <a:lnSpc>
                <a:spcPts val="1900"/>
              </a:lnSpc>
              <a:spcBef>
                <a:spcPts val="900"/>
              </a:spcBef>
              <a:tabLst>
                <a:tab pos="139700" algn="l"/>
                <a:tab pos="457200" algn="l"/>
              </a:tabLst>
            </a:pPr>
            <a:r>
              <a:rPr lang="en-GB" sz="2000" b="1" i="0" dirty="0">
                <a:solidFill>
                  <a:srgbClr val="333333"/>
                </a:solidFill>
                <a:effectLst/>
                <a:latin typeface="TitilliumWeb"/>
              </a:rPr>
              <a:t>Can we stop increasing the amount of carbon released every year?  </a:t>
            </a:r>
          </a:p>
          <a:p>
            <a:pPr>
              <a:lnSpc>
                <a:spcPts val="1900"/>
              </a:lnSpc>
              <a:spcBef>
                <a:spcPts val="900"/>
              </a:spcBef>
              <a:tabLst>
                <a:tab pos="139700" algn="l"/>
                <a:tab pos="457200" algn="l"/>
              </a:tabLst>
            </a:pPr>
            <a:r>
              <a:rPr lang="en-GB" sz="2000" b="0" i="0" dirty="0">
                <a:solidFill>
                  <a:srgbClr val="333333"/>
                </a:solidFill>
                <a:effectLst/>
                <a:latin typeface="TitilliumWeb"/>
              </a:rPr>
              <a:t>Scientists (Pacala and Socolow) suggested that we try to keep carbon emissions at the levels of 2005.</a:t>
            </a:r>
          </a:p>
          <a:p>
            <a:pPr>
              <a:lnSpc>
                <a:spcPts val="1900"/>
              </a:lnSpc>
              <a:spcBef>
                <a:spcPts val="900"/>
              </a:spcBef>
              <a:tabLst>
                <a:tab pos="139700" algn="l"/>
                <a:tab pos="457200" algn="l"/>
              </a:tabLst>
            </a:pPr>
            <a:r>
              <a:rPr lang="en-GB" sz="2000" b="0" i="0" dirty="0">
                <a:solidFill>
                  <a:srgbClr val="333333"/>
                </a:solidFill>
                <a:effectLst/>
                <a:latin typeface="TitilliumWeb"/>
              </a:rPr>
              <a:t>This means aiming for a </a:t>
            </a:r>
            <a:r>
              <a:rPr lang="en-GB" sz="2000" b="1" i="0" dirty="0">
                <a:solidFill>
                  <a:srgbClr val="333333"/>
                </a:solidFill>
                <a:effectLst/>
                <a:latin typeface="TitilliumWeb"/>
              </a:rPr>
              <a:t>flat path </a:t>
            </a:r>
            <a:r>
              <a:rPr lang="en-GB" sz="2000" b="0" i="0" dirty="0">
                <a:solidFill>
                  <a:srgbClr val="333333"/>
                </a:solidFill>
                <a:effectLst/>
                <a:latin typeface="TitilliumWeb"/>
              </a:rPr>
              <a:t>from 2005 and keeping carbon emission levels at 7 GtC per year.</a:t>
            </a:r>
            <a:endParaRPr lang="en-US" altLang="en-US" sz="2000" b="1" dirty="0">
              <a:solidFill>
                <a:srgbClr val="666666"/>
              </a:solidFill>
              <a:latin typeface="Lucida Grande" charset="0"/>
              <a:sym typeface="Lucida Grande" charset="0"/>
            </a:endParaRP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endParaRPr lang="en-US" altLang="en-US" sz="2000" b="1" dirty="0">
              <a:solidFill>
                <a:srgbClr val="666666"/>
              </a:solidFill>
              <a:latin typeface="Lucida Grande" charset="0"/>
              <a:sym typeface="Lucida Grande" charset="0"/>
            </a:endParaRP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2000" b="1" dirty="0">
                <a:solidFill>
                  <a:srgbClr val="666666"/>
                </a:solidFill>
                <a:latin typeface="Lucida Grande" charset="0"/>
                <a:sym typeface="Lucida Grande" charset="0"/>
              </a:rPr>
              <a:t>What does the yellow triangle on the graph represent?</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2000" b="0" dirty="0">
                <a:solidFill>
                  <a:srgbClr val="666666"/>
                </a:solidFill>
                <a:latin typeface="Lucida Grande" charset="0"/>
                <a:sym typeface="Lucida Grande" charset="0"/>
              </a:rPr>
              <a:t>The yellow triangle is the difference between the predicted carbon release and the ‘hoped for’ carbon release between 2005 and 2055.</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2000" b="0" dirty="0">
                <a:solidFill>
                  <a:srgbClr val="666666"/>
                </a:solidFill>
                <a:latin typeface="Lucida Grande" charset="0"/>
                <a:sym typeface="Lucida Grande" charset="0"/>
              </a:rPr>
              <a:t>In other words, it is the carbon that we do </a:t>
            </a:r>
            <a:r>
              <a:rPr lang="en-US" altLang="en-US" sz="2000" b="0" u="sng" dirty="0">
                <a:solidFill>
                  <a:srgbClr val="666666"/>
                </a:solidFill>
                <a:latin typeface="Lucida Grande" charset="0"/>
                <a:sym typeface="Lucida Grande" charset="0"/>
              </a:rPr>
              <a:t>not</a:t>
            </a:r>
            <a:r>
              <a:rPr lang="en-US" altLang="en-US" sz="2000" b="0" dirty="0">
                <a:solidFill>
                  <a:srgbClr val="666666"/>
                </a:solidFill>
                <a:latin typeface="Lucida Grande" charset="0"/>
                <a:sym typeface="Lucida Grande" charset="0"/>
              </a:rPr>
              <a:t> want to produce between 2005 and 2055.</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endParaRPr lang="en-US" altLang="en-US" sz="2000" b="1" dirty="0">
              <a:solidFill>
                <a:srgbClr val="666666"/>
              </a:solidFill>
              <a:latin typeface="Lucida Grande" charset="0"/>
              <a:sym typeface="Lucida Grande" charset="0"/>
            </a:endParaRPr>
          </a:p>
          <a:p>
            <a:pPr>
              <a:lnSpc>
                <a:spcPts val="1900"/>
              </a:lnSpc>
              <a:spcBef>
                <a:spcPts val="900"/>
              </a:spcBef>
              <a:tabLst>
                <a:tab pos="139700" algn="l"/>
                <a:tab pos="457200" algn="l"/>
              </a:tabLst>
            </a:pPr>
            <a:endParaRPr lang="en-GB" sz="2000" b="0" i="0" dirty="0">
              <a:solidFill>
                <a:srgbClr val="333333"/>
              </a:solidFill>
              <a:effectLst/>
              <a:latin typeface="TitilliumWeb"/>
            </a:endParaRPr>
          </a:p>
          <a:p>
            <a:pPr>
              <a:lnSpc>
                <a:spcPts val="1900"/>
              </a:lnSpc>
              <a:spcBef>
                <a:spcPts val="900"/>
              </a:spcBef>
              <a:tabLst>
                <a:tab pos="139700" algn="l"/>
                <a:tab pos="457200" algn="l"/>
              </a:tabLst>
            </a:pPr>
            <a:endParaRPr lang="en-US" altLang="en-US" sz="1300" b="1" dirty="0">
              <a:solidFill>
                <a:srgbClr val="666666"/>
              </a:solidFill>
              <a:latin typeface="Lucida Grande" charset="0"/>
              <a:sym typeface="Lucida Grande" charset="0"/>
            </a:endParaRPr>
          </a:p>
        </p:txBody>
      </p:sp>
    </p:spTree>
    <p:extLst>
      <p:ext uri="{BB962C8B-B14F-4D97-AF65-F5344CB8AC3E}">
        <p14:creationId xmlns:p14="http://schemas.microsoft.com/office/powerpoint/2010/main" val="30247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GB" sz="1400" b="1" dirty="0"/>
              <a:t>Can we follow the flat path? </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1000" b="0" dirty="0">
                <a:solidFill>
                  <a:srgbClr val="666666"/>
                </a:solidFill>
                <a:latin typeface="Lucida Grande" charset="0"/>
                <a:sym typeface="Lucida Grande" charset="0"/>
              </a:rPr>
              <a:t>There is no one technology or action we can take </a:t>
            </a:r>
            <a:r>
              <a:rPr lang="en-GB" sz="1000" b="0" i="0" dirty="0">
                <a:solidFill>
                  <a:srgbClr val="333333"/>
                </a:solidFill>
                <a:effectLst/>
                <a:latin typeface="TitilliumWeb"/>
              </a:rPr>
              <a:t>to reduce carbon dioxide emissions and </a:t>
            </a:r>
            <a:r>
              <a:rPr lang="en-US" altLang="en-US" sz="1000" b="0" dirty="0">
                <a:solidFill>
                  <a:srgbClr val="666666"/>
                </a:solidFill>
                <a:latin typeface="Lucida Grande" charset="0"/>
                <a:sym typeface="Lucida Grande" charset="0"/>
              </a:rPr>
              <a:t>to remove this </a:t>
            </a:r>
            <a:r>
              <a:rPr lang="en-US" altLang="en-US" sz="1000" b="0" i="1" dirty="0">
                <a:solidFill>
                  <a:srgbClr val="666666"/>
                </a:solidFill>
                <a:latin typeface="Lucida Grande" charset="0"/>
                <a:sym typeface="Lucida Grande" charset="0"/>
              </a:rPr>
              <a:t>triangle of carbon</a:t>
            </a:r>
            <a:r>
              <a:rPr lang="en-US" altLang="en-US" sz="1000" b="0" dirty="0">
                <a:solidFill>
                  <a:srgbClr val="666666"/>
                </a:solidFill>
                <a:latin typeface="Lucida Grande" charset="0"/>
                <a:sym typeface="Lucida Grande" charset="0"/>
              </a:rPr>
              <a:t>.</a:t>
            </a:r>
            <a:endParaRPr lang="en-GB" sz="1200" b="0" i="0" dirty="0">
              <a:solidFill>
                <a:srgbClr val="333333"/>
              </a:solidFill>
              <a:effectLst/>
              <a:latin typeface="TitilliumWeb"/>
            </a:endParaRP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GB" sz="1200" b="0" i="0" dirty="0">
                <a:solidFill>
                  <a:srgbClr val="333333"/>
                </a:solidFill>
                <a:effectLst/>
                <a:latin typeface="TitilliumWeb"/>
              </a:rPr>
              <a:t>So, the scientists introduced the idea of </a:t>
            </a:r>
            <a:r>
              <a:rPr lang="en-GB" sz="1200" b="1" i="0" dirty="0">
                <a:solidFill>
                  <a:srgbClr val="333333"/>
                </a:solidFill>
                <a:effectLst/>
                <a:latin typeface="TitilliumWeb"/>
              </a:rPr>
              <a:t>stabilisation wedges </a:t>
            </a:r>
            <a:r>
              <a:rPr lang="en-GB" sz="1200" b="0" i="0" dirty="0">
                <a:solidFill>
                  <a:srgbClr val="333333"/>
                </a:solidFill>
                <a:effectLst/>
                <a:latin typeface="TitilliumWeb"/>
              </a:rPr>
              <a:t>and cut the carbon triangle into 7 wedges.</a:t>
            </a:r>
            <a:endParaRPr lang="en-US" altLang="en-US" sz="1000" b="0" dirty="0">
              <a:solidFill>
                <a:srgbClr val="666666"/>
              </a:solidFill>
              <a:latin typeface="Lucida Grande" charset="0"/>
              <a:sym typeface="Lucida Grande" charset="0"/>
            </a:endParaRP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GB" b="0" i="0" dirty="0">
                <a:solidFill>
                  <a:srgbClr val="333333"/>
                </a:solidFill>
                <a:effectLst/>
                <a:latin typeface="TitilliumWeb"/>
              </a:rPr>
              <a:t>One stabilisation wedge represents an activity or technology that will reduce carbon emissions to the atmosphere (e.g. using wind turbines to generate electricity).</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GB" b="0" i="0" dirty="0">
                <a:solidFill>
                  <a:srgbClr val="333333"/>
                </a:solidFill>
                <a:effectLst/>
                <a:latin typeface="TitilliumWeb"/>
              </a:rPr>
              <a:t>A combination of seven wedges (several activities/new technologies) could keep annual emissions at 7 GtC/</a:t>
            </a:r>
            <a:r>
              <a:rPr lang="en-GB" b="0" i="0" dirty="0" err="1">
                <a:solidFill>
                  <a:srgbClr val="333333"/>
                </a:solidFill>
                <a:effectLst/>
                <a:latin typeface="TitilliumWeb"/>
              </a:rPr>
              <a:t>yr</a:t>
            </a:r>
            <a:r>
              <a:rPr lang="en-GB" b="0" i="0" dirty="0">
                <a:solidFill>
                  <a:srgbClr val="333333"/>
                </a:solidFill>
                <a:effectLst/>
                <a:latin typeface="TitilliumWeb"/>
              </a:rPr>
              <a:t> in 2055.</a:t>
            </a:r>
            <a:endParaRPr lang="en-GB" altLang="en-US" sz="1200" b="0" i="0" dirty="0">
              <a:solidFill>
                <a:srgbClr val="333333"/>
              </a:solidFill>
              <a:effectLst/>
              <a:latin typeface="TitilliumWeb"/>
              <a:sym typeface="Lucida Grande" charset="0"/>
            </a:endParaRP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1200" b="0" i="1" dirty="0">
                <a:solidFill>
                  <a:srgbClr val="666666"/>
                </a:solidFill>
                <a:latin typeface="Lucida Grande" charset="0"/>
                <a:sym typeface="Lucida Grande" charset="0"/>
              </a:rPr>
              <a:t>1 gigatonne of carbon = 1 billion tonnes of carbon.</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endParaRPr lang="en-US" altLang="en-US" sz="1200" b="0" dirty="0">
              <a:solidFill>
                <a:srgbClr val="666666"/>
              </a:solidFill>
              <a:latin typeface="Lucida Grande" charset="0"/>
              <a:sym typeface="Lucida Grande" charset="0"/>
            </a:endParaRP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US" altLang="en-US" sz="1200" b="0" dirty="0">
                <a:solidFill>
                  <a:srgbClr val="666666"/>
                </a:solidFill>
                <a:latin typeface="Lucida Grande" charset="0"/>
                <a:sym typeface="Lucida Grande" charset="0"/>
              </a:rPr>
              <a:t>Ask the children:</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GB" b="1" dirty="0">
                <a:solidFill>
                  <a:schemeClr val="tx1"/>
                </a:solidFill>
              </a:rPr>
              <a:t>How many G tonnes  of carbon must we avoid producing between 2005 and 2055?</a:t>
            </a:r>
          </a:p>
          <a:p>
            <a:pPr>
              <a:lnSpc>
                <a:spcPts val="1900"/>
              </a:lnSpc>
              <a:spcBef>
                <a:spcPts val="900"/>
              </a:spcBef>
              <a:tabLst>
                <a:tab pos="139700" algn="l"/>
                <a:tab pos="457200" algn="l"/>
              </a:tabLst>
            </a:pPr>
            <a:r>
              <a:rPr lang="en-US" altLang="en-US" sz="1200" b="0" i="1" dirty="0">
                <a:solidFill>
                  <a:srgbClr val="666666"/>
                </a:solidFill>
                <a:latin typeface="Lucida Grande" charset="0"/>
                <a:sym typeface="Lucida Grande" charset="0"/>
              </a:rPr>
              <a:t>7 GtC/year</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GB" b="1" dirty="0">
                <a:solidFill>
                  <a:schemeClr val="tx1"/>
                </a:solidFill>
              </a:rPr>
              <a:t>How many Gt of carbon in each wedge?</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GB" b="0" dirty="0">
                <a:solidFill>
                  <a:schemeClr val="tx1"/>
                </a:solidFill>
              </a:rPr>
              <a:t>1 Gt carbon/year by 2055</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GB" b="1" dirty="0">
                <a:solidFill>
                  <a:schemeClr val="tx1"/>
                </a:solidFill>
              </a:rPr>
              <a:t>What do you think we could do to reduce carbon release?</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r>
              <a:rPr lang="en-GB" b="0" dirty="0">
                <a:solidFill>
                  <a:schemeClr val="tx1"/>
                </a:solidFill>
              </a:rPr>
              <a:t>Note – lots of ideas on the next slide.</a:t>
            </a:r>
          </a:p>
          <a:p>
            <a:pPr marL="0" marR="0" lvl="0" indent="0" algn="l" defTabSz="914400" rtl="0" eaLnBrk="1" fontAlgn="auto" latinLnBrk="0" hangingPunct="1">
              <a:lnSpc>
                <a:spcPts val="1900"/>
              </a:lnSpc>
              <a:spcBef>
                <a:spcPts val="900"/>
              </a:spcBef>
              <a:spcAft>
                <a:spcPts val="0"/>
              </a:spcAft>
              <a:buClrTx/>
              <a:buSzTx/>
              <a:buFontTx/>
              <a:buNone/>
              <a:tabLst>
                <a:tab pos="139700" algn="l"/>
                <a:tab pos="457200" algn="l"/>
              </a:tabLst>
              <a:defRPr/>
            </a:pPr>
            <a:endParaRPr lang="en-US" altLang="en-US" sz="1200" b="1" dirty="0">
              <a:solidFill>
                <a:srgbClr val="666666"/>
              </a:solidFill>
              <a:latin typeface="Lucida Grande" charset="0"/>
              <a:sym typeface="Lucida Grande" charset="0"/>
            </a:endParaRPr>
          </a:p>
          <a:p>
            <a:pPr>
              <a:lnSpc>
                <a:spcPts val="1900"/>
              </a:lnSpc>
              <a:spcBef>
                <a:spcPts val="900"/>
              </a:spcBef>
              <a:tabLst>
                <a:tab pos="139700" algn="l"/>
                <a:tab pos="457200" algn="l"/>
              </a:tabLst>
            </a:pPr>
            <a:endParaRPr lang="en-US" altLang="en-US" sz="1200" b="1" dirty="0">
              <a:solidFill>
                <a:srgbClr val="666666"/>
              </a:solidFill>
              <a:latin typeface="Lucida Grande" charset="0"/>
              <a:sym typeface="Lucida Grande" charset="0"/>
            </a:endParaRPr>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7</a:t>
            </a:fld>
            <a:endParaRPr lang="en-GB"/>
          </a:p>
        </p:txBody>
      </p:sp>
    </p:spTree>
    <p:extLst>
      <p:ext uri="{BB962C8B-B14F-4D97-AF65-F5344CB8AC3E}">
        <p14:creationId xmlns:p14="http://schemas.microsoft.com/office/powerpoint/2010/main" val="269555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D30C7998-F016-481E-B054-BEDDC92F4567}"/>
              </a:ext>
            </a:extLst>
          </p:cNvPr>
          <p:cNvSpPr>
            <a:spLocks noGrp="1" noChangeArrowheads="1"/>
          </p:cNvSpPr>
          <p:nvPr>
            <p:ph type="sldNum" sz="quarter" idx="5"/>
          </p:nvPr>
        </p:nvSpPr>
        <p:spPr>
          <a:noFill/>
        </p:spPr>
        <p:txBody>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nSpc>
                <a:spcPct val="100000"/>
              </a:lnSpc>
              <a:spcBef>
                <a:spcPct val="20000"/>
              </a:spcBef>
              <a:buClrTx/>
            </a:pPr>
            <a:fld id="{B5706ADC-0C97-42AA-9290-2AEFA44A65CD}" type="slidenum">
              <a:rPr lang="en-US" altLang="en-US" baseline="0">
                <a:effectLst/>
              </a:rPr>
              <a:pPr>
                <a:lnSpc>
                  <a:spcPct val="100000"/>
                </a:lnSpc>
                <a:spcBef>
                  <a:spcPct val="20000"/>
                </a:spcBef>
                <a:buClrTx/>
              </a:pPr>
              <a:t>8</a:t>
            </a:fld>
            <a:endParaRPr lang="en-US" altLang="en-US" baseline="0">
              <a:effectLst/>
            </a:endParaRPr>
          </a:p>
        </p:txBody>
      </p:sp>
      <p:sp>
        <p:nvSpPr>
          <p:cNvPr id="59395" name="Rectangle 2">
            <a:extLst>
              <a:ext uri="{FF2B5EF4-FFF2-40B4-BE49-F238E27FC236}">
                <a16:creationId xmlns:a16="http://schemas.microsoft.com/office/drawing/2014/main" id="{F3EB5F41-0FE8-4483-ABFC-81BC9158451A}"/>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7C2E74A6-A88F-4626-AE63-5F523C6212AE}"/>
              </a:ext>
            </a:extLst>
          </p:cNvPr>
          <p:cNvSpPr>
            <a:spLocks noGrp="1" noChangeArrowheads="1"/>
          </p:cNvSpPr>
          <p:nvPr>
            <p:ph type="body" idx="1"/>
          </p:nvPr>
        </p:nvSpPr>
        <p:spPr>
          <a:xfrm>
            <a:off x="685800" y="4343400"/>
            <a:ext cx="5486400" cy="4114800"/>
          </a:xfrm>
          <a:noFill/>
        </p:spPr>
        <p:txBody>
          <a:bodyPr/>
          <a:lstStyle/>
          <a:p>
            <a:pPr>
              <a:lnSpc>
                <a:spcPts val="1900"/>
              </a:lnSpc>
              <a:spcBef>
                <a:spcPts val="900"/>
              </a:spcBef>
              <a:tabLst>
                <a:tab pos="139700" algn="l"/>
                <a:tab pos="457200" algn="l"/>
              </a:tabLst>
            </a:pPr>
            <a:r>
              <a:rPr lang="en-US" altLang="en-US" sz="1300" b="1" dirty="0">
                <a:solidFill>
                  <a:srgbClr val="333333"/>
                </a:solidFill>
                <a:latin typeface="Lucida Grande" charset="0"/>
                <a:sym typeface="Lucida Grande" charset="0"/>
              </a:rPr>
              <a:t>What can we do?</a:t>
            </a:r>
          </a:p>
          <a:p>
            <a:pPr marL="0" indent="0">
              <a:lnSpc>
                <a:spcPts val="1900"/>
              </a:lnSpc>
              <a:spcBef>
                <a:spcPts val="900"/>
              </a:spcBef>
              <a:buFont typeface="Arial" panose="020B0604020202020204" pitchFamily="34" charset="0"/>
              <a:buNone/>
              <a:tabLst>
                <a:tab pos="139700" algn="l"/>
                <a:tab pos="457200" algn="l"/>
              </a:tabLst>
            </a:pPr>
            <a:r>
              <a:rPr lang="en-US" altLang="en-US" sz="1300" dirty="0">
                <a:solidFill>
                  <a:srgbClr val="333333"/>
                </a:solidFill>
                <a:latin typeface="Lucida Grande" charset="0"/>
                <a:sym typeface="Lucida Grande" charset="0"/>
              </a:rPr>
              <a:t>Some suggestions, using currently available technology are provided here, but the list is by no means exhaustive.</a:t>
            </a:r>
          </a:p>
          <a:p>
            <a:pPr>
              <a:lnSpc>
                <a:spcPts val="1900"/>
              </a:lnSpc>
              <a:spcBef>
                <a:spcPts val="900"/>
              </a:spcBef>
              <a:tabLst>
                <a:tab pos="139700" algn="l"/>
                <a:tab pos="457200" algn="l"/>
              </a:tabLst>
            </a:pPr>
            <a:endParaRPr lang="en-US" altLang="en-US" sz="1100" dirty="0">
              <a:solidFill>
                <a:srgbClr val="333333"/>
              </a:solidFill>
              <a:latin typeface="Lucida Grande" charset="0"/>
              <a:sym typeface="Lucida Grande" charset="0"/>
            </a:endParaRPr>
          </a:p>
          <a:p>
            <a:pPr>
              <a:lnSpc>
                <a:spcPts val="1900"/>
              </a:lnSpc>
              <a:spcBef>
                <a:spcPts val="900"/>
              </a:spcBef>
              <a:tabLst>
                <a:tab pos="139700" algn="l"/>
                <a:tab pos="457200" algn="l"/>
              </a:tabLst>
            </a:pPr>
            <a:r>
              <a:rPr lang="en-US" altLang="en-US" sz="1100" dirty="0">
                <a:solidFill>
                  <a:srgbClr val="333333"/>
                </a:solidFill>
                <a:latin typeface="Lucida Grande" charset="0"/>
                <a:sym typeface="Lucida Grande" charset="0"/>
              </a:rPr>
              <a:t>Ask the children: </a:t>
            </a:r>
            <a:r>
              <a:rPr lang="en-US" altLang="en-US" sz="1100" b="1" dirty="0">
                <a:solidFill>
                  <a:srgbClr val="333333"/>
                </a:solidFill>
                <a:latin typeface="Lucida Grande" charset="0"/>
                <a:sym typeface="Lucida Grande" charset="0"/>
              </a:rPr>
              <a:t>Which of these technologies have you heard of?</a:t>
            </a:r>
          </a:p>
          <a:p>
            <a:pPr>
              <a:lnSpc>
                <a:spcPts val="1900"/>
              </a:lnSpc>
              <a:spcBef>
                <a:spcPts val="900"/>
              </a:spcBef>
              <a:tabLst>
                <a:tab pos="139700" algn="l"/>
                <a:tab pos="457200" algn="l"/>
              </a:tabLst>
            </a:pPr>
            <a:r>
              <a:rPr lang="en-GB" sz="1100" dirty="0"/>
              <a:t>Perhaps a bar chart of awareness could be drawn up.</a:t>
            </a:r>
            <a:endParaRPr lang="en-US" altLang="en-US" sz="1100" dirty="0">
              <a:solidFill>
                <a:srgbClr val="333333"/>
              </a:solidFill>
              <a:latin typeface="Lucida Grande" charset="0"/>
              <a:sym typeface="Lucida Grande" charset="0"/>
            </a:endParaRPr>
          </a:p>
          <a:p>
            <a:pPr>
              <a:lnSpc>
                <a:spcPts val="1900"/>
              </a:lnSpc>
              <a:spcBef>
                <a:spcPts val="900"/>
              </a:spcBef>
              <a:tabLst>
                <a:tab pos="139700" algn="l"/>
                <a:tab pos="457200" algn="l"/>
              </a:tabLst>
            </a:pPr>
            <a:endParaRPr lang="en-US" altLang="en-US" sz="1100" dirty="0">
              <a:solidFill>
                <a:srgbClr val="333333"/>
              </a:solidFill>
              <a:latin typeface="Lucida Grande" charset="0"/>
              <a:sym typeface="Lucida Grande" charset="0"/>
            </a:endParaRPr>
          </a:p>
          <a:p>
            <a:r>
              <a:rPr lang="en-GB" sz="1100" dirty="0"/>
              <a:t>Not all these technologies are easy to understand, so some are omitted from further explanation in this PPT.</a:t>
            </a:r>
          </a:p>
          <a:p>
            <a:r>
              <a:rPr lang="en-GB" sz="1100" dirty="0"/>
              <a:t>Later slides discuss:</a:t>
            </a:r>
          </a:p>
          <a:p>
            <a:pPr marL="228600" indent="-228600">
              <a:buFont typeface="+mj-lt"/>
              <a:buAutoNum type="arabicPeriod"/>
            </a:pPr>
            <a:r>
              <a:rPr lang="en-GB" sz="1100" dirty="0"/>
              <a:t>Cars</a:t>
            </a:r>
          </a:p>
          <a:p>
            <a:pPr marL="228600" indent="-228600">
              <a:buFont typeface="+mj-lt"/>
              <a:buAutoNum type="arabicPeriod"/>
            </a:pPr>
            <a:r>
              <a:rPr lang="en-GB" sz="1100" dirty="0"/>
              <a:t>Buildings</a:t>
            </a:r>
          </a:p>
          <a:p>
            <a:pPr marL="228600" indent="-228600">
              <a:buFont typeface="+mj-lt"/>
              <a:buAutoNum type="arabicPeriod"/>
            </a:pPr>
            <a:r>
              <a:rPr lang="en-GB" sz="1100" dirty="0"/>
              <a:t>Nuclear power</a:t>
            </a:r>
          </a:p>
          <a:p>
            <a:pPr marL="228600" indent="-228600">
              <a:buFont typeface="+mj-lt"/>
              <a:buAutoNum type="arabicPeriod"/>
            </a:pPr>
            <a:r>
              <a:rPr lang="en-GB" sz="1100" dirty="0"/>
              <a:t>Wind power</a:t>
            </a:r>
          </a:p>
          <a:p>
            <a:pPr marL="228600" indent="-228600">
              <a:buFont typeface="+mj-lt"/>
              <a:buAutoNum type="arabicPeriod"/>
            </a:pPr>
            <a:r>
              <a:rPr lang="en-GB" sz="1100" dirty="0"/>
              <a:t>Solar power</a:t>
            </a:r>
          </a:p>
          <a:p>
            <a:endParaRPr lang="en-GB" sz="11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Where are we now?</a:t>
            </a:r>
          </a:p>
          <a:p>
            <a:pPr>
              <a:lnSpc>
                <a:spcPts val="1900"/>
              </a:lnSpc>
              <a:spcBef>
                <a:spcPts val="900"/>
              </a:spcBef>
              <a:tabLst>
                <a:tab pos="139700" algn="l"/>
                <a:tab pos="457200" algn="l"/>
              </a:tabLst>
            </a:pPr>
            <a:r>
              <a:rPr lang="en-US" altLang="en-US" sz="1200" b="0" dirty="0">
                <a:solidFill>
                  <a:srgbClr val="666666"/>
                </a:solidFill>
                <a:latin typeface="Lucida Grande" charset="0"/>
                <a:sym typeface="Lucida Grande" charset="0"/>
              </a:rPr>
              <a:t>Currently, because of actions we have already taken, we are below the </a:t>
            </a:r>
            <a:r>
              <a:rPr lang="en-US" altLang="en-US" sz="1200" b="0" i="1" dirty="0">
                <a:solidFill>
                  <a:srgbClr val="666666"/>
                </a:solidFill>
                <a:latin typeface="Lucida Grande" charset="0"/>
                <a:sym typeface="Lucida Grande" charset="0"/>
              </a:rPr>
              <a:t>currently predicted path</a:t>
            </a:r>
            <a:r>
              <a:rPr lang="en-US" altLang="en-US" sz="1200" b="0" dirty="0">
                <a:solidFill>
                  <a:srgbClr val="666666"/>
                </a:solidFill>
                <a:latin typeface="Lucida Grande" charset="0"/>
                <a:sym typeface="Lucida Grande" charset="0"/>
              </a:rPr>
              <a:t> – this is good.</a:t>
            </a:r>
          </a:p>
          <a:p>
            <a:pPr>
              <a:lnSpc>
                <a:spcPts val="1900"/>
              </a:lnSpc>
              <a:spcBef>
                <a:spcPts val="900"/>
              </a:spcBef>
              <a:tabLst>
                <a:tab pos="139700" algn="l"/>
                <a:tab pos="457200" algn="l"/>
              </a:tabLst>
            </a:pPr>
            <a:r>
              <a:rPr lang="en-US" altLang="en-US" sz="1200" b="0" dirty="0">
                <a:solidFill>
                  <a:srgbClr val="666666"/>
                </a:solidFill>
                <a:latin typeface="Lucida Grande" charset="0"/>
                <a:sym typeface="Lucida Grande" charset="0"/>
              </a:rPr>
              <a:t>However, levels are much higher than if we had managed to stay on the </a:t>
            </a:r>
            <a:r>
              <a:rPr lang="en-US" altLang="en-US" sz="1200" b="0" i="1" dirty="0">
                <a:solidFill>
                  <a:srgbClr val="666666"/>
                </a:solidFill>
                <a:latin typeface="Lucida Grande" charset="0"/>
                <a:sym typeface="Lucida Grande" charset="0"/>
              </a:rPr>
              <a:t>flat path</a:t>
            </a:r>
            <a:r>
              <a:rPr lang="en-US" altLang="en-US" sz="1200" b="0" i="0" dirty="0">
                <a:solidFill>
                  <a:srgbClr val="666666"/>
                </a:solidFill>
                <a:latin typeface="Lucida Grande" charset="0"/>
                <a:sym typeface="Lucida Grande" charset="0"/>
              </a:rPr>
              <a:t>.</a:t>
            </a:r>
          </a:p>
          <a:p>
            <a:pPr>
              <a:lnSpc>
                <a:spcPts val="1900"/>
              </a:lnSpc>
              <a:spcBef>
                <a:spcPts val="900"/>
              </a:spcBef>
              <a:tabLst>
                <a:tab pos="139700" algn="l"/>
                <a:tab pos="457200" algn="l"/>
              </a:tabLst>
            </a:pPr>
            <a:r>
              <a:rPr lang="en-US" altLang="en-US" sz="1200" b="0" dirty="0">
                <a:solidFill>
                  <a:srgbClr val="666666"/>
                </a:solidFill>
                <a:latin typeface="Lucida Grande" charset="0"/>
                <a:sym typeface="Lucida Grande" charset="0"/>
              </a:rPr>
              <a:t>We now have a new path to travel (green arrow) if we are to make the target of 7 GtC/y by 2055.</a:t>
            </a:r>
          </a:p>
          <a:p>
            <a:pPr>
              <a:lnSpc>
                <a:spcPts val="1900"/>
              </a:lnSpc>
              <a:spcBef>
                <a:spcPts val="900"/>
              </a:spcBef>
              <a:tabLst>
                <a:tab pos="139700" algn="l"/>
                <a:tab pos="457200" algn="l"/>
              </a:tabLst>
            </a:pPr>
            <a:r>
              <a:rPr lang="en-US" altLang="en-US" sz="1200" b="0" dirty="0">
                <a:solidFill>
                  <a:srgbClr val="666666"/>
                </a:solidFill>
                <a:latin typeface="Lucida Grande" charset="0"/>
                <a:sym typeface="Lucida Grande" charset="0"/>
              </a:rPr>
              <a:t>Beyond 2055 it would be good to reduce atmospheric carbon even more. </a:t>
            </a:r>
          </a:p>
          <a:p>
            <a:endParaRPr lang="en-GB" dirty="0"/>
          </a:p>
          <a:p>
            <a:pPr>
              <a:lnSpc>
                <a:spcPts val="1900"/>
              </a:lnSpc>
              <a:spcBef>
                <a:spcPts val="900"/>
              </a:spcBef>
              <a:tabLst>
                <a:tab pos="139700" algn="l"/>
                <a:tab pos="457200" algn="l"/>
              </a:tabLst>
            </a:pPr>
            <a:r>
              <a:rPr lang="en-US" altLang="en-US" sz="1200" b="1" dirty="0">
                <a:solidFill>
                  <a:srgbClr val="333333"/>
                </a:solidFill>
                <a:latin typeface="Lucida Grande" charset="0"/>
                <a:sym typeface="Lucida Grande" charset="0"/>
              </a:rPr>
              <a:t>What could happen after 2055?</a:t>
            </a:r>
          </a:p>
          <a:p>
            <a:pPr>
              <a:lnSpc>
                <a:spcPts val="1900"/>
              </a:lnSpc>
              <a:spcBef>
                <a:spcPts val="900"/>
              </a:spcBef>
              <a:tabLst>
                <a:tab pos="139700" algn="l"/>
                <a:tab pos="457200" algn="l"/>
              </a:tabLst>
            </a:pPr>
            <a:r>
              <a:rPr lang="en-US" altLang="en-US" sz="1200" dirty="0">
                <a:solidFill>
                  <a:srgbClr val="333333"/>
                </a:solidFill>
                <a:latin typeface="Lucida Grande" charset="0"/>
                <a:sym typeface="Lucida Grande" charset="0"/>
              </a:rPr>
              <a:t>If new technologies have prevented carbon levels increasing </a:t>
            </a:r>
            <a:r>
              <a:rPr lang="en-US" altLang="en-US" sz="1200" u="sng" dirty="0">
                <a:solidFill>
                  <a:srgbClr val="333333"/>
                </a:solidFill>
                <a:latin typeface="Lucida Grande" charset="0"/>
                <a:sym typeface="Lucida Grande" charset="0"/>
              </a:rPr>
              <a:t>and</a:t>
            </a:r>
            <a:r>
              <a:rPr lang="en-US" altLang="en-US" sz="1200" dirty="0">
                <a:solidFill>
                  <a:srgbClr val="333333"/>
                </a:solidFill>
                <a:latin typeface="Lucida Grande" charset="0"/>
                <a:sym typeface="Lucida Grande" charset="0"/>
              </a:rPr>
              <a:t> levels are kept at 7GtC/year (the 2005 level), then carbon levels might then start to decrease after 2055..</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solidFill>
                  <a:srgbClr val="333333"/>
                </a:solidFill>
                <a:latin typeface="Lucida Grande" charset="0"/>
                <a:sym typeface="Lucida Grande" charset="0"/>
              </a:rPr>
              <a:t>To develop the revolutionary technologies required for such large emissions reductions in the second half of the century, enhanced research and development would have to begin immediately.</a:t>
            </a:r>
            <a:endParaRPr lang="en-US" altLang="en-US" b="1" i="1" dirty="0">
              <a:solidFill>
                <a:srgbClr val="000000"/>
              </a:solidFill>
              <a:cs typeface="Arial" panose="020B0604020202020204" pitchFamily="34" charset="0"/>
              <a:sym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9</a:t>
            </a:fld>
            <a:endParaRPr lang="en-GB"/>
          </a:p>
        </p:txBody>
      </p:sp>
    </p:spTree>
    <p:extLst>
      <p:ext uri="{BB962C8B-B14F-4D97-AF65-F5344CB8AC3E}">
        <p14:creationId xmlns:p14="http://schemas.microsoft.com/office/powerpoint/2010/main" val="707243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56490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03648" y="4221088"/>
            <a:ext cx="6400800" cy="12961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10" name="Picture 9"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332656"/>
            <a:ext cx="2910457" cy="217132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rot="5400000">
            <a:off x="-2695736" y="2695736"/>
            <a:ext cx="5868144" cy="47667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pic>
        <p:nvPicPr>
          <p:cNvPr id="7" name="Picture 6"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9512" y="5445224"/>
            <a:ext cx="1584176" cy="118186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2695736" y="2695736"/>
            <a:ext cx="5868144" cy="476672"/>
          </a:xfrm>
          <a:prstGeom prst="rect">
            <a:avLst/>
          </a:prstGeom>
        </p:spPr>
      </p:pic>
      <p:pic>
        <p:nvPicPr>
          <p:cNvPr id="7" name="Picture 6"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08304" y="5445224"/>
            <a:ext cx="1584176" cy="118186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520" y="5529904"/>
            <a:ext cx="1986677" cy="97566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2695736" y="2695736"/>
            <a:ext cx="5868144" cy="47667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8264" y="5601912"/>
            <a:ext cx="1986677" cy="975663"/>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descr="Colour Whee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1520" y="260648"/>
            <a:ext cx="779549" cy="793286"/>
          </a:xfrm>
          <a:prstGeom prst="rect">
            <a:avLst/>
          </a:prstGeom>
        </p:spPr>
      </p:pic>
      <p:pic>
        <p:nvPicPr>
          <p:cNvPr id="7" name="Picture 6" descr="Colour Strip.jpg"/>
          <p:cNvPicPr>
            <a:picLocks noChangeAspect="1"/>
          </p:cNvPicPr>
          <p:nvPr userDrawn="1"/>
        </p:nvPicPr>
        <p:blipFill>
          <a:blip r:embed="rId3" cstate="print"/>
          <a:stretch>
            <a:fillRect/>
          </a:stretch>
        </p:blipFill>
        <p:spPr>
          <a:xfrm rot="5400000">
            <a:off x="5971592" y="2695736"/>
            <a:ext cx="5868144" cy="476672"/>
          </a:xfrm>
          <a:prstGeom prst="rect">
            <a:avLst/>
          </a:prstGeom>
        </p:spPr>
      </p:pic>
      <p:sp>
        <p:nvSpPr>
          <p:cNvPr id="9" name="Text Placeholder 2"/>
          <p:cNvSpPr>
            <a:spLocks noGrp="1"/>
          </p:cNvSpPr>
          <p:nvPr>
            <p:ph type="body" idx="1" hasCustomPrompt="1"/>
          </p:nvPr>
        </p:nvSpPr>
        <p:spPr>
          <a:xfrm>
            <a:off x="827584" y="620688"/>
            <a:ext cx="7772400" cy="401836"/>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Insert slide subtitle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sp>
        <p:nvSpPr>
          <p:cNvPr id="9" name="Text Placeholder 2"/>
          <p:cNvSpPr>
            <a:spLocks noGrp="1"/>
          </p:cNvSpPr>
          <p:nvPr>
            <p:ph type="body" idx="1" hasCustomPrompt="1"/>
          </p:nvPr>
        </p:nvSpPr>
        <p:spPr>
          <a:xfrm>
            <a:off x="1115616" y="620688"/>
            <a:ext cx="7772400" cy="401836"/>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Insert slide subtitle</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9572" y="284637"/>
            <a:ext cx="1080120" cy="7378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544" y="476672"/>
            <a:ext cx="2993311" cy="1470025"/>
          </a:xfrm>
          <a:prstGeom prst="rect">
            <a:avLst/>
          </a:prstGeom>
        </p:spPr>
      </p:pic>
      <p:sp>
        <p:nvSpPr>
          <p:cNvPr id="10" name="Title 1"/>
          <p:cNvSpPr>
            <a:spLocks noGrp="1"/>
          </p:cNvSpPr>
          <p:nvPr>
            <p:ph type="ctrTitle"/>
          </p:nvPr>
        </p:nvSpPr>
        <p:spPr>
          <a:xfrm>
            <a:off x="755576" y="2564904"/>
            <a:ext cx="7772400" cy="1470025"/>
          </a:xfrm>
        </p:spPr>
        <p:txBody>
          <a:bodyPr/>
          <a:lstStyle/>
          <a:p>
            <a:r>
              <a:rPr lang="en-US"/>
              <a:t>Click to edit Master title style</a:t>
            </a:r>
            <a:endParaRPr lang="en-GB"/>
          </a:p>
        </p:txBody>
      </p:sp>
      <p:sp>
        <p:nvSpPr>
          <p:cNvPr id="11" name="Subtitle 2"/>
          <p:cNvSpPr>
            <a:spLocks noGrp="1"/>
          </p:cNvSpPr>
          <p:nvPr>
            <p:ph type="subTitle" idx="1"/>
          </p:nvPr>
        </p:nvSpPr>
        <p:spPr>
          <a:xfrm>
            <a:off x="1403648" y="4221088"/>
            <a:ext cx="6400800" cy="12961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pic>
        <p:nvPicPr>
          <p:cNvPr id="7" name="Picture 6"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8" name="Picture 7"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332655"/>
            <a:ext cx="1584176" cy="11818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351" y="219014"/>
            <a:ext cx="2736304" cy="134380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Colour Strip.jpg"/>
          <p:cNvPicPr>
            <a:picLocks noChangeAspect="1"/>
          </p:cNvPicPr>
          <p:nvPr userDrawn="1"/>
        </p:nvPicPr>
        <p:blipFill>
          <a:blip r:embed="rId2" cstate="print"/>
          <a:stretch>
            <a:fillRect/>
          </a:stretch>
        </p:blipFill>
        <p:spPr>
          <a:xfrm>
            <a:off x="3275856" y="0"/>
            <a:ext cx="5868144" cy="4766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a:off x="3275856" y="6381328"/>
            <a:ext cx="5868144" cy="476672"/>
          </a:xfrm>
          <a:prstGeom prst="rect">
            <a:avLst/>
          </a:prstGeom>
        </p:spPr>
      </p:pic>
      <p:pic>
        <p:nvPicPr>
          <p:cNvPr id="7" name="Picture 6"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68144" y="476672"/>
            <a:ext cx="2910457" cy="2171322"/>
          </a:xfrm>
          <a:prstGeom prst="rect">
            <a:avLst/>
          </a:prstGeom>
        </p:spPr>
      </p:pic>
      <p:pic>
        <p:nvPicPr>
          <p:cNvPr id="8" name="Picture 7" descr="Colour Strip.jpg"/>
          <p:cNvPicPr>
            <a:picLocks noChangeAspect="1"/>
          </p:cNvPicPr>
          <p:nvPr userDrawn="1"/>
        </p:nvPicPr>
        <p:blipFill>
          <a:blip r:embed="rId2" cstate="print"/>
          <a:stretch>
            <a:fillRect/>
          </a:stretch>
        </p:blipFill>
        <p:spPr>
          <a:xfrm>
            <a:off x="1475656" y="6381328"/>
            <a:ext cx="7668344" cy="47667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olour Strip.jpg"/>
          <p:cNvPicPr>
            <a:picLocks noChangeAspect="1"/>
          </p:cNvPicPr>
          <p:nvPr userDrawn="1"/>
        </p:nvPicPr>
        <p:blipFill>
          <a:blip r:embed="rId2" cstate="print"/>
          <a:stretch>
            <a:fillRect/>
          </a:stretch>
        </p:blipFill>
        <p:spPr>
          <a:xfrm>
            <a:off x="1475656" y="6381328"/>
            <a:ext cx="7668344" cy="476672"/>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4088" y="407972"/>
            <a:ext cx="3456384" cy="16974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descr="Colour Strip.jpg"/>
          <p:cNvPicPr>
            <a:picLocks noChangeAspect="1"/>
          </p:cNvPicPr>
          <p:nvPr userDrawn="1"/>
        </p:nvPicPr>
        <p:blipFill>
          <a:blip r:embed="rId2" cstate="print"/>
          <a:stretch>
            <a:fillRect/>
          </a:stretch>
        </p:blipFill>
        <p:spPr>
          <a:xfrm>
            <a:off x="2123728" y="0"/>
            <a:ext cx="7020272" cy="31182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olour Strip.jpg"/>
          <p:cNvPicPr>
            <a:picLocks noChangeAspect="1"/>
          </p:cNvPicPr>
          <p:nvPr userDrawn="1"/>
        </p:nvPicPr>
        <p:blipFill>
          <a:blip r:embed="rId2" cstate="print"/>
          <a:stretch>
            <a:fillRect/>
          </a:stretch>
        </p:blipFill>
        <p:spPr>
          <a:xfrm>
            <a:off x="0" y="6546177"/>
            <a:ext cx="7020272" cy="31182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CBF36-EF5A-4749-AAA0-29A8BE84FFD0}" type="datetimeFigureOut">
              <a:rPr lang="en-GB" smtClean="0"/>
              <a:pPr/>
              <a:t>09/10/2020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6BD09-2225-4D3F-80F2-64A4E7095FD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comments" Target="../comments/commen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33.jpeg"/><Relationship Id="rId5" Type="http://schemas.openxmlformats.org/officeDocument/2006/relationships/image" Target="../media/image32.emf"/><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limate_change_mitigation_scenarios"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https://en.wikipedia.org/wiki/Climate_stabilization_wed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hyperlink" Target="https://www.jpl.nasa.gov/edu/learn/video/nasas-earth-minute-gas-problem/"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comments" Target="../comments/comment2.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comments" Target="../comments/commen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206B-A9C6-9745-8A2F-BCEABD5C9F3F}"/>
              </a:ext>
            </a:extLst>
          </p:cNvPr>
          <p:cNvSpPr>
            <a:spLocks noGrp="1"/>
          </p:cNvSpPr>
          <p:nvPr>
            <p:ph type="ctrTitle"/>
          </p:nvPr>
        </p:nvSpPr>
        <p:spPr>
          <a:xfrm>
            <a:off x="255984" y="2557640"/>
            <a:ext cx="8420472" cy="1470025"/>
          </a:xfrm>
        </p:spPr>
        <p:txBody>
          <a:bodyPr>
            <a:normAutofit/>
          </a:bodyPr>
          <a:lstStyle/>
          <a:p>
            <a:r>
              <a:rPr lang="en-GB" dirty="0"/>
              <a:t>Is there anything we can do?</a:t>
            </a:r>
          </a:p>
        </p:txBody>
      </p:sp>
      <p:sp>
        <p:nvSpPr>
          <p:cNvPr id="3" name="Subtitle 2">
            <a:extLst>
              <a:ext uri="{FF2B5EF4-FFF2-40B4-BE49-F238E27FC236}">
                <a16:creationId xmlns:a16="http://schemas.microsoft.com/office/drawing/2014/main" id="{0A769EF7-86EF-3D4E-8CBA-0404B30D5438}"/>
              </a:ext>
            </a:extLst>
          </p:cNvPr>
          <p:cNvSpPr>
            <a:spLocks noGrp="1"/>
          </p:cNvSpPr>
          <p:nvPr>
            <p:ph type="subTitle" idx="1"/>
          </p:nvPr>
        </p:nvSpPr>
        <p:spPr>
          <a:xfrm>
            <a:off x="611560" y="4221088"/>
            <a:ext cx="7848872" cy="1757246"/>
          </a:xfrm>
        </p:spPr>
        <p:txBody>
          <a:bodyPr>
            <a:normAutofit/>
          </a:bodyPr>
          <a:lstStyle/>
          <a:p>
            <a:r>
              <a:rPr lang="en-GB" sz="2000" dirty="0"/>
              <a:t>Prof. Dudley Shallcross PSTT &amp; University of Bristol </a:t>
            </a:r>
          </a:p>
          <a:p>
            <a:r>
              <a:rPr lang="en-GB" sz="2000" dirty="0"/>
              <a:t>Tim Harrison, Bristol ChemLabS, University of Bristol, UK</a:t>
            </a:r>
          </a:p>
          <a:p>
            <a:r>
              <a:rPr lang="en-GB" sz="2000" dirty="0" err="1"/>
              <a:t>Dr.</a:t>
            </a:r>
            <a:r>
              <a:rPr lang="en-GB" sz="2000" dirty="0"/>
              <a:t> Alison Trew, Primary Science Teaching Trust (PSTT)</a:t>
            </a:r>
          </a:p>
          <a:p>
            <a:endParaRPr lang="en-GB" sz="2600" dirty="0"/>
          </a:p>
          <a:p>
            <a:endParaRPr lang="en-GB" dirty="0"/>
          </a:p>
        </p:txBody>
      </p:sp>
      <p:sp>
        <p:nvSpPr>
          <p:cNvPr id="4" name="Rectangle 3">
            <a:extLst>
              <a:ext uri="{FF2B5EF4-FFF2-40B4-BE49-F238E27FC236}">
                <a16:creationId xmlns:a16="http://schemas.microsoft.com/office/drawing/2014/main" id="{68AF9C21-E93C-4D48-8BCC-307276D4A7D2}"/>
              </a:ext>
            </a:extLst>
          </p:cNvPr>
          <p:cNvSpPr/>
          <p:nvPr/>
        </p:nvSpPr>
        <p:spPr>
          <a:xfrm>
            <a:off x="251520" y="6381328"/>
            <a:ext cx="8640960" cy="261610"/>
          </a:xfrm>
          <a:prstGeom prst="rect">
            <a:avLst/>
          </a:prstGeom>
        </p:spPr>
        <p:txBody>
          <a:bodyPr wrap="square">
            <a:spAutoFit/>
          </a:bodyPr>
          <a:lstStyle/>
          <a:p>
            <a:pPr algn="ctr">
              <a:defRPr/>
            </a:pPr>
            <a:r>
              <a:rPr lang="en-GB" sz="1100" dirty="0">
                <a:solidFill>
                  <a:prstClr val="black">
                    <a:lumMod val="50000"/>
                    <a:lumOff val="50000"/>
                  </a:prstClr>
                </a:solidFill>
              </a:rPr>
              <a:t>Please note that the content of this PowerPoint is ©PSTT 2020 but may be freely reproduced by teachers in schools for educational purposes.</a:t>
            </a:r>
          </a:p>
        </p:txBody>
      </p:sp>
      <p:pic>
        <p:nvPicPr>
          <p:cNvPr id="5" name="Picture 4">
            <a:extLst>
              <a:ext uri="{FF2B5EF4-FFF2-40B4-BE49-F238E27FC236}">
                <a16:creationId xmlns:a16="http://schemas.microsoft.com/office/drawing/2014/main" id="{594748C9-1EEB-423B-B70A-8E598A892C98}"/>
              </a:ext>
            </a:extLst>
          </p:cNvPr>
          <p:cNvPicPr>
            <a:picLocks noChangeAspect="1"/>
          </p:cNvPicPr>
          <p:nvPr/>
        </p:nvPicPr>
        <p:blipFill>
          <a:blip r:embed="rId3"/>
          <a:stretch>
            <a:fillRect/>
          </a:stretch>
        </p:blipFill>
        <p:spPr>
          <a:xfrm>
            <a:off x="6444208" y="879666"/>
            <a:ext cx="2232248" cy="14845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ight Brace 47">
            <a:extLst>
              <a:ext uri="{FF2B5EF4-FFF2-40B4-BE49-F238E27FC236}">
                <a16:creationId xmlns:a16="http://schemas.microsoft.com/office/drawing/2014/main" id="{B3673F78-AF38-48F3-A454-26C84E9B4AD1}"/>
              </a:ext>
            </a:extLst>
          </p:cNvPr>
          <p:cNvSpPr/>
          <p:nvPr/>
        </p:nvSpPr>
        <p:spPr>
          <a:xfrm>
            <a:off x="6105525" y="1622425"/>
            <a:ext cx="325437" cy="19653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Line 22">
            <a:extLst>
              <a:ext uri="{FF2B5EF4-FFF2-40B4-BE49-F238E27FC236}">
                <a16:creationId xmlns:a16="http://schemas.microsoft.com/office/drawing/2014/main" id="{33535B05-07C5-4F1B-A47B-622A861C5472}"/>
              </a:ext>
            </a:extLst>
          </p:cNvPr>
          <p:cNvSpPr>
            <a:spLocks noChangeShapeType="1"/>
          </p:cNvSpPr>
          <p:nvPr/>
        </p:nvSpPr>
        <p:spPr bwMode="auto">
          <a:xfrm>
            <a:off x="774700" y="5610225"/>
            <a:ext cx="7997825" cy="0"/>
          </a:xfrm>
          <a:prstGeom prst="line">
            <a:avLst/>
          </a:prstGeom>
          <a:noFill/>
          <a:ln w="25400">
            <a:solidFill>
              <a:srgbClr val="000000"/>
            </a:solidFill>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pic>
        <p:nvPicPr>
          <p:cNvPr id="42" name="Picture 44">
            <a:extLst>
              <a:ext uri="{FF2B5EF4-FFF2-40B4-BE49-F238E27FC236}">
                <a16:creationId xmlns:a16="http://schemas.microsoft.com/office/drawing/2014/main" id="{206415CF-1BC7-4EBF-AF4F-BDB939461601}"/>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2806" y="3462338"/>
            <a:ext cx="275272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alpha val="79999"/>
                  </a:srgbClr>
                </a:solidFill>
                <a:miter lim="800000"/>
                <a:headEnd/>
                <a:tailEnd/>
              </a14:hiddenLine>
            </a:ext>
          </a:extLst>
        </p:spPr>
      </p:pic>
      <p:grpSp>
        <p:nvGrpSpPr>
          <p:cNvPr id="4" name="Group 2">
            <a:extLst>
              <a:ext uri="{FF2B5EF4-FFF2-40B4-BE49-F238E27FC236}">
                <a16:creationId xmlns:a16="http://schemas.microsoft.com/office/drawing/2014/main" id="{5EE8ECE5-3DEB-4BED-847B-1E24176E924A}"/>
              </a:ext>
            </a:extLst>
          </p:cNvPr>
          <p:cNvGrpSpPr>
            <a:grpSpLocks/>
          </p:cNvGrpSpPr>
          <p:nvPr/>
        </p:nvGrpSpPr>
        <p:grpSpPr bwMode="auto">
          <a:xfrm>
            <a:off x="3441700" y="1622425"/>
            <a:ext cx="2586038" cy="1960563"/>
            <a:chOff x="0" y="0"/>
            <a:chExt cx="1629" cy="1235"/>
          </a:xfrm>
        </p:grpSpPr>
        <p:sp>
          <p:nvSpPr>
            <p:cNvPr id="5" name="AutoShape 3">
              <a:extLst>
                <a:ext uri="{FF2B5EF4-FFF2-40B4-BE49-F238E27FC236}">
                  <a16:creationId xmlns:a16="http://schemas.microsoft.com/office/drawing/2014/main" id="{ECC13AAC-48CB-4C35-A04B-C5FD18593CC6}"/>
                </a:ext>
              </a:extLst>
            </p:cNvPr>
            <p:cNvSpPr>
              <a:spLocks/>
            </p:cNvSpPr>
            <p:nvPr/>
          </p:nvSpPr>
          <p:spPr bwMode="auto">
            <a:xfrm flipH="1">
              <a:off x="0" y="0"/>
              <a:ext cx="1629" cy="1235"/>
            </a:xfrm>
            <a:prstGeom prst="rtTriangle">
              <a:avLst/>
            </a:prstGeom>
            <a:solidFill>
              <a:srgbClr val="FDFE9B"/>
            </a:solidFill>
            <a:ln w="9525">
              <a:noFill/>
              <a:miter lim="800000"/>
              <a:headEnd/>
              <a:tailEnd/>
            </a:ln>
          </p:spPr>
          <p:txBody>
            <a:bodyPr/>
            <a:lstStyle/>
            <a:p>
              <a:pPr>
                <a:lnSpc>
                  <a:spcPts val="3600"/>
                </a:lnSpc>
                <a:spcBef>
                  <a:spcPts val="500"/>
                </a:spcBef>
                <a:buClr>
                  <a:srgbClr val="990033"/>
                </a:buClr>
                <a:defRPr/>
              </a:pPr>
              <a:endParaRPr lang="en-GB">
                <a:latin typeface="Arial" charset="0"/>
              </a:endParaRPr>
            </a:p>
          </p:txBody>
        </p:sp>
        <p:sp>
          <p:nvSpPr>
            <p:cNvPr id="6" name="Rectangle 4">
              <a:extLst>
                <a:ext uri="{FF2B5EF4-FFF2-40B4-BE49-F238E27FC236}">
                  <a16:creationId xmlns:a16="http://schemas.microsoft.com/office/drawing/2014/main" id="{8EA4D620-8E04-4B5D-861D-9A1A117894C8}"/>
                </a:ext>
              </a:extLst>
            </p:cNvPr>
            <p:cNvSpPr>
              <a:spLocks/>
            </p:cNvSpPr>
            <p:nvPr/>
          </p:nvSpPr>
          <p:spPr bwMode="auto">
            <a:xfrm>
              <a:off x="1074" y="782"/>
              <a:ext cx="24" cy="288"/>
            </a:xfrm>
            <a:prstGeom prst="rect">
              <a:avLst/>
            </a:prstGeom>
            <a:noFill/>
            <a:ln>
              <a:noFill/>
            </a:ln>
          </p:spPr>
          <p:txBody>
            <a:bodyPr/>
            <a:lstStyle/>
            <a:p>
              <a:pPr>
                <a:lnSpc>
                  <a:spcPts val="3600"/>
                </a:lnSpc>
                <a:spcBef>
                  <a:spcPts val="500"/>
                </a:spcBef>
                <a:buClr>
                  <a:srgbClr val="990033"/>
                </a:buClr>
                <a:defRPr/>
              </a:pPr>
              <a:endParaRPr lang="en-GB">
                <a:latin typeface="Arial" charset="0"/>
              </a:endParaRPr>
            </a:p>
          </p:txBody>
        </p:sp>
      </p:grpSp>
      <p:sp>
        <p:nvSpPr>
          <p:cNvPr id="9" name="Line 8">
            <a:extLst>
              <a:ext uri="{FF2B5EF4-FFF2-40B4-BE49-F238E27FC236}">
                <a16:creationId xmlns:a16="http://schemas.microsoft.com/office/drawing/2014/main" id="{19A7C8F0-FEE8-46D6-8DED-314256B836EB}"/>
              </a:ext>
            </a:extLst>
          </p:cNvPr>
          <p:cNvSpPr>
            <a:spLocks noChangeShapeType="1"/>
          </p:cNvSpPr>
          <p:nvPr/>
        </p:nvSpPr>
        <p:spPr bwMode="auto">
          <a:xfrm rot="10800000" flipH="1">
            <a:off x="3468688" y="266700"/>
            <a:ext cx="4318000" cy="3254375"/>
          </a:xfrm>
          <a:prstGeom prst="line">
            <a:avLst/>
          </a:prstGeom>
          <a:noFill/>
          <a:ln w="63500">
            <a:solidFill>
              <a:srgbClr val="000000"/>
            </a:solidFill>
            <a:prstDash val="dash"/>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sp>
        <p:nvSpPr>
          <p:cNvPr id="11" name="Line 11">
            <a:extLst>
              <a:ext uri="{FF2B5EF4-FFF2-40B4-BE49-F238E27FC236}">
                <a16:creationId xmlns:a16="http://schemas.microsoft.com/office/drawing/2014/main" id="{02BE1A57-9EA1-4953-BDC5-CC527CCEE649}"/>
              </a:ext>
            </a:extLst>
          </p:cNvPr>
          <p:cNvSpPr>
            <a:spLocks noChangeShapeType="1"/>
          </p:cNvSpPr>
          <p:nvPr/>
        </p:nvSpPr>
        <p:spPr bwMode="auto">
          <a:xfrm rot="10800000" flipH="1">
            <a:off x="719138" y="1498600"/>
            <a:ext cx="171450" cy="7938"/>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12" name="Line 12">
            <a:extLst>
              <a:ext uri="{FF2B5EF4-FFF2-40B4-BE49-F238E27FC236}">
                <a16:creationId xmlns:a16="http://schemas.microsoft.com/office/drawing/2014/main" id="{3940BBE0-B7E4-46EF-A5D8-F60B9E41E616}"/>
              </a:ext>
            </a:extLst>
          </p:cNvPr>
          <p:cNvSpPr>
            <a:spLocks noChangeShapeType="1"/>
          </p:cNvSpPr>
          <p:nvPr/>
        </p:nvSpPr>
        <p:spPr bwMode="auto">
          <a:xfrm rot="10800000" flipH="1">
            <a:off x="708025" y="3522663"/>
            <a:ext cx="171450" cy="7937"/>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13" name="Line 13">
            <a:extLst>
              <a:ext uri="{FF2B5EF4-FFF2-40B4-BE49-F238E27FC236}">
                <a16:creationId xmlns:a16="http://schemas.microsoft.com/office/drawing/2014/main" id="{A766F4D0-BDAE-4FB1-BD4D-5C3F1A000278}"/>
              </a:ext>
            </a:extLst>
          </p:cNvPr>
          <p:cNvSpPr>
            <a:spLocks noChangeShapeType="1"/>
          </p:cNvSpPr>
          <p:nvPr/>
        </p:nvSpPr>
        <p:spPr bwMode="auto">
          <a:xfrm>
            <a:off x="6027738" y="5530850"/>
            <a:ext cx="1587" cy="174625"/>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14" name="Line 14">
            <a:extLst>
              <a:ext uri="{FF2B5EF4-FFF2-40B4-BE49-F238E27FC236}">
                <a16:creationId xmlns:a16="http://schemas.microsoft.com/office/drawing/2014/main" id="{253C64CC-0593-4C7D-8149-287A04BCD01A}"/>
              </a:ext>
            </a:extLst>
          </p:cNvPr>
          <p:cNvSpPr>
            <a:spLocks noChangeShapeType="1"/>
          </p:cNvSpPr>
          <p:nvPr/>
        </p:nvSpPr>
        <p:spPr bwMode="auto">
          <a:xfrm>
            <a:off x="3451225" y="5519738"/>
            <a:ext cx="1588" cy="174625"/>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16" name="Line 16">
            <a:extLst>
              <a:ext uri="{FF2B5EF4-FFF2-40B4-BE49-F238E27FC236}">
                <a16:creationId xmlns:a16="http://schemas.microsoft.com/office/drawing/2014/main" id="{779B0D08-4931-4494-BAEA-C58E2CA74DAF}"/>
              </a:ext>
            </a:extLst>
          </p:cNvPr>
          <p:cNvSpPr>
            <a:spLocks noChangeShapeType="1"/>
          </p:cNvSpPr>
          <p:nvPr/>
        </p:nvSpPr>
        <p:spPr bwMode="auto">
          <a:xfrm rot="10800000" flipH="1">
            <a:off x="681038" y="5622925"/>
            <a:ext cx="171450" cy="7938"/>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17" name="Rectangle 18">
            <a:extLst>
              <a:ext uri="{FF2B5EF4-FFF2-40B4-BE49-F238E27FC236}">
                <a16:creationId xmlns:a16="http://schemas.microsoft.com/office/drawing/2014/main" id="{B10362EA-D974-496D-A58C-38EB2BB47829}"/>
              </a:ext>
            </a:extLst>
          </p:cNvPr>
          <p:cNvSpPr>
            <a:spLocks/>
          </p:cNvSpPr>
          <p:nvPr/>
        </p:nvSpPr>
        <p:spPr bwMode="auto">
          <a:xfrm rot="-2280000">
            <a:off x="3417888" y="2070100"/>
            <a:ext cx="2463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ts val="800"/>
              </a:spcBef>
              <a:buClrTx/>
              <a:buFontTx/>
              <a:buNone/>
            </a:pPr>
            <a:r>
              <a:rPr lang="en-US" altLang="en-US" sz="1400" b="1" baseline="0">
                <a:effectLst/>
                <a:cs typeface="Arial" panose="020B0604020202020204" pitchFamily="34" charset="0"/>
                <a:sym typeface="Arial" panose="020B0604020202020204" pitchFamily="34" charset="0"/>
              </a:rPr>
              <a:t>Currently projected path</a:t>
            </a:r>
          </a:p>
        </p:txBody>
      </p:sp>
      <p:sp>
        <p:nvSpPr>
          <p:cNvPr id="18" name="Rectangle 19">
            <a:extLst>
              <a:ext uri="{FF2B5EF4-FFF2-40B4-BE49-F238E27FC236}">
                <a16:creationId xmlns:a16="http://schemas.microsoft.com/office/drawing/2014/main" id="{DA25E952-4F7A-4710-B00A-7612A77DCE3A}"/>
              </a:ext>
            </a:extLst>
          </p:cNvPr>
          <p:cNvSpPr>
            <a:spLocks/>
          </p:cNvSpPr>
          <p:nvPr/>
        </p:nvSpPr>
        <p:spPr bwMode="auto">
          <a:xfrm>
            <a:off x="4257675" y="3563938"/>
            <a:ext cx="1435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solidFill>
                  <a:srgbClr val="000000"/>
                </a:solidFill>
                <a:effectLst/>
                <a:cs typeface="Arial" panose="020B0604020202020204" pitchFamily="34" charset="0"/>
                <a:sym typeface="Arial" panose="020B0604020202020204" pitchFamily="34" charset="0"/>
              </a:rPr>
              <a:t>Flat path</a:t>
            </a:r>
          </a:p>
        </p:txBody>
      </p:sp>
      <p:sp>
        <p:nvSpPr>
          <p:cNvPr id="19" name="Line 20">
            <a:extLst>
              <a:ext uri="{FF2B5EF4-FFF2-40B4-BE49-F238E27FC236}">
                <a16:creationId xmlns:a16="http://schemas.microsoft.com/office/drawing/2014/main" id="{62090F21-E765-4799-AB2C-C1AA86CCB817}"/>
              </a:ext>
            </a:extLst>
          </p:cNvPr>
          <p:cNvSpPr>
            <a:spLocks noChangeShapeType="1"/>
          </p:cNvSpPr>
          <p:nvPr/>
        </p:nvSpPr>
        <p:spPr bwMode="auto">
          <a:xfrm>
            <a:off x="3468688" y="3546475"/>
            <a:ext cx="2555875" cy="0"/>
          </a:xfrm>
          <a:prstGeom prst="line">
            <a:avLst/>
          </a:prstGeom>
          <a:noFill/>
          <a:ln w="63500">
            <a:solidFill>
              <a:srgbClr val="FC9968"/>
            </a:solidFill>
            <a:prstDash val="dash"/>
            <a:round/>
            <a:headEnd/>
            <a:tailEnd/>
          </a:ln>
        </p:spPr>
        <p:txBody>
          <a:bodyPr/>
          <a:lstStyle/>
          <a:p>
            <a:pPr>
              <a:lnSpc>
                <a:spcPts val="3600"/>
              </a:lnSpc>
              <a:spcBef>
                <a:spcPts val="500"/>
              </a:spcBef>
              <a:buClr>
                <a:srgbClr val="990033"/>
              </a:buClr>
              <a:defRPr/>
            </a:pPr>
            <a:endParaRPr lang="en-GB">
              <a:latin typeface="Arial" charset="0"/>
            </a:endParaRPr>
          </a:p>
        </p:txBody>
      </p:sp>
      <p:sp>
        <p:nvSpPr>
          <p:cNvPr id="22" name="Rectangle 23">
            <a:extLst>
              <a:ext uri="{FF2B5EF4-FFF2-40B4-BE49-F238E27FC236}">
                <a16:creationId xmlns:a16="http://schemas.microsoft.com/office/drawing/2014/main" id="{7FEFA2DA-8C64-4A2F-B589-01EF05A238B4}"/>
              </a:ext>
            </a:extLst>
          </p:cNvPr>
          <p:cNvSpPr>
            <a:spLocks/>
          </p:cNvSpPr>
          <p:nvPr/>
        </p:nvSpPr>
        <p:spPr bwMode="auto">
          <a:xfrm>
            <a:off x="1485900" y="3236913"/>
            <a:ext cx="10080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Historical</a:t>
            </a:r>
          </a:p>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 emissions</a:t>
            </a:r>
          </a:p>
        </p:txBody>
      </p:sp>
      <p:sp>
        <p:nvSpPr>
          <p:cNvPr id="23" name="Line 24">
            <a:extLst>
              <a:ext uri="{FF2B5EF4-FFF2-40B4-BE49-F238E27FC236}">
                <a16:creationId xmlns:a16="http://schemas.microsoft.com/office/drawing/2014/main" id="{B63F6E8A-2C84-465A-A283-421A8B0411D5}"/>
              </a:ext>
            </a:extLst>
          </p:cNvPr>
          <p:cNvSpPr>
            <a:spLocks noChangeShapeType="1"/>
          </p:cNvSpPr>
          <p:nvPr/>
        </p:nvSpPr>
        <p:spPr bwMode="auto">
          <a:xfrm>
            <a:off x="2287588" y="3709988"/>
            <a:ext cx="279400" cy="217487"/>
          </a:xfrm>
          <a:prstGeom prst="line">
            <a:avLst/>
          </a:prstGeom>
          <a:noFill/>
          <a:ln w="38100">
            <a:solidFill>
              <a:schemeClr val="tx1"/>
            </a:solidFill>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sp>
        <p:nvSpPr>
          <p:cNvPr id="25" name="Line 26">
            <a:extLst>
              <a:ext uri="{FF2B5EF4-FFF2-40B4-BE49-F238E27FC236}">
                <a16:creationId xmlns:a16="http://schemas.microsoft.com/office/drawing/2014/main" id="{3FCF74C1-6DA5-4E20-9808-4E2ED590931A}"/>
              </a:ext>
            </a:extLst>
          </p:cNvPr>
          <p:cNvSpPr>
            <a:spLocks noChangeShapeType="1"/>
          </p:cNvSpPr>
          <p:nvPr/>
        </p:nvSpPr>
        <p:spPr bwMode="auto">
          <a:xfrm rot="10800000">
            <a:off x="781050" y="827088"/>
            <a:ext cx="0" cy="4797425"/>
          </a:xfrm>
          <a:prstGeom prst="line">
            <a:avLst/>
          </a:prstGeom>
          <a:noFill/>
          <a:ln w="38100">
            <a:solidFill>
              <a:srgbClr val="000000"/>
            </a:solidFill>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sp>
        <p:nvSpPr>
          <p:cNvPr id="26" name="Line 27">
            <a:extLst>
              <a:ext uri="{FF2B5EF4-FFF2-40B4-BE49-F238E27FC236}">
                <a16:creationId xmlns:a16="http://schemas.microsoft.com/office/drawing/2014/main" id="{AE4A709F-C577-492F-B319-F3D7FC33D87D}"/>
              </a:ext>
            </a:extLst>
          </p:cNvPr>
          <p:cNvSpPr>
            <a:spLocks noChangeShapeType="1"/>
          </p:cNvSpPr>
          <p:nvPr/>
        </p:nvSpPr>
        <p:spPr bwMode="auto">
          <a:xfrm>
            <a:off x="8582025" y="5543550"/>
            <a:ext cx="1588" cy="112713"/>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27" name="Line 28">
            <a:extLst>
              <a:ext uri="{FF2B5EF4-FFF2-40B4-BE49-F238E27FC236}">
                <a16:creationId xmlns:a16="http://schemas.microsoft.com/office/drawing/2014/main" id="{EF0DBE5F-F743-4199-A449-69C8D07FABFB}"/>
              </a:ext>
            </a:extLst>
          </p:cNvPr>
          <p:cNvSpPr>
            <a:spLocks noChangeShapeType="1"/>
          </p:cNvSpPr>
          <p:nvPr/>
        </p:nvSpPr>
        <p:spPr bwMode="auto">
          <a:xfrm rot="10800000" flipH="1">
            <a:off x="3467100" y="1914525"/>
            <a:ext cx="2555875" cy="1597025"/>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28" name="Line 29">
            <a:extLst>
              <a:ext uri="{FF2B5EF4-FFF2-40B4-BE49-F238E27FC236}">
                <a16:creationId xmlns:a16="http://schemas.microsoft.com/office/drawing/2014/main" id="{EC2D3B6A-E3E3-4CB4-8CD2-7C77194A8696}"/>
              </a:ext>
            </a:extLst>
          </p:cNvPr>
          <p:cNvSpPr>
            <a:spLocks noChangeShapeType="1"/>
          </p:cNvSpPr>
          <p:nvPr/>
        </p:nvSpPr>
        <p:spPr bwMode="auto">
          <a:xfrm rot="10800000" flipH="1">
            <a:off x="3495675" y="2219325"/>
            <a:ext cx="2492375" cy="1325563"/>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29" name="Line 30">
            <a:extLst>
              <a:ext uri="{FF2B5EF4-FFF2-40B4-BE49-F238E27FC236}">
                <a16:creationId xmlns:a16="http://schemas.microsoft.com/office/drawing/2014/main" id="{03B76987-648D-4E64-8872-98FF583410F6}"/>
              </a:ext>
            </a:extLst>
          </p:cNvPr>
          <p:cNvSpPr>
            <a:spLocks noChangeShapeType="1"/>
          </p:cNvSpPr>
          <p:nvPr/>
        </p:nvSpPr>
        <p:spPr bwMode="auto">
          <a:xfrm rot="10800000" flipH="1">
            <a:off x="3495675" y="2495550"/>
            <a:ext cx="2525713" cy="1020763"/>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30" name="Line 31">
            <a:extLst>
              <a:ext uri="{FF2B5EF4-FFF2-40B4-BE49-F238E27FC236}">
                <a16:creationId xmlns:a16="http://schemas.microsoft.com/office/drawing/2014/main" id="{D7EF3C7A-7E2A-415E-8855-F40C743A041D}"/>
              </a:ext>
            </a:extLst>
          </p:cNvPr>
          <p:cNvSpPr>
            <a:spLocks noChangeShapeType="1"/>
          </p:cNvSpPr>
          <p:nvPr/>
        </p:nvSpPr>
        <p:spPr bwMode="auto">
          <a:xfrm rot="10800000" flipH="1">
            <a:off x="3524250" y="2771775"/>
            <a:ext cx="2498725" cy="763588"/>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31" name="Line 32">
            <a:extLst>
              <a:ext uri="{FF2B5EF4-FFF2-40B4-BE49-F238E27FC236}">
                <a16:creationId xmlns:a16="http://schemas.microsoft.com/office/drawing/2014/main" id="{63E9BC4F-E329-48A7-A310-589E5041F893}"/>
              </a:ext>
            </a:extLst>
          </p:cNvPr>
          <p:cNvSpPr>
            <a:spLocks noChangeShapeType="1"/>
          </p:cNvSpPr>
          <p:nvPr/>
        </p:nvSpPr>
        <p:spPr bwMode="auto">
          <a:xfrm rot="10800000" flipH="1">
            <a:off x="3495675" y="3057525"/>
            <a:ext cx="2527300" cy="444500"/>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32" name="Line 33">
            <a:extLst>
              <a:ext uri="{FF2B5EF4-FFF2-40B4-BE49-F238E27FC236}">
                <a16:creationId xmlns:a16="http://schemas.microsoft.com/office/drawing/2014/main" id="{D61E1DCA-6976-4844-9D75-8D69D83D12C5}"/>
              </a:ext>
            </a:extLst>
          </p:cNvPr>
          <p:cNvSpPr>
            <a:spLocks noChangeShapeType="1"/>
          </p:cNvSpPr>
          <p:nvPr/>
        </p:nvSpPr>
        <p:spPr bwMode="auto">
          <a:xfrm rot="10800000" flipH="1">
            <a:off x="3495675" y="3295650"/>
            <a:ext cx="2514600" cy="219075"/>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33" name="Rectangle 34">
            <a:extLst>
              <a:ext uri="{FF2B5EF4-FFF2-40B4-BE49-F238E27FC236}">
                <a16:creationId xmlns:a16="http://schemas.microsoft.com/office/drawing/2014/main" id="{42CAFA45-94B8-4069-9ADD-54048DC89820}"/>
              </a:ext>
            </a:extLst>
          </p:cNvPr>
          <p:cNvSpPr>
            <a:spLocks/>
          </p:cNvSpPr>
          <p:nvPr/>
        </p:nvSpPr>
        <p:spPr bwMode="auto">
          <a:xfrm>
            <a:off x="6683633" y="1404938"/>
            <a:ext cx="142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2600" b="1" baseline="0" dirty="0">
                <a:effectLst/>
                <a:cs typeface="Arial" panose="020B0604020202020204" pitchFamily="34" charset="0"/>
                <a:sym typeface="Arial" panose="020B0604020202020204" pitchFamily="34" charset="0"/>
              </a:rPr>
              <a:t>14 GtC/y</a:t>
            </a:r>
          </a:p>
        </p:txBody>
      </p:sp>
      <p:sp>
        <p:nvSpPr>
          <p:cNvPr id="34" name="Rectangle 35">
            <a:extLst>
              <a:ext uri="{FF2B5EF4-FFF2-40B4-BE49-F238E27FC236}">
                <a16:creationId xmlns:a16="http://schemas.microsoft.com/office/drawing/2014/main" id="{449C3624-C984-4EBB-BC84-F5E56025AB15}"/>
              </a:ext>
            </a:extLst>
          </p:cNvPr>
          <p:cNvSpPr>
            <a:spLocks/>
          </p:cNvSpPr>
          <p:nvPr/>
        </p:nvSpPr>
        <p:spPr bwMode="auto">
          <a:xfrm>
            <a:off x="6750771" y="3282951"/>
            <a:ext cx="124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2600" b="1" baseline="0" dirty="0">
                <a:effectLst/>
                <a:cs typeface="Arial" panose="020B0604020202020204" pitchFamily="34" charset="0"/>
                <a:sym typeface="Arial" panose="020B0604020202020204" pitchFamily="34" charset="0"/>
              </a:rPr>
              <a:t>7 GtC/y</a:t>
            </a:r>
          </a:p>
        </p:txBody>
      </p:sp>
      <p:sp>
        <p:nvSpPr>
          <p:cNvPr id="35" name="Line 36">
            <a:extLst>
              <a:ext uri="{FF2B5EF4-FFF2-40B4-BE49-F238E27FC236}">
                <a16:creationId xmlns:a16="http://schemas.microsoft.com/office/drawing/2014/main" id="{B67DA4F4-04D3-48B2-9415-E7C9A6DDE6D0}"/>
              </a:ext>
            </a:extLst>
          </p:cNvPr>
          <p:cNvSpPr>
            <a:spLocks noChangeShapeType="1"/>
          </p:cNvSpPr>
          <p:nvPr/>
        </p:nvSpPr>
        <p:spPr bwMode="auto">
          <a:xfrm flipH="1">
            <a:off x="6351296" y="1633538"/>
            <a:ext cx="399474" cy="3464"/>
          </a:xfrm>
          <a:prstGeom prst="line">
            <a:avLst/>
          </a:prstGeom>
          <a:noFill/>
          <a:ln w="38100">
            <a:solidFill>
              <a:schemeClr val="tx1"/>
            </a:solidFill>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sp>
        <p:nvSpPr>
          <p:cNvPr id="36" name="Line 37">
            <a:extLst>
              <a:ext uri="{FF2B5EF4-FFF2-40B4-BE49-F238E27FC236}">
                <a16:creationId xmlns:a16="http://schemas.microsoft.com/office/drawing/2014/main" id="{3FD6D59E-C4D5-47CF-8E0C-E6AECDBDE814}"/>
              </a:ext>
            </a:extLst>
          </p:cNvPr>
          <p:cNvSpPr>
            <a:spLocks noChangeShapeType="1"/>
          </p:cNvSpPr>
          <p:nvPr/>
        </p:nvSpPr>
        <p:spPr bwMode="auto">
          <a:xfrm flipH="1">
            <a:off x="6295304" y="3563937"/>
            <a:ext cx="381430" cy="14287"/>
          </a:xfrm>
          <a:prstGeom prst="line">
            <a:avLst/>
          </a:prstGeom>
          <a:noFill/>
          <a:ln w="38100">
            <a:solidFill>
              <a:schemeClr val="tx1"/>
            </a:solidFill>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sp>
        <p:nvSpPr>
          <p:cNvPr id="39" name="Rectangle 40">
            <a:extLst>
              <a:ext uri="{FF2B5EF4-FFF2-40B4-BE49-F238E27FC236}">
                <a16:creationId xmlns:a16="http://schemas.microsoft.com/office/drawing/2014/main" id="{5CC8F249-DB0E-46C5-A679-844268C3B6E0}"/>
              </a:ext>
            </a:extLst>
          </p:cNvPr>
          <p:cNvSpPr>
            <a:spLocks/>
          </p:cNvSpPr>
          <p:nvPr/>
        </p:nvSpPr>
        <p:spPr bwMode="auto">
          <a:xfrm>
            <a:off x="5768975" y="5735638"/>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2055</a:t>
            </a:r>
          </a:p>
        </p:txBody>
      </p:sp>
      <p:sp>
        <p:nvSpPr>
          <p:cNvPr id="40" name="Rectangle 41">
            <a:extLst>
              <a:ext uri="{FF2B5EF4-FFF2-40B4-BE49-F238E27FC236}">
                <a16:creationId xmlns:a16="http://schemas.microsoft.com/office/drawing/2014/main" id="{0A29BF22-E69F-4924-B6FE-25C723D55AAA}"/>
              </a:ext>
            </a:extLst>
          </p:cNvPr>
          <p:cNvSpPr>
            <a:spLocks/>
          </p:cNvSpPr>
          <p:nvPr/>
        </p:nvSpPr>
        <p:spPr bwMode="auto">
          <a:xfrm>
            <a:off x="3169109" y="576761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dirty="0">
                <a:effectLst/>
                <a:cs typeface="Arial" panose="020B0604020202020204" pitchFamily="34" charset="0"/>
                <a:sym typeface="Arial" panose="020B0604020202020204" pitchFamily="34" charset="0"/>
              </a:rPr>
              <a:t>2005</a:t>
            </a:r>
          </a:p>
        </p:txBody>
      </p:sp>
      <p:sp>
        <p:nvSpPr>
          <p:cNvPr id="41" name="Rectangle 43">
            <a:extLst>
              <a:ext uri="{FF2B5EF4-FFF2-40B4-BE49-F238E27FC236}">
                <a16:creationId xmlns:a16="http://schemas.microsoft.com/office/drawing/2014/main" id="{161039AD-F393-43BE-9CB1-86336C1A7105}"/>
              </a:ext>
            </a:extLst>
          </p:cNvPr>
          <p:cNvSpPr>
            <a:spLocks/>
          </p:cNvSpPr>
          <p:nvPr/>
        </p:nvSpPr>
        <p:spPr bwMode="auto">
          <a:xfrm>
            <a:off x="8331200" y="5707063"/>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2105</a:t>
            </a:r>
          </a:p>
        </p:txBody>
      </p:sp>
      <p:sp>
        <p:nvSpPr>
          <p:cNvPr id="2" name="Rectangle 7">
            <a:extLst>
              <a:ext uri="{FF2B5EF4-FFF2-40B4-BE49-F238E27FC236}">
                <a16:creationId xmlns:a16="http://schemas.microsoft.com/office/drawing/2014/main" id="{50146EDF-5D4E-473B-80D2-65FCDA80053D}"/>
              </a:ext>
            </a:extLst>
          </p:cNvPr>
          <p:cNvSpPr>
            <a:spLocks/>
          </p:cNvSpPr>
          <p:nvPr/>
        </p:nvSpPr>
        <p:spPr bwMode="auto">
          <a:xfrm>
            <a:off x="344488" y="1354138"/>
            <a:ext cx="457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dirty="0">
                <a:solidFill>
                  <a:schemeClr val="tx1"/>
                </a:solidFill>
                <a:effectLst/>
                <a:cs typeface="Arial" panose="020B0604020202020204" pitchFamily="34" charset="0"/>
                <a:sym typeface="Arial" panose="020B0604020202020204" pitchFamily="34" charset="0"/>
              </a:rPr>
              <a:t>14</a:t>
            </a:r>
          </a:p>
        </p:txBody>
      </p:sp>
      <p:sp>
        <p:nvSpPr>
          <p:cNvPr id="3" name="Rectangle 9">
            <a:extLst>
              <a:ext uri="{FF2B5EF4-FFF2-40B4-BE49-F238E27FC236}">
                <a16:creationId xmlns:a16="http://schemas.microsoft.com/office/drawing/2014/main" id="{06CB74B1-8901-4098-AFFF-0A802EC885E4}"/>
              </a:ext>
            </a:extLst>
          </p:cNvPr>
          <p:cNvSpPr>
            <a:spLocks/>
          </p:cNvSpPr>
          <p:nvPr/>
        </p:nvSpPr>
        <p:spPr bwMode="auto">
          <a:xfrm>
            <a:off x="460375" y="3378200"/>
            <a:ext cx="2857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dirty="0">
                <a:solidFill>
                  <a:schemeClr val="tx1"/>
                </a:solidFill>
                <a:effectLst/>
                <a:cs typeface="Arial" panose="020B0604020202020204" pitchFamily="34" charset="0"/>
                <a:sym typeface="Arial" panose="020B0604020202020204" pitchFamily="34" charset="0"/>
              </a:rPr>
              <a:t>7</a:t>
            </a:r>
          </a:p>
        </p:txBody>
      </p:sp>
      <p:sp>
        <p:nvSpPr>
          <p:cNvPr id="24" name="Rectangle 17">
            <a:extLst>
              <a:ext uri="{FF2B5EF4-FFF2-40B4-BE49-F238E27FC236}">
                <a16:creationId xmlns:a16="http://schemas.microsoft.com/office/drawing/2014/main" id="{0795E702-36F5-4F93-8E16-89D99BC9DC40}"/>
              </a:ext>
            </a:extLst>
          </p:cNvPr>
          <p:cNvSpPr>
            <a:spLocks/>
          </p:cNvSpPr>
          <p:nvPr/>
        </p:nvSpPr>
        <p:spPr bwMode="auto">
          <a:xfrm>
            <a:off x="414338" y="5467350"/>
            <a:ext cx="215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ts val="800"/>
              </a:spcBef>
              <a:buClrTx/>
            </a:pPr>
            <a:r>
              <a:rPr lang="en-US" altLang="en-US" sz="1400" b="1" baseline="0" dirty="0">
                <a:solidFill>
                  <a:schemeClr val="tx1"/>
                </a:solidFill>
                <a:effectLst/>
                <a:cs typeface="Arial" panose="020B0604020202020204" pitchFamily="34" charset="0"/>
                <a:sym typeface="Arial" panose="020B0604020202020204" pitchFamily="34" charset="0"/>
              </a:rPr>
              <a:t>0</a:t>
            </a:r>
          </a:p>
        </p:txBody>
      </p:sp>
      <p:sp>
        <p:nvSpPr>
          <p:cNvPr id="46" name="Text Placeholder 1">
            <a:extLst>
              <a:ext uri="{FF2B5EF4-FFF2-40B4-BE49-F238E27FC236}">
                <a16:creationId xmlns:a16="http://schemas.microsoft.com/office/drawing/2014/main" id="{5E57E441-4F92-4442-A623-D19742AFB516}"/>
              </a:ext>
            </a:extLst>
          </p:cNvPr>
          <p:cNvSpPr>
            <a:spLocks noGrp="1"/>
          </p:cNvSpPr>
          <p:nvPr>
            <p:ph type="body" idx="1"/>
          </p:nvPr>
        </p:nvSpPr>
        <p:spPr>
          <a:xfrm>
            <a:off x="827584" y="620688"/>
            <a:ext cx="7772400" cy="401836"/>
          </a:xfrm>
        </p:spPr>
        <p:txBody>
          <a:bodyPr/>
          <a:lstStyle/>
          <a:p>
            <a:r>
              <a:rPr lang="en-GB" dirty="0"/>
              <a:t>What happens after 2055?</a:t>
            </a:r>
          </a:p>
        </p:txBody>
      </p:sp>
      <p:sp>
        <p:nvSpPr>
          <p:cNvPr id="47" name="TextBox 46">
            <a:extLst>
              <a:ext uri="{FF2B5EF4-FFF2-40B4-BE49-F238E27FC236}">
                <a16:creationId xmlns:a16="http://schemas.microsoft.com/office/drawing/2014/main" id="{2CC18941-425C-4661-AACD-A2506C67440C}"/>
              </a:ext>
            </a:extLst>
          </p:cNvPr>
          <p:cNvSpPr txBox="1"/>
          <p:nvPr/>
        </p:nvSpPr>
        <p:spPr>
          <a:xfrm>
            <a:off x="6531896" y="2420894"/>
            <a:ext cx="1067152" cy="369332"/>
          </a:xfrm>
          <a:prstGeom prst="rect">
            <a:avLst/>
          </a:prstGeom>
          <a:noFill/>
        </p:spPr>
        <p:txBody>
          <a:bodyPr wrap="none" rtlCol="0">
            <a:spAutoFit/>
          </a:bodyPr>
          <a:lstStyle/>
          <a:p>
            <a:r>
              <a:rPr lang="en-GB" dirty="0">
                <a:solidFill>
                  <a:srgbClr val="0070C0"/>
                </a:solidFill>
              </a:rPr>
              <a:t>7 wedges</a:t>
            </a:r>
          </a:p>
        </p:txBody>
      </p:sp>
      <p:sp>
        <p:nvSpPr>
          <p:cNvPr id="51" name="TextBox 50">
            <a:extLst>
              <a:ext uri="{FF2B5EF4-FFF2-40B4-BE49-F238E27FC236}">
                <a16:creationId xmlns:a16="http://schemas.microsoft.com/office/drawing/2014/main" id="{F1C1EAFB-22EA-4F95-B6B2-6478E3520B4A}"/>
              </a:ext>
            </a:extLst>
          </p:cNvPr>
          <p:cNvSpPr txBox="1"/>
          <p:nvPr/>
        </p:nvSpPr>
        <p:spPr>
          <a:xfrm>
            <a:off x="4367675" y="6052646"/>
            <a:ext cx="1296144" cy="369332"/>
          </a:xfrm>
          <a:prstGeom prst="rect">
            <a:avLst/>
          </a:prstGeom>
          <a:noFill/>
        </p:spPr>
        <p:txBody>
          <a:bodyPr wrap="square" rtlCol="0">
            <a:spAutoFit/>
          </a:bodyPr>
          <a:lstStyle/>
          <a:p>
            <a:r>
              <a:rPr lang="en-GB" dirty="0"/>
              <a:t>Year</a:t>
            </a:r>
          </a:p>
        </p:txBody>
      </p:sp>
      <p:sp>
        <p:nvSpPr>
          <p:cNvPr id="7" name="Line 25">
            <a:extLst>
              <a:ext uri="{FF2B5EF4-FFF2-40B4-BE49-F238E27FC236}">
                <a16:creationId xmlns:a16="http://schemas.microsoft.com/office/drawing/2014/main" id="{81BA3E1A-36C0-4496-88E6-F048B021E067}"/>
              </a:ext>
            </a:extLst>
          </p:cNvPr>
          <p:cNvSpPr>
            <a:spLocks noChangeShapeType="1"/>
          </p:cNvSpPr>
          <p:nvPr/>
        </p:nvSpPr>
        <p:spPr bwMode="auto">
          <a:xfrm>
            <a:off x="6016625" y="3543300"/>
            <a:ext cx="2476500" cy="1049338"/>
          </a:xfrm>
          <a:prstGeom prst="line">
            <a:avLst/>
          </a:prstGeom>
          <a:noFill/>
          <a:ln w="63500">
            <a:solidFill>
              <a:srgbClr val="FC9968"/>
            </a:solidFill>
            <a:round/>
            <a:headEnd/>
            <a:tailEnd type="triangle" w="med" len="me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8" name="Rectangle 42">
            <a:extLst>
              <a:ext uri="{FF2B5EF4-FFF2-40B4-BE49-F238E27FC236}">
                <a16:creationId xmlns:a16="http://schemas.microsoft.com/office/drawing/2014/main" id="{F6DBCE38-4B61-4AF7-958E-39211E0EEE82}"/>
              </a:ext>
            </a:extLst>
          </p:cNvPr>
          <p:cNvSpPr>
            <a:spLocks/>
          </p:cNvSpPr>
          <p:nvPr/>
        </p:nvSpPr>
        <p:spPr bwMode="auto">
          <a:xfrm>
            <a:off x="596900" y="5734050"/>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dirty="0">
                <a:solidFill>
                  <a:schemeClr val="tx1"/>
                </a:solidFill>
                <a:effectLst/>
                <a:cs typeface="Arial" panose="020B0604020202020204" pitchFamily="34" charset="0"/>
                <a:sym typeface="Arial" panose="020B0604020202020204" pitchFamily="34" charset="0"/>
              </a:rPr>
              <a:t>1955</a:t>
            </a:r>
          </a:p>
        </p:txBody>
      </p:sp>
      <p:sp>
        <p:nvSpPr>
          <p:cNvPr id="15" name="Rectangle 10">
            <a:extLst>
              <a:ext uri="{FF2B5EF4-FFF2-40B4-BE49-F238E27FC236}">
                <a16:creationId xmlns:a16="http://schemas.microsoft.com/office/drawing/2014/main" id="{606F9EDD-E7D6-4A72-84EC-E8098779079E}"/>
              </a:ext>
            </a:extLst>
          </p:cNvPr>
          <p:cNvSpPr>
            <a:spLocks/>
          </p:cNvSpPr>
          <p:nvPr/>
        </p:nvSpPr>
        <p:spPr bwMode="auto">
          <a:xfrm rot="16200000">
            <a:off x="-1639385" y="3141795"/>
            <a:ext cx="3823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ts val="700"/>
              </a:spcBef>
              <a:buClrTx/>
            </a:pPr>
            <a:r>
              <a:rPr lang="en-US" altLang="en-US" sz="1200" b="1" baseline="0" dirty="0">
                <a:solidFill>
                  <a:schemeClr val="tx1"/>
                </a:solidFill>
                <a:effectLst/>
                <a:cs typeface="Arial" panose="020B0604020202020204" pitchFamily="34" charset="0"/>
                <a:sym typeface="Arial" panose="020B0604020202020204" pitchFamily="34" charset="0"/>
              </a:rPr>
              <a:t>Billion Tonnes of Carbon Emitted per Year</a:t>
            </a:r>
          </a:p>
        </p:txBody>
      </p:sp>
    </p:spTree>
    <p:extLst>
      <p:ext uri="{BB962C8B-B14F-4D97-AF65-F5344CB8AC3E}">
        <p14:creationId xmlns:p14="http://schemas.microsoft.com/office/powerpoint/2010/main" val="53925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E54CCC-169C-4130-B588-74F85B1AF407}"/>
              </a:ext>
            </a:extLst>
          </p:cNvPr>
          <p:cNvSpPr>
            <a:spLocks noGrp="1"/>
          </p:cNvSpPr>
          <p:nvPr>
            <p:ph type="body" idx="1"/>
          </p:nvPr>
        </p:nvSpPr>
        <p:spPr/>
        <p:txBody>
          <a:bodyPr/>
          <a:lstStyle/>
          <a:p>
            <a:r>
              <a:rPr lang="en-GB" dirty="0"/>
              <a:t>Let’s find out about…</a:t>
            </a:r>
          </a:p>
        </p:txBody>
      </p:sp>
      <p:pic>
        <p:nvPicPr>
          <p:cNvPr id="4" name="Picture 3">
            <a:extLst>
              <a:ext uri="{FF2B5EF4-FFF2-40B4-BE49-F238E27FC236}">
                <a16:creationId xmlns:a16="http://schemas.microsoft.com/office/drawing/2014/main" id="{BA8CDE3A-917E-42D4-AC83-838066C46CB6}"/>
              </a:ext>
            </a:extLst>
          </p:cNvPr>
          <p:cNvPicPr>
            <a:picLocks noChangeAspect="1"/>
          </p:cNvPicPr>
          <p:nvPr/>
        </p:nvPicPr>
        <p:blipFill>
          <a:blip r:embed="rId3"/>
          <a:stretch>
            <a:fillRect/>
          </a:stretch>
        </p:blipFill>
        <p:spPr>
          <a:xfrm>
            <a:off x="816283" y="1556791"/>
            <a:ext cx="3316269" cy="1830409"/>
          </a:xfrm>
          <a:prstGeom prst="rect">
            <a:avLst/>
          </a:prstGeom>
        </p:spPr>
      </p:pic>
      <p:pic>
        <p:nvPicPr>
          <p:cNvPr id="6" name="Picture 5">
            <a:extLst>
              <a:ext uri="{FF2B5EF4-FFF2-40B4-BE49-F238E27FC236}">
                <a16:creationId xmlns:a16="http://schemas.microsoft.com/office/drawing/2014/main" id="{7ADC9695-4A45-4F58-9682-9B6BAD99CE41}"/>
              </a:ext>
            </a:extLst>
          </p:cNvPr>
          <p:cNvPicPr>
            <a:picLocks noChangeAspect="1"/>
          </p:cNvPicPr>
          <p:nvPr/>
        </p:nvPicPr>
        <p:blipFill>
          <a:blip r:embed="rId4"/>
          <a:stretch>
            <a:fillRect/>
          </a:stretch>
        </p:blipFill>
        <p:spPr>
          <a:xfrm>
            <a:off x="3661611" y="4005063"/>
            <a:ext cx="1325024" cy="1985916"/>
          </a:xfrm>
          <a:prstGeom prst="rect">
            <a:avLst/>
          </a:prstGeom>
        </p:spPr>
      </p:pic>
      <p:pic>
        <p:nvPicPr>
          <p:cNvPr id="8" name="Picture 7">
            <a:extLst>
              <a:ext uri="{FF2B5EF4-FFF2-40B4-BE49-F238E27FC236}">
                <a16:creationId xmlns:a16="http://schemas.microsoft.com/office/drawing/2014/main" id="{40F92415-2794-443C-8C37-345847A57F8B}"/>
              </a:ext>
            </a:extLst>
          </p:cNvPr>
          <p:cNvPicPr>
            <a:picLocks noChangeAspect="1"/>
          </p:cNvPicPr>
          <p:nvPr/>
        </p:nvPicPr>
        <p:blipFill>
          <a:blip r:embed="rId5"/>
          <a:stretch>
            <a:fillRect/>
          </a:stretch>
        </p:blipFill>
        <p:spPr>
          <a:xfrm>
            <a:off x="5580014" y="4005063"/>
            <a:ext cx="2754657" cy="1985916"/>
          </a:xfrm>
          <a:prstGeom prst="rect">
            <a:avLst/>
          </a:prstGeom>
        </p:spPr>
      </p:pic>
      <p:pic>
        <p:nvPicPr>
          <p:cNvPr id="10" name="Picture 9">
            <a:extLst>
              <a:ext uri="{FF2B5EF4-FFF2-40B4-BE49-F238E27FC236}">
                <a16:creationId xmlns:a16="http://schemas.microsoft.com/office/drawing/2014/main" id="{C7CACE2F-ADAC-4D65-8B0A-80572055E8B4}"/>
              </a:ext>
            </a:extLst>
          </p:cNvPr>
          <p:cNvPicPr>
            <a:picLocks noChangeAspect="1"/>
          </p:cNvPicPr>
          <p:nvPr/>
        </p:nvPicPr>
        <p:blipFill>
          <a:blip r:embed="rId6"/>
          <a:stretch>
            <a:fillRect/>
          </a:stretch>
        </p:blipFill>
        <p:spPr>
          <a:xfrm>
            <a:off x="827584" y="4005064"/>
            <a:ext cx="2000177" cy="1985916"/>
          </a:xfrm>
          <a:prstGeom prst="rect">
            <a:avLst/>
          </a:prstGeom>
        </p:spPr>
      </p:pic>
      <p:pic>
        <p:nvPicPr>
          <p:cNvPr id="12" name="Picture 11">
            <a:extLst>
              <a:ext uri="{FF2B5EF4-FFF2-40B4-BE49-F238E27FC236}">
                <a16:creationId xmlns:a16="http://schemas.microsoft.com/office/drawing/2014/main" id="{08C58538-0A7C-4B64-85EE-10ABBFBEC542}"/>
              </a:ext>
            </a:extLst>
          </p:cNvPr>
          <p:cNvPicPr>
            <a:picLocks noChangeAspect="1"/>
          </p:cNvPicPr>
          <p:nvPr/>
        </p:nvPicPr>
        <p:blipFill>
          <a:blip r:embed="rId7"/>
          <a:stretch>
            <a:fillRect/>
          </a:stretch>
        </p:blipFill>
        <p:spPr>
          <a:xfrm>
            <a:off x="4734362" y="1556791"/>
            <a:ext cx="3600309" cy="1830409"/>
          </a:xfrm>
          <a:prstGeom prst="rect">
            <a:avLst/>
          </a:prstGeom>
        </p:spPr>
      </p:pic>
      <p:sp>
        <p:nvSpPr>
          <p:cNvPr id="14" name="TextBox 13">
            <a:extLst>
              <a:ext uri="{FF2B5EF4-FFF2-40B4-BE49-F238E27FC236}">
                <a16:creationId xmlns:a16="http://schemas.microsoft.com/office/drawing/2014/main" id="{57EFB37A-5F46-4C01-94B7-01EC89E9797E}"/>
              </a:ext>
            </a:extLst>
          </p:cNvPr>
          <p:cNvSpPr txBox="1"/>
          <p:nvPr/>
        </p:nvSpPr>
        <p:spPr>
          <a:xfrm>
            <a:off x="1948886" y="3387200"/>
            <a:ext cx="580608" cy="369332"/>
          </a:xfrm>
          <a:prstGeom prst="rect">
            <a:avLst/>
          </a:prstGeom>
          <a:noFill/>
        </p:spPr>
        <p:txBody>
          <a:bodyPr wrap="none" rtlCol="0">
            <a:spAutoFit/>
          </a:bodyPr>
          <a:lstStyle/>
          <a:p>
            <a:r>
              <a:rPr lang="en-GB" dirty="0"/>
              <a:t>Fuel</a:t>
            </a:r>
          </a:p>
        </p:txBody>
      </p:sp>
      <p:sp>
        <p:nvSpPr>
          <p:cNvPr id="15" name="TextBox 14">
            <a:extLst>
              <a:ext uri="{FF2B5EF4-FFF2-40B4-BE49-F238E27FC236}">
                <a16:creationId xmlns:a16="http://schemas.microsoft.com/office/drawing/2014/main" id="{0A1139BE-A68F-421E-8CF8-E8F83BF02245}"/>
              </a:ext>
            </a:extLst>
          </p:cNvPr>
          <p:cNvSpPr txBox="1"/>
          <p:nvPr/>
        </p:nvSpPr>
        <p:spPr>
          <a:xfrm>
            <a:off x="5873918" y="3387200"/>
            <a:ext cx="1321196" cy="369332"/>
          </a:xfrm>
          <a:prstGeom prst="rect">
            <a:avLst/>
          </a:prstGeom>
          <a:noFill/>
        </p:spPr>
        <p:txBody>
          <a:bodyPr wrap="none" rtlCol="0">
            <a:spAutoFit/>
          </a:bodyPr>
          <a:lstStyle/>
          <a:p>
            <a:r>
              <a:rPr lang="en-GB" dirty="0"/>
              <a:t>Solar panels</a:t>
            </a:r>
          </a:p>
        </p:txBody>
      </p:sp>
      <p:sp>
        <p:nvSpPr>
          <p:cNvPr id="16" name="TextBox 15">
            <a:extLst>
              <a:ext uri="{FF2B5EF4-FFF2-40B4-BE49-F238E27FC236}">
                <a16:creationId xmlns:a16="http://schemas.microsoft.com/office/drawing/2014/main" id="{E846280A-19BA-468C-A981-848AEAB8344B}"/>
              </a:ext>
            </a:extLst>
          </p:cNvPr>
          <p:cNvSpPr txBox="1"/>
          <p:nvPr/>
        </p:nvSpPr>
        <p:spPr>
          <a:xfrm>
            <a:off x="1067688" y="6244840"/>
            <a:ext cx="1519968" cy="369332"/>
          </a:xfrm>
          <a:prstGeom prst="rect">
            <a:avLst/>
          </a:prstGeom>
          <a:noFill/>
        </p:spPr>
        <p:txBody>
          <a:bodyPr wrap="none" rtlCol="0">
            <a:spAutoFit/>
          </a:bodyPr>
          <a:lstStyle/>
          <a:p>
            <a:r>
              <a:rPr lang="en-GB" dirty="0"/>
              <a:t>Wind turbines</a:t>
            </a:r>
          </a:p>
        </p:txBody>
      </p:sp>
      <p:sp>
        <p:nvSpPr>
          <p:cNvPr id="17" name="TextBox 16">
            <a:extLst>
              <a:ext uri="{FF2B5EF4-FFF2-40B4-BE49-F238E27FC236}">
                <a16:creationId xmlns:a16="http://schemas.microsoft.com/office/drawing/2014/main" id="{DFC7A810-B725-4EFF-B79F-4A81AC268895}"/>
              </a:ext>
            </a:extLst>
          </p:cNvPr>
          <p:cNvSpPr txBox="1"/>
          <p:nvPr/>
        </p:nvSpPr>
        <p:spPr>
          <a:xfrm>
            <a:off x="3443433" y="6219736"/>
            <a:ext cx="1761380" cy="369332"/>
          </a:xfrm>
          <a:prstGeom prst="rect">
            <a:avLst/>
          </a:prstGeom>
          <a:noFill/>
        </p:spPr>
        <p:txBody>
          <a:bodyPr wrap="none" rtlCol="0">
            <a:spAutoFit/>
          </a:bodyPr>
          <a:lstStyle/>
          <a:p>
            <a:r>
              <a:rPr lang="en-GB" dirty="0"/>
              <a:t>Saving electricity</a:t>
            </a:r>
          </a:p>
        </p:txBody>
      </p:sp>
      <p:sp>
        <p:nvSpPr>
          <p:cNvPr id="18" name="TextBox 17">
            <a:extLst>
              <a:ext uri="{FF2B5EF4-FFF2-40B4-BE49-F238E27FC236}">
                <a16:creationId xmlns:a16="http://schemas.microsoft.com/office/drawing/2014/main" id="{4B4BC0AD-DD51-4038-8CCE-F53580E557E2}"/>
              </a:ext>
            </a:extLst>
          </p:cNvPr>
          <p:cNvSpPr txBox="1"/>
          <p:nvPr/>
        </p:nvSpPr>
        <p:spPr>
          <a:xfrm>
            <a:off x="6173986" y="6219736"/>
            <a:ext cx="1566711" cy="369332"/>
          </a:xfrm>
          <a:prstGeom prst="rect">
            <a:avLst/>
          </a:prstGeom>
          <a:noFill/>
        </p:spPr>
        <p:txBody>
          <a:bodyPr wrap="none" rtlCol="0">
            <a:spAutoFit/>
          </a:bodyPr>
          <a:lstStyle/>
          <a:p>
            <a:r>
              <a:rPr lang="en-GB" dirty="0"/>
              <a:t>Nuclear power</a:t>
            </a:r>
          </a:p>
        </p:txBody>
      </p:sp>
      <p:sp>
        <p:nvSpPr>
          <p:cNvPr id="20" name="Rectangle 5">
            <a:extLst>
              <a:ext uri="{FF2B5EF4-FFF2-40B4-BE49-F238E27FC236}">
                <a16:creationId xmlns:a16="http://schemas.microsoft.com/office/drawing/2014/main" id="{365F7C57-8262-436C-A6FC-DBF49B10F000}"/>
              </a:ext>
            </a:extLst>
          </p:cNvPr>
          <p:cNvSpPr>
            <a:spLocks/>
          </p:cNvSpPr>
          <p:nvPr/>
        </p:nvSpPr>
        <p:spPr bwMode="auto">
          <a:xfrm>
            <a:off x="5580014" y="5769125"/>
            <a:ext cx="1587500" cy="50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ts val="3600"/>
              </a:lnSpc>
              <a:spcBef>
                <a:spcPts val="500"/>
              </a:spcBef>
              <a:buClr>
                <a:srgbClr val="990033"/>
              </a:buClr>
              <a:defRPr/>
            </a:pPr>
            <a:r>
              <a:rPr lang="en-US" altLang="en-US" sz="1000" dirty="0">
                <a:latin typeface="Futura" charset="0"/>
                <a:sym typeface="Futura" charset="0"/>
              </a:rPr>
              <a:t>Graphic courtesy of NRC</a:t>
            </a:r>
          </a:p>
        </p:txBody>
      </p:sp>
      <p:sp>
        <p:nvSpPr>
          <p:cNvPr id="22" name="Rectangle 6">
            <a:extLst>
              <a:ext uri="{FF2B5EF4-FFF2-40B4-BE49-F238E27FC236}">
                <a16:creationId xmlns:a16="http://schemas.microsoft.com/office/drawing/2014/main" id="{A0B3A499-B34D-4DE6-804A-6DD7088B094E}"/>
              </a:ext>
            </a:extLst>
          </p:cNvPr>
          <p:cNvSpPr>
            <a:spLocks/>
          </p:cNvSpPr>
          <p:nvPr/>
        </p:nvSpPr>
        <p:spPr bwMode="auto">
          <a:xfrm>
            <a:off x="311662" y="5803652"/>
            <a:ext cx="2356570" cy="37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ts val="3600"/>
              </a:lnSpc>
              <a:spcBef>
                <a:spcPts val="500"/>
              </a:spcBef>
              <a:buClr>
                <a:srgbClr val="990033"/>
              </a:buClr>
              <a:defRPr/>
            </a:pPr>
            <a:r>
              <a:rPr lang="en-US" altLang="en-US" sz="1000" dirty="0">
                <a:latin typeface="Futura" charset="0"/>
                <a:sym typeface="Futura" charset="0"/>
              </a:rPr>
              <a:t>Photo courtesy of DOE</a:t>
            </a:r>
          </a:p>
        </p:txBody>
      </p:sp>
    </p:spTree>
    <p:extLst>
      <p:ext uri="{BB962C8B-B14F-4D97-AF65-F5344CB8AC3E}">
        <p14:creationId xmlns:p14="http://schemas.microsoft.com/office/powerpoint/2010/main" val="267479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a:extLst>
              <a:ext uri="{FF2B5EF4-FFF2-40B4-BE49-F238E27FC236}">
                <a16:creationId xmlns:a16="http://schemas.microsoft.com/office/drawing/2014/main" id="{8EED9DD9-AF9C-4F8D-87A0-F2E7CA1D5266}"/>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22725" y="1790948"/>
            <a:ext cx="374967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
            <a:extLst>
              <a:ext uri="{FF2B5EF4-FFF2-40B4-BE49-F238E27FC236}">
                <a16:creationId xmlns:a16="http://schemas.microsoft.com/office/drawing/2014/main" id="{71FA7953-F1E4-401C-A0EC-5E5A8546D8B3}"/>
              </a:ext>
            </a:extLst>
          </p:cNvPr>
          <p:cNvSpPr txBox="1">
            <a:spLocks/>
          </p:cNvSpPr>
          <p:nvPr/>
        </p:nvSpPr>
        <p:spPr>
          <a:xfrm>
            <a:off x="827584" y="620688"/>
            <a:ext cx="7772400" cy="401836"/>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baseline="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GB" dirty="0"/>
              <a:t>1. Improve fuel economy in vehicles / drive less</a:t>
            </a:r>
          </a:p>
        </p:txBody>
      </p:sp>
      <p:sp>
        <p:nvSpPr>
          <p:cNvPr id="9" name="Rectangle 3">
            <a:extLst>
              <a:ext uri="{FF2B5EF4-FFF2-40B4-BE49-F238E27FC236}">
                <a16:creationId xmlns:a16="http://schemas.microsoft.com/office/drawing/2014/main" id="{9694E51C-B2B0-476F-8482-22C35FC861A1}"/>
              </a:ext>
            </a:extLst>
          </p:cNvPr>
          <p:cNvSpPr txBox="1">
            <a:spLocks noChangeArrowheads="1"/>
          </p:cNvSpPr>
          <p:nvPr/>
        </p:nvSpPr>
        <p:spPr>
          <a:xfrm>
            <a:off x="971600" y="1700808"/>
            <a:ext cx="3024336" cy="2160240"/>
          </a:xfrm>
          <a:prstGeom prst="rect">
            <a:avLst/>
          </a:prstGeom>
        </p:spPr>
        <p:txBody>
          <a:bodyPr vert="horz" lIns="91440" tIns="45720" rIns="50800" bIns="45720" rtlCol="0" anchor="ctr">
            <a:noAutofit/>
          </a:bodyPr>
          <a:lstStyle>
            <a:lvl1pPr marL="0" indent="0" algn="l" defTabSz="914400" rtl="0" eaLnBrk="1" latinLnBrk="0" hangingPunct="1">
              <a:spcBef>
                <a:spcPct val="20000"/>
              </a:spcBef>
              <a:buFont typeface="Arial" pitchFamily="34" charset="0"/>
              <a:buNone/>
              <a:defRPr sz="2000" kern="1200" baseline="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lvl="1">
              <a:spcBef>
                <a:spcPts val="0"/>
              </a:spcBef>
              <a:spcAft>
                <a:spcPts val="600"/>
              </a:spcAft>
              <a:tabLst>
                <a:tab pos="571500" algn="l"/>
                <a:tab pos="1143000" algn="l"/>
              </a:tabLst>
            </a:pPr>
            <a:r>
              <a:rPr lang="en-US" altLang="en-US" dirty="0">
                <a:solidFill>
                  <a:schemeClr val="tx1"/>
                </a:solidFill>
              </a:rPr>
              <a:t>A typical car emits 1 </a:t>
            </a:r>
            <a:r>
              <a:rPr lang="en-US" altLang="en-US" dirty="0" err="1">
                <a:solidFill>
                  <a:schemeClr val="tx1"/>
                </a:solidFill>
              </a:rPr>
              <a:t>tonne</a:t>
            </a:r>
            <a:r>
              <a:rPr lang="en-US" altLang="en-US" dirty="0">
                <a:solidFill>
                  <a:schemeClr val="tx1"/>
                </a:solidFill>
              </a:rPr>
              <a:t> of carbon into the air each year.</a:t>
            </a:r>
          </a:p>
          <a:p>
            <a:pPr marL="0" lvl="1">
              <a:spcBef>
                <a:spcPts val="0"/>
              </a:spcBef>
              <a:spcAft>
                <a:spcPts val="600"/>
              </a:spcAft>
              <a:tabLst>
                <a:tab pos="571500" algn="l"/>
                <a:tab pos="1143000" algn="l"/>
              </a:tabLst>
            </a:pPr>
            <a:endParaRPr lang="en-US" altLang="en-US" dirty="0">
              <a:solidFill>
                <a:schemeClr val="tx1"/>
              </a:solidFill>
            </a:endParaRPr>
          </a:p>
          <a:p>
            <a:pPr marL="0" lvl="1">
              <a:spcBef>
                <a:spcPts val="0"/>
              </a:spcBef>
              <a:spcAft>
                <a:spcPts val="600"/>
              </a:spcAft>
              <a:tabLst>
                <a:tab pos="571500" algn="l"/>
                <a:tab pos="1143000" algn="l"/>
              </a:tabLst>
            </a:pPr>
            <a:r>
              <a:rPr lang="en-US" altLang="en-US" dirty="0">
                <a:solidFill>
                  <a:schemeClr val="tx1"/>
                </a:solidFill>
              </a:rPr>
              <a:t>And there are &gt;1.4 billion cars in the world now (probably 2 billion by 2055)!</a:t>
            </a:r>
          </a:p>
        </p:txBody>
      </p:sp>
      <p:sp>
        <p:nvSpPr>
          <p:cNvPr id="15" name="TextBox 14">
            <a:extLst>
              <a:ext uri="{FF2B5EF4-FFF2-40B4-BE49-F238E27FC236}">
                <a16:creationId xmlns:a16="http://schemas.microsoft.com/office/drawing/2014/main" id="{B2385B98-0DE7-43FB-8C9E-AB106DDBF941}"/>
              </a:ext>
            </a:extLst>
          </p:cNvPr>
          <p:cNvSpPr txBox="1"/>
          <p:nvPr/>
        </p:nvSpPr>
        <p:spPr>
          <a:xfrm>
            <a:off x="827584" y="4941168"/>
            <a:ext cx="7344816" cy="1431161"/>
          </a:xfrm>
          <a:prstGeom prst="rect">
            <a:avLst/>
          </a:prstGeom>
          <a:noFill/>
          <a:ln w="38100">
            <a:solidFill>
              <a:srgbClr val="FC9968"/>
            </a:solidFill>
          </a:ln>
        </p:spPr>
        <p:txBody>
          <a:bodyPr wrap="square">
            <a:spAutoFit/>
          </a:bodyPr>
          <a:lstStyle/>
          <a:p>
            <a:pPr marL="0" lvl="1">
              <a:spcBef>
                <a:spcPts val="0"/>
              </a:spcBef>
              <a:spcAft>
                <a:spcPts val="600"/>
              </a:spcAft>
              <a:tabLst>
                <a:tab pos="571500" algn="l"/>
                <a:tab pos="1143000" algn="l"/>
              </a:tabLst>
            </a:pPr>
            <a:r>
              <a:rPr lang="en-US" altLang="en-US" b="1" dirty="0"/>
              <a:t>To save 2 wedges of carbon:</a:t>
            </a:r>
          </a:p>
          <a:p>
            <a:pPr marL="0" lvl="1">
              <a:spcBef>
                <a:spcPts val="0"/>
              </a:spcBef>
              <a:spcAft>
                <a:spcPts val="600"/>
              </a:spcAft>
              <a:tabLst>
                <a:tab pos="571500" algn="l"/>
                <a:tab pos="1143000" algn="l"/>
              </a:tabLst>
            </a:pPr>
            <a:r>
              <a:rPr lang="en-US" altLang="en-US" b="1" dirty="0">
                <a:solidFill>
                  <a:srgbClr val="0070C0"/>
                </a:solidFill>
              </a:rPr>
              <a:t>Double the fuel economy of all cars from 30 to 60 miles per gallon</a:t>
            </a:r>
          </a:p>
          <a:p>
            <a:pPr marL="0" lvl="1">
              <a:spcBef>
                <a:spcPts val="0"/>
              </a:spcBef>
              <a:spcAft>
                <a:spcPts val="600"/>
              </a:spcAft>
              <a:tabLst>
                <a:tab pos="571500" algn="l"/>
                <a:tab pos="1143000" algn="l"/>
              </a:tabLst>
            </a:pPr>
            <a:r>
              <a:rPr lang="en-US" altLang="en-US" b="1" dirty="0"/>
              <a:t>Or</a:t>
            </a:r>
          </a:p>
          <a:p>
            <a:pPr marL="0" lvl="1">
              <a:spcBef>
                <a:spcPts val="0"/>
              </a:spcBef>
              <a:spcAft>
                <a:spcPts val="600"/>
              </a:spcAft>
              <a:tabLst>
                <a:tab pos="571500" algn="l"/>
                <a:tab pos="1143000" algn="l"/>
              </a:tabLst>
            </a:pPr>
            <a:r>
              <a:rPr lang="en-US" altLang="en-US" b="1" dirty="0">
                <a:solidFill>
                  <a:srgbClr val="0070C0"/>
                </a:solidFill>
              </a:rPr>
              <a:t>Half the miles travelled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CC49F3-02FF-48F0-BF12-FD094CA5A230}"/>
              </a:ext>
            </a:extLst>
          </p:cNvPr>
          <p:cNvSpPr txBox="1">
            <a:spLocks/>
          </p:cNvSpPr>
          <p:nvPr/>
        </p:nvSpPr>
        <p:spPr>
          <a:xfrm>
            <a:off x="827584" y="620688"/>
            <a:ext cx="7772400" cy="401836"/>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baseline="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GB" dirty="0"/>
              <a:t>2. More energy efficient buildings</a:t>
            </a:r>
          </a:p>
        </p:txBody>
      </p:sp>
      <p:sp>
        <p:nvSpPr>
          <p:cNvPr id="10" name="Rectangle 3">
            <a:extLst>
              <a:ext uri="{FF2B5EF4-FFF2-40B4-BE49-F238E27FC236}">
                <a16:creationId xmlns:a16="http://schemas.microsoft.com/office/drawing/2014/main" id="{C5FA0783-6286-46D5-817A-5FC084FC903B}"/>
              </a:ext>
            </a:extLst>
          </p:cNvPr>
          <p:cNvSpPr txBox="1">
            <a:spLocks noChangeArrowheads="1"/>
          </p:cNvSpPr>
          <p:nvPr/>
        </p:nvSpPr>
        <p:spPr>
          <a:xfrm>
            <a:off x="723156" y="1323924"/>
            <a:ext cx="4280892" cy="3189058"/>
          </a:xfrm>
          <a:prstGeom prst="rect">
            <a:avLst/>
          </a:prstGeom>
        </p:spPr>
        <p:txBody>
          <a:bodyPr vert="horz" lIns="91440" tIns="45720" rIns="50800" bIns="45720" rtlCol="0" anchor="ctr">
            <a:normAutofit/>
          </a:bodyPr>
          <a:lstStyle>
            <a:lvl1pPr marL="0" indent="0" algn="l" defTabSz="914400" rtl="0" eaLnBrk="1" latinLnBrk="0" hangingPunct="1">
              <a:spcBef>
                <a:spcPct val="20000"/>
              </a:spcBef>
              <a:buFont typeface="Arial" pitchFamily="34" charset="0"/>
              <a:buNone/>
              <a:defRPr sz="2000" kern="1200" baseline="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indent="-420688">
              <a:spcBef>
                <a:spcPts val="0"/>
              </a:spcBef>
              <a:spcAft>
                <a:spcPts val="600"/>
              </a:spcAft>
            </a:pPr>
            <a:r>
              <a:rPr lang="en-US" altLang="en-US" sz="1800" dirty="0">
                <a:solidFill>
                  <a:schemeClr val="tx1"/>
                </a:solidFill>
              </a:rPr>
              <a:t>We need to cut the carbon emissions from buildings by 25% by 2055.</a:t>
            </a:r>
          </a:p>
          <a:p>
            <a:pPr indent="-420688">
              <a:spcBef>
                <a:spcPts val="0"/>
              </a:spcBef>
              <a:spcAft>
                <a:spcPts val="600"/>
              </a:spcAft>
            </a:pPr>
            <a:endParaRPr lang="en-US" altLang="en-US" sz="1800" dirty="0">
              <a:solidFill>
                <a:schemeClr val="tx1"/>
              </a:solidFill>
            </a:endParaRPr>
          </a:p>
          <a:p>
            <a:pPr indent="-420688">
              <a:spcBef>
                <a:spcPts val="0"/>
              </a:spcBef>
              <a:spcAft>
                <a:spcPts val="600"/>
              </a:spcAft>
            </a:pPr>
            <a:r>
              <a:rPr lang="en-US" altLang="en-US" sz="1800" dirty="0">
                <a:solidFill>
                  <a:schemeClr val="tx1"/>
                </a:solidFill>
              </a:rPr>
              <a:t>This can be achieved using known and established approaches to energy efficiency.</a:t>
            </a:r>
          </a:p>
          <a:p>
            <a:pPr indent="-420688">
              <a:spcBef>
                <a:spcPts val="0"/>
              </a:spcBef>
              <a:spcAft>
                <a:spcPts val="600"/>
              </a:spcAft>
            </a:pPr>
            <a:endParaRPr lang="en-US" altLang="en-US" sz="1800" dirty="0">
              <a:solidFill>
                <a:schemeClr val="tx1"/>
              </a:solidFill>
            </a:endParaRPr>
          </a:p>
          <a:p>
            <a:pPr indent="-420688">
              <a:spcBef>
                <a:spcPts val="0"/>
              </a:spcBef>
              <a:spcAft>
                <a:spcPts val="600"/>
              </a:spcAft>
            </a:pPr>
            <a:r>
              <a:rPr lang="en-US" altLang="en-US" sz="1800" dirty="0">
                <a:solidFill>
                  <a:schemeClr val="tx1"/>
                </a:solidFill>
              </a:rPr>
              <a:t>The largest savings are in space heating and cooling, water heating, lighting, and electric appliances.</a:t>
            </a:r>
          </a:p>
        </p:txBody>
      </p:sp>
      <p:sp>
        <p:nvSpPr>
          <p:cNvPr id="12" name="TextBox 11">
            <a:extLst>
              <a:ext uri="{FF2B5EF4-FFF2-40B4-BE49-F238E27FC236}">
                <a16:creationId xmlns:a16="http://schemas.microsoft.com/office/drawing/2014/main" id="{68D94AFB-31D9-4749-9198-7430AC79EA69}"/>
              </a:ext>
            </a:extLst>
          </p:cNvPr>
          <p:cNvSpPr txBox="1"/>
          <p:nvPr/>
        </p:nvSpPr>
        <p:spPr>
          <a:xfrm>
            <a:off x="723156" y="5033939"/>
            <a:ext cx="7422843" cy="723275"/>
          </a:xfrm>
          <a:prstGeom prst="rect">
            <a:avLst/>
          </a:prstGeom>
          <a:noFill/>
          <a:ln w="38100">
            <a:solidFill>
              <a:srgbClr val="FC9968"/>
            </a:solidFill>
          </a:ln>
        </p:spPr>
        <p:txBody>
          <a:bodyPr wrap="square">
            <a:spAutoFit/>
          </a:bodyPr>
          <a:lstStyle/>
          <a:p>
            <a:pPr marL="0" lvl="1">
              <a:spcBef>
                <a:spcPts val="0"/>
              </a:spcBef>
              <a:spcAft>
                <a:spcPts val="600"/>
              </a:spcAft>
              <a:tabLst>
                <a:tab pos="571500" algn="l"/>
                <a:tab pos="1143000" algn="l"/>
              </a:tabLst>
            </a:pPr>
            <a:r>
              <a:rPr lang="en-US" altLang="en-US" b="1" dirty="0"/>
              <a:t>To save 1/4 of one wedge of carbon:</a:t>
            </a:r>
          </a:p>
          <a:p>
            <a:pPr marL="0" lvl="1">
              <a:spcBef>
                <a:spcPts val="0"/>
              </a:spcBef>
              <a:spcAft>
                <a:spcPts val="600"/>
              </a:spcAft>
              <a:tabLst>
                <a:tab pos="571500" algn="l"/>
                <a:tab pos="1143000" algn="l"/>
              </a:tabLst>
            </a:pPr>
            <a:r>
              <a:rPr lang="en-US" altLang="en-US" sz="1800" b="1" dirty="0">
                <a:solidFill>
                  <a:srgbClr val="0070C0"/>
                </a:solidFill>
                <a:cs typeface="Arial" panose="020B0604020202020204" pitchFamily="34" charset="0"/>
                <a:sym typeface="Arial" panose="020B0604020202020204" pitchFamily="34" charset="0"/>
              </a:rPr>
              <a:t>Replace all the world’s incandescent bulbs with compact fluorescent lights.</a:t>
            </a:r>
            <a:endParaRPr lang="en-US" altLang="en-US" b="1" dirty="0">
              <a:solidFill>
                <a:srgbClr val="0070C0"/>
              </a:solidFill>
            </a:endParaRPr>
          </a:p>
        </p:txBody>
      </p:sp>
      <p:pic>
        <p:nvPicPr>
          <p:cNvPr id="11" name="Picture 10" descr="A picture containing object, brush, light, lamp&#10;&#10;Description automatically generated">
            <a:extLst>
              <a:ext uri="{FF2B5EF4-FFF2-40B4-BE49-F238E27FC236}">
                <a16:creationId xmlns:a16="http://schemas.microsoft.com/office/drawing/2014/main" id="{1B98BD6E-439E-4F1C-A353-20ACE71B78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2120" y="772164"/>
            <a:ext cx="2493879" cy="37408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a:extLst>
              <a:ext uri="{FF2B5EF4-FFF2-40B4-BE49-F238E27FC236}">
                <a16:creationId xmlns:a16="http://schemas.microsoft.com/office/drawing/2014/main" id="{91F61277-DC04-41A4-AE1C-35DB3A52DCA8}"/>
              </a:ext>
            </a:extLst>
          </p:cNvPr>
          <p:cNvSpPr>
            <a:spLocks/>
          </p:cNvSpPr>
          <p:nvPr/>
        </p:nvSpPr>
        <p:spPr bwMode="auto">
          <a:xfrm>
            <a:off x="6626523" y="3419075"/>
            <a:ext cx="1587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ts val="3600"/>
              </a:lnSpc>
              <a:spcBef>
                <a:spcPts val="500"/>
              </a:spcBef>
              <a:buClr>
                <a:srgbClr val="990033"/>
              </a:buClr>
              <a:defRPr/>
            </a:pPr>
            <a:r>
              <a:rPr lang="en-US" altLang="en-US" sz="1000" dirty="0">
                <a:latin typeface="Futura" charset="0"/>
                <a:sym typeface="Futura" charset="0"/>
              </a:rPr>
              <a:t>Graphic courtesy of NRC</a:t>
            </a:r>
          </a:p>
        </p:txBody>
      </p:sp>
      <p:sp>
        <p:nvSpPr>
          <p:cNvPr id="4" name="Text Placeholder 1">
            <a:extLst>
              <a:ext uri="{FF2B5EF4-FFF2-40B4-BE49-F238E27FC236}">
                <a16:creationId xmlns:a16="http://schemas.microsoft.com/office/drawing/2014/main" id="{785B07BC-3EEE-4BFF-999C-9AA34F803103}"/>
              </a:ext>
            </a:extLst>
          </p:cNvPr>
          <p:cNvSpPr txBox="1">
            <a:spLocks/>
          </p:cNvSpPr>
          <p:nvPr/>
        </p:nvSpPr>
        <p:spPr>
          <a:xfrm>
            <a:off x="827584" y="620688"/>
            <a:ext cx="7772400" cy="401836"/>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baseline="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GB" dirty="0"/>
              <a:t>3. Nuclear power</a:t>
            </a:r>
          </a:p>
        </p:txBody>
      </p:sp>
      <p:pic>
        <p:nvPicPr>
          <p:cNvPr id="8" name="Picture 7">
            <a:extLst>
              <a:ext uri="{FF2B5EF4-FFF2-40B4-BE49-F238E27FC236}">
                <a16:creationId xmlns:a16="http://schemas.microsoft.com/office/drawing/2014/main" id="{9A373428-61F2-4650-95BF-DF3CE2FF2A1C}"/>
              </a:ext>
            </a:extLst>
          </p:cNvPr>
          <p:cNvPicPr>
            <a:picLocks noChangeAspect="1"/>
          </p:cNvPicPr>
          <p:nvPr/>
        </p:nvPicPr>
        <p:blipFill>
          <a:blip r:embed="rId3"/>
          <a:stretch>
            <a:fillRect/>
          </a:stretch>
        </p:blipFill>
        <p:spPr>
          <a:xfrm>
            <a:off x="5330365" y="1299102"/>
            <a:ext cx="2883658" cy="2078916"/>
          </a:xfrm>
          <a:prstGeom prst="rect">
            <a:avLst/>
          </a:prstGeom>
        </p:spPr>
      </p:pic>
      <p:sp>
        <p:nvSpPr>
          <p:cNvPr id="19" name="TextBox 18">
            <a:extLst>
              <a:ext uri="{FF2B5EF4-FFF2-40B4-BE49-F238E27FC236}">
                <a16:creationId xmlns:a16="http://schemas.microsoft.com/office/drawing/2014/main" id="{AF3CA933-7A04-4BB6-8220-E19844D34D8D}"/>
              </a:ext>
            </a:extLst>
          </p:cNvPr>
          <p:cNvSpPr txBox="1"/>
          <p:nvPr/>
        </p:nvSpPr>
        <p:spPr>
          <a:xfrm>
            <a:off x="539552" y="1597552"/>
            <a:ext cx="4148633" cy="923330"/>
          </a:xfrm>
          <a:prstGeom prst="rect">
            <a:avLst/>
          </a:prstGeom>
          <a:noFill/>
        </p:spPr>
        <p:txBody>
          <a:bodyPr wrap="square">
            <a:spAutoFit/>
          </a:bodyPr>
          <a:lstStyle/>
          <a:p>
            <a:r>
              <a:rPr lang="en-GB" b="0" i="0" dirty="0">
                <a:solidFill>
                  <a:srgbClr val="202122"/>
                </a:solidFill>
                <a:effectLst/>
              </a:rPr>
              <a:t>As of April 2020, there are </a:t>
            </a:r>
            <a:r>
              <a:rPr lang="en-GB" b="1" i="0" dirty="0">
                <a:solidFill>
                  <a:srgbClr val="202122"/>
                </a:solidFill>
                <a:effectLst/>
              </a:rPr>
              <a:t>440 </a:t>
            </a:r>
            <a:r>
              <a:rPr lang="en-GB" b="0" i="0" dirty="0">
                <a:solidFill>
                  <a:srgbClr val="202122"/>
                </a:solidFill>
                <a:effectLst/>
              </a:rPr>
              <a:t>working nuclear power stations in the </a:t>
            </a:r>
            <a:r>
              <a:rPr lang="en-GB" dirty="0">
                <a:solidFill>
                  <a:srgbClr val="202122"/>
                </a:solidFill>
              </a:rPr>
              <a:t>world making electricity for commercial use.</a:t>
            </a:r>
            <a:endParaRPr lang="en-GB" dirty="0"/>
          </a:p>
        </p:txBody>
      </p:sp>
      <p:sp>
        <p:nvSpPr>
          <p:cNvPr id="21" name="TextBox 20">
            <a:extLst>
              <a:ext uri="{FF2B5EF4-FFF2-40B4-BE49-F238E27FC236}">
                <a16:creationId xmlns:a16="http://schemas.microsoft.com/office/drawing/2014/main" id="{F84F3540-5817-4C99-A901-88F8CC6ADDEB}"/>
              </a:ext>
            </a:extLst>
          </p:cNvPr>
          <p:cNvSpPr txBox="1"/>
          <p:nvPr/>
        </p:nvSpPr>
        <p:spPr>
          <a:xfrm>
            <a:off x="567160" y="2772744"/>
            <a:ext cx="4267965" cy="646331"/>
          </a:xfrm>
          <a:prstGeom prst="rect">
            <a:avLst/>
          </a:prstGeom>
          <a:noFill/>
        </p:spPr>
        <p:txBody>
          <a:bodyPr wrap="square">
            <a:spAutoFit/>
          </a:bodyPr>
          <a:lstStyle/>
          <a:p>
            <a:r>
              <a:rPr lang="en-GB" dirty="0">
                <a:solidFill>
                  <a:srgbClr val="202122"/>
                </a:solidFill>
              </a:rPr>
              <a:t>T</a:t>
            </a:r>
            <a:r>
              <a:rPr lang="en-GB" b="0" i="0" dirty="0">
                <a:solidFill>
                  <a:srgbClr val="202122"/>
                </a:solidFill>
                <a:effectLst/>
              </a:rPr>
              <a:t>here are </a:t>
            </a:r>
            <a:r>
              <a:rPr lang="en-GB" b="1" i="0" dirty="0">
                <a:solidFill>
                  <a:srgbClr val="202122"/>
                </a:solidFill>
                <a:effectLst/>
              </a:rPr>
              <a:t>55</a:t>
            </a:r>
            <a:r>
              <a:rPr lang="en-GB" b="0" i="0" dirty="0">
                <a:solidFill>
                  <a:srgbClr val="202122"/>
                </a:solidFill>
                <a:effectLst/>
              </a:rPr>
              <a:t> more reactors under construction and </a:t>
            </a:r>
            <a:r>
              <a:rPr lang="en-GB" b="1" i="0" dirty="0">
                <a:solidFill>
                  <a:srgbClr val="202122"/>
                </a:solidFill>
                <a:effectLst/>
              </a:rPr>
              <a:t>109 </a:t>
            </a:r>
            <a:r>
              <a:rPr lang="en-GB" b="0" i="0" dirty="0">
                <a:solidFill>
                  <a:srgbClr val="202122"/>
                </a:solidFill>
                <a:effectLst/>
              </a:rPr>
              <a:t>reactors planned.</a:t>
            </a:r>
            <a:endParaRPr lang="en-GB" dirty="0"/>
          </a:p>
        </p:txBody>
      </p:sp>
      <p:sp>
        <p:nvSpPr>
          <p:cNvPr id="14" name="TextBox 13">
            <a:extLst>
              <a:ext uri="{FF2B5EF4-FFF2-40B4-BE49-F238E27FC236}">
                <a16:creationId xmlns:a16="http://schemas.microsoft.com/office/drawing/2014/main" id="{43E49A88-E091-4A0B-B9F2-B2CD2B2C51E1}"/>
              </a:ext>
            </a:extLst>
          </p:cNvPr>
          <p:cNvSpPr txBox="1"/>
          <p:nvPr/>
        </p:nvSpPr>
        <p:spPr>
          <a:xfrm>
            <a:off x="586507" y="4016728"/>
            <a:ext cx="7627515" cy="1708160"/>
          </a:xfrm>
          <a:prstGeom prst="rect">
            <a:avLst/>
          </a:prstGeom>
          <a:noFill/>
          <a:ln w="38100">
            <a:solidFill>
              <a:srgbClr val="FC9968"/>
            </a:solidFill>
          </a:ln>
        </p:spPr>
        <p:txBody>
          <a:bodyPr wrap="square">
            <a:spAutoFit/>
          </a:bodyPr>
          <a:lstStyle/>
          <a:p>
            <a:pPr marL="0" lvl="1">
              <a:spcBef>
                <a:spcPts val="0"/>
              </a:spcBef>
              <a:spcAft>
                <a:spcPts val="600"/>
              </a:spcAft>
              <a:tabLst>
                <a:tab pos="571500" algn="l"/>
                <a:tab pos="1143000" algn="l"/>
              </a:tabLst>
            </a:pPr>
            <a:r>
              <a:rPr lang="en-US" altLang="en-US" b="1" dirty="0"/>
              <a:t>To save 1 wedge of carbon:</a:t>
            </a:r>
          </a:p>
          <a:p>
            <a:pPr marL="0" lvl="1">
              <a:spcBef>
                <a:spcPts val="0"/>
              </a:spcBef>
              <a:spcAft>
                <a:spcPts val="600"/>
              </a:spcAft>
              <a:tabLst>
                <a:tab pos="571500" algn="l"/>
                <a:tab pos="1143000" algn="l"/>
              </a:tabLst>
            </a:pPr>
            <a:r>
              <a:rPr lang="en-US" altLang="en-US" sz="1800" b="1" dirty="0">
                <a:solidFill>
                  <a:srgbClr val="0070C0"/>
                </a:solidFill>
                <a:cs typeface="Arial" panose="020B0604020202020204" pitchFamily="34" charset="0"/>
                <a:sym typeface="Arial" panose="020B0604020202020204" pitchFamily="34" charset="0"/>
              </a:rPr>
              <a:t>Many more nuclear power stations need to be built.</a:t>
            </a:r>
          </a:p>
          <a:p>
            <a:pPr marL="0" lvl="1">
              <a:spcBef>
                <a:spcPts val="0"/>
              </a:spcBef>
              <a:spcAft>
                <a:spcPts val="600"/>
              </a:spcAft>
              <a:tabLst>
                <a:tab pos="571500" algn="l"/>
                <a:tab pos="1143000" algn="l"/>
              </a:tabLst>
            </a:pPr>
            <a:endParaRPr lang="en-US" altLang="en-US" b="1" dirty="0">
              <a:solidFill>
                <a:srgbClr val="0070C0"/>
              </a:solidFill>
              <a:cs typeface="Arial" panose="020B0604020202020204" pitchFamily="34" charset="0"/>
              <a:sym typeface="Arial" panose="020B0604020202020204" pitchFamily="34" charset="0"/>
            </a:endParaRPr>
          </a:p>
          <a:p>
            <a:pPr marL="0" lvl="1">
              <a:spcBef>
                <a:spcPts val="0"/>
              </a:spcBef>
              <a:spcAft>
                <a:spcPts val="600"/>
              </a:spcAft>
              <a:tabLst>
                <a:tab pos="571500" algn="l"/>
                <a:tab pos="1143000" algn="l"/>
              </a:tabLst>
            </a:pPr>
            <a:r>
              <a:rPr lang="en-US" altLang="en-US" b="1" dirty="0">
                <a:solidFill>
                  <a:srgbClr val="0070C0"/>
                </a:solidFill>
                <a:cs typeface="Arial" panose="020B0604020202020204" pitchFamily="34" charset="0"/>
                <a:sym typeface="Arial" panose="020B0604020202020204" pitchFamily="34" charset="0"/>
              </a:rPr>
              <a:t>If countries already using nuclear power stopped using nuclear electric power, ½ a wedge would have to be cut by a different method.</a:t>
            </a:r>
            <a:endParaRPr lang="en-US" altLang="en-US" b="1" dirty="0">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4E18B3-BD5F-4FDD-B8DA-75CD12B9247A}"/>
              </a:ext>
            </a:extLst>
          </p:cNvPr>
          <p:cNvSpPr>
            <a:spLocks noGrp="1"/>
          </p:cNvSpPr>
          <p:nvPr>
            <p:ph type="body" idx="1"/>
          </p:nvPr>
        </p:nvSpPr>
        <p:spPr/>
        <p:txBody>
          <a:bodyPr/>
          <a:lstStyle/>
          <a:p>
            <a:r>
              <a:rPr lang="en-GB" dirty="0"/>
              <a:t>4. Wind energy</a:t>
            </a:r>
          </a:p>
        </p:txBody>
      </p:sp>
      <p:pic>
        <p:nvPicPr>
          <p:cNvPr id="66564" name="Picture 4">
            <a:extLst>
              <a:ext uri="{FF2B5EF4-FFF2-40B4-BE49-F238E27FC236}">
                <a16:creationId xmlns:a16="http://schemas.microsoft.com/office/drawing/2014/main" id="{BB51E078-75CD-4BA1-8592-0A10D2B7E60D}"/>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3784" y="1412776"/>
            <a:ext cx="3419475"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6">
            <a:extLst>
              <a:ext uri="{FF2B5EF4-FFF2-40B4-BE49-F238E27FC236}">
                <a16:creationId xmlns:a16="http://schemas.microsoft.com/office/drawing/2014/main" id="{115807F4-7B44-4B5B-AB47-55654A1D43C3}"/>
              </a:ext>
            </a:extLst>
          </p:cNvPr>
          <p:cNvSpPr>
            <a:spLocks/>
          </p:cNvSpPr>
          <p:nvPr/>
        </p:nvSpPr>
        <p:spPr bwMode="auto">
          <a:xfrm>
            <a:off x="6240863" y="4628911"/>
            <a:ext cx="2356570" cy="37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ts val="3600"/>
              </a:lnSpc>
              <a:spcBef>
                <a:spcPts val="500"/>
              </a:spcBef>
              <a:buClr>
                <a:srgbClr val="990033"/>
              </a:buClr>
              <a:defRPr/>
            </a:pPr>
            <a:r>
              <a:rPr lang="en-US" altLang="en-US" sz="1000" dirty="0">
                <a:latin typeface="Futura" charset="0"/>
                <a:sym typeface="Futura" charset="0"/>
              </a:rPr>
              <a:t>Photo courtesy of DOE</a:t>
            </a:r>
          </a:p>
        </p:txBody>
      </p:sp>
      <p:sp>
        <p:nvSpPr>
          <p:cNvPr id="4" name="TextBox 3">
            <a:extLst>
              <a:ext uri="{FF2B5EF4-FFF2-40B4-BE49-F238E27FC236}">
                <a16:creationId xmlns:a16="http://schemas.microsoft.com/office/drawing/2014/main" id="{F8441D72-45CF-4003-9985-DFEA24D49E1A}"/>
              </a:ext>
            </a:extLst>
          </p:cNvPr>
          <p:cNvSpPr txBox="1"/>
          <p:nvPr/>
        </p:nvSpPr>
        <p:spPr>
          <a:xfrm>
            <a:off x="811374" y="5198691"/>
            <a:ext cx="7321885" cy="1000274"/>
          </a:xfrm>
          <a:prstGeom prst="rect">
            <a:avLst/>
          </a:prstGeom>
          <a:noFill/>
          <a:ln w="38100">
            <a:solidFill>
              <a:srgbClr val="FC9968"/>
            </a:solidFill>
          </a:ln>
        </p:spPr>
        <p:txBody>
          <a:bodyPr wrap="square">
            <a:spAutoFit/>
          </a:bodyPr>
          <a:lstStyle/>
          <a:p>
            <a:pPr marL="0" lvl="1">
              <a:spcBef>
                <a:spcPts val="0"/>
              </a:spcBef>
              <a:spcAft>
                <a:spcPts val="600"/>
              </a:spcAft>
              <a:tabLst>
                <a:tab pos="571500" algn="l"/>
                <a:tab pos="1143000" algn="l"/>
              </a:tabLst>
            </a:pPr>
            <a:r>
              <a:rPr lang="en-US" altLang="en-US" b="1" dirty="0"/>
              <a:t>To save 1 wedge of carbon:</a:t>
            </a:r>
          </a:p>
          <a:p>
            <a:pPr marL="0" lvl="1">
              <a:spcBef>
                <a:spcPts val="0"/>
              </a:spcBef>
              <a:spcAft>
                <a:spcPts val="600"/>
              </a:spcAft>
              <a:tabLst>
                <a:tab pos="571500" algn="l"/>
                <a:tab pos="1143000" algn="l"/>
              </a:tabLst>
            </a:pPr>
            <a:r>
              <a:rPr lang="en-US" altLang="en-US" b="1" dirty="0">
                <a:solidFill>
                  <a:srgbClr val="0070C0"/>
                </a:solidFill>
              </a:rPr>
              <a:t>A land area 1.5 x the size of the UK would have to be covered in wind turbines.</a:t>
            </a:r>
          </a:p>
        </p:txBody>
      </p:sp>
      <p:sp>
        <p:nvSpPr>
          <p:cNvPr id="8" name="TextBox 7">
            <a:extLst>
              <a:ext uri="{FF2B5EF4-FFF2-40B4-BE49-F238E27FC236}">
                <a16:creationId xmlns:a16="http://schemas.microsoft.com/office/drawing/2014/main" id="{F94C5312-805C-497A-A42F-217BAD9585A5}"/>
              </a:ext>
            </a:extLst>
          </p:cNvPr>
          <p:cNvSpPr txBox="1"/>
          <p:nvPr/>
        </p:nvSpPr>
        <p:spPr>
          <a:xfrm>
            <a:off x="827584" y="1533056"/>
            <a:ext cx="3459946" cy="2585323"/>
          </a:xfrm>
          <a:prstGeom prst="rect">
            <a:avLst/>
          </a:prstGeom>
          <a:noFill/>
        </p:spPr>
        <p:txBody>
          <a:bodyPr wrap="square">
            <a:spAutoFit/>
          </a:bodyPr>
          <a:lstStyle/>
          <a:p>
            <a:r>
              <a:rPr lang="en-GB" dirty="0"/>
              <a:t>More wind turbines are contracted every year. </a:t>
            </a:r>
          </a:p>
          <a:p>
            <a:endParaRPr lang="en-GB" dirty="0"/>
          </a:p>
          <a:p>
            <a:r>
              <a:rPr lang="en-GB" dirty="0"/>
              <a:t>We would need 40 times the number we have now to save a wedge of carbon.</a:t>
            </a:r>
          </a:p>
          <a:p>
            <a:endParaRPr lang="en-GB" dirty="0"/>
          </a:p>
          <a:p>
            <a:r>
              <a:rPr lang="en-GB" dirty="0"/>
              <a:t>These would cover an area of 1.5 times the size of the UK.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ACF293-D1C0-4F13-B138-B397F207FCCF}"/>
              </a:ext>
            </a:extLst>
          </p:cNvPr>
          <p:cNvSpPr>
            <a:spLocks noGrp="1"/>
          </p:cNvSpPr>
          <p:nvPr>
            <p:ph type="body" idx="1"/>
          </p:nvPr>
        </p:nvSpPr>
        <p:spPr/>
        <p:txBody>
          <a:bodyPr/>
          <a:lstStyle/>
          <a:p>
            <a:r>
              <a:rPr lang="en-GB" dirty="0"/>
              <a:t>5. Solar Power</a:t>
            </a:r>
          </a:p>
        </p:txBody>
      </p:sp>
      <p:sp>
        <p:nvSpPr>
          <p:cNvPr id="5" name="TextBox 4">
            <a:extLst>
              <a:ext uri="{FF2B5EF4-FFF2-40B4-BE49-F238E27FC236}">
                <a16:creationId xmlns:a16="http://schemas.microsoft.com/office/drawing/2014/main" id="{E9CC0592-1EA1-4C62-855D-62E3D263917C}"/>
              </a:ext>
            </a:extLst>
          </p:cNvPr>
          <p:cNvSpPr txBox="1"/>
          <p:nvPr/>
        </p:nvSpPr>
        <p:spPr>
          <a:xfrm>
            <a:off x="827584" y="1699539"/>
            <a:ext cx="6352914" cy="369332"/>
          </a:xfrm>
          <a:prstGeom prst="rect">
            <a:avLst/>
          </a:prstGeom>
          <a:noFill/>
        </p:spPr>
        <p:txBody>
          <a:bodyPr wrap="square" rtlCol="0">
            <a:spAutoFit/>
          </a:bodyPr>
          <a:lstStyle/>
          <a:p>
            <a:r>
              <a:rPr lang="en-GB" dirty="0"/>
              <a:t>Solar panels can be put on roofs or in larger numbers in fields.</a:t>
            </a:r>
          </a:p>
        </p:txBody>
      </p:sp>
      <p:sp>
        <p:nvSpPr>
          <p:cNvPr id="6" name="TextBox 5">
            <a:extLst>
              <a:ext uri="{FF2B5EF4-FFF2-40B4-BE49-F238E27FC236}">
                <a16:creationId xmlns:a16="http://schemas.microsoft.com/office/drawing/2014/main" id="{3DA032BF-526B-4C38-B7AA-2B35ED73E36F}"/>
              </a:ext>
            </a:extLst>
          </p:cNvPr>
          <p:cNvSpPr txBox="1"/>
          <p:nvPr/>
        </p:nvSpPr>
        <p:spPr>
          <a:xfrm>
            <a:off x="811374" y="5229200"/>
            <a:ext cx="7649058" cy="723275"/>
          </a:xfrm>
          <a:prstGeom prst="rect">
            <a:avLst/>
          </a:prstGeom>
          <a:noFill/>
          <a:ln w="38100">
            <a:solidFill>
              <a:srgbClr val="FC9968"/>
            </a:solidFill>
          </a:ln>
        </p:spPr>
        <p:txBody>
          <a:bodyPr wrap="square">
            <a:spAutoFit/>
          </a:bodyPr>
          <a:lstStyle/>
          <a:p>
            <a:pPr marL="0" lvl="1">
              <a:spcBef>
                <a:spcPts val="0"/>
              </a:spcBef>
              <a:spcAft>
                <a:spcPts val="600"/>
              </a:spcAft>
              <a:tabLst>
                <a:tab pos="571500" algn="l"/>
                <a:tab pos="1143000" algn="l"/>
              </a:tabLst>
            </a:pPr>
            <a:r>
              <a:rPr lang="en-US" altLang="en-US" b="1" dirty="0"/>
              <a:t>To save 1 wedge of carbon:</a:t>
            </a:r>
          </a:p>
          <a:p>
            <a:pPr marL="0" lvl="1">
              <a:spcBef>
                <a:spcPts val="0"/>
              </a:spcBef>
              <a:spcAft>
                <a:spcPts val="600"/>
              </a:spcAft>
              <a:tabLst>
                <a:tab pos="571500" algn="l"/>
                <a:tab pos="1143000" algn="l"/>
              </a:tabLst>
            </a:pPr>
            <a:r>
              <a:rPr lang="en-US" altLang="en-US" b="1" dirty="0">
                <a:solidFill>
                  <a:srgbClr val="0070C0"/>
                </a:solidFill>
              </a:rPr>
              <a:t>A land area the size of Wales would have to be covered in photovoltaic panels.</a:t>
            </a:r>
          </a:p>
        </p:txBody>
      </p:sp>
      <p:pic>
        <p:nvPicPr>
          <p:cNvPr id="8" name="Picture 7" descr="The roof of a building&#10;&#10;Description automatically generated">
            <a:extLst>
              <a:ext uri="{FF2B5EF4-FFF2-40B4-BE49-F238E27FC236}">
                <a16:creationId xmlns:a16="http://schemas.microsoft.com/office/drawing/2014/main" id="{D7BDB663-6E38-4220-9115-43F7F0ED95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373" y="2672948"/>
            <a:ext cx="4350967" cy="2207209"/>
          </a:xfrm>
          <a:prstGeom prst="rect">
            <a:avLst/>
          </a:prstGeom>
        </p:spPr>
      </p:pic>
      <p:pic>
        <p:nvPicPr>
          <p:cNvPr id="11" name="Picture 10" descr="A bench on a farm&#10;&#10;Description automatically generated">
            <a:extLst>
              <a:ext uri="{FF2B5EF4-FFF2-40B4-BE49-F238E27FC236}">
                <a16:creationId xmlns:a16="http://schemas.microsoft.com/office/drawing/2014/main" id="{93D38467-3EE7-46F0-ADDD-7DD37480E3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8584" y="2672949"/>
            <a:ext cx="3923928" cy="220721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9CC8F8-B889-4D5B-BC50-8660A811CA4A}"/>
              </a:ext>
            </a:extLst>
          </p:cNvPr>
          <p:cNvSpPr txBox="1"/>
          <p:nvPr/>
        </p:nvSpPr>
        <p:spPr>
          <a:xfrm>
            <a:off x="831489" y="1287244"/>
            <a:ext cx="7848872" cy="5524589"/>
          </a:xfrm>
          <a:prstGeom prst="rect">
            <a:avLst/>
          </a:prstGeom>
          <a:noFill/>
        </p:spPr>
        <p:txBody>
          <a:bodyPr wrap="square" rtlCol="0">
            <a:spAutoFit/>
          </a:bodyPr>
          <a:lstStyle/>
          <a:p>
            <a:pPr marL="457200" indent="-457200">
              <a:spcAft>
                <a:spcPts val="600"/>
              </a:spcAft>
              <a:buFont typeface="+mj-lt"/>
              <a:buAutoNum type="arabicPeriod"/>
            </a:pPr>
            <a:r>
              <a:rPr lang="en-GB" sz="2000" dirty="0"/>
              <a:t>Do I turn lights off when they are not wanted?</a:t>
            </a:r>
          </a:p>
          <a:p>
            <a:pPr marL="457200" indent="-457200">
              <a:spcAft>
                <a:spcPts val="600"/>
              </a:spcAft>
              <a:buFont typeface="+mj-lt"/>
              <a:buAutoNum type="arabicPeriod"/>
            </a:pPr>
            <a:r>
              <a:rPr lang="en-GB" sz="2000" dirty="0"/>
              <a:t>Do I travel by car or bus when I could walk?</a:t>
            </a:r>
          </a:p>
          <a:p>
            <a:pPr marL="457200" indent="-457200">
              <a:spcAft>
                <a:spcPts val="600"/>
              </a:spcAft>
              <a:buFont typeface="+mj-lt"/>
              <a:buAutoNum type="arabicPeriod"/>
            </a:pPr>
            <a:r>
              <a:rPr lang="en-GB" sz="2000" dirty="0"/>
              <a:t>Do I buy goods with lots of wrapping that costs fuel to transport and fuel to make?</a:t>
            </a:r>
          </a:p>
          <a:p>
            <a:pPr marL="457200" indent="-457200">
              <a:spcAft>
                <a:spcPts val="600"/>
              </a:spcAft>
              <a:buFont typeface="+mj-lt"/>
              <a:buAutoNum type="arabicPeriod"/>
            </a:pPr>
            <a:r>
              <a:rPr lang="en-GB" sz="2000" dirty="0"/>
              <a:t>Do I turn off water taps (hot or cold) when not needed?</a:t>
            </a:r>
          </a:p>
          <a:p>
            <a:pPr marL="457200" indent="-457200">
              <a:spcAft>
                <a:spcPts val="600"/>
              </a:spcAft>
              <a:buFont typeface="+mj-lt"/>
              <a:buAutoNum type="arabicPeriod"/>
            </a:pPr>
            <a:r>
              <a:rPr lang="en-GB" sz="2000" dirty="0"/>
              <a:t>Do I turn up the heating instead of putting on an extra layer of clothes?</a:t>
            </a:r>
          </a:p>
          <a:p>
            <a:pPr marL="457200" indent="-457200">
              <a:spcAft>
                <a:spcPts val="600"/>
              </a:spcAft>
              <a:buFont typeface="+mj-lt"/>
              <a:buAutoNum type="arabicPeriod"/>
            </a:pPr>
            <a:r>
              <a:rPr lang="en-GB" sz="2000" dirty="0"/>
              <a:t>Do I always buy new instead of reusing old? </a:t>
            </a:r>
          </a:p>
          <a:p>
            <a:pPr marL="457200" indent="-457200">
              <a:spcAft>
                <a:spcPts val="600"/>
              </a:spcAft>
              <a:buFont typeface="+mj-lt"/>
              <a:buAutoNum type="arabicPeriod"/>
            </a:pPr>
            <a:r>
              <a:rPr lang="en-GB" sz="2000" dirty="0"/>
              <a:t>Do I shut doors to avoid drafts?</a:t>
            </a:r>
          </a:p>
          <a:p>
            <a:pPr marL="457200" indent="-457200">
              <a:spcAft>
                <a:spcPts val="600"/>
              </a:spcAft>
              <a:buFont typeface="+mj-lt"/>
              <a:buAutoNum type="arabicPeriod"/>
            </a:pPr>
            <a:r>
              <a:rPr lang="en-GB" sz="2000" dirty="0"/>
              <a:t>Could I plant some trees?</a:t>
            </a:r>
          </a:p>
          <a:p>
            <a:pPr marL="457200" indent="-457200">
              <a:spcAft>
                <a:spcPts val="600"/>
              </a:spcAft>
              <a:buFont typeface="+mj-lt"/>
              <a:buAutoNum type="arabicPeriod"/>
            </a:pPr>
            <a:r>
              <a:rPr lang="en-GB" sz="2000" dirty="0"/>
              <a:t>Do I recycle effectively?</a:t>
            </a:r>
          </a:p>
          <a:p>
            <a:pPr marL="457200" indent="-457200">
              <a:spcAft>
                <a:spcPts val="600"/>
              </a:spcAft>
              <a:buFont typeface="+mj-lt"/>
              <a:buAutoNum type="arabicPeriod"/>
            </a:pPr>
            <a:r>
              <a:rPr lang="en-GB" sz="2000" dirty="0"/>
              <a:t>Can I tell someone outside school what I know about reducing carbon emissions?</a:t>
            </a:r>
          </a:p>
          <a:p>
            <a:pPr>
              <a:spcAft>
                <a:spcPts val="600"/>
              </a:spcAft>
            </a:pPr>
            <a:endParaRPr lang="en-GB" sz="2000" dirty="0"/>
          </a:p>
          <a:p>
            <a:endParaRPr lang="en-GB" dirty="0"/>
          </a:p>
        </p:txBody>
      </p:sp>
      <p:sp>
        <p:nvSpPr>
          <p:cNvPr id="4" name="TextBox 3">
            <a:extLst>
              <a:ext uri="{FF2B5EF4-FFF2-40B4-BE49-F238E27FC236}">
                <a16:creationId xmlns:a16="http://schemas.microsoft.com/office/drawing/2014/main" id="{BCCC75F4-9831-4DE4-A29C-24A68A9348F6}"/>
              </a:ext>
            </a:extLst>
          </p:cNvPr>
          <p:cNvSpPr txBox="1"/>
          <p:nvPr/>
        </p:nvSpPr>
        <p:spPr>
          <a:xfrm>
            <a:off x="291938" y="6103947"/>
            <a:ext cx="8388423" cy="707886"/>
          </a:xfrm>
          <a:prstGeom prst="rect">
            <a:avLst/>
          </a:prstGeom>
          <a:noFill/>
        </p:spPr>
        <p:txBody>
          <a:bodyPr wrap="square" rtlCol="0">
            <a:spAutoFit/>
          </a:bodyPr>
          <a:lstStyle/>
          <a:p>
            <a:pPr algn="ctr"/>
            <a:r>
              <a:rPr lang="en-GB" b="1" dirty="0"/>
              <a:t>If </a:t>
            </a:r>
            <a:r>
              <a:rPr lang="en-GB" sz="2000" b="1" dirty="0"/>
              <a:t>each person makes a little difference, the 7,500,000,000 (7.5 billion) people in the world would have a big effect!</a:t>
            </a:r>
            <a:endParaRPr lang="en-GB" b="1" dirty="0"/>
          </a:p>
        </p:txBody>
      </p:sp>
      <p:sp>
        <p:nvSpPr>
          <p:cNvPr id="5" name="Text Placeholder 4">
            <a:extLst>
              <a:ext uri="{FF2B5EF4-FFF2-40B4-BE49-F238E27FC236}">
                <a16:creationId xmlns:a16="http://schemas.microsoft.com/office/drawing/2014/main" id="{EA4B4F5E-DD30-4BA6-A104-078DCA3502B8}"/>
              </a:ext>
            </a:extLst>
          </p:cNvPr>
          <p:cNvSpPr>
            <a:spLocks noGrp="1"/>
          </p:cNvSpPr>
          <p:nvPr>
            <p:ph type="body" idx="1"/>
          </p:nvPr>
        </p:nvSpPr>
        <p:spPr/>
        <p:txBody>
          <a:bodyPr/>
          <a:lstStyle/>
          <a:p>
            <a:r>
              <a:rPr lang="en-GB" dirty="0"/>
              <a:t>What can I do to help reduce atmospheric pollution?</a:t>
            </a:r>
          </a:p>
        </p:txBody>
      </p:sp>
    </p:spTree>
    <p:extLst>
      <p:ext uri="{BB962C8B-B14F-4D97-AF65-F5344CB8AC3E}">
        <p14:creationId xmlns:p14="http://schemas.microsoft.com/office/powerpoint/2010/main" val="273588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DC5683-39AD-4325-9E70-E93A77B3F5F4}"/>
              </a:ext>
            </a:extLst>
          </p:cNvPr>
          <p:cNvPicPr>
            <a:picLocks noChangeAspect="1"/>
          </p:cNvPicPr>
          <p:nvPr/>
        </p:nvPicPr>
        <p:blipFill>
          <a:blip r:embed="rId3"/>
          <a:stretch>
            <a:fillRect/>
          </a:stretch>
        </p:blipFill>
        <p:spPr>
          <a:xfrm>
            <a:off x="899592" y="5301208"/>
            <a:ext cx="1919335" cy="561315"/>
          </a:xfrm>
          <a:prstGeom prst="rect">
            <a:avLst/>
          </a:prstGeom>
        </p:spPr>
      </p:pic>
      <p:pic>
        <p:nvPicPr>
          <p:cNvPr id="4" name="Picture 3">
            <a:extLst>
              <a:ext uri="{FF2B5EF4-FFF2-40B4-BE49-F238E27FC236}">
                <a16:creationId xmlns:a16="http://schemas.microsoft.com/office/drawing/2014/main" id="{52ADAA6F-0C00-4F4C-9433-2FBA977130E6}"/>
              </a:ext>
            </a:extLst>
          </p:cNvPr>
          <p:cNvPicPr>
            <a:picLocks noChangeAspect="1"/>
          </p:cNvPicPr>
          <p:nvPr/>
        </p:nvPicPr>
        <p:blipFill>
          <a:blip r:embed="rId4"/>
          <a:stretch>
            <a:fillRect/>
          </a:stretch>
        </p:blipFill>
        <p:spPr>
          <a:xfrm>
            <a:off x="6976923" y="4881191"/>
            <a:ext cx="1267485" cy="1086416"/>
          </a:xfrm>
          <a:prstGeom prst="rect">
            <a:avLst/>
          </a:prstGeom>
        </p:spPr>
      </p:pic>
      <p:pic>
        <p:nvPicPr>
          <p:cNvPr id="6" name="Picture 5">
            <a:extLst>
              <a:ext uri="{FF2B5EF4-FFF2-40B4-BE49-F238E27FC236}">
                <a16:creationId xmlns:a16="http://schemas.microsoft.com/office/drawing/2014/main" id="{0210F72D-501D-4A9F-AF2F-6965305FDC21}"/>
              </a:ext>
            </a:extLst>
          </p:cNvPr>
          <p:cNvPicPr>
            <a:picLocks noChangeAspect="1"/>
          </p:cNvPicPr>
          <p:nvPr/>
        </p:nvPicPr>
        <p:blipFill>
          <a:blip r:embed="rId5"/>
          <a:stretch>
            <a:fillRect/>
          </a:stretch>
        </p:blipFill>
        <p:spPr>
          <a:xfrm>
            <a:off x="3851920" y="5274047"/>
            <a:ext cx="1846907" cy="615636"/>
          </a:xfrm>
          <a:prstGeom prst="rect">
            <a:avLst/>
          </a:prstGeom>
        </p:spPr>
      </p:pic>
      <p:sp>
        <p:nvSpPr>
          <p:cNvPr id="7" name="Rectangle 6">
            <a:extLst>
              <a:ext uri="{FF2B5EF4-FFF2-40B4-BE49-F238E27FC236}">
                <a16:creationId xmlns:a16="http://schemas.microsoft.com/office/drawing/2014/main" id="{8D6F5B50-8FDC-4A96-A7B4-71CCEFB2CB03}"/>
              </a:ext>
            </a:extLst>
          </p:cNvPr>
          <p:cNvSpPr/>
          <p:nvPr/>
        </p:nvSpPr>
        <p:spPr>
          <a:xfrm>
            <a:off x="929414" y="1124744"/>
            <a:ext cx="7316157" cy="2585323"/>
          </a:xfrm>
          <a:prstGeom prst="rect">
            <a:avLst/>
          </a:prstGeom>
        </p:spPr>
        <p:txBody>
          <a:bodyPr wrap="square">
            <a:spAutoFit/>
          </a:bodyPr>
          <a:lstStyle/>
          <a:p>
            <a:pPr algn="ctr">
              <a:spcAft>
                <a:spcPts val="0"/>
              </a:spcAft>
            </a:pPr>
            <a:endParaRPr lang="en-GB" dirty="0">
              <a:latin typeface="Calibri" panose="020F0502020204030204" pitchFamily="34" charset="0"/>
              <a:ea typeface="Calibri" panose="020F0502020204030204" pitchFamily="34" charset="0"/>
            </a:endParaRPr>
          </a:p>
          <a:p>
            <a:pPr algn="ctr"/>
            <a:r>
              <a:rPr lang="en-GB" dirty="0"/>
              <a:t>PowerPoint created by </a:t>
            </a:r>
          </a:p>
          <a:p>
            <a:pPr algn="ctr"/>
            <a:r>
              <a:rPr lang="en-GB" dirty="0"/>
              <a:t>Tim Harrison (Bristol </a:t>
            </a:r>
            <a:r>
              <a:rPr lang="en-GB" dirty="0" err="1"/>
              <a:t>ChemLabs</a:t>
            </a:r>
            <a:r>
              <a:rPr lang="en-GB" dirty="0"/>
              <a:t>),</a:t>
            </a:r>
          </a:p>
          <a:p>
            <a:pPr algn="ctr"/>
            <a:r>
              <a:rPr lang="en-GB" dirty="0"/>
              <a:t>Professor Dudley Shallcross (University of Bristol),</a:t>
            </a:r>
          </a:p>
          <a:p>
            <a:pPr algn="ctr"/>
            <a:r>
              <a:rPr lang="en-GB" dirty="0"/>
              <a:t>&amp; </a:t>
            </a:r>
            <a:r>
              <a:rPr lang="en-GB" dirty="0" err="1"/>
              <a:t>Dr.</a:t>
            </a:r>
            <a:r>
              <a:rPr lang="en-GB" dirty="0"/>
              <a:t> Alison Trew (Primary Science Teaching Trust)</a:t>
            </a:r>
          </a:p>
          <a:p>
            <a:pPr algn="ctr">
              <a:spcAft>
                <a:spcPts val="0"/>
              </a:spcAft>
            </a:pPr>
            <a:endParaRPr lang="en-GB" dirty="0">
              <a:latin typeface="Calibri" panose="020F0502020204030204" pitchFamily="34" charset="0"/>
              <a:ea typeface="Calibri" panose="020F0502020204030204" pitchFamily="34" charset="0"/>
            </a:endParaRPr>
          </a:p>
          <a:p>
            <a:pPr algn="ctr">
              <a:spcAft>
                <a:spcPts val="0"/>
              </a:spcAft>
            </a:pPr>
            <a:endParaRPr lang="en-GB" dirty="0">
              <a:latin typeface="Calibri" panose="020F0502020204030204" pitchFamily="34" charset="0"/>
              <a:ea typeface="Calibri" panose="020F0502020204030204" pitchFamily="34" charset="0"/>
            </a:endParaRPr>
          </a:p>
          <a:p>
            <a:pPr algn="ctr">
              <a:spcAft>
                <a:spcPts val="0"/>
              </a:spcAft>
            </a:pPr>
            <a:endParaRPr lang="en-GB" dirty="0">
              <a:latin typeface="Calibri" panose="020F0502020204030204" pitchFamily="34" charset="0"/>
              <a:ea typeface="Calibri" panose="020F0502020204030204" pitchFamily="34" charset="0"/>
            </a:endParaRPr>
          </a:p>
          <a:p>
            <a:pPr algn="ctr">
              <a:spcAft>
                <a:spcPts val="0"/>
              </a:spcAft>
            </a:pPr>
            <a:endParaRPr lang="en-GB" dirty="0">
              <a:latin typeface="Calibri" panose="020F0502020204030204" pitchFamily="34" charset="0"/>
              <a:ea typeface="Calibri" panose="020F0502020204030204" pitchFamily="34" charset="0"/>
            </a:endParaRPr>
          </a:p>
        </p:txBody>
      </p:sp>
      <p:pic>
        <p:nvPicPr>
          <p:cNvPr id="8" name="Picture 2" descr="Gases in the Air Tim Harrison - ChemLabS _ Bristol ChemLabS ...">
            <a:extLst>
              <a:ext uri="{FF2B5EF4-FFF2-40B4-BE49-F238E27FC236}">
                <a16:creationId xmlns:a16="http://schemas.microsoft.com/office/drawing/2014/main" id="{00503195-CBC8-4F3A-8D54-B73CF8F7689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41909" y="3334655"/>
            <a:ext cx="25146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erson wearing glasses and smiling at the camera&#10;&#10;Description automatically generated">
            <a:extLst>
              <a:ext uri="{FF2B5EF4-FFF2-40B4-BE49-F238E27FC236}">
                <a16:creationId xmlns:a16="http://schemas.microsoft.com/office/drawing/2014/main" id="{6C2F60F2-F510-4743-977E-4E78C876D88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95557" y="3334655"/>
            <a:ext cx="1456528" cy="1835244"/>
          </a:xfrm>
          <a:prstGeom prst="rect">
            <a:avLst/>
          </a:prstGeom>
        </p:spPr>
      </p:pic>
    </p:spTree>
    <p:extLst>
      <p:ext uri="{BB962C8B-B14F-4D97-AF65-F5344CB8AC3E}">
        <p14:creationId xmlns:p14="http://schemas.microsoft.com/office/powerpoint/2010/main" val="84407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59E30B-5150-4DAD-A849-153BEF40481F}"/>
              </a:ext>
            </a:extLst>
          </p:cNvPr>
          <p:cNvSpPr txBox="1"/>
          <p:nvPr/>
        </p:nvSpPr>
        <p:spPr>
          <a:xfrm>
            <a:off x="688032" y="1340768"/>
            <a:ext cx="7628384" cy="4185761"/>
          </a:xfrm>
          <a:prstGeom prst="rect">
            <a:avLst/>
          </a:prstGeom>
          <a:noFill/>
        </p:spPr>
        <p:txBody>
          <a:bodyPr wrap="square" rtlCol="0">
            <a:spAutoFit/>
          </a:bodyPr>
          <a:lstStyle/>
          <a:p>
            <a:r>
              <a:rPr lang="en-GB" sz="1400" dirty="0"/>
              <a:t>This PowerPoint looks at the big picture in terms of what can be done by all of us, and governments, to reduce the quantity of green house gases that are put into the atmosphere. </a:t>
            </a:r>
          </a:p>
          <a:p>
            <a:r>
              <a:rPr lang="en-GB" sz="1400" b="1" dirty="0"/>
              <a:t>This will require political, social and economic will power to enact.</a:t>
            </a:r>
          </a:p>
          <a:p>
            <a:endParaRPr lang="en-GB" sz="1400" dirty="0">
              <a:solidFill>
                <a:srgbClr val="FF0000"/>
              </a:solidFill>
            </a:endParaRPr>
          </a:p>
          <a:p>
            <a:endParaRPr lang="en-GB" sz="1400" dirty="0">
              <a:solidFill>
                <a:srgbClr val="FF0000"/>
              </a:solidFill>
            </a:endParaRPr>
          </a:p>
          <a:p>
            <a:r>
              <a:rPr lang="en-GB" sz="1400" b="1" dirty="0"/>
              <a:t>Aim/learning objectives for children:</a:t>
            </a:r>
          </a:p>
          <a:p>
            <a:pPr marL="285750" indent="-285750">
              <a:buFont typeface="Arial" panose="020B0604020202020204" pitchFamily="34" charset="0"/>
              <a:buChar char="•"/>
            </a:pPr>
            <a:r>
              <a:rPr lang="en-GB" sz="1400" dirty="0"/>
              <a:t>To understand that human activity affects the levels of carbon released into the atmosphere.</a:t>
            </a:r>
          </a:p>
          <a:p>
            <a:pPr marL="285750" indent="-285750">
              <a:buFont typeface="Arial" panose="020B0604020202020204" pitchFamily="34" charset="0"/>
              <a:buChar char="•"/>
            </a:pPr>
            <a:r>
              <a:rPr lang="en-GB" sz="1400" dirty="0"/>
              <a:t>To understand that changes in human behaviour could reduce future levels of carbon released into the atmosphere.</a:t>
            </a:r>
          </a:p>
          <a:p>
            <a:pPr marL="285750" indent="-285750">
              <a:buFont typeface="Arial" panose="020B0604020202020204" pitchFamily="34" charset="0"/>
              <a:buChar char="•"/>
            </a:pPr>
            <a:r>
              <a:rPr lang="en-GB" sz="1400" dirty="0"/>
              <a:t>To be able to describe some current technologies which might reduced carbon emission levels.</a:t>
            </a:r>
          </a:p>
          <a:p>
            <a:endParaRPr lang="en-GB" sz="1400" dirty="0"/>
          </a:p>
          <a:p>
            <a:endParaRPr lang="en-GB" sz="1400" dirty="0"/>
          </a:p>
          <a:p>
            <a:r>
              <a:rPr lang="en-GB" sz="1400" dirty="0">
                <a:solidFill>
                  <a:srgbClr val="202122"/>
                </a:solidFill>
              </a:rPr>
              <a:t>The </a:t>
            </a:r>
            <a:r>
              <a:rPr lang="en-GB" sz="1400" b="1" dirty="0">
                <a:solidFill>
                  <a:srgbClr val="202122"/>
                </a:solidFill>
              </a:rPr>
              <a:t>Climate Stabilization Wedges </a:t>
            </a:r>
            <a:r>
              <a:rPr lang="en-GB" sz="1400" dirty="0">
                <a:solidFill>
                  <a:srgbClr val="202122"/>
                </a:solidFill>
              </a:rPr>
              <a:t>is an approach produced by Princeton University researchers Stephen Pacala and Robert H. Socolow, looking at </a:t>
            </a:r>
            <a:r>
              <a:rPr lang="en-GB" sz="1400" b="0" i="0" u="none" strike="noStrike" dirty="0">
                <a:solidFill>
                  <a:srgbClr val="0B0080"/>
                </a:solidFill>
                <a:effectLst/>
                <a:hlinkClick r:id="rId3" tooltip="Climate change mitigation scenarios"/>
              </a:rPr>
              <a:t>Climate change mitigation scenarios</a:t>
            </a:r>
            <a:r>
              <a:rPr lang="en-GB" sz="1400" b="0" i="0" dirty="0">
                <a:solidFill>
                  <a:srgbClr val="202122"/>
                </a:solidFill>
                <a:effectLst/>
              </a:rPr>
              <a:t>. </a:t>
            </a:r>
          </a:p>
          <a:p>
            <a:endParaRPr lang="en-GB" sz="1400" dirty="0">
              <a:solidFill>
                <a:srgbClr val="202122"/>
              </a:solidFill>
            </a:endParaRPr>
          </a:p>
          <a:p>
            <a:r>
              <a:rPr lang="en-GB" sz="1400" dirty="0">
                <a:solidFill>
                  <a:srgbClr val="202122"/>
                </a:solidFill>
              </a:rPr>
              <a:t>Further reading:</a:t>
            </a:r>
            <a:endParaRPr lang="en-GB" sz="1400" dirty="0"/>
          </a:p>
          <a:p>
            <a:r>
              <a:rPr lang="en-GB" sz="1400" dirty="0"/>
              <a:t>Wikipedia has a good article about this: </a:t>
            </a:r>
            <a:r>
              <a:rPr lang="en-GB" sz="1400" dirty="0">
                <a:hlinkClick r:id="rId4"/>
              </a:rPr>
              <a:t>https://en.wikipedia.org/wiki/Climate_stabilization_wedge</a:t>
            </a:r>
            <a:r>
              <a:rPr lang="en-GB" sz="1400" dirty="0"/>
              <a:t> </a:t>
            </a:r>
          </a:p>
          <a:p>
            <a:endParaRPr lang="en-GB" sz="1400" dirty="0"/>
          </a:p>
          <a:p>
            <a:endParaRPr lang="en-GB" sz="1400" dirty="0"/>
          </a:p>
        </p:txBody>
      </p:sp>
      <p:sp>
        <p:nvSpPr>
          <p:cNvPr id="4" name="Text Placeholder 3">
            <a:extLst>
              <a:ext uri="{FF2B5EF4-FFF2-40B4-BE49-F238E27FC236}">
                <a16:creationId xmlns:a16="http://schemas.microsoft.com/office/drawing/2014/main" id="{C254FB3B-F226-43F7-9F2E-2B6E12584DBD}"/>
              </a:ext>
            </a:extLst>
          </p:cNvPr>
          <p:cNvSpPr>
            <a:spLocks noGrp="1"/>
          </p:cNvSpPr>
          <p:nvPr>
            <p:ph type="body" idx="1"/>
          </p:nvPr>
        </p:nvSpPr>
        <p:spPr/>
        <p:txBody>
          <a:bodyPr/>
          <a:lstStyle/>
          <a:p>
            <a:r>
              <a:rPr lang="en-GB" dirty="0"/>
              <a:t>Overview for Teachers</a:t>
            </a:r>
          </a:p>
        </p:txBody>
      </p:sp>
    </p:spTree>
    <p:extLst>
      <p:ext uri="{BB962C8B-B14F-4D97-AF65-F5344CB8AC3E}">
        <p14:creationId xmlns:p14="http://schemas.microsoft.com/office/powerpoint/2010/main" val="1831338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EF17D3AE-E47F-4FDD-82A2-E889695468ED}"/>
              </a:ext>
            </a:extLst>
          </p:cNvPr>
          <p:cNvPicPr>
            <a:picLocks noChangeAspect="1"/>
          </p:cNvPicPr>
          <p:nvPr/>
        </p:nvPicPr>
        <p:blipFill>
          <a:blip r:embed="rId3"/>
          <a:stretch>
            <a:fillRect/>
          </a:stretch>
        </p:blipFill>
        <p:spPr>
          <a:xfrm rot="571958">
            <a:off x="4631632" y="1182970"/>
            <a:ext cx="2067182" cy="1553519"/>
          </a:xfrm>
          <a:prstGeom prst="rect">
            <a:avLst/>
          </a:prstGeom>
        </p:spPr>
      </p:pic>
      <p:pic>
        <p:nvPicPr>
          <p:cNvPr id="50" name="Picture 49">
            <a:extLst>
              <a:ext uri="{FF2B5EF4-FFF2-40B4-BE49-F238E27FC236}">
                <a16:creationId xmlns:a16="http://schemas.microsoft.com/office/drawing/2014/main" id="{13D877A7-317A-406C-B972-1F4C43948F6E}"/>
              </a:ext>
            </a:extLst>
          </p:cNvPr>
          <p:cNvPicPr>
            <a:picLocks noChangeAspect="1"/>
          </p:cNvPicPr>
          <p:nvPr/>
        </p:nvPicPr>
        <p:blipFill>
          <a:blip r:embed="rId3"/>
          <a:stretch>
            <a:fillRect/>
          </a:stretch>
        </p:blipFill>
        <p:spPr>
          <a:xfrm>
            <a:off x="5015732" y="1578529"/>
            <a:ext cx="2109422" cy="1585263"/>
          </a:xfrm>
          <a:prstGeom prst="rect">
            <a:avLst/>
          </a:prstGeom>
        </p:spPr>
      </p:pic>
      <p:sp>
        <p:nvSpPr>
          <p:cNvPr id="2" name="Text Placeholder 1">
            <a:extLst>
              <a:ext uri="{FF2B5EF4-FFF2-40B4-BE49-F238E27FC236}">
                <a16:creationId xmlns:a16="http://schemas.microsoft.com/office/drawing/2014/main" id="{F8E03AD7-6F65-46ED-912E-12F1A4D74808}"/>
              </a:ext>
            </a:extLst>
          </p:cNvPr>
          <p:cNvSpPr>
            <a:spLocks noGrp="1"/>
          </p:cNvSpPr>
          <p:nvPr>
            <p:ph type="body" idx="1"/>
          </p:nvPr>
        </p:nvSpPr>
        <p:spPr/>
        <p:txBody>
          <a:bodyPr/>
          <a:lstStyle/>
          <a:p>
            <a:r>
              <a:rPr lang="en-GB" dirty="0"/>
              <a:t>The Earth’s gas problem</a:t>
            </a:r>
          </a:p>
        </p:txBody>
      </p:sp>
      <p:sp>
        <p:nvSpPr>
          <p:cNvPr id="7" name="Oval 6">
            <a:extLst>
              <a:ext uri="{FF2B5EF4-FFF2-40B4-BE49-F238E27FC236}">
                <a16:creationId xmlns:a16="http://schemas.microsoft.com/office/drawing/2014/main" id="{AAEA23E8-B37B-4D1D-B173-C180DDF119B0}"/>
              </a:ext>
            </a:extLst>
          </p:cNvPr>
          <p:cNvSpPr/>
          <p:nvPr/>
        </p:nvSpPr>
        <p:spPr>
          <a:xfrm>
            <a:off x="3491880" y="2348880"/>
            <a:ext cx="1728192"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60A9047-5F04-4AE5-97E5-2FC78F9B5350}"/>
              </a:ext>
            </a:extLst>
          </p:cNvPr>
          <p:cNvSpPr/>
          <p:nvPr/>
        </p:nvSpPr>
        <p:spPr>
          <a:xfrm>
            <a:off x="2442386" y="1360750"/>
            <a:ext cx="3827180" cy="3560435"/>
          </a:xfrm>
          <a:prstGeom prst="ellipse">
            <a:avLst/>
          </a:prstGeom>
          <a:noFill/>
          <a:ln w="127000">
            <a:solidFill>
              <a:schemeClr val="bg1">
                <a:lumMod val="65000"/>
              </a:schemeClr>
            </a:solidFill>
          </a:ln>
          <a:effectLst>
            <a:outerShdw blurRad="63500" dist="635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CACCD69-2982-472C-B0ED-877AFB45ADD5}"/>
              </a:ext>
            </a:extLst>
          </p:cNvPr>
          <p:cNvSpPr/>
          <p:nvPr/>
        </p:nvSpPr>
        <p:spPr>
          <a:xfrm>
            <a:off x="6807394" y="482464"/>
            <a:ext cx="1254762" cy="1080120"/>
          </a:xfrm>
          <a:prstGeom prst="ellipse">
            <a:avLst/>
          </a:prstGeom>
          <a:solidFill>
            <a:srgbClr val="FBFB11"/>
          </a:solidFill>
          <a:ln>
            <a:solidFill>
              <a:srgbClr val="FBFB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Sun</a:t>
            </a:r>
          </a:p>
        </p:txBody>
      </p:sp>
      <p:cxnSp>
        <p:nvCxnSpPr>
          <p:cNvPr id="15" name="Straight Arrow Connector 14">
            <a:extLst>
              <a:ext uri="{FF2B5EF4-FFF2-40B4-BE49-F238E27FC236}">
                <a16:creationId xmlns:a16="http://schemas.microsoft.com/office/drawing/2014/main" id="{9706BA4E-B3FE-49DC-AEE7-CF51FDAB6FD4}"/>
              </a:ext>
            </a:extLst>
          </p:cNvPr>
          <p:cNvCxnSpPr>
            <a:cxnSpLocks/>
          </p:cNvCxnSpPr>
          <p:nvPr/>
        </p:nvCxnSpPr>
        <p:spPr>
          <a:xfrm flipH="1">
            <a:off x="5055093" y="1470993"/>
            <a:ext cx="1893171" cy="1143212"/>
          </a:xfrm>
          <a:prstGeom prst="straightConnector1">
            <a:avLst/>
          </a:prstGeom>
          <a:ln w="63500">
            <a:solidFill>
              <a:srgbClr val="FBFB1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55DE6E1-5CBC-40C8-ACA7-194B9917AE12}"/>
              </a:ext>
            </a:extLst>
          </p:cNvPr>
          <p:cNvCxnSpPr>
            <a:cxnSpLocks/>
            <a:endCxn id="12" idx="6"/>
          </p:cNvCxnSpPr>
          <p:nvPr/>
        </p:nvCxnSpPr>
        <p:spPr>
          <a:xfrm flipV="1">
            <a:off x="5256076" y="3140968"/>
            <a:ext cx="1013490" cy="256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3673003D-A58A-4041-BBB1-779366302FCA}"/>
              </a:ext>
            </a:extLst>
          </p:cNvPr>
          <p:cNvPicPr>
            <a:picLocks noChangeAspect="1"/>
          </p:cNvPicPr>
          <p:nvPr/>
        </p:nvPicPr>
        <p:blipFill>
          <a:blip r:embed="rId4"/>
          <a:stretch>
            <a:fillRect/>
          </a:stretch>
        </p:blipFill>
        <p:spPr>
          <a:xfrm rot="17839487">
            <a:off x="4090144" y="1549344"/>
            <a:ext cx="1176630" cy="457240"/>
          </a:xfrm>
          <a:prstGeom prst="rect">
            <a:avLst/>
          </a:prstGeom>
        </p:spPr>
      </p:pic>
      <p:pic>
        <p:nvPicPr>
          <p:cNvPr id="26" name="Picture 25">
            <a:extLst>
              <a:ext uri="{FF2B5EF4-FFF2-40B4-BE49-F238E27FC236}">
                <a16:creationId xmlns:a16="http://schemas.microsoft.com/office/drawing/2014/main" id="{ACF86C2E-AD2B-4B1A-B2AE-899053AD4550}"/>
              </a:ext>
            </a:extLst>
          </p:cNvPr>
          <p:cNvPicPr>
            <a:picLocks noChangeAspect="1"/>
          </p:cNvPicPr>
          <p:nvPr/>
        </p:nvPicPr>
        <p:blipFill>
          <a:blip r:embed="rId4"/>
          <a:stretch>
            <a:fillRect/>
          </a:stretch>
        </p:blipFill>
        <p:spPr>
          <a:xfrm rot="13597776">
            <a:off x="2543525" y="2148915"/>
            <a:ext cx="1176630" cy="457240"/>
          </a:xfrm>
          <a:prstGeom prst="rect">
            <a:avLst/>
          </a:prstGeom>
        </p:spPr>
      </p:pic>
      <p:pic>
        <p:nvPicPr>
          <p:cNvPr id="28" name="Picture 27">
            <a:extLst>
              <a:ext uri="{FF2B5EF4-FFF2-40B4-BE49-F238E27FC236}">
                <a16:creationId xmlns:a16="http://schemas.microsoft.com/office/drawing/2014/main" id="{EA9F717A-7D73-4A50-9BC2-581D199B7671}"/>
              </a:ext>
            </a:extLst>
          </p:cNvPr>
          <p:cNvPicPr>
            <a:picLocks noChangeAspect="1"/>
          </p:cNvPicPr>
          <p:nvPr/>
        </p:nvPicPr>
        <p:blipFill>
          <a:blip r:embed="rId4"/>
          <a:stretch>
            <a:fillRect/>
          </a:stretch>
        </p:blipFill>
        <p:spPr>
          <a:xfrm rot="8569711">
            <a:off x="2938606" y="4079345"/>
            <a:ext cx="1176630" cy="457240"/>
          </a:xfrm>
          <a:prstGeom prst="rect">
            <a:avLst/>
          </a:prstGeom>
        </p:spPr>
      </p:pic>
      <p:pic>
        <p:nvPicPr>
          <p:cNvPr id="30" name="Picture 29">
            <a:extLst>
              <a:ext uri="{FF2B5EF4-FFF2-40B4-BE49-F238E27FC236}">
                <a16:creationId xmlns:a16="http://schemas.microsoft.com/office/drawing/2014/main" id="{49F130C3-9359-4B85-B3DF-F75225A95464}"/>
              </a:ext>
            </a:extLst>
          </p:cNvPr>
          <p:cNvPicPr>
            <a:picLocks noChangeAspect="1"/>
          </p:cNvPicPr>
          <p:nvPr/>
        </p:nvPicPr>
        <p:blipFill>
          <a:blip r:embed="rId4"/>
          <a:stretch>
            <a:fillRect/>
          </a:stretch>
        </p:blipFill>
        <p:spPr>
          <a:xfrm rot="4154239">
            <a:off x="4631756" y="4056163"/>
            <a:ext cx="1176630" cy="457240"/>
          </a:xfrm>
          <a:prstGeom prst="rect">
            <a:avLst/>
          </a:prstGeom>
        </p:spPr>
      </p:pic>
      <p:sp>
        <p:nvSpPr>
          <p:cNvPr id="32" name="TextBox 31">
            <a:extLst>
              <a:ext uri="{FF2B5EF4-FFF2-40B4-BE49-F238E27FC236}">
                <a16:creationId xmlns:a16="http://schemas.microsoft.com/office/drawing/2014/main" id="{012FC3EC-A493-4E1D-A1FD-F032DE2D2F9B}"/>
              </a:ext>
            </a:extLst>
          </p:cNvPr>
          <p:cNvSpPr txBox="1"/>
          <p:nvPr/>
        </p:nvSpPr>
        <p:spPr>
          <a:xfrm>
            <a:off x="5342886" y="1003596"/>
            <a:ext cx="1336776" cy="369332"/>
          </a:xfrm>
          <a:prstGeom prst="rect">
            <a:avLst/>
          </a:prstGeom>
          <a:noFill/>
        </p:spPr>
        <p:txBody>
          <a:bodyPr wrap="none" rtlCol="0">
            <a:spAutoFit/>
          </a:bodyPr>
          <a:lstStyle/>
          <a:p>
            <a:r>
              <a:rPr lang="en-GB" dirty="0">
                <a:highlight>
                  <a:srgbClr val="FFFF00"/>
                </a:highlight>
              </a:rPr>
              <a:t>Light energy</a:t>
            </a:r>
          </a:p>
        </p:txBody>
      </p:sp>
      <p:sp>
        <p:nvSpPr>
          <p:cNvPr id="33" name="TextBox 32">
            <a:extLst>
              <a:ext uri="{FF2B5EF4-FFF2-40B4-BE49-F238E27FC236}">
                <a16:creationId xmlns:a16="http://schemas.microsoft.com/office/drawing/2014/main" id="{11D8EA6D-3801-4179-A11E-F94AF1E6EA29}"/>
              </a:ext>
            </a:extLst>
          </p:cNvPr>
          <p:cNvSpPr txBox="1"/>
          <p:nvPr/>
        </p:nvSpPr>
        <p:spPr>
          <a:xfrm>
            <a:off x="5342886" y="3142250"/>
            <a:ext cx="1325556" cy="369332"/>
          </a:xfrm>
          <a:prstGeom prst="rect">
            <a:avLst/>
          </a:prstGeom>
          <a:noFill/>
        </p:spPr>
        <p:txBody>
          <a:bodyPr wrap="none" rtlCol="0">
            <a:spAutoFit/>
          </a:bodyPr>
          <a:lstStyle/>
          <a:p>
            <a:r>
              <a:rPr lang="en-GB" dirty="0">
                <a:solidFill>
                  <a:srgbClr val="FF0000"/>
                </a:solidFill>
              </a:rPr>
              <a:t>Heat energy</a:t>
            </a:r>
          </a:p>
        </p:txBody>
      </p:sp>
      <p:sp>
        <p:nvSpPr>
          <p:cNvPr id="34" name="TextBox 33">
            <a:extLst>
              <a:ext uri="{FF2B5EF4-FFF2-40B4-BE49-F238E27FC236}">
                <a16:creationId xmlns:a16="http://schemas.microsoft.com/office/drawing/2014/main" id="{72A5C84D-F56B-4010-832F-CAC12863FA51}"/>
              </a:ext>
            </a:extLst>
          </p:cNvPr>
          <p:cNvSpPr txBox="1"/>
          <p:nvPr/>
        </p:nvSpPr>
        <p:spPr>
          <a:xfrm>
            <a:off x="1693351" y="2674425"/>
            <a:ext cx="1598836" cy="369332"/>
          </a:xfrm>
          <a:prstGeom prst="rect">
            <a:avLst/>
          </a:prstGeom>
          <a:noFill/>
        </p:spPr>
        <p:txBody>
          <a:bodyPr wrap="none" rtlCol="0">
            <a:spAutoFit/>
          </a:bodyPr>
          <a:lstStyle/>
          <a:p>
            <a:r>
              <a:rPr lang="en-GB" dirty="0">
                <a:solidFill>
                  <a:schemeClr val="bg1">
                    <a:lumMod val="50000"/>
                  </a:schemeClr>
                </a:solidFill>
              </a:rPr>
              <a:t>Carbon dioxide</a:t>
            </a:r>
          </a:p>
        </p:txBody>
      </p:sp>
      <p:sp>
        <p:nvSpPr>
          <p:cNvPr id="35" name="TextBox 34">
            <a:extLst>
              <a:ext uri="{FF2B5EF4-FFF2-40B4-BE49-F238E27FC236}">
                <a16:creationId xmlns:a16="http://schemas.microsoft.com/office/drawing/2014/main" id="{C4AE5807-1D2A-4F04-B657-61A0B6E64C2D}"/>
              </a:ext>
            </a:extLst>
          </p:cNvPr>
          <p:cNvSpPr txBox="1"/>
          <p:nvPr/>
        </p:nvSpPr>
        <p:spPr>
          <a:xfrm>
            <a:off x="1921057" y="3139600"/>
            <a:ext cx="1042658" cy="369332"/>
          </a:xfrm>
          <a:prstGeom prst="rect">
            <a:avLst/>
          </a:prstGeom>
          <a:noFill/>
        </p:spPr>
        <p:txBody>
          <a:bodyPr wrap="none" rtlCol="0">
            <a:spAutoFit/>
          </a:bodyPr>
          <a:lstStyle/>
          <a:p>
            <a:r>
              <a:rPr lang="en-GB" dirty="0">
                <a:solidFill>
                  <a:schemeClr val="bg1">
                    <a:lumMod val="50000"/>
                  </a:schemeClr>
                </a:solidFill>
              </a:rPr>
              <a:t>Methane</a:t>
            </a:r>
          </a:p>
        </p:txBody>
      </p:sp>
      <p:sp>
        <p:nvSpPr>
          <p:cNvPr id="36" name="TextBox 35">
            <a:extLst>
              <a:ext uri="{FF2B5EF4-FFF2-40B4-BE49-F238E27FC236}">
                <a16:creationId xmlns:a16="http://schemas.microsoft.com/office/drawing/2014/main" id="{9FAAF73C-F2C8-4EE4-B06A-E18C305F83AD}"/>
              </a:ext>
            </a:extLst>
          </p:cNvPr>
          <p:cNvSpPr txBox="1"/>
          <p:nvPr/>
        </p:nvSpPr>
        <p:spPr>
          <a:xfrm>
            <a:off x="1682238" y="3572389"/>
            <a:ext cx="1470274" cy="369332"/>
          </a:xfrm>
          <a:prstGeom prst="rect">
            <a:avLst/>
          </a:prstGeom>
          <a:noFill/>
        </p:spPr>
        <p:txBody>
          <a:bodyPr wrap="none" rtlCol="0">
            <a:spAutoFit/>
          </a:bodyPr>
          <a:lstStyle/>
          <a:p>
            <a:r>
              <a:rPr lang="en-GB" dirty="0">
                <a:solidFill>
                  <a:schemeClr val="bg1">
                    <a:lumMod val="50000"/>
                  </a:schemeClr>
                </a:solidFill>
              </a:rPr>
              <a:t>Water vapour</a:t>
            </a:r>
          </a:p>
        </p:txBody>
      </p:sp>
      <p:sp>
        <p:nvSpPr>
          <p:cNvPr id="37" name="TextBox 36">
            <a:extLst>
              <a:ext uri="{FF2B5EF4-FFF2-40B4-BE49-F238E27FC236}">
                <a16:creationId xmlns:a16="http://schemas.microsoft.com/office/drawing/2014/main" id="{DD3F9036-96CF-43E5-89EF-F1E8C6526208}"/>
              </a:ext>
            </a:extLst>
          </p:cNvPr>
          <p:cNvSpPr txBox="1"/>
          <p:nvPr/>
        </p:nvSpPr>
        <p:spPr>
          <a:xfrm>
            <a:off x="2843808" y="5369654"/>
            <a:ext cx="184731" cy="369332"/>
          </a:xfrm>
          <a:prstGeom prst="rect">
            <a:avLst/>
          </a:prstGeom>
          <a:noFill/>
        </p:spPr>
        <p:txBody>
          <a:bodyPr wrap="none" rtlCol="0">
            <a:spAutoFit/>
          </a:bodyPr>
          <a:lstStyle/>
          <a:p>
            <a:endParaRPr lang="en-GB" dirty="0"/>
          </a:p>
        </p:txBody>
      </p:sp>
      <p:sp>
        <p:nvSpPr>
          <p:cNvPr id="48" name="TextBox 47">
            <a:extLst>
              <a:ext uri="{FF2B5EF4-FFF2-40B4-BE49-F238E27FC236}">
                <a16:creationId xmlns:a16="http://schemas.microsoft.com/office/drawing/2014/main" id="{48C932DC-C414-4C08-A7A4-DFD502B0F800}"/>
              </a:ext>
            </a:extLst>
          </p:cNvPr>
          <p:cNvSpPr txBox="1"/>
          <p:nvPr/>
        </p:nvSpPr>
        <p:spPr>
          <a:xfrm>
            <a:off x="614595" y="2225487"/>
            <a:ext cx="1720023" cy="369332"/>
          </a:xfrm>
          <a:prstGeom prst="rect">
            <a:avLst/>
          </a:prstGeom>
          <a:noFill/>
        </p:spPr>
        <p:txBody>
          <a:bodyPr wrap="none" rtlCol="0">
            <a:spAutoFit/>
          </a:bodyPr>
          <a:lstStyle/>
          <a:p>
            <a:r>
              <a:rPr lang="en-GB" dirty="0"/>
              <a:t>The atmosphere</a:t>
            </a:r>
          </a:p>
        </p:txBody>
      </p:sp>
      <p:cxnSp>
        <p:nvCxnSpPr>
          <p:cNvPr id="55" name="Straight Arrow Connector 54">
            <a:extLst>
              <a:ext uri="{FF2B5EF4-FFF2-40B4-BE49-F238E27FC236}">
                <a16:creationId xmlns:a16="http://schemas.microsoft.com/office/drawing/2014/main" id="{F53AE2E6-4DD1-418D-A6C4-EF3DCE01FA53}"/>
              </a:ext>
            </a:extLst>
          </p:cNvPr>
          <p:cNvCxnSpPr>
            <a:cxnSpLocks/>
          </p:cNvCxnSpPr>
          <p:nvPr/>
        </p:nvCxnSpPr>
        <p:spPr>
          <a:xfrm flipV="1">
            <a:off x="3172169" y="3952547"/>
            <a:ext cx="120018" cy="47693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3AF5992-907C-4A96-A90A-7949CCE0BB29}"/>
              </a:ext>
            </a:extLst>
          </p:cNvPr>
          <p:cNvCxnSpPr>
            <a:cxnSpLocks/>
          </p:cNvCxnSpPr>
          <p:nvPr/>
        </p:nvCxnSpPr>
        <p:spPr>
          <a:xfrm flipH="1">
            <a:off x="4964575" y="1540835"/>
            <a:ext cx="44185" cy="46981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75D292C-B42A-456A-9B71-F144792EA80B}"/>
              </a:ext>
            </a:extLst>
          </p:cNvPr>
          <p:cNvCxnSpPr>
            <a:cxnSpLocks/>
          </p:cNvCxnSpPr>
          <p:nvPr/>
        </p:nvCxnSpPr>
        <p:spPr>
          <a:xfrm flipH="1">
            <a:off x="5678465" y="3497107"/>
            <a:ext cx="467148" cy="7360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12E0EAD-3793-483F-AD77-3A60BC3F45E6}"/>
              </a:ext>
            </a:extLst>
          </p:cNvPr>
          <p:cNvCxnSpPr>
            <a:cxnSpLocks/>
          </p:cNvCxnSpPr>
          <p:nvPr/>
        </p:nvCxnSpPr>
        <p:spPr>
          <a:xfrm flipH="1" flipV="1">
            <a:off x="4964575" y="4472277"/>
            <a:ext cx="297475" cy="21747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50C9850-275C-431C-9D05-37F5D7D6BEB3}"/>
              </a:ext>
            </a:extLst>
          </p:cNvPr>
          <p:cNvCxnSpPr>
            <a:cxnSpLocks/>
          </p:cNvCxnSpPr>
          <p:nvPr/>
        </p:nvCxnSpPr>
        <p:spPr>
          <a:xfrm>
            <a:off x="2963715" y="1947850"/>
            <a:ext cx="458118" cy="7062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6" name="Picture 75" descr="A close up of a sign&#10;&#10;Description automatically generated">
            <a:extLst>
              <a:ext uri="{FF2B5EF4-FFF2-40B4-BE49-F238E27FC236}">
                <a16:creationId xmlns:a16="http://schemas.microsoft.com/office/drawing/2014/main" id="{CB684F99-BAE2-4F60-AF46-5F47DA6E36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7192" y="2256988"/>
            <a:ext cx="1792875" cy="1792875"/>
          </a:xfrm>
          <a:prstGeom prst="rect">
            <a:avLst/>
          </a:prstGeom>
        </p:spPr>
      </p:pic>
      <p:sp>
        <p:nvSpPr>
          <p:cNvPr id="77" name="TextBox 76">
            <a:extLst>
              <a:ext uri="{FF2B5EF4-FFF2-40B4-BE49-F238E27FC236}">
                <a16:creationId xmlns:a16="http://schemas.microsoft.com/office/drawing/2014/main" id="{D4B840BF-E9F5-435A-8040-6530E4B91756}"/>
              </a:ext>
            </a:extLst>
          </p:cNvPr>
          <p:cNvSpPr txBox="1"/>
          <p:nvPr/>
        </p:nvSpPr>
        <p:spPr>
          <a:xfrm>
            <a:off x="463089" y="5469069"/>
            <a:ext cx="7853328" cy="1200329"/>
          </a:xfrm>
          <a:prstGeom prst="rect">
            <a:avLst/>
          </a:prstGeom>
          <a:noFill/>
        </p:spPr>
        <p:txBody>
          <a:bodyPr wrap="square" rtlCol="0">
            <a:spAutoFit/>
          </a:bodyPr>
          <a:lstStyle/>
          <a:p>
            <a:r>
              <a:rPr lang="en-GB" b="1" dirty="0"/>
              <a:t>Greenhouses gases </a:t>
            </a:r>
            <a:r>
              <a:rPr lang="en-GB" dirty="0"/>
              <a:t>such as </a:t>
            </a:r>
            <a:r>
              <a:rPr lang="en-GB" b="1" dirty="0"/>
              <a:t>water vapour, carbon dioxide </a:t>
            </a:r>
            <a:r>
              <a:rPr lang="en-GB" dirty="0"/>
              <a:t>and </a:t>
            </a:r>
            <a:r>
              <a:rPr lang="en-GB" b="1" dirty="0"/>
              <a:t>methane</a:t>
            </a:r>
            <a:r>
              <a:rPr lang="en-GB" dirty="0"/>
              <a:t> are vital to life on Earth. </a:t>
            </a:r>
            <a:r>
              <a:rPr lang="en-GB" i="1" dirty="0"/>
              <a:t>So what’s the problem?</a:t>
            </a:r>
          </a:p>
          <a:p>
            <a:endParaRPr lang="en-GB" dirty="0"/>
          </a:p>
          <a:p>
            <a:r>
              <a:rPr lang="en-GB" dirty="0"/>
              <a:t>Watch this </a:t>
            </a:r>
            <a:r>
              <a:rPr lang="en-GB" dirty="0">
                <a:hlinkClick r:id="rId6"/>
              </a:rPr>
              <a:t>film clip from NASA </a:t>
            </a:r>
            <a:r>
              <a:rPr lang="en-GB" dirty="0"/>
              <a:t>to find out more.</a:t>
            </a:r>
          </a:p>
        </p:txBody>
      </p:sp>
      <p:sp>
        <p:nvSpPr>
          <p:cNvPr id="3" name="TextBox 2">
            <a:extLst>
              <a:ext uri="{FF2B5EF4-FFF2-40B4-BE49-F238E27FC236}">
                <a16:creationId xmlns:a16="http://schemas.microsoft.com/office/drawing/2014/main" id="{8D8847C2-0B7A-4F33-9323-144DFF30F7AF}"/>
              </a:ext>
            </a:extLst>
          </p:cNvPr>
          <p:cNvSpPr txBox="1"/>
          <p:nvPr/>
        </p:nvSpPr>
        <p:spPr>
          <a:xfrm>
            <a:off x="4023645" y="3563595"/>
            <a:ext cx="682559" cy="369332"/>
          </a:xfrm>
          <a:prstGeom prst="rect">
            <a:avLst/>
          </a:prstGeom>
          <a:noFill/>
        </p:spPr>
        <p:txBody>
          <a:bodyPr wrap="none" rtlCol="0">
            <a:spAutoFit/>
          </a:bodyPr>
          <a:lstStyle/>
          <a:p>
            <a:r>
              <a:rPr lang="en-GB" dirty="0"/>
              <a:t>Earth</a:t>
            </a:r>
          </a:p>
        </p:txBody>
      </p:sp>
    </p:spTree>
    <p:extLst>
      <p:ext uri="{BB962C8B-B14F-4D97-AF65-F5344CB8AC3E}">
        <p14:creationId xmlns:p14="http://schemas.microsoft.com/office/powerpoint/2010/main" val="359244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50" name="Line 22">
            <a:extLst>
              <a:ext uri="{FF2B5EF4-FFF2-40B4-BE49-F238E27FC236}">
                <a16:creationId xmlns:a16="http://schemas.microsoft.com/office/drawing/2014/main" id="{F318362D-7817-48E8-92D4-8891E35F0E67}"/>
              </a:ext>
            </a:extLst>
          </p:cNvPr>
          <p:cNvSpPr>
            <a:spLocks noChangeShapeType="1"/>
          </p:cNvSpPr>
          <p:nvPr/>
        </p:nvSpPr>
        <p:spPr bwMode="auto">
          <a:xfrm>
            <a:off x="774700" y="5610225"/>
            <a:ext cx="7997825"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pic>
        <p:nvPicPr>
          <p:cNvPr id="54314" name="Picture 44">
            <a:extLst>
              <a:ext uri="{FF2B5EF4-FFF2-40B4-BE49-F238E27FC236}">
                <a16:creationId xmlns:a16="http://schemas.microsoft.com/office/drawing/2014/main" id="{7B807846-A9C1-4F1A-9974-97F8ED190E8D}"/>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241" y="3449637"/>
            <a:ext cx="275272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alpha val="79999"/>
                  </a:srgbClr>
                </a:solidFill>
                <a:miter lim="800000"/>
                <a:headEnd/>
                <a:tailEnd/>
              </a14:hiddenLine>
            </a:ext>
          </a:extLst>
        </p:spPr>
      </p:pic>
      <p:sp>
        <p:nvSpPr>
          <p:cNvPr id="54277" name="Rectangle 7">
            <a:extLst>
              <a:ext uri="{FF2B5EF4-FFF2-40B4-BE49-F238E27FC236}">
                <a16:creationId xmlns:a16="http://schemas.microsoft.com/office/drawing/2014/main" id="{728A08BE-BCB5-48EF-956C-6CAB9C57F293}"/>
              </a:ext>
            </a:extLst>
          </p:cNvPr>
          <p:cNvSpPr>
            <a:spLocks/>
          </p:cNvSpPr>
          <p:nvPr/>
        </p:nvSpPr>
        <p:spPr bwMode="auto">
          <a:xfrm>
            <a:off x="344488" y="1354138"/>
            <a:ext cx="457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a:solidFill>
                  <a:schemeClr val="tx1"/>
                </a:solidFill>
                <a:effectLst/>
                <a:cs typeface="Arial" panose="020B0604020202020204" pitchFamily="34" charset="0"/>
                <a:sym typeface="Arial" panose="020B0604020202020204" pitchFamily="34" charset="0"/>
              </a:rPr>
              <a:t>14</a:t>
            </a:r>
          </a:p>
        </p:txBody>
      </p:sp>
      <p:sp>
        <p:nvSpPr>
          <p:cNvPr id="54279" name="Rectangle 9">
            <a:extLst>
              <a:ext uri="{FF2B5EF4-FFF2-40B4-BE49-F238E27FC236}">
                <a16:creationId xmlns:a16="http://schemas.microsoft.com/office/drawing/2014/main" id="{E55D31E9-15DA-4EEC-89E9-C056D2D84619}"/>
              </a:ext>
            </a:extLst>
          </p:cNvPr>
          <p:cNvSpPr>
            <a:spLocks/>
          </p:cNvSpPr>
          <p:nvPr/>
        </p:nvSpPr>
        <p:spPr bwMode="auto">
          <a:xfrm>
            <a:off x="460375" y="3378200"/>
            <a:ext cx="2857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a:solidFill>
                  <a:schemeClr val="tx1"/>
                </a:solidFill>
                <a:effectLst/>
                <a:cs typeface="Arial" panose="020B0604020202020204" pitchFamily="34" charset="0"/>
                <a:sym typeface="Arial" panose="020B0604020202020204" pitchFamily="34" charset="0"/>
              </a:rPr>
              <a:t>7</a:t>
            </a:r>
          </a:p>
        </p:txBody>
      </p:sp>
      <p:sp>
        <p:nvSpPr>
          <p:cNvPr id="54280" name="Rectangle 10">
            <a:extLst>
              <a:ext uri="{FF2B5EF4-FFF2-40B4-BE49-F238E27FC236}">
                <a16:creationId xmlns:a16="http://schemas.microsoft.com/office/drawing/2014/main" id="{595FE622-C277-4A27-B8E4-257CBE9DFB54}"/>
              </a:ext>
            </a:extLst>
          </p:cNvPr>
          <p:cNvSpPr>
            <a:spLocks/>
          </p:cNvSpPr>
          <p:nvPr/>
        </p:nvSpPr>
        <p:spPr bwMode="auto">
          <a:xfrm rot="16200000">
            <a:off x="-1639385" y="3141795"/>
            <a:ext cx="3823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ts val="700"/>
              </a:spcBef>
              <a:buClrTx/>
            </a:pPr>
            <a:r>
              <a:rPr lang="en-US" altLang="en-US" sz="1200" b="1" baseline="0" dirty="0">
                <a:solidFill>
                  <a:schemeClr val="tx1"/>
                </a:solidFill>
                <a:effectLst/>
                <a:cs typeface="Arial" panose="020B0604020202020204" pitchFamily="34" charset="0"/>
                <a:sym typeface="Arial" panose="020B0604020202020204" pitchFamily="34" charset="0"/>
              </a:rPr>
              <a:t>Billion Tonnes of Carbon Released  per Year</a:t>
            </a:r>
          </a:p>
        </p:txBody>
      </p:sp>
      <p:sp>
        <p:nvSpPr>
          <p:cNvPr id="201739" name="Line 11">
            <a:extLst>
              <a:ext uri="{FF2B5EF4-FFF2-40B4-BE49-F238E27FC236}">
                <a16:creationId xmlns:a16="http://schemas.microsoft.com/office/drawing/2014/main" id="{D7AFE25F-D248-4BF2-8A80-F78768723E8A}"/>
              </a:ext>
            </a:extLst>
          </p:cNvPr>
          <p:cNvSpPr>
            <a:spLocks noChangeShapeType="1"/>
          </p:cNvSpPr>
          <p:nvPr/>
        </p:nvSpPr>
        <p:spPr bwMode="auto">
          <a:xfrm rot="10800000" flipH="1">
            <a:off x="719138" y="1498600"/>
            <a:ext cx="171450" cy="7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40" name="Line 12">
            <a:extLst>
              <a:ext uri="{FF2B5EF4-FFF2-40B4-BE49-F238E27FC236}">
                <a16:creationId xmlns:a16="http://schemas.microsoft.com/office/drawing/2014/main" id="{FC3A5385-5C9A-41D9-A137-5A77CCB6840D}"/>
              </a:ext>
            </a:extLst>
          </p:cNvPr>
          <p:cNvSpPr>
            <a:spLocks noChangeShapeType="1"/>
          </p:cNvSpPr>
          <p:nvPr/>
        </p:nvSpPr>
        <p:spPr bwMode="auto">
          <a:xfrm rot="10800000" flipH="1">
            <a:off x="708025" y="3522663"/>
            <a:ext cx="171450" cy="79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41" name="Line 13">
            <a:extLst>
              <a:ext uri="{FF2B5EF4-FFF2-40B4-BE49-F238E27FC236}">
                <a16:creationId xmlns:a16="http://schemas.microsoft.com/office/drawing/2014/main" id="{314C1518-2CA2-438D-AF37-A0AEA07D0640}"/>
              </a:ext>
            </a:extLst>
          </p:cNvPr>
          <p:cNvSpPr>
            <a:spLocks noChangeShapeType="1"/>
          </p:cNvSpPr>
          <p:nvPr/>
        </p:nvSpPr>
        <p:spPr bwMode="auto">
          <a:xfrm>
            <a:off x="6027738" y="5530850"/>
            <a:ext cx="1587" cy="174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42" name="Line 14">
            <a:extLst>
              <a:ext uri="{FF2B5EF4-FFF2-40B4-BE49-F238E27FC236}">
                <a16:creationId xmlns:a16="http://schemas.microsoft.com/office/drawing/2014/main" id="{326C09AF-F7A3-4E44-A2D5-5AA73E1CEC0A}"/>
              </a:ext>
            </a:extLst>
          </p:cNvPr>
          <p:cNvSpPr>
            <a:spLocks noChangeShapeType="1"/>
          </p:cNvSpPr>
          <p:nvPr/>
        </p:nvSpPr>
        <p:spPr bwMode="auto">
          <a:xfrm>
            <a:off x="3451225" y="5519738"/>
            <a:ext cx="1588" cy="174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44" name="Line 16">
            <a:extLst>
              <a:ext uri="{FF2B5EF4-FFF2-40B4-BE49-F238E27FC236}">
                <a16:creationId xmlns:a16="http://schemas.microsoft.com/office/drawing/2014/main" id="{6868A2C7-96E3-47E4-973E-01BC05AF3166}"/>
              </a:ext>
            </a:extLst>
          </p:cNvPr>
          <p:cNvSpPr>
            <a:spLocks noChangeShapeType="1"/>
          </p:cNvSpPr>
          <p:nvPr/>
        </p:nvSpPr>
        <p:spPr bwMode="auto">
          <a:xfrm rot="10800000" flipH="1">
            <a:off x="681038" y="5622925"/>
            <a:ext cx="171450" cy="7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54287" name="Rectangle 17">
            <a:extLst>
              <a:ext uri="{FF2B5EF4-FFF2-40B4-BE49-F238E27FC236}">
                <a16:creationId xmlns:a16="http://schemas.microsoft.com/office/drawing/2014/main" id="{652E5FE3-802A-4225-AFA4-77EEA9A30789}"/>
              </a:ext>
            </a:extLst>
          </p:cNvPr>
          <p:cNvSpPr>
            <a:spLocks/>
          </p:cNvSpPr>
          <p:nvPr/>
        </p:nvSpPr>
        <p:spPr bwMode="auto">
          <a:xfrm>
            <a:off x="414338" y="5467350"/>
            <a:ext cx="215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ts val="800"/>
              </a:spcBef>
              <a:buClrTx/>
            </a:pPr>
            <a:r>
              <a:rPr lang="en-US" altLang="en-US" sz="1400" b="1" baseline="0">
                <a:solidFill>
                  <a:schemeClr val="tx1"/>
                </a:solidFill>
                <a:effectLst/>
                <a:cs typeface="Arial" panose="020B0604020202020204" pitchFamily="34" charset="0"/>
                <a:sym typeface="Arial" panose="020B0604020202020204" pitchFamily="34" charset="0"/>
              </a:rPr>
              <a:t>0</a:t>
            </a:r>
          </a:p>
        </p:txBody>
      </p:sp>
      <p:sp>
        <p:nvSpPr>
          <p:cNvPr id="201754" name="Line 26">
            <a:extLst>
              <a:ext uri="{FF2B5EF4-FFF2-40B4-BE49-F238E27FC236}">
                <a16:creationId xmlns:a16="http://schemas.microsoft.com/office/drawing/2014/main" id="{50CE6C6B-226F-45EE-BD60-AC1EBE9D1EB8}"/>
              </a:ext>
            </a:extLst>
          </p:cNvPr>
          <p:cNvSpPr>
            <a:spLocks noChangeShapeType="1"/>
          </p:cNvSpPr>
          <p:nvPr/>
        </p:nvSpPr>
        <p:spPr bwMode="auto">
          <a:xfrm rot="10800000">
            <a:off x="781050" y="1227136"/>
            <a:ext cx="0" cy="439737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55" name="Line 27">
            <a:extLst>
              <a:ext uri="{FF2B5EF4-FFF2-40B4-BE49-F238E27FC236}">
                <a16:creationId xmlns:a16="http://schemas.microsoft.com/office/drawing/2014/main" id="{5116F9A8-4CA3-4B31-9958-A22374481784}"/>
              </a:ext>
            </a:extLst>
          </p:cNvPr>
          <p:cNvSpPr>
            <a:spLocks noChangeShapeType="1"/>
          </p:cNvSpPr>
          <p:nvPr/>
        </p:nvSpPr>
        <p:spPr bwMode="auto">
          <a:xfrm>
            <a:off x="8582025" y="5543550"/>
            <a:ext cx="1588" cy="112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65" name="Line 37">
            <a:extLst>
              <a:ext uri="{FF2B5EF4-FFF2-40B4-BE49-F238E27FC236}">
                <a16:creationId xmlns:a16="http://schemas.microsoft.com/office/drawing/2014/main" id="{EB5638C7-F548-4F01-9CA3-816F34B96641}"/>
              </a:ext>
            </a:extLst>
          </p:cNvPr>
          <p:cNvSpPr>
            <a:spLocks noChangeShapeType="1"/>
          </p:cNvSpPr>
          <p:nvPr/>
        </p:nvSpPr>
        <p:spPr bwMode="auto">
          <a:xfrm flipH="1">
            <a:off x="801687" y="3444795"/>
            <a:ext cx="2629475" cy="27068"/>
          </a:xfrm>
          <a:prstGeom prst="line">
            <a:avLst/>
          </a:prstGeom>
          <a:noFill/>
          <a:ln w="381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54310" name="Rectangle 40">
            <a:extLst>
              <a:ext uri="{FF2B5EF4-FFF2-40B4-BE49-F238E27FC236}">
                <a16:creationId xmlns:a16="http://schemas.microsoft.com/office/drawing/2014/main" id="{45ADA64E-FC09-4648-9FA7-E6F86D9E9089}"/>
              </a:ext>
            </a:extLst>
          </p:cNvPr>
          <p:cNvSpPr>
            <a:spLocks/>
          </p:cNvSpPr>
          <p:nvPr/>
        </p:nvSpPr>
        <p:spPr bwMode="auto">
          <a:xfrm>
            <a:off x="5768975" y="5735638"/>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a:solidFill>
                  <a:schemeClr val="tx1"/>
                </a:solidFill>
                <a:effectLst/>
                <a:cs typeface="Arial" panose="020B0604020202020204" pitchFamily="34" charset="0"/>
                <a:sym typeface="Arial" panose="020B0604020202020204" pitchFamily="34" charset="0"/>
              </a:rPr>
              <a:t>2055</a:t>
            </a:r>
          </a:p>
        </p:txBody>
      </p:sp>
      <p:sp>
        <p:nvSpPr>
          <p:cNvPr id="54311" name="Rectangle 41">
            <a:extLst>
              <a:ext uri="{FF2B5EF4-FFF2-40B4-BE49-F238E27FC236}">
                <a16:creationId xmlns:a16="http://schemas.microsoft.com/office/drawing/2014/main" id="{EC67A384-B3B1-4B86-9965-6E06D42E6121}"/>
              </a:ext>
            </a:extLst>
          </p:cNvPr>
          <p:cNvSpPr>
            <a:spLocks/>
          </p:cNvSpPr>
          <p:nvPr/>
        </p:nvSpPr>
        <p:spPr bwMode="auto">
          <a:xfrm>
            <a:off x="3169109" y="576761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dirty="0">
                <a:solidFill>
                  <a:schemeClr val="tx1"/>
                </a:solidFill>
                <a:effectLst/>
                <a:cs typeface="Arial" panose="020B0604020202020204" pitchFamily="34" charset="0"/>
                <a:sym typeface="Arial" panose="020B0604020202020204" pitchFamily="34" charset="0"/>
              </a:rPr>
              <a:t>2005</a:t>
            </a:r>
          </a:p>
        </p:txBody>
      </p:sp>
      <p:sp>
        <p:nvSpPr>
          <p:cNvPr id="54312" name="Rectangle 42">
            <a:extLst>
              <a:ext uri="{FF2B5EF4-FFF2-40B4-BE49-F238E27FC236}">
                <a16:creationId xmlns:a16="http://schemas.microsoft.com/office/drawing/2014/main" id="{6FB8F973-B9A1-4887-8DF4-5BCC3A900D05}"/>
              </a:ext>
            </a:extLst>
          </p:cNvPr>
          <p:cNvSpPr>
            <a:spLocks/>
          </p:cNvSpPr>
          <p:nvPr/>
        </p:nvSpPr>
        <p:spPr bwMode="auto">
          <a:xfrm>
            <a:off x="596900" y="5734050"/>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a:solidFill>
                  <a:schemeClr val="tx1"/>
                </a:solidFill>
                <a:effectLst/>
                <a:cs typeface="Arial" panose="020B0604020202020204" pitchFamily="34" charset="0"/>
                <a:sym typeface="Arial" panose="020B0604020202020204" pitchFamily="34" charset="0"/>
              </a:rPr>
              <a:t>1955</a:t>
            </a:r>
          </a:p>
        </p:txBody>
      </p:sp>
      <p:sp>
        <p:nvSpPr>
          <p:cNvPr id="54313" name="Rectangle 43">
            <a:extLst>
              <a:ext uri="{FF2B5EF4-FFF2-40B4-BE49-F238E27FC236}">
                <a16:creationId xmlns:a16="http://schemas.microsoft.com/office/drawing/2014/main" id="{F2B7CEB2-9554-493A-8362-A5A64B95806F}"/>
              </a:ext>
            </a:extLst>
          </p:cNvPr>
          <p:cNvSpPr>
            <a:spLocks/>
          </p:cNvSpPr>
          <p:nvPr/>
        </p:nvSpPr>
        <p:spPr bwMode="auto">
          <a:xfrm>
            <a:off x="8331200" y="5707063"/>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a:solidFill>
                  <a:schemeClr val="tx1"/>
                </a:solidFill>
                <a:effectLst/>
                <a:cs typeface="Arial" panose="020B0604020202020204" pitchFamily="34" charset="0"/>
                <a:sym typeface="Arial" panose="020B0604020202020204" pitchFamily="34" charset="0"/>
              </a:rPr>
              <a:t>2105</a:t>
            </a:r>
          </a:p>
        </p:txBody>
      </p:sp>
      <p:sp>
        <p:nvSpPr>
          <p:cNvPr id="3" name="TextBox 2">
            <a:extLst>
              <a:ext uri="{FF2B5EF4-FFF2-40B4-BE49-F238E27FC236}">
                <a16:creationId xmlns:a16="http://schemas.microsoft.com/office/drawing/2014/main" id="{10C9E37B-76D3-463E-81BA-71192A8D64FE}"/>
              </a:ext>
            </a:extLst>
          </p:cNvPr>
          <p:cNvSpPr txBox="1"/>
          <p:nvPr/>
        </p:nvSpPr>
        <p:spPr>
          <a:xfrm>
            <a:off x="4355976" y="6013450"/>
            <a:ext cx="1296144" cy="369332"/>
          </a:xfrm>
          <a:prstGeom prst="rect">
            <a:avLst/>
          </a:prstGeom>
          <a:noFill/>
        </p:spPr>
        <p:txBody>
          <a:bodyPr wrap="square" rtlCol="0">
            <a:spAutoFit/>
          </a:bodyPr>
          <a:lstStyle/>
          <a:p>
            <a:r>
              <a:rPr lang="en-GB" dirty="0"/>
              <a:t>Year</a:t>
            </a:r>
          </a:p>
        </p:txBody>
      </p:sp>
      <p:sp>
        <p:nvSpPr>
          <p:cNvPr id="2" name="Text Placeholder 1">
            <a:extLst>
              <a:ext uri="{FF2B5EF4-FFF2-40B4-BE49-F238E27FC236}">
                <a16:creationId xmlns:a16="http://schemas.microsoft.com/office/drawing/2014/main" id="{EC48CE30-4D2F-4A12-9112-635B0F75EE00}"/>
              </a:ext>
            </a:extLst>
          </p:cNvPr>
          <p:cNvSpPr>
            <a:spLocks noGrp="1"/>
          </p:cNvSpPr>
          <p:nvPr>
            <p:ph type="body" idx="1"/>
          </p:nvPr>
        </p:nvSpPr>
        <p:spPr/>
        <p:txBody>
          <a:bodyPr/>
          <a:lstStyle/>
          <a:p>
            <a:r>
              <a:rPr lang="en-GB" dirty="0"/>
              <a:t>What has happened to carbon dioxide levels in the last century?</a:t>
            </a:r>
          </a:p>
        </p:txBody>
      </p:sp>
      <p:sp>
        <p:nvSpPr>
          <p:cNvPr id="5" name="Line 37">
            <a:extLst>
              <a:ext uri="{FF2B5EF4-FFF2-40B4-BE49-F238E27FC236}">
                <a16:creationId xmlns:a16="http://schemas.microsoft.com/office/drawing/2014/main" id="{C72EFCF5-84DE-43E0-99EB-CF7616F32022}"/>
              </a:ext>
            </a:extLst>
          </p:cNvPr>
          <p:cNvSpPr>
            <a:spLocks noChangeShapeType="1"/>
          </p:cNvSpPr>
          <p:nvPr/>
        </p:nvSpPr>
        <p:spPr bwMode="auto">
          <a:xfrm flipV="1">
            <a:off x="3457414" y="3444794"/>
            <a:ext cx="35247" cy="2186069"/>
          </a:xfrm>
          <a:prstGeom prst="line">
            <a:avLst/>
          </a:prstGeom>
          <a:noFill/>
          <a:ln w="381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6" name="Rectangle: Rounded Corners 5">
            <a:extLst>
              <a:ext uri="{FF2B5EF4-FFF2-40B4-BE49-F238E27FC236}">
                <a16:creationId xmlns:a16="http://schemas.microsoft.com/office/drawing/2014/main" id="{F9D9BD72-049B-4899-A746-8CAA98162B06}"/>
              </a:ext>
            </a:extLst>
          </p:cNvPr>
          <p:cNvSpPr/>
          <p:nvPr/>
        </p:nvSpPr>
        <p:spPr>
          <a:xfrm>
            <a:off x="4830138" y="1324137"/>
            <a:ext cx="3626300" cy="393683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much carbon dioxide was produced in </a:t>
            </a:r>
            <a:r>
              <a:rPr lang="en-GB" b="1" dirty="0">
                <a:solidFill>
                  <a:schemeClr val="tx1"/>
                </a:solidFill>
              </a:rPr>
              <a:t>1955</a:t>
            </a:r>
            <a:r>
              <a:rPr lang="en-GB" dirty="0">
                <a:solidFill>
                  <a:schemeClr val="tx1"/>
                </a:solidFill>
              </a:rPr>
              <a:t>?</a:t>
            </a:r>
          </a:p>
          <a:p>
            <a:pPr algn="ctr"/>
            <a:endParaRPr lang="en-GB" dirty="0">
              <a:solidFill>
                <a:schemeClr val="tx1"/>
              </a:solidFill>
            </a:endParaRPr>
          </a:p>
          <a:p>
            <a:pPr algn="ctr"/>
            <a:r>
              <a:rPr lang="en-GB" dirty="0">
                <a:solidFill>
                  <a:schemeClr val="tx1"/>
                </a:solidFill>
              </a:rPr>
              <a:t>How much carbon dioxide was produced in </a:t>
            </a:r>
            <a:r>
              <a:rPr lang="en-GB" b="1" dirty="0">
                <a:solidFill>
                  <a:schemeClr val="tx1"/>
                </a:solidFill>
              </a:rPr>
              <a:t>2005</a:t>
            </a:r>
            <a:r>
              <a:rPr lang="en-GB" dirty="0">
                <a:solidFill>
                  <a:schemeClr val="tx1"/>
                </a:solidFill>
              </a:rPr>
              <a:t>?</a:t>
            </a:r>
          </a:p>
          <a:p>
            <a:pPr algn="ctr"/>
            <a:endParaRPr lang="en-GB" dirty="0">
              <a:solidFill>
                <a:schemeClr val="tx1"/>
              </a:solidFill>
            </a:endParaRPr>
          </a:p>
          <a:p>
            <a:pPr algn="ctr"/>
            <a:r>
              <a:rPr lang="en-GB" b="1" dirty="0">
                <a:solidFill>
                  <a:schemeClr val="tx1"/>
                </a:solidFill>
              </a:rPr>
              <a:t>Why</a:t>
            </a:r>
            <a:r>
              <a:rPr lang="en-GB" dirty="0">
                <a:solidFill>
                  <a:schemeClr val="tx1"/>
                </a:solidFill>
              </a:rPr>
              <a:t> do you think the levels of carbon dioxide have increased from 1955 - 2005?</a:t>
            </a:r>
          </a:p>
          <a:p>
            <a:pPr algn="ctr"/>
            <a:endParaRPr lang="en-GB" dirty="0">
              <a:solidFill>
                <a:schemeClr val="tx1"/>
              </a:solidFill>
            </a:endParaRPr>
          </a:p>
          <a:p>
            <a:pPr algn="ctr"/>
            <a:r>
              <a:rPr lang="en-GB" dirty="0">
                <a:solidFill>
                  <a:schemeClr val="tx1"/>
                </a:solidFill>
              </a:rPr>
              <a:t>How much carbon dioxide do you think will be produced in </a:t>
            </a:r>
            <a:r>
              <a:rPr lang="en-GB" b="1" dirty="0">
                <a:solidFill>
                  <a:schemeClr val="tx1"/>
                </a:solidFill>
              </a:rPr>
              <a:t>2055</a:t>
            </a:r>
            <a:r>
              <a:rPr lang="en-GB" dirty="0">
                <a:solidFill>
                  <a:schemeClr val="tx1"/>
                </a:solidFill>
              </a:rPr>
              <a:t> and </a:t>
            </a:r>
            <a:r>
              <a:rPr lang="en-GB" b="1" dirty="0">
                <a:solidFill>
                  <a:schemeClr val="tx1"/>
                </a:solidFill>
              </a:rPr>
              <a:t>2105</a:t>
            </a:r>
            <a:r>
              <a:rPr lang="en-GB" dirty="0">
                <a:solidFill>
                  <a:schemeClr val="tx1"/>
                </a:solidFill>
              </a:rPr>
              <a:t>?</a:t>
            </a:r>
          </a:p>
        </p:txBody>
      </p:sp>
    </p:spTree>
    <p:extLst>
      <p:ext uri="{BB962C8B-B14F-4D97-AF65-F5344CB8AC3E}">
        <p14:creationId xmlns:p14="http://schemas.microsoft.com/office/powerpoint/2010/main" val="1711465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50" name="Line 22">
            <a:extLst>
              <a:ext uri="{FF2B5EF4-FFF2-40B4-BE49-F238E27FC236}">
                <a16:creationId xmlns:a16="http://schemas.microsoft.com/office/drawing/2014/main" id="{F318362D-7817-48E8-92D4-8891E35F0E67}"/>
              </a:ext>
            </a:extLst>
          </p:cNvPr>
          <p:cNvSpPr>
            <a:spLocks noChangeShapeType="1"/>
          </p:cNvSpPr>
          <p:nvPr/>
        </p:nvSpPr>
        <p:spPr bwMode="auto">
          <a:xfrm>
            <a:off x="774700" y="5610225"/>
            <a:ext cx="7997825"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pic>
        <p:nvPicPr>
          <p:cNvPr id="54314" name="Picture 44">
            <a:extLst>
              <a:ext uri="{FF2B5EF4-FFF2-40B4-BE49-F238E27FC236}">
                <a16:creationId xmlns:a16="http://schemas.microsoft.com/office/drawing/2014/main" id="{7B807846-A9C1-4F1A-9974-97F8ED190E8D}"/>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4538" y="3502025"/>
            <a:ext cx="275272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alpha val="79999"/>
                  </a:srgbClr>
                </a:solidFill>
                <a:miter lim="800000"/>
                <a:headEnd/>
                <a:tailEnd/>
              </a14:hiddenLine>
            </a:ext>
          </a:extLst>
        </p:spPr>
      </p:pic>
      <p:sp>
        <p:nvSpPr>
          <p:cNvPr id="54277" name="Rectangle 7">
            <a:extLst>
              <a:ext uri="{FF2B5EF4-FFF2-40B4-BE49-F238E27FC236}">
                <a16:creationId xmlns:a16="http://schemas.microsoft.com/office/drawing/2014/main" id="{728A08BE-BCB5-48EF-956C-6CAB9C57F293}"/>
              </a:ext>
            </a:extLst>
          </p:cNvPr>
          <p:cNvSpPr>
            <a:spLocks/>
          </p:cNvSpPr>
          <p:nvPr/>
        </p:nvSpPr>
        <p:spPr bwMode="auto">
          <a:xfrm>
            <a:off x="344488" y="1354138"/>
            <a:ext cx="457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a:solidFill>
                  <a:schemeClr val="tx1"/>
                </a:solidFill>
                <a:effectLst/>
                <a:cs typeface="Arial" panose="020B0604020202020204" pitchFamily="34" charset="0"/>
                <a:sym typeface="Arial" panose="020B0604020202020204" pitchFamily="34" charset="0"/>
              </a:rPr>
              <a:t>14</a:t>
            </a:r>
          </a:p>
        </p:txBody>
      </p:sp>
      <p:sp>
        <p:nvSpPr>
          <p:cNvPr id="201736" name="Line 8">
            <a:extLst>
              <a:ext uri="{FF2B5EF4-FFF2-40B4-BE49-F238E27FC236}">
                <a16:creationId xmlns:a16="http://schemas.microsoft.com/office/drawing/2014/main" id="{6819EAD5-AA8C-4B08-8C0F-8903F60D7B02}"/>
              </a:ext>
            </a:extLst>
          </p:cNvPr>
          <p:cNvSpPr>
            <a:spLocks noChangeShapeType="1"/>
          </p:cNvSpPr>
          <p:nvPr/>
        </p:nvSpPr>
        <p:spPr bwMode="auto">
          <a:xfrm rot="10800000" flipH="1">
            <a:off x="3468688" y="266700"/>
            <a:ext cx="4318000" cy="3254375"/>
          </a:xfrm>
          <a:prstGeom prst="line">
            <a:avLst/>
          </a:prstGeom>
          <a:noFill/>
          <a:ln w="6350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54279" name="Rectangle 9">
            <a:extLst>
              <a:ext uri="{FF2B5EF4-FFF2-40B4-BE49-F238E27FC236}">
                <a16:creationId xmlns:a16="http://schemas.microsoft.com/office/drawing/2014/main" id="{E55D31E9-15DA-4EEC-89E9-C056D2D84619}"/>
              </a:ext>
            </a:extLst>
          </p:cNvPr>
          <p:cNvSpPr>
            <a:spLocks/>
          </p:cNvSpPr>
          <p:nvPr/>
        </p:nvSpPr>
        <p:spPr bwMode="auto">
          <a:xfrm>
            <a:off x="460375" y="3378200"/>
            <a:ext cx="2857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a:solidFill>
                  <a:schemeClr val="tx1"/>
                </a:solidFill>
                <a:effectLst/>
                <a:cs typeface="Arial" panose="020B0604020202020204" pitchFamily="34" charset="0"/>
                <a:sym typeface="Arial" panose="020B0604020202020204" pitchFamily="34" charset="0"/>
              </a:rPr>
              <a:t>7</a:t>
            </a:r>
          </a:p>
        </p:txBody>
      </p:sp>
      <p:sp>
        <p:nvSpPr>
          <p:cNvPr id="201739" name="Line 11">
            <a:extLst>
              <a:ext uri="{FF2B5EF4-FFF2-40B4-BE49-F238E27FC236}">
                <a16:creationId xmlns:a16="http://schemas.microsoft.com/office/drawing/2014/main" id="{D7AFE25F-D248-4BF2-8A80-F78768723E8A}"/>
              </a:ext>
            </a:extLst>
          </p:cNvPr>
          <p:cNvSpPr>
            <a:spLocks noChangeShapeType="1"/>
          </p:cNvSpPr>
          <p:nvPr/>
        </p:nvSpPr>
        <p:spPr bwMode="auto">
          <a:xfrm rot="10800000" flipH="1">
            <a:off x="719138" y="1498600"/>
            <a:ext cx="171450" cy="7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40" name="Line 12">
            <a:extLst>
              <a:ext uri="{FF2B5EF4-FFF2-40B4-BE49-F238E27FC236}">
                <a16:creationId xmlns:a16="http://schemas.microsoft.com/office/drawing/2014/main" id="{FC3A5385-5C9A-41D9-A137-5A77CCB6840D}"/>
              </a:ext>
            </a:extLst>
          </p:cNvPr>
          <p:cNvSpPr>
            <a:spLocks noChangeShapeType="1"/>
          </p:cNvSpPr>
          <p:nvPr/>
        </p:nvSpPr>
        <p:spPr bwMode="auto">
          <a:xfrm rot="10800000" flipH="1">
            <a:off x="708025" y="3522663"/>
            <a:ext cx="171450" cy="79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41" name="Line 13">
            <a:extLst>
              <a:ext uri="{FF2B5EF4-FFF2-40B4-BE49-F238E27FC236}">
                <a16:creationId xmlns:a16="http://schemas.microsoft.com/office/drawing/2014/main" id="{314C1518-2CA2-438D-AF37-A0AEA07D0640}"/>
              </a:ext>
            </a:extLst>
          </p:cNvPr>
          <p:cNvSpPr>
            <a:spLocks noChangeShapeType="1"/>
          </p:cNvSpPr>
          <p:nvPr/>
        </p:nvSpPr>
        <p:spPr bwMode="auto">
          <a:xfrm>
            <a:off x="6027738" y="5530850"/>
            <a:ext cx="1587" cy="174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42" name="Line 14">
            <a:extLst>
              <a:ext uri="{FF2B5EF4-FFF2-40B4-BE49-F238E27FC236}">
                <a16:creationId xmlns:a16="http://schemas.microsoft.com/office/drawing/2014/main" id="{326C09AF-F7A3-4E44-A2D5-5AA73E1CEC0A}"/>
              </a:ext>
            </a:extLst>
          </p:cNvPr>
          <p:cNvSpPr>
            <a:spLocks noChangeShapeType="1"/>
          </p:cNvSpPr>
          <p:nvPr/>
        </p:nvSpPr>
        <p:spPr bwMode="auto">
          <a:xfrm>
            <a:off x="3451225" y="5519738"/>
            <a:ext cx="1588" cy="174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44" name="Line 16">
            <a:extLst>
              <a:ext uri="{FF2B5EF4-FFF2-40B4-BE49-F238E27FC236}">
                <a16:creationId xmlns:a16="http://schemas.microsoft.com/office/drawing/2014/main" id="{6868A2C7-96E3-47E4-973E-01BC05AF3166}"/>
              </a:ext>
            </a:extLst>
          </p:cNvPr>
          <p:cNvSpPr>
            <a:spLocks noChangeShapeType="1"/>
          </p:cNvSpPr>
          <p:nvPr/>
        </p:nvSpPr>
        <p:spPr bwMode="auto">
          <a:xfrm rot="10800000" flipH="1">
            <a:off x="681038" y="5622925"/>
            <a:ext cx="171450" cy="7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54287" name="Rectangle 17">
            <a:extLst>
              <a:ext uri="{FF2B5EF4-FFF2-40B4-BE49-F238E27FC236}">
                <a16:creationId xmlns:a16="http://schemas.microsoft.com/office/drawing/2014/main" id="{652E5FE3-802A-4225-AFA4-77EEA9A30789}"/>
              </a:ext>
            </a:extLst>
          </p:cNvPr>
          <p:cNvSpPr>
            <a:spLocks/>
          </p:cNvSpPr>
          <p:nvPr/>
        </p:nvSpPr>
        <p:spPr bwMode="auto">
          <a:xfrm>
            <a:off x="414338" y="5467350"/>
            <a:ext cx="215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ts val="800"/>
              </a:spcBef>
              <a:buClrTx/>
            </a:pPr>
            <a:r>
              <a:rPr lang="en-US" altLang="en-US" sz="1400" b="1" baseline="0">
                <a:solidFill>
                  <a:schemeClr val="tx1"/>
                </a:solidFill>
                <a:effectLst/>
                <a:cs typeface="Arial" panose="020B0604020202020204" pitchFamily="34" charset="0"/>
                <a:sym typeface="Arial" panose="020B0604020202020204" pitchFamily="34" charset="0"/>
              </a:rPr>
              <a:t>0</a:t>
            </a:r>
          </a:p>
        </p:txBody>
      </p:sp>
      <p:sp>
        <p:nvSpPr>
          <p:cNvPr id="54288" name="Rectangle 18">
            <a:extLst>
              <a:ext uri="{FF2B5EF4-FFF2-40B4-BE49-F238E27FC236}">
                <a16:creationId xmlns:a16="http://schemas.microsoft.com/office/drawing/2014/main" id="{BD2E7404-3409-4BEE-9245-23FC49C96CF5}"/>
              </a:ext>
            </a:extLst>
          </p:cNvPr>
          <p:cNvSpPr>
            <a:spLocks/>
          </p:cNvSpPr>
          <p:nvPr/>
        </p:nvSpPr>
        <p:spPr bwMode="auto">
          <a:xfrm rot="-2280000">
            <a:off x="3417888" y="2070100"/>
            <a:ext cx="2463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ts val="800"/>
              </a:spcBef>
              <a:buClrTx/>
            </a:pPr>
            <a:r>
              <a:rPr lang="en-US" altLang="en-US" sz="1400" b="1" baseline="0" dirty="0">
                <a:solidFill>
                  <a:schemeClr val="tx1"/>
                </a:solidFill>
                <a:effectLst/>
                <a:cs typeface="Arial" panose="020B0604020202020204" pitchFamily="34" charset="0"/>
                <a:sym typeface="Arial" panose="020B0604020202020204" pitchFamily="34" charset="0"/>
              </a:rPr>
              <a:t>Currently predicted path</a:t>
            </a:r>
          </a:p>
        </p:txBody>
      </p:sp>
      <p:sp>
        <p:nvSpPr>
          <p:cNvPr id="54293" name="Rectangle 23">
            <a:extLst>
              <a:ext uri="{FF2B5EF4-FFF2-40B4-BE49-F238E27FC236}">
                <a16:creationId xmlns:a16="http://schemas.microsoft.com/office/drawing/2014/main" id="{E8027C66-A772-44D0-87F2-B33019F17D94}"/>
              </a:ext>
            </a:extLst>
          </p:cNvPr>
          <p:cNvSpPr>
            <a:spLocks/>
          </p:cNvSpPr>
          <p:nvPr/>
        </p:nvSpPr>
        <p:spPr bwMode="auto">
          <a:xfrm>
            <a:off x="1485900" y="3236913"/>
            <a:ext cx="10080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a:solidFill>
                  <a:schemeClr val="tx1"/>
                </a:solidFill>
                <a:effectLst/>
                <a:cs typeface="Arial" panose="020B0604020202020204" pitchFamily="34" charset="0"/>
                <a:sym typeface="Arial" panose="020B0604020202020204" pitchFamily="34" charset="0"/>
              </a:rPr>
              <a:t>Historical</a:t>
            </a:r>
          </a:p>
          <a:p>
            <a:pPr algn="ctr" eaLnBrk="1" hangingPunct="1">
              <a:lnSpc>
                <a:spcPct val="100000"/>
              </a:lnSpc>
              <a:spcBef>
                <a:spcPct val="0"/>
              </a:spcBef>
              <a:buClrTx/>
            </a:pPr>
            <a:r>
              <a:rPr lang="en-US" altLang="en-US" sz="1400" b="1" baseline="0">
                <a:solidFill>
                  <a:schemeClr val="tx1"/>
                </a:solidFill>
                <a:effectLst/>
                <a:cs typeface="Arial" panose="020B0604020202020204" pitchFamily="34" charset="0"/>
                <a:sym typeface="Arial" panose="020B0604020202020204" pitchFamily="34" charset="0"/>
              </a:rPr>
              <a:t> emissions</a:t>
            </a:r>
          </a:p>
        </p:txBody>
      </p:sp>
      <p:sp>
        <p:nvSpPr>
          <p:cNvPr id="201752" name="Line 24">
            <a:extLst>
              <a:ext uri="{FF2B5EF4-FFF2-40B4-BE49-F238E27FC236}">
                <a16:creationId xmlns:a16="http://schemas.microsoft.com/office/drawing/2014/main" id="{217B845E-5069-48BF-892E-792F5B734AF8}"/>
              </a:ext>
            </a:extLst>
          </p:cNvPr>
          <p:cNvSpPr>
            <a:spLocks noChangeShapeType="1"/>
          </p:cNvSpPr>
          <p:nvPr/>
        </p:nvSpPr>
        <p:spPr bwMode="auto">
          <a:xfrm>
            <a:off x="2287588" y="3709988"/>
            <a:ext cx="279400" cy="2174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54" name="Line 26">
            <a:extLst>
              <a:ext uri="{FF2B5EF4-FFF2-40B4-BE49-F238E27FC236}">
                <a16:creationId xmlns:a16="http://schemas.microsoft.com/office/drawing/2014/main" id="{50CE6C6B-226F-45EE-BD60-AC1EBE9D1EB8}"/>
              </a:ext>
            </a:extLst>
          </p:cNvPr>
          <p:cNvSpPr>
            <a:spLocks noChangeShapeType="1"/>
          </p:cNvSpPr>
          <p:nvPr/>
        </p:nvSpPr>
        <p:spPr bwMode="auto">
          <a:xfrm rot="10800000">
            <a:off x="781050" y="827088"/>
            <a:ext cx="0" cy="479742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55" name="Line 27">
            <a:extLst>
              <a:ext uri="{FF2B5EF4-FFF2-40B4-BE49-F238E27FC236}">
                <a16:creationId xmlns:a16="http://schemas.microsoft.com/office/drawing/2014/main" id="{5116F9A8-4CA3-4B31-9958-A22374481784}"/>
              </a:ext>
            </a:extLst>
          </p:cNvPr>
          <p:cNvSpPr>
            <a:spLocks noChangeShapeType="1"/>
          </p:cNvSpPr>
          <p:nvPr/>
        </p:nvSpPr>
        <p:spPr bwMode="auto">
          <a:xfrm>
            <a:off x="8582025" y="5543550"/>
            <a:ext cx="1588" cy="112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54310" name="Rectangle 40">
            <a:extLst>
              <a:ext uri="{FF2B5EF4-FFF2-40B4-BE49-F238E27FC236}">
                <a16:creationId xmlns:a16="http://schemas.microsoft.com/office/drawing/2014/main" id="{45ADA64E-FC09-4648-9FA7-E6F86D9E9089}"/>
              </a:ext>
            </a:extLst>
          </p:cNvPr>
          <p:cNvSpPr>
            <a:spLocks/>
          </p:cNvSpPr>
          <p:nvPr/>
        </p:nvSpPr>
        <p:spPr bwMode="auto">
          <a:xfrm>
            <a:off x="5768975" y="5735638"/>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a:solidFill>
                  <a:schemeClr val="tx1"/>
                </a:solidFill>
                <a:effectLst/>
                <a:cs typeface="Arial" panose="020B0604020202020204" pitchFamily="34" charset="0"/>
                <a:sym typeface="Arial" panose="020B0604020202020204" pitchFamily="34" charset="0"/>
              </a:rPr>
              <a:t>2055</a:t>
            </a:r>
          </a:p>
        </p:txBody>
      </p:sp>
      <p:sp>
        <p:nvSpPr>
          <p:cNvPr id="54311" name="Rectangle 41">
            <a:extLst>
              <a:ext uri="{FF2B5EF4-FFF2-40B4-BE49-F238E27FC236}">
                <a16:creationId xmlns:a16="http://schemas.microsoft.com/office/drawing/2014/main" id="{EC67A384-B3B1-4B86-9965-6E06D42E6121}"/>
              </a:ext>
            </a:extLst>
          </p:cNvPr>
          <p:cNvSpPr>
            <a:spLocks/>
          </p:cNvSpPr>
          <p:nvPr/>
        </p:nvSpPr>
        <p:spPr bwMode="auto">
          <a:xfrm>
            <a:off x="3169109" y="576761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dirty="0">
                <a:solidFill>
                  <a:schemeClr val="tx1"/>
                </a:solidFill>
                <a:effectLst/>
                <a:cs typeface="Arial" panose="020B0604020202020204" pitchFamily="34" charset="0"/>
                <a:sym typeface="Arial" panose="020B0604020202020204" pitchFamily="34" charset="0"/>
              </a:rPr>
              <a:t>2005</a:t>
            </a:r>
          </a:p>
        </p:txBody>
      </p:sp>
      <p:sp>
        <p:nvSpPr>
          <p:cNvPr id="54312" name="Rectangle 42">
            <a:extLst>
              <a:ext uri="{FF2B5EF4-FFF2-40B4-BE49-F238E27FC236}">
                <a16:creationId xmlns:a16="http://schemas.microsoft.com/office/drawing/2014/main" id="{6FB8F973-B9A1-4887-8DF4-5BCC3A900D05}"/>
              </a:ext>
            </a:extLst>
          </p:cNvPr>
          <p:cNvSpPr>
            <a:spLocks/>
          </p:cNvSpPr>
          <p:nvPr/>
        </p:nvSpPr>
        <p:spPr bwMode="auto">
          <a:xfrm>
            <a:off x="596900" y="5734050"/>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dirty="0">
                <a:solidFill>
                  <a:schemeClr val="tx1"/>
                </a:solidFill>
                <a:effectLst/>
                <a:cs typeface="Arial" panose="020B0604020202020204" pitchFamily="34" charset="0"/>
                <a:sym typeface="Arial" panose="020B0604020202020204" pitchFamily="34" charset="0"/>
              </a:rPr>
              <a:t>1955</a:t>
            </a:r>
          </a:p>
        </p:txBody>
      </p:sp>
      <p:sp>
        <p:nvSpPr>
          <p:cNvPr id="54313" name="Rectangle 43">
            <a:extLst>
              <a:ext uri="{FF2B5EF4-FFF2-40B4-BE49-F238E27FC236}">
                <a16:creationId xmlns:a16="http://schemas.microsoft.com/office/drawing/2014/main" id="{F2B7CEB2-9554-493A-8362-A5A64B95806F}"/>
              </a:ext>
            </a:extLst>
          </p:cNvPr>
          <p:cNvSpPr>
            <a:spLocks/>
          </p:cNvSpPr>
          <p:nvPr/>
        </p:nvSpPr>
        <p:spPr bwMode="auto">
          <a:xfrm>
            <a:off x="8331200" y="5707063"/>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a:solidFill>
                  <a:schemeClr val="tx1"/>
                </a:solidFill>
                <a:effectLst/>
                <a:cs typeface="Arial" panose="020B0604020202020204" pitchFamily="34" charset="0"/>
                <a:sym typeface="Arial" panose="020B0604020202020204" pitchFamily="34" charset="0"/>
              </a:rPr>
              <a:t>2105</a:t>
            </a:r>
          </a:p>
        </p:txBody>
      </p:sp>
      <p:sp>
        <p:nvSpPr>
          <p:cNvPr id="3" name="TextBox 2">
            <a:extLst>
              <a:ext uri="{FF2B5EF4-FFF2-40B4-BE49-F238E27FC236}">
                <a16:creationId xmlns:a16="http://schemas.microsoft.com/office/drawing/2014/main" id="{10C9E37B-76D3-463E-81BA-71192A8D64FE}"/>
              </a:ext>
            </a:extLst>
          </p:cNvPr>
          <p:cNvSpPr txBox="1"/>
          <p:nvPr/>
        </p:nvSpPr>
        <p:spPr>
          <a:xfrm>
            <a:off x="4446610" y="5987762"/>
            <a:ext cx="1296144" cy="369332"/>
          </a:xfrm>
          <a:prstGeom prst="rect">
            <a:avLst/>
          </a:prstGeom>
          <a:noFill/>
        </p:spPr>
        <p:txBody>
          <a:bodyPr wrap="square" rtlCol="0">
            <a:spAutoFit/>
          </a:bodyPr>
          <a:lstStyle/>
          <a:p>
            <a:r>
              <a:rPr lang="en-GB" dirty="0"/>
              <a:t>Year</a:t>
            </a:r>
          </a:p>
        </p:txBody>
      </p:sp>
      <p:sp>
        <p:nvSpPr>
          <p:cNvPr id="2" name="Text Placeholder 1">
            <a:extLst>
              <a:ext uri="{FF2B5EF4-FFF2-40B4-BE49-F238E27FC236}">
                <a16:creationId xmlns:a16="http://schemas.microsoft.com/office/drawing/2014/main" id="{EC48CE30-4D2F-4A12-9112-635B0F75EE00}"/>
              </a:ext>
            </a:extLst>
          </p:cNvPr>
          <p:cNvSpPr>
            <a:spLocks noGrp="1"/>
          </p:cNvSpPr>
          <p:nvPr>
            <p:ph type="body" idx="1"/>
          </p:nvPr>
        </p:nvSpPr>
        <p:spPr/>
        <p:txBody>
          <a:bodyPr/>
          <a:lstStyle/>
          <a:p>
            <a:r>
              <a:rPr lang="en-GB" dirty="0"/>
              <a:t>What might happen to carbon dioxide levels in the future?</a:t>
            </a:r>
          </a:p>
        </p:txBody>
      </p:sp>
      <p:sp>
        <p:nvSpPr>
          <p:cNvPr id="5" name="Rectangle 10">
            <a:extLst>
              <a:ext uri="{FF2B5EF4-FFF2-40B4-BE49-F238E27FC236}">
                <a16:creationId xmlns:a16="http://schemas.microsoft.com/office/drawing/2014/main" id="{C6FEB256-EA6A-4096-A63F-574618F3D55F}"/>
              </a:ext>
            </a:extLst>
          </p:cNvPr>
          <p:cNvSpPr>
            <a:spLocks/>
          </p:cNvSpPr>
          <p:nvPr/>
        </p:nvSpPr>
        <p:spPr bwMode="auto">
          <a:xfrm rot="16200000">
            <a:off x="-1639385" y="3141795"/>
            <a:ext cx="3823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ts val="700"/>
              </a:spcBef>
              <a:buClrTx/>
            </a:pPr>
            <a:r>
              <a:rPr lang="en-US" altLang="en-US" sz="1200" b="1" baseline="0" dirty="0">
                <a:solidFill>
                  <a:schemeClr val="tx1"/>
                </a:solidFill>
                <a:effectLst/>
                <a:cs typeface="Arial" panose="020B0604020202020204" pitchFamily="34" charset="0"/>
                <a:sym typeface="Arial" panose="020B0604020202020204" pitchFamily="34" charset="0"/>
              </a:rPr>
              <a:t>Billion Tonnes of Carbon Released per Year</a:t>
            </a:r>
          </a:p>
        </p:txBody>
      </p:sp>
    </p:spTree>
    <p:extLst>
      <p:ext uri="{BB962C8B-B14F-4D97-AF65-F5344CB8AC3E}">
        <p14:creationId xmlns:p14="http://schemas.microsoft.com/office/powerpoint/2010/main" val="166243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50" name="Line 22">
            <a:extLst>
              <a:ext uri="{FF2B5EF4-FFF2-40B4-BE49-F238E27FC236}">
                <a16:creationId xmlns:a16="http://schemas.microsoft.com/office/drawing/2014/main" id="{F318362D-7817-48E8-92D4-8891E35F0E67}"/>
              </a:ext>
            </a:extLst>
          </p:cNvPr>
          <p:cNvSpPr>
            <a:spLocks noChangeShapeType="1"/>
          </p:cNvSpPr>
          <p:nvPr/>
        </p:nvSpPr>
        <p:spPr bwMode="auto">
          <a:xfrm>
            <a:off x="774700" y="5610225"/>
            <a:ext cx="7997825"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31" name="AutoShape 3">
            <a:extLst>
              <a:ext uri="{FF2B5EF4-FFF2-40B4-BE49-F238E27FC236}">
                <a16:creationId xmlns:a16="http://schemas.microsoft.com/office/drawing/2014/main" id="{B2F129EB-A191-4167-950B-574DD0A693E5}"/>
              </a:ext>
            </a:extLst>
          </p:cNvPr>
          <p:cNvSpPr>
            <a:spLocks/>
          </p:cNvSpPr>
          <p:nvPr/>
        </p:nvSpPr>
        <p:spPr bwMode="auto">
          <a:xfrm flipH="1">
            <a:off x="3441700" y="1622425"/>
            <a:ext cx="2586038" cy="1960563"/>
          </a:xfrm>
          <a:prstGeom prst="rtTriangle">
            <a:avLst/>
          </a:prstGeom>
          <a:solidFill>
            <a:srgbClr val="FDFE9B"/>
          </a:solidFill>
          <a:ln w="9525">
            <a:noFill/>
            <a:miter lim="800000"/>
            <a:headEnd/>
            <a:tailEnd/>
          </a:ln>
        </p:spPr>
        <p:txBody>
          <a:bodyPr/>
          <a:lstStyle/>
          <a:p>
            <a:pPr>
              <a:lnSpc>
                <a:spcPts val="3600"/>
              </a:lnSpc>
              <a:spcBef>
                <a:spcPts val="500"/>
              </a:spcBef>
              <a:buClr>
                <a:srgbClr val="990033"/>
              </a:buClr>
              <a:defRPr/>
            </a:pPr>
            <a:endParaRPr lang="en-GB"/>
          </a:p>
        </p:txBody>
      </p:sp>
      <p:pic>
        <p:nvPicPr>
          <p:cNvPr id="54314" name="Picture 44">
            <a:extLst>
              <a:ext uri="{FF2B5EF4-FFF2-40B4-BE49-F238E27FC236}">
                <a16:creationId xmlns:a16="http://schemas.microsoft.com/office/drawing/2014/main" id="{7B807846-A9C1-4F1A-9974-97F8ED190E8D}"/>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4538" y="3502025"/>
            <a:ext cx="275272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alpha val="79999"/>
                  </a:srgbClr>
                </a:solidFill>
                <a:miter lim="800000"/>
                <a:headEnd/>
                <a:tailEnd/>
              </a14:hiddenLine>
            </a:ext>
          </a:extLst>
        </p:spPr>
      </p:pic>
      <p:sp>
        <p:nvSpPr>
          <p:cNvPr id="54277" name="Rectangle 7">
            <a:extLst>
              <a:ext uri="{FF2B5EF4-FFF2-40B4-BE49-F238E27FC236}">
                <a16:creationId xmlns:a16="http://schemas.microsoft.com/office/drawing/2014/main" id="{728A08BE-BCB5-48EF-956C-6CAB9C57F293}"/>
              </a:ext>
            </a:extLst>
          </p:cNvPr>
          <p:cNvSpPr>
            <a:spLocks/>
          </p:cNvSpPr>
          <p:nvPr/>
        </p:nvSpPr>
        <p:spPr bwMode="auto">
          <a:xfrm>
            <a:off x="344488" y="1354138"/>
            <a:ext cx="457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dirty="0">
                <a:solidFill>
                  <a:schemeClr val="tx1"/>
                </a:solidFill>
                <a:effectLst/>
                <a:cs typeface="Arial" panose="020B0604020202020204" pitchFamily="34" charset="0"/>
                <a:sym typeface="Arial" panose="020B0604020202020204" pitchFamily="34" charset="0"/>
              </a:rPr>
              <a:t>14</a:t>
            </a:r>
          </a:p>
        </p:txBody>
      </p:sp>
      <p:sp>
        <p:nvSpPr>
          <p:cNvPr id="201736" name="Line 8">
            <a:extLst>
              <a:ext uri="{FF2B5EF4-FFF2-40B4-BE49-F238E27FC236}">
                <a16:creationId xmlns:a16="http://schemas.microsoft.com/office/drawing/2014/main" id="{6819EAD5-AA8C-4B08-8C0F-8903F60D7B02}"/>
              </a:ext>
            </a:extLst>
          </p:cNvPr>
          <p:cNvSpPr>
            <a:spLocks noChangeShapeType="1"/>
          </p:cNvSpPr>
          <p:nvPr/>
        </p:nvSpPr>
        <p:spPr bwMode="auto">
          <a:xfrm rot="10800000" flipH="1">
            <a:off x="3468688" y="266700"/>
            <a:ext cx="4318000" cy="3254375"/>
          </a:xfrm>
          <a:prstGeom prst="line">
            <a:avLst/>
          </a:prstGeom>
          <a:noFill/>
          <a:ln w="6350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54279" name="Rectangle 9">
            <a:extLst>
              <a:ext uri="{FF2B5EF4-FFF2-40B4-BE49-F238E27FC236}">
                <a16:creationId xmlns:a16="http://schemas.microsoft.com/office/drawing/2014/main" id="{E55D31E9-15DA-4EEC-89E9-C056D2D84619}"/>
              </a:ext>
            </a:extLst>
          </p:cNvPr>
          <p:cNvSpPr>
            <a:spLocks/>
          </p:cNvSpPr>
          <p:nvPr/>
        </p:nvSpPr>
        <p:spPr bwMode="auto">
          <a:xfrm>
            <a:off x="460375" y="3378200"/>
            <a:ext cx="2857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dirty="0">
                <a:solidFill>
                  <a:schemeClr val="tx1"/>
                </a:solidFill>
                <a:effectLst/>
                <a:cs typeface="Arial" panose="020B0604020202020204" pitchFamily="34" charset="0"/>
                <a:sym typeface="Arial" panose="020B0604020202020204" pitchFamily="34" charset="0"/>
              </a:rPr>
              <a:t>7</a:t>
            </a:r>
          </a:p>
        </p:txBody>
      </p:sp>
      <p:sp>
        <p:nvSpPr>
          <p:cNvPr id="201739" name="Line 11">
            <a:extLst>
              <a:ext uri="{FF2B5EF4-FFF2-40B4-BE49-F238E27FC236}">
                <a16:creationId xmlns:a16="http://schemas.microsoft.com/office/drawing/2014/main" id="{D7AFE25F-D248-4BF2-8A80-F78768723E8A}"/>
              </a:ext>
            </a:extLst>
          </p:cNvPr>
          <p:cNvSpPr>
            <a:spLocks noChangeShapeType="1"/>
          </p:cNvSpPr>
          <p:nvPr/>
        </p:nvSpPr>
        <p:spPr bwMode="auto">
          <a:xfrm rot="10800000" flipH="1">
            <a:off x="719138" y="1498600"/>
            <a:ext cx="171450" cy="7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40" name="Line 12">
            <a:extLst>
              <a:ext uri="{FF2B5EF4-FFF2-40B4-BE49-F238E27FC236}">
                <a16:creationId xmlns:a16="http://schemas.microsoft.com/office/drawing/2014/main" id="{FC3A5385-5C9A-41D9-A137-5A77CCB6840D}"/>
              </a:ext>
            </a:extLst>
          </p:cNvPr>
          <p:cNvSpPr>
            <a:spLocks noChangeShapeType="1"/>
          </p:cNvSpPr>
          <p:nvPr/>
        </p:nvSpPr>
        <p:spPr bwMode="auto">
          <a:xfrm rot="10800000" flipH="1">
            <a:off x="708025" y="3522663"/>
            <a:ext cx="171450" cy="79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41" name="Line 13">
            <a:extLst>
              <a:ext uri="{FF2B5EF4-FFF2-40B4-BE49-F238E27FC236}">
                <a16:creationId xmlns:a16="http://schemas.microsoft.com/office/drawing/2014/main" id="{314C1518-2CA2-438D-AF37-A0AEA07D0640}"/>
              </a:ext>
            </a:extLst>
          </p:cNvPr>
          <p:cNvSpPr>
            <a:spLocks noChangeShapeType="1"/>
          </p:cNvSpPr>
          <p:nvPr/>
        </p:nvSpPr>
        <p:spPr bwMode="auto">
          <a:xfrm>
            <a:off x="6027738" y="5530850"/>
            <a:ext cx="1587" cy="174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42" name="Line 14">
            <a:extLst>
              <a:ext uri="{FF2B5EF4-FFF2-40B4-BE49-F238E27FC236}">
                <a16:creationId xmlns:a16="http://schemas.microsoft.com/office/drawing/2014/main" id="{326C09AF-F7A3-4E44-A2D5-5AA73E1CEC0A}"/>
              </a:ext>
            </a:extLst>
          </p:cNvPr>
          <p:cNvSpPr>
            <a:spLocks noChangeShapeType="1"/>
          </p:cNvSpPr>
          <p:nvPr/>
        </p:nvSpPr>
        <p:spPr bwMode="auto">
          <a:xfrm>
            <a:off x="3451225" y="5519738"/>
            <a:ext cx="1588" cy="174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44" name="Line 16">
            <a:extLst>
              <a:ext uri="{FF2B5EF4-FFF2-40B4-BE49-F238E27FC236}">
                <a16:creationId xmlns:a16="http://schemas.microsoft.com/office/drawing/2014/main" id="{6868A2C7-96E3-47E4-973E-01BC05AF3166}"/>
              </a:ext>
            </a:extLst>
          </p:cNvPr>
          <p:cNvSpPr>
            <a:spLocks noChangeShapeType="1"/>
          </p:cNvSpPr>
          <p:nvPr/>
        </p:nvSpPr>
        <p:spPr bwMode="auto">
          <a:xfrm rot="10800000" flipH="1">
            <a:off x="681038" y="5622925"/>
            <a:ext cx="171450" cy="7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54287" name="Rectangle 17">
            <a:extLst>
              <a:ext uri="{FF2B5EF4-FFF2-40B4-BE49-F238E27FC236}">
                <a16:creationId xmlns:a16="http://schemas.microsoft.com/office/drawing/2014/main" id="{652E5FE3-802A-4225-AFA4-77EEA9A30789}"/>
              </a:ext>
            </a:extLst>
          </p:cNvPr>
          <p:cNvSpPr>
            <a:spLocks/>
          </p:cNvSpPr>
          <p:nvPr/>
        </p:nvSpPr>
        <p:spPr bwMode="auto">
          <a:xfrm>
            <a:off x="414338" y="5467350"/>
            <a:ext cx="215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ts val="800"/>
              </a:spcBef>
              <a:buClrTx/>
            </a:pPr>
            <a:r>
              <a:rPr lang="en-US" altLang="en-US" sz="1400" b="1" baseline="0" dirty="0">
                <a:solidFill>
                  <a:schemeClr val="tx1"/>
                </a:solidFill>
                <a:effectLst/>
                <a:cs typeface="Arial" panose="020B0604020202020204" pitchFamily="34" charset="0"/>
                <a:sym typeface="Arial" panose="020B0604020202020204" pitchFamily="34" charset="0"/>
              </a:rPr>
              <a:t>0</a:t>
            </a:r>
          </a:p>
        </p:txBody>
      </p:sp>
      <p:sp>
        <p:nvSpPr>
          <p:cNvPr id="54288" name="Rectangle 18">
            <a:extLst>
              <a:ext uri="{FF2B5EF4-FFF2-40B4-BE49-F238E27FC236}">
                <a16:creationId xmlns:a16="http://schemas.microsoft.com/office/drawing/2014/main" id="{BD2E7404-3409-4BEE-9245-23FC49C96CF5}"/>
              </a:ext>
            </a:extLst>
          </p:cNvPr>
          <p:cNvSpPr>
            <a:spLocks/>
          </p:cNvSpPr>
          <p:nvPr/>
        </p:nvSpPr>
        <p:spPr bwMode="auto">
          <a:xfrm rot="-2280000">
            <a:off x="3417888" y="2070100"/>
            <a:ext cx="2463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ts val="800"/>
              </a:spcBef>
              <a:buClrTx/>
            </a:pPr>
            <a:r>
              <a:rPr lang="en-US" altLang="en-US" sz="1400" b="1" baseline="0" dirty="0">
                <a:solidFill>
                  <a:schemeClr val="tx1"/>
                </a:solidFill>
                <a:effectLst/>
                <a:cs typeface="Arial" panose="020B0604020202020204" pitchFamily="34" charset="0"/>
                <a:sym typeface="Arial" panose="020B0604020202020204" pitchFamily="34" charset="0"/>
              </a:rPr>
              <a:t>Currently predicted path</a:t>
            </a:r>
          </a:p>
        </p:txBody>
      </p:sp>
      <p:sp>
        <p:nvSpPr>
          <p:cNvPr id="54289" name="Rectangle 19">
            <a:extLst>
              <a:ext uri="{FF2B5EF4-FFF2-40B4-BE49-F238E27FC236}">
                <a16:creationId xmlns:a16="http://schemas.microsoft.com/office/drawing/2014/main" id="{C21880E8-6633-4207-8A20-45A8A697BC3D}"/>
              </a:ext>
            </a:extLst>
          </p:cNvPr>
          <p:cNvSpPr>
            <a:spLocks/>
          </p:cNvSpPr>
          <p:nvPr/>
        </p:nvSpPr>
        <p:spPr bwMode="auto">
          <a:xfrm>
            <a:off x="4257675" y="3563938"/>
            <a:ext cx="1435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a:solidFill>
                  <a:srgbClr val="000000"/>
                </a:solidFill>
                <a:effectLst/>
                <a:cs typeface="Arial" panose="020B0604020202020204" pitchFamily="34" charset="0"/>
                <a:sym typeface="Arial" panose="020B0604020202020204" pitchFamily="34" charset="0"/>
              </a:rPr>
              <a:t>Flat path</a:t>
            </a:r>
          </a:p>
        </p:txBody>
      </p:sp>
      <p:sp>
        <p:nvSpPr>
          <p:cNvPr id="201748" name="Line 20">
            <a:extLst>
              <a:ext uri="{FF2B5EF4-FFF2-40B4-BE49-F238E27FC236}">
                <a16:creationId xmlns:a16="http://schemas.microsoft.com/office/drawing/2014/main" id="{110249DB-CC9E-41DD-ADBC-6F9C01A9D2A2}"/>
              </a:ext>
            </a:extLst>
          </p:cNvPr>
          <p:cNvSpPr>
            <a:spLocks noChangeShapeType="1"/>
          </p:cNvSpPr>
          <p:nvPr/>
        </p:nvSpPr>
        <p:spPr bwMode="auto">
          <a:xfrm>
            <a:off x="3468688" y="3546475"/>
            <a:ext cx="2555875" cy="0"/>
          </a:xfrm>
          <a:prstGeom prst="line">
            <a:avLst/>
          </a:prstGeom>
          <a:noFill/>
          <a:ln w="63500">
            <a:solidFill>
              <a:srgbClr val="FC9968"/>
            </a:solidFill>
            <a:prstDash val="dash"/>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49" name="Line 21">
            <a:extLst>
              <a:ext uri="{FF2B5EF4-FFF2-40B4-BE49-F238E27FC236}">
                <a16:creationId xmlns:a16="http://schemas.microsoft.com/office/drawing/2014/main" id="{6DD4DC1A-5823-4111-8A42-F631E6C35298}"/>
              </a:ext>
            </a:extLst>
          </p:cNvPr>
          <p:cNvSpPr>
            <a:spLocks noChangeShapeType="1"/>
          </p:cNvSpPr>
          <p:nvPr/>
        </p:nvSpPr>
        <p:spPr bwMode="auto">
          <a:xfrm>
            <a:off x="3454400" y="3578225"/>
            <a:ext cx="0" cy="2065338"/>
          </a:xfrm>
          <a:prstGeom prst="line">
            <a:avLst/>
          </a:prstGeom>
          <a:noFill/>
          <a:ln w="38100">
            <a:solidFill>
              <a:srgbClr val="FDFE9B"/>
            </a:solidFill>
            <a:prstDash val="sysDot"/>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54293" name="Rectangle 23">
            <a:extLst>
              <a:ext uri="{FF2B5EF4-FFF2-40B4-BE49-F238E27FC236}">
                <a16:creationId xmlns:a16="http://schemas.microsoft.com/office/drawing/2014/main" id="{E8027C66-A772-44D0-87F2-B33019F17D94}"/>
              </a:ext>
            </a:extLst>
          </p:cNvPr>
          <p:cNvSpPr>
            <a:spLocks/>
          </p:cNvSpPr>
          <p:nvPr/>
        </p:nvSpPr>
        <p:spPr bwMode="auto">
          <a:xfrm>
            <a:off x="1485900" y="3236913"/>
            <a:ext cx="10080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a:solidFill>
                  <a:schemeClr val="tx1"/>
                </a:solidFill>
                <a:effectLst/>
                <a:cs typeface="Arial" panose="020B0604020202020204" pitchFamily="34" charset="0"/>
                <a:sym typeface="Arial" panose="020B0604020202020204" pitchFamily="34" charset="0"/>
              </a:rPr>
              <a:t>Historical</a:t>
            </a:r>
          </a:p>
          <a:p>
            <a:pPr algn="ctr" eaLnBrk="1" hangingPunct="1">
              <a:lnSpc>
                <a:spcPct val="100000"/>
              </a:lnSpc>
              <a:spcBef>
                <a:spcPct val="0"/>
              </a:spcBef>
              <a:buClrTx/>
            </a:pPr>
            <a:r>
              <a:rPr lang="en-US" altLang="en-US" sz="1400" b="1" baseline="0">
                <a:solidFill>
                  <a:schemeClr val="tx1"/>
                </a:solidFill>
                <a:effectLst/>
                <a:cs typeface="Arial" panose="020B0604020202020204" pitchFamily="34" charset="0"/>
                <a:sym typeface="Arial" panose="020B0604020202020204" pitchFamily="34" charset="0"/>
              </a:rPr>
              <a:t> emissions</a:t>
            </a:r>
          </a:p>
        </p:txBody>
      </p:sp>
      <p:sp>
        <p:nvSpPr>
          <p:cNvPr id="201752" name="Line 24">
            <a:extLst>
              <a:ext uri="{FF2B5EF4-FFF2-40B4-BE49-F238E27FC236}">
                <a16:creationId xmlns:a16="http://schemas.microsoft.com/office/drawing/2014/main" id="{217B845E-5069-48BF-892E-792F5B734AF8}"/>
              </a:ext>
            </a:extLst>
          </p:cNvPr>
          <p:cNvSpPr>
            <a:spLocks noChangeShapeType="1"/>
          </p:cNvSpPr>
          <p:nvPr/>
        </p:nvSpPr>
        <p:spPr bwMode="auto">
          <a:xfrm>
            <a:off x="2287588" y="3709988"/>
            <a:ext cx="279400" cy="2174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54" name="Line 26">
            <a:extLst>
              <a:ext uri="{FF2B5EF4-FFF2-40B4-BE49-F238E27FC236}">
                <a16:creationId xmlns:a16="http://schemas.microsoft.com/office/drawing/2014/main" id="{50CE6C6B-226F-45EE-BD60-AC1EBE9D1EB8}"/>
              </a:ext>
            </a:extLst>
          </p:cNvPr>
          <p:cNvSpPr>
            <a:spLocks noChangeShapeType="1"/>
          </p:cNvSpPr>
          <p:nvPr/>
        </p:nvSpPr>
        <p:spPr bwMode="auto">
          <a:xfrm rot="10800000">
            <a:off x="781050" y="827088"/>
            <a:ext cx="0" cy="479742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201755" name="Line 27">
            <a:extLst>
              <a:ext uri="{FF2B5EF4-FFF2-40B4-BE49-F238E27FC236}">
                <a16:creationId xmlns:a16="http://schemas.microsoft.com/office/drawing/2014/main" id="{5116F9A8-4CA3-4B31-9958-A22374481784}"/>
              </a:ext>
            </a:extLst>
          </p:cNvPr>
          <p:cNvSpPr>
            <a:spLocks noChangeShapeType="1"/>
          </p:cNvSpPr>
          <p:nvPr/>
        </p:nvSpPr>
        <p:spPr bwMode="auto">
          <a:xfrm>
            <a:off x="8582025" y="5543550"/>
            <a:ext cx="1588" cy="112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nSpc>
                <a:spcPts val="3600"/>
              </a:lnSpc>
              <a:spcBef>
                <a:spcPts val="500"/>
              </a:spcBef>
              <a:buClr>
                <a:srgbClr val="990033"/>
              </a:buClr>
              <a:defRPr/>
            </a:pPr>
            <a:endParaRPr lang="en-GB"/>
          </a:p>
        </p:txBody>
      </p:sp>
      <p:sp>
        <p:nvSpPr>
          <p:cNvPr id="54310" name="Rectangle 40">
            <a:extLst>
              <a:ext uri="{FF2B5EF4-FFF2-40B4-BE49-F238E27FC236}">
                <a16:creationId xmlns:a16="http://schemas.microsoft.com/office/drawing/2014/main" id="{45ADA64E-FC09-4648-9FA7-E6F86D9E9089}"/>
              </a:ext>
            </a:extLst>
          </p:cNvPr>
          <p:cNvSpPr>
            <a:spLocks/>
          </p:cNvSpPr>
          <p:nvPr/>
        </p:nvSpPr>
        <p:spPr bwMode="auto">
          <a:xfrm>
            <a:off x="5768975" y="5735638"/>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a:solidFill>
                  <a:schemeClr val="tx1"/>
                </a:solidFill>
                <a:effectLst/>
                <a:cs typeface="Arial" panose="020B0604020202020204" pitchFamily="34" charset="0"/>
                <a:sym typeface="Arial" panose="020B0604020202020204" pitchFamily="34" charset="0"/>
              </a:rPr>
              <a:t>2055</a:t>
            </a:r>
          </a:p>
        </p:txBody>
      </p:sp>
      <p:sp>
        <p:nvSpPr>
          <p:cNvPr id="54311" name="Rectangle 41">
            <a:extLst>
              <a:ext uri="{FF2B5EF4-FFF2-40B4-BE49-F238E27FC236}">
                <a16:creationId xmlns:a16="http://schemas.microsoft.com/office/drawing/2014/main" id="{EC67A384-B3B1-4B86-9965-6E06D42E6121}"/>
              </a:ext>
            </a:extLst>
          </p:cNvPr>
          <p:cNvSpPr>
            <a:spLocks/>
          </p:cNvSpPr>
          <p:nvPr/>
        </p:nvSpPr>
        <p:spPr bwMode="auto">
          <a:xfrm>
            <a:off x="3169109" y="576761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dirty="0">
                <a:solidFill>
                  <a:schemeClr val="tx1"/>
                </a:solidFill>
                <a:effectLst/>
                <a:cs typeface="Arial" panose="020B0604020202020204" pitchFamily="34" charset="0"/>
                <a:sym typeface="Arial" panose="020B0604020202020204" pitchFamily="34" charset="0"/>
              </a:rPr>
              <a:t>2005</a:t>
            </a:r>
          </a:p>
        </p:txBody>
      </p:sp>
      <p:sp>
        <p:nvSpPr>
          <p:cNvPr id="54312" name="Rectangle 42">
            <a:extLst>
              <a:ext uri="{FF2B5EF4-FFF2-40B4-BE49-F238E27FC236}">
                <a16:creationId xmlns:a16="http://schemas.microsoft.com/office/drawing/2014/main" id="{6FB8F973-B9A1-4887-8DF4-5BCC3A900D05}"/>
              </a:ext>
            </a:extLst>
          </p:cNvPr>
          <p:cNvSpPr>
            <a:spLocks/>
          </p:cNvSpPr>
          <p:nvPr/>
        </p:nvSpPr>
        <p:spPr bwMode="auto">
          <a:xfrm>
            <a:off x="596900" y="5734050"/>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a:solidFill>
                  <a:schemeClr val="tx1"/>
                </a:solidFill>
                <a:effectLst/>
                <a:cs typeface="Arial" panose="020B0604020202020204" pitchFamily="34" charset="0"/>
                <a:sym typeface="Arial" panose="020B0604020202020204" pitchFamily="34" charset="0"/>
              </a:rPr>
              <a:t>1955</a:t>
            </a:r>
          </a:p>
        </p:txBody>
      </p:sp>
      <p:sp>
        <p:nvSpPr>
          <p:cNvPr id="54313" name="Rectangle 43">
            <a:extLst>
              <a:ext uri="{FF2B5EF4-FFF2-40B4-BE49-F238E27FC236}">
                <a16:creationId xmlns:a16="http://schemas.microsoft.com/office/drawing/2014/main" id="{F2B7CEB2-9554-493A-8362-A5A64B95806F}"/>
              </a:ext>
            </a:extLst>
          </p:cNvPr>
          <p:cNvSpPr>
            <a:spLocks/>
          </p:cNvSpPr>
          <p:nvPr/>
        </p:nvSpPr>
        <p:spPr bwMode="auto">
          <a:xfrm>
            <a:off x="8331200" y="5707063"/>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a:solidFill>
                  <a:schemeClr val="tx1"/>
                </a:solidFill>
                <a:effectLst/>
                <a:cs typeface="Arial" panose="020B0604020202020204" pitchFamily="34" charset="0"/>
                <a:sym typeface="Arial" panose="020B0604020202020204" pitchFamily="34" charset="0"/>
              </a:rPr>
              <a:t>2105</a:t>
            </a:r>
          </a:p>
        </p:txBody>
      </p:sp>
      <p:sp>
        <p:nvSpPr>
          <p:cNvPr id="3" name="TextBox 2">
            <a:extLst>
              <a:ext uri="{FF2B5EF4-FFF2-40B4-BE49-F238E27FC236}">
                <a16:creationId xmlns:a16="http://schemas.microsoft.com/office/drawing/2014/main" id="{10C9E37B-76D3-463E-81BA-71192A8D64FE}"/>
              </a:ext>
            </a:extLst>
          </p:cNvPr>
          <p:cNvSpPr txBox="1"/>
          <p:nvPr/>
        </p:nvSpPr>
        <p:spPr>
          <a:xfrm>
            <a:off x="4367675" y="6052646"/>
            <a:ext cx="1296144" cy="369332"/>
          </a:xfrm>
          <a:prstGeom prst="rect">
            <a:avLst/>
          </a:prstGeom>
          <a:noFill/>
        </p:spPr>
        <p:txBody>
          <a:bodyPr wrap="square" rtlCol="0">
            <a:spAutoFit/>
          </a:bodyPr>
          <a:lstStyle/>
          <a:p>
            <a:r>
              <a:rPr lang="en-GB" dirty="0"/>
              <a:t>Year</a:t>
            </a:r>
          </a:p>
        </p:txBody>
      </p:sp>
      <p:sp>
        <p:nvSpPr>
          <p:cNvPr id="2" name="Text Placeholder 1">
            <a:extLst>
              <a:ext uri="{FF2B5EF4-FFF2-40B4-BE49-F238E27FC236}">
                <a16:creationId xmlns:a16="http://schemas.microsoft.com/office/drawing/2014/main" id="{EC48CE30-4D2F-4A12-9112-635B0F75EE00}"/>
              </a:ext>
            </a:extLst>
          </p:cNvPr>
          <p:cNvSpPr>
            <a:spLocks noGrp="1"/>
          </p:cNvSpPr>
          <p:nvPr>
            <p:ph type="body" idx="1"/>
          </p:nvPr>
        </p:nvSpPr>
        <p:spPr/>
        <p:txBody>
          <a:bodyPr/>
          <a:lstStyle/>
          <a:p>
            <a:r>
              <a:rPr lang="en-GB" dirty="0"/>
              <a:t>Can we stop increasing the amount of carbon released?</a:t>
            </a:r>
          </a:p>
        </p:txBody>
      </p:sp>
      <p:sp>
        <p:nvSpPr>
          <p:cNvPr id="6" name="Rectangle 10">
            <a:extLst>
              <a:ext uri="{FF2B5EF4-FFF2-40B4-BE49-F238E27FC236}">
                <a16:creationId xmlns:a16="http://schemas.microsoft.com/office/drawing/2014/main" id="{024DE724-BBF3-4696-AE71-0FD83D032435}"/>
              </a:ext>
            </a:extLst>
          </p:cNvPr>
          <p:cNvSpPr>
            <a:spLocks/>
          </p:cNvSpPr>
          <p:nvPr/>
        </p:nvSpPr>
        <p:spPr bwMode="auto">
          <a:xfrm rot="16200000">
            <a:off x="-1639385" y="3141795"/>
            <a:ext cx="3823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ts val="700"/>
              </a:spcBef>
              <a:buClrTx/>
            </a:pPr>
            <a:r>
              <a:rPr lang="en-US" altLang="en-US" sz="1200" b="1" baseline="0" dirty="0">
                <a:solidFill>
                  <a:schemeClr val="tx1"/>
                </a:solidFill>
                <a:effectLst/>
                <a:cs typeface="Arial" panose="020B0604020202020204" pitchFamily="34" charset="0"/>
                <a:sym typeface="Arial" panose="020B0604020202020204" pitchFamily="34" charset="0"/>
              </a:rPr>
              <a:t>Billion Tonnes of Carbon Released per Year</a:t>
            </a:r>
          </a:p>
        </p:txBody>
      </p:sp>
      <p:sp>
        <p:nvSpPr>
          <p:cNvPr id="7" name="Rectangle: Rounded Corners 6">
            <a:extLst>
              <a:ext uri="{FF2B5EF4-FFF2-40B4-BE49-F238E27FC236}">
                <a16:creationId xmlns:a16="http://schemas.microsoft.com/office/drawing/2014/main" id="{C8A8FDD9-D0BB-493C-BD66-2B58EAC41774}"/>
              </a:ext>
            </a:extLst>
          </p:cNvPr>
          <p:cNvSpPr/>
          <p:nvPr/>
        </p:nvSpPr>
        <p:spPr>
          <a:xfrm>
            <a:off x="6452849" y="2137222"/>
            <a:ext cx="2120445" cy="108126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does the yellow triangle represent?</a:t>
            </a:r>
          </a:p>
        </p:txBody>
      </p:sp>
    </p:spTree>
    <p:extLst>
      <p:ext uri="{BB962C8B-B14F-4D97-AF65-F5344CB8AC3E}">
        <p14:creationId xmlns:p14="http://schemas.microsoft.com/office/powerpoint/2010/main" val="22376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ight Brace 47">
            <a:extLst>
              <a:ext uri="{FF2B5EF4-FFF2-40B4-BE49-F238E27FC236}">
                <a16:creationId xmlns:a16="http://schemas.microsoft.com/office/drawing/2014/main" id="{B3673F78-AF38-48F3-A454-26C84E9B4AD1}"/>
              </a:ext>
            </a:extLst>
          </p:cNvPr>
          <p:cNvSpPr/>
          <p:nvPr/>
        </p:nvSpPr>
        <p:spPr>
          <a:xfrm>
            <a:off x="6105525" y="1622425"/>
            <a:ext cx="325437" cy="19653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Line 22">
            <a:extLst>
              <a:ext uri="{FF2B5EF4-FFF2-40B4-BE49-F238E27FC236}">
                <a16:creationId xmlns:a16="http://schemas.microsoft.com/office/drawing/2014/main" id="{33535B05-07C5-4F1B-A47B-622A861C5472}"/>
              </a:ext>
            </a:extLst>
          </p:cNvPr>
          <p:cNvSpPr>
            <a:spLocks noChangeShapeType="1"/>
          </p:cNvSpPr>
          <p:nvPr/>
        </p:nvSpPr>
        <p:spPr bwMode="auto">
          <a:xfrm>
            <a:off x="774700" y="5610225"/>
            <a:ext cx="7997825" cy="0"/>
          </a:xfrm>
          <a:prstGeom prst="line">
            <a:avLst/>
          </a:prstGeom>
          <a:noFill/>
          <a:ln w="25400">
            <a:solidFill>
              <a:srgbClr val="000000"/>
            </a:solidFill>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pic>
        <p:nvPicPr>
          <p:cNvPr id="42" name="Picture 44">
            <a:extLst>
              <a:ext uri="{FF2B5EF4-FFF2-40B4-BE49-F238E27FC236}">
                <a16:creationId xmlns:a16="http://schemas.microsoft.com/office/drawing/2014/main" id="{206415CF-1BC7-4EBF-AF4F-BDB939461601}"/>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2806" y="3462338"/>
            <a:ext cx="275272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alpha val="79999"/>
                  </a:srgbClr>
                </a:solidFill>
                <a:miter lim="800000"/>
                <a:headEnd/>
                <a:tailEnd/>
              </a14:hiddenLine>
            </a:ext>
          </a:extLst>
        </p:spPr>
      </p:pic>
      <p:grpSp>
        <p:nvGrpSpPr>
          <p:cNvPr id="4" name="Group 2">
            <a:extLst>
              <a:ext uri="{FF2B5EF4-FFF2-40B4-BE49-F238E27FC236}">
                <a16:creationId xmlns:a16="http://schemas.microsoft.com/office/drawing/2014/main" id="{5EE8ECE5-3DEB-4BED-847B-1E24176E924A}"/>
              </a:ext>
            </a:extLst>
          </p:cNvPr>
          <p:cNvGrpSpPr>
            <a:grpSpLocks/>
          </p:cNvGrpSpPr>
          <p:nvPr/>
        </p:nvGrpSpPr>
        <p:grpSpPr bwMode="auto">
          <a:xfrm>
            <a:off x="3441700" y="1622425"/>
            <a:ext cx="2586038" cy="1960563"/>
            <a:chOff x="0" y="0"/>
            <a:chExt cx="1629" cy="1235"/>
          </a:xfrm>
        </p:grpSpPr>
        <p:sp>
          <p:nvSpPr>
            <p:cNvPr id="5" name="AutoShape 3">
              <a:extLst>
                <a:ext uri="{FF2B5EF4-FFF2-40B4-BE49-F238E27FC236}">
                  <a16:creationId xmlns:a16="http://schemas.microsoft.com/office/drawing/2014/main" id="{ECC13AAC-48CB-4C35-A04B-C5FD18593CC6}"/>
                </a:ext>
              </a:extLst>
            </p:cNvPr>
            <p:cNvSpPr>
              <a:spLocks/>
            </p:cNvSpPr>
            <p:nvPr/>
          </p:nvSpPr>
          <p:spPr bwMode="auto">
            <a:xfrm flipH="1">
              <a:off x="0" y="0"/>
              <a:ext cx="1629" cy="1235"/>
            </a:xfrm>
            <a:prstGeom prst="rtTriangle">
              <a:avLst/>
            </a:prstGeom>
            <a:solidFill>
              <a:srgbClr val="FDFE9B"/>
            </a:solidFill>
            <a:ln w="9525">
              <a:noFill/>
              <a:miter lim="800000"/>
              <a:headEnd/>
              <a:tailEnd/>
            </a:ln>
          </p:spPr>
          <p:txBody>
            <a:bodyPr/>
            <a:lstStyle/>
            <a:p>
              <a:pPr>
                <a:lnSpc>
                  <a:spcPts val="3600"/>
                </a:lnSpc>
                <a:spcBef>
                  <a:spcPts val="500"/>
                </a:spcBef>
                <a:buClr>
                  <a:srgbClr val="990033"/>
                </a:buClr>
                <a:defRPr/>
              </a:pPr>
              <a:endParaRPr lang="en-GB">
                <a:latin typeface="Arial" charset="0"/>
              </a:endParaRPr>
            </a:p>
          </p:txBody>
        </p:sp>
        <p:sp>
          <p:nvSpPr>
            <p:cNvPr id="6" name="Rectangle 4">
              <a:extLst>
                <a:ext uri="{FF2B5EF4-FFF2-40B4-BE49-F238E27FC236}">
                  <a16:creationId xmlns:a16="http://schemas.microsoft.com/office/drawing/2014/main" id="{8EA4D620-8E04-4B5D-861D-9A1A117894C8}"/>
                </a:ext>
              </a:extLst>
            </p:cNvPr>
            <p:cNvSpPr>
              <a:spLocks/>
            </p:cNvSpPr>
            <p:nvPr/>
          </p:nvSpPr>
          <p:spPr bwMode="auto">
            <a:xfrm>
              <a:off x="1074" y="782"/>
              <a:ext cx="24" cy="288"/>
            </a:xfrm>
            <a:prstGeom prst="rect">
              <a:avLst/>
            </a:prstGeom>
            <a:noFill/>
            <a:ln>
              <a:noFill/>
            </a:ln>
          </p:spPr>
          <p:txBody>
            <a:bodyPr/>
            <a:lstStyle/>
            <a:p>
              <a:pPr>
                <a:lnSpc>
                  <a:spcPts val="3600"/>
                </a:lnSpc>
                <a:spcBef>
                  <a:spcPts val="500"/>
                </a:spcBef>
                <a:buClr>
                  <a:srgbClr val="990033"/>
                </a:buClr>
                <a:defRPr/>
              </a:pPr>
              <a:endParaRPr lang="en-GB">
                <a:latin typeface="Arial" charset="0"/>
              </a:endParaRPr>
            </a:p>
          </p:txBody>
        </p:sp>
      </p:grpSp>
      <p:sp>
        <p:nvSpPr>
          <p:cNvPr id="9" name="Line 8">
            <a:extLst>
              <a:ext uri="{FF2B5EF4-FFF2-40B4-BE49-F238E27FC236}">
                <a16:creationId xmlns:a16="http://schemas.microsoft.com/office/drawing/2014/main" id="{19A7C8F0-FEE8-46D6-8DED-314256B836EB}"/>
              </a:ext>
            </a:extLst>
          </p:cNvPr>
          <p:cNvSpPr>
            <a:spLocks noChangeShapeType="1"/>
          </p:cNvSpPr>
          <p:nvPr/>
        </p:nvSpPr>
        <p:spPr bwMode="auto">
          <a:xfrm rot="10800000" flipH="1">
            <a:off x="3468688" y="266700"/>
            <a:ext cx="4318000" cy="3254375"/>
          </a:xfrm>
          <a:prstGeom prst="line">
            <a:avLst/>
          </a:prstGeom>
          <a:noFill/>
          <a:ln w="63500">
            <a:solidFill>
              <a:srgbClr val="000000"/>
            </a:solidFill>
            <a:prstDash val="dash"/>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sp>
        <p:nvSpPr>
          <p:cNvPr id="11" name="Line 11">
            <a:extLst>
              <a:ext uri="{FF2B5EF4-FFF2-40B4-BE49-F238E27FC236}">
                <a16:creationId xmlns:a16="http://schemas.microsoft.com/office/drawing/2014/main" id="{02BE1A57-9EA1-4953-BDC5-CC527CCEE649}"/>
              </a:ext>
            </a:extLst>
          </p:cNvPr>
          <p:cNvSpPr>
            <a:spLocks noChangeShapeType="1"/>
          </p:cNvSpPr>
          <p:nvPr/>
        </p:nvSpPr>
        <p:spPr bwMode="auto">
          <a:xfrm rot="10800000" flipH="1">
            <a:off x="719138" y="1498600"/>
            <a:ext cx="171450" cy="7938"/>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12" name="Line 12">
            <a:extLst>
              <a:ext uri="{FF2B5EF4-FFF2-40B4-BE49-F238E27FC236}">
                <a16:creationId xmlns:a16="http://schemas.microsoft.com/office/drawing/2014/main" id="{3940BBE0-B7E4-46EF-A5D8-F60B9E41E616}"/>
              </a:ext>
            </a:extLst>
          </p:cNvPr>
          <p:cNvSpPr>
            <a:spLocks noChangeShapeType="1"/>
          </p:cNvSpPr>
          <p:nvPr/>
        </p:nvSpPr>
        <p:spPr bwMode="auto">
          <a:xfrm rot="10800000" flipH="1">
            <a:off x="708025" y="3522663"/>
            <a:ext cx="171450" cy="7937"/>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13" name="Line 13">
            <a:extLst>
              <a:ext uri="{FF2B5EF4-FFF2-40B4-BE49-F238E27FC236}">
                <a16:creationId xmlns:a16="http://schemas.microsoft.com/office/drawing/2014/main" id="{A766F4D0-BDAE-4FB1-BD4D-5C3F1A000278}"/>
              </a:ext>
            </a:extLst>
          </p:cNvPr>
          <p:cNvSpPr>
            <a:spLocks noChangeShapeType="1"/>
          </p:cNvSpPr>
          <p:nvPr/>
        </p:nvSpPr>
        <p:spPr bwMode="auto">
          <a:xfrm>
            <a:off x="6027738" y="5530850"/>
            <a:ext cx="1587" cy="174625"/>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14" name="Line 14">
            <a:extLst>
              <a:ext uri="{FF2B5EF4-FFF2-40B4-BE49-F238E27FC236}">
                <a16:creationId xmlns:a16="http://schemas.microsoft.com/office/drawing/2014/main" id="{253C64CC-0593-4C7D-8149-287A04BCD01A}"/>
              </a:ext>
            </a:extLst>
          </p:cNvPr>
          <p:cNvSpPr>
            <a:spLocks noChangeShapeType="1"/>
          </p:cNvSpPr>
          <p:nvPr/>
        </p:nvSpPr>
        <p:spPr bwMode="auto">
          <a:xfrm>
            <a:off x="3451225" y="5519738"/>
            <a:ext cx="1588" cy="174625"/>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16" name="Line 16">
            <a:extLst>
              <a:ext uri="{FF2B5EF4-FFF2-40B4-BE49-F238E27FC236}">
                <a16:creationId xmlns:a16="http://schemas.microsoft.com/office/drawing/2014/main" id="{779B0D08-4931-4494-BAEA-C58E2CA74DAF}"/>
              </a:ext>
            </a:extLst>
          </p:cNvPr>
          <p:cNvSpPr>
            <a:spLocks noChangeShapeType="1"/>
          </p:cNvSpPr>
          <p:nvPr/>
        </p:nvSpPr>
        <p:spPr bwMode="auto">
          <a:xfrm rot="10800000" flipH="1">
            <a:off x="681038" y="5622925"/>
            <a:ext cx="171450" cy="7938"/>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17" name="Rectangle 18">
            <a:extLst>
              <a:ext uri="{FF2B5EF4-FFF2-40B4-BE49-F238E27FC236}">
                <a16:creationId xmlns:a16="http://schemas.microsoft.com/office/drawing/2014/main" id="{B10362EA-D974-496D-A58C-38EB2BB47829}"/>
              </a:ext>
            </a:extLst>
          </p:cNvPr>
          <p:cNvSpPr>
            <a:spLocks/>
          </p:cNvSpPr>
          <p:nvPr/>
        </p:nvSpPr>
        <p:spPr bwMode="auto">
          <a:xfrm rot="-2280000">
            <a:off x="3417888" y="2070100"/>
            <a:ext cx="2463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ts val="800"/>
              </a:spcBef>
              <a:buClrTx/>
              <a:buFontTx/>
              <a:buNone/>
            </a:pPr>
            <a:r>
              <a:rPr lang="en-US" altLang="en-US" sz="1400" b="1" baseline="0" dirty="0">
                <a:effectLst/>
                <a:cs typeface="Arial" panose="020B0604020202020204" pitchFamily="34" charset="0"/>
                <a:sym typeface="Arial" panose="020B0604020202020204" pitchFamily="34" charset="0"/>
              </a:rPr>
              <a:t>Currently predicted path</a:t>
            </a:r>
          </a:p>
        </p:txBody>
      </p:sp>
      <p:sp>
        <p:nvSpPr>
          <p:cNvPr id="18" name="Rectangle 19">
            <a:extLst>
              <a:ext uri="{FF2B5EF4-FFF2-40B4-BE49-F238E27FC236}">
                <a16:creationId xmlns:a16="http://schemas.microsoft.com/office/drawing/2014/main" id="{DA25E952-4F7A-4710-B00A-7612A77DCE3A}"/>
              </a:ext>
            </a:extLst>
          </p:cNvPr>
          <p:cNvSpPr>
            <a:spLocks/>
          </p:cNvSpPr>
          <p:nvPr/>
        </p:nvSpPr>
        <p:spPr bwMode="auto">
          <a:xfrm>
            <a:off x="4257675" y="3563938"/>
            <a:ext cx="1435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solidFill>
                  <a:srgbClr val="000000"/>
                </a:solidFill>
                <a:effectLst/>
                <a:cs typeface="Arial" panose="020B0604020202020204" pitchFamily="34" charset="0"/>
                <a:sym typeface="Arial" panose="020B0604020202020204" pitchFamily="34" charset="0"/>
              </a:rPr>
              <a:t>Flat path</a:t>
            </a:r>
          </a:p>
        </p:txBody>
      </p:sp>
      <p:sp>
        <p:nvSpPr>
          <p:cNvPr id="19" name="Line 20">
            <a:extLst>
              <a:ext uri="{FF2B5EF4-FFF2-40B4-BE49-F238E27FC236}">
                <a16:creationId xmlns:a16="http://schemas.microsoft.com/office/drawing/2014/main" id="{62090F21-E765-4799-AB2C-C1AA86CCB817}"/>
              </a:ext>
            </a:extLst>
          </p:cNvPr>
          <p:cNvSpPr>
            <a:spLocks noChangeShapeType="1"/>
          </p:cNvSpPr>
          <p:nvPr/>
        </p:nvSpPr>
        <p:spPr bwMode="auto">
          <a:xfrm>
            <a:off x="3468688" y="3546475"/>
            <a:ext cx="2555875" cy="0"/>
          </a:xfrm>
          <a:prstGeom prst="line">
            <a:avLst/>
          </a:prstGeom>
          <a:noFill/>
          <a:ln w="63500">
            <a:solidFill>
              <a:srgbClr val="FC9968"/>
            </a:solidFill>
            <a:prstDash val="dash"/>
            <a:round/>
            <a:headEnd/>
            <a:tailEnd/>
          </a:ln>
        </p:spPr>
        <p:txBody>
          <a:bodyPr/>
          <a:lstStyle/>
          <a:p>
            <a:pPr>
              <a:lnSpc>
                <a:spcPts val="3600"/>
              </a:lnSpc>
              <a:spcBef>
                <a:spcPts val="500"/>
              </a:spcBef>
              <a:buClr>
                <a:srgbClr val="990033"/>
              </a:buClr>
              <a:defRPr/>
            </a:pPr>
            <a:endParaRPr lang="en-GB">
              <a:latin typeface="Arial" charset="0"/>
            </a:endParaRPr>
          </a:p>
        </p:txBody>
      </p:sp>
      <p:sp>
        <p:nvSpPr>
          <p:cNvPr id="22" name="Rectangle 23">
            <a:extLst>
              <a:ext uri="{FF2B5EF4-FFF2-40B4-BE49-F238E27FC236}">
                <a16:creationId xmlns:a16="http://schemas.microsoft.com/office/drawing/2014/main" id="{7FEFA2DA-8C64-4A2F-B589-01EF05A238B4}"/>
              </a:ext>
            </a:extLst>
          </p:cNvPr>
          <p:cNvSpPr>
            <a:spLocks/>
          </p:cNvSpPr>
          <p:nvPr/>
        </p:nvSpPr>
        <p:spPr bwMode="auto">
          <a:xfrm>
            <a:off x="1485900" y="3236913"/>
            <a:ext cx="10080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Historical</a:t>
            </a:r>
          </a:p>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 emissions</a:t>
            </a:r>
          </a:p>
        </p:txBody>
      </p:sp>
      <p:sp>
        <p:nvSpPr>
          <p:cNvPr id="23" name="Line 24">
            <a:extLst>
              <a:ext uri="{FF2B5EF4-FFF2-40B4-BE49-F238E27FC236}">
                <a16:creationId xmlns:a16="http://schemas.microsoft.com/office/drawing/2014/main" id="{B63F6E8A-2C84-465A-A283-421A8B0411D5}"/>
              </a:ext>
            </a:extLst>
          </p:cNvPr>
          <p:cNvSpPr>
            <a:spLocks noChangeShapeType="1"/>
          </p:cNvSpPr>
          <p:nvPr/>
        </p:nvSpPr>
        <p:spPr bwMode="auto">
          <a:xfrm>
            <a:off x="2287588" y="3709988"/>
            <a:ext cx="279400" cy="217487"/>
          </a:xfrm>
          <a:prstGeom prst="line">
            <a:avLst/>
          </a:prstGeom>
          <a:noFill/>
          <a:ln w="38100">
            <a:solidFill>
              <a:schemeClr val="tx1"/>
            </a:solidFill>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sp>
        <p:nvSpPr>
          <p:cNvPr id="25" name="Line 26">
            <a:extLst>
              <a:ext uri="{FF2B5EF4-FFF2-40B4-BE49-F238E27FC236}">
                <a16:creationId xmlns:a16="http://schemas.microsoft.com/office/drawing/2014/main" id="{3FCF74C1-6DA5-4E20-9808-4E2ED590931A}"/>
              </a:ext>
            </a:extLst>
          </p:cNvPr>
          <p:cNvSpPr>
            <a:spLocks noChangeShapeType="1"/>
          </p:cNvSpPr>
          <p:nvPr/>
        </p:nvSpPr>
        <p:spPr bwMode="auto">
          <a:xfrm rot="10800000">
            <a:off x="781050" y="827088"/>
            <a:ext cx="0" cy="4797425"/>
          </a:xfrm>
          <a:prstGeom prst="line">
            <a:avLst/>
          </a:prstGeom>
          <a:noFill/>
          <a:ln w="38100">
            <a:solidFill>
              <a:srgbClr val="000000"/>
            </a:solidFill>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sp>
        <p:nvSpPr>
          <p:cNvPr id="26" name="Line 27">
            <a:extLst>
              <a:ext uri="{FF2B5EF4-FFF2-40B4-BE49-F238E27FC236}">
                <a16:creationId xmlns:a16="http://schemas.microsoft.com/office/drawing/2014/main" id="{AE4A709F-C577-492F-B319-F3D7FC33D87D}"/>
              </a:ext>
            </a:extLst>
          </p:cNvPr>
          <p:cNvSpPr>
            <a:spLocks noChangeShapeType="1"/>
          </p:cNvSpPr>
          <p:nvPr/>
        </p:nvSpPr>
        <p:spPr bwMode="auto">
          <a:xfrm>
            <a:off x="8582025" y="5543550"/>
            <a:ext cx="1588" cy="112713"/>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27" name="Line 28">
            <a:extLst>
              <a:ext uri="{FF2B5EF4-FFF2-40B4-BE49-F238E27FC236}">
                <a16:creationId xmlns:a16="http://schemas.microsoft.com/office/drawing/2014/main" id="{EF0DBE5F-F743-4199-A449-69C8D07FABFB}"/>
              </a:ext>
            </a:extLst>
          </p:cNvPr>
          <p:cNvSpPr>
            <a:spLocks noChangeShapeType="1"/>
          </p:cNvSpPr>
          <p:nvPr/>
        </p:nvSpPr>
        <p:spPr bwMode="auto">
          <a:xfrm rot="10800000" flipH="1">
            <a:off x="3467100" y="1914525"/>
            <a:ext cx="2555875" cy="1597025"/>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28" name="Line 29">
            <a:extLst>
              <a:ext uri="{FF2B5EF4-FFF2-40B4-BE49-F238E27FC236}">
                <a16:creationId xmlns:a16="http://schemas.microsoft.com/office/drawing/2014/main" id="{EC2D3B6A-E3E3-4CB4-8CD2-7C77194A8696}"/>
              </a:ext>
            </a:extLst>
          </p:cNvPr>
          <p:cNvSpPr>
            <a:spLocks noChangeShapeType="1"/>
          </p:cNvSpPr>
          <p:nvPr/>
        </p:nvSpPr>
        <p:spPr bwMode="auto">
          <a:xfrm rot="10800000" flipH="1">
            <a:off x="3495675" y="2219325"/>
            <a:ext cx="2492375" cy="1325563"/>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29" name="Line 30">
            <a:extLst>
              <a:ext uri="{FF2B5EF4-FFF2-40B4-BE49-F238E27FC236}">
                <a16:creationId xmlns:a16="http://schemas.microsoft.com/office/drawing/2014/main" id="{03B76987-648D-4E64-8872-98FF583410F6}"/>
              </a:ext>
            </a:extLst>
          </p:cNvPr>
          <p:cNvSpPr>
            <a:spLocks noChangeShapeType="1"/>
          </p:cNvSpPr>
          <p:nvPr/>
        </p:nvSpPr>
        <p:spPr bwMode="auto">
          <a:xfrm rot="10800000" flipH="1">
            <a:off x="3495675" y="2495550"/>
            <a:ext cx="2525713" cy="1020763"/>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30" name="Line 31">
            <a:extLst>
              <a:ext uri="{FF2B5EF4-FFF2-40B4-BE49-F238E27FC236}">
                <a16:creationId xmlns:a16="http://schemas.microsoft.com/office/drawing/2014/main" id="{D7EF3C7A-7E2A-415E-8855-F40C743A041D}"/>
              </a:ext>
            </a:extLst>
          </p:cNvPr>
          <p:cNvSpPr>
            <a:spLocks noChangeShapeType="1"/>
          </p:cNvSpPr>
          <p:nvPr/>
        </p:nvSpPr>
        <p:spPr bwMode="auto">
          <a:xfrm rot="10800000" flipH="1">
            <a:off x="3524250" y="2771775"/>
            <a:ext cx="2498725" cy="763588"/>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31" name="Line 32">
            <a:extLst>
              <a:ext uri="{FF2B5EF4-FFF2-40B4-BE49-F238E27FC236}">
                <a16:creationId xmlns:a16="http://schemas.microsoft.com/office/drawing/2014/main" id="{63E9BC4F-E329-48A7-A310-589E5041F893}"/>
              </a:ext>
            </a:extLst>
          </p:cNvPr>
          <p:cNvSpPr>
            <a:spLocks noChangeShapeType="1"/>
          </p:cNvSpPr>
          <p:nvPr/>
        </p:nvSpPr>
        <p:spPr bwMode="auto">
          <a:xfrm rot="10800000" flipH="1">
            <a:off x="3495675" y="3057525"/>
            <a:ext cx="2527300" cy="444500"/>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32" name="Line 33">
            <a:extLst>
              <a:ext uri="{FF2B5EF4-FFF2-40B4-BE49-F238E27FC236}">
                <a16:creationId xmlns:a16="http://schemas.microsoft.com/office/drawing/2014/main" id="{D61E1DCA-6976-4844-9D75-8D69D83D12C5}"/>
              </a:ext>
            </a:extLst>
          </p:cNvPr>
          <p:cNvSpPr>
            <a:spLocks noChangeShapeType="1"/>
          </p:cNvSpPr>
          <p:nvPr/>
        </p:nvSpPr>
        <p:spPr bwMode="auto">
          <a:xfrm rot="10800000" flipH="1">
            <a:off x="3495675" y="3295650"/>
            <a:ext cx="2514600" cy="219075"/>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33" name="Rectangle 34">
            <a:extLst>
              <a:ext uri="{FF2B5EF4-FFF2-40B4-BE49-F238E27FC236}">
                <a16:creationId xmlns:a16="http://schemas.microsoft.com/office/drawing/2014/main" id="{42CAFA45-94B8-4069-9ADD-54048DC89820}"/>
              </a:ext>
            </a:extLst>
          </p:cNvPr>
          <p:cNvSpPr>
            <a:spLocks/>
          </p:cNvSpPr>
          <p:nvPr/>
        </p:nvSpPr>
        <p:spPr bwMode="auto">
          <a:xfrm>
            <a:off x="6683633" y="1404938"/>
            <a:ext cx="142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2600" b="1" baseline="0" dirty="0">
                <a:effectLst/>
                <a:cs typeface="Arial" panose="020B0604020202020204" pitchFamily="34" charset="0"/>
                <a:sym typeface="Arial" panose="020B0604020202020204" pitchFamily="34" charset="0"/>
              </a:rPr>
              <a:t>14 GtC/y</a:t>
            </a:r>
          </a:p>
        </p:txBody>
      </p:sp>
      <p:sp>
        <p:nvSpPr>
          <p:cNvPr id="34" name="Rectangle 35">
            <a:extLst>
              <a:ext uri="{FF2B5EF4-FFF2-40B4-BE49-F238E27FC236}">
                <a16:creationId xmlns:a16="http://schemas.microsoft.com/office/drawing/2014/main" id="{449C3624-C984-4EBB-BC84-F5E56025AB15}"/>
              </a:ext>
            </a:extLst>
          </p:cNvPr>
          <p:cNvSpPr>
            <a:spLocks/>
          </p:cNvSpPr>
          <p:nvPr/>
        </p:nvSpPr>
        <p:spPr bwMode="auto">
          <a:xfrm>
            <a:off x="6750771" y="3282951"/>
            <a:ext cx="124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2600" b="1" baseline="0" dirty="0">
                <a:effectLst/>
                <a:cs typeface="Arial" panose="020B0604020202020204" pitchFamily="34" charset="0"/>
                <a:sym typeface="Arial" panose="020B0604020202020204" pitchFamily="34" charset="0"/>
              </a:rPr>
              <a:t>7 GtC/y</a:t>
            </a:r>
          </a:p>
        </p:txBody>
      </p:sp>
      <p:sp>
        <p:nvSpPr>
          <p:cNvPr id="35" name="Line 36">
            <a:extLst>
              <a:ext uri="{FF2B5EF4-FFF2-40B4-BE49-F238E27FC236}">
                <a16:creationId xmlns:a16="http://schemas.microsoft.com/office/drawing/2014/main" id="{B67DA4F4-04D3-48B2-9415-E7C9A6DDE6D0}"/>
              </a:ext>
            </a:extLst>
          </p:cNvPr>
          <p:cNvSpPr>
            <a:spLocks noChangeShapeType="1"/>
          </p:cNvSpPr>
          <p:nvPr/>
        </p:nvSpPr>
        <p:spPr bwMode="auto">
          <a:xfrm flipH="1">
            <a:off x="6351296" y="1633538"/>
            <a:ext cx="399474" cy="3464"/>
          </a:xfrm>
          <a:prstGeom prst="line">
            <a:avLst/>
          </a:prstGeom>
          <a:noFill/>
          <a:ln w="38100">
            <a:solidFill>
              <a:schemeClr val="tx1"/>
            </a:solidFill>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sp>
        <p:nvSpPr>
          <p:cNvPr id="36" name="Line 37">
            <a:extLst>
              <a:ext uri="{FF2B5EF4-FFF2-40B4-BE49-F238E27FC236}">
                <a16:creationId xmlns:a16="http://schemas.microsoft.com/office/drawing/2014/main" id="{3FD6D59E-C4D5-47CF-8E0C-E6AECDBDE814}"/>
              </a:ext>
            </a:extLst>
          </p:cNvPr>
          <p:cNvSpPr>
            <a:spLocks noChangeShapeType="1"/>
          </p:cNvSpPr>
          <p:nvPr/>
        </p:nvSpPr>
        <p:spPr bwMode="auto">
          <a:xfrm flipH="1">
            <a:off x="6295304" y="3563937"/>
            <a:ext cx="381430" cy="14287"/>
          </a:xfrm>
          <a:prstGeom prst="line">
            <a:avLst/>
          </a:prstGeom>
          <a:noFill/>
          <a:ln w="38100">
            <a:solidFill>
              <a:schemeClr val="tx1"/>
            </a:solidFill>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sp>
        <p:nvSpPr>
          <p:cNvPr id="39" name="Rectangle 40">
            <a:extLst>
              <a:ext uri="{FF2B5EF4-FFF2-40B4-BE49-F238E27FC236}">
                <a16:creationId xmlns:a16="http://schemas.microsoft.com/office/drawing/2014/main" id="{5CC8F249-DB0E-46C5-A679-844268C3B6E0}"/>
              </a:ext>
            </a:extLst>
          </p:cNvPr>
          <p:cNvSpPr>
            <a:spLocks/>
          </p:cNvSpPr>
          <p:nvPr/>
        </p:nvSpPr>
        <p:spPr bwMode="auto">
          <a:xfrm>
            <a:off x="5768975" y="5735638"/>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2055</a:t>
            </a:r>
          </a:p>
        </p:txBody>
      </p:sp>
      <p:sp>
        <p:nvSpPr>
          <p:cNvPr id="40" name="Rectangle 41">
            <a:extLst>
              <a:ext uri="{FF2B5EF4-FFF2-40B4-BE49-F238E27FC236}">
                <a16:creationId xmlns:a16="http://schemas.microsoft.com/office/drawing/2014/main" id="{0A29BF22-E69F-4924-B6FE-25C723D55AAA}"/>
              </a:ext>
            </a:extLst>
          </p:cNvPr>
          <p:cNvSpPr>
            <a:spLocks/>
          </p:cNvSpPr>
          <p:nvPr/>
        </p:nvSpPr>
        <p:spPr bwMode="auto">
          <a:xfrm>
            <a:off x="3169109" y="576761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dirty="0">
                <a:effectLst/>
                <a:cs typeface="Arial" panose="020B0604020202020204" pitchFamily="34" charset="0"/>
                <a:sym typeface="Arial" panose="020B0604020202020204" pitchFamily="34" charset="0"/>
              </a:rPr>
              <a:t>2005</a:t>
            </a:r>
          </a:p>
        </p:txBody>
      </p:sp>
      <p:sp>
        <p:nvSpPr>
          <p:cNvPr id="41" name="Rectangle 43">
            <a:extLst>
              <a:ext uri="{FF2B5EF4-FFF2-40B4-BE49-F238E27FC236}">
                <a16:creationId xmlns:a16="http://schemas.microsoft.com/office/drawing/2014/main" id="{161039AD-F393-43BE-9CB1-86336C1A7105}"/>
              </a:ext>
            </a:extLst>
          </p:cNvPr>
          <p:cNvSpPr>
            <a:spLocks/>
          </p:cNvSpPr>
          <p:nvPr/>
        </p:nvSpPr>
        <p:spPr bwMode="auto">
          <a:xfrm>
            <a:off x="8331200" y="5707063"/>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2105</a:t>
            </a:r>
          </a:p>
        </p:txBody>
      </p:sp>
      <p:sp>
        <p:nvSpPr>
          <p:cNvPr id="2" name="Rectangle 7">
            <a:extLst>
              <a:ext uri="{FF2B5EF4-FFF2-40B4-BE49-F238E27FC236}">
                <a16:creationId xmlns:a16="http://schemas.microsoft.com/office/drawing/2014/main" id="{50146EDF-5D4E-473B-80D2-65FCDA80053D}"/>
              </a:ext>
            </a:extLst>
          </p:cNvPr>
          <p:cNvSpPr>
            <a:spLocks/>
          </p:cNvSpPr>
          <p:nvPr/>
        </p:nvSpPr>
        <p:spPr bwMode="auto">
          <a:xfrm>
            <a:off x="344488" y="1354138"/>
            <a:ext cx="457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dirty="0">
                <a:solidFill>
                  <a:schemeClr val="tx1"/>
                </a:solidFill>
                <a:effectLst/>
                <a:cs typeface="Arial" panose="020B0604020202020204" pitchFamily="34" charset="0"/>
                <a:sym typeface="Arial" panose="020B0604020202020204" pitchFamily="34" charset="0"/>
              </a:rPr>
              <a:t>14</a:t>
            </a:r>
          </a:p>
        </p:txBody>
      </p:sp>
      <p:sp>
        <p:nvSpPr>
          <p:cNvPr id="3" name="Rectangle 9">
            <a:extLst>
              <a:ext uri="{FF2B5EF4-FFF2-40B4-BE49-F238E27FC236}">
                <a16:creationId xmlns:a16="http://schemas.microsoft.com/office/drawing/2014/main" id="{06CB74B1-8901-4098-AFFF-0A802EC885E4}"/>
              </a:ext>
            </a:extLst>
          </p:cNvPr>
          <p:cNvSpPr>
            <a:spLocks/>
          </p:cNvSpPr>
          <p:nvPr/>
        </p:nvSpPr>
        <p:spPr bwMode="auto">
          <a:xfrm>
            <a:off x="460375" y="3378200"/>
            <a:ext cx="2857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dirty="0">
                <a:solidFill>
                  <a:schemeClr val="tx1"/>
                </a:solidFill>
                <a:effectLst/>
                <a:cs typeface="Arial" panose="020B0604020202020204" pitchFamily="34" charset="0"/>
                <a:sym typeface="Arial" panose="020B0604020202020204" pitchFamily="34" charset="0"/>
              </a:rPr>
              <a:t>7</a:t>
            </a:r>
          </a:p>
        </p:txBody>
      </p:sp>
      <p:sp>
        <p:nvSpPr>
          <p:cNvPr id="24" name="Rectangle 17">
            <a:extLst>
              <a:ext uri="{FF2B5EF4-FFF2-40B4-BE49-F238E27FC236}">
                <a16:creationId xmlns:a16="http://schemas.microsoft.com/office/drawing/2014/main" id="{0795E702-36F5-4F93-8E16-89D99BC9DC40}"/>
              </a:ext>
            </a:extLst>
          </p:cNvPr>
          <p:cNvSpPr>
            <a:spLocks/>
          </p:cNvSpPr>
          <p:nvPr/>
        </p:nvSpPr>
        <p:spPr bwMode="auto">
          <a:xfrm>
            <a:off x="414338" y="5467350"/>
            <a:ext cx="215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ts val="800"/>
              </a:spcBef>
              <a:buClrTx/>
            </a:pPr>
            <a:r>
              <a:rPr lang="en-US" altLang="en-US" sz="1400" b="1" baseline="0" dirty="0">
                <a:solidFill>
                  <a:schemeClr val="tx1"/>
                </a:solidFill>
                <a:effectLst/>
                <a:cs typeface="Arial" panose="020B0604020202020204" pitchFamily="34" charset="0"/>
                <a:sym typeface="Arial" panose="020B0604020202020204" pitchFamily="34" charset="0"/>
              </a:rPr>
              <a:t>0</a:t>
            </a:r>
          </a:p>
        </p:txBody>
      </p:sp>
      <p:sp>
        <p:nvSpPr>
          <p:cNvPr id="46" name="Text Placeholder 1">
            <a:extLst>
              <a:ext uri="{FF2B5EF4-FFF2-40B4-BE49-F238E27FC236}">
                <a16:creationId xmlns:a16="http://schemas.microsoft.com/office/drawing/2014/main" id="{5E57E441-4F92-4442-A623-D19742AFB516}"/>
              </a:ext>
            </a:extLst>
          </p:cNvPr>
          <p:cNvSpPr>
            <a:spLocks noGrp="1"/>
          </p:cNvSpPr>
          <p:nvPr>
            <p:ph type="body" idx="1"/>
          </p:nvPr>
        </p:nvSpPr>
        <p:spPr>
          <a:xfrm>
            <a:off x="827584" y="620688"/>
            <a:ext cx="7772400" cy="401836"/>
          </a:xfrm>
        </p:spPr>
        <p:txBody>
          <a:bodyPr/>
          <a:lstStyle/>
          <a:p>
            <a:r>
              <a:rPr lang="en-GB" dirty="0"/>
              <a:t>Can we follow the flat path?</a:t>
            </a:r>
          </a:p>
        </p:txBody>
      </p:sp>
      <p:sp>
        <p:nvSpPr>
          <p:cNvPr id="47" name="TextBox 46">
            <a:extLst>
              <a:ext uri="{FF2B5EF4-FFF2-40B4-BE49-F238E27FC236}">
                <a16:creationId xmlns:a16="http://schemas.microsoft.com/office/drawing/2014/main" id="{2CC18941-425C-4661-AACD-A2506C67440C}"/>
              </a:ext>
            </a:extLst>
          </p:cNvPr>
          <p:cNvSpPr txBox="1"/>
          <p:nvPr/>
        </p:nvSpPr>
        <p:spPr>
          <a:xfrm>
            <a:off x="6531896" y="2420894"/>
            <a:ext cx="1067152" cy="369332"/>
          </a:xfrm>
          <a:prstGeom prst="rect">
            <a:avLst/>
          </a:prstGeom>
          <a:noFill/>
        </p:spPr>
        <p:txBody>
          <a:bodyPr wrap="none" rtlCol="0">
            <a:spAutoFit/>
          </a:bodyPr>
          <a:lstStyle/>
          <a:p>
            <a:r>
              <a:rPr lang="en-GB" dirty="0">
                <a:solidFill>
                  <a:srgbClr val="0070C0"/>
                </a:solidFill>
              </a:rPr>
              <a:t>7 wedges</a:t>
            </a:r>
          </a:p>
        </p:txBody>
      </p:sp>
      <p:sp>
        <p:nvSpPr>
          <p:cNvPr id="51" name="TextBox 50">
            <a:extLst>
              <a:ext uri="{FF2B5EF4-FFF2-40B4-BE49-F238E27FC236}">
                <a16:creationId xmlns:a16="http://schemas.microsoft.com/office/drawing/2014/main" id="{F1C1EAFB-22EA-4F95-B6B2-6478E3520B4A}"/>
              </a:ext>
            </a:extLst>
          </p:cNvPr>
          <p:cNvSpPr txBox="1"/>
          <p:nvPr/>
        </p:nvSpPr>
        <p:spPr>
          <a:xfrm>
            <a:off x="4367675" y="6052646"/>
            <a:ext cx="1296144" cy="369332"/>
          </a:xfrm>
          <a:prstGeom prst="rect">
            <a:avLst/>
          </a:prstGeom>
          <a:noFill/>
        </p:spPr>
        <p:txBody>
          <a:bodyPr wrap="square" rtlCol="0">
            <a:spAutoFit/>
          </a:bodyPr>
          <a:lstStyle/>
          <a:p>
            <a:r>
              <a:rPr lang="en-GB" dirty="0"/>
              <a:t>Year</a:t>
            </a:r>
          </a:p>
        </p:txBody>
      </p:sp>
      <p:sp>
        <p:nvSpPr>
          <p:cNvPr id="53" name="Rectangle 42">
            <a:extLst>
              <a:ext uri="{FF2B5EF4-FFF2-40B4-BE49-F238E27FC236}">
                <a16:creationId xmlns:a16="http://schemas.microsoft.com/office/drawing/2014/main" id="{BFFF1C51-A67D-4510-B21D-7F040F381410}"/>
              </a:ext>
            </a:extLst>
          </p:cNvPr>
          <p:cNvSpPr>
            <a:spLocks/>
          </p:cNvSpPr>
          <p:nvPr/>
        </p:nvSpPr>
        <p:spPr bwMode="auto">
          <a:xfrm>
            <a:off x="596900" y="5734050"/>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dirty="0">
                <a:solidFill>
                  <a:schemeClr val="tx1"/>
                </a:solidFill>
                <a:effectLst/>
                <a:cs typeface="Arial" panose="020B0604020202020204" pitchFamily="34" charset="0"/>
                <a:sym typeface="Arial" panose="020B0604020202020204" pitchFamily="34" charset="0"/>
              </a:rPr>
              <a:t>1955</a:t>
            </a:r>
          </a:p>
        </p:txBody>
      </p:sp>
      <p:sp>
        <p:nvSpPr>
          <p:cNvPr id="55" name="Rectangle 10">
            <a:extLst>
              <a:ext uri="{FF2B5EF4-FFF2-40B4-BE49-F238E27FC236}">
                <a16:creationId xmlns:a16="http://schemas.microsoft.com/office/drawing/2014/main" id="{DD5DA6D7-8060-49E0-B8E5-A046185A05D5}"/>
              </a:ext>
            </a:extLst>
          </p:cNvPr>
          <p:cNvSpPr>
            <a:spLocks/>
          </p:cNvSpPr>
          <p:nvPr/>
        </p:nvSpPr>
        <p:spPr bwMode="auto">
          <a:xfrm rot="16200000">
            <a:off x="-1639385" y="3141795"/>
            <a:ext cx="3823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ts val="700"/>
              </a:spcBef>
              <a:buClrTx/>
            </a:pPr>
            <a:r>
              <a:rPr lang="en-US" altLang="en-US" sz="1200" b="1" baseline="0" dirty="0">
                <a:solidFill>
                  <a:schemeClr val="tx1"/>
                </a:solidFill>
                <a:effectLst/>
                <a:cs typeface="Arial" panose="020B0604020202020204" pitchFamily="34" charset="0"/>
                <a:sym typeface="Arial" panose="020B0604020202020204" pitchFamily="34" charset="0"/>
              </a:rPr>
              <a:t>Billion Tonnes of Carbon Emitted per Year</a:t>
            </a:r>
          </a:p>
        </p:txBody>
      </p:sp>
    </p:spTree>
    <p:extLst>
      <p:ext uri="{BB962C8B-B14F-4D97-AF65-F5344CB8AC3E}">
        <p14:creationId xmlns:p14="http://schemas.microsoft.com/office/powerpoint/2010/main" val="120099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3F127C-A501-4DAD-8205-CF5DC5D15A6A}"/>
              </a:ext>
            </a:extLst>
          </p:cNvPr>
          <p:cNvSpPr>
            <a:spLocks noGrp="1"/>
          </p:cNvSpPr>
          <p:nvPr>
            <p:ph type="body" idx="1"/>
          </p:nvPr>
        </p:nvSpPr>
        <p:spPr/>
        <p:txBody>
          <a:bodyPr/>
          <a:lstStyle/>
          <a:p>
            <a:r>
              <a:rPr lang="en-GB" dirty="0"/>
              <a:t>What can we do?</a:t>
            </a:r>
          </a:p>
        </p:txBody>
      </p:sp>
      <p:sp>
        <p:nvSpPr>
          <p:cNvPr id="6" name="TextBox 5">
            <a:extLst>
              <a:ext uri="{FF2B5EF4-FFF2-40B4-BE49-F238E27FC236}">
                <a16:creationId xmlns:a16="http://schemas.microsoft.com/office/drawing/2014/main" id="{5D3F8CE7-020F-4B16-8807-C5C08C946A27}"/>
              </a:ext>
            </a:extLst>
          </p:cNvPr>
          <p:cNvSpPr txBox="1"/>
          <p:nvPr/>
        </p:nvSpPr>
        <p:spPr>
          <a:xfrm>
            <a:off x="251520" y="1340767"/>
            <a:ext cx="7056784" cy="4373505"/>
          </a:xfrm>
          <a:prstGeom prst="rect">
            <a:avLst/>
          </a:prstGeom>
          <a:noFill/>
        </p:spPr>
        <p:txBody>
          <a:bodyPr wrap="square">
            <a:spAutoFit/>
          </a:bodyPr>
          <a:lstStyle/>
          <a:p>
            <a:pPr marL="663575" indent="-434975">
              <a:lnSpc>
                <a:spcPct val="90000"/>
              </a:lnSpc>
              <a:spcAft>
                <a:spcPts val="1200"/>
              </a:spcAft>
              <a:buFont typeface="Lucida Grande" charset="0"/>
              <a:buChar char="•"/>
            </a:pPr>
            <a:r>
              <a:rPr lang="en-US" altLang="en-US" dirty="0"/>
              <a:t>Improve fuel economy</a:t>
            </a:r>
          </a:p>
          <a:p>
            <a:pPr marL="663575" indent="-434975">
              <a:lnSpc>
                <a:spcPct val="90000"/>
              </a:lnSpc>
              <a:spcAft>
                <a:spcPts val="1200"/>
              </a:spcAft>
              <a:buFont typeface="Lucida Grande" charset="0"/>
              <a:buChar char="•"/>
            </a:pPr>
            <a:r>
              <a:rPr lang="en-US" altLang="en-US" dirty="0"/>
              <a:t>Reduce reliance on cars</a:t>
            </a:r>
          </a:p>
          <a:p>
            <a:pPr marL="663575" indent="-434975">
              <a:lnSpc>
                <a:spcPct val="90000"/>
              </a:lnSpc>
              <a:spcAft>
                <a:spcPts val="1200"/>
              </a:spcAft>
              <a:buFont typeface="Lucida Grande" charset="0"/>
              <a:buChar char="•"/>
            </a:pPr>
            <a:r>
              <a:rPr lang="en-US" altLang="en-US" dirty="0"/>
              <a:t>More efficient buildings</a:t>
            </a:r>
          </a:p>
          <a:p>
            <a:pPr marL="663575" indent="-434975">
              <a:lnSpc>
                <a:spcPct val="90000"/>
              </a:lnSpc>
              <a:spcAft>
                <a:spcPts val="1200"/>
              </a:spcAft>
              <a:buFont typeface="Lucida Grande" charset="0"/>
              <a:buChar char="•"/>
            </a:pPr>
            <a:r>
              <a:rPr lang="en-US" altLang="en-US" dirty="0"/>
              <a:t>Nuclear fission</a:t>
            </a:r>
          </a:p>
          <a:p>
            <a:pPr marL="663575" indent="-434975">
              <a:lnSpc>
                <a:spcPct val="90000"/>
              </a:lnSpc>
              <a:spcAft>
                <a:spcPts val="1200"/>
              </a:spcAft>
              <a:buFont typeface="Lucida Grande" charset="0"/>
              <a:buChar char="•"/>
            </a:pPr>
            <a:r>
              <a:rPr lang="en-US" altLang="en-US" dirty="0"/>
              <a:t>Wind electricity</a:t>
            </a:r>
          </a:p>
          <a:p>
            <a:pPr marL="663575" indent="-434975">
              <a:lnSpc>
                <a:spcPct val="90000"/>
              </a:lnSpc>
              <a:spcAft>
                <a:spcPts val="1200"/>
              </a:spcAft>
              <a:buFont typeface="Lucida Grande" charset="0"/>
              <a:buChar char="•"/>
            </a:pPr>
            <a:r>
              <a:rPr lang="en-US" altLang="en-US" dirty="0"/>
              <a:t>Photovoltaic electricity</a:t>
            </a:r>
          </a:p>
          <a:p>
            <a:pPr marL="663575" indent="-434975">
              <a:lnSpc>
                <a:spcPct val="90000"/>
              </a:lnSpc>
              <a:spcAft>
                <a:spcPts val="1200"/>
              </a:spcAft>
              <a:buFont typeface="Lucida Grande" charset="0"/>
              <a:buChar char="•"/>
            </a:pPr>
            <a:r>
              <a:rPr lang="en-US" altLang="en-US" dirty="0"/>
              <a:t>Biofuels</a:t>
            </a:r>
          </a:p>
          <a:p>
            <a:pPr marL="663575" indent="-434975">
              <a:lnSpc>
                <a:spcPct val="90000"/>
              </a:lnSpc>
              <a:spcAft>
                <a:spcPts val="1200"/>
              </a:spcAft>
              <a:buFont typeface="Lucida Grande" charset="0"/>
              <a:buChar char="•"/>
            </a:pPr>
            <a:r>
              <a:rPr lang="en-US" altLang="en-US" dirty="0"/>
              <a:t>Decarbonisation of Electricity and Fuels</a:t>
            </a:r>
          </a:p>
          <a:p>
            <a:pPr marL="663575" indent="-434975">
              <a:lnSpc>
                <a:spcPct val="90000"/>
              </a:lnSpc>
              <a:spcAft>
                <a:spcPts val="1200"/>
              </a:spcAft>
              <a:buFont typeface="Lucida Grande" charset="0"/>
              <a:buChar char="•"/>
            </a:pPr>
            <a:r>
              <a:rPr lang="en-US" altLang="en-US" dirty="0"/>
              <a:t>Substitution of Natural gas for coal</a:t>
            </a:r>
          </a:p>
          <a:p>
            <a:pPr marL="663575" indent="-434975">
              <a:lnSpc>
                <a:spcPct val="90000"/>
              </a:lnSpc>
              <a:spcAft>
                <a:spcPts val="1200"/>
              </a:spcAft>
              <a:buFont typeface="Lucida Grande" charset="0"/>
              <a:buChar char="•"/>
            </a:pPr>
            <a:r>
              <a:rPr lang="en-US" altLang="en-US" dirty="0"/>
              <a:t>Carbon capture and storage</a:t>
            </a:r>
          </a:p>
          <a:p>
            <a:pPr marL="663575" indent="-434975">
              <a:lnSpc>
                <a:spcPct val="90000"/>
              </a:lnSpc>
              <a:spcAft>
                <a:spcPts val="1200"/>
              </a:spcAft>
              <a:buFont typeface="Lucida Grande" charset="0"/>
              <a:buChar char="•"/>
            </a:pPr>
            <a:r>
              <a:rPr lang="en-US" altLang="en-US" dirty="0"/>
              <a:t>Improved power plant efficiency</a:t>
            </a:r>
          </a:p>
        </p:txBody>
      </p:sp>
      <p:pic>
        <p:nvPicPr>
          <p:cNvPr id="10" name="Picture 9" descr="A factory with smoke coming out of it&#10;&#10;Description automatically generated">
            <a:extLst>
              <a:ext uri="{FF2B5EF4-FFF2-40B4-BE49-F238E27FC236}">
                <a16:creationId xmlns:a16="http://schemas.microsoft.com/office/drawing/2014/main" id="{00E51B34-4993-4B06-98EE-55180B11FD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2778" y="1584319"/>
            <a:ext cx="2547298" cy="1697883"/>
          </a:xfrm>
          <a:prstGeom prst="rect">
            <a:avLst/>
          </a:prstGeom>
        </p:spPr>
      </p:pic>
      <p:pic>
        <p:nvPicPr>
          <p:cNvPr id="12" name="Picture 11" descr="The roof of a building&#10;&#10;Description automatically generated">
            <a:extLst>
              <a:ext uri="{FF2B5EF4-FFF2-40B4-BE49-F238E27FC236}">
                <a16:creationId xmlns:a16="http://schemas.microsoft.com/office/drawing/2014/main" id="{55C11AE8-3508-406B-A6C3-80A01F1F8C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4616" y="5116177"/>
            <a:ext cx="2926080" cy="1484376"/>
          </a:xfrm>
          <a:prstGeom prst="rect">
            <a:avLst/>
          </a:prstGeom>
        </p:spPr>
      </p:pic>
      <p:pic>
        <p:nvPicPr>
          <p:cNvPr id="8" name="Picture 7">
            <a:extLst>
              <a:ext uri="{FF2B5EF4-FFF2-40B4-BE49-F238E27FC236}">
                <a16:creationId xmlns:a16="http://schemas.microsoft.com/office/drawing/2014/main" id="{8FB7A675-F7F0-4988-A9EE-88FE6AB24A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3266" y="3610588"/>
            <a:ext cx="1710076" cy="1697883"/>
          </a:xfrm>
          <a:prstGeom prst="rect">
            <a:avLst/>
          </a:prstGeom>
        </p:spPr>
      </p:pic>
      <p:pic>
        <p:nvPicPr>
          <p:cNvPr id="5" name="Picture 4">
            <a:extLst>
              <a:ext uri="{FF2B5EF4-FFF2-40B4-BE49-F238E27FC236}">
                <a16:creationId xmlns:a16="http://schemas.microsoft.com/office/drawing/2014/main" id="{B385E082-8B62-4159-B199-3E7E08C46A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51920" y="620688"/>
            <a:ext cx="2376264" cy="17811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ight Brace 47">
            <a:extLst>
              <a:ext uri="{FF2B5EF4-FFF2-40B4-BE49-F238E27FC236}">
                <a16:creationId xmlns:a16="http://schemas.microsoft.com/office/drawing/2014/main" id="{B3673F78-AF38-48F3-A454-26C84E9B4AD1}"/>
              </a:ext>
            </a:extLst>
          </p:cNvPr>
          <p:cNvSpPr/>
          <p:nvPr/>
        </p:nvSpPr>
        <p:spPr>
          <a:xfrm>
            <a:off x="6105525" y="1622425"/>
            <a:ext cx="325437" cy="19653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Line 22">
            <a:extLst>
              <a:ext uri="{FF2B5EF4-FFF2-40B4-BE49-F238E27FC236}">
                <a16:creationId xmlns:a16="http://schemas.microsoft.com/office/drawing/2014/main" id="{33535B05-07C5-4F1B-A47B-622A861C5472}"/>
              </a:ext>
            </a:extLst>
          </p:cNvPr>
          <p:cNvSpPr>
            <a:spLocks noChangeShapeType="1"/>
          </p:cNvSpPr>
          <p:nvPr/>
        </p:nvSpPr>
        <p:spPr bwMode="auto">
          <a:xfrm>
            <a:off x="774700" y="5610225"/>
            <a:ext cx="7997825" cy="0"/>
          </a:xfrm>
          <a:prstGeom prst="line">
            <a:avLst/>
          </a:prstGeom>
          <a:noFill/>
          <a:ln w="25400">
            <a:solidFill>
              <a:srgbClr val="000000"/>
            </a:solidFill>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pic>
        <p:nvPicPr>
          <p:cNvPr id="42" name="Picture 44">
            <a:extLst>
              <a:ext uri="{FF2B5EF4-FFF2-40B4-BE49-F238E27FC236}">
                <a16:creationId xmlns:a16="http://schemas.microsoft.com/office/drawing/2014/main" id="{206415CF-1BC7-4EBF-AF4F-BDB939461601}"/>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2806" y="3462338"/>
            <a:ext cx="275272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alpha val="79999"/>
                  </a:srgbClr>
                </a:solidFill>
                <a:miter lim="800000"/>
                <a:headEnd/>
                <a:tailEnd/>
              </a14:hiddenLine>
            </a:ext>
          </a:extLst>
        </p:spPr>
      </p:pic>
      <p:grpSp>
        <p:nvGrpSpPr>
          <p:cNvPr id="4" name="Group 2">
            <a:extLst>
              <a:ext uri="{FF2B5EF4-FFF2-40B4-BE49-F238E27FC236}">
                <a16:creationId xmlns:a16="http://schemas.microsoft.com/office/drawing/2014/main" id="{5EE8ECE5-3DEB-4BED-847B-1E24176E924A}"/>
              </a:ext>
            </a:extLst>
          </p:cNvPr>
          <p:cNvGrpSpPr>
            <a:grpSpLocks/>
          </p:cNvGrpSpPr>
          <p:nvPr/>
        </p:nvGrpSpPr>
        <p:grpSpPr bwMode="auto">
          <a:xfrm>
            <a:off x="3441700" y="1622425"/>
            <a:ext cx="2586038" cy="1960563"/>
            <a:chOff x="0" y="0"/>
            <a:chExt cx="1629" cy="1235"/>
          </a:xfrm>
        </p:grpSpPr>
        <p:sp>
          <p:nvSpPr>
            <p:cNvPr id="5" name="AutoShape 3">
              <a:extLst>
                <a:ext uri="{FF2B5EF4-FFF2-40B4-BE49-F238E27FC236}">
                  <a16:creationId xmlns:a16="http://schemas.microsoft.com/office/drawing/2014/main" id="{ECC13AAC-48CB-4C35-A04B-C5FD18593CC6}"/>
                </a:ext>
              </a:extLst>
            </p:cNvPr>
            <p:cNvSpPr>
              <a:spLocks/>
            </p:cNvSpPr>
            <p:nvPr/>
          </p:nvSpPr>
          <p:spPr bwMode="auto">
            <a:xfrm flipH="1">
              <a:off x="0" y="0"/>
              <a:ext cx="1629" cy="1235"/>
            </a:xfrm>
            <a:prstGeom prst="rtTriangle">
              <a:avLst/>
            </a:prstGeom>
            <a:solidFill>
              <a:srgbClr val="FDFE9B"/>
            </a:solidFill>
            <a:ln w="9525">
              <a:noFill/>
              <a:miter lim="800000"/>
              <a:headEnd/>
              <a:tailEnd/>
            </a:ln>
          </p:spPr>
          <p:txBody>
            <a:bodyPr/>
            <a:lstStyle/>
            <a:p>
              <a:pPr>
                <a:lnSpc>
                  <a:spcPts val="3600"/>
                </a:lnSpc>
                <a:spcBef>
                  <a:spcPts val="500"/>
                </a:spcBef>
                <a:buClr>
                  <a:srgbClr val="990033"/>
                </a:buClr>
                <a:defRPr/>
              </a:pPr>
              <a:endParaRPr lang="en-GB">
                <a:latin typeface="Arial" charset="0"/>
              </a:endParaRPr>
            </a:p>
          </p:txBody>
        </p:sp>
        <p:sp>
          <p:nvSpPr>
            <p:cNvPr id="6" name="Rectangle 4">
              <a:extLst>
                <a:ext uri="{FF2B5EF4-FFF2-40B4-BE49-F238E27FC236}">
                  <a16:creationId xmlns:a16="http://schemas.microsoft.com/office/drawing/2014/main" id="{8EA4D620-8E04-4B5D-861D-9A1A117894C8}"/>
                </a:ext>
              </a:extLst>
            </p:cNvPr>
            <p:cNvSpPr>
              <a:spLocks/>
            </p:cNvSpPr>
            <p:nvPr/>
          </p:nvSpPr>
          <p:spPr bwMode="auto">
            <a:xfrm>
              <a:off x="1074" y="782"/>
              <a:ext cx="24" cy="288"/>
            </a:xfrm>
            <a:prstGeom prst="rect">
              <a:avLst/>
            </a:prstGeom>
            <a:noFill/>
            <a:ln>
              <a:noFill/>
            </a:ln>
          </p:spPr>
          <p:txBody>
            <a:bodyPr/>
            <a:lstStyle/>
            <a:p>
              <a:pPr>
                <a:lnSpc>
                  <a:spcPts val="3600"/>
                </a:lnSpc>
                <a:spcBef>
                  <a:spcPts val="500"/>
                </a:spcBef>
                <a:buClr>
                  <a:srgbClr val="990033"/>
                </a:buClr>
                <a:defRPr/>
              </a:pPr>
              <a:endParaRPr lang="en-GB">
                <a:latin typeface="Arial" charset="0"/>
              </a:endParaRPr>
            </a:p>
          </p:txBody>
        </p:sp>
      </p:grpSp>
      <p:sp>
        <p:nvSpPr>
          <p:cNvPr id="9" name="Line 8">
            <a:extLst>
              <a:ext uri="{FF2B5EF4-FFF2-40B4-BE49-F238E27FC236}">
                <a16:creationId xmlns:a16="http://schemas.microsoft.com/office/drawing/2014/main" id="{19A7C8F0-FEE8-46D6-8DED-314256B836EB}"/>
              </a:ext>
            </a:extLst>
          </p:cNvPr>
          <p:cNvSpPr>
            <a:spLocks noChangeShapeType="1"/>
          </p:cNvSpPr>
          <p:nvPr/>
        </p:nvSpPr>
        <p:spPr bwMode="auto">
          <a:xfrm rot="10800000" flipH="1">
            <a:off x="3468688" y="266700"/>
            <a:ext cx="4318000" cy="3254375"/>
          </a:xfrm>
          <a:prstGeom prst="line">
            <a:avLst/>
          </a:prstGeom>
          <a:noFill/>
          <a:ln w="63500">
            <a:solidFill>
              <a:srgbClr val="000000"/>
            </a:solidFill>
            <a:prstDash val="dash"/>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sp>
        <p:nvSpPr>
          <p:cNvPr id="11" name="Line 11">
            <a:extLst>
              <a:ext uri="{FF2B5EF4-FFF2-40B4-BE49-F238E27FC236}">
                <a16:creationId xmlns:a16="http://schemas.microsoft.com/office/drawing/2014/main" id="{02BE1A57-9EA1-4953-BDC5-CC527CCEE649}"/>
              </a:ext>
            </a:extLst>
          </p:cNvPr>
          <p:cNvSpPr>
            <a:spLocks noChangeShapeType="1"/>
          </p:cNvSpPr>
          <p:nvPr/>
        </p:nvSpPr>
        <p:spPr bwMode="auto">
          <a:xfrm rot="10800000" flipH="1">
            <a:off x="719138" y="1498600"/>
            <a:ext cx="171450" cy="7938"/>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12" name="Line 12">
            <a:extLst>
              <a:ext uri="{FF2B5EF4-FFF2-40B4-BE49-F238E27FC236}">
                <a16:creationId xmlns:a16="http://schemas.microsoft.com/office/drawing/2014/main" id="{3940BBE0-B7E4-46EF-A5D8-F60B9E41E616}"/>
              </a:ext>
            </a:extLst>
          </p:cNvPr>
          <p:cNvSpPr>
            <a:spLocks noChangeShapeType="1"/>
          </p:cNvSpPr>
          <p:nvPr/>
        </p:nvSpPr>
        <p:spPr bwMode="auto">
          <a:xfrm rot="10800000" flipH="1">
            <a:off x="708025" y="3522663"/>
            <a:ext cx="171450" cy="7937"/>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13" name="Line 13">
            <a:extLst>
              <a:ext uri="{FF2B5EF4-FFF2-40B4-BE49-F238E27FC236}">
                <a16:creationId xmlns:a16="http://schemas.microsoft.com/office/drawing/2014/main" id="{A766F4D0-BDAE-4FB1-BD4D-5C3F1A000278}"/>
              </a:ext>
            </a:extLst>
          </p:cNvPr>
          <p:cNvSpPr>
            <a:spLocks noChangeShapeType="1"/>
          </p:cNvSpPr>
          <p:nvPr/>
        </p:nvSpPr>
        <p:spPr bwMode="auto">
          <a:xfrm>
            <a:off x="6027738" y="5530850"/>
            <a:ext cx="1587" cy="174625"/>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14" name="Line 14">
            <a:extLst>
              <a:ext uri="{FF2B5EF4-FFF2-40B4-BE49-F238E27FC236}">
                <a16:creationId xmlns:a16="http://schemas.microsoft.com/office/drawing/2014/main" id="{253C64CC-0593-4C7D-8149-287A04BCD01A}"/>
              </a:ext>
            </a:extLst>
          </p:cNvPr>
          <p:cNvSpPr>
            <a:spLocks noChangeShapeType="1"/>
          </p:cNvSpPr>
          <p:nvPr/>
        </p:nvSpPr>
        <p:spPr bwMode="auto">
          <a:xfrm>
            <a:off x="3451225" y="5519738"/>
            <a:ext cx="1588" cy="174625"/>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16" name="Line 16">
            <a:extLst>
              <a:ext uri="{FF2B5EF4-FFF2-40B4-BE49-F238E27FC236}">
                <a16:creationId xmlns:a16="http://schemas.microsoft.com/office/drawing/2014/main" id="{779B0D08-4931-4494-BAEA-C58E2CA74DAF}"/>
              </a:ext>
            </a:extLst>
          </p:cNvPr>
          <p:cNvSpPr>
            <a:spLocks noChangeShapeType="1"/>
          </p:cNvSpPr>
          <p:nvPr/>
        </p:nvSpPr>
        <p:spPr bwMode="auto">
          <a:xfrm rot="10800000" flipH="1">
            <a:off x="681038" y="5622925"/>
            <a:ext cx="171450" cy="7938"/>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17" name="Rectangle 18">
            <a:extLst>
              <a:ext uri="{FF2B5EF4-FFF2-40B4-BE49-F238E27FC236}">
                <a16:creationId xmlns:a16="http://schemas.microsoft.com/office/drawing/2014/main" id="{B10362EA-D974-496D-A58C-38EB2BB47829}"/>
              </a:ext>
            </a:extLst>
          </p:cNvPr>
          <p:cNvSpPr>
            <a:spLocks/>
          </p:cNvSpPr>
          <p:nvPr/>
        </p:nvSpPr>
        <p:spPr bwMode="auto">
          <a:xfrm rot="-2280000">
            <a:off x="3417888" y="2070100"/>
            <a:ext cx="2463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ts val="800"/>
              </a:spcBef>
              <a:buClrTx/>
              <a:buFontTx/>
              <a:buNone/>
            </a:pPr>
            <a:r>
              <a:rPr lang="en-US" altLang="en-US" sz="1400" b="1" baseline="0" dirty="0">
                <a:effectLst/>
                <a:cs typeface="Arial" panose="020B0604020202020204" pitchFamily="34" charset="0"/>
                <a:sym typeface="Arial" panose="020B0604020202020204" pitchFamily="34" charset="0"/>
              </a:rPr>
              <a:t>Currently predicted path</a:t>
            </a:r>
          </a:p>
        </p:txBody>
      </p:sp>
      <p:sp>
        <p:nvSpPr>
          <p:cNvPr id="18" name="Rectangle 19">
            <a:extLst>
              <a:ext uri="{FF2B5EF4-FFF2-40B4-BE49-F238E27FC236}">
                <a16:creationId xmlns:a16="http://schemas.microsoft.com/office/drawing/2014/main" id="{DA25E952-4F7A-4710-B00A-7612A77DCE3A}"/>
              </a:ext>
            </a:extLst>
          </p:cNvPr>
          <p:cNvSpPr>
            <a:spLocks/>
          </p:cNvSpPr>
          <p:nvPr/>
        </p:nvSpPr>
        <p:spPr bwMode="auto">
          <a:xfrm>
            <a:off x="4257675" y="3563938"/>
            <a:ext cx="1435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solidFill>
                  <a:srgbClr val="000000"/>
                </a:solidFill>
                <a:effectLst/>
                <a:cs typeface="Arial" panose="020B0604020202020204" pitchFamily="34" charset="0"/>
                <a:sym typeface="Arial" panose="020B0604020202020204" pitchFamily="34" charset="0"/>
              </a:rPr>
              <a:t>Flat path</a:t>
            </a:r>
          </a:p>
        </p:txBody>
      </p:sp>
      <p:sp>
        <p:nvSpPr>
          <p:cNvPr id="19" name="Line 20">
            <a:extLst>
              <a:ext uri="{FF2B5EF4-FFF2-40B4-BE49-F238E27FC236}">
                <a16:creationId xmlns:a16="http://schemas.microsoft.com/office/drawing/2014/main" id="{62090F21-E765-4799-AB2C-C1AA86CCB817}"/>
              </a:ext>
            </a:extLst>
          </p:cNvPr>
          <p:cNvSpPr>
            <a:spLocks noChangeShapeType="1"/>
          </p:cNvSpPr>
          <p:nvPr/>
        </p:nvSpPr>
        <p:spPr bwMode="auto">
          <a:xfrm>
            <a:off x="3468688" y="3546475"/>
            <a:ext cx="2555875" cy="0"/>
          </a:xfrm>
          <a:prstGeom prst="line">
            <a:avLst/>
          </a:prstGeom>
          <a:noFill/>
          <a:ln w="63500">
            <a:solidFill>
              <a:srgbClr val="FC9968"/>
            </a:solidFill>
            <a:prstDash val="dash"/>
            <a:round/>
            <a:headEnd/>
            <a:tailEnd/>
          </a:ln>
        </p:spPr>
        <p:txBody>
          <a:bodyPr/>
          <a:lstStyle/>
          <a:p>
            <a:pPr>
              <a:lnSpc>
                <a:spcPts val="3600"/>
              </a:lnSpc>
              <a:spcBef>
                <a:spcPts val="500"/>
              </a:spcBef>
              <a:buClr>
                <a:srgbClr val="990033"/>
              </a:buClr>
              <a:defRPr/>
            </a:pPr>
            <a:endParaRPr lang="en-GB">
              <a:latin typeface="Arial" charset="0"/>
            </a:endParaRPr>
          </a:p>
        </p:txBody>
      </p:sp>
      <p:sp>
        <p:nvSpPr>
          <p:cNvPr id="22" name="Rectangle 23">
            <a:extLst>
              <a:ext uri="{FF2B5EF4-FFF2-40B4-BE49-F238E27FC236}">
                <a16:creationId xmlns:a16="http://schemas.microsoft.com/office/drawing/2014/main" id="{7FEFA2DA-8C64-4A2F-B589-01EF05A238B4}"/>
              </a:ext>
            </a:extLst>
          </p:cNvPr>
          <p:cNvSpPr>
            <a:spLocks/>
          </p:cNvSpPr>
          <p:nvPr/>
        </p:nvSpPr>
        <p:spPr bwMode="auto">
          <a:xfrm>
            <a:off x="1485900" y="3236913"/>
            <a:ext cx="10080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Historical</a:t>
            </a:r>
          </a:p>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 emissions</a:t>
            </a:r>
          </a:p>
        </p:txBody>
      </p:sp>
      <p:sp>
        <p:nvSpPr>
          <p:cNvPr id="23" name="Line 24">
            <a:extLst>
              <a:ext uri="{FF2B5EF4-FFF2-40B4-BE49-F238E27FC236}">
                <a16:creationId xmlns:a16="http://schemas.microsoft.com/office/drawing/2014/main" id="{B63F6E8A-2C84-465A-A283-421A8B0411D5}"/>
              </a:ext>
            </a:extLst>
          </p:cNvPr>
          <p:cNvSpPr>
            <a:spLocks noChangeShapeType="1"/>
          </p:cNvSpPr>
          <p:nvPr/>
        </p:nvSpPr>
        <p:spPr bwMode="auto">
          <a:xfrm>
            <a:off x="2287588" y="3709988"/>
            <a:ext cx="279400" cy="217487"/>
          </a:xfrm>
          <a:prstGeom prst="line">
            <a:avLst/>
          </a:prstGeom>
          <a:noFill/>
          <a:ln w="38100">
            <a:solidFill>
              <a:schemeClr val="tx1"/>
            </a:solidFill>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sp>
        <p:nvSpPr>
          <p:cNvPr id="25" name="Line 26">
            <a:extLst>
              <a:ext uri="{FF2B5EF4-FFF2-40B4-BE49-F238E27FC236}">
                <a16:creationId xmlns:a16="http://schemas.microsoft.com/office/drawing/2014/main" id="{3FCF74C1-6DA5-4E20-9808-4E2ED590931A}"/>
              </a:ext>
            </a:extLst>
          </p:cNvPr>
          <p:cNvSpPr>
            <a:spLocks noChangeShapeType="1"/>
          </p:cNvSpPr>
          <p:nvPr/>
        </p:nvSpPr>
        <p:spPr bwMode="auto">
          <a:xfrm rot="10800000">
            <a:off x="781050" y="827088"/>
            <a:ext cx="0" cy="4797425"/>
          </a:xfrm>
          <a:prstGeom prst="line">
            <a:avLst/>
          </a:prstGeom>
          <a:noFill/>
          <a:ln w="38100">
            <a:solidFill>
              <a:srgbClr val="000000"/>
            </a:solidFill>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sp>
        <p:nvSpPr>
          <p:cNvPr id="26" name="Line 27">
            <a:extLst>
              <a:ext uri="{FF2B5EF4-FFF2-40B4-BE49-F238E27FC236}">
                <a16:creationId xmlns:a16="http://schemas.microsoft.com/office/drawing/2014/main" id="{AE4A709F-C577-492F-B319-F3D7FC33D87D}"/>
              </a:ext>
            </a:extLst>
          </p:cNvPr>
          <p:cNvSpPr>
            <a:spLocks noChangeShapeType="1"/>
          </p:cNvSpPr>
          <p:nvPr/>
        </p:nvSpPr>
        <p:spPr bwMode="auto">
          <a:xfrm>
            <a:off x="8582025" y="5543550"/>
            <a:ext cx="1588" cy="112713"/>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27" name="Line 28">
            <a:extLst>
              <a:ext uri="{FF2B5EF4-FFF2-40B4-BE49-F238E27FC236}">
                <a16:creationId xmlns:a16="http://schemas.microsoft.com/office/drawing/2014/main" id="{EF0DBE5F-F743-4199-A449-69C8D07FABFB}"/>
              </a:ext>
            </a:extLst>
          </p:cNvPr>
          <p:cNvSpPr>
            <a:spLocks noChangeShapeType="1"/>
          </p:cNvSpPr>
          <p:nvPr/>
        </p:nvSpPr>
        <p:spPr bwMode="auto">
          <a:xfrm rot="10800000" flipH="1">
            <a:off x="3467100" y="1914525"/>
            <a:ext cx="2555875" cy="1597025"/>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28" name="Line 29">
            <a:extLst>
              <a:ext uri="{FF2B5EF4-FFF2-40B4-BE49-F238E27FC236}">
                <a16:creationId xmlns:a16="http://schemas.microsoft.com/office/drawing/2014/main" id="{EC2D3B6A-E3E3-4CB4-8CD2-7C77194A8696}"/>
              </a:ext>
            </a:extLst>
          </p:cNvPr>
          <p:cNvSpPr>
            <a:spLocks noChangeShapeType="1"/>
          </p:cNvSpPr>
          <p:nvPr/>
        </p:nvSpPr>
        <p:spPr bwMode="auto">
          <a:xfrm rot="10800000" flipH="1">
            <a:off x="3495675" y="2219325"/>
            <a:ext cx="2492375" cy="1325563"/>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29" name="Line 30">
            <a:extLst>
              <a:ext uri="{FF2B5EF4-FFF2-40B4-BE49-F238E27FC236}">
                <a16:creationId xmlns:a16="http://schemas.microsoft.com/office/drawing/2014/main" id="{03B76987-648D-4E64-8872-98FF583410F6}"/>
              </a:ext>
            </a:extLst>
          </p:cNvPr>
          <p:cNvSpPr>
            <a:spLocks noChangeShapeType="1"/>
          </p:cNvSpPr>
          <p:nvPr/>
        </p:nvSpPr>
        <p:spPr bwMode="auto">
          <a:xfrm rot="10800000" flipH="1">
            <a:off x="3495675" y="2495550"/>
            <a:ext cx="2525713" cy="1020763"/>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30" name="Line 31">
            <a:extLst>
              <a:ext uri="{FF2B5EF4-FFF2-40B4-BE49-F238E27FC236}">
                <a16:creationId xmlns:a16="http://schemas.microsoft.com/office/drawing/2014/main" id="{D7EF3C7A-7E2A-415E-8855-F40C743A041D}"/>
              </a:ext>
            </a:extLst>
          </p:cNvPr>
          <p:cNvSpPr>
            <a:spLocks noChangeShapeType="1"/>
          </p:cNvSpPr>
          <p:nvPr/>
        </p:nvSpPr>
        <p:spPr bwMode="auto">
          <a:xfrm rot="10800000" flipH="1">
            <a:off x="3524250" y="2771775"/>
            <a:ext cx="2498725" cy="763588"/>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31" name="Line 32">
            <a:extLst>
              <a:ext uri="{FF2B5EF4-FFF2-40B4-BE49-F238E27FC236}">
                <a16:creationId xmlns:a16="http://schemas.microsoft.com/office/drawing/2014/main" id="{63E9BC4F-E329-48A7-A310-589E5041F893}"/>
              </a:ext>
            </a:extLst>
          </p:cNvPr>
          <p:cNvSpPr>
            <a:spLocks noChangeShapeType="1"/>
          </p:cNvSpPr>
          <p:nvPr/>
        </p:nvSpPr>
        <p:spPr bwMode="auto">
          <a:xfrm rot="10800000" flipH="1">
            <a:off x="3495675" y="3057525"/>
            <a:ext cx="2527300" cy="444500"/>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32" name="Line 33">
            <a:extLst>
              <a:ext uri="{FF2B5EF4-FFF2-40B4-BE49-F238E27FC236}">
                <a16:creationId xmlns:a16="http://schemas.microsoft.com/office/drawing/2014/main" id="{D61E1DCA-6976-4844-9D75-8D69D83D12C5}"/>
              </a:ext>
            </a:extLst>
          </p:cNvPr>
          <p:cNvSpPr>
            <a:spLocks noChangeShapeType="1"/>
          </p:cNvSpPr>
          <p:nvPr/>
        </p:nvSpPr>
        <p:spPr bwMode="auto">
          <a:xfrm rot="10800000" flipH="1">
            <a:off x="3495675" y="3295650"/>
            <a:ext cx="2514600" cy="219075"/>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latin typeface="Arial" charset="0"/>
            </a:endParaRPr>
          </a:p>
        </p:txBody>
      </p:sp>
      <p:sp>
        <p:nvSpPr>
          <p:cNvPr id="33" name="Rectangle 34">
            <a:extLst>
              <a:ext uri="{FF2B5EF4-FFF2-40B4-BE49-F238E27FC236}">
                <a16:creationId xmlns:a16="http://schemas.microsoft.com/office/drawing/2014/main" id="{42CAFA45-94B8-4069-9ADD-54048DC89820}"/>
              </a:ext>
            </a:extLst>
          </p:cNvPr>
          <p:cNvSpPr>
            <a:spLocks/>
          </p:cNvSpPr>
          <p:nvPr/>
        </p:nvSpPr>
        <p:spPr bwMode="auto">
          <a:xfrm>
            <a:off x="6683633" y="1404938"/>
            <a:ext cx="142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2600" b="1" baseline="0" dirty="0">
                <a:effectLst/>
                <a:cs typeface="Arial" panose="020B0604020202020204" pitchFamily="34" charset="0"/>
                <a:sym typeface="Arial" panose="020B0604020202020204" pitchFamily="34" charset="0"/>
              </a:rPr>
              <a:t>14 GtC/y</a:t>
            </a:r>
          </a:p>
        </p:txBody>
      </p:sp>
      <p:sp>
        <p:nvSpPr>
          <p:cNvPr id="34" name="Rectangle 35">
            <a:extLst>
              <a:ext uri="{FF2B5EF4-FFF2-40B4-BE49-F238E27FC236}">
                <a16:creationId xmlns:a16="http://schemas.microsoft.com/office/drawing/2014/main" id="{449C3624-C984-4EBB-BC84-F5E56025AB15}"/>
              </a:ext>
            </a:extLst>
          </p:cNvPr>
          <p:cNvSpPr>
            <a:spLocks/>
          </p:cNvSpPr>
          <p:nvPr/>
        </p:nvSpPr>
        <p:spPr bwMode="auto">
          <a:xfrm>
            <a:off x="6750771" y="3282951"/>
            <a:ext cx="124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2600" b="1" baseline="0" dirty="0">
                <a:effectLst/>
                <a:cs typeface="Arial" panose="020B0604020202020204" pitchFamily="34" charset="0"/>
                <a:sym typeface="Arial" panose="020B0604020202020204" pitchFamily="34" charset="0"/>
              </a:rPr>
              <a:t>7 GtC/y</a:t>
            </a:r>
          </a:p>
        </p:txBody>
      </p:sp>
      <p:sp>
        <p:nvSpPr>
          <p:cNvPr id="35" name="Line 36">
            <a:extLst>
              <a:ext uri="{FF2B5EF4-FFF2-40B4-BE49-F238E27FC236}">
                <a16:creationId xmlns:a16="http://schemas.microsoft.com/office/drawing/2014/main" id="{B67DA4F4-04D3-48B2-9415-E7C9A6DDE6D0}"/>
              </a:ext>
            </a:extLst>
          </p:cNvPr>
          <p:cNvSpPr>
            <a:spLocks noChangeShapeType="1"/>
          </p:cNvSpPr>
          <p:nvPr/>
        </p:nvSpPr>
        <p:spPr bwMode="auto">
          <a:xfrm flipH="1">
            <a:off x="6351296" y="1633538"/>
            <a:ext cx="399474" cy="3464"/>
          </a:xfrm>
          <a:prstGeom prst="line">
            <a:avLst/>
          </a:prstGeom>
          <a:noFill/>
          <a:ln w="38100">
            <a:solidFill>
              <a:schemeClr val="tx1"/>
            </a:solidFill>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sp>
        <p:nvSpPr>
          <p:cNvPr id="36" name="Line 37">
            <a:extLst>
              <a:ext uri="{FF2B5EF4-FFF2-40B4-BE49-F238E27FC236}">
                <a16:creationId xmlns:a16="http://schemas.microsoft.com/office/drawing/2014/main" id="{3FD6D59E-C4D5-47CF-8E0C-E6AECDBDE814}"/>
              </a:ext>
            </a:extLst>
          </p:cNvPr>
          <p:cNvSpPr>
            <a:spLocks noChangeShapeType="1"/>
          </p:cNvSpPr>
          <p:nvPr/>
        </p:nvSpPr>
        <p:spPr bwMode="auto">
          <a:xfrm flipH="1">
            <a:off x="6295304" y="3563937"/>
            <a:ext cx="381430" cy="14287"/>
          </a:xfrm>
          <a:prstGeom prst="line">
            <a:avLst/>
          </a:prstGeom>
          <a:noFill/>
          <a:ln w="38100">
            <a:solidFill>
              <a:schemeClr val="tx1"/>
            </a:solidFill>
            <a:round/>
            <a:headEnd/>
            <a:tailEnd type="triangle" w="med" len="med"/>
          </a:ln>
        </p:spPr>
        <p:txBody>
          <a:bodyPr/>
          <a:lstStyle/>
          <a:p>
            <a:pPr>
              <a:lnSpc>
                <a:spcPts val="3600"/>
              </a:lnSpc>
              <a:spcBef>
                <a:spcPts val="500"/>
              </a:spcBef>
              <a:buClr>
                <a:srgbClr val="990033"/>
              </a:buClr>
              <a:defRPr/>
            </a:pPr>
            <a:endParaRPr lang="en-GB">
              <a:latin typeface="Arial" charset="0"/>
            </a:endParaRPr>
          </a:p>
        </p:txBody>
      </p:sp>
      <p:sp>
        <p:nvSpPr>
          <p:cNvPr id="39" name="Rectangle 40">
            <a:extLst>
              <a:ext uri="{FF2B5EF4-FFF2-40B4-BE49-F238E27FC236}">
                <a16:creationId xmlns:a16="http://schemas.microsoft.com/office/drawing/2014/main" id="{5CC8F249-DB0E-46C5-A679-844268C3B6E0}"/>
              </a:ext>
            </a:extLst>
          </p:cNvPr>
          <p:cNvSpPr>
            <a:spLocks/>
          </p:cNvSpPr>
          <p:nvPr/>
        </p:nvSpPr>
        <p:spPr bwMode="auto">
          <a:xfrm>
            <a:off x="5768975" y="5735638"/>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2055</a:t>
            </a:r>
          </a:p>
        </p:txBody>
      </p:sp>
      <p:sp>
        <p:nvSpPr>
          <p:cNvPr id="40" name="Rectangle 41">
            <a:extLst>
              <a:ext uri="{FF2B5EF4-FFF2-40B4-BE49-F238E27FC236}">
                <a16:creationId xmlns:a16="http://schemas.microsoft.com/office/drawing/2014/main" id="{0A29BF22-E69F-4924-B6FE-25C723D55AAA}"/>
              </a:ext>
            </a:extLst>
          </p:cNvPr>
          <p:cNvSpPr>
            <a:spLocks/>
          </p:cNvSpPr>
          <p:nvPr/>
        </p:nvSpPr>
        <p:spPr bwMode="auto">
          <a:xfrm>
            <a:off x="3169109" y="576761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dirty="0">
                <a:effectLst/>
                <a:cs typeface="Arial" panose="020B0604020202020204" pitchFamily="34" charset="0"/>
                <a:sym typeface="Arial" panose="020B0604020202020204" pitchFamily="34" charset="0"/>
              </a:rPr>
              <a:t>2005</a:t>
            </a:r>
          </a:p>
        </p:txBody>
      </p:sp>
      <p:sp>
        <p:nvSpPr>
          <p:cNvPr id="41" name="Rectangle 43">
            <a:extLst>
              <a:ext uri="{FF2B5EF4-FFF2-40B4-BE49-F238E27FC236}">
                <a16:creationId xmlns:a16="http://schemas.microsoft.com/office/drawing/2014/main" id="{161039AD-F393-43BE-9CB1-86336C1A7105}"/>
              </a:ext>
            </a:extLst>
          </p:cNvPr>
          <p:cNvSpPr>
            <a:spLocks/>
          </p:cNvSpPr>
          <p:nvPr/>
        </p:nvSpPr>
        <p:spPr bwMode="auto">
          <a:xfrm>
            <a:off x="8331200" y="5707063"/>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2105</a:t>
            </a:r>
          </a:p>
        </p:txBody>
      </p:sp>
      <p:sp>
        <p:nvSpPr>
          <p:cNvPr id="2" name="Rectangle 7">
            <a:extLst>
              <a:ext uri="{FF2B5EF4-FFF2-40B4-BE49-F238E27FC236}">
                <a16:creationId xmlns:a16="http://schemas.microsoft.com/office/drawing/2014/main" id="{50146EDF-5D4E-473B-80D2-65FCDA80053D}"/>
              </a:ext>
            </a:extLst>
          </p:cNvPr>
          <p:cNvSpPr>
            <a:spLocks/>
          </p:cNvSpPr>
          <p:nvPr/>
        </p:nvSpPr>
        <p:spPr bwMode="auto">
          <a:xfrm>
            <a:off x="344488" y="1354138"/>
            <a:ext cx="457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dirty="0">
                <a:solidFill>
                  <a:schemeClr val="tx1"/>
                </a:solidFill>
                <a:effectLst/>
                <a:cs typeface="Arial" panose="020B0604020202020204" pitchFamily="34" charset="0"/>
                <a:sym typeface="Arial" panose="020B0604020202020204" pitchFamily="34" charset="0"/>
              </a:rPr>
              <a:t>14</a:t>
            </a:r>
          </a:p>
        </p:txBody>
      </p:sp>
      <p:sp>
        <p:nvSpPr>
          <p:cNvPr id="3" name="Rectangle 9">
            <a:extLst>
              <a:ext uri="{FF2B5EF4-FFF2-40B4-BE49-F238E27FC236}">
                <a16:creationId xmlns:a16="http://schemas.microsoft.com/office/drawing/2014/main" id="{06CB74B1-8901-4098-AFFF-0A802EC885E4}"/>
              </a:ext>
            </a:extLst>
          </p:cNvPr>
          <p:cNvSpPr>
            <a:spLocks/>
          </p:cNvSpPr>
          <p:nvPr/>
        </p:nvSpPr>
        <p:spPr bwMode="auto">
          <a:xfrm>
            <a:off x="460375" y="3378200"/>
            <a:ext cx="2857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dirty="0">
                <a:solidFill>
                  <a:schemeClr val="tx1"/>
                </a:solidFill>
                <a:effectLst/>
                <a:cs typeface="Arial" panose="020B0604020202020204" pitchFamily="34" charset="0"/>
                <a:sym typeface="Arial" panose="020B0604020202020204" pitchFamily="34" charset="0"/>
              </a:rPr>
              <a:t>7</a:t>
            </a:r>
          </a:p>
        </p:txBody>
      </p:sp>
      <p:sp>
        <p:nvSpPr>
          <p:cNvPr id="24" name="Rectangle 17">
            <a:extLst>
              <a:ext uri="{FF2B5EF4-FFF2-40B4-BE49-F238E27FC236}">
                <a16:creationId xmlns:a16="http://schemas.microsoft.com/office/drawing/2014/main" id="{0795E702-36F5-4F93-8E16-89D99BC9DC40}"/>
              </a:ext>
            </a:extLst>
          </p:cNvPr>
          <p:cNvSpPr>
            <a:spLocks/>
          </p:cNvSpPr>
          <p:nvPr/>
        </p:nvSpPr>
        <p:spPr bwMode="auto">
          <a:xfrm>
            <a:off x="414338" y="5467350"/>
            <a:ext cx="215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ts val="800"/>
              </a:spcBef>
              <a:buClrTx/>
            </a:pPr>
            <a:r>
              <a:rPr lang="en-US" altLang="en-US" sz="1400" b="1" baseline="0" dirty="0">
                <a:solidFill>
                  <a:schemeClr val="tx1"/>
                </a:solidFill>
                <a:effectLst/>
                <a:cs typeface="Arial" panose="020B0604020202020204" pitchFamily="34" charset="0"/>
                <a:sym typeface="Arial" panose="020B0604020202020204" pitchFamily="34" charset="0"/>
              </a:rPr>
              <a:t>0</a:t>
            </a:r>
          </a:p>
        </p:txBody>
      </p:sp>
      <p:sp>
        <p:nvSpPr>
          <p:cNvPr id="46" name="Text Placeholder 1">
            <a:extLst>
              <a:ext uri="{FF2B5EF4-FFF2-40B4-BE49-F238E27FC236}">
                <a16:creationId xmlns:a16="http://schemas.microsoft.com/office/drawing/2014/main" id="{5E57E441-4F92-4442-A623-D19742AFB516}"/>
              </a:ext>
            </a:extLst>
          </p:cNvPr>
          <p:cNvSpPr>
            <a:spLocks noGrp="1"/>
          </p:cNvSpPr>
          <p:nvPr>
            <p:ph type="body" idx="1"/>
          </p:nvPr>
        </p:nvSpPr>
        <p:spPr>
          <a:xfrm>
            <a:off x="827584" y="620688"/>
            <a:ext cx="7772400" cy="401836"/>
          </a:xfrm>
        </p:spPr>
        <p:txBody>
          <a:bodyPr/>
          <a:lstStyle/>
          <a:p>
            <a:r>
              <a:rPr lang="en-GB" dirty="0"/>
              <a:t>Where are we now?</a:t>
            </a:r>
          </a:p>
        </p:txBody>
      </p:sp>
      <p:sp>
        <p:nvSpPr>
          <p:cNvPr id="47" name="TextBox 46">
            <a:extLst>
              <a:ext uri="{FF2B5EF4-FFF2-40B4-BE49-F238E27FC236}">
                <a16:creationId xmlns:a16="http://schemas.microsoft.com/office/drawing/2014/main" id="{2CC18941-425C-4661-AACD-A2506C67440C}"/>
              </a:ext>
            </a:extLst>
          </p:cNvPr>
          <p:cNvSpPr txBox="1"/>
          <p:nvPr/>
        </p:nvSpPr>
        <p:spPr>
          <a:xfrm>
            <a:off x="6531896" y="2420894"/>
            <a:ext cx="1067152" cy="369332"/>
          </a:xfrm>
          <a:prstGeom prst="rect">
            <a:avLst/>
          </a:prstGeom>
          <a:noFill/>
        </p:spPr>
        <p:txBody>
          <a:bodyPr wrap="none" rtlCol="0">
            <a:spAutoFit/>
          </a:bodyPr>
          <a:lstStyle/>
          <a:p>
            <a:r>
              <a:rPr lang="en-GB" dirty="0">
                <a:solidFill>
                  <a:srgbClr val="0070C0"/>
                </a:solidFill>
              </a:rPr>
              <a:t>7 wedges</a:t>
            </a:r>
          </a:p>
        </p:txBody>
      </p:sp>
      <p:sp>
        <p:nvSpPr>
          <p:cNvPr id="51" name="TextBox 50">
            <a:extLst>
              <a:ext uri="{FF2B5EF4-FFF2-40B4-BE49-F238E27FC236}">
                <a16:creationId xmlns:a16="http://schemas.microsoft.com/office/drawing/2014/main" id="{F1C1EAFB-22EA-4F95-B6B2-6478E3520B4A}"/>
              </a:ext>
            </a:extLst>
          </p:cNvPr>
          <p:cNvSpPr txBox="1"/>
          <p:nvPr/>
        </p:nvSpPr>
        <p:spPr>
          <a:xfrm>
            <a:off x="4367675" y="6052646"/>
            <a:ext cx="1296144" cy="369332"/>
          </a:xfrm>
          <a:prstGeom prst="rect">
            <a:avLst/>
          </a:prstGeom>
          <a:noFill/>
        </p:spPr>
        <p:txBody>
          <a:bodyPr wrap="square" rtlCol="0">
            <a:spAutoFit/>
          </a:bodyPr>
          <a:lstStyle/>
          <a:p>
            <a:r>
              <a:rPr lang="en-GB" dirty="0"/>
              <a:t>Year</a:t>
            </a:r>
          </a:p>
        </p:txBody>
      </p:sp>
      <p:sp>
        <p:nvSpPr>
          <p:cNvPr id="8" name="Rectangle 42">
            <a:extLst>
              <a:ext uri="{FF2B5EF4-FFF2-40B4-BE49-F238E27FC236}">
                <a16:creationId xmlns:a16="http://schemas.microsoft.com/office/drawing/2014/main" id="{F6DBCE38-4B61-4AF7-958E-39211E0EEE82}"/>
              </a:ext>
            </a:extLst>
          </p:cNvPr>
          <p:cNvSpPr>
            <a:spLocks/>
          </p:cNvSpPr>
          <p:nvPr/>
        </p:nvSpPr>
        <p:spPr bwMode="auto">
          <a:xfrm>
            <a:off x="596900" y="5734050"/>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ct val="0"/>
              </a:spcBef>
              <a:buClrTx/>
            </a:pPr>
            <a:r>
              <a:rPr lang="en-US" altLang="en-US" sz="1400" b="1" baseline="0" dirty="0">
                <a:solidFill>
                  <a:schemeClr val="tx1"/>
                </a:solidFill>
                <a:effectLst/>
                <a:cs typeface="Arial" panose="020B0604020202020204" pitchFamily="34" charset="0"/>
                <a:sym typeface="Arial" panose="020B0604020202020204" pitchFamily="34" charset="0"/>
              </a:rPr>
              <a:t>1955</a:t>
            </a:r>
          </a:p>
        </p:txBody>
      </p:sp>
      <p:sp>
        <p:nvSpPr>
          <p:cNvPr id="15" name="Rectangle 10">
            <a:extLst>
              <a:ext uri="{FF2B5EF4-FFF2-40B4-BE49-F238E27FC236}">
                <a16:creationId xmlns:a16="http://schemas.microsoft.com/office/drawing/2014/main" id="{606F9EDD-E7D6-4A72-84EC-E8098779079E}"/>
              </a:ext>
            </a:extLst>
          </p:cNvPr>
          <p:cNvSpPr>
            <a:spLocks/>
          </p:cNvSpPr>
          <p:nvPr/>
        </p:nvSpPr>
        <p:spPr bwMode="auto">
          <a:xfrm rot="16200000">
            <a:off x="-1639385" y="3141795"/>
            <a:ext cx="3823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ctr" eaLnBrk="1" hangingPunct="1">
              <a:lnSpc>
                <a:spcPct val="100000"/>
              </a:lnSpc>
              <a:spcBef>
                <a:spcPts val="700"/>
              </a:spcBef>
              <a:buClrTx/>
            </a:pPr>
            <a:r>
              <a:rPr lang="en-US" altLang="en-US" sz="1200" b="1" baseline="0" dirty="0">
                <a:solidFill>
                  <a:schemeClr val="tx1"/>
                </a:solidFill>
                <a:effectLst/>
                <a:cs typeface="Arial" panose="020B0604020202020204" pitchFamily="34" charset="0"/>
                <a:sym typeface="Arial" panose="020B0604020202020204" pitchFamily="34" charset="0"/>
              </a:rPr>
              <a:t>Billion Tonnes of Carbon Emitted per Year</a:t>
            </a:r>
          </a:p>
        </p:txBody>
      </p:sp>
      <p:sp>
        <p:nvSpPr>
          <p:cNvPr id="10" name="Oval 9">
            <a:extLst>
              <a:ext uri="{FF2B5EF4-FFF2-40B4-BE49-F238E27FC236}">
                <a16:creationId xmlns:a16="http://schemas.microsoft.com/office/drawing/2014/main" id="{83CD673D-0537-47A9-8FBE-395E17E02B87}"/>
              </a:ext>
            </a:extLst>
          </p:cNvPr>
          <p:cNvSpPr/>
          <p:nvPr/>
        </p:nvSpPr>
        <p:spPr bwMode="auto">
          <a:xfrm>
            <a:off x="4109244" y="2892598"/>
            <a:ext cx="317500" cy="357187"/>
          </a:xfrm>
          <a:prstGeom prst="ellipse">
            <a:avLst/>
          </a:prstGeom>
          <a:solidFill>
            <a:srgbClr val="FF0000"/>
          </a:solidFill>
          <a:ln>
            <a:noFill/>
          </a:ln>
          <a:effectLst/>
        </p:spPr>
        <p:txBody>
          <a:bodyPr/>
          <a:lstStyle/>
          <a:p>
            <a:pPr>
              <a:lnSpc>
                <a:spcPts val="3600"/>
              </a:lnSpc>
              <a:spcBef>
                <a:spcPts val="500"/>
              </a:spcBef>
              <a:buClr>
                <a:srgbClr val="990033"/>
              </a:buClr>
              <a:defRPr/>
            </a:pPr>
            <a:endParaRPr lang="en-GB"/>
          </a:p>
        </p:txBody>
      </p:sp>
      <p:cxnSp>
        <p:nvCxnSpPr>
          <p:cNvPr id="45" name="Straight Connector 10">
            <a:extLst>
              <a:ext uri="{FF2B5EF4-FFF2-40B4-BE49-F238E27FC236}">
                <a16:creationId xmlns:a16="http://schemas.microsoft.com/office/drawing/2014/main" id="{1E88BAB9-53CE-48DD-BE58-F2578528DF14}"/>
              </a:ext>
            </a:extLst>
          </p:cNvPr>
          <p:cNvCxnSpPr>
            <a:cxnSpLocks noChangeShapeType="1"/>
          </p:cNvCxnSpPr>
          <p:nvPr/>
        </p:nvCxnSpPr>
        <p:spPr bwMode="auto">
          <a:xfrm>
            <a:off x="4268788" y="3051175"/>
            <a:ext cx="1747837" cy="492125"/>
          </a:xfrm>
          <a:prstGeom prst="line">
            <a:avLst/>
          </a:prstGeom>
          <a:noFill/>
          <a:ln w="41275" algn="ctr">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96361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DD103851B62549BC2360EB6DC619ED" ma:contentTypeVersion="12" ma:contentTypeDescription="Create a new document." ma:contentTypeScope="" ma:versionID="e65d6d33af613f69638a7fea0144d94f">
  <xsd:schema xmlns:xsd="http://www.w3.org/2001/XMLSchema" xmlns:xs="http://www.w3.org/2001/XMLSchema" xmlns:p="http://schemas.microsoft.com/office/2006/metadata/properties" xmlns:ns2="c7520106-09ff-44f8-a26a-506c2325c591" xmlns:ns3="213a1d3d-6baa-4fa0-bb69-c9ea02787b86" targetNamespace="http://schemas.microsoft.com/office/2006/metadata/properties" ma:root="true" ma:fieldsID="25eeacbf49cdc6b917bc2f5feced24f6" ns2:_="" ns3:_="">
    <xsd:import namespace="c7520106-09ff-44f8-a26a-506c2325c591"/>
    <xsd:import namespace="213a1d3d-6baa-4fa0-bb69-c9ea02787b8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20106-09ff-44f8-a26a-506c2325c5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3a1d3d-6baa-4fa0-bb69-c9ea02787b8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7520106-09ff-44f8-a26a-506c2325c591">
      <UserInfo>
        <DisplayName/>
        <AccountId xsi:nil="true"/>
        <AccountType/>
      </UserInfo>
    </SharedWithUsers>
  </documentManagement>
</p:properties>
</file>

<file path=customXml/itemProps1.xml><?xml version="1.0" encoding="utf-8"?>
<ds:datastoreItem xmlns:ds="http://schemas.openxmlformats.org/officeDocument/2006/customXml" ds:itemID="{F1A29EDC-706E-47D9-94C9-70514924E8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20106-09ff-44f8-a26a-506c2325c591"/>
    <ds:schemaRef ds:uri="213a1d3d-6baa-4fa0-bb69-c9ea0278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88844E-36B8-4D02-B622-0EFBACFF210F}">
  <ds:schemaRefs>
    <ds:schemaRef ds:uri="http://schemas.microsoft.com/sharepoint/v3/contenttype/forms"/>
  </ds:schemaRefs>
</ds:datastoreItem>
</file>

<file path=customXml/itemProps3.xml><?xml version="1.0" encoding="utf-8"?>
<ds:datastoreItem xmlns:ds="http://schemas.openxmlformats.org/officeDocument/2006/customXml" ds:itemID="{F4A31469-E2C3-47D9-8008-0A1FBACD0B03}">
  <ds:schemaRefs>
    <ds:schemaRef ds:uri="http://schemas.microsoft.com/office/2006/metadata/properties"/>
    <ds:schemaRef ds:uri="http://purl.org/dc/elements/1.1/"/>
    <ds:schemaRef ds:uri="http://purl.org/dc/terms/"/>
    <ds:schemaRef ds:uri="c7520106-09ff-44f8-a26a-506c2325c59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213a1d3d-6baa-4fa0-bb69-c9ea02787b86"/>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5619</TotalTime>
  <Words>3155</Words>
  <Application>Microsoft Office PowerPoint</Application>
  <PresentationFormat>On-screen Show (4:3)</PresentationFormat>
  <Paragraphs>377</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vt:lpstr>
      <vt:lpstr>Calibri</vt:lpstr>
      <vt:lpstr>Futura</vt:lpstr>
      <vt:lpstr>Helvetica</vt:lpstr>
      <vt:lpstr>Lucida Grande</vt:lpstr>
      <vt:lpstr>Times New Roman</vt:lpstr>
      <vt:lpstr>TitilliumWeb</vt:lpstr>
      <vt:lpstr>Office Theme</vt:lpstr>
      <vt:lpstr>Is there anything we can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Alison Trew</cp:lastModifiedBy>
  <cp:revision>64</cp:revision>
  <dcterms:created xsi:type="dcterms:W3CDTF">2016-06-16T08:43:18Z</dcterms:created>
  <dcterms:modified xsi:type="dcterms:W3CDTF">2020-10-09T15:07:29Z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0x01010003DD103851B62549BC2360EB6DC619ED</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ies>
</file>