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475" r:id="rId6"/>
    <p:sldId id="476" r:id="rId7"/>
    <p:sldId id="495" r:id="rId8"/>
    <p:sldId id="477" r:id="rId9"/>
    <p:sldId id="478" r:id="rId10"/>
    <p:sldId id="479" r:id="rId11"/>
    <p:sldId id="480" r:id="rId12"/>
    <p:sldId id="481" r:id="rId13"/>
    <p:sldId id="482" r:id="rId14"/>
    <p:sldId id="483" r:id="rId15"/>
    <p:sldId id="484" r:id="rId16"/>
    <p:sldId id="485" r:id="rId17"/>
    <p:sldId id="496" r:id="rId18"/>
    <p:sldId id="486" r:id="rId19"/>
    <p:sldId id="487" r:id="rId20"/>
    <p:sldId id="488" r:id="rId21"/>
    <p:sldId id="489" r:id="rId22"/>
    <p:sldId id="490" r:id="rId23"/>
    <p:sldId id="491" r:id="rId24"/>
    <p:sldId id="492" r:id="rId25"/>
    <p:sldId id="493" r:id="rId26"/>
    <p:sldId id="494" r:id="rId27"/>
    <p:sldId id="4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Martin" initials="SM" lastIdx="3" clrIdx="0">
    <p:extLst>
      <p:ext uri="{19B8F6BF-5375-455C-9EA6-DF929625EA0E}">
        <p15:presenceInfo xmlns:p15="http://schemas.microsoft.com/office/powerpoint/2012/main" userId="S::sue.martin@pstt.org.uk::cb0194a5-6d63-41ca-ace6-4751bda79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F2FF0-0BF1-41C1-9772-22F0BC032AA2}" v="2" dt="2020-03-30T15:05:02.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07" autoAdjust="0"/>
    <p:restoredTop sz="94690"/>
  </p:normalViewPr>
  <p:slideViewPr>
    <p:cSldViewPr>
      <p:cViewPr varScale="1">
        <p:scale>
          <a:sx n="108" d="100"/>
          <a:sy n="108" d="100"/>
        </p:scale>
        <p:origin x="154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Trew" userId="501ad152-89bb-4882-ac72-f31826cb2e78" providerId="ADAL" clId="{04109058-2E21-40B8-BE4E-7E4DBE854C2A}"/>
    <pc:docChg chg="custSel modSld">
      <pc:chgData name="Alison Trew" userId="501ad152-89bb-4882-ac72-f31826cb2e78" providerId="ADAL" clId="{04109058-2E21-40B8-BE4E-7E4DBE854C2A}" dt="2020-03-30T15:07:04.303" v="135" actId="20577"/>
      <pc:docMkLst>
        <pc:docMk/>
      </pc:docMkLst>
      <pc:sldChg chg="modSp">
        <pc:chgData name="Alison Trew" userId="501ad152-89bb-4882-ac72-f31826cb2e78" providerId="ADAL" clId="{04109058-2E21-40B8-BE4E-7E4DBE854C2A}" dt="2020-03-30T15:03:23.185" v="119" actId="27636"/>
        <pc:sldMkLst>
          <pc:docMk/>
          <pc:sldMk cId="0" sldId="256"/>
        </pc:sldMkLst>
        <pc:spChg chg="mod">
          <ac:chgData name="Alison Trew" userId="501ad152-89bb-4882-ac72-f31826cb2e78" providerId="ADAL" clId="{04109058-2E21-40B8-BE4E-7E4DBE854C2A}" dt="2020-03-30T15:03:23.185" v="119" actId="27636"/>
          <ac:spMkLst>
            <pc:docMk/>
            <pc:sldMk cId="0" sldId="256"/>
            <ac:spMk id="2" creationId="{4997D00C-064A-4989-87E4-665DA2A9E320}"/>
          </ac:spMkLst>
        </pc:spChg>
        <pc:spChg chg="mod">
          <ac:chgData name="Alison Trew" userId="501ad152-89bb-4882-ac72-f31826cb2e78" providerId="ADAL" clId="{04109058-2E21-40B8-BE4E-7E4DBE854C2A}" dt="2020-03-30T15:02:22.267" v="60" actId="1076"/>
          <ac:spMkLst>
            <pc:docMk/>
            <pc:sldMk cId="0" sldId="256"/>
            <ac:spMk id="3" creationId="{59F1BE4E-36E5-43D4-BE01-86CBABEE7D97}"/>
          </ac:spMkLst>
        </pc:spChg>
      </pc:sldChg>
      <pc:sldChg chg="modSp">
        <pc:chgData name="Alison Trew" userId="501ad152-89bb-4882-ac72-f31826cb2e78" providerId="ADAL" clId="{04109058-2E21-40B8-BE4E-7E4DBE854C2A}" dt="2020-03-30T15:07:04.303" v="135" actId="20577"/>
        <pc:sldMkLst>
          <pc:docMk/>
          <pc:sldMk cId="1678198219" sldId="491"/>
        </pc:sldMkLst>
        <pc:spChg chg="mod">
          <ac:chgData name="Alison Trew" userId="501ad152-89bb-4882-ac72-f31826cb2e78" providerId="ADAL" clId="{04109058-2E21-40B8-BE4E-7E4DBE854C2A}" dt="2020-03-30T15:07:04.303" v="135" actId="20577"/>
          <ac:spMkLst>
            <pc:docMk/>
            <pc:sldMk cId="1678198219" sldId="491"/>
            <ac:spMk id="4" creationId="{15C16BA7-248A-4DC3-8A7A-B094F5B05B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B004D-BF4E-458C-9F1E-F98992DA7F30}" type="datetimeFigureOut">
              <a:rPr lang="en-GB" smtClean="0"/>
              <a:t>30/03/2020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8591C-2BE8-4F51-A76A-8FDDE158A077}" type="slidenum">
              <a:rPr lang="en-GB" smtClean="0"/>
              <a:t>‹#›</a:t>
            </a:fld>
            <a:endParaRPr lang="en-GB"/>
          </a:p>
        </p:txBody>
      </p:sp>
    </p:spTree>
    <p:extLst>
      <p:ext uri="{BB962C8B-B14F-4D97-AF65-F5344CB8AC3E}">
        <p14:creationId xmlns:p14="http://schemas.microsoft.com/office/powerpoint/2010/main" val="276044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AACEDF9-F8E6-4D88-B1C1-97EB62F1C2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7E4B7A40-754F-49C0-9C55-1677CC2BFE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4212" name="Slide Number Placeholder 3">
            <a:extLst>
              <a:ext uri="{FF2B5EF4-FFF2-40B4-BE49-F238E27FC236}">
                <a16:creationId xmlns:a16="http://schemas.microsoft.com/office/drawing/2014/main" id="{13A58970-2EAE-42E0-B96E-F949943C25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94DCC6-675C-4D37-88F9-A3132DBB7152}" type="slidenum">
              <a:rPr lang="en-US" altLang="en-US" smtClean="0"/>
              <a:pPr/>
              <a:t>24</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10" name="Picture 9" descr="W&amp;H_ PSTT.png"/>
          <p:cNvPicPr>
            <a:picLocks noChangeAspect="1"/>
          </p:cNvPicPr>
          <p:nvPr userDrawn="1"/>
        </p:nvPicPr>
        <p:blipFill>
          <a:blip r:embed="rId3" cstate="print"/>
          <a:stretch>
            <a:fillRect/>
          </a:stretch>
        </p:blipFill>
        <p:spPr>
          <a:xfrm>
            <a:off x="323528" y="332656"/>
            <a:ext cx="2910457" cy="21713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7" name="Picture 6" descr="W&amp;H_ PSTT.png"/>
          <p:cNvPicPr>
            <a:picLocks noChangeAspect="1"/>
          </p:cNvPicPr>
          <p:nvPr userDrawn="1"/>
        </p:nvPicPr>
        <p:blipFill>
          <a:blip r:embed="rId3" cstate="print"/>
          <a:stretch>
            <a:fillRect/>
          </a:stretch>
        </p:blipFill>
        <p:spPr>
          <a:xfrm>
            <a:off x="179512" y="5445224"/>
            <a:ext cx="1584176" cy="118186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7" name="Picture 6" descr="W&amp;H_ PSTT.png"/>
          <p:cNvPicPr>
            <a:picLocks noChangeAspect="1"/>
          </p:cNvPicPr>
          <p:nvPr userDrawn="1"/>
        </p:nvPicPr>
        <p:blipFill>
          <a:blip r:embed="rId3" cstate="print"/>
          <a:stretch>
            <a:fillRect/>
          </a:stretch>
        </p:blipFill>
        <p:spPr>
          <a:xfrm>
            <a:off x="7308304" y="5445224"/>
            <a:ext cx="1584176" cy="118186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pic>
        <p:nvPicPr>
          <p:cNvPr id="4" name="Picture 3" descr="PSTTIC 2016 FINAL png.png"/>
          <p:cNvPicPr>
            <a:picLocks noChangeAspect="1"/>
          </p:cNvPicPr>
          <p:nvPr userDrawn="1"/>
        </p:nvPicPr>
        <p:blipFill>
          <a:blip r:embed="rId3" cstate="print"/>
          <a:stretch>
            <a:fillRect/>
          </a:stretch>
        </p:blipFill>
        <p:spPr>
          <a:xfrm>
            <a:off x="251520" y="5445224"/>
            <a:ext cx="1986677" cy="114502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rot="5400000">
            <a:off x="-2695736" y="2695736"/>
            <a:ext cx="5868144" cy="476672"/>
          </a:xfrm>
          <a:prstGeom prst="rect">
            <a:avLst/>
          </a:prstGeom>
        </p:spPr>
      </p:pic>
      <p:pic>
        <p:nvPicPr>
          <p:cNvPr id="4" name="Picture 3" descr="PSTTIC 2016 FINAL png.png"/>
          <p:cNvPicPr>
            <a:picLocks noChangeAspect="1"/>
          </p:cNvPicPr>
          <p:nvPr userDrawn="1"/>
        </p:nvPicPr>
        <p:blipFill>
          <a:blip r:embed="rId3" cstate="print"/>
          <a:stretch>
            <a:fillRect/>
          </a:stretch>
        </p:blipFill>
        <p:spPr>
          <a:xfrm>
            <a:off x="6948264" y="5517232"/>
            <a:ext cx="1986677" cy="114502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Colour Wheel.png"/>
          <p:cNvPicPr>
            <a:picLocks noChangeAspect="1"/>
          </p:cNvPicPr>
          <p:nvPr userDrawn="1"/>
        </p:nvPicPr>
        <p:blipFill>
          <a:blip r:embed="rId2" cstate="print"/>
          <a:stretch>
            <a:fillRect/>
          </a:stretch>
        </p:blipFill>
        <p:spPr>
          <a:xfrm>
            <a:off x="251520" y="260648"/>
            <a:ext cx="779549" cy="793286"/>
          </a:xfrm>
          <a:prstGeom prst="rect">
            <a:avLst/>
          </a:prstGeom>
        </p:spPr>
      </p:pic>
      <p:pic>
        <p:nvPicPr>
          <p:cNvPr id="7" name="Picture 6" descr="Colour Strip.jpg"/>
          <p:cNvPicPr>
            <a:picLocks noChangeAspect="1"/>
          </p:cNvPicPr>
          <p:nvPr userDrawn="1"/>
        </p:nvPicPr>
        <p:blipFill>
          <a:blip r:embed="rId3"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827584"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rot="5400000">
            <a:off x="5971592" y="2695736"/>
            <a:ext cx="5868144" cy="476672"/>
          </a:xfrm>
          <a:prstGeom prst="rect">
            <a:avLst/>
          </a:prstGeom>
        </p:spPr>
      </p:pic>
      <p:sp>
        <p:nvSpPr>
          <p:cNvPr id="9" name="Text Placeholder 2"/>
          <p:cNvSpPr>
            <a:spLocks noGrp="1"/>
          </p:cNvSpPr>
          <p:nvPr>
            <p:ph type="body" idx="1" hasCustomPrompt="1"/>
          </p:nvPr>
        </p:nvSpPr>
        <p:spPr>
          <a:xfrm>
            <a:off x="1115616" y="620688"/>
            <a:ext cx="7772400" cy="401836"/>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Insert slide subtitle</a:t>
            </a:r>
          </a:p>
        </p:txBody>
      </p:sp>
      <p:pic>
        <p:nvPicPr>
          <p:cNvPr id="5" name="Picture 4" descr="PSTTIC 2016 badge clear.png"/>
          <p:cNvPicPr>
            <a:picLocks noChangeAspect="1"/>
          </p:cNvPicPr>
          <p:nvPr userDrawn="1"/>
        </p:nvPicPr>
        <p:blipFill>
          <a:blip r:embed="rId3" cstate="print"/>
          <a:stretch>
            <a:fillRect/>
          </a:stretch>
        </p:blipFill>
        <p:spPr>
          <a:xfrm>
            <a:off x="107504" y="44624"/>
            <a:ext cx="1080120" cy="11775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descr="PSTTIC 2016 FINAL png.png"/>
          <p:cNvPicPr>
            <a:picLocks noChangeAspect="1"/>
          </p:cNvPicPr>
          <p:nvPr userDrawn="1"/>
        </p:nvPicPr>
        <p:blipFill>
          <a:blip r:embed="rId3" cstate="print"/>
          <a:stretch>
            <a:fillRect/>
          </a:stretch>
        </p:blipFill>
        <p:spPr>
          <a:xfrm>
            <a:off x="395536" y="692697"/>
            <a:ext cx="3456384" cy="1992090"/>
          </a:xfrm>
          <a:prstGeom prst="rect">
            <a:avLst/>
          </a:prstGeom>
        </p:spPr>
      </p:pic>
      <p:sp>
        <p:nvSpPr>
          <p:cNvPr id="10" name="Title 1"/>
          <p:cNvSpPr>
            <a:spLocks noGrp="1"/>
          </p:cNvSpPr>
          <p:nvPr>
            <p:ph type="ctrTitle"/>
          </p:nvPr>
        </p:nvSpPr>
        <p:spPr>
          <a:xfrm>
            <a:off x="755576" y="2564904"/>
            <a:ext cx="7772400" cy="1470025"/>
          </a:xfrm>
        </p:spPr>
        <p:txBody>
          <a:bodyPr/>
          <a:lstStyle/>
          <a:p>
            <a:r>
              <a:rPr lang="en-US"/>
              <a:t>Click to edit Master title style</a:t>
            </a:r>
            <a:endParaRPr lang="en-GB"/>
          </a:p>
        </p:txBody>
      </p:sp>
      <p:sp>
        <p:nvSpPr>
          <p:cNvPr id="11" name="Subtitle 2"/>
          <p:cNvSpPr>
            <a:spLocks noGrp="1"/>
          </p:cNvSpPr>
          <p:nvPr>
            <p:ph type="subTitle" idx="1"/>
          </p:nvPr>
        </p:nvSpPr>
        <p:spPr>
          <a:xfrm>
            <a:off x="1403648" y="4221088"/>
            <a:ext cx="6400800"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pic>
        <p:nvPicPr>
          <p:cNvPr id="7" name="Picture 6"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8" name="Picture 7" descr="W&amp;H_ PSTT.png"/>
          <p:cNvPicPr>
            <a:picLocks noChangeAspect="1"/>
          </p:cNvPicPr>
          <p:nvPr userDrawn="1"/>
        </p:nvPicPr>
        <p:blipFill>
          <a:blip r:embed="rId3" cstate="print"/>
          <a:stretch>
            <a:fillRect/>
          </a:stretch>
        </p:blipFill>
        <p:spPr>
          <a:xfrm>
            <a:off x="323528" y="332655"/>
            <a:ext cx="1584176" cy="11818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3275856" y="0"/>
            <a:ext cx="5868144" cy="476672"/>
          </a:xfrm>
          <a:prstGeom prst="rect">
            <a:avLst/>
          </a:prstGeom>
        </p:spPr>
      </p:pic>
      <p:pic>
        <p:nvPicPr>
          <p:cNvPr id="9" name="Picture 8" descr="PSTTIC 2016 FINAL png.png"/>
          <p:cNvPicPr>
            <a:picLocks noChangeAspect="1"/>
          </p:cNvPicPr>
          <p:nvPr userDrawn="1"/>
        </p:nvPicPr>
        <p:blipFill>
          <a:blip r:embed="rId3" cstate="print"/>
          <a:stretch>
            <a:fillRect/>
          </a:stretch>
        </p:blipFill>
        <p:spPr>
          <a:xfrm>
            <a:off x="251520" y="260648"/>
            <a:ext cx="2736304" cy="157707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lour Strip.jpg"/>
          <p:cNvPicPr>
            <a:picLocks noChangeAspect="1"/>
          </p:cNvPicPr>
          <p:nvPr userDrawn="1"/>
        </p:nvPicPr>
        <p:blipFill>
          <a:blip r:embed="rId2" cstate="print"/>
          <a:stretch>
            <a:fillRect/>
          </a:stretch>
        </p:blipFill>
        <p:spPr>
          <a:xfrm>
            <a:off x="3275856" y="0"/>
            <a:ext cx="5868144" cy="4766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Colour Strip.jpg"/>
          <p:cNvPicPr>
            <a:picLocks noChangeAspect="1"/>
          </p:cNvPicPr>
          <p:nvPr userDrawn="1"/>
        </p:nvPicPr>
        <p:blipFill>
          <a:blip r:embed="rId2" cstate="print"/>
          <a:stretch>
            <a:fillRect/>
          </a:stretch>
        </p:blipFill>
        <p:spPr>
          <a:xfrm>
            <a:off x="3275856" y="6381328"/>
            <a:ext cx="5868144" cy="476672"/>
          </a:xfrm>
          <a:prstGeom prst="rect">
            <a:avLst/>
          </a:prstGeom>
        </p:spPr>
      </p:pic>
      <p:pic>
        <p:nvPicPr>
          <p:cNvPr id="7" name="Picture 6" descr="W&amp;H_ PSTT.png"/>
          <p:cNvPicPr>
            <a:picLocks noChangeAspect="1"/>
          </p:cNvPicPr>
          <p:nvPr userDrawn="1"/>
        </p:nvPicPr>
        <p:blipFill>
          <a:blip r:embed="rId3" cstate="print"/>
          <a:stretch>
            <a:fillRect/>
          </a:stretch>
        </p:blipFill>
        <p:spPr>
          <a:xfrm>
            <a:off x="5868144" y="476672"/>
            <a:ext cx="2910457" cy="2171322"/>
          </a:xfrm>
          <a:prstGeom prst="rect">
            <a:avLst/>
          </a:prstGeom>
        </p:spPr>
      </p:pic>
      <p:pic>
        <p:nvPicPr>
          <p:cNvPr id="8" name="Picture 7"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olour Strip.jpg"/>
          <p:cNvPicPr>
            <a:picLocks noChangeAspect="1"/>
          </p:cNvPicPr>
          <p:nvPr userDrawn="1"/>
        </p:nvPicPr>
        <p:blipFill>
          <a:blip r:embed="rId2" cstate="print"/>
          <a:stretch>
            <a:fillRect/>
          </a:stretch>
        </p:blipFill>
        <p:spPr>
          <a:xfrm>
            <a:off x="1475656" y="6381328"/>
            <a:ext cx="7668344" cy="476672"/>
          </a:xfrm>
          <a:prstGeom prst="rect">
            <a:avLst/>
          </a:prstGeom>
        </p:spPr>
      </p:pic>
      <p:pic>
        <p:nvPicPr>
          <p:cNvPr id="6" name="Picture 5" descr="PSTTIC 2016 FINAL png.png"/>
          <p:cNvPicPr>
            <a:picLocks noChangeAspect="1"/>
          </p:cNvPicPr>
          <p:nvPr userDrawn="1"/>
        </p:nvPicPr>
        <p:blipFill>
          <a:blip r:embed="rId3" cstate="print"/>
          <a:stretch>
            <a:fillRect/>
          </a:stretch>
        </p:blipFill>
        <p:spPr>
          <a:xfrm>
            <a:off x="5364088" y="260648"/>
            <a:ext cx="3456384" cy="199209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Colour Strip.jpg"/>
          <p:cNvPicPr>
            <a:picLocks noChangeAspect="1"/>
          </p:cNvPicPr>
          <p:nvPr userDrawn="1"/>
        </p:nvPicPr>
        <p:blipFill>
          <a:blip r:embed="rId2" cstate="print"/>
          <a:stretch>
            <a:fillRect/>
          </a:stretch>
        </p:blipFill>
        <p:spPr>
          <a:xfrm>
            <a:off x="2123728" y="0"/>
            <a:ext cx="7020272" cy="3118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olour Strip.jpg"/>
          <p:cNvPicPr>
            <a:picLocks noChangeAspect="1"/>
          </p:cNvPicPr>
          <p:nvPr userDrawn="1"/>
        </p:nvPicPr>
        <p:blipFill>
          <a:blip r:embed="rId2" cstate="print"/>
          <a:stretch>
            <a:fillRect/>
          </a:stretch>
        </p:blipFill>
        <p:spPr>
          <a:xfrm>
            <a:off x="0" y="6546177"/>
            <a:ext cx="7020272" cy="3118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CBF36-EF5A-4749-AAA0-29A8BE84FFD0}" type="datetimeFigureOut">
              <a:rPr lang="en-GB" smtClean="0"/>
              <a:pPr/>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6BD09-2225-4D3F-80F2-64A4E7095F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uk-air.defra.gov.uk/data/data_selector"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hyperlink" Target="http://www.pstt.org.uk/" TargetMode="External"/><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wowscience.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k-air.defra.gov.uk/data/"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D00C-064A-4989-87E4-665DA2A9E320}"/>
              </a:ext>
            </a:extLst>
          </p:cNvPr>
          <p:cNvSpPr>
            <a:spLocks noGrp="1"/>
          </p:cNvSpPr>
          <p:nvPr>
            <p:ph type="ctrTitle"/>
          </p:nvPr>
        </p:nvSpPr>
        <p:spPr>
          <a:xfrm>
            <a:off x="685800" y="2538482"/>
            <a:ext cx="7772400" cy="2118097"/>
          </a:xfrm>
        </p:spPr>
        <p:txBody>
          <a:bodyPr>
            <a:normAutofit fontScale="90000"/>
          </a:bodyPr>
          <a:lstStyle/>
          <a:p>
            <a:r>
              <a:rPr lang="en-GB" dirty="0"/>
              <a:t>Using the UK Air Data Archive for Your Own Research:</a:t>
            </a:r>
            <a:br>
              <a:rPr lang="en-GB" dirty="0"/>
            </a:br>
            <a:r>
              <a:rPr lang="en-GB" sz="3600" dirty="0"/>
              <a:t>Step-by-step Guidance on Accessing Data</a:t>
            </a:r>
            <a:endParaRPr lang="en-GB" dirty="0"/>
          </a:p>
        </p:txBody>
      </p:sp>
      <p:sp>
        <p:nvSpPr>
          <p:cNvPr id="3" name="Subtitle 2">
            <a:extLst>
              <a:ext uri="{FF2B5EF4-FFF2-40B4-BE49-F238E27FC236}">
                <a16:creationId xmlns:a16="http://schemas.microsoft.com/office/drawing/2014/main" id="{59F1BE4E-36E5-43D4-BE01-86CBABEE7D97}"/>
              </a:ext>
            </a:extLst>
          </p:cNvPr>
          <p:cNvSpPr>
            <a:spLocks noGrp="1"/>
          </p:cNvSpPr>
          <p:nvPr>
            <p:ph type="subTitle" idx="1"/>
          </p:nvPr>
        </p:nvSpPr>
        <p:spPr>
          <a:xfrm>
            <a:off x="1403648" y="4744271"/>
            <a:ext cx="6400800" cy="1296144"/>
          </a:xfrm>
        </p:spPr>
        <p:txBody>
          <a:bodyPr>
            <a:normAutofit fontScale="47500" lnSpcReduction="20000"/>
          </a:bodyPr>
          <a:lstStyle/>
          <a:p>
            <a:r>
              <a:rPr lang="en-GB" dirty="0"/>
              <a:t>Tim Harrison</a:t>
            </a:r>
            <a:r>
              <a:rPr lang="en-GB" baseline="30000" dirty="0"/>
              <a:t>1,2</a:t>
            </a:r>
            <a:r>
              <a:rPr lang="en-GB" dirty="0"/>
              <a:t>, Prof. Dudley Shallcross</a:t>
            </a:r>
            <a:r>
              <a:rPr lang="en-GB" baseline="30000" dirty="0"/>
              <a:t>2,3</a:t>
            </a:r>
            <a:r>
              <a:rPr lang="en-GB" dirty="0"/>
              <a:t> and </a:t>
            </a:r>
            <a:r>
              <a:rPr lang="en-GB" dirty="0" err="1"/>
              <a:t>Dr.</a:t>
            </a:r>
            <a:r>
              <a:rPr lang="en-GB" dirty="0"/>
              <a:t> Alison Trew</a:t>
            </a:r>
            <a:r>
              <a:rPr lang="en-GB" baseline="30000" dirty="0"/>
              <a:t>3</a:t>
            </a:r>
          </a:p>
          <a:p>
            <a:endParaRPr lang="en-GB" dirty="0"/>
          </a:p>
          <a:p>
            <a:r>
              <a:rPr lang="en-GB" baseline="30000" dirty="0"/>
              <a:t>1</a:t>
            </a:r>
            <a:r>
              <a:rPr lang="en-GB" dirty="0"/>
              <a:t>Bristol ChemLabS, University of Bristol</a:t>
            </a:r>
          </a:p>
          <a:p>
            <a:r>
              <a:rPr lang="en-GB" baseline="30000" dirty="0"/>
              <a:t>2</a:t>
            </a:r>
            <a:r>
              <a:rPr lang="en-GB" dirty="0"/>
              <a:t>Atmospheric Chemistry Research Group, University of Bristol</a:t>
            </a:r>
          </a:p>
          <a:p>
            <a:r>
              <a:rPr lang="en-GB" baseline="30000" dirty="0"/>
              <a:t>3</a:t>
            </a:r>
            <a:r>
              <a:rPr lang="en-GB" dirty="0"/>
              <a:t>Primary Science Teaching Trust (PSTT)</a:t>
            </a:r>
          </a:p>
          <a:p>
            <a:endParaRPr lang="en-GB" dirty="0"/>
          </a:p>
        </p:txBody>
      </p:sp>
      <p:sp>
        <p:nvSpPr>
          <p:cNvPr id="4" name="Rectangle 3">
            <a:extLst>
              <a:ext uri="{FF2B5EF4-FFF2-40B4-BE49-F238E27FC236}">
                <a16:creationId xmlns:a16="http://schemas.microsoft.com/office/drawing/2014/main" id="{BE041CD8-0A71-44EA-A0FF-F21613EB3B88}"/>
              </a:ext>
            </a:extLst>
          </p:cNvPr>
          <p:cNvSpPr/>
          <p:nvPr/>
        </p:nvSpPr>
        <p:spPr>
          <a:xfrm>
            <a:off x="251520" y="6381328"/>
            <a:ext cx="8640960" cy="261610"/>
          </a:xfrm>
          <a:prstGeom prst="rect">
            <a:avLst/>
          </a:prstGeom>
        </p:spPr>
        <p:txBody>
          <a:bodyPr wrap="square">
            <a:spAutoFit/>
          </a:bodyPr>
          <a:lstStyle/>
          <a:p>
            <a:pPr algn="ctr">
              <a:defRPr/>
            </a:pPr>
            <a:r>
              <a:rPr lang="en-GB" sz="1100" dirty="0">
                <a:solidFill>
                  <a:prstClr val="black">
                    <a:lumMod val="50000"/>
                    <a:lumOff val="50000"/>
                  </a:prstClr>
                </a:solidFill>
              </a:rPr>
              <a:t>Please note that the content of this PowerPoint is ©</a:t>
            </a:r>
            <a:r>
              <a:rPr lang="en-GB" sz="1100">
                <a:solidFill>
                  <a:prstClr val="black">
                    <a:lumMod val="50000"/>
                    <a:lumOff val="50000"/>
                  </a:prstClr>
                </a:solidFill>
              </a:rPr>
              <a:t>PSTT 2020 </a:t>
            </a:r>
            <a:r>
              <a:rPr lang="en-GB" sz="1100" dirty="0">
                <a:solidFill>
                  <a:prstClr val="black">
                    <a:lumMod val="50000"/>
                    <a:lumOff val="50000"/>
                  </a:prstClr>
                </a:solidFill>
              </a:rPr>
              <a:t>but may be freely reproduced by teachers in schools for educational purposes.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FDC2F-B588-4352-B048-10793EABA421}"/>
              </a:ext>
            </a:extLst>
          </p:cNvPr>
          <p:cNvPicPr/>
          <p:nvPr/>
        </p:nvPicPr>
        <p:blipFill>
          <a:blip r:embed="rId2"/>
          <a:stretch>
            <a:fillRect/>
          </a:stretch>
        </p:blipFill>
        <p:spPr>
          <a:xfrm>
            <a:off x="1800000" y="540000"/>
            <a:ext cx="5731510" cy="3222625"/>
          </a:xfrm>
          <a:prstGeom prst="rect">
            <a:avLst/>
          </a:prstGeom>
        </p:spPr>
      </p:pic>
      <p:sp>
        <p:nvSpPr>
          <p:cNvPr id="3" name="Arrow: Right 2">
            <a:extLst>
              <a:ext uri="{FF2B5EF4-FFF2-40B4-BE49-F238E27FC236}">
                <a16:creationId xmlns:a16="http://schemas.microsoft.com/office/drawing/2014/main" id="{3870B6F4-B4A9-42F5-933D-77FE692DCB84}"/>
              </a:ext>
            </a:extLst>
          </p:cNvPr>
          <p:cNvSpPr/>
          <p:nvPr/>
        </p:nvSpPr>
        <p:spPr>
          <a:xfrm>
            <a:off x="1123540" y="3186747"/>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a:extLst>
              <a:ext uri="{FF2B5EF4-FFF2-40B4-BE49-F238E27FC236}">
                <a16:creationId xmlns:a16="http://schemas.microsoft.com/office/drawing/2014/main" id="{BC810304-E7FB-48DB-93D3-7B4E249265CA}"/>
              </a:ext>
            </a:extLst>
          </p:cNvPr>
          <p:cNvSpPr/>
          <p:nvPr/>
        </p:nvSpPr>
        <p:spPr>
          <a:xfrm>
            <a:off x="1097614" y="4293096"/>
            <a:ext cx="6433896" cy="216514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Now we can click </a:t>
            </a:r>
            <a:r>
              <a:rPr lang="en-GB" dirty="0">
                <a:highlight>
                  <a:srgbClr val="00FF00"/>
                </a:highlight>
                <a:latin typeface="Calibri" panose="020F0502020204030204" pitchFamily="34" charset="0"/>
                <a:ea typeface="DengXian" panose="02010600030101010101" pitchFamily="2" charset="-122"/>
                <a:cs typeface="Times New Roman" panose="02020603050405020304" pitchFamily="18" charset="0"/>
              </a:rPr>
              <a:t>Get Data </a:t>
            </a:r>
            <a:r>
              <a:rPr lang="en-GB" dirty="0">
                <a:latin typeface="Calibri" panose="020F0502020204030204" pitchFamily="34" charset="0"/>
                <a:ea typeface="DengXian" panose="02010600030101010101" pitchFamily="2" charset="-122"/>
                <a:cs typeface="Times New Roman" panose="02020603050405020304" pitchFamily="18" charset="0"/>
              </a:rPr>
              <a:t>to see what data is available.</a:t>
            </a:r>
          </a:p>
          <a:p>
            <a:pPr>
              <a:lnSpc>
                <a:spcPct val="107000"/>
              </a:lnSpc>
              <a:spcAft>
                <a:spcPts val="800"/>
              </a:spcAft>
            </a:pPr>
            <a:endParaRPr lang="en-GB"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If no data is available, you will be told that on the appropriate choice button:</a:t>
            </a:r>
          </a:p>
          <a:p>
            <a:pPr>
              <a:lnSpc>
                <a:spcPct val="107000"/>
              </a:lnSpc>
              <a:spcAft>
                <a:spcPts val="0"/>
              </a:spcAft>
            </a:pPr>
            <a:r>
              <a:rPr lang="en-GB" dirty="0">
                <a:solidFill>
                  <a:schemeClr val="bg1">
                    <a:lumMod val="65000"/>
                  </a:schemeClr>
                </a:solidFill>
                <a:latin typeface="Calibri" panose="020F0502020204030204" pitchFamily="34" charset="0"/>
                <a:ea typeface="DengXian" panose="02010600030101010101" pitchFamily="2" charset="-122"/>
                <a:cs typeface="Times New Roman" panose="02020603050405020304" pitchFamily="18" charset="0"/>
              </a:rPr>
              <a:t>Select Monitoring Site</a:t>
            </a:r>
          </a:p>
          <a:p>
            <a:pPr>
              <a:lnSpc>
                <a:spcPct val="107000"/>
              </a:lnSpc>
              <a:spcAft>
                <a:spcPts val="0"/>
              </a:spcAft>
            </a:pPr>
            <a:r>
              <a:rPr lang="en-GB" dirty="0">
                <a:solidFill>
                  <a:schemeClr val="bg1">
                    <a:lumMod val="65000"/>
                  </a:schemeClr>
                </a:solidFill>
                <a:latin typeface="Calibri" panose="020F0502020204030204" pitchFamily="34" charset="0"/>
                <a:ea typeface="DengXian" panose="02010600030101010101" pitchFamily="2" charset="-122"/>
                <a:cs typeface="Times New Roman" panose="02020603050405020304" pitchFamily="18" charset="0"/>
              </a:rPr>
              <a:t>No data available for this selection</a:t>
            </a:r>
          </a:p>
        </p:txBody>
      </p:sp>
    </p:spTree>
    <p:extLst>
      <p:ext uri="{BB962C8B-B14F-4D97-AF65-F5344CB8AC3E}">
        <p14:creationId xmlns:p14="http://schemas.microsoft.com/office/powerpoint/2010/main" val="143303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B86B6-D7CA-4362-983A-4B808C43C43C}"/>
              </a:ext>
            </a:extLst>
          </p:cNvPr>
          <p:cNvPicPr/>
          <p:nvPr/>
        </p:nvPicPr>
        <p:blipFill>
          <a:blip r:embed="rId2"/>
          <a:stretch>
            <a:fillRect/>
          </a:stretch>
        </p:blipFill>
        <p:spPr>
          <a:xfrm>
            <a:off x="1800000" y="540000"/>
            <a:ext cx="5731510" cy="3222625"/>
          </a:xfrm>
          <a:prstGeom prst="rect">
            <a:avLst/>
          </a:prstGeom>
        </p:spPr>
      </p:pic>
      <p:sp>
        <p:nvSpPr>
          <p:cNvPr id="3" name="Rectangle 2">
            <a:extLst>
              <a:ext uri="{FF2B5EF4-FFF2-40B4-BE49-F238E27FC236}">
                <a16:creationId xmlns:a16="http://schemas.microsoft.com/office/drawing/2014/main" id="{1A1F1969-CC83-4872-9E3F-E79C014D9808}"/>
              </a:ext>
            </a:extLst>
          </p:cNvPr>
          <p:cNvSpPr/>
          <p:nvPr/>
        </p:nvSpPr>
        <p:spPr>
          <a:xfrm>
            <a:off x="827584" y="4149080"/>
            <a:ext cx="7488832" cy="117346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If data is available, you will see a screen like this.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Note: Bristol Centre data ended in 2005.</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We want to see recent data (2018) so we will choose Bristol St Paul’s.</a:t>
            </a:r>
          </a:p>
        </p:txBody>
      </p:sp>
    </p:spTree>
    <p:extLst>
      <p:ext uri="{BB962C8B-B14F-4D97-AF65-F5344CB8AC3E}">
        <p14:creationId xmlns:p14="http://schemas.microsoft.com/office/powerpoint/2010/main" val="391115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8B6B2-E745-4B86-9B5C-1749FA934DD5}"/>
              </a:ext>
            </a:extLst>
          </p:cNvPr>
          <p:cNvPicPr/>
          <p:nvPr/>
        </p:nvPicPr>
        <p:blipFill>
          <a:blip r:embed="rId2"/>
          <a:stretch>
            <a:fillRect/>
          </a:stretch>
        </p:blipFill>
        <p:spPr>
          <a:xfrm>
            <a:off x="1800000" y="540000"/>
            <a:ext cx="5731510" cy="3222625"/>
          </a:xfrm>
          <a:prstGeom prst="rect">
            <a:avLst/>
          </a:prstGeom>
        </p:spPr>
      </p:pic>
      <p:sp>
        <p:nvSpPr>
          <p:cNvPr id="3" name="Rectangle 2">
            <a:extLst>
              <a:ext uri="{FF2B5EF4-FFF2-40B4-BE49-F238E27FC236}">
                <a16:creationId xmlns:a16="http://schemas.microsoft.com/office/drawing/2014/main" id="{B2AC956E-ABD6-40B4-BEED-535D52CA329C}"/>
              </a:ext>
            </a:extLst>
          </p:cNvPr>
          <p:cNvSpPr/>
          <p:nvPr/>
        </p:nvSpPr>
        <p:spPr>
          <a:xfrm>
            <a:off x="1691680" y="4293096"/>
            <a:ext cx="6480720" cy="774507"/>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Click </a:t>
            </a:r>
            <a:r>
              <a:rPr lang="en-GB" b="1" dirty="0">
                <a:latin typeface="Calibri" panose="020F0502020204030204" pitchFamily="34" charset="0"/>
                <a:ea typeface="DengXian" panose="02010600030101010101" pitchFamily="2" charset="-122"/>
                <a:cs typeface="Times New Roman" panose="02020603050405020304" pitchFamily="18" charset="0"/>
              </a:rPr>
              <a:t>Data Selector </a:t>
            </a:r>
            <a:r>
              <a:rPr lang="en-GB" dirty="0">
                <a:latin typeface="Calibri" panose="020F0502020204030204" pitchFamily="34" charset="0"/>
                <a:ea typeface="DengXian" panose="02010600030101010101" pitchFamily="2" charset="-122"/>
                <a:cs typeface="Times New Roman" panose="02020603050405020304" pitchFamily="18" charset="0"/>
              </a:rPr>
              <a:t>on the RHS menu.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This takes us to </a:t>
            </a:r>
            <a:r>
              <a:rPr lang="en-GB" u="sng" dirty="0">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3"/>
              </a:rPr>
              <a:t>https://uk-air.defra.gov.uk/data/data_selector</a:t>
            </a:r>
            <a:endParaRPr lang="en-GB" dirty="0">
              <a:latin typeface="Calibri" panose="020F0502020204030204" pitchFamily="34" charset="0"/>
              <a:ea typeface="DengXian" panose="02010600030101010101" pitchFamily="2" charset="-122"/>
              <a:cs typeface="Times New Roman" panose="02020603050405020304" pitchFamily="18" charset="0"/>
            </a:endParaRPr>
          </a:p>
        </p:txBody>
      </p:sp>
      <p:sp>
        <p:nvSpPr>
          <p:cNvPr id="4" name="Arrow: Left 3">
            <a:extLst>
              <a:ext uri="{FF2B5EF4-FFF2-40B4-BE49-F238E27FC236}">
                <a16:creationId xmlns:a16="http://schemas.microsoft.com/office/drawing/2014/main" id="{1745DA42-C130-40CE-B836-49EAA218DD7F}"/>
              </a:ext>
            </a:extLst>
          </p:cNvPr>
          <p:cNvSpPr/>
          <p:nvPr/>
        </p:nvSpPr>
        <p:spPr>
          <a:xfrm>
            <a:off x="6948264" y="908720"/>
            <a:ext cx="977900" cy="48450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92124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0C2A24-C99C-4726-9AFF-91CE67BB0F02}"/>
              </a:ext>
            </a:extLst>
          </p:cNvPr>
          <p:cNvPicPr/>
          <p:nvPr/>
        </p:nvPicPr>
        <p:blipFill>
          <a:blip r:embed="rId2"/>
          <a:stretch>
            <a:fillRect/>
          </a:stretch>
        </p:blipFill>
        <p:spPr>
          <a:xfrm>
            <a:off x="1800000" y="540000"/>
            <a:ext cx="5731510" cy="3222625"/>
          </a:xfrm>
          <a:prstGeom prst="rect">
            <a:avLst/>
          </a:prstGeom>
        </p:spPr>
      </p:pic>
      <p:sp>
        <p:nvSpPr>
          <p:cNvPr id="3" name="Rectangle 2">
            <a:extLst>
              <a:ext uri="{FF2B5EF4-FFF2-40B4-BE49-F238E27FC236}">
                <a16:creationId xmlns:a16="http://schemas.microsoft.com/office/drawing/2014/main" id="{9E04C783-EA09-4DC5-A570-75F486D18776}"/>
              </a:ext>
            </a:extLst>
          </p:cNvPr>
          <p:cNvSpPr/>
          <p:nvPr/>
        </p:nvSpPr>
        <p:spPr>
          <a:xfrm>
            <a:off x="1944016" y="4221088"/>
            <a:ext cx="5443478" cy="774507"/>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We want hourly data.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Click the green </a:t>
            </a:r>
            <a:r>
              <a:rPr lang="en-GB" dirty="0">
                <a:highlight>
                  <a:srgbClr val="00FF00"/>
                </a:highlight>
                <a:latin typeface="Calibri" panose="020F0502020204030204" pitchFamily="34" charset="0"/>
                <a:ea typeface="DengXian" panose="02010600030101010101" pitchFamily="2" charset="-122"/>
                <a:cs typeface="Times New Roman" panose="02020603050405020304" pitchFamily="18" charset="0"/>
              </a:rPr>
              <a:t>Start Now</a:t>
            </a:r>
            <a:r>
              <a:rPr lang="en-GB" dirty="0">
                <a:latin typeface="Calibri" panose="020F0502020204030204" pitchFamily="34" charset="0"/>
                <a:ea typeface="DengXian" panose="02010600030101010101" pitchFamily="2" charset="-122"/>
                <a:cs typeface="Times New Roman" panose="02020603050405020304" pitchFamily="18" charset="0"/>
              </a:rPr>
              <a:t> button.</a:t>
            </a:r>
          </a:p>
        </p:txBody>
      </p:sp>
      <p:sp>
        <p:nvSpPr>
          <p:cNvPr id="4" name="Arrow: Right 3">
            <a:extLst>
              <a:ext uri="{FF2B5EF4-FFF2-40B4-BE49-F238E27FC236}">
                <a16:creationId xmlns:a16="http://schemas.microsoft.com/office/drawing/2014/main" id="{ABB3B54E-4027-4278-B6D8-C16641755CCE}"/>
              </a:ext>
            </a:extLst>
          </p:cNvPr>
          <p:cNvSpPr/>
          <p:nvPr/>
        </p:nvSpPr>
        <p:spPr>
          <a:xfrm>
            <a:off x="1475656" y="2919097"/>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05044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3FCB3D-95AE-4DF2-8148-95F88B0A5BF4}"/>
              </a:ext>
            </a:extLst>
          </p:cNvPr>
          <p:cNvPicPr>
            <a:picLocks noChangeAspect="1"/>
          </p:cNvPicPr>
          <p:nvPr/>
        </p:nvPicPr>
        <p:blipFill>
          <a:blip r:embed="rId2"/>
          <a:stretch>
            <a:fillRect/>
          </a:stretch>
        </p:blipFill>
        <p:spPr>
          <a:xfrm>
            <a:off x="1800386" y="540000"/>
            <a:ext cx="5730737" cy="3225064"/>
          </a:xfrm>
          <a:prstGeom prst="rect">
            <a:avLst/>
          </a:prstGeom>
        </p:spPr>
      </p:pic>
      <p:sp>
        <p:nvSpPr>
          <p:cNvPr id="4" name="Arrow: Right 3">
            <a:extLst>
              <a:ext uri="{FF2B5EF4-FFF2-40B4-BE49-F238E27FC236}">
                <a16:creationId xmlns:a16="http://schemas.microsoft.com/office/drawing/2014/main" id="{ABB3B54E-4027-4278-B6D8-C16641755CCE}"/>
              </a:ext>
            </a:extLst>
          </p:cNvPr>
          <p:cNvSpPr/>
          <p:nvPr/>
        </p:nvSpPr>
        <p:spPr>
          <a:xfrm>
            <a:off x="1763688" y="1988840"/>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5">
            <a:extLst>
              <a:ext uri="{FF2B5EF4-FFF2-40B4-BE49-F238E27FC236}">
                <a16:creationId xmlns:a16="http://schemas.microsoft.com/office/drawing/2014/main" id="{BC6F3D8F-C0E6-4584-AAF0-4A09F1B1CDC8}"/>
              </a:ext>
            </a:extLst>
          </p:cNvPr>
          <p:cNvSpPr/>
          <p:nvPr/>
        </p:nvSpPr>
        <p:spPr>
          <a:xfrm>
            <a:off x="1425394" y="4149080"/>
            <a:ext cx="6480720" cy="923330"/>
          </a:xfrm>
          <a:prstGeom prst="rect">
            <a:avLst/>
          </a:prstGeom>
        </p:spPr>
        <p:txBody>
          <a:bodyPr wrap="square">
            <a:spAutoFit/>
          </a:bodyPr>
          <a:lstStyle/>
          <a:p>
            <a:r>
              <a:rPr lang="en-GB" dirty="0"/>
              <a:t>Decision time. You will need to select many options from the list.</a:t>
            </a:r>
          </a:p>
          <a:p>
            <a:r>
              <a:rPr lang="en-GB" dirty="0"/>
              <a:t> </a:t>
            </a:r>
          </a:p>
          <a:p>
            <a:r>
              <a:rPr lang="en-GB" dirty="0"/>
              <a:t>Start at the top: </a:t>
            </a:r>
            <a:r>
              <a:rPr lang="en-GB" b="1" dirty="0"/>
              <a:t>Select Data Type</a:t>
            </a:r>
            <a:r>
              <a:rPr lang="en-GB" dirty="0"/>
              <a:t>. </a:t>
            </a:r>
          </a:p>
        </p:txBody>
      </p:sp>
    </p:spTree>
    <p:extLst>
      <p:ext uri="{BB962C8B-B14F-4D97-AF65-F5344CB8AC3E}">
        <p14:creationId xmlns:p14="http://schemas.microsoft.com/office/powerpoint/2010/main" val="207685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13FA01-C584-4640-B70C-6548E9396D9B}"/>
              </a:ext>
            </a:extLst>
          </p:cNvPr>
          <p:cNvPicPr/>
          <p:nvPr/>
        </p:nvPicPr>
        <p:blipFill>
          <a:blip r:embed="rId2"/>
          <a:stretch>
            <a:fillRect/>
          </a:stretch>
        </p:blipFill>
        <p:spPr>
          <a:xfrm>
            <a:off x="1800000" y="540000"/>
            <a:ext cx="5731510" cy="3222625"/>
          </a:xfrm>
          <a:prstGeom prst="rect">
            <a:avLst/>
          </a:prstGeom>
        </p:spPr>
      </p:pic>
      <p:sp>
        <p:nvSpPr>
          <p:cNvPr id="3" name="Rectangle 2">
            <a:extLst>
              <a:ext uri="{FF2B5EF4-FFF2-40B4-BE49-F238E27FC236}">
                <a16:creationId xmlns:a16="http://schemas.microsoft.com/office/drawing/2014/main" id="{6E030120-2027-4358-9829-001560AD0908}"/>
              </a:ext>
            </a:extLst>
          </p:cNvPr>
          <p:cNvSpPr/>
          <p:nvPr/>
        </p:nvSpPr>
        <p:spPr>
          <a:xfrm>
            <a:off x="1547664" y="4221088"/>
            <a:ext cx="5983846" cy="774507"/>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DengXian" panose="02010600030101010101" pitchFamily="2" charset="-122"/>
                <a:cs typeface="Times New Roman" panose="02020603050405020304" pitchFamily="18" charset="0"/>
              </a:rPr>
              <a:t>Selected Data Type </a:t>
            </a:r>
            <a:r>
              <a:rPr lang="en-GB" dirty="0">
                <a:latin typeface="Calibri" panose="020F0502020204030204" pitchFamily="34" charset="0"/>
                <a:ea typeface="DengXian" panose="02010600030101010101" pitchFamily="2" charset="-122"/>
                <a:cs typeface="Times New Roman" panose="02020603050405020304" pitchFamily="18" charset="0"/>
              </a:rPr>
              <a:t>– we have chosen Daily Mean.</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Click the green </a:t>
            </a:r>
            <a:r>
              <a:rPr lang="en-GB" dirty="0">
                <a:highlight>
                  <a:srgbClr val="00FF00"/>
                </a:highlight>
                <a:latin typeface="Calibri" panose="020F0502020204030204" pitchFamily="34" charset="0"/>
                <a:ea typeface="DengXian" panose="02010600030101010101" pitchFamily="2" charset="-122"/>
                <a:cs typeface="Times New Roman" panose="02020603050405020304" pitchFamily="18" charset="0"/>
              </a:rPr>
              <a:t>Save Selection</a:t>
            </a:r>
            <a:r>
              <a:rPr lang="en-GB" dirty="0">
                <a:latin typeface="Calibri" panose="020F0502020204030204" pitchFamily="34" charset="0"/>
                <a:ea typeface="DengXian" panose="02010600030101010101" pitchFamily="2" charset="-122"/>
                <a:cs typeface="Times New Roman" panose="02020603050405020304" pitchFamily="18" charset="0"/>
              </a:rPr>
              <a:t> button.</a:t>
            </a:r>
          </a:p>
        </p:txBody>
      </p:sp>
      <p:sp>
        <p:nvSpPr>
          <p:cNvPr id="4" name="Arrow: Right 3">
            <a:extLst>
              <a:ext uri="{FF2B5EF4-FFF2-40B4-BE49-F238E27FC236}">
                <a16:creationId xmlns:a16="http://schemas.microsoft.com/office/drawing/2014/main" id="{A9BC272C-3E77-4A40-A4A8-69E339362FA1}"/>
              </a:ext>
            </a:extLst>
          </p:cNvPr>
          <p:cNvSpPr/>
          <p:nvPr/>
        </p:nvSpPr>
        <p:spPr>
          <a:xfrm>
            <a:off x="1800000" y="1124744"/>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54892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E7775-6B76-444D-BBA7-32F023CCD901}"/>
              </a:ext>
            </a:extLst>
          </p:cNvPr>
          <p:cNvPicPr/>
          <p:nvPr/>
        </p:nvPicPr>
        <p:blipFill>
          <a:blip r:embed="rId2"/>
          <a:stretch>
            <a:fillRect/>
          </a:stretch>
        </p:blipFill>
        <p:spPr>
          <a:xfrm>
            <a:off x="1800000" y="540000"/>
            <a:ext cx="5731510" cy="3222625"/>
          </a:xfrm>
          <a:prstGeom prst="rect">
            <a:avLst/>
          </a:prstGeom>
        </p:spPr>
      </p:pic>
      <p:sp>
        <p:nvSpPr>
          <p:cNvPr id="3" name="Rectangle 2">
            <a:extLst>
              <a:ext uri="{FF2B5EF4-FFF2-40B4-BE49-F238E27FC236}">
                <a16:creationId xmlns:a16="http://schemas.microsoft.com/office/drawing/2014/main" id="{6079C16B-231D-4B3D-877B-A7920EAFF849}"/>
              </a:ext>
            </a:extLst>
          </p:cNvPr>
          <p:cNvSpPr/>
          <p:nvPr/>
        </p:nvSpPr>
        <p:spPr>
          <a:xfrm>
            <a:off x="1403648" y="4365104"/>
            <a:ext cx="6696744" cy="1405513"/>
          </a:xfrm>
          <a:prstGeom prst="rect">
            <a:avLst/>
          </a:prstGeom>
        </p:spPr>
        <p:txBody>
          <a:bodyPr wrap="square">
            <a:spAutoFit/>
          </a:bodyPr>
          <a:lstStyle/>
          <a:p>
            <a:pPr>
              <a:spcAft>
                <a:spcPts val="800"/>
              </a:spcAft>
            </a:pPr>
            <a:r>
              <a:rPr lang="en-GB" b="1" dirty="0"/>
              <a:t>Select Date Range </a:t>
            </a:r>
            <a:r>
              <a:rPr lang="en-GB" dirty="0"/>
              <a:t>allows you to choose different periods of time.</a:t>
            </a:r>
          </a:p>
          <a:p>
            <a:pPr>
              <a:spcAft>
                <a:spcPts val="800"/>
              </a:spcAft>
            </a:pPr>
            <a:r>
              <a:rPr lang="en-GB" dirty="0"/>
              <a:t>Here we used the </a:t>
            </a:r>
            <a:r>
              <a:rPr lang="en-GB" b="1" dirty="0"/>
              <a:t>Custom Data</a:t>
            </a:r>
            <a:r>
              <a:rPr lang="en-GB" dirty="0"/>
              <a:t> option to select start and finish dates, via the calendars provided.</a:t>
            </a:r>
          </a:p>
          <a:p>
            <a:pPr>
              <a:spcAft>
                <a:spcPts val="800"/>
              </a:spcAft>
            </a:pPr>
            <a:r>
              <a:rPr lang="en-GB" dirty="0"/>
              <a:t>Click the green </a:t>
            </a:r>
            <a:r>
              <a:rPr lang="en-GB" dirty="0">
                <a:highlight>
                  <a:srgbClr val="00FF00"/>
                </a:highlight>
              </a:rPr>
              <a:t>Save Selection </a:t>
            </a:r>
            <a:r>
              <a:rPr lang="en-GB" dirty="0"/>
              <a:t>button.</a:t>
            </a:r>
          </a:p>
        </p:txBody>
      </p:sp>
      <p:sp>
        <p:nvSpPr>
          <p:cNvPr id="4" name="Arrow: Right 3">
            <a:extLst>
              <a:ext uri="{FF2B5EF4-FFF2-40B4-BE49-F238E27FC236}">
                <a16:creationId xmlns:a16="http://schemas.microsoft.com/office/drawing/2014/main" id="{34B2840D-62B5-4968-A8B9-45F75128E880}"/>
              </a:ext>
            </a:extLst>
          </p:cNvPr>
          <p:cNvSpPr/>
          <p:nvPr/>
        </p:nvSpPr>
        <p:spPr>
          <a:xfrm>
            <a:off x="1782236" y="2636912"/>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9164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9FEE8D-B93A-411D-AD56-BCCAFC03DACE}"/>
              </a:ext>
            </a:extLst>
          </p:cNvPr>
          <p:cNvPicPr/>
          <p:nvPr/>
        </p:nvPicPr>
        <p:blipFill>
          <a:blip r:embed="rId2"/>
          <a:stretch>
            <a:fillRect/>
          </a:stretch>
        </p:blipFill>
        <p:spPr>
          <a:xfrm>
            <a:off x="1800000" y="540000"/>
            <a:ext cx="5731510" cy="3222625"/>
          </a:xfrm>
          <a:prstGeom prst="rect">
            <a:avLst/>
          </a:prstGeom>
        </p:spPr>
      </p:pic>
      <p:sp>
        <p:nvSpPr>
          <p:cNvPr id="3" name="Rectangle 2">
            <a:extLst>
              <a:ext uri="{FF2B5EF4-FFF2-40B4-BE49-F238E27FC236}">
                <a16:creationId xmlns:a16="http://schemas.microsoft.com/office/drawing/2014/main" id="{39BC103B-00AF-41AF-B729-9E2237E05E0B}"/>
              </a:ext>
            </a:extLst>
          </p:cNvPr>
          <p:cNvSpPr/>
          <p:nvPr/>
        </p:nvSpPr>
        <p:spPr>
          <a:xfrm>
            <a:off x="1187624" y="4293096"/>
            <a:ext cx="6250131" cy="1469826"/>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DengXian" panose="02010600030101010101" pitchFamily="2" charset="-122"/>
                <a:cs typeface="Times New Roman" panose="02020603050405020304" pitchFamily="18" charset="0"/>
              </a:rPr>
              <a:t>Select Monitoring Sites </a:t>
            </a:r>
            <a:r>
              <a:rPr lang="en-GB" dirty="0">
                <a:latin typeface="Calibri" panose="020F0502020204030204" pitchFamily="34" charset="0"/>
                <a:ea typeface="DengXian" panose="02010600030101010101" pitchFamily="2" charset="-122"/>
                <a:cs typeface="Times New Roman" panose="02020603050405020304" pitchFamily="18" charset="0"/>
              </a:rPr>
              <a:t>involves 2 boxes.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We selected the site by first going to Authority (we could have gone via country or region), then in a second box, select St Paul’s.</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Click the green </a:t>
            </a:r>
            <a:r>
              <a:rPr lang="en-GB" dirty="0">
                <a:highlight>
                  <a:srgbClr val="00FF00"/>
                </a:highlight>
                <a:latin typeface="Calibri" panose="020F0502020204030204" pitchFamily="34" charset="0"/>
                <a:ea typeface="DengXian" panose="02010600030101010101" pitchFamily="2" charset="-122"/>
                <a:cs typeface="Times New Roman" panose="02020603050405020304" pitchFamily="18" charset="0"/>
              </a:rPr>
              <a:t>Save Selection</a:t>
            </a:r>
            <a:r>
              <a:rPr lang="en-GB" dirty="0">
                <a:latin typeface="Calibri" panose="020F0502020204030204" pitchFamily="34" charset="0"/>
                <a:ea typeface="DengXian" panose="02010600030101010101" pitchFamily="2" charset="-122"/>
                <a:cs typeface="Times New Roman" panose="02020603050405020304" pitchFamily="18" charset="0"/>
              </a:rPr>
              <a:t> button.</a:t>
            </a:r>
          </a:p>
        </p:txBody>
      </p:sp>
    </p:spTree>
    <p:extLst>
      <p:ext uri="{BB962C8B-B14F-4D97-AF65-F5344CB8AC3E}">
        <p14:creationId xmlns:p14="http://schemas.microsoft.com/office/powerpoint/2010/main" val="30829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F86B3-D5D3-4D4C-BB48-75112D11EEF4}"/>
              </a:ext>
            </a:extLst>
          </p:cNvPr>
          <p:cNvPicPr/>
          <p:nvPr/>
        </p:nvPicPr>
        <p:blipFill>
          <a:blip r:embed="rId2"/>
          <a:stretch>
            <a:fillRect/>
          </a:stretch>
        </p:blipFill>
        <p:spPr>
          <a:xfrm>
            <a:off x="1800000" y="540000"/>
            <a:ext cx="5731510" cy="3222625"/>
          </a:xfrm>
          <a:prstGeom prst="rect">
            <a:avLst/>
          </a:prstGeom>
        </p:spPr>
      </p:pic>
      <p:sp>
        <p:nvSpPr>
          <p:cNvPr id="3" name="Rectangle 2">
            <a:extLst>
              <a:ext uri="{FF2B5EF4-FFF2-40B4-BE49-F238E27FC236}">
                <a16:creationId xmlns:a16="http://schemas.microsoft.com/office/drawing/2014/main" id="{E0B0E8F0-E6D3-4662-BC01-A461F7A37947}"/>
              </a:ext>
            </a:extLst>
          </p:cNvPr>
          <p:cNvSpPr/>
          <p:nvPr/>
        </p:nvSpPr>
        <p:spPr>
          <a:xfrm>
            <a:off x="971601" y="4149080"/>
            <a:ext cx="7488832" cy="375552"/>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DengXian" panose="02010600030101010101" pitchFamily="2" charset="-122"/>
                <a:cs typeface="Times New Roman" panose="02020603050405020304" pitchFamily="18" charset="0"/>
              </a:rPr>
              <a:t>Select Pollutants </a:t>
            </a:r>
            <a:r>
              <a:rPr lang="en-GB" dirty="0">
                <a:latin typeface="Calibri" panose="020F0502020204030204" pitchFamily="34" charset="0"/>
                <a:ea typeface="DengXian" panose="02010600030101010101" pitchFamily="2" charset="-122"/>
                <a:cs typeface="Times New Roman" panose="02020603050405020304" pitchFamily="18" charset="0"/>
              </a:rPr>
              <a:t>– by </a:t>
            </a:r>
            <a:r>
              <a:rPr lang="en-GB" b="1" dirty="0">
                <a:latin typeface="Calibri" panose="020F0502020204030204" pitchFamily="34" charset="0"/>
                <a:ea typeface="DengXian" panose="02010600030101010101" pitchFamily="2" charset="-122"/>
                <a:cs typeface="Times New Roman" panose="02020603050405020304" pitchFamily="18" charset="0"/>
              </a:rPr>
              <a:t>Pollutant Name</a:t>
            </a:r>
            <a:r>
              <a:rPr lang="en-GB" dirty="0">
                <a:latin typeface="Calibri" panose="020F0502020204030204" pitchFamily="34" charset="0"/>
                <a:ea typeface="DengXian" panose="02010600030101010101" pitchFamily="2" charset="-122"/>
                <a:cs typeface="Times New Roman" panose="02020603050405020304" pitchFamily="18" charset="0"/>
              </a:rPr>
              <a:t>, in this case </a:t>
            </a:r>
            <a:r>
              <a:rPr lang="en-GB" dirty="0"/>
              <a:t>PM</a:t>
            </a:r>
            <a:r>
              <a:rPr lang="en-GB" baseline="-25000" dirty="0"/>
              <a:t>10</a:t>
            </a:r>
          </a:p>
        </p:txBody>
      </p:sp>
    </p:spTree>
    <p:extLst>
      <p:ext uri="{BB962C8B-B14F-4D97-AF65-F5344CB8AC3E}">
        <p14:creationId xmlns:p14="http://schemas.microsoft.com/office/powerpoint/2010/main" val="215220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DB42E-A457-484D-9DCD-6148DFAC6A10}"/>
              </a:ext>
            </a:extLst>
          </p:cNvPr>
          <p:cNvPicPr/>
          <p:nvPr/>
        </p:nvPicPr>
        <p:blipFill>
          <a:blip r:embed="rId2"/>
          <a:stretch>
            <a:fillRect/>
          </a:stretch>
        </p:blipFill>
        <p:spPr>
          <a:xfrm>
            <a:off x="1800000" y="540000"/>
            <a:ext cx="5731510" cy="3222625"/>
          </a:xfrm>
          <a:prstGeom prst="rect">
            <a:avLst/>
          </a:prstGeom>
        </p:spPr>
      </p:pic>
      <p:sp>
        <p:nvSpPr>
          <p:cNvPr id="4" name="Rectangle 3">
            <a:extLst>
              <a:ext uri="{FF2B5EF4-FFF2-40B4-BE49-F238E27FC236}">
                <a16:creationId xmlns:a16="http://schemas.microsoft.com/office/drawing/2014/main" id="{4C99D299-5BDD-436C-A5F8-56A0979B2202}"/>
              </a:ext>
            </a:extLst>
          </p:cNvPr>
          <p:cNvSpPr/>
          <p:nvPr/>
        </p:nvSpPr>
        <p:spPr>
          <a:xfrm>
            <a:off x="1259632" y="4149080"/>
            <a:ext cx="6271878" cy="1405513"/>
          </a:xfrm>
          <a:prstGeom prst="rect">
            <a:avLst/>
          </a:prstGeom>
        </p:spPr>
        <p:txBody>
          <a:bodyPr wrap="square">
            <a:spAutoFit/>
          </a:bodyPr>
          <a:lstStyle/>
          <a:p>
            <a:pPr>
              <a:spcAft>
                <a:spcPts val="800"/>
              </a:spcAft>
            </a:pPr>
            <a:r>
              <a:rPr lang="en-GB" dirty="0"/>
              <a:t>Note: there can be different types of PM</a:t>
            </a:r>
            <a:r>
              <a:rPr lang="en-GB" baseline="-25000" dirty="0"/>
              <a:t>10</a:t>
            </a:r>
            <a:r>
              <a:rPr lang="en-GB" dirty="0"/>
              <a:t> (particulate matter, non-volatile and volatile). </a:t>
            </a:r>
          </a:p>
          <a:p>
            <a:pPr>
              <a:spcAft>
                <a:spcPts val="800"/>
              </a:spcAft>
            </a:pPr>
            <a:r>
              <a:rPr lang="en-GB" dirty="0"/>
              <a:t>We are interested in PM</a:t>
            </a:r>
            <a:r>
              <a:rPr lang="en-GB" baseline="-25000" dirty="0"/>
              <a:t>10</a:t>
            </a:r>
            <a:r>
              <a:rPr lang="en-GB" dirty="0"/>
              <a:t> particulate matter.</a:t>
            </a:r>
          </a:p>
          <a:p>
            <a:pPr>
              <a:spcAft>
                <a:spcPts val="800"/>
              </a:spcAft>
            </a:pPr>
            <a:r>
              <a:rPr lang="en-GB" dirty="0"/>
              <a:t>Click the green </a:t>
            </a:r>
            <a:r>
              <a:rPr lang="en-GB" dirty="0">
                <a:highlight>
                  <a:srgbClr val="00FF00"/>
                </a:highlight>
              </a:rPr>
              <a:t>Save Selection </a:t>
            </a:r>
            <a:r>
              <a:rPr lang="en-GB" dirty="0"/>
              <a:t>button.</a:t>
            </a:r>
          </a:p>
        </p:txBody>
      </p:sp>
    </p:spTree>
    <p:extLst>
      <p:ext uri="{BB962C8B-B14F-4D97-AF65-F5344CB8AC3E}">
        <p14:creationId xmlns:p14="http://schemas.microsoft.com/office/powerpoint/2010/main" val="362116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028ED-0AB4-43E1-A954-808B9EDE4E02}"/>
              </a:ext>
            </a:extLst>
          </p:cNvPr>
          <p:cNvSpPr/>
          <p:nvPr/>
        </p:nvSpPr>
        <p:spPr>
          <a:xfrm>
            <a:off x="1043608" y="548680"/>
            <a:ext cx="7632848" cy="3592265"/>
          </a:xfrm>
          <a:prstGeom prst="rect">
            <a:avLst/>
          </a:prstGeom>
        </p:spPr>
        <p:txBody>
          <a:bodyPr wrap="square">
            <a:spAutoFit/>
          </a:bodyPr>
          <a:lstStyle/>
          <a:p>
            <a:pPr>
              <a:lnSpc>
                <a:spcPct val="107000"/>
              </a:lnSpc>
              <a:spcAft>
                <a:spcPts val="800"/>
              </a:spcAft>
            </a:pPr>
            <a:r>
              <a:rPr lang="en-GB" sz="2800" b="1" dirty="0">
                <a:latin typeface="Calibri" panose="020F0502020204030204" pitchFamily="34" charset="0"/>
                <a:ea typeface="DengXian" panose="02010600030101010101" pitchFamily="2" charset="-122"/>
                <a:cs typeface="Times New Roman" panose="02020603050405020304" pitchFamily="18" charset="0"/>
              </a:rPr>
              <a:t>Introduction</a:t>
            </a:r>
            <a:endParaRPr lang="en-GB" sz="2800"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The data archive is enormous.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That said, NOT all the monitoring sites will monitor:</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DengXian" panose="02010600030101010101" pitchFamily="2" charset="-122"/>
                <a:cs typeface="Times New Roman" panose="02020603050405020304" pitchFamily="18" charset="0"/>
              </a:rPr>
              <a:t>all the pollutants </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DengXian" panose="02010600030101010101" pitchFamily="2" charset="-122"/>
                <a:cs typeface="Times New Roman" panose="02020603050405020304" pitchFamily="18" charset="0"/>
              </a:rPr>
              <a:t>during all the periods of interest</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DengXian" panose="02010600030101010101" pitchFamily="2" charset="-122"/>
                <a:cs typeface="Times New Roman" panose="02020603050405020304" pitchFamily="18" charset="0"/>
              </a:rPr>
              <a:t>the frequency of monitoring desired</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DengXian" panose="02010600030101010101" pitchFamily="2" charset="-122"/>
                <a:cs typeface="Times New Roman" panose="02020603050405020304" pitchFamily="18" charset="0"/>
              </a:rPr>
              <a:t>in the geographical (British Isles) places you want</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DengXian" panose="02010600030101010101" pitchFamily="2" charset="-122"/>
                <a:cs typeface="Times New Roman" panose="02020603050405020304" pitchFamily="18" charset="0"/>
              </a:rPr>
              <a:t>in the environments needed</a:t>
            </a:r>
          </a:p>
          <a:p>
            <a:r>
              <a:rPr lang="en-GB" dirty="0">
                <a:latin typeface="Calibri" panose="020F0502020204030204" pitchFamily="34" charset="0"/>
                <a:ea typeface="DengXian" panose="02010600030101010101" pitchFamily="2" charset="-122"/>
                <a:cs typeface="Times New Roman" panose="02020603050405020304" pitchFamily="18" charset="0"/>
              </a:rPr>
              <a:t> </a:t>
            </a:r>
          </a:p>
          <a:p>
            <a:r>
              <a:rPr lang="en-GB" dirty="0">
                <a:latin typeface="Calibri" panose="020F0502020204030204" pitchFamily="34" charset="0"/>
                <a:ea typeface="DengXian" panose="02010600030101010101" pitchFamily="2" charset="-122"/>
                <a:cs typeface="Times New Roman" panose="02020603050405020304" pitchFamily="18" charset="0"/>
              </a:rPr>
              <a:t>Your first task will be to look to see what data are available.</a:t>
            </a:r>
            <a:endParaRPr lang="en-GB" dirty="0"/>
          </a:p>
        </p:txBody>
      </p:sp>
    </p:spTree>
    <p:extLst>
      <p:ext uri="{BB962C8B-B14F-4D97-AF65-F5344CB8AC3E}">
        <p14:creationId xmlns:p14="http://schemas.microsoft.com/office/powerpoint/2010/main" val="217846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5CB24A-A35A-48B2-BFC8-018501A86F37}"/>
              </a:ext>
            </a:extLst>
          </p:cNvPr>
          <p:cNvPicPr/>
          <p:nvPr/>
        </p:nvPicPr>
        <p:blipFill>
          <a:blip r:embed="rId2"/>
          <a:stretch>
            <a:fillRect/>
          </a:stretch>
        </p:blipFill>
        <p:spPr>
          <a:xfrm>
            <a:off x="1800000" y="540000"/>
            <a:ext cx="5731510" cy="3222625"/>
          </a:xfrm>
          <a:prstGeom prst="rect">
            <a:avLst/>
          </a:prstGeom>
        </p:spPr>
      </p:pic>
      <p:sp>
        <p:nvSpPr>
          <p:cNvPr id="4" name="Rectangle 3">
            <a:extLst>
              <a:ext uri="{FF2B5EF4-FFF2-40B4-BE49-F238E27FC236}">
                <a16:creationId xmlns:a16="http://schemas.microsoft.com/office/drawing/2014/main" id="{15C16BA7-248A-4DC3-8A7A-B094F5B05B8F}"/>
              </a:ext>
            </a:extLst>
          </p:cNvPr>
          <p:cNvSpPr/>
          <p:nvPr/>
        </p:nvSpPr>
        <p:spPr>
          <a:xfrm>
            <a:off x="827584" y="4293096"/>
            <a:ext cx="6624736" cy="1682512"/>
          </a:xfrm>
          <a:prstGeom prst="rect">
            <a:avLst/>
          </a:prstGeom>
        </p:spPr>
        <p:txBody>
          <a:bodyPr wrap="square">
            <a:spAutoFit/>
          </a:bodyPr>
          <a:lstStyle/>
          <a:p>
            <a:pPr>
              <a:spcAft>
                <a:spcPts val="800"/>
              </a:spcAft>
            </a:pPr>
            <a:r>
              <a:rPr lang="en-GB" dirty="0"/>
              <a:t>Now chose </a:t>
            </a:r>
            <a:r>
              <a:rPr lang="en-GB" b="1" dirty="0"/>
              <a:t>Output Type.</a:t>
            </a:r>
            <a:endParaRPr lang="en-GB" dirty="0"/>
          </a:p>
          <a:p>
            <a:pPr>
              <a:spcAft>
                <a:spcPts val="800"/>
              </a:spcAft>
            </a:pPr>
            <a:r>
              <a:rPr lang="en-GB" dirty="0"/>
              <a:t>Not all data allows results to be emailed. </a:t>
            </a:r>
            <a:r>
              <a:rPr lang="it-IT" dirty="0"/>
              <a:t>We chose </a:t>
            </a:r>
            <a:r>
              <a:rPr lang="it-IT" b="1" dirty="0"/>
              <a:t>Data to Screen</a:t>
            </a:r>
            <a:r>
              <a:rPr lang="it-IT" dirty="0"/>
              <a:t>. </a:t>
            </a:r>
            <a:endParaRPr lang="en-GB" dirty="0"/>
          </a:p>
          <a:p>
            <a:pPr>
              <a:spcAft>
                <a:spcPts val="800"/>
              </a:spcAft>
            </a:pPr>
            <a:r>
              <a:rPr lang="en-GB" dirty="0"/>
              <a:t>Some allow a straight download of the data</a:t>
            </a:r>
            <a:r>
              <a:rPr lang="en-GB"/>
              <a:t>. Data </a:t>
            </a:r>
            <a:r>
              <a:rPr lang="en-GB" dirty="0"/>
              <a:t>downloads could be used to make more detailed comparisons between different locations or for different pollutants.</a:t>
            </a:r>
          </a:p>
        </p:txBody>
      </p:sp>
      <p:sp>
        <p:nvSpPr>
          <p:cNvPr id="5" name="Arrow: Left 4">
            <a:extLst>
              <a:ext uri="{FF2B5EF4-FFF2-40B4-BE49-F238E27FC236}">
                <a16:creationId xmlns:a16="http://schemas.microsoft.com/office/drawing/2014/main" id="{F0D07C74-73A6-48EC-A75A-843E68AA7C78}"/>
              </a:ext>
            </a:extLst>
          </p:cNvPr>
          <p:cNvSpPr/>
          <p:nvPr/>
        </p:nvSpPr>
        <p:spPr>
          <a:xfrm rot="10800000">
            <a:off x="1800000" y="2564904"/>
            <a:ext cx="977900" cy="48450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678198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3A74E6-050C-4AB1-847C-D2CE4ECD6B1A}"/>
              </a:ext>
            </a:extLst>
          </p:cNvPr>
          <p:cNvPicPr/>
          <p:nvPr/>
        </p:nvPicPr>
        <p:blipFill>
          <a:blip r:embed="rId2"/>
          <a:stretch>
            <a:fillRect/>
          </a:stretch>
        </p:blipFill>
        <p:spPr>
          <a:xfrm>
            <a:off x="1800000" y="540000"/>
            <a:ext cx="5731510" cy="3222625"/>
          </a:xfrm>
          <a:prstGeom prst="rect">
            <a:avLst/>
          </a:prstGeom>
        </p:spPr>
      </p:pic>
      <p:sp>
        <p:nvSpPr>
          <p:cNvPr id="3" name="Arrow: Left 2">
            <a:extLst>
              <a:ext uri="{FF2B5EF4-FFF2-40B4-BE49-F238E27FC236}">
                <a16:creationId xmlns:a16="http://schemas.microsoft.com/office/drawing/2014/main" id="{1D3B75C3-C497-4073-9D3F-018125990ED9}"/>
              </a:ext>
            </a:extLst>
          </p:cNvPr>
          <p:cNvSpPr/>
          <p:nvPr/>
        </p:nvSpPr>
        <p:spPr>
          <a:xfrm>
            <a:off x="6732240" y="1909059"/>
            <a:ext cx="977900" cy="48450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a:extLst>
              <a:ext uri="{FF2B5EF4-FFF2-40B4-BE49-F238E27FC236}">
                <a16:creationId xmlns:a16="http://schemas.microsoft.com/office/drawing/2014/main" id="{85286805-6539-4D20-9E58-A64B6217BA99}"/>
              </a:ext>
            </a:extLst>
          </p:cNvPr>
          <p:cNvSpPr/>
          <p:nvPr/>
        </p:nvSpPr>
        <p:spPr>
          <a:xfrm>
            <a:off x="1479401" y="4100408"/>
            <a:ext cx="6372708" cy="146982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On the right-hand side is now a choice of how you want the data to be presented: a choice of tabulated data or a graphical readout.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Not all data will have a graphical data option.</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The tabulated or graphical data will open in a new tab.</a:t>
            </a:r>
          </a:p>
        </p:txBody>
      </p:sp>
    </p:spTree>
    <p:extLst>
      <p:ext uri="{BB962C8B-B14F-4D97-AF65-F5344CB8AC3E}">
        <p14:creationId xmlns:p14="http://schemas.microsoft.com/office/powerpoint/2010/main" val="168751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9064A-6387-42B5-80AB-1049EF63EFEC}"/>
              </a:ext>
            </a:extLst>
          </p:cNvPr>
          <p:cNvPicPr/>
          <p:nvPr/>
        </p:nvPicPr>
        <p:blipFill>
          <a:blip r:embed="rId2"/>
          <a:stretch>
            <a:fillRect/>
          </a:stretch>
        </p:blipFill>
        <p:spPr>
          <a:xfrm>
            <a:off x="1800000" y="1080000"/>
            <a:ext cx="5731510" cy="3222625"/>
          </a:xfrm>
          <a:prstGeom prst="rect">
            <a:avLst/>
          </a:prstGeom>
        </p:spPr>
      </p:pic>
      <p:sp>
        <p:nvSpPr>
          <p:cNvPr id="3" name="Rectangle 2">
            <a:extLst>
              <a:ext uri="{FF2B5EF4-FFF2-40B4-BE49-F238E27FC236}">
                <a16:creationId xmlns:a16="http://schemas.microsoft.com/office/drawing/2014/main" id="{655B1F3B-E43F-437A-AB71-83878EC32BFF}"/>
              </a:ext>
            </a:extLst>
          </p:cNvPr>
          <p:cNvSpPr/>
          <p:nvPr/>
        </p:nvSpPr>
        <p:spPr>
          <a:xfrm>
            <a:off x="3491811" y="391029"/>
            <a:ext cx="2347887" cy="532903"/>
          </a:xfrm>
          <a:prstGeom prst="rect">
            <a:avLst/>
          </a:prstGeom>
        </p:spPr>
        <p:txBody>
          <a:bodyPr wrap="none">
            <a:spAutoFit/>
          </a:bodyPr>
          <a:lstStyle/>
          <a:p>
            <a:pPr>
              <a:lnSpc>
                <a:spcPct val="107000"/>
              </a:lnSpc>
              <a:spcAft>
                <a:spcPts val="800"/>
              </a:spcAft>
            </a:pPr>
            <a:r>
              <a:rPr lang="en-GB" sz="2800" b="1" dirty="0">
                <a:latin typeface="Calibri" panose="020F0502020204030204" pitchFamily="34" charset="0"/>
                <a:ea typeface="DengXian" panose="02010600030101010101" pitchFamily="2" charset="-122"/>
                <a:cs typeface="Times New Roman" panose="02020603050405020304" pitchFamily="18" charset="0"/>
              </a:rPr>
              <a:t>Graphical data</a:t>
            </a:r>
          </a:p>
        </p:txBody>
      </p:sp>
      <p:sp>
        <p:nvSpPr>
          <p:cNvPr id="4" name="Rectangle 3">
            <a:extLst>
              <a:ext uri="{FF2B5EF4-FFF2-40B4-BE49-F238E27FC236}">
                <a16:creationId xmlns:a16="http://schemas.microsoft.com/office/drawing/2014/main" id="{DA2CD6B1-C932-4E98-82EF-B47C748E0BC0}"/>
              </a:ext>
            </a:extLst>
          </p:cNvPr>
          <p:cNvSpPr/>
          <p:nvPr/>
        </p:nvSpPr>
        <p:spPr>
          <a:xfrm>
            <a:off x="1043608" y="4725144"/>
            <a:ext cx="7200800" cy="748923"/>
          </a:xfrm>
          <a:prstGeom prst="rect">
            <a:avLst/>
          </a:prstGeom>
        </p:spPr>
        <p:txBody>
          <a:bodyPr wrap="square">
            <a:spAutoFit/>
          </a:bodyPr>
          <a:lstStyle/>
          <a:p>
            <a:pPr>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Here is the </a:t>
            </a:r>
            <a:r>
              <a:rPr lang="en-GB" b="1" dirty="0">
                <a:latin typeface="Calibri" panose="020F0502020204030204" pitchFamily="34" charset="0"/>
                <a:ea typeface="DengXian" panose="02010600030101010101" pitchFamily="2" charset="-122"/>
                <a:cs typeface="Times New Roman" panose="02020603050405020304" pitchFamily="18" charset="0"/>
              </a:rPr>
              <a:t>Graphical Data </a:t>
            </a:r>
            <a:r>
              <a:rPr lang="en-GB" dirty="0">
                <a:latin typeface="Calibri" panose="020F0502020204030204" pitchFamily="34" charset="0"/>
                <a:ea typeface="DengXian" panose="02010600030101010101" pitchFamily="2" charset="-122"/>
                <a:cs typeface="Times New Roman" panose="02020603050405020304" pitchFamily="18" charset="0"/>
              </a:rPr>
              <a:t>from one of the sites we selected in Bristol.</a:t>
            </a:r>
          </a:p>
          <a:p>
            <a:pPr>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The graph can be saved or copied by right clicking on the image.</a:t>
            </a:r>
            <a:endParaRPr lang="en-GB" dirty="0"/>
          </a:p>
        </p:txBody>
      </p:sp>
    </p:spTree>
    <p:extLst>
      <p:ext uri="{BB962C8B-B14F-4D97-AF65-F5344CB8AC3E}">
        <p14:creationId xmlns:p14="http://schemas.microsoft.com/office/powerpoint/2010/main" val="2786460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55118-0AA9-48FD-80FC-A9F5CDCC44DE}"/>
              </a:ext>
            </a:extLst>
          </p:cNvPr>
          <p:cNvPicPr/>
          <p:nvPr/>
        </p:nvPicPr>
        <p:blipFill>
          <a:blip r:embed="rId2"/>
          <a:stretch>
            <a:fillRect/>
          </a:stretch>
        </p:blipFill>
        <p:spPr>
          <a:xfrm>
            <a:off x="1800000" y="1080000"/>
            <a:ext cx="5731510" cy="3222625"/>
          </a:xfrm>
          <a:prstGeom prst="rect">
            <a:avLst/>
          </a:prstGeom>
        </p:spPr>
      </p:pic>
      <p:sp>
        <p:nvSpPr>
          <p:cNvPr id="3" name="Rectangle 2">
            <a:extLst>
              <a:ext uri="{FF2B5EF4-FFF2-40B4-BE49-F238E27FC236}">
                <a16:creationId xmlns:a16="http://schemas.microsoft.com/office/drawing/2014/main" id="{E9D71FDE-9832-4560-8A19-C125769E3D7A}"/>
              </a:ext>
            </a:extLst>
          </p:cNvPr>
          <p:cNvSpPr/>
          <p:nvPr/>
        </p:nvSpPr>
        <p:spPr>
          <a:xfrm>
            <a:off x="4024253" y="5778000"/>
            <a:ext cx="1095493" cy="375552"/>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Have fun!</a:t>
            </a:r>
          </a:p>
        </p:txBody>
      </p:sp>
      <p:sp>
        <p:nvSpPr>
          <p:cNvPr id="4" name="Rectangle 3">
            <a:extLst>
              <a:ext uri="{FF2B5EF4-FFF2-40B4-BE49-F238E27FC236}">
                <a16:creationId xmlns:a16="http://schemas.microsoft.com/office/drawing/2014/main" id="{E79522BF-92B6-463D-A03F-2B5BBCC4E794}"/>
              </a:ext>
            </a:extLst>
          </p:cNvPr>
          <p:cNvSpPr/>
          <p:nvPr/>
        </p:nvSpPr>
        <p:spPr>
          <a:xfrm>
            <a:off x="1110370" y="4581128"/>
            <a:ext cx="6033126" cy="774507"/>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If you chose the </a:t>
            </a:r>
            <a:r>
              <a:rPr lang="en-GB" b="1" dirty="0">
                <a:latin typeface="Calibri" panose="020F0502020204030204" pitchFamily="34" charset="0"/>
                <a:ea typeface="DengXian" panose="02010600030101010101" pitchFamily="2" charset="-122"/>
                <a:cs typeface="Times New Roman" panose="02020603050405020304" pitchFamily="18" charset="0"/>
              </a:rPr>
              <a:t>Get Data </a:t>
            </a:r>
            <a:r>
              <a:rPr lang="en-GB" dirty="0">
                <a:latin typeface="Calibri" panose="020F0502020204030204" pitchFamily="34" charset="0"/>
                <a:ea typeface="DengXian" panose="02010600030101010101" pitchFamily="2" charset="-122"/>
                <a:cs typeface="Times New Roman" panose="02020603050405020304" pitchFamily="18" charset="0"/>
              </a:rPr>
              <a:t>option, you will see tabulated data.</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A snapshot of a huge tale of data.</a:t>
            </a:r>
          </a:p>
        </p:txBody>
      </p:sp>
      <p:sp>
        <p:nvSpPr>
          <p:cNvPr id="5" name="Rectangle 4">
            <a:extLst>
              <a:ext uri="{FF2B5EF4-FFF2-40B4-BE49-F238E27FC236}">
                <a16:creationId xmlns:a16="http://schemas.microsoft.com/office/drawing/2014/main" id="{B19CE460-54E0-4B6F-A5B5-F2A24B2339B4}"/>
              </a:ext>
            </a:extLst>
          </p:cNvPr>
          <p:cNvSpPr/>
          <p:nvPr/>
        </p:nvSpPr>
        <p:spPr>
          <a:xfrm>
            <a:off x="3748837" y="473615"/>
            <a:ext cx="2111091" cy="523220"/>
          </a:xfrm>
          <a:prstGeom prst="rect">
            <a:avLst/>
          </a:prstGeom>
        </p:spPr>
        <p:txBody>
          <a:bodyPr wrap="none">
            <a:spAutoFit/>
          </a:bodyPr>
          <a:lstStyle/>
          <a:p>
            <a:r>
              <a:rPr lang="en-GB" sz="2800" b="1" dirty="0">
                <a:latin typeface="Calibri" panose="020F0502020204030204" pitchFamily="34" charset="0"/>
                <a:ea typeface="DengXian" panose="02010600030101010101" pitchFamily="2" charset="-122"/>
                <a:cs typeface="Times New Roman" panose="02020603050405020304" pitchFamily="18" charset="0"/>
              </a:rPr>
              <a:t>Table of data</a:t>
            </a:r>
            <a:endParaRPr lang="en-GB" sz="2800" b="1" dirty="0"/>
          </a:p>
        </p:txBody>
      </p:sp>
    </p:spTree>
    <p:extLst>
      <p:ext uri="{BB962C8B-B14F-4D97-AF65-F5344CB8AC3E}">
        <p14:creationId xmlns:p14="http://schemas.microsoft.com/office/powerpoint/2010/main" val="2544346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E9A4A2-6880-CE44-AEEE-591D319ED21F}"/>
              </a:ext>
            </a:extLst>
          </p:cNvPr>
          <p:cNvSpPr txBox="1"/>
          <p:nvPr/>
        </p:nvSpPr>
        <p:spPr>
          <a:xfrm>
            <a:off x="860425" y="474663"/>
            <a:ext cx="7699375" cy="2563812"/>
          </a:xfrm>
          <a:prstGeom prst="rect">
            <a:avLst/>
          </a:prstGeom>
          <a:noFill/>
        </p:spPr>
        <p:txBody>
          <a:bodyPr>
            <a:spAutoFit/>
          </a:bodyPr>
          <a:lstStyle/>
          <a:p>
            <a:pPr algn="just" eaLnBrk="1" fontAlgn="auto" hangingPunct="1">
              <a:spcBef>
                <a:spcPts val="0"/>
              </a:spcBef>
              <a:spcAft>
                <a:spcPts val="0"/>
              </a:spcAft>
              <a:defRPr/>
            </a:pPr>
            <a:r>
              <a:rPr lang="en-US" sz="1662" dirty="0">
                <a:solidFill>
                  <a:prstClr val="black"/>
                </a:solidFill>
                <a:latin typeface="Calibri"/>
                <a:cs typeface="+mn-cs"/>
              </a:rPr>
              <a:t>For more information on the Primary Science Teaching Trust and access to a large selection of PSTT resources, visit our website:</a:t>
            </a:r>
          </a:p>
          <a:p>
            <a:pPr eaLnBrk="1" fontAlgn="auto" hangingPunct="1">
              <a:spcBef>
                <a:spcPts val="0"/>
              </a:spcBef>
              <a:spcAft>
                <a:spcPts val="0"/>
              </a:spcAft>
              <a:defRPr/>
            </a:pPr>
            <a:r>
              <a:rPr lang="en-US" sz="1662" dirty="0">
                <a:solidFill>
                  <a:prstClr val="black"/>
                </a:solidFill>
                <a:latin typeface="Calibri"/>
                <a:cs typeface="+mn-cs"/>
              </a:rPr>
              <a:t>					</a:t>
            </a: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					</a:t>
            </a:r>
            <a:r>
              <a:rPr lang="en-US" sz="2585" dirty="0">
                <a:solidFill>
                  <a:prstClr val="black"/>
                </a:solidFill>
                <a:latin typeface="Calibri"/>
                <a:cs typeface="+mn-cs"/>
                <a:hlinkClick r:id="rId3"/>
              </a:rPr>
              <a:t>pstt.org.uk</a:t>
            </a:r>
            <a:r>
              <a:rPr lang="en-US" sz="1662" dirty="0">
                <a:solidFill>
                  <a:prstClr val="black"/>
                </a:solidFill>
                <a:latin typeface="Calibri"/>
                <a:cs typeface="+mn-cs"/>
              </a:rPr>
              <a:t>	               	</a:t>
            </a: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r>
              <a:rPr lang="en-US" sz="1292" dirty="0">
                <a:solidFill>
                  <a:prstClr val="black"/>
                </a:solidFill>
                <a:latin typeface="Calibri"/>
                <a:cs typeface="+mn-cs"/>
              </a:rPr>
              <a:t>	</a:t>
            </a:r>
          </a:p>
          <a:p>
            <a:pPr eaLnBrk="1" fontAlgn="auto" hangingPunct="1">
              <a:spcBef>
                <a:spcPts val="0"/>
              </a:spcBef>
              <a:spcAft>
                <a:spcPts val="0"/>
              </a:spcAft>
              <a:defRPr/>
            </a:pPr>
            <a:endParaRPr lang="en-US" sz="129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           /primaryscienceteachingtrust   	                  @pstt_whyhow</a:t>
            </a:r>
          </a:p>
        </p:txBody>
      </p:sp>
      <p:sp>
        <p:nvSpPr>
          <p:cNvPr id="5" name="TextBox 4">
            <a:extLst>
              <a:ext uri="{FF2B5EF4-FFF2-40B4-BE49-F238E27FC236}">
                <a16:creationId xmlns:a16="http://schemas.microsoft.com/office/drawing/2014/main" id="{4584F431-925B-DF48-ABCE-5F631F96B627}"/>
              </a:ext>
            </a:extLst>
          </p:cNvPr>
          <p:cNvSpPr txBox="1"/>
          <p:nvPr/>
        </p:nvSpPr>
        <p:spPr>
          <a:xfrm>
            <a:off x="877919" y="3248697"/>
            <a:ext cx="7700385" cy="3039550"/>
          </a:xfrm>
          <a:prstGeom prst="rect">
            <a:avLst/>
          </a:prstGeom>
          <a:noFill/>
        </p:spPr>
        <p:txBody>
          <a:bodyPr>
            <a:spAutoFit/>
          </a:bodyPr>
          <a:lstStyle/>
          <a:p>
            <a:pPr algn="just" eaLnBrk="1" fontAlgn="auto" hangingPunct="1">
              <a:spcBef>
                <a:spcPts val="0"/>
              </a:spcBef>
              <a:spcAft>
                <a:spcPts val="0"/>
              </a:spcAft>
              <a:defRPr/>
            </a:pPr>
            <a:r>
              <a:rPr lang="en-US" sz="1662" dirty="0">
                <a:solidFill>
                  <a:prstClr val="black"/>
                </a:solidFill>
                <a:latin typeface="Calibri"/>
                <a:cs typeface="+mn-cs"/>
              </a:rPr>
              <a:t>To help you find high quality resources to support your primary science teaching quickly and easily, we provide links to excellent resources for teachers, children and families on our Wow Science website :</a:t>
            </a:r>
          </a:p>
          <a:p>
            <a:pPr lvl="8" algn="ctr">
              <a:defRPr/>
            </a:pPr>
            <a:endParaRPr lang="en-US" sz="1662" dirty="0">
              <a:solidFill>
                <a:prstClr val="black"/>
              </a:solidFill>
              <a:latin typeface="Calibri"/>
              <a:cs typeface="+mn-cs"/>
            </a:endParaRPr>
          </a:p>
          <a:p>
            <a:pPr lvl="8" algn="ctr">
              <a:defRPr/>
            </a:pPr>
            <a:r>
              <a:rPr lang="en-US" sz="2585" dirty="0">
                <a:solidFill>
                  <a:prstClr val="black"/>
                </a:solidFill>
                <a:latin typeface="Calibri"/>
                <a:cs typeface="+mn-cs"/>
                <a:hlinkClick r:id="rId4"/>
              </a:rPr>
              <a:t>wowscience.co.uk</a:t>
            </a:r>
            <a:endParaRPr lang="en-US" sz="1662" dirty="0">
              <a:solidFill>
                <a:prstClr val="black"/>
              </a:solidFill>
              <a:latin typeface="Calibri"/>
              <a:cs typeface="+mn-cs"/>
            </a:endParaRP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endParaRPr lang="en-US" sz="1662" dirty="0">
              <a:solidFill>
                <a:prstClr val="black"/>
              </a:solidFill>
              <a:latin typeface="Calibri"/>
              <a:cs typeface="+mn-cs"/>
            </a:endParaRPr>
          </a:p>
          <a:p>
            <a:pPr eaLnBrk="1" fontAlgn="auto" hangingPunct="1">
              <a:spcBef>
                <a:spcPts val="0"/>
              </a:spcBef>
              <a:spcAft>
                <a:spcPts val="0"/>
              </a:spcAft>
              <a:defRPr/>
            </a:pPr>
            <a:r>
              <a:rPr lang="en-US" sz="1662" dirty="0">
                <a:solidFill>
                  <a:prstClr val="black"/>
                </a:solidFill>
                <a:latin typeface="Calibri"/>
                <a:cs typeface="+mn-cs"/>
              </a:rPr>
              <a:t>and we regularly provide further suggestions on how to use these in the classroom through social media platforms:</a:t>
            </a:r>
          </a:p>
          <a:p>
            <a:pPr eaLnBrk="1" fontAlgn="auto" hangingPunct="1">
              <a:spcBef>
                <a:spcPts val="0"/>
              </a:spcBef>
              <a:spcAft>
                <a:spcPts val="0"/>
              </a:spcAft>
              <a:defRPr/>
            </a:pPr>
            <a:endParaRPr lang="en-US" sz="1108" dirty="0">
              <a:solidFill>
                <a:prstClr val="black"/>
              </a:solidFill>
              <a:latin typeface="Calibri"/>
              <a:cs typeface="+mn-cs"/>
            </a:endParaRPr>
          </a:p>
          <a:p>
            <a:pPr eaLnBrk="1" fontAlgn="auto" hangingPunct="1">
              <a:spcBef>
                <a:spcPts val="554"/>
              </a:spcBef>
              <a:spcAft>
                <a:spcPts val="0"/>
              </a:spcAft>
              <a:defRPr/>
            </a:pPr>
            <a:r>
              <a:rPr lang="en-US" sz="1662" dirty="0">
                <a:solidFill>
                  <a:prstClr val="black"/>
                </a:solidFill>
                <a:latin typeface="Calibri"/>
                <a:cs typeface="+mn-cs"/>
              </a:rPr>
              <a:t>           /wowscience	                                                    @WowScienceHQ</a:t>
            </a:r>
          </a:p>
        </p:txBody>
      </p:sp>
      <p:pic>
        <p:nvPicPr>
          <p:cNvPr id="93188" name="Picture 5">
            <a:extLst>
              <a:ext uri="{FF2B5EF4-FFF2-40B4-BE49-F238E27FC236}">
                <a16:creationId xmlns:a16="http://schemas.microsoft.com/office/drawing/2014/main" id="{35BCBFE1-B72C-433C-B909-65710B20F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863" y="2667000"/>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6">
            <a:extLst>
              <a:ext uri="{FF2B5EF4-FFF2-40B4-BE49-F238E27FC236}">
                <a16:creationId xmlns:a16="http://schemas.microsoft.com/office/drawing/2014/main" id="{819447FE-1D06-4F16-8525-6703CA5DB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113" y="2667000"/>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7">
            <a:extLst>
              <a:ext uri="{FF2B5EF4-FFF2-40B4-BE49-F238E27FC236}">
                <a16:creationId xmlns:a16="http://schemas.microsoft.com/office/drawing/2014/main" id="{F0A876D2-D77F-4E0A-BBF0-E1BC721849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863" y="5876925"/>
            <a:ext cx="38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8">
            <a:extLst>
              <a:ext uri="{FF2B5EF4-FFF2-40B4-BE49-F238E27FC236}">
                <a16:creationId xmlns:a16="http://schemas.microsoft.com/office/drawing/2014/main" id="{EBB14128-CC9D-423B-8E80-9196B657E2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113" y="5876925"/>
            <a:ext cx="390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10">
            <a:extLst>
              <a:ext uri="{FF2B5EF4-FFF2-40B4-BE49-F238E27FC236}">
                <a16:creationId xmlns:a16="http://schemas.microsoft.com/office/drawing/2014/main" id="{A3360E3D-1125-4B06-9C99-EE21CA9EF3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2550" y="1189038"/>
            <a:ext cx="15097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2">
            <a:extLst>
              <a:ext uri="{FF2B5EF4-FFF2-40B4-BE49-F238E27FC236}">
                <a16:creationId xmlns:a16="http://schemas.microsoft.com/office/drawing/2014/main" id="{6B64195F-AD05-49F9-AE5E-38DEA2294F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8100" y="4160838"/>
            <a:ext cx="15986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B50F5E-C3AB-4144-993B-FB97643265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1354" y="1340768"/>
            <a:ext cx="5621292" cy="3825016"/>
          </a:xfrm>
          <a:prstGeom prst="rect">
            <a:avLst/>
          </a:prstGeom>
          <a:noFill/>
          <a:ln>
            <a:noFill/>
          </a:ln>
        </p:spPr>
      </p:pic>
      <p:sp>
        <p:nvSpPr>
          <p:cNvPr id="3" name="TextBox 2">
            <a:extLst>
              <a:ext uri="{FF2B5EF4-FFF2-40B4-BE49-F238E27FC236}">
                <a16:creationId xmlns:a16="http://schemas.microsoft.com/office/drawing/2014/main" id="{361502E8-4A4C-4672-8D07-AC46E2D2DED5}"/>
              </a:ext>
            </a:extLst>
          </p:cNvPr>
          <p:cNvSpPr txBox="1"/>
          <p:nvPr/>
        </p:nvSpPr>
        <p:spPr>
          <a:xfrm>
            <a:off x="1331640" y="476672"/>
            <a:ext cx="5621292" cy="461665"/>
          </a:xfrm>
          <a:prstGeom prst="rect">
            <a:avLst/>
          </a:prstGeom>
          <a:noFill/>
        </p:spPr>
        <p:txBody>
          <a:bodyPr wrap="square" rtlCol="0">
            <a:spAutoFit/>
          </a:bodyPr>
          <a:lstStyle/>
          <a:p>
            <a:r>
              <a:rPr lang="en-GB" sz="2400" b="1" dirty="0">
                <a:latin typeface="+mj-lt"/>
              </a:rPr>
              <a:t>Sites and Zones</a:t>
            </a:r>
          </a:p>
        </p:txBody>
      </p:sp>
    </p:spTree>
    <p:extLst>
      <p:ext uri="{BB962C8B-B14F-4D97-AF65-F5344CB8AC3E}">
        <p14:creationId xmlns:p14="http://schemas.microsoft.com/office/powerpoint/2010/main" val="111822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7E0B4C-9753-4BD9-8C40-93EA11025F39}"/>
              </a:ext>
            </a:extLst>
          </p:cNvPr>
          <p:cNvSpPr/>
          <p:nvPr/>
        </p:nvSpPr>
        <p:spPr>
          <a:xfrm>
            <a:off x="899592" y="1068702"/>
            <a:ext cx="7416824" cy="3555782"/>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DengXian" panose="02010600030101010101" pitchFamily="2" charset="-122"/>
                <a:cs typeface="Times New Roman" panose="02020603050405020304" pitchFamily="18" charset="0"/>
              </a:rPr>
              <a:t>Some comments about the UK Air Data site</a:t>
            </a:r>
            <a:r>
              <a:rPr lang="en-GB" dirty="0">
                <a:latin typeface="Calibri" panose="020F0502020204030204" pitchFamily="34" charset="0"/>
                <a:ea typeface="DengXian" panose="02010600030101010101" pitchFamily="2" charset="-122"/>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It contains a vast amount of information.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The buttons that you need to push are not always evident on the bit of the page you are looking at.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You may need to scroll to the top again further down that the page you are looking at.</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As with most things in life, the more time/effort you put in the more you get out.</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This document will help get you started, after which you will be able to delve a little deeper. </a:t>
            </a:r>
          </a:p>
        </p:txBody>
      </p:sp>
    </p:spTree>
    <p:extLst>
      <p:ext uri="{BB962C8B-B14F-4D97-AF65-F5344CB8AC3E}">
        <p14:creationId xmlns:p14="http://schemas.microsoft.com/office/powerpoint/2010/main" val="239601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8A1679-6AEC-4524-A8D3-C5B77B5E7C13}"/>
              </a:ext>
            </a:extLst>
          </p:cNvPr>
          <p:cNvSpPr/>
          <p:nvPr/>
        </p:nvSpPr>
        <p:spPr>
          <a:xfrm>
            <a:off x="683568" y="331386"/>
            <a:ext cx="8172400" cy="1967590"/>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DengXian" panose="02010600030101010101" pitchFamily="2" charset="-122"/>
                <a:cs typeface="Times New Roman" panose="02020603050405020304" pitchFamily="18" charset="0"/>
              </a:rPr>
              <a:t>Getting started</a:t>
            </a:r>
            <a:endParaRPr lang="en-GB" sz="2400"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Go to </a:t>
            </a:r>
            <a:r>
              <a:rPr lang="en-GB" u="sng" dirty="0">
                <a:solidFill>
                  <a:srgbClr val="0563C1"/>
                </a:solidFill>
                <a:latin typeface="Calibri" panose="020F0502020204030204" pitchFamily="34" charset="0"/>
                <a:ea typeface="DengXian" panose="02010600030101010101" pitchFamily="2" charset="-122"/>
                <a:cs typeface="Times New Roman" panose="02020603050405020304" pitchFamily="18" charset="0"/>
                <a:hlinkClick r:id="rId2"/>
              </a:rPr>
              <a:t>https://uk-air.defra.gov.uk/data/</a:t>
            </a:r>
            <a:r>
              <a:rPr lang="en-GB" dirty="0">
                <a:latin typeface="Calibri" panose="020F0502020204030204" pitchFamily="34" charset="0"/>
                <a:ea typeface="DengXian" panose="02010600030101010101" pitchFamily="2" charset="-122"/>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Beneath </a:t>
            </a:r>
            <a:r>
              <a:rPr lang="en-GB" b="1" dirty="0">
                <a:latin typeface="Calibri" panose="020F0502020204030204" pitchFamily="34" charset="0"/>
                <a:ea typeface="DengXian" panose="02010600030101010101" pitchFamily="2" charset="-122"/>
                <a:cs typeface="Times New Roman" panose="02020603050405020304" pitchFamily="18" charset="0"/>
              </a:rPr>
              <a:t>Data Archive </a:t>
            </a:r>
            <a:r>
              <a:rPr lang="en-GB" dirty="0">
                <a:latin typeface="Calibri" panose="020F0502020204030204" pitchFamily="34" charset="0"/>
                <a:ea typeface="DengXian" panose="02010600030101010101" pitchFamily="2" charset="-122"/>
                <a:cs typeface="Times New Roman" panose="02020603050405020304" pitchFamily="18" charset="0"/>
              </a:rPr>
              <a:t>(right hand side menu) select </a:t>
            </a:r>
            <a:r>
              <a:rPr lang="en-GB" b="1" dirty="0">
                <a:latin typeface="Calibri" panose="020F0502020204030204" pitchFamily="34" charset="0"/>
                <a:ea typeface="DengXian" panose="02010600030101010101" pitchFamily="2" charset="-122"/>
                <a:cs typeface="Times New Roman" panose="02020603050405020304" pitchFamily="18" charset="0"/>
              </a:rPr>
              <a:t>Data Availability </a:t>
            </a:r>
            <a:r>
              <a:rPr lang="en-GB" dirty="0">
                <a:latin typeface="Calibri" panose="020F0502020204030204" pitchFamily="34" charset="0"/>
                <a:ea typeface="DengXian" panose="02010600030101010101" pitchFamily="2" charset="-122"/>
                <a:cs typeface="Times New Roman" panose="02020603050405020304" pitchFamily="18" charset="0"/>
              </a:rPr>
              <a:t>(3</a:t>
            </a:r>
            <a:r>
              <a:rPr lang="en-GB" baseline="30000" dirty="0">
                <a:latin typeface="Calibri" panose="020F0502020204030204" pitchFamily="34" charset="0"/>
                <a:ea typeface="DengXian" panose="02010600030101010101" pitchFamily="2" charset="-122"/>
                <a:cs typeface="Times New Roman" panose="02020603050405020304" pitchFamily="18" charset="0"/>
              </a:rPr>
              <a:t>rd</a:t>
            </a:r>
            <a:r>
              <a:rPr lang="en-GB" dirty="0">
                <a:latin typeface="Calibri" panose="020F0502020204030204" pitchFamily="34" charset="0"/>
                <a:ea typeface="DengXian" panose="02010600030101010101" pitchFamily="2" charset="-122"/>
                <a:cs typeface="Times New Roman" panose="02020603050405020304" pitchFamily="18" charset="0"/>
              </a:rPr>
              <a:t> item down).</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For this example, we will search for information about the PM</a:t>
            </a:r>
            <a:r>
              <a:rPr lang="en-GB" baseline="-25000" dirty="0">
                <a:latin typeface="Calibri" panose="020F0502020204030204" pitchFamily="34" charset="0"/>
                <a:ea typeface="DengXian" panose="02010600030101010101" pitchFamily="2" charset="-122"/>
                <a:cs typeface="Times New Roman" panose="02020603050405020304" pitchFamily="18" charset="0"/>
              </a:rPr>
              <a:t>10 </a:t>
            </a:r>
            <a:r>
              <a:rPr lang="en-GB" dirty="0">
                <a:latin typeface="Calibri" panose="020F0502020204030204" pitchFamily="34" charset="0"/>
                <a:ea typeface="DengXian" panose="02010600030101010101" pitchFamily="2" charset="-122"/>
                <a:cs typeface="Times New Roman" panose="02020603050405020304" pitchFamily="18" charset="0"/>
              </a:rPr>
              <a:t>particulate levels in Bristol.</a:t>
            </a:r>
          </a:p>
        </p:txBody>
      </p:sp>
      <p:pic>
        <p:nvPicPr>
          <p:cNvPr id="2055" name="Picture 2">
            <a:extLst>
              <a:ext uri="{FF2B5EF4-FFF2-40B4-BE49-F238E27FC236}">
                <a16:creationId xmlns:a16="http://schemas.microsoft.com/office/drawing/2014/main" id="{8D289F11-4E0D-4B37-BA3D-D8EF75952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31624"/>
            <a:ext cx="5734050" cy="3228975"/>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Left 9">
            <a:extLst>
              <a:ext uri="{FF2B5EF4-FFF2-40B4-BE49-F238E27FC236}">
                <a16:creationId xmlns:a16="http://schemas.microsoft.com/office/drawing/2014/main" id="{9EEFAD3D-50A8-4FA6-98D1-DF51B38A422F}"/>
              </a:ext>
            </a:extLst>
          </p:cNvPr>
          <p:cNvSpPr/>
          <p:nvPr/>
        </p:nvSpPr>
        <p:spPr>
          <a:xfrm>
            <a:off x="6818826" y="4725144"/>
            <a:ext cx="977900" cy="48450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10">
            <a:extLst>
              <a:ext uri="{FF2B5EF4-FFF2-40B4-BE49-F238E27FC236}">
                <a16:creationId xmlns:a16="http://schemas.microsoft.com/office/drawing/2014/main" id="{5623478F-5754-40DD-A925-2A2CE9A747FB}"/>
              </a:ext>
            </a:extLst>
          </p:cNvPr>
          <p:cNvSpPr>
            <a:spLocks noChangeArrowheads="1"/>
          </p:cNvSpPr>
          <p:nvPr/>
        </p:nvSpPr>
        <p:spPr bwMode="auto">
          <a:xfrm>
            <a:off x="1331640" y="2179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1">
            <a:extLst>
              <a:ext uri="{FF2B5EF4-FFF2-40B4-BE49-F238E27FC236}">
                <a16:creationId xmlns:a16="http://schemas.microsoft.com/office/drawing/2014/main" id="{B0AD5612-ADCA-42C3-A5DE-D92022C3C7C5}"/>
              </a:ext>
            </a:extLst>
          </p:cNvPr>
          <p:cNvSpPr>
            <a:spLocks noChangeArrowheads="1"/>
          </p:cNvSpPr>
          <p:nvPr/>
        </p:nvSpPr>
        <p:spPr bwMode="auto">
          <a:xfrm>
            <a:off x="1331640"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1693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AD6875-9EF1-44A0-A477-6D27AF2F270F}"/>
              </a:ext>
            </a:extLst>
          </p:cNvPr>
          <p:cNvSpPr/>
          <p:nvPr/>
        </p:nvSpPr>
        <p:spPr>
          <a:xfrm>
            <a:off x="899592" y="4221088"/>
            <a:ext cx="7920880" cy="136723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The dropdown box allows choice of data. You will need to play around with this to see availability of pollutant data.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For this example we will choose the Automatic Urban and Rural Monitoring Network (AURN)’. Click the green </a:t>
            </a:r>
            <a:r>
              <a:rPr lang="en-GB" dirty="0">
                <a:highlight>
                  <a:srgbClr val="00FF00"/>
                </a:highlight>
                <a:latin typeface="Calibri" panose="020F0502020204030204" pitchFamily="34" charset="0"/>
                <a:ea typeface="DengXian" panose="02010600030101010101" pitchFamily="2" charset="-122"/>
                <a:cs typeface="Times New Roman" panose="02020603050405020304" pitchFamily="18" charset="0"/>
              </a:rPr>
              <a:t>Step 1</a:t>
            </a:r>
            <a:r>
              <a:rPr lang="en-GB" dirty="0">
                <a:latin typeface="Calibri" panose="020F0502020204030204" pitchFamily="34" charset="0"/>
                <a:ea typeface="DengXian" panose="02010600030101010101" pitchFamily="2" charset="-122"/>
                <a:cs typeface="Times New Roman" panose="02020603050405020304" pitchFamily="18" charset="0"/>
              </a:rPr>
              <a:t> box to proceed.</a:t>
            </a:r>
          </a:p>
        </p:txBody>
      </p:sp>
      <p:pic>
        <p:nvPicPr>
          <p:cNvPr id="3" name="Picture 2">
            <a:extLst>
              <a:ext uri="{FF2B5EF4-FFF2-40B4-BE49-F238E27FC236}">
                <a16:creationId xmlns:a16="http://schemas.microsoft.com/office/drawing/2014/main" id="{6CF33330-104D-449B-A918-8662C982F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0" y="540000"/>
            <a:ext cx="5734050" cy="322897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CF73C293-6A78-4A89-B54B-DCACD71B40E7}"/>
              </a:ext>
            </a:extLst>
          </p:cNvPr>
          <p:cNvSpPr/>
          <p:nvPr/>
        </p:nvSpPr>
        <p:spPr>
          <a:xfrm>
            <a:off x="899592" y="3375923"/>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28158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F1D443-D856-4780-B7F7-E8625459B2FE}"/>
              </a:ext>
            </a:extLst>
          </p:cNvPr>
          <p:cNvPicPr/>
          <p:nvPr/>
        </p:nvPicPr>
        <p:blipFill>
          <a:blip r:embed="rId2"/>
          <a:stretch>
            <a:fillRect/>
          </a:stretch>
        </p:blipFill>
        <p:spPr>
          <a:xfrm>
            <a:off x="1800000" y="540000"/>
            <a:ext cx="5731510" cy="3222625"/>
          </a:xfrm>
          <a:prstGeom prst="rect">
            <a:avLst/>
          </a:prstGeom>
        </p:spPr>
      </p:pic>
      <p:sp>
        <p:nvSpPr>
          <p:cNvPr id="3" name="Arrow: Right 2">
            <a:extLst>
              <a:ext uri="{FF2B5EF4-FFF2-40B4-BE49-F238E27FC236}">
                <a16:creationId xmlns:a16="http://schemas.microsoft.com/office/drawing/2014/main" id="{C68FA404-DB1A-4A82-AA2D-32856D3F2C83}"/>
              </a:ext>
            </a:extLst>
          </p:cNvPr>
          <p:cNvSpPr/>
          <p:nvPr/>
        </p:nvSpPr>
        <p:spPr>
          <a:xfrm>
            <a:off x="909838" y="3304925"/>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a:extLst>
              <a:ext uri="{FF2B5EF4-FFF2-40B4-BE49-F238E27FC236}">
                <a16:creationId xmlns:a16="http://schemas.microsoft.com/office/drawing/2014/main" id="{8409F187-F538-4286-9473-F74E5D12DB30}"/>
              </a:ext>
            </a:extLst>
          </p:cNvPr>
          <p:cNvSpPr/>
          <p:nvPr/>
        </p:nvSpPr>
        <p:spPr>
          <a:xfrm>
            <a:off x="791580" y="4005064"/>
            <a:ext cx="7560840" cy="1868781"/>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The </a:t>
            </a:r>
            <a:r>
              <a:rPr lang="en-GB" b="1" dirty="0">
                <a:latin typeface="Calibri" panose="020F0502020204030204" pitchFamily="34" charset="0"/>
                <a:ea typeface="DengXian" panose="02010600030101010101" pitchFamily="2" charset="-122"/>
                <a:cs typeface="Times New Roman" panose="02020603050405020304" pitchFamily="18" charset="0"/>
              </a:rPr>
              <a:t>Select a Region</a:t>
            </a:r>
            <a:r>
              <a:rPr lang="en-GB" dirty="0">
                <a:latin typeface="Calibri" panose="020F0502020204030204" pitchFamily="34" charset="0"/>
                <a:ea typeface="DengXian" panose="02010600030101010101" pitchFamily="2" charset="-122"/>
                <a:cs typeface="Times New Roman" panose="02020603050405020304" pitchFamily="18" charset="0"/>
              </a:rPr>
              <a:t> allows you to home in on the place you want via several geographical area types including country, region or local authority.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The </a:t>
            </a:r>
            <a:r>
              <a:rPr lang="en-GB" b="1" dirty="0">
                <a:latin typeface="Calibri" panose="020F0502020204030204" pitchFamily="34" charset="0"/>
                <a:ea typeface="DengXian" panose="02010600030101010101" pitchFamily="2" charset="-122"/>
                <a:cs typeface="Times New Roman" panose="02020603050405020304" pitchFamily="18" charset="0"/>
              </a:rPr>
              <a:t>Select a Parameter</a:t>
            </a:r>
            <a:r>
              <a:rPr lang="en-GB" dirty="0">
                <a:latin typeface="Calibri" panose="020F0502020204030204" pitchFamily="34" charset="0"/>
                <a:ea typeface="DengXian" panose="02010600030101010101" pitchFamily="2" charset="-122"/>
                <a:cs typeface="Times New Roman" panose="02020603050405020304" pitchFamily="18" charset="0"/>
              </a:rPr>
              <a:t> gives you a choice of pollutant.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We are looking for PM</a:t>
            </a:r>
            <a:r>
              <a:rPr lang="en-GB" baseline="-25000" dirty="0">
                <a:latin typeface="Calibri" panose="020F0502020204030204" pitchFamily="34" charset="0"/>
                <a:ea typeface="DengXian" panose="02010600030101010101" pitchFamily="2" charset="-122"/>
                <a:cs typeface="Times New Roman" panose="02020603050405020304" pitchFamily="18" charset="0"/>
              </a:rPr>
              <a:t>10</a:t>
            </a:r>
            <a:r>
              <a:rPr lang="en-GB" dirty="0">
                <a:latin typeface="Calibri" panose="020F0502020204030204" pitchFamily="34" charset="0"/>
                <a:ea typeface="DengXian" panose="02010600030101010101" pitchFamily="2" charset="-122"/>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Make a choice an click the green </a:t>
            </a:r>
            <a:r>
              <a:rPr lang="en-GB" dirty="0">
                <a:highlight>
                  <a:srgbClr val="00FF00"/>
                </a:highlight>
                <a:latin typeface="Calibri" panose="020F0502020204030204" pitchFamily="34" charset="0"/>
                <a:ea typeface="DengXian" panose="02010600030101010101" pitchFamily="2" charset="-122"/>
                <a:cs typeface="Times New Roman" panose="02020603050405020304" pitchFamily="18" charset="0"/>
              </a:rPr>
              <a:t>Step 2</a:t>
            </a:r>
            <a:r>
              <a:rPr lang="en-GB" dirty="0">
                <a:latin typeface="Calibri" panose="020F0502020204030204" pitchFamily="34" charset="0"/>
                <a:ea typeface="DengXian" panose="02010600030101010101" pitchFamily="2" charset="-122"/>
                <a:cs typeface="Times New Roman" panose="02020603050405020304" pitchFamily="18" charset="0"/>
              </a:rPr>
              <a:t> button.</a:t>
            </a:r>
          </a:p>
        </p:txBody>
      </p:sp>
    </p:spTree>
    <p:extLst>
      <p:ext uri="{BB962C8B-B14F-4D97-AF65-F5344CB8AC3E}">
        <p14:creationId xmlns:p14="http://schemas.microsoft.com/office/powerpoint/2010/main" val="247554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A6B73D-23CE-4DA4-81ED-20AC64DF45C4}"/>
              </a:ext>
            </a:extLst>
          </p:cNvPr>
          <p:cNvPicPr/>
          <p:nvPr/>
        </p:nvPicPr>
        <p:blipFill>
          <a:blip r:embed="rId2"/>
          <a:stretch>
            <a:fillRect/>
          </a:stretch>
        </p:blipFill>
        <p:spPr>
          <a:xfrm>
            <a:off x="1800000" y="540000"/>
            <a:ext cx="5731510" cy="3222625"/>
          </a:xfrm>
          <a:prstGeom prst="rect">
            <a:avLst/>
          </a:prstGeom>
        </p:spPr>
      </p:pic>
      <p:sp>
        <p:nvSpPr>
          <p:cNvPr id="3" name="Arrow: Right 2">
            <a:extLst>
              <a:ext uri="{FF2B5EF4-FFF2-40B4-BE49-F238E27FC236}">
                <a16:creationId xmlns:a16="http://schemas.microsoft.com/office/drawing/2014/main" id="{38D3E2F0-2AFD-4112-A266-0246F7D8D1FB}"/>
              </a:ext>
            </a:extLst>
          </p:cNvPr>
          <p:cNvSpPr/>
          <p:nvPr/>
        </p:nvSpPr>
        <p:spPr>
          <a:xfrm>
            <a:off x="1598673" y="3068960"/>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a:extLst>
              <a:ext uri="{FF2B5EF4-FFF2-40B4-BE49-F238E27FC236}">
                <a16:creationId xmlns:a16="http://schemas.microsoft.com/office/drawing/2014/main" id="{F8A7D4B2-F24F-4E8D-B924-28ECC1F010FE}"/>
              </a:ext>
            </a:extLst>
          </p:cNvPr>
          <p:cNvSpPr/>
          <p:nvPr/>
        </p:nvSpPr>
        <p:spPr>
          <a:xfrm>
            <a:off x="1403648" y="4293096"/>
            <a:ext cx="6984776" cy="117346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Now you can choose which geographical area you are interested in.</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Select the </a:t>
            </a:r>
            <a:r>
              <a:rPr lang="en-GB" b="1" dirty="0">
                <a:latin typeface="Calibri" panose="020F0502020204030204" pitchFamily="34" charset="0"/>
                <a:ea typeface="DengXian" panose="02010600030101010101" pitchFamily="2" charset="-122"/>
                <a:cs typeface="Times New Roman" panose="02020603050405020304" pitchFamily="18" charset="0"/>
              </a:rPr>
              <a:t>Sub Zone</a:t>
            </a:r>
            <a:r>
              <a:rPr lang="en-GB" dirty="0">
                <a:latin typeface="Calibri" panose="020F0502020204030204" pitchFamily="34" charset="0"/>
                <a:ea typeface="DengXian" panose="02010600030101010101" pitchFamily="2" charset="-122"/>
                <a:cs typeface="Times New Roman" panose="02020603050405020304" pitchFamily="18" charset="0"/>
              </a:rPr>
              <a:t>, in this case, Bristol City Council.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Click the green </a:t>
            </a:r>
            <a:r>
              <a:rPr lang="en-GB" dirty="0">
                <a:highlight>
                  <a:srgbClr val="00FF00"/>
                </a:highlight>
                <a:latin typeface="Calibri" panose="020F0502020204030204" pitchFamily="34" charset="0"/>
                <a:ea typeface="DengXian" panose="02010600030101010101" pitchFamily="2" charset="-122"/>
                <a:cs typeface="Times New Roman" panose="02020603050405020304" pitchFamily="18" charset="0"/>
              </a:rPr>
              <a:t>Step 3</a:t>
            </a:r>
            <a:r>
              <a:rPr lang="en-GB" dirty="0">
                <a:latin typeface="Calibri" panose="020F0502020204030204" pitchFamily="34" charset="0"/>
                <a:ea typeface="DengXian" panose="02010600030101010101" pitchFamily="2" charset="-122"/>
                <a:cs typeface="Times New Roman" panose="02020603050405020304" pitchFamily="18" charset="0"/>
              </a:rPr>
              <a:t> button. </a:t>
            </a:r>
          </a:p>
        </p:txBody>
      </p:sp>
    </p:spTree>
    <p:extLst>
      <p:ext uri="{BB962C8B-B14F-4D97-AF65-F5344CB8AC3E}">
        <p14:creationId xmlns:p14="http://schemas.microsoft.com/office/powerpoint/2010/main" val="344386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C74F55-4E8A-4402-80FB-BD8C1CE93494}"/>
              </a:ext>
            </a:extLst>
          </p:cNvPr>
          <p:cNvPicPr/>
          <p:nvPr/>
        </p:nvPicPr>
        <p:blipFill>
          <a:blip r:embed="rId2"/>
          <a:stretch>
            <a:fillRect/>
          </a:stretch>
        </p:blipFill>
        <p:spPr>
          <a:xfrm>
            <a:off x="1800000" y="540000"/>
            <a:ext cx="5731510" cy="3222625"/>
          </a:xfrm>
          <a:prstGeom prst="rect">
            <a:avLst/>
          </a:prstGeom>
        </p:spPr>
      </p:pic>
      <p:sp>
        <p:nvSpPr>
          <p:cNvPr id="3" name="Rectangle 2">
            <a:extLst>
              <a:ext uri="{FF2B5EF4-FFF2-40B4-BE49-F238E27FC236}">
                <a16:creationId xmlns:a16="http://schemas.microsoft.com/office/drawing/2014/main" id="{ABBD3814-DA90-43BE-ABBC-6C1DB150FF8D}"/>
              </a:ext>
            </a:extLst>
          </p:cNvPr>
          <p:cNvSpPr/>
          <p:nvPr/>
        </p:nvSpPr>
        <p:spPr>
          <a:xfrm>
            <a:off x="1067028" y="4221088"/>
            <a:ext cx="7465412" cy="1070871"/>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We have a choice of monitoring sites, but at this stage we don’t know which are monitoring or when, so we will select them all. </a:t>
            </a:r>
          </a:p>
          <a:p>
            <a:pPr>
              <a:lnSpc>
                <a:spcPct val="107000"/>
              </a:lnSpc>
              <a:spcAft>
                <a:spcPts val="800"/>
              </a:spcAft>
            </a:pPr>
            <a:r>
              <a:rPr lang="en-GB" dirty="0">
                <a:latin typeface="Calibri" panose="020F0502020204030204" pitchFamily="34" charset="0"/>
                <a:ea typeface="DengXian" panose="02010600030101010101" pitchFamily="2" charset="-122"/>
                <a:cs typeface="Times New Roman" panose="02020603050405020304" pitchFamily="18" charset="0"/>
              </a:rPr>
              <a:t>Click the green </a:t>
            </a:r>
            <a:r>
              <a:rPr lang="en-GB" dirty="0">
                <a:highlight>
                  <a:srgbClr val="00FF00"/>
                </a:highlight>
                <a:latin typeface="Calibri" panose="020F0502020204030204" pitchFamily="34" charset="0"/>
                <a:ea typeface="DengXian" panose="02010600030101010101" pitchFamily="2" charset="-122"/>
                <a:cs typeface="Times New Roman" panose="02020603050405020304" pitchFamily="18" charset="0"/>
              </a:rPr>
              <a:t>Step 4</a:t>
            </a:r>
            <a:r>
              <a:rPr lang="en-GB" dirty="0">
                <a:latin typeface="Calibri" panose="020F0502020204030204" pitchFamily="34" charset="0"/>
                <a:ea typeface="DengXian" panose="02010600030101010101" pitchFamily="2" charset="-122"/>
                <a:cs typeface="Times New Roman" panose="02020603050405020304" pitchFamily="18" charset="0"/>
              </a:rPr>
              <a:t> button.</a:t>
            </a:r>
          </a:p>
        </p:txBody>
      </p:sp>
      <p:sp>
        <p:nvSpPr>
          <p:cNvPr id="4" name="Arrow: Right 3">
            <a:extLst>
              <a:ext uri="{FF2B5EF4-FFF2-40B4-BE49-F238E27FC236}">
                <a16:creationId xmlns:a16="http://schemas.microsoft.com/office/drawing/2014/main" id="{62F2FDA7-6FFC-4765-B95F-76878471BFE7}"/>
              </a:ext>
            </a:extLst>
          </p:cNvPr>
          <p:cNvSpPr/>
          <p:nvPr/>
        </p:nvSpPr>
        <p:spPr>
          <a:xfrm>
            <a:off x="1123540" y="2852936"/>
            <a:ext cx="977900" cy="4845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447840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602F4352AC064BAB6534866D1EBEE7" ma:contentTypeVersion="12" ma:contentTypeDescription="Create a new document." ma:contentTypeScope="" ma:versionID="398e8891476d4c17b6ed3be902448ba1">
  <xsd:schema xmlns:xsd="http://www.w3.org/2001/XMLSchema" xmlns:xs="http://www.w3.org/2001/XMLSchema" xmlns:p="http://schemas.microsoft.com/office/2006/metadata/properties" xmlns:ns2="f6a294d8-0227-4a1f-9f82-c7d0e374c362" xmlns:ns3="56010c2e-e7df-43f9-b9a0-0c299b337b10" targetNamespace="http://schemas.microsoft.com/office/2006/metadata/properties" ma:root="true" ma:fieldsID="f36cd9c4f2d0396c512f7b9e3a45a84d" ns2:_="" ns3:_="">
    <xsd:import namespace="f6a294d8-0227-4a1f-9f82-c7d0e374c362"/>
    <xsd:import namespace="56010c2e-e7df-43f9-b9a0-0c299b337b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294d8-0227-4a1f-9f82-c7d0e374c3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010c2e-e7df-43f9-b9a0-0c299b337b1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ADC0B9-4B93-4E1A-9376-5C63CDD71A01}">
  <ds:schemaRefs>
    <ds:schemaRef ds:uri="http://schemas.microsoft.com/sharepoint/v3/contenttype/forms"/>
  </ds:schemaRefs>
</ds:datastoreItem>
</file>

<file path=customXml/itemProps2.xml><?xml version="1.0" encoding="utf-8"?>
<ds:datastoreItem xmlns:ds="http://schemas.openxmlformats.org/officeDocument/2006/customXml" ds:itemID="{8FAF2E1B-7D3D-44BF-9189-AE95A6C7C612}">
  <ds:schemaRefs>
    <ds:schemaRef ds:uri="http://schemas.microsoft.com/office/2006/documentManagement/types"/>
    <ds:schemaRef ds:uri="http://schemas.microsoft.com/office/infopath/2007/PartnerControls"/>
    <ds:schemaRef ds:uri="f6a294d8-0227-4a1f-9f82-c7d0e374c362"/>
    <ds:schemaRef ds:uri="http://purl.org/dc/elements/1.1/"/>
    <ds:schemaRef ds:uri="http://schemas.microsoft.com/office/2006/metadata/properties"/>
    <ds:schemaRef ds:uri="http://purl.org/dc/terms/"/>
    <ds:schemaRef ds:uri="http://schemas.openxmlformats.org/package/2006/metadata/core-properties"/>
    <ds:schemaRef ds:uri="56010c2e-e7df-43f9-b9a0-0c299b337b10"/>
    <ds:schemaRef ds:uri="http://www.w3.org/XML/1998/namespace"/>
    <ds:schemaRef ds:uri="http://purl.org/dc/dcmitype/"/>
  </ds:schemaRefs>
</ds:datastoreItem>
</file>

<file path=customXml/itemProps3.xml><?xml version="1.0" encoding="utf-8"?>
<ds:datastoreItem xmlns:ds="http://schemas.openxmlformats.org/officeDocument/2006/customXml" ds:itemID="{A12BCD35-F354-4C59-8825-A32E74B0C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294d8-0227-4a1f-9f82-c7d0e374c362"/>
    <ds:schemaRef ds:uri="56010c2e-e7df-43f9-b9a0-0c299b337b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1405</TotalTime>
  <Words>1014</Words>
  <Application>Microsoft Office PowerPoint</Application>
  <PresentationFormat>On-screen Show (4:3)</PresentationFormat>
  <Paragraphs>97</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Symbol</vt:lpstr>
      <vt:lpstr>Office Theme</vt:lpstr>
      <vt:lpstr>Using the UK Air Data Archive for Your Own Research: Step-by-step Guidance on Accessing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Alison Trew</cp:lastModifiedBy>
  <cp:revision>21</cp:revision>
  <dcterms:created xsi:type="dcterms:W3CDTF">2016-06-16T08:43:18Z</dcterms:created>
  <dcterms:modified xsi:type="dcterms:W3CDTF">2020-03-30T15:07:04Z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0x010100FF602F4352AC064BAB6534866D1EBEE7</vt:lpwstr>
  </property>
</Properties>
</file>