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477" r:id="rId7"/>
    <p:sldId id="480" r:id="rId8"/>
    <p:sldId id="479" r:id="rId9"/>
    <p:sldId id="482" r:id="rId10"/>
    <p:sldId id="478" r:id="rId11"/>
    <p:sldId id="481" r:id="rId12"/>
    <p:sldId id="484" r:id="rId13"/>
    <p:sldId id="4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Martin" initials="SM" lastIdx="4" clrIdx="0">
    <p:extLst>
      <p:ext uri="{19B8F6BF-5375-455C-9EA6-DF929625EA0E}">
        <p15:presenceInfo xmlns:p15="http://schemas.microsoft.com/office/powerpoint/2012/main" userId="S::sue.martin@pstt.org.uk::cb0194a5-6d63-41ca-ace6-4751bda7921e" providerId="AD"/>
      </p:ext>
    </p:extLst>
  </p:cmAuthor>
  <p:cmAuthor id="2" name="Alison Trew" initials="AT" lastIdx="1" clrIdx="1">
    <p:extLst>
      <p:ext uri="{19B8F6BF-5375-455C-9EA6-DF929625EA0E}">
        <p15:presenceInfo xmlns:p15="http://schemas.microsoft.com/office/powerpoint/2012/main" userId="S::Alison.Trew@pstt.org.uk::501ad152-89bb-4882-ac72-f31826cb2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58144" autoAdjust="0"/>
  </p:normalViewPr>
  <p:slideViewPr>
    <p:cSldViewPr>
      <p:cViewPr varScale="1">
        <p:scale>
          <a:sx n="66" d="100"/>
          <a:sy n="66" d="100"/>
        </p:scale>
        <p:origin x="1890" y="6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Trew" userId="501ad152-89bb-4882-ac72-f31826cb2e78" providerId="ADAL" clId="{E91ADD33-9E60-48A4-8455-5E3852AC407D}"/>
    <pc:docChg chg="undo custSel modSld">
      <pc:chgData name="Alison Trew" userId="501ad152-89bb-4882-ac72-f31826cb2e78" providerId="ADAL" clId="{E91ADD33-9E60-48A4-8455-5E3852AC407D}" dt="2020-10-09T15:16:36.103" v="11" actId="20577"/>
      <pc:docMkLst>
        <pc:docMk/>
      </pc:docMkLst>
      <pc:sldChg chg="modNotesTx">
        <pc:chgData name="Alison Trew" userId="501ad152-89bb-4882-ac72-f31826cb2e78" providerId="ADAL" clId="{E91ADD33-9E60-48A4-8455-5E3852AC407D}" dt="2020-10-09T15:16:36.103" v="11" actId="20577"/>
        <pc:sldMkLst>
          <pc:docMk/>
          <pc:sldMk cId="0" sldId="25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0-08T14:31:38.833" idx="2">
    <p:pos x="10" y="10"/>
    <p:text>Can we link to Katharine's article on extracting plastics from an earlier newsletter? Maybe the article itself could be added to the resource? Also, Katharine created a CPD video for the STEM/PSTT conference. I wonder if we could add this to the website too?</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08T14:33:26.439" idx="3">
    <p:pos x="10" y="10"/>
    <p:text>I'm not sure if this is appropriate, but I used to do an investigation with children to clean up an oil spill (or at least to find out what materials might help to do this). Used veg. oil and provided a range of materials such as straw, wood chippings, paper towels, cotton wool, etc. and anything else children suggested (within reason). Looked at pros and cons of various materials.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08T14:36:26.724" idx="4">
    <p:pos x="10" y="10"/>
    <p:text>Maybe worth noting that children often confuse smoke and steam (and also often think that you can see steam, which of course is not the case). Encourage teachers to stalk about smoke as being the product of burning.</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53CA3-44DE-4E63-8872-DE2D34353354}" type="datetimeFigureOut">
              <a:rPr lang="en-GB" smtClean="0"/>
              <a:t>09/10/2020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695FD-F588-4263-A348-C227AF9682E3}" type="slidenum">
              <a:rPr lang="en-GB" smtClean="0"/>
              <a:t>‹#›</a:t>
            </a:fld>
            <a:endParaRPr lang="en-GB"/>
          </a:p>
        </p:txBody>
      </p:sp>
    </p:spTree>
    <p:extLst>
      <p:ext uri="{BB962C8B-B14F-4D97-AF65-F5344CB8AC3E}">
        <p14:creationId xmlns:p14="http://schemas.microsoft.com/office/powerpoint/2010/main" val="412344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ience.howstuffworks.com/environmental/green-science/cleaning-oil-spill.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k-air.defra.gov.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PPT1B</a:t>
            </a:r>
          </a:p>
          <a:p>
            <a:r>
              <a:rPr lang="en-GB" dirty="0"/>
              <a:t>This PowerPoint could be used as a classroom presentation and is suitable for primary children (ages 9-11).</a:t>
            </a:r>
          </a:p>
          <a:p>
            <a:endParaRPr lang="en-GB" dirty="0"/>
          </a:p>
          <a:p>
            <a:r>
              <a:rPr lang="en-GB" b="0" dirty="0"/>
              <a:t>To investigate air pollution more fully with children, the following PowerPoints (which can be used as classroom presentations) are available from the Primary Science Teaching Trust (PSTT) Free Teaching Resource - </a:t>
            </a:r>
            <a:r>
              <a:rPr lang="en-GB" b="1" dirty="0"/>
              <a:t>Air Pollution Research:</a:t>
            </a:r>
          </a:p>
          <a:p>
            <a:pPr marL="171450" indent="-171450">
              <a:buFont typeface="Arial" panose="020B0604020202020204" pitchFamily="34" charset="0"/>
              <a:buChar char="•"/>
            </a:pPr>
            <a:r>
              <a:rPr lang="en-GB" b="1" dirty="0"/>
              <a:t>PPT 1A. What is air?</a:t>
            </a:r>
          </a:p>
          <a:p>
            <a:pPr marL="171450" indent="-171450">
              <a:buFont typeface="Arial" panose="020B0604020202020204" pitchFamily="34" charset="0"/>
              <a:buChar char="•"/>
            </a:pPr>
            <a:r>
              <a:rPr lang="en-GB" b="1" dirty="0"/>
              <a:t>PPT1B. What is pollution?</a:t>
            </a:r>
          </a:p>
          <a:p>
            <a:pPr marL="171450" indent="-171450">
              <a:buFont typeface="Arial" panose="020B0604020202020204" pitchFamily="34" charset="0"/>
              <a:buChar char="•"/>
            </a:pPr>
            <a:r>
              <a:rPr lang="en-GB" b="1" dirty="0"/>
              <a:t>PPT 2. What does BIG data look like?</a:t>
            </a:r>
          </a:p>
          <a:p>
            <a:pPr marL="171450" indent="-171450">
              <a:buFont typeface="Arial" panose="020B0604020202020204" pitchFamily="34" charset="0"/>
              <a:buChar char="•"/>
            </a:pPr>
            <a:r>
              <a:rPr lang="en-GB" sz="1200" b="1" kern="1200" dirty="0">
                <a:solidFill>
                  <a:schemeClr val="tx1"/>
                </a:solidFill>
                <a:latin typeface="+mn-lt"/>
                <a:ea typeface="+mn-ea"/>
                <a:cs typeface="+mn-cs"/>
              </a:rPr>
              <a:t>PPT 3. What do levels of air pollutants look like across the 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PPT4. What happened to levels of air pollutants during national lockdown in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latin typeface="+mn-lt"/>
                <a:ea typeface="+mn-ea"/>
                <a:cs typeface="+mn-cs"/>
              </a:rPr>
              <a:t>PPT5. What can we do?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https://pstt.org.uk/resources/curriculum-materials/citizen-science-air-pollution</a:t>
            </a: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1</a:t>
            </a:fld>
            <a:endParaRPr lang="en-GB"/>
          </a:p>
        </p:txBody>
      </p:sp>
    </p:spTree>
    <p:extLst>
      <p:ext uri="{BB962C8B-B14F-4D97-AF65-F5344CB8AC3E}">
        <p14:creationId xmlns:p14="http://schemas.microsoft.com/office/powerpoint/2010/main" val="425122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AACEDF9-F8E6-4D88-B1C1-97EB62F1C2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7E4B7A40-754F-49C0-9C55-1677CC2BFE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4212" name="Slide Number Placeholder 3">
            <a:extLst>
              <a:ext uri="{FF2B5EF4-FFF2-40B4-BE49-F238E27FC236}">
                <a16:creationId xmlns:a16="http://schemas.microsoft.com/office/drawing/2014/main" id="{13A58970-2EAE-42E0-B96E-F949943C25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94DCC6-675C-4D37-88F9-A3132DBB7152}" type="slidenum">
              <a:rPr lang="en-US" altLang="en-US" smtClean="0"/>
              <a:pPr/>
              <a:t>10</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PowerPoint has 4 sections. We suggest that you introduce children to air quality and atmospheric pollutants by exploring the questions on this slide in this order.</a:t>
            </a:r>
          </a:p>
          <a:p>
            <a:r>
              <a:rPr lang="en-GB" dirty="0"/>
              <a:t>Depending on the children’s prior knowledge and understanding, you may decide to omit some sections. </a:t>
            </a:r>
          </a:p>
          <a:p>
            <a:r>
              <a:rPr lang="en-GB" dirty="0"/>
              <a:t>There are notes with each slide which give background information and answers to questions that you may ask the children.</a:t>
            </a:r>
          </a:p>
        </p:txBody>
      </p:sp>
      <p:sp>
        <p:nvSpPr>
          <p:cNvPr id="4" name="Slide Number Placeholder 3"/>
          <p:cNvSpPr>
            <a:spLocks noGrp="1"/>
          </p:cNvSpPr>
          <p:nvPr>
            <p:ph type="sldNum" sz="quarter" idx="5"/>
          </p:nvPr>
        </p:nvSpPr>
        <p:spPr/>
        <p:txBody>
          <a:bodyPr/>
          <a:lstStyle/>
          <a:p>
            <a:fld id="{228695FD-F588-4263-A348-C227AF9682E3}" type="slidenum">
              <a:rPr lang="en-GB" smtClean="0"/>
              <a:t>2</a:t>
            </a:fld>
            <a:endParaRPr lang="en-GB"/>
          </a:p>
        </p:txBody>
      </p:sp>
    </p:spTree>
    <p:extLst>
      <p:ext uri="{BB962C8B-B14F-4D97-AF65-F5344CB8AC3E}">
        <p14:creationId xmlns:p14="http://schemas.microsoft.com/office/powerpoint/2010/main" val="313909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Aim: to explain </a:t>
            </a:r>
            <a:r>
              <a:rPr lang="en-GB" b="1" i="0" u="sng" dirty="0"/>
              <a:t>plastic pollution</a:t>
            </a:r>
            <a:r>
              <a:rPr lang="en-GB" b="1" i="0" dirty="0"/>
              <a:t> and consider its impact on the environment</a:t>
            </a:r>
            <a:endParaRPr lang="en-GB" i="1" dirty="0"/>
          </a:p>
          <a:p>
            <a:r>
              <a:rPr lang="en-GB" i="1" dirty="0"/>
              <a:t>Small groups/pairs: ask children what they think has happened in the pictures.</a:t>
            </a:r>
          </a:p>
          <a:p>
            <a:endParaRPr lang="en-GB" i="1" dirty="0"/>
          </a:p>
          <a:p>
            <a:r>
              <a:rPr lang="en-GB" sz="1200" b="1" kern="1200" dirty="0">
                <a:solidFill>
                  <a:schemeClr val="tx1"/>
                </a:solidFill>
                <a:effectLst/>
                <a:latin typeface="+mn-lt"/>
                <a:ea typeface="+mn-ea"/>
                <a:cs typeface="+mn-cs"/>
              </a:rPr>
              <a:t>Plastic</a:t>
            </a:r>
            <a:r>
              <a:rPr lang="en-GB" sz="1200" kern="1200" dirty="0">
                <a:solidFill>
                  <a:schemeClr val="tx1"/>
                </a:solidFill>
                <a:effectLst/>
                <a:latin typeface="+mn-lt"/>
                <a:ea typeface="+mn-ea"/>
                <a:cs typeface="+mn-cs"/>
              </a:rPr>
              <a:t> is a synthetic material made from a wide range of natural organic materials such as cellulose, coal, natural gas and crude oil. There are thousands of different plastics which make modern life possible. Plastics are termed </a:t>
            </a:r>
            <a:r>
              <a:rPr lang="en-GB" sz="1200" b="1" kern="1200" dirty="0">
                <a:solidFill>
                  <a:schemeClr val="tx1"/>
                </a:solidFill>
                <a:effectLst/>
                <a:latin typeface="+mn-lt"/>
                <a:ea typeface="+mn-ea"/>
                <a:cs typeface="+mn-cs"/>
              </a:rPr>
              <a:t>polymers</a:t>
            </a:r>
            <a:r>
              <a:rPr lang="en-GB" sz="1200" kern="1200" dirty="0">
                <a:solidFill>
                  <a:schemeClr val="tx1"/>
                </a:solidFill>
                <a:effectLst/>
                <a:latin typeface="+mn-lt"/>
                <a:ea typeface="+mn-ea"/>
                <a:cs typeface="+mn-cs"/>
              </a:rPr>
              <a:t> by scientists.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Much of the plastic that does not end up in landfill or go through other waste management pathways (such as </a:t>
            </a:r>
            <a:r>
              <a:rPr lang="en-GB" sz="1200" b="1" kern="1200" dirty="0">
                <a:solidFill>
                  <a:schemeClr val="tx1"/>
                </a:solidFill>
                <a:effectLst/>
                <a:latin typeface="+mn-lt"/>
                <a:ea typeface="+mn-ea"/>
                <a:cs typeface="+mn-cs"/>
              </a:rPr>
              <a:t>recycling</a:t>
            </a:r>
            <a:r>
              <a:rPr lang="en-GB" sz="1200" kern="1200" dirty="0">
                <a:solidFill>
                  <a:schemeClr val="tx1"/>
                </a:solidFill>
                <a:effectLst/>
                <a:latin typeface="+mn-lt"/>
                <a:ea typeface="+mn-ea"/>
                <a:cs typeface="+mn-cs"/>
              </a:rPr>
              <a:t> or incineration) is thought to end up in the </a:t>
            </a:r>
            <a:r>
              <a:rPr lang="en-GB" sz="1200" b="1" kern="1200" dirty="0">
                <a:solidFill>
                  <a:schemeClr val="tx1"/>
                </a:solidFill>
                <a:effectLst/>
                <a:latin typeface="+mn-lt"/>
                <a:ea typeface="+mn-ea"/>
                <a:cs typeface="+mn-cs"/>
              </a:rPr>
              <a:t>ocean</a:t>
            </a:r>
            <a:r>
              <a:rPr lang="en-GB" sz="1200" kern="1200" dirty="0">
                <a:solidFill>
                  <a:schemeClr val="tx1"/>
                </a:solidFill>
                <a:effectLst/>
                <a:latin typeface="+mn-lt"/>
                <a:ea typeface="+mn-ea"/>
                <a:cs typeface="+mn-cs"/>
              </a:rPr>
              <a:t>. Most plastics are low density, so they float on seawater.</a:t>
            </a:r>
          </a:p>
          <a:p>
            <a:r>
              <a:rPr lang="en-GB" sz="1200" kern="1200" dirty="0">
                <a:solidFill>
                  <a:schemeClr val="tx1"/>
                </a:solidFill>
                <a:effectLst/>
                <a:latin typeface="+mn-lt"/>
                <a:ea typeface="+mn-ea"/>
                <a:cs typeface="+mn-cs"/>
              </a:rPr>
              <a:t>8 million tonnes of plastic enter the ocean each year, according to figures published by National Geographic in 2019. Plastic can enter the ocean as large, identifiable items (as above), or as </a:t>
            </a:r>
            <a:r>
              <a:rPr lang="en-GB" sz="1200" b="1" kern="1200" dirty="0">
                <a:solidFill>
                  <a:schemeClr val="tx1"/>
                </a:solidFill>
                <a:effectLst/>
                <a:latin typeface="+mn-lt"/>
                <a:ea typeface="+mn-ea"/>
                <a:cs typeface="+mn-cs"/>
              </a:rPr>
              <a:t>microplastics</a:t>
            </a:r>
            <a:r>
              <a:rPr lang="en-GB" sz="1200" kern="1200" dirty="0">
                <a:solidFill>
                  <a:schemeClr val="tx1"/>
                </a:solidFill>
                <a:effectLst/>
                <a:latin typeface="+mn-lt"/>
                <a:ea typeface="+mn-ea"/>
                <a:cs typeface="+mn-cs"/>
              </a:rPr>
              <a:t> (pieces under five millimetres in length), </a:t>
            </a:r>
            <a:r>
              <a:rPr lang="en-GB" sz="1200" kern="1200" dirty="0">
                <a:solidFill>
                  <a:schemeClr val="tx1"/>
                </a:solidFill>
                <a:effectLst/>
                <a:highlight>
                  <a:srgbClr val="FFFF00"/>
                </a:highlight>
                <a:latin typeface="+mn-lt"/>
                <a:ea typeface="+mn-ea"/>
                <a:cs typeface="+mn-cs"/>
              </a:rPr>
              <a:t>and some are </a:t>
            </a:r>
            <a:r>
              <a:rPr lang="en-GB" sz="1200" b="1" kern="1200" dirty="0">
                <a:solidFill>
                  <a:schemeClr val="tx1"/>
                </a:solidFill>
                <a:effectLst/>
                <a:highlight>
                  <a:srgbClr val="FFFF00"/>
                </a:highlight>
                <a:latin typeface="+mn-lt"/>
                <a:ea typeface="+mn-ea"/>
                <a:cs typeface="+mn-cs"/>
              </a:rPr>
              <a:t>microscopic (</a:t>
            </a:r>
            <a:r>
              <a:rPr lang="en-GB" sz="1200" b="0" i="0" kern="1200" dirty="0">
                <a:solidFill>
                  <a:schemeClr val="tx1"/>
                </a:solidFill>
                <a:effectLst/>
                <a:highlight>
                  <a:srgbClr val="FFFF00"/>
                </a:highlight>
                <a:latin typeface="+mn-lt"/>
                <a:ea typeface="+mn-ea"/>
                <a:cs typeface="+mn-cs"/>
              </a:rPr>
              <a:t>so small as to be visible only with a microscope)</a:t>
            </a:r>
            <a:r>
              <a:rPr lang="en-GB" sz="1200" kern="1200" dirty="0">
                <a:solidFill>
                  <a:schemeClr val="tx1"/>
                </a:solidFill>
                <a:effectLst/>
                <a:highlight>
                  <a:srgbClr val="FFFF00"/>
                </a:highlight>
                <a:latin typeface="+mn-lt"/>
                <a:ea typeface="+mn-ea"/>
                <a:cs typeface="+mn-cs"/>
              </a:rPr>
              <a:t>. </a:t>
            </a:r>
            <a:r>
              <a:rPr lang="en-GB" sz="1200" kern="1200" dirty="0">
                <a:solidFill>
                  <a:schemeClr val="tx1"/>
                </a:solidFill>
                <a:effectLst/>
                <a:latin typeface="+mn-lt"/>
                <a:ea typeface="+mn-ea"/>
                <a:cs typeface="+mn-cs"/>
              </a:rPr>
              <a:t>All pose a threat to marine life. Microplastics have been found in more than 100 aquatic species such as fish which are eaten by humans.</a:t>
            </a:r>
          </a:p>
          <a:p>
            <a:endParaRPr lang="en-GB" dirty="0"/>
          </a:p>
          <a:p>
            <a:r>
              <a:rPr lang="en-GB" dirty="0"/>
              <a:t>Note: </a:t>
            </a:r>
            <a:r>
              <a:rPr lang="en-GB" b="1" dirty="0"/>
              <a:t>Sir David Attenborough’s plastic message </a:t>
            </a:r>
            <a:r>
              <a:rPr lang="en-GB" dirty="0"/>
              <a:t>(BBC) is suitable for primary children to watch and includes primary school children in the film. </a:t>
            </a:r>
          </a:p>
          <a:p>
            <a:r>
              <a:rPr lang="en-GB" dirty="0"/>
              <a:t>Click on the link to view the film clip (&lt;3 minutes).</a:t>
            </a:r>
          </a:p>
        </p:txBody>
      </p:sp>
      <p:sp>
        <p:nvSpPr>
          <p:cNvPr id="4" name="Slide Number Placeholder 3"/>
          <p:cNvSpPr>
            <a:spLocks noGrp="1"/>
          </p:cNvSpPr>
          <p:nvPr>
            <p:ph type="sldNum" sz="quarter" idx="5"/>
          </p:nvPr>
        </p:nvSpPr>
        <p:spPr/>
        <p:txBody>
          <a:bodyPr/>
          <a:lstStyle/>
          <a:p>
            <a:fld id="{228695FD-F588-4263-A348-C227AF9682E3}" type="slidenum">
              <a:rPr lang="en-GB" smtClean="0"/>
              <a:t>3</a:t>
            </a:fld>
            <a:endParaRPr lang="en-GB"/>
          </a:p>
        </p:txBody>
      </p:sp>
    </p:spTree>
    <p:extLst>
      <p:ext uri="{BB962C8B-B14F-4D97-AF65-F5344CB8AC3E}">
        <p14:creationId xmlns:p14="http://schemas.microsoft.com/office/powerpoint/2010/main" val="415939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Aim: to explain </a:t>
            </a:r>
            <a:r>
              <a:rPr lang="en-GB" b="1" i="0" u="sng" dirty="0"/>
              <a:t>oil pollution</a:t>
            </a:r>
            <a:r>
              <a:rPr lang="en-GB" b="1" i="0" u="none" dirty="0"/>
              <a:t> </a:t>
            </a:r>
            <a:r>
              <a:rPr lang="en-GB" b="1" i="0" dirty="0"/>
              <a:t>and consider its impact on the environment</a:t>
            </a:r>
            <a:endParaRPr lang="en-GB" i="1" dirty="0"/>
          </a:p>
          <a:p>
            <a:r>
              <a:rPr lang="en-GB" i="1" dirty="0"/>
              <a:t>Small groups/pairs: ask children what they think has happened in the pictures.</a:t>
            </a:r>
          </a:p>
          <a:p>
            <a:endParaRPr lang="en-GB" dirty="0"/>
          </a:p>
          <a:p>
            <a:r>
              <a:rPr lang="en-GB" dirty="0"/>
              <a:t>A ship floats amongst a sea of spilled oil in the Gulf of Mexico after the BP Deepwater Horizon oil spill disaster (April 2010).</a:t>
            </a:r>
          </a:p>
          <a:p>
            <a:r>
              <a:rPr lang="en-GB" b="1" dirty="0"/>
              <a:t>Crude oil </a:t>
            </a:r>
            <a:r>
              <a:rPr lang="en-GB" dirty="0"/>
              <a:t>is  a liquid found in the Earth’s crust. It is the remains of organisms that lived and died millions of years ago. Across the world, humans use enormous quantities of crude oil to make fuels (petrol and diesel) and other products such as plastics. Most of that crude oil reaches its destination by sea. Unfortunately, there are occasional </a:t>
            </a:r>
            <a:r>
              <a:rPr lang="en-GB" b="1" dirty="0"/>
              <a:t>oil spills </a:t>
            </a:r>
            <a:r>
              <a:rPr lang="en-GB" dirty="0"/>
              <a:t>from super tankers, underwater pipelines, offshore oil rigs, coastal storage facilities and oil refineries. When an oil spill occurs, the oil forms a millimetre-thick </a:t>
            </a:r>
            <a:r>
              <a:rPr lang="en-GB" b="1" dirty="0"/>
              <a:t>slick</a:t>
            </a:r>
            <a:r>
              <a:rPr lang="en-GB" dirty="0"/>
              <a:t> that floats on the water (because oil and water do not mix). The oil spreads out over many square kilometres, until it becomes a widespread sheen on the water surface. Oil spills are generally very messy and environmentally threatening. Spills may reach shorelines and affect wildlife. This bird is covered in oil from the Black Sea oil spill 2014. A leak on a Russian oil pipeline caused the oil spill in the Black Sea near the port of </a:t>
            </a:r>
            <a:r>
              <a:rPr lang="en-GB" dirty="0" err="1"/>
              <a:t>Tuapse</a:t>
            </a:r>
            <a:r>
              <a:rPr lang="en-GB" dirty="0"/>
              <a:t>, Russia. More information about oil spills and cleaning them up can be found here </a:t>
            </a:r>
            <a:r>
              <a:rPr lang="en-GB" dirty="0">
                <a:hlinkClick r:id="rId3"/>
              </a:rPr>
              <a:t>https://science.howstuffworks.com/environmental/green-science/cleaning-oil-spill.htm</a:t>
            </a:r>
            <a:endParaRPr lang="en-GB" dirty="0"/>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4</a:t>
            </a:fld>
            <a:endParaRPr lang="en-GB"/>
          </a:p>
        </p:txBody>
      </p:sp>
    </p:spTree>
    <p:extLst>
      <p:ext uri="{BB962C8B-B14F-4D97-AF65-F5344CB8AC3E}">
        <p14:creationId xmlns:p14="http://schemas.microsoft.com/office/powerpoint/2010/main" val="88971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Aim: to explain </a:t>
            </a:r>
            <a:r>
              <a:rPr lang="en-GB" b="1" i="0" u="sng" dirty="0"/>
              <a:t>air pollution</a:t>
            </a:r>
            <a:r>
              <a:rPr lang="en-GB" b="1" i="0" u="none" dirty="0"/>
              <a:t> </a:t>
            </a:r>
            <a:r>
              <a:rPr lang="en-GB" b="1" i="0" dirty="0"/>
              <a:t>and consider its impact on us</a:t>
            </a:r>
            <a:endParaRPr lang="en-GB" i="1" dirty="0"/>
          </a:p>
          <a:p>
            <a:r>
              <a:rPr lang="en-GB" i="1" dirty="0"/>
              <a:t>Small groups/pairs: ask children what they think has happened in the pictures.</a:t>
            </a:r>
          </a:p>
          <a:p>
            <a:endParaRPr lang="en-GB" dirty="0"/>
          </a:p>
          <a:p>
            <a:r>
              <a:rPr lang="en-GB" dirty="0"/>
              <a:t>Children may talk about fog, mist, smoke, smog, fires.</a:t>
            </a:r>
          </a:p>
          <a:p>
            <a:r>
              <a:rPr lang="en-GB" b="1" dirty="0"/>
              <a:t>Fog</a:t>
            </a:r>
            <a:r>
              <a:rPr lang="en-GB" dirty="0"/>
              <a:t> occurs when water vapour (which is invisible) in the air condenses to make tiny water droplets that hang in the air. It is like a cloud that touches the ground. Fog will prevent you seeing objects 1km further away from where you are standing. </a:t>
            </a:r>
          </a:p>
          <a:p>
            <a:r>
              <a:rPr lang="en-GB" b="1" dirty="0"/>
              <a:t>Mist</a:t>
            </a:r>
            <a:r>
              <a:rPr lang="en-GB" dirty="0"/>
              <a:t> is less dense than fog. Mist can reduce visibility to 1-2 km. </a:t>
            </a:r>
          </a:p>
          <a:p>
            <a:r>
              <a:rPr lang="en-GB" dirty="0"/>
              <a:t>The term </a:t>
            </a:r>
            <a:r>
              <a:rPr lang="en-GB" b="1" dirty="0"/>
              <a:t>smog</a:t>
            </a:r>
            <a:r>
              <a:rPr lang="en-GB" dirty="0"/>
              <a:t> was first used in the early 1900s to describe a mixture of fog and </a:t>
            </a:r>
            <a:r>
              <a:rPr lang="en-GB" b="1" dirty="0"/>
              <a:t>smoke</a:t>
            </a:r>
            <a:r>
              <a:rPr lang="en-GB" dirty="0"/>
              <a:t> (a suspension of carbon and other particles in the air). The smoke usually came from burning coal and was common in industrial areas and cities. Today, the smog we see is </a:t>
            </a:r>
            <a:r>
              <a:rPr lang="en-GB" b="1" dirty="0"/>
              <a:t>photochemical smog </a:t>
            </a:r>
            <a:r>
              <a:rPr lang="en-GB" dirty="0"/>
              <a:t>which is produced when sunlight reacts with </a:t>
            </a:r>
            <a:r>
              <a:rPr lang="en-GB" b="0" dirty="0"/>
              <a:t>gases </a:t>
            </a:r>
            <a:r>
              <a:rPr lang="en-GB" dirty="0"/>
              <a:t>in the atmosphere. Smog can be harmful to humans because some of the pollutants in the air can damage lung tissue making it hard to breathe. If you lived in a city which had frequent </a:t>
            </a:r>
            <a:r>
              <a:rPr lang="en-GB" dirty="0" err="1"/>
              <a:t>smogs</a:t>
            </a:r>
            <a:r>
              <a:rPr lang="en-GB" dirty="0"/>
              <a:t>, you might need to wear a mask when you went outside or even stay inside to avoid getting ill.</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5</a:t>
            </a:fld>
            <a:endParaRPr lang="en-GB"/>
          </a:p>
        </p:txBody>
      </p:sp>
    </p:spTree>
    <p:extLst>
      <p:ext uri="{BB962C8B-B14F-4D97-AF65-F5344CB8AC3E}">
        <p14:creationId xmlns:p14="http://schemas.microsoft.com/office/powerpoint/2010/main" val="175344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Aim: to know what air pollution is and what causes it (1st of 2 slides)</a:t>
            </a:r>
            <a:endParaRPr lang="en-GB" i="1" dirty="0"/>
          </a:p>
          <a:p>
            <a:r>
              <a:rPr lang="en-GB" i="0" dirty="0"/>
              <a:t>Small groups/pairs - ask children:</a:t>
            </a:r>
          </a:p>
          <a:p>
            <a:r>
              <a:rPr lang="en-GB" b="1" i="0" dirty="0"/>
              <a:t>What is happening in each picture?</a:t>
            </a:r>
          </a:p>
          <a:p>
            <a:r>
              <a:rPr lang="en-GB" b="1" i="0" dirty="0"/>
              <a:t>How do they think these processes would contribute to the quality of the air they breathe?</a:t>
            </a:r>
          </a:p>
          <a:p>
            <a:endParaRPr lang="en-GB" b="1" dirty="0"/>
          </a:p>
          <a:p>
            <a:r>
              <a:rPr lang="en-GB" b="1" dirty="0"/>
              <a:t>Air pollution </a:t>
            </a:r>
            <a:r>
              <a:rPr lang="en-GB" dirty="0"/>
              <a:t>is the contamination of the air by a mix of </a:t>
            </a:r>
            <a:r>
              <a:rPr lang="en-GB" b="1" dirty="0"/>
              <a:t>particles</a:t>
            </a:r>
            <a:r>
              <a:rPr lang="en-GB" dirty="0"/>
              <a:t> and </a:t>
            </a:r>
            <a:r>
              <a:rPr lang="en-GB" b="1" dirty="0"/>
              <a:t>gases</a:t>
            </a:r>
            <a:r>
              <a:rPr lang="en-GB" dirty="0"/>
              <a:t> that can be harmful to human health and the environment. Air pollutants are not always visible to humans.</a:t>
            </a:r>
          </a:p>
          <a:p>
            <a:endParaRPr lang="en-GB" dirty="0"/>
          </a:p>
          <a:p>
            <a:r>
              <a:rPr lang="en-GB" u="none" dirty="0"/>
              <a:t>Some pollutants come from </a:t>
            </a:r>
            <a:r>
              <a:rPr lang="en-GB" b="1" u="none" dirty="0"/>
              <a:t>natural sources</a:t>
            </a:r>
            <a:r>
              <a:rPr lang="en-GB" u="none" dirty="0"/>
              <a:t>: </a:t>
            </a:r>
          </a:p>
          <a:p>
            <a:pPr marL="228600" indent="-228600">
              <a:buFont typeface="+mj-lt"/>
              <a:buAutoNum type="arabicPeriod"/>
            </a:pPr>
            <a:r>
              <a:rPr lang="en-GB" b="1" dirty="0"/>
              <a:t>volcanic eruptions </a:t>
            </a:r>
            <a:r>
              <a:rPr lang="en-GB" b="0" dirty="0"/>
              <a:t>produce </a:t>
            </a:r>
            <a:r>
              <a:rPr lang="en-GB" b="0" dirty="0" err="1"/>
              <a:t>sulfur</a:t>
            </a:r>
            <a:r>
              <a:rPr lang="en-GB" b="0" dirty="0"/>
              <a:t> gases (e.g. </a:t>
            </a:r>
            <a:r>
              <a:rPr lang="en-GB" b="1" dirty="0" err="1"/>
              <a:t>sulfur</a:t>
            </a:r>
            <a:r>
              <a:rPr lang="en-GB" b="1" dirty="0"/>
              <a:t> dioxide</a:t>
            </a:r>
            <a:r>
              <a:rPr lang="en-GB" b="0" dirty="0"/>
              <a:t>), chlorine and ash (the solid powdery substance left over when something is completely burned. The chemical composition of ash depends on that of the substance burned but is mainly carbon with varying amounts of metals and phosphorous)</a:t>
            </a:r>
          </a:p>
          <a:p>
            <a:pPr marL="228600" indent="-228600">
              <a:buFont typeface="+mj-lt"/>
              <a:buAutoNum type="arabicPeriod"/>
            </a:pPr>
            <a:r>
              <a:rPr lang="en-GB" b="1" dirty="0"/>
              <a:t>wild fires </a:t>
            </a:r>
            <a:r>
              <a:rPr lang="en-GB" b="0" dirty="0"/>
              <a:t>produce smoke (a visible suspension of carbon and other particles in the air) and </a:t>
            </a:r>
            <a:r>
              <a:rPr lang="en-GB" b="1" dirty="0"/>
              <a:t>carbon monoxide </a:t>
            </a:r>
            <a:r>
              <a:rPr lang="en-GB" b="0" dirty="0"/>
              <a:t>(an invisible gas)</a:t>
            </a:r>
          </a:p>
          <a:p>
            <a:pPr marL="228600" indent="-228600">
              <a:buFont typeface="+mj-lt"/>
              <a:buAutoNum type="arabicPeriod"/>
            </a:pPr>
            <a:r>
              <a:rPr lang="en-GB" b="1" dirty="0"/>
              <a:t>allergens </a:t>
            </a:r>
            <a:r>
              <a:rPr lang="en-GB" b="0" dirty="0"/>
              <a:t>(pollen) can cause an allergic reaction in some people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animals</a:t>
            </a:r>
            <a:r>
              <a:rPr lang="en-GB" b="0" dirty="0"/>
              <a:t> (e.g. cattle) produce </a:t>
            </a:r>
            <a:r>
              <a:rPr lang="en-GB" b="1" dirty="0"/>
              <a:t>methane </a:t>
            </a:r>
            <a:r>
              <a:rPr lang="en-GB" b="0" dirty="0"/>
              <a:t>(an invisible gas) when they digest their food</a:t>
            </a:r>
          </a:p>
          <a:p>
            <a:pPr marL="228600" indent="-228600">
              <a:buFont typeface="+mj-lt"/>
              <a:buAutoNum type="arabicPeriod"/>
            </a:pPr>
            <a:r>
              <a:rPr lang="en-GB" b="1" dirty="0"/>
              <a:t>dust (particulate matter</a:t>
            </a:r>
            <a:r>
              <a:rPr lang="en-GB" b="0" dirty="0"/>
              <a:t>) is produced from large areas of land with little vegetation)</a:t>
            </a:r>
          </a:p>
        </p:txBody>
      </p:sp>
      <p:sp>
        <p:nvSpPr>
          <p:cNvPr id="4" name="Slide Number Placeholder 3"/>
          <p:cNvSpPr>
            <a:spLocks noGrp="1"/>
          </p:cNvSpPr>
          <p:nvPr>
            <p:ph type="sldNum" sz="quarter" idx="5"/>
          </p:nvPr>
        </p:nvSpPr>
        <p:spPr/>
        <p:txBody>
          <a:bodyPr/>
          <a:lstStyle/>
          <a:p>
            <a:fld id="{228695FD-F588-4263-A348-C227AF9682E3}" type="slidenum">
              <a:rPr lang="en-GB" smtClean="0"/>
              <a:t>6</a:t>
            </a:fld>
            <a:endParaRPr lang="en-GB"/>
          </a:p>
        </p:txBody>
      </p:sp>
    </p:spTree>
    <p:extLst>
      <p:ext uri="{BB962C8B-B14F-4D97-AF65-F5344CB8AC3E}">
        <p14:creationId xmlns:p14="http://schemas.microsoft.com/office/powerpoint/2010/main" val="263579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Aim: to know what air pollution is and what causes it (2</a:t>
            </a:r>
            <a:r>
              <a:rPr lang="en-GB" b="1" i="0" baseline="30000" dirty="0"/>
              <a:t>nd</a:t>
            </a:r>
            <a:r>
              <a:rPr lang="en-GB" b="1" i="0" dirty="0"/>
              <a:t> of 2 slides)</a:t>
            </a:r>
            <a:endParaRPr lang="en-GB" i="1" dirty="0"/>
          </a:p>
          <a:p>
            <a:r>
              <a:rPr lang="en-GB" i="0" dirty="0"/>
              <a:t>Small groups/pairs - ask children:</a:t>
            </a:r>
          </a:p>
          <a:p>
            <a:r>
              <a:rPr lang="en-GB" b="1" i="0" dirty="0"/>
              <a:t>What they think is happening in each image?</a:t>
            </a:r>
          </a:p>
          <a:p>
            <a:r>
              <a:rPr lang="en-GB" b="1" i="0" dirty="0"/>
              <a:t>How do they think these processes would contribute to the quality of the air they breathe?</a:t>
            </a:r>
          </a:p>
          <a:p>
            <a:endParaRPr lang="en-GB" u="sng" dirty="0"/>
          </a:p>
          <a:p>
            <a:r>
              <a:rPr lang="en-GB" u="none" dirty="0"/>
              <a:t>Most pollutants come from </a:t>
            </a:r>
            <a:r>
              <a:rPr lang="en-GB" b="1" u="none" dirty="0"/>
              <a:t>human activities</a:t>
            </a:r>
            <a:r>
              <a:rPr lang="en-GB" u="none" dirty="0"/>
              <a:t>: </a:t>
            </a:r>
          </a:p>
          <a:p>
            <a:pPr marL="0" indent="0">
              <a:buFont typeface="Arial" panose="020B0604020202020204" pitchFamily="34" charset="0"/>
              <a:buNone/>
            </a:pPr>
            <a:r>
              <a:rPr lang="en-GB" b="1" dirty="0">
                <a:latin typeface="Calibri" panose="020F0502020204030204" pitchFamily="34" charset="0"/>
                <a:ea typeface="DengXian" panose="02010600030101010101" pitchFamily="2" charset="-122"/>
                <a:cs typeface="Calibri" panose="020F0502020204030204" pitchFamily="34" charset="0"/>
              </a:rPr>
              <a:t>1, 2, 3 &amp; 4 </a:t>
            </a:r>
            <a:r>
              <a:rPr lang="en-GB" dirty="0">
                <a:latin typeface="Calibri" panose="020F0502020204030204" pitchFamily="34" charset="0"/>
                <a:ea typeface="DengXian" panose="02010600030101010101" pitchFamily="2" charset="-122"/>
                <a:cs typeface="Calibri" panose="020F0502020204030204" pitchFamily="34" charset="0"/>
              </a:rPr>
              <a:t>-  Burning fossil fuels (in vehicles, aeroplanes, power stations &amp; factories) produces </a:t>
            </a:r>
            <a:r>
              <a:rPr lang="en-GB" b="1" dirty="0"/>
              <a:t>carbon dioxide (CO</a:t>
            </a:r>
            <a:r>
              <a:rPr lang="en-GB" b="1" baseline="-25000" dirty="0"/>
              <a:t>2</a:t>
            </a:r>
            <a:r>
              <a:rPr lang="en-GB" b="1" dirty="0"/>
              <a:t>), nitric oxide (NO) nitrogen dioxide (NO</a:t>
            </a:r>
            <a:r>
              <a:rPr lang="en-GB" b="1" baseline="-25000" dirty="0"/>
              <a:t>2</a:t>
            </a:r>
            <a:r>
              <a:rPr lang="en-GB" b="1" dirty="0"/>
              <a:t>),</a:t>
            </a:r>
            <a:r>
              <a:rPr lang="en-GB" b="0" dirty="0"/>
              <a:t> </a:t>
            </a:r>
            <a:r>
              <a:rPr lang="en-GB" b="1" dirty="0"/>
              <a:t>sulfur dioxide (SO</a:t>
            </a:r>
            <a:r>
              <a:rPr lang="en-GB" b="1" baseline="-25000" dirty="0"/>
              <a:t>2</a:t>
            </a:r>
            <a:r>
              <a:rPr lang="en-GB" b="1" dirty="0"/>
              <a:t>)</a:t>
            </a:r>
            <a:r>
              <a:rPr lang="en-GB" b="0" dirty="0"/>
              <a:t> and </a:t>
            </a:r>
            <a:r>
              <a:rPr lang="en-GB" b="1" dirty="0"/>
              <a:t>hydrocarbons </a:t>
            </a:r>
            <a:r>
              <a:rPr lang="en-GB" b="0" dirty="0"/>
              <a:t>(chemicals that contain just hydrogen and carbon, e.g.</a:t>
            </a:r>
            <a:r>
              <a:rPr lang="en-GB" b="1" dirty="0"/>
              <a:t> benzene (C</a:t>
            </a:r>
            <a:r>
              <a:rPr lang="en-GB" b="1" baseline="-25000" dirty="0"/>
              <a:t>6</a:t>
            </a:r>
            <a:r>
              <a:rPr lang="en-GB" b="1" dirty="0"/>
              <a:t>H</a:t>
            </a:r>
            <a:r>
              <a:rPr lang="en-GB" b="1" baseline="-25000" dirty="0"/>
              <a:t>6</a:t>
            </a:r>
            <a:r>
              <a:rPr lang="en-GB" b="1" dirty="0"/>
              <a:t>)</a:t>
            </a:r>
            <a:r>
              <a:rPr lang="en-GB"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5 &amp; 6 </a:t>
            </a:r>
            <a:r>
              <a:rPr lang="en-GB" b="0" dirty="0"/>
              <a:t>- Fumes</a:t>
            </a:r>
            <a:r>
              <a:rPr lang="en-GB" b="1" dirty="0"/>
              <a:t> </a:t>
            </a:r>
            <a:r>
              <a:rPr lang="en-GB" dirty="0"/>
              <a:t>from petrol, paints, varnish, cleaning solvents, aerosol sprays (e.g. hair spray) contain </a:t>
            </a:r>
            <a:r>
              <a:rPr lang="en-GB" b="1" dirty="0"/>
              <a:t>volatile organic compounds (VOCs). </a:t>
            </a:r>
            <a:r>
              <a:rPr lang="en-GB" sz="1200" kern="1200" dirty="0">
                <a:solidFill>
                  <a:schemeClr val="tx1"/>
                </a:solidFill>
                <a:latin typeface="+mn-lt"/>
                <a:ea typeface="+mn-ea"/>
                <a:cs typeface="+mn-cs"/>
              </a:rPr>
              <a:t>VOCs are carbon containing molecules that </a:t>
            </a:r>
            <a:r>
              <a:rPr lang="en-GB" sz="1200" kern="1200" dirty="0" err="1">
                <a:solidFill>
                  <a:schemeClr val="tx1"/>
                </a:solidFill>
                <a:latin typeface="+mn-lt"/>
                <a:ea typeface="+mn-ea"/>
                <a:cs typeface="+mn-cs"/>
              </a:rPr>
              <a:t>vapourise</a:t>
            </a:r>
            <a:r>
              <a:rPr lang="en-GB" sz="1200" kern="1200" dirty="0">
                <a:solidFill>
                  <a:schemeClr val="tx1"/>
                </a:solidFill>
                <a:latin typeface="+mn-lt"/>
                <a:ea typeface="+mn-ea"/>
                <a:cs typeface="+mn-cs"/>
              </a:rPr>
              <a:t> easily. Petrol and alcohol are common examples. The smells from plants and animal such as rose, vanilla civet are VOCs.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7</a:t>
            </a:r>
            <a:r>
              <a:rPr lang="en-GB" b="0" dirty="0"/>
              <a:t> - Controlled burning in farming and forest management produces small airborne </a:t>
            </a:r>
            <a:r>
              <a:rPr lang="en-GB" b="1" dirty="0"/>
              <a:t>particulate matter (PM). </a:t>
            </a:r>
            <a:r>
              <a:rPr lang="en-GB" b="0" dirty="0"/>
              <a:t>Particulates are tiny pieces of solid (dust) and come in many sizes. </a:t>
            </a:r>
            <a:r>
              <a:rPr lang="en-GB" sz="1200" kern="1200" dirty="0">
                <a:solidFill>
                  <a:schemeClr val="tx1"/>
                </a:solidFill>
                <a:effectLst/>
                <a:latin typeface="+mn-lt"/>
                <a:ea typeface="+mn-ea"/>
                <a:cs typeface="+mn-cs"/>
              </a:rPr>
              <a:t>PM</a:t>
            </a:r>
            <a:r>
              <a:rPr lang="en-GB" sz="1200" kern="1200" baseline="-25000" dirty="0">
                <a:solidFill>
                  <a:schemeClr val="tx1"/>
                </a:solidFill>
                <a:effectLst/>
                <a:latin typeface="+mn-lt"/>
                <a:ea typeface="+mn-ea"/>
                <a:cs typeface="+mn-cs"/>
              </a:rPr>
              <a:t>10 </a:t>
            </a:r>
            <a:r>
              <a:rPr lang="en-GB" sz="1200" kern="1200" dirty="0">
                <a:solidFill>
                  <a:schemeClr val="tx1"/>
                </a:solidFill>
                <a:effectLst/>
                <a:latin typeface="+mn-lt"/>
                <a:ea typeface="+mn-ea"/>
                <a:cs typeface="+mn-cs"/>
              </a:rPr>
              <a:t>is bigger than PM</a:t>
            </a:r>
            <a:r>
              <a:rPr lang="en-GB" sz="1200" kern="1200" baseline="-25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The number is the size of the particle in micrometres (µm). </a:t>
            </a:r>
            <a:r>
              <a:rPr lang="en-GB" b="0" dirty="0"/>
              <a:t>Particles with diameters equal or smaller than 10 µm are called </a:t>
            </a:r>
            <a:r>
              <a:rPr lang="en-GB" b="1" dirty="0"/>
              <a:t>PM</a:t>
            </a:r>
            <a:r>
              <a:rPr lang="en-GB" b="1" baseline="-25000" dirty="0"/>
              <a:t>10</a:t>
            </a:r>
            <a:r>
              <a:rPr lang="en-GB" b="0" dirty="0"/>
              <a:t>. Particles with diameters equal or smaller than 2.5 µm are called </a:t>
            </a:r>
            <a:r>
              <a:rPr lang="en-GB" b="1" dirty="0"/>
              <a:t>PM</a:t>
            </a:r>
            <a:r>
              <a:rPr lang="en-GB" b="1" baseline="-25000" dirty="0"/>
              <a:t>2.5</a:t>
            </a:r>
            <a:r>
              <a:rPr lang="en-GB" b="0" dirty="0"/>
              <a:t>. </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Note on PM units: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 micrometre (</a:t>
            </a:r>
            <a:r>
              <a:rPr lang="en-GB" b="0" dirty="0"/>
              <a:t>µm)</a:t>
            </a:r>
            <a:r>
              <a:rPr lang="en-GB" sz="1200" kern="1200" dirty="0">
                <a:solidFill>
                  <a:schemeClr val="tx1"/>
                </a:solidFill>
                <a:effectLst/>
                <a:latin typeface="+mn-lt"/>
                <a:ea typeface="+mn-ea"/>
                <a:cs typeface="+mn-cs"/>
              </a:rPr>
              <a:t> is a thousandth of a millimetre (mm).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 thick human hair is a tenth of a millimetre (0.1 mm).</a:t>
            </a:r>
            <a:r>
              <a:rPr lang="en-GB"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This means PM</a:t>
            </a:r>
            <a:r>
              <a:rPr lang="en-GB" b="0" baseline="-25000" dirty="0"/>
              <a:t>10</a:t>
            </a:r>
            <a:r>
              <a:rPr lang="en-GB" b="0" dirty="0"/>
              <a:t> (diameter =10 µm =0.01 mm) is a tenth of the diameter of a human hair. </a:t>
            </a:r>
          </a:p>
        </p:txBody>
      </p:sp>
      <p:sp>
        <p:nvSpPr>
          <p:cNvPr id="4" name="Slide Number Placeholder 3"/>
          <p:cNvSpPr>
            <a:spLocks noGrp="1"/>
          </p:cNvSpPr>
          <p:nvPr>
            <p:ph type="sldNum" sz="quarter" idx="5"/>
          </p:nvPr>
        </p:nvSpPr>
        <p:spPr/>
        <p:txBody>
          <a:bodyPr/>
          <a:lstStyle/>
          <a:p>
            <a:fld id="{228695FD-F588-4263-A348-C227AF9682E3}" type="slidenum">
              <a:rPr lang="en-GB" smtClean="0"/>
              <a:t>7</a:t>
            </a:fld>
            <a:endParaRPr lang="en-GB"/>
          </a:p>
        </p:txBody>
      </p:sp>
    </p:spTree>
    <p:extLst>
      <p:ext uri="{BB962C8B-B14F-4D97-AF65-F5344CB8AC3E}">
        <p14:creationId xmlns:p14="http://schemas.microsoft.com/office/powerpoint/2010/main" val="92594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Aim: to understand the possible impacts of air pollution</a:t>
            </a:r>
          </a:p>
          <a:p>
            <a:r>
              <a:rPr lang="en-GB" b="1" i="0" dirty="0"/>
              <a:t>Note: </a:t>
            </a:r>
            <a:r>
              <a:rPr lang="en-GB" i="0" dirty="0"/>
              <a:t>be aware that some children or members of their families may suffer from breathing difficulties.</a:t>
            </a:r>
          </a:p>
          <a:p>
            <a:endParaRPr lang="en-GB" i="1" dirty="0"/>
          </a:p>
          <a:p>
            <a:r>
              <a:rPr lang="en-GB" i="1" dirty="0"/>
              <a:t>Using the pictures as prompts, ask the children to help you make a list of possible effects of air pollution:</a:t>
            </a:r>
          </a:p>
          <a:p>
            <a:pPr marL="228600" indent="-228600">
              <a:buFont typeface="+mj-lt"/>
              <a:buAutoNum type="arabicPeriod"/>
            </a:pPr>
            <a:r>
              <a:rPr lang="en-GB" i="1" dirty="0"/>
              <a:t>Ice melting in polar regions</a:t>
            </a:r>
          </a:p>
          <a:p>
            <a:pPr marL="228600" indent="-228600">
              <a:buFont typeface="+mj-lt"/>
              <a:buAutoNum type="arabicPeriod"/>
            </a:pPr>
            <a:r>
              <a:rPr lang="en-GB" i="1" dirty="0"/>
              <a:t>Coastal erosion</a:t>
            </a:r>
          </a:p>
          <a:p>
            <a:pPr marL="228600" indent="-228600">
              <a:buFont typeface="+mj-lt"/>
              <a:buAutoNum type="arabicPeriod"/>
            </a:pPr>
            <a:r>
              <a:rPr lang="en-GB" i="1" dirty="0"/>
              <a:t>Extreme weather</a:t>
            </a:r>
          </a:p>
          <a:p>
            <a:pPr marL="228600" indent="-228600">
              <a:buFont typeface="+mj-lt"/>
              <a:buAutoNum type="arabicPeriod"/>
            </a:pPr>
            <a:r>
              <a:rPr lang="en-GB" i="1" dirty="0"/>
              <a:t>Smog in cities</a:t>
            </a:r>
          </a:p>
          <a:p>
            <a:pPr marL="228600" indent="-228600">
              <a:buFont typeface="+mj-lt"/>
              <a:buAutoNum type="arabicPeriod"/>
            </a:pPr>
            <a:r>
              <a:rPr lang="en-GB" i="1" dirty="0"/>
              <a:t>Inhalers</a:t>
            </a:r>
          </a:p>
          <a:p>
            <a:pPr marL="228600" indent="-228600">
              <a:buFont typeface="+mj-lt"/>
              <a:buAutoNum type="arabicPeriod"/>
            </a:pPr>
            <a:r>
              <a:rPr lang="en-GB" i="1" dirty="0"/>
              <a:t>Wearing facemasks to avoid breathing particulate matter</a:t>
            </a:r>
          </a:p>
          <a:p>
            <a:pPr marL="228600" indent="-228600">
              <a:buFont typeface="+mj-lt"/>
              <a:buAutoNum type="arabicPeriod"/>
            </a:pPr>
            <a:endParaRPr lang="en-GB" i="1" dirty="0"/>
          </a:p>
          <a:p>
            <a:r>
              <a:rPr lang="en-GB" b="1" i="0" dirty="0"/>
              <a:t>Global warming &amp; climate change </a:t>
            </a:r>
            <a:endParaRPr lang="en-GB" dirty="0"/>
          </a:p>
          <a:p>
            <a:r>
              <a:rPr lang="en-GB" dirty="0"/>
              <a:t>Some air pollution cannot be seen. </a:t>
            </a:r>
            <a:r>
              <a:rPr lang="en-GB" b="1" dirty="0"/>
              <a:t>Greenhouse gases </a:t>
            </a:r>
            <a:r>
              <a:rPr lang="en-GB" dirty="0"/>
              <a:t>(e.g. carbon dioxide and methane) are colourless. They trap heat from the Sun in the Earth’s atmosphere causing the temperature of the Earth to rise. This contributes to </a:t>
            </a:r>
            <a:r>
              <a:rPr lang="en-GB" b="1" dirty="0"/>
              <a:t>global warming</a:t>
            </a:r>
            <a:r>
              <a:rPr lang="en-GB" dirty="0"/>
              <a:t> and </a:t>
            </a:r>
            <a:r>
              <a:rPr lang="en-GB" b="1" dirty="0"/>
              <a:t>climate change </a:t>
            </a:r>
            <a:r>
              <a:rPr lang="en-GB" dirty="0"/>
              <a:t>(melting ice at the poles, rising sea levels, coastal erosion, extreme weather such as hurricanes and typhoons, floods, habitat change, possible species extinction).</a:t>
            </a:r>
          </a:p>
          <a:p>
            <a:endParaRPr lang="en-GB" dirty="0"/>
          </a:p>
          <a:p>
            <a:r>
              <a:rPr lang="en-GB" b="1" i="0" dirty="0"/>
              <a:t>Poor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air pollution can be seen. </a:t>
            </a:r>
            <a:r>
              <a:rPr lang="en-GB" b="1" dirty="0"/>
              <a:t>Smog</a:t>
            </a:r>
            <a:r>
              <a:rPr lang="en-GB" dirty="0"/>
              <a:t> creates a haze (often brown or grey) which reduces visibility. </a:t>
            </a:r>
            <a:r>
              <a:rPr lang="en-GB" dirty="0" err="1"/>
              <a:t>Sulfurous</a:t>
            </a:r>
            <a:r>
              <a:rPr lang="en-GB" dirty="0"/>
              <a:t> smog is caused by </a:t>
            </a:r>
            <a:r>
              <a:rPr lang="en-GB" dirty="0" err="1"/>
              <a:t>sulfur</a:t>
            </a:r>
            <a:r>
              <a:rPr lang="en-GB" dirty="0"/>
              <a:t> dioxide in the air and photochemical smog is produced when nitrogen oxides and VOCs in the atmosphere react with sunlight to produce ground-level ozone. Both types of smog are harmful to plants and animals. </a:t>
            </a:r>
            <a:r>
              <a:rPr lang="en-GB" b="1" dirty="0"/>
              <a:t>Particulate Matter (PM</a:t>
            </a:r>
            <a:r>
              <a:rPr lang="en-GB" b="1" baseline="-25000" dirty="0"/>
              <a:t>2.5</a:t>
            </a:r>
            <a:r>
              <a:rPr lang="en-GB" b="0" dirty="0"/>
              <a:t> and </a:t>
            </a:r>
            <a:r>
              <a:rPr lang="en-GB" b="1" dirty="0"/>
              <a:t>PM</a:t>
            </a:r>
            <a:r>
              <a:rPr lang="en-GB" b="1" baseline="-25000" dirty="0"/>
              <a:t>10 </a:t>
            </a:r>
            <a:r>
              <a:rPr lang="en-GB" b="1" baseline="0" dirty="0"/>
              <a:t>) </a:t>
            </a:r>
            <a:r>
              <a:rPr lang="en-GB" b="0" dirty="0"/>
              <a:t>can hang in the air for a long time and are so tiny that they can enter deep into the lungs. </a:t>
            </a:r>
            <a:r>
              <a:rPr lang="en-GB" dirty="0"/>
              <a:t>In humans, poor air quality can cause headaches, sore throats, coughs, tiredness, eye irritation, and damaged lung tissue, so it is especially dangerous to people with illnesses like asthma. Children are more vulnerable to the harmful effects of pollution because they breathe a higher amount of the pollutants per kg of their body weight and they probably spend more time outside and are more exposed to it.</a:t>
            </a:r>
          </a:p>
          <a:p>
            <a:endParaRPr lang="en-GB" dirty="0"/>
          </a:p>
        </p:txBody>
      </p:sp>
      <p:sp>
        <p:nvSpPr>
          <p:cNvPr id="4" name="Slide Number Placeholder 3"/>
          <p:cNvSpPr>
            <a:spLocks noGrp="1"/>
          </p:cNvSpPr>
          <p:nvPr>
            <p:ph type="sldNum" sz="quarter" idx="5"/>
          </p:nvPr>
        </p:nvSpPr>
        <p:spPr/>
        <p:txBody>
          <a:bodyPr/>
          <a:lstStyle/>
          <a:p>
            <a:fld id="{228695FD-F588-4263-A348-C227AF9682E3}" type="slidenum">
              <a:rPr lang="en-GB" smtClean="0"/>
              <a:t>8</a:t>
            </a:fld>
            <a:endParaRPr lang="en-GB"/>
          </a:p>
        </p:txBody>
      </p:sp>
    </p:spTree>
    <p:extLst>
      <p:ext uri="{BB962C8B-B14F-4D97-AF65-F5344CB8AC3E}">
        <p14:creationId xmlns:p14="http://schemas.microsoft.com/office/powerpoint/2010/main" val="375400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Aim: to understand why &amp; how scientists measure levels of air pollutants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Small groups/pairs - ask children </a:t>
            </a:r>
            <a:r>
              <a:rPr lang="en-GB" b="1" i="0" u="none" dirty="0"/>
              <a:t>why do you think that </a:t>
            </a:r>
            <a:r>
              <a:rPr lang="en-GB" b="1" i="0" dirty="0"/>
              <a:t>scientists measure levels of air pollutants?</a:t>
            </a:r>
            <a:endParaRPr lang="en-GB" i="0" dirty="0"/>
          </a:p>
          <a:p>
            <a:pPr algn="just">
              <a:lnSpc>
                <a:spcPct val="107000"/>
              </a:lnSpc>
              <a:spcAft>
                <a:spcPts val="800"/>
              </a:spcAft>
            </a:pPr>
            <a:r>
              <a:rPr lang="en-GB" dirty="0"/>
              <a:t>Some </a:t>
            </a:r>
            <a:r>
              <a:rPr lang="en-GB" dirty="0">
                <a:latin typeface="Calibri" panose="020F0502020204030204" pitchFamily="34" charset="0"/>
                <a:ea typeface="DengXian" panose="02010600030101010101" pitchFamily="2" charset="-122"/>
                <a:cs typeface="Calibri" panose="020F0502020204030204" pitchFamily="34" charset="0"/>
              </a:rPr>
              <a:t>chemicals that are in the air have limits imposed by governments.  Above these levels the chemicals may be harmful to the health of people, other animals or plants. These atmospheric chemicals need to be monitored accurately to see whether levels of pollutants are kept below the limits set. Scientists also look for relationships between levels of pollutants and illnesses.</a:t>
            </a:r>
          </a:p>
          <a:p>
            <a:pPr algn="just">
              <a:lnSpc>
                <a:spcPct val="107000"/>
              </a:lnSpc>
              <a:spcAft>
                <a:spcPts val="800"/>
              </a:spcAft>
            </a:pPr>
            <a:endParaRPr lang="en-GB" dirty="0">
              <a:latin typeface="Calibri" panose="020F0502020204030204" pitchFamily="34" charset="0"/>
              <a:ea typeface="DengXian" panose="02010600030101010101" pitchFamily="2" charset="-122"/>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i="0" dirty="0"/>
              <a:t>Small groups/pairs - ask children </a:t>
            </a:r>
            <a:r>
              <a:rPr lang="en-GB" b="1" i="0" u="none" dirty="0"/>
              <a:t>when &amp; where do </a:t>
            </a:r>
            <a:r>
              <a:rPr lang="en-GB" b="1" i="0" dirty="0"/>
              <a:t>scientists take their measurements?</a:t>
            </a:r>
            <a:endParaRPr lang="en-GB" i="0" dirty="0"/>
          </a:p>
          <a:p>
            <a:pPr marL="0" marR="0" lvl="0" indent="0" algn="just" defTabSz="914400" rtl="0" eaLnBrk="1" fontAlgn="auto" latinLnBrk="0" hangingPunct="1">
              <a:lnSpc>
                <a:spcPct val="107000"/>
              </a:lnSpc>
              <a:spcBef>
                <a:spcPts val="0"/>
              </a:spcBef>
              <a:spcAft>
                <a:spcPts val="800"/>
              </a:spcAft>
              <a:buClrTx/>
              <a:buSzTx/>
              <a:buFontTx/>
              <a:buNone/>
              <a:tabLst/>
              <a:defRPr/>
            </a:pPr>
            <a:r>
              <a:rPr lang="en-GB" dirty="0">
                <a:latin typeface="Calibri" panose="020F0502020204030204" pitchFamily="34" charset="0"/>
                <a:ea typeface="DengXian" panose="02010600030101010101" pitchFamily="2" charset="-122"/>
                <a:cs typeface="Calibri" panose="020F0502020204030204" pitchFamily="34" charset="0"/>
              </a:rPr>
              <a:t>It is no use in just measuring in one place in the UK on one day per year:</a:t>
            </a:r>
          </a:p>
          <a:p>
            <a:pPr marL="285750" indent="-285750" algn="just">
              <a:lnSpc>
                <a:spcPct val="107000"/>
              </a:lnSpc>
              <a:spcAft>
                <a:spcPts val="800"/>
              </a:spcAft>
              <a:buFont typeface="Arial" panose="020B0604020202020204" pitchFamily="34" charset="0"/>
              <a:buChar char="•"/>
            </a:pPr>
            <a:r>
              <a:rPr lang="en-GB" dirty="0">
                <a:latin typeface="Calibri" panose="020F0502020204030204" pitchFamily="34" charset="0"/>
                <a:ea typeface="DengXian" panose="02010600030101010101" pitchFamily="2" charset="-122"/>
                <a:cs typeface="Calibri" panose="020F0502020204030204" pitchFamily="34" charset="0"/>
              </a:rPr>
              <a:t>Different areas, towns, cities, countryside may have different concentrations of pollutants.</a:t>
            </a:r>
          </a:p>
          <a:p>
            <a:pPr marL="285750" indent="-285750" algn="just">
              <a:lnSpc>
                <a:spcPct val="107000"/>
              </a:lnSpc>
              <a:spcAft>
                <a:spcPts val="800"/>
              </a:spcAft>
              <a:buFont typeface="Arial" panose="020B0604020202020204" pitchFamily="34" charset="0"/>
              <a:buChar char="•"/>
            </a:pPr>
            <a:r>
              <a:rPr lang="en-GB" dirty="0">
                <a:latin typeface="Calibri" panose="020F0502020204030204" pitchFamily="34" charset="0"/>
                <a:ea typeface="DengXian" panose="02010600030101010101" pitchFamily="2" charset="-122"/>
                <a:cs typeface="Calibri" panose="020F0502020204030204" pitchFamily="34" charset="0"/>
              </a:rPr>
              <a:t>An industry or natural process may only produce pollutants at certain times, e.g. during the evening in the summer. </a:t>
            </a:r>
          </a:p>
          <a:p>
            <a:pPr marL="285750" indent="-285750" algn="just">
              <a:lnSpc>
                <a:spcPct val="107000"/>
              </a:lnSpc>
              <a:spcAft>
                <a:spcPts val="800"/>
              </a:spcAft>
              <a:buFont typeface="Arial" panose="020B0604020202020204" pitchFamily="34" charset="0"/>
              <a:buChar char="•"/>
            </a:pPr>
            <a:r>
              <a:rPr lang="en-GB" dirty="0">
                <a:latin typeface="Calibri" panose="020F0502020204030204" pitchFamily="34" charset="0"/>
                <a:ea typeface="DengXian" panose="02010600030101010101" pitchFamily="2" charset="-122"/>
                <a:cs typeface="Calibri" panose="020F0502020204030204" pitchFamily="34" charset="0"/>
              </a:rPr>
              <a:t>The wind conditions (strength and direction) may move that pollutant to different places each year (or may not move it at all). </a:t>
            </a:r>
            <a:endParaRPr lang="en-GB" sz="1100" dirty="0">
              <a:latin typeface="Calibri" panose="020F0502020204030204" pitchFamily="34" charset="0"/>
              <a:ea typeface="DengXian" panose="02010600030101010101" pitchFamily="2" charset="-122"/>
              <a:cs typeface="Times New Roman" panose="02020603050405020304" pitchFamily="18" charset="0"/>
            </a:endParaRPr>
          </a:p>
          <a:p>
            <a:pPr algn="just">
              <a:lnSpc>
                <a:spcPct val="107000"/>
              </a:lnSpc>
              <a:spcAft>
                <a:spcPts val="800"/>
              </a:spcAft>
            </a:pPr>
            <a:endParaRPr lang="en-GB" dirty="0"/>
          </a:p>
          <a:p>
            <a:pPr marL="0" marR="0" lvl="0" indent="0" algn="just" defTabSz="914400" rtl="0" eaLnBrk="1" fontAlgn="auto" latinLnBrk="0" hangingPunct="1">
              <a:lnSpc>
                <a:spcPct val="107000"/>
              </a:lnSpc>
              <a:spcBef>
                <a:spcPts val="0"/>
              </a:spcBef>
              <a:spcAft>
                <a:spcPts val="800"/>
              </a:spcAft>
              <a:buClrTx/>
              <a:buSzTx/>
              <a:buFontTx/>
              <a:buNone/>
              <a:tabLst/>
              <a:defRPr/>
            </a:pPr>
            <a:r>
              <a:rPr lang="en-GB" dirty="0"/>
              <a:t>Scientists measure many types of air pollutants at sites around the UK. </a:t>
            </a:r>
            <a:r>
              <a:rPr lang="en-GB" sz="1200" kern="1200" dirty="0">
                <a:solidFill>
                  <a:schemeClr val="tx1"/>
                </a:solidFill>
                <a:effectLst/>
                <a:latin typeface="+mn-lt"/>
                <a:ea typeface="+mn-ea"/>
                <a:cs typeface="+mn-cs"/>
              </a:rPr>
              <a:t>Running an air quality network </a:t>
            </a:r>
            <a:r>
              <a:rPr lang="en-GB" sz="1200" b="0"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hlinkClick r:id="rId3"/>
              </a:rPr>
              <a:t>https://uk-air.defra.gov.uk/</a:t>
            </a:r>
            <a:r>
              <a:rPr lang="en-GB" sz="1200" kern="1200" dirty="0">
                <a:solidFill>
                  <a:schemeClr val="tx1"/>
                </a:solidFill>
                <a:effectLst/>
                <a:latin typeface="+mn-lt"/>
                <a:ea typeface="+mn-ea"/>
                <a:cs typeface="+mn-cs"/>
              </a:rPr>
              <a:t>) is expensive and so there are a limited number of sites around the UK that The UK Department for Environment, Food and Rural Affairs (Defra) can site science instruments to measure the levels of pollutants in the air. </a:t>
            </a:r>
            <a:endParaRPr lang="en-GB" dirty="0"/>
          </a:p>
          <a:p>
            <a:pPr algn="just">
              <a:lnSpc>
                <a:spcPct val="107000"/>
              </a:lnSpc>
              <a:spcAft>
                <a:spcPts val="800"/>
              </a:spcAft>
            </a:pPr>
            <a:r>
              <a:rPr lang="en-GB" dirty="0">
                <a:latin typeface="Calibri" panose="020F0502020204030204" pitchFamily="34" charset="0"/>
                <a:ea typeface="DengXian" panose="02010600030101010101" pitchFamily="2" charset="-122"/>
                <a:cs typeface="Calibri" panose="020F0502020204030204" pitchFamily="34" charset="0"/>
              </a:rPr>
              <a:t>The </a:t>
            </a:r>
            <a:r>
              <a:rPr lang="en-GB" b="1" dirty="0">
                <a:latin typeface="Calibri" panose="020F0502020204030204" pitchFamily="34" charset="0"/>
                <a:ea typeface="DengXian" panose="02010600030101010101" pitchFamily="2" charset="-122"/>
                <a:cs typeface="Calibri" panose="020F0502020204030204" pitchFamily="34" charset="0"/>
              </a:rPr>
              <a:t>UK Air Quality Network </a:t>
            </a:r>
            <a:r>
              <a:rPr lang="en-GB" dirty="0">
                <a:latin typeface="Calibri" panose="020F0502020204030204" pitchFamily="34" charset="0"/>
                <a:ea typeface="DengXian" panose="02010600030101010101" pitchFamily="2" charset="-122"/>
                <a:cs typeface="Calibri" panose="020F0502020204030204" pitchFamily="34" charset="0"/>
              </a:rPr>
              <a:t>focuses on primary pollutants that are produced from human activity:</a:t>
            </a:r>
            <a:endParaRPr lang="en-GB" sz="1100" dirty="0">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spcAft>
                <a:spcPts val="600"/>
              </a:spcAft>
              <a:buFont typeface="Symbol" panose="05050102010706020507" pitchFamily="18" charset="2"/>
              <a:buChar char=""/>
            </a:pPr>
            <a:r>
              <a:rPr lang="en-GB" dirty="0">
                <a:latin typeface="Calibri" panose="020F0502020204030204" pitchFamily="34" charset="0"/>
                <a:ea typeface="DengXian" panose="02010600030101010101" pitchFamily="2" charset="-122"/>
              </a:rPr>
              <a:t>Hydrocarbons (for example, benzene)</a:t>
            </a:r>
            <a:endParaRPr lang="en-GB" dirty="0">
              <a:latin typeface="Times New Roman" panose="02020603050405020304" pitchFamily="18" charset="0"/>
              <a:ea typeface="DengXian" panose="02010600030101010101" pitchFamily="2" charset="-122"/>
            </a:endParaRPr>
          </a:p>
          <a:p>
            <a:pPr marL="342900" lvl="0" indent="-342900" algn="just">
              <a:spcAft>
                <a:spcPts val="600"/>
              </a:spcAft>
              <a:buFont typeface="Symbol" panose="05050102010706020507" pitchFamily="18" charset="2"/>
              <a:buChar char=""/>
            </a:pPr>
            <a:r>
              <a:rPr lang="en-GB" dirty="0">
                <a:latin typeface="Calibri" panose="020F0502020204030204" pitchFamily="34" charset="0"/>
                <a:ea typeface="DengXian" panose="02010600030101010101" pitchFamily="2" charset="-122"/>
              </a:rPr>
              <a:t>Nitrogen oxides - nitric oxide (NO) and nitrogen dioxide (NO</a:t>
            </a:r>
            <a:r>
              <a:rPr lang="en-GB" baseline="-25000" dirty="0">
                <a:latin typeface="Calibri" panose="020F0502020204030204" pitchFamily="34" charset="0"/>
                <a:ea typeface="DengXian" panose="02010600030101010101" pitchFamily="2" charset="-122"/>
              </a:rPr>
              <a:t>2</a:t>
            </a:r>
            <a:r>
              <a:rPr lang="en-GB" dirty="0">
                <a:latin typeface="Calibri" panose="020F0502020204030204" pitchFamily="34" charset="0"/>
                <a:ea typeface="DengXian" panose="02010600030101010101" pitchFamily="2" charset="-122"/>
              </a:rPr>
              <a:t>)</a:t>
            </a:r>
            <a:endParaRPr lang="en-GB" dirty="0">
              <a:latin typeface="Times New Roman" panose="02020603050405020304" pitchFamily="18" charset="0"/>
              <a:ea typeface="DengXian" panose="02010600030101010101" pitchFamily="2" charset="-122"/>
            </a:endParaRPr>
          </a:p>
          <a:p>
            <a:pPr marL="342900" lvl="0" indent="-342900" algn="just">
              <a:spcAft>
                <a:spcPts val="600"/>
              </a:spcAft>
              <a:buFont typeface="Symbol" panose="05050102010706020507" pitchFamily="18" charset="2"/>
              <a:buChar char=""/>
            </a:pPr>
            <a:r>
              <a:rPr lang="en-GB" dirty="0">
                <a:latin typeface="Calibri" panose="020F0502020204030204" pitchFamily="34" charset="0"/>
                <a:ea typeface="DengXian" panose="02010600030101010101" pitchFamily="2" charset="-122"/>
              </a:rPr>
              <a:t>Carbon monoxide (CO)</a:t>
            </a:r>
            <a:endParaRPr lang="en-GB" dirty="0">
              <a:latin typeface="Times New Roman" panose="02020603050405020304" pitchFamily="18" charset="0"/>
              <a:ea typeface="DengXian" panose="02010600030101010101" pitchFamily="2" charset="-122"/>
            </a:endParaRPr>
          </a:p>
          <a:p>
            <a:pPr marL="342900" lvl="0" indent="-342900" algn="just">
              <a:spcAft>
                <a:spcPts val="600"/>
              </a:spcAft>
              <a:buFont typeface="Symbol" panose="05050102010706020507" pitchFamily="18" charset="2"/>
              <a:buChar char=""/>
            </a:pPr>
            <a:r>
              <a:rPr lang="en-GB" dirty="0">
                <a:latin typeface="Calibri" panose="020F0502020204030204" pitchFamily="34" charset="0"/>
                <a:ea typeface="DengXian" panose="02010600030101010101" pitchFamily="2" charset="-122"/>
              </a:rPr>
              <a:t>Ozone (O</a:t>
            </a:r>
            <a:r>
              <a:rPr lang="en-GB" baseline="-25000" dirty="0">
                <a:latin typeface="Calibri" panose="020F0502020204030204" pitchFamily="34" charset="0"/>
                <a:ea typeface="DengXian" panose="02010600030101010101" pitchFamily="2" charset="-122"/>
              </a:rPr>
              <a:t>3</a:t>
            </a:r>
            <a:r>
              <a:rPr lang="en-GB" dirty="0">
                <a:latin typeface="Calibri" panose="020F0502020204030204" pitchFamily="34" charset="0"/>
                <a:ea typeface="DengXian" panose="02010600030101010101" pitchFamily="2" charset="-122"/>
              </a:rPr>
              <a:t>)</a:t>
            </a:r>
            <a:endParaRPr lang="en-GB" dirty="0">
              <a:latin typeface="Times New Roman" panose="02020603050405020304" pitchFamily="18" charset="0"/>
              <a:ea typeface="DengXian" panose="02010600030101010101" pitchFamily="2" charset="-122"/>
            </a:endParaRPr>
          </a:p>
          <a:p>
            <a:pPr marL="342900" lvl="0" indent="-342900" algn="just">
              <a:spcAft>
                <a:spcPts val="600"/>
              </a:spcAft>
              <a:buFont typeface="Symbol" panose="05050102010706020507" pitchFamily="18" charset="2"/>
              <a:buChar char=""/>
            </a:pPr>
            <a:r>
              <a:rPr lang="en-GB" dirty="0">
                <a:latin typeface="Calibri" panose="020F0502020204030204" pitchFamily="34" charset="0"/>
                <a:ea typeface="DengXian" panose="02010600030101010101" pitchFamily="2" charset="-122"/>
              </a:rPr>
              <a:t>Sulfur dioxide (SO</a:t>
            </a:r>
            <a:r>
              <a:rPr lang="en-GB" baseline="-25000" dirty="0">
                <a:latin typeface="Calibri" panose="020F0502020204030204" pitchFamily="34" charset="0"/>
                <a:ea typeface="DengXian" panose="02010600030101010101" pitchFamily="2" charset="-122"/>
              </a:rPr>
              <a:t>2</a:t>
            </a:r>
            <a:r>
              <a:rPr lang="en-GB" dirty="0">
                <a:latin typeface="Calibri" panose="020F0502020204030204" pitchFamily="34" charset="0"/>
                <a:ea typeface="DengXian" panose="02010600030101010101" pitchFamily="2" charset="-122"/>
              </a:rPr>
              <a:t>)</a:t>
            </a:r>
            <a:endParaRPr lang="en-GB" dirty="0">
              <a:latin typeface="Times New Roman" panose="02020603050405020304" pitchFamily="18" charset="0"/>
              <a:ea typeface="DengXian" panose="02010600030101010101" pitchFamily="2" charset="-122"/>
            </a:endParaRPr>
          </a:p>
          <a:p>
            <a:pPr marL="342900" lvl="0" indent="-342900" algn="just">
              <a:spcAft>
                <a:spcPts val="600"/>
              </a:spcAft>
              <a:buFont typeface="Symbol" panose="05050102010706020507" pitchFamily="18" charset="2"/>
              <a:buChar char=""/>
            </a:pPr>
            <a:r>
              <a:rPr lang="en-GB" dirty="0">
                <a:latin typeface="Calibri" panose="020F0502020204030204" pitchFamily="34" charset="0"/>
                <a:ea typeface="DengXian" panose="02010600030101010101" pitchFamily="2" charset="-122"/>
              </a:rPr>
              <a:t>Particulates i.e. PM</a:t>
            </a:r>
            <a:r>
              <a:rPr lang="en-GB" baseline="-25000" dirty="0">
                <a:latin typeface="Calibri" panose="020F0502020204030204" pitchFamily="34" charset="0"/>
                <a:ea typeface="DengXian" panose="02010600030101010101" pitchFamily="2" charset="-122"/>
              </a:rPr>
              <a:t>2.5</a:t>
            </a:r>
            <a:r>
              <a:rPr lang="en-GB" dirty="0">
                <a:latin typeface="Calibri" panose="020F0502020204030204" pitchFamily="34" charset="0"/>
                <a:ea typeface="DengXian" panose="02010600030101010101" pitchFamily="2" charset="-122"/>
              </a:rPr>
              <a:t> and PM</a:t>
            </a:r>
            <a:r>
              <a:rPr lang="en-GB" baseline="-25000" dirty="0">
                <a:latin typeface="Calibri" panose="020F0502020204030204" pitchFamily="34" charset="0"/>
                <a:ea typeface="DengXian" panose="02010600030101010101" pitchFamily="2" charset="-122"/>
              </a:rPr>
              <a:t>10</a:t>
            </a:r>
          </a:p>
        </p:txBody>
      </p:sp>
      <p:sp>
        <p:nvSpPr>
          <p:cNvPr id="4" name="Slide Number Placeholder 3"/>
          <p:cNvSpPr>
            <a:spLocks noGrp="1"/>
          </p:cNvSpPr>
          <p:nvPr>
            <p:ph type="sldNum" sz="quarter" idx="5"/>
          </p:nvPr>
        </p:nvSpPr>
        <p:spPr/>
        <p:txBody>
          <a:bodyPr/>
          <a:lstStyle/>
          <a:p>
            <a:fld id="{228695FD-F588-4263-A348-C227AF9682E3}" type="slidenum">
              <a:rPr lang="en-GB" smtClean="0"/>
              <a:t>9</a:t>
            </a:fld>
            <a:endParaRPr lang="en-GB"/>
          </a:p>
        </p:txBody>
      </p:sp>
    </p:spTree>
    <p:extLst>
      <p:ext uri="{BB962C8B-B14F-4D97-AF65-F5344CB8AC3E}">
        <p14:creationId xmlns:p14="http://schemas.microsoft.com/office/powerpoint/2010/main" val="3817414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10" name="Picture 9"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32656"/>
            <a:ext cx="2910457" cy="21713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512" y="5445224"/>
            <a:ext cx="1584176" cy="118186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304" y="5445224"/>
            <a:ext cx="1584176" cy="118186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5529904"/>
            <a:ext cx="1986677" cy="97566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8264" y="5601912"/>
            <a:ext cx="1986677" cy="97566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Colour Whee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1520" y="260648"/>
            <a:ext cx="779549" cy="793286"/>
          </a:xfrm>
          <a:prstGeom prst="rect">
            <a:avLst/>
          </a:prstGeom>
        </p:spPr>
      </p:pic>
      <p:pic>
        <p:nvPicPr>
          <p:cNvPr id="7" name="Picture 6" descr="Colour Strip.jpg"/>
          <p:cNvPicPr>
            <a:picLocks noChangeAspect="1"/>
          </p:cNvPicPr>
          <p:nvPr userDrawn="1"/>
        </p:nvPicPr>
        <p:blipFill>
          <a:blip r:embed="rId3"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827584"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1115616"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572" y="284637"/>
            <a:ext cx="1080120" cy="7378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544" y="476672"/>
            <a:ext cx="2993311" cy="1470025"/>
          </a:xfrm>
          <a:prstGeom prst="rect">
            <a:avLst/>
          </a:prstGeom>
        </p:spPr>
      </p:pic>
      <p:sp>
        <p:nvSpPr>
          <p:cNvPr id="10"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11"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8" name="Picture 7"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32655"/>
            <a:ext cx="1584176" cy="11818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351" y="219014"/>
            <a:ext cx="2736304" cy="13438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lour Strip.jpg"/>
          <p:cNvPicPr>
            <a:picLocks noChangeAspect="1"/>
          </p:cNvPicPr>
          <p:nvPr userDrawn="1"/>
        </p:nvPicPr>
        <p:blipFill>
          <a:blip r:embed="rId2" cstate="print"/>
          <a:stretch>
            <a:fillRect/>
          </a:stretch>
        </p:blipFill>
        <p:spPr>
          <a:xfrm>
            <a:off x="3275856" y="0"/>
            <a:ext cx="5868144" cy="4766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a:off x="3275856" y="6381328"/>
            <a:ext cx="5868144" cy="476672"/>
          </a:xfrm>
          <a:prstGeom prst="rect">
            <a:avLst/>
          </a:prstGeom>
        </p:spPr>
      </p:pic>
      <p:pic>
        <p:nvPicPr>
          <p:cNvPr id="7" name="Picture 6" descr="W&amp;H_ PST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68144" y="476672"/>
            <a:ext cx="2910457" cy="2171322"/>
          </a:xfrm>
          <a:prstGeom prst="rect">
            <a:avLst/>
          </a:prstGeom>
        </p:spPr>
      </p:pic>
      <p:pic>
        <p:nvPicPr>
          <p:cNvPr id="8" name="Picture 7"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4088" y="407972"/>
            <a:ext cx="3456384" cy="16974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Colour Strip.jpg"/>
          <p:cNvPicPr>
            <a:picLocks noChangeAspect="1"/>
          </p:cNvPicPr>
          <p:nvPr userDrawn="1"/>
        </p:nvPicPr>
        <p:blipFill>
          <a:blip r:embed="rId2" cstate="print"/>
          <a:stretch>
            <a:fillRect/>
          </a:stretch>
        </p:blipFill>
        <p:spPr>
          <a:xfrm>
            <a:off x="2123728" y="0"/>
            <a:ext cx="7020272" cy="3118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0" y="6546177"/>
            <a:ext cx="7020272" cy="3118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CBF36-EF5A-4749-AAA0-29A8BE84FFD0}" type="datetimeFigureOut">
              <a:rPr lang="en-GB" smtClean="0"/>
              <a:pPr/>
              <a:t>09/10/2020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6BD09-2225-4D3F-80F2-64A4E7095F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hyperlink" Target="http://www.pstt.org.uk/" TargetMode="External"/><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www.wowscience.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hyperlink" Target="https://www.youtube.com/watch?v=IW3jEIYBFzg" TargetMode="Externa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comments" Target="../comments/commen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comments" Target="../comments/comment3.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206B-A9C6-9745-8A2F-BCEABD5C9F3F}"/>
              </a:ext>
            </a:extLst>
          </p:cNvPr>
          <p:cNvSpPr>
            <a:spLocks noGrp="1"/>
          </p:cNvSpPr>
          <p:nvPr>
            <p:ph type="ctrTitle"/>
          </p:nvPr>
        </p:nvSpPr>
        <p:spPr/>
        <p:txBody>
          <a:bodyPr>
            <a:normAutofit fontScale="90000"/>
          </a:bodyPr>
          <a:lstStyle/>
          <a:p>
            <a:r>
              <a:rPr lang="en-GB" dirty="0"/>
              <a:t>Introducing Atmospheric Pollutants &amp; Air Quality to Primary Children </a:t>
            </a:r>
          </a:p>
        </p:txBody>
      </p:sp>
      <p:sp>
        <p:nvSpPr>
          <p:cNvPr id="3" name="Subtitle 2">
            <a:extLst>
              <a:ext uri="{FF2B5EF4-FFF2-40B4-BE49-F238E27FC236}">
                <a16:creationId xmlns:a16="http://schemas.microsoft.com/office/drawing/2014/main" id="{0A769EF7-86EF-3D4E-8CBA-0404B30D5438}"/>
              </a:ext>
            </a:extLst>
          </p:cNvPr>
          <p:cNvSpPr>
            <a:spLocks noGrp="1"/>
          </p:cNvSpPr>
          <p:nvPr>
            <p:ph type="subTitle" idx="1"/>
          </p:nvPr>
        </p:nvSpPr>
        <p:spPr>
          <a:xfrm>
            <a:off x="1403648" y="4221088"/>
            <a:ext cx="6400800" cy="1757246"/>
          </a:xfrm>
        </p:spPr>
        <p:txBody>
          <a:bodyPr>
            <a:normAutofit fontScale="70000" lnSpcReduction="20000"/>
          </a:bodyPr>
          <a:lstStyle/>
          <a:p>
            <a:r>
              <a:rPr lang="en-GB" dirty="0"/>
              <a:t>What is pollution?</a:t>
            </a:r>
          </a:p>
          <a:p>
            <a:r>
              <a:rPr lang="en-GB" dirty="0"/>
              <a:t>What are air pollutants?</a:t>
            </a:r>
          </a:p>
          <a:p>
            <a:r>
              <a:rPr lang="en-GB" dirty="0"/>
              <a:t>Why do scientists measure air pollutants?</a:t>
            </a:r>
          </a:p>
          <a:p>
            <a:r>
              <a:rPr lang="en-GB" dirty="0"/>
              <a:t> </a:t>
            </a:r>
          </a:p>
          <a:p>
            <a:r>
              <a:rPr lang="en-GB" dirty="0"/>
              <a:t>Dr. Alison Trew, Primary Science Teaching Trust (PSTT)</a:t>
            </a:r>
          </a:p>
          <a:p>
            <a:endParaRPr lang="en-GB" dirty="0"/>
          </a:p>
        </p:txBody>
      </p:sp>
      <p:sp>
        <p:nvSpPr>
          <p:cNvPr id="4" name="Rectangle 3">
            <a:extLst>
              <a:ext uri="{FF2B5EF4-FFF2-40B4-BE49-F238E27FC236}">
                <a16:creationId xmlns:a16="http://schemas.microsoft.com/office/drawing/2014/main" id="{68AF9C21-E93C-4D48-8BCC-307276D4A7D2}"/>
              </a:ext>
            </a:extLst>
          </p:cNvPr>
          <p:cNvSpPr/>
          <p:nvPr/>
        </p:nvSpPr>
        <p:spPr>
          <a:xfrm>
            <a:off x="251520" y="6381328"/>
            <a:ext cx="8640960" cy="261610"/>
          </a:xfrm>
          <a:prstGeom prst="rect">
            <a:avLst/>
          </a:prstGeom>
        </p:spPr>
        <p:txBody>
          <a:bodyPr wrap="square">
            <a:spAutoFit/>
          </a:bodyPr>
          <a:lstStyle/>
          <a:p>
            <a:pPr algn="ctr">
              <a:defRPr/>
            </a:pPr>
            <a:r>
              <a:rPr lang="en-GB" sz="1100" dirty="0">
                <a:solidFill>
                  <a:prstClr val="black">
                    <a:lumMod val="50000"/>
                    <a:lumOff val="50000"/>
                  </a:prstClr>
                </a:solidFill>
              </a:rPr>
              <a:t>Please note that the content of this PowerPoint is ©PSTT 2020 but may be freely reproduced by teachers in schools for educational purposes.</a:t>
            </a:r>
          </a:p>
        </p:txBody>
      </p:sp>
      <p:pic>
        <p:nvPicPr>
          <p:cNvPr id="5" name="Picture 4">
            <a:extLst>
              <a:ext uri="{FF2B5EF4-FFF2-40B4-BE49-F238E27FC236}">
                <a16:creationId xmlns:a16="http://schemas.microsoft.com/office/drawing/2014/main" id="{594748C9-1EEB-423B-B70A-8E598A892C98}"/>
              </a:ext>
            </a:extLst>
          </p:cNvPr>
          <p:cNvPicPr>
            <a:picLocks noChangeAspect="1"/>
          </p:cNvPicPr>
          <p:nvPr/>
        </p:nvPicPr>
        <p:blipFill>
          <a:blip r:embed="rId3"/>
          <a:stretch>
            <a:fillRect/>
          </a:stretch>
        </p:blipFill>
        <p:spPr>
          <a:xfrm>
            <a:off x="6444208" y="879666"/>
            <a:ext cx="2232248" cy="1484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E9A4A2-6880-CE44-AEEE-591D319ED21F}"/>
              </a:ext>
            </a:extLst>
          </p:cNvPr>
          <p:cNvSpPr txBox="1"/>
          <p:nvPr/>
        </p:nvSpPr>
        <p:spPr>
          <a:xfrm>
            <a:off x="860425" y="474663"/>
            <a:ext cx="7699375" cy="2563812"/>
          </a:xfrm>
          <a:prstGeom prst="rect">
            <a:avLst/>
          </a:prstGeom>
          <a:noFill/>
        </p:spPr>
        <p:txBody>
          <a:bodyPr>
            <a:spAutoFit/>
          </a:bodyPr>
          <a:lstStyle/>
          <a:p>
            <a:pPr algn="just" eaLnBrk="1" fontAlgn="auto" hangingPunct="1">
              <a:spcBef>
                <a:spcPts val="0"/>
              </a:spcBef>
              <a:spcAft>
                <a:spcPts val="0"/>
              </a:spcAft>
              <a:defRPr/>
            </a:pPr>
            <a:r>
              <a:rPr lang="en-US" sz="1662" dirty="0">
                <a:solidFill>
                  <a:prstClr val="black"/>
                </a:solidFill>
                <a:latin typeface="Calibri"/>
                <a:cs typeface="+mn-cs"/>
              </a:rPr>
              <a:t>For more information on the Primary Science Teaching Trust and access to a large selection of PSTT resources, visit our website:</a:t>
            </a:r>
          </a:p>
          <a:p>
            <a:pPr eaLnBrk="1" fontAlgn="auto" hangingPunct="1">
              <a:spcBef>
                <a:spcPts val="0"/>
              </a:spcBef>
              <a:spcAft>
                <a:spcPts val="0"/>
              </a:spcAft>
              <a:defRPr/>
            </a:pPr>
            <a:r>
              <a:rPr lang="en-US" sz="1662" dirty="0">
                <a:solidFill>
                  <a:prstClr val="black"/>
                </a:solidFill>
                <a:latin typeface="Calibri"/>
                <a:cs typeface="+mn-cs"/>
              </a:rPr>
              <a:t>					</a:t>
            </a: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					</a:t>
            </a:r>
            <a:r>
              <a:rPr lang="en-US" sz="2585" dirty="0">
                <a:solidFill>
                  <a:prstClr val="black"/>
                </a:solidFill>
                <a:latin typeface="Calibri"/>
                <a:cs typeface="+mn-cs"/>
                <a:hlinkClick r:id="rId3"/>
              </a:rPr>
              <a:t>pstt.org.uk</a:t>
            </a:r>
            <a:r>
              <a:rPr lang="en-US" sz="1662" dirty="0">
                <a:solidFill>
                  <a:prstClr val="black"/>
                </a:solidFill>
                <a:latin typeface="Calibri"/>
                <a:cs typeface="+mn-cs"/>
              </a:rPr>
              <a:t>	               	</a:t>
            </a: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r>
              <a:rPr lang="en-US" sz="1292" dirty="0">
                <a:solidFill>
                  <a:prstClr val="black"/>
                </a:solidFill>
                <a:latin typeface="Calibri"/>
                <a:cs typeface="+mn-cs"/>
              </a:rPr>
              <a:t>	</a:t>
            </a: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           /primaryscienceteachingtrust   	                  @pstt_whyhow</a:t>
            </a:r>
          </a:p>
        </p:txBody>
      </p:sp>
      <p:sp>
        <p:nvSpPr>
          <p:cNvPr id="5" name="TextBox 4">
            <a:extLst>
              <a:ext uri="{FF2B5EF4-FFF2-40B4-BE49-F238E27FC236}">
                <a16:creationId xmlns:a16="http://schemas.microsoft.com/office/drawing/2014/main" id="{4584F431-925B-DF48-ABCE-5F631F96B627}"/>
              </a:ext>
            </a:extLst>
          </p:cNvPr>
          <p:cNvSpPr txBox="1"/>
          <p:nvPr/>
        </p:nvSpPr>
        <p:spPr>
          <a:xfrm>
            <a:off x="877919" y="3248697"/>
            <a:ext cx="7700385" cy="3039550"/>
          </a:xfrm>
          <a:prstGeom prst="rect">
            <a:avLst/>
          </a:prstGeom>
          <a:noFill/>
        </p:spPr>
        <p:txBody>
          <a:bodyPr>
            <a:spAutoFit/>
          </a:bodyPr>
          <a:lstStyle/>
          <a:p>
            <a:pPr algn="just" eaLnBrk="1" fontAlgn="auto" hangingPunct="1">
              <a:spcBef>
                <a:spcPts val="0"/>
              </a:spcBef>
              <a:spcAft>
                <a:spcPts val="0"/>
              </a:spcAft>
              <a:defRPr/>
            </a:pPr>
            <a:r>
              <a:rPr lang="en-US" sz="1662" dirty="0">
                <a:solidFill>
                  <a:prstClr val="black"/>
                </a:solidFill>
                <a:latin typeface="Calibri"/>
                <a:cs typeface="+mn-cs"/>
              </a:rPr>
              <a:t>To help you find high quality resources to support your primary science teaching quickly and easily, we provide links to excellent resources for teachers, children and families on our Wow Science website :</a:t>
            </a:r>
          </a:p>
          <a:p>
            <a:pPr lvl="8" algn="ctr">
              <a:defRPr/>
            </a:pPr>
            <a:endParaRPr lang="en-US" sz="1662" dirty="0">
              <a:solidFill>
                <a:prstClr val="black"/>
              </a:solidFill>
              <a:latin typeface="Calibri"/>
              <a:cs typeface="+mn-cs"/>
            </a:endParaRPr>
          </a:p>
          <a:p>
            <a:pPr lvl="8" algn="ctr">
              <a:defRPr/>
            </a:pPr>
            <a:r>
              <a:rPr lang="en-US" sz="2585" dirty="0">
                <a:solidFill>
                  <a:prstClr val="black"/>
                </a:solidFill>
                <a:latin typeface="Calibri"/>
                <a:cs typeface="+mn-cs"/>
                <a:hlinkClick r:id="rId4"/>
              </a:rPr>
              <a:t>wowscience.co.uk</a:t>
            </a:r>
            <a:endParaRPr lang="en-US" sz="1662" dirty="0">
              <a:solidFill>
                <a:prstClr val="black"/>
              </a:solidFill>
              <a:latin typeface="Calibri"/>
              <a:cs typeface="+mn-cs"/>
            </a:endParaRP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and we regularly provide further suggestions on how to use these in the classroom through social media platforms:</a:t>
            </a:r>
          </a:p>
          <a:p>
            <a:pPr eaLnBrk="1" fontAlgn="auto" hangingPunct="1">
              <a:spcBef>
                <a:spcPts val="0"/>
              </a:spcBef>
              <a:spcAft>
                <a:spcPts val="0"/>
              </a:spcAft>
              <a:defRPr/>
            </a:pPr>
            <a:endParaRPr lang="en-US" sz="1108" dirty="0">
              <a:solidFill>
                <a:prstClr val="black"/>
              </a:solidFill>
              <a:latin typeface="Calibri"/>
              <a:cs typeface="+mn-cs"/>
            </a:endParaRPr>
          </a:p>
          <a:p>
            <a:pPr eaLnBrk="1" fontAlgn="auto" hangingPunct="1">
              <a:spcBef>
                <a:spcPts val="554"/>
              </a:spcBef>
              <a:spcAft>
                <a:spcPts val="0"/>
              </a:spcAft>
              <a:defRPr/>
            </a:pPr>
            <a:r>
              <a:rPr lang="en-US" sz="1662" dirty="0">
                <a:solidFill>
                  <a:prstClr val="black"/>
                </a:solidFill>
                <a:latin typeface="Calibri"/>
                <a:cs typeface="+mn-cs"/>
              </a:rPr>
              <a:t>           /wowscience	                                                    @WowScienceHQ</a:t>
            </a:r>
          </a:p>
        </p:txBody>
      </p:sp>
      <p:pic>
        <p:nvPicPr>
          <p:cNvPr id="93188" name="Picture 5">
            <a:extLst>
              <a:ext uri="{FF2B5EF4-FFF2-40B4-BE49-F238E27FC236}">
                <a16:creationId xmlns:a16="http://schemas.microsoft.com/office/drawing/2014/main" id="{35BCBFE1-B72C-433C-B909-65710B20F9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8863" y="2667000"/>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6">
            <a:extLst>
              <a:ext uri="{FF2B5EF4-FFF2-40B4-BE49-F238E27FC236}">
                <a16:creationId xmlns:a16="http://schemas.microsoft.com/office/drawing/2014/main" id="{819447FE-1D06-4F16-8525-6703CA5DBD8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10113" y="2667000"/>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7">
            <a:extLst>
              <a:ext uri="{FF2B5EF4-FFF2-40B4-BE49-F238E27FC236}">
                <a16:creationId xmlns:a16="http://schemas.microsoft.com/office/drawing/2014/main" id="{F0A876D2-D77F-4E0A-BBF0-E1BC721849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8863" y="5876925"/>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a:extLst>
              <a:ext uri="{FF2B5EF4-FFF2-40B4-BE49-F238E27FC236}">
                <a16:creationId xmlns:a16="http://schemas.microsoft.com/office/drawing/2014/main" id="{EBB14128-CC9D-423B-8E80-9196B657E20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10113" y="5876925"/>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10">
            <a:extLst>
              <a:ext uri="{FF2B5EF4-FFF2-40B4-BE49-F238E27FC236}">
                <a16:creationId xmlns:a16="http://schemas.microsoft.com/office/drawing/2014/main" id="{A3360E3D-1125-4B06-9C99-EE21CA9EF31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22550" y="1189038"/>
            <a:ext cx="15097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2">
            <a:extLst>
              <a:ext uri="{FF2B5EF4-FFF2-40B4-BE49-F238E27FC236}">
                <a16:creationId xmlns:a16="http://schemas.microsoft.com/office/drawing/2014/main" id="{6B64195F-AD05-49F9-AE5E-38DEA2294FF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78100" y="4160838"/>
            <a:ext cx="15986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9E30B-5150-4DAD-A849-153BEF40481F}"/>
              </a:ext>
            </a:extLst>
          </p:cNvPr>
          <p:cNvSpPr txBox="1"/>
          <p:nvPr/>
        </p:nvSpPr>
        <p:spPr>
          <a:xfrm>
            <a:off x="827584" y="1556792"/>
            <a:ext cx="7272808" cy="3323987"/>
          </a:xfrm>
          <a:prstGeom prst="rect">
            <a:avLst/>
          </a:prstGeom>
          <a:noFill/>
        </p:spPr>
        <p:txBody>
          <a:bodyPr wrap="square" rtlCol="0">
            <a:spAutoFit/>
          </a:bodyPr>
          <a:lstStyle/>
          <a:p>
            <a:r>
              <a:rPr lang="en-GB" sz="1400" b="1" dirty="0"/>
              <a:t>What is pollution? </a:t>
            </a:r>
            <a:r>
              <a:rPr lang="en-GB" sz="1400" dirty="0"/>
              <a:t>(slides 3-5) </a:t>
            </a:r>
            <a:r>
              <a:rPr lang="en-GB" sz="1400" i="1" dirty="0"/>
              <a:t>approx. 15-20 minutes</a:t>
            </a:r>
          </a:p>
          <a:p>
            <a:r>
              <a:rPr lang="en-GB" sz="1400" dirty="0"/>
              <a:t>To introduce the topic of pollution to children, we look at images of plastic, oil and air pollution and suggest the following questions are discussed with the children:</a:t>
            </a:r>
          </a:p>
          <a:p>
            <a:pPr marL="285750" indent="-285750">
              <a:buFont typeface="Arial" panose="020B0604020202020204" pitchFamily="34" charset="0"/>
              <a:buChar char="•"/>
            </a:pPr>
            <a:r>
              <a:rPr lang="en-GB" sz="1400" dirty="0"/>
              <a:t>What is pollution?</a:t>
            </a:r>
          </a:p>
          <a:p>
            <a:pPr marL="285750" indent="-285750">
              <a:buFont typeface="Arial" panose="020B0604020202020204" pitchFamily="34" charset="0"/>
              <a:buChar char="•"/>
            </a:pPr>
            <a:r>
              <a:rPr lang="en-GB" sz="1400" dirty="0"/>
              <a:t>What does it look like? </a:t>
            </a:r>
          </a:p>
          <a:p>
            <a:pPr marL="285750" indent="-285750">
              <a:buFont typeface="Arial" panose="020B0604020202020204" pitchFamily="34" charset="0"/>
              <a:buChar char="•"/>
            </a:pPr>
            <a:r>
              <a:rPr lang="en-GB" sz="1400" dirty="0"/>
              <a:t>What impact might it have?</a:t>
            </a:r>
          </a:p>
          <a:p>
            <a:endParaRPr lang="en-GB" sz="1400" dirty="0"/>
          </a:p>
          <a:p>
            <a:r>
              <a:rPr lang="en-GB" sz="1400" b="1" dirty="0"/>
              <a:t>What causes air pollution? </a:t>
            </a:r>
            <a:r>
              <a:rPr lang="en-GB" sz="1400" dirty="0"/>
              <a:t>(slides 6-7) </a:t>
            </a:r>
            <a:r>
              <a:rPr lang="en-GB" sz="1400" i="1" dirty="0"/>
              <a:t>approx.</a:t>
            </a:r>
            <a:r>
              <a:rPr lang="en-GB" sz="1400" dirty="0"/>
              <a:t> </a:t>
            </a:r>
            <a:r>
              <a:rPr lang="en-GB" sz="1400" i="1" dirty="0"/>
              <a:t>15 minutes</a:t>
            </a:r>
          </a:p>
          <a:p>
            <a:pPr marL="285750" indent="-285750">
              <a:buFont typeface="Arial" panose="020B0604020202020204" pitchFamily="34" charset="0"/>
              <a:buChar char="•"/>
            </a:pPr>
            <a:r>
              <a:rPr lang="en-GB" sz="1400" dirty="0"/>
              <a:t>Natural sources of air pollutants</a:t>
            </a:r>
          </a:p>
          <a:p>
            <a:pPr marL="285750" indent="-285750">
              <a:buFont typeface="Arial" panose="020B0604020202020204" pitchFamily="34" charset="0"/>
              <a:buChar char="•"/>
            </a:pPr>
            <a:r>
              <a:rPr lang="en-GB" sz="1400" dirty="0"/>
              <a:t>Anthropogenic (human) causes of air pollutants</a:t>
            </a:r>
          </a:p>
          <a:p>
            <a:endParaRPr lang="en-GB" sz="1400" dirty="0"/>
          </a:p>
          <a:p>
            <a:r>
              <a:rPr lang="en-GB" sz="1400" b="1" dirty="0"/>
              <a:t>How do air pollutants affect humans and the environment? </a:t>
            </a:r>
            <a:r>
              <a:rPr lang="en-GB" sz="1400" dirty="0"/>
              <a:t>(slides 8) </a:t>
            </a:r>
            <a:r>
              <a:rPr lang="en-GB" sz="1400" i="1" dirty="0"/>
              <a:t>approx. 10 minutes</a:t>
            </a:r>
          </a:p>
          <a:p>
            <a:endParaRPr lang="en-GB" sz="1400" dirty="0"/>
          </a:p>
          <a:p>
            <a:r>
              <a:rPr lang="en-GB" sz="1400" b="1" dirty="0"/>
              <a:t>Why do scientists measure air pollutants? </a:t>
            </a:r>
            <a:r>
              <a:rPr lang="en-GB" sz="1400" dirty="0"/>
              <a:t>(slide 9) </a:t>
            </a:r>
            <a:r>
              <a:rPr lang="en-GB" sz="1400" i="1" dirty="0"/>
              <a:t>approx. 5 minutes</a:t>
            </a:r>
          </a:p>
          <a:p>
            <a:endParaRPr lang="en-GB" sz="1400" dirty="0"/>
          </a:p>
        </p:txBody>
      </p:sp>
      <p:sp>
        <p:nvSpPr>
          <p:cNvPr id="4" name="Text Placeholder 3">
            <a:extLst>
              <a:ext uri="{FF2B5EF4-FFF2-40B4-BE49-F238E27FC236}">
                <a16:creationId xmlns:a16="http://schemas.microsoft.com/office/drawing/2014/main" id="{C254FB3B-F226-43F7-9F2E-2B6E12584DBD}"/>
              </a:ext>
            </a:extLst>
          </p:cNvPr>
          <p:cNvSpPr>
            <a:spLocks noGrp="1"/>
          </p:cNvSpPr>
          <p:nvPr>
            <p:ph type="body" idx="1"/>
          </p:nvPr>
        </p:nvSpPr>
        <p:spPr/>
        <p:txBody>
          <a:bodyPr/>
          <a:lstStyle/>
          <a:p>
            <a:r>
              <a:rPr lang="en-GB" dirty="0"/>
              <a:t>Overview for Teachers</a:t>
            </a:r>
          </a:p>
        </p:txBody>
      </p:sp>
    </p:spTree>
    <p:extLst>
      <p:ext uri="{BB962C8B-B14F-4D97-AF65-F5344CB8AC3E}">
        <p14:creationId xmlns:p14="http://schemas.microsoft.com/office/powerpoint/2010/main" val="183133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0D6FBCE-CD10-43CC-9A36-9A9857610AE7}"/>
              </a:ext>
            </a:extLst>
          </p:cNvPr>
          <p:cNvSpPr txBox="1"/>
          <p:nvPr/>
        </p:nvSpPr>
        <p:spPr>
          <a:xfrm>
            <a:off x="794183" y="3487838"/>
            <a:ext cx="3376103" cy="923330"/>
          </a:xfrm>
          <a:prstGeom prst="rect">
            <a:avLst/>
          </a:prstGeom>
          <a:noFill/>
        </p:spPr>
        <p:txBody>
          <a:bodyPr wrap="square" rtlCol="0">
            <a:spAutoFit/>
          </a:bodyPr>
          <a:lstStyle/>
          <a:p>
            <a:r>
              <a:rPr lang="en-GB" b="1" dirty="0"/>
              <a:t>What do you think is happening here? Why?</a:t>
            </a:r>
          </a:p>
          <a:p>
            <a:r>
              <a:rPr lang="en-GB" b="1" dirty="0"/>
              <a:t>Does it matter?</a:t>
            </a:r>
          </a:p>
        </p:txBody>
      </p:sp>
      <p:sp>
        <p:nvSpPr>
          <p:cNvPr id="3" name="Text Placeholder 2">
            <a:extLst>
              <a:ext uri="{FF2B5EF4-FFF2-40B4-BE49-F238E27FC236}">
                <a16:creationId xmlns:a16="http://schemas.microsoft.com/office/drawing/2014/main" id="{27FA4BB1-6A16-4114-9884-CA02342FEA9F}"/>
              </a:ext>
            </a:extLst>
          </p:cNvPr>
          <p:cNvSpPr>
            <a:spLocks noGrp="1"/>
          </p:cNvSpPr>
          <p:nvPr>
            <p:ph type="body" idx="1"/>
          </p:nvPr>
        </p:nvSpPr>
        <p:spPr/>
        <p:txBody>
          <a:bodyPr/>
          <a:lstStyle/>
          <a:p>
            <a:r>
              <a:rPr lang="en-GB" dirty="0"/>
              <a:t>What is pollution?</a:t>
            </a:r>
          </a:p>
        </p:txBody>
      </p:sp>
      <p:pic>
        <p:nvPicPr>
          <p:cNvPr id="5" name="Picture 4" descr="A group of people on a rock next to a body of water&#10;&#10;Description automatically generated">
            <a:extLst>
              <a:ext uri="{FF2B5EF4-FFF2-40B4-BE49-F238E27FC236}">
                <a16:creationId xmlns:a16="http://schemas.microsoft.com/office/drawing/2014/main" id="{2A69BB94-44BE-4D4D-9B55-27E25FF41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1251718"/>
            <a:ext cx="3376103" cy="2236120"/>
          </a:xfrm>
          <a:prstGeom prst="rect">
            <a:avLst/>
          </a:prstGeom>
        </p:spPr>
      </p:pic>
      <p:pic>
        <p:nvPicPr>
          <p:cNvPr id="9" name="Picture 8" descr="A bird standing on a rock&#10;&#10;Description automatically generated">
            <a:extLst>
              <a:ext uri="{FF2B5EF4-FFF2-40B4-BE49-F238E27FC236}">
                <a16:creationId xmlns:a16="http://schemas.microsoft.com/office/drawing/2014/main" id="{140CC47B-636C-4E19-99F2-01C10395D8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8177" y="1251718"/>
            <a:ext cx="3354180" cy="2236120"/>
          </a:xfrm>
          <a:prstGeom prst="rect">
            <a:avLst/>
          </a:prstGeom>
        </p:spPr>
      </p:pic>
      <p:sp>
        <p:nvSpPr>
          <p:cNvPr id="10" name="TextBox 9">
            <a:extLst>
              <a:ext uri="{FF2B5EF4-FFF2-40B4-BE49-F238E27FC236}">
                <a16:creationId xmlns:a16="http://schemas.microsoft.com/office/drawing/2014/main" id="{5F194F18-6F9A-4FBC-A41C-31005404405F}"/>
              </a:ext>
            </a:extLst>
          </p:cNvPr>
          <p:cNvSpPr txBox="1"/>
          <p:nvPr/>
        </p:nvSpPr>
        <p:spPr>
          <a:xfrm>
            <a:off x="4701952" y="3487838"/>
            <a:ext cx="3354179" cy="646331"/>
          </a:xfrm>
          <a:prstGeom prst="rect">
            <a:avLst/>
          </a:prstGeom>
          <a:noFill/>
        </p:spPr>
        <p:txBody>
          <a:bodyPr wrap="square" rtlCol="0">
            <a:spAutoFit/>
          </a:bodyPr>
          <a:lstStyle/>
          <a:p>
            <a:r>
              <a:rPr lang="en-GB" b="1" dirty="0"/>
              <a:t>Look carefully – can you see 2 birds in this picture?</a:t>
            </a:r>
          </a:p>
        </p:txBody>
      </p:sp>
      <p:sp>
        <p:nvSpPr>
          <p:cNvPr id="2" name="TextBox 1">
            <a:extLst>
              <a:ext uri="{FF2B5EF4-FFF2-40B4-BE49-F238E27FC236}">
                <a16:creationId xmlns:a16="http://schemas.microsoft.com/office/drawing/2014/main" id="{6A65744D-E84E-4759-9582-0FFE17A557DF}"/>
              </a:ext>
            </a:extLst>
          </p:cNvPr>
          <p:cNvSpPr txBox="1"/>
          <p:nvPr/>
        </p:nvSpPr>
        <p:spPr>
          <a:xfrm>
            <a:off x="715729" y="5306821"/>
            <a:ext cx="4032448" cy="646331"/>
          </a:xfrm>
          <a:prstGeom prst="rect">
            <a:avLst/>
          </a:prstGeom>
          <a:noFill/>
        </p:spPr>
        <p:txBody>
          <a:bodyPr wrap="square" rtlCol="0">
            <a:spAutoFit/>
          </a:bodyPr>
          <a:lstStyle/>
          <a:p>
            <a:r>
              <a:rPr lang="en-GB" dirty="0">
                <a:hlinkClick r:id="rId5"/>
              </a:rPr>
              <a:t>David Attenborough </a:t>
            </a:r>
            <a:r>
              <a:rPr lang="en-GB" dirty="0"/>
              <a:t>has an important message about plastics.</a:t>
            </a:r>
          </a:p>
        </p:txBody>
      </p:sp>
      <p:pic>
        <p:nvPicPr>
          <p:cNvPr id="6" name="Picture 5" descr="A person sitting at a beach&#10;&#10;Description automatically generated">
            <a:extLst>
              <a:ext uri="{FF2B5EF4-FFF2-40B4-BE49-F238E27FC236}">
                <a16:creationId xmlns:a16="http://schemas.microsoft.com/office/drawing/2014/main" id="{F04C8DD6-62B9-4E8D-8568-E7E8E5109A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8177" y="4355951"/>
            <a:ext cx="3354180" cy="2229132"/>
          </a:xfrm>
          <a:prstGeom prst="rect">
            <a:avLst/>
          </a:prstGeom>
        </p:spPr>
      </p:pic>
    </p:spTree>
    <p:extLst>
      <p:ext uri="{BB962C8B-B14F-4D97-AF65-F5344CB8AC3E}">
        <p14:creationId xmlns:p14="http://schemas.microsoft.com/office/powerpoint/2010/main" val="249704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0D6FBCE-CD10-43CC-9A36-9A9857610AE7}"/>
              </a:ext>
            </a:extLst>
          </p:cNvPr>
          <p:cNvSpPr txBox="1"/>
          <p:nvPr/>
        </p:nvSpPr>
        <p:spPr>
          <a:xfrm>
            <a:off x="592224" y="4797152"/>
            <a:ext cx="3403712" cy="1754326"/>
          </a:xfrm>
          <a:prstGeom prst="rect">
            <a:avLst/>
          </a:prstGeom>
          <a:noFill/>
        </p:spPr>
        <p:txBody>
          <a:bodyPr wrap="square" rtlCol="0">
            <a:spAutoFit/>
          </a:bodyPr>
          <a:lstStyle/>
          <a:p>
            <a:r>
              <a:rPr lang="en-GB" b="1" dirty="0"/>
              <a:t>What do you think has happened in these pictures?</a:t>
            </a:r>
          </a:p>
          <a:p>
            <a:endParaRPr lang="en-GB" b="1" dirty="0"/>
          </a:p>
          <a:p>
            <a:r>
              <a:rPr lang="en-GB" b="1" dirty="0"/>
              <a:t>Why? </a:t>
            </a:r>
          </a:p>
          <a:p>
            <a:endParaRPr lang="en-GB" b="1" dirty="0"/>
          </a:p>
          <a:p>
            <a:r>
              <a:rPr lang="en-GB" b="1" dirty="0"/>
              <a:t>Does it matter?</a:t>
            </a:r>
          </a:p>
        </p:txBody>
      </p:sp>
      <p:sp>
        <p:nvSpPr>
          <p:cNvPr id="3" name="Text Placeholder 2">
            <a:extLst>
              <a:ext uri="{FF2B5EF4-FFF2-40B4-BE49-F238E27FC236}">
                <a16:creationId xmlns:a16="http://schemas.microsoft.com/office/drawing/2014/main" id="{27FA4BB1-6A16-4114-9884-CA02342FEA9F}"/>
              </a:ext>
            </a:extLst>
          </p:cNvPr>
          <p:cNvSpPr>
            <a:spLocks noGrp="1"/>
          </p:cNvSpPr>
          <p:nvPr>
            <p:ph type="body" idx="1"/>
          </p:nvPr>
        </p:nvSpPr>
        <p:spPr/>
        <p:txBody>
          <a:bodyPr/>
          <a:lstStyle/>
          <a:p>
            <a:r>
              <a:rPr lang="en-GB" dirty="0"/>
              <a:t>What is pollution?</a:t>
            </a:r>
          </a:p>
        </p:txBody>
      </p:sp>
      <p:pic>
        <p:nvPicPr>
          <p:cNvPr id="12" name="Picture 11" descr="A picture containing mountain, water, large, bird&#10;&#10;Description automatically generated">
            <a:extLst>
              <a:ext uri="{FF2B5EF4-FFF2-40B4-BE49-F238E27FC236}">
                <a16:creationId xmlns:a16="http://schemas.microsoft.com/office/drawing/2014/main" id="{C046AEF9-0ED2-401E-A333-8565696938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224" y="1340768"/>
            <a:ext cx="5013242" cy="3342579"/>
          </a:xfrm>
          <a:prstGeom prst="rect">
            <a:avLst/>
          </a:prstGeom>
        </p:spPr>
      </p:pic>
      <p:pic>
        <p:nvPicPr>
          <p:cNvPr id="7" name="Picture 6">
            <a:extLst>
              <a:ext uri="{FF2B5EF4-FFF2-40B4-BE49-F238E27FC236}">
                <a16:creationId xmlns:a16="http://schemas.microsoft.com/office/drawing/2014/main" id="{718C95B6-553E-4CD2-B95A-C1EEB47B82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8064" y="857258"/>
            <a:ext cx="2879812" cy="1919875"/>
          </a:xfrm>
          <a:prstGeom prst="rect">
            <a:avLst/>
          </a:prstGeom>
        </p:spPr>
      </p:pic>
      <p:pic>
        <p:nvPicPr>
          <p:cNvPr id="4" name="Picture 3" descr="A bird swimming in water&#10;&#10;Description automatically generated">
            <a:extLst>
              <a:ext uri="{FF2B5EF4-FFF2-40B4-BE49-F238E27FC236}">
                <a16:creationId xmlns:a16="http://schemas.microsoft.com/office/drawing/2014/main" id="{5830998D-D0A8-4BA1-861B-B9457C771A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0682" y="3329194"/>
            <a:ext cx="3275856" cy="2456892"/>
          </a:xfrm>
          <a:prstGeom prst="rect">
            <a:avLst/>
          </a:prstGeom>
        </p:spPr>
      </p:pic>
    </p:spTree>
    <p:extLst>
      <p:ext uri="{BB962C8B-B14F-4D97-AF65-F5344CB8AC3E}">
        <p14:creationId xmlns:p14="http://schemas.microsoft.com/office/powerpoint/2010/main" val="373240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0D6FBCE-CD10-43CC-9A36-9A9857610AE7}"/>
              </a:ext>
            </a:extLst>
          </p:cNvPr>
          <p:cNvSpPr txBox="1"/>
          <p:nvPr/>
        </p:nvSpPr>
        <p:spPr>
          <a:xfrm>
            <a:off x="491897" y="5029017"/>
            <a:ext cx="3517047" cy="1200329"/>
          </a:xfrm>
          <a:prstGeom prst="rect">
            <a:avLst/>
          </a:prstGeom>
          <a:noFill/>
        </p:spPr>
        <p:txBody>
          <a:bodyPr wrap="square" rtlCol="0">
            <a:spAutoFit/>
          </a:bodyPr>
          <a:lstStyle/>
          <a:p>
            <a:r>
              <a:rPr lang="en-GB" b="1" dirty="0"/>
              <a:t>Why is it difficult to see the buildings in these cities?</a:t>
            </a:r>
          </a:p>
          <a:p>
            <a:endParaRPr lang="en-GB" b="1" dirty="0"/>
          </a:p>
          <a:p>
            <a:r>
              <a:rPr lang="en-GB" b="1" dirty="0"/>
              <a:t>What would it be like to live here?</a:t>
            </a:r>
          </a:p>
        </p:txBody>
      </p:sp>
      <p:sp>
        <p:nvSpPr>
          <p:cNvPr id="3" name="Text Placeholder 2">
            <a:extLst>
              <a:ext uri="{FF2B5EF4-FFF2-40B4-BE49-F238E27FC236}">
                <a16:creationId xmlns:a16="http://schemas.microsoft.com/office/drawing/2014/main" id="{27FA4BB1-6A16-4114-9884-CA02342FEA9F}"/>
              </a:ext>
            </a:extLst>
          </p:cNvPr>
          <p:cNvSpPr>
            <a:spLocks noGrp="1"/>
          </p:cNvSpPr>
          <p:nvPr>
            <p:ph type="body" idx="1"/>
          </p:nvPr>
        </p:nvSpPr>
        <p:spPr/>
        <p:txBody>
          <a:bodyPr/>
          <a:lstStyle/>
          <a:p>
            <a:r>
              <a:rPr lang="en-GB" dirty="0"/>
              <a:t>What is pollution?</a:t>
            </a:r>
          </a:p>
        </p:txBody>
      </p:sp>
      <p:pic>
        <p:nvPicPr>
          <p:cNvPr id="8" name="Picture 7" descr="A large white building&#10;&#10;Description automatically generated">
            <a:extLst>
              <a:ext uri="{FF2B5EF4-FFF2-40B4-BE49-F238E27FC236}">
                <a16:creationId xmlns:a16="http://schemas.microsoft.com/office/drawing/2014/main" id="{C88D7FFC-0203-4B21-B60C-4B7DE7D068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4887" y="3411508"/>
            <a:ext cx="3644587" cy="2263840"/>
          </a:xfrm>
          <a:prstGeom prst="rect">
            <a:avLst/>
          </a:prstGeom>
        </p:spPr>
      </p:pic>
      <p:pic>
        <p:nvPicPr>
          <p:cNvPr id="10" name="Picture 9" descr="A view of a city&#10;&#10;Description automatically generated">
            <a:extLst>
              <a:ext uri="{FF2B5EF4-FFF2-40B4-BE49-F238E27FC236}">
                <a16:creationId xmlns:a16="http://schemas.microsoft.com/office/drawing/2014/main" id="{8FD616B1-42E3-46E0-8491-C5CF2305C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1633136"/>
            <a:ext cx="3685416" cy="2456944"/>
          </a:xfrm>
          <a:prstGeom prst="rect">
            <a:avLst/>
          </a:prstGeom>
        </p:spPr>
      </p:pic>
      <p:pic>
        <p:nvPicPr>
          <p:cNvPr id="12" name="Picture 11" descr="A view of a city&#10;&#10;Description automatically generated">
            <a:extLst>
              <a:ext uri="{FF2B5EF4-FFF2-40B4-BE49-F238E27FC236}">
                <a16:creationId xmlns:a16="http://schemas.microsoft.com/office/drawing/2014/main" id="{528579E6-FD0E-46F0-89F6-8BD191DD12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7711" y="404664"/>
            <a:ext cx="3646292" cy="2456944"/>
          </a:xfrm>
          <a:prstGeom prst="rect">
            <a:avLst/>
          </a:prstGeom>
        </p:spPr>
      </p:pic>
      <p:sp>
        <p:nvSpPr>
          <p:cNvPr id="13" name="TextBox 12">
            <a:extLst>
              <a:ext uri="{FF2B5EF4-FFF2-40B4-BE49-F238E27FC236}">
                <a16:creationId xmlns:a16="http://schemas.microsoft.com/office/drawing/2014/main" id="{0A78C9C5-D68B-4245-BD20-D2635504554A}"/>
              </a:ext>
            </a:extLst>
          </p:cNvPr>
          <p:cNvSpPr txBox="1"/>
          <p:nvPr/>
        </p:nvSpPr>
        <p:spPr>
          <a:xfrm>
            <a:off x="5099752" y="2861608"/>
            <a:ext cx="2122056" cy="369332"/>
          </a:xfrm>
          <a:prstGeom prst="rect">
            <a:avLst/>
          </a:prstGeom>
          <a:noFill/>
        </p:spPr>
        <p:txBody>
          <a:bodyPr wrap="none" rtlCol="0">
            <a:spAutoFit/>
          </a:bodyPr>
          <a:lstStyle/>
          <a:p>
            <a:r>
              <a:rPr lang="en-GB" dirty="0"/>
              <a:t>Beijing, China (2012)</a:t>
            </a:r>
          </a:p>
        </p:txBody>
      </p:sp>
      <p:sp>
        <p:nvSpPr>
          <p:cNvPr id="15" name="TextBox 14">
            <a:extLst>
              <a:ext uri="{FF2B5EF4-FFF2-40B4-BE49-F238E27FC236}">
                <a16:creationId xmlns:a16="http://schemas.microsoft.com/office/drawing/2014/main" id="{5949134B-1FD2-416A-B3F4-E272D67FFAE4}"/>
              </a:ext>
            </a:extLst>
          </p:cNvPr>
          <p:cNvSpPr txBox="1"/>
          <p:nvPr/>
        </p:nvSpPr>
        <p:spPr>
          <a:xfrm>
            <a:off x="1033426" y="4090080"/>
            <a:ext cx="2265620" cy="369332"/>
          </a:xfrm>
          <a:prstGeom prst="rect">
            <a:avLst/>
          </a:prstGeom>
          <a:noFill/>
        </p:spPr>
        <p:txBody>
          <a:bodyPr wrap="none" rtlCol="0">
            <a:spAutoFit/>
          </a:bodyPr>
          <a:lstStyle/>
          <a:p>
            <a:r>
              <a:rPr lang="en-GB" dirty="0"/>
              <a:t>Kraków, Poland (2017)</a:t>
            </a:r>
          </a:p>
        </p:txBody>
      </p:sp>
      <p:sp>
        <p:nvSpPr>
          <p:cNvPr id="16" name="TextBox 15">
            <a:extLst>
              <a:ext uri="{FF2B5EF4-FFF2-40B4-BE49-F238E27FC236}">
                <a16:creationId xmlns:a16="http://schemas.microsoft.com/office/drawing/2014/main" id="{1FB3EF49-80F0-4D75-8792-14757DCC4160}"/>
              </a:ext>
            </a:extLst>
          </p:cNvPr>
          <p:cNvSpPr txBox="1"/>
          <p:nvPr/>
        </p:nvSpPr>
        <p:spPr>
          <a:xfrm>
            <a:off x="4786406" y="5680244"/>
            <a:ext cx="3321550" cy="369332"/>
          </a:xfrm>
          <a:prstGeom prst="rect">
            <a:avLst/>
          </a:prstGeom>
          <a:noFill/>
        </p:spPr>
        <p:txBody>
          <a:bodyPr wrap="none" rtlCol="0">
            <a:spAutoFit/>
          </a:bodyPr>
          <a:lstStyle/>
          <a:p>
            <a:r>
              <a:rPr lang="en-GB" dirty="0"/>
              <a:t>Canary Wharf, London, UK (2014)</a:t>
            </a:r>
          </a:p>
        </p:txBody>
      </p:sp>
    </p:spTree>
    <p:extLst>
      <p:ext uri="{BB962C8B-B14F-4D97-AF65-F5344CB8AC3E}">
        <p14:creationId xmlns:p14="http://schemas.microsoft.com/office/powerpoint/2010/main" val="251511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A4BB1-6A16-4114-9884-CA02342FEA9F}"/>
              </a:ext>
            </a:extLst>
          </p:cNvPr>
          <p:cNvSpPr>
            <a:spLocks noGrp="1"/>
          </p:cNvSpPr>
          <p:nvPr>
            <p:ph type="body" idx="1"/>
          </p:nvPr>
        </p:nvSpPr>
        <p:spPr/>
        <p:txBody>
          <a:bodyPr/>
          <a:lstStyle/>
          <a:p>
            <a:r>
              <a:rPr lang="en-GB" dirty="0"/>
              <a:t>Natural sources of air pollution</a:t>
            </a:r>
          </a:p>
        </p:txBody>
      </p:sp>
      <p:pic>
        <p:nvPicPr>
          <p:cNvPr id="19" name="Picture 18" descr="A picture containing outdoor, nature, water, mountain&#10;&#10;Description automatically generated">
            <a:extLst>
              <a:ext uri="{FF2B5EF4-FFF2-40B4-BE49-F238E27FC236}">
                <a16:creationId xmlns:a16="http://schemas.microsoft.com/office/drawing/2014/main" id="{EC18C246-B8AF-4EB5-A74A-4813359E3D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12" y="1281489"/>
            <a:ext cx="3100966" cy="2280121"/>
          </a:xfrm>
          <a:prstGeom prst="rect">
            <a:avLst/>
          </a:prstGeom>
        </p:spPr>
      </p:pic>
      <p:pic>
        <p:nvPicPr>
          <p:cNvPr id="23" name="Picture 22">
            <a:extLst>
              <a:ext uri="{FF2B5EF4-FFF2-40B4-BE49-F238E27FC236}">
                <a16:creationId xmlns:a16="http://schemas.microsoft.com/office/drawing/2014/main" id="{C041C203-3169-418E-A7D6-AD45E4EA5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012" y="3988023"/>
            <a:ext cx="3429302" cy="2280121"/>
          </a:xfrm>
          <a:prstGeom prst="rect">
            <a:avLst/>
          </a:prstGeom>
        </p:spPr>
      </p:pic>
      <p:pic>
        <p:nvPicPr>
          <p:cNvPr id="4" name="Picture 3" descr="A herd of cattle standing on top of a lush green field&#10;&#10;Description automatically generated">
            <a:extLst>
              <a:ext uri="{FF2B5EF4-FFF2-40B4-BE49-F238E27FC236}">
                <a16:creationId xmlns:a16="http://schemas.microsoft.com/office/drawing/2014/main" id="{30A3B496-C67D-472F-B936-EDDC7B5C6D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6235" y="620688"/>
            <a:ext cx="3419872" cy="2280121"/>
          </a:xfrm>
          <a:prstGeom prst="rect">
            <a:avLst/>
          </a:prstGeom>
        </p:spPr>
      </p:pic>
      <p:pic>
        <p:nvPicPr>
          <p:cNvPr id="10" name="Picture 9" descr="A truck driving down a dirt road&#10;&#10;Description automatically generated">
            <a:extLst>
              <a:ext uri="{FF2B5EF4-FFF2-40B4-BE49-F238E27FC236}">
                <a16:creationId xmlns:a16="http://schemas.microsoft.com/office/drawing/2014/main" id="{A3FE067C-91A8-4691-AFC1-5858B8EA04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6235" y="3957192"/>
            <a:ext cx="3420181" cy="2280121"/>
          </a:xfrm>
          <a:prstGeom prst="rect">
            <a:avLst/>
          </a:prstGeom>
        </p:spPr>
      </p:pic>
      <p:pic>
        <p:nvPicPr>
          <p:cNvPr id="7" name="Picture 6" descr="A person wearing a yellow flower&#10;&#10;Description automatically generated">
            <a:extLst>
              <a:ext uri="{FF2B5EF4-FFF2-40B4-BE49-F238E27FC236}">
                <a16:creationId xmlns:a16="http://schemas.microsoft.com/office/drawing/2014/main" id="{89A89895-082C-4EB4-A94E-53206AA9FC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5817" y="2579456"/>
            <a:ext cx="2919940" cy="2189955"/>
          </a:xfrm>
          <a:prstGeom prst="rect">
            <a:avLst/>
          </a:prstGeom>
        </p:spPr>
      </p:pic>
      <p:sp>
        <p:nvSpPr>
          <p:cNvPr id="2" name="TextBox 1">
            <a:extLst>
              <a:ext uri="{FF2B5EF4-FFF2-40B4-BE49-F238E27FC236}">
                <a16:creationId xmlns:a16="http://schemas.microsoft.com/office/drawing/2014/main" id="{0B5C866D-C371-42A5-AB0A-1C3E47C697E4}"/>
              </a:ext>
            </a:extLst>
          </p:cNvPr>
          <p:cNvSpPr txBox="1"/>
          <p:nvPr/>
        </p:nvSpPr>
        <p:spPr>
          <a:xfrm>
            <a:off x="4896235" y="5867980"/>
            <a:ext cx="301686" cy="369332"/>
          </a:xfrm>
          <a:prstGeom prst="rect">
            <a:avLst/>
          </a:prstGeom>
          <a:solidFill>
            <a:srgbClr val="FFC000"/>
          </a:solidFill>
        </p:spPr>
        <p:txBody>
          <a:bodyPr wrap="none" rtlCol="0">
            <a:spAutoFit/>
          </a:bodyPr>
          <a:lstStyle/>
          <a:p>
            <a:r>
              <a:rPr lang="en-GB" dirty="0"/>
              <a:t>5</a:t>
            </a:r>
          </a:p>
        </p:txBody>
      </p:sp>
      <p:sp>
        <p:nvSpPr>
          <p:cNvPr id="6" name="TextBox 5">
            <a:extLst>
              <a:ext uri="{FF2B5EF4-FFF2-40B4-BE49-F238E27FC236}">
                <a16:creationId xmlns:a16="http://schemas.microsoft.com/office/drawing/2014/main" id="{C07D7129-8CD0-43C6-BD92-380071B9B87B}"/>
              </a:ext>
            </a:extLst>
          </p:cNvPr>
          <p:cNvSpPr txBox="1"/>
          <p:nvPr/>
        </p:nvSpPr>
        <p:spPr>
          <a:xfrm>
            <a:off x="218697" y="3988023"/>
            <a:ext cx="301686" cy="369332"/>
          </a:xfrm>
          <a:prstGeom prst="rect">
            <a:avLst/>
          </a:prstGeom>
          <a:solidFill>
            <a:srgbClr val="FFC000"/>
          </a:solidFill>
        </p:spPr>
        <p:txBody>
          <a:bodyPr wrap="none" rtlCol="0">
            <a:spAutoFit/>
          </a:bodyPr>
          <a:lstStyle/>
          <a:p>
            <a:r>
              <a:rPr lang="en-GB" dirty="0"/>
              <a:t>2</a:t>
            </a:r>
          </a:p>
        </p:txBody>
      </p:sp>
      <p:sp>
        <p:nvSpPr>
          <p:cNvPr id="8" name="TextBox 7">
            <a:extLst>
              <a:ext uri="{FF2B5EF4-FFF2-40B4-BE49-F238E27FC236}">
                <a16:creationId xmlns:a16="http://schemas.microsoft.com/office/drawing/2014/main" id="{B01B6A77-F1C3-42F1-AC51-C71981D3CBF3}"/>
              </a:ext>
            </a:extLst>
          </p:cNvPr>
          <p:cNvSpPr txBox="1"/>
          <p:nvPr/>
        </p:nvSpPr>
        <p:spPr>
          <a:xfrm>
            <a:off x="238012" y="1281489"/>
            <a:ext cx="301686" cy="369332"/>
          </a:xfrm>
          <a:prstGeom prst="rect">
            <a:avLst/>
          </a:prstGeom>
          <a:solidFill>
            <a:srgbClr val="FFC000"/>
          </a:solidFill>
        </p:spPr>
        <p:txBody>
          <a:bodyPr wrap="none" rtlCol="0">
            <a:spAutoFit/>
          </a:bodyPr>
          <a:lstStyle/>
          <a:p>
            <a:r>
              <a:rPr lang="en-GB" dirty="0"/>
              <a:t>1</a:t>
            </a:r>
          </a:p>
        </p:txBody>
      </p:sp>
      <p:sp>
        <p:nvSpPr>
          <p:cNvPr id="9" name="TextBox 8">
            <a:extLst>
              <a:ext uri="{FF2B5EF4-FFF2-40B4-BE49-F238E27FC236}">
                <a16:creationId xmlns:a16="http://schemas.microsoft.com/office/drawing/2014/main" id="{90AA1FA2-468D-44A9-8ED0-CE9E7D2909EE}"/>
              </a:ext>
            </a:extLst>
          </p:cNvPr>
          <p:cNvSpPr txBox="1"/>
          <p:nvPr/>
        </p:nvSpPr>
        <p:spPr>
          <a:xfrm>
            <a:off x="2915817" y="2579456"/>
            <a:ext cx="301686" cy="369332"/>
          </a:xfrm>
          <a:prstGeom prst="rect">
            <a:avLst/>
          </a:prstGeom>
          <a:solidFill>
            <a:srgbClr val="FFC000"/>
          </a:solidFill>
        </p:spPr>
        <p:txBody>
          <a:bodyPr wrap="none" rtlCol="0">
            <a:spAutoFit/>
          </a:bodyPr>
          <a:lstStyle/>
          <a:p>
            <a:r>
              <a:rPr lang="en-GB" dirty="0"/>
              <a:t>3</a:t>
            </a:r>
          </a:p>
        </p:txBody>
      </p:sp>
      <p:sp>
        <p:nvSpPr>
          <p:cNvPr id="13" name="TextBox 12">
            <a:extLst>
              <a:ext uri="{FF2B5EF4-FFF2-40B4-BE49-F238E27FC236}">
                <a16:creationId xmlns:a16="http://schemas.microsoft.com/office/drawing/2014/main" id="{9C36FBBF-C0D5-41BD-8B3D-E3AA0AC12042}"/>
              </a:ext>
            </a:extLst>
          </p:cNvPr>
          <p:cNvSpPr txBox="1"/>
          <p:nvPr/>
        </p:nvSpPr>
        <p:spPr>
          <a:xfrm>
            <a:off x="4896235" y="631114"/>
            <a:ext cx="301686" cy="369332"/>
          </a:xfrm>
          <a:prstGeom prst="rect">
            <a:avLst/>
          </a:prstGeom>
          <a:solidFill>
            <a:srgbClr val="FFC000"/>
          </a:solidFill>
        </p:spPr>
        <p:txBody>
          <a:bodyPr wrap="none" rtlCol="0">
            <a:spAutoFit/>
          </a:bodyPr>
          <a:lstStyle/>
          <a:p>
            <a:r>
              <a:rPr lang="en-GB" dirty="0"/>
              <a:t>4</a:t>
            </a:r>
          </a:p>
        </p:txBody>
      </p:sp>
    </p:spTree>
    <p:extLst>
      <p:ext uri="{BB962C8B-B14F-4D97-AF65-F5344CB8AC3E}">
        <p14:creationId xmlns:p14="http://schemas.microsoft.com/office/powerpoint/2010/main" val="307087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A4BB1-6A16-4114-9884-CA02342FEA9F}"/>
              </a:ext>
            </a:extLst>
          </p:cNvPr>
          <p:cNvSpPr>
            <a:spLocks noGrp="1"/>
          </p:cNvSpPr>
          <p:nvPr>
            <p:ph type="body" idx="1"/>
          </p:nvPr>
        </p:nvSpPr>
        <p:spPr/>
        <p:txBody>
          <a:bodyPr/>
          <a:lstStyle/>
          <a:p>
            <a:r>
              <a:rPr lang="en-GB" dirty="0"/>
              <a:t>Human causes of air pollution</a:t>
            </a:r>
          </a:p>
        </p:txBody>
      </p:sp>
      <p:pic>
        <p:nvPicPr>
          <p:cNvPr id="5" name="Picture 4" descr="A bus driving down a street&#10;&#10;Description automatically generated">
            <a:extLst>
              <a:ext uri="{FF2B5EF4-FFF2-40B4-BE49-F238E27FC236}">
                <a16:creationId xmlns:a16="http://schemas.microsoft.com/office/drawing/2014/main" id="{C58F803F-8BC0-4A1E-8F75-F0B9C49E34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9380" y="1278100"/>
            <a:ext cx="2301720" cy="3068960"/>
          </a:xfrm>
          <a:prstGeom prst="rect">
            <a:avLst/>
          </a:prstGeom>
        </p:spPr>
      </p:pic>
      <p:pic>
        <p:nvPicPr>
          <p:cNvPr id="9" name="Picture 8" descr="A factory with smoke coming out of the water&#10;&#10;Description automatically generated">
            <a:extLst>
              <a:ext uri="{FF2B5EF4-FFF2-40B4-BE49-F238E27FC236}">
                <a16:creationId xmlns:a16="http://schemas.microsoft.com/office/drawing/2014/main" id="{796073E4-6413-40FB-AF09-3954A2673C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646" y="3420436"/>
            <a:ext cx="2877561" cy="1918374"/>
          </a:xfrm>
          <a:prstGeom prst="rect">
            <a:avLst/>
          </a:prstGeom>
        </p:spPr>
      </p:pic>
      <p:pic>
        <p:nvPicPr>
          <p:cNvPr id="27" name="Picture 26">
            <a:extLst>
              <a:ext uri="{FF2B5EF4-FFF2-40B4-BE49-F238E27FC236}">
                <a16:creationId xmlns:a16="http://schemas.microsoft.com/office/drawing/2014/main" id="{98F0D694-1F4F-49A0-B740-C39150EC121A}"/>
              </a:ext>
            </a:extLst>
          </p:cNvPr>
          <p:cNvPicPr>
            <a:picLocks noChangeAspect="1"/>
          </p:cNvPicPr>
          <p:nvPr/>
        </p:nvPicPr>
        <p:blipFill>
          <a:blip r:embed="rId5"/>
          <a:stretch>
            <a:fillRect/>
          </a:stretch>
        </p:blipFill>
        <p:spPr>
          <a:xfrm>
            <a:off x="595647" y="1283172"/>
            <a:ext cx="2877561" cy="1914310"/>
          </a:xfrm>
          <a:prstGeom prst="rect">
            <a:avLst/>
          </a:prstGeom>
        </p:spPr>
      </p:pic>
      <p:pic>
        <p:nvPicPr>
          <p:cNvPr id="33" name="Picture 32" descr="A plane flying in the air&#10;&#10;Description automatically generated">
            <a:extLst>
              <a:ext uri="{FF2B5EF4-FFF2-40B4-BE49-F238E27FC236}">
                <a16:creationId xmlns:a16="http://schemas.microsoft.com/office/drawing/2014/main" id="{F288C946-2AE7-4CEF-AF09-29230531E6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00062" y="1283172"/>
            <a:ext cx="1979242" cy="1484432"/>
          </a:xfrm>
          <a:prstGeom prst="rect">
            <a:avLst/>
          </a:prstGeom>
        </p:spPr>
      </p:pic>
      <p:pic>
        <p:nvPicPr>
          <p:cNvPr id="35" name="Picture 34" descr="A close up of a logo&#10;&#10;Description automatically generated">
            <a:extLst>
              <a:ext uri="{FF2B5EF4-FFF2-40B4-BE49-F238E27FC236}">
                <a16:creationId xmlns:a16="http://schemas.microsoft.com/office/drawing/2014/main" id="{B8C67C97-D097-4FF3-BA27-AE53695C5B3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6401" r="14300"/>
          <a:stretch/>
        </p:blipFill>
        <p:spPr>
          <a:xfrm>
            <a:off x="3743062" y="3183753"/>
            <a:ext cx="2036165" cy="2938230"/>
          </a:xfrm>
          <a:prstGeom prst="rect">
            <a:avLst/>
          </a:prstGeom>
        </p:spPr>
      </p:pic>
      <p:pic>
        <p:nvPicPr>
          <p:cNvPr id="37" name="Picture 36" descr="A wooden door&#10;&#10;Description automatically generated">
            <a:extLst>
              <a:ext uri="{FF2B5EF4-FFF2-40B4-BE49-F238E27FC236}">
                <a16:creationId xmlns:a16="http://schemas.microsoft.com/office/drawing/2014/main" id="{12E89AF1-3155-418F-93C0-5DC7806E31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01262" y="5531094"/>
            <a:ext cx="1671945" cy="1110580"/>
          </a:xfrm>
          <a:prstGeom prst="rect">
            <a:avLst/>
          </a:prstGeom>
        </p:spPr>
      </p:pic>
      <p:pic>
        <p:nvPicPr>
          <p:cNvPr id="4" name="Picture 3" descr="A picture containing outdoor, train, grass, track&#10;&#10;Description automatically generated">
            <a:extLst>
              <a:ext uri="{FF2B5EF4-FFF2-40B4-BE49-F238E27FC236}">
                <a16:creationId xmlns:a16="http://schemas.microsoft.com/office/drawing/2014/main" id="{4BD426D8-C563-4CE3-A462-53EDFA1C831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73539" y="4615641"/>
            <a:ext cx="2877561" cy="1918374"/>
          </a:xfrm>
          <a:prstGeom prst="rect">
            <a:avLst/>
          </a:prstGeom>
        </p:spPr>
      </p:pic>
      <p:sp>
        <p:nvSpPr>
          <p:cNvPr id="2" name="TextBox 1">
            <a:extLst>
              <a:ext uri="{FF2B5EF4-FFF2-40B4-BE49-F238E27FC236}">
                <a16:creationId xmlns:a16="http://schemas.microsoft.com/office/drawing/2014/main" id="{FAF63C2B-A14C-43B3-A080-5E7D06F91A01}"/>
              </a:ext>
            </a:extLst>
          </p:cNvPr>
          <p:cNvSpPr txBox="1"/>
          <p:nvPr/>
        </p:nvSpPr>
        <p:spPr>
          <a:xfrm>
            <a:off x="595647" y="1283172"/>
            <a:ext cx="301686" cy="369332"/>
          </a:xfrm>
          <a:prstGeom prst="rect">
            <a:avLst/>
          </a:prstGeom>
          <a:solidFill>
            <a:srgbClr val="FFC000"/>
          </a:solidFill>
        </p:spPr>
        <p:txBody>
          <a:bodyPr wrap="none" rtlCol="0">
            <a:spAutoFit/>
          </a:bodyPr>
          <a:lstStyle/>
          <a:p>
            <a:r>
              <a:rPr lang="en-GB" dirty="0"/>
              <a:t>1</a:t>
            </a:r>
          </a:p>
        </p:txBody>
      </p:sp>
      <p:sp>
        <p:nvSpPr>
          <p:cNvPr id="6" name="TextBox 5">
            <a:extLst>
              <a:ext uri="{FF2B5EF4-FFF2-40B4-BE49-F238E27FC236}">
                <a16:creationId xmlns:a16="http://schemas.microsoft.com/office/drawing/2014/main" id="{15532FC0-5D1F-4938-8C24-A92EC5C89665}"/>
              </a:ext>
            </a:extLst>
          </p:cNvPr>
          <p:cNvSpPr txBox="1"/>
          <p:nvPr/>
        </p:nvSpPr>
        <p:spPr>
          <a:xfrm>
            <a:off x="595646" y="3429000"/>
            <a:ext cx="301686" cy="369332"/>
          </a:xfrm>
          <a:prstGeom prst="rect">
            <a:avLst/>
          </a:prstGeom>
          <a:solidFill>
            <a:srgbClr val="FFC000"/>
          </a:solidFill>
        </p:spPr>
        <p:txBody>
          <a:bodyPr wrap="none" rtlCol="0">
            <a:spAutoFit/>
          </a:bodyPr>
          <a:lstStyle/>
          <a:p>
            <a:r>
              <a:rPr lang="en-GB" dirty="0"/>
              <a:t>4</a:t>
            </a:r>
          </a:p>
        </p:txBody>
      </p:sp>
      <p:sp>
        <p:nvSpPr>
          <p:cNvPr id="7" name="TextBox 6">
            <a:extLst>
              <a:ext uri="{FF2B5EF4-FFF2-40B4-BE49-F238E27FC236}">
                <a16:creationId xmlns:a16="http://schemas.microsoft.com/office/drawing/2014/main" id="{78A2EA0B-A28F-4EA8-AC8E-8E5ECD59F183}"/>
              </a:ext>
            </a:extLst>
          </p:cNvPr>
          <p:cNvSpPr txBox="1"/>
          <p:nvPr/>
        </p:nvSpPr>
        <p:spPr>
          <a:xfrm>
            <a:off x="7921806" y="4615641"/>
            <a:ext cx="301686" cy="369332"/>
          </a:xfrm>
          <a:prstGeom prst="rect">
            <a:avLst/>
          </a:prstGeom>
          <a:solidFill>
            <a:srgbClr val="FFC000"/>
          </a:solidFill>
        </p:spPr>
        <p:txBody>
          <a:bodyPr wrap="none" rtlCol="0">
            <a:spAutoFit/>
          </a:bodyPr>
          <a:lstStyle/>
          <a:p>
            <a:r>
              <a:rPr lang="en-GB" dirty="0"/>
              <a:t>7</a:t>
            </a:r>
          </a:p>
        </p:txBody>
      </p:sp>
      <p:sp>
        <p:nvSpPr>
          <p:cNvPr id="8" name="TextBox 7">
            <a:extLst>
              <a:ext uri="{FF2B5EF4-FFF2-40B4-BE49-F238E27FC236}">
                <a16:creationId xmlns:a16="http://schemas.microsoft.com/office/drawing/2014/main" id="{E90F1403-8EA5-411F-935A-3397B4FA3FF5}"/>
              </a:ext>
            </a:extLst>
          </p:cNvPr>
          <p:cNvSpPr txBox="1"/>
          <p:nvPr/>
        </p:nvSpPr>
        <p:spPr>
          <a:xfrm>
            <a:off x="1801262" y="5527778"/>
            <a:ext cx="301686" cy="369332"/>
          </a:xfrm>
          <a:prstGeom prst="rect">
            <a:avLst/>
          </a:prstGeom>
          <a:solidFill>
            <a:srgbClr val="FFC000"/>
          </a:solidFill>
        </p:spPr>
        <p:txBody>
          <a:bodyPr wrap="none" rtlCol="0">
            <a:spAutoFit/>
          </a:bodyPr>
          <a:lstStyle/>
          <a:p>
            <a:r>
              <a:rPr lang="en-GB" dirty="0"/>
              <a:t>6</a:t>
            </a:r>
          </a:p>
        </p:txBody>
      </p:sp>
      <p:sp>
        <p:nvSpPr>
          <p:cNvPr id="12" name="TextBox 11">
            <a:extLst>
              <a:ext uri="{FF2B5EF4-FFF2-40B4-BE49-F238E27FC236}">
                <a16:creationId xmlns:a16="http://schemas.microsoft.com/office/drawing/2014/main" id="{FF10A49C-2D2C-4884-BB1D-C56D91F7BDB1}"/>
              </a:ext>
            </a:extLst>
          </p:cNvPr>
          <p:cNvSpPr txBox="1"/>
          <p:nvPr/>
        </p:nvSpPr>
        <p:spPr>
          <a:xfrm>
            <a:off x="5949380" y="1283172"/>
            <a:ext cx="301686" cy="369332"/>
          </a:xfrm>
          <a:prstGeom prst="rect">
            <a:avLst/>
          </a:prstGeom>
          <a:solidFill>
            <a:srgbClr val="FFC000"/>
          </a:solidFill>
        </p:spPr>
        <p:txBody>
          <a:bodyPr wrap="none" rtlCol="0">
            <a:spAutoFit/>
          </a:bodyPr>
          <a:lstStyle/>
          <a:p>
            <a:r>
              <a:rPr lang="en-GB" dirty="0"/>
              <a:t>3</a:t>
            </a:r>
          </a:p>
        </p:txBody>
      </p:sp>
      <p:sp>
        <p:nvSpPr>
          <p:cNvPr id="14" name="TextBox 13">
            <a:extLst>
              <a:ext uri="{FF2B5EF4-FFF2-40B4-BE49-F238E27FC236}">
                <a16:creationId xmlns:a16="http://schemas.microsoft.com/office/drawing/2014/main" id="{44406DB4-08F8-41D5-9762-4297782B4F05}"/>
              </a:ext>
            </a:extLst>
          </p:cNvPr>
          <p:cNvSpPr txBox="1"/>
          <p:nvPr/>
        </p:nvSpPr>
        <p:spPr>
          <a:xfrm>
            <a:off x="3849918" y="3429000"/>
            <a:ext cx="301686" cy="369332"/>
          </a:xfrm>
          <a:prstGeom prst="rect">
            <a:avLst/>
          </a:prstGeom>
          <a:solidFill>
            <a:srgbClr val="FFC000"/>
          </a:solidFill>
        </p:spPr>
        <p:txBody>
          <a:bodyPr wrap="none" rtlCol="0">
            <a:spAutoFit/>
          </a:bodyPr>
          <a:lstStyle/>
          <a:p>
            <a:r>
              <a:rPr lang="en-GB" dirty="0"/>
              <a:t>5</a:t>
            </a:r>
          </a:p>
        </p:txBody>
      </p:sp>
      <p:sp>
        <p:nvSpPr>
          <p:cNvPr id="16" name="TextBox 15">
            <a:extLst>
              <a:ext uri="{FF2B5EF4-FFF2-40B4-BE49-F238E27FC236}">
                <a16:creationId xmlns:a16="http://schemas.microsoft.com/office/drawing/2014/main" id="{EAF04D2C-AB52-4BA6-97DA-3F4978DB01B1}"/>
              </a:ext>
            </a:extLst>
          </p:cNvPr>
          <p:cNvSpPr txBox="1"/>
          <p:nvPr/>
        </p:nvSpPr>
        <p:spPr>
          <a:xfrm>
            <a:off x="3699075" y="1283172"/>
            <a:ext cx="301686" cy="369332"/>
          </a:xfrm>
          <a:prstGeom prst="rect">
            <a:avLst/>
          </a:prstGeom>
          <a:solidFill>
            <a:srgbClr val="FFC000"/>
          </a:solidFill>
        </p:spPr>
        <p:txBody>
          <a:bodyPr wrap="none" rtlCol="0">
            <a:spAutoFit/>
          </a:bodyPr>
          <a:lstStyle/>
          <a:p>
            <a:r>
              <a:rPr lang="en-GB" dirty="0"/>
              <a:t>2</a:t>
            </a:r>
          </a:p>
        </p:txBody>
      </p:sp>
    </p:spTree>
    <p:extLst>
      <p:ext uri="{BB962C8B-B14F-4D97-AF65-F5344CB8AC3E}">
        <p14:creationId xmlns:p14="http://schemas.microsoft.com/office/powerpoint/2010/main" val="382605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A4BB1-6A16-4114-9884-CA02342FEA9F}"/>
              </a:ext>
            </a:extLst>
          </p:cNvPr>
          <p:cNvSpPr>
            <a:spLocks noGrp="1"/>
          </p:cNvSpPr>
          <p:nvPr>
            <p:ph type="body" idx="1"/>
          </p:nvPr>
        </p:nvSpPr>
        <p:spPr/>
        <p:txBody>
          <a:bodyPr/>
          <a:lstStyle/>
          <a:p>
            <a:r>
              <a:rPr lang="en-GB" dirty="0"/>
              <a:t>Impacts of air pollution</a:t>
            </a:r>
          </a:p>
        </p:txBody>
      </p:sp>
      <p:pic>
        <p:nvPicPr>
          <p:cNvPr id="2" name="Picture 1">
            <a:extLst>
              <a:ext uri="{FF2B5EF4-FFF2-40B4-BE49-F238E27FC236}">
                <a16:creationId xmlns:a16="http://schemas.microsoft.com/office/drawing/2014/main" id="{92991613-3258-412B-B787-9B59AE262D8B}"/>
              </a:ext>
            </a:extLst>
          </p:cNvPr>
          <p:cNvPicPr>
            <a:picLocks noChangeAspect="1"/>
          </p:cNvPicPr>
          <p:nvPr/>
        </p:nvPicPr>
        <p:blipFill>
          <a:blip r:embed="rId3"/>
          <a:stretch>
            <a:fillRect/>
          </a:stretch>
        </p:blipFill>
        <p:spPr>
          <a:xfrm>
            <a:off x="523097" y="4155011"/>
            <a:ext cx="3644113" cy="2041628"/>
          </a:xfrm>
          <a:prstGeom prst="rect">
            <a:avLst/>
          </a:prstGeom>
        </p:spPr>
      </p:pic>
      <p:pic>
        <p:nvPicPr>
          <p:cNvPr id="11" name="Picture 10" descr="Water next to the rock&#10;&#10;Description automatically generated">
            <a:extLst>
              <a:ext uri="{FF2B5EF4-FFF2-40B4-BE49-F238E27FC236}">
                <a16:creationId xmlns:a16="http://schemas.microsoft.com/office/drawing/2014/main" id="{E9C23B43-7A5D-4375-A779-BCB2058B7C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097" y="1313857"/>
            <a:ext cx="3644113" cy="2433387"/>
          </a:xfrm>
          <a:prstGeom prst="rect">
            <a:avLst/>
          </a:prstGeom>
        </p:spPr>
      </p:pic>
      <p:pic>
        <p:nvPicPr>
          <p:cNvPr id="13" name="Picture 12" descr="A person wearing a hat and sunglasses&#10;&#10;Description automatically generated">
            <a:extLst>
              <a:ext uri="{FF2B5EF4-FFF2-40B4-BE49-F238E27FC236}">
                <a16:creationId xmlns:a16="http://schemas.microsoft.com/office/drawing/2014/main" id="{A3D34079-2CBB-4231-B26C-686762BBA5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5449" y="4317381"/>
            <a:ext cx="3102222" cy="2068147"/>
          </a:xfrm>
          <a:prstGeom prst="rect">
            <a:avLst/>
          </a:prstGeom>
        </p:spPr>
      </p:pic>
      <p:pic>
        <p:nvPicPr>
          <p:cNvPr id="15" name="Picture 14" descr="A large green field&#10;&#10;Description automatically generated">
            <a:extLst>
              <a:ext uri="{FF2B5EF4-FFF2-40B4-BE49-F238E27FC236}">
                <a16:creationId xmlns:a16="http://schemas.microsoft.com/office/drawing/2014/main" id="{8FB69899-B5D4-4293-BAC1-26CFA38AFE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2069" y="354861"/>
            <a:ext cx="3219279" cy="2147863"/>
          </a:xfrm>
          <a:prstGeom prst="rect">
            <a:avLst/>
          </a:prstGeom>
        </p:spPr>
      </p:pic>
      <p:pic>
        <p:nvPicPr>
          <p:cNvPr id="17" name="Picture 16" descr="A body of water with a building in the snow&#10;&#10;Description automatically generated">
            <a:extLst>
              <a:ext uri="{FF2B5EF4-FFF2-40B4-BE49-F238E27FC236}">
                <a16:creationId xmlns:a16="http://schemas.microsoft.com/office/drawing/2014/main" id="{C6F5E009-0776-4892-9761-51578D284B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9976" y="2134100"/>
            <a:ext cx="2937695" cy="1958463"/>
          </a:xfrm>
          <a:prstGeom prst="rect">
            <a:avLst/>
          </a:prstGeom>
        </p:spPr>
      </p:pic>
      <p:pic>
        <p:nvPicPr>
          <p:cNvPr id="8" name="Picture 7" descr="A close up of a device&#10;&#10;Description automatically generated">
            <a:extLst>
              <a:ext uri="{FF2B5EF4-FFF2-40B4-BE49-F238E27FC236}">
                <a16:creationId xmlns:a16="http://schemas.microsoft.com/office/drawing/2014/main" id="{00DCA40E-C8F9-4A18-831B-654BC765131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10460" y="4355277"/>
            <a:ext cx="1594737" cy="1063158"/>
          </a:xfrm>
          <a:prstGeom prst="rect">
            <a:avLst/>
          </a:prstGeom>
        </p:spPr>
      </p:pic>
      <p:sp>
        <p:nvSpPr>
          <p:cNvPr id="4" name="TextBox 3">
            <a:extLst>
              <a:ext uri="{FF2B5EF4-FFF2-40B4-BE49-F238E27FC236}">
                <a16:creationId xmlns:a16="http://schemas.microsoft.com/office/drawing/2014/main" id="{ADCE130C-5DC8-4ED0-955F-2F093E88BEE9}"/>
              </a:ext>
            </a:extLst>
          </p:cNvPr>
          <p:cNvSpPr txBox="1"/>
          <p:nvPr/>
        </p:nvSpPr>
        <p:spPr>
          <a:xfrm>
            <a:off x="5325449" y="6011973"/>
            <a:ext cx="301686" cy="369332"/>
          </a:xfrm>
          <a:prstGeom prst="rect">
            <a:avLst/>
          </a:prstGeom>
          <a:solidFill>
            <a:srgbClr val="FFC000"/>
          </a:solidFill>
        </p:spPr>
        <p:txBody>
          <a:bodyPr wrap="none" rtlCol="0">
            <a:spAutoFit/>
          </a:bodyPr>
          <a:lstStyle/>
          <a:p>
            <a:r>
              <a:rPr lang="en-GB" dirty="0"/>
              <a:t>6</a:t>
            </a:r>
          </a:p>
        </p:txBody>
      </p:sp>
      <p:sp>
        <p:nvSpPr>
          <p:cNvPr id="5" name="TextBox 4">
            <a:extLst>
              <a:ext uri="{FF2B5EF4-FFF2-40B4-BE49-F238E27FC236}">
                <a16:creationId xmlns:a16="http://schemas.microsoft.com/office/drawing/2014/main" id="{ADC8CA01-65AD-4E09-8125-6E00D868A9DF}"/>
              </a:ext>
            </a:extLst>
          </p:cNvPr>
          <p:cNvSpPr txBox="1"/>
          <p:nvPr/>
        </p:nvSpPr>
        <p:spPr>
          <a:xfrm>
            <a:off x="3610460" y="5049103"/>
            <a:ext cx="301686" cy="369332"/>
          </a:xfrm>
          <a:prstGeom prst="rect">
            <a:avLst/>
          </a:prstGeom>
          <a:solidFill>
            <a:srgbClr val="FFC000"/>
          </a:solidFill>
        </p:spPr>
        <p:txBody>
          <a:bodyPr wrap="none" rtlCol="0">
            <a:spAutoFit/>
          </a:bodyPr>
          <a:lstStyle/>
          <a:p>
            <a:r>
              <a:rPr lang="en-GB" dirty="0"/>
              <a:t>5</a:t>
            </a:r>
          </a:p>
        </p:txBody>
      </p:sp>
      <p:sp>
        <p:nvSpPr>
          <p:cNvPr id="6" name="TextBox 5">
            <a:extLst>
              <a:ext uri="{FF2B5EF4-FFF2-40B4-BE49-F238E27FC236}">
                <a16:creationId xmlns:a16="http://schemas.microsoft.com/office/drawing/2014/main" id="{FEF23CD9-CBEA-4898-BD61-FD7203E8518E}"/>
              </a:ext>
            </a:extLst>
          </p:cNvPr>
          <p:cNvSpPr txBox="1"/>
          <p:nvPr/>
        </p:nvSpPr>
        <p:spPr>
          <a:xfrm>
            <a:off x="5487400" y="2094363"/>
            <a:ext cx="301686" cy="369332"/>
          </a:xfrm>
          <a:prstGeom prst="rect">
            <a:avLst/>
          </a:prstGeom>
          <a:solidFill>
            <a:srgbClr val="FFC000"/>
          </a:solidFill>
        </p:spPr>
        <p:txBody>
          <a:bodyPr wrap="none" rtlCol="0">
            <a:spAutoFit/>
          </a:bodyPr>
          <a:lstStyle/>
          <a:p>
            <a:r>
              <a:rPr lang="en-GB" dirty="0"/>
              <a:t>3</a:t>
            </a:r>
          </a:p>
        </p:txBody>
      </p:sp>
      <p:sp>
        <p:nvSpPr>
          <p:cNvPr id="7" name="TextBox 6">
            <a:extLst>
              <a:ext uri="{FF2B5EF4-FFF2-40B4-BE49-F238E27FC236}">
                <a16:creationId xmlns:a16="http://schemas.microsoft.com/office/drawing/2014/main" id="{3074695F-4C67-4328-926E-67189EA52635}"/>
              </a:ext>
            </a:extLst>
          </p:cNvPr>
          <p:cNvSpPr txBox="1"/>
          <p:nvPr/>
        </p:nvSpPr>
        <p:spPr>
          <a:xfrm>
            <a:off x="523096" y="5827307"/>
            <a:ext cx="301686" cy="369332"/>
          </a:xfrm>
          <a:prstGeom prst="rect">
            <a:avLst/>
          </a:prstGeom>
          <a:solidFill>
            <a:srgbClr val="FFC000"/>
          </a:solidFill>
        </p:spPr>
        <p:txBody>
          <a:bodyPr wrap="none" rtlCol="0">
            <a:spAutoFit/>
          </a:bodyPr>
          <a:lstStyle/>
          <a:p>
            <a:r>
              <a:rPr lang="en-GB" dirty="0"/>
              <a:t>4</a:t>
            </a:r>
          </a:p>
        </p:txBody>
      </p:sp>
      <p:sp>
        <p:nvSpPr>
          <p:cNvPr id="10" name="TextBox 9">
            <a:extLst>
              <a:ext uri="{FF2B5EF4-FFF2-40B4-BE49-F238E27FC236}">
                <a16:creationId xmlns:a16="http://schemas.microsoft.com/office/drawing/2014/main" id="{45EB6A85-03F9-40D4-A9A3-180BAEEE1CD2}"/>
              </a:ext>
            </a:extLst>
          </p:cNvPr>
          <p:cNvSpPr txBox="1"/>
          <p:nvPr/>
        </p:nvSpPr>
        <p:spPr>
          <a:xfrm>
            <a:off x="523096" y="1325937"/>
            <a:ext cx="301686" cy="369332"/>
          </a:xfrm>
          <a:prstGeom prst="rect">
            <a:avLst/>
          </a:prstGeom>
          <a:solidFill>
            <a:srgbClr val="FFC000"/>
          </a:solidFill>
        </p:spPr>
        <p:txBody>
          <a:bodyPr wrap="none" rtlCol="0">
            <a:spAutoFit/>
          </a:bodyPr>
          <a:lstStyle/>
          <a:p>
            <a:r>
              <a:rPr lang="en-GB" dirty="0"/>
              <a:t>1</a:t>
            </a:r>
          </a:p>
        </p:txBody>
      </p:sp>
      <p:sp>
        <p:nvSpPr>
          <p:cNvPr id="20" name="TextBox 19">
            <a:extLst>
              <a:ext uri="{FF2B5EF4-FFF2-40B4-BE49-F238E27FC236}">
                <a16:creationId xmlns:a16="http://schemas.microsoft.com/office/drawing/2014/main" id="{33D2AF17-C1FF-4AD3-B22F-C2A4E1CD8420}"/>
              </a:ext>
            </a:extLst>
          </p:cNvPr>
          <p:cNvSpPr txBox="1"/>
          <p:nvPr/>
        </p:nvSpPr>
        <p:spPr>
          <a:xfrm>
            <a:off x="4709515" y="354861"/>
            <a:ext cx="301686" cy="369332"/>
          </a:xfrm>
          <a:prstGeom prst="rect">
            <a:avLst/>
          </a:prstGeom>
          <a:solidFill>
            <a:srgbClr val="FFC000"/>
          </a:solidFill>
        </p:spPr>
        <p:txBody>
          <a:bodyPr wrap="none" rtlCol="0">
            <a:spAutoFit/>
          </a:bodyPr>
          <a:lstStyle/>
          <a:p>
            <a:r>
              <a:rPr lang="en-GB" dirty="0"/>
              <a:t>2</a:t>
            </a:r>
          </a:p>
        </p:txBody>
      </p:sp>
    </p:spTree>
    <p:extLst>
      <p:ext uri="{BB962C8B-B14F-4D97-AF65-F5344CB8AC3E}">
        <p14:creationId xmlns:p14="http://schemas.microsoft.com/office/powerpoint/2010/main" val="113107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A4BB1-6A16-4114-9884-CA02342FEA9F}"/>
              </a:ext>
            </a:extLst>
          </p:cNvPr>
          <p:cNvSpPr>
            <a:spLocks noGrp="1"/>
          </p:cNvSpPr>
          <p:nvPr>
            <p:ph type="body" idx="1"/>
          </p:nvPr>
        </p:nvSpPr>
        <p:spPr/>
        <p:txBody>
          <a:bodyPr/>
          <a:lstStyle/>
          <a:p>
            <a:r>
              <a:rPr lang="en-GB" dirty="0"/>
              <a:t>Why do scientists measure air pollution?</a:t>
            </a:r>
          </a:p>
        </p:txBody>
      </p:sp>
      <p:pic>
        <p:nvPicPr>
          <p:cNvPr id="9" name="Picture 8" descr="A picture containing text, drawing, clock&#10;&#10;Description automatically generated">
            <a:extLst>
              <a:ext uri="{FF2B5EF4-FFF2-40B4-BE49-F238E27FC236}">
                <a16:creationId xmlns:a16="http://schemas.microsoft.com/office/drawing/2014/main" id="{31F5ECA0-B85A-4E96-8B45-8EC6CD86B7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809052"/>
            <a:ext cx="7929260" cy="3239895"/>
          </a:xfrm>
          <a:prstGeom prst="rect">
            <a:avLst/>
          </a:prstGeom>
        </p:spPr>
      </p:pic>
    </p:spTree>
    <p:extLst>
      <p:ext uri="{BB962C8B-B14F-4D97-AF65-F5344CB8AC3E}">
        <p14:creationId xmlns:p14="http://schemas.microsoft.com/office/powerpoint/2010/main" val="1034299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D103851B62549BC2360EB6DC619ED" ma:contentTypeVersion="12" ma:contentTypeDescription="Create a new document." ma:contentTypeScope="" ma:versionID="e65d6d33af613f69638a7fea0144d94f">
  <xsd:schema xmlns:xsd="http://www.w3.org/2001/XMLSchema" xmlns:xs="http://www.w3.org/2001/XMLSchema" xmlns:p="http://schemas.microsoft.com/office/2006/metadata/properties" xmlns:ns2="c7520106-09ff-44f8-a26a-506c2325c591" xmlns:ns3="213a1d3d-6baa-4fa0-bb69-c9ea02787b86" targetNamespace="http://schemas.microsoft.com/office/2006/metadata/properties" ma:root="true" ma:fieldsID="25eeacbf49cdc6b917bc2f5feced24f6" ns2:_="" ns3:_="">
    <xsd:import namespace="c7520106-09ff-44f8-a26a-506c2325c591"/>
    <xsd:import namespace="213a1d3d-6baa-4fa0-bb69-c9ea02787b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20106-09ff-44f8-a26a-506c2325c5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1d3d-6baa-4fa0-bb69-c9ea02787b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D894DB-9662-4219-A586-4FF612408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20106-09ff-44f8-a26a-506c2325c591"/>
    <ds:schemaRef ds:uri="213a1d3d-6baa-4fa0-bb69-c9ea0278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88844E-36B8-4D02-B622-0EFBACFF210F}">
  <ds:schemaRefs>
    <ds:schemaRef ds:uri="http://schemas.microsoft.com/sharepoint/v3/contenttype/forms"/>
  </ds:schemaRefs>
</ds:datastoreItem>
</file>

<file path=customXml/itemProps3.xml><?xml version="1.0" encoding="utf-8"?>
<ds:datastoreItem xmlns:ds="http://schemas.openxmlformats.org/officeDocument/2006/customXml" ds:itemID="{F4A31469-E2C3-47D9-8008-0A1FBACD0B03}">
  <ds:schemaRefs>
    <ds:schemaRef ds:uri="http://www.w3.org/XML/1998/namespace"/>
    <ds:schemaRef ds:uri="http://purl.org/dc/dcmitype/"/>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213a1d3d-6baa-4fa0-bb69-c9ea02787b86"/>
    <ds:schemaRef ds:uri="c7520106-09ff-44f8-a26a-506c2325c591"/>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2058</TotalTime>
  <Words>2592</Words>
  <Application>Microsoft Office PowerPoint</Application>
  <PresentationFormat>On-screen Show (4:3)</PresentationFormat>
  <Paragraphs>191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Symbol</vt:lpstr>
      <vt:lpstr>Times New Roman</vt:lpstr>
      <vt:lpstr>Office Theme</vt:lpstr>
      <vt:lpstr>Introducing Atmospheric Pollutants &amp; Air Quality to Primary Children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Alison Trew</cp:lastModifiedBy>
  <cp:revision>25</cp:revision>
  <dcterms:created xsi:type="dcterms:W3CDTF">2016-06-16T08:43:18Z</dcterms:created>
  <dcterms:modified xsi:type="dcterms:W3CDTF">2020-10-09T15:17:02Z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0x01010003DD103851B62549BC2360EB6DC619ED</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