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487" r:id="rId7"/>
    <p:sldId id="488" r:id="rId8"/>
    <p:sldId id="483" r:id="rId9"/>
    <p:sldId id="485" r:id="rId10"/>
    <p:sldId id="486" r:id="rId11"/>
    <p:sldId id="489" r:id="rId12"/>
    <p:sldId id="4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e Martin" initials="SM" lastIdx="5" clrIdx="0">
    <p:extLst>
      <p:ext uri="{19B8F6BF-5375-455C-9EA6-DF929625EA0E}">
        <p15:presenceInfo xmlns:p15="http://schemas.microsoft.com/office/powerpoint/2012/main" userId="S::sue.martin@pstt.org.uk::cb0194a5-6d63-41ca-ace6-4751bda79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A832F2-2D43-44F3-A7D6-2CED001447CE}" v="3" dt="2020-10-09T15:16:06.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7" autoAdjust="0"/>
    <p:restoredTop sz="45006" autoAdjust="0"/>
  </p:normalViewPr>
  <p:slideViewPr>
    <p:cSldViewPr>
      <p:cViewPr varScale="1">
        <p:scale>
          <a:sx n="51" d="100"/>
          <a:sy n="51" d="100"/>
        </p:scale>
        <p:origin x="2340" y="7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Trew" userId="501ad152-89bb-4882-ac72-f31826cb2e78" providerId="ADAL" clId="{92A832F2-2D43-44F3-A7D6-2CED001447CE}"/>
    <pc:docChg chg="custSel modSld">
      <pc:chgData name="Alison Trew" userId="501ad152-89bb-4882-ac72-f31826cb2e78" providerId="ADAL" clId="{92A832F2-2D43-44F3-A7D6-2CED001447CE}" dt="2020-10-09T15:16:12.272" v="248" actId="1592"/>
      <pc:docMkLst>
        <pc:docMk/>
      </pc:docMkLst>
      <pc:sldChg chg="modNotesTx">
        <pc:chgData name="Alison Trew" userId="501ad152-89bb-4882-ac72-f31826cb2e78" providerId="ADAL" clId="{92A832F2-2D43-44F3-A7D6-2CED001447CE}" dt="2020-10-09T15:10:39.570" v="231" actId="20577"/>
        <pc:sldMkLst>
          <pc:docMk/>
          <pc:sldMk cId="0" sldId="256"/>
        </pc:sldMkLst>
      </pc:sldChg>
      <pc:sldChg chg="modSp mod delCm">
        <pc:chgData name="Alison Trew" userId="501ad152-89bb-4882-ac72-f31826cb2e78" providerId="ADAL" clId="{92A832F2-2D43-44F3-A7D6-2CED001447CE}" dt="2020-10-09T15:12:52.937" v="236" actId="20577"/>
        <pc:sldMkLst>
          <pc:docMk/>
          <pc:sldMk cId="1831338559" sldId="257"/>
        </pc:sldMkLst>
        <pc:spChg chg="mod">
          <ac:chgData name="Alison Trew" userId="501ad152-89bb-4882-ac72-f31826cb2e78" providerId="ADAL" clId="{92A832F2-2D43-44F3-A7D6-2CED001447CE}" dt="2020-10-09T15:12:52.937" v="236" actId="20577"/>
          <ac:spMkLst>
            <pc:docMk/>
            <pc:sldMk cId="1831338559" sldId="257"/>
            <ac:spMk id="3" creationId="{1467507F-1B47-4098-9E8A-23C41850058A}"/>
          </ac:spMkLst>
        </pc:spChg>
      </pc:sldChg>
      <pc:sldChg chg="delCm modNotesTx">
        <pc:chgData name="Alison Trew" userId="501ad152-89bb-4882-ac72-f31826cb2e78" providerId="ADAL" clId="{92A832F2-2D43-44F3-A7D6-2CED001447CE}" dt="2020-10-09T15:16:12.272" v="248" actId="1592"/>
        <pc:sldMkLst>
          <pc:docMk/>
          <pc:sldMk cId="2359845" sldId="486"/>
        </pc:sldMkLst>
      </pc:sldChg>
      <pc:sldChg chg="delCm modNotesTx">
        <pc:chgData name="Alison Trew" userId="501ad152-89bb-4882-ac72-f31826cb2e78" providerId="ADAL" clId="{92A832F2-2D43-44F3-A7D6-2CED001447CE}" dt="2020-10-09T13:39:11.527" v="178" actId="1592"/>
        <pc:sldMkLst>
          <pc:docMk/>
          <pc:sldMk cId="1728320404" sldId="4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53CA3-44DE-4E63-8872-DE2D34353354}" type="datetimeFigureOut">
              <a:rPr lang="en-GB" smtClean="0"/>
              <a:t>09/10/2020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695FD-F588-4263-A348-C227AF9682E3}" type="slidenum">
              <a:rPr lang="en-GB" smtClean="0"/>
              <a:t>‹#›</a:t>
            </a:fld>
            <a:endParaRPr lang="en-GB"/>
          </a:p>
        </p:txBody>
      </p:sp>
    </p:spTree>
    <p:extLst>
      <p:ext uri="{BB962C8B-B14F-4D97-AF65-F5344CB8AC3E}">
        <p14:creationId xmlns:p14="http://schemas.microsoft.com/office/powerpoint/2010/main" val="412344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PPT1A</a:t>
            </a:r>
          </a:p>
          <a:p>
            <a:r>
              <a:rPr lang="en-GB" dirty="0"/>
              <a:t>This PowerPoint could be used as a classroom presentation and is suitable for primary children (ages 9-11).</a:t>
            </a:r>
          </a:p>
          <a:p>
            <a:endParaRPr lang="en-GB" dirty="0"/>
          </a:p>
          <a:p>
            <a:r>
              <a:rPr lang="en-GB" b="0" dirty="0"/>
              <a:t>To investigate air pollution more fully with children, the following PowerPoints (which can be used as classroom presentations) are available from the Primary Science Teaching Trust (PSTT) Free Teaching Resource - </a:t>
            </a:r>
            <a:r>
              <a:rPr lang="en-GB" b="1" dirty="0"/>
              <a:t>Air Pollution Research:</a:t>
            </a:r>
          </a:p>
          <a:p>
            <a:pPr marL="171450" indent="-171450">
              <a:buFont typeface="Arial" panose="020B0604020202020204" pitchFamily="34" charset="0"/>
              <a:buChar char="•"/>
            </a:pPr>
            <a:r>
              <a:rPr lang="en-GB" b="1" dirty="0"/>
              <a:t>PPT 1A. What is air?</a:t>
            </a:r>
          </a:p>
          <a:p>
            <a:pPr marL="171450" indent="-171450">
              <a:buFont typeface="Arial" panose="020B0604020202020204" pitchFamily="34" charset="0"/>
              <a:buChar char="•"/>
            </a:pPr>
            <a:r>
              <a:rPr lang="en-GB" b="1" dirty="0"/>
              <a:t>PPT1B. What is pollution?</a:t>
            </a:r>
          </a:p>
          <a:p>
            <a:pPr marL="171450" indent="-171450">
              <a:buFont typeface="Arial" panose="020B0604020202020204" pitchFamily="34" charset="0"/>
              <a:buChar char="•"/>
            </a:pPr>
            <a:r>
              <a:rPr lang="en-GB" b="1" dirty="0"/>
              <a:t>PPT 2. What does BIG data look like?</a:t>
            </a:r>
          </a:p>
          <a:p>
            <a:pPr marL="171450" indent="-171450">
              <a:buFont typeface="Arial" panose="020B0604020202020204" pitchFamily="34" charset="0"/>
              <a:buChar char="•"/>
            </a:pPr>
            <a:r>
              <a:rPr lang="en-GB" sz="1200" b="1" kern="1200" dirty="0">
                <a:solidFill>
                  <a:schemeClr val="tx1"/>
                </a:solidFill>
                <a:latin typeface="+mn-lt"/>
                <a:ea typeface="+mn-ea"/>
                <a:cs typeface="+mn-cs"/>
              </a:rPr>
              <a:t>PPT 3. What do levels of air pollutants look like across the UK?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PPT4. What happened to levels of air pollutants during national lockdown in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latin typeface="+mn-lt"/>
                <a:ea typeface="+mn-ea"/>
                <a:cs typeface="+mn-cs"/>
              </a:rPr>
              <a:t>PPT5. What can we do?</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https://pstt.org.uk/resources/curriculum-materials/citizen-science-air-pollution</a:t>
            </a: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1</a:t>
            </a:fld>
            <a:endParaRPr lang="en-GB"/>
          </a:p>
        </p:txBody>
      </p:sp>
    </p:spTree>
    <p:extLst>
      <p:ext uri="{BB962C8B-B14F-4D97-AF65-F5344CB8AC3E}">
        <p14:creationId xmlns:p14="http://schemas.microsoft.com/office/powerpoint/2010/main" val="425122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PowerPoint has 3 sections. We suggest that you introduce children to air by exploring the questions on this slide in this order.</a:t>
            </a:r>
          </a:p>
          <a:p>
            <a:r>
              <a:rPr lang="en-GB" dirty="0"/>
              <a:t>Depending on the children’s prior knowledge and understanding, you may decide to omit some sections. </a:t>
            </a:r>
          </a:p>
          <a:p>
            <a:r>
              <a:rPr lang="en-GB" dirty="0"/>
              <a:t>There are notes with each slide that give background information and answers to questions that you may ask the children.</a:t>
            </a:r>
          </a:p>
        </p:txBody>
      </p:sp>
      <p:sp>
        <p:nvSpPr>
          <p:cNvPr id="4" name="Slide Number Placeholder 3"/>
          <p:cNvSpPr>
            <a:spLocks noGrp="1"/>
          </p:cNvSpPr>
          <p:nvPr>
            <p:ph type="sldNum" sz="quarter" idx="5"/>
          </p:nvPr>
        </p:nvSpPr>
        <p:spPr/>
        <p:txBody>
          <a:bodyPr/>
          <a:lstStyle/>
          <a:p>
            <a:fld id="{228695FD-F588-4263-A348-C227AF9682E3}" type="slidenum">
              <a:rPr lang="en-GB" smtClean="0"/>
              <a:t>2</a:t>
            </a:fld>
            <a:endParaRPr lang="en-GB"/>
          </a:p>
        </p:txBody>
      </p:sp>
    </p:spTree>
    <p:extLst>
      <p:ext uri="{BB962C8B-B14F-4D97-AF65-F5344CB8AC3E}">
        <p14:creationId xmlns:p14="http://schemas.microsoft.com/office/powerpoint/2010/main" val="313909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is a chemical?</a:t>
            </a:r>
          </a:p>
          <a:p>
            <a:r>
              <a:rPr lang="en-GB" dirty="0"/>
              <a:t>A chemical is any substance made of matter. This includes any solid, liquid or gas. </a:t>
            </a:r>
          </a:p>
          <a:p>
            <a:r>
              <a:rPr lang="en-GB" dirty="0"/>
              <a:t>The chemical may be a pure substance (</a:t>
            </a:r>
            <a:r>
              <a:rPr lang="en-GB" b="1" i="0" dirty="0"/>
              <a:t>an element</a:t>
            </a:r>
            <a:r>
              <a:rPr lang="en-GB" dirty="0"/>
              <a:t>) or a </a:t>
            </a:r>
            <a:r>
              <a:rPr lang="en-GB" i="1" dirty="0"/>
              <a:t>combination</a:t>
            </a:r>
            <a:r>
              <a:rPr lang="en-GB" dirty="0"/>
              <a:t> of substances chemically bonded together (</a:t>
            </a:r>
            <a:r>
              <a:rPr lang="en-GB" b="1" dirty="0"/>
              <a:t>a compound</a:t>
            </a:r>
            <a:r>
              <a:rPr lang="en-GB" dirty="0"/>
              <a:t>).</a:t>
            </a:r>
          </a:p>
          <a:p>
            <a:r>
              <a:rPr lang="en-GB" dirty="0"/>
              <a:t>Note: it is not expected that children will understand the difference between an element and a compound at this stage.</a:t>
            </a:r>
          </a:p>
          <a:p>
            <a:endParaRPr lang="en-GB" b="1" dirty="0"/>
          </a:p>
          <a:p>
            <a:r>
              <a:rPr lang="en-GB" b="1" dirty="0"/>
              <a:t>Where are chemicals in our lives?</a:t>
            </a:r>
          </a:p>
          <a:p>
            <a:r>
              <a:rPr lang="en-GB" dirty="0"/>
              <a:t>Examples – </a:t>
            </a:r>
            <a:r>
              <a:rPr lang="en-GB" b="1" i="0" dirty="0"/>
              <a:t>can children think of any more?</a:t>
            </a:r>
          </a:p>
          <a:p>
            <a:pPr marL="171450" indent="-171450">
              <a:buFont typeface="Arial" panose="020B0604020202020204" pitchFamily="34" charset="0"/>
              <a:buChar char="•"/>
            </a:pPr>
            <a:r>
              <a:rPr lang="en-GB" dirty="0"/>
              <a:t>Rocks are made up of chemicals. Some, such as copper, zinc are made entirely from one element. Granite is a rock made of multiple </a:t>
            </a:r>
            <a:r>
              <a:rPr lang="en-GB" strike="noStrike" dirty="0"/>
              <a:t>compounds</a:t>
            </a:r>
            <a:r>
              <a:rPr lang="en-GB" dirty="0"/>
              <a:t>.</a:t>
            </a:r>
          </a:p>
          <a:p>
            <a:pPr marL="171450" indent="-171450">
              <a:buFont typeface="Arial" panose="020B0604020202020204" pitchFamily="34" charset="0"/>
              <a:buChar char="•"/>
            </a:pPr>
            <a:r>
              <a:rPr lang="en-GB" dirty="0"/>
              <a:t>Water consists of a </a:t>
            </a:r>
            <a:r>
              <a:rPr lang="en-GB" i="1" dirty="0"/>
              <a:t>chemical combination </a:t>
            </a:r>
            <a:r>
              <a:rPr lang="en-GB" dirty="0"/>
              <a:t>of 2 elements, oxygen and hydrogen.</a:t>
            </a:r>
          </a:p>
          <a:p>
            <a:pPr marL="171450" indent="-171450">
              <a:buFont typeface="Arial" panose="020B0604020202020204" pitchFamily="34" charset="0"/>
              <a:buChar char="•"/>
            </a:pPr>
            <a:r>
              <a:rPr lang="en-GB" dirty="0"/>
              <a:t>Apples (like all our food) are made up of many compounds.</a:t>
            </a:r>
          </a:p>
          <a:p>
            <a:pPr marL="171450" indent="-171450">
              <a:buFont typeface="Arial" panose="020B0604020202020204" pitchFamily="34" charset="0"/>
              <a:buChar char="•"/>
            </a:pPr>
            <a:r>
              <a:rPr lang="en-GB" dirty="0"/>
              <a:t>People are made up of lots of chemicals – our hair is made of a tough protein (proteins are made of elements carbon, hydrogen, nitrogen and oxygen, </a:t>
            </a:r>
            <a:r>
              <a:rPr lang="en-GB" i="0" dirty="0"/>
              <a:t>chemically bonded in different ways to make different compounds</a:t>
            </a:r>
            <a:r>
              <a:rPr lang="en-GB" dirty="0"/>
              <a:t>); our bones are made of proteins and calcium phosphate.</a:t>
            </a:r>
          </a:p>
          <a:p>
            <a:endParaRPr lang="en-GB" b="1" dirty="0"/>
          </a:p>
          <a:p>
            <a:r>
              <a:rPr lang="en-GB" b="1" dirty="0"/>
              <a:t>What is not a chemical?</a:t>
            </a:r>
          </a:p>
          <a:p>
            <a:r>
              <a:rPr lang="en-GB" dirty="0"/>
              <a:t>Because things are made of matter, they are all chemicals. Some things (situations) that we observe </a:t>
            </a:r>
            <a:r>
              <a:rPr lang="en-GB" i="0" dirty="0"/>
              <a:t>or effects that we see </a:t>
            </a:r>
            <a:r>
              <a:rPr lang="en-GB" dirty="0"/>
              <a:t>are not made of matter – they are not chemicals - for example, light, sound, heat (</a:t>
            </a:r>
            <a:r>
              <a:rPr lang="en-GB" i="1" dirty="0"/>
              <a:t>all forms of energy</a:t>
            </a:r>
            <a:r>
              <a:rPr lang="en-GB" dirty="0"/>
              <a:t>) and forces.</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3</a:t>
            </a:fld>
            <a:endParaRPr lang="en-GB"/>
          </a:p>
        </p:txBody>
      </p:sp>
    </p:spTree>
    <p:extLst>
      <p:ext uri="{BB962C8B-B14F-4D97-AF65-F5344CB8AC3E}">
        <p14:creationId xmlns:p14="http://schemas.microsoft.com/office/powerpoint/2010/main" val="327094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231F20"/>
                </a:solidFill>
                <a:effectLst/>
                <a:latin typeface="ReithSans"/>
              </a:rPr>
              <a:t>What is a gas?</a:t>
            </a:r>
          </a:p>
          <a:p>
            <a:pPr algn="l"/>
            <a:r>
              <a:rPr lang="en-GB" b="0" i="0" dirty="0">
                <a:solidFill>
                  <a:srgbClr val="231F20"/>
                </a:solidFill>
                <a:effectLst/>
                <a:latin typeface="ReithSans"/>
              </a:rPr>
              <a:t>The properties of gases include:</a:t>
            </a:r>
          </a:p>
          <a:p>
            <a:pPr algn="l">
              <a:buFont typeface="Arial" panose="020B0604020202020204" pitchFamily="34" charset="0"/>
              <a:buChar char="•"/>
            </a:pPr>
            <a:r>
              <a:rPr lang="en-GB" b="0" i="0" dirty="0">
                <a:solidFill>
                  <a:srgbClr val="231F20"/>
                </a:solidFill>
                <a:effectLst/>
                <a:latin typeface="ReithSans"/>
              </a:rPr>
              <a:t> Gases are often (‘though not always) invisible.</a:t>
            </a:r>
          </a:p>
          <a:p>
            <a:pPr algn="l">
              <a:buFont typeface="Arial" panose="020B0604020202020204" pitchFamily="34" charset="0"/>
              <a:buChar char="•"/>
            </a:pPr>
            <a:r>
              <a:rPr lang="en-GB" b="0" i="0" dirty="0">
                <a:solidFill>
                  <a:srgbClr val="231F20"/>
                </a:solidFill>
                <a:effectLst/>
                <a:latin typeface="ReithSans"/>
              </a:rPr>
              <a:t> Gases do not have a fixed shape. They spread out and </a:t>
            </a:r>
            <a:r>
              <a:rPr lang="en-GB" b="1" i="0" dirty="0">
                <a:solidFill>
                  <a:srgbClr val="231F20"/>
                </a:solidFill>
                <a:effectLst/>
                <a:latin typeface="ReithSans"/>
              </a:rPr>
              <a:t>change their shape</a:t>
            </a:r>
            <a:r>
              <a:rPr lang="en-GB" b="0" i="0" dirty="0">
                <a:solidFill>
                  <a:srgbClr val="231F20"/>
                </a:solidFill>
                <a:effectLst/>
                <a:latin typeface="ReithSans"/>
              </a:rPr>
              <a:t> </a:t>
            </a:r>
            <a:r>
              <a:rPr lang="en-GB" b="1" i="0" dirty="0">
                <a:solidFill>
                  <a:srgbClr val="231F20"/>
                </a:solidFill>
                <a:effectLst/>
                <a:latin typeface="ReithSans"/>
              </a:rPr>
              <a:t>and volume </a:t>
            </a:r>
            <a:r>
              <a:rPr lang="en-GB" b="0" i="0" dirty="0">
                <a:solidFill>
                  <a:srgbClr val="231F20"/>
                </a:solidFill>
                <a:effectLst/>
                <a:latin typeface="ReithSans"/>
              </a:rPr>
              <a:t>to fill up whatever container they are in.</a:t>
            </a:r>
          </a:p>
          <a:p>
            <a:pPr algn="l">
              <a:buFont typeface="Arial" panose="020B0604020202020204" pitchFamily="34" charset="0"/>
              <a:buChar char="•"/>
            </a:pPr>
            <a:r>
              <a:rPr lang="en-GB" b="0" i="0" dirty="0">
                <a:solidFill>
                  <a:srgbClr val="231F20"/>
                </a:solidFill>
                <a:effectLst/>
                <a:latin typeface="ReithSans"/>
              </a:rPr>
              <a:t>Gases can be squashed (compressed).</a:t>
            </a:r>
          </a:p>
          <a:p>
            <a:endParaRPr lang="en-GB" dirty="0"/>
          </a:p>
          <a:p>
            <a:r>
              <a:rPr lang="en-GB" b="1" dirty="0"/>
              <a:t>How many gases can you think of?</a:t>
            </a:r>
          </a:p>
          <a:p>
            <a:r>
              <a:rPr lang="en-GB" dirty="0"/>
              <a:t>Examples which children might have heard of:</a:t>
            </a:r>
          </a:p>
          <a:p>
            <a:pPr marL="171450" indent="-171450">
              <a:buFont typeface="Arial" panose="020B0604020202020204" pitchFamily="34" charset="0"/>
              <a:buChar char="•"/>
            </a:pPr>
            <a:r>
              <a:rPr lang="en-GB" dirty="0"/>
              <a:t>Oxygen (we need oxygen for respiration, we inhale more than we exhale)</a:t>
            </a:r>
          </a:p>
          <a:p>
            <a:pPr marL="171450" indent="-171450">
              <a:buFont typeface="Arial" panose="020B0604020202020204" pitchFamily="34" charset="0"/>
              <a:buChar char="•"/>
            </a:pPr>
            <a:r>
              <a:rPr lang="en-GB" dirty="0"/>
              <a:t>Carbon dioxide (a waste product of our respiration, we exhale more than we inhale)</a:t>
            </a:r>
          </a:p>
          <a:p>
            <a:pPr marL="171450" indent="-171450">
              <a:buFont typeface="Arial" panose="020B0604020202020204" pitchFamily="34" charset="0"/>
              <a:buChar char="•"/>
            </a:pPr>
            <a:r>
              <a:rPr lang="en-GB" dirty="0"/>
              <a:t>Helium (balloons)</a:t>
            </a:r>
          </a:p>
          <a:p>
            <a:pPr marL="171450" indent="-171450">
              <a:buFont typeface="Arial" panose="020B0604020202020204" pitchFamily="34" charset="0"/>
              <a:buChar char="•"/>
            </a:pPr>
            <a:r>
              <a:rPr lang="en-GB" dirty="0"/>
              <a:t>Water vapour (invisible gaseous form of water)</a:t>
            </a:r>
          </a:p>
          <a:p>
            <a:pPr marL="171450" indent="-171450">
              <a:buFont typeface="Arial" panose="020B0604020202020204" pitchFamily="34" charset="0"/>
              <a:buChar char="•"/>
            </a:pPr>
            <a:r>
              <a:rPr lang="en-GB" dirty="0"/>
              <a:t>Steam (N.B. steam can be the same as water vapour in some contexts but can refer to a mixture of water vapour and aerosol liquid droplets of water suspended in the vapour – this is what we see when a kettle is boiling)</a:t>
            </a:r>
          </a:p>
          <a:p>
            <a:pPr marL="171450" indent="-171450">
              <a:buFont typeface="Arial" panose="020B0604020202020204" pitchFamily="34" charset="0"/>
              <a:buChar char="•"/>
            </a:pPr>
            <a:r>
              <a:rPr lang="en-GB" dirty="0"/>
              <a:t>Carbon monoxide (vehicle exhaust fumes, detectors in the home to measure CO from gas appliances)</a:t>
            </a:r>
          </a:p>
          <a:p>
            <a:pPr marL="171450" indent="-171450">
              <a:buFont typeface="Arial" panose="020B0604020202020204" pitchFamily="34" charset="0"/>
              <a:buChar char="•"/>
            </a:pPr>
            <a:r>
              <a:rPr lang="en-GB" dirty="0"/>
              <a:t>Air is a mixture of gases.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For more information on gases, BBC Bitesize website (KS2 science) has learner guides and class clips which may be useful:</a:t>
            </a:r>
          </a:p>
          <a:p>
            <a:pPr marL="171450" indent="-171450">
              <a:buFont typeface="Arial" panose="020B0604020202020204" pitchFamily="34" charset="0"/>
              <a:buChar char="•"/>
            </a:pPr>
            <a:r>
              <a:rPr lang="en-GB" b="0" dirty="0"/>
              <a:t>Does gas weigh anything?</a:t>
            </a:r>
          </a:p>
          <a:p>
            <a:pPr marL="171450" indent="-171450">
              <a:buFont typeface="Arial" panose="020B0604020202020204" pitchFamily="34" charset="0"/>
              <a:buChar char="•"/>
            </a:pPr>
            <a:r>
              <a:rPr lang="en-GB" b="0" dirty="0"/>
              <a:t>Gases in daily life</a:t>
            </a:r>
          </a:p>
          <a:p>
            <a:pPr marL="171450" indent="-171450">
              <a:buFont typeface="Arial" panose="020B0604020202020204" pitchFamily="34" charset="0"/>
              <a:buChar char="•"/>
            </a:pPr>
            <a:r>
              <a:rPr lang="en-GB" b="0" dirty="0"/>
              <a:t>Solids, liquids and gases</a:t>
            </a:r>
          </a:p>
          <a:p>
            <a:pPr marL="171450" indent="-171450">
              <a:buFont typeface="Arial" panose="020B0604020202020204" pitchFamily="34" charset="0"/>
              <a:buChar char="•"/>
            </a:pPr>
            <a:r>
              <a:rPr lang="en-GB" b="0" dirty="0"/>
              <a:t>Testing for oxygen</a:t>
            </a:r>
          </a:p>
        </p:txBody>
      </p:sp>
      <p:sp>
        <p:nvSpPr>
          <p:cNvPr id="4" name="Slide Number Placeholder 3"/>
          <p:cNvSpPr>
            <a:spLocks noGrp="1"/>
          </p:cNvSpPr>
          <p:nvPr>
            <p:ph type="sldNum" sz="quarter" idx="5"/>
          </p:nvPr>
        </p:nvSpPr>
        <p:spPr/>
        <p:txBody>
          <a:bodyPr/>
          <a:lstStyle/>
          <a:p>
            <a:fld id="{228695FD-F588-4263-A348-C227AF9682E3}" type="slidenum">
              <a:rPr lang="en-GB" smtClean="0"/>
              <a:t>4</a:t>
            </a:fld>
            <a:endParaRPr lang="en-GB"/>
          </a:p>
        </p:txBody>
      </p:sp>
    </p:spTree>
    <p:extLst>
      <p:ext uri="{BB962C8B-B14F-4D97-AF65-F5344CB8AC3E}">
        <p14:creationId xmlns:p14="http://schemas.microsoft.com/office/powerpoint/2010/main" val="176710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Aim: to demonstrate that air is made up of particles/molecules that we cannot see</a:t>
            </a:r>
          </a:p>
          <a:p>
            <a:endParaRPr lang="en-GB" b="1" dirty="0"/>
          </a:p>
          <a:p>
            <a:r>
              <a:rPr lang="en-GB" b="1" dirty="0"/>
              <a:t>Rocket Mice Activity </a:t>
            </a:r>
            <a:r>
              <a:rPr lang="en-GB" dirty="0"/>
              <a:t>suitable for ages 5-11 (1-2 hours)</a:t>
            </a:r>
          </a:p>
          <a:p>
            <a:r>
              <a:rPr lang="en-GB" dirty="0"/>
              <a:t>Click on the link for details of the Rocket Mice Investigation (publ. National Science Museum).</a:t>
            </a:r>
          </a:p>
          <a:p>
            <a:endParaRPr lang="en-GB" b="1" dirty="0"/>
          </a:p>
          <a:p>
            <a:r>
              <a:rPr lang="en-GB" b="1" dirty="0"/>
              <a:t>Why does the mouse fly?</a:t>
            </a:r>
          </a:p>
          <a:p>
            <a:r>
              <a:rPr lang="en-US" i="0" dirty="0"/>
              <a:t>Although air is often invisible, it is a substance. When we squash the bottle, the air inside comes out of the top of the bottle and pushes the rocket mouse upwards. </a:t>
            </a:r>
          </a:p>
          <a:p>
            <a:endParaRPr lang="en-US" i="0" dirty="0"/>
          </a:p>
          <a:p>
            <a:r>
              <a:rPr lang="en-US" i="0" dirty="0"/>
              <a:t>Wind is the movement of air.</a:t>
            </a: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5</a:t>
            </a:fld>
            <a:endParaRPr lang="en-GB"/>
          </a:p>
        </p:txBody>
      </p:sp>
    </p:spTree>
    <p:extLst>
      <p:ext uri="{BB962C8B-B14F-4D97-AF65-F5344CB8AC3E}">
        <p14:creationId xmlns:p14="http://schemas.microsoft.com/office/powerpoint/2010/main" val="339240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to demonstrate that air contains oxygen gas that we cannot see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a:t>
            </a:r>
            <a:r>
              <a:rPr lang="en-GB" dirty="0"/>
              <a:t>Safety guidance for using candles in the classroom is available from CLEAPSS and SSERC websites.</a:t>
            </a:r>
            <a:endParaRPr lang="en-GB" b="1" dirty="0"/>
          </a:p>
          <a:p>
            <a:endParaRPr lang="en-GB" b="1" dirty="0"/>
          </a:p>
          <a:p>
            <a:r>
              <a:rPr lang="en-GB" b="1" dirty="0"/>
              <a:t>Demonstrate the presence of oxygen in air by burning a candle </a:t>
            </a:r>
            <a:r>
              <a:rPr lang="en-GB" b="0" dirty="0"/>
              <a:t>(20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If you limit the amount of air available, the candle's flame eventually goes out when there is insufficient oxygen to sustain it. </a:t>
            </a:r>
            <a:r>
              <a:rPr lang="en-GB" sz="1200" dirty="0"/>
              <a:t>The oxygen may not be completely used up when the candle goes out - just at low levels.</a:t>
            </a:r>
            <a:r>
              <a:rPr lang="en-GB"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Tip: </a:t>
            </a:r>
            <a:r>
              <a:rPr lang="en-US" i="0" dirty="0"/>
              <a:t>To illustrate % oxygen in air, if </a:t>
            </a:r>
            <a:r>
              <a:rPr lang="en-GB" i="0" dirty="0"/>
              <a:t>air was one hand: four fingers would be nitrogen; the thumb oxygen and half the nail of their forefinger other substances.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Air </a:t>
            </a:r>
            <a:r>
              <a:rPr lang="en-GB" b="0" dirty="0"/>
              <a:t>is roughly 4/5 nitrogen (78%) and 1/5 oxygen (21%). Argon makes up most (0.93%) of the last 1 % with carbon dioxide being 0.04%. All other gases are trace gases.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25000" dirty="0"/>
          </a:p>
        </p:txBody>
      </p:sp>
      <p:sp>
        <p:nvSpPr>
          <p:cNvPr id="4" name="Slide Number Placeholder 3"/>
          <p:cNvSpPr>
            <a:spLocks noGrp="1"/>
          </p:cNvSpPr>
          <p:nvPr>
            <p:ph type="sldNum" sz="quarter" idx="5"/>
          </p:nvPr>
        </p:nvSpPr>
        <p:spPr/>
        <p:txBody>
          <a:bodyPr/>
          <a:lstStyle/>
          <a:p>
            <a:fld id="{228695FD-F588-4263-A348-C227AF9682E3}" type="slidenum">
              <a:rPr lang="en-GB" smtClean="0"/>
              <a:t>6</a:t>
            </a:fld>
            <a:endParaRPr lang="en-GB"/>
          </a:p>
        </p:txBody>
      </p:sp>
    </p:spTree>
    <p:extLst>
      <p:ext uri="{BB962C8B-B14F-4D97-AF65-F5344CB8AC3E}">
        <p14:creationId xmlns:p14="http://schemas.microsoft.com/office/powerpoint/2010/main" val="194822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to demonstrate that there are solids in air that we cannot see</a:t>
            </a:r>
          </a:p>
          <a:p>
            <a:endParaRPr lang="en-GB" b="1" dirty="0"/>
          </a:p>
          <a:p>
            <a:r>
              <a:rPr lang="en-GB" b="1" dirty="0"/>
              <a:t>Note: </a:t>
            </a:r>
            <a:r>
              <a:rPr lang="en-GB" dirty="0"/>
              <a:t>Safety guidance for using candles in the classroom is available from CLEAPSS and SSERC websites.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From Explorify, show </a:t>
            </a:r>
            <a:r>
              <a:rPr lang="en-GB" b="1" dirty="0"/>
              <a:t>Fantastic Flicker </a:t>
            </a:r>
            <a:r>
              <a:rPr lang="en-GB" dirty="0"/>
              <a:t>or demonstrate this yourself (10 minutes). This shows that candle smoke is made up of soot and vapourised wax, which can cause the flame to ‘jump’ and reignite the candle without touching it. </a:t>
            </a:r>
            <a:r>
              <a:rPr lang="en-GB" sz="1200" kern="1200" dirty="0">
                <a:solidFill>
                  <a:schemeClr val="tx1"/>
                </a:solidFill>
                <a:effectLst/>
                <a:latin typeface="+mn-lt"/>
                <a:ea typeface="+mn-ea"/>
                <a:cs typeface="+mn-cs"/>
              </a:rPr>
              <a:t>Note: Flame colours for incomplete combustion are referred to as yellow and not orange.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a:t>
            </a:r>
            <a:r>
              <a:rPr lang="en-GB" b="1" dirty="0"/>
              <a:t>Sooty Tile </a:t>
            </a:r>
            <a:r>
              <a:rPr lang="en-GB" b="0" dirty="0"/>
              <a:t>(10 minutes). </a:t>
            </a:r>
            <a:r>
              <a:rPr lang="en-GB" dirty="0"/>
              <a:t>There are invisible solids in the air too. Hold a tile just above a burning flame for a few seconds and show the children black </a:t>
            </a:r>
            <a:r>
              <a:rPr lang="en-GB" b="0" dirty="0"/>
              <a:t>soot</a:t>
            </a:r>
            <a:r>
              <a:rPr lang="en-GB" b="1" dirty="0"/>
              <a:t> </a:t>
            </a:r>
            <a:r>
              <a:rPr lang="en-GB" dirty="0"/>
              <a:t>marks. Wipe them away to show that the tile has not been burnt. The tile collects the tiny unburnt soot that is produced when most things burn.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The Royal Society of Chemistry provides a film clip demonstrating how to collect </a:t>
            </a:r>
            <a:r>
              <a:rPr lang="en-GB" b="1" dirty="0"/>
              <a:t>carbon from a candle. </a:t>
            </a:r>
            <a:r>
              <a:rPr lang="en-GB" b="0" dirty="0"/>
              <a:t>https://youtu.be/RU_Nobzk60o</a:t>
            </a:r>
          </a:p>
        </p:txBody>
      </p:sp>
      <p:sp>
        <p:nvSpPr>
          <p:cNvPr id="4" name="Slide Number Placeholder 3"/>
          <p:cNvSpPr>
            <a:spLocks noGrp="1"/>
          </p:cNvSpPr>
          <p:nvPr>
            <p:ph type="sldNum" sz="quarter" idx="5"/>
          </p:nvPr>
        </p:nvSpPr>
        <p:spPr/>
        <p:txBody>
          <a:bodyPr/>
          <a:lstStyle/>
          <a:p>
            <a:fld id="{228695FD-F588-4263-A348-C227AF9682E3}" type="slidenum">
              <a:rPr lang="en-GB" smtClean="0"/>
              <a:t>7</a:t>
            </a:fld>
            <a:endParaRPr lang="en-GB"/>
          </a:p>
        </p:txBody>
      </p:sp>
    </p:spTree>
    <p:extLst>
      <p:ext uri="{BB962C8B-B14F-4D97-AF65-F5344CB8AC3E}">
        <p14:creationId xmlns:p14="http://schemas.microsoft.com/office/powerpoint/2010/main" val="607150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Royal Society of Chemistry provides several videos to demonstrate the properties of gases to primary children, which can be accessed here.</a:t>
            </a:r>
          </a:p>
          <a:p>
            <a:r>
              <a:rPr lang="en-GB" dirty="0"/>
              <a:t>https://edu.rsc.org/resources/gases/916.article</a:t>
            </a:r>
          </a:p>
          <a:p>
            <a:endParaRPr lang="en-GB" dirty="0"/>
          </a:p>
          <a:p>
            <a:r>
              <a:rPr lang="en-GB" dirty="0"/>
              <a:t>You may find these videos useful:</a:t>
            </a:r>
          </a:p>
          <a:p>
            <a:endParaRPr lang="en-GB" dirty="0"/>
          </a:p>
          <a:p>
            <a:pPr marL="171450" indent="-171450">
              <a:buFont typeface="Arial" panose="020B0604020202020204" pitchFamily="34" charset="0"/>
              <a:buChar char="•"/>
            </a:pPr>
            <a:r>
              <a:rPr lang="en-GB" b="0" i="0" dirty="0">
                <a:solidFill>
                  <a:srgbClr val="444444"/>
                </a:solidFill>
                <a:effectLst/>
                <a:latin typeface="Source Sans Pro" panose="020B0503030403020204" pitchFamily="34" charset="0"/>
              </a:rPr>
              <a:t>Put out a fire with a jug of carbon dioxide to demonstrate changing materials, irreversible reactions, and gases to primary students.</a:t>
            </a:r>
          </a:p>
          <a:p>
            <a:pPr marL="171450" indent="-171450">
              <a:buFont typeface="Arial" panose="020B0604020202020204" pitchFamily="34" charset="0"/>
              <a:buChar char="•"/>
            </a:pPr>
            <a:r>
              <a:rPr lang="en-GB" b="0" i="0" dirty="0">
                <a:solidFill>
                  <a:srgbClr val="444444"/>
                </a:solidFill>
                <a:effectLst/>
                <a:latin typeface="Source Sans Pro" panose="020B0503030403020204" pitchFamily="34" charset="0"/>
              </a:rPr>
              <a:t>Investigate gases and atmospheric pressure with the Leaky Bottle experiment.</a:t>
            </a:r>
          </a:p>
          <a:p>
            <a:pPr marL="171450" indent="-171450">
              <a:buFont typeface="Arial" panose="020B0604020202020204" pitchFamily="34" charset="0"/>
              <a:buChar char="•"/>
            </a:pPr>
            <a:r>
              <a:rPr lang="en-GB" b="0" i="0" dirty="0">
                <a:solidFill>
                  <a:srgbClr val="444444"/>
                </a:solidFill>
                <a:effectLst/>
                <a:latin typeface="Source Sans Pro" panose="020B0503030403020204" pitchFamily="34" charset="0"/>
              </a:rPr>
              <a:t>Make a freaky inflatable hand to demonstrate irreversible reactions to primary students.</a:t>
            </a:r>
          </a:p>
          <a:p>
            <a:pPr marL="171450" indent="-171450">
              <a:buFont typeface="Arial" panose="020B0604020202020204" pitchFamily="34" charset="0"/>
              <a:buChar char="•"/>
            </a:pPr>
            <a:r>
              <a:rPr lang="en-GB" b="0" i="0" dirty="0">
                <a:solidFill>
                  <a:srgbClr val="444444"/>
                </a:solidFill>
                <a:effectLst/>
                <a:latin typeface="Source Sans Pro" panose="020B0503030403020204" pitchFamily="34" charset="0"/>
              </a:rPr>
              <a:t>Demonstrate the power of atmospheric pressure to make an anti-gravity bottle with primary students.</a:t>
            </a:r>
          </a:p>
          <a:p>
            <a:pPr marL="171450" indent="-171450">
              <a:buFont typeface="Arial" panose="020B0604020202020204" pitchFamily="34" charset="0"/>
              <a:buChar char="•"/>
            </a:pPr>
            <a:r>
              <a:rPr lang="en-GB" b="0" i="0" dirty="0">
                <a:solidFill>
                  <a:srgbClr val="444444"/>
                </a:solidFill>
                <a:effectLst/>
                <a:latin typeface="Source Sans Pro" panose="020B0503030403020204" pitchFamily="34" charset="0"/>
              </a:rPr>
              <a:t>Demonstrate the expansion and contraction of gases and make a pair of cups stick together.</a:t>
            </a:r>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8</a:t>
            </a:fld>
            <a:endParaRPr lang="en-GB"/>
          </a:p>
        </p:txBody>
      </p:sp>
    </p:spTree>
    <p:extLst>
      <p:ext uri="{BB962C8B-B14F-4D97-AF65-F5344CB8AC3E}">
        <p14:creationId xmlns:p14="http://schemas.microsoft.com/office/powerpoint/2010/main" val="788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AACEDF9-F8E6-4D88-B1C1-97EB62F1C2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7E4B7A40-754F-49C0-9C55-1677CC2BFE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94212" name="Slide Number Placeholder 3">
            <a:extLst>
              <a:ext uri="{FF2B5EF4-FFF2-40B4-BE49-F238E27FC236}">
                <a16:creationId xmlns:a16="http://schemas.microsoft.com/office/drawing/2014/main" id="{13A58970-2EAE-42E0-B96E-F949943C25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94DCC6-675C-4D37-88F9-A3132DBB7152}" type="slidenum">
              <a:rPr lang="en-US" altLang="en-US" smtClean="0"/>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56490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03648" y="4221088"/>
            <a:ext cx="6400800" cy="12961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10" name="Picture 9"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332656"/>
            <a:ext cx="2910457" cy="21713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pic>
        <p:nvPicPr>
          <p:cNvPr id="7" name="Picture 6"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9512" y="5445224"/>
            <a:ext cx="1584176" cy="118186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pic>
        <p:nvPicPr>
          <p:cNvPr id="7" name="Picture 6"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08304" y="5445224"/>
            <a:ext cx="1584176" cy="118186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520" y="5529904"/>
            <a:ext cx="1986677" cy="97566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8264" y="5601912"/>
            <a:ext cx="1986677" cy="97566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descr="Colour Whee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1520" y="260648"/>
            <a:ext cx="779549" cy="793286"/>
          </a:xfrm>
          <a:prstGeom prst="rect">
            <a:avLst/>
          </a:prstGeom>
        </p:spPr>
      </p:pic>
      <p:pic>
        <p:nvPicPr>
          <p:cNvPr id="7" name="Picture 6" descr="Colour Strip.jpg"/>
          <p:cNvPicPr>
            <a:picLocks noChangeAspect="1"/>
          </p:cNvPicPr>
          <p:nvPr userDrawn="1"/>
        </p:nvPicPr>
        <p:blipFill>
          <a:blip r:embed="rId3" cstate="print"/>
          <a:stretch>
            <a:fillRect/>
          </a:stretch>
        </p:blipFill>
        <p:spPr>
          <a:xfrm rot="5400000">
            <a:off x="5971592" y="2695736"/>
            <a:ext cx="5868144" cy="476672"/>
          </a:xfrm>
          <a:prstGeom prst="rect">
            <a:avLst/>
          </a:prstGeom>
        </p:spPr>
      </p:pic>
      <p:sp>
        <p:nvSpPr>
          <p:cNvPr id="9" name="Text Placeholder 2"/>
          <p:cNvSpPr>
            <a:spLocks noGrp="1"/>
          </p:cNvSpPr>
          <p:nvPr>
            <p:ph type="body" idx="1" hasCustomPrompt="1"/>
          </p:nvPr>
        </p:nvSpPr>
        <p:spPr>
          <a:xfrm>
            <a:off x="827584" y="620688"/>
            <a:ext cx="7772400" cy="401836"/>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Insert slide subtitle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sp>
        <p:nvSpPr>
          <p:cNvPr id="9" name="Text Placeholder 2"/>
          <p:cNvSpPr>
            <a:spLocks noGrp="1"/>
          </p:cNvSpPr>
          <p:nvPr>
            <p:ph type="body" idx="1" hasCustomPrompt="1"/>
          </p:nvPr>
        </p:nvSpPr>
        <p:spPr>
          <a:xfrm>
            <a:off x="1115616" y="620688"/>
            <a:ext cx="7772400" cy="401836"/>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Insert slide subtitle</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572" y="284637"/>
            <a:ext cx="1080120" cy="7378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544" y="476672"/>
            <a:ext cx="2993311" cy="1470025"/>
          </a:xfrm>
          <a:prstGeom prst="rect">
            <a:avLst/>
          </a:prstGeom>
        </p:spPr>
      </p:pic>
      <p:sp>
        <p:nvSpPr>
          <p:cNvPr id="10" name="Title 1"/>
          <p:cNvSpPr>
            <a:spLocks noGrp="1"/>
          </p:cNvSpPr>
          <p:nvPr>
            <p:ph type="ctrTitle"/>
          </p:nvPr>
        </p:nvSpPr>
        <p:spPr>
          <a:xfrm>
            <a:off x="755576" y="2564904"/>
            <a:ext cx="7772400" cy="1470025"/>
          </a:xfrm>
        </p:spPr>
        <p:txBody>
          <a:bodyPr/>
          <a:lstStyle/>
          <a:p>
            <a:r>
              <a:rPr lang="en-US"/>
              <a:t>Click to edit Master title style</a:t>
            </a:r>
            <a:endParaRPr lang="en-GB"/>
          </a:p>
        </p:txBody>
      </p:sp>
      <p:sp>
        <p:nvSpPr>
          <p:cNvPr id="11" name="Subtitle 2"/>
          <p:cNvSpPr>
            <a:spLocks noGrp="1"/>
          </p:cNvSpPr>
          <p:nvPr>
            <p:ph type="subTitle" idx="1"/>
          </p:nvPr>
        </p:nvSpPr>
        <p:spPr>
          <a:xfrm>
            <a:off x="1403648" y="4221088"/>
            <a:ext cx="6400800" cy="12961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pic>
        <p:nvPicPr>
          <p:cNvPr id="7" name="Picture 6"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8" name="Picture 7"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332655"/>
            <a:ext cx="1584176" cy="11818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351" y="219014"/>
            <a:ext cx="2736304" cy="13438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Colour Strip.jpg"/>
          <p:cNvPicPr>
            <a:picLocks noChangeAspect="1"/>
          </p:cNvPicPr>
          <p:nvPr userDrawn="1"/>
        </p:nvPicPr>
        <p:blipFill>
          <a:blip r:embed="rId2" cstate="print"/>
          <a:stretch>
            <a:fillRect/>
          </a:stretch>
        </p:blipFill>
        <p:spPr>
          <a:xfrm>
            <a:off x="3275856" y="0"/>
            <a:ext cx="5868144" cy="4766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a:off x="3275856" y="6381328"/>
            <a:ext cx="5868144" cy="476672"/>
          </a:xfrm>
          <a:prstGeom prst="rect">
            <a:avLst/>
          </a:prstGeom>
        </p:spPr>
      </p:pic>
      <p:pic>
        <p:nvPicPr>
          <p:cNvPr id="7" name="Picture 6"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68144" y="476672"/>
            <a:ext cx="2910457" cy="2171322"/>
          </a:xfrm>
          <a:prstGeom prst="rect">
            <a:avLst/>
          </a:prstGeom>
        </p:spPr>
      </p:pic>
      <p:pic>
        <p:nvPicPr>
          <p:cNvPr id="8" name="Picture 7" descr="Colour Strip.jpg"/>
          <p:cNvPicPr>
            <a:picLocks noChangeAspect="1"/>
          </p:cNvPicPr>
          <p:nvPr userDrawn="1"/>
        </p:nvPicPr>
        <p:blipFill>
          <a:blip r:embed="rId2" cstate="print"/>
          <a:stretch>
            <a:fillRect/>
          </a:stretch>
        </p:blipFill>
        <p:spPr>
          <a:xfrm>
            <a:off x="1475656" y="6381328"/>
            <a:ext cx="7668344" cy="47667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olour Strip.jpg"/>
          <p:cNvPicPr>
            <a:picLocks noChangeAspect="1"/>
          </p:cNvPicPr>
          <p:nvPr userDrawn="1"/>
        </p:nvPicPr>
        <p:blipFill>
          <a:blip r:embed="rId2" cstate="print"/>
          <a:stretch>
            <a:fillRect/>
          </a:stretch>
        </p:blipFill>
        <p:spPr>
          <a:xfrm>
            <a:off x="1475656" y="6381328"/>
            <a:ext cx="7668344" cy="476672"/>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4088" y="407972"/>
            <a:ext cx="3456384" cy="16974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descr="Colour Strip.jpg"/>
          <p:cNvPicPr>
            <a:picLocks noChangeAspect="1"/>
          </p:cNvPicPr>
          <p:nvPr userDrawn="1"/>
        </p:nvPicPr>
        <p:blipFill>
          <a:blip r:embed="rId2" cstate="print"/>
          <a:stretch>
            <a:fillRect/>
          </a:stretch>
        </p:blipFill>
        <p:spPr>
          <a:xfrm>
            <a:off x="2123728" y="0"/>
            <a:ext cx="7020272" cy="31182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olour Strip.jpg"/>
          <p:cNvPicPr>
            <a:picLocks noChangeAspect="1"/>
          </p:cNvPicPr>
          <p:nvPr userDrawn="1"/>
        </p:nvPicPr>
        <p:blipFill>
          <a:blip r:embed="rId2" cstate="print"/>
          <a:stretch>
            <a:fillRect/>
          </a:stretch>
        </p:blipFill>
        <p:spPr>
          <a:xfrm>
            <a:off x="0" y="6546177"/>
            <a:ext cx="7020272" cy="31182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CBF36-EF5A-4749-AAA0-29A8BE84FFD0}" type="datetimeFigureOut">
              <a:rPr lang="en-GB" smtClean="0"/>
              <a:pPr/>
              <a:t>09/10/2020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6BD09-2225-4D3F-80F2-64A4E7095FD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r1gILNfCafI"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resources.sciencemuseum.org.uk/resources/rocket-mice/"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explorify.wellcome.ac.uk/en/activities/whats-going-on/fantastic-flicker/classroom"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hyperlink" Target="https://youtu.be/RU_Nobzk60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www.pstt.org.uk/" TargetMode="External"/><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wowscien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206B-A9C6-9745-8A2F-BCEABD5C9F3F}"/>
              </a:ext>
            </a:extLst>
          </p:cNvPr>
          <p:cNvSpPr>
            <a:spLocks noGrp="1"/>
          </p:cNvSpPr>
          <p:nvPr>
            <p:ph type="ctrTitle"/>
          </p:nvPr>
        </p:nvSpPr>
        <p:spPr/>
        <p:txBody>
          <a:bodyPr>
            <a:normAutofit/>
          </a:bodyPr>
          <a:lstStyle/>
          <a:p>
            <a:r>
              <a:rPr lang="en-GB" dirty="0"/>
              <a:t>What is air?</a:t>
            </a:r>
          </a:p>
        </p:txBody>
      </p:sp>
      <p:sp>
        <p:nvSpPr>
          <p:cNvPr id="3" name="Subtitle 2">
            <a:extLst>
              <a:ext uri="{FF2B5EF4-FFF2-40B4-BE49-F238E27FC236}">
                <a16:creationId xmlns:a16="http://schemas.microsoft.com/office/drawing/2014/main" id="{0A769EF7-86EF-3D4E-8CBA-0404B30D5438}"/>
              </a:ext>
            </a:extLst>
          </p:cNvPr>
          <p:cNvSpPr>
            <a:spLocks noGrp="1"/>
          </p:cNvSpPr>
          <p:nvPr>
            <p:ph type="subTitle" idx="1"/>
          </p:nvPr>
        </p:nvSpPr>
        <p:spPr>
          <a:xfrm>
            <a:off x="1403648" y="4221088"/>
            <a:ext cx="6400800" cy="1757246"/>
          </a:xfrm>
        </p:spPr>
        <p:txBody>
          <a:bodyPr>
            <a:normAutofit/>
          </a:bodyPr>
          <a:lstStyle/>
          <a:p>
            <a:r>
              <a:rPr lang="en-GB" dirty="0"/>
              <a:t> </a:t>
            </a:r>
          </a:p>
          <a:p>
            <a:r>
              <a:rPr lang="en-GB" dirty="0"/>
              <a:t>Dr. Alison Trew, Primary Science Teaching Trust (PSTT)</a:t>
            </a:r>
          </a:p>
          <a:p>
            <a:endParaRPr lang="en-GB" dirty="0"/>
          </a:p>
        </p:txBody>
      </p:sp>
      <p:sp>
        <p:nvSpPr>
          <p:cNvPr id="4" name="Rectangle 3">
            <a:extLst>
              <a:ext uri="{FF2B5EF4-FFF2-40B4-BE49-F238E27FC236}">
                <a16:creationId xmlns:a16="http://schemas.microsoft.com/office/drawing/2014/main" id="{68AF9C21-E93C-4D48-8BCC-307276D4A7D2}"/>
              </a:ext>
            </a:extLst>
          </p:cNvPr>
          <p:cNvSpPr/>
          <p:nvPr/>
        </p:nvSpPr>
        <p:spPr>
          <a:xfrm>
            <a:off x="251520" y="6381328"/>
            <a:ext cx="8640960" cy="261610"/>
          </a:xfrm>
          <a:prstGeom prst="rect">
            <a:avLst/>
          </a:prstGeom>
        </p:spPr>
        <p:txBody>
          <a:bodyPr wrap="square">
            <a:spAutoFit/>
          </a:bodyPr>
          <a:lstStyle/>
          <a:p>
            <a:pPr algn="ctr">
              <a:defRPr/>
            </a:pPr>
            <a:r>
              <a:rPr lang="en-GB" sz="1100" dirty="0">
                <a:solidFill>
                  <a:prstClr val="black">
                    <a:lumMod val="50000"/>
                    <a:lumOff val="50000"/>
                  </a:prstClr>
                </a:solidFill>
              </a:rPr>
              <a:t>Please note that the content of this PowerPoint is ©PSTT 2020 but may be freely reproduced by teachers in schools for educational purposes.</a:t>
            </a:r>
          </a:p>
        </p:txBody>
      </p:sp>
      <p:pic>
        <p:nvPicPr>
          <p:cNvPr id="5" name="Picture 4">
            <a:extLst>
              <a:ext uri="{FF2B5EF4-FFF2-40B4-BE49-F238E27FC236}">
                <a16:creationId xmlns:a16="http://schemas.microsoft.com/office/drawing/2014/main" id="{594748C9-1EEB-423B-B70A-8E598A892C98}"/>
              </a:ext>
            </a:extLst>
          </p:cNvPr>
          <p:cNvPicPr>
            <a:picLocks noChangeAspect="1"/>
          </p:cNvPicPr>
          <p:nvPr/>
        </p:nvPicPr>
        <p:blipFill>
          <a:blip r:embed="rId3"/>
          <a:stretch>
            <a:fillRect/>
          </a:stretch>
        </p:blipFill>
        <p:spPr>
          <a:xfrm>
            <a:off x="6444208" y="879666"/>
            <a:ext cx="2232248" cy="14845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59E30B-5150-4DAD-A849-153BEF40481F}"/>
              </a:ext>
            </a:extLst>
          </p:cNvPr>
          <p:cNvSpPr txBox="1"/>
          <p:nvPr/>
        </p:nvSpPr>
        <p:spPr>
          <a:xfrm>
            <a:off x="827584" y="1484784"/>
            <a:ext cx="7056784" cy="3416320"/>
          </a:xfrm>
          <a:prstGeom prst="rect">
            <a:avLst/>
          </a:prstGeom>
          <a:noFill/>
        </p:spPr>
        <p:txBody>
          <a:bodyPr wrap="square" rtlCol="0">
            <a:spAutoFit/>
          </a:bodyPr>
          <a:lstStyle/>
          <a:p>
            <a:r>
              <a:rPr lang="en-GB" b="1" dirty="0"/>
              <a:t>What is a chemical? </a:t>
            </a:r>
            <a:r>
              <a:rPr lang="en-GB" dirty="0"/>
              <a:t>(Slide 3)</a:t>
            </a:r>
          </a:p>
          <a:p>
            <a:pPr marL="285750" indent="-285750">
              <a:buFont typeface="Arial" panose="020B0604020202020204" pitchFamily="34" charset="0"/>
              <a:buChar char="•"/>
            </a:pPr>
            <a:r>
              <a:rPr lang="en-GB" dirty="0"/>
              <a:t>Think about everyday materials</a:t>
            </a:r>
          </a:p>
          <a:p>
            <a:pPr marL="285750" indent="-285750">
              <a:buFont typeface="Arial" panose="020B0604020202020204" pitchFamily="34" charset="0"/>
              <a:buChar char="•"/>
            </a:pPr>
            <a:r>
              <a:rPr lang="en-GB" dirty="0"/>
              <a:t>Understand the difference between a chemical and a phenomenon</a:t>
            </a:r>
          </a:p>
          <a:p>
            <a:endParaRPr lang="en-GB" dirty="0"/>
          </a:p>
          <a:p>
            <a:r>
              <a:rPr lang="en-GB" b="1" dirty="0"/>
              <a:t>What is a gas? </a:t>
            </a:r>
            <a:r>
              <a:rPr lang="en-GB" dirty="0"/>
              <a:t>(slide 4)</a:t>
            </a:r>
            <a:endParaRPr lang="en-GB" b="1" dirty="0"/>
          </a:p>
          <a:p>
            <a:pPr marL="285750" indent="-285750">
              <a:buFont typeface="Arial" panose="020B0604020202020204" pitchFamily="34" charset="0"/>
              <a:buChar char="•"/>
            </a:pPr>
            <a:r>
              <a:rPr lang="en-GB" dirty="0"/>
              <a:t>Talk about the difference between a solid, a liquid &amp; a gas.</a:t>
            </a:r>
          </a:p>
          <a:p>
            <a:pPr marL="285750" indent="-285750">
              <a:buFont typeface="Arial" panose="020B0604020202020204" pitchFamily="34" charset="0"/>
              <a:buChar char="•"/>
            </a:pPr>
            <a:r>
              <a:rPr lang="en-GB" dirty="0"/>
              <a:t>Name some familiar gases</a:t>
            </a:r>
          </a:p>
          <a:p>
            <a:endParaRPr lang="en-GB" dirty="0"/>
          </a:p>
          <a:p>
            <a:r>
              <a:rPr lang="en-GB" b="1" dirty="0"/>
              <a:t>What is air?</a:t>
            </a:r>
            <a:r>
              <a:rPr lang="en-GB" dirty="0"/>
              <a:t>(slides 5-7) Activities to explain what air is comprised of:</a:t>
            </a:r>
          </a:p>
          <a:p>
            <a:pPr marL="285750" indent="-285750">
              <a:buFont typeface="Arial" panose="020B0604020202020204" pitchFamily="34" charset="0"/>
              <a:buChar char="•"/>
            </a:pPr>
            <a:r>
              <a:rPr lang="en-GB" dirty="0"/>
              <a:t>Rocket mice (</a:t>
            </a:r>
            <a:r>
              <a:rPr lang="en-GB" i="1" dirty="0"/>
              <a:t>1-2 hours</a:t>
            </a:r>
            <a:r>
              <a:rPr lang="en-GB" dirty="0"/>
              <a:t>)</a:t>
            </a:r>
          </a:p>
          <a:p>
            <a:pPr marL="285750" indent="-285750">
              <a:buFont typeface="Arial" panose="020B0604020202020204" pitchFamily="34" charset="0"/>
              <a:buChar char="•"/>
            </a:pPr>
            <a:r>
              <a:rPr lang="en-GB" dirty="0"/>
              <a:t>Burning candle (</a:t>
            </a:r>
            <a:r>
              <a:rPr lang="en-GB" i="1" dirty="0"/>
              <a:t>20 minutes</a:t>
            </a:r>
            <a:r>
              <a:rPr lang="en-GB" dirty="0"/>
              <a:t>)</a:t>
            </a:r>
          </a:p>
          <a:p>
            <a:pPr marL="285750" indent="-285750">
              <a:buFont typeface="Arial" panose="020B0604020202020204" pitchFamily="34" charset="0"/>
              <a:buChar char="•"/>
            </a:pPr>
            <a:r>
              <a:rPr lang="en-GB" dirty="0"/>
              <a:t>Sooty tile (</a:t>
            </a:r>
            <a:r>
              <a:rPr lang="en-GB" i="1" dirty="0"/>
              <a:t>10 minutes</a:t>
            </a:r>
            <a:r>
              <a:rPr lang="en-GB" dirty="0"/>
              <a:t>)</a:t>
            </a:r>
          </a:p>
        </p:txBody>
      </p:sp>
      <p:sp>
        <p:nvSpPr>
          <p:cNvPr id="4" name="Text Placeholder 3">
            <a:extLst>
              <a:ext uri="{FF2B5EF4-FFF2-40B4-BE49-F238E27FC236}">
                <a16:creationId xmlns:a16="http://schemas.microsoft.com/office/drawing/2014/main" id="{C254FB3B-F226-43F7-9F2E-2B6E12584DBD}"/>
              </a:ext>
            </a:extLst>
          </p:cNvPr>
          <p:cNvSpPr>
            <a:spLocks noGrp="1"/>
          </p:cNvSpPr>
          <p:nvPr>
            <p:ph type="body" idx="1"/>
          </p:nvPr>
        </p:nvSpPr>
        <p:spPr/>
        <p:txBody>
          <a:bodyPr/>
          <a:lstStyle/>
          <a:p>
            <a:r>
              <a:rPr lang="en-GB" dirty="0"/>
              <a:t>Overview for Teachers</a:t>
            </a:r>
          </a:p>
        </p:txBody>
      </p:sp>
      <p:sp>
        <p:nvSpPr>
          <p:cNvPr id="3" name="TextBox 2">
            <a:extLst>
              <a:ext uri="{FF2B5EF4-FFF2-40B4-BE49-F238E27FC236}">
                <a16:creationId xmlns:a16="http://schemas.microsoft.com/office/drawing/2014/main" id="{1467507F-1B47-4098-9E8A-23C41850058A}"/>
              </a:ext>
            </a:extLst>
          </p:cNvPr>
          <p:cNvSpPr txBox="1"/>
          <p:nvPr/>
        </p:nvSpPr>
        <p:spPr>
          <a:xfrm>
            <a:off x="827584" y="5351293"/>
            <a:ext cx="7272808" cy="923330"/>
          </a:xfrm>
          <a:prstGeom prst="rect">
            <a:avLst/>
          </a:prstGeom>
          <a:noFill/>
        </p:spPr>
        <p:txBody>
          <a:bodyPr wrap="square" rtlCol="0">
            <a:spAutoFit/>
          </a:bodyPr>
          <a:lstStyle/>
          <a:p>
            <a:r>
              <a:rPr lang="en-GB" dirty="0"/>
              <a:t>Note: for more information about gases, see </a:t>
            </a:r>
            <a:r>
              <a:rPr lang="en-GB" dirty="0">
                <a:hlinkClick r:id="rId3"/>
              </a:rPr>
              <a:t>Gases in the Air</a:t>
            </a:r>
            <a:r>
              <a:rPr lang="en-GB" dirty="0"/>
              <a:t>, a 48 minute film for primary children, produced by Bristol </a:t>
            </a:r>
            <a:r>
              <a:rPr lang="en-GB" dirty="0" err="1"/>
              <a:t>ChemLabS</a:t>
            </a:r>
            <a:r>
              <a:rPr lang="en-GB" dirty="0"/>
              <a:t>. This is available on the Air Pollution Research webpage.</a:t>
            </a:r>
          </a:p>
        </p:txBody>
      </p:sp>
    </p:spTree>
    <p:extLst>
      <p:ext uri="{BB962C8B-B14F-4D97-AF65-F5344CB8AC3E}">
        <p14:creationId xmlns:p14="http://schemas.microsoft.com/office/powerpoint/2010/main" val="183133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87D3E1-194A-45A6-B04F-AE66065D1957}"/>
              </a:ext>
            </a:extLst>
          </p:cNvPr>
          <p:cNvSpPr>
            <a:spLocks noGrp="1"/>
          </p:cNvSpPr>
          <p:nvPr>
            <p:ph type="body" idx="1"/>
          </p:nvPr>
        </p:nvSpPr>
        <p:spPr/>
        <p:txBody>
          <a:bodyPr/>
          <a:lstStyle/>
          <a:p>
            <a:r>
              <a:rPr lang="en-GB" dirty="0"/>
              <a:t>What is a chemical?</a:t>
            </a:r>
          </a:p>
        </p:txBody>
      </p:sp>
      <p:pic>
        <p:nvPicPr>
          <p:cNvPr id="4" name="Picture 3" descr="A glass of water&#10;&#10;Description automatically generated">
            <a:extLst>
              <a:ext uri="{FF2B5EF4-FFF2-40B4-BE49-F238E27FC236}">
                <a16:creationId xmlns:a16="http://schemas.microsoft.com/office/drawing/2014/main" id="{35799B80-215F-4A5E-9340-1398B39509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74" t="11144" r="15338" b="9378"/>
          <a:stretch/>
        </p:blipFill>
        <p:spPr>
          <a:xfrm>
            <a:off x="5652120" y="2762231"/>
            <a:ext cx="2327811" cy="4028904"/>
          </a:xfrm>
          <a:prstGeom prst="rect">
            <a:avLst/>
          </a:prstGeom>
        </p:spPr>
      </p:pic>
      <p:pic>
        <p:nvPicPr>
          <p:cNvPr id="6" name="Picture 5" descr="A piece of bread on a rock&#10;&#10;Description automatically generated">
            <a:extLst>
              <a:ext uri="{FF2B5EF4-FFF2-40B4-BE49-F238E27FC236}">
                <a16:creationId xmlns:a16="http://schemas.microsoft.com/office/drawing/2014/main" id="{AE167A00-BCDC-4895-ACDA-5AA49EF3C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8738" y="618380"/>
            <a:ext cx="4085718" cy="2420029"/>
          </a:xfrm>
          <a:prstGeom prst="rect">
            <a:avLst/>
          </a:prstGeom>
        </p:spPr>
      </p:pic>
      <p:pic>
        <p:nvPicPr>
          <p:cNvPr id="8" name="Picture 7" descr="An apple sitting on a table&#10;&#10;Description automatically generated">
            <a:extLst>
              <a:ext uri="{FF2B5EF4-FFF2-40B4-BE49-F238E27FC236}">
                <a16:creationId xmlns:a16="http://schemas.microsoft.com/office/drawing/2014/main" id="{0176C5ED-1F1D-4EF8-9DA4-F81E3D9820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50" t="9051" r="12200" b="14300"/>
          <a:stretch/>
        </p:blipFill>
        <p:spPr>
          <a:xfrm>
            <a:off x="827584" y="1066507"/>
            <a:ext cx="2109933" cy="2232248"/>
          </a:xfrm>
          <a:prstGeom prst="rect">
            <a:avLst/>
          </a:prstGeom>
        </p:spPr>
      </p:pic>
      <p:pic>
        <p:nvPicPr>
          <p:cNvPr id="10" name="Picture 9" descr="A boy and girl posing for a picture&#10;&#10;Description automatically generated">
            <a:extLst>
              <a:ext uri="{FF2B5EF4-FFF2-40B4-BE49-F238E27FC236}">
                <a16:creationId xmlns:a16="http://schemas.microsoft.com/office/drawing/2014/main" id="{CF8E40F0-932D-48BD-8231-190D412A69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559100"/>
            <a:ext cx="4933220" cy="3288814"/>
          </a:xfrm>
          <a:prstGeom prst="rect">
            <a:avLst/>
          </a:prstGeom>
        </p:spPr>
      </p:pic>
    </p:spTree>
    <p:extLst>
      <p:ext uri="{BB962C8B-B14F-4D97-AF65-F5344CB8AC3E}">
        <p14:creationId xmlns:p14="http://schemas.microsoft.com/office/powerpoint/2010/main" val="172832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8556C-D2C0-4CC7-A5B4-73BA3D2220B9}"/>
              </a:ext>
            </a:extLst>
          </p:cNvPr>
          <p:cNvSpPr>
            <a:spLocks noGrp="1"/>
          </p:cNvSpPr>
          <p:nvPr>
            <p:ph type="body" idx="1"/>
          </p:nvPr>
        </p:nvSpPr>
        <p:spPr/>
        <p:txBody>
          <a:bodyPr/>
          <a:lstStyle/>
          <a:p>
            <a:r>
              <a:rPr lang="en-GB" dirty="0"/>
              <a:t>What is a gas?</a:t>
            </a:r>
          </a:p>
        </p:txBody>
      </p:sp>
      <p:pic>
        <p:nvPicPr>
          <p:cNvPr id="4" name="Picture 3" descr="A large balloon in the sky&#10;&#10;Description automatically generated">
            <a:extLst>
              <a:ext uri="{FF2B5EF4-FFF2-40B4-BE49-F238E27FC236}">
                <a16:creationId xmlns:a16="http://schemas.microsoft.com/office/drawing/2014/main" id="{3E0387ED-6937-47C0-A042-73C160864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340768"/>
            <a:ext cx="6840252" cy="4560168"/>
          </a:xfrm>
          <a:prstGeom prst="rect">
            <a:avLst/>
          </a:prstGeom>
        </p:spPr>
      </p:pic>
      <p:sp>
        <p:nvSpPr>
          <p:cNvPr id="5" name="TextBox 4">
            <a:extLst>
              <a:ext uri="{FF2B5EF4-FFF2-40B4-BE49-F238E27FC236}">
                <a16:creationId xmlns:a16="http://schemas.microsoft.com/office/drawing/2014/main" id="{75FC77CC-F8A0-4DB2-88CF-6B4B71DC140C}"/>
              </a:ext>
            </a:extLst>
          </p:cNvPr>
          <p:cNvSpPr txBox="1"/>
          <p:nvPr/>
        </p:nvSpPr>
        <p:spPr>
          <a:xfrm>
            <a:off x="2542595" y="6034514"/>
            <a:ext cx="3410229" cy="369332"/>
          </a:xfrm>
          <a:prstGeom prst="rect">
            <a:avLst/>
          </a:prstGeom>
          <a:noFill/>
        </p:spPr>
        <p:txBody>
          <a:bodyPr wrap="none" rtlCol="0">
            <a:spAutoFit/>
          </a:bodyPr>
          <a:lstStyle/>
          <a:p>
            <a:r>
              <a:rPr lang="en-GB" dirty="0"/>
              <a:t>How many gases can you think of?</a:t>
            </a:r>
          </a:p>
        </p:txBody>
      </p:sp>
    </p:spTree>
    <p:extLst>
      <p:ext uri="{BB962C8B-B14F-4D97-AF65-F5344CB8AC3E}">
        <p14:creationId xmlns:p14="http://schemas.microsoft.com/office/powerpoint/2010/main" val="282338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705BB7-BF20-4638-BB7B-3085253EFECF}"/>
              </a:ext>
            </a:extLst>
          </p:cNvPr>
          <p:cNvSpPr>
            <a:spLocks noGrp="1"/>
          </p:cNvSpPr>
          <p:nvPr>
            <p:ph type="body" idx="1"/>
          </p:nvPr>
        </p:nvSpPr>
        <p:spPr/>
        <p:txBody>
          <a:bodyPr/>
          <a:lstStyle/>
          <a:p>
            <a:r>
              <a:rPr lang="en-GB" dirty="0"/>
              <a:t>What is air?</a:t>
            </a:r>
          </a:p>
        </p:txBody>
      </p:sp>
      <p:grpSp>
        <p:nvGrpSpPr>
          <p:cNvPr id="3" name="Group 2">
            <a:extLst>
              <a:ext uri="{FF2B5EF4-FFF2-40B4-BE49-F238E27FC236}">
                <a16:creationId xmlns:a16="http://schemas.microsoft.com/office/drawing/2014/main" id="{A0C4975C-7267-4F64-AA99-780F792535B1}"/>
              </a:ext>
            </a:extLst>
          </p:cNvPr>
          <p:cNvGrpSpPr/>
          <p:nvPr/>
        </p:nvGrpSpPr>
        <p:grpSpPr>
          <a:xfrm>
            <a:off x="323528" y="1368389"/>
            <a:ext cx="8028536" cy="3500771"/>
            <a:chOff x="766770" y="2780928"/>
            <a:chExt cx="2309186" cy="2579560"/>
          </a:xfrm>
        </p:grpSpPr>
        <p:sp>
          <p:nvSpPr>
            <p:cNvPr id="4" name="Rectangle: Rounded Corners 3">
              <a:extLst>
                <a:ext uri="{FF2B5EF4-FFF2-40B4-BE49-F238E27FC236}">
                  <a16:creationId xmlns:a16="http://schemas.microsoft.com/office/drawing/2014/main" id="{1E7677BB-A17C-4822-9C2F-5F20DB5B883A}"/>
                </a:ext>
              </a:extLst>
            </p:cNvPr>
            <p:cNvSpPr/>
            <p:nvPr/>
          </p:nvSpPr>
          <p:spPr>
            <a:xfrm>
              <a:off x="766770" y="2780928"/>
              <a:ext cx="2309186" cy="25795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BCF0040-B3CE-4E07-B5C7-563C2EE957B6}"/>
                </a:ext>
              </a:extLst>
            </p:cNvPr>
            <p:cNvSpPr/>
            <p:nvPr/>
          </p:nvSpPr>
          <p:spPr>
            <a:xfrm>
              <a:off x="834333" y="2915980"/>
              <a:ext cx="2033739" cy="340180"/>
            </a:xfrm>
            <a:prstGeom prst="rect">
              <a:avLst/>
            </a:prstGeom>
          </p:spPr>
          <p:txBody>
            <a:bodyPr wrap="square">
              <a:spAutoFit/>
            </a:bodyPr>
            <a:lstStyle/>
            <a:p>
              <a:r>
                <a:rPr lang="en-US" sz="2400" b="1" dirty="0"/>
                <a:t>How do we know that air exists when we can’t see it? </a:t>
              </a:r>
              <a:endParaRPr lang="en-GB" sz="2400" b="1" dirty="0"/>
            </a:p>
          </p:txBody>
        </p:sp>
        <p:sp>
          <p:nvSpPr>
            <p:cNvPr id="6" name="TextBox 5">
              <a:extLst>
                <a:ext uri="{FF2B5EF4-FFF2-40B4-BE49-F238E27FC236}">
                  <a16:creationId xmlns:a16="http://schemas.microsoft.com/office/drawing/2014/main" id="{17264660-C1ED-4171-BC8A-073789D274BB}"/>
                </a:ext>
              </a:extLst>
            </p:cNvPr>
            <p:cNvSpPr txBox="1"/>
            <p:nvPr/>
          </p:nvSpPr>
          <p:spPr>
            <a:xfrm>
              <a:off x="1642066" y="3420025"/>
              <a:ext cx="1398169" cy="1292684"/>
            </a:xfrm>
            <a:prstGeom prst="rect">
              <a:avLst/>
            </a:prstGeom>
            <a:noFill/>
          </p:spPr>
          <p:txBody>
            <a:bodyPr wrap="square" rtlCol="0">
              <a:spAutoFit/>
            </a:bodyPr>
            <a:lstStyle/>
            <a:p>
              <a:r>
                <a:rPr lang="en-GB" dirty="0"/>
                <a:t>Try the </a:t>
              </a:r>
              <a:r>
                <a:rPr lang="en-GB" dirty="0">
                  <a:hlinkClick r:id="rId3"/>
                </a:rPr>
                <a:t>‘Rocket Mice’ activity</a:t>
              </a:r>
              <a:r>
                <a:rPr lang="en-GB" dirty="0"/>
                <a:t>.</a:t>
              </a:r>
            </a:p>
            <a:p>
              <a:endParaRPr lang="en-GB" dirty="0"/>
            </a:p>
            <a:p>
              <a:r>
                <a:rPr lang="en-GB" b="1" dirty="0"/>
                <a:t>Why does the mouse fly?</a:t>
              </a:r>
            </a:p>
            <a:p>
              <a:endParaRPr lang="en-GB" b="1" dirty="0"/>
            </a:p>
            <a:p>
              <a:r>
                <a:rPr lang="en-GB" b="1" dirty="0"/>
                <a:t>How does the size of the milk bottle affect the height of the rocket mice?</a:t>
              </a:r>
            </a:p>
          </p:txBody>
        </p:sp>
      </p:grpSp>
      <p:sp>
        <p:nvSpPr>
          <p:cNvPr id="8" name="Rectangle: Rounded Corners 7">
            <a:extLst>
              <a:ext uri="{FF2B5EF4-FFF2-40B4-BE49-F238E27FC236}">
                <a16:creationId xmlns:a16="http://schemas.microsoft.com/office/drawing/2014/main" id="{318F14A5-FF79-453F-B38A-A8BB4BB1BE8D}"/>
              </a:ext>
            </a:extLst>
          </p:cNvPr>
          <p:cNvSpPr/>
          <p:nvPr/>
        </p:nvSpPr>
        <p:spPr>
          <a:xfrm>
            <a:off x="323528" y="5196689"/>
            <a:ext cx="8028536" cy="104062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Resources</a:t>
            </a:r>
          </a:p>
          <a:p>
            <a:r>
              <a:rPr lang="en-US" dirty="0">
                <a:solidFill>
                  <a:schemeClr val="tx1"/>
                </a:solidFill>
              </a:rPr>
              <a:t>plastic bottles of various sizes, ‘rocket’ mice, </a:t>
            </a:r>
            <a:r>
              <a:rPr lang="en-US" dirty="0" err="1">
                <a:solidFill>
                  <a:schemeClr val="tx1"/>
                </a:solidFill>
              </a:rPr>
              <a:t>metre</a:t>
            </a:r>
            <a:r>
              <a:rPr lang="en-US" dirty="0">
                <a:solidFill>
                  <a:schemeClr val="tx1"/>
                </a:solidFill>
              </a:rPr>
              <a:t> sticks, sticky notes,</a:t>
            </a:r>
          </a:p>
          <a:p>
            <a:r>
              <a:rPr lang="en-US" dirty="0">
                <a:solidFill>
                  <a:schemeClr val="tx1"/>
                </a:solidFill>
              </a:rPr>
              <a:t>iPads to photograph heights</a:t>
            </a:r>
            <a:endParaRPr lang="en-GB" dirty="0">
              <a:solidFill>
                <a:schemeClr val="tx1"/>
              </a:solidFill>
            </a:endParaRPr>
          </a:p>
        </p:txBody>
      </p:sp>
      <p:pic>
        <p:nvPicPr>
          <p:cNvPr id="9" name="Picture 8">
            <a:extLst>
              <a:ext uri="{FF2B5EF4-FFF2-40B4-BE49-F238E27FC236}">
                <a16:creationId xmlns:a16="http://schemas.microsoft.com/office/drawing/2014/main" id="{7385B5F8-10BE-43A9-AA4E-A69E2B06A4B5}"/>
              </a:ext>
            </a:extLst>
          </p:cNvPr>
          <p:cNvPicPr>
            <a:picLocks noChangeAspect="1"/>
          </p:cNvPicPr>
          <p:nvPr/>
        </p:nvPicPr>
        <p:blipFill>
          <a:blip r:embed="rId4"/>
          <a:stretch>
            <a:fillRect/>
          </a:stretch>
        </p:blipFill>
        <p:spPr>
          <a:xfrm>
            <a:off x="558430" y="2096603"/>
            <a:ext cx="2573410" cy="2357575"/>
          </a:xfrm>
          <a:prstGeom prst="rect">
            <a:avLst/>
          </a:prstGeom>
        </p:spPr>
      </p:pic>
    </p:spTree>
    <p:extLst>
      <p:ext uri="{BB962C8B-B14F-4D97-AF65-F5344CB8AC3E}">
        <p14:creationId xmlns:p14="http://schemas.microsoft.com/office/powerpoint/2010/main" val="354070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175D07-F665-444A-834D-3BEE369B0C05}"/>
              </a:ext>
            </a:extLst>
          </p:cNvPr>
          <p:cNvSpPr>
            <a:spLocks noGrp="1"/>
          </p:cNvSpPr>
          <p:nvPr>
            <p:ph type="body" idx="1"/>
          </p:nvPr>
        </p:nvSpPr>
        <p:spPr/>
        <p:txBody>
          <a:bodyPr/>
          <a:lstStyle/>
          <a:p>
            <a:r>
              <a:rPr lang="en-GB" dirty="0"/>
              <a:t>Activity (optional) to show what air is made of</a:t>
            </a:r>
          </a:p>
        </p:txBody>
      </p:sp>
      <p:pic>
        <p:nvPicPr>
          <p:cNvPr id="6" name="Picture 5">
            <a:extLst>
              <a:ext uri="{FF2B5EF4-FFF2-40B4-BE49-F238E27FC236}">
                <a16:creationId xmlns:a16="http://schemas.microsoft.com/office/drawing/2014/main" id="{D6F4C937-2FA3-482F-9A15-78520244E3B4}"/>
              </a:ext>
            </a:extLst>
          </p:cNvPr>
          <p:cNvPicPr>
            <a:picLocks noChangeAspect="1"/>
          </p:cNvPicPr>
          <p:nvPr/>
        </p:nvPicPr>
        <p:blipFill>
          <a:blip r:embed="rId3"/>
          <a:stretch>
            <a:fillRect/>
          </a:stretch>
        </p:blipFill>
        <p:spPr>
          <a:xfrm>
            <a:off x="698787" y="2129385"/>
            <a:ext cx="5160482" cy="2791078"/>
          </a:xfrm>
          <a:prstGeom prst="rect">
            <a:avLst/>
          </a:prstGeom>
        </p:spPr>
      </p:pic>
      <p:sp>
        <p:nvSpPr>
          <p:cNvPr id="7" name="TextBox 6">
            <a:extLst>
              <a:ext uri="{FF2B5EF4-FFF2-40B4-BE49-F238E27FC236}">
                <a16:creationId xmlns:a16="http://schemas.microsoft.com/office/drawing/2014/main" id="{A078A2F2-B129-4C54-919E-16A8F9613BEB}"/>
              </a:ext>
            </a:extLst>
          </p:cNvPr>
          <p:cNvSpPr txBox="1"/>
          <p:nvPr/>
        </p:nvSpPr>
        <p:spPr>
          <a:xfrm>
            <a:off x="6090510" y="2690336"/>
            <a:ext cx="1776108" cy="1477328"/>
          </a:xfrm>
          <a:prstGeom prst="rect">
            <a:avLst/>
          </a:prstGeom>
          <a:noFill/>
        </p:spPr>
        <p:txBody>
          <a:bodyPr wrap="square" rtlCol="0">
            <a:spAutoFit/>
          </a:bodyPr>
          <a:lstStyle/>
          <a:p>
            <a:r>
              <a:rPr lang="en-GB" b="1" dirty="0"/>
              <a:t>Why does the water rise? </a:t>
            </a:r>
          </a:p>
          <a:p>
            <a:endParaRPr lang="en-GB" b="1" dirty="0"/>
          </a:p>
          <a:p>
            <a:r>
              <a:rPr lang="en-GB" b="1" dirty="0"/>
              <a:t>Why does the candle go out?</a:t>
            </a:r>
          </a:p>
        </p:txBody>
      </p:sp>
      <p:sp>
        <p:nvSpPr>
          <p:cNvPr id="10" name="Rectangle: Rounded Corners 9">
            <a:extLst>
              <a:ext uri="{FF2B5EF4-FFF2-40B4-BE49-F238E27FC236}">
                <a16:creationId xmlns:a16="http://schemas.microsoft.com/office/drawing/2014/main" id="{452FABA2-E52B-45A3-B0C6-7BEA5F659422}"/>
              </a:ext>
            </a:extLst>
          </p:cNvPr>
          <p:cNvSpPr/>
          <p:nvPr/>
        </p:nvSpPr>
        <p:spPr>
          <a:xfrm>
            <a:off x="467546" y="5646814"/>
            <a:ext cx="6274223" cy="823781"/>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Resources</a:t>
            </a:r>
          </a:p>
          <a:p>
            <a:r>
              <a:rPr lang="en-US" dirty="0">
                <a:solidFill>
                  <a:schemeClr val="tx1"/>
                </a:solidFill>
              </a:rPr>
              <a:t>large</a:t>
            </a:r>
            <a:r>
              <a:rPr lang="en-US" b="1" dirty="0">
                <a:solidFill>
                  <a:schemeClr val="tx1"/>
                </a:solidFill>
              </a:rPr>
              <a:t> </a:t>
            </a:r>
            <a:r>
              <a:rPr lang="en-US" dirty="0">
                <a:solidFill>
                  <a:schemeClr val="tx1"/>
                </a:solidFill>
              </a:rPr>
              <a:t>candle, water trough, food </a:t>
            </a:r>
            <a:r>
              <a:rPr lang="en-US" dirty="0" err="1">
                <a:solidFill>
                  <a:schemeClr val="tx1"/>
                </a:solidFill>
              </a:rPr>
              <a:t>colouring</a:t>
            </a:r>
            <a:r>
              <a:rPr lang="en-US" dirty="0">
                <a:solidFill>
                  <a:schemeClr val="tx1"/>
                </a:solidFill>
              </a:rPr>
              <a:t> and straight glass jug</a:t>
            </a:r>
            <a:endParaRPr lang="en-US" b="1" dirty="0">
              <a:solidFill>
                <a:schemeClr val="tx1"/>
              </a:solidFill>
            </a:endParaRPr>
          </a:p>
        </p:txBody>
      </p:sp>
      <p:sp>
        <p:nvSpPr>
          <p:cNvPr id="19" name="Rectangle: Rounded Corners 18">
            <a:extLst>
              <a:ext uri="{FF2B5EF4-FFF2-40B4-BE49-F238E27FC236}">
                <a16:creationId xmlns:a16="http://schemas.microsoft.com/office/drawing/2014/main" id="{78110295-6CD8-49B1-B2FA-E443F91150F6}"/>
              </a:ext>
            </a:extLst>
          </p:cNvPr>
          <p:cNvSpPr/>
          <p:nvPr/>
        </p:nvSpPr>
        <p:spPr>
          <a:xfrm>
            <a:off x="467546" y="1351568"/>
            <a:ext cx="7632846" cy="396620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8BF4E29-0F7F-41B7-A73C-514AE8DB7E9E}"/>
              </a:ext>
            </a:extLst>
          </p:cNvPr>
          <p:cNvSpPr/>
          <p:nvPr/>
        </p:nvSpPr>
        <p:spPr>
          <a:xfrm>
            <a:off x="698787" y="1540230"/>
            <a:ext cx="7070867" cy="461665"/>
          </a:xfrm>
          <a:prstGeom prst="rect">
            <a:avLst/>
          </a:prstGeom>
        </p:spPr>
        <p:txBody>
          <a:bodyPr wrap="square">
            <a:spAutoFit/>
          </a:bodyPr>
          <a:lstStyle/>
          <a:p>
            <a:r>
              <a:rPr lang="en-US" sz="2400" b="1" dirty="0"/>
              <a:t>What is in air?</a:t>
            </a:r>
            <a:endParaRPr lang="en-GB" sz="2400" b="1" dirty="0"/>
          </a:p>
        </p:txBody>
      </p:sp>
    </p:spTree>
    <p:extLst>
      <p:ext uri="{BB962C8B-B14F-4D97-AF65-F5344CB8AC3E}">
        <p14:creationId xmlns:p14="http://schemas.microsoft.com/office/powerpoint/2010/main" val="233645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175D07-F665-444A-834D-3BEE369B0C05}"/>
              </a:ext>
            </a:extLst>
          </p:cNvPr>
          <p:cNvSpPr>
            <a:spLocks noGrp="1"/>
          </p:cNvSpPr>
          <p:nvPr>
            <p:ph type="body" idx="1"/>
          </p:nvPr>
        </p:nvSpPr>
        <p:spPr/>
        <p:txBody>
          <a:bodyPr/>
          <a:lstStyle/>
          <a:p>
            <a:r>
              <a:rPr lang="en-GB" dirty="0"/>
              <a:t>Demonstration (optional) to show what else is in air</a:t>
            </a:r>
          </a:p>
        </p:txBody>
      </p:sp>
      <p:sp>
        <p:nvSpPr>
          <p:cNvPr id="10" name="Rectangle: Rounded Corners 9">
            <a:extLst>
              <a:ext uri="{FF2B5EF4-FFF2-40B4-BE49-F238E27FC236}">
                <a16:creationId xmlns:a16="http://schemas.microsoft.com/office/drawing/2014/main" id="{452FABA2-E52B-45A3-B0C6-7BEA5F659422}"/>
              </a:ext>
            </a:extLst>
          </p:cNvPr>
          <p:cNvSpPr/>
          <p:nvPr/>
        </p:nvSpPr>
        <p:spPr>
          <a:xfrm>
            <a:off x="467544" y="4800158"/>
            <a:ext cx="7842350" cy="143715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Resources</a:t>
            </a:r>
          </a:p>
          <a:p>
            <a:r>
              <a:rPr lang="en-US" dirty="0">
                <a:solidFill>
                  <a:schemeClr val="tx1"/>
                </a:solidFill>
                <a:hlinkClick r:id="rId3"/>
              </a:rPr>
              <a:t>Fantastic Flicker film clip </a:t>
            </a:r>
            <a:r>
              <a:rPr lang="en-US" dirty="0">
                <a:solidFill>
                  <a:schemeClr val="tx1"/>
                </a:solidFill>
              </a:rPr>
              <a:t>(Explorify), </a:t>
            </a:r>
          </a:p>
          <a:p>
            <a:r>
              <a:rPr lang="en-US" dirty="0">
                <a:solidFill>
                  <a:schemeClr val="tx1"/>
                </a:solidFill>
                <a:hlinkClick r:id="rId4"/>
              </a:rPr>
              <a:t>Carbon from a candle demonstration video </a:t>
            </a:r>
            <a:r>
              <a:rPr lang="en-US" dirty="0">
                <a:solidFill>
                  <a:schemeClr val="tx1"/>
                </a:solidFill>
              </a:rPr>
              <a:t>(RSC)</a:t>
            </a:r>
          </a:p>
          <a:p>
            <a:r>
              <a:rPr lang="en-US" dirty="0">
                <a:solidFill>
                  <a:schemeClr val="tx1"/>
                </a:solidFill>
              </a:rPr>
              <a:t>For your own demonstration – a ceramic tile/plate, candle flame, tissue</a:t>
            </a:r>
          </a:p>
        </p:txBody>
      </p:sp>
      <p:sp>
        <p:nvSpPr>
          <p:cNvPr id="12" name="Rectangle 11">
            <a:extLst>
              <a:ext uri="{FF2B5EF4-FFF2-40B4-BE49-F238E27FC236}">
                <a16:creationId xmlns:a16="http://schemas.microsoft.com/office/drawing/2014/main" id="{903BBDA0-F98E-416F-B1CD-4E6CBACC49ED}"/>
              </a:ext>
            </a:extLst>
          </p:cNvPr>
          <p:cNvSpPr/>
          <p:nvPr/>
        </p:nvSpPr>
        <p:spPr>
          <a:xfrm>
            <a:off x="4213069" y="2087975"/>
            <a:ext cx="4096825" cy="2154436"/>
          </a:xfrm>
          <a:prstGeom prst="rect">
            <a:avLst/>
          </a:prstGeom>
          <a:ln>
            <a:noFill/>
          </a:ln>
        </p:spPr>
        <p:txBody>
          <a:bodyPr wrap="square">
            <a:spAutoFit/>
          </a:bodyPr>
          <a:lstStyle/>
          <a:p>
            <a:r>
              <a:rPr lang="en-GB" b="1" dirty="0"/>
              <a:t>What happens when you pass a ceramic tile over the yellow part of a flame? </a:t>
            </a:r>
          </a:p>
          <a:p>
            <a:endParaRPr lang="en-GB" b="1" dirty="0"/>
          </a:p>
          <a:p>
            <a:r>
              <a:rPr lang="en-GB" b="1" dirty="0"/>
              <a:t>Has the tile been burnt or can the soot wipe away? </a:t>
            </a:r>
          </a:p>
          <a:p>
            <a:endParaRPr lang="en-GB" b="1" dirty="0"/>
          </a:p>
          <a:p>
            <a:r>
              <a:rPr lang="en-GB" b="1" dirty="0"/>
              <a:t>Where has it come from?</a:t>
            </a:r>
            <a:endParaRPr lang="en-GB" sz="1400" dirty="0"/>
          </a:p>
          <a:p>
            <a:endParaRPr lang="en-GB" sz="400" dirty="0"/>
          </a:p>
          <a:p>
            <a:endParaRPr lang="en-GB" sz="400" dirty="0"/>
          </a:p>
        </p:txBody>
      </p:sp>
      <p:pic>
        <p:nvPicPr>
          <p:cNvPr id="13" name="Picture 12">
            <a:extLst>
              <a:ext uri="{FF2B5EF4-FFF2-40B4-BE49-F238E27FC236}">
                <a16:creationId xmlns:a16="http://schemas.microsoft.com/office/drawing/2014/main" id="{15D0B240-8A11-4C4B-BC70-3FCADC8DD56E}"/>
              </a:ext>
            </a:extLst>
          </p:cNvPr>
          <p:cNvPicPr>
            <a:picLocks noChangeAspect="1"/>
          </p:cNvPicPr>
          <p:nvPr/>
        </p:nvPicPr>
        <p:blipFill>
          <a:blip r:embed="rId5"/>
          <a:stretch>
            <a:fillRect/>
          </a:stretch>
        </p:blipFill>
        <p:spPr>
          <a:xfrm>
            <a:off x="834105" y="2244788"/>
            <a:ext cx="3202976" cy="1697963"/>
          </a:xfrm>
          <a:prstGeom prst="rect">
            <a:avLst/>
          </a:prstGeom>
          <a:ln>
            <a:solidFill>
              <a:schemeClr val="accent1">
                <a:shade val="50000"/>
              </a:schemeClr>
            </a:solidFill>
          </a:ln>
        </p:spPr>
      </p:pic>
      <p:sp>
        <p:nvSpPr>
          <p:cNvPr id="19" name="Rectangle: Rounded Corners 18">
            <a:extLst>
              <a:ext uri="{FF2B5EF4-FFF2-40B4-BE49-F238E27FC236}">
                <a16:creationId xmlns:a16="http://schemas.microsoft.com/office/drawing/2014/main" id="{78110295-6CD8-49B1-B2FA-E443F91150F6}"/>
              </a:ext>
            </a:extLst>
          </p:cNvPr>
          <p:cNvSpPr/>
          <p:nvPr/>
        </p:nvSpPr>
        <p:spPr>
          <a:xfrm>
            <a:off x="467545" y="1351568"/>
            <a:ext cx="7842350" cy="31195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8BF4E29-0F7F-41B7-A73C-514AE8DB7E9E}"/>
              </a:ext>
            </a:extLst>
          </p:cNvPr>
          <p:cNvSpPr/>
          <p:nvPr/>
        </p:nvSpPr>
        <p:spPr>
          <a:xfrm>
            <a:off x="698787" y="1540230"/>
            <a:ext cx="7070867" cy="461665"/>
          </a:xfrm>
          <a:prstGeom prst="rect">
            <a:avLst/>
          </a:prstGeom>
        </p:spPr>
        <p:txBody>
          <a:bodyPr wrap="square">
            <a:spAutoFit/>
          </a:bodyPr>
          <a:lstStyle/>
          <a:p>
            <a:r>
              <a:rPr lang="en-US" sz="2400" b="1" dirty="0"/>
              <a:t>What else is in the air?</a:t>
            </a:r>
            <a:endParaRPr lang="en-GB" sz="2400" b="1" dirty="0"/>
          </a:p>
        </p:txBody>
      </p:sp>
    </p:spTree>
    <p:extLst>
      <p:ext uri="{BB962C8B-B14F-4D97-AF65-F5344CB8AC3E}">
        <p14:creationId xmlns:p14="http://schemas.microsoft.com/office/powerpoint/2010/main" val="2359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CAE18-18A8-4B68-8726-384229794B14}"/>
              </a:ext>
            </a:extLst>
          </p:cNvPr>
          <p:cNvSpPr>
            <a:spLocks noGrp="1"/>
          </p:cNvSpPr>
          <p:nvPr>
            <p:ph type="body" idx="1"/>
          </p:nvPr>
        </p:nvSpPr>
        <p:spPr/>
        <p:txBody>
          <a:bodyPr/>
          <a:lstStyle/>
          <a:p>
            <a:r>
              <a:rPr lang="en-GB" dirty="0"/>
              <a:t>Primary science demonstration videos</a:t>
            </a:r>
          </a:p>
        </p:txBody>
      </p:sp>
      <p:pic>
        <p:nvPicPr>
          <p:cNvPr id="4" name="Picture 3" descr="A picture containing extinguisher, object&#10;&#10;Description automatically generated">
            <a:extLst>
              <a:ext uri="{FF2B5EF4-FFF2-40B4-BE49-F238E27FC236}">
                <a16:creationId xmlns:a16="http://schemas.microsoft.com/office/drawing/2014/main" id="{F83CC478-DA65-43D0-B0C8-3C47F435E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022524"/>
            <a:ext cx="3366286" cy="5085184"/>
          </a:xfrm>
          <a:prstGeom prst="rect">
            <a:avLst/>
          </a:prstGeom>
        </p:spPr>
      </p:pic>
    </p:spTree>
    <p:extLst>
      <p:ext uri="{BB962C8B-B14F-4D97-AF65-F5344CB8AC3E}">
        <p14:creationId xmlns:p14="http://schemas.microsoft.com/office/powerpoint/2010/main" val="1018776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E9A4A2-6880-CE44-AEEE-591D319ED21F}"/>
              </a:ext>
            </a:extLst>
          </p:cNvPr>
          <p:cNvSpPr txBox="1"/>
          <p:nvPr/>
        </p:nvSpPr>
        <p:spPr>
          <a:xfrm>
            <a:off x="860425" y="474663"/>
            <a:ext cx="7699375" cy="2563812"/>
          </a:xfrm>
          <a:prstGeom prst="rect">
            <a:avLst/>
          </a:prstGeom>
          <a:noFill/>
        </p:spPr>
        <p:txBody>
          <a:bodyPr>
            <a:spAutoFit/>
          </a:bodyPr>
          <a:lstStyle/>
          <a:p>
            <a:pPr algn="just" eaLnBrk="1" fontAlgn="auto" hangingPunct="1">
              <a:spcBef>
                <a:spcPts val="0"/>
              </a:spcBef>
              <a:spcAft>
                <a:spcPts val="0"/>
              </a:spcAft>
              <a:defRPr/>
            </a:pPr>
            <a:r>
              <a:rPr lang="en-US" sz="1662" dirty="0">
                <a:solidFill>
                  <a:prstClr val="black"/>
                </a:solidFill>
                <a:latin typeface="Calibri"/>
                <a:cs typeface="+mn-cs"/>
              </a:rPr>
              <a:t>For more information on the Primary Science Teaching Trust and access to a large selection of PSTT resources, visit our website:</a:t>
            </a:r>
          </a:p>
          <a:p>
            <a:pPr eaLnBrk="1" fontAlgn="auto" hangingPunct="1">
              <a:spcBef>
                <a:spcPts val="0"/>
              </a:spcBef>
              <a:spcAft>
                <a:spcPts val="0"/>
              </a:spcAft>
              <a:defRPr/>
            </a:pPr>
            <a:r>
              <a:rPr lang="en-US" sz="1662" dirty="0">
                <a:solidFill>
                  <a:prstClr val="black"/>
                </a:solidFill>
                <a:latin typeface="Calibri"/>
                <a:cs typeface="+mn-cs"/>
              </a:rPr>
              <a:t>					</a:t>
            </a:r>
          </a:p>
          <a:p>
            <a:pPr eaLnBrk="1" fontAlgn="auto" hangingPunct="1">
              <a:spcBef>
                <a:spcPts val="0"/>
              </a:spcBef>
              <a:spcAft>
                <a:spcPts val="0"/>
              </a:spcAft>
              <a:defRPr/>
            </a:pPr>
            <a:endParaRPr lang="en-US" sz="1662" dirty="0">
              <a:solidFill>
                <a:prstClr val="black"/>
              </a:solidFill>
              <a:latin typeface="Calibri"/>
              <a:cs typeface="+mn-cs"/>
            </a:endParaRPr>
          </a:p>
          <a:p>
            <a:pPr eaLnBrk="1" fontAlgn="auto" hangingPunct="1">
              <a:spcBef>
                <a:spcPts val="0"/>
              </a:spcBef>
              <a:spcAft>
                <a:spcPts val="0"/>
              </a:spcAft>
              <a:defRPr/>
            </a:pPr>
            <a:r>
              <a:rPr lang="en-US" sz="1662" dirty="0">
                <a:solidFill>
                  <a:prstClr val="black"/>
                </a:solidFill>
                <a:latin typeface="Calibri"/>
                <a:cs typeface="+mn-cs"/>
              </a:rPr>
              <a:t>					</a:t>
            </a:r>
            <a:r>
              <a:rPr lang="en-US" sz="2585" dirty="0">
                <a:solidFill>
                  <a:prstClr val="black"/>
                </a:solidFill>
                <a:latin typeface="Calibri"/>
                <a:cs typeface="+mn-cs"/>
                <a:hlinkClick r:id="rId3"/>
              </a:rPr>
              <a:t>pstt.org.uk</a:t>
            </a:r>
            <a:r>
              <a:rPr lang="en-US" sz="1662" dirty="0">
                <a:solidFill>
                  <a:prstClr val="black"/>
                </a:solidFill>
                <a:latin typeface="Calibri"/>
                <a:cs typeface="+mn-cs"/>
              </a:rPr>
              <a:t>	               	</a:t>
            </a:r>
          </a:p>
          <a:p>
            <a:pPr eaLnBrk="1" fontAlgn="auto" hangingPunct="1">
              <a:spcBef>
                <a:spcPts val="0"/>
              </a:spcBef>
              <a:spcAft>
                <a:spcPts val="0"/>
              </a:spcAft>
              <a:defRPr/>
            </a:pPr>
            <a:endParaRPr lang="en-US" sz="1292" dirty="0">
              <a:solidFill>
                <a:prstClr val="black"/>
              </a:solidFill>
              <a:latin typeface="Calibri"/>
              <a:cs typeface="+mn-cs"/>
            </a:endParaRPr>
          </a:p>
          <a:p>
            <a:pPr eaLnBrk="1" fontAlgn="auto" hangingPunct="1">
              <a:spcBef>
                <a:spcPts val="0"/>
              </a:spcBef>
              <a:spcAft>
                <a:spcPts val="0"/>
              </a:spcAft>
              <a:defRPr/>
            </a:pPr>
            <a:endParaRPr lang="en-US" sz="1292" dirty="0">
              <a:solidFill>
                <a:prstClr val="black"/>
              </a:solidFill>
              <a:latin typeface="Calibri"/>
              <a:cs typeface="+mn-cs"/>
            </a:endParaRPr>
          </a:p>
          <a:p>
            <a:pPr eaLnBrk="1" fontAlgn="auto" hangingPunct="1">
              <a:spcBef>
                <a:spcPts val="0"/>
              </a:spcBef>
              <a:spcAft>
                <a:spcPts val="0"/>
              </a:spcAft>
              <a:defRPr/>
            </a:pPr>
            <a:r>
              <a:rPr lang="en-US" sz="1292" dirty="0">
                <a:solidFill>
                  <a:prstClr val="black"/>
                </a:solidFill>
                <a:latin typeface="Calibri"/>
                <a:cs typeface="+mn-cs"/>
              </a:rPr>
              <a:t>	</a:t>
            </a:r>
          </a:p>
          <a:p>
            <a:pPr eaLnBrk="1" fontAlgn="auto" hangingPunct="1">
              <a:spcBef>
                <a:spcPts val="0"/>
              </a:spcBef>
              <a:spcAft>
                <a:spcPts val="0"/>
              </a:spcAft>
              <a:defRPr/>
            </a:pPr>
            <a:endParaRPr lang="en-US" sz="1292" dirty="0">
              <a:solidFill>
                <a:prstClr val="black"/>
              </a:solidFill>
              <a:latin typeface="Calibri"/>
              <a:cs typeface="+mn-cs"/>
            </a:endParaRPr>
          </a:p>
          <a:p>
            <a:pPr eaLnBrk="1" fontAlgn="auto" hangingPunct="1">
              <a:spcBef>
                <a:spcPts val="0"/>
              </a:spcBef>
              <a:spcAft>
                <a:spcPts val="0"/>
              </a:spcAft>
              <a:defRPr/>
            </a:pPr>
            <a:r>
              <a:rPr lang="en-US" sz="1662" dirty="0">
                <a:solidFill>
                  <a:prstClr val="black"/>
                </a:solidFill>
                <a:latin typeface="Calibri"/>
                <a:cs typeface="+mn-cs"/>
              </a:rPr>
              <a:t>           /primaryscienceteachingtrust   	                  @pstt_whyhow</a:t>
            </a:r>
          </a:p>
        </p:txBody>
      </p:sp>
      <p:sp>
        <p:nvSpPr>
          <p:cNvPr id="5" name="TextBox 4">
            <a:extLst>
              <a:ext uri="{FF2B5EF4-FFF2-40B4-BE49-F238E27FC236}">
                <a16:creationId xmlns:a16="http://schemas.microsoft.com/office/drawing/2014/main" id="{4584F431-925B-DF48-ABCE-5F631F96B627}"/>
              </a:ext>
            </a:extLst>
          </p:cNvPr>
          <p:cNvSpPr txBox="1"/>
          <p:nvPr/>
        </p:nvSpPr>
        <p:spPr>
          <a:xfrm>
            <a:off x="877919" y="3248697"/>
            <a:ext cx="7700385" cy="3039550"/>
          </a:xfrm>
          <a:prstGeom prst="rect">
            <a:avLst/>
          </a:prstGeom>
          <a:noFill/>
        </p:spPr>
        <p:txBody>
          <a:bodyPr>
            <a:spAutoFit/>
          </a:bodyPr>
          <a:lstStyle/>
          <a:p>
            <a:pPr algn="just" eaLnBrk="1" fontAlgn="auto" hangingPunct="1">
              <a:spcBef>
                <a:spcPts val="0"/>
              </a:spcBef>
              <a:spcAft>
                <a:spcPts val="0"/>
              </a:spcAft>
              <a:defRPr/>
            </a:pPr>
            <a:r>
              <a:rPr lang="en-US" sz="1662" dirty="0">
                <a:solidFill>
                  <a:prstClr val="black"/>
                </a:solidFill>
                <a:latin typeface="Calibri"/>
                <a:cs typeface="+mn-cs"/>
              </a:rPr>
              <a:t>To help you find high quality resources to support your primary science teaching quickly and easily, we provide links to excellent resources for teachers, children and families on our Wow Science website :</a:t>
            </a:r>
          </a:p>
          <a:p>
            <a:pPr lvl="8" algn="ctr">
              <a:defRPr/>
            </a:pPr>
            <a:endParaRPr lang="en-US" sz="1662" dirty="0">
              <a:solidFill>
                <a:prstClr val="black"/>
              </a:solidFill>
              <a:latin typeface="Calibri"/>
              <a:cs typeface="+mn-cs"/>
            </a:endParaRPr>
          </a:p>
          <a:p>
            <a:pPr lvl="8" algn="ctr">
              <a:defRPr/>
            </a:pPr>
            <a:r>
              <a:rPr lang="en-US" sz="2585" dirty="0">
                <a:solidFill>
                  <a:prstClr val="black"/>
                </a:solidFill>
                <a:latin typeface="Calibri"/>
                <a:cs typeface="+mn-cs"/>
                <a:hlinkClick r:id="rId4"/>
              </a:rPr>
              <a:t>wowscience.co.uk</a:t>
            </a:r>
            <a:endParaRPr lang="en-US" sz="1662" dirty="0">
              <a:solidFill>
                <a:prstClr val="black"/>
              </a:solidFill>
              <a:latin typeface="Calibri"/>
              <a:cs typeface="+mn-cs"/>
            </a:endParaRPr>
          </a:p>
          <a:p>
            <a:pPr eaLnBrk="1" fontAlgn="auto" hangingPunct="1">
              <a:spcBef>
                <a:spcPts val="0"/>
              </a:spcBef>
              <a:spcAft>
                <a:spcPts val="0"/>
              </a:spcAft>
              <a:defRPr/>
            </a:pPr>
            <a:endParaRPr lang="en-US" sz="1662" dirty="0">
              <a:solidFill>
                <a:prstClr val="black"/>
              </a:solidFill>
              <a:latin typeface="Calibri"/>
              <a:cs typeface="+mn-cs"/>
            </a:endParaRPr>
          </a:p>
          <a:p>
            <a:pPr eaLnBrk="1" fontAlgn="auto" hangingPunct="1">
              <a:spcBef>
                <a:spcPts val="0"/>
              </a:spcBef>
              <a:spcAft>
                <a:spcPts val="0"/>
              </a:spcAft>
              <a:defRPr/>
            </a:pPr>
            <a:endParaRPr lang="en-US" sz="1662" dirty="0">
              <a:solidFill>
                <a:prstClr val="black"/>
              </a:solidFill>
              <a:latin typeface="Calibri"/>
              <a:cs typeface="+mn-cs"/>
            </a:endParaRPr>
          </a:p>
          <a:p>
            <a:pPr eaLnBrk="1" fontAlgn="auto" hangingPunct="1">
              <a:spcBef>
                <a:spcPts val="0"/>
              </a:spcBef>
              <a:spcAft>
                <a:spcPts val="0"/>
              </a:spcAft>
              <a:defRPr/>
            </a:pPr>
            <a:r>
              <a:rPr lang="en-US" sz="1662" dirty="0">
                <a:solidFill>
                  <a:prstClr val="black"/>
                </a:solidFill>
                <a:latin typeface="Calibri"/>
                <a:cs typeface="+mn-cs"/>
              </a:rPr>
              <a:t>and we regularly provide further suggestions on how to use these in the classroom through social media platforms:</a:t>
            </a:r>
          </a:p>
          <a:p>
            <a:pPr eaLnBrk="1" fontAlgn="auto" hangingPunct="1">
              <a:spcBef>
                <a:spcPts val="0"/>
              </a:spcBef>
              <a:spcAft>
                <a:spcPts val="0"/>
              </a:spcAft>
              <a:defRPr/>
            </a:pPr>
            <a:endParaRPr lang="en-US" sz="1108" dirty="0">
              <a:solidFill>
                <a:prstClr val="black"/>
              </a:solidFill>
              <a:latin typeface="Calibri"/>
              <a:cs typeface="+mn-cs"/>
            </a:endParaRPr>
          </a:p>
          <a:p>
            <a:pPr eaLnBrk="1" fontAlgn="auto" hangingPunct="1">
              <a:spcBef>
                <a:spcPts val="554"/>
              </a:spcBef>
              <a:spcAft>
                <a:spcPts val="0"/>
              </a:spcAft>
              <a:defRPr/>
            </a:pPr>
            <a:r>
              <a:rPr lang="en-US" sz="1662" dirty="0">
                <a:solidFill>
                  <a:prstClr val="black"/>
                </a:solidFill>
                <a:latin typeface="Calibri"/>
                <a:cs typeface="+mn-cs"/>
              </a:rPr>
              <a:t>           /wowscience	                                                    @WowScienceHQ</a:t>
            </a:r>
          </a:p>
        </p:txBody>
      </p:sp>
      <p:pic>
        <p:nvPicPr>
          <p:cNvPr id="93188" name="Picture 5">
            <a:extLst>
              <a:ext uri="{FF2B5EF4-FFF2-40B4-BE49-F238E27FC236}">
                <a16:creationId xmlns:a16="http://schemas.microsoft.com/office/drawing/2014/main" id="{35BCBFE1-B72C-433C-B909-65710B20F90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8863" y="2667000"/>
            <a:ext cx="38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6">
            <a:extLst>
              <a:ext uri="{FF2B5EF4-FFF2-40B4-BE49-F238E27FC236}">
                <a16:creationId xmlns:a16="http://schemas.microsoft.com/office/drawing/2014/main" id="{819447FE-1D06-4F16-8525-6703CA5DBD8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10113" y="2667000"/>
            <a:ext cx="390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7">
            <a:extLst>
              <a:ext uri="{FF2B5EF4-FFF2-40B4-BE49-F238E27FC236}">
                <a16:creationId xmlns:a16="http://schemas.microsoft.com/office/drawing/2014/main" id="{F0A876D2-D77F-4E0A-BBF0-E1BC7218493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8863" y="5876925"/>
            <a:ext cx="38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8">
            <a:extLst>
              <a:ext uri="{FF2B5EF4-FFF2-40B4-BE49-F238E27FC236}">
                <a16:creationId xmlns:a16="http://schemas.microsoft.com/office/drawing/2014/main" id="{EBB14128-CC9D-423B-8E80-9196B657E20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10113" y="5876925"/>
            <a:ext cx="390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Picture 10">
            <a:extLst>
              <a:ext uri="{FF2B5EF4-FFF2-40B4-BE49-F238E27FC236}">
                <a16:creationId xmlns:a16="http://schemas.microsoft.com/office/drawing/2014/main" id="{A3360E3D-1125-4B06-9C99-EE21CA9EF31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22550" y="1189038"/>
            <a:ext cx="150971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12">
            <a:extLst>
              <a:ext uri="{FF2B5EF4-FFF2-40B4-BE49-F238E27FC236}">
                <a16:creationId xmlns:a16="http://schemas.microsoft.com/office/drawing/2014/main" id="{6B64195F-AD05-49F9-AE5E-38DEA2294FF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78100" y="4160838"/>
            <a:ext cx="15986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DD103851B62549BC2360EB6DC619ED" ma:contentTypeVersion="12" ma:contentTypeDescription="Create a new document." ma:contentTypeScope="" ma:versionID="e65d6d33af613f69638a7fea0144d94f">
  <xsd:schema xmlns:xsd="http://www.w3.org/2001/XMLSchema" xmlns:xs="http://www.w3.org/2001/XMLSchema" xmlns:p="http://schemas.microsoft.com/office/2006/metadata/properties" xmlns:ns2="c7520106-09ff-44f8-a26a-506c2325c591" xmlns:ns3="213a1d3d-6baa-4fa0-bb69-c9ea02787b86" targetNamespace="http://schemas.microsoft.com/office/2006/metadata/properties" ma:root="true" ma:fieldsID="25eeacbf49cdc6b917bc2f5feced24f6" ns2:_="" ns3:_="">
    <xsd:import namespace="c7520106-09ff-44f8-a26a-506c2325c591"/>
    <xsd:import namespace="213a1d3d-6baa-4fa0-bb69-c9ea02787b8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20106-09ff-44f8-a26a-506c2325c5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3a1d3d-6baa-4fa0-bb69-c9ea02787b8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A31469-E2C3-47D9-8008-0A1FBACD0B03}">
  <ds:schemaRefs>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213a1d3d-6baa-4fa0-bb69-c9ea02787b86"/>
    <ds:schemaRef ds:uri="c7520106-09ff-44f8-a26a-506c2325c591"/>
  </ds:schemaRefs>
</ds:datastoreItem>
</file>

<file path=customXml/itemProps2.xml><?xml version="1.0" encoding="utf-8"?>
<ds:datastoreItem xmlns:ds="http://schemas.openxmlformats.org/officeDocument/2006/customXml" ds:itemID="{6D88844E-36B8-4D02-B622-0EFBACFF210F}">
  <ds:schemaRefs>
    <ds:schemaRef ds:uri="http://schemas.microsoft.com/sharepoint/v3/contenttype/forms"/>
  </ds:schemaRefs>
</ds:datastoreItem>
</file>

<file path=customXml/itemProps3.xml><?xml version="1.0" encoding="utf-8"?>
<ds:datastoreItem xmlns:ds="http://schemas.openxmlformats.org/officeDocument/2006/customXml" ds:itemID="{54D894DB-9662-4219-A586-4FF612408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20106-09ff-44f8-a26a-506c2325c591"/>
    <ds:schemaRef ds:uri="213a1d3d-6baa-4fa0-bb69-c9ea0278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2137</TotalTime>
  <Words>1761</Words>
  <Application>Microsoft Office PowerPoint</Application>
  <PresentationFormat>On-screen Show (4:3)</PresentationFormat>
  <Paragraphs>163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ReithSans</vt:lpstr>
      <vt:lpstr>Source Sans Pro</vt:lpstr>
      <vt:lpstr>Office Theme</vt:lpstr>
      <vt:lpstr>What is 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Alison Trew</cp:lastModifiedBy>
  <cp:revision>27</cp:revision>
  <dcterms:created xsi:type="dcterms:W3CDTF">2016-06-16T08:43:18Z</dcterms:created>
  <dcterms:modified xsi:type="dcterms:W3CDTF">2020-10-09T15:16:13Z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0x01010003DD103851B62549BC2360EB6DC619ED</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ies>
</file>