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1.xml" ContentType="application/vnd.openxmlformats-officedocument.themeOverride+xml"/>
  <Override PartName="/ppt/notesSlides/notesSlide8.xml" ContentType="application/vnd.openxmlformats-officedocument.presentationml.notesSlide+xml"/>
  <Override PartName="/ppt/theme/themeOverride2.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9" r:id="rId4"/>
    <p:sldMasterId id="2147483666" r:id="rId5"/>
  </p:sldMasterIdLst>
  <p:notesMasterIdLst>
    <p:notesMasterId r:id="rId21"/>
  </p:notesMasterIdLst>
  <p:sldIdLst>
    <p:sldId id="294" r:id="rId6"/>
    <p:sldId id="329" r:id="rId7"/>
    <p:sldId id="330" r:id="rId8"/>
    <p:sldId id="337" r:id="rId9"/>
    <p:sldId id="338" r:id="rId10"/>
    <p:sldId id="339" r:id="rId11"/>
    <p:sldId id="282" r:id="rId12"/>
    <p:sldId id="343" r:id="rId13"/>
    <p:sldId id="341" r:id="rId14"/>
    <p:sldId id="342" r:id="rId15"/>
    <p:sldId id="262" r:id="rId16"/>
    <p:sldId id="340" r:id="rId17"/>
    <p:sldId id="336" r:id="rId18"/>
    <p:sldId id="333" r:id="rId19"/>
    <p:sldId id="334"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E71D220-8F8B-EA39-58F6-467895F4BFAD}" name="Alison Trew" initials="" userId="S::Alison.Trew@pstt.org.uk::501ad152-89bb-4882-ac72-f31826cb2e78" providerId="AD"/>
  <p188:author id="{8FFCA34A-B316-7A13-66CB-45EEDBD8F099}" name="Paula Montero" initials="PM" userId="S::paula.montero@pstt.org.uk::9c82981b-9b26-4f56-a06f-e948bb469f68" providerId="AD"/>
  <p188:author id="{3D7EAEB7-6983-1E84-2CA5-05AEB75901FF}" name="Wendy Woodsford" initials="WW" userId="S::wendy.woodsford@pstt.org.uk::dd4886fa-f0a0-4f18-8f65-16d3fbb360dd"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3EB1C8"/>
    <a:srgbClr val="C6EDF5"/>
    <a:srgbClr val="C2EC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35B7B2-9BB7-4BCA-82C0-2B863F045A79}" v="4" dt="2025-07-21T10:25:48.4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5" d="100"/>
          <a:sy n="105" d="100"/>
        </p:scale>
        <p:origin x="179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Stewart" userId="1764df6f-81fd-4433-9d0a-2ea9194921a4" providerId="ADAL" clId="{2A35B7B2-9BB7-4BCA-82C0-2B863F045A79}"/>
    <pc:docChg chg="custSel addSld delSld modSld">
      <pc:chgData name="Sophie Stewart" userId="1764df6f-81fd-4433-9d0a-2ea9194921a4" providerId="ADAL" clId="{2A35B7B2-9BB7-4BCA-82C0-2B863F045A79}" dt="2025-07-21T10:25:51.065" v="17" actId="47"/>
      <pc:docMkLst>
        <pc:docMk/>
      </pc:docMkLst>
      <pc:sldChg chg="del">
        <pc:chgData name="Sophie Stewart" userId="1764df6f-81fd-4433-9d0a-2ea9194921a4" providerId="ADAL" clId="{2A35B7B2-9BB7-4BCA-82C0-2B863F045A79}" dt="2025-07-21T10:25:51.065" v="17" actId="47"/>
        <pc:sldMkLst>
          <pc:docMk/>
          <pc:sldMk cId="124576855" sldId="280"/>
        </pc:sldMkLst>
      </pc:sldChg>
      <pc:sldChg chg="addSp delSp modSp mod">
        <pc:chgData name="Sophie Stewart" userId="1764df6f-81fd-4433-9d0a-2ea9194921a4" providerId="ADAL" clId="{2A35B7B2-9BB7-4BCA-82C0-2B863F045A79}" dt="2025-07-21T10:24:57.528" v="6" actId="478"/>
        <pc:sldMkLst>
          <pc:docMk/>
          <pc:sldMk cId="3049791214" sldId="282"/>
        </pc:sldMkLst>
        <pc:spChg chg="add mod">
          <ac:chgData name="Sophie Stewart" userId="1764df6f-81fd-4433-9d0a-2ea9194921a4" providerId="ADAL" clId="{2A35B7B2-9BB7-4BCA-82C0-2B863F045A79}" dt="2025-07-21T10:24:49.312" v="4"/>
          <ac:spMkLst>
            <pc:docMk/>
            <pc:sldMk cId="3049791214" sldId="282"/>
            <ac:spMk id="2" creationId="{AF3F484B-3B4A-9017-EA3B-B1CDF6F64634}"/>
          </ac:spMkLst>
        </pc:spChg>
        <pc:spChg chg="del">
          <ac:chgData name="Sophie Stewart" userId="1764df6f-81fd-4433-9d0a-2ea9194921a4" providerId="ADAL" clId="{2A35B7B2-9BB7-4BCA-82C0-2B863F045A79}" dt="2025-07-21T10:24:52.442" v="5" actId="478"/>
          <ac:spMkLst>
            <pc:docMk/>
            <pc:sldMk cId="3049791214" sldId="282"/>
            <ac:spMk id="3" creationId="{867718E0-C3CB-239E-4057-3A46B06C4BB0}"/>
          </ac:spMkLst>
        </pc:spChg>
        <pc:spChg chg="add del mod">
          <ac:chgData name="Sophie Stewart" userId="1764df6f-81fd-4433-9d0a-2ea9194921a4" providerId="ADAL" clId="{2A35B7B2-9BB7-4BCA-82C0-2B863F045A79}" dt="2025-07-21T10:24:57.528" v="6" actId="478"/>
          <ac:spMkLst>
            <pc:docMk/>
            <pc:sldMk cId="3049791214" sldId="282"/>
            <ac:spMk id="6" creationId="{F0AFCB36-E569-5F7D-5EBF-D4F8DFC1BF0B}"/>
          </ac:spMkLst>
        </pc:spChg>
      </pc:sldChg>
      <pc:sldChg chg="delSp modSp mod">
        <pc:chgData name="Sophie Stewart" userId="1764df6f-81fd-4433-9d0a-2ea9194921a4" providerId="ADAL" clId="{2A35B7B2-9BB7-4BCA-82C0-2B863F045A79}" dt="2025-07-21T10:25:39.062" v="16" actId="1076"/>
        <pc:sldMkLst>
          <pc:docMk/>
          <pc:sldMk cId="1454519032" sldId="333"/>
        </pc:sldMkLst>
        <pc:spChg chg="del">
          <ac:chgData name="Sophie Stewart" userId="1764df6f-81fd-4433-9d0a-2ea9194921a4" providerId="ADAL" clId="{2A35B7B2-9BB7-4BCA-82C0-2B863F045A79}" dt="2025-07-21T10:25:31.842" v="13" actId="478"/>
          <ac:spMkLst>
            <pc:docMk/>
            <pc:sldMk cId="1454519032" sldId="333"/>
            <ac:spMk id="3" creationId="{EBE9A749-B1E4-4BE0-8102-2EFF9A9DDFE4}"/>
          </ac:spMkLst>
        </pc:spChg>
        <pc:spChg chg="del">
          <ac:chgData name="Sophie Stewart" userId="1764df6f-81fd-4433-9d0a-2ea9194921a4" providerId="ADAL" clId="{2A35B7B2-9BB7-4BCA-82C0-2B863F045A79}" dt="2025-07-21T10:25:17.363" v="8" actId="478"/>
          <ac:spMkLst>
            <pc:docMk/>
            <pc:sldMk cId="1454519032" sldId="333"/>
            <ac:spMk id="4" creationId="{DC449E50-D10E-484B-830F-FBDA3FD8D5DB}"/>
          </ac:spMkLst>
        </pc:spChg>
        <pc:spChg chg="mod">
          <ac:chgData name="Sophie Stewart" userId="1764df6f-81fd-4433-9d0a-2ea9194921a4" providerId="ADAL" clId="{2A35B7B2-9BB7-4BCA-82C0-2B863F045A79}" dt="2025-07-21T10:25:39.062" v="16" actId="1076"/>
          <ac:spMkLst>
            <pc:docMk/>
            <pc:sldMk cId="1454519032" sldId="333"/>
            <ac:spMk id="5" creationId="{8DDA5A8F-916F-4B0A-89B9-F55C61E55418}"/>
          </ac:spMkLst>
        </pc:spChg>
      </pc:sldChg>
      <pc:sldChg chg="addSp delSp modSp new mod">
        <pc:chgData name="Sophie Stewart" userId="1764df6f-81fd-4433-9d0a-2ea9194921a4" providerId="ADAL" clId="{2A35B7B2-9BB7-4BCA-82C0-2B863F045A79}" dt="2025-07-21T10:25:03.962" v="7" actId="478"/>
        <pc:sldMkLst>
          <pc:docMk/>
          <pc:sldMk cId="1392668580" sldId="343"/>
        </pc:sldMkLst>
        <pc:spChg chg="add del mod">
          <ac:chgData name="Sophie Stewart" userId="1764df6f-81fd-4433-9d0a-2ea9194921a4" providerId="ADAL" clId="{2A35B7B2-9BB7-4BCA-82C0-2B863F045A79}" dt="2025-07-21T10:25:03.962" v="7" actId="478"/>
          <ac:spMkLst>
            <pc:docMk/>
            <pc:sldMk cId="1392668580" sldId="343"/>
            <ac:spMk id="2" creationId="{4E704F8B-18CD-818D-06DE-8D31F371A5EC}"/>
          </ac:spMkLst>
        </pc:spChg>
      </pc:sldChg>
    </pc:docChg>
  </pc:docChgLst>
  <pc:docChgLst>
    <pc:chgData name="Wendy Woodsford" userId="dd4886fa-f0a0-4f18-8f65-16d3fbb360dd" providerId="ADAL" clId="{C4933C70-AF0A-4C8C-B2A4-32E7CAE4ACA7}"/>
    <pc:docChg chg="undo custSel modSld">
      <pc:chgData name="Wendy Woodsford" userId="dd4886fa-f0a0-4f18-8f65-16d3fbb360dd" providerId="ADAL" clId="{C4933C70-AF0A-4C8C-B2A4-32E7CAE4ACA7}" dt="2023-12-01T14:11:07.279" v="578" actId="1076"/>
      <pc:docMkLst>
        <pc:docMk/>
      </pc:docMkLst>
      <pc:sldChg chg="modSp mod">
        <pc:chgData name="Wendy Woodsford" userId="dd4886fa-f0a0-4f18-8f65-16d3fbb360dd" providerId="ADAL" clId="{C4933C70-AF0A-4C8C-B2A4-32E7CAE4ACA7}" dt="2023-12-01T14:05:10.777" v="406" actId="1036"/>
        <pc:sldMkLst>
          <pc:docMk/>
          <pc:sldMk cId="1864309039" sldId="262"/>
        </pc:sldMkLst>
      </pc:sldChg>
      <pc:sldChg chg="modSp mod">
        <pc:chgData name="Wendy Woodsford" userId="dd4886fa-f0a0-4f18-8f65-16d3fbb360dd" providerId="ADAL" clId="{C4933C70-AF0A-4C8C-B2A4-32E7CAE4ACA7}" dt="2023-12-01T11:46:16.875" v="67" actId="14100"/>
        <pc:sldMkLst>
          <pc:docMk/>
          <pc:sldMk cId="3049791214" sldId="282"/>
        </pc:sldMkLst>
      </pc:sldChg>
      <pc:sldChg chg="modSp mod">
        <pc:chgData name="Wendy Woodsford" userId="dd4886fa-f0a0-4f18-8f65-16d3fbb360dd" providerId="ADAL" clId="{C4933C70-AF0A-4C8C-B2A4-32E7CAE4ACA7}" dt="2023-12-01T11:45:27.801" v="64" actId="6549"/>
        <pc:sldMkLst>
          <pc:docMk/>
          <pc:sldMk cId="2098176612" sldId="329"/>
        </pc:sldMkLst>
      </pc:sldChg>
      <pc:sldChg chg="modSp mod">
        <pc:chgData name="Wendy Woodsford" userId="dd4886fa-f0a0-4f18-8f65-16d3fbb360dd" providerId="ADAL" clId="{C4933C70-AF0A-4C8C-B2A4-32E7CAE4ACA7}" dt="2023-12-01T11:40:05.015" v="39" actId="2711"/>
        <pc:sldMkLst>
          <pc:docMk/>
          <pc:sldMk cId="3540396738" sldId="330"/>
        </pc:sldMkLst>
      </pc:sldChg>
      <pc:sldChg chg="addSp delSp modSp mod">
        <pc:chgData name="Wendy Woodsford" userId="dd4886fa-f0a0-4f18-8f65-16d3fbb360dd" providerId="ADAL" clId="{C4933C70-AF0A-4C8C-B2A4-32E7CAE4ACA7}" dt="2023-12-01T14:11:07.279" v="578" actId="1076"/>
        <pc:sldMkLst>
          <pc:docMk/>
          <pc:sldMk cId="2588583920" sldId="336"/>
        </pc:sldMkLst>
      </pc:sldChg>
      <pc:sldChg chg="modSp mod">
        <pc:chgData name="Wendy Woodsford" userId="dd4886fa-f0a0-4f18-8f65-16d3fbb360dd" providerId="ADAL" clId="{C4933C70-AF0A-4C8C-B2A4-32E7CAE4ACA7}" dt="2023-12-01T11:43:11.577" v="53" actId="14100"/>
        <pc:sldMkLst>
          <pc:docMk/>
          <pc:sldMk cId="294952094" sldId="338"/>
        </pc:sldMkLst>
      </pc:sldChg>
      <pc:sldChg chg="modSp mod">
        <pc:chgData name="Wendy Woodsford" userId="dd4886fa-f0a0-4f18-8f65-16d3fbb360dd" providerId="ADAL" clId="{C4933C70-AF0A-4C8C-B2A4-32E7CAE4ACA7}" dt="2023-12-01T11:44:02.564" v="60" actId="1076"/>
        <pc:sldMkLst>
          <pc:docMk/>
          <pc:sldMk cId="4189063432" sldId="339"/>
        </pc:sldMkLst>
      </pc:sldChg>
      <pc:sldChg chg="modSp mod">
        <pc:chgData name="Wendy Woodsford" userId="dd4886fa-f0a0-4f18-8f65-16d3fbb360dd" providerId="ADAL" clId="{C4933C70-AF0A-4C8C-B2A4-32E7CAE4ACA7}" dt="2023-12-01T14:06:18.654" v="423" actId="1035"/>
        <pc:sldMkLst>
          <pc:docMk/>
          <pc:sldMk cId="1232933791" sldId="340"/>
        </pc:sldMkLst>
      </pc:sldChg>
      <pc:sldChg chg="modSp mod">
        <pc:chgData name="Wendy Woodsford" userId="dd4886fa-f0a0-4f18-8f65-16d3fbb360dd" providerId="ADAL" clId="{C4933C70-AF0A-4C8C-B2A4-32E7CAE4ACA7}" dt="2023-12-01T11:46:31.381" v="68" actId="14100"/>
        <pc:sldMkLst>
          <pc:docMk/>
          <pc:sldMk cId="1535535515" sldId="341"/>
        </pc:sldMkLst>
      </pc:sldChg>
      <pc:sldChg chg="addSp delSp modSp mod modCm">
        <pc:chgData name="Wendy Woodsford" userId="dd4886fa-f0a0-4f18-8f65-16d3fbb360dd" providerId="ADAL" clId="{C4933C70-AF0A-4C8C-B2A4-32E7CAE4ACA7}" dt="2023-12-01T14:03:13.521" v="251" actId="1038"/>
        <pc:sldMkLst>
          <pc:docMk/>
          <pc:sldMk cId="3071108919" sldId="342"/>
        </pc:sldMkLst>
        <pc:extLst>
          <p:ext xmlns:p="http://schemas.openxmlformats.org/presentationml/2006/main" uri="{D6D511B9-2390-475A-947B-AFAB55BFBCF1}">
            <pc226:cmChg xmlns:pc226="http://schemas.microsoft.com/office/powerpoint/2022/06/main/command" chg="mod modTsk">
              <pc226:chgData name="Wendy Woodsford" userId="dd4886fa-f0a0-4f18-8f65-16d3fbb360dd" providerId="ADAL" clId="{C4933C70-AF0A-4C8C-B2A4-32E7CAE4ACA7}" dt="2023-12-01T11:51:52.389" v="92"/>
              <pc2:cmMkLst xmlns:pc2="http://schemas.microsoft.com/office/powerpoint/2019/9/main/command">
                <pc:docMk/>
                <pc:sldMk cId="3071108919" sldId="342"/>
                <pc2:cmMk id="{BC9047DC-B630-4198-8B8C-180C39E8FE30}"/>
              </pc2:cmMkLst>
              <pc226:cmRplyChg chg="add">
                <pc226:chgData name="Wendy Woodsford" userId="dd4886fa-f0a0-4f18-8f65-16d3fbb360dd" providerId="ADAL" clId="{C4933C70-AF0A-4C8C-B2A4-32E7CAE4ACA7}" dt="2023-12-01T11:51:52.389" v="92"/>
                <pc2:cmRplyMkLst xmlns:pc2="http://schemas.microsoft.com/office/powerpoint/2019/9/main/command">
                  <pc:docMk/>
                  <pc:sldMk cId="3071108919" sldId="342"/>
                  <pc2:cmMk id="{BC9047DC-B630-4198-8B8C-180C39E8FE30}"/>
                  <pc2:cmRplyMk id="{86ACEA64-4705-4454-87B9-1C3F0FC3AF36}"/>
                </pc2:cmRplyMkLst>
              </pc226:cmRplyChg>
            </pc226:cmChg>
          </p:ext>
        </pc:extLst>
      </pc:sldChg>
    </pc:docChg>
  </pc:docChgLst>
  <pc:docChgLst>
    <pc:chgData name="Alison Trew" userId="501ad152-89bb-4882-ac72-f31826cb2e78" providerId="ADAL" clId="{B008FBE7-3584-49EF-A6F4-83E45F8B7CFB}"/>
    <pc:docChg chg="undo custSel modSld">
      <pc:chgData name="Alison Trew" userId="501ad152-89bb-4882-ac72-f31826cb2e78" providerId="ADAL" clId="{B008FBE7-3584-49EF-A6F4-83E45F8B7CFB}" dt="2023-12-04T09:33:03.692" v="42"/>
      <pc:docMkLst>
        <pc:docMk/>
      </pc:docMkLst>
      <pc:sldChg chg="addSp delSp modSp mod">
        <pc:chgData name="Alison Trew" userId="501ad152-89bb-4882-ac72-f31826cb2e78" providerId="ADAL" clId="{B008FBE7-3584-49EF-A6F4-83E45F8B7CFB}" dt="2023-11-30T16:04:50.771" v="30" actId="1076"/>
        <pc:sldMkLst>
          <pc:docMk/>
          <pc:sldMk cId="2457490618" sldId="260"/>
        </pc:sldMkLst>
      </pc:sldChg>
      <pc:sldChg chg="modSp mod">
        <pc:chgData name="Alison Trew" userId="501ad152-89bb-4882-ac72-f31826cb2e78" providerId="ADAL" clId="{B008FBE7-3584-49EF-A6F4-83E45F8B7CFB}" dt="2023-11-30T16:02:38.680" v="1" actId="1076"/>
        <pc:sldMkLst>
          <pc:docMk/>
          <pc:sldMk cId="3540396738" sldId="330"/>
        </pc:sldMkLst>
      </pc:sldChg>
      <pc:sldChg chg="addSp delSp modSp mod delCm">
        <pc:chgData name="Alison Trew" userId="501ad152-89bb-4882-ac72-f31826cb2e78" providerId="ADAL" clId="{B008FBE7-3584-49EF-A6F4-83E45F8B7CFB}" dt="2023-12-04T09:33:03.692" v="42"/>
        <pc:sldMkLst>
          <pc:docMk/>
          <pc:sldMk cId="3071108919" sldId="342"/>
        </pc:sldMkLst>
        <pc:extLst>
          <p:ext xmlns:p="http://schemas.openxmlformats.org/presentationml/2006/main" uri="{D6D511B9-2390-475A-947B-AFAB55BFBCF1}">
            <pc226:cmChg xmlns:pc226="http://schemas.microsoft.com/office/powerpoint/2022/06/main/command" chg="del">
              <pc226:chgData name="Alison Trew" userId="501ad152-89bb-4882-ac72-f31826cb2e78" providerId="ADAL" clId="{B008FBE7-3584-49EF-A6F4-83E45F8B7CFB}" dt="2023-12-04T09:33:03.692" v="42"/>
              <pc2:cmMkLst xmlns:pc2="http://schemas.microsoft.com/office/powerpoint/2019/9/main/command">
                <pc:docMk/>
                <pc:sldMk cId="3071108919" sldId="342"/>
                <pc2:cmMk id="{BC9047DC-B630-4198-8B8C-180C39E8FE30}"/>
              </pc2:cmMkLst>
            </pc226:cmChg>
          </p:ext>
        </pc:extLst>
      </pc:sldChg>
    </pc:docChg>
  </pc:docChgLst>
  <pc:docChgLst>
    <pc:chgData name="Paula Montero" userId="S::paula.montero@pstt.org.uk::9c82981b-9b26-4f56-a06f-e948bb469f68" providerId="AD" clId="Web-{4376CBD0-2686-D65A-8E41-5DD84F0262CE}"/>
    <pc:docChg chg="mod addSld delSld modSld sldOrd addMainMaster">
      <pc:chgData name="Paula Montero" userId="S::paula.montero@pstt.org.uk::9c82981b-9b26-4f56-a06f-e948bb469f68" providerId="AD" clId="Web-{4376CBD0-2686-D65A-8E41-5DD84F0262CE}" dt="2023-11-30T16:30:04.254" v="619"/>
      <pc:docMkLst>
        <pc:docMk/>
      </pc:docMkLst>
      <pc:sldChg chg="del">
        <pc:chgData name="Paula Montero" userId="S::paula.montero@pstt.org.uk::9c82981b-9b26-4f56-a06f-e948bb469f68" providerId="AD" clId="Web-{4376CBD0-2686-D65A-8E41-5DD84F0262CE}" dt="2023-11-30T14:29:08.734" v="23"/>
        <pc:sldMkLst>
          <pc:docMk/>
          <pc:sldMk cId="0" sldId="256"/>
        </pc:sldMkLst>
      </pc:sldChg>
      <pc:sldChg chg="del">
        <pc:chgData name="Paula Montero" userId="S::paula.montero@pstt.org.uk::9c82981b-9b26-4f56-a06f-e948bb469f68" providerId="AD" clId="Web-{4376CBD0-2686-D65A-8E41-5DD84F0262CE}" dt="2023-11-30T14:58:52.033" v="124"/>
        <pc:sldMkLst>
          <pc:docMk/>
          <pc:sldMk cId="4121939817" sldId="257"/>
        </pc:sldMkLst>
      </pc:sldChg>
      <pc:sldChg chg="del">
        <pc:chgData name="Paula Montero" userId="S::paula.montero@pstt.org.uk::9c82981b-9b26-4f56-a06f-e948bb469f68" providerId="AD" clId="Web-{4376CBD0-2686-D65A-8E41-5DD84F0262CE}" dt="2023-11-30T15:00:28.430" v="140"/>
        <pc:sldMkLst>
          <pc:docMk/>
          <pc:sldMk cId="2511030441" sldId="258"/>
        </pc:sldMkLst>
      </pc:sldChg>
      <pc:sldChg chg="del">
        <pc:chgData name="Paula Montero" userId="S::paula.montero@pstt.org.uk::9c82981b-9b26-4f56-a06f-e948bb469f68" providerId="AD" clId="Web-{4376CBD0-2686-D65A-8E41-5DD84F0262CE}" dt="2023-11-30T15:39:25.549" v="154"/>
        <pc:sldMkLst>
          <pc:docMk/>
          <pc:sldMk cId="3833598956" sldId="259"/>
        </pc:sldMkLst>
      </pc:sldChg>
      <pc:sldChg chg="del">
        <pc:chgData name="Paula Montero" userId="S::paula.montero@pstt.org.uk::9c82981b-9b26-4f56-a06f-e948bb469f68" providerId="AD" clId="Web-{4376CBD0-2686-D65A-8E41-5DD84F0262CE}" dt="2023-11-30T16:16:00.861" v="513"/>
        <pc:sldMkLst>
          <pc:docMk/>
          <pc:sldMk cId="2457490618" sldId="260"/>
        </pc:sldMkLst>
      </pc:sldChg>
      <pc:sldChg chg="addSp delSp modSp add ord modNotes">
        <pc:chgData name="Paula Montero" userId="S::paula.montero@pstt.org.uk::9c82981b-9b26-4f56-a06f-e948bb469f68" providerId="AD" clId="Web-{4376CBD0-2686-D65A-8E41-5DD84F0262CE}" dt="2023-11-30T16:29:53.598" v="618"/>
        <pc:sldMkLst>
          <pc:docMk/>
          <pc:sldMk cId="1864309039" sldId="262"/>
        </pc:sldMkLst>
      </pc:sldChg>
      <pc:sldChg chg="del">
        <pc:chgData name="Paula Montero" userId="S::paula.montero@pstt.org.uk::9c82981b-9b26-4f56-a06f-e948bb469f68" providerId="AD" clId="Web-{4376CBD0-2686-D65A-8E41-5DD84F0262CE}" dt="2023-11-30T16:08:41.805" v="287"/>
        <pc:sldMkLst>
          <pc:docMk/>
          <pc:sldMk cId="3098103686" sldId="263"/>
        </pc:sldMkLst>
      </pc:sldChg>
      <pc:sldChg chg="del ord">
        <pc:chgData name="Paula Montero" userId="S::paula.montero@pstt.org.uk::9c82981b-9b26-4f56-a06f-e948bb469f68" providerId="AD" clId="Web-{4376CBD0-2686-D65A-8E41-5DD84F0262CE}" dt="2023-11-30T16:04:44.347" v="255"/>
        <pc:sldMkLst>
          <pc:docMk/>
          <pc:sldMk cId="199569961" sldId="264"/>
        </pc:sldMkLst>
      </pc:sldChg>
      <pc:sldChg chg="del ord">
        <pc:chgData name="Paula Montero" userId="S::paula.montero@pstt.org.uk::9c82981b-9b26-4f56-a06f-e948bb469f68" providerId="AD" clId="Web-{4376CBD0-2686-D65A-8E41-5DD84F0262CE}" dt="2023-11-30T16:04:46.207" v="256"/>
        <pc:sldMkLst>
          <pc:docMk/>
          <pc:sldMk cId="780145735" sldId="265"/>
        </pc:sldMkLst>
      </pc:sldChg>
      <pc:sldChg chg="del">
        <pc:chgData name="Paula Montero" userId="S::paula.montero@pstt.org.uk::9c82981b-9b26-4f56-a06f-e948bb469f68" providerId="AD" clId="Web-{4376CBD0-2686-D65A-8E41-5DD84F0262CE}" dt="2023-11-30T16:23:34.965" v="577"/>
        <pc:sldMkLst>
          <pc:docMk/>
          <pc:sldMk cId="101845662" sldId="266"/>
        </pc:sldMkLst>
      </pc:sldChg>
      <pc:sldChg chg="del">
        <pc:chgData name="Paula Montero" userId="S::paula.montero@pstt.org.uk::9c82981b-9b26-4f56-a06f-e948bb469f68" providerId="AD" clId="Web-{4376CBD0-2686-D65A-8E41-5DD84F0262CE}" dt="2023-11-30T15:43:18.086" v="173"/>
        <pc:sldMkLst>
          <pc:docMk/>
          <pc:sldMk cId="3068028913" sldId="267"/>
        </pc:sldMkLst>
      </pc:sldChg>
      <pc:sldChg chg="del">
        <pc:chgData name="Paula Montero" userId="S::paula.montero@pstt.org.uk::9c82981b-9b26-4f56-a06f-e948bb469f68" providerId="AD" clId="Web-{4376CBD0-2686-D65A-8E41-5DD84F0262CE}" dt="2023-11-30T15:43:38.820" v="178"/>
        <pc:sldMkLst>
          <pc:docMk/>
          <pc:sldMk cId="1125326587" sldId="279"/>
        </pc:sldMkLst>
      </pc:sldChg>
      <pc:sldChg chg="del ord">
        <pc:chgData name="Paula Montero" userId="S::paula.montero@pstt.org.uk::9c82981b-9b26-4f56-a06f-e948bb469f68" providerId="AD" clId="Web-{4376CBD0-2686-D65A-8E41-5DD84F0262CE}" dt="2023-11-30T15:44:11.774" v="182"/>
        <pc:sldMkLst>
          <pc:docMk/>
          <pc:sldMk cId="124576855" sldId="280"/>
        </pc:sldMkLst>
      </pc:sldChg>
      <pc:sldChg chg="modSp del">
        <pc:chgData name="Paula Montero" userId="S::paula.montero@pstt.org.uk::9c82981b-9b26-4f56-a06f-e948bb469f68" providerId="AD" clId="Web-{4376CBD0-2686-D65A-8E41-5DD84F0262CE}" dt="2023-11-30T16:30:04.254" v="619"/>
        <pc:sldMkLst>
          <pc:docMk/>
          <pc:sldMk cId="3196571221" sldId="281"/>
        </pc:sldMkLst>
      </pc:sldChg>
      <pc:sldChg chg="addSp delSp modSp add modNotes">
        <pc:chgData name="Paula Montero" userId="S::paula.montero@pstt.org.uk::9c82981b-9b26-4f56-a06f-e948bb469f68" providerId="AD" clId="Web-{4376CBD0-2686-D65A-8E41-5DD84F0262CE}" dt="2023-11-30T15:43:06.929" v="172" actId="1076"/>
        <pc:sldMkLst>
          <pc:docMk/>
          <pc:sldMk cId="3049791214" sldId="282"/>
        </pc:sldMkLst>
      </pc:sldChg>
      <pc:sldChg chg="del ord">
        <pc:chgData name="Paula Montero" userId="S::paula.montero@pstt.org.uk::9c82981b-9b26-4f56-a06f-e948bb469f68" providerId="AD" clId="Web-{4376CBD0-2686-D65A-8E41-5DD84F0262CE}" dt="2023-11-30T14:45:12.756" v="85"/>
        <pc:sldMkLst>
          <pc:docMk/>
          <pc:sldMk cId="1171188733" sldId="285"/>
        </pc:sldMkLst>
      </pc:sldChg>
      <pc:sldChg chg="del ord">
        <pc:chgData name="Paula Montero" userId="S::paula.montero@pstt.org.uk::9c82981b-9b26-4f56-a06f-e948bb469f68" providerId="AD" clId="Web-{4376CBD0-2686-D65A-8E41-5DD84F0262CE}" dt="2023-11-30T14:41:17.192" v="70"/>
        <pc:sldMkLst>
          <pc:docMk/>
          <pc:sldMk cId="3558998870" sldId="287"/>
        </pc:sldMkLst>
      </pc:sldChg>
      <pc:sldChg chg="del">
        <pc:chgData name="Paula Montero" userId="S::paula.montero@pstt.org.uk::9c82981b-9b26-4f56-a06f-e948bb469f68" providerId="AD" clId="Web-{4376CBD0-2686-D65A-8E41-5DD84F0262CE}" dt="2023-11-30T14:49:50.572" v="97"/>
        <pc:sldMkLst>
          <pc:docMk/>
          <pc:sldMk cId="3852820442" sldId="288"/>
        </pc:sldMkLst>
      </pc:sldChg>
      <pc:sldChg chg="addSp delSp modSp add">
        <pc:chgData name="Paula Montero" userId="S::paula.montero@pstt.org.uk::9c82981b-9b26-4f56-a06f-e948bb469f68" providerId="AD" clId="Web-{4376CBD0-2686-D65A-8E41-5DD84F0262CE}" dt="2023-11-30T14:28:46.170" v="22"/>
        <pc:sldMkLst>
          <pc:docMk/>
          <pc:sldMk cId="0" sldId="294"/>
        </pc:sldMkLst>
      </pc:sldChg>
      <pc:sldChg chg="addSp delSp modSp add modNotes">
        <pc:chgData name="Paula Montero" userId="S::paula.montero@pstt.org.uk::9c82981b-9b26-4f56-a06f-e948bb469f68" providerId="AD" clId="Web-{4376CBD0-2686-D65A-8E41-5DD84F0262CE}" dt="2023-11-30T14:41:05.160" v="69" actId="1076"/>
        <pc:sldMkLst>
          <pc:docMk/>
          <pc:sldMk cId="2098176612" sldId="329"/>
        </pc:sldMkLst>
      </pc:sldChg>
      <pc:sldChg chg="addSp delSp modSp add">
        <pc:chgData name="Paula Montero" userId="S::paula.montero@pstt.org.uk::9c82981b-9b26-4f56-a06f-e948bb469f68" providerId="AD" clId="Web-{4376CBD0-2686-D65A-8E41-5DD84F0262CE}" dt="2023-11-30T14:45:01.396" v="84" actId="1076"/>
        <pc:sldMkLst>
          <pc:docMk/>
          <pc:sldMk cId="3540396738" sldId="330"/>
        </pc:sldMkLst>
      </pc:sldChg>
      <pc:sldChg chg="modSp add">
        <pc:chgData name="Paula Montero" userId="S::paula.montero@pstt.org.uk::9c82981b-9b26-4f56-a06f-e948bb469f68" providerId="AD" clId="Web-{4376CBD0-2686-D65A-8E41-5DD84F0262CE}" dt="2023-11-30T15:44:06.587" v="181" actId="20577"/>
        <pc:sldMkLst>
          <pc:docMk/>
          <pc:sldMk cId="1454519032" sldId="333"/>
        </pc:sldMkLst>
      </pc:sldChg>
      <pc:sldChg chg="add">
        <pc:chgData name="Paula Montero" userId="S::paula.montero@pstt.org.uk::9c82981b-9b26-4f56-a06f-e948bb469f68" providerId="AD" clId="Web-{4376CBD0-2686-D65A-8E41-5DD84F0262CE}" dt="2023-11-30T15:43:35.039" v="174"/>
        <pc:sldMkLst>
          <pc:docMk/>
          <pc:sldMk cId="804180932" sldId="334"/>
        </pc:sldMkLst>
      </pc:sldChg>
      <pc:sldChg chg="addSp delSp modSp add">
        <pc:chgData name="Paula Montero" userId="S::paula.montero@pstt.org.uk::9c82981b-9b26-4f56-a06f-e948bb469f68" providerId="AD" clId="Web-{4376CBD0-2686-D65A-8E41-5DD84F0262CE}" dt="2023-11-30T16:04:22.940" v="254" actId="1076"/>
        <pc:sldMkLst>
          <pc:docMk/>
          <pc:sldMk cId="2588583920" sldId="336"/>
        </pc:sldMkLst>
      </pc:sldChg>
      <pc:sldChg chg="addSp delSp modSp add modNotes">
        <pc:chgData name="Paula Montero" userId="S::paula.montero@pstt.org.uk::9c82981b-9b26-4f56-a06f-e948bb469f68" providerId="AD" clId="Web-{4376CBD0-2686-D65A-8E41-5DD84F0262CE}" dt="2023-11-30T14:49:44.197" v="96" actId="1076"/>
        <pc:sldMkLst>
          <pc:docMk/>
          <pc:sldMk cId="2138340573" sldId="337"/>
        </pc:sldMkLst>
      </pc:sldChg>
      <pc:sldChg chg="addSp delSp modSp add modNotes">
        <pc:chgData name="Paula Montero" userId="S::paula.montero@pstt.org.uk::9c82981b-9b26-4f56-a06f-e948bb469f68" providerId="AD" clId="Web-{4376CBD0-2686-D65A-8E41-5DD84F0262CE}" dt="2023-11-30T14:58:34.657" v="123" actId="1076"/>
        <pc:sldMkLst>
          <pc:docMk/>
          <pc:sldMk cId="294952094" sldId="338"/>
        </pc:sldMkLst>
      </pc:sldChg>
      <pc:sldChg chg="addSp delSp modSp add">
        <pc:chgData name="Paula Montero" userId="S::paula.montero@pstt.org.uk::9c82981b-9b26-4f56-a06f-e948bb469f68" providerId="AD" clId="Web-{4376CBD0-2686-D65A-8E41-5DD84F0262CE}" dt="2023-11-30T15:39:16.221" v="153"/>
        <pc:sldMkLst>
          <pc:docMk/>
          <pc:sldMk cId="4189063432" sldId="339"/>
        </pc:sldMkLst>
      </pc:sldChg>
      <pc:sldChg chg="addSp delSp modSp add ord modNotes">
        <pc:chgData name="Paula Montero" userId="S::paula.montero@pstt.org.uk::9c82981b-9b26-4f56-a06f-e948bb469f68" providerId="AD" clId="Web-{4376CBD0-2686-D65A-8E41-5DD84F0262CE}" dt="2023-11-30T16:07:45.601" v="286"/>
        <pc:sldMkLst>
          <pc:docMk/>
          <pc:sldMk cId="1232933791" sldId="340"/>
        </pc:sldMkLst>
      </pc:sldChg>
      <pc:sldChg chg="addSp delSp modSp add modNotes">
        <pc:chgData name="Paula Montero" userId="S::paula.montero@pstt.org.uk::9c82981b-9b26-4f56-a06f-e948bb469f68" providerId="AD" clId="Web-{4376CBD0-2686-D65A-8E41-5DD84F0262CE}" dt="2023-11-30T16:15:57.111" v="512"/>
        <pc:sldMkLst>
          <pc:docMk/>
          <pc:sldMk cId="1535535515" sldId="341"/>
        </pc:sldMkLst>
      </pc:sldChg>
      <pc:sldChg chg="addSp delSp modSp add replId addCm modNotes">
        <pc:chgData name="Paula Montero" userId="S::paula.montero@pstt.org.uk::9c82981b-9b26-4f56-a06f-e948bb469f68" providerId="AD" clId="Web-{4376CBD0-2686-D65A-8E41-5DD84F0262CE}" dt="2023-11-30T16:23:24.965" v="576" actId="1076"/>
        <pc:sldMkLst>
          <pc:docMk/>
          <pc:sldMk cId="3071108919" sldId="342"/>
        </pc:sldMkLst>
        <pc:extLst>
          <p:ext xmlns:p="http://schemas.openxmlformats.org/presentationml/2006/main" uri="{D6D511B9-2390-475A-947B-AFAB55BFBCF1}">
            <pc226:cmChg xmlns:pc226="http://schemas.microsoft.com/office/powerpoint/2022/06/main/command" chg="add">
              <pc226:chgData name="Paula Montero" userId="S::paula.montero@pstt.org.uk::9c82981b-9b26-4f56-a06f-e948bb469f68" providerId="AD" clId="Web-{4376CBD0-2686-D65A-8E41-5DD84F0262CE}" dt="2023-11-30T16:22:28.167" v="566"/>
              <pc2:cmMkLst xmlns:pc2="http://schemas.microsoft.com/office/powerpoint/2019/9/main/command">
                <pc:docMk/>
                <pc:sldMk cId="3071108919" sldId="342"/>
                <pc2:cmMk id="{BC9047DC-B630-4198-8B8C-180C39E8FE30}"/>
              </pc2:cmMkLst>
            </pc226:cmChg>
          </p:ext>
        </pc:extLst>
      </pc:sldChg>
      <pc:sldMasterChg chg="add addSldLayout">
        <pc:chgData name="Paula Montero" userId="S::paula.montero@pstt.org.uk::9c82981b-9b26-4f56-a06f-e948bb469f68" providerId="AD" clId="Web-{4376CBD0-2686-D65A-8E41-5DD84F0262CE}" dt="2023-11-30T14:26:13.362" v="3"/>
        <pc:sldMasterMkLst>
          <pc:docMk/>
          <pc:sldMasterMk cId="1262823886" sldId="2147483666"/>
        </pc:sldMasterMkLst>
        <pc:sldLayoutChg chg="add">
          <pc:chgData name="Paula Montero" userId="S::paula.montero@pstt.org.uk::9c82981b-9b26-4f56-a06f-e948bb469f68" providerId="AD" clId="Web-{4376CBD0-2686-D65A-8E41-5DD84F0262CE}" dt="2023-11-30T14:26:13.362" v="3"/>
          <pc:sldLayoutMkLst>
            <pc:docMk/>
            <pc:sldMasterMk cId="1262823886" sldId="2147483666"/>
            <pc:sldLayoutMk cId="2147980361" sldId="2147483667"/>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490374476" sldId="2147483668"/>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968905417" sldId="2147483669"/>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668318723" sldId="2147483670"/>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661483848" sldId="2147483671"/>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099125602" sldId="2147483672"/>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914492856" sldId="2147483673"/>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780370283" sldId="2147483674"/>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593611716" sldId="2147483675"/>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929503251" sldId="2147483676"/>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142547640" sldId="2147483677"/>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711457631" sldId="2147483678"/>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042899331" sldId="2147483679"/>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762196583" sldId="2147483680"/>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251976454" sldId="2147483681"/>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494699283" sldId="2147483682"/>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822891387" sldId="2147483683"/>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861720183" sldId="2147483684"/>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687857794" sldId="2147483685"/>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395582693" sldId="2147483686"/>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129093653" sldId="2147483687"/>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267759321" sldId="2147483688"/>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871308100" sldId="2147483689"/>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444812472" sldId="2147483690"/>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12050225" sldId="2147483691"/>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4158558504" sldId="2147483692"/>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4187908762" sldId="2147483693"/>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711642637" sldId="2147483694"/>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784633547" sldId="2147483695"/>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976073001" sldId="2147483696"/>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068770616" sldId="2147483697"/>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027395560" sldId="2147483698"/>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493587682" sldId="2147483699"/>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332914193" sldId="2147483700"/>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123367791" sldId="2147483701"/>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891873414" sldId="2147483702"/>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317108480" sldId="2147483703"/>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250726260" sldId="2147483704"/>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43747641" sldId="2147483705"/>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950771612" sldId="2147483706"/>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837256757" sldId="2147483707"/>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261946147" sldId="2147483708"/>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227914070" sldId="2147483709"/>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571430550" sldId="2147483710"/>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093898862" sldId="2147483711"/>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4141230687" sldId="2147483712"/>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03471427" sldId="2147483713"/>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2602680187" sldId="2147483714"/>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1043515187" sldId="2147483715"/>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479231087" sldId="2147483716"/>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746322051" sldId="2147483717"/>
          </pc:sldLayoutMkLst>
        </pc:sldLayoutChg>
        <pc:sldLayoutChg chg="add">
          <pc:chgData name="Paula Montero" userId="S::paula.montero@pstt.org.uk::9c82981b-9b26-4f56-a06f-e948bb469f68" providerId="AD" clId="Web-{4376CBD0-2686-D65A-8E41-5DD84F0262CE}" dt="2023-11-30T14:26:13.362" v="3"/>
          <pc:sldLayoutMkLst>
            <pc:docMk/>
            <pc:sldMasterMk cId="1262823886" sldId="2147483666"/>
            <pc:sldLayoutMk cId="3933005502" sldId="2147483718"/>
          </pc:sldLayoutMkLst>
        </pc:sldLayoutChg>
      </pc:sldMasterChg>
      <pc:sldMasterChg chg="add addSldLayout">
        <pc:chgData name="Paula Montero" userId="S::paula.montero@pstt.org.uk::9c82981b-9b26-4f56-a06f-e948bb469f68" providerId="AD" clId="Web-{4376CBD0-2686-D65A-8E41-5DD84F0262CE}" dt="2023-11-30T14:26:12.581" v="0"/>
        <pc:sldMasterMkLst>
          <pc:docMk/>
          <pc:sldMasterMk cId="2199900283" sldId="2147483719"/>
        </pc:sldMasterMkLst>
        <pc:sldLayoutChg chg="add">
          <pc:chgData name="Paula Montero" userId="S::paula.montero@pstt.org.uk::9c82981b-9b26-4f56-a06f-e948bb469f68" providerId="AD" clId="Web-{4376CBD0-2686-D65A-8E41-5DD84F0262CE}" dt="2023-11-30T14:26:12.581" v="0"/>
          <pc:sldLayoutMkLst>
            <pc:docMk/>
            <pc:sldMasterMk cId="2199900283" sldId="2147483719"/>
            <pc:sldLayoutMk cId="282375877" sldId="2147483720"/>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853252364" sldId="2147483721"/>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128475482" sldId="2147483722"/>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8896219" sldId="2147483723"/>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457655737" sldId="2147483724"/>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365574711" sldId="2147483725"/>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988391778" sldId="2147483726"/>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385491280" sldId="2147483727"/>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91773792" sldId="2147483728"/>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706386600" sldId="2147483729"/>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110290359" sldId="2147483730"/>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00879546" sldId="2147483731"/>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39033303" sldId="2147483732"/>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35153570" sldId="2147483733"/>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611835519" sldId="2147483734"/>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94765608" sldId="2147483735"/>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957858388" sldId="2147483736"/>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609923175" sldId="2147483737"/>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07946760" sldId="2147483738"/>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648376543" sldId="2147483739"/>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191019517" sldId="2147483740"/>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40707051" sldId="2147483741"/>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290694638" sldId="2147483742"/>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070033252" sldId="2147483743"/>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709546126" sldId="2147483744"/>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947206051" sldId="2147483745"/>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006298641" sldId="2147483746"/>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473159296" sldId="2147483747"/>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02384056" sldId="2147483748"/>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012499321" sldId="2147483749"/>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875765485" sldId="2147483750"/>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790048723" sldId="2147483751"/>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483263082" sldId="2147483752"/>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082989062" sldId="2147483753"/>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949775462" sldId="2147483754"/>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44617281" sldId="2147483755"/>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963135172" sldId="2147483756"/>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232487865" sldId="2147483757"/>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896979601" sldId="2147483758"/>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80713213" sldId="2147483759"/>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321638489" sldId="2147483760"/>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866178709" sldId="2147483761"/>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773279487" sldId="2147483762"/>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438981551" sldId="2147483763"/>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1551345877" sldId="2147483764"/>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477830617" sldId="2147483765"/>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251062151" sldId="2147483766"/>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868001593" sldId="2147483767"/>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2785351601" sldId="2147483768"/>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009291228" sldId="2147483769"/>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576720350" sldId="2147483770"/>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4136597580" sldId="2147483771"/>
          </pc:sldLayoutMkLst>
        </pc:sldLayoutChg>
        <pc:sldLayoutChg chg="add">
          <pc:chgData name="Paula Montero" userId="S::paula.montero@pstt.org.uk::9c82981b-9b26-4f56-a06f-e948bb469f68" providerId="AD" clId="Web-{4376CBD0-2686-D65A-8E41-5DD84F0262CE}" dt="2023-11-30T14:26:12.581" v="0"/>
          <pc:sldLayoutMkLst>
            <pc:docMk/>
            <pc:sldMasterMk cId="2199900283" sldId="2147483719"/>
            <pc:sldLayoutMk cId="3917799042" sldId="2147483772"/>
          </pc:sldLayoutMkLst>
        </pc:sldLayoutChg>
      </pc:sldMasterChg>
    </pc:docChg>
  </pc:docChgLst>
  <pc:docChgLst>
    <pc:chgData name="Alison Trew" userId="501ad152-89bb-4882-ac72-f31826cb2e78" providerId="ADAL" clId="{0217A731-F261-45E6-890B-73BFC497B4D4}"/>
    <pc:docChg chg="undo custSel addSld modSld sldOrd">
      <pc:chgData name="Alison Trew" userId="501ad152-89bb-4882-ac72-f31826cb2e78" providerId="ADAL" clId="{0217A731-F261-45E6-890B-73BFC497B4D4}" dt="2022-10-25T15:43:31.830" v="1976" actId="1076"/>
      <pc:docMkLst>
        <pc:docMk/>
      </pc:docMkLst>
      <pc:sldChg chg="addSp delSp modSp mod">
        <pc:chgData name="Alison Trew" userId="501ad152-89bb-4882-ac72-f31826cb2e78" providerId="ADAL" clId="{0217A731-F261-45E6-890B-73BFC497B4D4}" dt="2022-10-25T15:43:31.830" v="1976" actId="1076"/>
        <pc:sldMkLst>
          <pc:docMk/>
          <pc:sldMk cId="0" sldId="256"/>
        </pc:sldMkLst>
      </pc:sldChg>
      <pc:sldChg chg="modSp mod modClrScheme chgLayout">
        <pc:chgData name="Alison Trew" userId="501ad152-89bb-4882-ac72-f31826cb2e78" providerId="ADAL" clId="{0217A731-F261-45E6-890B-73BFC497B4D4}" dt="2022-10-25T14:58:24.431" v="755" actId="113"/>
        <pc:sldMkLst>
          <pc:docMk/>
          <pc:sldMk cId="4121939817" sldId="257"/>
        </pc:sldMkLst>
      </pc:sldChg>
      <pc:sldChg chg="modSp mod modClrScheme chgLayout">
        <pc:chgData name="Alison Trew" userId="501ad152-89bb-4882-ac72-f31826cb2e78" providerId="ADAL" clId="{0217A731-F261-45E6-890B-73BFC497B4D4}" dt="2022-10-25T15:04:59.207" v="958" actId="14100"/>
        <pc:sldMkLst>
          <pc:docMk/>
          <pc:sldMk cId="2511030441" sldId="258"/>
        </pc:sldMkLst>
      </pc:sldChg>
      <pc:sldChg chg="modSp mod modClrScheme chgLayout">
        <pc:chgData name="Alison Trew" userId="501ad152-89bb-4882-ac72-f31826cb2e78" providerId="ADAL" clId="{0217A731-F261-45E6-890B-73BFC497B4D4}" dt="2022-10-25T15:06:56.230" v="1019" actId="113"/>
        <pc:sldMkLst>
          <pc:docMk/>
          <pc:sldMk cId="3833598956" sldId="259"/>
        </pc:sldMkLst>
      </pc:sldChg>
      <pc:sldChg chg="modSp mod modClrScheme chgLayout">
        <pc:chgData name="Alison Trew" userId="501ad152-89bb-4882-ac72-f31826cb2e78" providerId="ADAL" clId="{0217A731-F261-45E6-890B-73BFC497B4D4}" dt="2022-10-25T15:42:52.589" v="1965" actId="14100"/>
        <pc:sldMkLst>
          <pc:docMk/>
          <pc:sldMk cId="2457490618" sldId="260"/>
        </pc:sldMkLst>
      </pc:sldChg>
      <pc:sldChg chg="modSp mod modClrScheme chgLayout">
        <pc:chgData name="Alison Trew" userId="501ad152-89bb-4882-ac72-f31826cb2e78" providerId="ADAL" clId="{0217A731-F261-45E6-890B-73BFC497B4D4}" dt="2022-10-25T15:06:02.950" v="993" actId="20577"/>
        <pc:sldMkLst>
          <pc:docMk/>
          <pc:sldMk cId="530489798" sldId="261"/>
        </pc:sldMkLst>
      </pc:sldChg>
      <pc:sldChg chg="mod modClrScheme chgLayout">
        <pc:chgData name="Alison Trew" userId="501ad152-89bb-4882-ac72-f31826cb2e78" providerId="ADAL" clId="{0217A731-F261-45E6-890B-73BFC497B4D4}" dt="2022-10-25T14:55:02.438" v="660" actId="700"/>
        <pc:sldMkLst>
          <pc:docMk/>
          <pc:sldMk cId="1864309039" sldId="262"/>
        </pc:sldMkLst>
      </pc:sldChg>
      <pc:sldChg chg="mod modClrScheme chgLayout">
        <pc:chgData name="Alison Trew" userId="501ad152-89bb-4882-ac72-f31826cb2e78" providerId="ADAL" clId="{0217A731-F261-45E6-890B-73BFC497B4D4}" dt="2022-10-25T14:55:02.438" v="660" actId="700"/>
        <pc:sldMkLst>
          <pc:docMk/>
          <pc:sldMk cId="3098103686" sldId="263"/>
        </pc:sldMkLst>
      </pc:sldChg>
      <pc:sldChg chg="mod modClrScheme chgLayout">
        <pc:chgData name="Alison Trew" userId="501ad152-89bb-4882-ac72-f31826cb2e78" providerId="ADAL" clId="{0217A731-F261-45E6-890B-73BFC497B4D4}" dt="2022-10-25T14:55:02.438" v="660" actId="700"/>
        <pc:sldMkLst>
          <pc:docMk/>
          <pc:sldMk cId="199569961" sldId="264"/>
        </pc:sldMkLst>
      </pc:sldChg>
      <pc:sldChg chg="mod modClrScheme chgLayout">
        <pc:chgData name="Alison Trew" userId="501ad152-89bb-4882-ac72-f31826cb2e78" providerId="ADAL" clId="{0217A731-F261-45E6-890B-73BFC497B4D4}" dt="2022-10-25T14:55:02.438" v="660" actId="700"/>
        <pc:sldMkLst>
          <pc:docMk/>
          <pc:sldMk cId="780145735" sldId="265"/>
        </pc:sldMkLst>
      </pc:sldChg>
      <pc:sldChg chg="addSp modSp mod modClrScheme chgLayout">
        <pc:chgData name="Alison Trew" userId="501ad152-89bb-4882-ac72-f31826cb2e78" providerId="ADAL" clId="{0217A731-F261-45E6-890B-73BFC497B4D4}" dt="2022-10-25T15:42:01.254" v="1961" actId="1076"/>
        <pc:sldMkLst>
          <pc:docMk/>
          <pc:sldMk cId="101845662" sldId="266"/>
        </pc:sldMkLst>
      </pc:sldChg>
      <pc:sldChg chg="mod modClrScheme chgLayout">
        <pc:chgData name="Alison Trew" userId="501ad152-89bb-4882-ac72-f31826cb2e78" providerId="ADAL" clId="{0217A731-F261-45E6-890B-73BFC497B4D4}" dt="2022-10-25T14:55:02.438" v="660" actId="700"/>
        <pc:sldMkLst>
          <pc:docMk/>
          <pc:sldMk cId="3068028913" sldId="267"/>
        </pc:sldMkLst>
      </pc:sldChg>
      <pc:sldChg chg="modSp mod ord modClrScheme chgLayout">
        <pc:chgData name="Alison Trew" userId="501ad152-89bb-4882-ac72-f31826cb2e78" providerId="ADAL" clId="{0217A731-F261-45E6-890B-73BFC497B4D4}" dt="2022-10-25T14:43:48.058" v="5"/>
        <pc:sldMkLst>
          <pc:docMk/>
          <pc:sldMk cId="124576855" sldId="280"/>
        </pc:sldMkLst>
      </pc:sldChg>
      <pc:sldChg chg="mod modClrScheme chgLayout">
        <pc:chgData name="Alison Trew" userId="501ad152-89bb-4882-ac72-f31826cb2e78" providerId="ADAL" clId="{0217A731-F261-45E6-890B-73BFC497B4D4}" dt="2022-10-25T14:55:02.438" v="660" actId="700"/>
        <pc:sldMkLst>
          <pc:docMk/>
          <pc:sldMk cId="3196571221" sldId="281"/>
        </pc:sldMkLst>
      </pc:sldChg>
      <pc:sldChg chg="addSp delSp modSp add mod">
        <pc:chgData name="Alison Trew" userId="501ad152-89bb-4882-ac72-f31826cb2e78" providerId="ADAL" clId="{0217A731-F261-45E6-890B-73BFC497B4D4}" dt="2022-10-25T15:38:42.141" v="1948" actId="20577"/>
        <pc:sldMkLst>
          <pc:docMk/>
          <pc:sldMk cId="1171188733" sldId="285"/>
        </pc:sldMkLst>
      </pc:sldChg>
      <pc:sldChg chg="addSp delSp modSp add mod">
        <pc:chgData name="Alison Trew" userId="501ad152-89bb-4882-ac72-f31826cb2e78" providerId="ADAL" clId="{0217A731-F261-45E6-890B-73BFC497B4D4}" dt="2022-10-25T14:53:45.259" v="650" actId="20577"/>
        <pc:sldMkLst>
          <pc:docMk/>
          <pc:sldMk cId="3558998870" sldId="287"/>
        </pc:sldMkLst>
      </pc:sldChg>
    </pc:docChg>
  </pc:docChgLst>
  <pc:docChgLst>
    <pc:chgData name="Alison Trew" userId="501ad152-89bb-4882-ac72-f31826cb2e78" providerId="ADAL" clId="{95693D3E-2DB3-40B0-B893-D30CDBABE0A7}"/>
    <pc:docChg chg="custSel addSld delSld modSld sldOrd">
      <pc:chgData name="Alison Trew" userId="501ad152-89bb-4882-ac72-f31826cb2e78" providerId="ADAL" clId="{95693D3E-2DB3-40B0-B893-D30CDBABE0A7}" dt="2023-11-29T12:34:52.936" v="2358" actId="1076"/>
      <pc:docMkLst>
        <pc:docMk/>
      </pc:docMkLst>
      <pc:sldChg chg="delSp modSp mod">
        <pc:chgData name="Alison Trew" userId="501ad152-89bb-4882-ac72-f31826cb2e78" providerId="ADAL" clId="{95693D3E-2DB3-40B0-B893-D30CDBABE0A7}" dt="2023-11-29T11:55:43.445" v="663" actId="20577"/>
        <pc:sldMkLst>
          <pc:docMk/>
          <pc:sldMk cId="0" sldId="256"/>
        </pc:sldMkLst>
      </pc:sldChg>
      <pc:sldChg chg="modSp mod">
        <pc:chgData name="Alison Trew" userId="501ad152-89bb-4882-ac72-f31826cb2e78" providerId="ADAL" clId="{95693D3E-2DB3-40B0-B893-D30CDBABE0A7}" dt="2023-11-29T11:55:24.956" v="640" actId="20577"/>
        <pc:sldMkLst>
          <pc:docMk/>
          <pc:sldMk cId="4121939817" sldId="257"/>
        </pc:sldMkLst>
      </pc:sldChg>
      <pc:sldChg chg="modSp mod">
        <pc:chgData name="Alison Trew" userId="501ad152-89bb-4882-ac72-f31826cb2e78" providerId="ADAL" clId="{95693D3E-2DB3-40B0-B893-D30CDBABE0A7}" dt="2023-11-29T11:44:13.796" v="101" actId="20577"/>
        <pc:sldMkLst>
          <pc:docMk/>
          <pc:sldMk cId="2511030441" sldId="258"/>
        </pc:sldMkLst>
      </pc:sldChg>
      <pc:sldChg chg="addSp delSp modSp mod modNotesTx">
        <pc:chgData name="Alison Trew" userId="501ad152-89bb-4882-ac72-f31826cb2e78" providerId="ADAL" clId="{95693D3E-2DB3-40B0-B893-D30CDBABE0A7}" dt="2023-11-29T12:34:52.936" v="2358" actId="1076"/>
        <pc:sldMkLst>
          <pc:docMk/>
          <pc:sldMk cId="2457490618" sldId="260"/>
        </pc:sldMkLst>
      </pc:sldChg>
      <pc:sldChg chg="del">
        <pc:chgData name="Alison Trew" userId="501ad152-89bb-4882-ac72-f31826cb2e78" providerId="ADAL" clId="{95693D3E-2DB3-40B0-B893-D30CDBABE0A7}" dt="2023-11-29T12:24:13.844" v="1936" actId="47"/>
        <pc:sldMkLst>
          <pc:docMk/>
          <pc:sldMk cId="530489798" sldId="261"/>
        </pc:sldMkLst>
      </pc:sldChg>
      <pc:sldChg chg="del">
        <pc:chgData name="Alison Trew" userId="501ad152-89bb-4882-ac72-f31826cb2e78" providerId="ADAL" clId="{95693D3E-2DB3-40B0-B893-D30CDBABE0A7}" dt="2023-11-29T12:24:14.894" v="1937" actId="47"/>
        <pc:sldMkLst>
          <pc:docMk/>
          <pc:sldMk cId="1864309039" sldId="262"/>
        </pc:sldMkLst>
      </pc:sldChg>
      <pc:sldChg chg="addSp delSp modSp mod modNotesTx">
        <pc:chgData name="Alison Trew" userId="501ad152-89bb-4882-ac72-f31826cb2e78" providerId="ADAL" clId="{95693D3E-2DB3-40B0-B893-D30CDBABE0A7}" dt="2023-11-29T12:27:36.773" v="2019" actId="20577"/>
        <pc:sldMkLst>
          <pc:docMk/>
          <pc:sldMk cId="3098103686" sldId="263"/>
        </pc:sldMkLst>
      </pc:sldChg>
      <pc:sldChg chg="addSp delSp modSp mod">
        <pc:chgData name="Alison Trew" userId="501ad152-89bb-4882-ac72-f31826cb2e78" providerId="ADAL" clId="{95693D3E-2DB3-40B0-B893-D30CDBABE0A7}" dt="2023-11-29T12:19:03.732" v="1625" actId="21"/>
        <pc:sldMkLst>
          <pc:docMk/>
          <pc:sldMk cId="199569961" sldId="264"/>
        </pc:sldMkLst>
      </pc:sldChg>
      <pc:sldChg chg="addSp delSp modSp mod ord modNotesTx">
        <pc:chgData name="Alison Trew" userId="501ad152-89bb-4882-ac72-f31826cb2e78" providerId="ADAL" clId="{95693D3E-2DB3-40B0-B893-D30CDBABE0A7}" dt="2023-11-29T12:34:34.859" v="2353" actId="14100"/>
        <pc:sldMkLst>
          <pc:docMk/>
          <pc:sldMk cId="101845662" sldId="266"/>
        </pc:sldMkLst>
      </pc:sldChg>
      <pc:sldChg chg="addSp delSp modSp mod ord modNotesTx">
        <pc:chgData name="Alison Trew" userId="501ad152-89bb-4882-ac72-f31826cb2e78" providerId="ADAL" clId="{95693D3E-2DB3-40B0-B893-D30CDBABE0A7}" dt="2023-11-29T12:29:25.914" v="2044" actId="20577"/>
        <pc:sldMkLst>
          <pc:docMk/>
          <pc:sldMk cId="3068028913" sldId="267"/>
        </pc:sldMkLst>
      </pc:sldChg>
      <pc:sldChg chg="addSp delSp modSp mod ord modNotesTx">
        <pc:chgData name="Alison Trew" userId="501ad152-89bb-4882-ac72-f31826cb2e78" providerId="ADAL" clId="{95693D3E-2DB3-40B0-B893-D30CDBABE0A7}" dt="2023-11-29T12:22:34.189" v="1904" actId="1076"/>
        <pc:sldMkLst>
          <pc:docMk/>
          <pc:sldMk cId="3196571221" sldId="281"/>
        </pc:sldMkLst>
      </pc:sldChg>
      <pc:sldChg chg="addSp delSp modSp mod modNotesTx">
        <pc:chgData name="Alison Trew" userId="501ad152-89bb-4882-ac72-f31826cb2e78" providerId="ADAL" clId="{95693D3E-2DB3-40B0-B893-D30CDBABE0A7}" dt="2023-11-29T12:32:26.951" v="2186" actId="1076"/>
        <pc:sldMkLst>
          <pc:docMk/>
          <pc:sldMk cId="3558998870" sldId="287"/>
        </pc:sldMkLst>
      </pc:sldChg>
      <pc:sldChg chg="addSp modSp new mod modNotesTx">
        <pc:chgData name="Alison Trew" userId="501ad152-89bb-4882-ac72-f31826cb2e78" providerId="ADAL" clId="{95693D3E-2DB3-40B0-B893-D30CDBABE0A7}" dt="2023-11-29T11:55:15.669" v="629" actId="20577"/>
        <pc:sldMkLst>
          <pc:docMk/>
          <pc:sldMk cId="3852820442" sldId="28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43FAB5-BCA0-4861-867F-C7B00828AEDE}" type="datetimeFigureOut">
              <a:rPr lang="en-GB" smtClean="0"/>
              <a:t>21/07/2025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DB62ADE-C0E3-4181-8BA0-7700323193E2}" type="slidenum">
              <a:rPr lang="en-GB" smtClean="0"/>
              <a:t>‹#›</a:t>
            </a:fld>
            <a:endParaRPr lang="en-GB"/>
          </a:p>
        </p:txBody>
      </p:sp>
    </p:spTree>
    <p:extLst>
      <p:ext uri="{BB962C8B-B14F-4D97-AF65-F5344CB8AC3E}">
        <p14:creationId xmlns:p14="http://schemas.microsoft.com/office/powerpoint/2010/main" val="3946120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xplorify.uk/en/activities/whats-going-on/spf-natura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504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Information for teachers</a:t>
            </a:r>
            <a:endParaRPr lang="en-US"/>
          </a:p>
          <a:p>
            <a:pPr marL="171450" indent="-171450">
              <a:buFont typeface="Arial,Sans-Serif"/>
              <a:buChar char="•"/>
            </a:pPr>
            <a:r>
              <a:rPr lang="en-US"/>
              <a:t>The average body surface area is generally taken to be 1.7 m2 but, the body surface area depends on height, weight, age and gender of the individual.</a:t>
            </a:r>
            <a:endParaRPr lang="en-US">
              <a:cs typeface="Calibri"/>
            </a:endParaRPr>
          </a:p>
          <a:p>
            <a:pPr marL="171450" indent="-171450">
              <a:buFont typeface="Arial,Sans-Serif"/>
              <a:buChar char="•"/>
            </a:pPr>
            <a:r>
              <a:rPr lang="en-US"/>
              <a:t>Several different formulas have been developed over the years to calculate the body surface area and they give slightly different results. </a:t>
            </a:r>
            <a:endParaRPr lang="en-US">
              <a:cs typeface="Calibri"/>
            </a:endParaRPr>
          </a:p>
          <a:p>
            <a:pPr marL="171450" indent="-171450">
              <a:buFont typeface="Arial,Sans-Serif"/>
              <a:buChar char="•"/>
            </a:pPr>
            <a:r>
              <a:rPr lang="en-US"/>
              <a:t>Health care workers use these measurements to calculate medicines for dialysis and cancer treatments.</a:t>
            </a:r>
            <a:endParaRPr lang="en-US">
              <a:cs typeface="Calibri"/>
            </a:endParaRPr>
          </a:p>
          <a:p>
            <a:endParaRPr lang="en-GB"/>
          </a:p>
          <a:p>
            <a:endParaRPr lang="en-GB">
              <a:cs typeface="Calibri"/>
            </a:endParaRPr>
          </a:p>
        </p:txBody>
      </p:sp>
      <p:sp>
        <p:nvSpPr>
          <p:cNvPr id="4" name="Slide Number Placeholder 3"/>
          <p:cNvSpPr>
            <a:spLocks noGrp="1"/>
          </p:cNvSpPr>
          <p:nvPr>
            <p:ph type="sldNum" sz="quarter" idx="5"/>
          </p:nvPr>
        </p:nvSpPr>
        <p:spPr/>
        <p:txBody>
          <a:bodyPr/>
          <a:lstStyle/>
          <a:p>
            <a:fld id="{0DB62ADE-C0E3-4181-8BA0-7700323193E2}" type="slidenum">
              <a:rPr lang="en-GB" smtClean="0"/>
              <a:t>11</a:t>
            </a:fld>
            <a:endParaRPr lang="en-GB"/>
          </a:p>
        </p:txBody>
      </p:sp>
    </p:spTree>
    <p:extLst>
      <p:ext uri="{BB962C8B-B14F-4D97-AF65-F5344CB8AC3E}">
        <p14:creationId xmlns:p14="http://schemas.microsoft.com/office/powerpoint/2010/main" val="20275812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12</a:t>
            </a:fld>
            <a:endParaRPr lang="en-GB"/>
          </a:p>
        </p:txBody>
      </p:sp>
    </p:spTree>
    <p:extLst>
      <p:ext uri="{BB962C8B-B14F-4D97-AF65-F5344CB8AC3E}">
        <p14:creationId xmlns:p14="http://schemas.microsoft.com/office/powerpoint/2010/main" val="2528958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508160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7231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05046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*We recommend that you </a:t>
            </a:r>
            <a:r>
              <a:rPr lang="en-GB" u="sng"/>
              <a:t>focus on one of these enquiry skills</a:t>
            </a:r>
            <a:r>
              <a:rPr lang="en-GB"/>
              <a:t> when children carry out one of the research-related investigations.</a:t>
            </a:r>
            <a:endParaRPr lang="en-US"/>
          </a:p>
          <a:p>
            <a:pPr marL="0" indent="0">
              <a:buNone/>
            </a:pPr>
            <a:r>
              <a:rPr lang="en-GB"/>
              <a:t>Of course, you might like to choose a different focus:</a:t>
            </a:r>
            <a:endParaRPr lang="en-US"/>
          </a:p>
          <a:p>
            <a:pPr marL="171450" indent="-171450">
              <a:buFont typeface="Arial,Sans-Serif"/>
              <a:buChar char="•"/>
            </a:pPr>
            <a:r>
              <a:rPr lang="en-GB"/>
              <a:t>Asking questions</a:t>
            </a:r>
            <a:endParaRPr lang="en-US"/>
          </a:p>
          <a:p>
            <a:pPr marL="171450" indent="-171450">
              <a:buFont typeface="Arial,Sans-Serif"/>
              <a:buChar char="•"/>
            </a:pPr>
            <a:r>
              <a:rPr lang="en-GB"/>
              <a:t>Making predictions</a:t>
            </a:r>
            <a:endParaRPr lang="en-US"/>
          </a:p>
          <a:p>
            <a:pPr marL="171450" indent="-171450">
              <a:buFont typeface="Arial,Sans-Serif"/>
              <a:buChar char="•"/>
            </a:pPr>
            <a:r>
              <a:rPr lang="en-GB"/>
              <a:t>Observing and measuring</a:t>
            </a:r>
            <a:endParaRPr lang="en-US"/>
          </a:p>
          <a:p>
            <a:pPr marL="171450" indent="-171450">
              <a:buFont typeface="Arial,Sans-Serif"/>
              <a:buChar char="•"/>
            </a:pPr>
            <a:r>
              <a:rPr lang="en-GB"/>
              <a:t>Recording data</a:t>
            </a:r>
            <a:endParaRPr lang="en-US"/>
          </a:p>
          <a:p>
            <a:pPr marL="171450" indent="-171450">
              <a:buFont typeface="Arial,Sans-Serif"/>
              <a:buChar char="•"/>
            </a:pPr>
            <a:r>
              <a:rPr lang="en-GB"/>
              <a:t>Evaluating</a:t>
            </a:r>
          </a:p>
          <a:p>
            <a:pPr marL="171450" indent="-171450">
              <a:buFont typeface="Arial" panose="020B0604020202020204" pitchFamily="34" charset="0"/>
              <a:buChar cha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059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Notes for teachers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DB62ADE-C0E3-4181-8BA0-7700323193E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439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Run this short </a:t>
            </a:r>
            <a:r>
              <a:rPr lang="en-GB" err="1"/>
              <a:t>Explorify</a:t>
            </a:r>
            <a:r>
              <a:rPr lang="en-GB"/>
              <a:t> activity - </a:t>
            </a:r>
            <a:r>
              <a:rPr lang="en-GB">
                <a:hlinkClick r:id="rId3"/>
              </a:rPr>
              <a:t>https://explorify.uk/en/activities/whats-going-on/spf-natural</a:t>
            </a:r>
            <a:endParaRPr lang="en-US"/>
          </a:p>
          <a:p>
            <a:r>
              <a:rPr lang="en-GB"/>
              <a:t>This link will take you to the </a:t>
            </a:r>
            <a:r>
              <a:rPr lang="en-GB" err="1"/>
              <a:t>Explorify</a:t>
            </a:r>
            <a:r>
              <a:rPr lang="en-GB"/>
              <a:t> website – if you do not have an account, sign up (it's free) before the lesson!</a:t>
            </a:r>
            <a:endParaRPr lang="en-US"/>
          </a:p>
          <a:p>
            <a:r>
              <a:rPr lang="en-GB"/>
              <a:t>You could pause the video and ask children, ‘What’s going on?’</a:t>
            </a:r>
            <a:endParaRPr lang="en-US"/>
          </a:p>
          <a:p>
            <a:endParaRPr lang="en-GB"/>
          </a:p>
          <a:p>
            <a:r>
              <a:rPr lang="en-GB"/>
              <a:t>Before you watch the video - explain that these animals in the savanna live in a very hot habitat with a lot of sun. It can be very hot.</a:t>
            </a:r>
            <a:endParaRPr lang="en-US"/>
          </a:p>
          <a:p>
            <a:pPr>
              <a:defRPr/>
            </a:pPr>
            <a:r>
              <a:rPr lang="en-GB"/>
              <a:t>After you’ve watched the video, lead a discussion:</a:t>
            </a:r>
            <a:endParaRPr lang="en-US"/>
          </a:p>
          <a:p>
            <a:pPr>
              <a:defRPr/>
            </a:pPr>
            <a:endParaRPr lang="en-GB"/>
          </a:p>
          <a:p>
            <a:pPr>
              <a:defRPr/>
            </a:pPr>
            <a:r>
              <a:rPr lang="en-GB" b="1"/>
              <a:t>Ask:</a:t>
            </a:r>
            <a:endParaRPr lang="en-US"/>
          </a:p>
          <a:p>
            <a:pPr>
              <a:defRPr/>
            </a:pPr>
            <a:r>
              <a:rPr lang="en-GB"/>
              <a:t>How do you stay cool in the sun?</a:t>
            </a:r>
            <a:endParaRPr lang="en-US"/>
          </a:p>
          <a:p>
            <a:pPr>
              <a:defRPr/>
            </a:pPr>
            <a:r>
              <a:rPr lang="en-GB"/>
              <a:t>What things do you use to protect yourself from UV rays from the sun?</a:t>
            </a:r>
            <a:endParaRPr lang="en-US"/>
          </a:p>
          <a:p>
            <a:pPr>
              <a:defRPr/>
            </a:pPr>
            <a:r>
              <a:rPr lang="en-GB"/>
              <a:t>What happens if you don’t use these things?</a:t>
            </a:r>
            <a:endParaRPr lang="en-US"/>
          </a:p>
          <a:p>
            <a:pPr>
              <a:defRPr/>
            </a:pPr>
            <a:r>
              <a:rPr lang="en-GB"/>
              <a:t>What were the animals doing?</a:t>
            </a:r>
            <a:endParaRPr lang="en-US"/>
          </a:p>
          <a:p>
            <a:pPr>
              <a:defRPr/>
            </a:pPr>
            <a:r>
              <a:rPr lang="en-GB"/>
              <a:t>What things were they using?</a:t>
            </a:r>
            <a:endParaRPr lang="en-US"/>
          </a:p>
          <a:p>
            <a:pPr>
              <a:defRPr/>
            </a:pPr>
            <a:r>
              <a:rPr lang="en-GB"/>
              <a:t>How does this compare to humans?</a:t>
            </a:r>
            <a:endParaRPr lang="en-US"/>
          </a:p>
          <a:p>
            <a:pPr>
              <a:defRPr/>
            </a:pPr>
            <a:r>
              <a:rPr lang="en-GB"/>
              <a:t>Who taught them how to do this?</a:t>
            </a:r>
            <a:endParaRPr lang="en-US"/>
          </a:p>
          <a:p>
            <a:pPr>
              <a:defRPr/>
            </a:pPr>
            <a:r>
              <a:rPr lang="en-US"/>
              <a:t>How is the animals’ skin similar/different to human skin?</a:t>
            </a:r>
          </a:p>
          <a:p>
            <a:pPr>
              <a:defRPr/>
            </a:pPr>
            <a:endParaRPr lang="en-US"/>
          </a:p>
          <a:p>
            <a:pPr>
              <a:defRPr/>
            </a:pPr>
            <a:r>
              <a:rPr lang="en-US"/>
              <a:t>Explain:</a:t>
            </a:r>
          </a:p>
          <a:p>
            <a:pPr>
              <a:defRPr/>
            </a:pPr>
            <a:r>
              <a:rPr lang="en-US"/>
              <a:t>These animals </a:t>
            </a:r>
            <a:r>
              <a:rPr lang="en-GB"/>
              <a:t>use natural resources to stay cool and protect themselves from the sun. Mud prevents UV rays from the sun coming into contact with or harming the animal’s skin. That's why the warthog is having a good roll around! Elephants have very sensitive skin and so cover themselves in dirt to stop themselves from burning. Some animals, such as the hippopotamus, have pigments (colouring) in their skin that protects them against sunburn</a:t>
            </a:r>
          </a:p>
          <a:p>
            <a:pPr marL="0" marR="0" lvl="0" indent="0" algn="l" defTabSz="914400">
              <a:lnSpc>
                <a:spcPct val="100000"/>
              </a:lnSpc>
              <a:spcBef>
                <a:spcPts val="0"/>
              </a:spcBef>
              <a:spcAft>
                <a:spcPts val="0"/>
              </a:spcAft>
              <a:buClrTx/>
              <a:buSzTx/>
              <a:buFontTx/>
              <a:buNone/>
              <a:tabLst/>
              <a:defRPr/>
            </a:pPr>
            <a:endParaRPr lang="en-GB">
              <a:cs typeface="Calibri"/>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4</a:t>
            </a:fld>
            <a:endParaRPr lang="en-GB"/>
          </a:p>
        </p:txBody>
      </p:sp>
    </p:spTree>
    <p:extLst>
      <p:ext uri="{BB962C8B-B14F-4D97-AF65-F5344CB8AC3E}">
        <p14:creationId xmlns:p14="http://schemas.microsoft.com/office/powerpoint/2010/main" val="253541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b="1">
              <a:cs typeface="Calibri"/>
            </a:endParaRPr>
          </a:p>
          <a:p>
            <a:pPr algn="l"/>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5</a:t>
            </a:fld>
            <a:endParaRPr lang="en-GB"/>
          </a:p>
        </p:txBody>
      </p:sp>
    </p:spTree>
    <p:extLst>
      <p:ext uri="{BB962C8B-B14F-4D97-AF65-F5344CB8AC3E}">
        <p14:creationId xmlns:p14="http://schemas.microsoft.com/office/powerpoint/2010/main" val="2746034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25000"/>
          </a:p>
        </p:txBody>
      </p:sp>
      <p:sp>
        <p:nvSpPr>
          <p:cNvPr id="4" name="Slide Number Placeholder 3"/>
          <p:cNvSpPr>
            <a:spLocks noGrp="1"/>
          </p:cNvSpPr>
          <p:nvPr>
            <p:ph type="sldNum" sz="quarter" idx="5"/>
          </p:nvPr>
        </p:nvSpPr>
        <p:spPr/>
        <p:txBody>
          <a:bodyPr/>
          <a:lstStyle/>
          <a:p>
            <a:fld id="{0DB62ADE-C0E3-4181-8BA0-7700323193E2}" type="slidenum">
              <a:rPr lang="en-GB" smtClean="0"/>
              <a:t>6</a:t>
            </a:fld>
            <a:endParaRPr lang="en-GB"/>
          </a:p>
        </p:txBody>
      </p:sp>
    </p:spTree>
    <p:extLst>
      <p:ext uri="{BB962C8B-B14F-4D97-AF65-F5344CB8AC3E}">
        <p14:creationId xmlns:p14="http://schemas.microsoft.com/office/powerpoint/2010/main" val="21644098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Paper - Regeneration of the entire human epidermis using transgenic stem cells</a:t>
            </a:r>
            <a:endParaRPr lang="en-US"/>
          </a:p>
          <a:p>
            <a:r>
              <a:rPr lang="en-GB"/>
              <a:t>Tobias Hirsch1*, Tobias Rothoeft2*, Norbert Teig2*, Johann W. Bauer3*, Graziella Pellegrini4,5*, Laura De Rosa5*, Davide Scaglione6, Julia Reichelt3, Alfred Klausegger3, Daniela Kneisz3, Oriana Romano7, Alessia </a:t>
            </a:r>
            <a:r>
              <a:rPr lang="en-GB" err="1"/>
              <a:t>Secone</a:t>
            </a:r>
            <a:r>
              <a:rPr lang="en-GB"/>
              <a:t> Seconetti5, Roberta Contin5, Elena Enzo5, Irena Jurman8, Sonia Carulli9, Frank Jacobsen1, Thomas Luecke10, Marcus Lehnhardt1, </a:t>
            </a:r>
            <a:r>
              <a:rPr lang="it-IT" err="1"/>
              <a:t>Meike</a:t>
            </a:r>
            <a:r>
              <a:rPr lang="it-IT"/>
              <a:t> Fischer2, Maximilian Kueckelhaus1, Daniela Quaglino7, Michele Morgante8, Silvio Bicciato7, Sergio Bondanza9 </a:t>
            </a:r>
            <a:r>
              <a:rPr lang="it-IT" b="1"/>
              <a:t>&amp; </a:t>
            </a:r>
            <a:r>
              <a:rPr lang="en-GB" b="1"/>
              <a:t>Michele De Luca</a:t>
            </a:r>
            <a:r>
              <a:rPr lang="en-GB"/>
              <a:t>5</a:t>
            </a:r>
            <a:endParaRPr lang="en-US"/>
          </a:p>
          <a:p>
            <a:endParaRPr lang="en-GB"/>
          </a:p>
          <a:p>
            <a:r>
              <a:rPr lang="en-GB"/>
              <a:t>1 Department of Plastic Surgery, Burn Centre, BG University Hospital </a:t>
            </a:r>
            <a:r>
              <a:rPr lang="en-GB" err="1"/>
              <a:t>Bergmannsheil</a:t>
            </a:r>
            <a:r>
              <a:rPr lang="en-GB"/>
              <a:t>, Ruhr University Bochum, 44789 Bochum, Germany. </a:t>
            </a:r>
            <a:endParaRPr lang="en-US"/>
          </a:p>
          <a:p>
            <a:r>
              <a:rPr lang="en-GB"/>
              <a:t>2 Department of Neonatology and </a:t>
            </a:r>
            <a:r>
              <a:rPr lang="en-GB" err="1"/>
              <a:t>Pediatric</a:t>
            </a:r>
            <a:r>
              <a:rPr lang="en-GB"/>
              <a:t> Intensive Care, University Children’s Hospital, Ruhr University Bochum, 44791 Bochum, Germany. </a:t>
            </a:r>
            <a:endParaRPr lang="en-US"/>
          </a:p>
          <a:p>
            <a:r>
              <a:rPr lang="en-GB"/>
              <a:t>3 EB House Austria and Department of Dermatology, University Hospital of the Paracelsus Medical University, 5020 Salzburg, Austria. </a:t>
            </a:r>
            <a:endParaRPr lang="en-US"/>
          </a:p>
          <a:p>
            <a:r>
              <a:rPr lang="en-GB"/>
              <a:t>4 Department of Surgery, Medicine, Dentistry and Morphological Sciences, University of Modena and Reggio Emilia, 41124 Modena, Italy. </a:t>
            </a:r>
            <a:endParaRPr lang="en-US"/>
          </a:p>
          <a:p>
            <a:r>
              <a:rPr lang="en-GB"/>
              <a:t>5 Center for Regenerative Medicine “Stefano Ferrari”, Department of Life Sciences, University of Modena and Reggio Emilia, 41125 Modena, Italy. </a:t>
            </a:r>
            <a:endParaRPr lang="en-US"/>
          </a:p>
          <a:p>
            <a:r>
              <a:rPr lang="en-GB"/>
              <a:t>6 IGA Technology Services </a:t>
            </a:r>
            <a:r>
              <a:rPr lang="en-GB" err="1"/>
              <a:t>s.r.l.</a:t>
            </a:r>
            <a:r>
              <a:rPr lang="en-GB"/>
              <a:t>, 33100 Udine, Italy.</a:t>
            </a:r>
            <a:endParaRPr lang="en-US"/>
          </a:p>
          <a:p>
            <a:r>
              <a:rPr lang="it-IT"/>
              <a:t>7 Department of Life Sciences, University of Modena and Reggio Emilia, 41125 Modena, </a:t>
            </a:r>
            <a:r>
              <a:rPr lang="it-IT" err="1"/>
              <a:t>Italy</a:t>
            </a:r>
            <a:r>
              <a:rPr lang="it-IT"/>
              <a:t>. </a:t>
            </a:r>
            <a:endParaRPr lang="en-US"/>
          </a:p>
          <a:p>
            <a:r>
              <a:rPr lang="it-IT"/>
              <a:t>8 Istituto di Genomica Applicata and Dipartimento di Scienze Ag</a:t>
            </a:r>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7</a:t>
            </a:fld>
            <a:endParaRPr lang="en-GB"/>
          </a:p>
        </p:txBody>
      </p:sp>
    </p:spTree>
    <p:extLst>
      <p:ext uri="{BB962C8B-B14F-4D97-AF65-F5344CB8AC3E}">
        <p14:creationId xmlns:p14="http://schemas.microsoft.com/office/powerpoint/2010/main" val="20478103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Resources</a:t>
            </a:r>
            <a:endParaRPr lang="en-US"/>
          </a:p>
          <a:p>
            <a:r>
              <a:rPr lang="en-GB"/>
              <a:t>modelling clay, Lego®, paper, card, straws, boxes, wool, string, pipe cleaners, bubble wrap, etc.</a:t>
            </a:r>
            <a:endParaRPr lang="en-US"/>
          </a:p>
          <a:p>
            <a:endParaRPr lang="en-GB"/>
          </a:p>
          <a:p>
            <a:r>
              <a:rPr lang="en-GB"/>
              <a:t>Encourage children to look carefully at this diagram (or others you might find) and make a model of human skin.</a:t>
            </a:r>
            <a:endParaRPr lang="en-US"/>
          </a:p>
          <a:p>
            <a:r>
              <a:rPr lang="en-GB"/>
              <a:t>Ask – what might happen if your top layer is not firmly attached or gets damaged?</a:t>
            </a:r>
          </a:p>
          <a:p>
            <a:endParaRPr lang="en-GB">
              <a:solidFill>
                <a:schemeClr val="tx1"/>
              </a:solidFill>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9</a:t>
            </a:fld>
            <a:endParaRPr lang="en-GB"/>
          </a:p>
        </p:txBody>
      </p:sp>
    </p:spTree>
    <p:extLst>
      <p:ext uri="{BB962C8B-B14F-4D97-AF65-F5344CB8AC3E}">
        <p14:creationId xmlns:p14="http://schemas.microsoft.com/office/powerpoint/2010/main" val="378624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a:t>Resources</a:t>
            </a:r>
            <a:endParaRPr lang="en-US"/>
          </a:p>
          <a:p>
            <a:r>
              <a:rPr lang="en-US"/>
              <a:t>Large paper (A1/A2 sugar paper or wallpaper) or toilet tissue, tape measures/rulers, string, calculators </a:t>
            </a:r>
            <a:endParaRPr lang="en-GB"/>
          </a:p>
          <a:p>
            <a:endParaRPr lang="en-GB"/>
          </a:p>
          <a:p>
            <a:r>
              <a:rPr lang="en-GB"/>
              <a:t>Older children familiar with calculating area could measure the circumference and length of each limb and their middle to calculate an approximation of the surface area of their body.</a:t>
            </a:r>
          </a:p>
          <a:p>
            <a:endParaRPr lang="en-GB">
              <a:solidFill>
                <a:schemeClr val="tx1"/>
              </a:solidFill>
            </a:endParaRPr>
          </a:p>
          <a:p>
            <a:endParaRPr lang="en-GB"/>
          </a:p>
        </p:txBody>
      </p:sp>
      <p:sp>
        <p:nvSpPr>
          <p:cNvPr id="4" name="Slide Number Placeholder 3"/>
          <p:cNvSpPr>
            <a:spLocks noGrp="1"/>
          </p:cNvSpPr>
          <p:nvPr>
            <p:ph type="sldNum" sz="quarter" idx="5"/>
          </p:nvPr>
        </p:nvSpPr>
        <p:spPr/>
        <p:txBody>
          <a:bodyPr/>
          <a:lstStyle/>
          <a:p>
            <a:fld id="{0DB62ADE-C0E3-4181-8BA0-7700323193E2}" type="slidenum">
              <a:rPr lang="en-GB" smtClean="0"/>
              <a:t>10</a:t>
            </a:fld>
            <a:endParaRPr lang="en-GB"/>
          </a:p>
        </p:txBody>
      </p:sp>
    </p:spTree>
    <p:extLst>
      <p:ext uri="{BB962C8B-B14F-4D97-AF65-F5344CB8AC3E}">
        <p14:creationId xmlns:p14="http://schemas.microsoft.com/office/powerpoint/2010/main" val="16034426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2.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2.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1.xml"/><Relationship Id="rId4" Type="http://schemas.openxmlformats.org/officeDocument/2006/relationships/image" Target="../media/image19.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1.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26.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1.xml"/><Relationship Id="rId4" Type="http://schemas.openxmlformats.org/officeDocument/2006/relationships/image" Target="../media/image28.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1.xml"/><Relationship Id="rId4" Type="http://schemas.openxmlformats.org/officeDocument/2006/relationships/hyperlink" Target="../TG_need%20formatting/pstt.org.uk/resources/curriculum-materials/Science-Fun-at-Home" TargetMode="Externa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1.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1.xml"/><Relationship Id="rId4" Type="http://schemas.openxmlformats.org/officeDocument/2006/relationships/hyperlink" Target="../TG_need%20formatting/pstt.org.uk/resources/curriculum-materials/Whistlestop-Science-Weeks" TargetMode="Externa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1.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1.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39.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1.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1.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1.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hyperlink" Target="https://pstt.org.uk/who-we-are/our-team/staff/sarah-eames" TargetMode="External"/><Relationship Id="rId13"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1.png"/><Relationship Id="rId12" Type="http://schemas.openxmlformats.org/officeDocument/2006/relationships/hyperlink" Target="https://pstt.org.uk/who-we-are/our-team/staff/Kulvinder-Johal" TargetMode="External"/><Relationship Id="rId2" Type="http://schemas.openxmlformats.org/officeDocument/2006/relationships/hyperlink" Target="https://pstt.org.uk/who-we-are/our-team/staff/kate-redhead" TargetMode="External"/><Relationship Id="rId1" Type="http://schemas.openxmlformats.org/officeDocument/2006/relationships/slideMaster" Target="../slideMasters/slideMaster1.xml"/><Relationship Id="rId6" Type="http://schemas.openxmlformats.org/officeDocument/2006/relationships/hyperlink" Target="https://pstt.org.uk/who-we-are/our-team/staff/kathy-schofield" TargetMode="External"/><Relationship Id="rId11" Type="http://schemas.openxmlformats.org/officeDocument/2006/relationships/image" Target="../media/image63.png"/><Relationship Id="rId5" Type="http://schemas.openxmlformats.org/officeDocument/2006/relationships/image" Target="../media/image60.png"/><Relationship Id="rId15" Type="http://schemas.openxmlformats.org/officeDocument/2006/relationships/image" Target="../media/image65.png"/><Relationship Id="rId10" Type="http://schemas.openxmlformats.org/officeDocument/2006/relationships/hyperlink" Target="https://pstt.org.uk/who-we-are/our-team/staff/Tom-Holloway" TargetMode="External"/><Relationship Id="rId4" Type="http://schemas.openxmlformats.org/officeDocument/2006/relationships/hyperlink" Target="https://pstt.org.uk/who-we-are/our-team/staff/ruth-shallcross" TargetMode="External"/><Relationship Id="rId9" Type="http://schemas.openxmlformats.org/officeDocument/2006/relationships/image" Target="../media/image62.png"/><Relationship Id="rId14" Type="http://schemas.openxmlformats.org/officeDocument/2006/relationships/hyperlink" Target="https://pstt.org.uk/who-we-are/our-team/staff/Claire-Seeley" TargetMode="Externa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hyperlink" Target="https://pstt.org.uk/what-we-do/support-ite" TargetMode="External"/><Relationship Id="rId1" Type="http://schemas.openxmlformats.org/officeDocument/2006/relationships/slideMaster" Target="../slideMasters/slideMaster1.xml"/><Relationship Id="rId5" Type="http://schemas.openxmlformats.org/officeDocument/2006/relationships/image" Target="../media/image68.png"/><Relationship Id="rId4" Type="http://schemas.openxmlformats.org/officeDocument/2006/relationships/image" Target="../media/image67.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hyperlink" Target="http://www.psqm.org.uk/" TargetMode="Externa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www.sserc.org.uk/" TargetMode="External"/><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pstt.org.uk/" TargetMode="External"/><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6.emf"/><Relationship Id="rId7" Type="http://schemas.openxmlformats.org/officeDocument/2006/relationships/image" Target="../media/image7.pn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6" Type="http://schemas.openxmlformats.org/officeDocument/2006/relationships/hyperlink" Target="http://www.explorify.uk/" TargetMode="Externa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s://pstt.org.uk/resources/curriculum-materials" TargetMode="External"/><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s://pstt.org.uk/resources/commercially-available-resources" TargetMode="External"/><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pstt.org.uk/resources/curriculum-materials/assessment" TargetMode="External"/><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3" Type="http://schemas.openxmlformats.org/officeDocument/2006/relationships/hyperlink" Target="https://pstt.org.uk/application/files/5916/5364/0014/Summer_2022__Why__How_Magazine_Issue_15.pdf" TargetMode="External"/><Relationship Id="rId2" Type="http://schemas.openxmlformats.org/officeDocument/2006/relationships/image" Target="../media/image11.jpeg"/><Relationship Id="rId1" Type="http://schemas.openxmlformats.org/officeDocument/2006/relationships/slideMaster" Target="../slideMasters/slideMaster2.xml"/><Relationship Id="rId6" Type="http://schemas.openxmlformats.org/officeDocument/2006/relationships/image" Target="../media/image13.png"/><Relationship Id="rId5" Type="http://schemas.openxmlformats.org/officeDocument/2006/relationships/hyperlink" Target="https://pstt.org.uk/what-we-do/why-how-magazine" TargetMode="External"/><Relationship Id="rId4" Type="http://schemas.openxmlformats.org/officeDocument/2006/relationships/image" Target="../media/image12.jpeg"/></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TG_need%20formatting/pstt.org.uk/resources/curriculum-materials/subject-leader" TargetMode="External"/><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pstt.org.uk/resources/curriculum-materials/enquiry-approaches" TargetMode="External"/><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pstt.org.uk/resources/curriculum-materials/enquiry-skills" TargetMode="External"/><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explorify.uk/" TargetMode="External"/><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pstt.org.uk/resources/curriculum-materials/bringing-back-glass" TargetMode="External"/><Relationship Id="rId1" Type="http://schemas.openxmlformats.org/officeDocument/2006/relationships/slideMaster" Target="../slideMasters/slideMaster2.xml"/><Relationship Id="rId4" Type="http://schemas.openxmlformats.org/officeDocument/2006/relationships/image" Target="../media/image19.png"/></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hyperlink" Target="https://pstt.org.uk/resources/curriculum-materials/ASJLM" TargetMode="External"/><Relationship Id="rId1" Type="http://schemas.openxmlformats.org/officeDocument/2006/relationships/slideMaster" Target="../slideMasters/slideMaster2.xml"/><Relationship Id="rId5" Type="http://schemas.openxmlformats.org/officeDocument/2006/relationships/image" Target="../media/image22.png"/><Relationship Id="rId4" Type="http://schemas.openxmlformats.org/officeDocument/2006/relationships/image" Target="../media/image2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hyperlink" Target="../TG_need%20formatting/pstt.org.uk/resources/curriculum-materials/Starters-for-Science" TargetMode="External"/><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pstt.org.uk/resources/curriculum-materials/eyfs-science" TargetMode="External"/><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hyperlink" Target="https://pstt.org.uk/resources/curriculum-materials/Inclusion-in-Primary-Science" TargetMode="External"/><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pstt.org.uk/resources/curriculum-materials/Science-for-One" TargetMode="External"/><Relationship Id="rId1" Type="http://schemas.openxmlformats.org/officeDocument/2006/relationships/slideMaster" Target="../slideMasters/slideMaster2.xml"/><Relationship Id="rId4" Type="http://schemas.openxmlformats.org/officeDocument/2006/relationships/image" Target="../media/image28.jpe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hyperlink" Target="https://www.science-sparks.com/" TargetMode="External"/><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Science-Fun-at-Home" TargetMode="Externa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pstt.org.uk/resources/curriculum-materials/UK-Wildlife" TargetMode="External"/><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s://pstt.org.uk/resources/curriculum-materials/science-reading-challenge" TargetMode="External"/><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pstt.org.uk/resources/curriculum-materials/cutting-edge-science-primary-schools" TargetMode="External"/><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hyperlink" Target="https://www.lcfc.com/community" TargetMode="External"/><Relationship Id="rId7" Type="http://schemas.openxmlformats.org/officeDocument/2006/relationships/image" Target="../media/image36.jpeg"/><Relationship Id="rId2" Type="http://schemas.openxmlformats.org/officeDocument/2006/relationships/hyperlink" Target="https://pstt.org.uk/resources/curriculum-materials/city-science-stars" TargetMode="External"/><Relationship Id="rId1" Type="http://schemas.openxmlformats.org/officeDocument/2006/relationships/slideMaster" Target="../slideMasters/slideMaster2.xml"/><Relationship Id="rId6" Type="http://schemas.openxmlformats.org/officeDocument/2006/relationships/image" Target="../media/image35.jpeg"/><Relationship Id="rId5" Type="http://schemas.openxmlformats.org/officeDocument/2006/relationships/image" Target="../media/image34.jpeg"/><Relationship Id="rId4" Type="http://schemas.openxmlformats.org/officeDocument/2006/relationships/image" Target="../media/image33.jpe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s://pstt.org.uk/what-we-do/Climate-Science-Education" TargetMode="External"/><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Master" Target="../slideMasters/slideMaster2.xml"/><Relationship Id="rId4" Type="http://schemas.openxmlformats.org/officeDocument/2006/relationships/hyperlink" Target="../TG_need%20formatting/pstt.org.uk/resources/curriculum-materials/Whistlestop-Science-Weeks" TargetMode="Externa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wowscience.co.uk/" TargetMode="External"/><Relationship Id="rId1" Type="http://schemas.openxmlformats.org/officeDocument/2006/relationships/slideMaster" Target="../slideMasters/slideMaster2.xml"/><Relationship Id="rId5" Type="http://schemas.openxmlformats.org/officeDocument/2006/relationships/image" Target="../media/image43.png"/><Relationship Id="rId4" Type="http://schemas.openxmlformats.org/officeDocument/2006/relationships/image" Target="../media/image42.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pstt.org.uk/resources/curriculum-materials/Titanic-Investigations" TargetMode="External"/><Relationship Id="rId1" Type="http://schemas.openxmlformats.org/officeDocument/2006/relationships/slideMaster" Target="../slideMasters/slideMaster2.xml"/><Relationship Id="rId5" Type="http://schemas.openxmlformats.org/officeDocument/2006/relationships/image" Target="../media/image46.png"/><Relationship Id="rId4" Type="http://schemas.openxmlformats.org/officeDocument/2006/relationships/image" Target="../media/image45.png"/></Relationships>
</file>

<file path=ppt/slideLayouts/_rels/slideLayout93.xml.rels><?xml version="1.0" encoding="UTF-8" standalone="yes"?>
<Relationships xmlns="http://schemas.openxmlformats.org/package/2006/relationships"><Relationship Id="rId3" Type="http://schemas.openxmlformats.org/officeDocument/2006/relationships/hyperlink" Target="https://www.childrensuniversity.co.uk/home/" TargetMode="External"/><Relationship Id="rId2" Type="http://schemas.openxmlformats.org/officeDocument/2006/relationships/hyperlink" Target="https://pstt.org.uk/resources/curriculum-materials/childrens-university-stem-clubs" TargetMode="External"/><Relationship Id="rId1" Type="http://schemas.openxmlformats.org/officeDocument/2006/relationships/slideMaster" Target="../slideMasters/slideMaster2.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gif"/></Relationships>
</file>

<file path=ppt/slideLayouts/_rels/slideLayout94.xml.rels><?xml version="1.0" encoding="UTF-8" standalone="yes"?>
<Relationships xmlns="http://schemas.openxmlformats.org/package/2006/relationships"><Relationship Id="rId3" Type="http://schemas.openxmlformats.org/officeDocument/2006/relationships/hyperlink" Target="https://jurassiccoast.org/" TargetMode="External"/><Relationship Id="rId2" Type="http://schemas.openxmlformats.org/officeDocument/2006/relationships/hyperlink" Target="https://pstt.org.uk/resources/curriculum-materials/big-jurassic-classroom" TargetMode="External"/><Relationship Id="rId1" Type="http://schemas.openxmlformats.org/officeDocument/2006/relationships/slideMaster" Target="../slideMasters/slideMaster2.xml"/><Relationship Id="rId5" Type="http://schemas.openxmlformats.org/officeDocument/2006/relationships/image" Target="../media/image51.jpeg"/><Relationship Id="rId4" Type="http://schemas.openxmlformats.org/officeDocument/2006/relationships/image" Target="../media/image50.jpe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hyperlink" Target="https://pstt.org.uk/resources/curriculum-materials/learning-science-together" TargetMode="External"/><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hyperlink" Target="https://pstt.org.uk/resources/curriculum-materials/chain-reaction" TargetMode="External"/><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s://pstt.org.uk/resources/resources-available-through-tts/playground-science" TargetMode="External"/><Relationship Id="rId1" Type="http://schemas.openxmlformats.org/officeDocument/2006/relationships/slideMaster" Target="../slideMasters/slideMaster2.xml"/><Relationship Id="rId5" Type="http://schemas.openxmlformats.org/officeDocument/2006/relationships/image" Target="../media/image56.jpeg"/><Relationship Id="rId4" Type="http://schemas.openxmlformats.org/officeDocument/2006/relationships/image" Target="../media/image55.jpeg"/></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s://pstt.org.uk/resources/resources-available-through-tts/see-through-science" TargetMode="External"/><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21/07/2025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82375877"/>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21/07/2025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70638660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414123068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03471427"/>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260268018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10435151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21/07/2025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347923108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746322051"/>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39330055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21/07/2025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41102903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21/07/2025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2008795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21/07/2025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390333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135153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6118355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21/07/2025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2947656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578583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21/07/2025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0992317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079467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21/07/2025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853252364"/>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64837654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19101951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070705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42906946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700332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7095461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21/07/2025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9472060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0062986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247315929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302384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21/07/2025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41284754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20124993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8757654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7900487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348326308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0829890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39497754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14461728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296313517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42324878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8969796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21/07/2025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889621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8071321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16384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8661787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77327948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43898155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155134587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ollege Fellow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726742" y="46025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COLLEGE FELLOWS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726741" y="1256748"/>
            <a:ext cx="7886707"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Teacher College is a unique UK-wide network of over 200 award-winning primary science teachers. These teachers, known as PSTT College Fellows, are some of the most innovative and outstanding teachers within primary science and each has been recognised through the Primary Science Teacher Awards (PSTA) as a Primary Science Teacher of the Year.</a:t>
            </a:r>
          </a:p>
        </p:txBody>
      </p:sp>
      <p:sp>
        <p:nvSpPr>
          <p:cNvPr id="10" name="TextBox 12">
            <a:extLst>
              <a:ext uri="{FF2B5EF4-FFF2-40B4-BE49-F238E27FC236}">
                <a16:creationId xmlns:a16="http://schemas.microsoft.com/office/drawing/2014/main" id="{933FA2E4-19AF-EA4E-2D37-BD3CD9BE0702}"/>
              </a:ext>
            </a:extLst>
          </p:cNvPr>
          <p:cNvSpPr txBox="1"/>
          <p:nvPr userDrawn="1"/>
        </p:nvSpPr>
        <p:spPr>
          <a:xfrm>
            <a:off x="726741" y="3230485"/>
            <a:ext cx="7886707" cy="24699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PSTT currently invests over £500,000 each year in the College for Fellows to: </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Develop science education in their own school or a group of schools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Present CPD courses through school networks or national events</a:t>
            </a:r>
          </a:p>
          <a:p>
            <a:pPr marL="342900" marR="0" lvl="0" indent="-342900" algn="l" defTabSz="685800" rtl="0" fontAlgn="auto" hangingPunct="1">
              <a:lnSpc>
                <a:spcPct val="100000"/>
              </a:lnSpc>
              <a:spcBef>
                <a:spcPts val="0"/>
              </a:spcBef>
              <a:spcAft>
                <a:spcPts val="0"/>
              </a:spcAft>
              <a:buFont typeface="Arial" panose="020B0604020202020204" pitchFamily="34" charset="0"/>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Work with universities or other organisations to develop a wide range of primary science resources</a:t>
            </a:r>
          </a:p>
        </p:txBody>
      </p:sp>
    </p:spTree>
    <p:extLst>
      <p:ext uri="{BB962C8B-B14F-4D97-AF65-F5344CB8AC3E}">
        <p14:creationId xmlns:p14="http://schemas.microsoft.com/office/powerpoint/2010/main" val="347783061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College, Clusters &amp; Collaboration">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454180" y="575674"/>
            <a:ext cx="8689820"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COLLEGE, CLUSTERS &amp; COLLABORATION</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454181" y="1434280"/>
            <a:ext cx="8515348"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Each of our PSTA winners automatically becomes a Fellow of the Primary Science Teacher </a:t>
            </a:r>
            <a:r>
              <a:rPr lang="en-GB" sz="2100" b="1" i="0" u="none" strike="noStrike" kern="1200" cap="none" spc="0" baseline="0">
                <a:solidFill>
                  <a:srgbClr val="767171"/>
                </a:solidFill>
                <a:uFillTx/>
                <a:latin typeface="Plus Jakarta Sans ExtraBold" pitchFamily="2" charset="0"/>
                <a:cs typeface="Plus Jakarta Sans ExtraBold" pitchFamily="2" charset="0"/>
              </a:rPr>
              <a:t>College</a:t>
            </a:r>
            <a:r>
              <a:rPr lang="en-GB" sz="2100" b="0" i="0" u="none" strike="noStrike" kern="1200" cap="none" spc="0" baseline="0">
                <a:solidFill>
                  <a:srgbClr val="767171"/>
                </a:solidFill>
                <a:uFillTx/>
                <a:latin typeface="Plus Jakarta Sans Medium" pitchFamily="2" charset="0"/>
                <a:cs typeface="Plus Jakarta Sans Medium" pitchFamily="2" charset="0"/>
              </a:rPr>
              <a:t>, which is at the heart of our vision. </a:t>
            </a:r>
          </a:p>
        </p:txBody>
      </p:sp>
      <p:sp>
        <p:nvSpPr>
          <p:cNvPr id="6" name="TextBox 12">
            <a:extLst>
              <a:ext uri="{FF2B5EF4-FFF2-40B4-BE49-F238E27FC236}">
                <a16:creationId xmlns:a16="http://schemas.microsoft.com/office/drawing/2014/main" id="{CED34B8E-C67F-A39F-975F-50975F8C3BA4}"/>
              </a:ext>
            </a:extLst>
          </p:cNvPr>
          <p:cNvSpPr txBox="1"/>
          <p:nvPr userDrawn="1"/>
        </p:nvSpPr>
        <p:spPr>
          <a:xfrm>
            <a:off x="454181" y="2431386"/>
            <a:ext cx="851534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PSTT encourages schools to come together as </a:t>
            </a:r>
            <a:r>
              <a:rPr lang="en-GB" sz="2100" b="1" i="0" u="none" strike="noStrike" kern="1200" cap="none" spc="0" baseline="0">
                <a:solidFill>
                  <a:srgbClr val="767171"/>
                </a:solidFill>
                <a:uFillTx/>
                <a:latin typeface="Plus Jakarta Sans ExtraBold" pitchFamily="2" charset="0"/>
                <a:cs typeface="Plus Jakarta Sans ExtraBold" pitchFamily="2" charset="0"/>
              </a:rPr>
              <a:t>Clusters</a:t>
            </a:r>
            <a:r>
              <a:rPr lang="en-GB" sz="2100" b="0" i="0" u="none" strike="noStrike" kern="1200" cap="none" spc="0" baseline="0">
                <a:solidFill>
                  <a:srgbClr val="767171"/>
                </a:solidFill>
                <a:uFillTx/>
                <a:latin typeface="Plus Jakarta Sans Medium" pitchFamily="2" charset="0"/>
                <a:cs typeface="Plus Jakarta Sans Medium" pitchFamily="2" charset="0"/>
              </a:rPr>
              <a:t>: local networks of schools which work together and meet regularly to develop their science teaching. Currently, we provide advice and financial support to more than 200 schools across 28 Clusters. </a:t>
            </a:r>
          </a:p>
        </p:txBody>
      </p:sp>
      <p:sp>
        <p:nvSpPr>
          <p:cNvPr id="7" name="TextBox 12">
            <a:extLst>
              <a:ext uri="{FF2B5EF4-FFF2-40B4-BE49-F238E27FC236}">
                <a16:creationId xmlns:a16="http://schemas.microsoft.com/office/drawing/2014/main" id="{321A4479-EA5B-3A18-3C7B-1B5C8788266C}"/>
              </a:ext>
            </a:extLst>
          </p:cNvPr>
          <p:cNvSpPr txBox="1"/>
          <p:nvPr userDrawn="1"/>
        </p:nvSpPr>
        <p:spPr>
          <a:xfrm>
            <a:off x="454180" y="4074822"/>
            <a:ext cx="8426051"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We work with universities and other partners across the UK to drive research and development in primary science and to support </a:t>
            </a:r>
            <a:r>
              <a:rPr lang="en-GB" sz="2100" b="1" i="0" u="none" strike="noStrike" kern="1200" cap="none" spc="0" baseline="0">
                <a:solidFill>
                  <a:srgbClr val="767171"/>
                </a:solidFill>
                <a:uFillTx/>
                <a:latin typeface="Plus Jakarta Sans ExtraBold" pitchFamily="2" charset="0"/>
                <a:cs typeface="Plus Jakarta Sans ExtraBold" pitchFamily="2" charset="0"/>
              </a:rPr>
              <a:t>Collaboration</a:t>
            </a:r>
            <a:r>
              <a:rPr lang="en-GB" sz="2100" b="0" i="0" u="none" strike="noStrike" kern="1200" cap="none" spc="0" baseline="0">
                <a:solidFill>
                  <a:srgbClr val="767171"/>
                </a:solidFill>
                <a:uFillTx/>
                <a:latin typeface="Plus Jakarta Sans Medium" pitchFamily="2" charset="0"/>
                <a:cs typeface="Plus Jakarta Sans Medium" pitchFamily="2" charset="0"/>
              </a:rPr>
              <a:t> between researchers and teachers. Our Fellows are central to these activities. </a:t>
            </a:r>
          </a:p>
        </p:txBody>
      </p:sp>
    </p:spTree>
    <p:extLst>
      <p:ext uri="{BB962C8B-B14F-4D97-AF65-F5344CB8AC3E}">
        <p14:creationId xmlns:p14="http://schemas.microsoft.com/office/powerpoint/2010/main" val="225106215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Regional Mento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53" y="347025"/>
            <a:ext cx="7956514" cy="5770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300" b="0" i="0" u="none" strike="noStrike" kern="1200" cap="none" spc="0" baseline="0">
                <a:solidFill>
                  <a:srgbClr val="3EB1C8"/>
                </a:solidFill>
                <a:uFillTx/>
                <a:latin typeface="Plus Jakarta Sans Medium" pitchFamily="2" charset="0"/>
                <a:cs typeface="Plus Jakarta Sans Medium" pitchFamily="2" charset="0"/>
              </a:rPr>
              <a:t>PSTT REGIONAL MENTORS</a:t>
            </a:r>
            <a:endParaRPr lang="en-GB" sz="33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2">
            <a:extLst>
              <a:ext uri="{FF2B5EF4-FFF2-40B4-BE49-F238E27FC236}">
                <a16:creationId xmlns:a16="http://schemas.microsoft.com/office/drawing/2014/main" id="{32760BCF-B134-5241-A54F-774B98F8493A}"/>
              </a:ext>
            </a:extLst>
          </p:cNvPr>
          <p:cNvSpPr txBox="1"/>
          <p:nvPr/>
        </p:nvSpPr>
        <p:spPr>
          <a:xfrm>
            <a:off x="628645" y="930380"/>
            <a:ext cx="788670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rPr>
              <a:t>Supporting primary science leaders beyond the PSTT College of Fellows</a:t>
            </a:r>
          </a:p>
        </p:txBody>
      </p:sp>
      <p:sp>
        <p:nvSpPr>
          <p:cNvPr id="19" name="TextBox 12">
            <a:extLst>
              <a:ext uri="{FF2B5EF4-FFF2-40B4-BE49-F238E27FC236}">
                <a16:creationId xmlns:a16="http://schemas.microsoft.com/office/drawing/2014/main" id="{C6CFB814-37AC-5DFE-1FE3-6A42D1D43063}"/>
              </a:ext>
            </a:extLst>
          </p:cNvPr>
          <p:cNvSpPr txBox="1"/>
          <p:nvPr userDrawn="1"/>
        </p:nvSpPr>
        <p:spPr>
          <a:xfrm>
            <a:off x="715987"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Kate Redhead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Birmingham &amp; Midlands</a:t>
            </a:r>
          </a:p>
        </p:txBody>
      </p:sp>
      <p:pic>
        <p:nvPicPr>
          <p:cNvPr id="22" name="Picture 21" descr="A person smiling for the camera&#10;&#10;Description automatically generated with medium confidence">
            <a:hlinkClick r:id="rId2"/>
            <a:extLst>
              <a:ext uri="{FF2B5EF4-FFF2-40B4-BE49-F238E27FC236}">
                <a16:creationId xmlns:a16="http://schemas.microsoft.com/office/drawing/2014/main" id="{0E2B5473-371D-D29B-04B3-1A3E29FB5258}"/>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17469" y="1543606"/>
            <a:ext cx="1263823" cy="1263823"/>
          </a:xfrm>
          <a:prstGeom prst="rect">
            <a:avLst/>
          </a:prstGeom>
        </p:spPr>
      </p:pic>
      <p:pic>
        <p:nvPicPr>
          <p:cNvPr id="24" name="Picture 23" descr="A person smiling for the camera&#10;&#10;Description automatically generated with low confidence">
            <a:hlinkClick r:id="rId4"/>
            <a:extLst>
              <a:ext uri="{FF2B5EF4-FFF2-40B4-BE49-F238E27FC236}">
                <a16:creationId xmlns:a16="http://schemas.microsoft.com/office/drawing/2014/main" id="{A6DC910B-202A-747E-5C6F-896898EC3529}"/>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2913785" y="1542677"/>
            <a:ext cx="1264752" cy="1264752"/>
          </a:xfrm>
          <a:prstGeom prst="rect">
            <a:avLst/>
          </a:prstGeom>
        </p:spPr>
      </p:pic>
      <p:pic>
        <p:nvPicPr>
          <p:cNvPr id="26" name="Picture 25" descr="A close-up of a person smiling&#10;&#10;Description automatically generated">
            <a:hlinkClick r:id="rId6"/>
            <a:extLst>
              <a:ext uri="{FF2B5EF4-FFF2-40B4-BE49-F238E27FC236}">
                <a16:creationId xmlns:a16="http://schemas.microsoft.com/office/drawing/2014/main" id="{BAE867E5-9B27-6B0C-04A1-C3C3E0F32DC0}"/>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111030" y="1542677"/>
            <a:ext cx="1264752" cy="1264752"/>
          </a:xfrm>
          <a:prstGeom prst="rect">
            <a:avLst/>
          </a:prstGeom>
        </p:spPr>
      </p:pic>
      <p:pic>
        <p:nvPicPr>
          <p:cNvPr id="28" name="Picture 27" descr="A picture containing grass, person, outdoor&#10;&#10;Description automatically generated">
            <a:hlinkClick r:id="rId8"/>
            <a:extLst>
              <a:ext uri="{FF2B5EF4-FFF2-40B4-BE49-F238E27FC236}">
                <a16:creationId xmlns:a16="http://schemas.microsoft.com/office/drawing/2014/main" id="{C531AFB1-C6D2-DE70-A774-6C4BACC6503D}"/>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7308274" y="1543606"/>
            <a:ext cx="1265306" cy="1265306"/>
          </a:xfrm>
          <a:prstGeom prst="rect">
            <a:avLst/>
          </a:prstGeom>
        </p:spPr>
      </p:pic>
      <p:pic>
        <p:nvPicPr>
          <p:cNvPr id="32" name="Picture 31" descr="A person wearing glasses&#10;&#10;Description automatically generated with medium confidence">
            <a:hlinkClick r:id="rId10"/>
            <a:extLst>
              <a:ext uri="{FF2B5EF4-FFF2-40B4-BE49-F238E27FC236}">
                <a16:creationId xmlns:a16="http://schemas.microsoft.com/office/drawing/2014/main" id="{04882D44-58F3-ED46-31D5-AACBBFCE7DAF}"/>
              </a:ext>
            </a:extLst>
          </p:cNvPr>
          <p:cNvPicPr>
            <a:picLocks noChangeAspect="1"/>
          </p:cNvPicPr>
          <p:nvPr userDrawn="1"/>
        </p:nvPicPr>
        <p:blipFill>
          <a:blip r:embed="rId11" cstate="email">
            <a:extLst>
              <a:ext uri="{28A0092B-C50C-407E-A947-70E740481C1C}">
                <a14:useLocalDpi xmlns:a14="http://schemas.microsoft.com/office/drawing/2010/main"/>
              </a:ext>
            </a:extLst>
          </a:blip>
          <a:stretch>
            <a:fillRect/>
          </a:stretch>
        </p:blipFill>
        <p:spPr>
          <a:xfrm>
            <a:off x="717469" y="3725815"/>
            <a:ext cx="1283937" cy="1283937"/>
          </a:xfrm>
          <a:prstGeom prst="rect">
            <a:avLst/>
          </a:prstGeom>
        </p:spPr>
      </p:pic>
      <p:pic>
        <p:nvPicPr>
          <p:cNvPr id="34" name="Picture 33" descr="A person smiling for the camera&#10;&#10;Description automatically generated with medium confidence">
            <a:hlinkClick r:id="rId12"/>
            <a:extLst>
              <a:ext uri="{FF2B5EF4-FFF2-40B4-BE49-F238E27FC236}">
                <a16:creationId xmlns:a16="http://schemas.microsoft.com/office/drawing/2014/main" id="{178DB658-6C7C-C982-EA0B-D5310BFCD25E}"/>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2913785" y="3725815"/>
            <a:ext cx="1283937" cy="1283937"/>
          </a:xfrm>
          <a:prstGeom prst="rect">
            <a:avLst/>
          </a:prstGeom>
        </p:spPr>
      </p:pic>
      <p:pic>
        <p:nvPicPr>
          <p:cNvPr id="36" name="Picture 35" descr="A picture containing outdoor, person, tree&#10;&#10;Description automatically generated">
            <a:hlinkClick r:id="rId14"/>
            <a:extLst>
              <a:ext uri="{FF2B5EF4-FFF2-40B4-BE49-F238E27FC236}">
                <a16:creationId xmlns:a16="http://schemas.microsoft.com/office/drawing/2014/main" id="{A168CA11-8E42-9A23-400B-DAA038819DFC}"/>
              </a:ext>
            </a:extLst>
          </p:cNvPr>
          <p:cNvPicPr>
            <a:picLocks noChangeAspect="1"/>
          </p:cNvPicPr>
          <p:nvPr userDrawn="1"/>
        </p:nvPicPr>
        <p:blipFill>
          <a:blip r:embed="rId15" cstate="email">
            <a:extLst>
              <a:ext uri="{28A0092B-C50C-407E-A947-70E740481C1C}">
                <a14:useLocalDpi xmlns:a14="http://schemas.microsoft.com/office/drawing/2010/main"/>
              </a:ext>
            </a:extLst>
          </a:blip>
          <a:stretch>
            <a:fillRect/>
          </a:stretch>
        </p:blipFill>
        <p:spPr>
          <a:xfrm>
            <a:off x="5091845" y="3707433"/>
            <a:ext cx="1283937" cy="1283937"/>
          </a:xfrm>
          <a:prstGeom prst="rect">
            <a:avLst/>
          </a:prstGeom>
        </p:spPr>
      </p:pic>
      <p:sp>
        <p:nvSpPr>
          <p:cNvPr id="37" name="TextBox 12">
            <a:extLst>
              <a:ext uri="{FF2B5EF4-FFF2-40B4-BE49-F238E27FC236}">
                <a16:creationId xmlns:a16="http://schemas.microsoft.com/office/drawing/2014/main" id="{2561F06F-5083-6D55-27F6-2CD395FC6B4F}"/>
              </a:ext>
            </a:extLst>
          </p:cNvPr>
          <p:cNvSpPr txBox="1"/>
          <p:nvPr userDrawn="1"/>
        </p:nvSpPr>
        <p:spPr>
          <a:xfrm>
            <a:off x="2904193"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Ruth Shallcross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38" name="TextBox 12">
            <a:extLst>
              <a:ext uri="{FF2B5EF4-FFF2-40B4-BE49-F238E27FC236}">
                <a16:creationId xmlns:a16="http://schemas.microsoft.com/office/drawing/2014/main" id="{0EB92333-BFBF-D81A-0432-0169161BE2C2}"/>
              </a:ext>
            </a:extLst>
          </p:cNvPr>
          <p:cNvSpPr txBox="1"/>
          <p:nvPr userDrawn="1"/>
        </p:nvSpPr>
        <p:spPr>
          <a:xfrm>
            <a:off x="5092399"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Kathy Schofield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Wales</a:t>
            </a:r>
          </a:p>
        </p:txBody>
      </p:sp>
      <p:sp>
        <p:nvSpPr>
          <p:cNvPr id="39" name="TextBox 12">
            <a:extLst>
              <a:ext uri="{FF2B5EF4-FFF2-40B4-BE49-F238E27FC236}">
                <a16:creationId xmlns:a16="http://schemas.microsoft.com/office/drawing/2014/main" id="{542DD8D4-33AC-6D42-7A1C-7FB4B0500B21}"/>
              </a:ext>
            </a:extLst>
          </p:cNvPr>
          <p:cNvSpPr txBox="1"/>
          <p:nvPr userDrawn="1"/>
        </p:nvSpPr>
        <p:spPr>
          <a:xfrm>
            <a:off x="7280605" y="2826614"/>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Sarah Eames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Midlands</a:t>
            </a:r>
          </a:p>
        </p:txBody>
      </p:sp>
      <p:sp>
        <p:nvSpPr>
          <p:cNvPr id="41" name="TextBox 12">
            <a:extLst>
              <a:ext uri="{FF2B5EF4-FFF2-40B4-BE49-F238E27FC236}">
                <a16:creationId xmlns:a16="http://schemas.microsoft.com/office/drawing/2014/main" id="{0FE976A5-A500-FCCA-CFA5-393CAAC9B7A4}"/>
              </a:ext>
            </a:extLst>
          </p:cNvPr>
          <p:cNvSpPr txBox="1"/>
          <p:nvPr userDrawn="1"/>
        </p:nvSpPr>
        <p:spPr>
          <a:xfrm>
            <a:off x="715986"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Tom Holloway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2" name="TextBox 12">
            <a:extLst>
              <a:ext uri="{FF2B5EF4-FFF2-40B4-BE49-F238E27FC236}">
                <a16:creationId xmlns:a16="http://schemas.microsoft.com/office/drawing/2014/main" id="{5BB99527-4C2D-DAB0-BCCB-AE77D5151B84}"/>
              </a:ext>
            </a:extLst>
          </p:cNvPr>
          <p:cNvSpPr txBox="1"/>
          <p:nvPr userDrawn="1"/>
        </p:nvSpPr>
        <p:spPr>
          <a:xfrm>
            <a:off x="2904192" y="5035716"/>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Kulvinder Johal</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London &amp; South East</a:t>
            </a:r>
          </a:p>
        </p:txBody>
      </p:sp>
      <p:sp>
        <p:nvSpPr>
          <p:cNvPr id="43" name="TextBox 12">
            <a:extLst>
              <a:ext uri="{FF2B5EF4-FFF2-40B4-BE49-F238E27FC236}">
                <a16:creationId xmlns:a16="http://schemas.microsoft.com/office/drawing/2014/main" id="{5A05925D-D1FB-D281-875A-C0F08A615A1D}"/>
              </a:ext>
            </a:extLst>
          </p:cNvPr>
          <p:cNvSpPr txBox="1"/>
          <p:nvPr userDrawn="1"/>
        </p:nvSpPr>
        <p:spPr>
          <a:xfrm>
            <a:off x="5091845" y="5035717"/>
            <a:ext cx="1854746" cy="43858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Claire Seeley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767171"/>
                </a:solidFill>
                <a:uFillTx/>
                <a:latin typeface="Plus Jakarta Sans Medium" pitchFamily="2" charset="0"/>
                <a:cs typeface="Plus Jakarta Sans Medium" pitchFamily="2" charset="0"/>
              </a:rPr>
              <a:t>East Anglia</a:t>
            </a:r>
          </a:p>
        </p:txBody>
      </p:sp>
    </p:spTree>
    <p:extLst>
      <p:ext uri="{BB962C8B-B14F-4D97-AF65-F5344CB8AC3E}">
        <p14:creationId xmlns:p14="http://schemas.microsoft.com/office/powerpoint/2010/main" val="38680015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PSEA for IT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628644" y="575674"/>
            <a:ext cx="7956514" cy="4847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700" b="0" i="0" u="none" strike="noStrike" kern="1200" cap="none" spc="0" baseline="0">
                <a:solidFill>
                  <a:srgbClr val="3EB1C8"/>
                </a:solidFill>
                <a:uFillTx/>
                <a:latin typeface="Plus Jakarta Sans Medium" pitchFamily="2" charset="0"/>
                <a:cs typeface="Plus Jakarta Sans Medium" pitchFamily="2" charset="0"/>
              </a:rPr>
              <a:t>Primary Science Enhancement Award for ITE</a:t>
            </a:r>
            <a:endParaRPr lang="en-GB" sz="27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628645" y="2639768"/>
            <a:ext cx="3943355" cy="186974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Start their careers with increased competence and confidence to teach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Be confident to take up a position of school leadership in science</a:t>
            </a:r>
          </a:p>
        </p:txBody>
      </p:sp>
      <p:sp>
        <p:nvSpPr>
          <p:cNvPr id="8" name="TextBox 12">
            <a:extLst>
              <a:ext uri="{FF2B5EF4-FFF2-40B4-BE49-F238E27FC236}">
                <a16:creationId xmlns:a16="http://schemas.microsoft.com/office/drawing/2014/main" id="{32760BCF-B134-5241-A54F-774B98F8493A}"/>
              </a:ext>
            </a:extLst>
          </p:cNvPr>
          <p:cNvSpPr txBox="1"/>
          <p:nvPr/>
        </p:nvSpPr>
        <p:spPr>
          <a:xfrm>
            <a:off x="628653" y="1203775"/>
            <a:ext cx="7886707" cy="126957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767171"/>
                </a:solidFill>
                <a:uFillTx/>
                <a:latin typeface="Plus Jakarta Sans Medium" pitchFamily="2" charset="0"/>
                <a:cs typeface="Plus Jakarta Sans Medium" pitchFamily="2" charset="0"/>
              </a:rPr>
              <a:t>The Primary Science Enhancement Award (PSEA) </a:t>
            </a:r>
            <a:r>
              <a:rPr lang="en-GB" sz="1950" b="0" i="0">
                <a:solidFill>
                  <a:srgbClr val="5E5B5C"/>
                </a:solidFill>
                <a:effectLst/>
                <a:latin typeface="Plus Jakarta Sans Medium" pitchFamily="2" charset="0"/>
                <a:cs typeface="Plus Jakarta Sans Medium" pitchFamily="2" charset="0"/>
              </a:rPr>
              <a:t>enables student teachers to increase their experience and understanding of teaching and learning in primary science. The PSEA allows student teachers to: </a:t>
            </a:r>
            <a:endParaRPr lang="en-GB" sz="1950" b="0" i="0" u="none" strike="noStrike" kern="1200" cap="none" spc="0" baseline="0">
              <a:solidFill>
                <a:srgbClr val="767171"/>
              </a:solidFill>
              <a:uFillTx/>
              <a:latin typeface="Plus Jakarta Sans Medium" pitchFamily="2" charset="0"/>
              <a:cs typeface="Plus Jakarta Sans Medium" pitchFamily="2" charset="0"/>
            </a:endParaRPr>
          </a:p>
        </p:txBody>
      </p:sp>
      <p:sp>
        <p:nvSpPr>
          <p:cNvPr id="9" name="TextBox 12">
            <a:extLst>
              <a:ext uri="{FF2B5EF4-FFF2-40B4-BE49-F238E27FC236}">
                <a16:creationId xmlns:a16="http://schemas.microsoft.com/office/drawing/2014/main" id="{7F48518A-3768-5B49-8752-2C44ED8BA5CA}"/>
              </a:ext>
            </a:extLst>
          </p:cNvPr>
          <p:cNvSpPr txBox="1"/>
          <p:nvPr/>
        </p:nvSpPr>
        <p:spPr>
          <a:xfrm>
            <a:off x="628644" y="4838707"/>
            <a:ext cx="6531737"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767171"/>
                </a:solidFill>
                <a:uFillTx/>
                <a:latin typeface="Plus Jakarta Sans Medium" pitchFamily="2" charset="0"/>
                <a:cs typeface="Plus Jakarta Sans Medium" pitchFamily="2" charset="0"/>
                <a:hlinkClick r:id="rId2"/>
              </a:rPr>
              <a:t>Find out more and get involved if you’re an ITE provider</a:t>
            </a:r>
            <a:endParaRPr lang="en-GB" sz="1800" b="0" i="0" u="none" strike="noStrike" kern="1200" cap="none" spc="0" baseline="0">
              <a:solidFill>
                <a:srgbClr val="767171"/>
              </a:solidFill>
              <a:uFillTx/>
              <a:latin typeface="Plus Jakarta Sans Medium" pitchFamily="2" charset="0"/>
              <a:cs typeface="Plus Jakarta Sans Medium" pitchFamily="2" charset="0"/>
            </a:endParaRPr>
          </a:p>
        </p:txBody>
      </p:sp>
      <p:pic>
        <p:nvPicPr>
          <p:cNvPr id="13" name="Picture 12" descr="Text&#10;&#10;Description automatically generated">
            <a:extLst>
              <a:ext uri="{FF2B5EF4-FFF2-40B4-BE49-F238E27FC236}">
                <a16:creationId xmlns:a16="http://schemas.microsoft.com/office/drawing/2014/main" id="{40CF67FE-6B63-6600-048D-C3C76A9BFE5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838706" y="2638786"/>
            <a:ext cx="1662107" cy="833042"/>
          </a:xfrm>
          <a:prstGeom prst="rect">
            <a:avLst/>
          </a:prstGeom>
        </p:spPr>
      </p:pic>
      <p:pic>
        <p:nvPicPr>
          <p:cNvPr id="15" name="Picture 14" descr="A picture containing text&#10;&#10;Description automatically generated">
            <a:extLst>
              <a:ext uri="{FF2B5EF4-FFF2-40B4-BE49-F238E27FC236}">
                <a16:creationId xmlns:a16="http://schemas.microsoft.com/office/drawing/2014/main" id="{533D4ED8-AAA1-6DF9-4DCD-36AEFD97298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4838706" y="3802693"/>
            <a:ext cx="3606827" cy="728045"/>
          </a:xfrm>
          <a:prstGeom prst="rect">
            <a:avLst/>
          </a:prstGeom>
        </p:spPr>
      </p:pic>
      <p:pic>
        <p:nvPicPr>
          <p:cNvPr id="17" name="Picture 16" descr="A picture containing text&#10;&#10;Description automatically generated">
            <a:extLst>
              <a:ext uri="{FF2B5EF4-FFF2-40B4-BE49-F238E27FC236}">
                <a16:creationId xmlns:a16="http://schemas.microsoft.com/office/drawing/2014/main" id="{86915A5B-D362-1C55-A2CF-5EE141514FB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6767518" y="2588042"/>
            <a:ext cx="1662107" cy="712331"/>
          </a:xfrm>
          <a:prstGeom prst="rect">
            <a:avLst/>
          </a:prstGeom>
        </p:spPr>
      </p:pic>
    </p:spTree>
    <p:extLst>
      <p:ext uri="{BB962C8B-B14F-4D97-AF65-F5344CB8AC3E}">
        <p14:creationId xmlns:p14="http://schemas.microsoft.com/office/powerpoint/2010/main" val="27853516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21/07/2025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34576557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PSQM">
    <p:spTree>
      <p:nvGrpSpPr>
        <p:cNvPr id="1" name=""/>
        <p:cNvGrpSpPr/>
        <p:nvPr/>
      </p:nvGrpSpPr>
      <p:grpSpPr>
        <a:xfrm>
          <a:off x="0" y="0"/>
          <a:ext cx="0" cy="0"/>
          <a:chOff x="0" y="0"/>
          <a:chExt cx="0" cy="0"/>
        </a:xfrm>
      </p:grpSpPr>
      <p:pic>
        <p:nvPicPr>
          <p:cNvPr id="2" name="Picture 13" descr="A picture containing text, clipart&#10;&#10;Description automatically generated">
            <a:hlinkClick r:id="rId2"/>
            <a:extLst>
              <a:ext uri="{FF2B5EF4-FFF2-40B4-BE49-F238E27FC236}">
                <a16:creationId xmlns:a16="http://schemas.microsoft.com/office/drawing/2014/main" id="{5BBDEB94-D2C6-5741-A519-DEBD23B9732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34902" y="1783320"/>
            <a:ext cx="4045438" cy="2275559"/>
          </a:xfrm>
          <a:prstGeom prst="rect">
            <a:avLst/>
          </a:prstGeom>
          <a:noFill/>
          <a:ln cap="flat">
            <a:noFill/>
          </a:ln>
        </p:spPr>
      </p:pic>
      <p:sp>
        <p:nvSpPr>
          <p:cNvPr id="3" name="Date Placeholder 2">
            <a:extLst>
              <a:ext uri="{FF2B5EF4-FFF2-40B4-BE49-F238E27FC236}">
                <a16:creationId xmlns:a16="http://schemas.microsoft.com/office/drawing/2014/main" id="{E3F9DBB5-B00D-B440-AB43-A3FC78B5F93D}"/>
              </a:ext>
            </a:extLst>
          </p:cNvPr>
          <p:cNvSpPr txBox="1">
            <a:spLocks noGrp="1"/>
          </p:cNvSpPr>
          <p:nvPr>
            <p:ph type="dt" sz="half" idx="7"/>
          </p:nvPr>
        </p:nvSpPr>
        <p:spPr/>
        <p:txBody>
          <a:bodyPr/>
          <a:lstStyle>
            <a:lvl1pPr>
              <a:defRPr/>
            </a:lvl1pPr>
          </a:lstStyle>
          <a:p>
            <a:pPr lvl="0"/>
            <a:fld id="{07F603AE-5FB3-5646-A98F-FF1859D61D69}" type="datetime1">
              <a:rPr lang="en-GB"/>
              <a:pPr lvl="0"/>
              <a:t>21/07/2025</a:t>
            </a:fld>
            <a:endParaRPr lang="en-GB"/>
          </a:p>
        </p:txBody>
      </p:sp>
      <p:sp>
        <p:nvSpPr>
          <p:cNvPr id="4" name="Footer Placeholder 3">
            <a:extLst>
              <a:ext uri="{FF2B5EF4-FFF2-40B4-BE49-F238E27FC236}">
                <a16:creationId xmlns:a16="http://schemas.microsoft.com/office/drawing/2014/main" id="{25B0DAFE-0FD1-5349-A024-A5D80CDA16FD}"/>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793FBA69-1BD4-9D41-95CB-3A8E70C06138}"/>
              </a:ext>
            </a:extLst>
          </p:cNvPr>
          <p:cNvSpPr txBox="1">
            <a:spLocks noGrp="1"/>
          </p:cNvSpPr>
          <p:nvPr>
            <p:ph type="sldNum" sz="quarter" idx="8"/>
          </p:nvPr>
        </p:nvSpPr>
        <p:spPr/>
        <p:txBody>
          <a:bodyPr/>
          <a:lstStyle>
            <a:lvl1pPr>
              <a:defRPr/>
            </a:lvl1pPr>
          </a:lstStyle>
          <a:p>
            <a:pPr lvl="0"/>
            <a:fld id="{21C00FB2-6E76-C64F-B083-04427737EB7F}" type="slidenum">
              <a:t>‹#›</a:t>
            </a:fld>
            <a:endParaRPr lang="en-GB"/>
          </a:p>
        </p:txBody>
      </p:sp>
      <p:sp>
        <p:nvSpPr>
          <p:cNvPr id="6" name="TextBox 13">
            <a:extLst>
              <a:ext uri="{FF2B5EF4-FFF2-40B4-BE49-F238E27FC236}">
                <a16:creationId xmlns:a16="http://schemas.microsoft.com/office/drawing/2014/main" id="{538B8F17-D782-5546-BF52-ACAFFB828DC1}"/>
              </a:ext>
            </a:extLst>
          </p:cNvPr>
          <p:cNvSpPr txBox="1"/>
          <p:nvPr/>
        </p:nvSpPr>
        <p:spPr>
          <a:xfrm>
            <a:off x="863010" y="734698"/>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PRIMARY SCIENCE QUALITY MARK</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7" name="TextBox 12">
            <a:extLst>
              <a:ext uri="{FF2B5EF4-FFF2-40B4-BE49-F238E27FC236}">
                <a16:creationId xmlns:a16="http://schemas.microsoft.com/office/drawing/2014/main" id="{466E2686-891F-EB4D-B404-CA3668E377BE}"/>
              </a:ext>
            </a:extLst>
          </p:cNvPr>
          <p:cNvSpPr txBox="1"/>
          <p:nvPr/>
        </p:nvSpPr>
        <p:spPr>
          <a:xfrm>
            <a:off x="863010" y="1378243"/>
            <a:ext cx="3646090" cy="337015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We encourage you to consider taking part in the </a:t>
            </a:r>
            <a:r>
              <a:rPr lang="en-GB" sz="1950" b="1" i="0" u="none" strike="noStrike" kern="1200" cap="none" spc="0" baseline="0">
                <a:solidFill>
                  <a:srgbClr val="006AB3"/>
                </a:solidFill>
                <a:uFillTx/>
                <a:latin typeface="Plus Jakarta Sans ExtraBold" pitchFamily="2" charset="0"/>
                <a:cs typeface="Plus Jakarta Sans ExtraBold" pitchFamily="2" charset="0"/>
                <a:hlinkClick r:id="rId2"/>
              </a:rPr>
              <a:t>Primary Science Quality Mark (PSQM)</a:t>
            </a:r>
            <a:r>
              <a:rPr lang="en-GB" sz="1950" b="1" i="0" u="none" strike="noStrike" kern="1200" cap="none" spc="0" baseline="0">
                <a:solidFill>
                  <a:srgbClr val="5E5B5C"/>
                </a:solidFill>
                <a:uFillTx/>
                <a:latin typeface="Plus Jakarta Sans ExtraBold" pitchFamily="2" charset="0"/>
                <a:cs typeface="Plus Jakarta Sans ExtraBold" pitchFamily="2" charset="0"/>
              </a:rPr>
              <a:t>. </a:t>
            </a:r>
            <a:r>
              <a:rPr lang="en-GB" sz="1950" b="0" i="0" u="none" strike="noStrike" kern="1200" cap="none" spc="0" baseline="0">
                <a:solidFill>
                  <a:srgbClr val="5E5B5C"/>
                </a:solidFill>
                <a:uFillTx/>
                <a:latin typeface="Plus Jakarta Sans Medium" pitchFamily="2" charset="0"/>
                <a:cs typeface="Plus Jakarta Sans Medium" pitchFamily="2" charset="0"/>
              </a:rPr>
              <a:t>This year-long CPD accreditation programme focuses on developing effective, confident science leadership for whole school impact on science teaching and learning. </a:t>
            </a:r>
          </a:p>
        </p:txBody>
      </p:sp>
      <p:sp>
        <p:nvSpPr>
          <p:cNvPr id="8" name="TextBox 12">
            <a:extLst>
              <a:ext uri="{FF2B5EF4-FFF2-40B4-BE49-F238E27FC236}">
                <a16:creationId xmlns:a16="http://schemas.microsoft.com/office/drawing/2014/main" id="{C6A06BB3-0D67-D944-ADEC-2319E80B8001}"/>
              </a:ext>
            </a:extLst>
          </p:cNvPr>
          <p:cNvSpPr txBox="1"/>
          <p:nvPr/>
        </p:nvSpPr>
        <p:spPr>
          <a:xfrm>
            <a:off x="863010" y="4902916"/>
            <a:ext cx="7250936" cy="609398"/>
          </a:xfrm>
          <a:prstGeom prst="rect">
            <a:avLst/>
          </a:prstGeom>
          <a:noFill/>
          <a:ln cap="flat">
            <a:noFill/>
          </a:ln>
        </p:spPr>
        <p:txBody>
          <a:bodyPr vert="horz" wrap="square" lIns="68580" tIns="34290" rIns="68580" bIns="34290" anchor="t" anchorCtr="0" compatLnSpc="1">
            <a:spAutoFit/>
          </a:bodyPr>
          <a:lstStyle/>
          <a:p>
            <a:pPr marL="0" marR="0" lvl="0" indent="0" algn="l" defTabSz="914377" rtl="0" fontAlgn="auto" hangingPunct="1">
              <a:lnSpc>
                <a:spcPct val="90000"/>
              </a:lnSpc>
              <a:spcBef>
                <a:spcPts val="1001"/>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PSTT is proud to be a long term supporter of PSQM through a strategic partnership with the University of Hertfordshire.</a:t>
            </a:r>
          </a:p>
        </p:txBody>
      </p:sp>
    </p:spTree>
    <p:extLst>
      <p:ext uri="{BB962C8B-B14F-4D97-AF65-F5344CB8AC3E}">
        <p14:creationId xmlns:p14="http://schemas.microsoft.com/office/powerpoint/2010/main" val="40092912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04"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SSERC</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61734"/>
            <a:ext cx="4111570" cy="1869743"/>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SSERC is a Local Authority shared service that provides support across all 32 Scottish Local Education Authorities. It supports primary science through three core strands:</a:t>
            </a:r>
          </a:p>
        </p:txBody>
      </p:sp>
      <p:pic>
        <p:nvPicPr>
          <p:cNvPr id="7" name="Picture 5" descr="Icon&#10;&#10;Description automatically generated with medium confidence">
            <a:hlinkClick r:id="rId2"/>
            <a:extLst>
              <a:ext uri="{FF2B5EF4-FFF2-40B4-BE49-F238E27FC236}">
                <a16:creationId xmlns:a16="http://schemas.microsoft.com/office/drawing/2014/main" id="{CB9A4F32-25F9-B742-AEB8-1CF598BB75C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007" y="1661735"/>
            <a:ext cx="3504424" cy="1685079"/>
          </a:xfrm>
          <a:prstGeom prst="rect">
            <a:avLst/>
          </a:prstGeom>
          <a:noFill/>
          <a:ln cap="flat">
            <a:noFill/>
          </a:ln>
        </p:spPr>
      </p:pic>
      <p:sp>
        <p:nvSpPr>
          <p:cNvPr id="8" name="TextBox 12">
            <a:extLst>
              <a:ext uri="{FF2B5EF4-FFF2-40B4-BE49-F238E27FC236}">
                <a16:creationId xmlns:a16="http://schemas.microsoft.com/office/drawing/2014/main" id="{861B331A-492C-AD4B-A8C7-0F56E346A34E}"/>
              </a:ext>
            </a:extLst>
          </p:cNvPr>
          <p:cNvSpPr txBox="1"/>
          <p:nvPr/>
        </p:nvSpPr>
        <p:spPr>
          <a:xfrm>
            <a:off x="863004" y="3581350"/>
            <a:ext cx="7652348" cy="2169825"/>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The provision of career-long professional learning (CLPL) opportunities for teachers across Scotland.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an advisory service providing health and safety advice and guidance.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950" b="0" i="0" u="none" strike="noStrike" kern="1200" cap="none" spc="0" baseline="0">
                <a:solidFill>
                  <a:srgbClr val="5E5B5C"/>
                </a:solidFill>
                <a:uFillTx/>
                <a:latin typeface="Plus Jakarta Sans Medium" pitchFamily="2" charset="0"/>
                <a:cs typeface="Plus Jakarta Sans Medium" pitchFamily="2" charset="0"/>
              </a:rPr>
              <a:t>As lead coordinator for the STEM Ambassador hubs in Scotland, giving schools opportunities for wider STEM engagement</a:t>
            </a:r>
          </a:p>
        </p:txBody>
      </p:sp>
    </p:spTree>
    <p:extLst>
      <p:ext uri="{BB962C8B-B14F-4D97-AF65-F5344CB8AC3E}">
        <p14:creationId xmlns:p14="http://schemas.microsoft.com/office/powerpoint/2010/main" val="357672035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1_SSERC">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4050" b="0" i="0" u="none" strike="noStrike" kern="1200" cap="none" spc="0" baseline="0">
                <a:solidFill>
                  <a:srgbClr val="3EB1C8"/>
                </a:solidFill>
                <a:uFillTx/>
                <a:latin typeface="Plus Jakarta Sans Medium" pitchFamily="2" charset="0"/>
                <a:cs typeface="Plus Jakarta Sans Medium" pitchFamily="2" charset="0"/>
              </a:rPr>
              <a:t>25 Years of PSTT</a:t>
            </a:r>
          </a:p>
        </p:txBody>
      </p:sp>
      <p:sp>
        <p:nvSpPr>
          <p:cNvPr id="6" name="TextBox 12">
            <a:extLst>
              <a:ext uri="{FF2B5EF4-FFF2-40B4-BE49-F238E27FC236}">
                <a16:creationId xmlns:a16="http://schemas.microsoft.com/office/drawing/2014/main" id="{F4C70338-40AE-CC4E-8D99-7C0741DBD0BA}"/>
              </a:ext>
            </a:extLst>
          </p:cNvPr>
          <p:cNvSpPr txBox="1"/>
          <p:nvPr/>
        </p:nvSpPr>
        <p:spPr>
          <a:xfrm>
            <a:off x="809670" y="1594991"/>
            <a:ext cx="431859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Over the past 25 years, PSTT has invested more than £24 million in supporting teachers to raise the profile of science. We’ve established our College of over 200 inspiring science leaders, supported academics to do key research and development projects, worked with teachers and partners to produce numerous science resources, and helped establish strong communities of practice throughout the UK.</a:t>
            </a:r>
          </a:p>
        </p:txBody>
      </p:sp>
      <p:pic>
        <p:nvPicPr>
          <p:cNvPr id="10" name="Picture 9" descr="A picture containing text, sign, room&#10;&#10;Description automatically generated">
            <a:extLst>
              <a:ext uri="{FF2B5EF4-FFF2-40B4-BE49-F238E27FC236}">
                <a16:creationId xmlns:a16="http://schemas.microsoft.com/office/drawing/2014/main" id="{D1BD6968-D911-815C-EED6-F37F73987A3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83510" y="2053590"/>
            <a:ext cx="2750820" cy="2750820"/>
          </a:xfrm>
          <a:prstGeom prst="rect">
            <a:avLst/>
          </a:prstGeom>
        </p:spPr>
      </p:pic>
    </p:spTree>
    <p:extLst>
      <p:ext uri="{BB962C8B-B14F-4D97-AF65-F5344CB8AC3E}">
        <p14:creationId xmlns:p14="http://schemas.microsoft.com/office/powerpoint/2010/main" val="413659758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_Vertical Title and Text">
    <p:spTree>
      <p:nvGrpSpPr>
        <p:cNvPr id="1" name=""/>
        <p:cNvGrpSpPr/>
        <p:nvPr/>
      </p:nvGrpSpPr>
      <p:grpSpPr>
        <a:xfrm>
          <a:off x="0" y="0"/>
          <a:ext cx="0" cy="0"/>
          <a:chOff x="0" y="0"/>
          <a:chExt cx="0" cy="0"/>
        </a:xfrm>
      </p:grpSpPr>
      <p:pic>
        <p:nvPicPr>
          <p:cNvPr id="7" name="Picture 6" descr="Colour Strip.jpg"/>
          <p:cNvPicPr>
            <a:picLocks noChangeAspect="1"/>
          </p:cNvPicPr>
          <p:nvPr userDrawn="1"/>
        </p:nvPicPr>
        <p:blipFill>
          <a:blip r:embed="rId2" cstate="print"/>
          <a:stretch>
            <a:fillRect/>
          </a:stretch>
        </p:blipFill>
        <p:spPr>
          <a:xfrm rot="5400000">
            <a:off x="-2695736" y="2695736"/>
            <a:ext cx="5868144" cy="476672"/>
          </a:xfrm>
          <a:prstGeom prst="rect">
            <a:avLst/>
          </a:prstGeom>
        </p:spPr>
      </p:pic>
    </p:spTree>
    <p:extLst>
      <p:ext uri="{BB962C8B-B14F-4D97-AF65-F5344CB8AC3E}">
        <p14:creationId xmlns:p14="http://schemas.microsoft.com/office/powerpoint/2010/main" val="391779904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Health &amp; Safety">
    <p:spTree>
      <p:nvGrpSpPr>
        <p:cNvPr id="1" name=""/>
        <p:cNvGrpSpPr/>
        <p:nvPr/>
      </p:nvGrpSpPr>
      <p:grpSpPr>
        <a:xfrm>
          <a:off x="0" y="0"/>
          <a:ext cx="0" cy="0"/>
          <a:chOff x="0" y="0"/>
          <a:chExt cx="0" cy="0"/>
        </a:xfrm>
      </p:grpSpPr>
      <p:sp>
        <p:nvSpPr>
          <p:cNvPr id="5" name="TextBox 13">
            <a:extLst>
              <a:ext uri="{FF2B5EF4-FFF2-40B4-BE49-F238E27FC236}">
                <a16:creationId xmlns:a16="http://schemas.microsoft.com/office/drawing/2014/main" id="{DE064FE4-DC25-8D3F-FEA7-05E8072E5275}"/>
              </a:ext>
            </a:extLst>
          </p:cNvPr>
          <p:cNvSpPr txBox="1"/>
          <p:nvPr userDrawn="1"/>
        </p:nvSpPr>
        <p:spPr>
          <a:xfrm>
            <a:off x="864000" y="734400"/>
            <a:ext cx="7956514"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dirty="0">
                <a:solidFill>
                  <a:srgbClr val="3EB1C8"/>
                </a:solidFill>
                <a:uFillTx/>
                <a:latin typeface="+mn-lt"/>
                <a:cs typeface="Plus Jakarta Sans" pitchFamily="2" charset="0"/>
              </a:rPr>
              <a:t>Health &amp; Safety</a:t>
            </a:r>
          </a:p>
        </p:txBody>
      </p:sp>
      <p:sp>
        <p:nvSpPr>
          <p:cNvPr id="7" name="TextBox 12">
            <a:extLst>
              <a:ext uri="{FF2B5EF4-FFF2-40B4-BE49-F238E27FC236}">
                <a16:creationId xmlns:a16="http://schemas.microsoft.com/office/drawing/2014/main" id="{AEB11F9A-956D-119F-70D2-C0D2928CFCB7}"/>
              </a:ext>
            </a:extLst>
          </p:cNvPr>
          <p:cNvSpPr txBox="1"/>
          <p:nvPr userDrawn="1"/>
        </p:nvSpPr>
        <p:spPr>
          <a:xfrm>
            <a:off x="864000" y="1576800"/>
            <a:ext cx="7595197" cy="48474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The activities you will be undertaking today have been risk assessed using guidance provided by CLEAPSS / SSERC.</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When planning to repeat any of the activities we are showcasing today, you must consult the risk assessment advice provided by your employer and adjust it to suit the needs of your class.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725" b="0" i="0" u="none" strike="noStrike" kern="1200" cap="none" spc="0" baseline="0" dirty="0">
                <a:solidFill>
                  <a:srgbClr val="5E5B5C"/>
                </a:solidFill>
                <a:uFillTx/>
                <a:latin typeface="+mn-lt"/>
                <a:cs typeface="Plus Jakarta Sans" pitchFamily="2" charset="0"/>
              </a:rPr>
              <a:t>It is likely that your employer has identified CLEAPSS (England, Wales and NI) or SSERC (Scotland) as the source of H&amp;S advice they want you to follow.</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725" b="0" i="0" u="none" strike="noStrike" kern="1200" cap="none" spc="0" baseline="0" dirty="0">
              <a:solidFill>
                <a:srgbClr val="5E5B5C"/>
              </a:solidFill>
              <a:uFillTx/>
              <a:latin typeface="+mn-lt"/>
              <a:cs typeface="Plus Jakarta Sans" pitchFamily="2" charset="0"/>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If you do not know who provides your school with health and safety advice, ask your Headteacher, employer or business manager.</a:t>
            </a:r>
          </a:p>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n-US" sz="1725" b="0" i="0" u="none" strike="noStrike" kern="1200" cap="none" spc="0" normalizeH="0" baseline="0" noProof="0" dirty="0">
              <a:ln>
                <a:noFill/>
              </a:ln>
              <a:solidFill>
                <a:srgbClr val="5E5B5C"/>
              </a:solidFill>
              <a:effectLst/>
              <a:uLnTx/>
              <a:uFillTx/>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kumimoji="0" lang="en-US" sz="1725" b="0" i="0" u="none" strike="noStrike" kern="1200" cap="none" spc="0" normalizeH="0" baseline="0" noProof="0" dirty="0">
                <a:ln>
                  <a:noFill/>
                </a:ln>
                <a:solidFill>
                  <a:srgbClr val="5E5B5C"/>
                </a:solidFill>
                <a:effectLst/>
                <a:uLnTx/>
                <a:uFillTx/>
                <a:latin typeface="+mn-lt"/>
                <a:ea typeface="+mn-ea"/>
                <a:cs typeface="+mn-cs"/>
              </a:rPr>
              <a:t>It is your employer's responsibility to provide you with suitable advice and training so that you can manage any risks arising in your lessons appropriately.</a:t>
            </a:r>
            <a:endParaRPr lang="en-GB" sz="2100" b="0" i="0" u="none" strike="noStrike" kern="1200" cap="none" spc="0" baseline="0" dirty="0">
              <a:solidFill>
                <a:srgbClr val="5E5B5C"/>
              </a:solidFill>
              <a:uFillTx/>
              <a:latin typeface="Plus Jakarta Sans" pitchFamily="2" charset="0"/>
              <a:cs typeface="Plus Jakarta Sans" pitchFamily="2" charset="0"/>
            </a:endParaRPr>
          </a:p>
        </p:txBody>
      </p:sp>
      <p:sp>
        <p:nvSpPr>
          <p:cNvPr id="9" name="TextBox 12">
            <a:extLst>
              <a:ext uri="{FF2B5EF4-FFF2-40B4-BE49-F238E27FC236}">
                <a16:creationId xmlns:a16="http://schemas.microsoft.com/office/drawing/2014/main" id="{4F309CCE-9EC7-00DC-45C7-9FE62A836626}"/>
              </a:ext>
            </a:extLst>
          </p:cNvPr>
          <p:cNvSpPr txBox="1"/>
          <p:nvPr userDrawn="1"/>
        </p:nvSpPr>
        <p:spPr>
          <a:xfrm>
            <a:off x="1463589" y="4093199"/>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www.cleapss.org.uk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primary@cleapss.org.uk</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01895 251 496 </a:t>
            </a:r>
          </a:p>
        </p:txBody>
      </p:sp>
      <p:sp>
        <p:nvSpPr>
          <p:cNvPr id="11" name="TextBox 12">
            <a:extLst>
              <a:ext uri="{FF2B5EF4-FFF2-40B4-BE49-F238E27FC236}">
                <a16:creationId xmlns:a16="http://schemas.microsoft.com/office/drawing/2014/main" id="{72FF63C0-641B-AEC2-36E9-8847E6A5F621}"/>
              </a:ext>
            </a:extLst>
          </p:cNvPr>
          <p:cNvSpPr txBox="1"/>
          <p:nvPr userDrawn="1"/>
        </p:nvSpPr>
        <p:spPr>
          <a:xfrm>
            <a:off x="5105624" y="4093198"/>
            <a:ext cx="2574789" cy="761747"/>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www.sserc.org.uk </a:t>
            </a:r>
            <a:r>
              <a:rPr lang="en-GB" sz="1500" b="1" i="0" u="none" strike="noStrike" kern="1200" cap="none" spc="0" baseline="0" dirty="0" err="1">
                <a:solidFill>
                  <a:srgbClr val="5E5B5C"/>
                </a:solidFill>
                <a:uFillTx/>
                <a:latin typeface="+mn-lt"/>
                <a:cs typeface="Plus Jakarta Sans" pitchFamily="2" charset="0"/>
              </a:rPr>
              <a:t>enquiries@sserc.scot</a:t>
            </a:r>
            <a:r>
              <a:rPr lang="en-GB" sz="1500" b="1" i="0" u="none" strike="noStrike" kern="1200" cap="none" spc="0" baseline="0" dirty="0">
                <a:solidFill>
                  <a:srgbClr val="5E5B5C"/>
                </a:solidFill>
                <a:uFillTx/>
                <a:latin typeface="+mn-lt"/>
                <a:cs typeface="Plus Jakarta Sans" pitchFamily="2" charset="0"/>
              </a:rPr>
              <a:t>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1" i="0" u="none" strike="noStrike" kern="1200" cap="none" spc="0" baseline="0" dirty="0">
                <a:solidFill>
                  <a:srgbClr val="5E5B5C"/>
                </a:solidFill>
                <a:uFillTx/>
                <a:latin typeface="+mn-lt"/>
                <a:cs typeface="Plus Jakarta Sans" pitchFamily="2" charset="0"/>
              </a:rPr>
              <a:t>01383 626 070</a:t>
            </a:r>
          </a:p>
        </p:txBody>
      </p:sp>
    </p:spTree>
    <p:extLst>
      <p:ext uri="{BB962C8B-B14F-4D97-AF65-F5344CB8AC3E}">
        <p14:creationId xmlns:p14="http://schemas.microsoft.com/office/powerpoint/2010/main" val="265186872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A053-C971-0D49-84CA-DA10A947299C}"/>
              </a:ext>
            </a:extLst>
          </p:cNvPr>
          <p:cNvSpPr txBox="1">
            <a:spLocks noGrp="1"/>
          </p:cNvSpPr>
          <p:nvPr>
            <p:ph type="ctrTitle"/>
          </p:nvPr>
        </p:nvSpPr>
        <p:spPr>
          <a:xfrm>
            <a:off x="685800" y="1122360"/>
            <a:ext cx="7772397" cy="2387599"/>
          </a:xfrm>
        </p:spPr>
        <p:txBody>
          <a:bodyPr anchor="b" anchorCtr="1"/>
          <a:lstStyle>
            <a:lvl1pPr algn="ctr">
              <a:defRPr sz="5400"/>
            </a:lvl1pPr>
          </a:lstStyle>
          <a:p>
            <a:pPr lvl="0"/>
            <a:r>
              <a:rPr lang="en-US"/>
              <a:t>CLICK TO EDIT MASTER TITLE STYLE</a:t>
            </a:r>
          </a:p>
        </p:txBody>
      </p:sp>
      <p:sp>
        <p:nvSpPr>
          <p:cNvPr id="3" name="Subtitle 2">
            <a:extLst>
              <a:ext uri="{FF2B5EF4-FFF2-40B4-BE49-F238E27FC236}">
                <a16:creationId xmlns:a16="http://schemas.microsoft.com/office/drawing/2014/main" id="{5549900A-F2CF-E04C-AA04-AF2DC580583D}"/>
              </a:ext>
            </a:extLst>
          </p:cNvPr>
          <p:cNvSpPr txBox="1">
            <a:spLocks noGrp="1"/>
          </p:cNvSpPr>
          <p:nvPr>
            <p:ph type="subTitle" idx="1"/>
          </p:nvPr>
        </p:nvSpPr>
        <p:spPr>
          <a:xfrm>
            <a:off x="1143002" y="3602041"/>
            <a:ext cx="6858000" cy="1655761"/>
          </a:xfrm>
        </p:spPr>
        <p:txBody>
          <a:bodyPr anchorCtr="1"/>
          <a:lstStyle>
            <a:lvl1pPr marL="0" indent="0" algn="ctr">
              <a:buNone/>
              <a:defRPr sz="2400">
                <a:solidFill>
                  <a:srgbClr val="E10098"/>
                </a:solidFill>
              </a:defRPr>
            </a:lvl1pPr>
          </a:lstStyle>
          <a:p>
            <a:pPr lvl="0"/>
            <a:r>
              <a:rPr lang="en-US"/>
              <a:t>Click to edit Master subtitle style</a:t>
            </a:r>
          </a:p>
        </p:txBody>
      </p:sp>
      <p:sp>
        <p:nvSpPr>
          <p:cNvPr id="4" name="Date Placeholder 3">
            <a:extLst>
              <a:ext uri="{FF2B5EF4-FFF2-40B4-BE49-F238E27FC236}">
                <a16:creationId xmlns:a16="http://schemas.microsoft.com/office/drawing/2014/main" id="{0438E852-5834-A144-A446-E5BA3BAB8719}"/>
              </a:ext>
            </a:extLst>
          </p:cNvPr>
          <p:cNvSpPr txBox="1">
            <a:spLocks noGrp="1"/>
          </p:cNvSpPr>
          <p:nvPr>
            <p:ph type="dt" sz="half" idx="7"/>
          </p:nvPr>
        </p:nvSpPr>
        <p:spPr/>
        <p:txBody>
          <a:bodyPr/>
          <a:lstStyle>
            <a:lvl1pPr>
              <a:defRPr/>
            </a:lvl1pPr>
          </a:lstStyle>
          <a:p>
            <a:pPr lvl="0"/>
            <a:fld id="{89529726-D046-9C46-B135-4EB0DB188FD6}" type="datetime1">
              <a:rPr lang="en-GB"/>
              <a:pPr lvl="0"/>
              <a:t>21/07/2025</a:t>
            </a:fld>
            <a:endParaRPr lang="en-GB"/>
          </a:p>
        </p:txBody>
      </p:sp>
      <p:sp>
        <p:nvSpPr>
          <p:cNvPr id="5" name="Footer Placeholder 4">
            <a:extLst>
              <a:ext uri="{FF2B5EF4-FFF2-40B4-BE49-F238E27FC236}">
                <a16:creationId xmlns:a16="http://schemas.microsoft.com/office/drawing/2014/main" id="{2896C81A-E9FB-5947-A3B6-F6434B7B37E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2B94504F-F93B-314B-B34A-08FD45AE281A}"/>
              </a:ext>
            </a:extLst>
          </p:cNvPr>
          <p:cNvSpPr txBox="1">
            <a:spLocks noGrp="1"/>
          </p:cNvSpPr>
          <p:nvPr>
            <p:ph type="sldNum" sz="quarter" idx="8"/>
          </p:nvPr>
        </p:nvSpPr>
        <p:spPr/>
        <p:txBody>
          <a:bodyPr/>
          <a:lstStyle>
            <a:lvl1pPr>
              <a:defRPr/>
            </a:lvl1pPr>
          </a:lstStyle>
          <a:p>
            <a:pPr lvl="0"/>
            <a:fld id="{B713B00C-55BF-B245-89BA-50AC3F4B69A7}" type="slidenum">
              <a:t>‹#›</a:t>
            </a:fld>
            <a:endParaRPr lang="en-GB"/>
          </a:p>
        </p:txBody>
      </p:sp>
    </p:spTree>
    <p:extLst>
      <p:ext uri="{BB962C8B-B14F-4D97-AF65-F5344CB8AC3E}">
        <p14:creationId xmlns:p14="http://schemas.microsoft.com/office/powerpoint/2010/main" val="2147980361"/>
      </p:ext>
    </p:extLst>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8F9427-898E-1843-81F5-8D67C8390496}"/>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Date Placeholder 2">
            <a:extLst>
              <a:ext uri="{FF2B5EF4-FFF2-40B4-BE49-F238E27FC236}">
                <a16:creationId xmlns:a16="http://schemas.microsoft.com/office/drawing/2014/main" id="{2BEE2C72-C9D7-0D48-A26C-A2F77EDA81B7}"/>
              </a:ext>
            </a:extLst>
          </p:cNvPr>
          <p:cNvSpPr txBox="1">
            <a:spLocks noGrp="1"/>
          </p:cNvSpPr>
          <p:nvPr>
            <p:ph type="dt" sz="half" idx="7"/>
          </p:nvPr>
        </p:nvSpPr>
        <p:spPr/>
        <p:txBody>
          <a:bodyPr/>
          <a:lstStyle>
            <a:lvl1pPr>
              <a:defRPr/>
            </a:lvl1pPr>
          </a:lstStyle>
          <a:p>
            <a:pPr lvl="0"/>
            <a:fld id="{800257A8-E2D1-A842-ADD4-447C325A5612}" type="datetime1">
              <a:rPr lang="en-GB"/>
              <a:pPr lvl="0"/>
              <a:t>21/07/2025</a:t>
            </a:fld>
            <a:endParaRPr lang="en-GB"/>
          </a:p>
        </p:txBody>
      </p:sp>
      <p:sp>
        <p:nvSpPr>
          <p:cNvPr id="4" name="Footer Placeholder 3">
            <a:extLst>
              <a:ext uri="{FF2B5EF4-FFF2-40B4-BE49-F238E27FC236}">
                <a16:creationId xmlns:a16="http://schemas.microsoft.com/office/drawing/2014/main" id="{5C3B36A4-E5AA-9642-81ED-C9D8B9E2BD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295AB4F6-D424-B148-888F-1EE25153EE5F}"/>
              </a:ext>
            </a:extLst>
          </p:cNvPr>
          <p:cNvSpPr txBox="1">
            <a:spLocks noGrp="1"/>
          </p:cNvSpPr>
          <p:nvPr>
            <p:ph type="sldNum" sz="quarter" idx="8"/>
          </p:nvPr>
        </p:nvSpPr>
        <p:spPr/>
        <p:txBody>
          <a:bodyPr/>
          <a:lstStyle>
            <a:lvl1pPr>
              <a:defRPr/>
            </a:lvl1pPr>
          </a:lstStyle>
          <a:p>
            <a:pPr lvl="0"/>
            <a:fld id="{F16D1E20-0AE7-A64B-93EC-281792ADEEAC}" type="slidenum">
              <a:t>‹#›</a:t>
            </a:fld>
            <a:endParaRPr lang="en-GB"/>
          </a:p>
        </p:txBody>
      </p:sp>
    </p:spTree>
    <p:extLst>
      <p:ext uri="{BB962C8B-B14F-4D97-AF65-F5344CB8AC3E}">
        <p14:creationId xmlns:p14="http://schemas.microsoft.com/office/powerpoint/2010/main" val="1490374476"/>
      </p:ext>
    </p:extLst>
  </p:cSld>
  <p:clrMapOvr>
    <a:masterClrMapping/>
  </p:clrMapOvr>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13B5A-184C-6947-A739-829D389D857F}"/>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A0568594-6644-084B-85C2-4F5E0268E9A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857A2A-F9CD-8C4D-A94C-905091988D8E}"/>
              </a:ext>
            </a:extLst>
          </p:cNvPr>
          <p:cNvSpPr txBox="1">
            <a:spLocks noGrp="1"/>
          </p:cNvSpPr>
          <p:nvPr>
            <p:ph type="dt" sz="half" idx="7"/>
          </p:nvPr>
        </p:nvSpPr>
        <p:spPr/>
        <p:txBody>
          <a:bodyPr/>
          <a:lstStyle>
            <a:lvl1pPr>
              <a:defRPr/>
            </a:lvl1pPr>
          </a:lstStyle>
          <a:p>
            <a:pPr lvl="0"/>
            <a:fld id="{CC34E8BB-7019-ED47-BE67-7BF1E5AF36A1}" type="datetime1">
              <a:rPr lang="en-GB"/>
              <a:pPr lvl="0"/>
              <a:t>21/07/2025</a:t>
            </a:fld>
            <a:endParaRPr lang="en-GB"/>
          </a:p>
        </p:txBody>
      </p:sp>
      <p:sp>
        <p:nvSpPr>
          <p:cNvPr id="5" name="Footer Placeholder 4">
            <a:extLst>
              <a:ext uri="{FF2B5EF4-FFF2-40B4-BE49-F238E27FC236}">
                <a16:creationId xmlns:a16="http://schemas.microsoft.com/office/drawing/2014/main" id="{C4D33912-79BD-BA46-8E03-37FAFB0795D6}"/>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02D85BCC-88A3-D141-8846-B3349DA8D449}"/>
              </a:ext>
            </a:extLst>
          </p:cNvPr>
          <p:cNvSpPr txBox="1">
            <a:spLocks noGrp="1"/>
          </p:cNvSpPr>
          <p:nvPr>
            <p:ph type="sldNum" sz="quarter" idx="8"/>
          </p:nvPr>
        </p:nvSpPr>
        <p:spPr/>
        <p:txBody>
          <a:bodyPr/>
          <a:lstStyle>
            <a:lvl1pPr>
              <a:defRPr/>
            </a:lvl1pPr>
          </a:lstStyle>
          <a:p>
            <a:pPr lvl="0"/>
            <a:fld id="{75F47356-93A5-3848-91C4-F897CFFA62BF}" type="slidenum">
              <a:t>‹#›</a:t>
            </a:fld>
            <a:endParaRPr lang="en-GB"/>
          </a:p>
        </p:txBody>
      </p:sp>
    </p:spTree>
    <p:extLst>
      <p:ext uri="{BB962C8B-B14F-4D97-AF65-F5344CB8AC3E}">
        <p14:creationId xmlns:p14="http://schemas.microsoft.com/office/powerpoint/2010/main" val="296890541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E9556E-CCC3-A341-B110-F4D14A732787}"/>
              </a:ext>
            </a:extLst>
          </p:cNvPr>
          <p:cNvSpPr txBox="1">
            <a:spLocks noGrp="1"/>
          </p:cNvSpPr>
          <p:nvPr>
            <p:ph type="title"/>
          </p:nvPr>
        </p:nvSpPr>
        <p:spPr>
          <a:xfrm>
            <a:off x="623885" y="1709741"/>
            <a:ext cx="7886700" cy="2852735"/>
          </a:xfrm>
        </p:spPr>
        <p:txBody>
          <a:bodyPr anchor="b"/>
          <a:lstStyle>
            <a:lvl1pPr>
              <a:defRPr sz="6000"/>
            </a:lvl1pPr>
          </a:lstStyle>
          <a:p>
            <a:pPr lvl="0"/>
            <a:r>
              <a:rPr lang="en-US"/>
              <a:t>Click to edit Master title style</a:t>
            </a:r>
          </a:p>
        </p:txBody>
      </p:sp>
      <p:sp>
        <p:nvSpPr>
          <p:cNvPr id="3" name="Text Placeholder 2">
            <a:extLst>
              <a:ext uri="{FF2B5EF4-FFF2-40B4-BE49-F238E27FC236}">
                <a16:creationId xmlns:a16="http://schemas.microsoft.com/office/drawing/2014/main" id="{1C93AB03-1C45-BD4D-B94C-F0B86F284E00}"/>
              </a:ext>
            </a:extLst>
          </p:cNvPr>
          <p:cNvSpPr txBox="1">
            <a:spLocks noGrp="1"/>
          </p:cNvSpPr>
          <p:nvPr>
            <p:ph type="body" idx="1"/>
          </p:nvPr>
        </p:nvSpPr>
        <p:spPr>
          <a:xfrm>
            <a:off x="623885" y="4589462"/>
            <a:ext cx="7886700" cy="1500188"/>
          </a:xfrm>
        </p:spPr>
        <p:txBody>
          <a:bodyPr/>
          <a:lstStyle>
            <a:lvl1pPr marL="0" indent="0">
              <a:buNone/>
              <a:defRPr sz="2400">
                <a:solidFill>
                  <a:srgbClr val="002060"/>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548F669C-FEF0-CC4F-B03D-0D6AF91A54F0}"/>
              </a:ext>
            </a:extLst>
          </p:cNvPr>
          <p:cNvSpPr txBox="1">
            <a:spLocks noGrp="1"/>
          </p:cNvSpPr>
          <p:nvPr>
            <p:ph type="dt" sz="half" idx="7"/>
          </p:nvPr>
        </p:nvSpPr>
        <p:spPr/>
        <p:txBody>
          <a:bodyPr/>
          <a:lstStyle>
            <a:lvl1pPr>
              <a:defRPr/>
            </a:lvl1pPr>
          </a:lstStyle>
          <a:p>
            <a:pPr lvl="0"/>
            <a:fld id="{9091EF87-A665-FB42-B0A7-654DF775E24B}" type="datetime1">
              <a:rPr lang="en-GB"/>
              <a:pPr lvl="0"/>
              <a:t>21/07/2025</a:t>
            </a:fld>
            <a:endParaRPr lang="en-GB"/>
          </a:p>
        </p:txBody>
      </p:sp>
      <p:sp>
        <p:nvSpPr>
          <p:cNvPr id="5" name="Footer Placeholder 4">
            <a:extLst>
              <a:ext uri="{FF2B5EF4-FFF2-40B4-BE49-F238E27FC236}">
                <a16:creationId xmlns:a16="http://schemas.microsoft.com/office/drawing/2014/main" id="{99576078-1B1C-CC4E-BE7E-0CC3619DD809}"/>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C5955285-3FD6-A749-B4B6-D061425F058D}"/>
              </a:ext>
            </a:extLst>
          </p:cNvPr>
          <p:cNvSpPr txBox="1">
            <a:spLocks noGrp="1"/>
          </p:cNvSpPr>
          <p:nvPr>
            <p:ph type="sldNum" sz="quarter" idx="8"/>
          </p:nvPr>
        </p:nvSpPr>
        <p:spPr/>
        <p:txBody>
          <a:bodyPr/>
          <a:lstStyle>
            <a:lvl1pPr>
              <a:defRPr/>
            </a:lvl1pPr>
          </a:lstStyle>
          <a:p>
            <a:pPr lvl="0"/>
            <a:fld id="{690E2A5E-147B-C348-AE2F-0383D220ABDB}" type="slidenum">
              <a:t>‹#›</a:t>
            </a:fld>
            <a:endParaRPr lang="en-GB"/>
          </a:p>
        </p:txBody>
      </p:sp>
    </p:spTree>
    <p:extLst>
      <p:ext uri="{BB962C8B-B14F-4D97-AF65-F5344CB8AC3E}">
        <p14:creationId xmlns:p14="http://schemas.microsoft.com/office/powerpoint/2010/main" val="6683187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FC6CB7-9F53-444A-B83D-C53C410ED81C}"/>
              </a:ext>
            </a:extLst>
          </p:cNvPr>
          <p:cNvSpPr txBox="1">
            <a:spLocks noGrp="1"/>
          </p:cNvSpPr>
          <p:nvPr>
            <p:ph type="title"/>
          </p:nvPr>
        </p:nvSpPr>
        <p:spPr/>
        <p:txBody>
          <a:bodyPr/>
          <a:lstStyle>
            <a:lvl1pPr>
              <a:defRPr/>
            </a:lvl1pPr>
          </a:lstStyle>
          <a:p>
            <a:pPr lvl="0"/>
            <a:r>
              <a:rPr lang="en-US"/>
              <a:t>Click to edit Master title style</a:t>
            </a:r>
          </a:p>
        </p:txBody>
      </p:sp>
      <p:sp>
        <p:nvSpPr>
          <p:cNvPr id="3" name="Content Placeholder 2">
            <a:extLst>
              <a:ext uri="{FF2B5EF4-FFF2-40B4-BE49-F238E27FC236}">
                <a16:creationId xmlns:a16="http://schemas.microsoft.com/office/drawing/2014/main" id="{7288E841-550F-7445-BB79-955377F09187}"/>
              </a:ext>
            </a:extLst>
          </p:cNvPr>
          <p:cNvSpPr txBox="1">
            <a:spLocks noGrp="1"/>
          </p:cNvSpPr>
          <p:nvPr>
            <p:ph idx="1"/>
          </p:nvPr>
        </p:nvSpPr>
        <p:spPr>
          <a:xfrm>
            <a:off x="628653"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D32F065-3938-134B-A24F-AE9123E4B07B}"/>
              </a:ext>
            </a:extLst>
          </p:cNvPr>
          <p:cNvSpPr txBox="1">
            <a:spLocks noGrp="1"/>
          </p:cNvSpPr>
          <p:nvPr>
            <p:ph idx="2"/>
          </p:nvPr>
        </p:nvSpPr>
        <p:spPr>
          <a:xfrm>
            <a:off x="4629151" y="1825627"/>
            <a:ext cx="3886202" cy="4351339"/>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E8DC871-FFAC-4945-9A5D-394E8BCEDEDC}"/>
              </a:ext>
            </a:extLst>
          </p:cNvPr>
          <p:cNvSpPr txBox="1">
            <a:spLocks noGrp="1"/>
          </p:cNvSpPr>
          <p:nvPr>
            <p:ph type="dt" sz="half" idx="7"/>
          </p:nvPr>
        </p:nvSpPr>
        <p:spPr/>
        <p:txBody>
          <a:bodyPr/>
          <a:lstStyle>
            <a:lvl1pPr>
              <a:defRPr/>
            </a:lvl1pPr>
          </a:lstStyle>
          <a:p>
            <a:pPr lvl="0"/>
            <a:fld id="{B09394E6-049A-6143-91C5-71A7A0E1B590}" type="datetime1">
              <a:rPr lang="en-GB"/>
              <a:pPr lvl="0"/>
              <a:t>21/07/2025</a:t>
            </a:fld>
            <a:endParaRPr lang="en-GB"/>
          </a:p>
        </p:txBody>
      </p:sp>
      <p:sp>
        <p:nvSpPr>
          <p:cNvPr id="6" name="Footer Placeholder 5">
            <a:extLst>
              <a:ext uri="{FF2B5EF4-FFF2-40B4-BE49-F238E27FC236}">
                <a16:creationId xmlns:a16="http://schemas.microsoft.com/office/drawing/2014/main" id="{61453A2F-B02D-2449-AE77-831FBE45FF2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BFE25A9B-C03F-6D42-B4E3-C4B68F205A49}"/>
              </a:ext>
            </a:extLst>
          </p:cNvPr>
          <p:cNvSpPr txBox="1">
            <a:spLocks noGrp="1"/>
          </p:cNvSpPr>
          <p:nvPr>
            <p:ph type="sldNum" sz="quarter" idx="8"/>
          </p:nvPr>
        </p:nvSpPr>
        <p:spPr/>
        <p:txBody>
          <a:bodyPr/>
          <a:lstStyle>
            <a:lvl1pPr>
              <a:defRPr/>
            </a:lvl1pPr>
          </a:lstStyle>
          <a:p>
            <a:pPr lvl="0"/>
            <a:fld id="{7A1780F5-7D61-DB42-9C84-4376AB2DBD99}" type="slidenum">
              <a:t>‹#›</a:t>
            </a:fld>
            <a:endParaRPr lang="en-GB"/>
          </a:p>
        </p:txBody>
      </p:sp>
    </p:spTree>
    <p:extLst>
      <p:ext uri="{BB962C8B-B14F-4D97-AF65-F5344CB8AC3E}">
        <p14:creationId xmlns:p14="http://schemas.microsoft.com/office/powerpoint/2010/main" val="1661483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21/07/2025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36557471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61AFC-09B3-B047-B21C-22BA1863BAB5}"/>
              </a:ext>
            </a:extLst>
          </p:cNvPr>
          <p:cNvSpPr txBox="1">
            <a:spLocks noGrp="1"/>
          </p:cNvSpPr>
          <p:nvPr>
            <p:ph type="title"/>
          </p:nvPr>
        </p:nvSpPr>
        <p:spPr>
          <a:xfrm>
            <a:off x="629838" y="365126"/>
            <a:ext cx="7886700" cy="1325562"/>
          </a:xfrm>
        </p:spPr>
        <p:txBody>
          <a:bodyPr/>
          <a:lstStyle>
            <a:lvl1pPr>
              <a:defRPr/>
            </a:lvl1pPr>
          </a:lstStyle>
          <a:p>
            <a:pPr lvl="0"/>
            <a:r>
              <a:rPr lang="en-US"/>
              <a:t>Click to edit Master title style</a:t>
            </a:r>
          </a:p>
        </p:txBody>
      </p:sp>
      <p:sp>
        <p:nvSpPr>
          <p:cNvPr id="3" name="Text Placeholder 2">
            <a:extLst>
              <a:ext uri="{FF2B5EF4-FFF2-40B4-BE49-F238E27FC236}">
                <a16:creationId xmlns:a16="http://schemas.microsoft.com/office/drawing/2014/main" id="{ABCF8523-D16E-D242-B396-D16E65AA1B22}"/>
              </a:ext>
            </a:extLst>
          </p:cNvPr>
          <p:cNvSpPr txBox="1">
            <a:spLocks noGrp="1"/>
          </p:cNvSpPr>
          <p:nvPr>
            <p:ph type="body" idx="1"/>
          </p:nvPr>
        </p:nvSpPr>
        <p:spPr>
          <a:xfrm>
            <a:off x="629838" y="1681164"/>
            <a:ext cx="3868337" cy="823913"/>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0BAD984A-4CA9-6945-9698-4834813E7B41}"/>
              </a:ext>
            </a:extLst>
          </p:cNvPr>
          <p:cNvSpPr txBox="1">
            <a:spLocks noGrp="1"/>
          </p:cNvSpPr>
          <p:nvPr>
            <p:ph idx="2"/>
          </p:nvPr>
        </p:nvSpPr>
        <p:spPr>
          <a:xfrm>
            <a:off x="629838" y="2505077"/>
            <a:ext cx="3868337"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D0EB64-FD46-8141-9520-9B666347DD0F}"/>
              </a:ext>
            </a:extLst>
          </p:cNvPr>
          <p:cNvSpPr txBox="1">
            <a:spLocks noGrp="1"/>
          </p:cNvSpPr>
          <p:nvPr>
            <p:ph type="body" idx="3"/>
          </p:nvPr>
        </p:nvSpPr>
        <p:spPr>
          <a:xfrm>
            <a:off x="4629150" y="1681164"/>
            <a:ext cx="3887388" cy="823913"/>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BC64190F-2D23-1447-9F02-AE6C44F6444E}"/>
              </a:ext>
            </a:extLst>
          </p:cNvPr>
          <p:cNvSpPr txBox="1">
            <a:spLocks noGrp="1"/>
          </p:cNvSpPr>
          <p:nvPr>
            <p:ph idx="4"/>
          </p:nvPr>
        </p:nvSpPr>
        <p:spPr>
          <a:xfrm>
            <a:off x="4629150" y="2505077"/>
            <a:ext cx="3887388" cy="3684590"/>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26D7C33-E110-4C43-8BA2-A4FB98D4C45B}"/>
              </a:ext>
            </a:extLst>
          </p:cNvPr>
          <p:cNvSpPr txBox="1">
            <a:spLocks noGrp="1"/>
          </p:cNvSpPr>
          <p:nvPr>
            <p:ph type="dt" sz="half" idx="7"/>
          </p:nvPr>
        </p:nvSpPr>
        <p:spPr/>
        <p:txBody>
          <a:bodyPr/>
          <a:lstStyle>
            <a:lvl1pPr>
              <a:defRPr/>
            </a:lvl1pPr>
          </a:lstStyle>
          <a:p>
            <a:pPr lvl="0"/>
            <a:fld id="{E0855506-F344-F043-917C-2317E7E87CBE}" type="datetime1">
              <a:rPr lang="en-GB"/>
              <a:pPr lvl="0"/>
              <a:t>21/07/2025</a:t>
            </a:fld>
            <a:endParaRPr lang="en-GB"/>
          </a:p>
        </p:txBody>
      </p:sp>
      <p:sp>
        <p:nvSpPr>
          <p:cNvPr id="8" name="Footer Placeholder 7">
            <a:extLst>
              <a:ext uri="{FF2B5EF4-FFF2-40B4-BE49-F238E27FC236}">
                <a16:creationId xmlns:a16="http://schemas.microsoft.com/office/drawing/2014/main" id="{D9EE52F5-EA32-0545-B194-0F6CA5D20E34}"/>
              </a:ext>
            </a:extLst>
          </p:cNvPr>
          <p:cNvSpPr txBox="1">
            <a:spLocks noGrp="1"/>
          </p:cNvSpPr>
          <p:nvPr>
            <p:ph type="ftr" sz="quarter" idx="9"/>
          </p:nvPr>
        </p:nvSpPr>
        <p:spPr/>
        <p:txBody>
          <a:bodyPr/>
          <a:lstStyle>
            <a:lvl1pPr>
              <a:defRPr/>
            </a:lvl1pPr>
          </a:lstStyle>
          <a:p>
            <a:pPr lvl="0"/>
            <a:endParaRPr lang="en-GB"/>
          </a:p>
        </p:txBody>
      </p:sp>
      <p:sp>
        <p:nvSpPr>
          <p:cNvPr id="9" name="Slide Number Placeholder 8">
            <a:extLst>
              <a:ext uri="{FF2B5EF4-FFF2-40B4-BE49-F238E27FC236}">
                <a16:creationId xmlns:a16="http://schemas.microsoft.com/office/drawing/2014/main" id="{B113AE54-0CD2-604E-8D3B-B392F047EB16}"/>
              </a:ext>
            </a:extLst>
          </p:cNvPr>
          <p:cNvSpPr txBox="1">
            <a:spLocks noGrp="1"/>
          </p:cNvSpPr>
          <p:nvPr>
            <p:ph type="sldNum" sz="quarter" idx="8"/>
          </p:nvPr>
        </p:nvSpPr>
        <p:spPr/>
        <p:txBody>
          <a:bodyPr/>
          <a:lstStyle>
            <a:lvl1pPr>
              <a:defRPr/>
            </a:lvl1pPr>
          </a:lstStyle>
          <a:p>
            <a:pPr lvl="0"/>
            <a:fld id="{A96E3BEB-934B-674B-8E2D-A1B9DCE35E75}" type="slidenum">
              <a:t>‹#›</a:t>
            </a:fld>
            <a:endParaRPr lang="en-GB"/>
          </a:p>
        </p:txBody>
      </p:sp>
    </p:spTree>
    <p:extLst>
      <p:ext uri="{BB962C8B-B14F-4D97-AF65-F5344CB8AC3E}">
        <p14:creationId xmlns:p14="http://schemas.microsoft.com/office/powerpoint/2010/main" val="10991256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21/07/2025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391449285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21/07/2025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78037028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21/07/2025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59361171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1255D1-1B34-284A-8F2E-CD1BF039B2F5}"/>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Picture Placeholder 2">
            <a:extLst>
              <a:ext uri="{FF2B5EF4-FFF2-40B4-BE49-F238E27FC236}">
                <a16:creationId xmlns:a16="http://schemas.microsoft.com/office/drawing/2014/main" id="{0CFD63F8-A5E6-FD49-A733-6F2B1A06DC65}"/>
              </a:ext>
            </a:extLst>
          </p:cNvPr>
          <p:cNvSpPr txBox="1">
            <a:spLocks noGrp="1"/>
          </p:cNvSpPr>
          <p:nvPr>
            <p:ph type="pic" idx="1"/>
          </p:nvPr>
        </p:nvSpPr>
        <p:spPr>
          <a:xfrm>
            <a:off x="3887388" y="987429"/>
            <a:ext cx="4629150" cy="4873624"/>
          </a:xfrm>
        </p:spPr>
        <p:txBody>
          <a:bodyPr/>
          <a:lstStyle>
            <a:lvl1pPr marL="0" indent="0">
              <a:buNone/>
              <a:defRPr sz="3200"/>
            </a:lvl1pPr>
          </a:lstStyle>
          <a:p>
            <a:pPr lvl="0"/>
            <a:r>
              <a:rPr lang="en-US"/>
              <a:t>Click icon to add picture</a:t>
            </a:r>
          </a:p>
        </p:txBody>
      </p:sp>
      <p:sp>
        <p:nvSpPr>
          <p:cNvPr id="4" name="Text Placeholder 3">
            <a:extLst>
              <a:ext uri="{FF2B5EF4-FFF2-40B4-BE49-F238E27FC236}">
                <a16:creationId xmlns:a16="http://schemas.microsoft.com/office/drawing/2014/main" id="{92EB22AA-7C5B-5043-B9E8-457D0E389C95}"/>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D09DD105-3F08-1346-8E26-E453F6B5B73F}"/>
              </a:ext>
            </a:extLst>
          </p:cNvPr>
          <p:cNvSpPr txBox="1">
            <a:spLocks noGrp="1"/>
          </p:cNvSpPr>
          <p:nvPr>
            <p:ph type="dt" sz="half" idx="7"/>
          </p:nvPr>
        </p:nvSpPr>
        <p:spPr/>
        <p:txBody>
          <a:bodyPr/>
          <a:lstStyle>
            <a:lvl1pPr>
              <a:defRPr/>
            </a:lvl1pPr>
          </a:lstStyle>
          <a:p>
            <a:pPr lvl="0"/>
            <a:fld id="{4AA22A8D-5BDE-9343-87D1-E8DA7296233A}" type="datetime1">
              <a:rPr lang="en-GB"/>
              <a:pPr lvl="0"/>
              <a:t>21/07/2025</a:t>
            </a:fld>
            <a:endParaRPr lang="en-GB"/>
          </a:p>
        </p:txBody>
      </p:sp>
      <p:sp>
        <p:nvSpPr>
          <p:cNvPr id="6" name="Footer Placeholder 5">
            <a:extLst>
              <a:ext uri="{FF2B5EF4-FFF2-40B4-BE49-F238E27FC236}">
                <a16:creationId xmlns:a16="http://schemas.microsoft.com/office/drawing/2014/main" id="{6B0DE3BD-7C76-4941-B2F7-89AB728F6DC6}"/>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3846F4DC-14BE-024B-BD40-67587FBAEA97}"/>
              </a:ext>
            </a:extLst>
          </p:cNvPr>
          <p:cNvSpPr txBox="1">
            <a:spLocks noGrp="1"/>
          </p:cNvSpPr>
          <p:nvPr>
            <p:ph type="sldNum" sz="quarter" idx="8"/>
          </p:nvPr>
        </p:nvSpPr>
        <p:spPr/>
        <p:txBody>
          <a:bodyPr/>
          <a:lstStyle>
            <a:lvl1pPr>
              <a:defRPr/>
            </a:lvl1pPr>
          </a:lstStyle>
          <a:p>
            <a:pPr lvl="0"/>
            <a:fld id="{8D2AA4D0-C5D5-2B4A-9CDF-FF6C2AB72FA9}" type="slidenum">
              <a:t>‹#›</a:t>
            </a:fld>
            <a:endParaRPr lang="en-GB"/>
          </a:p>
        </p:txBody>
      </p:sp>
    </p:spTree>
    <p:extLst>
      <p:ext uri="{BB962C8B-B14F-4D97-AF65-F5344CB8AC3E}">
        <p14:creationId xmlns:p14="http://schemas.microsoft.com/office/powerpoint/2010/main" val="192950325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491409-04A2-8E42-B337-45743D40D980}"/>
              </a:ext>
            </a:extLst>
          </p:cNvPr>
          <p:cNvSpPr txBox="1">
            <a:spLocks noGrp="1"/>
          </p:cNvSpPr>
          <p:nvPr>
            <p:ph type="title"/>
          </p:nvPr>
        </p:nvSpPr>
        <p:spPr/>
        <p:txBody>
          <a:bodyPr/>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676730AC-F73B-6144-A5AE-B3F8AB049288}"/>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17EF2-26AC-D547-8509-DDB5BBDB6C0E}"/>
              </a:ext>
            </a:extLst>
          </p:cNvPr>
          <p:cNvSpPr txBox="1">
            <a:spLocks noGrp="1"/>
          </p:cNvSpPr>
          <p:nvPr>
            <p:ph type="dt" sz="half" idx="7"/>
          </p:nvPr>
        </p:nvSpPr>
        <p:spPr/>
        <p:txBody>
          <a:bodyPr/>
          <a:lstStyle>
            <a:lvl1pPr>
              <a:defRPr/>
            </a:lvl1pPr>
          </a:lstStyle>
          <a:p>
            <a:pPr lvl="0"/>
            <a:fld id="{C15A769E-73E9-BE47-A2A4-5786B29B8C25}" type="datetime1">
              <a:rPr lang="en-GB"/>
              <a:pPr lvl="0"/>
              <a:t>21/07/2025</a:t>
            </a:fld>
            <a:endParaRPr lang="en-GB"/>
          </a:p>
        </p:txBody>
      </p:sp>
      <p:sp>
        <p:nvSpPr>
          <p:cNvPr id="5" name="Footer Placeholder 4">
            <a:extLst>
              <a:ext uri="{FF2B5EF4-FFF2-40B4-BE49-F238E27FC236}">
                <a16:creationId xmlns:a16="http://schemas.microsoft.com/office/drawing/2014/main" id="{9115FB51-B36A-244D-8A29-C1BF9F54ABF8}"/>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4C08A6F8-BD0C-1F4A-A122-740A8F42D1E9}"/>
              </a:ext>
            </a:extLst>
          </p:cNvPr>
          <p:cNvSpPr txBox="1">
            <a:spLocks noGrp="1"/>
          </p:cNvSpPr>
          <p:nvPr>
            <p:ph type="sldNum" sz="quarter" idx="8"/>
          </p:nvPr>
        </p:nvSpPr>
        <p:spPr/>
        <p:txBody>
          <a:bodyPr/>
          <a:lstStyle>
            <a:lvl1pPr>
              <a:defRPr/>
            </a:lvl1pPr>
          </a:lstStyle>
          <a:p>
            <a:pPr lvl="0"/>
            <a:fld id="{6A886C09-B1D9-784B-8334-024A99458539}" type="slidenum">
              <a:t>‹#›</a:t>
            </a:fld>
            <a:endParaRPr lang="en-GB"/>
          </a:p>
        </p:txBody>
      </p:sp>
    </p:spTree>
    <p:extLst>
      <p:ext uri="{BB962C8B-B14F-4D97-AF65-F5344CB8AC3E}">
        <p14:creationId xmlns:p14="http://schemas.microsoft.com/office/powerpoint/2010/main" val="114254764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3AD2A9F-2CD1-994C-9A41-6B01E23E65E4}"/>
              </a:ext>
            </a:extLst>
          </p:cNvPr>
          <p:cNvSpPr txBox="1">
            <a:spLocks noGrp="1"/>
          </p:cNvSpPr>
          <p:nvPr>
            <p:ph type="title" orient="vert"/>
          </p:nvPr>
        </p:nvSpPr>
        <p:spPr>
          <a:xfrm>
            <a:off x="6543678" y="365127"/>
            <a:ext cx="1971674" cy="5811839"/>
          </a:xfrm>
        </p:spPr>
        <p:txBody>
          <a:bodyPr vert="eaVert"/>
          <a:lstStyle>
            <a:lvl1pPr>
              <a:defRPr/>
            </a:lvl1pPr>
          </a:lstStyle>
          <a:p>
            <a:pPr lvl="0"/>
            <a:r>
              <a:rPr lang="en-US"/>
              <a:t>Click to edit Master title style</a:t>
            </a:r>
          </a:p>
        </p:txBody>
      </p:sp>
      <p:sp>
        <p:nvSpPr>
          <p:cNvPr id="3" name="Vertical Text Placeholder 2">
            <a:extLst>
              <a:ext uri="{FF2B5EF4-FFF2-40B4-BE49-F238E27FC236}">
                <a16:creationId xmlns:a16="http://schemas.microsoft.com/office/drawing/2014/main" id="{7BBEDB17-3BB6-6246-B3A0-3F73E35DCC3F}"/>
              </a:ext>
            </a:extLst>
          </p:cNvPr>
          <p:cNvSpPr txBox="1">
            <a:spLocks noGrp="1"/>
          </p:cNvSpPr>
          <p:nvPr>
            <p:ph type="body" orient="vert" idx="1"/>
          </p:nvPr>
        </p:nvSpPr>
        <p:spPr>
          <a:xfrm>
            <a:off x="628652" y="365127"/>
            <a:ext cx="5800722" cy="5811839"/>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42708D1-B326-6346-9572-DF93ECBAECA7}"/>
              </a:ext>
            </a:extLst>
          </p:cNvPr>
          <p:cNvSpPr txBox="1">
            <a:spLocks noGrp="1"/>
          </p:cNvSpPr>
          <p:nvPr>
            <p:ph type="dt" sz="half" idx="7"/>
          </p:nvPr>
        </p:nvSpPr>
        <p:spPr/>
        <p:txBody>
          <a:bodyPr/>
          <a:lstStyle>
            <a:lvl1pPr>
              <a:defRPr/>
            </a:lvl1pPr>
          </a:lstStyle>
          <a:p>
            <a:pPr lvl="0"/>
            <a:fld id="{A90C4FD3-39C7-C141-A0DF-7763703D40CC}" type="datetime1">
              <a:rPr lang="en-GB"/>
              <a:pPr lvl="0"/>
              <a:t>21/07/2025</a:t>
            </a:fld>
            <a:endParaRPr lang="en-GB"/>
          </a:p>
        </p:txBody>
      </p:sp>
      <p:sp>
        <p:nvSpPr>
          <p:cNvPr id="5" name="Footer Placeholder 4">
            <a:extLst>
              <a:ext uri="{FF2B5EF4-FFF2-40B4-BE49-F238E27FC236}">
                <a16:creationId xmlns:a16="http://schemas.microsoft.com/office/drawing/2014/main" id="{8CD3DD73-A27E-C844-8EC7-D0D61474311F}"/>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87BE826-6522-0D46-BA8E-7BAA1E7256DB}"/>
              </a:ext>
            </a:extLst>
          </p:cNvPr>
          <p:cNvSpPr txBox="1">
            <a:spLocks noGrp="1"/>
          </p:cNvSpPr>
          <p:nvPr>
            <p:ph type="sldNum" sz="quarter" idx="8"/>
          </p:nvPr>
        </p:nvSpPr>
        <p:spPr/>
        <p:txBody>
          <a:bodyPr/>
          <a:lstStyle>
            <a:lvl1pPr>
              <a:defRPr/>
            </a:lvl1pPr>
          </a:lstStyle>
          <a:p>
            <a:pPr lvl="0"/>
            <a:fld id="{E4654FA7-C5CE-B944-9F7D-776EA022700C}" type="slidenum">
              <a:t>‹#›</a:t>
            </a:fld>
            <a:endParaRPr lang="en-GB"/>
          </a:p>
        </p:txBody>
      </p:sp>
    </p:spTree>
    <p:extLst>
      <p:ext uri="{BB962C8B-B14F-4D97-AF65-F5344CB8AC3E}">
        <p14:creationId xmlns:p14="http://schemas.microsoft.com/office/powerpoint/2010/main" val="37114576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B59EE-E76E-774D-877D-0C622253CD7A}"/>
              </a:ext>
            </a:extLst>
          </p:cNvPr>
          <p:cNvSpPr txBox="1">
            <a:spLocks noGrp="1"/>
          </p:cNvSpPr>
          <p:nvPr>
            <p:ph type="title"/>
          </p:nvPr>
        </p:nvSpPr>
        <p:spPr>
          <a:xfrm>
            <a:off x="685800" y="1122360"/>
            <a:ext cx="7772397" cy="2387599"/>
          </a:xfrm>
        </p:spPr>
        <p:txBody>
          <a:bodyPr anchor="b" anchorCtr="1"/>
          <a:lstStyle>
            <a:lvl1pPr algn="ctr">
              <a:defRPr sz="3375"/>
            </a:lvl1pPr>
          </a:lstStyle>
          <a:p>
            <a:pPr lvl="0"/>
            <a:r>
              <a:rPr lang="en-US"/>
              <a:t>Click to edit Master title style</a:t>
            </a:r>
          </a:p>
        </p:txBody>
      </p:sp>
      <p:sp>
        <p:nvSpPr>
          <p:cNvPr id="3" name="Subtitle 2">
            <a:extLst>
              <a:ext uri="{FF2B5EF4-FFF2-40B4-BE49-F238E27FC236}">
                <a16:creationId xmlns:a16="http://schemas.microsoft.com/office/drawing/2014/main" id="{CAF847BC-11ED-0F47-83C2-169E7767F6D2}"/>
              </a:ext>
            </a:extLst>
          </p:cNvPr>
          <p:cNvSpPr txBox="1">
            <a:spLocks noGrp="1"/>
          </p:cNvSpPr>
          <p:nvPr>
            <p:ph type="subTitle" idx="4294967295"/>
          </p:nvPr>
        </p:nvSpPr>
        <p:spPr>
          <a:xfrm>
            <a:off x="1143002" y="3602041"/>
            <a:ext cx="6858000" cy="1655761"/>
          </a:xfrm>
        </p:spPr>
        <p:txBody>
          <a:bodyPr anchorCtr="1"/>
          <a:lstStyle>
            <a:lvl1pPr marL="0" indent="0" algn="ctr">
              <a:buNone/>
              <a:defRPr sz="1350"/>
            </a:lvl1pPr>
          </a:lstStyle>
          <a:p>
            <a:pPr lvl="0"/>
            <a:r>
              <a:rPr lang="en-US"/>
              <a:t>Click to edit Master subtitle style</a:t>
            </a:r>
          </a:p>
        </p:txBody>
      </p:sp>
      <p:sp>
        <p:nvSpPr>
          <p:cNvPr id="4" name="Date Placeholder 3">
            <a:extLst>
              <a:ext uri="{FF2B5EF4-FFF2-40B4-BE49-F238E27FC236}">
                <a16:creationId xmlns:a16="http://schemas.microsoft.com/office/drawing/2014/main" id="{369D880D-FB0D-E140-B359-314895257B6A}"/>
              </a:ext>
            </a:extLst>
          </p:cNvPr>
          <p:cNvSpPr txBox="1">
            <a:spLocks noGrp="1"/>
          </p:cNvSpPr>
          <p:nvPr>
            <p:ph type="dt" sz="half" idx="7"/>
          </p:nvPr>
        </p:nvSpPr>
        <p:spPr/>
        <p:txBody>
          <a:bodyPr/>
          <a:lstStyle>
            <a:lvl1pPr>
              <a:defRPr/>
            </a:lvl1pPr>
          </a:lstStyle>
          <a:p>
            <a:pPr lvl="0"/>
            <a:fld id="{E830DC3A-F044-C446-B1EA-9515B3FEBCDB}" type="datetime1">
              <a:rPr lang="en-GB"/>
              <a:pPr lvl="0"/>
              <a:t>21/07/2025</a:t>
            </a:fld>
            <a:endParaRPr lang="en-GB"/>
          </a:p>
        </p:txBody>
      </p:sp>
      <p:sp>
        <p:nvSpPr>
          <p:cNvPr id="5" name="Footer Placeholder 4">
            <a:extLst>
              <a:ext uri="{FF2B5EF4-FFF2-40B4-BE49-F238E27FC236}">
                <a16:creationId xmlns:a16="http://schemas.microsoft.com/office/drawing/2014/main" id="{60E72440-CA0E-9C4C-B264-C94F78A5D223}"/>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F5C4BB2C-3DC1-4144-8312-5172C1ECDAE3}"/>
              </a:ext>
            </a:extLst>
          </p:cNvPr>
          <p:cNvSpPr txBox="1">
            <a:spLocks noGrp="1"/>
          </p:cNvSpPr>
          <p:nvPr>
            <p:ph type="sldNum" sz="quarter" idx="8"/>
          </p:nvPr>
        </p:nvSpPr>
        <p:spPr/>
        <p:txBody>
          <a:bodyPr/>
          <a:lstStyle>
            <a:lvl1pPr>
              <a:defRPr/>
            </a:lvl1pPr>
          </a:lstStyle>
          <a:p>
            <a:pPr lvl="0"/>
            <a:fld id="{199A6759-9230-D84D-BD25-EA0463DD175D}" type="slidenum">
              <a:t>‹#›</a:t>
            </a:fld>
            <a:endParaRPr lang="en-GB"/>
          </a:p>
        </p:txBody>
      </p:sp>
    </p:spTree>
    <p:extLst>
      <p:ext uri="{BB962C8B-B14F-4D97-AF65-F5344CB8AC3E}">
        <p14:creationId xmlns:p14="http://schemas.microsoft.com/office/powerpoint/2010/main" val="104289933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5" name="TextShape 2">
            <a:extLst>
              <a:ext uri="{FF2B5EF4-FFF2-40B4-BE49-F238E27FC236}">
                <a16:creationId xmlns:a16="http://schemas.microsoft.com/office/drawing/2014/main" id="{64B22F08-0876-5047-B022-A5C71C68CF41}"/>
              </a:ext>
            </a:extLst>
          </p:cNvPr>
          <p:cNvSpPr txBox="1"/>
          <p:nvPr/>
        </p:nvSpPr>
        <p:spPr>
          <a:xfrm>
            <a:off x="1364735" y="1648366"/>
            <a:ext cx="6414527" cy="1413865"/>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For more information on the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Primary Science Teaching Trust </a:t>
            </a:r>
          </a:p>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1" baseline="0">
                <a:solidFill>
                  <a:srgbClr val="575757"/>
                </a:solidFill>
                <a:uFillTx/>
                <a:latin typeface="Plus Jakarta Sans Medium" pitchFamily="2" charset="0"/>
                <a:cs typeface="Plus Jakarta Sans Medium" pitchFamily="2" charset="0"/>
              </a:rPr>
              <a:t>and access to a large selection of PSTT resources, visit our website:</a:t>
            </a:r>
          </a:p>
        </p:txBody>
      </p:sp>
      <p:pic>
        <p:nvPicPr>
          <p:cNvPr id="6" name="Picture 10">
            <a:hlinkClick r:id="rId2"/>
            <a:extLst>
              <a:ext uri="{FF2B5EF4-FFF2-40B4-BE49-F238E27FC236}">
                <a16:creationId xmlns:a16="http://schemas.microsoft.com/office/drawing/2014/main" id="{647288EE-A0FD-FE4D-A5F5-30772634FCA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3464681" y="395364"/>
            <a:ext cx="2214638" cy="982069"/>
          </a:xfrm>
          <a:prstGeom prst="rect">
            <a:avLst/>
          </a:prstGeom>
          <a:noFill/>
          <a:ln cap="flat">
            <a:noFill/>
          </a:ln>
        </p:spPr>
      </p:pic>
      <p:sp>
        <p:nvSpPr>
          <p:cNvPr id="11" name="TextBox 12">
            <a:extLst>
              <a:ext uri="{FF2B5EF4-FFF2-40B4-BE49-F238E27FC236}">
                <a16:creationId xmlns:a16="http://schemas.microsoft.com/office/drawing/2014/main" id="{2A26FEFF-2451-1147-9415-12116348CC69}"/>
              </a:ext>
            </a:extLst>
          </p:cNvPr>
          <p:cNvSpPr txBox="1"/>
          <p:nvPr/>
        </p:nvSpPr>
        <p:spPr>
          <a:xfrm>
            <a:off x="3107672" y="4318401"/>
            <a:ext cx="2928654"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/PrimaryScienceTeachingTrust</a:t>
            </a:r>
          </a:p>
        </p:txBody>
      </p:sp>
      <p:sp>
        <p:nvSpPr>
          <p:cNvPr id="12" name="TextBox 13">
            <a:extLst>
              <a:ext uri="{FF2B5EF4-FFF2-40B4-BE49-F238E27FC236}">
                <a16:creationId xmlns:a16="http://schemas.microsoft.com/office/drawing/2014/main" id="{C2F8C0A5-22FA-0647-881A-5C477BE314BC}"/>
              </a:ext>
            </a:extLst>
          </p:cNvPr>
          <p:cNvSpPr txBox="1"/>
          <p:nvPr/>
        </p:nvSpPr>
        <p:spPr>
          <a:xfrm>
            <a:off x="2716514" y="3381313"/>
            <a:ext cx="3710971" cy="484748"/>
          </a:xfrm>
          <a:prstGeom prst="rect">
            <a:avLst/>
          </a:prstGeom>
          <a:noFill/>
          <a:ln cap="flat">
            <a:noFill/>
          </a:ln>
        </p:spPr>
        <p:txBody>
          <a:bodyPr vert="horz" wrap="square" lIns="68580" tIns="34290" rIns="68580" bIns="34290" anchor="t" anchorCtr="0" compatLnSpc="1">
            <a:sp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3EB1C8"/>
                </a:solidFill>
                <a:uFillTx/>
                <a:latin typeface="Plus Jakarta Sans ExtraBold" pitchFamily="2" charset="0"/>
                <a:cs typeface="Plus Jakarta Sans ExtraBold" pitchFamily="2" charset="0"/>
              </a:rPr>
              <a:t>www.pstt.</a:t>
            </a:r>
            <a:r>
              <a:rPr lang="en-GB" sz="2400" b="1" i="0" u="none" strike="noStrike" kern="1200" cap="none" spc="0" baseline="0">
                <a:solidFill>
                  <a:srgbClr val="3EB1C8"/>
                </a:solidFill>
                <a:uFillTx/>
                <a:latin typeface="Plus Jakarta Sans ExtraBold" pitchFamily="2" charset="0"/>
                <a:cs typeface="Plus Jakarta Sans ExtraBold" pitchFamily="2" charset="0"/>
              </a:rPr>
              <a:t>org</a:t>
            </a:r>
            <a:r>
              <a:rPr lang="en-GB" sz="2700" b="1" i="0" u="none" strike="noStrike" kern="1200" cap="none" spc="0" baseline="0">
                <a:solidFill>
                  <a:srgbClr val="3EB1C8"/>
                </a:solidFill>
                <a:uFillTx/>
                <a:latin typeface="Plus Jakarta Sans ExtraBold" pitchFamily="2" charset="0"/>
                <a:cs typeface="Plus Jakarta Sans ExtraBold" pitchFamily="2" charset="0"/>
              </a:rPr>
              <a:t>.uk</a:t>
            </a:r>
          </a:p>
        </p:txBody>
      </p:sp>
      <p:sp>
        <p:nvSpPr>
          <p:cNvPr id="13" name="TextBox 14">
            <a:extLst>
              <a:ext uri="{FF2B5EF4-FFF2-40B4-BE49-F238E27FC236}">
                <a16:creationId xmlns:a16="http://schemas.microsoft.com/office/drawing/2014/main" id="{72AB690D-0FB4-F444-A6E2-5E7C349AD672}"/>
              </a:ext>
            </a:extLst>
          </p:cNvPr>
          <p:cNvSpPr txBox="1"/>
          <p:nvPr/>
        </p:nvSpPr>
        <p:spPr>
          <a:xfrm>
            <a:off x="3802326" y="4960065"/>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0" name="TextBox 14">
            <a:extLst>
              <a:ext uri="{FF2B5EF4-FFF2-40B4-BE49-F238E27FC236}">
                <a16:creationId xmlns:a16="http://schemas.microsoft.com/office/drawing/2014/main" id="{4D0AB3AE-3DF9-F268-610C-DF04A3F3C68D}"/>
              </a:ext>
            </a:extLst>
          </p:cNvPr>
          <p:cNvSpPr txBox="1"/>
          <p:nvPr userDrawn="1"/>
        </p:nvSpPr>
        <p:spPr>
          <a:xfrm>
            <a:off x="3802325" y="5663976"/>
            <a:ext cx="1539346" cy="3000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0" baseline="0">
                <a:solidFill>
                  <a:srgbClr val="575757"/>
                </a:solidFill>
                <a:uFillTx/>
                <a:latin typeface="Plus Jakarta Sans Medium" pitchFamily="2" charset="0"/>
                <a:cs typeface="Plus Jakarta Sans Medium" pitchFamily="2" charset="0"/>
              </a:rPr>
              <a:t>/</a:t>
            </a:r>
            <a:r>
              <a:rPr lang="en-GB" sz="1500" b="0" i="0" u="none" strike="noStrike" kern="1200" cap="none" spc="0" baseline="0" err="1">
                <a:solidFill>
                  <a:srgbClr val="575757"/>
                </a:solidFill>
                <a:uFillTx/>
                <a:latin typeface="Plus Jakarta Sans Medium" pitchFamily="2" charset="0"/>
                <a:cs typeface="Plus Jakarta Sans Medium" pitchFamily="2" charset="0"/>
              </a:rPr>
              <a:t>PSTT_whyhow</a:t>
            </a:r>
            <a:endParaRPr lang="en-GB" sz="15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2" name="Picture 21" descr="Logo, icon&#10;&#10;Description automatically generated">
            <a:extLst>
              <a:ext uri="{FF2B5EF4-FFF2-40B4-BE49-F238E27FC236}">
                <a16:creationId xmlns:a16="http://schemas.microsoft.com/office/drawing/2014/main" id="{EF4680C9-B2F9-8014-9265-64A0DD0FB90F}"/>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2796781" y="4313324"/>
            <a:ext cx="328475" cy="305159"/>
          </a:xfrm>
          <a:prstGeom prst="rect">
            <a:avLst/>
          </a:prstGeom>
        </p:spPr>
      </p:pic>
      <p:pic>
        <p:nvPicPr>
          <p:cNvPr id="28" name="Picture 27" descr="Logo, icon&#10;&#10;Description automatically generated">
            <a:extLst>
              <a:ext uri="{FF2B5EF4-FFF2-40B4-BE49-F238E27FC236}">
                <a16:creationId xmlns:a16="http://schemas.microsoft.com/office/drawing/2014/main" id="{3FC6947C-D447-ECAD-853A-ACD9E0E9EFFC}"/>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3464681" y="4943688"/>
            <a:ext cx="367388" cy="327995"/>
          </a:xfrm>
          <a:prstGeom prst="rect">
            <a:avLst/>
          </a:prstGeom>
        </p:spPr>
      </p:pic>
      <p:pic>
        <p:nvPicPr>
          <p:cNvPr id="30" name="Picture 29" descr="Logo, icon&#10;&#10;Description automatically generated">
            <a:extLst>
              <a:ext uri="{FF2B5EF4-FFF2-40B4-BE49-F238E27FC236}">
                <a16:creationId xmlns:a16="http://schemas.microsoft.com/office/drawing/2014/main" id="{E13A77D6-6069-57D1-B192-472352667CD6}"/>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3464682" y="5613264"/>
            <a:ext cx="366788" cy="340753"/>
          </a:xfrm>
          <a:prstGeom prst="rect">
            <a:avLst/>
          </a:prstGeom>
        </p:spPr>
      </p:pic>
    </p:spTree>
    <p:extLst>
      <p:ext uri="{BB962C8B-B14F-4D97-AF65-F5344CB8AC3E}">
        <p14:creationId xmlns:p14="http://schemas.microsoft.com/office/powerpoint/2010/main" val="276219658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Additional Info about PSTT">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E332BDE-8DF9-D947-A74D-EE021FAF9FB0}"/>
              </a:ext>
            </a:extLst>
          </p:cNvPr>
          <p:cNvSpPr txBox="1">
            <a:spLocks noGrp="1"/>
          </p:cNvSpPr>
          <p:nvPr>
            <p:ph type="dt" sz="half" idx="7"/>
          </p:nvPr>
        </p:nvSpPr>
        <p:spPr/>
        <p:txBody>
          <a:bodyPr/>
          <a:lstStyle>
            <a:lvl1pPr>
              <a:defRPr/>
            </a:lvl1pPr>
          </a:lstStyle>
          <a:p>
            <a:pPr lvl="0"/>
            <a:fld id="{C214057C-49EF-A04B-B5F8-0CDD95DE218B}" type="datetime1">
              <a:rPr lang="en-GB"/>
              <a:pPr lvl="0"/>
              <a:t>21/07/2025</a:t>
            </a:fld>
            <a:endParaRPr lang="en-GB"/>
          </a:p>
        </p:txBody>
      </p:sp>
      <p:sp>
        <p:nvSpPr>
          <p:cNvPr id="3" name="Footer Placeholder 3">
            <a:extLst>
              <a:ext uri="{FF2B5EF4-FFF2-40B4-BE49-F238E27FC236}">
                <a16:creationId xmlns:a16="http://schemas.microsoft.com/office/drawing/2014/main" id="{144102A0-6871-054B-9FBE-4AA44D23308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109369E9-CF56-2C4B-A2C2-5EE6C76C3B37}"/>
              </a:ext>
            </a:extLst>
          </p:cNvPr>
          <p:cNvSpPr txBox="1">
            <a:spLocks noGrp="1"/>
          </p:cNvSpPr>
          <p:nvPr>
            <p:ph type="sldNum" sz="quarter" idx="8"/>
          </p:nvPr>
        </p:nvSpPr>
        <p:spPr/>
        <p:txBody>
          <a:bodyPr/>
          <a:lstStyle>
            <a:lvl1pPr>
              <a:defRPr/>
            </a:lvl1pPr>
          </a:lstStyle>
          <a:p>
            <a:pPr lvl="0"/>
            <a:fld id="{3B1D77A5-EBCB-684F-A967-93D410B8CE7C}" type="slidenum">
              <a:t>‹#›</a:t>
            </a:fld>
            <a:endParaRPr lang="en-GB"/>
          </a:p>
        </p:txBody>
      </p:sp>
      <p:sp>
        <p:nvSpPr>
          <p:cNvPr id="7" name="TextShape 1">
            <a:extLst>
              <a:ext uri="{FF2B5EF4-FFF2-40B4-BE49-F238E27FC236}">
                <a16:creationId xmlns:a16="http://schemas.microsoft.com/office/drawing/2014/main" id="{6E4C3CBC-6C18-7040-8623-B217E9734E3E}"/>
              </a:ext>
            </a:extLst>
          </p:cNvPr>
          <p:cNvSpPr txBox="1"/>
          <p:nvPr/>
        </p:nvSpPr>
        <p:spPr>
          <a:xfrm>
            <a:off x="694277" y="2333743"/>
            <a:ext cx="3562457" cy="77586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1" baseline="0">
                <a:solidFill>
                  <a:srgbClr val="404040"/>
                </a:solidFill>
                <a:uFillTx/>
                <a:latin typeface="Plus Jakarta Sans Medium" pitchFamily="2" charset="0"/>
                <a:cs typeface="Plus Jakarta Sans Medium" pitchFamily="2" charset="0"/>
              </a:rPr>
              <a:t>We provide links to excellent resources for teachers, children and families on our Wow Science website:</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8" name="Picture 6">
            <a:hlinkClick r:id="rId2"/>
            <a:extLst>
              <a:ext uri="{FF2B5EF4-FFF2-40B4-BE49-F238E27FC236}">
                <a16:creationId xmlns:a16="http://schemas.microsoft.com/office/drawing/2014/main" id="{93B76ABD-1C66-DD4F-A7BE-3A051B5E85A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716885" y="1388620"/>
            <a:ext cx="1298699" cy="706861"/>
          </a:xfrm>
          <a:prstGeom prst="rect">
            <a:avLst/>
          </a:prstGeom>
          <a:noFill/>
          <a:ln cap="flat">
            <a:noFill/>
          </a:ln>
        </p:spPr>
      </p:pic>
      <p:sp>
        <p:nvSpPr>
          <p:cNvPr id="15" name="TextBox 18">
            <a:extLst>
              <a:ext uri="{FF2B5EF4-FFF2-40B4-BE49-F238E27FC236}">
                <a16:creationId xmlns:a16="http://schemas.microsoft.com/office/drawing/2014/main" id="{8D99BDFA-7100-944E-9FC8-EA24C06826B3}"/>
              </a:ext>
            </a:extLst>
          </p:cNvPr>
          <p:cNvSpPr txBox="1"/>
          <p:nvPr/>
        </p:nvSpPr>
        <p:spPr>
          <a:xfrm>
            <a:off x="483262" y="3346249"/>
            <a:ext cx="3984487"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www.wowscience.co.uk</a:t>
            </a:r>
          </a:p>
        </p:txBody>
      </p:sp>
      <p:sp>
        <p:nvSpPr>
          <p:cNvPr id="18" name="TextBox 21">
            <a:extLst>
              <a:ext uri="{FF2B5EF4-FFF2-40B4-BE49-F238E27FC236}">
                <a16:creationId xmlns:a16="http://schemas.microsoft.com/office/drawing/2014/main" id="{62807E40-9599-224E-A230-8BFBD09BB13B}"/>
              </a:ext>
            </a:extLst>
          </p:cNvPr>
          <p:cNvSpPr txBox="1"/>
          <p:nvPr/>
        </p:nvSpPr>
        <p:spPr>
          <a:xfrm>
            <a:off x="1876665" y="4021475"/>
            <a:ext cx="1197679"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19" name="TextBox 22">
            <a:extLst>
              <a:ext uri="{FF2B5EF4-FFF2-40B4-BE49-F238E27FC236}">
                <a16:creationId xmlns:a16="http://schemas.microsoft.com/office/drawing/2014/main" id="{4748830D-8BF8-984D-BCBC-2EBF818FCF58}"/>
              </a:ext>
            </a:extLst>
          </p:cNvPr>
          <p:cNvSpPr txBox="1"/>
          <p:nvPr/>
        </p:nvSpPr>
        <p:spPr>
          <a:xfrm>
            <a:off x="1755052" y="4784882"/>
            <a:ext cx="1440903"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WowScienceHQ</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31" name="Picture 30" descr="Logo, icon&#10;&#10;Description automatically generated">
            <a:extLst>
              <a:ext uri="{FF2B5EF4-FFF2-40B4-BE49-F238E27FC236}">
                <a16:creationId xmlns:a16="http://schemas.microsoft.com/office/drawing/2014/main" id="{0777EE02-2C37-4CB9-A59B-E9A752DBC578}"/>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548190" y="3997505"/>
            <a:ext cx="328475" cy="305159"/>
          </a:xfrm>
          <a:prstGeom prst="rect">
            <a:avLst/>
          </a:prstGeom>
        </p:spPr>
      </p:pic>
      <p:pic>
        <p:nvPicPr>
          <p:cNvPr id="32" name="Picture 31" descr="Logo, icon&#10;&#10;Description automatically generated">
            <a:extLst>
              <a:ext uri="{FF2B5EF4-FFF2-40B4-BE49-F238E27FC236}">
                <a16:creationId xmlns:a16="http://schemas.microsoft.com/office/drawing/2014/main" id="{93AB0F20-DCF1-6666-3495-D41F7D388BE4}"/>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1387665" y="4747842"/>
            <a:ext cx="367388" cy="327995"/>
          </a:xfrm>
          <a:prstGeom prst="rect">
            <a:avLst/>
          </a:prstGeom>
        </p:spPr>
      </p:pic>
      <p:sp>
        <p:nvSpPr>
          <p:cNvPr id="10" name="TextShape 1">
            <a:extLst>
              <a:ext uri="{FF2B5EF4-FFF2-40B4-BE49-F238E27FC236}">
                <a16:creationId xmlns:a16="http://schemas.microsoft.com/office/drawing/2014/main" id="{F1D70FCA-6DF1-3DBE-DB7F-487D6607B217}"/>
              </a:ext>
            </a:extLst>
          </p:cNvPr>
          <p:cNvSpPr txBox="1"/>
          <p:nvPr userDrawn="1"/>
        </p:nvSpPr>
        <p:spPr>
          <a:xfrm>
            <a:off x="4917462" y="2333818"/>
            <a:ext cx="3532261" cy="792482"/>
          </a:xfrm>
          <a:prstGeom prst="rect">
            <a:avLst/>
          </a:prstGeom>
          <a:noFill/>
          <a:ln cap="flat">
            <a:noFill/>
          </a:ln>
        </p:spPr>
        <p:txBody>
          <a:bodyPr vert="horz" wrap="square" lIns="68580" tIns="34290" rIns="68580" bIns="34290" anchor="t" anchorCtr="0" compatLnSpc="1">
            <a:noAutofit/>
          </a:bodyPr>
          <a:lstStyle/>
          <a:p>
            <a:pPr marL="0" marR="0" lvl="0" indent="0" algn="ctr"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500" b="0" i="0" u="none" strike="noStrike" kern="1200" cap="none" spc="-1" baseline="0">
                <a:solidFill>
                  <a:srgbClr val="404040"/>
                </a:solidFill>
                <a:uFillTx/>
                <a:latin typeface="Plus Jakarta Sans Medium" pitchFamily="2" charset="0"/>
                <a:cs typeface="Plus Jakarta Sans Medium" pitchFamily="2" charset="0"/>
              </a:rPr>
              <a:t>Making science enjoyable with 600+ activities, tips for the classroom and planning support videos:</a:t>
            </a:r>
            <a:endParaRPr lang="en-US" sz="1500" b="0" i="0" u="none" strike="noStrike" kern="1200" cap="none" spc="-1" baseline="0">
              <a:solidFill>
                <a:srgbClr val="002060"/>
              </a:solidFill>
              <a:uFillTx/>
              <a:latin typeface="Plus Jakarta Sans Medium" pitchFamily="2" charset="0"/>
              <a:cs typeface="Plus Jakarta Sans Medium" pitchFamily="2" charset="0"/>
            </a:endParaRPr>
          </a:p>
        </p:txBody>
      </p:sp>
      <p:pic>
        <p:nvPicPr>
          <p:cNvPr id="17" name="Picture 16" descr="Shape&#10;&#10;Description automatically generated with low confidence">
            <a:hlinkClick r:id="rId6"/>
            <a:extLst>
              <a:ext uri="{FF2B5EF4-FFF2-40B4-BE49-F238E27FC236}">
                <a16:creationId xmlns:a16="http://schemas.microsoft.com/office/drawing/2014/main" id="{5C3A63A3-DE03-66C0-C42E-4A4EE7E86E49}"/>
              </a:ext>
            </a:extLst>
          </p:cNvPr>
          <p:cNvPicPr>
            <a:picLocks noChangeAspect="1"/>
          </p:cNvPicPr>
          <p:nvPr userDrawn="1"/>
        </p:nvPicPr>
        <p:blipFill>
          <a:blip r:embed="rId7" cstate="email">
            <a:extLst>
              <a:ext uri="{28A0092B-C50C-407E-A947-70E740481C1C}">
                <a14:useLocalDpi xmlns:a14="http://schemas.microsoft.com/office/drawing/2010/main"/>
              </a:ext>
            </a:extLst>
          </a:blip>
          <a:stretch>
            <a:fillRect/>
          </a:stretch>
        </p:blipFill>
        <p:spPr>
          <a:xfrm>
            <a:off x="5516524" y="1417998"/>
            <a:ext cx="2334140" cy="754345"/>
          </a:xfrm>
          <a:prstGeom prst="rect">
            <a:avLst/>
          </a:prstGeom>
        </p:spPr>
      </p:pic>
      <p:sp>
        <p:nvSpPr>
          <p:cNvPr id="21" name="TextBox 18">
            <a:extLst>
              <a:ext uri="{FF2B5EF4-FFF2-40B4-BE49-F238E27FC236}">
                <a16:creationId xmlns:a16="http://schemas.microsoft.com/office/drawing/2014/main" id="{F7C52AC2-8106-D1F3-75BA-B607B11BC952}"/>
              </a:ext>
            </a:extLst>
          </p:cNvPr>
          <p:cNvSpPr txBox="1"/>
          <p:nvPr userDrawn="1"/>
        </p:nvSpPr>
        <p:spPr>
          <a:xfrm>
            <a:off x="5218368" y="3346249"/>
            <a:ext cx="2930448" cy="438582"/>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400" b="1" i="0" u="none" strike="noStrike" kern="1200" cap="none" spc="0" baseline="0">
                <a:solidFill>
                  <a:srgbClr val="3EB1C8"/>
                </a:solidFill>
                <a:uFillTx/>
                <a:latin typeface="Plus Jakarta Sans ExtraBold" pitchFamily="2" charset="0"/>
                <a:cs typeface="Plus Jakarta Sans ExtraBold" pitchFamily="2" charset="0"/>
              </a:rPr>
              <a:t>www.explorify.uk</a:t>
            </a:r>
          </a:p>
        </p:txBody>
      </p:sp>
      <p:sp>
        <p:nvSpPr>
          <p:cNvPr id="23" name="TextBox 21">
            <a:extLst>
              <a:ext uri="{FF2B5EF4-FFF2-40B4-BE49-F238E27FC236}">
                <a16:creationId xmlns:a16="http://schemas.microsoft.com/office/drawing/2014/main" id="{E1D1FE86-F89E-AAA6-A42B-049D16B7FC93}"/>
              </a:ext>
            </a:extLst>
          </p:cNvPr>
          <p:cNvSpPr txBox="1"/>
          <p:nvPr userDrawn="1"/>
        </p:nvSpPr>
        <p:spPr>
          <a:xfrm>
            <a:off x="5948046" y="4784882"/>
            <a:ext cx="1704128"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sp>
        <p:nvSpPr>
          <p:cNvPr id="26" name="TextBox 21">
            <a:extLst>
              <a:ext uri="{FF2B5EF4-FFF2-40B4-BE49-F238E27FC236}">
                <a16:creationId xmlns:a16="http://schemas.microsoft.com/office/drawing/2014/main" id="{0A62EBA9-3177-60FF-7001-A671D4BD08F0}"/>
              </a:ext>
            </a:extLst>
          </p:cNvPr>
          <p:cNvSpPr txBox="1"/>
          <p:nvPr userDrawn="1"/>
        </p:nvSpPr>
        <p:spPr>
          <a:xfrm>
            <a:off x="5963141" y="4016407"/>
            <a:ext cx="1440902" cy="253916"/>
          </a:xfrm>
          <a:prstGeom prst="rect">
            <a:avLst/>
          </a:prstGeom>
          <a:noFill/>
          <a:ln cap="flat">
            <a:noFill/>
          </a:ln>
        </p:spPr>
        <p:txBody>
          <a:bodyPr vert="horz" wrap="square" lIns="68580" tIns="34290" rIns="68580" bIns="34290" anchor="t" anchorCtr="0" compatLnSpc="1">
            <a:spAutoFit/>
          </a:bodyPr>
          <a:lstStyle/>
          <a:p>
            <a:pPr marL="0" marR="0" lvl="0" indent="0" algn="l" defTabSz="3429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200" b="0" i="0" u="none" strike="noStrike" kern="1200" cap="none" spc="0" baseline="0">
                <a:solidFill>
                  <a:srgbClr val="575757"/>
                </a:solidFill>
                <a:uFillTx/>
                <a:latin typeface="Plus Jakarta Sans Medium" pitchFamily="2" charset="0"/>
                <a:cs typeface="Plus Jakarta Sans Medium" pitchFamily="2" charset="0"/>
              </a:rPr>
              <a:t>/</a:t>
            </a:r>
            <a:r>
              <a:rPr lang="en-GB" sz="1200" b="0" i="0" u="none" strike="noStrike" kern="1200" cap="none" spc="0" baseline="0" err="1">
                <a:solidFill>
                  <a:srgbClr val="575757"/>
                </a:solidFill>
                <a:uFillTx/>
                <a:latin typeface="Plus Jakarta Sans Medium" pitchFamily="2" charset="0"/>
                <a:cs typeface="Plus Jakarta Sans Medium" pitchFamily="2" charset="0"/>
              </a:rPr>
              <a:t>ExplorifySchools</a:t>
            </a:r>
            <a:endParaRPr lang="en-GB" sz="1200" b="0" i="0" u="none" strike="noStrike" kern="1200" cap="none" spc="0" baseline="0">
              <a:solidFill>
                <a:srgbClr val="575757"/>
              </a:solidFill>
              <a:uFillTx/>
              <a:latin typeface="Plus Jakarta Sans Medium" pitchFamily="2" charset="0"/>
              <a:cs typeface="Plus Jakarta Sans Medium" pitchFamily="2" charset="0"/>
            </a:endParaRPr>
          </a:p>
        </p:txBody>
      </p:sp>
      <p:pic>
        <p:nvPicPr>
          <p:cNvPr id="27" name="Picture 26" descr="Logo, icon&#10;&#10;Description automatically generated">
            <a:extLst>
              <a:ext uri="{FF2B5EF4-FFF2-40B4-BE49-F238E27FC236}">
                <a16:creationId xmlns:a16="http://schemas.microsoft.com/office/drawing/2014/main" id="{80D89549-C149-C340-B5D8-CC24186C98C7}"/>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658955" y="4003615"/>
            <a:ext cx="328475" cy="305159"/>
          </a:xfrm>
          <a:prstGeom prst="rect">
            <a:avLst/>
          </a:prstGeom>
        </p:spPr>
      </p:pic>
      <p:pic>
        <p:nvPicPr>
          <p:cNvPr id="29" name="Picture 28" descr="Logo, icon&#10;&#10;Description automatically generated">
            <a:extLst>
              <a:ext uri="{FF2B5EF4-FFF2-40B4-BE49-F238E27FC236}">
                <a16:creationId xmlns:a16="http://schemas.microsoft.com/office/drawing/2014/main" id="{366850AE-3405-2353-7F75-16AD34477A73}"/>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5595271" y="4743862"/>
            <a:ext cx="367388" cy="327995"/>
          </a:xfrm>
          <a:prstGeom prst="rect">
            <a:avLst/>
          </a:prstGeom>
        </p:spPr>
      </p:pic>
    </p:spTree>
    <p:extLst>
      <p:ext uri="{BB962C8B-B14F-4D97-AF65-F5344CB8AC3E}">
        <p14:creationId xmlns:p14="http://schemas.microsoft.com/office/powerpoint/2010/main" val="2251976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EB18E-02BE-544D-A33A-04326E043C1F}"/>
              </a:ext>
            </a:extLst>
          </p:cNvPr>
          <p:cNvSpPr txBox="1">
            <a:spLocks noGrp="1"/>
          </p:cNvSpPr>
          <p:nvPr>
            <p:ph type="title"/>
          </p:nvPr>
        </p:nvSpPr>
        <p:spPr/>
        <p:txBody>
          <a:bodyPr/>
          <a:lstStyle>
            <a:lvl1pPr>
              <a:defRPr/>
            </a:lvl1pPr>
          </a:lstStyle>
          <a:p>
            <a:pPr lvl="0"/>
            <a:r>
              <a:rPr lang="en-US"/>
              <a:t>Click to edit Master title style</a:t>
            </a:r>
          </a:p>
        </p:txBody>
      </p:sp>
      <p:sp>
        <p:nvSpPr>
          <p:cNvPr id="3" name="Date Placeholder 2">
            <a:extLst>
              <a:ext uri="{FF2B5EF4-FFF2-40B4-BE49-F238E27FC236}">
                <a16:creationId xmlns:a16="http://schemas.microsoft.com/office/drawing/2014/main" id="{2C73276F-9FEC-1A4A-A49E-97E38BB5F8C5}"/>
              </a:ext>
            </a:extLst>
          </p:cNvPr>
          <p:cNvSpPr txBox="1">
            <a:spLocks noGrp="1"/>
          </p:cNvSpPr>
          <p:nvPr>
            <p:ph type="dt" sz="half" idx="7"/>
          </p:nvPr>
        </p:nvSpPr>
        <p:spPr/>
        <p:txBody>
          <a:bodyPr/>
          <a:lstStyle>
            <a:lvl1pPr>
              <a:defRPr/>
            </a:lvl1pPr>
          </a:lstStyle>
          <a:p>
            <a:pPr lvl="0"/>
            <a:fld id="{28447BA5-C073-A44F-82B2-20D43811BA24}" type="datetime1">
              <a:rPr lang="en-GB"/>
              <a:pPr lvl="0"/>
              <a:t>21/07/2025</a:t>
            </a:fld>
            <a:endParaRPr lang="en-GB"/>
          </a:p>
        </p:txBody>
      </p:sp>
      <p:sp>
        <p:nvSpPr>
          <p:cNvPr id="4" name="Footer Placeholder 3">
            <a:extLst>
              <a:ext uri="{FF2B5EF4-FFF2-40B4-BE49-F238E27FC236}">
                <a16:creationId xmlns:a16="http://schemas.microsoft.com/office/drawing/2014/main" id="{0E7C10D4-C762-3442-A99C-D5189A88CA21}"/>
              </a:ext>
            </a:extLst>
          </p:cNvPr>
          <p:cNvSpPr txBox="1">
            <a:spLocks noGrp="1"/>
          </p:cNvSpPr>
          <p:nvPr>
            <p:ph type="ftr" sz="quarter" idx="9"/>
          </p:nvPr>
        </p:nvSpPr>
        <p:spPr/>
        <p:txBody>
          <a:bodyPr/>
          <a:lstStyle>
            <a:lvl1pPr>
              <a:defRPr/>
            </a:lvl1pPr>
          </a:lstStyle>
          <a:p>
            <a:pPr lvl="0"/>
            <a:endParaRPr lang="en-GB"/>
          </a:p>
        </p:txBody>
      </p:sp>
      <p:sp>
        <p:nvSpPr>
          <p:cNvPr id="5" name="Slide Number Placeholder 4">
            <a:extLst>
              <a:ext uri="{FF2B5EF4-FFF2-40B4-BE49-F238E27FC236}">
                <a16:creationId xmlns:a16="http://schemas.microsoft.com/office/drawing/2014/main" id="{C709C33C-791F-7D44-959A-74892687318D}"/>
              </a:ext>
            </a:extLst>
          </p:cNvPr>
          <p:cNvSpPr txBox="1">
            <a:spLocks noGrp="1"/>
          </p:cNvSpPr>
          <p:nvPr>
            <p:ph type="sldNum" sz="quarter" idx="8"/>
          </p:nvPr>
        </p:nvSpPr>
        <p:spPr/>
        <p:txBody>
          <a:bodyPr/>
          <a:lstStyle>
            <a:lvl1pPr>
              <a:defRPr/>
            </a:lvl1pPr>
          </a:lstStyle>
          <a:p>
            <a:pPr lvl="0"/>
            <a:fld id="{96D06BA9-F2A3-4749-BFD1-51982EB648C3}" type="slidenum">
              <a:t>‹#›</a:t>
            </a:fld>
            <a:endParaRPr lang="en-GB"/>
          </a:p>
        </p:txBody>
      </p:sp>
    </p:spTree>
    <p:extLst>
      <p:ext uri="{BB962C8B-B14F-4D97-AF65-F5344CB8AC3E}">
        <p14:creationId xmlns:p14="http://schemas.microsoft.com/office/powerpoint/2010/main" val="198839177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PSTT Fre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FA49862C-98D2-2243-84DE-44287EE27588}"/>
              </a:ext>
            </a:extLst>
          </p:cNvPr>
          <p:cNvSpPr txBox="1">
            <a:spLocks noGrp="1"/>
          </p:cNvSpPr>
          <p:nvPr>
            <p:ph type="dt" sz="half" idx="7"/>
          </p:nvPr>
        </p:nvSpPr>
        <p:spPr/>
        <p:txBody>
          <a:bodyPr/>
          <a:lstStyle>
            <a:lvl1pPr>
              <a:defRPr/>
            </a:lvl1pPr>
          </a:lstStyle>
          <a:p>
            <a:pPr lvl="0"/>
            <a:fld id="{A6D1B722-E120-EB49-8513-51888905CEEA}" type="datetime1">
              <a:rPr lang="en-GB"/>
              <a:pPr lvl="0"/>
              <a:t>21/07/2025</a:t>
            </a:fld>
            <a:endParaRPr lang="en-GB"/>
          </a:p>
        </p:txBody>
      </p:sp>
      <p:sp>
        <p:nvSpPr>
          <p:cNvPr id="3" name="Footer Placeholder 3">
            <a:extLst>
              <a:ext uri="{FF2B5EF4-FFF2-40B4-BE49-F238E27FC236}">
                <a16:creationId xmlns:a16="http://schemas.microsoft.com/office/drawing/2014/main" id="{1E560A03-DCCD-BF46-BEEA-B255F19FF2A5}"/>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39E19BED-0771-9043-A162-79676D5B765B}"/>
              </a:ext>
            </a:extLst>
          </p:cNvPr>
          <p:cNvSpPr txBox="1">
            <a:spLocks noGrp="1"/>
          </p:cNvSpPr>
          <p:nvPr>
            <p:ph type="sldNum" sz="quarter" idx="8"/>
          </p:nvPr>
        </p:nvSpPr>
        <p:spPr/>
        <p:txBody>
          <a:bodyPr/>
          <a:lstStyle>
            <a:lvl1pPr>
              <a:defRPr/>
            </a:lvl1pPr>
          </a:lstStyle>
          <a:p>
            <a:pPr lvl="0"/>
            <a:fld id="{4363B9A7-91D7-2543-A431-05C853CDDCFF}" type="slidenum">
              <a:t>‹#›</a:t>
            </a:fld>
            <a:endParaRPr lang="en-GB"/>
          </a:p>
        </p:txBody>
      </p:sp>
      <p:pic>
        <p:nvPicPr>
          <p:cNvPr id="5" name="Picture 7" descr="A picture containing text, newspaper, accessory, screenshot&#10;&#10;Description automatically generated">
            <a:hlinkClick r:id="rId2"/>
            <a:extLst>
              <a:ext uri="{FF2B5EF4-FFF2-40B4-BE49-F238E27FC236}">
                <a16:creationId xmlns:a16="http://schemas.microsoft.com/office/drawing/2014/main" id="{9F3B12C0-3621-EC4E-AEDB-A360DE833BC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185115" y="1863573"/>
            <a:ext cx="4312653" cy="2816752"/>
          </a:xfrm>
          <a:prstGeom prst="rect">
            <a:avLst/>
          </a:prstGeom>
          <a:noFill/>
          <a:ln cap="flat">
            <a:noFill/>
          </a:ln>
          <a:effectLst>
            <a:outerShdw blurRad="50800" dist="38100" dir="2700000" algn="tl" rotWithShape="0">
              <a:prstClr val="black">
                <a:alpha val="40000"/>
              </a:prstClr>
            </a:outerShdw>
          </a:effectLst>
        </p:spPr>
      </p:pic>
      <p:sp>
        <p:nvSpPr>
          <p:cNvPr id="6" name="TextBox 11">
            <a:extLst>
              <a:ext uri="{FF2B5EF4-FFF2-40B4-BE49-F238E27FC236}">
                <a16:creationId xmlns:a16="http://schemas.microsoft.com/office/drawing/2014/main" id="{640CE74A-36C4-6841-BFB2-53B3435C1539}"/>
              </a:ext>
            </a:extLst>
          </p:cNvPr>
          <p:cNvSpPr txBox="1"/>
          <p:nvPr/>
        </p:nvSpPr>
        <p:spPr>
          <a:xfrm>
            <a:off x="840221" y="5231200"/>
            <a:ext cx="641948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Explore over 100 teaching resources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7" name="TextBox 12">
            <a:extLst>
              <a:ext uri="{FF2B5EF4-FFF2-40B4-BE49-F238E27FC236}">
                <a16:creationId xmlns:a16="http://schemas.microsoft.com/office/drawing/2014/main" id="{E1929381-5CA8-1C4D-9F93-7956BB6729F3}"/>
              </a:ext>
            </a:extLst>
          </p:cNvPr>
          <p:cNvSpPr txBox="1"/>
          <p:nvPr/>
        </p:nvSpPr>
        <p:spPr>
          <a:xfrm>
            <a:off x="840221" y="2124056"/>
            <a:ext cx="3125110"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75757"/>
                </a:solidFill>
                <a:uFillTx/>
                <a:latin typeface="Plus Jakarta Sans Medium" pitchFamily="2" charset="0"/>
                <a:cs typeface="Plus Jakarta Sans Medium" pitchFamily="2" charset="0"/>
              </a:rPr>
              <a:t>A wealth of resources to support teaching, learning, assessment and subject leadership in primary science, all completely </a:t>
            </a:r>
            <a:r>
              <a:rPr lang="en-GB" sz="2100" b="1" i="0" u="none" strike="noStrike" kern="1200" cap="none" spc="0" baseline="0">
                <a:solidFill>
                  <a:srgbClr val="575757"/>
                </a:solidFill>
                <a:uFillTx/>
                <a:latin typeface="Plus Jakarta Sans ExtraBold" pitchFamily="2" charset="0"/>
                <a:cs typeface="Plus Jakarta Sans ExtraBold" pitchFamily="2" charset="0"/>
              </a:rPr>
              <a:t>free</a:t>
            </a:r>
            <a:r>
              <a:rPr lang="en-GB" sz="2100" b="0" i="0" u="none" strike="noStrike" kern="1200" cap="none" spc="0" baseline="0">
                <a:solidFill>
                  <a:srgbClr val="575757"/>
                </a:solidFill>
                <a:uFillTx/>
                <a:latin typeface="Plus Jakarta Sans Medium" pitchFamily="2" charset="0"/>
                <a:cs typeface="Plus Jakarta Sans Medium" pitchFamily="2" charset="0"/>
              </a:rPr>
              <a:t> as digital downloads. </a:t>
            </a:r>
          </a:p>
        </p:txBody>
      </p:sp>
      <p:sp>
        <p:nvSpPr>
          <p:cNvPr id="8" name="TextBox 13">
            <a:extLst>
              <a:ext uri="{FF2B5EF4-FFF2-40B4-BE49-F238E27FC236}">
                <a16:creationId xmlns:a16="http://schemas.microsoft.com/office/drawing/2014/main" id="{F97343B4-B80C-0A42-BB17-C7FE128798E7}"/>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FREE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49469928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TTS available resourc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8454" y="5208421"/>
            <a:ext cx="787925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Discover 10 resources available through TTS</a:t>
            </a:r>
            <a:endParaRPr lang="en-GB" sz="2100" b="1" i="0" u="none" strike="noStrike" kern="1200" cap="none" spc="0" baseline="0">
              <a:solidFill>
                <a:srgbClr val="002060"/>
              </a:solidFill>
              <a:uFillTx/>
              <a:latin typeface="Plus Jakarta Sans ExtraBold" pitchFamily="2" charset="0"/>
              <a:cs typeface="Plus Jakarta Sans ExtraBold" pitchFamily="2" charset="0"/>
            </a:endParaRP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546123"/>
            <a:ext cx="3110580" cy="362406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addition to our free digital resources, we have collaborated with TTS to provide paid-for resources. These range from individual investigations to outdoor learning to further support your whole school in raising the profile of science.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PSTT RESOURCES via TTS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8" name="Picture 9" descr="Graphical user interface, website&#10;&#10;Description automatically generated">
            <a:hlinkClick r:id="rId2"/>
            <a:extLst>
              <a:ext uri="{FF2B5EF4-FFF2-40B4-BE49-F238E27FC236}">
                <a16:creationId xmlns:a16="http://schemas.microsoft.com/office/drawing/2014/main" id="{F0ACC5EB-0FFC-E04F-B6BA-0FF3CA8F66B4}"/>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3959034" y="1863573"/>
            <a:ext cx="4760446" cy="2589334"/>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2289138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TAP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8488B9CE-B59B-1B46-A4BA-D5EC69BEBAB4}"/>
              </a:ext>
            </a:extLst>
          </p:cNvPr>
          <p:cNvSpPr txBox="1">
            <a:spLocks noGrp="1"/>
          </p:cNvSpPr>
          <p:nvPr>
            <p:ph type="dt" sz="half" idx="7"/>
          </p:nvPr>
        </p:nvSpPr>
        <p:spPr/>
        <p:txBody>
          <a:bodyPr/>
          <a:lstStyle>
            <a:lvl1pPr>
              <a:defRPr/>
            </a:lvl1pPr>
          </a:lstStyle>
          <a:p>
            <a:pPr lvl="0"/>
            <a:fld id="{901BC7A8-07D1-014A-9829-C998D0509D73}" type="datetime1">
              <a:rPr lang="en-GB"/>
              <a:pPr lvl="0"/>
              <a:t>21/07/2025</a:t>
            </a:fld>
            <a:endParaRPr lang="en-GB"/>
          </a:p>
        </p:txBody>
      </p:sp>
      <p:sp>
        <p:nvSpPr>
          <p:cNvPr id="3" name="Footer Placeholder 3">
            <a:extLst>
              <a:ext uri="{FF2B5EF4-FFF2-40B4-BE49-F238E27FC236}">
                <a16:creationId xmlns:a16="http://schemas.microsoft.com/office/drawing/2014/main" id="{1124564C-D6C7-754E-9106-A112DCE0F6D1}"/>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98998BC-7276-9F40-981C-F22CBBDE6D93}"/>
              </a:ext>
            </a:extLst>
          </p:cNvPr>
          <p:cNvSpPr txBox="1">
            <a:spLocks noGrp="1"/>
          </p:cNvSpPr>
          <p:nvPr>
            <p:ph type="sldNum" sz="quarter" idx="8"/>
          </p:nvPr>
        </p:nvSpPr>
        <p:spPr/>
        <p:txBody>
          <a:bodyPr/>
          <a:lstStyle>
            <a:lvl1pPr>
              <a:defRPr/>
            </a:lvl1pPr>
          </a:lstStyle>
          <a:p>
            <a:pPr lvl="0"/>
            <a:fld id="{09708868-63E8-F94F-93B4-657057F8CBC2}" type="slidenum">
              <a:t>‹#›</a:t>
            </a:fld>
            <a:endParaRPr lang="en-GB"/>
          </a:p>
        </p:txBody>
      </p:sp>
      <p:sp>
        <p:nvSpPr>
          <p:cNvPr id="5" name="TextBox 12">
            <a:extLst>
              <a:ext uri="{FF2B5EF4-FFF2-40B4-BE49-F238E27FC236}">
                <a16:creationId xmlns:a16="http://schemas.microsoft.com/office/drawing/2014/main" id="{D9E0EA2C-EB11-1442-BFA2-7CF51F48652B}"/>
              </a:ext>
            </a:extLst>
          </p:cNvPr>
          <p:cNvSpPr txBox="1"/>
          <p:nvPr/>
        </p:nvSpPr>
        <p:spPr>
          <a:xfrm>
            <a:off x="1186269" y="1778546"/>
            <a:ext cx="3790178"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The TAPS project has developed the TAPS pyramid tool to provide schools with a supportive structure to evaluate and develop their assessment processes. The TAPS webpage also contains a growing database of updated Focused Assessment plans and work samples.</a:t>
            </a:r>
          </a:p>
        </p:txBody>
      </p:sp>
      <p:sp>
        <p:nvSpPr>
          <p:cNvPr id="6" name="TextBox 13">
            <a:extLst>
              <a:ext uri="{FF2B5EF4-FFF2-40B4-BE49-F238E27FC236}">
                <a16:creationId xmlns:a16="http://schemas.microsoft.com/office/drawing/2014/main" id="{9A3CCDC7-3E72-E648-91A8-0783B5A9B691}"/>
              </a:ext>
            </a:extLst>
          </p:cNvPr>
          <p:cNvSpPr txBox="1"/>
          <p:nvPr/>
        </p:nvSpPr>
        <p:spPr>
          <a:xfrm>
            <a:off x="1186276" y="467784"/>
            <a:ext cx="6445450" cy="117724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TEACHER ASSESSMENT IN PRIMARY SCIENCE (TAPS)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F5E5DE27-38E6-0043-A524-35DB5D462AF4}"/>
              </a:ext>
            </a:extLst>
          </p:cNvPr>
          <p:cNvSpPr txBox="1"/>
          <p:nvPr/>
        </p:nvSpPr>
        <p:spPr>
          <a:xfrm>
            <a:off x="1186269" y="5620830"/>
            <a:ext cx="4818878"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TAPS resources</a:t>
            </a:r>
          </a:p>
        </p:txBody>
      </p:sp>
      <p:pic>
        <p:nvPicPr>
          <p:cNvPr id="10" name="Picture 9" descr="A picture containing text, businesscard&#10;&#10;Description automatically generated">
            <a:hlinkClick r:id="rId2"/>
            <a:extLst>
              <a:ext uri="{FF2B5EF4-FFF2-40B4-BE49-F238E27FC236}">
                <a16:creationId xmlns:a16="http://schemas.microsoft.com/office/drawing/2014/main" id="{561C57CA-1213-BDF3-9D1F-B90811769E4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101482" y="1863243"/>
            <a:ext cx="3743587" cy="31204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86172018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Why&amp;How? Magazin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D66D098E-7130-604D-A9F6-0C4C90F3A7EB}"/>
              </a:ext>
            </a:extLst>
          </p:cNvPr>
          <p:cNvSpPr txBox="1"/>
          <p:nvPr/>
        </p:nvSpPr>
        <p:spPr>
          <a:xfrm>
            <a:off x="844336" y="1426786"/>
            <a:ext cx="3841961"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Why and How? is for anyone who has an interest in primary science. Each issue contains the following sections, which you can download individually: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Pictures for talk in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Explorify news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Climate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Free resources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Cutting edge research linked with the principles of primary science </a:t>
            </a:r>
          </a:p>
        </p:txBody>
      </p:sp>
      <p:sp>
        <p:nvSpPr>
          <p:cNvPr id="3" name="TextBox 13">
            <a:extLst>
              <a:ext uri="{FF2B5EF4-FFF2-40B4-BE49-F238E27FC236}">
                <a16:creationId xmlns:a16="http://schemas.microsoft.com/office/drawing/2014/main" id="{7C002421-8DBC-114D-8E2C-34C45722A7C6}"/>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WHY&amp;HOW? Magazine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4" name="Picture 10">
            <a:extLst>
              <a:ext uri="{FF2B5EF4-FFF2-40B4-BE49-F238E27FC236}">
                <a16:creationId xmlns:a16="http://schemas.microsoft.com/office/drawing/2014/main" id="{00F775D4-8B4D-6A42-850E-37E29F17FC37}"/>
              </a:ext>
            </a:extLst>
          </p:cNvPr>
          <p:cNvPicPr>
            <a:picLocks noChangeAspect="1"/>
          </p:cNvPicPr>
          <p:nvPr/>
        </p:nvPicPr>
        <p:blipFill>
          <a:blip r:embed="rId2" cstate="email">
            <a:extLst>
              <a:ext uri="{28A0092B-C50C-407E-A947-70E740481C1C}">
                <a14:useLocalDpi xmlns:a14="http://schemas.microsoft.com/office/drawing/2010/main"/>
              </a:ext>
            </a:extLst>
          </a:blip>
          <a:srcRect/>
          <a:stretch/>
        </p:blipFill>
        <p:spPr>
          <a:xfrm rot="21057952">
            <a:off x="5165295" y="1512313"/>
            <a:ext cx="2182991" cy="3087071"/>
          </a:xfrm>
          <a:prstGeom prst="rect">
            <a:avLst/>
          </a:prstGeom>
          <a:noFill/>
          <a:ln cap="flat">
            <a:noFill/>
          </a:ln>
          <a:effectLst>
            <a:outerShdw blurRad="50800" dist="38100" algn="l" rotWithShape="0">
              <a:prstClr val="black">
                <a:alpha val="40000"/>
              </a:prstClr>
            </a:outerShdw>
          </a:effectLst>
        </p:spPr>
      </p:pic>
      <p:pic>
        <p:nvPicPr>
          <p:cNvPr id="5" name="Picture 8">
            <a:hlinkClick r:id="rId3"/>
            <a:extLst>
              <a:ext uri="{FF2B5EF4-FFF2-40B4-BE49-F238E27FC236}">
                <a16:creationId xmlns:a16="http://schemas.microsoft.com/office/drawing/2014/main" id="{2E5FD502-E81B-F344-92B5-77A1DF3D0C0F}"/>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398572">
            <a:off x="6664207" y="2202886"/>
            <a:ext cx="2182991" cy="3087071"/>
          </a:xfrm>
          <a:prstGeom prst="rect">
            <a:avLst/>
          </a:prstGeom>
          <a:noFill/>
          <a:ln cap="flat">
            <a:noFill/>
          </a:ln>
          <a:effectLst>
            <a:outerShdw blurRad="50800" dist="38100" algn="l" rotWithShape="0">
              <a:prstClr val="black">
                <a:alpha val="40000"/>
              </a:prstClr>
            </a:outerShdw>
          </a:effectLst>
        </p:spPr>
      </p:pic>
      <p:sp>
        <p:nvSpPr>
          <p:cNvPr id="6" name="TextBox 11">
            <a:extLst>
              <a:ext uri="{FF2B5EF4-FFF2-40B4-BE49-F238E27FC236}">
                <a16:creationId xmlns:a16="http://schemas.microsoft.com/office/drawing/2014/main" id="{FD5ED59F-965C-3544-B4D7-0FFAB6EC3B36}"/>
              </a:ext>
            </a:extLst>
          </p:cNvPr>
          <p:cNvSpPr txBox="1"/>
          <p:nvPr/>
        </p:nvSpPr>
        <p:spPr>
          <a:xfrm>
            <a:off x="844336" y="6020597"/>
            <a:ext cx="5648642"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5"/>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current and past issues</a:t>
            </a:r>
          </a:p>
        </p:txBody>
      </p:sp>
      <p:pic>
        <p:nvPicPr>
          <p:cNvPr id="8" name="Picture 7" descr="Qr code&#10;&#10;Description automatically generated">
            <a:extLst>
              <a:ext uri="{FF2B5EF4-FFF2-40B4-BE49-F238E27FC236}">
                <a16:creationId xmlns:a16="http://schemas.microsoft.com/office/drawing/2014/main" id="{C217C271-BB94-9BB9-4E90-E82610319500}"/>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7822879" y="320491"/>
            <a:ext cx="953563" cy="941492"/>
          </a:xfrm>
          <a:prstGeom prst="rect">
            <a:avLst/>
          </a:prstGeom>
        </p:spPr>
      </p:pic>
      <p:sp>
        <p:nvSpPr>
          <p:cNvPr id="9" name="TextBox 11">
            <a:extLst>
              <a:ext uri="{FF2B5EF4-FFF2-40B4-BE49-F238E27FC236}">
                <a16:creationId xmlns:a16="http://schemas.microsoft.com/office/drawing/2014/main" id="{978CA642-BCBE-F63C-8B4E-370CEA657454}"/>
              </a:ext>
            </a:extLst>
          </p:cNvPr>
          <p:cNvSpPr txBox="1"/>
          <p:nvPr userDrawn="1"/>
        </p:nvSpPr>
        <p:spPr>
          <a:xfrm>
            <a:off x="7711392" y="1244016"/>
            <a:ext cx="1176538" cy="300082"/>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00" b="0" i="0" u="none" strike="noStrike" kern="1200" cap="none" spc="0" baseline="0">
                <a:solidFill>
                  <a:srgbClr val="3EB1C8"/>
                </a:solidFill>
                <a:uFillTx/>
                <a:latin typeface="Plus Jakarta Sans Medium" pitchFamily="2" charset="0"/>
                <a:cs typeface="Plus Jakarta Sans Medium" pitchFamily="2" charset="0"/>
              </a:rPr>
              <a:t>Subscribe</a:t>
            </a:r>
            <a:endParaRPr lang="en-GB" sz="1500" b="1" i="0" u="none" strike="noStrike" kern="1200" cap="none" spc="0" baseline="0">
              <a:solidFill>
                <a:srgbClr val="002060"/>
              </a:solidFill>
              <a:uFillTx/>
              <a:latin typeface="Plus Jakarta Sans ExtraBold" pitchFamily="2" charset="0"/>
              <a:cs typeface="Plus Jakarta Sans ExtraBold" pitchFamily="2" charset="0"/>
            </a:endParaRPr>
          </a:p>
        </p:txBody>
      </p:sp>
    </p:spTree>
    <p:extLst>
      <p:ext uri="{BB962C8B-B14F-4D97-AF65-F5344CB8AC3E}">
        <p14:creationId xmlns:p14="http://schemas.microsoft.com/office/powerpoint/2010/main" val="368785779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Support for Subject Leader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5" name="TextBox 12">
            <a:extLst>
              <a:ext uri="{FF2B5EF4-FFF2-40B4-BE49-F238E27FC236}">
                <a16:creationId xmlns:a16="http://schemas.microsoft.com/office/drawing/2014/main" id="{4EC9811E-8F07-3643-8D36-D7F4CA94EB88}"/>
              </a:ext>
            </a:extLst>
          </p:cNvPr>
          <p:cNvSpPr txBox="1"/>
          <p:nvPr/>
        </p:nvSpPr>
        <p:spPr>
          <a:xfrm>
            <a:off x="844336" y="1329945"/>
            <a:ext cx="3409640"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US" sz="2100" b="0" i="0" u="none" strike="noStrike" kern="1200" cap="none" spc="0" baseline="0">
                <a:solidFill>
                  <a:srgbClr val="3F3F3F"/>
                </a:solidFill>
                <a:uFillTx/>
                <a:latin typeface="Plus Jakarta Sans Medium" pitchFamily="2" charset="0"/>
                <a:cs typeface="Plus Jakarta Sans Medium" pitchFamily="2" charset="0"/>
              </a:rPr>
              <a:t>PSTT has a webpage to support all primary science subject leaders. Included is a Subject Leader Self-evaluation Tool to help you audit science in your setting and guidance on where to find the best science resources, training for staff, school visits, science visitors and competitions. </a:t>
            </a:r>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44988"/>
            <a:ext cx="7912802"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SUPPORT FOR SUBJECT LEADERS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12" descr="Text&#10;&#10;Description automatically generated">
            <a:hlinkClick r:id="rId2" action="ppaction://hlinkfile"/>
            <a:extLst>
              <a:ext uri="{FF2B5EF4-FFF2-40B4-BE49-F238E27FC236}">
                <a16:creationId xmlns:a16="http://schemas.microsoft.com/office/drawing/2014/main" id="{5E12EB58-E202-E144-A2D5-F9043225F90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60631" y="1483681"/>
            <a:ext cx="4396506" cy="3108134"/>
          </a:xfrm>
          <a:prstGeom prst="rect">
            <a:avLst/>
          </a:prstGeom>
          <a:noFill/>
          <a:ln cap="flat">
            <a:noFill/>
          </a:ln>
          <a:effectLst>
            <a:outerShdw blurRad="50800" dist="38100" dir="2700000" algn="tl" rotWithShape="0">
              <a:prstClr val="black">
                <a:alpha val="40000"/>
              </a:prstClr>
            </a:outerShdw>
          </a:effectLst>
        </p:spPr>
      </p:pic>
      <p:sp>
        <p:nvSpPr>
          <p:cNvPr id="8" name="TextBox 11">
            <a:extLst>
              <a:ext uri="{FF2B5EF4-FFF2-40B4-BE49-F238E27FC236}">
                <a16:creationId xmlns:a16="http://schemas.microsoft.com/office/drawing/2014/main" id="{A1148E61-14B6-724B-B19E-BC69F2B77DC8}"/>
              </a:ext>
            </a:extLst>
          </p:cNvPr>
          <p:cNvSpPr txBox="1"/>
          <p:nvPr/>
        </p:nvSpPr>
        <p:spPr>
          <a:xfrm>
            <a:off x="844336" y="5666723"/>
            <a:ext cx="517839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support materials for subject leaders</a:t>
            </a:r>
          </a:p>
        </p:txBody>
      </p:sp>
    </p:spTree>
    <p:extLst>
      <p:ext uri="{BB962C8B-B14F-4D97-AF65-F5344CB8AC3E}">
        <p14:creationId xmlns:p14="http://schemas.microsoft.com/office/powerpoint/2010/main" val="139558269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Enquiry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634777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APPROACHES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4369"/>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definitions and examples of different types of scientific enquiry</a:t>
            </a:r>
          </a:p>
        </p:txBody>
      </p:sp>
      <p:pic>
        <p:nvPicPr>
          <p:cNvPr id="10" name="Picture 9" descr="Graphical user interface, application&#10;&#10;Description automatically generated">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2331614" y="1496708"/>
            <a:ext cx="4490180"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290936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Enquiry Skill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334C9977-274C-F84E-A7B5-A5FC914FC490}"/>
              </a:ext>
            </a:extLst>
          </p:cNvPr>
          <p:cNvSpPr txBox="1">
            <a:spLocks noGrp="1"/>
          </p:cNvSpPr>
          <p:nvPr>
            <p:ph type="dt" sz="half" idx="7"/>
          </p:nvPr>
        </p:nvSpPr>
        <p:spPr/>
        <p:txBody>
          <a:bodyPr/>
          <a:lstStyle>
            <a:lvl1pPr>
              <a:defRPr/>
            </a:lvl1pPr>
          </a:lstStyle>
          <a:p>
            <a:pPr lvl="0"/>
            <a:fld id="{18498D00-E88A-E740-865A-E5F84CF6A7D4}" type="datetime1">
              <a:rPr lang="en-GB"/>
              <a:pPr lvl="0"/>
              <a:t>21/07/2025</a:t>
            </a:fld>
            <a:endParaRPr lang="en-GB"/>
          </a:p>
        </p:txBody>
      </p:sp>
      <p:sp>
        <p:nvSpPr>
          <p:cNvPr id="3" name="Footer Placeholder 3">
            <a:extLst>
              <a:ext uri="{FF2B5EF4-FFF2-40B4-BE49-F238E27FC236}">
                <a16:creationId xmlns:a16="http://schemas.microsoft.com/office/drawing/2014/main" id="{205AFAFC-9A33-C744-B91B-591D1941A924}"/>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D858BFC8-B145-D343-BD9C-50E3BD00BCE5}"/>
              </a:ext>
            </a:extLst>
          </p:cNvPr>
          <p:cNvSpPr txBox="1">
            <a:spLocks noGrp="1"/>
          </p:cNvSpPr>
          <p:nvPr>
            <p:ph type="sldNum" sz="quarter" idx="8"/>
          </p:nvPr>
        </p:nvSpPr>
        <p:spPr/>
        <p:txBody>
          <a:bodyPr/>
          <a:lstStyle>
            <a:lvl1pPr>
              <a:defRPr/>
            </a:lvl1pPr>
          </a:lstStyle>
          <a:p>
            <a:pPr lvl="0"/>
            <a:fld id="{8622F4E5-9B9F-7D4F-8F83-ACB52246F50F}" type="slidenum">
              <a:t>‹#›</a:t>
            </a:fld>
            <a:endParaRPr lang="en-GB"/>
          </a:p>
        </p:txBody>
      </p:sp>
      <p:sp>
        <p:nvSpPr>
          <p:cNvPr id="6" name="TextBox 13">
            <a:extLst>
              <a:ext uri="{FF2B5EF4-FFF2-40B4-BE49-F238E27FC236}">
                <a16:creationId xmlns:a16="http://schemas.microsoft.com/office/drawing/2014/main" id="{6FCE913E-C47C-244F-AAA9-347F04ADBDBB}"/>
              </a:ext>
            </a:extLst>
          </p:cNvPr>
          <p:cNvSpPr txBox="1"/>
          <p:nvPr/>
        </p:nvSpPr>
        <p:spPr>
          <a:xfrm>
            <a:off x="844336" y="431133"/>
            <a:ext cx="4666851"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EQUIRY SKILLS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8" name="TextBox 11">
            <a:extLst>
              <a:ext uri="{FF2B5EF4-FFF2-40B4-BE49-F238E27FC236}">
                <a16:creationId xmlns:a16="http://schemas.microsoft.com/office/drawing/2014/main" id="{A1148E61-14B6-724B-B19E-BC69F2B77DC8}"/>
              </a:ext>
            </a:extLst>
          </p:cNvPr>
          <p:cNvSpPr txBox="1"/>
          <p:nvPr/>
        </p:nvSpPr>
        <p:spPr>
          <a:xfrm>
            <a:off x="844336" y="5732353"/>
            <a:ext cx="576578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skills for carrying out practical investigations</a:t>
            </a:r>
          </a:p>
        </p:txBody>
      </p:sp>
      <p:pic>
        <p:nvPicPr>
          <p:cNvPr id="10" name="Picture 9">
            <a:hlinkClick r:id="rId2"/>
            <a:extLst>
              <a:ext uri="{FF2B5EF4-FFF2-40B4-BE49-F238E27FC236}">
                <a16:creationId xmlns:a16="http://schemas.microsoft.com/office/drawing/2014/main" id="{9BF45A04-CAEF-CCF8-10C7-5B311EA40EC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2613566" y="1496709"/>
            <a:ext cx="3926274" cy="386458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6775932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Explorify">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EAFA73FC-0313-7D4F-86DD-EDD2C8A99AEB}"/>
              </a:ext>
            </a:extLst>
          </p:cNvPr>
          <p:cNvSpPr txBox="1">
            <a:spLocks noGrp="1"/>
          </p:cNvSpPr>
          <p:nvPr>
            <p:ph type="dt" sz="half" idx="7"/>
          </p:nvPr>
        </p:nvSpPr>
        <p:spPr/>
        <p:txBody>
          <a:bodyPr/>
          <a:lstStyle>
            <a:lvl1pPr>
              <a:defRPr/>
            </a:lvl1pPr>
          </a:lstStyle>
          <a:p>
            <a:pPr lvl="0"/>
            <a:fld id="{E12C54AA-95AB-954D-9275-4343E9BF7A4D}" type="datetime1">
              <a:rPr lang="en-GB"/>
              <a:pPr lvl="0"/>
              <a:t>21/07/2025</a:t>
            </a:fld>
            <a:endParaRPr lang="en-GB"/>
          </a:p>
        </p:txBody>
      </p:sp>
      <p:sp>
        <p:nvSpPr>
          <p:cNvPr id="3" name="Footer Placeholder 3">
            <a:extLst>
              <a:ext uri="{FF2B5EF4-FFF2-40B4-BE49-F238E27FC236}">
                <a16:creationId xmlns:a16="http://schemas.microsoft.com/office/drawing/2014/main" id="{DB5CE914-88C2-DF4D-B01D-268D2FEACB02}"/>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41806F5B-AC47-7643-B976-9665D0D8882E}"/>
              </a:ext>
            </a:extLst>
          </p:cNvPr>
          <p:cNvSpPr txBox="1">
            <a:spLocks noGrp="1"/>
          </p:cNvSpPr>
          <p:nvPr>
            <p:ph type="sldNum" sz="quarter" idx="8"/>
          </p:nvPr>
        </p:nvSpPr>
        <p:spPr/>
        <p:txBody>
          <a:bodyPr/>
          <a:lstStyle>
            <a:lvl1pPr>
              <a:defRPr/>
            </a:lvl1pPr>
          </a:lstStyle>
          <a:p>
            <a:pPr lvl="0"/>
            <a:fld id="{70721303-3230-9A4C-A142-C97ECC8DEA98}" type="slidenum">
              <a:t>‹#›</a:t>
            </a:fld>
            <a:endParaRPr lang="en-GB"/>
          </a:p>
        </p:txBody>
      </p:sp>
      <p:sp>
        <p:nvSpPr>
          <p:cNvPr id="5" name="TextBox 13">
            <a:extLst>
              <a:ext uri="{FF2B5EF4-FFF2-40B4-BE49-F238E27FC236}">
                <a16:creationId xmlns:a16="http://schemas.microsoft.com/office/drawing/2014/main" id="{3FFE74E0-1317-DA4E-9D19-7DAF6212B908}"/>
              </a:ext>
            </a:extLst>
          </p:cNvPr>
          <p:cNvSpPr txBox="1"/>
          <p:nvPr/>
        </p:nvSpPr>
        <p:spPr>
          <a:xfrm>
            <a:off x="863010" y="734697"/>
            <a:ext cx="7956514"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EXPLORIFY</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F4C70338-40AE-CC4E-8D99-7C0741DBD0BA}"/>
              </a:ext>
            </a:extLst>
          </p:cNvPr>
          <p:cNvSpPr txBox="1"/>
          <p:nvPr/>
        </p:nvSpPr>
        <p:spPr>
          <a:xfrm>
            <a:off x="863010" y="1613918"/>
            <a:ext cx="4111570"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Enhance science teaching for all children with over 600 low-prep activities – no matter your confidence with science. </a:t>
            </a:r>
          </a:p>
        </p:txBody>
      </p:sp>
      <p:sp>
        <p:nvSpPr>
          <p:cNvPr id="8" name="TextBox 12">
            <a:extLst>
              <a:ext uri="{FF2B5EF4-FFF2-40B4-BE49-F238E27FC236}">
                <a16:creationId xmlns:a16="http://schemas.microsoft.com/office/drawing/2014/main" id="{861B331A-492C-AD4B-A8C7-0F56E346A34E}"/>
              </a:ext>
            </a:extLst>
          </p:cNvPr>
          <p:cNvSpPr txBox="1"/>
          <p:nvPr/>
        </p:nvSpPr>
        <p:spPr>
          <a:xfrm>
            <a:off x="863011" y="3162550"/>
            <a:ext cx="7652348"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Spark curiosity, discussion and debate without worry of a definite right answer</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Help develop strategies that promote and encourage higher order thinking through discussion</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Use provided ‘background science’ and ‘take it further’ to develop lessons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Planning support videos and handouts will ensure you get the most out of Explorify</a:t>
            </a:r>
          </a:p>
        </p:txBody>
      </p:sp>
      <p:pic>
        <p:nvPicPr>
          <p:cNvPr id="10" name="Picture 9" descr="A picture containing icon&#10;&#10;Description automatically generated">
            <a:hlinkClick r:id="rId2"/>
            <a:extLst>
              <a:ext uri="{FF2B5EF4-FFF2-40B4-BE49-F238E27FC236}">
                <a16:creationId xmlns:a16="http://schemas.microsoft.com/office/drawing/2014/main" id="{7315301D-3C79-2F0D-06CF-D972DED3BD80}"/>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6804337" y="827460"/>
            <a:ext cx="1476653" cy="2196186"/>
          </a:xfrm>
          <a:prstGeom prst="rect">
            <a:avLst/>
          </a:prstGeom>
        </p:spPr>
      </p:pic>
    </p:spTree>
    <p:extLst>
      <p:ext uri="{BB962C8B-B14F-4D97-AF65-F5344CB8AC3E}">
        <p14:creationId xmlns:p14="http://schemas.microsoft.com/office/powerpoint/2010/main" val="287130810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ringing Back Glas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78675" y="5291327"/>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Bringing Back Glass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8454" y="1669370"/>
            <a:ext cx="3933060" cy="330090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A set of 15 activities to help children explore the importance of glass in everyday lives whilst engaged in practical investigations.</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Each activity has been linked to the UK primary curricula to help educators fit into their planning. </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BRINGING BACK GLASS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Graphical user interface, text, website&#10;&#10;Description automatically generated">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45532" y="1348317"/>
            <a:ext cx="3223964" cy="2274953"/>
          </a:xfrm>
          <a:prstGeom prst="rect">
            <a:avLst/>
          </a:prstGeom>
          <a:effectLst>
            <a:outerShdw blurRad="50800" dist="38100" algn="l" rotWithShape="0">
              <a:prstClr val="black">
                <a:alpha val="40000"/>
              </a:prstClr>
            </a:outerShdw>
          </a:effectLst>
        </p:spPr>
      </p:pic>
      <p:pic>
        <p:nvPicPr>
          <p:cNvPr id="11" name="Picture 10">
            <a:hlinkClick r:id="rId2"/>
            <a:extLst>
              <a:ext uri="{FF2B5EF4-FFF2-40B4-BE49-F238E27FC236}">
                <a16:creationId xmlns:a16="http://schemas.microsoft.com/office/drawing/2014/main" id="{E0F4743F-509B-0429-DEFF-5BA634072F15}"/>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4781514" y="2372155"/>
            <a:ext cx="3220630" cy="227495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144481247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A Scientist Just Like M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561861" y="2008087"/>
            <a:ext cx="4010140"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SzPct val="100000"/>
              <a:buFont typeface="Arial" pitchFamily="34"/>
              <a:buNone/>
              <a:tabLst/>
              <a:defRPr sz="1800" b="0" i="0" u="none" strike="noStrike" kern="0" cap="none" spc="0" baseline="0">
                <a:solidFill>
                  <a:srgbClr val="000000"/>
                </a:solidFill>
                <a:uFillTx/>
              </a:defRPr>
            </a:pPr>
            <a:r>
              <a:rPr lang="en-GB" sz="2100" b="0" i="0">
                <a:solidFill>
                  <a:srgbClr val="5E5B5C"/>
                </a:solidFill>
                <a:effectLst/>
                <a:latin typeface="Plus Jakarta Sans Medium" pitchFamily="2" charset="0"/>
                <a:cs typeface="Plus Jakarta Sans Medium" pitchFamily="2" charset="0"/>
              </a:rPr>
              <a:t>Designed to raise awareness of diversity in science-related jobs and to provide illustrated examples of a wide range of science-based careers. It consists of a series of short slideshows, each one ‘telling the story’ of a particular scientist or person working in a science-related job. </a:t>
            </a:r>
            <a:endParaRPr lang="en-GB" sz="2100" b="0" i="0" u="none" strike="noStrike" kern="1200" cap="none" spc="0" baseline="0">
              <a:solidFill>
                <a:srgbClr val="5E5B5C"/>
              </a:solidFill>
              <a:uFillTx/>
              <a:latin typeface="Plus Jakarta Sans Medium" pitchFamily="2" charset="0"/>
              <a:cs typeface="Plus Jakarta Sans Medium" pitchFamily="2" charset="0"/>
            </a:endParaRPr>
          </a:p>
        </p:txBody>
      </p:sp>
      <p:sp>
        <p:nvSpPr>
          <p:cNvPr id="5" name="TextBox 11">
            <a:extLst>
              <a:ext uri="{FF2B5EF4-FFF2-40B4-BE49-F238E27FC236}">
                <a16:creationId xmlns:a16="http://schemas.microsoft.com/office/drawing/2014/main" id="{7F3C4F7C-0167-3249-A8ED-A556B626B168}"/>
              </a:ext>
            </a:extLst>
          </p:cNvPr>
          <p:cNvSpPr txBox="1"/>
          <p:nvPr/>
        </p:nvSpPr>
        <p:spPr>
          <a:xfrm>
            <a:off x="561860" y="5814246"/>
            <a:ext cx="4505402"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explore 100+ scientists</a:t>
            </a:r>
          </a:p>
        </p:txBody>
      </p:sp>
      <p:pic>
        <p:nvPicPr>
          <p:cNvPr id="11" name="Picture 10" descr="Text&#10;&#10;Description automatically generated">
            <a:extLst>
              <a:ext uri="{FF2B5EF4-FFF2-40B4-BE49-F238E27FC236}">
                <a16:creationId xmlns:a16="http://schemas.microsoft.com/office/drawing/2014/main" id="{798A3AF1-E442-2AFD-4B60-A382A2BC4FF1}"/>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561860" y="107416"/>
            <a:ext cx="8020280" cy="1395416"/>
          </a:xfrm>
          <a:prstGeom prst="rect">
            <a:avLst/>
          </a:prstGeom>
        </p:spPr>
      </p:pic>
      <p:pic>
        <p:nvPicPr>
          <p:cNvPr id="16" name="Picture 15" descr="Graphical user interface, text&#10;&#10;Description automatically generated">
            <a:hlinkClick r:id="rId2"/>
            <a:extLst>
              <a:ext uri="{FF2B5EF4-FFF2-40B4-BE49-F238E27FC236}">
                <a16:creationId xmlns:a16="http://schemas.microsoft.com/office/drawing/2014/main" id="{A8B0F34A-7E2B-83FA-6549-719A1FD5C903}"/>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5380056" y="1823421"/>
            <a:ext cx="3202084" cy="1958027"/>
          </a:xfrm>
          <a:prstGeom prst="rect">
            <a:avLst/>
          </a:prstGeom>
          <a:effectLst>
            <a:outerShdw blurRad="50800" dist="38100" algn="l" rotWithShape="0">
              <a:prstClr val="black">
                <a:alpha val="40000"/>
              </a:prstClr>
            </a:outerShdw>
          </a:effectLst>
        </p:spPr>
      </p:pic>
      <p:pic>
        <p:nvPicPr>
          <p:cNvPr id="13" name="Picture 12" descr="Graphical user interface, text, website&#10;&#10;Description automatically generated">
            <a:hlinkClick r:id="rId2"/>
            <a:extLst>
              <a:ext uri="{FF2B5EF4-FFF2-40B4-BE49-F238E27FC236}">
                <a16:creationId xmlns:a16="http://schemas.microsoft.com/office/drawing/2014/main" id="{BF4BE62B-448C-F4F8-DF56-7F796EAC4B4D}"/>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4645810" y="3150053"/>
            <a:ext cx="3129168" cy="234360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12050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1D0D252-4E46-9549-AD2F-9D3F0A4CFED4}"/>
              </a:ext>
            </a:extLst>
          </p:cNvPr>
          <p:cNvSpPr txBox="1">
            <a:spLocks noGrp="1"/>
          </p:cNvSpPr>
          <p:nvPr>
            <p:ph type="dt" sz="half" idx="7"/>
          </p:nvPr>
        </p:nvSpPr>
        <p:spPr/>
        <p:txBody>
          <a:bodyPr/>
          <a:lstStyle>
            <a:lvl1pPr>
              <a:defRPr/>
            </a:lvl1pPr>
          </a:lstStyle>
          <a:p>
            <a:pPr lvl="0"/>
            <a:fld id="{D0EDEDFF-AC0C-7F4F-8889-5A8A57B40D20}" type="datetime1">
              <a:rPr lang="en-GB"/>
              <a:pPr lvl="0"/>
              <a:t>21/07/2025</a:t>
            </a:fld>
            <a:endParaRPr lang="en-GB"/>
          </a:p>
        </p:txBody>
      </p:sp>
      <p:sp>
        <p:nvSpPr>
          <p:cNvPr id="3" name="Footer Placeholder 2">
            <a:extLst>
              <a:ext uri="{FF2B5EF4-FFF2-40B4-BE49-F238E27FC236}">
                <a16:creationId xmlns:a16="http://schemas.microsoft.com/office/drawing/2014/main" id="{12C4324A-7E69-C746-A2CB-E5387595A654}"/>
              </a:ext>
            </a:extLst>
          </p:cNvPr>
          <p:cNvSpPr txBox="1">
            <a:spLocks noGrp="1"/>
          </p:cNvSpPr>
          <p:nvPr>
            <p:ph type="ftr" sz="quarter" idx="9"/>
          </p:nvPr>
        </p:nvSpPr>
        <p:spPr/>
        <p:txBody>
          <a:bodyPr/>
          <a:lstStyle>
            <a:lvl1pPr>
              <a:defRPr/>
            </a:lvl1pPr>
          </a:lstStyle>
          <a:p>
            <a:pPr lvl="0"/>
            <a:endParaRPr lang="en-GB"/>
          </a:p>
        </p:txBody>
      </p:sp>
      <p:sp>
        <p:nvSpPr>
          <p:cNvPr id="4" name="Slide Number Placeholder 3">
            <a:extLst>
              <a:ext uri="{FF2B5EF4-FFF2-40B4-BE49-F238E27FC236}">
                <a16:creationId xmlns:a16="http://schemas.microsoft.com/office/drawing/2014/main" id="{B1F507AF-5A04-8F42-AC73-AB6383C9B2A3}"/>
              </a:ext>
            </a:extLst>
          </p:cNvPr>
          <p:cNvSpPr txBox="1">
            <a:spLocks noGrp="1"/>
          </p:cNvSpPr>
          <p:nvPr>
            <p:ph type="sldNum" sz="quarter" idx="8"/>
          </p:nvPr>
        </p:nvSpPr>
        <p:spPr/>
        <p:txBody>
          <a:bodyPr/>
          <a:lstStyle>
            <a:lvl1pPr>
              <a:defRPr/>
            </a:lvl1pPr>
          </a:lstStyle>
          <a:p>
            <a:pPr lvl="0"/>
            <a:fld id="{51750927-7F2D-C240-A5E9-6C1FBAC57420}" type="slidenum">
              <a:t>‹#›</a:t>
            </a:fld>
            <a:endParaRPr lang="en-GB"/>
          </a:p>
        </p:txBody>
      </p:sp>
    </p:spTree>
    <p:extLst>
      <p:ext uri="{BB962C8B-B14F-4D97-AF65-F5344CB8AC3E}">
        <p14:creationId xmlns:p14="http://schemas.microsoft.com/office/powerpoint/2010/main" val="238549128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Starters for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D51BF33D-BC50-0440-84F9-C850713021D5}"/>
              </a:ext>
            </a:extLst>
          </p:cNvPr>
          <p:cNvSpPr txBox="1">
            <a:spLocks noGrp="1"/>
          </p:cNvSpPr>
          <p:nvPr>
            <p:ph type="dt" sz="half" idx="7"/>
          </p:nvPr>
        </p:nvSpPr>
        <p:spPr/>
        <p:txBody>
          <a:bodyPr/>
          <a:lstStyle>
            <a:lvl1pPr>
              <a:defRPr/>
            </a:lvl1pPr>
          </a:lstStyle>
          <a:p>
            <a:pPr lvl="0"/>
            <a:fld id="{2200C3F3-0285-BF49-9445-11625DFE76DE}" type="datetime1">
              <a:rPr lang="en-GB"/>
              <a:pPr lvl="0"/>
              <a:t>21/07/2025</a:t>
            </a:fld>
            <a:endParaRPr lang="en-GB"/>
          </a:p>
        </p:txBody>
      </p:sp>
      <p:sp>
        <p:nvSpPr>
          <p:cNvPr id="3" name="Footer Placeholder 3">
            <a:extLst>
              <a:ext uri="{FF2B5EF4-FFF2-40B4-BE49-F238E27FC236}">
                <a16:creationId xmlns:a16="http://schemas.microsoft.com/office/drawing/2014/main" id="{9D2F77F2-A28B-FF42-A5A1-176015D47C1B}"/>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99CCEC27-1BD9-6544-AC91-2C3557485912}"/>
              </a:ext>
            </a:extLst>
          </p:cNvPr>
          <p:cNvSpPr txBox="1">
            <a:spLocks noGrp="1"/>
          </p:cNvSpPr>
          <p:nvPr>
            <p:ph type="sldNum" sz="quarter" idx="8"/>
          </p:nvPr>
        </p:nvSpPr>
        <p:spPr/>
        <p:txBody>
          <a:bodyPr/>
          <a:lstStyle>
            <a:lvl1pPr>
              <a:defRPr/>
            </a:lvl1pPr>
          </a:lstStyle>
          <a:p>
            <a:pPr lvl="0"/>
            <a:fld id="{38E4234C-123E-3642-8BE1-213997B12492}" type="slidenum">
              <a:t>‹#›</a:t>
            </a:fld>
            <a:endParaRPr lang="en-GB"/>
          </a:p>
        </p:txBody>
      </p:sp>
      <p:sp>
        <p:nvSpPr>
          <p:cNvPr id="5" name="TextBox 12">
            <a:extLst>
              <a:ext uri="{FF2B5EF4-FFF2-40B4-BE49-F238E27FC236}">
                <a16:creationId xmlns:a16="http://schemas.microsoft.com/office/drawing/2014/main" id="{AC57034B-A56B-7847-BCA5-6D18E64A7CF6}"/>
              </a:ext>
            </a:extLst>
          </p:cNvPr>
          <p:cNvSpPr txBox="1"/>
          <p:nvPr/>
        </p:nvSpPr>
        <p:spPr>
          <a:xfrm>
            <a:off x="907459" y="1766309"/>
            <a:ext cx="7329083" cy="34971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series of five-minute videos created to support teachers getting started with </a:t>
            </a:r>
            <a:r>
              <a:rPr lang="en-GB" sz="2025" b="1" i="0" u="none" strike="noStrike" kern="1200" cap="none" spc="0" baseline="0">
                <a:solidFill>
                  <a:srgbClr val="5E5B5C"/>
                </a:solidFill>
                <a:uFillTx/>
                <a:latin typeface="Plus Jakarta Sans ExtraBold" pitchFamily="2" charset="0"/>
                <a:cs typeface="Plus Jakarta Sans ExtraBold" pitchFamily="2" charset="0"/>
              </a:rPr>
              <a:t>practical science enquiry</a:t>
            </a:r>
            <a:r>
              <a:rPr lang="en-GB" sz="2025" b="0" i="0" u="none" strike="noStrike" kern="1200" cap="none" spc="0" baseline="0">
                <a:solidFill>
                  <a:srgbClr val="5E5B5C"/>
                </a:solidFill>
                <a:uFillTx/>
                <a:latin typeface="Plus Jakarta Sans Medium" pitchFamily="2" charset="0"/>
                <a:cs typeface="Plus Jakarta Sans Medium" pitchFamily="2" charset="0"/>
              </a:rPr>
              <a:t>. They require minimal resources and can be used in school or at home.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25"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Each video includes: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question or scenario related to the real world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about what they already know</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A demonstration of a starter practical activity</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Time for children to think of their own questions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Ideas about what they could find out for themselves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025" b="0" i="0" u="none" strike="noStrike" kern="1200" cap="none" spc="0" baseline="0">
                <a:solidFill>
                  <a:srgbClr val="5E5B5C"/>
                </a:solidFill>
                <a:uFillTx/>
                <a:latin typeface="Plus Jakarta Sans Medium" pitchFamily="2" charset="0"/>
                <a:cs typeface="Plus Jakarta Sans Medium" pitchFamily="2" charset="0"/>
              </a:rPr>
              <a:t>Encouragement to share what they found with others</a:t>
            </a:r>
          </a:p>
        </p:txBody>
      </p:sp>
      <p:pic>
        <p:nvPicPr>
          <p:cNvPr id="6" name="Picture 8" descr="A picture containing shape&#10;&#10;Description automatically generated">
            <a:extLst>
              <a:ext uri="{FF2B5EF4-FFF2-40B4-BE49-F238E27FC236}">
                <a16:creationId xmlns:a16="http://schemas.microsoft.com/office/drawing/2014/main" id="{6A03881B-CD26-AD4F-9D72-2D36E5B7186B}"/>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433147" y="360484"/>
            <a:ext cx="6268915" cy="940498"/>
          </a:xfrm>
          <a:prstGeom prst="rect">
            <a:avLst/>
          </a:prstGeom>
          <a:noFill/>
          <a:ln cap="flat">
            <a:noFill/>
          </a:ln>
        </p:spPr>
      </p:pic>
      <p:sp>
        <p:nvSpPr>
          <p:cNvPr id="7" name="TextBox 11">
            <a:extLst>
              <a:ext uri="{FF2B5EF4-FFF2-40B4-BE49-F238E27FC236}">
                <a16:creationId xmlns:a16="http://schemas.microsoft.com/office/drawing/2014/main" id="{20D0C5DA-A08B-DE43-83EA-C83FC41C9295}"/>
              </a:ext>
            </a:extLst>
          </p:cNvPr>
          <p:cNvSpPr txBox="1"/>
          <p:nvPr/>
        </p:nvSpPr>
        <p:spPr>
          <a:xfrm>
            <a:off x="907459" y="5728747"/>
            <a:ext cx="5271683"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3"/>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Starters for Science</a:t>
            </a:r>
          </a:p>
        </p:txBody>
      </p:sp>
    </p:spTree>
    <p:extLst>
      <p:ext uri="{BB962C8B-B14F-4D97-AF65-F5344CB8AC3E}">
        <p14:creationId xmlns:p14="http://schemas.microsoft.com/office/powerpoint/2010/main" val="415855850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Play, Observe &amp; Ask (EYF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366686"/>
            <a:ext cx="655485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Early Years resources and support</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468534"/>
            <a:ext cx="3731778" cy="3947234"/>
          </a:xfrm>
          <a:prstGeom prst="rect">
            <a:avLst/>
          </a:prstGeom>
          <a:noFill/>
          <a:ln cap="flat">
            <a:noFill/>
          </a:ln>
        </p:spPr>
        <p:txBody>
          <a:bodyPr vert="horz" wrap="square" lIns="68580" tIns="34290" rIns="68580" bIns="34290" anchor="t" anchorCtr="0" compatLnSpc="1">
            <a:spAutoFit/>
          </a:bodyPr>
          <a:lstStyle/>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Effective Practice to develop science teaching and learning in Early Years (ages 3-5 years) </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Provision Maps for activity ideas and science investigations</a:t>
            </a:r>
          </a:p>
          <a:p>
            <a:pPr marL="342900" indent="-342900" algn="l">
              <a:buFont typeface="Arial" panose="020B0604020202020204" pitchFamily="34" charset="0"/>
              <a:buChar char="•"/>
            </a:pPr>
            <a:r>
              <a:rPr lang="en-GB" sz="2100" b="0" i="0">
                <a:solidFill>
                  <a:srgbClr val="5E5B5C"/>
                </a:solidFill>
                <a:effectLst/>
                <a:latin typeface="Plus Jakarta Sans Medium" pitchFamily="2" charset="0"/>
                <a:cs typeface="Plus Jakarta Sans Medium" pitchFamily="2" charset="0"/>
              </a:rPr>
              <a:t>Wildlife games and activities to introduce UK plants, animals and fungi</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518461"/>
            <a:ext cx="7758656"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PLAY, OBSERVE AND ASK (in EYFS)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3" name="Picture 12" descr="A picture containing text&#10;&#10;Description automatically generated">
            <a:hlinkClick r:id="rId2"/>
            <a:extLst>
              <a:ext uri="{FF2B5EF4-FFF2-40B4-BE49-F238E27FC236}">
                <a16:creationId xmlns:a16="http://schemas.microsoft.com/office/drawing/2014/main" id="{AE8BD21D-397B-D194-8CA6-07EE40448C49}"/>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21065" y="1468534"/>
            <a:ext cx="3282713" cy="2079634"/>
          </a:xfrm>
          <a:prstGeom prst="rect">
            <a:avLst/>
          </a:prstGeom>
          <a:effectLst>
            <a:outerShdw blurRad="50800" dist="38100" algn="l" rotWithShape="0">
              <a:prstClr val="black">
                <a:alpha val="40000"/>
              </a:prstClr>
            </a:outerShdw>
          </a:effectLst>
        </p:spPr>
      </p:pic>
      <p:pic>
        <p:nvPicPr>
          <p:cNvPr id="9" name="Picture 8" descr="A collage of a cat&#10;&#10;Description automatically generated with low confidence">
            <a:hlinkClick r:id="rId2"/>
            <a:extLst>
              <a:ext uri="{FF2B5EF4-FFF2-40B4-BE49-F238E27FC236}">
                <a16:creationId xmlns:a16="http://schemas.microsoft.com/office/drawing/2014/main" id="{155FCAC6-FDEA-E271-A2F7-F447B8E71FC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5404135" y="2809302"/>
            <a:ext cx="3282713" cy="2231460"/>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418790876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Inclusive Approaches">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905497" y="2773259"/>
            <a:ext cx="7758047" cy="2839239"/>
          </a:xfrm>
          <a:prstGeom prst="rect">
            <a:avLst/>
          </a:prstGeom>
          <a:noFill/>
          <a:ln cap="flat">
            <a:noFill/>
          </a:ln>
        </p:spPr>
        <p:txBody>
          <a:bodyPr vert="horz" wrap="square" lIns="68580" tIns="34290" rIns="68580" bIns="34290" anchor="t" anchorCtr="0" compatLnSpc="1">
            <a:spAutoFit/>
          </a:bodyPr>
          <a:lstStyle/>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A guidance booklet produced by Sheffield Hallam University following their curriculum development project, Primary Science for All.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STRATA (Science to Raise and Track Achievement) materials: medium term plans for teachers of children with SEND, developed by teachers in Cambridgeshire.</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Sensory Sparks Club resources: activities for children with diverse needs, created by PSTT Fellow and SEND expert Julie Neil</a:t>
            </a:r>
          </a:p>
          <a:p>
            <a:pPr marL="385763" indent="-385763" algn="l">
              <a:buFont typeface="+mj-lt"/>
              <a:buAutoNum type="arabicPeriod"/>
            </a:pPr>
            <a:r>
              <a:rPr lang="en-GB" sz="1800" b="0" i="0">
                <a:solidFill>
                  <a:srgbClr val="5E5B5C"/>
                </a:solidFill>
                <a:effectLst/>
                <a:latin typeface="Plus Jakarta Sans Medium" pitchFamily="2" charset="0"/>
                <a:cs typeface="Plus Jakarta Sans Medium" pitchFamily="2" charset="0"/>
              </a:rPr>
              <a:t>Further resources: links to other materials to support engagement and participation of children with SEND in science.</a:t>
            </a:r>
          </a:p>
        </p:txBody>
      </p:sp>
      <p:sp>
        <p:nvSpPr>
          <p:cNvPr id="7" name="TextBox 11">
            <a:extLst>
              <a:ext uri="{FF2B5EF4-FFF2-40B4-BE49-F238E27FC236}">
                <a16:creationId xmlns:a16="http://schemas.microsoft.com/office/drawing/2014/main" id="{61B8CAA1-BBA2-0547-B1FB-CCEA540D0F14}"/>
              </a:ext>
            </a:extLst>
          </p:cNvPr>
          <p:cNvSpPr txBox="1"/>
          <p:nvPr/>
        </p:nvSpPr>
        <p:spPr>
          <a:xfrm>
            <a:off x="905497" y="2275990"/>
            <a:ext cx="5679941"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Visit PSTT’s </a:t>
            </a: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Inclusion in Primary Science page</a:t>
            </a:r>
            <a:r>
              <a:rPr lang="en-GB" sz="1800" b="1" i="0" u="none" strike="noStrike" kern="1200" cap="none" spc="0" baseline="0">
                <a:solidFill>
                  <a:srgbClr val="002060"/>
                </a:solidFill>
                <a:uFillTx/>
                <a:latin typeface="Plus Jakarta Sans ExtraBold" pitchFamily="2" charset="0"/>
                <a:cs typeface="Plus Jakarta Sans ExtraBold" pitchFamily="2" charset="0"/>
              </a:rPr>
              <a:t> for:</a:t>
            </a:r>
          </a:p>
        </p:txBody>
      </p:sp>
      <p:pic>
        <p:nvPicPr>
          <p:cNvPr id="9" name="Picture 8" descr="A picture containing shape&#10;&#10;Description automatically generated">
            <a:hlinkClick r:id="rId2"/>
            <a:extLst>
              <a:ext uri="{FF2B5EF4-FFF2-40B4-BE49-F238E27FC236}">
                <a16:creationId xmlns:a16="http://schemas.microsoft.com/office/drawing/2014/main" id="{E4B0E167-783F-166A-B24B-C161CB5B11D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905497" y="136523"/>
            <a:ext cx="7758047" cy="1988447"/>
          </a:xfrm>
          <a:prstGeom prst="rect">
            <a:avLst/>
          </a:prstGeom>
        </p:spPr>
      </p:pic>
    </p:spTree>
    <p:extLst>
      <p:ext uri="{BB962C8B-B14F-4D97-AF65-F5344CB8AC3E}">
        <p14:creationId xmlns:p14="http://schemas.microsoft.com/office/powerpoint/2010/main" val="17116426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Science for On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600700"/>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for One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616966"/>
            <a:ext cx="3840331" cy="3808735"/>
          </a:xfrm>
          <a:prstGeom prst="rect">
            <a:avLst/>
          </a:prstGeom>
          <a:noFill/>
          <a:ln cap="flat">
            <a:noFill/>
          </a:ln>
        </p:spPr>
        <p:txBody>
          <a:bodyPr vert="horz" wrap="square" lIns="68580" tIns="34290" rIns="68580" bIns="34290" anchor="t" anchorCtr="0" compatLnSpc="1">
            <a:spAutoFit/>
          </a:bodyPr>
          <a:lstStyle/>
          <a:p>
            <a:pPr algn="l"/>
            <a:r>
              <a:rPr lang="en-GB" sz="2025" b="0" i="0">
                <a:solidFill>
                  <a:srgbClr val="5E5B5C"/>
                </a:solidFill>
                <a:effectLst/>
                <a:latin typeface="Plus Jakarta Sans Medium" pitchFamily="2" charset="0"/>
                <a:cs typeface="Plus Jakarta Sans Medium" pitchFamily="2" charset="0"/>
              </a:rPr>
              <a:t>Explore different science topics for all primary ages with 8 practical science activities. Each activity is based around </a:t>
            </a:r>
            <a:r>
              <a:rPr lang="en-GB" sz="2025" b="1" i="0">
                <a:solidFill>
                  <a:srgbClr val="5E5B5C"/>
                </a:solidFill>
                <a:effectLst/>
                <a:latin typeface="Plus Jakarta Sans ExtraBold" pitchFamily="2" charset="0"/>
                <a:cs typeface="Plus Jakarta Sans ExtraBold" pitchFamily="2" charset="0"/>
              </a:rPr>
              <a:t>one</a:t>
            </a:r>
            <a:r>
              <a:rPr lang="en-GB" sz="2025" b="0" i="0">
                <a:solidFill>
                  <a:srgbClr val="5E5B5C"/>
                </a:solidFill>
                <a:effectLst/>
                <a:latin typeface="Plus Jakarta Sans Medium" pitchFamily="2" charset="0"/>
                <a:cs typeface="Plus Jakarta Sans Medium" pitchFamily="2" charset="0"/>
              </a:rPr>
              <a:t> easy to obtain resource.</a:t>
            </a:r>
          </a:p>
          <a:p>
            <a:pPr algn="l"/>
            <a:endParaRPr lang="en-GB" sz="2025" b="0" i="0">
              <a:solidFill>
                <a:srgbClr val="5E5B5C"/>
              </a:solidFill>
              <a:effectLst/>
              <a:latin typeface="Plus Jakarta Sans Medium" pitchFamily="2" charset="0"/>
              <a:cs typeface="Plus Jakarta Sans Medium" pitchFamily="2" charset="0"/>
            </a:endParaRPr>
          </a:p>
          <a:p>
            <a:pPr algn="l"/>
            <a:r>
              <a:rPr lang="en-GB" sz="2025" b="0" i="0">
                <a:solidFill>
                  <a:srgbClr val="5E5B5C"/>
                </a:solidFill>
                <a:effectLst/>
                <a:latin typeface="Plus Jakarta Sans Medium" pitchFamily="2" charset="0"/>
                <a:cs typeface="Plus Jakarta Sans Medium" pitchFamily="2" charset="0"/>
              </a:rPr>
              <a:t>Many of the activities involve trial and improvement, making opportunities for discussion important for children to progress while thinking and explaining.</a:t>
            </a:r>
          </a:p>
        </p:txBody>
      </p:sp>
      <p:pic>
        <p:nvPicPr>
          <p:cNvPr id="9" name="Picture 8" descr="Diagram&#10;&#10;Description automatically generated">
            <a:hlinkClick r:id="rId2"/>
            <a:extLst>
              <a:ext uri="{FF2B5EF4-FFF2-40B4-BE49-F238E27FC236}">
                <a16:creationId xmlns:a16="http://schemas.microsoft.com/office/drawing/2014/main" id="{F5E9842F-EF14-E1D3-B0ED-9CC5FA45179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110239" y="2042491"/>
            <a:ext cx="3338024" cy="2773018"/>
          </a:xfrm>
          <a:prstGeom prst="rect">
            <a:avLst/>
          </a:prstGeom>
          <a:effectLst>
            <a:outerShdw blurRad="50800" dist="38100" algn="l" rotWithShape="0">
              <a:prstClr val="black">
                <a:alpha val="40000"/>
              </a:prstClr>
            </a:outerShdw>
          </a:effectLst>
        </p:spPr>
      </p:pic>
      <p:pic>
        <p:nvPicPr>
          <p:cNvPr id="13" name="Picture 12" descr="Graphical user interface, text&#10;&#10;Description automatically generated">
            <a:extLst>
              <a:ext uri="{FF2B5EF4-FFF2-40B4-BE49-F238E27FC236}">
                <a16:creationId xmlns:a16="http://schemas.microsoft.com/office/drawing/2014/main" id="{D376DDC5-1178-7CAD-D8AD-6448B48506FA}"/>
              </a:ext>
            </a:extLst>
          </p:cNvPr>
          <p:cNvPicPr>
            <a:picLocks noChangeAspect="1"/>
          </p:cNvPicPr>
          <p:nvPr userDrawn="1"/>
        </p:nvPicPr>
        <p:blipFill rotWithShape="1">
          <a:blip r:embed="rId4" cstate="email">
            <a:extLst>
              <a:ext uri="{28A0092B-C50C-407E-A947-70E740481C1C}">
                <a14:useLocalDpi xmlns:a14="http://schemas.microsoft.com/office/drawing/2010/main"/>
              </a:ext>
            </a:extLst>
          </a:blip>
          <a:srcRect/>
          <a:stretch/>
        </p:blipFill>
        <p:spPr>
          <a:xfrm>
            <a:off x="1688123" y="386861"/>
            <a:ext cx="6052439" cy="975947"/>
          </a:xfrm>
          <a:prstGeom prst="rect">
            <a:avLst/>
          </a:prstGeom>
        </p:spPr>
      </p:pic>
    </p:spTree>
    <p:extLst>
      <p:ext uri="{BB962C8B-B14F-4D97-AF65-F5344CB8AC3E}">
        <p14:creationId xmlns:p14="http://schemas.microsoft.com/office/powerpoint/2010/main" val="178463354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Science Fun at Hom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AEEC7B15-EE68-164D-A21F-8AEB117F453D}"/>
              </a:ext>
            </a:extLst>
          </p:cNvPr>
          <p:cNvSpPr txBox="1">
            <a:spLocks noGrp="1"/>
          </p:cNvSpPr>
          <p:nvPr>
            <p:ph type="dt" sz="half" idx="7"/>
          </p:nvPr>
        </p:nvSpPr>
        <p:spPr/>
        <p:txBody>
          <a:bodyPr/>
          <a:lstStyle>
            <a:lvl1pPr>
              <a:defRPr/>
            </a:lvl1pPr>
          </a:lstStyle>
          <a:p>
            <a:pPr lvl="0"/>
            <a:fld id="{532B98CE-535F-F443-882C-5490B2648202}" type="datetime1">
              <a:rPr lang="en-GB"/>
              <a:pPr lvl="0"/>
              <a:t>21/07/2025</a:t>
            </a:fld>
            <a:endParaRPr lang="en-GB"/>
          </a:p>
        </p:txBody>
      </p:sp>
      <p:sp>
        <p:nvSpPr>
          <p:cNvPr id="3" name="Footer Placeholder 3">
            <a:extLst>
              <a:ext uri="{FF2B5EF4-FFF2-40B4-BE49-F238E27FC236}">
                <a16:creationId xmlns:a16="http://schemas.microsoft.com/office/drawing/2014/main" id="{BD59F033-6B52-2840-A5D2-7EB58212A5F8}"/>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F2725A0-DBF6-3C40-9952-D447647E460A}"/>
              </a:ext>
            </a:extLst>
          </p:cNvPr>
          <p:cNvSpPr txBox="1">
            <a:spLocks noGrp="1"/>
          </p:cNvSpPr>
          <p:nvPr>
            <p:ph type="sldNum" sz="quarter" idx="8"/>
          </p:nvPr>
        </p:nvSpPr>
        <p:spPr/>
        <p:txBody>
          <a:bodyPr/>
          <a:lstStyle>
            <a:lvl1pPr>
              <a:defRPr/>
            </a:lvl1pPr>
          </a:lstStyle>
          <a:p>
            <a:pPr lvl="0"/>
            <a:fld id="{DB59B928-1E3B-9449-934B-A6E1D4F1D02E}" type="slidenum">
              <a:t>‹#›</a:t>
            </a:fld>
            <a:endParaRPr lang="en-GB"/>
          </a:p>
        </p:txBody>
      </p:sp>
      <p:sp>
        <p:nvSpPr>
          <p:cNvPr id="5" name="TextBox 12">
            <a:extLst>
              <a:ext uri="{FF2B5EF4-FFF2-40B4-BE49-F238E27FC236}">
                <a16:creationId xmlns:a16="http://schemas.microsoft.com/office/drawing/2014/main" id="{D6C727A1-EB8F-F24C-A709-93847E947F9A}"/>
              </a:ext>
            </a:extLst>
          </p:cNvPr>
          <p:cNvSpPr txBox="1"/>
          <p:nvPr/>
        </p:nvSpPr>
        <p:spPr>
          <a:xfrm>
            <a:off x="1385950" y="2438071"/>
            <a:ext cx="6797142" cy="2008242"/>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 collaboration with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2"/>
              </a:rPr>
              <a:t>Science Sparks</a:t>
            </a:r>
            <a:r>
              <a:rPr lang="en-GB" sz="2100" b="0" i="0" u="none" strike="noStrike" kern="1200" cap="none" spc="0" baseline="0">
                <a:solidFill>
                  <a:srgbClr val="5E5B5C"/>
                </a:solidFill>
                <a:uFillTx/>
                <a:latin typeface="Plus Jakarta Sans Medium" pitchFamily="2" charset="0"/>
                <a:cs typeface="Plus Jakarta Sans Medium" pitchFamily="2" charset="0"/>
              </a:rPr>
              <a:t>, Science Fun at Home provides simple and engaging practical science activities. Originally created to support learning at home, the activities are equally useful for learning at school. The activities are open ended and adaptable for any age.</a:t>
            </a:r>
          </a:p>
        </p:txBody>
      </p:sp>
      <p:pic>
        <p:nvPicPr>
          <p:cNvPr id="6" name="Picture 7">
            <a:extLst>
              <a:ext uri="{FF2B5EF4-FFF2-40B4-BE49-F238E27FC236}">
                <a16:creationId xmlns:a16="http://schemas.microsoft.com/office/drawing/2014/main" id="{61BB6E8A-842F-0A49-ABE2-CA663AEBC35A}"/>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4002" y="896815"/>
            <a:ext cx="6506999" cy="935381"/>
          </a:xfrm>
          <a:prstGeom prst="rect">
            <a:avLst/>
          </a:prstGeom>
          <a:noFill/>
          <a:ln cap="flat">
            <a:noFill/>
          </a:ln>
        </p:spPr>
      </p:pic>
      <p:sp>
        <p:nvSpPr>
          <p:cNvPr id="7" name="TextBox 11">
            <a:extLst>
              <a:ext uri="{FF2B5EF4-FFF2-40B4-BE49-F238E27FC236}">
                <a16:creationId xmlns:a16="http://schemas.microsoft.com/office/drawing/2014/main" id="{61B8CAA1-BBA2-0547-B1FB-CCEA540D0F14}"/>
              </a:ext>
            </a:extLst>
          </p:cNvPr>
          <p:cNvSpPr txBox="1"/>
          <p:nvPr/>
        </p:nvSpPr>
        <p:spPr>
          <a:xfrm>
            <a:off x="1854219" y="5052187"/>
            <a:ext cx="586060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Science Fun at Home activities</a:t>
            </a:r>
          </a:p>
        </p:txBody>
      </p:sp>
    </p:spTree>
    <p:extLst>
      <p:ext uri="{BB962C8B-B14F-4D97-AF65-F5344CB8AC3E}">
        <p14:creationId xmlns:p14="http://schemas.microsoft.com/office/powerpoint/2010/main" val="97607300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UK Wildlif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403808"/>
            <a:ext cx="6554851"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PSTT’s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UK Wildlife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40222" y="1540061"/>
            <a:ext cx="3134219" cy="3624069"/>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Increase children's awareness of the wide variety of animals, plants and fungi that can be found in the UK. There are several card games and activities to promote discussion suitable for children ages 3 to 11 years.</a:t>
            </a:r>
          </a:p>
          <a:p>
            <a:pPr algn="l"/>
            <a:endParaRPr lang="en-GB" sz="2100" b="0" i="0">
              <a:solidFill>
                <a:srgbClr val="5E5B5C"/>
              </a:solidFill>
              <a:effectLst/>
              <a:latin typeface="Interface-Regular"/>
            </a:endParaRPr>
          </a:p>
        </p:txBody>
      </p:sp>
      <p:sp>
        <p:nvSpPr>
          <p:cNvPr id="7" name="TextBox 13">
            <a:extLst>
              <a:ext uri="{FF2B5EF4-FFF2-40B4-BE49-F238E27FC236}">
                <a16:creationId xmlns:a16="http://schemas.microsoft.com/office/drawing/2014/main" id="{3BA9A0A8-22AA-CA40-9ADA-E1838047ACC2}"/>
              </a:ext>
            </a:extLst>
          </p:cNvPr>
          <p:cNvSpPr txBox="1"/>
          <p:nvPr/>
        </p:nvSpPr>
        <p:spPr>
          <a:xfrm>
            <a:off x="840222" y="655817"/>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UK Wildlife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descr="A picture containing text, mammal, outdoor, ground&#10;&#10;Description automatically generated">
            <a:hlinkClick r:id="rId2"/>
            <a:extLst>
              <a:ext uri="{FF2B5EF4-FFF2-40B4-BE49-F238E27FC236}">
                <a16:creationId xmlns:a16="http://schemas.microsoft.com/office/drawing/2014/main" id="{16B36F7A-3FD1-A221-361E-AADED5CF2BA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4387467" y="1461315"/>
            <a:ext cx="4378282" cy="3277043"/>
          </a:xfrm>
          <a:prstGeom prst="rect">
            <a:avLst/>
          </a:prstGeom>
          <a:effectLst>
            <a:outerShdw blurRad="50800" dist="38100" algn="l" rotWithShape="0">
              <a:prstClr val="black">
                <a:alpha val="40000"/>
              </a:prstClr>
            </a:outerShdw>
          </a:effectLst>
        </p:spPr>
      </p:pic>
    </p:spTree>
    <p:extLst>
      <p:ext uri="{BB962C8B-B14F-4D97-AF65-F5344CB8AC3E}">
        <p14:creationId xmlns:p14="http://schemas.microsoft.com/office/powerpoint/2010/main" val="206877061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Science Reading Challeng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840222" y="5044834"/>
            <a:ext cx="7879252"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explore the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Science Reading Challenge resource</a:t>
            </a:r>
          </a:p>
        </p:txBody>
      </p:sp>
      <p:sp>
        <p:nvSpPr>
          <p:cNvPr id="6" name="TextBox 12">
            <a:extLst>
              <a:ext uri="{FF2B5EF4-FFF2-40B4-BE49-F238E27FC236}">
                <a16:creationId xmlns:a16="http://schemas.microsoft.com/office/drawing/2014/main" id="{0DAA9ECB-8F1E-E94F-B8D6-3E13E5EB0ACE}"/>
              </a:ext>
            </a:extLst>
          </p:cNvPr>
          <p:cNvSpPr txBox="1"/>
          <p:nvPr/>
        </p:nvSpPr>
        <p:spPr>
          <a:xfrm>
            <a:off x="824279" y="1707705"/>
            <a:ext cx="3723547" cy="2977738"/>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Run a school-wide Science Reading Challenge!</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Download ideas for possible launch events and activities. You can also download bookmarks, passports and certificates.</a:t>
            </a:r>
          </a:p>
        </p:txBody>
      </p:sp>
      <p:sp>
        <p:nvSpPr>
          <p:cNvPr id="7" name="TextBox 13">
            <a:extLst>
              <a:ext uri="{FF2B5EF4-FFF2-40B4-BE49-F238E27FC236}">
                <a16:creationId xmlns:a16="http://schemas.microsoft.com/office/drawing/2014/main" id="{3BA9A0A8-22AA-CA40-9ADA-E1838047ACC2}"/>
              </a:ext>
            </a:extLst>
          </p:cNvPr>
          <p:cNvSpPr txBox="1"/>
          <p:nvPr/>
        </p:nvSpPr>
        <p:spPr>
          <a:xfrm>
            <a:off x="840221" y="655817"/>
            <a:ext cx="8163102"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SCIENCE READING CHALLENGE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10" name="Picture 9">
            <a:hlinkClick r:id="rId2"/>
            <a:extLst>
              <a:ext uri="{FF2B5EF4-FFF2-40B4-BE49-F238E27FC236}">
                <a16:creationId xmlns:a16="http://schemas.microsoft.com/office/drawing/2014/main" id="{27D5F36E-99CA-2CF2-10F1-7ED6C6E4ECEE}"/>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5189965" y="2153765"/>
            <a:ext cx="3529508" cy="2085618"/>
          </a:xfrm>
          <a:prstGeom prst="rect">
            <a:avLst/>
          </a:prstGeom>
          <a:effectLst>
            <a:innerShdw blurRad="63500" dist="50800" dir="2700000">
              <a:prstClr val="black">
                <a:alpha val="50000"/>
              </a:prstClr>
            </a:innerShdw>
          </a:effectLst>
        </p:spPr>
      </p:pic>
    </p:spTree>
    <p:extLst>
      <p:ext uri="{BB962C8B-B14F-4D97-AF65-F5344CB8AC3E}">
        <p14:creationId xmlns:p14="http://schemas.microsoft.com/office/powerpoint/2010/main" val="2027395560"/>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I bet you didn't know...">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DA81441-35CC-8848-B394-389A47B07398}"/>
              </a:ext>
            </a:extLst>
          </p:cNvPr>
          <p:cNvSpPr txBox="1"/>
          <p:nvPr/>
        </p:nvSpPr>
        <p:spPr>
          <a:xfrm>
            <a:off x="844337" y="6126015"/>
            <a:ext cx="5314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articles and teacher guides</a:t>
            </a:r>
          </a:p>
        </p:txBody>
      </p:sp>
      <p:sp>
        <p:nvSpPr>
          <p:cNvPr id="3" name="TextBox 12">
            <a:extLst>
              <a:ext uri="{FF2B5EF4-FFF2-40B4-BE49-F238E27FC236}">
                <a16:creationId xmlns:a16="http://schemas.microsoft.com/office/drawing/2014/main" id="{5E150933-FB28-AA4F-831B-0DA5F8EF1503}"/>
              </a:ext>
            </a:extLst>
          </p:cNvPr>
          <p:cNvSpPr txBox="1"/>
          <p:nvPr/>
        </p:nvSpPr>
        <p:spPr>
          <a:xfrm>
            <a:off x="844337" y="1532450"/>
            <a:ext cx="3586988"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Introduce cutting-edge science research to provide stimulus to primary children’s developing ideas in science. Topics range from sustainability to the purpose of the James Webb Telescope. This resource includes articles linked to UK curricula with accompanying Teacher Guides that can used as class presentations.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 pitchFamily="34"/>
            </a:endParaRPr>
          </a:p>
        </p:txBody>
      </p:sp>
      <p:sp>
        <p:nvSpPr>
          <p:cNvPr id="4" name="TextBox 13">
            <a:extLst>
              <a:ext uri="{FF2B5EF4-FFF2-40B4-BE49-F238E27FC236}">
                <a16:creationId xmlns:a16="http://schemas.microsoft.com/office/drawing/2014/main" id="{260A2AB8-7C27-DC47-B603-F28B20198472}"/>
              </a:ext>
            </a:extLst>
          </p:cNvPr>
          <p:cNvSpPr txBox="1"/>
          <p:nvPr/>
        </p:nvSpPr>
        <p:spPr>
          <a:xfrm>
            <a:off x="844338" y="614691"/>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I BET YOU DIDN’T KNOW…</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12">
            <a:hlinkClick r:id="rId2"/>
            <a:extLst>
              <a:ext uri="{FF2B5EF4-FFF2-40B4-BE49-F238E27FC236}">
                <a16:creationId xmlns:a16="http://schemas.microsoft.com/office/drawing/2014/main" id="{6E5AAC48-8D98-514E-9F89-426544CDF25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5500329" y="1532450"/>
            <a:ext cx="2811124" cy="39865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49358768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ity Science Star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0DB6F80-CA75-FA45-BF67-450725F4E45F}"/>
              </a:ext>
            </a:extLst>
          </p:cNvPr>
          <p:cNvSpPr txBox="1"/>
          <p:nvPr/>
        </p:nvSpPr>
        <p:spPr>
          <a:xfrm>
            <a:off x="534170" y="5118582"/>
            <a:ext cx="3938679" cy="323165"/>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650" b="1" i="0" u="none" strike="noStrike" kern="1200" cap="none" spc="0" baseline="0">
                <a:solidFill>
                  <a:srgbClr val="002060"/>
                </a:solidFill>
                <a:uFillTx/>
                <a:latin typeface="Plus Jakarta Sans ExtraBold" pitchFamily="2" charset="0"/>
                <a:cs typeface="Plus Jakarta Sans ExtraBold" pitchFamily="2" charset="0"/>
              </a:rPr>
              <a:t> for City Science Stars</a:t>
            </a:r>
          </a:p>
        </p:txBody>
      </p:sp>
      <p:sp>
        <p:nvSpPr>
          <p:cNvPr id="3" name="TextBox 12">
            <a:extLst>
              <a:ext uri="{FF2B5EF4-FFF2-40B4-BE49-F238E27FC236}">
                <a16:creationId xmlns:a16="http://schemas.microsoft.com/office/drawing/2014/main" id="{21E8D999-5217-F94A-A344-B5B74E19055D}"/>
              </a:ext>
            </a:extLst>
          </p:cNvPr>
          <p:cNvSpPr txBox="1"/>
          <p:nvPr/>
        </p:nvSpPr>
        <p:spPr>
          <a:xfrm>
            <a:off x="844337" y="1543720"/>
            <a:ext cx="3085826" cy="330090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PSTT and </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Leicester City in the Community (</a:t>
            </a:r>
            <a:r>
              <a:rPr lang="en-GB" sz="2100" b="1" i="0" u="none" strike="noStrike" kern="1200" cap="none" spc="0" baseline="0" err="1">
                <a:solidFill>
                  <a:srgbClr val="006AB3"/>
                </a:solidFill>
                <a:uFillTx/>
                <a:latin typeface="Plus Jakarta Sans ExtraBold" pitchFamily="2" charset="0"/>
                <a:cs typeface="Plus Jakarta Sans ExtraBold" pitchFamily="2" charset="0"/>
                <a:hlinkClick r:id="rId3"/>
              </a:rPr>
              <a:t>LCitC</a:t>
            </a:r>
            <a:r>
              <a:rPr lang="en-GB" sz="2100" b="1" i="0" u="none" strike="noStrike" kern="1200" cap="none" spc="0" baseline="0">
                <a:solidFill>
                  <a:srgbClr val="006AB3"/>
                </a:solidFill>
                <a:uFillTx/>
                <a:latin typeface="Plus Jakarta Sans ExtraBold" pitchFamily="2" charset="0"/>
                <a:cs typeface="Plus Jakarta Sans ExtraBold" pitchFamily="2" charset="0"/>
                <a:hlinkClick r:id="rId3"/>
              </a:rPr>
              <a:t>)</a:t>
            </a:r>
            <a:r>
              <a:rPr lang="en-GB" sz="2100" b="0" i="0" u="none" strike="noStrike" kern="1200" cap="none" spc="0" baseline="0">
                <a:solidFill>
                  <a:srgbClr val="5E5B5C"/>
                </a:solidFill>
                <a:uFillTx/>
                <a:latin typeface="Plus Jakarta Sans Medium" pitchFamily="2" charset="0"/>
                <a:cs typeface="Plus Jakarta Sans Medium" pitchFamily="2" charset="0"/>
              </a:rPr>
              <a:t>’s project aims to engage primary school children in Years 5 and 6 who have low science capital by linking lessons to football, other sports and to space.</a:t>
            </a:r>
          </a:p>
        </p:txBody>
      </p:sp>
      <p:sp>
        <p:nvSpPr>
          <p:cNvPr id="4" name="TextBox 13">
            <a:extLst>
              <a:ext uri="{FF2B5EF4-FFF2-40B4-BE49-F238E27FC236}">
                <a16:creationId xmlns:a16="http://schemas.microsoft.com/office/drawing/2014/main" id="{8BA64DC8-B919-7C48-9E3D-BE1B05627011}"/>
              </a:ext>
            </a:extLst>
          </p:cNvPr>
          <p:cNvSpPr txBox="1"/>
          <p:nvPr/>
        </p:nvSpPr>
        <p:spPr>
          <a:xfrm>
            <a:off x="844338" y="646513"/>
            <a:ext cx="745532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600" b="0" i="0" u="none" strike="noStrike" kern="1200" cap="none" spc="0" baseline="0">
                <a:solidFill>
                  <a:srgbClr val="3EB1C8"/>
                </a:solidFill>
                <a:uFillTx/>
                <a:latin typeface="Plus Jakarta Sans Medium" pitchFamily="2" charset="0"/>
                <a:cs typeface="Plus Jakarta Sans Medium" pitchFamily="2" charset="0"/>
              </a:rPr>
              <a:t>CITY SCIENCE STARS</a:t>
            </a:r>
            <a:endParaRPr lang="en-GB" sz="360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Logo, company name&#10;&#10;Description automatically generated">
            <a:extLst>
              <a:ext uri="{FF2B5EF4-FFF2-40B4-BE49-F238E27FC236}">
                <a16:creationId xmlns:a16="http://schemas.microsoft.com/office/drawing/2014/main" id="{E06741AC-1F6E-9547-9AA7-2CFA7DE0C139}"/>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3701" y="5613849"/>
            <a:ext cx="1384342" cy="1066899"/>
          </a:xfrm>
          <a:prstGeom prst="rect">
            <a:avLst/>
          </a:prstGeom>
          <a:noFill/>
          <a:ln cap="flat">
            <a:noFill/>
          </a:ln>
        </p:spPr>
      </p:pic>
      <p:pic>
        <p:nvPicPr>
          <p:cNvPr id="6" name="Picture 8" descr="Logo&#10;&#10;Description automatically generated">
            <a:extLst>
              <a:ext uri="{FF2B5EF4-FFF2-40B4-BE49-F238E27FC236}">
                <a16:creationId xmlns:a16="http://schemas.microsoft.com/office/drawing/2014/main" id="{BC8C2A3D-A8D7-E74A-A4A5-929D260B48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888425" y="5613849"/>
            <a:ext cx="1347144" cy="1066900"/>
          </a:xfrm>
          <a:prstGeom prst="rect">
            <a:avLst/>
          </a:prstGeom>
          <a:noFill/>
          <a:ln cap="flat">
            <a:noFill/>
          </a:ln>
        </p:spPr>
      </p:pic>
      <p:pic>
        <p:nvPicPr>
          <p:cNvPr id="7" name="Picture 11" descr="Graphical user interface, text, application&#10;&#10;Description automatically generated">
            <a:hlinkClick r:id="rId2"/>
            <a:extLst>
              <a:ext uri="{FF2B5EF4-FFF2-40B4-BE49-F238E27FC236}">
                <a16:creationId xmlns:a16="http://schemas.microsoft.com/office/drawing/2014/main" id="{7D8F3AF3-65D8-BF4A-96B6-BA75155D9A4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755134" y="769285"/>
            <a:ext cx="2167964" cy="3076307"/>
          </a:xfrm>
          <a:prstGeom prst="rect">
            <a:avLst/>
          </a:prstGeom>
          <a:noFill/>
          <a:ln cap="flat">
            <a:noFill/>
          </a:ln>
          <a:effectLst>
            <a:outerShdw blurRad="50800" dist="38100" algn="l" rotWithShape="0">
              <a:prstClr val="black">
                <a:alpha val="40000"/>
              </a:prstClr>
            </a:outerShdw>
          </a:effectLst>
        </p:spPr>
      </p:pic>
      <p:pic>
        <p:nvPicPr>
          <p:cNvPr id="8" name="Picture 13">
            <a:hlinkClick r:id="rId2"/>
            <a:extLst>
              <a:ext uri="{FF2B5EF4-FFF2-40B4-BE49-F238E27FC236}">
                <a16:creationId xmlns:a16="http://schemas.microsoft.com/office/drawing/2014/main" id="{B18D38FC-C9FB-E74B-A9F2-1D6F72E54BA4}"/>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839116" y="2083093"/>
            <a:ext cx="2167964" cy="3064196"/>
          </a:xfrm>
          <a:prstGeom prst="rect">
            <a:avLst/>
          </a:prstGeom>
          <a:noFill/>
          <a:ln cap="flat">
            <a:noFill/>
          </a:ln>
          <a:effectLst>
            <a:outerShdw blurRad="50800" dist="38100" algn="l" rotWithShape="0">
              <a:prstClr val="black">
                <a:alpha val="40000"/>
              </a:prstClr>
            </a:outerShdw>
          </a:effectLst>
        </p:spPr>
      </p:pic>
      <p:pic>
        <p:nvPicPr>
          <p:cNvPr id="9" name="Picture 15" descr="Text&#10;&#10;Description automatically generated">
            <a:hlinkClick r:id="rId2"/>
            <a:extLst>
              <a:ext uri="{FF2B5EF4-FFF2-40B4-BE49-F238E27FC236}">
                <a16:creationId xmlns:a16="http://schemas.microsoft.com/office/drawing/2014/main" id="{D1561DEC-B093-D84B-9CED-D7D02E2C2C46}"/>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572001" y="2071987"/>
            <a:ext cx="2167964" cy="308640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33291419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Climate Science">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45F64270-A2F6-064A-A30E-3A41B5ACD0D1}"/>
              </a:ext>
            </a:extLst>
          </p:cNvPr>
          <p:cNvSpPr txBox="1">
            <a:spLocks noGrp="1"/>
          </p:cNvSpPr>
          <p:nvPr>
            <p:ph type="dt" sz="half" idx="7"/>
          </p:nvPr>
        </p:nvSpPr>
        <p:spPr/>
        <p:txBody>
          <a:bodyPr/>
          <a:lstStyle>
            <a:lvl1pPr>
              <a:defRPr/>
            </a:lvl1pPr>
          </a:lstStyle>
          <a:p>
            <a:pPr lvl="0"/>
            <a:fld id="{E7EDEA1E-96D9-4A4B-97A1-B0E7A02CD4EE}" type="datetime1">
              <a:rPr lang="en-GB"/>
              <a:pPr lvl="0"/>
              <a:t>21/07/2025</a:t>
            </a:fld>
            <a:endParaRPr lang="en-GB"/>
          </a:p>
        </p:txBody>
      </p:sp>
      <p:sp>
        <p:nvSpPr>
          <p:cNvPr id="3" name="Footer Placeholder 3">
            <a:extLst>
              <a:ext uri="{FF2B5EF4-FFF2-40B4-BE49-F238E27FC236}">
                <a16:creationId xmlns:a16="http://schemas.microsoft.com/office/drawing/2014/main" id="{FE062310-346D-5E4A-96D8-E07D50CBE817}"/>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01926CBE-13C4-E641-8301-83280029591C}"/>
              </a:ext>
            </a:extLst>
          </p:cNvPr>
          <p:cNvSpPr txBox="1">
            <a:spLocks noGrp="1"/>
          </p:cNvSpPr>
          <p:nvPr>
            <p:ph type="sldNum" sz="quarter" idx="8"/>
          </p:nvPr>
        </p:nvSpPr>
        <p:spPr/>
        <p:txBody>
          <a:bodyPr/>
          <a:lstStyle>
            <a:lvl1pPr>
              <a:defRPr/>
            </a:lvl1pPr>
          </a:lstStyle>
          <a:p>
            <a:pPr lvl="0"/>
            <a:fld id="{98D3B53C-188B-DB45-86E5-C5F4350D745B}" type="slidenum">
              <a:t>‹#›</a:t>
            </a:fld>
            <a:endParaRPr lang="en-GB"/>
          </a:p>
        </p:txBody>
      </p:sp>
      <p:sp>
        <p:nvSpPr>
          <p:cNvPr id="5" name="TextBox 11">
            <a:extLst>
              <a:ext uri="{FF2B5EF4-FFF2-40B4-BE49-F238E27FC236}">
                <a16:creationId xmlns:a16="http://schemas.microsoft.com/office/drawing/2014/main" id="{CDBA6BA0-9EF2-764B-9293-8FB0F18AC7F6}"/>
              </a:ext>
            </a:extLst>
          </p:cNvPr>
          <p:cNvSpPr txBox="1"/>
          <p:nvPr/>
        </p:nvSpPr>
        <p:spPr>
          <a:xfrm>
            <a:off x="736633" y="5653548"/>
            <a:ext cx="5447657"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21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1" i="0" u="none" strike="noStrike" kern="1200" cap="none" spc="0" baseline="0">
                <a:solidFill>
                  <a:srgbClr val="002060"/>
                </a:solidFill>
                <a:uFillTx/>
                <a:latin typeface="Plus Jakarta Sans ExtraBold" pitchFamily="2" charset="0"/>
                <a:cs typeface="Plus Jakarta Sans ExtraBold" pitchFamily="2" charset="0"/>
              </a:rPr>
              <a:t>Climate Science resources </a:t>
            </a:r>
          </a:p>
        </p:txBody>
      </p:sp>
      <p:sp>
        <p:nvSpPr>
          <p:cNvPr id="6" name="TextBox 12">
            <a:extLst>
              <a:ext uri="{FF2B5EF4-FFF2-40B4-BE49-F238E27FC236}">
                <a16:creationId xmlns:a16="http://schemas.microsoft.com/office/drawing/2014/main" id="{0DAA9ECB-8F1E-E94F-B8D6-3E13E5EB0ACE}"/>
              </a:ext>
            </a:extLst>
          </p:cNvPr>
          <p:cNvSpPr txBox="1"/>
          <p:nvPr/>
        </p:nvSpPr>
        <p:spPr>
          <a:xfrm>
            <a:off x="722214" y="1501445"/>
            <a:ext cx="4004340" cy="3947234"/>
          </a:xfrm>
          <a:prstGeom prst="rect">
            <a:avLst/>
          </a:prstGeom>
          <a:noFill/>
          <a:ln cap="flat">
            <a:noFill/>
          </a:ln>
        </p:spPr>
        <p:txBody>
          <a:bodyPr vert="horz" wrap="square" lIns="68580" tIns="34290" rIns="68580" bIns="34290" anchor="t" anchorCtr="0" compatLnSpc="1">
            <a:spAutoFit/>
          </a:bodyPr>
          <a:lstStyle/>
          <a:p>
            <a:pPr algn="l"/>
            <a:r>
              <a:rPr lang="en-GB" sz="2100" b="0" i="0">
                <a:solidFill>
                  <a:srgbClr val="5E5B5C"/>
                </a:solidFill>
                <a:effectLst/>
                <a:latin typeface="Plus Jakarta Sans Medium" pitchFamily="2" charset="0"/>
                <a:cs typeface="Plus Jakarta Sans Medium" pitchFamily="2" charset="0"/>
              </a:rPr>
              <a:t>Discover what makes effective climate science education in primary schools. </a:t>
            </a:r>
          </a:p>
          <a:p>
            <a:pPr algn="l"/>
            <a:endParaRPr lang="en-GB" sz="2100" b="0" i="0">
              <a:solidFill>
                <a:srgbClr val="5E5B5C"/>
              </a:solidFill>
              <a:effectLst/>
              <a:latin typeface="Plus Jakarta Sans Medium" pitchFamily="2" charset="0"/>
              <a:cs typeface="Plus Jakarta Sans Medium" pitchFamily="2" charset="0"/>
            </a:endParaRPr>
          </a:p>
          <a:p>
            <a:pPr algn="l"/>
            <a:r>
              <a:rPr lang="en-GB" sz="2100" b="0" i="0">
                <a:solidFill>
                  <a:srgbClr val="5E5B5C"/>
                </a:solidFill>
                <a:effectLst/>
                <a:latin typeface="Plus Jakarta Sans Medium" pitchFamily="2" charset="0"/>
                <a:cs typeface="Plus Jakarta Sans Medium" pitchFamily="2" charset="0"/>
              </a:rPr>
              <a:t>Use live classroom sessions with your children or school assembly. Learn how to approach the science and solutions of climate change in 8 different teacher CPD sessions as well as </a:t>
            </a:r>
            <a:r>
              <a:rPr lang="en-GB" sz="2100" b="0" i="0" err="1">
                <a:solidFill>
                  <a:srgbClr val="5E5B5C"/>
                </a:solidFill>
                <a:effectLst/>
                <a:latin typeface="Plus Jakarta Sans Medium" pitchFamily="2" charset="0"/>
                <a:cs typeface="Plus Jakarta Sans Medium" pitchFamily="2" charset="0"/>
              </a:rPr>
              <a:t>Why&amp;How</a:t>
            </a:r>
            <a:r>
              <a:rPr lang="en-GB" sz="2100" b="0" i="0">
                <a:solidFill>
                  <a:srgbClr val="5E5B5C"/>
                </a:solidFill>
                <a:effectLst/>
                <a:latin typeface="Plus Jakarta Sans Medium" pitchFamily="2" charset="0"/>
                <a:cs typeface="Plus Jakarta Sans Medium" pitchFamily="2" charset="0"/>
              </a:rPr>
              <a:t>? magazine articles. </a:t>
            </a:r>
          </a:p>
        </p:txBody>
      </p:sp>
      <p:sp>
        <p:nvSpPr>
          <p:cNvPr id="7" name="TextBox 13">
            <a:extLst>
              <a:ext uri="{FF2B5EF4-FFF2-40B4-BE49-F238E27FC236}">
                <a16:creationId xmlns:a16="http://schemas.microsoft.com/office/drawing/2014/main" id="{3BA9A0A8-22AA-CA40-9ADA-E1838047ACC2}"/>
              </a:ext>
            </a:extLst>
          </p:cNvPr>
          <p:cNvSpPr txBox="1"/>
          <p:nvPr/>
        </p:nvSpPr>
        <p:spPr>
          <a:xfrm>
            <a:off x="736633" y="604079"/>
            <a:ext cx="8215856"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CLIMATE SCIENCE RESOURCES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9" name="Picture 8" descr="A picture containing graphical user interface&#10;&#10;Description automatically generated">
            <a:extLst>
              <a:ext uri="{FF2B5EF4-FFF2-40B4-BE49-F238E27FC236}">
                <a16:creationId xmlns:a16="http://schemas.microsoft.com/office/drawing/2014/main" id="{CC9559BC-43E8-314D-C11C-DEB354E3DBA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5000440" y="2053241"/>
            <a:ext cx="3723547" cy="2751518"/>
          </a:xfrm>
          <a:prstGeom prst="rect">
            <a:avLst/>
          </a:prstGeom>
        </p:spPr>
      </p:pic>
    </p:spTree>
    <p:extLst>
      <p:ext uri="{BB962C8B-B14F-4D97-AF65-F5344CB8AC3E}">
        <p14:creationId xmlns:p14="http://schemas.microsoft.com/office/powerpoint/2010/main" val="1123367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56464-58E0-674F-B5C4-68F46D5C33A2}"/>
              </a:ext>
            </a:extLst>
          </p:cNvPr>
          <p:cNvSpPr txBox="1">
            <a:spLocks noGrp="1"/>
          </p:cNvSpPr>
          <p:nvPr>
            <p:ph type="title"/>
          </p:nvPr>
        </p:nvSpPr>
        <p:spPr>
          <a:xfrm>
            <a:off x="629838" y="457202"/>
            <a:ext cx="2949180" cy="1600197"/>
          </a:xfrm>
        </p:spPr>
        <p:txBody>
          <a:bodyPr anchor="b"/>
          <a:lstStyle>
            <a:lvl1pPr>
              <a:defRPr sz="3200"/>
            </a:lvl1pPr>
          </a:lstStyle>
          <a:p>
            <a:pPr lvl="0"/>
            <a:r>
              <a:rPr lang="en-US"/>
              <a:t>Click to edit Master title style</a:t>
            </a:r>
          </a:p>
        </p:txBody>
      </p:sp>
      <p:sp>
        <p:nvSpPr>
          <p:cNvPr id="3" name="Content Placeholder 2">
            <a:extLst>
              <a:ext uri="{FF2B5EF4-FFF2-40B4-BE49-F238E27FC236}">
                <a16:creationId xmlns:a16="http://schemas.microsoft.com/office/drawing/2014/main" id="{909A6C98-3C17-8341-A1BF-DF7B8A8FD123}"/>
              </a:ext>
            </a:extLst>
          </p:cNvPr>
          <p:cNvSpPr txBox="1">
            <a:spLocks noGrp="1"/>
          </p:cNvSpPr>
          <p:nvPr>
            <p:ph idx="1"/>
          </p:nvPr>
        </p:nvSpPr>
        <p:spPr>
          <a:xfrm>
            <a:off x="3887388" y="987429"/>
            <a:ext cx="4629150" cy="4873624"/>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A5A6D6D-2103-304A-AB2C-55D481D9CFAC}"/>
              </a:ext>
            </a:extLst>
          </p:cNvPr>
          <p:cNvSpPr txBox="1">
            <a:spLocks noGrp="1"/>
          </p:cNvSpPr>
          <p:nvPr>
            <p:ph type="body" idx="2"/>
          </p:nvPr>
        </p:nvSpPr>
        <p:spPr>
          <a:xfrm>
            <a:off x="629838" y="2057400"/>
            <a:ext cx="2949180" cy="3811587"/>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AF049D23-6C9A-024F-872D-E8A81D817A20}"/>
              </a:ext>
            </a:extLst>
          </p:cNvPr>
          <p:cNvSpPr txBox="1">
            <a:spLocks noGrp="1"/>
          </p:cNvSpPr>
          <p:nvPr>
            <p:ph type="dt" sz="half" idx="7"/>
          </p:nvPr>
        </p:nvSpPr>
        <p:spPr/>
        <p:txBody>
          <a:bodyPr/>
          <a:lstStyle>
            <a:lvl1pPr>
              <a:defRPr/>
            </a:lvl1pPr>
          </a:lstStyle>
          <a:p>
            <a:pPr lvl="0"/>
            <a:fld id="{AE30DABB-0B6E-304F-9550-9ABE5F9F424D}" type="datetime1">
              <a:rPr lang="en-GB"/>
              <a:pPr lvl="0"/>
              <a:t>21/07/2025</a:t>
            </a:fld>
            <a:endParaRPr lang="en-GB"/>
          </a:p>
        </p:txBody>
      </p:sp>
      <p:sp>
        <p:nvSpPr>
          <p:cNvPr id="6" name="Footer Placeholder 5">
            <a:extLst>
              <a:ext uri="{FF2B5EF4-FFF2-40B4-BE49-F238E27FC236}">
                <a16:creationId xmlns:a16="http://schemas.microsoft.com/office/drawing/2014/main" id="{D4B556E8-512F-B54E-A111-002D46D8213C}"/>
              </a:ext>
            </a:extLst>
          </p:cNvPr>
          <p:cNvSpPr txBox="1">
            <a:spLocks noGrp="1"/>
          </p:cNvSpPr>
          <p:nvPr>
            <p:ph type="ftr" sz="quarter" idx="9"/>
          </p:nvPr>
        </p:nvSpPr>
        <p:spPr/>
        <p:txBody>
          <a:bodyPr/>
          <a:lstStyle>
            <a:lvl1pPr>
              <a:defRPr/>
            </a:lvl1pPr>
          </a:lstStyle>
          <a:p>
            <a:pPr lvl="0"/>
            <a:endParaRPr lang="en-GB"/>
          </a:p>
        </p:txBody>
      </p:sp>
      <p:sp>
        <p:nvSpPr>
          <p:cNvPr id="7" name="Slide Number Placeholder 6">
            <a:extLst>
              <a:ext uri="{FF2B5EF4-FFF2-40B4-BE49-F238E27FC236}">
                <a16:creationId xmlns:a16="http://schemas.microsoft.com/office/drawing/2014/main" id="{74949D38-8FB6-C448-848E-76AF23C2F56F}"/>
              </a:ext>
            </a:extLst>
          </p:cNvPr>
          <p:cNvSpPr txBox="1">
            <a:spLocks noGrp="1"/>
          </p:cNvSpPr>
          <p:nvPr>
            <p:ph type="sldNum" sz="quarter" idx="8"/>
          </p:nvPr>
        </p:nvSpPr>
        <p:spPr/>
        <p:txBody>
          <a:bodyPr/>
          <a:lstStyle>
            <a:lvl1pPr>
              <a:defRPr/>
            </a:lvl1pPr>
          </a:lstStyle>
          <a:p>
            <a:pPr lvl="0"/>
            <a:fld id="{66E16D99-86D7-D84B-AB41-E17C499F7DD8}" type="slidenum">
              <a:t>‹#›</a:t>
            </a:fld>
            <a:endParaRPr lang="en-GB"/>
          </a:p>
        </p:txBody>
      </p:sp>
    </p:spTree>
    <p:extLst>
      <p:ext uri="{BB962C8B-B14F-4D97-AF65-F5344CB8AC3E}">
        <p14:creationId xmlns:p14="http://schemas.microsoft.com/office/powerpoint/2010/main" val="4917737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Whistlestop Science Weeks">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0963140F-33FD-864F-8DD7-5950DC5F7C24}"/>
              </a:ext>
            </a:extLst>
          </p:cNvPr>
          <p:cNvSpPr txBox="1"/>
          <p:nvPr/>
        </p:nvSpPr>
        <p:spPr>
          <a:xfrm>
            <a:off x="760842" y="2986983"/>
            <a:ext cx="7622317" cy="2562240"/>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Ready-made themed daily suggestions for short science activities, questions and challenges that children can do at home or in school</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Completely adaptable - schools can choose to:</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do a whole week or just a day</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switch the days around</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	add or swap in some of the additional activities</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1800" b="0" i="0" u="none" strike="noStrike" kern="1200" cap="none" spc="0" baseline="0">
                <a:solidFill>
                  <a:srgbClr val="5E5B5C"/>
                </a:solidFill>
                <a:uFillTx/>
                <a:latin typeface="Plus Jakarta Sans Medium" pitchFamily="2" charset="0"/>
                <a:cs typeface="Plus Jakarta Sans Medium" pitchFamily="2" charset="0"/>
              </a:rPr>
              <a:t>Science conversation starters for children, their parents, carers and families</a:t>
            </a:r>
          </a:p>
        </p:txBody>
      </p:sp>
      <p:pic>
        <p:nvPicPr>
          <p:cNvPr id="3" name="Picture 11" descr="A picture containing text, clipart&#10;&#10;Description automatically generated">
            <a:extLst>
              <a:ext uri="{FF2B5EF4-FFF2-40B4-BE49-F238E27FC236}">
                <a16:creationId xmlns:a16="http://schemas.microsoft.com/office/drawing/2014/main" id="{09D2B70F-BFA6-DF46-AC0D-435514044DF3}"/>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2814976" y="1627479"/>
            <a:ext cx="3514052" cy="1244219"/>
          </a:xfrm>
          <a:prstGeom prst="rect">
            <a:avLst/>
          </a:prstGeom>
          <a:noFill/>
          <a:ln cap="flat">
            <a:noFill/>
          </a:ln>
        </p:spPr>
      </p:pic>
      <p:pic>
        <p:nvPicPr>
          <p:cNvPr id="4" name="Picture 13" descr="A yellow sign with black text&#10;&#10;Description automatically generated with medium confidence">
            <a:extLst>
              <a:ext uri="{FF2B5EF4-FFF2-40B4-BE49-F238E27FC236}">
                <a16:creationId xmlns:a16="http://schemas.microsoft.com/office/drawing/2014/main" id="{0533FAA0-F09D-E045-A85F-BE8EB6046FF9}"/>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338754" y="244042"/>
            <a:ext cx="4589586" cy="1383437"/>
          </a:xfrm>
          <a:prstGeom prst="rect">
            <a:avLst/>
          </a:prstGeom>
          <a:noFill/>
          <a:ln cap="flat">
            <a:noFill/>
          </a:ln>
        </p:spPr>
      </p:pic>
      <p:sp>
        <p:nvSpPr>
          <p:cNvPr id="5" name="TextBox 11">
            <a:extLst>
              <a:ext uri="{FF2B5EF4-FFF2-40B4-BE49-F238E27FC236}">
                <a16:creationId xmlns:a16="http://schemas.microsoft.com/office/drawing/2014/main" id="{7F3C4F7C-0167-3249-A8ED-A556B626B168}"/>
              </a:ext>
            </a:extLst>
          </p:cNvPr>
          <p:cNvSpPr txBox="1"/>
          <p:nvPr/>
        </p:nvSpPr>
        <p:spPr>
          <a:xfrm>
            <a:off x="2667239" y="5664509"/>
            <a:ext cx="3809520" cy="900246"/>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4"/>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Whistlestop Science Weeks’ themes</a:t>
            </a:r>
          </a:p>
        </p:txBody>
      </p:sp>
    </p:spTree>
    <p:extLst>
      <p:ext uri="{BB962C8B-B14F-4D97-AF65-F5344CB8AC3E}">
        <p14:creationId xmlns:p14="http://schemas.microsoft.com/office/powerpoint/2010/main" val="289187341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Wow Science">
    <p:spTree>
      <p:nvGrpSpPr>
        <p:cNvPr id="1" name=""/>
        <p:cNvGrpSpPr/>
        <p:nvPr/>
      </p:nvGrpSpPr>
      <p:grpSpPr>
        <a:xfrm>
          <a:off x="0" y="0"/>
          <a:ext cx="0" cy="0"/>
          <a:chOff x="0" y="0"/>
          <a:chExt cx="0" cy="0"/>
        </a:xfrm>
      </p:grpSpPr>
      <p:sp>
        <p:nvSpPr>
          <p:cNvPr id="2" name="TextBox 12">
            <a:extLst>
              <a:ext uri="{FF2B5EF4-FFF2-40B4-BE49-F238E27FC236}">
                <a16:creationId xmlns:a16="http://schemas.microsoft.com/office/drawing/2014/main" id="{F1076D2A-1420-3141-96AF-FA4C10B343E8}"/>
              </a:ext>
            </a:extLst>
          </p:cNvPr>
          <p:cNvSpPr txBox="1"/>
          <p:nvPr/>
        </p:nvSpPr>
        <p:spPr>
          <a:xfrm>
            <a:off x="1744758" y="2501297"/>
            <a:ext cx="6410616" cy="3924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Searching out the best primary science activities</a:t>
            </a:r>
          </a:p>
        </p:txBody>
      </p:sp>
      <p:sp>
        <p:nvSpPr>
          <p:cNvPr id="3" name="TextBox 11">
            <a:extLst>
              <a:ext uri="{FF2B5EF4-FFF2-40B4-BE49-F238E27FC236}">
                <a16:creationId xmlns:a16="http://schemas.microsoft.com/office/drawing/2014/main" id="{5779FF3C-77E9-1A45-AC83-5B42C219E384}"/>
              </a:ext>
            </a:extLst>
          </p:cNvPr>
          <p:cNvSpPr txBox="1"/>
          <p:nvPr/>
        </p:nvSpPr>
        <p:spPr>
          <a:xfrm>
            <a:off x="3161857" y="5661862"/>
            <a:ext cx="3130058" cy="346249"/>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www.wowscience.co.uk</a:t>
            </a:r>
            <a:r>
              <a:rPr lang="en-GB" sz="1800" b="1" i="0" u="none" strike="noStrike" kern="1200" cap="none" spc="0" baseline="0">
                <a:solidFill>
                  <a:srgbClr val="002060"/>
                </a:solidFill>
                <a:uFillTx/>
                <a:latin typeface="Plus Jakarta Sans ExtraBold" pitchFamily="2" charset="0"/>
                <a:cs typeface="Plus Jakarta Sans ExtraBold" pitchFamily="2" charset="0"/>
              </a:rPr>
              <a:t> </a:t>
            </a:r>
          </a:p>
        </p:txBody>
      </p:sp>
      <p:pic>
        <p:nvPicPr>
          <p:cNvPr id="4" name="Picture 5" descr="A picture containing text, clipart&#10;&#10;Description automatically generated">
            <a:extLst>
              <a:ext uri="{FF2B5EF4-FFF2-40B4-BE49-F238E27FC236}">
                <a16:creationId xmlns:a16="http://schemas.microsoft.com/office/drawing/2014/main" id="{060169FD-65D1-FC45-8D50-0B69E10F462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08883" y="100243"/>
            <a:ext cx="4201012" cy="2285243"/>
          </a:xfrm>
          <a:prstGeom prst="rect">
            <a:avLst/>
          </a:prstGeom>
          <a:noFill/>
          <a:ln cap="flat">
            <a:noFill/>
          </a:ln>
        </p:spPr>
      </p:pic>
      <p:pic>
        <p:nvPicPr>
          <p:cNvPr id="5" name="Picture 10">
            <a:hlinkClick r:id="rId2"/>
            <a:extLst>
              <a:ext uri="{FF2B5EF4-FFF2-40B4-BE49-F238E27FC236}">
                <a16:creationId xmlns:a16="http://schemas.microsoft.com/office/drawing/2014/main" id="{93E8BCC9-A506-5E49-B8AE-034F72DE1545}"/>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2571751" y="3071012"/>
            <a:ext cx="4310273" cy="2413550"/>
          </a:xfrm>
          <a:prstGeom prst="rect">
            <a:avLst/>
          </a:prstGeom>
          <a:noFill/>
          <a:ln cap="flat">
            <a:noFill/>
          </a:ln>
        </p:spPr>
      </p:pic>
      <p:pic>
        <p:nvPicPr>
          <p:cNvPr id="6" name="Picture 19">
            <a:extLst>
              <a:ext uri="{FF2B5EF4-FFF2-40B4-BE49-F238E27FC236}">
                <a16:creationId xmlns:a16="http://schemas.microsoft.com/office/drawing/2014/main" id="{F4E9AF4D-1088-D14F-A311-5C14C429DB97}"/>
              </a:ext>
            </a:extLst>
          </p:cNvPr>
          <p:cNvPicPr>
            <a:picLocks noChangeAspect="1"/>
          </p:cNvPicPr>
          <p:nvPr/>
        </p:nvPicPr>
        <p:blipFill>
          <a:blip r:embed="rId5"/>
          <a:stretch>
            <a:fillRect/>
          </a:stretch>
        </p:blipFill>
        <p:spPr>
          <a:xfrm>
            <a:off x="474786" y="5205407"/>
            <a:ext cx="1881554" cy="1411163"/>
          </a:xfrm>
          <a:prstGeom prst="rect">
            <a:avLst/>
          </a:prstGeom>
          <a:noFill/>
          <a:ln cap="flat">
            <a:noFill/>
          </a:ln>
        </p:spPr>
      </p:pic>
    </p:spTree>
    <p:extLst>
      <p:ext uri="{BB962C8B-B14F-4D97-AF65-F5344CB8AC3E}">
        <p14:creationId xmlns:p14="http://schemas.microsoft.com/office/powerpoint/2010/main" val="331710848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FREE Titanic Investigations ">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308B9469-D06E-F347-A119-0B005F7AE5C3}"/>
              </a:ext>
            </a:extLst>
          </p:cNvPr>
          <p:cNvSpPr txBox="1"/>
          <p:nvPr/>
        </p:nvSpPr>
        <p:spPr>
          <a:xfrm>
            <a:off x="844333" y="4445587"/>
            <a:ext cx="4052981"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for short videos of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rPr>
              <a:t>Titanic Investigations</a:t>
            </a:r>
          </a:p>
        </p:txBody>
      </p:sp>
      <p:sp>
        <p:nvSpPr>
          <p:cNvPr id="3" name="TextBox 12">
            <a:extLst>
              <a:ext uri="{FF2B5EF4-FFF2-40B4-BE49-F238E27FC236}">
                <a16:creationId xmlns:a16="http://schemas.microsoft.com/office/drawing/2014/main" id="{47241234-9F09-7D4B-AE0C-EC5C5D78346D}"/>
              </a:ext>
            </a:extLst>
          </p:cNvPr>
          <p:cNvSpPr txBox="1"/>
          <p:nvPr/>
        </p:nvSpPr>
        <p:spPr>
          <a:xfrm>
            <a:off x="844332" y="1625748"/>
            <a:ext cx="3727666" cy="233140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PSTT, the primary science team at SSERC has created a series of short videos to illustrate some of the practical science activities based on the story of the Titanic. </a:t>
            </a:r>
          </a:p>
        </p:txBody>
      </p:sp>
      <p:sp>
        <p:nvSpPr>
          <p:cNvPr id="4" name="TextBox 13">
            <a:extLst>
              <a:ext uri="{FF2B5EF4-FFF2-40B4-BE49-F238E27FC236}">
                <a16:creationId xmlns:a16="http://schemas.microsoft.com/office/drawing/2014/main" id="{3CFEAAF4-10D6-5B4C-9311-84C0FFDE6523}"/>
              </a:ext>
            </a:extLst>
          </p:cNvPr>
          <p:cNvSpPr txBox="1"/>
          <p:nvPr/>
        </p:nvSpPr>
        <p:spPr>
          <a:xfrm>
            <a:off x="844336" y="444988"/>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TITANIC INVESTIGATIONS</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a:extLst>
              <a:ext uri="{FF2B5EF4-FFF2-40B4-BE49-F238E27FC236}">
                <a16:creationId xmlns:a16="http://schemas.microsoft.com/office/drawing/2014/main" id="{3131138C-3066-AB4F-A9A4-00B2A86AA342}"/>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04230" y="1524423"/>
            <a:ext cx="3076787" cy="1751300"/>
          </a:xfrm>
          <a:prstGeom prst="rect">
            <a:avLst/>
          </a:prstGeom>
          <a:noFill/>
          <a:ln cap="flat">
            <a:noFill/>
          </a:ln>
        </p:spPr>
      </p:pic>
      <p:pic>
        <p:nvPicPr>
          <p:cNvPr id="6" name="Picture 12" descr="A person standing at a podium&#10;&#10;Description automatically generated">
            <a:extLst>
              <a:ext uri="{FF2B5EF4-FFF2-40B4-BE49-F238E27FC236}">
                <a16:creationId xmlns:a16="http://schemas.microsoft.com/office/drawing/2014/main" id="{5A321424-370D-3D46-891A-D57F5E349F36}"/>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a:xfrm>
            <a:off x="5504230" y="3662659"/>
            <a:ext cx="3076787" cy="1751300"/>
          </a:xfrm>
          <a:prstGeom prst="rect">
            <a:avLst/>
          </a:prstGeom>
          <a:noFill/>
          <a:ln cap="flat">
            <a:noFill/>
          </a:ln>
        </p:spPr>
      </p:pic>
      <p:pic>
        <p:nvPicPr>
          <p:cNvPr id="7" name="Picture 14">
            <a:extLst>
              <a:ext uri="{FF2B5EF4-FFF2-40B4-BE49-F238E27FC236}">
                <a16:creationId xmlns:a16="http://schemas.microsoft.com/office/drawing/2014/main" id="{97F481B8-8C54-8845-93BE-4B911B659E4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78092" y="5554311"/>
            <a:ext cx="2144421" cy="1031127"/>
          </a:xfrm>
          <a:prstGeom prst="rect">
            <a:avLst/>
          </a:prstGeom>
          <a:noFill/>
          <a:ln cap="flat">
            <a:noFill/>
          </a:ln>
        </p:spPr>
      </p:pic>
    </p:spTree>
    <p:extLst>
      <p:ext uri="{BB962C8B-B14F-4D97-AF65-F5344CB8AC3E}">
        <p14:creationId xmlns:p14="http://schemas.microsoft.com/office/powerpoint/2010/main" val="3250726260"/>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Science &amp; STEM Clubs">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E699CDDE-7C43-B240-AC5B-C20BF8B08FCB}"/>
              </a:ext>
            </a:extLst>
          </p:cNvPr>
          <p:cNvSpPr txBox="1"/>
          <p:nvPr/>
        </p:nvSpPr>
        <p:spPr>
          <a:xfrm>
            <a:off x="2384615" y="5671556"/>
            <a:ext cx="4777023" cy="577081"/>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650" b="1" i="0" u="none" strike="noStrike" kern="1200" cap="none" spc="0" baseline="0">
                <a:solidFill>
                  <a:srgbClr val="002060"/>
                </a:solidFill>
                <a:uFillTx/>
                <a:latin typeface="Plus Jakarta Sans ExtraBold" pitchFamily="2" charset="0"/>
                <a:cs typeface="Plus Jakarta Sans ExtraBold" pitchFamily="2" charset="0"/>
              </a:rPr>
              <a:t>for </a:t>
            </a:r>
          </a:p>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650" b="1" i="0" u="none" strike="noStrike" kern="1200" cap="none" spc="0" baseline="0">
                <a:solidFill>
                  <a:srgbClr val="002060"/>
                </a:solidFill>
                <a:uFillTx/>
                <a:latin typeface="Plus Jakarta Sans ExtraBold" pitchFamily="2" charset="0"/>
                <a:cs typeface="Plus Jakarta Sans ExtraBold" pitchFamily="2" charset="0"/>
              </a:rPr>
              <a:t>Science &amp; STEM Club resources</a:t>
            </a:r>
          </a:p>
        </p:txBody>
      </p:sp>
      <p:sp>
        <p:nvSpPr>
          <p:cNvPr id="3" name="TextBox 12">
            <a:extLst>
              <a:ext uri="{FF2B5EF4-FFF2-40B4-BE49-F238E27FC236}">
                <a16:creationId xmlns:a16="http://schemas.microsoft.com/office/drawing/2014/main" id="{5023F562-577B-6A48-A1CD-685AEE19726B}"/>
              </a:ext>
            </a:extLst>
          </p:cNvPr>
          <p:cNvSpPr txBox="1"/>
          <p:nvPr/>
        </p:nvSpPr>
        <p:spPr>
          <a:xfrm>
            <a:off x="844336" y="1222888"/>
            <a:ext cx="3850753"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Aimed at teachers or other adults looking for support to introduce a science or STEM club to primary children, PSTT has created a number of free to download, easily-accessible club packs.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Plus Jakarta Sans Medium" pitchFamily="2" charset="0"/>
              <a:cs typeface="Plus Jakarta Sans Medium" pitchFamily="2" charset="0"/>
            </a:endParaRP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All activities are validated by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Children’s University</a:t>
            </a:r>
            <a:r>
              <a:rPr lang="en-GB" sz="2100" b="0" i="0" u="none" strike="noStrike" kern="1200" cap="none" spc="0" baseline="0">
                <a:solidFill>
                  <a:srgbClr val="5E5B5C"/>
                </a:solidFill>
                <a:uFillTx/>
                <a:latin typeface="Plus Jakarta Sans Medium" pitchFamily="2" charset="0"/>
                <a:cs typeface="Plus Jakarta Sans Medium" pitchFamily="2" charset="0"/>
              </a:rPr>
              <a:t> and as such count towards accredited learning for any children taking part.</a:t>
            </a:r>
          </a:p>
        </p:txBody>
      </p:sp>
      <p:sp>
        <p:nvSpPr>
          <p:cNvPr id="4" name="TextBox 13">
            <a:extLst>
              <a:ext uri="{FF2B5EF4-FFF2-40B4-BE49-F238E27FC236}">
                <a16:creationId xmlns:a16="http://schemas.microsoft.com/office/drawing/2014/main" id="{1842779C-F7EC-5142-A44A-FD3ACD8FC363}"/>
              </a:ext>
            </a:extLst>
          </p:cNvPr>
          <p:cNvSpPr txBox="1"/>
          <p:nvPr/>
        </p:nvSpPr>
        <p:spPr>
          <a:xfrm>
            <a:off x="844336" y="444988"/>
            <a:ext cx="7455325" cy="64633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750" b="0" i="0" u="none" strike="noStrike" kern="1200" cap="none" spc="0" baseline="0">
                <a:solidFill>
                  <a:srgbClr val="3EB1C8"/>
                </a:solidFill>
                <a:uFillTx/>
                <a:latin typeface="Plus Jakarta Sans Medium" pitchFamily="2" charset="0"/>
                <a:cs typeface="Plus Jakarta Sans Medium" pitchFamily="2" charset="0"/>
              </a:rPr>
              <a:t>SCIENCE &amp; STEM CLUBS </a:t>
            </a:r>
            <a:endParaRPr lang="en-GB" sz="37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company name&#10;&#10;Description automatically generated">
            <a:extLst>
              <a:ext uri="{FF2B5EF4-FFF2-40B4-BE49-F238E27FC236}">
                <a16:creationId xmlns:a16="http://schemas.microsoft.com/office/drawing/2014/main" id="{9F2D1BB4-1359-9948-BF39-15EC49A2C1D6}"/>
              </a:ext>
            </a:extLst>
          </p:cNvPr>
          <p:cNvPicPr>
            <a:picLocks noChangeAspect="1"/>
          </p:cNvPicPr>
          <p:nvPr/>
        </p:nvPicPr>
        <p:blipFill>
          <a:blip r:embed="rId4"/>
          <a:stretch>
            <a:fillRect/>
          </a:stretch>
        </p:blipFill>
        <p:spPr>
          <a:xfrm>
            <a:off x="430276" y="5624857"/>
            <a:ext cx="2163458" cy="985337"/>
          </a:xfrm>
          <a:prstGeom prst="rect">
            <a:avLst/>
          </a:prstGeom>
          <a:noFill/>
          <a:ln cap="flat">
            <a:noFill/>
          </a:ln>
        </p:spPr>
      </p:pic>
      <p:pic>
        <p:nvPicPr>
          <p:cNvPr id="6" name="Picture 8" descr="A picture containing table&#10;&#10;Description automatically generated">
            <a:hlinkClick r:id="rId2"/>
            <a:extLst>
              <a:ext uri="{FF2B5EF4-FFF2-40B4-BE49-F238E27FC236}">
                <a16:creationId xmlns:a16="http://schemas.microsoft.com/office/drawing/2014/main" id="{82BFDD70-5A5A-0F4C-9582-A32A747A4C8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15100" y="897904"/>
            <a:ext cx="2558562" cy="3637627"/>
          </a:xfrm>
          <a:prstGeom prst="rect">
            <a:avLst/>
          </a:prstGeom>
          <a:noFill/>
          <a:ln cap="flat">
            <a:noFill/>
          </a:ln>
          <a:effectLst>
            <a:outerShdw blurRad="50800" dist="38100" algn="l" rotWithShape="0">
              <a:prstClr val="black">
                <a:alpha val="40000"/>
              </a:prstClr>
            </a:outerShdw>
          </a:effectLst>
        </p:spPr>
      </p:pic>
      <p:pic>
        <p:nvPicPr>
          <p:cNvPr id="7" name="Picture 10" descr="Text&#10;&#10;Description automatically generated">
            <a:hlinkClick r:id="rId2"/>
            <a:extLst>
              <a:ext uri="{FF2B5EF4-FFF2-40B4-BE49-F238E27FC236}">
                <a16:creationId xmlns:a16="http://schemas.microsoft.com/office/drawing/2014/main" id="{CD4E51BE-B5E1-284A-9D62-C24682C122E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773127" y="2946025"/>
            <a:ext cx="3280627" cy="2313848"/>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4374764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ig Jurassic Classroom">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D730396E-4243-644B-8A98-76F5C8D0F432}"/>
              </a:ext>
            </a:extLst>
          </p:cNvPr>
          <p:cNvSpPr txBox="1"/>
          <p:nvPr/>
        </p:nvSpPr>
        <p:spPr>
          <a:xfrm>
            <a:off x="985014" y="5595667"/>
            <a:ext cx="5098055" cy="62324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 </a:t>
            </a:r>
            <a:r>
              <a:rPr lang="en-GB" sz="1800" b="1" i="0" u="none" strike="noStrike" kern="1200" cap="none" spc="0" baseline="0">
                <a:solidFill>
                  <a:srgbClr val="002060"/>
                </a:solidFill>
                <a:uFillTx/>
                <a:latin typeface="Plus Jakarta Sans ExtraBold" pitchFamily="2" charset="0"/>
                <a:cs typeface="Plus Jakarta Sans ExtraBold" pitchFamily="2" charset="0"/>
              </a:rPr>
              <a:t>to The Big Jurassic Classroom resource</a:t>
            </a:r>
          </a:p>
        </p:txBody>
      </p:sp>
      <p:sp>
        <p:nvSpPr>
          <p:cNvPr id="3" name="TextBox 12">
            <a:extLst>
              <a:ext uri="{FF2B5EF4-FFF2-40B4-BE49-F238E27FC236}">
                <a16:creationId xmlns:a16="http://schemas.microsoft.com/office/drawing/2014/main" id="{055568E5-545E-7F43-8C53-0001E949351E}"/>
              </a:ext>
            </a:extLst>
          </p:cNvPr>
          <p:cNvSpPr txBox="1"/>
          <p:nvPr/>
        </p:nvSpPr>
        <p:spPr>
          <a:xfrm>
            <a:off x="985014" y="1542111"/>
            <a:ext cx="3085826" cy="3947234"/>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In collaboration with the </a:t>
            </a:r>
            <a:r>
              <a:rPr lang="en-GB" sz="2100" b="0" i="0" u="none" strike="noStrike" kern="1200" cap="none" spc="0" baseline="0">
                <a:solidFill>
                  <a:srgbClr val="006AB3"/>
                </a:solidFill>
                <a:uFillTx/>
                <a:latin typeface="Plus Jakarta Sans Medium" pitchFamily="2" charset="0"/>
                <a:cs typeface="Plus Jakarta Sans Medium" pitchFamily="2" charset="0"/>
                <a:hlinkClick r:id="rId3"/>
              </a:rPr>
              <a:t>Jurassic Coast Trust</a:t>
            </a:r>
            <a:r>
              <a:rPr lang="en-GB" sz="2100" b="0" i="0" u="none" strike="noStrike" kern="1200" cap="none" spc="0" baseline="0">
                <a:solidFill>
                  <a:srgbClr val="5E5B5C"/>
                </a:solidFill>
                <a:uFillTx/>
                <a:latin typeface="Plus Jakarta Sans Medium" pitchFamily="2" charset="0"/>
                <a:cs typeface="Plus Jakarta Sans Medium" pitchFamily="2" charset="0"/>
              </a:rPr>
              <a:t>, PSTT has created a free to download book, bringing together resources and information to show teachers how they can use their local environments to inspire interest in the UK’s geological history. </a:t>
            </a:r>
          </a:p>
        </p:txBody>
      </p:sp>
      <p:sp>
        <p:nvSpPr>
          <p:cNvPr id="4" name="TextBox 13">
            <a:extLst>
              <a:ext uri="{FF2B5EF4-FFF2-40B4-BE49-F238E27FC236}">
                <a16:creationId xmlns:a16="http://schemas.microsoft.com/office/drawing/2014/main" id="{F956F2D8-5317-A042-9BF5-F81AFCBB7262}"/>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BIG JURASSIC CLASSROOM</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Calendar&#10;&#10;Description automatically generated">
            <a:hlinkClick r:id="rId2"/>
            <a:extLst>
              <a:ext uri="{FF2B5EF4-FFF2-40B4-BE49-F238E27FC236}">
                <a16:creationId xmlns:a16="http://schemas.microsoft.com/office/drawing/2014/main" id="{ED9B5C62-0309-824E-BDAD-3CFC4683D82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15100" y="1600197"/>
            <a:ext cx="2232553" cy="3158363"/>
          </a:xfrm>
          <a:prstGeom prst="rect">
            <a:avLst/>
          </a:prstGeom>
          <a:noFill/>
          <a:ln cap="flat">
            <a:noFill/>
          </a:ln>
          <a:effectLst>
            <a:outerShdw blurRad="50800" dist="38100" algn="l" rotWithShape="0">
              <a:prstClr val="black">
                <a:alpha val="40000"/>
              </a:prstClr>
            </a:outerShdw>
          </a:effectLst>
        </p:spPr>
      </p:pic>
      <p:pic>
        <p:nvPicPr>
          <p:cNvPr id="6" name="Picture 9">
            <a:hlinkClick r:id="rId2"/>
            <a:extLst>
              <a:ext uri="{FF2B5EF4-FFF2-40B4-BE49-F238E27FC236}">
                <a16:creationId xmlns:a16="http://schemas.microsoft.com/office/drawing/2014/main" id="{BB21AEC3-1C6D-0F4A-9D8F-4088D234F47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34708" y="2998997"/>
            <a:ext cx="2866946" cy="202712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950771612"/>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Family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4461183F-496D-F74A-A73B-5C099A415333}"/>
              </a:ext>
            </a:extLst>
          </p:cNvPr>
          <p:cNvSpPr txBox="1"/>
          <p:nvPr/>
        </p:nvSpPr>
        <p:spPr>
          <a:xfrm>
            <a:off x="985015" y="4983423"/>
            <a:ext cx="5438954"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start learning science together</a:t>
            </a:r>
          </a:p>
        </p:txBody>
      </p:sp>
      <p:sp>
        <p:nvSpPr>
          <p:cNvPr id="3" name="TextBox 12">
            <a:extLst>
              <a:ext uri="{FF2B5EF4-FFF2-40B4-BE49-F238E27FC236}">
                <a16:creationId xmlns:a16="http://schemas.microsoft.com/office/drawing/2014/main" id="{E07254D2-B325-FB46-A5DA-8D4EE673EC1D}"/>
              </a:ext>
            </a:extLst>
          </p:cNvPr>
          <p:cNvSpPr txBox="1"/>
          <p:nvPr/>
        </p:nvSpPr>
        <p:spPr>
          <a:xfrm>
            <a:off x="985014" y="1718519"/>
            <a:ext cx="3085826" cy="2977738"/>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This project provides family learning sessions in science. Children come to school with a parent, and they learn science together through problem solving and investigative activities.</a:t>
            </a:r>
          </a:p>
        </p:txBody>
      </p:sp>
      <p:sp>
        <p:nvSpPr>
          <p:cNvPr id="4" name="TextBox 13">
            <a:extLst>
              <a:ext uri="{FF2B5EF4-FFF2-40B4-BE49-F238E27FC236}">
                <a16:creationId xmlns:a16="http://schemas.microsoft.com/office/drawing/2014/main" id="{66ECBDE8-D17A-824A-BCF1-61FCB067B3B0}"/>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FAMILY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3" descr="A picture containing text, clipart&#10;&#10;Description automatically generated">
            <a:hlinkClick r:id="rId2"/>
            <a:extLst>
              <a:ext uri="{FF2B5EF4-FFF2-40B4-BE49-F238E27FC236}">
                <a16:creationId xmlns:a16="http://schemas.microsoft.com/office/drawing/2014/main" id="{1DB025AD-A72A-D541-BEF2-83C9E765660D}"/>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4501934" y="1718518"/>
            <a:ext cx="4072554" cy="2335526"/>
          </a:xfrm>
          <a:prstGeom prst="rect">
            <a:avLst/>
          </a:prstGeom>
          <a:noFill/>
          <a:ln cap="flat">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83725675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Chain Reaction">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8AB26699-1B2F-DC4B-8234-6287E7B717A0}"/>
              </a:ext>
            </a:extLst>
          </p:cNvPr>
          <p:cNvSpPr txBox="1"/>
          <p:nvPr/>
        </p:nvSpPr>
        <p:spPr>
          <a:xfrm>
            <a:off x="985015" y="5164520"/>
            <a:ext cx="5850815"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the Chain Reaction project</a:t>
            </a:r>
          </a:p>
        </p:txBody>
      </p:sp>
      <p:sp>
        <p:nvSpPr>
          <p:cNvPr id="3" name="TextBox 12">
            <a:extLst>
              <a:ext uri="{FF2B5EF4-FFF2-40B4-BE49-F238E27FC236}">
                <a16:creationId xmlns:a16="http://schemas.microsoft.com/office/drawing/2014/main" id="{203E6C2D-BFD2-E843-BAB5-25E99D31640E}"/>
              </a:ext>
            </a:extLst>
          </p:cNvPr>
          <p:cNvSpPr txBox="1"/>
          <p:nvPr/>
        </p:nvSpPr>
        <p:spPr>
          <a:xfrm>
            <a:off x="985014" y="2455397"/>
            <a:ext cx="3085826" cy="168507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An engaging primary school STEM project for upper KS2 children that is easily adapted to suit any age group.</a:t>
            </a:r>
          </a:p>
        </p:txBody>
      </p:sp>
      <p:sp>
        <p:nvSpPr>
          <p:cNvPr id="4" name="TextBox 13">
            <a:extLst>
              <a:ext uri="{FF2B5EF4-FFF2-40B4-BE49-F238E27FC236}">
                <a16:creationId xmlns:a16="http://schemas.microsoft.com/office/drawing/2014/main" id="{38761124-8E04-D645-91F1-707823A6B6AE}"/>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CHAIN REACTION</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2" descr="A picture containing indoor, wooden, wood&#10;&#10;Description automatically generated">
            <a:hlinkClick r:id="rId2"/>
            <a:extLst>
              <a:ext uri="{FF2B5EF4-FFF2-40B4-BE49-F238E27FC236}">
                <a16:creationId xmlns:a16="http://schemas.microsoft.com/office/drawing/2014/main" id="{AF161877-1948-144C-9933-A6AA0FE9579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46412" y="1725212"/>
            <a:ext cx="4193927" cy="3145449"/>
          </a:xfrm>
          <a:prstGeom prst="rect">
            <a:avLst/>
          </a:prstGeom>
          <a:noFill/>
          <a:ln cap="flat">
            <a:noFill/>
          </a:ln>
        </p:spPr>
      </p:pic>
    </p:spTree>
    <p:extLst>
      <p:ext uri="{BB962C8B-B14F-4D97-AF65-F5344CB8AC3E}">
        <p14:creationId xmlns:p14="http://schemas.microsoft.com/office/powerpoint/2010/main" val="1261946147"/>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layground Science">
    <p:spTree>
      <p:nvGrpSpPr>
        <p:cNvPr id="1" name=""/>
        <p:cNvGrpSpPr/>
        <p:nvPr/>
      </p:nvGrpSpPr>
      <p:grpSpPr>
        <a:xfrm>
          <a:off x="0" y="0"/>
          <a:ext cx="0" cy="0"/>
          <a:chOff x="0" y="0"/>
          <a:chExt cx="0" cy="0"/>
        </a:xfrm>
      </p:grpSpPr>
      <p:pic>
        <p:nvPicPr>
          <p:cNvPr id="2" name="Picture 12" descr="Text&#10;&#10;Description automatically generated">
            <a:hlinkClick r:id="rId2"/>
            <a:extLst>
              <a:ext uri="{FF2B5EF4-FFF2-40B4-BE49-F238E27FC236}">
                <a16:creationId xmlns:a16="http://schemas.microsoft.com/office/drawing/2014/main" id="{F67B9181-FB94-F540-863A-0763BC2D511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158295">
            <a:off x="6144741" y="1883495"/>
            <a:ext cx="2634967" cy="1863291"/>
          </a:xfrm>
          <a:prstGeom prst="rect">
            <a:avLst/>
          </a:prstGeom>
          <a:noFill/>
          <a:ln cap="flat">
            <a:noFill/>
          </a:ln>
          <a:effectLst>
            <a:outerShdw blurRad="50800" dist="38100" algn="l" rotWithShape="0">
              <a:prstClr val="black">
                <a:alpha val="40000"/>
              </a:prstClr>
            </a:outerShdw>
          </a:effectLst>
        </p:spPr>
      </p:pic>
      <p:pic>
        <p:nvPicPr>
          <p:cNvPr id="3" name="Picture 10" descr="Diagram, website&#10;&#10;Description automatically generated">
            <a:hlinkClick r:id="rId2"/>
            <a:extLst>
              <a:ext uri="{FF2B5EF4-FFF2-40B4-BE49-F238E27FC236}">
                <a16:creationId xmlns:a16="http://schemas.microsoft.com/office/drawing/2014/main" id="{D086B28F-CBF8-874D-BB19-033BD1D6D71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24624">
            <a:off x="6181205" y="3104604"/>
            <a:ext cx="2562039" cy="1811719"/>
          </a:xfrm>
          <a:prstGeom prst="rect">
            <a:avLst/>
          </a:prstGeom>
          <a:noFill/>
          <a:ln cap="flat">
            <a:noFill/>
          </a:ln>
          <a:effectLst>
            <a:outerShdw blurRad="50800" dist="38100" algn="l" rotWithShape="0">
              <a:prstClr val="black">
                <a:alpha val="40000"/>
              </a:prstClr>
            </a:outerShdw>
          </a:effectLst>
        </p:spPr>
      </p:pic>
      <p:sp>
        <p:nvSpPr>
          <p:cNvPr id="4" name="TextBox 11">
            <a:extLst>
              <a:ext uri="{FF2B5EF4-FFF2-40B4-BE49-F238E27FC236}">
                <a16:creationId xmlns:a16="http://schemas.microsoft.com/office/drawing/2014/main" id="{ECDEF4AC-B183-3241-9C7A-22209ADB9623}"/>
              </a:ext>
            </a:extLst>
          </p:cNvPr>
          <p:cNvSpPr txBox="1"/>
          <p:nvPr/>
        </p:nvSpPr>
        <p:spPr>
          <a:xfrm>
            <a:off x="985014" y="6131216"/>
            <a:ext cx="4791533" cy="346249"/>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view Playground Science</a:t>
            </a:r>
          </a:p>
        </p:txBody>
      </p:sp>
      <p:sp>
        <p:nvSpPr>
          <p:cNvPr id="5" name="TextBox 12">
            <a:extLst>
              <a:ext uri="{FF2B5EF4-FFF2-40B4-BE49-F238E27FC236}">
                <a16:creationId xmlns:a16="http://schemas.microsoft.com/office/drawing/2014/main" id="{FD704203-875A-9049-B51F-1228D76AAFB4}"/>
              </a:ext>
            </a:extLst>
          </p:cNvPr>
          <p:cNvSpPr txBox="1"/>
          <p:nvPr/>
        </p:nvSpPr>
        <p:spPr>
          <a:xfrm>
            <a:off x="985014" y="1646085"/>
            <a:ext cx="3208917" cy="4270400"/>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5E5B5C"/>
                </a:solidFill>
                <a:uFillTx/>
                <a:latin typeface="Plus Jakarta Sans Medium" pitchFamily="2" charset="0"/>
                <a:cs typeface="Plus Jakarta Sans Medium" pitchFamily="2" charset="0"/>
              </a:rPr>
              <a:t>Playground Science is a set of fun and informal science activities that children can carry out in their playtimes. The activities use simple instructions and a small amount of equipment to encourage children to explore the world around them whilst developing scientific skills.</a:t>
            </a:r>
          </a:p>
        </p:txBody>
      </p:sp>
      <p:sp>
        <p:nvSpPr>
          <p:cNvPr id="6" name="TextBox 13">
            <a:extLst>
              <a:ext uri="{FF2B5EF4-FFF2-40B4-BE49-F238E27FC236}">
                <a16:creationId xmlns:a16="http://schemas.microsoft.com/office/drawing/2014/main" id="{DD8C06D8-7CD7-1B49-8068-5C3AC4554B6B}"/>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PLAYGROUND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7" name="Picture 2" descr="Text&#10;&#10;Description automatically generated">
            <a:hlinkClick r:id="rId2"/>
            <a:extLst>
              <a:ext uri="{FF2B5EF4-FFF2-40B4-BE49-F238E27FC236}">
                <a16:creationId xmlns:a16="http://schemas.microsoft.com/office/drawing/2014/main" id="{C14BFD73-DD02-DD40-B729-2F307AD17D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40115" y="2021697"/>
            <a:ext cx="2107628" cy="2981275"/>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122791407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See Through Science">
    <p:spTree>
      <p:nvGrpSpPr>
        <p:cNvPr id="1" name=""/>
        <p:cNvGrpSpPr/>
        <p:nvPr/>
      </p:nvGrpSpPr>
      <p:grpSpPr>
        <a:xfrm>
          <a:off x="0" y="0"/>
          <a:ext cx="0" cy="0"/>
          <a:chOff x="0" y="0"/>
          <a:chExt cx="0" cy="0"/>
        </a:xfrm>
      </p:grpSpPr>
      <p:sp>
        <p:nvSpPr>
          <p:cNvPr id="2" name="TextBox 11">
            <a:extLst>
              <a:ext uri="{FF2B5EF4-FFF2-40B4-BE49-F238E27FC236}">
                <a16:creationId xmlns:a16="http://schemas.microsoft.com/office/drawing/2014/main" id="{B05BE14E-E6E9-8147-AB67-48E3E1CC3219}"/>
              </a:ext>
            </a:extLst>
          </p:cNvPr>
          <p:cNvSpPr txBox="1"/>
          <p:nvPr/>
        </p:nvSpPr>
        <p:spPr>
          <a:xfrm>
            <a:off x="2814164" y="5807524"/>
            <a:ext cx="3515672" cy="623248"/>
          </a:xfrm>
          <a:prstGeom prst="rect">
            <a:avLst/>
          </a:prstGeom>
          <a:noFill/>
          <a:ln cap="flat">
            <a:noFill/>
          </a:ln>
        </p:spPr>
        <p:txBody>
          <a:bodyPr vert="horz" wrap="square" lIns="68580" tIns="34290" rIns="68580" bIns="34290" anchor="t" anchorCtr="0" compatLnSpc="1">
            <a:spAutoFit/>
          </a:bodyPr>
          <a:lstStyle/>
          <a:p>
            <a:pPr marL="0" marR="0" lvl="0" indent="0" algn="ctr"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2060"/>
                </a:solidFill>
                <a:uFillTx/>
                <a:latin typeface="Plus Jakarta Sans ExtraBold" pitchFamily="2" charset="0"/>
                <a:cs typeface="Plus Jakarta Sans ExtraBold" pitchFamily="2" charset="0"/>
                <a:hlinkClick r:id="rId2"/>
              </a:rPr>
              <a:t>Click here</a:t>
            </a:r>
            <a:r>
              <a:rPr lang="en-GB" sz="1800" b="1" i="0" u="none" strike="noStrike" kern="1200" cap="none" spc="0" baseline="0">
                <a:solidFill>
                  <a:srgbClr val="002060"/>
                </a:solidFill>
                <a:uFillTx/>
                <a:latin typeface="Plus Jakarta Sans ExtraBold" pitchFamily="2" charset="0"/>
                <a:cs typeface="Plus Jakarta Sans ExtraBold" pitchFamily="2" charset="0"/>
              </a:rPr>
              <a:t> to find out more about See Through Science</a:t>
            </a:r>
          </a:p>
        </p:txBody>
      </p:sp>
      <p:sp>
        <p:nvSpPr>
          <p:cNvPr id="3" name="TextBox 12">
            <a:extLst>
              <a:ext uri="{FF2B5EF4-FFF2-40B4-BE49-F238E27FC236}">
                <a16:creationId xmlns:a16="http://schemas.microsoft.com/office/drawing/2014/main" id="{85365986-296B-4A4D-9D4C-9A2D6964E982}"/>
              </a:ext>
            </a:extLst>
          </p:cNvPr>
          <p:cNvSpPr txBox="1"/>
          <p:nvPr/>
        </p:nvSpPr>
        <p:spPr>
          <a:xfrm>
            <a:off x="985014" y="1566395"/>
            <a:ext cx="3204150" cy="459356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See Through Science is a set of fifteen high-resolution digital images (included with the book as a digital download). The book is packed with practical advice for teachers about using the image pack to develop children’s observation, questioning and discussion skills.</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100" b="0" i="0" u="none" strike="noStrike" kern="1200" cap="none" spc="0" baseline="0">
              <a:solidFill>
                <a:srgbClr val="5E5B5C"/>
              </a:solidFill>
              <a:uFillTx/>
              <a:latin typeface="Interface-Regular"/>
            </a:endParaRPr>
          </a:p>
        </p:txBody>
      </p:sp>
      <p:sp>
        <p:nvSpPr>
          <p:cNvPr id="4" name="TextBox 13">
            <a:extLst>
              <a:ext uri="{FF2B5EF4-FFF2-40B4-BE49-F238E27FC236}">
                <a16:creationId xmlns:a16="http://schemas.microsoft.com/office/drawing/2014/main" id="{A7127FB2-BFAF-CF4E-9CA2-5C36680CF698}"/>
              </a:ext>
            </a:extLst>
          </p:cNvPr>
          <p:cNvSpPr txBox="1"/>
          <p:nvPr/>
        </p:nvSpPr>
        <p:spPr>
          <a:xfrm>
            <a:off x="985014" y="738853"/>
            <a:ext cx="7455325" cy="692497"/>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4050" b="0" i="0" u="none" strike="noStrike" kern="1200" cap="none" spc="0" baseline="0">
                <a:solidFill>
                  <a:srgbClr val="3EB1C8"/>
                </a:solidFill>
                <a:uFillTx/>
                <a:latin typeface="Plus Jakarta Sans Medium" pitchFamily="2" charset="0"/>
                <a:cs typeface="Plus Jakarta Sans Medium" pitchFamily="2" charset="0"/>
              </a:rPr>
              <a:t>SEE THROUGH SCIENCE</a:t>
            </a:r>
            <a:endParaRPr lang="en-GB" sz="4050" b="0" i="0" u="none" strike="noStrike" kern="1200" cap="none" spc="0" baseline="0">
              <a:solidFill>
                <a:srgbClr val="3EB1C8"/>
              </a:solidFill>
              <a:uFillTx/>
              <a:latin typeface="Plus Jakarta Sans Medium" pitchFamily="2" charset="0"/>
              <a:cs typeface="Plus Jakarta Sans Medium" pitchFamily="2" charset="0"/>
            </a:endParaRPr>
          </a:p>
        </p:txBody>
      </p:sp>
      <p:pic>
        <p:nvPicPr>
          <p:cNvPr id="5" name="Picture 8" descr="A picture containing application&#10;&#10;Description automatically generated">
            <a:hlinkClick r:id="rId2"/>
            <a:extLst>
              <a:ext uri="{FF2B5EF4-FFF2-40B4-BE49-F238E27FC236}">
                <a16:creationId xmlns:a16="http://schemas.microsoft.com/office/drawing/2014/main" id="{F2DA145D-EB09-D747-96D7-F0686257144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073165" y="1566394"/>
            <a:ext cx="2806787" cy="3969212"/>
          </a:xfrm>
          <a:prstGeom prst="rect">
            <a:avLst/>
          </a:prstGeom>
          <a:noFill/>
          <a:ln cap="flat">
            <a:noFill/>
          </a:ln>
          <a:effectLst>
            <a:outerShdw blurRad="50800" dist="38100" algn="l" rotWithShape="0">
              <a:prstClr val="black">
                <a:alpha val="40000"/>
              </a:prstClr>
            </a:outerShdw>
          </a:effectLst>
        </p:spPr>
      </p:pic>
    </p:spTree>
    <p:extLst>
      <p:ext uri="{BB962C8B-B14F-4D97-AF65-F5344CB8AC3E}">
        <p14:creationId xmlns:p14="http://schemas.microsoft.com/office/powerpoint/2010/main" val="257143055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PSTA">
    <p:spTree>
      <p:nvGrpSpPr>
        <p:cNvPr id="1" name=""/>
        <p:cNvGrpSpPr/>
        <p:nvPr/>
      </p:nvGrpSpPr>
      <p:grpSpPr>
        <a:xfrm>
          <a:off x="0" y="0"/>
          <a:ext cx="0" cy="0"/>
          <a:chOff x="0" y="0"/>
          <a:chExt cx="0" cy="0"/>
        </a:xfrm>
      </p:grpSpPr>
      <p:sp>
        <p:nvSpPr>
          <p:cNvPr id="2" name="Date Placeholder 2">
            <a:extLst>
              <a:ext uri="{FF2B5EF4-FFF2-40B4-BE49-F238E27FC236}">
                <a16:creationId xmlns:a16="http://schemas.microsoft.com/office/drawing/2014/main" id="{C107DF21-3E77-8F44-9B4A-50DB735750EF}"/>
              </a:ext>
            </a:extLst>
          </p:cNvPr>
          <p:cNvSpPr txBox="1">
            <a:spLocks noGrp="1"/>
          </p:cNvSpPr>
          <p:nvPr>
            <p:ph type="dt" sz="half" idx="7"/>
          </p:nvPr>
        </p:nvSpPr>
        <p:spPr/>
        <p:txBody>
          <a:bodyPr/>
          <a:lstStyle>
            <a:lvl1pPr>
              <a:defRPr/>
            </a:lvl1pPr>
          </a:lstStyle>
          <a:p>
            <a:pPr lvl="0"/>
            <a:fld id="{4A05F371-5658-1744-99D0-50E99C3C096E}" type="datetime1">
              <a:rPr lang="en-GB"/>
              <a:pPr lvl="0"/>
              <a:t>21/07/2025</a:t>
            </a:fld>
            <a:endParaRPr lang="en-GB"/>
          </a:p>
        </p:txBody>
      </p:sp>
      <p:sp>
        <p:nvSpPr>
          <p:cNvPr id="3" name="Footer Placeholder 3">
            <a:extLst>
              <a:ext uri="{FF2B5EF4-FFF2-40B4-BE49-F238E27FC236}">
                <a16:creationId xmlns:a16="http://schemas.microsoft.com/office/drawing/2014/main" id="{06048C29-EBB5-6646-AEB4-D7FECB4018B9}"/>
              </a:ext>
            </a:extLst>
          </p:cNvPr>
          <p:cNvSpPr txBox="1">
            <a:spLocks noGrp="1"/>
          </p:cNvSpPr>
          <p:nvPr>
            <p:ph type="ftr" sz="quarter" idx="9"/>
          </p:nvPr>
        </p:nvSpPr>
        <p:spPr/>
        <p:txBody>
          <a:bodyPr/>
          <a:lstStyle>
            <a:lvl1pPr>
              <a:defRPr/>
            </a:lvl1pPr>
          </a:lstStyle>
          <a:p>
            <a:pPr lvl="0"/>
            <a:endParaRPr lang="en-GB"/>
          </a:p>
        </p:txBody>
      </p:sp>
      <p:sp>
        <p:nvSpPr>
          <p:cNvPr id="4" name="Slide Number Placeholder 4">
            <a:extLst>
              <a:ext uri="{FF2B5EF4-FFF2-40B4-BE49-F238E27FC236}">
                <a16:creationId xmlns:a16="http://schemas.microsoft.com/office/drawing/2014/main" id="{B32D755B-6868-6A4E-805F-9A0100B43A31}"/>
              </a:ext>
            </a:extLst>
          </p:cNvPr>
          <p:cNvSpPr txBox="1">
            <a:spLocks noGrp="1"/>
          </p:cNvSpPr>
          <p:nvPr>
            <p:ph type="sldNum" sz="quarter" idx="8"/>
          </p:nvPr>
        </p:nvSpPr>
        <p:spPr/>
        <p:txBody>
          <a:bodyPr/>
          <a:lstStyle>
            <a:lvl1pPr>
              <a:defRPr/>
            </a:lvl1pPr>
          </a:lstStyle>
          <a:p>
            <a:pPr lvl="0"/>
            <a:fld id="{A6E2BB87-3292-3E4F-AAC5-71B6BA3A9860}" type="slidenum">
              <a:t>‹#›</a:t>
            </a:fld>
            <a:endParaRPr lang="en-GB"/>
          </a:p>
        </p:txBody>
      </p:sp>
      <p:sp>
        <p:nvSpPr>
          <p:cNvPr id="5" name="TextBox 13">
            <a:extLst>
              <a:ext uri="{FF2B5EF4-FFF2-40B4-BE49-F238E27FC236}">
                <a16:creationId xmlns:a16="http://schemas.microsoft.com/office/drawing/2014/main" id="{43A3B6D6-5F8B-C34B-90D5-487B7C391A50}"/>
              </a:ext>
            </a:extLst>
          </p:cNvPr>
          <p:cNvSpPr txBox="1"/>
          <p:nvPr/>
        </p:nvSpPr>
        <p:spPr>
          <a:xfrm>
            <a:off x="515727" y="470104"/>
            <a:ext cx="8566727" cy="530915"/>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3000" b="0" i="0" u="none" strike="noStrike" kern="1200" cap="none" spc="0" baseline="0">
                <a:solidFill>
                  <a:srgbClr val="3EB1C8"/>
                </a:solidFill>
                <a:uFillTx/>
                <a:latin typeface="Plus Jakarta Sans Medium" pitchFamily="2" charset="0"/>
                <a:cs typeface="Plus Jakarta Sans Medium" pitchFamily="2" charset="0"/>
              </a:rPr>
              <a:t>PRIMARY SCIENCE TEACHER AWARDS (PSTA)</a:t>
            </a:r>
            <a:endParaRPr lang="en-GB" sz="3000" b="0" i="0" u="none" strike="noStrike" kern="1200" cap="none" spc="0" baseline="0">
              <a:solidFill>
                <a:srgbClr val="3EB1C8"/>
              </a:solidFill>
              <a:uFillTx/>
              <a:latin typeface="Plus Jakarta Sans Medium" pitchFamily="2" charset="0"/>
              <a:cs typeface="Plus Jakarta Sans Medium" pitchFamily="2" charset="0"/>
            </a:endParaRPr>
          </a:p>
        </p:txBody>
      </p:sp>
      <p:sp>
        <p:nvSpPr>
          <p:cNvPr id="6" name="TextBox 12">
            <a:extLst>
              <a:ext uri="{FF2B5EF4-FFF2-40B4-BE49-F238E27FC236}">
                <a16:creationId xmlns:a16="http://schemas.microsoft.com/office/drawing/2014/main" id="{E9C46F1C-B71B-AC45-A824-BE46BC7A20F6}"/>
              </a:ext>
            </a:extLst>
          </p:cNvPr>
          <p:cNvSpPr txBox="1"/>
          <p:nvPr/>
        </p:nvSpPr>
        <p:spPr>
          <a:xfrm>
            <a:off x="568474" y="2666726"/>
            <a:ext cx="5007225" cy="2654573"/>
          </a:xfrm>
          <a:prstGeom prst="rect">
            <a:avLst/>
          </a:prstGeom>
          <a:noFill/>
          <a:ln cap="flat">
            <a:noFill/>
          </a:ln>
        </p:spPr>
        <p:txBody>
          <a:bodyPr vert="horz" wrap="square" lIns="68580" tIns="34290" rIns="68580" bIns="34290" anchor="t" anchorCtr="0" compatLnSpc="1">
            <a:spAutoFit/>
          </a:bodyPr>
          <a:lstStyle/>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Are they innovative and creative in teaching science?</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How are they inspiring colleagues and contributing to developing science in their school and beyond?</a:t>
            </a:r>
          </a:p>
          <a:p>
            <a:pPr marL="342900" marR="0" lvl="0" indent="-342900" algn="l" defTabSz="6858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Do they engage pupils in the excitement and fascination of science?</a:t>
            </a:r>
          </a:p>
        </p:txBody>
      </p:sp>
      <p:pic>
        <p:nvPicPr>
          <p:cNvPr id="7" name="Picture 6" descr="A group of people posing for a photo&#10;&#10;Description automatically generated">
            <a:extLst>
              <a:ext uri="{FF2B5EF4-FFF2-40B4-BE49-F238E27FC236}">
                <a16:creationId xmlns:a16="http://schemas.microsoft.com/office/drawing/2014/main" id="{53400193-805C-F44F-BFE6-8940716CAD59}"/>
              </a:ext>
            </a:extLst>
          </p:cNvPr>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a:xfrm>
            <a:off x="5635870" y="2666727"/>
            <a:ext cx="2879482" cy="1758460"/>
          </a:xfrm>
          <a:prstGeom prst="rect">
            <a:avLst/>
          </a:prstGeom>
          <a:noFill/>
          <a:ln cap="flat">
            <a:noFill/>
          </a:ln>
          <a:effectLst>
            <a:outerShdw blurRad="50800" dist="38100" algn="l" rotWithShape="0">
              <a:prstClr val="black">
                <a:alpha val="40000"/>
              </a:prstClr>
            </a:outerShdw>
          </a:effectLst>
        </p:spPr>
      </p:pic>
      <p:sp>
        <p:nvSpPr>
          <p:cNvPr id="8" name="TextBox 12">
            <a:extLst>
              <a:ext uri="{FF2B5EF4-FFF2-40B4-BE49-F238E27FC236}">
                <a16:creationId xmlns:a16="http://schemas.microsoft.com/office/drawing/2014/main" id="{32760BCF-B134-5241-A54F-774B98F8493A}"/>
              </a:ext>
            </a:extLst>
          </p:cNvPr>
          <p:cNvSpPr txBox="1"/>
          <p:nvPr/>
        </p:nvSpPr>
        <p:spPr>
          <a:xfrm>
            <a:off x="568474" y="1152917"/>
            <a:ext cx="7886707" cy="136191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rPr>
              <a:t>The Primary Science Teacher Awards celebrate the achievements of teachers who are doing incredible work, raising the standard of primary science and disseminating best practice widely.</a:t>
            </a:r>
          </a:p>
        </p:txBody>
      </p:sp>
      <p:sp>
        <p:nvSpPr>
          <p:cNvPr id="9" name="TextBox 12">
            <a:extLst>
              <a:ext uri="{FF2B5EF4-FFF2-40B4-BE49-F238E27FC236}">
                <a16:creationId xmlns:a16="http://schemas.microsoft.com/office/drawing/2014/main" id="{7F48518A-3768-5B49-8752-2C44ED8BA5CA}"/>
              </a:ext>
            </a:extLst>
          </p:cNvPr>
          <p:cNvSpPr txBox="1"/>
          <p:nvPr/>
        </p:nvSpPr>
        <p:spPr>
          <a:xfrm>
            <a:off x="568474" y="5481034"/>
            <a:ext cx="7683583" cy="715581"/>
          </a:xfrm>
          <a:prstGeom prst="rect">
            <a:avLst/>
          </a:prstGeom>
          <a:noFill/>
          <a:ln cap="flat">
            <a:noFill/>
          </a:ln>
        </p:spPr>
        <p:txBody>
          <a:bodyPr vert="horz" wrap="square" lIns="68580" tIns="34290" rIns="68580" bIns="34290" anchor="t" anchorCtr="0" compatLnSpc="1">
            <a:spAutoFit/>
          </a:bodyPr>
          <a:lstStyle/>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Find out more and nominate an </a:t>
            </a:r>
          </a:p>
          <a:p>
            <a:pPr marL="0" marR="0" lvl="0" indent="0" algn="l" defTabSz="6858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2100" b="0" i="0" u="none" strike="noStrike" kern="1200" cap="none" spc="0" baseline="0">
                <a:solidFill>
                  <a:srgbClr val="767171"/>
                </a:solidFill>
                <a:uFillTx/>
                <a:latin typeface="Plus Jakarta Sans Medium" pitchFamily="2" charset="0"/>
                <a:cs typeface="Plus Jakarta Sans Medium" pitchFamily="2" charset="0"/>
                <a:hlinkClick r:id="" action="ppaction://noaction"/>
              </a:rPr>
              <a:t>outstanding primary science teacher</a:t>
            </a:r>
            <a:endParaRPr lang="en-GB" sz="2100" b="0" i="0" u="none" strike="noStrike" kern="1200" cap="none" spc="0" baseline="0">
              <a:solidFill>
                <a:srgbClr val="767171"/>
              </a:solidFill>
              <a:uFillTx/>
              <a:latin typeface="Plus Jakarta Sans Medium" pitchFamily="2" charset="0"/>
              <a:cs typeface="Plus Jakarta Sans Medium" pitchFamily="2" charset="0"/>
            </a:endParaRPr>
          </a:p>
        </p:txBody>
      </p:sp>
    </p:spTree>
    <p:extLst>
      <p:ext uri="{BB962C8B-B14F-4D97-AF65-F5344CB8AC3E}">
        <p14:creationId xmlns:p14="http://schemas.microsoft.com/office/powerpoint/2010/main" val="309389886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7.xml"/><Relationship Id="rId18" Type="http://schemas.openxmlformats.org/officeDocument/2006/relationships/slideLayout" Target="../slideLayouts/slideLayout72.xml"/><Relationship Id="rId26" Type="http://schemas.openxmlformats.org/officeDocument/2006/relationships/slideLayout" Target="../slideLayouts/slideLayout80.xml"/><Relationship Id="rId39" Type="http://schemas.openxmlformats.org/officeDocument/2006/relationships/slideLayout" Target="../slideLayouts/slideLayout93.xml"/><Relationship Id="rId21" Type="http://schemas.openxmlformats.org/officeDocument/2006/relationships/slideLayout" Target="../slideLayouts/slideLayout75.xml"/><Relationship Id="rId34" Type="http://schemas.openxmlformats.org/officeDocument/2006/relationships/slideLayout" Target="../slideLayouts/slideLayout88.xml"/><Relationship Id="rId42" Type="http://schemas.openxmlformats.org/officeDocument/2006/relationships/slideLayout" Target="../slideLayouts/slideLayout96.xml"/><Relationship Id="rId47" Type="http://schemas.openxmlformats.org/officeDocument/2006/relationships/slideLayout" Target="../slideLayouts/slideLayout101.xml"/><Relationship Id="rId50" Type="http://schemas.openxmlformats.org/officeDocument/2006/relationships/slideLayout" Target="../slideLayouts/slideLayout104.xml"/><Relationship Id="rId55" Type="http://schemas.openxmlformats.org/officeDocument/2006/relationships/image" Target="../media/image73.png"/><Relationship Id="rId7" Type="http://schemas.openxmlformats.org/officeDocument/2006/relationships/slideLayout" Target="../slideLayouts/slideLayout61.xml"/><Relationship Id="rId2" Type="http://schemas.openxmlformats.org/officeDocument/2006/relationships/slideLayout" Target="../slideLayouts/slideLayout56.xml"/><Relationship Id="rId16" Type="http://schemas.openxmlformats.org/officeDocument/2006/relationships/slideLayout" Target="../slideLayouts/slideLayout70.xml"/><Relationship Id="rId29" Type="http://schemas.openxmlformats.org/officeDocument/2006/relationships/slideLayout" Target="../slideLayouts/slideLayout83.xml"/><Relationship Id="rId11" Type="http://schemas.openxmlformats.org/officeDocument/2006/relationships/slideLayout" Target="../slideLayouts/slideLayout65.xml"/><Relationship Id="rId24" Type="http://schemas.openxmlformats.org/officeDocument/2006/relationships/slideLayout" Target="../slideLayouts/slideLayout78.xml"/><Relationship Id="rId32" Type="http://schemas.openxmlformats.org/officeDocument/2006/relationships/slideLayout" Target="../slideLayouts/slideLayout86.xml"/><Relationship Id="rId37" Type="http://schemas.openxmlformats.org/officeDocument/2006/relationships/slideLayout" Target="../slideLayouts/slideLayout91.xml"/><Relationship Id="rId40" Type="http://schemas.openxmlformats.org/officeDocument/2006/relationships/slideLayout" Target="../slideLayouts/slideLayout94.xml"/><Relationship Id="rId45" Type="http://schemas.openxmlformats.org/officeDocument/2006/relationships/slideLayout" Target="../slideLayouts/slideLayout99.xml"/><Relationship Id="rId53" Type="http://schemas.openxmlformats.org/officeDocument/2006/relationships/theme" Target="../theme/theme2.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19" Type="http://schemas.openxmlformats.org/officeDocument/2006/relationships/slideLayout" Target="../slideLayouts/slideLayout73.xml"/><Relationship Id="rId31" Type="http://schemas.openxmlformats.org/officeDocument/2006/relationships/slideLayout" Target="../slideLayouts/slideLayout85.xml"/><Relationship Id="rId44" Type="http://schemas.openxmlformats.org/officeDocument/2006/relationships/slideLayout" Target="../slideLayouts/slideLayout98.xml"/><Relationship Id="rId52" Type="http://schemas.openxmlformats.org/officeDocument/2006/relationships/slideLayout" Target="../slideLayouts/slideLayout106.xml"/><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 Id="rId22" Type="http://schemas.openxmlformats.org/officeDocument/2006/relationships/slideLayout" Target="../slideLayouts/slideLayout76.xml"/><Relationship Id="rId27" Type="http://schemas.openxmlformats.org/officeDocument/2006/relationships/slideLayout" Target="../slideLayouts/slideLayout81.xml"/><Relationship Id="rId30" Type="http://schemas.openxmlformats.org/officeDocument/2006/relationships/slideLayout" Target="../slideLayouts/slideLayout84.xml"/><Relationship Id="rId35" Type="http://schemas.openxmlformats.org/officeDocument/2006/relationships/slideLayout" Target="../slideLayouts/slideLayout89.xml"/><Relationship Id="rId43" Type="http://schemas.openxmlformats.org/officeDocument/2006/relationships/slideLayout" Target="../slideLayouts/slideLayout97.xml"/><Relationship Id="rId48" Type="http://schemas.openxmlformats.org/officeDocument/2006/relationships/slideLayout" Target="../slideLayouts/slideLayout102.xml"/><Relationship Id="rId8" Type="http://schemas.openxmlformats.org/officeDocument/2006/relationships/slideLayout" Target="../slideLayouts/slideLayout62.xml"/><Relationship Id="rId51" Type="http://schemas.openxmlformats.org/officeDocument/2006/relationships/slideLayout" Target="../slideLayouts/slideLayout105.xml"/><Relationship Id="rId3" Type="http://schemas.openxmlformats.org/officeDocument/2006/relationships/slideLayout" Target="../slideLayouts/slideLayout57.xml"/><Relationship Id="rId12" Type="http://schemas.openxmlformats.org/officeDocument/2006/relationships/slideLayout" Target="../slideLayouts/slideLayout66.xml"/><Relationship Id="rId17" Type="http://schemas.openxmlformats.org/officeDocument/2006/relationships/slideLayout" Target="../slideLayouts/slideLayout71.xml"/><Relationship Id="rId25" Type="http://schemas.openxmlformats.org/officeDocument/2006/relationships/slideLayout" Target="../slideLayouts/slideLayout79.xml"/><Relationship Id="rId33" Type="http://schemas.openxmlformats.org/officeDocument/2006/relationships/slideLayout" Target="../slideLayouts/slideLayout87.xml"/><Relationship Id="rId38" Type="http://schemas.openxmlformats.org/officeDocument/2006/relationships/slideLayout" Target="../slideLayouts/slideLayout92.xml"/><Relationship Id="rId46" Type="http://schemas.openxmlformats.org/officeDocument/2006/relationships/slideLayout" Target="../slideLayouts/slideLayout100.xml"/><Relationship Id="rId20" Type="http://schemas.openxmlformats.org/officeDocument/2006/relationships/slideLayout" Target="../slideLayouts/slideLayout74.xml"/><Relationship Id="rId41" Type="http://schemas.openxmlformats.org/officeDocument/2006/relationships/slideLayout" Target="../slideLayouts/slideLayout95.xml"/><Relationship Id="rId54" Type="http://schemas.openxmlformats.org/officeDocument/2006/relationships/image" Target="../media/image1.png"/><Relationship Id="rId1" Type="http://schemas.openxmlformats.org/officeDocument/2006/relationships/slideLayout" Target="../slideLayouts/slideLayout55.xml"/><Relationship Id="rId6" Type="http://schemas.openxmlformats.org/officeDocument/2006/relationships/slideLayout" Target="../slideLayouts/slideLayout60.xml"/><Relationship Id="rId15" Type="http://schemas.openxmlformats.org/officeDocument/2006/relationships/slideLayout" Target="../slideLayouts/slideLayout69.xml"/><Relationship Id="rId23" Type="http://schemas.openxmlformats.org/officeDocument/2006/relationships/slideLayout" Target="../slideLayouts/slideLayout77.xml"/><Relationship Id="rId28" Type="http://schemas.openxmlformats.org/officeDocument/2006/relationships/slideLayout" Target="../slideLayouts/slideLayout82.xml"/><Relationship Id="rId36" Type="http://schemas.openxmlformats.org/officeDocument/2006/relationships/slideLayout" Target="../slideLayouts/slideLayout90.xml"/><Relationship Id="rId49"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21/07/2025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6"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spTree>
    <p:extLst>
      <p:ext uri="{BB962C8B-B14F-4D97-AF65-F5344CB8AC3E}">
        <p14:creationId xmlns:p14="http://schemas.microsoft.com/office/powerpoint/2010/main" val="2199900283"/>
      </p:ext>
    </p:extLst>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 id="2147483732" r:id="rId13"/>
    <p:sldLayoutId id="2147483733" r:id="rId14"/>
    <p:sldLayoutId id="2147483734" r:id="rId15"/>
    <p:sldLayoutId id="2147483735" r:id="rId16"/>
    <p:sldLayoutId id="2147483736" r:id="rId17"/>
    <p:sldLayoutId id="2147483737" r:id="rId18"/>
    <p:sldLayoutId id="2147483738" r:id="rId19"/>
    <p:sldLayoutId id="2147483739" r:id="rId20"/>
    <p:sldLayoutId id="2147483740" r:id="rId21"/>
    <p:sldLayoutId id="2147483741" r:id="rId22"/>
    <p:sldLayoutId id="2147483742" r:id="rId23"/>
    <p:sldLayoutId id="2147483743" r:id="rId24"/>
    <p:sldLayoutId id="2147483744" r:id="rId25"/>
    <p:sldLayoutId id="2147483745" r:id="rId26"/>
    <p:sldLayoutId id="2147483746" r:id="rId27"/>
    <p:sldLayoutId id="2147483747" r:id="rId28"/>
    <p:sldLayoutId id="2147483748" r:id="rId29"/>
    <p:sldLayoutId id="2147483749" r:id="rId30"/>
    <p:sldLayoutId id="2147483750" r:id="rId31"/>
    <p:sldLayoutId id="2147483751" r:id="rId32"/>
    <p:sldLayoutId id="2147483752" r:id="rId33"/>
    <p:sldLayoutId id="2147483753" r:id="rId34"/>
    <p:sldLayoutId id="2147483754" r:id="rId35"/>
    <p:sldLayoutId id="2147483755" r:id="rId36"/>
    <p:sldLayoutId id="2147483756" r:id="rId37"/>
    <p:sldLayoutId id="2147483757" r:id="rId38"/>
    <p:sldLayoutId id="2147483758" r:id="rId39"/>
    <p:sldLayoutId id="2147483759" r:id="rId40"/>
    <p:sldLayoutId id="2147483760" r:id="rId41"/>
    <p:sldLayoutId id="2147483761" r:id="rId42"/>
    <p:sldLayoutId id="2147483762" r:id="rId43"/>
    <p:sldLayoutId id="2147483763" r:id="rId44"/>
    <p:sldLayoutId id="2147483764" r:id="rId45"/>
    <p:sldLayoutId id="2147483765" r:id="rId46"/>
    <p:sldLayoutId id="2147483766" r:id="rId47"/>
    <p:sldLayoutId id="2147483767" r:id="rId48"/>
    <p:sldLayoutId id="2147483768" r:id="rId49"/>
    <p:sldLayoutId id="2147483769" r:id="rId50"/>
    <p:sldLayoutId id="2147483770" r:id="rId51"/>
    <p:sldLayoutId id="2147483771" r:id="rId52"/>
    <p:sldLayoutId id="2147483772" r:id="rId53"/>
    <p:sldLayoutId id="2147483773" r:id="rId54"/>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925039-BC29-4F4B-8F88-FB35DD3DFEDD}"/>
              </a:ext>
            </a:extLst>
          </p:cNvPr>
          <p:cNvSpPr txBox="1">
            <a:spLocks noGrp="1"/>
          </p:cNvSpPr>
          <p:nvPr>
            <p:ph type="title"/>
          </p:nvPr>
        </p:nvSpPr>
        <p:spPr>
          <a:xfrm>
            <a:off x="628652" y="365126"/>
            <a:ext cx="7886700" cy="1325562"/>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p>
        </p:txBody>
      </p:sp>
      <p:sp>
        <p:nvSpPr>
          <p:cNvPr id="3" name="Text Placeholder 2">
            <a:extLst>
              <a:ext uri="{FF2B5EF4-FFF2-40B4-BE49-F238E27FC236}">
                <a16:creationId xmlns:a16="http://schemas.microsoft.com/office/drawing/2014/main" id="{22E0E61F-20B6-B441-9C1A-F96BF13BDCB6}"/>
              </a:ext>
            </a:extLst>
          </p:cNvPr>
          <p:cNvSpPr txBox="1">
            <a:spLocks noGrp="1"/>
          </p:cNvSpPr>
          <p:nvPr>
            <p:ph type="body" idx="1"/>
          </p:nvPr>
        </p:nvSpPr>
        <p:spPr>
          <a:xfrm>
            <a:off x="628652" y="1825627"/>
            <a:ext cx="7886700" cy="4351339"/>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75706A3-E627-D84F-B88D-4A634B630AD7}"/>
              </a:ext>
            </a:extLst>
          </p:cNvPr>
          <p:cNvSpPr txBox="1">
            <a:spLocks noGrp="1"/>
          </p:cNvSpPr>
          <p:nvPr>
            <p:ph type="dt" sz="half" idx="2"/>
          </p:nvPr>
        </p:nvSpPr>
        <p:spPr>
          <a:xfrm>
            <a:off x="6286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l"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684CDAC5-F9BC-A344-8925-49FF3496FA56}" type="datetime1">
              <a:rPr lang="en-GB"/>
              <a:pPr lvl="0"/>
              <a:t>21/07/2025</a:t>
            </a:fld>
            <a:endParaRPr lang="en-GB"/>
          </a:p>
        </p:txBody>
      </p:sp>
      <p:sp>
        <p:nvSpPr>
          <p:cNvPr id="5" name="Footer Placeholder 4">
            <a:extLst>
              <a:ext uri="{FF2B5EF4-FFF2-40B4-BE49-F238E27FC236}">
                <a16:creationId xmlns:a16="http://schemas.microsoft.com/office/drawing/2014/main" id="{4048CCCA-357A-C74A-BF18-5588D861D191}"/>
              </a:ext>
            </a:extLst>
          </p:cNvPr>
          <p:cNvSpPr txBox="1">
            <a:spLocks noGrp="1"/>
          </p:cNvSpPr>
          <p:nvPr>
            <p:ph type="ftr" sz="quarter" idx="3"/>
          </p:nvPr>
        </p:nvSpPr>
        <p:spPr>
          <a:xfrm>
            <a:off x="3028952" y="6356351"/>
            <a:ext cx="3086100" cy="365126"/>
          </a:xfrm>
          <a:prstGeom prst="rect">
            <a:avLst/>
          </a:prstGeom>
          <a:noFill/>
          <a:ln>
            <a:noFill/>
          </a:ln>
        </p:spPr>
        <p:txBody>
          <a:bodyPr vert="horz" wrap="square" lIns="91440" tIns="45720" rIns="91440" bIns="45720" anchor="ctr" anchorCtr="1" compatLnSpc="1">
            <a:noAutofit/>
          </a:bodyPr>
          <a:lstStyle>
            <a:lvl1pPr marL="0" marR="0" lvl="0" indent="0" algn="ct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endParaRPr lang="en-GB"/>
          </a:p>
        </p:txBody>
      </p:sp>
      <p:sp>
        <p:nvSpPr>
          <p:cNvPr id="6" name="Slide Number Placeholder 5">
            <a:extLst>
              <a:ext uri="{FF2B5EF4-FFF2-40B4-BE49-F238E27FC236}">
                <a16:creationId xmlns:a16="http://schemas.microsoft.com/office/drawing/2014/main" id="{B5F19DE9-B3A1-F147-B6CA-CA9AC7FAECBF}"/>
              </a:ext>
            </a:extLst>
          </p:cNvPr>
          <p:cNvSpPr txBox="1">
            <a:spLocks noGrp="1"/>
          </p:cNvSpPr>
          <p:nvPr>
            <p:ph type="sldNum" sz="quarter" idx="4"/>
          </p:nvPr>
        </p:nvSpPr>
        <p:spPr>
          <a:xfrm>
            <a:off x="6457952" y="6356351"/>
            <a:ext cx="2057400" cy="365126"/>
          </a:xfrm>
          <a:prstGeom prst="rect">
            <a:avLst/>
          </a:prstGeom>
          <a:noFill/>
          <a:ln>
            <a:noFill/>
          </a:ln>
        </p:spPr>
        <p:txBody>
          <a:bodyPr vert="horz" wrap="square" lIns="91440" tIns="45720" rIns="91440" bIns="45720" anchor="ctr" anchorCtr="0" compatLnSpc="1">
            <a:noAutofit/>
          </a:bodyPr>
          <a:lstStyle>
            <a:lvl1pPr marL="0" marR="0" lvl="0" indent="0" algn="r" defTabSz="342900" rtl="0" fontAlgn="auto" hangingPunct="1">
              <a:lnSpc>
                <a:spcPct val="100000"/>
              </a:lnSpc>
              <a:spcBef>
                <a:spcPts val="0"/>
              </a:spcBef>
              <a:spcAft>
                <a:spcPts val="0"/>
              </a:spcAft>
              <a:buNone/>
              <a:tabLst/>
              <a:defRPr lang="en-GB" sz="1200" b="0" i="0" u="none" strike="noStrike" kern="1200" cap="none" spc="0" baseline="0">
                <a:solidFill>
                  <a:srgbClr val="898C9D"/>
                </a:solidFill>
                <a:uFillTx/>
                <a:latin typeface="Calibri"/>
              </a:defRPr>
            </a:lvl1pPr>
          </a:lstStyle>
          <a:p>
            <a:pPr lvl="0"/>
            <a:fld id="{8104FA19-14CD-2347-82DC-9DC5D7D8CEC3}" type="slidenum">
              <a:t>‹#›</a:t>
            </a:fld>
            <a:endParaRPr lang="en-GB"/>
          </a:p>
        </p:txBody>
      </p:sp>
      <p:pic>
        <p:nvPicPr>
          <p:cNvPr id="7" name="Picture 6">
            <a:extLst>
              <a:ext uri="{FF2B5EF4-FFF2-40B4-BE49-F238E27FC236}">
                <a16:creationId xmlns:a16="http://schemas.microsoft.com/office/drawing/2014/main" id="{C337E431-3F55-2546-9130-36F00A530E96}"/>
              </a:ext>
            </a:extLst>
          </p:cNvPr>
          <p:cNvPicPr>
            <a:picLocks noChangeAspect="1"/>
          </p:cNvPicPr>
          <p:nvPr/>
        </p:nvPicPr>
        <p:blipFill>
          <a:blip r:embed="rId54" cstate="email">
            <a:extLst>
              <a:ext uri="{28A0092B-C50C-407E-A947-70E740481C1C}">
                <a14:useLocalDpi xmlns:a14="http://schemas.microsoft.com/office/drawing/2010/main"/>
              </a:ext>
            </a:extLst>
          </a:blip>
          <a:srcRect/>
          <a:stretch/>
        </p:blipFill>
        <p:spPr>
          <a:xfrm rot="16200004">
            <a:off x="-3306146" y="3312957"/>
            <a:ext cx="6857993" cy="232100"/>
          </a:xfrm>
          <a:prstGeom prst="rect">
            <a:avLst/>
          </a:prstGeom>
          <a:noFill/>
          <a:ln cap="flat">
            <a:noFill/>
          </a:ln>
        </p:spPr>
      </p:pic>
      <p:pic>
        <p:nvPicPr>
          <p:cNvPr id="8" name="Picture 7">
            <a:extLst>
              <a:ext uri="{FF2B5EF4-FFF2-40B4-BE49-F238E27FC236}">
                <a16:creationId xmlns:a16="http://schemas.microsoft.com/office/drawing/2014/main" id="{B35ACD93-7425-4848-A36B-E0C7143EEBDA}"/>
              </a:ext>
            </a:extLst>
          </p:cNvPr>
          <p:cNvPicPr>
            <a:picLocks noChangeAspect="1"/>
          </p:cNvPicPr>
          <p:nvPr/>
        </p:nvPicPr>
        <p:blipFill>
          <a:blip r:embed="rId55" cstate="email">
            <a:extLst>
              <a:ext uri="{28A0092B-C50C-407E-A947-70E740481C1C}">
                <a14:useLocalDpi xmlns:a14="http://schemas.microsoft.com/office/drawing/2010/main"/>
              </a:ext>
            </a:extLst>
          </a:blip>
          <a:srcRect/>
          <a:stretch/>
        </p:blipFill>
        <p:spPr>
          <a:xfrm>
            <a:off x="6457952" y="5486448"/>
            <a:ext cx="2483150" cy="1101139"/>
          </a:xfrm>
          <a:prstGeom prst="rect">
            <a:avLst/>
          </a:prstGeom>
          <a:noFill/>
          <a:ln cap="flat">
            <a:noFill/>
          </a:ln>
        </p:spPr>
      </p:pic>
    </p:spTree>
    <p:extLst>
      <p:ext uri="{BB962C8B-B14F-4D97-AF65-F5344CB8AC3E}">
        <p14:creationId xmlns:p14="http://schemas.microsoft.com/office/powerpoint/2010/main" val="126282388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 id="2147483688" r:id="rId22"/>
    <p:sldLayoutId id="2147483689" r:id="rId23"/>
    <p:sldLayoutId id="2147483690" r:id="rId24"/>
    <p:sldLayoutId id="2147483691" r:id="rId25"/>
    <p:sldLayoutId id="2147483692" r:id="rId26"/>
    <p:sldLayoutId id="2147483693" r:id="rId27"/>
    <p:sldLayoutId id="2147483694" r:id="rId28"/>
    <p:sldLayoutId id="2147483695" r:id="rId29"/>
    <p:sldLayoutId id="2147483696" r:id="rId30"/>
    <p:sldLayoutId id="2147483697" r:id="rId31"/>
    <p:sldLayoutId id="2147483698" r:id="rId32"/>
    <p:sldLayoutId id="2147483699" r:id="rId33"/>
    <p:sldLayoutId id="2147483700" r:id="rId34"/>
    <p:sldLayoutId id="2147483701" r:id="rId35"/>
    <p:sldLayoutId id="2147483702" r:id="rId36"/>
    <p:sldLayoutId id="2147483703" r:id="rId37"/>
    <p:sldLayoutId id="2147483704" r:id="rId38"/>
    <p:sldLayoutId id="2147483705" r:id="rId39"/>
    <p:sldLayoutId id="2147483706" r:id="rId40"/>
    <p:sldLayoutId id="2147483707" r:id="rId41"/>
    <p:sldLayoutId id="2147483708" r:id="rId42"/>
    <p:sldLayoutId id="2147483709" r:id="rId43"/>
    <p:sldLayoutId id="2147483710" r:id="rId44"/>
    <p:sldLayoutId id="2147483711" r:id="rId45"/>
    <p:sldLayoutId id="2147483712" r:id="rId46"/>
    <p:sldLayoutId id="2147483713" r:id="rId47"/>
    <p:sldLayoutId id="2147483714" r:id="rId48"/>
    <p:sldLayoutId id="2147483715" r:id="rId49"/>
    <p:sldLayoutId id="2147483716" r:id="rId50"/>
    <p:sldLayoutId id="2147483717" r:id="rId51"/>
    <p:sldLayoutId id="2147483718" r:id="rId52"/>
  </p:sldLayoutIdLst>
  <p:txStyles>
    <p:title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p:titleStyle>
    <p:bodyStyle>
      <a:lvl1pPr marL="228590" marR="0" lvl="0" indent="-228590" algn="l" defTabSz="914377" rtl="0" fontAlgn="auto" hangingPunct="1">
        <a:lnSpc>
          <a:spcPct val="90000"/>
        </a:lnSpc>
        <a:spcBef>
          <a:spcPts val="1001"/>
        </a:spcBef>
        <a:spcAft>
          <a:spcPts val="0"/>
        </a:spcAft>
        <a:buSzPct val="100000"/>
        <a:buFont typeface="Arial" pitchFamily="34"/>
        <a:buChar char="•"/>
        <a:tabLst/>
        <a:defRPr lang="en-US" sz="2800" b="0" i="0" u="none" strike="noStrike" kern="1200" cap="none" spc="0" baseline="0">
          <a:solidFill>
            <a:srgbClr val="575757"/>
          </a:solidFill>
          <a:uFillTx/>
          <a:latin typeface="Plus Jakarta Sans Medium" pitchFamily="2" charset="0"/>
          <a:cs typeface="Plus Jakarta Sans Medium" pitchFamily="2" charset="0"/>
        </a:defRPr>
      </a:lvl1pPr>
      <a:lvl2pPr marL="685779" marR="0" lvl="1" indent="-228590" algn="l" defTabSz="914377" rtl="0" fontAlgn="auto" hangingPunct="1">
        <a:lnSpc>
          <a:spcPct val="90000"/>
        </a:lnSpc>
        <a:spcBef>
          <a:spcPts val="499"/>
        </a:spcBef>
        <a:spcAft>
          <a:spcPts val="0"/>
        </a:spcAft>
        <a:buSzPct val="100000"/>
        <a:buFont typeface="Arial" pitchFamily="34"/>
        <a:buChar char="•"/>
        <a:tabLst/>
        <a:defRPr lang="en-US" sz="2400" b="0" i="0" u="none" strike="noStrike" kern="1200" cap="none" spc="0" baseline="0">
          <a:solidFill>
            <a:srgbClr val="575757"/>
          </a:solidFill>
          <a:uFillTx/>
          <a:latin typeface="Plus Jakarta Sans Medium" pitchFamily="2" charset="0"/>
          <a:cs typeface="Plus Jakarta Sans Medium" pitchFamily="2" charset="0"/>
        </a:defRPr>
      </a:lvl2pPr>
      <a:lvl3pPr marL="1142975" marR="0" lvl="2" indent="-228590" algn="l" defTabSz="914377" rtl="0" fontAlgn="auto" hangingPunct="1">
        <a:lnSpc>
          <a:spcPct val="90000"/>
        </a:lnSpc>
        <a:spcBef>
          <a:spcPts val="499"/>
        </a:spcBef>
        <a:spcAft>
          <a:spcPts val="0"/>
        </a:spcAft>
        <a:buSzPct val="100000"/>
        <a:buFont typeface="Arial" pitchFamily="34"/>
        <a:buChar char="•"/>
        <a:tabLst/>
        <a:defRPr lang="en-US" sz="2000" b="0" i="0" u="none" strike="noStrike" kern="1200" cap="none" spc="0" baseline="0">
          <a:solidFill>
            <a:srgbClr val="575757"/>
          </a:solidFill>
          <a:uFillTx/>
          <a:latin typeface="Plus Jakarta Sans Medium" pitchFamily="2" charset="0"/>
          <a:cs typeface="Plus Jakarta Sans Medium" pitchFamily="2" charset="0"/>
        </a:defRPr>
      </a:lvl3pPr>
      <a:lvl4pPr marL="1600163" marR="0" lvl="3"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4pPr>
      <a:lvl5pPr marL="2057345" marR="0" lvl="4" indent="-228590" algn="l" defTabSz="914377" rtl="0" fontAlgn="auto" hangingPunct="1">
        <a:lnSpc>
          <a:spcPct val="90000"/>
        </a:lnSpc>
        <a:spcBef>
          <a:spcPts val="499"/>
        </a:spcBef>
        <a:spcAft>
          <a:spcPts val="0"/>
        </a:spcAft>
        <a:buSzPct val="100000"/>
        <a:buFont typeface="Arial" pitchFamily="34"/>
        <a:buChar char="•"/>
        <a:tabLst/>
        <a:defRPr lang="en-US" sz="1800" b="0" i="0" u="none" strike="noStrike" kern="1200" cap="none" spc="0" baseline="0">
          <a:solidFill>
            <a:srgbClr val="575757"/>
          </a:solidFill>
          <a:uFillTx/>
          <a:latin typeface="Plus Jakarta Sans Medium" pitchFamily="2" charset="0"/>
          <a:cs typeface="Plus Jakarta Sans Medium" pitchFamily="2"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1.xml"/><Relationship Id="rId1" Type="http://schemas.openxmlformats.org/officeDocument/2006/relationships/slideLayout" Target="../slideLayouts/slideLayout55.xml"/><Relationship Id="rId5" Type="http://schemas.openxmlformats.org/officeDocument/2006/relationships/image" Target="../media/image76.jpeg"/><Relationship Id="rId4" Type="http://schemas.openxmlformats.org/officeDocument/2006/relationships/image" Target="../media/image75.png"/></Relationships>
</file>

<file path=ppt/slides/_rels/slide10.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notesSlide" Target="../notesSlides/notesSlide9.xml"/><Relationship Id="rId7" Type="http://schemas.openxmlformats.org/officeDocument/2006/relationships/image" Target="../media/image90.jpeg"/><Relationship Id="rId2" Type="http://schemas.openxmlformats.org/officeDocument/2006/relationships/slideLayout" Target="../slideLayouts/slideLayout7.xml"/><Relationship Id="rId1" Type="http://schemas.openxmlformats.org/officeDocument/2006/relationships/themeOverride" Target="../theme/themeOverride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5.png"/></Relationships>
</file>

<file path=ppt/slides/_rels/slide1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2.png"/></Relationships>
</file>

<file path=ppt/slides/_rels/slide12.xml.rels><?xml version="1.0" encoding="UTF-8" standalone="yes"?>
<Relationships xmlns="http://schemas.openxmlformats.org/package/2006/relationships"><Relationship Id="rId3" Type="http://schemas.openxmlformats.org/officeDocument/2006/relationships/hyperlink" Target="https://primary.cleapss.org.uk/"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94.jpeg"/><Relationship Id="rId5" Type="http://schemas.openxmlformats.org/officeDocument/2006/relationships/image" Target="../media/image93.png"/><Relationship Id="rId4" Type="http://schemas.openxmlformats.org/officeDocument/2006/relationships/hyperlink" Target="https://www.sserc.org.uk/subject-areas/primary/"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hyperlink" Target="mailto:info@pstt.org.uk" TargetMode="External"/><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hyperlink" Target="https://forms.gle/J9gp5EQU8HRebaFa7"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pstt.org.uk/" TargetMode="External"/><Relationship Id="rId7" Type="http://schemas.openxmlformats.org/officeDocument/2006/relationships/image" Target="../media/image98.png"/><Relationship Id="rId2" Type="http://schemas.openxmlformats.org/officeDocument/2006/relationships/notesSlide" Target="../notesSlides/notesSlide14.xml"/><Relationship Id="rId1" Type="http://schemas.openxmlformats.org/officeDocument/2006/relationships/slideLayout" Target="../slideLayouts/slideLayout8.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8.png"/></Relationships>
</file>

<file path=ppt/slides/_rels/slide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news.rub.de/english/press-releases/2017-11-08-worldwide-unique-boy-given-new-skin-thanks-gene-therapy"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87.png"/><Relationship Id="rId2" Type="http://schemas.openxmlformats.org/officeDocument/2006/relationships/slideLayout" Target="../slideLayouts/slideLayout7.xml"/><Relationship Id="rId1" Type="http://schemas.openxmlformats.org/officeDocument/2006/relationships/themeOverride" Target="../theme/themeOverride1.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lug on the grass&#10;&#10;Description automatically generated">
            <a:extLst>
              <a:ext uri="{FF2B5EF4-FFF2-40B4-BE49-F238E27FC236}">
                <a16:creationId xmlns:a16="http://schemas.microsoft.com/office/drawing/2014/main" id="{62328FAA-E307-72B1-B9CE-2B1CCD87FD1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8068" b="32165"/>
          <a:stretch/>
        </p:blipFill>
        <p:spPr>
          <a:xfrm>
            <a:off x="608502" y="371904"/>
            <a:ext cx="7920000" cy="2096610"/>
          </a:xfrm>
          <a:prstGeom prst="rect">
            <a:avLst/>
          </a:prstGeom>
        </p:spPr>
      </p:pic>
      <p:sp>
        <p:nvSpPr>
          <p:cNvPr id="4" name="Title 3">
            <a:extLst>
              <a:ext uri="{FF2B5EF4-FFF2-40B4-BE49-F238E27FC236}">
                <a16:creationId xmlns:a16="http://schemas.microsoft.com/office/drawing/2014/main" id="{0ADE3A39-321E-38FF-6156-55E293C6A586}"/>
              </a:ext>
            </a:extLst>
          </p:cNvPr>
          <p:cNvSpPr>
            <a:spLocks noGrp="1"/>
          </p:cNvSpPr>
          <p:nvPr>
            <p:ph type="ctrTitle"/>
          </p:nvPr>
        </p:nvSpPr>
        <p:spPr>
          <a:xfrm>
            <a:off x="685800" y="4380855"/>
            <a:ext cx="7772397" cy="742822"/>
          </a:xfrm>
        </p:spPr>
        <p:txBody>
          <a:bodyPr>
            <a:noAutofit/>
          </a:bodyPr>
          <a:lstStyle/>
          <a:p>
            <a:r>
              <a:rPr lang="en-GB" sz="4000">
                <a:latin typeface="+mn-lt"/>
                <a:cs typeface="Calibri"/>
              </a:rPr>
              <a:t>How to grow a new skin</a:t>
            </a:r>
            <a:endParaRPr lang="en-US"/>
          </a:p>
        </p:txBody>
      </p:sp>
      <p:sp>
        <p:nvSpPr>
          <p:cNvPr id="5" name="Subtitle 4">
            <a:extLst>
              <a:ext uri="{FF2B5EF4-FFF2-40B4-BE49-F238E27FC236}">
                <a16:creationId xmlns:a16="http://schemas.microsoft.com/office/drawing/2014/main" id="{F5D8E055-513B-8A30-C1D6-190C466001EE}"/>
              </a:ext>
            </a:extLst>
          </p:cNvPr>
          <p:cNvSpPr>
            <a:spLocks noGrp="1"/>
          </p:cNvSpPr>
          <p:nvPr>
            <p:ph type="subTitle" idx="1"/>
          </p:nvPr>
        </p:nvSpPr>
        <p:spPr>
          <a:xfrm>
            <a:off x="913437" y="371904"/>
            <a:ext cx="6858000" cy="1655761"/>
          </a:xfrm>
        </p:spPr>
        <p:txBody>
          <a:bodyPr>
            <a:normAutofit/>
          </a:bodyPr>
          <a:lstStyle/>
          <a:p>
            <a:endParaRPr lang="en-GB"/>
          </a:p>
          <a:p>
            <a:endParaRPr lang="en-GB"/>
          </a:p>
        </p:txBody>
      </p:sp>
      <p:sp>
        <p:nvSpPr>
          <p:cNvPr id="3" name="TextBox 2">
            <a:extLst>
              <a:ext uri="{FF2B5EF4-FFF2-40B4-BE49-F238E27FC236}">
                <a16:creationId xmlns:a16="http://schemas.microsoft.com/office/drawing/2014/main" id="{8491DC54-C34A-82C8-DA5D-1BE1733EB9D5}"/>
              </a:ext>
            </a:extLst>
          </p:cNvPr>
          <p:cNvSpPr txBox="1"/>
          <p:nvPr/>
        </p:nvSpPr>
        <p:spPr>
          <a:xfrm>
            <a:off x="608502" y="5547972"/>
            <a:ext cx="5687163" cy="92333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a:ln>
                  <a:noFill/>
                </a:ln>
                <a:solidFill>
                  <a:srgbClr val="E10098"/>
                </a:solidFill>
                <a:effectLst/>
                <a:uLnTx/>
                <a:uFillTx/>
                <a:latin typeface="Calibri" panose="020F0502020204030204"/>
                <a:ea typeface="+mn-ea"/>
                <a:cs typeface="Plus Jakarta Sans Medium" pitchFamily="2" charset="0"/>
              </a:rPr>
              <a:t>Teacher Guide</a:t>
            </a:r>
          </a:p>
          <a:p>
            <a:pPr>
              <a:defRPr/>
            </a:pPr>
            <a:r>
              <a:rPr kumimoji="0" lang="en-GB" b="0" i="0" u="none" strike="noStrike" kern="1200" cap="none" spc="0" normalizeH="0" baseline="0" noProof="0">
                <a:ln>
                  <a:noFill/>
                </a:ln>
                <a:solidFill>
                  <a:srgbClr val="00205B"/>
                </a:solidFill>
                <a:effectLst/>
                <a:uLnTx/>
                <a:uFillTx/>
                <a:latin typeface="Calibri" panose="020F0502020204030204"/>
                <a:ea typeface="+mn-ea"/>
                <a:cs typeface="Plus Jakarta Sans Medium" pitchFamily="2" charset="0"/>
              </a:rPr>
              <a:t>Curriculum links: </a:t>
            </a:r>
            <a:r>
              <a:rPr lang="en-GB">
                <a:solidFill>
                  <a:srgbClr val="00205B"/>
                </a:solidFill>
                <a:latin typeface="Calibri" panose="020F0502020204030204"/>
                <a:cs typeface="Plus Jakarta Sans Medium" pitchFamily="2" charset="0"/>
              </a:rPr>
              <a:t>Healthy body </a:t>
            </a:r>
            <a:r>
              <a:rPr kumimoji="0" lang="en-GB" b="0" i="0" u="none" strike="noStrike" kern="1200" cap="none" spc="0" normalizeH="0" baseline="0" noProof="0">
                <a:ln>
                  <a:noFill/>
                </a:ln>
                <a:solidFill>
                  <a:srgbClr val="00205B"/>
                </a:solidFill>
                <a:effectLst/>
                <a:uLnTx/>
                <a:uFillTx/>
                <a:latin typeface="Calibri" panose="020F0502020204030204"/>
                <a:ea typeface="+mn-ea"/>
                <a:cs typeface="Plus Jakarta Sans Medium" pitchFamily="2" charset="0"/>
              </a:rPr>
              <a:t>(</a:t>
            </a:r>
            <a:r>
              <a:rPr lang="en-GB">
                <a:solidFill>
                  <a:srgbClr val="00205B"/>
                </a:solidFill>
                <a:latin typeface="Calibri" panose="020F0502020204030204"/>
                <a:cs typeface="Plus Jakarta Sans Medium" pitchFamily="2" charset="0"/>
              </a:rPr>
              <a:t>skin</a:t>
            </a:r>
            <a:r>
              <a:rPr kumimoji="0" lang="en-GB" b="0" i="0" u="none" strike="noStrike" kern="1200" cap="none" spc="0" normalizeH="0" baseline="0" noProof="0">
                <a:ln>
                  <a:noFill/>
                </a:ln>
                <a:solidFill>
                  <a:srgbClr val="00205B"/>
                </a:solidFill>
                <a:effectLst/>
                <a:uLnTx/>
                <a:uFillTx/>
                <a:latin typeface="Calibri" panose="020F0502020204030204"/>
                <a:ea typeface="+mn-ea"/>
                <a:cs typeface="Plus Jakarta Sans Medium" pitchFamily="2" charset="0"/>
              </a:rPr>
              <a:t>)</a:t>
            </a:r>
            <a:endParaRPr lang="en-GB" b="0" i="0" u="none" strike="noStrike" kern="1200" cap="none" spc="0" normalizeH="0" baseline="0" noProof="0">
              <a:ln>
                <a:noFill/>
              </a:ln>
              <a:solidFill>
                <a:srgbClr val="00205B"/>
              </a:solidFill>
              <a:effectLst/>
              <a:uLnTx/>
              <a:uFillTx/>
              <a:latin typeface="Calibri" panose="020F0502020204030204"/>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a:ln>
                  <a:noFill/>
                </a:ln>
                <a:solidFill>
                  <a:srgbClr val="00205B"/>
                </a:solidFill>
                <a:effectLst/>
                <a:uLnTx/>
                <a:uFillTx/>
                <a:latin typeface="Calibri" panose="020F0502020204030204"/>
                <a:ea typeface="+mn-ea"/>
                <a:cs typeface="Plus Jakarta Sans Medium" pitchFamily="2" charset="0"/>
              </a:rPr>
              <a:t>Suitable: </a:t>
            </a:r>
            <a:r>
              <a:rPr lang="en-GB">
                <a:solidFill>
                  <a:srgbClr val="00205B"/>
                </a:solidFill>
                <a:latin typeface="Calibri" panose="020F0502020204030204"/>
                <a:cs typeface="Plus Jakarta Sans Medium" pitchFamily="2" charset="0"/>
              </a:rPr>
              <a:t>7-11</a:t>
            </a:r>
            <a:r>
              <a:rPr kumimoji="0" lang="en-GB" b="0" i="0" u="none" strike="noStrike" kern="1200" cap="none" spc="0" normalizeH="0" baseline="0" noProof="0">
                <a:ln>
                  <a:noFill/>
                </a:ln>
                <a:solidFill>
                  <a:srgbClr val="00205B"/>
                </a:solidFill>
                <a:effectLst/>
                <a:uLnTx/>
                <a:uFillTx/>
                <a:latin typeface="Calibri" panose="020F0502020204030204"/>
                <a:ea typeface="+mn-ea"/>
                <a:cs typeface="Plus Jakarta Sans Medium" pitchFamily="2" charset="0"/>
              </a:rPr>
              <a:t> years</a:t>
            </a:r>
            <a:endParaRPr lang="en-GB" b="0" i="0" u="none" strike="noStrike" kern="1200" cap="none" spc="0" normalizeH="0" baseline="0" noProof="0">
              <a:ln>
                <a:noFill/>
              </a:ln>
              <a:solidFill>
                <a:srgbClr val="00205B"/>
              </a:solidFill>
              <a:effectLst/>
              <a:uLnTx/>
              <a:uFillTx/>
              <a:latin typeface="Calibri" panose="020F0502020204030204"/>
              <a:cs typeface="Plus Jakarta Sans Medium" pitchFamily="2" charset="0"/>
            </a:endParaRPr>
          </a:p>
        </p:txBody>
      </p:sp>
      <p:pic>
        <p:nvPicPr>
          <p:cNvPr id="10" name="Picture 9" descr="Logo&#10;&#10;Description automatically generated">
            <a:extLst>
              <a:ext uri="{FF2B5EF4-FFF2-40B4-BE49-F238E27FC236}">
                <a16:creationId xmlns:a16="http://schemas.microsoft.com/office/drawing/2014/main" id="{4DA58204-1B53-3EBF-C4F5-1DC1C6A0DA0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474" y="2564730"/>
            <a:ext cx="2880000" cy="1668632"/>
          </a:xfrm>
          <a:prstGeom prst="rect">
            <a:avLst/>
          </a:prstGeom>
        </p:spPr>
      </p:pic>
      <p:pic>
        <p:nvPicPr>
          <p:cNvPr id="12" name="Picture 11" descr="Close up of a human skin&#10;&#10;Description automatically generated">
            <a:extLst>
              <a:ext uri="{FF2B5EF4-FFF2-40B4-BE49-F238E27FC236}">
                <a16:creationId xmlns:a16="http://schemas.microsoft.com/office/drawing/2014/main" id="{2E2905AB-332B-42D0-E301-277435891A48}"/>
              </a:ext>
            </a:extLst>
          </p:cNvPr>
          <p:cNvPicPr>
            <a:picLocks noChangeAspect="1"/>
          </p:cNvPicPr>
          <p:nvPr/>
        </p:nvPicPr>
        <p:blipFill rotWithShape="1">
          <a:blip r:embed="rId5"/>
          <a:srcRect l="70" t="17087" r="40" b="35922"/>
          <a:stretch/>
        </p:blipFill>
        <p:spPr>
          <a:xfrm>
            <a:off x="608188" y="371475"/>
            <a:ext cx="7921344" cy="209225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2998506" y="1651324"/>
            <a:ext cx="3150775" cy="558783"/>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t>How much skin do you have?</a:t>
            </a:r>
            <a:endParaRPr lang="en-US" dirty="0"/>
          </a:p>
        </p:txBody>
      </p:sp>
      <p:sp>
        <p:nvSpPr>
          <p:cNvPr id="9" name="TextBox 8">
            <a:extLst>
              <a:ext uri="{FF2B5EF4-FFF2-40B4-BE49-F238E27FC236}">
                <a16:creationId xmlns:a16="http://schemas.microsoft.com/office/drawing/2014/main" id="{8DD9F5B0-320F-8414-039D-713EB2DFE03D}"/>
              </a:ext>
            </a:extLst>
          </p:cNvPr>
          <p:cNvSpPr txBox="1"/>
          <p:nvPr/>
        </p:nvSpPr>
        <p:spPr>
          <a:xfrm>
            <a:off x="1840915" y="5847785"/>
            <a:ext cx="5748555" cy="369332"/>
          </a:xfrm>
          <a:prstGeom prst="rect">
            <a:avLst/>
          </a:prstGeom>
          <a:noFill/>
        </p:spPr>
        <p:txBody>
          <a:bodyPr wrap="square" lIns="91440" tIns="45720" rIns="91440" bIns="45720" anchor="t">
            <a:spAutoFit/>
          </a:bodyPr>
          <a:lstStyle/>
          <a:p>
            <a:r>
              <a:rPr lang="en-GB" b="1" dirty="0"/>
              <a:t>Can you explain what each part of your model represents?</a:t>
            </a:r>
          </a:p>
        </p:txBody>
      </p:sp>
      <p:pic>
        <p:nvPicPr>
          <p:cNvPr id="20" name="Picture 19" descr="A blue magnifying glass on a white circle&#10;&#10;Description automatically generated">
            <a:extLst>
              <a:ext uri="{FF2B5EF4-FFF2-40B4-BE49-F238E27FC236}">
                <a16:creationId xmlns:a16="http://schemas.microsoft.com/office/drawing/2014/main" id="{14FE9925-2BF4-D848-DA81-8354A1C77E9F}"/>
              </a:ext>
            </a:extLst>
          </p:cNvPr>
          <p:cNvPicPr>
            <a:picLocks noChangeAspect="1"/>
          </p:cNvPicPr>
          <p:nvPr/>
        </p:nvPicPr>
        <p:blipFill>
          <a:blip r:embed="rId4"/>
          <a:stretch>
            <a:fillRect/>
          </a:stretch>
        </p:blipFill>
        <p:spPr>
          <a:xfrm>
            <a:off x="8046764" y="148974"/>
            <a:ext cx="911844" cy="900000"/>
          </a:xfrm>
          <a:prstGeom prst="rect">
            <a:avLst/>
          </a:prstGeom>
        </p:spPr>
      </p:pic>
      <p:sp>
        <p:nvSpPr>
          <p:cNvPr id="3" name="Rectangle: Rounded Corners 2">
            <a:extLst>
              <a:ext uri="{FF2B5EF4-FFF2-40B4-BE49-F238E27FC236}">
                <a16:creationId xmlns:a16="http://schemas.microsoft.com/office/drawing/2014/main" id="{AD7D09F4-EC5A-8D15-AADB-2C24B0D40280}"/>
              </a:ext>
            </a:extLst>
          </p:cNvPr>
          <p:cNvSpPr/>
          <p:nvPr/>
        </p:nvSpPr>
        <p:spPr>
          <a:xfrm>
            <a:off x="778915" y="2741064"/>
            <a:ext cx="2124000" cy="23400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GB" dirty="0"/>
          </a:p>
          <a:p>
            <a:pPr algn="ctr"/>
            <a:r>
              <a:rPr lang="en-GB" dirty="0"/>
              <a:t>Wrap a large piece of paper around your body</a:t>
            </a:r>
          </a:p>
        </p:txBody>
      </p:sp>
      <p:pic>
        <p:nvPicPr>
          <p:cNvPr id="5" name="Picture 4" descr="A drawing of a face&#10;&#10;Description automatically generated">
            <a:extLst>
              <a:ext uri="{FF2B5EF4-FFF2-40B4-BE49-F238E27FC236}">
                <a16:creationId xmlns:a16="http://schemas.microsoft.com/office/drawing/2014/main" id="{240C1C6D-BFE6-5CE9-A12F-CCF5B928DD3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80600" y="2990704"/>
            <a:ext cx="1307033" cy="1196752"/>
          </a:xfrm>
          <a:prstGeom prst="rect">
            <a:avLst/>
          </a:prstGeom>
        </p:spPr>
      </p:pic>
      <p:grpSp>
        <p:nvGrpSpPr>
          <p:cNvPr id="13" name="Group 12">
            <a:extLst>
              <a:ext uri="{FF2B5EF4-FFF2-40B4-BE49-F238E27FC236}">
                <a16:creationId xmlns:a16="http://schemas.microsoft.com/office/drawing/2014/main" id="{C207337C-3111-D5CB-4550-922026875DD3}"/>
              </a:ext>
            </a:extLst>
          </p:cNvPr>
          <p:cNvGrpSpPr/>
          <p:nvPr/>
        </p:nvGrpSpPr>
        <p:grpSpPr>
          <a:xfrm>
            <a:off x="3510000" y="2566226"/>
            <a:ext cx="2124000" cy="2514838"/>
            <a:chOff x="3665676" y="1863196"/>
            <a:chExt cx="2079101" cy="2482195"/>
          </a:xfrm>
        </p:grpSpPr>
        <p:sp>
          <p:nvSpPr>
            <p:cNvPr id="10" name="Rectangle: Rounded Corners 9">
              <a:extLst>
                <a:ext uri="{FF2B5EF4-FFF2-40B4-BE49-F238E27FC236}">
                  <a16:creationId xmlns:a16="http://schemas.microsoft.com/office/drawing/2014/main" id="{3828996E-9268-371C-BB60-0763E3BD77E7}"/>
                </a:ext>
              </a:extLst>
            </p:cNvPr>
            <p:cNvSpPr/>
            <p:nvPr/>
          </p:nvSpPr>
          <p:spPr>
            <a:xfrm>
              <a:off x="3665676" y="2035765"/>
              <a:ext cx="2079101" cy="2309626"/>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endParaRPr lang="en-GB" dirty="0"/>
            </a:p>
            <a:p>
              <a:pPr algn="ctr"/>
              <a:r>
                <a:rPr lang="en-GB" dirty="0"/>
                <a:t>And around your arms &amp; legs</a:t>
              </a:r>
            </a:p>
          </p:txBody>
        </p:sp>
        <p:pic>
          <p:nvPicPr>
            <p:cNvPr id="11" name="Picture 10">
              <a:extLst>
                <a:ext uri="{FF2B5EF4-FFF2-40B4-BE49-F238E27FC236}">
                  <a16:creationId xmlns:a16="http://schemas.microsoft.com/office/drawing/2014/main" id="{E75F2D0A-B2FC-16A9-1E00-DF248C62640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8087071">
              <a:off x="3725262" y="2253023"/>
              <a:ext cx="1959926" cy="1180271"/>
            </a:xfrm>
            <a:prstGeom prst="rect">
              <a:avLst/>
            </a:prstGeom>
          </p:spPr>
        </p:pic>
      </p:grpSp>
      <p:grpSp>
        <p:nvGrpSpPr>
          <p:cNvPr id="17" name="Group 16">
            <a:extLst>
              <a:ext uri="{FF2B5EF4-FFF2-40B4-BE49-F238E27FC236}">
                <a16:creationId xmlns:a16="http://schemas.microsoft.com/office/drawing/2014/main" id="{B49D5B8E-7680-5124-D584-ADFBF26D6224}"/>
              </a:ext>
            </a:extLst>
          </p:cNvPr>
          <p:cNvGrpSpPr/>
          <p:nvPr/>
        </p:nvGrpSpPr>
        <p:grpSpPr>
          <a:xfrm>
            <a:off x="6177855" y="2741064"/>
            <a:ext cx="2124000" cy="2340000"/>
            <a:chOff x="6580729" y="1982307"/>
            <a:chExt cx="2079101" cy="2340000"/>
          </a:xfrm>
        </p:grpSpPr>
        <p:sp>
          <p:nvSpPr>
            <p:cNvPr id="15" name="Rectangle: Rounded Corners 14">
              <a:extLst>
                <a:ext uri="{FF2B5EF4-FFF2-40B4-BE49-F238E27FC236}">
                  <a16:creationId xmlns:a16="http://schemas.microsoft.com/office/drawing/2014/main" id="{4C842702-8DA7-69CA-BE48-84E6DB3E48B9}"/>
                </a:ext>
              </a:extLst>
            </p:cNvPr>
            <p:cNvSpPr/>
            <p:nvPr/>
          </p:nvSpPr>
          <p:spPr>
            <a:xfrm>
              <a:off x="6580729" y="1982307"/>
              <a:ext cx="2079101" cy="234000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r>
                <a:rPr lang="en-GB" dirty="0"/>
                <a:t>Unroll the paper to see how much skin you have.</a:t>
              </a:r>
            </a:p>
          </p:txBody>
        </p:sp>
        <p:pic>
          <p:nvPicPr>
            <p:cNvPr id="16" name="Picture 15" descr="A field of grass&#10;&#10;Description automatically generated">
              <a:extLst>
                <a:ext uri="{FF2B5EF4-FFF2-40B4-BE49-F238E27FC236}">
                  <a16:creationId xmlns:a16="http://schemas.microsoft.com/office/drawing/2014/main" id="{E56673FD-0DED-5A89-76A2-1A50B0F4AA2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822221" y="2173302"/>
              <a:ext cx="1625824" cy="1089252"/>
            </a:xfrm>
            <a:prstGeom prst="rect">
              <a:avLst/>
            </a:prstGeom>
            <a:solidFill>
              <a:srgbClr val="3EB1C8"/>
            </a:solidFill>
            <a:ln>
              <a:solidFill>
                <a:srgbClr val="3EB1C8"/>
              </a:solidFill>
            </a:ln>
          </p:spPr>
        </p:pic>
      </p:grpSp>
      <p:pic>
        <p:nvPicPr>
          <p:cNvPr id="26" name="Picture 25" descr="A green circle with white and black circle with white gears inside&#10;&#10;Description automatically generated">
            <a:extLst>
              <a:ext uri="{FF2B5EF4-FFF2-40B4-BE49-F238E27FC236}">
                <a16:creationId xmlns:a16="http://schemas.microsoft.com/office/drawing/2014/main" id="{8AE84E47-97FE-A0CB-0106-5079E22932F2}"/>
              </a:ext>
            </a:extLst>
          </p:cNvPr>
          <p:cNvPicPr>
            <a:picLocks noChangeAspect="1"/>
          </p:cNvPicPr>
          <p:nvPr/>
        </p:nvPicPr>
        <p:blipFill>
          <a:blip r:embed="rId8"/>
          <a:stretch>
            <a:fillRect/>
          </a:stretch>
        </p:blipFill>
        <p:spPr>
          <a:xfrm>
            <a:off x="7062679" y="148974"/>
            <a:ext cx="911843" cy="900000"/>
          </a:xfrm>
          <a:prstGeom prst="rect">
            <a:avLst/>
          </a:prstGeom>
        </p:spPr>
      </p:pic>
      <p:sp>
        <p:nvSpPr>
          <p:cNvPr id="4" name="Arrow: Right 3">
            <a:extLst>
              <a:ext uri="{FF2B5EF4-FFF2-40B4-BE49-F238E27FC236}">
                <a16:creationId xmlns:a16="http://schemas.microsoft.com/office/drawing/2014/main" id="{D8195833-29D0-463C-691A-F2EFE1BD8D90}"/>
              </a:ext>
            </a:extLst>
          </p:cNvPr>
          <p:cNvSpPr/>
          <p:nvPr/>
        </p:nvSpPr>
        <p:spPr>
          <a:xfrm>
            <a:off x="2998506" y="3773010"/>
            <a:ext cx="380881" cy="248301"/>
          </a:xfrm>
          <a:prstGeom prst="rightArrow">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Arrow: Right 5">
            <a:extLst>
              <a:ext uri="{FF2B5EF4-FFF2-40B4-BE49-F238E27FC236}">
                <a16:creationId xmlns:a16="http://schemas.microsoft.com/office/drawing/2014/main" id="{73BC8B09-6E50-7175-BD7A-6423A07CE640}"/>
              </a:ext>
            </a:extLst>
          </p:cNvPr>
          <p:cNvSpPr/>
          <p:nvPr/>
        </p:nvSpPr>
        <p:spPr>
          <a:xfrm>
            <a:off x="5700249" y="3760030"/>
            <a:ext cx="380881" cy="248301"/>
          </a:xfrm>
          <a:prstGeom prst="rightArrow">
            <a:avLst/>
          </a:prstGeom>
          <a:solidFill>
            <a:srgbClr val="3EB1C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071108919"/>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F3F6E7-F220-3310-1424-54566C07D84A}"/>
              </a:ext>
            </a:extLst>
          </p:cNvPr>
          <p:cNvSpPr>
            <a:spLocks noGrp="1"/>
          </p:cNvSpPr>
          <p:nvPr>
            <p:ph type="title"/>
          </p:nvPr>
        </p:nvSpPr>
        <p:spPr/>
        <p:txBody>
          <a:bodyPr>
            <a:normAutofit/>
          </a:bodyPr>
          <a:lstStyle/>
          <a:p>
            <a:r>
              <a:rPr lang="en-GB" dirty="0">
                <a:latin typeface="+mn-lt"/>
              </a:rPr>
              <a:t>What did you find out?</a:t>
            </a:r>
          </a:p>
        </p:txBody>
      </p:sp>
      <p:sp>
        <p:nvSpPr>
          <p:cNvPr id="5" name="TextBox 4">
            <a:extLst>
              <a:ext uri="{FF2B5EF4-FFF2-40B4-BE49-F238E27FC236}">
                <a16:creationId xmlns:a16="http://schemas.microsoft.com/office/drawing/2014/main" id="{6382EC6A-A9A1-FFC8-A191-06F3AF7A65F6}"/>
              </a:ext>
            </a:extLst>
          </p:cNvPr>
          <p:cNvSpPr txBox="1"/>
          <p:nvPr/>
        </p:nvSpPr>
        <p:spPr>
          <a:xfrm>
            <a:off x="1767446" y="1768505"/>
            <a:ext cx="2816733" cy="369332"/>
          </a:xfrm>
          <a:prstGeom prst="rect">
            <a:avLst/>
          </a:prstGeom>
          <a:noFill/>
        </p:spPr>
        <p:txBody>
          <a:bodyPr wrap="none" lIns="91440" tIns="45720" rIns="91440" bIns="45720" rtlCol="0" anchor="t">
            <a:spAutoFit/>
          </a:bodyPr>
          <a:lstStyle/>
          <a:p>
            <a:r>
              <a:rPr lang="en-GB" dirty="0"/>
              <a:t>What size skin do you have?</a:t>
            </a:r>
          </a:p>
        </p:txBody>
      </p:sp>
      <p:sp>
        <p:nvSpPr>
          <p:cNvPr id="7" name="TextBox 6">
            <a:extLst>
              <a:ext uri="{FF2B5EF4-FFF2-40B4-BE49-F238E27FC236}">
                <a16:creationId xmlns:a16="http://schemas.microsoft.com/office/drawing/2014/main" id="{938363A6-39D8-E7E7-464B-A76942A68F7D}"/>
              </a:ext>
            </a:extLst>
          </p:cNvPr>
          <p:cNvSpPr txBox="1"/>
          <p:nvPr/>
        </p:nvSpPr>
        <p:spPr>
          <a:xfrm>
            <a:off x="1761127" y="2779434"/>
            <a:ext cx="5621548" cy="923330"/>
          </a:xfrm>
          <a:prstGeom prst="rect">
            <a:avLst/>
          </a:prstGeom>
          <a:noFill/>
        </p:spPr>
        <p:txBody>
          <a:bodyPr wrap="square">
            <a:spAutoFit/>
          </a:bodyPr>
          <a:lstStyle/>
          <a:p>
            <a:r>
              <a:rPr lang="en-GB" dirty="0"/>
              <a:t>How does this compare with the table below?</a:t>
            </a:r>
          </a:p>
          <a:p>
            <a:endParaRPr lang="en-GB" dirty="0"/>
          </a:p>
          <a:p>
            <a:r>
              <a:rPr lang="en-GB" dirty="0"/>
              <a:t>What factors might affect the size of your skin? Why?</a:t>
            </a:r>
          </a:p>
        </p:txBody>
      </p:sp>
      <p:graphicFrame>
        <p:nvGraphicFramePr>
          <p:cNvPr id="11" name="Table 10">
            <a:extLst>
              <a:ext uri="{FF2B5EF4-FFF2-40B4-BE49-F238E27FC236}">
                <a16:creationId xmlns:a16="http://schemas.microsoft.com/office/drawing/2014/main" id="{48365BE2-217A-8FF7-A5D5-878593E3B52F}"/>
              </a:ext>
            </a:extLst>
          </p:cNvPr>
          <p:cNvGraphicFramePr>
            <a:graphicFrameLocks noGrp="1"/>
          </p:cNvGraphicFramePr>
          <p:nvPr>
            <p:extLst>
              <p:ext uri="{D42A27DB-BD31-4B8C-83A1-F6EECF244321}">
                <p14:modId xmlns:p14="http://schemas.microsoft.com/office/powerpoint/2010/main" val="1784531248"/>
              </p:ext>
            </p:extLst>
          </p:nvPr>
        </p:nvGraphicFramePr>
        <p:xfrm>
          <a:off x="2004377" y="4256610"/>
          <a:ext cx="5112568" cy="2225040"/>
        </p:xfrm>
        <a:graphic>
          <a:graphicData uri="http://schemas.openxmlformats.org/drawingml/2006/table">
            <a:tbl>
              <a:tblPr firstRow="1" bandRow="1">
                <a:tableStyleId>{5C22544A-7EE6-4342-B048-85BDC9FD1C3A}</a:tableStyleId>
              </a:tblPr>
              <a:tblGrid>
                <a:gridCol w="2585730">
                  <a:extLst>
                    <a:ext uri="{9D8B030D-6E8A-4147-A177-3AD203B41FA5}">
                      <a16:colId xmlns:a16="http://schemas.microsoft.com/office/drawing/2014/main" val="1854963673"/>
                    </a:ext>
                  </a:extLst>
                </a:gridCol>
                <a:gridCol w="2526838">
                  <a:extLst>
                    <a:ext uri="{9D8B030D-6E8A-4147-A177-3AD203B41FA5}">
                      <a16:colId xmlns:a16="http://schemas.microsoft.com/office/drawing/2014/main" val="1242580727"/>
                    </a:ext>
                  </a:extLst>
                </a:gridCol>
              </a:tblGrid>
              <a:tr h="370840">
                <a:tc>
                  <a:txBody>
                    <a:bodyPr/>
                    <a:lstStyle/>
                    <a:p>
                      <a:r>
                        <a:rPr lang="en-GB" dirty="0"/>
                        <a:t>Age</a:t>
                      </a:r>
                    </a:p>
                  </a:txBody>
                  <a:tcPr>
                    <a:solidFill>
                      <a:srgbClr val="3EB1C8"/>
                    </a:solidFill>
                  </a:tcPr>
                </a:tc>
                <a:tc>
                  <a:txBody>
                    <a:bodyPr/>
                    <a:lstStyle/>
                    <a:p>
                      <a:r>
                        <a:rPr lang="en-GB" dirty="0"/>
                        <a:t>Body surface area (m</a:t>
                      </a:r>
                      <a:r>
                        <a:rPr lang="en-GB" baseline="30000" dirty="0"/>
                        <a:t>2</a:t>
                      </a:r>
                      <a:r>
                        <a:rPr lang="en-GB" dirty="0"/>
                        <a:t>)</a:t>
                      </a:r>
                    </a:p>
                  </a:txBody>
                  <a:tcPr>
                    <a:solidFill>
                      <a:srgbClr val="3EB1C8"/>
                    </a:solidFill>
                  </a:tcPr>
                </a:tc>
                <a:extLst>
                  <a:ext uri="{0D108BD9-81ED-4DB2-BD59-A6C34878D82A}">
                    <a16:rowId xmlns:a16="http://schemas.microsoft.com/office/drawing/2014/main" val="1371694800"/>
                  </a:ext>
                </a:extLst>
              </a:tr>
              <a:tr h="370840">
                <a:tc>
                  <a:txBody>
                    <a:bodyPr/>
                    <a:lstStyle/>
                    <a:p>
                      <a:r>
                        <a:rPr lang="en-US"/>
                        <a:t>children (9 years)</a:t>
                      </a:r>
                      <a:endParaRPr lang="en-GB"/>
                    </a:p>
                  </a:txBody>
                  <a:tcPr>
                    <a:solidFill>
                      <a:srgbClr val="C6EDF5"/>
                    </a:solidFill>
                  </a:tcPr>
                </a:tc>
                <a:tc>
                  <a:txBody>
                    <a:bodyPr/>
                    <a:lstStyle/>
                    <a:p>
                      <a:r>
                        <a:rPr lang="en-GB" dirty="0"/>
                        <a:t>1.07</a:t>
                      </a:r>
                    </a:p>
                  </a:txBody>
                  <a:tcPr>
                    <a:solidFill>
                      <a:srgbClr val="C6EDF5"/>
                    </a:solidFill>
                  </a:tcPr>
                </a:tc>
                <a:extLst>
                  <a:ext uri="{0D108BD9-81ED-4DB2-BD59-A6C34878D82A}">
                    <a16:rowId xmlns:a16="http://schemas.microsoft.com/office/drawing/2014/main" val="2227678904"/>
                  </a:ext>
                </a:extLst>
              </a:tr>
              <a:tr h="370840">
                <a:tc>
                  <a:txBody>
                    <a:bodyPr/>
                    <a:lstStyle/>
                    <a:p>
                      <a:r>
                        <a:rPr lang="en-US"/>
                        <a:t>children (10 years)</a:t>
                      </a:r>
                      <a:endParaRPr lang="en-GB"/>
                    </a:p>
                  </a:txBody>
                  <a:tcPr>
                    <a:solidFill>
                      <a:srgbClr val="C2ECEF"/>
                    </a:solidFill>
                  </a:tcPr>
                </a:tc>
                <a:tc>
                  <a:txBody>
                    <a:bodyPr/>
                    <a:lstStyle/>
                    <a:p>
                      <a:r>
                        <a:rPr lang="en-GB" dirty="0"/>
                        <a:t>1.14</a:t>
                      </a:r>
                    </a:p>
                  </a:txBody>
                  <a:tcPr>
                    <a:solidFill>
                      <a:srgbClr val="C2ECEF"/>
                    </a:solidFill>
                  </a:tcPr>
                </a:tc>
                <a:extLst>
                  <a:ext uri="{0D108BD9-81ED-4DB2-BD59-A6C34878D82A}">
                    <a16:rowId xmlns:a16="http://schemas.microsoft.com/office/drawing/2014/main" val="1761094249"/>
                  </a:ext>
                </a:extLst>
              </a:tr>
              <a:tr h="370840">
                <a:tc>
                  <a:txBody>
                    <a:bodyPr/>
                    <a:lstStyle/>
                    <a:p>
                      <a:r>
                        <a:rPr lang="en-US"/>
                        <a:t>children (12-13 years)</a:t>
                      </a:r>
                      <a:endParaRPr lang="en-GB"/>
                    </a:p>
                  </a:txBody>
                  <a:tcPr>
                    <a:solidFill>
                      <a:srgbClr val="C6EDF5"/>
                    </a:solidFill>
                  </a:tcPr>
                </a:tc>
                <a:tc>
                  <a:txBody>
                    <a:bodyPr/>
                    <a:lstStyle/>
                    <a:p>
                      <a:r>
                        <a:rPr lang="en-GB" dirty="0"/>
                        <a:t>1.33</a:t>
                      </a:r>
                    </a:p>
                  </a:txBody>
                  <a:tcPr>
                    <a:solidFill>
                      <a:srgbClr val="C6EDF5"/>
                    </a:solidFill>
                  </a:tcPr>
                </a:tc>
                <a:extLst>
                  <a:ext uri="{0D108BD9-81ED-4DB2-BD59-A6C34878D82A}">
                    <a16:rowId xmlns:a16="http://schemas.microsoft.com/office/drawing/2014/main" val="205686439"/>
                  </a:ext>
                </a:extLst>
              </a:tr>
              <a:tr h="370840">
                <a:tc>
                  <a:txBody>
                    <a:bodyPr/>
                    <a:lstStyle/>
                    <a:p>
                      <a:r>
                        <a:rPr lang="en-US" dirty="0"/>
                        <a:t>adult women</a:t>
                      </a:r>
                      <a:endParaRPr lang="en-GB" dirty="0"/>
                    </a:p>
                  </a:txBody>
                  <a:tcPr>
                    <a:solidFill>
                      <a:srgbClr val="C2ECEF"/>
                    </a:solidFill>
                  </a:tcPr>
                </a:tc>
                <a:tc>
                  <a:txBody>
                    <a:bodyPr/>
                    <a:lstStyle/>
                    <a:p>
                      <a:r>
                        <a:rPr lang="en-GB"/>
                        <a:t>1.6</a:t>
                      </a:r>
                    </a:p>
                  </a:txBody>
                  <a:tcPr>
                    <a:solidFill>
                      <a:srgbClr val="C2ECEF"/>
                    </a:solidFill>
                  </a:tcPr>
                </a:tc>
                <a:extLst>
                  <a:ext uri="{0D108BD9-81ED-4DB2-BD59-A6C34878D82A}">
                    <a16:rowId xmlns:a16="http://schemas.microsoft.com/office/drawing/2014/main" val="3960761395"/>
                  </a:ext>
                </a:extLst>
              </a:tr>
              <a:tr h="370840">
                <a:tc>
                  <a:txBody>
                    <a:bodyPr/>
                    <a:lstStyle/>
                    <a:p>
                      <a:r>
                        <a:rPr lang="en-US"/>
                        <a:t>adult men</a:t>
                      </a:r>
                      <a:endParaRPr lang="en-GB"/>
                    </a:p>
                  </a:txBody>
                  <a:tcPr>
                    <a:solidFill>
                      <a:srgbClr val="C6EDF5"/>
                    </a:solidFill>
                  </a:tcPr>
                </a:tc>
                <a:tc>
                  <a:txBody>
                    <a:bodyPr/>
                    <a:lstStyle/>
                    <a:p>
                      <a:r>
                        <a:rPr lang="en-GB" dirty="0"/>
                        <a:t>1.9</a:t>
                      </a:r>
                    </a:p>
                  </a:txBody>
                  <a:tcPr>
                    <a:solidFill>
                      <a:srgbClr val="C6EDF5"/>
                    </a:solidFill>
                  </a:tcPr>
                </a:tc>
                <a:extLst>
                  <a:ext uri="{0D108BD9-81ED-4DB2-BD59-A6C34878D82A}">
                    <a16:rowId xmlns:a16="http://schemas.microsoft.com/office/drawing/2014/main" val="87779811"/>
                  </a:ext>
                </a:extLst>
              </a:tr>
            </a:tbl>
          </a:graphicData>
        </a:graphic>
      </p:graphicFrame>
      <p:pic>
        <p:nvPicPr>
          <p:cNvPr id="14" name="Picture 13" descr="A green and white circle with a black background&#10;&#10;Description automatically generated">
            <a:extLst>
              <a:ext uri="{FF2B5EF4-FFF2-40B4-BE49-F238E27FC236}">
                <a16:creationId xmlns:a16="http://schemas.microsoft.com/office/drawing/2014/main" id="{882E1EA4-1D90-C9C9-26E8-B250104650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882" y="1490518"/>
            <a:ext cx="907736" cy="900000"/>
          </a:xfrm>
          <a:prstGeom prst="rect">
            <a:avLst/>
          </a:prstGeom>
        </p:spPr>
      </p:pic>
      <p:pic>
        <p:nvPicPr>
          <p:cNvPr id="17" name="Picture 16" descr="A circular orange and white logo&#10;&#10;Description automatically generated">
            <a:extLst>
              <a:ext uri="{FF2B5EF4-FFF2-40B4-BE49-F238E27FC236}">
                <a16:creationId xmlns:a16="http://schemas.microsoft.com/office/drawing/2014/main" id="{911413CA-A912-D44C-1BD2-E774A24A92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5075" y="2797974"/>
            <a:ext cx="915543" cy="900000"/>
          </a:xfrm>
          <a:prstGeom prst="rect">
            <a:avLst/>
          </a:prstGeom>
        </p:spPr>
      </p:pic>
    </p:spTree>
    <p:extLst>
      <p:ext uri="{BB962C8B-B14F-4D97-AF65-F5344CB8AC3E}">
        <p14:creationId xmlns:p14="http://schemas.microsoft.com/office/powerpoint/2010/main" val="18643090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9C91CBBA-D013-2C90-B72E-967856AE759E}"/>
              </a:ext>
            </a:extLst>
          </p:cNvPr>
          <p:cNvSpPr>
            <a:spLocks noGrp="1"/>
          </p:cNvSpPr>
          <p:nvPr>
            <p:ph type="title"/>
          </p:nvPr>
        </p:nvSpPr>
        <p:spPr/>
        <p:txBody>
          <a:bodyPr>
            <a:normAutofit/>
          </a:bodyPr>
          <a:lstStyle/>
          <a:p>
            <a:r>
              <a:rPr lang="en-GB">
                <a:latin typeface="+mn-lt"/>
              </a:rPr>
              <a:t>Questions for further learning</a:t>
            </a:r>
          </a:p>
        </p:txBody>
      </p:sp>
      <p:sp>
        <p:nvSpPr>
          <p:cNvPr id="12" name="TextBox 11">
            <a:extLst>
              <a:ext uri="{FF2B5EF4-FFF2-40B4-BE49-F238E27FC236}">
                <a16:creationId xmlns:a16="http://schemas.microsoft.com/office/drawing/2014/main" id="{6277B70E-312B-51AB-EC5C-209ED5FCDE44}"/>
              </a:ext>
            </a:extLst>
          </p:cNvPr>
          <p:cNvSpPr txBox="1"/>
          <p:nvPr/>
        </p:nvSpPr>
        <p:spPr>
          <a:xfrm>
            <a:off x="629116" y="5520628"/>
            <a:ext cx="8092927" cy="923330"/>
          </a:xfrm>
          <a:prstGeom prst="rect">
            <a:avLst/>
          </a:prstGeom>
          <a:noFill/>
        </p:spPr>
        <p:txBody>
          <a:bodyPr wrap="square" rtlCol="0">
            <a:spAutoFit/>
          </a:bodyPr>
          <a:lstStyle/>
          <a:p>
            <a:r>
              <a:rPr lang="en-GB" b="1"/>
              <a:t>How should you keep your skin clean and healthy?</a:t>
            </a:r>
          </a:p>
          <a:p>
            <a:r>
              <a:rPr lang="en-GB"/>
              <a:t>Ref </a:t>
            </a:r>
            <a:r>
              <a:rPr lang="en-GB">
                <a:hlinkClick r:id="rId3"/>
              </a:rPr>
              <a:t>CLEAPSS</a:t>
            </a:r>
            <a:r>
              <a:rPr lang="en-GB"/>
              <a:t> or </a:t>
            </a:r>
            <a:r>
              <a:rPr lang="en-GB">
                <a:hlinkClick r:id="rId4"/>
              </a:rPr>
              <a:t>SSERC</a:t>
            </a:r>
            <a:r>
              <a:rPr lang="en-GB"/>
              <a:t> for details </a:t>
            </a:r>
            <a:r>
              <a:rPr lang="en-GB" sz="1800" b="0" i="0" kern="1200">
                <a:solidFill>
                  <a:schemeClr val="tx1"/>
                </a:solidFill>
                <a:effectLst/>
                <a:latin typeface="+mn-lt"/>
                <a:ea typeface="+mn-ea"/>
                <a:cs typeface="+mn-cs"/>
              </a:rPr>
              <a:t>of a practical activity that models how microbes are transferred and highlights the importance of handwashing in preventing infection.</a:t>
            </a:r>
          </a:p>
        </p:txBody>
      </p:sp>
      <p:sp>
        <p:nvSpPr>
          <p:cNvPr id="14" name="Rectangle 13">
            <a:extLst>
              <a:ext uri="{FF2B5EF4-FFF2-40B4-BE49-F238E27FC236}">
                <a16:creationId xmlns:a16="http://schemas.microsoft.com/office/drawing/2014/main" id="{24B33F17-10C0-B659-A79B-2B11A5CF96E7}"/>
              </a:ext>
            </a:extLst>
          </p:cNvPr>
          <p:cNvSpPr/>
          <p:nvPr/>
        </p:nvSpPr>
        <p:spPr>
          <a:xfrm>
            <a:off x="628382" y="4224872"/>
            <a:ext cx="6053075" cy="1200329"/>
          </a:xfrm>
          <a:prstGeom prst="rect">
            <a:avLst/>
          </a:prstGeom>
        </p:spPr>
        <p:txBody>
          <a:bodyPr wrap="square">
            <a:spAutoFit/>
          </a:bodyPr>
          <a:lstStyle/>
          <a:p>
            <a:r>
              <a:rPr lang="en-US" b="1" dirty="0"/>
              <a:t>Does your skin </a:t>
            </a:r>
            <a:r>
              <a:rPr lang="en-US" b="1" dirty="0" err="1"/>
              <a:t>colour</a:t>
            </a:r>
            <a:r>
              <a:rPr lang="en-US" b="1" dirty="0"/>
              <a:t> ever change?</a:t>
            </a:r>
          </a:p>
          <a:p>
            <a:r>
              <a:rPr lang="en-US" dirty="0"/>
              <a:t>Discuss the effect of the sun on some skin types. Children could investigate the efficacy of sun creams using UV beads in a petri dish.</a:t>
            </a:r>
          </a:p>
        </p:txBody>
      </p:sp>
      <p:sp>
        <p:nvSpPr>
          <p:cNvPr id="16" name="Rectangle 15">
            <a:extLst>
              <a:ext uri="{FF2B5EF4-FFF2-40B4-BE49-F238E27FC236}">
                <a16:creationId xmlns:a16="http://schemas.microsoft.com/office/drawing/2014/main" id="{F70450F1-7A0E-F4D9-2B95-032A757686B8}"/>
              </a:ext>
            </a:extLst>
          </p:cNvPr>
          <p:cNvSpPr/>
          <p:nvPr/>
        </p:nvSpPr>
        <p:spPr>
          <a:xfrm>
            <a:off x="629116" y="3427624"/>
            <a:ext cx="8092927" cy="646331"/>
          </a:xfrm>
          <a:prstGeom prst="rect">
            <a:avLst/>
          </a:prstGeom>
        </p:spPr>
        <p:txBody>
          <a:bodyPr wrap="square">
            <a:spAutoFit/>
          </a:bodyPr>
          <a:lstStyle/>
          <a:p>
            <a:r>
              <a:rPr lang="en-US" b="1"/>
              <a:t>How does skin/hair change as you get older?</a:t>
            </a:r>
          </a:p>
          <a:p>
            <a:r>
              <a:rPr lang="en-US"/>
              <a:t>Children could take pictures of family members or use images from the internet.</a:t>
            </a:r>
          </a:p>
        </p:txBody>
      </p:sp>
      <p:sp>
        <p:nvSpPr>
          <p:cNvPr id="18" name="Rectangle 17">
            <a:extLst>
              <a:ext uri="{FF2B5EF4-FFF2-40B4-BE49-F238E27FC236}">
                <a16:creationId xmlns:a16="http://schemas.microsoft.com/office/drawing/2014/main" id="{7A7103CB-5210-5A8D-211E-F40D9B61F301}"/>
              </a:ext>
            </a:extLst>
          </p:cNvPr>
          <p:cNvSpPr/>
          <p:nvPr/>
        </p:nvSpPr>
        <p:spPr>
          <a:xfrm>
            <a:off x="628382" y="2419918"/>
            <a:ext cx="8092927" cy="923330"/>
          </a:xfrm>
          <a:prstGeom prst="rect">
            <a:avLst/>
          </a:prstGeom>
        </p:spPr>
        <p:txBody>
          <a:bodyPr wrap="square">
            <a:spAutoFit/>
          </a:bodyPr>
          <a:lstStyle/>
          <a:p>
            <a:r>
              <a:rPr lang="en-US" b="1"/>
              <a:t>How does skin keep us warm in cold weather?</a:t>
            </a:r>
          </a:p>
          <a:p>
            <a:r>
              <a:rPr lang="en-US"/>
              <a:t>Observe what happens to hair on your arms when you are hot/cold.</a:t>
            </a:r>
          </a:p>
          <a:p>
            <a:r>
              <a:rPr lang="en-US"/>
              <a:t>Children could research hairy animals living in different habitats. Is there a pattern? </a:t>
            </a:r>
            <a:endParaRPr lang="en-GB"/>
          </a:p>
        </p:txBody>
      </p:sp>
      <p:sp>
        <p:nvSpPr>
          <p:cNvPr id="20" name="Rectangle 19">
            <a:extLst>
              <a:ext uri="{FF2B5EF4-FFF2-40B4-BE49-F238E27FC236}">
                <a16:creationId xmlns:a16="http://schemas.microsoft.com/office/drawing/2014/main" id="{FA12DC04-A5DD-D6FC-E95B-A8985FEB8F5A}"/>
              </a:ext>
            </a:extLst>
          </p:cNvPr>
          <p:cNvSpPr/>
          <p:nvPr/>
        </p:nvSpPr>
        <p:spPr>
          <a:xfrm>
            <a:off x="628382" y="1588138"/>
            <a:ext cx="5908416" cy="646331"/>
          </a:xfrm>
          <a:prstGeom prst="rect">
            <a:avLst/>
          </a:prstGeom>
        </p:spPr>
        <p:txBody>
          <a:bodyPr wrap="square">
            <a:spAutoFit/>
          </a:bodyPr>
          <a:lstStyle/>
          <a:p>
            <a:r>
              <a:rPr lang="en-US" b="1" dirty="0"/>
              <a:t>How does our skin keep us cool in hot weather?</a:t>
            </a:r>
          </a:p>
          <a:p>
            <a:r>
              <a:rPr lang="en-US" dirty="0"/>
              <a:t>Discuss why we sweat after exercise or when it is very hot. </a:t>
            </a:r>
            <a:endParaRPr lang="en-GB" dirty="0"/>
          </a:p>
        </p:txBody>
      </p:sp>
      <p:pic>
        <p:nvPicPr>
          <p:cNvPr id="22" name="Picture 21" descr="A close up of a hand&#10;&#10;Description automatically generated">
            <a:extLst>
              <a:ext uri="{FF2B5EF4-FFF2-40B4-BE49-F238E27FC236}">
                <a16:creationId xmlns:a16="http://schemas.microsoft.com/office/drawing/2014/main" id="{B4F78A0E-CEE1-F24E-1FBE-842E7B227D7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57528" y="792099"/>
            <a:ext cx="1963781" cy="1463142"/>
          </a:xfrm>
          <a:prstGeom prst="rect">
            <a:avLst/>
          </a:prstGeom>
        </p:spPr>
      </p:pic>
      <p:pic>
        <p:nvPicPr>
          <p:cNvPr id="24" name="Picture 23" descr="Close up of hair on a person&amp;#39;s arm&#10;&#10;Description automatically generated">
            <a:extLst>
              <a:ext uri="{FF2B5EF4-FFF2-40B4-BE49-F238E27FC236}">
                <a16:creationId xmlns:a16="http://schemas.microsoft.com/office/drawing/2014/main" id="{3C39E0A0-785A-7BED-E0B4-513D9375742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57527" y="4257917"/>
            <a:ext cx="1963781" cy="1472836"/>
          </a:xfrm>
          <a:prstGeom prst="rect">
            <a:avLst/>
          </a:prstGeom>
        </p:spPr>
      </p:pic>
    </p:spTree>
    <p:extLst>
      <p:ext uri="{BB962C8B-B14F-4D97-AF65-F5344CB8AC3E}">
        <p14:creationId xmlns:p14="http://schemas.microsoft.com/office/powerpoint/2010/main" val="12329337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F9E69-89CD-8D49-A463-8BF6A537B42E}"/>
              </a:ext>
            </a:extLst>
          </p:cNvPr>
          <p:cNvSpPr>
            <a:spLocks noGrp="1"/>
          </p:cNvSpPr>
          <p:nvPr>
            <p:ph type="title"/>
          </p:nvPr>
        </p:nvSpPr>
        <p:spPr>
          <a:xfrm>
            <a:off x="553907" y="213755"/>
            <a:ext cx="7886700" cy="1325562"/>
          </a:xfrm>
        </p:spPr>
        <p:txBody>
          <a:bodyPr>
            <a:normAutofit/>
          </a:bodyPr>
          <a:lstStyle/>
          <a:p>
            <a:r>
              <a:rPr lang="en-GB">
                <a:latin typeface="+mn-lt"/>
              </a:rPr>
              <a:t>Cross-curricular links</a:t>
            </a:r>
          </a:p>
        </p:txBody>
      </p:sp>
      <p:sp>
        <p:nvSpPr>
          <p:cNvPr id="6" name="Rectangle: Rounded Corners 5">
            <a:extLst>
              <a:ext uri="{FF2B5EF4-FFF2-40B4-BE49-F238E27FC236}">
                <a16:creationId xmlns:a16="http://schemas.microsoft.com/office/drawing/2014/main" id="{5AAD97AD-B636-7C9B-9DB3-B608D94DB76A}"/>
              </a:ext>
            </a:extLst>
          </p:cNvPr>
          <p:cNvSpPr/>
          <p:nvPr/>
        </p:nvSpPr>
        <p:spPr>
          <a:xfrm>
            <a:off x="4698120" y="1617141"/>
            <a:ext cx="3924000" cy="2746630"/>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prstClr val="white"/>
                </a:solidFill>
                <a:effectLst/>
                <a:uLnTx/>
                <a:uFillTx/>
                <a:latin typeface="Calibri" panose="020F0502020204030204"/>
                <a:ea typeface="+mn-ea"/>
                <a:cs typeface="+mn-cs"/>
              </a:rPr>
              <a:t>Maths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1" i="0" u="none" strike="noStrike" kern="1200" cap="none" spc="0" normalizeH="0" baseline="0" noProof="0">
              <a:ln>
                <a:noFill/>
              </a:ln>
              <a:solidFill>
                <a:prstClr val="white"/>
              </a:solidFill>
              <a:effectLst/>
              <a:uLnTx/>
              <a:uFillTx/>
              <a:latin typeface="Calibri" panose="020F0502020204030204"/>
              <a:ea typeface="+mn-ea"/>
              <a:cs typeface="+mn-cs"/>
            </a:endParaRPr>
          </a:p>
          <a:p>
            <a:pPr marL="285750" indent="-285750" fontAlgn="t">
              <a:buFont typeface="Arial" panose="020B0604020202020204" pitchFamily="34" charset="0"/>
              <a:buChar char="•"/>
            </a:pPr>
            <a:r>
              <a:rPr lang="en-GB">
                <a:solidFill>
                  <a:schemeClr val="bg1"/>
                </a:solidFill>
                <a:latin typeface="Calibri"/>
                <a:cs typeface="Calibri"/>
              </a:rPr>
              <a:t>2D shapes &amp; 3D solids (ages 4-7) - Using rectangles to make cylinders (arms, legs, bodies)</a:t>
            </a:r>
            <a:endParaRPr lang="en-GB" dirty="0">
              <a:solidFill>
                <a:schemeClr val="bg1"/>
              </a:solidFill>
              <a:latin typeface="Calibri"/>
              <a:cs typeface="Calibri"/>
            </a:endParaRPr>
          </a:p>
          <a:p>
            <a:pPr fontAlgn="t"/>
            <a:endParaRPr lang="en-GB" dirty="0">
              <a:solidFill>
                <a:schemeClr val="bg1"/>
              </a:solidFill>
              <a:cs typeface="Calibri"/>
            </a:endParaRPr>
          </a:p>
          <a:p>
            <a:pPr marL="285750" indent="-285750">
              <a:buFont typeface="Arial" panose="020B0604020202020204" pitchFamily="34" charset="0"/>
              <a:buChar char="•"/>
              <a:defRPr/>
            </a:pPr>
            <a:r>
              <a:rPr lang="en-GB">
                <a:solidFill>
                  <a:schemeClr val="bg1"/>
                </a:solidFill>
                <a:latin typeface="Calibri" panose="020F0502020204030204"/>
                <a:cs typeface="Calibri"/>
              </a:rPr>
              <a:t>Area (ages 9-11) - Calculate the area of the skin on your arm/leg</a:t>
            </a:r>
            <a:endParaRPr lang="en-GB" sz="1800" b="0" i="0" u="none" strike="noStrike" kern="1200" cap="none" spc="0" normalizeH="0" baseline="0" noProof="0">
              <a:ln>
                <a:noFill/>
              </a:ln>
              <a:solidFill>
                <a:schemeClr val="bg1"/>
              </a:solidFill>
              <a:effectLst/>
              <a:uLnTx/>
              <a:uFillTx/>
              <a:latin typeface="Calibri" panose="020F0502020204030204"/>
              <a:cs typeface="Calibri"/>
            </a:endParaRPr>
          </a:p>
        </p:txBody>
      </p:sp>
      <p:sp>
        <p:nvSpPr>
          <p:cNvPr id="8" name="Rectangle: Rounded Corners 7">
            <a:extLst>
              <a:ext uri="{FF2B5EF4-FFF2-40B4-BE49-F238E27FC236}">
                <a16:creationId xmlns:a16="http://schemas.microsoft.com/office/drawing/2014/main" id="{0F9E47A1-BC69-036C-F96C-87E9283CDA7B}"/>
              </a:ext>
            </a:extLst>
          </p:cNvPr>
          <p:cNvSpPr/>
          <p:nvPr/>
        </p:nvSpPr>
        <p:spPr>
          <a:xfrm>
            <a:off x="521880" y="1617141"/>
            <a:ext cx="3924000" cy="4359654"/>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white"/>
                </a:solidFill>
                <a:effectLst/>
                <a:uLnTx/>
                <a:uFillTx/>
                <a:latin typeface="Calibri" panose="020F0502020204030204"/>
                <a:ea typeface="+mn-ea"/>
                <a:cs typeface="+mn-cs"/>
              </a:rPr>
              <a:t>Writing</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b="1" i="0" u="none" strike="noStrike" kern="1200" cap="none" spc="0" normalizeH="0" baseline="0" noProof="0" dirty="0">
              <a:ln>
                <a:noFill/>
              </a:ln>
              <a:solidFill>
                <a:prstClr val="white"/>
              </a:solidFill>
              <a:effectLst/>
              <a:uLnTx/>
              <a:uFillTx/>
              <a:ea typeface="+mn-ea"/>
              <a:cs typeface="+mn-cs"/>
            </a:endParaRPr>
          </a:p>
          <a:p>
            <a:pPr marL="285750" indent="-285750">
              <a:buFont typeface="Arial"/>
              <a:buChar char="•"/>
            </a:pPr>
            <a:r>
              <a:rPr kumimoji="0" lang="en-GB" b="0" i="0" u="none" strike="noStrike" kern="1200" cap="none" spc="0" normalizeH="0" baseline="0" noProof="0" dirty="0">
                <a:ln>
                  <a:noFill/>
                </a:ln>
                <a:solidFill>
                  <a:prstClr val="white"/>
                </a:solidFill>
                <a:effectLst/>
                <a:uLnTx/>
                <a:uFillTx/>
                <a:ea typeface="+mn-ea"/>
                <a:cs typeface="+mn-cs"/>
              </a:rPr>
              <a:t>Instructions - </a:t>
            </a:r>
            <a:r>
              <a:rPr lang="en-GB" dirty="0"/>
              <a:t>Explain how to measure how much skin you have on your arm/leg</a:t>
            </a:r>
            <a:br>
              <a:rPr lang="en-GB" dirty="0"/>
            </a:br>
            <a:endParaRPr lang="en-GB" dirty="0">
              <a:cs typeface="Calibri" panose="020F0502020204030204"/>
            </a:endParaRPr>
          </a:p>
          <a:p>
            <a:pPr marL="285750" indent="-285750">
              <a:buFont typeface="Arial"/>
              <a:buChar char="•"/>
            </a:pPr>
            <a:r>
              <a:rPr lang="en-GB" dirty="0">
                <a:cs typeface="Calibri" panose="020F0502020204030204"/>
              </a:rPr>
              <a:t>Reading &amp; reviewing non-fiction texts - ‘All the Colours We Are’ by Kate Kissinger</a:t>
            </a:r>
          </a:p>
          <a:p>
            <a:endParaRPr lang="en-GB" dirty="0">
              <a:cs typeface="Calibri" panose="020F0502020204030204"/>
            </a:endParaRPr>
          </a:p>
          <a:p>
            <a:pPr marL="285750" indent="-285750">
              <a:buFont typeface="Arial"/>
              <a:buChar char="•"/>
            </a:pPr>
            <a:r>
              <a:rPr lang="en-GB" dirty="0">
                <a:solidFill>
                  <a:prstClr val="white"/>
                </a:solidFill>
                <a:cs typeface="Calibri" panose="020F0502020204030204"/>
              </a:rPr>
              <a:t>Reading &amp; reviewing fiction - </a:t>
            </a:r>
            <a:r>
              <a:rPr lang="en-GB" sz="1800" dirty="0">
                <a:effectLst/>
                <a:latin typeface="Calibri" panose="020F0502020204030204" pitchFamily="34" charset="0"/>
                <a:ea typeface="Calibri" panose="020F0502020204030204" pitchFamily="34" charset="0"/>
                <a:cs typeface="Times New Roman" panose="02020603050405020304" pitchFamily="18" charset="0"/>
              </a:rPr>
              <a:t>‘The Colour of Us’ by Karen Katz; ‘The Skin You Live In’ by Michael Tyler</a:t>
            </a:r>
            <a:endParaRPr lang="en-GB" dirty="0">
              <a:solidFill>
                <a:prstClr val="white"/>
              </a:solidFill>
              <a:cs typeface="Calibri" panose="020F0502020204030204"/>
            </a:endParaRPr>
          </a:p>
        </p:txBody>
      </p:sp>
    </p:spTree>
    <p:extLst>
      <p:ext uri="{BB962C8B-B14F-4D97-AF65-F5344CB8AC3E}">
        <p14:creationId xmlns:p14="http://schemas.microsoft.com/office/powerpoint/2010/main" val="25885839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DA5A8F-916F-4B0A-89B9-F55C61E55418}"/>
              </a:ext>
            </a:extLst>
          </p:cNvPr>
          <p:cNvSpPr/>
          <p:nvPr/>
        </p:nvSpPr>
        <p:spPr>
          <a:xfrm>
            <a:off x="731202" y="1582340"/>
            <a:ext cx="8084932" cy="3693319"/>
          </a:xfrm>
          <a:prstGeom prst="rect">
            <a:avLst/>
          </a:prstGeom>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This </a:t>
            </a: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PowerPoint</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is intended to be a guide for teachers for their reference although they may wish to show certain slides in the classroom.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1"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ExtraBold" pitchFamily="2" charset="0"/>
              </a:rPr>
              <a:t>Copyright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The materials included in these resources are </a:t>
            </a:r>
            <a:r>
              <a:rPr kumimoji="0" lang="en-GB" b="1" i="0" u="none" strike="noStrike" kern="1200" cap="none" spc="0" normalizeH="0" baseline="0" noProof="0" dirty="0">
                <a:ln>
                  <a:noFill/>
                </a:ln>
                <a:solidFill>
                  <a:srgbClr val="3C3C3C"/>
                </a:solidFill>
                <a:effectLst/>
                <a:uLnTx/>
                <a:uFillTx/>
                <a:latin typeface="Calibri"/>
                <a:ea typeface="Calibri" panose="020F0502020204030204" pitchFamily="34" charset="0"/>
                <a:cs typeface="Plus Jakarta Sans ExtraBold" pitchFamily="2" charset="0"/>
              </a:rPr>
              <a:t>©Primary Science Teaching Trust </a:t>
            </a:r>
            <a:r>
              <a:rPr lang="en-GB" b="1" dirty="0">
                <a:solidFill>
                  <a:srgbClr val="3C3C3C"/>
                </a:solidFill>
                <a:latin typeface="Calibri"/>
                <a:ea typeface="Calibri" panose="020F0502020204030204" pitchFamily="34" charset="0"/>
                <a:cs typeface="Plus Jakarta Sans ExtraBold" pitchFamily="2" charset="0"/>
              </a:rPr>
              <a:t>2019</a:t>
            </a:r>
            <a: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t> but may be freely reproduced by teachers in schools for educational purposes, subject to the source being credited. Materials may not be used for promotional or commercial purposes without the express permission of PSTT. On no account may copies be offered for sale.</a:t>
            </a:r>
            <a:b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br>
            <a:br>
              <a:rPr kumimoji="0"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rPr>
            </a:br>
            <a:r>
              <a:rPr kumimoji="0" lang="en-US" b="1" i="0" u="none" strike="noStrike" kern="1200" cap="none" spc="0" normalizeH="0" baseline="0" noProof="0" dirty="0">
                <a:ln>
                  <a:noFill/>
                </a:ln>
                <a:solidFill>
                  <a:srgbClr val="3C3C3C"/>
                </a:solidFill>
                <a:effectLst/>
                <a:uLnTx/>
                <a:uFillTx/>
                <a:latin typeface="Calibri" panose="020F0502020204030204"/>
                <a:ea typeface="+mn-ea"/>
                <a:cs typeface="Plus Jakarta Sans ExtraBold" pitchFamily="2" charset="0"/>
              </a:rPr>
              <a:t>Feedback</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We would welcome any feedback on these materials.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Please email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3">
                  <a:extLst>
                    <a:ext uri="{A12FA001-AC4F-418D-AE19-62706E023703}">
                      <ahyp:hlinkClr xmlns:ahyp="http://schemas.microsoft.com/office/drawing/2018/hyperlinkcolor" val="tx"/>
                    </a:ext>
                  </a:extLst>
                </a:hlinkClick>
              </a:rPr>
              <a:t>info@pstt.org.uk</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 or complete this short </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hlinkClick r:id="rId4">
                  <a:extLst>
                    <a:ext uri="{A12FA001-AC4F-418D-AE19-62706E023703}">
                      <ahyp:hlinkClr xmlns:ahyp="http://schemas.microsoft.com/office/drawing/2018/hyperlinkcolor" val="tx"/>
                    </a:ext>
                  </a:extLst>
                </a:hlinkClick>
              </a:rPr>
              <a:t>survey</a:t>
            </a:r>
            <a:r>
              <a:rPr kumimoji="0" lang="en-US" b="0" i="0" u="none" strike="noStrike" kern="1200" cap="none" spc="0" normalizeH="0" baseline="0" noProof="0" dirty="0">
                <a:ln>
                  <a:noFill/>
                </a:ln>
                <a:solidFill>
                  <a:srgbClr val="3C3C3C"/>
                </a:solidFill>
                <a:effectLst/>
                <a:uLnTx/>
                <a:uFillTx/>
                <a:latin typeface="Calibri" panose="020F0502020204030204"/>
                <a:ea typeface="+mn-ea"/>
                <a:cs typeface="Plus Jakarta Sans Medium" pitchFamily="2" charset="0"/>
              </a:rPr>
              <a:t>.</a:t>
            </a:r>
            <a:endParaRPr lang="en-GB" b="0" i="0" u="none" strike="noStrike" kern="1200" cap="none" spc="0" normalizeH="0" baseline="0" noProof="0" dirty="0">
              <a:ln>
                <a:noFill/>
              </a:ln>
              <a:solidFill>
                <a:srgbClr val="3C3C3C"/>
              </a:solidFill>
              <a:effectLst/>
              <a:uLnTx/>
              <a:uFillTx/>
              <a:latin typeface="Calibri" panose="020F0502020204030204"/>
              <a:ea typeface="Calibri" panose="020F0502020204030204" pitchFamily="34" charset="0"/>
              <a:cs typeface="Plus Jakarta Sans Medium" pitchFamily="2" charset="0"/>
            </a:endParaRPr>
          </a:p>
        </p:txBody>
      </p:sp>
    </p:spTree>
    <p:extLst>
      <p:ext uri="{BB962C8B-B14F-4D97-AF65-F5344CB8AC3E}">
        <p14:creationId xmlns:p14="http://schemas.microsoft.com/office/powerpoint/2010/main" val="14545190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CE9A4A2-6880-CE44-AEEE-591D319ED21F}"/>
              </a:ext>
            </a:extLst>
          </p:cNvPr>
          <p:cNvSpPr txBox="1"/>
          <p:nvPr/>
        </p:nvSpPr>
        <p:spPr>
          <a:xfrm>
            <a:off x="859749" y="2253072"/>
            <a:ext cx="7700386" cy="14847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62" b="0" i="0" u="none" strike="noStrike" kern="1200" cap="none" spc="0" normalizeH="0" baseline="0" noProof="0">
                <a:ln>
                  <a:noFill/>
                </a:ln>
                <a:solidFill>
                  <a:srgbClr val="3C3C3C"/>
                </a:solidFill>
                <a:effectLst/>
                <a:uLnTx/>
                <a:uFillTx/>
                <a:latin typeface="Calibri" panose="020F0502020204030204"/>
                <a:ea typeface="+mn-ea"/>
                <a:cs typeface="+mn-cs"/>
              </a:rPr>
              <a:t>For more information on the Primary Science Teaching Trust and access to a large selection of PSTT resources, visit our website:</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hlinkClick r:id="rId3">
                  <a:extLst>
                    <a:ext uri="{A12FA001-AC4F-418D-AE19-62706E023703}">
                      <ahyp:hlinkClr xmlns:ahyp="http://schemas.microsoft.com/office/drawing/2018/hyperlinkcolor" val="tx"/>
                    </a:ext>
                  </a:extLst>
                </a:hlinkClick>
              </a:rPr>
              <a:t>www.pstt.org.uk</a:t>
            </a:r>
            <a:endParaRPr kumimoji="0" lang="en-US" sz="2400" b="1" i="0" u="none" strike="noStrike" kern="1200" cap="none" spc="0" normalizeH="0" baseline="0" noProof="0">
              <a:ln>
                <a:noFill/>
              </a:ln>
              <a:solidFill>
                <a:srgbClr val="3EB1C8"/>
              </a:solidFill>
              <a:effectLst/>
              <a:uLnTx/>
              <a:uFillTx/>
              <a:latin typeface="Calibri" panose="020F0502020204030204"/>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sz="1662"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2" name="Picture 11" descr="Logo&#10;&#10;Description automatically generated">
            <a:extLst>
              <a:ext uri="{FF2B5EF4-FFF2-40B4-BE49-F238E27FC236}">
                <a16:creationId xmlns:a16="http://schemas.microsoft.com/office/drawing/2014/main" id="{BC8CD99C-806E-0746-9D8C-FB858DED75E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206689" y="388315"/>
            <a:ext cx="3006506" cy="1334438"/>
          </a:xfrm>
          <a:prstGeom prst="rect">
            <a:avLst/>
          </a:prstGeom>
        </p:spPr>
      </p:pic>
      <p:sp>
        <p:nvSpPr>
          <p:cNvPr id="14" name="TextBox 13">
            <a:extLst>
              <a:ext uri="{FF2B5EF4-FFF2-40B4-BE49-F238E27FC236}">
                <a16:creationId xmlns:a16="http://schemas.microsoft.com/office/drawing/2014/main" id="{C3B9E567-5487-8AEA-B37C-9EBDCA5B1E7B}"/>
              </a:ext>
            </a:extLst>
          </p:cNvPr>
          <p:cNvSpPr txBox="1"/>
          <p:nvPr/>
        </p:nvSpPr>
        <p:spPr>
          <a:xfrm>
            <a:off x="3531618" y="4193604"/>
            <a:ext cx="297414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/PrimaryScienceTeachingTrust</a:t>
            </a:r>
          </a:p>
        </p:txBody>
      </p:sp>
      <p:sp>
        <p:nvSpPr>
          <p:cNvPr id="15" name="TextBox 14">
            <a:extLst>
              <a:ext uri="{FF2B5EF4-FFF2-40B4-BE49-F238E27FC236}">
                <a16:creationId xmlns:a16="http://schemas.microsoft.com/office/drawing/2014/main" id="{B0A31DAF-7B4F-8C15-26A2-BD92151D74B7}"/>
              </a:ext>
            </a:extLst>
          </p:cNvPr>
          <p:cNvSpPr txBox="1"/>
          <p:nvPr/>
        </p:nvSpPr>
        <p:spPr>
          <a:xfrm>
            <a:off x="3531618" y="4966313"/>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pic>
        <p:nvPicPr>
          <p:cNvPr id="3" name="Picture 2" descr="Logo, icon&#10;&#10;Description automatically generated">
            <a:extLst>
              <a:ext uri="{FF2B5EF4-FFF2-40B4-BE49-F238E27FC236}">
                <a16:creationId xmlns:a16="http://schemas.microsoft.com/office/drawing/2014/main" id="{39BC7781-C690-3D97-36B5-94A1891A5BD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3114642" y="4879416"/>
            <a:ext cx="490942" cy="397566"/>
          </a:xfrm>
          <a:prstGeom prst="rect">
            <a:avLst/>
          </a:prstGeom>
        </p:spPr>
      </p:pic>
      <p:pic>
        <p:nvPicPr>
          <p:cNvPr id="5" name="Picture 4" descr="Logo, icon&#10;&#10;Description automatically generated">
            <a:extLst>
              <a:ext uri="{FF2B5EF4-FFF2-40B4-BE49-F238E27FC236}">
                <a16:creationId xmlns:a16="http://schemas.microsoft.com/office/drawing/2014/main" id="{D1EDB9D7-1D35-2533-B7B4-D31574F7742C}"/>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090411" y="5645087"/>
            <a:ext cx="441207" cy="425078"/>
          </a:xfrm>
          <a:prstGeom prst="rect">
            <a:avLst/>
          </a:prstGeom>
        </p:spPr>
      </p:pic>
      <p:pic>
        <p:nvPicPr>
          <p:cNvPr id="8" name="Picture 7" descr="Logo, icon&#10;&#10;Description automatically generated">
            <a:extLst>
              <a:ext uri="{FF2B5EF4-FFF2-40B4-BE49-F238E27FC236}">
                <a16:creationId xmlns:a16="http://schemas.microsoft.com/office/drawing/2014/main" id="{B882CC20-50CA-B9D1-0032-8C8999DAA81A}"/>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3164378" y="4133928"/>
            <a:ext cx="391471" cy="377383"/>
          </a:xfrm>
          <a:prstGeom prst="rect">
            <a:avLst/>
          </a:prstGeom>
        </p:spPr>
      </p:pic>
      <p:sp>
        <p:nvSpPr>
          <p:cNvPr id="9" name="TextBox 8">
            <a:extLst>
              <a:ext uri="{FF2B5EF4-FFF2-40B4-BE49-F238E27FC236}">
                <a16:creationId xmlns:a16="http://schemas.microsoft.com/office/drawing/2014/main" id="{D15EBE4F-5463-4940-D0BC-D74C343E50A2}"/>
              </a:ext>
            </a:extLst>
          </p:cNvPr>
          <p:cNvSpPr txBox="1"/>
          <p:nvPr/>
        </p:nvSpPr>
        <p:spPr>
          <a:xfrm>
            <a:off x="3531618" y="5739022"/>
            <a:ext cx="163493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C3C3C"/>
                </a:solidFill>
                <a:effectLst/>
                <a:uLnTx/>
                <a:uFillTx/>
                <a:latin typeface="Calibri" panose="020F0502020204030204"/>
                <a:ea typeface="+mn-ea"/>
                <a:cs typeface="+mn-cs"/>
              </a:rPr>
              <a:t>/PSTT_whyhow</a:t>
            </a:r>
          </a:p>
        </p:txBody>
      </p:sp>
    </p:spTree>
    <p:extLst>
      <p:ext uri="{BB962C8B-B14F-4D97-AF65-F5344CB8AC3E}">
        <p14:creationId xmlns:p14="http://schemas.microsoft.com/office/powerpoint/2010/main" val="80418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2445D83-E6D8-80FD-2B16-81A76EBB14BA}"/>
              </a:ext>
            </a:extLst>
          </p:cNvPr>
          <p:cNvSpPr txBox="1"/>
          <p:nvPr/>
        </p:nvSpPr>
        <p:spPr>
          <a:xfrm>
            <a:off x="626622" y="3813103"/>
            <a:ext cx="8316416" cy="52322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a:ln>
                <a:noFill/>
              </a:ln>
              <a:solidFill>
                <a:prstClr val="black"/>
              </a:solidFill>
              <a:effectLst/>
              <a:uLnTx/>
              <a:uFillTx/>
              <a:latin typeface="Plus Jakarta Sans ExtraBold" pitchFamily="2" charset="0"/>
              <a:ea typeface="+mn-ea"/>
              <a:cs typeface="Plus Jakarta Sans ExtraBold" pitchFamily="2" charset="0"/>
            </a:endParaRPr>
          </a:p>
          <a:p>
            <a:pPr marL="342900" marR="0" lvl="0" indent="-3429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GB" sz="1400" b="0" i="0" u="none" strike="noStrike" kern="1200" cap="none" spc="0" normalizeH="0" baseline="0" noProof="0">
              <a:ln>
                <a:noFill/>
              </a:ln>
              <a:solidFill>
                <a:srgbClr val="FF0000"/>
              </a:solidFill>
              <a:effectLst/>
              <a:uLnTx/>
              <a:uFillTx/>
              <a:latin typeface="Plus Jakarta Sans Medium" pitchFamily="2" charset="0"/>
              <a:ea typeface="+mn-ea"/>
              <a:cs typeface="Plus Jakarta Sans Medium" pitchFamily="2" charset="0"/>
            </a:endParaRPr>
          </a:p>
        </p:txBody>
      </p:sp>
      <p:sp>
        <p:nvSpPr>
          <p:cNvPr id="10" name="Title 9">
            <a:extLst>
              <a:ext uri="{FF2B5EF4-FFF2-40B4-BE49-F238E27FC236}">
                <a16:creationId xmlns:a16="http://schemas.microsoft.com/office/drawing/2014/main" id="{665AC755-F6E8-0215-B380-5F6E2EA46D26}"/>
              </a:ext>
            </a:extLst>
          </p:cNvPr>
          <p:cNvSpPr>
            <a:spLocks noGrp="1"/>
          </p:cNvSpPr>
          <p:nvPr>
            <p:ph type="title"/>
          </p:nvPr>
        </p:nvSpPr>
        <p:spPr>
          <a:xfrm>
            <a:off x="628652" y="365126"/>
            <a:ext cx="8335201" cy="543975"/>
          </a:xfrm>
        </p:spPr>
        <p:txBody>
          <a:bodyPr>
            <a:noAutofit/>
          </a:bodyPr>
          <a:lstStyle/>
          <a:p>
            <a:r>
              <a:rPr lang="en-GB">
                <a:latin typeface="+mn-lt"/>
                <a:cs typeface="Calibri"/>
              </a:rPr>
              <a:t>How to grow a new skin</a:t>
            </a:r>
            <a:endParaRPr lang="en-US"/>
          </a:p>
        </p:txBody>
      </p:sp>
      <p:sp>
        <p:nvSpPr>
          <p:cNvPr id="3" name="TextBox 2">
            <a:extLst>
              <a:ext uri="{FF2B5EF4-FFF2-40B4-BE49-F238E27FC236}">
                <a16:creationId xmlns:a16="http://schemas.microsoft.com/office/drawing/2014/main" id="{11017798-E05A-675E-904D-496F8851E70E}"/>
              </a:ext>
            </a:extLst>
          </p:cNvPr>
          <p:cNvSpPr txBox="1"/>
          <p:nvPr/>
        </p:nvSpPr>
        <p:spPr>
          <a:xfrm>
            <a:off x="628351" y="1297465"/>
            <a:ext cx="3435033"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Subject knowledge</a:t>
            </a:r>
          </a:p>
        </p:txBody>
      </p:sp>
      <p:sp>
        <p:nvSpPr>
          <p:cNvPr id="5" name="TextBox 4">
            <a:extLst>
              <a:ext uri="{FF2B5EF4-FFF2-40B4-BE49-F238E27FC236}">
                <a16:creationId xmlns:a16="http://schemas.microsoft.com/office/drawing/2014/main" id="{54655FA9-427B-F18A-99D8-EB4EB5367595}"/>
              </a:ext>
            </a:extLst>
          </p:cNvPr>
          <p:cNvSpPr txBox="1"/>
          <p:nvPr/>
        </p:nvSpPr>
        <p:spPr>
          <a:xfrm>
            <a:off x="4472410" y="1294916"/>
            <a:ext cx="413714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Enquiry skills*</a:t>
            </a:r>
          </a:p>
        </p:txBody>
      </p:sp>
      <p:sp>
        <p:nvSpPr>
          <p:cNvPr id="6" name="Rectangle: Rounded Corners 5">
            <a:extLst>
              <a:ext uri="{FF2B5EF4-FFF2-40B4-BE49-F238E27FC236}">
                <a16:creationId xmlns:a16="http://schemas.microsoft.com/office/drawing/2014/main" id="{3D5BC8AD-66C5-D7AD-0C60-8B526903F136}"/>
              </a:ext>
            </a:extLst>
          </p:cNvPr>
          <p:cNvSpPr/>
          <p:nvPr/>
        </p:nvSpPr>
        <p:spPr>
          <a:xfrm>
            <a:off x="628351" y="1787703"/>
            <a:ext cx="3633256" cy="1358186"/>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a:solidFill>
                  <a:prstClr val="white"/>
                </a:solidFill>
                <a:latin typeface="Calibri" panose="020F0502020204030204"/>
                <a:cs typeface="Calibri"/>
              </a:rPr>
              <a:t>Describe the structure and function of the skin </a:t>
            </a:r>
            <a:r>
              <a:rPr kumimoji="0" lang="en-GB" sz="1800" b="0" i="0" u="none" strike="noStrike" kern="1200" cap="none" spc="0" normalizeH="0" baseline="0" noProof="0">
                <a:ln>
                  <a:noFill/>
                </a:ln>
                <a:solidFill>
                  <a:prstClr val="white"/>
                </a:solidFill>
                <a:effectLst/>
                <a:uLnTx/>
                <a:uFillTx/>
                <a:latin typeface="Calibri" panose="020F0502020204030204"/>
                <a:ea typeface="+mn-ea"/>
                <a:cs typeface="Calibri"/>
              </a:rPr>
              <a:t>and </a:t>
            </a:r>
            <a:r>
              <a:rPr lang="en-GB">
                <a:solidFill>
                  <a:prstClr val="white"/>
                </a:solidFill>
                <a:latin typeface="Calibri" panose="020F0502020204030204"/>
                <a:cs typeface="Calibri"/>
              </a:rPr>
              <a:t>how to keep it healthy</a:t>
            </a:r>
            <a:endParaRPr lang="en-US">
              <a:solidFill>
                <a:prstClr val="white"/>
              </a:solidFill>
              <a:ea typeface="+mn-ea"/>
            </a:endParaRPr>
          </a:p>
        </p:txBody>
      </p:sp>
      <p:sp>
        <p:nvSpPr>
          <p:cNvPr id="2" name="Rectangle: Rounded Corners 1">
            <a:extLst>
              <a:ext uri="{FF2B5EF4-FFF2-40B4-BE49-F238E27FC236}">
                <a16:creationId xmlns:a16="http://schemas.microsoft.com/office/drawing/2014/main" id="{F0121186-1578-5053-910B-2500E791E200}"/>
              </a:ext>
            </a:extLst>
          </p:cNvPr>
          <p:cNvSpPr/>
          <p:nvPr/>
        </p:nvSpPr>
        <p:spPr>
          <a:xfrm>
            <a:off x="626622" y="3814939"/>
            <a:ext cx="8316416" cy="1413938"/>
          </a:xfrm>
          <a:prstGeom prst="roundRect">
            <a:avLst/>
          </a:prstGeom>
          <a:solidFill>
            <a:srgbClr val="84BD00"/>
          </a:solidFill>
          <a:ln>
            <a:solidFill>
              <a:srgbClr val="84BD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defRPr/>
            </a:pPr>
            <a:r>
              <a:rPr lang="en-GB" sz="1600">
                <a:solidFill>
                  <a:prstClr val="white"/>
                </a:solidFill>
                <a:latin typeface="Calibri" panose="020F0502020204030204"/>
                <a:cs typeface="Calibri"/>
              </a:rPr>
              <a:t>Skin is made of layers of cells and keeps germs out of our bodies but a rare disease can cause </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Calibri"/>
              </a:rPr>
              <a:t>the </a:t>
            </a:r>
            <a:r>
              <a:rPr lang="en-GB" sz="1600">
                <a:solidFill>
                  <a:prstClr val="white"/>
                </a:solidFill>
                <a:latin typeface="Calibri" panose="020F0502020204030204"/>
                <a:cs typeface="Calibri"/>
              </a:rPr>
              <a:t>loss </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Calibri"/>
              </a:rPr>
              <a:t>of </a:t>
            </a:r>
            <a:r>
              <a:rPr lang="en-GB" sz="1600">
                <a:solidFill>
                  <a:prstClr val="white"/>
                </a:solidFill>
                <a:latin typeface="Calibri" panose="020F0502020204030204"/>
                <a:cs typeface="Calibri"/>
              </a:rPr>
              <a:t>the top layer (epidermis). A Syrian boy suffering from such </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Calibri"/>
              </a:rPr>
              <a:t>a </a:t>
            </a:r>
            <a:r>
              <a:rPr lang="en-GB" sz="1600">
                <a:solidFill>
                  <a:prstClr val="white"/>
                </a:solidFill>
                <a:latin typeface="Calibri" panose="020F0502020204030204"/>
                <a:cs typeface="Calibri"/>
              </a:rPr>
              <a:t>disease lost 80% </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Calibri"/>
              </a:rPr>
              <a:t>of </a:t>
            </a:r>
            <a:r>
              <a:rPr lang="en-GB" sz="1600">
                <a:solidFill>
                  <a:prstClr val="white"/>
                </a:solidFill>
                <a:latin typeface="Calibri" panose="020F0502020204030204"/>
                <a:cs typeface="Calibri"/>
              </a:rPr>
              <a:t>his skin and was covered in untreatable</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Calibri"/>
              </a:rPr>
              <a:t>,</a:t>
            </a:r>
            <a:r>
              <a:rPr lang="en-GB" sz="1600">
                <a:solidFill>
                  <a:prstClr val="white"/>
                </a:solidFill>
                <a:latin typeface="Calibri" panose="020F0502020204030204"/>
                <a:cs typeface="Calibri"/>
              </a:rPr>
              <a:t> infected wounds</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Calibri"/>
              </a:rPr>
              <a:t>. </a:t>
            </a:r>
            <a:r>
              <a:rPr lang="en-GB" sz="1600">
                <a:solidFill>
                  <a:prstClr val="white"/>
                </a:solidFill>
                <a:latin typeface="Calibri" panose="020F0502020204030204"/>
                <a:cs typeface="Calibri"/>
              </a:rPr>
              <a:t>Scientists grew </a:t>
            </a:r>
            <a:r>
              <a:rPr lang="en-GB" sz="1600" dirty="0">
                <a:solidFill>
                  <a:prstClr val="white"/>
                </a:solidFill>
                <a:latin typeface="Calibri" panose="020F0502020204030204"/>
                <a:cs typeface="Calibri"/>
              </a:rPr>
              <a:t>50–150cm</a:t>
            </a:r>
            <a:r>
              <a:rPr lang="en-GB" sz="1600" baseline="30000" dirty="0">
                <a:solidFill>
                  <a:prstClr val="white"/>
                </a:solidFill>
                <a:latin typeface="Calibri" panose="020F0502020204030204"/>
                <a:cs typeface="Calibri"/>
              </a:rPr>
              <a:t>2</a:t>
            </a:r>
            <a:r>
              <a:rPr lang="en-GB" sz="1600" dirty="0">
                <a:solidFill>
                  <a:prstClr val="white"/>
                </a:solidFill>
                <a:latin typeface="Calibri" panose="020F0502020204030204"/>
                <a:cs typeface="Calibri"/>
              </a:rPr>
              <a:t> </a:t>
            </a:r>
            <a:r>
              <a:rPr lang="en-GB" sz="1600">
                <a:solidFill>
                  <a:prstClr val="white"/>
                </a:solidFill>
                <a:latin typeface="Calibri" panose="020F0502020204030204"/>
                <a:cs typeface="Calibri"/>
              </a:rPr>
              <a:t>sheets of genetically modified skin </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Calibri"/>
              </a:rPr>
              <a:t>cells in </a:t>
            </a:r>
            <a:r>
              <a:rPr lang="en-GB" sz="1600">
                <a:solidFill>
                  <a:prstClr val="white"/>
                </a:solidFill>
                <a:latin typeface="Calibri" panose="020F0502020204030204"/>
                <a:cs typeface="Calibri"/>
              </a:rPr>
              <a:t>the laboratory. Surgeons were able to give the boy a new skin</a:t>
            </a:r>
            <a:r>
              <a:rPr lang="en-GB" sz="1600" dirty="0">
                <a:solidFill>
                  <a:prstClr val="white"/>
                </a:solidFill>
                <a:latin typeface="Calibri" panose="020F0502020204030204"/>
                <a:cs typeface="Calibri"/>
              </a:rPr>
              <a:t>.</a:t>
            </a:r>
            <a:endParaRPr lang="en-US">
              <a:solidFill>
                <a:prstClr val="white"/>
              </a:solidFill>
              <a:ea typeface="+mn-ea"/>
            </a:endParaRPr>
          </a:p>
        </p:txBody>
      </p:sp>
      <p:sp>
        <p:nvSpPr>
          <p:cNvPr id="4" name="Rectangle: Rounded Corners 3">
            <a:extLst>
              <a:ext uri="{FF2B5EF4-FFF2-40B4-BE49-F238E27FC236}">
                <a16:creationId xmlns:a16="http://schemas.microsoft.com/office/drawing/2014/main" id="{89240770-77A8-09BE-FE16-549FFA4DD09F}"/>
              </a:ext>
            </a:extLst>
          </p:cNvPr>
          <p:cNvSpPr/>
          <p:nvPr/>
        </p:nvSpPr>
        <p:spPr>
          <a:xfrm>
            <a:off x="626622" y="5722759"/>
            <a:ext cx="8326143" cy="770115"/>
          </a:xfrm>
          <a:prstGeom prst="roundRect">
            <a:avLst/>
          </a:prstGeom>
          <a:solidFill>
            <a:srgbClr val="3EB1C8"/>
          </a:solidFill>
          <a:ln>
            <a:solidFill>
              <a:srgbClr val="3EB1C8"/>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342900" indent="-342900">
              <a:buAutoNum type="arabicPeriod"/>
              <a:defRPr/>
            </a:pPr>
            <a:r>
              <a:rPr lang="en-GB" sz="1600">
                <a:solidFill>
                  <a:prstClr val="white"/>
                </a:solidFill>
                <a:latin typeface="Calibri" panose="020F0502020204030204"/>
                <a:cs typeface="Plus Jakarta Sans Medium" pitchFamily="2" charset="0"/>
              </a:rPr>
              <a:t>Make </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Plus Jakarta Sans Medium" pitchFamily="2" charset="0"/>
              </a:rPr>
              <a:t>a </a:t>
            </a:r>
            <a:r>
              <a:rPr lang="en-GB" sz="1600">
                <a:solidFill>
                  <a:prstClr val="white"/>
                </a:solidFill>
                <a:latin typeface="Calibri" panose="020F0502020204030204"/>
                <a:cs typeface="Plus Jakarta Sans Medium" pitchFamily="2" charset="0"/>
              </a:rPr>
              <a:t>model of skin.</a:t>
            </a:r>
            <a:endParaRPr lang="en-GB" sz="1600" b="0" i="0" u="none" strike="noStrike" kern="1200" cap="none" spc="0" normalizeH="0" baseline="0" noProof="0">
              <a:ln>
                <a:noFill/>
              </a:ln>
              <a:solidFill>
                <a:prstClr val="white"/>
              </a:solidFill>
              <a:effectLst/>
              <a:uLnTx/>
              <a:uFillTx/>
              <a:latin typeface="Calibri" panose="020F0502020204030204"/>
              <a:cs typeface="Plus Jakarta Sans Medium" pitchFamily="2" charset="0"/>
            </a:endParaRPr>
          </a:p>
          <a:p>
            <a:pPr marL="342900" indent="-342900">
              <a:buAutoNum type="arabicPeriod"/>
              <a:defRPr/>
            </a:pPr>
            <a:r>
              <a:rPr lang="en-GB" sz="1600">
                <a:solidFill>
                  <a:prstClr val="white"/>
                </a:solidFill>
                <a:latin typeface="Calibri" panose="020F0502020204030204"/>
                <a:cs typeface="Calibri"/>
              </a:rPr>
              <a:t>Estimate the size of your skin</a:t>
            </a:r>
            <a:r>
              <a:rPr kumimoji="0" lang="en-GB" sz="1600" b="0" i="0" u="none" strike="noStrike" kern="1200" cap="none" spc="0" normalizeH="0" baseline="0" noProof="0">
                <a:ln>
                  <a:noFill/>
                </a:ln>
                <a:solidFill>
                  <a:prstClr val="white"/>
                </a:solidFill>
                <a:effectLst/>
                <a:uLnTx/>
                <a:uFillTx/>
                <a:latin typeface="Calibri" panose="020F0502020204030204"/>
                <a:ea typeface="+mn-ea"/>
                <a:cs typeface="Calibri"/>
              </a:rPr>
              <a:t>.</a:t>
            </a:r>
            <a:endParaRPr lang="en-GB" sz="1600">
              <a:solidFill>
                <a:prstClr val="white"/>
              </a:solidFill>
              <a:latin typeface="Calibri" panose="020F0502020204030204"/>
              <a:cs typeface="Calibri"/>
            </a:endParaRPr>
          </a:p>
        </p:txBody>
      </p:sp>
      <p:sp>
        <p:nvSpPr>
          <p:cNvPr id="9" name="TextBox 8">
            <a:extLst>
              <a:ext uri="{FF2B5EF4-FFF2-40B4-BE49-F238E27FC236}">
                <a16:creationId xmlns:a16="http://schemas.microsoft.com/office/drawing/2014/main" id="{85C39255-E07D-D52F-BC1B-C6DCF16F1B08}"/>
              </a:ext>
            </a:extLst>
          </p:cNvPr>
          <p:cNvSpPr txBox="1"/>
          <p:nvPr/>
        </p:nvSpPr>
        <p:spPr>
          <a:xfrm>
            <a:off x="628351" y="3426153"/>
            <a:ext cx="495404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Summary of science research</a:t>
            </a:r>
          </a:p>
        </p:txBody>
      </p:sp>
      <p:sp>
        <p:nvSpPr>
          <p:cNvPr id="14" name="TextBox 13">
            <a:extLst>
              <a:ext uri="{FF2B5EF4-FFF2-40B4-BE49-F238E27FC236}">
                <a16:creationId xmlns:a16="http://schemas.microsoft.com/office/drawing/2014/main" id="{214394A2-A711-3832-AC7C-2854798D18E8}"/>
              </a:ext>
            </a:extLst>
          </p:cNvPr>
          <p:cNvSpPr txBox="1"/>
          <p:nvPr/>
        </p:nvSpPr>
        <p:spPr>
          <a:xfrm>
            <a:off x="628351" y="5350071"/>
            <a:ext cx="8447452"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rPr>
              <a:t>Related investigations for children</a:t>
            </a:r>
            <a:endParaRPr kumimoji="0" lang="en-GB" sz="1800" b="0" i="0" u="none" strike="noStrike" kern="1200" cap="none" spc="0" normalizeH="0" baseline="0" noProof="0">
              <a:ln>
                <a:noFill/>
              </a:ln>
              <a:solidFill>
                <a:srgbClr val="3C3C3C"/>
              </a:solidFill>
              <a:effectLst/>
              <a:uLnTx/>
              <a:uFillTx/>
              <a:latin typeface="Calibri" panose="020F0502020204030204"/>
              <a:ea typeface="+mn-ea"/>
              <a:cs typeface="Plus Jakarta Sans ExtraBold" pitchFamily="2" charset="0"/>
            </a:endParaRPr>
          </a:p>
        </p:txBody>
      </p:sp>
      <p:pic>
        <p:nvPicPr>
          <p:cNvPr id="20" name="Picture 19" descr="A white background with blue text&#10;&#10;Description automatically generated">
            <a:extLst>
              <a:ext uri="{FF2B5EF4-FFF2-40B4-BE49-F238E27FC236}">
                <a16:creationId xmlns:a16="http://schemas.microsoft.com/office/drawing/2014/main" id="{0DBF039E-AA2A-D997-EE5B-B95F1AAE38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9" y="1838894"/>
            <a:ext cx="4320000" cy="629862"/>
          </a:xfrm>
          <a:prstGeom prst="rect">
            <a:avLst/>
          </a:prstGeom>
        </p:spPr>
      </p:pic>
      <p:pic>
        <p:nvPicPr>
          <p:cNvPr id="22" name="Picture 21" descr="A white background with green text&#10;&#10;Description automatically generated">
            <a:extLst>
              <a:ext uri="{FF2B5EF4-FFF2-40B4-BE49-F238E27FC236}">
                <a16:creationId xmlns:a16="http://schemas.microsoft.com/office/drawing/2014/main" id="{6CA20463-FADD-1F2D-C291-164D864F14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3799" y="2521561"/>
            <a:ext cx="4317882" cy="627623"/>
          </a:xfrm>
          <a:prstGeom prst="rect">
            <a:avLst/>
          </a:prstGeom>
        </p:spPr>
      </p:pic>
    </p:spTree>
    <p:extLst>
      <p:ext uri="{BB962C8B-B14F-4D97-AF65-F5344CB8AC3E}">
        <p14:creationId xmlns:p14="http://schemas.microsoft.com/office/powerpoint/2010/main" val="20981766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CDB57-48B1-A2DE-DC3B-9929AC622ADC}"/>
              </a:ext>
            </a:extLst>
          </p:cNvPr>
          <p:cNvSpPr>
            <a:spLocks noGrp="1"/>
          </p:cNvSpPr>
          <p:nvPr>
            <p:ph type="title"/>
          </p:nvPr>
        </p:nvSpPr>
        <p:spPr/>
        <p:txBody>
          <a:bodyPr>
            <a:normAutofit/>
          </a:bodyPr>
          <a:lstStyle/>
          <a:p>
            <a:r>
              <a:rPr lang="en-GB">
                <a:latin typeface="+mn-lt"/>
              </a:rPr>
              <a:t>Key vocabulary</a:t>
            </a:r>
          </a:p>
        </p:txBody>
      </p:sp>
      <p:sp>
        <p:nvSpPr>
          <p:cNvPr id="8" name="TextBox 7">
            <a:extLst>
              <a:ext uri="{FF2B5EF4-FFF2-40B4-BE49-F238E27FC236}">
                <a16:creationId xmlns:a16="http://schemas.microsoft.com/office/drawing/2014/main" id="{733DAF12-E84D-E705-6A0C-CBF2000F77F8}"/>
              </a:ext>
            </a:extLst>
          </p:cNvPr>
          <p:cNvSpPr txBox="1"/>
          <p:nvPr/>
        </p:nvSpPr>
        <p:spPr>
          <a:xfrm>
            <a:off x="628648" y="1503488"/>
            <a:ext cx="8004979" cy="5262979"/>
          </a:xfrm>
          <a:prstGeom prst="rect">
            <a:avLst/>
          </a:prstGeom>
          <a:noFill/>
        </p:spPr>
        <p:txBody>
          <a:bodyPr wrap="square" rtlCol="0">
            <a:spAutoFit/>
          </a:bodyPr>
          <a:lstStyle/>
          <a:p>
            <a:r>
              <a:rPr lang="en-GB" sz="1400" b="1"/>
              <a:t>blood vessel </a:t>
            </a:r>
            <a:r>
              <a:rPr lang="en-GB" sz="1400"/>
              <a:t>– a tube carrying blood through the tissues and organs; a vein, artery or capillary </a:t>
            </a:r>
          </a:p>
          <a:p>
            <a:endParaRPr lang="en-GB" sz="1400"/>
          </a:p>
          <a:p>
            <a:r>
              <a:rPr lang="en-GB" sz="1400" b="1"/>
              <a:t>cell </a:t>
            </a:r>
            <a:r>
              <a:rPr lang="en-GB" sz="1400"/>
              <a:t>– the smallest unit that can be alive. Some tiny organisms such as bacteria and yeast consist of only one cell whereas humans are made up of more than 75 trillion cells</a:t>
            </a:r>
          </a:p>
          <a:p>
            <a:endParaRPr lang="en-GB" sz="1400" i="0" u="none" strike="noStrike" baseline="0"/>
          </a:p>
          <a:p>
            <a:r>
              <a:rPr lang="en-GB" sz="1400" b="1"/>
              <a:t>epidermis </a:t>
            </a:r>
            <a:r>
              <a:rPr lang="en-GB" sz="1400"/>
              <a:t>– the top layer of skin</a:t>
            </a:r>
          </a:p>
          <a:p>
            <a:endParaRPr lang="en-GB" sz="1400" b="1" i="0" u="none" strike="noStrike" baseline="0"/>
          </a:p>
          <a:p>
            <a:r>
              <a:rPr lang="en-GB" sz="1400" b="1"/>
              <a:t>follicle </a:t>
            </a:r>
            <a:r>
              <a:rPr lang="en-GB" sz="1400"/>
              <a:t>– a small group of cells in the skin that form a space where another substance is contained (e.g., sweat) or a structure grows (e.g., hair)</a:t>
            </a:r>
          </a:p>
          <a:p>
            <a:endParaRPr lang="en-GB" sz="1400" b="1" i="0" u="none" strike="noStrike"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a:t>gene </a:t>
            </a:r>
            <a:r>
              <a:rPr lang="en-GB" sz="1400"/>
              <a:t>– a distinct sequence of </a:t>
            </a:r>
            <a:r>
              <a:rPr lang="en-GB" sz="1400" dirty="0">
                <a:solidFill>
                  <a:prstClr val="black"/>
                </a:solidFill>
              </a:rPr>
              <a:t>deoxyribonucleic acid (DNA), a chemical substance found in living things that contains the information for the development and functioning of that living thing. DNA is a long molecule consisting of two twisted strands (shaped like a twisted ladder)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dirty="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a:solidFill>
                  <a:prstClr val="black"/>
                </a:solidFill>
              </a:rPr>
              <a:t>genetic code</a:t>
            </a:r>
            <a:r>
              <a:rPr lang="en-GB" sz="1400" b="1" dirty="0"/>
              <a:t> </a:t>
            </a:r>
            <a:r>
              <a:rPr lang="en-GB" sz="1400" dirty="0"/>
              <a:t>– </a:t>
            </a:r>
            <a:r>
              <a:rPr lang="en-GB" sz="1400" dirty="0">
                <a:solidFill>
                  <a:prstClr val="black"/>
                </a:solidFill>
              </a:rPr>
              <a:t>the order of the molecular building blocks (nucleotide bases) within the DNA that carry information for the development and function of living things</a:t>
            </a:r>
            <a:endParaRPr lang="en-GB" sz="1400" b="1" dirty="0">
              <a:solidFill>
                <a:prstClr val="black"/>
              </a:solidFill>
            </a:endParaRPr>
          </a:p>
          <a:p>
            <a:endParaRPr lang="en-GB" sz="1400" b="1"/>
          </a:p>
          <a:p>
            <a:r>
              <a:rPr lang="en-GB" sz="1400" b="1"/>
              <a:t>graft </a:t>
            </a:r>
            <a:r>
              <a:rPr lang="en-GB" sz="1400"/>
              <a:t>– transplant living tissue on to a living animal or plant</a:t>
            </a:r>
          </a:p>
          <a:p>
            <a:endParaRPr lang="en-GB" sz="1400" b="1"/>
          </a:p>
          <a:p>
            <a:r>
              <a:rPr lang="en-GB" sz="1400" b="1"/>
              <a:t>nerve </a:t>
            </a:r>
            <a:r>
              <a:rPr lang="en-GB" sz="1400"/>
              <a:t>– a fibre in the body that sends messages to the brain or spinal cord, and from these to muscles</a:t>
            </a:r>
          </a:p>
          <a:p>
            <a:endParaRPr lang="en-GB" sz="1400" b="1"/>
          </a:p>
          <a:p>
            <a:r>
              <a:rPr lang="en-GB" sz="1400" b="1"/>
              <a:t>oil gland </a:t>
            </a:r>
            <a:r>
              <a:rPr lang="en-GB" sz="1400"/>
              <a:t>– a small space in the skin that produces oil</a:t>
            </a:r>
          </a:p>
          <a:p>
            <a:endParaRPr lang="en-GB" sz="1400" b="1"/>
          </a:p>
          <a:p>
            <a:r>
              <a:rPr lang="en-GB" sz="1400" b="1"/>
              <a:t>sweat gland </a:t>
            </a:r>
            <a:r>
              <a:rPr lang="en-GB" sz="1400"/>
              <a:t>– a small space in the skin that produces sweat</a:t>
            </a:r>
          </a:p>
        </p:txBody>
      </p:sp>
      <p:pic>
        <p:nvPicPr>
          <p:cNvPr id="10" name="Picture 9" descr="Close up of a human skin&#10;&#10;Description automatically generated">
            <a:extLst>
              <a:ext uri="{FF2B5EF4-FFF2-40B4-BE49-F238E27FC236}">
                <a16:creationId xmlns:a16="http://schemas.microsoft.com/office/drawing/2014/main" id="{6C63D840-398C-9684-C740-8EB998CF8E24}"/>
              </a:ext>
            </a:extLst>
          </p:cNvPr>
          <p:cNvPicPr>
            <a:picLocks noChangeAspect="1"/>
          </p:cNvPicPr>
          <p:nvPr/>
        </p:nvPicPr>
        <p:blipFill>
          <a:blip r:embed="rId3"/>
          <a:stretch>
            <a:fillRect/>
          </a:stretch>
        </p:blipFill>
        <p:spPr>
          <a:xfrm>
            <a:off x="7503920" y="365940"/>
            <a:ext cx="1402202" cy="792549"/>
          </a:xfrm>
          <a:prstGeom prst="rect">
            <a:avLst/>
          </a:prstGeom>
        </p:spPr>
      </p:pic>
    </p:spTree>
    <p:extLst>
      <p:ext uri="{BB962C8B-B14F-4D97-AF65-F5344CB8AC3E}">
        <p14:creationId xmlns:p14="http://schemas.microsoft.com/office/powerpoint/2010/main" val="3540396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21329-62F4-AAC1-EA96-201B3DB7DCA1}"/>
              </a:ext>
            </a:extLst>
          </p:cNvPr>
          <p:cNvSpPr>
            <a:spLocks noGrp="1"/>
          </p:cNvSpPr>
          <p:nvPr>
            <p:ph type="title"/>
          </p:nvPr>
        </p:nvSpPr>
        <p:spPr/>
        <p:txBody>
          <a:bodyPr/>
          <a:lstStyle/>
          <a:p>
            <a:r>
              <a:rPr lang="en-GB">
                <a:latin typeface="+mn-lt"/>
              </a:rPr>
              <a:t>Quick activity</a:t>
            </a:r>
          </a:p>
        </p:txBody>
      </p:sp>
      <p:pic>
        <p:nvPicPr>
          <p:cNvPr id="5" name="Picture 4" descr="A buffalo in a body of water&#10;&#10;Description automatically generated">
            <a:extLst>
              <a:ext uri="{FF2B5EF4-FFF2-40B4-BE49-F238E27FC236}">
                <a16:creationId xmlns:a16="http://schemas.microsoft.com/office/drawing/2014/main" id="{FFC7EC70-7736-86F8-055D-DB90043ACF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0085" y="2213719"/>
            <a:ext cx="4854102" cy="3296325"/>
          </a:xfrm>
          <a:prstGeom prst="rect">
            <a:avLst/>
          </a:prstGeom>
          <a:ln w="28575">
            <a:solidFill>
              <a:srgbClr val="3EB1C8"/>
            </a:solidFill>
          </a:ln>
        </p:spPr>
      </p:pic>
    </p:spTree>
    <p:extLst>
      <p:ext uri="{BB962C8B-B14F-4D97-AF65-F5344CB8AC3E}">
        <p14:creationId xmlns:p14="http://schemas.microsoft.com/office/powerpoint/2010/main" val="21383405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58CB00F-5B07-B221-0352-A3C0D95F3B4A}"/>
              </a:ext>
            </a:extLst>
          </p:cNvPr>
          <p:cNvSpPr>
            <a:spLocks noGrp="1"/>
          </p:cNvSpPr>
          <p:nvPr>
            <p:ph type="title"/>
          </p:nvPr>
        </p:nvSpPr>
        <p:spPr>
          <a:xfrm>
            <a:off x="628652" y="365126"/>
            <a:ext cx="8286396" cy="1325562"/>
          </a:xfrm>
        </p:spPr>
        <p:txBody>
          <a:bodyPr>
            <a:normAutofit/>
          </a:bodyPr>
          <a:lstStyle/>
          <a:p>
            <a:r>
              <a:rPr lang="en-GB">
                <a:latin typeface="+mn-lt"/>
                <a:cs typeface="Calibri"/>
              </a:rPr>
              <a:t>What did the scientists know about skin?</a:t>
            </a:r>
            <a:endParaRPr lang="en-US"/>
          </a:p>
        </p:txBody>
      </p:sp>
      <p:pic>
        <p:nvPicPr>
          <p:cNvPr id="7" name="Picture 6" descr="A person standing in front of shoes&#10;&#10;Description automatically generated">
            <a:extLst>
              <a:ext uri="{FF2B5EF4-FFF2-40B4-BE49-F238E27FC236}">
                <a16:creationId xmlns:a16="http://schemas.microsoft.com/office/drawing/2014/main" id="{D394BF83-9E6D-5472-7C0E-41809751E65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67" y="3055725"/>
            <a:ext cx="2948932" cy="2848576"/>
          </a:xfrm>
          <a:prstGeom prst="rect">
            <a:avLst/>
          </a:prstGeom>
          <a:ln w="28575">
            <a:solidFill>
              <a:srgbClr val="3EB1C8"/>
            </a:solidFill>
          </a:ln>
        </p:spPr>
      </p:pic>
      <p:sp>
        <p:nvSpPr>
          <p:cNvPr id="9" name="Rectangle 8">
            <a:extLst>
              <a:ext uri="{FF2B5EF4-FFF2-40B4-BE49-F238E27FC236}">
                <a16:creationId xmlns:a16="http://schemas.microsoft.com/office/drawing/2014/main" id="{5ABC39DA-0A40-1F8C-58DD-05A6F510F6CE}"/>
              </a:ext>
            </a:extLst>
          </p:cNvPr>
          <p:cNvSpPr/>
          <p:nvPr/>
        </p:nvSpPr>
        <p:spPr>
          <a:xfrm>
            <a:off x="628652" y="1563706"/>
            <a:ext cx="3215763" cy="369332"/>
          </a:xfrm>
          <a:prstGeom prst="rect">
            <a:avLst/>
          </a:prstGeom>
        </p:spPr>
        <p:txBody>
          <a:bodyPr wrap="square">
            <a:spAutoFit/>
          </a:bodyPr>
          <a:lstStyle/>
          <a:p>
            <a:r>
              <a:rPr lang="en-US"/>
              <a:t>Skin is made of layers of </a:t>
            </a:r>
            <a:r>
              <a:rPr lang="en-US" b="1"/>
              <a:t>cells</a:t>
            </a:r>
            <a:r>
              <a:rPr lang="en-US"/>
              <a:t>. </a:t>
            </a:r>
          </a:p>
        </p:txBody>
      </p:sp>
      <p:sp>
        <p:nvSpPr>
          <p:cNvPr id="15" name="Rectangle 14">
            <a:extLst>
              <a:ext uri="{FF2B5EF4-FFF2-40B4-BE49-F238E27FC236}">
                <a16:creationId xmlns:a16="http://schemas.microsoft.com/office/drawing/2014/main" id="{A0F03491-9C02-ACEE-979A-6BF689A59D6E}"/>
              </a:ext>
            </a:extLst>
          </p:cNvPr>
          <p:cNvSpPr/>
          <p:nvPr/>
        </p:nvSpPr>
        <p:spPr>
          <a:xfrm>
            <a:off x="628652" y="2123012"/>
            <a:ext cx="7672660" cy="646331"/>
          </a:xfrm>
          <a:prstGeom prst="rect">
            <a:avLst/>
          </a:prstGeom>
        </p:spPr>
        <p:txBody>
          <a:bodyPr wrap="square">
            <a:spAutoFit/>
          </a:bodyPr>
          <a:lstStyle/>
          <a:p>
            <a:r>
              <a:rPr lang="en-US"/>
              <a:t>Scientists knew that a </a:t>
            </a:r>
            <a:r>
              <a:rPr lang="en-US" b="1"/>
              <a:t>protein</a:t>
            </a:r>
            <a:r>
              <a:rPr lang="en-US"/>
              <a:t> called laminin 332 fixes the top layer of cells (</a:t>
            </a:r>
            <a:r>
              <a:rPr lang="en-US" b="1"/>
              <a:t>epidermis</a:t>
            </a:r>
            <a:r>
              <a:rPr lang="en-US"/>
              <a:t>) to the deeper layers of skin cells beneath. </a:t>
            </a:r>
          </a:p>
        </p:txBody>
      </p:sp>
      <p:sp>
        <p:nvSpPr>
          <p:cNvPr id="18" name="Rectangle 17">
            <a:extLst>
              <a:ext uri="{FF2B5EF4-FFF2-40B4-BE49-F238E27FC236}">
                <a16:creationId xmlns:a16="http://schemas.microsoft.com/office/drawing/2014/main" id="{BBBB1CBC-4BEA-6D5A-643E-5FC46CB5C479}"/>
              </a:ext>
            </a:extLst>
          </p:cNvPr>
          <p:cNvSpPr/>
          <p:nvPr/>
        </p:nvSpPr>
        <p:spPr>
          <a:xfrm>
            <a:off x="4508626" y="3371116"/>
            <a:ext cx="3675954" cy="2308324"/>
          </a:xfrm>
          <a:prstGeom prst="rect">
            <a:avLst/>
          </a:prstGeom>
        </p:spPr>
        <p:txBody>
          <a:bodyPr wrap="square">
            <a:spAutoFit/>
          </a:bodyPr>
          <a:lstStyle/>
          <a:p>
            <a:r>
              <a:rPr lang="en-US"/>
              <a:t>When this protein is missing the skin blisters, and the surface layer can be lost. </a:t>
            </a:r>
          </a:p>
          <a:p>
            <a:endParaRPr lang="en-US"/>
          </a:p>
          <a:p>
            <a:r>
              <a:rPr lang="en-US"/>
              <a:t>Patients with this condition have open wounds on the skin which can become infected, and this makes it difficult to live a normal life.</a:t>
            </a:r>
          </a:p>
        </p:txBody>
      </p:sp>
    </p:spTree>
    <p:extLst>
      <p:ext uri="{BB962C8B-B14F-4D97-AF65-F5344CB8AC3E}">
        <p14:creationId xmlns:p14="http://schemas.microsoft.com/office/powerpoint/2010/main" val="2949520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8465158-EA61-61FD-E0A5-70FC36FE9514}"/>
              </a:ext>
            </a:extLst>
          </p:cNvPr>
          <p:cNvSpPr>
            <a:spLocks noGrp="1"/>
          </p:cNvSpPr>
          <p:nvPr>
            <p:ph type="title"/>
          </p:nvPr>
        </p:nvSpPr>
        <p:spPr/>
        <p:txBody>
          <a:bodyPr/>
          <a:lstStyle/>
          <a:p>
            <a:r>
              <a:rPr lang="en-GB">
                <a:latin typeface="+mn-lt"/>
              </a:rPr>
              <a:t>What did the scientists do?</a:t>
            </a:r>
          </a:p>
        </p:txBody>
      </p:sp>
      <p:sp>
        <p:nvSpPr>
          <p:cNvPr id="4" name="Rectangle 3">
            <a:extLst>
              <a:ext uri="{FF2B5EF4-FFF2-40B4-BE49-F238E27FC236}">
                <a16:creationId xmlns:a16="http://schemas.microsoft.com/office/drawing/2014/main" id="{CDBC8F3F-FF9B-A6CF-598B-D162BB3F53F1}"/>
              </a:ext>
            </a:extLst>
          </p:cNvPr>
          <p:cNvSpPr/>
          <p:nvPr/>
        </p:nvSpPr>
        <p:spPr>
          <a:xfrm>
            <a:off x="628648" y="1530211"/>
            <a:ext cx="8392307" cy="1200329"/>
          </a:xfrm>
          <a:prstGeom prst="rect">
            <a:avLst/>
          </a:prstGeom>
        </p:spPr>
        <p:txBody>
          <a:bodyPr wrap="square" anchor="t">
            <a:spAutoFit/>
          </a:bodyPr>
          <a:lstStyle/>
          <a:p>
            <a:r>
              <a:rPr lang="en-GB">
                <a:latin typeface="Calibri" panose="020F0502020204030204" pitchFamily="34" charset="0"/>
                <a:ea typeface="Calibri" panose="020F0502020204030204" pitchFamily="34" charset="0"/>
              </a:rPr>
              <a:t>The modified cells could be grown in the laboratory into large sheets of skin,</a:t>
            </a:r>
          </a:p>
          <a:p>
            <a:r>
              <a:rPr lang="en-GB">
                <a:latin typeface="Calibri"/>
                <a:ea typeface="Calibri" panose="020F0502020204030204" pitchFamily="34" charset="0"/>
                <a:cs typeface="Calibri"/>
              </a:rPr>
              <a:t>50-150cm</a:t>
            </a:r>
            <a:r>
              <a:rPr lang="en-GB" baseline="30000">
                <a:latin typeface="Calibri"/>
                <a:ea typeface="Calibri" panose="020F0502020204030204" pitchFamily="34" charset="0"/>
                <a:cs typeface="Calibri"/>
              </a:rPr>
              <a:t>2</a:t>
            </a:r>
            <a:r>
              <a:rPr lang="en-GB">
                <a:latin typeface="Calibri"/>
                <a:ea typeface="Calibri" panose="020F0502020204030204" pitchFamily="34" charset="0"/>
                <a:cs typeface="Calibri"/>
              </a:rPr>
              <a:t>. </a:t>
            </a:r>
          </a:p>
          <a:p>
            <a:endParaRPr lang="en-GB">
              <a:latin typeface="Calibri" panose="020F0502020204030204" pitchFamily="34" charset="0"/>
              <a:ea typeface="Calibri" panose="020F0502020204030204" pitchFamily="34" charset="0"/>
            </a:endParaRPr>
          </a:p>
          <a:p>
            <a:r>
              <a:rPr lang="en-GB">
                <a:latin typeface="Calibri" panose="020F0502020204030204" pitchFamily="34" charset="0"/>
                <a:ea typeface="Calibri" panose="020F0502020204030204" pitchFamily="34" charset="0"/>
              </a:rPr>
              <a:t>The new skin can be </a:t>
            </a:r>
            <a:r>
              <a:rPr lang="en-GB" b="1">
                <a:latin typeface="Calibri" panose="020F0502020204030204" pitchFamily="34" charset="0"/>
                <a:ea typeface="Calibri" panose="020F0502020204030204" pitchFamily="34" charset="0"/>
              </a:rPr>
              <a:t>grafted</a:t>
            </a:r>
            <a:r>
              <a:rPr lang="en-GB">
                <a:latin typeface="Calibri" panose="020F0502020204030204" pitchFamily="34" charset="0"/>
                <a:ea typeface="Calibri" panose="020F0502020204030204" pitchFamily="34" charset="0"/>
              </a:rPr>
              <a:t> on to the patient.</a:t>
            </a:r>
            <a:endParaRPr lang="en-GB"/>
          </a:p>
        </p:txBody>
      </p:sp>
      <p:pic>
        <p:nvPicPr>
          <p:cNvPr id="7" name="Picture 6" descr="A picture containing person&#10;&#10;Description automatically generated">
            <a:extLst>
              <a:ext uri="{FF2B5EF4-FFF2-40B4-BE49-F238E27FC236}">
                <a16:creationId xmlns:a16="http://schemas.microsoft.com/office/drawing/2014/main" id="{CF548775-F0C3-9182-D1A9-57A1337187E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400" t="2601" r="5600" b="6358"/>
          <a:stretch/>
        </p:blipFill>
        <p:spPr>
          <a:xfrm>
            <a:off x="2410798" y="2905372"/>
            <a:ext cx="4325886" cy="3060628"/>
          </a:xfrm>
          <a:prstGeom prst="rect">
            <a:avLst/>
          </a:prstGeom>
          <a:ln w="28575">
            <a:solidFill>
              <a:srgbClr val="3EB1C8"/>
            </a:solidFill>
          </a:ln>
        </p:spPr>
      </p:pic>
      <p:sp>
        <p:nvSpPr>
          <p:cNvPr id="9" name="TextBox 8">
            <a:extLst>
              <a:ext uri="{FF2B5EF4-FFF2-40B4-BE49-F238E27FC236}">
                <a16:creationId xmlns:a16="http://schemas.microsoft.com/office/drawing/2014/main" id="{E6003EF4-677B-59EF-B8C1-63619D0D0F8F}"/>
              </a:ext>
            </a:extLst>
          </p:cNvPr>
          <p:cNvSpPr txBox="1"/>
          <p:nvPr/>
        </p:nvSpPr>
        <p:spPr>
          <a:xfrm>
            <a:off x="628648" y="6182861"/>
            <a:ext cx="7527978" cy="461665"/>
          </a:xfrm>
          <a:prstGeom prst="rect">
            <a:avLst/>
          </a:prstGeom>
          <a:noFill/>
        </p:spPr>
        <p:txBody>
          <a:bodyPr wrap="square" rtlCol="0">
            <a:spAutoFit/>
          </a:bodyPr>
          <a:lstStyle/>
          <a:p>
            <a:r>
              <a:rPr lang="en-GB" sz="1200"/>
              <a:t>Use of this image only permitted in connection with reporting this activity.</a:t>
            </a:r>
          </a:p>
          <a:p>
            <a:r>
              <a:rPr lang="en-GB" sz="1200" dirty="0">
                <a:hlinkClick r:id="rId4"/>
              </a:rPr>
              <a:t>http://news.rub.de/english/press-releases/2017-11-08-worldwide-unique-boy-given-new-skin-thanks-gene-therapy</a:t>
            </a:r>
            <a:endParaRPr lang="en-GB" sz="1200"/>
          </a:p>
        </p:txBody>
      </p:sp>
    </p:spTree>
    <p:extLst>
      <p:ext uri="{BB962C8B-B14F-4D97-AF65-F5344CB8AC3E}">
        <p14:creationId xmlns:p14="http://schemas.microsoft.com/office/powerpoint/2010/main" val="4189063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093730-F08E-9ECB-09D0-537E5B9E666D}"/>
              </a:ext>
            </a:extLst>
          </p:cNvPr>
          <p:cNvSpPr txBox="1"/>
          <p:nvPr/>
        </p:nvSpPr>
        <p:spPr>
          <a:xfrm>
            <a:off x="3811509" y="2033330"/>
            <a:ext cx="4688705" cy="3970318"/>
          </a:xfrm>
          <a:prstGeom prst="rect">
            <a:avLst/>
          </a:prstGeom>
          <a:noFill/>
        </p:spPr>
        <p:txBody>
          <a:bodyPr wrap="square" lIns="91440" tIns="45720" rIns="91440" bIns="45720" rtlCol="0" anchor="t">
            <a:spAutoFit/>
          </a:bodyPr>
          <a:lstStyle/>
          <a:p>
            <a:r>
              <a:rPr lang="en-GB" b="1"/>
              <a:t>Professor Michele de Luca </a:t>
            </a:r>
            <a:r>
              <a:rPr lang="en-GB"/>
              <a:t>is one of the scientists who worked on developing growing skin in the laboratory.</a:t>
            </a:r>
          </a:p>
          <a:p>
            <a:endParaRPr lang="en-GB" b="1"/>
          </a:p>
          <a:p>
            <a:r>
              <a:rPr lang="en-GB"/>
              <a:t>He</a:t>
            </a:r>
            <a:r>
              <a:rPr lang="en-GB" b="1"/>
              <a:t> </a:t>
            </a:r>
            <a:r>
              <a:rPr lang="en-GB"/>
              <a:t>started his career in Boston, USA and then moved back to Italy.</a:t>
            </a:r>
          </a:p>
          <a:p>
            <a:endParaRPr lang="en-GB"/>
          </a:p>
          <a:p>
            <a:r>
              <a:rPr lang="en-GB"/>
              <a:t>He likes to do scientific research and he is interested in </a:t>
            </a:r>
            <a:r>
              <a:rPr lang="en-GB" b="1"/>
              <a:t>human skin </a:t>
            </a:r>
            <a:r>
              <a:rPr lang="en-GB"/>
              <a:t>and the </a:t>
            </a:r>
            <a:r>
              <a:rPr lang="en-GB" b="1"/>
              <a:t>eyes</a:t>
            </a:r>
            <a:r>
              <a:rPr lang="en-GB"/>
              <a:t>.</a:t>
            </a:r>
          </a:p>
          <a:p>
            <a:endParaRPr lang="en-GB"/>
          </a:p>
          <a:p>
            <a:r>
              <a:rPr lang="en-GB"/>
              <a:t>He has developed treatments for patients with burns and is working on restoring the sight of patients who have had damage to their eyes from physical or chemical burns.</a:t>
            </a:r>
            <a:endParaRPr lang="en-GB">
              <a:cs typeface="Calibri"/>
            </a:endParaRPr>
          </a:p>
        </p:txBody>
      </p:sp>
      <p:pic>
        <p:nvPicPr>
          <p:cNvPr id="7" name="Picture 6" descr="A person with glasses and a beard&#10;&#10;Description automatically generated">
            <a:extLst>
              <a:ext uri="{FF2B5EF4-FFF2-40B4-BE49-F238E27FC236}">
                <a16:creationId xmlns:a16="http://schemas.microsoft.com/office/drawing/2014/main" id="{4C405C7E-0C88-B815-77A1-C1A58623AA28}"/>
              </a:ext>
            </a:extLst>
          </p:cNvPr>
          <p:cNvPicPr>
            <a:picLocks noChangeAspect="1"/>
          </p:cNvPicPr>
          <p:nvPr/>
        </p:nvPicPr>
        <p:blipFill>
          <a:blip r:embed="rId3"/>
          <a:stretch>
            <a:fillRect/>
          </a:stretch>
        </p:blipFill>
        <p:spPr>
          <a:xfrm>
            <a:off x="763218" y="2688896"/>
            <a:ext cx="2659185" cy="2659185"/>
          </a:xfrm>
          <a:prstGeom prst="rect">
            <a:avLst/>
          </a:prstGeom>
          <a:ln w="28575">
            <a:solidFill>
              <a:srgbClr val="3EB1C8"/>
            </a:solidFill>
          </a:ln>
        </p:spPr>
      </p:pic>
      <p:sp>
        <p:nvSpPr>
          <p:cNvPr id="2" name="Title 2">
            <a:extLst>
              <a:ext uri="{FF2B5EF4-FFF2-40B4-BE49-F238E27FC236}">
                <a16:creationId xmlns:a16="http://schemas.microsoft.com/office/drawing/2014/main" id="{AF3F484B-3B4A-9017-EA3B-B1CDF6F64634}"/>
              </a:ext>
            </a:extLst>
          </p:cNvPr>
          <p:cNvSpPr txBox="1">
            <a:spLocks/>
          </p:cNvSpPr>
          <p:nvPr/>
        </p:nvSpPr>
        <p:spPr>
          <a:xfrm>
            <a:off x="857252" y="419990"/>
            <a:ext cx="7886700" cy="1325562"/>
          </a:xfrm>
          <a:prstGeom prst="rect">
            <a:avLst/>
          </a:prstGeom>
        </p:spPr>
        <p:txBody>
          <a:bodyPr anchor="ctr">
            <a:normAutofit/>
          </a:bodyPr>
          <a:lstStyle>
            <a:lvl1pPr marL="0" marR="0" lvl="0" indent="0" algn="l" defTabSz="914377" rtl="0" fontAlgn="auto" hangingPunct="1">
              <a:lnSpc>
                <a:spcPct val="90000"/>
              </a:lnSpc>
              <a:spcBef>
                <a:spcPts val="0"/>
              </a:spcBef>
              <a:spcAft>
                <a:spcPts val="0"/>
              </a:spcAft>
              <a:buNone/>
              <a:tabLst/>
              <a:defRPr lang="en-US" sz="3600" b="0" i="0" u="none" strike="noStrike" kern="1200" cap="none" spc="0" baseline="0">
                <a:solidFill>
                  <a:srgbClr val="3EB1C8"/>
                </a:solidFill>
                <a:uFillTx/>
                <a:latin typeface="Plus Jakarta Sans Medium" pitchFamily="2" charset="0"/>
                <a:cs typeface="Plus Jakarta Sans Medium" pitchFamily="2" charset="0"/>
              </a:defRPr>
            </a:lvl1pPr>
          </a:lstStyle>
          <a:p>
            <a:r>
              <a:rPr lang="en-GB">
                <a:latin typeface="+mn-lt"/>
              </a:rPr>
              <a:t>Who are the scientists?</a:t>
            </a:r>
            <a:endParaRPr lang="en-GB" dirty="0">
              <a:latin typeface="+mn-lt"/>
            </a:endParaRPr>
          </a:p>
        </p:txBody>
      </p:sp>
    </p:spTree>
    <p:extLst>
      <p:ext uri="{BB962C8B-B14F-4D97-AF65-F5344CB8AC3E}">
        <p14:creationId xmlns:p14="http://schemas.microsoft.com/office/powerpoint/2010/main" val="30497912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2668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AEB"/>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19A132B-EB63-DFDA-44D1-9E5BE34C0B2D}"/>
              </a:ext>
            </a:extLst>
          </p:cNvPr>
          <p:cNvSpPr>
            <a:spLocks noGrp="1"/>
          </p:cNvSpPr>
          <p:nvPr>
            <p:ph type="title"/>
          </p:nvPr>
        </p:nvSpPr>
        <p:spPr/>
        <p:txBody>
          <a:bodyPr>
            <a:normAutofit/>
          </a:bodyPr>
          <a:lstStyle/>
          <a:p>
            <a:r>
              <a:rPr lang="en-GB" dirty="0">
                <a:latin typeface="+mn-lt"/>
              </a:rPr>
              <a:t>Your turn to investigate</a:t>
            </a:r>
          </a:p>
        </p:txBody>
      </p:sp>
      <p:sp>
        <p:nvSpPr>
          <p:cNvPr id="7" name="Rectangle: Rounded Corners 6">
            <a:extLst>
              <a:ext uri="{FF2B5EF4-FFF2-40B4-BE49-F238E27FC236}">
                <a16:creationId xmlns:a16="http://schemas.microsoft.com/office/drawing/2014/main" id="{DD89CAB2-35E6-4495-B69C-E4B815DD3A0D}"/>
              </a:ext>
            </a:extLst>
          </p:cNvPr>
          <p:cNvSpPr/>
          <p:nvPr/>
        </p:nvSpPr>
        <p:spPr>
          <a:xfrm>
            <a:off x="1636634" y="1534592"/>
            <a:ext cx="5864792" cy="558783"/>
          </a:xfrm>
          <a:prstGeom prst="roundRect">
            <a:avLst/>
          </a:prstGeom>
          <a:solidFill>
            <a:srgbClr val="3EB1C8"/>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t>Can you make a model showing all the layers in your skin?</a:t>
            </a:r>
            <a:endParaRPr lang="en-US" dirty="0"/>
          </a:p>
        </p:txBody>
      </p:sp>
      <p:sp>
        <p:nvSpPr>
          <p:cNvPr id="9" name="TextBox 8">
            <a:extLst>
              <a:ext uri="{FF2B5EF4-FFF2-40B4-BE49-F238E27FC236}">
                <a16:creationId xmlns:a16="http://schemas.microsoft.com/office/drawing/2014/main" id="{8DD9F5B0-320F-8414-039D-713EB2DFE03D}"/>
              </a:ext>
            </a:extLst>
          </p:cNvPr>
          <p:cNvSpPr txBox="1"/>
          <p:nvPr/>
        </p:nvSpPr>
        <p:spPr>
          <a:xfrm>
            <a:off x="1724183" y="6256347"/>
            <a:ext cx="5748555" cy="369332"/>
          </a:xfrm>
          <a:prstGeom prst="rect">
            <a:avLst/>
          </a:prstGeom>
          <a:noFill/>
        </p:spPr>
        <p:txBody>
          <a:bodyPr wrap="square" lIns="91440" tIns="45720" rIns="91440" bIns="45720" anchor="t">
            <a:spAutoFit/>
          </a:bodyPr>
          <a:lstStyle/>
          <a:p>
            <a:r>
              <a:rPr lang="en-GB" b="1" dirty="0"/>
              <a:t>Can you explain what each part of your model represents?</a:t>
            </a:r>
          </a:p>
        </p:txBody>
      </p:sp>
      <p:sp>
        <p:nvSpPr>
          <p:cNvPr id="12" name="TextBox 11">
            <a:extLst>
              <a:ext uri="{FF2B5EF4-FFF2-40B4-BE49-F238E27FC236}">
                <a16:creationId xmlns:a16="http://schemas.microsoft.com/office/drawing/2014/main" id="{C8953C2E-4439-B1B7-DDD4-2FB5A068D92B}"/>
              </a:ext>
            </a:extLst>
          </p:cNvPr>
          <p:cNvSpPr txBox="1"/>
          <p:nvPr/>
        </p:nvSpPr>
        <p:spPr>
          <a:xfrm>
            <a:off x="628652" y="2252755"/>
            <a:ext cx="8065221" cy="646331"/>
          </a:xfrm>
          <a:prstGeom prst="rect">
            <a:avLst/>
          </a:prstGeom>
          <a:noFill/>
        </p:spPr>
        <p:txBody>
          <a:bodyPr wrap="square" rtlCol="0">
            <a:spAutoFit/>
          </a:bodyPr>
          <a:lstStyle/>
          <a:p>
            <a:r>
              <a:rPr lang="en-GB" dirty="0"/>
              <a:t>As well as </a:t>
            </a:r>
            <a:r>
              <a:rPr lang="en-GB" b="1" dirty="0"/>
              <a:t>hair follicles</a:t>
            </a:r>
            <a:r>
              <a:rPr lang="en-GB" dirty="0"/>
              <a:t>, </a:t>
            </a:r>
            <a:r>
              <a:rPr lang="en-GB" b="1" dirty="0"/>
              <a:t>sweat glands </a:t>
            </a:r>
            <a:r>
              <a:rPr lang="en-GB" dirty="0"/>
              <a:t>and </a:t>
            </a:r>
            <a:r>
              <a:rPr lang="en-GB" b="1" dirty="0"/>
              <a:t>oil glands</a:t>
            </a:r>
            <a:r>
              <a:rPr lang="en-GB" dirty="0"/>
              <a:t>, the middle layer of your skin (dermis) contains several </a:t>
            </a:r>
            <a:r>
              <a:rPr lang="en-GB" b="1" dirty="0"/>
              <a:t>nerve endings</a:t>
            </a:r>
            <a:r>
              <a:rPr lang="en-GB" dirty="0"/>
              <a:t> and </a:t>
            </a:r>
            <a:r>
              <a:rPr lang="en-GB" b="1" dirty="0"/>
              <a:t>blood vessels</a:t>
            </a:r>
            <a:r>
              <a:rPr lang="en-GB" dirty="0"/>
              <a:t>.</a:t>
            </a:r>
          </a:p>
        </p:txBody>
      </p:sp>
      <p:pic>
        <p:nvPicPr>
          <p:cNvPr id="19" name="Picture 18" descr="A close up of a map&#10;&#10;Description automatically generated">
            <a:extLst>
              <a:ext uri="{FF2B5EF4-FFF2-40B4-BE49-F238E27FC236}">
                <a16:creationId xmlns:a16="http://schemas.microsoft.com/office/drawing/2014/main" id="{F86B6DF7-1D9B-20AA-3CF6-57C6439A05E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10104" y="3070818"/>
            <a:ext cx="5514944" cy="3084759"/>
          </a:xfrm>
          <a:prstGeom prst="rect">
            <a:avLst/>
          </a:prstGeom>
          <a:ln w="28575">
            <a:solidFill>
              <a:srgbClr val="3EB1C8"/>
            </a:solidFill>
          </a:ln>
        </p:spPr>
      </p:pic>
      <p:pic>
        <p:nvPicPr>
          <p:cNvPr id="20" name="Picture 19" descr="A blue magnifying glass on a white circle&#10;&#10;Description automatically generated">
            <a:extLst>
              <a:ext uri="{FF2B5EF4-FFF2-40B4-BE49-F238E27FC236}">
                <a16:creationId xmlns:a16="http://schemas.microsoft.com/office/drawing/2014/main" id="{14FE9925-2BF4-D848-DA81-8354A1C77E9F}"/>
              </a:ext>
            </a:extLst>
          </p:cNvPr>
          <p:cNvPicPr>
            <a:picLocks noChangeAspect="1"/>
          </p:cNvPicPr>
          <p:nvPr/>
        </p:nvPicPr>
        <p:blipFill>
          <a:blip r:embed="rId5"/>
          <a:stretch>
            <a:fillRect/>
          </a:stretch>
        </p:blipFill>
        <p:spPr>
          <a:xfrm>
            <a:off x="8015592" y="277238"/>
            <a:ext cx="749031" cy="739303"/>
          </a:xfrm>
          <a:prstGeom prst="rect">
            <a:avLst/>
          </a:prstGeom>
        </p:spPr>
      </p:pic>
      <p:pic>
        <p:nvPicPr>
          <p:cNvPr id="22" name="Picture 21" descr="A green and white circle with a black background&#10;&#10;Description automatically generated">
            <a:extLst>
              <a:ext uri="{FF2B5EF4-FFF2-40B4-BE49-F238E27FC236}">
                <a16:creationId xmlns:a16="http://schemas.microsoft.com/office/drawing/2014/main" id="{EA1BAA7B-F7BF-0551-8A44-31D784D60FC0}"/>
              </a:ext>
            </a:extLst>
          </p:cNvPr>
          <p:cNvPicPr>
            <a:picLocks noChangeAspect="1"/>
          </p:cNvPicPr>
          <p:nvPr/>
        </p:nvPicPr>
        <p:blipFill>
          <a:blip r:embed="rId6"/>
          <a:stretch>
            <a:fillRect/>
          </a:stretch>
        </p:blipFill>
        <p:spPr>
          <a:xfrm>
            <a:off x="7101191" y="277237"/>
            <a:ext cx="749031" cy="749031"/>
          </a:xfrm>
          <a:prstGeom prst="rect">
            <a:avLst/>
          </a:prstGeom>
        </p:spPr>
      </p:pic>
      <p:pic>
        <p:nvPicPr>
          <p:cNvPr id="23" name="Picture 22" descr="A green circle with a white book in it&#10;&#10;Description automatically generated">
            <a:extLst>
              <a:ext uri="{FF2B5EF4-FFF2-40B4-BE49-F238E27FC236}">
                <a16:creationId xmlns:a16="http://schemas.microsoft.com/office/drawing/2014/main" id="{84F258A8-6C56-5784-5CAA-14507A1EE5E8}"/>
              </a:ext>
            </a:extLst>
          </p:cNvPr>
          <p:cNvPicPr>
            <a:picLocks noChangeAspect="1"/>
          </p:cNvPicPr>
          <p:nvPr/>
        </p:nvPicPr>
        <p:blipFill>
          <a:blip r:embed="rId7"/>
          <a:stretch>
            <a:fillRect/>
          </a:stretch>
        </p:blipFill>
        <p:spPr>
          <a:xfrm>
            <a:off x="6186791" y="277238"/>
            <a:ext cx="749030" cy="749030"/>
          </a:xfrm>
          <a:prstGeom prst="rect">
            <a:avLst/>
          </a:prstGeom>
        </p:spPr>
      </p:pic>
    </p:spTree>
    <p:extLst>
      <p:ext uri="{BB962C8B-B14F-4D97-AF65-F5344CB8AC3E}">
        <p14:creationId xmlns:p14="http://schemas.microsoft.com/office/powerpoint/2010/main" val="1535535515"/>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07297486795B42A72494E499C3B7DD" ma:contentTypeVersion="20" ma:contentTypeDescription="Create a new document." ma:contentTypeScope="" ma:versionID="cc43a52d947b3a3140f37e394e76506f">
  <xsd:schema xmlns:xsd="http://www.w3.org/2001/XMLSchema" xmlns:xs="http://www.w3.org/2001/XMLSchema" xmlns:p="http://schemas.microsoft.com/office/2006/metadata/properties" xmlns:ns2="7705360a-025e-40d4-a4f7-46b65681b513" xmlns:ns3="51cf1bba-0ff5-42e2-8005-60d9d9512cef" targetNamespace="http://schemas.microsoft.com/office/2006/metadata/properties" ma:root="true" ma:fieldsID="ddc7aaf3cf7df08ae8f8a2dd3822b38d" ns2:_="" ns3:_="">
    <xsd:import namespace="7705360a-025e-40d4-a4f7-46b65681b513"/>
    <xsd:import namespace="51cf1bba-0ff5-42e2-8005-60d9d9512ce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3:Note"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5360a-025e-40d4-a4f7-46b65681b513"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4" nillable="true" ma:displayName="Taxonomy Catch All Column" ma:hidden="true" ma:list="{5b49787c-f2a6-4fab-9402-1a683a231c7c}" ma:internalName="TaxCatchAll" ma:showField="CatchAllData" ma:web="7705360a-025e-40d4-a4f7-46b65681b513">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51cf1bba-0ff5-42e2-8005-60d9d9512cef"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Location" ma:index="14"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Note" ma:index="18" nillable="true" ma:displayName="Note" ma:format="Dropdown" ma:internalName="Note">
      <xsd:simpleType>
        <xsd:restriction base="dms:Text">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54495e26-79e2-4f79-a38f-ec90355601e1"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7705360a-025e-40d4-a4f7-46b65681b513">
      <UserInfo>
        <DisplayName>Sue Martin</DisplayName>
        <AccountId>13</AccountId>
        <AccountType/>
      </UserInfo>
    </SharedWithUsers>
    <lcf76f155ced4ddcb4097134ff3c332f xmlns="51cf1bba-0ff5-42e2-8005-60d9d9512cef">
      <Terms xmlns="http://schemas.microsoft.com/office/infopath/2007/PartnerControls"/>
    </lcf76f155ced4ddcb4097134ff3c332f>
    <TaxCatchAll xmlns="7705360a-025e-40d4-a4f7-46b65681b513" xsi:nil="true"/>
    <Note xmlns="51cf1bba-0ff5-42e2-8005-60d9d9512cef" xsi:nil="true"/>
  </documentManagement>
</p:properties>
</file>

<file path=customXml/itemProps1.xml><?xml version="1.0" encoding="utf-8"?>
<ds:datastoreItem xmlns:ds="http://schemas.openxmlformats.org/officeDocument/2006/customXml" ds:itemID="{D2E02158-12AC-466C-AB1F-0E95E5AFC3C7}"/>
</file>

<file path=customXml/itemProps2.xml><?xml version="1.0" encoding="utf-8"?>
<ds:datastoreItem xmlns:ds="http://schemas.openxmlformats.org/officeDocument/2006/customXml" ds:itemID="{FD920BA0-0A4C-42B9-95DD-D8A20D716C74}">
  <ds:schemaRefs>
    <ds:schemaRef ds:uri="http://schemas.microsoft.com/sharepoint/v3/contenttype/forms"/>
  </ds:schemaRefs>
</ds:datastoreItem>
</file>

<file path=customXml/itemProps3.xml><?xml version="1.0" encoding="utf-8"?>
<ds:datastoreItem xmlns:ds="http://schemas.openxmlformats.org/officeDocument/2006/customXml" ds:itemID="{A53AB155-FD45-400F-89C4-CD46A5BAE941}">
  <ds:schemaRefs>
    <ds:schemaRef ds:uri="http://purl.org/dc/dcmitype/"/>
    <ds:schemaRef ds:uri="http://purl.org/dc/terms/"/>
    <ds:schemaRef ds:uri="f6a294d8-0227-4a1f-9f82-c7d0e374c362"/>
    <ds:schemaRef ds:uri="http://www.w3.org/XML/1998/namespace"/>
    <ds:schemaRef ds:uri="http://purl.org/dc/elements/1.1/"/>
    <ds:schemaRef ds:uri="http://schemas.microsoft.com/office/infopath/2007/PartnerControls"/>
    <ds:schemaRef ds:uri="http://schemas.microsoft.com/office/2006/documentManagement/types"/>
    <ds:schemaRef ds:uri="http://schemas.openxmlformats.org/package/2006/metadata/core-properties"/>
    <ds:schemaRef ds:uri="56010c2e-e7df-43f9-b9a0-0c299b337b10"/>
    <ds:schemaRef ds:uri="http://schemas.microsoft.com/office/2006/metadata/properties"/>
    <ds:schemaRef ds:uri="7705360a-025e-40d4-a4f7-46b65681b513"/>
    <ds:schemaRef ds:uri="51cf1bba-0ff5-42e2-8005-60d9d9512cef"/>
  </ds:schemaRefs>
</ds:datastoreItem>
</file>

<file path=docProps/app.xml><?xml version="1.0" encoding="utf-8"?>
<Properties xmlns="http://schemas.openxmlformats.org/officeDocument/2006/extended-properties" xmlns:vt="http://schemas.openxmlformats.org/officeDocument/2006/docPropsVTypes">
  <TotalTime>2</TotalTime>
  <Words>1962</Words>
  <Application>Microsoft Office PowerPoint</Application>
  <PresentationFormat>On-screen Show (4:3)</PresentationFormat>
  <Paragraphs>185</Paragraphs>
  <Slides>15</Slides>
  <Notes>14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15</vt:i4>
      </vt:variant>
    </vt:vector>
  </HeadingPairs>
  <TitlesOfParts>
    <vt:vector size="25" baseType="lpstr">
      <vt:lpstr>Arial</vt:lpstr>
      <vt:lpstr>Arial,Sans-Serif</vt:lpstr>
      <vt:lpstr>Calibri</vt:lpstr>
      <vt:lpstr>InterFace</vt:lpstr>
      <vt:lpstr>Interface-Regular</vt:lpstr>
      <vt:lpstr>Plus Jakarta Sans</vt:lpstr>
      <vt:lpstr>Plus Jakarta Sans ExtraBold</vt:lpstr>
      <vt:lpstr>Plus Jakarta Sans Medium</vt:lpstr>
      <vt:lpstr>1_Office Theme</vt:lpstr>
      <vt:lpstr>2_Office Theme</vt:lpstr>
      <vt:lpstr>How to grow a new skin</vt:lpstr>
      <vt:lpstr>How to grow a new skin</vt:lpstr>
      <vt:lpstr>Key vocabulary</vt:lpstr>
      <vt:lpstr>Quick activity</vt:lpstr>
      <vt:lpstr>What did the scientists know about skin?</vt:lpstr>
      <vt:lpstr>What did the scientists do?</vt:lpstr>
      <vt:lpstr>PowerPoint Presentation</vt:lpstr>
      <vt:lpstr>PowerPoint Presentation</vt:lpstr>
      <vt:lpstr>Your turn to investigate</vt:lpstr>
      <vt:lpstr>Your turn to investigate</vt:lpstr>
      <vt:lpstr>What did you find out?</vt:lpstr>
      <vt:lpstr>Questions for further learning</vt:lpstr>
      <vt:lpstr>Cross-curricular links</vt:lpstr>
      <vt:lpstr>PowerPoint Presentation</vt:lpstr>
      <vt:lpstr>PowerPoint Presentation</vt:lpstr>
    </vt:vector>
  </TitlesOfParts>
  <Company>University of Bristol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creator>
  <cp:lastModifiedBy>Sophie Stewart</cp:lastModifiedBy>
  <cp:revision>1</cp:revision>
  <dcterms:created xsi:type="dcterms:W3CDTF">2016-06-16T08:43:18Z</dcterms:created>
  <dcterms:modified xsi:type="dcterms:W3CDTF">2025-07-21T10:25:55Z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0x0101003007297486795B42A72494E499C3B7DD</vt:lpwstr>
  </property>
  <property fmtid="{D5CDD505-2E9C-101B-9397-08002B2CF9AE}" pid="3" name="xd_Signature">
    <vt:bool>false</vt:bool>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MediaServiceImageTags">
    <vt:lpwstr/>
  </property>
</Properties>
</file>