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4"/>
  </p:notesMasterIdLst>
  <p:sldIdLst>
    <p:sldId id="294" r:id="rId6"/>
    <p:sldId id="329" r:id="rId7"/>
    <p:sldId id="285" r:id="rId8"/>
    <p:sldId id="296" r:id="rId9"/>
    <p:sldId id="300" r:id="rId10"/>
    <p:sldId id="302" r:id="rId11"/>
    <p:sldId id="335" r:id="rId12"/>
    <p:sldId id="340" r:id="rId13"/>
    <p:sldId id="342" r:id="rId14"/>
    <p:sldId id="341" r:id="rId15"/>
    <p:sldId id="305" r:id="rId16"/>
    <p:sldId id="343" r:id="rId17"/>
    <p:sldId id="333" r:id="rId18"/>
    <p:sldId id="324" r:id="rId19"/>
    <p:sldId id="325" r:id="rId20"/>
    <p:sldId id="312" r:id="rId21"/>
    <p:sldId id="280" r:id="rId22"/>
    <p:sldId id="27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FFFFFF"/>
    <a:srgbClr val="3C3C3C"/>
    <a:srgbClr val="E1CD00"/>
    <a:srgbClr val="84BD00"/>
    <a:srgbClr val="E10098"/>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1D35BB-817E-4A16-BD65-743B0AED96C0}" v="3" dt="2025-07-23T15:38:53.2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1" autoAdjust="0"/>
    <p:restoredTop sz="83426" autoAdjust="0"/>
  </p:normalViewPr>
  <p:slideViewPr>
    <p:cSldViewPr snapToGrid="0">
      <p:cViewPr varScale="1">
        <p:scale>
          <a:sx n="92" d="100"/>
          <a:sy n="92" d="100"/>
        </p:scale>
        <p:origin x="2148"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6ED68C2C-0EA5-4AEB-811A-BE944097C3B0}"/>
    <pc:docChg chg="undo custSel addSld delSld modSld">
      <pc:chgData name="Alison Trew" userId="501ad152-89bb-4882-ac72-f31826cb2e78" providerId="ADAL" clId="{6ED68C2C-0EA5-4AEB-811A-BE944097C3B0}" dt="2023-12-13T14:35:21.279" v="1296" actId="108"/>
      <pc:docMkLst>
        <pc:docMk/>
      </pc:docMkLst>
      <pc:sldChg chg="modSp mod">
        <pc:chgData name="Alison Trew" userId="501ad152-89bb-4882-ac72-f31826cb2e78" providerId="ADAL" clId="{6ED68C2C-0EA5-4AEB-811A-BE944097C3B0}" dt="2023-12-07T16:21:16.931" v="1115" actId="20577"/>
        <pc:sldMkLst>
          <pc:docMk/>
          <pc:sldMk cId="124576855" sldId="280"/>
        </pc:sldMkLst>
      </pc:sldChg>
      <pc:sldChg chg="modSp mod">
        <pc:chgData name="Alison Trew" userId="501ad152-89bb-4882-ac72-f31826cb2e78" providerId="ADAL" clId="{6ED68C2C-0EA5-4AEB-811A-BE944097C3B0}" dt="2023-12-07T16:18:02.607" v="1054" actId="948"/>
        <pc:sldMkLst>
          <pc:docMk/>
          <pc:sldMk cId="1171188733" sldId="285"/>
        </pc:sldMkLst>
      </pc:sldChg>
      <pc:sldChg chg="addSp delSp modSp mod">
        <pc:chgData name="Alison Trew" userId="501ad152-89bb-4882-ac72-f31826cb2e78" providerId="ADAL" clId="{6ED68C2C-0EA5-4AEB-811A-BE944097C3B0}" dt="2023-12-13T14:35:21.279" v="1296" actId="108"/>
        <pc:sldMkLst>
          <pc:docMk/>
          <pc:sldMk cId="0" sldId="294"/>
        </pc:sldMkLst>
      </pc:sldChg>
      <pc:sldChg chg="modSp mod modNotesTx">
        <pc:chgData name="Alison Trew" userId="501ad152-89bb-4882-ac72-f31826cb2e78" providerId="ADAL" clId="{6ED68C2C-0EA5-4AEB-811A-BE944097C3B0}" dt="2023-12-07T16:05:32.339" v="783" actId="20577"/>
        <pc:sldMkLst>
          <pc:docMk/>
          <pc:sldMk cId="2399677537" sldId="296"/>
        </pc:sldMkLst>
      </pc:sldChg>
      <pc:sldChg chg="modSp mod">
        <pc:chgData name="Alison Trew" userId="501ad152-89bb-4882-ac72-f31826cb2e78" providerId="ADAL" clId="{6ED68C2C-0EA5-4AEB-811A-BE944097C3B0}" dt="2023-12-07T15:42:09.874" v="329" actId="113"/>
        <pc:sldMkLst>
          <pc:docMk/>
          <pc:sldMk cId="2575278235" sldId="300"/>
        </pc:sldMkLst>
      </pc:sldChg>
      <pc:sldChg chg="addSp delSp modSp mod">
        <pc:chgData name="Alison Trew" userId="501ad152-89bb-4882-ac72-f31826cb2e78" providerId="ADAL" clId="{6ED68C2C-0EA5-4AEB-811A-BE944097C3B0}" dt="2023-12-07T16:06:47.349" v="818" actId="20577"/>
        <pc:sldMkLst>
          <pc:docMk/>
          <pc:sldMk cId="496454345" sldId="302"/>
        </pc:sldMkLst>
      </pc:sldChg>
      <pc:sldChg chg="delSp modSp mod modNotesTx">
        <pc:chgData name="Alison Trew" userId="501ad152-89bb-4882-ac72-f31826cb2e78" providerId="ADAL" clId="{6ED68C2C-0EA5-4AEB-811A-BE944097C3B0}" dt="2023-12-07T16:09:03.094" v="870" actId="692"/>
        <pc:sldMkLst>
          <pc:docMk/>
          <pc:sldMk cId="1433039380" sldId="305"/>
        </pc:sldMkLst>
      </pc:sldChg>
      <pc:sldChg chg="modSp del mod">
        <pc:chgData name="Alison Trew" userId="501ad152-89bb-4882-ac72-f31826cb2e78" providerId="ADAL" clId="{6ED68C2C-0EA5-4AEB-811A-BE944097C3B0}" dt="2023-12-07T16:24:59.471" v="1175" actId="47"/>
        <pc:sldMkLst>
          <pc:docMk/>
          <pc:sldMk cId="2309844949" sldId="307"/>
        </pc:sldMkLst>
      </pc:sldChg>
      <pc:sldChg chg="modSp mod">
        <pc:chgData name="Alison Trew" userId="501ad152-89bb-4882-ac72-f31826cb2e78" providerId="ADAL" clId="{6ED68C2C-0EA5-4AEB-811A-BE944097C3B0}" dt="2023-12-07T16:21:38.556" v="1117" actId="1076"/>
        <pc:sldMkLst>
          <pc:docMk/>
          <pc:sldMk cId="1063935124" sldId="312"/>
        </pc:sldMkLst>
      </pc:sldChg>
      <pc:sldChg chg="addSp delSp modSp mod">
        <pc:chgData name="Alison Trew" userId="501ad152-89bb-4882-ac72-f31826cb2e78" providerId="ADAL" clId="{6ED68C2C-0EA5-4AEB-811A-BE944097C3B0}" dt="2023-12-07T16:19:32.605" v="1094" actId="21"/>
        <pc:sldMkLst>
          <pc:docMk/>
          <pc:sldMk cId="276467893" sldId="324"/>
        </pc:sldMkLst>
      </pc:sldChg>
      <pc:sldChg chg="addSp modSp mod">
        <pc:chgData name="Alison Trew" userId="501ad152-89bb-4882-ac72-f31826cb2e78" providerId="ADAL" clId="{6ED68C2C-0EA5-4AEB-811A-BE944097C3B0}" dt="2023-12-07T16:20:48.729" v="1113" actId="1076"/>
        <pc:sldMkLst>
          <pc:docMk/>
          <pc:sldMk cId="2438097528" sldId="325"/>
        </pc:sldMkLst>
      </pc:sldChg>
      <pc:sldChg chg="addSp delSp modSp mod">
        <pc:chgData name="Alison Trew" userId="501ad152-89bb-4882-ac72-f31826cb2e78" providerId="ADAL" clId="{6ED68C2C-0EA5-4AEB-811A-BE944097C3B0}" dt="2023-12-07T16:33:41.364" v="1259" actId="14100"/>
        <pc:sldMkLst>
          <pc:docMk/>
          <pc:sldMk cId="2098176612" sldId="329"/>
        </pc:sldMkLst>
      </pc:sldChg>
      <pc:sldChg chg="modSp del mod">
        <pc:chgData name="Alison Trew" userId="501ad152-89bb-4882-ac72-f31826cb2e78" providerId="ADAL" clId="{6ED68C2C-0EA5-4AEB-811A-BE944097C3B0}" dt="2023-12-07T15:55:26.941" v="510" actId="47"/>
        <pc:sldMkLst>
          <pc:docMk/>
          <pc:sldMk cId="3434405658" sldId="332"/>
        </pc:sldMkLst>
      </pc:sldChg>
      <pc:sldChg chg="addSp delSp modSp mod modNotesTx">
        <pc:chgData name="Alison Trew" userId="501ad152-89bb-4882-ac72-f31826cb2e78" providerId="ADAL" clId="{6ED68C2C-0EA5-4AEB-811A-BE944097C3B0}" dt="2023-12-07T16:24:26.414" v="1174" actId="1076"/>
        <pc:sldMkLst>
          <pc:docMk/>
          <pc:sldMk cId="314928086" sldId="333"/>
        </pc:sldMkLst>
      </pc:sldChg>
      <pc:sldChg chg="modSp mod modNotesTx">
        <pc:chgData name="Alison Trew" userId="501ad152-89bb-4882-ac72-f31826cb2e78" providerId="ADAL" clId="{6ED68C2C-0EA5-4AEB-811A-BE944097C3B0}" dt="2023-12-07T16:07:59.369" v="831" actId="692"/>
        <pc:sldMkLst>
          <pc:docMk/>
          <pc:sldMk cId="212114645" sldId="335"/>
        </pc:sldMkLst>
      </pc:sldChg>
      <pc:sldChg chg="modSp mod">
        <pc:chgData name="Alison Trew" userId="501ad152-89bb-4882-ac72-f31826cb2e78" providerId="ADAL" clId="{6ED68C2C-0EA5-4AEB-811A-BE944097C3B0}" dt="2023-12-07T16:29:59.786" v="1246" actId="20577"/>
        <pc:sldMkLst>
          <pc:docMk/>
          <pc:sldMk cId="3469006151" sldId="340"/>
        </pc:sldMkLst>
      </pc:sldChg>
      <pc:sldChg chg="addSp delSp modSp mod">
        <pc:chgData name="Alison Trew" userId="501ad152-89bb-4882-ac72-f31826cb2e78" providerId="ADAL" clId="{6ED68C2C-0EA5-4AEB-811A-BE944097C3B0}" dt="2023-12-07T16:32:14.334" v="1252" actId="1076"/>
        <pc:sldMkLst>
          <pc:docMk/>
          <pc:sldMk cId="1164788482" sldId="341"/>
        </pc:sldMkLst>
      </pc:sldChg>
      <pc:sldChg chg="addSp delSp modSp add mod">
        <pc:chgData name="Alison Trew" userId="501ad152-89bb-4882-ac72-f31826cb2e78" providerId="ADAL" clId="{6ED68C2C-0EA5-4AEB-811A-BE944097C3B0}" dt="2023-12-07T16:30:24.262" v="1248" actId="14100"/>
        <pc:sldMkLst>
          <pc:docMk/>
          <pc:sldMk cId="1006316208" sldId="342"/>
        </pc:sldMkLst>
      </pc:sldChg>
    </pc:docChg>
  </pc:docChgLst>
  <pc:docChgLst>
    <pc:chgData name="Sophie Stewart" userId="1764df6f-81fd-4433-9d0a-2ea9194921a4" providerId="ADAL" clId="{871D35BB-817E-4A16-BD65-743B0AED96C0}"/>
    <pc:docChg chg="custSel addSld modSld">
      <pc:chgData name="Sophie Stewart" userId="1764df6f-81fd-4433-9d0a-2ea9194921a4" providerId="ADAL" clId="{871D35BB-817E-4A16-BD65-743B0AED96C0}" dt="2025-07-23T15:39:47.620" v="19" actId="1076"/>
      <pc:docMkLst>
        <pc:docMk/>
      </pc:docMkLst>
      <pc:sldChg chg="delSp modSp mod">
        <pc:chgData name="Sophie Stewart" userId="1764df6f-81fd-4433-9d0a-2ea9194921a4" providerId="ADAL" clId="{871D35BB-817E-4A16-BD65-743B0AED96C0}" dt="2025-07-23T15:39:47.620" v="19" actId="1076"/>
        <pc:sldMkLst>
          <pc:docMk/>
          <pc:sldMk cId="124576855" sldId="280"/>
        </pc:sldMkLst>
        <pc:spChg chg="del mod">
          <ac:chgData name="Sophie Stewart" userId="1764df6f-81fd-4433-9d0a-2ea9194921a4" providerId="ADAL" clId="{871D35BB-817E-4A16-BD65-743B0AED96C0}" dt="2025-07-23T15:39:41.308" v="16" actId="478"/>
          <ac:spMkLst>
            <pc:docMk/>
            <pc:sldMk cId="124576855" sldId="280"/>
            <ac:spMk id="3" creationId="{EBE9A749-B1E4-4BE0-8102-2EFF9A9DDFE4}"/>
          </ac:spMkLst>
        </pc:spChg>
        <pc:spChg chg="del">
          <ac:chgData name="Sophie Stewart" userId="1764df6f-81fd-4433-9d0a-2ea9194921a4" providerId="ADAL" clId="{871D35BB-817E-4A16-BD65-743B0AED96C0}" dt="2025-07-23T15:39:30.694" v="10" actId="478"/>
          <ac:spMkLst>
            <pc:docMk/>
            <pc:sldMk cId="124576855" sldId="280"/>
            <ac:spMk id="4" creationId="{DC449E50-D10E-484B-830F-FBDA3FD8D5DB}"/>
          </ac:spMkLst>
        </pc:spChg>
        <pc:spChg chg="mod">
          <ac:chgData name="Sophie Stewart" userId="1764df6f-81fd-4433-9d0a-2ea9194921a4" providerId="ADAL" clId="{871D35BB-817E-4A16-BD65-743B0AED96C0}" dt="2025-07-23T15:39:47.620" v="19" actId="1076"/>
          <ac:spMkLst>
            <pc:docMk/>
            <pc:sldMk cId="124576855" sldId="280"/>
            <ac:spMk id="5" creationId="{8DDA5A8F-916F-4B0A-89B9-F55C61E55418}"/>
          </ac:spMkLst>
        </pc:spChg>
      </pc:sldChg>
      <pc:sldChg chg="addSp delSp modSp mod">
        <pc:chgData name="Sophie Stewart" userId="1764df6f-81fd-4433-9d0a-2ea9194921a4" providerId="ADAL" clId="{871D35BB-817E-4A16-BD65-743B0AED96C0}" dt="2025-07-23T15:39:20.653" v="9" actId="1076"/>
        <pc:sldMkLst>
          <pc:docMk/>
          <pc:sldMk cId="314928086" sldId="333"/>
        </pc:sldMkLst>
        <pc:spChg chg="del">
          <ac:chgData name="Sophie Stewart" userId="1764df6f-81fd-4433-9d0a-2ea9194921a4" providerId="ADAL" clId="{871D35BB-817E-4A16-BD65-743B0AED96C0}" dt="2025-07-23T15:38:59.888" v="5" actId="478"/>
          <ac:spMkLst>
            <pc:docMk/>
            <pc:sldMk cId="314928086" sldId="333"/>
            <ac:spMk id="2" creationId="{AAFF9E69-89CD-8D49-A463-8BF6A537B42E}"/>
          </ac:spMkLst>
        </pc:spChg>
        <pc:spChg chg="add mod">
          <ac:chgData name="Sophie Stewart" userId="1764df6f-81fd-4433-9d0a-2ea9194921a4" providerId="ADAL" clId="{871D35BB-817E-4A16-BD65-743B0AED96C0}" dt="2025-07-23T15:38:53.274" v="4"/>
          <ac:spMkLst>
            <pc:docMk/>
            <pc:sldMk cId="314928086" sldId="333"/>
            <ac:spMk id="3" creationId="{3598767F-1CA1-7DC5-A8E8-080D81E3CCAE}"/>
          </ac:spMkLst>
        </pc:spChg>
        <pc:spChg chg="mod">
          <ac:chgData name="Sophie Stewart" userId="1764df6f-81fd-4433-9d0a-2ea9194921a4" providerId="ADAL" clId="{871D35BB-817E-4A16-BD65-743B0AED96C0}" dt="2025-07-23T15:39:09.989" v="8" actId="1076"/>
          <ac:spMkLst>
            <pc:docMk/>
            <pc:sldMk cId="314928086" sldId="333"/>
            <ac:spMk id="4" creationId="{B2206639-E7BE-C115-D17A-2AE652DC6E53}"/>
          </ac:spMkLst>
        </pc:spChg>
        <pc:spChg chg="add del mod">
          <ac:chgData name="Sophie Stewart" userId="1764df6f-81fd-4433-9d0a-2ea9194921a4" providerId="ADAL" clId="{871D35BB-817E-4A16-BD65-743B0AED96C0}" dt="2025-07-23T15:39:01.637" v="6" actId="478"/>
          <ac:spMkLst>
            <pc:docMk/>
            <pc:sldMk cId="314928086" sldId="333"/>
            <ac:spMk id="6" creationId="{03442720-A972-F5D4-282B-6FBA33C22A6C}"/>
          </ac:spMkLst>
        </pc:spChg>
        <pc:picChg chg="mod">
          <ac:chgData name="Sophie Stewart" userId="1764df6f-81fd-4433-9d0a-2ea9194921a4" providerId="ADAL" clId="{871D35BB-817E-4A16-BD65-743B0AED96C0}" dt="2025-07-23T15:39:20.653" v="9" actId="1076"/>
          <ac:picMkLst>
            <pc:docMk/>
            <pc:sldMk cId="314928086" sldId="333"/>
            <ac:picMk id="11" creationId="{6EA756C6-0D55-B939-41E3-F7B251534AFF}"/>
          </ac:picMkLst>
        </pc:picChg>
      </pc:sldChg>
      <pc:sldChg chg="addSp delSp modSp new mod">
        <pc:chgData name="Sophie Stewart" userId="1764df6f-81fd-4433-9d0a-2ea9194921a4" providerId="ADAL" clId="{871D35BB-817E-4A16-BD65-743B0AED96C0}" dt="2025-07-23T15:39:04.861" v="7" actId="478"/>
        <pc:sldMkLst>
          <pc:docMk/>
          <pc:sldMk cId="226016006" sldId="343"/>
        </pc:sldMkLst>
        <pc:spChg chg="add del mod">
          <ac:chgData name="Sophie Stewart" userId="1764df6f-81fd-4433-9d0a-2ea9194921a4" providerId="ADAL" clId="{871D35BB-817E-4A16-BD65-743B0AED96C0}" dt="2025-07-23T15:39:04.861" v="7" actId="478"/>
          <ac:spMkLst>
            <pc:docMk/>
            <pc:sldMk cId="226016006" sldId="343"/>
            <ac:spMk id="2" creationId="{9BAD7E87-745B-DEDE-24BC-2BA9F5B1140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23/07/2025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For the yellow and black moths, scientists don’t know why the thickness of stripes affected survival.  Maybe birds find particular width stripes harder to see of maybe the birds were deliberately avoiding these patterns because they were similar to a wasp and signal danger.</a:t>
            </a:r>
            <a:endParaRPr lang="en-GB" dirty="0"/>
          </a:p>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352808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Together the scientists published a paper called - </a:t>
            </a:r>
            <a:r>
              <a:rPr lang="en-GB" sz="1800" b="0" i="0" u="none" strike="noStrike" baseline="0" dirty="0">
                <a:solidFill>
                  <a:srgbClr val="088D00"/>
                </a:solidFill>
                <a:latin typeface="BaskervilleMTStd-Regular"/>
              </a:rPr>
              <a:t>Stripes for warning and stripes for hiding: spatial frequency and detection distance</a:t>
            </a:r>
            <a:endParaRPr lang="en-GB" sz="1200" b="0" i="0" u="none" strike="noStrike" baseline="0" dirty="0">
              <a:solidFill>
                <a:schemeClr val="tx1"/>
              </a:solidFill>
              <a:effectLst/>
              <a:latin typeface="+mn-lt"/>
            </a:endParaRPr>
          </a:p>
          <a:p>
            <a:pPr algn="l"/>
            <a:r>
              <a:rPr lang="en-GB" sz="1800" b="0" i="0" u="none" strike="noStrike" baseline="0" dirty="0" err="1">
                <a:latin typeface="BaskervilleMTStd-Regular"/>
              </a:rPr>
              <a:t>Behavioral</a:t>
            </a:r>
            <a:r>
              <a:rPr lang="en-GB" sz="1800" b="0" i="0" u="none" strike="noStrike" baseline="0" dirty="0">
                <a:latin typeface="BaskervilleMTStd-Regular"/>
              </a:rPr>
              <a:t> Ecology (2017), 28(2), 373–381. doi:10.1093/</a:t>
            </a:r>
            <a:r>
              <a:rPr lang="en-GB" sz="1800" b="0" i="0" u="none" strike="noStrike" baseline="0" dirty="0" err="1">
                <a:latin typeface="BaskervilleMTStd-Regular"/>
              </a:rPr>
              <a:t>beheco</a:t>
            </a:r>
            <a:r>
              <a:rPr lang="en-GB" sz="1800" b="0" i="0" u="none" strike="noStrike" baseline="0" dirty="0">
                <a:latin typeface="BaskervilleMTStd-Regular"/>
              </a:rPr>
              <a:t>/arw168</a:t>
            </a:r>
          </a:p>
          <a:p>
            <a:pPr algn="l"/>
            <a:endParaRPr lang="en-GB" sz="1200" b="0" i="0" u="none" strike="noStrike" baseline="0" dirty="0">
              <a:solidFill>
                <a:schemeClr val="tx1"/>
              </a:solidFill>
              <a:effectLst/>
              <a:latin typeface="+mn-lt"/>
            </a:endParaRPr>
          </a:p>
          <a:p>
            <a:pPr algn="l"/>
            <a:r>
              <a:rPr lang="en-GB" sz="1200" b="1" i="0" u="none" strike="noStrike" dirty="0">
                <a:solidFill>
                  <a:srgbClr val="000000"/>
                </a:solidFill>
                <a:effectLst/>
                <a:latin typeface="Calibri" panose="020F0502020204030204" pitchFamily="34" charset="0"/>
              </a:rPr>
              <a:t>James B. </a:t>
            </a:r>
            <a:r>
              <a:rPr lang="en-GB" sz="1200" b="1" i="0" u="none" strike="noStrike" dirty="0" err="1">
                <a:solidFill>
                  <a:srgbClr val="000000"/>
                </a:solidFill>
                <a:effectLst/>
                <a:latin typeface="Calibri" panose="020F0502020204030204" pitchFamily="34" charset="0"/>
              </a:rPr>
              <a:t>Barnett</a:t>
            </a:r>
            <a:r>
              <a:rPr lang="en-GB" sz="1200" b="0" i="0" u="none" strike="noStrike" dirty="0" err="1">
                <a:solidFill>
                  <a:srgbClr val="000000"/>
                </a:solidFill>
                <a:effectLst/>
                <a:latin typeface="Calibri" panose="020F0502020204030204" pitchFamily="34" charset="0"/>
              </a:rPr>
              <a:t>,</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Annabelle S. </a:t>
            </a:r>
            <a:r>
              <a:rPr lang="en-GB" sz="1200" b="0" i="0" u="none" strike="noStrike" dirty="0" err="1">
                <a:solidFill>
                  <a:srgbClr val="000000"/>
                </a:solidFill>
                <a:effectLst/>
                <a:latin typeface="Calibri" panose="020F0502020204030204" pitchFamily="34" charset="0"/>
              </a:rPr>
              <a:t>Redfern,</a:t>
            </a:r>
            <a:r>
              <a:rPr lang="en-GB" sz="1200" b="0" i="0" u="none" strike="noStrike" baseline="30000" dirty="0" err="1">
                <a:solidFill>
                  <a:srgbClr val="000000"/>
                </a:solidFill>
                <a:effectLst/>
                <a:latin typeface="Calibri" panose="020F0502020204030204" pitchFamily="34" charset="0"/>
              </a:rPr>
              <a:t>b</a:t>
            </a:r>
            <a:r>
              <a:rPr lang="en-GB" sz="1200" b="0" i="0" u="none" strike="noStrike" dirty="0">
                <a:solidFill>
                  <a:srgbClr val="000000"/>
                </a:solidFill>
                <a:effectLst/>
                <a:latin typeface="Calibri" panose="020F0502020204030204" pitchFamily="34" charset="0"/>
              </a:rPr>
              <a:t> Robin Bhattacharyya-</a:t>
            </a:r>
            <a:r>
              <a:rPr lang="en-GB" sz="1200" b="0" i="0" u="none" strike="noStrike" dirty="0" err="1">
                <a:solidFill>
                  <a:srgbClr val="000000"/>
                </a:solidFill>
                <a:effectLst/>
                <a:latin typeface="Calibri" panose="020F0502020204030204" pitchFamily="34" charset="0"/>
              </a:rPr>
              <a:t>Dickson,</a:t>
            </a:r>
            <a:r>
              <a:rPr lang="en-GB" sz="1200" b="0" i="0" u="none" strike="noStrike" baseline="30000" dirty="0" err="1">
                <a:solidFill>
                  <a:srgbClr val="000000"/>
                </a:solidFill>
                <a:effectLst/>
                <a:latin typeface="Calibri" panose="020F0502020204030204" pitchFamily="34" charset="0"/>
              </a:rPr>
              <a:t>a</a:t>
            </a:r>
            <a:r>
              <a:rPr lang="en-GB" sz="1200" b="0" i="0" u="none" strike="noStrike" baseline="30000" dirty="0">
                <a:solidFill>
                  <a:schemeClr val="tx1"/>
                </a:solidFill>
                <a:effectLst/>
                <a:latin typeface="+mn-lt"/>
              </a:rPr>
              <a:t> </a:t>
            </a:r>
            <a:r>
              <a:rPr lang="en-GB" sz="1200" b="0" i="0" u="none" strike="noStrike" dirty="0">
                <a:solidFill>
                  <a:srgbClr val="000000"/>
                </a:solidFill>
                <a:effectLst/>
                <a:latin typeface="Calibri" panose="020F0502020204030204" pitchFamily="34" charset="0"/>
              </a:rPr>
              <a:t>Olivia </a:t>
            </a:r>
            <a:r>
              <a:rPr lang="en-GB" sz="1200" b="0" i="0" u="none" strike="noStrike" dirty="0" err="1">
                <a:solidFill>
                  <a:srgbClr val="000000"/>
                </a:solidFill>
                <a:effectLst/>
                <a:latin typeface="Calibri" panose="020F0502020204030204" pitchFamily="34" charset="0"/>
              </a:rPr>
              <a:t>Clifton,</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Thomas </a:t>
            </a:r>
            <a:r>
              <a:rPr lang="en-GB" sz="1200" b="0" i="0" u="none" strike="noStrike" dirty="0" err="1">
                <a:solidFill>
                  <a:srgbClr val="000000"/>
                </a:solidFill>
                <a:effectLst/>
                <a:latin typeface="Calibri" panose="020F0502020204030204" pitchFamily="34" charset="0"/>
              </a:rPr>
              <a:t>Courty,</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Thien </a:t>
            </a:r>
            <a:r>
              <a:rPr lang="en-GB" sz="1200" b="0" i="0" u="none" strike="noStrike" dirty="0" err="1">
                <a:solidFill>
                  <a:srgbClr val="000000"/>
                </a:solidFill>
                <a:effectLst/>
                <a:latin typeface="Calibri" panose="020F0502020204030204" pitchFamily="34" charset="0"/>
              </a:rPr>
              <a:t>Ho,</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Annabel </a:t>
            </a:r>
            <a:r>
              <a:rPr lang="en-GB" sz="1200" b="0" i="0" u="none" strike="noStrike" dirty="0" err="1">
                <a:solidFill>
                  <a:srgbClr val="000000"/>
                </a:solidFill>
                <a:effectLst/>
                <a:latin typeface="Calibri" panose="020F0502020204030204" pitchFamily="34" charset="0"/>
              </a:rPr>
              <a:t>Hopes,</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Thomas </a:t>
            </a:r>
            <a:r>
              <a:rPr lang="en-GB" sz="1200" b="0" i="0" u="none" strike="noStrike" dirty="0" err="1">
                <a:solidFill>
                  <a:srgbClr val="000000"/>
                </a:solidFill>
                <a:effectLst/>
                <a:latin typeface="Calibri" panose="020F0502020204030204" pitchFamily="34" charset="0"/>
              </a:rPr>
              <a:t>McPhee,</a:t>
            </a:r>
            <a:r>
              <a:rPr lang="en-GB" sz="1200" b="0" i="0" u="none" strike="noStrike" baseline="30000" dirty="0" err="1">
                <a:solidFill>
                  <a:srgbClr val="000000"/>
                </a:solidFill>
                <a:effectLst/>
                <a:latin typeface="Calibri" panose="020F0502020204030204" pitchFamily="34" charset="0"/>
              </a:rPr>
              <a:t>a</a:t>
            </a:r>
            <a:r>
              <a:rPr lang="en-GB" sz="1200" b="0" i="0" u="none" strike="noStrike" baseline="30000" dirty="0">
                <a:solidFill>
                  <a:schemeClr val="tx1"/>
                </a:solidFill>
                <a:effectLst/>
                <a:latin typeface="+mn-lt"/>
              </a:rPr>
              <a:t> </a:t>
            </a:r>
            <a:r>
              <a:rPr lang="en-GB" sz="1200" b="0" i="0" u="none" strike="noStrike" dirty="0">
                <a:solidFill>
                  <a:srgbClr val="000000"/>
                </a:solidFill>
                <a:effectLst/>
                <a:latin typeface="Calibri" panose="020F0502020204030204" pitchFamily="34" charset="0"/>
              </a:rPr>
              <a:t>Kaitlin </a:t>
            </a:r>
            <a:r>
              <a:rPr lang="en-GB" sz="1200" b="0" i="0" u="none" strike="noStrike" dirty="0" err="1">
                <a:solidFill>
                  <a:srgbClr val="000000"/>
                </a:solidFill>
                <a:effectLst/>
                <a:latin typeface="Calibri" panose="020F0502020204030204" pitchFamily="34" charset="0"/>
              </a:rPr>
              <a:t>Merrison,</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Robert </a:t>
            </a:r>
            <a:r>
              <a:rPr lang="en-GB" sz="1200" b="0" i="0" u="none" strike="noStrike" dirty="0" err="1">
                <a:solidFill>
                  <a:srgbClr val="000000"/>
                </a:solidFill>
                <a:effectLst/>
                <a:latin typeface="Calibri" panose="020F0502020204030204" pitchFamily="34" charset="0"/>
              </a:rPr>
              <a:t>Owen,</a:t>
            </a:r>
            <a:r>
              <a:rPr lang="en-GB" sz="1200" b="0" i="0" u="none" strike="noStrike" baseline="30000" dirty="0" err="1">
                <a:solidFill>
                  <a:srgbClr val="00000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a:t>
            </a:r>
            <a:r>
              <a:rPr lang="en-GB" sz="1200" b="1" i="0" u="none" strike="noStrike" dirty="0">
                <a:solidFill>
                  <a:srgbClr val="000000"/>
                </a:solidFill>
                <a:effectLst/>
                <a:latin typeface="Calibri" panose="020F0502020204030204" pitchFamily="34" charset="0"/>
              </a:rPr>
              <a:t>Nicholas E. Scott-</a:t>
            </a:r>
            <a:r>
              <a:rPr lang="en-GB" sz="1200" b="1" i="0" u="none" strike="noStrike" dirty="0" err="1">
                <a:solidFill>
                  <a:srgbClr val="000000"/>
                </a:solidFill>
                <a:effectLst/>
                <a:latin typeface="Calibri" panose="020F0502020204030204" pitchFamily="34" charset="0"/>
              </a:rPr>
              <a:t>Samuel</a:t>
            </a:r>
            <a:r>
              <a:rPr lang="en-GB" sz="1200" b="0" i="0" u="none" strike="noStrike" dirty="0" err="1">
                <a:solidFill>
                  <a:srgbClr val="000000"/>
                </a:solidFill>
                <a:effectLst/>
                <a:latin typeface="Calibri" panose="020F0502020204030204" pitchFamily="34" charset="0"/>
              </a:rPr>
              <a:t>,</a:t>
            </a:r>
            <a:r>
              <a:rPr lang="en-GB" sz="1200" b="0" i="0" u="none" strike="noStrike" baseline="30000" dirty="0" err="1">
                <a:solidFill>
                  <a:srgbClr val="000000"/>
                </a:solidFill>
                <a:effectLst/>
                <a:latin typeface="Calibri" panose="020F0502020204030204" pitchFamily="34" charset="0"/>
              </a:rPr>
              <a:t>b</a:t>
            </a:r>
            <a:r>
              <a:rPr lang="en-GB" sz="1200" b="0" i="0" u="none" strike="noStrike" dirty="0">
                <a:solidFill>
                  <a:srgbClr val="000000"/>
                </a:solidFill>
                <a:effectLst/>
                <a:latin typeface="Calibri" panose="020F0502020204030204" pitchFamily="34" charset="0"/>
              </a:rPr>
              <a:t> and </a:t>
            </a:r>
            <a:r>
              <a:rPr lang="en-GB" sz="1200" b="1" i="0" u="none" strike="noStrike" dirty="0">
                <a:solidFill>
                  <a:srgbClr val="000000"/>
                </a:solidFill>
                <a:effectLst/>
                <a:latin typeface="Calibri" panose="020F0502020204030204" pitchFamily="34" charset="0"/>
              </a:rPr>
              <a:t>Innes C. </a:t>
            </a:r>
            <a:r>
              <a:rPr lang="en-GB" sz="1200" b="1" i="0" u="none" strike="noStrike" dirty="0" err="1">
                <a:solidFill>
                  <a:srgbClr val="000000"/>
                </a:solidFill>
                <a:effectLst/>
                <a:latin typeface="Calibri" panose="020F0502020204030204" pitchFamily="34" charset="0"/>
              </a:rPr>
              <a:t>Cuthill</a:t>
            </a:r>
            <a:r>
              <a:rPr lang="en-GB" sz="1200" b="0" i="0" u="none" strike="noStrike" baseline="30000" dirty="0" err="1">
                <a:solidFill>
                  <a:srgbClr val="000000"/>
                </a:solidFill>
                <a:effectLst/>
                <a:latin typeface="Calibri" panose="020F0502020204030204" pitchFamily="34" charset="0"/>
              </a:rPr>
              <a:t>a</a:t>
            </a:r>
            <a:endParaRPr lang="en-GB" sz="1200" b="0" dirty="0">
              <a:effectLst/>
            </a:endParaRPr>
          </a:p>
          <a:p>
            <a:pPr rtl="0">
              <a:spcBef>
                <a:spcPts val="0"/>
              </a:spcBef>
              <a:spcAft>
                <a:spcPts val="0"/>
              </a:spcAft>
            </a:pPr>
            <a:r>
              <a:rPr lang="en-GB" sz="1200" b="0" i="0" u="none" strike="noStrike" dirty="0">
                <a:solidFill>
                  <a:srgbClr val="00B050"/>
                </a:solidFill>
                <a:effectLst/>
                <a:latin typeface="Calibri" panose="020F0502020204030204" pitchFamily="34" charset="0"/>
              </a:rPr>
              <a:t>a</a:t>
            </a:r>
            <a:r>
              <a:rPr lang="en-GB" sz="1200" b="0" i="0" u="none" strike="noStrike" dirty="0">
                <a:solidFill>
                  <a:srgbClr val="000000"/>
                </a:solidFill>
                <a:effectLst/>
                <a:latin typeface="Calibri" panose="020F0502020204030204" pitchFamily="34" charset="0"/>
              </a:rPr>
              <a:t> School of Biological Sciences, University of Bristol</a:t>
            </a:r>
            <a:endParaRPr lang="en-GB" b="0" dirty="0">
              <a:effectLst/>
            </a:endParaRPr>
          </a:p>
          <a:p>
            <a:pPr rtl="0">
              <a:spcBef>
                <a:spcPts val="0"/>
              </a:spcBef>
              <a:spcAft>
                <a:spcPts val="0"/>
              </a:spcAft>
            </a:pPr>
            <a:r>
              <a:rPr lang="en-GB" sz="1200" b="0" i="0" u="none" strike="noStrike" dirty="0">
                <a:solidFill>
                  <a:srgbClr val="00B050"/>
                </a:solidFill>
                <a:effectLst/>
                <a:latin typeface="Calibri" panose="020F0502020204030204" pitchFamily="34" charset="0"/>
              </a:rPr>
              <a:t>b</a:t>
            </a:r>
            <a:r>
              <a:rPr lang="en-GB" sz="1200" b="0" i="0" u="none" strike="noStrike" dirty="0">
                <a:solidFill>
                  <a:srgbClr val="000000"/>
                </a:solidFill>
                <a:effectLst/>
                <a:latin typeface="Calibri" panose="020F0502020204030204" pitchFamily="34" charset="0"/>
              </a:rPr>
              <a:t> School of Experimental Psychology, University of Bristol</a:t>
            </a:r>
            <a:endParaRPr lang="en-GB" b="0" dirty="0">
              <a:effectLst/>
            </a:endParaRPr>
          </a:p>
          <a:p>
            <a:br>
              <a:rPr lang="en-GB" dirty="0"/>
            </a:b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None/>
            </a:pPr>
            <a:r>
              <a:rPr lang="en-GB" sz="1200" b="1" dirty="0">
                <a:solidFill>
                  <a:schemeClr val="dk1"/>
                </a:solidFill>
                <a:latin typeface="Calibri"/>
                <a:ea typeface="Calibri"/>
                <a:cs typeface="Calibri"/>
                <a:sym typeface="Calibri"/>
              </a:rPr>
              <a:t>Resources</a:t>
            </a:r>
            <a:endParaRPr lang="en-GB" dirty="0"/>
          </a:p>
          <a:p>
            <a:pPr marL="0" marR="0" lvl="0" indent="0" algn="l" rtl="0">
              <a:spcBef>
                <a:spcPts val="0"/>
              </a:spcBef>
              <a:spcAft>
                <a:spcPts val="0"/>
              </a:spcAft>
              <a:buNone/>
            </a:pPr>
            <a:r>
              <a:rPr lang="en-GB" sz="1200" dirty="0">
                <a:solidFill>
                  <a:schemeClr val="dk1"/>
                </a:solidFill>
                <a:latin typeface="Calibri"/>
                <a:ea typeface="Calibri"/>
                <a:cs typeface="Calibri"/>
                <a:sym typeface="Calibri"/>
              </a:rPr>
              <a:t>paper/card, coloured pencils/felt tips, scissors, rulers</a:t>
            </a:r>
            <a:r>
              <a:rPr lang="en-GB" sz="1200" dirty="0">
                <a:solidFill>
                  <a:schemeClr val="tx1"/>
                </a:solidFill>
                <a:latin typeface="+mn-lt"/>
                <a:ea typeface="+mn-ea"/>
                <a:cs typeface="+mn-cs"/>
                <a:sym typeface="Calibri"/>
              </a:rPr>
              <a:t>, </a:t>
            </a:r>
            <a:r>
              <a:rPr lang="en-GB" sz="1200" dirty="0">
                <a:solidFill>
                  <a:schemeClr val="dk1"/>
                </a:solidFill>
                <a:latin typeface="Calibri"/>
                <a:ea typeface="Calibri"/>
                <a:cs typeface="Calibri"/>
                <a:sym typeface="Calibri"/>
              </a:rPr>
              <a:t>tape or hole punch (to fix moths to plants)</a:t>
            </a:r>
            <a:endParaRPr lang="en-GB"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n-GB" dirty="0"/>
          </a:p>
          <a:p>
            <a:pPr marL="0" inden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252578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924632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883404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Visit this website to run this short Explorify activity - https://explorify.uk/en/activities/zoom-in-zoom-out/confusing-camouflage</a:t>
            </a:r>
          </a:p>
          <a:p>
            <a:r>
              <a:rPr lang="en-GB" dirty="0"/>
              <a:t>It will take you to the Explorify website – if you do not have an account, sign up (it's free) before the lesson!</a:t>
            </a:r>
            <a:endParaRPr lang="en-US" dirty="0"/>
          </a:p>
          <a:p>
            <a:endParaRPr lang="en-GB" dirty="0"/>
          </a:p>
          <a:p>
            <a:pPr algn="l"/>
            <a:r>
              <a:rPr lang="en-GB" b="0" i="0" dirty="0">
                <a:solidFill>
                  <a:srgbClr val="292929"/>
                </a:solidFill>
                <a:effectLst/>
                <a:latin typeface="Helvetica Neue"/>
              </a:rPr>
              <a:t>You will be zooming in and out of the image above – starting very close and stepping back slowly.</a:t>
            </a:r>
          </a:p>
          <a:p>
            <a:pPr algn="l"/>
            <a:endParaRPr lang="en-GB" b="0" i="0" dirty="0">
              <a:solidFill>
                <a:srgbClr val="292929"/>
              </a:solidFill>
              <a:effectLst/>
              <a:latin typeface="Helvetica Neue"/>
            </a:endParaRPr>
          </a:p>
          <a:p>
            <a:pPr algn="l"/>
            <a:r>
              <a:rPr lang="en-GB" b="0" i="0" dirty="0">
                <a:solidFill>
                  <a:srgbClr val="292929"/>
                </a:solidFill>
                <a:effectLst/>
                <a:latin typeface="Helvetica Neue"/>
              </a:rPr>
              <a:t>Background science</a:t>
            </a:r>
          </a:p>
          <a:p>
            <a:pPr algn="l"/>
            <a:r>
              <a:rPr lang="en-GB" b="0" i="0" dirty="0">
                <a:solidFill>
                  <a:srgbClr val="292929"/>
                </a:solidFill>
                <a:effectLst/>
                <a:latin typeface="Helvetica Neue"/>
              </a:rPr>
              <a:t>Like any insect, stick insects have six legs, two antennae and their bodies are divided into three segments. Most stick insects live in trees or bushes. Their appearance is designed to camouflage them so that they can hide from predators.</a:t>
            </a:r>
          </a:p>
          <a:p>
            <a:pPr algn="l"/>
            <a:r>
              <a:rPr lang="en-GB" b="0" i="0" dirty="0">
                <a:solidFill>
                  <a:srgbClr val="292929"/>
                </a:solidFill>
                <a:effectLst/>
                <a:latin typeface="Helvetica Neue"/>
              </a:rPr>
              <a:t>A stick insect’s body and legs are long to look like a stick or straw and are often green or brown in colour. They may have extra parts to help them to look like leaves, twigs, a prickly bush or other naturally occurring material.</a:t>
            </a:r>
          </a:p>
          <a:p>
            <a:pPr algn="l"/>
            <a:endParaRPr lang="en-GB" b="0" i="0" dirty="0">
              <a:solidFill>
                <a:srgbClr val="292929"/>
              </a:solidFill>
              <a:effectLst/>
              <a:latin typeface="Helvetica Neue"/>
            </a:endParaRPr>
          </a:p>
          <a:p>
            <a:pPr algn="l"/>
            <a:r>
              <a:rPr lang="en-GB" b="0" i="0" dirty="0">
                <a:solidFill>
                  <a:srgbClr val="292929"/>
                </a:solidFill>
                <a:effectLst/>
                <a:latin typeface="Helvetica Neue"/>
              </a:rPr>
              <a:t>1. Start by asking everyone:</a:t>
            </a:r>
          </a:p>
          <a:p>
            <a:pPr lvl="1" algn="l">
              <a:buFont typeface="Arial" panose="020B0604020202020204" pitchFamily="34" charset="0"/>
              <a:buChar char="•"/>
            </a:pPr>
            <a:r>
              <a:rPr lang="en-GB" b="0" i="0" dirty="0">
                <a:solidFill>
                  <a:srgbClr val="292929"/>
                </a:solidFill>
                <a:effectLst/>
                <a:latin typeface="Helvetica Neue"/>
              </a:rPr>
              <a:t>What do they think the image is and why?</a:t>
            </a:r>
          </a:p>
          <a:p>
            <a:pPr lvl="1" algn="l">
              <a:buFont typeface="Arial" panose="020B0604020202020204" pitchFamily="34" charset="0"/>
              <a:buChar char="•"/>
            </a:pPr>
            <a:r>
              <a:rPr lang="en-GB" b="0" i="0" dirty="0">
                <a:solidFill>
                  <a:srgbClr val="292929"/>
                </a:solidFill>
                <a:effectLst/>
                <a:latin typeface="Helvetica Neue"/>
              </a:rPr>
              <a:t>What does the image remind them of and why?</a:t>
            </a:r>
          </a:p>
          <a:p>
            <a:pPr algn="l"/>
            <a:r>
              <a:rPr lang="en-GB" b="0" i="0" dirty="0">
                <a:solidFill>
                  <a:srgbClr val="292929"/>
                </a:solidFill>
                <a:effectLst/>
                <a:latin typeface="Helvetica Neue"/>
              </a:rPr>
              <a:t>2. Every time you zoom out, ask the class:</a:t>
            </a:r>
          </a:p>
          <a:p>
            <a:pPr lvl="1" algn="l">
              <a:buFont typeface="Arial" panose="020B0604020202020204" pitchFamily="34" charset="0"/>
              <a:buChar char="•"/>
            </a:pPr>
            <a:r>
              <a:rPr lang="en-GB" b="0" i="0" dirty="0">
                <a:solidFill>
                  <a:srgbClr val="292929"/>
                </a:solidFill>
                <a:effectLst/>
                <a:latin typeface="Helvetica Neue"/>
              </a:rPr>
              <a:t>Can they describe the colours, shapes and textures?</a:t>
            </a:r>
          </a:p>
          <a:p>
            <a:pPr lvl="1" algn="l">
              <a:buFont typeface="Arial" panose="020B0604020202020204" pitchFamily="34" charset="0"/>
              <a:buChar char="•"/>
            </a:pPr>
            <a:r>
              <a:rPr lang="en-GB" b="0" i="0" dirty="0">
                <a:solidFill>
                  <a:srgbClr val="292929"/>
                </a:solidFill>
                <a:effectLst/>
                <a:latin typeface="Helvetica Neue"/>
              </a:rPr>
              <a:t>What do they think the image is now – have they changed their minds?</a:t>
            </a:r>
          </a:p>
          <a:p>
            <a:endParaRPr lang="en-GB" dirty="0"/>
          </a:p>
          <a:p>
            <a:r>
              <a:rPr lang="en-GB" dirty="0"/>
              <a:t>Note - Teachers need to have registered with Explorify to use Explorify activities.</a:t>
            </a:r>
          </a:p>
          <a:p>
            <a:r>
              <a:rPr lang="en-GB" dirty="0"/>
              <a:t>If you are not registered, it is FREE to do so. Visit - https://explorify.uk/</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Animals whose colours are match their habitats are harder to see than animals whose colours are very different to their habitats.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may wish to use the term camouflage which means colouring that makes you harder to see because it blends in with your habitat.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Animals may have stipes for different reasons: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Some animals have them to help the hide.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Some animals have them as a warning signal to scare away other animals.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0" i="0" dirty="0">
                <a:solidFill>
                  <a:srgbClr val="3C3C3C"/>
                </a:solidFill>
                <a:effectLst/>
                <a:latin typeface="Plus Jakarta Sans Medium" pitchFamily="2" charset="0"/>
                <a:cs typeface="Plus Jakarta Sans Medium" pitchFamily="2" charset="0"/>
              </a:rPr>
              <a:t>Extra notes</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The pieces of paper were waterproof and measured 2.5 cm x 5 cm.</a:t>
            </a:r>
            <a:endParaRPr lang="en-GB" dirty="0"/>
          </a:p>
          <a:p>
            <a:pPr algn="l" fontAlgn="base"/>
            <a:endParaRPr lang="en-GB" b="0" i="0" dirty="0">
              <a:solidFill>
                <a:srgbClr val="3C3C3C"/>
              </a:solidFill>
              <a:effectLst/>
              <a:latin typeface="Plus Jakarta Sans Medium" pitchFamily="2" charset="0"/>
              <a:cs typeface="Plus Jakarta Sans Medium" pitchFamily="2" charset="0"/>
            </a:endParaRPr>
          </a:p>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552900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0" i="0" dirty="0">
                <a:solidFill>
                  <a:srgbClr val="3C3C3C"/>
                </a:solidFill>
                <a:effectLst/>
                <a:latin typeface="Plus Jakarta Sans Medium" pitchFamily="2" charset="0"/>
                <a:cs typeface="Plus Jakarta Sans Medium" pitchFamily="2" charset="0"/>
              </a:rPr>
              <a:t>Extra explanation</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The pieces of waterproof paper were 2.5 cm x 5 cm.</a:t>
            </a:r>
            <a:endParaRPr lang="en-GB" dirty="0"/>
          </a:p>
          <a:p>
            <a:pPr algn="l" fontAlgn="base"/>
            <a:r>
              <a:rPr lang="en-GB" sz="1200" b="0" i="0" dirty="0">
                <a:solidFill>
                  <a:srgbClr val="3C3C3C"/>
                </a:solidFill>
                <a:effectLst/>
                <a:latin typeface="Plus Jakarta Sans Medium" pitchFamily="2" charset="0"/>
                <a:ea typeface="Calibri"/>
                <a:cs typeface="Calibri"/>
                <a:sym typeface="Calibri"/>
              </a:rPr>
              <a:t>M</a:t>
            </a:r>
            <a:r>
              <a:rPr lang="en-GB" sz="1200" dirty="0">
                <a:solidFill>
                  <a:schemeClr val="dk1"/>
                </a:solidFill>
                <a:latin typeface="Calibri"/>
                <a:ea typeface="Calibri"/>
                <a:cs typeface="Calibri"/>
                <a:sym typeface="Calibri"/>
              </a:rPr>
              <a:t>ealworm larva </a:t>
            </a:r>
            <a:r>
              <a:rPr lang="en-GB" sz="1200" b="0" i="0" dirty="0">
                <a:solidFill>
                  <a:srgbClr val="3C3C3C"/>
                </a:solidFill>
                <a:effectLst/>
                <a:latin typeface="Plus Jakarta Sans Medium" pitchFamily="2" charset="0"/>
                <a:ea typeface="Calibri"/>
                <a:cs typeface="Calibri"/>
                <a:sym typeface="Calibri"/>
              </a:rPr>
              <a:t> were used to “bait” each of the artificial moths.  The mealworm is the larval stage of the mealworm beetle.  </a:t>
            </a:r>
          </a:p>
          <a:p>
            <a:pPr algn="l" fontAlgn="base"/>
            <a:endParaRPr lang="en-GB" sz="1200" b="0" i="0" dirty="0">
              <a:solidFill>
                <a:srgbClr val="3C3C3C"/>
              </a:solidFill>
              <a:effectLst/>
              <a:latin typeface="Plus Jakarta Sans Medium" pitchFamily="2" charset="0"/>
              <a:cs typeface="Calibri"/>
              <a:sym typeface="Calibri"/>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dirty="0">
                <a:solidFill>
                  <a:schemeClr val="dk1"/>
                </a:solidFill>
                <a:latin typeface="Calibri"/>
                <a:ea typeface="Calibri"/>
                <a:cs typeface="Calibri"/>
                <a:sym typeface="Calibri"/>
              </a:rPr>
              <a:t>*To work out how easy it was to see the moths, the scientists measured the distance from which humans could see them. This </a:t>
            </a:r>
            <a:r>
              <a:rPr lang="en-GB" sz="1200" b="0" dirty="0">
                <a:solidFill>
                  <a:schemeClr val="dk1"/>
                </a:solidFill>
                <a:latin typeface="Calibri"/>
                <a:ea typeface="Calibri"/>
                <a:cs typeface="Calibri"/>
                <a:sym typeface="Calibri"/>
              </a:rPr>
              <a:t>gave them an idea of whether the two different colour schemes were camouflaged or stood out in that habitat. </a:t>
            </a:r>
            <a:r>
              <a:rPr lang="en-GB" sz="1200" dirty="0">
                <a:solidFill>
                  <a:schemeClr val="dk1"/>
                </a:solidFill>
                <a:latin typeface="Calibri"/>
                <a:ea typeface="Calibri"/>
                <a:cs typeface="Calibri"/>
                <a:sym typeface="Calibri"/>
              </a:rPr>
              <a:t>They called this </a:t>
            </a:r>
            <a:r>
              <a:rPr lang="en-GB" sz="1200" b="1" dirty="0">
                <a:solidFill>
                  <a:schemeClr val="dk1"/>
                </a:solidFill>
                <a:latin typeface="Calibri"/>
                <a:ea typeface="Calibri"/>
                <a:cs typeface="Calibri"/>
                <a:sym typeface="Calibri"/>
              </a:rPr>
              <a:t>detectability.</a:t>
            </a:r>
          </a:p>
          <a:p>
            <a:pPr algn="l" fontAlgn="base"/>
            <a:endParaRPr lang="en-GB" sz="1200" b="0" i="0" dirty="0">
              <a:solidFill>
                <a:srgbClr val="3C3C3C"/>
              </a:solidFill>
              <a:effectLst/>
              <a:latin typeface="Plus Jakarta Sans Medium" pitchFamily="2" charset="0"/>
              <a:cs typeface="Calibri"/>
              <a:sym typeface="Calibri"/>
            </a:endParaRPr>
          </a:p>
          <a:p>
            <a:pPr algn="l" fontAlgn="base"/>
            <a:endParaRPr lang="en-GB" sz="1200" b="0" i="0" dirty="0">
              <a:solidFill>
                <a:srgbClr val="3C3C3C"/>
              </a:solidFill>
              <a:effectLst/>
              <a:latin typeface="Plus Jakarta Sans Medium" pitchFamily="2" charset="0"/>
              <a:cs typeface="Calibri"/>
              <a:sym typeface="Calibri"/>
            </a:endParaRPr>
          </a:p>
          <a:p>
            <a:pPr marL="0" marR="0" lvl="0" indent="0" algn="l" rtl="0">
              <a:spcBef>
                <a:spcPts val="0"/>
              </a:spcBef>
              <a:spcAft>
                <a:spcPts val="0"/>
              </a:spcAft>
              <a:buNone/>
            </a:pPr>
            <a:r>
              <a:rPr lang="en-GB" sz="1200" dirty="0">
                <a:solidFill>
                  <a:schemeClr val="dk1"/>
                </a:solidFill>
                <a:latin typeface="Calibri"/>
                <a:ea typeface="Calibri"/>
                <a:cs typeface="Calibri"/>
                <a:sym typeface="Calibri"/>
              </a:rPr>
              <a:t>The researchers they recorded how many larvae were taken by birds in a given amount of time.  The called this </a:t>
            </a:r>
            <a:r>
              <a:rPr lang="en-GB" sz="1200" b="1" dirty="0">
                <a:solidFill>
                  <a:schemeClr val="dk1"/>
                </a:solidFill>
                <a:latin typeface="Calibri"/>
                <a:ea typeface="Calibri"/>
                <a:cs typeface="Calibri"/>
                <a:sym typeface="Calibri"/>
              </a:rPr>
              <a:t>survivability.</a:t>
            </a:r>
          </a:p>
          <a:p>
            <a:pPr marL="0" marR="0" lvl="0" indent="0" algn="l" rtl="0">
              <a:spcBef>
                <a:spcPts val="0"/>
              </a:spcBef>
              <a:spcAft>
                <a:spcPts val="0"/>
              </a:spcAft>
              <a:buNone/>
            </a:pPr>
            <a:endParaRPr lang="en-GB"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lang="en-GB" sz="1200" dirty="0">
              <a:solidFill>
                <a:schemeClr val="dk1"/>
              </a:solidFill>
              <a:latin typeface="Calibri"/>
              <a:ea typeface="Calibri"/>
              <a:cs typeface="Calibri"/>
              <a:sym typeface="Calibri"/>
            </a:endParaRPr>
          </a:p>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918263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702979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259620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23/07/2025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23/07/2025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23/07/2025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1356298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23/07/2025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23/07/2025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23/07/2025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23/07/2025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23/07/2025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23/07/2025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23/07/2025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23/07/2025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23/07/2025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23/07/2025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23/07/2025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23/07/2025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23/07/2025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23/07/2025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23/07/2025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23/07/2025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23/07/2025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23/07/2025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23/07/2025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23/07/2025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23/07/2025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23/07/2025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23/07/2025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23/07/2025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23/07/2025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23/07/2025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23/07/2025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23/07/2025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23/07/2025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23/07/2025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23/07/2025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23/07/2025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23/07/2025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 id="2147483826"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image" Target="../media/image87.jpg"/></Relationships>
</file>

<file path=ppt/slides/_rels/slide1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xml"/><Relationship Id="rId1" Type="http://schemas.openxmlformats.org/officeDocument/2006/relationships/slideLayout" Target="../slideLayouts/slideLayout59.xml"/><Relationship Id="rId5" Type="http://schemas.openxmlformats.org/officeDocument/2006/relationships/image" Target="../media/image90.png"/><Relationship Id="rId4" Type="http://schemas.openxmlformats.org/officeDocument/2006/relationships/image" Target="../media/image8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3.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jpg"/><Relationship Id="rId7" Type="http://schemas.openxmlformats.org/officeDocument/2006/relationships/image" Target="../media/image95.png"/><Relationship Id="rId2" Type="http://schemas.openxmlformats.org/officeDocument/2006/relationships/notesSlide" Target="../notesSlides/notesSlide12.xml"/><Relationship Id="rId1" Type="http://schemas.openxmlformats.org/officeDocument/2006/relationships/slideLayout" Target="../slideLayouts/slideLayout59.xml"/><Relationship Id="rId6" Type="http://schemas.openxmlformats.org/officeDocument/2006/relationships/image" Target="../media/image94.jpg"/><Relationship Id="rId5" Type="http://schemas.openxmlformats.org/officeDocument/2006/relationships/image" Target="../media/image93.png"/><Relationship Id="rId4" Type="http://schemas.openxmlformats.org/officeDocument/2006/relationships/image" Target="../media/image92.png"/><Relationship Id="rId9" Type="http://schemas.openxmlformats.org/officeDocument/2006/relationships/image" Target="../media/image97.png"/></Relationships>
</file>

<file path=ppt/slides/_rels/slide1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4.xml"/><Relationship Id="rId1" Type="http://schemas.openxmlformats.org/officeDocument/2006/relationships/slideLayout" Target="../slideLayouts/slideLayout58.xml"/><Relationship Id="rId4" Type="http://schemas.openxmlformats.org/officeDocument/2006/relationships/image" Target="../media/image100.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6.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4.png"/><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81.jpg"/></Relationships>
</file>

<file path=ppt/slides/_rels/slide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xml"/><Relationship Id="rId1" Type="http://schemas.openxmlformats.org/officeDocument/2006/relationships/slideLayout" Target="../slideLayouts/slideLayout59.xml"/><Relationship Id="rId5" Type="http://schemas.openxmlformats.org/officeDocument/2006/relationships/image" Target="../media/image84.jpeg"/><Relationship Id="rId4" Type="http://schemas.openxmlformats.org/officeDocument/2006/relationships/image" Target="../media/image83.jpeg"/></Relationships>
</file>

<file path=ppt/slides/_rels/slide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openxmlformats.org/officeDocument/2006/relationships/image" Target="../media/image87.jpg"/></Relationships>
</file>

<file path=ppt/slides/_rels/slide9.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image" Target="../media/image8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913437" y="3702690"/>
            <a:ext cx="7772397" cy="1400912"/>
          </a:xfrm>
        </p:spPr>
        <p:txBody>
          <a:bodyPr>
            <a:noAutofit/>
          </a:bodyPr>
          <a:lstStyle/>
          <a:p>
            <a:r>
              <a:rPr lang="en-GB" sz="4000" dirty="0">
                <a:latin typeface="+mn-lt"/>
              </a:rPr>
              <a:t>Stripes and Concealment</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597747"/>
            <a:ext cx="4607798" cy="1015663"/>
          </a:xfrm>
          <a:prstGeom prst="rect">
            <a:avLst/>
          </a:prstGeom>
          <a:noFill/>
        </p:spPr>
        <p:txBody>
          <a:bodyPr wrap="square">
            <a:spAutoFit/>
          </a:bodyPr>
          <a:lstStyle/>
          <a:p>
            <a:r>
              <a:rPr lang="en-GB" sz="2000" b="1" dirty="0">
                <a:solidFill>
                  <a:srgbClr val="E10098"/>
                </a:solidFill>
                <a:cs typeface="Plus Jakarta Sans Medium" pitchFamily="2" charset="0"/>
              </a:rPr>
              <a:t>Teacher Guide</a:t>
            </a:r>
          </a:p>
          <a:p>
            <a:r>
              <a:rPr lang="en-GB" sz="2000" dirty="0">
                <a:solidFill>
                  <a:srgbClr val="00205B"/>
                </a:solidFill>
                <a:cs typeface="Plus Jakarta Sans Medium" pitchFamily="2" charset="0"/>
              </a:rPr>
              <a:t>Curriculum link: Adaptation (camouflage)</a:t>
            </a:r>
          </a:p>
          <a:p>
            <a:r>
              <a:rPr lang="en-GB" sz="2000" dirty="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7" y="2664453"/>
            <a:ext cx="2731045" cy="1582329"/>
          </a:xfrm>
          <a:prstGeom prst="rect">
            <a:avLst/>
          </a:prstGeom>
        </p:spPr>
      </p:pic>
      <p:pic>
        <p:nvPicPr>
          <p:cNvPr id="8" name="Picture 7" descr="A colorful lizard on a branch&#10;&#10;Description automatically generated">
            <a:extLst>
              <a:ext uri="{FF2B5EF4-FFF2-40B4-BE49-F238E27FC236}">
                <a16:creationId xmlns:a16="http://schemas.microsoft.com/office/drawing/2014/main" id="{2A6A39FA-F74E-D7A6-7226-B167CD4CD971}"/>
              </a:ext>
            </a:extLst>
          </p:cNvPr>
          <p:cNvPicPr>
            <a:picLocks noChangeAspect="1"/>
          </p:cNvPicPr>
          <p:nvPr/>
        </p:nvPicPr>
        <p:blipFill rotWithShape="1">
          <a:blip r:embed="rId4">
            <a:extLst>
              <a:ext uri="{28A0092B-C50C-407E-A947-70E740481C1C}">
                <a14:useLocalDpi xmlns:a14="http://schemas.microsoft.com/office/drawing/2010/main" val="0"/>
              </a:ext>
            </a:extLst>
          </a:blip>
          <a:srcRect t="7031" b="49009"/>
          <a:stretch/>
        </p:blipFill>
        <p:spPr>
          <a:xfrm>
            <a:off x="612000" y="306000"/>
            <a:ext cx="7920000" cy="23210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pic>
        <p:nvPicPr>
          <p:cNvPr id="6" name="Google Shape;130;p6">
            <a:extLst>
              <a:ext uri="{FF2B5EF4-FFF2-40B4-BE49-F238E27FC236}">
                <a16:creationId xmlns:a16="http://schemas.microsoft.com/office/drawing/2014/main" id="{C766763B-C21C-CEB8-8523-9B101CA9E540}"/>
              </a:ext>
            </a:extLst>
          </p:cNvPr>
          <p:cNvPicPr preferRelativeResize="0"/>
          <p:nvPr/>
        </p:nvPicPr>
        <p:blipFill rotWithShape="1">
          <a:blip r:embed="rId3">
            <a:alphaModFix/>
          </a:blip>
          <a:srcRect/>
          <a:stretch/>
        </p:blipFill>
        <p:spPr>
          <a:xfrm>
            <a:off x="628649" y="1516163"/>
            <a:ext cx="1420712" cy="1368765"/>
          </a:xfrm>
          <a:prstGeom prst="rect">
            <a:avLst/>
          </a:prstGeom>
          <a:noFill/>
          <a:ln w="38100">
            <a:solidFill>
              <a:srgbClr val="3EB1C8"/>
            </a:solidFill>
          </a:ln>
        </p:spPr>
      </p:pic>
      <p:pic>
        <p:nvPicPr>
          <p:cNvPr id="11" name="Google Shape;132;p6">
            <a:extLst>
              <a:ext uri="{FF2B5EF4-FFF2-40B4-BE49-F238E27FC236}">
                <a16:creationId xmlns:a16="http://schemas.microsoft.com/office/drawing/2014/main" id="{7C6F1271-2F7D-5034-604B-A0EE4C9DDF04}"/>
              </a:ext>
            </a:extLst>
          </p:cNvPr>
          <p:cNvPicPr preferRelativeResize="0"/>
          <p:nvPr/>
        </p:nvPicPr>
        <p:blipFill rotWithShape="1">
          <a:blip r:embed="rId4">
            <a:alphaModFix/>
          </a:blip>
          <a:srcRect/>
          <a:stretch/>
        </p:blipFill>
        <p:spPr>
          <a:xfrm>
            <a:off x="628648" y="3247626"/>
            <a:ext cx="1420712" cy="1368765"/>
          </a:xfrm>
          <a:prstGeom prst="rect">
            <a:avLst/>
          </a:prstGeom>
          <a:noFill/>
          <a:ln w="38100">
            <a:solidFill>
              <a:srgbClr val="3EB1C8"/>
            </a:solidFill>
          </a:ln>
        </p:spPr>
      </p:pic>
      <p:sp>
        <p:nvSpPr>
          <p:cNvPr id="13" name="Google Shape;131;p6">
            <a:extLst>
              <a:ext uri="{FF2B5EF4-FFF2-40B4-BE49-F238E27FC236}">
                <a16:creationId xmlns:a16="http://schemas.microsoft.com/office/drawing/2014/main" id="{44AB0904-8A55-5286-F49D-F0547D7D807E}"/>
              </a:ext>
            </a:extLst>
          </p:cNvPr>
          <p:cNvSpPr/>
          <p:nvPr/>
        </p:nvSpPr>
        <p:spPr>
          <a:xfrm>
            <a:off x="2220685" y="1391690"/>
            <a:ext cx="6453052"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R="0" lvl="0" algn="l" rtl="0">
              <a:spcBef>
                <a:spcPts val="0"/>
              </a:spcBef>
              <a:spcAft>
                <a:spcPts val="0"/>
              </a:spcAft>
              <a:buClr>
                <a:schemeClr val="dk1"/>
              </a:buClr>
              <a:buSzPts val="1800"/>
            </a:pPr>
            <a:r>
              <a:rPr lang="en-GB" sz="1800" b="1" dirty="0">
                <a:solidFill>
                  <a:schemeClr val="dk1"/>
                </a:solidFill>
                <a:latin typeface="Calibri"/>
                <a:ea typeface="Calibri"/>
                <a:cs typeface="Calibri"/>
                <a:sym typeface="Calibri"/>
              </a:rPr>
              <a:t>Olive-and-black moths </a:t>
            </a:r>
            <a:r>
              <a:rPr lang="en-GB" sz="1800" dirty="0">
                <a:solidFill>
                  <a:schemeClr val="dk1"/>
                </a:solidFill>
                <a:latin typeface="Calibri"/>
                <a:ea typeface="Calibri"/>
                <a:cs typeface="Calibri"/>
                <a:sym typeface="Calibri"/>
              </a:rPr>
              <a:t>had colouring that helped them hide.</a:t>
            </a:r>
          </a:p>
          <a:p>
            <a:pPr marR="0" lvl="0" algn="l" rtl="0">
              <a:spcBef>
                <a:spcPts val="0"/>
              </a:spcBef>
              <a:spcAft>
                <a:spcPts val="0"/>
              </a:spcAft>
              <a:buClr>
                <a:schemeClr val="dk1"/>
              </a:buClr>
              <a:buSzPts val="1800"/>
            </a:pPr>
            <a:endParaRPr lang="en-GB" sz="1800" dirty="0">
              <a:solidFill>
                <a:schemeClr val="dk1"/>
              </a:solidFill>
              <a:latin typeface="Calibri"/>
              <a:ea typeface="Calibri"/>
              <a:cs typeface="Calibri"/>
              <a:sym typeface="Calibri"/>
            </a:endParaRPr>
          </a:p>
          <a:p>
            <a:pPr marR="0" lvl="0" algn="l" rtl="0">
              <a:spcBef>
                <a:spcPts val="0"/>
              </a:spcBef>
              <a:spcAft>
                <a:spcPts val="0"/>
              </a:spcAft>
              <a:buClr>
                <a:schemeClr val="dk1"/>
              </a:buClr>
              <a:buSzPts val="1800"/>
            </a:pPr>
            <a:r>
              <a:rPr lang="en-GB" sz="1800" dirty="0">
                <a:solidFill>
                  <a:schemeClr val="dk1"/>
                </a:solidFill>
                <a:latin typeface="Calibri"/>
                <a:ea typeface="Calibri"/>
                <a:cs typeface="Calibri"/>
                <a:sym typeface="Calibri"/>
              </a:rPr>
              <a:t>Their stripes also helped them to hide so the best stripes were those that matched the habitat.</a:t>
            </a:r>
          </a:p>
        </p:txBody>
      </p:sp>
      <p:sp>
        <p:nvSpPr>
          <p:cNvPr id="14" name="Google Shape;131;p6">
            <a:extLst>
              <a:ext uri="{FF2B5EF4-FFF2-40B4-BE49-F238E27FC236}">
                <a16:creationId xmlns:a16="http://schemas.microsoft.com/office/drawing/2014/main" id="{4468B292-FE03-9172-DA73-9DC0F9835D5D}"/>
              </a:ext>
            </a:extLst>
          </p:cNvPr>
          <p:cNvSpPr/>
          <p:nvPr/>
        </p:nvSpPr>
        <p:spPr>
          <a:xfrm>
            <a:off x="2220685" y="3123830"/>
            <a:ext cx="6770062" cy="175428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800"/>
            </a:pPr>
            <a:r>
              <a:rPr lang="en-GB" sz="1800" b="1" dirty="0">
                <a:solidFill>
                  <a:schemeClr val="dk1"/>
                </a:solidFill>
                <a:latin typeface="Calibri"/>
                <a:ea typeface="Calibri"/>
                <a:cs typeface="Calibri"/>
                <a:sym typeface="Calibri"/>
              </a:rPr>
              <a:t>Yellow-and-black moths </a:t>
            </a:r>
            <a:r>
              <a:rPr lang="en-GB" sz="1800" dirty="0">
                <a:solidFill>
                  <a:schemeClr val="dk1"/>
                </a:solidFill>
                <a:latin typeface="Calibri"/>
                <a:ea typeface="Calibri"/>
                <a:cs typeface="Calibri"/>
                <a:sym typeface="Calibri"/>
              </a:rPr>
              <a:t>always stood out against the habitat.</a:t>
            </a:r>
          </a:p>
          <a:p>
            <a:pPr>
              <a:buClr>
                <a:schemeClr val="dk1"/>
              </a:buClr>
              <a:buSzPts val="1800"/>
            </a:pPr>
            <a:endParaRPr lang="en-GB" sz="1800" dirty="0">
              <a:solidFill>
                <a:schemeClr val="dk1"/>
              </a:solidFill>
              <a:latin typeface="Calibri"/>
              <a:ea typeface="Calibri"/>
              <a:cs typeface="Calibri"/>
              <a:sym typeface="Calibri"/>
            </a:endParaRPr>
          </a:p>
          <a:p>
            <a:pPr>
              <a:buClr>
                <a:schemeClr val="dk1"/>
              </a:buClr>
              <a:buSzPts val="1800"/>
            </a:pPr>
            <a:r>
              <a:rPr lang="en-GB" sz="1800" dirty="0">
                <a:solidFill>
                  <a:schemeClr val="dk1"/>
                </a:solidFill>
                <a:latin typeface="Calibri"/>
                <a:ea typeface="Calibri"/>
                <a:cs typeface="Calibri"/>
                <a:sym typeface="Calibri"/>
              </a:rPr>
              <a:t>Their stripes did not help them hide so it did not matter whether they matched the habitat.</a:t>
            </a:r>
          </a:p>
          <a:p>
            <a:pPr>
              <a:buClr>
                <a:schemeClr val="dk1"/>
              </a:buClr>
              <a:buSzPts val="1800"/>
            </a:pPr>
            <a:endParaRPr lang="en-GB" sz="1800" dirty="0">
              <a:solidFill>
                <a:schemeClr val="dk1"/>
              </a:solidFill>
              <a:latin typeface="Calibri"/>
              <a:ea typeface="Calibri"/>
              <a:cs typeface="Calibri"/>
              <a:sym typeface="Calibri"/>
            </a:endParaRPr>
          </a:p>
          <a:p>
            <a:pPr>
              <a:buClr>
                <a:schemeClr val="dk1"/>
              </a:buClr>
              <a:buSzPts val="1800"/>
            </a:pPr>
            <a:r>
              <a:rPr lang="en-GB" sz="1800" dirty="0">
                <a:solidFill>
                  <a:schemeClr val="dk1"/>
                </a:solidFill>
                <a:latin typeface="Calibri"/>
                <a:ea typeface="Calibri"/>
                <a:cs typeface="Calibri"/>
                <a:sym typeface="Calibri"/>
              </a:rPr>
              <a:t>Their stripes may have helped survival by warning birds to avoid them.</a:t>
            </a:r>
          </a:p>
        </p:txBody>
      </p:sp>
      <p:sp>
        <p:nvSpPr>
          <p:cNvPr id="9" name="TextBox 8">
            <a:extLst>
              <a:ext uri="{FF2B5EF4-FFF2-40B4-BE49-F238E27FC236}">
                <a16:creationId xmlns:a16="http://schemas.microsoft.com/office/drawing/2014/main" id="{84C2A8FE-AF28-703A-E3BE-C8C941D91DA6}"/>
              </a:ext>
            </a:extLst>
          </p:cNvPr>
          <p:cNvSpPr txBox="1"/>
          <p:nvPr/>
        </p:nvSpPr>
        <p:spPr>
          <a:xfrm>
            <a:off x="686836" y="5225267"/>
            <a:ext cx="7986901" cy="1477328"/>
          </a:xfrm>
          <a:prstGeom prst="rect">
            <a:avLst/>
          </a:prstGeom>
          <a:noFill/>
        </p:spPr>
        <p:txBody>
          <a:bodyPr wrap="square">
            <a:spAutoFit/>
          </a:bodyPr>
          <a:lstStyle/>
          <a:p>
            <a:pPr marR="0" lvl="0" algn="l" rtl="0">
              <a:spcBef>
                <a:spcPts val="0"/>
              </a:spcBef>
              <a:spcAft>
                <a:spcPts val="0"/>
              </a:spcAft>
            </a:pPr>
            <a:r>
              <a:rPr lang="en-GB" sz="1800" dirty="0">
                <a:solidFill>
                  <a:schemeClr val="dk1"/>
                </a:solidFill>
                <a:latin typeface="Calibri"/>
                <a:ea typeface="Calibri"/>
                <a:cs typeface="Calibri"/>
                <a:sym typeface="Calibri"/>
              </a:rPr>
              <a:t>Scientists don’t know why the thickness of stripes in yellow-and-black moths affected survival.  </a:t>
            </a:r>
          </a:p>
          <a:p>
            <a:pPr marL="285750" marR="0" lvl="0" indent="-285750" algn="l" rtl="0">
              <a:spcBef>
                <a:spcPts val="0"/>
              </a:spcBef>
              <a:spcAft>
                <a:spcPts val="0"/>
              </a:spcAft>
              <a:buFont typeface="Arial" panose="020B0604020202020204" pitchFamily="34" charset="0"/>
              <a:buChar char="•"/>
            </a:pPr>
            <a:r>
              <a:rPr lang="en-GB" sz="1800" dirty="0">
                <a:solidFill>
                  <a:schemeClr val="dk1"/>
                </a:solidFill>
                <a:latin typeface="Calibri"/>
                <a:ea typeface="Calibri"/>
                <a:cs typeface="Calibri"/>
                <a:sym typeface="Calibri"/>
              </a:rPr>
              <a:t>maybe the birds found the medium width stripes harder to see </a:t>
            </a:r>
          </a:p>
          <a:p>
            <a:pPr marL="285750" marR="0" lvl="0" indent="-285750" algn="l" rtl="0">
              <a:spcBef>
                <a:spcPts val="0"/>
              </a:spcBef>
              <a:spcAft>
                <a:spcPts val="0"/>
              </a:spcAft>
              <a:buFont typeface="Arial" panose="020B0604020202020204" pitchFamily="34" charset="0"/>
              <a:buChar char="•"/>
            </a:pPr>
            <a:r>
              <a:rPr lang="en-GB" sz="1800" dirty="0">
                <a:solidFill>
                  <a:schemeClr val="dk1"/>
                </a:solidFill>
                <a:latin typeface="Calibri"/>
                <a:ea typeface="Calibri"/>
                <a:cs typeface="Calibri"/>
                <a:sym typeface="Calibri"/>
              </a:rPr>
              <a:t>maybe the birds were deliberately avoiding the medium width stripes because they were similar to a wasp and signal danger.</a:t>
            </a:r>
            <a:endParaRPr lang="en-GB" dirty="0"/>
          </a:p>
        </p:txBody>
      </p:sp>
      <p:sp>
        <p:nvSpPr>
          <p:cNvPr id="3" name="Title 1">
            <a:extLst>
              <a:ext uri="{FF2B5EF4-FFF2-40B4-BE49-F238E27FC236}">
                <a16:creationId xmlns:a16="http://schemas.microsoft.com/office/drawing/2014/main" id="{E168543D-2BD1-233A-BEE4-5F33D440F286}"/>
              </a:ext>
            </a:extLst>
          </p:cNvPr>
          <p:cNvSpPr txBox="1">
            <a:spLocks/>
          </p:cNvSpPr>
          <p:nvPr/>
        </p:nvSpPr>
        <p:spPr>
          <a:xfrm>
            <a:off x="686836" y="230741"/>
            <a:ext cx="8158226" cy="1325562"/>
          </a:xfrm>
          <a:prstGeom prst="rect">
            <a:avLst/>
          </a:prstGeom>
          <a:noFill/>
          <a:ln>
            <a:noFill/>
          </a:ln>
        </p:spPr>
        <p:txBody>
          <a:bodyPr vert="horz" wrap="square" lIns="91440" tIns="45720" rIns="91440" bIns="45720" anchor="ctr" anchorCtr="0" compatLnSpc="1">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dirty="0">
                <a:latin typeface="+mn-lt"/>
              </a:rPr>
              <a:t>What did the scientists conclude?</a:t>
            </a:r>
          </a:p>
        </p:txBody>
      </p:sp>
    </p:spTree>
    <p:extLst>
      <p:ext uri="{BB962C8B-B14F-4D97-AF65-F5344CB8AC3E}">
        <p14:creationId xmlns:p14="http://schemas.microsoft.com/office/powerpoint/2010/main" val="1164788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0" y="351692"/>
            <a:ext cx="7886700" cy="1325562"/>
          </a:xfrm>
        </p:spPr>
        <p:txBody>
          <a:bodyPr>
            <a:normAutofit/>
          </a:bodyPr>
          <a:lstStyle/>
          <a:p>
            <a:r>
              <a:rPr lang="en-GB" dirty="0">
                <a:latin typeface="+mn-lt"/>
                <a:ea typeface="+mn-ea"/>
              </a:rPr>
              <a:t>Who were the scientists?</a:t>
            </a:r>
          </a:p>
        </p:txBody>
      </p:sp>
      <p:pic>
        <p:nvPicPr>
          <p:cNvPr id="1030" name="Picture 6" descr="A person smiling for the camera&#10;&#10;Description automatically generated with low confidence">
            <a:extLst>
              <a:ext uri="{FF2B5EF4-FFF2-40B4-BE49-F238E27FC236}">
                <a16:creationId xmlns:a16="http://schemas.microsoft.com/office/drawing/2014/main" id="{97C9ADDF-1792-A680-0871-3924AEFE17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49859" y="2072303"/>
            <a:ext cx="1698104" cy="2250500"/>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pic>
        <p:nvPicPr>
          <p:cNvPr id="1031" name="Picture 7" descr="A picture containing tree, person, person, outdoor&#10;&#10;Description automatically generated">
            <a:extLst>
              <a:ext uri="{FF2B5EF4-FFF2-40B4-BE49-F238E27FC236}">
                <a16:creationId xmlns:a16="http://schemas.microsoft.com/office/drawing/2014/main" id="{FC998578-44E0-03E8-9F6E-39E935BB8CA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27749" y="2072303"/>
            <a:ext cx="2257425" cy="2250500"/>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pic>
        <p:nvPicPr>
          <p:cNvPr id="1032" name="Picture 8" descr="A picture containing tree, outdoor, person, wood&#10;&#10;Description automatically generated">
            <a:extLst>
              <a:ext uri="{FF2B5EF4-FFF2-40B4-BE49-F238E27FC236}">
                <a16:creationId xmlns:a16="http://schemas.microsoft.com/office/drawing/2014/main" id="{19D74EFF-E80A-9936-8C99-E1FF74CA828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05639" y="2065378"/>
            <a:ext cx="2257425" cy="2257425"/>
          </a:xfrm>
          <a:prstGeom prst="rect">
            <a:avLst/>
          </a:prstGeom>
          <a:noFill/>
          <a:ln w="38100">
            <a:solidFill>
              <a:srgbClr val="3EB1C8"/>
            </a:solidFill>
          </a:ln>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C33519FC-B766-E435-AA69-CE01D04E92BE}"/>
              </a:ext>
            </a:extLst>
          </p:cNvPr>
          <p:cNvSpPr txBox="1"/>
          <p:nvPr/>
        </p:nvSpPr>
        <p:spPr>
          <a:xfrm>
            <a:off x="628650" y="4613672"/>
            <a:ext cx="2766060" cy="1754326"/>
          </a:xfrm>
          <a:prstGeom prst="rect">
            <a:avLst/>
          </a:prstGeom>
          <a:noFill/>
        </p:spPr>
        <p:txBody>
          <a:bodyPr wrap="square">
            <a:spAutoFit/>
          </a:bodyPr>
          <a:lstStyle/>
          <a:p>
            <a:pPr rtl="0">
              <a:spcBef>
                <a:spcPts val="0"/>
              </a:spcBef>
              <a:spcAft>
                <a:spcPts val="0"/>
              </a:spcAft>
            </a:pPr>
            <a:r>
              <a:rPr lang="en-GB" sz="1800" b="1" i="0" u="none" strike="noStrike" dirty="0">
                <a:solidFill>
                  <a:srgbClr val="000000"/>
                </a:solidFill>
                <a:effectLst/>
                <a:latin typeface="Calibri" panose="020F0502020204030204" pitchFamily="34" charset="0"/>
              </a:rPr>
              <a:t>James Barnett </a:t>
            </a:r>
            <a:r>
              <a:rPr lang="en-GB" sz="1800" b="0" i="0" u="none" strike="noStrike" dirty="0">
                <a:solidFill>
                  <a:srgbClr val="000000"/>
                </a:solidFill>
                <a:effectLst/>
                <a:latin typeface="Calibri" panose="020F0502020204030204" pitchFamily="34" charset="0"/>
              </a:rPr>
              <a:t>was an undergraduate student at Bristol University when this paper was written. He now works at McMaster University in Canada. </a:t>
            </a:r>
            <a:endParaRPr lang="en-GB" b="0" dirty="0">
              <a:effectLst/>
            </a:endParaRPr>
          </a:p>
        </p:txBody>
      </p:sp>
      <p:sp>
        <p:nvSpPr>
          <p:cNvPr id="16" name="TextBox 15">
            <a:extLst>
              <a:ext uri="{FF2B5EF4-FFF2-40B4-BE49-F238E27FC236}">
                <a16:creationId xmlns:a16="http://schemas.microsoft.com/office/drawing/2014/main" id="{535E4F45-0999-1447-31A5-625F8552EB0E}"/>
              </a:ext>
            </a:extLst>
          </p:cNvPr>
          <p:cNvSpPr txBox="1"/>
          <p:nvPr/>
        </p:nvSpPr>
        <p:spPr>
          <a:xfrm>
            <a:off x="3607117" y="4613672"/>
            <a:ext cx="2438400" cy="2585323"/>
          </a:xfrm>
          <a:prstGeom prst="rect">
            <a:avLst/>
          </a:prstGeom>
          <a:noFill/>
        </p:spPr>
        <p:txBody>
          <a:bodyPr wrap="square">
            <a:spAutoFit/>
          </a:bodyPr>
          <a:lstStyle/>
          <a:p>
            <a:pPr rtl="0">
              <a:spcBef>
                <a:spcPts val="0"/>
              </a:spcBef>
              <a:spcAft>
                <a:spcPts val="0"/>
              </a:spcAft>
            </a:pPr>
            <a:r>
              <a:rPr lang="en-GB" sz="1800" b="1" i="0" u="none" strike="noStrike" dirty="0">
                <a:solidFill>
                  <a:srgbClr val="000000"/>
                </a:solidFill>
                <a:effectLst/>
                <a:latin typeface="Calibri" panose="020F0502020204030204" pitchFamily="34" charset="0"/>
              </a:rPr>
              <a:t>Innes C. Cuthill </a:t>
            </a:r>
            <a:r>
              <a:rPr lang="en-GB" sz="1800" b="0" i="0" u="none" strike="noStrike" dirty="0">
                <a:solidFill>
                  <a:srgbClr val="000000"/>
                </a:solidFill>
                <a:effectLst/>
                <a:latin typeface="Calibri" panose="020F0502020204030204" pitchFamily="34" charset="0"/>
              </a:rPr>
              <a:t>is a professor of behavioural ecology at the University of Bristol. His main research interest in is camouflage.</a:t>
            </a:r>
            <a:endParaRPr lang="en-GB" b="0" dirty="0">
              <a:effectLst/>
            </a:endParaRPr>
          </a:p>
          <a:p>
            <a:br>
              <a:rPr lang="en-GB" dirty="0"/>
            </a:br>
            <a:endParaRPr lang="en-GB" dirty="0"/>
          </a:p>
        </p:txBody>
      </p:sp>
      <p:sp>
        <p:nvSpPr>
          <p:cNvPr id="18" name="TextBox 17">
            <a:extLst>
              <a:ext uri="{FF2B5EF4-FFF2-40B4-BE49-F238E27FC236}">
                <a16:creationId xmlns:a16="http://schemas.microsoft.com/office/drawing/2014/main" id="{F4835AC6-C12A-A0B3-9BAC-175672FB1EAA}"/>
              </a:ext>
            </a:extLst>
          </p:cNvPr>
          <p:cNvSpPr txBox="1"/>
          <p:nvPr/>
        </p:nvSpPr>
        <p:spPr>
          <a:xfrm>
            <a:off x="6451188" y="4613672"/>
            <a:ext cx="2369820" cy="2031325"/>
          </a:xfrm>
          <a:prstGeom prst="rect">
            <a:avLst/>
          </a:prstGeom>
          <a:noFill/>
        </p:spPr>
        <p:txBody>
          <a:bodyPr wrap="square">
            <a:spAutoFit/>
          </a:bodyPr>
          <a:lstStyle/>
          <a:p>
            <a:pPr rtl="0">
              <a:spcBef>
                <a:spcPts val="0"/>
              </a:spcBef>
              <a:spcAft>
                <a:spcPts val="0"/>
              </a:spcAft>
            </a:pPr>
            <a:r>
              <a:rPr lang="en-GB" sz="1800" b="1" i="0" u="none" strike="noStrike" dirty="0">
                <a:solidFill>
                  <a:srgbClr val="000000"/>
                </a:solidFill>
                <a:effectLst/>
                <a:latin typeface="Calibri" panose="020F0502020204030204" pitchFamily="34" charset="0"/>
              </a:rPr>
              <a:t>Nicholas Scott-Samuel </a:t>
            </a:r>
            <a:r>
              <a:rPr lang="en-GB" sz="1800" b="0" i="0" u="none" strike="noStrike" dirty="0">
                <a:solidFill>
                  <a:srgbClr val="000000"/>
                </a:solidFill>
                <a:effectLst/>
                <a:latin typeface="Calibri" panose="020F0502020204030204" pitchFamily="34" charset="0"/>
              </a:rPr>
              <a:t>is a professor of experimental psychology at the University of Bristol.</a:t>
            </a:r>
            <a:endParaRPr lang="en-GB" b="0" dirty="0">
              <a:effectLst/>
            </a:endParaRPr>
          </a:p>
          <a:p>
            <a:br>
              <a:rPr lang="en-GB" dirty="0"/>
            </a:br>
            <a:endParaRPr lang="en-GB" dirty="0"/>
          </a:p>
        </p:txBody>
      </p:sp>
    </p:spTree>
    <p:extLst>
      <p:ext uri="{BB962C8B-B14F-4D97-AF65-F5344CB8AC3E}">
        <p14:creationId xmlns:p14="http://schemas.microsoft.com/office/powerpoint/2010/main" val="143303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016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206639-E7BE-C115-D17A-2AE652DC6E53}"/>
              </a:ext>
            </a:extLst>
          </p:cNvPr>
          <p:cNvSpPr/>
          <p:nvPr/>
        </p:nvSpPr>
        <p:spPr>
          <a:xfrm>
            <a:off x="878032" y="1660365"/>
            <a:ext cx="6499488" cy="6581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cs typeface="Plus Jakarta Sans ExtraBold" pitchFamily="2" charset="0"/>
              </a:rPr>
              <a:t>What colours and patterns are best for a moth?</a:t>
            </a:r>
          </a:p>
        </p:txBody>
      </p:sp>
      <p:grpSp>
        <p:nvGrpSpPr>
          <p:cNvPr id="15" name="Google Shape;158;p8">
            <a:extLst>
              <a:ext uri="{FF2B5EF4-FFF2-40B4-BE49-F238E27FC236}">
                <a16:creationId xmlns:a16="http://schemas.microsoft.com/office/drawing/2014/main" id="{52BF8263-949C-9DD8-3907-D73F88A5E97E}"/>
              </a:ext>
            </a:extLst>
          </p:cNvPr>
          <p:cNvGrpSpPr/>
          <p:nvPr/>
        </p:nvGrpSpPr>
        <p:grpSpPr>
          <a:xfrm>
            <a:off x="3412681" y="3340948"/>
            <a:ext cx="2318637" cy="2061133"/>
            <a:chOff x="3734892" y="2039030"/>
            <a:chExt cx="2318637" cy="2061133"/>
          </a:xfrm>
        </p:grpSpPr>
        <p:sp>
          <p:nvSpPr>
            <p:cNvPr id="26" name="Google Shape;159;p8">
              <a:extLst>
                <a:ext uri="{FF2B5EF4-FFF2-40B4-BE49-F238E27FC236}">
                  <a16:creationId xmlns:a16="http://schemas.microsoft.com/office/drawing/2014/main" id="{DD2B42A9-8520-FBD7-8CB0-162110DEE0E8}"/>
                </a:ext>
              </a:extLst>
            </p:cNvPr>
            <p:cNvSpPr/>
            <p:nvPr/>
          </p:nvSpPr>
          <p:spPr>
            <a:xfrm>
              <a:off x="3734892" y="3453832"/>
              <a:ext cx="2318637" cy="64633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Hide them around the classroom or outside</a:t>
              </a:r>
              <a:endParaRPr sz="1800">
                <a:solidFill>
                  <a:schemeClr val="dk1"/>
                </a:solidFill>
                <a:latin typeface="Calibri"/>
                <a:ea typeface="Calibri"/>
                <a:cs typeface="Calibri"/>
                <a:sym typeface="Calibri"/>
              </a:endParaRPr>
            </a:p>
          </p:txBody>
        </p:sp>
        <p:pic>
          <p:nvPicPr>
            <p:cNvPr id="27" name="Google Shape;160;p8">
              <a:extLst>
                <a:ext uri="{FF2B5EF4-FFF2-40B4-BE49-F238E27FC236}">
                  <a16:creationId xmlns:a16="http://schemas.microsoft.com/office/drawing/2014/main" id="{A4607C9E-37D8-CAD8-0694-7F5C10E67DD1}"/>
                </a:ext>
              </a:extLst>
            </p:cNvPr>
            <p:cNvPicPr preferRelativeResize="0"/>
            <p:nvPr/>
          </p:nvPicPr>
          <p:blipFill rotWithShape="1">
            <a:blip r:embed="rId3">
              <a:alphaModFix/>
            </a:blip>
            <a:srcRect/>
            <a:stretch/>
          </p:blipFill>
          <p:spPr>
            <a:xfrm>
              <a:off x="3884839" y="2039030"/>
              <a:ext cx="2156089" cy="1304883"/>
            </a:xfrm>
            <a:prstGeom prst="rect">
              <a:avLst/>
            </a:prstGeom>
            <a:noFill/>
            <a:ln>
              <a:noFill/>
            </a:ln>
          </p:spPr>
        </p:pic>
        <p:pic>
          <p:nvPicPr>
            <p:cNvPr id="28" name="Google Shape;161;p8">
              <a:extLst>
                <a:ext uri="{FF2B5EF4-FFF2-40B4-BE49-F238E27FC236}">
                  <a16:creationId xmlns:a16="http://schemas.microsoft.com/office/drawing/2014/main" id="{1BFD1CFB-2C58-0B94-B6DA-AC75D67E45C5}"/>
                </a:ext>
              </a:extLst>
            </p:cNvPr>
            <p:cNvPicPr preferRelativeResize="0"/>
            <p:nvPr/>
          </p:nvPicPr>
          <p:blipFill rotWithShape="1">
            <a:blip r:embed="rId4">
              <a:alphaModFix/>
            </a:blip>
            <a:srcRect/>
            <a:stretch/>
          </p:blipFill>
          <p:spPr>
            <a:xfrm rot="-1671467">
              <a:off x="4003090" y="2239295"/>
              <a:ext cx="493819" cy="463336"/>
            </a:xfrm>
            <a:prstGeom prst="rect">
              <a:avLst/>
            </a:prstGeom>
            <a:noFill/>
            <a:ln>
              <a:noFill/>
            </a:ln>
          </p:spPr>
        </p:pic>
        <p:sp>
          <p:nvSpPr>
            <p:cNvPr id="29" name="Google Shape;162;p8">
              <a:extLst>
                <a:ext uri="{FF2B5EF4-FFF2-40B4-BE49-F238E27FC236}">
                  <a16:creationId xmlns:a16="http://schemas.microsoft.com/office/drawing/2014/main" id="{8432634C-9F21-28FD-A797-06E3B5F6A2B9}"/>
                </a:ext>
              </a:extLst>
            </p:cNvPr>
            <p:cNvSpPr/>
            <p:nvPr/>
          </p:nvSpPr>
          <p:spPr>
            <a:xfrm rot="1816042">
              <a:off x="5342121" y="2650236"/>
              <a:ext cx="448653" cy="435080"/>
            </a:xfrm>
            <a:prstGeom prst="triangle">
              <a:avLst>
                <a:gd name="adj" fmla="val 50000"/>
              </a:avLst>
            </a:prstGeom>
            <a:solidFill>
              <a:srgbClr val="FFC000"/>
            </a:solid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2" name="Google Shape;164;p8">
            <a:extLst>
              <a:ext uri="{FF2B5EF4-FFF2-40B4-BE49-F238E27FC236}">
                <a16:creationId xmlns:a16="http://schemas.microsoft.com/office/drawing/2014/main" id="{07DC82C4-1361-5D4D-63E7-66FF41FBE88E}"/>
              </a:ext>
            </a:extLst>
          </p:cNvPr>
          <p:cNvSpPr/>
          <p:nvPr/>
        </p:nvSpPr>
        <p:spPr>
          <a:xfrm>
            <a:off x="555474" y="4755749"/>
            <a:ext cx="2579208" cy="646331"/>
          </a:xfrm>
          <a:prstGeom prst="rect">
            <a:avLst/>
          </a:prstGeom>
          <a:noFill/>
          <a:ln>
            <a:solidFill>
              <a:schemeClr val="bg1"/>
            </a:solid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Draw stripes of different colour/width/orientation </a:t>
            </a:r>
            <a:endParaRPr sz="1800" dirty="0">
              <a:solidFill>
                <a:schemeClr val="dk1"/>
              </a:solidFill>
              <a:latin typeface="Calibri"/>
              <a:ea typeface="Calibri"/>
              <a:cs typeface="Calibri"/>
              <a:sym typeface="Calibri"/>
            </a:endParaRPr>
          </a:p>
        </p:txBody>
      </p:sp>
      <p:pic>
        <p:nvPicPr>
          <p:cNvPr id="23" name="Google Shape;165;p8">
            <a:extLst>
              <a:ext uri="{FF2B5EF4-FFF2-40B4-BE49-F238E27FC236}">
                <a16:creationId xmlns:a16="http://schemas.microsoft.com/office/drawing/2014/main" id="{A2D3728A-B901-2817-9728-BD500FB69FE9}"/>
              </a:ext>
            </a:extLst>
          </p:cNvPr>
          <p:cNvPicPr preferRelativeResize="0"/>
          <p:nvPr/>
        </p:nvPicPr>
        <p:blipFill rotWithShape="1">
          <a:blip r:embed="rId4">
            <a:alphaModFix/>
          </a:blip>
          <a:srcRect/>
          <a:stretch/>
        </p:blipFill>
        <p:spPr>
          <a:xfrm>
            <a:off x="1918302" y="3938026"/>
            <a:ext cx="505041" cy="463336"/>
          </a:xfrm>
          <a:prstGeom prst="rect">
            <a:avLst/>
          </a:prstGeom>
          <a:noFill/>
          <a:ln>
            <a:solidFill>
              <a:schemeClr val="bg1"/>
            </a:solidFill>
          </a:ln>
        </p:spPr>
      </p:pic>
      <p:pic>
        <p:nvPicPr>
          <p:cNvPr id="24" name="Google Shape;166;p8">
            <a:extLst>
              <a:ext uri="{FF2B5EF4-FFF2-40B4-BE49-F238E27FC236}">
                <a16:creationId xmlns:a16="http://schemas.microsoft.com/office/drawing/2014/main" id="{220CDBB7-31E6-8D6B-D945-F4ECDB8C2632}"/>
              </a:ext>
            </a:extLst>
          </p:cNvPr>
          <p:cNvPicPr preferRelativeResize="0"/>
          <p:nvPr/>
        </p:nvPicPr>
        <p:blipFill rotWithShape="1">
          <a:blip r:embed="rId5">
            <a:alphaModFix/>
          </a:blip>
          <a:srcRect/>
          <a:stretch/>
        </p:blipFill>
        <p:spPr>
          <a:xfrm>
            <a:off x="1151009" y="3944195"/>
            <a:ext cx="480101" cy="463336"/>
          </a:xfrm>
          <a:prstGeom prst="rect">
            <a:avLst/>
          </a:prstGeom>
          <a:noFill/>
          <a:ln>
            <a:solidFill>
              <a:schemeClr val="bg1"/>
            </a:solidFill>
          </a:ln>
        </p:spPr>
      </p:pic>
      <p:sp>
        <p:nvSpPr>
          <p:cNvPr id="25" name="Google Shape;167;p8">
            <a:extLst>
              <a:ext uri="{FF2B5EF4-FFF2-40B4-BE49-F238E27FC236}">
                <a16:creationId xmlns:a16="http://schemas.microsoft.com/office/drawing/2014/main" id="{D22ADD0D-C374-0BC6-9AEA-AB292748A020}"/>
              </a:ext>
            </a:extLst>
          </p:cNvPr>
          <p:cNvSpPr/>
          <p:nvPr/>
        </p:nvSpPr>
        <p:spPr>
          <a:xfrm>
            <a:off x="530795" y="3041148"/>
            <a:ext cx="2579208" cy="2485583"/>
          </a:xfrm>
          <a:prstGeom prst="roundRect">
            <a:avLst>
              <a:gd name="adj" fmla="val 16667"/>
            </a:avLst>
          </a:prstGeom>
          <a:noFill/>
          <a:ln w="25400" cap="flat" cmpd="sng">
            <a:solidFill>
              <a:srgbClr val="3EB1C8"/>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68;p8">
            <a:extLst>
              <a:ext uri="{FF2B5EF4-FFF2-40B4-BE49-F238E27FC236}">
                <a16:creationId xmlns:a16="http://schemas.microsoft.com/office/drawing/2014/main" id="{83525A15-2DA7-6B1D-EC1C-57C0D83EE5AC}"/>
              </a:ext>
            </a:extLst>
          </p:cNvPr>
          <p:cNvSpPr/>
          <p:nvPr/>
        </p:nvSpPr>
        <p:spPr>
          <a:xfrm>
            <a:off x="3374615" y="3041147"/>
            <a:ext cx="2521899" cy="2485583"/>
          </a:xfrm>
          <a:prstGeom prst="roundRect">
            <a:avLst>
              <a:gd name="adj" fmla="val 16667"/>
            </a:avLst>
          </a:prstGeom>
          <a:noFill/>
          <a:ln w="25400" cap="flat" cmpd="sng">
            <a:solidFill>
              <a:srgbClr val="3EB1C8"/>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71;p8">
            <a:extLst>
              <a:ext uri="{FF2B5EF4-FFF2-40B4-BE49-F238E27FC236}">
                <a16:creationId xmlns:a16="http://schemas.microsoft.com/office/drawing/2014/main" id="{32B0D477-C151-0F63-C98C-3C7F75188063}"/>
              </a:ext>
            </a:extLst>
          </p:cNvPr>
          <p:cNvSpPr/>
          <p:nvPr/>
        </p:nvSpPr>
        <p:spPr>
          <a:xfrm>
            <a:off x="6158385" y="3041147"/>
            <a:ext cx="2521899" cy="2485583"/>
          </a:xfrm>
          <a:prstGeom prst="roundRect">
            <a:avLst>
              <a:gd name="adj" fmla="val 16667"/>
            </a:avLst>
          </a:prstGeom>
          <a:noFill/>
          <a:ln w="25400" cap="flat" cmpd="sng">
            <a:solidFill>
              <a:srgbClr val="3EB1C8"/>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72;p8">
            <a:extLst>
              <a:ext uri="{FF2B5EF4-FFF2-40B4-BE49-F238E27FC236}">
                <a16:creationId xmlns:a16="http://schemas.microsoft.com/office/drawing/2014/main" id="{CD5E2646-901D-F7C1-0FBF-17ACBE0859FE}"/>
              </a:ext>
            </a:extLst>
          </p:cNvPr>
          <p:cNvSpPr txBox="1"/>
          <p:nvPr/>
        </p:nvSpPr>
        <p:spPr>
          <a:xfrm>
            <a:off x="6496134" y="4755750"/>
            <a:ext cx="1944216" cy="64633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Can other pupils find them?</a:t>
            </a:r>
            <a:endParaRPr/>
          </a:p>
        </p:txBody>
      </p:sp>
      <p:pic>
        <p:nvPicPr>
          <p:cNvPr id="20" name="Google Shape;173;p8" descr="A person that is standing in the grass&#10;&#10;Description automatically generated">
            <a:extLst>
              <a:ext uri="{FF2B5EF4-FFF2-40B4-BE49-F238E27FC236}">
                <a16:creationId xmlns:a16="http://schemas.microsoft.com/office/drawing/2014/main" id="{691A6BBD-00EB-F0EA-CDC8-B5D673BFEDCB}"/>
              </a:ext>
            </a:extLst>
          </p:cNvPr>
          <p:cNvPicPr preferRelativeResize="0"/>
          <p:nvPr/>
        </p:nvPicPr>
        <p:blipFill rotWithShape="1">
          <a:blip r:embed="rId6">
            <a:alphaModFix/>
          </a:blip>
          <a:srcRect/>
          <a:stretch/>
        </p:blipFill>
        <p:spPr>
          <a:xfrm>
            <a:off x="6452808" y="3334731"/>
            <a:ext cx="1954948" cy="1305096"/>
          </a:xfrm>
          <a:prstGeom prst="rect">
            <a:avLst/>
          </a:prstGeom>
          <a:noFill/>
          <a:ln>
            <a:noFill/>
          </a:ln>
        </p:spPr>
      </p:pic>
      <p:sp>
        <p:nvSpPr>
          <p:cNvPr id="21" name="Google Shape;174;p8">
            <a:extLst>
              <a:ext uri="{FF2B5EF4-FFF2-40B4-BE49-F238E27FC236}">
                <a16:creationId xmlns:a16="http://schemas.microsoft.com/office/drawing/2014/main" id="{08723596-028F-5B1D-969A-48AAA500CF93}"/>
              </a:ext>
            </a:extLst>
          </p:cNvPr>
          <p:cNvSpPr/>
          <p:nvPr/>
        </p:nvSpPr>
        <p:spPr>
          <a:xfrm>
            <a:off x="665107" y="3334731"/>
            <a:ext cx="2359941" cy="36933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Cut out some triangles</a:t>
            </a:r>
            <a:endParaRPr sz="1800" dirty="0">
              <a:solidFill>
                <a:schemeClr val="dk1"/>
              </a:solidFill>
              <a:latin typeface="Calibri"/>
              <a:ea typeface="Calibri"/>
              <a:cs typeface="Calibri"/>
              <a:sym typeface="Calibri"/>
            </a:endParaRPr>
          </a:p>
        </p:txBody>
      </p:sp>
      <p:pic>
        <p:nvPicPr>
          <p:cNvPr id="11" name="Picture 10" descr="A blue circle with white graphic in it&#10;&#10;Description automatically generated">
            <a:extLst>
              <a:ext uri="{FF2B5EF4-FFF2-40B4-BE49-F238E27FC236}">
                <a16:creationId xmlns:a16="http://schemas.microsoft.com/office/drawing/2014/main" id="{6EA756C6-0D55-B939-41E3-F7B251534A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45202" y="1539461"/>
            <a:ext cx="900000" cy="900000"/>
          </a:xfrm>
          <a:prstGeom prst="rect">
            <a:avLst/>
          </a:prstGeom>
        </p:spPr>
      </p:pic>
      <p:pic>
        <p:nvPicPr>
          <p:cNvPr id="35" name="Picture 34" descr="A pink pencil in a square&#10;&#10;Description automatically generated">
            <a:extLst>
              <a:ext uri="{FF2B5EF4-FFF2-40B4-BE49-F238E27FC236}">
                <a16:creationId xmlns:a16="http://schemas.microsoft.com/office/drawing/2014/main" id="{858188BE-A991-A9F9-06F0-F29552279C1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46134" y="5750298"/>
            <a:ext cx="900000" cy="900000"/>
          </a:xfrm>
          <a:prstGeom prst="rect">
            <a:avLst/>
          </a:prstGeom>
        </p:spPr>
      </p:pic>
      <p:sp>
        <p:nvSpPr>
          <p:cNvPr id="36" name="TextBox 35">
            <a:extLst>
              <a:ext uri="{FF2B5EF4-FFF2-40B4-BE49-F238E27FC236}">
                <a16:creationId xmlns:a16="http://schemas.microsoft.com/office/drawing/2014/main" id="{C68E682A-53E9-F024-642A-097CFEDC6721}"/>
              </a:ext>
            </a:extLst>
          </p:cNvPr>
          <p:cNvSpPr txBox="1"/>
          <p:nvPr/>
        </p:nvSpPr>
        <p:spPr>
          <a:xfrm>
            <a:off x="6968295" y="5738633"/>
            <a:ext cx="1924495" cy="923330"/>
          </a:xfrm>
          <a:prstGeom prst="rect">
            <a:avLst/>
          </a:prstGeom>
          <a:noFill/>
        </p:spPr>
        <p:txBody>
          <a:bodyPr wrap="square" rtlCol="0">
            <a:spAutoFit/>
          </a:bodyPr>
          <a:lstStyle/>
          <a:p>
            <a:r>
              <a:rPr lang="en-GB" dirty="0"/>
              <a:t>How will you record your findings?</a:t>
            </a:r>
          </a:p>
        </p:txBody>
      </p:sp>
      <p:pic>
        <p:nvPicPr>
          <p:cNvPr id="38" name="Picture 37" descr="A red and white circle with a pen and a pipette&#10;&#10;Description automatically generated">
            <a:extLst>
              <a:ext uri="{FF2B5EF4-FFF2-40B4-BE49-F238E27FC236}">
                <a16:creationId xmlns:a16="http://schemas.microsoft.com/office/drawing/2014/main" id="{07B09901-805A-FF9D-5466-214EAE9AD2D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70399" y="5738633"/>
            <a:ext cx="900000" cy="900000"/>
          </a:xfrm>
          <a:prstGeom prst="rect">
            <a:avLst/>
          </a:prstGeom>
        </p:spPr>
      </p:pic>
      <p:sp>
        <p:nvSpPr>
          <p:cNvPr id="3" name="Title 1">
            <a:extLst>
              <a:ext uri="{FF2B5EF4-FFF2-40B4-BE49-F238E27FC236}">
                <a16:creationId xmlns:a16="http://schemas.microsoft.com/office/drawing/2014/main" id="{3598767F-1CA1-7DC5-A8E8-080D81E3CCAE}"/>
              </a:ext>
            </a:extLst>
          </p:cNvPr>
          <p:cNvSpPr txBox="1">
            <a:spLocks/>
          </p:cNvSpPr>
          <p:nvPr/>
        </p:nvSpPr>
        <p:spPr>
          <a:xfrm>
            <a:off x="878032" y="619772"/>
            <a:ext cx="7886700" cy="869345"/>
          </a:xfrm>
          <a:prstGeom prst="rect">
            <a:avLst/>
          </a:prstGeom>
        </p:spPr>
        <p:txBody>
          <a:bodyPr anchor="ctr">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a:latin typeface="+mn-lt"/>
                <a:ea typeface="+mn-ea"/>
              </a:rPr>
              <a:t>Your turn to investigate</a:t>
            </a:r>
            <a:endParaRPr lang="en-GB" dirty="0">
              <a:latin typeface="+mn-lt"/>
              <a:ea typeface="+mn-ea"/>
            </a:endParaRPr>
          </a:p>
        </p:txBody>
      </p:sp>
    </p:spTree>
    <p:extLst>
      <p:ext uri="{BB962C8B-B14F-4D97-AF65-F5344CB8AC3E}">
        <p14:creationId xmlns:p14="http://schemas.microsoft.com/office/powerpoint/2010/main" val="314928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E2E22-A85F-6E00-502F-4BDD5647127C}"/>
              </a:ext>
            </a:extLst>
          </p:cNvPr>
          <p:cNvSpPr>
            <a:spLocks noGrp="1"/>
          </p:cNvSpPr>
          <p:nvPr>
            <p:ph type="title"/>
          </p:nvPr>
        </p:nvSpPr>
        <p:spPr>
          <a:xfrm>
            <a:off x="628652" y="360000"/>
            <a:ext cx="7886700" cy="1325562"/>
          </a:xfrm>
        </p:spPr>
        <p:txBody>
          <a:bodyPr>
            <a:normAutofit/>
          </a:bodyPr>
          <a:lstStyle/>
          <a:p>
            <a:r>
              <a:rPr lang="en-GB" dirty="0">
                <a:latin typeface="+mn-lt"/>
                <a:ea typeface="+mn-ea"/>
              </a:rPr>
              <a:t>What did you find out?</a:t>
            </a:r>
          </a:p>
        </p:txBody>
      </p:sp>
      <p:sp>
        <p:nvSpPr>
          <p:cNvPr id="18" name="TextBox 17">
            <a:extLst>
              <a:ext uri="{FF2B5EF4-FFF2-40B4-BE49-F238E27FC236}">
                <a16:creationId xmlns:a16="http://schemas.microsoft.com/office/drawing/2014/main" id="{BCC2C76E-289C-0D38-E8DE-81862F3BEECE}"/>
              </a:ext>
            </a:extLst>
          </p:cNvPr>
          <p:cNvSpPr txBox="1"/>
          <p:nvPr/>
        </p:nvSpPr>
        <p:spPr>
          <a:xfrm>
            <a:off x="2090057" y="1614180"/>
            <a:ext cx="4963886" cy="1938992"/>
          </a:xfrm>
          <a:prstGeom prst="rect">
            <a:avLst/>
          </a:prstGeom>
          <a:noFill/>
        </p:spPr>
        <p:txBody>
          <a:bodyPr wrap="square" rtlCol="0">
            <a:spAutoFit/>
          </a:bodyPr>
          <a:lstStyle/>
          <a:p>
            <a:r>
              <a:rPr lang="en-GB" sz="2400" i="1" dirty="0"/>
              <a:t>I noticed that it was easiest to find…..</a:t>
            </a:r>
          </a:p>
          <a:p>
            <a:endParaRPr lang="en-GB" sz="2400" i="1" dirty="0"/>
          </a:p>
          <a:p>
            <a:r>
              <a:rPr lang="en-GB" sz="2400" i="1" dirty="0"/>
              <a:t>I noticed that it was hardest to find…</a:t>
            </a:r>
          </a:p>
          <a:p>
            <a:endParaRPr lang="en-GB" sz="2400" i="1" dirty="0"/>
          </a:p>
          <a:p>
            <a:r>
              <a:rPr lang="en-GB" sz="2400" i="1" dirty="0"/>
              <a:t>I think this was because….</a:t>
            </a:r>
          </a:p>
        </p:txBody>
      </p:sp>
      <p:pic>
        <p:nvPicPr>
          <p:cNvPr id="5" name="Picture 4" descr="A green and white circle with a black background&#10;&#10;Description automatically generated">
            <a:extLst>
              <a:ext uri="{FF2B5EF4-FFF2-40B4-BE49-F238E27FC236}">
                <a16:creationId xmlns:a16="http://schemas.microsoft.com/office/drawing/2014/main" id="{5D74A52A-2F17-B204-688A-BA7FDF624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8409" y="1560574"/>
            <a:ext cx="1035606" cy="1035606"/>
          </a:xfrm>
          <a:prstGeom prst="rect">
            <a:avLst/>
          </a:prstGeom>
        </p:spPr>
      </p:pic>
    </p:spTree>
    <p:extLst>
      <p:ext uri="{BB962C8B-B14F-4D97-AF65-F5344CB8AC3E}">
        <p14:creationId xmlns:p14="http://schemas.microsoft.com/office/powerpoint/2010/main" val="276467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30000" y="360000"/>
            <a:ext cx="7886700" cy="1325562"/>
          </a:xfrm>
        </p:spPr>
        <p:txBody>
          <a:bodyPr>
            <a:normAutofit/>
          </a:bodyPr>
          <a:lstStyle/>
          <a:p>
            <a:r>
              <a:rPr lang="en-GB" dirty="0">
                <a:latin typeface="+mn-lt"/>
                <a:ea typeface="+mn-ea"/>
              </a:rPr>
              <a:t>Questions for further learning</a:t>
            </a:r>
          </a:p>
        </p:txBody>
      </p:sp>
      <p:sp>
        <p:nvSpPr>
          <p:cNvPr id="17" name="TextBox 16">
            <a:extLst>
              <a:ext uri="{FF2B5EF4-FFF2-40B4-BE49-F238E27FC236}">
                <a16:creationId xmlns:a16="http://schemas.microsoft.com/office/drawing/2014/main" id="{A52A7EAA-F1F8-61B1-AB4F-3E5DB4FF592E}"/>
              </a:ext>
            </a:extLst>
          </p:cNvPr>
          <p:cNvSpPr txBox="1"/>
          <p:nvPr/>
        </p:nvSpPr>
        <p:spPr>
          <a:xfrm>
            <a:off x="610786" y="6550223"/>
            <a:ext cx="822661" cy="246221"/>
          </a:xfrm>
          <a:prstGeom prst="rect">
            <a:avLst/>
          </a:prstGeom>
          <a:noFill/>
        </p:spPr>
        <p:txBody>
          <a:bodyPr wrap="none" rtlCol="0">
            <a:spAutoFit/>
          </a:bodyPr>
          <a:lstStyle/>
          <a:p>
            <a:r>
              <a:rPr lang="en-GB" sz="1000" dirty="0">
                <a:solidFill>
                  <a:srgbClr val="FFFFFF"/>
                </a:solidFill>
              </a:rPr>
              <a:t>© NASA/JPL</a:t>
            </a:r>
          </a:p>
        </p:txBody>
      </p:sp>
      <p:sp>
        <p:nvSpPr>
          <p:cNvPr id="14" name="TextBox 13">
            <a:extLst>
              <a:ext uri="{FF2B5EF4-FFF2-40B4-BE49-F238E27FC236}">
                <a16:creationId xmlns:a16="http://schemas.microsoft.com/office/drawing/2014/main" id="{FD68A4D5-1D05-7263-DCC2-38271CFBF818}"/>
              </a:ext>
            </a:extLst>
          </p:cNvPr>
          <p:cNvSpPr txBox="1"/>
          <p:nvPr/>
        </p:nvSpPr>
        <p:spPr>
          <a:xfrm>
            <a:off x="627300" y="1685562"/>
            <a:ext cx="4889245" cy="4524315"/>
          </a:xfrm>
          <a:prstGeom prst="rect">
            <a:avLst/>
          </a:prstGeom>
          <a:noFill/>
        </p:spPr>
        <p:txBody>
          <a:bodyPr wrap="square">
            <a:spAutoFit/>
          </a:bodyPr>
          <a:lstStyle/>
          <a:p>
            <a:pPr lvl="0"/>
            <a:r>
              <a:rPr lang="en-GB" dirty="0">
                <a:solidFill>
                  <a:schemeClr val="dk1"/>
                </a:solidFill>
                <a:ea typeface="Calibri"/>
                <a:cs typeface="Calibri"/>
                <a:sym typeface="Calibri"/>
              </a:rPr>
              <a:t>Can you think of any examples of animals that have stripes or spots to blend with their surroundings?</a:t>
            </a:r>
          </a:p>
          <a:p>
            <a:pPr lvl="0"/>
            <a:endParaRPr lang="en-GB" dirty="0">
              <a:solidFill>
                <a:schemeClr val="dk1"/>
              </a:solidFill>
              <a:ea typeface="Calibri"/>
              <a:cs typeface="Calibri"/>
              <a:sym typeface="Calibri"/>
            </a:endParaRPr>
          </a:p>
          <a:p>
            <a:pPr lvl="0"/>
            <a:r>
              <a:rPr lang="en-GB" dirty="0">
                <a:solidFill>
                  <a:schemeClr val="dk1"/>
                </a:solidFill>
                <a:ea typeface="Calibri"/>
                <a:cs typeface="Calibri"/>
                <a:sym typeface="Calibri"/>
              </a:rPr>
              <a:t>Can you think of any animals that have stripes or spots to make them stand out from their surroundings?</a:t>
            </a:r>
          </a:p>
          <a:p>
            <a:pPr lvl="0"/>
            <a:endParaRPr lang="en-GB" dirty="0"/>
          </a:p>
          <a:p>
            <a:r>
              <a:rPr lang="en-GB" dirty="0">
                <a:solidFill>
                  <a:schemeClr val="dk1"/>
                </a:solidFill>
                <a:ea typeface="Calibri"/>
                <a:cs typeface="Calibri"/>
                <a:sym typeface="Calibri"/>
              </a:rPr>
              <a:t>Do you know any animals that are camouflaged because of their shape?</a:t>
            </a:r>
            <a:endParaRPr lang="en-GB" dirty="0"/>
          </a:p>
          <a:p>
            <a:pPr marL="0" marR="0" lvl="0" indent="0" algn="l" rtl="0">
              <a:spcBef>
                <a:spcPts val="0"/>
              </a:spcBef>
              <a:spcAft>
                <a:spcPts val="0"/>
              </a:spcAft>
              <a:buNone/>
            </a:pPr>
            <a:endParaRPr lang="en-GB" dirty="0">
              <a:solidFill>
                <a:schemeClr val="dk1"/>
              </a:solidFill>
              <a:latin typeface="Calibri"/>
              <a:ea typeface="Calibri"/>
              <a:cs typeface="Calibri"/>
              <a:sym typeface="Calibri"/>
            </a:endParaRPr>
          </a:p>
          <a:p>
            <a:pPr marL="0" marR="0" lvl="0" indent="0" algn="l" rtl="0">
              <a:spcBef>
                <a:spcPts val="0"/>
              </a:spcBef>
              <a:spcAft>
                <a:spcPts val="0"/>
              </a:spcAft>
              <a:buNone/>
            </a:pPr>
            <a:r>
              <a:rPr lang="en-GB" dirty="0">
                <a:solidFill>
                  <a:schemeClr val="dk1"/>
                </a:solidFill>
                <a:latin typeface="Calibri"/>
                <a:ea typeface="Calibri"/>
                <a:cs typeface="Calibri"/>
                <a:sym typeface="Calibri"/>
              </a:rPr>
              <a:t>Can you think of examples where animals' coats change each season?</a:t>
            </a:r>
            <a:endParaRPr lang="en-GB" dirty="0"/>
          </a:p>
          <a:p>
            <a:pPr marL="0" marR="0" lvl="0" indent="0" algn="l" rtl="0">
              <a:spcBef>
                <a:spcPts val="0"/>
              </a:spcBef>
              <a:spcAft>
                <a:spcPts val="0"/>
              </a:spcAft>
              <a:buNone/>
            </a:pPr>
            <a:endParaRPr lang="en-GB" dirty="0">
              <a:solidFill>
                <a:schemeClr val="dk1"/>
              </a:solidFill>
              <a:latin typeface="Calibri"/>
              <a:ea typeface="Calibri"/>
              <a:cs typeface="Calibri"/>
              <a:sym typeface="Calibri"/>
            </a:endParaRPr>
          </a:p>
          <a:p>
            <a:pPr marL="0" marR="0" lvl="0" indent="0" algn="l" rtl="0">
              <a:spcBef>
                <a:spcPts val="0"/>
              </a:spcBef>
              <a:spcAft>
                <a:spcPts val="0"/>
              </a:spcAft>
              <a:buNone/>
            </a:pPr>
            <a:r>
              <a:rPr lang="en-GB" dirty="0">
                <a:solidFill>
                  <a:schemeClr val="dk1"/>
                </a:solidFill>
                <a:latin typeface="Calibri"/>
                <a:ea typeface="Calibri"/>
                <a:cs typeface="Calibri"/>
                <a:sym typeface="Calibri"/>
              </a:rPr>
              <a:t>Can you think of any examples of animals that hide by copying another animal?</a:t>
            </a:r>
            <a:endParaRPr lang="en-GB" dirty="0"/>
          </a:p>
        </p:txBody>
      </p:sp>
      <p:pic>
        <p:nvPicPr>
          <p:cNvPr id="3" name="Google Shape;146;p7" descr="An owl standing on a rock&#10;&#10;Description automatically generated">
            <a:extLst>
              <a:ext uri="{FF2B5EF4-FFF2-40B4-BE49-F238E27FC236}">
                <a16:creationId xmlns:a16="http://schemas.microsoft.com/office/drawing/2014/main" id="{B421DBC9-39E8-1D19-1D9B-CD79B709FF8A}"/>
              </a:ext>
            </a:extLst>
          </p:cNvPr>
          <p:cNvPicPr preferRelativeResize="0"/>
          <p:nvPr/>
        </p:nvPicPr>
        <p:blipFill rotWithShape="1">
          <a:blip r:embed="rId3">
            <a:alphaModFix/>
          </a:blip>
          <a:srcRect/>
          <a:stretch/>
        </p:blipFill>
        <p:spPr>
          <a:xfrm>
            <a:off x="5893525" y="1685562"/>
            <a:ext cx="2820488" cy="1880325"/>
          </a:xfrm>
          <a:prstGeom prst="rect">
            <a:avLst/>
          </a:prstGeom>
          <a:noFill/>
          <a:ln w="38100">
            <a:solidFill>
              <a:srgbClr val="3EB1C8"/>
            </a:solidFill>
          </a:ln>
        </p:spPr>
      </p:pic>
      <p:pic>
        <p:nvPicPr>
          <p:cNvPr id="4" name="Google Shape;147;p7" descr="A close up of a tree&#10;&#10;Description automatically generated">
            <a:extLst>
              <a:ext uri="{FF2B5EF4-FFF2-40B4-BE49-F238E27FC236}">
                <a16:creationId xmlns:a16="http://schemas.microsoft.com/office/drawing/2014/main" id="{02C12068-4743-7D4E-62CC-14BD6998F084}"/>
              </a:ext>
            </a:extLst>
          </p:cNvPr>
          <p:cNvPicPr preferRelativeResize="0"/>
          <p:nvPr/>
        </p:nvPicPr>
        <p:blipFill rotWithShape="1">
          <a:blip r:embed="rId4">
            <a:alphaModFix/>
          </a:blip>
          <a:srcRect/>
          <a:stretch/>
        </p:blipFill>
        <p:spPr>
          <a:xfrm>
            <a:off x="5893524" y="4329551"/>
            <a:ext cx="2820489" cy="1880326"/>
          </a:xfrm>
          <a:prstGeom prst="rect">
            <a:avLst/>
          </a:prstGeom>
          <a:noFill/>
          <a:ln w="38100">
            <a:solidFill>
              <a:srgbClr val="3EB1C8"/>
            </a:solidFill>
          </a:ln>
        </p:spPr>
      </p:pic>
    </p:spTree>
    <p:extLst>
      <p:ext uri="{BB962C8B-B14F-4D97-AF65-F5344CB8AC3E}">
        <p14:creationId xmlns:p14="http://schemas.microsoft.com/office/powerpoint/2010/main" val="2438097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0000"/>
            <a:ext cx="7886700" cy="1325562"/>
          </a:xfrm>
        </p:spPr>
        <p:txBody>
          <a:bodyPr>
            <a:normAutofit/>
          </a:bodyPr>
          <a:lstStyle/>
          <a:p>
            <a:r>
              <a:rPr lang="en-GB" dirty="0">
                <a:latin typeface="+mn-lt"/>
                <a:ea typeface="+mn-ea"/>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52" y="1959428"/>
            <a:ext cx="3943352" cy="363750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Writing</a:t>
            </a:r>
          </a:p>
          <a:p>
            <a:endParaRPr lang="en-GB" dirty="0"/>
          </a:p>
          <a:p>
            <a:pPr marL="0" marR="0" lvl="0" indent="0" rtl="0">
              <a:lnSpc>
                <a:spcPct val="100000"/>
              </a:lnSpc>
              <a:spcBef>
                <a:spcPts val="0"/>
              </a:spcBef>
              <a:spcAft>
                <a:spcPts val="0"/>
              </a:spcAft>
              <a:buClr>
                <a:schemeClr val="dk1"/>
              </a:buClr>
              <a:buSzPts val="1800"/>
              <a:buFont typeface="Calibri"/>
              <a:buNone/>
            </a:pPr>
            <a:r>
              <a:rPr lang="en-GB" dirty="0">
                <a:solidFill>
                  <a:schemeClr val="bg1"/>
                </a:solidFill>
              </a:rPr>
              <a:t>Re</a:t>
            </a:r>
            <a:r>
              <a:rPr lang="en-GB" sz="1800" dirty="0">
                <a:solidFill>
                  <a:schemeClr val="bg1"/>
                </a:solidFill>
                <a:latin typeface="Calibri"/>
                <a:ea typeface="Calibri"/>
                <a:cs typeface="Calibri"/>
                <a:sym typeface="Calibri"/>
              </a:rPr>
              <a:t>ad ‘How the zebra got his stripes’.</a:t>
            </a:r>
            <a:r>
              <a:rPr lang="en-GB" dirty="0">
                <a:solidFill>
                  <a:schemeClr val="bg1"/>
                </a:solidFill>
                <a:sym typeface="Calibri"/>
              </a:rPr>
              <a:t>  </a:t>
            </a:r>
            <a:r>
              <a:rPr lang="en-GB" sz="1800" dirty="0">
                <a:solidFill>
                  <a:schemeClr val="bg1"/>
                </a:solidFill>
                <a:latin typeface="Calibri"/>
                <a:ea typeface="Calibri"/>
                <a:cs typeface="Calibri"/>
                <a:sym typeface="Calibri"/>
              </a:rPr>
              <a:t>Children could write a similar story about how a different animal got its camouflage pattern.</a:t>
            </a:r>
          </a:p>
          <a:p>
            <a:pPr marL="0" marR="0" lvl="0" indent="0" rtl="0">
              <a:lnSpc>
                <a:spcPct val="100000"/>
              </a:lnSpc>
              <a:spcBef>
                <a:spcPts val="0"/>
              </a:spcBef>
              <a:spcAft>
                <a:spcPts val="0"/>
              </a:spcAft>
              <a:buClr>
                <a:schemeClr val="dk1"/>
              </a:buClr>
              <a:buSzPts val="1800"/>
              <a:buFont typeface="Calibri"/>
              <a:buNone/>
            </a:pPr>
            <a:endParaRPr lang="en-GB" dirty="0">
              <a:solidFill>
                <a:schemeClr val="dk1"/>
              </a:solidFill>
              <a:latin typeface="Calibri"/>
              <a:cs typeface="Calibri"/>
              <a:sym typeface="Calibri"/>
            </a:endParaRPr>
          </a:p>
          <a:p>
            <a:pPr>
              <a:buClr>
                <a:schemeClr val="dk1"/>
              </a:buClr>
              <a:buSzPts val="1800"/>
            </a:pPr>
            <a:r>
              <a:rPr lang="en-GB" sz="1800" dirty="0"/>
              <a:t>Write a non-chronological report to explain how and why a chosen animal benefits from being camouflaged.</a:t>
            </a:r>
            <a:endParaRPr lang="en-GB" dirty="0"/>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873449" y="1959428"/>
            <a:ext cx="3943351" cy="363750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Maths</a:t>
            </a:r>
          </a:p>
          <a:p>
            <a:endParaRPr lang="en-GB" dirty="0"/>
          </a:p>
          <a:p>
            <a:r>
              <a:rPr lang="en-GB" dirty="0"/>
              <a:t>Shapes - dr</a:t>
            </a:r>
            <a:r>
              <a:rPr lang="en-GB" sz="1800" dirty="0"/>
              <a:t>awing equilateral triangles</a:t>
            </a:r>
            <a:endParaRPr lang="en-GB" dirty="0"/>
          </a:p>
          <a:p>
            <a:endParaRPr lang="en-GB" dirty="0"/>
          </a:p>
          <a:p>
            <a:r>
              <a:rPr lang="en-GB" sz="1800" dirty="0"/>
              <a:t>Patterns - stripes, orientation, vocabulary (horizontal, vertical)</a:t>
            </a:r>
          </a:p>
          <a:p>
            <a:endParaRPr lang="en-GB" dirty="0"/>
          </a:p>
          <a:p>
            <a:r>
              <a:rPr lang="en-GB" dirty="0"/>
              <a:t>Measuring – measuring the width of different stripes</a:t>
            </a:r>
          </a:p>
          <a:p>
            <a:endParaRPr lang="en-GB" dirty="0"/>
          </a:p>
          <a:p>
            <a:endParaRPr lang="en-GB" dirty="0"/>
          </a:p>
        </p:txBody>
      </p:sp>
    </p:spTree>
    <p:extLst>
      <p:ext uri="{BB962C8B-B14F-4D97-AF65-F5344CB8AC3E}">
        <p14:creationId xmlns:p14="http://schemas.microsoft.com/office/powerpoint/2010/main" val="10639351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03770" y="1582340"/>
            <a:ext cx="8084932" cy="3693319"/>
          </a:xfrm>
          <a:prstGeom prst="rect">
            <a:avLst/>
          </a:prstGeom>
        </p:spPr>
        <p:txBody>
          <a:bodyPr wrap="square" lIns="91440" tIns="45720" rIns="91440" bIns="45720" anchor="t">
            <a:spAutoFit/>
          </a:bodyPr>
          <a:lstStyle/>
          <a:p>
            <a:r>
              <a:rPr lang="en-US" dirty="0">
                <a:solidFill>
                  <a:srgbClr val="3C3C3C"/>
                </a:solidFill>
                <a:cs typeface="Plus Jakarta Sans Medium" pitchFamily="2" charset="0"/>
              </a:rPr>
              <a:t>This </a:t>
            </a:r>
            <a:r>
              <a:rPr lang="en-US" b="1" dirty="0">
                <a:solidFill>
                  <a:srgbClr val="3C3C3C"/>
                </a:solidFill>
                <a:cs typeface="Plus Jakarta Sans ExtraBold" pitchFamily="2" charset="0"/>
              </a:rPr>
              <a:t>PowerPoint</a:t>
            </a:r>
            <a:r>
              <a:rPr lang="en-US" dirty="0">
                <a:solidFill>
                  <a:srgbClr val="3C3C3C"/>
                </a:solidFill>
                <a:cs typeface="Plus Jakarta Sans Medium" pitchFamily="2" charset="0"/>
              </a:rPr>
              <a:t> is intended to be a guide for teachers for their reference although they may wish to show certain slides in the classroom. </a:t>
            </a:r>
          </a:p>
          <a:p>
            <a:endParaRPr lang="en-US" dirty="0">
              <a:solidFill>
                <a:srgbClr val="3C3C3C"/>
              </a:solidFill>
              <a:cs typeface="Plus Jakarta Sans Medium" pitchFamily="2" charset="0"/>
            </a:endParaRPr>
          </a:p>
          <a:p>
            <a:pPr>
              <a:spcAft>
                <a:spcPts val="0"/>
              </a:spcAft>
            </a:pPr>
            <a:r>
              <a:rPr lang="en-GB" b="1" dirty="0">
                <a:solidFill>
                  <a:srgbClr val="3C3C3C"/>
                </a:solidFill>
                <a:ea typeface="Calibri" panose="020F0502020204030204" pitchFamily="34" charset="0"/>
                <a:cs typeface="Plus Jakarta Sans ExtraBold" pitchFamily="2" charset="0"/>
              </a:rPr>
              <a:t>Copyright</a:t>
            </a:r>
          </a:p>
          <a:p>
            <a:r>
              <a:rPr lang="en-GB" dirty="0">
                <a:solidFill>
                  <a:srgbClr val="3C3C3C"/>
                </a:solidFill>
                <a:ea typeface="Calibri" panose="020F0502020204030204" pitchFamily="34" charset="0"/>
                <a:cs typeface="Plus Jakarta Sans Medium" pitchFamily="2" charset="0"/>
              </a:rPr>
              <a:t>The materials included in these resources are </a:t>
            </a:r>
            <a:r>
              <a:rPr lang="en-GB" b="1" dirty="0">
                <a:solidFill>
                  <a:srgbClr val="3C3C3C"/>
                </a:solidFill>
                <a:ea typeface="Calibri" panose="020F0502020204030204" pitchFamily="34" charset="0"/>
                <a:cs typeface="Plus Jakarta Sans ExtraBold" pitchFamily="2" charset="0"/>
              </a:rPr>
              <a:t>©Primary Science Teaching Trust 2021</a:t>
            </a:r>
            <a:r>
              <a:rPr lang="en-GB"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lang="en-GB" dirty="0">
                <a:solidFill>
                  <a:srgbClr val="3C3C3C"/>
                </a:solidFill>
                <a:ea typeface="Calibri" panose="020F0502020204030204" pitchFamily="34" charset="0"/>
                <a:cs typeface="Plus Jakarta Sans Medium" pitchFamily="2" charset="0"/>
              </a:rPr>
            </a:br>
            <a:br>
              <a:rPr lang="en-GB" dirty="0">
                <a:solidFill>
                  <a:srgbClr val="3C3C3C"/>
                </a:solidFill>
                <a:ea typeface="Calibri" panose="020F0502020204030204" pitchFamily="34" charset="0"/>
                <a:cs typeface="Plus Jakarta Sans Medium" pitchFamily="2" charset="0"/>
              </a:rPr>
            </a:br>
            <a:r>
              <a:rPr lang="en-US" b="1" dirty="0">
                <a:solidFill>
                  <a:srgbClr val="3C3C3C"/>
                </a:solidFill>
                <a:cs typeface="Plus Jakarta Sans ExtraBold" pitchFamily="2" charset="0"/>
              </a:rPr>
              <a:t>Feedback</a:t>
            </a:r>
          </a:p>
          <a:p>
            <a:r>
              <a:rPr lang="en-US" dirty="0">
                <a:solidFill>
                  <a:srgbClr val="3C3C3C"/>
                </a:solidFill>
                <a:cs typeface="Plus Jakarta Sans Medium" pitchFamily="2" charset="0"/>
              </a:rPr>
              <a:t>We would welcome any feedback on these materials.</a:t>
            </a:r>
          </a:p>
          <a:p>
            <a:r>
              <a:rPr lang="en-US" dirty="0">
                <a:solidFill>
                  <a:srgbClr val="3C3C3C"/>
                </a:solidFill>
                <a:cs typeface="Plus Jakarta Sans Medium" pitchFamily="2" charset="0"/>
              </a:rPr>
              <a:t>Please email </a:t>
            </a:r>
            <a:r>
              <a:rPr lang="en-US"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dirty="0">
                <a:solidFill>
                  <a:srgbClr val="3C3C3C"/>
                </a:solidFill>
                <a:cs typeface="Plus Jakarta Sans Medium" pitchFamily="2" charset="0"/>
              </a:rPr>
              <a:t> or complete this short </a:t>
            </a:r>
            <a:r>
              <a:rPr lang="en-US"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dirty="0">
                <a:solidFill>
                  <a:srgbClr val="3C3C3C"/>
                </a:solidFill>
                <a:cs typeface="Plus Jakarta Sans Medium" pitchFamily="2" charset="0"/>
              </a:rPr>
              <a:t>. </a:t>
            </a:r>
            <a:endParaRPr lang="en-GB" dirty="0">
              <a:solidFill>
                <a:srgbClr val="3C3C3C"/>
              </a:solidFill>
            </a:endParaRPr>
          </a:p>
        </p:txBody>
      </p:sp>
    </p:spTree>
    <p:extLst>
      <p:ext uri="{BB962C8B-B14F-4D97-AF65-F5344CB8AC3E}">
        <p14:creationId xmlns:p14="http://schemas.microsoft.com/office/powerpoint/2010/main" val="124576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dirty="0">
                <a:solidFill>
                  <a:srgbClr val="3C3C3C"/>
                </a:solidFill>
              </a:rPr>
              <a:t>For more information on the Primary Science Teaching Trust and access to a large selection of PSTT resources, visit our website:</a:t>
            </a:r>
          </a:p>
          <a:p>
            <a:pPr algn="just"/>
            <a:endParaRPr lang="en-US" sz="1662" dirty="0"/>
          </a:p>
          <a:p>
            <a:pPr algn="ctr"/>
            <a:r>
              <a:rPr lang="en-US" sz="2400" b="1" dirty="0">
                <a:solidFill>
                  <a:srgbClr val="3EB1C8"/>
                </a:solidFill>
                <a:hlinkClick r:id="rId3">
                  <a:extLst>
                    <a:ext uri="{A12FA001-AC4F-418D-AE19-62706E023703}">
                      <ahyp:hlinkClr xmlns:ahyp="http://schemas.microsoft.com/office/drawing/2018/hyperlinkcolor" val="tx"/>
                    </a:ext>
                  </a:extLst>
                </a:hlinkClick>
              </a:rPr>
              <a:t>www.pstt.org.uk</a:t>
            </a:r>
            <a:endParaRPr lang="en-US" sz="2400" b="1" dirty="0">
              <a:solidFill>
                <a:srgbClr val="3EB1C8"/>
              </a:solidFill>
            </a:endParaRPr>
          </a:p>
          <a:p>
            <a:pPr algn="just"/>
            <a:endParaRPr lang="en-US" sz="1662" dirty="0"/>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dirty="0">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dirty="0">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dirty="0">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6622" y="616462"/>
            <a:ext cx="7886700" cy="543975"/>
          </a:xfrm>
        </p:spPr>
        <p:txBody>
          <a:bodyPr>
            <a:noAutofit/>
          </a:bodyPr>
          <a:lstStyle/>
          <a:p>
            <a:r>
              <a:rPr lang="en-GB" dirty="0">
                <a:latin typeface="+mn-lt"/>
              </a:rPr>
              <a:t>Stripes and concealment</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92133" y="14175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3552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cs typeface="Plus Jakarta Sans Medium" pitchFamily="2" charset="0"/>
              </a:rPr>
              <a:t>Identify how animals (and plants) are adapted to their environment in different ways – using camouflage.</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747792"/>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kumimoji="0" lang="en-GB" sz="1600" b="0" i="0" u="none" strike="noStrike" kern="1200" cap="none" spc="0" normalizeH="0" baseline="0" noProof="0" dirty="0">
                <a:ln>
                  <a:noFill/>
                </a:ln>
                <a:effectLst/>
                <a:uLnTx/>
                <a:uFillTx/>
                <a:cs typeface="Plus Jakarta Sans Medium" pitchFamily="2" charset="0"/>
              </a:rPr>
              <a:t>Scientists made artificial moths decorated with different patterns.  They measured whether different colours and types of stripes affected the moths’ survival. </a:t>
            </a:r>
            <a:r>
              <a:rPr lang="en-GB" sz="1600" dirty="0">
                <a:cs typeface="Plus Jakarta Sans Medium" pitchFamily="2" charset="0"/>
              </a:rPr>
              <a:t>W</a:t>
            </a:r>
            <a:r>
              <a:rPr kumimoji="0" lang="en-GB" sz="1600" b="0" i="0" u="none" strike="noStrike" kern="1200" cap="none" spc="0" normalizeH="0" baseline="0" noProof="0" dirty="0">
                <a:ln>
                  <a:noFill/>
                </a:ln>
                <a:effectLst/>
                <a:uLnTx/>
                <a:uFillTx/>
                <a:cs typeface="Plus Jakarta Sans Medium" pitchFamily="2" charset="0"/>
              </a:rPr>
              <a:t>hen the moths had colouring designed to help them hide, the type of stripes did affect survival. When their </a:t>
            </a:r>
            <a:r>
              <a:rPr lang="en-GB" sz="1600" dirty="0">
                <a:cs typeface="Plus Jakarta Sans Medium" pitchFamily="2" charset="0"/>
              </a:rPr>
              <a:t>colouring made them stand out, </a:t>
            </a:r>
            <a:r>
              <a:rPr kumimoji="0" lang="en-GB" sz="1600" b="0" i="0" u="none" strike="noStrike" kern="1200" cap="none" spc="0" normalizeH="0" baseline="0" noProof="0" dirty="0">
                <a:ln>
                  <a:noFill/>
                </a:ln>
                <a:effectLst/>
                <a:uLnTx/>
                <a:uFillTx/>
                <a:cs typeface="Plus Jakarta Sans Medium" pitchFamily="2" charset="0"/>
              </a:rPr>
              <a:t>the effect of the type of stripes was less clear.</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666043"/>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1600" dirty="0">
                <a:cs typeface="Plus Jakarta Sans Medium" pitchFamily="2" charset="0"/>
              </a:rPr>
              <a:t>Children create their own artificial moths and investigate how well hidden they are against different habitats.</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429000"/>
            <a:ext cx="4954044"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289690"/>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investigations for children</a:t>
            </a:r>
            <a:endParaRPr lang="en-GB" dirty="0">
              <a:solidFill>
                <a:srgbClr val="3C3C3C"/>
              </a:solidFill>
              <a:cs typeface="Plus Jakarta Sans ExtraBold" pitchFamily="2" charset="0"/>
            </a:endParaRPr>
          </a:p>
        </p:txBody>
      </p:sp>
      <p:pic>
        <p:nvPicPr>
          <p:cNvPr id="15" name="Picture 14" descr="A white background with pink text&#10;&#10;Description automatically generated">
            <a:extLst>
              <a:ext uri="{FF2B5EF4-FFF2-40B4-BE49-F238E27FC236}">
                <a16:creationId xmlns:a16="http://schemas.microsoft.com/office/drawing/2014/main" id="{4351F644-16B0-A919-6525-3936ED2ADD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92133" y="2544090"/>
            <a:ext cx="4281938" cy="621016"/>
          </a:xfrm>
          <a:prstGeom prst="rect">
            <a:avLst/>
          </a:prstGeom>
        </p:spPr>
      </p:pic>
      <p:pic>
        <p:nvPicPr>
          <p:cNvPr id="17" name="Picture 16" descr="A white sign with red text&#10;&#10;Description automatically generated">
            <a:extLst>
              <a:ext uri="{FF2B5EF4-FFF2-40B4-BE49-F238E27FC236}">
                <a16:creationId xmlns:a16="http://schemas.microsoft.com/office/drawing/2014/main" id="{C074BE8D-6C01-4F3D-7DD6-7FACBB639D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2133" y="1852143"/>
            <a:ext cx="4269626" cy="625361"/>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p:txBody>
          <a:bodyPr>
            <a:normAutofit/>
          </a:bodyPr>
          <a:lstStyle/>
          <a:p>
            <a:r>
              <a:rPr lang="en-GB" dirty="0">
                <a:latin typeface="+mn-lt"/>
              </a:rPr>
              <a:t>Key vocabulary</a:t>
            </a:r>
          </a:p>
        </p:txBody>
      </p:sp>
      <p:sp>
        <p:nvSpPr>
          <p:cNvPr id="2" name="TextBox 1">
            <a:extLst>
              <a:ext uri="{FF2B5EF4-FFF2-40B4-BE49-F238E27FC236}">
                <a16:creationId xmlns:a16="http://schemas.microsoft.com/office/drawing/2014/main" id="{5DCF9BCC-103F-7C9B-0D69-30ACC1DD2435}"/>
              </a:ext>
            </a:extLst>
          </p:cNvPr>
          <p:cNvSpPr txBox="1"/>
          <p:nvPr/>
        </p:nvSpPr>
        <p:spPr>
          <a:xfrm>
            <a:off x="628653" y="1485900"/>
            <a:ext cx="8173704" cy="3354765"/>
          </a:xfrm>
          <a:prstGeom prst="rect">
            <a:avLst/>
          </a:prstGeom>
          <a:noFill/>
        </p:spPr>
        <p:txBody>
          <a:bodyPr wrap="square" rtlCol="0">
            <a:spAutoFit/>
          </a:bodyPr>
          <a:lstStyle/>
          <a:p>
            <a:pPr>
              <a:spcAft>
                <a:spcPts val="1200"/>
              </a:spcAft>
            </a:pPr>
            <a:r>
              <a:rPr lang="en-GB" b="1" dirty="0"/>
              <a:t>artificial</a:t>
            </a:r>
            <a:r>
              <a:rPr lang="en-GB" dirty="0"/>
              <a:t> - made or produced by human beings rather than occurring naturally especially as a copy of something natural</a:t>
            </a:r>
          </a:p>
          <a:p>
            <a:pPr>
              <a:spcAft>
                <a:spcPts val="1200"/>
              </a:spcAft>
            </a:pPr>
            <a:r>
              <a:rPr lang="en-GB" b="1" dirty="0"/>
              <a:t>camouflage</a:t>
            </a:r>
            <a:r>
              <a:rPr lang="en-GB" dirty="0"/>
              <a:t> – plants or animals may be hidden in their environment by having a similar colour to their surroundings</a:t>
            </a:r>
          </a:p>
          <a:p>
            <a:pPr>
              <a:spcAft>
                <a:spcPts val="1200"/>
              </a:spcAft>
            </a:pPr>
            <a:r>
              <a:rPr lang="en-GB" b="1" dirty="0"/>
              <a:t>concealment</a:t>
            </a:r>
            <a:r>
              <a:rPr lang="en-GB" dirty="0"/>
              <a:t> - hidden</a:t>
            </a:r>
          </a:p>
          <a:p>
            <a:pPr>
              <a:spcAft>
                <a:spcPts val="1200"/>
              </a:spcAft>
            </a:pPr>
            <a:r>
              <a:rPr lang="en-GB" b="1" dirty="0"/>
              <a:t>habitat</a:t>
            </a:r>
            <a:r>
              <a:rPr lang="en-GB" dirty="0"/>
              <a:t> – the natural home of a plant or animal or community of living things</a:t>
            </a:r>
          </a:p>
          <a:p>
            <a:pPr>
              <a:spcAft>
                <a:spcPts val="1200"/>
              </a:spcAft>
            </a:pPr>
            <a:r>
              <a:rPr lang="en-GB" dirty="0"/>
              <a:t>Mimicry</a:t>
            </a:r>
          </a:p>
          <a:p>
            <a:pPr>
              <a:spcAft>
                <a:spcPts val="1200"/>
              </a:spcAft>
            </a:pPr>
            <a:r>
              <a:rPr lang="en-GB" sz="1800" b="1" dirty="0"/>
              <a:t>predator </a:t>
            </a:r>
            <a:r>
              <a:rPr lang="en-GB" sz="1800" dirty="0"/>
              <a:t>- an animal that naturally eats all or part of another living thing (a plant or an animal that is living or recently killed)</a:t>
            </a: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9" y="282961"/>
            <a:ext cx="7886700" cy="1325562"/>
          </a:xfrm>
        </p:spPr>
        <p:txBody>
          <a:bodyPr>
            <a:normAutofit/>
          </a:bodyPr>
          <a:lstStyle/>
          <a:p>
            <a:r>
              <a:rPr lang="en-GB" dirty="0">
                <a:latin typeface="+mn-lt"/>
              </a:rPr>
              <a:t>Quick Starter Activity</a:t>
            </a:r>
          </a:p>
        </p:txBody>
      </p:sp>
      <p:pic>
        <p:nvPicPr>
          <p:cNvPr id="4" name="Picture 3" descr="Logo, company name&#10;&#10;Description automatically generated">
            <a:extLst>
              <a:ext uri="{FF2B5EF4-FFF2-40B4-BE49-F238E27FC236}">
                <a16:creationId xmlns:a16="http://schemas.microsoft.com/office/drawing/2014/main" id="{9D1FD80F-B63D-4EE3-4198-083790B315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803991" y="6049103"/>
            <a:ext cx="1817371" cy="808897"/>
          </a:xfrm>
          <a:prstGeom prst="rect">
            <a:avLst/>
          </a:prstGeom>
        </p:spPr>
      </p:pic>
      <p:pic>
        <p:nvPicPr>
          <p:cNvPr id="5" name="Picture 4">
            <a:extLst>
              <a:ext uri="{FF2B5EF4-FFF2-40B4-BE49-F238E27FC236}">
                <a16:creationId xmlns:a16="http://schemas.microsoft.com/office/drawing/2014/main" id="{BBD31413-37DE-0820-9CE5-033B417F448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2295"/>
          <a:stretch/>
        </p:blipFill>
        <p:spPr>
          <a:xfrm>
            <a:off x="1690448" y="1608523"/>
            <a:ext cx="5763103" cy="3857779"/>
          </a:xfrm>
          <a:prstGeom prst="rect">
            <a:avLst/>
          </a:prstGeom>
        </p:spPr>
      </p:pic>
    </p:spTree>
    <p:extLst>
      <p:ext uri="{BB962C8B-B14F-4D97-AF65-F5344CB8AC3E}">
        <p14:creationId xmlns:p14="http://schemas.microsoft.com/office/powerpoint/2010/main" val="239967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18774" y="441103"/>
            <a:ext cx="7779182" cy="1325562"/>
          </a:xfrm>
        </p:spPr>
        <p:txBody>
          <a:bodyPr>
            <a:normAutofit/>
          </a:bodyPr>
          <a:lstStyle/>
          <a:p>
            <a:r>
              <a:rPr lang="en-GB" dirty="0">
                <a:latin typeface="+mn-lt"/>
              </a:rPr>
              <a:t>What did the scientists already know  about colour and stripes?</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sp>
        <p:nvSpPr>
          <p:cNvPr id="4" name="Google Shape;112;p4">
            <a:extLst>
              <a:ext uri="{FF2B5EF4-FFF2-40B4-BE49-F238E27FC236}">
                <a16:creationId xmlns:a16="http://schemas.microsoft.com/office/drawing/2014/main" id="{AB859A30-81F3-4A95-8E4D-A47ED87950B1}"/>
              </a:ext>
            </a:extLst>
          </p:cNvPr>
          <p:cNvSpPr/>
          <p:nvPr/>
        </p:nvSpPr>
        <p:spPr>
          <a:xfrm>
            <a:off x="745718" y="4863649"/>
            <a:ext cx="3557864" cy="1477287"/>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Stripes as a warning</a:t>
            </a:r>
          </a:p>
          <a:p>
            <a:pPr marL="0" marR="0" lvl="0" indent="0" algn="l" rtl="0">
              <a:spcBef>
                <a:spcPts val="0"/>
              </a:spcBef>
              <a:spcAft>
                <a:spcPts val="0"/>
              </a:spcAft>
              <a:buNone/>
            </a:pPr>
            <a:r>
              <a:rPr lang="en-GB" sz="1800" dirty="0">
                <a:solidFill>
                  <a:schemeClr val="dk1"/>
                </a:solidFill>
                <a:latin typeface="Calibri"/>
                <a:ea typeface="Calibri"/>
                <a:cs typeface="Calibri"/>
                <a:sym typeface="Calibri"/>
              </a:rPr>
              <a:t>Some animals have striped or patterned skin to warn other animals to avoid them because they may be dangerous.</a:t>
            </a:r>
            <a:endParaRPr sz="1800" dirty="0">
              <a:solidFill>
                <a:schemeClr val="dk1"/>
              </a:solidFill>
              <a:latin typeface="Calibri"/>
              <a:ea typeface="Calibri"/>
              <a:cs typeface="Calibri"/>
              <a:sym typeface="Calibri"/>
            </a:endParaRPr>
          </a:p>
        </p:txBody>
      </p:sp>
      <p:sp>
        <p:nvSpPr>
          <p:cNvPr id="6" name="Google Shape;113;p4">
            <a:extLst>
              <a:ext uri="{FF2B5EF4-FFF2-40B4-BE49-F238E27FC236}">
                <a16:creationId xmlns:a16="http://schemas.microsoft.com/office/drawing/2014/main" id="{9C83AE97-6FF7-A56E-C278-4A892D929E79}"/>
              </a:ext>
            </a:extLst>
          </p:cNvPr>
          <p:cNvSpPr/>
          <p:nvPr/>
        </p:nvSpPr>
        <p:spPr>
          <a:xfrm>
            <a:off x="745718" y="3290702"/>
            <a:ext cx="3557864"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Stripes for hiding</a:t>
            </a:r>
          </a:p>
          <a:p>
            <a:pPr marL="0" marR="0" lvl="0" indent="0" algn="l" rtl="0">
              <a:spcBef>
                <a:spcPts val="0"/>
              </a:spcBef>
              <a:spcAft>
                <a:spcPts val="0"/>
              </a:spcAft>
              <a:buNone/>
            </a:pPr>
            <a:r>
              <a:rPr lang="en-GB" sz="1800" dirty="0">
                <a:solidFill>
                  <a:schemeClr val="dk1"/>
                </a:solidFill>
                <a:latin typeface="Calibri"/>
                <a:ea typeface="Calibri"/>
                <a:cs typeface="Calibri"/>
                <a:sym typeface="Calibri"/>
              </a:rPr>
              <a:t>Some animals have striped or  patterned skin to help them to hide from </a:t>
            </a:r>
            <a:r>
              <a:rPr lang="en-GB" sz="1800" b="1" dirty="0">
                <a:solidFill>
                  <a:schemeClr val="dk1"/>
                </a:solidFill>
                <a:latin typeface="Calibri"/>
                <a:ea typeface="Calibri"/>
                <a:cs typeface="Calibri"/>
                <a:sym typeface="Calibri"/>
              </a:rPr>
              <a:t>predators</a:t>
            </a:r>
            <a:r>
              <a:rPr lang="en-GB" sz="1800" dirty="0">
                <a:solidFill>
                  <a:schemeClr val="dk1"/>
                </a:solidFill>
                <a:latin typeface="Calibri"/>
                <a:ea typeface="Calibri"/>
                <a:cs typeface="Calibri"/>
                <a:sym typeface="Calibri"/>
              </a:rPr>
              <a:t> in their habitat.</a:t>
            </a:r>
            <a:endParaRPr sz="1800" dirty="0">
              <a:solidFill>
                <a:schemeClr val="dk1"/>
              </a:solidFill>
              <a:latin typeface="Calibri"/>
              <a:ea typeface="Calibri"/>
              <a:cs typeface="Calibri"/>
              <a:sym typeface="Calibri"/>
            </a:endParaRPr>
          </a:p>
        </p:txBody>
      </p:sp>
      <p:pic>
        <p:nvPicPr>
          <p:cNvPr id="7" name="Google Shape;114;p4" descr="A cat is standing on a dry grass field&#10;&#10;Description automatically generated">
            <a:extLst>
              <a:ext uri="{FF2B5EF4-FFF2-40B4-BE49-F238E27FC236}">
                <a16:creationId xmlns:a16="http://schemas.microsoft.com/office/drawing/2014/main" id="{F8DB3583-FB4B-A858-F826-E859367C945D}"/>
              </a:ext>
            </a:extLst>
          </p:cNvPr>
          <p:cNvPicPr preferRelativeResize="0"/>
          <p:nvPr/>
        </p:nvPicPr>
        <p:blipFill rotWithShape="1">
          <a:blip r:embed="rId3">
            <a:alphaModFix/>
          </a:blip>
          <a:srcRect/>
          <a:stretch/>
        </p:blipFill>
        <p:spPr>
          <a:xfrm>
            <a:off x="5360534" y="2069876"/>
            <a:ext cx="3050307" cy="2102306"/>
          </a:xfrm>
          <a:prstGeom prst="rect">
            <a:avLst/>
          </a:prstGeom>
          <a:noFill/>
          <a:ln w="38100">
            <a:solidFill>
              <a:srgbClr val="3EB1C8"/>
            </a:solidFill>
          </a:ln>
        </p:spPr>
      </p:pic>
      <p:pic>
        <p:nvPicPr>
          <p:cNvPr id="9" name="Google Shape;115;p4" descr="A insect on the ground&#10;&#10;Description automatically generated">
            <a:extLst>
              <a:ext uri="{FF2B5EF4-FFF2-40B4-BE49-F238E27FC236}">
                <a16:creationId xmlns:a16="http://schemas.microsoft.com/office/drawing/2014/main" id="{1A4380C6-70C0-226B-3279-C1922F728374}"/>
              </a:ext>
            </a:extLst>
          </p:cNvPr>
          <p:cNvPicPr preferRelativeResize="0"/>
          <p:nvPr/>
        </p:nvPicPr>
        <p:blipFill rotWithShape="1">
          <a:blip r:embed="rId4">
            <a:alphaModFix/>
          </a:blip>
          <a:srcRect/>
          <a:stretch/>
        </p:blipFill>
        <p:spPr>
          <a:xfrm>
            <a:off x="5346150" y="4573882"/>
            <a:ext cx="3079076" cy="2056823"/>
          </a:xfrm>
          <a:prstGeom prst="rect">
            <a:avLst/>
          </a:prstGeom>
          <a:noFill/>
          <a:ln w="38100">
            <a:solidFill>
              <a:srgbClr val="3EB1C8"/>
            </a:solidFill>
          </a:ln>
        </p:spPr>
      </p:pic>
      <p:sp>
        <p:nvSpPr>
          <p:cNvPr id="14" name="Google Shape;112;p4">
            <a:extLst>
              <a:ext uri="{FF2B5EF4-FFF2-40B4-BE49-F238E27FC236}">
                <a16:creationId xmlns:a16="http://schemas.microsoft.com/office/drawing/2014/main" id="{F2A35F26-EAD2-FC1D-31F3-ADC2AB3BC930}"/>
              </a:ext>
            </a:extLst>
          </p:cNvPr>
          <p:cNvSpPr/>
          <p:nvPr/>
        </p:nvSpPr>
        <p:spPr>
          <a:xfrm>
            <a:off x="745718" y="1994754"/>
            <a:ext cx="3938409"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Colour</a:t>
            </a:r>
          </a:p>
          <a:p>
            <a:r>
              <a:rPr lang="en-GB" sz="1800" dirty="0">
                <a:latin typeface="+mn-lt"/>
              </a:rPr>
              <a:t>Some animals have colours that match their </a:t>
            </a:r>
            <a:r>
              <a:rPr lang="en-GB" sz="1800" b="1" dirty="0">
                <a:latin typeface="+mn-lt"/>
              </a:rPr>
              <a:t>habitats</a:t>
            </a:r>
            <a:r>
              <a:rPr lang="en-GB" sz="1800" dirty="0">
                <a:latin typeface="+mn-lt"/>
              </a:rPr>
              <a:t> to help them to hide.</a:t>
            </a:r>
            <a:endParaRPr sz="1800" dirty="0">
              <a:solidFill>
                <a:schemeClr val="dk1"/>
              </a:solidFill>
              <a:latin typeface="+mn-lt"/>
              <a:ea typeface="Calibri"/>
              <a:cs typeface="Calibri"/>
              <a:sym typeface="Calibri"/>
            </a:endParaRPr>
          </a:p>
        </p:txBody>
      </p:sp>
    </p:spTree>
    <p:extLst>
      <p:ext uri="{BB962C8B-B14F-4D97-AF65-F5344CB8AC3E}">
        <p14:creationId xmlns:p14="http://schemas.microsoft.com/office/powerpoint/2010/main" val="2575278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51714" y="529913"/>
            <a:ext cx="7886700" cy="828110"/>
          </a:xfrm>
        </p:spPr>
        <p:txBody>
          <a:bodyPr>
            <a:normAutofit/>
          </a:bodyPr>
          <a:lstStyle/>
          <a:p>
            <a:r>
              <a:rPr lang="en-GB" dirty="0">
                <a:latin typeface="+mn-lt"/>
              </a:rPr>
              <a:t>What did the scientists do?</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7" name="Google Shape;121;p5">
            <a:extLst>
              <a:ext uri="{FF2B5EF4-FFF2-40B4-BE49-F238E27FC236}">
                <a16:creationId xmlns:a16="http://schemas.microsoft.com/office/drawing/2014/main" id="{DF0B06A5-A40E-D99B-ACD6-1B5621A9A430}"/>
              </a:ext>
            </a:extLst>
          </p:cNvPr>
          <p:cNvSpPr/>
          <p:nvPr/>
        </p:nvSpPr>
        <p:spPr>
          <a:xfrm>
            <a:off x="628648" y="4531953"/>
            <a:ext cx="4395528"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cs typeface="Calibri"/>
                <a:sym typeface="Calibri"/>
              </a:rPr>
              <a:t>They chose a variety of stripe patterns:</a:t>
            </a:r>
          </a:p>
          <a:p>
            <a:pPr marL="285750" marR="0" lvl="0" indent="-285750" algn="l" rtl="0">
              <a:spcBef>
                <a:spcPts val="0"/>
              </a:spcBef>
              <a:spcAft>
                <a:spcPts val="0"/>
              </a:spcAft>
              <a:buFont typeface="Arial" panose="020B0604020202020204" pitchFamily="34" charset="0"/>
              <a:buChar char="•"/>
            </a:pPr>
            <a:r>
              <a:rPr lang="en-GB" sz="1800" b="1" dirty="0">
                <a:solidFill>
                  <a:schemeClr val="dk1"/>
                </a:solidFill>
                <a:latin typeface="Calibri"/>
                <a:cs typeface="Calibri"/>
                <a:sym typeface="Calibri"/>
              </a:rPr>
              <a:t>direction</a:t>
            </a:r>
            <a:r>
              <a:rPr lang="en-GB" sz="1800" dirty="0">
                <a:solidFill>
                  <a:schemeClr val="dk1"/>
                </a:solidFill>
                <a:latin typeface="Calibri"/>
                <a:cs typeface="Calibri"/>
                <a:sym typeface="Calibri"/>
              </a:rPr>
              <a:t> - horizontal or vertical stripes</a:t>
            </a:r>
          </a:p>
          <a:p>
            <a:pPr marR="0" lvl="0" algn="l" rtl="0">
              <a:spcBef>
                <a:spcPts val="0"/>
              </a:spcBef>
              <a:spcAft>
                <a:spcPts val="0"/>
              </a:spcAft>
            </a:pPr>
            <a:endParaRPr lang="en-GB" sz="1800" dirty="0">
              <a:solidFill>
                <a:schemeClr val="dk1"/>
              </a:solidFill>
              <a:latin typeface="Calibri"/>
              <a:cs typeface="Calibri"/>
              <a:sym typeface="Calibri"/>
            </a:endParaRPr>
          </a:p>
          <a:p>
            <a:pPr marL="285750" marR="0" lvl="0" indent="-285750" algn="l" rtl="0">
              <a:spcBef>
                <a:spcPts val="0"/>
              </a:spcBef>
              <a:spcAft>
                <a:spcPts val="0"/>
              </a:spcAft>
              <a:buFont typeface="Arial" panose="020B0604020202020204" pitchFamily="34" charset="0"/>
              <a:buChar char="•"/>
            </a:pPr>
            <a:r>
              <a:rPr lang="en-GB" sz="1800" b="1" dirty="0">
                <a:solidFill>
                  <a:schemeClr val="dk1"/>
                </a:solidFill>
                <a:latin typeface="Calibri"/>
                <a:cs typeface="Calibri"/>
                <a:sym typeface="Calibri"/>
              </a:rPr>
              <a:t>thickness</a:t>
            </a:r>
            <a:r>
              <a:rPr lang="en-GB" sz="1800" dirty="0">
                <a:solidFill>
                  <a:schemeClr val="dk1"/>
                </a:solidFill>
                <a:latin typeface="Calibri"/>
                <a:cs typeface="Calibri"/>
                <a:sym typeface="Calibri"/>
              </a:rPr>
              <a:t> - thin, medium or thick stripes</a:t>
            </a:r>
            <a:endParaRPr dirty="0"/>
          </a:p>
        </p:txBody>
      </p:sp>
      <p:sp>
        <p:nvSpPr>
          <p:cNvPr id="12" name="Google Shape;121;p5">
            <a:extLst>
              <a:ext uri="{FF2B5EF4-FFF2-40B4-BE49-F238E27FC236}">
                <a16:creationId xmlns:a16="http://schemas.microsoft.com/office/drawing/2014/main" id="{1C69D256-5465-0E86-4584-B4054EF72A56}"/>
              </a:ext>
            </a:extLst>
          </p:cNvPr>
          <p:cNvSpPr/>
          <p:nvPr/>
        </p:nvSpPr>
        <p:spPr>
          <a:xfrm>
            <a:off x="628648" y="2410395"/>
            <a:ext cx="8058152" cy="36929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They made lots of </a:t>
            </a:r>
            <a:r>
              <a:rPr lang="en-GB" sz="1800" b="1" dirty="0">
                <a:solidFill>
                  <a:schemeClr val="dk1"/>
                </a:solidFill>
                <a:latin typeface="Calibri"/>
                <a:ea typeface="Calibri"/>
                <a:cs typeface="Calibri"/>
                <a:sym typeface="Calibri"/>
              </a:rPr>
              <a:t>artificial</a:t>
            </a:r>
            <a:r>
              <a:rPr lang="en-GB" sz="1800" dirty="0">
                <a:solidFill>
                  <a:schemeClr val="dk1"/>
                </a:solidFill>
                <a:latin typeface="Calibri"/>
                <a:ea typeface="Calibri"/>
                <a:cs typeface="Calibri"/>
                <a:sym typeface="Calibri"/>
              </a:rPr>
              <a:t> moths from triangular pieces of paper.</a:t>
            </a:r>
          </a:p>
        </p:txBody>
      </p:sp>
      <p:sp>
        <p:nvSpPr>
          <p:cNvPr id="14" name="Google Shape;121;p5">
            <a:extLst>
              <a:ext uri="{FF2B5EF4-FFF2-40B4-BE49-F238E27FC236}">
                <a16:creationId xmlns:a16="http://schemas.microsoft.com/office/drawing/2014/main" id="{6A650275-3019-AE81-9A63-30363A3FC88C}"/>
              </a:ext>
            </a:extLst>
          </p:cNvPr>
          <p:cNvSpPr/>
          <p:nvPr/>
        </p:nvSpPr>
        <p:spPr>
          <a:xfrm>
            <a:off x="651714" y="3071814"/>
            <a:ext cx="7167785"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They chose two different </a:t>
            </a:r>
            <a:r>
              <a:rPr lang="en-GB" sz="1800" b="1" dirty="0">
                <a:solidFill>
                  <a:schemeClr val="dk1"/>
                </a:solidFill>
                <a:latin typeface="Calibri"/>
                <a:ea typeface="Calibri"/>
                <a:cs typeface="Calibri"/>
                <a:sym typeface="Calibri"/>
              </a:rPr>
              <a:t>colours</a:t>
            </a:r>
            <a:r>
              <a:rPr lang="en-GB" sz="1800" dirty="0">
                <a:solidFill>
                  <a:schemeClr val="dk1"/>
                </a:solidFill>
                <a:latin typeface="Calibri"/>
                <a:ea typeface="Calibri"/>
                <a:cs typeface="Calibri"/>
                <a:sym typeface="Calibri"/>
              </a:rPr>
              <a:t>:</a:t>
            </a:r>
          </a:p>
          <a:p>
            <a:pPr marL="285750" indent="-285750">
              <a:buFont typeface="Arial" panose="020B0604020202020204" pitchFamily="34" charset="0"/>
              <a:buChar char="•"/>
            </a:pPr>
            <a:r>
              <a:rPr lang="en-GB" sz="1800" dirty="0">
                <a:solidFill>
                  <a:schemeClr val="dk1"/>
                </a:solidFill>
                <a:latin typeface="Calibri"/>
                <a:cs typeface="Calibri"/>
                <a:sym typeface="Calibri"/>
              </a:rPr>
              <a:t>olive-and-black </a:t>
            </a:r>
          </a:p>
          <a:p>
            <a:pPr marL="285750" indent="-285750">
              <a:buFont typeface="Arial" panose="020B0604020202020204" pitchFamily="34" charset="0"/>
              <a:buChar char="•"/>
            </a:pPr>
            <a:r>
              <a:rPr lang="en-GB" sz="1800" dirty="0">
                <a:solidFill>
                  <a:schemeClr val="dk1"/>
                </a:solidFill>
                <a:latin typeface="Calibri"/>
                <a:cs typeface="Calibri"/>
                <a:sym typeface="Calibri"/>
              </a:rPr>
              <a:t>yellow-and-black</a:t>
            </a:r>
            <a:endParaRPr lang="en-GB" sz="1800" dirty="0">
              <a:solidFill>
                <a:schemeClr val="dk1"/>
              </a:solidFill>
              <a:latin typeface="Calibri"/>
              <a:ea typeface="Calibri"/>
              <a:cs typeface="Calibri"/>
              <a:sym typeface="Calibri"/>
            </a:endParaRPr>
          </a:p>
        </p:txBody>
      </p:sp>
      <p:sp>
        <p:nvSpPr>
          <p:cNvPr id="19" name="TextBox 18">
            <a:extLst>
              <a:ext uri="{FF2B5EF4-FFF2-40B4-BE49-F238E27FC236}">
                <a16:creationId xmlns:a16="http://schemas.microsoft.com/office/drawing/2014/main" id="{E1A2E404-CFE4-D4BB-CB81-3BAD395C3854}"/>
              </a:ext>
            </a:extLst>
          </p:cNvPr>
          <p:cNvSpPr txBox="1"/>
          <p:nvPr/>
        </p:nvSpPr>
        <p:spPr>
          <a:xfrm>
            <a:off x="628648" y="1510430"/>
            <a:ext cx="8683076" cy="646331"/>
          </a:xfrm>
          <a:prstGeom prst="rect">
            <a:avLst/>
          </a:prstGeom>
          <a:noFill/>
        </p:spPr>
        <p:txBody>
          <a:bodyPr wrap="square">
            <a:spAutoFit/>
          </a:bodyPr>
          <a:lstStyle/>
          <a:p>
            <a:r>
              <a:rPr kumimoji="0" lang="en-GB" sz="1800" b="0" i="0" u="none" strike="noStrike" kern="1200" cap="none" spc="0" normalizeH="0" baseline="0" noProof="0" dirty="0">
                <a:ln>
                  <a:noFill/>
                </a:ln>
                <a:effectLst/>
                <a:uLnTx/>
                <a:uFillTx/>
                <a:cs typeface="Plus Jakarta Sans Medium" pitchFamily="2" charset="0"/>
              </a:rPr>
              <a:t>The scientists wanted to know whether different colours and different types of stripes affected the survival of moths. </a:t>
            </a:r>
            <a:endParaRPr lang="en-GB" dirty="0"/>
          </a:p>
        </p:txBody>
      </p:sp>
      <p:pic>
        <p:nvPicPr>
          <p:cNvPr id="15" name="Picture 14" descr="A yellow and black triangle&#10;&#10;Description automatically generated">
            <a:extLst>
              <a:ext uri="{FF2B5EF4-FFF2-40B4-BE49-F238E27FC236}">
                <a16:creationId xmlns:a16="http://schemas.microsoft.com/office/drawing/2014/main" id="{4472654E-A351-6BDD-9BD5-1F70EE8D31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40245" y="4557045"/>
            <a:ext cx="1329712" cy="634482"/>
          </a:xfrm>
          <a:prstGeom prst="rect">
            <a:avLst/>
          </a:prstGeom>
          <a:ln w="38100">
            <a:solidFill>
              <a:srgbClr val="3EB1C8"/>
            </a:solidFill>
          </a:ln>
        </p:spPr>
      </p:pic>
      <p:pic>
        <p:nvPicPr>
          <p:cNvPr id="16" name="Picture 15" descr="A yellow and black triangle&#10;&#10;Description automatically generated">
            <a:extLst>
              <a:ext uri="{FF2B5EF4-FFF2-40B4-BE49-F238E27FC236}">
                <a16:creationId xmlns:a16="http://schemas.microsoft.com/office/drawing/2014/main" id="{C69B4D37-32D8-A539-EF90-8AC0EDFE02A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40245" y="5455242"/>
            <a:ext cx="1329712" cy="634482"/>
          </a:xfrm>
          <a:prstGeom prst="rect">
            <a:avLst/>
          </a:prstGeom>
          <a:ln w="38100">
            <a:solidFill>
              <a:srgbClr val="3EB1C8"/>
            </a:solidFill>
          </a:ln>
        </p:spPr>
      </p:pic>
      <p:pic>
        <p:nvPicPr>
          <p:cNvPr id="17" name="Picture 16" descr="A yellow and black triangle&#10;&#10;Description automatically generated">
            <a:extLst>
              <a:ext uri="{FF2B5EF4-FFF2-40B4-BE49-F238E27FC236}">
                <a16:creationId xmlns:a16="http://schemas.microsoft.com/office/drawing/2014/main" id="{862D91C7-6347-B1F8-279D-158C3917584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
          <a:stretch/>
        </p:blipFill>
        <p:spPr>
          <a:xfrm>
            <a:off x="5240246" y="3271878"/>
            <a:ext cx="1329711" cy="674409"/>
          </a:xfrm>
          <a:prstGeom prst="rect">
            <a:avLst/>
          </a:prstGeom>
          <a:ln w="38100">
            <a:solidFill>
              <a:srgbClr val="3EB1C8"/>
            </a:solidFill>
          </a:ln>
        </p:spPr>
      </p:pic>
    </p:spTree>
    <p:extLst>
      <p:ext uri="{BB962C8B-B14F-4D97-AF65-F5344CB8AC3E}">
        <p14:creationId xmlns:p14="http://schemas.microsoft.com/office/powerpoint/2010/main" val="496454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0" y="276490"/>
            <a:ext cx="7886700" cy="1325562"/>
          </a:xfrm>
        </p:spPr>
        <p:txBody>
          <a:bodyPr>
            <a:normAutofit/>
          </a:bodyPr>
          <a:lstStyle/>
          <a:p>
            <a:r>
              <a:rPr lang="en-GB" dirty="0">
                <a:latin typeface="+mn-lt"/>
              </a:rPr>
              <a:t>What did the scientists do next?</a:t>
            </a:r>
          </a:p>
        </p:txBody>
      </p:sp>
      <p:sp>
        <p:nvSpPr>
          <p:cNvPr id="3" name="Rectangle: Rounded Corners 2">
            <a:extLst>
              <a:ext uri="{FF2B5EF4-FFF2-40B4-BE49-F238E27FC236}">
                <a16:creationId xmlns:a16="http://schemas.microsoft.com/office/drawing/2014/main" id="{6C664E69-AF3F-A57B-0E62-AD8254FEA4F3}"/>
              </a:ext>
            </a:extLst>
          </p:cNvPr>
          <p:cNvSpPr/>
          <p:nvPr/>
        </p:nvSpPr>
        <p:spPr>
          <a:xfrm>
            <a:off x="2403063" y="2322833"/>
            <a:ext cx="3962007" cy="10650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insect larva was stuck to the artificial moths?</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8" name="Google Shape;122;p5">
            <a:extLst>
              <a:ext uri="{FF2B5EF4-FFF2-40B4-BE49-F238E27FC236}">
                <a16:creationId xmlns:a16="http://schemas.microsoft.com/office/drawing/2014/main" id="{54D724F5-DC6C-3F92-455D-28AF0CEEDA97}"/>
              </a:ext>
            </a:extLst>
          </p:cNvPr>
          <p:cNvSpPr/>
          <p:nvPr/>
        </p:nvSpPr>
        <p:spPr>
          <a:xfrm>
            <a:off x="712005" y="1720443"/>
            <a:ext cx="8230244" cy="646290"/>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Each artificial moth had an insect larva stuck to it and was hung in a tree.</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pic>
        <p:nvPicPr>
          <p:cNvPr id="9" name="Google Shape;123;p5" descr="A picture containing tent&#10;&#10;Description automatically generated">
            <a:extLst>
              <a:ext uri="{FF2B5EF4-FFF2-40B4-BE49-F238E27FC236}">
                <a16:creationId xmlns:a16="http://schemas.microsoft.com/office/drawing/2014/main" id="{2C15D262-3885-167D-D3D7-963AF52802F0}"/>
              </a:ext>
            </a:extLst>
          </p:cNvPr>
          <p:cNvPicPr preferRelativeResize="0"/>
          <p:nvPr/>
        </p:nvPicPr>
        <p:blipFill rotWithShape="1">
          <a:blip r:embed="rId3">
            <a:alphaModFix/>
          </a:blip>
          <a:srcRect/>
          <a:stretch/>
        </p:blipFill>
        <p:spPr>
          <a:xfrm>
            <a:off x="1393021" y="5011776"/>
            <a:ext cx="6357958" cy="1567708"/>
          </a:xfrm>
          <a:prstGeom prst="rect">
            <a:avLst/>
          </a:prstGeom>
          <a:noFill/>
          <a:ln w="38100">
            <a:solidFill>
              <a:srgbClr val="3EB1C8"/>
            </a:solidFill>
          </a:ln>
        </p:spPr>
      </p:pic>
      <p:sp>
        <p:nvSpPr>
          <p:cNvPr id="4" name="Google Shape;122;p5">
            <a:extLst>
              <a:ext uri="{FF2B5EF4-FFF2-40B4-BE49-F238E27FC236}">
                <a16:creationId xmlns:a16="http://schemas.microsoft.com/office/drawing/2014/main" id="{DEF0221C-174D-E2DA-9F74-6941594AE3E4}"/>
              </a:ext>
            </a:extLst>
          </p:cNvPr>
          <p:cNvSpPr/>
          <p:nvPr/>
        </p:nvSpPr>
        <p:spPr>
          <a:xfrm>
            <a:off x="712005" y="3646951"/>
            <a:ext cx="8230244"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800" dirty="0">
                <a:solidFill>
                  <a:schemeClr val="dk1"/>
                </a:solidFill>
                <a:latin typeface="Calibri"/>
                <a:ea typeface="Calibri"/>
                <a:cs typeface="Calibri"/>
                <a:sym typeface="Calibri"/>
              </a:rPr>
              <a:t>They measured:</a:t>
            </a:r>
          </a:p>
          <a:p>
            <a:r>
              <a:rPr lang="en-GB" sz="1800" dirty="0">
                <a:solidFill>
                  <a:schemeClr val="dk1"/>
                </a:solidFill>
                <a:latin typeface="Calibri"/>
                <a:ea typeface="Calibri"/>
                <a:cs typeface="Calibri"/>
                <a:sym typeface="Calibri"/>
              </a:rPr>
              <a:t> </a:t>
            </a:r>
          </a:p>
          <a:p>
            <a:pPr marL="342900" indent="-342900">
              <a:buFont typeface="+mj-lt"/>
              <a:buAutoNum type="arabicPeriod"/>
            </a:pPr>
            <a:r>
              <a:rPr lang="en-GB" sz="1800" dirty="0">
                <a:solidFill>
                  <a:schemeClr val="dk1"/>
                </a:solidFill>
                <a:latin typeface="Calibri"/>
                <a:ea typeface="Calibri"/>
                <a:cs typeface="Calibri"/>
                <a:sym typeface="Calibri"/>
              </a:rPr>
              <a:t>how easy it was to see the different patterned moths*</a:t>
            </a:r>
          </a:p>
          <a:p>
            <a:pPr marL="342900" indent="-342900">
              <a:buFont typeface="+mj-lt"/>
              <a:buAutoNum type="arabicPeriod"/>
            </a:pPr>
            <a:r>
              <a:rPr lang="en-GB" sz="1800" dirty="0">
                <a:solidFill>
                  <a:schemeClr val="dk1"/>
                </a:solidFill>
                <a:latin typeface="Calibri"/>
                <a:ea typeface="Calibri"/>
                <a:cs typeface="Calibri"/>
                <a:sym typeface="Calibri"/>
              </a:rPr>
              <a:t>how many of the larvae were eaten by birds and how many survived</a:t>
            </a:r>
          </a:p>
        </p:txBody>
      </p:sp>
    </p:spTree>
    <p:extLst>
      <p:ext uri="{BB962C8B-B14F-4D97-AF65-F5344CB8AC3E}">
        <p14:creationId xmlns:p14="http://schemas.microsoft.com/office/powerpoint/2010/main" val="212114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35804" y="602079"/>
            <a:ext cx="8158226" cy="1325562"/>
          </a:xfrm>
        </p:spPr>
        <p:txBody>
          <a:bodyPr>
            <a:normAutofit/>
          </a:bodyPr>
          <a:lstStyle/>
          <a:p>
            <a:r>
              <a:rPr lang="en-GB" dirty="0">
                <a:latin typeface="+mn-lt"/>
              </a:rPr>
              <a:t>What did the scientists find out about  colouring?</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pic>
        <p:nvPicPr>
          <p:cNvPr id="6" name="Google Shape;130;p6">
            <a:extLst>
              <a:ext uri="{FF2B5EF4-FFF2-40B4-BE49-F238E27FC236}">
                <a16:creationId xmlns:a16="http://schemas.microsoft.com/office/drawing/2014/main" id="{C766763B-C21C-CEB8-8523-9B101CA9E540}"/>
              </a:ext>
            </a:extLst>
          </p:cNvPr>
          <p:cNvPicPr preferRelativeResize="0"/>
          <p:nvPr/>
        </p:nvPicPr>
        <p:blipFill rotWithShape="1">
          <a:blip r:embed="rId3">
            <a:alphaModFix/>
          </a:blip>
          <a:srcRect/>
          <a:stretch/>
        </p:blipFill>
        <p:spPr>
          <a:xfrm>
            <a:off x="735804" y="2117645"/>
            <a:ext cx="1535123" cy="1475623"/>
          </a:xfrm>
          <a:prstGeom prst="rect">
            <a:avLst/>
          </a:prstGeom>
          <a:noFill/>
          <a:ln w="38100">
            <a:solidFill>
              <a:srgbClr val="3EB1C8"/>
            </a:solidFill>
          </a:ln>
        </p:spPr>
      </p:pic>
      <p:pic>
        <p:nvPicPr>
          <p:cNvPr id="11" name="Google Shape;132;p6">
            <a:extLst>
              <a:ext uri="{FF2B5EF4-FFF2-40B4-BE49-F238E27FC236}">
                <a16:creationId xmlns:a16="http://schemas.microsoft.com/office/drawing/2014/main" id="{7C6F1271-2F7D-5034-604B-A0EE4C9DDF04}"/>
              </a:ext>
            </a:extLst>
          </p:cNvPr>
          <p:cNvPicPr preferRelativeResize="0"/>
          <p:nvPr/>
        </p:nvPicPr>
        <p:blipFill rotWithShape="1">
          <a:blip r:embed="rId4">
            <a:alphaModFix/>
          </a:blip>
          <a:srcRect/>
          <a:stretch/>
        </p:blipFill>
        <p:spPr>
          <a:xfrm>
            <a:off x="700926" y="4231645"/>
            <a:ext cx="1570001" cy="1586352"/>
          </a:xfrm>
          <a:prstGeom prst="rect">
            <a:avLst/>
          </a:prstGeom>
          <a:noFill/>
          <a:ln w="38100">
            <a:solidFill>
              <a:srgbClr val="3EB1C8"/>
            </a:solidFill>
          </a:ln>
        </p:spPr>
      </p:pic>
      <p:sp>
        <p:nvSpPr>
          <p:cNvPr id="13" name="Google Shape;131;p6">
            <a:extLst>
              <a:ext uri="{FF2B5EF4-FFF2-40B4-BE49-F238E27FC236}">
                <a16:creationId xmlns:a16="http://schemas.microsoft.com/office/drawing/2014/main" id="{44AB0904-8A55-5286-F49D-F0547D7D807E}"/>
              </a:ext>
            </a:extLst>
          </p:cNvPr>
          <p:cNvSpPr/>
          <p:nvPr/>
        </p:nvSpPr>
        <p:spPr>
          <a:xfrm>
            <a:off x="2710671" y="2096725"/>
            <a:ext cx="5803769"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800"/>
            </a:pPr>
            <a:r>
              <a:rPr lang="en-GB" sz="1800" b="1" dirty="0">
                <a:solidFill>
                  <a:schemeClr val="dk1"/>
                </a:solidFill>
                <a:latin typeface="Calibri"/>
                <a:ea typeface="Calibri"/>
                <a:cs typeface="Calibri"/>
                <a:sym typeface="Calibri"/>
              </a:rPr>
              <a:t>Olive-and-black moths</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these moths were hard to see (camouflaged)</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their colouring helped them hide in the habitat</a:t>
            </a:r>
          </a:p>
        </p:txBody>
      </p:sp>
      <p:sp>
        <p:nvSpPr>
          <p:cNvPr id="7" name="Google Shape;131;p6">
            <a:extLst>
              <a:ext uri="{FF2B5EF4-FFF2-40B4-BE49-F238E27FC236}">
                <a16:creationId xmlns:a16="http://schemas.microsoft.com/office/drawing/2014/main" id="{FEC85FED-9D80-281B-79F2-5D3625A5C321}"/>
              </a:ext>
            </a:extLst>
          </p:cNvPr>
          <p:cNvSpPr/>
          <p:nvPr/>
        </p:nvSpPr>
        <p:spPr>
          <a:xfrm>
            <a:off x="2710671" y="4168423"/>
            <a:ext cx="5659606"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R="0" lvl="0" algn="l" rtl="0">
              <a:spcBef>
                <a:spcPts val="0"/>
              </a:spcBef>
              <a:spcAft>
                <a:spcPts val="0"/>
              </a:spcAft>
              <a:buClr>
                <a:schemeClr val="dk1"/>
              </a:buClr>
              <a:buSzPts val="1800"/>
            </a:pPr>
            <a:r>
              <a:rPr lang="en-GB" sz="1800" b="1" dirty="0">
                <a:solidFill>
                  <a:schemeClr val="dk1"/>
                </a:solidFill>
                <a:latin typeface="Calibri"/>
                <a:ea typeface="Calibri"/>
                <a:cs typeface="Calibri"/>
                <a:sym typeface="Calibri"/>
              </a:rPr>
              <a:t>Yellow-and-black moths </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these moth were easy to see (not camouflaged)</a:t>
            </a:r>
          </a:p>
          <a:p>
            <a:pPr marL="285750" marR="0" lvl="0" indent="-285750" algn="l" rtl="0">
              <a:spcBef>
                <a:spcPts val="0"/>
              </a:spcBef>
              <a:spcAft>
                <a:spcPts val="0"/>
              </a:spcAft>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their colouring made them stand out in the habitat </a:t>
            </a:r>
          </a:p>
        </p:txBody>
      </p:sp>
    </p:spTree>
    <p:extLst>
      <p:ext uri="{BB962C8B-B14F-4D97-AF65-F5344CB8AC3E}">
        <p14:creationId xmlns:p14="http://schemas.microsoft.com/office/powerpoint/2010/main" val="3469006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35804" y="602079"/>
            <a:ext cx="8158226" cy="1325562"/>
          </a:xfrm>
        </p:spPr>
        <p:txBody>
          <a:bodyPr>
            <a:normAutofit/>
          </a:bodyPr>
          <a:lstStyle/>
          <a:p>
            <a:r>
              <a:rPr lang="en-GB" dirty="0">
                <a:latin typeface="+mn-lt"/>
              </a:rPr>
              <a:t>What did the scientists find out about  stripes?</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13" name="Google Shape;131;p6">
            <a:extLst>
              <a:ext uri="{FF2B5EF4-FFF2-40B4-BE49-F238E27FC236}">
                <a16:creationId xmlns:a16="http://schemas.microsoft.com/office/drawing/2014/main" id="{44AB0904-8A55-5286-F49D-F0547D7D807E}"/>
              </a:ext>
            </a:extLst>
          </p:cNvPr>
          <p:cNvSpPr/>
          <p:nvPr/>
        </p:nvSpPr>
        <p:spPr>
          <a:xfrm>
            <a:off x="2710671" y="2096725"/>
            <a:ext cx="6031395" cy="92328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800"/>
            </a:pPr>
            <a:r>
              <a:rPr lang="en-GB" sz="1800" b="1" dirty="0">
                <a:solidFill>
                  <a:schemeClr val="dk1"/>
                </a:solidFill>
                <a:latin typeface="Calibri"/>
                <a:ea typeface="Calibri"/>
                <a:cs typeface="Calibri"/>
                <a:sym typeface="Calibri"/>
              </a:rPr>
              <a:t>Olive-and-black moths</a:t>
            </a:r>
          </a:p>
          <a:p>
            <a:pPr marL="285750" indent="-285750">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these moths survived best when the direction and thickness of the stripes matched the pattern of the habitat</a:t>
            </a:r>
          </a:p>
        </p:txBody>
      </p:sp>
      <p:sp>
        <p:nvSpPr>
          <p:cNvPr id="7" name="Google Shape;131;p6">
            <a:extLst>
              <a:ext uri="{FF2B5EF4-FFF2-40B4-BE49-F238E27FC236}">
                <a16:creationId xmlns:a16="http://schemas.microsoft.com/office/drawing/2014/main" id="{FEC85FED-9D80-281B-79F2-5D3625A5C321}"/>
              </a:ext>
            </a:extLst>
          </p:cNvPr>
          <p:cNvSpPr/>
          <p:nvPr/>
        </p:nvSpPr>
        <p:spPr>
          <a:xfrm>
            <a:off x="2710671" y="4168423"/>
            <a:ext cx="6031394"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R="0" lvl="0" algn="l" rtl="0">
              <a:spcBef>
                <a:spcPts val="0"/>
              </a:spcBef>
              <a:spcAft>
                <a:spcPts val="0"/>
              </a:spcAft>
              <a:buClr>
                <a:schemeClr val="dk1"/>
              </a:buClr>
              <a:buSzPts val="1800"/>
            </a:pPr>
            <a:r>
              <a:rPr lang="en-GB" sz="1800" b="1" dirty="0">
                <a:solidFill>
                  <a:schemeClr val="dk1"/>
                </a:solidFill>
                <a:latin typeface="Calibri"/>
                <a:ea typeface="Calibri"/>
                <a:cs typeface="Calibri"/>
                <a:sym typeface="Calibri"/>
              </a:rPr>
              <a:t>Yellow-and-black moths </a:t>
            </a:r>
          </a:p>
          <a:p>
            <a:pPr marL="285750" indent="-285750">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 direction of stripes made no difference to survival</a:t>
            </a:r>
          </a:p>
          <a:p>
            <a:pPr marL="285750" indent="-285750">
              <a:buClr>
                <a:schemeClr val="dk1"/>
              </a:buClr>
              <a:buSzPts val="1800"/>
              <a:buFont typeface="Arial" panose="020B0604020202020204" pitchFamily="34" charset="0"/>
              <a:buChar char="•"/>
            </a:pPr>
            <a:r>
              <a:rPr lang="en-GB" sz="1800" dirty="0">
                <a:solidFill>
                  <a:schemeClr val="dk1"/>
                </a:solidFill>
                <a:latin typeface="Calibri"/>
                <a:ea typeface="Calibri"/>
                <a:cs typeface="Calibri"/>
                <a:sym typeface="Calibri"/>
              </a:rPr>
              <a:t>the thickness of stripes did affect survival – medium stripes were best</a:t>
            </a:r>
          </a:p>
        </p:txBody>
      </p:sp>
      <p:pic>
        <p:nvPicPr>
          <p:cNvPr id="3" name="Google Shape;132;p6">
            <a:extLst>
              <a:ext uri="{FF2B5EF4-FFF2-40B4-BE49-F238E27FC236}">
                <a16:creationId xmlns:a16="http://schemas.microsoft.com/office/drawing/2014/main" id="{38568E4C-91BE-7B22-24E1-02E2E1E90029}"/>
              </a:ext>
            </a:extLst>
          </p:cNvPr>
          <p:cNvPicPr preferRelativeResize="0"/>
          <p:nvPr/>
        </p:nvPicPr>
        <p:blipFill rotWithShape="1">
          <a:blip r:embed="rId3">
            <a:alphaModFix/>
          </a:blip>
          <a:srcRect/>
          <a:stretch/>
        </p:blipFill>
        <p:spPr>
          <a:xfrm>
            <a:off x="735805" y="4168423"/>
            <a:ext cx="1533848" cy="1477286"/>
          </a:xfrm>
          <a:prstGeom prst="rect">
            <a:avLst/>
          </a:prstGeom>
          <a:noFill/>
          <a:ln w="38100">
            <a:solidFill>
              <a:srgbClr val="3EB1C8"/>
            </a:solidFill>
          </a:ln>
        </p:spPr>
      </p:pic>
      <p:pic>
        <p:nvPicPr>
          <p:cNvPr id="4" name="Google Shape;130;p6">
            <a:extLst>
              <a:ext uri="{FF2B5EF4-FFF2-40B4-BE49-F238E27FC236}">
                <a16:creationId xmlns:a16="http://schemas.microsoft.com/office/drawing/2014/main" id="{C44B8B55-9AB1-836A-AFDB-D9007744F59E}"/>
              </a:ext>
            </a:extLst>
          </p:cNvPr>
          <p:cNvPicPr preferRelativeResize="0"/>
          <p:nvPr/>
        </p:nvPicPr>
        <p:blipFill rotWithShape="1">
          <a:blip r:embed="rId4">
            <a:alphaModFix/>
          </a:blip>
          <a:srcRect/>
          <a:stretch/>
        </p:blipFill>
        <p:spPr>
          <a:xfrm>
            <a:off x="735804" y="2096725"/>
            <a:ext cx="1533849" cy="1477287"/>
          </a:xfrm>
          <a:prstGeom prst="rect">
            <a:avLst/>
          </a:prstGeom>
          <a:noFill/>
          <a:ln w="38100">
            <a:solidFill>
              <a:srgbClr val="3EB1C8"/>
            </a:solidFill>
          </a:ln>
        </p:spPr>
      </p:pic>
    </p:spTree>
    <p:extLst>
      <p:ext uri="{BB962C8B-B14F-4D97-AF65-F5344CB8AC3E}">
        <p14:creationId xmlns:p14="http://schemas.microsoft.com/office/powerpoint/2010/main" val="1006316208"/>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purl.org/dc/terms/"/>
    <ds:schemaRef ds:uri="http://purl.org/dc/elements/1.1/"/>
    <ds:schemaRef ds:uri="http://schemas.openxmlformats.org/package/2006/metadata/core-properties"/>
    <ds:schemaRef ds:uri="56010c2e-e7df-43f9-b9a0-0c299b337b10"/>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f6a294d8-0227-4a1f-9f82-c7d0e374c362"/>
    <ds:schemaRef ds:uri="http://purl.org/dc/dcmitype/"/>
    <ds:schemaRef ds:uri="51cf1bba-0ff5-42e2-8005-60d9d9512cef"/>
    <ds:schemaRef ds:uri="7705360a-025e-40d4-a4f7-46b65681b513"/>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1A479C9D-348A-4A18-9165-1E55C9B30504}"/>
</file>

<file path=docProps/app.xml><?xml version="1.0" encoding="utf-8"?>
<Properties xmlns="http://schemas.openxmlformats.org/officeDocument/2006/extended-properties" xmlns:vt="http://schemas.openxmlformats.org/officeDocument/2006/docPropsVTypes">
  <TotalTime>876</TotalTime>
  <Words>1859</Words>
  <Application>Microsoft Office PowerPoint</Application>
  <PresentationFormat>On-screen Show (4:3)</PresentationFormat>
  <Paragraphs>203</Paragraphs>
  <Slides>18</Slides>
  <Notes>17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Arial</vt:lpstr>
      <vt:lpstr>BaskervilleMTStd-Regular</vt:lpstr>
      <vt:lpstr>Calibri</vt:lpstr>
      <vt:lpstr>Helvetica Neue</vt:lpstr>
      <vt:lpstr>InterFace</vt:lpstr>
      <vt:lpstr>Interface-Regular</vt:lpstr>
      <vt:lpstr>Plus Jakarta Sans</vt:lpstr>
      <vt:lpstr>Plus Jakarta Sans ExtraBold</vt:lpstr>
      <vt:lpstr>Plus Jakarta Sans Medium</vt:lpstr>
      <vt:lpstr>2_Office Theme</vt:lpstr>
      <vt:lpstr>1_Office Theme</vt:lpstr>
      <vt:lpstr>Stripes and Concealment</vt:lpstr>
      <vt:lpstr>Stripes and concealment</vt:lpstr>
      <vt:lpstr>Key vocabulary</vt:lpstr>
      <vt:lpstr>Quick Starter Activity</vt:lpstr>
      <vt:lpstr>What did the scientists already know  about colour and stripes?</vt:lpstr>
      <vt:lpstr>What did the scientists do?</vt:lpstr>
      <vt:lpstr>What did the scientists do next?</vt:lpstr>
      <vt:lpstr>What did the scientists find out about  colouring?</vt:lpstr>
      <vt:lpstr>What did the scientists find out about  stripes?</vt:lpstr>
      <vt:lpstr>PowerPoint Presentation</vt:lpstr>
      <vt:lpstr>Who were the scientists?</vt:lpstr>
      <vt:lpstr>PowerPoint Presentation</vt:lpstr>
      <vt:lpstr>PowerPoint Presentation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30</cp:revision>
  <dcterms:created xsi:type="dcterms:W3CDTF">2016-06-16T08:43:18Z</dcterms:created>
  <dcterms:modified xsi:type="dcterms:W3CDTF">2025-07-23T15:39:49Z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