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19"/>
  </p:notesMasterIdLst>
  <p:sldIdLst>
    <p:sldId id="256" r:id="rId5"/>
    <p:sldId id="267" r:id="rId6"/>
    <p:sldId id="257" r:id="rId7"/>
    <p:sldId id="258" r:id="rId8"/>
    <p:sldId id="259" r:id="rId9"/>
    <p:sldId id="260" r:id="rId10"/>
    <p:sldId id="261" r:id="rId11"/>
    <p:sldId id="281" r:id="rId12"/>
    <p:sldId id="262" r:id="rId13"/>
    <p:sldId id="263" r:id="rId14"/>
    <p:sldId id="264" r:id="rId15"/>
    <p:sldId id="265" r:id="rId16"/>
    <p:sldId id="280" r:id="rId17"/>
    <p:sldId id="279" r:id="rId1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lison Trew" initials="AT" lastIdx="2" clrIdx="0">
    <p:extLst>
      <p:ext uri="{19B8F6BF-5375-455C-9EA6-DF929625EA0E}">
        <p15:presenceInfo xmlns:p15="http://schemas.microsoft.com/office/powerpoint/2012/main" userId="S::Alison.Trew@pstt.org.uk::501ad152-89bb-4882-ac72-f31826cb2e78" providerId="AD"/>
      </p:ext>
    </p:extLst>
  </p:cmAuthor>
  <p:cmAuthor id="2" name="Sue Martin" initials="SM" lastIdx="1" clrIdx="1">
    <p:extLst>
      <p:ext uri="{19B8F6BF-5375-455C-9EA6-DF929625EA0E}">
        <p15:presenceInfo xmlns:p15="http://schemas.microsoft.com/office/powerpoint/2012/main" userId="S::sue.martin@pstt.org.uk::cb0194a5-6d63-41ca-ace6-4751bda7921e"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8367" autoAdjust="0"/>
    <p:restoredTop sz="93154"/>
  </p:normalViewPr>
  <p:slideViewPr>
    <p:cSldViewPr>
      <p:cViewPr varScale="1">
        <p:scale>
          <a:sx n="80" d="100"/>
          <a:sy n="80" d="100"/>
        </p:scale>
        <p:origin x="1397" y="53"/>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3" Type="http://schemas.openxmlformats.org/officeDocument/2006/relationships/customXml" Target="../customXml/item3.xml"/><Relationship Id="rId21" Type="http://schemas.openxmlformats.org/officeDocument/2006/relationships/presProps" Target="pres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commentAuthors" Target="commentAuthor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343FAB5-BCA0-4861-867F-C7B00828AEDE}" type="datetimeFigureOut">
              <a:rPr lang="en-GB" smtClean="0"/>
              <a:t>26/10/2023</a:t>
            </a:fld>
            <a:endParaRPr lang="en-GB"/>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DB62ADE-C0E3-4181-8BA0-7700323193E2}" type="slidenum">
              <a:rPr lang="en-GB" smtClean="0"/>
              <a:t>‹#›</a:t>
            </a:fld>
            <a:endParaRPr lang="en-GB"/>
          </a:p>
        </p:txBody>
      </p:sp>
    </p:spTree>
    <p:extLst>
      <p:ext uri="{BB962C8B-B14F-4D97-AF65-F5344CB8AC3E}">
        <p14:creationId xmlns:p14="http://schemas.microsoft.com/office/powerpoint/2010/main" val="394612014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55576" y="2564904"/>
            <a:ext cx="77724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403648" y="4221088"/>
            <a:ext cx="6400800" cy="1296144"/>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GB"/>
          </a:p>
        </p:txBody>
      </p:sp>
      <p:pic>
        <p:nvPicPr>
          <p:cNvPr id="9" name="Picture 8" descr="Colour Strip.jpg"/>
          <p:cNvPicPr>
            <a:picLocks noChangeAspect="1"/>
          </p:cNvPicPr>
          <p:nvPr userDrawn="1"/>
        </p:nvPicPr>
        <p:blipFill>
          <a:blip r:embed="rId2" cstate="print"/>
          <a:stretch>
            <a:fillRect/>
          </a:stretch>
        </p:blipFill>
        <p:spPr>
          <a:xfrm>
            <a:off x="3275856" y="0"/>
            <a:ext cx="5868144" cy="476672"/>
          </a:xfrm>
          <a:prstGeom prst="rect">
            <a:avLst/>
          </a:prstGeom>
        </p:spPr>
      </p:pic>
      <p:pic>
        <p:nvPicPr>
          <p:cNvPr id="10" name="Picture 9" descr="W&amp;H_ PSTT.png"/>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323528" y="332656"/>
            <a:ext cx="2910457" cy="2171322"/>
          </a:xfrm>
          <a:prstGeom prst="rect">
            <a:avLst/>
          </a:prstGeom>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and Vertical Text">
    <p:spTree>
      <p:nvGrpSpPr>
        <p:cNvPr id="1" name=""/>
        <p:cNvGrpSpPr/>
        <p:nvPr/>
      </p:nvGrpSpPr>
      <p:grpSpPr>
        <a:xfrm>
          <a:off x="0" y="0"/>
          <a:ext cx="0" cy="0"/>
          <a:chOff x="0" y="0"/>
          <a:chExt cx="0" cy="0"/>
        </a:xfrm>
      </p:grpSpPr>
      <p:pic>
        <p:nvPicPr>
          <p:cNvPr id="7" name="Picture 6" descr="Colour Strip.jpg"/>
          <p:cNvPicPr>
            <a:picLocks noChangeAspect="1"/>
          </p:cNvPicPr>
          <p:nvPr userDrawn="1"/>
        </p:nvPicPr>
        <p:blipFill>
          <a:blip r:embed="rId2" cstate="print"/>
          <a:stretch>
            <a:fillRect/>
          </a:stretch>
        </p:blipFill>
        <p:spPr>
          <a:xfrm rot="5400000">
            <a:off x="5971592" y="2695736"/>
            <a:ext cx="5868144" cy="476672"/>
          </a:xfrm>
          <a:prstGeom prst="rect">
            <a:avLst/>
          </a:prstGeom>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Vertical Title and Text">
    <p:spTree>
      <p:nvGrpSpPr>
        <p:cNvPr id="1" name=""/>
        <p:cNvGrpSpPr/>
        <p:nvPr/>
      </p:nvGrpSpPr>
      <p:grpSpPr>
        <a:xfrm>
          <a:off x="0" y="0"/>
          <a:ext cx="0" cy="0"/>
          <a:chOff x="0" y="0"/>
          <a:chExt cx="0" cy="0"/>
        </a:xfrm>
      </p:grpSpPr>
      <p:pic>
        <p:nvPicPr>
          <p:cNvPr id="7" name="Picture 6" descr="Colour Strip.jpg"/>
          <p:cNvPicPr>
            <a:picLocks noChangeAspect="1"/>
          </p:cNvPicPr>
          <p:nvPr userDrawn="1"/>
        </p:nvPicPr>
        <p:blipFill>
          <a:blip r:embed="rId2" cstate="print"/>
          <a:stretch>
            <a:fillRect/>
          </a:stretch>
        </p:blipFill>
        <p:spPr>
          <a:xfrm rot="5400000">
            <a:off x="-2695736" y="2695736"/>
            <a:ext cx="5868144" cy="476672"/>
          </a:xfrm>
          <a:prstGeom prst="rect">
            <a:avLst/>
          </a:prstGeom>
        </p:spPr>
      </p:pic>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6" name="Picture 5" descr="Colour Strip.jpg"/>
          <p:cNvPicPr>
            <a:picLocks noChangeAspect="1"/>
          </p:cNvPicPr>
          <p:nvPr userDrawn="1"/>
        </p:nvPicPr>
        <p:blipFill>
          <a:blip r:embed="rId2" cstate="print"/>
          <a:stretch>
            <a:fillRect/>
          </a:stretch>
        </p:blipFill>
        <p:spPr>
          <a:xfrm rot="5400000">
            <a:off x="5971592" y="2695736"/>
            <a:ext cx="5868144" cy="476672"/>
          </a:xfrm>
          <a:prstGeom prst="rect">
            <a:avLst/>
          </a:prstGeom>
        </p:spPr>
      </p:pic>
      <p:pic>
        <p:nvPicPr>
          <p:cNvPr id="7" name="Picture 6" descr="W&amp;H_ PSTT.png"/>
          <p:cNvPicPr>
            <a:picLocks noChangeAspect="1"/>
          </p:cNvPicPr>
          <p:nvPr userDrawn="1"/>
        </p:nvPicPr>
        <p:blipFill>
          <a:blip r:embed="rId3" cstate="print"/>
          <a:stretch>
            <a:fillRect/>
          </a:stretch>
        </p:blipFill>
        <p:spPr>
          <a:xfrm>
            <a:off x="179512" y="5445224"/>
            <a:ext cx="1584176" cy="1181861"/>
          </a:xfrm>
          <a:prstGeom prst="rect">
            <a:avLst/>
          </a:prstGeom>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pic>
        <p:nvPicPr>
          <p:cNvPr id="6" name="Picture 5" descr="Colour Strip.jpg"/>
          <p:cNvPicPr>
            <a:picLocks noChangeAspect="1"/>
          </p:cNvPicPr>
          <p:nvPr userDrawn="1"/>
        </p:nvPicPr>
        <p:blipFill>
          <a:blip r:embed="rId2" cstate="print"/>
          <a:stretch>
            <a:fillRect/>
          </a:stretch>
        </p:blipFill>
        <p:spPr>
          <a:xfrm rot="5400000">
            <a:off x="-2695736" y="2695736"/>
            <a:ext cx="5868144" cy="476672"/>
          </a:xfrm>
          <a:prstGeom prst="rect">
            <a:avLst/>
          </a:prstGeom>
        </p:spPr>
      </p:pic>
      <p:pic>
        <p:nvPicPr>
          <p:cNvPr id="7" name="Picture 6" descr="W&amp;H_ PSTT.png"/>
          <p:cNvPicPr>
            <a:picLocks noChangeAspect="1"/>
          </p:cNvPicPr>
          <p:nvPr userDrawn="1"/>
        </p:nvPicPr>
        <p:blipFill>
          <a:blip r:embed="rId3" cstate="print"/>
          <a:stretch>
            <a:fillRect/>
          </a:stretch>
        </p:blipFill>
        <p:spPr>
          <a:xfrm>
            <a:off x="7308304" y="5445224"/>
            <a:ext cx="1584176" cy="1181861"/>
          </a:xfrm>
          <a:prstGeom prst="rect">
            <a:avLst/>
          </a:prstGeom>
        </p:spPr>
      </p:pic>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pic>
        <p:nvPicPr>
          <p:cNvPr id="6" name="Picture 5" descr="Colour Strip.jpg"/>
          <p:cNvPicPr>
            <a:picLocks noChangeAspect="1"/>
          </p:cNvPicPr>
          <p:nvPr userDrawn="1"/>
        </p:nvPicPr>
        <p:blipFill>
          <a:blip r:embed="rId2" cstate="print"/>
          <a:stretch>
            <a:fillRect/>
          </a:stretch>
        </p:blipFill>
        <p:spPr>
          <a:xfrm rot="5400000">
            <a:off x="5971592" y="2695736"/>
            <a:ext cx="5868144" cy="476672"/>
          </a:xfrm>
          <a:prstGeom prst="rect">
            <a:avLst/>
          </a:prstGeom>
        </p:spPr>
      </p:pic>
      <p:pic>
        <p:nvPicPr>
          <p:cNvPr id="4" name="Picture 3"/>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251520" y="5529904"/>
            <a:ext cx="1986677" cy="975663"/>
          </a:xfrm>
          <a:prstGeom prst="rect">
            <a:avLst/>
          </a:prstGeom>
        </p:spPr>
      </p:pic>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pic>
        <p:nvPicPr>
          <p:cNvPr id="6" name="Picture 5" descr="Colour Strip.jpg"/>
          <p:cNvPicPr>
            <a:picLocks noChangeAspect="1"/>
          </p:cNvPicPr>
          <p:nvPr userDrawn="1"/>
        </p:nvPicPr>
        <p:blipFill>
          <a:blip r:embed="rId2" cstate="print"/>
          <a:stretch>
            <a:fillRect/>
          </a:stretch>
        </p:blipFill>
        <p:spPr>
          <a:xfrm rot="5400000">
            <a:off x="-2695736" y="2695736"/>
            <a:ext cx="5868144" cy="476672"/>
          </a:xfrm>
          <a:prstGeom prst="rect">
            <a:avLst/>
          </a:prstGeom>
        </p:spPr>
      </p:pic>
      <p:pic>
        <p:nvPicPr>
          <p:cNvPr id="4" name="Picture 3"/>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6948264" y="5601912"/>
            <a:ext cx="1986677" cy="975663"/>
          </a:xfrm>
          <a:prstGeom prst="rect">
            <a:avLst/>
          </a:prstGeom>
        </p:spPr>
      </p:pic>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4_Custom Layout">
    <p:spTree>
      <p:nvGrpSpPr>
        <p:cNvPr id="1" name=""/>
        <p:cNvGrpSpPr/>
        <p:nvPr/>
      </p:nvGrpSpPr>
      <p:grpSpPr>
        <a:xfrm>
          <a:off x="0" y="0"/>
          <a:ext cx="0" cy="0"/>
          <a:chOff x="0" y="0"/>
          <a:chExt cx="0" cy="0"/>
        </a:xfrm>
      </p:grpSpPr>
      <p:pic>
        <p:nvPicPr>
          <p:cNvPr id="6" name="Picture 5" descr="Colour Wheel.png"/>
          <p:cNvPicPr>
            <a:picLocks noChangeAspect="1"/>
          </p:cNvPicPr>
          <p:nvPr userDrawn="1"/>
        </p:nvPicPr>
        <p:blipFill>
          <a:blip r:embed="rId2" cstate="print"/>
          <a:stretch>
            <a:fillRect/>
          </a:stretch>
        </p:blipFill>
        <p:spPr>
          <a:xfrm>
            <a:off x="251520" y="260648"/>
            <a:ext cx="779549" cy="793286"/>
          </a:xfrm>
          <a:prstGeom prst="rect">
            <a:avLst/>
          </a:prstGeom>
        </p:spPr>
      </p:pic>
      <p:pic>
        <p:nvPicPr>
          <p:cNvPr id="7" name="Picture 6" descr="Colour Strip.jpg"/>
          <p:cNvPicPr>
            <a:picLocks noChangeAspect="1"/>
          </p:cNvPicPr>
          <p:nvPr userDrawn="1"/>
        </p:nvPicPr>
        <p:blipFill>
          <a:blip r:embed="rId3" cstate="print"/>
          <a:stretch>
            <a:fillRect/>
          </a:stretch>
        </p:blipFill>
        <p:spPr>
          <a:xfrm rot="5400000">
            <a:off x="5971592" y="2695736"/>
            <a:ext cx="5868144" cy="476672"/>
          </a:xfrm>
          <a:prstGeom prst="rect">
            <a:avLst/>
          </a:prstGeom>
        </p:spPr>
      </p:pic>
      <p:sp>
        <p:nvSpPr>
          <p:cNvPr id="9" name="Text Placeholder 2"/>
          <p:cNvSpPr>
            <a:spLocks noGrp="1"/>
          </p:cNvSpPr>
          <p:nvPr>
            <p:ph type="body" idx="1" hasCustomPrompt="1"/>
          </p:nvPr>
        </p:nvSpPr>
        <p:spPr>
          <a:xfrm>
            <a:off x="827584" y="620688"/>
            <a:ext cx="7772400" cy="401836"/>
          </a:xfrm>
        </p:spPr>
        <p:txBody>
          <a:bodyPr anchor="b"/>
          <a:lstStyle>
            <a:lvl1pPr marL="0" indent="0">
              <a:buNone/>
              <a:defRPr sz="2000" baseline="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a:t>Insert slide subtitle</a:t>
            </a: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5_Custom Layout">
    <p:spTree>
      <p:nvGrpSpPr>
        <p:cNvPr id="1" name=""/>
        <p:cNvGrpSpPr/>
        <p:nvPr/>
      </p:nvGrpSpPr>
      <p:grpSpPr>
        <a:xfrm>
          <a:off x="0" y="0"/>
          <a:ext cx="0" cy="0"/>
          <a:chOff x="0" y="0"/>
          <a:chExt cx="0" cy="0"/>
        </a:xfrm>
      </p:grpSpPr>
      <p:pic>
        <p:nvPicPr>
          <p:cNvPr id="7" name="Picture 6" descr="Colour Strip.jpg"/>
          <p:cNvPicPr>
            <a:picLocks noChangeAspect="1"/>
          </p:cNvPicPr>
          <p:nvPr userDrawn="1"/>
        </p:nvPicPr>
        <p:blipFill>
          <a:blip r:embed="rId2" cstate="print"/>
          <a:stretch>
            <a:fillRect/>
          </a:stretch>
        </p:blipFill>
        <p:spPr>
          <a:xfrm rot="5400000">
            <a:off x="5971592" y="2695736"/>
            <a:ext cx="5868144" cy="476672"/>
          </a:xfrm>
          <a:prstGeom prst="rect">
            <a:avLst/>
          </a:prstGeom>
        </p:spPr>
      </p:pic>
      <p:sp>
        <p:nvSpPr>
          <p:cNvPr id="9" name="Text Placeholder 2"/>
          <p:cNvSpPr>
            <a:spLocks noGrp="1"/>
          </p:cNvSpPr>
          <p:nvPr>
            <p:ph type="body" idx="1" hasCustomPrompt="1"/>
          </p:nvPr>
        </p:nvSpPr>
        <p:spPr>
          <a:xfrm>
            <a:off x="1115616" y="620688"/>
            <a:ext cx="7772400" cy="401836"/>
          </a:xfrm>
        </p:spPr>
        <p:txBody>
          <a:bodyPr anchor="b"/>
          <a:lstStyle>
            <a:lvl1pPr marL="0" indent="0">
              <a:buNone/>
              <a:defRPr sz="2000" baseline="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a:t>Insert slide subtitle</a:t>
            </a:r>
          </a:p>
        </p:txBody>
      </p:sp>
      <p:pic>
        <p:nvPicPr>
          <p:cNvPr id="5" name="Picture 4"/>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319572" y="284637"/>
            <a:ext cx="1080120" cy="737887"/>
          </a:xfrm>
          <a:prstGeom prst="rect">
            <a:avLst/>
          </a:prstGeom>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pic>
        <p:nvPicPr>
          <p:cNvPr id="7" name="Picture 6" descr="Colour Strip.jpg"/>
          <p:cNvPicPr>
            <a:picLocks noChangeAspect="1"/>
          </p:cNvPicPr>
          <p:nvPr userDrawn="1"/>
        </p:nvPicPr>
        <p:blipFill>
          <a:blip r:embed="rId2" cstate="print"/>
          <a:stretch>
            <a:fillRect/>
          </a:stretch>
        </p:blipFill>
        <p:spPr>
          <a:xfrm>
            <a:off x="3275856" y="0"/>
            <a:ext cx="5868144" cy="476672"/>
          </a:xfrm>
          <a:prstGeom prst="rect">
            <a:avLst/>
          </a:prstGeom>
        </p:spPr>
      </p:pic>
      <p:pic>
        <p:nvPicPr>
          <p:cNvPr id="9" name="Picture 8"/>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467544" y="476672"/>
            <a:ext cx="2993311" cy="1470025"/>
          </a:xfrm>
          <a:prstGeom prst="rect">
            <a:avLst/>
          </a:prstGeom>
        </p:spPr>
      </p:pic>
      <p:sp>
        <p:nvSpPr>
          <p:cNvPr id="10" name="Title 1"/>
          <p:cNvSpPr>
            <a:spLocks noGrp="1"/>
          </p:cNvSpPr>
          <p:nvPr>
            <p:ph type="ctrTitle"/>
          </p:nvPr>
        </p:nvSpPr>
        <p:spPr>
          <a:xfrm>
            <a:off x="755576" y="2564904"/>
            <a:ext cx="7772400" cy="1470025"/>
          </a:xfrm>
        </p:spPr>
        <p:txBody>
          <a:bodyPr/>
          <a:lstStyle/>
          <a:p>
            <a:r>
              <a:rPr lang="en-US"/>
              <a:t>Click to edit Master title style</a:t>
            </a:r>
            <a:endParaRPr lang="en-GB"/>
          </a:p>
        </p:txBody>
      </p:sp>
      <p:sp>
        <p:nvSpPr>
          <p:cNvPr id="11" name="Subtitle 2"/>
          <p:cNvSpPr>
            <a:spLocks noGrp="1"/>
          </p:cNvSpPr>
          <p:nvPr>
            <p:ph type="subTitle" idx="1"/>
          </p:nvPr>
        </p:nvSpPr>
        <p:spPr>
          <a:xfrm>
            <a:off x="1403648" y="4221088"/>
            <a:ext cx="6400800" cy="1296144"/>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GB"/>
          </a:p>
        </p:txBody>
      </p:sp>
      <p:pic>
        <p:nvPicPr>
          <p:cNvPr id="7" name="Picture 6" descr="Colour Strip.jpg"/>
          <p:cNvPicPr>
            <a:picLocks noChangeAspect="1"/>
          </p:cNvPicPr>
          <p:nvPr userDrawn="1"/>
        </p:nvPicPr>
        <p:blipFill>
          <a:blip r:embed="rId2" cstate="print"/>
          <a:stretch>
            <a:fillRect/>
          </a:stretch>
        </p:blipFill>
        <p:spPr>
          <a:xfrm>
            <a:off x="3275856" y="0"/>
            <a:ext cx="5868144" cy="476672"/>
          </a:xfrm>
          <a:prstGeom prst="rect">
            <a:avLst/>
          </a:prstGeom>
        </p:spPr>
      </p:pic>
      <p:pic>
        <p:nvPicPr>
          <p:cNvPr id="8" name="Picture 7" descr="W&amp;H_ PSTT.png"/>
          <p:cNvPicPr>
            <a:picLocks noChangeAspect="1"/>
          </p:cNvPicPr>
          <p:nvPr userDrawn="1"/>
        </p:nvPicPr>
        <p:blipFill>
          <a:blip r:embed="rId3" cstate="print"/>
          <a:stretch>
            <a:fillRect/>
          </a:stretch>
        </p:blipFill>
        <p:spPr>
          <a:xfrm>
            <a:off x="323528" y="332655"/>
            <a:ext cx="1584176" cy="1181861"/>
          </a:xfrm>
          <a:prstGeom prst="rect">
            <a:avLst/>
          </a:prstGeom>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pic>
        <p:nvPicPr>
          <p:cNvPr id="8" name="Picture 7" descr="Colour Strip.jpg"/>
          <p:cNvPicPr>
            <a:picLocks noChangeAspect="1"/>
          </p:cNvPicPr>
          <p:nvPr userDrawn="1"/>
        </p:nvPicPr>
        <p:blipFill>
          <a:blip r:embed="rId2" cstate="print"/>
          <a:stretch>
            <a:fillRect/>
          </a:stretch>
        </p:blipFill>
        <p:spPr>
          <a:xfrm>
            <a:off x="3275856" y="0"/>
            <a:ext cx="5868144" cy="476672"/>
          </a:xfrm>
          <a:prstGeom prst="rect">
            <a:avLst/>
          </a:prstGeom>
        </p:spPr>
      </p:pic>
      <p:pic>
        <p:nvPicPr>
          <p:cNvPr id="9" name="Picture 8"/>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513351" y="219014"/>
            <a:ext cx="2736304" cy="1343807"/>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pic>
        <p:nvPicPr>
          <p:cNvPr id="10" name="Picture 9" descr="Colour Strip.jpg"/>
          <p:cNvPicPr>
            <a:picLocks noChangeAspect="1"/>
          </p:cNvPicPr>
          <p:nvPr userDrawn="1"/>
        </p:nvPicPr>
        <p:blipFill>
          <a:blip r:embed="rId2" cstate="print"/>
          <a:stretch>
            <a:fillRect/>
          </a:stretch>
        </p:blipFill>
        <p:spPr>
          <a:xfrm>
            <a:off x="3275856" y="0"/>
            <a:ext cx="5868144" cy="476672"/>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pic>
        <p:nvPicPr>
          <p:cNvPr id="6" name="Picture 5" descr="Colour Strip.jpg"/>
          <p:cNvPicPr>
            <a:picLocks noChangeAspect="1"/>
          </p:cNvPicPr>
          <p:nvPr userDrawn="1"/>
        </p:nvPicPr>
        <p:blipFill>
          <a:blip r:embed="rId2" cstate="print"/>
          <a:stretch>
            <a:fillRect/>
          </a:stretch>
        </p:blipFill>
        <p:spPr>
          <a:xfrm>
            <a:off x="3275856" y="6381328"/>
            <a:ext cx="5868144" cy="476672"/>
          </a:xfrm>
          <a:prstGeom prst="rect">
            <a:avLst/>
          </a:prstGeom>
        </p:spPr>
      </p:pic>
      <p:pic>
        <p:nvPicPr>
          <p:cNvPr id="7" name="Picture 6" descr="W&amp;H_ PSTT.png"/>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5868144" y="476672"/>
            <a:ext cx="2910457" cy="2171322"/>
          </a:xfrm>
          <a:prstGeom prst="rect">
            <a:avLst/>
          </a:prstGeom>
        </p:spPr>
      </p:pic>
      <p:pic>
        <p:nvPicPr>
          <p:cNvPr id="8" name="Picture 7" descr="Colour Strip.jpg"/>
          <p:cNvPicPr>
            <a:picLocks noChangeAspect="1"/>
          </p:cNvPicPr>
          <p:nvPr userDrawn="1"/>
        </p:nvPicPr>
        <p:blipFill>
          <a:blip r:embed="rId2" cstate="print"/>
          <a:stretch>
            <a:fillRect/>
          </a:stretch>
        </p:blipFill>
        <p:spPr>
          <a:xfrm>
            <a:off x="1475656" y="6381328"/>
            <a:ext cx="7668344" cy="476672"/>
          </a:xfrm>
          <a:prstGeom prst="rect">
            <a:avLst/>
          </a:prstGeom>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pic>
        <p:nvPicPr>
          <p:cNvPr id="5" name="Picture 4" descr="Colour Strip.jpg"/>
          <p:cNvPicPr>
            <a:picLocks noChangeAspect="1"/>
          </p:cNvPicPr>
          <p:nvPr userDrawn="1"/>
        </p:nvPicPr>
        <p:blipFill>
          <a:blip r:embed="rId2" cstate="print"/>
          <a:stretch>
            <a:fillRect/>
          </a:stretch>
        </p:blipFill>
        <p:spPr>
          <a:xfrm>
            <a:off x="1475656" y="6381328"/>
            <a:ext cx="7668344" cy="476672"/>
          </a:xfrm>
          <a:prstGeom prst="rect">
            <a:avLst/>
          </a:prstGeom>
        </p:spPr>
      </p:pic>
      <p:pic>
        <p:nvPicPr>
          <p:cNvPr id="6" name="Picture 5"/>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5364088" y="407972"/>
            <a:ext cx="3456384" cy="1697441"/>
          </a:xfrm>
          <a:prstGeom prst="rect">
            <a:avLst/>
          </a:prstGeom>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pic>
        <p:nvPicPr>
          <p:cNvPr id="9" name="Picture 8" descr="Colour Strip.jpg"/>
          <p:cNvPicPr>
            <a:picLocks noChangeAspect="1"/>
          </p:cNvPicPr>
          <p:nvPr userDrawn="1"/>
        </p:nvPicPr>
        <p:blipFill>
          <a:blip r:embed="rId2" cstate="print"/>
          <a:stretch>
            <a:fillRect/>
          </a:stretch>
        </p:blipFill>
        <p:spPr>
          <a:xfrm>
            <a:off x="2123728" y="0"/>
            <a:ext cx="7020272" cy="311823"/>
          </a:xfrm>
          <a:prstGeom prst="rect">
            <a:avLst/>
          </a:prstGeom>
        </p:spPr>
      </p:pic>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pic>
        <p:nvPicPr>
          <p:cNvPr id="8" name="Picture 7" descr="Colour Strip.jpg"/>
          <p:cNvPicPr>
            <a:picLocks noChangeAspect="1"/>
          </p:cNvPicPr>
          <p:nvPr userDrawn="1"/>
        </p:nvPicPr>
        <p:blipFill>
          <a:blip r:embed="rId2" cstate="print"/>
          <a:stretch>
            <a:fillRect/>
          </a:stretch>
        </p:blipFill>
        <p:spPr>
          <a:xfrm>
            <a:off x="0" y="6546177"/>
            <a:ext cx="7020272" cy="311823"/>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8FCBF36-EF5A-4749-AAA0-29A8BE84FFD0}" type="datetimeFigureOut">
              <a:rPr lang="en-GB" smtClean="0"/>
              <a:pPr/>
              <a:t>26/10/2023</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B36BD09-2225-4D3F-80F2-64A4E7095FDD}" type="slidenum">
              <a:rPr lang="en-GB" smtClean="0"/>
              <a:pPr/>
              <a:t>‹#›</a:t>
            </a:fld>
            <a:endParaRPr lang="en-GB"/>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16.jpg"/><Relationship Id="rId3" Type="http://schemas.openxmlformats.org/officeDocument/2006/relationships/image" Target="../media/image11.jpg"/><Relationship Id="rId7" Type="http://schemas.openxmlformats.org/officeDocument/2006/relationships/image" Target="../media/image15.jpeg"/><Relationship Id="rId2" Type="http://schemas.openxmlformats.org/officeDocument/2006/relationships/image" Target="../media/image10.jpg"/><Relationship Id="rId1" Type="http://schemas.openxmlformats.org/officeDocument/2006/relationships/slideLayout" Target="../slideLayouts/slideLayout1.xml"/><Relationship Id="rId6" Type="http://schemas.openxmlformats.org/officeDocument/2006/relationships/image" Target="../media/image14.jpg"/><Relationship Id="rId5" Type="http://schemas.openxmlformats.org/officeDocument/2006/relationships/image" Target="../media/image13.jpg"/><Relationship Id="rId10" Type="http://schemas.openxmlformats.org/officeDocument/2006/relationships/image" Target="../media/image18.jpg"/><Relationship Id="rId4" Type="http://schemas.openxmlformats.org/officeDocument/2006/relationships/image" Target="../media/image12.jpg"/><Relationship Id="rId9" Type="http://schemas.openxmlformats.org/officeDocument/2006/relationships/image" Target="../media/image17.jp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3" Type="http://schemas.openxmlformats.org/officeDocument/2006/relationships/hyperlink" Target="https://forms.gle/J9gp5EQU8HRebaFa7" TargetMode="External"/><Relationship Id="rId2" Type="http://schemas.openxmlformats.org/officeDocument/2006/relationships/hyperlink" Target="mailto:info@pstt.org.uk" TargetMode="External"/><Relationship Id="rId1" Type="http://schemas.openxmlformats.org/officeDocument/2006/relationships/slideLayout" Target="../slideLayouts/slideLayout11.xml"/></Relationships>
</file>

<file path=ppt/slides/_rels/slide14.xml.rels><?xml version="1.0" encoding="UTF-8" standalone="yes"?>
<Relationships xmlns="http://schemas.openxmlformats.org/package/2006/relationships"><Relationship Id="rId3" Type="http://schemas.openxmlformats.org/officeDocument/2006/relationships/hyperlink" Target="http://www.wowscience.co.uk/" TargetMode="External"/><Relationship Id="rId7" Type="http://schemas.openxmlformats.org/officeDocument/2006/relationships/image" Target="../media/image37.emf"/><Relationship Id="rId2" Type="http://schemas.openxmlformats.org/officeDocument/2006/relationships/hyperlink" Target="http://www.pstt.org.uk/" TargetMode="External"/><Relationship Id="rId1" Type="http://schemas.openxmlformats.org/officeDocument/2006/relationships/slideLayout" Target="../slideLayouts/slideLayout11.xml"/><Relationship Id="rId6" Type="http://schemas.openxmlformats.org/officeDocument/2006/relationships/image" Target="../media/image36.jpeg"/><Relationship Id="rId5" Type="http://schemas.openxmlformats.org/officeDocument/2006/relationships/image" Target="../media/image35.png"/><Relationship Id="rId4" Type="http://schemas.openxmlformats.org/officeDocument/2006/relationships/image" Target="../media/image34.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jpeg"/><Relationship Id="rId1" Type="http://schemas.openxmlformats.org/officeDocument/2006/relationships/slideLayout" Target="../slideLayouts/slideLayout13.xml"/><Relationship Id="rId4" Type="http://schemas.openxmlformats.org/officeDocument/2006/relationships/image" Target="../media/image21.jpeg"/></Relationships>
</file>

<file path=ppt/slides/_rels/slide4.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8" Type="http://schemas.openxmlformats.org/officeDocument/2006/relationships/image" Target="../media/image28.png"/><Relationship Id="rId3" Type="http://schemas.openxmlformats.org/officeDocument/2006/relationships/image" Target="../media/image12.jpg"/><Relationship Id="rId7" Type="http://schemas.openxmlformats.org/officeDocument/2006/relationships/image" Target="../media/image27.png"/><Relationship Id="rId2" Type="http://schemas.openxmlformats.org/officeDocument/2006/relationships/image" Target="../media/image24.png"/><Relationship Id="rId1" Type="http://schemas.openxmlformats.org/officeDocument/2006/relationships/slideLayout" Target="../slideLayouts/slideLayout13.xml"/><Relationship Id="rId6" Type="http://schemas.openxmlformats.org/officeDocument/2006/relationships/image" Target="../media/image26.png"/><Relationship Id="rId5" Type="http://schemas.openxmlformats.org/officeDocument/2006/relationships/image" Target="../media/image25.jpeg"/><Relationship Id="rId4" Type="http://schemas.openxmlformats.org/officeDocument/2006/relationships/image" Target="../media/image10.jpg"/><Relationship Id="rId9" Type="http://schemas.openxmlformats.org/officeDocument/2006/relationships/image" Target="../media/image16.jpg"/></Relationships>
</file>

<file path=ppt/slides/_rels/slide7.xml.rels><?xml version="1.0" encoding="UTF-8" standalone="yes"?>
<Relationships xmlns="http://schemas.openxmlformats.org/package/2006/relationships"><Relationship Id="rId8" Type="http://schemas.openxmlformats.org/officeDocument/2006/relationships/image" Target="../media/image18.jpg"/><Relationship Id="rId3" Type="http://schemas.openxmlformats.org/officeDocument/2006/relationships/image" Target="../media/image10.jpg"/><Relationship Id="rId7" Type="http://schemas.openxmlformats.org/officeDocument/2006/relationships/image" Target="../media/image30.jpeg"/><Relationship Id="rId2" Type="http://schemas.openxmlformats.org/officeDocument/2006/relationships/image" Target="../media/image13.jpg"/><Relationship Id="rId1" Type="http://schemas.openxmlformats.org/officeDocument/2006/relationships/slideLayout" Target="../slideLayouts/slideLayout13.xml"/><Relationship Id="rId6" Type="http://schemas.openxmlformats.org/officeDocument/2006/relationships/image" Target="../media/image29.jpg"/><Relationship Id="rId5" Type="http://schemas.openxmlformats.org/officeDocument/2006/relationships/image" Target="../media/image12.jpg"/><Relationship Id="rId4" Type="http://schemas.openxmlformats.org/officeDocument/2006/relationships/image" Target="../media/image11.jpg"/></Relationships>
</file>

<file path=ppt/slides/_rels/slide8.xml.rels><?xml version="1.0" encoding="UTF-8" standalone="yes"?>
<Relationships xmlns="http://schemas.openxmlformats.org/package/2006/relationships"><Relationship Id="rId8" Type="http://schemas.openxmlformats.org/officeDocument/2006/relationships/image" Target="../media/image17.jpg"/><Relationship Id="rId3" Type="http://schemas.openxmlformats.org/officeDocument/2006/relationships/image" Target="../media/image13.jpg"/><Relationship Id="rId7" Type="http://schemas.openxmlformats.org/officeDocument/2006/relationships/image" Target="../media/image31.jpg"/><Relationship Id="rId2" Type="http://schemas.openxmlformats.org/officeDocument/2006/relationships/image" Target="../media/image14.jpg"/><Relationship Id="rId1" Type="http://schemas.openxmlformats.org/officeDocument/2006/relationships/slideLayout" Target="../slideLayouts/slideLayout13.xml"/><Relationship Id="rId6" Type="http://schemas.openxmlformats.org/officeDocument/2006/relationships/image" Target="../media/image12.jpg"/><Relationship Id="rId5" Type="http://schemas.openxmlformats.org/officeDocument/2006/relationships/image" Target="../media/image11.jpg"/><Relationship Id="rId4" Type="http://schemas.openxmlformats.org/officeDocument/2006/relationships/image" Target="../media/image10.jpg"/></Relationships>
</file>

<file path=ppt/slides/_rels/slide9.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png"/><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8F206B-A9C6-9745-8A2F-BCEABD5C9F3F}"/>
              </a:ext>
            </a:extLst>
          </p:cNvPr>
          <p:cNvSpPr>
            <a:spLocks noGrp="1"/>
          </p:cNvSpPr>
          <p:nvPr>
            <p:ph type="ctrTitle"/>
          </p:nvPr>
        </p:nvSpPr>
        <p:spPr>
          <a:xfrm>
            <a:off x="683568" y="2693987"/>
            <a:ext cx="7848872" cy="1470025"/>
          </a:xfrm>
        </p:spPr>
        <p:txBody>
          <a:bodyPr>
            <a:normAutofit fontScale="90000"/>
          </a:bodyPr>
          <a:lstStyle/>
          <a:p>
            <a:r>
              <a:rPr lang="en-GB" dirty="0"/>
              <a:t>I bet you didn’t know…</a:t>
            </a:r>
            <a:br>
              <a:rPr lang="en-GB" dirty="0"/>
            </a:br>
            <a:r>
              <a:rPr lang="en-GB" dirty="0"/>
              <a:t>How plants know good microbes from bad ones</a:t>
            </a:r>
          </a:p>
        </p:txBody>
      </p:sp>
      <p:sp>
        <p:nvSpPr>
          <p:cNvPr id="3" name="Subtitle 2">
            <a:extLst>
              <a:ext uri="{FF2B5EF4-FFF2-40B4-BE49-F238E27FC236}">
                <a16:creationId xmlns:a16="http://schemas.microsoft.com/office/drawing/2014/main" id="{0A769EF7-86EF-3D4E-8CBA-0404B30D5438}"/>
              </a:ext>
            </a:extLst>
          </p:cNvPr>
          <p:cNvSpPr>
            <a:spLocks noGrp="1"/>
          </p:cNvSpPr>
          <p:nvPr>
            <p:ph type="subTitle" idx="1"/>
          </p:nvPr>
        </p:nvSpPr>
        <p:spPr>
          <a:xfrm>
            <a:off x="1505793" y="4297161"/>
            <a:ext cx="6400800" cy="1296144"/>
          </a:xfrm>
        </p:spPr>
        <p:txBody>
          <a:bodyPr/>
          <a:lstStyle/>
          <a:p>
            <a:r>
              <a:rPr lang="en-GB" dirty="0"/>
              <a:t>Teacher Guide</a:t>
            </a:r>
          </a:p>
        </p:txBody>
      </p:sp>
      <p:sp>
        <p:nvSpPr>
          <p:cNvPr id="4" name="TextBox 3">
            <a:extLst>
              <a:ext uri="{FF2B5EF4-FFF2-40B4-BE49-F238E27FC236}">
                <a16:creationId xmlns:a16="http://schemas.microsoft.com/office/drawing/2014/main" id="{CD64CD41-2F05-4C8D-8E44-AB1427011AC8}"/>
              </a:ext>
            </a:extLst>
          </p:cNvPr>
          <p:cNvSpPr txBox="1"/>
          <p:nvPr/>
        </p:nvSpPr>
        <p:spPr>
          <a:xfrm>
            <a:off x="455283" y="5085181"/>
            <a:ext cx="1828386" cy="1200329"/>
          </a:xfrm>
          <a:prstGeom prst="rect">
            <a:avLst/>
          </a:prstGeom>
          <a:noFill/>
          <a:ln w="25400">
            <a:solidFill>
              <a:schemeClr val="accent1">
                <a:shade val="50000"/>
              </a:schemeClr>
            </a:solidFill>
          </a:ln>
        </p:spPr>
        <p:txBody>
          <a:bodyPr wrap="none" rtlCol="0" anchor="t">
            <a:spAutoFit/>
          </a:bodyPr>
          <a:lstStyle/>
          <a:p>
            <a:pPr algn="ctr"/>
            <a:r>
              <a:rPr lang="en-GB" b="1" dirty="0"/>
              <a:t>Curriculum Areas</a:t>
            </a:r>
          </a:p>
          <a:p>
            <a:pPr algn="ctr"/>
            <a:r>
              <a:rPr lang="en-GB" dirty="0"/>
              <a:t>Plants</a:t>
            </a:r>
          </a:p>
          <a:p>
            <a:pPr algn="ctr"/>
            <a:r>
              <a:rPr lang="en-GB" dirty="0"/>
              <a:t>Microbes</a:t>
            </a:r>
          </a:p>
          <a:p>
            <a:pPr algn="ctr"/>
            <a:r>
              <a:rPr lang="en-GB" dirty="0"/>
              <a:t>Materials</a:t>
            </a:r>
          </a:p>
        </p:txBody>
      </p:sp>
      <p:sp>
        <p:nvSpPr>
          <p:cNvPr id="8" name="TextBox 7">
            <a:extLst>
              <a:ext uri="{FF2B5EF4-FFF2-40B4-BE49-F238E27FC236}">
                <a16:creationId xmlns:a16="http://schemas.microsoft.com/office/drawing/2014/main" id="{C210D27B-C4C7-485A-8D9C-4432CB8EB97B}"/>
              </a:ext>
            </a:extLst>
          </p:cNvPr>
          <p:cNvSpPr txBox="1"/>
          <p:nvPr/>
        </p:nvSpPr>
        <p:spPr>
          <a:xfrm>
            <a:off x="7422597" y="5085181"/>
            <a:ext cx="1368152" cy="1200329"/>
          </a:xfrm>
          <a:prstGeom prst="rect">
            <a:avLst/>
          </a:prstGeom>
          <a:noFill/>
          <a:ln w="25400">
            <a:solidFill>
              <a:schemeClr val="accent1">
                <a:shade val="50000"/>
              </a:schemeClr>
            </a:solidFill>
          </a:ln>
        </p:spPr>
        <p:txBody>
          <a:bodyPr wrap="square" rtlCol="0" anchor="t">
            <a:spAutoFit/>
          </a:bodyPr>
          <a:lstStyle/>
          <a:p>
            <a:pPr algn="ctr"/>
            <a:r>
              <a:rPr lang="en-GB" b="1" dirty="0"/>
              <a:t>Ages</a:t>
            </a:r>
            <a:endParaRPr lang="en-GB" b="1" dirty="0">
              <a:cs typeface="Calibri"/>
            </a:endParaRPr>
          </a:p>
          <a:p>
            <a:pPr algn="ctr"/>
            <a:endParaRPr lang="en-GB" dirty="0"/>
          </a:p>
          <a:p>
            <a:pPr algn="ctr"/>
            <a:r>
              <a:rPr lang="en-GB" dirty="0"/>
              <a:t>4-7 years?</a:t>
            </a:r>
          </a:p>
          <a:p>
            <a:pPr algn="ctr"/>
            <a:r>
              <a:rPr lang="en-GB" dirty="0"/>
              <a:t>7-11 years</a:t>
            </a:r>
          </a:p>
        </p:txBody>
      </p:sp>
      <p:pic>
        <p:nvPicPr>
          <p:cNvPr id="14" name="Picture 13">
            <a:extLst>
              <a:ext uri="{FF2B5EF4-FFF2-40B4-BE49-F238E27FC236}">
                <a16:creationId xmlns:a16="http://schemas.microsoft.com/office/drawing/2014/main" id="{11EF9DD1-4DD4-42A2-A195-A31039F6F3F9}"/>
              </a:ext>
            </a:extLst>
          </p:cNvPr>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6783197" y="1481849"/>
            <a:ext cx="781812" cy="781812"/>
          </a:xfrm>
          <a:prstGeom prst="rect">
            <a:avLst/>
          </a:prstGeom>
        </p:spPr>
      </p:pic>
      <p:pic>
        <p:nvPicPr>
          <p:cNvPr id="16" name="Picture 15">
            <a:extLst>
              <a:ext uri="{FF2B5EF4-FFF2-40B4-BE49-F238E27FC236}">
                <a16:creationId xmlns:a16="http://schemas.microsoft.com/office/drawing/2014/main" id="{65F6966F-03E0-4D2E-A14F-CC64AA11849C}"/>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7545541" y="1475971"/>
            <a:ext cx="781812" cy="781812"/>
          </a:xfrm>
          <a:prstGeom prst="rect">
            <a:avLst/>
          </a:prstGeom>
        </p:spPr>
      </p:pic>
      <p:pic>
        <p:nvPicPr>
          <p:cNvPr id="18" name="Picture 17">
            <a:extLst>
              <a:ext uri="{FF2B5EF4-FFF2-40B4-BE49-F238E27FC236}">
                <a16:creationId xmlns:a16="http://schemas.microsoft.com/office/drawing/2014/main" id="{C0A33F11-8ED5-44F4-8437-CFD16E924E0F}"/>
              </a:ext>
            </a:extLst>
          </p:cNvPr>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8314828" y="1475971"/>
            <a:ext cx="781812" cy="781812"/>
          </a:xfrm>
          <a:prstGeom prst="rect">
            <a:avLst/>
          </a:prstGeom>
        </p:spPr>
      </p:pic>
      <p:pic>
        <p:nvPicPr>
          <p:cNvPr id="17" name="Picture 16">
            <a:extLst>
              <a:ext uri="{FF2B5EF4-FFF2-40B4-BE49-F238E27FC236}">
                <a16:creationId xmlns:a16="http://schemas.microsoft.com/office/drawing/2014/main" id="{FFEC85A4-40A5-4471-A822-CE561496E4C7}"/>
              </a:ext>
            </a:extLst>
          </p:cNvPr>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5991640" y="1475971"/>
            <a:ext cx="813816" cy="845820"/>
          </a:xfrm>
          <a:prstGeom prst="rect">
            <a:avLst/>
          </a:prstGeom>
        </p:spPr>
      </p:pic>
      <p:pic>
        <p:nvPicPr>
          <p:cNvPr id="20" name="Picture 19">
            <a:extLst>
              <a:ext uri="{FF2B5EF4-FFF2-40B4-BE49-F238E27FC236}">
                <a16:creationId xmlns:a16="http://schemas.microsoft.com/office/drawing/2014/main" id="{9FD2B511-D8F1-4A3A-87C9-02AEB5FC388C}"/>
              </a:ext>
            </a:extLst>
          </p:cNvPr>
          <p:cNvPicPr>
            <a:picLocks noChangeAspect="1"/>
          </p:cNvPicPr>
          <p:nvPr/>
        </p:nvPicPr>
        <p:blipFill>
          <a:blip r:embed="rId6">
            <a:extLst>
              <a:ext uri="{28A0092B-C50C-407E-A947-70E740481C1C}">
                <a14:useLocalDpi xmlns:a14="http://schemas.microsoft.com/office/drawing/2010/main"/>
              </a:ext>
            </a:extLst>
          </a:blip>
          <a:stretch>
            <a:fillRect/>
          </a:stretch>
        </p:blipFill>
        <p:spPr>
          <a:xfrm>
            <a:off x="5219573" y="1539979"/>
            <a:ext cx="781812" cy="781812"/>
          </a:xfrm>
          <a:prstGeom prst="rect">
            <a:avLst/>
          </a:prstGeom>
        </p:spPr>
      </p:pic>
      <p:pic>
        <p:nvPicPr>
          <p:cNvPr id="10" name="Picture 9" descr="A close up of a tree&#10;&#10;Description automatically generated">
            <a:extLst>
              <a:ext uri="{FF2B5EF4-FFF2-40B4-BE49-F238E27FC236}">
                <a16:creationId xmlns:a16="http://schemas.microsoft.com/office/drawing/2014/main" id="{6BB76302-A782-4E44-B2FA-BC17C01FA92E}"/>
              </a:ext>
            </a:extLst>
          </p:cNvPr>
          <p:cNvPicPr>
            <a:picLocks noChangeAspect="1"/>
          </p:cNvPicPr>
          <p:nvPr/>
        </p:nvPicPr>
        <p:blipFill>
          <a:blip r:embed="rId7" cstate="hqprint">
            <a:extLst>
              <a:ext uri="{28A0092B-C50C-407E-A947-70E740481C1C}">
                <a14:useLocalDpi xmlns:a14="http://schemas.microsoft.com/office/drawing/2010/main"/>
              </a:ext>
            </a:extLst>
          </a:blip>
          <a:stretch>
            <a:fillRect/>
          </a:stretch>
        </p:blipFill>
        <p:spPr>
          <a:xfrm>
            <a:off x="3895185" y="5086321"/>
            <a:ext cx="1841848" cy="1200329"/>
          </a:xfrm>
          <a:prstGeom prst="rect">
            <a:avLst/>
          </a:prstGeom>
        </p:spPr>
      </p:pic>
      <p:pic>
        <p:nvPicPr>
          <p:cNvPr id="12" name="Picture 11" descr="A picture containing clipart&#10;&#10;Description automatically generated">
            <a:extLst>
              <a:ext uri="{FF2B5EF4-FFF2-40B4-BE49-F238E27FC236}">
                <a16:creationId xmlns:a16="http://schemas.microsoft.com/office/drawing/2014/main" id="{D5289B10-8AAB-47E0-9F61-8F732152F122}"/>
              </a:ext>
            </a:extLst>
          </p:cNvPr>
          <p:cNvPicPr>
            <a:picLocks noChangeAspect="1"/>
          </p:cNvPicPr>
          <p:nvPr/>
        </p:nvPicPr>
        <p:blipFill>
          <a:blip r:embed="rId8">
            <a:extLst>
              <a:ext uri="{28A0092B-C50C-407E-A947-70E740481C1C}">
                <a14:useLocalDpi xmlns:a14="http://schemas.microsoft.com/office/drawing/2010/main"/>
              </a:ext>
            </a:extLst>
          </a:blip>
          <a:stretch>
            <a:fillRect/>
          </a:stretch>
        </p:blipFill>
        <p:spPr>
          <a:xfrm>
            <a:off x="3275856" y="578420"/>
            <a:ext cx="781812" cy="781812"/>
          </a:xfrm>
          <a:prstGeom prst="rect">
            <a:avLst/>
          </a:prstGeom>
        </p:spPr>
      </p:pic>
      <p:pic>
        <p:nvPicPr>
          <p:cNvPr id="19" name="Picture 18" descr="A picture containing clipart&#10;&#10;Description automatically generated">
            <a:extLst>
              <a:ext uri="{FF2B5EF4-FFF2-40B4-BE49-F238E27FC236}">
                <a16:creationId xmlns:a16="http://schemas.microsoft.com/office/drawing/2014/main" id="{E558623A-0C04-4B29-BA27-C17BF62BB493}"/>
              </a:ext>
            </a:extLst>
          </p:cNvPr>
          <p:cNvPicPr>
            <a:picLocks noChangeAspect="1"/>
          </p:cNvPicPr>
          <p:nvPr/>
        </p:nvPicPr>
        <p:blipFill>
          <a:blip r:embed="rId9">
            <a:extLst>
              <a:ext uri="{28A0092B-C50C-407E-A947-70E740481C1C}">
                <a14:useLocalDpi xmlns:a14="http://schemas.microsoft.com/office/drawing/2010/main"/>
              </a:ext>
            </a:extLst>
          </a:blip>
          <a:stretch>
            <a:fillRect/>
          </a:stretch>
        </p:blipFill>
        <p:spPr>
          <a:xfrm>
            <a:off x="4789936" y="578420"/>
            <a:ext cx="781812" cy="781812"/>
          </a:xfrm>
          <a:prstGeom prst="rect">
            <a:avLst/>
          </a:prstGeom>
        </p:spPr>
      </p:pic>
      <p:pic>
        <p:nvPicPr>
          <p:cNvPr id="22" name="Picture 21">
            <a:extLst>
              <a:ext uri="{FF2B5EF4-FFF2-40B4-BE49-F238E27FC236}">
                <a16:creationId xmlns:a16="http://schemas.microsoft.com/office/drawing/2014/main" id="{E145A61C-9B7B-4D3C-A118-A0FD0C7D7458}"/>
              </a:ext>
            </a:extLst>
          </p:cNvPr>
          <p:cNvPicPr>
            <a:picLocks noChangeAspect="1"/>
          </p:cNvPicPr>
          <p:nvPr/>
        </p:nvPicPr>
        <p:blipFill>
          <a:blip r:embed="rId10">
            <a:extLst>
              <a:ext uri="{28A0092B-C50C-407E-A947-70E740481C1C}">
                <a14:useLocalDpi xmlns:a14="http://schemas.microsoft.com/office/drawing/2010/main"/>
              </a:ext>
            </a:extLst>
          </a:blip>
          <a:stretch>
            <a:fillRect/>
          </a:stretch>
        </p:blipFill>
        <p:spPr>
          <a:xfrm>
            <a:off x="4034297" y="571350"/>
            <a:ext cx="781812" cy="781812"/>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3CB22728-1D4B-4D1C-B9BF-372C3DF2F88E}"/>
              </a:ext>
            </a:extLst>
          </p:cNvPr>
          <p:cNvSpPr/>
          <p:nvPr/>
        </p:nvSpPr>
        <p:spPr>
          <a:xfrm>
            <a:off x="755576" y="304556"/>
            <a:ext cx="8064896" cy="64807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Questions for further learning</a:t>
            </a:r>
          </a:p>
        </p:txBody>
      </p:sp>
      <p:sp>
        <p:nvSpPr>
          <p:cNvPr id="3" name="Rectangle 2">
            <a:extLst>
              <a:ext uri="{FF2B5EF4-FFF2-40B4-BE49-F238E27FC236}">
                <a16:creationId xmlns:a16="http://schemas.microsoft.com/office/drawing/2014/main" id="{12C134AC-F7FD-4F56-8C67-70ADBF8181EF}"/>
              </a:ext>
            </a:extLst>
          </p:cNvPr>
          <p:cNvSpPr/>
          <p:nvPr/>
        </p:nvSpPr>
        <p:spPr>
          <a:xfrm>
            <a:off x="751224" y="1132645"/>
            <a:ext cx="8064896" cy="2585323"/>
          </a:xfrm>
          <a:prstGeom prst="rect">
            <a:avLst/>
          </a:prstGeom>
        </p:spPr>
        <p:txBody>
          <a:bodyPr wrap="square">
            <a:spAutoFit/>
          </a:bodyPr>
          <a:lstStyle/>
          <a:p>
            <a:r>
              <a:rPr lang="en-US" b="1" dirty="0"/>
              <a:t>Why are plants vital to life? </a:t>
            </a:r>
          </a:p>
          <a:p>
            <a:pPr marL="285750" indent="-285750">
              <a:buFont typeface="Arial" panose="020B0604020202020204" pitchFamily="34" charset="0"/>
              <a:buChar char="•"/>
            </a:pPr>
            <a:r>
              <a:rPr lang="en-US" dirty="0"/>
              <a:t>What do they produce?</a:t>
            </a:r>
          </a:p>
          <a:p>
            <a:pPr marL="285750" indent="-285750">
              <a:buFont typeface="Arial" panose="020B0604020202020204" pitchFamily="34" charset="0"/>
              <a:buChar char="•"/>
            </a:pPr>
            <a:r>
              <a:rPr lang="en-US" dirty="0"/>
              <a:t>What do they prevent?</a:t>
            </a:r>
          </a:p>
          <a:p>
            <a:pPr marL="285750" indent="-285750">
              <a:buFont typeface="Arial" panose="020B0604020202020204" pitchFamily="34" charset="0"/>
              <a:buChar char="•"/>
            </a:pPr>
            <a:r>
              <a:rPr lang="en-US" dirty="0"/>
              <a:t>What do they regulate?</a:t>
            </a:r>
          </a:p>
          <a:p>
            <a:endParaRPr lang="en-US" dirty="0"/>
          </a:p>
          <a:p>
            <a:r>
              <a:rPr lang="en-US" dirty="0"/>
              <a:t>Producing: oxygen (photosynthesis), food, shade, habitats</a:t>
            </a:r>
          </a:p>
          <a:p>
            <a:r>
              <a:rPr lang="en-US" dirty="0"/>
              <a:t>Preventing: soil erosion</a:t>
            </a:r>
          </a:p>
          <a:p>
            <a:r>
              <a:rPr lang="en-US" dirty="0"/>
              <a:t>Regulating: light, temperature, water, carbon dioxide (a greenhouse gas), Earth’s albedo (how reflective Earth’s surface is)</a:t>
            </a:r>
          </a:p>
        </p:txBody>
      </p:sp>
      <p:sp>
        <p:nvSpPr>
          <p:cNvPr id="5" name="Rectangle 4">
            <a:extLst>
              <a:ext uri="{FF2B5EF4-FFF2-40B4-BE49-F238E27FC236}">
                <a16:creationId xmlns:a16="http://schemas.microsoft.com/office/drawing/2014/main" id="{C3BDFC07-06A3-4854-8B51-8520728A079E}"/>
              </a:ext>
            </a:extLst>
          </p:cNvPr>
          <p:cNvSpPr/>
          <p:nvPr/>
        </p:nvSpPr>
        <p:spPr>
          <a:xfrm>
            <a:off x="769715" y="3897985"/>
            <a:ext cx="5647315" cy="646331"/>
          </a:xfrm>
          <a:prstGeom prst="rect">
            <a:avLst/>
          </a:prstGeom>
        </p:spPr>
        <p:txBody>
          <a:bodyPr wrap="none">
            <a:spAutoFit/>
          </a:bodyPr>
          <a:lstStyle/>
          <a:p>
            <a:r>
              <a:rPr lang="en-US" b="1" dirty="0"/>
              <a:t>What do plants need to survive?</a:t>
            </a:r>
          </a:p>
          <a:p>
            <a:r>
              <a:rPr lang="en-US" dirty="0"/>
              <a:t>Children could set up comparative tests to investigate this.</a:t>
            </a:r>
          </a:p>
        </p:txBody>
      </p:sp>
      <p:sp>
        <p:nvSpPr>
          <p:cNvPr id="6" name="Rectangle 5">
            <a:extLst>
              <a:ext uri="{FF2B5EF4-FFF2-40B4-BE49-F238E27FC236}">
                <a16:creationId xmlns:a16="http://schemas.microsoft.com/office/drawing/2014/main" id="{1DDBDCB2-8D63-4651-8458-6B9CF53CC35D}"/>
              </a:ext>
            </a:extLst>
          </p:cNvPr>
          <p:cNvSpPr/>
          <p:nvPr/>
        </p:nvSpPr>
        <p:spPr>
          <a:xfrm>
            <a:off x="769715" y="4724333"/>
            <a:ext cx="7065040" cy="923330"/>
          </a:xfrm>
          <a:prstGeom prst="rect">
            <a:avLst/>
          </a:prstGeom>
        </p:spPr>
        <p:txBody>
          <a:bodyPr wrap="square">
            <a:spAutoFit/>
          </a:bodyPr>
          <a:lstStyle/>
          <a:p>
            <a:r>
              <a:rPr lang="en-US" b="1" dirty="0"/>
              <a:t>How do plants obtain what they need?</a:t>
            </a:r>
          </a:p>
          <a:p>
            <a:r>
              <a:rPr lang="en-US" dirty="0"/>
              <a:t>Children could research how plants make their own food (photosynthesis)</a:t>
            </a:r>
          </a:p>
          <a:p>
            <a:r>
              <a:rPr lang="en-US" dirty="0"/>
              <a:t>and find out nitrogen where comes from.</a:t>
            </a:r>
          </a:p>
        </p:txBody>
      </p:sp>
    </p:spTree>
    <p:extLst>
      <p:ext uri="{BB962C8B-B14F-4D97-AF65-F5344CB8AC3E}">
        <p14:creationId xmlns:p14="http://schemas.microsoft.com/office/powerpoint/2010/main" val="309810368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078DDC10-98A8-40F0-BBE3-640E4812E91C}"/>
              </a:ext>
            </a:extLst>
          </p:cNvPr>
          <p:cNvSpPr/>
          <p:nvPr/>
        </p:nvSpPr>
        <p:spPr>
          <a:xfrm>
            <a:off x="755576" y="304556"/>
            <a:ext cx="8064896" cy="64807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Maths links</a:t>
            </a:r>
          </a:p>
        </p:txBody>
      </p:sp>
      <p:graphicFrame>
        <p:nvGraphicFramePr>
          <p:cNvPr id="5" name="Table 4">
            <a:extLst>
              <a:ext uri="{FF2B5EF4-FFF2-40B4-BE49-F238E27FC236}">
                <a16:creationId xmlns:a16="http://schemas.microsoft.com/office/drawing/2014/main" id="{163CCDDE-AD17-44A6-9700-FED932AC0F4B}"/>
              </a:ext>
            </a:extLst>
          </p:cNvPr>
          <p:cNvGraphicFramePr>
            <a:graphicFrameLocks noGrp="1"/>
          </p:cNvGraphicFramePr>
          <p:nvPr>
            <p:extLst>
              <p:ext uri="{D42A27DB-BD31-4B8C-83A1-F6EECF244321}">
                <p14:modId xmlns:p14="http://schemas.microsoft.com/office/powerpoint/2010/main" val="981476618"/>
              </p:ext>
            </p:extLst>
          </p:nvPr>
        </p:nvGraphicFramePr>
        <p:xfrm>
          <a:off x="755576" y="1412776"/>
          <a:ext cx="8064896" cy="1353750"/>
        </p:xfrm>
        <a:graphic>
          <a:graphicData uri="http://schemas.openxmlformats.org/drawingml/2006/table">
            <a:tbl>
              <a:tblPr firstRow="1" bandRow="1">
                <a:tableStyleId>{5C22544A-7EE6-4342-B048-85BDC9FD1C3A}</a:tableStyleId>
              </a:tblPr>
              <a:tblGrid>
                <a:gridCol w="4032448">
                  <a:extLst>
                    <a:ext uri="{9D8B030D-6E8A-4147-A177-3AD203B41FA5}">
                      <a16:colId xmlns:a16="http://schemas.microsoft.com/office/drawing/2014/main" val="1931723383"/>
                    </a:ext>
                  </a:extLst>
                </a:gridCol>
                <a:gridCol w="4032448">
                  <a:extLst>
                    <a:ext uri="{9D8B030D-6E8A-4147-A177-3AD203B41FA5}">
                      <a16:colId xmlns:a16="http://schemas.microsoft.com/office/drawing/2014/main" val="4262122641"/>
                    </a:ext>
                  </a:extLst>
                </a:gridCol>
              </a:tblGrid>
              <a:tr h="676875">
                <a:tc>
                  <a:txBody>
                    <a:bodyPr/>
                    <a:lstStyle/>
                    <a:p>
                      <a:r>
                        <a:rPr lang="en-GB" dirty="0"/>
                        <a:t>Area of learning</a:t>
                      </a:r>
                    </a:p>
                  </a:txBody>
                  <a:tcPr/>
                </a:tc>
                <a:tc>
                  <a:txBody>
                    <a:bodyPr/>
                    <a:lstStyle/>
                    <a:p>
                      <a:r>
                        <a:rPr lang="en-GB" dirty="0"/>
                        <a:t>Activity</a:t>
                      </a:r>
                    </a:p>
                  </a:txBody>
                  <a:tcPr/>
                </a:tc>
                <a:extLst>
                  <a:ext uri="{0D108BD9-81ED-4DB2-BD59-A6C34878D82A}">
                    <a16:rowId xmlns:a16="http://schemas.microsoft.com/office/drawing/2014/main" val="1089412116"/>
                  </a:ext>
                </a:extLst>
              </a:tr>
              <a:tr h="676875">
                <a:tc>
                  <a:txBody>
                    <a:bodyPr/>
                    <a:lstStyle/>
                    <a:p>
                      <a:r>
                        <a:rPr lang="en-GB" dirty="0"/>
                        <a:t>Shapes</a:t>
                      </a:r>
                    </a:p>
                  </a:txBody>
                  <a:tcPr/>
                </a:tc>
                <a:tc>
                  <a:txBody>
                    <a:bodyPr/>
                    <a:lstStyle/>
                    <a:p>
                      <a:r>
                        <a:rPr lang="en-GB" dirty="0"/>
                        <a:t>Jigsaws</a:t>
                      </a:r>
                    </a:p>
                  </a:txBody>
                  <a:tcPr/>
                </a:tc>
                <a:extLst>
                  <a:ext uri="{0D108BD9-81ED-4DB2-BD59-A6C34878D82A}">
                    <a16:rowId xmlns:a16="http://schemas.microsoft.com/office/drawing/2014/main" val="4274958422"/>
                  </a:ext>
                </a:extLst>
              </a:tr>
            </a:tbl>
          </a:graphicData>
        </a:graphic>
      </p:graphicFrame>
    </p:spTree>
    <p:extLst>
      <p:ext uri="{BB962C8B-B14F-4D97-AF65-F5344CB8AC3E}">
        <p14:creationId xmlns:p14="http://schemas.microsoft.com/office/powerpoint/2010/main" val="19956996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850ED141-2348-4361-BCC3-320B88191792}"/>
              </a:ext>
            </a:extLst>
          </p:cNvPr>
          <p:cNvSpPr/>
          <p:nvPr/>
        </p:nvSpPr>
        <p:spPr>
          <a:xfrm>
            <a:off x="755576" y="304556"/>
            <a:ext cx="8064896" cy="64807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Writing links</a:t>
            </a:r>
          </a:p>
        </p:txBody>
      </p:sp>
      <p:graphicFrame>
        <p:nvGraphicFramePr>
          <p:cNvPr id="3" name="Table 2">
            <a:extLst>
              <a:ext uri="{FF2B5EF4-FFF2-40B4-BE49-F238E27FC236}">
                <a16:creationId xmlns:a16="http://schemas.microsoft.com/office/drawing/2014/main" id="{0BF66AD4-C2FC-47B3-8A83-31D614623D60}"/>
              </a:ext>
            </a:extLst>
          </p:cNvPr>
          <p:cNvGraphicFramePr>
            <a:graphicFrameLocks noGrp="1"/>
          </p:cNvGraphicFramePr>
          <p:nvPr>
            <p:extLst>
              <p:ext uri="{D42A27DB-BD31-4B8C-83A1-F6EECF244321}">
                <p14:modId xmlns:p14="http://schemas.microsoft.com/office/powerpoint/2010/main" val="2027918822"/>
              </p:ext>
            </p:extLst>
          </p:nvPr>
        </p:nvGraphicFramePr>
        <p:xfrm>
          <a:off x="755576" y="1397000"/>
          <a:ext cx="8064896" cy="1990759"/>
        </p:xfrm>
        <a:graphic>
          <a:graphicData uri="http://schemas.openxmlformats.org/drawingml/2006/table">
            <a:tbl>
              <a:tblPr firstRow="1" bandRow="1">
                <a:tableStyleId>{5C22544A-7EE6-4342-B048-85BDC9FD1C3A}</a:tableStyleId>
              </a:tblPr>
              <a:tblGrid>
                <a:gridCol w="4032448">
                  <a:extLst>
                    <a:ext uri="{9D8B030D-6E8A-4147-A177-3AD203B41FA5}">
                      <a16:colId xmlns:a16="http://schemas.microsoft.com/office/drawing/2014/main" val="2933764945"/>
                    </a:ext>
                  </a:extLst>
                </a:gridCol>
                <a:gridCol w="4032448">
                  <a:extLst>
                    <a:ext uri="{9D8B030D-6E8A-4147-A177-3AD203B41FA5}">
                      <a16:colId xmlns:a16="http://schemas.microsoft.com/office/drawing/2014/main" val="3174419078"/>
                    </a:ext>
                  </a:extLst>
                </a:gridCol>
              </a:tblGrid>
              <a:tr h="435014">
                <a:tc>
                  <a:txBody>
                    <a:bodyPr/>
                    <a:lstStyle/>
                    <a:p>
                      <a:r>
                        <a:rPr lang="en-GB" dirty="0"/>
                        <a:t>Area of learning</a:t>
                      </a:r>
                    </a:p>
                  </a:txBody>
                  <a:tcPr/>
                </a:tc>
                <a:tc>
                  <a:txBody>
                    <a:bodyPr/>
                    <a:lstStyle/>
                    <a:p>
                      <a:r>
                        <a:rPr lang="en-GB" dirty="0"/>
                        <a:t>Activity</a:t>
                      </a:r>
                    </a:p>
                  </a:txBody>
                  <a:tcPr/>
                </a:tc>
                <a:extLst>
                  <a:ext uri="{0D108BD9-81ED-4DB2-BD59-A6C34878D82A}">
                    <a16:rowId xmlns:a16="http://schemas.microsoft.com/office/drawing/2014/main" val="1754962932"/>
                  </a:ext>
                </a:extLst>
              </a:tr>
              <a:tr h="804898">
                <a:tc>
                  <a:txBody>
                    <a:bodyPr/>
                    <a:lstStyle/>
                    <a:p>
                      <a:r>
                        <a:rPr lang="en-GB" dirty="0"/>
                        <a:t>Instructions</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800" kern="1200" dirty="0">
                          <a:solidFill>
                            <a:schemeClr val="dk1"/>
                          </a:solidFill>
                          <a:effectLst/>
                          <a:latin typeface="+mn-lt"/>
                          <a:ea typeface="+mn-ea"/>
                          <a:cs typeface="+mn-cs"/>
                        </a:rPr>
                        <a:t>How to test electrical conductivity</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800" kern="1200" dirty="0">
                          <a:solidFill>
                            <a:schemeClr val="dk1"/>
                          </a:solidFill>
                          <a:effectLst/>
                          <a:latin typeface="+mn-lt"/>
                          <a:ea typeface="+mn-ea"/>
                          <a:cs typeface="+mn-cs"/>
                        </a:rPr>
                        <a:t>How to test acidity</a:t>
                      </a:r>
                    </a:p>
                  </a:txBody>
                  <a:tcPr/>
                </a:tc>
                <a:extLst>
                  <a:ext uri="{0D108BD9-81ED-4DB2-BD59-A6C34878D82A}">
                    <a16:rowId xmlns:a16="http://schemas.microsoft.com/office/drawing/2014/main" val="1223818063"/>
                  </a:ext>
                </a:extLst>
              </a:tr>
              <a:tr h="750847">
                <a:tc>
                  <a:txBody>
                    <a:bodyPr/>
                    <a:lstStyle/>
                    <a:p>
                      <a:r>
                        <a:rPr lang="en-GB" dirty="0"/>
                        <a:t>Narrative</a:t>
                      </a:r>
                    </a:p>
                  </a:txBody>
                  <a:tcPr/>
                </a:tc>
                <a:tc>
                  <a:txBody>
                    <a:bodyPr/>
                    <a:lstStyle/>
                    <a:p>
                      <a:r>
                        <a:rPr lang="en-GB" dirty="0"/>
                        <a:t>A conversation between bacteria and a plant</a:t>
                      </a:r>
                    </a:p>
                  </a:txBody>
                  <a:tcPr/>
                </a:tc>
                <a:extLst>
                  <a:ext uri="{0D108BD9-81ED-4DB2-BD59-A6C34878D82A}">
                    <a16:rowId xmlns:a16="http://schemas.microsoft.com/office/drawing/2014/main" val="4232617314"/>
                  </a:ext>
                </a:extLst>
              </a:tr>
            </a:tbl>
          </a:graphicData>
        </a:graphic>
      </p:graphicFrame>
    </p:spTree>
    <p:extLst>
      <p:ext uri="{BB962C8B-B14F-4D97-AF65-F5344CB8AC3E}">
        <p14:creationId xmlns:p14="http://schemas.microsoft.com/office/powerpoint/2010/main" val="78014573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EBE9A749-B1E4-4BE0-8102-2EFF9A9DDFE4}"/>
              </a:ext>
            </a:extLst>
          </p:cNvPr>
          <p:cNvSpPr/>
          <p:nvPr/>
        </p:nvSpPr>
        <p:spPr>
          <a:xfrm>
            <a:off x="703770" y="4733280"/>
            <a:ext cx="8084932" cy="1384995"/>
          </a:xfrm>
          <a:prstGeom prst="rect">
            <a:avLst/>
          </a:prstGeom>
        </p:spPr>
        <p:txBody>
          <a:bodyPr wrap="square">
            <a:spAutoFit/>
          </a:bodyPr>
          <a:lstStyle/>
          <a:p>
            <a:r>
              <a:rPr lang="en-US" sz="1400" dirty="0"/>
              <a:t>This power point is intended to be a guide for teachers for their reference although they may wish to show certain slides in the classroom. </a:t>
            </a:r>
          </a:p>
          <a:p>
            <a:endParaRPr lang="en-US" sz="1400" dirty="0"/>
          </a:p>
          <a:p>
            <a:r>
              <a:rPr lang="en-US" sz="1400" dirty="0"/>
              <a:t>We would welcome any feedback on these materials.</a:t>
            </a:r>
          </a:p>
          <a:p>
            <a:r>
              <a:rPr lang="en-US" sz="1400" dirty="0"/>
              <a:t>Please email </a:t>
            </a:r>
            <a:r>
              <a:rPr lang="en-US" sz="1400" dirty="0">
                <a:hlinkClick r:id="rId2"/>
              </a:rPr>
              <a:t>info@pstt.org.uk</a:t>
            </a:r>
            <a:r>
              <a:rPr lang="en-US" sz="1400" dirty="0"/>
              <a:t> or complete this short </a:t>
            </a:r>
            <a:r>
              <a:rPr lang="en-US" sz="1400" dirty="0">
                <a:hlinkClick r:id="rId3"/>
              </a:rPr>
              <a:t>survey</a:t>
            </a:r>
            <a:r>
              <a:rPr lang="en-US" sz="1400" dirty="0"/>
              <a:t>.</a:t>
            </a:r>
            <a:endParaRPr lang="en-GB" sz="1400" dirty="0"/>
          </a:p>
          <a:p>
            <a:endParaRPr lang="en-GB" sz="1400" dirty="0"/>
          </a:p>
        </p:txBody>
      </p:sp>
      <p:sp>
        <p:nvSpPr>
          <p:cNvPr id="4" name="Rectangle 3">
            <a:extLst>
              <a:ext uri="{FF2B5EF4-FFF2-40B4-BE49-F238E27FC236}">
                <a16:creationId xmlns:a16="http://schemas.microsoft.com/office/drawing/2014/main" id="{DC449E50-D10E-484B-830F-FBDA3FD8D5DB}"/>
              </a:ext>
            </a:extLst>
          </p:cNvPr>
          <p:cNvSpPr/>
          <p:nvPr/>
        </p:nvSpPr>
        <p:spPr>
          <a:xfrm>
            <a:off x="703770" y="1809110"/>
            <a:ext cx="8084932" cy="2677656"/>
          </a:xfrm>
          <a:prstGeom prst="rect">
            <a:avLst/>
          </a:prstGeom>
        </p:spPr>
        <p:txBody>
          <a:bodyPr wrap="square">
            <a:spAutoFit/>
          </a:bodyPr>
          <a:lstStyle/>
          <a:p>
            <a:pPr>
              <a:spcAft>
                <a:spcPts val="0"/>
              </a:spcAft>
            </a:pPr>
            <a:r>
              <a:rPr lang="en-GB" sz="1400" b="1" dirty="0">
                <a:latin typeface="Calibri" panose="020F0502020204030204" pitchFamily="34" charset="0"/>
                <a:ea typeface="Calibri" panose="020F0502020204030204" pitchFamily="34" charset="0"/>
              </a:rPr>
              <a:t>Disclaimer</a:t>
            </a:r>
          </a:p>
          <a:p>
            <a:pPr>
              <a:spcAft>
                <a:spcPts val="0"/>
              </a:spcAft>
            </a:pPr>
            <a:r>
              <a:rPr lang="en-GB" sz="1400" dirty="0">
                <a:latin typeface="Calibri" panose="020F0502020204030204" pitchFamily="34" charset="0"/>
                <a:ea typeface="Calibri" panose="020F0502020204030204" pitchFamily="34" charset="0"/>
              </a:rPr>
              <a:t>Primary Science Teaching Trust (PSTT) is not liable for the actions or activities of any reader or anyone else who uses the information in this document or the associated classroom materials. PSTT assumes no liability with regard to injuries or damage to property that may occur as a result of using the information contained in these plans.</a:t>
            </a:r>
          </a:p>
          <a:p>
            <a:pPr>
              <a:spcAft>
                <a:spcPts val="0"/>
              </a:spcAft>
            </a:pPr>
            <a:r>
              <a:rPr lang="en-GB" sz="1400" dirty="0">
                <a:latin typeface="Calibri" panose="020F0502020204030204" pitchFamily="34" charset="0"/>
                <a:ea typeface="Calibri" panose="020F0502020204030204" pitchFamily="34" charset="0"/>
              </a:rPr>
              <a:t> </a:t>
            </a:r>
          </a:p>
          <a:p>
            <a:pPr>
              <a:spcAft>
                <a:spcPts val="0"/>
              </a:spcAft>
            </a:pPr>
            <a:r>
              <a:rPr lang="en-GB" sz="1400" dirty="0">
                <a:latin typeface="Calibri" panose="020F0502020204030204" pitchFamily="34" charset="0"/>
                <a:ea typeface="Calibri" panose="020F0502020204030204" pitchFamily="34" charset="0"/>
              </a:rPr>
              <a:t>PSTT recommends that a full risk assessment is carried out before undertaking in the classroom any of the practical investigations contained in the power point.</a:t>
            </a:r>
          </a:p>
          <a:p>
            <a:pPr>
              <a:spcAft>
                <a:spcPts val="0"/>
              </a:spcAft>
            </a:pPr>
            <a:endParaRPr lang="en-GB" sz="1400" dirty="0">
              <a:latin typeface="Calibri" panose="020F0502020204030204" pitchFamily="34" charset="0"/>
              <a:ea typeface="Calibri" panose="020F0502020204030204" pitchFamily="34" charset="0"/>
            </a:endParaRPr>
          </a:p>
          <a:p>
            <a:pPr>
              <a:spcAft>
                <a:spcPts val="0"/>
              </a:spcAft>
            </a:pPr>
            <a:r>
              <a:rPr lang="en-GB" sz="1400" b="1" dirty="0">
                <a:latin typeface="Calibri" panose="020F0502020204030204" pitchFamily="34" charset="0"/>
                <a:ea typeface="Calibri" panose="020F0502020204030204" pitchFamily="34" charset="0"/>
              </a:rPr>
              <a:t>Safety note</a:t>
            </a:r>
          </a:p>
          <a:p>
            <a:pPr>
              <a:spcAft>
                <a:spcPts val="0"/>
              </a:spcAft>
            </a:pPr>
            <a:r>
              <a:rPr lang="en-GB" sz="1400" dirty="0">
                <a:latin typeface="Calibri" panose="020F0502020204030204" pitchFamily="34" charset="0"/>
                <a:ea typeface="Calibri" panose="020F0502020204030204" pitchFamily="34" charset="0"/>
              </a:rPr>
              <a:t>PSTT advises teachers to refer to either CLEAPSS website or SSERC website for up to date health and safety information when planning practical activities for children.</a:t>
            </a:r>
          </a:p>
        </p:txBody>
      </p:sp>
      <p:sp>
        <p:nvSpPr>
          <p:cNvPr id="5" name="Rectangle 4">
            <a:extLst>
              <a:ext uri="{FF2B5EF4-FFF2-40B4-BE49-F238E27FC236}">
                <a16:creationId xmlns:a16="http://schemas.microsoft.com/office/drawing/2014/main" id="{8DDA5A8F-916F-4B0A-89B9-F55C61E55418}"/>
              </a:ext>
            </a:extLst>
          </p:cNvPr>
          <p:cNvSpPr/>
          <p:nvPr/>
        </p:nvSpPr>
        <p:spPr>
          <a:xfrm>
            <a:off x="703770" y="393045"/>
            <a:ext cx="8084932" cy="1169551"/>
          </a:xfrm>
          <a:prstGeom prst="rect">
            <a:avLst/>
          </a:prstGeom>
        </p:spPr>
        <p:txBody>
          <a:bodyPr wrap="square">
            <a:spAutoFit/>
          </a:bodyPr>
          <a:lstStyle/>
          <a:p>
            <a:pPr>
              <a:spcAft>
                <a:spcPts val="0"/>
              </a:spcAft>
            </a:pPr>
            <a:r>
              <a:rPr lang="en-GB" sz="1400" b="1" dirty="0">
                <a:latin typeface="Calibri" panose="020F0502020204030204" pitchFamily="34" charset="0"/>
                <a:ea typeface="Calibri" panose="020F0502020204030204" pitchFamily="34" charset="0"/>
              </a:rPr>
              <a:t>Copyright</a:t>
            </a:r>
          </a:p>
          <a:p>
            <a:pPr>
              <a:spcAft>
                <a:spcPts val="0"/>
              </a:spcAft>
            </a:pPr>
            <a:r>
              <a:rPr lang="en-GB" sz="1400" dirty="0">
                <a:latin typeface="Calibri" panose="020F0502020204030204" pitchFamily="34" charset="0"/>
                <a:ea typeface="Calibri" panose="020F0502020204030204" pitchFamily="34" charset="0"/>
              </a:rPr>
              <a:t>The materials included in these resources are </a:t>
            </a:r>
            <a:r>
              <a:rPr lang="en-GB" sz="1400" b="1" dirty="0">
                <a:latin typeface="Calibri" panose="020F0502020204030204" pitchFamily="34" charset="0"/>
                <a:ea typeface="Calibri" panose="020F0502020204030204" pitchFamily="34" charset="0"/>
              </a:rPr>
              <a:t>©Primary Science Teaching Trust 2019</a:t>
            </a:r>
            <a:r>
              <a:rPr lang="en-GB" sz="1400" dirty="0">
                <a:latin typeface="Calibri" panose="020F0502020204030204" pitchFamily="34" charset="0"/>
                <a:ea typeface="Calibri" panose="020F0502020204030204" pitchFamily="34" charset="0"/>
              </a:rPr>
              <a:t>, but may be freely reproduced by teachers in schools for educational purposes, subject to the source being credited. </a:t>
            </a:r>
          </a:p>
          <a:p>
            <a:pPr>
              <a:spcAft>
                <a:spcPts val="0"/>
              </a:spcAft>
            </a:pPr>
            <a:r>
              <a:rPr lang="en-GB" sz="1400" dirty="0">
                <a:latin typeface="Calibri" panose="020F0502020204030204" pitchFamily="34" charset="0"/>
                <a:ea typeface="Calibri" panose="020F0502020204030204" pitchFamily="34" charset="0"/>
              </a:rPr>
              <a:t>Materials may not be used for promotional or commercial purposes without the express permission of the PSTT. On no account may copies be offered for sale.</a:t>
            </a:r>
          </a:p>
        </p:txBody>
      </p:sp>
    </p:spTree>
    <p:extLst>
      <p:ext uri="{BB962C8B-B14F-4D97-AF65-F5344CB8AC3E}">
        <p14:creationId xmlns:p14="http://schemas.microsoft.com/office/powerpoint/2010/main" val="12457685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7CE9A4A2-6880-CE44-AEEE-591D319ED21F}"/>
              </a:ext>
            </a:extLst>
          </p:cNvPr>
          <p:cNvSpPr txBox="1"/>
          <p:nvPr/>
        </p:nvSpPr>
        <p:spPr>
          <a:xfrm>
            <a:off x="859753" y="474435"/>
            <a:ext cx="7700386" cy="2564356"/>
          </a:xfrm>
          <a:prstGeom prst="rect">
            <a:avLst/>
          </a:prstGeom>
          <a:noFill/>
        </p:spPr>
        <p:txBody>
          <a:bodyPr wrap="square" rtlCol="0">
            <a:spAutoFit/>
          </a:bodyPr>
          <a:lstStyle/>
          <a:p>
            <a:pPr algn="just"/>
            <a:r>
              <a:rPr lang="en-US" sz="1662" dirty="0"/>
              <a:t>For more information on the Primary Science Teaching Trust and access to a large selection of PSTT resources, visit our website:</a:t>
            </a:r>
          </a:p>
          <a:p>
            <a:r>
              <a:rPr lang="en-US" sz="1662" dirty="0"/>
              <a:t>					</a:t>
            </a:r>
          </a:p>
          <a:p>
            <a:endParaRPr lang="en-US" sz="1662" dirty="0"/>
          </a:p>
          <a:p>
            <a:r>
              <a:rPr lang="en-US" sz="1662" dirty="0"/>
              <a:t>					</a:t>
            </a:r>
            <a:r>
              <a:rPr lang="en-US" sz="2585" dirty="0" err="1">
                <a:hlinkClick r:id="rId2"/>
              </a:rPr>
              <a:t>pstt.org.uk</a:t>
            </a:r>
            <a:r>
              <a:rPr lang="en-US" sz="1662" dirty="0"/>
              <a:t>	               	</a:t>
            </a:r>
          </a:p>
          <a:p>
            <a:endParaRPr lang="en-US" sz="1292" dirty="0"/>
          </a:p>
          <a:p>
            <a:endParaRPr lang="en-US" sz="1292" dirty="0"/>
          </a:p>
          <a:p>
            <a:r>
              <a:rPr lang="en-US" sz="1292" dirty="0"/>
              <a:t>	</a:t>
            </a:r>
          </a:p>
          <a:p>
            <a:endParaRPr lang="en-US" sz="1292" dirty="0"/>
          </a:p>
          <a:p>
            <a:r>
              <a:rPr lang="en-US" sz="1662" dirty="0"/>
              <a:t>           /</a:t>
            </a:r>
            <a:r>
              <a:rPr lang="en-US" sz="1662" dirty="0" err="1"/>
              <a:t>primaryscienceteachingtrust</a:t>
            </a:r>
            <a:r>
              <a:rPr lang="en-US" sz="1662" dirty="0"/>
              <a:t>   	                  @</a:t>
            </a:r>
            <a:r>
              <a:rPr lang="en-US" sz="1662" dirty="0" err="1"/>
              <a:t>pstt_whyhow</a:t>
            </a:r>
            <a:endParaRPr lang="en-US" sz="1662" dirty="0"/>
          </a:p>
        </p:txBody>
      </p:sp>
      <p:sp>
        <p:nvSpPr>
          <p:cNvPr id="5" name="TextBox 4">
            <a:extLst>
              <a:ext uri="{FF2B5EF4-FFF2-40B4-BE49-F238E27FC236}">
                <a16:creationId xmlns:a16="http://schemas.microsoft.com/office/drawing/2014/main" id="{4584F431-925B-DF48-ABCE-5F631F96B627}"/>
              </a:ext>
            </a:extLst>
          </p:cNvPr>
          <p:cNvSpPr txBox="1"/>
          <p:nvPr/>
        </p:nvSpPr>
        <p:spPr>
          <a:xfrm>
            <a:off x="877919" y="3248697"/>
            <a:ext cx="7700385" cy="3039550"/>
          </a:xfrm>
          <a:prstGeom prst="rect">
            <a:avLst/>
          </a:prstGeom>
          <a:noFill/>
        </p:spPr>
        <p:txBody>
          <a:bodyPr wrap="square" rtlCol="0">
            <a:spAutoFit/>
          </a:bodyPr>
          <a:lstStyle/>
          <a:p>
            <a:pPr algn="just"/>
            <a:r>
              <a:rPr lang="en-US" sz="1662" dirty="0"/>
              <a:t>To help you find high quality resources to support your primary science teaching quickly and easily, we provide links to excellent resources for teachers, children and families on our Wow Science website :</a:t>
            </a:r>
          </a:p>
          <a:p>
            <a:pPr lvl="8" algn="ctr"/>
            <a:endParaRPr lang="en-US" sz="1662" dirty="0"/>
          </a:p>
          <a:p>
            <a:pPr lvl="8" algn="ctr"/>
            <a:r>
              <a:rPr lang="en-US" sz="2585" dirty="0">
                <a:hlinkClick r:id="rId3"/>
              </a:rPr>
              <a:t>wowscience.co.uk</a:t>
            </a:r>
            <a:endParaRPr lang="en-US" sz="1662" dirty="0"/>
          </a:p>
          <a:p>
            <a:endParaRPr lang="en-US" sz="1662" dirty="0"/>
          </a:p>
          <a:p>
            <a:endParaRPr lang="en-US" sz="1662" dirty="0"/>
          </a:p>
          <a:p>
            <a:r>
              <a:rPr lang="en-US" sz="1662" dirty="0"/>
              <a:t>and we regularly provide further suggestions on how to use these in the classroom through social media platforms:</a:t>
            </a:r>
          </a:p>
          <a:p>
            <a:endParaRPr lang="en-US" sz="1108" dirty="0"/>
          </a:p>
          <a:p>
            <a:pPr>
              <a:spcBef>
                <a:spcPts val="554"/>
              </a:spcBef>
            </a:pPr>
            <a:r>
              <a:rPr lang="en-US" sz="1662" dirty="0"/>
              <a:t>           /</a:t>
            </a:r>
            <a:r>
              <a:rPr lang="en-US" sz="1662" dirty="0" err="1"/>
              <a:t>wowscience</a:t>
            </a:r>
            <a:r>
              <a:rPr lang="en-US" sz="1662" dirty="0"/>
              <a:t>	                                                    @</a:t>
            </a:r>
            <a:r>
              <a:rPr lang="en-US" sz="1662" dirty="0" err="1"/>
              <a:t>WowScienceHQ</a:t>
            </a:r>
            <a:endParaRPr lang="en-US" sz="1662" dirty="0"/>
          </a:p>
        </p:txBody>
      </p:sp>
      <p:pic>
        <p:nvPicPr>
          <p:cNvPr id="6" name="Picture 5">
            <a:extLst>
              <a:ext uri="{FF2B5EF4-FFF2-40B4-BE49-F238E27FC236}">
                <a16:creationId xmlns:a16="http://schemas.microsoft.com/office/drawing/2014/main" id="{7E32AB4C-6C0A-234E-BE64-2A6D5802D282}"/>
              </a:ext>
            </a:extLst>
          </p:cNvPr>
          <p:cNvPicPr>
            <a:picLocks noChangeAspect="1"/>
          </p:cNvPicPr>
          <p:nvPr/>
        </p:nvPicPr>
        <p:blipFill>
          <a:blip r:embed="rId4" cstate="hqprint">
            <a:extLst>
              <a:ext uri="{28A0092B-C50C-407E-A947-70E740481C1C}">
                <a14:useLocalDpi xmlns:a14="http://schemas.microsoft.com/office/drawing/2010/main"/>
              </a:ext>
            </a:extLst>
          </a:blip>
          <a:stretch>
            <a:fillRect/>
          </a:stretch>
        </p:blipFill>
        <p:spPr>
          <a:xfrm>
            <a:off x="1058441" y="2667059"/>
            <a:ext cx="383912" cy="397566"/>
          </a:xfrm>
          <a:prstGeom prst="rect">
            <a:avLst/>
          </a:prstGeom>
        </p:spPr>
      </p:pic>
      <p:pic>
        <p:nvPicPr>
          <p:cNvPr id="7" name="Picture 6">
            <a:extLst>
              <a:ext uri="{FF2B5EF4-FFF2-40B4-BE49-F238E27FC236}">
                <a16:creationId xmlns:a16="http://schemas.microsoft.com/office/drawing/2014/main" id="{BE3E4294-527A-7F42-942A-F0003E9CB332}"/>
              </a:ext>
            </a:extLst>
          </p:cNvPr>
          <p:cNvPicPr>
            <a:picLocks noChangeAspect="1"/>
          </p:cNvPicPr>
          <p:nvPr/>
        </p:nvPicPr>
        <p:blipFill>
          <a:blip r:embed="rId5" cstate="hqprint">
            <a:extLst>
              <a:ext uri="{28A0092B-C50C-407E-A947-70E740481C1C}">
                <a14:useLocalDpi xmlns:a14="http://schemas.microsoft.com/office/drawing/2010/main"/>
              </a:ext>
            </a:extLst>
          </a:blip>
          <a:stretch>
            <a:fillRect/>
          </a:stretch>
        </p:blipFill>
        <p:spPr>
          <a:xfrm>
            <a:off x="4709943" y="2667059"/>
            <a:ext cx="390649" cy="397566"/>
          </a:xfrm>
          <a:prstGeom prst="rect">
            <a:avLst/>
          </a:prstGeom>
        </p:spPr>
      </p:pic>
      <p:pic>
        <p:nvPicPr>
          <p:cNvPr id="8" name="Picture 7">
            <a:extLst>
              <a:ext uri="{FF2B5EF4-FFF2-40B4-BE49-F238E27FC236}">
                <a16:creationId xmlns:a16="http://schemas.microsoft.com/office/drawing/2014/main" id="{C4EE4A5A-B674-4D40-8860-3276770EF56B}"/>
              </a:ext>
            </a:extLst>
          </p:cNvPr>
          <p:cNvPicPr>
            <a:picLocks noChangeAspect="1"/>
          </p:cNvPicPr>
          <p:nvPr/>
        </p:nvPicPr>
        <p:blipFill>
          <a:blip r:embed="rId4" cstate="hqprint">
            <a:extLst>
              <a:ext uri="{28A0092B-C50C-407E-A947-70E740481C1C}">
                <a14:useLocalDpi xmlns:a14="http://schemas.microsoft.com/office/drawing/2010/main"/>
              </a:ext>
            </a:extLst>
          </a:blip>
          <a:stretch>
            <a:fillRect/>
          </a:stretch>
        </p:blipFill>
        <p:spPr>
          <a:xfrm>
            <a:off x="1058441" y="5876811"/>
            <a:ext cx="383912" cy="397566"/>
          </a:xfrm>
          <a:prstGeom prst="rect">
            <a:avLst/>
          </a:prstGeom>
        </p:spPr>
      </p:pic>
      <p:pic>
        <p:nvPicPr>
          <p:cNvPr id="9" name="Picture 8">
            <a:extLst>
              <a:ext uri="{FF2B5EF4-FFF2-40B4-BE49-F238E27FC236}">
                <a16:creationId xmlns:a16="http://schemas.microsoft.com/office/drawing/2014/main" id="{A9AD72B3-558B-4649-8712-448C147D00C9}"/>
              </a:ext>
            </a:extLst>
          </p:cNvPr>
          <p:cNvPicPr>
            <a:picLocks noChangeAspect="1"/>
          </p:cNvPicPr>
          <p:nvPr/>
        </p:nvPicPr>
        <p:blipFill>
          <a:blip r:embed="rId5" cstate="hqprint">
            <a:extLst>
              <a:ext uri="{28A0092B-C50C-407E-A947-70E740481C1C}">
                <a14:useLocalDpi xmlns:a14="http://schemas.microsoft.com/office/drawing/2010/main"/>
              </a:ext>
            </a:extLst>
          </a:blip>
          <a:stretch>
            <a:fillRect/>
          </a:stretch>
        </p:blipFill>
        <p:spPr>
          <a:xfrm>
            <a:off x="4709942" y="5876811"/>
            <a:ext cx="390649" cy="397566"/>
          </a:xfrm>
          <a:prstGeom prst="rect">
            <a:avLst/>
          </a:prstGeom>
        </p:spPr>
      </p:pic>
      <p:pic>
        <p:nvPicPr>
          <p:cNvPr id="11" name="Picture 10">
            <a:extLst>
              <a:ext uri="{FF2B5EF4-FFF2-40B4-BE49-F238E27FC236}">
                <a16:creationId xmlns:a16="http://schemas.microsoft.com/office/drawing/2014/main" id="{41253E59-D241-4744-BD0D-C61A6DF87C06}"/>
              </a:ext>
            </a:extLst>
          </p:cNvPr>
          <p:cNvPicPr>
            <a:picLocks noChangeAspect="1"/>
          </p:cNvPicPr>
          <p:nvPr/>
        </p:nvPicPr>
        <p:blipFill>
          <a:blip r:embed="rId6" cstate="print">
            <a:extLst>
              <a:ext uri="{28A0092B-C50C-407E-A947-70E740481C1C}">
                <a14:useLocalDpi xmlns:a14="http://schemas.microsoft.com/office/drawing/2010/main"/>
              </a:ext>
            </a:extLst>
          </a:blip>
          <a:stretch>
            <a:fillRect/>
          </a:stretch>
        </p:blipFill>
        <p:spPr>
          <a:xfrm>
            <a:off x="2622501" y="1189243"/>
            <a:ext cx="1510049" cy="1127293"/>
          </a:xfrm>
          <a:prstGeom prst="rect">
            <a:avLst/>
          </a:prstGeom>
        </p:spPr>
      </p:pic>
      <p:pic>
        <p:nvPicPr>
          <p:cNvPr id="13" name="Picture 12">
            <a:extLst>
              <a:ext uri="{FF2B5EF4-FFF2-40B4-BE49-F238E27FC236}">
                <a16:creationId xmlns:a16="http://schemas.microsoft.com/office/drawing/2014/main" id="{649B3333-313E-444B-8800-4BA0CC799884}"/>
              </a:ext>
            </a:extLst>
          </p:cNvPr>
          <p:cNvPicPr>
            <a:picLocks noChangeAspect="1"/>
          </p:cNvPicPr>
          <p:nvPr/>
        </p:nvPicPr>
        <p:blipFill>
          <a:blip r:embed="rId7" cstate="print">
            <a:extLst>
              <a:ext uri="{28A0092B-C50C-407E-A947-70E740481C1C}">
                <a14:useLocalDpi xmlns:a14="http://schemas.microsoft.com/office/drawing/2010/main"/>
              </a:ext>
            </a:extLst>
          </a:blip>
          <a:stretch>
            <a:fillRect/>
          </a:stretch>
        </p:blipFill>
        <p:spPr>
          <a:xfrm>
            <a:off x="2578317" y="4160160"/>
            <a:ext cx="1598418" cy="870036"/>
          </a:xfrm>
          <a:prstGeom prst="rect">
            <a:avLst/>
          </a:prstGeom>
        </p:spPr>
      </p:pic>
    </p:spTree>
    <p:extLst>
      <p:ext uri="{BB962C8B-B14F-4D97-AF65-F5344CB8AC3E}">
        <p14:creationId xmlns:p14="http://schemas.microsoft.com/office/powerpoint/2010/main" val="112532658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A48BB63E-D110-4E1D-91EE-E3B592161FAC}"/>
              </a:ext>
            </a:extLst>
          </p:cNvPr>
          <p:cNvSpPr txBox="1"/>
          <p:nvPr/>
        </p:nvSpPr>
        <p:spPr>
          <a:xfrm>
            <a:off x="720000" y="360000"/>
            <a:ext cx="2464906" cy="369332"/>
          </a:xfrm>
          <a:prstGeom prst="rect">
            <a:avLst/>
          </a:prstGeom>
          <a:noFill/>
        </p:spPr>
        <p:txBody>
          <a:bodyPr wrap="none" rtlCol="0">
            <a:spAutoFit/>
          </a:bodyPr>
          <a:lstStyle/>
          <a:p>
            <a:r>
              <a:rPr lang="en-GB" b="1" dirty="0"/>
              <a:t>Who are the scientists?</a:t>
            </a:r>
          </a:p>
        </p:txBody>
      </p:sp>
      <p:sp>
        <p:nvSpPr>
          <p:cNvPr id="5" name="TextBox 4">
            <a:extLst>
              <a:ext uri="{FF2B5EF4-FFF2-40B4-BE49-F238E27FC236}">
                <a16:creationId xmlns:a16="http://schemas.microsoft.com/office/drawing/2014/main" id="{5F8834E9-8555-4C1A-BB6B-B6D698815CF8}"/>
              </a:ext>
            </a:extLst>
          </p:cNvPr>
          <p:cNvSpPr txBox="1"/>
          <p:nvPr/>
        </p:nvSpPr>
        <p:spPr>
          <a:xfrm>
            <a:off x="724519" y="1052736"/>
            <a:ext cx="8020144" cy="584775"/>
          </a:xfrm>
          <a:prstGeom prst="rect">
            <a:avLst/>
          </a:prstGeom>
          <a:noFill/>
        </p:spPr>
        <p:txBody>
          <a:bodyPr wrap="none" rtlCol="0">
            <a:spAutoFit/>
          </a:bodyPr>
          <a:lstStyle/>
          <a:p>
            <a:r>
              <a:rPr lang="en-GB" sz="3200" dirty="0">
                <a:latin typeface="Georgia" panose="02040502050405020303" pitchFamily="18" charset="0"/>
              </a:rPr>
              <a:t>Plant signalling in symbiosis and immunity</a:t>
            </a:r>
          </a:p>
        </p:txBody>
      </p:sp>
      <p:sp>
        <p:nvSpPr>
          <p:cNvPr id="6" name="TextBox 5">
            <a:extLst>
              <a:ext uri="{FF2B5EF4-FFF2-40B4-BE49-F238E27FC236}">
                <a16:creationId xmlns:a16="http://schemas.microsoft.com/office/drawing/2014/main" id="{17B1B8A4-F359-4F2E-A3F3-3404D0BEDB37}"/>
              </a:ext>
            </a:extLst>
          </p:cNvPr>
          <p:cNvSpPr txBox="1"/>
          <p:nvPr/>
        </p:nvSpPr>
        <p:spPr>
          <a:xfrm>
            <a:off x="720000" y="1776249"/>
            <a:ext cx="4988866" cy="461665"/>
          </a:xfrm>
          <a:prstGeom prst="rect">
            <a:avLst/>
          </a:prstGeom>
          <a:noFill/>
        </p:spPr>
        <p:txBody>
          <a:bodyPr wrap="none" rtlCol="0">
            <a:spAutoFit/>
          </a:bodyPr>
          <a:lstStyle/>
          <a:p>
            <a:r>
              <a:rPr lang="en-GB" sz="2400" dirty="0">
                <a:latin typeface="Georgia" panose="02040502050405020303" pitchFamily="18" charset="0"/>
              </a:rPr>
              <a:t>Cyril Zipfel1 &amp; Giles E. D. Oldroyd2</a:t>
            </a:r>
          </a:p>
        </p:txBody>
      </p:sp>
      <p:sp>
        <p:nvSpPr>
          <p:cNvPr id="7" name="Rectangle 6">
            <a:extLst>
              <a:ext uri="{FF2B5EF4-FFF2-40B4-BE49-F238E27FC236}">
                <a16:creationId xmlns:a16="http://schemas.microsoft.com/office/drawing/2014/main" id="{5B9158CD-6D3A-4DB7-8B5B-831426D7C1CC}"/>
              </a:ext>
            </a:extLst>
          </p:cNvPr>
          <p:cNvSpPr/>
          <p:nvPr/>
        </p:nvSpPr>
        <p:spPr>
          <a:xfrm>
            <a:off x="773792" y="2376652"/>
            <a:ext cx="7596416" cy="1323439"/>
          </a:xfrm>
          <a:prstGeom prst="rect">
            <a:avLst/>
          </a:prstGeom>
        </p:spPr>
        <p:txBody>
          <a:bodyPr wrap="square">
            <a:spAutoFit/>
          </a:bodyPr>
          <a:lstStyle/>
          <a:p>
            <a:pPr marL="342900" indent="-342900">
              <a:buAutoNum type="arabicPlain"/>
            </a:pPr>
            <a:r>
              <a:rPr lang="en-GB" sz="1600" dirty="0">
                <a:latin typeface="Georgia" panose="02040502050405020303" pitchFamily="18" charset="0"/>
              </a:rPr>
              <a:t>The Sainsbury Laboratory</a:t>
            </a:r>
          </a:p>
          <a:p>
            <a:r>
              <a:rPr lang="en-GB" sz="1600" dirty="0">
                <a:latin typeface="Georgia" panose="02040502050405020303" pitchFamily="18" charset="0"/>
              </a:rPr>
              <a:t>	Norwich Research Park, Norwich</a:t>
            </a:r>
          </a:p>
          <a:p>
            <a:endParaRPr lang="en-GB" sz="1600" dirty="0">
              <a:latin typeface="Georgia" panose="02040502050405020303" pitchFamily="18" charset="0"/>
            </a:endParaRPr>
          </a:p>
          <a:p>
            <a:pPr marL="342900" indent="-342900">
              <a:buAutoNum type="arabicPlain" startAt="2"/>
            </a:pPr>
            <a:r>
              <a:rPr lang="en-GB" sz="1600" dirty="0">
                <a:latin typeface="Georgia" panose="02040502050405020303" pitchFamily="18" charset="0"/>
              </a:rPr>
              <a:t>Department of Cell and Developmental Biology, John Innes Centre</a:t>
            </a:r>
          </a:p>
          <a:p>
            <a:r>
              <a:rPr lang="en-GB" sz="1600" dirty="0">
                <a:latin typeface="Georgia" panose="02040502050405020303" pitchFamily="18" charset="0"/>
              </a:rPr>
              <a:t>	Norwich Research Park, Norwich</a:t>
            </a:r>
          </a:p>
        </p:txBody>
      </p:sp>
      <p:sp>
        <p:nvSpPr>
          <p:cNvPr id="8" name="Rectangle: Rounded Corners 7">
            <a:extLst>
              <a:ext uri="{FF2B5EF4-FFF2-40B4-BE49-F238E27FC236}">
                <a16:creationId xmlns:a16="http://schemas.microsoft.com/office/drawing/2014/main" id="{5F15FAA7-009B-4307-8FAD-9B8C2CC51501}"/>
              </a:ext>
            </a:extLst>
          </p:cNvPr>
          <p:cNvSpPr/>
          <p:nvPr/>
        </p:nvSpPr>
        <p:spPr>
          <a:xfrm>
            <a:off x="899592" y="4077072"/>
            <a:ext cx="6110139" cy="172819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Do you think the ‘Sainsbury Laboratory’ where the authors work is the same Sainsbury as the supermarket?</a:t>
            </a:r>
          </a:p>
          <a:p>
            <a:pPr algn="ctr"/>
            <a:endParaRPr lang="en-GB" dirty="0"/>
          </a:p>
          <a:p>
            <a:pPr algn="ctr"/>
            <a:r>
              <a:rPr lang="en-GB"/>
              <a:t>Why might Sainsbury's</a:t>
            </a:r>
            <a:r>
              <a:rPr lang="en-GB" dirty="0"/>
              <a:t> be interested in research into plants?</a:t>
            </a:r>
            <a:endParaRPr lang="en-GB">
              <a:cs typeface="Calibri"/>
            </a:endParaRPr>
          </a:p>
        </p:txBody>
      </p:sp>
    </p:spTree>
    <p:extLst>
      <p:ext uri="{BB962C8B-B14F-4D97-AF65-F5344CB8AC3E}">
        <p14:creationId xmlns:p14="http://schemas.microsoft.com/office/powerpoint/2010/main" val="306802891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B3B3E388-82DF-4824-A3AE-35FAB0AD26EF}"/>
              </a:ext>
            </a:extLst>
          </p:cNvPr>
          <p:cNvSpPr txBox="1"/>
          <p:nvPr/>
        </p:nvSpPr>
        <p:spPr>
          <a:xfrm>
            <a:off x="720000" y="360000"/>
            <a:ext cx="3056414" cy="369332"/>
          </a:xfrm>
          <a:prstGeom prst="rect">
            <a:avLst/>
          </a:prstGeom>
          <a:noFill/>
        </p:spPr>
        <p:txBody>
          <a:bodyPr wrap="none" rtlCol="0">
            <a:spAutoFit/>
          </a:bodyPr>
          <a:lstStyle/>
          <a:p>
            <a:r>
              <a:rPr lang="en-GB" b="1" dirty="0"/>
              <a:t>What did the scientists know?</a:t>
            </a:r>
          </a:p>
        </p:txBody>
      </p:sp>
      <p:sp>
        <p:nvSpPr>
          <p:cNvPr id="3" name="Rectangle 2">
            <a:extLst>
              <a:ext uri="{FF2B5EF4-FFF2-40B4-BE49-F238E27FC236}">
                <a16:creationId xmlns:a16="http://schemas.microsoft.com/office/drawing/2014/main" id="{427A6840-9683-42D7-9533-8F93A91229E1}"/>
              </a:ext>
            </a:extLst>
          </p:cNvPr>
          <p:cNvSpPr/>
          <p:nvPr/>
        </p:nvSpPr>
        <p:spPr>
          <a:xfrm>
            <a:off x="1738456" y="2827688"/>
            <a:ext cx="6300272" cy="646331"/>
          </a:xfrm>
          <a:prstGeom prst="rect">
            <a:avLst/>
          </a:prstGeom>
        </p:spPr>
        <p:txBody>
          <a:bodyPr wrap="square">
            <a:spAutoFit/>
          </a:bodyPr>
          <a:lstStyle/>
          <a:p>
            <a:r>
              <a:rPr lang="en-US" dirty="0"/>
              <a:t>Bacteria and plants can live together in a ‘</a:t>
            </a:r>
            <a:r>
              <a:rPr lang="en-US" b="1" dirty="0"/>
              <a:t>symbiotic</a:t>
            </a:r>
            <a:r>
              <a:rPr lang="en-US" dirty="0"/>
              <a:t>’ relationship –  they help each other</a:t>
            </a:r>
          </a:p>
        </p:txBody>
      </p:sp>
      <p:sp>
        <p:nvSpPr>
          <p:cNvPr id="4" name="Rectangle 3">
            <a:extLst>
              <a:ext uri="{FF2B5EF4-FFF2-40B4-BE49-F238E27FC236}">
                <a16:creationId xmlns:a16="http://schemas.microsoft.com/office/drawing/2014/main" id="{3BD34D1C-1556-41AE-8F15-9B3B0CE6D444}"/>
              </a:ext>
            </a:extLst>
          </p:cNvPr>
          <p:cNvSpPr/>
          <p:nvPr/>
        </p:nvSpPr>
        <p:spPr>
          <a:xfrm>
            <a:off x="756763" y="1076016"/>
            <a:ext cx="4607325" cy="646331"/>
          </a:xfrm>
          <a:prstGeom prst="rect">
            <a:avLst/>
          </a:prstGeom>
        </p:spPr>
        <p:txBody>
          <a:bodyPr wrap="square">
            <a:spAutoFit/>
          </a:bodyPr>
          <a:lstStyle/>
          <a:p>
            <a:r>
              <a:rPr lang="en-US" dirty="0"/>
              <a:t>Plants need nitrogen (in the form of ammonia) to survive.</a:t>
            </a:r>
          </a:p>
        </p:txBody>
      </p:sp>
      <p:sp>
        <p:nvSpPr>
          <p:cNvPr id="8" name="Rectangle 7">
            <a:extLst>
              <a:ext uri="{FF2B5EF4-FFF2-40B4-BE49-F238E27FC236}">
                <a16:creationId xmlns:a16="http://schemas.microsoft.com/office/drawing/2014/main" id="{5935064C-2C03-4C7B-922D-22D4199309B3}"/>
              </a:ext>
            </a:extLst>
          </p:cNvPr>
          <p:cNvSpPr/>
          <p:nvPr/>
        </p:nvSpPr>
        <p:spPr>
          <a:xfrm>
            <a:off x="1738456" y="5810202"/>
            <a:ext cx="3610284" cy="369332"/>
          </a:xfrm>
          <a:prstGeom prst="rect">
            <a:avLst/>
          </a:prstGeom>
        </p:spPr>
        <p:txBody>
          <a:bodyPr wrap="none">
            <a:spAutoFit/>
          </a:bodyPr>
          <a:lstStyle/>
          <a:p>
            <a:r>
              <a:rPr lang="en-US" dirty="0"/>
              <a:t>Some bacteria are harmful to plants.</a:t>
            </a:r>
          </a:p>
        </p:txBody>
      </p:sp>
      <p:sp>
        <p:nvSpPr>
          <p:cNvPr id="9" name="Rectangle 8">
            <a:extLst>
              <a:ext uri="{FF2B5EF4-FFF2-40B4-BE49-F238E27FC236}">
                <a16:creationId xmlns:a16="http://schemas.microsoft.com/office/drawing/2014/main" id="{BD85DECA-89A7-4223-85B8-A37186E6C842}"/>
              </a:ext>
            </a:extLst>
          </p:cNvPr>
          <p:cNvSpPr/>
          <p:nvPr/>
        </p:nvSpPr>
        <p:spPr>
          <a:xfrm>
            <a:off x="4734079" y="3589790"/>
            <a:ext cx="3870369" cy="646331"/>
          </a:xfrm>
          <a:prstGeom prst="rect">
            <a:avLst/>
          </a:prstGeom>
        </p:spPr>
        <p:txBody>
          <a:bodyPr wrap="square">
            <a:spAutoFit/>
          </a:bodyPr>
          <a:lstStyle/>
          <a:p>
            <a:r>
              <a:rPr lang="en-US" dirty="0"/>
              <a:t>Bacteria in the soil convert nitrogen to ammonia which is used by the plant.</a:t>
            </a:r>
            <a:endParaRPr lang="en-GB" dirty="0"/>
          </a:p>
        </p:txBody>
      </p:sp>
      <p:sp>
        <p:nvSpPr>
          <p:cNvPr id="12" name="Rectangle 11">
            <a:extLst>
              <a:ext uri="{FF2B5EF4-FFF2-40B4-BE49-F238E27FC236}">
                <a16:creationId xmlns:a16="http://schemas.microsoft.com/office/drawing/2014/main" id="{A3D8A19D-9262-470F-B8D3-B721EEC86457}"/>
              </a:ext>
            </a:extLst>
          </p:cNvPr>
          <p:cNvSpPr/>
          <p:nvPr/>
        </p:nvSpPr>
        <p:spPr>
          <a:xfrm>
            <a:off x="4734079" y="4520240"/>
            <a:ext cx="3726353" cy="646331"/>
          </a:xfrm>
          <a:prstGeom prst="rect">
            <a:avLst/>
          </a:prstGeom>
        </p:spPr>
        <p:txBody>
          <a:bodyPr wrap="square">
            <a:spAutoFit/>
          </a:bodyPr>
          <a:lstStyle/>
          <a:p>
            <a:r>
              <a:rPr lang="en-US" dirty="0"/>
              <a:t>Plants produce energy which is used by the bacteria.</a:t>
            </a:r>
            <a:endParaRPr lang="en-GB" dirty="0"/>
          </a:p>
        </p:txBody>
      </p:sp>
      <p:pic>
        <p:nvPicPr>
          <p:cNvPr id="15" name="Picture 14" descr="A tree in a forest&#10;&#10;Description automatically generated">
            <a:extLst>
              <a:ext uri="{FF2B5EF4-FFF2-40B4-BE49-F238E27FC236}">
                <a16:creationId xmlns:a16="http://schemas.microsoft.com/office/drawing/2014/main" id="{53BFD1B3-E777-4407-85EC-212C3070D11D}"/>
              </a:ext>
            </a:extLst>
          </p:cNvPr>
          <p:cNvPicPr>
            <a:picLocks noChangeAspect="1"/>
          </p:cNvPicPr>
          <p:nvPr/>
        </p:nvPicPr>
        <p:blipFill>
          <a:blip r:embed="rId2" cstate="hqprint">
            <a:extLst>
              <a:ext uri="{28A0092B-C50C-407E-A947-70E740481C1C}">
                <a14:useLocalDpi xmlns:a14="http://schemas.microsoft.com/office/drawing/2010/main"/>
              </a:ext>
            </a:extLst>
          </a:blip>
          <a:stretch>
            <a:fillRect/>
          </a:stretch>
        </p:blipFill>
        <p:spPr>
          <a:xfrm>
            <a:off x="5652120" y="544666"/>
            <a:ext cx="2915816" cy="1814237"/>
          </a:xfrm>
          <a:prstGeom prst="rect">
            <a:avLst/>
          </a:prstGeom>
        </p:spPr>
      </p:pic>
      <p:pic>
        <p:nvPicPr>
          <p:cNvPr id="17" name="Picture 16">
            <a:extLst>
              <a:ext uri="{FF2B5EF4-FFF2-40B4-BE49-F238E27FC236}">
                <a16:creationId xmlns:a16="http://schemas.microsoft.com/office/drawing/2014/main" id="{4A5F776A-DF10-45CD-A261-BB333BD77D5E}"/>
              </a:ext>
            </a:extLst>
          </p:cNvPr>
          <p:cNvPicPr>
            <a:picLocks noChangeAspect="1"/>
          </p:cNvPicPr>
          <p:nvPr/>
        </p:nvPicPr>
        <p:blipFill>
          <a:blip r:embed="rId3" cstate="hqprint">
            <a:extLst>
              <a:ext uri="{28A0092B-C50C-407E-A947-70E740481C1C}">
                <a14:useLocalDpi xmlns:a14="http://schemas.microsoft.com/office/drawing/2010/main"/>
              </a:ext>
            </a:extLst>
          </a:blip>
          <a:stretch>
            <a:fillRect/>
          </a:stretch>
        </p:blipFill>
        <p:spPr>
          <a:xfrm>
            <a:off x="744721" y="5568360"/>
            <a:ext cx="855372" cy="855372"/>
          </a:xfrm>
          <a:prstGeom prst="rect">
            <a:avLst/>
          </a:prstGeom>
        </p:spPr>
      </p:pic>
      <p:pic>
        <p:nvPicPr>
          <p:cNvPr id="19" name="Picture 18">
            <a:extLst>
              <a:ext uri="{FF2B5EF4-FFF2-40B4-BE49-F238E27FC236}">
                <a16:creationId xmlns:a16="http://schemas.microsoft.com/office/drawing/2014/main" id="{CBB1FD26-F533-4445-B941-BAE33837A6CD}"/>
              </a:ext>
            </a:extLst>
          </p:cNvPr>
          <p:cNvPicPr>
            <a:picLocks noChangeAspect="1"/>
          </p:cNvPicPr>
          <p:nvPr/>
        </p:nvPicPr>
        <p:blipFill>
          <a:blip r:embed="rId4" cstate="hqprint">
            <a:extLst>
              <a:ext uri="{28A0092B-C50C-407E-A947-70E740481C1C}">
                <a14:useLocalDpi xmlns:a14="http://schemas.microsoft.com/office/drawing/2010/main"/>
              </a:ext>
            </a:extLst>
          </a:blip>
          <a:stretch>
            <a:fillRect/>
          </a:stretch>
        </p:blipFill>
        <p:spPr>
          <a:xfrm>
            <a:off x="597960" y="2721160"/>
            <a:ext cx="1140496" cy="855372"/>
          </a:xfrm>
          <a:prstGeom prst="rect">
            <a:avLst/>
          </a:prstGeom>
        </p:spPr>
      </p:pic>
      <p:cxnSp>
        <p:nvCxnSpPr>
          <p:cNvPr id="21" name="Straight Arrow Connector 20">
            <a:extLst>
              <a:ext uri="{FF2B5EF4-FFF2-40B4-BE49-F238E27FC236}">
                <a16:creationId xmlns:a16="http://schemas.microsoft.com/office/drawing/2014/main" id="{16C74858-0D39-4AAB-8CDA-4AF065541A98}"/>
              </a:ext>
            </a:extLst>
          </p:cNvPr>
          <p:cNvCxnSpPr>
            <a:cxnSpLocks/>
          </p:cNvCxnSpPr>
          <p:nvPr/>
        </p:nvCxnSpPr>
        <p:spPr>
          <a:xfrm>
            <a:off x="3635896" y="3576532"/>
            <a:ext cx="936104" cy="28451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3" name="Straight Arrow Connector 22">
            <a:extLst>
              <a:ext uri="{FF2B5EF4-FFF2-40B4-BE49-F238E27FC236}">
                <a16:creationId xmlns:a16="http://schemas.microsoft.com/office/drawing/2014/main" id="{CF58535B-8936-4FCD-A75F-47F375036B75}"/>
              </a:ext>
            </a:extLst>
          </p:cNvPr>
          <p:cNvCxnSpPr/>
          <p:nvPr/>
        </p:nvCxnSpPr>
        <p:spPr>
          <a:xfrm>
            <a:off x="3347864" y="3589790"/>
            <a:ext cx="1296144" cy="113535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2193981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0D495D92-C6EB-40A1-B4AB-869D18E689B9}"/>
              </a:ext>
            </a:extLst>
          </p:cNvPr>
          <p:cNvSpPr txBox="1"/>
          <p:nvPr/>
        </p:nvSpPr>
        <p:spPr>
          <a:xfrm>
            <a:off x="720000" y="360000"/>
            <a:ext cx="2774734" cy="369332"/>
          </a:xfrm>
          <a:prstGeom prst="rect">
            <a:avLst/>
          </a:prstGeom>
          <a:noFill/>
        </p:spPr>
        <p:txBody>
          <a:bodyPr wrap="none" rtlCol="0">
            <a:spAutoFit/>
          </a:bodyPr>
          <a:lstStyle/>
          <a:p>
            <a:r>
              <a:rPr lang="en-GB" b="1" dirty="0"/>
              <a:t>What did the scientists do?</a:t>
            </a:r>
          </a:p>
        </p:txBody>
      </p:sp>
      <p:sp>
        <p:nvSpPr>
          <p:cNvPr id="4" name="Rectangle 3">
            <a:extLst>
              <a:ext uri="{FF2B5EF4-FFF2-40B4-BE49-F238E27FC236}">
                <a16:creationId xmlns:a16="http://schemas.microsoft.com/office/drawing/2014/main" id="{40148103-781E-4868-ACDC-2852E7E13442}"/>
              </a:ext>
            </a:extLst>
          </p:cNvPr>
          <p:cNvSpPr/>
          <p:nvPr/>
        </p:nvSpPr>
        <p:spPr>
          <a:xfrm>
            <a:off x="835509" y="5132356"/>
            <a:ext cx="6534472" cy="375552"/>
          </a:xfrm>
          <a:prstGeom prst="rect">
            <a:avLst/>
          </a:prstGeom>
        </p:spPr>
        <p:txBody>
          <a:bodyPr wrap="square">
            <a:spAutoFit/>
          </a:bodyPr>
          <a:lstStyle/>
          <a:p>
            <a:pPr>
              <a:lnSpc>
                <a:spcPct val="107000"/>
              </a:lnSpc>
              <a:spcAft>
                <a:spcPts val="800"/>
              </a:spcAft>
            </a:pPr>
            <a:r>
              <a:rPr lang="en-GB" dirty="0">
                <a:latin typeface="Calibri" panose="020F0502020204030204" pitchFamily="34" charset="0"/>
                <a:ea typeface="Calibri" panose="020F0502020204030204" pitchFamily="34" charset="0"/>
                <a:cs typeface="Calibri" panose="020F0502020204030204" pitchFamily="34" charset="0"/>
              </a:rPr>
              <a:t>They read lots of work from other scientists and published a review.</a:t>
            </a:r>
            <a:endParaRPr lang="en-GB" sz="16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6" name="Rectangle 5">
            <a:extLst>
              <a:ext uri="{FF2B5EF4-FFF2-40B4-BE49-F238E27FC236}">
                <a16:creationId xmlns:a16="http://schemas.microsoft.com/office/drawing/2014/main" id="{B0F5F4AD-4B28-4E58-91D5-54AC2F630907}"/>
              </a:ext>
            </a:extLst>
          </p:cNvPr>
          <p:cNvSpPr/>
          <p:nvPr/>
        </p:nvSpPr>
        <p:spPr>
          <a:xfrm>
            <a:off x="744081" y="1163969"/>
            <a:ext cx="7893397" cy="375552"/>
          </a:xfrm>
          <a:prstGeom prst="rect">
            <a:avLst/>
          </a:prstGeom>
        </p:spPr>
        <p:txBody>
          <a:bodyPr wrap="square">
            <a:spAutoFit/>
          </a:bodyPr>
          <a:lstStyle/>
          <a:p>
            <a:pPr>
              <a:lnSpc>
                <a:spcPct val="107000"/>
              </a:lnSpc>
              <a:spcAft>
                <a:spcPts val="800"/>
              </a:spcAft>
            </a:pPr>
            <a:r>
              <a:rPr lang="en-GB" dirty="0">
                <a:latin typeface="Calibri" panose="020F0502020204030204" pitchFamily="34" charset="0"/>
                <a:ea typeface="Calibri" panose="020F0502020204030204" pitchFamily="34" charset="0"/>
                <a:cs typeface="Calibri" panose="020F0502020204030204" pitchFamily="34" charset="0"/>
              </a:rPr>
              <a:t>Scientists asked – how do the plants work out good from bad microbes?</a:t>
            </a:r>
            <a:endParaRPr lang="en-GB" sz="1600" dirty="0">
              <a:latin typeface="Calibri" panose="020F0502020204030204" pitchFamily="34" charset="0"/>
              <a:ea typeface="Calibri" panose="020F0502020204030204" pitchFamily="34" charset="0"/>
              <a:cs typeface="Times New Roman" panose="02020603050405020304" pitchFamily="18" charset="0"/>
            </a:endParaRPr>
          </a:p>
        </p:txBody>
      </p:sp>
      <p:pic>
        <p:nvPicPr>
          <p:cNvPr id="8" name="Picture 7" descr="A picture containing book, shelf, library, indoor&#10;&#10;Description automatically generated">
            <a:extLst>
              <a:ext uri="{FF2B5EF4-FFF2-40B4-BE49-F238E27FC236}">
                <a16:creationId xmlns:a16="http://schemas.microsoft.com/office/drawing/2014/main" id="{7D0164EF-9378-457A-8F3B-7D5A6AB70D5F}"/>
              </a:ext>
            </a:extLst>
          </p:cNvPr>
          <p:cNvPicPr>
            <a:picLocks noChangeAspect="1"/>
          </p:cNvPicPr>
          <p:nvPr/>
        </p:nvPicPr>
        <p:blipFill>
          <a:blip r:embed="rId2" cstate="hqprint">
            <a:extLst>
              <a:ext uri="{28A0092B-C50C-407E-A947-70E740481C1C}">
                <a14:useLocalDpi xmlns:a14="http://schemas.microsoft.com/office/drawing/2010/main"/>
              </a:ext>
            </a:extLst>
          </a:blip>
          <a:stretch>
            <a:fillRect/>
          </a:stretch>
        </p:blipFill>
        <p:spPr>
          <a:xfrm>
            <a:off x="835509" y="1974158"/>
            <a:ext cx="7308304" cy="2723561"/>
          </a:xfrm>
          <a:prstGeom prst="rect">
            <a:avLst/>
          </a:prstGeom>
        </p:spPr>
      </p:pic>
    </p:spTree>
    <p:extLst>
      <p:ext uri="{BB962C8B-B14F-4D97-AF65-F5344CB8AC3E}">
        <p14:creationId xmlns:p14="http://schemas.microsoft.com/office/powerpoint/2010/main" val="251103044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7631C9E7-1E30-4058-93FD-0A836C12E7B4}"/>
              </a:ext>
            </a:extLst>
          </p:cNvPr>
          <p:cNvSpPr txBox="1"/>
          <p:nvPr/>
        </p:nvSpPr>
        <p:spPr>
          <a:xfrm>
            <a:off x="720000" y="360000"/>
            <a:ext cx="3284489" cy="369332"/>
          </a:xfrm>
          <a:prstGeom prst="rect">
            <a:avLst/>
          </a:prstGeom>
          <a:noFill/>
        </p:spPr>
        <p:txBody>
          <a:bodyPr wrap="none" rtlCol="0">
            <a:spAutoFit/>
          </a:bodyPr>
          <a:lstStyle/>
          <a:p>
            <a:r>
              <a:rPr lang="en-GB" b="1" dirty="0"/>
              <a:t>What did the scientists find out?</a:t>
            </a:r>
          </a:p>
        </p:txBody>
      </p:sp>
      <p:sp>
        <p:nvSpPr>
          <p:cNvPr id="3" name="Rectangle 2">
            <a:extLst>
              <a:ext uri="{FF2B5EF4-FFF2-40B4-BE49-F238E27FC236}">
                <a16:creationId xmlns:a16="http://schemas.microsoft.com/office/drawing/2014/main" id="{BDC59B8A-6722-487D-944E-6B33B0C41A04}"/>
              </a:ext>
            </a:extLst>
          </p:cNvPr>
          <p:cNvSpPr/>
          <p:nvPr/>
        </p:nvSpPr>
        <p:spPr>
          <a:xfrm>
            <a:off x="5155525" y="2276872"/>
            <a:ext cx="3532097" cy="923330"/>
          </a:xfrm>
          <a:prstGeom prst="rect">
            <a:avLst/>
          </a:prstGeom>
        </p:spPr>
        <p:txBody>
          <a:bodyPr wrap="square">
            <a:spAutoFit/>
          </a:bodyPr>
          <a:lstStyle/>
          <a:p>
            <a:r>
              <a:rPr lang="en-US" dirty="0"/>
              <a:t>Plants find out whether an attached microbe is good or bad by having a ‘chemical’ conversation.</a:t>
            </a:r>
          </a:p>
        </p:txBody>
      </p:sp>
      <p:sp>
        <p:nvSpPr>
          <p:cNvPr id="4" name="Rectangle 3">
            <a:extLst>
              <a:ext uri="{FF2B5EF4-FFF2-40B4-BE49-F238E27FC236}">
                <a16:creationId xmlns:a16="http://schemas.microsoft.com/office/drawing/2014/main" id="{F921291E-8782-4E03-8635-5B063EB9EE6C}"/>
              </a:ext>
            </a:extLst>
          </p:cNvPr>
          <p:cNvSpPr/>
          <p:nvPr/>
        </p:nvSpPr>
        <p:spPr>
          <a:xfrm>
            <a:off x="5155052" y="1156102"/>
            <a:ext cx="3532570" cy="369332"/>
          </a:xfrm>
          <a:prstGeom prst="rect">
            <a:avLst/>
          </a:prstGeom>
        </p:spPr>
        <p:txBody>
          <a:bodyPr wrap="none">
            <a:spAutoFit/>
          </a:bodyPr>
          <a:lstStyle/>
          <a:p>
            <a:r>
              <a:rPr lang="en-US" dirty="0"/>
              <a:t>Microbes release several chemicals.</a:t>
            </a:r>
          </a:p>
        </p:txBody>
      </p:sp>
      <p:pic>
        <p:nvPicPr>
          <p:cNvPr id="7" name="Picture 6" descr="A picture containing plate&#10;&#10;Description automatically generated">
            <a:extLst>
              <a:ext uri="{FF2B5EF4-FFF2-40B4-BE49-F238E27FC236}">
                <a16:creationId xmlns:a16="http://schemas.microsoft.com/office/drawing/2014/main" id="{206381A4-3706-4160-8389-BEEADC887AC3}"/>
              </a:ext>
            </a:extLst>
          </p:cNvPr>
          <p:cNvPicPr>
            <a:picLocks noChangeAspect="1"/>
          </p:cNvPicPr>
          <p:nvPr/>
        </p:nvPicPr>
        <p:blipFill>
          <a:blip r:embed="rId2" cstate="hqprint">
            <a:extLst>
              <a:ext uri="{28A0092B-C50C-407E-A947-70E740481C1C}">
                <a14:useLocalDpi xmlns:a14="http://schemas.microsoft.com/office/drawing/2010/main"/>
              </a:ext>
            </a:extLst>
          </a:blip>
          <a:stretch>
            <a:fillRect/>
          </a:stretch>
        </p:blipFill>
        <p:spPr>
          <a:xfrm>
            <a:off x="827584" y="1156102"/>
            <a:ext cx="3899362" cy="2924944"/>
          </a:xfrm>
          <a:prstGeom prst="rect">
            <a:avLst/>
          </a:prstGeom>
        </p:spPr>
      </p:pic>
      <p:sp>
        <p:nvSpPr>
          <p:cNvPr id="8" name="TextBox 7">
            <a:extLst>
              <a:ext uri="{FF2B5EF4-FFF2-40B4-BE49-F238E27FC236}">
                <a16:creationId xmlns:a16="http://schemas.microsoft.com/office/drawing/2014/main" id="{7D6DBFD3-1307-45E1-806A-E94A5038705E}"/>
              </a:ext>
            </a:extLst>
          </p:cNvPr>
          <p:cNvSpPr txBox="1"/>
          <p:nvPr/>
        </p:nvSpPr>
        <p:spPr>
          <a:xfrm>
            <a:off x="732916" y="4081046"/>
            <a:ext cx="1153201" cy="307777"/>
          </a:xfrm>
          <a:prstGeom prst="rect">
            <a:avLst/>
          </a:prstGeom>
          <a:noFill/>
        </p:spPr>
        <p:txBody>
          <a:bodyPr wrap="none" rtlCol="0">
            <a:spAutoFit/>
          </a:bodyPr>
          <a:lstStyle/>
          <a:p>
            <a:r>
              <a:rPr lang="en-GB" sz="1400" dirty="0"/>
              <a:t>Soil microbes</a:t>
            </a:r>
          </a:p>
        </p:txBody>
      </p:sp>
    </p:spTree>
    <p:extLst>
      <p:ext uri="{BB962C8B-B14F-4D97-AF65-F5344CB8AC3E}">
        <p14:creationId xmlns:p14="http://schemas.microsoft.com/office/powerpoint/2010/main" val="383359895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5" name="Picture 74">
            <a:extLst>
              <a:ext uri="{FF2B5EF4-FFF2-40B4-BE49-F238E27FC236}">
                <a16:creationId xmlns:a16="http://schemas.microsoft.com/office/drawing/2014/main" id="{36E6DFBE-1217-49F2-84BE-6043EA629BDD}"/>
              </a:ext>
            </a:extLst>
          </p:cNvPr>
          <p:cNvPicPr>
            <a:picLocks noChangeAspect="1"/>
          </p:cNvPicPr>
          <p:nvPr/>
        </p:nvPicPr>
        <p:blipFill>
          <a:blip r:embed="rId2"/>
          <a:stretch>
            <a:fillRect/>
          </a:stretch>
        </p:blipFill>
        <p:spPr>
          <a:xfrm>
            <a:off x="3802235" y="2325564"/>
            <a:ext cx="2164268" cy="1627773"/>
          </a:xfrm>
          <a:prstGeom prst="rect">
            <a:avLst/>
          </a:prstGeom>
        </p:spPr>
      </p:pic>
      <p:sp>
        <p:nvSpPr>
          <p:cNvPr id="2" name="TextBox 1">
            <a:extLst>
              <a:ext uri="{FF2B5EF4-FFF2-40B4-BE49-F238E27FC236}">
                <a16:creationId xmlns:a16="http://schemas.microsoft.com/office/drawing/2014/main" id="{EEB2C6CE-E110-41F0-ABC4-C8DA78C08DCC}"/>
              </a:ext>
            </a:extLst>
          </p:cNvPr>
          <p:cNvSpPr txBox="1"/>
          <p:nvPr/>
        </p:nvSpPr>
        <p:spPr>
          <a:xfrm>
            <a:off x="720000" y="360000"/>
            <a:ext cx="1483098" cy="369332"/>
          </a:xfrm>
          <a:prstGeom prst="rect">
            <a:avLst/>
          </a:prstGeom>
          <a:noFill/>
        </p:spPr>
        <p:txBody>
          <a:bodyPr wrap="none" rtlCol="0">
            <a:spAutoFit/>
          </a:bodyPr>
          <a:lstStyle/>
          <a:p>
            <a:r>
              <a:rPr lang="en-GB" b="1" dirty="0"/>
              <a:t>Quick activity</a:t>
            </a:r>
          </a:p>
        </p:txBody>
      </p:sp>
      <p:sp>
        <p:nvSpPr>
          <p:cNvPr id="7" name="Rectangle: Rounded Corners 6">
            <a:extLst>
              <a:ext uri="{FF2B5EF4-FFF2-40B4-BE49-F238E27FC236}">
                <a16:creationId xmlns:a16="http://schemas.microsoft.com/office/drawing/2014/main" id="{DD89CAB2-35E6-4495-B69C-E4B815DD3A0D}"/>
              </a:ext>
            </a:extLst>
          </p:cNvPr>
          <p:cNvSpPr/>
          <p:nvPr/>
        </p:nvSpPr>
        <p:spPr>
          <a:xfrm>
            <a:off x="769244" y="970108"/>
            <a:ext cx="8123235" cy="646331"/>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b="1" dirty="0"/>
              <a:t>How can ‘bad’ microbes attach to plants?</a:t>
            </a:r>
          </a:p>
        </p:txBody>
      </p:sp>
      <p:sp>
        <p:nvSpPr>
          <p:cNvPr id="15" name="Rectangle: Rounded Corners 14">
            <a:extLst>
              <a:ext uri="{FF2B5EF4-FFF2-40B4-BE49-F238E27FC236}">
                <a16:creationId xmlns:a16="http://schemas.microsoft.com/office/drawing/2014/main" id="{A23554C3-27B2-4CB4-AC4F-9969668AE17E}"/>
              </a:ext>
            </a:extLst>
          </p:cNvPr>
          <p:cNvSpPr/>
          <p:nvPr/>
        </p:nvSpPr>
        <p:spPr>
          <a:xfrm>
            <a:off x="720000" y="6000699"/>
            <a:ext cx="6467053" cy="646331"/>
          </a:xfrm>
          <a:prstGeom prst="roundRect">
            <a:avLst/>
          </a:prstGeom>
          <a:noFill/>
          <a:ln w="2540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b="1" dirty="0">
                <a:solidFill>
                  <a:schemeClr val="tx1"/>
                </a:solidFill>
              </a:rPr>
              <a:t>Resources</a:t>
            </a:r>
          </a:p>
          <a:p>
            <a:r>
              <a:rPr lang="en-GB" dirty="0">
                <a:solidFill>
                  <a:schemeClr val="tx1"/>
                </a:solidFill>
              </a:rPr>
              <a:t>coloured images, scissors</a:t>
            </a:r>
          </a:p>
        </p:txBody>
      </p:sp>
      <p:pic>
        <p:nvPicPr>
          <p:cNvPr id="14" name="Picture 13">
            <a:extLst>
              <a:ext uri="{FF2B5EF4-FFF2-40B4-BE49-F238E27FC236}">
                <a16:creationId xmlns:a16="http://schemas.microsoft.com/office/drawing/2014/main" id="{D85BC32A-E31B-4F9E-89BD-91B78E761A99}"/>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8110667" y="76645"/>
            <a:ext cx="781812" cy="781812"/>
          </a:xfrm>
          <a:prstGeom prst="rect">
            <a:avLst/>
          </a:prstGeom>
        </p:spPr>
      </p:pic>
      <p:pic>
        <p:nvPicPr>
          <p:cNvPr id="13" name="Picture 12">
            <a:extLst>
              <a:ext uri="{FF2B5EF4-FFF2-40B4-BE49-F238E27FC236}">
                <a16:creationId xmlns:a16="http://schemas.microsoft.com/office/drawing/2014/main" id="{5B99BC2A-A4A8-4BEE-B08C-7863A4225A5F}"/>
              </a:ext>
            </a:extLst>
          </p:cNvPr>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7328855" y="76645"/>
            <a:ext cx="781812" cy="781812"/>
          </a:xfrm>
          <a:prstGeom prst="rect">
            <a:avLst/>
          </a:prstGeom>
        </p:spPr>
      </p:pic>
      <p:sp>
        <p:nvSpPr>
          <p:cNvPr id="4" name="Rectangle 3">
            <a:extLst>
              <a:ext uri="{FF2B5EF4-FFF2-40B4-BE49-F238E27FC236}">
                <a16:creationId xmlns:a16="http://schemas.microsoft.com/office/drawing/2014/main" id="{4E93C0A2-B204-4FF4-9612-F201AD99EB72}"/>
              </a:ext>
            </a:extLst>
          </p:cNvPr>
          <p:cNvSpPr/>
          <p:nvPr/>
        </p:nvSpPr>
        <p:spPr>
          <a:xfrm>
            <a:off x="1118564" y="3953337"/>
            <a:ext cx="1954490" cy="646331"/>
          </a:xfrm>
          <a:prstGeom prst="rect">
            <a:avLst/>
          </a:prstGeom>
        </p:spPr>
        <p:txBody>
          <a:bodyPr wrap="square">
            <a:spAutoFit/>
          </a:bodyPr>
          <a:lstStyle/>
          <a:p>
            <a:pPr algn="ctr"/>
            <a:r>
              <a:rPr lang="en-US" dirty="0"/>
              <a:t>Cut a picture into 8-9 pieces</a:t>
            </a:r>
            <a:endParaRPr lang="en-GB" dirty="0"/>
          </a:p>
        </p:txBody>
      </p:sp>
      <p:sp>
        <p:nvSpPr>
          <p:cNvPr id="6" name="Rectangle 5">
            <a:extLst>
              <a:ext uri="{FF2B5EF4-FFF2-40B4-BE49-F238E27FC236}">
                <a16:creationId xmlns:a16="http://schemas.microsoft.com/office/drawing/2014/main" id="{0E729CF8-A6AC-47ED-A141-B9DDDB47F460}"/>
              </a:ext>
            </a:extLst>
          </p:cNvPr>
          <p:cNvSpPr/>
          <p:nvPr/>
        </p:nvSpPr>
        <p:spPr>
          <a:xfrm>
            <a:off x="3793089" y="3953337"/>
            <a:ext cx="2155861" cy="923330"/>
          </a:xfrm>
          <a:prstGeom prst="rect">
            <a:avLst/>
          </a:prstGeom>
        </p:spPr>
        <p:txBody>
          <a:bodyPr wrap="square">
            <a:spAutoFit/>
          </a:bodyPr>
          <a:lstStyle/>
          <a:p>
            <a:pPr algn="ctr"/>
            <a:r>
              <a:rPr lang="en-US" dirty="0"/>
              <a:t>Replace one piece with another of the same size</a:t>
            </a:r>
            <a:endParaRPr lang="en-GB" dirty="0"/>
          </a:p>
        </p:txBody>
      </p:sp>
      <p:sp>
        <p:nvSpPr>
          <p:cNvPr id="9" name="TextBox 8">
            <a:extLst>
              <a:ext uri="{FF2B5EF4-FFF2-40B4-BE49-F238E27FC236}">
                <a16:creationId xmlns:a16="http://schemas.microsoft.com/office/drawing/2014/main" id="{5E3D60F2-73D6-4908-B31C-227A6841443F}"/>
              </a:ext>
            </a:extLst>
          </p:cNvPr>
          <p:cNvSpPr txBox="1"/>
          <p:nvPr/>
        </p:nvSpPr>
        <p:spPr>
          <a:xfrm>
            <a:off x="6773522" y="3953337"/>
            <a:ext cx="1758918" cy="646331"/>
          </a:xfrm>
          <a:prstGeom prst="rect">
            <a:avLst/>
          </a:prstGeom>
          <a:noFill/>
        </p:spPr>
        <p:txBody>
          <a:bodyPr wrap="square" rtlCol="0">
            <a:spAutoFit/>
          </a:bodyPr>
          <a:lstStyle/>
          <a:p>
            <a:pPr algn="ctr"/>
            <a:r>
              <a:rPr lang="en-GB" dirty="0"/>
              <a:t>Explain why the picture is spoilt</a:t>
            </a:r>
          </a:p>
        </p:txBody>
      </p:sp>
      <p:sp>
        <p:nvSpPr>
          <p:cNvPr id="10" name="Rectangle 9">
            <a:extLst>
              <a:ext uri="{FF2B5EF4-FFF2-40B4-BE49-F238E27FC236}">
                <a16:creationId xmlns:a16="http://schemas.microsoft.com/office/drawing/2014/main" id="{95924D26-564B-4B99-A68E-7923870DCCA3}"/>
              </a:ext>
            </a:extLst>
          </p:cNvPr>
          <p:cNvSpPr/>
          <p:nvPr/>
        </p:nvSpPr>
        <p:spPr>
          <a:xfrm>
            <a:off x="720000" y="5006158"/>
            <a:ext cx="8280625" cy="646331"/>
          </a:xfrm>
          <a:prstGeom prst="rect">
            <a:avLst/>
          </a:prstGeom>
        </p:spPr>
        <p:txBody>
          <a:bodyPr wrap="square">
            <a:spAutoFit/>
          </a:bodyPr>
          <a:lstStyle/>
          <a:p>
            <a:r>
              <a:rPr lang="en-US" b="1" i="1" dirty="0"/>
              <a:t>Tip: </a:t>
            </a:r>
            <a:r>
              <a:rPr lang="en-US" i="1" dirty="0"/>
              <a:t>Some ‘bad’ bacteria have adapted so that they have the right size and shape to live on the root. Check that children know what ‘adapted’ means.</a:t>
            </a:r>
          </a:p>
        </p:txBody>
      </p:sp>
      <p:pic>
        <p:nvPicPr>
          <p:cNvPr id="12" name="Picture 11" descr="A picture containing person, outdoor, ground, tree&#10;&#10;Description automatically generated">
            <a:extLst>
              <a:ext uri="{FF2B5EF4-FFF2-40B4-BE49-F238E27FC236}">
                <a16:creationId xmlns:a16="http://schemas.microsoft.com/office/drawing/2014/main" id="{DA80A350-7BCB-4E40-BA19-E0D7B1D8C92B}"/>
              </a:ext>
            </a:extLst>
          </p:cNvPr>
          <p:cNvPicPr>
            <a:picLocks noChangeAspect="1"/>
          </p:cNvPicPr>
          <p:nvPr/>
        </p:nvPicPr>
        <p:blipFill>
          <a:blip r:embed="rId5" cstate="hqprint">
            <a:extLst>
              <a:ext uri="{28A0092B-C50C-407E-A947-70E740481C1C}">
                <a14:useLocalDpi xmlns:a14="http://schemas.microsoft.com/office/drawing/2010/main"/>
              </a:ext>
            </a:extLst>
          </a:blip>
          <a:stretch>
            <a:fillRect/>
          </a:stretch>
        </p:blipFill>
        <p:spPr>
          <a:xfrm>
            <a:off x="1014119" y="2319274"/>
            <a:ext cx="2163380" cy="1621917"/>
          </a:xfrm>
          <a:prstGeom prst="rect">
            <a:avLst/>
          </a:prstGeom>
        </p:spPr>
      </p:pic>
      <p:pic>
        <p:nvPicPr>
          <p:cNvPr id="24" name="Picture 23">
            <a:extLst>
              <a:ext uri="{FF2B5EF4-FFF2-40B4-BE49-F238E27FC236}">
                <a16:creationId xmlns:a16="http://schemas.microsoft.com/office/drawing/2014/main" id="{1F4F3C78-449E-4DC3-A136-C1DD21D92C24}"/>
              </a:ext>
            </a:extLst>
          </p:cNvPr>
          <p:cNvPicPr>
            <a:picLocks noChangeAspect="1"/>
          </p:cNvPicPr>
          <p:nvPr/>
        </p:nvPicPr>
        <p:blipFill>
          <a:blip r:embed="rId6" cstate="hqprint">
            <a:extLst>
              <a:ext uri="{28A0092B-C50C-407E-A947-70E740481C1C}">
                <a14:useLocalDpi xmlns:a14="http://schemas.microsoft.com/office/drawing/2010/main"/>
              </a:ext>
            </a:extLst>
          </a:blip>
          <a:stretch>
            <a:fillRect/>
          </a:stretch>
        </p:blipFill>
        <p:spPr>
          <a:xfrm>
            <a:off x="7011426" y="2489205"/>
            <a:ext cx="1099241" cy="1099241"/>
          </a:xfrm>
          <a:prstGeom prst="rect">
            <a:avLst/>
          </a:prstGeom>
        </p:spPr>
      </p:pic>
      <p:sp>
        <p:nvSpPr>
          <p:cNvPr id="65" name="Trapezoid 64">
            <a:extLst>
              <a:ext uri="{FF2B5EF4-FFF2-40B4-BE49-F238E27FC236}">
                <a16:creationId xmlns:a16="http://schemas.microsoft.com/office/drawing/2014/main" id="{C94C5A6F-C585-4735-99D2-D2F10B409686}"/>
              </a:ext>
            </a:extLst>
          </p:cNvPr>
          <p:cNvSpPr/>
          <p:nvPr/>
        </p:nvSpPr>
        <p:spPr>
          <a:xfrm>
            <a:off x="4499992" y="2788977"/>
            <a:ext cx="936104" cy="499699"/>
          </a:xfrm>
          <a:prstGeom prst="trapezoid">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73" name="Group 72">
            <a:extLst>
              <a:ext uri="{FF2B5EF4-FFF2-40B4-BE49-F238E27FC236}">
                <a16:creationId xmlns:a16="http://schemas.microsoft.com/office/drawing/2014/main" id="{13DBB237-1A73-45D1-AFC0-7EE00EDD5109}"/>
              </a:ext>
            </a:extLst>
          </p:cNvPr>
          <p:cNvGrpSpPr/>
          <p:nvPr/>
        </p:nvGrpSpPr>
        <p:grpSpPr>
          <a:xfrm>
            <a:off x="1014119" y="2319274"/>
            <a:ext cx="2182557" cy="1621917"/>
            <a:chOff x="1014119" y="2319274"/>
            <a:chExt cx="2182557" cy="1621917"/>
          </a:xfrm>
        </p:grpSpPr>
        <p:cxnSp>
          <p:nvCxnSpPr>
            <p:cNvPr id="67" name="Straight Connector 66">
              <a:extLst>
                <a:ext uri="{FF2B5EF4-FFF2-40B4-BE49-F238E27FC236}">
                  <a16:creationId xmlns:a16="http://schemas.microsoft.com/office/drawing/2014/main" id="{A7DAF901-2989-4BC2-926A-191DFC241A31}"/>
                </a:ext>
              </a:extLst>
            </p:cNvPr>
            <p:cNvCxnSpPr/>
            <p:nvPr/>
          </p:nvCxnSpPr>
          <p:spPr>
            <a:xfrm flipH="1">
              <a:off x="1547664" y="2319274"/>
              <a:ext cx="360040" cy="1621917"/>
            </a:xfrm>
            <a:prstGeom prst="line">
              <a:avLst/>
            </a:prstGeom>
            <a:ln w="317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69" name="Straight Connector 68">
              <a:extLst>
                <a:ext uri="{FF2B5EF4-FFF2-40B4-BE49-F238E27FC236}">
                  <a16:creationId xmlns:a16="http://schemas.microsoft.com/office/drawing/2014/main" id="{2B6E4B3E-3946-4B60-8B92-A358E4E9C6E8}"/>
                </a:ext>
              </a:extLst>
            </p:cNvPr>
            <p:cNvCxnSpPr/>
            <p:nvPr/>
          </p:nvCxnSpPr>
          <p:spPr>
            <a:xfrm>
              <a:off x="1014119" y="2780928"/>
              <a:ext cx="2163380" cy="0"/>
            </a:xfrm>
            <a:prstGeom prst="line">
              <a:avLst/>
            </a:prstGeom>
            <a:ln w="31750">
              <a:solidFill>
                <a:srgbClr val="FF0000"/>
              </a:solidFill>
            </a:ln>
          </p:spPr>
          <p:style>
            <a:lnRef idx="1">
              <a:schemeClr val="accent1"/>
            </a:lnRef>
            <a:fillRef idx="0">
              <a:schemeClr val="accent1"/>
            </a:fillRef>
            <a:effectRef idx="0">
              <a:schemeClr val="accent1"/>
            </a:effectRef>
            <a:fontRef idx="minor">
              <a:schemeClr val="tx1"/>
            </a:fontRef>
          </p:style>
        </p:cxnSp>
        <p:pic>
          <p:nvPicPr>
            <p:cNvPr id="70" name="Picture 69">
              <a:extLst>
                <a:ext uri="{FF2B5EF4-FFF2-40B4-BE49-F238E27FC236}">
                  <a16:creationId xmlns:a16="http://schemas.microsoft.com/office/drawing/2014/main" id="{7B6A7675-7229-4AC1-9B50-26ABF76CBD1A}"/>
                </a:ext>
              </a:extLst>
            </p:cNvPr>
            <p:cNvPicPr>
              <a:picLocks noChangeAspect="1"/>
            </p:cNvPicPr>
            <p:nvPr/>
          </p:nvPicPr>
          <p:blipFill>
            <a:blip r:embed="rId7"/>
            <a:stretch>
              <a:fillRect/>
            </a:stretch>
          </p:blipFill>
          <p:spPr>
            <a:xfrm>
              <a:off x="1014119" y="3273435"/>
              <a:ext cx="2182557" cy="30483"/>
            </a:xfrm>
            <a:prstGeom prst="rect">
              <a:avLst/>
            </a:prstGeom>
          </p:spPr>
        </p:pic>
        <p:cxnSp>
          <p:nvCxnSpPr>
            <p:cNvPr id="72" name="Straight Connector 71">
              <a:extLst>
                <a:ext uri="{FF2B5EF4-FFF2-40B4-BE49-F238E27FC236}">
                  <a16:creationId xmlns:a16="http://schemas.microsoft.com/office/drawing/2014/main" id="{04778C99-BEF5-4C77-8B98-A1A4ABC86470}"/>
                </a:ext>
              </a:extLst>
            </p:cNvPr>
            <p:cNvCxnSpPr/>
            <p:nvPr/>
          </p:nvCxnSpPr>
          <p:spPr>
            <a:xfrm>
              <a:off x="2384936" y="2319274"/>
              <a:ext cx="472387" cy="1621917"/>
            </a:xfrm>
            <a:prstGeom prst="line">
              <a:avLst/>
            </a:prstGeom>
            <a:ln w="31750">
              <a:solidFill>
                <a:srgbClr val="FF0000"/>
              </a:solidFill>
            </a:ln>
          </p:spPr>
          <p:style>
            <a:lnRef idx="1">
              <a:schemeClr val="accent1"/>
            </a:lnRef>
            <a:fillRef idx="0">
              <a:schemeClr val="accent1"/>
            </a:fillRef>
            <a:effectRef idx="0">
              <a:schemeClr val="accent1"/>
            </a:effectRef>
            <a:fontRef idx="minor">
              <a:schemeClr val="tx1"/>
            </a:fontRef>
          </p:style>
        </p:cxnSp>
      </p:grpSp>
      <p:pic>
        <p:nvPicPr>
          <p:cNvPr id="74" name="Picture 73">
            <a:extLst>
              <a:ext uri="{FF2B5EF4-FFF2-40B4-BE49-F238E27FC236}">
                <a16:creationId xmlns:a16="http://schemas.microsoft.com/office/drawing/2014/main" id="{53968DF0-8574-4942-A187-58AA842F1529}"/>
              </a:ext>
            </a:extLst>
          </p:cNvPr>
          <p:cNvPicPr>
            <a:picLocks noChangeAspect="1"/>
          </p:cNvPicPr>
          <p:nvPr/>
        </p:nvPicPr>
        <p:blipFill>
          <a:blip r:embed="rId8"/>
          <a:stretch>
            <a:fillRect/>
          </a:stretch>
        </p:blipFill>
        <p:spPr>
          <a:xfrm>
            <a:off x="3793090" y="2328774"/>
            <a:ext cx="2182557" cy="1652159"/>
          </a:xfrm>
          <a:prstGeom prst="rect">
            <a:avLst/>
          </a:prstGeom>
        </p:spPr>
      </p:pic>
      <p:sp>
        <p:nvSpPr>
          <p:cNvPr id="76" name="Rectangle: Rounded Corners 75">
            <a:extLst>
              <a:ext uri="{FF2B5EF4-FFF2-40B4-BE49-F238E27FC236}">
                <a16:creationId xmlns:a16="http://schemas.microsoft.com/office/drawing/2014/main" id="{A4C1CCC5-431C-4523-8116-C993AD820FFE}"/>
              </a:ext>
            </a:extLst>
          </p:cNvPr>
          <p:cNvSpPr/>
          <p:nvPr/>
        </p:nvSpPr>
        <p:spPr>
          <a:xfrm>
            <a:off x="899592" y="1844824"/>
            <a:ext cx="2372236" cy="3031843"/>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7" name="Rectangle: Rounded Corners 76">
            <a:extLst>
              <a:ext uri="{FF2B5EF4-FFF2-40B4-BE49-F238E27FC236}">
                <a16:creationId xmlns:a16="http://schemas.microsoft.com/office/drawing/2014/main" id="{F07074D1-DD05-4FDA-9ED7-8CB858535424}"/>
              </a:ext>
            </a:extLst>
          </p:cNvPr>
          <p:cNvSpPr/>
          <p:nvPr/>
        </p:nvSpPr>
        <p:spPr>
          <a:xfrm>
            <a:off x="3673908" y="1801974"/>
            <a:ext cx="2372236" cy="3031843"/>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8" name="Rectangle: Rounded Corners 77">
            <a:extLst>
              <a:ext uri="{FF2B5EF4-FFF2-40B4-BE49-F238E27FC236}">
                <a16:creationId xmlns:a16="http://schemas.microsoft.com/office/drawing/2014/main" id="{DB229D2A-2317-4FDB-9A4C-6FE93296F260}"/>
              </a:ext>
            </a:extLst>
          </p:cNvPr>
          <p:cNvSpPr/>
          <p:nvPr/>
        </p:nvSpPr>
        <p:spPr>
          <a:xfrm>
            <a:off x="6410218" y="1844824"/>
            <a:ext cx="2372236" cy="3031843"/>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80" name="Picture 79" descr="A picture containing clipart&#10;&#10;Description automatically generated">
            <a:extLst>
              <a:ext uri="{FF2B5EF4-FFF2-40B4-BE49-F238E27FC236}">
                <a16:creationId xmlns:a16="http://schemas.microsoft.com/office/drawing/2014/main" id="{A1039737-5A99-46F4-8DD0-D0EF45348408}"/>
              </a:ext>
            </a:extLst>
          </p:cNvPr>
          <p:cNvPicPr>
            <a:picLocks noChangeAspect="1"/>
          </p:cNvPicPr>
          <p:nvPr/>
        </p:nvPicPr>
        <p:blipFill>
          <a:blip r:embed="rId9">
            <a:extLst>
              <a:ext uri="{28A0092B-C50C-407E-A947-70E740481C1C}">
                <a14:useLocalDpi xmlns:a14="http://schemas.microsoft.com/office/drawing/2010/main"/>
              </a:ext>
            </a:extLst>
          </a:blip>
          <a:stretch>
            <a:fillRect/>
          </a:stretch>
        </p:blipFill>
        <p:spPr>
          <a:xfrm>
            <a:off x="4439955" y="90869"/>
            <a:ext cx="781812" cy="781812"/>
          </a:xfrm>
          <a:prstGeom prst="rect">
            <a:avLst/>
          </a:prstGeom>
        </p:spPr>
      </p:pic>
    </p:spTree>
    <p:extLst>
      <p:ext uri="{BB962C8B-B14F-4D97-AF65-F5344CB8AC3E}">
        <p14:creationId xmlns:p14="http://schemas.microsoft.com/office/powerpoint/2010/main" val="245749061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5B47A2FF-9996-4E72-8A6E-F6850DA0FAA9}"/>
              </a:ext>
            </a:extLst>
          </p:cNvPr>
          <p:cNvSpPr txBox="1"/>
          <p:nvPr/>
        </p:nvSpPr>
        <p:spPr>
          <a:xfrm>
            <a:off x="720000" y="360000"/>
            <a:ext cx="2429961" cy="369332"/>
          </a:xfrm>
          <a:prstGeom prst="rect">
            <a:avLst/>
          </a:prstGeom>
          <a:noFill/>
        </p:spPr>
        <p:txBody>
          <a:bodyPr wrap="none" rtlCol="0">
            <a:spAutoFit/>
          </a:bodyPr>
          <a:lstStyle/>
          <a:p>
            <a:r>
              <a:rPr lang="en-GB" b="1" dirty="0"/>
              <a:t>Longer investigation [1]</a:t>
            </a:r>
          </a:p>
        </p:txBody>
      </p:sp>
      <p:sp>
        <p:nvSpPr>
          <p:cNvPr id="22" name="Rectangle: Rounded Corners 21">
            <a:extLst>
              <a:ext uri="{FF2B5EF4-FFF2-40B4-BE49-F238E27FC236}">
                <a16:creationId xmlns:a16="http://schemas.microsoft.com/office/drawing/2014/main" id="{3810202C-C4B1-47FF-AC5C-AFFA2EBE8B51}"/>
              </a:ext>
            </a:extLst>
          </p:cNvPr>
          <p:cNvSpPr/>
          <p:nvPr/>
        </p:nvSpPr>
        <p:spPr>
          <a:xfrm>
            <a:off x="797554" y="925729"/>
            <a:ext cx="8094925" cy="632263"/>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b="1" dirty="0"/>
              <a:t>How does the plant work out whether to let the microbe stay or get rid of it?</a:t>
            </a:r>
          </a:p>
        </p:txBody>
      </p:sp>
      <p:sp>
        <p:nvSpPr>
          <p:cNvPr id="23" name="Rectangle: Rounded Corners 22">
            <a:extLst>
              <a:ext uri="{FF2B5EF4-FFF2-40B4-BE49-F238E27FC236}">
                <a16:creationId xmlns:a16="http://schemas.microsoft.com/office/drawing/2014/main" id="{8FA1FA7B-237F-43C3-9F06-8534B1FF6B0C}"/>
              </a:ext>
            </a:extLst>
          </p:cNvPr>
          <p:cNvSpPr/>
          <p:nvPr/>
        </p:nvSpPr>
        <p:spPr>
          <a:xfrm>
            <a:off x="832411" y="5793700"/>
            <a:ext cx="6230473" cy="923329"/>
          </a:xfrm>
          <a:prstGeom prst="roundRect">
            <a:avLst/>
          </a:prstGeom>
          <a:noFill/>
          <a:ln w="2540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b="1" dirty="0">
                <a:solidFill>
                  <a:schemeClr val="tx1"/>
                </a:solidFill>
              </a:rPr>
              <a:t>Resources</a:t>
            </a:r>
          </a:p>
          <a:p>
            <a:r>
              <a:rPr lang="en-US" dirty="0">
                <a:solidFill>
                  <a:schemeClr val="tx1"/>
                </a:solidFill>
              </a:rPr>
              <a:t>Battery, wires (with crocodile clips at ends), bulb, </a:t>
            </a:r>
          </a:p>
          <a:p>
            <a:r>
              <a:rPr lang="en-US" dirty="0">
                <a:solidFill>
                  <a:schemeClr val="tx1"/>
                </a:solidFill>
              </a:rPr>
              <a:t>selection of objects to test</a:t>
            </a:r>
            <a:endParaRPr lang="en-GB" dirty="0">
              <a:solidFill>
                <a:schemeClr val="tx1"/>
              </a:solidFill>
            </a:endParaRPr>
          </a:p>
        </p:txBody>
      </p:sp>
      <p:pic>
        <p:nvPicPr>
          <p:cNvPr id="17" name="Picture 16">
            <a:extLst>
              <a:ext uri="{FF2B5EF4-FFF2-40B4-BE49-F238E27FC236}">
                <a16:creationId xmlns:a16="http://schemas.microsoft.com/office/drawing/2014/main" id="{334E3E57-E891-412C-A82C-21AF47257BCA}"/>
              </a:ext>
            </a:extLst>
          </p:cNvPr>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5912226" y="61954"/>
            <a:ext cx="813816" cy="845820"/>
          </a:xfrm>
          <a:prstGeom prst="rect">
            <a:avLst/>
          </a:prstGeom>
        </p:spPr>
      </p:pic>
      <p:pic>
        <p:nvPicPr>
          <p:cNvPr id="42" name="Picture 41">
            <a:extLst>
              <a:ext uri="{FF2B5EF4-FFF2-40B4-BE49-F238E27FC236}">
                <a16:creationId xmlns:a16="http://schemas.microsoft.com/office/drawing/2014/main" id="{CFE7C183-DD8C-44DE-B85E-2547AF10E475}"/>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6705585" y="88958"/>
            <a:ext cx="781812" cy="781812"/>
          </a:xfrm>
          <a:prstGeom prst="rect">
            <a:avLst/>
          </a:prstGeom>
        </p:spPr>
      </p:pic>
      <p:pic>
        <p:nvPicPr>
          <p:cNvPr id="44" name="Picture 43">
            <a:extLst>
              <a:ext uri="{FF2B5EF4-FFF2-40B4-BE49-F238E27FC236}">
                <a16:creationId xmlns:a16="http://schemas.microsoft.com/office/drawing/2014/main" id="{17EBB232-B500-41AB-A4E8-AB9D54899BAB}"/>
              </a:ext>
            </a:extLst>
          </p:cNvPr>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7482728" y="70723"/>
            <a:ext cx="781812" cy="781812"/>
          </a:xfrm>
          <a:prstGeom prst="rect">
            <a:avLst/>
          </a:prstGeom>
        </p:spPr>
      </p:pic>
      <p:pic>
        <p:nvPicPr>
          <p:cNvPr id="46" name="Picture 45">
            <a:extLst>
              <a:ext uri="{FF2B5EF4-FFF2-40B4-BE49-F238E27FC236}">
                <a16:creationId xmlns:a16="http://schemas.microsoft.com/office/drawing/2014/main" id="{BAFE81EB-9E54-4ADA-A99E-66D6ABB1EADE}"/>
              </a:ext>
            </a:extLst>
          </p:cNvPr>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8254115" y="69102"/>
            <a:ext cx="781812" cy="781812"/>
          </a:xfrm>
          <a:prstGeom prst="rect">
            <a:avLst/>
          </a:prstGeom>
        </p:spPr>
      </p:pic>
      <p:sp>
        <p:nvSpPr>
          <p:cNvPr id="4" name="Rectangle 3">
            <a:extLst>
              <a:ext uri="{FF2B5EF4-FFF2-40B4-BE49-F238E27FC236}">
                <a16:creationId xmlns:a16="http://schemas.microsoft.com/office/drawing/2014/main" id="{BCA50F6D-07E7-48C5-B981-E62ADE7BF29A}"/>
              </a:ext>
            </a:extLst>
          </p:cNvPr>
          <p:cNvSpPr/>
          <p:nvPr/>
        </p:nvSpPr>
        <p:spPr>
          <a:xfrm>
            <a:off x="1029128" y="1848742"/>
            <a:ext cx="3657040" cy="1200329"/>
          </a:xfrm>
          <a:prstGeom prst="rect">
            <a:avLst/>
          </a:prstGeom>
        </p:spPr>
        <p:txBody>
          <a:bodyPr wrap="square">
            <a:spAutoFit/>
          </a:bodyPr>
          <a:lstStyle/>
          <a:p>
            <a:r>
              <a:rPr lang="en-US" dirty="0"/>
              <a:t>Set up a simple electrical circuit with a battery and bulb but leave the circuit open to test materials to see whether they conduct electricity. </a:t>
            </a:r>
            <a:endParaRPr lang="en-GB" dirty="0"/>
          </a:p>
        </p:txBody>
      </p:sp>
      <p:sp>
        <p:nvSpPr>
          <p:cNvPr id="5" name="Rectangle 4">
            <a:extLst>
              <a:ext uri="{FF2B5EF4-FFF2-40B4-BE49-F238E27FC236}">
                <a16:creationId xmlns:a16="http://schemas.microsoft.com/office/drawing/2014/main" id="{22FB6FE9-D260-4F4F-A758-54D668D8D743}"/>
              </a:ext>
            </a:extLst>
          </p:cNvPr>
          <p:cNvSpPr/>
          <p:nvPr/>
        </p:nvSpPr>
        <p:spPr>
          <a:xfrm>
            <a:off x="5188279" y="1848742"/>
            <a:ext cx="3816423" cy="1200329"/>
          </a:xfrm>
          <a:prstGeom prst="rect">
            <a:avLst/>
          </a:prstGeom>
        </p:spPr>
        <p:txBody>
          <a:bodyPr wrap="square">
            <a:spAutoFit/>
          </a:bodyPr>
          <a:lstStyle/>
          <a:p>
            <a:r>
              <a:rPr lang="en-US" dirty="0"/>
              <a:t>Many natural systems use electrical signals to pass on information such as the nerves in our bodies when we touch something hot, cold or sharp.</a:t>
            </a:r>
            <a:endParaRPr lang="en-GB" dirty="0"/>
          </a:p>
        </p:txBody>
      </p:sp>
      <p:pic>
        <p:nvPicPr>
          <p:cNvPr id="9" name="Picture 8">
            <a:extLst>
              <a:ext uri="{FF2B5EF4-FFF2-40B4-BE49-F238E27FC236}">
                <a16:creationId xmlns:a16="http://schemas.microsoft.com/office/drawing/2014/main" id="{2E4635BA-1615-4639-AF20-3A9F7F7EAD25}"/>
              </a:ext>
            </a:extLst>
          </p:cNvPr>
          <p:cNvPicPr>
            <a:picLocks noChangeAspect="1"/>
          </p:cNvPicPr>
          <p:nvPr/>
        </p:nvPicPr>
        <p:blipFill>
          <a:blip r:embed="rId6">
            <a:extLst>
              <a:ext uri="{28A0092B-C50C-407E-A947-70E740481C1C}">
                <a14:useLocalDpi xmlns:a14="http://schemas.microsoft.com/office/drawing/2010/main"/>
              </a:ext>
            </a:extLst>
          </a:blip>
          <a:stretch>
            <a:fillRect/>
          </a:stretch>
        </p:blipFill>
        <p:spPr>
          <a:xfrm>
            <a:off x="1246299" y="3189645"/>
            <a:ext cx="3171567" cy="1920560"/>
          </a:xfrm>
          <a:prstGeom prst="rect">
            <a:avLst/>
          </a:prstGeom>
        </p:spPr>
      </p:pic>
      <p:pic>
        <p:nvPicPr>
          <p:cNvPr id="11" name="Picture 10">
            <a:extLst>
              <a:ext uri="{FF2B5EF4-FFF2-40B4-BE49-F238E27FC236}">
                <a16:creationId xmlns:a16="http://schemas.microsoft.com/office/drawing/2014/main" id="{9EBD17E7-D071-430B-A012-E73A5819589D}"/>
              </a:ext>
            </a:extLst>
          </p:cNvPr>
          <p:cNvPicPr>
            <a:picLocks noChangeAspect="1"/>
          </p:cNvPicPr>
          <p:nvPr/>
        </p:nvPicPr>
        <p:blipFill>
          <a:blip r:embed="rId7" cstate="hqprint">
            <a:extLst>
              <a:ext uri="{28A0092B-C50C-407E-A947-70E740481C1C}">
                <a14:useLocalDpi xmlns:a14="http://schemas.microsoft.com/office/drawing/2010/main"/>
              </a:ext>
            </a:extLst>
          </a:blip>
          <a:stretch>
            <a:fillRect/>
          </a:stretch>
        </p:blipFill>
        <p:spPr>
          <a:xfrm>
            <a:off x="5893008" y="3189645"/>
            <a:ext cx="2339751" cy="1524699"/>
          </a:xfrm>
          <a:prstGeom prst="rect">
            <a:avLst/>
          </a:prstGeom>
        </p:spPr>
      </p:pic>
      <p:sp>
        <p:nvSpPr>
          <p:cNvPr id="12" name="TextBox 11">
            <a:extLst>
              <a:ext uri="{FF2B5EF4-FFF2-40B4-BE49-F238E27FC236}">
                <a16:creationId xmlns:a16="http://schemas.microsoft.com/office/drawing/2014/main" id="{9B3D5E3F-853B-40C2-A1EE-175082C19A36}"/>
              </a:ext>
            </a:extLst>
          </p:cNvPr>
          <p:cNvSpPr txBox="1"/>
          <p:nvPr/>
        </p:nvSpPr>
        <p:spPr>
          <a:xfrm>
            <a:off x="6571434" y="4714344"/>
            <a:ext cx="982898" cy="307777"/>
          </a:xfrm>
          <a:prstGeom prst="rect">
            <a:avLst/>
          </a:prstGeom>
          <a:noFill/>
        </p:spPr>
        <p:txBody>
          <a:bodyPr wrap="none" rtlCol="0">
            <a:spAutoFit/>
          </a:bodyPr>
          <a:lstStyle/>
          <a:p>
            <a:r>
              <a:rPr lang="en-GB" sz="1400" dirty="0"/>
              <a:t>Nerve cells</a:t>
            </a:r>
          </a:p>
        </p:txBody>
      </p:sp>
      <p:pic>
        <p:nvPicPr>
          <p:cNvPr id="15" name="Picture 14">
            <a:extLst>
              <a:ext uri="{FF2B5EF4-FFF2-40B4-BE49-F238E27FC236}">
                <a16:creationId xmlns:a16="http://schemas.microsoft.com/office/drawing/2014/main" id="{C9CF00B5-1C9D-4C80-867A-9BDFF2A46165}"/>
              </a:ext>
            </a:extLst>
          </p:cNvPr>
          <p:cNvPicPr>
            <a:picLocks noChangeAspect="1"/>
          </p:cNvPicPr>
          <p:nvPr/>
        </p:nvPicPr>
        <p:blipFill>
          <a:blip r:embed="rId8">
            <a:extLst>
              <a:ext uri="{28A0092B-C50C-407E-A947-70E740481C1C}">
                <a14:useLocalDpi xmlns:a14="http://schemas.microsoft.com/office/drawing/2010/main"/>
              </a:ext>
            </a:extLst>
          </a:blip>
          <a:stretch>
            <a:fillRect/>
          </a:stretch>
        </p:blipFill>
        <p:spPr>
          <a:xfrm>
            <a:off x="4369059" y="82634"/>
            <a:ext cx="781812" cy="781812"/>
          </a:xfrm>
          <a:prstGeom prst="rect">
            <a:avLst/>
          </a:prstGeom>
        </p:spPr>
      </p:pic>
      <p:sp>
        <p:nvSpPr>
          <p:cNvPr id="38" name="Rectangle: Rounded Corners 37">
            <a:extLst>
              <a:ext uri="{FF2B5EF4-FFF2-40B4-BE49-F238E27FC236}">
                <a16:creationId xmlns:a16="http://schemas.microsoft.com/office/drawing/2014/main" id="{1B9E678C-78B2-4B04-9C0C-24730A10EE03}"/>
              </a:ext>
            </a:extLst>
          </p:cNvPr>
          <p:cNvSpPr/>
          <p:nvPr/>
        </p:nvSpPr>
        <p:spPr>
          <a:xfrm>
            <a:off x="819151" y="1737945"/>
            <a:ext cx="4025865" cy="3854513"/>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53048979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5B47A2FF-9996-4E72-8A6E-F6850DA0FAA9}"/>
              </a:ext>
            </a:extLst>
          </p:cNvPr>
          <p:cNvSpPr txBox="1"/>
          <p:nvPr/>
        </p:nvSpPr>
        <p:spPr>
          <a:xfrm>
            <a:off x="720000" y="360000"/>
            <a:ext cx="2429961" cy="369332"/>
          </a:xfrm>
          <a:prstGeom prst="rect">
            <a:avLst/>
          </a:prstGeom>
          <a:noFill/>
        </p:spPr>
        <p:txBody>
          <a:bodyPr wrap="none" rtlCol="0">
            <a:spAutoFit/>
          </a:bodyPr>
          <a:lstStyle/>
          <a:p>
            <a:r>
              <a:rPr lang="en-GB" b="1" dirty="0"/>
              <a:t>Longer investigation [2]</a:t>
            </a:r>
          </a:p>
        </p:txBody>
      </p:sp>
      <p:sp>
        <p:nvSpPr>
          <p:cNvPr id="22" name="Rectangle: Rounded Corners 21">
            <a:extLst>
              <a:ext uri="{FF2B5EF4-FFF2-40B4-BE49-F238E27FC236}">
                <a16:creationId xmlns:a16="http://schemas.microsoft.com/office/drawing/2014/main" id="{3810202C-C4B1-47FF-AC5C-AFFA2EBE8B51}"/>
              </a:ext>
            </a:extLst>
          </p:cNvPr>
          <p:cNvSpPr/>
          <p:nvPr/>
        </p:nvSpPr>
        <p:spPr>
          <a:xfrm>
            <a:off x="797554" y="925729"/>
            <a:ext cx="8094925" cy="632263"/>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b="1" dirty="0"/>
              <a:t>How does the plant work out whether to let the microbe stay or get rid of it?</a:t>
            </a:r>
          </a:p>
        </p:txBody>
      </p:sp>
      <p:sp>
        <p:nvSpPr>
          <p:cNvPr id="23" name="Rectangle: Rounded Corners 22">
            <a:extLst>
              <a:ext uri="{FF2B5EF4-FFF2-40B4-BE49-F238E27FC236}">
                <a16:creationId xmlns:a16="http://schemas.microsoft.com/office/drawing/2014/main" id="{8FA1FA7B-237F-43C3-9F06-8534B1FF6B0C}"/>
              </a:ext>
            </a:extLst>
          </p:cNvPr>
          <p:cNvSpPr/>
          <p:nvPr/>
        </p:nvSpPr>
        <p:spPr>
          <a:xfrm>
            <a:off x="4901568" y="1687889"/>
            <a:ext cx="3987185" cy="1477328"/>
          </a:xfrm>
          <a:prstGeom prst="roundRect">
            <a:avLst/>
          </a:prstGeom>
          <a:noFill/>
          <a:ln w="2540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b="1" dirty="0">
                <a:solidFill>
                  <a:schemeClr val="tx1"/>
                </a:solidFill>
              </a:rPr>
              <a:t>Resources</a:t>
            </a:r>
          </a:p>
          <a:p>
            <a:r>
              <a:rPr lang="en-GB" dirty="0">
                <a:solidFill>
                  <a:schemeClr val="tx1"/>
                </a:solidFill>
              </a:rPr>
              <a:t>Red cabbage, boiling water, food processor, sieve, beakers/test tubes, vinegar, lemon juice, tartaric acid, bicarbonate of soda, toothpaste, soap</a:t>
            </a:r>
          </a:p>
        </p:txBody>
      </p:sp>
      <p:pic>
        <p:nvPicPr>
          <p:cNvPr id="14" name="Picture 13">
            <a:extLst>
              <a:ext uri="{FF2B5EF4-FFF2-40B4-BE49-F238E27FC236}">
                <a16:creationId xmlns:a16="http://schemas.microsoft.com/office/drawing/2014/main" id="{FF5880FF-07E0-4B44-B07C-A53A9FBC7CA0}"/>
              </a:ext>
            </a:extLst>
          </p:cNvPr>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5142977" y="87072"/>
            <a:ext cx="781812" cy="781812"/>
          </a:xfrm>
          <a:prstGeom prst="rect">
            <a:avLst/>
          </a:prstGeom>
        </p:spPr>
      </p:pic>
      <p:pic>
        <p:nvPicPr>
          <p:cNvPr id="17" name="Picture 16">
            <a:extLst>
              <a:ext uri="{FF2B5EF4-FFF2-40B4-BE49-F238E27FC236}">
                <a16:creationId xmlns:a16="http://schemas.microsoft.com/office/drawing/2014/main" id="{334E3E57-E891-412C-A82C-21AF47257BCA}"/>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5912226" y="61954"/>
            <a:ext cx="813816" cy="845820"/>
          </a:xfrm>
          <a:prstGeom prst="rect">
            <a:avLst/>
          </a:prstGeom>
        </p:spPr>
      </p:pic>
      <p:pic>
        <p:nvPicPr>
          <p:cNvPr id="42" name="Picture 41">
            <a:extLst>
              <a:ext uri="{FF2B5EF4-FFF2-40B4-BE49-F238E27FC236}">
                <a16:creationId xmlns:a16="http://schemas.microsoft.com/office/drawing/2014/main" id="{CFE7C183-DD8C-44DE-B85E-2547AF10E475}"/>
              </a:ext>
            </a:extLst>
          </p:cNvPr>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6705585" y="88958"/>
            <a:ext cx="781812" cy="781812"/>
          </a:xfrm>
          <a:prstGeom prst="rect">
            <a:avLst/>
          </a:prstGeom>
        </p:spPr>
      </p:pic>
      <p:pic>
        <p:nvPicPr>
          <p:cNvPr id="44" name="Picture 43">
            <a:extLst>
              <a:ext uri="{FF2B5EF4-FFF2-40B4-BE49-F238E27FC236}">
                <a16:creationId xmlns:a16="http://schemas.microsoft.com/office/drawing/2014/main" id="{17EBB232-B500-41AB-A4E8-AB9D54899BAB}"/>
              </a:ext>
            </a:extLst>
          </p:cNvPr>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7482728" y="70723"/>
            <a:ext cx="781812" cy="781812"/>
          </a:xfrm>
          <a:prstGeom prst="rect">
            <a:avLst/>
          </a:prstGeom>
        </p:spPr>
      </p:pic>
      <p:pic>
        <p:nvPicPr>
          <p:cNvPr id="46" name="Picture 45">
            <a:extLst>
              <a:ext uri="{FF2B5EF4-FFF2-40B4-BE49-F238E27FC236}">
                <a16:creationId xmlns:a16="http://schemas.microsoft.com/office/drawing/2014/main" id="{BAFE81EB-9E54-4ADA-A99E-66D6ABB1EADE}"/>
              </a:ext>
            </a:extLst>
          </p:cNvPr>
          <p:cNvPicPr>
            <a:picLocks noChangeAspect="1"/>
          </p:cNvPicPr>
          <p:nvPr/>
        </p:nvPicPr>
        <p:blipFill>
          <a:blip r:embed="rId6">
            <a:extLst>
              <a:ext uri="{28A0092B-C50C-407E-A947-70E740481C1C}">
                <a14:useLocalDpi xmlns:a14="http://schemas.microsoft.com/office/drawing/2010/main"/>
              </a:ext>
            </a:extLst>
          </a:blip>
          <a:stretch>
            <a:fillRect/>
          </a:stretch>
        </p:blipFill>
        <p:spPr>
          <a:xfrm>
            <a:off x="8254115" y="69102"/>
            <a:ext cx="781812" cy="781812"/>
          </a:xfrm>
          <a:prstGeom prst="rect">
            <a:avLst/>
          </a:prstGeom>
        </p:spPr>
      </p:pic>
      <p:sp>
        <p:nvSpPr>
          <p:cNvPr id="4" name="Rectangle 3">
            <a:extLst>
              <a:ext uri="{FF2B5EF4-FFF2-40B4-BE49-F238E27FC236}">
                <a16:creationId xmlns:a16="http://schemas.microsoft.com/office/drawing/2014/main" id="{85DD1D0C-0967-4820-8800-8B9D6636C5CC}"/>
              </a:ext>
            </a:extLst>
          </p:cNvPr>
          <p:cNvSpPr/>
          <p:nvPr/>
        </p:nvSpPr>
        <p:spPr>
          <a:xfrm>
            <a:off x="797554" y="5935852"/>
            <a:ext cx="6617770" cy="369332"/>
          </a:xfrm>
          <a:prstGeom prst="rect">
            <a:avLst/>
          </a:prstGeom>
        </p:spPr>
        <p:txBody>
          <a:bodyPr wrap="square">
            <a:spAutoFit/>
          </a:bodyPr>
          <a:lstStyle/>
          <a:p>
            <a:r>
              <a:rPr lang="en-US" dirty="0"/>
              <a:t>Plants test the chemicals produced by the microbes in a similar way.</a:t>
            </a:r>
            <a:endParaRPr lang="en-GB" dirty="0"/>
          </a:p>
        </p:txBody>
      </p:sp>
      <p:sp>
        <p:nvSpPr>
          <p:cNvPr id="9" name="Rectangle 8">
            <a:extLst>
              <a:ext uri="{FF2B5EF4-FFF2-40B4-BE49-F238E27FC236}">
                <a16:creationId xmlns:a16="http://schemas.microsoft.com/office/drawing/2014/main" id="{92E76BBB-2848-42CD-B0D0-73E43C67861A}"/>
              </a:ext>
            </a:extLst>
          </p:cNvPr>
          <p:cNvSpPr/>
          <p:nvPr/>
        </p:nvSpPr>
        <p:spPr>
          <a:xfrm>
            <a:off x="4901568" y="3639519"/>
            <a:ext cx="3965455" cy="1477328"/>
          </a:xfrm>
          <a:prstGeom prst="rect">
            <a:avLst/>
          </a:prstGeom>
        </p:spPr>
        <p:txBody>
          <a:bodyPr wrap="square">
            <a:spAutoFit/>
          </a:bodyPr>
          <a:lstStyle/>
          <a:p>
            <a:r>
              <a:rPr lang="en-US" b="1" i="1" dirty="0"/>
              <a:t>Tip: </a:t>
            </a:r>
            <a:r>
              <a:rPr lang="en-US" i="1" dirty="0"/>
              <a:t>Teachers may wish to make the indicator solution before the lesson. Shred the cabbage in a food processor, cover with boiling water for a few minutes, strain and cool.</a:t>
            </a:r>
          </a:p>
        </p:txBody>
      </p:sp>
      <p:grpSp>
        <p:nvGrpSpPr>
          <p:cNvPr id="3" name="Group 2">
            <a:extLst>
              <a:ext uri="{FF2B5EF4-FFF2-40B4-BE49-F238E27FC236}">
                <a16:creationId xmlns:a16="http://schemas.microsoft.com/office/drawing/2014/main" id="{2AB6CC9D-070E-4B29-A7E6-BECBE0C78A6C}"/>
              </a:ext>
            </a:extLst>
          </p:cNvPr>
          <p:cNvGrpSpPr/>
          <p:nvPr/>
        </p:nvGrpSpPr>
        <p:grpSpPr>
          <a:xfrm>
            <a:off x="966834" y="1829697"/>
            <a:ext cx="3513439" cy="3747115"/>
            <a:chOff x="966834" y="1829697"/>
            <a:chExt cx="3513439" cy="3747115"/>
          </a:xfrm>
        </p:grpSpPr>
        <p:sp>
          <p:nvSpPr>
            <p:cNvPr id="5" name="Rectangle 4">
              <a:extLst>
                <a:ext uri="{FF2B5EF4-FFF2-40B4-BE49-F238E27FC236}">
                  <a16:creationId xmlns:a16="http://schemas.microsoft.com/office/drawing/2014/main" id="{A82B4817-4C49-45AF-AE83-220D0728B7E0}"/>
                </a:ext>
              </a:extLst>
            </p:cNvPr>
            <p:cNvSpPr/>
            <p:nvPr/>
          </p:nvSpPr>
          <p:spPr>
            <a:xfrm>
              <a:off x="966834" y="1829697"/>
              <a:ext cx="3513439" cy="1200329"/>
            </a:xfrm>
            <a:prstGeom prst="rect">
              <a:avLst/>
            </a:prstGeom>
          </p:spPr>
          <p:txBody>
            <a:bodyPr wrap="square" anchor="t">
              <a:spAutoFit/>
            </a:bodyPr>
            <a:lstStyle/>
            <a:p>
              <a:r>
                <a:rPr lang="en-US" dirty="0"/>
                <a:t>Use red cabbage indicator to test a range of substances and see what </a:t>
              </a:r>
              <a:r>
                <a:rPr lang="en-US" dirty="0" err="1"/>
                <a:t>colour</a:t>
              </a:r>
              <a:r>
                <a:rPr lang="en-US" dirty="0"/>
                <a:t> the indicator turns when different chemicals are added.</a:t>
              </a:r>
              <a:endParaRPr lang="en-GB" dirty="0"/>
            </a:p>
          </p:txBody>
        </p:sp>
        <p:pic>
          <p:nvPicPr>
            <p:cNvPr id="8" name="Picture 7" descr="A close up of a bottle&#10;&#10;Description automatically generated">
              <a:extLst>
                <a:ext uri="{FF2B5EF4-FFF2-40B4-BE49-F238E27FC236}">
                  <a16:creationId xmlns:a16="http://schemas.microsoft.com/office/drawing/2014/main" id="{64B55534-CD11-4A16-AB4F-EE537B36998A}"/>
                </a:ext>
              </a:extLst>
            </p:cNvPr>
            <p:cNvPicPr>
              <a:picLocks noChangeAspect="1"/>
            </p:cNvPicPr>
            <p:nvPr/>
          </p:nvPicPr>
          <p:blipFill>
            <a:blip r:embed="rId7">
              <a:extLst>
                <a:ext uri="{28A0092B-C50C-407E-A947-70E740481C1C}">
                  <a14:useLocalDpi xmlns:a14="http://schemas.microsoft.com/office/drawing/2010/main"/>
                </a:ext>
              </a:extLst>
            </a:blip>
            <a:stretch>
              <a:fillRect/>
            </a:stretch>
          </p:blipFill>
          <p:spPr>
            <a:xfrm>
              <a:off x="976661" y="3063451"/>
              <a:ext cx="3357565" cy="2153520"/>
            </a:xfrm>
            <a:prstGeom prst="rect">
              <a:avLst/>
            </a:prstGeom>
          </p:spPr>
        </p:pic>
        <p:sp>
          <p:nvSpPr>
            <p:cNvPr id="10" name="Rectangle 9">
              <a:extLst>
                <a:ext uri="{FF2B5EF4-FFF2-40B4-BE49-F238E27FC236}">
                  <a16:creationId xmlns:a16="http://schemas.microsoft.com/office/drawing/2014/main" id="{CB6657DA-2A4B-41A9-9029-42882AA5E519}"/>
                </a:ext>
              </a:extLst>
            </p:cNvPr>
            <p:cNvSpPr/>
            <p:nvPr/>
          </p:nvSpPr>
          <p:spPr>
            <a:xfrm>
              <a:off x="3202499" y="5207480"/>
              <a:ext cx="859594" cy="369332"/>
            </a:xfrm>
            <a:prstGeom prst="rect">
              <a:avLst/>
            </a:prstGeom>
          </p:spPr>
          <p:txBody>
            <a:bodyPr wrap="none">
              <a:spAutoFit/>
            </a:bodyPr>
            <a:lstStyle/>
            <a:p>
              <a:r>
                <a:rPr lang="en-US" dirty="0"/>
                <a:t>neutral</a:t>
              </a:r>
              <a:endParaRPr lang="en-GB" dirty="0"/>
            </a:p>
          </p:txBody>
        </p:sp>
        <p:sp>
          <p:nvSpPr>
            <p:cNvPr id="11" name="Rectangle 10">
              <a:extLst>
                <a:ext uri="{FF2B5EF4-FFF2-40B4-BE49-F238E27FC236}">
                  <a16:creationId xmlns:a16="http://schemas.microsoft.com/office/drawing/2014/main" id="{7E61AADD-6B92-4559-820B-6C3FE27472A5}"/>
                </a:ext>
              </a:extLst>
            </p:cNvPr>
            <p:cNvSpPr/>
            <p:nvPr/>
          </p:nvSpPr>
          <p:spPr>
            <a:xfrm>
              <a:off x="1372894" y="5197988"/>
              <a:ext cx="620683" cy="369332"/>
            </a:xfrm>
            <a:prstGeom prst="rect">
              <a:avLst/>
            </a:prstGeom>
          </p:spPr>
          <p:txBody>
            <a:bodyPr wrap="none">
              <a:spAutoFit/>
            </a:bodyPr>
            <a:lstStyle/>
            <a:p>
              <a:r>
                <a:rPr lang="en-US" dirty="0"/>
                <a:t>acid </a:t>
              </a:r>
              <a:endParaRPr lang="en-GB" dirty="0"/>
            </a:p>
          </p:txBody>
        </p:sp>
        <p:sp>
          <p:nvSpPr>
            <p:cNvPr id="12" name="Rectangle 11">
              <a:extLst>
                <a:ext uri="{FF2B5EF4-FFF2-40B4-BE49-F238E27FC236}">
                  <a16:creationId xmlns:a16="http://schemas.microsoft.com/office/drawing/2014/main" id="{48ED5A60-DC19-4AD3-8B00-F555A3F47B6C}"/>
                </a:ext>
              </a:extLst>
            </p:cNvPr>
            <p:cNvSpPr/>
            <p:nvPr/>
          </p:nvSpPr>
          <p:spPr>
            <a:xfrm>
              <a:off x="2362806" y="5207480"/>
              <a:ext cx="664797" cy="369332"/>
            </a:xfrm>
            <a:prstGeom prst="rect">
              <a:avLst/>
            </a:prstGeom>
          </p:spPr>
          <p:txBody>
            <a:bodyPr wrap="none">
              <a:spAutoFit/>
            </a:bodyPr>
            <a:lstStyle/>
            <a:p>
              <a:r>
                <a:rPr lang="en-US" dirty="0"/>
                <a:t>alkali</a:t>
              </a:r>
              <a:endParaRPr lang="en-GB" dirty="0"/>
            </a:p>
          </p:txBody>
        </p:sp>
      </p:grpSp>
      <p:pic>
        <p:nvPicPr>
          <p:cNvPr id="15" name="Picture 14" descr="A picture containing clipart&#10;&#10;Description automatically generated">
            <a:extLst>
              <a:ext uri="{FF2B5EF4-FFF2-40B4-BE49-F238E27FC236}">
                <a16:creationId xmlns:a16="http://schemas.microsoft.com/office/drawing/2014/main" id="{694BC100-DE4C-4FB9-8731-8ABE85DEA899}"/>
              </a:ext>
            </a:extLst>
          </p:cNvPr>
          <p:cNvPicPr>
            <a:picLocks noChangeAspect="1"/>
          </p:cNvPicPr>
          <p:nvPr/>
        </p:nvPicPr>
        <p:blipFill>
          <a:blip r:embed="rId8">
            <a:extLst>
              <a:ext uri="{28A0092B-C50C-407E-A947-70E740481C1C}">
                <a14:useLocalDpi xmlns:a14="http://schemas.microsoft.com/office/drawing/2010/main"/>
              </a:ext>
            </a:extLst>
          </a:blip>
          <a:stretch>
            <a:fillRect/>
          </a:stretch>
        </p:blipFill>
        <p:spPr>
          <a:xfrm>
            <a:off x="3943320" y="93958"/>
            <a:ext cx="781812" cy="781812"/>
          </a:xfrm>
          <a:prstGeom prst="rect">
            <a:avLst/>
          </a:prstGeom>
        </p:spPr>
      </p:pic>
      <p:sp>
        <p:nvSpPr>
          <p:cNvPr id="16" name="Rectangle: Rounded Corners 15">
            <a:extLst>
              <a:ext uri="{FF2B5EF4-FFF2-40B4-BE49-F238E27FC236}">
                <a16:creationId xmlns:a16="http://schemas.microsoft.com/office/drawing/2014/main" id="{1BA8B53C-BF60-4345-B402-BBBC5F413885}"/>
              </a:ext>
            </a:extLst>
          </p:cNvPr>
          <p:cNvSpPr/>
          <p:nvPr/>
        </p:nvSpPr>
        <p:spPr>
          <a:xfrm>
            <a:off x="797554" y="1688580"/>
            <a:ext cx="3852000" cy="4104456"/>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Tree>
    <p:extLst>
      <p:ext uri="{BB962C8B-B14F-4D97-AF65-F5344CB8AC3E}">
        <p14:creationId xmlns:p14="http://schemas.microsoft.com/office/powerpoint/2010/main" val="299729264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6B3BB4B3-6787-45DD-B264-DB3D50D4A9E3}"/>
              </a:ext>
            </a:extLst>
          </p:cNvPr>
          <p:cNvSpPr txBox="1"/>
          <p:nvPr/>
        </p:nvSpPr>
        <p:spPr>
          <a:xfrm>
            <a:off x="720000" y="360000"/>
            <a:ext cx="2388987" cy="369332"/>
          </a:xfrm>
          <a:prstGeom prst="rect">
            <a:avLst/>
          </a:prstGeom>
          <a:noFill/>
        </p:spPr>
        <p:txBody>
          <a:bodyPr wrap="none" rtlCol="0">
            <a:spAutoFit/>
          </a:bodyPr>
          <a:lstStyle/>
          <a:p>
            <a:r>
              <a:rPr lang="en-GB" b="1" dirty="0"/>
              <a:t>What did you find out?</a:t>
            </a:r>
          </a:p>
        </p:txBody>
      </p:sp>
      <p:sp>
        <p:nvSpPr>
          <p:cNvPr id="5" name="Rectangle: Rounded Corners 4">
            <a:extLst>
              <a:ext uri="{FF2B5EF4-FFF2-40B4-BE49-F238E27FC236}">
                <a16:creationId xmlns:a16="http://schemas.microsoft.com/office/drawing/2014/main" id="{06A86C63-ABD7-4182-A1DF-046AA1B5B999}"/>
              </a:ext>
            </a:extLst>
          </p:cNvPr>
          <p:cNvSpPr/>
          <p:nvPr/>
        </p:nvSpPr>
        <p:spPr>
          <a:xfrm>
            <a:off x="3491880" y="877614"/>
            <a:ext cx="4849043" cy="134393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Which objects allowed electricity to pass?</a:t>
            </a:r>
          </a:p>
          <a:p>
            <a:pPr algn="ctr"/>
            <a:endParaRPr lang="en-GB" dirty="0"/>
          </a:p>
          <a:p>
            <a:pPr algn="ctr"/>
            <a:r>
              <a:rPr lang="en-GB" dirty="0"/>
              <a:t>What did you notice about the </a:t>
            </a:r>
            <a:r>
              <a:rPr lang="en-GB" b="1" dirty="0"/>
              <a:t>size, shape </a:t>
            </a:r>
            <a:r>
              <a:rPr lang="en-GB" dirty="0"/>
              <a:t>and </a:t>
            </a:r>
            <a:r>
              <a:rPr lang="en-GB" b="1" dirty="0"/>
              <a:t>materials</a:t>
            </a:r>
            <a:r>
              <a:rPr lang="en-GB" dirty="0"/>
              <a:t>? </a:t>
            </a:r>
          </a:p>
        </p:txBody>
      </p:sp>
      <p:sp>
        <p:nvSpPr>
          <p:cNvPr id="13" name="Rectangle: Rounded Corners 12">
            <a:extLst>
              <a:ext uri="{FF2B5EF4-FFF2-40B4-BE49-F238E27FC236}">
                <a16:creationId xmlns:a16="http://schemas.microsoft.com/office/drawing/2014/main" id="{DC7620A8-27B2-47C1-9218-E0E53C3C79D8}"/>
              </a:ext>
            </a:extLst>
          </p:cNvPr>
          <p:cNvSpPr/>
          <p:nvPr/>
        </p:nvSpPr>
        <p:spPr>
          <a:xfrm>
            <a:off x="3491880" y="2562830"/>
            <a:ext cx="4849043" cy="137022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Which substances changed the colour of the cabbage indicator?</a:t>
            </a:r>
          </a:p>
          <a:p>
            <a:pPr algn="ctr"/>
            <a:endParaRPr lang="en-GB" dirty="0"/>
          </a:p>
          <a:p>
            <a:pPr algn="ctr"/>
            <a:r>
              <a:rPr lang="en-GB" dirty="0"/>
              <a:t>Did you notice any differences?</a:t>
            </a:r>
          </a:p>
        </p:txBody>
      </p:sp>
      <p:sp>
        <p:nvSpPr>
          <p:cNvPr id="14" name="Rectangle 13">
            <a:extLst>
              <a:ext uri="{FF2B5EF4-FFF2-40B4-BE49-F238E27FC236}">
                <a16:creationId xmlns:a16="http://schemas.microsoft.com/office/drawing/2014/main" id="{D355FE2D-04AF-4F61-BB53-5329C7DDCB7D}"/>
              </a:ext>
            </a:extLst>
          </p:cNvPr>
          <p:cNvSpPr/>
          <p:nvPr/>
        </p:nvSpPr>
        <p:spPr>
          <a:xfrm>
            <a:off x="803077" y="4509120"/>
            <a:ext cx="6912768" cy="369332"/>
          </a:xfrm>
          <a:prstGeom prst="rect">
            <a:avLst/>
          </a:prstGeom>
        </p:spPr>
        <p:txBody>
          <a:bodyPr wrap="square">
            <a:spAutoFit/>
          </a:bodyPr>
          <a:lstStyle/>
          <a:p>
            <a:r>
              <a:rPr lang="en-US" dirty="0"/>
              <a:t>Plants use electrical signals and chemical signals to test substances.</a:t>
            </a:r>
          </a:p>
        </p:txBody>
      </p:sp>
      <p:sp>
        <p:nvSpPr>
          <p:cNvPr id="15" name="Rectangle: Rounded Corners 14">
            <a:extLst>
              <a:ext uri="{FF2B5EF4-FFF2-40B4-BE49-F238E27FC236}">
                <a16:creationId xmlns:a16="http://schemas.microsoft.com/office/drawing/2014/main" id="{AA557A1F-DB8B-40B5-BC62-C56B81FC2BD8}"/>
              </a:ext>
            </a:extLst>
          </p:cNvPr>
          <p:cNvSpPr/>
          <p:nvPr/>
        </p:nvSpPr>
        <p:spPr>
          <a:xfrm>
            <a:off x="803077" y="5229200"/>
            <a:ext cx="5760640" cy="108012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What will happen if ‘bad’ microbes crack the code and produce the correct chemicals in the correct sequence?</a:t>
            </a:r>
          </a:p>
        </p:txBody>
      </p:sp>
      <p:pic>
        <p:nvPicPr>
          <p:cNvPr id="16" name="Picture 15">
            <a:extLst>
              <a:ext uri="{FF2B5EF4-FFF2-40B4-BE49-F238E27FC236}">
                <a16:creationId xmlns:a16="http://schemas.microsoft.com/office/drawing/2014/main" id="{B1577208-BB76-49DE-869F-322628F1F0A8}"/>
              </a:ext>
            </a:extLst>
          </p:cNvPr>
          <p:cNvPicPr>
            <a:picLocks noChangeAspect="1"/>
          </p:cNvPicPr>
          <p:nvPr/>
        </p:nvPicPr>
        <p:blipFill>
          <a:blip r:embed="rId2"/>
          <a:stretch>
            <a:fillRect/>
          </a:stretch>
        </p:blipFill>
        <p:spPr>
          <a:xfrm>
            <a:off x="803077" y="877614"/>
            <a:ext cx="2222831" cy="1343938"/>
          </a:xfrm>
          <a:prstGeom prst="rect">
            <a:avLst/>
          </a:prstGeom>
        </p:spPr>
      </p:pic>
      <p:pic>
        <p:nvPicPr>
          <p:cNvPr id="17" name="Picture 16">
            <a:extLst>
              <a:ext uri="{FF2B5EF4-FFF2-40B4-BE49-F238E27FC236}">
                <a16:creationId xmlns:a16="http://schemas.microsoft.com/office/drawing/2014/main" id="{2892589E-17A8-4D81-8078-7D700FCBAAD1}"/>
              </a:ext>
            </a:extLst>
          </p:cNvPr>
          <p:cNvPicPr>
            <a:picLocks noChangeAspect="1"/>
          </p:cNvPicPr>
          <p:nvPr/>
        </p:nvPicPr>
        <p:blipFill>
          <a:blip r:embed="rId3"/>
          <a:stretch>
            <a:fillRect/>
          </a:stretch>
        </p:blipFill>
        <p:spPr>
          <a:xfrm>
            <a:off x="803077" y="2544612"/>
            <a:ext cx="2167230" cy="1388444"/>
          </a:xfrm>
          <a:prstGeom prst="rect">
            <a:avLst/>
          </a:prstGeom>
        </p:spPr>
      </p:pic>
    </p:spTree>
    <p:extLst>
      <p:ext uri="{BB962C8B-B14F-4D97-AF65-F5344CB8AC3E}">
        <p14:creationId xmlns:p14="http://schemas.microsoft.com/office/powerpoint/2010/main" val="186430903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SharedWithUsers xmlns="7705360a-025e-40d4-a4f7-46b65681b513">
      <UserInfo>
        <DisplayName>Sue Martin</DisplayName>
        <AccountId>13</AccountId>
        <AccountType/>
      </UserInfo>
    </SharedWithUsers>
    <lcf76f155ced4ddcb4097134ff3c332f xmlns="51cf1bba-0ff5-42e2-8005-60d9d9512cef">
      <Terms xmlns="http://schemas.microsoft.com/office/infopath/2007/PartnerControls"/>
    </lcf76f155ced4ddcb4097134ff3c332f>
    <TaxCatchAll xmlns="7705360a-025e-40d4-a4f7-46b65681b513" xsi:nil="true"/>
    <Note xmlns="51cf1bba-0ff5-42e2-8005-60d9d9512cef" xsi:nil="tru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3007297486795B42A72494E499C3B7DD" ma:contentTypeVersion="18" ma:contentTypeDescription="Create a new document." ma:contentTypeScope="" ma:versionID="61baa48d5ba76ab5221c4e001670cc84">
  <xsd:schema xmlns:xsd="http://www.w3.org/2001/XMLSchema" xmlns:xs="http://www.w3.org/2001/XMLSchema" xmlns:p="http://schemas.microsoft.com/office/2006/metadata/properties" xmlns:ns2="7705360a-025e-40d4-a4f7-46b65681b513" xmlns:ns3="51cf1bba-0ff5-42e2-8005-60d9d9512cef" targetNamespace="http://schemas.microsoft.com/office/2006/metadata/properties" ma:root="true" ma:fieldsID="3bca39f498a7832e1987295568d54549" ns2:_="" ns3:_="">
    <xsd:import namespace="7705360a-025e-40d4-a4f7-46b65681b513"/>
    <xsd:import namespace="51cf1bba-0ff5-42e2-8005-60d9d9512cef"/>
    <xsd:element name="properties">
      <xsd:complexType>
        <xsd:sequence>
          <xsd:element name="documentManagement">
            <xsd:complexType>
              <xsd:all>
                <xsd:element ref="ns2:SharedWithUsers" minOccurs="0"/>
                <xsd:element ref="ns2:SharedWithDetails" minOccurs="0"/>
                <xsd:element ref="ns3:MediaServiceMetadata" minOccurs="0"/>
                <xsd:element ref="ns3:MediaServiceFastMetadata" minOccurs="0"/>
                <xsd:element ref="ns3:MediaServiceDateTaken" minOccurs="0"/>
                <xsd:element ref="ns3:MediaServiceAutoTags" minOccurs="0"/>
                <xsd:element ref="ns3:MediaServiceLocation" minOccurs="0"/>
                <xsd:element ref="ns3:MediaServiceOCR" minOccurs="0"/>
                <xsd:element ref="ns3:MediaServiceGenerationTime" minOccurs="0"/>
                <xsd:element ref="ns3:MediaServiceEventHashCode" minOccurs="0"/>
                <xsd:element ref="ns3:Note" minOccurs="0"/>
                <xsd:element ref="ns3:MediaServiceAutoKeyPoints" minOccurs="0"/>
                <xsd:element ref="ns3:MediaServiceKeyPoints" minOccurs="0"/>
                <xsd:element ref="ns3:MediaLengthInSeconds" minOccurs="0"/>
                <xsd:element ref="ns3:lcf76f155ced4ddcb4097134ff3c332f" minOccurs="0"/>
                <xsd:element ref="ns2:TaxCatchAll" minOccurs="0"/>
                <xsd:element ref="ns3: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705360a-025e-40d4-a4f7-46b65681b513" elementFormDefault="qualified">
    <xsd:import namespace="http://schemas.microsoft.com/office/2006/documentManagement/types"/>
    <xsd:import namespace="http://schemas.microsoft.com/office/infopath/2007/PartnerControls"/>
    <xsd:element name="SharedWithUsers" ma:index="8"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description="" ma:internalName="SharedWithDetails" ma:readOnly="true">
      <xsd:simpleType>
        <xsd:restriction base="dms:Note">
          <xsd:maxLength value="255"/>
        </xsd:restriction>
      </xsd:simpleType>
    </xsd:element>
    <xsd:element name="TaxCatchAll" ma:index="24" nillable="true" ma:displayName="Taxonomy Catch All Column" ma:hidden="true" ma:list="{5b49787c-f2a6-4fab-9402-1a683a231c7c}" ma:internalName="TaxCatchAll" ma:showField="CatchAllData" ma:web="7705360a-025e-40d4-a4f7-46b65681b513">
      <xsd:complexType>
        <xsd:complexContent>
          <xsd:extension base="dms:MultiChoiceLookup">
            <xsd:sequence>
              <xsd:element name="Value" type="dms:Lookup" maxOccurs="unbounded" minOccurs="0" nillable="true"/>
            </xsd:sequence>
          </xsd:extension>
        </xsd:complexContent>
      </xsd:complexType>
    </xsd:element>
  </xsd:schema>
  <xsd:schema xmlns:xsd="http://www.w3.org/2001/XMLSchema" xmlns:xs="http://www.w3.org/2001/XMLSchema" xmlns:dms="http://schemas.microsoft.com/office/2006/documentManagement/types" xmlns:pc="http://schemas.microsoft.com/office/infopath/2007/PartnerControls" targetNamespace="51cf1bba-0ff5-42e2-8005-60d9d9512cef" elementFormDefault="qualified">
    <xsd:import namespace="http://schemas.microsoft.com/office/2006/documentManagement/types"/>
    <xsd:import namespace="http://schemas.microsoft.com/office/infopath/2007/PartnerControls"/>
    <xsd:element name="MediaServiceMetadata" ma:index="10" nillable="true" ma:displayName="MediaServiceMetadata" ma:description="" ma:hidden="true" ma:internalName="MediaServiceMetadata" ma:readOnly="true">
      <xsd:simpleType>
        <xsd:restriction base="dms:Note"/>
      </xsd:simpleType>
    </xsd:element>
    <xsd:element name="MediaServiceFastMetadata" ma:index="11" nillable="true" ma:displayName="MediaServiceFastMetadata" ma:description="" ma:hidden="true" ma:internalName="MediaServiceFastMetadata" ma:readOnly="true">
      <xsd:simpleType>
        <xsd:restriction base="dms:Note"/>
      </xsd:simpleType>
    </xsd:element>
    <xsd:element name="MediaServiceDateTaken" ma:index="12" nillable="true" ma:displayName="MediaServiceDateTaken" ma:description="" ma:hidden="true" ma:internalName="MediaServiceDateTaken" ma:readOnly="true">
      <xsd:simpleType>
        <xsd:restriction base="dms:Text"/>
      </xsd:simpleType>
    </xsd:element>
    <xsd:element name="MediaServiceAutoTags" ma:index="13" nillable="true" ma:displayName="MediaServiceAutoTags" ma:description="" ma:internalName="MediaServiceAutoTags" ma:readOnly="true">
      <xsd:simpleType>
        <xsd:restriction base="dms:Text"/>
      </xsd:simpleType>
    </xsd:element>
    <xsd:element name="MediaServiceLocation" ma:index="14" nillable="true" ma:displayName="MediaServiceLocation" ma:description="" ma:internalName="MediaServiceLocation" ma:readOnly="true">
      <xsd:simpleType>
        <xsd:restriction base="dms:Text"/>
      </xsd:simpleType>
    </xsd:element>
    <xsd:element name="MediaServiceOCR" ma:index="15" nillable="true" ma:displayName="MediaServiceOCR" ma:internalName="MediaServiceOCR" ma:readOnly="true">
      <xsd:simpleType>
        <xsd:restriction base="dms:Note">
          <xsd:maxLength value="255"/>
        </xsd:restriction>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Note" ma:index="18" nillable="true" ma:displayName="Note" ma:format="Dropdown" ma:internalName="Note">
      <xsd:simpleType>
        <xsd:restriction base="dms:Text">
          <xsd:maxLength value="255"/>
        </xsd:restriction>
      </xsd:simpleType>
    </xsd:element>
    <xsd:element name="MediaServiceAutoKeyPoints" ma:index="19" nillable="true" ma:displayName="MediaServiceAutoKeyPoints" ma:hidden="true" ma:internalName="MediaServiceAutoKeyPoints" ma:readOnly="true">
      <xsd:simpleType>
        <xsd:restriction base="dms:Note"/>
      </xsd:simpleType>
    </xsd:element>
    <xsd:element name="MediaServiceKeyPoints" ma:index="20" nillable="true" ma:displayName="KeyPoints" ma:internalName="MediaServiceKeyPoints" ma:readOnly="true">
      <xsd:simpleType>
        <xsd:restriction base="dms:Note">
          <xsd:maxLength value="255"/>
        </xsd:restriction>
      </xsd:simpleType>
    </xsd:element>
    <xsd:element name="MediaLengthInSeconds" ma:index="21" nillable="true" ma:displayName="Length (seconds)" ma:internalName="MediaLengthInSeconds" ma:readOnly="true">
      <xsd:simpleType>
        <xsd:restriction base="dms:Unknown"/>
      </xsd:simpleType>
    </xsd:element>
    <xsd:element name="lcf76f155ced4ddcb4097134ff3c332f" ma:index="23" nillable="true" ma:taxonomy="true" ma:internalName="lcf76f155ced4ddcb4097134ff3c332f" ma:taxonomyFieldName="MediaServiceImageTags" ma:displayName="Image Tags" ma:readOnly="false" ma:fieldId="{5cf76f15-5ced-4ddc-b409-7134ff3c332f}" ma:taxonomyMulti="true" ma:sspId="54495e26-79e2-4f79-a38f-ec90355601e1"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5" nillable="true" ma:displayName="MediaServiceObjectDetectorVersions" ma:description="" ma:hidden="true" ma:indexed="true" ma:internalName="MediaServiceObjectDetectorVersions"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FD920BA0-0A4C-42B9-95DD-D8A20D716C74}">
  <ds:schemaRefs>
    <ds:schemaRef ds:uri="http://schemas.microsoft.com/sharepoint/v3/contenttype/forms"/>
  </ds:schemaRefs>
</ds:datastoreItem>
</file>

<file path=customXml/itemProps2.xml><?xml version="1.0" encoding="utf-8"?>
<ds:datastoreItem xmlns:ds="http://schemas.openxmlformats.org/officeDocument/2006/customXml" ds:itemID="{A53AB155-FD45-400F-89C4-CD46A5BAE941}">
  <ds:schemaRefs>
    <ds:schemaRef ds:uri="http://schemas.microsoft.com/office/2006/metadata/properties"/>
    <ds:schemaRef ds:uri="http://schemas.microsoft.com/office/infopath/2007/PartnerControls"/>
    <ds:schemaRef ds:uri="56010c2e-e7df-43f9-b9a0-0c299b337b10"/>
    <ds:schemaRef ds:uri="f6a294d8-0227-4a1f-9f82-c7d0e374c362"/>
  </ds:schemaRefs>
</ds:datastoreItem>
</file>

<file path=customXml/itemProps3.xml><?xml version="1.0" encoding="utf-8"?>
<ds:datastoreItem xmlns:ds="http://schemas.openxmlformats.org/officeDocument/2006/customXml" ds:itemID="{5A0757EA-299B-44B3-B1C9-3296912D906D}"/>
</file>

<file path=docProps/app.xml><?xml version="1.0" encoding="utf-8"?>
<Properties xmlns="http://schemas.openxmlformats.org/officeDocument/2006/extended-properties" xmlns:vt="http://schemas.openxmlformats.org/officeDocument/2006/docPropsVTypes">
  <TotalTime>1921</TotalTime>
  <Words>1097</Words>
  <Application>Microsoft Office PowerPoint</Application>
  <PresentationFormat>On-screen Show (4:3)</PresentationFormat>
  <Paragraphs>127</Paragraphs>
  <Slides>14</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14</vt:i4>
      </vt:variant>
    </vt:vector>
  </HeadingPairs>
  <TitlesOfParts>
    <vt:vector size="18" baseType="lpstr">
      <vt:lpstr>Arial</vt:lpstr>
      <vt:lpstr>Calibri</vt:lpstr>
      <vt:lpstr>Georgia</vt:lpstr>
      <vt:lpstr>Office Theme</vt:lpstr>
      <vt:lpstr>I bet you didn’t know… How plants know good microbes from bad ones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University of Bristol</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dc:creator>
  <cp:lastModifiedBy>Barbara French</cp:lastModifiedBy>
  <cp:revision>40</cp:revision>
  <dcterms:created xsi:type="dcterms:W3CDTF">2016-06-16T08:43:18Z</dcterms:created>
  <dcterms:modified xsi:type="dcterms:W3CDTF">2023-10-26T09:19:19Z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0x0101003007297486795B42A72494E499C3B7DD</vt:lpwstr>
  </property>
  <property fmtid="{D5CDD505-2E9C-101B-9397-08002B2CF9AE}" pid="3" name="xd_Signature">
    <vt:bool>false</vt:bool>
  </property>
  <property fmtid="{D5CDD505-2E9C-101B-9397-08002B2CF9AE}" pid="4" name="xd_ProgID">
    <vt:lpwstr/>
  </property>
  <property fmtid="{D5CDD505-2E9C-101B-9397-08002B2CF9AE}" pid="5" name="ComplianceAssetId">
    <vt:lpwstr/>
  </property>
  <property fmtid="{D5CDD505-2E9C-101B-9397-08002B2CF9AE}" pid="6" name="TemplateUrl">
    <vt:lpwstr/>
  </property>
  <property fmtid="{D5CDD505-2E9C-101B-9397-08002B2CF9AE}" pid="7" name="MediaServiceImageTags">
    <vt:lpwstr/>
  </property>
</Properties>
</file>