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22"/>
  </p:notesMasterIdLst>
  <p:sldIdLst>
    <p:sldId id="294" r:id="rId6"/>
    <p:sldId id="329" r:id="rId7"/>
    <p:sldId id="330" r:id="rId8"/>
    <p:sldId id="337" r:id="rId9"/>
    <p:sldId id="257" r:id="rId10"/>
    <p:sldId id="258" r:id="rId11"/>
    <p:sldId id="281" r:id="rId12"/>
    <p:sldId id="331" r:id="rId13"/>
    <p:sldId id="282" r:id="rId14"/>
    <p:sldId id="260" r:id="rId15"/>
    <p:sldId id="261" r:id="rId16"/>
    <p:sldId id="262" r:id="rId17"/>
    <p:sldId id="263" r:id="rId18"/>
    <p:sldId id="336" r:id="rId19"/>
    <p:sldId id="333" r:id="rId20"/>
    <p:sldId id="33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1" clrIdx="0">
    <p:extLst>
      <p:ext uri="{19B8F6BF-5375-455C-9EA6-DF929625EA0E}">
        <p15:presenceInfo xmlns:p15="http://schemas.microsoft.com/office/powerpoint/2012/main" userId="S::sue.martin@pstt.org.uk::cb0194a5-6d63-41ca-ace6-4751bda7921e" providerId="AD"/>
      </p:ext>
    </p:extLst>
  </p:cmAuthor>
  <p:cmAuthor id="2" name="Alison Trew" initials="AT" lastIdx="5" clrIdx="1">
    <p:extLst>
      <p:ext uri="{19B8F6BF-5375-455C-9EA6-DF929625EA0E}">
        <p15:presenceInfo xmlns:p15="http://schemas.microsoft.com/office/powerpoint/2012/main" userId="S::Alison.Trew@pstt.org.uk::501ad152-89bb-4882-ac72-f31826cb2e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54DEC9-00EC-4CDA-BABB-4A9B58A90E89}" v="3" dt="2023-12-12T16:14:57.5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090" autoAdjust="0"/>
  </p:normalViewPr>
  <p:slideViewPr>
    <p:cSldViewPr snapToGrid="0">
      <p:cViewPr varScale="1">
        <p:scale>
          <a:sx n="83" d="100"/>
          <a:sy n="83" d="100"/>
        </p:scale>
        <p:origin x="242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9D54DEC9-00EC-4CDA-BABB-4A9B58A90E89}"/>
    <pc:docChg chg="modSld">
      <pc:chgData name="Alison Trew" userId="501ad152-89bb-4882-ac72-f31826cb2e78" providerId="ADAL" clId="{9D54DEC9-00EC-4CDA-BABB-4A9B58A90E89}" dt="2023-12-12T16:16:51.729" v="83" actId="1076"/>
      <pc:docMkLst>
        <pc:docMk/>
      </pc:docMkLst>
      <pc:sldChg chg="addSp delSp modSp mod">
        <pc:chgData name="Alison Trew" userId="501ad152-89bb-4882-ac72-f31826cb2e78" providerId="ADAL" clId="{9D54DEC9-00EC-4CDA-BABB-4A9B58A90E89}" dt="2023-12-12T16:14:24.785" v="57"/>
        <pc:sldMkLst>
          <pc:docMk/>
          <pc:sldMk cId="2457490618" sldId="260"/>
        </pc:sldMkLst>
        <pc:spChg chg="mod">
          <ac:chgData name="Alison Trew" userId="501ad152-89bb-4882-ac72-f31826cb2e78" providerId="ADAL" clId="{9D54DEC9-00EC-4CDA-BABB-4A9B58A90E89}" dt="2023-12-12T16:11:51.404" v="14" actId="6549"/>
          <ac:spMkLst>
            <pc:docMk/>
            <pc:sldMk cId="2457490618" sldId="260"/>
            <ac:spMk id="5" creationId="{4AAB7565-3348-4D27-B341-6BE100372698}"/>
          </ac:spMkLst>
        </pc:spChg>
        <pc:spChg chg="del mod">
          <ac:chgData name="Alison Trew" userId="501ad152-89bb-4882-ac72-f31826cb2e78" providerId="ADAL" clId="{9D54DEC9-00EC-4CDA-BABB-4A9B58A90E89}" dt="2023-12-12T16:14:24.785" v="57"/>
          <ac:spMkLst>
            <pc:docMk/>
            <pc:sldMk cId="2457490618" sldId="260"/>
            <ac:spMk id="9" creationId="{8DD9F5B0-320F-8414-039D-713EB2DFE03D}"/>
          </ac:spMkLst>
        </pc:spChg>
        <pc:spChg chg="mod">
          <ac:chgData name="Alison Trew" userId="501ad152-89bb-4882-ac72-f31826cb2e78" providerId="ADAL" clId="{9D54DEC9-00EC-4CDA-BABB-4A9B58A90E89}" dt="2023-12-12T16:14:21.836" v="55" actId="20577"/>
          <ac:spMkLst>
            <pc:docMk/>
            <pc:sldMk cId="2457490618" sldId="260"/>
            <ac:spMk id="10" creationId="{412A7A11-DAA0-3BAE-9281-D06E3C3B0707}"/>
          </ac:spMkLst>
        </pc:spChg>
        <pc:spChg chg="add del mod">
          <ac:chgData name="Alison Trew" userId="501ad152-89bb-4882-ac72-f31826cb2e78" providerId="ADAL" clId="{9D54DEC9-00EC-4CDA-BABB-4A9B58A90E89}" dt="2023-12-12T16:13:02.312" v="40"/>
          <ac:spMkLst>
            <pc:docMk/>
            <pc:sldMk cId="2457490618" sldId="260"/>
            <ac:spMk id="11" creationId="{E8BCC905-8BEC-17DE-FCFE-3865B6B2C324}"/>
          </ac:spMkLst>
        </pc:spChg>
        <pc:spChg chg="mod">
          <ac:chgData name="Alison Trew" userId="501ad152-89bb-4882-ac72-f31826cb2e78" providerId="ADAL" clId="{9D54DEC9-00EC-4CDA-BABB-4A9B58A90E89}" dt="2023-12-12T16:12:21.536" v="22" actId="1076"/>
          <ac:spMkLst>
            <pc:docMk/>
            <pc:sldMk cId="2457490618" sldId="260"/>
            <ac:spMk id="21" creationId="{92BD85D0-8B3E-86EB-0F00-05CE025F12AE}"/>
          </ac:spMkLst>
        </pc:spChg>
        <pc:spChg chg="mod">
          <ac:chgData name="Alison Trew" userId="501ad152-89bb-4882-ac72-f31826cb2e78" providerId="ADAL" clId="{9D54DEC9-00EC-4CDA-BABB-4A9B58A90E89}" dt="2023-12-12T16:12:14.180" v="20" actId="1076"/>
          <ac:spMkLst>
            <pc:docMk/>
            <pc:sldMk cId="2457490618" sldId="260"/>
            <ac:spMk id="22" creationId="{36E8B2BE-95E5-B7D9-3BD7-A6D6FF7269DC}"/>
          </ac:spMkLst>
        </pc:spChg>
        <pc:spChg chg="mod">
          <ac:chgData name="Alison Trew" userId="501ad152-89bb-4882-ac72-f31826cb2e78" providerId="ADAL" clId="{9D54DEC9-00EC-4CDA-BABB-4A9B58A90E89}" dt="2023-12-12T16:12:05.193" v="18" actId="1076"/>
          <ac:spMkLst>
            <pc:docMk/>
            <pc:sldMk cId="2457490618" sldId="260"/>
            <ac:spMk id="23" creationId="{0B799FC2-606D-3EC1-E673-5678E9D35E63}"/>
          </ac:spMkLst>
        </pc:spChg>
        <pc:spChg chg="mod">
          <ac:chgData name="Alison Trew" userId="501ad152-89bb-4882-ac72-f31826cb2e78" providerId="ADAL" clId="{9D54DEC9-00EC-4CDA-BABB-4A9B58A90E89}" dt="2023-12-12T16:12:08.164" v="19" actId="1076"/>
          <ac:spMkLst>
            <pc:docMk/>
            <pc:sldMk cId="2457490618" sldId="260"/>
            <ac:spMk id="32" creationId="{705A1679-57B3-0797-CB5B-5298229B66DD}"/>
          </ac:spMkLst>
        </pc:spChg>
        <pc:picChg chg="add mod">
          <ac:chgData name="Alison Trew" userId="501ad152-89bb-4882-ac72-f31826cb2e78" providerId="ADAL" clId="{9D54DEC9-00EC-4CDA-BABB-4A9B58A90E89}" dt="2023-12-12T16:13:57.936" v="49" actId="1076"/>
          <ac:picMkLst>
            <pc:docMk/>
            <pc:sldMk cId="2457490618" sldId="260"/>
            <ac:picMk id="17" creationId="{75CDBCC7-4ABD-BC3E-FBC2-022F7D379898}"/>
          </ac:picMkLst>
        </pc:picChg>
        <pc:cxnChg chg="mod">
          <ac:chgData name="Alison Trew" userId="501ad152-89bb-4882-ac72-f31826cb2e78" providerId="ADAL" clId="{9D54DEC9-00EC-4CDA-BABB-4A9B58A90E89}" dt="2023-12-12T16:12:21.536" v="22" actId="1076"/>
          <ac:cxnSpMkLst>
            <pc:docMk/>
            <pc:sldMk cId="2457490618" sldId="260"/>
            <ac:cxnSpMk id="26" creationId="{1E6EAEAC-EBDA-41DB-26D4-CE6851420C54}"/>
          </ac:cxnSpMkLst>
        </pc:cxnChg>
        <pc:cxnChg chg="mod">
          <ac:chgData name="Alison Trew" userId="501ad152-89bb-4882-ac72-f31826cb2e78" providerId="ADAL" clId="{9D54DEC9-00EC-4CDA-BABB-4A9B58A90E89}" dt="2023-12-12T16:12:21.536" v="22" actId="1076"/>
          <ac:cxnSpMkLst>
            <pc:docMk/>
            <pc:sldMk cId="2457490618" sldId="260"/>
            <ac:cxnSpMk id="28" creationId="{7A75F913-8B03-0F7F-EFA5-8AA8E0EF9565}"/>
          </ac:cxnSpMkLst>
        </pc:cxnChg>
        <pc:cxnChg chg="mod">
          <ac:chgData name="Alison Trew" userId="501ad152-89bb-4882-ac72-f31826cb2e78" providerId="ADAL" clId="{9D54DEC9-00EC-4CDA-BABB-4A9B58A90E89}" dt="2023-12-12T16:12:21.536" v="22" actId="1076"/>
          <ac:cxnSpMkLst>
            <pc:docMk/>
            <pc:sldMk cId="2457490618" sldId="260"/>
            <ac:cxnSpMk id="30" creationId="{6E41BE6C-5874-AF0F-428F-17D56DC22665}"/>
          </ac:cxnSpMkLst>
        </pc:cxnChg>
      </pc:sldChg>
      <pc:sldChg chg="addSp modSp mod">
        <pc:chgData name="Alison Trew" userId="501ad152-89bb-4882-ac72-f31826cb2e78" providerId="ADAL" clId="{9D54DEC9-00EC-4CDA-BABB-4A9B58A90E89}" dt="2023-12-12T16:16:51.729" v="83" actId="1076"/>
        <pc:sldMkLst>
          <pc:docMk/>
          <pc:sldMk cId="530489798" sldId="261"/>
        </pc:sldMkLst>
        <pc:spChg chg="mod">
          <ac:chgData name="Alison Trew" userId="501ad152-89bb-4882-ac72-f31826cb2e78" providerId="ADAL" clId="{9D54DEC9-00EC-4CDA-BABB-4A9B58A90E89}" dt="2023-12-12T16:16:02.186" v="81" actId="20577"/>
          <ac:spMkLst>
            <pc:docMk/>
            <pc:sldMk cId="530489798" sldId="261"/>
            <ac:spMk id="3" creationId="{76F9AA3F-6D78-4535-82BC-EB8F59A31560}"/>
          </ac:spMkLst>
        </pc:spChg>
        <pc:spChg chg="mod">
          <ac:chgData name="Alison Trew" userId="501ad152-89bb-4882-ac72-f31826cb2e78" providerId="ADAL" clId="{9D54DEC9-00EC-4CDA-BABB-4A9B58A90E89}" dt="2023-12-12T16:15:21.352" v="69" actId="1076"/>
          <ac:spMkLst>
            <pc:docMk/>
            <pc:sldMk cId="530489798" sldId="261"/>
            <ac:spMk id="4" creationId="{B2591CD0-D9EC-4921-A76B-B2EB7E78F736}"/>
          </ac:spMkLst>
        </pc:spChg>
        <pc:spChg chg="mod">
          <ac:chgData name="Alison Trew" userId="501ad152-89bb-4882-ac72-f31826cb2e78" providerId="ADAL" clId="{9D54DEC9-00EC-4CDA-BABB-4A9B58A90E89}" dt="2023-12-12T16:16:23.544" v="82" actId="1076"/>
          <ac:spMkLst>
            <pc:docMk/>
            <pc:sldMk cId="530489798" sldId="261"/>
            <ac:spMk id="10" creationId="{E5803AFE-6EE5-8B48-7D94-8A4F7ABCF52F}"/>
          </ac:spMkLst>
        </pc:spChg>
        <pc:spChg chg="mod">
          <ac:chgData name="Alison Trew" userId="501ad152-89bb-4882-ac72-f31826cb2e78" providerId="ADAL" clId="{9D54DEC9-00EC-4CDA-BABB-4A9B58A90E89}" dt="2023-12-12T16:15:37.790" v="73" actId="1076"/>
          <ac:spMkLst>
            <pc:docMk/>
            <pc:sldMk cId="530489798" sldId="261"/>
            <ac:spMk id="18" creationId="{CF8ED343-E0DE-4F99-8B04-19D7BBA07218}"/>
          </ac:spMkLst>
        </pc:spChg>
        <pc:spChg chg="mod">
          <ac:chgData name="Alison Trew" userId="501ad152-89bb-4882-ac72-f31826cb2e78" providerId="ADAL" clId="{9D54DEC9-00EC-4CDA-BABB-4A9B58A90E89}" dt="2023-12-12T16:15:47.740" v="75" actId="1076"/>
          <ac:spMkLst>
            <pc:docMk/>
            <pc:sldMk cId="530489798" sldId="261"/>
            <ac:spMk id="19" creationId="{3FADA16E-F1A3-45A9-BE17-EA816EE17719}"/>
          </ac:spMkLst>
        </pc:spChg>
        <pc:spChg chg="mod">
          <ac:chgData name="Alison Trew" userId="501ad152-89bb-4882-ac72-f31826cb2e78" providerId="ADAL" clId="{9D54DEC9-00EC-4CDA-BABB-4A9B58A90E89}" dt="2023-12-12T16:15:34.586" v="72" actId="1076"/>
          <ac:spMkLst>
            <pc:docMk/>
            <pc:sldMk cId="530489798" sldId="261"/>
            <ac:spMk id="28" creationId="{31AA7B68-9ABE-4CC8-8BCF-8B23EECAAC1A}"/>
          </ac:spMkLst>
        </pc:spChg>
        <pc:spChg chg="mod">
          <ac:chgData name="Alison Trew" userId="501ad152-89bb-4882-ac72-f31826cb2e78" providerId="ADAL" clId="{9D54DEC9-00EC-4CDA-BABB-4A9B58A90E89}" dt="2023-12-12T16:15:26.054" v="70" actId="1076"/>
          <ac:spMkLst>
            <pc:docMk/>
            <pc:sldMk cId="530489798" sldId="261"/>
            <ac:spMk id="33" creationId="{24A0981C-4C84-4FD9-A615-93BE7378325E}"/>
          </ac:spMkLst>
        </pc:spChg>
        <pc:picChg chg="add mod">
          <ac:chgData name="Alison Trew" userId="501ad152-89bb-4882-ac72-f31826cb2e78" providerId="ADAL" clId="{9D54DEC9-00EC-4CDA-BABB-4A9B58A90E89}" dt="2023-12-12T16:16:51.729" v="83" actId="1076"/>
          <ac:picMkLst>
            <pc:docMk/>
            <pc:sldMk cId="530489798" sldId="261"/>
            <ac:picMk id="9" creationId="{FDB629DC-4951-FD30-68D4-DB916585647B}"/>
          </ac:picMkLst>
        </pc:picChg>
        <pc:picChg chg="add mod">
          <ac:chgData name="Alison Trew" userId="501ad152-89bb-4882-ac72-f31826cb2e78" providerId="ADAL" clId="{9D54DEC9-00EC-4CDA-BABB-4A9B58A90E89}" dt="2023-12-12T16:15:03.609" v="65" actId="1076"/>
          <ac:picMkLst>
            <pc:docMk/>
            <pc:sldMk cId="530489798" sldId="261"/>
            <ac:picMk id="12" creationId="{B699AE5E-5404-0CA3-9CD7-22AB39EA1354}"/>
          </ac:picMkLst>
        </pc:picChg>
      </pc:sldChg>
      <pc:sldChg chg="modSp mod">
        <pc:chgData name="Alison Trew" userId="501ad152-89bb-4882-ac72-f31826cb2e78" providerId="ADAL" clId="{9D54DEC9-00EC-4CDA-BABB-4A9B58A90E89}" dt="2023-12-12T16:08:53.113" v="0" actId="14100"/>
        <pc:sldMkLst>
          <pc:docMk/>
          <pc:sldMk cId="0" sldId="294"/>
        </pc:sldMkLst>
        <pc:spChg chg="mod">
          <ac:chgData name="Alison Trew" userId="501ad152-89bb-4882-ac72-f31826cb2e78" providerId="ADAL" clId="{9D54DEC9-00EC-4CDA-BABB-4A9B58A90E89}" dt="2023-12-12T16:08:53.113" v="0" actId="14100"/>
          <ac:spMkLst>
            <pc:docMk/>
            <pc:sldMk cId="0" sldId="294"/>
            <ac:spMk id="4" creationId="{0ADE3A39-321E-38FF-6156-55E293C6A586}"/>
          </ac:spMkLst>
        </pc:spChg>
      </pc:sldChg>
      <pc:sldChg chg="modSp mod">
        <pc:chgData name="Alison Trew" userId="501ad152-89bb-4882-ac72-f31826cb2e78" providerId="ADAL" clId="{9D54DEC9-00EC-4CDA-BABB-4A9B58A90E89}" dt="2023-12-12T16:09:49.763" v="9" actId="14100"/>
        <pc:sldMkLst>
          <pc:docMk/>
          <pc:sldMk cId="2098176612" sldId="329"/>
        </pc:sldMkLst>
        <pc:spChg chg="mod">
          <ac:chgData name="Alison Trew" userId="501ad152-89bb-4882-ac72-f31826cb2e78" providerId="ADAL" clId="{9D54DEC9-00EC-4CDA-BABB-4A9B58A90E89}" dt="2023-12-12T16:09:21.677" v="4" actId="1076"/>
          <ac:spMkLst>
            <pc:docMk/>
            <pc:sldMk cId="2098176612" sldId="329"/>
            <ac:spMk id="2" creationId="{F0121186-1578-5053-910B-2500E791E200}"/>
          </ac:spMkLst>
        </pc:spChg>
        <pc:spChg chg="mod">
          <ac:chgData name="Alison Trew" userId="501ad152-89bb-4882-ac72-f31826cb2e78" providerId="ADAL" clId="{9D54DEC9-00EC-4CDA-BABB-4A9B58A90E89}" dt="2023-12-12T16:09:33.757" v="7" actId="1076"/>
          <ac:spMkLst>
            <pc:docMk/>
            <pc:sldMk cId="2098176612" sldId="329"/>
            <ac:spMk id="3" creationId="{11017798-E05A-675E-904D-496F8851E70E}"/>
          </ac:spMkLst>
        </pc:spChg>
        <pc:spChg chg="mod">
          <ac:chgData name="Alison Trew" userId="501ad152-89bb-4882-ac72-f31826cb2e78" providerId="ADAL" clId="{9D54DEC9-00EC-4CDA-BABB-4A9B58A90E89}" dt="2023-12-12T16:09:17.326" v="2" actId="1076"/>
          <ac:spMkLst>
            <pc:docMk/>
            <pc:sldMk cId="2098176612" sldId="329"/>
            <ac:spMk id="4" creationId="{89240770-77A8-09BE-FE16-549FFA4DD09F}"/>
          </ac:spMkLst>
        </pc:spChg>
        <pc:spChg chg="mod">
          <ac:chgData name="Alison Trew" userId="501ad152-89bb-4882-ac72-f31826cb2e78" providerId="ADAL" clId="{9D54DEC9-00EC-4CDA-BABB-4A9B58A90E89}" dt="2023-12-12T16:09:45.901" v="8" actId="1076"/>
          <ac:spMkLst>
            <pc:docMk/>
            <pc:sldMk cId="2098176612" sldId="329"/>
            <ac:spMk id="5" creationId="{54655FA9-427B-F18A-99D8-EB4EB5367595}"/>
          </ac:spMkLst>
        </pc:spChg>
        <pc:spChg chg="mod">
          <ac:chgData name="Alison Trew" userId="501ad152-89bb-4882-ac72-f31826cb2e78" providerId="ADAL" clId="{9D54DEC9-00EC-4CDA-BABB-4A9B58A90E89}" dt="2023-12-12T16:09:29.848" v="6" actId="1076"/>
          <ac:spMkLst>
            <pc:docMk/>
            <pc:sldMk cId="2098176612" sldId="329"/>
            <ac:spMk id="6" creationId="{3D5BC8AD-66C5-D7AD-0C60-8B526903F136}"/>
          </ac:spMkLst>
        </pc:spChg>
        <pc:spChg chg="mod">
          <ac:chgData name="Alison Trew" userId="501ad152-89bb-4882-ac72-f31826cb2e78" providerId="ADAL" clId="{9D54DEC9-00EC-4CDA-BABB-4A9B58A90E89}" dt="2023-12-12T16:09:24.754" v="5" actId="1076"/>
          <ac:spMkLst>
            <pc:docMk/>
            <pc:sldMk cId="2098176612" sldId="329"/>
            <ac:spMk id="9" creationId="{85C39255-E07D-D52F-BC1B-C6DCF16F1B08}"/>
          </ac:spMkLst>
        </pc:spChg>
        <pc:spChg chg="mod">
          <ac:chgData name="Alison Trew" userId="501ad152-89bb-4882-ac72-f31826cb2e78" providerId="ADAL" clId="{9D54DEC9-00EC-4CDA-BABB-4A9B58A90E89}" dt="2023-12-12T16:09:49.763" v="9" actId="14100"/>
          <ac:spMkLst>
            <pc:docMk/>
            <pc:sldMk cId="2098176612" sldId="329"/>
            <ac:spMk id="10" creationId="{665AC755-F6E8-0215-B380-5F6E2EA46D26}"/>
          </ac:spMkLst>
        </pc:spChg>
        <pc:spChg chg="mod">
          <ac:chgData name="Alison Trew" userId="501ad152-89bb-4882-ac72-f31826cb2e78" providerId="ADAL" clId="{9D54DEC9-00EC-4CDA-BABB-4A9B58A90E89}" dt="2023-12-12T16:09:19.497" v="3" actId="1076"/>
          <ac:spMkLst>
            <pc:docMk/>
            <pc:sldMk cId="2098176612" sldId="329"/>
            <ac:spMk id="14" creationId="{214394A2-A711-3832-AC7C-2854798D18E8}"/>
          </ac:spMkLst>
        </pc:spChg>
        <pc:picChg chg="mod">
          <ac:chgData name="Alison Trew" userId="501ad152-89bb-4882-ac72-f31826cb2e78" providerId="ADAL" clId="{9D54DEC9-00EC-4CDA-BABB-4A9B58A90E89}" dt="2023-12-12T16:09:45.901" v="8" actId="1076"/>
          <ac:picMkLst>
            <pc:docMk/>
            <pc:sldMk cId="2098176612" sldId="329"/>
            <ac:picMk id="11" creationId="{3EE082FD-D8A5-EDAF-1973-C77E08707AB6}"/>
          </ac:picMkLst>
        </pc:picChg>
        <pc:picChg chg="mod">
          <ac:chgData name="Alison Trew" userId="501ad152-89bb-4882-ac72-f31826cb2e78" providerId="ADAL" clId="{9D54DEC9-00EC-4CDA-BABB-4A9B58A90E89}" dt="2023-12-12T16:09:45.901" v="8" actId="1076"/>
          <ac:picMkLst>
            <pc:docMk/>
            <pc:sldMk cId="2098176612" sldId="329"/>
            <ac:picMk id="13" creationId="{49FDA68B-6DD3-4484-33D9-A25E260E0505}"/>
          </ac:picMkLst>
        </pc:picChg>
      </pc:sldChg>
      <pc:sldChg chg="modSp mod">
        <pc:chgData name="Alison Trew" userId="501ad152-89bb-4882-ac72-f31826cb2e78" providerId="ADAL" clId="{9D54DEC9-00EC-4CDA-BABB-4A9B58A90E89}" dt="2023-12-12T16:11:21.942" v="12" actId="20577"/>
        <pc:sldMkLst>
          <pc:docMk/>
          <pc:sldMk cId="1454519032" sldId="333"/>
        </pc:sldMkLst>
        <pc:spChg chg="mod">
          <ac:chgData name="Alison Trew" userId="501ad152-89bb-4882-ac72-f31826cb2e78" providerId="ADAL" clId="{9D54DEC9-00EC-4CDA-BABB-4A9B58A90E89}" dt="2023-12-12T16:11:21.942" v="12" actId="20577"/>
          <ac:spMkLst>
            <pc:docMk/>
            <pc:sldMk cId="1454519032" sldId="333"/>
            <ac:spMk id="5" creationId="{8DDA5A8F-916F-4B0A-89B9-F55C61E55418}"/>
          </ac:spMkLst>
        </pc:spChg>
      </pc:sldChg>
      <pc:sldChg chg="modSp mod">
        <pc:chgData name="Alison Trew" userId="501ad152-89bb-4882-ac72-f31826cb2e78" providerId="ADAL" clId="{9D54DEC9-00EC-4CDA-BABB-4A9B58A90E89}" dt="2023-12-12T16:10:07.905" v="10" actId="20577"/>
        <pc:sldMkLst>
          <pc:docMk/>
          <pc:sldMk cId="2138340573" sldId="337"/>
        </pc:sldMkLst>
        <pc:spChg chg="mod">
          <ac:chgData name="Alison Trew" userId="501ad152-89bb-4882-ac72-f31826cb2e78" providerId="ADAL" clId="{9D54DEC9-00EC-4CDA-BABB-4A9B58A90E89}" dt="2023-12-12T16:10:07.905" v="10" actId="20577"/>
          <ac:spMkLst>
            <pc:docMk/>
            <pc:sldMk cId="2138340573" sldId="337"/>
            <ac:spMk id="4" creationId="{20334A4A-1302-5AA3-CDB0-CFACE9CA258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12/12/2023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Give pupils a range of common adhesives and sticky tapes and ask them to design an investigation to see which is the strongest.</a:t>
            </a:r>
            <a:endParaRPr lang="en-GB" dirty="0"/>
          </a:p>
          <a:p>
            <a:endParaRPr lang="en-GB" b="1" dirty="0"/>
          </a:p>
          <a:p>
            <a:r>
              <a:rPr lang="en-GB" b="1" dirty="0"/>
              <a:t>Possible investigations:</a:t>
            </a:r>
            <a:endParaRPr lang="en-GB" dirty="0"/>
          </a:p>
          <a:p>
            <a:r>
              <a:rPr lang="en-GB" b="1" dirty="0"/>
              <a:t>1. How long does it take to separate glued objects?</a:t>
            </a:r>
          </a:p>
          <a:p>
            <a:r>
              <a:rPr lang="en-GB" dirty="0"/>
              <a:t>Glue/tape card or paper together.</a:t>
            </a:r>
          </a:p>
          <a:p>
            <a:r>
              <a:rPr lang="en-GB" dirty="0"/>
              <a:t>Pull apart by hand and time how long it takes to pull apart.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2. What force is needed to separate glued/taped objects?</a:t>
            </a:r>
          </a:p>
          <a:p>
            <a:r>
              <a:rPr lang="en-GB" dirty="0"/>
              <a:t>Glue/tape card or paper together.</a:t>
            </a:r>
          </a:p>
          <a:p>
            <a:r>
              <a:rPr lang="en-GB" dirty="0"/>
              <a:t>Pull apart using a force meter and record the force needed at breaking point.</a:t>
            </a:r>
          </a:p>
          <a:p>
            <a:endParaRPr lang="en-GB" dirty="0"/>
          </a:p>
          <a:p>
            <a:r>
              <a:rPr lang="en-GB" b="1" dirty="0">
                <a:solidFill>
                  <a:schemeClr val="tx1"/>
                </a:solidFill>
              </a:rPr>
              <a:t>Resources </a:t>
            </a:r>
            <a:r>
              <a:rPr lang="en-GB" dirty="0">
                <a:solidFill>
                  <a:schemeClr val="tx1"/>
                </a:solidFill>
              </a:rPr>
              <a:t>– you may not need all of these</a:t>
            </a:r>
          </a:p>
          <a:p>
            <a:r>
              <a:rPr lang="en-GB" dirty="0">
                <a:solidFill>
                  <a:schemeClr val="tx1"/>
                </a:solidFill>
              </a:rPr>
              <a:t>Adhesives: PVA glue, glue stick, sticky tape, packing tape, masking tape, insulating tape; paper/card, force meters, stop watches, weights or variety of objects to hang</a:t>
            </a:r>
          </a:p>
          <a:p>
            <a:endParaRPr lang="en-GB"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a:t>
            </a:r>
            <a:r>
              <a:rPr lang="en-GB" sz="1200" dirty="0"/>
              <a:t>© André </a:t>
            </a:r>
            <a:r>
              <a:rPr lang="en-GB" sz="1200" dirty="0" err="1"/>
              <a:t>Karwath</a:t>
            </a:r>
            <a:r>
              <a:rPr lang="en-GB" sz="1200" dirty="0"/>
              <a:t>, licenced through Creative Commons</a:t>
            </a:r>
          </a:p>
          <a:p>
            <a:endParaRPr lang="en-GB" dirty="0">
              <a:solidFill>
                <a:schemeClr val="tx1"/>
              </a:solidFill>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Make three different glues with the ingredients suggested on the slide. You’ll find easy-to-follow instructions online. </a:t>
            </a:r>
            <a:endParaRPr lang="en-GB" b="1" dirty="0">
              <a:solidFill>
                <a:schemeClr val="tx1"/>
              </a:solidFill>
            </a:endParaRPr>
          </a:p>
          <a:p>
            <a:r>
              <a:rPr lang="en-GB" sz="1200" dirty="0"/>
              <a:t>*The glues are best if they are heated while making, so you may prefer to demonstrate making them, rather than let the pupils do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Additional resources - strips of paper, stopwatch, weights, force meters</a:t>
            </a:r>
            <a:endParaRPr lang="en-GB" sz="1200" dirty="0"/>
          </a:p>
          <a:p>
            <a:endParaRPr lang="en-GB" dirty="0"/>
          </a:p>
          <a:p>
            <a:r>
              <a:rPr lang="en-GB" sz="1200" dirty="0"/>
              <a:t>Encourage pupils to devise a fair test to find out which glue is the strongest or which is the quickest drying.</a:t>
            </a:r>
          </a:p>
          <a:p>
            <a:endParaRPr lang="en-GB" sz="1200" dirty="0"/>
          </a:p>
          <a:p>
            <a:pPr marL="228600" indent="-228600">
              <a:buAutoNum type="arabicPeriod"/>
            </a:pPr>
            <a:r>
              <a:rPr lang="en-GB" sz="1200" b="1" dirty="0"/>
              <a:t>Which is the strongest?</a:t>
            </a:r>
          </a:p>
          <a:p>
            <a:pPr marL="0" indent="0">
              <a:buNone/>
            </a:pPr>
            <a:r>
              <a:rPr lang="en-GB" sz="1200" dirty="0"/>
              <a:t>They could hang a weight from the join and time how long it held, add increasing amounts of weight until the join breaks.</a:t>
            </a:r>
          </a:p>
          <a:p>
            <a:pPr marL="0" indent="0">
              <a:buNone/>
            </a:pPr>
            <a:endParaRPr lang="en-GB" sz="1200" dirty="0"/>
          </a:p>
          <a:p>
            <a:pPr marL="0" indent="0">
              <a:buNone/>
            </a:pPr>
            <a:r>
              <a:rPr lang="en-GB" sz="1200" dirty="0"/>
              <a:t>2. </a:t>
            </a:r>
            <a:r>
              <a:rPr lang="en-GB" sz="1200" b="1" dirty="0"/>
              <a:t>Which is the quickest to dry?</a:t>
            </a:r>
          </a:p>
          <a:p>
            <a:pPr marL="0" indent="0">
              <a:buNone/>
            </a:pPr>
            <a:r>
              <a:rPr lang="en-GB" sz="1200" dirty="0"/>
              <a:t>They could test the glues periodically and time which one hardens first.</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110094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links</a:t>
            </a:r>
          </a:p>
          <a:p>
            <a:endParaRPr lang="en-GB" dirty="0"/>
          </a:p>
          <a:p>
            <a:r>
              <a:rPr lang="en-GB" b="1" dirty="0"/>
              <a:t>Useful websites:</a:t>
            </a:r>
          </a:p>
          <a:p>
            <a:r>
              <a:rPr lang="en-GB" dirty="0"/>
              <a:t>The Biomimicry Institute - https://biomimicry.org/</a:t>
            </a:r>
          </a:p>
          <a:p>
            <a:r>
              <a:rPr lang="en-GB" i="1" dirty="0"/>
              <a:t>A. </a:t>
            </a:r>
            <a:r>
              <a:rPr lang="en-GB" i="1" dirty="0" err="1"/>
              <a:t>Subfuscus</a:t>
            </a:r>
            <a:r>
              <a:rPr lang="en-GB" i="1" dirty="0"/>
              <a:t> </a:t>
            </a:r>
            <a:r>
              <a:rPr lang="en-GB" dirty="0"/>
              <a:t>Fact sheet - https://idtools.org/id/mollusc/factsheet.php?name=Arion%20subfuscus%20group:%20Arion%20subfuscus</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Have a range of sticky objects to show children.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well as glues and adhesive tapes, don’t forget Velcro on shoes, string, laces, envelopes, post it notes,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Think – pair - share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 children understand meaning of words in bold.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 What properties do you think are most important for medical adhesives?</a:t>
            </a:r>
          </a:p>
          <a:p>
            <a:pPr marL="171450" indent="-171450">
              <a:buFont typeface="Arial" panose="020B0604020202020204" pitchFamily="34" charset="0"/>
              <a:buChar char="•"/>
            </a:pPr>
            <a:r>
              <a:rPr lang="en-GB" dirty="0"/>
              <a:t>Not be poisonous to humans</a:t>
            </a:r>
          </a:p>
          <a:p>
            <a:pPr marL="171450" indent="-171450">
              <a:buFont typeface="Arial" panose="020B0604020202020204" pitchFamily="34" charset="0"/>
              <a:buChar char="•"/>
            </a:pPr>
            <a:r>
              <a:rPr lang="en-GB" dirty="0"/>
              <a:t>Set in wet conditions</a:t>
            </a:r>
          </a:p>
          <a:p>
            <a:pPr marL="171450" indent="-171450">
              <a:buFont typeface="Arial" panose="020B0604020202020204" pitchFamily="34" charset="0"/>
              <a:buChar char="•"/>
            </a:pPr>
            <a:r>
              <a:rPr lang="en-GB" dirty="0"/>
              <a:t>Be relatively easy/inexpensive to make</a:t>
            </a: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095426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dirty="0"/>
              <a:t>What other inventions have been inspired by nature?</a:t>
            </a:r>
          </a:p>
          <a:p>
            <a:pPr algn="l"/>
            <a:r>
              <a:rPr lang="en-GB" dirty="0"/>
              <a:t>Refer to article for details of the following:</a:t>
            </a:r>
          </a:p>
          <a:p>
            <a:pPr marL="171450" indent="-171450" algn="l">
              <a:buFont typeface="Arial" panose="020B0604020202020204" pitchFamily="34" charset="0"/>
              <a:buChar char="•"/>
            </a:pPr>
            <a:r>
              <a:rPr lang="en-GB" dirty="0"/>
              <a:t>Shinkansen Bullet Train</a:t>
            </a:r>
          </a:p>
          <a:p>
            <a:pPr marL="171450" indent="-171450" algn="l">
              <a:buFont typeface="Arial" panose="020B0604020202020204" pitchFamily="34" charset="0"/>
              <a:buChar char="•"/>
            </a:pPr>
            <a:r>
              <a:rPr lang="en-GB" dirty="0"/>
              <a:t>Wind turbines</a:t>
            </a:r>
          </a:p>
          <a:p>
            <a:pPr marL="171450" indent="-171450" algn="l">
              <a:buFont typeface="Arial" panose="020B0604020202020204" pitchFamily="34" charset="0"/>
              <a:buChar char="•"/>
            </a:pPr>
            <a:r>
              <a:rPr lang="en-GB" dirty="0"/>
              <a:t>Velcro (hook &amp; Loop fastening)</a:t>
            </a:r>
          </a:p>
          <a:p>
            <a:pPr marL="171450" indent="-171450" algn="l">
              <a:buFont typeface="Arial" panose="020B0604020202020204" pitchFamily="34" charset="0"/>
              <a:buChar char="•"/>
            </a:pPr>
            <a:r>
              <a:rPr lang="en-GB" dirty="0"/>
              <a:t>Medical needle</a:t>
            </a:r>
          </a:p>
          <a:p>
            <a:pPr marL="171450" indent="-171450" algn="l">
              <a:buFont typeface="Arial" panose="020B0604020202020204" pitchFamily="34" charset="0"/>
              <a:buChar cha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a:t>
            </a:r>
            <a:r>
              <a:rPr lang="en-GB" sz="1200" dirty="0"/>
              <a:t>© Erik Veldhuis; modified by T Meijer, licenced through Creative Commons</a:t>
            </a:r>
          </a:p>
          <a:p>
            <a:pPr marL="0" indent="0" algn="l">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Chemical synthesis </a:t>
            </a:r>
            <a:r>
              <a:rPr lang="en-US" b="0" dirty="0"/>
              <a:t>is </a:t>
            </a:r>
            <a:r>
              <a:rPr lang="en-US" dirty="0"/>
              <a:t>the construction of complex chemical compounds from simpler ones. It is the process by which many substances that are important to daily life are obtained.</a:t>
            </a:r>
          </a:p>
          <a:p>
            <a:endParaRPr lang="en-US" dirty="0"/>
          </a:p>
          <a:p>
            <a:r>
              <a:rPr lang="en-US" dirty="0"/>
              <a:t>You may wish to ask children whether they have heard the names of other chemical molecules or compounds. E.g. They might have heard of O</a:t>
            </a:r>
            <a:r>
              <a:rPr lang="en-US" baseline="-25000" dirty="0"/>
              <a:t>2</a:t>
            </a:r>
            <a:r>
              <a:rPr lang="en-US" dirty="0"/>
              <a:t> (oxygen) H</a:t>
            </a:r>
            <a:r>
              <a:rPr lang="en-US" baseline="-25000" dirty="0"/>
              <a:t>2</a:t>
            </a:r>
            <a:r>
              <a:rPr lang="en-US" dirty="0"/>
              <a:t>O (water) or CO</a:t>
            </a:r>
            <a:r>
              <a:rPr lang="en-US" baseline="-25000" dirty="0"/>
              <a:t>2</a:t>
            </a:r>
            <a:r>
              <a:rPr lang="en-US" baseline="0" dirty="0"/>
              <a:t> (carbon dioxide). Scientists use letters to represent the names of elements and numbers to show how many of each type of atom form a molecule. When there is more than one type of atom in the molecule it is also called a compound. So O is an atom of oxygen and O</a:t>
            </a:r>
            <a:r>
              <a:rPr lang="en-US" baseline="-25000" dirty="0"/>
              <a:t>2</a:t>
            </a:r>
            <a:r>
              <a:rPr lang="en-US" baseline="0" dirty="0"/>
              <a:t> is an oxygen molecule. H is an atom of hydrogen, H</a:t>
            </a:r>
            <a:r>
              <a:rPr lang="en-US" baseline="-25000" dirty="0"/>
              <a:t>2</a:t>
            </a:r>
            <a:r>
              <a:rPr lang="en-US" baseline="0" dirty="0"/>
              <a:t> is a hydrogen molecule. When oxygen and hydrogen combine chemically, they form water molecules H</a:t>
            </a:r>
            <a:r>
              <a:rPr lang="en-US" baseline="-25000" dirty="0"/>
              <a:t>2</a:t>
            </a:r>
            <a:r>
              <a:rPr lang="en-US" baseline="0" dirty="0"/>
              <a:t>O – water is a compound.</a:t>
            </a:r>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234582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b="1" dirty="0"/>
              <a:t>Tough adhesives for diverse wet surfaces</a:t>
            </a:r>
          </a:p>
          <a:p>
            <a:r>
              <a:rPr lang="en-GB" b="1" dirty="0">
                <a:solidFill>
                  <a:srgbClr val="FF0000"/>
                </a:solidFill>
              </a:rPr>
              <a:t>J. Li</a:t>
            </a:r>
            <a:r>
              <a:rPr lang="en-GB" dirty="0"/>
              <a:t>,</a:t>
            </a:r>
            <a:r>
              <a:rPr lang="en-GB" baseline="30000" dirty="0"/>
              <a:t>1,2,3</a:t>
            </a:r>
            <a:r>
              <a:rPr lang="en-GB" dirty="0"/>
              <a:t> A. D. Celiz,</a:t>
            </a:r>
            <a:r>
              <a:rPr lang="en-GB" baseline="30000" dirty="0"/>
              <a:t>2,4</a:t>
            </a:r>
            <a:r>
              <a:rPr lang="en-GB" dirty="0"/>
              <a:t> J. Yang,</a:t>
            </a:r>
            <a:r>
              <a:rPr lang="en-GB" baseline="30000" dirty="0"/>
              <a:t>1,5</a:t>
            </a:r>
            <a:r>
              <a:rPr lang="en-GB" dirty="0"/>
              <a:t> Q. Yang,</a:t>
            </a:r>
            <a:r>
              <a:rPr lang="en-GB" baseline="30000" dirty="0"/>
              <a:t>1,5,6</a:t>
            </a:r>
            <a:r>
              <a:rPr lang="en-GB" dirty="0"/>
              <a:t> I. Wamala,</a:t>
            </a:r>
            <a:r>
              <a:rPr lang="en-GB" baseline="30000" dirty="0"/>
              <a:t>7</a:t>
            </a:r>
            <a:r>
              <a:rPr lang="en-GB" dirty="0"/>
              <a:t> W. Whyte,1,2,8, B. R. Seo,</a:t>
            </a:r>
            <a:r>
              <a:rPr lang="en-GB" baseline="30000" dirty="0"/>
              <a:t>1,2</a:t>
            </a:r>
            <a:r>
              <a:rPr lang="en-GB" dirty="0"/>
              <a:t> N. V. Vasilyev,</a:t>
            </a:r>
            <a:r>
              <a:rPr lang="en-GB" baseline="30000" dirty="0"/>
              <a:t>7</a:t>
            </a:r>
            <a:r>
              <a:rPr lang="en-GB" dirty="0"/>
              <a:t> J. J. Vlassak,</a:t>
            </a:r>
            <a:r>
              <a:rPr lang="en-GB" baseline="30000" dirty="0"/>
              <a:t>1</a:t>
            </a:r>
            <a:r>
              <a:rPr lang="en-GB" dirty="0"/>
              <a:t> Z. Suo,</a:t>
            </a:r>
            <a:r>
              <a:rPr lang="en-GB" baseline="30000" dirty="0"/>
              <a:t>1,5</a:t>
            </a:r>
            <a:r>
              <a:rPr lang="en-GB" dirty="0"/>
              <a:t> </a:t>
            </a:r>
            <a:r>
              <a:rPr lang="en-GB" b="1" dirty="0">
                <a:solidFill>
                  <a:srgbClr val="FF0000"/>
                </a:solidFill>
              </a:rPr>
              <a:t>D. J. Mooney</a:t>
            </a:r>
            <a:r>
              <a:rPr lang="en-GB" dirty="0"/>
              <a:t>.</a:t>
            </a:r>
            <a:r>
              <a:rPr lang="en-GB" baseline="30000" dirty="0"/>
              <a:t>1,2</a:t>
            </a:r>
          </a:p>
          <a:p>
            <a:r>
              <a:rPr lang="fr-FR" dirty="0" err="1"/>
              <a:t>Published</a:t>
            </a:r>
            <a:r>
              <a:rPr lang="fr-FR" dirty="0"/>
              <a:t> in - </a:t>
            </a:r>
            <a:r>
              <a:rPr lang="fr-FR" i="1" dirty="0"/>
              <a:t>Science</a:t>
            </a:r>
            <a:r>
              <a:rPr lang="fr-FR" dirty="0"/>
              <a:t> </a:t>
            </a:r>
            <a:r>
              <a:rPr lang="fr-FR" b="1" dirty="0"/>
              <a:t>357</a:t>
            </a:r>
            <a:r>
              <a:rPr lang="fr-FR" dirty="0"/>
              <a:t>, 378 -381 (2017)</a:t>
            </a:r>
          </a:p>
          <a:p>
            <a:endParaRPr lang="en-GB" dirty="0"/>
          </a:p>
          <a:p>
            <a:r>
              <a:rPr lang="en-US" sz="1200" dirty="0"/>
              <a:t>1. John A. Paulson School of Engineering and Applied Sciences, Harvard University, </a:t>
            </a:r>
            <a:r>
              <a:rPr lang="en-US" sz="1200" b="1" dirty="0"/>
              <a:t>USA</a:t>
            </a:r>
            <a:r>
              <a:rPr lang="en-US" sz="1200" dirty="0"/>
              <a:t>.</a:t>
            </a:r>
          </a:p>
          <a:p>
            <a:r>
              <a:rPr lang="en-US" sz="1200" dirty="0"/>
              <a:t>2. Wyss Institute for Biologically Inspired Engineering, Harvard University, </a:t>
            </a:r>
            <a:r>
              <a:rPr lang="en-US" sz="1200" b="1" dirty="0"/>
              <a:t>USA</a:t>
            </a:r>
            <a:r>
              <a:rPr lang="en-US" sz="1200" dirty="0"/>
              <a:t>. </a:t>
            </a:r>
          </a:p>
          <a:p>
            <a:r>
              <a:rPr lang="en-US" sz="1200" dirty="0"/>
              <a:t>3. Department of Mechanical Engineering, McGill University, </a:t>
            </a:r>
            <a:r>
              <a:rPr lang="en-US" sz="1200" b="1" dirty="0"/>
              <a:t>Canada</a:t>
            </a:r>
            <a:r>
              <a:rPr lang="en-US" sz="1200" dirty="0"/>
              <a:t>. </a:t>
            </a:r>
          </a:p>
          <a:p>
            <a:r>
              <a:rPr lang="en-US" sz="1200" dirty="0"/>
              <a:t>4. Advanced Materials and Healthcare Technologies Division, School of Pharmacy, University of Nottingham</a:t>
            </a:r>
            <a:r>
              <a:rPr lang="en-US" sz="1200" b="1" dirty="0"/>
              <a:t>, UK</a:t>
            </a:r>
            <a:r>
              <a:rPr lang="en-US" sz="1200" dirty="0"/>
              <a:t>. </a:t>
            </a:r>
          </a:p>
          <a:p>
            <a:r>
              <a:rPr lang="en-US" sz="1200" dirty="0"/>
              <a:t>5. </a:t>
            </a:r>
            <a:r>
              <a:rPr lang="en-US" sz="1200" dirty="0" err="1"/>
              <a:t>Kavli</a:t>
            </a:r>
            <a:r>
              <a:rPr lang="en-US" sz="1200" dirty="0"/>
              <a:t> Institute for </a:t>
            </a:r>
            <a:r>
              <a:rPr lang="en-US" sz="1200" dirty="0" err="1"/>
              <a:t>Nanobio</a:t>
            </a:r>
            <a:r>
              <a:rPr lang="en-US" sz="1200" dirty="0"/>
              <a:t> Science and Technology, Harvard University, </a:t>
            </a:r>
            <a:r>
              <a:rPr lang="en-US" sz="1200" b="1" dirty="0"/>
              <a:t>USA</a:t>
            </a:r>
            <a:r>
              <a:rPr lang="en-US" sz="1200" dirty="0"/>
              <a:t>. </a:t>
            </a:r>
          </a:p>
          <a:p>
            <a:r>
              <a:rPr lang="en-US" sz="1200" dirty="0"/>
              <a:t>6. School of Aerospace, Tsinghua University, People’s Republic of </a:t>
            </a:r>
            <a:r>
              <a:rPr lang="en-US" sz="1200" b="1" dirty="0"/>
              <a:t>China</a:t>
            </a:r>
            <a:r>
              <a:rPr lang="en-US" sz="1200" dirty="0"/>
              <a:t>.</a:t>
            </a:r>
          </a:p>
          <a:p>
            <a:r>
              <a:rPr lang="en-US" sz="1200" dirty="0"/>
              <a:t>7. Departments of Cardiac Surgery, Boston Children’s Hospital, </a:t>
            </a:r>
            <a:r>
              <a:rPr lang="en-US" sz="1200" b="1" dirty="0"/>
              <a:t>USA</a:t>
            </a:r>
            <a:r>
              <a:rPr lang="en-US" sz="1200" dirty="0"/>
              <a:t>. </a:t>
            </a:r>
          </a:p>
          <a:p>
            <a:r>
              <a:rPr lang="en-US" sz="1200" dirty="0"/>
              <a:t>8. Advanced Materials and Bioengineering Research Centre, Dublin, </a:t>
            </a:r>
            <a:r>
              <a:rPr lang="en-US" sz="1200" b="1" dirty="0"/>
              <a:t>Ireland</a:t>
            </a:r>
            <a:r>
              <a:rPr lang="en-US" sz="1200" dirty="0"/>
              <a:t>.</a:t>
            </a:r>
          </a:p>
          <a:p>
            <a:endParaRPr lang="en-GB" dirty="0"/>
          </a:p>
          <a:p>
            <a:r>
              <a:rPr lang="en-GB" dirty="0"/>
              <a:t>Note about the list of authors: </a:t>
            </a:r>
          </a:p>
          <a:p>
            <a:r>
              <a:rPr lang="en-GB" dirty="0"/>
              <a:t>The 1</a:t>
            </a:r>
            <a:r>
              <a:rPr lang="en-GB" baseline="30000" dirty="0"/>
              <a:t>st</a:t>
            </a:r>
            <a:r>
              <a:rPr lang="en-GB" dirty="0"/>
              <a:t> author is usually the person who did most of the work and the last author is often the head of the research group.</a:t>
            </a:r>
          </a:p>
          <a:p>
            <a:r>
              <a:rPr lang="en-GB" dirty="0"/>
              <a:t>At the time this paper was written, Jianyu Li was a student working with Professor Mooney at Harvard University in the USA.</a:t>
            </a: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047810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90.png"/><Relationship Id="rId2" Type="http://schemas.openxmlformats.org/officeDocument/2006/relationships/slideLayout" Target="../slideLayouts/slideLayout59.xml"/><Relationship Id="rId1" Type="http://schemas.openxmlformats.org/officeDocument/2006/relationships/themeOverride" Target="../theme/themeOverride1.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9.xml"/><Relationship Id="rId1" Type="http://schemas.openxmlformats.org/officeDocument/2006/relationships/themeOverride" Target="../theme/themeOverride2.xml"/><Relationship Id="rId6" Type="http://schemas.openxmlformats.org/officeDocument/2006/relationships/image" Target="../media/image90.png"/><Relationship Id="rId5" Type="http://schemas.openxmlformats.org/officeDocument/2006/relationships/image" Target="../media/image91.png"/><Relationship Id="rId4" Type="http://schemas.openxmlformats.org/officeDocument/2006/relationships/image" Target="../media/image8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hyperlink" Target="https://biomimicry.org/" TargetMode="External"/><Relationship Id="rId2" Type="http://schemas.openxmlformats.org/officeDocument/2006/relationships/notesSlide" Target="../notesSlides/notesSlide13.xml"/><Relationship Id="rId1" Type="http://schemas.openxmlformats.org/officeDocument/2006/relationships/slideLayout" Target="../slideLayouts/slideLayout59.xml"/><Relationship Id="rId6" Type="http://schemas.openxmlformats.org/officeDocument/2006/relationships/hyperlink" Target="https://idtools.org/id/mollusc/factsheet.php?name=Arion%20subfuscus%20group:%20Arion%20subfuscus" TargetMode="External"/><Relationship Id="rId5" Type="http://schemas.openxmlformats.org/officeDocument/2006/relationships/image" Target="../media/image93.jpeg"/><Relationship Id="rId4" Type="http://schemas.openxmlformats.org/officeDocument/2006/relationships/image" Target="../media/image9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7.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80.jpeg"/></Relationships>
</file>

<file path=ppt/slides/_rels/slide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xml"/><Relationship Id="rId1" Type="http://schemas.openxmlformats.org/officeDocument/2006/relationships/slideLayout" Target="../slideLayouts/slideLayout59.xml"/><Relationship Id="rId4" Type="http://schemas.openxmlformats.org/officeDocument/2006/relationships/image" Target="../media/image82.png"/></Relationships>
</file>

<file path=ppt/slides/_rels/slide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hyperlink" Target="https://mooneylab.seas.harvard.edu/research" TargetMode="External"/><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323439"/>
          </a:xfrm>
        </p:spPr>
        <p:txBody>
          <a:bodyPr>
            <a:noAutofit/>
          </a:bodyPr>
          <a:lstStyle/>
          <a:p>
            <a:r>
              <a:rPr lang="en-GB" sz="4000" dirty="0">
                <a:latin typeface="+mn-lt"/>
              </a:rPr>
              <a:t>Slug slime might be the answer for medical adhesives</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85800" y="5547972"/>
            <a:ext cx="5251720"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Properties &amp; uses of materials (adhesives)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5" y="2564731"/>
            <a:ext cx="2731045" cy="1582329"/>
          </a:xfrm>
          <a:prstGeom prst="rect">
            <a:avLst/>
          </a:prstGeom>
        </p:spPr>
      </p:pic>
      <p:pic>
        <p:nvPicPr>
          <p:cNvPr id="7" name="Picture 6" descr="A slug on the grass&#10;&#10;Description automatically generated">
            <a:extLst>
              <a:ext uri="{FF2B5EF4-FFF2-40B4-BE49-F238E27FC236}">
                <a16:creationId xmlns:a16="http://schemas.microsoft.com/office/drawing/2014/main" id="{62328FAA-E307-72B1-B9CE-2B1CCD87FD1B}"/>
              </a:ext>
            </a:extLst>
          </p:cNvPr>
          <p:cNvPicPr>
            <a:picLocks noChangeAspect="1"/>
          </p:cNvPicPr>
          <p:nvPr/>
        </p:nvPicPr>
        <p:blipFill rotWithShape="1">
          <a:blip r:embed="rId4">
            <a:extLst>
              <a:ext uri="{28A0092B-C50C-407E-A947-70E740481C1C}">
                <a14:useLocalDpi xmlns:a14="http://schemas.microsoft.com/office/drawing/2010/main" val="0"/>
              </a:ext>
            </a:extLst>
          </a:blip>
          <a:srcRect t="28068" b="32165"/>
          <a:stretch/>
        </p:blipFill>
        <p:spPr>
          <a:xfrm>
            <a:off x="608502" y="371904"/>
            <a:ext cx="7920000" cy="20966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644412" y="1437316"/>
            <a:ext cx="8248068"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1. Which common adhesives are the strongest?</a:t>
            </a:r>
            <a:endParaRPr lang="en-US" b="1" dirty="0"/>
          </a:p>
        </p:txBody>
      </p:sp>
      <p:sp>
        <p:nvSpPr>
          <p:cNvPr id="5" name="Rectangle 4">
            <a:extLst>
              <a:ext uri="{FF2B5EF4-FFF2-40B4-BE49-F238E27FC236}">
                <a16:creationId xmlns:a16="http://schemas.microsoft.com/office/drawing/2014/main" id="{4AAB7565-3348-4D27-B341-6BE100372698}"/>
              </a:ext>
            </a:extLst>
          </p:cNvPr>
          <p:cNvSpPr/>
          <p:nvPr/>
        </p:nvSpPr>
        <p:spPr>
          <a:xfrm>
            <a:off x="628742" y="2369889"/>
            <a:ext cx="8103024" cy="923330"/>
          </a:xfrm>
          <a:prstGeom prst="rect">
            <a:avLst/>
          </a:prstGeom>
        </p:spPr>
        <p:txBody>
          <a:bodyPr wrap="square">
            <a:spAutoFit/>
          </a:bodyPr>
          <a:lstStyle/>
          <a:p>
            <a:r>
              <a:rPr lang="en-US" dirty="0"/>
              <a:t>Select a range of common adhesives and sticky tapes.</a:t>
            </a:r>
          </a:p>
          <a:p>
            <a:endParaRPr lang="en-US" dirty="0"/>
          </a:p>
          <a:p>
            <a:endParaRPr lang="en-US" dirty="0"/>
          </a:p>
        </p:txBody>
      </p:sp>
      <p:pic>
        <p:nvPicPr>
          <p:cNvPr id="4" name="Picture 3">
            <a:extLst>
              <a:ext uri="{FF2B5EF4-FFF2-40B4-BE49-F238E27FC236}">
                <a16:creationId xmlns:a16="http://schemas.microsoft.com/office/drawing/2014/main" id="{AA1386C7-AE23-4807-BEFF-B1E7D545CCE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236"/>
          <a:stretch/>
        </p:blipFill>
        <p:spPr>
          <a:xfrm>
            <a:off x="6729214" y="2519428"/>
            <a:ext cx="2044324" cy="1652840"/>
          </a:xfrm>
          <a:prstGeom prst="rect">
            <a:avLst/>
          </a:prstGeom>
          <a:ln w="38100">
            <a:solidFill>
              <a:srgbClr val="3EB1C8"/>
            </a:solidFill>
          </a:ln>
        </p:spPr>
      </p:pic>
      <p:pic>
        <p:nvPicPr>
          <p:cNvPr id="6" name="Picture 5">
            <a:extLst>
              <a:ext uri="{FF2B5EF4-FFF2-40B4-BE49-F238E27FC236}">
                <a16:creationId xmlns:a16="http://schemas.microsoft.com/office/drawing/2014/main" id="{4475C241-B414-4705-85A9-93EF3F9E7E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3054" y="4590118"/>
            <a:ext cx="1480484" cy="1661131"/>
          </a:xfrm>
          <a:prstGeom prst="rect">
            <a:avLst/>
          </a:prstGeom>
          <a:ln w="38100">
            <a:solidFill>
              <a:srgbClr val="3EB1C8"/>
            </a:solidFill>
          </a:ln>
        </p:spPr>
      </p:pic>
      <p:sp>
        <p:nvSpPr>
          <p:cNvPr id="3" name="TextBox 2">
            <a:extLst>
              <a:ext uri="{FF2B5EF4-FFF2-40B4-BE49-F238E27FC236}">
                <a16:creationId xmlns:a16="http://schemas.microsoft.com/office/drawing/2014/main" id="{75FCC76E-60E0-4C09-BBBF-BF230CE11602}"/>
              </a:ext>
            </a:extLst>
          </p:cNvPr>
          <p:cNvSpPr txBox="1"/>
          <p:nvPr/>
        </p:nvSpPr>
        <p:spPr>
          <a:xfrm>
            <a:off x="7334826" y="6291181"/>
            <a:ext cx="1396940" cy="261610"/>
          </a:xfrm>
          <a:prstGeom prst="rect">
            <a:avLst/>
          </a:prstGeom>
          <a:noFill/>
        </p:spPr>
        <p:txBody>
          <a:bodyPr wrap="square" rtlCol="0">
            <a:spAutoFit/>
          </a:bodyPr>
          <a:lstStyle/>
          <a:p>
            <a:r>
              <a:rPr lang="en-GB" sz="1100" dirty="0"/>
              <a:t>© André </a:t>
            </a:r>
            <a:r>
              <a:rPr lang="en-GB" sz="1100" dirty="0" err="1"/>
              <a:t>Karwath</a:t>
            </a:r>
            <a:r>
              <a:rPr lang="en-GB" sz="1100" dirty="0"/>
              <a:t>*</a:t>
            </a:r>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sp>
        <p:nvSpPr>
          <p:cNvPr id="21" name="Rectangle: Rounded Corners 20">
            <a:extLst>
              <a:ext uri="{FF2B5EF4-FFF2-40B4-BE49-F238E27FC236}">
                <a16:creationId xmlns:a16="http://schemas.microsoft.com/office/drawing/2014/main" id="{92BD85D0-8B3E-86EB-0F00-05CE025F12AE}"/>
              </a:ext>
            </a:extLst>
          </p:cNvPr>
          <p:cNvSpPr/>
          <p:nvPr/>
        </p:nvSpPr>
        <p:spPr>
          <a:xfrm>
            <a:off x="687754" y="3037759"/>
            <a:ext cx="3015678" cy="1046859"/>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What factors might affect how well the glue/tape perform?</a:t>
            </a:r>
          </a:p>
        </p:txBody>
      </p:sp>
      <p:sp>
        <p:nvSpPr>
          <p:cNvPr id="22" name="TextBox 21">
            <a:extLst>
              <a:ext uri="{FF2B5EF4-FFF2-40B4-BE49-F238E27FC236}">
                <a16:creationId xmlns:a16="http://schemas.microsoft.com/office/drawing/2014/main" id="{36E8B2BE-95E5-B7D9-3BD7-A6D6FF7269DC}"/>
              </a:ext>
            </a:extLst>
          </p:cNvPr>
          <p:cNvSpPr txBox="1"/>
          <p:nvPr/>
        </p:nvSpPr>
        <p:spPr>
          <a:xfrm>
            <a:off x="4304960" y="2841431"/>
            <a:ext cx="1618905" cy="369332"/>
          </a:xfrm>
          <a:prstGeom prst="rect">
            <a:avLst/>
          </a:prstGeom>
          <a:noFill/>
        </p:spPr>
        <p:txBody>
          <a:bodyPr wrap="none" rtlCol="0">
            <a:spAutoFit/>
          </a:bodyPr>
          <a:lstStyle/>
          <a:p>
            <a:r>
              <a:rPr lang="en-GB" dirty="0"/>
              <a:t>Is the glue dry?</a:t>
            </a:r>
          </a:p>
        </p:txBody>
      </p:sp>
      <p:sp>
        <p:nvSpPr>
          <p:cNvPr id="23" name="TextBox 22">
            <a:extLst>
              <a:ext uri="{FF2B5EF4-FFF2-40B4-BE49-F238E27FC236}">
                <a16:creationId xmlns:a16="http://schemas.microsoft.com/office/drawing/2014/main" id="{0B799FC2-606D-3EC1-E673-5678E9D35E63}"/>
              </a:ext>
            </a:extLst>
          </p:cNvPr>
          <p:cNvSpPr txBox="1"/>
          <p:nvPr/>
        </p:nvSpPr>
        <p:spPr>
          <a:xfrm>
            <a:off x="4304960" y="3319148"/>
            <a:ext cx="1583254" cy="369332"/>
          </a:xfrm>
          <a:prstGeom prst="rect">
            <a:avLst/>
          </a:prstGeom>
          <a:noFill/>
        </p:spPr>
        <p:txBody>
          <a:bodyPr wrap="none" rtlCol="0">
            <a:spAutoFit/>
          </a:bodyPr>
          <a:lstStyle/>
          <a:p>
            <a:r>
              <a:rPr lang="en-GB" dirty="0"/>
              <a:t>Type of paper?</a:t>
            </a:r>
          </a:p>
        </p:txBody>
      </p:sp>
      <p:cxnSp>
        <p:nvCxnSpPr>
          <p:cNvPr id="26" name="Straight Connector 25">
            <a:extLst>
              <a:ext uri="{FF2B5EF4-FFF2-40B4-BE49-F238E27FC236}">
                <a16:creationId xmlns:a16="http://schemas.microsoft.com/office/drawing/2014/main" id="{1E6EAEAC-EBDA-41DB-26D4-CE6851420C54}"/>
              </a:ext>
            </a:extLst>
          </p:cNvPr>
          <p:cNvCxnSpPr>
            <a:cxnSpLocks/>
            <a:stCxn id="21" idx="3"/>
          </p:cNvCxnSpPr>
          <p:nvPr/>
        </p:nvCxnSpPr>
        <p:spPr>
          <a:xfrm flipV="1">
            <a:off x="3703432" y="3056996"/>
            <a:ext cx="578584" cy="504193"/>
          </a:xfrm>
          <a:prstGeom prst="line">
            <a:avLst/>
          </a:prstGeom>
          <a:ln>
            <a:solidFill>
              <a:srgbClr val="3EB1C8"/>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A75F913-8B03-0F7F-EFA5-8AA8E0EF9565}"/>
              </a:ext>
            </a:extLst>
          </p:cNvPr>
          <p:cNvCxnSpPr>
            <a:cxnSpLocks/>
            <a:stCxn id="21" idx="3"/>
          </p:cNvCxnSpPr>
          <p:nvPr/>
        </p:nvCxnSpPr>
        <p:spPr>
          <a:xfrm flipV="1">
            <a:off x="3703432" y="3483384"/>
            <a:ext cx="578584" cy="77805"/>
          </a:xfrm>
          <a:prstGeom prst="line">
            <a:avLst/>
          </a:prstGeom>
          <a:ln>
            <a:solidFill>
              <a:srgbClr val="3EB1C8"/>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E41BE6C-5874-AF0F-428F-17D56DC22665}"/>
              </a:ext>
            </a:extLst>
          </p:cNvPr>
          <p:cNvCxnSpPr>
            <a:cxnSpLocks/>
            <a:stCxn id="21" idx="3"/>
          </p:cNvCxnSpPr>
          <p:nvPr/>
        </p:nvCxnSpPr>
        <p:spPr>
          <a:xfrm>
            <a:off x="3703432" y="3561189"/>
            <a:ext cx="578584" cy="367821"/>
          </a:xfrm>
          <a:prstGeom prst="line">
            <a:avLst/>
          </a:prstGeom>
          <a:ln>
            <a:solidFill>
              <a:srgbClr val="3EB1C8"/>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05A1679-57B3-0797-CB5B-5298229B66DD}"/>
              </a:ext>
            </a:extLst>
          </p:cNvPr>
          <p:cNvSpPr txBox="1"/>
          <p:nvPr/>
        </p:nvSpPr>
        <p:spPr>
          <a:xfrm>
            <a:off x="4287135" y="3818749"/>
            <a:ext cx="1510863" cy="369332"/>
          </a:xfrm>
          <a:prstGeom prst="rect">
            <a:avLst/>
          </a:prstGeom>
          <a:noFill/>
        </p:spPr>
        <p:txBody>
          <a:bodyPr wrap="none" rtlCol="0">
            <a:spAutoFit/>
          </a:bodyPr>
          <a:lstStyle/>
          <a:p>
            <a:r>
              <a:rPr lang="en-GB" dirty="0"/>
              <a:t>Type of force?</a:t>
            </a:r>
          </a:p>
        </p:txBody>
      </p:sp>
      <p:sp>
        <p:nvSpPr>
          <p:cNvPr id="10" name="TextBox 9">
            <a:extLst>
              <a:ext uri="{FF2B5EF4-FFF2-40B4-BE49-F238E27FC236}">
                <a16:creationId xmlns:a16="http://schemas.microsoft.com/office/drawing/2014/main" id="{412A7A11-DAA0-3BAE-9281-D06E3C3B0707}"/>
              </a:ext>
            </a:extLst>
          </p:cNvPr>
          <p:cNvSpPr txBox="1"/>
          <p:nvPr/>
        </p:nvSpPr>
        <p:spPr>
          <a:xfrm>
            <a:off x="1767662" y="5173198"/>
            <a:ext cx="5028708" cy="1200329"/>
          </a:xfrm>
          <a:prstGeom prst="rect">
            <a:avLst/>
          </a:prstGeom>
          <a:noFill/>
        </p:spPr>
        <p:txBody>
          <a:bodyPr wrap="square">
            <a:spAutoFit/>
          </a:bodyPr>
          <a:lstStyle/>
          <a:p>
            <a:r>
              <a:rPr lang="en-US" b="1" dirty="0"/>
              <a:t>How could you test how strong the adhesives are?</a:t>
            </a:r>
          </a:p>
          <a:p>
            <a:r>
              <a:rPr lang="en-US" b="1" dirty="0"/>
              <a:t>What equipment will you need?</a:t>
            </a:r>
          </a:p>
          <a:p>
            <a:r>
              <a:rPr lang="en-US" b="1" dirty="0"/>
              <a:t>What will you record?</a:t>
            </a:r>
          </a:p>
          <a:p>
            <a:r>
              <a:rPr lang="en-GB" b="1" dirty="0"/>
              <a:t>Can you design &amp; carry out a </a:t>
            </a:r>
            <a:r>
              <a:rPr lang="en-GB" b="1" u="sng" dirty="0"/>
              <a:t>fair test </a:t>
            </a:r>
            <a:r>
              <a:rPr lang="en-GB" b="1" dirty="0"/>
              <a:t>to find out?</a:t>
            </a:r>
          </a:p>
        </p:txBody>
      </p:sp>
      <p:pic>
        <p:nvPicPr>
          <p:cNvPr id="17" name="Picture 16" descr="A red and white circle with a pen and a pipette&#10;&#10;Description automatically generated">
            <a:extLst>
              <a:ext uri="{FF2B5EF4-FFF2-40B4-BE49-F238E27FC236}">
                <a16:creationId xmlns:a16="http://schemas.microsoft.com/office/drawing/2014/main" id="{75CDBCC7-4ABD-BC3E-FBC2-022F7D3798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754" y="5196528"/>
            <a:ext cx="900000" cy="900000"/>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D70BF0-E652-8D8E-9523-73EEDABD1B6D}"/>
              </a:ext>
            </a:extLst>
          </p:cNvPr>
          <p:cNvSpPr>
            <a:spLocks noGrp="1"/>
          </p:cNvSpPr>
          <p:nvPr>
            <p:ph type="title"/>
          </p:nvPr>
        </p:nvSpPr>
        <p:spPr/>
        <p:txBody>
          <a:bodyPr>
            <a:normAutofit/>
          </a:bodyPr>
          <a:lstStyle/>
          <a:p>
            <a:r>
              <a:rPr lang="en-GB" dirty="0">
                <a:latin typeface="+mn-lt"/>
              </a:rPr>
              <a:t>Another investigation</a:t>
            </a:r>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628648" y="1535309"/>
            <a:ext cx="8094925" cy="63226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 Which homemade glue is the ‘best’?</a:t>
            </a:r>
          </a:p>
        </p:txBody>
      </p:sp>
      <p:sp>
        <p:nvSpPr>
          <p:cNvPr id="27" name="Rectangle: Rounded Corners 26">
            <a:extLst>
              <a:ext uri="{FF2B5EF4-FFF2-40B4-BE49-F238E27FC236}">
                <a16:creationId xmlns:a16="http://schemas.microsoft.com/office/drawing/2014/main" id="{8190B5EB-8F76-459E-81F0-BA126FE45233}"/>
              </a:ext>
            </a:extLst>
          </p:cNvPr>
          <p:cNvSpPr/>
          <p:nvPr/>
        </p:nvSpPr>
        <p:spPr>
          <a:xfrm>
            <a:off x="797554" y="2796737"/>
            <a:ext cx="2455855" cy="923330"/>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31AA7B68-9ABE-4CC8-8BCF-8B23EECAAC1A}"/>
              </a:ext>
            </a:extLst>
          </p:cNvPr>
          <p:cNvSpPr/>
          <p:nvPr/>
        </p:nvSpPr>
        <p:spPr>
          <a:xfrm>
            <a:off x="3557363" y="2796737"/>
            <a:ext cx="2448984" cy="923330"/>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24A0981C-4C84-4FD9-A615-93BE7378325E}"/>
              </a:ext>
            </a:extLst>
          </p:cNvPr>
          <p:cNvSpPr/>
          <p:nvPr/>
        </p:nvSpPr>
        <p:spPr>
          <a:xfrm>
            <a:off x="6263772" y="2788781"/>
            <a:ext cx="2444479" cy="91907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6F9AA3F-6D78-4535-82BC-EB8F59A31560}"/>
              </a:ext>
            </a:extLst>
          </p:cNvPr>
          <p:cNvSpPr/>
          <p:nvPr/>
        </p:nvSpPr>
        <p:spPr>
          <a:xfrm>
            <a:off x="1054977" y="2958978"/>
            <a:ext cx="1941007" cy="369332"/>
          </a:xfrm>
          <a:prstGeom prst="rect">
            <a:avLst/>
          </a:prstGeom>
        </p:spPr>
        <p:txBody>
          <a:bodyPr wrap="square">
            <a:spAutoFit/>
          </a:bodyPr>
          <a:lstStyle/>
          <a:p>
            <a:pPr algn="ctr"/>
            <a:r>
              <a:rPr lang="en-US" dirty="0"/>
              <a:t>Flour, water &amp; salt</a:t>
            </a:r>
            <a:endParaRPr lang="en-GB" dirty="0"/>
          </a:p>
        </p:txBody>
      </p:sp>
      <p:sp>
        <p:nvSpPr>
          <p:cNvPr id="18" name="Rectangle 17">
            <a:extLst>
              <a:ext uri="{FF2B5EF4-FFF2-40B4-BE49-F238E27FC236}">
                <a16:creationId xmlns:a16="http://schemas.microsoft.com/office/drawing/2014/main" id="{CF8ED343-E0DE-4F99-8B04-19D7BBA07218}"/>
              </a:ext>
            </a:extLst>
          </p:cNvPr>
          <p:cNvSpPr/>
          <p:nvPr/>
        </p:nvSpPr>
        <p:spPr>
          <a:xfrm>
            <a:off x="3744980" y="2954837"/>
            <a:ext cx="2142022" cy="646331"/>
          </a:xfrm>
          <a:prstGeom prst="rect">
            <a:avLst/>
          </a:prstGeom>
        </p:spPr>
        <p:txBody>
          <a:bodyPr wrap="square">
            <a:spAutoFit/>
          </a:bodyPr>
          <a:lstStyle/>
          <a:p>
            <a:pPr algn="ctr"/>
            <a:r>
              <a:rPr lang="en-US" dirty="0"/>
              <a:t>Milk, vinegar &amp; bicarbonate of soda</a:t>
            </a:r>
            <a:endParaRPr lang="en-GB" dirty="0"/>
          </a:p>
        </p:txBody>
      </p:sp>
      <p:sp>
        <p:nvSpPr>
          <p:cNvPr id="19" name="Rectangle 18">
            <a:extLst>
              <a:ext uri="{FF2B5EF4-FFF2-40B4-BE49-F238E27FC236}">
                <a16:creationId xmlns:a16="http://schemas.microsoft.com/office/drawing/2014/main" id="{3FADA16E-F1A3-45A9-BE17-EA816EE17719}"/>
              </a:ext>
            </a:extLst>
          </p:cNvPr>
          <p:cNvSpPr/>
          <p:nvPr/>
        </p:nvSpPr>
        <p:spPr>
          <a:xfrm>
            <a:off x="6436444" y="2925152"/>
            <a:ext cx="2235402" cy="646331"/>
          </a:xfrm>
          <a:prstGeom prst="rect">
            <a:avLst/>
          </a:prstGeom>
        </p:spPr>
        <p:txBody>
          <a:bodyPr wrap="square">
            <a:spAutoFit/>
          </a:bodyPr>
          <a:lstStyle/>
          <a:p>
            <a:pPr algn="ctr"/>
            <a:r>
              <a:rPr lang="en-US" dirty="0"/>
              <a:t>Corn flour, corn syrup &amp; vinegar</a:t>
            </a:r>
            <a:endParaRPr lang="en-GB" dirty="0"/>
          </a:p>
        </p:txBody>
      </p:sp>
      <p:sp>
        <p:nvSpPr>
          <p:cNvPr id="4" name="TextBox 3">
            <a:extLst>
              <a:ext uri="{FF2B5EF4-FFF2-40B4-BE49-F238E27FC236}">
                <a16:creationId xmlns:a16="http://schemas.microsoft.com/office/drawing/2014/main" id="{B2591CD0-D9EC-4921-A76B-B2EB7E78F736}"/>
              </a:ext>
            </a:extLst>
          </p:cNvPr>
          <p:cNvSpPr txBox="1"/>
          <p:nvPr/>
        </p:nvSpPr>
        <p:spPr>
          <a:xfrm>
            <a:off x="761149" y="2316868"/>
            <a:ext cx="8166599" cy="369332"/>
          </a:xfrm>
          <a:prstGeom prst="rect">
            <a:avLst/>
          </a:prstGeom>
          <a:noFill/>
          <a:ln>
            <a:noFill/>
          </a:ln>
        </p:spPr>
        <p:txBody>
          <a:bodyPr wrap="square" rtlCol="0">
            <a:spAutoFit/>
          </a:bodyPr>
          <a:lstStyle/>
          <a:p>
            <a:r>
              <a:rPr lang="en-GB" dirty="0"/>
              <a:t>Make three different glues with the following ingredients.* </a:t>
            </a:r>
          </a:p>
        </p:txBody>
      </p:sp>
      <p:sp>
        <p:nvSpPr>
          <p:cNvPr id="7" name="Rectangle: Rounded Corners 6">
            <a:extLst>
              <a:ext uri="{FF2B5EF4-FFF2-40B4-BE49-F238E27FC236}">
                <a16:creationId xmlns:a16="http://schemas.microsoft.com/office/drawing/2014/main" id="{7F053A09-5E16-B39C-C889-C944C4C197DE}"/>
              </a:ext>
            </a:extLst>
          </p:cNvPr>
          <p:cNvSpPr/>
          <p:nvPr/>
        </p:nvSpPr>
        <p:spPr>
          <a:xfrm>
            <a:off x="4572000" y="4204413"/>
            <a:ext cx="3182433" cy="1378201"/>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Which is the strongest?</a:t>
            </a:r>
          </a:p>
          <a:p>
            <a:pPr algn="ctr"/>
            <a:endParaRPr lang="en-GB" dirty="0">
              <a:solidFill>
                <a:schemeClr val="tx1"/>
              </a:solidFill>
            </a:endParaRPr>
          </a:p>
          <a:p>
            <a:pPr algn="ctr"/>
            <a:r>
              <a:rPr lang="en-GB" dirty="0">
                <a:solidFill>
                  <a:schemeClr val="tx1"/>
                </a:solidFill>
              </a:rPr>
              <a:t>Which is the quickest to dry?</a:t>
            </a:r>
          </a:p>
        </p:txBody>
      </p:sp>
      <p:sp>
        <p:nvSpPr>
          <p:cNvPr id="10" name="TextBox 9">
            <a:extLst>
              <a:ext uri="{FF2B5EF4-FFF2-40B4-BE49-F238E27FC236}">
                <a16:creationId xmlns:a16="http://schemas.microsoft.com/office/drawing/2014/main" id="{E5803AFE-6EE5-8B48-7D94-8A4F7ABCF52F}"/>
              </a:ext>
            </a:extLst>
          </p:cNvPr>
          <p:cNvSpPr txBox="1"/>
          <p:nvPr/>
        </p:nvSpPr>
        <p:spPr>
          <a:xfrm>
            <a:off x="1893871" y="6123542"/>
            <a:ext cx="4264963" cy="369332"/>
          </a:xfrm>
          <a:prstGeom prst="rect">
            <a:avLst/>
          </a:prstGeom>
          <a:noFill/>
        </p:spPr>
        <p:txBody>
          <a:bodyPr wrap="square">
            <a:spAutoFit/>
          </a:bodyPr>
          <a:lstStyle/>
          <a:p>
            <a:r>
              <a:rPr lang="en-GB" b="1" dirty="0"/>
              <a:t>Can you design a fair test to find out?</a:t>
            </a:r>
          </a:p>
        </p:txBody>
      </p:sp>
      <p:pic>
        <p:nvPicPr>
          <p:cNvPr id="6" name="Picture 5" descr="A blue circle with white scales in it&#10;&#10;Description automatically generated">
            <a:extLst>
              <a:ext uri="{FF2B5EF4-FFF2-40B4-BE49-F238E27FC236}">
                <a16:creationId xmlns:a16="http://schemas.microsoft.com/office/drawing/2014/main" id="{EAF53074-E5DD-6110-F466-1899C52113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sp>
        <p:nvSpPr>
          <p:cNvPr id="8" name="TextBox 7">
            <a:extLst>
              <a:ext uri="{FF2B5EF4-FFF2-40B4-BE49-F238E27FC236}">
                <a16:creationId xmlns:a16="http://schemas.microsoft.com/office/drawing/2014/main" id="{1430B9BF-E087-9410-7019-9FE25A43AD24}"/>
              </a:ext>
            </a:extLst>
          </p:cNvPr>
          <p:cNvSpPr txBox="1"/>
          <p:nvPr/>
        </p:nvSpPr>
        <p:spPr>
          <a:xfrm>
            <a:off x="1054977" y="4570347"/>
            <a:ext cx="1677788" cy="646331"/>
          </a:xfrm>
          <a:prstGeom prst="rect">
            <a:avLst/>
          </a:prstGeom>
          <a:noFill/>
        </p:spPr>
        <p:txBody>
          <a:bodyPr wrap="square" rtlCol="0">
            <a:spAutoFit/>
          </a:bodyPr>
          <a:lstStyle/>
          <a:p>
            <a:r>
              <a:rPr lang="en-GB" dirty="0"/>
              <a:t>What do we mean by ‘</a:t>
            </a:r>
            <a:r>
              <a:rPr lang="en-GB" b="1" dirty="0"/>
              <a:t>best</a:t>
            </a:r>
            <a:r>
              <a:rPr lang="en-GB" dirty="0"/>
              <a:t>’?</a:t>
            </a:r>
          </a:p>
        </p:txBody>
      </p:sp>
      <p:cxnSp>
        <p:nvCxnSpPr>
          <p:cNvPr id="11" name="Straight Arrow Connector 10">
            <a:extLst>
              <a:ext uri="{FF2B5EF4-FFF2-40B4-BE49-F238E27FC236}">
                <a16:creationId xmlns:a16="http://schemas.microsoft.com/office/drawing/2014/main" id="{BD59FEAC-7C51-16DA-56EC-D327C6C19C5F}"/>
              </a:ext>
            </a:extLst>
          </p:cNvPr>
          <p:cNvCxnSpPr>
            <a:stCxn id="8" idx="3"/>
          </p:cNvCxnSpPr>
          <p:nvPr/>
        </p:nvCxnSpPr>
        <p:spPr>
          <a:xfrm flipV="1">
            <a:off x="2732765" y="4570347"/>
            <a:ext cx="2114643" cy="323166"/>
          </a:xfrm>
          <a:prstGeom prst="straightConnector1">
            <a:avLst/>
          </a:prstGeom>
          <a:ln w="25400">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73A4A4E-ABC4-0489-FB03-28284C258DB5}"/>
              </a:ext>
            </a:extLst>
          </p:cNvPr>
          <p:cNvCxnSpPr>
            <a:cxnSpLocks/>
            <a:stCxn id="8" idx="3"/>
          </p:cNvCxnSpPr>
          <p:nvPr/>
        </p:nvCxnSpPr>
        <p:spPr>
          <a:xfrm>
            <a:off x="2732765" y="4893513"/>
            <a:ext cx="2024430" cy="323165"/>
          </a:xfrm>
          <a:prstGeom prst="straightConnector1">
            <a:avLst/>
          </a:prstGeom>
          <a:ln w="25400">
            <a:solidFill>
              <a:srgbClr val="3EB1C8"/>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A blue magnifying glass on a white circle&#10;&#10;Description automatically generated">
            <a:extLst>
              <a:ext uri="{FF2B5EF4-FFF2-40B4-BE49-F238E27FC236}">
                <a16:creationId xmlns:a16="http://schemas.microsoft.com/office/drawing/2014/main" id="{FDB629DC-4951-FD30-68D4-DB91658564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1846" y="5592874"/>
            <a:ext cx="900000" cy="900000"/>
          </a:xfrm>
          <a:prstGeom prst="rect">
            <a:avLst/>
          </a:prstGeom>
        </p:spPr>
      </p:pic>
      <p:pic>
        <p:nvPicPr>
          <p:cNvPr id="12" name="Picture 11" descr="A red and white circle with a pen and a pipette&#10;&#10;Description automatically generated">
            <a:extLst>
              <a:ext uri="{FF2B5EF4-FFF2-40B4-BE49-F238E27FC236}">
                <a16:creationId xmlns:a16="http://schemas.microsoft.com/office/drawing/2014/main" id="{B699AE5E-5404-0CA3-9CD7-22AB39EA13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554" y="5592874"/>
            <a:ext cx="900000" cy="900000"/>
          </a:xfrm>
          <a:prstGeom prst="rect">
            <a:avLst/>
          </a:prstGeom>
        </p:spPr>
      </p:pic>
    </p:spTree>
    <p:extLst>
      <p:ext uri="{BB962C8B-B14F-4D97-AF65-F5344CB8AC3E}">
        <p14:creationId xmlns:p14="http://schemas.microsoft.com/office/powerpoint/2010/main" val="530489798"/>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2" name="Rectangle 1">
            <a:extLst>
              <a:ext uri="{FF2B5EF4-FFF2-40B4-BE49-F238E27FC236}">
                <a16:creationId xmlns:a16="http://schemas.microsoft.com/office/drawing/2014/main" id="{A95C3365-3281-46B6-8335-B4D66997FEC3}"/>
              </a:ext>
            </a:extLst>
          </p:cNvPr>
          <p:cNvSpPr/>
          <p:nvPr/>
        </p:nvSpPr>
        <p:spPr>
          <a:xfrm>
            <a:off x="628652" y="2457167"/>
            <a:ext cx="5686314" cy="923330"/>
          </a:xfrm>
          <a:prstGeom prst="rect">
            <a:avLst/>
          </a:prstGeom>
        </p:spPr>
        <p:txBody>
          <a:bodyPr wrap="square">
            <a:spAutoFit/>
          </a:bodyPr>
          <a:lstStyle/>
          <a:p>
            <a:r>
              <a:rPr lang="en-US" dirty="0"/>
              <a:t>How did you decide which was the ‘best’ glue?</a:t>
            </a:r>
          </a:p>
          <a:p>
            <a:endParaRPr lang="en-US" dirty="0"/>
          </a:p>
          <a:p>
            <a:r>
              <a:rPr lang="en-US" dirty="0"/>
              <a:t>How did you measure how effective your glue was?</a:t>
            </a:r>
            <a:endParaRPr lang="en-GB" dirty="0"/>
          </a:p>
        </p:txBody>
      </p:sp>
      <p:sp>
        <p:nvSpPr>
          <p:cNvPr id="12" name="Rectangle: Rounded Corners 11">
            <a:extLst>
              <a:ext uri="{FF2B5EF4-FFF2-40B4-BE49-F238E27FC236}">
                <a16:creationId xmlns:a16="http://schemas.microsoft.com/office/drawing/2014/main" id="{63145959-1237-4993-99B9-007551E6A082}"/>
              </a:ext>
            </a:extLst>
          </p:cNvPr>
          <p:cNvSpPr/>
          <p:nvPr/>
        </p:nvSpPr>
        <p:spPr>
          <a:xfrm>
            <a:off x="628653" y="1577221"/>
            <a:ext cx="8068540" cy="5866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Which of your glue recipes was the ‘best’?</a:t>
            </a:r>
            <a:endParaRPr lang="en-GB" dirty="0"/>
          </a:p>
        </p:txBody>
      </p:sp>
      <p:sp>
        <p:nvSpPr>
          <p:cNvPr id="16" name="Rectangle: Rounded Corners 15">
            <a:extLst>
              <a:ext uri="{FF2B5EF4-FFF2-40B4-BE49-F238E27FC236}">
                <a16:creationId xmlns:a16="http://schemas.microsoft.com/office/drawing/2014/main" id="{DBC483E6-10A6-4A81-BF03-9E4A5C419E16}"/>
              </a:ext>
            </a:extLst>
          </p:cNvPr>
          <p:cNvSpPr/>
          <p:nvPr/>
        </p:nvSpPr>
        <p:spPr>
          <a:xfrm>
            <a:off x="628652" y="3560346"/>
            <a:ext cx="8068541" cy="288286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Extra challenges:</a:t>
            </a:r>
          </a:p>
          <a:p>
            <a:endParaRPr lang="en-US" b="1" dirty="0"/>
          </a:p>
          <a:p>
            <a:r>
              <a:rPr lang="en-US" b="1" dirty="0"/>
              <a:t>Can you find different materials that your glues can stick together?</a:t>
            </a:r>
          </a:p>
          <a:p>
            <a:endParaRPr lang="en-US" dirty="0"/>
          </a:p>
          <a:p>
            <a:r>
              <a:rPr lang="en-US" dirty="0"/>
              <a:t>Try fabric, wood, plastic and metal.</a:t>
            </a:r>
          </a:p>
          <a:p>
            <a:endParaRPr lang="en-US" dirty="0"/>
          </a:p>
          <a:p>
            <a:r>
              <a:rPr lang="en-US" b="1" dirty="0"/>
              <a:t>What other materials can you find to try?</a:t>
            </a:r>
          </a:p>
          <a:p>
            <a:endParaRPr lang="en-US" dirty="0"/>
          </a:p>
          <a:p>
            <a:r>
              <a:rPr lang="en-US" b="1" dirty="0"/>
              <a:t>Do some glues work better with some materials than others?</a:t>
            </a:r>
          </a:p>
        </p:txBody>
      </p:sp>
    </p:spTree>
    <p:extLst>
      <p:ext uri="{BB962C8B-B14F-4D97-AF65-F5344CB8AC3E}">
        <p14:creationId xmlns:p14="http://schemas.microsoft.com/office/powerpoint/2010/main" val="1864309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7EE080-DF9F-4C6C-8733-24FD105DFF38}"/>
              </a:ext>
            </a:extLst>
          </p:cNvPr>
          <p:cNvSpPr/>
          <p:nvPr/>
        </p:nvSpPr>
        <p:spPr>
          <a:xfrm>
            <a:off x="628648" y="3036876"/>
            <a:ext cx="5517903" cy="1477328"/>
          </a:xfrm>
          <a:prstGeom prst="rect">
            <a:avLst/>
          </a:prstGeom>
        </p:spPr>
        <p:txBody>
          <a:bodyPr wrap="square">
            <a:spAutoFit/>
          </a:bodyPr>
          <a:lstStyle/>
          <a:p>
            <a:r>
              <a:rPr lang="en-US" b="1" dirty="0"/>
              <a:t>When was glue first used and how was it made?</a:t>
            </a:r>
          </a:p>
          <a:p>
            <a:r>
              <a:rPr lang="en-US" b="1" dirty="0"/>
              <a:t>How has glue changed over the years?</a:t>
            </a:r>
          </a:p>
          <a:p>
            <a:r>
              <a:rPr lang="en-GB" b="1" dirty="0"/>
              <a:t>How are different commercially available glues made?</a:t>
            </a:r>
            <a:endParaRPr lang="en-US" b="1" dirty="0"/>
          </a:p>
          <a:p>
            <a:r>
              <a:rPr lang="en-US" dirty="0"/>
              <a:t>Children could research and describe the evolution of the manufacture of glue over the years.</a:t>
            </a:r>
          </a:p>
        </p:txBody>
      </p:sp>
      <p:sp>
        <p:nvSpPr>
          <p:cNvPr id="7" name="TextBox 6">
            <a:extLst>
              <a:ext uri="{FF2B5EF4-FFF2-40B4-BE49-F238E27FC236}">
                <a16:creationId xmlns:a16="http://schemas.microsoft.com/office/drawing/2014/main" id="{E54CC15F-D282-4833-AAD7-C6CA93A64804}"/>
              </a:ext>
            </a:extLst>
          </p:cNvPr>
          <p:cNvSpPr txBox="1"/>
          <p:nvPr/>
        </p:nvSpPr>
        <p:spPr>
          <a:xfrm>
            <a:off x="628648" y="1416389"/>
            <a:ext cx="6050469" cy="1477328"/>
          </a:xfrm>
          <a:prstGeom prst="rect">
            <a:avLst/>
          </a:prstGeom>
          <a:noFill/>
        </p:spPr>
        <p:txBody>
          <a:bodyPr wrap="square" rtlCol="0">
            <a:spAutoFit/>
          </a:bodyPr>
          <a:lstStyle/>
          <a:p>
            <a:r>
              <a:rPr lang="en-GB" b="1" dirty="0"/>
              <a:t>What other products that we use are a result of biomimicry?</a:t>
            </a:r>
          </a:p>
          <a:p>
            <a:r>
              <a:rPr lang="en-GB" b="1" dirty="0"/>
              <a:t>Can you think of other products we could adapt from nature?</a:t>
            </a:r>
          </a:p>
          <a:p>
            <a:r>
              <a:rPr lang="en-GB" dirty="0"/>
              <a:t>Children could find out about natural materials and processes that humans have copied and adapted for their own use. </a:t>
            </a:r>
          </a:p>
          <a:p>
            <a:r>
              <a:rPr lang="en-GB" dirty="0"/>
              <a:t>You may be interested in the </a:t>
            </a:r>
            <a:r>
              <a:rPr lang="en-GB" dirty="0">
                <a:hlinkClick r:id="rId3"/>
              </a:rPr>
              <a:t>Biomimicry Institute</a:t>
            </a:r>
            <a:endParaRPr lang="en-GB" dirty="0"/>
          </a:p>
        </p:txBody>
      </p:sp>
      <p:sp>
        <p:nvSpPr>
          <p:cNvPr id="11" name="TextBox 10">
            <a:extLst>
              <a:ext uri="{FF2B5EF4-FFF2-40B4-BE49-F238E27FC236}">
                <a16:creationId xmlns:a16="http://schemas.microsoft.com/office/drawing/2014/main" id="{7E8C0427-ADA7-466B-835B-BD03B13AEC4D}"/>
              </a:ext>
            </a:extLst>
          </p:cNvPr>
          <p:cNvSpPr txBox="1"/>
          <p:nvPr/>
        </p:nvSpPr>
        <p:spPr>
          <a:xfrm>
            <a:off x="628647" y="4657363"/>
            <a:ext cx="6050469" cy="1200329"/>
          </a:xfrm>
          <a:prstGeom prst="rect">
            <a:avLst/>
          </a:prstGeom>
          <a:noFill/>
        </p:spPr>
        <p:txBody>
          <a:bodyPr wrap="square" rtlCol="0">
            <a:spAutoFit/>
          </a:bodyPr>
          <a:lstStyle/>
          <a:p>
            <a:r>
              <a:rPr lang="en-GB" b="1" dirty="0"/>
              <a:t>What other methods of joining materials together are there?</a:t>
            </a:r>
          </a:p>
          <a:p>
            <a:r>
              <a:rPr lang="en-GB" dirty="0"/>
              <a:t>Children can explore the wide range of methods that exist for joining materials – if possible, let them try out different methods and evaluate them for strength and efficiency.</a:t>
            </a:r>
          </a:p>
        </p:txBody>
      </p:sp>
      <p:pic>
        <p:nvPicPr>
          <p:cNvPr id="3" name="Picture 2">
            <a:extLst>
              <a:ext uri="{FF2B5EF4-FFF2-40B4-BE49-F238E27FC236}">
                <a16:creationId xmlns:a16="http://schemas.microsoft.com/office/drawing/2014/main" id="{42A78373-5FD3-4B28-BA34-FF80BF72D2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7111381" y="1303258"/>
            <a:ext cx="1361471" cy="1925853"/>
          </a:xfrm>
          <a:prstGeom prst="rect">
            <a:avLst/>
          </a:prstGeom>
          <a:ln w="38100">
            <a:solidFill>
              <a:srgbClr val="3EB1C8"/>
            </a:solidFill>
          </a:ln>
        </p:spPr>
      </p:pic>
      <p:pic>
        <p:nvPicPr>
          <p:cNvPr id="5" name="Picture 4">
            <a:extLst>
              <a:ext uri="{FF2B5EF4-FFF2-40B4-BE49-F238E27FC236}">
                <a16:creationId xmlns:a16="http://schemas.microsoft.com/office/drawing/2014/main" id="{15ADA483-FFDB-4E3A-AFDA-669C9B762C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29191" y="3730655"/>
            <a:ext cx="1925853" cy="1283902"/>
          </a:xfrm>
          <a:prstGeom prst="rect">
            <a:avLst/>
          </a:prstGeom>
          <a:ln w="38100">
            <a:solidFill>
              <a:srgbClr val="3EB1C8"/>
            </a:solidFill>
          </a:ln>
        </p:spPr>
      </p:pic>
      <p:sp>
        <p:nvSpPr>
          <p:cNvPr id="6" name="TextBox 5">
            <a:extLst>
              <a:ext uri="{FF2B5EF4-FFF2-40B4-BE49-F238E27FC236}">
                <a16:creationId xmlns:a16="http://schemas.microsoft.com/office/drawing/2014/main" id="{4C1F4F7F-5CF0-4873-9592-D2EEC8281A81}"/>
              </a:ext>
            </a:extLst>
          </p:cNvPr>
          <p:cNvSpPr txBox="1"/>
          <p:nvPr/>
        </p:nvSpPr>
        <p:spPr>
          <a:xfrm>
            <a:off x="6756002" y="5104513"/>
            <a:ext cx="2249382" cy="600164"/>
          </a:xfrm>
          <a:prstGeom prst="rect">
            <a:avLst/>
          </a:prstGeom>
          <a:noFill/>
        </p:spPr>
        <p:txBody>
          <a:bodyPr wrap="square" rtlCol="0">
            <a:spAutoFit/>
          </a:bodyPr>
          <a:lstStyle/>
          <a:p>
            <a:r>
              <a:rPr lang="en-GB" sz="1100" dirty="0"/>
              <a:t>Velcro-like hook-and-loop fastener </a:t>
            </a:r>
          </a:p>
          <a:p>
            <a:r>
              <a:rPr lang="en-GB" sz="1100" dirty="0"/>
              <a:t>© Natural Philo licenced through Creative Commons</a:t>
            </a:r>
          </a:p>
        </p:txBody>
      </p:sp>
      <p:sp>
        <p:nvSpPr>
          <p:cNvPr id="8" name="TextBox 7">
            <a:extLst>
              <a:ext uri="{FF2B5EF4-FFF2-40B4-BE49-F238E27FC236}">
                <a16:creationId xmlns:a16="http://schemas.microsoft.com/office/drawing/2014/main" id="{3D350991-A414-4692-B776-41A6A73B8DA3}"/>
              </a:ext>
            </a:extLst>
          </p:cNvPr>
          <p:cNvSpPr txBox="1"/>
          <p:nvPr/>
        </p:nvSpPr>
        <p:spPr>
          <a:xfrm>
            <a:off x="6829191" y="3036876"/>
            <a:ext cx="655949" cy="261610"/>
          </a:xfrm>
          <a:prstGeom prst="rect">
            <a:avLst/>
          </a:prstGeom>
          <a:noFill/>
        </p:spPr>
        <p:txBody>
          <a:bodyPr wrap="none" rtlCol="0">
            <a:spAutoFit/>
          </a:bodyPr>
          <a:lstStyle/>
          <a:p>
            <a:r>
              <a:rPr lang="en-GB" sz="1100" dirty="0"/>
              <a:t>Burdock</a:t>
            </a:r>
          </a:p>
        </p:txBody>
      </p:sp>
      <p:sp>
        <p:nvSpPr>
          <p:cNvPr id="9" name="TextBox 8">
            <a:extLst>
              <a:ext uri="{FF2B5EF4-FFF2-40B4-BE49-F238E27FC236}">
                <a16:creationId xmlns:a16="http://schemas.microsoft.com/office/drawing/2014/main" id="{493B6A30-0E7F-43C5-B16A-3B3727B93786}"/>
              </a:ext>
            </a:extLst>
          </p:cNvPr>
          <p:cNvSpPr txBox="1"/>
          <p:nvPr/>
        </p:nvSpPr>
        <p:spPr>
          <a:xfrm>
            <a:off x="628647" y="6017591"/>
            <a:ext cx="5882251" cy="646331"/>
          </a:xfrm>
          <a:prstGeom prst="rect">
            <a:avLst/>
          </a:prstGeom>
          <a:noFill/>
        </p:spPr>
        <p:txBody>
          <a:bodyPr wrap="none" rtlCol="0">
            <a:spAutoFit/>
          </a:bodyPr>
          <a:lstStyle/>
          <a:p>
            <a:r>
              <a:rPr lang="en-GB" b="1" dirty="0"/>
              <a:t>What else do you know about the characteristics of slugs?</a:t>
            </a:r>
          </a:p>
          <a:p>
            <a:r>
              <a:rPr lang="en-GB" dirty="0"/>
              <a:t>You may be interested in </a:t>
            </a:r>
            <a:r>
              <a:rPr lang="en-GB" i="1" dirty="0">
                <a:hlinkClick r:id="rId6"/>
              </a:rPr>
              <a:t>Arion </a:t>
            </a:r>
            <a:r>
              <a:rPr lang="en-GB" i="1" dirty="0" err="1">
                <a:hlinkClick r:id="rId6"/>
              </a:rPr>
              <a:t>subfuscus</a:t>
            </a:r>
            <a:r>
              <a:rPr lang="en-GB" i="1" dirty="0">
                <a:hlinkClick r:id="rId6"/>
              </a:rPr>
              <a:t> </a:t>
            </a:r>
            <a:r>
              <a:rPr lang="en-GB" dirty="0">
                <a:hlinkClick r:id="rId6"/>
              </a:rPr>
              <a:t>Fact file</a:t>
            </a:r>
            <a:endParaRPr lang="en-GB" dirty="0"/>
          </a:p>
        </p:txBody>
      </p:sp>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Tree>
    <p:extLst>
      <p:ext uri="{BB962C8B-B14F-4D97-AF65-F5344CB8AC3E}">
        <p14:creationId xmlns:p14="http://schemas.microsoft.com/office/powerpoint/2010/main" val="3098103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6" y="1539318"/>
            <a:ext cx="4087369" cy="30211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Instructions - </a:t>
            </a:r>
            <a:r>
              <a:rPr lang="en-GB" dirty="0"/>
              <a:t>Write instructions for making different types of glue.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Non-chronological report - </a:t>
            </a:r>
            <a:r>
              <a:rPr lang="en-GB" dirty="0"/>
              <a:t>Research and present a fact file, or timeline of glues through history.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076056" y="1539318"/>
            <a:ext cx="3439292" cy="30211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algn="l" rtl="0" eaLnBrk="1" fontAlgn="t" latinLnBrk="0" hangingPunct="1">
              <a:spcBef>
                <a:spcPts val="0"/>
              </a:spcBef>
              <a:spcAft>
                <a:spcPts val="0"/>
              </a:spcAft>
            </a:pPr>
            <a:r>
              <a:rPr lang="en-GB" sz="1800" i="0" u="none" strike="noStrike" kern="1200" dirty="0">
                <a:solidFill>
                  <a:srgbClr val="FFFFFF"/>
                </a:solidFill>
                <a:effectLst/>
                <a:latin typeface="Calibri" panose="020F0502020204030204" pitchFamily="34" charset="0"/>
              </a:rPr>
              <a:t>Measuring time/mass in both investigations:</a:t>
            </a:r>
            <a:endParaRPr lang="en-GB" dirty="0">
              <a:solidFill>
                <a:srgbClr val="FFFFFF"/>
              </a:solidFill>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Testing the strength of the commercial adhesives</a:t>
            </a:r>
            <a:endParaRPr lang="en-GB" dirty="0">
              <a:solidFill>
                <a:srgbClr val="FFFFFF"/>
              </a:solidFill>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GB" sz="1800" b="0" i="0" u="none" strike="noStrike" kern="1200" dirty="0">
                <a:solidFill>
                  <a:schemeClr val="bg1"/>
                </a:solidFill>
                <a:effectLst/>
                <a:latin typeface="Calibri" panose="020F0502020204030204" pitchFamily="34" charset="0"/>
              </a:rPr>
              <a:t>Measuring ingredients to make new glues</a:t>
            </a:r>
            <a:endParaRPr lang="en-GB" sz="1800" b="0" i="0" u="none" strike="noStrike" dirty="0">
              <a:solidFill>
                <a:schemeClr val="bg1"/>
              </a:solidFill>
              <a:effectLst/>
              <a:latin typeface="Arial" panose="020B0604020202020204" pitchFamily="34" charset="0"/>
            </a:endParaRPr>
          </a:p>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8583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©Primary Science Teaching Trust 2021</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454519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1097795"/>
          </a:xfrm>
        </p:spPr>
        <p:txBody>
          <a:bodyPr>
            <a:noAutofit/>
          </a:bodyPr>
          <a:lstStyle/>
          <a:p>
            <a:r>
              <a:rPr lang="en-GB" dirty="0">
                <a:latin typeface="+mn-lt"/>
              </a:rPr>
              <a:t>Slug slime might be the answer for medical adhesives</a:t>
            </a:r>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474747"/>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9538" y="1474747"/>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895796"/>
            <a:ext cx="3652711" cy="156246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Can compare materials and say which is most suitable for different uses based on evidence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08896" y="3986391"/>
            <a:ext cx="8316416" cy="111238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Inspired by the chemical properties of slug mucus, scientists have created a family of Tough Adhesives that adhere very strongly to wet surfaces, including biological tissue. They are non-toxic to human cells and could be used in several medical applications.</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08896" y="5561828"/>
            <a:ext cx="8316416" cy="11008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Devise a fair test to compare commonly used adhesives – Which is strongest?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Children/teachers make their own adhesives and devise comparative tests to see which is strongest or which is quickest to dry.</a:t>
            </a: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577889"/>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8896" y="5153326"/>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1" name="Picture 10" descr="Text&#10;&#10;Description automatically generated">
            <a:extLst>
              <a:ext uri="{FF2B5EF4-FFF2-40B4-BE49-F238E27FC236}">
                <a16:creationId xmlns:a16="http://schemas.microsoft.com/office/drawing/2014/main" id="{3EE082FD-D8A5-EDAF-1973-C77E08707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481" y="2618691"/>
            <a:ext cx="4350891" cy="631017"/>
          </a:xfrm>
          <a:prstGeom prst="rect">
            <a:avLst/>
          </a:prstGeom>
        </p:spPr>
      </p:pic>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0481" y="1855905"/>
            <a:ext cx="4350891" cy="63726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pic>
        <p:nvPicPr>
          <p:cNvPr id="4" name="Picture 3" descr="A slug on the grass&#10;&#10;Description automatically generated">
            <a:extLst>
              <a:ext uri="{FF2B5EF4-FFF2-40B4-BE49-F238E27FC236}">
                <a16:creationId xmlns:a16="http://schemas.microsoft.com/office/drawing/2014/main" id="{6AFEE80A-14A1-C042-066D-4C75F5F49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612" y="265098"/>
            <a:ext cx="1145894" cy="762809"/>
          </a:xfrm>
          <a:prstGeom prst="rect">
            <a:avLst/>
          </a:prstGeom>
        </p:spPr>
      </p:pic>
      <p:sp>
        <p:nvSpPr>
          <p:cNvPr id="7" name="TextBox 6">
            <a:extLst>
              <a:ext uri="{FF2B5EF4-FFF2-40B4-BE49-F238E27FC236}">
                <a16:creationId xmlns:a16="http://schemas.microsoft.com/office/drawing/2014/main" id="{BEDE4313-4B3A-2951-4C5E-ADF9147075D1}"/>
              </a:ext>
            </a:extLst>
          </p:cNvPr>
          <p:cNvSpPr txBox="1"/>
          <p:nvPr/>
        </p:nvSpPr>
        <p:spPr>
          <a:xfrm>
            <a:off x="628648" y="1514589"/>
            <a:ext cx="8199334" cy="5078313"/>
          </a:xfrm>
          <a:prstGeom prst="rect">
            <a:avLst/>
          </a:prstGeom>
          <a:noFill/>
        </p:spPr>
        <p:txBody>
          <a:bodyPr wrap="square" rtlCol="0">
            <a:spAutoFit/>
          </a:bodyPr>
          <a:lstStyle/>
          <a:p>
            <a:pPr algn="l"/>
            <a:r>
              <a:rPr lang="en-GB" b="1" dirty="0">
                <a:latin typeface="Calibri" panose="020F0502020204030204" pitchFamily="34" charset="0"/>
              </a:rPr>
              <a:t>a</a:t>
            </a:r>
            <a:r>
              <a:rPr lang="en-GB" sz="1800" b="1" i="0" u="none" strike="noStrike" baseline="0" dirty="0">
                <a:latin typeface="Calibri" panose="020F0502020204030204" pitchFamily="34" charset="0"/>
              </a:rPr>
              <a:t>dhesive</a:t>
            </a:r>
            <a:r>
              <a:rPr lang="en-GB" sz="1800" b="0" i="0" u="none" strike="noStrike" baseline="0" dirty="0">
                <a:latin typeface="Calibri" panose="020F0502020204030204" pitchFamily="34" charset="0"/>
              </a:rPr>
              <a:t> – substance that sticks surfaces together, e.g., glue</a:t>
            </a:r>
          </a:p>
          <a:p>
            <a:pPr algn="l"/>
            <a:endParaRPr lang="en-GB" b="1" dirty="0">
              <a:latin typeface="Calibri" panose="020F0502020204030204" pitchFamily="34" charset="0"/>
            </a:endParaRPr>
          </a:p>
          <a:p>
            <a:pPr algn="l"/>
            <a:r>
              <a:rPr lang="en-GB" b="1" dirty="0">
                <a:latin typeface="Calibri" panose="020F0502020204030204" pitchFamily="34" charset="0"/>
              </a:rPr>
              <a:t>b</a:t>
            </a:r>
            <a:r>
              <a:rPr lang="en-GB" sz="1800" b="1" i="0" u="none" strike="noStrike" baseline="0" dirty="0">
                <a:latin typeface="Calibri" panose="020F0502020204030204" pitchFamily="34" charset="0"/>
              </a:rPr>
              <a:t>iomimicry</a:t>
            </a:r>
            <a:r>
              <a:rPr lang="en-GB" sz="1800" b="0" i="0" u="none" strike="noStrike" baseline="0" dirty="0">
                <a:latin typeface="Calibri" panose="020F0502020204030204" pitchFamily="34" charset="0"/>
              </a:rPr>
              <a:t> – using nature’s strategies to develop solutions to human problems</a:t>
            </a:r>
          </a:p>
          <a:p>
            <a:pPr algn="l"/>
            <a:endParaRPr lang="en-GB" b="1" dirty="0">
              <a:latin typeface="Calibri" panose="020F0502020204030204" pitchFamily="34" charset="0"/>
            </a:endParaRPr>
          </a:p>
          <a:p>
            <a:pPr algn="l"/>
            <a:r>
              <a:rPr lang="en-GB" b="1" dirty="0">
                <a:latin typeface="Calibri" panose="020F0502020204030204" pitchFamily="34" charset="0"/>
              </a:rPr>
              <a:t>c</a:t>
            </a:r>
            <a:r>
              <a:rPr lang="en-GB" sz="1800" b="1" i="0" u="none" strike="noStrike" baseline="0" dirty="0">
                <a:latin typeface="Calibri" panose="020F0502020204030204" pitchFamily="34" charset="0"/>
              </a:rPr>
              <a:t>ure</a:t>
            </a:r>
            <a:r>
              <a:rPr lang="en-GB" sz="1800" b="0" i="0" u="none" strike="noStrike" baseline="0" dirty="0">
                <a:latin typeface="Calibri" panose="020F0502020204030204" pitchFamily="34" charset="0"/>
              </a:rPr>
              <a:t> – to set, or go hard</a:t>
            </a:r>
          </a:p>
          <a:p>
            <a:pPr algn="l"/>
            <a:endParaRPr lang="en-GB" b="1" dirty="0">
              <a:latin typeface="Calibri" panose="020F0502020204030204" pitchFamily="34" charset="0"/>
            </a:endParaRPr>
          </a:p>
          <a:p>
            <a:pPr algn="l"/>
            <a:r>
              <a:rPr lang="en-GB" b="1" dirty="0">
                <a:latin typeface="Calibri" panose="020F0502020204030204" pitchFamily="34" charset="0"/>
              </a:rPr>
              <a:t>c</a:t>
            </a:r>
            <a:r>
              <a:rPr lang="en-GB" sz="1800" b="1" i="0" u="none" strike="noStrike" baseline="0" dirty="0">
                <a:latin typeface="Calibri" panose="020F0502020204030204" pitchFamily="34" charset="0"/>
              </a:rPr>
              <a:t>ytotoxin</a:t>
            </a:r>
            <a:r>
              <a:rPr lang="en-GB" sz="1800" b="0" i="0" u="none" strike="noStrike" baseline="0" dirty="0">
                <a:latin typeface="Calibri" panose="020F0502020204030204" pitchFamily="34" charset="0"/>
              </a:rPr>
              <a:t> - a chemical that kills living cells</a:t>
            </a:r>
          </a:p>
          <a:p>
            <a:pPr algn="l"/>
            <a:endParaRPr lang="en-GB" b="1" dirty="0">
              <a:latin typeface="Calibri" panose="020F0502020204030204" pitchFamily="34" charset="0"/>
            </a:endParaRPr>
          </a:p>
          <a:p>
            <a:pPr algn="l"/>
            <a:r>
              <a:rPr lang="en-GB" b="1" dirty="0">
                <a:latin typeface="Calibri" panose="020F0502020204030204" pitchFamily="34" charset="0"/>
              </a:rPr>
              <a:t>mucus </a:t>
            </a:r>
            <a:r>
              <a:rPr lang="en-GB" dirty="0">
                <a:latin typeface="Calibri" panose="020F0502020204030204" pitchFamily="34" charset="0"/>
              </a:rPr>
              <a:t>– a slimy substance, made by animals for lubrication and protection, typically mucus does not mix with water</a:t>
            </a:r>
          </a:p>
          <a:p>
            <a:pPr algn="l"/>
            <a:endParaRPr lang="en-GB" b="1" dirty="0">
              <a:latin typeface="Calibri" panose="020F0502020204030204" pitchFamily="34" charset="0"/>
            </a:endParaRPr>
          </a:p>
          <a:p>
            <a:pPr algn="l"/>
            <a:r>
              <a:rPr lang="en-GB" b="1" dirty="0">
                <a:latin typeface="Calibri" panose="020F0502020204030204" pitchFamily="34" charset="0"/>
              </a:rPr>
              <a:t>n</a:t>
            </a:r>
            <a:r>
              <a:rPr lang="en-GB" sz="1800" b="1" i="0" u="none" strike="noStrike" baseline="0" dirty="0">
                <a:latin typeface="Calibri" panose="020F0502020204030204" pitchFamily="34" charset="0"/>
              </a:rPr>
              <a:t>anoparticle</a:t>
            </a:r>
            <a:r>
              <a:rPr lang="en-GB" sz="1800" b="0" i="0" u="none" strike="noStrike" baseline="0" dirty="0">
                <a:latin typeface="Calibri" panose="020F0502020204030204" pitchFamily="34" charset="0"/>
              </a:rPr>
              <a:t> – a tiny particle, less than 100 nanometres in size (a nanometre is 1 billionth of a metre)</a:t>
            </a:r>
          </a:p>
          <a:p>
            <a:pPr algn="l"/>
            <a:endParaRPr lang="en-GB" b="1" dirty="0">
              <a:latin typeface="Calibri" panose="020F0502020204030204" pitchFamily="34" charset="0"/>
            </a:endParaRPr>
          </a:p>
          <a:p>
            <a:pPr algn="l"/>
            <a:r>
              <a:rPr lang="en-GB" b="1" dirty="0">
                <a:latin typeface="Calibri" panose="020F0502020204030204" pitchFamily="34" charset="0"/>
              </a:rPr>
              <a:t>n</a:t>
            </a:r>
            <a:r>
              <a:rPr lang="en-GB" sz="1800" b="1" i="0" u="none" strike="noStrike" baseline="0" dirty="0">
                <a:latin typeface="Calibri" panose="020F0502020204030204" pitchFamily="34" charset="0"/>
              </a:rPr>
              <a:t>on-toxic </a:t>
            </a:r>
            <a:r>
              <a:rPr lang="en-GB" sz="1800" i="0" u="none" strike="noStrike" baseline="0" dirty="0">
                <a:latin typeface="Calibri" panose="020F0502020204030204" pitchFamily="34" charset="0"/>
              </a:rPr>
              <a:t>– not poisonous</a:t>
            </a:r>
          </a:p>
          <a:p>
            <a:pPr algn="l"/>
            <a:endParaRPr lang="en-GB" sz="1800" b="1" i="0" u="none" strike="noStrike" baseline="0" dirty="0">
              <a:latin typeface="Calibri" panose="020F0502020204030204" pitchFamily="34" charset="0"/>
            </a:endParaRPr>
          </a:p>
          <a:p>
            <a:pPr algn="l"/>
            <a:r>
              <a:rPr lang="en-GB" sz="1800" b="1" i="0" u="none" strike="noStrike" baseline="0" dirty="0">
                <a:latin typeface="Calibri" panose="020F0502020204030204" pitchFamily="34" charset="0"/>
              </a:rPr>
              <a:t>synthesised</a:t>
            </a:r>
            <a:r>
              <a:rPr lang="en-GB" sz="1800" b="0" i="0" u="none" strike="noStrike" baseline="0" dirty="0">
                <a:latin typeface="Calibri" panose="020F0502020204030204" pitchFamily="34" charset="0"/>
              </a:rPr>
              <a:t> - made, usually in a laboratory</a:t>
            </a:r>
          </a:p>
          <a:p>
            <a:pPr algn="l"/>
            <a:endParaRPr lang="en-GB" dirty="0">
              <a:latin typeface="Calibri" panose="020F0502020204030204" pitchFamily="34" charset="0"/>
            </a:endParaRP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104311" y="5167312"/>
            <a:ext cx="4935377" cy="132556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panose="020F0502020204030204"/>
                <a:cs typeface="Plus Jakarta Sans Medium" pitchFamily="2" charset="0"/>
              </a:rPr>
              <a:t>How can you stick two objects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panose="020F0502020204030204"/>
                <a:cs typeface="Plus Jakarta Sans Medium" pitchFamily="2" charset="0"/>
              </a:rPr>
              <a:t>How many ways can you think of?</a:t>
            </a:r>
          </a:p>
        </p:txBody>
      </p:sp>
      <p:pic>
        <p:nvPicPr>
          <p:cNvPr id="10" name="Picture 9" descr="A tape dispenser with tape dispenser&#10;&#10;Description automatically generated">
            <a:extLst>
              <a:ext uri="{FF2B5EF4-FFF2-40B4-BE49-F238E27FC236}">
                <a16:creationId xmlns:a16="http://schemas.microsoft.com/office/drawing/2014/main" id="{8A82FA38-E7C0-E415-EA3A-A6EDE09A6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1101" y="1690688"/>
            <a:ext cx="3701798" cy="3165676"/>
          </a:xfrm>
          <a:prstGeom prst="rect">
            <a:avLst/>
          </a:prstGeom>
          <a:ln w="38100">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67E8820-9264-7AE4-A07E-BBFF6402F4FA}"/>
              </a:ext>
            </a:extLst>
          </p:cNvPr>
          <p:cNvSpPr>
            <a:spLocks noGrp="1"/>
          </p:cNvSpPr>
          <p:nvPr>
            <p:ph type="title"/>
          </p:nvPr>
        </p:nvSpPr>
        <p:spPr>
          <a:xfrm>
            <a:off x="628652" y="365126"/>
            <a:ext cx="8170964" cy="1325562"/>
          </a:xfrm>
        </p:spPr>
        <p:txBody>
          <a:bodyPr>
            <a:normAutofit/>
          </a:bodyPr>
          <a:lstStyle/>
          <a:p>
            <a:r>
              <a:rPr lang="en-GB" dirty="0">
                <a:latin typeface="+mn-lt"/>
              </a:rPr>
              <a:t>Why do doctors need sticky substances?</a:t>
            </a:r>
          </a:p>
        </p:txBody>
      </p:sp>
      <p:sp>
        <p:nvSpPr>
          <p:cNvPr id="4" name="Rectangle 3">
            <a:extLst>
              <a:ext uri="{FF2B5EF4-FFF2-40B4-BE49-F238E27FC236}">
                <a16:creationId xmlns:a16="http://schemas.microsoft.com/office/drawing/2014/main" id="{F8B6BC66-9478-49F9-974F-AD00338859EE}"/>
              </a:ext>
            </a:extLst>
          </p:cNvPr>
          <p:cNvSpPr/>
          <p:nvPr/>
        </p:nvSpPr>
        <p:spPr>
          <a:xfrm>
            <a:off x="1233109" y="5591291"/>
            <a:ext cx="6724737" cy="369332"/>
          </a:xfrm>
          <a:prstGeom prst="rect">
            <a:avLst/>
          </a:prstGeom>
        </p:spPr>
        <p:txBody>
          <a:bodyPr wrap="square">
            <a:spAutoFit/>
          </a:bodyPr>
          <a:lstStyle/>
          <a:p>
            <a:r>
              <a:rPr lang="en-US" b="1" dirty="0"/>
              <a:t>Medical adhesives </a:t>
            </a:r>
            <a:r>
              <a:rPr lang="en-US" dirty="0"/>
              <a:t>must satisfy a strict set of conditions to be useful.</a:t>
            </a:r>
            <a:endParaRPr lang="en-GB" dirty="0"/>
          </a:p>
        </p:txBody>
      </p:sp>
      <p:pic>
        <p:nvPicPr>
          <p:cNvPr id="6" name="Picture 5">
            <a:extLst>
              <a:ext uri="{FF2B5EF4-FFF2-40B4-BE49-F238E27FC236}">
                <a16:creationId xmlns:a16="http://schemas.microsoft.com/office/drawing/2014/main" id="{571BDE4B-3CEB-4D04-A335-BA302F2B83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83172" y="2781716"/>
            <a:ext cx="3640282" cy="1474314"/>
          </a:xfrm>
          <a:prstGeom prst="rect">
            <a:avLst/>
          </a:prstGeom>
          <a:ln w="38100">
            <a:solidFill>
              <a:srgbClr val="3EB1C8"/>
            </a:solidFill>
          </a:ln>
        </p:spPr>
      </p:pic>
      <p:pic>
        <p:nvPicPr>
          <p:cNvPr id="8" name="Picture 7">
            <a:extLst>
              <a:ext uri="{FF2B5EF4-FFF2-40B4-BE49-F238E27FC236}">
                <a16:creationId xmlns:a16="http://schemas.microsoft.com/office/drawing/2014/main" id="{0F895CF8-DF13-4C9D-BFD8-1CB8E19F0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0000" y="2841852"/>
            <a:ext cx="3329486" cy="2343446"/>
          </a:xfrm>
          <a:prstGeom prst="rect">
            <a:avLst/>
          </a:prstGeom>
          <a:ln w="38100">
            <a:solidFill>
              <a:srgbClr val="3EB1C8"/>
            </a:solidFill>
          </a:ln>
        </p:spPr>
      </p:pic>
      <p:sp>
        <p:nvSpPr>
          <p:cNvPr id="14" name="Rectangle 13">
            <a:extLst>
              <a:ext uri="{FF2B5EF4-FFF2-40B4-BE49-F238E27FC236}">
                <a16:creationId xmlns:a16="http://schemas.microsoft.com/office/drawing/2014/main" id="{5D6D7080-8705-4440-B7C7-C6F468188D59}"/>
              </a:ext>
            </a:extLst>
          </p:cNvPr>
          <p:cNvSpPr/>
          <p:nvPr/>
        </p:nvSpPr>
        <p:spPr>
          <a:xfrm>
            <a:off x="4829013" y="1396489"/>
            <a:ext cx="3694441" cy="1200329"/>
          </a:xfrm>
          <a:prstGeom prst="rect">
            <a:avLst/>
          </a:prstGeom>
        </p:spPr>
        <p:txBody>
          <a:bodyPr wrap="square">
            <a:spAutoFit/>
          </a:bodyPr>
          <a:lstStyle/>
          <a:p>
            <a:r>
              <a:rPr lang="en-US" dirty="0"/>
              <a:t>Various versions of ‘</a:t>
            </a:r>
            <a:r>
              <a:rPr lang="en-US" b="1" dirty="0"/>
              <a:t>super glue</a:t>
            </a:r>
            <a:r>
              <a:rPr lang="en-US" dirty="0"/>
              <a:t>’ have been developed for medical use. They tend to be </a:t>
            </a:r>
            <a:r>
              <a:rPr lang="en-US" b="1" dirty="0"/>
              <a:t>cytotoxic</a:t>
            </a:r>
            <a:r>
              <a:rPr lang="en-US" dirty="0"/>
              <a:t> though and don’t adhere well to wet surfaces.</a:t>
            </a:r>
            <a:endParaRPr lang="en-GB" dirty="0"/>
          </a:p>
        </p:txBody>
      </p:sp>
      <p:sp>
        <p:nvSpPr>
          <p:cNvPr id="15" name="Rectangle 14">
            <a:extLst>
              <a:ext uri="{FF2B5EF4-FFF2-40B4-BE49-F238E27FC236}">
                <a16:creationId xmlns:a16="http://schemas.microsoft.com/office/drawing/2014/main" id="{1F86C0FD-DEB2-4343-B0D2-1384F4AA6C97}"/>
              </a:ext>
            </a:extLst>
          </p:cNvPr>
          <p:cNvSpPr/>
          <p:nvPr/>
        </p:nvSpPr>
        <p:spPr>
          <a:xfrm>
            <a:off x="710784" y="1416514"/>
            <a:ext cx="3616502" cy="1200329"/>
          </a:xfrm>
          <a:prstGeom prst="rect">
            <a:avLst/>
          </a:prstGeom>
        </p:spPr>
        <p:txBody>
          <a:bodyPr wrap="square">
            <a:spAutoFit/>
          </a:bodyPr>
          <a:lstStyle/>
          <a:p>
            <a:r>
              <a:rPr lang="en-US" dirty="0"/>
              <a:t>Surgeons need a range of </a:t>
            </a:r>
            <a:r>
              <a:rPr lang="en-US" b="1" dirty="0"/>
              <a:t>adhesives</a:t>
            </a:r>
            <a:r>
              <a:rPr lang="en-US" dirty="0"/>
              <a:t> to use in different situations, both inside the body (internally) where it is wet, and on the skin (externally).</a:t>
            </a:r>
            <a:endParaRPr lang="en-GB" dirty="0"/>
          </a:p>
        </p:txBody>
      </p:sp>
      <p:sp>
        <p:nvSpPr>
          <p:cNvPr id="3" name="TextBox 2">
            <a:extLst>
              <a:ext uri="{FF2B5EF4-FFF2-40B4-BE49-F238E27FC236}">
                <a16:creationId xmlns:a16="http://schemas.microsoft.com/office/drawing/2014/main" id="{6DCE1737-4643-48C3-B4B7-3E49B0C435A6}"/>
              </a:ext>
            </a:extLst>
          </p:cNvPr>
          <p:cNvSpPr txBox="1"/>
          <p:nvPr/>
        </p:nvSpPr>
        <p:spPr>
          <a:xfrm>
            <a:off x="710784" y="5185298"/>
            <a:ext cx="3228769" cy="261610"/>
          </a:xfrm>
          <a:prstGeom prst="rect">
            <a:avLst/>
          </a:prstGeom>
          <a:noFill/>
        </p:spPr>
        <p:txBody>
          <a:bodyPr wrap="none" rtlCol="0">
            <a:spAutoFit/>
          </a:bodyPr>
          <a:lstStyle/>
          <a:p>
            <a:r>
              <a:rPr lang="en-GB" sz="1100" dirty="0"/>
              <a:t>© US Air Force photo/ Airman 1</a:t>
            </a:r>
            <a:r>
              <a:rPr lang="en-GB" sz="1100" baseline="30000" dirty="0"/>
              <a:t>st</a:t>
            </a:r>
            <a:r>
              <a:rPr lang="en-GB" sz="1100" dirty="0"/>
              <a:t> Class Jason J Brown</a:t>
            </a:r>
          </a:p>
        </p:txBody>
      </p:sp>
      <p:sp>
        <p:nvSpPr>
          <p:cNvPr id="5" name="TextBox 4">
            <a:extLst>
              <a:ext uri="{FF2B5EF4-FFF2-40B4-BE49-F238E27FC236}">
                <a16:creationId xmlns:a16="http://schemas.microsoft.com/office/drawing/2014/main" id="{21FD10EF-00D5-4EBC-ABCF-4C8BAD791C18}"/>
              </a:ext>
            </a:extLst>
          </p:cNvPr>
          <p:cNvSpPr txBox="1"/>
          <p:nvPr/>
        </p:nvSpPr>
        <p:spPr>
          <a:xfrm>
            <a:off x="4883172" y="4256030"/>
            <a:ext cx="3129383" cy="261610"/>
          </a:xfrm>
          <a:prstGeom prst="rect">
            <a:avLst/>
          </a:prstGeom>
          <a:noFill/>
        </p:spPr>
        <p:txBody>
          <a:bodyPr wrap="none" rtlCol="0">
            <a:spAutoFit/>
          </a:bodyPr>
          <a:lstStyle/>
          <a:p>
            <a:r>
              <a:rPr lang="en-GB" sz="1100" dirty="0"/>
              <a:t>© </a:t>
            </a:r>
            <a:r>
              <a:rPr lang="en-GB" sz="1100" dirty="0" err="1"/>
              <a:t>Omegatron</a:t>
            </a:r>
            <a:r>
              <a:rPr lang="en-GB" sz="1100" dirty="0"/>
              <a:t>, licenced through Creative Commons</a:t>
            </a:r>
          </a:p>
        </p:txBody>
      </p:sp>
      <p:sp>
        <p:nvSpPr>
          <p:cNvPr id="9" name="Rectangle: Rounded Corners 8">
            <a:extLst>
              <a:ext uri="{FF2B5EF4-FFF2-40B4-BE49-F238E27FC236}">
                <a16:creationId xmlns:a16="http://schemas.microsoft.com/office/drawing/2014/main" id="{FCBFF97F-B78D-6276-5CFC-C33EC25917B6}"/>
              </a:ext>
            </a:extLst>
          </p:cNvPr>
          <p:cNvSpPr/>
          <p:nvPr/>
        </p:nvSpPr>
        <p:spPr>
          <a:xfrm>
            <a:off x="953067" y="6074693"/>
            <a:ext cx="7284820" cy="58384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properties do you think are most important for medical adhesives?</a:t>
            </a:r>
          </a:p>
        </p:txBody>
      </p:sp>
    </p:spTree>
    <p:extLst>
      <p:ext uri="{BB962C8B-B14F-4D97-AF65-F5344CB8AC3E}">
        <p14:creationId xmlns:p14="http://schemas.microsoft.com/office/powerpoint/2010/main" val="4121939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rPr>
              <a:t>What do scientists know about sticky substances?</a:t>
            </a:r>
          </a:p>
        </p:txBody>
      </p:sp>
      <p:sp>
        <p:nvSpPr>
          <p:cNvPr id="16" name="Rectangle: Rounded Corners 15">
            <a:extLst>
              <a:ext uri="{FF2B5EF4-FFF2-40B4-BE49-F238E27FC236}">
                <a16:creationId xmlns:a16="http://schemas.microsoft.com/office/drawing/2014/main" id="{DB93EE7A-9FB2-4BD8-8539-BB22510B1F66}"/>
              </a:ext>
            </a:extLst>
          </p:cNvPr>
          <p:cNvSpPr/>
          <p:nvPr/>
        </p:nvSpPr>
        <p:spPr>
          <a:xfrm>
            <a:off x="896860" y="5724232"/>
            <a:ext cx="3080651" cy="92333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other inventions have been inspired by nature?</a:t>
            </a:r>
          </a:p>
        </p:txBody>
      </p:sp>
      <p:sp>
        <p:nvSpPr>
          <p:cNvPr id="10" name="Rectangle 9">
            <a:extLst>
              <a:ext uri="{FF2B5EF4-FFF2-40B4-BE49-F238E27FC236}">
                <a16:creationId xmlns:a16="http://schemas.microsoft.com/office/drawing/2014/main" id="{2DFD80D4-29E2-4F73-ADBD-2AD4E46DA761}"/>
              </a:ext>
            </a:extLst>
          </p:cNvPr>
          <p:cNvSpPr/>
          <p:nvPr/>
        </p:nvSpPr>
        <p:spPr>
          <a:xfrm>
            <a:off x="628652" y="4678430"/>
            <a:ext cx="3512130" cy="923330"/>
          </a:xfrm>
          <a:prstGeom prst="rect">
            <a:avLst/>
          </a:prstGeom>
        </p:spPr>
        <p:txBody>
          <a:bodyPr wrap="square">
            <a:spAutoFit/>
          </a:bodyPr>
          <a:lstStyle/>
          <a:p>
            <a:r>
              <a:rPr lang="en-US" dirty="0"/>
              <a:t>Mussels produce very strong adhesives that work well in very wet conditions.</a:t>
            </a:r>
            <a:endParaRPr lang="en-GB" dirty="0"/>
          </a:p>
        </p:txBody>
      </p:sp>
      <p:sp>
        <p:nvSpPr>
          <p:cNvPr id="12" name="Rectangle 11">
            <a:extLst>
              <a:ext uri="{FF2B5EF4-FFF2-40B4-BE49-F238E27FC236}">
                <a16:creationId xmlns:a16="http://schemas.microsoft.com/office/drawing/2014/main" id="{8329219B-3ADA-4223-A347-A9D5B11DE1CE}"/>
              </a:ext>
            </a:extLst>
          </p:cNvPr>
          <p:cNvSpPr/>
          <p:nvPr/>
        </p:nvSpPr>
        <p:spPr>
          <a:xfrm>
            <a:off x="4972214" y="4682360"/>
            <a:ext cx="3942834" cy="646331"/>
          </a:xfrm>
          <a:prstGeom prst="rect">
            <a:avLst/>
          </a:prstGeom>
        </p:spPr>
        <p:txBody>
          <a:bodyPr wrap="square">
            <a:spAutoFit/>
          </a:bodyPr>
          <a:lstStyle/>
          <a:p>
            <a:r>
              <a:rPr lang="en-US" dirty="0"/>
              <a:t>Slugs secrete a defensive slime that adheres very strongly to wet surfaces.</a:t>
            </a:r>
            <a:endParaRPr lang="en-GB" dirty="0"/>
          </a:p>
        </p:txBody>
      </p:sp>
      <p:pic>
        <p:nvPicPr>
          <p:cNvPr id="13" name="Picture 12">
            <a:extLst>
              <a:ext uri="{FF2B5EF4-FFF2-40B4-BE49-F238E27FC236}">
                <a16:creationId xmlns:a16="http://schemas.microsoft.com/office/drawing/2014/main" id="{DFF82CDA-83D4-4805-B299-CA2676F6B3ED}"/>
              </a:ext>
            </a:extLst>
          </p:cNvPr>
          <p:cNvPicPr>
            <a:picLocks noChangeAspect="1"/>
          </p:cNvPicPr>
          <p:nvPr/>
        </p:nvPicPr>
        <p:blipFill>
          <a:blip r:embed="rId3"/>
          <a:stretch>
            <a:fillRect/>
          </a:stretch>
        </p:blipFill>
        <p:spPr>
          <a:xfrm>
            <a:off x="628653" y="2487704"/>
            <a:ext cx="3512130" cy="2068255"/>
          </a:xfrm>
          <a:prstGeom prst="rect">
            <a:avLst/>
          </a:prstGeom>
          <a:ln w="38100">
            <a:solidFill>
              <a:srgbClr val="3EB1C8"/>
            </a:solidFill>
          </a:ln>
        </p:spPr>
      </p:pic>
      <p:pic>
        <p:nvPicPr>
          <p:cNvPr id="14" name="Picture 13">
            <a:extLst>
              <a:ext uri="{FF2B5EF4-FFF2-40B4-BE49-F238E27FC236}">
                <a16:creationId xmlns:a16="http://schemas.microsoft.com/office/drawing/2014/main" id="{464698B6-A1B3-4721-B5E3-B869372440DC}"/>
              </a:ext>
            </a:extLst>
          </p:cNvPr>
          <p:cNvPicPr>
            <a:picLocks noChangeAspect="1"/>
          </p:cNvPicPr>
          <p:nvPr/>
        </p:nvPicPr>
        <p:blipFill>
          <a:blip r:embed="rId4"/>
          <a:stretch>
            <a:fillRect/>
          </a:stretch>
        </p:blipFill>
        <p:spPr>
          <a:xfrm>
            <a:off x="5003218" y="2487704"/>
            <a:ext cx="3512130" cy="2067341"/>
          </a:xfrm>
          <a:prstGeom prst="rect">
            <a:avLst/>
          </a:prstGeom>
          <a:ln w="38100">
            <a:solidFill>
              <a:srgbClr val="3EB1C8"/>
            </a:solidFill>
          </a:ln>
        </p:spPr>
      </p:pic>
      <p:sp>
        <p:nvSpPr>
          <p:cNvPr id="5" name="Rectangle 4">
            <a:extLst>
              <a:ext uri="{FF2B5EF4-FFF2-40B4-BE49-F238E27FC236}">
                <a16:creationId xmlns:a16="http://schemas.microsoft.com/office/drawing/2014/main" id="{D6B1BB6D-D04A-4E5D-8DF1-0F1D6369532D}"/>
              </a:ext>
            </a:extLst>
          </p:cNvPr>
          <p:cNvSpPr/>
          <p:nvPr/>
        </p:nvSpPr>
        <p:spPr>
          <a:xfrm>
            <a:off x="628652" y="1570697"/>
            <a:ext cx="8129141" cy="646331"/>
          </a:xfrm>
          <a:prstGeom prst="rect">
            <a:avLst/>
          </a:prstGeom>
        </p:spPr>
        <p:txBody>
          <a:bodyPr wrap="square">
            <a:spAutoFit/>
          </a:bodyPr>
          <a:lstStyle/>
          <a:p>
            <a:r>
              <a:rPr lang="en-US" dirty="0"/>
              <a:t>Nature can be an excellent source of inspiration for tackling many of our challenges.</a:t>
            </a:r>
          </a:p>
          <a:p>
            <a:r>
              <a:rPr lang="en-US" dirty="0"/>
              <a:t>Some animals produce very strong </a:t>
            </a:r>
            <a:r>
              <a:rPr lang="en-US" b="1" dirty="0"/>
              <a:t>adhesives</a:t>
            </a:r>
            <a:r>
              <a:rPr lang="en-US" dirty="0"/>
              <a:t> that are effective in wet conditions.</a:t>
            </a:r>
            <a:endParaRPr lang="en-GB" dirty="0"/>
          </a:p>
        </p:txBody>
      </p:sp>
      <p:sp>
        <p:nvSpPr>
          <p:cNvPr id="3" name="TextBox 2">
            <a:extLst>
              <a:ext uri="{FF2B5EF4-FFF2-40B4-BE49-F238E27FC236}">
                <a16:creationId xmlns:a16="http://schemas.microsoft.com/office/drawing/2014/main" id="{73745487-B70A-44EC-B1DF-F9286AAEB1AC}"/>
              </a:ext>
            </a:extLst>
          </p:cNvPr>
          <p:cNvSpPr txBox="1"/>
          <p:nvPr/>
        </p:nvSpPr>
        <p:spPr>
          <a:xfrm rot="16200000">
            <a:off x="8075323" y="3976795"/>
            <a:ext cx="1141659" cy="261610"/>
          </a:xfrm>
          <a:prstGeom prst="rect">
            <a:avLst/>
          </a:prstGeom>
          <a:noFill/>
        </p:spPr>
        <p:txBody>
          <a:bodyPr wrap="none" rtlCol="0">
            <a:spAutoFit/>
          </a:bodyPr>
          <a:lstStyle/>
          <a:p>
            <a:r>
              <a:rPr lang="en-GB" sz="1100" dirty="0"/>
              <a:t>© Erik Veldhuis*</a:t>
            </a:r>
          </a:p>
        </p:txBody>
      </p:sp>
      <p:sp>
        <p:nvSpPr>
          <p:cNvPr id="2" name="Rectangle: Rounded Corners 1">
            <a:extLst>
              <a:ext uri="{FF2B5EF4-FFF2-40B4-BE49-F238E27FC236}">
                <a16:creationId xmlns:a16="http://schemas.microsoft.com/office/drawing/2014/main" id="{2F5A5065-04DA-9D2B-6473-C54F98A8FEA5}"/>
              </a:ext>
            </a:extLst>
          </p:cNvPr>
          <p:cNvSpPr/>
          <p:nvPr/>
        </p:nvSpPr>
        <p:spPr>
          <a:xfrm>
            <a:off x="4972214" y="5729283"/>
            <a:ext cx="3512130" cy="923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think of anything in nature that might be useful to solve a problem we encounter? </a:t>
            </a:r>
          </a:p>
        </p:txBody>
      </p:sp>
    </p:spTree>
    <p:extLst>
      <p:ext uri="{BB962C8B-B14F-4D97-AF65-F5344CB8AC3E}">
        <p14:creationId xmlns:p14="http://schemas.microsoft.com/office/powerpoint/2010/main" val="2511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8" name="TextBox 7">
            <a:extLst>
              <a:ext uri="{FF2B5EF4-FFF2-40B4-BE49-F238E27FC236}">
                <a16:creationId xmlns:a16="http://schemas.microsoft.com/office/drawing/2014/main" id="{63D90B8F-FFF7-4B1C-B392-602A4739BCC4}"/>
              </a:ext>
            </a:extLst>
          </p:cNvPr>
          <p:cNvSpPr txBox="1"/>
          <p:nvPr/>
        </p:nvSpPr>
        <p:spPr>
          <a:xfrm>
            <a:off x="628648" y="1462699"/>
            <a:ext cx="7471073" cy="369332"/>
          </a:xfrm>
          <a:prstGeom prst="rect">
            <a:avLst/>
          </a:prstGeom>
          <a:noFill/>
        </p:spPr>
        <p:txBody>
          <a:bodyPr wrap="square" rtlCol="0">
            <a:spAutoFit/>
          </a:bodyPr>
          <a:lstStyle/>
          <a:p>
            <a:r>
              <a:rPr lang="en-GB" dirty="0"/>
              <a:t>Scientists studied the </a:t>
            </a:r>
            <a:r>
              <a:rPr lang="en-GB" b="1" dirty="0"/>
              <a:t>mucus</a:t>
            </a:r>
            <a:r>
              <a:rPr lang="en-GB" dirty="0"/>
              <a:t> from </a:t>
            </a:r>
            <a:r>
              <a:rPr lang="en-US" dirty="0"/>
              <a:t>a species of land </a:t>
            </a:r>
            <a:r>
              <a:rPr lang="en-US" b="1" dirty="0"/>
              <a:t>slug</a:t>
            </a:r>
            <a:r>
              <a:rPr lang="en-US" dirty="0"/>
              <a:t>, </a:t>
            </a:r>
            <a:r>
              <a:rPr lang="en-US" i="1" dirty="0"/>
              <a:t>Arion </a:t>
            </a:r>
            <a:r>
              <a:rPr lang="en-US" i="1" dirty="0" err="1"/>
              <a:t>subfuscus</a:t>
            </a:r>
            <a:r>
              <a:rPr lang="en-US" dirty="0"/>
              <a:t>.</a:t>
            </a:r>
            <a:r>
              <a:rPr lang="en-GB" dirty="0"/>
              <a:t> </a:t>
            </a:r>
          </a:p>
        </p:txBody>
      </p:sp>
      <p:sp>
        <p:nvSpPr>
          <p:cNvPr id="10" name="Rectangle: Rounded Corners 9">
            <a:extLst>
              <a:ext uri="{FF2B5EF4-FFF2-40B4-BE49-F238E27FC236}">
                <a16:creationId xmlns:a16="http://schemas.microsoft.com/office/drawing/2014/main" id="{CCB96517-469E-4F58-9D62-E580F69CD1B1}"/>
              </a:ext>
            </a:extLst>
          </p:cNvPr>
          <p:cNvSpPr/>
          <p:nvPr/>
        </p:nvSpPr>
        <p:spPr>
          <a:xfrm>
            <a:off x="628648" y="2051602"/>
            <a:ext cx="7886704" cy="73045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they were particularly interested in the mucus from the slug?</a:t>
            </a:r>
          </a:p>
        </p:txBody>
      </p:sp>
      <p:sp>
        <p:nvSpPr>
          <p:cNvPr id="4" name="Rectangle 3">
            <a:extLst>
              <a:ext uri="{FF2B5EF4-FFF2-40B4-BE49-F238E27FC236}">
                <a16:creationId xmlns:a16="http://schemas.microsoft.com/office/drawing/2014/main" id="{ECDF4359-B33C-5DDB-CA09-CD908F864B60}"/>
              </a:ext>
            </a:extLst>
          </p:cNvPr>
          <p:cNvSpPr/>
          <p:nvPr/>
        </p:nvSpPr>
        <p:spPr>
          <a:xfrm>
            <a:off x="628652" y="3142505"/>
            <a:ext cx="3862329" cy="923330"/>
          </a:xfrm>
          <a:prstGeom prst="rect">
            <a:avLst/>
          </a:prstGeom>
        </p:spPr>
        <p:txBody>
          <a:bodyPr wrap="square">
            <a:spAutoFit/>
          </a:bodyPr>
          <a:lstStyle/>
          <a:p>
            <a:r>
              <a:rPr lang="en-GB" dirty="0"/>
              <a:t>A species of land slug, </a:t>
            </a:r>
            <a:r>
              <a:rPr lang="en-GB" i="1" dirty="0"/>
              <a:t>Arion </a:t>
            </a:r>
            <a:r>
              <a:rPr lang="en-GB" i="1" dirty="0" err="1"/>
              <a:t>subfuscus</a:t>
            </a:r>
            <a:r>
              <a:rPr lang="en-GB" dirty="0"/>
              <a:t>, produces a defensive </a:t>
            </a:r>
            <a:r>
              <a:rPr lang="en-GB" b="1" dirty="0"/>
              <a:t>mucus</a:t>
            </a:r>
            <a:r>
              <a:rPr lang="en-GB" dirty="0"/>
              <a:t> that sticks to wet surfaces. </a:t>
            </a:r>
          </a:p>
        </p:txBody>
      </p:sp>
      <p:sp>
        <p:nvSpPr>
          <p:cNvPr id="6" name="Rectangle 5">
            <a:extLst>
              <a:ext uri="{FF2B5EF4-FFF2-40B4-BE49-F238E27FC236}">
                <a16:creationId xmlns:a16="http://schemas.microsoft.com/office/drawing/2014/main" id="{E323CDE7-79B8-A162-D95E-E3D3B1400461}"/>
              </a:ext>
            </a:extLst>
          </p:cNvPr>
          <p:cNvSpPr/>
          <p:nvPr/>
        </p:nvSpPr>
        <p:spPr>
          <a:xfrm>
            <a:off x="628652" y="4392974"/>
            <a:ext cx="3669369" cy="923330"/>
          </a:xfrm>
          <a:prstGeom prst="rect">
            <a:avLst/>
          </a:prstGeom>
        </p:spPr>
        <p:txBody>
          <a:bodyPr wrap="square">
            <a:spAutoFit/>
          </a:bodyPr>
          <a:lstStyle/>
          <a:p>
            <a:pPr algn="just"/>
            <a:r>
              <a:rPr lang="en-GB" dirty="0"/>
              <a:t>The mucus adheres strongly in wet environments, is </a:t>
            </a:r>
            <a:r>
              <a:rPr lang="en-GB" b="1" dirty="0"/>
              <a:t>flexible</a:t>
            </a:r>
            <a:r>
              <a:rPr lang="en-GB" dirty="0"/>
              <a:t> and </a:t>
            </a:r>
            <a:r>
              <a:rPr lang="en-GB" b="1" dirty="0"/>
              <a:t>non-toxic</a:t>
            </a:r>
            <a:r>
              <a:rPr lang="en-GB" dirty="0"/>
              <a:t> to human cells.</a:t>
            </a:r>
          </a:p>
        </p:txBody>
      </p:sp>
      <p:pic>
        <p:nvPicPr>
          <p:cNvPr id="7" name="Picture 6">
            <a:extLst>
              <a:ext uri="{FF2B5EF4-FFF2-40B4-BE49-F238E27FC236}">
                <a16:creationId xmlns:a16="http://schemas.microsoft.com/office/drawing/2014/main" id="{7BE328D2-FEC3-1FE7-E8EB-AEAFD9F46D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45989" y="3142505"/>
            <a:ext cx="3669363" cy="2440126"/>
          </a:xfrm>
          <a:prstGeom prst="rect">
            <a:avLst/>
          </a:prstGeom>
          <a:ln w="38100">
            <a:solidFill>
              <a:srgbClr val="3EB1C8"/>
            </a:solidFill>
          </a:ln>
        </p:spPr>
      </p:pic>
      <p:sp>
        <p:nvSpPr>
          <p:cNvPr id="11" name="Rectangle: Rounded Corners 10">
            <a:extLst>
              <a:ext uri="{FF2B5EF4-FFF2-40B4-BE49-F238E27FC236}">
                <a16:creationId xmlns:a16="http://schemas.microsoft.com/office/drawing/2014/main" id="{4B840D22-33AC-B87E-5F62-0E53CAE90BAA}"/>
              </a:ext>
            </a:extLst>
          </p:cNvPr>
          <p:cNvSpPr/>
          <p:nvPr/>
        </p:nvSpPr>
        <p:spPr>
          <a:xfrm>
            <a:off x="1181527" y="5803313"/>
            <a:ext cx="6780943" cy="82718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Arial" panose="020B0604020202020204" pitchFamily="34" charset="0"/>
              </a:rPr>
              <a:t>Researchers concluded that the adhesive </a:t>
            </a:r>
            <a:r>
              <a:rPr lang="en-GB" b="1" dirty="0">
                <a:latin typeface="Calibri" panose="020F0502020204030204" pitchFamily="34" charset="0"/>
                <a:ea typeface="Calibri" panose="020F0502020204030204" pitchFamily="34" charset="0"/>
                <a:cs typeface="Arial" panose="020B0604020202020204" pitchFamily="34" charset="0"/>
              </a:rPr>
              <a:t>secreted</a:t>
            </a:r>
            <a:r>
              <a:rPr lang="en-GB" dirty="0">
                <a:latin typeface="Calibri" panose="020F0502020204030204" pitchFamily="34" charset="0"/>
                <a:ea typeface="Calibri" panose="020F0502020204030204" pitchFamily="34" charset="0"/>
                <a:cs typeface="Arial" panose="020B0604020202020204" pitchFamily="34" charset="0"/>
              </a:rPr>
              <a:t> by slugs could be the ideal basis for a new family of medical </a:t>
            </a:r>
            <a:r>
              <a:rPr lang="en-GB" b="1" dirty="0">
                <a:latin typeface="Calibri" panose="020F0502020204030204" pitchFamily="34" charset="0"/>
                <a:ea typeface="Calibri" panose="020F0502020204030204" pitchFamily="34" charset="0"/>
                <a:cs typeface="Arial" panose="020B0604020202020204" pitchFamily="34" charset="0"/>
              </a:rPr>
              <a:t>tough adhesives (TAs)</a:t>
            </a:r>
            <a:r>
              <a:rPr lang="en-GB" dirty="0">
                <a:latin typeface="Calibri" panose="020F0502020204030204" pitchFamily="34" charset="0"/>
                <a:ea typeface="Calibri" panose="020F0502020204030204" pitchFamily="34" charset="0"/>
                <a:cs typeface="Arial" panose="020B0604020202020204" pitchFamily="34" charset="0"/>
              </a:rPr>
              <a:t>.</a:t>
            </a:r>
            <a:endParaRPr lang="en-GB" dirty="0"/>
          </a:p>
        </p:txBody>
      </p:sp>
    </p:spTree>
    <p:extLst>
      <p:ext uri="{BB962C8B-B14F-4D97-AF65-F5344CB8AC3E}">
        <p14:creationId xmlns:p14="http://schemas.microsoft.com/office/powerpoint/2010/main" val="4189063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do in their lab?</a:t>
            </a:r>
          </a:p>
        </p:txBody>
      </p:sp>
      <p:sp>
        <p:nvSpPr>
          <p:cNvPr id="5" name="TextBox 4">
            <a:extLst>
              <a:ext uri="{FF2B5EF4-FFF2-40B4-BE49-F238E27FC236}">
                <a16:creationId xmlns:a16="http://schemas.microsoft.com/office/drawing/2014/main" id="{1CB67C9C-210F-4803-816A-B547E6440B64}"/>
              </a:ext>
            </a:extLst>
          </p:cNvPr>
          <p:cNvSpPr txBox="1"/>
          <p:nvPr/>
        </p:nvSpPr>
        <p:spPr>
          <a:xfrm>
            <a:off x="628652" y="1770638"/>
            <a:ext cx="8177420" cy="646331"/>
          </a:xfrm>
          <a:prstGeom prst="rect">
            <a:avLst/>
          </a:prstGeom>
          <a:noFill/>
        </p:spPr>
        <p:txBody>
          <a:bodyPr wrap="square" rtlCol="0">
            <a:spAutoFit/>
          </a:bodyPr>
          <a:lstStyle/>
          <a:p>
            <a:r>
              <a:rPr lang="en-GB" dirty="0"/>
              <a:t>In the laboratory they </a:t>
            </a:r>
            <a:r>
              <a:rPr lang="en-GB" b="1" dirty="0"/>
              <a:t>chemically synthesised</a:t>
            </a:r>
            <a:r>
              <a:rPr lang="en-GB" dirty="0"/>
              <a:t> a range of sticky substances that had a similar structure to the slug’s mucus.</a:t>
            </a:r>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5474825" y="3429000"/>
            <a:ext cx="2946105" cy="1216334"/>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scientists mean when they talk about chemical </a:t>
            </a:r>
            <a:r>
              <a:rPr lang="en-GB" b="1" i="1" dirty="0"/>
              <a:t>synthesis</a:t>
            </a:r>
            <a:r>
              <a:rPr lang="en-GB" dirty="0"/>
              <a:t>?</a:t>
            </a:r>
          </a:p>
        </p:txBody>
      </p:sp>
      <p:pic>
        <p:nvPicPr>
          <p:cNvPr id="1026" name="Picture 2">
            <a:extLst>
              <a:ext uri="{FF2B5EF4-FFF2-40B4-BE49-F238E27FC236}">
                <a16:creationId xmlns:a16="http://schemas.microsoft.com/office/drawing/2014/main" id="{CFC70F78-878E-4FF0-84C7-0CA51D1C0CC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8840" y="2766047"/>
            <a:ext cx="3738839" cy="197223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8061686-A122-4E2C-B52D-54C4CE828CB0}"/>
              </a:ext>
            </a:extLst>
          </p:cNvPr>
          <p:cNvSpPr txBox="1"/>
          <p:nvPr/>
        </p:nvSpPr>
        <p:spPr>
          <a:xfrm>
            <a:off x="628652" y="5094430"/>
            <a:ext cx="3323539" cy="369332"/>
          </a:xfrm>
          <a:prstGeom prst="rect">
            <a:avLst/>
          </a:prstGeom>
          <a:noFill/>
        </p:spPr>
        <p:txBody>
          <a:bodyPr wrap="none" rtlCol="0">
            <a:spAutoFit/>
          </a:bodyPr>
          <a:lstStyle/>
          <a:p>
            <a:r>
              <a:rPr lang="en-GB" dirty="0"/>
              <a:t>An example of chemical synthesis</a:t>
            </a:r>
          </a:p>
        </p:txBody>
      </p:sp>
      <p:sp>
        <p:nvSpPr>
          <p:cNvPr id="2" name="Rectangle 1">
            <a:extLst>
              <a:ext uri="{FF2B5EF4-FFF2-40B4-BE49-F238E27FC236}">
                <a16:creationId xmlns:a16="http://schemas.microsoft.com/office/drawing/2014/main" id="{D527089C-AF36-64D6-2F65-94407ABC910D}"/>
              </a:ext>
            </a:extLst>
          </p:cNvPr>
          <p:cNvSpPr/>
          <p:nvPr/>
        </p:nvSpPr>
        <p:spPr>
          <a:xfrm>
            <a:off x="628652" y="5750315"/>
            <a:ext cx="7492340" cy="923330"/>
          </a:xfrm>
          <a:prstGeom prst="rect">
            <a:avLst/>
          </a:prstGeom>
        </p:spPr>
        <p:txBody>
          <a:bodyPr wrap="square" lIns="91440" tIns="45720" rIns="91440" bIns="45720" anchor="t">
            <a:spAutoFit/>
          </a:bodyPr>
          <a:lstStyle/>
          <a:p>
            <a:pPr algn="just"/>
            <a:r>
              <a:rPr lang="en-GB" dirty="0"/>
              <a:t>These sticky substances are called T</a:t>
            </a:r>
            <a:r>
              <a:rPr lang="en-GB" b="1" dirty="0"/>
              <a:t>ough Adhesives </a:t>
            </a:r>
            <a:r>
              <a:rPr lang="en-GB" dirty="0"/>
              <a:t>(TAs). </a:t>
            </a:r>
          </a:p>
          <a:p>
            <a:pPr algn="just"/>
            <a:r>
              <a:rPr lang="en-GB" dirty="0"/>
              <a:t>TAs are very useful in a range of medical situations. </a:t>
            </a:r>
          </a:p>
          <a:p>
            <a:pPr algn="just"/>
            <a:r>
              <a:rPr lang="en-GB" dirty="0"/>
              <a:t>TAs can be applied as patches or injected as liquids.</a:t>
            </a:r>
          </a:p>
        </p:txBody>
      </p:sp>
    </p:spTree>
    <p:extLst>
      <p:ext uri="{BB962C8B-B14F-4D97-AF65-F5344CB8AC3E}">
        <p14:creationId xmlns:p14="http://schemas.microsoft.com/office/powerpoint/2010/main" val="1930811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miling for the camera&#10;&#10;Description automatically generated with medium confidence">
            <a:extLst>
              <a:ext uri="{FF2B5EF4-FFF2-40B4-BE49-F238E27FC236}">
                <a16:creationId xmlns:a16="http://schemas.microsoft.com/office/drawing/2014/main" id="{26A86DD3-049E-45AE-B284-E489F7E63A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836" y="1446225"/>
            <a:ext cx="1521983" cy="2283718"/>
          </a:xfrm>
          <a:prstGeom prst="rect">
            <a:avLst/>
          </a:prstGeom>
          <a:ln w="38100">
            <a:solidFill>
              <a:srgbClr val="3EB1C8"/>
            </a:solidFill>
          </a:ln>
        </p:spPr>
      </p:pic>
      <p:pic>
        <p:nvPicPr>
          <p:cNvPr id="9" name="Picture 8" descr="A person wearing glasses&#10;&#10;Description automatically generated with low confidence">
            <a:extLst>
              <a:ext uri="{FF2B5EF4-FFF2-40B4-BE49-F238E27FC236}">
                <a16:creationId xmlns:a16="http://schemas.microsoft.com/office/drawing/2014/main" id="{A07EAA7F-B50E-488F-A3F4-FA58AD6BE5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771" y="4122744"/>
            <a:ext cx="1534048" cy="2283719"/>
          </a:xfrm>
          <a:prstGeom prst="rect">
            <a:avLst/>
          </a:prstGeom>
          <a:ln w="38100">
            <a:solidFill>
              <a:srgbClr val="3EB1C8"/>
            </a:solidFill>
          </a:ln>
        </p:spPr>
      </p:pic>
      <p:sp>
        <p:nvSpPr>
          <p:cNvPr id="13" name="TextBox 12">
            <a:extLst>
              <a:ext uri="{FF2B5EF4-FFF2-40B4-BE49-F238E27FC236}">
                <a16:creationId xmlns:a16="http://schemas.microsoft.com/office/drawing/2014/main" id="{D436DD94-274A-4AC8-B0F6-502E6B0C4D86}"/>
              </a:ext>
            </a:extLst>
          </p:cNvPr>
          <p:cNvSpPr txBox="1"/>
          <p:nvPr/>
        </p:nvSpPr>
        <p:spPr>
          <a:xfrm>
            <a:off x="2608956" y="1521721"/>
            <a:ext cx="6150031" cy="923330"/>
          </a:xfrm>
          <a:prstGeom prst="rect">
            <a:avLst/>
          </a:prstGeom>
          <a:noFill/>
        </p:spPr>
        <p:txBody>
          <a:bodyPr wrap="square">
            <a:spAutoFit/>
          </a:bodyPr>
          <a:lstStyle/>
          <a:p>
            <a:r>
              <a:rPr lang="en-GB" b="1" dirty="0"/>
              <a:t>Professor David J Mooney </a:t>
            </a:r>
            <a:r>
              <a:rPr lang="en-GB" dirty="0"/>
              <a:t>leads the </a:t>
            </a:r>
            <a:r>
              <a:rPr lang="en-GB" dirty="0">
                <a:hlinkClick r:id="rId5"/>
              </a:rPr>
              <a:t>Mooney Lab</a:t>
            </a:r>
            <a:r>
              <a:rPr lang="en-GB" dirty="0"/>
              <a:t> at Harvard  University (USA) which focuses on designing new ‘biomaterials’ for medical treatments.</a:t>
            </a:r>
          </a:p>
        </p:txBody>
      </p:sp>
      <p:sp>
        <p:nvSpPr>
          <p:cNvPr id="15" name="TextBox 14">
            <a:extLst>
              <a:ext uri="{FF2B5EF4-FFF2-40B4-BE49-F238E27FC236}">
                <a16:creationId xmlns:a16="http://schemas.microsoft.com/office/drawing/2014/main" id="{4C38132D-8C5B-4F9D-AE3B-872AEA5F5015}"/>
              </a:ext>
            </a:extLst>
          </p:cNvPr>
          <p:cNvSpPr txBox="1"/>
          <p:nvPr/>
        </p:nvSpPr>
        <p:spPr>
          <a:xfrm>
            <a:off x="2608956" y="4064274"/>
            <a:ext cx="6150031" cy="1200329"/>
          </a:xfrm>
          <a:prstGeom prst="rect">
            <a:avLst/>
          </a:prstGeom>
          <a:noFill/>
        </p:spPr>
        <p:txBody>
          <a:bodyPr wrap="square">
            <a:spAutoFit/>
          </a:bodyPr>
          <a:lstStyle/>
          <a:p>
            <a:r>
              <a:rPr lang="en-GB" b="1" dirty="0"/>
              <a:t>Dr </a:t>
            </a:r>
            <a:r>
              <a:rPr lang="en-GB" b="1" dirty="0" err="1"/>
              <a:t>Jianyu</a:t>
            </a:r>
            <a:r>
              <a:rPr lang="en-GB" b="1" dirty="0"/>
              <a:t>  Li </a:t>
            </a:r>
            <a:r>
              <a:rPr lang="en-GB" dirty="0"/>
              <a:t>studied engineering in China and then did a Ph.D. at Harvard in USA. He is now an Associate Professor in Canada.</a:t>
            </a:r>
          </a:p>
          <a:p>
            <a:r>
              <a:rPr lang="en-GB" dirty="0"/>
              <a:t>He develops new soft materials to solve problems in engineering and medicine.</a:t>
            </a:r>
          </a:p>
        </p:txBody>
      </p:sp>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Tree>
    <p:extLst>
      <p:ext uri="{BB962C8B-B14F-4D97-AF65-F5344CB8AC3E}">
        <p14:creationId xmlns:p14="http://schemas.microsoft.com/office/powerpoint/2010/main" val="3049791214"/>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67A604FC-F227-48EB-B470-E79576ED0629}"/>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schemas.microsoft.com/office/2006/metadata/properties"/>
    <ds:schemaRef ds:uri="http://schemas.microsoft.com/office/infopath/2007/PartnerControls"/>
    <ds:schemaRef ds:uri="56010c2e-e7df-43f9-b9a0-0c299b337b10"/>
    <ds:schemaRef ds:uri="f6a294d8-0227-4a1f-9f82-c7d0e374c362"/>
  </ds:schemaRefs>
</ds:datastoreItem>
</file>

<file path=docProps/app.xml><?xml version="1.0" encoding="utf-8"?>
<Properties xmlns="http://schemas.openxmlformats.org/officeDocument/2006/extended-properties" xmlns:vt="http://schemas.openxmlformats.org/officeDocument/2006/docPropsVTypes">
  <TotalTime>983</TotalTime>
  <Words>2381</Words>
  <Application>Microsoft Office PowerPoint</Application>
  <PresentationFormat>On-screen Show (4:3)</PresentationFormat>
  <Paragraphs>242</Paragraphs>
  <Slides>16</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Arial</vt:lpstr>
      <vt:lpstr>Calibri</vt:lpstr>
      <vt:lpstr>InterFace</vt:lpstr>
      <vt:lpstr>Interface-Regular</vt:lpstr>
      <vt:lpstr>Plus Jakarta Sans ExtraBold</vt:lpstr>
      <vt:lpstr>Plus Jakarta Sans Medium</vt:lpstr>
      <vt:lpstr>2_Office Theme</vt:lpstr>
      <vt:lpstr>1_Office Theme</vt:lpstr>
      <vt:lpstr>Slug slime might be the answer for medical adhesives</vt:lpstr>
      <vt:lpstr>Slug slime might be the answer for medical adhesives</vt:lpstr>
      <vt:lpstr>Key vocabulary</vt:lpstr>
      <vt:lpstr>Quick activity</vt:lpstr>
      <vt:lpstr>Why do doctors need sticky substances?</vt:lpstr>
      <vt:lpstr>What do scientists know about sticky substances?</vt:lpstr>
      <vt:lpstr>What did the scientists do?</vt:lpstr>
      <vt:lpstr>What did the scientists do in their lab?</vt:lpstr>
      <vt:lpstr>Who are the scientists?</vt:lpstr>
      <vt:lpstr>Your turn to investigate</vt:lpstr>
      <vt:lpstr>Another investigation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6</cp:revision>
  <dcterms:created xsi:type="dcterms:W3CDTF">2016-06-16T08:43:18Z</dcterms:created>
  <dcterms:modified xsi:type="dcterms:W3CDTF">2023-12-12T16:17:02Z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