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4"/>
  </p:sldMasterIdLst>
  <p:notesMasterIdLst>
    <p:notesMasterId r:id="rId17"/>
  </p:notesMasterIdLst>
  <p:sldIdLst>
    <p:sldId id="256" r:id="rId5"/>
    <p:sldId id="280" r:id="rId6"/>
    <p:sldId id="267" r:id="rId7"/>
    <p:sldId id="283" r:id="rId8"/>
    <p:sldId id="257" r:id="rId9"/>
    <p:sldId id="281" r:id="rId10"/>
    <p:sldId id="261" r:id="rId11"/>
    <p:sldId id="282" r:id="rId12"/>
    <p:sldId id="263" r:id="rId13"/>
    <p:sldId id="264" r:id="rId14"/>
    <p:sldId id="265" r:id="rId15"/>
    <p:sldId id="27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son Trew" initials="AT" lastIdx="9" clrIdx="0">
    <p:extLst>
      <p:ext uri="{19B8F6BF-5375-455C-9EA6-DF929625EA0E}">
        <p15:presenceInfo xmlns:p15="http://schemas.microsoft.com/office/powerpoint/2012/main" userId="S::Alison.Trew@pstt.org.uk::501ad152-89bb-4882-ac72-f31826cb2e78" providerId="AD"/>
      </p:ext>
    </p:extLst>
  </p:cmAuthor>
  <p:cmAuthor id="2" name="Sue Martin" initials="SM" lastIdx="8" clrIdx="1">
    <p:extLst>
      <p:ext uri="{19B8F6BF-5375-455C-9EA6-DF929625EA0E}">
        <p15:presenceInfo xmlns:p15="http://schemas.microsoft.com/office/powerpoint/2012/main" userId="S::sue.martin@pstt.org.uk::cb0194a5-6d63-41ca-ace6-4751bda7921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83BEFC-9631-4786-8ABD-62A46055193A}" v="2" dt="2021-04-08T13:37:57.1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67" autoAdjust="0"/>
    <p:restoredTop sz="80891" autoAdjust="0"/>
  </p:normalViewPr>
  <p:slideViewPr>
    <p:cSldViewPr>
      <p:cViewPr varScale="1">
        <p:scale>
          <a:sx n="88" d="100"/>
          <a:sy n="88" d="100"/>
        </p:scale>
        <p:origin x="203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ison Trew" userId="501ad152-89bb-4882-ac72-f31826cb2e78" providerId="ADAL" clId="{3B83BEFC-9631-4786-8ABD-62A46055193A}"/>
    <pc:docChg chg="custSel modSld">
      <pc:chgData name="Alison Trew" userId="501ad152-89bb-4882-ac72-f31826cb2e78" providerId="ADAL" clId="{3B83BEFC-9631-4786-8ABD-62A46055193A}" dt="2021-04-08T13:49:38.879" v="450" actId="21"/>
      <pc:docMkLst>
        <pc:docMk/>
      </pc:docMkLst>
      <pc:sldChg chg="addSp delSp modSp mod modNotesTx">
        <pc:chgData name="Alison Trew" userId="501ad152-89bb-4882-ac72-f31826cb2e78" providerId="ADAL" clId="{3B83BEFC-9631-4786-8ABD-62A46055193A}" dt="2021-04-08T13:49:38.879" v="450" actId="21"/>
        <pc:sldMkLst>
          <pc:docMk/>
          <pc:sldMk cId="3068028913" sldId="267"/>
        </pc:sldMkLst>
        <pc:spChg chg="mod">
          <ac:chgData name="Alison Trew" userId="501ad152-89bb-4882-ac72-f31826cb2e78" providerId="ADAL" clId="{3B83BEFC-9631-4786-8ABD-62A46055193A}" dt="2021-04-08T13:36:53.612" v="85" actId="20577"/>
          <ac:spMkLst>
            <pc:docMk/>
            <pc:sldMk cId="3068028913" sldId="267"/>
            <ac:spMk id="4" creationId="{4E6525D2-A45D-43F3-A97A-DC4E15870754}"/>
          </ac:spMkLst>
        </pc:spChg>
        <pc:spChg chg="del mod">
          <ac:chgData name="Alison Trew" userId="501ad152-89bb-4882-ac72-f31826cb2e78" providerId="ADAL" clId="{3B83BEFC-9631-4786-8ABD-62A46055193A}" dt="2021-04-08T13:49:31.945" v="449" actId="478"/>
          <ac:spMkLst>
            <pc:docMk/>
            <pc:sldMk cId="3068028913" sldId="267"/>
            <ac:spMk id="5" creationId="{50198D08-C98B-4729-BD17-B07AA505A414}"/>
          </ac:spMkLst>
        </pc:spChg>
        <pc:spChg chg="mod">
          <ac:chgData name="Alison Trew" userId="501ad152-89bb-4882-ac72-f31826cb2e78" providerId="ADAL" clId="{3B83BEFC-9631-4786-8ABD-62A46055193A}" dt="2021-04-08T13:37:50.595" v="96" actId="120"/>
          <ac:spMkLst>
            <pc:docMk/>
            <pc:sldMk cId="3068028913" sldId="267"/>
            <ac:spMk id="8" creationId="{BF72CC65-0FDA-4686-8947-EB442CDF3551}"/>
          </ac:spMkLst>
        </pc:spChg>
        <pc:spChg chg="del mod">
          <ac:chgData name="Alison Trew" userId="501ad152-89bb-4882-ac72-f31826cb2e78" providerId="ADAL" clId="{3B83BEFC-9631-4786-8ABD-62A46055193A}" dt="2021-04-08T13:49:38.879" v="450" actId="21"/>
          <ac:spMkLst>
            <pc:docMk/>
            <pc:sldMk cId="3068028913" sldId="267"/>
            <ac:spMk id="9" creationId="{456CF02B-F302-44D4-BC69-20A99AE3FE85}"/>
          </ac:spMkLst>
        </pc:spChg>
        <pc:spChg chg="add mod">
          <ac:chgData name="Alison Trew" userId="501ad152-89bb-4882-ac72-f31826cb2e78" providerId="ADAL" clId="{3B83BEFC-9631-4786-8ABD-62A46055193A}" dt="2021-04-08T13:42:37.195" v="254" actId="20577"/>
          <ac:spMkLst>
            <pc:docMk/>
            <pc:sldMk cId="3068028913" sldId="267"/>
            <ac:spMk id="10" creationId="{9590D524-3B90-445F-9984-9988EFC106BB}"/>
          </ac:spMkLst>
        </pc:spChg>
        <pc:spChg chg="add mod">
          <ac:chgData name="Alison Trew" userId="501ad152-89bb-4882-ac72-f31826cb2e78" providerId="ADAL" clId="{3B83BEFC-9631-4786-8ABD-62A46055193A}" dt="2021-04-08T13:49:01.295" v="448" actId="20577"/>
          <ac:spMkLst>
            <pc:docMk/>
            <pc:sldMk cId="3068028913" sldId="267"/>
            <ac:spMk id="11" creationId="{8090E015-974F-45C2-8C72-682867CB4636}"/>
          </ac:spMkLst>
        </pc:spChg>
        <pc:picChg chg="add mod">
          <ac:chgData name="Alison Trew" userId="501ad152-89bb-4882-ac72-f31826cb2e78" providerId="ADAL" clId="{3B83BEFC-9631-4786-8ABD-62A46055193A}" dt="2021-04-08T13:37:36.629" v="92" actId="1076"/>
          <ac:picMkLst>
            <pc:docMk/>
            <pc:sldMk cId="3068028913" sldId="267"/>
            <ac:picMk id="6" creationId="{4BD52A7A-9B5D-4E16-81B6-DE9C264CAD4B}"/>
          </ac:picMkLst>
        </pc:picChg>
      </pc:sldChg>
      <pc:sldChg chg="modNotesTx">
        <pc:chgData name="Alison Trew" userId="501ad152-89bb-4882-ac72-f31826cb2e78" providerId="ADAL" clId="{3B83BEFC-9631-4786-8ABD-62A46055193A}" dt="2021-04-08T13:43:15.768" v="357" actId="20577"/>
        <pc:sldMkLst>
          <pc:docMk/>
          <pc:sldMk cId="4009794937" sldId="28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43FAB5-BCA0-4861-867F-C7B00828AEDE}" type="datetimeFigureOut">
              <a:rPr lang="en-GB" smtClean="0"/>
              <a:t>08/04/2021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B62ADE-C0E3-4181-8BA0-7700323193E2}" type="slidenum">
              <a:rPr lang="en-GB" smtClean="0"/>
              <a:t>‹#›</a:t>
            </a:fld>
            <a:endParaRPr lang="en-GB"/>
          </a:p>
        </p:txBody>
      </p:sp>
    </p:spTree>
    <p:extLst>
      <p:ext uri="{BB962C8B-B14F-4D97-AF65-F5344CB8AC3E}">
        <p14:creationId xmlns:p14="http://schemas.microsoft.com/office/powerpoint/2010/main" val="3946120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Look at the next slide to find out where they all worked.</a:t>
            </a:r>
          </a:p>
          <a:p>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3</a:t>
            </a:fld>
            <a:endParaRPr lang="en-GB"/>
          </a:p>
        </p:txBody>
      </p:sp>
    </p:spTree>
    <p:extLst>
      <p:ext uri="{BB962C8B-B14F-4D97-AF65-F5344CB8AC3E}">
        <p14:creationId xmlns:p14="http://schemas.microsoft.com/office/powerpoint/2010/main" val="2173534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Tecahers</a:t>
            </a:r>
            <a:r>
              <a:rPr lang="en-GB" dirty="0"/>
              <a:t> could give children a map and ask children to locate the countries where the scientists work.</a:t>
            </a:r>
          </a:p>
          <a:p>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4</a:t>
            </a:fld>
            <a:endParaRPr lang="en-GB"/>
          </a:p>
        </p:txBody>
      </p:sp>
    </p:spTree>
    <p:extLst>
      <p:ext uri="{BB962C8B-B14F-4D97-AF65-F5344CB8AC3E}">
        <p14:creationId xmlns:p14="http://schemas.microsoft.com/office/powerpoint/2010/main" val="1634564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Deoxyribonucleic acid (DNA)</a:t>
            </a:r>
            <a:r>
              <a:rPr lang="en-GB" sz="1200" b="0" kern="1200" dirty="0">
                <a:solidFill>
                  <a:schemeClr val="tx1"/>
                </a:solidFill>
                <a:effectLst/>
                <a:latin typeface="+mn-lt"/>
                <a:ea typeface="+mn-ea"/>
                <a:cs typeface="+mn-cs"/>
              </a:rPr>
              <a:t>: a two-stranded molecule which has a double helix shape (like a twisted ladder)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Nucleotide base</a:t>
            </a:r>
            <a:r>
              <a:rPr lang="en-GB" sz="1200" kern="1200" dirty="0">
                <a:solidFill>
                  <a:schemeClr val="tx1"/>
                </a:solidFill>
                <a:effectLst/>
                <a:latin typeface="+mn-lt"/>
                <a:ea typeface="+mn-ea"/>
                <a:cs typeface="+mn-cs"/>
              </a:rPr>
              <a:t>: part of the DNA molecule that pairs to the opposite strand of DNA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Genetic code</a:t>
            </a:r>
            <a:r>
              <a:rPr lang="en-GB" b="0" dirty="0"/>
              <a:t>: the sequence of nucleotide bases on the DNA molecule</a:t>
            </a:r>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Genome</a:t>
            </a:r>
            <a:r>
              <a:rPr lang="en-GB" dirty="0"/>
              <a:t>: </a:t>
            </a:r>
            <a:r>
              <a:rPr lang="en-GB" sz="1200" kern="1200" dirty="0">
                <a:solidFill>
                  <a:schemeClr val="tx1"/>
                </a:solidFill>
                <a:effectLst/>
                <a:latin typeface="+mn-lt"/>
                <a:ea typeface="+mn-ea"/>
                <a:cs typeface="+mn-cs"/>
              </a:rPr>
              <a:t>an organism’s complete set of genetic instructions made of a chemical called deoxyribonucleic acid (DNA)</a:t>
            </a:r>
          </a:p>
          <a:p>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5</a:t>
            </a:fld>
            <a:endParaRPr lang="en-GB"/>
          </a:p>
        </p:txBody>
      </p:sp>
    </p:spTree>
    <p:extLst>
      <p:ext uri="{BB962C8B-B14F-4D97-AF65-F5344CB8AC3E}">
        <p14:creationId xmlns:p14="http://schemas.microsoft.com/office/powerpoint/2010/main" val="12285037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are only </a:t>
            </a:r>
            <a:r>
              <a:rPr lang="en-GB" b="1" dirty="0"/>
              <a:t>4 types of nucleotide bases </a:t>
            </a:r>
            <a:r>
              <a:rPr lang="en-GB" dirty="0"/>
              <a:t>in DNA: </a:t>
            </a:r>
            <a:r>
              <a:rPr lang="en-GB" sz="1200" kern="1200" dirty="0">
                <a:solidFill>
                  <a:schemeClr val="tx1"/>
                </a:solidFill>
                <a:effectLst/>
                <a:latin typeface="+mn-lt"/>
                <a:ea typeface="+mn-ea"/>
                <a:cs typeface="+mn-cs"/>
              </a:rPr>
              <a:t>adenine (A), thymine (T), cytosine (C), and guanine (G).</a:t>
            </a:r>
          </a:p>
          <a:p>
            <a:r>
              <a:rPr lang="en-GB" sz="1200" kern="1200" dirty="0">
                <a:solidFill>
                  <a:schemeClr val="tx1"/>
                </a:solidFill>
                <a:effectLst/>
                <a:latin typeface="+mn-lt"/>
                <a:ea typeface="+mn-ea"/>
                <a:cs typeface="+mn-cs"/>
              </a:rPr>
              <a:t>The bases on one strand of the DNA molecule always pair together with specific bases on the opposite strand of DNA to form the ‘rungs’ of the DNA ‘ladder’: A always pairs with T, C always pairs with G.</a:t>
            </a:r>
          </a:p>
          <a:p>
            <a:r>
              <a:rPr lang="en-GB" sz="1200" kern="1200" dirty="0">
                <a:solidFill>
                  <a:schemeClr val="tx1"/>
                </a:solidFill>
                <a:effectLst/>
                <a:latin typeface="+mn-lt"/>
                <a:ea typeface="+mn-ea"/>
                <a:cs typeface="+mn-cs"/>
              </a:rPr>
              <a:t>When the bases pair in this way, the two DNA strands are said to be </a:t>
            </a:r>
            <a:r>
              <a:rPr lang="en-GB" sz="1200" b="1" kern="1200" dirty="0">
                <a:solidFill>
                  <a:schemeClr val="tx1"/>
                </a:solidFill>
                <a:effectLst/>
                <a:latin typeface="+mn-lt"/>
                <a:ea typeface="+mn-ea"/>
                <a:cs typeface="+mn-cs"/>
              </a:rPr>
              <a:t>complementary.</a:t>
            </a:r>
          </a:p>
          <a:p>
            <a:endParaRPr lang="en-GB" dirty="0"/>
          </a:p>
          <a:p>
            <a:r>
              <a:rPr lang="en-GB" dirty="0"/>
              <a:t>You will need beads of 4 colours for this activity.</a:t>
            </a:r>
          </a:p>
          <a:p>
            <a:r>
              <a:rPr lang="en-GB" dirty="0"/>
              <a:t>Each bead represents one nucleotide base. </a:t>
            </a:r>
          </a:p>
          <a:p>
            <a:r>
              <a:rPr lang="en-GB" dirty="0"/>
              <a:t>Before making the complementary strand, the children must agree what the complementary colours will be.</a:t>
            </a:r>
          </a:p>
        </p:txBody>
      </p:sp>
      <p:sp>
        <p:nvSpPr>
          <p:cNvPr id="4" name="Slide Number Placeholder 3"/>
          <p:cNvSpPr>
            <a:spLocks noGrp="1"/>
          </p:cNvSpPr>
          <p:nvPr>
            <p:ph type="sldNum" sz="quarter" idx="5"/>
          </p:nvPr>
        </p:nvSpPr>
        <p:spPr/>
        <p:txBody>
          <a:bodyPr/>
          <a:lstStyle/>
          <a:p>
            <a:fld id="{0DB62ADE-C0E3-4181-8BA0-7700323193E2}" type="slidenum">
              <a:rPr lang="en-GB" smtClean="0"/>
              <a:t>6</a:t>
            </a:fld>
            <a:endParaRPr lang="en-GB"/>
          </a:p>
        </p:txBody>
      </p:sp>
    </p:spTree>
    <p:extLst>
      <p:ext uri="{BB962C8B-B14F-4D97-AF65-F5344CB8AC3E}">
        <p14:creationId xmlns:p14="http://schemas.microsoft.com/office/powerpoint/2010/main" val="2408101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11</a:t>
            </a:fld>
            <a:endParaRPr lang="en-GB"/>
          </a:p>
        </p:txBody>
      </p:sp>
    </p:spTree>
    <p:extLst>
      <p:ext uri="{BB962C8B-B14F-4D97-AF65-F5344CB8AC3E}">
        <p14:creationId xmlns:p14="http://schemas.microsoft.com/office/powerpoint/2010/main" val="40858404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564904"/>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403648" y="4221088"/>
            <a:ext cx="6400800" cy="129614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pic>
        <p:nvPicPr>
          <p:cNvPr id="9" name="Picture 8"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10" name="Picture 9"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23528" y="332656"/>
            <a:ext cx="2910457" cy="217132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pic>
        <p:nvPicPr>
          <p:cNvPr id="7" name="Picture 6"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79512" y="5445224"/>
            <a:ext cx="1584176" cy="1181861"/>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pic>
        <p:nvPicPr>
          <p:cNvPr id="7" name="Picture 6"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08304" y="5445224"/>
            <a:ext cx="1584176" cy="1181861"/>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pic>
        <p:nvPicPr>
          <p:cNvPr id="4" name="Picture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1520" y="5529904"/>
            <a:ext cx="1986677" cy="975663"/>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pic>
        <p:nvPicPr>
          <p:cNvPr id="4" name="Picture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948264" y="5601912"/>
            <a:ext cx="1986677" cy="975663"/>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6" name="Picture 5" descr="Colour Wheel.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520" y="260648"/>
            <a:ext cx="779549" cy="793286"/>
          </a:xfrm>
          <a:prstGeom prst="rect">
            <a:avLst/>
          </a:prstGeom>
        </p:spPr>
      </p:pic>
      <p:pic>
        <p:nvPicPr>
          <p:cNvPr id="7" name="Picture 6" descr="Colour Strip.jpg"/>
          <p:cNvPicPr>
            <a:picLocks noChangeAspect="1"/>
          </p:cNvPicPr>
          <p:nvPr userDrawn="1"/>
        </p:nvPicPr>
        <p:blipFill>
          <a:blip r:embed="rId3" cstate="print"/>
          <a:stretch>
            <a:fillRect/>
          </a:stretch>
        </p:blipFill>
        <p:spPr>
          <a:xfrm rot="5400000">
            <a:off x="5971592" y="2695736"/>
            <a:ext cx="5868144" cy="476672"/>
          </a:xfrm>
          <a:prstGeom prst="rect">
            <a:avLst/>
          </a:prstGeom>
        </p:spPr>
      </p:pic>
      <p:sp>
        <p:nvSpPr>
          <p:cNvPr id="9" name="Text Placeholder 2"/>
          <p:cNvSpPr>
            <a:spLocks noGrp="1"/>
          </p:cNvSpPr>
          <p:nvPr>
            <p:ph type="body" idx="1" hasCustomPrompt="1"/>
          </p:nvPr>
        </p:nvSpPr>
        <p:spPr>
          <a:xfrm>
            <a:off x="827584" y="620688"/>
            <a:ext cx="7772400" cy="401836"/>
          </a:xfrm>
        </p:spPr>
        <p:txBody>
          <a:bodyPr anchor="b"/>
          <a:lstStyle>
            <a:lvl1pPr marL="0" indent="0">
              <a:buNone/>
              <a:defRPr sz="20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Insert slide subtitle</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sp>
        <p:nvSpPr>
          <p:cNvPr id="9" name="Text Placeholder 2"/>
          <p:cNvSpPr>
            <a:spLocks noGrp="1"/>
          </p:cNvSpPr>
          <p:nvPr>
            <p:ph type="body" idx="1" hasCustomPrompt="1"/>
          </p:nvPr>
        </p:nvSpPr>
        <p:spPr>
          <a:xfrm>
            <a:off x="1115616" y="620688"/>
            <a:ext cx="7772400" cy="401836"/>
          </a:xfrm>
        </p:spPr>
        <p:txBody>
          <a:bodyPr anchor="b"/>
          <a:lstStyle>
            <a:lvl1pPr marL="0" indent="0">
              <a:buNone/>
              <a:defRPr sz="20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Insert slide subtitle</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19572" y="284637"/>
            <a:ext cx="1080120" cy="737887"/>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67544" y="476672"/>
            <a:ext cx="2993311" cy="1470025"/>
          </a:xfrm>
          <a:prstGeom prst="rect">
            <a:avLst/>
          </a:prstGeom>
        </p:spPr>
      </p:pic>
      <p:sp>
        <p:nvSpPr>
          <p:cNvPr id="10" name="Title 1"/>
          <p:cNvSpPr>
            <a:spLocks noGrp="1"/>
          </p:cNvSpPr>
          <p:nvPr>
            <p:ph type="ctrTitle"/>
          </p:nvPr>
        </p:nvSpPr>
        <p:spPr>
          <a:xfrm>
            <a:off x="755576" y="2564904"/>
            <a:ext cx="7772400" cy="1470025"/>
          </a:xfrm>
        </p:spPr>
        <p:txBody>
          <a:bodyPr/>
          <a:lstStyle/>
          <a:p>
            <a:r>
              <a:rPr lang="en-US"/>
              <a:t>Click to edit Master title style</a:t>
            </a:r>
            <a:endParaRPr lang="en-GB"/>
          </a:p>
        </p:txBody>
      </p:sp>
      <p:sp>
        <p:nvSpPr>
          <p:cNvPr id="11" name="Subtitle 2"/>
          <p:cNvSpPr>
            <a:spLocks noGrp="1"/>
          </p:cNvSpPr>
          <p:nvPr>
            <p:ph type="subTitle" idx="1"/>
          </p:nvPr>
        </p:nvSpPr>
        <p:spPr>
          <a:xfrm>
            <a:off x="1403648" y="4221088"/>
            <a:ext cx="6400800" cy="129614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pic>
        <p:nvPicPr>
          <p:cNvPr id="7" name="Picture 6"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8" name="Picture 7"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23528" y="332655"/>
            <a:ext cx="1584176" cy="1181861"/>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13351" y="219014"/>
            <a:ext cx="2736304" cy="1343807"/>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0" name="Picture 9" descr="Colour Strip.jpg"/>
          <p:cNvPicPr>
            <a:picLocks noChangeAspect="1"/>
          </p:cNvPicPr>
          <p:nvPr userDrawn="1"/>
        </p:nvPicPr>
        <p:blipFill>
          <a:blip r:embed="rId2" cstate="print"/>
          <a:stretch>
            <a:fillRect/>
          </a:stretch>
        </p:blipFill>
        <p:spPr>
          <a:xfrm>
            <a:off x="3275856" y="0"/>
            <a:ext cx="5868144" cy="47667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a:off x="3275856" y="6381328"/>
            <a:ext cx="5868144" cy="476672"/>
          </a:xfrm>
          <a:prstGeom prst="rect">
            <a:avLst/>
          </a:prstGeom>
        </p:spPr>
      </p:pic>
      <p:pic>
        <p:nvPicPr>
          <p:cNvPr id="7" name="Picture 6"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868144" y="476672"/>
            <a:ext cx="2910457" cy="2171322"/>
          </a:xfrm>
          <a:prstGeom prst="rect">
            <a:avLst/>
          </a:prstGeom>
        </p:spPr>
      </p:pic>
      <p:pic>
        <p:nvPicPr>
          <p:cNvPr id="8" name="Picture 7" descr="Colour Strip.jpg"/>
          <p:cNvPicPr>
            <a:picLocks noChangeAspect="1"/>
          </p:cNvPicPr>
          <p:nvPr userDrawn="1"/>
        </p:nvPicPr>
        <p:blipFill>
          <a:blip r:embed="rId2" cstate="print"/>
          <a:stretch>
            <a:fillRect/>
          </a:stretch>
        </p:blipFill>
        <p:spPr>
          <a:xfrm>
            <a:off x="1475656" y="6381328"/>
            <a:ext cx="7668344" cy="47667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olour Strip.jpg"/>
          <p:cNvPicPr>
            <a:picLocks noChangeAspect="1"/>
          </p:cNvPicPr>
          <p:nvPr userDrawn="1"/>
        </p:nvPicPr>
        <p:blipFill>
          <a:blip r:embed="rId2" cstate="print"/>
          <a:stretch>
            <a:fillRect/>
          </a:stretch>
        </p:blipFill>
        <p:spPr>
          <a:xfrm>
            <a:off x="1475656" y="6381328"/>
            <a:ext cx="7668344" cy="476672"/>
          </a:xfrm>
          <a:prstGeom prst="rect">
            <a:avLst/>
          </a:prstGeom>
        </p:spPr>
      </p:pic>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364088" y="407972"/>
            <a:ext cx="3456384" cy="1697441"/>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9" name="Picture 8" descr="Colour Strip.jpg"/>
          <p:cNvPicPr>
            <a:picLocks noChangeAspect="1"/>
          </p:cNvPicPr>
          <p:nvPr userDrawn="1"/>
        </p:nvPicPr>
        <p:blipFill>
          <a:blip r:embed="rId2" cstate="print"/>
          <a:stretch>
            <a:fillRect/>
          </a:stretch>
        </p:blipFill>
        <p:spPr>
          <a:xfrm>
            <a:off x="2123728" y="0"/>
            <a:ext cx="7020272" cy="311823"/>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8" name="Picture 7" descr="Colour Strip.jpg"/>
          <p:cNvPicPr>
            <a:picLocks noChangeAspect="1"/>
          </p:cNvPicPr>
          <p:nvPr userDrawn="1"/>
        </p:nvPicPr>
        <p:blipFill>
          <a:blip r:embed="rId2" cstate="print"/>
          <a:stretch>
            <a:fillRect/>
          </a:stretch>
        </p:blipFill>
        <p:spPr>
          <a:xfrm>
            <a:off x="0" y="6546177"/>
            <a:ext cx="7020272" cy="311823"/>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FCBF36-EF5A-4749-AAA0-29A8BE84FFD0}" type="datetimeFigureOut">
              <a:rPr lang="en-GB" smtClean="0"/>
              <a:pPr/>
              <a:t>08/04/2021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36BD09-2225-4D3F-80F2-64A4E7095FD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7" Type="http://schemas.openxmlformats.org/officeDocument/2006/relationships/image" Target="../media/image15.jpg"/><Relationship Id="rId2" Type="http://schemas.openxmlformats.org/officeDocument/2006/relationships/image" Target="../media/image10.jpeg"/><Relationship Id="rId1" Type="http://schemas.openxmlformats.org/officeDocument/2006/relationships/slideLayout" Target="../slideLayouts/slideLayout1.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hyperlink" Target="http://www.wowscience.co.uk/" TargetMode="External"/><Relationship Id="rId7" Type="http://schemas.openxmlformats.org/officeDocument/2006/relationships/image" Target="../media/image28.emf"/><Relationship Id="rId2" Type="http://schemas.openxmlformats.org/officeDocument/2006/relationships/hyperlink" Target="http://www.pstt.org.uk/" TargetMode="External"/><Relationship Id="rId1" Type="http://schemas.openxmlformats.org/officeDocument/2006/relationships/slideLayout" Target="../slideLayouts/slideLayout11.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18.jpeg"/></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14.jpg"/><Relationship Id="rId5" Type="http://schemas.openxmlformats.org/officeDocument/2006/relationships/image" Target="../media/image12.jpg"/><Relationship Id="rId4" Type="http://schemas.openxmlformats.org/officeDocument/2006/relationships/image" Target="../media/image20.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21.png"/><Relationship Id="rId1" Type="http://schemas.openxmlformats.org/officeDocument/2006/relationships/slideLayout" Target="../slideLayouts/slideLayout13.xml"/><Relationship Id="rId5" Type="http://schemas.openxmlformats.org/officeDocument/2006/relationships/image" Target="../media/image15.jpg"/><Relationship Id="rId4" Type="http://schemas.openxmlformats.org/officeDocument/2006/relationships/image" Target="../media/image13.jpg"/></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3.xml"/><Relationship Id="rId5" Type="http://schemas.openxmlformats.org/officeDocument/2006/relationships/image" Target="../media/image14.jpg"/><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F206B-A9C6-9745-8A2F-BCEABD5C9F3F}"/>
              </a:ext>
            </a:extLst>
          </p:cNvPr>
          <p:cNvSpPr>
            <a:spLocks noGrp="1"/>
          </p:cNvSpPr>
          <p:nvPr>
            <p:ph type="ctrTitle"/>
          </p:nvPr>
        </p:nvSpPr>
        <p:spPr>
          <a:xfrm>
            <a:off x="685800" y="2693987"/>
            <a:ext cx="7772400" cy="1470025"/>
          </a:xfrm>
        </p:spPr>
        <p:txBody>
          <a:bodyPr>
            <a:normAutofit fontScale="90000"/>
          </a:bodyPr>
          <a:lstStyle/>
          <a:p>
            <a:r>
              <a:rPr lang="en-GB" dirty="0"/>
              <a:t>I bet you didn’t know…..</a:t>
            </a:r>
            <a:br>
              <a:rPr lang="en-GB" dirty="0"/>
            </a:br>
            <a:r>
              <a:rPr lang="en-GB" dirty="0"/>
              <a:t>Miracle healing could come </a:t>
            </a:r>
            <a:br>
              <a:rPr lang="en-GB" dirty="0"/>
            </a:br>
            <a:r>
              <a:rPr lang="en-GB" dirty="0"/>
              <a:t>from the axolotl</a:t>
            </a:r>
          </a:p>
        </p:txBody>
      </p:sp>
      <p:sp>
        <p:nvSpPr>
          <p:cNvPr id="3" name="Subtitle 2">
            <a:extLst>
              <a:ext uri="{FF2B5EF4-FFF2-40B4-BE49-F238E27FC236}">
                <a16:creationId xmlns:a16="http://schemas.microsoft.com/office/drawing/2014/main" id="{0A769EF7-86EF-3D4E-8CBA-0404B30D5438}"/>
              </a:ext>
            </a:extLst>
          </p:cNvPr>
          <p:cNvSpPr>
            <a:spLocks noGrp="1"/>
          </p:cNvSpPr>
          <p:nvPr>
            <p:ph type="subTitle" idx="1"/>
          </p:nvPr>
        </p:nvSpPr>
        <p:spPr>
          <a:xfrm>
            <a:off x="1505793" y="4297161"/>
            <a:ext cx="6400800" cy="1296144"/>
          </a:xfrm>
        </p:spPr>
        <p:txBody>
          <a:bodyPr/>
          <a:lstStyle/>
          <a:p>
            <a:r>
              <a:rPr lang="en-GB" dirty="0"/>
              <a:t>Teacher Guide</a:t>
            </a:r>
          </a:p>
        </p:txBody>
      </p:sp>
      <p:sp>
        <p:nvSpPr>
          <p:cNvPr id="4" name="TextBox 3">
            <a:extLst>
              <a:ext uri="{FF2B5EF4-FFF2-40B4-BE49-F238E27FC236}">
                <a16:creationId xmlns:a16="http://schemas.microsoft.com/office/drawing/2014/main" id="{CD64CD41-2F05-4C8D-8E44-AB1427011AC8}"/>
              </a:ext>
            </a:extLst>
          </p:cNvPr>
          <p:cNvSpPr txBox="1"/>
          <p:nvPr/>
        </p:nvSpPr>
        <p:spPr>
          <a:xfrm>
            <a:off x="616626" y="4888282"/>
            <a:ext cx="2371197" cy="1493470"/>
          </a:xfrm>
          <a:prstGeom prst="rect">
            <a:avLst/>
          </a:prstGeom>
          <a:noFill/>
          <a:ln w="25400">
            <a:solidFill>
              <a:schemeClr val="accent1">
                <a:shade val="50000"/>
              </a:schemeClr>
            </a:solidFill>
          </a:ln>
        </p:spPr>
        <p:txBody>
          <a:bodyPr wrap="square" rtlCol="0" anchor="t">
            <a:spAutoFit/>
          </a:bodyPr>
          <a:lstStyle/>
          <a:p>
            <a:pPr algn="ctr"/>
            <a:r>
              <a:rPr lang="en-GB" b="1" dirty="0"/>
              <a:t>Curriculum Areas</a:t>
            </a:r>
            <a:endParaRPr lang="en-GB" dirty="0"/>
          </a:p>
          <a:p>
            <a:pPr algn="ctr"/>
            <a:r>
              <a:rPr lang="en-GB" dirty="0">
                <a:cs typeface="Calibri"/>
              </a:rPr>
              <a:t>Animals (Amphibians)</a:t>
            </a:r>
          </a:p>
          <a:p>
            <a:pPr algn="ctr"/>
            <a:r>
              <a:rPr lang="en-GB" dirty="0">
                <a:cs typeface="Calibri"/>
              </a:rPr>
              <a:t>Life cycles</a:t>
            </a:r>
          </a:p>
          <a:p>
            <a:pPr algn="ctr"/>
            <a:r>
              <a:rPr lang="en-GB" dirty="0">
                <a:cs typeface="Calibri"/>
              </a:rPr>
              <a:t>Habitats &amp; adaptation</a:t>
            </a:r>
          </a:p>
          <a:p>
            <a:pPr algn="ctr"/>
            <a:r>
              <a:rPr lang="en-GB" dirty="0">
                <a:cs typeface="Calibri"/>
              </a:rPr>
              <a:t>DNA</a:t>
            </a:r>
          </a:p>
        </p:txBody>
      </p:sp>
      <p:sp>
        <p:nvSpPr>
          <p:cNvPr id="8" name="TextBox 7">
            <a:extLst>
              <a:ext uri="{FF2B5EF4-FFF2-40B4-BE49-F238E27FC236}">
                <a16:creationId xmlns:a16="http://schemas.microsoft.com/office/drawing/2014/main" id="{C210D27B-C4C7-485A-8D9C-4432CB8EB97B}"/>
              </a:ext>
            </a:extLst>
          </p:cNvPr>
          <p:cNvSpPr txBox="1"/>
          <p:nvPr/>
        </p:nvSpPr>
        <p:spPr>
          <a:xfrm>
            <a:off x="6516216" y="4888283"/>
            <a:ext cx="1800200" cy="1477328"/>
          </a:xfrm>
          <a:prstGeom prst="rect">
            <a:avLst/>
          </a:prstGeom>
          <a:noFill/>
          <a:ln w="25400">
            <a:solidFill>
              <a:schemeClr val="accent1">
                <a:shade val="50000"/>
              </a:schemeClr>
            </a:solidFill>
          </a:ln>
        </p:spPr>
        <p:txBody>
          <a:bodyPr wrap="square" rtlCol="0">
            <a:spAutoFit/>
          </a:bodyPr>
          <a:lstStyle/>
          <a:p>
            <a:pPr algn="ctr"/>
            <a:r>
              <a:rPr lang="en-GB" b="1" dirty="0"/>
              <a:t>Ages</a:t>
            </a:r>
          </a:p>
          <a:p>
            <a:pPr algn="ctr"/>
            <a:endParaRPr lang="en-GB" b="1" dirty="0"/>
          </a:p>
          <a:p>
            <a:pPr algn="ctr"/>
            <a:r>
              <a:rPr lang="en-GB" dirty="0"/>
              <a:t>6-11</a:t>
            </a:r>
          </a:p>
          <a:p>
            <a:endParaRPr lang="en-GB" dirty="0"/>
          </a:p>
          <a:p>
            <a:endParaRPr lang="en-GB" dirty="0"/>
          </a:p>
        </p:txBody>
      </p:sp>
      <p:pic>
        <p:nvPicPr>
          <p:cNvPr id="7" name="Picture 6" descr="A frog on a white surface&#10;&#10;Description automatically generated">
            <a:extLst>
              <a:ext uri="{FF2B5EF4-FFF2-40B4-BE49-F238E27FC236}">
                <a16:creationId xmlns:a16="http://schemas.microsoft.com/office/drawing/2014/main" id="{F0B7A280-DABA-463C-AEFB-3A4DEDE0E6B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76353" y="4888282"/>
            <a:ext cx="1991294" cy="1493470"/>
          </a:xfrm>
          <a:prstGeom prst="rect">
            <a:avLst/>
          </a:prstGeom>
        </p:spPr>
      </p:pic>
      <p:pic>
        <p:nvPicPr>
          <p:cNvPr id="6" name="Picture 5" descr="A picture containing drawing&#10;&#10;Description automatically generated">
            <a:extLst>
              <a:ext uri="{FF2B5EF4-FFF2-40B4-BE49-F238E27FC236}">
                <a16:creationId xmlns:a16="http://schemas.microsoft.com/office/drawing/2014/main" id="{7101018B-EE70-4F2C-9368-7AC02542B2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6353" y="692696"/>
            <a:ext cx="781812" cy="781812"/>
          </a:xfrm>
          <a:prstGeom prst="rect">
            <a:avLst/>
          </a:prstGeom>
        </p:spPr>
      </p:pic>
      <p:pic>
        <p:nvPicPr>
          <p:cNvPr id="10" name="Picture 9" descr="A picture containing drawing&#10;&#10;Description automatically generated">
            <a:extLst>
              <a:ext uri="{FF2B5EF4-FFF2-40B4-BE49-F238E27FC236}">
                <a16:creationId xmlns:a16="http://schemas.microsoft.com/office/drawing/2014/main" id="{B44BD9FD-476E-4257-A84E-9B664BFE3E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58165" y="696013"/>
            <a:ext cx="781812" cy="781812"/>
          </a:xfrm>
          <a:prstGeom prst="rect">
            <a:avLst/>
          </a:prstGeom>
        </p:spPr>
      </p:pic>
      <p:pic>
        <p:nvPicPr>
          <p:cNvPr id="12" name="Picture 11" descr="A picture containing drawing&#10;&#10;Description automatically generated">
            <a:extLst>
              <a:ext uri="{FF2B5EF4-FFF2-40B4-BE49-F238E27FC236}">
                <a16:creationId xmlns:a16="http://schemas.microsoft.com/office/drawing/2014/main" id="{C73EE51D-B599-4047-AFDC-8A9081FA59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34404" y="692696"/>
            <a:ext cx="781812" cy="781812"/>
          </a:xfrm>
          <a:prstGeom prst="rect">
            <a:avLst/>
          </a:prstGeom>
        </p:spPr>
      </p:pic>
      <p:pic>
        <p:nvPicPr>
          <p:cNvPr id="14" name="Picture 13" descr="A picture containing drawing&#10;&#10;Description automatically generated">
            <a:extLst>
              <a:ext uri="{FF2B5EF4-FFF2-40B4-BE49-F238E27FC236}">
                <a16:creationId xmlns:a16="http://schemas.microsoft.com/office/drawing/2014/main" id="{1A7295C0-1FBA-478C-9311-25C5BAED1F7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16216" y="687943"/>
            <a:ext cx="781812" cy="781812"/>
          </a:xfrm>
          <a:prstGeom prst="rect">
            <a:avLst/>
          </a:prstGeom>
        </p:spPr>
      </p:pic>
      <p:pic>
        <p:nvPicPr>
          <p:cNvPr id="16" name="Picture 15" descr="A picture containing drawing&#10;&#10;Description automatically generated">
            <a:extLst>
              <a:ext uri="{FF2B5EF4-FFF2-40B4-BE49-F238E27FC236}">
                <a16:creationId xmlns:a16="http://schemas.microsoft.com/office/drawing/2014/main" id="{003AFA4A-B890-4A7C-B0EB-EABAC6F3544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98028" y="687943"/>
            <a:ext cx="781812" cy="78181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78DDC10-98A8-40F0-BBE3-640E4812E91C}"/>
              </a:ext>
            </a:extLst>
          </p:cNvPr>
          <p:cNvSpPr/>
          <p:nvPr/>
        </p:nvSpPr>
        <p:spPr>
          <a:xfrm>
            <a:off x="755576" y="304556"/>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Maths links</a:t>
            </a:r>
          </a:p>
        </p:txBody>
      </p:sp>
      <p:graphicFrame>
        <p:nvGraphicFramePr>
          <p:cNvPr id="5" name="Table 4">
            <a:extLst>
              <a:ext uri="{FF2B5EF4-FFF2-40B4-BE49-F238E27FC236}">
                <a16:creationId xmlns:a16="http://schemas.microsoft.com/office/drawing/2014/main" id="{163CCDDE-AD17-44A6-9700-FED932AC0F4B}"/>
              </a:ext>
            </a:extLst>
          </p:cNvPr>
          <p:cNvGraphicFramePr>
            <a:graphicFrameLocks noGrp="1"/>
          </p:cNvGraphicFramePr>
          <p:nvPr>
            <p:extLst>
              <p:ext uri="{D42A27DB-BD31-4B8C-83A1-F6EECF244321}">
                <p14:modId xmlns:p14="http://schemas.microsoft.com/office/powerpoint/2010/main" val="2015676917"/>
              </p:ext>
            </p:extLst>
          </p:nvPr>
        </p:nvGraphicFramePr>
        <p:xfrm>
          <a:off x="755576" y="1628800"/>
          <a:ext cx="8064896" cy="3219345"/>
        </p:xfrm>
        <a:graphic>
          <a:graphicData uri="http://schemas.openxmlformats.org/drawingml/2006/table">
            <a:tbl>
              <a:tblPr firstRow="1" bandRow="1">
                <a:tableStyleId>{5C22544A-7EE6-4342-B048-85BDC9FD1C3A}</a:tableStyleId>
              </a:tblPr>
              <a:tblGrid>
                <a:gridCol w="4032448">
                  <a:extLst>
                    <a:ext uri="{9D8B030D-6E8A-4147-A177-3AD203B41FA5}">
                      <a16:colId xmlns:a16="http://schemas.microsoft.com/office/drawing/2014/main" val="1931723383"/>
                    </a:ext>
                  </a:extLst>
                </a:gridCol>
                <a:gridCol w="4032448">
                  <a:extLst>
                    <a:ext uri="{9D8B030D-6E8A-4147-A177-3AD203B41FA5}">
                      <a16:colId xmlns:a16="http://schemas.microsoft.com/office/drawing/2014/main" val="4262122641"/>
                    </a:ext>
                  </a:extLst>
                </a:gridCol>
              </a:tblGrid>
              <a:tr h="676875">
                <a:tc>
                  <a:txBody>
                    <a:bodyPr/>
                    <a:lstStyle/>
                    <a:p>
                      <a:r>
                        <a:rPr lang="en-GB" dirty="0"/>
                        <a:t>Area of learning</a:t>
                      </a:r>
                    </a:p>
                  </a:txBody>
                  <a:tcPr/>
                </a:tc>
                <a:tc>
                  <a:txBody>
                    <a:bodyPr/>
                    <a:lstStyle/>
                    <a:p>
                      <a:r>
                        <a:rPr lang="en-GB" dirty="0"/>
                        <a:t>Activity</a:t>
                      </a:r>
                    </a:p>
                  </a:txBody>
                  <a:tcPr/>
                </a:tc>
                <a:extLst>
                  <a:ext uri="{0D108BD9-81ED-4DB2-BD59-A6C34878D82A}">
                    <a16:rowId xmlns:a16="http://schemas.microsoft.com/office/drawing/2014/main" val="1089412116"/>
                  </a:ext>
                </a:extLst>
              </a:tr>
              <a:tr h="676875">
                <a:tc>
                  <a:txBody>
                    <a:bodyPr/>
                    <a:lstStyle/>
                    <a:p>
                      <a:r>
                        <a:rPr lang="en-GB" dirty="0"/>
                        <a:t>Sequencing </a:t>
                      </a:r>
                    </a:p>
                  </a:txBody>
                  <a:tcPr/>
                </a:tc>
                <a:tc>
                  <a:txBody>
                    <a:bodyPr/>
                    <a:lstStyle/>
                    <a:p>
                      <a:r>
                        <a:rPr lang="en-GB" dirty="0"/>
                        <a:t>Matching and decoding bead pairs in a sequence.</a:t>
                      </a:r>
                    </a:p>
                  </a:txBody>
                  <a:tcPr/>
                </a:tc>
                <a:extLst>
                  <a:ext uri="{0D108BD9-81ED-4DB2-BD59-A6C34878D82A}">
                    <a16:rowId xmlns:a16="http://schemas.microsoft.com/office/drawing/2014/main" val="4274958422"/>
                  </a:ext>
                </a:extLst>
              </a:tr>
              <a:tr h="676875">
                <a:tc>
                  <a:txBody>
                    <a:bodyPr/>
                    <a:lstStyle/>
                    <a:p>
                      <a:r>
                        <a:rPr lang="en-GB" dirty="0"/>
                        <a:t>Meaning of number</a:t>
                      </a:r>
                    </a:p>
                  </a:txBody>
                  <a:tcPr/>
                </a:tc>
                <a:tc>
                  <a:txBody>
                    <a:bodyPr/>
                    <a:lstStyle/>
                    <a:p>
                      <a:r>
                        <a:rPr lang="en-GB" dirty="0"/>
                        <a:t>How big is a giga-base?  Compare and contrast a variety of large numbers.  What do the children notice about the numbers?</a:t>
                      </a:r>
                    </a:p>
                  </a:txBody>
                  <a:tcPr/>
                </a:tc>
                <a:extLst>
                  <a:ext uri="{0D108BD9-81ED-4DB2-BD59-A6C34878D82A}">
                    <a16:rowId xmlns:a16="http://schemas.microsoft.com/office/drawing/2014/main" val="1344848682"/>
                  </a:ext>
                </a:extLst>
              </a:tr>
              <a:tr h="676875">
                <a:tc>
                  <a:txBody>
                    <a:bodyPr/>
                    <a:lstStyle/>
                    <a:p>
                      <a:r>
                        <a:rPr lang="en-GB" dirty="0"/>
                        <a:t>Measuring – mass and volume</a:t>
                      </a:r>
                    </a:p>
                  </a:txBody>
                  <a:tcPr/>
                </a:tc>
                <a:tc>
                  <a:txBody>
                    <a:bodyPr/>
                    <a:lstStyle/>
                    <a:p>
                      <a:r>
                        <a:rPr lang="en-GB" dirty="0"/>
                        <a:t>Weigh out ingredients to follow method for making DNA.</a:t>
                      </a:r>
                    </a:p>
                  </a:txBody>
                  <a:tcPr/>
                </a:tc>
                <a:extLst>
                  <a:ext uri="{0D108BD9-81ED-4DB2-BD59-A6C34878D82A}">
                    <a16:rowId xmlns:a16="http://schemas.microsoft.com/office/drawing/2014/main" val="539966196"/>
                  </a:ext>
                </a:extLst>
              </a:tr>
            </a:tbl>
          </a:graphicData>
        </a:graphic>
      </p:graphicFrame>
    </p:spTree>
    <p:extLst>
      <p:ext uri="{BB962C8B-B14F-4D97-AF65-F5344CB8AC3E}">
        <p14:creationId xmlns:p14="http://schemas.microsoft.com/office/powerpoint/2010/main" val="199569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50ED141-2348-4361-BCC3-320B88191792}"/>
              </a:ext>
            </a:extLst>
          </p:cNvPr>
          <p:cNvSpPr/>
          <p:nvPr/>
        </p:nvSpPr>
        <p:spPr>
          <a:xfrm>
            <a:off x="755576" y="304556"/>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Writing links</a:t>
            </a:r>
          </a:p>
        </p:txBody>
      </p:sp>
      <p:graphicFrame>
        <p:nvGraphicFramePr>
          <p:cNvPr id="3" name="Table 2">
            <a:extLst>
              <a:ext uri="{FF2B5EF4-FFF2-40B4-BE49-F238E27FC236}">
                <a16:creationId xmlns:a16="http://schemas.microsoft.com/office/drawing/2014/main" id="{0BF66AD4-C2FC-47B3-8A83-31D614623D60}"/>
              </a:ext>
            </a:extLst>
          </p:cNvPr>
          <p:cNvGraphicFramePr>
            <a:graphicFrameLocks noGrp="1"/>
          </p:cNvGraphicFramePr>
          <p:nvPr>
            <p:extLst>
              <p:ext uri="{D42A27DB-BD31-4B8C-83A1-F6EECF244321}">
                <p14:modId xmlns:p14="http://schemas.microsoft.com/office/powerpoint/2010/main" val="3856384031"/>
              </p:ext>
            </p:extLst>
          </p:nvPr>
        </p:nvGraphicFramePr>
        <p:xfrm>
          <a:off x="755576" y="1397000"/>
          <a:ext cx="8064896" cy="4028832"/>
        </p:xfrm>
        <a:graphic>
          <a:graphicData uri="http://schemas.openxmlformats.org/drawingml/2006/table">
            <a:tbl>
              <a:tblPr firstRow="1" bandRow="1">
                <a:tableStyleId>{5C22544A-7EE6-4342-B048-85BDC9FD1C3A}</a:tableStyleId>
              </a:tblPr>
              <a:tblGrid>
                <a:gridCol w="4032448">
                  <a:extLst>
                    <a:ext uri="{9D8B030D-6E8A-4147-A177-3AD203B41FA5}">
                      <a16:colId xmlns:a16="http://schemas.microsoft.com/office/drawing/2014/main" val="2933764945"/>
                    </a:ext>
                  </a:extLst>
                </a:gridCol>
                <a:gridCol w="4032448">
                  <a:extLst>
                    <a:ext uri="{9D8B030D-6E8A-4147-A177-3AD203B41FA5}">
                      <a16:colId xmlns:a16="http://schemas.microsoft.com/office/drawing/2014/main" val="3174419078"/>
                    </a:ext>
                  </a:extLst>
                </a:gridCol>
              </a:tblGrid>
              <a:tr h="435014">
                <a:tc>
                  <a:txBody>
                    <a:bodyPr/>
                    <a:lstStyle/>
                    <a:p>
                      <a:r>
                        <a:rPr lang="en-GB" dirty="0"/>
                        <a:t>Area of learning</a:t>
                      </a:r>
                    </a:p>
                  </a:txBody>
                  <a:tcPr/>
                </a:tc>
                <a:tc>
                  <a:txBody>
                    <a:bodyPr/>
                    <a:lstStyle/>
                    <a:p>
                      <a:r>
                        <a:rPr lang="en-GB" dirty="0"/>
                        <a:t>Activity</a:t>
                      </a:r>
                    </a:p>
                  </a:txBody>
                  <a:tcPr/>
                </a:tc>
                <a:extLst>
                  <a:ext uri="{0D108BD9-81ED-4DB2-BD59-A6C34878D82A}">
                    <a16:rowId xmlns:a16="http://schemas.microsoft.com/office/drawing/2014/main" val="1754962932"/>
                  </a:ext>
                </a:extLst>
              </a:tr>
              <a:tr h="804898">
                <a:tc>
                  <a:txBody>
                    <a:bodyPr/>
                    <a:lstStyle/>
                    <a:p>
                      <a:r>
                        <a:rPr lang="en-GB" sz="1500" dirty="0"/>
                        <a:t>Sentence types – questions and statements</a:t>
                      </a:r>
                    </a:p>
                  </a:txBody>
                  <a:tcPr/>
                </a:tc>
                <a:tc>
                  <a:txBody>
                    <a:bodyPr/>
                    <a:lstStyle/>
                    <a:p>
                      <a:r>
                        <a:rPr lang="en-GB" sz="1500" dirty="0"/>
                        <a:t>Think about and write down questions you would like to answer.  Once you have researched the answers, write the answers found as statements.</a:t>
                      </a:r>
                    </a:p>
                  </a:txBody>
                  <a:tcPr/>
                </a:tc>
                <a:extLst>
                  <a:ext uri="{0D108BD9-81ED-4DB2-BD59-A6C34878D82A}">
                    <a16:rowId xmlns:a16="http://schemas.microsoft.com/office/drawing/2014/main" val="1223818063"/>
                  </a:ext>
                </a:extLst>
              </a:tr>
              <a:tr h="750847">
                <a:tc>
                  <a:txBody>
                    <a:bodyPr/>
                    <a:lstStyle/>
                    <a:p>
                      <a:r>
                        <a:rPr lang="en-GB" sz="1500" dirty="0"/>
                        <a:t>Non-fiction writing – research and writing</a:t>
                      </a:r>
                    </a:p>
                  </a:txBody>
                  <a:tcPr/>
                </a:tc>
                <a:tc>
                  <a:txBody>
                    <a:bodyPr/>
                    <a:lstStyle/>
                    <a:p>
                      <a:r>
                        <a:rPr lang="en-GB" sz="1500" dirty="0"/>
                        <a:t>Write a fact-file about the axolotl – include a description of the axolotl’s habitat, diet and predators/why endangered?</a:t>
                      </a:r>
                    </a:p>
                  </a:txBody>
                  <a:tcPr/>
                </a:tc>
                <a:extLst>
                  <a:ext uri="{0D108BD9-81ED-4DB2-BD59-A6C34878D82A}">
                    <a16:rowId xmlns:a16="http://schemas.microsoft.com/office/drawing/2014/main" val="4232617314"/>
                  </a:ext>
                </a:extLst>
              </a:tr>
              <a:tr h="750847">
                <a:tc>
                  <a:txBody>
                    <a:bodyPr/>
                    <a:lstStyle/>
                    <a:p>
                      <a:r>
                        <a:rPr lang="en-GB" sz="1500" dirty="0"/>
                        <a:t>Sentence types – statements and exclamations</a:t>
                      </a:r>
                    </a:p>
                  </a:txBody>
                  <a:tcPr/>
                </a:tc>
                <a:tc>
                  <a:txBody>
                    <a:bodyPr/>
                    <a:lstStyle/>
                    <a:p>
                      <a:r>
                        <a:rPr lang="en-GB" sz="1500" dirty="0"/>
                        <a:t>Give children a picture of an axolotl.  </a:t>
                      </a:r>
                    </a:p>
                    <a:p>
                      <a:r>
                        <a:rPr lang="en-GB" sz="1500" dirty="0"/>
                        <a:t>Children to write a description of what they think they can deduce about the animal and where it lives from what it looks like and what they know about animals.</a:t>
                      </a:r>
                    </a:p>
                  </a:txBody>
                  <a:tcPr/>
                </a:tc>
                <a:extLst>
                  <a:ext uri="{0D108BD9-81ED-4DB2-BD59-A6C34878D82A}">
                    <a16:rowId xmlns:a16="http://schemas.microsoft.com/office/drawing/2014/main" val="1008508684"/>
                  </a:ext>
                </a:extLst>
              </a:tr>
              <a:tr h="750847">
                <a:tc>
                  <a:txBody>
                    <a:bodyPr/>
                    <a:lstStyle/>
                    <a:p>
                      <a:r>
                        <a:rPr lang="en-GB" sz="1500" dirty="0"/>
                        <a:t>Sentence types – statements, commands, exclamations and questions</a:t>
                      </a:r>
                    </a:p>
                  </a:txBody>
                  <a:tcPr/>
                </a:tc>
                <a:tc>
                  <a:txBody>
                    <a:bodyPr/>
                    <a:lstStyle/>
                    <a:p>
                      <a:r>
                        <a:rPr lang="en-GB" sz="1500" dirty="0"/>
                        <a:t>Newspaper report related to the demise of the axolotl.</a:t>
                      </a:r>
                    </a:p>
                    <a:p>
                      <a:r>
                        <a:rPr lang="en-GB" sz="1500" dirty="0"/>
                        <a:t>Endangered poster/Save the axolotl poster.</a:t>
                      </a:r>
                    </a:p>
                  </a:txBody>
                  <a:tcPr/>
                </a:tc>
                <a:extLst>
                  <a:ext uri="{0D108BD9-81ED-4DB2-BD59-A6C34878D82A}">
                    <a16:rowId xmlns:a16="http://schemas.microsoft.com/office/drawing/2014/main" val="3954353829"/>
                  </a:ext>
                </a:extLst>
              </a:tr>
            </a:tbl>
          </a:graphicData>
        </a:graphic>
      </p:graphicFrame>
    </p:spTree>
    <p:extLst>
      <p:ext uri="{BB962C8B-B14F-4D97-AF65-F5344CB8AC3E}">
        <p14:creationId xmlns:p14="http://schemas.microsoft.com/office/powerpoint/2010/main" val="7801457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CE9A4A2-6880-CE44-AEEE-591D319ED21F}"/>
              </a:ext>
            </a:extLst>
          </p:cNvPr>
          <p:cNvSpPr txBox="1"/>
          <p:nvPr/>
        </p:nvSpPr>
        <p:spPr>
          <a:xfrm>
            <a:off x="859753" y="474435"/>
            <a:ext cx="7700386" cy="2564356"/>
          </a:xfrm>
          <a:prstGeom prst="rect">
            <a:avLst/>
          </a:prstGeom>
          <a:noFill/>
        </p:spPr>
        <p:txBody>
          <a:bodyPr wrap="square" rtlCol="0">
            <a:spAutoFit/>
          </a:bodyPr>
          <a:lstStyle/>
          <a:p>
            <a:pPr algn="just"/>
            <a:r>
              <a:rPr lang="en-US" sz="1662" dirty="0"/>
              <a:t>For more information on the Primary Science Teaching Trust and access to a large selection of PSTT resources, visit our website:</a:t>
            </a:r>
          </a:p>
          <a:p>
            <a:r>
              <a:rPr lang="en-US" sz="1662" dirty="0"/>
              <a:t>					</a:t>
            </a:r>
          </a:p>
          <a:p>
            <a:endParaRPr lang="en-US" sz="1662" dirty="0"/>
          </a:p>
          <a:p>
            <a:r>
              <a:rPr lang="en-US" sz="1662" dirty="0"/>
              <a:t>					</a:t>
            </a:r>
            <a:r>
              <a:rPr lang="en-US" sz="2585" dirty="0" err="1">
                <a:hlinkClick r:id="rId2"/>
              </a:rPr>
              <a:t>pstt.org.uk</a:t>
            </a:r>
            <a:r>
              <a:rPr lang="en-US" sz="1662" dirty="0"/>
              <a:t>	               	</a:t>
            </a:r>
          </a:p>
          <a:p>
            <a:endParaRPr lang="en-US" sz="1292" dirty="0"/>
          </a:p>
          <a:p>
            <a:endParaRPr lang="en-US" sz="1292" dirty="0"/>
          </a:p>
          <a:p>
            <a:r>
              <a:rPr lang="en-US" sz="1292" dirty="0"/>
              <a:t>	</a:t>
            </a:r>
          </a:p>
          <a:p>
            <a:endParaRPr lang="en-US" sz="1292" dirty="0"/>
          </a:p>
          <a:p>
            <a:r>
              <a:rPr lang="en-US" sz="1662" dirty="0"/>
              <a:t>           /</a:t>
            </a:r>
            <a:r>
              <a:rPr lang="en-US" sz="1662" dirty="0" err="1"/>
              <a:t>primaryscienceteachingtrust</a:t>
            </a:r>
            <a:r>
              <a:rPr lang="en-US" sz="1662" dirty="0"/>
              <a:t>   	                  @</a:t>
            </a:r>
            <a:r>
              <a:rPr lang="en-US" sz="1662" dirty="0" err="1"/>
              <a:t>pstt_whyhow</a:t>
            </a:r>
            <a:endParaRPr lang="en-US" sz="1662" dirty="0"/>
          </a:p>
        </p:txBody>
      </p:sp>
      <p:sp>
        <p:nvSpPr>
          <p:cNvPr id="5" name="TextBox 4">
            <a:extLst>
              <a:ext uri="{FF2B5EF4-FFF2-40B4-BE49-F238E27FC236}">
                <a16:creationId xmlns:a16="http://schemas.microsoft.com/office/drawing/2014/main" id="{4584F431-925B-DF48-ABCE-5F631F96B627}"/>
              </a:ext>
            </a:extLst>
          </p:cNvPr>
          <p:cNvSpPr txBox="1"/>
          <p:nvPr/>
        </p:nvSpPr>
        <p:spPr>
          <a:xfrm>
            <a:off x="877919" y="3248697"/>
            <a:ext cx="7700385" cy="3039550"/>
          </a:xfrm>
          <a:prstGeom prst="rect">
            <a:avLst/>
          </a:prstGeom>
          <a:noFill/>
        </p:spPr>
        <p:txBody>
          <a:bodyPr wrap="square" rtlCol="0">
            <a:spAutoFit/>
          </a:bodyPr>
          <a:lstStyle/>
          <a:p>
            <a:pPr algn="just"/>
            <a:r>
              <a:rPr lang="en-US" sz="1662" dirty="0"/>
              <a:t>To help you find high quality resources to support your primary science teaching quickly and easily, we provide links to excellent resources for teachers, children and families on our Wow Science website :</a:t>
            </a:r>
          </a:p>
          <a:p>
            <a:pPr lvl="8" algn="ctr"/>
            <a:endParaRPr lang="en-US" sz="1662" dirty="0"/>
          </a:p>
          <a:p>
            <a:pPr lvl="8" algn="ctr"/>
            <a:r>
              <a:rPr lang="en-US" sz="2585" dirty="0">
                <a:hlinkClick r:id="rId3"/>
              </a:rPr>
              <a:t>wowscience.co.uk</a:t>
            </a:r>
            <a:endParaRPr lang="en-US" sz="1662" dirty="0"/>
          </a:p>
          <a:p>
            <a:endParaRPr lang="en-US" sz="1662" dirty="0"/>
          </a:p>
          <a:p>
            <a:endParaRPr lang="en-US" sz="1662" dirty="0"/>
          </a:p>
          <a:p>
            <a:r>
              <a:rPr lang="en-US" sz="1662" dirty="0"/>
              <a:t>and we regularly provide further suggestions on how to use these in the classroom through social media platforms:</a:t>
            </a:r>
          </a:p>
          <a:p>
            <a:endParaRPr lang="en-US" sz="1108" dirty="0"/>
          </a:p>
          <a:p>
            <a:pPr>
              <a:spcBef>
                <a:spcPts val="554"/>
              </a:spcBef>
            </a:pPr>
            <a:r>
              <a:rPr lang="en-US" sz="1662" dirty="0"/>
              <a:t>           /</a:t>
            </a:r>
            <a:r>
              <a:rPr lang="en-US" sz="1662" dirty="0" err="1"/>
              <a:t>wowscience</a:t>
            </a:r>
            <a:r>
              <a:rPr lang="en-US" sz="1662" dirty="0"/>
              <a:t>	                                                    @</a:t>
            </a:r>
            <a:r>
              <a:rPr lang="en-US" sz="1662" dirty="0" err="1"/>
              <a:t>WowScienceHQ</a:t>
            </a:r>
            <a:endParaRPr lang="en-US" sz="1662" dirty="0"/>
          </a:p>
        </p:txBody>
      </p:sp>
      <p:pic>
        <p:nvPicPr>
          <p:cNvPr id="6" name="Picture 5">
            <a:extLst>
              <a:ext uri="{FF2B5EF4-FFF2-40B4-BE49-F238E27FC236}">
                <a16:creationId xmlns:a16="http://schemas.microsoft.com/office/drawing/2014/main" id="{7E32AB4C-6C0A-234E-BE64-2A6D5802D28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441" y="2667059"/>
            <a:ext cx="383912" cy="397566"/>
          </a:xfrm>
          <a:prstGeom prst="rect">
            <a:avLst/>
          </a:prstGeom>
        </p:spPr>
      </p:pic>
      <p:pic>
        <p:nvPicPr>
          <p:cNvPr id="7" name="Picture 6">
            <a:extLst>
              <a:ext uri="{FF2B5EF4-FFF2-40B4-BE49-F238E27FC236}">
                <a16:creationId xmlns:a16="http://schemas.microsoft.com/office/drawing/2014/main" id="{BE3E4294-527A-7F42-942A-F0003E9CB33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09943" y="2667059"/>
            <a:ext cx="390649" cy="397566"/>
          </a:xfrm>
          <a:prstGeom prst="rect">
            <a:avLst/>
          </a:prstGeom>
        </p:spPr>
      </p:pic>
      <p:pic>
        <p:nvPicPr>
          <p:cNvPr id="8" name="Picture 7">
            <a:extLst>
              <a:ext uri="{FF2B5EF4-FFF2-40B4-BE49-F238E27FC236}">
                <a16:creationId xmlns:a16="http://schemas.microsoft.com/office/drawing/2014/main" id="{C4EE4A5A-B674-4D40-8860-3276770EF5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441" y="5876811"/>
            <a:ext cx="383912" cy="397566"/>
          </a:xfrm>
          <a:prstGeom prst="rect">
            <a:avLst/>
          </a:prstGeom>
        </p:spPr>
      </p:pic>
      <p:pic>
        <p:nvPicPr>
          <p:cNvPr id="9" name="Picture 8">
            <a:extLst>
              <a:ext uri="{FF2B5EF4-FFF2-40B4-BE49-F238E27FC236}">
                <a16:creationId xmlns:a16="http://schemas.microsoft.com/office/drawing/2014/main" id="{A9AD72B3-558B-4649-8712-448C147D00C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09942" y="5876811"/>
            <a:ext cx="390649" cy="397566"/>
          </a:xfrm>
          <a:prstGeom prst="rect">
            <a:avLst/>
          </a:prstGeom>
        </p:spPr>
      </p:pic>
      <p:pic>
        <p:nvPicPr>
          <p:cNvPr id="11" name="Picture 10">
            <a:extLst>
              <a:ext uri="{FF2B5EF4-FFF2-40B4-BE49-F238E27FC236}">
                <a16:creationId xmlns:a16="http://schemas.microsoft.com/office/drawing/2014/main" id="{41253E59-D241-4744-BD0D-C61A6DF87C0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622501" y="1189243"/>
            <a:ext cx="1510049" cy="1127293"/>
          </a:xfrm>
          <a:prstGeom prst="rect">
            <a:avLst/>
          </a:prstGeom>
        </p:spPr>
      </p:pic>
      <p:pic>
        <p:nvPicPr>
          <p:cNvPr id="13" name="Picture 12">
            <a:extLst>
              <a:ext uri="{FF2B5EF4-FFF2-40B4-BE49-F238E27FC236}">
                <a16:creationId xmlns:a16="http://schemas.microsoft.com/office/drawing/2014/main" id="{649B3333-313E-444B-8800-4BA0CC79988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78317" y="4160160"/>
            <a:ext cx="1598418" cy="870036"/>
          </a:xfrm>
          <a:prstGeom prst="rect">
            <a:avLst/>
          </a:prstGeom>
        </p:spPr>
      </p:pic>
    </p:spTree>
    <p:extLst>
      <p:ext uri="{BB962C8B-B14F-4D97-AF65-F5344CB8AC3E}">
        <p14:creationId xmlns:p14="http://schemas.microsoft.com/office/powerpoint/2010/main" val="1125326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BE9A749-B1E4-4BE0-8102-2EFF9A9DDFE4}"/>
              </a:ext>
            </a:extLst>
          </p:cNvPr>
          <p:cNvSpPr/>
          <p:nvPr/>
        </p:nvSpPr>
        <p:spPr>
          <a:xfrm>
            <a:off x="703770" y="4733280"/>
            <a:ext cx="8084932" cy="954107"/>
          </a:xfrm>
          <a:prstGeom prst="rect">
            <a:avLst/>
          </a:prstGeom>
        </p:spPr>
        <p:txBody>
          <a:bodyPr wrap="square">
            <a:spAutoFit/>
          </a:bodyPr>
          <a:lstStyle/>
          <a:p>
            <a:r>
              <a:rPr lang="en-US" sz="1400" dirty="0"/>
              <a:t>This power point is intended to be a guide for teachers for their reference although they may wish to show certain slides in the classroom. </a:t>
            </a:r>
          </a:p>
          <a:p>
            <a:endParaRPr lang="en-US" sz="1400" dirty="0"/>
          </a:p>
          <a:p>
            <a:r>
              <a:rPr lang="en-US" sz="1400" dirty="0"/>
              <a:t>We would welcome any feedback on these materials.</a:t>
            </a:r>
            <a:endParaRPr lang="en-GB" sz="1400" dirty="0"/>
          </a:p>
        </p:txBody>
      </p:sp>
      <p:sp>
        <p:nvSpPr>
          <p:cNvPr id="4" name="Rectangle 3">
            <a:extLst>
              <a:ext uri="{FF2B5EF4-FFF2-40B4-BE49-F238E27FC236}">
                <a16:creationId xmlns:a16="http://schemas.microsoft.com/office/drawing/2014/main" id="{DC449E50-D10E-484B-830F-FBDA3FD8D5DB}"/>
              </a:ext>
            </a:extLst>
          </p:cNvPr>
          <p:cNvSpPr/>
          <p:nvPr/>
        </p:nvSpPr>
        <p:spPr>
          <a:xfrm>
            <a:off x="703770" y="1809110"/>
            <a:ext cx="8084932" cy="2677656"/>
          </a:xfrm>
          <a:prstGeom prst="rect">
            <a:avLst/>
          </a:prstGeom>
        </p:spPr>
        <p:txBody>
          <a:bodyPr wrap="square">
            <a:spAutoFit/>
          </a:bodyPr>
          <a:lstStyle/>
          <a:p>
            <a:pPr>
              <a:spcAft>
                <a:spcPts val="0"/>
              </a:spcAft>
            </a:pPr>
            <a:r>
              <a:rPr lang="en-GB" sz="1400" b="1" dirty="0">
                <a:latin typeface="Calibri" panose="020F0502020204030204" pitchFamily="34" charset="0"/>
                <a:ea typeface="Calibri" panose="020F0502020204030204" pitchFamily="34" charset="0"/>
              </a:rPr>
              <a:t>Disclaimer</a:t>
            </a:r>
          </a:p>
          <a:p>
            <a:pPr>
              <a:spcAft>
                <a:spcPts val="0"/>
              </a:spcAft>
            </a:pPr>
            <a:r>
              <a:rPr lang="en-GB" sz="1400" dirty="0">
                <a:latin typeface="Calibri" panose="020F0502020204030204" pitchFamily="34" charset="0"/>
                <a:ea typeface="Calibri" panose="020F0502020204030204" pitchFamily="34" charset="0"/>
              </a:rPr>
              <a:t>Primary Science Teaching Trust (PSTT) is not liable for the actions or activities of any reader or anyone else who uses the information in this document or the associated classroom materials. PSTT assumes no liability with regard to injuries or damage to property that may occur as a result of using the information contained in these plans.</a:t>
            </a:r>
          </a:p>
          <a:p>
            <a:pPr>
              <a:spcAft>
                <a:spcPts val="0"/>
              </a:spcAft>
            </a:pPr>
            <a:r>
              <a:rPr lang="en-GB" sz="1400" dirty="0">
                <a:latin typeface="Calibri" panose="020F0502020204030204" pitchFamily="34" charset="0"/>
                <a:ea typeface="Calibri" panose="020F0502020204030204" pitchFamily="34" charset="0"/>
              </a:rPr>
              <a:t> </a:t>
            </a:r>
          </a:p>
          <a:p>
            <a:pPr>
              <a:spcAft>
                <a:spcPts val="0"/>
              </a:spcAft>
            </a:pPr>
            <a:r>
              <a:rPr lang="en-GB" sz="1400" dirty="0">
                <a:latin typeface="Calibri" panose="020F0502020204030204" pitchFamily="34" charset="0"/>
                <a:ea typeface="Calibri" panose="020F0502020204030204" pitchFamily="34" charset="0"/>
              </a:rPr>
              <a:t>PSTT recommends that a full risk assessment is carried out before undertaking in the classroom any of the practical investigations contained in the power point.</a:t>
            </a:r>
          </a:p>
          <a:p>
            <a:pPr>
              <a:spcAft>
                <a:spcPts val="0"/>
              </a:spcAft>
            </a:pPr>
            <a:endParaRPr lang="en-GB" sz="1400" dirty="0">
              <a:latin typeface="Calibri" panose="020F0502020204030204" pitchFamily="34" charset="0"/>
              <a:ea typeface="Calibri" panose="020F0502020204030204" pitchFamily="34" charset="0"/>
            </a:endParaRPr>
          </a:p>
          <a:p>
            <a:pPr>
              <a:spcAft>
                <a:spcPts val="0"/>
              </a:spcAft>
            </a:pPr>
            <a:r>
              <a:rPr lang="en-GB" sz="1400" b="1" dirty="0">
                <a:latin typeface="Calibri" panose="020F0502020204030204" pitchFamily="34" charset="0"/>
                <a:ea typeface="Calibri" panose="020F0502020204030204" pitchFamily="34" charset="0"/>
              </a:rPr>
              <a:t>Safety note</a:t>
            </a:r>
          </a:p>
          <a:p>
            <a:pPr>
              <a:spcAft>
                <a:spcPts val="0"/>
              </a:spcAft>
            </a:pPr>
            <a:r>
              <a:rPr lang="en-GB" sz="1400" dirty="0">
                <a:latin typeface="Calibri" panose="020F0502020204030204" pitchFamily="34" charset="0"/>
                <a:ea typeface="Calibri" panose="020F0502020204030204" pitchFamily="34" charset="0"/>
              </a:rPr>
              <a:t>PSTT advises teachers to refer to either CLEAPSS website or SSERC website for up to date health and safety information when planning practical activities for children.</a:t>
            </a:r>
          </a:p>
        </p:txBody>
      </p:sp>
      <p:sp>
        <p:nvSpPr>
          <p:cNvPr id="5" name="Rectangle 4">
            <a:extLst>
              <a:ext uri="{FF2B5EF4-FFF2-40B4-BE49-F238E27FC236}">
                <a16:creationId xmlns:a16="http://schemas.microsoft.com/office/drawing/2014/main" id="{8DDA5A8F-916F-4B0A-89B9-F55C61E55418}"/>
              </a:ext>
            </a:extLst>
          </p:cNvPr>
          <p:cNvSpPr/>
          <p:nvPr/>
        </p:nvSpPr>
        <p:spPr>
          <a:xfrm>
            <a:off x="703770" y="393045"/>
            <a:ext cx="8084932" cy="1169551"/>
          </a:xfrm>
          <a:prstGeom prst="rect">
            <a:avLst/>
          </a:prstGeom>
        </p:spPr>
        <p:txBody>
          <a:bodyPr wrap="square">
            <a:spAutoFit/>
          </a:bodyPr>
          <a:lstStyle/>
          <a:p>
            <a:pPr>
              <a:spcAft>
                <a:spcPts val="0"/>
              </a:spcAft>
            </a:pPr>
            <a:r>
              <a:rPr lang="en-GB" sz="1400" b="1" dirty="0">
                <a:latin typeface="Calibri" panose="020F0502020204030204" pitchFamily="34" charset="0"/>
                <a:ea typeface="Calibri" panose="020F0502020204030204" pitchFamily="34" charset="0"/>
              </a:rPr>
              <a:t>Copyright</a:t>
            </a:r>
          </a:p>
          <a:p>
            <a:pPr>
              <a:spcAft>
                <a:spcPts val="0"/>
              </a:spcAft>
            </a:pPr>
            <a:r>
              <a:rPr lang="en-GB" sz="1400" dirty="0">
                <a:latin typeface="Calibri" panose="020F0502020204030204" pitchFamily="34" charset="0"/>
                <a:ea typeface="Calibri" panose="020F0502020204030204" pitchFamily="34" charset="0"/>
              </a:rPr>
              <a:t>The materials included in these resources are </a:t>
            </a:r>
            <a:r>
              <a:rPr lang="en-GB" sz="1400" b="1" dirty="0">
                <a:latin typeface="Calibri" panose="020F0502020204030204" pitchFamily="34" charset="0"/>
                <a:ea typeface="Calibri" panose="020F0502020204030204" pitchFamily="34" charset="0"/>
              </a:rPr>
              <a:t>©Primary Science Teaching Trust 2019</a:t>
            </a:r>
            <a:r>
              <a:rPr lang="en-GB" sz="1400" dirty="0">
                <a:latin typeface="Calibri" panose="020F0502020204030204" pitchFamily="34" charset="0"/>
                <a:ea typeface="Calibri" panose="020F0502020204030204" pitchFamily="34" charset="0"/>
              </a:rPr>
              <a:t>, but may be freely reproduced by teachers in schools for educational purposes, subject to the source being credited. </a:t>
            </a:r>
          </a:p>
          <a:p>
            <a:pPr>
              <a:spcAft>
                <a:spcPts val="0"/>
              </a:spcAft>
            </a:pPr>
            <a:r>
              <a:rPr lang="en-GB" sz="1400" dirty="0">
                <a:latin typeface="Calibri" panose="020F0502020204030204" pitchFamily="34" charset="0"/>
                <a:ea typeface="Calibri" panose="020F0502020204030204" pitchFamily="34" charset="0"/>
              </a:rPr>
              <a:t>Materials may not be used for promotional or commercial purposes without the express permission of the PSTT. On no account may copies be offered for sale.</a:t>
            </a:r>
          </a:p>
        </p:txBody>
      </p:sp>
    </p:spTree>
    <p:extLst>
      <p:ext uri="{BB962C8B-B14F-4D97-AF65-F5344CB8AC3E}">
        <p14:creationId xmlns:p14="http://schemas.microsoft.com/office/powerpoint/2010/main" val="124576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48BB63E-D110-4E1D-91EE-E3B592161FAC}"/>
              </a:ext>
            </a:extLst>
          </p:cNvPr>
          <p:cNvSpPr txBox="1"/>
          <p:nvPr/>
        </p:nvSpPr>
        <p:spPr>
          <a:xfrm>
            <a:off x="720000" y="360000"/>
            <a:ext cx="2464906" cy="369332"/>
          </a:xfrm>
          <a:prstGeom prst="rect">
            <a:avLst/>
          </a:prstGeom>
          <a:noFill/>
        </p:spPr>
        <p:txBody>
          <a:bodyPr wrap="none" rtlCol="0">
            <a:spAutoFit/>
          </a:bodyPr>
          <a:lstStyle/>
          <a:p>
            <a:r>
              <a:rPr lang="en-GB" b="1"/>
              <a:t>Who are the scientists?</a:t>
            </a:r>
          </a:p>
        </p:txBody>
      </p:sp>
      <p:sp>
        <p:nvSpPr>
          <p:cNvPr id="8" name="Rectangle: Rounded Corners 7">
            <a:extLst>
              <a:ext uri="{FF2B5EF4-FFF2-40B4-BE49-F238E27FC236}">
                <a16:creationId xmlns:a16="http://schemas.microsoft.com/office/drawing/2014/main" id="{BF72CC65-0FDA-4686-8947-EB442CDF3551}"/>
              </a:ext>
            </a:extLst>
          </p:cNvPr>
          <p:cNvSpPr/>
          <p:nvPr/>
        </p:nvSpPr>
        <p:spPr>
          <a:xfrm>
            <a:off x="3419872" y="2103596"/>
            <a:ext cx="5400599" cy="11226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dirty="0"/>
              <a:t>How many scientists were working on this project?</a:t>
            </a:r>
          </a:p>
          <a:p>
            <a:pPr marL="285750" indent="-285750">
              <a:buFont typeface="Arial" panose="020B0604020202020204" pitchFamily="34" charset="0"/>
              <a:buChar char="•"/>
            </a:pPr>
            <a:r>
              <a:rPr lang="en-US" dirty="0"/>
              <a:t>Why do you think there are so many people?</a:t>
            </a:r>
          </a:p>
          <a:p>
            <a:pPr marL="285750" indent="-285750">
              <a:buFont typeface="Arial" panose="020B0604020202020204" pitchFamily="34" charset="0"/>
              <a:buChar char="•"/>
            </a:pPr>
            <a:r>
              <a:rPr lang="en-US" dirty="0"/>
              <a:t>How did they manage to work together?</a:t>
            </a:r>
          </a:p>
        </p:txBody>
      </p:sp>
      <p:sp>
        <p:nvSpPr>
          <p:cNvPr id="4" name="Rectangle 3">
            <a:extLst>
              <a:ext uri="{FF2B5EF4-FFF2-40B4-BE49-F238E27FC236}">
                <a16:creationId xmlns:a16="http://schemas.microsoft.com/office/drawing/2014/main" id="{4E6525D2-A45D-43F3-A97A-DC4E15870754}"/>
              </a:ext>
            </a:extLst>
          </p:cNvPr>
          <p:cNvSpPr/>
          <p:nvPr/>
        </p:nvSpPr>
        <p:spPr>
          <a:xfrm>
            <a:off x="3360867" y="834573"/>
            <a:ext cx="5783134" cy="1569660"/>
          </a:xfrm>
          <a:prstGeom prst="rect">
            <a:avLst/>
          </a:prstGeom>
        </p:spPr>
        <p:txBody>
          <a:bodyPr wrap="square">
            <a:spAutoFit/>
          </a:bodyPr>
          <a:lstStyle/>
          <a:p>
            <a:r>
              <a:rPr lang="en-GB" sz="2400" dirty="0"/>
              <a:t>Together wrote:</a:t>
            </a:r>
          </a:p>
          <a:p>
            <a:r>
              <a:rPr lang="en-GB" sz="2400" b="1" dirty="0"/>
              <a:t>The axolotl genome and the evolution of key tissue formation regulators</a:t>
            </a:r>
          </a:p>
          <a:p>
            <a:endParaRPr lang="en-GB" sz="2400" b="1" dirty="0"/>
          </a:p>
        </p:txBody>
      </p:sp>
      <p:pic>
        <p:nvPicPr>
          <p:cNvPr id="6" name="Picture 5" descr="A person in a blue shirt&#10;&#10;Description automatically generated with medium confidence">
            <a:extLst>
              <a:ext uri="{FF2B5EF4-FFF2-40B4-BE49-F238E27FC236}">
                <a16:creationId xmlns:a16="http://schemas.microsoft.com/office/drawing/2014/main" id="{4BD52A7A-9B5D-4E16-81B6-DE9C264CAD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60867" y="3673256"/>
            <a:ext cx="2095500" cy="2095500"/>
          </a:xfrm>
          <a:prstGeom prst="rect">
            <a:avLst/>
          </a:prstGeom>
        </p:spPr>
      </p:pic>
      <p:sp>
        <p:nvSpPr>
          <p:cNvPr id="10" name="TextBox 9">
            <a:extLst>
              <a:ext uri="{FF2B5EF4-FFF2-40B4-BE49-F238E27FC236}">
                <a16:creationId xmlns:a16="http://schemas.microsoft.com/office/drawing/2014/main" id="{9590D524-3B90-445F-9984-9988EFC106BB}"/>
              </a:ext>
            </a:extLst>
          </p:cNvPr>
          <p:cNvSpPr txBox="1"/>
          <p:nvPr/>
        </p:nvSpPr>
        <p:spPr>
          <a:xfrm>
            <a:off x="727930" y="838307"/>
            <a:ext cx="2464906" cy="5355312"/>
          </a:xfrm>
          <a:prstGeom prst="rect">
            <a:avLst/>
          </a:prstGeom>
          <a:noFill/>
        </p:spPr>
        <p:txBody>
          <a:bodyPr wrap="square">
            <a:spAutoFit/>
          </a:bodyPr>
          <a:lstStyle/>
          <a:p>
            <a:r>
              <a:rPr lang="en-GB" dirty="0" err="1"/>
              <a:t>Sergej</a:t>
            </a:r>
            <a:r>
              <a:rPr lang="en-GB" dirty="0"/>
              <a:t> Nowoshilow</a:t>
            </a:r>
            <a:r>
              <a:rPr lang="en-GB" baseline="30000" dirty="0"/>
              <a:t>1,2,3</a:t>
            </a:r>
            <a:endParaRPr lang="en-GB" dirty="0"/>
          </a:p>
          <a:p>
            <a:r>
              <a:rPr lang="en-GB" dirty="0"/>
              <a:t>Siegfried Schloissnig</a:t>
            </a:r>
            <a:r>
              <a:rPr lang="en-GB" baseline="30000" dirty="0"/>
              <a:t>4</a:t>
            </a:r>
            <a:r>
              <a:rPr lang="en-GB" dirty="0"/>
              <a:t> </a:t>
            </a:r>
          </a:p>
          <a:p>
            <a:r>
              <a:rPr lang="en-GB" dirty="0"/>
              <a:t>Ji-feng Fei</a:t>
            </a:r>
            <a:r>
              <a:rPr lang="en-GB" baseline="30000" dirty="0"/>
              <a:t>5</a:t>
            </a:r>
            <a:endParaRPr lang="en-GB" dirty="0"/>
          </a:p>
          <a:p>
            <a:r>
              <a:rPr lang="en-GB" dirty="0"/>
              <a:t>Andreas Dahl</a:t>
            </a:r>
            <a:r>
              <a:rPr lang="en-GB" baseline="30000" dirty="0"/>
              <a:t>3,6</a:t>
            </a:r>
            <a:endParaRPr lang="en-GB" dirty="0"/>
          </a:p>
          <a:p>
            <a:r>
              <a:rPr lang="en-GB" dirty="0"/>
              <a:t>Andy W. c. Pang</a:t>
            </a:r>
            <a:r>
              <a:rPr lang="en-GB" baseline="30000" dirty="0"/>
              <a:t>7</a:t>
            </a:r>
            <a:endParaRPr lang="en-GB" dirty="0"/>
          </a:p>
          <a:p>
            <a:r>
              <a:rPr lang="en-GB" dirty="0"/>
              <a:t>Martin Pippel</a:t>
            </a:r>
            <a:r>
              <a:rPr lang="en-GB" baseline="30000" dirty="0"/>
              <a:t>4</a:t>
            </a:r>
            <a:endParaRPr lang="en-GB" dirty="0"/>
          </a:p>
          <a:p>
            <a:r>
              <a:rPr lang="en-GB" dirty="0" err="1"/>
              <a:t>Sylke</a:t>
            </a:r>
            <a:r>
              <a:rPr lang="en-GB" dirty="0"/>
              <a:t> Winkler</a:t>
            </a:r>
            <a:r>
              <a:rPr lang="en-GB" baseline="30000" dirty="0"/>
              <a:t>1</a:t>
            </a:r>
            <a:endParaRPr lang="en-GB" dirty="0"/>
          </a:p>
          <a:p>
            <a:r>
              <a:rPr lang="en-GB" dirty="0"/>
              <a:t>Alex R. Hastie</a:t>
            </a:r>
            <a:r>
              <a:rPr lang="en-GB" baseline="30000" dirty="0"/>
              <a:t>7</a:t>
            </a:r>
            <a:endParaRPr lang="en-GB" dirty="0"/>
          </a:p>
          <a:p>
            <a:r>
              <a:rPr lang="en-GB" dirty="0"/>
              <a:t>George Young</a:t>
            </a:r>
            <a:r>
              <a:rPr lang="en-GB" baseline="30000" dirty="0"/>
              <a:t>8</a:t>
            </a:r>
            <a:endParaRPr lang="en-GB" dirty="0"/>
          </a:p>
          <a:p>
            <a:r>
              <a:rPr lang="en-GB" dirty="0"/>
              <a:t>Juliana G. Roscito</a:t>
            </a:r>
            <a:r>
              <a:rPr lang="en-GB" baseline="30000" dirty="0"/>
              <a:t>1,9,10</a:t>
            </a:r>
            <a:r>
              <a:rPr lang="en-GB" dirty="0"/>
              <a:t> </a:t>
            </a:r>
          </a:p>
          <a:p>
            <a:r>
              <a:rPr lang="en-GB" dirty="0"/>
              <a:t>Francisco Falcon</a:t>
            </a:r>
            <a:r>
              <a:rPr lang="en-GB" baseline="30000" dirty="0"/>
              <a:t>11</a:t>
            </a:r>
            <a:endParaRPr lang="en-GB" dirty="0"/>
          </a:p>
          <a:p>
            <a:r>
              <a:rPr lang="en-GB" dirty="0" err="1"/>
              <a:t>Dunja</a:t>
            </a:r>
            <a:r>
              <a:rPr lang="en-GB" dirty="0"/>
              <a:t> Knapp</a:t>
            </a:r>
            <a:r>
              <a:rPr lang="en-GB" baseline="30000" dirty="0"/>
              <a:t>3</a:t>
            </a:r>
            <a:endParaRPr lang="en-GB" dirty="0"/>
          </a:p>
          <a:p>
            <a:r>
              <a:rPr lang="en-GB" dirty="0"/>
              <a:t>Sean Powell</a:t>
            </a:r>
            <a:r>
              <a:rPr lang="en-GB" baseline="30000" dirty="0"/>
              <a:t>4</a:t>
            </a:r>
            <a:endParaRPr lang="en-GB" dirty="0"/>
          </a:p>
          <a:p>
            <a:r>
              <a:rPr lang="en-GB" dirty="0"/>
              <a:t>Alfredo Cruz</a:t>
            </a:r>
            <a:r>
              <a:rPr lang="en-GB" baseline="30000" dirty="0"/>
              <a:t>11</a:t>
            </a:r>
            <a:endParaRPr lang="en-GB" dirty="0"/>
          </a:p>
          <a:p>
            <a:r>
              <a:rPr lang="en-GB" dirty="0"/>
              <a:t>Han Cao</a:t>
            </a:r>
            <a:r>
              <a:rPr lang="en-GB" baseline="30000" dirty="0"/>
              <a:t>7</a:t>
            </a:r>
            <a:endParaRPr lang="en-GB" dirty="0"/>
          </a:p>
          <a:p>
            <a:r>
              <a:rPr lang="en-GB" dirty="0"/>
              <a:t>Bianca Habermann</a:t>
            </a:r>
            <a:r>
              <a:rPr lang="en-GB" baseline="30000" dirty="0"/>
              <a:t>12</a:t>
            </a:r>
            <a:endParaRPr lang="en-GB" dirty="0"/>
          </a:p>
          <a:p>
            <a:r>
              <a:rPr lang="en-GB" b="1" dirty="0"/>
              <a:t>Michael Hiller</a:t>
            </a:r>
            <a:r>
              <a:rPr lang="en-GB" b="1" baseline="30000" dirty="0"/>
              <a:t>1,9,10</a:t>
            </a:r>
            <a:endParaRPr lang="en-GB" dirty="0"/>
          </a:p>
          <a:p>
            <a:r>
              <a:rPr lang="en-GB" dirty="0"/>
              <a:t>Elly M. Tanaka</a:t>
            </a:r>
            <a:r>
              <a:rPr lang="en-GB" baseline="30000" dirty="0"/>
              <a:t>1,2,3</a:t>
            </a:r>
            <a:endParaRPr lang="en-GB" dirty="0"/>
          </a:p>
          <a:p>
            <a:r>
              <a:rPr lang="en-GB" dirty="0"/>
              <a:t>Eugene W. Myers</a:t>
            </a:r>
            <a:r>
              <a:rPr lang="en-GB" baseline="30000" dirty="0"/>
              <a:t>1,10</a:t>
            </a:r>
          </a:p>
        </p:txBody>
      </p:sp>
      <p:sp>
        <p:nvSpPr>
          <p:cNvPr id="11" name="TextBox 10">
            <a:extLst>
              <a:ext uri="{FF2B5EF4-FFF2-40B4-BE49-F238E27FC236}">
                <a16:creationId xmlns:a16="http://schemas.microsoft.com/office/drawing/2014/main" id="{8090E015-974F-45C2-8C72-682867CB4636}"/>
              </a:ext>
            </a:extLst>
          </p:cNvPr>
          <p:cNvSpPr txBox="1"/>
          <p:nvPr/>
        </p:nvSpPr>
        <p:spPr>
          <a:xfrm>
            <a:off x="5724128" y="3673256"/>
            <a:ext cx="3096343" cy="2031325"/>
          </a:xfrm>
          <a:prstGeom prst="rect">
            <a:avLst/>
          </a:prstGeom>
          <a:noFill/>
        </p:spPr>
        <p:txBody>
          <a:bodyPr wrap="square" rtlCol="0">
            <a:spAutoFit/>
          </a:bodyPr>
          <a:lstStyle/>
          <a:p>
            <a:r>
              <a:rPr lang="en-GB" b="1" dirty="0"/>
              <a:t>Professor Michael Hiller </a:t>
            </a:r>
            <a:r>
              <a:rPr lang="en-GB" dirty="0"/>
              <a:t>led a research group at the Max Planck Institute for the Physics of Complex Systems in Germany (2011-2020). He also works at Goethe University in Germany.</a:t>
            </a:r>
          </a:p>
        </p:txBody>
      </p:sp>
    </p:spTree>
    <p:extLst>
      <p:ext uri="{BB962C8B-B14F-4D97-AF65-F5344CB8AC3E}">
        <p14:creationId xmlns:p14="http://schemas.microsoft.com/office/powerpoint/2010/main" val="3068028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48BB63E-D110-4E1D-91EE-E3B592161FAC}"/>
              </a:ext>
            </a:extLst>
          </p:cNvPr>
          <p:cNvSpPr txBox="1"/>
          <p:nvPr/>
        </p:nvSpPr>
        <p:spPr>
          <a:xfrm>
            <a:off x="720000" y="360000"/>
            <a:ext cx="3131435" cy="369332"/>
          </a:xfrm>
          <a:prstGeom prst="rect">
            <a:avLst/>
          </a:prstGeom>
          <a:noFill/>
        </p:spPr>
        <p:txBody>
          <a:bodyPr wrap="none" rtlCol="0">
            <a:spAutoFit/>
          </a:bodyPr>
          <a:lstStyle/>
          <a:p>
            <a:r>
              <a:rPr lang="en-GB" b="1" dirty="0"/>
              <a:t>Where did the scientists work?</a:t>
            </a:r>
          </a:p>
        </p:txBody>
      </p:sp>
      <p:sp>
        <p:nvSpPr>
          <p:cNvPr id="3" name="Rectangle 2">
            <a:extLst>
              <a:ext uri="{FF2B5EF4-FFF2-40B4-BE49-F238E27FC236}">
                <a16:creationId xmlns:a16="http://schemas.microsoft.com/office/drawing/2014/main" id="{27AE9409-ECEB-4183-A793-4EB15AAE6CDD}"/>
              </a:ext>
            </a:extLst>
          </p:cNvPr>
          <p:cNvSpPr/>
          <p:nvPr/>
        </p:nvSpPr>
        <p:spPr>
          <a:xfrm>
            <a:off x="720000" y="865689"/>
            <a:ext cx="7092360" cy="5632311"/>
          </a:xfrm>
          <a:prstGeom prst="rect">
            <a:avLst/>
          </a:prstGeom>
        </p:spPr>
        <p:txBody>
          <a:bodyPr wrap="square">
            <a:spAutoFit/>
          </a:bodyPr>
          <a:lstStyle/>
          <a:p>
            <a:pPr marL="342900" indent="-342900">
              <a:buFont typeface="+mj-lt"/>
              <a:buAutoNum type="arabicPeriod"/>
            </a:pPr>
            <a:r>
              <a:rPr lang="en-GB" dirty="0"/>
              <a:t>Max Planck Institute of Molecular Cell Biology and Genetics, Dresden, </a:t>
            </a:r>
            <a:r>
              <a:rPr lang="en-GB" b="1" dirty="0"/>
              <a:t>Germany</a:t>
            </a:r>
          </a:p>
          <a:p>
            <a:pPr marL="342900" indent="-342900">
              <a:buFont typeface="+mj-lt"/>
              <a:buAutoNum type="arabicPeriod"/>
            </a:pPr>
            <a:r>
              <a:rPr lang="en-GB" dirty="0"/>
              <a:t>Research Institute of Molecular Pathology (IMP), Vienna </a:t>
            </a:r>
            <a:r>
              <a:rPr lang="en-GB" dirty="0" err="1"/>
              <a:t>Biocenter</a:t>
            </a:r>
            <a:r>
              <a:rPr lang="en-GB" dirty="0"/>
              <a:t> (VBC), Vienna, </a:t>
            </a:r>
            <a:r>
              <a:rPr lang="en-GB" b="1" dirty="0"/>
              <a:t>Austria. </a:t>
            </a:r>
          </a:p>
          <a:p>
            <a:pPr marL="342900" indent="-342900">
              <a:buFont typeface="+mj-lt"/>
              <a:buAutoNum type="arabicPeriod"/>
            </a:pPr>
            <a:r>
              <a:rPr lang="en-GB" dirty="0"/>
              <a:t>DFG Research </a:t>
            </a:r>
            <a:r>
              <a:rPr lang="en-GB" dirty="0" err="1"/>
              <a:t>Center</a:t>
            </a:r>
            <a:r>
              <a:rPr lang="en-GB" dirty="0"/>
              <a:t> for Regenerative Therapies, </a:t>
            </a:r>
            <a:r>
              <a:rPr lang="en-GB" dirty="0" err="1"/>
              <a:t>Technische</a:t>
            </a:r>
            <a:r>
              <a:rPr lang="en-GB" dirty="0"/>
              <a:t> Universität Dresden, Dresden, </a:t>
            </a:r>
            <a:r>
              <a:rPr lang="en-GB" b="1" dirty="0"/>
              <a:t>Germany.</a:t>
            </a:r>
            <a:r>
              <a:rPr lang="en-GB" dirty="0"/>
              <a:t> </a:t>
            </a:r>
          </a:p>
          <a:p>
            <a:pPr marL="342900" indent="-342900">
              <a:buFont typeface="+mj-lt"/>
              <a:buAutoNum type="arabicPeriod"/>
            </a:pPr>
            <a:r>
              <a:rPr lang="en-GB" dirty="0"/>
              <a:t>Heidelberg Institute for Theoretical Studies, Heidelberg, </a:t>
            </a:r>
            <a:r>
              <a:rPr lang="en-GB" b="1" dirty="0"/>
              <a:t>Germany.</a:t>
            </a:r>
            <a:r>
              <a:rPr lang="en-GB" dirty="0"/>
              <a:t> </a:t>
            </a:r>
          </a:p>
          <a:p>
            <a:pPr marL="342900" indent="-342900">
              <a:buFont typeface="+mj-lt"/>
              <a:buAutoNum type="arabicPeriod"/>
            </a:pPr>
            <a:r>
              <a:rPr lang="en-GB" dirty="0"/>
              <a:t>Institute for Brain Research and </a:t>
            </a:r>
            <a:r>
              <a:rPr lang="en-GB" dirty="0" err="1"/>
              <a:t>Rehabilitation,South</a:t>
            </a:r>
            <a:r>
              <a:rPr lang="en-GB" dirty="0"/>
              <a:t> China Normal University, Guangzhou, </a:t>
            </a:r>
            <a:r>
              <a:rPr lang="en-GB" b="1" dirty="0"/>
              <a:t>China.</a:t>
            </a:r>
            <a:r>
              <a:rPr lang="en-GB" dirty="0"/>
              <a:t> </a:t>
            </a:r>
          </a:p>
          <a:p>
            <a:pPr marL="342900" indent="-342900">
              <a:buFont typeface="+mj-lt"/>
              <a:buAutoNum type="arabicPeriod"/>
            </a:pPr>
            <a:r>
              <a:rPr lang="en-GB" dirty="0"/>
              <a:t>Deep Sequencing Group, Biotechnology </a:t>
            </a:r>
            <a:r>
              <a:rPr lang="en-GB" dirty="0" err="1"/>
              <a:t>Center</a:t>
            </a:r>
            <a:r>
              <a:rPr lang="en-GB" dirty="0"/>
              <a:t> (</a:t>
            </a:r>
            <a:r>
              <a:rPr lang="en-GB" dirty="0" err="1"/>
              <a:t>Biotec</a:t>
            </a:r>
            <a:r>
              <a:rPr lang="en-GB" dirty="0"/>
              <a:t>) </a:t>
            </a:r>
            <a:r>
              <a:rPr lang="en-GB" dirty="0" err="1"/>
              <a:t>Technische</a:t>
            </a:r>
            <a:r>
              <a:rPr lang="en-GB" dirty="0"/>
              <a:t> Universität Dresden, Dresden, </a:t>
            </a:r>
            <a:r>
              <a:rPr lang="en-GB" b="1" dirty="0"/>
              <a:t>Germany.</a:t>
            </a:r>
          </a:p>
          <a:p>
            <a:pPr marL="342900" indent="-342900">
              <a:buFont typeface="+mj-lt"/>
              <a:buAutoNum type="arabicPeriod"/>
            </a:pPr>
            <a:r>
              <a:rPr lang="en-GB" dirty="0" err="1"/>
              <a:t>Bionano</a:t>
            </a:r>
            <a:r>
              <a:rPr lang="en-GB" dirty="0"/>
              <a:t> Genomics, San Diego, California, </a:t>
            </a:r>
            <a:r>
              <a:rPr lang="en-GB" b="1" dirty="0"/>
              <a:t>USA.</a:t>
            </a:r>
          </a:p>
          <a:p>
            <a:pPr marL="342900" indent="-342900">
              <a:buFont typeface="+mj-lt"/>
              <a:buAutoNum type="arabicPeriod"/>
            </a:pPr>
            <a:r>
              <a:rPr lang="en-GB" dirty="0"/>
              <a:t>The Francis Crick Institute, London</a:t>
            </a:r>
            <a:r>
              <a:rPr lang="en-GB" b="1" dirty="0"/>
              <a:t>, UK.</a:t>
            </a:r>
          </a:p>
          <a:p>
            <a:pPr marL="342900" indent="-342900">
              <a:buFont typeface="+mj-lt"/>
              <a:buAutoNum type="arabicPeriod"/>
            </a:pPr>
            <a:r>
              <a:rPr lang="en-GB" dirty="0"/>
              <a:t>Max Planck Institute for the Physics of Complex Systems, Dresden, </a:t>
            </a:r>
            <a:r>
              <a:rPr lang="en-GB" b="1" dirty="0"/>
              <a:t>Germany</a:t>
            </a:r>
            <a:r>
              <a:rPr lang="en-GB" dirty="0"/>
              <a:t>.</a:t>
            </a:r>
          </a:p>
          <a:p>
            <a:pPr marL="342900" indent="-342900">
              <a:buFont typeface="+mj-lt"/>
              <a:buAutoNum type="arabicPeriod"/>
            </a:pPr>
            <a:r>
              <a:rPr lang="en-GB" dirty="0" err="1"/>
              <a:t>Center</a:t>
            </a:r>
            <a:r>
              <a:rPr lang="en-GB" dirty="0"/>
              <a:t> for Systems Biology, Dresden, </a:t>
            </a:r>
            <a:r>
              <a:rPr lang="en-GB" b="1" dirty="0"/>
              <a:t>Germany.</a:t>
            </a:r>
          </a:p>
          <a:p>
            <a:pPr marL="342900" indent="-342900">
              <a:buFont typeface="+mj-lt"/>
              <a:buAutoNum type="arabicPeriod"/>
            </a:pPr>
            <a:r>
              <a:rPr lang="en-GB" dirty="0"/>
              <a:t>Molecular and Developmental Complexity Group, Unidad de </a:t>
            </a:r>
            <a:r>
              <a:rPr lang="en-GB" dirty="0" err="1"/>
              <a:t>Genómica</a:t>
            </a:r>
            <a:r>
              <a:rPr lang="en-GB" dirty="0"/>
              <a:t> </a:t>
            </a:r>
            <a:r>
              <a:rPr lang="en-GB" dirty="0" err="1"/>
              <a:t>Avanzada</a:t>
            </a:r>
            <a:r>
              <a:rPr lang="en-GB" dirty="0"/>
              <a:t>, </a:t>
            </a:r>
            <a:r>
              <a:rPr lang="en-GB" dirty="0" err="1"/>
              <a:t>Langebio-Cinvestav</a:t>
            </a:r>
            <a:r>
              <a:rPr lang="en-GB" dirty="0"/>
              <a:t>, Irapuato, </a:t>
            </a:r>
            <a:r>
              <a:rPr lang="en-GB" b="1" dirty="0"/>
              <a:t>Mexico</a:t>
            </a:r>
            <a:r>
              <a:rPr lang="en-GB" dirty="0"/>
              <a:t>.</a:t>
            </a:r>
          </a:p>
          <a:p>
            <a:pPr marL="342900" indent="-342900">
              <a:buFont typeface="+mj-lt"/>
              <a:buAutoNum type="arabicPeriod"/>
            </a:pPr>
            <a:r>
              <a:rPr lang="en-GB" dirty="0"/>
              <a:t>IBDM – </a:t>
            </a:r>
            <a:r>
              <a:rPr lang="en-GB" dirty="0" err="1"/>
              <a:t>Institut</a:t>
            </a:r>
            <a:r>
              <a:rPr lang="en-GB" dirty="0"/>
              <a:t> de </a:t>
            </a:r>
            <a:r>
              <a:rPr lang="en-GB" dirty="0" err="1"/>
              <a:t>Biologie</a:t>
            </a:r>
            <a:r>
              <a:rPr lang="en-GB" dirty="0"/>
              <a:t> du </a:t>
            </a:r>
            <a:r>
              <a:rPr lang="en-GB" dirty="0" err="1"/>
              <a:t>Développement</a:t>
            </a:r>
            <a:r>
              <a:rPr lang="en-GB" dirty="0"/>
              <a:t> de Marseille, CNRS &amp;Aix-Marseille </a:t>
            </a:r>
            <a:r>
              <a:rPr lang="en-GB" dirty="0" err="1"/>
              <a:t>Université</a:t>
            </a:r>
            <a:r>
              <a:rPr lang="en-GB" dirty="0"/>
              <a:t>, Marseille, </a:t>
            </a:r>
            <a:r>
              <a:rPr lang="en-GB" b="1" dirty="0"/>
              <a:t>France.</a:t>
            </a:r>
            <a:r>
              <a:rPr lang="en-GB" dirty="0"/>
              <a:t> </a:t>
            </a:r>
          </a:p>
        </p:txBody>
      </p:sp>
    </p:spTree>
    <p:extLst>
      <p:ext uri="{BB962C8B-B14F-4D97-AF65-F5344CB8AC3E}">
        <p14:creationId xmlns:p14="http://schemas.microsoft.com/office/powerpoint/2010/main" val="4009794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3B3E388-82DF-4824-A3AE-35FAB0AD26EF}"/>
              </a:ext>
            </a:extLst>
          </p:cNvPr>
          <p:cNvSpPr txBox="1"/>
          <p:nvPr/>
        </p:nvSpPr>
        <p:spPr>
          <a:xfrm>
            <a:off x="899592" y="329346"/>
            <a:ext cx="3056414" cy="369332"/>
          </a:xfrm>
          <a:prstGeom prst="rect">
            <a:avLst/>
          </a:prstGeom>
          <a:noFill/>
        </p:spPr>
        <p:txBody>
          <a:bodyPr wrap="none" rtlCol="0">
            <a:spAutoFit/>
          </a:bodyPr>
          <a:lstStyle/>
          <a:p>
            <a:r>
              <a:rPr lang="en-GB" b="1" dirty="0"/>
              <a:t>What did the scientists know?</a:t>
            </a:r>
          </a:p>
        </p:txBody>
      </p:sp>
      <p:sp>
        <p:nvSpPr>
          <p:cNvPr id="5" name="Rectangle 4">
            <a:extLst>
              <a:ext uri="{FF2B5EF4-FFF2-40B4-BE49-F238E27FC236}">
                <a16:creationId xmlns:a16="http://schemas.microsoft.com/office/drawing/2014/main" id="{6983DB47-EBAB-4260-86D4-87247143D3CC}"/>
              </a:ext>
            </a:extLst>
          </p:cNvPr>
          <p:cNvSpPr/>
          <p:nvPr/>
        </p:nvSpPr>
        <p:spPr>
          <a:xfrm>
            <a:off x="899592" y="2298053"/>
            <a:ext cx="6184048" cy="1477328"/>
          </a:xfrm>
          <a:prstGeom prst="rect">
            <a:avLst/>
          </a:prstGeom>
        </p:spPr>
        <p:txBody>
          <a:bodyPr wrap="square" anchor="t">
            <a:spAutoFit/>
          </a:bodyPr>
          <a:lstStyle/>
          <a:p>
            <a:r>
              <a:rPr lang="en-GB" dirty="0"/>
              <a:t>DNA is 2-stranded molecule with a double-helix shape.</a:t>
            </a:r>
          </a:p>
          <a:p>
            <a:r>
              <a:rPr lang="en-GB" dirty="0"/>
              <a:t>Each strand of DNA is made of long sequences </a:t>
            </a:r>
            <a:r>
              <a:rPr lang="en-GB" b="1" dirty="0"/>
              <a:t>of nucleotide bases</a:t>
            </a:r>
            <a:r>
              <a:rPr lang="en-GB" dirty="0"/>
              <a:t> (4 bases in total). The order of the bases determines the </a:t>
            </a:r>
            <a:r>
              <a:rPr lang="en-GB" b="1" dirty="0"/>
              <a:t>genetic code </a:t>
            </a:r>
            <a:r>
              <a:rPr lang="en-GB" dirty="0"/>
              <a:t>for building an organism. It is unique to each organism.</a:t>
            </a:r>
          </a:p>
        </p:txBody>
      </p:sp>
      <p:sp>
        <p:nvSpPr>
          <p:cNvPr id="8" name="Rectangle 7">
            <a:extLst>
              <a:ext uri="{FF2B5EF4-FFF2-40B4-BE49-F238E27FC236}">
                <a16:creationId xmlns:a16="http://schemas.microsoft.com/office/drawing/2014/main" id="{E139AF5F-7851-4C34-B30F-2DC4FBE83EA7}"/>
              </a:ext>
            </a:extLst>
          </p:cNvPr>
          <p:cNvSpPr/>
          <p:nvPr/>
        </p:nvSpPr>
        <p:spPr>
          <a:xfrm>
            <a:off x="892713" y="3972369"/>
            <a:ext cx="5890941" cy="369332"/>
          </a:xfrm>
          <a:prstGeom prst="rect">
            <a:avLst/>
          </a:prstGeom>
        </p:spPr>
        <p:txBody>
          <a:bodyPr wrap="square">
            <a:spAutoFit/>
          </a:bodyPr>
          <a:lstStyle/>
          <a:p>
            <a:r>
              <a:rPr lang="en-GB" dirty="0">
                <a:cs typeface="Arial" panose="020B0604020202020204" pitchFamily="34" charset="0"/>
              </a:rPr>
              <a:t>The </a:t>
            </a:r>
            <a:r>
              <a:rPr lang="en-GB" b="1" dirty="0">
                <a:cs typeface="Arial" panose="020B0604020202020204" pitchFamily="34" charset="0"/>
              </a:rPr>
              <a:t>genome</a:t>
            </a:r>
            <a:r>
              <a:rPr lang="en-GB" dirty="0">
                <a:cs typeface="Arial" panose="020B0604020202020204" pitchFamily="34" charset="0"/>
              </a:rPr>
              <a:t> of an organism is the complete DNA sequence.</a:t>
            </a:r>
            <a:endParaRPr lang="en-GB" dirty="0"/>
          </a:p>
        </p:txBody>
      </p:sp>
      <p:sp>
        <p:nvSpPr>
          <p:cNvPr id="9" name="Rectangle 8">
            <a:extLst>
              <a:ext uri="{FF2B5EF4-FFF2-40B4-BE49-F238E27FC236}">
                <a16:creationId xmlns:a16="http://schemas.microsoft.com/office/drawing/2014/main" id="{55F14E85-424D-451A-AB7D-E5283AAE443F}"/>
              </a:ext>
            </a:extLst>
          </p:cNvPr>
          <p:cNvSpPr/>
          <p:nvPr/>
        </p:nvSpPr>
        <p:spPr>
          <a:xfrm>
            <a:off x="899591" y="4553829"/>
            <a:ext cx="6091673" cy="1200329"/>
          </a:xfrm>
          <a:prstGeom prst="rect">
            <a:avLst/>
          </a:prstGeom>
        </p:spPr>
        <p:txBody>
          <a:bodyPr wrap="square" anchor="t">
            <a:spAutoFit/>
          </a:bodyPr>
          <a:lstStyle/>
          <a:p>
            <a:r>
              <a:rPr lang="en-GB" b="1" i="1" dirty="0"/>
              <a:t>Tip: </a:t>
            </a:r>
            <a:r>
              <a:rPr lang="en-GB" i="1" dirty="0"/>
              <a:t>To explain the significance of the DNA sequence, think about the way in which letters of the alphabet appear in a certain order to form words and sentences. </a:t>
            </a:r>
          </a:p>
          <a:p>
            <a:endParaRPr lang="en-GB" i="1" dirty="0"/>
          </a:p>
        </p:txBody>
      </p:sp>
      <p:pic>
        <p:nvPicPr>
          <p:cNvPr id="14" name="Picture 13" descr="A picture containing chain, bow&#10;&#10;Description automatically generated">
            <a:extLst>
              <a:ext uri="{FF2B5EF4-FFF2-40B4-BE49-F238E27FC236}">
                <a16:creationId xmlns:a16="http://schemas.microsoft.com/office/drawing/2014/main" id="{BB03CC52-0724-43B6-AFAA-422F16C9D14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5905937" y="1401812"/>
            <a:ext cx="4144719" cy="2331405"/>
          </a:xfrm>
          <a:prstGeom prst="rect">
            <a:avLst/>
          </a:prstGeom>
        </p:spPr>
      </p:pic>
      <p:pic>
        <p:nvPicPr>
          <p:cNvPr id="15" name="Picture 14">
            <a:extLst>
              <a:ext uri="{FF2B5EF4-FFF2-40B4-BE49-F238E27FC236}">
                <a16:creationId xmlns:a16="http://schemas.microsoft.com/office/drawing/2014/main" id="{E9CCCCFB-D808-4539-AF9F-84B3786361B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11334" y="324038"/>
            <a:ext cx="2172306" cy="1630428"/>
          </a:xfrm>
          <a:prstGeom prst="rect">
            <a:avLst/>
          </a:prstGeom>
        </p:spPr>
      </p:pic>
      <p:sp>
        <p:nvSpPr>
          <p:cNvPr id="16" name="TextBox 15">
            <a:extLst>
              <a:ext uri="{FF2B5EF4-FFF2-40B4-BE49-F238E27FC236}">
                <a16:creationId xmlns:a16="http://schemas.microsoft.com/office/drawing/2014/main" id="{DEFA3ED6-B4BE-425E-880D-77F7488D7130}"/>
              </a:ext>
            </a:extLst>
          </p:cNvPr>
          <p:cNvSpPr txBox="1"/>
          <p:nvPr/>
        </p:nvSpPr>
        <p:spPr>
          <a:xfrm>
            <a:off x="899591" y="898201"/>
            <a:ext cx="3635375" cy="1200329"/>
          </a:xfrm>
          <a:prstGeom prst="rect">
            <a:avLst/>
          </a:prstGeom>
          <a:noFill/>
        </p:spPr>
        <p:txBody>
          <a:bodyPr wrap="square" rtlCol="0">
            <a:spAutoFit/>
          </a:bodyPr>
          <a:lstStyle/>
          <a:p>
            <a:r>
              <a:rPr lang="en-GB" dirty="0"/>
              <a:t>The </a:t>
            </a:r>
            <a:r>
              <a:rPr lang="en-GB" b="1" dirty="0"/>
              <a:t>axolotl </a:t>
            </a:r>
            <a:r>
              <a:rPr lang="en-GB" dirty="0"/>
              <a:t>is able to regrow parts of its body. All self-reproducing cellular organisms so far examined contain </a:t>
            </a:r>
            <a:r>
              <a:rPr lang="en-GB" b="1" dirty="0"/>
              <a:t>deoxyribonucleic acid (DNA).</a:t>
            </a:r>
          </a:p>
        </p:txBody>
      </p:sp>
      <p:sp>
        <p:nvSpPr>
          <p:cNvPr id="4" name="Rectangle: Rounded Corners 3">
            <a:extLst>
              <a:ext uri="{FF2B5EF4-FFF2-40B4-BE49-F238E27FC236}">
                <a16:creationId xmlns:a16="http://schemas.microsoft.com/office/drawing/2014/main" id="{064B1A09-B213-43D2-8948-A359F1ECDF9E}"/>
              </a:ext>
            </a:extLst>
          </p:cNvPr>
          <p:cNvSpPr/>
          <p:nvPr/>
        </p:nvSpPr>
        <p:spPr>
          <a:xfrm>
            <a:off x="951006" y="5752831"/>
            <a:ext cx="5832648" cy="8230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What do you think will happen if some of the genetic code is missing or in the wrong order?</a:t>
            </a:r>
          </a:p>
        </p:txBody>
      </p:sp>
      <p:sp>
        <p:nvSpPr>
          <p:cNvPr id="10" name="TextBox 9">
            <a:extLst>
              <a:ext uri="{FF2B5EF4-FFF2-40B4-BE49-F238E27FC236}">
                <a16:creationId xmlns:a16="http://schemas.microsoft.com/office/drawing/2014/main" id="{97877DDB-6C8A-43E2-9D49-A0C8668A4046}"/>
              </a:ext>
            </a:extLst>
          </p:cNvPr>
          <p:cNvSpPr txBox="1"/>
          <p:nvPr/>
        </p:nvSpPr>
        <p:spPr>
          <a:xfrm>
            <a:off x="7452320" y="4759959"/>
            <a:ext cx="609462" cy="369332"/>
          </a:xfrm>
          <a:prstGeom prst="rect">
            <a:avLst/>
          </a:prstGeom>
          <a:noFill/>
        </p:spPr>
        <p:txBody>
          <a:bodyPr wrap="none" rtlCol="0">
            <a:spAutoFit/>
          </a:bodyPr>
          <a:lstStyle/>
          <a:p>
            <a:r>
              <a:rPr lang="en-GB" dirty="0"/>
              <a:t>DNA</a:t>
            </a:r>
          </a:p>
        </p:txBody>
      </p:sp>
      <p:sp>
        <p:nvSpPr>
          <p:cNvPr id="12" name="Arrow: Right 11">
            <a:extLst>
              <a:ext uri="{FF2B5EF4-FFF2-40B4-BE49-F238E27FC236}">
                <a16:creationId xmlns:a16="http://schemas.microsoft.com/office/drawing/2014/main" id="{5B61C9DE-2E76-442A-8F6C-FA5DDEFB7AB9}"/>
              </a:ext>
            </a:extLst>
          </p:cNvPr>
          <p:cNvSpPr/>
          <p:nvPr/>
        </p:nvSpPr>
        <p:spPr>
          <a:xfrm>
            <a:off x="6308538" y="2411932"/>
            <a:ext cx="1008112" cy="1157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219398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47A2FF-9996-4E72-8A6E-F6850DA0FAA9}"/>
              </a:ext>
            </a:extLst>
          </p:cNvPr>
          <p:cNvSpPr txBox="1"/>
          <p:nvPr/>
        </p:nvSpPr>
        <p:spPr>
          <a:xfrm>
            <a:off x="720000" y="360000"/>
            <a:ext cx="1508746" cy="369332"/>
          </a:xfrm>
          <a:prstGeom prst="rect">
            <a:avLst/>
          </a:prstGeom>
          <a:noFill/>
        </p:spPr>
        <p:txBody>
          <a:bodyPr wrap="none" rtlCol="0">
            <a:spAutoFit/>
          </a:bodyPr>
          <a:lstStyle/>
          <a:p>
            <a:r>
              <a:rPr lang="en-GB" b="1" dirty="0"/>
              <a:t>Quick Activity</a:t>
            </a:r>
          </a:p>
        </p:txBody>
      </p:sp>
      <p:sp>
        <p:nvSpPr>
          <p:cNvPr id="22" name="Rectangle: Rounded Corners 21">
            <a:extLst>
              <a:ext uri="{FF2B5EF4-FFF2-40B4-BE49-F238E27FC236}">
                <a16:creationId xmlns:a16="http://schemas.microsoft.com/office/drawing/2014/main" id="{3810202C-C4B1-47FF-AC5C-AFFA2EBE8B51}"/>
              </a:ext>
            </a:extLst>
          </p:cNvPr>
          <p:cNvSpPr/>
          <p:nvPr/>
        </p:nvSpPr>
        <p:spPr>
          <a:xfrm>
            <a:off x="755200" y="891459"/>
            <a:ext cx="7993263" cy="5886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Can you make ‘complementary’ DNA bracelet?</a:t>
            </a:r>
          </a:p>
        </p:txBody>
      </p:sp>
      <p:sp>
        <p:nvSpPr>
          <p:cNvPr id="23" name="Rectangle: Rounded Corners 22">
            <a:extLst>
              <a:ext uri="{FF2B5EF4-FFF2-40B4-BE49-F238E27FC236}">
                <a16:creationId xmlns:a16="http://schemas.microsoft.com/office/drawing/2014/main" id="{8FA1FA7B-237F-43C3-9F06-8534B1FF6B0C}"/>
              </a:ext>
            </a:extLst>
          </p:cNvPr>
          <p:cNvSpPr/>
          <p:nvPr/>
        </p:nvSpPr>
        <p:spPr>
          <a:xfrm>
            <a:off x="755200" y="5378440"/>
            <a:ext cx="6265072" cy="1124744"/>
          </a:xfrm>
          <a:prstGeom prst="roundRect">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tx1"/>
                </a:solidFill>
              </a:rPr>
              <a:t>Resources</a:t>
            </a:r>
          </a:p>
          <a:p>
            <a:r>
              <a:rPr lang="en-GB" dirty="0">
                <a:solidFill>
                  <a:schemeClr val="tx1"/>
                </a:solidFill>
              </a:rPr>
              <a:t>Beads (4 colours) &amp; pipe cleaners or string; felt-tips (4 colours) &amp; paper strips; coloured plastic cubes or bricks (4 colours)</a:t>
            </a:r>
          </a:p>
        </p:txBody>
      </p:sp>
      <p:sp>
        <p:nvSpPr>
          <p:cNvPr id="10" name="Rectangle 9">
            <a:extLst>
              <a:ext uri="{FF2B5EF4-FFF2-40B4-BE49-F238E27FC236}">
                <a16:creationId xmlns:a16="http://schemas.microsoft.com/office/drawing/2014/main" id="{6A58D2A7-203D-47B0-B6D5-AD715A1037F4}"/>
              </a:ext>
            </a:extLst>
          </p:cNvPr>
          <p:cNvSpPr/>
          <p:nvPr/>
        </p:nvSpPr>
        <p:spPr>
          <a:xfrm>
            <a:off x="1058786" y="2883782"/>
            <a:ext cx="3299258" cy="646331"/>
          </a:xfrm>
          <a:prstGeom prst="rect">
            <a:avLst/>
          </a:prstGeom>
        </p:spPr>
        <p:txBody>
          <a:bodyPr wrap="square">
            <a:spAutoFit/>
          </a:bodyPr>
          <a:lstStyle/>
          <a:p>
            <a:r>
              <a:rPr lang="en-GB" dirty="0"/>
              <a:t>Thread a  sequence of 4 coloured beads onto one pipe cleaner. </a:t>
            </a:r>
          </a:p>
        </p:txBody>
      </p:sp>
      <p:sp>
        <p:nvSpPr>
          <p:cNvPr id="12" name="TextBox 11">
            <a:extLst>
              <a:ext uri="{FF2B5EF4-FFF2-40B4-BE49-F238E27FC236}">
                <a16:creationId xmlns:a16="http://schemas.microsoft.com/office/drawing/2014/main" id="{D89328BF-A9EA-474E-8AFB-8A8120AB12D6}"/>
              </a:ext>
            </a:extLst>
          </p:cNvPr>
          <p:cNvSpPr txBox="1"/>
          <p:nvPr/>
        </p:nvSpPr>
        <p:spPr>
          <a:xfrm>
            <a:off x="755200" y="1640675"/>
            <a:ext cx="7920880" cy="923330"/>
          </a:xfrm>
          <a:prstGeom prst="rect">
            <a:avLst/>
          </a:prstGeom>
          <a:noFill/>
        </p:spPr>
        <p:txBody>
          <a:bodyPr wrap="square" rtlCol="0">
            <a:spAutoFit/>
          </a:bodyPr>
          <a:lstStyle/>
          <a:p>
            <a:r>
              <a:rPr lang="en-GB" dirty="0"/>
              <a:t>Use 4 colour of beads to represent the 4 nucleotide bases of DNA molecule.</a:t>
            </a:r>
          </a:p>
          <a:p>
            <a:r>
              <a:rPr lang="en-GB" dirty="0"/>
              <a:t>Decide which beads will be matching (complementary) pairs, </a:t>
            </a:r>
          </a:p>
          <a:p>
            <a:r>
              <a:rPr lang="en-GB" dirty="0"/>
              <a:t>e.g.                                 </a:t>
            </a:r>
          </a:p>
        </p:txBody>
      </p:sp>
      <p:sp>
        <p:nvSpPr>
          <p:cNvPr id="13" name="Rectangle 12">
            <a:extLst>
              <a:ext uri="{FF2B5EF4-FFF2-40B4-BE49-F238E27FC236}">
                <a16:creationId xmlns:a16="http://schemas.microsoft.com/office/drawing/2014/main" id="{F6FC70ED-76CB-4966-A495-25DC44251FFB}"/>
              </a:ext>
            </a:extLst>
          </p:cNvPr>
          <p:cNvSpPr/>
          <p:nvPr/>
        </p:nvSpPr>
        <p:spPr>
          <a:xfrm>
            <a:off x="5244369" y="2883781"/>
            <a:ext cx="3096344" cy="646331"/>
          </a:xfrm>
          <a:prstGeom prst="rect">
            <a:avLst/>
          </a:prstGeom>
        </p:spPr>
        <p:txBody>
          <a:bodyPr wrap="square">
            <a:spAutoFit/>
          </a:bodyPr>
          <a:lstStyle/>
          <a:p>
            <a:r>
              <a:rPr lang="en-GB" dirty="0"/>
              <a:t>Thread complementary beads onto the second pipe cleaner.</a:t>
            </a:r>
          </a:p>
        </p:txBody>
      </p:sp>
      <p:grpSp>
        <p:nvGrpSpPr>
          <p:cNvPr id="4" name="Group 3">
            <a:extLst>
              <a:ext uri="{FF2B5EF4-FFF2-40B4-BE49-F238E27FC236}">
                <a16:creationId xmlns:a16="http://schemas.microsoft.com/office/drawing/2014/main" id="{D1AA9A47-A8C2-412D-87E4-207442E514E5}"/>
              </a:ext>
            </a:extLst>
          </p:cNvPr>
          <p:cNvGrpSpPr/>
          <p:nvPr/>
        </p:nvGrpSpPr>
        <p:grpSpPr>
          <a:xfrm>
            <a:off x="1739741" y="2435712"/>
            <a:ext cx="582786" cy="285942"/>
            <a:chOff x="1756966" y="1998132"/>
            <a:chExt cx="582786" cy="285942"/>
          </a:xfrm>
        </p:grpSpPr>
        <p:sp>
          <p:nvSpPr>
            <p:cNvPr id="3" name="Oval 2">
              <a:extLst>
                <a:ext uri="{FF2B5EF4-FFF2-40B4-BE49-F238E27FC236}">
                  <a16:creationId xmlns:a16="http://schemas.microsoft.com/office/drawing/2014/main" id="{708839A2-37C2-4783-A55D-B0AA56C7B0CE}"/>
                </a:ext>
              </a:extLst>
            </p:cNvPr>
            <p:cNvSpPr/>
            <p:nvPr/>
          </p:nvSpPr>
          <p:spPr>
            <a:xfrm>
              <a:off x="1756966" y="1998132"/>
              <a:ext cx="294754" cy="285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a:extLst>
                <a:ext uri="{FF2B5EF4-FFF2-40B4-BE49-F238E27FC236}">
                  <a16:creationId xmlns:a16="http://schemas.microsoft.com/office/drawing/2014/main" id="{65E1BAC6-11F4-457B-9F63-DAC373D48423}"/>
                </a:ext>
              </a:extLst>
            </p:cNvPr>
            <p:cNvCxnSpPr/>
            <p:nvPr/>
          </p:nvCxnSpPr>
          <p:spPr>
            <a:xfrm>
              <a:off x="2051720" y="2132856"/>
              <a:ext cx="2880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Oval 13">
            <a:extLst>
              <a:ext uri="{FF2B5EF4-FFF2-40B4-BE49-F238E27FC236}">
                <a16:creationId xmlns:a16="http://schemas.microsoft.com/office/drawing/2014/main" id="{9009F714-9301-4436-88FA-FB270092D1E8}"/>
              </a:ext>
            </a:extLst>
          </p:cNvPr>
          <p:cNvSpPr/>
          <p:nvPr/>
        </p:nvSpPr>
        <p:spPr>
          <a:xfrm>
            <a:off x="2273464" y="2435712"/>
            <a:ext cx="294754" cy="28594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food, riding, water, small&#10;&#10;Description automatically generated">
            <a:extLst>
              <a:ext uri="{FF2B5EF4-FFF2-40B4-BE49-F238E27FC236}">
                <a16:creationId xmlns:a16="http://schemas.microsoft.com/office/drawing/2014/main" id="{191B1B14-098D-42C3-8336-65F35AFE9E6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75116" y="3616917"/>
            <a:ext cx="2468085" cy="1137816"/>
          </a:xfrm>
          <a:prstGeom prst="rect">
            <a:avLst/>
          </a:prstGeom>
        </p:spPr>
      </p:pic>
      <p:pic>
        <p:nvPicPr>
          <p:cNvPr id="18" name="Picture 17" descr="A picture containing riding, small, board, boy&#10;&#10;Description automatically generated">
            <a:extLst>
              <a:ext uri="{FF2B5EF4-FFF2-40B4-BE49-F238E27FC236}">
                <a16:creationId xmlns:a16="http://schemas.microsoft.com/office/drawing/2014/main" id="{30DE1AD2-6706-4122-8EA3-D23B4B8F4D9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400801" y="3598073"/>
            <a:ext cx="2305974" cy="1137816"/>
          </a:xfrm>
          <a:prstGeom prst="rect">
            <a:avLst/>
          </a:prstGeom>
        </p:spPr>
      </p:pic>
      <p:sp>
        <p:nvSpPr>
          <p:cNvPr id="19" name="TextBox 18">
            <a:extLst>
              <a:ext uri="{FF2B5EF4-FFF2-40B4-BE49-F238E27FC236}">
                <a16:creationId xmlns:a16="http://schemas.microsoft.com/office/drawing/2014/main" id="{463916E9-20D4-489D-8556-C5054D896D3A}"/>
              </a:ext>
            </a:extLst>
          </p:cNvPr>
          <p:cNvSpPr txBox="1"/>
          <p:nvPr/>
        </p:nvSpPr>
        <p:spPr>
          <a:xfrm>
            <a:off x="1404085" y="4795971"/>
            <a:ext cx="2328266" cy="369332"/>
          </a:xfrm>
          <a:prstGeom prst="rect">
            <a:avLst/>
          </a:prstGeom>
          <a:noFill/>
        </p:spPr>
        <p:txBody>
          <a:bodyPr wrap="none" rtlCol="0">
            <a:spAutoFit/>
          </a:bodyPr>
          <a:lstStyle/>
          <a:p>
            <a:r>
              <a:rPr lang="en-GB" b="1" dirty="0"/>
              <a:t>A single strand of DNA</a:t>
            </a:r>
          </a:p>
        </p:txBody>
      </p:sp>
      <p:sp>
        <p:nvSpPr>
          <p:cNvPr id="24" name="TextBox 23">
            <a:extLst>
              <a:ext uri="{FF2B5EF4-FFF2-40B4-BE49-F238E27FC236}">
                <a16:creationId xmlns:a16="http://schemas.microsoft.com/office/drawing/2014/main" id="{AAE2E8C7-8014-4084-8874-B93FFD886FB3}"/>
              </a:ext>
            </a:extLst>
          </p:cNvPr>
          <p:cNvSpPr txBox="1"/>
          <p:nvPr/>
        </p:nvSpPr>
        <p:spPr>
          <a:xfrm>
            <a:off x="5129321" y="4788204"/>
            <a:ext cx="3211392" cy="369332"/>
          </a:xfrm>
          <a:prstGeom prst="rect">
            <a:avLst/>
          </a:prstGeom>
          <a:noFill/>
        </p:spPr>
        <p:txBody>
          <a:bodyPr wrap="none" rtlCol="0">
            <a:spAutoFit/>
          </a:bodyPr>
          <a:lstStyle/>
          <a:p>
            <a:r>
              <a:rPr lang="en-GB" b="1" dirty="0"/>
              <a:t>Complementary strands of DNA</a:t>
            </a:r>
          </a:p>
        </p:txBody>
      </p:sp>
      <p:grpSp>
        <p:nvGrpSpPr>
          <p:cNvPr id="6" name="Group 5">
            <a:extLst>
              <a:ext uri="{FF2B5EF4-FFF2-40B4-BE49-F238E27FC236}">
                <a16:creationId xmlns:a16="http://schemas.microsoft.com/office/drawing/2014/main" id="{8D824E77-89C4-4A98-8FD2-1C7A2A01A7A6}"/>
              </a:ext>
            </a:extLst>
          </p:cNvPr>
          <p:cNvGrpSpPr/>
          <p:nvPr/>
        </p:nvGrpSpPr>
        <p:grpSpPr>
          <a:xfrm>
            <a:off x="3729089" y="2417892"/>
            <a:ext cx="877540" cy="292226"/>
            <a:chOff x="3775258" y="2097524"/>
            <a:chExt cx="877540" cy="292226"/>
          </a:xfrm>
        </p:grpSpPr>
        <p:sp>
          <p:nvSpPr>
            <p:cNvPr id="20" name="Oval 19">
              <a:extLst>
                <a:ext uri="{FF2B5EF4-FFF2-40B4-BE49-F238E27FC236}">
                  <a16:creationId xmlns:a16="http://schemas.microsoft.com/office/drawing/2014/main" id="{368D7166-1FCB-412F-B441-8BCDE8D59E7B}"/>
                </a:ext>
              </a:extLst>
            </p:cNvPr>
            <p:cNvSpPr/>
            <p:nvPr/>
          </p:nvSpPr>
          <p:spPr>
            <a:xfrm>
              <a:off x="4358044" y="2103808"/>
              <a:ext cx="294754" cy="28594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E703E957-FE3E-416F-A2E9-0698680D0FAA}"/>
                </a:ext>
              </a:extLst>
            </p:cNvPr>
            <p:cNvSpPr/>
            <p:nvPr/>
          </p:nvSpPr>
          <p:spPr>
            <a:xfrm>
              <a:off x="3775258" y="2097524"/>
              <a:ext cx="294754" cy="285942"/>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25" name="Straight Connector 24">
            <a:extLst>
              <a:ext uri="{FF2B5EF4-FFF2-40B4-BE49-F238E27FC236}">
                <a16:creationId xmlns:a16="http://schemas.microsoft.com/office/drawing/2014/main" id="{3CB92402-8250-463C-B5FC-8224525C3157}"/>
              </a:ext>
            </a:extLst>
          </p:cNvPr>
          <p:cNvCxnSpPr/>
          <p:nvPr/>
        </p:nvCxnSpPr>
        <p:spPr>
          <a:xfrm>
            <a:off x="4023843" y="2578683"/>
            <a:ext cx="2880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F343047A-B491-46AF-A569-BAC0153ADF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21403" y="41686"/>
            <a:ext cx="781812" cy="781812"/>
          </a:xfrm>
          <a:prstGeom prst="rect">
            <a:avLst/>
          </a:prstGeom>
        </p:spPr>
      </p:pic>
      <p:pic>
        <p:nvPicPr>
          <p:cNvPr id="27" name="Picture 26" descr="A picture containing drawing&#10;&#10;Description automatically generated">
            <a:extLst>
              <a:ext uri="{FF2B5EF4-FFF2-40B4-BE49-F238E27FC236}">
                <a16:creationId xmlns:a16="http://schemas.microsoft.com/office/drawing/2014/main" id="{14F74AEE-03D3-47ED-9A1D-3A77BD276F3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24963" y="75667"/>
            <a:ext cx="781812" cy="781812"/>
          </a:xfrm>
          <a:prstGeom prst="rect">
            <a:avLst/>
          </a:prstGeom>
        </p:spPr>
      </p:pic>
    </p:spTree>
    <p:extLst>
      <p:ext uri="{BB962C8B-B14F-4D97-AF65-F5344CB8AC3E}">
        <p14:creationId xmlns:p14="http://schemas.microsoft.com/office/powerpoint/2010/main" val="16276027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47A2FF-9996-4E72-8A6E-F6850DA0FAA9}"/>
              </a:ext>
            </a:extLst>
          </p:cNvPr>
          <p:cNvSpPr txBox="1"/>
          <p:nvPr/>
        </p:nvSpPr>
        <p:spPr>
          <a:xfrm>
            <a:off x="720000" y="360000"/>
            <a:ext cx="1664943" cy="369332"/>
          </a:xfrm>
          <a:prstGeom prst="rect">
            <a:avLst/>
          </a:prstGeom>
          <a:noFill/>
        </p:spPr>
        <p:txBody>
          <a:bodyPr wrap="none" rtlCol="0">
            <a:spAutoFit/>
          </a:bodyPr>
          <a:lstStyle/>
          <a:p>
            <a:r>
              <a:rPr lang="en-GB" b="1" dirty="0"/>
              <a:t>Longer Activity</a:t>
            </a:r>
          </a:p>
        </p:txBody>
      </p:sp>
      <p:sp>
        <p:nvSpPr>
          <p:cNvPr id="22" name="Rectangle: Rounded Corners 21">
            <a:extLst>
              <a:ext uri="{FF2B5EF4-FFF2-40B4-BE49-F238E27FC236}">
                <a16:creationId xmlns:a16="http://schemas.microsoft.com/office/drawing/2014/main" id="{3810202C-C4B1-47FF-AC5C-AFFA2EBE8B51}"/>
              </a:ext>
            </a:extLst>
          </p:cNvPr>
          <p:cNvSpPr/>
          <p:nvPr/>
        </p:nvSpPr>
        <p:spPr>
          <a:xfrm>
            <a:off x="713465" y="815875"/>
            <a:ext cx="7832652" cy="6846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Complementary DNA competition</a:t>
            </a:r>
            <a:endParaRPr lang="en-US" dirty="0"/>
          </a:p>
        </p:txBody>
      </p:sp>
      <p:sp>
        <p:nvSpPr>
          <p:cNvPr id="23" name="Rectangle: Rounded Corners 22">
            <a:extLst>
              <a:ext uri="{FF2B5EF4-FFF2-40B4-BE49-F238E27FC236}">
                <a16:creationId xmlns:a16="http://schemas.microsoft.com/office/drawing/2014/main" id="{8FA1FA7B-237F-43C3-9F06-8534B1FF6B0C}"/>
              </a:ext>
            </a:extLst>
          </p:cNvPr>
          <p:cNvSpPr/>
          <p:nvPr/>
        </p:nvSpPr>
        <p:spPr>
          <a:xfrm>
            <a:off x="637619" y="5612486"/>
            <a:ext cx="6382248" cy="933471"/>
          </a:xfrm>
          <a:prstGeom prst="roundRect">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tx1"/>
                </a:solidFill>
              </a:rPr>
              <a:t>Resources</a:t>
            </a:r>
          </a:p>
          <a:p>
            <a:r>
              <a:rPr lang="en-GB" dirty="0">
                <a:solidFill>
                  <a:schemeClr val="tx1"/>
                </a:solidFill>
              </a:rPr>
              <a:t>4 colours of either: beads &amp; pipe cleaners or string, </a:t>
            </a:r>
          </a:p>
          <a:p>
            <a:r>
              <a:rPr lang="en-GB" dirty="0">
                <a:solidFill>
                  <a:schemeClr val="tx1"/>
                </a:solidFill>
              </a:rPr>
              <a:t>or plastic blocks (</a:t>
            </a:r>
            <a:r>
              <a:rPr lang="en-GB" dirty="0" err="1">
                <a:solidFill>
                  <a:schemeClr val="tx1"/>
                </a:solidFill>
              </a:rPr>
              <a:t>e.g</a:t>
            </a:r>
            <a:r>
              <a:rPr lang="en-GB" dirty="0">
                <a:solidFill>
                  <a:schemeClr val="tx1"/>
                </a:solidFill>
              </a:rPr>
              <a:t> </a:t>
            </a:r>
            <a:r>
              <a:rPr lang="en-GB" dirty="0" err="1">
                <a:solidFill>
                  <a:schemeClr val="tx1"/>
                </a:solidFill>
              </a:rPr>
              <a:t>Unifix</a:t>
            </a:r>
            <a:r>
              <a:rPr lang="en-GB" dirty="0">
                <a:solidFill>
                  <a:schemeClr val="tx1"/>
                </a:solidFill>
              </a:rPr>
              <a:t> or Lego), or felt-tips &amp; paper strips</a:t>
            </a:r>
          </a:p>
        </p:txBody>
      </p:sp>
      <p:sp>
        <p:nvSpPr>
          <p:cNvPr id="4" name="Rectangle 3">
            <a:extLst>
              <a:ext uri="{FF2B5EF4-FFF2-40B4-BE49-F238E27FC236}">
                <a16:creationId xmlns:a16="http://schemas.microsoft.com/office/drawing/2014/main" id="{7A87B82D-4DB4-45FF-B4A4-2C6EADE87C26}"/>
              </a:ext>
            </a:extLst>
          </p:cNvPr>
          <p:cNvSpPr/>
          <p:nvPr/>
        </p:nvSpPr>
        <p:spPr>
          <a:xfrm>
            <a:off x="4143851" y="4180318"/>
            <a:ext cx="4572000" cy="369332"/>
          </a:xfrm>
          <a:prstGeom prst="rect">
            <a:avLst/>
          </a:prstGeom>
        </p:spPr>
        <p:txBody>
          <a:bodyPr anchor="t">
            <a:spAutoFit/>
          </a:bodyPr>
          <a:lstStyle/>
          <a:p>
            <a:endParaRPr lang="en-GB" i="1" dirty="0">
              <a:cs typeface="Calibri"/>
            </a:endParaRPr>
          </a:p>
        </p:txBody>
      </p:sp>
      <p:sp>
        <p:nvSpPr>
          <p:cNvPr id="5" name="Rectangle 4">
            <a:extLst>
              <a:ext uri="{FF2B5EF4-FFF2-40B4-BE49-F238E27FC236}">
                <a16:creationId xmlns:a16="http://schemas.microsoft.com/office/drawing/2014/main" id="{38BCB926-0B9E-45FD-ADE3-F5A05FCF6FFD}"/>
              </a:ext>
            </a:extLst>
          </p:cNvPr>
          <p:cNvSpPr/>
          <p:nvPr/>
        </p:nvSpPr>
        <p:spPr>
          <a:xfrm>
            <a:off x="743515" y="1687542"/>
            <a:ext cx="7966423" cy="369332"/>
          </a:xfrm>
          <a:prstGeom prst="rect">
            <a:avLst/>
          </a:prstGeom>
        </p:spPr>
        <p:txBody>
          <a:bodyPr wrap="square">
            <a:spAutoFit/>
          </a:bodyPr>
          <a:lstStyle/>
          <a:p>
            <a:r>
              <a:rPr lang="en-GB" dirty="0"/>
              <a:t>Using 4 colours of blocks or beads or felt tips, choose 2 pairs of bases for your code.</a:t>
            </a:r>
          </a:p>
        </p:txBody>
      </p:sp>
      <p:sp>
        <p:nvSpPr>
          <p:cNvPr id="6" name="Rectangle 5">
            <a:extLst>
              <a:ext uri="{FF2B5EF4-FFF2-40B4-BE49-F238E27FC236}">
                <a16:creationId xmlns:a16="http://schemas.microsoft.com/office/drawing/2014/main" id="{38DDC5BB-5CB3-4C37-96E2-EF57AF08770C}"/>
              </a:ext>
            </a:extLst>
          </p:cNvPr>
          <p:cNvSpPr/>
          <p:nvPr/>
        </p:nvSpPr>
        <p:spPr>
          <a:xfrm>
            <a:off x="754608" y="2168827"/>
            <a:ext cx="3859133" cy="369332"/>
          </a:xfrm>
          <a:prstGeom prst="rect">
            <a:avLst/>
          </a:prstGeom>
        </p:spPr>
        <p:txBody>
          <a:bodyPr wrap="none">
            <a:spAutoFit/>
          </a:bodyPr>
          <a:lstStyle/>
          <a:p>
            <a:r>
              <a:rPr lang="en-GB" dirty="0"/>
              <a:t>Create a sequence (10-30 ‘bases’ long).</a:t>
            </a:r>
          </a:p>
        </p:txBody>
      </p:sp>
      <p:sp>
        <p:nvSpPr>
          <p:cNvPr id="7" name="Rectangle 6">
            <a:extLst>
              <a:ext uri="{FF2B5EF4-FFF2-40B4-BE49-F238E27FC236}">
                <a16:creationId xmlns:a16="http://schemas.microsoft.com/office/drawing/2014/main" id="{68996A4E-BE51-4616-A228-BF8112E243E0}"/>
              </a:ext>
            </a:extLst>
          </p:cNvPr>
          <p:cNvSpPr/>
          <p:nvPr/>
        </p:nvSpPr>
        <p:spPr>
          <a:xfrm>
            <a:off x="760304" y="2631689"/>
            <a:ext cx="4860127" cy="369332"/>
          </a:xfrm>
          <a:prstGeom prst="rect">
            <a:avLst/>
          </a:prstGeom>
        </p:spPr>
        <p:txBody>
          <a:bodyPr wrap="square" anchor="t">
            <a:spAutoFit/>
          </a:bodyPr>
          <a:lstStyle/>
          <a:p>
            <a:r>
              <a:rPr lang="en-GB" dirty="0"/>
              <a:t>Give your partner the code.</a:t>
            </a:r>
            <a:endParaRPr lang="en-GB" dirty="0">
              <a:cs typeface="Calibri"/>
            </a:endParaRPr>
          </a:p>
        </p:txBody>
      </p:sp>
      <p:sp>
        <p:nvSpPr>
          <p:cNvPr id="8" name="Rectangle 7">
            <a:extLst>
              <a:ext uri="{FF2B5EF4-FFF2-40B4-BE49-F238E27FC236}">
                <a16:creationId xmlns:a16="http://schemas.microsoft.com/office/drawing/2014/main" id="{0620AF1A-B454-4BB4-BEC4-52E64EB097E8}"/>
              </a:ext>
            </a:extLst>
          </p:cNvPr>
          <p:cNvSpPr/>
          <p:nvPr/>
        </p:nvSpPr>
        <p:spPr>
          <a:xfrm>
            <a:off x="754608" y="3112974"/>
            <a:ext cx="7633816" cy="646331"/>
          </a:xfrm>
          <a:prstGeom prst="rect">
            <a:avLst/>
          </a:prstGeom>
        </p:spPr>
        <p:txBody>
          <a:bodyPr wrap="square" anchor="t">
            <a:spAutoFit/>
          </a:bodyPr>
          <a:lstStyle/>
          <a:p>
            <a:r>
              <a:rPr lang="en-GB" dirty="0"/>
              <a:t>Can your partner use matching base pairs to replicate the code without making mistakes </a:t>
            </a:r>
            <a:r>
              <a:rPr lang="en-GB" dirty="0">
                <a:ea typeface="+mn-lt"/>
                <a:cs typeface="+mn-lt"/>
              </a:rPr>
              <a:t>(in less than 1 minute)?</a:t>
            </a:r>
            <a:endParaRPr lang="en-GB" dirty="0"/>
          </a:p>
        </p:txBody>
      </p:sp>
      <p:sp>
        <p:nvSpPr>
          <p:cNvPr id="3" name="TextBox 2">
            <a:extLst>
              <a:ext uri="{FF2B5EF4-FFF2-40B4-BE49-F238E27FC236}">
                <a16:creationId xmlns:a16="http://schemas.microsoft.com/office/drawing/2014/main" id="{4AABD58F-3B97-4B8C-97AF-8B46F27880BF}"/>
              </a:ext>
            </a:extLst>
          </p:cNvPr>
          <p:cNvSpPr txBox="1"/>
          <p:nvPr/>
        </p:nvSpPr>
        <p:spPr>
          <a:xfrm>
            <a:off x="750499" y="3899140"/>
            <a:ext cx="2441275"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t>Who is quickest? </a:t>
            </a:r>
            <a:endParaRPr lang="en-US" b="1" dirty="0">
              <a:cs typeface="Calibri"/>
            </a:endParaRPr>
          </a:p>
          <a:p>
            <a:endParaRPr lang="en-US" b="1" dirty="0"/>
          </a:p>
          <a:p>
            <a:r>
              <a:rPr lang="en-US" b="1" dirty="0"/>
              <a:t>Who is most accurate?</a:t>
            </a:r>
            <a:endParaRPr lang="en-US" b="1">
              <a:cs typeface="Calibri"/>
            </a:endParaRPr>
          </a:p>
        </p:txBody>
      </p:sp>
      <p:sp>
        <p:nvSpPr>
          <p:cNvPr id="9" name="Rectangle: Rounded Corners 8">
            <a:extLst>
              <a:ext uri="{FF2B5EF4-FFF2-40B4-BE49-F238E27FC236}">
                <a16:creationId xmlns:a16="http://schemas.microsoft.com/office/drawing/2014/main" id="{8CDAC50D-9BCD-4FDE-B7FF-4C54ABFC523E}"/>
              </a:ext>
            </a:extLst>
          </p:cNvPr>
          <p:cNvSpPr/>
          <p:nvPr/>
        </p:nvSpPr>
        <p:spPr>
          <a:xfrm>
            <a:off x="4033387" y="3994569"/>
            <a:ext cx="4511614"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ea typeface="+mn-lt"/>
                <a:cs typeface="+mn-lt"/>
              </a:rPr>
              <a:t>What do you think would happen if there was a mistake in a real DNA sequence?</a:t>
            </a:r>
            <a:endParaRPr lang="en-US" dirty="0">
              <a:ea typeface="+mn-lt"/>
              <a:cs typeface="+mn-lt"/>
            </a:endParaRPr>
          </a:p>
        </p:txBody>
      </p:sp>
      <p:pic>
        <p:nvPicPr>
          <p:cNvPr id="10" name="Picture 9">
            <a:extLst>
              <a:ext uri="{FF2B5EF4-FFF2-40B4-BE49-F238E27FC236}">
                <a16:creationId xmlns:a16="http://schemas.microsoft.com/office/drawing/2014/main" id="{CC57DBCC-A7E3-42B7-872A-E4D5E3ADB129}"/>
              </a:ext>
            </a:extLst>
          </p:cNvPr>
          <p:cNvPicPr>
            <a:picLocks noChangeAspect="1"/>
          </p:cNvPicPr>
          <p:nvPr/>
        </p:nvPicPr>
        <p:blipFill>
          <a:blip r:embed="rId2"/>
          <a:stretch>
            <a:fillRect/>
          </a:stretch>
        </p:blipFill>
        <p:spPr>
          <a:xfrm>
            <a:off x="4833979" y="31417"/>
            <a:ext cx="786452" cy="780356"/>
          </a:xfrm>
          <a:prstGeom prst="rect">
            <a:avLst/>
          </a:prstGeom>
        </p:spPr>
      </p:pic>
      <p:pic>
        <p:nvPicPr>
          <p:cNvPr id="12" name="Picture 11" descr="A picture containing drawing&#10;&#10;Description automatically generated">
            <a:extLst>
              <a:ext uri="{FF2B5EF4-FFF2-40B4-BE49-F238E27FC236}">
                <a16:creationId xmlns:a16="http://schemas.microsoft.com/office/drawing/2014/main" id="{98C469F4-50A3-48E5-AB97-9B246D2FEF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64940" y="29961"/>
            <a:ext cx="781812" cy="781812"/>
          </a:xfrm>
          <a:prstGeom prst="rect">
            <a:avLst/>
          </a:prstGeom>
        </p:spPr>
      </p:pic>
      <p:pic>
        <p:nvPicPr>
          <p:cNvPr id="14" name="Picture 13" descr="A picture containing drawing&#10;&#10;Description automatically generated">
            <a:extLst>
              <a:ext uri="{FF2B5EF4-FFF2-40B4-BE49-F238E27FC236}">
                <a16:creationId xmlns:a16="http://schemas.microsoft.com/office/drawing/2014/main" id="{A32A1C1C-C6F0-4D4A-8E84-56ACA39B15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66691" y="29961"/>
            <a:ext cx="781812" cy="781812"/>
          </a:xfrm>
          <a:prstGeom prst="rect">
            <a:avLst/>
          </a:prstGeom>
        </p:spPr>
      </p:pic>
      <p:pic>
        <p:nvPicPr>
          <p:cNvPr id="16" name="Picture 15" descr="A picture containing drawing&#10;&#10;Description automatically generated">
            <a:extLst>
              <a:ext uri="{FF2B5EF4-FFF2-40B4-BE49-F238E27FC236}">
                <a16:creationId xmlns:a16="http://schemas.microsoft.com/office/drawing/2014/main" id="{6E155B82-16B4-497E-9E9E-78AEFE9651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63189" y="34062"/>
            <a:ext cx="781812" cy="781812"/>
          </a:xfrm>
          <a:prstGeom prst="rect">
            <a:avLst/>
          </a:prstGeom>
        </p:spPr>
      </p:pic>
    </p:spTree>
    <p:extLst>
      <p:ext uri="{BB962C8B-B14F-4D97-AF65-F5344CB8AC3E}">
        <p14:creationId xmlns:p14="http://schemas.microsoft.com/office/powerpoint/2010/main" val="530489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47A2FF-9996-4E72-8A6E-F6850DA0FAA9}"/>
              </a:ext>
            </a:extLst>
          </p:cNvPr>
          <p:cNvSpPr txBox="1"/>
          <p:nvPr/>
        </p:nvSpPr>
        <p:spPr>
          <a:xfrm>
            <a:off x="713465" y="312043"/>
            <a:ext cx="2336537" cy="369332"/>
          </a:xfrm>
          <a:prstGeom prst="rect">
            <a:avLst/>
          </a:prstGeom>
          <a:noFill/>
        </p:spPr>
        <p:txBody>
          <a:bodyPr wrap="none" rtlCol="0">
            <a:spAutoFit/>
          </a:bodyPr>
          <a:lstStyle/>
          <a:p>
            <a:r>
              <a:rPr lang="en-GB" b="1" dirty="0"/>
              <a:t>Longer Activity [2] KS2</a:t>
            </a:r>
          </a:p>
        </p:txBody>
      </p:sp>
      <p:sp>
        <p:nvSpPr>
          <p:cNvPr id="22" name="Rectangle: Rounded Corners 21">
            <a:extLst>
              <a:ext uri="{FF2B5EF4-FFF2-40B4-BE49-F238E27FC236}">
                <a16:creationId xmlns:a16="http://schemas.microsoft.com/office/drawing/2014/main" id="{3810202C-C4B1-47FF-AC5C-AFFA2EBE8B51}"/>
              </a:ext>
            </a:extLst>
          </p:cNvPr>
          <p:cNvSpPr/>
          <p:nvPr/>
        </p:nvSpPr>
        <p:spPr>
          <a:xfrm>
            <a:off x="713465" y="889825"/>
            <a:ext cx="7832652" cy="6107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Can you build a DNA molecule?</a:t>
            </a:r>
            <a:endParaRPr lang="en-US" dirty="0"/>
          </a:p>
        </p:txBody>
      </p:sp>
      <p:sp>
        <p:nvSpPr>
          <p:cNvPr id="23" name="Rectangle: Rounded Corners 22">
            <a:extLst>
              <a:ext uri="{FF2B5EF4-FFF2-40B4-BE49-F238E27FC236}">
                <a16:creationId xmlns:a16="http://schemas.microsoft.com/office/drawing/2014/main" id="{8FA1FA7B-237F-43C3-9F06-8534B1FF6B0C}"/>
              </a:ext>
            </a:extLst>
          </p:cNvPr>
          <p:cNvSpPr/>
          <p:nvPr/>
        </p:nvSpPr>
        <p:spPr>
          <a:xfrm>
            <a:off x="637619" y="5612486"/>
            <a:ext cx="6382248" cy="933471"/>
          </a:xfrm>
          <a:prstGeom prst="roundRect">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tx1"/>
                </a:solidFill>
              </a:rPr>
              <a:t>Resources</a:t>
            </a:r>
          </a:p>
          <a:p>
            <a:r>
              <a:rPr lang="en-GB" dirty="0">
                <a:solidFill>
                  <a:schemeClr val="tx1"/>
                </a:solidFill>
              </a:rPr>
              <a:t>4 colours of jelly sweets, cocktail sticks</a:t>
            </a:r>
          </a:p>
        </p:txBody>
      </p:sp>
      <p:sp>
        <p:nvSpPr>
          <p:cNvPr id="4" name="Rectangle 3">
            <a:extLst>
              <a:ext uri="{FF2B5EF4-FFF2-40B4-BE49-F238E27FC236}">
                <a16:creationId xmlns:a16="http://schemas.microsoft.com/office/drawing/2014/main" id="{7A87B82D-4DB4-45FF-B4A4-2C6EADE87C26}"/>
              </a:ext>
            </a:extLst>
          </p:cNvPr>
          <p:cNvSpPr/>
          <p:nvPr/>
        </p:nvSpPr>
        <p:spPr>
          <a:xfrm>
            <a:off x="4143851" y="4180318"/>
            <a:ext cx="4572000" cy="369332"/>
          </a:xfrm>
          <a:prstGeom prst="rect">
            <a:avLst/>
          </a:prstGeom>
        </p:spPr>
        <p:txBody>
          <a:bodyPr anchor="t">
            <a:spAutoFit/>
          </a:bodyPr>
          <a:lstStyle/>
          <a:p>
            <a:endParaRPr lang="en-GB" i="1" dirty="0">
              <a:cs typeface="Calibri"/>
            </a:endParaRPr>
          </a:p>
        </p:txBody>
      </p:sp>
      <p:sp>
        <p:nvSpPr>
          <p:cNvPr id="8" name="Rectangle 7">
            <a:extLst>
              <a:ext uri="{FF2B5EF4-FFF2-40B4-BE49-F238E27FC236}">
                <a16:creationId xmlns:a16="http://schemas.microsoft.com/office/drawing/2014/main" id="{0620AF1A-B454-4BB4-BEC4-52E64EB097E8}"/>
              </a:ext>
            </a:extLst>
          </p:cNvPr>
          <p:cNvSpPr/>
          <p:nvPr/>
        </p:nvSpPr>
        <p:spPr>
          <a:xfrm>
            <a:off x="713465" y="1752680"/>
            <a:ext cx="3210463" cy="3693319"/>
          </a:xfrm>
          <a:prstGeom prst="rect">
            <a:avLst/>
          </a:prstGeom>
        </p:spPr>
        <p:txBody>
          <a:bodyPr wrap="square" anchor="t">
            <a:spAutoFit/>
          </a:bodyPr>
          <a:lstStyle/>
          <a:p>
            <a:pPr marL="342900" indent="-342900">
              <a:buFont typeface="+mj-lt"/>
              <a:buAutoNum type="arabicPeriod"/>
            </a:pPr>
            <a:r>
              <a:rPr lang="en-GB" dirty="0"/>
              <a:t>Connect 5 or 6 sweets with cocktail sticks to make a single strand of DNA bases.</a:t>
            </a:r>
          </a:p>
          <a:p>
            <a:pPr marL="342900" indent="-342900">
              <a:buFont typeface="+mj-lt"/>
              <a:buAutoNum type="arabicPeriod"/>
            </a:pPr>
            <a:r>
              <a:rPr lang="en-GB" dirty="0"/>
              <a:t>Make the complementary strand of bases.</a:t>
            </a:r>
          </a:p>
          <a:p>
            <a:pPr marL="342900" indent="-342900">
              <a:buFont typeface="+mj-lt"/>
              <a:buAutoNum type="arabicPeriod"/>
            </a:pPr>
            <a:r>
              <a:rPr lang="en-GB" dirty="0"/>
              <a:t>Now connect the 2 strands with cocktail sticks so that it starts to look like a ladder.</a:t>
            </a:r>
          </a:p>
          <a:p>
            <a:pPr marL="342900" indent="-342900">
              <a:buFont typeface="+mj-lt"/>
              <a:buAutoNum type="arabicPeriod"/>
            </a:pPr>
            <a:r>
              <a:rPr lang="en-GB" dirty="0"/>
              <a:t>Hold the top and bottom rungs and twist. Your top rung should turn anti-clockwise and the bottom rung clockwise.</a:t>
            </a:r>
          </a:p>
        </p:txBody>
      </p:sp>
      <p:pic>
        <p:nvPicPr>
          <p:cNvPr id="11" name="Picture 10" descr="A picture containing person, indoor, man, woman&#10;&#10;Description automatically generated">
            <a:extLst>
              <a:ext uri="{FF2B5EF4-FFF2-40B4-BE49-F238E27FC236}">
                <a16:creationId xmlns:a16="http://schemas.microsoft.com/office/drawing/2014/main" id="{F943267E-0165-429C-AFAD-AC72E2D773F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3528879" y="2127299"/>
            <a:ext cx="2996952" cy="2247714"/>
          </a:xfrm>
          <a:prstGeom prst="rect">
            <a:avLst/>
          </a:prstGeom>
        </p:spPr>
      </p:pic>
      <p:pic>
        <p:nvPicPr>
          <p:cNvPr id="13" name="Picture 12" descr="A picture containing person, man, holding, skiing&#10;&#10;Description automatically generated">
            <a:extLst>
              <a:ext uri="{FF2B5EF4-FFF2-40B4-BE49-F238E27FC236}">
                <a16:creationId xmlns:a16="http://schemas.microsoft.com/office/drawing/2014/main" id="{B1FF7803-D07B-40B8-9C43-D64E72DDCA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5923784" y="2127299"/>
            <a:ext cx="2996952" cy="2247714"/>
          </a:xfrm>
          <a:prstGeom prst="rect">
            <a:avLst/>
          </a:prstGeom>
        </p:spPr>
      </p:pic>
      <p:pic>
        <p:nvPicPr>
          <p:cNvPr id="5" name="Picture 4" descr="A picture containing drawing&#10;&#10;Description automatically generated">
            <a:extLst>
              <a:ext uri="{FF2B5EF4-FFF2-40B4-BE49-F238E27FC236}">
                <a16:creationId xmlns:a16="http://schemas.microsoft.com/office/drawing/2014/main" id="{F6FF2C8F-C336-4C0E-B563-EE1399C6C3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36449" y="78588"/>
            <a:ext cx="781812" cy="781812"/>
          </a:xfrm>
          <a:prstGeom prst="rect">
            <a:avLst/>
          </a:prstGeom>
        </p:spPr>
      </p:pic>
      <p:pic>
        <p:nvPicPr>
          <p:cNvPr id="7" name="Picture 6" descr="A picture containing drawing&#10;&#10;Description automatically generated">
            <a:extLst>
              <a:ext uri="{FF2B5EF4-FFF2-40B4-BE49-F238E27FC236}">
                <a16:creationId xmlns:a16="http://schemas.microsoft.com/office/drawing/2014/main" id="{3C26FA20-AB66-4B06-8CA4-5733A7C26C7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57686" y="47711"/>
            <a:ext cx="781812" cy="781812"/>
          </a:xfrm>
          <a:prstGeom prst="rect">
            <a:avLst/>
          </a:prstGeom>
        </p:spPr>
      </p:pic>
    </p:spTree>
    <p:extLst>
      <p:ext uri="{BB962C8B-B14F-4D97-AF65-F5344CB8AC3E}">
        <p14:creationId xmlns:p14="http://schemas.microsoft.com/office/powerpoint/2010/main" val="36420683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CB22728-1D4B-4D1C-B9BF-372C3DF2F88E}"/>
              </a:ext>
            </a:extLst>
          </p:cNvPr>
          <p:cNvSpPr/>
          <p:nvPr/>
        </p:nvSpPr>
        <p:spPr>
          <a:xfrm>
            <a:off x="755576" y="304556"/>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a:ea typeface="+mn-ea"/>
                <a:cs typeface="+mn-cs"/>
              </a:rPr>
              <a:t>Questions for further learning</a:t>
            </a:r>
          </a:p>
        </p:txBody>
      </p:sp>
      <p:sp>
        <p:nvSpPr>
          <p:cNvPr id="3" name="TextBox 2">
            <a:extLst>
              <a:ext uri="{FF2B5EF4-FFF2-40B4-BE49-F238E27FC236}">
                <a16:creationId xmlns:a16="http://schemas.microsoft.com/office/drawing/2014/main" id="{7627A943-6883-44EF-AB66-D09AF70C7EE8}"/>
              </a:ext>
            </a:extLst>
          </p:cNvPr>
          <p:cNvSpPr txBox="1"/>
          <p:nvPr/>
        </p:nvSpPr>
        <p:spPr>
          <a:xfrm>
            <a:off x="701161" y="2579704"/>
            <a:ext cx="4723088" cy="646331"/>
          </a:xfrm>
          <a:prstGeom prst="rect">
            <a:avLst/>
          </a:prstGeom>
          <a:noFill/>
        </p:spPr>
        <p:txBody>
          <a:bodyPr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a:ea typeface="+mn-ea"/>
                <a:cs typeface="+mn-cs"/>
              </a:rPr>
              <a:t>How do axolotls differ from most amphibians?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dirty="0">
                <a:ln>
                  <a:noFill/>
                </a:ln>
                <a:solidFill>
                  <a:prstClr val="black"/>
                </a:solidFill>
                <a:effectLst/>
                <a:uLnTx/>
                <a:uFillTx/>
                <a:latin typeface="Calibri"/>
                <a:ea typeface="+mn-ea"/>
                <a:cs typeface="+mn-cs"/>
              </a:rPr>
              <a:t>Hint: they don’t experience metamorphosis.</a:t>
            </a:r>
            <a:endParaRPr kumimoji="0" lang="en-GB" sz="1800" b="0" i="1" u="none" strike="noStrike" kern="1200" cap="none" spc="0" normalizeH="0" baseline="0" noProof="0" dirty="0">
              <a:ln>
                <a:noFill/>
              </a:ln>
              <a:solidFill>
                <a:prstClr val="black"/>
              </a:solidFill>
              <a:effectLst/>
              <a:uLnTx/>
              <a:uFillTx/>
              <a:latin typeface="Calibri"/>
              <a:ea typeface="+mn-ea"/>
              <a:cs typeface="Calibri"/>
            </a:endParaRPr>
          </a:p>
        </p:txBody>
      </p:sp>
      <p:sp>
        <p:nvSpPr>
          <p:cNvPr id="4" name="TextBox 3">
            <a:extLst>
              <a:ext uri="{FF2B5EF4-FFF2-40B4-BE49-F238E27FC236}">
                <a16:creationId xmlns:a16="http://schemas.microsoft.com/office/drawing/2014/main" id="{902522DA-DF1C-4C83-B068-E9EDD2F060BE}"/>
              </a:ext>
            </a:extLst>
          </p:cNvPr>
          <p:cNvSpPr txBox="1"/>
          <p:nvPr/>
        </p:nvSpPr>
        <p:spPr>
          <a:xfrm>
            <a:off x="701161" y="1187678"/>
            <a:ext cx="8028464"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a:ea typeface="+mn-ea"/>
                <a:cs typeface="+mn-cs"/>
              </a:rPr>
              <a:t>What are the characteristics of amphibians?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Children could research the life cycle of a frog find out what metamorphosis means. You could keep tadpoles at school. </a:t>
            </a:r>
            <a:r>
              <a:rPr kumimoji="0" lang="en-GB" sz="1800" b="0" i="1" u="none" strike="noStrike" kern="1200" cap="none" spc="0" normalizeH="0" baseline="0" noProof="0" dirty="0">
                <a:ln>
                  <a:noFill/>
                </a:ln>
                <a:solidFill>
                  <a:prstClr val="black"/>
                </a:solidFill>
                <a:effectLst/>
                <a:uLnTx/>
                <a:uFillTx/>
                <a:latin typeface="Calibri"/>
                <a:ea typeface="+mn-ea"/>
                <a:cs typeface="+mn-cs"/>
              </a:rPr>
              <a:t>Note: we recommend you consult CLEAPSS for up to date information about how to do this.</a:t>
            </a:r>
          </a:p>
        </p:txBody>
      </p:sp>
      <p:sp>
        <p:nvSpPr>
          <p:cNvPr id="6" name="TextBox 5">
            <a:extLst>
              <a:ext uri="{FF2B5EF4-FFF2-40B4-BE49-F238E27FC236}">
                <a16:creationId xmlns:a16="http://schemas.microsoft.com/office/drawing/2014/main" id="{F5BEA547-02C6-484F-8060-D816D526CBD7}"/>
              </a:ext>
            </a:extLst>
          </p:cNvPr>
          <p:cNvSpPr txBox="1"/>
          <p:nvPr/>
        </p:nvSpPr>
        <p:spPr>
          <a:xfrm>
            <a:off x="678713" y="4548795"/>
            <a:ext cx="8465287" cy="64633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a:ea typeface="+mn-ea"/>
                <a:cs typeface="+mn-cs"/>
              </a:rPr>
              <a:t>Why are axolotls endangered?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Children could find out about the habitat of this animal and changes in its environment.</a:t>
            </a:r>
            <a:endParaRPr kumimoji="0" lang="en-GB" sz="1800" b="0" i="0" u="none" strike="noStrike" kern="1200" cap="none" spc="0" normalizeH="0" baseline="0" noProof="0" dirty="0">
              <a:ln>
                <a:noFill/>
              </a:ln>
              <a:solidFill>
                <a:prstClr val="black"/>
              </a:solidFill>
              <a:effectLst/>
              <a:uLnTx/>
              <a:uFillTx/>
              <a:latin typeface="Calibri"/>
              <a:ea typeface="+mn-ea"/>
              <a:cs typeface="Calibri"/>
            </a:endParaRPr>
          </a:p>
        </p:txBody>
      </p:sp>
      <p:sp>
        <p:nvSpPr>
          <p:cNvPr id="7" name="TextBox 6">
            <a:extLst>
              <a:ext uri="{FF2B5EF4-FFF2-40B4-BE49-F238E27FC236}">
                <a16:creationId xmlns:a16="http://schemas.microsoft.com/office/drawing/2014/main" id="{ACC28E9E-E457-4BA6-8AAA-46550FECF877}"/>
              </a:ext>
            </a:extLst>
          </p:cNvPr>
          <p:cNvSpPr txBox="1"/>
          <p:nvPr/>
        </p:nvSpPr>
        <p:spPr>
          <a:xfrm>
            <a:off x="755576" y="3433248"/>
            <a:ext cx="4668673"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a:ea typeface="+mn-ea"/>
                <a:cs typeface="+mn-cs"/>
              </a:rPr>
              <a:t>What do axolotls eat? </a:t>
            </a:r>
            <a:endParaRPr lang="en-GB" b="1" dirty="0">
              <a:solidFill>
                <a:prstClr val="black"/>
              </a:solidFill>
              <a:latin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i="0" u="none" strike="noStrike" kern="1200" cap="none" spc="0" normalizeH="0" baseline="0" noProof="0" dirty="0">
                <a:ln>
                  <a:noFill/>
                </a:ln>
                <a:solidFill>
                  <a:prstClr val="black"/>
                </a:solidFill>
                <a:effectLst/>
                <a:uLnTx/>
                <a:uFillTx/>
                <a:latin typeface="Calibri"/>
                <a:ea typeface="+mn-ea"/>
                <a:cs typeface="+mn-cs"/>
              </a:rPr>
              <a:t>Children could research the food chain for the axolotl.</a:t>
            </a:r>
          </a:p>
        </p:txBody>
      </p:sp>
      <p:sp>
        <p:nvSpPr>
          <p:cNvPr id="10" name="TextBox 9">
            <a:extLst>
              <a:ext uri="{FF2B5EF4-FFF2-40B4-BE49-F238E27FC236}">
                <a16:creationId xmlns:a16="http://schemas.microsoft.com/office/drawing/2014/main" id="{9EF211BE-691D-425C-837E-4D73FC1139B2}"/>
              </a:ext>
            </a:extLst>
          </p:cNvPr>
          <p:cNvSpPr txBox="1"/>
          <p:nvPr/>
        </p:nvSpPr>
        <p:spPr>
          <a:xfrm>
            <a:off x="701161" y="5386823"/>
            <a:ext cx="6247103" cy="1200329"/>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a:ea typeface="+mn-ea"/>
                <a:cs typeface="+mn-cs"/>
              </a:rPr>
              <a:t>If scientists can find out the DNA code responsible for axolotls regenerating, how could this help humans?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Children could debate the advantages/disadvantages of genetic research.</a:t>
            </a:r>
            <a:endParaRPr kumimoji="0" lang="en-GB" sz="1800" b="0" i="0" u="none" strike="noStrike" kern="1200" cap="none" spc="0" normalizeH="0" baseline="0" noProof="0" dirty="0">
              <a:ln>
                <a:noFill/>
              </a:ln>
              <a:solidFill>
                <a:prstClr val="black"/>
              </a:solidFill>
              <a:effectLst/>
              <a:uLnTx/>
              <a:uFillTx/>
              <a:latin typeface="Calibri"/>
              <a:ea typeface="+mn-ea"/>
              <a:cs typeface="Calibri"/>
            </a:endParaRPr>
          </a:p>
        </p:txBody>
      </p:sp>
      <p:pic>
        <p:nvPicPr>
          <p:cNvPr id="8" name="Picture 7" descr="A close up of text on a white background&#10;&#10;Description automatically generated">
            <a:extLst>
              <a:ext uri="{FF2B5EF4-FFF2-40B4-BE49-F238E27FC236}">
                <a16:creationId xmlns:a16="http://schemas.microsoft.com/office/drawing/2014/main" id="{5DF072EE-42D5-43EE-987A-A83833AFAC5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13008" y="2387647"/>
            <a:ext cx="3086107" cy="2161508"/>
          </a:xfrm>
          <a:prstGeom prst="rect">
            <a:avLst/>
          </a:prstGeom>
        </p:spPr>
      </p:pic>
    </p:spTree>
    <p:extLst>
      <p:ext uri="{BB962C8B-B14F-4D97-AF65-F5344CB8AC3E}">
        <p14:creationId xmlns:p14="http://schemas.microsoft.com/office/powerpoint/2010/main" val="30981036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F602F4352AC064BAB6534866D1EBEE7" ma:contentTypeVersion="12" ma:contentTypeDescription="Create a new document." ma:contentTypeScope="" ma:versionID="398e8891476d4c17b6ed3be902448ba1">
  <xsd:schema xmlns:xsd="http://www.w3.org/2001/XMLSchema" xmlns:xs="http://www.w3.org/2001/XMLSchema" xmlns:p="http://schemas.microsoft.com/office/2006/metadata/properties" xmlns:ns2="f6a294d8-0227-4a1f-9f82-c7d0e374c362" xmlns:ns3="56010c2e-e7df-43f9-b9a0-0c299b337b10" targetNamespace="http://schemas.microsoft.com/office/2006/metadata/properties" ma:root="true" ma:fieldsID="f36cd9c4f2d0396c512f7b9e3a45a84d" ns2:_="" ns3:_="">
    <xsd:import namespace="f6a294d8-0227-4a1f-9f82-c7d0e374c362"/>
    <xsd:import namespace="56010c2e-e7df-43f9-b9a0-0c299b337b1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a294d8-0227-4a1f-9f82-c7d0e374c36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6010c2e-e7df-43f9-b9a0-0c299b337b1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56010c2e-e7df-43f9-b9a0-0c299b337b10">
      <UserInfo>
        <DisplayName/>
        <AccountId xsi:nil="true"/>
        <AccountType/>
      </UserInfo>
    </SharedWithUsers>
  </documentManagement>
</p:properties>
</file>

<file path=customXml/itemProps1.xml><?xml version="1.0" encoding="utf-8"?>
<ds:datastoreItem xmlns:ds="http://schemas.openxmlformats.org/officeDocument/2006/customXml" ds:itemID="{FD920BA0-0A4C-42B9-95DD-D8A20D716C74}">
  <ds:schemaRefs>
    <ds:schemaRef ds:uri="http://schemas.microsoft.com/sharepoint/v3/contenttype/forms"/>
  </ds:schemaRefs>
</ds:datastoreItem>
</file>

<file path=customXml/itemProps2.xml><?xml version="1.0" encoding="utf-8"?>
<ds:datastoreItem xmlns:ds="http://schemas.openxmlformats.org/officeDocument/2006/customXml" ds:itemID="{056C315C-3B34-475F-8D5C-B2F17401376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6a294d8-0227-4a1f-9f82-c7d0e374c362"/>
    <ds:schemaRef ds:uri="56010c2e-e7df-43f9-b9a0-0c299b337b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3AB155-FD45-400F-89C4-CD46A5BAE941}">
  <ds:schemaRefs>
    <ds:schemaRef ds:uri="http://schemas.microsoft.com/office/2006/metadata/properties"/>
    <ds:schemaRef ds:uri="http://schemas.microsoft.com/office/infopath/2007/PartnerControls"/>
    <ds:schemaRef ds:uri="56010c2e-e7df-43f9-b9a0-0c299b337b10"/>
  </ds:schemaRefs>
</ds:datastoreItem>
</file>

<file path=docProps/app.xml><?xml version="1.0" encoding="utf-8"?>
<Properties xmlns="http://schemas.openxmlformats.org/officeDocument/2006/extended-properties" xmlns:vt="http://schemas.openxmlformats.org/officeDocument/2006/docPropsVTypes">
  <TotalTime>980</TotalTime>
  <Words>1667</Words>
  <Application>Microsoft Office PowerPoint</Application>
  <PresentationFormat>On-screen Show (4:3)</PresentationFormat>
  <Paragraphs>170</Paragraphs>
  <Slides>12</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Office Theme</vt:lpstr>
      <vt:lpstr>I bet you didn’t know….. Miracle healing could come  from the axolotl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Bristol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creator>
  <cp:lastModifiedBy>Alison Trew</cp:lastModifiedBy>
  <cp:revision>137</cp:revision>
  <dcterms:created xsi:type="dcterms:W3CDTF">2016-06-16T08:43:18Z</dcterms:created>
  <dcterms:modified xsi:type="dcterms:W3CDTF">2021-04-08T13:49:41Z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0x010100FF602F4352AC064BAB6534866D1EBEE7</vt:lpwstr>
  </property>
  <property fmtid="{D5CDD505-2E9C-101B-9397-08002B2CF9AE}" pid="3" name="xd_Signature">
    <vt:bool>false</vt:bool>
  </property>
  <property fmtid="{D5CDD505-2E9C-101B-9397-08002B2CF9AE}" pid="4" name="xd_ProgID">
    <vt:lpwstr/>
  </property>
  <property fmtid="{D5CDD505-2E9C-101B-9397-08002B2CF9AE}" pid="5" name="ComplianceAssetId">
    <vt:lpwstr/>
  </property>
  <property fmtid="{D5CDD505-2E9C-101B-9397-08002B2CF9AE}" pid="6" name="TemplateUrl">
    <vt:lpwstr/>
  </property>
</Properties>
</file>