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4"/>
    <p:sldMasterId id="2147483719" r:id="rId5"/>
  </p:sldMasterIdLst>
  <p:notesMasterIdLst>
    <p:notesMasterId r:id="rId22"/>
  </p:notesMasterIdLst>
  <p:sldIdLst>
    <p:sldId id="294" r:id="rId6"/>
    <p:sldId id="329" r:id="rId7"/>
    <p:sldId id="330" r:id="rId8"/>
    <p:sldId id="257" r:id="rId9"/>
    <p:sldId id="258" r:id="rId10"/>
    <p:sldId id="331" r:id="rId11"/>
    <p:sldId id="259" r:id="rId12"/>
    <p:sldId id="281" r:id="rId13"/>
    <p:sldId id="268" r:id="rId14"/>
    <p:sldId id="267" r:id="rId15"/>
    <p:sldId id="269" r:id="rId16"/>
    <p:sldId id="262" r:id="rId17"/>
    <p:sldId id="263" r:id="rId18"/>
    <p:sldId id="336" r:id="rId19"/>
    <p:sldId id="333" r:id="rId20"/>
    <p:sldId id="33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son Trew" initials="AT" lastIdx="11" clrIdx="0">
    <p:extLst>
      <p:ext uri="{19B8F6BF-5375-455C-9EA6-DF929625EA0E}">
        <p15:presenceInfo xmlns:p15="http://schemas.microsoft.com/office/powerpoint/2012/main" userId="S::Alison.Trew@pstt.org.uk::501ad152-89bb-4882-ac72-f31826cb2e78" providerId="AD"/>
      </p:ext>
    </p:extLst>
  </p:cmAuthor>
  <p:cmAuthor id="2" name="Sue Martin" initials="SM" lastIdx="1" clrIdx="1">
    <p:extLst>
      <p:ext uri="{19B8F6BF-5375-455C-9EA6-DF929625EA0E}">
        <p15:presenceInfo xmlns:p15="http://schemas.microsoft.com/office/powerpoint/2012/main" userId="S::sue.martin@pstt.org.uk::cb0194a5-6d63-41ca-ace6-4751bda7921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B1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F9376B-C137-467F-B2AF-FAD063897899}" v="9" dt="2023-12-12T15:44:42.5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230" autoAdjust="0"/>
  </p:normalViewPr>
  <p:slideViewPr>
    <p:cSldViewPr snapToGrid="0">
      <p:cViewPr varScale="1">
        <p:scale>
          <a:sx n="96" d="100"/>
          <a:sy n="96" d="100"/>
        </p:scale>
        <p:origin x="131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on Trew" userId="501ad152-89bb-4882-ac72-f31826cb2e78" providerId="ADAL" clId="{1EF9376B-C137-467F-B2AF-FAD063897899}"/>
    <pc:docChg chg="undo custSel modSld sldOrd">
      <pc:chgData name="Alison Trew" userId="501ad152-89bb-4882-ac72-f31826cb2e78" providerId="ADAL" clId="{1EF9376B-C137-467F-B2AF-FAD063897899}" dt="2023-12-12T15:45:51.467" v="231" actId="1076"/>
      <pc:docMkLst>
        <pc:docMk/>
      </pc:docMkLst>
      <pc:sldChg chg="modSp mod">
        <pc:chgData name="Alison Trew" userId="501ad152-89bb-4882-ac72-f31826cb2e78" providerId="ADAL" clId="{1EF9376B-C137-467F-B2AF-FAD063897899}" dt="2023-12-07T18:18:46.904" v="92" actId="20577"/>
        <pc:sldMkLst>
          <pc:docMk/>
          <pc:sldMk cId="4121939817" sldId="257"/>
        </pc:sldMkLst>
        <pc:spChg chg="mod">
          <ac:chgData name="Alison Trew" userId="501ad152-89bb-4882-ac72-f31826cb2e78" providerId="ADAL" clId="{1EF9376B-C137-467F-B2AF-FAD063897899}" dt="2023-12-07T18:17:49.249" v="45" actId="20577"/>
          <ac:spMkLst>
            <pc:docMk/>
            <pc:sldMk cId="4121939817" sldId="257"/>
            <ac:spMk id="2" creationId="{6895005A-2973-4685-90CD-AB6C7027C754}"/>
          </ac:spMkLst>
        </pc:spChg>
        <pc:spChg chg="mod">
          <ac:chgData name="Alison Trew" userId="501ad152-89bb-4882-ac72-f31826cb2e78" providerId="ADAL" clId="{1EF9376B-C137-467F-B2AF-FAD063897899}" dt="2023-12-07T18:18:46.904" v="92" actId="20577"/>
          <ac:spMkLst>
            <pc:docMk/>
            <pc:sldMk cId="4121939817" sldId="257"/>
            <ac:spMk id="3" creationId="{F13A10E3-B10D-4148-A133-D133115B6C95}"/>
          </ac:spMkLst>
        </pc:spChg>
        <pc:spChg chg="mod">
          <ac:chgData name="Alison Trew" userId="501ad152-89bb-4882-ac72-f31826cb2e78" providerId="ADAL" clId="{1EF9376B-C137-467F-B2AF-FAD063897899}" dt="2023-12-07T18:13:27.250" v="5" actId="108"/>
          <ac:spMkLst>
            <pc:docMk/>
            <pc:sldMk cId="4121939817" sldId="257"/>
            <ac:spMk id="6" creationId="{09A99E3C-E606-FEAF-34C2-11221CEDFDB6}"/>
          </ac:spMkLst>
        </pc:spChg>
      </pc:sldChg>
      <pc:sldChg chg="modSp mod">
        <pc:chgData name="Alison Trew" userId="501ad152-89bb-4882-ac72-f31826cb2e78" providerId="ADAL" clId="{1EF9376B-C137-467F-B2AF-FAD063897899}" dt="2023-12-07T18:13:33.195" v="6" actId="108"/>
        <pc:sldMkLst>
          <pc:docMk/>
          <pc:sldMk cId="2511030441" sldId="258"/>
        </pc:sldMkLst>
        <pc:spChg chg="mod">
          <ac:chgData name="Alison Trew" userId="501ad152-89bb-4882-ac72-f31826cb2e78" providerId="ADAL" clId="{1EF9376B-C137-467F-B2AF-FAD063897899}" dt="2023-12-07T18:13:33.195" v="6" actId="108"/>
          <ac:spMkLst>
            <pc:docMk/>
            <pc:sldMk cId="2511030441" sldId="258"/>
            <ac:spMk id="5" creationId="{00B622C5-2058-B03F-27FF-47C00A4289D4}"/>
          </ac:spMkLst>
        </pc:spChg>
      </pc:sldChg>
      <pc:sldChg chg="modSp mod">
        <pc:chgData name="Alison Trew" userId="501ad152-89bb-4882-ac72-f31826cb2e78" providerId="ADAL" clId="{1EF9376B-C137-467F-B2AF-FAD063897899}" dt="2023-12-07T18:13:43.826" v="8" actId="108"/>
        <pc:sldMkLst>
          <pc:docMk/>
          <pc:sldMk cId="3833598956" sldId="259"/>
        </pc:sldMkLst>
        <pc:spChg chg="mod">
          <ac:chgData name="Alison Trew" userId="501ad152-89bb-4882-ac72-f31826cb2e78" providerId="ADAL" clId="{1EF9376B-C137-467F-B2AF-FAD063897899}" dt="2023-12-07T18:13:43.826" v="8" actId="108"/>
          <ac:spMkLst>
            <pc:docMk/>
            <pc:sldMk cId="3833598956" sldId="259"/>
            <ac:spMk id="4" creationId="{2793ED84-E864-9C40-740D-16ED5E26F783}"/>
          </ac:spMkLst>
        </pc:spChg>
      </pc:sldChg>
      <pc:sldChg chg="modSp mod">
        <pc:chgData name="Alison Trew" userId="501ad152-89bb-4882-ac72-f31826cb2e78" providerId="ADAL" clId="{1EF9376B-C137-467F-B2AF-FAD063897899}" dt="2023-12-07T18:14:01.479" v="11" actId="108"/>
        <pc:sldMkLst>
          <pc:docMk/>
          <pc:sldMk cId="1864309039" sldId="262"/>
        </pc:sldMkLst>
        <pc:spChg chg="mod">
          <ac:chgData name="Alison Trew" userId="501ad152-89bb-4882-ac72-f31826cb2e78" providerId="ADAL" clId="{1EF9376B-C137-467F-B2AF-FAD063897899}" dt="2023-12-07T18:14:01.479" v="11" actId="108"/>
          <ac:spMkLst>
            <pc:docMk/>
            <pc:sldMk cId="1864309039" sldId="262"/>
            <ac:spMk id="2" creationId="{519AF1C4-3B9C-FC44-AB38-57CFB181022C}"/>
          </ac:spMkLst>
        </pc:spChg>
      </pc:sldChg>
      <pc:sldChg chg="modSp mod">
        <pc:chgData name="Alison Trew" userId="501ad152-89bb-4882-ac72-f31826cb2e78" providerId="ADAL" clId="{1EF9376B-C137-467F-B2AF-FAD063897899}" dt="2023-12-07T18:14:10.289" v="12" actId="108"/>
        <pc:sldMkLst>
          <pc:docMk/>
          <pc:sldMk cId="3098103686" sldId="263"/>
        </pc:sldMkLst>
        <pc:spChg chg="mod">
          <ac:chgData name="Alison Trew" userId="501ad152-89bb-4882-ac72-f31826cb2e78" providerId="ADAL" clId="{1EF9376B-C137-467F-B2AF-FAD063897899}" dt="2023-12-07T18:14:10.289" v="12" actId="108"/>
          <ac:spMkLst>
            <pc:docMk/>
            <pc:sldMk cId="3098103686" sldId="263"/>
            <ac:spMk id="5" creationId="{CB8A9246-01B1-895D-F14D-564BA68698F6}"/>
          </ac:spMkLst>
        </pc:spChg>
      </pc:sldChg>
      <pc:sldChg chg="addSp modSp mod">
        <pc:chgData name="Alison Trew" userId="501ad152-89bb-4882-ac72-f31826cb2e78" providerId="ADAL" clId="{1EF9376B-C137-467F-B2AF-FAD063897899}" dt="2023-12-12T15:45:51.467" v="231" actId="1076"/>
        <pc:sldMkLst>
          <pc:docMk/>
          <pc:sldMk cId="2655144796" sldId="267"/>
        </pc:sldMkLst>
        <pc:spChg chg="add mod">
          <ac:chgData name="Alison Trew" userId="501ad152-89bb-4882-ac72-f31826cb2e78" providerId="ADAL" clId="{1EF9376B-C137-467F-B2AF-FAD063897899}" dt="2023-12-07T18:14:50.757" v="16"/>
          <ac:spMkLst>
            <pc:docMk/>
            <pc:sldMk cId="2655144796" sldId="267"/>
            <ac:spMk id="2" creationId="{F295F642-C151-8656-D993-26EC7ABCDDE0}"/>
          </ac:spMkLst>
        </pc:spChg>
        <pc:spChg chg="mod">
          <ac:chgData name="Alison Trew" userId="501ad152-89bb-4882-ac72-f31826cb2e78" providerId="ADAL" clId="{1EF9376B-C137-467F-B2AF-FAD063897899}" dt="2023-12-12T15:45:47.031" v="229" actId="14100"/>
          <ac:spMkLst>
            <pc:docMk/>
            <pc:sldMk cId="2655144796" sldId="267"/>
            <ac:spMk id="3" creationId="{2AA46B46-452C-40E0-8224-2B165C11EC4F}"/>
          </ac:spMkLst>
        </pc:spChg>
        <pc:spChg chg="mod">
          <ac:chgData name="Alison Trew" userId="501ad152-89bb-4882-ac72-f31826cb2e78" providerId="ADAL" clId="{1EF9376B-C137-467F-B2AF-FAD063897899}" dt="2023-12-12T15:40:55.636" v="157" actId="692"/>
          <ac:spMkLst>
            <pc:docMk/>
            <pc:sldMk cId="2655144796" sldId="267"/>
            <ac:spMk id="11" creationId="{F585D00B-13A9-4BA0-8B2D-5DDA44050FC9}"/>
          </ac:spMkLst>
        </pc:spChg>
        <pc:spChg chg="mod">
          <ac:chgData name="Alison Trew" userId="501ad152-89bb-4882-ac72-f31826cb2e78" providerId="ADAL" clId="{1EF9376B-C137-467F-B2AF-FAD063897899}" dt="2023-12-12T15:40:55.636" v="157" actId="692"/>
          <ac:spMkLst>
            <pc:docMk/>
            <pc:sldMk cId="2655144796" sldId="267"/>
            <ac:spMk id="16" creationId="{62ED0DB6-3353-4C19-BEFE-0DA97232295B}"/>
          </ac:spMkLst>
        </pc:spChg>
        <pc:spChg chg="mod">
          <ac:chgData name="Alison Trew" userId="501ad152-89bb-4882-ac72-f31826cb2e78" providerId="ADAL" clId="{1EF9376B-C137-467F-B2AF-FAD063897899}" dt="2023-12-12T15:45:11.762" v="215" actId="1076"/>
          <ac:spMkLst>
            <pc:docMk/>
            <pc:sldMk cId="2655144796" sldId="267"/>
            <ac:spMk id="18" creationId="{C254D80D-3541-4520-B7FA-CBBB30BDAB21}"/>
          </ac:spMkLst>
        </pc:spChg>
        <pc:spChg chg="mod">
          <ac:chgData name="Alison Trew" userId="501ad152-89bb-4882-ac72-f31826cb2e78" providerId="ADAL" clId="{1EF9376B-C137-467F-B2AF-FAD063897899}" dt="2023-12-07T18:15:45.953" v="23" actId="1076"/>
          <ac:spMkLst>
            <pc:docMk/>
            <pc:sldMk cId="2655144796" sldId="267"/>
            <ac:spMk id="26" creationId="{D73B0114-1086-419E-B0CD-7F77B88D30FB}"/>
          </ac:spMkLst>
        </pc:spChg>
        <pc:spChg chg="mod">
          <ac:chgData name="Alison Trew" userId="501ad152-89bb-4882-ac72-f31826cb2e78" providerId="ADAL" clId="{1EF9376B-C137-467F-B2AF-FAD063897899}" dt="2023-12-07T18:15:59.083" v="27" actId="113"/>
          <ac:spMkLst>
            <pc:docMk/>
            <pc:sldMk cId="2655144796" sldId="267"/>
            <ac:spMk id="36" creationId="{37DD0983-6F7B-4F9A-8995-EACBD7609CDE}"/>
          </ac:spMkLst>
        </pc:spChg>
        <pc:grpChg chg="mod">
          <ac:chgData name="Alison Trew" userId="501ad152-89bb-4882-ac72-f31826cb2e78" providerId="ADAL" clId="{1EF9376B-C137-467F-B2AF-FAD063897899}" dt="2023-12-12T15:45:08.427" v="214" actId="14100"/>
          <ac:grpSpMkLst>
            <pc:docMk/>
            <pc:sldMk cId="2655144796" sldId="267"/>
            <ac:grpSpMk id="6" creationId="{00000000-0000-0000-0000-000000000000}"/>
          </ac:grpSpMkLst>
        </pc:grpChg>
        <pc:picChg chg="mod">
          <ac:chgData name="Alison Trew" userId="501ad152-89bb-4882-ac72-f31826cb2e78" providerId="ADAL" clId="{1EF9376B-C137-467F-B2AF-FAD063897899}" dt="2023-12-12T15:45:28.817" v="228" actId="692"/>
          <ac:picMkLst>
            <pc:docMk/>
            <pc:sldMk cId="2655144796" sldId="267"/>
            <ac:picMk id="4" creationId="{BC1763A5-96FE-42EC-AE24-DEE4E271BCAF}"/>
          </ac:picMkLst>
        </pc:picChg>
        <pc:picChg chg="add mod">
          <ac:chgData name="Alison Trew" userId="501ad152-89bb-4882-ac72-f31826cb2e78" providerId="ADAL" clId="{1EF9376B-C137-467F-B2AF-FAD063897899}" dt="2023-12-12T15:45:51.467" v="231" actId="1076"/>
          <ac:picMkLst>
            <pc:docMk/>
            <pc:sldMk cId="2655144796" sldId="267"/>
            <ac:picMk id="5" creationId="{4DF7EAB9-61DA-21AC-4B14-6321FE06F0BC}"/>
          </ac:picMkLst>
        </pc:picChg>
        <pc:picChg chg="add mod">
          <ac:chgData name="Alison Trew" userId="501ad152-89bb-4882-ac72-f31826cb2e78" providerId="ADAL" clId="{1EF9376B-C137-467F-B2AF-FAD063897899}" dt="2023-12-12T15:45:48.696" v="230" actId="1076"/>
          <ac:picMkLst>
            <pc:docMk/>
            <pc:sldMk cId="2655144796" sldId="267"/>
            <ac:picMk id="7" creationId="{7F29252D-8A20-888F-EAAB-3ED3BD356F2E}"/>
          </ac:picMkLst>
        </pc:picChg>
      </pc:sldChg>
      <pc:sldChg chg="addSp modSp mod ord">
        <pc:chgData name="Alison Trew" userId="501ad152-89bb-4882-ac72-f31826cb2e78" providerId="ADAL" clId="{1EF9376B-C137-467F-B2AF-FAD063897899}" dt="2023-12-12T15:43:09.424" v="193" actId="20577"/>
        <pc:sldMkLst>
          <pc:docMk/>
          <pc:sldMk cId="1478597435" sldId="268"/>
        </pc:sldMkLst>
        <pc:spChg chg="mod">
          <ac:chgData name="Alison Trew" userId="501ad152-89bb-4882-ac72-f31826cb2e78" providerId="ADAL" clId="{1EF9376B-C137-467F-B2AF-FAD063897899}" dt="2023-12-07T18:13:56.354" v="10" actId="108"/>
          <ac:spMkLst>
            <pc:docMk/>
            <pc:sldMk cId="1478597435" sldId="268"/>
            <ac:spMk id="4" creationId="{D2D1ABB9-CB4F-EEF0-A24F-4F5201B43D2C}"/>
          </ac:spMkLst>
        </pc:spChg>
        <pc:spChg chg="mod">
          <ac:chgData name="Alison Trew" userId="501ad152-89bb-4882-ac72-f31826cb2e78" providerId="ADAL" clId="{1EF9376B-C137-467F-B2AF-FAD063897899}" dt="2023-12-07T18:16:03.944" v="28" actId="113"/>
          <ac:spMkLst>
            <pc:docMk/>
            <pc:sldMk cId="1478597435" sldId="268"/>
            <ac:spMk id="7" creationId="{DD89CAB2-35E6-4495-B69C-E4B815DD3A0D}"/>
          </ac:spMkLst>
        </pc:spChg>
        <pc:spChg chg="mod">
          <ac:chgData name="Alison Trew" userId="501ad152-89bb-4882-ac72-f31826cb2e78" providerId="ADAL" clId="{1EF9376B-C137-467F-B2AF-FAD063897899}" dt="2023-12-12T15:43:09.424" v="193" actId="20577"/>
          <ac:spMkLst>
            <pc:docMk/>
            <pc:sldMk cId="1478597435" sldId="268"/>
            <ac:spMk id="22" creationId="{63670DD3-A69E-41F4-8D98-9691ABC5E134}"/>
          </ac:spMkLst>
        </pc:spChg>
        <pc:picChg chg="add mod">
          <ac:chgData name="Alison Trew" userId="501ad152-89bb-4882-ac72-f31826cb2e78" providerId="ADAL" clId="{1EF9376B-C137-467F-B2AF-FAD063897899}" dt="2023-12-12T15:41:49.680" v="162" actId="1076"/>
          <ac:picMkLst>
            <pc:docMk/>
            <pc:sldMk cId="1478597435" sldId="268"/>
            <ac:picMk id="3" creationId="{06265FB6-132D-AE12-8977-6FB78E945142}"/>
          </ac:picMkLst>
        </pc:picChg>
        <pc:picChg chg="mod">
          <ac:chgData name="Alison Trew" userId="501ad152-89bb-4882-ac72-f31826cb2e78" providerId="ADAL" clId="{1EF9376B-C137-467F-B2AF-FAD063897899}" dt="2023-12-12T15:40:39.820" v="155" actId="692"/>
          <ac:picMkLst>
            <pc:docMk/>
            <pc:sldMk cId="1478597435" sldId="268"/>
            <ac:picMk id="5" creationId="{6C0C6654-66E6-42D3-A2CF-A3F329224A99}"/>
          </ac:picMkLst>
        </pc:picChg>
        <pc:picChg chg="add mod">
          <ac:chgData name="Alison Trew" userId="501ad152-89bb-4882-ac72-f31826cb2e78" providerId="ADAL" clId="{1EF9376B-C137-467F-B2AF-FAD063897899}" dt="2023-12-12T15:42:08.780" v="168" actId="1076"/>
          <ac:picMkLst>
            <pc:docMk/>
            <pc:sldMk cId="1478597435" sldId="268"/>
            <ac:picMk id="8" creationId="{4B046BB0-40D3-7399-A040-68353078172C}"/>
          </ac:picMkLst>
        </pc:picChg>
        <pc:picChg chg="mod">
          <ac:chgData name="Alison Trew" userId="501ad152-89bb-4882-ac72-f31826cb2e78" providerId="ADAL" clId="{1EF9376B-C137-467F-B2AF-FAD063897899}" dt="2023-12-12T15:40:39.820" v="155" actId="692"/>
          <ac:picMkLst>
            <pc:docMk/>
            <pc:sldMk cId="1478597435" sldId="268"/>
            <ac:picMk id="10" creationId="{FB6DEA7A-C881-4F50-888E-C66148FB087E}"/>
          </ac:picMkLst>
        </pc:picChg>
        <pc:picChg chg="mod">
          <ac:chgData name="Alison Trew" userId="501ad152-89bb-4882-ac72-f31826cb2e78" providerId="ADAL" clId="{1EF9376B-C137-467F-B2AF-FAD063897899}" dt="2023-12-12T15:40:39.820" v="155" actId="692"/>
          <ac:picMkLst>
            <pc:docMk/>
            <pc:sldMk cId="1478597435" sldId="268"/>
            <ac:picMk id="20" creationId="{4D3B887E-E894-45A8-87F9-695262D4A3F6}"/>
          </ac:picMkLst>
        </pc:picChg>
      </pc:sldChg>
      <pc:sldChg chg="addSp delSp modSp mod modNotesTx">
        <pc:chgData name="Alison Trew" userId="501ad152-89bb-4882-ac72-f31826cb2e78" providerId="ADAL" clId="{1EF9376B-C137-467F-B2AF-FAD063897899}" dt="2023-12-12T15:44:32.092" v="207" actId="1076"/>
        <pc:sldMkLst>
          <pc:docMk/>
          <pc:sldMk cId="1864149506" sldId="269"/>
        </pc:sldMkLst>
        <pc:spChg chg="add mod">
          <ac:chgData name="Alison Trew" userId="501ad152-89bb-4882-ac72-f31826cb2e78" providerId="ADAL" clId="{1EF9376B-C137-467F-B2AF-FAD063897899}" dt="2023-12-07T18:15:03.736" v="18"/>
          <ac:spMkLst>
            <pc:docMk/>
            <pc:sldMk cId="1864149506" sldId="269"/>
            <ac:spMk id="2" creationId="{01E92B79-01CE-4B7D-327E-FC8DAE75C4EB}"/>
          </ac:spMkLst>
        </pc:spChg>
        <pc:spChg chg="mod">
          <ac:chgData name="Alison Trew" userId="501ad152-89bb-4882-ac72-f31826cb2e78" providerId="ADAL" clId="{1EF9376B-C137-467F-B2AF-FAD063897899}" dt="2023-12-12T15:43:26.534" v="194" actId="1076"/>
          <ac:spMkLst>
            <pc:docMk/>
            <pc:sldMk cId="1864149506" sldId="269"/>
            <ac:spMk id="5" creationId="{D73B0114-1086-419E-B0CD-7F77B88D30FB}"/>
          </ac:spMkLst>
        </pc:spChg>
        <pc:spChg chg="del mod">
          <ac:chgData name="Alison Trew" userId="501ad152-89bb-4882-ac72-f31826cb2e78" providerId="ADAL" clId="{1EF9376B-C137-467F-B2AF-FAD063897899}" dt="2023-12-12T15:44:07.841" v="202"/>
          <ac:spMkLst>
            <pc:docMk/>
            <pc:sldMk cId="1864149506" sldId="269"/>
            <ac:spMk id="19" creationId="{6169DD0B-90E3-B32F-CBBE-57F1ED7426B3}"/>
          </ac:spMkLst>
        </pc:spChg>
        <pc:spChg chg="mod">
          <ac:chgData name="Alison Trew" userId="501ad152-89bb-4882-ac72-f31826cb2e78" providerId="ADAL" clId="{1EF9376B-C137-467F-B2AF-FAD063897899}" dt="2023-12-07T18:16:28.278" v="34" actId="113"/>
          <ac:spMkLst>
            <pc:docMk/>
            <pc:sldMk cId="1864149506" sldId="269"/>
            <ac:spMk id="36" creationId="{37DD0983-6F7B-4F9A-8995-EACBD7609CDE}"/>
          </ac:spMkLst>
        </pc:spChg>
        <pc:picChg chg="add mod">
          <ac:chgData name="Alison Trew" userId="501ad152-89bb-4882-ac72-f31826cb2e78" providerId="ADAL" clId="{1EF9376B-C137-467F-B2AF-FAD063897899}" dt="2023-12-12T15:44:32.092" v="207" actId="1076"/>
          <ac:picMkLst>
            <pc:docMk/>
            <pc:sldMk cId="1864149506" sldId="269"/>
            <ac:picMk id="3" creationId="{3C451AC6-FEFE-6248-49A0-841612375ACA}"/>
          </ac:picMkLst>
        </pc:picChg>
        <pc:picChg chg="add mod">
          <ac:chgData name="Alison Trew" userId="501ad152-89bb-4882-ac72-f31826cb2e78" providerId="ADAL" clId="{1EF9376B-C137-467F-B2AF-FAD063897899}" dt="2023-12-12T15:44:32.092" v="207" actId="1076"/>
          <ac:picMkLst>
            <pc:docMk/>
            <pc:sldMk cId="1864149506" sldId="269"/>
            <ac:picMk id="6" creationId="{97AF4F99-65AE-C5DF-79FE-34C4884496E2}"/>
          </ac:picMkLst>
        </pc:picChg>
        <pc:picChg chg="mod">
          <ac:chgData name="Alison Trew" userId="501ad152-89bb-4882-ac72-f31826cb2e78" providerId="ADAL" clId="{1EF9376B-C137-467F-B2AF-FAD063897899}" dt="2023-12-12T15:44:13.640" v="205" actId="1076"/>
          <ac:picMkLst>
            <pc:docMk/>
            <pc:sldMk cId="1864149506" sldId="269"/>
            <ac:picMk id="7" creationId="{8404E399-8C60-47E3-9FB5-AB75C0D6A0AC}"/>
          </ac:picMkLst>
        </pc:picChg>
        <pc:picChg chg="mod">
          <ac:chgData name="Alison Trew" userId="501ad152-89bb-4882-ac72-f31826cb2e78" providerId="ADAL" clId="{1EF9376B-C137-467F-B2AF-FAD063897899}" dt="2023-12-12T15:44:11.072" v="204" actId="1076"/>
          <ac:picMkLst>
            <pc:docMk/>
            <pc:sldMk cId="1864149506" sldId="269"/>
            <ac:picMk id="9" creationId="{67A5F1A7-F1A1-4486-9A6B-94D6723B3891}"/>
          </ac:picMkLst>
        </pc:picChg>
      </pc:sldChg>
      <pc:sldChg chg="modSp mod">
        <pc:chgData name="Alison Trew" userId="501ad152-89bb-4882-ac72-f31826cb2e78" providerId="ADAL" clId="{1EF9376B-C137-467F-B2AF-FAD063897899}" dt="2023-12-12T15:40:29.421" v="145" actId="692"/>
        <pc:sldMkLst>
          <pc:docMk/>
          <pc:sldMk cId="3904547638" sldId="281"/>
        </pc:sldMkLst>
        <pc:spChg chg="mod">
          <ac:chgData name="Alison Trew" userId="501ad152-89bb-4882-ac72-f31826cb2e78" providerId="ADAL" clId="{1EF9376B-C137-467F-B2AF-FAD063897899}" dt="2023-12-07T18:13:49.143" v="9" actId="108"/>
          <ac:spMkLst>
            <pc:docMk/>
            <pc:sldMk cId="3904547638" sldId="281"/>
            <ac:spMk id="3" creationId="{BAE98864-0F67-48F6-87B5-8A0D836D5599}"/>
          </ac:spMkLst>
        </pc:spChg>
        <pc:picChg chg="mod">
          <ac:chgData name="Alison Trew" userId="501ad152-89bb-4882-ac72-f31826cb2e78" providerId="ADAL" clId="{1EF9376B-C137-467F-B2AF-FAD063897899}" dt="2023-12-12T15:40:29.421" v="145" actId="692"/>
          <ac:picMkLst>
            <pc:docMk/>
            <pc:sldMk cId="3904547638" sldId="281"/>
            <ac:picMk id="4" creationId="{D4354B8E-8D4A-4604-ADA3-D45D6195915A}"/>
          </ac:picMkLst>
        </pc:picChg>
        <pc:picChg chg="mod">
          <ac:chgData name="Alison Trew" userId="501ad152-89bb-4882-ac72-f31826cb2e78" providerId="ADAL" clId="{1EF9376B-C137-467F-B2AF-FAD063897899}" dt="2023-12-12T15:40:29.421" v="145" actId="692"/>
          <ac:picMkLst>
            <pc:docMk/>
            <pc:sldMk cId="3904547638" sldId="281"/>
            <ac:picMk id="10" creationId="{161C5FB1-151F-430F-A8C3-64C8263C7FD7}"/>
          </ac:picMkLst>
        </pc:picChg>
      </pc:sldChg>
      <pc:sldChg chg="modSp mod">
        <pc:chgData name="Alison Trew" userId="501ad152-89bb-4882-ac72-f31826cb2e78" providerId="ADAL" clId="{1EF9376B-C137-467F-B2AF-FAD063897899}" dt="2023-12-12T15:38:56.448" v="133" actId="20577"/>
        <pc:sldMkLst>
          <pc:docMk/>
          <pc:sldMk cId="0" sldId="294"/>
        </pc:sldMkLst>
        <pc:spChg chg="mod">
          <ac:chgData name="Alison Trew" userId="501ad152-89bb-4882-ac72-f31826cb2e78" providerId="ADAL" clId="{1EF9376B-C137-467F-B2AF-FAD063897899}" dt="2023-12-12T15:38:56.448" v="133" actId="20577"/>
          <ac:spMkLst>
            <pc:docMk/>
            <pc:sldMk cId="0" sldId="294"/>
            <ac:spMk id="3" creationId="{8491DC54-C34A-82C8-DA5D-1BE1733EB9D5}"/>
          </ac:spMkLst>
        </pc:spChg>
        <pc:spChg chg="mod">
          <ac:chgData name="Alison Trew" userId="501ad152-89bb-4882-ac72-f31826cb2e78" providerId="ADAL" clId="{1EF9376B-C137-467F-B2AF-FAD063897899}" dt="2023-12-12T15:38:19.822" v="112" actId="108"/>
          <ac:spMkLst>
            <pc:docMk/>
            <pc:sldMk cId="0" sldId="294"/>
            <ac:spMk id="4" creationId="{0ADE3A39-321E-38FF-6156-55E293C6A586}"/>
          </ac:spMkLst>
        </pc:spChg>
      </pc:sldChg>
      <pc:sldChg chg="modSp mod">
        <pc:chgData name="Alison Trew" userId="501ad152-89bb-4882-ac72-f31826cb2e78" providerId="ADAL" clId="{1EF9376B-C137-467F-B2AF-FAD063897899}" dt="2023-12-12T15:39:29.053" v="134" actId="108"/>
        <pc:sldMkLst>
          <pc:docMk/>
          <pc:sldMk cId="2098176612" sldId="329"/>
        </pc:sldMkLst>
        <pc:spChg chg="mod">
          <ac:chgData name="Alison Trew" userId="501ad152-89bb-4882-ac72-f31826cb2e78" providerId="ADAL" clId="{1EF9376B-C137-467F-B2AF-FAD063897899}" dt="2023-12-12T15:39:29.053" v="134" actId="108"/>
          <ac:spMkLst>
            <pc:docMk/>
            <pc:sldMk cId="2098176612" sldId="329"/>
            <ac:spMk id="10" creationId="{665AC755-F6E8-0215-B380-5F6E2EA46D26}"/>
          </ac:spMkLst>
        </pc:spChg>
      </pc:sldChg>
      <pc:sldChg chg="modSp mod">
        <pc:chgData name="Alison Trew" userId="501ad152-89bb-4882-ac72-f31826cb2e78" providerId="ADAL" clId="{1EF9376B-C137-467F-B2AF-FAD063897899}" dt="2023-12-12T15:39:34.076" v="135" actId="108"/>
        <pc:sldMkLst>
          <pc:docMk/>
          <pc:sldMk cId="3540396738" sldId="330"/>
        </pc:sldMkLst>
        <pc:spChg chg="mod">
          <ac:chgData name="Alison Trew" userId="501ad152-89bb-4882-ac72-f31826cb2e78" providerId="ADAL" clId="{1EF9376B-C137-467F-B2AF-FAD063897899}" dt="2023-12-12T15:39:34.076" v="135" actId="108"/>
          <ac:spMkLst>
            <pc:docMk/>
            <pc:sldMk cId="3540396738" sldId="330"/>
            <ac:spMk id="2" creationId="{329CDB57-48B1-A2DE-DC3B-9929AC622ADC}"/>
          </ac:spMkLst>
        </pc:spChg>
      </pc:sldChg>
      <pc:sldChg chg="modSp mod">
        <pc:chgData name="Alison Trew" userId="501ad152-89bb-4882-ac72-f31826cb2e78" providerId="ADAL" clId="{1EF9376B-C137-467F-B2AF-FAD063897899}" dt="2023-12-07T18:20:11.996" v="111" actId="20577"/>
        <pc:sldMkLst>
          <pc:docMk/>
          <pc:sldMk cId="1355410878" sldId="331"/>
        </pc:sldMkLst>
        <pc:spChg chg="mod">
          <ac:chgData name="Alison Trew" userId="501ad152-89bb-4882-ac72-f31826cb2e78" providerId="ADAL" clId="{1EF9376B-C137-467F-B2AF-FAD063897899}" dt="2023-12-07T18:13:38.762" v="7" actId="108"/>
          <ac:spMkLst>
            <pc:docMk/>
            <pc:sldMk cId="1355410878" sldId="331"/>
            <ac:spMk id="4" creationId="{2793ED84-E864-9C40-740D-16ED5E26F783}"/>
          </ac:spMkLst>
        </pc:spChg>
        <pc:spChg chg="mod">
          <ac:chgData name="Alison Trew" userId="501ad152-89bb-4882-ac72-f31826cb2e78" providerId="ADAL" clId="{1EF9376B-C137-467F-B2AF-FAD063897899}" dt="2023-12-07T18:19:48.686" v="107" actId="20577"/>
          <ac:spMkLst>
            <pc:docMk/>
            <pc:sldMk cId="1355410878" sldId="331"/>
            <ac:spMk id="5" creationId="{C2DE31C4-359E-4364-B5B6-5426AECE9997}"/>
          </ac:spMkLst>
        </pc:spChg>
        <pc:spChg chg="mod">
          <ac:chgData name="Alison Trew" userId="501ad152-89bb-4882-ac72-f31826cb2e78" providerId="ADAL" clId="{1EF9376B-C137-467F-B2AF-FAD063897899}" dt="2023-12-07T18:19:56.963" v="108" actId="1076"/>
          <ac:spMkLst>
            <pc:docMk/>
            <pc:sldMk cId="1355410878" sldId="331"/>
            <ac:spMk id="9" creationId="{B0D41607-D39A-470B-99B2-05D1960A9064}"/>
          </ac:spMkLst>
        </pc:spChg>
        <pc:spChg chg="mod">
          <ac:chgData name="Alison Trew" userId="501ad152-89bb-4882-ac72-f31826cb2e78" providerId="ADAL" clId="{1EF9376B-C137-467F-B2AF-FAD063897899}" dt="2023-12-07T18:20:06.088" v="110" actId="20577"/>
          <ac:spMkLst>
            <pc:docMk/>
            <pc:sldMk cId="1355410878" sldId="331"/>
            <ac:spMk id="15" creationId="{AE3FEF89-4376-ED49-AF10-401CE6F66531}"/>
          </ac:spMkLst>
        </pc:spChg>
        <pc:spChg chg="mod">
          <ac:chgData name="Alison Trew" userId="501ad152-89bb-4882-ac72-f31826cb2e78" providerId="ADAL" clId="{1EF9376B-C137-467F-B2AF-FAD063897899}" dt="2023-12-07T18:20:11.996" v="111" actId="20577"/>
          <ac:spMkLst>
            <pc:docMk/>
            <pc:sldMk cId="1355410878" sldId="331"/>
            <ac:spMk id="16" creationId="{86BF656E-61C4-768B-AE51-42884658A93C}"/>
          </ac:spMkLst>
        </pc:spChg>
        <pc:picChg chg="mod">
          <ac:chgData name="Alison Trew" userId="501ad152-89bb-4882-ac72-f31826cb2e78" providerId="ADAL" clId="{1EF9376B-C137-467F-B2AF-FAD063897899}" dt="2023-12-07T18:20:01.969" v="109" actId="1076"/>
          <ac:picMkLst>
            <pc:docMk/>
            <pc:sldMk cId="1355410878" sldId="331"/>
            <ac:picMk id="11" creationId="{0F5CC25F-7B4B-414A-901D-FFE6FC4955D5}"/>
          </ac:picMkLst>
        </pc:picChg>
      </pc:sldChg>
      <pc:sldChg chg="modSp mod">
        <pc:chgData name="Alison Trew" userId="501ad152-89bb-4882-ac72-f31826cb2e78" providerId="ADAL" clId="{1EF9376B-C137-467F-B2AF-FAD063897899}" dt="2023-12-07T18:17:11.979" v="38" actId="20577"/>
        <pc:sldMkLst>
          <pc:docMk/>
          <pc:sldMk cId="1454519032" sldId="333"/>
        </pc:sldMkLst>
        <pc:spChg chg="mod">
          <ac:chgData name="Alison Trew" userId="501ad152-89bb-4882-ac72-f31826cb2e78" providerId="ADAL" clId="{1EF9376B-C137-467F-B2AF-FAD063897899}" dt="2023-12-07T18:17:11.979" v="38" actId="20577"/>
          <ac:spMkLst>
            <pc:docMk/>
            <pc:sldMk cId="1454519032" sldId="333"/>
            <ac:spMk id="5" creationId="{8DDA5A8F-916F-4B0A-89B9-F55C61E55418}"/>
          </ac:spMkLst>
        </pc:spChg>
      </pc:sldChg>
      <pc:sldChg chg="modSp mod">
        <pc:chgData name="Alison Trew" userId="501ad152-89bb-4882-ac72-f31826cb2e78" providerId="ADAL" clId="{1EF9376B-C137-467F-B2AF-FAD063897899}" dt="2023-12-07T18:17:00.273" v="36" actId="20577"/>
        <pc:sldMkLst>
          <pc:docMk/>
          <pc:sldMk cId="2588583920" sldId="336"/>
        </pc:sldMkLst>
        <pc:spChg chg="mod">
          <ac:chgData name="Alison Trew" userId="501ad152-89bb-4882-ac72-f31826cb2e78" providerId="ADAL" clId="{1EF9376B-C137-467F-B2AF-FAD063897899}" dt="2023-12-07T18:14:17.830" v="13" actId="108"/>
          <ac:spMkLst>
            <pc:docMk/>
            <pc:sldMk cId="2588583920" sldId="336"/>
            <ac:spMk id="2" creationId="{AAFF9E69-89CD-8D49-A463-8BF6A537B42E}"/>
          </ac:spMkLst>
        </pc:spChg>
        <pc:spChg chg="mod">
          <ac:chgData name="Alison Trew" userId="501ad152-89bb-4882-ac72-f31826cb2e78" providerId="ADAL" clId="{1EF9376B-C137-467F-B2AF-FAD063897899}" dt="2023-12-07T18:14:23.076" v="14" actId="1076"/>
          <ac:spMkLst>
            <pc:docMk/>
            <pc:sldMk cId="2588583920" sldId="336"/>
            <ac:spMk id="5" creationId="{5942FA05-32CF-E12F-7D17-91C90D03B0B7}"/>
          </ac:spMkLst>
        </pc:spChg>
        <pc:spChg chg="mod">
          <ac:chgData name="Alison Trew" userId="501ad152-89bb-4882-ac72-f31826cb2e78" providerId="ADAL" clId="{1EF9376B-C137-467F-B2AF-FAD063897899}" dt="2023-12-07T18:17:00.273" v="36" actId="20577"/>
          <ac:spMkLst>
            <pc:docMk/>
            <pc:sldMk cId="2588583920" sldId="336"/>
            <ac:spMk id="6" creationId="{5AAD97AD-B636-7C9B-9DB3-B608D94DB76A}"/>
          </ac:spMkLst>
        </pc:spChg>
      </pc:sldChg>
    </pc:docChg>
  </pc:docChgLst>
  <pc:docChgLst>
    <pc:chgData name="Julia Nash" userId="S::julia.nash@pstt.org.uk::d7b08ddb-3caf-4a6c-92e5-cc815fb5c3c2" providerId="AD" clId="Web-{5D6CCB41-5A15-D267-D050-44F4634D417C}"/>
    <pc:docChg chg="modSld">
      <pc:chgData name="Julia Nash" userId="S::julia.nash@pstt.org.uk::d7b08ddb-3caf-4a6c-92e5-cc815fb5c3c2" providerId="AD" clId="Web-{5D6CCB41-5A15-D267-D050-44F4634D417C}" dt="2023-12-06T15:48:26.980" v="15" actId="20577"/>
      <pc:docMkLst>
        <pc:docMk/>
      </pc:docMkLst>
      <pc:sldChg chg="modSp">
        <pc:chgData name="Julia Nash" userId="S::julia.nash@pstt.org.uk::d7b08ddb-3caf-4a6c-92e5-cc815fb5c3c2" providerId="AD" clId="Web-{5D6CCB41-5A15-D267-D050-44F4634D417C}" dt="2023-12-06T15:42:38.749" v="11" actId="20577"/>
        <pc:sldMkLst>
          <pc:docMk/>
          <pc:sldMk cId="3833598956" sldId="259"/>
        </pc:sldMkLst>
        <pc:spChg chg="mod">
          <ac:chgData name="Julia Nash" userId="S::julia.nash@pstt.org.uk::d7b08ddb-3caf-4a6c-92e5-cc815fb5c3c2" providerId="AD" clId="Web-{5D6CCB41-5A15-D267-D050-44F4634D417C}" dt="2023-12-06T15:41:39.763" v="7" actId="20577"/>
          <ac:spMkLst>
            <pc:docMk/>
            <pc:sldMk cId="3833598956" sldId="259"/>
            <ac:spMk id="3" creationId="{FFB32ABA-87FE-4C05-96BE-62C098EDC315}"/>
          </ac:spMkLst>
        </pc:spChg>
        <pc:spChg chg="mod">
          <ac:chgData name="Julia Nash" userId="S::julia.nash@pstt.org.uk::d7b08ddb-3caf-4a6c-92e5-cc815fb5c3c2" providerId="AD" clId="Web-{5D6CCB41-5A15-D267-D050-44F4634D417C}" dt="2023-12-06T15:42:38.749" v="11" actId="20577"/>
          <ac:spMkLst>
            <pc:docMk/>
            <pc:sldMk cId="3833598956" sldId="259"/>
            <ac:spMk id="8" creationId="{574D25C2-19BB-43DA-B2F1-8B2E4C295B3F}"/>
          </ac:spMkLst>
        </pc:spChg>
      </pc:sldChg>
      <pc:sldChg chg="modSp">
        <pc:chgData name="Julia Nash" userId="S::julia.nash@pstt.org.uk::d7b08ddb-3caf-4a6c-92e5-cc815fb5c3c2" providerId="AD" clId="Web-{5D6CCB41-5A15-D267-D050-44F4634D417C}" dt="2023-12-06T15:48:26.980" v="15" actId="20577"/>
        <pc:sldMkLst>
          <pc:docMk/>
          <pc:sldMk cId="1864149506" sldId="269"/>
        </pc:sldMkLst>
        <pc:spChg chg="mod">
          <ac:chgData name="Julia Nash" userId="S::julia.nash@pstt.org.uk::d7b08ddb-3caf-4a6c-92e5-cc815fb5c3c2" providerId="AD" clId="Web-{5D6CCB41-5A15-D267-D050-44F4634D417C}" dt="2023-12-06T15:48:26.980" v="15" actId="20577"/>
          <ac:spMkLst>
            <pc:docMk/>
            <pc:sldMk cId="1864149506" sldId="269"/>
            <ac:spMk id="19" creationId="{6169DD0B-90E3-B32F-CBBE-57F1ED7426B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3FAB5-BCA0-4861-867F-C7B00828AEDE}" type="datetimeFigureOut">
              <a:rPr lang="en-GB" smtClean="0"/>
              <a:t>12/12/2023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B62ADE-C0E3-4181-8BA0-7700323193E2}" type="slidenum">
              <a:rPr lang="en-GB" smtClean="0"/>
              <a:t>‹#›</a:t>
            </a:fld>
            <a:endParaRPr lang="en-GB"/>
          </a:p>
        </p:txBody>
      </p:sp>
    </p:spTree>
    <p:extLst>
      <p:ext uri="{BB962C8B-B14F-4D97-AF65-F5344CB8AC3E}">
        <p14:creationId xmlns:p14="http://schemas.microsoft.com/office/powerpoint/2010/main" val="3946120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5047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solidFill>
              </a:rPr>
              <a:t>Resources</a:t>
            </a:r>
          </a:p>
          <a:p>
            <a:r>
              <a:rPr lang="en-US" dirty="0">
                <a:solidFill>
                  <a:schemeClr val="tx1"/>
                </a:solidFill>
              </a:rPr>
              <a:t>High &amp; low frequency electronic sound source, e.g. an App on a computer or an electronic keyboard, data loggers or Apps on a tablet/mobile phone to measure sound intensity (loudness), </a:t>
            </a:r>
          </a:p>
          <a:p>
            <a:r>
              <a:rPr lang="en-US" dirty="0">
                <a:solidFill>
                  <a:schemeClr val="tx1"/>
                </a:solidFill>
              </a:rPr>
              <a:t>tape measures.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Note: if you use your voice or musical instruments, the loudness of the sound you make could change as well as the pitch (frequency).</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11</a:t>
            </a:fld>
            <a:endParaRPr lang="en-GB"/>
          </a:p>
        </p:txBody>
      </p:sp>
    </p:spTree>
    <p:extLst>
      <p:ext uri="{BB962C8B-B14F-4D97-AF65-F5344CB8AC3E}">
        <p14:creationId xmlns:p14="http://schemas.microsoft.com/office/powerpoint/2010/main" val="7028724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Adapt slide according to the investigations carried out.</a:t>
            </a:r>
          </a:p>
        </p:txBody>
      </p:sp>
      <p:sp>
        <p:nvSpPr>
          <p:cNvPr id="4" name="Slide Number Placeholder 3"/>
          <p:cNvSpPr>
            <a:spLocks noGrp="1"/>
          </p:cNvSpPr>
          <p:nvPr>
            <p:ph type="sldNum" sz="quarter" idx="5"/>
          </p:nvPr>
        </p:nvSpPr>
        <p:spPr/>
        <p:txBody>
          <a:bodyPr/>
          <a:lstStyle/>
          <a:p>
            <a:fld id="{0DB62ADE-C0E3-4181-8BA0-7700323193E2}" type="slidenum">
              <a:rPr lang="en-GB" smtClean="0"/>
              <a:t>12</a:t>
            </a:fld>
            <a:endParaRPr lang="en-GB"/>
          </a:p>
        </p:txBody>
      </p:sp>
    </p:spTree>
    <p:extLst>
      <p:ext uri="{BB962C8B-B14F-4D97-AF65-F5344CB8AC3E}">
        <p14:creationId xmlns:p14="http://schemas.microsoft.com/office/powerpoint/2010/main" val="3225357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0816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07231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0504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*We recommend that you </a:t>
            </a:r>
            <a:r>
              <a:rPr lang="en-GB" u="sng" dirty="0"/>
              <a:t>focus on one of these enquiry skills</a:t>
            </a:r>
            <a:r>
              <a:rPr lang="en-GB" u="none" dirty="0"/>
              <a:t> </a:t>
            </a:r>
            <a:r>
              <a:rPr lang="en-GB" dirty="0"/>
              <a:t>when children carry out one of the research-related investigations.</a:t>
            </a:r>
          </a:p>
          <a:p>
            <a:pPr marL="0" indent="0">
              <a:buFont typeface="Arial" panose="020B0604020202020204" pitchFamily="34" charset="0"/>
              <a:buNone/>
            </a:pPr>
            <a:r>
              <a:rPr lang="en-GB" dirty="0"/>
              <a:t>Of course, you might like to choose a different focus:</a:t>
            </a:r>
          </a:p>
          <a:p>
            <a:pPr marL="171450" indent="-171450">
              <a:buFont typeface="Arial" panose="020B0604020202020204" pitchFamily="34" charset="0"/>
              <a:buChar char="•"/>
            </a:pPr>
            <a:r>
              <a:rPr lang="en-GB" dirty="0"/>
              <a:t>Asking questions</a:t>
            </a:r>
          </a:p>
          <a:p>
            <a:pPr marL="171450" indent="-171450">
              <a:buFont typeface="Arial" panose="020B0604020202020204" pitchFamily="34" charset="0"/>
              <a:buChar char="•"/>
            </a:pPr>
            <a:r>
              <a:rPr lang="en-GB" dirty="0"/>
              <a:t>Making predictions</a:t>
            </a:r>
          </a:p>
          <a:p>
            <a:pPr marL="171450" indent="-171450">
              <a:buFont typeface="Arial" panose="020B0604020202020204" pitchFamily="34" charset="0"/>
              <a:buChar char="•"/>
            </a:pPr>
            <a:r>
              <a:rPr lang="en-GB" dirty="0"/>
              <a:t>Observing and measuring</a:t>
            </a:r>
          </a:p>
          <a:p>
            <a:pPr marL="171450" indent="-171450">
              <a:buFont typeface="Arial" panose="020B0604020202020204" pitchFamily="34" charset="0"/>
              <a:buChar char="•"/>
            </a:pPr>
            <a:r>
              <a:rPr lang="en-GB" dirty="0"/>
              <a:t>Recording data</a:t>
            </a:r>
          </a:p>
          <a:p>
            <a:pPr marL="171450" indent="-171450">
              <a:buFont typeface="Arial" panose="020B0604020202020204" pitchFamily="34" charset="0"/>
              <a:buChar char="•"/>
            </a:pPr>
            <a:r>
              <a:rPr lang="en-GB" dirty="0"/>
              <a:t>Evaluating</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059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 for teachers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90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sounds in the ocean:</a:t>
            </a:r>
          </a:p>
          <a:p>
            <a:r>
              <a:rPr lang="en-GB" dirty="0"/>
              <a:t>Shipping</a:t>
            </a:r>
          </a:p>
          <a:p>
            <a:r>
              <a:rPr lang="en-GB" dirty="0"/>
              <a:t>Other animals</a:t>
            </a:r>
          </a:p>
          <a:p>
            <a:r>
              <a:rPr lang="en-GB" dirty="0"/>
              <a:t>Icebergs melting</a:t>
            </a:r>
          </a:p>
        </p:txBody>
      </p:sp>
      <p:sp>
        <p:nvSpPr>
          <p:cNvPr id="4" name="Slide Number Placeholder 3"/>
          <p:cNvSpPr>
            <a:spLocks noGrp="1"/>
          </p:cNvSpPr>
          <p:nvPr>
            <p:ph type="sldNum" sz="quarter" idx="5"/>
          </p:nvPr>
        </p:nvSpPr>
        <p:spPr/>
        <p:txBody>
          <a:bodyPr/>
          <a:lstStyle/>
          <a:p>
            <a:fld id="{0DB62ADE-C0E3-4181-8BA0-7700323193E2}" type="slidenum">
              <a:rPr lang="en-GB" smtClean="0"/>
              <a:t>5</a:t>
            </a:fld>
            <a:endParaRPr lang="en-GB"/>
          </a:p>
        </p:txBody>
      </p:sp>
    </p:spTree>
    <p:extLst>
      <p:ext uri="{BB962C8B-B14F-4D97-AF65-F5344CB8AC3E}">
        <p14:creationId xmlns:p14="http://schemas.microsoft.com/office/powerpoint/2010/main" val="1612618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you suggest why?</a:t>
            </a:r>
          </a:p>
          <a:p>
            <a:r>
              <a:rPr lang="en-US" dirty="0"/>
              <a:t>If the ocean is noisier in the summer, perhaps the whales must call more loudly to hear each other.</a:t>
            </a:r>
          </a:p>
        </p:txBody>
      </p:sp>
      <p:sp>
        <p:nvSpPr>
          <p:cNvPr id="4" name="Slide Number Placeholder 3"/>
          <p:cNvSpPr>
            <a:spLocks noGrp="1"/>
          </p:cNvSpPr>
          <p:nvPr>
            <p:ph type="sldNum" sz="quarter" idx="10"/>
          </p:nvPr>
        </p:nvSpPr>
        <p:spPr/>
        <p:txBody>
          <a:bodyPr/>
          <a:lstStyle/>
          <a:p>
            <a:fld id="{0DB62ADE-C0E3-4181-8BA0-7700323193E2}" type="slidenum">
              <a:rPr lang="en-GB" smtClean="0"/>
              <a:t>6</a:t>
            </a:fld>
            <a:endParaRPr lang="en-GB"/>
          </a:p>
        </p:txBody>
      </p:sp>
    </p:spTree>
    <p:extLst>
      <p:ext uri="{BB962C8B-B14F-4D97-AF65-F5344CB8AC3E}">
        <p14:creationId xmlns:p14="http://schemas.microsoft.com/office/powerpoint/2010/main" val="4198529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B62ADE-C0E3-4181-8BA0-7700323193E2}" type="slidenum">
              <a:rPr lang="en-GB" smtClean="0"/>
              <a:t>7</a:t>
            </a:fld>
            <a:endParaRPr lang="en-GB"/>
          </a:p>
        </p:txBody>
      </p:sp>
    </p:spTree>
    <p:extLst>
      <p:ext uri="{BB962C8B-B14F-4D97-AF65-F5344CB8AC3E}">
        <p14:creationId xmlns:p14="http://schemas.microsoft.com/office/powerpoint/2010/main" val="1229036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Long-Term and Seasonal Changes of Large Whale Call Frequency in the Southern Indian Ocean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solidFill>
                  <a:srgbClr val="FF0000"/>
                </a:solidFill>
              </a:rPr>
              <a:t>Emmanuelle C. Leroy</a:t>
            </a:r>
            <a:r>
              <a:rPr lang="fr-FR" b="1" baseline="30000" dirty="0">
                <a:solidFill>
                  <a:srgbClr val="FF0000"/>
                </a:solidFill>
              </a:rPr>
              <a:t>1</a:t>
            </a:r>
            <a:r>
              <a:rPr lang="fr-FR" b="1" dirty="0">
                <a:solidFill>
                  <a:srgbClr val="FF0000"/>
                </a:solidFill>
              </a:rPr>
              <a:t> </a:t>
            </a:r>
            <a:r>
              <a:rPr lang="fr-FR" dirty="0"/>
              <a:t>, Jean-Yves Royer</a:t>
            </a:r>
            <a:r>
              <a:rPr lang="fr-FR" baseline="30000" dirty="0"/>
              <a:t>1</a:t>
            </a:r>
            <a:r>
              <a:rPr lang="fr-FR" dirty="0"/>
              <a:t> , </a:t>
            </a:r>
            <a:r>
              <a:rPr lang="fr-FR" b="1" dirty="0">
                <a:solidFill>
                  <a:srgbClr val="FF0000"/>
                </a:solidFill>
              </a:rPr>
              <a:t>Julien Bonnel</a:t>
            </a:r>
            <a:r>
              <a:rPr lang="fr-FR" b="1" baseline="30000" dirty="0">
                <a:solidFill>
                  <a:srgbClr val="FF0000"/>
                </a:solidFill>
              </a:rPr>
              <a:t>2</a:t>
            </a:r>
            <a:r>
              <a:rPr lang="fr-FR" b="1" dirty="0">
                <a:solidFill>
                  <a:srgbClr val="FF0000"/>
                </a:solidFill>
              </a:rPr>
              <a:t> </a:t>
            </a:r>
            <a:r>
              <a:rPr lang="fr-FR" dirty="0"/>
              <a:t>, and Flore Samaran</a:t>
            </a:r>
            <a:r>
              <a:rPr lang="fr-FR" baseline="30000" dirty="0"/>
              <a:t>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Published in - Journal of Geophysical Research: Oceans, </a:t>
            </a:r>
            <a:r>
              <a:rPr lang="en-GB" b="1" dirty="0"/>
              <a:t>123</a:t>
            </a:r>
            <a:r>
              <a:rPr lang="en-GB" dirty="0"/>
              <a:t>, 8568–8580 (2018)</a:t>
            </a:r>
            <a:endParaRPr lang="fr-FR" baseline="300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30000" dirty="0"/>
          </a:p>
          <a:p>
            <a:pPr marL="342900" indent="-342900">
              <a:buFont typeface="+mj-lt"/>
              <a:buAutoNum type="arabicPeriod"/>
            </a:pPr>
            <a:r>
              <a:rPr lang="en-GB" dirty="0"/>
              <a:t>University of Brest and CNRS </a:t>
            </a:r>
            <a:r>
              <a:rPr lang="en-GB" dirty="0" err="1"/>
              <a:t>Laboratoire</a:t>
            </a:r>
            <a:r>
              <a:rPr lang="en-GB" dirty="0"/>
              <a:t> </a:t>
            </a:r>
            <a:r>
              <a:rPr lang="en-GB" dirty="0" err="1"/>
              <a:t>Géosciences</a:t>
            </a:r>
            <a:r>
              <a:rPr lang="en-GB" dirty="0"/>
              <a:t> </a:t>
            </a:r>
            <a:r>
              <a:rPr lang="en-GB" dirty="0" err="1"/>
              <a:t>Océan</a:t>
            </a:r>
            <a:r>
              <a:rPr lang="en-GB" dirty="0"/>
              <a:t>, </a:t>
            </a:r>
            <a:r>
              <a:rPr lang="en-GB" b="1" dirty="0"/>
              <a:t>France</a:t>
            </a:r>
          </a:p>
          <a:p>
            <a:pPr marL="342900" indent="-342900">
              <a:buFont typeface="+mj-lt"/>
              <a:buAutoNum type="arabicPeriod"/>
            </a:pPr>
            <a:r>
              <a:rPr lang="en-GB" dirty="0"/>
              <a:t>Woods Hole Oceanographic Institution, Falmouth, MA, </a:t>
            </a:r>
            <a:r>
              <a:rPr lang="en-GB" b="1" dirty="0"/>
              <a:t>USA</a:t>
            </a:r>
          </a:p>
          <a:p>
            <a:pPr marL="342900" indent="-342900">
              <a:buFont typeface="+mj-lt"/>
              <a:buAutoNum type="arabicPeriod"/>
            </a:pPr>
            <a:r>
              <a:rPr lang="en-GB" dirty="0"/>
              <a:t>UMR CNRS 6285 Lab-STICC, ENSTA Bretagne, Brest, </a:t>
            </a:r>
            <a:r>
              <a:rPr lang="en-GB" b="1" dirty="0"/>
              <a:t>France</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8</a:t>
            </a:fld>
            <a:endParaRPr lang="en-GB"/>
          </a:p>
        </p:txBody>
      </p:sp>
    </p:spTree>
    <p:extLst>
      <p:ext uri="{BB962C8B-B14F-4D97-AF65-F5344CB8AC3E}">
        <p14:creationId xmlns:p14="http://schemas.microsoft.com/office/powerpoint/2010/main" val="2514256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solidFill>
              </a:rPr>
              <a:t>Resources</a:t>
            </a:r>
          </a:p>
          <a:p>
            <a:r>
              <a:rPr lang="en-US" dirty="0">
                <a:solidFill>
                  <a:schemeClr val="tx1"/>
                </a:solidFill>
              </a:rPr>
              <a:t>Glass bottles filled with different amounts of water, plastic straws, plastic 30cm rulers, musical instruments (e.g. guitars, recorders)</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9</a:t>
            </a:fld>
            <a:endParaRPr lang="en-GB"/>
          </a:p>
        </p:txBody>
      </p:sp>
    </p:spTree>
    <p:extLst>
      <p:ext uri="{BB962C8B-B14F-4D97-AF65-F5344CB8AC3E}">
        <p14:creationId xmlns:p14="http://schemas.microsoft.com/office/powerpoint/2010/main" val="2488776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solidFill>
              </a:rPr>
              <a:t>Resources</a:t>
            </a:r>
          </a:p>
          <a:p>
            <a:r>
              <a:rPr lang="en-US" dirty="0">
                <a:solidFill>
                  <a:schemeClr val="tx1"/>
                </a:solidFill>
              </a:rPr>
              <a:t>Data loggers or Apps on a tablet/mobile phone to measure sound intensity (loudness), sound source, tape measures</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10</a:t>
            </a:fld>
            <a:endParaRPr lang="en-GB"/>
          </a:p>
        </p:txBody>
      </p:sp>
    </p:spTree>
    <p:extLst>
      <p:ext uri="{BB962C8B-B14F-4D97-AF65-F5344CB8AC3E}">
        <p14:creationId xmlns:p14="http://schemas.microsoft.com/office/powerpoint/2010/main" val="3405332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8" Type="http://schemas.openxmlformats.org/officeDocument/2006/relationships/hyperlink" Target="https://pstt.org.uk/who-we-are/our-team/staff/sarah-eames" TargetMode="External"/><Relationship Id="rId13" Type="http://schemas.openxmlformats.org/officeDocument/2006/relationships/image" Target="../media/image65.png"/><Relationship Id="rId3" Type="http://schemas.openxmlformats.org/officeDocument/2006/relationships/image" Target="../media/image60.jpeg"/><Relationship Id="rId7" Type="http://schemas.openxmlformats.org/officeDocument/2006/relationships/image" Target="../media/image62.png"/><Relationship Id="rId12" Type="http://schemas.openxmlformats.org/officeDocument/2006/relationships/hyperlink" Target="https://pstt.org.uk/who-we-are/our-team/staff/Kulvinder-Johal" TargetMode="External"/><Relationship Id="rId2" Type="http://schemas.openxmlformats.org/officeDocument/2006/relationships/hyperlink" Target="https://pstt.org.uk/who-we-are/our-team/staff/kate-redhead" TargetMode="External"/><Relationship Id="rId1" Type="http://schemas.openxmlformats.org/officeDocument/2006/relationships/slideMaster" Target="../slideMasters/slideMaster2.xml"/><Relationship Id="rId6" Type="http://schemas.openxmlformats.org/officeDocument/2006/relationships/hyperlink" Target="https://pstt.org.uk/who-we-are/our-team/staff/kathy-schofield" TargetMode="External"/><Relationship Id="rId11" Type="http://schemas.openxmlformats.org/officeDocument/2006/relationships/image" Target="../media/image64.png"/><Relationship Id="rId5" Type="http://schemas.openxmlformats.org/officeDocument/2006/relationships/image" Target="../media/image61.png"/><Relationship Id="rId15" Type="http://schemas.openxmlformats.org/officeDocument/2006/relationships/image" Target="../media/image66.png"/><Relationship Id="rId10" Type="http://schemas.openxmlformats.org/officeDocument/2006/relationships/hyperlink" Target="https://pstt.org.uk/who-we-are/our-team/staff/Tom-Holloway" TargetMode="External"/><Relationship Id="rId4" Type="http://schemas.openxmlformats.org/officeDocument/2006/relationships/hyperlink" Target="https://pstt.org.uk/who-we-are/our-team/staff/ruth-shallcross" TargetMode="External"/><Relationship Id="rId9" Type="http://schemas.openxmlformats.org/officeDocument/2006/relationships/image" Target="../media/image63.png"/><Relationship Id="rId14" Type="http://schemas.openxmlformats.org/officeDocument/2006/relationships/hyperlink" Target="https://pstt.org.uk/who-we-are/our-team/staff/Claire-Seeley" TargetMode="Externa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hyperlink" Target="https://pstt.org.uk/what-we-do/support-ite" TargetMode="External"/><Relationship Id="rId1" Type="http://schemas.openxmlformats.org/officeDocument/2006/relationships/slideMaster" Target="../slideMasters/slideMaster2.xml"/><Relationship Id="rId5" Type="http://schemas.openxmlformats.org/officeDocument/2006/relationships/image" Target="../media/image69.png"/><Relationship Id="rId4" Type="http://schemas.openxmlformats.org/officeDocument/2006/relationships/image" Target="../media/image68.png"/></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hyperlink" Target="http://www.psqm.org.uk/" TargetMode="External"/><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hyperlink" Target="https://www.sserc.org.uk/" TargetMode="External"/><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pstt.org.uk/" TargetMode="External"/><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8.png"/><Relationship Id="rId2" Type="http://schemas.openxmlformats.org/officeDocument/2006/relationships/hyperlink" Target="http://www.wowscience.co.uk/" TargetMode="External"/><Relationship Id="rId1" Type="http://schemas.openxmlformats.org/officeDocument/2006/relationships/slideMaster" Target="../slideMasters/slideMaster1.xml"/><Relationship Id="rId6" Type="http://schemas.openxmlformats.org/officeDocument/2006/relationships/hyperlink" Target="http://www.explorify.uk/" TargetMode="External"/><Relationship Id="rId5" Type="http://schemas.openxmlformats.org/officeDocument/2006/relationships/image" Target="../media/image5.pn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pstt.org.uk/resources/curriculum-materials" TargetMode="Externa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pstt.org.uk/resources/commercially-available-resources" TargetMode="Externa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pstt.org.uk/resources/curriculum-materials/assessment" TargetMode="Externa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s://pstt.org.uk/application/files/5916/5364/0014/Summer_2022__Why__How_Magazine_Issue_15.pdf" TargetMode="External"/><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hyperlink" Target="https://pstt.org.uk/what-we-do/why-how-magazine" TargetMode="External"/><Relationship Id="rId4" Type="http://schemas.openxmlformats.org/officeDocument/2006/relationships/image" Target="../media/image1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TG_need%20proof-read/pstt.org.uk/resources/curriculum-materials/subject-leader" TargetMode="Externa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pstt.org.uk/resources/curriculum-materials/enquiry-approaches" TargetMode="Externa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pstt.org.uk/resources/curriculum-materials/enquiry-skills" TargetMode="External"/><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xplorify.uk/" TargetMode="Externa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pstt.org.uk/resources/curriculum-materials/bringing-back-glass" TargetMode="External"/><Relationship Id="rId1" Type="http://schemas.openxmlformats.org/officeDocument/2006/relationships/slideMaster" Target="../slideMasters/slideMaster1.xml"/><Relationship Id="rId4" Type="http://schemas.openxmlformats.org/officeDocument/2006/relationships/image" Target="../media/image20.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pstt.org.uk/resources/curriculum-materials/ASJLM" TargetMode="External"/><Relationship Id="rId1" Type="http://schemas.openxmlformats.org/officeDocument/2006/relationships/slideMaster" Target="../slideMasters/slideMaster1.xml"/><Relationship Id="rId5" Type="http://schemas.openxmlformats.org/officeDocument/2006/relationships/image" Target="../media/image23.png"/><Relationship Id="rId4" Type="http://schemas.openxmlformats.org/officeDocument/2006/relationships/image" Target="../media/image22.png"/></Relationships>
</file>

<file path=ppt/slideLayouts/_rels/slideLayout26.xml.rels><?xml version="1.0" encoding="UTF-8" standalone="yes"?>
<Relationships xmlns="http://schemas.openxmlformats.org/package/2006/relationships"><Relationship Id="rId3" Type="http://schemas.openxmlformats.org/officeDocument/2006/relationships/hyperlink" Target="../TG_need%20proof-read/pstt.org.uk/resources/curriculum-materials/Starters-for-Science" TargetMode="External"/><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pstt.org.uk/resources/curriculum-materials/eyfs-science" TargetMode="External"/><Relationship Id="rId1" Type="http://schemas.openxmlformats.org/officeDocument/2006/relationships/slideMaster" Target="../slideMasters/slideMaster1.xml"/><Relationship Id="rId4" Type="http://schemas.openxmlformats.org/officeDocument/2006/relationships/image" Target="../media/image26.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pstt.org.uk/resources/curriculum-materials/Inclusion-in-Primary-Science" TargetMode="External"/><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s://pstt.org.uk/resources/curriculum-materials/Science-for-One" TargetMode="External"/><Relationship Id="rId1" Type="http://schemas.openxmlformats.org/officeDocument/2006/relationships/slideMaster" Target="../slideMasters/slideMaster1.xml"/><Relationship Id="rId4" Type="http://schemas.openxmlformats.org/officeDocument/2006/relationships/image" Target="../media/image29.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www.science-sparks.com/" TargetMode="External"/><Relationship Id="rId1" Type="http://schemas.openxmlformats.org/officeDocument/2006/relationships/slideMaster" Target="../slideMasters/slideMaster1.xml"/><Relationship Id="rId4" Type="http://schemas.openxmlformats.org/officeDocument/2006/relationships/hyperlink" Target="../TG_need%20proof-read/pstt.org.uk/resources/curriculum-materials/Science-Fun-at-Home" TargetMode="Externa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pstt.org.uk/resources/curriculum-materials/UK-Wildlife" TargetMode="External"/><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pstt.org.uk/resources/curriculum-materials/science-reading-challenge" TargetMode="External"/><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s://pstt.org.uk/resources/curriculum-materials/cutting-edge-science-primary-schools" TargetMode="External"/><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hyperlink" Target="https://www.lcfc.com/community" TargetMode="External"/><Relationship Id="rId7" Type="http://schemas.openxmlformats.org/officeDocument/2006/relationships/image" Target="../media/image37.jpeg"/><Relationship Id="rId2" Type="http://schemas.openxmlformats.org/officeDocument/2006/relationships/hyperlink" Target="https://pstt.org.uk/resources/curriculum-materials/city-science-stars" TargetMode="External"/><Relationship Id="rId1" Type="http://schemas.openxmlformats.org/officeDocument/2006/relationships/slideMaster" Target="../slideMasters/slideMaster1.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pstt.org.uk/what-we-do/Climate-Science-Education" TargetMode="External"/><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Master" Target="../slideMasters/slideMaster1.xml"/><Relationship Id="rId4" Type="http://schemas.openxmlformats.org/officeDocument/2006/relationships/hyperlink" Target="../TG_need%20proof-read/pstt.org.uk/resources/curriculum-materials/Whistlestop-Science-Weeks" TargetMode="Externa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hyperlink" Target="http://www.wowscience.co.uk/" TargetMode="External"/><Relationship Id="rId1" Type="http://schemas.openxmlformats.org/officeDocument/2006/relationships/slideMaster" Target="../slideMasters/slideMaster1.xml"/><Relationship Id="rId5" Type="http://schemas.openxmlformats.org/officeDocument/2006/relationships/image" Target="../media/image44.png"/><Relationship Id="rId4" Type="http://schemas.openxmlformats.org/officeDocument/2006/relationships/image" Target="../media/image43.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s://pstt.org.uk/resources/curriculum-materials/Titanic-Investigations" TargetMode="External"/><Relationship Id="rId1" Type="http://schemas.openxmlformats.org/officeDocument/2006/relationships/slideMaster" Target="../slideMasters/slideMaster1.xml"/><Relationship Id="rId5" Type="http://schemas.openxmlformats.org/officeDocument/2006/relationships/image" Target="../media/image47.png"/><Relationship Id="rId4" Type="http://schemas.openxmlformats.org/officeDocument/2006/relationships/image" Target="../media/image46.png"/></Relationships>
</file>

<file path=ppt/slideLayouts/_rels/slideLayout39.xml.rels><?xml version="1.0" encoding="UTF-8" standalone="yes"?>
<Relationships xmlns="http://schemas.openxmlformats.org/package/2006/relationships"><Relationship Id="rId3" Type="http://schemas.openxmlformats.org/officeDocument/2006/relationships/hyperlink" Target="https://www.childrensuniversity.co.uk/home/" TargetMode="External"/><Relationship Id="rId2" Type="http://schemas.openxmlformats.org/officeDocument/2006/relationships/hyperlink" Target="https://pstt.org.uk/resources/curriculum-materials/childrens-university-stem-clubs" TargetMode="External"/><Relationship Id="rId1" Type="http://schemas.openxmlformats.org/officeDocument/2006/relationships/slideMaster" Target="../slideMasters/slideMaster1.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gi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hyperlink" Target="https://jurassiccoast.org/" TargetMode="External"/><Relationship Id="rId2" Type="http://schemas.openxmlformats.org/officeDocument/2006/relationships/hyperlink" Target="https://pstt.org.uk/resources/curriculum-materials/big-jurassic-classroom" TargetMode="External"/><Relationship Id="rId1" Type="http://schemas.openxmlformats.org/officeDocument/2006/relationships/slideMaster" Target="../slideMasters/slideMaster1.xml"/><Relationship Id="rId5" Type="http://schemas.openxmlformats.org/officeDocument/2006/relationships/image" Target="../media/image52.jpeg"/><Relationship Id="rId4" Type="http://schemas.openxmlformats.org/officeDocument/2006/relationships/image" Target="../media/image51.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hyperlink" Target="https://pstt.org.uk/resources/curriculum-materials/learning-science-together" TargetMode="External"/><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s://pstt.org.uk/resources/curriculum-materials/chain-reaction" TargetMode="External"/><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hyperlink" Target="https://pstt.org.uk/resources/resources-available-through-tts/playground-science" TargetMode="External"/><Relationship Id="rId1" Type="http://schemas.openxmlformats.org/officeDocument/2006/relationships/slideMaster" Target="../slideMasters/slideMaster1.xml"/><Relationship Id="rId5" Type="http://schemas.openxmlformats.org/officeDocument/2006/relationships/image" Target="../media/image57.jpeg"/><Relationship Id="rId4" Type="http://schemas.openxmlformats.org/officeDocument/2006/relationships/image" Target="../media/image56.jpe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hyperlink" Target="https://pstt.org.uk/resources/resources-available-through-tts/see-through-science" TargetMode="External"/><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8" Type="http://schemas.openxmlformats.org/officeDocument/2006/relationships/hyperlink" Target="https://pstt.org.uk/who-we-are/our-team/staff/sarah-eames" TargetMode="External"/><Relationship Id="rId13" Type="http://schemas.openxmlformats.org/officeDocument/2006/relationships/image" Target="../media/image65.png"/><Relationship Id="rId3" Type="http://schemas.openxmlformats.org/officeDocument/2006/relationships/image" Target="../media/image60.jpeg"/><Relationship Id="rId7" Type="http://schemas.openxmlformats.org/officeDocument/2006/relationships/image" Target="../media/image62.png"/><Relationship Id="rId12" Type="http://schemas.openxmlformats.org/officeDocument/2006/relationships/hyperlink" Target="https://pstt.org.uk/who-we-are/our-team/staff/Kulvinder-Johal" TargetMode="External"/><Relationship Id="rId2" Type="http://schemas.openxmlformats.org/officeDocument/2006/relationships/hyperlink" Target="https://pstt.org.uk/who-we-are/our-team/staff/kate-redhead" TargetMode="External"/><Relationship Id="rId1" Type="http://schemas.openxmlformats.org/officeDocument/2006/relationships/slideMaster" Target="../slideMasters/slideMaster1.xml"/><Relationship Id="rId6" Type="http://schemas.openxmlformats.org/officeDocument/2006/relationships/hyperlink" Target="https://pstt.org.uk/who-we-are/our-team/staff/kathy-schofield" TargetMode="External"/><Relationship Id="rId11" Type="http://schemas.openxmlformats.org/officeDocument/2006/relationships/image" Target="../media/image64.png"/><Relationship Id="rId5" Type="http://schemas.openxmlformats.org/officeDocument/2006/relationships/image" Target="../media/image61.png"/><Relationship Id="rId15" Type="http://schemas.openxmlformats.org/officeDocument/2006/relationships/image" Target="../media/image66.png"/><Relationship Id="rId10" Type="http://schemas.openxmlformats.org/officeDocument/2006/relationships/hyperlink" Target="https://pstt.org.uk/who-we-are/our-team/staff/Tom-Holloway" TargetMode="External"/><Relationship Id="rId4" Type="http://schemas.openxmlformats.org/officeDocument/2006/relationships/hyperlink" Target="https://pstt.org.uk/who-we-are/our-team/staff/ruth-shallcross" TargetMode="External"/><Relationship Id="rId9" Type="http://schemas.openxmlformats.org/officeDocument/2006/relationships/image" Target="../media/image63.png"/><Relationship Id="rId14" Type="http://schemas.openxmlformats.org/officeDocument/2006/relationships/hyperlink" Target="https://pstt.org.uk/who-we-are/our-team/staff/Claire-Seeley" TargetMode="Externa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hyperlink" Target="https://pstt.org.uk/what-we-do/support-ite" TargetMode="External"/><Relationship Id="rId1" Type="http://schemas.openxmlformats.org/officeDocument/2006/relationships/slideMaster" Target="../slideMasters/slideMaster1.xml"/><Relationship Id="rId5" Type="http://schemas.openxmlformats.org/officeDocument/2006/relationships/image" Target="../media/image69.png"/><Relationship Id="rId4" Type="http://schemas.openxmlformats.org/officeDocument/2006/relationships/image" Target="../media/image6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hyperlink" Target="http://www.psqm.org.uk/" TargetMode="External"/><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hyperlink" Target="https://www.sserc.org.uk/" TargetMode="External"/><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pstt.org.uk/" TargetMode="External"/><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8.png"/><Relationship Id="rId2" Type="http://schemas.openxmlformats.org/officeDocument/2006/relationships/hyperlink" Target="http://www.wowscience.co.uk/" TargetMode="External"/><Relationship Id="rId1" Type="http://schemas.openxmlformats.org/officeDocument/2006/relationships/slideMaster" Target="../slideMasters/slideMaster2.xml"/><Relationship Id="rId6" Type="http://schemas.openxmlformats.org/officeDocument/2006/relationships/hyperlink" Target="http://www.explorify.uk/" TargetMode="External"/><Relationship Id="rId5" Type="http://schemas.openxmlformats.org/officeDocument/2006/relationships/image" Target="../media/image5.png"/><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pstt.org.uk/resources/curriculum-materials" TargetMode="External"/><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pstt.org.uk/resources/commercially-available-resources" TargetMode="Externa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pstt.org.uk/resources/curriculum-materials/assessment" TargetMode="External"/><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hyperlink" Target="https://pstt.org.uk/application/files/5916/5364/0014/Summer_2022__Why__How_Magazine_Issue_15.pdf" TargetMode="External"/><Relationship Id="rId2" Type="http://schemas.openxmlformats.org/officeDocument/2006/relationships/image" Target="../media/image12.jpe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hyperlink" Target="https://pstt.org.uk/what-we-do/why-how-magazine" TargetMode="External"/><Relationship Id="rId4" Type="http://schemas.openxmlformats.org/officeDocument/2006/relationships/image" Target="../media/image13.jpe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TG_need%20proof-read/pstt.org.uk/resources/curriculum-materials/subject-leader" TargetMode="External"/><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pstt.org.uk/resources/curriculum-materials/enquiry-approaches" TargetMode="External"/><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pstt.org.uk/resources/curriculum-materials/enquiry-skills" TargetMode="External"/><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xplorify.uk/" TargetMode="External"/><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pstt.org.uk/resources/curriculum-materials/bringing-back-glass" TargetMode="External"/><Relationship Id="rId1" Type="http://schemas.openxmlformats.org/officeDocument/2006/relationships/slideMaster" Target="../slideMasters/slideMaster2.xml"/><Relationship Id="rId4" Type="http://schemas.openxmlformats.org/officeDocument/2006/relationships/image" Target="../media/image20.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pstt.org.uk/resources/curriculum-materials/ASJLM" TargetMode="External"/><Relationship Id="rId1" Type="http://schemas.openxmlformats.org/officeDocument/2006/relationships/slideMaster" Target="../slideMasters/slideMaster2.xml"/><Relationship Id="rId5" Type="http://schemas.openxmlformats.org/officeDocument/2006/relationships/image" Target="../media/image23.png"/><Relationship Id="rId4" Type="http://schemas.openxmlformats.org/officeDocument/2006/relationships/image" Target="../media/image22.png"/></Relationships>
</file>

<file path=ppt/slideLayouts/_rels/slideLayout78.xml.rels><?xml version="1.0" encoding="UTF-8" standalone="yes"?>
<Relationships xmlns="http://schemas.openxmlformats.org/package/2006/relationships"><Relationship Id="rId3" Type="http://schemas.openxmlformats.org/officeDocument/2006/relationships/hyperlink" Target="../TG_need%20proof-read/pstt.org.uk/resources/curriculum-materials/Starters-for-Science" TargetMode="External"/><Relationship Id="rId2" Type="http://schemas.openxmlformats.org/officeDocument/2006/relationships/image" Target="../media/image24.jpe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pstt.org.uk/resources/curriculum-materials/eyfs-science" TargetMode="External"/><Relationship Id="rId1" Type="http://schemas.openxmlformats.org/officeDocument/2006/relationships/slideMaster" Target="../slideMasters/slideMaster2.xml"/><Relationship Id="rId4" Type="http://schemas.openxmlformats.org/officeDocument/2006/relationships/image" Target="../media/image2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pstt.org.uk/resources/curriculum-materials/Inclusion-in-Primary-Science" TargetMode="External"/><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s://pstt.org.uk/resources/curriculum-materials/Science-for-One" TargetMode="External"/><Relationship Id="rId1" Type="http://schemas.openxmlformats.org/officeDocument/2006/relationships/slideMaster" Target="../slideMasters/slideMaster2.xml"/><Relationship Id="rId4" Type="http://schemas.openxmlformats.org/officeDocument/2006/relationships/image" Target="../media/image29.jpe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www.science-sparks.com/" TargetMode="External"/><Relationship Id="rId1" Type="http://schemas.openxmlformats.org/officeDocument/2006/relationships/slideMaster" Target="../slideMasters/slideMaster2.xml"/><Relationship Id="rId4" Type="http://schemas.openxmlformats.org/officeDocument/2006/relationships/hyperlink" Target="../TG_need%20proof-read/pstt.org.uk/resources/curriculum-materials/Science-Fun-at-Home" TargetMode="Externa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pstt.org.uk/resources/curriculum-materials/UK-Wildlife" TargetMode="External"/><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pstt.org.uk/resources/curriculum-materials/science-reading-challenge" TargetMode="External"/><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s://pstt.org.uk/resources/curriculum-materials/cutting-edge-science-primary-schools" TargetMode="External"/><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hyperlink" Target="https://www.lcfc.com/community" TargetMode="External"/><Relationship Id="rId7" Type="http://schemas.openxmlformats.org/officeDocument/2006/relationships/image" Target="../media/image37.jpeg"/><Relationship Id="rId2" Type="http://schemas.openxmlformats.org/officeDocument/2006/relationships/hyperlink" Target="https://pstt.org.uk/resources/curriculum-materials/city-science-stars" TargetMode="External"/><Relationship Id="rId1" Type="http://schemas.openxmlformats.org/officeDocument/2006/relationships/slideMaster" Target="../slideMasters/slideMaster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pstt.org.uk/what-we-do/Climate-Science-Education" TargetMode="External"/><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Master" Target="../slideMasters/slideMaster2.xml"/><Relationship Id="rId4" Type="http://schemas.openxmlformats.org/officeDocument/2006/relationships/hyperlink" Target="../TG_need%20proof-read/pstt.org.uk/resources/curriculum-materials/Whistlestop-Science-Weeks" TargetMode="Externa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hyperlink" Target="http://www.wowscience.co.uk/" TargetMode="External"/><Relationship Id="rId1" Type="http://schemas.openxmlformats.org/officeDocument/2006/relationships/slideMaster" Target="../slideMasters/slideMaster2.xml"/><Relationship Id="rId5" Type="http://schemas.openxmlformats.org/officeDocument/2006/relationships/image" Target="../media/image44.png"/><Relationship Id="rId4" Type="http://schemas.openxmlformats.org/officeDocument/2006/relationships/image" Target="../media/image4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s://pstt.org.uk/resources/curriculum-materials/Titanic-Investigations" TargetMode="External"/><Relationship Id="rId1" Type="http://schemas.openxmlformats.org/officeDocument/2006/relationships/slideMaster" Target="../slideMasters/slideMaster2.xml"/><Relationship Id="rId5" Type="http://schemas.openxmlformats.org/officeDocument/2006/relationships/image" Target="../media/image47.png"/><Relationship Id="rId4" Type="http://schemas.openxmlformats.org/officeDocument/2006/relationships/image" Target="../media/image46.png"/></Relationships>
</file>

<file path=ppt/slideLayouts/_rels/slideLayout91.xml.rels><?xml version="1.0" encoding="UTF-8" standalone="yes"?>
<Relationships xmlns="http://schemas.openxmlformats.org/package/2006/relationships"><Relationship Id="rId3" Type="http://schemas.openxmlformats.org/officeDocument/2006/relationships/hyperlink" Target="https://www.childrensuniversity.co.uk/home/" TargetMode="External"/><Relationship Id="rId2" Type="http://schemas.openxmlformats.org/officeDocument/2006/relationships/hyperlink" Target="https://pstt.org.uk/resources/curriculum-materials/childrens-university-stem-clubs" TargetMode="External"/><Relationship Id="rId1" Type="http://schemas.openxmlformats.org/officeDocument/2006/relationships/slideMaster" Target="../slideMasters/slideMaster2.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gif"/></Relationships>
</file>

<file path=ppt/slideLayouts/_rels/slideLayout92.xml.rels><?xml version="1.0" encoding="UTF-8" standalone="yes"?>
<Relationships xmlns="http://schemas.openxmlformats.org/package/2006/relationships"><Relationship Id="rId3" Type="http://schemas.openxmlformats.org/officeDocument/2006/relationships/hyperlink" Target="https://jurassiccoast.org/" TargetMode="External"/><Relationship Id="rId2" Type="http://schemas.openxmlformats.org/officeDocument/2006/relationships/hyperlink" Target="https://pstt.org.uk/resources/curriculum-materials/big-jurassic-classroom" TargetMode="External"/><Relationship Id="rId1" Type="http://schemas.openxmlformats.org/officeDocument/2006/relationships/slideMaster" Target="../slideMasters/slideMaster2.xml"/><Relationship Id="rId5" Type="http://schemas.openxmlformats.org/officeDocument/2006/relationships/image" Target="../media/image52.jpeg"/><Relationship Id="rId4" Type="http://schemas.openxmlformats.org/officeDocument/2006/relationships/image" Target="../media/image51.jpe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hyperlink" Target="https://pstt.org.uk/resources/curriculum-materials/learning-science-together" TargetMode="External"/><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s://pstt.org.uk/resources/curriculum-materials/chain-reaction" TargetMode="External"/><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hyperlink" Target="https://pstt.org.uk/resources/resources-available-through-tts/playground-science" TargetMode="External"/><Relationship Id="rId1" Type="http://schemas.openxmlformats.org/officeDocument/2006/relationships/slideMaster" Target="../slideMasters/slideMaster2.xml"/><Relationship Id="rId5" Type="http://schemas.openxmlformats.org/officeDocument/2006/relationships/image" Target="../media/image57.jpeg"/><Relationship Id="rId4" Type="http://schemas.openxmlformats.org/officeDocument/2006/relationships/image" Target="../media/image56.jpe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hyperlink" Target="https://pstt.org.uk/resources/resources-available-through-tts/see-through-science" TargetMode="External"/><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8A053-C971-0D49-84CA-DA10A947299C}"/>
              </a:ext>
            </a:extLst>
          </p:cNvPr>
          <p:cNvSpPr txBox="1">
            <a:spLocks noGrp="1"/>
          </p:cNvSpPr>
          <p:nvPr>
            <p:ph type="ctrTitle"/>
          </p:nvPr>
        </p:nvSpPr>
        <p:spPr>
          <a:xfrm>
            <a:off x="685800" y="1122360"/>
            <a:ext cx="7772397" cy="2387599"/>
          </a:xfrm>
        </p:spPr>
        <p:txBody>
          <a:bodyPr anchor="b" anchorCtr="1"/>
          <a:lstStyle>
            <a:lvl1pPr algn="ctr">
              <a:defRPr sz="5400"/>
            </a:lvl1pPr>
          </a:lstStyle>
          <a:p>
            <a:pPr lvl="0"/>
            <a:r>
              <a:rPr lang="en-US"/>
              <a:t>CLICK TO EDIT MASTER TITLE STYLE</a:t>
            </a:r>
          </a:p>
        </p:txBody>
      </p:sp>
      <p:sp>
        <p:nvSpPr>
          <p:cNvPr id="3" name="Subtitle 2">
            <a:extLst>
              <a:ext uri="{FF2B5EF4-FFF2-40B4-BE49-F238E27FC236}">
                <a16:creationId xmlns:a16="http://schemas.microsoft.com/office/drawing/2014/main" id="{5549900A-F2CF-E04C-AA04-AF2DC580583D}"/>
              </a:ext>
            </a:extLst>
          </p:cNvPr>
          <p:cNvSpPr txBox="1">
            <a:spLocks noGrp="1"/>
          </p:cNvSpPr>
          <p:nvPr>
            <p:ph type="subTitle" idx="1"/>
          </p:nvPr>
        </p:nvSpPr>
        <p:spPr>
          <a:xfrm>
            <a:off x="1143002" y="3602041"/>
            <a:ext cx="6858000" cy="1655761"/>
          </a:xfrm>
        </p:spPr>
        <p:txBody>
          <a:bodyPr anchorCtr="1"/>
          <a:lstStyle>
            <a:lvl1pPr marL="0" indent="0" algn="ctr">
              <a:buNone/>
              <a:defRPr sz="2400">
                <a:solidFill>
                  <a:srgbClr val="E10098"/>
                </a:solidFill>
              </a:defRPr>
            </a:lvl1pPr>
          </a:lstStyle>
          <a:p>
            <a:pPr lvl="0"/>
            <a:r>
              <a:rPr lang="en-US"/>
              <a:t>Click to edit Master subtitle style</a:t>
            </a:r>
          </a:p>
        </p:txBody>
      </p:sp>
      <p:sp>
        <p:nvSpPr>
          <p:cNvPr id="4" name="Date Placeholder 3">
            <a:extLst>
              <a:ext uri="{FF2B5EF4-FFF2-40B4-BE49-F238E27FC236}">
                <a16:creationId xmlns:a16="http://schemas.microsoft.com/office/drawing/2014/main" id="{0438E852-5834-A144-A446-E5BA3BAB8719}"/>
              </a:ext>
            </a:extLst>
          </p:cNvPr>
          <p:cNvSpPr txBox="1">
            <a:spLocks noGrp="1"/>
          </p:cNvSpPr>
          <p:nvPr>
            <p:ph type="dt" sz="half" idx="7"/>
          </p:nvPr>
        </p:nvSpPr>
        <p:spPr/>
        <p:txBody>
          <a:bodyPr/>
          <a:lstStyle>
            <a:lvl1pPr>
              <a:defRPr/>
            </a:lvl1pPr>
          </a:lstStyle>
          <a:p>
            <a:pPr lvl="0"/>
            <a:fld id="{89529726-D046-9C46-B135-4EB0DB188FD6}" type="datetime1">
              <a:rPr lang="en-GB"/>
              <a:pPr lvl="0"/>
              <a:t>12/12/2023</a:t>
            </a:fld>
            <a:endParaRPr lang="en-GB"/>
          </a:p>
        </p:txBody>
      </p:sp>
      <p:sp>
        <p:nvSpPr>
          <p:cNvPr id="5" name="Footer Placeholder 4">
            <a:extLst>
              <a:ext uri="{FF2B5EF4-FFF2-40B4-BE49-F238E27FC236}">
                <a16:creationId xmlns:a16="http://schemas.microsoft.com/office/drawing/2014/main" id="{2896C81A-E9FB-5947-A3B6-F6434B7B37E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2B94504F-F93B-314B-B34A-08FD45AE281A}"/>
              </a:ext>
            </a:extLst>
          </p:cNvPr>
          <p:cNvSpPr txBox="1">
            <a:spLocks noGrp="1"/>
          </p:cNvSpPr>
          <p:nvPr>
            <p:ph type="sldNum" sz="quarter" idx="8"/>
          </p:nvPr>
        </p:nvSpPr>
        <p:spPr/>
        <p:txBody>
          <a:bodyPr/>
          <a:lstStyle>
            <a:lvl1pPr>
              <a:defRPr/>
            </a:lvl1pPr>
          </a:lstStyle>
          <a:p>
            <a:pPr lvl="0"/>
            <a:fld id="{B713B00C-55BF-B245-89BA-50AC3F4B69A7}" type="slidenum">
              <a:t>‹#›</a:t>
            </a:fld>
            <a:endParaRPr lang="en-GB"/>
          </a:p>
        </p:txBody>
      </p:sp>
    </p:spTree>
    <p:extLst>
      <p:ext uri="{BB962C8B-B14F-4D97-AF65-F5344CB8AC3E}">
        <p14:creationId xmlns:p14="http://schemas.microsoft.com/office/powerpoint/2010/main" val="249415437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255D1-1B34-284A-8F2E-CD1BF039B2F5}"/>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Picture Placeholder 2">
            <a:extLst>
              <a:ext uri="{FF2B5EF4-FFF2-40B4-BE49-F238E27FC236}">
                <a16:creationId xmlns:a16="http://schemas.microsoft.com/office/drawing/2014/main" id="{0CFD63F8-A5E6-FD49-A733-6F2B1A06DC65}"/>
              </a:ext>
            </a:extLst>
          </p:cNvPr>
          <p:cNvSpPr txBox="1">
            <a:spLocks noGrp="1"/>
          </p:cNvSpPr>
          <p:nvPr>
            <p:ph type="pic" idx="1"/>
          </p:nvPr>
        </p:nvSpPr>
        <p:spPr>
          <a:xfrm>
            <a:off x="3887388" y="987429"/>
            <a:ext cx="4629150" cy="4873624"/>
          </a:xfrm>
        </p:spPr>
        <p:txBody>
          <a:bodyPr/>
          <a:lstStyle>
            <a:lvl1pPr marL="0" indent="0">
              <a:buNone/>
              <a:defRPr sz="3200"/>
            </a:lvl1pPr>
          </a:lstStyle>
          <a:p>
            <a:pPr lvl="0"/>
            <a:r>
              <a:rPr lang="en-US"/>
              <a:t>Click icon to add picture</a:t>
            </a:r>
          </a:p>
        </p:txBody>
      </p:sp>
      <p:sp>
        <p:nvSpPr>
          <p:cNvPr id="4" name="Text Placeholder 3">
            <a:extLst>
              <a:ext uri="{FF2B5EF4-FFF2-40B4-BE49-F238E27FC236}">
                <a16:creationId xmlns:a16="http://schemas.microsoft.com/office/drawing/2014/main" id="{92EB22AA-7C5B-5043-B9E8-457D0E389C95}"/>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D09DD105-3F08-1346-8E26-E453F6B5B73F}"/>
              </a:ext>
            </a:extLst>
          </p:cNvPr>
          <p:cNvSpPr txBox="1">
            <a:spLocks noGrp="1"/>
          </p:cNvSpPr>
          <p:nvPr>
            <p:ph type="dt" sz="half" idx="7"/>
          </p:nvPr>
        </p:nvSpPr>
        <p:spPr/>
        <p:txBody>
          <a:bodyPr/>
          <a:lstStyle>
            <a:lvl1pPr>
              <a:defRPr/>
            </a:lvl1pPr>
          </a:lstStyle>
          <a:p>
            <a:pPr lvl="0"/>
            <a:fld id="{4AA22A8D-5BDE-9343-87D1-E8DA7296233A}" type="datetime1">
              <a:rPr lang="en-GB"/>
              <a:pPr lvl="0"/>
              <a:t>12/12/2023</a:t>
            </a:fld>
            <a:endParaRPr lang="en-GB"/>
          </a:p>
        </p:txBody>
      </p:sp>
      <p:sp>
        <p:nvSpPr>
          <p:cNvPr id="6" name="Footer Placeholder 5">
            <a:extLst>
              <a:ext uri="{FF2B5EF4-FFF2-40B4-BE49-F238E27FC236}">
                <a16:creationId xmlns:a16="http://schemas.microsoft.com/office/drawing/2014/main" id="{6B0DE3BD-7C76-4941-B2F7-89AB728F6DC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3846F4DC-14BE-024B-BD40-67587FBAEA97}"/>
              </a:ext>
            </a:extLst>
          </p:cNvPr>
          <p:cNvSpPr txBox="1">
            <a:spLocks noGrp="1"/>
          </p:cNvSpPr>
          <p:nvPr>
            <p:ph type="sldNum" sz="quarter" idx="8"/>
          </p:nvPr>
        </p:nvSpPr>
        <p:spPr/>
        <p:txBody>
          <a:bodyPr/>
          <a:lstStyle>
            <a:lvl1pPr>
              <a:defRPr/>
            </a:lvl1pPr>
          </a:lstStyle>
          <a:p>
            <a:pPr lvl="0"/>
            <a:fld id="{8D2AA4D0-C5D5-2B4A-9CDF-FF6C2AB72FA9}" type="slidenum">
              <a:t>‹#›</a:t>
            </a:fld>
            <a:endParaRPr lang="en-GB"/>
          </a:p>
        </p:txBody>
      </p:sp>
    </p:spTree>
    <p:extLst>
      <p:ext uri="{BB962C8B-B14F-4D97-AF65-F5344CB8AC3E}">
        <p14:creationId xmlns:p14="http://schemas.microsoft.com/office/powerpoint/2010/main" val="309256313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Regional Mento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53" y="347025"/>
            <a:ext cx="7956514"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PSTT REGIONAL MENTORS</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628645" y="930380"/>
            <a:ext cx="788670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rPr>
              <a:t>Supporting primary science leaders beyond the PSTT College of Fellows</a:t>
            </a:r>
          </a:p>
        </p:txBody>
      </p:sp>
      <p:sp>
        <p:nvSpPr>
          <p:cNvPr id="19" name="TextBox 12">
            <a:extLst>
              <a:ext uri="{FF2B5EF4-FFF2-40B4-BE49-F238E27FC236}">
                <a16:creationId xmlns:a16="http://schemas.microsoft.com/office/drawing/2014/main" id="{C6CFB814-37AC-5DFE-1FE3-6A42D1D43063}"/>
              </a:ext>
            </a:extLst>
          </p:cNvPr>
          <p:cNvSpPr txBox="1"/>
          <p:nvPr userDrawn="1"/>
        </p:nvSpPr>
        <p:spPr>
          <a:xfrm>
            <a:off x="715987"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Kate Redhead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Birmingham &amp; Midlands</a:t>
            </a:r>
          </a:p>
        </p:txBody>
      </p:sp>
      <p:pic>
        <p:nvPicPr>
          <p:cNvPr id="22" name="Picture 21" descr="A person smiling for the camera&#10;&#10;Description automatically generated with medium confidence">
            <a:hlinkClick r:id="rId2"/>
            <a:extLst>
              <a:ext uri="{FF2B5EF4-FFF2-40B4-BE49-F238E27FC236}">
                <a16:creationId xmlns:a16="http://schemas.microsoft.com/office/drawing/2014/main" id="{0E2B5473-371D-D29B-04B3-1A3E29FB52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7469" y="1543606"/>
            <a:ext cx="1263823" cy="1263823"/>
          </a:xfrm>
          <a:prstGeom prst="rect">
            <a:avLst/>
          </a:prstGeom>
        </p:spPr>
      </p:pic>
      <p:pic>
        <p:nvPicPr>
          <p:cNvPr id="24" name="Picture 23" descr="A person smiling for the camera&#10;&#10;Description automatically generated with low confidence">
            <a:hlinkClick r:id="rId4"/>
            <a:extLst>
              <a:ext uri="{FF2B5EF4-FFF2-40B4-BE49-F238E27FC236}">
                <a16:creationId xmlns:a16="http://schemas.microsoft.com/office/drawing/2014/main" id="{A6DC910B-202A-747E-5C6F-896898EC3529}"/>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913785" y="1542677"/>
            <a:ext cx="1264752" cy="1264752"/>
          </a:xfrm>
          <a:prstGeom prst="rect">
            <a:avLst/>
          </a:prstGeom>
        </p:spPr>
      </p:pic>
      <p:pic>
        <p:nvPicPr>
          <p:cNvPr id="26" name="Picture 25" descr="A close-up of a person smiling&#10;&#10;Description automatically generated">
            <a:hlinkClick r:id="rId6"/>
            <a:extLst>
              <a:ext uri="{FF2B5EF4-FFF2-40B4-BE49-F238E27FC236}">
                <a16:creationId xmlns:a16="http://schemas.microsoft.com/office/drawing/2014/main" id="{BAE867E5-9B27-6B0C-04A1-C3C3E0F32DC0}"/>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111030" y="1542677"/>
            <a:ext cx="1264752" cy="1264752"/>
          </a:xfrm>
          <a:prstGeom prst="rect">
            <a:avLst/>
          </a:prstGeom>
        </p:spPr>
      </p:pic>
      <p:pic>
        <p:nvPicPr>
          <p:cNvPr id="28" name="Picture 27" descr="A picture containing grass, person, outdoor&#10;&#10;Description automatically generated">
            <a:hlinkClick r:id="rId8"/>
            <a:extLst>
              <a:ext uri="{FF2B5EF4-FFF2-40B4-BE49-F238E27FC236}">
                <a16:creationId xmlns:a16="http://schemas.microsoft.com/office/drawing/2014/main" id="{C531AFB1-C6D2-DE70-A774-6C4BACC6503D}"/>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7308274" y="1543606"/>
            <a:ext cx="1265306" cy="1265306"/>
          </a:xfrm>
          <a:prstGeom prst="rect">
            <a:avLst/>
          </a:prstGeom>
        </p:spPr>
      </p:pic>
      <p:pic>
        <p:nvPicPr>
          <p:cNvPr id="32" name="Picture 31" descr="A person wearing glasses&#10;&#10;Description automatically generated with medium confidence">
            <a:hlinkClick r:id="rId10"/>
            <a:extLst>
              <a:ext uri="{FF2B5EF4-FFF2-40B4-BE49-F238E27FC236}">
                <a16:creationId xmlns:a16="http://schemas.microsoft.com/office/drawing/2014/main" id="{04882D44-58F3-ED46-31D5-AACBBFCE7DAF}"/>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717469" y="3725815"/>
            <a:ext cx="1283937" cy="1283937"/>
          </a:xfrm>
          <a:prstGeom prst="rect">
            <a:avLst/>
          </a:prstGeom>
        </p:spPr>
      </p:pic>
      <p:pic>
        <p:nvPicPr>
          <p:cNvPr id="34" name="Picture 33" descr="A person smiling for the camera&#10;&#10;Description automatically generated with medium confidence">
            <a:hlinkClick r:id="rId12"/>
            <a:extLst>
              <a:ext uri="{FF2B5EF4-FFF2-40B4-BE49-F238E27FC236}">
                <a16:creationId xmlns:a16="http://schemas.microsoft.com/office/drawing/2014/main" id="{178DB658-6C7C-C982-EA0B-D5310BFCD25E}"/>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2913785" y="3725815"/>
            <a:ext cx="1283937" cy="1283937"/>
          </a:xfrm>
          <a:prstGeom prst="rect">
            <a:avLst/>
          </a:prstGeom>
        </p:spPr>
      </p:pic>
      <p:pic>
        <p:nvPicPr>
          <p:cNvPr id="36" name="Picture 35" descr="A picture containing outdoor, person, tree&#10;&#10;Description automatically generated">
            <a:hlinkClick r:id="rId14"/>
            <a:extLst>
              <a:ext uri="{FF2B5EF4-FFF2-40B4-BE49-F238E27FC236}">
                <a16:creationId xmlns:a16="http://schemas.microsoft.com/office/drawing/2014/main" id="{A168CA11-8E42-9A23-400B-DAA038819DFC}"/>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5091845" y="3707433"/>
            <a:ext cx="1283937" cy="1283937"/>
          </a:xfrm>
          <a:prstGeom prst="rect">
            <a:avLst/>
          </a:prstGeom>
        </p:spPr>
      </p:pic>
      <p:sp>
        <p:nvSpPr>
          <p:cNvPr id="37" name="TextBox 12">
            <a:extLst>
              <a:ext uri="{FF2B5EF4-FFF2-40B4-BE49-F238E27FC236}">
                <a16:creationId xmlns:a16="http://schemas.microsoft.com/office/drawing/2014/main" id="{2561F06F-5083-6D55-27F6-2CD395FC6B4F}"/>
              </a:ext>
            </a:extLst>
          </p:cNvPr>
          <p:cNvSpPr txBox="1"/>
          <p:nvPr userDrawn="1"/>
        </p:nvSpPr>
        <p:spPr>
          <a:xfrm>
            <a:off x="2904193"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Ruth Shallcross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38" name="TextBox 12">
            <a:extLst>
              <a:ext uri="{FF2B5EF4-FFF2-40B4-BE49-F238E27FC236}">
                <a16:creationId xmlns:a16="http://schemas.microsoft.com/office/drawing/2014/main" id="{0EB92333-BFBF-D81A-0432-0169161BE2C2}"/>
              </a:ext>
            </a:extLst>
          </p:cNvPr>
          <p:cNvSpPr txBox="1"/>
          <p:nvPr userDrawn="1"/>
        </p:nvSpPr>
        <p:spPr>
          <a:xfrm>
            <a:off x="5092399"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Kathy Schofield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Wales</a:t>
            </a:r>
          </a:p>
        </p:txBody>
      </p:sp>
      <p:sp>
        <p:nvSpPr>
          <p:cNvPr id="39" name="TextBox 12">
            <a:extLst>
              <a:ext uri="{FF2B5EF4-FFF2-40B4-BE49-F238E27FC236}">
                <a16:creationId xmlns:a16="http://schemas.microsoft.com/office/drawing/2014/main" id="{542DD8D4-33AC-6D42-7A1C-7FB4B0500B21}"/>
              </a:ext>
            </a:extLst>
          </p:cNvPr>
          <p:cNvSpPr txBox="1"/>
          <p:nvPr userDrawn="1"/>
        </p:nvSpPr>
        <p:spPr>
          <a:xfrm>
            <a:off x="7280605"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Sarah Eames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Midlands</a:t>
            </a:r>
          </a:p>
        </p:txBody>
      </p:sp>
      <p:sp>
        <p:nvSpPr>
          <p:cNvPr id="41" name="TextBox 12">
            <a:extLst>
              <a:ext uri="{FF2B5EF4-FFF2-40B4-BE49-F238E27FC236}">
                <a16:creationId xmlns:a16="http://schemas.microsoft.com/office/drawing/2014/main" id="{0FE976A5-A500-FCCA-CFA5-393CAAC9B7A4}"/>
              </a:ext>
            </a:extLst>
          </p:cNvPr>
          <p:cNvSpPr txBox="1"/>
          <p:nvPr userDrawn="1"/>
        </p:nvSpPr>
        <p:spPr>
          <a:xfrm>
            <a:off x="715986"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Tom Holloway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2" name="TextBox 12">
            <a:extLst>
              <a:ext uri="{FF2B5EF4-FFF2-40B4-BE49-F238E27FC236}">
                <a16:creationId xmlns:a16="http://schemas.microsoft.com/office/drawing/2014/main" id="{5BB99527-4C2D-DAB0-BCCB-AE77D5151B84}"/>
              </a:ext>
            </a:extLst>
          </p:cNvPr>
          <p:cNvSpPr txBox="1"/>
          <p:nvPr userDrawn="1"/>
        </p:nvSpPr>
        <p:spPr>
          <a:xfrm>
            <a:off x="2904192" y="5035716"/>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Kulvinder Johal</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3" name="TextBox 12">
            <a:extLst>
              <a:ext uri="{FF2B5EF4-FFF2-40B4-BE49-F238E27FC236}">
                <a16:creationId xmlns:a16="http://schemas.microsoft.com/office/drawing/2014/main" id="{5A05925D-D1FB-D281-875A-C0F08A615A1D}"/>
              </a:ext>
            </a:extLst>
          </p:cNvPr>
          <p:cNvSpPr txBox="1"/>
          <p:nvPr userDrawn="1"/>
        </p:nvSpPr>
        <p:spPr>
          <a:xfrm>
            <a:off x="5091845"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Claire Seeley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Anglia</a:t>
            </a:r>
          </a:p>
        </p:txBody>
      </p:sp>
    </p:spTree>
    <p:extLst>
      <p:ext uri="{BB962C8B-B14F-4D97-AF65-F5344CB8AC3E}">
        <p14:creationId xmlns:p14="http://schemas.microsoft.com/office/powerpoint/2010/main" val="372799307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PSEA for IT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44" y="575674"/>
            <a:ext cx="7956514" cy="4847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700" b="0" i="0" u="none" strike="noStrike" kern="1200" cap="none" spc="0" baseline="0">
                <a:solidFill>
                  <a:srgbClr val="3EB1C8"/>
                </a:solidFill>
                <a:uFillTx/>
                <a:latin typeface="Plus Jakarta Sans Medium" pitchFamily="2" charset="0"/>
                <a:cs typeface="Plus Jakarta Sans Medium" pitchFamily="2" charset="0"/>
              </a:rPr>
              <a:t>Primary Science Enhancement Award for ITE</a:t>
            </a:r>
            <a:endParaRPr lang="en-GB" sz="27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628645" y="2639768"/>
            <a:ext cx="3943355" cy="186974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Start their careers with increased competence and confidence to teach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Be confident to take up a position of school leadership in science</a:t>
            </a:r>
          </a:p>
        </p:txBody>
      </p:sp>
      <p:sp>
        <p:nvSpPr>
          <p:cNvPr id="8" name="TextBox 12">
            <a:extLst>
              <a:ext uri="{FF2B5EF4-FFF2-40B4-BE49-F238E27FC236}">
                <a16:creationId xmlns:a16="http://schemas.microsoft.com/office/drawing/2014/main" id="{32760BCF-B134-5241-A54F-774B98F8493A}"/>
              </a:ext>
            </a:extLst>
          </p:cNvPr>
          <p:cNvSpPr txBox="1"/>
          <p:nvPr/>
        </p:nvSpPr>
        <p:spPr>
          <a:xfrm>
            <a:off x="628653" y="1203775"/>
            <a:ext cx="7886707" cy="126957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Enhancement Award (PSEA) </a:t>
            </a:r>
            <a:r>
              <a:rPr lang="en-GB" sz="1950" b="0" i="0">
                <a:solidFill>
                  <a:srgbClr val="5E5B5C"/>
                </a:solidFill>
                <a:effectLst/>
                <a:latin typeface="Plus Jakarta Sans Medium" pitchFamily="2" charset="0"/>
                <a:cs typeface="Plus Jakarta Sans Medium" pitchFamily="2" charset="0"/>
              </a:rPr>
              <a:t>enables student teachers to increase their experience and understanding of teaching and learning in primary science. The PSEA allows student teachers to: </a:t>
            </a:r>
            <a:endParaRPr lang="en-GB" sz="1950" b="0" i="0" u="none" strike="noStrike" kern="1200" cap="none" spc="0" baseline="0">
              <a:solidFill>
                <a:srgbClr val="767171"/>
              </a:solidFill>
              <a:uFillTx/>
              <a:latin typeface="Plus Jakarta Sans Medium" pitchFamily="2" charset="0"/>
              <a:cs typeface="Plus Jakarta Sans Medium" pitchFamily="2" charset="0"/>
            </a:endParaRPr>
          </a:p>
        </p:txBody>
      </p:sp>
      <p:sp>
        <p:nvSpPr>
          <p:cNvPr id="9" name="TextBox 12">
            <a:extLst>
              <a:ext uri="{FF2B5EF4-FFF2-40B4-BE49-F238E27FC236}">
                <a16:creationId xmlns:a16="http://schemas.microsoft.com/office/drawing/2014/main" id="{7F48518A-3768-5B49-8752-2C44ED8BA5CA}"/>
              </a:ext>
            </a:extLst>
          </p:cNvPr>
          <p:cNvSpPr txBox="1"/>
          <p:nvPr/>
        </p:nvSpPr>
        <p:spPr>
          <a:xfrm>
            <a:off x="628644" y="4838707"/>
            <a:ext cx="653173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hlinkClick r:id="rId2"/>
              </a:rPr>
              <a:t>Find out more and get involved if you’re an ITE provider</a:t>
            </a:r>
            <a:endParaRPr lang="en-GB" sz="1800" b="0" i="0" u="none" strike="noStrike" kern="1200" cap="none" spc="0" baseline="0">
              <a:solidFill>
                <a:srgbClr val="767171"/>
              </a:solidFill>
              <a:uFillTx/>
              <a:latin typeface="Plus Jakarta Sans Medium" pitchFamily="2" charset="0"/>
              <a:cs typeface="Plus Jakarta Sans Medium" pitchFamily="2" charset="0"/>
            </a:endParaRPr>
          </a:p>
        </p:txBody>
      </p:sp>
      <p:pic>
        <p:nvPicPr>
          <p:cNvPr id="13" name="Picture 12" descr="Text&#10;&#10;Description automatically generated">
            <a:extLst>
              <a:ext uri="{FF2B5EF4-FFF2-40B4-BE49-F238E27FC236}">
                <a16:creationId xmlns:a16="http://schemas.microsoft.com/office/drawing/2014/main" id="{40CF67FE-6B63-6600-048D-C3C76A9BFE5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38706" y="2638786"/>
            <a:ext cx="1662107" cy="833042"/>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533D4ED8-AAA1-6DF9-4DCD-36AEFD97298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838706" y="3802693"/>
            <a:ext cx="3606827" cy="728045"/>
          </a:xfrm>
          <a:prstGeom prst="rect">
            <a:avLst/>
          </a:prstGeom>
        </p:spPr>
      </p:pic>
      <p:pic>
        <p:nvPicPr>
          <p:cNvPr id="17" name="Picture 16" descr="A picture containing text&#10;&#10;Description automatically generated">
            <a:extLst>
              <a:ext uri="{FF2B5EF4-FFF2-40B4-BE49-F238E27FC236}">
                <a16:creationId xmlns:a16="http://schemas.microsoft.com/office/drawing/2014/main" id="{86915A5B-D362-1C55-A2CF-5EE141514FB8}"/>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6767518" y="2588042"/>
            <a:ext cx="1662107" cy="712331"/>
          </a:xfrm>
          <a:prstGeom prst="rect">
            <a:avLst/>
          </a:prstGeom>
        </p:spPr>
      </p:pic>
    </p:spTree>
    <p:extLst>
      <p:ext uri="{BB962C8B-B14F-4D97-AF65-F5344CB8AC3E}">
        <p14:creationId xmlns:p14="http://schemas.microsoft.com/office/powerpoint/2010/main" val="96636473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PSQM">
    <p:spTree>
      <p:nvGrpSpPr>
        <p:cNvPr id="1" name=""/>
        <p:cNvGrpSpPr/>
        <p:nvPr/>
      </p:nvGrpSpPr>
      <p:grpSpPr>
        <a:xfrm>
          <a:off x="0" y="0"/>
          <a:ext cx="0" cy="0"/>
          <a:chOff x="0" y="0"/>
          <a:chExt cx="0" cy="0"/>
        </a:xfrm>
      </p:grpSpPr>
      <p:pic>
        <p:nvPicPr>
          <p:cNvPr id="2" name="Picture 13" descr="A picture containing text, clipart&#10;&#10;Description automatically generated">
            <a:hlinkClick r:id="rId2"/>
            <a:extLst>
              <a:ext uri="{FF2B5EF4-FFF2-40B4-BE49-F238E27FC236}">
                <a16:creationId xmlns:a16="http://schemas.microsoft.com/office/drawing/2014/main" id="{5BBDEB94-D2C6-5741-A519-DEBD23B973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34902" y="1783320"/>
            <a:ext cx="4045438" cy="2275559"/>
          </a:xfrm>
          <a:prstGeom prst="rect">
            <a:avLst/>
          </a:prstGeom>
          <a:noFill/>
          <a:ln cap="flat">
            <a:noFill/>
          </a:ln>
        </p:spPr>
      </p:pic>
      <p:sp>
        <p:nvSpPr>
          <p:cNvPr id="3" name="Date Placeholder 2">
            <a:extLst>
              <a:ext uri="{FF2B5EF4-FFF2-40B4-BE49-F238E27FC236}">
                <a16:creationId xmlns:a16="http://schemas.microsoft.com/office/drawing/2014/main" id="{E3F9DBB5-B00D-B440-AB43-A3FC78B5F93D}"/>
              </a:ext>
            </a:extLst>
          </p:cNvPr>
          <p:cNvSpPr txBox="1">
            <a:spLocks noGrp="1"/>
          </p:cNvSpPr>
          <p:nvPr>
            <p:ph type="dt" sz="half" idx="7"/>
          </p:nvPr>
        </p:nvSpPr>
        <p:spPr/>
        <p:txBody>
          <a:bodyPr/>
          <a:lstStyle>
            <a:lvl1pPr>
              <a:defRPr/>
            </a:lvl1pPr>
          </a:lstStyle>
          <a:p>
            <a:pPr lvl="0"/>
            <a:fld id="{07F603AE-5FB3-5646-A98F-FF1859D61D69}" type="datetime1">
              <a:rPr lang="en-GB"/>
              <a:pPr lvl="0"/>
              <a:t>12/12/2023</a:t>
            </a:fld>
            <a:endParaRPr lang="en-GB"/>
          </a:p>
        </p:txBody>
      </p:sp>
      <p:sp>
        <p:nvSpPr>
          <p:cNvPr id="4" name="Footer Placeholder 3">
            <a:extLst>
              <a:ext uri="{FF2B5EF4-FFF2-40B4-BE49-F238E27FC236}">
                <a16:creationId xmlns:a16="http://schemas.microsoft.com/office/drawing/2014/main" id="{25B0DAFE-0FD1-5349-A024-A5D80CDA16FD}"/>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793FBA69-1BD4-9D41-95CB-3A8E70C06138}"/>
              </a:ext>
            </a:extLst>
          </p:cNvPr>
          <p:cNvSpPr txBox="1">
            <a:spLocks noGrp="1"/>
          </p:cNvSpPr>
          <p:nvPr>
            <p:ph type="sldNum" sz="quarter" idx="8"/>
          </p:nvPr>
        </p:nvSpPr>
        <p:spPr/>
        <p:txBody>
          <a:bodyPr/>
          <a:lstStyle>
            <a:lvl1pPr>
              <a:defRPr/>
            </a:lvl1pPr>
          </a:lstStyle>
          <a:p>
            <a:pPr lvl="0"/>
            <a:fld id="{21C00FB2-6E76-C64F-B083-04427737EB7F}" type="slidenum">
              <a:t>‹#›</a:t>
            </a:fld>
            <a:endParaRPr lang="en-GB"/>
          </a:p>
        </p:txBody>
      </p:sp>
      <p:sp>
        <p:nvSpPr>
          <p:cNvPr id="6" name="TextBox 13">
            <a:extLst>
              <a:ext uri="{FF2B5EF4-FFF2-40B4-BE49-F238E27FC236}">
                <a16:creationId xmlns:a16="http://schemas.microsoft.com/office/drawing/2014/main" id="{538B8F17-D782-5546-BF52-ACAFFB828DC1}"/>
              </a:ext>
            </a:extLst>
          </p:cNvPr>
          <p:cNvSpPr txBox="1"/>
          <p:nvPr/>
        </p:nvSpPr>
        <p:spPr>
          <a:xfrm>
            <a:off x="863010" y="734698"/>
            <a:ext cx="7956514"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PRIMARY SCIENCE QUALITY MARK</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7" name="TextBox 12">
            <a:extLst>
              <a:ext uri="{FF2B5EF4-FFF2-40B4-BE49-F238E27FC236}">
                <a16:creationId xmlns:a16="http://schemas.microsoft.com/office/drawing/2014/main" id="{466E2686-891F-EB4D-B404-CA3668E377BE}"/>
              </a:ext>
            </a:extLst>
          </p:cNvPr>
          <p:cNvSpPr txBox="1"/>
          <p:nvPr/>
        </p:nvSpPr>
        <p:spPr>
          <a:xfrm>
            <a:off x="863010" y="1378243"/>
            <a:ext cx="3646090" cy="337015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We encourage you to consider taking part in the </a:t>
            </a:r>
            <a:r>
              <a:rPr lang="en-GB" sz="1950" b="1" i="0" u="none" strike="noStrike" kern="1200" cap="none" spc="0" baseline="0">
                <a:solidFill>
                  <a:srgbClr val="006AB3"/>
                </a:solidFill>
                <a:uFillTx/>
                <a:latin typeface="Plus Jakarta Sans ExtraBold" pitchFamily="2" charset="0"/>
                <a:cs typeface="Plus Jakarta Sans ExtraBold" pitchFamily="2" charset="0"/>
                <a:hlinkClick r:id="rId2"/>
              </a:rPr>
              <a:t>Primary Science Quality Mark (PSQM)</a:t>
            </a:r>
            <a:r>
              <a:rPr lang="en-GB" sz="1950" b="1" i="0" u="none" strike="noStrike" kern="1200" cap="none" spc="0" baseline="0">
                <a:solidFill>
                  <a:srgbClr val="5E5B5C"/>
                </a:solidFill>
                <a:uFillTx/>
                <a:latin typeface="Plus Jakarta Sans ExtraBold" pitchFamily="2" charset="0"/>
                <a:cs typeface="Plus Jakarta Sans ExtraBold" pitchFamily="2" charset="0"/>
              </a:rPr>
              <a:t>. </a:t>
            </a:r>
            <a:r>
              <a:rPr lang="en-GB" sz="1950" b="0" i="0" u="none" strike="noStrike" kern="1200" cap="none" spc="0" baseline="0">
                <a:solidFill>
                  <a:srgbClr val="5E5B5C"/>
                </a:solidFill>
                <a:uFillTx/>
                <a:latin typeface="Plus Jakarta Sans Medium" pitchFamily="2" charset="0"/>
                <a:cs typeface="Plus Jakarta Sans Medium" pitchFamily="2" charset="0"/>
              </a:rPr>
              <a:t>This year-long CPD accreditation programme focuses on developing effective, confident science leadership for whole school impact on science teaching and learning. </a:t>
            </a:r>
          </a:p>
        </p:txBody>
      </p:sp>
      <p:sp>
        <p:nvSpPr>
          <p:cNvPr id="8" name="TextBox 12">
            <a:extLst>
              <a:ext uri="{FF2B5EF4-FFF2-40B4-BE49-F238E27FC236}">
                <a16:creationId xmlns:a16="http://schemas.microsoft.com/office/drawing/2014/main" id="{C6A06BB3-0D67-D944-ADEC-2319E80B8001}"/>
              </a:ext>
            </a:extLst>
          </p:cNvPr>
          <p:cNvSpPr txBox="1"/>
          <p:nvPr/>
        </p:nvSpPr>
        <p:spPr>
          <a:xfrm>
            <a:off x="863010" y="4902916"/>
            <a:ext cx="7250936" cy="609398"/>
          </a:xfrm>
          <a:prstGeom prst="rect">
            <a:avLst/>
          </a:prstGeom>
          <a:noFill/>
          <a:ln cap="flat">
            <a:noFill/>
          </a:ln>
        </p:spPr>
        <p:txBody>
          <a:bodyPr vert="horz" wrap="square" lIns="68580" tIns="34290" rIns="68580" bIns="34290" anchor="t" anchorCtr="0" compatLnSpc="1">
            <a:spAutoFit/>
          </a:bodyPr>
          <a:lstStyle/>
          <a:p>
            <a:pPr marL="0" marR="0" lvl="0" indent="0" algn="l" defTabSz="914377" rtl="0" fontAlgn="auto" hangingPunct="1">
              <a:lnSpc>
                <a:spcPct val="90000"/>
              </a:lnSpc>
              <a:spcBef>
                <a:spcPts val="1001"/>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PSTT is proud to be a long term supporter of PSQM through a strategic partnership with the University of Hertfordshire.</a:t>
            </a:r>
          </a:p>
        </p:txBody>
      </p:sp>
    </p:spTree>
    <p:extLst>
      <p:ext uri="{BB962C8B-B14F-4D97-AF65-F5344CB8AC3E}">
        <p14:creationId xmlns:p14="http://schemas.microsoft.com/office/powerpoint/2010/main" val="212847618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04"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SSERC</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61734"/>
            <a:ext cx="4111570"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SSERC is a Local Authority shared service that provides support across all 32 Scottish Local Education Authorities. It supports primary science through three core strands:</a:t>
            </a:r>
          </a:p>
        </p:txBody>
      </p:sp>
      <p:pic>
        <p:nvPicPr>
          <p:cNvPr id="7" name="Picture 5" descr="Icon&#10;&#10;Description automatically generated with medium confidence">
            <a:hlinkClick r:id="rId2"/>
            <a:extLst>
              <a:ext uri="{FF2B5EF4-FFF2-40B4-BE49-F238E27FC236}">
                <a16:creationId xmlns:a16="http://schemas.microsoft.com/office/drawing/2014/main" id="{CB9A4F32-25F9-B742-AEB8-1CF598BB75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92007" y="1661735"/>
            <a:ext cx="3504424" cy="1685079"/>
          </a:xfrm>
          <a:prstGeom prst="rect">
            <a:avLst/>
          </a:prstGeom>
          <a:noFill/>
          <a:ln cap="flat">
            <a:noFill/>
          </a:ln>
        </p:spPr>
      </p:pic>
      <p:sp>
        <p:nvSpPr>
          <p:cNvPr id="8" name="TextBox 12">
            <a:extLst>
              <a:ext uri="{FF2B5EF4-FFF2-40B4-BE49-F238E27FC236}">
                <a16:creationId xmlns:a16="http://schemas.microsoft.com/office/drawing/2014/main" id="{861B331A-492C-AD4B-A8C7-0F56E346A34E}"/>
              </a:ext>
            </a:extLst>
          </p:cNvPr>
          <p:cNvSpPr txBox="1"/>
          <p:nvPr/>
        </p:nvSpPr>
        <p:spPr>
          <a:xfrm>
            <a:off x="863004" y="3581350"/>
            <a:ext cx="7652348" cy="2169825"/>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The provision of career-long professional learning (CLPL) opportunities for teachers across Scotland.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an advisory service providing health and safety advice and guidance.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lead coordinator for the STEM Ambassador hubs in Scotland, giving schools opportunities for wider STEM engagement</a:t>
            </a:r>
          </a:p>
        </p:txBody>
      </p:sp>
    </p:spTree>
    <p:extLst>
      <p:ext uri="{BB962C8B-B14F-4D97-AF65-F5344CB8AC3E}">
        <p14:creationId xmlns:p14="http://schemas.microsoft.com/office/powerpoint/2010/main" val="19640376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1_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4050" b="0" i="0" u="none" strike="noStrike" kern="1200" cap="none" spc="0" baseline="0">
                <a:solidFill>
                  <a:srgbClr val="3EB1C8"/>
                </a:solidFill>
                <a:uFillTx/>
                <a:latin typeface="Plus Jakarta Sans Medium" pitchFamily="2" charset="0"/>
                <a:cs typeface="Plus Jakarta Sans Medium" pitchFamily="2" charset="0"/>
              </a:rPr>
              <a:t>25 Years of PSTT</a:t>
            </a:r>
          </a:p>
        </p:txBody>
      </p:sp>
      <p:sp>
        <p:nvSpPr>
          <p:cNvPr id="6" name="TextBox 12">
            <a:extLst>
              <a:ext uri="{FF2B5EF4-FFF2-40B4-BE49-F238E27FC236}">
                <a16:creationId xmlns:a16="http://schemas.microsoft.com/office/drawing/2014/main" id="{F4C70338-40AE-CC4E-8D99-7C0741DBD0BA}"/>
              </a:ext>
            </a:extLst>
          </p:cNvPr>
          <p:cNvSpPr txBox="1"/>
          <p:nvPr/>
        </p:nvSpPr>
        <p:spPr>
          <a:xfrm>
            <a:off x="809670" y="1594991"/>
            <a:ext cx="431859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Over the past 25 years, PSTT has invested more than £24 million in supporting teachers to raise the profile of science. We’ve established our College of over 200 inspiring science leaders, supported academics to do key research and development projects, worked with teachers and partners to produce numerous science resources, and helped establish strong communities of practice throughout the UK.</a:t>
            </a:r>
          </a:p>
        </p:txBody>
      </p:sp>
      <p:pic>
        <p:nvPicPr>
          <p:cNvPr id="10" name="Picture 9" descr="A picture containing text, sign, room&#10;&#10;Description automatically generated">
            <a:extLst>
              <a:ext uri="{FF2B5EF4-FFF2-40B4-BE49-F238E27FC236}">
                <a16:creationId xmlns:a16="http://schemas.microsoft.com/office/drawing/2014/main" id="{D1BD6968-D911-815C-EED6-F37F73987A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583510" y="2053590"/>
            <a:ext cx="2750820" cy="2750820"/>
          </a:xfrm>
          <a:prstGeom prst="rect">
            <a:avLst/>
          </a:prstGeom>
        </p:spPr>
      </p:pic>
    </p:spTree>
    <p:extLst>
      <p:ext uri="{BB962C8B-B14F-4D97-AF65-F5344CB8AC3E}">
        <p14:creationId xmlns:p14="http://schemas.microsoft.com/office/powerpoint/2010/main" val="22659620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spTree>
    <p:extLst>
      <p:ext uri="{BB962C8B-B14F-4D97-AF65-F5344CB8AC3E}">
        <p14:creationId xmlns:p14="http://schemas.microsoft.com/office/powerpoint/2010/main" val="4058555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1409-04A2-8E42-B337-45743D40D980}"/>
              </a:ext>
            </a:extLst>
          </p:cNvPr>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676730AC-F73B-6144-A5AE-B3F8AB049288}"/>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217EF2-26AC-D547-8509-DDB5BBDB6C0E}"/>
              </a:ext>
            </a:extLst>
          </p:cNvPr>
          <p:cNvSpPr txBox="1">
            <a:spLocks noGrp="1"/>
          </p:cNvSpPr>
          <p:nvPr>
            <p:ph type="dt" sz="half" idx="7"/>
          </p:nvPr>
        </p:nvSpPr>
        <p:spPr/>
        <p:txBody>
          <a:bodyPr/>
          <a:lstStyle>
            <a:lvl1pPr>
              <a:defRPr/>
            </a:lvl1pPr>
          </a:lstStyle>
          <a:p>
            <a:pPr lvl="0"/>
            <a:fld id="{C15A769E-73E9-BE47-A2A4-5786B29B8C25}" type="datetime1">
              <a:rPr lang="en-GB"/>
              <a:pPr lvl="0"/>
              <a:t>12/12/2023</a:t>
            </a:fld>
            <a:endParaRPr lang="en-GB"/>
          </a:p>
        </p:txBody>
      </p:sp>
      <p:sp>
        <p:nvSpPr>
          <p:cNvPr id="5" name="Footer Placeholder 4">
            <a:extLst>
              <a:ext uri="{FF2B5EF4-FFF2-40B4-BE49-F238E27FC236}">
                <a16:creationId xmlns:a16="http://schemas.microsoft.com/office/drawing/2014/main" id="{9115FB51-B36A-244D-8A29-C1BF9F54ABF8}"/>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4C08A6F8-BD0C-1F4A-A122-740A8F42D1E9}"/>
              </a:ext>
            </a:extLst>
          </p:cNvPr>
          <p:cNvSpPr txBox="1">
            <a:spLocks noGrp="1"/>
          </p:cNvSpPr>
          <p:nvPr>
            <p:ph type="sldNum" sz="quarter" idx="8"/>
          </p:nvPr>
        </p:nvSpPr>
        <p:spPr/>
        <p:txBody>
          <a:bodyPr/>
          <a:lstStyle>
            <a:lvl1pPr>
              <a:defRPr/>
            </a:lvl1pPr>
          </a:lstStyle>
          <a:p>
            <a:pPr lvl="0"/>
            <a:fld id="{6A886C09-B1D9-784B-8334-024A99458539}" type="slidenum">
              <a:t>‹#›</a:t>
            </a:fld>
            <a:endParaRPr lang="en-GB"/>
          </a:p>
        </p:txBody>
      </p:sp>
    </p:spTree>
    <p:extLst>
      <p:ext uri="{BB962C8B-B14F-4D97-AF65-F5344CB8AC3E}">
        <p14:creationId xmlns:p14="http://schemas.microsoft.com/office/powerpoint/2010/main" val="4141221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AD2A9F-2CD1-994C-9A41-6B01E23E65E4}"/>
              </a:ext>
            </a:extLst>
          </p:cNvPr>
          <p:cNvSpPr txBox="1">
            <a:spLocks noGrp="1"/>
          </p:cNvSpPr>
          <p:nvPr>
            <p:ph type="title" orient="vert"/>
          </p:nvPr>
        </p:nvSpPr>
        <p:spPr>
          <a:xfrm>
            <a:off x="6543678" y="365127"/>
            <a:ext cx="1971674" cy="5811839"/>
          </a:xfrm>
        </p:spPr>
        <p:txBody>
          <a:bodyPr vert="eaVert"/>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7BBEDB17-3BB6-6246-B3A0-3F73E35DCC3F}"/>
              </a:ext>
            </a:extLst>
          </p:cNvPr>
          <p:cNvSpPr txBox="1">
            <a:spLocks noGrp="1"/>
          </p:cNvSpPr>
          <p:nvPr>
            <p:ph type="body" orient="vert" idx="1"/>
          </p:nvPr>
        </p:nvSpPr>
        <p:spPr>
          <a:xfrm>
            <a:off x="628652" y="365127"/>
            <a:ext cx="5800722" cy="5811839"/>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2708D1-B326-6346-9572-DF93ECBAECA7}"/>
              </a:ext>
            </a:extLst>
          </p:cNvPr>
          <p:cNvSpPr txBox="1">
            <a:spLocks noGrp="1"/>
          </p:cNvSpPr>
          <p:nvPr>
            <p:ph type="dt" sz="half" idx="7"/>
          </p:nvPr>
        </p:nvSpPr>
        <p:spPr/>
        <p:txBody>
          <a:bodyPr/>
          <a:lstStyle>
            <a:lvl1pPr>
              <a:defRPr/>
            </a:lvl1pPr>
          </a:lstStyle>
          <a:p>
            <a:pPr lvl="0"/>
            <a:fld id="{A90C4FD3-39C7-C141-A0DF-7763703D40CC}" type="datetime1">
              <a:rPr lang="en-GB"/>
              <a:pPr lvl="0"/>
              <a:t>12/12/2023</a:t>
            </a:fld>
            <a:endParaRPr lang="en-GB"/>
          </a:p>
        </p:txBody>
      </p:sp>
      <p:sp>
        <p:nvSpPr>
          <p:cNvPr id="5" name="Footer Placeholder 4">
            <a:extLst>
              <a:ext uri="{FF2B5EF4-FFF2-40B4-BE49-F238E27FC236}">
                <a16:creationId xmlns:a16="http://schemas.microsoft.com/office/drawing/2014/main" id="{8CD3DD73-A27E-C844-8EC7-D0D61474311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587BE826-6522-0D46-BA8E-7BAA1E7256DB}"/>
              </a:ext>
            </a:extLst>
          </p:cNvPr>
          <p:cNvSpPr txBox="1">
            <a:spLocks noGrp="1"/>
          </p:cNvSpPr>
          <p:nvPr>
            <p:ph type="sldNum" sz="quarter" idx="8"/>
          </p:nvPr>
        </p:nvSpPr>
        <p:spPr/>
        <p:txBody>
          <a:bodyPr/>
          <a:lstStyle>
            <a:lvl1pPr>
              <a:defRPr/>
            </a:lvl1pPr>
          </a:lstStyle>
          <a:p>
            <a:pPr lvl="0"/>
            <a:fld id="{E4654FA7-C5CE-B944-9F7D-776EA022700C}" type="slidenum">
              <a:t>‹#›</a:t>
            </a:fld>
            <a:endParaRPr lang="en-GB"/>
          </a:p>
        </p:txBody>
      </p:sp>
    </p:spTree>
    <p:extLst>
      <p:ext uri="{BB962C8B-B14F-4D97-AF65-F5344CB8AC3E}">
        <p14:creationId xmlns:p14="http://schemas.microsoft.com/office/powerpoint/2010/main" val="3297360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B59EE-E76E-774D-877D-0C622253CD7A}"/>
              </a:ext>
            </a:extLst>
          </p:cNvPr>
          <p:cNvSpPr txBox="1">
            <a:spLocks noGrp="1"/>
          </p:cNvSpPr>
          <p:nvPr>
            <p:ph type="title"/>
          </p:nvPr>
        </p:nvSpPr>
        <p:spPr>
          <a:xfrm>
            <a:off x="685800" y="1122360"/>
            <a:ext cx="7772397" cy="2387599"/>
          </a:xfrm>
        </p:spPr>
        <p:txBody>
          <a:bodyPr anchor="b" anchorCtr="1"/>
          <a:lstStyle>
            <a:lvl1pPr algn="ctr">
              <a:defRPr sz="3375"/>
            </a:lvl1pPr>
          </a:lstStyle>
          <a:p>
            <a:pPr lvl="0"/>
            <a:r>
              <a:rPr lang="en-US"/>
              <a:t>Click to edit Master title style</a:t>
            </a:r>
          </a:p>
        </p:txBody>
      </p:sp>
      <p:sp>
        <p:nvSpPr>
          <p:cNvPr id="3" name="Subtitle 2">
            <a:extLst>
              <a:ext uri="{FF2B5EF4-FFF2-40B4-BE49-F238E27FC236}">
                <a16:creationId xmlns:a16="http://schemas.microsoft.com/office/drawing/2014/main" id="{CAF847BC-11ED-0F47-83C2-169E7767F6D2}"/>
              </a:ext>
            </a:extLst>
          </p:cNvPr>
          <p:cNvSpPr txBox="1">
            <a:spLocks noGrp="1"/>
          </p:cNvSpPr>
          <p:nvPr>
            <p:ph type="subTitle" idx="4294967295"/>
          </p:nvPr>
        </p:nvSpPr>
        <p:spPr>
          <a:xfrm>
            <a:off x="1143002" y="3602041"/>
            <a:ext cx="6858000" cy="1655761"/>
          </a:xfrm>
        </p:spPr>
        <p:txBody>
          <a:bodyPr anchorCtr="1"/>
          <a:lstStyle>
            <a:lvl1pPr marL="0" indent="0" algn="ctr">
              <a:buNone/>
              <a:defRPr sz="1350"/>
            </a:lvl1pPr>
          </a:lstStyle>
          <a:p>
            <a:pPr lvl="0"/>
            <a:r>
              <a:rPr lang="en-US"/>
              <a:t>Click to edit Master subtitle style</a:t>
            </a:r>
          </a:p>
        </p:txBody>
      </p:sp>
      <p:sp>
        <p:nvSpPr>
          <p:cNvPr id="4" name="Date Placeholder 3">
            <a:extLst>
              <a:ext uri="{FF2B5EF4-FFF2-40B4-BE49-F238E27FC236}">
                <a16:creationId xmlns:a16="http://schemas.microsoft.com/office/drawing/2014/main" id="{369D880D-FB0D-E140-B359-314895257B6A}"/>
              </a:ext>
            </a:extLst>
          </p:cNvPr>
          <p:cNvSpPr txBox="1">
            <a:spLocks noGrp="1"/>
          </p:cNvSpPr>
          <p:nvPr>
            <p:ph type="dt" sz="half" idx="7"/>
          </p:nvPr>
        </p:nvSpPr>
        <p:spPr/>
        <p:txBody>
          <a:bodyPr/>
          <a:lstStyle>
            <a:lvl1pPr>
              <a:defRPr/>
            </a:lvl1pPr>
          </a:lstStyle>
          <a:p>
            <a:pPr lvl="0"/>
            <a:fld id="{E830DC3A-F044-C446-B1EA-9515B3FEBCDB}" type="datetime1">
              <a:rPr lang="en-GB"/>
              <a:pPr lvl="0"/>
              <a:t>12/12/2023</a:t>
            </a:fld>
            <a:endParaRPr lang="en-GB"/>
          </a:p>
        </p:txBody>
      </p:sp>
      <p:sp>
        <p:nvSpPr>
          <p:cNvPr id="5" name="Footer Placeholder 4">
            <a:extLst>
              <a:ext uri="{FF2B5EF4-FFF2-40B4-BE49-F238E27FC236}">
                <a16:creationId xmlns:a16="http://schemas.microsoft.com/office/drawing/2014/main" id="{60E72440-CA0E-9C4C-B264-C94F78A5D22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F5C4BB2C-3DC1-4144-8312-5172C1ECDAE3}"/>
              </a:ext>
            </a:extLst>
          </p:cNvPr>
          <p:cNvSpPr txBox="1">
            <a:spLocks noGrp="1"/>
          </p:cNvSpPr>
          <p:nvPr>
            <p:ph type="sldNum" sz="quarter" idx="8"/>
          </p:nvPr>
        </p:nvSpPr>
        <p:spPr/>
        <p:txBody>
          <a:bodyPr/>
          <a:lstStyle>
            <a:lvl1pPr>
              <a:defRPr/>
            </a:lvl1pPr>
          </a:lstStyle>
          <a:p>
            <a:pPr lvl="0"/>
            <a:fld id="{199A6759-9230-D84D-BD25-EA0463DD175D}" type="slidenum">
              <a:t>‹#›</a:t>
            </a:fld>
            <a:endParaRPr lang="en-GB"/>
          </a:p>
        </p:txBody>
      </p:sp>
    </p:spTree>
    <p:extLst>
      <p:ext uri="{BB962C8B-B14F-4D97-AF65-F5344CB8AC3E}">
        <p14:creationId xmlns:p14="http://schemas.microsoft.com/office/powerpoint/2010/main" val="17966453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12/12/2023</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5" name="TextShape 2">
            <a:extLst>
              <a:ext uri="{FF2B5EF4-FFF2-40B4-BE49-F238E27FC236}">
                <a16:creationId xmlns:a16="http://schemas.microsoft.com/office/drawing/2014/main" id="{64B22F08-0876-5047-B022-A5C71C68CF41}"/>
              </a:ext>
            </a:extLst>
          </p:cNvPr>
          <p:cNvSpPr txBox="1"/>
          <p:nvPr/>
        </p:nvSpPr>
        <p:spPr>
          <a:xfrm>
            <a:off x="1364735" y="1648366"/>
            <a:ext cx="6414527" cy="1413865"/>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For more information on the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Primary Science Teaching Trust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and access to a large selection of PSTT resources, visit our website:</a:t>
            </a:r>
          </a:p>
        </p:txBody>
      </p:sp>
      <p:pic>
        <p:nvPicPr>
          <p:cNvPr id="6" name="Picture 10">
            <a:hlinkClick r:id="rId2"/>
            <a:extLst>
              <a:ext uri="{FF2B5EF4-FFF2-40B4-BE49-F238E27FC236}">
                <a16:creationId xmlns:a16="http://schemas.microsoft.com/office/drawing/2014/main" id="{647288EE-A0FD-FE4D-A5F5-30772634FCA6}"/>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3464681" y="395364"/>
            <a:ext cx="2214638" cy="982069"/>
          </a:xfrm>
          <a:prstGeom prst="rect">
            <a:avLst/>
          </a:prstGeom>
          <a:noFill/>
          <a:ln cap="flat">
            <a:noFill/>
          </a:ln>
        </p:spPr>
      </p:pic>
      <p:sp>
        <p:nvSpPr>
          <p:cNvPr id="11" name="TextBox 12">
            <a:extLst>
              <a:ext uri="{FF2B5EF4-FFF2-40B4-BE49-F238E27FC236}">
                <a16:creationId xmlns:a16="http://schemas.microsoft.com/office/drawing/2014/main" id="{2A26FEFF-2451-1147-9415-12116348CC69}"/>
              </a:ext>
            </a:extLst>
          </p:cNvPr>
          <p:cNvSpPr txBox="1"/>
          <p:nvPr/>
        </p:nvSpPr>
        <p:spPr>
          <a:xfrm>
            <a:off x="3107672" y="4318401"/>
            <a:ext cx="2928654"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dirty="0">
                <a:solidFill>
                  <a:srgbClr val="575757"/>
                </a:solidFill>
                <a:uFillTx/>
                <a:latin typeface="Plus Jakarta Sans Medium" pitchFamily="2" charset="0"/>
                <a:cs typeface="Plus Jakarta Sans Medium" pitchFamily="2" charset="0"/>
              </a:rPr>
              <a:t>/PrimaryScienceTeachingTrust</a:t>
            </a:r>
          </a:p>
        </p:txBody>
      </p:sp>
      <p:sp>
        <p:nvSpPr>
          <p:cNvPr id="12" name="TextBox 13">
            <a:extLst>
              <a:ext uri="{FF2B5EF4-FFF2-40B4-BE49-F238E27FC236}">
                <a16:creationId xmlns:a16="http://schemas.microsoft.com/office/drawing/2014/main" id="{C2F8C0A5-22FA-0647-881A-5C477BE314BC}"/>
              </a:ext>
            </a:extLst>
          </p:cNvPr>
          <p:cNvSpPr txBox="1"/>
          <p:nvPr/>
        </p:nvSpPr>
        <p:spPr>
          <a:xfrm>
            <a:off x="2716514" y="3381313"/>
            <a:ext cx="3710971" cy="484748"/>
          </a:xfrm>
          <a:prstGeom prst="rect">
            <a:avLst/>
          </a:prstGeom>
          <a:noFill/>
          <a:ln cap="flat">
            <a:noFill/>
          </a:ln>
        </p:spPr>
        <p:txBody>
          <a:bodyPr vert="horz" wrap="square" lIns="68580" tIns="34290" rIns="68580" bIns="34290" anchor="t" anchorCtr="0" compatLnSpc="1">
            <a:sp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700" b="1" i="0" u="none" strike="noStrike" kern="1200" cap="none" spc="0" baseline="0">
                <a:solidFill>
                  <a:srgbClr val="3EB1C8"/>
                </a:solidFill>
                <a:uFillTx/>
                <a:latin typeface="Plus Jakarta Sans ExtraBold" pitchFamily="2" charset="0"/>
                <a:cs typeface="Plus Jakarta Sans ExtraBold" pitchFamily="2" charset="0"/>
              </a:rPr>
              <a:t>www.pstt.</a:t>
            </a:r>
            <a:r>
              <a:rPr lang="en-GB" sz="2400" b="1" i="0" u="none" strike="noStrike" kern="1200" cap="none" spc="0" baseline="0">
                <a:solidFill>
                  <a:srgbClr val="3EB1C8"/>
                </a:solidFill>
                <a:uFillTx/>
                <a:latin typeface="Plus Jakarta Sans ExtraBold" pitchFamily="2" charset="0"/>
                <a:cs typeface="Plus Jakarta Sans ExtraBold" pitchFamily="2" charset="0"/>
              </a:rPr>
              <a:t>org</a:t>
            </a:r>
            <a:r>
              <a:rPr lang="en-GB" sz="2700" b="1" i="0" u="none" strike="noStrike" kern="1200" cap="none" spc="0" baseline="0">
                <a:solidFill>
                  <a:srgbClr val="3EB1C8"/>
                </a:solidFill>
                <a:uFillTx/>
                <a:latin typeface="Plus Jakarta Sans ExtraBold" pitchFamily="2" charset="0"/>
                <a:cs typeface="Plus Jakarta Sans ExtraBold" pitchFamily="2" charset="0"/>
              </a:rPr>
              <a:t>.uk</a:t>
            </a:r>
          </a:p>
        </p:txBody>
      </p:sp>
      <p:sp>
        <p:nvSpPr>
          <p:cNvPr id="13" name="TextBox 14">
            <a:extLst>
              <a:ext uri="{FF2B5EF4-FFF2-40B4-BE49-F238E27FC236}">
                <a16:creationId xmlns:a16="http://schemas.microsoft.com/office/drawing/2014/main" id="{72AB690D-0FB4-F444-A6E2-5E7C349AD672}"/>
              </a:ext>
            </a:extLst>
          </p:cNvPr>
          <p:cNvSpPr txBox="1"/>
          <p:nvPr/>
        </p:nvSpPr>
        <p:spPr>
          <a:xfrm>
            <a:off x="3802326" y="4960065"/>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0" name="TextBox 14">
            <a:extLst>
              <a:ext uri="{FF2B5EF4-FFF2-40B4-BE49-F238E27FC236}">
                <a16:creationId xmlns:a16="http://schemas.microsoft.com/office/drawing/2014/main" id="{4D0AB3AE-3DF9-F268-610C-DF04A3F3C68D}"/>
              </a:ext>
            </a:extLst>
          </p:cNvPr>
          <p:cNvSpPr txBox="1"/>
          <p:nvPr userDrawn="1"/>
        </p:nvSpPr>
        <p:spPr>
          <a:xfrm>
            <a:off x="3802325" y="5663976"/>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2" name="Picture 21" descr="Logo, icon&#10;&#10;Description automatically generated">
            <a:extLst>
              <a:ext uri="{FF2B5EF4-FFF2-40B4-BE49-F238E27FC236}">
                <a16:creationId xmlns:a16="http://schemas.microsoft.com/office/drawing/2014/main" id="{EF4680C9-B2F9-8014-9265-64A0DD0FB90F}"/>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2796781" y="4313324"/>
            <a:ext cx="328475" cy="305159"/>
          </a:xfrm>
          <a:prstGeom prst="rect">
            <a:avLst/>
          </a:prstGeom>
        </p:spPr>
      </p:pic>
      <p:pic>
        <p:nvPicPr>
          <p:cNvPr id="28" name="Picture 27" descr="Logo, icon&#10;&#10;Description automatically generated">
            <a:extLst>
              <a:ext uri="{FF2B5EF4-FFF2-40B4-BE49-F238E27FC236}">
                <a16:creationId xmlns:a16="http://schemas.microsoft.com/office/drawing/2014/main" id="{3FC6947C-D447-ECAD-853A-ACD9E0E9EFFC}"/>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3464681" y="4943688"/>
            <a:ext cx="367388" cy="327995"/>
          </a:xfrm>
          <a:prstGeom prst="rect">
            <a:avLst/>
          </a:prstGeom>
        </p:spPr>
      </p:pic>
      <p:pic>
        <p:nvPicPr>
          <p:cNvPr id="30" name="Picture 29" descr="Logo, icon&#10;&#10;Description automatically generated">
            <a:extLst>
              <a:ext uri="{FF2B5EF4-FFF2-40B4-BE49-F238E27FC236}">
                <a16:creationId xmlns:a16="http://schemas.microsoft.com/office/drawing/2014/main" id="{E13A77D6-6069-57D1-B192-472352667CD6}"/>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3464682" y="5613264"/>
            <a:ext cx="366788" cy="340753"/>
          </a:xfrm>
          <a:prstGeom prst="rect">
            <a:avLst/>
          </a:prstGeom>
        </p:spPr>
      </p:pic>
    </p:spTree>
    <p:extLst>
      <p:ext uri="{BB962C8B-B14F-4D97-AF65-F5344CB8AC3E}">
        <p14:creationId xmlns:p14="http://schemas.microsoft.com/office/powerpoint/2010/main" val="3186952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dditional 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12/12/2023</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7" name="TextShape 1">
            <a:extLst>
              <a:ext uri="{FF2B5EF4-FFF2-40B4-BE49-F238E27FC236}">
                <a16:creationId xmlns:a16="http://schemas.microsoft.com/office/drawing/2014/main" id="{6E4C3CBC-6C18-7040-8623-B217E9734E3E}"/>
              </a:ext>
            </a:extLst>
          </p:cNvPr>
          <p:cNvSpPr txBox="1"/>
          <p:nvPr/>
        </p:nvSpPr>
        <p:spPr>
          <a:xfrm>
            <a:off x="694277" y="2333743"/>
            <a:ext cx="3562457" cy="77586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1" baseline="0">
                <a:solidFill>
                  <a:srgbClr val="404040"/>
                </a:solidFill>
                <a:uFillTx/>
                <a:latin typeface="Plus Jakarta Sans Medium" pitchFamily="2" charset="0"/>
                <a:cs typeface="Plus Jakarta Sans Medium" pitchFamily="2" charset="0"/>
              </a:rPr>
              <a:t>We provide links to excellent resources for teachers, children and families on our Wow Science website:</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8" name="Picture 6">
            <a:hlinkClick r:id="rId2"/>
            <a:extLst>
              <a:ext uri="{FF2B5EF4-FFF2-40B4-BE49-F238E27FC236}">
                <a16:creationId xmlns:a16="http://schemas.microsoft.com/office/drawing/2014/main" id="{93B76ABD-1C66-DD4F-A7BE-3A051B5E85A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6885" y="1388620"/>
            <a:ext cx="1298699" cy="706861"/>
          </a:xfrm>
          <a:prstGeom prst="rect">
            <a:avLst/>
          </a:prstGeom>
          <a:noFill/>
          <a:ln cap="flat">
            <a:noFill/>
          </a:ln>
        </p:spPr>
      </p:pic>
      <p:sp>
        <p:nvSpPr>
          <p:cNvPr id="15" name="TextBox 18">
            <a:extLst>
              <a:ext uri="{FF2B5EF4-FFF2-40B4-BE49-F238E27FC236}">
                <a16:creationId xmlns:a16="http://schemas.microsoft.com/office/drawing/2014/main" id="{8D99BDFA-7100-944E-9FC8-EA24C06826B3}"/>
              </a:ext>
            </a:extLst>
          </p:cNvPr>
          <p:cNvSpPr txBox="1"/>
          <p:nvPr/>
        </p:nvSpPr>
        <p:spPr>
          <a:xfrm>
            <a:off x="483262" y="3346249"/>
            <a:ext cx="3984487"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www.wowscience.co.uk</a:t>
            </a:r>
          </a:p>
        </p:txBody>
      </p:sp>
      <p:sp>
        <p:nvSpPr>
          <p:cNvPr id="18" name="TextBox 21">
            <a:extLst>
              <a:ext uri="{FF2B5EF4-FFF2-40B4-BE49-F238E27FC236}">
                <a16:creationId xmlns:a16="http://schemas.microsoft.com/office/drawing/2014/main" id="{62807E40-9599-224E-A230-8BFBD09BB13B}"/>
              </a:ext>
            </a:extLst>
          </p:cNvPr>
          <p:cNvSpPr txBox="1"/>
          <p:nvPr/>
        </p:nvSpPr>
        <p:spPr>
          <a:xfrm>
            <a:off x="1876665" y="4021475"/>
            <a:ext cx="1197679"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19" name="TextBox 22">
            <a:extLst>
              <a:ext uri="{FF2B5EF4-FFF2-40B4-BE49-F238E27FC236}">
                <a16:creationId xmlns:a16="http://schemas.microsoft.com/office/drawing/2014/main" id="{4748830D-8BF8-984D-BCBC-2EBF818FCF58}"/>
              </a:ext>
            </a:extLst>
          </p:cNvPr>
          <p:cNvSpPr txBox="1"/>
          <p:nvPr/>
        </p:nvSpPr>
        <p:spPr>
          <a:xfrm>
            <a:off x="1755052" y="4784882"/>
            <a:ext cx="1440903"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WowScienceHQ</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31" name="Picture 30" descr="Logo, icon&#10;&#10;Description automatically generated">
            <a:extLst>
              <a:ext uri="{FF2B5EF4-FFF2-40B4-BE49-F238E27FC236}">
                <a16:creationId xmlns:a16="http://schemas.microsoft.com/office/drawing/2014/main" id="{0777EE02-2C37-4CB9-A59B-E9A752DBC578}"/>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548190" y="3997505"/>
            <a:ext cx="328475" cy="305159"/>
          </a:xfrm>
          <a:prstGeom prst="rect">
            <a:avLst/>
          </a:prstGeom>
        </p:spPr>
      </p:pic>
      <p:pic>
        <p:nvPicPr>
          <p:cNvPr id="32" name="Picture 31" descr="Logo, icon&#10;&#10;Description automatically generated">
            <a:extLst>
              <a:ext uri="{FF2B5EF4-FFF2-40B4-BE49-F238E27FC236}">
                <a16:creationId xmlns:a16="http://schemas.microsoft.com/office/drawing/2014/main" id="{93AB0F20-DCF1-6666-3495-D41F7D388BE4}"/>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1387665" y="4747842"/>
            <a:ext cx="367388" cy="327995"/>
          </a:xfrm>
          <a:prstGeom prst="rect">
            <a:avLst/>
          </a:prstGeom>
        </p:spPr>
      </p:pic>
      <p:sp>
        <p:nvSpPr>
          <p:cNvPr id="10" name="TextShape 1">
            <a:extLst>
              <a:ext uri="{FF2B5EF4-FFF2-40B4-BE49-F238E27FC236}">
                <a16:creationId xmlns:a16="http://schemas.microsoft.com/office/drawing/2014/main" id="{F1D70FCA-6DF1-3DBE-DB7F-487D6607B217}"/>
              </a:ext>
            </a:extLst>
          </p:cNvPr>
          <p:cNvSpPr txBox="1"/>
          <p:nvPr userDrawn="1"/>
        </p:nvSpPr>
        <p:spPr>
          <a:xfrm>
            <a:off x="4917462" y="2333818"/>
            <a:ext cx="3532261" cy="79248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1" baseline="0">
                <a:solidFill>
                  <a:srgbClr val="404040"/>
                </a:solidFill>
                <a:uFillTx/>
                <a:latin typeface="Plus Jakarta Sans Medium" pitchFamily="2" charset="0"/>
                <a:cs typeface="Plus Jakarta Sans Medium" pitchFamily="2" charset="0"/>
              </a:rPr>
              <a:t>Making science enjoyable with 600+ activities, tips for the classroom and planning support videos:</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17" name="Picture 16" descr="Shape&#10;&#10;Description automatically generated with low confidence">
            <a:hlinkClick r:id="rId6"/>
            <a:extLst>
              <a:ext uri="{FF2B5EF4-FFF2-40B4-BE49-F238E27FC236}">
                <a16:creationId xmlns:a16="http://schemas.microsoft.com/office/drawing/2014/main" id="{5C3A63A3-DE03-66C0-C42E-4A4EE7E86E49}"/>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516524" y="1417998"/>
            <a:ext cx="2334140" cy="754345"/>
          </a:xfrm>
          <a:prstGeom prst="rect">
            <a:avLst/>
          </a:prstGeom>
        </p:spPr>
      </p:pic>
      <p:sp>
        <p:nvSpPr>
          <p:cNvPr id="21" name="TextBox 18">
            <a:extLst>
              <a:ext uri="{FF2B5EF4-FFF2-40B4-BE49-F238E27FC236}">
                <a16:creationId xmlns:a16="http://schemas.microsoft.com/office/drawing/2014/main" id="{F7C52AC2-8106-D1F3-75BA-B607B11BC952}"/>
              </a:ext>
            </a:extLst>
          </p:cNvPr>
          <p:cNvSpPr txBox="1"/>
          <p:nvPr userDrawn="1"/>
        </p:nvSpPr>
        <p:spPr>
          <a:xfrm>
            <a:off x="5218368" y="3346249"/>
            <a:ext cx="2930448"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www.explorify.uk</a:t>
            </a:r>
          </a:p>
        </p:txBody>
      </p:sp>
      <p:sp>
        <p:nvSpPr>
          <p:cNvPr id="23" name="TextBox 21">
            <a:extLst>
              <a:ext uri="{FF2B5EF4-FFF2-40B4-BE49-F238E27FC236}">
                <a16:creationId xmlns:a16="http://schemas.microsoft.com/office/drawing/2014/main" id="{E1D1FE86-F89E-AAA6-A42B-049D16B7FC93}"/>
              </a:ext>
            </a:extLst>
          </p:cNvPr>
          <p:cNvSpPr txBox="1"/>
          <p:nvPr userDrawn="1"/>
        </p:nvSpPr>
        <p:spPr>
          <a:xfrm>
            <a:off x="5948046" y="4784882"/>
            <a:ext cx="1704128"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6" name="TextBox 21">
            <a:extLst>
              <a:ext uri="{FF2B5EF4-FFF2-40B4-BE49-F238E27FC236}">
                <a16:creationId xmlns:a16="http://schemas.microsoft.com/office/drawing/2014/main" id="{0A62EBA9-3177-60FF-7001-A671D4BD08F0}"/>
              </a:ext>
            </a:extLst>
          </p:cNvPr>
          <p:cNvSpPr txBox="1"/>
          <p:nvPr userDrawn="1"/>
        </p:nvSpPr>
        <p:spPr>
          <a:xfrm>
            <a:off x="5963141" y="4016407"/>
            <a:ext cx="1440902"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ExplorifySchools</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7" name="Picture 26" descr="Logo, icon&#10;&#10;Description automatically generated">
            <a:extLst>
              <a:ext uri="{FF2B5EF4-FFF2-40B4-BE49-F238E27FC236}">
                <a16:creationId xmlns:a16="http://schemas.microsoft.com/office/drawing/2014/main" id="{80D89549-C149-C340-B5D8-CC24186C98C7}"/>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658955" y="4003615"/>
            <a:ext cx="328475" cy="305159"/>
          </a:xfrm>
          <a:prstGeom prst="rect">
            <a:avLst/>
          </a:prstGeom>
        </p:spPr>
      </p:pic>
      <p:pic>
        <p:nvPicPr>
          <p:cNvPr id="29" name="Picture 28" descr="Logo, icon&#10;&#10;Description automatically generated">
            <a:extLst>
              <a:ext uri="{FF2B5EF4-FFF2-40B4-BE49-F238E27FC236}">
                <a16:creationId xmlns:a16="http://schemas.microsoft.com/office/drawing/2014/main" id="{366850AE-3405-2353-7F75-16AD34477A73}"/>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5595271" y="4743862"/>
            <a:ext cx="367388" cy="327995"/>
          </a:xfrm>
          <a:prstGeom prst="rect">
            <a:avLst/>
          </a:prstGeom>
        </p:spPr>
      </p:pic>
    </p:spTree>
    <p:extLst>
      <p:ext uri="{BB962C8B-B14F-4D97-AF65-F5344CB8AC3E}">
        <p14:creationId xmlns:p14="http://schemas.microsoft.com/office/powerpoint/2010/main" val="25701640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STT Fre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A49862C-98D2-2243-84DE-44287EE27588}"/>
              </a:ext>
            </a:extLst>
          </p:cNvPr>
          <p:cNvSpPr txBox="1">
            <a:spLocks noGrp="1"/>
          </p:cNvSpPr>
          <p:nvPr>
            <p:ph type="dt" sz="half" idx="7"/>
          </p:nvPr>
        </p:nvSpPr>
        <p:spPr/>
        <p:txBody>
          <a:bodyPr/>
          <a:lstStyle>
            <a:lvl1pPr>
              <a:defRPr/>
            </a:lvl1pPr>
          </a:lstStyle>
          <a:p>
            <a:pPr lvl="0"/>
            <a:fld id="{A6D1B722-E120-EB49-8513-51888905CEEA}" type="datetime1">
              <a:rPr lang="en-GB"/>
              <a:pPr lvl="0"/>
              <a:t>12/12/2023</a:t>
            </a:fld>
            <a:endParaRPr lang="en-GB"/>
          </a:p>
        </p:txBody>
      </p:sp>
      <p:sp>
        <p:nvSpPr>
          <p:cNvPr id="3" name="Footer Placeholder 3">
            <a:extLst>
              <a:ext uri="{FF2B5EF4-FFF2-40B4-BE49-F238E27FC236}">
                <a16:creationId xmlns:a16="http://schemas.microsoft.com/office/drawing/2014/main" id="{1E560A03-DCCD-BF46-BEEA-B255F19FF2A5}"/>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39E19BED-0771-9043-A162-79676D5B765B}"/>
              </a:ext>
            </a:extLst>
          </p:cNvPr>
          <p:cNvSpPr txBox="1">
            <a:spLocks noGrp="1"/>
          </p:cNvSpPr>
          <p:nvPr>
            <p:ph type="sldNum" sz="quarter" idx="8"/>
          </p:nvPr>
        </p:nvSpPr>
        <p:spPr/>
        <p:txBody>
          <a:bodyPr/>
          <a:lstStyle>
            <a:lvl1pPr>
              <a:defRPr/>
            </a:lvl1pPr>
          </a:lstStyle>
          <a:p>
            <a:pPr lvl="0"/>
            <a:fld id="{4363B9A7-91D7-2543-A431-05C853CDDCFF}" type="slidenum">
              <a:t>‹#›</a:t>
            </a:fld>
            <a:endParaRPr lang="en-GB"/>
          </a:p>
        </p:txBody>
      </p:sp>
      <p:pic>
        <p:nvPicPr>
          <p:cNvPr id="5" name="Picture 7" descr="A picture containing text, newspaper, accessory, screenshot&#10;&#10;Description automatically generated">
            <a:hlinkClick r:id="rId2"/>
            <a:extLst>
              <a:ext uri="{FF2B5EF4-FFF2-40B4-BE49-F238E27FC236}">
                <a16:creationId xmlns:a16="http://schemas.microsoft.com/office/drawing/2014/main" id="{9F3B12C0-3621-EC4E-AEDB-A360DE833BC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85115" y="1863573"/>
            <a:ext cx="4312653" cy="2816752"/>
          </a:xfrm>
          <a:prstGeom prst="rect">
            <a:avLst/>
          </a:prstGeom>
          <a:noFill/>
          <a:ln cap="flat">
            <a:noFill/>
          </a:ln>
          <a:effectLst>
            <a:outerShdw blurRad="50800" dist="38100" dir="2700000" algn="tl" rotWithShape="0">
              <a:prstClr val="black">
                <a:alpha val="40000"/>
              </a:prstClr>
            </a:outerShdw>
          </a:effectLst>
        </p:spPr>
      </p:pic>
      <p:sp>
        <p:nvSpPr>
          <p:cNvPr id="6" name="TextBox 11">
            <a:extLst>
              <a:ext uri="{FF2B5EF4-FFF2-40B4-BE49-F238E27FC236}">
                <a16:creationId xmlns:a16="http://schemas.microsoft.com/office/drawing/2014/main" id="{640CE74A-36C4-6841-BFB2-53B3435C1539}"/>
              </a:ext>
            </a:extLst>
          </p:cNvPr>
          <p:cNvSpPr txBox="1"/>
          <p:nvPr/>
        </p:nvSpPr>
        <p:spPr>
          <a:xfrm>
            <a:off x="840221" y="5231200"/>
            <a:ext cx="641948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Explore over 100 teaching resources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7" name="TextBox 12">
            <a:extLst>
              <a:ext uri="{FF2B5EF4-FFF2-40B4-BE49-F238E27FC236}">
                <a16:creationId xmlns:a16="http://schemas.microsoft.com/office/drawing/2014/main" id="{E1929381-5CA8-1C4D-9F93-7956BB6729F3}"/>
              </a:ext>
            </a:extLst>
          </p:cNvPr>
          <p:cNvSpPr txBox="1"/>
          <p:nvPr/>
        </p:nvSpPr>
        <p:spPr>
          <a:xfrm>
            <a:off x="840221" y="2124056"/>
            <a:ext cx="3125110"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75757"/>
                </a:solidFill>
                <a:uFillTx/>
                <a:latin typeface="Plus Jakarta Sans Medium" pitchFamily="2" charset="0"/>
                <a:cs typeface="Plus Jakarta Sans Medium" pitchFamily="2" charset="0"/>
              </a:rPr>
              <a:t>A wealth of resources to support teaching, learning, assessment and subject leadership in primary science, all completely </a:t>
            </a:r>
            <a:r>
              <a:rPr lang="en-GB" sz="2100" b="1" i="0" u="none" strike="noStrike" kern="1200" cap="none" spc="0" baseline="0">
                <a:solidFill>
                  <a:srgbClr val="575757"/>
                </a:solidFill>
                <a:uFillTx/>
                <a:latin typeface="Plus Jakarta Sans ExtraBold" pitchFamily="2" charset="0"/>
                <a:cs typeface="Plus Jakarta Sans ExtraBold" pitchFamily="2" charset="0"/>
              </a:rPr>
              <a:t>free</a:t>
            </a:r>
            <a:r>
              <a:rPr lang="en-GB" sz="2100" b="0" i="0" u="none" strike="noStrike" kern="1200" cap="none" spc="0" baseline="0">
                <a:solidFill>
                  <a:srgbClr val="575757"/>
                </a:solidFill>
                <a:uFillTx/>
                <a:latin typeface="Plus Jakarta Sans Medium" pitchFamily="2" charset="0"/>
                <a:cs typeface="Plus Jakarta Sans Medium" pitchFamily="2" charset="0"/>
              </a:rPr>
              <a:t> as digital downloads. </a:t>
            </a:r>
          </a:p>
        </p:txBody>
      </p:sp>
      <p:sp>
        <p:nvSpPr>
          <p:cNvPr id="8" name="TextBox 13">
            <a:extLst>
              <a:ext uri="{FF2B5EF4-FFF2-40B4-BE49-F238E27FC236}">
                <a16:creationId xmlns:a16="http://schemas.microsoft.com/office/drawing/2014/main" id="{F97343B4-B80C-0A42-BB17-C7FE128798E7}"/>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FREE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17996181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TS availabl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8454" y="5208421"/>
            <a:ext cx="787925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Discover 10 resources available through TTS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546123"/>
            <a:ext cx="3110580" cy="362406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addition to our free digital resources, we have collaborated with TTS to provide paid-for resources. These range from individual investigations to outdoor learning to further support your whole school in raising the profile of science.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RESOURCES via TTS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8" name="Picture 9" descr="Graphical user interface, website&#10;&#10;Description automatically generated">
            <a:hlinkClick r:id="rId2"/>
            <a:extLst>
              <a:ext uri="{FF2B5EF4-FFF2-40B4-BE49-F238E27FC236}">
                <a16:creationId xmlns:a16="http://schemas.microsoft.com/office/drawing/2014/main" id="{F0ACC5EB-0FFC-E04F-B6BA-0FF3CA8F66B4}"/>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959034" y="1863573"/>
            <a:ext cx="4760446" cy="2589334"/>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499693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AP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8488B9CE-B59B-1B46-A4BA-D5EC69BEBAB4}"/>
              </a:ext>
            </a:extLst>
          </p:cNvPr>
          <p:cNvSpPr txBox="1">
            <a:spLocks noGrp="1"/>
          </p:cNvSpPr>
          <p:nvPr>
            <p:ph type="dt" sz="half" idx="7"/>
          </p:nvPr>
        </p:nvSpPr>
        <p:spPr/>
        <p:txBody>
          <a:bodyPr/>
          <a:lstStyle>
            <a:lvl1pPr>
              <a:defRPr/>
            </a:lvl1pPr>
          </a:lstStyle>
          <a:p>
            <a:pPr lvl="0"/>
            <a:fld id="{901BC7A8-07D1-014A-9829-C998D0509D73}" type="datetime1">
              <a:rPr lang="en-GB"/>
              <a:pPr lvl="0"/>
              <a:t>12/12/2023</a:t>
            </a:fld>
            <a:endParaRPr lang="en-GB"/>
          </a:p>
        </p:txBody>
      </p:sp>
      <p:sp>
        <p:nvSpPr>
          <p:cNvPr id="3" name="Footer Placeholder 3">
            <a:extLst>
              <a:ext uri="{FF2B5EF4-FFF2-40B4-BE49-F238E27FC236}">
                <a16:creationId xmlns:a16="http://schemas.microsoft.com/office/drawing/2014/main" id="{1124564C-D6C7-754E-9106-A112DCE0F6D1}"/>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98998BC-7276-9F40-981C-F22CBBDE6D93}"/>
              </a:ext>
            </a:extLst>
          </p:cNvPr>
          <p:cNvSpPr txBox="1">
            <a:spLocks noGrp="1"/>
          </p:cNvSpPr>
          <p:nvPr>
            <p:ph type="sldNum" sz="quarter" idx="8"/>
          </p:nvPr>
        </p:nvSpPr>
        <p:spPr/>
        <p:txBody>
          <a:bodyPr/>
          <a:lstStyle>
            <a:lvl1pPr>
              <a:defRPr/>
            </a:lvl1pPr>
          </a:lstStyle>
          <a:p>
            <a:pPr lvl="0"/>
            <a:fld id="{09708868-63E8-F94F-93B4-657057F8CBC2}" type="slidenum">
              <a:t>‹#›</a:t>
            </a:fld>
            <a:endParaRPr lang="en-GB"/>
          </a:p>
        </p:txBody>
      </p:sp>
      <p:sp>
        <p:nvSpPr>
          <p:cNvPr id="5" name="TextBox 12">
            <a:extLst>
              <a:ext uri="{FF2B5EF4-FFF2-40B4-BE49-F238E27FC236}">
                <a16:creationId xmlns:a16="http://schemas.microsoft.com/office/drawing/2014/main" id="{D9E0EA2C-EB11-1442-BFA2-7CF51F48652B}"/>
              </a:ext>
            </a:extLst>
          </p:cNvPr>
          <p:cNvSpPr txBox="1"/>
          <p:nvPr/>
        </p:nvSpPr>
        <p:spPr>
          <a:xfrm>
            <a:off x="1186269" y="1778546"/>
            <a:ext cx="3790178"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The TAPS project has developed the TAPS pyramid tool to provide schools with a supportive structure to evaluate and develop their assessment processes. The TAPS webpage also contains a growing database of updated Focused Assessment plans and work samples.</a:t>
            </a:r>
          </a:p>
        </p:txBody>
      </p:sp>
      <p:sp>
        <p:nvSpPr>
          <p:cNvPr id="6" name="TextBox 13">
            <a:extLst>
              <a:ext uri="{FF2B5EF4-FFF2-40B4-BE49-F238E27FC236}">
                <a16:creationId xmlns:a16="http://schemas.microsoft.com/office/drawing/2014/main" id="{9A3CCDC7-3E72-E648-91A8-0783B5A9B691}"/>
              </a:ext>
            </a:extLst>
          </p:cNvPr>
          <p:cNvSpPr txBox="1"/>
          <p:nvPr/>
        </p:nvSpPr>
        <p:spPr>
          <a:xfrm>
            <a:off x="1186276" y="467784"/>
            <a:ext cx="6445450" cy="117724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TEACHER ASSESSMENT IN PRIMARY SCIENCE (TAPS)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F5E5DE27-38E6-0043-A524-35DB5D462AF4}"/>
              </a:ext>
            </a:extLst>
          </p:cNvPr>
          <p:cNvSpPr txBox="1"/>
          <p:nvPr/>
        </p:nvSpPr>
        <p:spPr>
          <a:xfrm>
            <a:off x="1186269" y="5620830"/>
            <a:ext cx="4818878"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TAPS resources</a:t>
            </a:r>
          </a:p>
        </p:txBody>
      </p:sp>
      <p:pic>
        <p:nvPicPr>
          <p:cNvPr id="10" name="Picture 9" descr="A picture containing text, businesscard&#10;&#10;Description automatically generated">
            <a:hlinkClick r:id="rId2"/>
            <a:extLst>
              <a:ext uri="{FF2B5EF4-FFF2-40B4-BE49-F238E27FC236}">
                <a16:creationId xmlns:a16="http://schemas.microsoft.com/office/drawing/2014/main" id="{561C57CA-1213-BDF3-9D1F-B90811769E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101482" y="1863243"/>
            <a:ext cx="3743587" cy="312040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717259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Why&amp;How? Magazin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D66D098E-7130-604D-A9F6-0C4C90F3A7EB}"/>
              </a:ext>
            </a:extLst>
          </p:cNvPr>
          <p:cNvSpPr txBox="1"/>
          <p:nvPr/>
        </p:nvSpPr>
        <p:spPr>
          <a:xfrm>
            <a:off x="844336" y="1426786"/>
            <a:ext cx="3841961"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Why and How? is for anyone who has an interest in primary science. Each issue contains the following sections, which you can download individually: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Pictures for talk in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Explorify news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Climate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Free resources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Cutting edge research linked with the principles of primary science </a:t>
            </a:r>
          </a:p>
        </p:txBody>
      </p:sp>
      <p:sp>
        <p:nvSpPr>
          <p:cNvPr id="3" name="TextBox 13">
            <a:extLst>
              <a:ext uri="{FF2B5EF4-FFF2-40B4-BE49-F238E27FC236}">
                <a16:creationId xmlns:a16="http://schemas.microsoft.com/office/drawing/2014/main" id="{7C002421-8DBC-114D-8E2C-34C45722A7C6}"/>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WHY&amp;HOW? Magazine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4" name="Picture 10">
            <a:extLst>
              <a:ext uri="{FF2B5EF4-FFF2-40B4-BE49-F238E27FC236}">
                <a16:creationId xmlns:a16="http://schemas.microsoft.com/office/drawing/2014/main" id="{00F775D4-8B4D-6A42-850E-37E29F17FC37}"/>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rot="21057952">
            <a:off x="5165295" y="1512313"/>
            <a:ext cx="2182991" cy="3087071"/>
          </a:xfrm>
          <a:prstGeom prst="rect">
            <a:avLst/>
          </a:prstGeom>
          <a:noFill/>
          <a:ln cap="flat">
            <a:noFill/>
          </a:ln>
          <a:effectLst>
            <a:outerShdw blurRad="50800" dist="38100" algn="l" rotWithShape="0">
              <a:prstClr val="black">
                <a:alpha val="40000"/>
              </a:prstClr>
            </a:outerShdw>
          </a:effectLst>
        </p:spPr>
      </p:pic>
      <p:pic>
        <p:nvPicPr>
          <p:cNvPr id="5" name="Picture 8">
            <a:hlinkClick r:id="rId3"/>
            <a:extLst>
              <a:ext uri="{FF2B5EF4-FFF2-40B4-BE49-F238E27FC236}">
                <a16:creationId xmlns:a16="http://schemas.microsoft.com/office/drawing/2014/main" id="{2E5FD502-E81B-F344-92B5-77A1DF3D0C0F}"/>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rot="398572">
            <a:off x="6664207" y="2202886"/>
            <a:ext cx="2182991" cy="3087071"/>
          </a:xfrm>
          <a:prstGeom prst="rect">
            <a:avLst/>
          </a:prstGeom>
          <a:noFill/>
          <a:ln cap="flat">
            <a:noFill/>
          </a:ln>
          <a:effectLst>
            <a:outerShdw blurRad="50800" dist="38100" algn="l" rotWithShape="0">
              <a:prstClr val="black">
                <a:alpha val="40000"/>
              </a:prstClr>
            </a:outerShdw>
          </a:effectLst>
        </p:spPr>
      </p:pic>
      <p:sp>
        <p:nvSpPr>
          <p:cNvPr id="6" name="TextBox 11">
            <a:extLst>
              <a:ext uri="{FF2B5EF4-FFF2-40B4-BE49-F238E27FC236}">
                <a16:creationId xmlns:a16="http://schemas.microsoft.com/office/drawing/2014/main" id="{FD5ED59F-965C-3544-B4D7-0FFAB6EC3B36}"/>
              </a:ext>
            </a:extLst>
          </p:cNvPr>
          <p:cNvSpPr txBox="1"/>
          <p:nvPr/>
        </p:nvSpPr>
        <p:spPr>
          <a:xfrm>
            <a:off x="844336" y="6020597"/>
            <a:ext cx="564864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5"/>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current and past issues</a:t>
            </a:r>
          </a:p>
        </p:txBody>
      </p:sp>
      <p:pic>
        <p:nvPicPr>
          <p:cNvPr id="8" name="Picture 7" descr="Qr code&#10;&#10;Description automatically generated">
            <a:extLst>
              <a:ext uri="{FF2B5EF4-FFF2-40B4-BE49-F238E27FC236}">
                <a16:creationId xmlns:a16="http://schemas.microsoft.com/office/drawing/2014/main" id="{C217C271-BB94-9BB9-4E90-E82610319500}"/>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7822879" y="320491"/>
            <a:ext cx="953563" cy="941492"/>
          </a:xfrm>
          <a:prstGeom prst="rect">
            <a:avLst/>
          </a:prstGeom>
        </p:spPr>
      </p:pic>
      <p:sp>
        <p:nvSpPr>
          <p:cNvPr id="9" name="TextBox 11">
            <a:extLst>
              <a:ext uri="{FF2B5EF4-FFF2-40B4-BE49-F238E27FC236}">
                <a16:creationId xmlns:a16="http://schemas.microsoft.com/office/drawing/2014/main" id="{978CA642-BCBE-F63C-8B4E-370CEA657454}"/>
              </a:ext>
            </a:extLst>
          </p:cNvPr>
          <p:cNvSpPr txBox="1"/>
          <p:nvPr userDrawn="1"/>
        </p:nvSpPr>
        <p:spPr>
          <a:xfrm>
            <a:off x="7711392" y="1244016"/>
            <a:ext cx="1176538" cy="300082"/>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0" baseline="0">
                <a:solidFill>
                  <a:srgbClr val="3EB1C8"/>
                </a:solidFill>
                <a:uFillTx/>
                <a:latin typeface="Plus Jakarta Sans Medium" pitchFamily="2" charset="0"/>
                <a:cs typeface="Plus Jakarta Sans Medium" pitchFamily="2" charset="0"/>
              </a:rPr>
              <a:t>Subscribe</a:t>
            </a:r>
            <a:endParaRPr lang="en-GB" sz="1500" b="1" i="0" u="none" strike="noStrike" kern="1200" cap="none" spc="0" baseline="0">
              <a:solidFill>
                <a:srgbClr val="002060"/>
              </a:solidFill>
              <a:uFillTx/>
              <a:latin typeface="Plus Jakarta Sans ExtraBold" pitchFamily="2" charset="0"/>
              <a:cs typeface="Plus Jakarta Sans ExtraBold" pitchFamily="2" charset="0"/>
            </a:endParaRPr>
          </a:p>
        </p:txBody>
      </p:sp>
    </p:spTree>
    <p:extLst>
      <p:ext uri="{BB962C8B-B14F-4D97-AF65-F5344CB8AC3E}">
        <p14:creationId xmlns:p14="http://schemas.microsoft.com/office/powerpoint/2010/main" val="3354518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F9427-898E-1843-81F5-8D67C8390496}"/>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2BEE2C72-C9D7-0D48-A26C-A2F77EDA81B7}"/>
              </a:ext>
            </a:extLst>
          </p:cNvPr>
          <p:cNvSpPr txBox="1">
            <a:spLocks noGrp="1"/>
          </p:cNvSpPr>
          <p:nvPr>
            <p:ph type="dt" sz="half" idx="7"/>
          </p:nvPr>
        </p:nvSpPr>
        <p:spPr/>
        <p:txBody>
          <a:bodyPr/>
          <a:lstStyle>
            <a:lvl1pPr>
              <a:defRPr/>
            </a:lvl1pPr>
          </a:lstStyle>
          <a:p>
            <a:pPr lvl="0"/>
            <a:fld id="{800257A8-E2D1-A842-ADD4-447C325A5612}" type="datetime1">
              <a:rPr lang="en-GB"/>
              <a:pPr lvl="0"/>
              <a:t>12/12/2023</a:t>
            </a:fld>
            <a:endParaRPr lang="en-GB"/>
          </a:p>
        </p:txBody>
      </p:sp>
      <p:sp>
        <p:nvSpPr>
          <p:cNvPr id="4" name="Footer Placeholder 3">
            <a:extLst>
              <a:ext uri="{FF2B5EF4-FFF2-40B4-BE49-F238E27FC236}">
                <a16:creationId xmlns:a16="http://schemas.microsoft.com/office/drawing/2014/main" id="{5C3B36A4-E5AA-9642-81ED-C9D8B9E2BD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295AB4F6-D424-B148-888F-1EE25153EE5F}"/>
              </a:ext>
            </a:extLst>
          </p:cNvPr>
          <p:cNvSpPr txBox="1">
            <a:spLocks noGrp="1"/>
          </p:cNvSpPr>
          <p:nvPr>
            <p:ph type="sldNum" sz="quarter" idx="8"/>
          </p:nvPr>
        </p:nvSpPr>
        <p:spPr/>
        <p:txBody>
          <a:bodyPr/>
          <a:lstStyle>
            <a:lvl1pPr>
              <a:defRPr/>
            </a:lvl1pPr>
          </a:lstStyle>
          <a:p>
            <a:pPr lvl="0"/>
            <a:fld id="{F16D1E20-0AE7-A64B-93EC-281792ADEEAC}" type="slidenum">
              <a:t>‹#›</a:t>
            </a:fld>
            <a:endParaRPr lang="en-GB"/>
          </a:p>
        </p:txBody>
      </p:sp>
    </p:spTree>
    <p:extLst>
      <p:ext uri="{BB962C8B-B14F-4D97-AF65-F5344CB8AC3E}">
        <p14:creationId xmlns:p14="http://schemas.microsoft.com/office/powerpoint/2010/main" val="247430762"/>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upport for Subject Leade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5" name="TextBox 12">
            <a:extLst>
              <a:ext uri="{FF2B5EF4-FFF2-40B4-BE49-F238E27FC236}">
                <a16:creationId xmlns:a16="http://schemas.microsoft.com/office/drawing/2014/main" id="{4EC9811E-8F07-3643-8D36-D7F4CA94EB88}"/>
              </a:ext>
            </a:extLst>
          </p:cNvPr>
          <p:cNvSpPr txBox="1"/>
          <p:nvPr/>
        </p:nvSpPr>
        <p:spPr>
          <a:xfrm>
            <a:off x="844336" y="1329945"/>
            <a:ext cx="3409640"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0" baseline="0">
                <a:solidFill>
                  <a:srgbClr val="3F3F3F"/>
                </a:solidFill>
                <a:uFillTx/>
                <a:latin typeface="Plus Jakarta Sans Medium" pitchFamily="2" charset="0"/>
                <a:cs typeface="Plus Jakarta Sans Medium" pitchFamily="2" charset="0"/>
              </a:rPr>
              <a:t>PSTT has a webpage to support all primary science subject leaders. Included is a Subject Leader Self-evaluation Tool to help you audit science in your setting and guidance on where to find the best science resources, training for staff, school visits, science visitors and competitions. </a:t>
            </a:r>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44988"/>
            <a:ext cx="7912802"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SUPPORT FOR SUBJECT LEADERS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12" descr="Text&#10;&#10;Description automatically generated">
            <a:hlinkClick r:id="rId2" action="ppaction://hlinkfile"/>
            <a:extLst>
              <a:ext uri="{FF2B5EF4-FFF2-40B4-BE49-F238E27FC236}">
                <a16:creationId xmlns:a16="http://schemas.microsoft.com/office/drawing/2014/main" id="{5E12EB58-E202-E144-A2D5-F9043225F9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60631" y="1483681"/>
            <a:ext cx="4396506" cy="3108134"/>
          </a:xfrm>
          <a:prstGeom prst="rect">
            <a:avLst/>
          </a:prstGeom>
          <a:noFill/>
          <a:ln cap="flat">
            <a:noFill/>
          </a:ln>
          <a:effectLst>
            <a:outerShdw blurRad="50800" dist="38100" dir="2700000" algn="tl" rotWithShape="0">
              <a:prstClr val="black">
                <a:alpha val="40000"/>
              </a:prstClr>
            </a:outerShdw>
          </a:effectLst>
        </p:spPr>
      </p:pic>
      <p:sp>
        <p:nvSpPr>
          <p:cNvPr id="8" name="TextBox 11">
            <a:extLst>
              <a:ext uri="{FF2B5EF4-FFF2-40B4-BE49-F238E27FC236}">
                <a16:creationId xmlns:a16="http://schemas.microsoft.com/office/drawing/2014/main" id="{A1148E61-14B6-724B-B19E-BC69F2B77DC8}"/>
              </a:ext>
            </a:extLst>
          </p:cNvPr>
          <p:cNvSpPr txBox="1"/>
          <p:nvPr/>
        </p:nvSpPr>
        <p:spPr>
          <a:xfrm>
            <a:off x="844336" y="5666723"/>
            <a:ext cx="517839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support materials for subject leaders</a:t>
            </a:r>
          </a:p>
        </p:txBody>
      </p:sp>
    </p:spTree>
    <p:extLst>
      <p:ext uri="{BB962C8B-B14F-4D97-AF65-F5344CB8AC3E}">
        <p14:creationId xmlns:p14="http://schemas.microsoft.com/office/powerpoint/2010/main" val="26946631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Enquiry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634777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APPROACHES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4369"/>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definitions and examples of different types of scientific enquiry</a:t>
            </a:r>
          </a:p>
        </p:txBody>
      </p:sp>
      <p:pic>
        <p:nvPicPr>
          <p:cNvPr id="10" name="Picture 9" descr="Graphical user interface, application&#10;&#10;Description automatically generated">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1614" y="1496708"/>
            <a:ext cx="4490180"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36632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Enquiry Skill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4666851"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SKILLS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2353"/>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skills for carrying out practical investigations</a:t>
            </a:r>
          </a:p>
        </p:txBody>
      </p:sp>
      <p:pic>
        <p:nvPicPr>
          <p:cNvPr id="10" name="Picture 9">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2613566" y="1496709"/>
            <a:ext cx="3926274"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028648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xplorify">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EXPLORIFY</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13918"/>
            <a:ext cx="4111570"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Enhance science teaching for all children with over 600 low-prep activities – no matter your confidence with science. </a:t>
            </a:r>
          </a:p>
        </p:txBody>
      </p:sp>
      <p:sp>
        <p:nvSpPr>
          <p:cNvPr id="8" name="TextBox 12">
            <a:extLst>
              <a:ext uri="{FF2B5EF4-FFF2-40B4-BE49-F238E27FC236}">
                <a16:creationId xmlns:a16="http://schemas.microsoft.com/office/drawing/2014/main" id="{861B331A-492C-AD4B-A8C7-0F56E346A34E}"/>
              </a:ext>
            </a:extLst>
          </p:cNvPr>
          <p:cNvSpPr txBox="1"/>
          <p:nvPr/>
        </p:nvSpPr>
        <p:spPr>
          <a:xfrm>
            <a:off x="863011" y="3162550"/>
            <a:ext cx="7652348"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Spark curiosity, discussion and debate without worry of a definite right answer</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Help develop strategies that promote and encourage higher order thinking through discussion</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Use provided ‘background science’ and ‘take it further’ to develop lessons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Planning support videos and handouts will ensure you get the most out of Explorify</a:t>
            </a:r>
          </a:p>
        </p:txBody>
      </p:sp>
      <p:pic>
        <p:nvPicPr>
          <p:cNvPr id="10" name="Picture 9" descr="A picture containing icon&#10;&#10;Description automatically generated">
            <a:hlinkClick r:id="rId2"/>
            <a:extLst>
              <a:ext uri="{FF2B5EF4-FFF2-40B4-BE49-F238E27FC236}">
                <a16:creationId xmlns:a16="http://schemas.microsoft.com/office/drawing/2014/main" id="{7315301D-3C79-2F0D-06CF-D972DED3BD8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04337" y="827460"/>
            <a:ext cx="1476653" cy="2196186"/>
          </a:xfrm>
          <a:prstGeom prst="rect">
            <a:avLst/>
          </a:prstGeom>
        </p:spPr>
      </p:pic>
    </p:spTree>
    <p:extLst>
      <p:ext uri="{BB962C8B-B14F-4D97-AF65-F5344CB8AC3E}">
        <p14:creationId xmlns:p14="http://schemas.microsoft.com/office/powerpoint/2010/main" val="34470399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ringing Back Glas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78675" y="5291327"/>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Bringing Back Glass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669370"/>
            <a:ext cx="3933060" cy="330090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A set of 15 activities to help children explore the importance of glass in everyday lives whilst engaged in practical investigations.</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Each activity has been linked to the UK primary curricula to help educators fit into their planning.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BRINGING BACK GLASS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Graphical user interface, text, website&#10;&#10;Description automatically generated">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45532" y="1348317"/>
            <a:ext cx="3223964" cy="2274953"/>
          </a:xfrm>
          <a:prstGeom prst="rect">
            <a:avLst/>
          </a:prstGeom>
          <a:effectLst>
            <a:outerShdw blurRad="50800" dist="38100" algn="l" rotWithShape="0">
              <a:prstClr val="black">
                <a:alpha val="40000"/>
              </a:prstClr>
            </a:outerShdw>
          </a:effectLst>
        </p:spPr>
      </p:pic>
      <p:pic>
        <p:nvPicPr>
          <p:cNvPr id="11" name="Picture 10">
            <a:hlinkClick r:id="rId2"/>
            <a:extLst>
              <a:ext uri="{FF2B5EF4-FFF2-40B4-BE49-F238E27FC236}">
                <a16:creationId xmlns:a16="http://schemas.microsoft.com/office/drawing/2014/main" id="{E0F4743F-509B-0429-DEFF-5BA634072F15}"/>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4781514" y="2372155"/>
            <a:ext cx="3220630" cy="227495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553883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A Scientist Just Like M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561861" y="2008087"/>
            <a:ext cx="4010140"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SzPct val="100000"/>
              <a:buFont typeface="Arial" pitchFamily="34"/>
              <a:buNone/>
              <a:tabLst/>
              <a:defRPr sz="1800" b="0" i="0" u="none" strike="noStrike" kern="0" cap="none" spc="0" baseline="0">
                <a:solidFill>
                  <a:srgbClr val="000000"/>
                </a:solidFill>
                <a:uFillTx/>
              </a:defRPr>
            </a:pPr>
            <a:r>
              <a:rPr lang="en-GB" sz="2100" b="0" i="0">
                <a:solidFill>
                  <a:srgbClr val="5E5B5C"/>
                </a:solidFill>
                <a:effectLst/>
                <a:latin typeface="Plus Jakarta Sans Medium" pitchFamily="2" charset="0"/>
                <a:cs typeface="Plus Jakarta Sans Medium" pitchFamily="2" charset="0"/>
              </a:rPr>
              <a:t>Designed to raise awareness of diversity in science-related jobs and to provide illustrated examples of a wide range of science-based careers. It consists of a series of short slideshows, each one ‘telling the story’ of a particular scientist or person working in a science-related job. </a:t>
            </a:r>
            <a:endParaRPr lang="en-GB" sz="2100" b="0" i="0" u="none" strike="noStrike" kern="1200" cap="none" spc="0" baseline="0">
              <a:solidFill>
                <a:srgbClr val="5E5B5C"/>
              </a:solidFill>
              <a:uFillTx/>
              <a:latin typeface="Plus Jakarta Sans Medium" pitchFamily="2" charset="0"/>
              <a:cs typeface="Plus Jakarta Sans Medium" pitchFamily="2" charset="0"/>
            </a:endParaRPr>
          </a:p>
        </p:txBody>
      </p:sp>
      <p:sp>
        <p:nvSpPr>
          <p:cNvPr id="5" name="TextBox 11">
            <a:extLst>
              <a:ext uri="{FF2B5EF4-FFF2-40B4-BE49-F238E27FC236}">
                <a16:creationId xmlns:a16="http://schemas.microsoft.com/office/drawing/2014/main" id="{7F3C4F7C-0167-3249-A8ED-A556B626B168}"/>
              </a:ext>
            </a:extLst>
          </p:cNvPr>
          <p:cNvSpPr txBox="1"/>
          <p:nvPr/>
        </p:nvSpPr>
        <p:spPr>
          <a:xfrm>
            <a:off x="561860" y="5814246"/>
            <a:ext cx="4505402"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explore 100+ scientists</a:t>
            </a:r>
          </a:p>
        </p:txBody>
      </p:sp>
      <p:pic>
        <p:nvPicPr>
          <p:cNvPr id="11" name="Picture 10" descr="Text&#10;&#10;Description automatically generated">
            <a:extLst>
              <a:ext uri="{FF2B5EF4-FFF2-40B4-BE49-F238E27FC236}">
                <a16:creationId xmlns:a16="http://schemas.microsoft.com/office/drawing/2014/main" id="{798A3AF1-E442-2AFD-4B60-A382A2BC4FF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1860" y="107416"/>
            <a:ext cx="8020280" cy="1395416"/>
          </a:xfrm>
          <a:prstGeom prst="rect">
            <a:avLst/>
          </a:prstGeom>
        </p:spPr>
      </p:pic>
      <p:pic>
        <p:nvPicPr>
          <p:cNvPr id="16" name="Picture 15" descr="Graphical user interface, text&#10;&#10;Description automatically generated">
            <a:hlinkClick r:id="rId2"/>
            <a:extLst>
              <a:ext uri="{FF2B5EF4-FFF2-40B4-BE49-F238E27FC236}">
                <a16:creationId xmlns:a16="http://schemas.microsoft.com/office/drawing/2014/main" id="{A8B0F34A-7E2B-83FA-6549-719A1FD5C903}"/>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380056" y="1823421"/>
            <a:ext cx="3202084" cy="1958027"/>
          </a:xfrm>
          <a:prstGeom prst="rect">
            <a:avLst/>
          </a:prstGeom>
          <a:effectLst>
            <a:outerShdw blurRad="50800" dist="38100" algn="l" rotWithShape="0">
              <a:prstClr val="black">
                <a:alpha val="40000"/>
              </a:prstClr>
            </a:outerShdw>
          </a:effectLst>
        </p:spPr>
      </p:pic>
      <p:pic>
        <p:nvPicPr>
          <p:cNvPr id="13" name="Picture 12" descr="Graphical user interface, text, website&#10;&#10;Description automatically generated">
            <a:hlinkClick r:id="rId2"/>
            <a:extLst>
              <a:ext uri="{FF2B5EF4-FFF2-40B4-BE49-F238E27FC236}">
                <a16:creationId xmlns:a16="http://schemas.microsoft.com/office/drawing/2014/main" id="{BF4BE62B-448C-F4F8-DF56-7F796EAC4B4D}"/>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645810" y="3150053"/>
            <a:ext cx="3129168" cy="234360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24083813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arters for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D51BF33D-BC50-0440-84F9-C850713021D5}"/>
              </a:ext>
            </a:extLst>
          </p:cNvPr>
          <p:cNvSpPr txBox="1">
            <a:spLocks noGrp="1"/>
          </p:cNvSpPr>
          <p:nvPr>
            <p:ph type="dt" sz="half" idx="7"/>
          </p:nvPr>
        </p:nvSpPr>
        <p:spPr/>
        <p:txBody>
          <a:bodyPr/>
          <a:lstStyle>
            <a:lvl1pPr>
              <a:defRPr/>
            </a:lvl1pPr>
          </a:lstStyle>
          <a:p>
            <a:pPr lvl="0"/>
            <a:fld id="{2200C3F3-0285-BF49-9445-11625DFE76DE}" type="datetime1">
              <a:rPr lang="en-GB"/>
              <a:pPr lvl="0"/>
              <a:t>12/12/2023</a:t>
            </a:fld>
            <a:endParaRPr lang="en-GB"/>
          </a:p>
        </p:txBody>
      </p:sp>
      <p:sp>
        <p:nvSpPr>
          <p:cNvPr id="3" name="Footer Placeholder 3">
            <a:extLst>
              <a:ext uri="{FF2B5EF4-FFF2-40B4-BE49-F238E27FC236}">
                <a16:creationId xmlns:a16="http://schemas.microsoft.com/office/drawing/2014/main" id="{9D2F77F2-A28B-FF42-A5A1-176015D47C1B}"/>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99CCEC27-1BD9-6544-AC91-2C3557485912}"/>
              </a:ext>
            </a:extLst>
          </p:cNvPr>
          <p:cNvSpPr txBox="1">
            <a:spLocks noGrp="1"/>
          </p:cNvSpPr>
          <p:nvPr>
            <p:ph type="sldNum" sz="quarter" idx="8"/>
          </p:nvPr>
        </p:nvSpPr>
        <p:spPr/>
        <p:txBody>
          <a:bodyPr/>
          <a:lstStyle>
            <a:lvl1pPr>
              <a:defRPr/>
            </a:lvl1pPr>
          </a:lstStyle>
          <a:p>
            <a:pPr lvl="0"/>
            <a:fld id="{38E4234C-123E-3642-8BE1-213997B12492}" type="slidenum">
              <a:t>‹#›</a:t>
            </a:fld>
            <a:endParaRPr lang="en-GB"/>
          </a:p>
        </p:txBody>
      </p:sp>
      <p:sp>
        <p:nvSpPr>
          <p:cNvPr id="5" name="TextBox 12">
            <a:extLst>
              <a:ext uri="{FF2B5EF4-FFF2-40B4-BE49-F238E27FC236}">
                <a16:creationId xmlns:a16="http://schemas.microsoft.com/office/drawing/2014/main" id="{AC57034B-A56B-7847-BCA5-6D18E64A7CF6}"/>
              </a:ext>
            </a:extLst>
          </p:cNvPr>
          <p:cNvSpPr txBox="1"/>
          <p:nvPr/>
        </p:nvSpPr>
        <p:spPr>
          <a:xfrm>
            <a:off x="907459" y="1766309"/>
            <a:ext cx="7329083" cy="34971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series of five-minute videos created to support teachers getting started with </a:t>
            </a:r>
            <a:r>
              <a:rPr lang="en-GB" sz="2025" b="1" i="0" u="none" strike="noStrike" kern="1200" cap="none" spc="0" baseline="0">
                <a:solidFill>
                  <a:srgbClr val="5E5B5C"/>
                </a:solidFill>
                <a:uFillTx/>
                <a:latin typeface="Plus Jakarta Sans ExtraBold" pitchFamily="2" charset="0"/>
                <a:cs typeface="Plus Jakarta Sans ExtraBold" pitchFamily="2" charset="0"/>
              </a:rPr>
              <a:t>practical science enquiry</a:t>
            </a:r>
            <a:r>
              <a:rPr lang="en-GB" sz="2025" b="0" i="0" u="none" strike="noStrike" kern="1200" cap="none" spc="0" baseline="0">
                <a:solidFill>
                  <a:srgbClr val="5E5B5C"/>
                </a:solidFill>
                <a:uFillTx/>
                <a:latin typeface="Plus Jakarta Sans Medium" pitchFamily="2" charset="0"/>
                <a:cs typeface="Plus Jakarta Sans Medium" pitchFamily="2" charset="0"/>
              </a:rPr>
              <a:t>. They require minimal resources and can be used in school or at home.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25"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Each video includes: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question or scenario related to the real world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about what they already know</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demonstration of a starter practical activity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of their own questions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Ideas about what they could find out for themselves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Encouragement to share what they found with others</a:t>
            </a:r>
          </a:p>
        </p:txBody>
      </p:sp>
      <p:pic>
        <p:nvPicPr>
          <p:cNvPr id="6" name="Picture 8" descr="A picture containing shape&#10;&#10;Description automatically generated">
            <a:extLst>
              <a:ext uri="{FF2B5EF4-FFF2-40B4-BE49-F238E27FC236}">
                <a16:creationId xmlns:a16="http://schemas.microsoft.com/office/drawing/2014/main" id="{6A03881B-CD26-AD4F-9D72-2D36E5B7186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33147" y="360484"/>
            <a:ext cx="6268915" cy="940498"/>
          </a:xfrm>
          <a:prstGeom prst="rect">
            <a:avLst/>
          </a:prstGeom>
          <a:noFill/>
          <a:ln cap="flat">
            <a:noFill/>
          </a:ln>
        </p:spPr>
      </p:pic>
      <p:sp>
        <p:nvSpPr>
          <p:cNvPr id="7" name="TextBox 11">
            <a:extLst>
              <a:ext uri="{FF2B5EF4-FFF2-40B4-BE49-F238E27FC236}">
                <a16:creationId xmlns:a16="http://schemas.microsoft.com/office/drawing/2014/main" id="{20D0C5DA-A08B-DE43-83EA-C83FC41C9295}"/>
              </a:ext>
            </a:extLst>
          </p:cNvPr>
          <p:cNvSpPr txBox="1"/>
          <p:nvPr/>
        </p:nvSpPr>
        <p:spPr>
          <a:xfrm>
            <a:off x="907459" y="5728747"/>
            <a:ext cx="5271683"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3"/>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Starters for Science</a:t>
            </a:r>
          </a:p>
        </p:txBody>
      </p:sp>
    </p:spTree>
    <p:extLst>
      <p:ext uri="{BB962C8B-B14F-4D97-AF65-F5344CB8AC3E}">
        <p14:creationId xmlns:p14="http://schemas.microsoft.com/office/powerpoint/2010/main" val="33375074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lay, Observe &amp; Ask (EYF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366686"/>
            <a:ext cx="655485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Early Years resources and support</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468534"/>
            <a:ext cx="3731778" cy="3947234"/>
          </a:xfrm>
          <a:prstGeom prst="rect">
            <a:avLst/>
          </a:prstGeom>
          <a:noFill/>
          <a:ln cap="flat">
            <a:noFill/>
          </a:ln>
        </p:spPr>
        <p:txBody>
          <a:bodyPr vert="horz" wrap="square" lIns="68580" tIns="34290" rIns="68580" bIns="34290" anchor="t" anchorCtr="0" compatLnSpc="1">
            <a:spAutoFit/>
          </a:bodyPr>
          <a:lstStyle/>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Effective Practice to develop science teaching and learning in Early Years (ages 3-5 years) </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Provision Maps for activity ideas and science investigations</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Wildlife games and activities to introduce UK plants, animals and fungi</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518461"/>
            <a:ext cx="7758656"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PLAY, OBSERVE AND ASK (in EYFS)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3" name="Picture 12" descr="A picture containing text&#10;&#10;Description automatically generated">
            <a:hlinkClick r:id="rId2"/>
            <a:extLst>
              <a:ext uri="{FF2B5EF4-FFF2-40B4-BE49-F238E27FC236}">
                <a16:creationId xmlns:a16="http://schemas.microsoft.com/office/drawing/2014/main" id="{AE8BD21D-397B-D194-8CA6-07EE40448C49}"/>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21065" y="1468534"/>
            <a:ext cx="3282713" cy="2079634"/>
          </a:xfrm>
          <a:prstGeom prst="rect">
            <a:avLst/>
          </a:prstGeom>
          <a:effectLst>
            <a:outerShdw blurRad="50800" dist="38100" algn="l" rotWithShape="0">
              <a:prstClr val="black">
                <a:alpha val="40000"/>
              </a:prstClr>
            </a:outerShdw>
          </a:effectLst>
        </p:spPr>
      </p:pic>
      <p:pic>
        <p:nvPicPr>
          <p:cNvPr id="9" name="Picture 8" descr="A collage of a cat&#10;&#10;Description automatically generated with low confidence">
            <a:hlinkClick r:id="rId2"/>
            <a:extLst>
              <a:ext uri="{FF2B5EF4-FFF2-40B4-BE49-F238E27FC236}">
                <a16:creationId xmlns:a16="http://schemas.microsoft.com/office/drawing/2014/main" id="{155FCAC6-FDEA-E271-A2F7-F447B8E71FC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404135" y="2809302"/>
            <a:ext cx="3282713" cy="2231460"/>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21231767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nclusive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12/12/2023</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905497" y="2773259"/>
            <a:ext cx="7758047" cy="2839239"/>
          </a:xfrm>
          <a:prstGeom prst="rect">
            <a:avLst/>
          </a:prstGeom>
          <a:noFill/>
          <a:ln cap="flat">
            <a:noFill/>
          </a:ln>
        </p:spPr>
        <p:txBody>
          <a:bodyPr vert="horz" wrap="square" lIns="68580" tIns="34290" rIns="68580" bIns="34290" anchor="t" anchorCtr="0" compatLnSpc="1">
            <a:spAutoFit/>
          </a:bodyPr>
          <a:lstStyle/>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A guidance booklet produced by Sheffield Hallam University following their curriculum development project, Primary Science for All.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STRATA (Science to Raise and Track Achievement) materials: medium term plans for teachers of children with SEND, developed by teachers in Cambridgeshire.</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Sensory Sparks Club resources: activities for children with diverse needs, created by PSTT Fellow and SEND expert Julie Neil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Further resources: links to other materials to support engagement and participation of children with SEND in science.</a:t>
            </a:r>
          </a:p>
        </p:txBody>
      </p:sp>
      <p:sp>
        <p:nvSpPr>
          <p:cNvPr id="7" name="TextBox 11">
            <a:extLst>
              <a:ext uri="{FF2B5EF4-FFF2-40B4-BE49-F238E27FC236}">
                <a16:creationId xmlns:a16="http://schemas.microsoft.com/office/drawing/2014/main" id="{61B8CAA1-BBA2-0547-B1FB-CCEA540D0F14}"/>
              </a:ext>
            </a:extLst>
          </p:cNvPr>
          <p:cNvSpPr txBox="1"/>
          <p:nvPr/>
        </p:nvSpPr>
        <p:spPr>
          <a:xfrm>
            <a:off x="905497" y="2275990"/>
            <a:ext cx="567994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Visit PSTT’s </a:t>
            </a: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Inclusion in Primary Science page</a:t>
            </a:r>
            <a:r>
              <a:rPr lang="en-GB" sz="1800" b="1" i="0" u="none" strike="noStrike" kern="1200" cap="none" spc="0" baseline="0">
                <a:solidFill>
                  <a:srgbClr val="002060"/>
                </a:solidFill>
                <a:uFillTx/>
                <a:latin typeface="Plus Jakarta Sans ExtraBold" pitchFamily="2" charset="0"/>
                <a:cs typeface="Plus Jakarta Sans ExtraBold" pitchFamily="2" charset="0"/>
              </a:rPr>
              <a:t> for:</a:t>
            </a:r>
          </a:p>
        </p:txBody>
      </p:sp>
      <p:pic>
        <p:nvPicPr>
          <p:cNvPr id="9" name="Picture 8" descr="A picture containing shape&#10;&#10;Description automatically generated">
            <a:hlinkClick r:id="rId2"/>
            <a:extLst>
              <a:ext uri="{FF2B5EF4-FFF2-40B4-BE49-F238E27FC236}">
                <a16:creationId xmlns:a16="http://schemas.microsoft.com/office/drawing/2014/main" id="{E4B0E167-783F-166A-B24B-C161CB5B11D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5497" y="136523"/>
            <a:ext cx="7758047" cy="1988447"/>
          </a:xfrm>
          <a:prstGeom prst="rect">
            <a:avLst/>
          </a:prstGeom>
        </p:spPr>
      </p:pic>
    </p:spTree>
    <p:extLst>
      <p:ext uri="{BB962C8B-B14F-4D97-AF65-F5344CB8AC3E}">
        <p14:creationId xmlns:p14="http://schemas.microsoft.com/office/powerpoint/2010/main" val="30514024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cience for On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600700"/>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for One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616966"/>
            <a:ext cx="3840331" cy="3808735"/>
          </a:xfrm>
          <a:prstGeom prst="rect">
            <a:avLst/>
          </a:prstGeom>
          <a:noFill/>
          <a:ln cap="flat">
            <a:noFill/>
          </a:ln>
        </p:spPr>
        <p:txBody>
          <a:bodyPr vert="horz" wrap="square" lIns="68580" tIns="34290" rIns="68580" bIns="34290" anchor="t" anchorCtr="0" compatLnSpc="1">
            <a:spAutoFit/>
          </a:bodyPr>
          <a:lstStyle/>
          <a:p>
            <a:pPr algn="l"/>
            <a:r>
              <a:rPr lang="en-GB" sz="2025" b="0" i="0">
                <a:solidFill>
                  <a:srgbClr val="5E5B5C"/>
                </a:solidFill>
                <a:effectLst/>
                <a:latin typeface="Plus Jakarta Sans Medium" pitchFamily="2" charset="0"/>
                <a:cs typeface="Plus Jakarta Sans Medium" pitchFamily="2" charset="0"/>
              </a:rPr>
              <a:t>Explore different science topics for all primary ages with 8 practical science activities. Each activity is based around </a:t>
            </a:r>
            <a:r>
              <a:rPr lang="en-GB" sz="2025" b="1" i="0">
                <a:solidFill>
                  <a:srgbClr val="5E5B5C"/>
                </a:solidFill>
                <a:effectLst/>
                <a:latin typeface="Plus Jakarta Sans ExtraBold" pitchFamily="2" charset="0"/>
                <a:cs typeface="Plus Jakarta Sans ExtraBold" pitchFamily="2" charset="0"/>
              </a:rPr>
              <a:t>one</a:t>
            </a:r>
            <a:r>
              <a:rPr lang="en-GB" sz="2025" b="0" i="0">
                <a:solidFill>
                  <a:srgbClr val="5E5B5C"/>
                </a:solidFill>
                <a:effectLst/>
                <a:latin typeface="Plus Jakarta Sans Medium" pitchFamily="2" charset="0"/>
                <a:cs typeface="Plus Jakarta Sans Medium" pitchFamily="2" charset="0"/>
              </a:rPr>
              <a:t> easy to obtain resource.</a:t>
            </a:r>
          </a:p>
          <a:p>
            <a:pPr algn="l"/>
            <a:endParaRPr lang="en-GB" sz="2025" b="0" i="0">
              <a:solidFill>
                <a:srgbClr val="5E5B5C"/>
              </a:solidFill>
              <a:effectLst/>
              <a:latin typeface="Plus Jakarta Sans Medium" pitchFamily="2" charset="0"/>
              <a:cs typeface="Plus Jakarta Sans Medium" pitchFamily="2" charset="0"/>
            </a:endParaRPr>
          </a:p>
          <a:p>
            <a:pPr algn="l"/>
            <a:r>
              <a:rPr lang="en-GB" sz="2025" b="0" i="0">
                <a:solidFill>
                  <a:srgbClr val="5E5B5C"/>
                </a:solidFill>
                <a:effectLst/>
                <a:latin typeface="Plus Jakarta Sans Medium" pitchFamily="2" charset="0"/>
                <a:cs typeface="Plus Jakarta Sans Medium" pitchFamily="2" charset="0"/>
              </a:rPr>
              <a:t>Many of the activities involve trial and improvement, making opportunities for discussion important for children to progress while thinking and explaining.</a:t>
            </a:r>
          </a:p>
        </p:txBody>
      </p:sp>
      <p:pic>
        <p:nvPicPr>
          <p:cNvPr id="9" name="Picture 8" descr="Diagram&#10;&#10;Description automatically generated">
            <a:hlinkClick r:id="rId2"/>
            <a:extLst>
              <a:ext uri="{FF2B5EF4-FFF2-40B4-BE49-F238E27FC236}">
                <a16:creationId xmlns:a16="http://schemas.microsoft.com/office/drawing/2014/main" id="{F5E9842F-EF14-E1D3-B0ED-9CC5FA45179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110239" y="2042491"/>
            <a:ext cx="3338024" cy="2773018"/>
          </a:xfrm>
          <a:prstGeom prst="rect">
            <a:avLst/>
          </a:prstGeom>
          <a:effectLst>
            <a:outerShdw blurRad="50800" dist="38100" algn="l" rotWithShape="0">
              <a:prstClr val="black">
                <a:alpha val="40000"/>
              </a:prstClr>
            </a:outerShdw>
          </a:effectLst>
        </p:spPr>
      </p:pic>
      <p:pic>
        <p:nvPicPr>
          <p:cNvPr id="13" name="Picture 12" descr="Graphical user interface, text&#10;&#10;Description automatically generated">
            <a:extLst>
              <a:ext uri="{FF2B5EF4-FFF2-40B4-BE49-F238E27FC236}">
                <a16:creationId xmlns:a16="http://schemas.microsoft.com/office/drawing/2014/main" id="{D376DDC5-1178-7CAD-D8AD-6448B48506FA}"/>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688123" y="386861"/>
            <a:ext cx="6052439" cy="975947"/>
          </a:xfrm>
          <a:prstGeom prst="rect">
            <a:avLst/>
          </a:prstGeom>
        </p:spPr>
      </p:pic>
    </p:spTree>
    <p:extLst>
      <p:ext uri="{BB962C8B-B14F-4D97-AF65-F5344CB8AC3E}">
        <p14:creationId xmlns:p14="http://schemas.microsoft.com/office/powerpoint/2010/main" val="3858637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13B5A-184C-6947-A739-829D389D857F}"/>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A0568594-6644-084B-85C2-4F5E0268E9AE}"/>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857A2A-F9CD-8C4D-A94C-905091988D8E}"/>
              </a:ext>
            </a:extLst>
          </p:cNvPr>
          <p:cNvSpPr txBox="1">
            <a:spLocks noGrp="1"/>
          </p:cNvSpPr>
          <p:nvPr>
            <p:ph type="dt" sz="half" idx="7"/>
          </p:nvPr>
        </p:nvSpPr>
        <p:spPr/>
        <p:txBody>
          <a:bodyPr/>
          <a:lstStyle>
            <a:lvl1pPr>
              <a:defRPr/>
            </a:lvl1pPr>
          </a:lstStyle>
          <a:p>
            <a:pPr lvl="0"/>
            <a:fld id="{CC34E8BB-7019-ED47-BE67-7BF1E5AF36A1}" type="datetime1">
              <a:rPr lang="en-GB"/>
              <a:pPr lvl="0"/>
              <a:t>12/12/2023</a:t>
            </a:fld>
            <a:endParaRPr lang="en-GB"/>
          </a:p>
        </p:txBody>
      </p:sp>
      <p:sp>
        <p:nvSpPr>
          <p:cNvPr id="5" name="Footer Placeholder 4">
            <a:extLst>
              <a:ext uri="{FF2B5EF4-FFF2-40B4-BE49-F238E27FC236}">
                <a16:creationId xmlns:a16="http://schemas.microsoft.com/office/drawing/2014/main" id="{C4D33912-79BD-BA46-8E03-37FAFB0795D6}"/>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02D85BCC-88A3-D141-8846-B3349DA8D449}"/>
              </a:ext>
            </a:extLst>
          </p:cNvPr>
          <p:cNvSpPr txBox="1">
            <a:spLocks noGrp="1"/>
          </p:cNvSpPr>
          <p:nvPr>
            <p:ph type="sldNum" sz="quarter" idx="8"/>
          </p:nvPr>
        </p:nvSpPr>
        <p:spPr/>
        <p:txBody>
          <a:bodyPr/>
          <a:lstStyle>
            <a:lvl1pPr>
              <a:defRPr/>
            </a:lvl1pPr>
          </a:lstStyle>
          <a:p>
            <a:pPr lvl="0"/>
            <a:fld id="{75F47356-93A5-3848-91C4-F897CFFA62BF}" type="slidenum">
              <a:t>‹#›</a:t>
            </a:fld>
            <a:endParaRPr lang="en-GB"/>
          </a:p>
        </p:txBody>
      </p:sp>
    </p:spTree>
    <p:extLst>
      <p:ext uri="{BB962C8B-B14F-4D97-AF65-F5344CB8AC3E}">
        <p14:creationId xmlns:p14="http://schemas.microsoft.com/office/powerpoint/2010/main" val="4938060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cience Fun at Hom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12/12/2023</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1385950" y="2438071"/>
            <a:ext cx="6797142" cy="200824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 collaboration with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2"/>
              </a:rPr>
              <a:t>Science Sparks</a:t>
            </a:r>
            <a:r>
              <a:rPr lang="en-GB" sz="2100" b="0" i="0" u="none" strike="noStrike" kern="1200" cap="none" spc="0" baseline="0">
                <a:solidFill>
                  <a:srgbClr val="5E5B5C"/>
                </a:solidFill>
                <a:uFillTx/>
                <a:latin typeface="Plus Jakarta Sans Medium" pitchFamily="2" charset="0"/>
                <a:cs typeface="Plus Jakarta Sans Medium" pitchFamily="2" charset="0"/>
              </a:rPr>
              <a:t>, Science Fun at Home provides simple and engaging practical science activities. Originally created to support learning at home, the activities are equally useful for learning at school. The activities are open ended and adaptable for any age.</a:t>
            </a:r>
          </a:p>
        </p:txBody>
      </p:sp>
      <p:pic>
        <p:nvPicPr>
          <p:cNvPr id="6" name="Picture 7">
            <a:extLst>
              <a:ext uri="{FF2B5EF4-FFF2-40B4-BE49-F238E27FC236}">
                <a16:creationId xmlns:a16="http://schemas.microsoft.com/office/drawing/2014/main" id="{61BB6E8A-842F-0A49-ABE2-CA663AEBC35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4002" y="896815"/>
            <a:ext cx="6506999" cy="935381"/>
          </a:xfrm>
          <a:prstGeom prst="rect">
            <a:avLst/>
          </a:prstGeom>
          <a:noFill/>
          <a:ln cap="flat">
            <a:noFill/>
          </a:ln>
        </p:spPr>
      </p:pic>
      <p:sp>
        <p:nvSpPr>
          <p:cNvPr id="7" name="TextBox 11">
            <a:extLst>
              <a:ext uri="{FF2B5EF4-FFF2-40B4-BE49-F238E27FC236}">
                <a16:creationId xmlns:a16="http://schemas.microsoft.com/office/drawing/2014/main" id="{61B8CAA1-BBA2-0547-B1FB-CCEA540D0F14}"/>
              </a:ext>
            </a:extLst>
          </p:cNvPr>
          <p:cNvSpPr txBox="1"/>
          <p:nvPr/>
        </p:nvSpPr>
        <p:spPr>
          <a:xfrm>
            <a:off x="1854219" y="5052187"/>
            <a:ext cx="586060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Fun at Home activities</a:t>
            </a:r>
          </a:p>
        </p:txBody>
      </p:sp>
    </p:spTree>
    <p:extLst>
      <p:ext uri="{BB962C8B-B14F-4D97-AF65-F5344CB8AC3E}">
        <p14:creationId xmlns:p14="http://schemas.microsoft.com/office/powerpoint/2010/main" val="13381771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UK Wildlif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403808"/>
            <a:ext cx="6554851"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PSTT’s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UK Wildlife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540061"/>
            <a:ext cx="3134219" cy="3624069"/>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Increase children's awareness of the wide variety of animals, plants and fungi that can be found in the UK. There are several card games and activities to promote discussion suitable for children ages 3 to 11 years.</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UK Wildlife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A picture containing text, mammal, outdoor, ground&#10;&#10;Description automatically generated">
            <a:hlinkClick r:id="rId2"/>
            <a:extLst>
              <a:ext uri="{FF2B5EF4-FFF2-40B4-BE49-F238E27FC236}">
                <a16:creationId xmlns:a16="http://schemas.microsoft.com/office/drawing/2014/main" id="{16B36F7A-3FD1-A221-361E-AADED5CF2B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87467" y="1461315"/>
            <a:ext cx="4378282" cy="327704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628177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cience Reading Challeng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044834"/>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Reading Challenge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24279" y="1707705"/>
            <a:ext cx="3723547" cy="2977738"/>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Run a school-wide Science Reading Challenge!</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Download ideas for possible launch events and activities. You can also download bookmarks, passports and certificates.</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655817"/>
            <a:ext cx="816310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SCIENCE READING CHALLENGE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5189965" y="2153765"/>
            <a:ext cx="3529508" cy="2085618"/>
          </a:xfrm>
          <a:prstGeom prst="rect">
            <a:avLst/>
          </a:prstGeom>
          <a:effectLst>
            <a:innerShdw blurRad="63500" dist="50800" dir="2700000">
              <a:prstClr val="black">
                <a:alpha val="50000"/>
              </a:prstClr>
            </a:innerShdw>
          </a:effectLst>
        </p:spPr>
      </p:pic>
    </p:spTree>
    <p:extLst>
      <p:ext uri="{BB962C8B-B14F-4D97-AF65-F5344CB8AC3E}">
        <p14:creationId xmlns:p14="http://schemas.microsoft.com/office/powerpoint/2010/main" val="9468734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I bet you didn't know...">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DA81441-35CC-8848-B394-389A47B07398}"/>
              </a:ext>
            </a:extLst>
          </p:cNvPr>
          <p:cNvSpPr txBox="1"/>
          <p:nvPr/>
        </p:nvSpPr>
        <p:spPr>
          <a:xfrm>
            <a:off x="844337" y="6126015"/>
            <a:ext cx="5314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articles and teacher guides</a:t>
            </a:r>
          </a:p>
        </p:txBody>
      </p:sp>
      <p:sp>
        <p:nvSpPr>
          <p:cNvPr id="3" name="TextBox 12">
            <a:extLst>
              <a:ext uri="{FF2B5EF4-FFF2-40B4-BE49-F238E27FC236}">
                <a16:creationId xmlns:a16="http://schemas.microsoft.com/office/drawing/2014/main" id="{5E150933-FB28-AA4F-831B-0DA5F8EF1503}"/>
              </a:ext>
            </a:extLst>
          </p:cNvPr>
          <p:cNvSpPr txBox="1"/>
          <p:nvPr/>
        </p:nvSpPr>
        <p:spPr>
          <a:xfrm>
            <a:off x="844337" y="1532450"/>
            <a:ext cx="3586988"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Introduce cutting-edge science research to provide stimulus to primary children’s developing ideas in science. Topics range from sustainability to the purpose of the James Webb Telescope. This resource includes articles linked to UK curricula with accompanying Teacher Guides that can used as class presentations.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 pitchFamily="34"/>
            </a:endParaRPr>
          </a:p>
        </p:txBody>
      </p:sp>
      <p:sp>
        <p:nvSpPr>
          <p:cNvPr id="4" name="TextBox 13">
            <a:extLst>
              <a:ext uri="{FF2B5EF4-FFF2-40B4-BE49-F238E27FC236}">
                <a16:creationId xmlns:a16="http://schemas.microsoft.com/office/drawing/2014/main" id="{260A2AB8-7C27-DC47-B603-F28B20198472}"/>
              </a:ext>
            </a:extLst>
          </p:cNvPr>
          <p:cNvSpPr txBox="1"/>
          <p:nvPr/>
        </p:nvSpPr>
        <p:spPr>
          <a:xfrm>
            <a:off x="844338" y="614691"/>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I BET YOU DIDN’T KNOW…</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12">
            <a:hlinkClick r:id="rId2"/>
            <a:extLst>
              <a:ext uri="{FF2B5EF4-FFF2-40B4-BE49-F238E27FC236}">
                <a16:creationId xmlns:a16="http://schemas.microsoft.com/office/drawing/2014/main" id="{6E5AAC48-8D98-514E-9F89-426544CDF253}"/>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500329" y="1532450"/>
            <a:ext cx="2811124" cy="39865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12095860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ity Science Star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0DB6F80-CA75-FA45-BF67-450725F4E45F}"/>
              </a:ext>
            </a:extLst>
          </p:cNvPr>
          <p:cNvSpPr txBox="1"/>
          <p:nvPr/>
        </p:nvSpPr>
        <p:spPr>
          <a:xfrm>
            <a:off x="534170" y="5118582"/>
            <a:ext cx="3938679" cy="323165"/>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650" b="1" i="0" u="none" strike="noStrike" kern="1200" cap="none" spc="0" baseline="0">
                <a:solidFill>
                  <a:srgbClr val="002060"/>
                </a:solidFill>
                <a:uFillTx/>
                <a:latin typeface="Plus Jakarta Sans ExtraBold" pitchFamily="2" charset="0"/>
                <a:cs typeface="Plus Jakarta Sans ExtraBold" pitchFamily="2" charset="0"/>
              </a:rPr>
              <a:t> for City Science Stars</a:t>
            </a:r>
          </a:p>
        </p:txBody>
      </p:sp>
      <p:sp>
        <p:nvSpPr>
          <p:cNvPr id="3" name="TextBox 12">
            <a:extLst>
              <a:ext uri="{FF2B5EF4-FFF2-40B4-BE49-F238E27FC236}">
                <a16:creationId xmlns:a16="http://schemas.microsoft.com/office/drawing/2014/main" id="{21E8D999-5217-F94A-A344-B5B74E19055D}"/>
              </a:ext>
            </a:extLst>
          </p:cNvPr>
          <p:cNvSpPr txBox="1"/>
          <p:nvPr/>
        </p:nvSpPr>
        <p:spPr>
          <a:xfrm>
            <a:off x="844337" y="1543720"/>
            <a:ext cx="3085826"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PSTT and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Leicester City in the Community (</a:t>
            </a:r>
            <a:r>
              <a:rPr lang="en-GB" sz="2100" b="1" i="0" u="none" strike="noStrike" kern="1200" cap="none" spc="0" baseline="0" err="1">
                <a:solidFill>
                  <a:srgbClr val="006AB3"/>
                </a:solidFill>
                <a:uFillTx/>
                <a:latin typeface="Plus Jakarta Sans ExtraBold" pitchFamily="2" charset="0"/>
                <a:cs typeface="Plus Jakarta Sans ExtraBold" pitchFamily="2" charset="0"/>
                <a:hlinkClick r:id="rId3"/>
              </a:rPr>
              <a:t>LCitC</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a:t>
            </a:r>
            <a:r>
              <a:rPr lang="en-GB" sz="2100" b="0" i="0" u="none" strike="noStrike" kern="1200" cap="none" spc="0" baseline="0">
                <a:solidFill>
                  <a:srgbClr val="5E5B5C"/>
                </a:solidFill>
                <a:uFillTx/>
                <a:latin typeface="Plus Jakarta Sans Medium" pitchFamily="2" charset="0"/>
                <a:cs typeface="Plus Jakarta Sans Medium" pitchFamily="2" charset="0"/>
              </a:rPr>
              <a:t>’s project aims to engage primary school children in Years 5 and 6 who have low science capital by linking lessons to football, other sports and to space.</a:t>
            </a:r>
          </a:p>
        </p:txBody>
      </p:sp>
      <p:sp>
        <p:nvSpPr>
          <p:cNvPr id="4" name="TextBox 13">
            <a:extLst>
              <a:ext uri="{FF2B5EF4-FFF2-40B4-BE49-F238E27FC236}">
                <a16:creationId xmlns:a16="http://schemas.microsoft.com/office/drawing/2014/main" id="{8BA64DC8-B919-7C48-9E3D-BE1B05627011}"/>
              </a:ext>
            </a:extLst>
          </p:cNvPr>
          <p:cNvSpPr txBox="1"/>
          <p:nvPr/>
        </p:nvSpPr>
        <p:spPr>
          <a:xfrm>
            <a:off x="844338" y="646513"/>
            <a:ext cx="745532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CITY SCIENCE STARS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Logo, company name&#10;&#10;Description automatically generated">
            <a:extLst>
              <a:ext uri="{FF2B5EF4-FFF2-40B4-BE49-F238E27FC236}">
                <a16:creationId xmlns:a16="http://schemas.microsoft.com/office/drawing/2014/main" id="{E06741AC-1F6E-9547-9AA7-2CFA7DE0C13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3701" y="5613849"/>
            <a:ext cx="1384342" cy="1066899"/>
          </a:xfrm>
          <a:prstGeom prst="rect">
            <a:avLst/>
          </a:prstGeom>
          <a:noFill/>
          <a:ln cap="flat">
            <a:noFill/>
          </a:ln>
        </p:spPr>
      </p:pic>
      <p:pic>
        <p:nvPicPr>
          <p:cNvPr id="6" name="Picture 8" descr="Logo&#10;&#10;Description automatically generated">
            <a:extLst>
              <a:ext uri="{FF2B5EF4-FFF2-40B4-BE49-F238E27FC236}">
                <a16:creationId xmlns:a16="http://schemas.microsoft.com/office/drawing/2014/main" id="{BC8C2A3D-A8D7-E74A-A4A5-929D260B48D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888425" y="5613849"/>
            <a:ext cx="1347144" cy="1066900"/>
          </a:xfrm>
          <a:prstGeom prst="rect">
            <a:avLst/>
          </a:prstGeom>
          <a:noFill/>
          <a:ln cap="flat">
            <a:noFill/>
          </a:ln>
        </p:spPr>
      </p:pic>
      <p:pic>
        <p:nvPicPr>
          <p:cNvPr id="7" name="Picture 11" descr="Graphical user interface, text, application&#10;&#10;Description automatically generated">
            <a:hlinkClick r:id="rId2"/>
            <a:extLst>
              <a:ext uri="{FF2B5EF4-FFF2-40B4-BE49-F238E27FC236}">
                <a16:creationId xmlns:a16="http://schemas.microsoft.com/office/drawing/2014/main" id="{7D8F3AF3-65D8-BF4A-96B6-BA75155D9A4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55134" y="769285"/>
            <a:ext cx="2167964" cy="3076307"/>
          </a:xfrm>
          <a:prstGeom prst="rect">
            <a:avLst/>
          </a:prstGeom>
          <a:noFill/>
          <a:ln cap="flat">
            <a:noFill/>
          </a:ln>
          <a:effectLst>
            <a:outerShdw blurRad="50800" dist="38100" algn="l" rotWithShape="0">
              <a:prstClr val="black">
                <a:alpha val="40000"/>
              </a:prstClr>
            </a:outerShdw>
          </a:effectLst>
        </p:spPr>
      </p:pic>
      <p:pic>
        <p:nvPicPr>
          <p:cNvPr id="8" name="Picture 13">
            <a:hlinkClick r:id="rId2"/>
            <a:extLst>
              <a:ext uri="{FF2B5EF4-FFF2-40B4-BE49-F238E27FC236}">
                <a16:creationId xmlns:a16="http://schemas.microsoft.com/office/drawing/2014/main" id="{B18D38FC-C9FB-E74B-A9F2-1D6F72E54BA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839116" y="2083093"/>
            <a:ext cx="2167964" cy="3064196"/>
          </a:xfrm>
          <a:prstGeom prst="rect">
            <a:avLst/>
          </a:prstGeom>
          <a:noFill/>
          <a:ln cap="flat">
            <a:noFill/>
          </a:ln>
          <a:effectLst>
            <a:outerShdw blurRad="50800" dist="38100" algn="l" rotWithShape="0">
              <a:prstClr val="black">
                <a:alpha val="40000"/>
              </a:prstClr>
            </a:outerShdw>
          </a:effectLst>
        </p:spPr>
      </p:pic>
      <p:pic>
        <p:nvPicPr>
          <p:cNvPr id="9" name="Picture 15" descr="Text&#10;&#10;Description automatically generated">
            <a:hlinkClick r:id="rId2"/>
            <a:extLst>
              <a:ext uri="{FF2B5EF4-FFF2-40B4-BE49-F238E27FC236}">
                <a16:creationId xmlns:a16="http://schemas.microsoft.com/office/drawing/2014/main" id="{D1561DEC-B093-D84B-9CED-D7D02E2C2C4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572001" y="2071987"/>
            <a:ext cx="2167964" cy="308640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9787682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limate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36633" y="5653548"/>
            <a:ext cx="5447657"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Climate Science resources </a:t>
            </a:r>
          </a:p>
        </p:txBody>
      </p:sp>
      <p:sp>
        <p:nvSpPr>
          <p:cNvPr id="6" name="TextBox 12">
            <a:extLst>
              <a:ext uri="{FF2B5EF4-FFF2-40B4-BE49-F238E27FC236}">
                <a16:creationId xmlns:a16="http://schemas.microsoft.com/office/drawing/2014/main" id="{0DAA9ECB-8F1E-E94F-B8D6-3E13E5EB0ACE}"/>
              </a:ext>
            </a:extLst>
          </p:cNvPr>
          <p:cNvSpPr txBox="1"/>
          <p:nvPr/>
        </p:nvSpPr>
        <p:spPr>
          <a:xfrm>
            <a:off x="722214" y="1501445"/>
            <a:ext cx="4004340" cy="394723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Discover what makes effective climate science education in primary schools. </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Use live classroom sessions with your children or school assembly. Learn how to approach the science and solutions of climate change in 8 different teacher CPD sessions as well as </a:t>
            </a:r>
            <a:r>
              <a:rPr lang="en-GB" sz="2100" b="0" i="0" err="1">
                <a:solidFill>
                  <a:srgbClr val="5E5B5C"/>
                </a:solidFill>
                <a:effectLst/>
                <a:latin typeface="Plus Jakarta Sans Medium" pitchFamily="2" charset="0"/>
                <a:cs typeface="Plus Jakarta Sans Medium" pitchFamily="2" charset="0"/>
              </a:rPr>
              <a:t>Why&amp;How</a:t>
            </a:r>
            <a:r>
              <a:rPr lang="en-GB" sz="2100" b="0" i="0">
                <a:solidFill>
                  <a:srgbClr val="5E5B5C"/>
                </a:solidFill>
                <a:effectLst/>
                <a:latin typeface="Plus Jakarta Sans Medium" pitchFamily="2" charset="0"/>
                <a:cs typeface="Plus Jakarta Sans Medium" pitchFamily="2" charset="0"/>
              </a:rPr>
              <a:t>? magazine articles. </a:t>
            </a:r>
          </a:p>
        </p:txBody>
      </p:sp>
      <p:sp>
        <p:nvSpPr>
          <p:cNvPr id="7" name="TextBox 13">
            <a:extLst>
              <a:ext uri="{FF2B5EF4-FFF2-40B4-BE49-F238E27FC236}">
                <a16:creationId xmlns:a16="http://schemas.microsoft.com/office/drawing/2014/main" id="{3BA9A0A8-22AA-CA40-9ADA-E1838047ACC2}"/>
              </a:ext>
            </a:extLst>
          </p:cNvPr>
          <p:cNvSpPr txBox="1"/>
          <p:nvPr/>
        </p:nvSpPr>
        <p:spPr>
          <a:xfrm>
            <a:off x="736633" y="604079"/>
            <a:ext cx="8215856"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CLIMATE SCIENCE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9" name="Picture 8" descr="A picture containing graphical user interface&#10;&#10;Description automatically generated">
            <a:extLst>
              <a:ext uri="{FF2B5EF4-FFF2-40B4-BE49-F238E27FC236}">
                <a16:creationId xmlns:a16="http://schemas.microsoft.com/office/drawing/2014/main" id="{CC9559BC-43E8-314D-C11C-DEB354E3DBA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00440" y="2053241"/>
            <a:ext cx="3723547" cy="2751518"/>
          </a:xfrm>
          <a:prstGeom prst="rect">
            <a:avLst/>
          </a:prstGeom>
        </p:spPr>
      </p:pic>
    </p:spTree>
    <p:extLst>
      <p:ext uri="{BB962C8B-B14F-4D97-AF65-F5344CB8AC3E}">
        <p14:creationId xmlns:p14="http://schemas.microsoft.com/office/powerpoint/2010/main" val="17092787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Whistlestop Science Weeks">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760842" y="2986983"/>
            <a:ext cx="7622317" cy="2562240"/>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Ready-made themed daily suggestions for short science activities, questions and challenges that children can do at home or in school</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Completely adaptable - schools can choose to:</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do a whole week or just a day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switch the days around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add or swap in some of the additional activities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Science conversation starters for children, their parents, carers and families</a:t>
            </a:r>
          </a:p>
        </p:txBody>
      </p:sp>
      <p:pic>
        <p:nvPicPr>
          <p:cNvPr id="3" name="Picture 11" descr="A picture containing text, clipart&#10;&#10;Description automatically generated">
            <a:extLst>
              <a:ext uri="{FF2B5EF4-FFF2-40B4-BE49-F238E27FC236}">
                <a16:creationId xmlns:a16="http://schemas.microsoft.com/office/drawing/2014/main" id="{09D2B70F-BFA6-DF46-AC0D-435514044DF3}"/>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814976" y="1627479"/>
            <a:ext cx="3514052" cy="1244219"/>
          </a:xfrm>
          <a:prstGeom prst="rect">
            <a:avLst/>
          </a:prstGeom>
          <a:noFill/>
          <a:ln cap="flat">
            <a:noFill/>
          </a:ln>
        </p:spPr>
      </p:pic>
      <p:pic>
        <p:nvPicPr>
          <p:cNvPr id="4" name="Picture 13" descr="A yellow sign with black text&#10;&#10;Description automatically generated with medium confidence">
            <a:extLst>
              <a:ext uri="{FF2B5EF4-FFF2-40B4-BE49-F238E27FC236}">
                <a16:creationId xmlns:a16="http://schemas.microsoft.com/office/drawing/2014/main" id="{0533FAA0-F09D-E045-A85F-BE8EB6046FF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38754" y="244042"/>
            <a:ext cx="4589586" cy="1383437"/>
          </a:xfrm>
          <a:prstGeom prst="rect">
            <a:avLst/>
          </a:prstGeom>
          <a:noFill/>
          <a:ln cap="flat">
            <a:noFill/>
          </a:ln>
        </p:spPr>
      </p:pic>
      <p:sp>
        <p:nvSpPr>
          <p:cNvPr id="5" name="TextBox 11">
            <a:extLst>
              <a:ext uri="{FF2B5EF4-FFF2-40B4-BE49-F238E27FC236}">
                <a16:creationId xmlns:a16="http://schemas.microsoft.com/office/drawing/2014/main" id="{7F3C4F7C-0167-3249-A8ED-A556B626B168}"/>
              </a:ext>
            </a:extLst>
          </p:cNvPr>
          <p:cNvSpPr txBox="1"/>
          <p:nvPr/>
        </p:nvSpPr>
        <p:spPr>
          <a:xfrm>
            <a:off x="2667239" y="5664509"/>
            <a:ext cx="3809520" cy="900246"/>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Whistlestop Science Weeks’ themes</a:t>
            </a:r>
          </a:p>
        </p:txBody>
      </p:sp>
    </p:spTree>
    <p:extLst>
      <p:ext uri="{BB962C8B-B14F-4D97-AF65-F5344CB8AC3E}">
        <p14:creationId xmlns:p14="http://schemas.microsoft.com/office/powerpoint/2010/main" val="5002556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Wow Scienc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F1076D2A-1420-3141-96AF-FA4C10B343E8}"/>
              </a:ext>
            </a:extLst>
          </p:cNvPr>
          <p:cNvSpPr txBox="1"/>
          <p:nvPr/>
        </p:nvSpPr>
        <p:spPr>
          <a:xfrm>
            <a:off x="1744758" y="2501297"/>
            <a:ext cx="641061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Searching out the best primary science activities</a:t>
            </a:r>
          </a:p>
        </p:txBody>
      </p:sp>
      <p:sp>
        <p:nvSpPr>
          <p:cNvPr id="3" name="TextBox 11">
            <a:extLst>
              <a:ext uri="{FF2B5EF4-FFF2-40B4-BE49-F238E27FC236}">
                <a16:creationId xmlns:a16="http://schemas.microsoft.com/office/drawing/2014/main" id="{5779FF3C-77E9-1A45-AC83-5B42C219E384}"/>
              </a:ext>
            </a:extLst>
          </p:cNvPr>
          <p:cNvSpPr txBox="1"/>
          <p:nvPr/>
        </p:nvSpPr>
        <p:spPr>
          <a:xfrm>
            <a:off x="3161857" y="5661862"/>
            <a:ext cx="3130058" cy="346249"/>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www.wowscience.co.uk</a:t>
            </a:r>
            <a:r>
              <a:rPr lang="en-GB" sz="1800" b="1" i="0" u="none" strike="noStrike" kern="1200" cap="none" spc="0" baseline="0">
                <a:solidFill>
                  <a:srgbClr val="002060"/>
                </a:solidFill>
                <a:uFillTx/>
                <a:latin typeface="Plus Jakarta Sans ExtraBold" pitchFamily="2" charset="0"/>
                <a:cs typeface="Plus Jakarta Sans ExtraBold" pitchFamily="2" charset="0"/>
              </a:rPr>
              <a:t> </a:t>
            </a:r>
          </a:p>
        </p:txBody>
      </p:sp>
      <p:pic>
        <p:nvPicPr>
          <p:cNvPr id="4" name="Picture 5" descr="A picture containing text, clipart&#10;&#10;Description automatically generated">
            <a:extLst>
              <a:ext uri="{FF2B5EF4-FFF2-40B4-BE49-F238E27FC236}">
                <a16:creationId xmlns:a16="http://schemas.microsoft.com/office/drawing/2014/main" id="{060169FD-65D1-FC45-8D50-0B69E10F462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08883" y="100243"/>
            <a:ext cx="4201012" cy="2285243"/>
          </a:xfrm>
          <a:prstGeom prst="rect">
            <a:avLst/>
          </a:prstGeom>
          <a:noFill/>
          <a:ln cap="flat">
            <a:noFill/>
          </a:ln>
        </p:spPr>
      </p:pic>
      <p:pic>
        <p:nvPicPr>
          <p:cNvPr id="5" name="Picture 10">
            <a:hlinkClick r:id="rId2"/>
            <a:extLst>
              <a:ext uri="{FF2B5EF4-FFF2-40B4-BE49-F238E27FC236}">
                <a16:creationId xmlns:a16="http://schemas.microsoft.com/office/drawing/2014/main" id="{93E8BCC9-A506-5E49-B8AE-034F72DE1545}"/>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571751" y="3071012"/>
            <a:ext cx="4310273" cy="2413550"/>
          </a:xfrm>
          <a:prstGeom prst="rect">
            <a:avLst/>
          </a:prstGeom>
          <a:noFill/>
          <a:ln cap="flat">
            <a:noFill/>
          </a:ln>
        </p:spPr>
      </p:pic>
      <p:pic>
        <p:nvPicPr>
          <p:cNvPr id="6" name="Picture 19">
            <a:extLst>
              <a:ext uri="{FF2B5EF4-FFF2-40B4-BE49-F238E27FC236}">
                <a16:creationId xmlns:a16="http://schemas.microsoft.com/office/drawing/2014/main" id="{F4E9AF4D-1088-D14F-A311-5C14C429DB97}"/>
              </a:ext>
            </a:extLst>
          </p:cNvPr>
          <p:cNvPicPr>
            <a:picLocks noChangeAspect="1"/>
          </p:cNvPicPr>
          <p:nvPr/>
        </p:nvPicPr>
        <p:blipFill>
          <a:blip r:embed="rId5"/>
          <a:stretch>
            <a:fillRect/>
          </a:stretch>
        </p:blipFill>
        <p:spPr>
          <a:xfrm>
            <a:off x="474786" y="5205407"/>
            <a:ext cx="1881554" cy="1411163"/>
          </a:xfrm>
          <a:prstGeom prst="rect">
            <a:avLst/>
          </a:prstGeom>
          <a:noFill/>
          <a:ln cap="flat">
            <a:noFill/>
          </a:ln>
        </p:spPr>
      </p:pic>
    </p:spTree>
    <p:extLst>
      <p:ext uri="{BB962C8B-B14F-4D97-AF65-F5344CB8AC3E}">
        <p14:creationId xmlns:p14="http://schemas.microsoft.com/office/powerpoint/2010/main" val="9821878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FREE Titanic Investigations ">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308B9469-D06E-F347-A119-0B005F7AE5C3}"/>
              </a:ext>
            </a:extLst>
          </p:cNvPr>
          <p:cNvSpPr txBox="1"/>
          <p:nvPr/>
        </p:nvSpPr>
        <p:spPr>
          <a:xfrm>
            <a:off x="844333" y="4445587"/>
            <a:ext cx="4052981"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short videos of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Titanic Investigations</a:t>
            </a:r>
          </a:p>
        </p:txBody>
      </p:sp>
      <p:sp>
        <p:nvSpPr>
          <p:cNvPr id="3" name="TextBox 12">
            <a:extLst>
              <a:ext uri="{FF2B5EF4-FFF2-40B4-BE49-F238E27FC236}">
                <a16:creationId xmlns:a16="http://schemas.microsoft.com/office/drawing/2014/main" id="{47241234-9F09-7D4B-AE0C-EC5C5D78346D}"/>
              </a:ext>
            </a:extLst>
          </p:cNvPr>
          <p:cNvSpPr txBox="1"/>
          <p:nvPr/>
        </p:nvSpPr>
        <p:spPr>
          <a:xfrm>
            <a:off x="844332" y="1625748"/>
            <a:ext cx="3727666"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PSTT, the primary science team at SSERC has created a series of short videos to illustrate some of the practical science activities based on the story of the Titanic. </a:t>
            </a:r>
          </a:p>
        </p:txBody>
      </p:sp>
      <p:sp>
        <p:nvSpPr>
          <p:cNvPr id="4" name="TextBox 13">
            <a:extLst>
              <a:ext uri="{FF2B5EF4-FFF2-40B4-BE49-F238E27FC236}">
                <a16:creationId xmlns:a16="http://schemas.microsoft.com/office/drawing/2014/main" id="{3CFEAAF4-10D6-5B4C-9311-84C0FFDE6523}"/>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TITANIC INVESTIGATIONS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a:extLst>
              <a:ext uri="{FF2B5EF4-FFF2-40B4-BE49-F238E27FC236}">
                <a16:creationId xmlns:a16="http://schemas.microsoft.com/office/drawing/2014/main" id="{3131138C-3066-AB4F-A9A4-00B2A86AA3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04230" y="1524423"/>
            <a:ext cx="3076787" cy="1751300"/>
          </a:xfrm>
          <a:prstGeom prst="rect">
            <a:avLst/>
          </a:prstGeom>
          <a:noFill/>
          <a:ln cap="flat">
            <a:noFill/>
          </a:ln>
        </p:spPr>
      </p:pic>
      <p:pic>
        <p:nvPicPr>
          <p:cNvPr id="6" name="Picture 12" descr="A person standing at a podium&#10;&#10;Description automatically generated">
            <a:extLst>
              <a:ext uri="{FF2B5EF4-FFF2-40B4-BE49-F238E27FC236}">
                <a16:creationId xmlns:a16="http://schemas.microsoft.com/office/drawing/2014/main" id="{5A321424-370D-3D46-891A-D57F5E349F36}"/>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504230" y="3662659"/>
            <a:ext cx="3076787" cy="1751300"/>
          </a:xfrm>
          <a:prstGeom prst="rect">
            <a:avLst/>
          </a:prstGeom>
          <a:noFill/>
          <a:ln cap="flat">
            <a:noFill/>
          </a:ln>
        </p:spPr>
      </p:pic>
      <p:pic>
        <p:nvPicPr>
          <p:cNvPr id="7" name="Picture 14">
            <a:extLst>
              <a:ext uri="{FF2B5EF4-FFF2-40B4-BE49-F238E27FC236}">
                <a16:creationId xmlns:a16="http://schemas.microsoft.com/office/drawing/2014/main" id="{97F481B8-8C54-8845-93BE-4B911B659E4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8092" y="5554311"/>
            <a:ext cx="2144421" cy="1031127"/>
          </a:xfrm>
          <a:prstGeom prst="rect">
            <a:avLst/>
          </a:prstGeom>
          <a:noFill/>
          <a:ln cap="flat">
            <a:noFill/>
          </a:ln>
        </p:spPr>
      </p:pic>
    </p:spTree>
    <p:extLst>
      <p:ext uri="{BB962C8B-B14F-4D97-AF65-F5344CB8AC3E}">
        <p14:creationId xmlns:p14="http://schemas.microsoft.com/office/powerpoint/2010/main" val="15215970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cience &amp; STEM Club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699CDDE-7C43-B240-AC5B-C20BF8B08FCB}"/>
              </a:ext>
            </a:extLst>
          </p:cNvPr>
          <p:cNvSpPr txBox="1"/>
          <p:nvPr/>
        </p:nvSpPr>
        <p:spPr>
          <a:xfrm>
            <a:off x="2384615" y="5671556"/>
            <a:ext cx="4777023" cy="577081"/>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650" b="1" i="0" u="none" strike="noStrike" kern="1200" cap="none" spc="0" baseline="0">
                <a:solidFill>
                  <a:srgbClr val="002060"/>
                </a:solidFill>
                <a:uFillTx/>
                <a:latin typeface="Plus Jakarta Sans ExtraBold" pitchFamily="2" charset="0"/>
                <a:cs typeface="Plus Jakarta Sans ExtraBold" pitchFamily="2" charset="0"/>
              </a:rPr>
              <a:t>for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rPr>
              <a:t>Science &amp; STEM Club resources</a:t>
            </a:r>
          </a:p>
        </p:txBody>
      </p:sp>
      <p:sp>
        <p:nvSpPr>
          <p:cNvPr id="3" name="TextBox 12">
            <a:extLst>
              <a:ext uri="{FF2B5EF4-FFF2-40B4-BE49-F238E27FC236}">
                <a16:creationId xmlns:a16="http://schemas.microsoft.com/office/drawing/2014/main" id="{5023F562-577B-6A48-A1CD-685AEE19726B}"/>
              </a:ext>
            </a:extLst>
          </p:cNvPr>
          <p:cNvSpPr txBox="1"/>
          <p:nvPr/>
        </p:nvSpPr>
        <p:spPr>
          <a:xfrm>
            <a:off x="844336" y="1222888"/>
            <a:ext cx="3850753"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Aimed at teachers or other adults looking for support to introduce a science or STEM club to primary children, PSTT has created a number of free to download, easily-accessible club packs.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All activities are validated by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Children’s University</a:t>
            </a:r>
            <a:r>
              <a:rPr lang="en-GB" sz="2100" b="0" i="0" u="none" strike="noStrike" kern="1200" cap="none" spc="0" baseline="0">
                <a:solidFill>
                  <a:srgbClr val="5E5B5C"/>
                </a:solidFill>
                <a:uFillTx/>
                <a:latin typeface="Plus Jakarta Sans Medium" pitchFamily="2" charset="0"/>
                <a:cs typeface="Plus Jakarta Sans Medium" pitchFamily="2" charset="0"/>
              </a:rPr>
              <a:t> and as such count towards accredited learning for any children taking part.</a:t>
            </a:r>
          </a:p>
        </p:txBody>
      </p:sp>
      <p:sp>
        <p:nvSpPr>
          <p:cNvPr id="4" name="TextBox 13">
            <a:extLst>
              <a:ext uri="{FF2B5EF4-FFF2-40B4-BE49-F238E27FC236}">
                <a16:creationId xmlns:a16="http://schemas.microsoft.com/office/drawing/2014/main" id="{1842779C-F7EC-5142-A44A-FD3ACD8FC363}"/>
              </a:ext>
            </a:extLst>
          </p:cNvPr>
          <p:cNvSpPr txBox="1"/>
          <p:nvPr/>
        </p:nvSpPr>
        <p:spPr>
          <a:xfrm>
            <a:off x="844336" y="444988"/>
            <a:ext cx="7455325" cy="64633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750" b="0" i="0" u="none" strike="noStrike" kern="1200" cap="none" spc="0" baseline="0">
                <a:solidFill>
                  <a:srgbClr val="3EB1C8"/>
                </a:solidFill>
                <a:uFillTx/>
                <a:latin typeface="Plus Jakarta Sans Medium" pitchFamily="2" charset="0"/>
                <a:cs typeface="Plus Jakarta Sans Medium" pitchFamily="2" charset="0"/>
              </a:rPr>
              <a:t>SCIENCE &amp; STEM CLUBS </a:t>
            </a:r>
            <a:endParaRPr lang="en-GB" sz="37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company name&#10;&#10;Description automatically generated">
            <a:extLst>
              <a:ext uri="{FF2B5EF4-FFF2-40B4-BE49-F238E27FC236}">
                <a16:creationId xmlns:a16="http://schemas.microsoft.com/office/drawing/2014/main" id="{9F2D1BB4-1359-9948-BF39-15EC49A2C1D6}"/>
              </a:ext>
            </a:extLst>
          </p:cNvPr>
          <p:cNvPicPr>
            <a:picLocks noChangeAspect="1"/>
          </p:cNvPicPr>
          <p:nvPr/>
        </p:nvPicPr>
        <p:blipFill>
          <a:blip r:embed="rId4"/>
          <a:stretch>
            <a:fillRect/>
          </a:stretch>
        </p:blipFill>
        <p:spPr>
          <a:xfrm>
            <a:off x="430276" y="5624857"/>
            <a:ext cx="2163458" cy="985337"/>
          </a:xfrm>
          <a:prstGeom prst="rect">
            <a:avLst/>
          </a:prstGeom>
          <a:noFill/>
          <a:ln cap="flat">
            <a:noFill/>
          </a:ln>
        </p:spPr>
      </p:pic>
      <p:pic>
        <p:nvPicPr>
          <p:cNvPr id="6" name="Picture 8" descr="A picture containing table&#10;&#10;Description automatically generated">
            <a:hlinkClick r:id="rId2"/>
            <a:extLst>
              <a:ext uri="{FF2B5EF4-FFF2-40B4-BE49-F238E27FC236}">
                <a16:creationId xmlns:a16="http://schemas.microsoft.com/office/drawing/2014/main" id="{82BFDD70-5A5A-0F4C-9582-A32A747A4C8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15100" y="897904"/>
            <a:ext cx="2558562" cy="3637627"/>
          </a:xfrm>
          <a:prstGeom prst="rect">
            <a:avLst/>
          </a:prstGeom>
          <a:noFill/>
          <a:ln cap="flat">
            <a:noFill/>
          </a:ln>
          <a:effectLst>
            <a:outerShdw blurRad="50800" dist="38100" algn="l" rotWithShape="0">
              <a:prstClr val="black">
                <a:alpha val="40000"/>
              </a:prstClr>
            </a:outerShdw>
          </a:effectLst>
        </p:spPr>
      </p:pic>
      <p:pic>
        <p:nvPicPr>
          <p:cNvPr id="7" name="Picture 10" descr="Text&#10;&#10;Description automatically generated">
            <a:hlinkClick r:id="rId2"/>
            <a:extLst>
              <a:ext uri="{FF2B5EF4-FFF2-40B4-BE49-F238E27FC236}">
                <a16:creationId xmlns:a16="http://schemas.microsoft.com/office/drawing/2014/main" id="{CD4E51BE-B5E1-284A-9D62-C24682C122E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73127" y="2946025"/>
            <a:ext cx="3280627" cy="231384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1068115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9556E-CCC3-A341-B110-F4D14A732787}"/>
              </a:ext>
            </a:extLst>
          </p:cNvPr>
          <p:cNvSpPr txBox="1">
            <a:spLocks noGrp="1"/>
          </p:cNvSpPr>
          <p:nvPr>
            <p:ph type="title"/>
          </p:nvPr>
        </p:nvSpPr>
        <p:spPr>
          <a:xfrm>
            <a:off x="623885" y="1709741"/>
            <a:ext cx="7886700" cy="2852735"/>
          </a:xfrm>
        </p:spPr>
        <p:txBody>
          <a:bodyPr anchor="b"/>
          <a:lstStyle>
            <a:lvl1pPr>
              <a:defRPr sz="6000"/>
            </a:lvl1pPr>
          </a:lstStyle>
          <a:p>
            <a:pPr lvl="0"/>
            <a:r>
              <a:rPr lang="en-US"/>
              <a:t>Click to edit Master title style</a:t>
            </a:r>
          </a:p>
        </p:txBody>
      </p:sp>
      <p:sp>
        <p:nvSpPr>
          <p:cNvPr id="3" name="Text Placeholder 2">
            <a:extLst>
              <a:ext uri="{FF2B5EF4-FFF2-40B4-BE49-F238E27FC236}">
                <a16:creationId xmlns:a16="http://schemas.microsoft.com/office/drawing/2014/main" id="{1C93AB03-1C45-BD4D-B94C-F0B86F284E00}"/>
              </a:ext>
            </a:extLst>
          </p:cNvPr>
          <p:cNvSpPr txBox="1">
            <a:spLocks noGrp="1"/>
          </p:cNvSpPr>
          <p:nvPr>
            <p:ph type="body" idx="1"/>
          </p:nvPr>
        </p:nvSpPr>
        <p:spPr>
          <a:xfrm>
            <a:off x="623885" y="4589462"/>
            <a:ext cx="7886700" cy="1500188"/>
          </a:xfrm>
        </p:spPr>
        <p:txBody>
          <a:bodyPr/>
          <a:lstStyle>
            <a:lvl1pPr marL="0" indent="0">
              <a:buNone/>
              <a:defRPr sz="2400">
                <a:solidFill>
                  <a:srgbClr val="002060"/>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548F669C-FEF0-CC4F-B03D-0D6AF91A54F0}"/>
              </a:ext>
            </a:extLst>
          </p:cNvPr>
          <p:cNvSpPr txBox="1">
            <a:spLocks noGrp="1"/>
          </p:cNvSpPr>
          <p:nvPr>
            <p:ph type="dt" sz="half" idx="7"/>
          </p:nvPr>
        </p:nvSpPr>
        <p:spPr/>
        <p:txBody>
          <a:bodyPr/>
          <a:lstStyle>
            <a:lvl1pPr>
              <a:defRPr/>
            </a:lvl1pPr>
          </a:lstStyle>
          <a:p>
            <a:pPr lvl="0"/>
            <a:fld id="{9091EF87-A665-FB42-B0A7-654DF775E24B}" type="datetime1">
              <a:rPr lang="en-GB"/>
              <a:pPr lvl="0"/>
              <a:t>12/12/2023</a:t>
            </a:fld>
            <a:endParaRPr lang="en-GB"/>
          </a:p>
        </p:txBody>
      </p:sp>
      <p:sp>
        <p:nvSpPr>
          <p:cNvPr id="5" name="Footer Placeholder 4">
            <a:extLst>
              <a:ext uri="{FF2B5EF4-FFF2-40B4-BE49-F238E27FC236}">
                <a16:creationId xmlns:a16="http://schemas.microsoft.com/office/drawing/2014/main" id="{99576078-1B1C-CC4E-BE7E-0CC3619DD809}"/>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C5955285-3FD6-A749-B4B6-D061425F058D}"/>
              </a:ext>
            </a:extLst>
          </p:cNvPr>
          <p:cNvSpPr txBox="1">
            <a:spLocks noGrp="1"/>
          </p:cNvSpPr>
          <p:nvPr>
            <p:ph type="sldNum" sz="quarter" idx="8"/>
          </p:nvPr>
        </p:nvSpPr>
        <p:spPr/>
        <p:txBody>
          <a:bodyPr/>
          <a:lstStyle>
            <a:lvl1pPr>
              <a:defRPr/>
            </a:lvl1pPr>
          </a:lstStyle>
          <a:p>
            <a:pPr lvl="0"/>
            <a:fld id="{690E2A5E-147B-C348-AE2F-0383D220ABDB}" type="slidenum">
              <a:t>‹#›</a:t>
            </a:fld>
            <a:endParaRPr lang="en-GB"/>
          </a:p>
        </p:txBody>
      </p:sp>
    </p:spTree>
    <p:extLst>
      <p:ext uri="{BB962C8B-B14F-4D97-AF65-F5344CB8AC3E}">
        <p14:creationId xmlns:p14="http://schemas.microsoft.com/office/powerpoint/2010/main" val="190584828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ig Jurassic Classroom">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D730396E-4243-644B-8A98-76F5C8D0F432}"/>
              </a:ext>
            </a:extLst>
          </p:cNvPr>
          <p:cNvSpPr txBox="1"/>
          <p:nvPr/>
        </p:nvSpPr>
        <p:spPr>
          <a:xfrm>
            <a:off x="985014" y="5595667"/>
            <a:ext cx="509805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800" b="1" i="0" u="none" strike="noStrike" kern="1200" cap="none" spc="0" baseline="0">
                <a:solidFill>
                  <a:srgbClr val="002060"/>
                </a:solidFill>
                <a:uFillTx/>
                <a:latin typeface="Plus Jakarta Sans ExtraBold" pitchFamily="2" charset="0"/>
                <a:cs typeface="Plus Jakarta Sans ExtraBold" pitchFamily="2" charset="0"/>
              </a:rPr>
              <a:t>to The Big Jurassic Classroom resource</a:t>
            </a:r>
          </a:p>
        </p:txBody>
      </p:sp>
      <p:sp>
        <p:nvSpPr>
          <p:cNvPr id="3" name="TextBox 12">
            <a:extLst>
              <a:ext uri="{FF2B5EF4-FFF2-40B4-BE49-F238E27FC236}">
                <a16:creationId xmlns:a16="http://schemas.microsoft.com/office/drawing/2014/main" id="{055568E5-545E-7F43-8C53-0001E949351E}"/>
              </a:ext>
            </a:extLst>
          </p:cNvPr>
          <p:cNvSpPr txBox="1"/>
          <p:nvPr/>
        </p:nvSpPr>
        <p:spPr>
          <a:xfrm>
            <a:off x="985014" y="1542111"/>
            <a:ext cx="3085826"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Jurassic Coast Trust</a:t>
            </a:r>
            <a:r>
              <a:rPr lang="en-GB" sz="2100" b="0" i="0" u="none" strike="noStrike" kern="1200" cap="none" spc="0" baseline="0">
                <a:solidFill>
                  <a:srgbClr val="5E5B5C"/>
                </a:solidFill>
                <a:uFillTx/>
                <a:latin typeface="Plus Jakarta Sans Medium" pitchFamily="2" charset="0"/>
                <a:cs typeface="Plus Jakarta Sans Medium" pitchFamily="2" charset="0"/>
              </a:rPr>
              <a:t>, PSTT has created a free to download book, bringing together resources and information to show teachers how they can use their local environments to inspire interest in the UK’s geological history. </a:t>
            </a:r>
          </a:p>
        </p:txBody>
      </p:sp>
      <p:sp>
        <p:nvSpPr>
          <p:cNvPr id="4" name="TextBox 13">
            <a:extLst>
              <a:ext uri="{FF2B5EF4-FFF2-40B4-BE49-F238E27FC236}">
                <a16:creationId xmlns:a16="http://schemas.microsoft.com/office/drawing/2014/main" id="{F956F2D8-5317-A042-9BF5-F81AFCBB7262}"/>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BIG JURASSIC CLASSROOM</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Calendar&#10;&#10;Description automatically generated">
            <a:hlinkClick r:id="rId2"/>
            <a:extLst>
              <a:ext uri="{FF2B5EF4-FFF2-40B4-BE49-F238E27FC236}">
                <a16:creationId xmlns:a16="http://schemas.microsoft.com/office/drawing/2014/main" id="{ED9B5C62-0309-824E-BDAD-3CFC4683D82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15100" y="1600197"/>
            <a:ext cx="2232553" cy="3158363"/>
          </a:xfrm>
          <a:prstGeom prst="rect">
            <a:avLst/>
          </a:prstGeom>
          <a:noFill/>
          <a:ln cap="flat">
            <a:noFill/>
          </a:ln>
          <a:effectLst>
            <a:outerShdw blurRad="50800" dist="38100" algn="l" rotWithShape="0">
              <a:prstClr val="black">
                <a:alpha val="40000"/>
              </a:prstClr>
            </a:outerShdw>
          </a:effectLst>
        </p:spPr>
      </p:pic>
      <p:pic>
        <p:nvPicPr>
          <p:cNvPr id="6" name="Picture 9">
            <a:hlinkClick r:id="rId2"/>
            <a:extLst>
              <a:ext uri="{FF2B5EF4-FFF2-40B4-BE49-F238E27FC236}">
                <a16:creationId xmlns:a16="http://schemas.microsoft.com/office/drawing/2014/main" id="{BB21AEC3-1C6D-0F4A-9D8F-4088D234F47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34708" y="2998997"/>
            <a:ext cx="2866946" cy="20271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8878261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Family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4461183F-496D-F74A-A73B-5C099A415333}"/>
              </a:ext>
            </a:extLst>
          </p:cNvPr>
          <p:cNvSpPr txBox="1"/>
          <p:nvPr/>
        </p:nvSpPr>
        <p:spPr>
          <a:xfrm>
            <a:off x="985015" y="4983423"/>
            <a:ext cx="543895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start learning science together</a:t>
            </a:r>
          </a:p>
        </p:txBody>
      </p:sp>
      <p:sp>
        <p:nvSpPr>
          <p:cNvPr id="3" name="TextBox 12">
            <a:extLst>
              <a:ext uri="{FF2B5EF4-FFF2-40B4-BE49-F238E27FC236}">
                <a16:creationId xmlns:a16="http://schemas.microsoft.com/office/drawing/2014/main" id="{E07254D2-B325-FB46-A5DA-8D4EE673EC1D}"/>
              </a:ext>
            </a:extLst>
          </p:cNvPr>
          <p:cNvSpPr txBox="1"/>
          <p:nvPr/>
        </p:nvSpPr>
        <p:spPr>
          <a:xfrm>
            <a:off x="985014" y="1718519"/>
            <a:ext cx="3085826" cy="297773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This project provides family learning sessions in science. Children come to school with a parent, and they learn science together through problem solving and investigative activities.</a:t>
            </a:r>
          </a:p>
        </p:txBody>
      </p:sp>
      <p:sp>
        <p:nvSpPr>
          <p:cNvPr id="4" name="TextBox 13">
            <a:extLst>
              <a:ext uri="{FF2B5EF4-FFF2-40B4-BE49-F238E27FC236}">
                <a16:creationId xmlns:a16="http://schemas.microsoft.com/office/drawing/2014/main" id="{66ECBDE8-D17A-824A-BCF1-61FCB067B3B0}"/>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FAMILY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A picture containing text, clipart&#10;&#10;Description automatically generated">
            <a:hlinkClick r:id="rId2"/>
            <a:extLst>
              <a:ext uri="{FF2B5EF4-FFF2-40B4-BE49-F238E27FC236}">
                <a16:creationId xmlns:a16="http://schemas.microsoft.com/office/drawing/2014/main" id="{1DB025AD-A72A-D541-BEF2-83C9E765660D}"/>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501934" y="1718518"/>
            <a:ext cx="4072554" cy="2335526"/>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080252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hain Reaction">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8AB26699-1B2F-DC4B-8234-6287E7B717A0}"/>
              </a:ext>
            </a:extLst>
          </p:cNvPr>
          <p:cNvSpPr txBox="1"/>
          <p:nvPr/>
        </p:nvSpPr>
        <p:spPr>
          <a:xfrm>
            <a:off x="985015" y="5164520"/>
            <a:ext cx="5850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the Chain Reaction project</a:t>
            </a:r>
          </a:p>
        </p:txBody>
      </p:sp>
      <p:sp>
        <p:nvSpPr>
          <p:cNvPr id="3" name="TextBox 12">
            <a:extLst>
              <a:ext uri="{FF2B5EF4-FFF2-40B4-BE49-F238E27FC236}">
                <a16:creationId xmlns:a16="http://schemas.microsoft.com/office/drawing/2014/main" id="{203E6C2D-BFD2-E843-BAB5-25E99D31640E}"/>
              </a:ext>
            </a:extLst>
          </p:cNvPr>
          <p:cNvSpPr txBox="1"/>
          <p:nvPr/>
        </p:nvSpPr>
        <p:spPr>
          <a:xfrm>
            <a:off x="985014" y="2455397"/>
            <a:ext cx="3085826" cy="168507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An engaging primary school STEM project for upper KS2 children that is easily adapted to suit any age group.</a:t>
            </a:r>
          </a:p>
        </p:txBody>
      </p:sp>
      <p:sp>
        <p:nvSpPr>
          <p:cNvPr id="4" name="TextBox 13">
            <a:extLst>
              <a:ext uri="{FF2B5EF4-FFF2-40B4-BE49-F238E27FC236}">
                <a16:creationId xmlns:a16="http://schemas.microsoft.com/office/drawing/2014/main" id="{38761124-8E04-D645-91F1-707823A6B6AE}"/>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CHAIN REACTION</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indoor, wooden, wood&#10;&#10;Description automatically generated">
            <a:hlinkClick r:id="rId2"/>
            <a:extLst>
              <a:ext uri="{FF2B5EF4-FFF2-40B4-BE49-F238E27FC236}">
                <a16:creationId xmlns:a16="http://schemas.microsoft.com/office/drawing/2014/main" id="{AF161877-1948-144C-9933-A6AA0FE9579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46412" y="1725212"/>
            <a:ext cx="4193927" cy="3145449"/>
          </a:xfrm>
          <a:prstGeom prst="rect">
            <a:avLst/>
          </a:prstGeom>
          <a:noFill/>
          <a:ln cap="flat">
            <a:noFill/>
          </a:ln>
        </p:spPr>
      </p:pic>
    </p:spTree>
    <p:extLst>
      <p:ext uri="{BB962C8B-B14F-4D97-AF65-F5344CB8AC3E}">
        <p14:creationId xmlns:p14="http://schemas.microsoft.com/office/powerpoint/2010/main" val="1620207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Playground Science">
    <p:spTree>
      <p:nvGrpSpPr>
        <p:cNvPr id="1" name=""/>
        <p:cNvGrpSpPr/>
        <p:nvPr/>
      </p:nvGrpSpPr>
      <p:grpSpPr>
        <a:xfrm>
          <a:off x="0" y="0"/>
          <a:ext cx="0" cy="0"/>
          <a:chOff x="0" y="0"/>
          <a:chExt cx="0" cy="0"/>
        </a:xfrm>
      </p:grpSpPr>
      <p:pic>
        <p:nvPicPr>
          <p:cNvPr id="2" name="Picture 12" descr="Text&#10;&#10;Description automatically generated">
            <a:hlinkClick r:id="rId2"/>
            <a:extLst>
              <a:ext uri="{FF2B5EF4-FFF2-40B4-BE49-F238E27FC236}">
                <a16:creationId xmlns:a16="http://schemas.microsoft.com/office/drawing/2014/main" id="{F67B9181-FB94-F540-863A-0763BC2D511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158295">
            <a:off x="6144741" y="1883495"/>
            <a:ext cx="2634967" cy="1863291"/>
          </a:xfrm>
          <a:prstGeom prst="rect">
            <a:avLst/>
          </a:prstGeom>
          <a:noFill/>
          <a:ln cap="flat">
            <a:noFill/>
          </a:ln>
          <a:effectLst>
            <a:outerShdw blurRad="50800" dist="38100" algn="l" rotWithShape="0">
              <a:prstClr val="black">
                <a:alpha val="40000"/>
              </a:prstClr>
            </a:outerShdw>
          </a:effectLst>
        </p:spPr>
      </p:pic>
      <p:pic>
        <p:nvPicPr>
          <p:cNvPr id="3" name="Picture 10" descr="Diagram, website&#10;&#10;Description automatically generated">
            <a:hlinkClick r:id="rId2"/>
            <a:extLst>
              <a:ext uri="{FF2B5EF4-FFF2-40B4-BE49-F238E27FC236}">
                <a16:creationId xmlns:a16="http://schemas.microsoft.com/office/drawing/2014/main" id="{D086B28F-CBF8-874D-BB19-033BD1D6D71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124624">
            <a:off x="6181205" y="3104604"/>
            <a:ext cx="2562039" cy="1811719"/>
          </a:xfrm>
          <a:prstGeom prst="rect">
            <a:avLst/>
          </a:prstGeom>
          <a:noFill/>
          <a:ln cap="flat">
            <a:noFill/>
          </a:ln>
          <a:effectLst>
            <a:outerShdw blurRad="50800" dist="38100" algn="l" rotWithShape="0">
              <a:prstClr val="black">
                <a:alpha val="40000"/>
              </a:prstClr>
            </a:outerShdw>
          </a:effectLst>
        </p:spPr>
      </p:pic>
      <p:sp>
        <p:nvSpPr>
          <p:cNvPr id="4" name="TextBox 11">
            <a:extLst>
              <a:ext uri="{FF2B5EF4-FFF2-40B4-BE49-F238E27FC236}">
                <a16:creationId xmlns:a16="http://schemas.microsoft.com/office/drawing/2014/main" id="{ECDEF4AC-B183-3241-9C7A-22209ADB9623}"/>
              </a:ext>
            </a:extLst>
          </p:cNvPr>
          <p:cNvSpPr txBox="1"/>
          <p:nvPr/>
        </p:nvSpPr>
        <p:spPr>
          <a:xfrm>
            <a:off x="985014" y="6131216"/>
            <a:ext cx="4791533"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Playground Science</a:t>
            </a:r>
          </a:p>
        </p:txBody>
      </p:sp>
      <p:sp>
        <p:nvSpPr>
          <p:cNvPr id="5" name="TextBox 12">
            <a:extLst>
              <a:ext uri="{FF2B5EF4-FFF2-40B4-BE49-F238E27FC236}">
                <a16:creationId xmlns:a16="http://schemas.microsoft.com/office/drawing/2014/main" id="{FD704203-875A-9049-B51F-1228D76AAFB4}"/>
              </a:ext>
            </a:extLst>
          </p:cNvPr>
          <p:cNvSpPr txBox="1"/>
          <p:nvPr/>
        </p:nvSpPr>
        <p:spPr>
          <a:xfrm>
            <a:off x="985014" y="1646085"/>
            <a:ext cx="3208917"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Playground Science is a set of fun and informal science activities that children can carry out in their playtimes. The activities use simple instructions and a small amount of equipment to encourage children to explore the world around them whilst developing scientific skills.</a:t>
            </a:r>
          </a:p>
        </p:txBody>
      </p:sp>
      <p:sp>
        <p:nvSpPr>
          <p:cNvPr id="6" name="TextBox 13">
            <a:extLst>
              <a:ext uri="{FF2B5EF4-FFF2-40B4-BE49-F238E27FC236}">
                <a16:creationId xmlns:a16="http://schemas.microsoft.com/office/drawing/2014/main" id="{DD8C06D8-7CD7-1B49-8068-5C3AC4554B6B}"/>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PLAYGROUND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2" descr="Text&#10;&#10;Description automatically generated">
            <a:hlinkClick r:id="rId2"/>
            <a:extLst>
              <a:ext uri="{FF2B5EF4-FFF2-40B4-BE49-F238E27FC236}">
                <a16:creationId xmlns:a16="http://schemas.microsoft.com/office/drawing/2014/main" id="{C14BFD73-DD02-DD40-B729-2F307AD17D7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40115" y="2021697"/>
            <a:ext cx="2107628" cy="2981275"/>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40683906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ee Through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B05BE14E-E6E9-8147-AB67-48E3E1CC3219}"/>
              </a:ext>
            </a:extLst>
          </p:cNvPr>
          <p:cNvSpPr txBox="1"/>
          <p:nvPr/>
        </p:nvSpPr>
        <p:spPr>
          <a:xfrm>
            <a:off x="2814164" y="5807524"/>
            <a:ext cx="3515672" cy="623248"/>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find out more about See Through Science</a:t>
            </a:r>
          </a:p>
        </p:txBody>
      </p:sp>
      <p:sp>
        <p:nvSpPr>
          <p:cNvPr id="3" name="TextBox 12">
            <a:extLst>
              <a:ext uri="{FF2B5EF4-FFF2-40B4-BE49-F238E27FC236}">
                <a16:creationId xmlns:a16="http://schemas.microsoft.com/office/drawing/2014/main" id="{85365986-296B-4A4D-9D4C-9A2D6964E982}"/>
              </a:ext>
            </a:extLst>
          </p:cNvPr>
          <p:cNvSpPr txBox="1"/>
          <p:nvPr/>
        </p:nvSpPr>
        <p:spPr>
          <a:xfrm>
            <a:off x="985014" y="1566395"/>
            <a:ext cx="320415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See Through Science is a set of fifteen high-resolution digital images (included with the book as a digital download). The book is packed with practical advice for teachers about using the image pack to develop children’s observation, questioning and discussion skills.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Regular"/>
            </a:endParaRPr>
          </a:p>
        </p:txBody>
      </p:sp>
      <p:sp>
        <p:nvSpPr>
          <p:cNvPr id="4" name="TextBox 13">
            <a:extLst>
              <a:ext uri="{FF2B5EF4-FFF2-40B4-BE49-F238E27FC236}">
                <a16:creationId xmlns:a16="http://schemas.microsoft.com/office/drawing/2014/main" id="{A7127FB2-BFAF-CF4E-9CA2-5C36680CF698}"/>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SEE THROUGH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8" descr="A picture containing application&#10;&#10;Description automatically generated">
            <a:hlinkClick r:id="rId2"/>
            <a:extLst>
              <a:ext uri="{FF2B5EF4-FFF2-40B4-BE49-F238E27FC236}">
                <a16:creationId xmlns:a16="http://schemas.microsoft.com/office/drawing/2014/main" id="{F2DA145D-EB09-D747-96D7-F0686257144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3165" y="1566394"/>
            <a:ext cx="2806787" cy="396921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19546895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PSTA">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515727" y="470104"/>
            <a:ext cx="8566727" cy="5309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000" b="0" i="0" u="none" strike="noStrike" kern="1200" cap="none" spc="0" baseline="0">
                <a:solidFill>
                  <a:srgbClr val="3EB1C8"/>
                </a:solidFill>
                <a:uFillTx/>
                <a:latin typeface="Plus Jakarta Sans Medium" pitchFamily="2" charset="0"/>
                <a:cs typeface="Plus Jakarta Sans Medium" pitchFamily="2" charset="0"/>
              </a:rPr>
              <a:t>PRIMARY SCIENCE TEACHER AWARDS (PSTA)</a:t>
            </a:r>
            <a:endParaRPr lang="en-GB" sz="30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568474" y="2666726"/>
            <a:ext cx="5007225"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Are they innovative and creative in teaching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How are they inspiring colleagues and contributing to developing science in their school and beyond?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Do they engage pupils in the excitement and fascination of science?</a:t>
            </a:r>
          </a:p>
        </p:txBody>
      </p:sp>
      <p:pic>
        <p:nvPicPr>
          <p:cNvPr id="7" name="Picture 6" descr="A group of people posing for a photo&#10;&#10;Description automatically generated">
            <a:extLst>
              <a:ext uri="{FF2B5EF4-FFF2-40B4-BE49-F238E27FC236}">
                <a16:creationId xmlns:a16="http://schemas.microsoft.com/office/drawing/2014/main" id="{53400193-805C-F44F-BFE6-8940716CAD59}"/>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635870" y="2666727"/>
            <a:ext cx="2879482" cy="1758460"/>
          </a:xfrm>
          <a:prstGeom prst="rect">
            <a:avLst/>
          </a:prstGeom>
          <a:noFill/>
          <a:ln cap="flat">
            <a:noFill/>
          </a:ln>
          <a:effectLst>
            <a:outerShdw blurRad="50800" dist="38100" algn="l" rotWithShape="0">
              <a:prstClr val="black">
                <a:alpha val="40000"/>
              </a:prstClr>
            </a:outerShdw>
          </a:effectLst>
        </p:spPr>
      </p:pic>
      <p:sp>
        <p:nvSpPr>
          <p:cNvPr id="8" name="TextBox 12">
            <a:extLst>
              <a:ext uri="{FF2B5EF4-FFF2-40B4-BE49-F238E27FC236}">
                <a16:creationId xmlns:a16="http://schemas.microsoft.com/office/drawing/2014/main" id="{32760BCF-B134-5241-A54F-774B98F8493A}"/>
              </a:ext>
            </a:extLst>
          </p:cNvPr>
          <p:cNvSpPr txBox="1"/>
          <p:nvPr/>
        </p:nvSpPr>
        <p:spPr>
          <a:xfrm>
            <a:off x="568474" y="1152917"/>
            <a:ext cx="788670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The Primary Science Teacher Awards celebrate the achievements of teachers who are doing incredible work, raising the standard of primary science and disseminating best practice widely.</a:t>
            </a:r>
          </a:p>
        </p:txBody>
      </p:sp>
      <p:sp>
        <p:nvSpPr>
          <p:cNvPr id="9" name="TextBox 12">
            <a:extLst>
              <a:ext uri="{FF2B5EF4-FFF2-40B4-BE49-F238E27FC236}">
                <a16:creationId xmlns:a16="http://schemas.microsoft.com/office/drawing/2014/main" id="{7F48518A-3768-5B49-8752-2C44ED8BA5CA}"/>
              </a:ext>
            </a:extLst>
          </p:cNvPr>
          <p:cNvSpPr txBox="1"/>
          <p:nvPr/>
        </p:nvSpPr>
        <p:spPr>
          <a:xfrm>
            <a:off x="568474" y="5481034"/>
            <a:ext cx="7683583"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Find out more and nominate an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outstanding primary science teacher</a:t>
            </a:r>
            <a:endParaRPr lang="en-GB" sz="2100" b="0" i="0" u="none" strike="noStrike" kern="1200" cap="none" spc="0" baseline="0">
              <a:solidFill>
                <a:srgbClr val="767171"/>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10518016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ollege Fellow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726742" y="46025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COLLEGE FELLOWS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726741" y="1256748"/>
            <a:ext cx="7886707"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Teacher College is a unique UK-wide network of over 200 award-winning primary science teachers. These teachers, known as PSTT College Fellows, are some of the most innovative and outstanding teachers within primary science and each has been recognised through the Primary Science Teacher Awards (PSTA) as a Primary Science Teacher of the Year.</a:t>
            </a:r>
          </a:p>
        </p:txBody>
      </p:sp>
      <p:sp>
        <p:nvSpPr>
          <p:cNvPr id="10" name="TextBox 12">
            <a:extLst>
              <a:ext uri="{FF2B5EF4-FFF2-40B4-BE49-F238E27FC236}">
                <a16:creationId xmlns:a16="http://schemas.microsoft.com/office/drawing/2014/main" id="{933FA2E4-19AF-EA4E-2D37-BD3CD9BE0702}"/>
              </a:ext>
            </a:extLst>
          </p:cNvPr>
          <p:cNvSpPr txBox="1"/>
          <p:nvPr userDrawn="1"/>
        </p:nvSpPr>
        <p:spPr>
          <a:xfrm>
            <a:off x="726741" y="3230485"/>
            <a:ext cx="7886707" cy="24699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PSTT currently invests over £500,000 each year in the College for Fellows to: </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Develop science education in their own school or a group of schools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Present CPD courses through school networks or national events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Work with universities or other organisations to develop a wide range of primary science resources</a:t>
            </a:r>
          </a:p>
        </p:txBody>
      </p:sp>
    </p:spTree>
    <p:extLst>
      <p:ext uri="{BB962C8B-B14F-4D97-AF65-F5344CB8AC3E}">
        <p14:creationId xmlns:p14="http://schemas.microsoft.com/office/powerpoint/2010/main" val="17351269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ollege, Clusters &amp; Collaboration">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454180" y="575674"/>
            <a:ext cx="8689820"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COLLEGE, CLUSTERS &amp; COLLABORATION</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454181" y="1434280"/>
            <a:ext cx="8515348"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Each of our PSTA winners automatically becomes a Fellow of the Primary Science Teacher </a:t>
            </a:r>
            <a:r>
              <a:rPr lang="en-GB" sz="2100" b="1" i="0" u="none" strike="noStrike" kern="1200" cap="none" spc="0" baseline="0">
                <a:solidFill>
                  <a:srgbClr val="767171"/>
                </a:solidFill>
                <a:uFillTx/>
                <a:latin typeface="Plus Jakarta Sans ExtraBold" pitchFamily="2" charset="0"/>
                <a:cs typeface="Plus Jakarta Sans ExtraBold" pitchFamily="2" charset="0"/>
              </a:rPr>
              <a:t>College</a:t>
            </a:r>
            <a:r>
              <a:rPr lang="en-GB" sz="2100" b="0" i="0" u="none" strike="noStrike" kern="1200" cap="none" spc="0" baseline="0">
                <a:solidFill>
                  <a:srgbClr val="767171"/>
                </a:solidFill>
                <a:uFillTx/>
                <a:latin typeface="Plus Jakarta Sans Medium" pitchFamily="2" charset="0"/>
                <a:cs typeface="Plus Jakarta Sans Medium" pitchFamily="2" charset="0"/>
              </a:rPr>
              <a:t>, which is at the heart of our vision. </a:t>
            </a:r>
          </a:p>
        </p:txBody>
      </p:sp>
      <p:sp>
        <p:nvSpPr>
          <p:cNvPr id="6" name="TextBox 12">
            <a:extLst>
              <a:ext uri="{FF2B5EF4-FFF2-40B4-BE49-F238E27FC236}">
                <a16:creationId xmlns:a16="http://schemas.microsoft.com/office/drawing/2014/main" id="{CED34B8E-C67F-A39F-975F-50975F8C3BA4}"/>
              </a:ext>
            </a:extLst>
          </p:cNvPr>
          <p:cNvSpPr txBox="1"/>
          <p:nvPr userDrawn="1"/>
        </p:nvSpPr>
        <p:spPr>
          <a:xfrm>
            <a:off x="454181" y="2431386"/>
            <a:ext cx="851534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PSTT encourages schools to come together as </a:t>
            </a:r>
            <a:r>
              <a:rPr lang="en-GB" sz="2100" b="1" i="0" u="none" strike="noStrike" kern="1200" cap="none" spc="0" baseline="0">
                <a:solidFill>
                  <a:srgbClr val="767171"/>
                </a:solidFill>
                <a:uFillTx/>
                <a:latin typeface="Plus Jakarta Sans ExtraBold" pitchFamily="2" charset="0"/>
                <a:cs typeface="Plus Jakarta Sans ExtraBold" pitchFamily="2" charset="0"/>
              </a:rPr>
              <a:t>Clusters</a:t>
            </a:r>
            <a:r>
              <a:rPr lang="en-GB" sz="2100" b="0" i="0" u="none" strike="noStrike" kern="1200" cap="none" spc="0" baseline="0">
                <a:solidFill>
                  <a:srgbClr val="767171"/>
                </a:solidFill>
                <a:uFillTx/>
                <a:latin typeface="Plus Jakarta Sans Medium" pitchFamily="2" charset="0"/>
                <a:cs typeface="Plus Jakarta Sans Medium" pitchFamily="2" charset="0"/>
              </a:rPr>
              <a:t>: local networks of schools which work together and meet regularly to develop their science teaching. Currently, we provide advice and financial support to more than 200 schools across 28 Clusters. </a:t>
            </a:r>
          </a:p>
        </p:txBody>
      </p:sp>
      <p:sp>
        <p:nvSpPr>
          <p:cNvPr id="7" name="TextBox 12">
            <a:extLst>
              <a:ext uri="{FF2B5EF4-FFF2-40B4-BE49-F238E27FC236}">
                <a16:creationId xmlns:a16="http://schemas.microsoft.com/office/drawing/2014/main" id="{321A4479-EA5B-3A18-3C7B-1B5C8788266C}"/>
              </a:ext>
            </a:extLst>
          </p:cNvPr>
          <p:cNvSpPr txBox="1"/>
          <p:nvPr userDrawn="1"/>
        </p:nvSpPr>
        <p:spPr>
          <a:xfrm>
            <a:off x="454180" y="4074822"/>
            <a:ext cx="8426051"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We work with universities and other partners across the UK to drive research and development in primary science and to support </a:t>
            </a:r>
            <a:r>
              <a:rPr lang="en-GB" sz="2100" b="1" i="0" u="none" strike="noStrike" kern="1200" cap="none" spc="0" baseline="0">
                <a:solidFill>
                  <a:srgbClr val="767171"/>
                </a:solidFill>
                <a:uFillTx/>
                <a:latin typeface="Plus Jakarta Sans ExtraBold" pitchFamily="2" charset="0"/>
                <a:cs typeface="Plus Jakarta Sans ExtraBold" pitchFamily="2" charset="0"/>
              </a:rPr>
              <a:t>Collaboration</a:t>
            </a:r>
            <a:r>
              <a:rPr lang="en-GB" sz="2100" b="0" i="0" u="none" strike="noStrike" kern="1200" cap="none" spc="0" baseline="0">
                <a:solidFill>
                  <a:srgbClr val="767171"/>
                </a:solidFill>
                <a:uFillTx/>
                <a:latin typeface="Plus Jakarta Sans Medium" pitchFamily="2" charset="0"/>
                <a:cs typeface="Plus Jakarta Sans Medium" pitchFamily="2" charset="0"/>
              </a:rPr>
              <a:t> between researchers and teachers. Our Fellows are central to these activities. </a:t>
            </a:r>
          </a:p>
        </p:txBody>
      </p:sp>
    </p:spTree>
    <p:extLst>
      <p:ext uri="{BB962C8B-B14F-4D97-AF65-F5344CB8AC3E}">
        <p14:creationId xmlns:p14="http://schemas.microsoft.com/office/powerpoint/2010/main" val="64202550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Regional Mento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53" y="347025"/>
            <a:ext cx="7956514"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PSTT REGIONAL MENTORS</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628645" y="930380"/>
            <a:ext cx="788670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rPr>
              <a:t>Supporting primary science leaders beyond the PSTT College of Fellows</a:t>
            </a:r>
          </a:p>
        </p:txBody>
      </p:sp>
      <p:sp>
        <p:nvSpPr>
          <p:cNvPr id="19" name="TextBox 12">
            <a:extLst>
              <a:ext uri="{FF2B5EF4-FFF2-40B4-BE49-F238E27FC236}">
                <a16:creationId xmlns:a16="http://schemas.microsoft.com/office/drawing/2014/main" id="{C6CFB814-37AC-5DFE-1FE3-6A42D1D43063}"/>
              </a:ext>
            </a:extLst>
          </p:cNvPr>
          <p:cNvSpPr txBox="1"/>
          <p:nvPr userDrawn="1"/>
        </p:nvSpPr>
        <p:spPr>
          <a:xfrm>
            <a:off x="715987"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Kate Redhead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Birmingham &amp; Midlands</a:t>
            </a:r>
          </a:p>
        </p:txBody>
      </p:sp>
      <p:pic>
        <p:nvPicPr>
          <p:cNvPr id="22" name="Picture 21" descr="A person smiling for the camera&#10;&#10;Description automatically generated with medium confidence">
            <a:hlinkClick r:id="rId2"/>
            <a:extLst>
              <a:ext uri="{FF2B5EF4-FFF2-40B4-BE49-F238E27FC236}">
                <a16:creationId xmlns:a16="http://schemas.microsoft.com/office/drawing/2014/main" id="{0E2B5473-371D-D29B-04B3-1A3E29FB52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7469" y="1543606"/>
            <a:ext cx="1263823" cy="1263823"/>
          </a:xfrm>
          <a:prstGeom prst="rect">
            <a:avLst/>
          </a:prstGeom>
        </p:spPr>
      </p:pic>
      <p:pic>
        <p:nvPicPr>
          <p:cNvPr id="24" name="Picture 23" descr="A person smiling for the camera&#10;&#10;Description automatically generated with low confidence">
            <a:hlinkClick r:id="rId4"/>
            <a:extLst>
              <a:ext uri="{FF2B5EF4-FFF2-40B4-BE49-F238E27FC236}">
                <a16:creationId xmlns:a16="http://schemas.microsoft.com/office/drawing/2014/main" id="{A6DC910B-202A-747E-5C6F-896898EC3529}"/>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913785" y="1542677"/>
            <a:ext cx="1264752" cy="1264752"/>
          </a:xfrm>
          <a:prstGeom prst="rect">
            <a:avLst/>
          </a:prstGeom>
        </p:spPr>
      </p:pic>
      <p:pic>
        <p:nvPicPr>
          <p:cNvPr id="26" name="Picture 25" descr="A close-up of a person smiling&#10;&#10;Description automatically generated">
            <a:hlinkClick r:id="rId6"/>
            <a:extLst>
              <a:ext uri="{FF2B5EF4-FFF2-40B4-BE49-F238E27FC236}">
                <a16:creationId xmlns:a16="http://schemas.microsoft.com/office/drawing/2014/main" id="{BAE867E5-9B27-6B0C-04A1-C3C3E0F32DC0}"/>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111030" y="1542677"/>
            <a:ext cx="1264752" cy="1264752"/>
          </a:xfrm>
          <a:prstGeom prst="rect">
            <a:avLst/>
          </a:prstGeom>
        </p:spPr>
      </p:pic>
      <p:pic>
        <p:nvPicPr>
          <p:cNvPr id="28" name="Picture 27" descr="A picture containing grass, person, outdoor&#10;&#10;Description automatically generated">
            <a:hlinkClick r:id="rId8"/>
            <a:extLst>
              <a:ext uri="{FF2B5EF4-FFF2-40B4-BE49-F238E27FC236}">
                <a16:creationId xmlns:a16="http://schemas.microsoft.com/office/drawing/2014/main" id="{C531AFB1-C6D2-DE70-A774-6C4BACC6503D}"/>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7308274" y="1543606"/>
            <a:ext cx="1265306" cy="1265306"/>
          </a:xfrm>
          <a:prstGeom prst="rect">
            <a:avLst/>
          </a:prstGeom>
        </p:spPr>
      </p:pic>
      <p:pic>
        <p:nvPicPr>
          <p:cNvPr id="32" name="Picture 31" descr="A person wearing glasses&#10;&#10;Description automatically generated with medium confidence">
            <a:hlinkClick r:id="rId10"/>
            <a:extLst>
              <a:ext uri="{FF2B5EF4-FFF2-40B4-BE49-F238E27FC236}">
                <a16:creationId xmlns:a16="http://schemas.microsoft.com/office/drawing/2014/main" id="{04882D44-58F3-ED46-31D5-AACBBFCE7DAF}"/>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717469" y="3725815"/>
            <a:ext cx="1283937" cy="1283937"/>
          </a:xfrm>
          <a:prstGeom prst="rect">
            <a:avLst/>
          </a:prstGeom>
        </p:spPr>
      </p:pic>
      <p:pic>
        <p:nvPicPr>
          <p:cNvPr id="34" name="Picture 33" descr="A person smiling for the camera&#10;&#10;Description automatically generated with medium confidence">
            <a:hlinkClick r:id="rId12"/>
            <a:extLst>
              <a:ext uri="{FF2B5EF4-FFF2-40B4-BE49-F238E27FC236}">
                <a16:creationId xmlns:a16="http://schemas.microsoft.com/office/drawing/2014/main" id="{178DB658-6C7C-C982-EA0B-D5310BFCD25E}"/>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2913785" y="3725815"/>
            <a:ext cx="1283937" cy="1283937"/>
          </a:xfrm>
          <a:prstGeom prst="rect">
            <a:avLst/>
          </a:prstGeom>
        </p:spPr>
      </p:pic>
      <p:pic>
        <p:nvPicPr>
          <p:cNvPr id="36" name="Picture 35" descr="A picture containing outdoor, person, tree&#10;&#10;Description automatically generated">
            <a:hlinkClick r:id="rId14"/>
            <a:extLst>
              <a:ext uri="{FF2B5EF4-FFF2-40B4-BE49-F238E27FC236}">
                <a16:creationId xmlns:a16="http://schemas.microsoft.com/office/drawing/2014/main" id="{A168CA11-8E42-9A23-400B-DAA038819DFC}"/>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5091845" y="3707433"/>
            <a:ext cx="1283937" cy="1283937"/>
          </a:xfrm>
          <a:prstGeom prst="rect">
            <a:avLst/>
          </a:prstGeom>
        </p:spPr>
      </p:pic>
      <p:sp>
        <p:nvSpPr>
          <p:cNvPr id="37" name="TextBox 12">
            <a:extLst>
              <a:ext uri="{FF2B5EF4-FFF2-40B4-BE49-F238E27FC236}">
                <a16:creationId xmlns:a16="http://schemas.microsoft.com/office/drawing/2014/main" id="{2561F06F-5083-6D55-27F6-2CD395FC6B4F}"/>
              </a:ext>
            </a:extLst>
          </p:cNvPr>
          <p:cNvSpPr txBox="1"/>
          <p:nvPr userDrawn="1"/>
        </p:nvSpPr>
        <p:spPr>
          <a:xfrm>
            <a:off x="2904193"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Ruth Shallcross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38" name="TextBox 12">
            <a:extLst>
              <a:ext uri="{FF2B5EF4-FFF2-40B4-BE49-F238E27FC236}">
                <a16:creationId xmlns:a16="http://schemas.microsoft.com/office/drawing/2014/main" id="{0EB92333-BFBF-D81A-0432-0169161BE2C2}"/>
              </a:ext>
            </a:extLst>
          </p:cNvPr>
          <p:cNvSpPr txBox="1"/>
          <p:nvPr userDrawn="1"/>
        </p:nvSpPr>
        <p:spPr>
          <a:xfrm>
            <a:off x="5092399"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Kathy Schofield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Wales</a:t>
            </a:r>
          </a:p>
        </p:txBody>
      </p:sp>
      <p:sp>
        <p:nvSpPr>
          <p:cNvPr id="39" name="TextBox 12">
            <a:extLst>
              <a:ext uri="{FF2B5EF4-FFF2-40B4-BE49-F238E27FC236}">
                <a16:creationId xmlns:a16="http://schemas.microsoft.com/office/drawing/2014/main" id="{542DD8D4-33AC-6D42-7A1C-7FB4B0500B21}"/>
              </a:ext>
            </a:extLst>
          </p:cNvPr>
          <p:cNvSpPr txBox="1"/>
          <p:nvPr userDrawn="1"/>
        </p:nvSpPr>
        <p:spPr>
          <a:xfrm>
            <a:off x="7280605"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Sarah Eames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Midlands</a:t>
            </a:r>
          </a:p>
        </p:txBody>
      </p:sp>
      <p:sp>
        <p:nvSpPr>
          <p:cNvPr id="41" name="TextBox 12">
            <a:extLst>
              <a:ext uri="{FF2B5EF4-FFF2-40B4-BE49-F238E27FC236}">
                <a16:creationId xmlns:a16="http://schemas.microsoft.com/office/drawing/2014/main" id="{0FE976A5-A500-FCCA-CFA5-393CAAC9B7A4}"/>
              </a:ext>
            </a:extLst>
          </p:cNvPr>
          <p:cNvSpPr txBox="1"/>
          <p:nvPr userDrawn="1"/>
        </p:nvSpPr>
        <p:spPr>
          <a:xfrm>
            <a:off x="715986"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Tom Holloway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2" name="TextBox 12">
            <a:extLst>
              <a:ext uri="{FF2B5EF4-FFF2-40B4-BE49-F238E27FC236}">
                <a16:creationId xmlns:a16="http://schemas.microsoft.com/office/drawing/2014/main" id="{5BB99527-4C2D-DAB0-BCCB-AE77D5151B84}"/>
              </a:ext>
            </a:extLst>
          </p:cNvPr>
          <p:cNvSpPr txBox="1"/>
          <p:nvPr userDrawn="1"/>
        </p:nvSpPr>
        <p:spPr>
          <a:xfrm>
            <a:off x="2904192" y="5035716"/>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Kulvinder Johal</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3" name="TextBox 12">
            <a:extLst>
              <a:ext uri="{FF2B5EF4-FFF2-40B4-BE49-F238E27FC236}">
                <a16:creationId xmlns:a16="http://schemas.microsoft.com/office/drawing/2014/main" id="{5A05925D-D1FB-D281-875A-C0F08A615A1D}"/>
              </a:ext>
            </a:extLst>
          </p:cNvPr>
          <p:cNvSpPr txBox="1"/>
          <p:nvPr userDrawn="1"/>
        </p:nvSpPr>
        <p:spPr>
          <a:xfrm>
            <a:off x="5091845"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Claire Seeley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Anglia</a:t>
            </a:r>
          </a:p>
        </p:txBody>
      </p:sp>
    </p:spTree>
    <p:extLst>
      <p:ext uri="{BB962C8B-B14F-4D97-AF65-F5344CB8AC3E}">
        <p14:creationId xmlns:p14="http://schemas.microsoft.com/office/powerpoint/2010/main" val="277350056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PSEA for IT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44" y="575674"/>
            <a:ext cx="7956514" cy="4847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700" b="0" i="0" u="none" strike="noStrike" kern="1200" cap="none" spc="0" baseline="0">
                <a:solidFill>
                  <a:srgbClr val="3EB1C8"/>
                </a:solidFill>
                <a:uFillTx/>
                <a:latin typeface="Plus Jakarta Sans Medium" pitchFamily="2" charset="0"/>
                <a:cs typeface="Plus Jakarta Sans Medium" pitchFamily="2" charset="0"/>
              </a:rPr>
              <a:t>Primary Science Enhancement Award for ITE</a:t>
            </a:r>
            <a:endParaRPr lang="en-GB" sz="27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628645" y="2639768"/>
            <a:ext cx="3943355" cy="186974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Start their careers with increased competence and confidence to teach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Be confident to take up a position of school leadership in science</a:t>
            </a:r>
          </a:p>
        </p:txBody>
      </p:sp>
      <p:sp>
        <p:nvSpPr>
          <p:cNvPr id="8" name="TextBox 12">
            <a:extLst>
              <a:ext uri="{FF2B5EF4-FFF2-40B4-BE49-F238E27FC236}">
                <a16:creationId xmlns:a16="http://schemas.microsoft.com/office/drawing/2014/main" id="{32760BCF-B134-5241-A54F-774B98F8493A}"/>
              </a:ext>
            </a:extLst>
          </p:cNvPr>
          <p:cNvSpPr txBox="1"/>
          <p:nvPr/>
        </p:nvSpPr>
        <p:spPr>
          <a:xfrm>
            <a:off x="628653" y="1203775"/>
            <a:ext cx="7886707" cy="126957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Enhancement Award (PSEA) </a:t>
            </a:r>
            <a:r>
              <a:rPr lang="en-GB" sz="1950" b="0" i="0">
                <a:solidFill>
                  <a:srgbClr val="5E5B5C"/>
                </a:solidFill>
                <a:effectLst/>
                <a:latin typeface="Plus Jakarta Sans Medium" pitchFamily="2" charset="0"/>
                <a:cs typeface="Plus Jakarta Sans Medium" pitchFamily="2" charset="0"/>
              </a:rPr>
              <a:t>enables student teachers to increase their experience and understanding of teaching and learning in primary science. The PSEA allows student teachers to: </a:t>
            </a:r>
            <a:endParaRPr lang="en-GB" sz="1950" b="0" i="0" u="none" strike="noStrike" kern="1200" cap="none" spc="0" baseline="0">
              <a:solidFill>
                <a:srgbClr val="767171"/>
              </a:solidFill>
              <a:uFillTx/>
              <a:latin typeface="Plus Jakarta Sans Medium" pitchFamily="2" charset="0"/>
              <a:cs typeface="Plus Jakarta Sans Medium" pitchFamily="2" charset="0"/>
            </a:endParaRPr>
          </a:p>
        </p:txBody>
      </p:sp>
      <p:sp>
        <p:nvSpPr>
          <p:cNvPr id="9" name="TextBox 12">
            <a:extLst>
              <a:ext uri="{FF2B5EF4-FFF2-40B4-BE49-F238E27FC236}">
                <a16:creationId xmlns:a16="http://schemas.microsoft.com/office/drawing/2014/main" id="{7F48518A-3768-5B49-8752-2C44ED8BA5CA}"/>
              </a:ext>
            </a:extLst>
          </p:cNvPr>
          <p:cNvSpPr txBox="1"/>
          <p:nvPr/>
        </p:nvSpPr>
        <p:spPr>
          <a:xfrm>
            <a:off x="628644" y="4838707"/>
            <a:ext cx="653173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hlinkClick r:id="rId2"/>
              </a:rPr>
              <a:t>Find out more and get involved if you’re an ITE provider</a:t>
            </a:r>
            <a:endParaRPr lang="en-GB" sz="1800" b="0" i="0" u="none" strike="noStrike" kern="1200" cap="none" spc="0" baseline="0">
              <a:solidFill>
                <a:srgbClr val="767171"/>
              </a:solidFill>
              <a:uFillTx/>
              <a:latin typeface="Plus Jakarta Sans Medium" pitchFamily="2" charset="0"/>
              <a:cs typeface="Plus Jakarta Sans Medium" pitchFamily="2" charset="0"/>
            </a:endParaRPr>
          </a:p>
        </p:txBody>
      </p:sp>
      <p:pic>
        <p:nvPicPr>
          <p:cNvPr id="13" name="Picture 12" descr="Text&#10;&#10;Description automatically generated">
            <a:extLst>
              <a:ext uri="{FF2B5EF4-FFF2-40B4-BE49-F238E27FC236}">
                <a16:creationId xmlns:a16="http://schemas.microsoft.com/office/drawing/2014/main" id="{40CF67FE-6B63-6600-048D-C3C76A9BFE5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38706" y="2638786"/>
            <a:ext cx="1662107" cy="833042"/>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533D4ED8-AAA1-6DF9-4DCD-36AEFD97298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838706" y="3802693"/>
            <a:ext cx="3606827" cy="728045"/>
          </a:xfrm>
          <a:prstGeom prst="rect">
            <a:avLst/>
          </a:prstGeom>
        </p:spPr>
      </p:pic>
      <p:pic>
        <p:nvPicPr>
          <p:cNvPr id="17" name="Picture 16" descr="A picture containing text&#10;&#10;Description automatically generated">
            <a:extLst>
              <a:ext uri="{FF2B5EF4-FFF2-40B4-BE49-F238E27FC236}">
                <a16:creationId xmlns:a16="http://schemas.microsoft.com/office/drawing/2014/main" id="{86915A5B-D362-1C55-A2CF-5EE141514FB8}"/>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6767518" y="2588042"/>
            <a:ext cx="1662107" cy="712331"/>
          </a:xfrm>
          <a:prstGeom prst="rect">
            <a:avLst/>
          </a:prstGeom>
        </p:spPr>
      </p:pic>
    </p:spTree>
    <p:extLst>
      <p:ext uri="{BB962C8B-B14F-4D97-AF65-F5344CB8AC3E}">
        <p14:creationId xmlns:p14="http://schemas.microsoft.com/office/powerpoint/2010/main" val="1230350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C6CB7-9F53-444A-B83D-C53C410ED81C}"/>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7288E841-550F-7445-BB79-955377F09187}"/>
              </a:ext>
            </a:extLst>
          </p:cNvPr>
          <p:cNvSpPr txBox="1">
            <a:spLocks noGrp="1"/>
          </p:cNvSpPr>
          <p:nvPr>
            <p:ph idx="1"/>
          </p:nvPr>
        </p:nvSpPr>
        <p:spPr>
          <a:xfrm>
            <a:off x="628653"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D32F065-3938-134B-A24F-AE9123E4B07B}"/>
              </a:ext>
            </a:extLst>
          </p:cNvPr>
          <p:cNvSpPr txBox="1">
            <a:spLocks noGrp="1"/>
          </p:cNvSpPr>
          <p:nvPr>
            <p:ph idx="2"/>
          </p:nvPr>
        </p:nvSpPr>
        <p:spPr>
          <a:xfrm>
            <a:off x="4629151"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DC871-FFAC-4945-9A5D-394E8BCEDEDC}"/>
              </a:ext>
            </a:extLst>
          </p:cNvPr>
          <p:cNvSpPr txBox="1">
            <a:spLocks noGrp="1"/>
          </p:cNvSpPr>
          <p:nvPr>
            <p:ph type="dt" sz="half" idx="7"/>
          </p:nvPr>
        </p:nvSpPr>
        <p:spPr/>
        <p:txBody>
          <a:bodyPr/>
          <a:lstStyle>
            <a:lvl1pPr>
              <a:defRPr/>
            </a:lvl1pPr>
          </a:lstStyle>
          <a:p>
            <a:pPr lvl="0"/>
            <a:fld id="{B09394E6-049A-6143-91C5-71A7A0E1B590}" type="datetime1">
              <a:rPr lang="en-GB"/>
              <a:pPr lvl="0"/>
              <a:t>12/12/2023</a:t>
            </a:fld>
            <a:endParaRPr lang="en-GB"/>
          </a:p>
        </p:txBody>
      </p:sp>
      <p:sp>
        <p:nvSpPr>
          <p:cNvPr id="6" name="Footer Placeholder 5">
            <a:extLst>
              <a:ext uri="{FF2B5EF4-FFF2-40B4-BE49-F238E27FC236}">
                <a16:creationId xmlns:a16="http://schemas.microsoft.com/office/drawing/2014/main" id="{61453A2F-B02D-2449-AE77-831FBE45FF2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BFE25A9B-C03F-6D42-B4E3-C4B68F205A49}"/>
              </a:ext>
            </a:extLst>
          </p:cNvPr>
          <p:cNvSpPr txBox="1">
            <a:spLocks noGrp="1"/>
          </p:cNvSpPr>
          <p:nvPr>
            <p:ph type="sldNum" sz="quarter" idx="8"/>
          </p:nvPr>
        </p:nvSpPr>
        <p:spPr/>
        <p:txBody>
          <a:bodyPr/>
          <a:lstStyle>
            <a:lvl1pPr>
              <a:defRPr/>
            </a:lvl1pPr>
          </a:lstStyle>
          <a:p>
            <a:pPr lvl="0"/>
            <a:fld id="{7A1780F5-7D61-DB42-9C84-4376AB2DBD99}" type="slidenum">
              <a:t>‹#›</a:t>
            </a:fld>
            <a:endParaRPr lang="en-GB"/>
          </a:p>
        </p:txBody>
      </p:sp>
    </p:spTree>
    <p:extLst>
      <p:ext uri="{BB962C8B-B14F-4D97-AF65-F5344CB8AC3E}">
        <p14:creationId xmlns:p14="http://schemas.microsoft.com/office/powerpoint/2010/main" val="255171707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PSQM">
    <p:spTree>
      <p:nvGrpSpPr>
        <p:cNvPr id="1" name=""/>
        <p:cNvGrpSpPr/>
        <p:nvPr/>
      </p:nvGrpSpPr>
      <p:grpSpPr>
        <a:xfrm>
          <a:off x="0" y="0"/>
          <a:ext cx="0" cy="0"/>
          <a:chOff x="0" y="0"/>
          <a:chExt cx="0" cy="0"/>
        </a:xfrm>
      </p:grpSpPr>
      <p:pic>
        <p:nvPicPr>
          <p:cNvPr id="2" name="Picture 13" descr="A picture containing text, clipart&#10;&#10;Description automatically generated">
            <a:hlinkClick r:id="rId2"/>
            <a:extLst>
              <a:ext uri="{FF2B5EF4-FFF2-40B4-BE49-F238E27FC236}">
                <a16:creationId xmlns:a16="http://schemas.microsoft.com/office/drawing/2014/main" id="{5BBDEB94-D2C6-5741-A519-DEBD23B973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34902" y="1783320"/>
            <a:ext cx="4045438" cy="2275559"/>
          </a:xfrm>
          <a:prstGeom prst="rect">
            <a:avLst/>
          </a:prstGeom>
          <a:noFill/>
          <a:ln cap="flat">
            <a:noFill/>
          </a:ln>
        </p:spPr>
      </p:pic>
      <p:sp>
        <p:nvSpPr>
          <p:cNvPr id="3" name="Date Placeholder 2">
            <a:extLst>
              <a:ext uri="{FF2B5EF4-FFF2-40B4-BE49-F238E27FC236}">
                <a16:creationId xmlns:a16="http://schemas.microsoft.com/office/drawing/2014/main" id="{E3F9DBB5-B00D-B440-AB43-A3FC78B5F93D}"/>
              </a:ext>
            </a:extLst>
          </p:cNvPr>
          <p:cNvSpPr txBox="1">
            <a:spLocks noGrp="1"/>
          </p:cNvSpPr>
          <p:nvPr>
            <p:ph type="dt" sz="half" idx="7"/>
          </p:nvPr>
        </p:nvSpPr>
        <p:spPr/>
        <p:txBody>
          <a:bodyPr/>
          <a:lstStyle>
            <a:lvl1pPr>
              <a:defRPr/>
            </a:lvl1pPr>
          </a:lstStyle>
          <a:p>
            <a:pPr lvl="0"/>
            <a:fld id="{07F603AE-5FB3-5646-A98F-FF1859D61D69}" type="datetime1">
              <a:rPr lang="en-GB"/>
              <a:pPr lvl="0"/>
              <a:t>12/12/2023</a:t>
            </a:fld>
            <a:endParaRPr lang="en-GB"/>
          </a:p>
        </p:txBody>
      </p:sp>
      <p:sp>
        <p:nvSpPr>
          <p:cNvPr id="4" name="Footer Placeholder 3">
            <a:extLst>
              <a:ext uri="{FF2B5EF4-FFF2-40B4-BE49-F238E27FC236}">
                <a16:creationId xmlns:a16="http://schemas.microsoft.com/office/drawing/2014/main" id="{25B0DAFE-0FD1-5349-A024-A5D80CDA16FD}"/>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793FBA69-1BD4-9D41-95CB-3A8E70C06138}"/>
              </a:ext>
            </a:extLst>
          </p:cNvPr>
          <p:cNvSpPr txBox="1">
            <a:spLocks noGrp="1"/>
          </p:cNvSpPr>
          <p:nvPr>
            <p:ph type="sldNum" sz="quarter" idx="8"/>
          </p:nvPr>
        </p:nvSpPr>
        <p:spPr/>
        <p:txBody>
          <a:bodyPr/>
          <a:lstStyle>
            <a:lvl1pPr>
              <a:defRPr/>
            </a:lvl1pPr>
          </a:lstStyle>
          <a:p>
            <a:pPr lvl="0"/>
            <a:fld id="{21C00FB2-6E76-C64F-B083-04427737EB7F}" type="slidenum">
              <a:t>‹#›</a:t>
            </a:fld>
            <a:endParaRPr lang="en-GB"/>
          </a:p>
        </p:txBody>
      </p:sp>
      <p:sp>
        <p:nvSpPr>
          <p:cNvPr id="6" name="TextBox 13">
            <a:extLst>
              <a:ext uri="{FF2B5EF4-FFF2-40B4-BE49-F238E27FC236}">
                <a16:creationId xmlns:a16="http://schemas.microsoft.com/office/drawing/2014/main" id="{538B8F17-D782-5546-BF52-ACAFFB828DC1}"/>
              </a:ext>
            </a:extLst>
          </p:cNvPr>
          <p:cNvSpPr txBox="1"/>
          <p:nvPr/>
        </p:nvSpPr>
        <p:spPr>
          <a:xfrm>
            <a:off x="863010" y="734698"/>
            <a:ext cx="7956514"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PRIMARY SCIENCE QUALITY MARK</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7" name="TextBox 12">
            <a:extLst>
              <a:ext uri="{FF2B5EF4-FFF2-40B4-BE49-F238E27FC236}">
                <a16:creationId xmlns:a16="http://schemas.microsoft.com/office/drawing/2014/main" id="{466E2686-891F-EB4D-B404-CA3668E377BE}"/>
              </a:ext>
            </a:extLst>
          </p:cNvPr>
          <p:cNvSpPr txBox="1"/>
          <p:nvPr/>
        </p:nvSpPr>
        <p:spPr>
          <a:xfrm>
            <a:off x="863010" y="1378243"/>
            <a:ext cx="3646090" cy="337015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We encourage you to consider taking part in the </a:t>
            </a:r>
            <a:r>
              <a:rPr lang="en-GB" sz="1950" b="1" i="0" u="none" strike="noStrike" kern="1200" cap="none" spc="0" baseline="0">
                <a:solidFill>
                  <a:srgbClr val="006AB3"/>
                </a:solidFill>
                <a:uFillTx/>
                <a:latin typeface="Plus Jakarta Sans ExtraBold" pitchFamily="2" charset="0"/>
                <a:cs typeface="Plus Jakarta Sans ExtraBold" pitchFamily="2" charset="0"/>
                <a:hlinkClick r:id="rId2"/>
              </a:rPr>
              <a:t>Primary Science Quality Mark (PSQM)</a:t>
            </a:r>
            <a:r>
              <a:rPr lang="en-GB" sz="1950" b="1" i="0" u="none" strike="noStrike" kern="1200" cap="none" spc="0" baseline="0">
                <a:solidFill>
                  <a:srgbClr val="5E5B5C"/>
                </a:solidFill>
                <a:uFillTx/>
                <a:latin typeface="Plus Jakarta Sans ExtraBold" pitchFamily="2" charset="0"/>
                <a:cs typeface="Plus Jakarta Sans ExtraBold" pitchFamily="2" charset="0"/>
              </a:rPr>
              <a:t>. </a:t>
            </a:r>
            <a:r>
              <a:rPr lang="en-GB" sz="1950" b="0" i="0" u="none" strike="noStrike" kern="1200" cap="none" spc="0" baseline="0">
                <a:solidFill>
                  <a:srgbClr val="5E5B5C"/>
                </a:solidFill>
                <a:uFillTx/>
                <a:latin typeface="Plus Jakarta Sans Medium" pitchFamily="2" charset="0"/>
                <a:cs typeface="Plus Jakarta Sans Medium" pitchFamily="2" charset="0"/>
              </a:rPr>
              <a:t>This year-long CPD accreditation programme focuses on developing effective, confident science leadership for whole school impact on science teaching and learning. </a:t>
            </a:r>
          </a:p>
        </p:txBody>
      </p:sp>
      <p:sp>
        <p:nvSpPr>
          <p:cNvPr id="8" name="TextBox 12">
            <a:extLst>
              <a:ext uri="{FF2B5EF4-FFF2-40B4-BE49-F238E27FC236}">
                <a16:creationId xmlns:a16="http://schemas.microsoft.com/office/drawing/2014/main" id="{C6A06BB3-0D67-D944-ADEC-2319E80B8001}"/>
              </a:ext>
            </a:extLst>
          </p:cNvPr>
          <p:cNvSpPr txBox="1"/>
          <p:nvPr/>
        </p:nvSpPr>
        <p:spPr>
          <a:xfrm>
            <a:off x="863010" y="4902916"/>
            <a:ext cx="7250936" cy="609398"/>
          </a:xfrm>
          <a:prstGeom prst="rect">
            <a:avLst/>
          </a:prstGeom>
          <a:noFill/>
          <a:ln cap="flat">
            <a:noFill/>
          </a:ln>
        </p:spPr>
        <p:txBody>
          <a:bodyPr vert="horz" wrap="square" lIns="68580" tIns="34290" rIns="68580" bIns="34290" anchor="t" anchorCtr="0" compatLnSpc="1">
            <a:spAutoFit/>
          </a:bodyPr>
          <a:lstStyle/>
          <a:p>
            <a:pPr marL="0" marR="0" lvl="0" indent="0" algn="l" defTabSz="914377" rtl="0" fontAlgn="auto" hangingPunct="1">
              <a:lnSpc>
                <a:spcPct val="90000"/>
              </a:lnSpc>
              <a:spcBef>
                <a:spcPts val="1001"/>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PSTT is proud to be a long term supporter of PSQM through a strategic partnership with the University of Hertfordshire.</a:t>
            </a:r>
          </a:p>
        </p:txBody>
      </p:sp>
    </p:spTree>
    <p:extLst>
      <p:ext uri="{BB962C8B-B14F-4D97-AF65-F5344CB8AC3E}">
        <p14:creationId xmlns:p14="http://schemas.microsoft.com/office/powerpoint/2010/main" val="35207694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04"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SSERC</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61734"/>
            <a:ext cx="4111570"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SSERC is a Local Authority shared service that provides support across all 32 Scottish Local Education Authorities. It supports primary science through three core strands:</a:t>
            </a:r>
          </a:p>
        </p:txBody>
      </p:sp>
      <p:pic>
        <p:nvPicPr>
          <p:cNvPr id="7" name="Picture 5" descr="Icon&#10;&#10;Description automatically generated with medium confidence">
            <a:hlinkClick r:id="rId2"/>
            <a:extLst>
              <a:ext uri="{FF2B5EF4-FFF2-40B4-BE49-F238E27FC236}">
                <a16:creationId xmlns:a16="http://schemas.microsoft.com/office/drawing/2014/main" id="{CB9A4F32-25F9-B742-AEB8-1CF598BB75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92007" y="1661735"/>
            <a:ext cx="3504424" cy="1685079"/>
          </a:xfrm>
          <a:prstGeom prst="rect">
            <a:avLst/>
          </a:prstGeom>
          <a:noFill/>
          <a:ln cap="flat">
            <a:noFill/>
          </a:ln>
        </p:spPr>
      </p:pic>
      <p:sp>
        <p:nvSpPr>
          <p:cNvPr id="8" name="TextBox 12">
            <a:extLst>
              <a:ext uri="{FF2B5EF4-FFF2-40B4-BE49-F238E27FC236}">
                <a16:creationId xmlns:a16="http://schemas.microsoft.com/office/drawing/2014/main" id="{861B331A-492C-AD4B-A8C7-0F56E346A34E}"/>
              </a:ext>
            </a:extLst>
          </p:cNvPr>
          <p:cNvSpPr txBox="1"/>
          <p:nvPr/>
        </p:nvSpPr>
        <p:spPr>
          <a:xfrm>
            <a:off x="863004" y="3581350"/>
            <a:ext cx="7652348" cy="2169825"/>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The provision of career-long professional learning (CLPL) opportunities for teachers across Scotland.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an advisory service providing health and safety advice and guidance.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lead coordinator for the STEM Ambassador hubs in Scotland, giving schools opportunities for wider STEM engagement</a:t>
            </a:r>
          </a:p>
        </p:txBody>
      </p:sp>
    </p:spTree>
    <p:extLst>
      <p:ext uri="{BB962C8B-B14F-4D97-AF65-F5344CB8AC3E}">
        <p14:creationId xmlns:p14="http://schemas.microsoft.com/office/powerpoint/2010/main" val="238611881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4050" b="0" i="0" u="none" strike="noStrike" kern="1200" cap="none" spc="0" baseline="0">
                <a:solidFill>
                  <a:srgbClr val="3EB1C8"/>
                </a:solidFill>
                <a:uFillTx/>
                <a:latin typeface="Plus Jakarta Sans Medium" pitchFamily="2" charset="0"/>
                <a:cs typeface="Plus Jakarta Sans Medium" pitchFamily="2" charset="0"/>
              </a:rPr>
              <a:t>25 Years of PSTT</a:t>
            </a:r>
          </a:p>
        </p:txBody>
      </p:sp>
      <p:sp>
        <p:nvSpPr>
          <p:cNvPr id="6" name="TextBox 12">
            <a:extLst>
              <a:ext uri="{FF2B5EF4-FFF2-40B4-BE49-F238E27FC236}">
                <a16:creationId xmlns:a16="http://schemas.microsoft.com/office/drawing/2014/main" id="{F4C70338-40AE-CC4E-8D99-7C0741DBD0BA}"/>
              </a:ext>
            </a:extLst>
          </p:cNvPr>
          <p:cNvSpPr txBox="1"/>
          <p:nvPr/>
        </p:nvSpPr>
        <p:spPr>
          <a:xfrm>
            <a:off x="809670" y="1594991"/>
            <a:ext cx="431859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Over the past 25 years, PSTT has invested more than £24 million in supporting teachers to raise the profile of science. We’ve established our College of over 200 inspiring science leaders, supported academics to do key research and development projects, worked with teachers and partners to produce numerous science resources, and helped establish strong communities of practice throughout the UK.</a:t>
            </a:r>
          </a:p>
        </p:txBody>
      </p:sp>
      <p:pic>
        <p:nvPicPr>
          <p:cNvPr id="10" name="Picture 9" descr="A picture containing text, sign, room&#10;&#10;Description automatically generated">
            <a:extLst>
              <a:ext uri="{FF2B5EF4-FFF2-40B4-BE49-F238E27FC236}">
                <a16:creationId xmlns:a16="http://schemas.microsoft.com/office/drawing/2014/main" id="{D1BD6968-D911-815C-EED6-F37F73987A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583510" y="2053590"/>
            <a:ext cx="2750820" cy="2750820"/>
          </a:xfrm>
          <a:prstGeom prst="rect">
            <a:avLst/>
          </a:prstGeom>
        </p:spPr>
      </p:pic>
    </p:spTree>
    <p:extLst>
      <p:ext uri="{BB962C8B-B14F-4D97-AF65-F5344CB8AC3E}">
        <p14:creationId xmlns:p14="http://schemas.microsoft.com/office/powerpoint/2010/main" val="339803225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8A053-C971-0D49-84CA-DA10A947299C}"/>
              </a:ext>
            </a:extLst>
          </p:cNvPr>
          <p:cNvSpPr txBox="1">
            <a:spLocks noGrp="1"/>
          </p:cNvSpPr>
          <p:nvPr>
            <p:ph type="ctrTitle"/>
          </p:nvPr>
        </p:nvSpPr>
        <p:spPr>
          <a:xfrm>
            <a:off x="685800" y="1122360"/>
            <a:ext cx="7772397" cy="2387599"/>
          </a:xfrm>
        </p:spPr>
        <p:txBody>
          <a:bodyPr anchor="b" anchorCtr="1"/>
          <a:lstStyle>
            <a:lvl1pPr algn="ctr">
              <a:defRPr sz="5400"/>
            </a:lvl1pPr>
          </a:lstStyle>
          <a:p>
            <a:pPr lvl="0"/>
            <a:r>
              <a:rPr lang="en-US"/>
              <a:t>CLICK TO EDIT MASTER TITLE STYLE</a:t>
            </a:r>
          </a:p>
        </p:txBody>
      </p:sp>
      <p:sp>
        <p:nvSpPr>
          <p:cNvPr id="3" name="Subtitle 2">
            <a:extLst>
              <a:ext uri="{FF2B5EF4-FFF2-40B4-BE49-F238E27FC236}">
                <a16:creationId xmlns:a16="http://schemas.microsoft.com/office/drawing/2014/main" id="{5549900A-F2CF-E04C-AA04-AF2DC580583D}"/>
              </a:ext>
            </a:extLst>
          </p:cNvPr>
          <p:cNvSpPr txBox="1">
            <a:spLocks noGrp="1"/>
          </p:cNvSpPr>
          <p:nvPr>
            <p:ph type="subTitle" idx="1"/>
          </p:nvPr>
        </p:nvSpPr>
        <p:spPr>
          <a:xfrm>
            <a:off x="1143002" y="3602041"/>
            <a:ext cx="6858000" cy="1655761"/>
          </a:xfrm>
        </p:spPr>
        <p:txBody>
          <a:bodyPr anchorCtr="1"/>
          <a:lstStyle>
            <a:lvl1pPr marL="0" indent="0" algn="ctr">
              <a:buNone/>
              <a:defRPr sz="2400">
                <a:solidFill>
                  <a:srgbClr val="E10098"/>
                </a:solidFill>
              </a:defRPr>
            </a:lvl1pPr>
          </a:lstStyle>
          <a:p>
            <a:pPr lvl="0"/>
            <a:r>
              <a:rPr lang="en-US"/>
              <a:t>Click to edit Master subtitle style</a:t>
            </a:r>
          </a:p>
        </p:txBody>
      </p:sp>
      <p:sp>
        <p:nvSpPr>
          <p:cNvPr id="4" name="Date Placeholder 3">
            <a:extLst>
              <a:ext uri="{FF2B5EF4-FFF2-40B4-BE49-F238E27FC236}">
                <a16:creationId xmlns:a16="http://schemas.microsoft.com/office/drawing/2014/main" id="{0438E852-5834-A144-A446-E5BA3BAB8719}"/>
              </a:ext>
            </a:extLst>
          </p:cNvPr>
          <p:cNvSpPr txBox="1">
            <a:spLocks noGrp="1"/>
          </p:cNvSpPr>
          <p:nvPr>
            <p:ph type="dt" sz="half" idx="7"/>
          </p:nvPr>
        </p:nvSpPr>
        <p:spPr/>
        <p:txBody>
          <a:bodyPr/>
          <a:lstStyle>
            <a:lvl1pPr>
              <a:defRPr/>
            </a:lvl1pPr>
          </a:lstStyle>
          <a:p>
            <a:pPr lvl="0"/>
            <a:fld id="{89529726-D046-9C46-B135-4EB0DB188FD6}" type="datetime1">
              <a:rPr lang="en-GB"/>
              <a:pPr lvl="0"/>
              <a:t>12/12/2023</a:t>
            </a:fld>
            <a:endParaRPr lang="en-GB"/>
          </a:p>
        </p:txBody>
      </p:sp>
      <p:sp>
        <p:nvSpPr>
          <p:cNvPr id="5" name="Footer Placeholder 4">
            <a:extLst>
              <a:ext uri="{FF2B5EF4-FFF2-40B4-BE49-F238E27FC236}">
                <a16:creationId xmlns:a16="http://schemas.microsoft.com/office/drawing/2014/main" id="{2896C81A-E9FB-5947-A3B6-F6434B7B37E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2B94504F-F93B-314B-B34A-08FD45AE281A}"/>
              </a:ext>
            </a:extLst>
          </p:cNvPr>
          <p:cNvSpPr txBox="1">
            <a:spLocks noGrp="1"/>
          </p:cNvSpPr>
          <p:nvPr>
            <p:ph type="sldNum" sz="quarter" idx="8"/>
          </p:nvPr>
        </p:nvSpPr>
        <p:spPr/>
        <p:txBody>
          <a:bodyPr/>
          <a:lstStyle>
            <a:lvl1pPr>
              <a:defRPr/>
            </a:lvl1pPr>
          </a:lstStyle>
          <a:p>
            <a:pPr lvl="0"/>
            <a:fld id="{B713B00C-55BF-B245-89BA-50AC3F4B69A7}" type="slidenum">
              <a:t>‹#›</a:t>
            </a:fld>
            <a:endParaRPr lang="en-GB"/>
          </a:p>
        </p:txBody>
      </p:sp>
    </p:spTree>
    <p:extLst>
      <p:ext uri="{BB962C8B-B14F-4D97-AF65-F5344CB8AC3E}">
        <p14:creationId xmlns:p14="http://schemas.microsoft.com/office/powerpoint/2010/main" val="2869284064"/>
      </p:ext>
    </p:extLst>
  </p:cSld>
  <p:clrMapOvr>
    <a:masterClrMapping/>
  </p:clrMapOvr>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F9427-898E-1843-81F5-8D67C8390496}"/>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2BEE2C72-C9D7-0D48-A26C-A2F77EDA81B7}"/>
              </a:ext>
            </a:extLst>
          </p:cNvPr>
          <p:cNvSpPr txBox="1">
            <a:spLocks noGrp="1"/>
          </p:cNvSpPr>
          <p:nvPr>
            <p:ph type="dt" sz="half" idx="7"/>
          </p:nvPr>
        </p:nvSpPr>
        <p:spPr/>
        <p:txBody>
          <a:bodyPr/>
          <a:lstStyle>
            <a:lvl1pPr>
              <a:defRPr/>
            </a:lvl1pPr>
          </a:lstStyle>
          <a:p>
            <a:pPr lvl="0"/>
            <a:fld id="{800257A8-E2D1-A842-ADD4-447C325A5612}" type="datetime1">
              <a:rPr lang="en-GB"/>
              <a:pPr lvl="0"/>
              <a:t>12/12/2023</a:t>
            </a:fld>
            <a:endParaRPr lang="en-GB"/>
          </a:p>
        </p:txBody>
      </p:sp>
      <p:sp>
        <p:nvSpPr>
          <p:cNvPr id="4" name="Footer Placeholder 3">
            <a:extLst>
              <a:ext uri="{FF2B5EF4-FFF2-40B4-BE49-F238E27FC236}">
                <a16:creationId xmlns:a16="http://schemas.microsoft.com/office/drawing/2014/main" id="{5C3B36A4-E5AA-9642-81ED-C9D8B9E2BD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295AB4F6-D424-B148-888F-1EE25153EE5F}"/>
              </a:ext>
            </a:extLst>
          </p:cNvPr>
          <p:cNvSpPr txBox="1">
            <a:spLocks noGrp="1"/>
          </p:cNvSpPr>
          <p:nvPr>
            <p:ph type="sldNum" sz="quarter" idx="8"/>
          </p:nvPr>
        </p:nvSpPr>
        <p:spPr/>
        <p:txBody>
          <a:bodyPr/>
          <a:lstStyle>
            <a:lvl1pPr>
              <a:defRPr/>
            </a:lvl1pPr>
          </a:lstStyle>
          <a:p>
            <a:pPr lvl="0"/>
            <a:fld id="{F16D1E20-0AE7-A64B-93EC-281792ADEEAC}" type="slidenum">
              <a:t>‹#›</a:t>
            </a:fld>
            <a:endParaRPr lang="en-GB"/>
          </a:p>
        </p:txBody>
      </p:sp>
    </p:spTree>
    <p:extLst>
      <p:ext uri="{BB962C8B-B14F-4D97-AF65-F5344CB8AC3E}">
        <p14:creationId xmlns:p14="http://schemas.microsoft.com/office/powerpoint/2010/main" val="1591217266"/>
      </p:ext>
    </p:extLst>
  </p:cSld>
  <p:clrMapOvr>
    <a:masterClrMapping/>
  </p:clrMapOvr>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13B5A-184C-6947-A739-829D389D857F}"/>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A0568594-6644-084B-85C2-4F5E0268E9AE}"/>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857A2A-F9CD-8C4D-A94C-905091988D8E}"/>
              </a:ext>
            </a:extLst>
          </p:cNvPr>
          <p:cNvSpPr txBox="1">
            <a:spLocks noGrp="1"/>
          </p:cNvSpPr>
          <p:nvPr>
            <p:ph type="dt" sz="half" idx="7"/>
          </p:nvPr>
        </p:nvSpPr>
        <p:spPr/>
        <p:txBody>
          <a:bodyPr/>
          <a:lstStyle>
            <a:lvl1pPr>
              <a:defRPr/>
            </a:lvl1pPr>
          </a:lstStyle>
          <a:p>
            <a:pPr lvl="0"/>
            <a:fld id="{CC34E8BB-7019-ED47-BE67-7BF1E5AF36A1}" type="datetime1">
              <a:rPr lang="en-GB"/>
              <a:pPr lvl="0"/>
              <a:t>12/12/2023</a:t>
            </a:fld>
            <a:endParaRPr lang="en-GB"/>
          </a:p>
        </p:txBody>
      </p:sp>
      <p:sp>
        <p:nvSpPr>
          <p:cNvPr id="5" name="Footer Placeholder 4">
            <a:extLst>
              <a:ext uri="{FF2B5EF4-FFF2-40B4-BE49-F238E27FC236}">
                <a16:creationId xmlns:a16="http://schemas.microsoft.com/office/drawing/2014/main" id="{C4D33912-79BD-BA46-8E03-37FAFB0795D6}"/>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02D85BCC-88A3-D141-8846-B3349DA8D449}"/>
              </a:ext>
            </a:extLst>
          </p:cNvPr>
          <p:cNvSpPr txBox="1">
            <a:spLocks noGrp="1"/>
          </p:cNvSpPr>
          <p:nvPr>
            <p:ph type="sldNum" sz="quarter" idx="8"/>
          </p:nvPr>
        </p:nvSpPr>
        <p:spPr/>
        <p:txBody>
          <a:bodyPr/>
          <a:lstStyle>
            <a:lvl1pPr>
              <a:defRPr/>
            </a:lvl1pPr>
          </a:lstStyle>
          <a:p>
            <a:pPr lvl="0"/>
            <a:fld id="{75F47356-93A5-3848-91C4-F897CFFA62BF}" type="slidenum">
              <a:t>‹#›</a:t>
            </a:fld>
            <a:endParaRPr lang="en-GB"/>
          </a:p>
        </p:txBody>
      </p:sp>
    </p:spTree>
    <p:extLst>
      <p:ext uri="{BB962C8B-B14F-4D97-AF65-F5344CB8AC3E}">
        <p14:creationId xmlns:p14="http://schemas.microsoft.com/office/powerpoint/2010/main" val="81485671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9556E-CCC3-A341-B110-F4D14A732787}"/>
              </a:ext>
            </a:extLst>
          </p:cNvPr>
          <p:cNvSpPr txBox="1">
            <a:spLocks noGrp="1"/>
          </p:cNvSpPr>
          <p:nvPr>
            <p:ph type="title"/>
          </p:nvPr>
        </p:nvSpPr>
        <p:spPr>
          <a:xfrm>
            <a:off x="623885" y="1709741"/>
            <a:ext cx="7886700" cy="2852735"/>
          </a:xfrm>
        </p:spPr>
        <p:txBody>
          <a:bodyPr anchor="b"/>
          <a:lstStyle>
            <a:lvl1pPr>
              <a:defRPr sz="6000"/>
            </a:lvl1pPr>
          </a:lstStyle>
          <a:p>
            <a:pPr lvl="0"/>
            <a:r>
              <a:rPr lang="en-US"/>
              <a:t>Click to edit Master title style</a:t>
            </a:r>
          </a:p>
        </p:txBody>
      </p:sp>
      <p:sp>
        <p:nvSpPr>
          <p:cNvPr id="3" name="Text Placeholder 2">
            <a:extLst>
              <a:ext uri="{FF2B5EF4-FFF2-40B4-BE49-F238E27FC236}">
                <a16:creationId xmlns:a16="http://schemas.microsoft.com/office/drawing/2014/main" id="{1C93AB03-1C45-BD4D-B94C-F0B86F284E00}"/>
              </a:ext>
            </a:extLst>
          </p:cNvPr>
          <p:cNvSpPr txBox="1">
            <a:spLocks noGrp="1"/>
          </p:cNvSpPr>
          <p:nvPr>
            <p:ph type="body" idx="1"/>
          </p:nvPr>
        </p:nvSpPr>
        <p:spPr>
          <a:xfrm>
            <a:off x="623885" y="4589462"/>
            <a:ext cx="7886700" cy="1500188"/>
          </a:xfrm>
        </p:spPr>
        <p:txBody>
          <a:bodyPr/>
          <a:lstStyle>
            <a:lvl1pPr marL="0" indent="0">
              <a:buNone/>
              <a:defRPr sz="2400">
                <a:solidFill>
                  <a:srgbClr val="002060"/>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548F669C-FEF0-CC4F-B03D-0D6AF91A54F0}"/>
              </a:ext>
            </a:extLst>
          </p:cNvPr>
          <p:cNvSpPr txBox="1">
            <a:spLocks noGrp="1"/>
          </p:cNvSpPr>
          <p:nvPr>
            <p:ph type="dt" sz="half" idx="7"/>
          </p:nvPr>
        </p:nvSpPr>
        <p:spPr/>
        <p:txBody>
          <a:bodyPr/>
          <a:lstStyle>
            <a:lvl1pPr>
              <a:defRPr/>
            </a:lvl1pPr>
          </a:lstStyle>
          <a:p>
            <a:pPr lvl="0"/>
            <a:fld id="{9091EF87-A665-FB42-B0A7-654DF775E24B}" type="datetime1">
              <a:rPr lang="en-GB"/>
              <a:pPr lvl="0"/>
              <a:t>12/12/2023</a:t>
            </a:fld>
            <a:endParaRPr lang="en-GB"/>
          </a:p>
        </p:txBody>
      </p:sp>
      <p:sp>
        <p:nvSpPr>
          <p:cNvPr id="5" name="Footer Placeholder 4">
            <a:extLst>
              <a:ext uri="{FF2B5EF4-FFF2-40B4-BE49-F238E27FC236}">
                <a16:creationId xmlns:a16="http://schemas.microsoft.com/office/drawing/2014/main" id="{99576078-1B1C-CC4E-BE7E-0CC3619DD809}"/>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C5955285-3FD6-A749-B4B6-D061425F058D}"/>
              </a:ext>
            </a:extLst>
          </p:cNvPr>
          <p:cNvSpPr txBox="1">
            <a:spLocks noGrp="1"/>
          </p:cNvSpPr>
          <p:nvPr>
            <p:ph type="sldNum" sz="quarter" idx="8"/>
          </p:nvPr>
        </p:nvSpPr>
        <p:spPr/>
        <p:txBody>
          <a:bodyPr/>
          <a:lstStyle>
            <a:lvl1pPr>
              <a:defRPr/>
            </a:lvl1pPr>
          </a:lstStyle>
          <a:p>
            <a:pPr lvl="0"/>
            <a:fld id="{690E2A5E-147B-C348-AE2F-0383D220ABDB}" type="slidenum">
              <a:t>‹#›</a:t>
            </a:fld>
            <a:endParaRPr lang="en-GB"/>
          </a:p>
        </p:txBody>
      </p:sp>
    </p:spTree>
    <p:extLst>
      <p:ext uri="{BB962C8B-B14F-4D97-AF65-F5344CB8AC3E}">
        <p14:creationId xmlns:p14="http://schemas.microsoft.com/office/powerpoint/2010/main" val="30027423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C6CB7-9F53-444A-B83D-C53C410ED81C}"/>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7288E841-550F-7445-BB79-955377F09187}"/>
              </a:ext>
            </a:extLst>
          </p:cNvPr>
          <p:cNvSpPr txBox="1">
            <a:spLocks noGrp="1"/>
          </p:cNvSpPr>
          <p:nvPr>
            <p:ph idx="1"/>
          </p:nvPr>
        </p:nvSpPr>
        <p:spPr>
          <a:xfrm>
            <a:off x="628653"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D32F065-3938-134B-A24F-AE9123E4B07B}"/>
              </a:ext>
            </a:extLst>
          </p:cNvPr>
          <p:cNvSpPr txBox="1">
            <a:spLocks noGrp="1"/>
          </p:cNvSpPr>
          <p:nvPr>
            <p:ph idx="2"/>
          </p:nvPr>
        </p:nvSpPr>
        <p:spPr>
          <a:xfrm>
            <a:off x="4629151"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DC871-FFAC-4945-9A5D-394E8BCEDEDC}"/>
              </a:ext>
            </a:extLst>
          </p:cNvPr>
          <p:cNvSpPr txBox="1">
            <a:spLocks noGrp="1"/>
          </p:cNvSpPr>
          <p:nvPr>
            <p:ph type="dt" sz="half" idx="7"/>
          </p:nvPr>
        </p:nvSpPr>
        <p:spPr/>
        <p:txBody>
          <a:bodyPr/>
          <a:lstStyle>
            <a:lvl1pPr>
              <a:defRPr/>
            </a:lvl1pPr>
          </a:lstStyle>
          <a:p>
            <a:pPr lvl="0"/>
            <a:fld id="{B09394E6-049A-6143-91C5-71A7A0E1B590}" type="datetime1">
              <a:rPr lang="en-GB"/>
              <a:pPr lvl="0"/>
              <a:t>12/12/2023</a:t>
            </a:fld>
            <a:endParaRPr lang="en-GB"/>
          </a:p>
        </p:txBody>
      </p:sp>
      <p:sp>
        <p:nvSpPr>
          <p:cNvPr id="6" name="Footer Placeholder 5">
            <a:extLst>
              <a:ext uri="{FF2B5EF4-FFF2-40B4-BE49-F238E27FC236}">
                <a16:creationId xmlns:a16="http://schemas.microsoft.com/office/drawing/2014/main" id="{61453A2F-B02D-2449-AE77-831FBE45FF2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BFE25A9B-C03F-6D42-B4E3-C4B68F205A49}"/>
              </a:ext>
            </a:extLst>
          </p:cNvPr>
          <p:cNvSpPr txBox="1">
            <a:spLocks noGrp="1"/>
          </p:cNvSpPr>
          <p:nvPr>
            <p:ph type="sldNum" sz="quarter" idx="8"/>
          </p:nvPr>
        </p:nvSpPr>
        <p:spPr/>
        <p:txBody>
          <a:bodyPr/>
          <a:lstStyle>
            <a:lvl1pPr>
              <a:defRPr/>
            </a:lvl1pPr>
          </a:lstStyle>
          <a:p>
            <a:pPr lvl="0"/>
            <a:fld id="{7A1780F5-7D61-DB42-9C84-4376AB2DBD99}" type="slidenum">
              <a:t>‹#›</a:t>
            </a:fld>
            <a:endParaRPr lang="en-GB"/>
          </a:p>
        </p:txBody>
      </p:sp>
    </p:spTree>
    <p:extLst>
      <p:ext uri="{BB962C8B-B14F-4D97-AF65-F5344CB8AC3E}">
        <p14:creationId xmlns:p14="http://schemas.microsoft.com/office/powerpoint/2010/main" val="9532006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61AFC-09B3-B047-B21C-22BA1863BAB5}"/>
              </a:ext>
            </a:extLst>
          </p:cNvPr>
          <p:cNvSpPr txBox="1">
            <a:spLocks noGrp="1"/>
          </p:cNvSpPr>
          <p:nvPr>
            <p:ph type="title"/>
          </p:nvPr>
        </p:nvSpPr>
        <p:spPr>
          <a:xfrm>
            <a:off x="629838" y="365126"/>
            <a:ext cx="7886700" cy="1325562"/>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ABCF8523-D16E-D242-B396-D16E65AA1B22}"/>
              </a:ext>
            </a:extLst>
          </p:cNvPr>
          <p:cNvSpPr txBox="1">
            <a:spLocks noGrp="1"/>
          </p:cNvSpPr>
          <p:nvPr>
            <p:ph type="body" idx="1"/>
          </p:nvPr>
        </p:nvSpPr>
        <p:spPr>
          <a:xfrm>
            <a:off x="629838" y="1681164"/>
            <a:ext cx="3868337" cy="823913"/>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0BAD984A-4CA9-6945-9698-4834813E7B41}"/>
              </a:ext>
            </a:extLst>
          </p:cNvPr>
          <p:cNvSpPr txBox="1">
            <a:spLocks noGrp="1"/>
          </p:cNvSpPr>
          <p:nvPr>
            <p:ph idx="2"/>
          </p:nvPr>
        </p:nvSpPr>
        <p:spPr>
          <a:xfrm>
            <a:off x="629838" y="2505077"/>
            <a:ext cx="3868337"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D0EB64-FD46-8141-9520-9B666347DD0F}"/>
              </a:ext>
            </a:extLst>
          </p:cNvPr>
          <p:cNvSpPr txBox="1">
            <a:spLocks noGrp="1"/>
          </p:cNvSpPr>
          <p:nvPr>
            <p:ph type="body" idx="3"/>
          </p:nvPr>
        </p:nvSpPr>
        <p:spPr>
          <a:xfrm>
            <a:off x="4629150" y="1681164"/>
            <a:ext cx="3887388" cy="823913"/>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BC64190F-2D23-1447-9F02-AE6C44F6444E}"/>
              </a:ext>
            </a:extLst>
          </p:cNvPr>
          <p:cNvSpPr txBox="1">
            <a:spLocks noGrp="1"/>
          </p:cNvSpPr>
          <p:nvPr>
            <p:ph idx="4"/>
          </p:nvPr>
        </p:nvSpPr>
        <p:spPr>
          <a:xfrm>
            <a:off x="4629150" y="2505077"/>
            <a:ext cx="3887388"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6D7C33-E110-4C43-8BA2-A4FB98D4C45B}"/>
              </a:ext>
            </a:extLst>
          </p:cNvPr>
          <p:cNvSpPr txBox="1">
            <a:spLocks noGrp="1"/>
          </p:cNvSpPr>
          <p:nvPr>
            <p:ph type="dt" sz="half" idx="7"/>
          </p:nvPr>
        </p:nvSpPr>
        <p:spPr/>
        <p:txBody>
          <a:bodyPr/>
          <a:lstStyle>
            <a:lvl1pPr>
              <a:defRPr/>
            </a:lvl1pPr>
          </a:lstStyle>
          <a:p>
            <a:pPr lvl="0"/>
            <a:fld id="{E0855506-F344-F043-917C-2317E7E87CBE}" type="datetime1">
              <a:rPr lang="en-GB"/>
              <a:pPr lvl="0"/>
              <a:t>12/12/2023</a:t>
            </a:fld>
            <a:endParaRPr lang="en-GB"/>
          </a:p>
        </p:txBody>
      </p:sp>
      <p:sp>
        <p:nvSpPr>
          <p:cNvPr id="8" name="Footer Placeholder 7">
            <a:extLst>
              <a:ext uri="{FF2B5EF4-FFF2-40B4-BE49-F238E27FC236}">
                <a16:creationId xmlns:a16="http://schemas.microsoft.com/office/drawing/2014/main" id="{D9EE52F5-EA32-0545-B194-0F6CA5D20E34}"/>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B113AE54-0CD2-604E-8D3B-B392F047EB16}"/>
              </a:ext>
            </a:extLst>
          </p:cNvPr>
          <p:cNvSpPr txBox="1">
            <a:spLocks noGrp="1"/>
          </p:cNvSpPr>
          <p:nvPr>
            <p:ph type="sldNum" sz="quarter" idx="8"/>
          </p:nvPr>
        </p:nvSpPr>
        <p:spPr/>
        <p:txBody>
          <a:bodyPr/>
          <a:lstStyle>
            <a:lvl1pPr>
              <a:defRPr/>
            </a:lvl1pPr>
          </a:lstStyle>
          <a:p>
            <a:pPr lvl="0"/>
            <a:fld id="{A96E3BEB-934B-674B-8E2D-A1B9DCE35E75}" type="slidenum">
              <a:t>‹#›</a:t>
            </a:fld>
            <a:endParaRPr lang="en-GB"/>
          </a:p>
        </p:txBody>
      </p:sp>
    </p:spTree>
    <p:extLst>
      <p:ext uri="{BB962C8B-B14F-4D97-AF65-F5344CB8AC3E}">
        <p14:creationId xmlns:p14="http://schemas.microsoft.com/office/powerpoint/2010/main" val="15253683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EB18E-02BE-544D-A33A-04326E043C1F}"/>
              </a:ext>
            </a:extLst>
          </p:cNvPr>
          <p:cNvSpPr txBox="1">
            <a:spLocks noGrp="1"/>
          </p:cNvSpPr>
          <p:nvPr>
            <p:ph type="title"/>
          </p:nvPr>
        </p:nvSpPr>
        <p:spPr/>
        <p:txBody>
          <a:bodyPr/>
          <a:lstStyle>
            <a:lvl1pPr>
              <a:defRPr/>
            </a:lvl1pPr>
          </a:lstStyle>
          <a:p>
            <a:pPr lvl="0"/>
            <a:r>
              <a:rPr lang="en-US"/>
              <a:t>Click to edit Master title style</a:t>
            </a:r>
          </a:p>
        </p:txBody>
      </p:sp>
      <p:sp>
        <p:nvSpPr>
          <p:cNvPr id="3" name="Date Placeholder 2">
            <a:extLst>
              <a:ext uri="{FF2B5EF4-FFF2-40B4-BE49-F238E27FC236}">
                <a16:creationId xmlns:a16="http://schemas.microsoft.com/office/drawing/2014/main" id="{2C73276F-9FEC-1A4A-A49E-97E38BB5F8C5}"/>
              </a:ext>
            </a:extLst>
          </p:cNvPr>
          <p:cNvSpPr txBox="1">
            <a:spLocks noGrp="1"/>
          </p:cNvSpPr>
          <p:nvPr>
            <p:ph type="dt" sz="half" idx="7"/>
          </p:nvPr>
        </p:nvSpPr>
        <p:spPr/>
        <p:txBody>
          <a:bodyPr/>
          <a:lstStyle>
            <a:lvl1pPr>
              <a:defRPr/>
            </a:lvl1pPr>
          </a:lstStyle>
          <a:p>
            <a:pPr lvl="0"/>
            <a:fld id="{28447BA5-C073-A44F-82B2-20D43811BA24}" type="datetime1">
              <a:rPr lang="en-GB"/>
              <a:pPr lvl="0"/>
              <a:t>12/12/2023</a:t>
            </a:fld>
            <a:endParaRPr lang="en-GB"/>
          </a:p>
        </p:txBody>
      </p:sp>
      <p:sp>
        <p:nvSpPr>
          <p:cNvPr id="4" name="Footer Placeholder 3">
            <a:extLst>
              <a:ext uri="{FF2B5EF4-FFF2-40B4-BE49-F238E27FC236}">
                <a16:creationId xmlns:a16="http://schemas.microsoft.com/office/drawing/2014/main" id="{0E7C10D4-C762-3442-A99C-D5189A88CA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C709C33C-791F-7D44-959A-74892687318D}"/>
              </a:ext>
            </a:extLst>
          </p:cNvPr>
          <p:cNvSpPr txBox="1">
            <a:spLocks noGrp="1"/>
          </p:cNvSpPr>
          <p:nvPr>
            <p:ph type="sldNum" sz="quarter" idx="8"/>
          </p:nvPr>
        </p:nvSpPr>
        <p:spPr/>
        <p:txBody>
          <a:bodyPr/>
          <a:lstStyle>
            <a:lvl1pPr>
              <a:defRPr/>
            </a:lvl1pPr>
          </a:lstStyle>
          <a:p>
            <a:pPr lvl="0"/>
            <a:fld id="{96D06BA9-F2A3-4749-BFD1-51982EB648C3}" type="slidenum">
              <a:t>‹#›</a:t>
            </a:fld>
            <a:endParaRPr lang="en-GB"/>
          </a:p>
        </p:txBody>
      </p:sp>
    </p:spTree>
    <p:extLst>
      <p:ext uri="{BB962C8B-B14F-4D97-AF65-F5344CB8AC3E}">
        <p14:creationId xmlns:p14="http://schemas.microsoft.com/office/powerpoint/2010/main" val="2505610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61AFC-09B3-B047-B21C-22BA1863BAB5}"/>
              </a:ext>
            </a:extLst>
          </p:cNvPr>
          <p:cNvSpPr txBox="1">
            <a:spLocks noGrp="1"/>
          </p:cNvSpPr>
          <p:nvPr>
            <p:ph type="title"/>
          </p:nvPr>
        </p:nvSpPr>
        <p:spPr>
          <a:xfrm>
            <a:off x="629838" y="365126"/>
            <a:ext cx="7886700" cy="1325562"/>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ABCF8523-D16E-D242-B396-D16E65AA1B22}"/>
              </a:ext>
            </a:extLst>
          </p:cNvPr>
          <p:cNvSpPr txBox="1">
            <a:spLocks noGrp="1"/>
          </p:cNvSpPr>
          <p:nvPr>
            <p:ph type="body" idx="1"/>
          </p:nvPr>
        </p:nvSpPr>
        <p:spPr>
          <a:xfrm>
            <a:off x="629838" y="1681164"/>
            <a:ext cx="3868337" cy="823913"/>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0BAD984A-4CA9-6945-9698-4834813E7B41}"/>
              </a:ext>
            </a:extLst>
          </p:cNvPr>
          <p:cNvSpPr txBox="1">
            <a:spLocks noGrp="1"/>
          </p:cNvSpPr>
          <p:nvPr>
            <p:ph idx="2"/>
          </p:nvPr>
        </p:nvSpPr>
        <p:spPr>
          <a:xfrm>
            <a:off x="629838" y="2505077"/>
            <a:ext cx="3868337"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D0EB64-FD46-8141-9520-9B666347DD0F}"/>
              </a:ext>
            </a:extLst>
          </p:cNvPr>
          <p:cNvSpPr txBox="1">
            <a:spLocks noGrp="1"/>
          </p:cNvSpPr>
          <p:nvPr>
            <p:ph type="body" idx="3"/>
          </p:nvPr>
        </p:nvSpPr>
        <p:spPr>
          <a:xfrm>
            <a:off x="4629150" y="1681164"/>
            <a:ext cx="3887388" cy="823913"/>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BC64190F-2D23-1447-9F02-AE6C44F6444E}"/>
              </a:ext>
            </a:extLst>
          </p:cNvPr>
          <p:cNvSpPr txBox="1">
            <a:spLocks noGrp="1"/>
          </p:cNvSpPr>
          <p:nvPr>
            <p:ph idx="4"/>
          </p:nvPr>
        </p:nvSpPr>
        <p:spPr>
          <a:xfrm>
            <a:off x="4629150" y="2505077"/>
            <a:ext cx="3887388"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6D7C33-E110-4C43-8BA2-A4FB98D4C45B}"/>
              </a:ext>
            </a:extLst>
          </p:cNvPr>
          <p:cNvSpPr txBox="1">
            <a:spLocks noGrp="1"/>
          </p:cNvSpPr>
          <p:nvPr>
            <p:ph type="dt" sz="half" idx="7"/>
          </p:nvPr>
        </p:nvSpPr>
        <p:spPr/>
        <p:txBody>
          <a:bodyPr/>
          <a:lstStyle>
            <a:lvl1pPr>
              <a:defRPr/>
            </a:lvl1pPr>
          </a:lstStyle>
          <a:p>
            <a:pPr lvl="0"/>
            <a:fld id="{E0855506-F344-F043-917C-2317E7E87CBE}" type="datetime1">
              <a:rPr lang="en-GB"/>
              <a:pPr lvl="0"/>
              <a:t>12/12/2023</a:t>
            </a:fld>
            <a:endParaRPr lang="en-GB"/>
          </a:p>
        </p:txBody>
      </p:sp>
      <p:sp>
        <p:nvSpPr>
          <p:cNvPr id="8" name="Footer Placeholder 7">
            <a:extLst>
              <a:ext uri="{FF2B5EF4-FFF2-40B4-BE49-F238E27FC236}">
                <a16:creationId xmlns:a16="http://schemas.microsoft.com/office/drawing/2014/main" id="{D9EE52F5-EA32-0545-B194-0F6CA5D20E34}"/>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B113AE54-0CD2-604E-8D3B-B392F047EB16}"/>
              </a:ext>
            </a:extLst>
          </p:cNvPr>
          <p:cNvSpPr txBox="1">
            <a:spLocks noGrp="1"/>
          </p:cNvSpPr>
          <p:nvPr>
            <p:ph type="sldNum" sz="quarter" idx="8"/>
          </p:nvPr>
        </p:nvSpPr>
        <p:spPr/>
        <p:txBody>
          <a:bodyPr/>
          <a:lstStyle>
            <a:lvl1pPr>
              <a:defRPr/>
            </a:lvl1pPr>
          </a:lstStyle>
          <a:p>
            <a:pPr lvl="0"/>
            <a:fld id="{A96E3BEB-934B-674B-8E2D-A1B9DCE35E75}" type="slidenum">
              <a:t>‹#›</a:t>
            </a:fld>
            <a:endParaRPr lang="en-GB"/>
          </a:p>
        </p:txBody>
      </p:sp>
    </p:spTree>
    <p:extLst>
      <p:ext uri="{BB962C8B-B14F-4D97-AF65-F5344CB8AC3E}">
        <p14:creationId xmlns:p14="http://schemas.microsoft.com/office/powerpoint/2010/main" val="38144025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D0D252-4E46-9549-AD2F-9D3F0A4CFED4}"/>
              </a:ext>
            </a:extLst>
          </p:cNvPr>
          <p:cNvSpPr txBox="1">
            <a:spLocks noGrp="1"/>
          </p:cNvSpPr>
          <p:nvPr>
            <p:ph type="dt" sz="half" idx="7"/>
          </p:nvPr>
        </p:nvSpPr>
        <p:spPr/>
        <p:txBody>
          <a:bodyPr/>
          <a:lstStyle>
            <a:lvl1pPr>
              <a:defRPr/>
            </a:lvl1pPr>
          </a:lstStyle>
          <a:p>
            <a:pPr lvl="0"/>
            <a:fld id="{D0EDEDFF-AC0C-7F4F-8889-5A8A57B40D20}" type="datetime1">
              <a:rPr lang="en-GB"/>
              <a:pPr lvl="0"/>
              <a:t>12/12/2023</a:t>
            </a:fld>
            <a:endParaRPr lang="en-GB"/>
          </a:p>
        </p:txBody>
      </p:sp>
      <p:sp>
        <p:nvSpPr>
          <p:cNvPr id="3" name="Footer Placeholder 2">
            <a:extLst>
              <a:ext uri="{FF2B5EF4-FFF2-40B4-BE49-F238E27FC236}">
                <a16:creationId xmlns:a16="http://schemas.microsoft.com/office/drawing/2014/main" id="{12C4324A-7E69-C746-A2CB-E5387595A654}"/>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B1F507AF-5A04-8F42-AC73-AB6383C9B2A3}"/>
              </a:ext>
            </a:extLst>
          </p:cNvPr>
          <p:cNvSpPr txBox="1">
            <a:spLocks noGrp="1"/>
          </p:cNvSpPr>
          <p:nvPr>
            <p:ph type="sldNum" sz="quarter" idx="8"/>
          </p:nvPr>
        </p:nvSpPr>
        <p:spPr/>
        <p:txBody>
          <a:bodyPr/>
          <a:lstStyle>
            <a:lvl1pPr>
              <a:defRPr/>
            </a:lvl1pPr>
          </a:lstStyle>
          <a:p>
            <a:pPr lvl="0"/>
            <a:fld id="{51750927-7F2D-C240-A5E9-6C1FBAC57420}" type="slidenum">
              <a:t>‹#›</a:t>
            </a:fld>
            <a:endParaRPr lang="en-GB"/>
          </a:p>
        </p:txBody>
      </p:sp>
    </p:spTree>
    <p:extLst>
      <p:ext uri="{BB962C8B-B14F-4D97-AF65-F5344CB8AC3E}">
        <p14:creationId xmlns:p14="http://schemas.microsoft.com/office/powerpoint/2010/main" val="414962091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56464-58E0-674F-B5C4-68F46D5C33A2}"/>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Content Placeholder 2">
            <a:extLst>
              <a:ext uri="{FF2B5EF4-FFF2-40B4-BE49-F238E27FC236}">
                <a16:creationId xmlns:a16="http://schemas.microsoft.com/office/drawing/2014/main" id="{909A6C98-3C17-8341-A1BF-DF7B8A8FD123}"/>
              </a:ext>
            </a:extLst>
          </p:cNvPr>
          <p:cNvSpPr txBox="1">
            <a:spLocks noGrp="1"/>
          </p:cNvSpPr>
          <p:nvPr>
            <p:ph idx="1"/>
          </p:nvPr>
        </p:nvSpPr>
        <p:spPr>
          <a:xfrm>
            <a:off x="3887388" y="987429"/>
            <a:ext cx="4629150" cy="4873624"/>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5A6D6D-2103-304A-AB2C-55D481D9CFAC}"/>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AF049D23-6C9A-024F-872D-E8A81D817A20}"/>
              </a:ext>
            </a:extLst>
          </p:cNvPr>
          <p:cNvSpPr txBox="1">
            <a:spLocks noGrp="1"/>
          </p:cNvSpPr>
          <p:nvPr>
            <p:ph type="dt" sz="half" idx="7"/>
          </p:nvPr>
        </p:nvSpPr>
        <p:spPr/>
        <p:txBody>
          <a:bodyPr/>
          <a:lstStyle>
            <a:lvl1pPr>
              <a:defRPr/>
            </a:lvl1pPr>
          </a:lstStyle>
          <a:p>
            <a:pPr lvl="0"/>
            <a:fld id="{AE30DABB-0B6E-304F-9550-9ABE5F9F424D}" type="datetime1">
              <a:rPr lang="en-GB"/>
              <a:pPr lvl="0"/>
              <a:t>12/12/2023</a:t>
            </a:fld>
            <a:endParaRPr lang="en-GB"/>
          </a:p>
        </p:txBody>
      </p:sp>
      <p:sp>
        <p:nvSpPr>
          <p:cNvPr id="6" name="Footer Placeholder 5">
            <a:extLst>
              <a:ext uri="{FF2B5EF4-FFF2-40B4-BE49-F238E27FC236}">
                <a16:creationId xmlns:a16="http://schemas.microsoft.com/office/drawing/2014/main" id="{D4B556E8-512F-B54E-A111-002D46D8213C}"/>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74949D38-8FB6-C448-848E-76AF23C2F56F}"/>
              </a:ext>
            </a:extLst>
          </p:cNvPr>
          <p:cNvSpPr txBox="1">
            <a:spLocks noGrp="1"/>
          </p:cNvSpPr>
          <p:nvPr>
            <p:ph type="sldNum" sz="quarter" idx="8"/>
          </p:nvPr>
        </p:nvSpPr>
        <p:spPr/>
        <p:txBody>
          <a:bodyPr/>
          <a:lstStyle>
            <a:lvl1pPr>
              <a:defRPr/>
            </a:lvl1pPr>
          </a:lstStyle>
          <a:p>
            <a:pPr lvl="0"/>
            <a:fld id="{66E16D99-86D7-D84B-AB41-E17C499F7DD8}" type="slidenum">
              <a:t>‹#›</a:t>
            </a:fld>
            <a:endParaRPr lang="en-GB"/>
          </a:p>
        </p:txBody>
      </p:sp>
    </p:spTree>
    <p:extLst>
      <p:ext uri="{BB962C8B-B14F-4D97-AF65-F5344CB8AC3E}">
        <p14:creationId xmlns:p14="http://schemas.microsoft.com/office/powerpoint/2010/main" val="23969943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255D1-1B34-284A-8F2E-CD1BF039B2F5}"/>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Picture Placeholder 2">
            <a:extLst>
              <a:ext uri="{FF2B5EF4-FFF2-40B4-BE49-F238E27FC236}">
                <a16:creationId xmlns:a16="http://schemas.microsoft.com/office/drawing/2014/main" id="{0CFD63F8-A5E6-FD49-A733-6F2B1A06DC65}"/>
              </a:ext>
            </a:extLst>
          </p:cNvPr>
          <p:cNvSpPr txBox="1">
            <a:spLocks noGrp="1"/>
          </p:cNvSpPr>
          <p:nvPr>
            <p:ph type="pic" idx="1"/>
          </p:nvPr>
        </p:nvSpPr>
        <p:spPr>
          <a:xfrm>
            <a:off x="3887388" y="987429"/>
            <a:ext cx="4629150" cy="4873624"/>
          </a:xfrm>
        </p:spPr>
        <p:txBody>
          <a:bodyPr/>
          <a:lstStyle>
            <a:lvl1pPr marL="0" indent="0">
              <a:buNone/>
              <a:defRPr sz="3200"/>
            </a:lvl1pPr>
          </a:lstStyle>
          <a:p>
            <a:pPr lvl="0"/>
            <a:r>
              <a:rPr lang="en-US"/>
              <a:t>Click icon to add picture</a:t>
            </a:r>
          </a:p>
        </p:txBody>
      </p:sp>
      <p:sp>
        <p:nvSpPr>
          <p:cNvPr id="4" name="Text Placeholder 3">
            <a:extLst>
              <a:ext uri="{FF2B5EF4-FFF2-40B4-BE49-F238E27FC236}">
                <a16:creationId xmlns:a16="http://schemas.microsoft.com/office/drawing/2014/main" id="{92EB22AA-7C5B-5043-B9E8-457D0E389C95}"/>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D09DD105-3F08-1346-8E26-E453F6B5B73F}"/>
              </a:ext>
            </a:extLst>
          </p:cNvPr>
          <p:cNvSpPr txBox="1">
            <a:spLocks noGrp="1"/>
          </p:cNvSpPr>
          <p:nvPr>
            <p:ph type="dt" sz="half" idx="7"/>
          </p:nvPr>
        </p:nvSpPr>
        <p:spPr/>
        <p:txBody>
          <a:bodyPr/>
          <a:lstStyle>
            <a:lvl1pPr>
              <a:defRPr/>
            </a:lvl1pPr>
          </a:lstStyle>
          <a:p>
            <a:pPr lvl="0"/>
            <a:fld id="{4AA22A8D-5BDE-9343-87D1-E8DA7296233A}" type="datetime1">
              <a:rPr lang="en-GB"/>
              <a:pPr lvl="0"/>
              <a:t>12/12/2023</a:t>
            </a:fld>
            <a:endParaRPr lang="en-GB"/>
          </a:p>
        </p:txBody>
      </p:sp>
      <p:sp>
        <p:nvSpPr>
          <p:cNvPr id="6" name="Footer Placeholder 5">
            <a:extLst>
              <a:ext uri="{FF2B5EF4-FFF2-40B4-BE49-F238E27FC236}">
                <a16:creationId xmlns:a16="http://schemas.microsoft.com/office/drawing/2014/main" id="{6B0DE3BD-7C76-4941-B2F7-89AB728F6DC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3846F4DC-14BE-024B-BD40-67587FBAEA97}"/>
              </a:ext>
            </a:extLst>
          </p:cNvPr>
          <p:cNvSpPr txBox="1">
            <a:spLocks noGrp="1"/>
          </p:cNvSpPr>
          <p:nvPr>
            <p:ph type="sldNum" sz="quarter" idx="8"/>
          </p:nvPr>
        </p:nvSpPr>
        <p:spPr/>
        <p:txBody>
          <a:bodyPr/>
          <a:lstStyle>
            <a:lvl1pPr>
              <a:defRPr/>
            </a:lvl1pPr>
          </a:lstStyle>
          <a:p>
            <a:pPr lvl="0"/>
            <a:fld id="{8D2AA4D0-C5D5-2B4A-9CDF-FF6C2AB72FA9}" type="slidenum">
              <a:t>‹#›</a:t>
            </a:fld>
            <a:endParaRPr lang="en-GB"/>
          </a:p>
        </p:txBody>
      </p:sp>
    </p:spTree>
    <p:extLst>
      <p:ext uri="{BB962C8B-B14F-4D97-AF65-F5344CB8AC3E}">
        <p14:creationId xmlns:p14="http://schemas.microsoft.com/office/powerpoint/2010/main" val="290646636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1409-04A2-8E42-B337-45743D40D980}"/>
              </a:ext>
            </a:extLst>
          </p:cNvPr>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676730AC-F73B-6144-A5AE-B3F8AB049288}"/>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217EF2-26AC-D547-8509-DDB5BBDB6C0E}"/>
              </a:ext>
            </a:extLst>
          </p:cNvPr>
          <p:cNvSpPr txBox="1">
            <a:spLocks noGrp="1"/>
          </p:cNvSpPr>
          <p:nvPr>
            <p:ph type="dt" sz="half" idx="7"/>
          </p:nvPr>
        </p:nvSpPr>
        <p:spPr/>
        <p:txBody>
          <a:bodyPr/>
          <a:lstStyle>
            <a:lvl1pPr>
              <a:defRPr/>
            </a:lvl1pPr>
          </a:lstStyle>
          <a:p>
            <a:pPr lvl="0"/>
            <a:fld id="{C15A769E-73E9-BE47-A2A4-5786B29B8C25}" type="datetime1">
              <a:rPr lang="en-GB"/>
              <a:pPr lvl="0"/>
              <a:t>12/12/2023</a:t>
            </a:fld>
            <a:endParaRPr lang="en-GB"/>
          </a:p>
        </p:txBody>
      </p:sp>
      <p:sp>
        <p:nvSpPr>
          <p:cNvPr id="5" name="Footer Placeholder 4">
            <a:extLst>
              <a:ext uri="{FF2B5EF4-FFF2-40B4-BE49-F238E27FC236}">
                <a16:creationId xmlns:a16="http://schemas.microsoft.com/office/drawing/2014/main" id="{9115FB51-B36A-244D-8A29-C1BF9F54ABF8}"/>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4C08A6F8-BD0C-1F4A-A122-740A8F42D1E9}"/>
              </a:ext>
            </a:extLst>
          </p:cNvPr>
          <p:cNvSpPr txBox="1">
            <a:spLocks noGrp="1"/>
          </p:cNvSpPr>
          <p:nvPr>
            <p:ph type="sldNum" sz="quarter" idx="8"/>
          </p:nvPr>
        </p:nvSpPr>
        <p:spPr/>
        <p:txBody>
          <a:bodyPr/>
          <a:lstStyle>
            <a:lvl1pPr>
              <a:defRPr/>
            </a:lvl1pPr>
          </a:lstStyle>
          <a:p>
            <a:pPr lvl="0"/>
            <a:fld id="{6A886C09-B1D9-784B-8334-024A99458539}" type="slidenum">
              <a:t>‹#›</a:t>
            </a:fld>
            <a:endParaRPr lang="en-GB"/>
          </a:p>
        </p:txBody>
      </p:sp>
    </p:spTree>
    <p:extLst>
      <p:ext uri="{BB962C8B-B14F-4D97-AF65-F5344CB8AC3E}">
        <p14:creationId xmlns:p14="http://schemas.microsoft.com/office/powerpoint/2010/main" val="346095685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AD2A9F-2CD1-994C-9A41-6B01E23E65E4}"/>
              </a:ext>
            </a:extLst>
          </p:cNvPr>
          <p:cNvSpPr txBox="1">
            <a:spLocks noGrp="1"/>
          </p:cNvSpPr>
          <p:nvPr>
            <p:ph type="title" orient="vert"/>
          </p:nvPr>
        </p:nvSpPr>
        <p:spPr>
          <a:xfrm>
            <a:off x="6543678" y="365127"/>
            <a:ext cx="1971674" cy="5811839"/>
          </a:xfrm>
        </p:spPr>
        <p:txBody>
          <a:bodyPr vert="eaVert"/>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7BBEDB17-3BB6-6246-B3A0-3F73E35DCC3F}"/>
              </a:ext>
            </a:extLst>
          </p:cNvPr>
          <p:cNvSpPr txBox="1">
            <a:spLocks noGrp="1"/>
          </p:cNvSpPr>
          <p:nvPr>
            <p:ph type="body" orient="vert" idx="1"/>
          </p:nvPr>
        </p:nvSpPr>
        <p:spPr>
          <a:xfrm>
            <a:off x="628652" y="365127"/>
            <a:ext cx="5800722" cy="5811839"/>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2708D1-B326-6346-9572-DF93ECBAECA7}"/>
              </a:ext>
            </a:extLst>
          </p:cNvPr>
          <p:cNvSpPr txBox="1">
            <a:spLocks noGrp="1"/>
          </p:cNvSpPr>
          <p:nvPr>
            <p:ph type="dt" sz="half" idx="7"/>
          </p:nvPr>
        </p:nvSpPr>
        <p:spPr/>
        <p:txBody>
          <a:bodyPr/>
          <a:lstStyle>
            <a:lvl1pPr>
              <a:defRPr/>
            </a:lvl1pPr>
          </a:lstStyle>
          <a:p>
            <a:pPr lvl="0"/>
            <a:fld id="{A90C4FD3-39C7-C141-A0DF-7763703D40CC}" type="datetime1">
              <a:rPr lang="en-GB"/>
              <a:pPr lvl="0"/>
              <a:t>12/12/2023</a:t>
            </a:fld>
            <a:endParaRPr lang="en-GB"/>
          </a:p>
        </p:txBody>
      </p:sp>
      <p:sp>
        <p:nvSpPr>
          <p:cNvPr id="5" name="Footer Placeholder 4">
            <a:extLst>
              <a:ext uri="{FF2B5EF4-FFF2-40B4-BE49-F238E27FC236}">
                <a16:creationId xmlns:a16="http://schemas.microsoft.com/office/drawing/2014/main" id="{8CD3DD73-A27E-C844-8EC7-D0D61474311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587BE826-6522-0D46-BA8E-7BAA1E7256DB}"/>
              </a:ext>
            </a:extLst>
          </p:cNvPr>
          <p:cNvSpPr txBox="1">
            <a:spLocks noGrp="1"/>
          </p:cNvSpPr>
          <p:nvPr>
            <p:ph type="sldNum" sz="quarter" idx="8"/>
          </p:nvPr>
        </p:nvSpPr>
        <p:spPr/>
        <p:txBody>
          <a:bodyPr/>
          <a:lstStyle>
            <a:lvl1pPr>
              <a:defRPr/>
            </a:lvl1pPr>
          </a:lstStyle>
          <a:p>
            <a:pPr lvl="0"/>
            <a:fld id="{E4654FA7-C5CE-B944-9F7D-776EA022700C}" type="slidenum">
              <a:t>‹#›</a:t>
            </a:fld>
            <a:endParaRPr lang="en-GB"/>
          </a:p>
        </p:txBody>
      </p:sp>
    </p:spTree>
    <p:extLst>
      <p:ext uri="{BB962C8B-B14F-4D97-AF65-F5344CB8AC3E}">
        <p14:creationId xmlns:p14="http://schemas.microsoft.com/office/powerpoint/2010/main" val="90646117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B59EE-E76E-774D-877D-0C622253CD7A}"/>
              </a:ext>
            </a:extLst>
          </p:cNvPr>
          <p:cNvSpPr txBox="1">
            <a:spLocks noGrp="1"/>
          </p:cNvSpPr>
          <p:nvPr>
            <p:ph type="title"/>
          </p:nvPr>
        </p:nvSpPr>
        <p:spPr>
          <a:xfrm>
            <a:off x="685800" y="1122360"/>
            <a:ext cx="7772397" cy="2387599"/>
          </a:xfrm>
        </p:spPr>
        <p:txBody>
          <a:bodyPr anchor="b" anchorCtr="1"/>
          <a:lstStyle>
            <a:lvl1pPr algn="ctr">
              <a:defRPr sz="3375"/>
            </a:lvl1pPr>
          </a:lstStyle>
          <a:p>
            <a:pPr lvl="0"/>
            <a:r>
              <a:rPr lang="en-US"/>
              <a:t>Click to edit Master title style</a:t>
            </a:r>
          </a:p>
        </p:txBody>
      </p:sp>
      <p:sp>
        <p:nvSpPr>
          <p:cNvPr id="3" name="Subtitle 2">
            <a:extLst>
              <a:ext uri="{FF2B5EF4-FFF2-40B4-BE49-F238E27FC236}">
                <a16:creationId xmlns:a16="http://schemas.microsoft.com/office/drawing/2014/main" id="{CAF847BC-11ED-0F47-83C2-169E7767F6D2}"/>
              </a:ext>
            </a:extLst>
          </p:cNvPr>
          <p:cNvSpPr txBox="1">
            <a:spLocks noGrp="1"/>
          </p:cNvSpPr>
          <p:nvPr>
            <p:ph type="subTitle" idx="4294967295"/>
          </p:nvPr>
        </p:nvSpPr>
        <p:spPr>
          <a:xfrm>
            <a:off x="1143002" y="3602041"/>
            <a:ext cx="6858000" cy="1655761"/>
          </a:xfrm>
        </p:spPr>
        <p:txBody>
          <a:bodyPr anchorCtr="1"/>
          <a:lstStyle>
            <a:lvl1pPr marL="0" indent="0" algn="ctr">
              <a:buNone/>
              <a:defRPr sz="1350"/>
            </a:lvl1pPr>
          </a:lstStyle>
          <a:p>
            <a:pPr lvl="0"/>
            <a:r>
              <a:rPr lang="en-US"/>
              <a:t>Click to edit Master subtitle style</a:t>
            </a:r>
          </a:p>
        </p:txBody>
      </p:sp>
      <p:sp>
        <p:nvSpPr>
          <p:cNvPr id="4" name="Date Placeholder 3">
            <a:extLst>
              <a:ext uri="{FF2B5EF4-FFF2-40B4-BE49-F238E27FC236}">
                <a16:creationId xmlns:a16="http://schemas.microsoft.com/office/drawing/2014/main" id="{369D880D-FB0D-E140-B359-314895257B6A}"/>
              </a:ext>
            </a:extLst>
          </p:cNvPr>
          <p:cNvSpPr txBox="1">
            <a:spLocks noGrp="1"/>
          </p:cNvSpPr>
          <p:nvPr>
            <p:ph type="dt" sz="half" idx="7"/>
          </p:nvPr>
        </p:nvSpPr>
        <p:spPr/>
        <p:txBody>
          <a:bodyPr/>
          <a:lstStyle>
            <a:lvl1pPr>
              <a:defRPr/>
            </a:lvl1pPr>
          </a:lstStyle>
          <a:p>
            <a:pPr lvl="0"/>
            <a:fld id="{E830DC3A-F044-C446-B1EA-9515B3FEBCDB}" type="datetime1">
              <a:rPr lang="en-GB"/>
              <a:pPr lvl="0"/>
              <a:t>12/12/2023</a:t>
            </a:fld>
            <a:endParaRPr lang="en-GB"/>
          </a:p>
        </p:txBody>
      </p:sp>
      <p:sp>
        <p:nvSpPr>
          <p:cNvPr id="5" name="Footer Placeholder 4">
            <a:extLst>
              <a:ext uri="{FF2B5EF4-FFF2-40B4-BE49-F238E27FC236}">
                <a16:creationId xmlns:a16="http://schemas.microsoft.com/office/drawing/2014/main" id="{60E72440-CA0E-9C4C-B264-C94F78A5D22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F5C4BB2C-3DC1-4144-8312-5172C1ECDAE3}"/>
              </a:ext>
            </a:extLst>
          </p:cNvPr>
          <p:cNvSpPr txBox="1">
            <a:spLocks noGrp="1"/>
          </p:cNvSpPr>
          <p:nvPr>
            <p:ph type="sldNum" sz="quarter" idx="8"/>
          </p:nvPr>
        </p:nvSpPr>
        <p:spPr/>
        <p:txBody>
          <a:bodyPr/>
          <a:lstStyle>
            <a:lvl1pPr>
              <a:defRPr/>
            </a:lvl1pPr>
          </a:lstStyle>
          <a:p>
            <a:pPr lvl="0"/>
            <a:fld id="{199A6759-9230-D84D-BD25-EA0463DD175D}" type="slidenum">
              <a:t>‹#›</a:t>
            </a:fld>
            <a:endParaRPr lang="en-GB"/>
          </a:p>
        </p:txBody>
      </p:sp>
    </p:spTree>
    <p:extLst>
      <p:ext uri="{BB962C8B-B14F-4D97-AF65-F5344CB8AC3E}">
        <p14:creationId xmlns:p14="http://schemas.microsoft.com/office/powerpoint/2010/main" val="178522077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12/12/2023</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5" name="TextShape 2">
            <a:extLst>
              <a:ext uri="{FF2B5EF4-FFF2-40B4-BE49-F238E27FC236}">
                <a16:creationId xmlns:a16="http://schemas.microsoft.com/office/drawing/2014/main" id="{64B22F08-0876-5047-B022-A5C71C68CF41}"/>
              </a:ext>
            </a:extLst>
          </p:cNvPr>
          <p:cNvSpPr txBox="1"/>
          <p:nvPr/>
        </p:nvSpPr>
        <p:spPr>
          <a:xfrm>
            <a:off x="1364735" y="1648366"/>
            <a:ext cx="6414527" cy="1413865"/>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For more information on the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Primary Science Teaching Trust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and access to a large selection of PSTT resources, visit our website:</a:t>
            </a:r>
          </a:p>
        </p:txBody>
      </p:sp>
      <p:pic>
        <p:nvPicPr>
          <p:cNvPr id="6" name="Picture 10">
            <a:hlinkClick r:id="rId2"/>
            <a:extLst>
              <a:ext uri="{FF2B5EF4-FFF2-40B4-BE49-F238E27FC236}">
                <a16:creationId xmlns:a16="http://schemas.microsoft.com/office/drawing/2014/main" id="{647288EE-A0FD-FE4D-A5F5-30772634FCA6}"/>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3464681" y="395364"/>
            <a:ext cx="2214638" cy="982069"/>
          </a:xfrm>
          <a:prstGeom prst="rect">
            <a:avLst/>
          </a:prstGeom>
          <a:noFill/>
          <a:ln cap="flat">
            <a:noFill/>
          </a:ln>
        </p:spPr>
      </p:pic>
      <p:sp>
        <p:nvSpPr>
          <p:cNvPr id="11" name="TextBox 12">
            <a:extLst>
              <a:ext uri="{FF2B5EF4-FFF2-40B4-BE49-F238E27FC236}">
                <a16:creationId xmlns:a16="http://schemas.microsoft.com/office/drawing/2014/main" id="{2A26FEFF-2451-1147-9415-12116348CC69}"/>
              </a:ext>
            </a:extLst>
          </p:cNvPr>
          <p:cNvSpPr txBox="1"/>
          <p:nvPr/>
        </p:nvSpPr>
        <p:spPr>
          <a:xfrm>
            <a:off x="3107672" y="4318401"/>
            <a:ext cx="2928654"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dirty="0">
                <a:solidFill>
                  <a:srgbClr val="575757"/>
                </a:solidFill>
                <a:uFillTx/>
                <a:latin typeface="Plus Jakarta Sans Medium" pitchFamily="2" charset="0"/>
                <a:cs typeface="Plus Jakarta Sans Medium" pitchFamily="2" charset="0"/>
              </a:rPr>
              <a:t>/PrimaryScienceTeachingTrust</a:t>
            </a:r>
          </a:p>
        </p:txBody>
      </p:sp>
      <p:sp>
        <p:nvSpPr>
          <p:cNvPr id="12" name="TextBox 13">
            <a:extLst>
              <a:ext uri="{FF2B5EF4-FFF2-40B4-BE49-F238E27FC236}">
                <a16:creationId xmlns:a16="http://schemas.microsoft.com/office/drawing/2014/main" id="{C2F8C0A5-22FA-0647-881A-5C477BE314BC}"/>
              </a:ext>
            </a:extLst>
          </p:cNvPr>
          <p:cNvSpPr txBox="1"/>
          <p:nvPr/>
        </p:nvSpPr>
        <p:spPr>
          <a:xfrm>
            <a:off x="2716514" y="3381313"/>
            <a:ext cx="3710971" cy="484748"/>
          </a:xfrm>
          <a:prstGeom prst="rect">
            <a:avLst/>
          </a:prstGeom>
          <a:noFill/>
          <a:ln cap="flat">
            <a:noFill/>
          </a:ln>
        </p:spPr>
        <p:txBody>
          <a:bodyPr vert="horz" wrap="square" lIns="68580" tIns="34290" rIns="68580" bIns="34290" anchor="t" anchorCtr="0" compatLnSpc="1">
            <a:sp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700" b="1" i="0" u="none" strike="noStrike" kern="1200" cap="none" spc="0" baseline="0">
                <a:solidFill>
                  <a:srgbClr val="3EB1C8"/>
                </a:solidFill>
                <a:uFillTx/>
                <a:latin typeface="Plus Jakarta Sans ExtraBold" pitchFamily="2" charset="0"/>
                <a:cs typeface="Plus Jakarta Sans ExtraBold" pitchFamily="2" charset="0"/>
              </a:rPr>
              <a:t>www.pstt.</a:t>
            </a:r>
            <a:r>
              <a:rPr lang="en-GB" sz="2400" b="1" i="0" u="none" strike="noStrike" kern="1200" cap="none" spc="0" baseline="0">
                <a:solidFill>
                  <a:srgbClr val="3EB1C8"/>
                </a:solidFill>
                <a:uFillTx/>
                <a:latin typeface="Plus Jakarta Sans ExtraBold" pitchFamily="2" charset="0"/>
                <a:cs typeface="Plus Jakarta Sans ExtraBold" pitchFamily="2" charset="0"/>
              </a:rPr>
              <a:t>org</a:t>
            </a:r>
            <a:r>
              <a:rPr lang="en-GB" sz="2700" b="1" i="0" u="none" strike="noStrike" kern="1200" cap="none" spc="0" baseline="0">
                <a:solidFill>
                  <a:srgbClr val="3EB1C8"/>
                </a:solidFill>
                <a:uFillTx/>
                <a:latin typeface="Plus Jakarta Sans ExtraBold" pitchFamily="2" charset="0"/>
                <a:cs typeface="Plus Jakarta Sans ExtraBold" pitchFamily="2" charset="0"/>
              </a:rPr>
              <a:t>.uk</a:t>
            </a:r>
          </a:p>
        </p:txBody>
      </p:sp>
      <p:sp>
        <p:nvSpPr>
          <p:cNvPr id="13" name="TextBox 14">
            <a:extLst>
              <a:ext uri="{FF2B5EF4-FFF2-40B4-BE49-F238E27FC236}">
                <a16:creationId xmlns:a16="http://schemas.microsoft.com/office/drawing/2014/main" id="{72AB690D-0FB4-F444-A6E2-5E7C349AD672}"/>
              </a:ext>
            </a:extLst>
          </p:cNvPr>
          <p:cNvSpPr txBox="1"/>
          <p:nvPr/>
        </p:nvSpPr>
        <p:spPr>
          <a:xfrm>
            <a:off x="3802326" y="4960065"/>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0" name="TextBox 14">
            <a:extLst>
              <a:ext uri="{FF2B5EF4-FFF2-40B4-BE49-F238E27FC236}">
                <a16:creationId xmlns:a16="http://schemas.microsoft.com/office/drawing/2014/main" id="{4D0AB3AE-3DF9-F268-610C-DF04A3F3C68D}"/>
              </a:ext>
            </a:extLst>
          </p:cNvPr>
          <p:cNvSpPr txBox="1"/>
          <p:nvPr userDrawn="1"/>
        </p:nvSpPr>
        <p:spPr>
          <a:xfrm>
            <a:off x="3802325" y="5663976"/>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2" name="Picture 21" descr="Logo, icon&#10;&#10;Description automatically generated">
            <a:extLst>
              <a:ext uri="{FF2B5EF4-FFF2-40B4-BE49-F238E27FC236}">
                <a16:creationId xmlns:a16="http://schemas.microsoft.com/office/drawing/2014/main" id="{EF4680C9-B2F9-8014-9265-64A0DD0FB90F}"/>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2796781" y="4313324"/>
            <a:ext cx="328475" cy="305159"/>
          </a:xfrm>
          <a:prstGeom prst="rect">
            <a:avLst/>
          </a:prstGeom>
        </p:spPr>
      </p:pic>
      <p:pic>
        <p:nvPicPr>
          <p:cNvPr id="28" name="Picture 27" descr="Logo, icon&#10;&#10;Description automatically generated">
            <a:extLst>
              <a:ext uri="{FF2B5EF4-FFF2-40B4-BE49-F238E27FC236}">
                <a16:creationId xmlns:a16="http://schemas.microsoft.com/office/drawing/2014/main" id="{3FC6947C-D447-ECAD-853A-ACD9E0E9EFFC}"/>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3464681" y="4943688"/>
            <a:ext cx="367388" cy="327995"/>
          </a:xfrm>
          <a:prstGeom prst="rect">
            <a:avLst/>
          </a:prstGeom>
        </p:spPr>
      </p:pic>
      <p:pic>
        <p:nvPicPr>
          <p:cNvPr id="30" name="Picture 29" descr="Logo, icon&#10;&#10;Description automatically generated">
            <a:extLst>
              <a:ext uri="{FF2B5EF4-FFF2-40B4-BE49-F238E27FC236}">
                <a16:creationId xmlns:a16="http://schemas.microsoft.com/office/drawing/2014/main" id="{E13A77D6-6069-57D1-B192-472352667CD6}"/>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3464682" y="5613264"/>
            <a:ext cx="366788" cy="340753"/>
          </a:xfrm>
          <a:prstGeom prst="rect">
            <a:avLst/>
          </a:prstGeom>
        </p:spPr>
      </p:pic>
    </p:spTree>
    <p:extLst>
      <p:ext uri="{BB962C8B-B14F-4D97-AF65-F5344CB8AC3E}">
        <p14:creationId xmlns:p14="http://schemas.microsoft.com/office/powerpoint/2010/main" val="42088081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Additional 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12/12/2023</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7" name="TextShape 1">
            <a:extLst>
              <a:ext uri="{FF2B5EF4-FFF2-40B4-BE49-F238E27FC236}">
                <a16:creationId xmlns:a16="http://schemas.microsoft.com/office/drawing/2014/main" id="{6E4C3CBC-6C18-7040-8623-B217E9734E3E}"/>
              </a:ext>
            </a:extLst>
          </p:cNvPr>
          <p:cNvSpPr txBox="1"/>
          <p:nvPr/>
        </p:nvSpPr>
        <p:spPr>
          <a:xfrm>
            <a:off x="694277" y="2333743"/>
            <a:ext cx="3562457" cy="77586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1" baseline="0">
                <a:solidFill>
                  <a:srgbClr val="404040"/>
                </a:solidFill>
                <a:uFillTx/>
                <a:latin typeface="Plus Jakarta Sans Medium" pitchFamily="2" charset="0"/>
                <a:cs typeface="Plus Jakarta Sans Medium" pitchFamily="2" charset="0"/>
              </a:rPr>
              <a:t>We provide links to excellent resources for teachers, children and families on our Wow Science website:</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8" name="Picture 6">
            <a:hlinkClick r:id="rId2"/>
            <a:extLst>
              <a:ext uri="{FF2B5EF4-FFF2-40B4-BE49-F238E27FC236}">
                <a16:creationId xmlns:a16="http://schemas.microsoft.com/office/drawing/2014/main" id="{93B76ABD-1C66-DD4F-A7BE-3A051B5E85A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6885" y="1388620"/>
            <a:ext cx="1298699" cy="706861"/>
          </a:xfrm>
          <a:prstGeom prst="rect">
            <a:avLst/>
          </a:prstGeom>
          <a:noFill/>
          <a:ln cap="flat">
            <a:noFill/>
          </a:ln>
        </p:spPr>
      </p:pic>
      <p:sp>
        <p:nvSpPr>
          <p:cNvPr id="15" name="TextBox 18">
            <a:extLst>
              <a:ext uri="{FF2B5EF4-FFF2-40B4-BE49-F238E27FC236}">
                <a16:creationId xmlns:a16="http://schemas.microsoft.com/office/drawing/2014/main" id="{8D99BDFA-7100-944E-9FC8-EA24C06826B3}"/>
              </a:ext>
            </a:extLst>
          </p:cNvPr>
          <p:cNvSpPr txBox="1"/>
          <p:nvPr/>
        </p:nvSpPr>
        <p:spPr>
          <a:xfrm>
            <a:off x="483262" y="3346249"/>
            <a:ext cx="3984487"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www.wowscience.co.uk</a:t>
            </a:r>
          </a:p>
        </p:txBody>
      </p:sp>
      <p:sp>
        <p:nvSpPr>
          <p:cNvPr id="18" name="TextBox 21">
            <a:extLst>
              <a:ext uri="{FF2B5EF4-FFF2-40B4-BE49-F238E27FC236}">
                <a16:creationId xmlns:a16="http://schemas.microsoft.com/office/drawing/2014/main" id="{62807E40-9599-224E-A230-8BFBD09BB13B}"/>
              </a:ext>
            </a:extLst>
          </p:cNvPr>
          <p:cNvSpPr txBox="1"/>
          <p:nvPr/>
        </p:nvSpPr>
        <p:spPr>
          <a:xfrm>
            <a:off x="1876665" y="4021475"/>
            <a:ext cx="1197679"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19" name="TextBox 22">
            <a:extLst>
              <a:ext uri="{FF2B5EF4-FFF2-40B4-BE49-F238E27FC236}">
                <a16:creationId xmlns:a16="http://schemas.microsoft.com/office/drawing/2014/main" id="{4748830D-8BF8-984D-BCBC-2EBF818FCF58}"/>
              </a:ext>
            </a:extLst>
          </p:cNvPr>
          <p:cNvSpPr txBox="1"/>
          <p:nvPr/>
        </p:nvSpPr>
        <p:spPr>
          <a:xfrm>
            <a:off x="1755052" y="4784882"/>
            <a:ext cx="1440903"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WowScienceHQ</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31" name="Picture 30" descr="Logo, icon&#10;&#10;Description automatically generated">
            <a:extLst>
              <a:ext uri="{FF2B5EF4-FFF2-40B4-BE49-F238E27FC236}">
                <a16:creationId xmlns:a16="http://schemas.microsoft.com/office/drawing/2014/main" id="{0777EE02-2C37-4CB9-A59B-E9A752DBC578}"/>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548190" y="3997505"/>
            <a:ext cx="328475" cy="305159"/>
          </a:xfrm>
          <a:prstGeom prst="rect">
            <a:avLst/>
          </a:prstGeom>
        </p:spPr>
      </p:pic>
      <p:pic>
        <p:nvPicPr>
          <p:cNvPr id="32" name="Picture 31" descr="Logo, icon&#10;&#10;Description automatically generated">
            <a:extLst>
              <a:ext uri="{FF2B5EF4-FFF2-40B4-BE49-F238E27FC236}">
                <a16:creationId xmlns:a16="http://schemas.microsoft.com/office/drawing/2014/main" id="{93AB0F20-DCF1-6666-3495-D41F7D388BE4}"/>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1387665" y="4747842"/>
            <a:ext cx="367388" cy="327995"/>
          </a:xfrm>
          <a:prstGeom prst="rect">
            <a:avLst/>
          </a:prstGeom>
        </p:spPr>
      </p:pic>
      <p:sp>
        <p:nvSpPr>
          <p:cNvPr id="10" name="TextShape 1">
            <a:extLst>
              <a:ext uri="{FF2B5EF4-FFF2-40B4-BE49-F238E27FC236}">
                <a16:creationId xmlns:a16="http://schemas.microsoft.com/office/drawing/2014/main" id="{F1D70FCA-6DF1-3DBE-DB7F-487D6607B217}"/>
              </a:ext>
            </a:extLst>
          </p:cNvPr>
          <p:cNvSpPr txBox="1"/>
          <p:nvPr userDrawn="1"/>
        </p:nvSpPr>
        <p:spPr>
          <a:xfrm>
            <a:off x="4917462" y="2333818"/>
            <a:ext cx="3532261" cy="79248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1" baseline="0">
                <a:solidFill>
                  <a:srgbClr val="404040"/>
                </a:solidFill>
                <a:uFillTx/>
                <a:latin typeface="Plus Jakarta Sans Medium" pitchFamily="2" charset="0"/>
                <a:cs typeface="Plus Jakarta Sans Medium" pitchFamily="2" charset="0"/>
              </a:rPr>
              <a:t>Making science enjoyable with 600+ activities, tips for the classroom and planning support videos:</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17" name="Picture 16" descr="Shape&#10;&#10;Description automatically generated with low confidence">
            <a:hlinkClick r:id="rId6"/>
            <a:extLst>
              <a:ext uri="{FF2B5EF4-FFF2-40B4-BE49-F238E27FC236}">
                <a16:creationId xmlns:a16="http://schemas.microsoft.com/office/drawing/2014/main" id="{5C3A63A3-DE03-66C0-C42E-4A4EE7E86E49}"/>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516524" y="1417998"/>
            <a:ext cx="2334140" cy="754345"/>
          </a:xfrm>
          <a:prstGeom prst="rect">
            <a:avLst/>
          </a:prstGeom>
        </p:spPr>
      </p:pic>
      <p:sp>
        <p:nvSpPr>
          <p:cNvPr id="21" name="TextBox 18">
            <a:extLst>
              <a:ext uri="{FF2B5EF4-FFF2-40B4-BE49-F238E27FC236}">
                <a16:creationId xmlns:a16="http://schemas.microsoft.com/office/drawing/2014/main" id="{F7C52AC2-8106-D1F3-75BA-B607B11BC952}"/>
              </a:ext>
            </a:extLst>
          </p:cNvPr>
          <p:cNvSpPr txBox="1"/>
          <p:nvPr userDrawn="1"/>
        </p:nvSpPr>
        <p:spPr>
          <a:xfrm>
            <a:off x="5218368" y="3346249"/>
            <a:ext cx="2930448"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www.explorify.uk</a:t>
            </a:r>
          </a:p>
        </p:txBody>
      </p:sp>
      <p:sp>
        <p:nvSpPr>
          <p:cNvPr id="23" name="TextBox 21">
            <a:extLst>
              <a:ext uri="{FF2B5EF4-FFF2-40B4-BE49-F238E27FC236}">
                <a16:creationId xmlns:a16="http://schemas.microsoft.com/office/drawing/2014/main" id="{E1D1FE86-F89E-AAA6-A42B-049D16B7FC93}"/>
              </a:ext>
            </a:extLst>
          </p:cNvPr>
          <p:cNvSpPr txBox="1"/>
          <p:nvPr userDrawn="1"/>
        </p:nvSpPr>
        <p:spPr>
          <a:xfrm>
            <a:off x="5948046" y="4784882"/>
            <a:ext cx="1704128"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6" name="TextBox 21">
            <a:extLst>
              <a:ext uri="{FF2B5EF4-FFF2-40B4-BE49-F238E27FC236}">
                <a16:creationId xmlns:a16="http://schemas.microsoft.com/office/drawing/2014/main" id="{0A62EBA9-3177-60FF-7001-A671D4BD08F0}"/>
              </a:ext>
            </a:extLst>
          </p:cNvPr>
          <p:cNvSpPr txBox="1"/>
          <p:nvPr userDrawn="1"/>
        </p:nvSpPr>
        <p:spPr>
          <a:xfrm>
            <a:off x="5963141" y="4016407"/>
            <a:ext cx="1440902"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ExplorifySchools</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7" name="Picture 26" descr="Logo, icon&#10;&#10;Description automatically generated">
            <a:extLst>
              <a:ext uri="{FF2B5EF4-FFF2-40B4-BE49-F238E27FC236}">
                <a16:creationId xmlns:a16="http://schemas.microsoft.com/office/drawing/2014/main" id="{80D89549-C149-C340-B5D8-CC24186C98C7}"/>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658955" y="4003615"/>
            <a:ext cx="328475" cy="305159"/>
          </a:xfrm>
          <a:prstGeom prst="rect">
            <a:avLst/>
          </a:prstGeom>
        </p:spPr>
      </p:pic>
      <p:pic>
        <p:nvPicPr>
          <p:cNvPr id="29" name="Picture 28" descr="Logo, icon&#10;&#10;Description automatically generated">
            <a:extLst>
              <a:ext uri="{FF2B5EF4-FFF2-40B4-BE49-F238E27FC236}">
                <a16:creationId xmlns:a16="http://schemas.microsoft.com/office/drawing/2014/main" id="{366850AE-3405-2353-7F75-16AD34477A73}"/>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5595271" y="4743862"/>
            <a:ext cx="367388" cy="327995"/>
          </a:xfrm>
          <a:prstGeom prst="rect">
            <a:avLst/>
          </a:prstGeom>
        </p:spPr>
      </p:pic>
    </p:spTree>
    <p:extLst>
      <p:ext uri="{BB962C8B-B14F-4D97-AF65-F5344CB8AC3E}">
        <p14:creationId xmlns:p14="http://schemas.microsoft.com/office/powerpoint/2010/main" val="158960693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PSTT Fre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A49862C-98D2-2243-84DE-44287EE27588}"/>
              </a:ext>
            </a:extLst>
          </p:cNvPr>
          <p:cNvSpPr txBox="1">
            <a:spLocks noGrp="1"/>
          </p:cNvSpPr>
          <p:nvPr>
            <p:ph type="dt" sz="half" idx="7"/>
          </p:nvPr>
        </p:nvSpPr>
        <p:spPr/>
        <p:txBody>
          <a:bodyPr/>
          <a:lstStyle>
            <a:lvl1pPr>
              <a:defRPr/>
            </a:lvl1pPr>
          </a:lstStyle>
          <a:p>
            <a:pPr lvl="0"/>
            <a:fld id="{A6D1B722-E120-EB49-8513-51888905CEEA}" type="datetime1">
              <a:rPr lang="en-GB"/>
              <a:pPr lvl="0"/>
              <a:t>12/12/2023</a:t>
            </a:fld>
            <a:endParaRPr lang="en-GB"/>
          </a:p>
        </p:txBody>
      </p:sp>
      <p:sp>
        <p:nvSpPr>
          <p:cNvPr id="3" name="Footer Placeholder 3">
            <a:extLst>
              <a:ext uri="{FF2B5EF4-FFF2-40B4-BE49-F238E27FC236}">
                <a16:creationId xmlns:a16="http://schemas.microsoft.com/office/drawing/2014/main" id="{1E560A03-DCCD-BF46-BEEA-B255F19FF2A5}"/>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39E19BED-0771-9043-A162-79676D5B765B}"/>
              </a:ext>
            </a:extLst>
          </p:cNvPr>
          <p:cNvSpPr txBox="1">
            <a:spLocks noGrp="1"/>
          </p:cNvSpPr>
          <p:nvPr>
            <p:ph type="sldNum" sz="quarter" idx="8"/>
          </p:nvPr>
        </p:nvSpPr>
        <p:spPr/>
        <p:txBody>
          <a:bodyPr/>
          <a:lstStyle>
            <a:lvl1pPr>
              <a:defRPr/>
            </a:lvl1pPr>
          </a:lstStyle>
          <a:p>
            <a:pPr lvl="0"/>
            <a:fld id="{4363B9A7-91D7-2543-A431-05C853CDDCFF}" type="slidenum">
              <a:t>‹#›</a:t>
            </a:fld>
            <a:endParaRPr lang="en-GB"/>
          </a:p>
        </p:txBody>
      </p:sp>
      <p:pic>
        <p:nvPicPr>
          <p:cNvPr id="5" name="Picture 7" descr="A picture containing text, newspaper, accessory, screenshot&#10;&#10;Description automatically generated">
            <a:hlinkClick r:id="rId2"/>
            <a:extLst>
              <a:ext uri="{FF2B5EF4-FFF2-40B4-BE49-F238E27FC236}">
                <a16:creationId xmlns:a16="http://schemas.microsoft.com/office/drawing/2014/main" id="{9F3B12C0-3621-EC4E-AEDB-A360DE833BC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85115" y="1863573"/>
            <a:ext cx="4312653" cy="2816752"/>
          </a:xfrm>
          <a:prstGeom prst="rect">
            <a:avLst/>
          </a:prstGeom>
          <a:noFill/>
          <a:ln cap="flat">
            <a:noFill/>
          </a:ln>
        </p:spPr>
      </p:pic>
      <p:sp>
        <p:nvSpPr>
          <p:cNvPr id="6" name="TextBox 11">
            <a:extLst>
              <a:ext uri="{FF2B5EF4-FFF2-40B4-BE49-F238E27FC236}">
                <a16:creationId xmlns:a16="http://schemas.microsoft.com/office/drawing/2014/main" id="{640CE74A-36C4-6841-BFB2-53B3435C1539}"/>
              </a:ext>
            </a:extLst>
          </p:cNvPr>
          <p:cNvSpPr txBox="1"/>
          <p:nvPr/>
        </p:nvSpPr>
        <p:spPr>
          <a:xfrm>
            <a:off x="840221" y="5231200"/>
            <a:ext cx="641948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Explore over 100 teaching resources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7" name="TextBox 12">
            <a:extLst>
              <a:ext uri="{FF2B5EF4-FFF2-40B4-BE49-F238E27FC236}">
                <a16:creationId xmlns:a16="http://schemas.microsoft.com/office/drawing/2014/main" id="{E1929381-5CA8-1C4D-9F93-7956BB6729F3}"/>
              </a:ext>
            </a:extLst>
          </p:cNvPr>
          <p:cNvSpPr txBox="1"/>
          <p:nvPr/>
        </p:nvSpPr>
        <p:spPr>
          <a:xfrm>
            <a:off x="840221" y="2124056"/>
            <a:ext cx="3125110"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75757"/>
                </a:solidFill>
                <a:uFillTx/>
                <a:latin typeface="Plus Jakarta Sans Medium" pitchFamily="2" charset="0"/>
                <a:cs typeface="Plus Jakarta Sans Medium" pitchFamily="2" charset="0"/>
              </a:rPr>
              <a:t>A wealth of resources to support teaching, learning, assessment and subject leadership in primary science, all completely </a:t>
            </a:r>
            <a:r>
              <a:rPr lang="en-GB" sz="2100" b="1" i="0" u="none" strike="noStrike" kern="1200" cap="none" spc="0" baseline="0">
                <a:solidFill>
                  <a:srgbClr val="575757"/>
                </a:solidFill>
                <a:uFillTx/>
                <a:latin typeface="Plus Jakarta Sans ExtraBold" pitchFamily="2" charset="0"/>
                <a:cs typeface="Plus Jakarta Sans ExtraBold" pitchFamily="2" charset="0"/>
              </a:rPr>
              <a:t>free</a:t>
            </a:r>
            <a:r>
              <a:rPr lang="en-GB" sz="2100" b="0" i="0" u="none" strike="noStrike" kern="1200" cap="none" spc="0" baseline="0">
                <a:solidFill>
                  <a:srgbClr val="575757"/>
                </a:solidFill>
                <a:uFillTx/>
                <a:latin typeface="Plus Jakarta Sans Medium" pitchFamily="2" charset="0"/>
                <a:cs typeface="Plus Jakarta Sans Medium" pitchFamily="2" charset="0"/>
              </a:rPr>
              <a:t> as digital downloads. </a:t>
            </a:r>
          </a:p>
        </p:txBody>
      </p:sp>
      <p:sp>
        <p:nvSpPr>
          <p:cNvPr id="8" name="TextBox 13">
            <a:extLst>
              <a:ext uri="{FF2B5EF4-FFF2-40B4-BE49-F238E27FC236}">
                <a16:creationId xmlns:a16="http://schemas.microsoft.com/office/drawing/2014/main" id="{F97343B4-B80C-0A42-BB17-C7FE128798E7}"/>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FREE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270227400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TTS availabl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8454" y="5208421"/>
            <a:ext cx="787925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Discover 10 resources available through TTS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546123"/>
            <a:ext cx="3110580" cy="362406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addition to our free digital resources, we have collaborated with TTS to provide paid-for resources. These range from individual investigations to outdoor learning to further support your whole school in raising the profile of science.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RESOURCES via TTS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8" name="Picture 9" descr="Graphical user interface, website&#10;&#10;Description automatically generated">
            <a:hlinkClick r:id="rId2"/>
            <a:extLst>
              <a:ext uri="{FF2B5EF4-FFF2-40B4-BE49-F238E27FC236}">
                <a16:creationId xmlns:a16="http://schemas.microsoft.com/office/drawing/2014/main" id="{F0ACC5EB-0FFC-E04F-B6BA-0FF3CA8F66B4}"/>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959034" y="1863573"/>
            <a:ext cx="4760446" cy="2589334"/>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05519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EB18E-02BE-544D-A33A-04326E043C1F}"/>
              </a:ext>
            </a:extLst>
          </p:cNvPr>
          <p:cNvSpPr txBox="1">
            <a:spLocks noGrp="1"/>
          </p:cNvSpPr>
          <p:nvPr>
            <p:ph type="title"/>
          </p:nvPr>
        </p:nvSpPr>
        <p:spPr/>
        <p:txBody>
          <a:bodyPr/>
          <a:lstStyle>
            <a:lvl1pPr>
              <a:defRPr/>
            </a:lvl1pPr>
          </a:lstStyle>
          <a:p>
            <a:pPr lvl="0"/>
            <a:r>
              <a:rPr lang="en-US"/>
              <a:t>Click to edit Master title style</a:t>
            </a:r>
          </a:p>
        </p:txBody>
      </p:sp>
      <p:sp>
        <p:nvSpPr>
          <p:cNvPr id="3" name="Date Placeholder 2">
            <a:extLst>
              <a:ext uri="{FF2B5EF4-FFF2-40B4-BE49-F238E27FC236}">
                <a16:creationId xmlns:a16="http://schemas.microsoft.com/office/drawing/2014/main" id="{2C73276F-9FEC-1A4A-A49E-97E38BB5F8C5}"/>
              </a:ext>
            </a:extLst>
          </p:cNvPr>
          <p:cNvSpPr txBox="1">
            <a:spLocks noGrp="1"/>
          </p:cNvSpPr>
          <p:nvPr>
            <p:ph type="dt" sz="half" idx="7"/>
          </p:nvPr>
        </p:nvSpPr>
        <p:spPr/>
        <p:txBody>
          <a:bodyPr/>
          <a:lstStyle>
            <a:lvl1pPr>
              <a:defRPr/>
            </a:lvl1pPr>
          </a:lstStyle>
          <a:p>
            <a:pPr lvl="0"/>
            <a:fld id="{28447BA5-C073-A44F-82B2-20D43811BA24}" type="datetime1">
              <a:rPr lang="en-GB"/>
              <a:pPr lvl="0"/>
              <a:t>12/12/2023</a:t>
            </a:fld>
            <a:endParaRPr lang="en-GB"/>
          </a:p>
        </p:txBody>
      </p:sp>
      <p:sp>
        <p:nvSpPr>
          <p:cNvPr id="4" name="Footer Placeholder 3">
            <a:extLst>
              <a:ext uri="{FF2B5EF4-FFF2-40B4-BE49-F238E27FC236}">
                <a16:creationId xmlns:a16="http://schemas.microsoft.com/office/drawing/2014/main" id="{0E7C10D4-C762-3442-A99C-D5189A88CA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C709C33C-791F-7D44-959A-74892687318D}"/>
              </a:ext>
            </a:extLst>
          </p:cNvPr>
          <p:cNvSpPr txBox="1">
            <a:spLocks noGrp="1"/>
          </p:cNvSpPr>
          <p:nvPr>
            <p:ph type="sldNum" sz="quarter" idx="8"/>
          </p:nvPr>
        </p:nvSpPr>
        <p:spPr/>
        <p:txBody>
          <a:bodyPr/>
          <a:lstStyle>
            <a:lvl1pPr>
              <a:defRPr/>
            </a:lvl1pPr>
          </a:lstStyle>
          <a:p>
            <a:pPr lvl="0"/>
            <a:fld id="{96D06BA9-F2A3-4749-BFD1-51982EB648C3}" type="slidenum">
              <a:t>‹#›</a:t>
            </a:fld>
            <a:endParaRPr lang="en-GB"/>
          </a:p>
        </p:txBody>
      </p:sp>
    </p:spTree>
    <p:extLst>
      <p:ext uri="{BB962C8B-B14F-4D97-AF65-F5344CB8AC3E}">
        <p14:creationId xmlns:p14="http://schemas.microsoft.com/office/powerpoint/2010/main" val="13741999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AP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8488B9CE-B59B-1B46-A4BA-D5EC69BEBAB4}"/>
              </a:ext>
            </a:extLst>
          </p:cNvPr>
          <p:cNvSpPr txBox="1">
            <a:spLocks noGrp="1"/>
          </p:cNvSpPr>
          <p:nvPr>
            <p:ph type="dt" sz="half" idx="7"/>
          </p:nvPr>
        </p:nvSpPr>
        <p:spPr/>
        <p:txBody>
          <a:bodyPr/>
          <a:lstStyle>
            <a:lvl1pPr>
              <a:defRPr/>
            </a:lvl1pPr>
          </a:lstStyle>
          <a:p>
            <a:pPr lvl="0"/>
            <a:fld id="{901BC7A8-07D1-014A-9829-C998D0509D73}" type="datetime1">
              <a:rPr lang="en-GB"/>
              <a:pPr lvl="0"/>
              <a:t>12/12/2023</a:t>
            </a:fld>
            <a:endParaRPr lang="en-GB"/>
          </a:p>
        </p:txBody>
      </p:sp>
      <p:sp>
        <p:nvSpPr>
          <p:cNvPr id="3" name="Footer Placeholder 3">
            <a:extLst>
              <a:ext uri="{FF2B5EF4-FFF2-40B4-BE49-F238E27FC236}">
                <a16:creationId xmlns:a16="http://schemas.microsoft.com/office/drawing/2014/main" id="{1124564C-D6C7-754E-9106-A112DCE0F6D1}"/>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98998BC-7276-9F40-981C-F22CBBDE6D93}"/>
              </a:ext>
            </a:extLst>
          </p:cNvPr>
          <p:cNvSpPr txBox="1">
            <a:spLocks noGrp="1"/>
          </p:cNvSpPr>
          <p:nvPr>
            <p:ph type="sldNum" sz="quarter" idx="8"/>
          </p:nvPr>
        </p:nvSpPr>
        <p:spPr/>
        <p:txBody>
          <a:bodyPr/>
          <a:lstStyle>
            <a:lvl1pPr>
              <a:defRPr/>
            </a:lvl1pPr>
          </a:lstStyle>
          <a:p>
            <a:pPr lvl="0"/>
            <a:fld id="{09708868-63E8-F94F-93B4-657057F8CBC2}" type="slidenum">
              <a:t>‹#›</a:t>
            </a:fld>
            <a:endParaRPr lang="en-GB"/>
          </a:p>
        </p:txBody>
      </p:sp>
      <p:sp>
        <p:nvSpPr>
          <p:cNvPr id="5" name="TextBox 12">
            <a:extLst>
              <a:ext uri="{FF2B5EF4-FFF2-40B4-BE49-F238E27FC236}">
                <a16:creationId xmlns:a16="http://schemas.microsoft.com/office/drawing/2014/main" id="{D9E0EA2C-EB11-1442-BFA2-7CF51F48652B}"/>
              </a:ext>
            </a:extLst>
          </p:cNvPr>
          <p:cNvSpPr txBox="1"/>
          <p:nvPr/>
        </p:nvSpPr>
        <p:spPr>
          <a:xfrm>
            <a:off x="1186269" y="1778546"/>
            <a:ext cx="3790178"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The TAPS project has developed the TAPS pyramid tool to provide schools with a supportive structure to evaluate and develop their assessment processes. The TAPS webpage also contains a growing database of updated Focused Assessment plans and work samples.</a:t>
            </a:r>
          </a:p>
        </p:txBody>
      </p:sp>
      <p:sp>
        <p:nvSpPr>
          <p:cNvPr id="6" name="TextBox 13">
            <a:extLst>
              <a:ext uri="{FF2B5EF4-FFF2-40B4-BE49-F238E27FC236}">
                <a16:creationId xmlns:a16="http://schemas.microsoft.com/office/drawing/2014/main" id="{9A3CCDC7-3E72-E648-91A8-0783B5A9B691}"/>
              </a:ext>
            </a:extLst>
          </p:cNvPr>
          <p:cNvSpPr txBox="1"/>
          <p:nvPr/>
        </p:nvSpPr>
        <p:spPr>
          <a:xfrm>
            <a:off x="1186276" y="467784"/>
            <a:ext cx="6445450" cy="117724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TEACHER ASSESSMENT IN PRIMARY SCIENCE (TAPS)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F5E5DE27-38E6-0043-A524-35DB5D462AF4}"/>
              </a:ext>
            </a:extLst>
          </p:cNvPr>
          <p:cNvSpPr txBox="1"/>
          <p:nvPr/>
        </p:nvSpPr>
        <p:spPr>
          <a:xfrm>
            <a:off x="1186269" y="5620830"/>
            <a:ext cx="4818878"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TAPS resources</a:t>
            </a:r>
          </a:p>
        </p:txBody>
      </p:sp>
      <p:pic>
        <p:nvPicPr>
          <p:cNvPr id="10" name="Picture 9" descr="A picture containing text, businesscard&#10;&#10;Description automatically generated">
            <a:hlinkClick r:id="rId2"/>
            <a:extLst>
              <a:ext uri="{FF2B5EF4-FFF2-40B4-BE49-F238E27FC236}">
                <a16:creationId xmlns:a16="http://schemas.microsoft.com/office/drawing/2014/main" id="{561C57CA-1213-BDF3-9D1F-B90811769E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101482" y="1863243"/>
            <a:ext cx="3743587" cy="312040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1235475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Why&amp;How? Magazin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D66D098E-7130-604D-A9F6-0C4C90F3A7EB}"/>
              </a:ext>
            </a:extLst>
          </p:cNvPr>
          <p:cNvSpPr txBox="1"/>
          <p:nvPr/>
        </p:nvSpPr>
        <p:spPr>
          <a:xfrm>
            <a:off x="844336" y="1426786"/>
            <a:ext cx="3841961"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Why and How? is for anyone who has an interest in primary science. Each issue contains the following sections, which you can download individually: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Pictures for talk in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Explorify news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Climate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Free resources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Cutting edge research linked with the principles of primary science </a:t>
            </a:r>
          </a:p>
        </p:txBody>
      </p:sp>
      <p:sp>
        <p:nvSpPr>
          <p:cNvPr id="3" name="TextBox 13">
            <a:extLst>
              <a:ext uri="{FF2B5EF4-FFF2-40B4-BE49-F238E27FC236}">
                <a16:creationId xmlns:a16="http://schemas.microsoft.com/office/drawing/2014/main" id="{7C002421-8DBC-114D-8E2C-34C45722A7C6}"/>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WHY&amp;HOW? Magazine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4" name="Picture 10">
            <a:extLst>
              <a:ext uri="{FF2B5EF4-FFF2-40B4-BE49-F238E27FC236}">
                <a16:creationId xmlns:a16="http://schemas.microsoft.com/office/drawing/2014/main" id="{00F775D4-8B4D-6A42-850E-37E29F17FC37}"/>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rot="21057952">
            <a:off x="5165295" y="1512313"/>
            <a:ext cx="2182991" cy="3087071"/>
          </a:xfrm>
          <a:prstGeom prst="rect">
            <a:avLst/>
          </a:prstGeom>
          <a:noFill/>
          <a:ln cap="flat">
            <a:noFill/>
          </a:ln>
          <a:effectLst>
            <a:outerShdw blurRad="50800" dist="38100" algn="l" rotWithShape="0">
              <a:prstClr val="black">
                <a:alpha val="40000"/>
              </a:prstClr>
            </a:outerShdw>
          </a:effectLst>
        </p:spPr>
      </p:pic>
      <p:pic>
        <p:nvPicPr>
          <p:cNvPr id="5" name="Picture 8">
            <a:hlinkClick r:id="rId3"/>
            <a:extLst>
              <a:ext uri="{FF2B5EF4-FFF2-40B4-BE49-F238E27FC236}">
                <a16:creationId xmlns:a16="http://schemas.microsoft.com/office/drawing/2014/main" id="{2E5FD502-E81B-F344-92B5-77A1DF3D0C0F}"/>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rot="398572">
            <a:off x="6664207" y="2202886"/>
            <a:ext cx="2182991" cy="3087071"/>
          </a:xfrm>
          <a:prstGeom prst="rect">
            <a:avLst/>
          </a:prstGeom>
          <a:noFill/>
          <a:ln cap="flat">
            <a:noFill/>
          </a:ln>
          <a:effectLst>
            <a:outerShdw blurRad="50800" dist="38100" algn="l" rotWithShape="0">
              <a:prstClr val="black">
                <a:alpha val="40000"/>
              </a:prstClr>
            </a:outerShdw>
          </a:effectLst>
        </p:spPr>
      </p:pic>
      <p:sp>
        <p:nvSpPr>
          <p:cNvPr id="6" name="TextBox 11">
            <a:extLst>
              <a:ext uri="{FF2B5EF4-FFF2-40B4-BE49-F238E27FC236}">
                <a16:creationId xmlns:a16="http://schemas.microsoft.com/office/drawing/2014/main" id="{FD5ED59F-965C-3544-B4D7-0FFAB6EC3B36}"/>
              </a:ext>
            </a:extLst>
          </p:cNvPr>
          <p:cNvSpPr txBox="1"/>
          <p:nvPr/>
        </p:nvSpPr>
        <p:spPr>
          <a:xfrm>
            <a:off x="844336" y="6020597"/>
            <a:ext cx="564864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5"/>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current and past issues</a:t>
            </a:r>
          </a:p>
        </p:txBody>
      </p:sp>
      <p:pic>
        <p:nvPicPr>
          <p:cNvPr id="8" name="Picture 7" descr="Qr code&#10;&#10;Description automatically generated">
            <a:extLst>
              <a:ext uri="{FF2B5EF4-FFF2-40B4-BE49-F238E27FC236}">
                <a16:creationId xmlns:a16="http://schemas.microsoft.com/office/drawing/2014/main" id="{C217C271-BB94-9BB9-4E90-E82610319500}"/>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7822879" y="320491"/>
            <a:ext cx="953563" cy="941492"/>
          </a:xfrm>
          <a:prstGeom prst="rect">
            <a:avLst/>
          </a:prstGeom>
        </p:spPr>
      </p:pic>
      <p:sp>
        <p:nvSpPr>
          <p:cNvPr id="9" name="TextBox 11">
            <a:extLst>
              <a:ext uri="{FF2B5EF4-FFF2-40B4-BE49-F238E27FC236}">
                <a16:creationId xmlns:a16="http://schemas.microsoft.com/office/drawing/2014/main" id="{978CA642-BCBE-F63C-8B4E-370CEA657454}"/>
              </a:ext>
            </a:extLst>
          </p:cNvPr>
          <p:cNvSpPr txBox="1"/>
          <p:nvPr userDrawn="1"/>
        </p:nvSpPr>
        <p:spPr>
          <a:xfrm>
            <a:off x="7711392" y="1244016"/>
            <a:ext cx="1176538" cy="300082"/>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0" baseline="0">
                <a:solidFill>
                  <a:srgbClr val="3EB1C8"/>
                </a:solidFill>
                <a:uFillTx/>
                <a:latin typeface="Plus Jakarta Sans Medium" pitchFamily="2" charset="0"/>
                <a:cs typeface="Plus Jakarta Sans Medium" pitchFamily="2" charset="0"/>
              </a:rPr>
              <a:t>Subscribe</a:t>
            </a:r>
            <a:endParaRPr lang="en-GB" sz="1500" b="1" i="0" u="none" strike="noStrike" kern="1200" cap="none" spc="0" baseline="0">
              <a:solidFill>
                <a:srgbClr val="002060"/>
              </a:solidFill>
              <a:uFillTx/>
              <a:latin typeface="Plus Jakarta Sans ExtraBold" pitchFamily="2" charset="0"/>
              <a:cs typeface="Plus Jakarta Sans ExtraBold" pitchFamily="2" charset="0"/>
            </a:endParaRPr>
          </a:p>
        </p:txBody>
      </p:sp>
    </p:spTree>
    <p:extLst>
      <p:ext uri="{BB962C8B-B14F-4D97-AF65-F5344CB8AC3E}">
        <p14:creationId xmlns:p14="http://schemas.microsoft.com/office/powerpoint/2010/main" val="27256370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Support for Subject Leade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5" name="TextBox 12">
            <a:extLst>
              <a:ext uri="{FF2B5EF4-FFF2-40B4-BE49-F238E27FC236}">
                <a16:creationId xmlns:a16="http://schemas.microsoft.com/office/drawing/2014/main" id="{4EC9811E-8F07-3643-8D36-D7F4CA94EB88}"/>
              </a:ext>
            </a:extLst>
          </p:cNvPr>
          <p:cNvSpPr txBox="1"/>
          <p:nvPr/>
        </p:nvSpPr>
        <p:spPr>
          <a:xfrm>
            <a:off x="844336" y="1329945"/>
            <a:ext cx="3409640"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0" baseline="0">
                <a:solidFill>
                  <a:srgbClr val="3F3F3F"/>
                </a:solidFill>
                <a:uFillTx/>
                <a:latin typeface="Plus Jakarta Sans Medium" pitchFamily="2" charset="0"/>
                <a:cs typeface="Plus Jakarta Sans Medium" pitchFamily="2" charset="0"/>
              </a:rPr>
              <a:t>PSTT has a webpage to support all primary science subject leaders. Included is a Subject Leader Self-evaluation Tool to help you audit science in your setting and guidance on where to find the best science resources, training for staff, school visits, science visitors and competitions. </a:t>
            </a:r>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44988"/>
            <a:ext cx="7912802"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SUPPORT FOR SUBJECT LEADERS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12" descr="Text&#10;&#10;Description automatically generated">
            <a:hlinkClick r:id="rId2" action="ppaction://hlinkfile"/>
            <a:extLst>
              <a:ext uri="{FF2B5EF4-FFF2-40B4-BE49-F238E27FC236}">
                <a16:creationId xmlns:a16="http://schemas.microsoft.com/office/drawing/2014/main" id="{5E12EB58-E202-E144-A2D5-F9043225F9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60631" y="1483681"/>
            <a:ext cx="4396506" cy="3108134"/>
          </a:xfrm>
          <a:prstGeom prst="rect">
            <a:avLst/>
          </a:prstGeom>
          <a:noFill/>
          <a:ln cap="flat">
            <a:noFill/>
          </a:ln>
          <a:effectLst>
            <a:outerShdw blurRad="50800" dist="38100" dir="2700000" algn="tl" rotWithShape="0">
              <a:prstClr val="black">
                <a:alpha val="40000"/>
              </a:prstClr>
            </a:outerShdw>
          </a:effectLst>
        </p:spPr>
      </p:pic>
      <p:sp>
        <p:nvSpPr>
          <p:cNvPr id="8" name="TextBox 11">
            <a:extLst>
              <a:ext uri="{FF2B5EF4-FFF2-40B4-BE49-F238E27FC236}">
                <a16:creationId xmlns:a16="http://schemas.microsoft.com/office/drawing/2014/main" id="{A1148E61-14B6-724B-B19E-BC69F2B77DC8}"/>
              </a:ext>
            </a:extLst>
          </p:cNvPr>
          <p:cNvSpPr txBox="1"/>
          <p:nvPr/>
        </p:nvSpPr>
        <p:spPr>
          <a:xfrm>
            <a:off x="844336" y="5666723"/>
            <a:ext cx="517839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support materials for subject leaders</a:t>
            </a:r>
          </a:p>
        </p:txBody>
      </p:sp>
    </p:spTree>
    <p:extLst>
      <p:ext uri="{BB962C8B-B14F-4D97-AF65-F5344CB8AC3E}">
        <p14:creationId xmlns:p14="http://schemas.microsoft.com/office/powerpoint/2010/main" val="20213439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Enquiry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634777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APPROACHES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4369"/>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definitions and examples of different types of scientific enquiry</a:t>
            </a:r>
          </a:p>
        </p:txBody>
      </p:sp>
      <p:pic>
        <p:nvPicPr>
          <p:cNvPr id="10" name="Picture 9" descr="Graphical user interface, application&#10;&#10;Description automatically generated">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1614" y="1496708"/>
            <a:ext cx="4490180"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8859272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Enquiry Skill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4666851"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SKILLS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2353"/>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skills for carrying out practical investigations</a:t>
            </a:r>
          </a:p>
        </p:txBody>
      </p:sp>
      <p:pic>
        <p:nvPicPr>
          <p:cNvPr id="10" name="Picture 9">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2613566" y="1496709"/>
            <a:ext cx="3926274"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4597824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Explorify">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EXPLORIFY</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13918"/>
            <a:ext cx="4111570"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Enhance science teaching for all children with over 600 low-prep activities – no matter your confidence with science. </a:t>
            </a:r>
          </a:p>
        </p:txBody>
      </p:sp>
      <p:sp>
        <p:nvSpPr>
          <p:cNvPr id="8" name="TextBox 12">
            <a:extLst>
              <a:ext uri="{FF2B5EF4-FFF2-40B4-BE49-F238E27FC236}">
                <a16:creationId xmlns:a16="http://schemas.microsoft.com/office/drawing/2014/main" id="{861B331A-492C-AD4B-A8C7-0F56E346A34E}"/>
              </a:ext>
            </a:extLst>
          </p:cNvPr>
          <p:cNvSpPr txBox="1"/>
          <p:nvPr/>
        </p:nvSpPr>
        <p:spPr>
          <a:xfrm>
            <a:off x="863011" y="3162550"/>
            <a:ext cx="7652348"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Spark curiosity, discussion and debate without worry of a definite right answer</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Help develop strategies that promote and encourage higher order thinking through discussion</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Use provided ‘background science’ and ‘take it further’ to develop lessons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Planning support videos and handouts will ensure you get the most out of Explorify</a:t>
            </a:r>
          </a:p>
        </p:txBody>
      </p:sp>
      <p:pic>
        <p:nvPicPr>
          <p:cNvPr id="10" name="Picture 9" descr="A picture containing icon&#10;&#10;Description automatically generated">
            <a:hlinkClick r:id="rId2"/>
            <a:extLst>
              <a:ext uri="{FF2B5EF4-FFF2-40B4-BE49-F238E27FC236}">
                <a16:creationId xmlns:a16="http://schemas.microsoft.com/office/drawing/2014/main" id="{7315301D-3C79-2F0D-06CF-D972DED3BD8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04337" y="827460"/>
            <a:ext cx="1476653" cy="2196186"/>
          </a:xfrm>
          <a:prstGeom prst="rect">
            <a:avLst/>
          </a:prstGeom>
        </p:spPr>
      </p:pic>
    </p:spTree>
    <p:extLst>
      <p:ext uri="{BB962C8B-B14F-4D97-AF65-F5344CB8AC3E}">
        <p14:creationId xmlns:p14="http://schemas.microsoft.com/office/powerpoint/2010/main" val="35476011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ringing Back Glas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78675" y="5291327"/>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Bringing Back Glass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669370"/>
            <a:ext cx="3933060" cy="330090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A set of 15 activities to help children explore the importance of glass in everyday lives whilst engaged in practical investigations.</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Each activity has been linked to the UK primary curricula to help educators fit into their planning.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BRINGING BACK GLASS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Graphical user interface, text, website&#10;&#10;Description automatically generated">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45532" y="1348317"/>
            <a:ext cx="3223964" cy="2274953"/>
          </a:xfrm>
          <a:prstGeom prst="rect">
            <a:avLst/>
          </a:prstGeom>
          <a:effectLst>
            <a:outerShdw blurRad="50800" dist="38100" algn="l" rotWithShape="0">
              <a:prstClr val="black">
                <a:alpha val="40000"/>
              </a:prstClr>
            </a:outerShdw>
          </a:effectLst>
        </p:spPr>
      </p:pic>
      <p:pic>
        <p:nvPicPr>
          <p:cNvPr id="11" name="Picture 10">
            <a:hlinkClick r:id="rId2"/>
            <a:extLst>
              <a:ext uri="{FF2B5EF4-FFF2-40B4-BE49-F238E27FC236}">
                <a16:creationId xmlns:a16="http://schemas.microsoft.com/office/drawing/2014/main" id="{E0F4743F-509B-0429-DEFF-5BA634072F15}"/>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4781514" y="2372155"/>
            <a:ext cx="3220630" cy="227495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366878806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A Scientist Just Like M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561861" y="2008087"/>
            <a:ext cx="4010140"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SzPct val="100000"/>
              <a:buFont typeface="Arial" pitchFamily="34"/>
              <a:buNone/>
              <a:tabLst/>
              <a:defRPr sz="1800" b="0" i="0" u="none" strike="noStrike" kern="0" cap="none" spc="0" baseline="0">
                <a:solidFill>
                  <a:srgbClr val="000000"/>
                </a:solidFill>
                <a:uFillTx/>
              </a:defRPr>
            </a:pPr>
            <a:r>
              <a:rPr lang="en-GB" sz="2100" b="0" i="0">
                <a:solidFill>
                  <a:srgbClr val="5E5B5C"/>
                </a:solidFill>
                <a:effectLst/>
                <a:latin typeface="Plus Jakarta Sans Medium" pitchFamily="2" charset="0"/>
                <a:cs typeface="Plus Jakarta Sans Medium" pitchFamily="2" charset="0"/>
              </a:rPr>
              <a:t>Designed to raise awareness of diversity in science-related jobs and to provide illustrated examples of a wide range of science-based careers. It consists of a series of short slideshows, each one ‘telling the story’ of a particular scientist or person working in a science-related job. </a:t>
            </a:r>
            <a:endParaRPr lang="en-GB" sz="2100" b="0" i="0" u="none" strike="noStrike" kern="1200" cap="none" spc="0" baseline="0">
              <a:solidFill>
                <a:srgbClr val="5E5B5C"/>
              </a:solidFill>
              <a:uFillTx/>
              <a:latin typeface="Plus Jakarta Sans Medium" pitchFamily="2" charset="0"/>
              <a:cs typeface="Plus Jakarta Sans Medium" pitchFamily="2" charset="0"/>
            </a:endParaRPr>
          </a:p>
        </p:txBody>
      </p:sp>
      <p:sp>
        <p:nvSpPr>
          <p:cNvPr id="5" name="TextBox 11">
            <a:extLst>
              <a:ext uri="{FF2B5EF4-FFF2-40B4-BE49-F238E27FC236}">
                <a16:creationId xmlns:a16="http://schemas.microsoft.com/office/drawing/2014/main" id="{7F3C4F7C-0167-3249-A8ED-A556B626B168}"/>
              </a:ext>
            </a:extLst>
          </p:cNvPr>
          <p:cNvSpPr txBox="1"/>
          <p:nvPr/>
        </p:nvSpPr>
        <p:spPr>
          <a:xfrm>
            <a:off x="561860" y="5814246"/>
            <a:ext cx="4505402"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explore 100+ scientists</a:t>
            </a:r>
          </a:p>
        </p:txBody>
      </p:sp>
      <p:pic>
        <p:nvPicPr>
          <p:cNvPr id="11" name="Picture 10" descr="Text&#10;&#10;Description automatically generated">
            <a:extLst>
              <a:ext uri="{FF2B5EF4-FFF2-40B4-BE49-F238E27FC236}">
                <a16:creationId xmlns:a16="http://schemas.microsoft.com/office/drawing/2014/main" id="{798A3AF1-E442-2AFD-4B60-A382A2BC4FF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1860" y="107416"/>
            <a:ext cx="8020280" cy="1395416"/>
          </a:xfrm>
          <a:prstGeom prst="rect">
            <a:avLst/>
          </a:prstGeom>
        </p:spPr>
      </p:pic>
      <p:pic>
        <p:nvPicPr>
          <p:cNvPr id="16" name="Picture 15" descr="Graphical user interface, text&#10;&#10;Description automatically generated">
            <a:hlinkClick r:id="rId2"/>
            <a:extLst>
              <a:ext uri="{FF2B5EF4-FFF2-40B4-BE49-F238E27FC236}">
                <a16:creationId xmlns:a16="http://schemas.microsoft.com/office/drawing/2014/main" id="{A8B0F34A-7E2B-83FA-6549-719A1FD5C903}"/>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380056" y="1823421"/>
            <a:ext cx="3202084" cy="1958027"/>
          </a:xfrm>
          <a:prstGeom prst="rect">
            <a:avLst/>
          </a:prstGeom>
          <a:effectLst>
            <a:outerShdw blurRad="50800" dist="38100" algn="l" rotWithShape="0">
              <a:prstClr val="black">
                <a:alpha val="40000"/>
              </a:prstClr>
            </a:outerShdw>
          </a:effectLst>
        </p:spPr>
      </p:pic>
      <p:pic>
        <p:nvPicPr>
          <p:cNvPr id="13" name="Picture 12" descr="Graphical user interface, text, website&#10;&#10;Description automatically generated">
            <a:hlinkClick r:id="rId2"/>
            <a:extLst>
              <a:ext uri="{FF2B5EF4-FFF2-40B4-BE49-F238E27FC236}">
                <a16:creationId xmlns:a16="http://schemas.microsoft.com/office/drawing/2014/main" id="{BF4BE62B-448C-F4F8-DF56-7F796EAC4B4D}"/>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645810" y="3150053"/>
            <a:ext cx="3129168" cy="234360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144199577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Starters for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D51BF33D-BC50-0440-84F9-C850713021D5}"/>
              </a:ext>
            </a:extLst>
          </p:cNvPr>
          <p:cNvSpPr txBox="1">
            <a:spLocks noGrp="1"/>
          </p:cNvSpPr>
          <p:nvPr>
            <p:ph type="dt" sz="half" idx="7"/>
          </p:nvPr>
        </p:nvSpPr>
        <p:spPr/>
        <p:txBody>
          <a:bodyPr/>
          <a:lstStyle>
            <a:lvl1pPr>
              <a:defRPr/>
            </a:lvl1pPr>
          </a:lstStyle>
          <a:p>
            <a:pPr lvl="0"/>
            <a:fld id="{2200C3F3-0285-BF49-9445-11625DFE76DE}" type="datetime1">
              <a:rPr lang="en-GB"/>
              <a:pPr lvl="0"/>
              <a:t>12/12/2023</a:t>
            </a:fld>
            <a:endParaRPr lang="en-GB"/>
          </a:p>
        </p:txBody>
      </p:sp>
      <p:sp>
        <p:nvSpPr>
          <p:cNvPr id="3" name="Footer Placeholder 3">
            <a:extLst>
              <a:ext uri="{FF2B5EF4-FFF2-40B4-BE49-F238E27FC236}">
                <a16:creationId xmlns:a16="http://schemas.microsoft.com/office/drawing/2014/main" id="{9D2F77F2-A28B-FF42-A5A1-176015D47C1B}"/>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99CCEC27-1BD9-6544-AC91-2C3557485912}"/>
              </a:ext>
            </a:extLst>
          </p:cNvPr>
          <p:cNvSpPr txBox="1">
            <a:spLocks noGrp="1"/>
          </p:cNvSpPr>
          <p:nvPr>
            <p:ph type="sldNum" sz="quarter" idx="8"/>
          </p:nvPr>
        </p:nvSpPr>
        <p:spPr/>
        <p:txBody>
          <a:bodyPr/>
          <a:lstStyle>
            <a:lvl1pPr>
              <a:defRPr/>
            </a:lvl1pPr>
          </a:lstStyle>
          <a:p>
            <a:pPr lvl="0"/>
            <a:fld id="{38E4234C-123E-3642-8BE1-213997B12492}" type="slidenum">
              <a:t>‹#›</a:t>
            </a:fld>
            <a:endParaRPr lang="en-GB"/>
          </a:p>
        </p:txBody>
      </p:sp>
      <p:sp>
        <p:nvSpPr>
          <p:cNvPr id="5" name="TextBox 12">
            <a:extLst>
              <a:ext uri="{FF2B5EF4-FFF2-40B4-BE49-F238E27FC236}">
                <a16:creationId xmlns:a16="http://schemas.microsoft.com/office/drawing/2014/main" id="{AC57034B-A56B-7847-BCA5-6D18E64A7CF6}"/>
              </a:ext>
            </a:extLst>
          </p:cNvPr>
          <p:cNvSpPr txBox="1"/>
          <p:nvPr/>
        </p:nvSpPr>
        <p:spPr>
          <a:xfrm>
            <a:off x="907459" y="1766309"/>
            <a:ext cx="7329083" cy="34971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series of five-minute videos created to support teachers getting started with </a:t>
            </a:r>
            <a:r>
              <a:rPr lang="en-GB" sz="2025" b="1" i="0" u="none" strike="noStrike" kern="1200" cap="none" spc="0" baseline="0">
                <a:solidFill>
                  <a:srgbClr val="5E5B5C"/>
                </a:solidFill>
                <a:uFillTx/>
                <a:latin typeface="Plus Jakarta Sans ExtraBold" pitchFamily="2" charset="0"/>
                <a:cs typeface="Plus Jakarta Sans ExtraBold" pitchFamily="2" charset="0"/>
              </a:rPr>
              <a:t>practical science enquiry</a:t>
            </a:r>
            <a:r>
              <a:rPr lang="en-GB" sz="2025" b="0" i="0" u="none" strike="noStrike" kern="1200" cap="none" spc="0" baseline="0">
                <a:solidFill>
                  <a:srgbClr val="5E5B5C"/>
                </a:solidFill>
                <a:uFillTx/>
                <a:latin typeface="Plus Jakarta Sans Medium" pitchFamily="2" charset="0"/>
                <a:cs typeface="Plus Jakarta Sans Medium" pitchFamily="2" charset="0"/>
              </a:rPr>
              <a:t>. They require minimal resources and can be used in school or at home.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25"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Each video includes: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question or scenario related to the real world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about what they already know</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demonstration of a starter practical activity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of their own questions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Ideas about what they could find out for themselves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Encouragement to share what they found with others</a:t>
            </a:r>
          </a:p>
        </p:txBody>
      </p:sp>
      <p:pic>
        <p:nvPicPr>
          <p:cNvPr id="6" name="Picture 8" descr="A picture containing shape&#10;&#10;Description automatically generated">
            <a:extLst>
              <a:ext uri="{FF2B5EF4-FFF2-40B4-BE49-F238E27FC236}">
                <a16:creationId xmlns:a16="http://schemas.microsoft.com/office/drawing/2014/main" id="{6A03881B-CD26-AD4F-9D72-2D36E5B7186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33147" y="360484"/>
            <a:ext cx="6268915" cy="940498"/>
          </a:xfrm>
          <a:prstGeom prst="rect">
            <a:avLst/>
          </a:prstGeom>
          <a:noFill/>
          <a:ln cap="flat">
            <a:noFill/>
          </a:ln>
        </p:spPr>
      </p:pic>
      <p:sp>
        <p:nvSpPr>
          <p:cNvPr id="7" name="TextBox 11">
            <a:extLst>
              <a:ext uri="{FF2B5EF4-FFF2-40B4-BE49-F238E27FC236}">
                <a16:creationId xmlns:a16="http://schemas.microsoft.com/office/drawing/2014/main" id="{20D0C5DA-A08B-DE43-83EA-C83FC41C9295}"/>
              </a:ext>
            </a:extLst>
          </p:cNvPr>
          <p:cNvSpPr txBox="1"/>
          <p:nvPr/>
        </p:nvSpPr>
        <p:spPr>
          <a:xfrm>
            <a:off x="907459" y="5728747"/>
            <a:ext cx="5271683"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3"/>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Starters for Science</a:t>
            </a:r>
          </a:p>
        </p:txBody>
      </p:sp>
    </p:spTree>
    <p:extLst>
      <p:ext uri="{BB962C8B-B14F-4D97-AF65-F5344CB8AC3E}">
        <p14:creationId xmlns:p14="http://schemas.microsoft.com/office/powerpoint/2010/main" val="377170900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Play, Observe &amp; Ask (EYF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366686"/>
            <a:ext cx="655485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Early Years resources and support</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468534"/>
            <a:ext cx="3731778" cy="3947234"/>
          </a:xfrm>
          <a:prstGeom prst="rect">
            <a:avLst/>
          </a:prstGeom>
          <a:noFill/>
          <a:ln cap="flat">
            <a:noFill/>
          </a:ln>
        </p:spPr>
        <p:txBody>
          <a:bodyPr vert="horz" wrap="square" lIns="68580" tIns="34290" rIns="68580" bIns="34290" anchor="t" anchorCtr="0" compatLnSpc="1">
            <a:spAutoFit/>
          </a:bodyPr>
          <a:lstStyle/>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Effective Practice to develop science teaching and learning in Early Years (ages 3-5 years) </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Provision Maps for activity ideas and science investigations</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Wildlife games and activities to introduce UK plants, animals and fungi</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518461"/>
            <a:ext cx="7758656"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PLAY, OBSERVE AND ASK (in EYFS)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3" name="Picture 12" descr="A picture containing text&#10;&#10;Description automatically generated">
            <a:hlinkClick r:id="rId2"/>
            <a:extLst>
              <a:ext uri="{FF2B5EF4-FFF2-40B4-BE49-F238E27FC236}">
                <a16:creationId xmlns:a16="http://schemas.microsoft.com/office/drawing/2014/main" id="{AE8BD21D-397B-D194-8CA6-07EE40448C49}"/>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21065" y="1468534"/>
            <a:ext cx="3282713" cy="2079634"/>
          </a:xfrm>
          <a:prstGeom prst="rect">
            <a:avLst/>
          </a:prstGeom>
          <a:effectLst>
            <a:outerShdw blurRad="50800" dist="38100" algn="l" rotWithShape="0">
              <a:prstClr val="black">
                <a:alpha val="40000"/>
              </a:prstClr>
            </a:outerShdw>
          </a:effectLst>
        </p:spPr>
      </p:pic>
      <p:pic>
        <p:nvPicPr>
          <p:cNvPr id="9" name="Picture 8" descr="A collage of a cat&#10;&#10;Description automatically generated with low confidence">
            <a:hlinkClick r:id="rId2"/>
            <a:extLst>
              <a:ext uri="{FF2B5EF4-FFF2-40B4-BE49-F238E27FC236}">
                <a16:creationId xmlns:a16="http://schemas.microsoft.com/office/drawing/2014/main" id="{155FCAC6-FDEA-E271-A2F7-F447B8E71FC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404135" y="2809302"/>
            <a:ext cx="3282713" cy="2231460"/>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3947271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D0D252-4E46-9549-AD2F-9D3F0A4CFED4}"/>
              </a:ext>
            </a:extLst>
          </p:cNvPr>
          <p:cNvSpPr txBox="1">
            <a:spLocks noGrp="1"/>
          </p:cNvSpPr>
          <p:nvPr>
            <p:ph type="dt" sz="half" idx="7"/>
          </p:nvPr>
        </p:nvSpPr>
        <p:spPr/>
        <p:txBody>
          <a:bodyPr/>
          <a:lstStyle>
            <a:lvl1pPr>
              <a:defRPr/>
            </a:lvl1pPr>
          </a:lstStyle>
          <a:p>
            <a:pPr lvl="0"/>
            <a:fld id="{D0EDEDFF-AC0C-7F4F-8889-5A8A57B40D20}" type="datetime1">
              <a:rPr lang="en-GB"/>
              <a:pPr lvl="0"/>
              <a:t>12/12/2023</a:t>
            </a:fld>
            <a:endParaRPr lang="en-GB"/>
          </a:p>
        </p:txBody>
      </p:sp>
      <p:sp>
        <p:nvSpPr>
          <p:cNvPr id="3" name="Footer Placeholder 2">
            <a:extLst>
              <a:ext uri="{FF2B5EF4-FFF2-40B4-BE49-F238E27FC236}">
                <a16:creationId xmlns:a16="http://schemas.microsoft.com/office/drawing/2014/main" id="{12C4324A-7E69-C746-A2CB-E5387595A654}"/>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B1F507AF-5A04-8F42-AC73-AB6383C9B2A3}"/>
              </a:ext>
            </a:extLst>
          </p:cNvPr>
          <p:cNvSpPr txBox="1">
            <a:spLocks noGrp="1"/>
          </p:cNvSpPr>
          <p:nvPr>
            <p:ph type="sldNum" sz="quarter" idx="8"/>
          </p:nvPr>
        </p:nvSpPr>
        <p:spPr/>
        <p:txBody>
          <a:bodyPr/>
          <a:lstStyle>
            <a:lvl1pPr>
              <a:defRPr/>
            </a:lvl1pPr>
          </a:lstStyle>
          <a:p>
            <a:pPr lvl="0"/>
            <a:fld id="{51750927-7F2D-C240-A5E9-6C1FBAC57420}" type="slidenum">
              <a:t>‹#›</a:t>
            </a:fld>
            <a:endParaRPr lang="en-GB"/>
          </a:p>
        </p:txBody>
      </p:sp>
    </p:spTree>
    <p:extLst>
      <p:ext uri="{BB962C8B-B14F-4D97-AF65-F5344CB8AC3E}">
        <p14:creationId xmlns:p14="http://schemas.microsoft.com/office/powerpoint/2010/main" val="258062456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nclusive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12/12/2023</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905497" y="2773259"/>
            <a:ext cx="7758047" cy="2839239"/>
          </a:xfrm>
          <a:prstGeom prst="rect">
            <a:avLst/>
          </a:prstGeom>
          <a:noFill/>
          <a:ln cap="flat">
            <a:noFill/>
          </a:ln>
        </p:spPr>
        <p:txBody>
          <a:bodyPr vert="horz" wrap="square" lIns="68580" tIns="34290" rIns="68580" bIns="34290" anchor="t" anchorCtr="0" compatLnSpc="1">
            <a:spAutoFit/>
          </a:bodyPr>
          <a:lstStyle/>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A guidance booklet produced by Sheffield Hallam University following their curriculum development project, Primary Science for All.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STRATA (Science to Raise and Track Achievement) materials: medium term plans for teachers of children with SEND, developed by teachers in Cambridgeshire.</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Sensory Sparks Club resources: activities for children with diverse needs, created by PSTT Fellow and SEND expert Julie Neil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Further resources: links to other materials to support engagement and participation of children with SEND in science.</a:t>
            </a:r>
          </a:p>
        </p:txBody>
      </p:sp>
      <p:sp>
        <p:nvSpPr>
          <p:cNvPr id="7" name="TextBox 11">
            <a:extLst>
              <a:ext uri="{FF2B5EF4-FFF2-40B4-BE49-F238E27FC236}">
                <a16:creationId xmlns:a16="http://schemas.microsoft.com/office/drawing/2014/main" id="{61B8CAA1-BBA2-0547-B1FB-CCEA540D0F14}"/>
              </a:ext>
            </a:extLst>
          </p:cNvPr>
          <p:cNvSpPr txBox="1"/>
          <p:nvPr/>
        </p:nvSpPr>
        <p:spPr>
          <a:xfrm>
            <a:off x="905497" y="2275990"/>
            <a:ext cx="567994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Visit PSTT’s </a:t>
            </a: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Inclusion in Primary Science page</a:t>
            </a:r>
            <a:r>
              <a:rPr lang="en-GB" sz="1800" b="1" i="0" u="none" strike="noStrike" kern="1200" cap="none" spc="0" baseline="0">
                <a:solidFill>
                  <a:srgbClr val="002060"/>
                </a:solidFill>
                <a:uFillTx/>
                <a:latin typeface="Plus Jakarta Sans ExtraBold" pitchFamily="2" charset="0"/>
                <a:cs typeface="Plus Jakarta Sans ExtraBold" pitchFamily="2" charset="0"/>
              </a:rPr>
              <a:t> for:</a:t>
            </a:r>
          </a:p>
        </p:txBody>
      </p:sp>
      <p:pic>
        <p:nvPicPr>
          <p:cNvPr id="9" name="Picture 8" descr="A picture containing shape&#10;&#10;Description automatically generated">
            <a:hlinkClick r:id="rId2"/>
            <a:extLst>
              <a:ext uri="{FF2B5EF4-FFF2-40B4-BE49-F238E27FC236}">
                <a16:creationId xmlns:a16="http://schemas.microsoft.com/office/drawing/2014/main" id="{E4B0E167-783F-166A-B24B-C161CB5B11D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5497" y="136523"/>
            <a:ext cx="7758047" cy="1988447"/>
          </a:xfrm>
          <a:prstGeom prst="rect">
            <a:avLst/>
          </a:prstGeom>
        </p:spPr>
      </p:pic>
    </p:spTree>
    <p:extLst>
      <p:ext uri="{BB962C8B-B14F-4D97-AF65-F5344CB8AC3E}">
        <p14:creationId xmlns:p14="http://schemas.microsoft.com/office/powerpoint/2010/main" val="345069930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Science for On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600700"/>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for One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616966"/>
            <a:ext cx="3840331" cy="3808735"/>
          </a:xfrm>
          <a:prstGeom prst="rect">
            <a:avLst/>
          </a:prstGeom>
          <a:noFill/>
          <a:ln cap="flat">
            <a:noFill/>
          </a:ln>
        </p:spPr>
        <p:txBody>
          <a:bodyPr vert="horz" wrap="square" lIns="68580" tIns="34290" rIns="68580" bIns="34290" anchor="t" anchorCtr="0" compatLnSpc="1">
            <a:spAutoFit/>
          </a:bodyPr>
          <a:lstStyle/>
          <a:p>
            <a:pPr algn="l"/>
            <a:r>
              <a:rPr lang="en-GB" sz="2025" b="0" i="0">
                <a:solidFill>
                  <a:srgbClr val="5E5B5C"/>
                </a:solidFill>
                <a:effectLst/>
                <a:latin typeface="Plus Jakarta Sans Medium" pitchFamily="2" charset="0"/>
                <a:cs typeface="Plus Jakarta Sans Medium" pitchFamily="2" charset="0"/>
              </a:rPr>
              <a:t>Explore different science topics for all primary ages with 8 practical science activities. Each activity is based around </a:t>
            </a:r>
            <a:r>
              <a:rPr lang="en-GB" sz="2025" b="1" i="0">
                <a:solidFill>
                  <a:srgbClr val="5E5B5C"/>
                </a:solidFill>
                <a:effectLst/>
                <a:latin typeface="Plus Jakarta Sans ExtraBold" pitchFamily="2" charset="0"/>
                <a:cs typeface="Plus Jakarta Sans ExtraBold" pitchFamily="2" charset="0"/>
              </a:rPr>
              <a:t>one</a:t>
            </a:r>
            <a:r>
              <a:rPr lang="en-GB" sz="2025" b="0" i="0">
                <a:solidFill>
                  <a:srgbClr val="5E5B5C"/>
                </a:solidFill>
                <a:effectLst/>
                <a:latin typeface="Plus Jakarta Sans Medium" pitchFamily="2" charset="0"/>
                <a:cs typeface="Plus Jakarta Sans Medium" pitchFamily="2" charset="0"/>
              </a:rPr>
              <a:t> easy to obtain resource.</a:t>
            </a:r>
          </a:p>
          <a:p>
            <a:pPr algn="l"/>
            <a:endParaRPr lang="en-GB" sz="2025" b="0" i="0">
              <a:solidFill>
                <a:srgbClr val="5E5B5C"/>
              </a:solidFill>
              <a:effectLst/>
              <a:latin typeface="Plus Jakarta Sans Medium" pitchFamily="2" charset="0"/>
              <a:cs typeface="Plus Jakarta Sans Medium" pitchFamily="2" charset="0"/>
            </a:endParaRPr>
          </a:p>
          <a:p>
            <a:pPr algn="l"/>
            <a:r>
              <a:rPr lang="en-GB" sz="2025" b="0" i="0">
                <a:solidFill>
                  <a:srgbClr val="5E5B5C"/>
                </a:solidFill>
                <a:effectLst/>
                <a:latin typeface="Plus Jakarta Sans Medium" pitchFamily="2" charset="0"/>
                <a:cs typeface="Plus Jakarta Sans Medium" pitchFamily="2" charset="0"/>
              </a:rPr>
              <a:t>Many of the activities involve trial and improvement, making opportunities for discussion important for children to progress while thinking and explaining.</a:t>
            </a:r>
          </a:p>
        </p:txBody>
      </p:sp>
      <p:pic>
        <p:nvPicPr>
          <p:cNvPr id="9" name="Picture 8" descr="Diagram&#10;&#10;Description automatically generated">
            <a:hlinkClick r:id="rId2"/>
            <a:extLst>
              <a:ext uri="{FF2B5EF4-FFF2-40B4-BE49-F238E27FC236}">
                <a16:creationId xmlns:a16="http://schemas.microsoft.com/office/drawing/2014/main" id="{F5E9842F-EF14-E1D3-B0ED-9CC5FA45179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110239" y="2042491"/>
            <a:ext cx="3338024" cy="2773018"/>
          </a:xfrm>
          <a:prstGeom prst="rect">
            <a:avLst/>
          </a:prstGeom>
          <a:effectLst>
            <a:outerShdw blurRad="50800" dist="38100" algn="l" rotWithShape="0">
              <a:prstClr val="black">
                <a:alpha val="40000"/>
              </a:prstClr>
            </a:outerShdw>
          </a:effectLst>
        </p:spPr>
      </p:pic>
      <p:pic>
        <p:nvPicPr>
          <p:cNvPr id="13" name="Picture 12" descr="Graphical user interface, text&#10;&#10;Description automatically generated">
            <a:extLst>
              <a:ext uri="{FF2B5EF4-FFF2-40B4-BE49-F238E27FC236}">
                <a16:creationId xmlns:a16="http://schemas.microsoft.com/office/drawing/2014/main" id="{D376DDC5-1178-7CAD-D8AD-6448B48506FA}"/>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688123" y="386861"/>
            <a:ext cx="6052439" cy="975947"/>
          </a:xfrm>
          <a:prstGeom prst="rect">
            <a:avLst/>
          </a:prstGeom>
        </p:spPr>
      </p:pic>
    </p:spTree>
    <p:extLst>
      <p:ext uri="{BB962C8B-B14F-4D97-AF65-F5344CB8AC3E}">
        <p14:creationId xmlns:p14="http://schemas.microsoft.com/office/powerpoint/2010/main" val="25811926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Science Fun at Hom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12/12/2023</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1385950" y="2438071"/>
            <a:ext cx="6797142" cy="200824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 collaboration with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2"/>
              </a:rPr>
              <a:t>Science Sparks</a:t>
            </a:r>
            <a:r>
              <a:rPr lang="en-GB" sz="2100" b="0" i="0" u="none" strike="noStrike" kern="1200" cap="none" spc="0" baseline="0">
                <a:solidFill>
                  <a:srgbClr val="5E5B5C"/>
                </a:solidFill>
                <a:uFillTx/>
                <a:latin typeface="Plus Jakarta Sans Medium" pitchFamily="2" charset="0"/>
                <a:cs typeface="Plus Jakarta Sans Medium" pitchFamily="2" charset="0"/>
              </a:rPr>
              <a:t>, Science Fun at Home provides simple and engaging practical science activities. Originally created to support learning at home, the activities are equally useful for learning at school. The activities are open ended and adaptable for any age.</a:t>
            </a:r>
          </a:p>
        </p:txBody>
      </p:sp>
      <p:pic>
        <p:nvPicPr>
          <p:cNvPr id="6" name="Picture 7">
            <a:extLst>
              <a:ext uri="{FF2B5EF4-FFF2-40B4-BE49-F238E27FC236}">
                <a16:creationId xmlns:a16="http://schemas.microsoft.com/office/drawing/2014/main" id="{61BB6E8A-842F-0A49-ABE2-CA663AEBC35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4002" y="896815"/>
            <a:ext cx="6506999" cy="935381"/>
          </a:xfrm>
          <a:prstGeom prst="rect">
            <a:avLst/>
          </a:prstGeom>
          <a:noFill/>
          <a:ln cap="flat">
            <a:noFill/>
          </a:ln>
        </p:spPr>
      </p:pic>
      <p:sp>
        <p:nvSpPr>
          <p:cNvPr id="7" name="TextBox 11">
            <a:extLst>
              <a:ext uri="{FF2B5EF4-FFF2-40B4-BE49-F238E27FC236}">
                <a16:creationId xmlns:a16="http://schemas.microsoft.com/office/drawing/2014/main" id="{61B8CAA1-BBA2-0547-B1FB-CCEA540D0F14}"/>
              </a:ext>
            </a:extLst>
          </p:cNvPr>
          <p:cNvSpPr txBox="1"/>
          <p:nvPr/>
        </p:nvSpPr>
        <p:spPr>
          <a:xfrm>
            <a:off x="1854219" y="5052187"/>
            <a:ext cx="586060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Fun at Home activities</a:t>
            </a:r>
          </a:p>
        </p:txBody>
      </p:sp>
    </p:spTree>
    <p:extLst>
      <p:ext uri="{BB962C8B-B14F-4D97-AF65-F5344CB8AC3E}">
        <p14:creationId xmlns:p14="http://schemas.microsoft.com/office/powerpoint/2010/main" val="33398750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UK Wildlif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403808"/>
            <a:ext cx="6554851"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PSTT’s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UK Wildlife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540061"/>
            <a:ext cx="3134219" cy="3624069"/>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Increase children's awareness of the wide variety of animals, plants and fungi that can be found in the UK. There are several card games and activities to promote discussion suitable for children ages 3 to 11 years.</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UK Wildlife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A picture containing text, mammal, outdoor, ground&#10;&#10;Description automatically generated">
            <a:hlinkClick r:id="rId2"/>
            <a:extLst>
              <a:ext uri="{FF2B5EF4-FFF2-40B4-BE49-F238E27FC236}">
                <a16:creationId xmlns:a16="http://schemas.microsoft.com/office/drawing/2014/main" id="{16B36F7A-3FD1-A221-361E-AADED5CF2B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87467" y="1461315"/>
            <a:ext cx="4378282" cy="327704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48488630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Science Reading Challeng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044834"/>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Reading Challenge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24279" y="1707705"/>
            <a:ext cx="3723547" cy="2977738"/>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Run a school-wide Science Reading Challenge!</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Download ideas for possible launch events and activities. You can also download bookmarks, passports and certificates.</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655817"/>
            <a:ext cx="816310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SCIENCE READING CHALLENGE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5189965" y="2153765"/>
            <a:ext cx="3529508" cy="2085618"/>
          </a:xfrm>
          <a:prstGeom prst="rect">
            <a:avLst/>
          </a:prstGeom>
          <a:effectLst>
            <a:innerShdw blurRad="63500" dist="50800" dir="2700000">
              <a:prstClr val="black">
                <a:alpha val="50000"/>
              </a:prstClr>
            </a:innerShdw>
          </a:effectLst>
        </p:spPr>
      </p:pic>
    </p:spTree>
    <p:extLst>
      <p:ext uri="{BB962C8B-B14F-4D97-AF65-F5344CB8AC3E}">
        <p14:creationId xmlns:p14="http://schemas.microsoft.com/office/powerpoint/2010/main" val="259859907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I bet you didn't know...">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DA81441-35CC-8848-B394-389A47B07398}"/>
              </a:ext>
            </a:extLst>
          </p:cNvPr>
          <p:cNvSpPr txBox="1"/>
          <p:nvPr/>
        </p:nvSpPr>
        <p:spPr>
          <a:xfrm>
            <a:off x="844337" y="6126015"/>
            <a:ext cx="5314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articles and teacher guides</a:t>
            </a:r>
          </a:p>
        </p:txBody>
      </p:sp>
      <p:sp>
        <p:nvSpPr>
          <p:cNvPr id="3" name="TextBox 12">
            <a:extLst>
              <a:ext uri="{FF2B5EF4-FFF2-40B4-BE49-F238E27FC236}">
                <a16:creationId xmlns:a16="http://schemas.microsoft.com/office/drawing/2014/main" id="{5E150933-FB28-AA4F-831B-0DA5F8EF1503}"/>
              </a:ext>
            </a:extLst>
          </p:cNvPr>
          <p:cNvSpPr txBox="1"/>
          <p:nvPr/>
        </p:nvSpPr>
        <p:spPr>
          <a:xfrm>
            <a:off x="844337" y="1532450"/>
            <a:ext cx="3586988"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Introduce cutting-edge science research to provide stimulus to primary children’s developing ideas in science. Topics range from sustainability to the purpose of the James Webb Telescope. This resource includes articles linked to UK curricula with accompanying Teacher Guides that can used as class presentations.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 pitchFamily="34"/>
            </a:endParaRPr>
          </a:p>
        </p:txBody>
      </p:sp>
      <p:sp>
        <p:nvSpPr>
          <p:cNvPr id="4" name="TextBox 13">
            <a:extLst>
              <a:ext uri="{FF2B5EF4-FFF2-40B4-BE49-F238E27FC236}">
                <a16:creationId xmlns:a16="http://schemas.microsoft.com/office/drawing/2014/main" id="{260A2AB8-7C27-DC47-B603-F28B20198472}"/>
              </a:ext>
            </a:extLst>
          </p:cNvPr>
          <p:cNvSpPr txBox="1"/>
          <p:nvPr/>
        </p:nvSpPr>
        <p:spPr>
          <a:xfrm>
            <a:off x="844338" y="614691"/>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I BET YOU DIDN’T KNOW…</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12">
            <a:hlinkClick r:id="rId2"/>
            <a:extLst>
              <a:ext uri="{FF2B5EF4-FFF2-40B4-BE49-F238E27FC236}">
                <a16:creationId xmlns:a16="http://schemas.microsoft.com/office/drawing/2014/main" id="{6E5AAC48-8D98-514E-9F89-426544CDF253}"/>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500329" y="1532450"/>
            <a:ext cx="2811124" cy="39865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391765337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ity Science Star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0DB6F80-CA75-FA45-BF67-450725F4E45F}"/>
              </a:ext>
            </a:extLst>
          </p:cNvPr>
          <p:cNvSpPr txBox="1"/>
          <p:nvPr/>
        </p:nvSpPr>
        <p:spPr>
          <a:xfrm>
            <a:off x="534170" y="5118582"/>
            <a:ext cx="3938679" cy="323165"/>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650" b="1" i="0" u="none" strike="noStrike" kern="1200" cap="none" spc="0" baseline="0">
                <a:solidFill>
                  <a:srgbClr val="002060"/>
                </a:solidFill>
                <a:uFillTx/>
                <a:latin typeface="Plus Jakarta Sans ExtraBold" pitchFamily="2" charset="0"/>
                <a:cs typeface="Plus Jakarta Sans ExtraBold" pitchFamily="2" charset="0"/>
              </a:rPr>
              <a:t> for City Science Stars</a:t>
            </a:r>
          </a:p>
        </p:txBody>
      </p:sp>
      <p:sp>
        <p:nvSpPr>
          <p:cNvPr id="3" name="TextBox 12">
            <a:extLst>
              <a:ext uri="{FF2B5EF4-FFF2-40B4-BE49-F238E27FC236}">
                <a16:creationId xmlns:a16="http://schemas.microsoft.com/office/drawing/2014/main" id="{21E8D999-5217-F94A-A344-B5B74E19055D}"/>
              </a:ext>
            </a:extLst>
          </p:cNvPr>
          <p:cNvSpPr txBox="1"/>
          <p:nvPr/>
        </p:nvSpPr>
        <p:spPr>
          <a:xfrm>
            <a:off x="844337" y="1543720"/>
            <a:ext cx="3085826"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PSTT and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Leicester City in the Community (</a:t>
            </a:r>
            <a:r>
              <a:rPr lang="en-GB" sz="2100" b="1" i="0" u="none" strike="noStrike" kern="1200" cap="none" spc="0" baseline="0" err="1">
                <a:solidFill>
                  <a:srgbClr val="006AB3"/>
                </a:solidFill>
                <a:uFillTx/>
                <a:latin typeface="Plus Jakarta Sans ExtraBold" pitchFamily="2" charset="0"/>
                <a:cs typeface="Plus Jakarta Sans ExtraBold" pitchFamily="2" charset="0"/>
                <a:hlinkClick r:id="rId3"/>
              </a:rPr>
              <a:t>LCitC</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a:t>
            </a:r>
            <a:r>
              <a:rPr lang="en-GB" sz="2100" b="0" i="0" u="none" strike="noStrike" kern="1200" cap="none" spc="0" baseline="0">
                <a:solidFill>
                  <a:srgbClr val="5E5B5C"/>
                </a:solidFill>
                <a:uFillTx/>
                <a:latin typeface="Plus Jakarta Sans Medium" pitchFamily="2" charset="0"/>
                <a:cs typeface="Plus Jakarta Sans Medium" pitchFamily="2" charset="0"/>
              </a:rPr>
              <a:t>’s project aims to engage primary school children in Years 5 and 6 who have low science capital by linking lessons to football, other sports and to space.</a:t>
            </a:r>
          </a:p>
        </p:txBody>
      </p:sp>
      <p:sp>
        <p:nvSpPr>
          <p:cNvPr id="4" name="TextBox 13">
            <a:extLst>
              <a:ext uri="{FF2B5EF4-FFF2-40B4-BE49-F238E27FC236}">
                <a16:creationId xmlns:a16="http://schemas.microsoft.com/office/drawing/2014/main" id="{8BA64DC8-B919-7C48-9E3D-BE1B05627011}"/>
              </a:ext>
            </a:extLst>
          </p:cNvPr>
          <p:cNvSpPr txBox="1"/>
          <p:nvPr/>
        </p:nvSpPr>
        <p:spPr>
          <a:xfrm>
            <a:off x="844338" y="646513"/>
            <a:ext cx="745532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CITY SCIENCE STARS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Logo, company name&#10;&#10;Description automatically generated">
            <a:extLst>
              <a:ext uri="{FF2B5EF4-FFF2-40B4-BE49-F238E27FC236}">
                <a16:creationId xmlns:a16="http://schemas.microsoft.com/office/drawing/2014/main" id="{E06741AC-1F6E-9547-9AA7-2CFA7DE0C13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3701" y="5613849"/>
            <a:ext cx="1384342" cy="1066899"/>
          </a:xfrm>
          <a:prstGeom prst="rect">
            <a:avLst/>
          </a:prstGeom>
          <a:noFill/>
          <a:ln cap="flat">
            <a:noFill/>
          </a:ln>
        </p:spPr>
      </p:pic>
      <p:pic>
        <p:nvPicPr>
          <p:cNvPr id="6" name="Picture 8" descr="Logo&#10;&#10;Description automatically generated">
            <a:extLst>
              <a:ext uri="{FF2B5EF4-FFF2-40B4-BE49-F238E27FC236}">
                <a16:creationId xmlns:a16="http://schemas.microsoft.com/office/drawing/2014/main" id="{BC8C2A3D-A8D7-E74A-A4A5-929D260B48D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888425" y="5613849"/>
            <a:ext cx="1347144" cy="1066900"/>
          </a:xfrm>
          <a:prstGeom prst="rect">
            <a:avLst/>
          </a:prstGeom>
          <a:noFill/>
          <a:ln cap="flat">
            <a:noFill/>
          </a:ln>
        </p:spPr>
      </p:pic>
      <p:pic>
        <p:nvPicPr>
          <p:cNvPr id="7" name="Picture 11" descr="Graphical user interface, text, application&#10;&#10;Description automatically generated">
            <a:hlinkClick r:id="rId2"/>
            <a:extLst>
              <a:ext uri="{FF2B5EF4-FFF2-40B4-BE49-F238E27FC236}">
                <a16:creationId xmlns:a16="http://schemas.microsoft.com/office/drawing/2014/main" id="{7D8F3AF3-65D8-BF4A-96B6-BA75155D9A4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55134" y="769285"/>
            <a:ext cx="2167964" cy="3076307"/>
          </a:xfrm>
          <a:prstGeom prst="rect">
            <a:avLst/>
          </a:prstGeom>
          <a:noFill/>
          <a:ln cap="flat">
            <a:noFill/>
          </a:ln>
          <a:effectLst>
            <a:outerShdw blurRad="50800" dist="38100" algn="l" rotWithShape="0">
              <a:prstClr val="black">
                <a:alpha val="40000"/>
              </a:prstClr>
            </a:outerShdw>
          </a:effectLst>
        </p:spPr>
      </p:pic>
      <p:pic>
        <p:nvPicPr>
          <p:cNvPr id="8" name="Picture 13">
            <a:hlinkClick r:id="rId2"/>
            <a:extLst>
              <a:ext uri="{FF2B5EF4-FFF2-40B4-BE49-F238E27FC236}">
                <a16:creationId xmlns:a16="http://schemas.microsoft.com/office/drawing/2014/main" id="{B18D38FC-C9FB-E74B-A9F2-1D6F72E54BA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839116" y="2083093"/>
            <a:ext cx="2167964" cy="3064196"/>
          </a:xfrm>
          <a:prstGeom prst="rect">
            <a:avLst/>
          </a:prstGeom>
          <a:noFill/>
          <a:ln cap="flat">
            <a:noFill/>
          </a:ln>
          <a:effectLst>
            <a:outerShdw blurRad="50800" dist="38100" algn="l" rotWithShape="0">
              <a:prstClr val="black">
                <a:alpha val="40000"/>
              </a:prstClr>
            </a:outerShdw>
          </a:effectLst>
        </p:spPr>
      </p:pic>
      <p:pic>
        <p:nvPicPr>
          <p:cNvPr id="9" name="Picture 15" descr="Text&#10;&#10;Description automatically generated">
            <a:hlinkClick r:id="rId2"/>
            <a:extLst>
              <a:ext uri="{FF2B5EF4-FFF2-40B4-BE49-F238E27FC236}">
                <a16:creationId xmlns:a16="http://schemas.microsoft.com/office/drawing/2014/main" id="{D1561DEC-B093-D84B-9CED-D7D02E2C2C4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572001" y="2071987"/>
            <a:ext cx="2167964" cy="308640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38886049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Climate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36633" y="5653548"/>
            <a:ext cx="5447657"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Climate Science resources </a:t>
            </a:r>
          </a:p>
        </p:txBody>
      </p:sp>
      <p:sp>
        <p:nvSpPr>
          <p:cNvPr id="6" name="TextBox 12">
            <a:extLst>
              <a:ext uri="{FF2B5EF4-FFF2-40B4-BE49-F238E27FC236}">
                <a16:creationId xmlns:a16="http://schemas.microsoft.com/office/drawing/2014/main" id="{0DAA9ECB-8F1E-E94F-B8D6-3E13E5EB0ACE}"/>
              </a:ext>
            </a:extLst>
          </p:cNvPr>
          <p:cNvSpPr txBox="1"/>
          <p:nvPr/>
        </p:nvSpPr>
        <p:spPr>
          <a:xfrm>
            <a:off x="722214" y="1501445"/>
            <a:ext cx="4004340" cy="394723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Discover what makes effective climate science education in primary schools. </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Use live classroom sessions with your children or school assembly. Learn how to approach the science and solutions of climate change in 8 different teacher CPD sessions as well as </a:t>
            </a:r>
            <a:r>
              <a:rPr lang="en-GB" sz="2100" b="0" i="0" err="1">
                <a:solidFill>
                  <a:srgbClr val="5E5B5C"/>
                </a:solidFill>
                <a:effectLst/>
                <a:latin typeface="Plus Jakarta Sans Medium" pitchFamily="2" charset="0"/>
                <a:cs typeface="Plus Jakarta Sans Medium" pitchFamily="2" charset="0"/>
              </a:rPr>
              <a:t>Why&amp;How</a:t>
            </a:r>
            <a:r>
              <a:rPr lang="en-GB" sz="2100" b="0" i="0">
                <a:solidFill>
                  <a:srgbClr val="5E5B5C"/>
                </a:solidFill>
                <a:effectLst/>
                <a:latin typeface="Plus Jakarta Sans Medium" pitchFamily="2" charset="0"/>
                <a:cs typeface="Plus Jakarta Sans Medium" pitchFamily="2" charset="0"/>
              </a:rPr>
              <a:t>? magazine articles. </a:t>
            </a:r>
          </a:p>
        </p:txBody>
      </p:sp>
      <p:sp>
        <p:nvSpPr>
          <p:cNvPr id="7" name="TextBox 13">
            <a:extLst>
              <a:ext uri="{FF2B5EF4-FFF2-40B4-BE49-F238E27FC236}">
                <a16:creationId xmlns:a16="http://schemas.microsoft.com/office/drawing/2014/main" id="{3BA9A0A8-22AA-CA40-9ADA-E1838047ACC2}"/>
              </a:ext>
            </a:extLst>
          </p:cNvPr>
          <p:cNvSpPr txBox="1"/>
          <p:nvPr/>
        </p:nvSpPr>
        <p:spPr>
          <a:xfrm>
            <a:off x="736633" y="604079"/>
            <a:ext cx="8215856"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CLIMATE SCIENCE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9" name="Picture 8" descr="A picture containing graphical user interface&#10;&#10;Description automatically generated">
            <a:extLst>
              <a:ext uri="{FF2B5EF4-FFF2-40B4-BE49-F238E27FC236}">
                <a16:creationId xmlns:a16="http://schemas.microsoft.com/office/drawing/2014/main" id="{CC9559BC-43E8-314D-C11C-DEB354E3DBA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00440" y="2053241"/>
            <a:ext cx="3723547" cy="2751518"/>
          </a:xfrm>
          <a:prstGeom prst="rect">
            <a:avLst/>
          </a:prstGeom>
        </p:spPr>
      </p:pic>
    </p:spTree>
    <p:extLst>
      <p:ext uri="{BB962C8B-B14F-4D97-AF65-F5344CB8AC3E}">
        <p14:creationId xmlns:p14="http://schemas.microsoft.com/office/powerpoint/2010/main" val="315662915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Whistlestop Science Weeks">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760842" y="2986983"/>
            <a:ext cx="7622317" cy="2562240"/>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Ready-made themed daily suggestions for short science activities, questions and challenges that children can do at home or in school</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Completely adaptable - schools can choose to:</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do a whole week or just a day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switch the days around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add or swap in some of the additional activities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Science conversation starters for children, their parents, carers and families</a:t>
            </a:r>
          </a:p>
        </p:txBody>
      </p:sp>
      <p:pic>
        <p:nvPicPr>
          <p:cNvPr id="3" name="Picture 11" descr="A picture containing text, clipart&#10;&#10;Description automatically generated">
            <a:extLst>
              <a:ext uri="{FF2B5EF4-FFF2-40B4-BE49-F238E27FC236}">
                <a16:creationId xmlns:a16="http://schemas.microsoft.com/office/drawing/2014/main" id="{09D2B70F-BFA6-DF46-AC0D-435514044DF3}"/>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814976" y="1627479"/>
            <a:ext cx="3514052" cy="1244219"/>
          </a:xfrm>
          <a:prstGeom prst="rect">
            <a:avLst/>
          </a:prstGeom>
          <a:noFill/>
          <a:ln cap="flat">
            <a:noFill/>
          </a:ln>
        </p:spPr>
      </p:pic>
      <p:pic>
        <p:nvPicPr>
          <p:cNvPr id="4" name="Picture 13" descr="A yellow sign with black text&#10;&#10;Description automatically generated with medium confidence">
            <a:extLst>
              <a:ext uri="{FF2B5EF4-FFF2-40B4-BE49-F238E27FC236}">
                <a16:creationId xmlns:a16="http://schemas.microsoft.com/office/drawing/2014/main" id="{0533FAA0-F09D-E045-A85F-BE8EB6046FF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38754" y="244042"/>
            <a:ext cx="4589586" cy="1383437"/>
          </a:xfrm>
          <a:prstGeom prst="rect">
            <a:avLst/>
          </a:prstGeom>
          <a:noFill/>
          <a:ln cap="flat">
            <a:noFill/>
          </a:ln>
        </p:spPr>
      </p:pic>
      <p:sp>
        <p:nvSpPr>
          <p:cNvPr id="5" name="TextBox 11">
            <a:extLst>
              <a:ext uri="{FF2B5EF4-FFF2-40B4-BE49-F238E27FC236}">
                <a16:creationId xmlns:a16="http://schemas.microsoft.com/office/drawing/2014/main" id="{7F3C4F7C-0167-3249-A8ED-A556B626B168}"/>
              </a:ext>
            </a:extLst>
          </p:cNvPr>
          <p:cNvSpPr txBox="1"/>
          <p:nvPr/>
        </p:nvSpPr>
        <p:spPr>
          <a:xfrm>
            <a:off x="2667239" y="5664509"/>
            <a:ext cx="3809520" cy="900246"/>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Whistlestop Science Weeks’ themes</a:t>
            </a:r>
          </a:p>
        </p:txBody>
      </p:sp>
    </p:spTree>
    <p:extLst>
      <p:ext uri="{BB962C8B-B14F-4D97-AF65-F5344CB8AC3E}">
        <p14:creationId xmlns:p14="http://schemas.microsoft.com/office/powerpoint/2010/main" val="234313590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Wow Scienc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F1076D2A-1420-3141-96AF-FA4C10B343E8}"/>
              </a:ext>
            </a:extLst>
          </p:cNvPr>
          <p:cNvSpPr txBox="1"/>
          <p:nvPr/>
        </p:nvSpPr>
        <p:spPr>
          <a:xfrm>
            <a:off x="1744758" y="2501297"/>
            <a:ext cx="641061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Searching out the best primary science activities</a:t>
            </a:r>
          </a:p>
        </p:txBody>
      </p:sp>
      <p:sp>
        <p:nvSpPr>
          <p:cNvPr id="3" name="TextBox 11">
            <a:extLst>
              <a:ext uri="{FF2B5EF4-FFF2-40B4-BE49-F238E27FC236}">
                <a16:creationId xmlns:a16="http://schemas.microsoft.com/office/drawing/2014/main" id="{5779FF3C-77E9-1A45-AC83-5B42C219E384}"/>
              </a:ext>
            </a:extLst>
          </p:cNvPr>
          <p:cNvSpPr txBox="1"/>
          <p:nvPr/>
        </p:nvSpPr>
        <p:spPr>
          <a:xfrm>
            <a:off x="3161857" y="5661862"/>
            <a:ext cx="3130058" cy="346249"/>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www.wowscience.co.uk</a:t>
            </a:r>
            <a:r>
              <a:rPr lang="en-GB" sz="1800" b="1" i="0" u="none" strike="noStrike" kern="1200" cap="none" spc="0" baseline="0">
                <a:solidFill>
                  <a:srgbClr val="002060"/>
                </a:solidFill>
                <a:uFillTx/>
                <a:latin typeface="Plus Jakarta Sans ExtraBold" pitchFamily="2" charset="0"/>
                <a:cs typeface="Plus Jakarta Sans ExtraBold" pitchFamily="2" charset="0"/>
              </a:rPr>
              <a:t> </a:t>
            </a:r>
          </a:p>
        </p:txBody>
      </p:sp>
      <p:pic>
        <p:nvPicPr>
          <p:cNvPr id="4" name="Picture 5" descr="A picture containing text, clipart&#10;&#10;Description automatically generated">
            <a:extLst>
              <a:ext uri="{FF2B5EF4-FFF2-40B4-BE49-F238E27FC236}">
                <a16:creationId xmlns:a16="http://schemas.microsoft.com/office/drawing/2014/main" id="{060169FD-65D1-FC45-8D50-0B69E10F462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08883" y="100243"/>
            <a:ext cx="4201012" cy="2285243"/>
          </a:xfrm>
          <a:prstGeom prst="rect">
            <a:avLst/>
          </a:prstGeom>
          <a:noFill/>
          <a:ln cap="flat">
            <a:noFill/>
          </a:ln>
        </p:spPr>
      </p:pic>
      <p:pic>
        <p:nvPicPr>
          <p:cNvPr id="5" name="Picture 10">
            <a:hlinkClick r:id="rId2"/>
            <a:extLst>
              <a:ext uri="{FF2B5EF4-FFF2-40B4-BE49-F238E27FC236}">
                <a16:creationId xmlns:a16="http://schemas.microsoft.com/office/drawing/2014/main" id="{93E8BCC9-A506-5E49-B8AE-034F72DE1545}"/>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571751" y="3071012"/>
            <a:ext cx="4310273" cy="2413550"/>
          </a:xfrm>
          <a:prstGeom prst="rect">
            <a:avLst/>
          </a:prstGeom>
          <a:noFill/>
          <a:ln cap="flat">
            <a:noFill/>
          </a:ln>
        </p:spPr>
      </p:pic>
      <p:pic>
        <p:nvPicPr>
          <p:cNvPr id="6" name="Picture 19">
            <a:extLst>
              <a:ext uri="{FF2B5EF4-FFF2-40B4-BE49-F238E27FC236}">
                <a16:creationId xmlns:a16="http://schemas.microsoft.com/office/drawing/2014/main" id="{F4E9AF4D-1088-D14F-A311-5C14C429DB97}"/>
              </a:ext>
            </a:extLst>
          </p:cNvPr>
          <p:cNvPicPr>
            <a:picLocks noChangeAspect="1"/>
          </p:cNvPicPr>
          <p:nvPr/>
        </p:nvPicPr>
        <p:blipFill>
          <a:blip r:embed="rId5"/>
          <a:stretch>
            <a:fillRect/>
          </a:stretch>
        </p:blipFill>
        <p:spPr>
          <a:xfrm>
            <a:off x="474786" y="5205407"/>
            <a:ext cx="1881554" cy="1411163"/>
          </a:xfrm>
          <a:prstGeom prst="rect">
            <a:avLst/>
          </a:prstGeom>
          <a:noFill/>
          <a:ln cap="flat">
            <a:noFill/>
          </a:ln>
        </p:spPr>
      </p:pic>
    </p:spTree>
    <p:extLst>
      <p:ext uri="{BB962C8B-B14F-4D97-AF65-F5344CB8AC3E}">
        <p14:creationId xmlns:p14="http://schemas.microsoft.com/office/powerpoint/2010/main" val="1216228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56464-58E0-674F-B5C4-68F46D5C33A2}"/>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Content Placeholder 2">
            <a:extLst>
              <a:ext uri="{FF2B5EF4-FFF2-40B4-BE49-F238E27FC236}">
                <a16:creationId xmlns:a16="http://schemas.microsoft.com/office/drawing/2014/main" id="{909A6C98-3C17-8341-A1BF-DF7B8A8FD123}"/>
              </a:ext>
            </a:extLst>
          </p:cNvPr>
          <p:cNvSpPr txBox="1">
            <a:spLocks noGrp="1"/>
          </p:cNvSpPr>
          <p:nvPr>
            <p:ph idx="1"/>
          </p:nvPr>
        </p:nvSpPr>
        <p:spPr>
          <a:xfrm>
            <a:off x="3887388" y="987429"/>
            <a:ext cx="4629150" cy="4873624"/>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5A6D6D-2103-304A-AB2C-55D481D9CFAC}"/>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AF049D23-6C9A-024F-872D-E8A81D817A20}"/>
              </a:ext>
            </a:extLst>
          </p:cNvPr>
          <p:cNvSpPr txBox="1">
            <a:spLocks noGrp="1"/>
          </p:cNvSpPr>
          <p:nvPr>
            <p:ph type="dt" sz="half" idx="7"/>
          </p:nvPr>
        </p:nvSpPr>
        <p:spPr/>
        <p:txBody>
          <a:bodyPr/>
          <a:lstStyle>
            <a:lvl1pPr>
              <a:defRPr/>
            </a:lvl1pPr>
          </a:lstStyle>
          <a:p>
            <a:pPr lvl="0"/>
            <a:fld id="{AE30DABB-0B6E-304F-9550-9ABE5F9F424D}" type="datetime1">
              <a:rPr lang="en-GB"/>
              <a:pPr lvl="0"/>
              <a:t>12/12/2023</a:t>
            </a:fld>
            <a:endParaRPr lang="en-GB"/>
          </a:p>
        </p:txBody>
      </p:sp>
      <p:sp>
        <p:nvSpPr>
          <p:cNvPr id="6" name="Footer Placeholder 5">
            <a:extLst>
              <a:ext uri="{FF2B5EF4-FFF2-40B4-BE49-F238E27FC236}">
                <a16:creationId xmlns:a16="http://schemas.microsoft.com/office/drawing/2014/main" id="{D4B556E8-512F-B54E-A111-002D46D8213C}"/>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74949D38-8FB6-C448-848E-76AF23C2F56F}"/>
              </a:ext>
            </a:extLst>
          </p:cNvPr>
          <p:cNvSpPr txBox="1">
            <a:spLocks noGrp="1"/>
          </p:cNvSpPr>
          <p:nvPr>
            <p:ph type="sldNum" sz="quarter" idx="8"/>
          </p:nvPr>
        </p:nvSpPr>
        <p:spPr/>
        <p:txBody>
          <a:bodyPr/>
          <a:lstStyle>
            <a:lvl1pPr>
              <a:defRPr/>
            </a:lvl1pPr>
          </a:lstStyle>
          <a:p>
            <a:pPr lvl="0"/>
            <a:fld id="{66E16D99-86D7-D84B-AB41-E17C499F7DD8}" type="slidenum">
              <a:t>‹#›</a:t>
            </a:fld>
            <a:endParaRPr lang="en-GB"/>
          </a:p>
        </p:txBody>
      </p:sp>
    </p:spTree>
    <p:extLst>
      <p:ext uri="{BB962C8B-B14F-4D97-AF65-F5344CB8AC3E}">
        <p14:creationId xmlns:p14="http://schemas.microsoft.com/office/powerpoint/2010/main" val="235524976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FREE Titanic Investigations ">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308B9469-D06E-F347-A119-0B005F7AE5C3}"/>
              </a:ext>
            </a:extLst>
          </p:cNvPr>
          <p:cNvSpPr txBox="1"/>
          <p:nvPr/>
        </p:nvSpPr>
        <p:spPr>
          <a:xfrm>
            <a:off x="844333" y="4445587"/>
            <a:ext cx="4052981"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short videos of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Titanic Investigations</a:t>
            </a:r>
          </a:p>
        </p:txBody>
      </p:sp>
      <p:sp>
        <p:nvSpPr>
          <p:cNvPr id="3" name="TextBox 12">
            <a:extLst>
              <a:ext uri="{FF2B5EF4-FFF2-40B4-BE49-F238E27FC236}">
                <a16:creationId xmlns:a16="http://schemas.microsoft.com/office/drawing/2014/main" id="{47241234-9F09-7D4B-AE0C-EC5C5D78346D}"/>
              </a:ext>
            </a:extLst>
          </p:cNvPr>
          <p:cNvSpPr txBox="1"/>
          <p:nvPr/>
        </p:nvSpPr>
        <p:spPr>
          <a:xfrm>
            <a:off x="844332" y="1625748"/>
            <a:ext cx="3727666"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PSTT, the primary science team at SSERC has created a series of short videos to illustrate some of the practical science activities based on the story of the Titanic. </a:t>
            </a:r>
          </a:p>
        </p:txBody>
      </p:sp>
      <p:sp>
        <p:nvSpPr>
          <p:cNvPr id="4" name="TextBox 13">
            <a:extLst>
              <a:ext uri="{FF2B5EF4-FFF2-40B4-BE49-F238E27FC236}">
                <a16:creationId xmlns:a16="http://schemas.microsoft.com/office/drawing/2014/main" id="{3CFEAAF4-10D6-5B4C-9311-84C0FFDE6523}"/>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TITANIC INVESTIGATIONS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a:extLst>
              <a:ext uri="{FF2B5EF4-FFF2-40B4-BE49-F238E27FC236}">
                <a16:creationId xmlns:a16="http://schemas.microsoft.com/office/drawing/2014/main" id="{3131138C-3066-AB4F-A9A4-00B2A86AA3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04230" y="1524423"/>
            <a:ext cx="3076787" cy="1751300"/>
          </a:xfrm>
          <a:prstGeom prst="rect">
            <a:avLst/>
          </a:prstGeom>
          <a:noFill/>
          <a:ln cap="flat">
            <a:noFill/>
          </a:ln>
        </p:spPr>
      </p:pic>
      <p:pic>
        <p:nvPicPr>
          <p:cNvPr id="6" name="Picture 12" descr="A person standing at a podium&#10;&#10;Description automatically generated">
            <a:extLst>
              <a:ext uri="{FF2B5EF4-FFF2-40B4-BE49-F238E27FC236}">
                <a16:creationId xmlns:a16="http://schemas.microsoft.com/office/drawing/2014/main" id="{5A321424-370D-3D46-891A-D57F5E349F36}"/>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504230" y="3662659"/>
            <a:ext cx="3076787" cy="1751300"/>
          </a:xfrm>
          <a:prstGeom prst="rect">
            <a:avLst/>
          </a:prstGeom>
          <a:noFill/>
          <a:ln cap="flat">
            <a:noFill/>
          </a:ln>
        </p:spPr>
      </p:pic>
      <p:pic>
        <p:nvPicPr>
          <p:cNvPr id="7" name="Picture 14">
            <a:extLst>
              <a:ext uri="{FF2B5EF4-FFF2-40B4-BE49-F238E27FC236}">
                <a16:creationId xmlns:a16="http://schemas.microsoft.com/office/drawing/2014/main" id="{97F481B8-8C54-8845-93BE-4B911B659E4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8092" y="5554311"/>
            <a:ext cx="2144421" cy="1031127"/>
          </a:xfrm>
          <a:prstGeom prst="rect">
            <a:avLst/>
          </a:prstGeom>
          <a:noFill/>
          <a:ln cap="flat">
            <a:noFill/>
          </a:ln>
        </p:spPr>
      </p:pic>
    </p:spTree>
    <p:extLst>
      <p:ext uri="{BB962C8B-B14F-4D97-AF65-F5344CB8AC3E}">
        <p14:creationId xmlns:p14="http://schemas.microsoft.com/office/powerpoint/2010/main" val="374425345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Science &amp; STEM Club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699CDDE-7C43-B240-AC5B-C20BF8B08FCB}"/>
              </a:ext>
            </a:extLst>
          </p:cNvPr>
          <p:cNvSpPr txBox="1"/>
          <p:nvPr/>
        </p:nvSpPr>
        <p:spPr>
          <a:xfrm>
            <a:off x="2384615" y="5671556"/>
            <a:ext cx="4777023" cy="577081"/>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650" b="1" i="0" u="none" strike="noStrike" kern="1200" cap="none" spc="0" baseline="0">
                <a:solidFill>
                  <a:srgbClr val="002060"/>
                </a:solidFill>
                <a:uFillTx/>
                <a:latin typeface="Plus Jakarta Sans ExtraBold" pitchFamily="2" charset="0"/>
                <a:cs typeface="Plus Jakarta Sans ExtraBold" pitchFamily="2" charset="0"/>
              </a:rPr>
              <a:t>for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rPr>
              <a:t>Science &amp; STEM Club resources</a:t>
            </a:r>
          </a:p>
        </p:txBody>
      </p:sp>
      <p:sp>
        <p:nvSpPr>
          <p:cNvPr id="3" name="TextBox 12">
            <a:extLst>
              <a:ext uri="{FF2B5EF4-FFF2-40B4-BE49-F238E27FC236}">
                <a16:creationId xmlns:a16="http://schemas.microsoft.com/office/drawing/2014/main" id="{5023F562-577B-6A48-A1CD-685AEE19726B}"/>
              </a:ext>
            </a:extLst>
          </p:cNvPr>
          <p:cNvSpPr txBox="1"/>
          <p:nvPr/>
        </p:nvSpPr>
        <p:spPr>
          <a:xfrm>
            <a:off x="844336" y="1222888"/>
            <a:ext cx="3850753"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Aimed at teachers or other adults looking for support to introduce a science or STEM club to primary children, PSTT has created a number of free to download, easily-accessible club packs.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All activities are validated by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Children’s University</a:t>
            </a:r>
            <a:r>
              <a:rPr lang="en-GB" sz="2100" b="0" i="0" u="none" strike="noStrike" kern="1200" cap="none" spc="0" baseline="0">
                <a:solidFill>
                  <a:srgbClr val="5E5B5C"/>
                </a:solidFill>
                <a:uFillTx/>
                <a:latin typeface="Plus Jakarta Sans Medium" pitchFamily="2" charset="0"/>
                <a:cs typeface="Plus Jakarta Sans Medium" pitchFamily="2" charset="0"/>
              </a:rPr>
              <a:t> and as such count towards accredited learning for any children taking part.</a:t>
            </a:r>
          </a:p>
        </p:txBody>
      </p:sp>
      <p:sp>
        <p:nvSpPr>
          <p:cNvPr id="4" name="TextBox 13">
            <a:extLst>
              <a:ext uri="{FF2B5EF4-FFF2-40B4-BE49-F238E27FC236}">
                <a16:creationId xmlns:a16="http://schemas.microsoft.com/office/drawing/2014/main" id="{1842779C-F7EC-5142-A44A-FD3ACD8FC363}"/>
              </a:ext>
            </a:extLst>
          </p:cNvPr>
          <p:cNvSpPr txBox="1"/>
          <p:nvPr/>
        </p:nvSpPr>
        <p:spPr>
          <a:xfrm>
            <a:off x="844336" y="444988"/>
            <a:ext cx="7455325" cy="64633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750" b="0" i="0" u="none" strike="noStrike" kern="1200" cap="none" spc="0" baseline="0">
                <a:solidFill>
                  <a:srgbClr val="3EB1C8"/>
                </a:solidFill>
                <a:uFillTx/>
                <a:latin typeface="Plus Jakarta Sans Medium" pitchFamily="2" charset="0"/>
                <a:cs typeface="Plus Jakarta Sans Medium" pitchFamily="2" charset="0"/>
              </a:rPr>
              <a:t>SCIENCE &amp; STEM CLUBS </a:t>
            </a:r>
            <a:endParaRPr lang="en-GB" sz="37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company name&#10;&#10;Description automatically generated">
            <a:extLst>
              <a:ext uri="{FF2B5EF4-FFF2-40B4-BE49-F238E27FC236}">
                <a16:creationId xmlns:a16="http://schemas.microsoft.com/office/drawing/2014/main" id="{9F2D1BB4-1359-9948-BF39-15EC49A2C1D6}"/>
              </a:ext>
            </a:extLst>
          </p:cNvPr>
          <p:cNvPicPr>
            <a:picLocks noChangeAspect="1"/>
          </p:cNvPicPr>
          <p:nvPr/>
        </p:nvPicPr>
        <p:blipFill>
          <a:blip r:embed="rId4"/>
          <a:stretch>
            <a:fillRect/>
          </a:stretch>
        </p:blipFill>
        <p:spPr>
          <a:xfrm>
            <a:off x="430276" y="5624857"/>
            <a:ext cx="2163458" cy="985337"/>
          </a:xfrm>
          <a:prstGeom prst="rect">
            <a:avLst/>
          </a:prstGeom>
          <a:noFill/>
          <a:ln cap="flat">
            <a:noFill/>
          </a:ln>
        </p:spPr>
      </p:pic>
      <p:pic>
        <p:nvPicPr>
          <p:cNvPr id="6" name="Picture 8" descr="A picture containing table&#10;&#10;Description automatically generated">
            <a:hlinkClick r:id="rId2"/>
            <a:extLst>
              <a:ext uri="{FF2B5EF4-FFF2-40B4-BE49-F238E27FC236}">
                <a16:creationId xmlns:a16="http://schemas.microsoft.com/office/drawing/2014/main" id="{82BFDD70-5A5A-0F4C-9582-A32A747A4C8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15100" y="897904"/>
            <a:ext cx="2558562" cy="3637627"/>
          </a:xfrm>
          <a:prstGeom prst="rect">
            <a:avLst/>
          </a:prstGeom>
          <a:noFill/>
          <a:ln cap="flat">
            <a:noFill/>
          </a:ln>
          <a:effectLst>
            <a:outerShdw blurRad="50800" dist="38100" algn="l" rotWithShape="0">
              <a:prstClr val="black">
                <a:alpha val="40000"/>
              </a:prstClr>
            </a:outerShdw>
          </a:effectLst>
        </p:spPr>
      </p:pic>
      <p:pic>
        <p:nvPicPr>
          <p:cNvPr id="7" name="Picture 10" descr="Text&#10;&#10;Description automatically generated">
            <a:hlinkClick r:id="rId2"/>
            <a:extLst>
              <a:ext uri="{FF2B5EF4-FFF2-40B4-BE49-F238E27FC236}">
                <a16:creationId xmlns:a16="http://schemas.microsoft.com/office/drawing/2014/main" id="{CD4E51BE-B5E1-284A-9D62-C24682C122E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73127" y="2946025"/>
            <a:ext cx="3280627" cy="231384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31015006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Big Jurassic Classroom">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D730396E-4243-644B-8A98-76F5C8D0F432}"/>
              </a:ext>
            </a:extLst>
          </p:cNvPr>
          <p:cNvSpPr txBox="1"/>
          <p:nvPr/>
        </p:nvSpPr>
        <p:spPr>
          <a:xfrm>
            <a:off x="985014" y="5595667"/>
            <a:ext cx="509805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800" b="1" i="0" u="none" strike="noStrike" kern="1200" cap="none" spc="0" baseline="0">
                <a:solidFill>
                  <a:srgbClr val="002060"/>
                </a:solidFill>
                <a:uFillTx/>
                <a:latin typeface="Plus Jakarta Sans ExtraBold" pitchFamily="2" charset="0"/>
                <a:cs typeface="Plus Jakarta Sans ExtraBold" pitchFamily="2" charset="0"/>
              </a:rPr>
              <a:t>to The Big Jurassic Classroom resource</a:t>
            </a:r>
          </a:p>
        </p:txBody>
      </p:sp>
      <p:sp>
        <p:nvSpPr>
          <p:cNvPr id="3" name="TextBox 12">
            <a:extLst>
              <a:ext uri="{FF2B5EF4-FFF2-40B4-BE49-F238E27FC236}">
                <a16:creationId xmlns:a16="http://schemas.microsoft.com/office/drawing/2014/main" id="{055568E5-545E-7F43-8C53-0001E949351E}"/>
              </a:ext>
            </a:extLst>
          </p:cNvPr>
          <p:cNvSpPr txBox="1"/>
          <p:nvPr/>
        </p:nvSpPr>
        <p:spPr>
          <a:xfrm>
            <a:off x="985014" y="1542111"/>
            <a:ext cx="3085826"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Jurassic Coast Trust</a:t>
            </a:r>
            <a:r>
              <a:rPr lang="en-GB" sz="2100" b="0" i="0" u="none" strike="noStrike" kern="1200" cap="none" spc="0" baseline="0">
                <a:solidFill>
                  <a:srgbClr val="5E5B5C"/>
                </a:solidFill>
                <a:uFillTx/>
                <a:latin typeface="Plus Jakarta Sans Medium" pitchFamily="2" charset="0"/>
                <a:cs typeface="Plus Jakarta Sans Medium" pitchFamily="2" charset="0"/>
              </a:rPr>
              <a:t>, PSTT has created a free to download book, bringing together resources and information to show teachers how they can use their local environments to inspire interest in the UK’s geological history. </a:t>
            </a:r>
          </a:p>
        </p:txBody>
      </p:sp>
      <p:sp>
        <p:nvSpPr>
          <p:cNvPr id="4" name="TextBox 13">
            <a:extLst>
              <a:ext uri="{FF2B5EF4-FFF2-40B4-BE49-F238E27FC236}">
                <a16:creationId xmlns:a16="http://schemas.microsoft.com/office/drawing/2014/main" id="{F956F2D8-5317-A042-9BF5-F81AFCBB7262}"/>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BIG JURASSIC CLASSROOM</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Calendar&#10;&#10;Description automatically generated">
            <a:hlinkClick r:id="rId2"/>
            <a:extLst>
              <a:ext uri="{FF2B5EF4-FFF2-40B4-BE49-F238E27FC236}">
                <a16:creationId xmlns:a16="http://schemas.microsoft.com/office/drawing/2014/main" id="{ED9B5C62-0309-824E-BDAD-3CFC4683D82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15100" y="1600197"/>
            <a:ext cx="2232553" cy="3158363"/>
          </a:xfrm>
          <a:prstGeom prst="rect">
            <a:avLst/>
          </a:prstGeom>
          <a:noFill/>
          <a:ln cap="flat">
            <a:noFill/>
          </a:ln>
          <a:effectLst>
            <a:outerShdw blurRad="50800" dist="38100" algn="l" rotWithShape="0">
              <a:prstClr val="black">
                <a:alpha val="40000"/>
              </a:prstClr>
            </a:outerShdw>
          </a:effectLst>
        </p:spPr>
      </p:pic>
      <p:pic>
        <p:nvPicPr>
          <p:cNvPr id="6" name="Picture 9">
            <a:hlinkClick r:id="rId2"/>
            <a:extLst>
              <a:ext uri="{FF2B5EF4-FFF2-40B4-BE49-F238E27FC236}">
                <a16:creationId xmlns:a16="http://schemas.microsoft.com/office/drawing/2014/main" id="{BB21AEC3-1C6D-0F4A-9D8F-4088D234F47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34708" y="2998997"/>
            <a:ext cx="2866946" cy="20271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55305477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Family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4461183F-496D-F74A-A73B-5C099A415333}"/>
              </a:ext>
            </a:extLst>
          </p:cNvPr>
          <p:cNvSpPr txBox="1"/>
          <p:nvPr/>
        </p:nvSpPr>
        <p:spPr>
          <a:xfrm>
            <a:off x="985015" y="4983423"/>
            <a:ext cx="543895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start learning science together</a:t>
            </a:r>
          </a:p>
        </p:txBody>
      </p:sp>
      <p:sp>
        <p:nvSpPr>
          <p:cNvPr id="3" name="TextBox 12">
            <a:extLst>
              <a:ext uri="{FF2B5EF4-FFF2-40B4-BE49-F238E27FC236}">
                <a16:creationId xmlns:a16="http://schemas.microsoft.com/office/drawing/2014/main" id="{E07254D2-B325-FB46-A5DA-8D4EE673EC1D}"/>
              </a:ext>
            </a:extLst>
          </p:cNvPr>
          <p:cNvSpPr txBox="1"/>
          <p:nvPr/>
        </p:nvSpPr>
        <p:spPr>
          <a:xfrm>
            <a:off x="985014" y="1718519"/>
            <a:ext cx="3085826" cy="297773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This project provides family learning sessions in science. Children come to school with a parent, and they learn science together through problem solving and investigative activities.</a:t>
            </a:r>
          </a:p>
        </p:txBody>
      </p:sp>
      <p:sp>
        <p:nvSpPr>
          <p:cNvPr id="4" name="TextBox 13">
            <a:extLst>
              <a:ext uri="{FF2B5EF4-FFF2-40B4-BE49-F238E27FC236}">
                <a16:creationId xmlns:a16="http://schemas.microsoft.com/office/drawing/2014/main" id="{66ECBDE8-D17A-824A-BCF1-61FCB067B3B0}"/>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FAMILY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A picture containing text, clipart&#10;&#10;Description automatically generated">
            <a:hlinkClick r:id="rId2"/>
            <a:extLst>
              <a:ext uri="{FF2B5EF4-FFF2-40B4-BE49-F238E27FC236}">
                <a16:creationId xmlns:a16="http://schemas.microsoft.com/office/drawing/2014/main" id="{1DB025AD-A72A-D541-BEF2-83C9E765660D}"/>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501934" y="1718518"/>
            <a:ext cx="4072554" cy="2335526"/>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770036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Chain Reaction">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8AB26699-1B2F-DC4B-8234-6287E7B717A0}"/>
              </a:ext>
            </a:extLst>
          </p:cNvPr>
          <p:cNvSpPr txBox="1"/>
          <p:nvPr/>
        </p:nvSpPr>
        <p:spPr>
          <a:xfrm>
            <a:off x="985015" y="5164520"/>
            <a:ext cx="5850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the Chain Reaction project</a:t>
            </a:r>
          </a:p>
        </p:txBody>
      </p:sp>
      <p:sp>
        <p:nvSpPr>
          <p:cNvPr id="3" name="TextBox 12">
            <a:extLst>
              <a:ext uri="{FF2B5EF4-FFF2-40B4-BE49-F238E27FC236}">
                <a16:creationId xmlns:a16="http://schemas.microsoft.com/office/drawing/2014/main" id="{203E6C2D-BFD2-E843-BAB5-25E99D31640E}"/>
              </a:ext>
            </a:extLst>
          </p:cNvPr>
          <p:cNvSpPr txBox="1"/>
          <p:nvPr/>
        </p:nvSpPr>
        <p:spPr>
          <a:xfrm>
            <a:off x="985014" y="2455397"/>
            <a:ext cx="3085826" cy="168507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An engaging primary school STEM project for upper KS2 children that is easily adapted to suit any age group.</a:t>
            </a:r>
          </a:p>
        </p:txBody>
      </p:sp>
      <p:sp>
        <p:nvSpPr>
          <p:cNvPr id="4" name="TextBox 13">
            <a:extLst>
              <a:ext uri="{FF2B5EF4-FFF2-40B4-BE49-F238E27FC236}">
                <a16:creationId xmlns:a16="http://schemas.microsoft.com/office/drawing/2014/main" id="{38761124-8E04-D645-91F1-707823A6B6AE}"/>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CHAIN REACTION</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indoor, wooden, wood&#10;&#10;Description automatically generated">
            <a:hlinkClick r:id="rId2"/>
            <a:extLst>
              <a:ext uri="{FF2B5EF4-FFF2-40B4-BE49-F238E27FC236}">
                <a16:creationId xmlns:a16="http://schemas.microsoft.com/office/drawing/2014/main" id="{AF161877-1948-144C-9933-A6AA0FE9579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46412" y="1725212"/>
            <a:ext cx="4193927" cy="3145449"/>
          </a:xfrm>
          <a:prstGeom prst="rect">
            <a:avLst/>
          </a:prstGeom>
          <a:noFill/>
          <a:ln cap="flat">
            <a:noFill/>
          </a:ln>
        </p:spPr>
      </p:pic>
    </p:spTree>
    <p:extLst>
      <p:ext uri="{BB962C8B-B14F-4D97-AF65-F5344CB8AC3E}">
        <p14:creationId xmlns:p14="http://schemas.microsoft.com/office/powerpoint/2010/main" val="61044019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Playground Science">
    <p:spTree>
      <p:nvGrpSpPr>
        <p:cNvPr id="1" name=""/>
        <p:cNvGrpSpPr/>
        <p:nvPr/>
      </p:nvGrpSpPr>
      <p:grpSpPr>
        <a:xfrm>
          <a:off x="0" y="0"/>
          <a:ext cx="0" cy="0"/>
          <a:chOff x="0" y="0"/>
          <a:chExt cx="0" cy="0"/>
        </a:xfrm>
      </p:grpSpPr>
      <p:pic>
        <p:nvPicPr>
          <p:cNvPr id="2" name="Picture 12" descr="Text&#10;&#10;Description automatically generated">
            <a:hlinkClick r:id="rId2"/>
            <a:extLst>
              <a:ext uri="{FF2B5EF4-FFF2-40B4-BE49-F238E27FC236}">
                <a16:creationId xmlns:a16="http://schemas.microsoft.com/office/drawing/2014/main" id="{F67B9181-FB94-F540-863A-0763BC2D511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158295">
            <a:off x="6144741" y="1883495"/>
            <a:ext cx="2634967" cy="1863291"/>
          </a:xfrm>
          <a:prstGeom prst="rect">
            <a:avLst/>
          </a:prstGeom>
          <a:noFill/>
          <a:ln cap="flat">
            <a:noFill/>
          </a:ln>
          <a:effectLst>
            <a:outerShdw blurRad="50800" dist="38100" algn="l" rotWithShape="0">
              <a:prstClr val="black">
                <a:alpha val="40000"/>
              </a:prstClr>
            </a:outerShdw>
          </a:effectLst>
        </p:spPr>
      </p:pic>
      <p:pic>
        <p:nvPicPr>
          <p:cNvPr id="3" name="Picture 10" descr="Diagram, website&#10;&#10;Description automatically generated">
            <a:hlinkClick r:id="rId2"/>
            <a:extLst>
              <a:ext uri="{FF2B5EF4-FFF2-40B4-BE49-F238E27FC236}">
                <a16:creationId xmlns:a16="http://schemas.microsoft.com/office/drawing/2014/main" id="{D086B28F-CBF8-874D-BB19-033BD1D6D71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124624">
            <a:off x="6181205" y="3104604"/>
            <a:ext cx="2562039" cy="1811719"/>
          </a:xfrm>
          <a:prstGeom prst="rect">
            <a:avLst/>
          </a:prstGeom>
          <a:noFill/>
          <a:ln cap="flat">
            <a:noFill/>
          </a:ln>
          <a:effectLst>
            <a:outerShdw blurRad="50800" dist="38100" algn="l" rotWithShape="0">
              <a:prstClr val="black">
                <a:alpha val="40000"/>
              </a:prstClr>
            </a:outerShdw>
          </a:effectLst>
        </p:spPr>
      </p:pic>
      <p:sp>
        <p:nvSpPr>
          <p:cNvPr id="4" name="TextBox 11">
            <a:extLst>
              <a:ext uri="{FF2B5EF4-FFF2-40B4-BE49-F238E27FC236}">
                <a16:creationId xmlns:a16="http://schemas.microsoft.com/office/drawing/2014/main" id="{ECDEF4AC-B183-3241-9C7A-22209ADB9623}"/>
              </a:ext>
            </a:extLst>
          </p:cNvPr>
          <p:cNvSpPr txBox="1"/>
          <p:nvPr/>
        </p:nvSpPr>
        <p:spPr>
          <a:xfrm>
            <a:off x="985014" y="6131216"/>
            <a:ext cx="4791533"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Playground Science</a:t>
            </a:r>
          </a:p>
        </p:txBody>
      </p:sp>
      <p:sp>
        <p:nvSpPr>
          <p:cNvPr id="5" name="TextBox 12">
            <a:extLst>
              <a:ext uri="{FF2B5EF4-FFF2-40B4-BE49-F238E27FC236}">
                <a16:creationId xmlns:a16="http://schemas.microsoft.com/office/drawing/2014/main" id="{FD704203-875A-9049-B51F-1228D76AAFB4}"/>
              </a:ext>
            </a:extLst>
          </p:cNvPr>
          <p:cNvSpPr txBox="1"/>
          <p:nvPr/>
        </p:nvSpPr>
        <p:spPr>
          <a:xfrm>
            <a:off x="985014" y="1646085"/>
            <a:ext cx="3208917"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Playground Science is a set of fun and informal science activities that children can carry out in their playtimes. The activities use simple instructions and a small amount of equipment to encourage children to explore the world around them whilst developing scientific skills.</a:t>
            </a:r>
          </a:p>
        </p:txBody>
      </p:sp>
      <p:sp>
        <p:nvSpPr>
          <p:cNvPr id="6" name="TextBox 13">
            <a:extLst>
              <a:ext uri="{FF2B5EF4-FFF2-40B4-BE49-F238E27FC236}">
                <a16:creationId xmlns:a16="http://schemas.microsoft.com/office/drawing/2014/main" id="{DD8C06D8-7CD7-1B49-8068-5C3AC4554B6B}"/>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PLAYGROUND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2" descr="Text&#10;&#10;Description automatically generated">
            <a:hlinkClick r:id="rId2"/>
            <a:extLst>
              <a:ext uri="{FF2B5EF4-FFF2-40B4-BE49-F238E27FC236}">
                <a16:creationId xmlns:a16="http://schemas.microsoft.com/office/drawing/2014/main" id="{C14BFD73-DD02-DD40-B729-2F307AD17D7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40115" y="2021697"/>
            <a:ext cx="2107628" cy="2981275"/>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315792366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See Through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B05BE14E-E6E9-8147-AB67-48E3E1CC3219}"/>
              </a:ext>
            </a:extLst>
          </p:cNvPr>
          <p:cNvSpPr txBox="1"/>
          <p:nvPr/>
        </p:nvSpPr>
        <p:spPr>
          <a:xfrm>
            <a:off x="2814164" y="5807524"/>
            <a:ext cx="3515672" cy="623248"/>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find out more about See Through Science</a:t>
            </a:r>
          </a:p>
        </p:txBody>
      </p:sp>
      <p:sp>
        <p:nvSpPr>
          <p:cNvPr id="3" name="TextBox 12">
            <a:extLst>
              <a:ext uri="{FF2B5EF4-FFF2-40B4-BE49-F238E27FC236}">
                <a16:creationId xmlns:a16="http://schemas.microsoft.com/office/drawing/2014/main" id="{85365986-296B-4A4D-9D4C-9A2D6964E982}"/>
              </a:ext>
            </a:extLst>
          </p:cNvPr>
          <p:cNvSpPr txBox="1"/>
          <p:nvPr/>
        </p:nvSpPr>
        <p:spPr>
          <a:xfrm>
            <a:off x="985014" y="1566395"/>
            <a:ext cx="320415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See Through Science is a set of fifteen high-resolution digital images (included with the book as a digital download). The book is packed with practical advice for teachers about using the image pack to develop children’s observation, questioning and discussion skills.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Regular"/>
            </a:endParaRPr>
          </a:p>
        </p:txBody>
      </p:sp>
      <p:sp>
        <p:nvSpPr>
          <p:cNvPr id="4" name="TextBox 13">
            <a:extLst>
              <a:ext uri="{FF2B5EF4-FFF2-40B4-BE49-F238E27FC236}">
                <a16:creationId xmlns:a16="http://schemas.microsoft.com/office/drawing/2014/main" id="{A7127FB2-BFAF-CF4E-9CA2-5C36680CF698}"/>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SEE THROUGH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8" descr="A picture containing application&#10;&#10;Description automatically generated">
            <a:hlinkClick r:id="rId2"/>
            <a:extLst>
              <a:ext uri="{FF2B5EF4-FFF2-40B4-BE49-F238E27FC236}">
                <a16:creationId xmlns:a16="http://schemas.microsoft.com/office/drawing/2014/main" id="{F2DA145D-EB09-D747-96D7-F0686257144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3165" y="1566394"/>
            <a:ext cx="2806787" cy="396921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40529213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PSTA">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515727" y="470104"/>
            <a:ext cx="8566727" cy="5309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000" b="0" i="0" u="none" strike="noStrike" kern="1200" cap="none" spc="0" baseline="0">
                <a:solidFill>
                  <a:srgbClr val="3EB1C8"/>
                </a:solidFill>
                <a:uFillTx/>
                <a:latin typeface="Plus Jakarta Sans Medium" pitchFamily="2" charset="0"/>
                <a:cs typeface="Plus Jakarta Sans Medium" pitchFamily="2" charset="0"/>
              </a:rPr>
              <a:t>PRIMARY SCIENCE TEACHER AWARDS (PSTA)</a:t>
            </a:r>
            <a:endParaRPr lang="en-GB" sz="30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568474" y="2666726"/>
            <a:ext cx="5007225"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Are they innovative and creative in teaching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How are they inspiring colleagues and contributing to developing science in their school and beyond?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Do they engage pupils in the excitement and fascination of science?</a:t>
            </a:r>
          </a:p>
        </p:txBody>
      </p:sp>
      <p:pic>
        <p:nvPicPr>
          <p:cNvPr id="7" name="Picture 6" descr="A group of people posing for a photo&#10;&#10;Description automatically generated">
            <a:extLst>
              <a:ext uri="{FF2B5EF4-FFF2-40B4-BE49-F238E27FC236}">
                <a16:creationId xmlns:a16="http://schemas.microsoft.com/office/drawing/2014/main" id="{53400193-805C-F44F-BFE6-8940716CAD59}"/>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635870" y="2666727"/>
            <a:ext cx="2879482" cy="1758460"/>
          </a:xfrm>
          <a:prstGeom prst="rect">
            <a:avLst/>
          </a:prstGeom>
          <a:noFill/>
          <a:ln cap="flat">
            <a:noFill/>
          </a:ln>
          <a:effectLst>
            <a:outerShdw blurRad="50800" dist="38100" algn="l" rotWithShape="0">
              <a:prstClr val="black">
                <a:alpha val="40000"/>
              </a:prstClr>
            </a:outerShdw>
          </a:effectLst>
        </p:spPr>
      </p:pic>
      <p:sp>
        <p:nvSpPr>
          <p:cNvPr id="8" name="TextBox 12">
            <a:extLst>
              <a:ext uri="{FF2B5EF4-FFF2-40B4-BE49-F238E27FC236}">
                <a16:creationId xmlns:a16="http://schemas.microsoft.com/office/drawing/2014/main" id="{32760BCF-B134-5241-A54F-774B98F8493A}"/>
              </a:ext>
            </a:extLst>
          </p:cNvPr>
          <p:cNvSpPr txBox="1"/>
          <p:nvPr/>
        </p:nvSpPr>
        <p:spPr>
          <a:xfrm>
            <a:off x="568474" y="1152917"/>
            <a:ext cx="788670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The Primary Science Teacher Awards celebrate the achievements of teachers who are doing incredible work, raising the standard of primary science and disseminating best practice widely.</a:t>
            </a:r>
          </a:p>
        </p:txBody>
      </p:sp>
      <p:sp>
        <p:nvSpPr>
          <p:cNvPr id="9" name="TextBox 12">
            <a:extLst>
              <a:ext uri="{FF2B5EF4-FFF2-40B4-BE49-F238E27FC236}">
                <a16:creationId xmlns:a16="http://schemas.microsoft.com/office/drawing/2014/main" id="{7F48518A-3768-5B49-8752-2C44ED8BA5CA}"/>
              </a:ext>
            </a:extLst>
          </p:cNvPr>
          <p:cNvSpPr txBox="1"/>
          <p:nvPr/>
        </p:nvSpPr>
        <p:spPr>
          <a:xfrm>
            <a:off x="568474" y="5481034"/>
            <a:ext cx="7683583"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Find out more and nominate an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outstanding primary science teacher</a:t>
            </a:r>
            <a:endParaRPr lang="en-GB" sz="2100" b="0" i="0" u="none" strike="noStrike" kern="1200" cap="none" spc="0" baseline="0">
              <a:solidFill>
                <a:srgbClr val="767171"/>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153237332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College Fellow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726742" y="46025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COLLEGE FELLOWS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726741" y="1256748"/>
            <a:ext cx="7886707"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Teacher College is a unique UK-wide network of over 200 award-winning primary science teachers. These teachers, known as PSTT College Fellows, are some of the most innovative and outstanding teachers within primary science and each has been recognised through the Primary Science Teacher Awards (PSTA) as a Primary Science Teacher of the Year.</a:t>
            </a:r>
          </a:p>
        </p:txBody>
      </p:sp>
      <p:sp>
        <p:nvSpPr>
          <p:cNvPr id="10" name="TextBox 12">
            <a:extLst>
              <a:ext uri="{FF2B5EF4-FFF2-40B4-BE49-F238E27FC236}">
                <a16:creationId xmlns:a16="http://schemas.microsoft.com/office/drawing/2014/main" id="{933FA2E4-19AF-EA4E-2D37-BD3CD9BE0702}"/>
              </a:ext>
            </a:extLst>
          </p:cNvPr>
          <p:cNvSpPr txBox="1"/>
          <p:nvPr userDrawn="1"/>
        </p:nvSpPr>
        <p:spPr>
          <a:xfrm>
            <a:off x="726741" y="3230485"/>
            <a:ext cx="7886707" cy="24699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PSTT currently invests over £500,000 each year in the College for Fellows to: </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Develop science education in their own school or a group of schools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Present CPD courses through school networks or national events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Work with universities or other organisations to develop a wide range of primary science resources</a:t>
            </a:r>
          </a:p>
        </p:txBody>
      </p:sp>
    </p:spTree>
    <p:extLst>
      <p:ext uri="{BB962C8B-B14F-4D97-AF65-F5344CB8AC3E}">
        <p14:creationId xmlns:p14="http://schemas.microsoft.com/office/powerpoint/2010/main" val="231702819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College, Clusters &amp; Collaboration">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454180" y="575674"/>
            <a:ext cx="8689820"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COLLEGE, CLUSTERS &amp; COLLABORATION</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454181" y="1434280"/>
            <a:ext cx="8515348"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Each of our PSTA winners automatically becomes a Fellow of the Primary Science Teacher </a:t>
            </a:r>
            <a:r>
              <a:rPr lang="en-GB" sz="2100" b="1" i="0" u="none" strike="noStrike" kern="1200" cap="none" spc="0" baseline="0">
                <a:solidFill>
                  <a:srgbClr val="767171"/>
                </a:solidFill>
                <a:uFillTx/>
                <a:latin typeface="Plus Jakarta Sans ExtraBold" pitchFamily="2" charset="0"/>
                <a:cs typeface="Plus Jakarta Sans ExtraBold" pitchFamily="2" charset="0"/>
              </a:rPr>
              <a:t>College</a:t>
            </a:r>
            <a:r>
              <a:rPr lang="en-GB" sz="2100" b="0" i="0" u="none" strike="noStrike" kern="1200" cap="none" spc="0" baseline="0">
                <a:solidFill>
                  <a:srgbClr val="767171"/>
                </a:solidFill>
                <a:uFillTx/>
                <a:latin typeface="Plus Jakarta Sans Medium" pitchFamily="2" charset="0"/>
                <a:cs typeface="Plus Jakarta Sans Medium" pitchFamily="2" charset="0"/>
              </a:rPr>
              <a:t>, which is at the heart of our vision. </a:t>
            </a:r>
          </a:p>
        </p:txBody>
      </p:sp>
      <p:sp>
        <p:nvSpPr>
          <p:cNvPr id="6" name="TextBox 12">
            <a:extLst>
              <a:ext uri="{FF2B5EF4-FFF2-40B4-BE49-F238E27FC236}">
                <a16:creationId xmlns:a16="http://schemas.microsoft.com/office/drawing/2014/main" id="{CED34B8E-C67F-A39F-975F-50975F8C3BA4}"/>
              </a:ext>
            </a:extLst>
          </p:cNvPr>
          <p:cNvSpPr txBox="1"/>
          <p:nvPr userDrawn="1"/>
        </p:nvSpPr>
        <p:spPr>
          <a:xfrm>
            <a:off x="454181" y="2431386"/>
            <a:ext cx="851534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PSTT encourages schools to come together as </a:t>
            </a:r>
            <a:r>
              <a:rPr lang="en-GB" sz="2100" b="1" i="0" u="none" strike="noStrike" kern="1200" cap="none" spc="0" baseline="0">
                <a:solidFill>
                  <a:srgbClr val="767171"/>
                </a:solidFill>
                <a:uFillTx/>
                <a:latin typeface="Plus Jakarta Sans ExtraBold" pitchFamily="2" charset="0"/>
                <a:cs typeface="Plus Jakarta Sans ExtraBold" pitchFamily="2" charset="0"/>
              </a:rPr>
              <a:t>Clusters</a:t>
            </a:r>
            <a:r>
              <a:rPr lang="en-GB" sz="2100" b="0" i="0" u="none" strike="noStrike" kern="1200" cap="none" spc="0" baseline="0">
                <a:solidFill>
                  <a:srgbClr val="767171"/>
                </a:solidFill>
                <a:uFillTx/>
                <a:latin typeface="Plus Jakarta Sans Medium" pitchFamily="2" charset="0"/>
                <a:cs typeface="Plus Jakarta Sans Medium" pitchFamily="2" charset="0"/>
              </a:rPr>
              <a:t>: local networks of schools which work together and meet regularly to develop their science teaching. Currently, we provide advice and financial support to more than 200 schools across 28 Clusters. </a:t>
            </a:r>
          </a:p>
        </p:txBody>
      </p:sp>
      <p:sp>
        <p:nvSpPr>
          <p:cNvPr id="7" name="TextBox 12">
            <a:extLst>
              <a:ext uri="{FF2B5EF4-FFF2-40B4-BE49-F238E27FC236}">
                <a16:creationId xmlns:a16="http://schemas.microsoft.com/office/drawing/2014/main" id="{321A4479-EA5B-3A18-3C7B-1B5C8788266C}"/>
              </a:ext>
            </a:extLst>
          </p:cNvPr>
          <p:cNvSpPr txBox="1"/>
          <p:nvPr userDrawn="1"/>
        </p:nvSpPr>
        <p:spPr>
          <a:xfrm>
            <a:off x="454180" y="4074822"/>
            <a:ext cx="8426051"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We work with universities and other partners across the UK to drive research and development in primary science and to support </a:t>
            </a:r>
            <a:r>
              <a:rPr lang="en-GB" sz="2100" b="1" i="0" u="none" strike="noStrike" kern="1200" cap="none" spc="0" baseline="0">
                <a:solidFill>
                  <a:srgbClr val="767171"/>
                </a:solidFill>
                <a:uFillTx/>
                <a:latin typeface="Plus Jakarta Sans ExtraBold" pitchFamily="2" charset="0"/>
                <a:cs typeface="Plus Jakarta Sans ExtraBold" pitchFamily="2" charset="0"/>
              </a:rPr>
              <a:t>Collaboration</a:t>
            </a:r>
            <a:r>
              <a:rPr lang="en-GB" sz="2100" b="0" i="0" u="none" strike="noStrike" kern="1200" cap="none" spc="0" baseline="0">
                <a:solidFill>
                  <a:srgbClr val="767171"/>
                </a:solidFill>
                <a:uFillTx/>
                <a:latin typeface="Plus Jakarta Sans Medium" pitchFamily="2" charset="0"/>
                <a:cs typeface="Plus Jakarta Sans Medium" pitchFamily="2" charset="0"/>
              </a:rPr>
              <a:t> between researchers and teachers. Our Fellows are central to these activities. </a:t>
            </a:r>
          </a:p>
        </p:txBody>
      </p:sp>
    </p:spTree>
    <p:extLst>
      <p:ext uri="{BB962C8B-B14F-4D97-AF65-F5344CB8AC3E}">
        <p14:creationId xmlns:p14="http://schemas.microsoft.com/office/powerpoint/2010/main" val="137920819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image" Target="../media/image2.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5.xml"/><Relationship Id="rId18" Type="http://schemas.openxmlformats.org/officeDocument/2006/relationships/slideLayout" Target="../slideLayouts/slideLayout70.xml"/><Relationship Id="rId26" Type="http://schemas.openxmlformats.org/officeDocument/2006/relationships/slideLayout" Target="../slideLayouts/slideLayout78.xml"/><Relationship Id="rId39" Type="http://schemas.openxmlformats.org/officeDocument/2006/relationships/slideLayout" Target="../slideLayouts/slideLayout91.xml"/><Relationship Id="rId21" Type="http://schemas.openxmlformats.org/officeDocument/2006/relationships/slideLayout" Target="../slideLayouts/slideLayout73.xml"/><Relationship Id="rId34" Type="http://schemas.openxmlformats.org/officeDocument/2006/relationships/slideLayout" Target="../slideLayouts/slideLayout86.xml"/><Relationship Id="rId42" Type="http://schemas.openxmlformats.org/officeDocument/2006/relationships/slideLayout" Target="../slideLayouts/slideLayout94.xml"/><Relationship Id="rId47" Type="http://schemas.openxmlformats.org/officeDocument/2006/relationships/slideLayout" Target="../slideLayouts/slideLayout99.xml"/><Relationship Id="rId50" Type="http://schemas.openxmlformats.org/officeDocument/2006/relationships/slideLayout" Target="../slideLayouts/slideLayout102.xml"/><Relationship Id="rId55" Type="http://schemas.openxmlformats.org/officeDocument/2006/relationships/image" Target="../media/image1.png"/><Relationship Id="rId7" Type="http://schemas.openxmlformats.org/officeDocument/2006/relationships/slideLayout" Target="../slideLayouts/slideLayout59.xml"/><Relationship Id="rId2" Type="http://schemas.openxmlformats.org/officeDocument/2006/relationships/slideLayout" Target="../slideLayouts/slideLayout54.xml"/><Relationship Id="rId16" Type="http://schemas.openxmlformats.org/officeDocument/2006/relationships/slideLayout" Target="../slideLayouts/slideLayout68.xml"/><Relationship Id="rId29" Type="http://schemas.openxmlformats.org/officeDocument/2006/relationships/slideLayout" Target="../slideLayouts/slideLayout81.xml"/><Relationship Id="rId11" Type="http://schemas.openxmlformats.org/officeDocument/2006/relationships/slideLayout" Target="../slideLayouts/slideLayout63.xml"/><Relationship Id="rId24" Type="http://schemas.openxmlformats.org/officeDocument/2006/relationships/slideLayout" Target="../slideLayouts/slideLayout76.xml"/><Relationship Id="rId32" Type="http://schemas.openxmlformats.org/officeDocument/2006/relationships/slideLayout" Target="../slideLayouts/slideLayout84.xml"/><Relationship Id="rId37" Type="http://schemas.openxmlformats.org/officeDocument/2006/relationships/slideLayout" Target="../slideLayouts/slideLayout89.xml"/><Relationship Id="rId40" Type="http://schemas.openxmlformats.org/officeDocument/2006/relationships/slideLayout" Target="../slideLayouts/slideLayout92.xml"/><Relationship Id="rId45" Type="http://schemas.openxmlformats.org/officeDocument/2006/relationships/slideLayout" Target="../slideLayouts/slideLayout97.xml"/><Relationship Id="rId53" Type="http://schemas.openxmlformats.org/officeDocument/2006/relationships/slideLayout" Target="../slideLayouts/slideLayout105.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19" Type="http://schemas.openxmlformats.org/officeDocument/2006/relationships/slideLayout" Target="../slideLayouts/slideLayout71.xml"/><Relationship Id="rId31" Type="http://schemas.openxmlformats.org/officeDocument/2006/relationships/slideLayout" Target="../slideLayouts/slideLayout83.xml"/><Relationship Id="rId44" Type="http://schemas.openxmlformats.org/officeDocument/2006/relationships/slideLayout" Target="../slideLayouts/slideLayout96.xml"/><Relationship Id="rId52" Type="http://schemas.openxmlformats.org/officeDocument/2006/relationships/slideLayout" Target="../slideLayouts/slideLayout104.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 Id="rId22" Type="http://schemas.openxmlformats.org/officeDocument/2006/relationships/slideLayout" Target="../slideLayouts/slideLayout74.xml"/><Relationship Id="rId27" Type="http://schemas.openxmlformats.org/officeDocument/2006/relationships/slideLayout" Target="../slideLayouts/slideLayout79.xml"/><Relationship Id="rId30" Type="http://schemas.openxmlformats.org/officeDocument/2006/relationships/slideLayout" Target="../slideLayouts/slideLayout82.xml"/><Relationship Id="rId35" Type="http://schemas.openxmlformats.org/officeDocument/2006/relationships/slideLayout" Target="../slideLayouts/slideLayout87.xml"/><Relationship Id="rId43" Type="http://schemas.openxmlformats.org/officeDocument/2006/relationships/slideLayout" Target="../slideLayouts/slideLayout95.xml"/><Relationship Id="rId48" Type="http://schemas.openxmlformats.org/officeDocument/2006/relationships/slideLayout" Target="../slideLayouts/slideLayout100.xml"/><Relationship Id="rId8" Type="http://schemas.openxmlformats.org/officeDocument/2006/relationships/slideLayout" Target="../slideLayouts/slideLayout60.xml"/><Relationship Id="rId51" Type="http://schemas.openxmlformats.org/officeDocument/2006/relationships/slideLayout" Target="../slideLayouts/slideLayout103.xml"/><Relationship Id="rId3" Type="http://schemas.openxmlformats.org/officeDocument/2006/relationships/slideLayout" Target="../slideLayouts/slideLayout55.xml"/><Relationship Id="rId12" Type="http://schemas.openxmlformats.org/officeDocument/2006/relationships/slideLayout" Target="../slideLayouts/slideLayout64.xml"/><Relationship Id="rId17" Type="http://schemas.openxmlformats.org/officeDocument/2006/relationships/slideLayout" Target="../slideLayouts/slideLayout69.xml"/><Relationship Id="rId25" Type="http://schemas.openxmlformats.org/officeDocument/2006/relationships/slideLayout" Target="../slideLayouts/slideLayout77.xml"/><Relationship Id="rId33" Type="http://schemas.openxmlformats.org/officeDocument/2006/relationships/slideLayout" Target="../slideLayouts/slideLayout85.xml"/><Relationship Id="rId38" Type="http://schemas.openxmlformats.org/officeDocument/2006/relationships/slideLayout" Target="../slideLayouts/slideLayout90.xml"/><Relationship Id="rId46" Type="http://schemas.openxmlformats.org/officeDocument/2006/relationships/slideLayout" Target="../slideLayouts/slideLayout98.xml"/><Relationship Id="rId20" Type="http://schemas.openxmlformats.org/officeDocument/2006/relationships/slideLayout" Target="../slideLayouts/slideLayout72.xml"/><Relationship Id="rId41" Type="http://schemas.openxmlformats.org/officeDocument/2006/relationships/slideLayout" Target="../slideLayouts/slideLayout93.xml"/><Relationship Id="rId54" Type="http://schemas.openxmlformats.org/officeDocument/2006/relationships/theme" Target="../theme/theme2.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5" Type="http://schemas.openxmlformats.org/officeDocument/2006/relationships/slideLayout" Target="../slideLayouts/slideLayout67.xml"/><Relationship Id="rId23" Type="http://schemas.openxmlformats.org/officeDocument/2006/relationships/slideLayout" Target="../slideLayouts/slideLayout75.xml"/><Relationship Id="rId28" Type="http://schemas.openxmlformats.org/officeDocument/2006/relationships/slideLayout" Target="../slideLayouts/slideLayout80.xml"/><Relationship Id="rId36" Type="http://schemas.openxmlformats.org/officeDocument/2006/relationships/slideLayout" Target="../slideLayouts/slideLayout88.xml"/><Relationship Id="rId49" Type="http://schemas.openxmlformats.org/officeDocument/2006/relationships/slideLayout" Target="../slideLayouts/slideLayout10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925039-BC29-4F4B-8F88-FB35DD3DFEDD}"/>
              </a:ext>
            </a:extLst>
          </p:cNvPr>
          <p:cNvSpPr txBox="1">
            <a:spLocks noGrp="1"/>
          </p:cNvSpPr>
          <p:nvPr>
            <p:ph type="title"/>
          </p:nvPr>
        </p:nvSpPr>
        <p:spPr>
          <a:xfrm>
            <a:off x="628652" y="365126"/>
            <a:ext cx="7886700" cy="1325562"/>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p>
        </p:txBody>
      </p:sp>
      <p:sp>
        <p:nvSpPr>
          <p:cNvPr id="3" name="Text Placeholder 2">
            <a:extLst>
              <a:ext uri="{FF2B5EF4-FFF2-40B4-BE49-F238E27FC236}">
                <a16:creationId xmlns:a16="http://schemas.microsoft.com/office/drawing/2014/main" id="{22E0E61F-20B6-B441-9C1A-F96BF13BDCB6}"/>
              </a:ext>
            </a:extLst>
          </p:cNvPr>
          <p:cNvSpPr txBox="1">
            <a:spLocks noGrp="1"/>
          </p:cNvSpPr>
          <p:nvPr>
            <p:ph type="body" idx="1"/>
          </p:nvPr>
        </p:nvSpPr>
        <p:spPr>
          <a:xfrm>
            <a:off x="628652" y="1825627"/>
            <a:ext cx="7886700" cy="4351339"/>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5706A3-E627-D84F-B88D-4A634B630AD7}"/>
              </a:ext>
            </a:extLst>
          </p:cNvPr>
          <p:cNvSpPr txBox="1">
            <a:spLocks noGrp="1"/>
          </p:cNvSpPr>
          <p:nvPr>
            <p:ph type="dt" sz="half" idx="2"/>
          </p:nvPr>
        </p:nvSpPr>
        <p:spPr>
          <a:xfrm>
            <a:off x="6286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l"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684CDAC5-F9BC-A344-8925-49FF3496FA56}" type="datetime1">
              <a:rPr lang="en-GB"/>
              <a:pPr lvl="0"/>
              <a:t>12/12/2023</a:t>
            </a:fld>
            <a:endParaRPr lang="en-GB"/>
          </a:p>
        </p:txBody>
      </p:sp>
      <p:sp>
        <p:nvSpPr>
          <p:cNvPr id="5" name="Footer Placeholder 4">
            <a:extLst>
              <a:ext uri="{FF2B5EF4-FFF2-40B4-BE49-F238E27FC236}">
                <a16:creationId xmlns:a16="http://schemas.microsoft.com/office/drawing/2014/main" id="{4048CCCA-357A-C74A-BF18-5588D861D191}"/>
              </a:ext>
            </a:extLst>
          </p:cNvPr>
          <p:cNvSpPr txBox="1">
            <a:spLocks noGrp="1"/>
          </p:cNvSpPr>
          <p:nvPr>
            <p:ph type="ftr" sz="quarter" idx="3"/>
          </p:nvPr>
        </p:nvSpPr>
        <p:spPr>
          <a:xfrm>
            <a:off x="3028952" y="6356351"/>
            <a:ext cx="3086100" cy="365126"/>
          </a:xfrm>
          <a:prstGeom prst="rect">
            <a:avLst/>
          </a:prstGeom>
          <a:noFill/>
          <a:ln>
            <a:noFill/>
          </a:ln>
        </p:spPr>
        <p:txBody>
          <a:bodyPr vert="horz" wrap="square" lIns="91440" tIns="45720" rIns="91440" bIns="45720" anchor="ctr" anchorCtr="1" compatLnSpc="1">
            <a:noAutofit/>
          </a:bodyPr>
          <a:lstStyle>
            <a:lvl1pPr marL="0" marR="0" lvl="0" indent="0" algn="ct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endParaRPr lang="en-GB"/>
          </a:p>
        </p:txBody>
      </p:sp>
      <p:sp>
        <p:nvSpPr>
          <p:cNvPr id="6" name="Slide Number Placeholder 5">
            <a:extLst>
              <a:ext uri="{FF2B5EF4-FFF2-40B4-BE49-F238E27FC236}">
                <a16:creationId xmlns:a16="http://schemas.microsoft.com/office/drawing/2014/main" id="{B5F19DE9-B3A1-F147-B6CA-CA9AC7FAECBF}"/>
              </a:ext>
            </a:extLst>
          </p:cNvPr>
          <p:cNvSpPr txBox="1">
            <a:spLocks noGrp="1"/>
          </p:cNvSpPr>
          <p:nvPr>
            <p:ph type="sldNum" sz="quarter" idx="4"/>
          </p:nvPr>
        </p:nvSpPr>
        <p:spPr>
          <a:xfrm>
            <a:off x="64579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8104FA19-14CD-2347-82DC-9DC5D7D8CEC3}" type="slidenum">
              <a:t>‹#›</a:t>
            </a:fld>
            <a:endParaRPr lang="en-GB"/>
          </a:p>
        </p:txBody>
      </p:sp>
      <p:pic>
        <p:nvPicPr>
          <p:cNvPr id="7" name="Picture 6">
            <a:extLst>
              <a:ext uri="{FF2B5EF4-FFF2-40B4-BE49-F238E27FC236}">
                <a16:creationId xmlns:a16="http://schemas.microsoft.com/office/drawing/2014/main" id="{C337E431-3F55-2546-9130-36F00A530E96}"/>
              </a:ext>
            </a:extLst>
          </p:cNvPr>
          <p:cNvPicPr>
            <a:picLocks noChangeAspect="1"/>
          </p:cNvPicPr>
          <p:nvPr/>
        </p:nvPicPr>
        <p:blipFill>
          <a:blip r:embed="rId54" cstate="email">
            <a:extLst>
              <a:ext uri="{28A0092B-C50C-407E-A947-70E740481C1C}">
                <a14:useLocalDpi xmlns:a14="http://schemas.microsoft.com/office/drawing/2010/main"/>
              </a:ext>
            </a:extLst>
          </a:blip>
          <a:srcRect/>
          <a:stretch/>
        </p:blipFill>
        <p:spPr>
          <a:xfrm rot="16200004">
            <a:off x="-3306146" y="3312957"/>
            <a:ext cx="6857993" cy="232100"/>
          </a:xfrm>
          <a:prstGeom prst="rect">
            <a:avLst/>
          </a:prstGeom>
          <a:noFill/>
          <a:ln cap="flat">
            <a:noFill/>
          </a:ln>
        </p:spPr>
      </p:pic>
      <p:pic>
        <p:nvPicPr>
          <p:cNvPr id="8" name="Picture 7">
            <a:extLst>
              <a:ext uri="{FF2B5EF4-FFF2-40B4-BE49-F238E27FC236}">
                <a16:creationId xmlns:a16="http://schemas.microsoft.com/office/drawing/2014/main" id="{B35ACD93-7425-4848-A36B-E0C7143EEBDA}"/>
              </a:ext>
            </a:extLst>
          </p:cNvPr>
          <p:cNvPicPr>
            <a:picLocks noChangeAspect="1"/>
          </p:cNvPicPr>
          <p:nvPr/>
        </p:nvPicPr>
        <p:blipFill>
          <a:blip r:embed="rId55" cstate="email">
            <a:extLst>
              <a:ext uri="{28A0092B-C50C-407E-A947-70E740481C1C}">
                <a14:useLocalDpi xmlns:a14="http://schemas.microsoft.com/office/drawing/2010/main"/>
              </a:ext>
            </a:extLst>
          </a:blip>
          <a:srcRect/>
          <a:stretch/>
        </p:blipFill>
        <p:spPr>
          <a:xfrm>
            <a:off x="6457952" y="5486448"/>
            <a:ext cx="2483150" cy="1101139"/>
          </a:xfrm>
          <a:prstGeom prst="rect">
            <a:avLst/>
          </a:prstGeom>
          <a:noFill/>
          <a:ln cap="flat">
            <a:noFill/>
          </a:ln>
        </p:spPr>
      </p:pic>
    </p:spTree>
    <p:extLst>
      <p:ext uri="{BB962C8B-B14F-4D97-AF65-F5344CB8AC3E}">
        <p14:creationId xmlns:p14="http://schemas.microsoft.com/office/powerpoint/2010/main" val="19664791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 id="2147483687" r:id="rId21"/>
    <p:sldLayoutId id="2147483688" r:id="rId22"/>
    <p:sldLayoutId id="2147483689" r:id="rId23"/>
    <p:sldLayoutId id="2147483690" r:id="rId24"/>
    <p:sldLayoutId id="2147483691" r:id="rId25"/>
    <p:sldLayoutId id="2147483692" r:id="rId26"/>
    <p:sldLayoutId id="2147483693" r:id="rId27"/>
    <p:sldLayoutId id="2147483694" r:id="rId28"/>
    <p:sldLayoutId id="2147483695" r:id="rId29"/>
    <p:sldLayoutId id="2147483696" r:id="rId30"/>
    <p:sldLayoutId id="2147483697" r:id="rId31"/>
    <p:sldLayoutId id="2147483698" r:id="rId32"/>
    <p:sldLayoutId id="2147483699" r:id="rId33"/>
    <p:sldLayoutId id="2147483700" r:id="rId34"/>
    <p:sldLayoutId id="2147483701" r:id="rId35"/>
    <p:sldLayoutId id="2147483702" r:id="rId36"/>
    <p:sldLayoutId id="2147483703" r:id="rId37"/>
    <p:sldLayoutId id="2147483704" r:id="rId38"/>
    <p:sldLayoutId id="2147483705" r:id="rId39"/>
    <p:sldLayoutId id="2147483706" r:id="rId40"/>
    <p:sldLayoutId id="2147483707" r:id="rId41"/>
    <p:sldLayoutId id="2147483708" r:id="rId42"/>
    <p:sldLayoutId id="2147483709" r:id="rId43"/>
    <p:sldLayoutId id="2147483710" r:id="rId44"/>
    <p:sldLayoutId id="2147483711" r:id="rId45"/>
    <p:sldLayoutId id="2147483712" r:id="rId46"/>
    <p:sldLayoutId id="2147483713" r:id="rId47"/>
    <p:sldLayoutId id="2147483714" r:id="rId48"/>
    <p:sldLayoutId id="2147483715" r:id="rId49"/>
    <p:sldLayoutId id="2147483716" r:id="rId50"/>
    <p:sldLayoutId id="2147483717" r:id="rId51"/>
    <p:sldLayoutId id="2147483718" r:id="rId52"/>
  </p:sldLayoutIdLst>
  <p:txStyles>
    <p:titleStyle>
      <a:lvl1pPr marL="0" marR="0" lvl="0" indent="0" algn="l" defTabSz="914377" rtl="0" fontAlgn="auto" hangingPunct="1">
        <a:lnSpc>
          <a:spcPct val="90000"/>
        </a:lnSpc>
        <a:spcBef>
          <a:spcPts val="0"/>
        </a:spcBef>
        <a:spcAft>
          <a:spcPts val="0"/>
        </a:spcAft>
        <a:buNone/>
        <a:tabLst/>
        <a:defRPr lang="en-US" sz="3600" b="0" i="0" u="none" strike="noStrike" kern="1200" cap="none" spc="0" baseline="0">
          <a:solidFill>
            <a:srgbClr val="3EB1C8"/>
          </a:solidFill>
          <a:uFillTx/>
          <a:latin typeface="Plus Jakarta Sans Medium" pitchFamily="2" charset="0"/>
          <a:cs typeface="Plus Jakarta Sans Medium" pitchFamily="2" charset="0"/>
        </a:defRPr>
      </a:lvl1pPr>
    </p:titleStyle>
    <p:bodyStyle>
      <a:lvl1pPr marL="228590" marR="0" lvl="0" indent="-228590" algn="l" defTabSz="914377" rtl="0" fontAlgn="auto" hangingPunct="1">
        <a:lnSpc>
          <a:spcPct val="90000"/>
        </a:lnSpc>
        <a:spcBef>
          <a:spcPts val="1001"/>
        </a:spcBef>
        <a:spcAft>
          <a:spcPts val="0"/>
        </a:spcAft>
        <a:buSzPct val="100000"/>
        <a:buFont typeface="Arial" pitchFamily="34"/>
        <a:buChar char="•"/>
        <a:tabLst/>
        <a:defRPr lang="en-US" sz="2800" b="0" i="0" u="none" strike="noStrike" kern="1200" cap="none" spc="0" baseline="0">
          <a:solidFill>
            <a:srgbClr val="575757"/>
          </a:solidFill>
          <a:uFillTx/>
          <a:latin typeface="Plus Jakarta Sans Medium" pitchFamily="2" charset="0"/>
          <a:cs typeface="Plus Jakarta Sans Medium" pitchFamily="2" charset="0"/>
        </a:defRPr>
      </a:lvl1pPr>
      <a:lvl2pPr marL="685779" marR="0" lvl="1" indent="-228590" algn="l" defTabSz="914377" rtl="0" fontAlgn="auto" hangingPunct="1">
        <a:lnSpc>
          <a:spcPct val="90000"/>
        </a:lnSpc>
        <a:spcBef>
          <a:spcPts val="499"/>
        </a:spcBef>
        <a:spcAft>
          <a:spcPts val="0"/>
        </a:spcAft>
        <a:buSzPct val="100000"/>
        <a:buFont typeface="Arial" pitchFamily="34"/>
        <a:buChar char="•"/>
        <a:tabLst/>
        <a:defRPr lang="en-US" sz="2400" b="0" i="0" u="none" strike="noStrike" kern="1200" cap="none" spc="0" baseline="0">
          <a:solidFill>
            <a:srgbClr val="575757"/>
          </a:solidFill>
          <a:uFillTx/>
          <a:latin typeface="Plus Jakarta Sans Medium" pitchFamily="2" charset="0"/>
          <a:cs typeface="Plus Jakarta Sans Medium" pitchFamily="2" charset="0"/>
        </a:defRPr>
      </a:lvl2pPr>
      <a:lvl3pPr marL="1142975" marR="0" lvl="2" indent="-228590" algn="l" defTabSz="914377" rtl="0" fontAlgn="auto" hangingPunct="1">
        <a:lnSpc>
          <a:spcPct val="90000"/>
        </a:lnSpc>
        <a:spcBef>
          <a:spcPts val="499"/>
        </a:spcBef>
        <a:spcAft>
          <a:spcPts val="0"/>
        </a:spcAft>
        <a:buSzPct val="100000"/>
        <a:buFont typeface="Arial" pitchFamily="34"/>
        <a:buChar char="•"/>
        <a:tabLst/>
        <a:defRPr lang="en-US" sz="2000" b="0" i="0" u="none" strike="noStrike" kern="1200" cap="none" spc="0" baseline="0">
          <a:solidFill>
            <a:srgbClr val="575757"/>
          </a:solidFill>
          <a:uFillTx/>
          <a:latin typeface="Plus Jakarta Sans Medium" pitchFamily="2" charset="0"/>
          <a:cs typeface="Plus Jakarta Sans Medium" pitchFamily="2" charset="0"/>
        </a:defRPr>
      </a:lvl3pPr>
      <a:lvl4pPr marL="1600163" marR="0" lvl="3"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4pPr>
      <a:lvl5pPr marL="2057345" marR="0" lvl="4"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925039-BC29-4F4B-8F88-FB35DD3DFEDD}"/>
              </a:ext>
            </a:extLst>
          </p:cNvPr>
          <p:cNvSpPr txBox="1">
            <a:spLocks noGrp="1"/>
          </p:cNvSpPr>
          <p:nvPr>
            <p:ph type="title"/>
          </p:nvPr>
        </p:nvSpPr>
        <p:spPr>
          <a:xfrm>
            <a:off x="628652" y="365126"/>
            <a:ext cx="7886700" cy="1325562"/>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p>
        </p:txBody>
      </p:sp>
      <p:sp>
        <p:nvSpPr>
          <p:cNvPr id="3" name="Text Placeholder 2">
            <a:extLst>
              <a:ext uri="{FF2B5EF4-FFF2-40B4-BE49-F238E27FC236}">
                <a16:creationId xmlns:a16="http://schemas.microsoft.com/office/drawing/2014/main" id="{22E0E61F-20B6-B441-9C1A-F96BF13BDCB6}"/>
              </a:ext>
            </a:extLst>
          </p:cNvPr>
          <p:cNvSpPr txBox="1">
            <a:spLocks noGrp="1"/>
          </p:cNvSpPr>
          <p:nvPr>
            <p:ph type="body" idx="1"/>
          </p:nvPr>
        </p:nvSpPr>
        <p:spPr>
          <a:xfrm>
            <a:off x="628652" y="1825627"/>
            <a:ext cx="7886700" cy="4351339"/>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5706A3-E627-D84F-B88D-4A634B630AD7}"/>
              </a:ext>
            </a:extLst>
          </p:cNvPr>
          <p:cNvSpPr txBox="1">
            <a:spLocks noGrp="1"/>
          </p:cNvSpPr>
          <p:nvPr>
            <p:ph type="dt" sz="half" idx="2"/>
          </p:nvPr>
        </p:nvSpPr>
        <p:spPr>
          <a:xfrm>
            <a:off x="6286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l"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684CDAC5-F9BC-A344-8925-49FF3496FA56}" type="datetime1">
              <a:rPr lang="en-GB"/>
              <a:pPr lvl="0"/>
              <a:t>12/12/2023</a:t>
            </a:fld>
            <a:endParaRPr lang="en-GB"/>
          </a:p>
        </p:txBody>
      </p:sp>
      <p:sp>
        <p:nvSpPr>
          <p:cNvPr id="5" name="Footer Placeholder 4">
            <a:extLst>
              <a:ext uri="{FF2B5EF4-FFF2-40B4-BE49-F238E27FC236}">
                <a16:creationId xmlns:a16="http://schemas.microsoft.com/office/drawing/2014/main" id="{4048CCCA-357A-C74A-BF18-5588D861D191}"/>
              </a:ext>
            </a:extLst>
          </p:cNvPr>
          <p:cNvSpPr txBox="1">
            <a:spLocks noGrp="1"/>
          </p:cNvSpPr>
          <p:nvPr>
            <p:ph type="ftr" sz="quarter" idx="3"/>
          </p:nvPr>
        </p:nvSpPr>
        <p:spPr>
          <a:xfrm>
            <a:off x="3028952" y="6356351"/>
            <a:ext cx="3086100" cy="365126"/>
          </a:xfrm>
          <a:prstGeom prst="rect">
            <a:avLst/>
          </a:prstGeom>
          <a:noFill/>
          <a:ln>
            <a:noFill/>
          </a:ln>
        </p:spPr>
        <p:txBody>
          <a:bodyPr vert="horz" wrap="square" lIns="91440" tIns="45720" rIns="91440" bIns="45720" anchor="ctr" anchorCtr="1" compatLnSpc="1">
            <a:noAutofit/>
          </a:bodyPr>
          <a:lstStyle>
            <a:lvl1pPr marL="0" marR="0" lvl="0" indent="0" algn="ct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endParaRPr lang="en-GB"/>
          </a:p>
        </p:txBody>
      </p:sp>
      <p:sp>
        <p:nvSpPr>
          <p:cNvPr id="6" name="Slide Number Placeholder 5">
            <a:extLst>
              <a:ext uri="{FF2B5EF4-FFF2-40B4-BE49-F238E27FC236}">
                <a16:creationId xmlns:a16="http://schemas.microsoft.com/office/drawing/2014/main" id="{B5F19DE9-B3A1-F147-B6CA-CA9AC7FAECBF}"/>
              </a:ext>
            </a:extLst>
          </p:cNvPr>
          <p:cNvSpPr txBox="1">
            <a:spLocks noGrp="1"/>
          </p:cNvSpPr>
          <p:nvPr>
            <p:ph type="sldNum" sz="quarter" idx="4"/>
          </p:nvPr>
        </p:nvSpPr>
        <p:spPr>
          <a:xfrm>
            <a:off x="64579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8104FA19-14CD-2347-82DC-9DC5D7D8CEC3}" type="slidenum">
              <a:t>‹#›</a:t>
            </a:fld>
            <a:endParaRPr lang="en-GB"/>
          </a:p>
        </p:txBody>
      </p:sp>
      <p:pic>
        <p:nvPicPr>
          <p:cNvPr id="7" name="Picture 6">
            <a:extLst>
              <a:ext uri="{FF2B5EF4-FFF2-40B4-BE49-F238E27FC236}">
                <a16:creationId xmlns:a16="http://schemas.microsoft.com/office/drawing/2014/main" id="{C337E431-3F55-2546-9130-36F00A530E96}"/>
              </a:ext>
            </a:extLst>
          </p:cNvPr>
          <p:cNvPicPr>
            <a:picLocks noChangeAspect="1"/>
          </p:cNvPicPr>
          <p:nvPr/>
        </p:nvPicPr>
        <p:blipFill>
          <a:blip r:embed="rId55" cstate="email">
            <a:extLst>
              <a:ext uri="{28A0092B-C50C-407E-A947-70E740481C1C}">
                <a14:useLocalDpi xmlns:a14="http://schemas.microsoft.com/office/drawing/2010/main"/>
              </a:ext>
            </a:extLst>
          </a:blip>
          <a:srcRect/>
          <a:stretch/>
        </p:blipFill>
        <p:spPr>
          <a:xfrm rot="16200004">
            <a:off x="-3306146" y="3312957"/>
            <a:ext cx="6857993" cy="232100"/>
          </a:xfrm>
          <a:prstGeom prst="rect">
            <a:avLst/>
          </a:prstGeom>
          <a:noFill/>
          <a:ln cap="flat">
            <a:noFill/>
          </a:ln>
        </p:spPr>
      </p:pic>
    </p:spTree>
    <p:extLst>
      <p:ext uri="{BB962C8B-B14F-4D97-AF65-F5344CB8AC3E}">
        <p14:creationId xmlns:p14="http://schemas.microsoft.com/office/powerpoint/2010/main" val="3453864075"/>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 id="2147483738" r:id="rId19"/>
    <p:sldLayoutId id="2147483739" r:id="rId20"/>
    <p:sldLayoutId id="2147483740" r:id="rId21"/>
    <p:sldLayoutId id="2147483741" r:id="rId22"/>
    <p:sldLayoutId id="2147483742" r:id="rId23"/>
    <p:sldLayoutId id="2147483743" r:id="rId24"/>
    <p:sldLayoutId id="2147483744" r:id="rId25"/>
    <p:sldLayoutId id="2147483745" r:id="rId26"/>
    <p:sldLayoutId id="2147483746" r:id="rId27"/>
    <p:sldLayoutId id="2147483747" r:id="rId28"/>
    <p:sldLayoutId id="2147483748" r:id="rId29"/>
    <p:sldLayoutId id="2147483749" r:id="rId30"/>
    <p:sldLayoutId id="2147483750" r:id="rId31"/>
    <p:sldLayoutId id="2147483751" r:id="rId32"/>
    <p:sldLayoutId id="2147483752" r:id="rId33"/>
    <p:sldLayoutId id="2147483753" r:id="rId34"/>
    <p:sldLayoutId id="2147483754" r:id="rId35"/>
    <p:sldLayoutId id="2147483755" r:id="rId36"/>
    <p:sldLayoutId id="2147483756" r:id="rId37"/>
    <p:sldLayoutId id="2147483757" r:id="rId38"/>
    <p:sldLayoutId id="2147483758" r:id="rId39"/>
    <p:sldLayoutId id="2147483759" r:id="rId40"/>
    <p:sldLayoutId id="2147483760" r:id="rId41"/>
    <p:sldLayoutId id="2147483761" r:id="rId42"/>
    <p:sldLayoutId id="2147483762" r:id="rId43"/>
    <p:sldLayoutId id="2147483763" r:id="rId44"/>
    <p:sldLayoutId id="2147483764" r:id="rId45"/>
    <p:sldLayoutId id="2147483765" r:id="rId46"/>
    <p:sldLayoutId id="2147483766" r:id="rId47"/>
    <p:sldLayoutId id="2147483767" r:id="rId48"/>
    <p:sldLayoutId id="2147483768" r:id="rId49"/>
    <p:sldLayoutId id="2147483769" r:id="rId50"/>
    <p:sldLayoutId id="2147483770" r:id="rId51"/>
    <p:sldLayoutId id="2147483771" r:id="rId52"/>
    <p:sldLayoutId id="2147483772" r:id="rId53"/>
  </p:sldLayoutIdLst>
  <p:txStyles>
    <p:titleStyle>
      <a:lvl1pPr marL="0" marR="0" lvl="0" indent="0" algn="l" defTabSz="914377" rtl="0" fontAlgn="auto" hangingPunct="1">
        <a:lnSpc>
          <a:spcPct val="90000"/>
        </a:lnSpc>
        <a:spcBef>
          <a:spcPts val="0"/>
        </a:spcBef>
        <a:spcAft>
          <a:spcPts val="0"/>
        </a:spcAft>
        <a:buNone/>
        <a:tabLst/>
        <a:defRPr lang="en-US" sz="3600" b="0" i="0" u="none" strike="noStrike" kern="1200" cap="none" spc="0" baseline="0">
          <a:solidFill>
            <a:srgbClr val="3EB1C8"/>
          </a:solidFill>
          <a:uFillTx/>
          <a:latin typeface="Plus Jakarta Sans Medium" pitchFamily="2" charset="0"/>
          <a:cs typeface="Plus Jakarta Sans Medium" pitchFamily="2" charset="0"/>
        </a:defRPr>
      </a:lvl1pPr>
    </p:titleStyle>
    <p:bodyStyle>
      <a:lvl1pPr marL="228590" marR="0" lvl="0" indent="-228590" algn="l" defTabSz="914377" rtl="0" fontAlgn="auto" hangingPunct="1">
        <a:lnSpc>
          <a:spcPct val="90000"/>
        </a:lnSpc>
        <a:spcBef>
          <a:spcPts val="1001"/>
        </a:spcBef>
        <a:spcAft>
          <a:spcPts val="0"/>
        </a:spcAft>
        <a:buSzPct val="100000"/>
        <a:buFont typeface="Arial" pitchFamily="34"/>
        <a:buChar char="•"/>
        <a:tabLst/>
        <a:defRPr lang="en-US" sz="2800" b="0" i="0" u="none" strike="noStrike" kern="1200" cap="none" spc="0" baseline="0">
          <a:solidFill>
            <a:srgbClr val="575757"/>
          </a:solidFill>
          <a:uFillTx/>
          <a:latin typeface="Plus Jakarta Sans Medium" pitchFamily="2" charset="0"/>
          <a:cs typeface="Plus Jakarta Sans Medium" pitchFamily="2" charset="0"/>
        </a:defRPr>
      </a:lvl1pPr>
      <a:lvl2pPr marL="685779" marR="0" lvl="1" indent="-228590" algn="l" defTabSz="914377" rtl="0" fontAlgn="auto" hangingPunct="1">
        <a:lnSpc>
          <a:spcPct val="90000"/>
        </a:lnSpc>
        <a:spcBef>
          <a:spcPts val="499"/>
        </a:spcBef>
        <a:spcAft>
          <a:spcPts val="0"/>
        </a:spcAft>
        <a:buSzPct val="100000"/>
        <a:buFont typeface="Arial" pitchFamily="34"/>
        <a:buChar char="•"/>
        <a:tabLst/>
        <a:defRPr lang="en-US" sz="2400" b="0" i="0" u="none" strike="noStrike" kern="1200" cap="none" spc="0" baseline="0">
          <a:solidFill>
            <a:srgbClr val="575757"/>
          </a:solidFill>
          <a:uFillTx/>
          <a:latin typeface="Plus Jakarta Sans Medium" pitchFamily="2" charset="0"/>
          <a:cs typeface="Plus Jakarta Sans Medium" pitchFamily="2" charset="0"/>
        </a:defRPr>
      </a:lvl2pPr>
      <a:lvl3pPr marL="1142975" marR="0" lvl="2" indent="-228590" algn="l" defTabSz="914377" rtl="0" fontAlgn="auto" hangingPunct="1">
        <a:lnSpc>
          <a:spcPct val="90000"/>
        </a:lnSpc>
        <a:spcBef>
          <a:spcPts val="499"/>
        </a:spcBef>
        <a:spcAft>
          <a:spcPts val="0"/>
        </a:spcAft>
        <a:buSzPct val="100000"/>
        <a:buFont typeface="Arial" pitchFamily="34"/>
        <a:buChar char="•"/>
        <a:tabLst/>
        <a:defRPr lang="en-US" sz="2000" b="0" i="0" u="none" strike="noStrike" kern="1200" cap="none" spc="0" baseline="0">
          <a:solidFill>
            <a:srgbClr val="575757"/>
          </a:solidFill>
          <a:uFillTx/>
          <a:latin typeface="Plus Jakarta Sans Medium" pitchFamily="2" charset="0"/>
          <a:cs typeface="Plus Jakarta Sans Medium" pitchFamily="2" charset="0"/>
        </a:defRPr>
      </a:lvl3pPr>
      <a:lvl4pPr marL="1600163" marR="0" lvl="3"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4pPr>
      <a:lvl5pPr marL="2057345" marR="0" lvl="4"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5.png"/></Relationships>
</file>

<file path=ppt/slides/_rels/slide10.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9.xml"/><Relationship Id="rId1" Type="http://schemas.openxmlformats.org/officeDocument/2006/relationships/slideLayout" Target="../slideLayouts/slideLayout59.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11.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91.jpeg"/><Relationship Id="rId7" Type="http://schemas.openxmlformats.org/officeDocument/2006/relationships/image" Target="../media/image88.png"/><Relationship Id="rId2" Type="http://schemas.openxmlformats.org/officeDocument/2006/relationships/notesSlide" Target="../notesSlides/notesSlide10.xml"/><Relationship Id="rId1" Type="http://schemas.openxmlformats.org/officeDocument/2006/relationships/slideLayout" Target="../slideLayouts/slideLayout59.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5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9.xml"/></Relationships>
</file>

<file path=ppt/slides/_rels/slide15.xml.rels><?xml version="1.0" encoding="UTF-8" standalone="yes"?>
<Relationships xmlns="http://schemas.openxmlformats.org/package/2006/relationships"><Relationship Id="rId3" Type="http://schemas.openxmlformats.org/officeDocument/2006/relationships/hyperlink" Target="mailto:info@pstt.org.uk" TargetMode="External"/><Relationship Id="rId2" Type="http://schemas.openxmlformats.org/officeDocument/2006/relationships/notesSlide" Target="../notesSlides/notesSlide13.xml"/><Relationship Id="rId1" Type="http://schemas.openxmlformats.org/officeDocument/2006/relationships/slideLayout" Target="../slideLayouts/slideLayout60.xml"/><Relationship Id="rId4" Type="http://schemas.openxmlformats.org/officeDocument/2006/relationships/hyperlink" Target="https://forms.gle/J9gp5EQU8HRebaFa7"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pstt.org.uk/" TargetMode="External"/><Relationship Id="rId7" Type="http://schemas.openxmlformats.org/officeDocument/2006/relationships/image" Target="../media/image100.png"/><Relationship Id="rId2" Type="http://schemas.openxmlformats.org/officeDocument/2006/relationships/notesSlide" Target="../notesSlides/notesSlide14.xml"/><Relationship Id="rId1" Type="http://schemas.openxmlformats.org/officeDocument/2006/relationships/slideLayout" Target="../slideLayouts/slideLayout60.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xml"/><Relationship Id="rId1" Type="http://schemas.openxmlformats.org/officeDocument/2006/relationships/slideLayout" Target="../slideLayouts/slideLayout59.xml"/><Relationship Id="rId4" Type="http://schemas.openxmlformats.org/officeDocument/2006/relationships/image" Target="../media/image7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9.xml"/></Relationships>
</file>

<file path=ppt/slides/_rels/slide4.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png"/><Relationship Id="rId1" Type="http://schemas.openxmlformats.org/officeDocument/2006/relationships/slideLayout" Target="../slideLayouts/slideLayout59.xml"/></Relationships>
</file>

<file path=ppt/slides/_rels/slide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4.xml"/><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5.xml"/><Relationship Id="rId1" Type="http://schemas.openxmlformats.org/officeDocument/2006/relationships/slideLayout" Target="../slideLayouts/slideLayout5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9.xml"/></Relationships>
</file>

<file path=ppt/slides/_rels/slide8.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7.xml"/><Relationship Id="rId1" Type="http://schemas.openxmlformats.org/officeDocument/2006/relationships/slideLayout" Target="../slideLayouts/slideLayout59.xml"/><Relationship Id="rId5" Type="http://schemas.openxmlformats.org/officeDocument/2006/relationships/hyperlink" Target="https://www.whoi.edu/who-we-are/" TargetMode="External"/><Relationship Id="rId4" Type="http://schemas.openxmlformats.org/officeDocument/2006/relationships/image" Target="../media/image83.jpeg"/></Relationships>
</file>

<file path=ppt/slides/_rels/slide9.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jpeg"/><Relationship Id="rId7" Type="http://schemas.openxmlformats.org/officeDocument/2006/relationships/image" Target="../media/image88.png"/><Relationship Id="rId2" Type="http://schemas.openxmlformats.org/officeDocument/2006/relationships/notesSlide" Target="../notesSlides/notesSlide8.xml"/><Relationship Id="rId1" Type="http://schemas.openxmlformats.org/officeDocument/2006/relationships/slideLayout" Target="../slideLayouts/slideLayout59.xml"/><Relationship Id="rId6" Type="http://schemas.openxmlformats.org/officeDocument/2006/relationships/image" Target="../media/image87.png"/><Relationship Id="rId5" Type="http://schemas.openxmlformats.org/officeDocument/2006/relationships/image" Target="../media/image86.jpeg"/><Relationship Id="rId4" Type="http://schemas.openxmlformats.org/officeDocument/2006/relationships/image" Target="../media/image8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DE3A39-321E-38FF-6156-55E293C6A586}"/>
              </a:ext>
            </a:extLst>
          </p:cNvPr>
          <p:cNvSpPr>
            <a:spLocks noGrp="1"/>
          </p:cNvSpPr>
          <p:nvPr>
            <p:ph type="ctrTitle"/>
          </p:nvPr>
        </p:nvSpPr>
        <p:spPr>
          <a:xfrm>
            <a:off x="685800" y="4147060"/>
            <a:ext cx="7772397" cy="926931"/>
          </a:xfrm>
        </p:spPr>
        <p:txBody>
          <a:bodyPr>
            <a:noAutofit/>
          </a:bodyPr>
          <a:lstStyle/>
          <a:p>
            <a:r>
              <a:rPr lang="en-GB" sz="4000" dirty="0">
                <a:latin typeface="+mn-lt"/>
              </a:rPr>
              <a:t>Whale song is changing</a:t>
            </a:r>
          </a:p>
        </p:txBody>
      </p:sp>
      <p:sp>
        <p:nvSpPr>
          <p:cNvPr id="5" name="Subtitle 4">
            <a:extLst>
              <a:ext uri="{FF2B5EF4-FFF2-40B4-BE49-F238E27FC236}">
                <a16:creationId xmlns:a16="http://schemas.microsoft.com/office/drawing/2014/main" id="{F5D8E055-513B-8A30-C1D6-190C466001EE}"/>
              </a:ext>
            </a:extLst>
          </p:cNvPr>
          <p:cNvSpPr>
            <a:spLocks noGrp="1"/>
          </p:cNvSpPr>
          <p:nvPr>
            <p:ph type="subTitle" idx="1"/>
          </p:nvPr>
        </p:nvSpPr>
        <p:spPr>
          <a:xfrm>
            <a:off x="913437" y="371904"/>
            <a:ext cx="6858000" cy="1655761"/>
          </a:xfrm>
        </p:spPr>
        <p:txBody>
          <a:bodyPr>
            <a:normAutofit/>
          </a:bodyPr>
          <a:lstStyle/>
          <a:p>
            <a:endParaRPr lang="en-GB"/>
          </a:p>
          <a:p>
            <a:endParaRPr lang="en-GB"/>
          </a:p>
        </p:txBody>
      </p:sp>
      <p:sp>
        <p:nvSpPr>
          <p:cNvPr id="3" name="TextBox 2">
            <a:extLst>
              <a:ext uri="{FF2B5EF4-FFF2-40B4-BE49-F238E27FC236}">
                <a16:creationId xmlns:a16="http://schemas.microsoft.com/office/drawing/2014/main" id="{8491DC54-C34A-82C8-DA5D-1BE1733EB9D5}"/>
              </a:ext>
            </a:extLst>
          </p:cNvPr>
          <p:cNvSpPr txBox="1"/>
          <p:nvPr/>
        </p:nvSpPr>
        <p:spPr>
          <a:xfrm>
            <a:off x="685800" y="5547972"/>
            <a:ext cx="5251720"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E10098"/>
                </a:solidFill>
                <a:effectLst/>
                <a:uLnTx/>
                <a:uFillTx/>
                <a:latin typeface="Calibri" panose="020F0502020204030204"/>
                <a:ea typeface="+mn-ea"/>
                <a:cs typeface="Plus Jakarta Sans Medium" pitchFamily="2" charset="0"/>
              </a:rPr>
              <a:t>Teacher Guide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205B"/>
                </a:solidFill>
                <a:effectLst/>
                <a:uLnTx/>
                <a:uFillTx/>
                <a:latin typeface="Calibri" panose="020F0502020204030204"/>
                <a:ea typeface="+mn-ea"/>
                <a:cs typeface="Plus Jakarta Sans Medium" pitchFamily="2" charset="0"/>
              </a:rPr>
              <a:t>Curriculum links: Sound/Environmental change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205B"/>
                </a:solidFill>
                <a:effectLst/>
                <a:uLnTx/>
                <a:uFillTx/>
                <a:latin typeface="Calibri" panose="020F0502020204030204"/>
                <a:ea typeface="+mn-ea"/>
                <a:cs typeface="Plus Jakarta Sans Medium" pitchFamily="2" charset="0"/>
              </a:rPr>
              <a:t>Suitable: 7-12 years</a:t>
            </a:r>
          </a:p>
        </p:txBody>
      </p:sp>
      <p:sp>
        <p:nvSpPr>
          <p:cNvPr id="2" name="TextBox 1">
            <a:extLst>
              <a:ext uri="{FF2B5EF4-FFF2-40B4-BE49-F238E27FC236}">
                <a16:creationId xmlns:a16="http://schemas.microsoft.com/office/drawing/2014/main" id="{954CDC04-2CC7-1960-8537-FF8CD31087A0}"/>
              </a:ext>
            </a:extLst>
          </p:cNvPr>
          <p:cNvSpPr txBox="1"/>
          <p:nvPr/>
        </p:nvSpPr>
        <p:spPr>
          <a:xfrm>
            <a:off x="667587" y="2275589"/>
            <a:ext cx="61106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rPr>
              <a:t>© NASA</a:t>
            </a:r>
          </a:p>
        </p:txBody>
      </p:sp>
      <p:pic>
        <p:nvPicPr>
          <p:cNvPr id="10" name="Picture 9" descr="Logo&#10;&#10;Description automatically generated">
            <a:extLst>
              <a:ext uri="{FF2B5EF4-FFF2-40B4-BE49-F238E27FC236}">
                <a16:creationId xmlns:a16="http://schemas.microsoft.com/office/drawing/2014/main" id="{4DA58204-1B53-3EBF-C4F5-1DC1C6A0DA0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06475" y="2564731"/>
            <a:ext cx="2731045" cy="1582329"/>
          </a:xfrm>
          <a:prstGeom prst="rect">
            <a:avLst/>
          </a:prstGeom>
        </p:spPr>
      </p:pic>
      <p:pic>
        <p:nvPicPr>
          <p:cNvPr id="11" name="Picture 10" descr="A white line on a black background&#10;&#10;Description automatically generated">
            <a:extLst>
              <a:ext uri="{FF2B5EF4-FFF2-40B4-BE49-F238E27FC236}">
                <a16:creationId xmlns:a16="http://schemas.microsoft.com/office/drawing/2014/main" id="{0627938F-0846-1176-0C59-58A64B141F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5911" y="0"/>
            <a:ext cx="5852172" cy="292608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312E067-53C9-4D25-BACE-70AEA9C4C2EB}"/>
              </a:ext>
            </a:extLst>
          </p:cNvPr>
          <p:cNvSpPr/>
          <p:nvPr/>
        </p:nvSpPr>
        <p:spPr>
          <a:xfrm>
            <a:off x="6708006" y="5031260"/>
            <a:ext cx="1506393" cy="369332"/>
          </a:xfrm>
          <a:prstGeom prst="rect">
            <a:avLst/>
          </a:prstGeom>
        </p:spPr>
        <p:txBody>
          <a:bodyPr wrap="square">
            <a:spAutoFit/>
          </a:bodyPr>
          <a:lstStyle/>
          <a:p>
            <a:pPr algn="ctr"/>
            <a:endParaRPr lang="en-GB"/>
          </a:p>
        </p:txBody>
      </p:sp>
      <p:grpSp>
        <p:nvGrpSpPr>
          <p:cNvPr id="6" name="Group 5"/>
          <p:cNvGrpSpPr/>
          <p:nvPr/>
        </p:nvGrpSpPr>
        <p:grpSpPr>
          <a:xfrm>
            <a:off x="815828" y="2256763"/>
            <a:ext cx="8021013" cy="3477384"/>
            <a:chOff x="766770" y="2780928"/>
            <a:chExt cx="2309186" cy="2579560"/>
          </a:xfrm>
        </p:grpSpPr>
        <p:sp>
          <p:nvSpPr>
            <p:cNvPr id="11" name="Rectangle: Rounded Corners 10">
              <a:extLst>
                <a:ext uri="{FF2B5EF4-FFF2-40B4-BE49-F238E27FC236}">
                  <a16:creationId xmlns:a16="http://schemas.microsoft.com/office/drawing/2014/main" id="{F585D00B-13A9-4BA0-8B2D-5DDA44050FC9}"/>
                </a:ext>
              </a:extLst>
            </p:cNvPr>
            <p:cNvSpPr/>
            <p:nvPr/>
          </p:nvSpPr>
          <p:spPr>
            <a:xfrm>
              <a:off x="766770" y="2780928"/>
              <a:ext cx="2309186" cy="2579560"/>
            </a:xfrm>
            <a:prstGeom prst="roundRect">
              <a:avLst/>
            </a:prstGeom>
            <a:no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62ED0DB6-3353-4C19-BEFE-0DA97232295B}"/>
                </a:ext>
              </a:extLst>
            </p:cNvPr>
            <p:cNvSpPr/>
            <p:nvPr/>
          </p:nvSpPr>
          <p:spPr>
            <a:xfrm>
              <a:off x="804142" y="2864556"/>
              <a:ext cx="2141417" cy="369332"/>
            </a:xfrm>
            <a:prstGeom prst="rect">
              <a:avLst/>
            </a:prstGeom>
            <a:ln>
              <a:noFill/>
            </a:ln>
          </p:spPr>
          <p:txBody>
            <a:bodyPr wrap="square">
              <a:spAutoFit/>
            </a:bodyPr>
            <a:lstStyle/>
            <a:p>
              <a:endParaRPr lang="en-GB" b="1"/>
            </a:p>
          </p:txBody>
        </p:sp>
      </p:grpSp>
      <p:sp>
        <p:nvSpPr>
          <p:cNvPr id="36" name="Rectangle: Rounded Corners 8">
            <a:extLst>
              <a:ext uri="{FF2B5EF4-FFF2-40B4-BE49-F238E27FC236}">
                <a16:creationId xmlns:a16="http://schemas.microsoft.com/office/drawing/2014/main" id="{37DD0983-6F7B-4F9A-8995-EACBD7609CDE}"/>
              </a:ext>
            </a:extLst>
          </p:cNvPr>
          <p:cNvSpPr/>
          <p:nvPr/>
        </p:nvSpPr>
        <p:spPr>
          <a:xfrm>
            <a:off x="815828" y="1570177"/>
            <a:ext cx="8028536" cy="488642"/>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 How do the noise levels vary in your environment?</a:t>
            </a:r>
          </a:p>
        </p:txBody>
      </p:sp>
      <p:sp>
        <p:nvSpPr>
          <p:cNvPr id="26" name="Rectangle 25">
            <a:extLst>
              <a:ext uri="{FF2B5EF4-FFF2-40B4-BE49-F238E27FC236}">
                <a16:creationId xmlns:a16="http://schemas.microsoft.com/office/drawing/2014/main" id="{D73B0114-1086-419E-B0CD-7F77B88D30FB}"/>
              </a:ext>
            </a:extLst>
          </p:cNvPr>
          <p:cNvSpPr/>
          <p:nvPr/>
        </p:nvSpPr>
        <p:spPr>
          <a:xfrm>
            <a:off x="1077864" y="2399482"/>
            <a:ext cx="4334320" cy="1754326"/>
          </a:xfrm>
          <a:prstGeom prst="rect">
            <a:avLst/>
          </a:prstGeom>
        </p:spPr>
        <p:txBody>
          <a:bodyPr wrap="square">
            <a:spAutoFit/>
          </a:bodyPr>
          <a:lstStyle/>
          <a:p>
            <a:r>
              <a:rPr lang="en-US" dirty="0"/>
              <a:t>Try measuring sound intensity:</a:t>
            </a:r>
          </a:p>
          <a:p>
            <a:pPr marL="285750" indent="-285750">
              <a:buFont typeface="Arial" panose="020B0604020202020204" pitchFamily="34" charset="0"/>
              <a:buChar char="•"/>
            </a:pPr>
            <a:r>
              <a:rPr lang="en-US" dirty="0"/>
              <a:t>in different locations around school</a:t>
            </a:r>
          </a:p>
          <a:p>
            <a:pPr marL="285750" indent="-285750">
              <a:buFont typeface="Arial" panose="020B0604020202020204" pitchFamily="34" charset="0"/>
              <a:buChar char="•"/>
            </a:pPr>
            <a:r>
              <a:rPr lang="en-US" dirty="0"/>
              <a:t>at different times of day</a:t>
            </a:r>
          </a:p>
          <a:p>
            <a:pPr marL="285750" indent="-285750">
              <a:buFont typeface="Arial" panose="020B0604020202020204" pitchFamily="34" charset="0"/>
              <a:buChar char="•"/>
            </a:pPr>
            <a:r>
              <a:rPr lang="en-US" dirty="0"/>
              <a:t>in different weather conditions</a:t>
            </a:r>
          </a:p>
          <a:p>
            <a:pPr marL="285750" indent="-285750">
              <a:buFont typeface="Arial" panose="020B0604020202020204" pitchFamily="34" charset="0"/>
              <a:buChar char="•"/>
            </a:pPr>
            <a:r>
              <a:rPr lang="en-US" dirty="0"/>
              <a:t>close to/further away from the source of the sound</a:t>
            </a:r>
          </a:p>
        </p:txBody>
      </p:sp>
      <p:pic>
        <p:nvPicPr>
          <p:cNvPr id="4" name="Picture 3" descr="A hand holding a cellphone&#10;&#10;Description automatically generated">
            <a:extLst>
              <a:ext uri="{FF2B5EF4-FFF2-40B4-BE49-F238E27FC236}">
                <a16:creationId xmlns:a16="http://schemas.microsoft.com/office/drawing/2014/main" id="{BC1763A5-96FE-42EC-AE24-DEE4E271BC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23113" y="2463734"/>
            <a:ext cx="2264086" cy="3083788"/>
          </a:xfrm>
          <a:prstGeom prst="rect">
            <a:avLst/>
          </a:prstGeom>
          <a:ln w="38100">
            <a:solidFill>
              <a:srgbClr val="3EB1C8"/>
            </a:solidFill>
          </a:ln>
        </p:spPr>
      </p:pic>
      <p:sp>
        <p:nvSpPr>
          <p:cNvPr id="3" name="Rectangle: Rounded Corners 2">
            <a:extLst>
              <a:ext uri="{FF2B5EF4-FFF2-40B4-BE49-F238E27FC236}">
                <a16:creationId xmlns:a16="http://schemas.microsoft.com/office/drawing/2014/main" id="{2AA46B46-452C-40E0-8224-2B165C11EC4F}"/>
              </a:ext>
            </a:extLst>
          </p:cNvPr>
          <p:cNvSpPr/>
          <p:nvPr/>
        </p:nvSpPr>
        <p:spPr>
          <a:xfrm>
            <a:off x="2842591" y="6083838"/>
            <a:ext cx="6001772" cy="632988"/>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How do the noise levels change as you move away from the sound?</a:t>
            </a:r>
          </a:p>
        </p:txBody>
      </p:sp>
      <p:sp>
        <p:nvSpPr>
          <p:cNvPr id="18" name="Rectangle: Rounded Corners 17">
            <a:extLst>
              <a:ext uri="{FF2B5EF4-FFF2-40B4-BE49-F238E27FC236}">
                <a16:creationId xmlns:a16="http://schemas.microsoft.com/office/drawing/2014/main" id="{C254D80D-3541-4520-B7FA-CBBB30BDAB21}"/>
              </a:ext>
            </a:extLst>
          </p:cNvPr>
          <p:cNvSpPr/>
          <p:nvPr/>
        </p:nvSpPr>
        <p:spPr>
          <a:xfrm>
            <a:off x="1189571" y="4153808"/>
            <a:ext cx="4334320" cy="1428098"/>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Why might we use a datalogger or other measuring device rather than using the human ear to find out how loud sounds are, or how far they can travel?</a:t>
            </a:r>
          </a:p>
        </p:txBody>
      </p:sp>
      <p:pic>
        <p:nvPicPr>
          <p:cNvPr id="9" name="Picture 8" descr="A blue circle with white graphic in it&#10;&#10;Description automatically generated">
            <a:extLst>
              <a:ext uri="{FF2B5EF4-FFF2-40B4-BE49-F238E27FC236}">
                <a16:creationId xmlns:a16="http://schemas.microsoft.com/office/drawing/2014/main" id="{87253914-9581-CD42-A675-5BC6E5EE33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7812" y="174087"/>
            <a:ext cx="900000" cy="900000"/>
          </a:xfrm>
          <a:prstGeom prst="rect">
            <a:avLst/>
          </a:prstGeom>
        </p:spPr>
      </p:pic>
      <p:sp>
        <p:nvSpPr>
          <p:cNvPr id="2" name="Title 3">
            <a:extLst>
              <a:ext uri="{FF2B5EF4-FFF2-40B4-BE49-F238E27FC236}">
                <a16:creationId xmlns:a16="http://schemas.microsoft.com/office/drawing/2014/main" id="{F295F642-C151-8656-D993-26EC7ABCDDE0}"/>
              </a:ext>
            </a:extLst>
          </p:cNvPr>
          <p:cNvSpPr>
            <a:spLocks noGrp="1"/>
          </p:cNvSpPr>
          <p:nvPr>
            <p:ph type="title"/>
          </p:nvPr>
        </p:nvSpPr>
        <p:spPr>
          <a:xfrm>
            <a:off x="628652" y="365126"/>
            <a:ext cx="7886700" cy="1325562"/>
          </a:xfrm>
        </p:spPr>
        <p:txBody>
          <a:bodyPr>
            <a:normAutofit/>
          </a:bodyPr>
          <a:lstStyle/>
          <a:p>
            <a:r>
              <a:rPr lang="en-GB" dirty="0">
                <a:latin typeface="Calibri" panose="020F0502020204030204" pitchFamily="34" charset="0"/>
                <a:cs typeface="Calibri" panose="020F0502020204030204" pitchFamily="34" charset="0"/>
              </a:rPr>
              <a:t>Your turn to investigate</a:t>
            </a:r>
          </a:p>
        </p:txBody>
      </p:sp>
      <p:pic>
        <p:nvPicPr>
          <p:cNvPr id="5" name="Picture 4" descr="A blue magnifying glass on a white circle&#10;&#10;Description automatically generated">
            <a:extLst>
              <a:ext uri="{FF2B5EF4-FFF2-40B4-BE49-F238E27FC236}">
                <a16:creationId xmlns:a16="http://schemas.microsoft.com/office/drawing/2014/main" id="{4DF7EAB9-61DA-21AC-4B14-6321FE06F0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571" y="5846882"/>
            <a:ext cx="900000" cy="900000"/>
          </a:xfrm>
          <a:prstGeom prst="rect">
            <a:avLst/>
          </a:prstGeom>
        </p:spPr>
      </p:pic>
      <p:pic>
        <p:nvPicPr>
          <p:cNvPr id="7" name="Picture 6" descr="A pink pencil in a square&#10;&#10;Description automatically generated">
            <a:extLst>
              <a:ext uri="{FF2B5EF4-FFF2-40B4-BE49-F238E27FC236}">
                <a16:creationId xmlns:a16="http://schemas.microsoft.com/office/drawing/2014/main" id="{7F29252D-8A20-888F-EAAB-3ED3BD356F2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96060" y="5846882"/>
            <a:ext cx="900000" cy="900000"/>
          </a:xfrm>
          <a:prstGeom prst="rect">
            <a:avLst/>
          </a:prstGeom>
        </p:spPr>
      </p:pic>
    </p:spTree>
    <p:extLst>
      <p:ext uri="{BB962C8B-B14F-4D97-AF65-F5344CB8AC3E}">
        <p14:creationId xmlns:p14="http://schemas.microsoft.com/office/powerpoint/2010/main" val="2655144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hand holding a cellphone&#10;&#10;Description automatically generated">
            <a:extLst>
              <a:ext uri="{FF2B5EF4-FFF2-40B4-BE49-F238E27FC236}">
                <a16:creationId xmlns:a16="http://schemas.microsoft.com/office/drawing/2014/main" id="{8404E399-8C60-47E3-9FB5-AB75C0D6A0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10659" y="2061217"/>
            <a:ext cx="1202291" cy="1637573"/>
          </a:xfrm>
          <a:prstGeom prst="rect">
            <a:avLst/>
          </a:prstGeom>
        </p:spPr>
      </p:pic>
      <p:pic>
        <p:nvPicPr>
          <p:cNvPr id="9" name="Picture 8" descr="A picture containing measure, object&#10;&#10;Description automatically generated">
            <a:extLst>
              <a:ext uri="{FF2B5EF4-FFF2-40B4-BE49-F238E27FC236}">
                <a16:creationId xmlns:a16="http://schemas.microsoft.com/office/drawing/2014/main" id="{67A5F1A7-F1A1-4486-9A6B-94D6723B389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856439">
            <a:off x="2168431" y="2037763"/>
            <a:ext cx="6534196" cy="3267098"/>
          </a:xfrm>
          <a:prstGeom prst="rect">
            <a:avLst/>
          </a:prstGeom>
        </p:spPr>
      </p:pic>
      <p:sp>
        <p:nvSpPr>
          <p:cNvPr id="5" name="Rectangle 4">
            <a:extLst>
              <a:ext uri="{FF2B5EF4-FFF2-40B4-BE49-F238E27FC236}">
                <a16:creationId xmlns:a16="http://schemas.microsoft.com/office/drawing/2014/main" id="{D73B0114-1086-419E-B0CD-7F77B88D30FB}"/>
              </a:ext>
            </a:extLst>
          </p:cNvPr>
          <p:cNvSpPr/>
          <p:nvPr/>
        </p:nvSpPr>
        <p:spPr>
          <a:xfrm>
            <a:off x="2292253" y="2246026"/>
            <a:ext cx="2577675" cy="646331"/>
          </a:xfrm>
          <a:prstGeom prst="rect">
            <a:avLst/>
          </a:prstGeom>
        </p:spPr>
        <p:txBody>
          <a:bodyPr wrap="square">
            <a:spAutoFit/>
          </a:bodyPr>
          <a:lstStyle/>
          <a:p>
            <a:r>
              <a:rPr lang="en-US" dirty="0"/>
              <a:t>Try playing a high note, then a low note.</a:t>
            </a:r>
            <a:endParaRPr lang="en-US" i="1" dirty="0"/>
          </a:p>
        </p:txBody>
      </p:sp>
      <p:sp>
        <p:nvSpPr>
          <p:cNvPr id="17" name="Rectangle 16">
            <a:extLst>
              <a:ext uri="{FF2B5EF4-FFF2-40B4-BE49-F238E27FC236}">
                <a16:creationId xmlns:a16="http://schemas.microsoft.com/office/drawing/2014/main" id="{7312E067-53C9-4D25-BACE-70AEA9C4C2EB}"/>
              </a:ext>
            </a:extLst>
          </p:cNvPr>
          <p:cNvSpPr/>
          <p:nvPr/>
        </p:nvSpPr>
        <p:spPr>
          <a:xfrm>
            <a:off x="6700483" y="4653573"/>
            <a:ext cx="1506393" cy="369332"/>
          </a:xfrm>
          <a:prstGeom prst="rect">
            <a:avLst/>
          </a:prstGeom>
        </p:spPr>
        <p:txBody>
          <a:bodyPr wrap="square">
            <a:spAutoFit/>
          </a:bodyPr>
          <a:lstStyle/>
          <a:p>
            <a:pPr algn="ctr"/>
            <a:endParaRPr lang="en-GB"/>
          </a:p>
        </p:txBody>
      </p:sp>
      <p:pic>
        <p:nvPicPr>
          <p:cNvPr id="4" name="Picture 3" descr="A close up of a piano&#10;&#10;Description automatically generated">
            <a:extLst>
              <a:ext uri="{FF2B5EF4-FFF2-40B4-BE49-F238E27FC236}">
                <a16:creationId xmlns:a16="http://schemas.microsoft.com/office/drawing/2014/main" id="{BCA50A08-877F-4513-A52B-2843BF3435A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9129" y="2100037"/>
            <a:ext cx="1394090" cy="1179894"/>
          </a:xfrm>
          <a:prstGeom prst="rect">
            <a:avLst/>
          </a:prstGeom>
        </p:spPr>
      </p:pic>
      <p:sp>
        <p:nvSpPr>
          <p:cNvPr id="36" name="Rectangle: Rounded Corners 8">
            <a:extLst>
              <a:ext uri="{FF2B5EF4-FFF2-40B4-BE49-F238E27FC236}">
                <a16:creationId xmlns:a16="http://schemas.microsoft.com/office/drawing/2014/main" id="{37DD0983-6F7B-4F9A-8995-EACBD7609CDE}"/>
              </a:ext>
            </a:extLst>
          </p:cNvPr>
          <p:cNvSpPr/>
          <p:nvPr/>
        </p:nvSpPr>
        <p:spPr>
          <a:xfrm>
            <a:off x="784414" y="1359435"/>
            <a:ext cx="8028536" cy="532091"/>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3. Which frequency sounds (high or low pitch) travel furthest?</a:t>
            </a:r>
          </a:p>
        </p:txBody>
      </p:sp>
      <p:pic>
        <p:nvPicPr>
          <p:cNvPr id="22" name="Picture 21" descr="A blue circle with white scales in it&#10;&#10;Description automatically generated">
            <a:extLst>
              <a:ext uri="{FF2B5EF4-FFF2-40B4-BE49-F238E27FC236}">
                <a16:creationId xmlns:a16="http://schemas.microsoft.com/office/drawing/2014/main" id="{D23D2E12-057E-5B14-BA6F-CE7D7E23A1E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12950" y="159943"/>
            <a:ext cx="900000" cy="900000"/>
          </a:xfrm>
          <a:prstGeom prst="rect">
            <a:avLst/>
          </a:prstGeom>
        </p:spPr>
      </p:pic>
      <p:sp>
        <p:nvSpPr>
          <p:cNvPr id="24" name="Rectangle: Rounded Corners 23">
            <a:extLst>
              <a:ext uri="{FF2B5EF4-FFF2-40B4-BE49-F238E27FC236}">
                <a16:creationId xmlns:a16="http://schemas.microsoft.com/office/drawing/2014/main" id="{6FFAAD3D-3CA9-2976-D00A-FF1322D89376}"/>
              </a:ext>
            </a:extLst>
          </p:cNvPr>
          <p:cNvSpPr/>
          <p:nvPr/>
        </p:nvSpPr>
        <p:spPr>
          <a:xfrm>
            <a:off x="784414" y="4693609"/>
            <a:ext cx="3015678" cy="891251"/>
          </a:xfrm>
          <a:prstGeom prst="roundRect">
            <a:avLst/>
          </a:prstGeom>
          <a:solidFill>
            <a:srgbClr val="3EB1C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What factors might affect how far the sound travels?</a:t>
            </a:r>
          </a:p>
        </p:txBody>
      </p:sp>
      <p:sp>
        <p:nvSpPr>
          <p:cNvPr id="25" name="TextBox 24">
            <a:extLst>
              <a:ext uri="{FF2B5EF4-FFF2-40B4-BE49-F238E27FC236}">
                <a16:creationId xmlns:a16="http://schemas.microsoft.com/office/drawing/2014/main" id="{434EE816-878D-EF2E-FCE0-17674272B4ED}"/>
              </a:ext>
            </a:extLst>
          </p:cNvPr>
          <p:cNvSpPr txBox="1"/>
          <p:nvPr/>
        </p:nvSpPr>
        <p:spPr>
          <a:xfrm>
            <a:off x="4447571" y="4483320"/>
            <a:ext cx="1678858" cy="369332"/>
          </a:xfrm>
          <a:prstGeom prst="rect">
            <a:avLst/>
          </a:prstGeom>
          <a:noFill/>
        </p:spPr>
        <p:txBody>
          <a:bodyPr wrap="none" rtlCol="0">
            <a:spAutoFit/>
          </a:bodyPr>
          <a:lstStyle/>
          <a:p>
            <a:r>
              <a:rPr lang="en-GB" dirty="0"/>
              <a:t>Pitch of source?</a:t>
            </a:r>
          </a:p>
        </p:txBody>
      </p:sp>
      <p:sp>
        <p:nvSpPr>
          <p:cNvPr id="26" name="TextBox 25">
            <a:extLst>
              <a:ext uri="{FF2B5EF4-FFF2-40B4-BE49-F238E27FC236}">
                <a16:creationId xmlns:a16="http://schemas.microsoft.com/office/drawing/2014/main" id="{9701124E-BFE6-0C7B-2B8E-D3D5B331B2FF}"/>
              </a:ext>
            </a:extLst>
          </p:cNvPr>
          <p:cNvSpPr txBox="1"/>
          <p:nvPr/>
        </p:nvSpPr>
        <p:spPr>
          <a:xfrm>
            <a:off x="4437980" y="4976656"/>
            <a:ext cx="2093650" cy="369332"/>
          </a:xfrm>
          <a:prstGeom prst="rect">
            <a:avLst/>
          </a:prstGeom>
          <a:noFill/>
        </p:spPr>
        <p:txBody>
          <a:bodyPr wrap="none" rtlCol="0">
            <a:spAutoFit/>
          </a:bodyPr>
          <a:lstStyle/>
          <a:p>
            <a:r>
              <a:rPr lang="en-GB" dirty="0"/>
              <a:t>Loudness of source?</a:t>
            </a:r>
          </a:p>
        </p:txBody>
      </p:sp>
      <p:cxnSp>
        <p:nvCxnSpPr>
          <p:cNvPr id="27" name="Straight Connector 26">
            <a:extLst>
              <a:ext uri="{FF2B5EF4-FFF2-40B4-BE49-F238E27FC236}">
                <a16:creationId xmlns:a16="http://schemas.microsoft.com/office/drawing/2014/main" id="{5AF20C77-AD71-443A-4C42-C71CF827CF49}"/>
              </a:ext>
            </a:extLst>
          </p:cNvPr>
          <p:cNvCxnSpPr>
            <a:cxnSpLocks/>
            <a:stCxn id="24" idx="3"/>
          </p:cNvCxnSpPr>
          <p:nvPr/>
        </p:nvCxnSpPr>
        <p:spPr>
          <a:xfrm flipV="1">
            <a:off x="3800092" y="4712846"/>
            <a:ext cx="578584" cy="426389"/>
          </a:xfrm>
          <a:prstGeom prst="line">
            <a:avLst/>
          </a:prstGeom>
          <a:ln>
            <a:solidFill>
              <a:srgbClr val="3EB1C8"/>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F285A22-324F-21BC-761F-7F04A4A0711C}"/>
              </a:ext>
            </a:extLst>
          </p:cNvPr>
          <p:cNvCxnSpPr>
            <a:stCxn id="24" idx="3"/>
          </p:cNvCxnSpPr>
          <p:nvPr/>
        </p:nvCxnSpPr>
        <p:spPr>
          <a:xfrm flipV="1">
            <a:off x="3800092" y="5139234"/>
            <a:ext cx="578584" cy="1"/>
          </a:xfrm>
          <a:prstGeom prst="line">
            <a:avLst/>
          </a:prstGeom>
          <a:ln>
            <a:solidFill>
              <a:srgbClr val="3EB1C8"/>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9D5EA4F-C51E-47C8-9802-369F243BF60B}"/>
              </a:ext>
            </a:extLst>
          </p:cNvPr>
          <p:cNvCxnSpPr>
            <a:stCxn id="24" idx="3"/>
          </p:cNvCxnSpPr>
          <p:nvPr/>
        </p:nvCxnSpPr>
        <p:spPr>
          <a:xfrm>
            <a:off x="3800092" y="5139235"/>
            <a:ext cx="578584" cy="445625"/>
          </a:xfrm>
          <a:prstGeom prst="line">
            <a:avLst/>
          </a:prstGeom>
          <a:ln>
            <a:solidFill>
              <a:srgbClr val="3EB1C8"/>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E7ED9A72-5810-8E5C-BF7B-4DAB3B5C9EB8}"/>
              </a:ext>
            </a:extLst>
          </p:cNvPr>
          <p:cNvSpPr txBox="1"/>
          <p:nvPr/>
        </p:nvSpPr>
        <p:spPr>
          <a:xfrm>
            <a:off x="4437980" y="5509186"/>
            <a:ext cx="1957074" cy="369332"/>
          </a:xfrm>
          <a:prstGeom prst="rect">
            <a:avLst/>
          </a:prstGeom>
          <a:noFill/>
        </p:spPr>
        <p:txBody>
          <a:bodyPr wrap="none" rtlCol="0">
            <a:spAutoFit/>
          </a:bodyPr>
          <a:lstStyle/>
          <a:p>
            <a:r>
              <a:rPr lang="en-GB" dirty="0"/>
              <a:t>Background noise?</a:t>
            </a:r>
          </a:p>
        </p:txBody>
      </p:sp>
      <p:sp>
        <p:nvSpPr>
          <p:cNvPr id="31" name="TextBox 30">
            <a:extLst>
              <a:ext uri="{FF2B5EF4-FFF2-40B4-BE49-F238E27FC236}">
                <a16:creationId xmlns:a16="http://schemas.microsoft.com/office/drawing/2014/main" id="{C34FA3D0-F6DB-F05E-9994-E43081877F51}"/>
              </a:ext>
            </a:extLst>
          </p:cNvPr>
          <p:cNvSpPr txBox="1"/>
          <p:nvPr/>
        </p:nvSpPr>
        <p:spPr>
          <a:xfrm>
            <a:off x="6845062" y="4693609"/>
            <a:ext cx="2008375" cy="923330"/>
          </a:xfrm>
          <a:prstGeom prst="rect">
            <a:avLst/>
          </a:prstGeom>
          <a:noFill/>
        </p:spPr>
        <p:txBody>
          <a:bodyPr wrap="square">
            <a:spAutoFit/>
          </a:bodyPr>
          <a:lstStyle/>
          <a:p>
            <a:r>
              <a:rPr lang="en-GB" b="1" dirty="0">
                <a:solidFill>
                  <a:srgbClr val="3EB1C8"/>
                </a:solidFill>
              </a:rPr>
              <a:t>Can you design &amp; carry out a fair test to find out?</a:t>
            </a:r>
          </a:p>
        </p:txBody>
      </p:sp>
      <p:sp>
        <p:nvSpPr>
          <p:cNvPr id="2" name="Title 3">
            <a:extLst>
              <a:ext uri="{FF2B5EF4-FFF2-40B4-BE49-F238E27FC236}">
                <a16:creationId xmlns:a16="http://schemas.microsoft.com/office/drawing/2014/main" id="{01E92B79-01CE-4B7D-327E-FC8DAE75C4EB}"/>
              </a:ext>
            </a:extLst>
          </p:cNvPr>
          <p:cNvSpPr>
            <a:spLocks noGrp="1"/>
          </p:cNvSpPr>
          <p:nvPr>
            <p:ph type="title"/>
          </p:nvPr>
        </p:nvSpPr>
        <p:spPr>
          <a:xfrm>
            <a:off x="628652" y="365126"/>
            <a:ext cx="7886700" cy="1325562"/>
          </a:xfrm>
        </p:spPr>
        <p:txBody>
          <a:bodyPr>
            <a:normAutofit/>
          </a:bodyPr>
          <a:lstStyle/>
          <a:p>
            <a:r>
              <a:rPr lang="en-GB" dirty="0">
                <a:latin typeface="Calibri" panose="020F0502020204030204" pitchFamily="34" charset="0"/>
                <a:cs typeface="Calibri" panose="020F0502020204030204" pitchFamily="34" charset="0"/>
              </a:rPr>
              <a:t>Your turn to investigate</a:t>
            </a:r>
          </a:p>
        </p:txBody>
      </p:sp>
      <p:pic>
        <p:nvPicPr>
          <p:cNvPr id="3" name="Picture 2" descr="A blue magnifying glass on a white circle&#10;&#10;Description automatically generated">
            <a:extLst>
              <a:ext uri="{FF2B5EF4-FFF2-40B4-BE49-F238E27FC236}">
                <a16:creationId xmlns:a16="http://schemas.microsoft.com/office/drawing/2014/main" id="{3C451AC6-FEFE-6248-49A0-841612375A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1207" y="5780799"/>
            <a:ext cx="900000" cy="900000"/>
          </a:xfrm>
          <a:prstGeom prst="rect">
            <a:avLst/>
          </a:prstGeom>
        </p:spPr>
      </p:pic>
      <p:pic>
        <p:nvPicPr>
          <p:cNvPr id="6" name="Picture 5" descr="A pink pencil in a square&#10;&#10;Description automatically generated">
            <a:extLst>
              <a:ext uri="{FF2B5EF4-FFF2-40B4-BE49-F238E27FC236}">
                <a16:creationId xmlns:a16="http://schemas.microsoft.com/office/drawing/2014/main" id="{97AF4F99-65AE-C5DF-79FE-34C4884496E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59262" y="5780799"/>
            <a:ext cx="900000" cy="900000"/>
          </a:xfrm>
          <a:prstGeom prst="rect">
            <a:avLst/>
          </a:prstGeom>
        </p:spPr>
      </p:pic>
    </p:spTree>
    <p:extLst>
      <p:ext uri="{BB962C8B-B14F-4D97-AF65-F5344CB8AC3E}">
        <p14:creationId xmlns:p14="http://schemas.microsoft.com/office/powerpoint/2010/main" val="1864149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37DD0983-6F7B-4F9A-8995-EACBD7609CDE}"/>
              </a:ext>
            </a:extLst>
          </p:cNvPr>
          <p:cNvSpPr/>
          <p:nvPr/>
        </p:nvSpPr>
        <p:spPr>
          <a:xfrm>
            <a:off x="628651" y="3428999"/>
            <a:ext cx="8187357" cy="1063487"/>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What was the loudest area in your school?</a:t>
            </a:r>
          </a:p>
          <a:p>
            <a:pPr algn="ctr"/>
            <a:endParaRPr lang="en-GB" b="1" dirty="0"/>
          </a:p>
          <a:p>
            <a:pPr algn="ctr"/>
            <a:r>
              <a:rPr lang="en-GB" b="1" dirty="0"/>
              <a:t>What happened when you move away from this noisy place?</a:t>
            </a:r>
          </a:p>
        </p:txBody>
      </p:sp>
      <p:sp>
        <p:nvSpPr>
          <p:cNvPr id="10" name="Rectangle: Rounded Corners 9">
            <a:extLst>
              <a:ext uri="{FF2B5EF4-FFF2-40B4-BE49-F238E27FC236}">
                <a16:creationId xmlns:a16="http://schemas.microsoft.com/office/drawing/2014/main" id="{4120AB97-D24D-4CB3-B013-4954B09C82FF}"/>
              </a:ext>
            </a:extLst>
          </p:cNvPr>
          <p:cNvSpPr/>
          <p:nvPr/>
        </p:nvSpPr>
        <p:spPr>
          <a:xfrm>
            <a:off x="628651" y="5028245"/>
            <a:ext cx="8187357" cy="1271442"/>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Which sounds travelled furthest?</a:t>
            </a:r>
          </a:p>
          <a:p>
            <a:pPr algn="ctr"/>
            <a:endParaRPr lang="en-GB" b="1" dirty="0"/>
          </a:p>
          <a:p>
            <a:pPr algn="ctr"/>
            <a:r>
              <a:rPr lang="en-GB" b="1" dirty="0"/>
              <a:t>If you want to attract someone’s attention, what type of sound would you choose?</a:t>
            </a:r>
          </a:p>
        </p:txBody>
      </p:sp>
      <p:sp>
        <p:nvSpPr>
          <p:cNvPr id="8" name="Rectangle: Rounded Corners 7">
            <a:extLst>
              <a:ext uri="{FF2B5EF4-FFF2-40B4-BE49-F238E27FC236}">
                <a16:creationId xmlns:a16="http://schemas.microsoft.com/office/drawing/2014/main" id="{B25C16BB-6FB0-4AD3-A1A0-C8F9801CD1FF}"/>
              </a:ext>
            </a:extLst>
          </p:cNvPr>
          <p:cNvSpPr/>
          <p:nvPr/>
        </p:nvSpPr>
        <p:spPr>
          <a:xfrm>
            <a:off x="628651" y="1794335"/>
            <a:ext cx="8187357" cy="1063486"/>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How did you change the pitch of your sound?</a:t>
            </a:r>
          </a:p>
          <a:p>
            <a:pPr algn="ctr"/>
            <a:endParaRPr lang="en-GB" b="1" dirty="0"/>
          </a:p>
          <a:p>
            <a:pPr algn="ctr"/>
            <a:r>
              <a:rPr lang="en-GB" b="1" dirty="0"/>
              <a:t>What do you think happens to a sound wave when the pitch changes?</a:t>
            </a:r>
          </a:p>
        </p:txBody>
      </p:sp>
      <p:sp>
        <p:nvSpPr>
          <p:cNvPr id="2" name="Title 1">
            <a:extLst>
              <a:ext uri="{FF2B5EF4-FFF2-40B4-BE49-F238E27FC236}">
                <a16:creationId xmlns:a16="http://schemas.microsoft.com/office/drawing/2014/main" id="{519AF1C4-3B9C-FC44-AB38-57CFB181022C}"/>
              </a:ext>
            </a:extLst>
          </p:cNvPr>
          <p:cNvSpPr>
            <a:spLocks noGrp="1"/>
          </p:cNvSpPr>
          <p:nvPr>
            <p:ph type="title"/>
          </p:nvPr>
        </p:nvSpPr>
        <p:spPr/>
        <p:txBody>
          <a:bodyPr>
            <a:normAutofit/>
          </a:bodyPr>
          <a:lstStyle/>
          <a:p>
            <a:r>
              <a:rPr lang="en-GB" dirty="0">
                <a:latin typeface="Calibri" panose="020F0502020204030204" pitchFamily="34" charset="0"/>
                <a:cs typeface="Calibri" panose="020F0502020204030204" pitchFamily="34" charset="0"/>
              </a:rPr>
              <a:t>What did you find out?</a:t>
            </a:r>
          </a:p>
        </p:txBody>
      </p:sp>
    </p:spTree>
    <p:extLst>
      <p:ext uri="{BB962C8B-B14F-4D97-AF65-F5344CB8AC3E}">
        <p14:creationId xmlns:p14="http://schemas.microsoft.com/office/powerpoint/2010/main" val="1864309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44A4281-5B7B-4466-8CCA-974FDE80FC56}"/>
              </a:ext>
            </a:extLst>
          </p:cNvPr>
          <p:cNvSpPr txBox="1"/>
          <p:nvPr/>
        </p:nvSpPr>
        <p:spPr>
          <a:xfrm>
            <a:off x="755576" y="1360918"/>
            <a:ext cx="5983550" cy="1200329"/>
          </a:xfrm>
          <a:prstGeom prst="rect">
            <a:avLst/>
          </a:prstGeom>
          <a:noFill/>
        </p:spPr>
        <p:txBody>
          <a:bodyPr wrap="square" rtlCol="0" anchor="t">
            <a:spAutoFit/>
          </a:bodyPr>
          <a:lstStyle/>
          <a:p>
            <a:r>
              <a:rPr lang="en-GB" b="1" dirty="0"/>
              <a:t>Can you explain how sound travels to your ear?</a:t>
            </a:r>
          </a:p>
          <a:p>
            <a:r>
              <a:rPr lang="en-GB" dirty="0"/>
              <a:t>Children could stand in a line or use dominoes to reinforce </a:t>
            </a:r>
            <a:r>
              <a:rPr lang="en-GB" dirty="0">
                <a:ea typeface="+mn-lt"/>
                <a:cs typeface="+mn-lt"/>
              </a:rPr>
              <a:t>visually</a:t>
            </a:r>
            <a:r>
              <a:rPr lang="en-GB" dirty="0"/>
              <a:t> how a sound wave is transmitted through a medium (air, liquid or solid) by vibrating particles.</a:t>
            </a:r>
          </a:p>
        </p:txBody>
      </p:sp>
      <p:sp>
        <p:nvSpPr>
          <p:cNvPr id="4" name="TextBox 3">
            <a:extLst>
              <a:ext uri="{FF2B5EF4-FFF2-40B4-BE49-F238E27FC236}">
                <a16:creationId xmlns:a16="http://schemas.microsoft.com/office/drawing/2014/main" id="{6F38B19D-C271-4192-8554-A11B15978193}"/>
              </a:ext>
            </a:extLst>
          </p:cNvPr>
          <p:cNvSpPr txBox="1"/>
          <p:nvPr/>
        </p:nvSpPr>
        <p:spPr>
          <a:xfrm>
            <a:off x="755576" y="3768271"/>
            <a:ext cx="7512619" cy="369332"/>
          </a:xfrm>
          <a:prstGeom prst="rect">
            <a:avLst/>
          </a:prstGeom>
          <a:noFill/>
        </p:spPr>
        <p:txBody>
          <a:bodyPr wrap="square" rtlCol="0">
            <a:spAutoFit/>
          </a:bodyPr>
          <a:lstStyle/>
          <a:p>
            <a:r>
              <a:rPr lang="en-GB" b="1"/>
              <a:t>How could your hearing change as you get older?</a:t>
            </a:r>
          </a:p>
        </p:txBody>
      </p:sp>
      <p:sp>
        <p:nvSpPr>
          <p:cNvPr id="6" name="TextBox 5">
            <a:extLst>
              <a:ext uri="{FF2B5EF4-FFF2-40B4-BE49-F238E27FC236}">
                <a16:creationId xmlns:a16="http://schemas.microsoft.com/office/drawing/2014/main" id="{1CCF82FC-00D2-4BA7-AFBD-63111DFA98C5}"/>
              </a:ext>
            </a:extLst>
          </p:cNvPr>
          <p:cNvSpPr txBox="1"/>
          <p:nvPr/>
        </p:nvSpPr>
        <p:spPr>
          <a:xfrm>
            <a:off x="755576" y="2727651"/>
            <a:ext cx="5983550" cy="923330"/>
          </a:xfrm>
          <a:prstGeom prst="rect">
            <a:avLst/>
          </a:prstGeom>
          <a:noFill/>
        </p:spPr>
        <p:txBody>
          <a:bodyPr wrap="square" rtlCol="0">
            <a:spAutoFit/>
          </a:bodyPr>
          <a:lstStyle/>
          <a:p>
            <a:r>
              <a:rPr lang="en-GB" b="1" dirty="0"/>
              <a:t>What can you hear in space?</a:t>
            </a:r>
          </a:p>
          <a:p>
            <a:r>
              <a:rPr lang="en-GB" dirty="0"/>
              <a:t>Using the model described above, children should understand that they cannot hear anything in a vacuum.</a:t>
            </a:r>
          </a:p>
        </p:txBody>
      </p:sp>
      <p:sp>
        <p:nvSpPr>
          <p:cNvPr id="7" name="TextBox 6">
            <a:extLst>
              <a:ext uri="{FF2B5EF4-FFF2-40B4-BE49-F238E27FC236}">
                <a16:creationId xmlns:a16="http://schemas.microsoft.com/office/drawing/2014/main" id="{306D98A8-EDF4-4B46-BD0B-CAEEF768C79F}"/>
              </a:ext>
            </a:extLst>
          </p:cNvPr>
          <p:cNvSpPr txBox="1"/>
          <p:nvPr/>
        </p:nvSpPr>
        <p:spPr>
          <a:xfrm>
            <a:off x="755576" y="4246421"/>
            <a:ext cx="5893701" cy="1477328"/>
          </a:xfrm>
          <a:prstGeom prst="rect">
            <a:avLst/>
          </a:prstGeom>
          <a:noFill/>
        </p:spPr>
        <p:txBody>
          <a:bodyPr wrap="square" rtlCol="0">
            <a:spAutoFit/>
          </a:bodyPr>
          <a:lstStyle/>
          <a:p>
            <a:r>
              <a:rPr lang="en-GB" b="1" dirty="0"/>
              <a:t>How do different animals communicate using sound? </a:t>
            </a:r>
          </a:p>
          <a:p>
            <a:r>
              <a:rPr lang="en-GB" dirty="0"/>
              <a:t>Children could research animals that use high frequency sound (ultrasound)  such as bats and dolphins, or low frequency sound such as elephants or those that do not hear at all.</a:t>
            </a:r>
          </a:p>
        </p:txBody>
      </p:sp>
      <p:pic>
        <p:nvPicPr>
          <p:cNvPr id="9" name="Picture 8" descr="A close up of an animal&#10;&#10;Description automatically generated">
            <a:extLst>
              <a:ext uri="{FF2B5EF4-FFF2-40B4-BE49-F238E27FC236}">
                <a16:creationId xmlns:a16="http://schemas.microsoft.com/office/drawing/2014/main" id="{19EAD99B-951D-4066-8935-6B61B6960DE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9126" y="1766422"/>
            <a:ext cx="2081346" cy="1387758"/>
          </a:xfrm>
          <a:prstGeom prst="rect">
            <a:avLst/>
          </a:prstGeom>
        </p:spPr>
      </p:pic>
      <p:pic>
        <p:nvPicPr>
          <p:cNvPr id="11" name="Picture 10" descr="A mother and baby elephant walking through a lush green field&#10;&#10;Description automatically generated">
            <a:extLst>
              <a:ext uri="{FF2B5EF4-FFF2-40B4-BE49-F238E27FC236}">
                <a16:creationId xmlns:a16="http://schemas.microsoft.com/office/drawing/2014/main" id="{30834E01-6B5A-4C35-A75E-2E5757B1DC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46277" y="4291206"/>
            <a:ext cx="2081637" cy="1387758"/>
          </a:xfrm>
          <a:prstGeom prst="rect">
            <a:avLst/>
          </a:prstGeom>
        </p:spPr>
      </p:pic>
      <p:sp>
        <p:nvSpPr>
          <p:cNvPr id="12" name="TextBox 11">
            <a:extLst>
              <a:ext uri="{FF2B5EF4-FFF2-40B4-BE49-F238E27FC236}">
                <a16:creationId xmlns:a16="http://schemas.microsoft.com/office/drawing/2014/main" id="{A451D960-433B-42A9-B610-2EB7622ED6CF}"/>
              </a:ext>
            </a:extLst>
          </p:cNvPr>
          <p:cNvSpPr txBox="1"/>
          <p:nvPr/>
        </p:nvSpPr>
        <p:spPr>
          <a:xfrm>
            <a:off x="755576" y="5832568"/>
            <a:ext cx="8072338" cy="646331"/>
          </a:xfrm>
          <a:prstGeom prst="rect">
            <a:avLst/>
          </a:prstGeom>
          <a:noFill/>
        </p:spPr>
        <p:txBody>
          <a:bodyPr wrap="none" rtlCol="0">
            <a:spAutoFit/>
          </a:bodyPr>
          <a:lstStyle/>
          <a:p>
            <a:r>
              <a:rPr lang="en-GB" b="1" dirty="0"/>
              <a:t>How are our oceans changing?</a:t>
            </a:r>
          </a:p>
          <a:p>
            <a:r>
              <a:rPr lang="en-GB" dirty="0"/>
              <a:t>Children could research the effects of environmental / climate change on marine life.</a:t>
            </a:r>
          </a:p>
        </p:txBody>
      </p:sp>
      <p:sp>
        <p:nvSpPr>
          <p:cNvPr id="5" name="Title 4">
            <a:extLst>
              <a:ext uri="{FF2B5EF4-FFF2-40B4-BE49-F238E27FC236}">
                <a16:creationId xmlns:a16="http://schemas.microsoft.com/office/drawing/2014/main" id="{CB8A9246-01B1-895D-F14D-564BA68698F6}"/>
              </a:ext>
            </a:extLst>
          </p:cNvPr>
          <p:cNvSpPr>
            <a:spLocks noGrp="1"/>
          </p:cNvSpPr>
          <p:nvPr>
            <p:ph type="title"/>
          </p:nvPr>
        </p:nvSpPr>
        <p:spPr/>
        <p:txBody>
          <a:bodyPr>
            <a:normAutofit/>
          </a:bodyPr>
          <a:lstStyle/>
          <a:p>
            <a:r>
              <a:rPr lang="en-GB" dirty="0">
                <a:latin typeface="Calibri" panose="020F0502020204030204" pitchFamily="34" charset="0"/>
                <a:cs typeface="Calibri" panose="020F0502020204030204" pitchFamily="34" charset="0"/>
              </a:rPr>
              <a:t>Questions for further learning</a:t>
            </a:r>
          </a:p>
        </p:txBody>
      </p:sp>
    </p:spTree>
    <p:extLst>
      <p:ext uri="{BB962C8B-B14F-4D97-AF65-F5344CB8AC3E}">
        <p14:creationId xmlns:p14="http://schemas.microsoft.com/office/powerpoint/2010/main" val="3098103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F9E69-89CD-8D49-A463-8BF6A537B42E}"/>
              </a:ext>
            </a:extLst>
          </p:cNvPr>
          <p:cNvSpPr>
            <a:spLocks noGrp="1"/>
          </p:cNvSpPr>
          <p:nvPr>
            <p:ph type="title"/>
          </p:nvPr>
        </p:nvSpPr>
        <p:spPr>
          <a:xfrm>
            <a:off x="553907" y="213755"/>
            <a:ext cx="7886700" cy="1325562"/>
          </a:xfrm>
        </p:spPr>
        <p:txBody>
          <a:bodyPr>
            <a:normAutofit/>
          </a:bodyPr>
          <a:lstStyle/>
          <a:p>
            <a:r>
              <a:rPr lang="en-GB" dirty="0">
                <a:latin typeface="Calibri" panose="020F0502020204030204" pitchFamily="34" charset="0"/>
                <a:cs typeface="Calibri" panose="020F0502020204030204" pitchFamily="34" charset="0"/>
              </a:rPr>
              <a:t>Cross-curricular links</a:t>
            </a:r>
          </a:p>
        </p:txBody>
      </p:sp>
      <p:sp>
        <p:nvSpPr>
          <p:cNvPr id="5" name="Rectangle: Rounded Corners 4">
            <a:extLst>
              <a:ext uri="{FF2B5EF4-FFF2-40B4-BE49-F238E27FC236}">
                <a16:creationId xmlns:a16="http://schemas.microsoft.com/office/drawing/2014/main" id="{5942FA05-32CF-E12F-7D17-91C90D03B0B7}"/>
              </a:ext>
            </a:extLst>
          </p:cNvPr>
          <p:cNvSpPr/>
          <p:nvPr/>
        </p:nvSpPr>
        <p:spPr>
          <a:xfrm>
            <a:off x="697669" y="1447073"/>
            <a:ext cx="3799588" cy="5227983"/>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alibri" panose="020F0502020204030204"/>
                <a:ea typeface="+mn-ea"/>
                <a:cs typeface="+mn-cs"/>
              </a:rPr>
              <a:t>Writing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r>
              <a:rPr lang="en-GB" dirty="0"/>
              <a:t>Narrative/Reading - The Whale &amp; the Snail by Julia Donaldson; Waiting for the Whales by Sharyl McFarlane; The Storm Whale by Benji Davies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r>
              <a:rPr lang="en-GB" dirty="0"/>
              <a:t>Persuasive writing - Should whale hunting be banned in every country?</a:t>
            </a:r>
          </a:p>
          <a:p>
            <a:r>
              <a:rPr lang="en-GB" dirty="0"/>
              <a:t>Should we limit where big ships can travel to protect the ocean environment?</a:t>
            </a:r>
          </a:p>
          <a:p>
            <a:endParaRPr lang="en-GB" dirty="0"/>
          </a:p>
          <a:p>
            <a:r>
              <a:rPr lang="en-GB" dirty="0"/>
              <a:t>Instructions - Explain how to make the noise of your musical instrument higher pitched.</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Rounded Corners 5">
            <a:extLst>
              <a:ext uri="{FF2B5EF4-FFF2-40B4-BE49-F238E27FC236}">
                <a16:creationId xmlns:a16="http://schemas.microsoft.com/office/drawing/2014/main" id="{5AAD97AD-B636-7C9B-9DB3-B608D94DB76A}"/>
              </a:ext>
            </a:extLst>
          </p:cNvPr>
          <p:cNvSpPr/>
          <p:nvPr/>
        </p:nvSpPr>
        <p:spPr>
          <a:xfrm>
            <a:off x="4926569" y="1466856"/>
            <a:ext cx="3799588" cy="5227983"/>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alibri" panose="020F0502020204030204"/>
                <a:ea typeface="+mn-ea"/>
                <a:cs typeface="+mn-cs"/>
              </a:rPr>
              <a:t>Maths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white"/>
              </a:solidFill>
              <a:effectLst/>
              <a:uLnTx/>
              <a:uFillTx/>
              <a:latin typeface="Calibri" panose="020F0502020204030204"/>
              <a:ea typeface="+mn-ea"/>
              <a:cs typeface="+mn-cs"/>
            </a:endParaRPr>
          </a:p>
          <a:p>
            <a:r>
              <a:rPr lang="en-GB" dirty="0"/>
              <a:t>Measuring distances - using plastic ruler/straws to create sounds (cm); measure distance from sound source (m). Older children could measure sound intensity (dB) and sound frequency (Hz).</a:t>
            </a:r>
          </a:p>
          <a:p>
            <a:endParaRPr lang="en-GB" dirty="0"/>
          </a:p>
          <a:p>
            <a:r>
              <a:rPr lang="en-GB" dirty="0"/>
              <a:t>Graphs - children could plot line graphs to show how the sound intensity changes as they move away from the source.</a:t>
            </a:r>
          </a:p>
          <a:p>
            <a:endParaRPr lang="en-GB" dirty="0"/>
          </a:p>
          <a:p>
            <a:r>
              <a:rPr lang="en-GB" dirty="0"/>
              <a:t>Averages - children could take mean or median averages of repeat readings.</a:t>
            </a:r>
          </a:p>
          <a:p>
            <a:endParaRPr lang="en-GB" dirty="0"/>
          </a:p>
        </p:txBody>
      </p:sp>
    </p:spTree>
    <p:extLst>
      <p:ext uri="{BB962C8B-B14F-4D97-AF65-F5344CB8AC3E}">
        <p14:creationId xmlns:p14="http://schemas.microsoft.com/office/powerpoint/2010/main" val="2588583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BE9A749-B1E4-4BE0-8102-2EFF9A9DDFE4}"/>
              </a:ext>
            </a:extLst>
          </p:cNvPr>
          <p:cNvSpPr/>
          <p:nvPr/>
        </p:nvSpPr>
        <p:spPr>
          <a:xfrm>
            <a:off x="703770" y="5726291"/>
            <a:ext cx="8084932"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Feedback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We would welcome any feedback on these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Please email </a:t>
            </a:r>
            <a:r>
              <a:rPr kumimoji="0" lang="en-US" sz="1400"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hlinkClick r:id="rId3">
                  <a:extLst>
                    <a:ext uri="{A12FA001-AC4F-418D-AE19-62706E023703}">
                      <ahyp:hlinkClr xmlns:ahyp="http://schemas.microsoft.com/office/drawing/2018/hyperlinkcolor" val="tx"/>
                    </a:ext>
                  </a:extLst>
                </a:hlinkClick>
              </a:rPr>
              <a:t>info@pstt.org.uk</a:t>
            </a:r>
            <a:r>
              <a:rPr kumimoji="0" lang="en-US" sz="1400"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  or complete this short </a:t>
            </a:r>
            <a:r>
              <a:rPr kumimoji="0" lang="en-US" sz="1400"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hlinkClick r:id="rId4">
                  <a:extLst>
                    <a:ext uri="{A12FA001-AC4F-418D-AE19-62706E023703}">
                      <ahyp:hlinkClr xmlns:ahyp="http://schemas.microsoft.com/office/drawing/2018/hyperlinkcolor" val="tx"/>
                    </a:ext>
                  </a:extLst>
                </a:hlinkClick>
              </a:rPr>
              <a:t>survey</a:t>
            </a:r>
            <a:r>
              <a:rPr kumimoji="0" lang="en-US" sz="1400"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 </a:t>
            </a:r>
            <a:endParaRPr kumimoji="0" lang="en-GB" sz="1400" b="0" i="0" u="none" strike="noStrike" kern="1200" cap="none" spc="0" normalizeH="0" baseline="0" noProof="0" dirty="0">
              <a:ln>
                <a:noFill/>
              </a:ln>
              <a:solidFill>
                <a:srgbClr val="3C3C3C"/>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DC449E50-D10E-484B-830F-FBDA3FD8D5DB}"/>
              </a:ext>
            </a:extLst>
          </p:cNvPr>
          <p:cNvSpPr/>
          <p:nvPr/>
        </p:nvSpPr>
        <p:spPr>
          <a:xfrm>
            <a:off x="703770" y="2866579"/>
            <a:ext cx="8084932" cy="2677656"/>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ExtraBold" pitchFamily="2" charset="0"/>
              </a:rPr>
              <a:t>Disclaimer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Medium" pitchFamily="2" charset="0"/>
              </a:rPr>
              <a:t>The Primary Science Teaching Trust (PSTT) is not liable for the actions or activities of any reader or anyone else who uses the information in this document or the associated classroom materials. PSTT assumes no liability with regard to injuries or damage to property that may occur as a result of using the information contained in these plans.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Medium" pitchFamily="2"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Medium" pitchFamily="2" charset="0"/>
              </a:rPr>
              <a:t>PSTT recommends that a full risk assessment is carried out before undertaking in the classroom any of the practical investigations contained in the power point.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Medium"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ExtraBold" pitchFamily="2" charset="0"/>
              </a:rPr>
              <a:t>Safety note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Medium" pitchFamily="2" charset="0"/>
              </a:rPr>
              <a:t>PSTT advises teachers to refer to either CLEAPSS website or SSERC website for up to date health and safety information when planning practical activities for children.</a:t>
            </a:r>
          </a:p>
        </p:txBody>
      </p:sp>
      <p:sp>
        <p:nvSpPr>
          <p:cNvPr id="5" name="Rectangle 4">
            <a:extLst>
              <a:ext uri="{FF2B5EF4-FFF2-40B4-BE49-F238E27FC236}">
                <a16:creationId xmlns:a16="http://schemas.microsoft.com/office/drawing/2014/main" id="{8DDA5A8F-916F-4B0A-89B9-F55C61E55418}"/>
              </a:ext>
            </a:extLst>
          </p:cNvPr>
          <p:cNvSpPr/>
          <p:nvPr/>
        </p:nvSpPr>
        <p:spPr>
          <a:xfrm>
            <a:off x="703770" y="836712"/>
            <a:ext cx="8084932" cy="1815882"/>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This </a:t>
            </a:r>
            <a:r>
              <a:rPr kumimoji="0" lang="en-US" sz="14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PowerPoint</a:t>
            </a:r>
            <a:r>
              <a:rPr kumimoji="0" lang="en-US" sz="1400"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 is intended to be a guide for teachers for their reference although they may wish to show certain slides in the classroom.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ExtraBold" pitchFamily="2" charset="0"/>
              </a:rPr>
              <a:t>Copyright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Medium" pitchFamily="2" charset="0"/>
              </a:rPr>
              <a:t>The materials included in these resources are </a:t>
            </a:r>
            <a:r>
              <a:rPr kumimoji="0" lang="en-GB" sz="1400" b="1"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ExtraBold" pitchFamily="2" charset="0"/>
              </a:rPr>
              <a:t>©Primary Science Teaching Trust 2021</a:t>
            </a:r>
            <a:r>
              <a:rPr kumimoji="0" lang="en-GB" sz="1400" b="0"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Medium" pitchFamily="2" charset="0"/>
              </a:rPr>
              <a:t> but may be freely reproduced by teachers in schools for educational purposes, subject to the source being credited. Materials may not be used for promotional or commercial purposes without the express permission of PSTT. On no account may copies be offered for sale.</a:t>
            </a:r>
          </a:p>
        </p:txBody>
      </p:sp>
    </p:spTree>
    <p:extLst>
      <p:ext uri="{BB962C8B-B14F-4D97-AF65-F5344CB8AC3E}">
        <p14:creationId xmlns:p14="http://schemas.microsoft.com/office/powerpoint/2010/main" val="14545190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E9A4A2-6880-CE44-AEEE-591D319ED21F}"/>
              </a:ext>
            </a:extLst>
          </p:cNvPr>
          <p:cNvSpPr txBox="1"/>
          <p:nvPr/>
        </p:nvSpPr>
        <p:spPr>
          <a:xfrm>
            <a:off x="859749" y="2253072"/>
            <a:ext cx="7700386" cy="14847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62" b="0" i="0" u="none" strike="noStrike" kern="1200" cap="none" spc="0" normalizeH="0" baseline="0" noProof="0" dirty="0">
                <a:ln>
                  <a:noFill/>
                </a:ln>
                <a:solidFill>
                  <a:srgbClr val="3C3C3C"/>
                </a:solidFill>
                <a:effectLst/>
                <a:uLnTx/>
                <a:uFillTx/>
                <a:latin typeface="Calibri" panose="020F0502020204030204"/>
                <a:ea typeface="+mn-ea"/>
                <a:cs typeface="+mn-cs"/>
              </a:rPr>
              <a:t>For more information on the Primary Science Teaching Trust and access to a large selection of PSTT resources, visit our website: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62"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3EB1C8"/>
                </a:solidFill>
                <a:effectLst/>
                <a:uLnTx/>
                <a:uFillTx/>
                <a:latin typeface="Calibri" panose="020F0502020204030204"/>
                <a:ea typeface="+mn-ea"/>
                <a:cs typeface="+mn-cs"/>
                <a:hlinkClick r:id="rId3">
                  <a:extLst>
                    <a:ext uri="{A12FA001-AC4F-418D-AE19-62706E023703}">
                      <ahyp:hlinkClr xmlns:ahyp="http://schemas.microsoft.com/office/drawing/2018/hyperlinkcolor" val="tx"/>
                    </a:ext>
                  </a:extLst>
                </a:hlinkClick>
              </a:rPr>
              <a:t>www.pstt.org.uk</a:t>
            </a:r>
            <a:endParaRPr kumimoji="0" lang="en-US" sz="2400" b="1" i="0" u="none" strike="noStrike" kern="1200" cap="none" spc="0" normalizeH="0" baseline="0" noProof="0" dirty="0">
              <a:ln>
                <a:noFill/>
              </a:ln>
              <a:solidFill>
                <a:srgbClr val="3EB1C8"/>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6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2" name="Picture 11" descr="Logo&#10;&#10;Description automatically generated">
            <a:extLst>
              <a:ext uri="{FF2B5EF4-FFF2-40B4-BE49-F238E27FC236}">
                <a16:creationId xmlns:a16="http://schemas.microsoft.com/office/drawing/2014/main" id="{BC8CD99C-806E-0746-9D8C-FB858DED75E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06689" y="388315"/>
            <a:ext cx="3006506" cy="1334438"/>
          </a:xfrm>
          <a:prstGeom prst="rect">
            <a:avLst/>
          </a:prstGeom>
        </p:spPr>
      </p:pic>
      <p:sp>
        <p:nvSpPr>
          <p:cNvPr id="14" name="TextBox 13">
            <a:extLst>
              <a:ext uri="{FF2B5EF4-FFF2-40B4-BE49-F238E27FC236}">
                <a16:creationId xmlns:a16="http://schemas.microsoft.com/office/drawing/2014/main" id="{C3B9E567-5487-8AEA-B37C-9EBDCA5B1E7B}"/>
              </a:ext>
            </a:extLst>
          </p:cNvPr>
          <p:cNvSpPr txBox="1"/>
          <p:nvPr/>
        </p:nvSpPr>
        <p:spPr>
          <a:xfrm>
            <a:off x="3531618" y="4193604"/>
            <a:ext cx="297414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C3C3C"/>
                </a:solidFill>
                <a:effectLst/>
                <a:uLnTx/>
                <a:uFillTx/>
                <a:latin typeface="Calibri" panose="020F0502020204030204"/>
                <a:ea typeface="+mn-ea"/>
                <a:cs typeface="+mn-cs"/>
              </a:rPr>
              <a:t>/PrimaryScienceTeachingTrust</a:t>
            </a:r>
          </a:p>
        </p:txBody>
      </p:sp>
      <p:sp>
        <p:nvSpPr>
          <p:cNvPr id="15" name="TextBox 14">
            <a:extLst>
              <a:ext uri="{FF2B5EF4-FFF2-40B4-BE49-F238E27FC236}">
                <a16:creationId xmlns:a16="http://schemas.microsoft.com/office/drawing/2014/main" id="{B0A31DAF-7B4F-8C15-26A2-BD92151D74B7}"/>
              </a:ext>
            </a:extLst>
          </p:cNvPr>
          <p:cNvSpPr txBox="1"/>
          <p:nvPr/>
        </p:nvSpPr>
        <p:spPr>
          <a:xfrm>
            <a:off x="3531618" y="4966313"/>
            <a:ext cx="16349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C3C3C"/>
                </a:solidFill>
                <a:effectLst/>
                <a:uLnTx/>
                <a:uFillTx/>
                <a:latin typeface="Calibri" panose="020F0502020204030204"/>
                <a:ea typeface="+mn-ea"/>
                <a:cs typeface="+mn-cs"/>
              </a:rPr>
              <a:t>/PSTT_whyhow</a:t>
            </a:r>
          </a:p>
        </p:txBody>
      </p:sp>
      <p:pic>
        <p:nvPicPr>
          <p:cNvPr id="3" name="Picture 2" descr="Logo, icon&#10;&#10;Description automatically generated">
            <a:extLst>
              <a:ext uri="{FF2B5EF4-FFF2-40B4-BE49-F238E27FC236}">
                <a16:creationId xmlns:a16="http://schemas.microsoft.com/office/drawing/2014/main" id="{39BC7781-C690-3D97-36B5-94A1891A5BD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114642" y="4879416"/>
            <a:ext cx="490942" cy="397566"/>
          </a:xfrm>
          <a:prstGeom prst="rect">
            <a:avLst/>
          </a:prstGeom>
        </p:spPr>
      </p:pic>
      <p:pic>
        <p:nvPicPr>
          <p:cNvPr id="5" name="Picture 4" descr="Logo, icon&#10;&#10;Description automatically generated">
            <a:extLst>
              <a:ext uri="{FF2B5EF4-FFF2-40B4-BE49-F238E27FC236}">
                <a16:creationId xmlns:a16="http://schemas.microsoft.com/office/drawing/2014/main" id="{D1EDB9D7-1D35-2533-B7B4-D31574F7742C}"/>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3090411" y="5645087"/>
            <a:ext cx="441207" cy="425078"/>
          </a:xfrm>
          <a:prstGeom prst="rect">
            <a:avLst/>
          </a:prstGeom>
        </p:spPr>
      </p:pic>
      <p:pic>
        <p:nvPicPr>
          <p:cNvPr id="8" name="Picture 7" descr="Logo, icon&#10;&#10;Description automatically generated">
            <a:extLst>
              <a:ext uri="{FF2B5EF4-FFF2-40B4-BE49-F238E27FC236}">
                <a16:creationId xmlns:a16="http://schemas.microsoft.com/office/drawing/2014/main" id="{B882CC20-50CA-B9D1-0032-8C8999DAA81A}"/>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3164378" y="4133928"/>
            <a:ext cx="391471" cy="377383"/>
          </a:xfrm>
          <a:prstGeom prst="rect">
            <a:avLst/>
          </a:prstGeom>
        </p:spPr>
      </p:pic>
      <p:sp>
        <p:nvSpPr>
          <p:cNvPr id="9" name="TextBox 8">
            <a:extLst>
              <a:ext uri="{FF2B5EF4-FFF2-40B4-BE49-F238E27FC236}">
                <a16:creationId xmlns:a16="http://schemas.microsoft.com/office/drawing/2014/main" id="{D15EBE4F-5463-4940-D0BC-D74C343E50A2}"/>
              </a:ext>
            </a:extLst>
          </p:cNvPr>
          <p:cNvSpPr txBox="1"/>
          <p:nvPr/>
        </p:nvSpPr>
        <p:spPr>
          <a:xfrm>
            <a:off x="3531618" y="5739022"/>
            <a:ext cx="16349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C3C3C"/>
                </a:solidFill>
                <a:effectLst/>
                <a:uLnTx/>
                <a:uFillTx/>
                <a:latin typeface="Calibri" panose="020F0502020204030204"/>
                <a:ea typeface="+mn-ea"/>
                <a:cs typeface="+mn-cs"/>
              </a:rPr>
              <a:t>/PSTT_whyhow</a:t>
            </a:r>
          </a:p>
        </p:txBody>
      </p:sp>
    </p:spTree>
    <p:extLst>
      <p:ext uri="{BB962C8B-B14F-4D97-AF65-F5344CB8AC3E}">
        <p14:creationId xmlns:p14="http://schemas.microsoft.com/office/powerpoint/2010/main" val="804180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2445D83-E6D8-80FD-2B16-81A76EBB14BA}"/>
              </a:ext>
            </a:extLst>
          </p:cNvPr>
          <p:cNvSpPr txBox="1"/>
          <p:nvPr/>
        </p:nvSpPr>
        <p:spPr>
          <a:xfrm>
            <a:off x="626622" y="3813103"/>
            <a:ext cx="831641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a:ln>
                <a:noFill/>
              </a:ln>
              <a:solidFill>
                <a:prstClr val="black"/>
              </a:solidFill>
              <a:effectLst/>
              <a:uLnTx/>
              <a:uFillTx/>
              <a:latin typeface="Plus Jakarta Sans ExtraBold" pitchFamily="2" charset="0"/>
              <a:ea typeface="+mn-ea"/>
              <a:cs typeface="Plus Jakarta Sans ExtraBold" pitchFamily="2"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GB" sz="1400" b="0" i="0" u="none" strike="noStrike" kern="1200" cap="none" spc="0" normalizeH="0" baseline="0" noProof="0">
              <a:ln>
                <a:noFill/>
              </a:ln>
              <a:solidFill>
                <a:srgbClr val="FF0000"/>
              </a:solidFill>
              <a:effectLst/>
              <a:uLnTx/>
              <a:uFillTx/>
              <a:latin typeface="Plus Jakarta Sans Medium" pitchFamily="2" charset="0"/>
              <a:ea typeface="+mn-ea"/>
              <a:cs typeface="Plus Jakarta Sans Medium" pitchFamily="2" charset="0"/>
            </a:endParaRPr>
          </a:p>
        </p:txBody>
      </p:sp>
      <p:sp>
        <p:nvSpPr>
          <p:cNvPr id="10" name="Title 9">
            <a:extLst>
              <a:ext uri="{FF2B5EF4-FFF2-40B4-BE49-F238E27FC236}">
                <a16:creationId xmlns:a16="http://schemas.microsoft.com/office/drawing/2014/main" id="{665AC755-F6E8-0215-B380-5F6E2EA46D26}"/>
              </a:ext>
            </a:extLst>
          </p:cNvPr>
          <p:cNvSpPr>
            <a:spLocks noGrp="1"/>
          </p:cNvSpPr>
          <p:nvPr>
            <p:ph type="title"/>
          </p:nvPr>
        </p:nvSpPr>
        <p:spPr>
          <a:xfrm>
            <a:off x="628652" y="365126"/>
            <a:ext cx="8335201" cy="543975"/>
          </a:xfrm>
        </p:spPr>
        <p:txBody>
          <a:bodyPr>
            <a:noAutofit/>
          </a:bodyPr>
          <a:lstStyle/>
          <a:p>
            <a:r>
              <a:rPr lang="en-GB" dirty="0">
                <a:latin typeface="+mn-lt"/>
              </a:rPr>
              <a:t>Whale song is changing</a:t>
            </a:r>
          </a:p>
        </p:txBody>
      </p:sp>
      <p:sp>
        <p:nvSpPr>
          <p:cNvPr id="3" name="TextBox 2">
            <a:extLst>
              <a:ext uri="{FF2B5EF4-FFF2-40B4-BE49-F238E27FC236}">
                <a16:creationId xmlns:a16="http://schemas.microsoft.com/office/drawing/2014/main" id="{11017798-E05A-675E-904D-496F8851E70E}"/>
              </a:ext>
            </a:extLst>
          </p:cNvPr>
          <p:cNvSpPr txBox="1"/>
          <p:nvPr/>
        </p:nvSpPr>
        <p:spPr>
          <a:xfrm>
            <a:off x="608896" y="1141822"/>
            <a:ext cx="3435033"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Subject knowledge</a:t>
            </a:r>
          </a:p>
        </p:txBody>
      </p:sp>
      <p:sp>
        <p:nvSpPr>
          <p:cNvPr id="5" name="TextBox 4">
            <a:extLst>
              <a:ext uri="{FF2B5EF4-FFF2-40B4-BE49-F238E27FC236}">
                <a16:creationId xmlns:a16="http://schemas.microsoft.com/office/drawing/2014/main" id="{54655FA9-427B-F18A-99D8-EB4EB5367595}"/>
              </a:ext>
            </a:extLst>
          </p:cNvPr>
          <p:cNvSpPr txBox="1"/>
          <p:nvPr/>
        </p:nvSpPr>
        <p:spPr>
          <a:xfrm>
            <a:off x="4522076" y="1168456"/>
            <a:ext cx="401302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Enquiry skills*</a:t>
            </a:r>
          </a:p>
        </p:txBody>
      </p:sp>
      <p:sp>
        <p:nvSpPr>
          <p:cNvPr id="6" name="Rectangle: Rounded Corners 5">
            <a:extLst>
              <a:ext uri="{FF2B5EF4-FFF2-40B4-BE49-F238E27FC236}">
                <a16:creationId xmlns:a16="http://schemas.microsoft.com/office/drawing/2014/main" id="{3D5BC8AD-66C5-D7AD-0C60-8B526903F136}"/>
              </a:ext>
            </a:extLst>
          </p:cNvPr>
          <p:cNvSpPr/>
          <p:nvPr/>
        </p:nvSpPr>
        <p:spPr>
          <a:xfrm>
            <a:off x="608896" y="1537788"/>
            <a:ext cx="3652711" cy="1578917"/>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Plus Jakarta Sans Medium" pitchFamily="2" charset="0"/>
              </a:rPr>
              <a:t>Find patterns between the pitch of a sound and how it is made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prstClr val="white"/>
                </a:solidFill>
                <a:latin typeface="Calibri" panose="020F0502020204030204"/>
                <a:cs typeface="Plus Jakarta Sans Medium" pitchFamily="2" charset="0"/>
              </a:rPr>
              <a:t>Recognise that sounds get fainter as the distance from the source increases</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Plus Jakarta Sans Medium" pitchFamily="2" charset="0"/>
            </a:endParaRPr>
          </a:p>
        </p:txBody>
      </p:sp>
      <p:sp>
        <p:nvSpPr>
          <p:cNvPr id="2" name="Rectangle: Rounded Corners 1">
            <a:extLst>
              <a:ext uri="{FF2B5EF4-FFF2-40B4-BE49-F238E27FC236}">
                <a16:creationId xmlns:a16="http://schemas.microsoft.com/office/drawing/2014/main" id="{F0121186-1578-5053-910B-2500E791E200}"/>
              </a:ext>
            </a:extLst>
          </p:cNvPr>
          <p:cNvSpPr/>
          <p:nvPr/>
        </p:nvSpPr>
        <p:spPr>
          <a:xfrm>
            <a:off x="626622" y="3649569"/>
            <a:ext cx="8316416" cy="1439266"/>
          </a:xfrm>
          <a:prstGeom prst="roundRect">
            <a:avLst/>
          </a:prstGeom>
          <a:solidFill>
            <a:srgbClr val="84BD00"/>
          </a:solidFill>
          <a:ln>
            <a:solidFill>
              <a:srgbClr val="84B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Plus Jakarta Sans Medium" pitchFamily="2" charset="0"/>
              </a:rPr>
              <a:t>Scientists have analysed the sounds produced by whales in the Indian Ocean</a:t>
            </a:r>
            <a:r>
              <a:rPr lang="en-GB" sz="1600" dirty="0">
                <a:solidFill>
                  <a:prstClr val="white"/>
                </a:solidFill>
                <a:cs typeface="Plus Jakarta Sans Medium" pitchFamily="2" charset="0"/>
              </a:rPr>
              <a:t>. They found that whale song changes with the seasons – in summer when iceberg cracking happens the whales were louder but quieter in autumn and winter. They also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Plus Jakarta Sans Medium" pitchFamily="2" charset="0"/>
              </a:rPr>
              <a:t>found that the pitch of the whales’ song is lower than it used to be. Quieter whale calls tend to have a lower pitch than louder calls, so this is surprising since the oceans are much nosier than they used to be. </a:t>
            </a:r>
          </a:p>
        </p:txBody>
      </p:sp>
      <p:sp>
        <p:nvSpPr>
          <p:cNvPr id="4" name="Rectangle: Rounded Corners 3">
            <a:extLst>
              <a:ext uri="{FF2B5EF4-FFF2-40B4-BE49-F238E27FC236}">
                <a16:creationId xmlns:a16="http://schemas.microsoft.com/office/drawing/2014/main" id="{89240770-77A8-09BE-FE16-549FFA4DD09F}"/>
              </a:ext>
            </a:extLst>
          </p:cNvPr>
          <p:cNvSpPr/>
          <p:nvPr/>
        </p:nvSpPr>
        <p:spPr>
          <a:xfrm>
            <a:off x="626622" y="5628562"/>
            <a:ext cx="8316416" cy="921702"/>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prstClr val="white"/>
                </a:solidFill>
                <a:latin typeface="Calibri" panose="020F0502020204030204"/>
                <a:cs typeface="Plus Jakarta Sans Medium" pitchFamily="2" charset="0"/>
              </a:rPr>
              <a:t>Investigate how to change the pitch of different sounds.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prstClr val="white"/>
                </a:solidFill>
                <a:latin typeface="Calibri" panose="020F0502020204030204"/>
                <a:cs typeface="Plus Jakarta Sans Medium" pitchFamily="2" charset="0"/>
              </a:rPr>
              <a:t>Investigate how sound (loudness) changes in your environment and as you move further from the source.</a:t>
            </a:r>
          </a:p>
        </p:txBody>
      </p:sp>
      <p:sp>
        <p:nvSpPr>
          <p:cNvPr id="9" name="TextBox 8">
            <a:extLst>
              <a:ext uri="{FF2B5EF4-FFF2-40B4-BE49-F238E27FC236}">
                <a16:creationId xmlns:a16="http://schemas.microsoft.com/office/drawing/2014/main" id="{85C39255-E07D-D52F-BC1B-C6DCF16F1B08}"/>
              </a:ext>
            </a:extLst>
          </p:cNvPr>
          <p:cNvSpPr txBox="1"/>
          <p:nvPr/>
        </p:nvSpPr>
        <p:spPr>
          <a:xfrm>
            <a:off x="608896" y="3280238"/>
            <a:ext cx="495404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Summary of science research</a:t>
            </a:r>
          </a:p>
        </p:txBody>
      </p:sp>
      <p:sp>
        <p:nvSpPr>
          <p:cNvPr id="14" name="TextBox 13">
            <a:extLst>
              <a:ext uri="{FF2B5EF4-FFF2-40B4-BE49-F238E27FC236}">
                <a16:creationId xmlns:a16="http://schemas.microsoft.com/office/drawing/2014/main" id="{214394A2-A711-3832-AC7C-2854798D18E8}"/>
              </a:ext>
            </a:extLst>
          </p:cNvPr>
          <p:cNvSpPr txBox="1"/>
          <p:nvPr/>
        </p:nvSpPr>
        <p:spPr>
          <a:xfrm>
            <a:off x="608896" y="5252368"/>
            <a:ext cx="844745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Related investigations for children</a:t>
            </a:r>
            <a:endParaRPr kumimoji="0" lang="en-GB" sz="1800" b="0"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endParaRPr>
          </a:p>
        </p:txBody>
      </p:sp>
      <p:pic>
        <p:nvPicPr>
          <p:cNvPr id="11" name="Picture 10" descr="Text&#10;&#10;Description automatically generated">
            <a:extLst>
              <a:ext uri="{FF2B5EF4-FFF2-40B4-BE49-F238E27FC236}">
                <a16:creationId xmlns:a16="http://schemas.microsoft.com/office/drawing/2014/main" id="{3EE082FD-D8A5-EDAF-1973-C77E08707A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3019" y="2312400"/>
            <a:ext cx="4350891" cy="631017"/>
          </a:xfrm>
          <a:prstGeom prst="rect">
            <a:avLst/>
          </a:prstGeom>
        </p:spPr>
      </p:pic>
      <p:pic>
        <p:nvPicPr>
          <p:cNvPr id="12" name="Picture 11" descr="A white background with blue text&#10;&#10;Description automatically generated">
            <a:extLst>
              <a:ext uri="{FF2B5EF4-FFF2-40B4-BE49-F238E27FC236}">
                <a16:creationId xmlns:a16="http://schemas.microsoft.com/office/drawing/2014/main" id="{D3C24527-CE07-2BFE-CB7F-9870DC5DF7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1574731"/>
            <a:ext cx="4350892" cy="632266"/>
          </a:xfrm>
          <a:prstGeom prst="rect">
            <a:avLst/>
          </a:prstGeom>
        </p:spPr>
      </p:pic>
    </p:spTree>
    <p:extLst>
      <p:ext uri="{BB962C8B-B14F-4D97-AF65-F5344CB8AC3E}">
        <p14:creationId xmlns:p14="http://schemas.microsoft.com/office/powerpoint/2010/main" val="2098176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CDB57-48B1-A2DE-DC3B-9929AC622ADC}"/>
              </a:ext>
            </a:extLst>
          </p:cNvPr>
          <p:cNvSpPr>
            <a:spLocks noGrp="1"/>
          </p:cNvSpPr>
          <p:nvPr>
            <p:ph type="title"/>
          </p:nvPr>
        </p:nvSpPr>
        <p:spPr/>
        <p:txBody>
          <a:bodyPr>
            <a:normAutofit/>
          </a:bodyPr>
          <a:lstStyle/>
          <a:p>
            <a:r>
              <a:rPr lang="en-GB" dirty="0">
                <a:latin typeface="+mn-lt"/>
              </a:rPr>
              <a:t>Key vocabulary</a:t>
            </a:r>
          </a:p>
        </p:txBody>
      </p:sp>
      <p:sp>
        <p:nvSpPr>
          <p:cNvPr id="7" name="TextBox 6">
            <a:extLst>
              <a:ext uri="{FF2B5EF4-FFF2-40B4-BE49-F238E27FC236}">
                <a16:creationId xmlns:a16="http://schemas.microsoft.com/office/drawing/2014/main" id="{BEDE4313-4B3A-2951-4C5E-ADF9147075D1}"/>
              </a:ext>
            </a:extLst>
          </p:cNvPr>
          <p:cNvSpPr txBox="1"/>
          <p:nvPr/>
        </p:nvSpPr>
        <p:spPr>
          <a:xfrm>
            <a:off x="628648" y="1514589"/>
            <a:ext cx="8199334" cy="452431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prstClr val="black"/>
                </a:solidFill>
                <a:latin typeface="Calibri" panose="020F0502020204030204" pitchFamily="34" charset="0"/>
              </a:rPr>
              <a:t>f</a:t>
            </a:r>
            <a:r>
              <a:rPr kumimoji="0" lang="en-GB" sz="1800" b="1" i="0" u="none" strike="noStrike" kern="1200" cap="none" spc="0" normalizeH="0" baseline="0" noProof="0" dirty="0" err="1">
                <a:ln>
                  <a:noFill/>
                </a:ln>
                <a:solidFill>
                  <a:prstClr val="black"/>
                </a:solidFill>
                <a:effectLst/>
                <a:uLnTx/>
                <a:uFillTx/>
                <a:latin typeface="Calibri" panose="020F0502020204030204" pitchFamily="34" charset="0"/>
                <a:ea typeface="+mn-ea"/>
                <a:cs typeface="+mn-cs"/>
              </a:rPr>
              <a:t>requency</a:t>
            </a: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 </a:t>
            </a:r>
            <a:r>
              <a:rPr kumimoji="0" lang="en-GB" sz="180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the number of vibrations per second (measured in Hertz) which determines the pitch of the sound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intensity</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 relates to the loudness of the sound (measured in decibels)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prstClr val="black"/>
              </a:solidFill>
              <a:latin typeface="Calibri" panose="020F0502020204030204" pitchFamily="34" charset="0"/>
            </a:endParaRPr>
          </a:p>
          <a:p>
            <a:r>
              <a:rPr lang="en-GB" b="1" dirty="0">
                <a:solidFill>
                  <a:prstClr val="black"/>
                </a:solidFill>
                <a:latin typeface="Calibri" panose="020F0502020204030204" pitchFamily="34" charset="0"/>
              </a:rPr>
              <a:t>loudness </a:t>
            </a:r>
            <a:r>
              <a:rPr lang="en-GB" dirty="0">
                <a:solidFill>
                  <a:prstClr val="black"/>
                </a:solidFill>
                <a:latin typeface="Calibri" panose="020F0502020204030204" pitchFamily="34" charset="0"/>
              </a:rPr>
              <a:t>– the size of the feeling produced when sound waves arrive at the ear.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The loudness depends on the energy of the sound wave and how far the sound wave travels from its source</a:t>
            </a:r>
            <a:endParaRPr lang="en-GB" dirty="0">
              <a:solidFill>
                <a:prstClr val="black"/>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prstClr val="black"/>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prstClr val="black"/>
                </a:solidFill>
                <a:latin typeface="Calibri" panose="020F0502020204030204" pitchFamily="34" charset="0"/>
              </a:rPr>
              <a:t>p</a:t>
            </a: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itch</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 how ‘high’ or ‘low’ a sound is when it is heard. A high pitch sound has a high frequency (a high number of vibrations per second)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prstClr val="black"/>
                </a:solidFill>
                <a:latin typeface="Calibri" panose="020F0502020204030204" pitchFamily="34" charset="0"/>
              </a:rPr>
              <a:t>sound </a:t>
            </a:r>
            <a:r>
              <a:rPr lang="en-GB" dirty="0">
                <a:solidFill>
                  <a:prstClr val="black"/>
                </a:solidFill>
                <a:latin typeface="Calibri" panose="020F0502020204030204" pitchFamily="34" charset="0"/>
              </a:rPr>
              <a:t>– a wave of vibrating particles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prstClr val="black"/>
                </a:solidFill>
                <a:latin typeface="Calibri" panose="020F0502020204030204" pitchFamily="34" charset="0"/>
              </a:rPr>
              <a:t>v</a:t>
            </a:r>
            <a:r>
              <a:rPr kumimoji="0" lang="en-GB" sz="1800" b="1" i="0" u="none" strike="noStrike" kern="1200" cap="none" spc="0" normalizeH="0" baseline="0" noProof="0" dirty="0" err="1">
                <a:ln>
                  <a:noFill/>
                </a:ln>
                <a:solidFill>
                  <a:prstClr val="black"/>
                </a:solidFill>
                <a:effectLst/>
                <a:uLnTx/>
                <a:uFillTx/>
                <a:latin typeface="Calibri" panose="020F0502020204030204" pitchFamily="34" charset="0"/>
                <a:ea typeface="+mn-ea"/>
                <a:cs typeface="+mn-cs"/>
              </a:rPr>
              <a:t>ibration</a:t>
            </a: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a:t>
            </a:r>
            <a:r>
              <a:rPr kumimoji="0" lang="en-GB" sz="180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a repeating to-and-fro motion of a body about its starting position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540396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9A99E3C-E606-FEAF-34C2-11221CEDFDB6}"/>
              </a:ext>
            </a:extLst>
          </p:cNvPr>
          <p:cNvSpPr>
            <a:spLocks noGrp="1"/>
          </p:cNvSpPr>
          <p:nvPr>
            <p:ph type="title"/>
          </p:nvPr>
        </p:nvSpPr>
        <p:spPr>
          <a:xfrm>
            <a:off x="656276" y="333608"/>
            <a:ext cx="7886700" cy="1325562"/>
          </a:xfrm>
        </p:spPr>
        <p:txBody>
          <a:bodyPr>
            <a:normAutofit/>
          </a:bodyPr>
          <a:lstStyle/>
          <a:p>
            <a:r>
              <a:rPr lang="en-GB" dirty="0">
                <a:latin typeface="Calibri" panose="020F0502020204030204" pitchFamily="34" charset="0"/>
                <a:cs typeface="Calibri" panose="020F0502020204030204" pitchFamily="34" charset="0"/>
              </a:rPr>
              <a:t>What did the scientists know?</a:t>
            </a:r>
          </a:p>
        </p:txBody>
      </p:sp>
      <p:sp>
        <p:nvSpPr>
          <p:cNvPr id="2" name="TextBox 1">
            <a:extLst>
              <a:ext uri="{FF2B5EF4-FFF2-40B4-BE49-F238E27FC236}">
                <a16:creationId xmlns:a16="http://schemas.microsoft.com/office/drawing/2014/main" id="{6895005A-2973-4685-90CD-AB6C7027C754}"/>
              </a:ext>
            </a:extLst>
          </p:cNvPr>
          <p:cNvSpPr txBox="1"/>
          <p:nvPr/>
        </p:nvSpPr>
        <p:spPr>
          <a:xfrm>
            <a:off x="3390390" y="3558066"/>
            <a:ext cx="5292160" cy="646331"/>
          </a:xfrm>
          <a:prstGeom prst="rect">
            <a:avLst/>
          </a:prstGeom>
          <a:noFill/>
        </p:spPr>
        <p:txBody>
          <a:bodyPr wrap="square" rtlCol="0">
            <a:spAutoFit/>
          </a:bodyPr>
          <a:lstStyle/>
          <a:p>
            <a:r>
              <a:rPr lang="en-GB" dirty="0"/>
              <a:t>Blue and fin whales emit lower pitch calls (&lt;100 Hz) which can travel hundreds of kilometres.</a:t>
            </a:r>
          </a:p>
        </p:txBody>
      </p:sp>
      <p:sp>
        <p:nvSpPr>
          <p:cNvPr id="3" name="TextBox 2">
            <a:extLst>
              <a:ext uri="{FF2B5EF4-FFF2-40B4-BE49-F238E27FC236}">
                <a16:creationId xmlns:a16="http://schemas.microsoft.com/office/drawing/2014/main" id="{F13A10E3-B10D-4148-A133-D133115B6C95}"/>
              </a:ext>
            </a:extLst>
          </p:cNvPr>
          <p:cNvSpPr txBox="1"/>
          <p:nvPr/>
        </p:nvSpPr>
        <p:spPr>
          <a:xfrm>
            <a:off x="3390390" y="2629129"/>
            <a:ext cx="5394352" cy="646331"/>
          </a:xfrm>
          <a:prstGeom prst="rect">
            <a:avLst/>
          </a:prstGeom>
          <a:noFill/>
        </p:spPr>
        <p:txBody>
          <a:bodyPr wrap="square" rtlCol="0">
            <a:spAutoFit/>
          </a:bodyPr>
          <a:lstStyle/>
          <a:p>
            <a:r>
              <a:rPr lang="en-GB" dirty="0"/>
              <a:t>Lower pitch (low frequency) sound waves travel further than higher pitch (high frequency) sound waves.</a:t>
            </a:r>
          </a:p>
        </p:txBody>
      </p:sp>
      <p:pic>
        <p:nvPicPr>
          <p:cNvPr id="5" name="Picture 4" descr="A close up of a logo&#10;&#10;Description automatically generated">
            <a:extLst>
              <a:ext uri="{FF2B5EF4-FFF2-40B4-BE49-F238E27FC236}">
                <a16:creationId xmlns:a16="http://schemas.microsoft.com/office/drawing/2014/main" id="{F66BB06B-BBDA-44AF-8684-C20BC311DB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2087" y="1563750"/>
            <a:ext cx="2146468" cy="1401912"/>
          </a:xfrm>
          <a:prstGeom prst="rect">
            <a:avLst/>
          </a:prstGeom>
        </p:spPr>
      </p:pic>
      <p:pic>
        <p:nvPicPr>
          <p:cNvPr id="11" name="Picture 10" descr="A whale jumping out of the water&#10;&#10;Description automatically generated">
            <a:extLst>
              <a:ext uri="{FF2B5EF4-FFF2-40B4-BE49-F238E27FC236}">
                <a16:creationId xmlns:a16="http://schemas.microsoft.com/office/drawing/2014/main" id="{D1F4B9E5-46F4-4073-AF30-4DF4A13EF70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2087" y="3429000"/>
            <a:ext cx="2146467" cy="1610037"/>
          </a:xfrm>
          <a:prstGeom prst="rect">
            <a:avLst/>
          </a:prstGeom>
        </p:spPr>
      </p:pic>
      <p:sp>
        <p:nvSpPr>
          <p:cNvPr id="12" name="TextBox 11">
            <a:extLst>
              <a:ext uri="{FF2B5EF4-FFF2-40B4-BE49-F238E27FC236}">
                <a16:creationId xmlns:a16="http://schemas.microsoft.com/office/drawing/2014/main" id="{0468D3DE-C7B0-47EC-B034-E52B6659672E}"/>
              </a:ext>
            </a:extLst>
          </p:cNvPr>
          <p:cNvSpPr txBox="1"/>
          <p:nvPr/>
        </p:nvSpPr>
        <p:spPr>
          <a:xfrm>
            <a:off x="808467" y="5039037"/>
            <a:ext cx="2242259" cy="600164"/>
          </a:xfrm>
          <a:prstGeom prst="rect">
            <a:avLst/>
          </a:prstGeom>
          <a:noFill/>
        </p:spPr>
        <p:txBody>
          <a:bodyPr wrap="square" rtlCol="0">
            <a:spAutoFit/>
          </a:bodyPr>
          <a:lstStyle/>
          <a:p>
            <a:r>
              <a:rPr lang="en-GB" sz="1100"/>
              <a:t>A fin whale (</a:t>
            </a:r>
            <a:r>
              <a:rPr lang="en-GB" sz="1100" i="1"/>
              <a:t>Balaenoptera </a:t>
            </a:r>
            <a:r>
              <a:rPr lang="en-GB" sz="1100" i="1" err="1"/>
              <a:t>physalu</a:t>
            </a:r>
            <a:r>
              <a:rPr lang="en-GB" sz="1100"/>
              <a:t>)</a:t>
            </a:r>
          </a:p>
          <a:p>
            <a:r>
              <a:rPr lang="en-GB" sz="1100"/>
              <a:t>© </a:t>
            </a:r>
            <a:r>
              <a:rPr lang="en-GB" sz="1100" err="1"/>
              <a:t>Aqqa</a:t>
            </a:r>
            <a:r>
              <a:rPr lang="en-GB" sz="1100"/>
              <a:t> </a:t>
            </a:r>
            <a:r>
              <a:rPr lang="en-GB" sz="1100" err="1"/>
              <a:t>Rosing-Asvid</a:t>
            </a:r>
            <a:r>
              <a:rPr lang="en-GB" sz="1100"/>
              <a:t>, licenced through Creative Commons</a:t>
            </a:r>
          </a:p>
        </p:txBody>
      </p:sp>
      <p:sp>
        <p:nvSpPr>
          <p:cNvPr id="13" name="TextBox 12">
            <a:extLst>
              <a:ext uri="{FF2B5EF4-FFF2-40B4-BE49-F238E27FC236}">
                <a16:creationId xmlns:a16="http://schemas.microsoft.com/office/drawing/2014/main" id="{FE086382-FA38-4749-9E29-44E16559ECC8}"/>
              </a:ext>
            </a:extLst>
          </p:cNvPr>
          <p:cNvSpPr txBox="1"/>
          <p:nvPr/>
        </p:nvSpPr>
        <p:spPr>
          <a:xfrm>
            <a:off x="3390390" y="4540772"/>
            <a:ext cx="5292160" cy="369332"/>
          </a:xfrm>
          <a:prstGeom prst="rect">
            <a:avLst/>
          </a:prstGeom>
          <a:noFill/>
        </p:spPr>
        <p:txBody>
          <a:bodyPr wrap="square" rtlCol="0">
            <a:spAutoFit/>
          </a:bodyPr>
          <a:lstStyle/>
          <a:p>
            <a:r>
              <a:rPr lang="en-GB" dirty="0"/>
              <a:t>The pitch of blue whale calls is decreasing worldwide.</a:t>
            </a:r>
          </a:p>
        </p:txBody>
      </p:sp>
      <p:sp>
        <p:nvSpPr>
          <p:cNvPr id="14" name="Rectangle: Rounded Corners 13">
            <a:extLst>
              <a:ext uri="{FF2B5EF4-FFF2-40B4-BE49-F238E27FC236}">
                <a16:creationId xmlns:a16="http://schemas.microsoft.com/office/drawing/2014/main" id="{B5F2C22C-425A-4501-90E8-FC02BA805F25}"/>
              </a:ext>
            </a:extLst>
          </p:cNvPr>
          <p:cNvSpPr/>
          <p:nvPr/>
        </p:nvSpPr>
        <p:spPr>
          <a:xfrm>
            <a:off x="3390390" y="5339119"/>
            <a:ext cx="5394352" cy="832380"/>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do whales communicate?</a:t>
            </a:r>
          </a:p>
          <a:p>
            <a:pPr algn="ctr"/>
            <a:r>
              <a:rPr lang="en-GB" dirty="0"/>
              <a:t>How is this different from how humans communicate?</a:t>
            </a:r>
          </a:p>
        </p:txBody>
      </p:sp>
      <p:sp>
        <p:nvSpPr>
          <p:cNvPr id="4" name="TextBox 3">
            <a:extLst>
              <a:ext uri="{FF2B5EF4-FFF2-40B4-BE49-F238E27FC236}">
                <a16:creationId xmlns:a16="http://schemas.microsoft.com/office/drawing/2014/main" id="{FFD05A18-F4F9-45FB-853B-EEBE6A510C51}"/>
              </a:ext>
            </a:extLst>
          </p:cNvPr>
          <p:cNvSpPr txBox="1"/>
          <p:nvPr/>
        </p:nvSpPr>
        <p:spPr>
          <a:xfrm>
            <a:off x="3393328" y="1528617"/>
            <a:ext cx="5149648" cy="923330"/>
          </a:xfrm>
          <a:prstGeom prst="rect">
            <a:avLst/>
          </a:prstGeom>
          <a:noFill/>
        </p:spPr>
        <p:txBody>
          <a:bodyPr wrap="square" rtlCol="0">
            <a:spAutoFit/>
          </a:bodyPr>
          <a:lstStyle/>
          <a:p>
            <a:r>
              <a:rPr lang="en-GB" b="1" dirty="0"/>
              <a:t>Frequency</a:t>
            </a:r>
            <a:r>
              <a:rPr lang="en-GB" dirty="0"/>
              <a:t> of sound (</a:t>
            </a:r>
            <a:r>
              <a:rPr lang="en-GB" b="1" dirty="0"/>
              <a:t>pitch</a:t>
            </a:r>
            <a:r>
              <a:rPr lang="en-GB" dirty="0"/>
              <a:t>) is measured in </a:t>
            </a:r>
            <a:r>
              <a:rPr lang="en-GB" b="1" dirty="0"/>
              <a:t>hertz (Hz). </a:t>
            </a:r>
          </a:p>
          <a:p>
            <a:r>
              <a:rPr lang="en-GB" dirty="0"/>
              <a:t>This means the number of vibrations per second the particles are making. </a:t>
            </a:r>
          </a:p>
        </p:txBody>
      </p:sp>
    </p:spTree>
    <p:extLst>
      <p:ext uri="{BB962C8B-B14F-4D97-AF65-F5344CB8AC3E}">
        <p14:creationId xmlns:p14="http://schemas.microsoft.com/office/powerpoint/2010/main" val="4121939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B622C5-2058-B03F-27FF-47C00A4289D4}"/>
              </a:ext>
            </a:extLst>
          </p:cNvPr>
          <p:cNvSpPr>
            <a:spLocks noGrp="1"/>
          </p:cNvSpPr>
          <p:nvPr>
            <p:ph type="title"/>
          </p:nvPr>
        </p:nvSpPr>
        <p:spPr/>
        <p:txBody>
          <a:bodyPr>
            <a:normAutofit/>
          </a:bodyPr>
          <a:lstStyle/>
          <a:p>
            <a:r>
              <a:rPr lang="en-GB" dirty="0">
                <a:latin typeface="Calibri" panose="020F0502020204030204" pitchFamily="34" charset="0"/>
                <a:cs typeface="Calibri" panose="020F0502020204030204" pitchFamily="34" charset="0"/>
              </a:rPr>
              <a:t>What did the scientists do?</a:t>
            </a:r>
          </a:p>
        </p:txBody>
      </p:sp>
      <p:sp>
        <p:nvSpPr>
          <p:cNvPr id="3" name="TextBox 2">
            <a:extLst>
              <a:ext uri="{FF2B5EF4-FFF2-40B4-BE49-F238E27FC236}">
                <a16:creationId xmlns:a16="http://schemas.microsoft.com/office/drawing/2014/main" id="{98F4CA8B-EFA1-4760-BE8E-AC3A0465F1F4}"/>
              </a:ext>
            </a:extLst>
          </p:cNvPr>
          <p:cNvSpPr txBox="1"/>
          <p:nvPr/>
        </p:nvSpPr>
        <p:spPr>
          <a:xfrm>
            <a:off x="720000" y="1566976"/>
            <a:ext cx="7886700" cy="1908215"/>
          </a:xfrm>
          <a:prstGeom prst="rect">
            <a:avLst/>
          </a:prstGeom>
          <a:noFill/>
        </p:spPr>
        <p:txBody>
          <a:bodyPr wrap="square" rtlCol="0">
            <a:spAutoFit/>
          </a:bodyPr>
          <a:lstStyle/>
          <a:p>
            <a:r>
              <a:rPr lang="en-GB" dirty="0"/>
              <a:t>For 7 years, at 6 sites in the Indian Ocean, scientists measured the </a:t>
            </a:r>
            <a:r>
              <a:rPr lang="en-GB" b="1" dirty="0"/>
              <a:t>loudness</a:t>
            </a:r>
            <a:r>
              <a:rPr lang="en-GB" dirty="0"/>
              <a:t> </a:t>
            </a:r>
            <a:r>
              <a:rPr lang="en-GB" u="sng" dirty="0"/>
              <a:t>and</a:t>
            </a:r>
            <a:r>
              <a:rPr lang="en-GB" dirty="0"/>
              <a:t> </a:t>
            </a:r>
            <a:r>
              <a:rPr lang="en-GB" b="1" dirty="0"/>
              <a:t>pitch</a:t>
            </a:r>
            <a:r>
              <a:rPr lang="en-GB" dirty="0"/>
              <a:t> of the calls from 3 types of whales:</a:t>
            </a:r>
          </a:p>
          <a:p>
            <a:endParaRPr lang="en-GB" dirty="0"/>
          </a:p>
          <a:p>
            <a:pPr marL="285750" indent="-285750">
              <a:spcAft>
                <a:spcPts val="600"/>
              </a:spcAft>
              <a:buFont typeface="Arial" panose="020B0604020202020204" pitchFamily="34" charset="0"/>
              <a:buChar char="•"/>
            </a:pPr>
            <a:r>
              <a:rPr lang="en-GB" dirty="0"/>
              <a:t>fin whales</a:t>
            </a:r>
          </a:p>
          <a:p>
            <a:pPr marL="285750" indent="-285750">
              <a:spcAft>
                <a:spcPts val="600"/>
              </a:spcAft>
              <a:buFont typeface="Arial" panose="020B0604020202020204" pitchFamily="34" charset="0"/>
              <a:buChar char="•"/>
            </a:pPr>
            <a:r>
              <a:rPr lang="en-GB" dirty="0"/>
              <a:t>Antarctic blue whales</a:t>
            </a:r>
          </a:p>
          <a:p>
            <a:pPr marL="285750" indent="-285750">
              <a:spcAft>
                <a:spcPts val="600"/>
              </a:spcAft>
              <a:buFont typeface="Arial" panose="020B0604020202020204" pitchFamily="34" charset="0"/>
              <a:buChar char="•"/>
            </a:pPr>
            <a:r>
              <a:rPr lang="en-GB" dirty="0"/>
              <a:t>pygmy blue whales</a:t>
            </a:r>
          </a:p>
        </p:txBody>
      </p:sp>
      <p:sp>
        <p:nvSpPr>
          <p:cNvPr id="4" name="TextBox 3">
            <a:extLst>
              <a:ext uri="{FF2B5EF4-FFF2-40B4-BE49-F238E27FC236}">
                <a16:creationId xmlns:a16="http://schemas.microsoft.com/office/drawing/2014/main" id="{5DC725B8-34EC-408E-98F0-B3F5BBDEAB9C}"/>
              </a:ext>
            </a:extLst>
          </p:cNvPr>
          <p:cNvSpPr txBox="1"/>
          <p:nvPr/>
        </p:nvSpPr>
        <p:spPr>
          <a:xfrm>
            <a:off x="720000" y="3908473"/>
            <a:ext cx="3727713" cy="923330"/>
          </a:xfrm>
          <a:prstGeom prst="rect">
            <a:avLst/>
          </a:prstGeom>
          <a:noFill/>
        </p:spPr>
        <p:txBody>
          <a:bodyPr wrap="square" rtlCol="0">
            <a:spAutoFit/>
          </a:bodyPr>
          <a:lstStyle/>
          <a:p>
            <a:r>
              <a:rPr lang="en-GB" dirty="0"/>
              <a:t>They also measured the surrounding noise levels (the loudness of sound) in the ocean.</a:t>
            </a:r>
          </a:p>
        </p:txBody>
      </p:sp>
      <p:pic>
        <p:nvPicPr>
          <p:cNvPr id="6" name="Picture 5" descr="A picture containing outdoor, water, riding, wave&#10;&#10;Description automatically generated">
            <a:extLst>
              <a:ext uri="{FF2B5EF4-FFF2-40B4-BE49-F238E27FC236}">
                <a16:creationId xmlns:a16="http://schemas.microsoft.com/office/drawing/2014/main" id="{AEFA3725-0F73-453A-89D1-60AE4DA2891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81600" y="2399963"/>
            <a:ext cx="3057244" cy="2116553"/>
          </a:xfrm>
          <a:prstGeom prst="rect">
            <a:avLst/>
          </a:prstGeom>
        </p:spPr>
      </p:pic>
      <p:sp>
        <p:nvSpPr>
          <p:cNvPr id="7" name="TextBox 6">
            <a:extLst>
              <a:ext uri="{FF2B5EF4-FFF2-40B4-BE49-F238E27FC236}">
                <a16:creationId xmlns:a16="http://schemas.microsoft.com/office/drawing/2014/main" id="{E42F1D7F-6B7A-4B73-9314-FF1FF507ED31}"/>
              </a:ext>
            </a:extLst>
          </p:cNvPr>
          <p:cNvSpPr txBox="1"/>
          <p:nvPr/>
        </p:nvSpPr>
        <p:spPr>
          <a:xfrm>
            <a:off x="5109571" y="4532152"/>
            <a:ext cx="3348216" cy="430887"/>
          </a:xfrm>
          <a:prstGeom prst="rect">
            <a:avLst/>
          </a:prstGeom>
          <a:noFill/>
        </p:spPr>
        <p:txBody>
          <a:bodyPr wrap="square" rtlCol="0">
            <a:spAutoFit/>
          </a:bodyPr>
          <a:lstStyle/>
          <a:p>
            <a:r>
              <a:rPr lang="en-GB" sz="1100" dirty="0"/>
              <a:t>A blue whale (</a:t>
            </a:r>
            <a:r>
              <a:rPr lang="en-GB" sz="1100" i="1" dirty="0"/>
              <a:t>Balaenoptera musculus</a:t>
            </a:r>
            <a:r>
              <a:rPr lang="en-GB" sz="1100" dirty="0"/>
              <a:t>) is the largest animal known to have ever existed.</a:t>
            </a:r>
          </a:p>
        </p:txBody>
      </p:sp>
      <p:sp>
        <p:nvSpPr>
          <p:cNvPr id="8" name="Rectangle: Rounded Corners 7">
            <a:extLst>
              <a:ext uri="{FF2B5EF4-FFF2-40B4-BE49-F238E27FC236}">
                <a16:creationId xmlns:a16="http://schemas.microsoft.com/office/drawing/2014/main" id="{E98DE1A1-DA46-48A6-9DFA-5F7BF64619FB}"/>
              </a:ext>
            </a:extLst>
          </p:cNvPr>
          <p:cNvSpPr/>
          <p:nvPr/>
        </p:nvSpPr>
        <p:spPr>
          <a:xfrm>
            <a:off x="720000" y="5476680"/>
            <a:ext cx="6063679" cy="923330"/>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What other sounds do you think you might hear in the ocean?</a:t>
            </a:r>
          </a:p>
        </p:txBody>
      </p:sp>
    </p:spTree>
    <p:extLst>
      <p:ext uri="{BB962C8B-B14F-4D97-AF65-F5344CB8AC3E}">
        <p14:creationId xmlns:p14="http://schemas.microsoft.com/office/powerpoint/2010/main" val="2511030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93ED84-E864-9C40-740D-16ED5E26F783}"/>
              </a:ext>
            </a:extLst>
          </p:cNvPr>
          <p:cNvSpPr>
            <a:spLocks noGrp="1"/>
          </p:cNvSpPr>
          <p:nvPr>
            <p:ph type="title"/>
          </p:nvPr>
        </p:nvSpPr>
        <p:spPr/>
        <p:txBody>
          <a:bodyPr>
            <a:normAutofit/>
          </a:bodyPr>
          <a:lstStyle/>
          <a:p>
            <a:r>
              <a:rPr lang="en-GB" dirty="0">
                <a:latin typeface="Calibri" panose="020F0502020204030204" pitchFamily="34" charset="0"/>
                <a:cs typeface="Calibri" panose="020F0502020204030204" pitchFamily="34" charset="0"/>
              </a:rPr>
              <a:t>What did the scientists find out?</a:t>
            </a:r>
          </a:p>
        </p:txBody>
      </p:sp>
      <p:sp>
        <p:nvSpPr>
          <p:cNvPr id="5" name="TextBox 4">
            <a:extLst>
              <a:ext uri="{FF2B5EF4-FFF2-40B4-BE49-F238E27FC236}">
                <a16:creationId xmlns:a16="http://schemas.microsoft.com/office/drawing/2014/main" id="{C2DE31C4-359E-4364-B5B6-5426AECE9997}"/>
              </a:ext>
            </a:extLst>
          </p:cNvPr>
          <p:cNvSpPr txBox="1"/>
          <p:nvPr/>
        </p:nvSpPr>
        <p:spPr>
          <a:xfrm>
            <a:off x="628648" y="1572970"/>
            <a:ext cx="8266874" cy="646331"/>
          </a:xfrm>
          <a:prstGeom prst="rect">
            <a:avLst/>
          </a:prstGeom>
          <a:noFill/>
        </p:spPr>
        <p:txBody>
          <a:bodyPr wrap="square" lIns="91440" tIns="45720" rIns="91440" bIns="45720" rtlCol="0" anchor="t">
            <a:spAutoFit/>
          </a:bodyPr>
          <a:lstStyle/>
          <a:p>
            <a:r>
              <a:rPr lang="en-GB" dirty="0"/>
              <a:t>The Antarctic blue whale's low pitch </a:t>
            </a:r>
            <a:r>
              <a:rPr lang="en-GB" u="sng" dirty="0"/>
              <a:t>calls became louder during the Antarctic summer </a:t>
            </a:r>
            <a:r>
              <a:rPr lang="en-GB" dirty="0"/>
              <a:t>and </a:t>
            </a:r>
            <a:r>
              <a:rPr lang="en-GB" u="sng" dirty="0"/>
              <a:t>quieter during the autumn and winter</a:t>
            </a:r>
            <a:r>
              <a:rPr lang="en-GB" dirty="0"/>
              <a:t>.</a:t>
            </a:r>
          </a:p>
        </p:txBody>
      </p:sp>
      <p:sp>
        <p:nvSpPr>
          <p:cNvPr id="9" name="Rectangle: Rounded Corners 8">
            <a:extLst>
              <a:ext uri="{FF2B5EF4-FFF2-40B4-BE49-F238E27FC236}">
                <a16:creationId xmlns:a16="http://schemas.microsoft.com/office/drawing/2014/main" id="{B0D41607-D39A-470B-99B2-05D1960A9064}"/>
              </a:ext>
            </a:extLst>
          </p:cNvPr>
          <p:cNvSpPr/>
          <p:nvPr/>
        </p:nvSpPr>
        <p:spPr>
          <a:xfrm>
            <a:off x="3203264" y="2489953"/>
            <a:ext cx="2737472" cy="817157"/>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Can you suggest why?</a:t>
            </a:r>
          </a:p>
        </p:txBody>
      </p:sp>
      <p:pic>
        <p:nvPicPr>
          <p:cNvPr id="11" name="Picture 10" descr="A picture containing ice, nature, outdoor, water&#10;&#10;Description automatically generated">
            <a:extLst>
              <a:ext uri="{FF2B5EF4-FFF2-40B4-BE49-F238E27FC236}">
                <a16:creationId xmlns:a16="http://schemas.microsoft.com/office/drawing/2014/main" id="{0F5CC25F-7B4B-414A-901D-FFE6FC4955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44047" y="4558853"/>
            <a:ext cx="2655905" cy="1770603"/>
          </a:xfrm>
          <a:prstGeom prst="rect">
            <a:avLst/>
          </a:prstGeom>
          <a:ln w="38100">
            <a:solidFill>
              <a:srgbClr val="3EB1C8"/>
            </a:solidFill>
          </a:ln>
        </p:spPr>
      </p:pic>
      <p:cxnSp>
        <p:nvCxnSpPr>
          <p:cNvPr id="10" name="Straight Arrow Connector 9">
            <a:extLst>
              <a:ext uri="{FF2B5EF4-FFF2-40B4-BE49-F238E27FC236}">
                <a16:creationId xmlns:a16="http://schemas.microsoft.com/office/drawing/2014/main" id="{C858B61D-6B65-026A-F65B-79E501391296}"/>
              </a:ext>
            </a:extLst>
          </p:cNvPr>
          <p:cNvCxnSpPr/>
          <p:nvPr/>
        </p:nvCxnSpPr>
        <p:spPr>
          <a:xfrm>
            <a:off x="1261889" y="4069997"/>
            <a:ext cx="735495" cy="0"/>
          </a:xfrm>
          <a:prstGeom prst="straightConnector1">
            <a:avLst/>
          </a:prstGeom>
          <a:ln w="38100">
            <a:solidFill>
              <a:srgbClr val="3EB1C8"/>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784EA86-48D7-3CC8-2214-269CBC628DCD}"/>
              </a:ext>
            </a:extLst>
          </p:cNvPr>
          <p:cNvCxnSpPr/>
          <p:nvPr/>
        </p:nvCxnSpPr>
        <p:spPr>
          <a:xfrm>
            <a:off x="5285630" y="4069997"/>
            <a:ext cx="735495" cy="0"/>
          </a:xfrm>
          <a:prstGeom prst="straightConnector1">
            <a:avLst/>
          </a:prstGeom>
          <a:ln w="38100">
            <a:solidFill>
              <a:srgbClr val="3EB1C8"/>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49A9EC9-E6EC-AA49-E773-26D631F366B5}"/>
              </a:ext>
            </a:extLst>
          </p:cNvPr>
          <p:cNvSpPr txBox="1"/>
          <p:nvPr/>
        </p:nvSpPr>
        <p:spPr>
          <a:xfrm>
            <a:off x="628648" y="3875481"/>
            <a:ext cx="653833" cy="369332"/>
          </a:xfrm>
          <a:prstGeom prst="rect">
            <a:avLst/>
          </a:prstGeom>
          <a:noFill/>
        </p:spPr>
        <p:txBody>
          <a:bodyPr wrap="none" rtlCol="0">
            <a:spAutoFit/>
          </a:bodyPr>
          <a:lstStyle/>
          <a:p>
            <a:r>
              <a:rPr lang="en-GB" dirty="0"/>
              <a:t>Hint!</a:t>
            </a:r>
          </a:p>
        </p:txBody>
      </p:sp>
      <p:sp>
        <p:nvSpPr>
          <p:cNvPr id="15" name="TextBox 14">
            <a:extLst>
              <a:ext uri="{FF2B5EF4-FFF2-40B4-BE49-F238E27FC236}">
                <a16:creationId xmlns:a16="http://schemas.microsoft.com/office/drawing/2014/main" id="{AE3FEF89-4376-ED49-AF10-401CE6F66531}"/>
              </a:ext>
            </a:extLst>
          </p:cNvPr>
          <p:cNvSpPr txBox="1"/>
          <p:nvPr/>
        </p:nvSpPr>
        <p:spPr>
          <a:xfrm>
            <a:off x="2250933" y="3885331"/>
            <a:ext cx="2909066" cy="369332"/>
          </a:xfrm>
          <a:prstGeom prst="rect">
            <a:avLst/>
          </a:prstGeom>
          <a:noFill/>
        </p:spPr>
        <p:txBody>
          <a:bodyPr wrap="none" rtlCol="0">
            <a:spAutoFit/>
          </a:bodyPr>
          <a:lstStyle/>
          <a:p>
            <a:r>
              <a:rPr lang="en-GB" dirty="0"/>
              <a:t>Icebergs melt in the summer</a:t>
            </a:r>
          </a:p>
        </p:txBody>
      </p:sp>
      <p:sp>
        <p:nvSpPr>
          <p:cNvPr id="16" name="TextBox 15">
            <a:extLst>
              <a:ext uri="{FF2B5EF4-FFF2-40B4-BE49-F238E27FC236}">
                <a16:creationId xmlns:a16="http://schemas.microsoft.com/office/drawing/2014/main" id="{86BF656E-61C4-768B-AE51-42884658A93C}"/>
              </a:ext>
            </a:extLst>
          </p:cNvPr>
          <p:cNvSpPr txBox="1"/>
          <p:nvPr/>
        </p:nvSpPr>
        <p:spPr>
          <a:xfrm>
            <a:off x="6305388" y="3889852"/>
            <a:ext cx="2317558" cy="369332"/>
          </a:xfrm>
          <a:prstGeom prst="rect">
            <a:avLst/>
          </a:prstGeom>
          <a:noFill/>
        </p:spPr>
        <p:txBody>
          <a:bodyPr wrap="none" rtlCol="0">
            <a:spAutoFit/>
          </a:bodyPr>
          <a:lstStyle/>
          <a:p>
            <a:r>
              <a:rPr lang="en-GB" dirty="0"/>
              <a:t>The ocean gets noisier</a:t>
            </a:r>
          </a:p>
        </p:txBody>
      </p:sp>
    </p:spTree>
    <p:extLst>
      <p:ext uri="{BB962C8B-B14F-4D97-AF65-F5344CB8AC3E}">
        <p14:creationId xmlns:p14="http://schemas.microsoft.com/office/powerpoint/2010/main" val="1355410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93ED84-E864-9C40-740D-16ED5E26F783}"/>
              </a:ext>
            </a:extLst>
          </p:cNvPr>
          <p:cNvSpPr>
            <a:spLocks noGrp="1"/>
          </p:cNvSpPr>
          <p:nvPr>
            <p:ph type="title"/>
          </p:nvPr>
        </p:nvSpPr>
        <p:spPr>
          <a:xfrm>
            <a:off x="628652" y="365126"/>
            <a:ext cx="8158096" cy="1325562"/>
          </a:xfrm>
        </p:spPr>
        <p:txBody>
          <a:bodyPr>
            <a:normAutofit/>
          </a:bodyPr>
          <a:lstStyle/>
          <a:p>
            <a:r>
              <a:rPr lang="en-GB" dirty="0">
                <a:latin typeface="Calibri" panose="020F0502020204030204" pitchFamily="34" charset="0"/>
                <a:cs typeface="Calibri" panose="020F0502020204030204" pitchFamily="34" charset="0"/>
              </a:rPr>
              <a:t>What else did the scientists find out?</a:t>
            </a:r>
          </a:p>
        </p:txBody>
      </p:sp>
      <p:sp>
        <p:nvSpPr>
          <p:cNvPr id="3" name="TextBox 2">
            <a:extLst>
              <a:ext uri="{FF2B5EF4-FFF2-40B4-BE49-F238E27FC236}">
                <a16:creationId xmlns:a16="http://schemas.microsoft.com/office/drawing/2014/main" id="{FFB32ABA-87FE-4C05-96BE-62C098EDC315}"/>
              </a:ext>
            </a:extLst>
          </p:cNvPr>
          <p:cNvSpPr txBox="1"/>
          <p:nvPr/>
        </p:nvSpPr>
        <p:spPr>
          <a:xfrm>
            <a:off x="628648" y="1623354"/>
            <a:ext cx="8158100" cy="646331"/>
          </a:xfrm>
          <a:prstGeom prst="rect">
            <a:avLst/>
          </a:prstGeom>
          <a:noFill/>
        </p:spPr>
        <p:txBody>
          <a:bodyPr wrap="square" lIns="91440" tIns="45720" rIns="91440" bIns="45720" rtlCol="0" anchor="t">
            <a:spAutoFit/>
          </a:bodyPr>
          <a:lstStyle/>
          <a:p>
            <a:r>
              <a:rPr lang="en-GB" dirty="0"/>
              <a:t>Over the past 7 years, the </a:t>
            </a:r>
            <a:r>
              <a:rPr lang="en-GB" b="1" dirty="0"/>
              <a:t>pitch</a:t>
            </a:r>
            <a:r>
              <a:rPr lang="en-GB" dirty="0"/>
              <a:t> of whale song has become lower (in all types of whales). </a:t>
            </a:r>
          </a:p>
        </p:txBody>
      </p:sp>
      <p:sp>
        <p:nvSpPr>
          <p:cNvPr id="8" name="Rectangle 7">
            <a:extLst>
              <a:ext uri="{FF2B5EF4-FFF2-40B4-BE49-F238E27FC236}">
                <a16:creationId xmlns:a16="http://schemas.microsoft.com/office/drawing/2014/main" id="{574D25C2-19BB-43DA-B2F1-8B2E4C295B3F}"/>
              </a:ext>
            </a:extLst>
          </p:cNvPr>
          <p:cNvSpPr/>
          <p:nvPr/>
        </p:nvSpPr>
        <p:spPr>
          <a:xfrm>
            <a:off x="628648" y="4003539"/>
            <a:ext cx="8158100" cy="2739211"/>
          </a:xfrm>
          <a:prstGeom prst="rect">
            <a:avLst/>
          </a:prstGeom>
        </p:spPr>
        <p:txBody>
          <a:bodyPr wrap="square" lIns="91440" tIns="45720" rIns="91440" bIns="45720" anchor="t">
            <a:spAutoFit/>
          </a:bodyPr>
          <a:lstStyle/>
          <a:p>
            <a:pPr>
              <a:spcAft>
                <a:spcPts val="600"/>
              </a:spcAft>
            </a:pPr>
            <a:r>
              <a:rPr lang="en-GB" dirty="0"/>
              <a:t>The scientists suggest 2 reasons: </a:t>
            </a:r>
          </a:p>
          <a:p>
            <a:pPr>
              <a:spcAft>
                <a:spcPts val="600"/>
              </a:spcAft>
            </a:pPr>
            <a:r>
              <a:rPr lang="en-GB" b="1" dirty="0"/>
              <a:t>More whales </a:t>
            </a:r>
            <a:r>
              <a:rPr lang="en-GB" dirty="0"/>
              <a:t>- The number of whales in the ocean has increased (since whaling was banned in 1986). This is good news. If the whales are closer together, perhaps they don’t have to sing as loudly to communicate. </a:t>
            </a:r>
          </a:p>
          <a:p>
            <a:pPr>
              <a:spcAft>
                <a:spcPts val="600"/>
              </a:spcAft>
            </a:pPr>
            <a:r>
              <a:rPr lang="en-GB" b="1" dirty="0"/>
              <a:t>Sound waves are travelling further in the oceans </a:t>
            </a:r>
            <a:r>
              <a:rPr lang="en-GB" dirty="0"/>
              <a:t>– Human activities have increased the  carbon dioxide gas in the atmosphere. Some dissolves in the sea and makes the oceans more acidic. Sound travels further in acidic water. Perhaps the whales don’t have to call as loudly as they used to. But it’s not good news for all animals. Acidic water is known to be harmful to some animals and plants living in the oceans.</a:t>
            </a:r>
          </a:p>
        </p:txBody>
      </p:sp>
      <p:sp>
        <p:nvSpPr>
          <p:cNvPr id="9" name="Rectangle: Rounded Corners 8">
            <a:extLst>
              <a:ext uri="{FF2B5EF4-FFF2-40B4-BE49-F238E27FC236}">
                <a16:creationId xmlns:a16="http://schemas.microsoft.com/office/drawing/2014/main" id="{B0D41607-D39A-470B-99B2-05D1960A9064}"/>
              </a:ext>
            </a:extLst>
          </p:cNvPr>
          <p:cNvSpPr/>
          <p:nvPr/>
        </p:nvSpPr>
        <p:spPr>
          <a:xfrm>
            <a:off x="1889539" y="2921299"/>
            <a:ext cx="5171440" cy="756449"/>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But why are whales calling more quietly?</a:t>
            </a:r>
          </a:p>
        </p:txBody>
      </p:sp>
      <p:sp>
        <p:nvSpPr>
          <p:cNvPr id="12" name="TextBox 11">
            <a:extLst>
              <a:ext uri="{FF2B5EF4-FFF2-40B4-BE49-F238E27FC236}">
                <a16:creationId xmlns:a16="http://schemas.microsoft.com/office/drawing/2014/main" id="{0298D405-6C1E-04C8-A824-80666FFFD775}"/>
              </a:ext>
            </a:extLst>
          </p:cNvPr>
          <p:cNvSpPr txBox="1"/>
          <p:nvPr/>
        </p:nvSpPr>
        <p:spPr>
          <a:xfrm>
            <a:off x="628648" y="2226176"/>
            <a:ext cx="7998464" cy="369332"/>
          </a:xfrm>
          <a:prstGeom prst="rect">
            <a:avLst/>
          </a:prstGeom>
          <a:noFill/>
        </p:spPr>
        <p:txBody>
          <a:bodyPr wrap="square">
            <a:spAutoFit/>
          </a:bodyPr>
          <a:lstStyle/>
          <a:p>
            <a:r>
              <a:rPr lang="en-GB" dirty="0"/>
              <a:t>Scientists think that when the whale song is </a:t>
            </a:r>
            <a:r>
              <a:rPr lang="en-GB" u="sng" dirty="0"/>
              <a:t>lower</a:t>
            </a:r>
            <a:r>
              <a:rPr lang="en-GB" dirty="0"/>
              <a:t>, the whale song is also </a:t>
            </a:r>
            <a:r>
              <a:rPr lang="en-GB" u="sng" dirty="0"/>
              <a:t>quieter</a:t>
            </a:r>
            <a:r>
              <a:rPr lang="en-GB" dirty="0"/>
              <a:t>.</a:t>
            </a:r>
          </a:p>
        </p:txBody>
      </p:sp>
    </p:spTree>
    <p:extLst>
      <p:ext uri="{BB962C8B-B14F-4D97-AF65-F5344CB8AC3E}">
        <p14:creationId xmlns:p14="http://schemas.microsoft.com/office/powerpoint/2010/main" val="3833598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E98864-0F67-48F6-87B5-8A0D836D5599}"/>
              </a:ext>
            </a:extLst>
          </p:cNvPr>
          <p:cNvSpPr>
            <a:spLocks noGrp="1"/>
          </p:cNvSpPr>
          <p:nvPr>
            <p:ph type="title"/>
          </p:nvPr>
        </p:nvSpPr>
        <p:spPr/>
        <p:txBody>
          <a:bodyPr>
            <a:normAutofit/>
          </a:bodyPr>
          <a:lstStyle/>
          <a:p>
            <a:r>
              <a:rPr lang="en-GB" dirty="0">
                <a:latin typeface="Calibri" panose="020F0502020204030204" pitchFamily="34" charset="0"/>
                <a:cs typeface="Calibri" panose="020F0502020204030204" pitchFamily="34" charset="0"/>
              </a:rPr>
              <a:t>Who are the scientists?</a:t>
            </a:r>
          </a:p>
        </p:txBody>
      </p:sp>
      <p:pic>
        <p:nvPicPr>
          <p:cNvPr id="4" name="Picture 3">
            <a:extLst>
              <a:ext uri="{FF2B5EF4-FFF2-40B4-BE49-F238E27FC236}">
                <a16:creationId xmlns:a16="http://schemas.microsoft.com/office/drawing/2014/main" id="{D4354B8E-8D4A-4604-ADA3-D45D619591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9171"/>
          <a:stretch/>
        </p:blipFill>
        <p:spPr>
          <a:xfrm>
            <a:off x="850626" y="1690688"/>
            <a:ext cx="1944207" cy="2354538"/>
          </a:xfrm>
          <a:prstGeom prst="rect">
            <a:avLst/>
          </a:prstGeom>
          <a:ln w="38100">
            <a:solidFill>
              <a:srgbClr val="3EB1C8"/>
            </a:solidFill>
          </a:ln>
        </p:spPr>
      </p:pic>
      <p:pic>
        <p:nvPicPr>
          <p:cNvPr id="10" name="Picture 9">
            <a:extLst>
              <a:ext uri="{FF2B5EF4-FFF2-40B4-BE49-F238E27FC236}">
                <a16:creationId xmlns:a16="http://schemas.microsoft.com/office/drawing/2014/main" id="{161C5FB1-151F-430F-A8C3-64C8263C7FD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0626" y="4484998"/>
            <a:ext cx="1944207" cy="1687572"/>
          </a:xfrm>
          <a:prstGeom prst="rect">
            <a:avLst/>
          </a:prstGeom>
          <a:ln w="38100">
            <a:solidFill>
              <a:srgbClr val="3EB1C8"/>
            </a:solidFill>
          </a:ln>
        </p:spPr>
      </p:pic>
      <p:sp>
        <p:nvSpPr>
          <p:cNvPr id="12" name="TextBox 11">
            <a:extLst>
              <a:ext uri="{FF2B5EF4-FFF2-40B4-BE49-F238E27FC236}">
                <a16:creationId xmlns:a16="http://schemas.microsoft.com/office/drawing/2014/main" id="{687F46C8-2A89-4F20-B244-B627E28CF728}"/>
              </a:ext>
            </a:extLst>
          </p:cNvPr>
          <p:cNvSpPr txBox="1"/>
          <p:nvPr/>
        </p:nvSpPr>
        <p:spPr>
          <a:xfrm>
            <a:off x="3023782" y="1690688"/>
            <a:ext cx="5631008" cy="1200329"/>
          </a:xfrm>
          <a:prstGeom prst="rect">
            <a:avLst/>
          </a:prstGeom>
          <a:noFill/>
        </p:spPr>
        <p:txBody>
          <a:bodyPr wrap="square" rtlCol="0">
            <a:spAutoFit/>
          </a:bodyPr>
          <a:lstStyle/>
          <a:p>
            <a:r>
              <a:rPr lang="en-GB" b="1" dirty="0"/>
              <a:t>Emmanuelle Leroy </a:t>
            </a:r>
            <a:r>
              <a:rPr lang="en-GB" dirty="0"/>
              <a:t>now</a:t>
            </a:r>
            <a:r>
              <a:rPr lang="en-GB" b="1" dirty="0"/>
              <a:t> </a:t>
            </a:r>
            <a:r>
              <a:rPr lang="en-GB" dirty="0"/>
              <a:t>works in Australia. </a:t>
            </a:r>
          </a:p>
          <a:p>
            <a:endParaRPr lang="en-GB" dirty="0"/>
          </a:p>
          <a:p>
            <a:r>
              <a:rPr lang="en-GB" dirty="0"/>
              <a:t>She monitors the noises that whales make to learn more about life in the oceans.</a:t>
            </a:r>
          </a:p>
        </p:txBody>
      </p:sp>
      <p:sp>
        <p:nvSpPr>
          <p:cNvPr id="13" name="TextBox 12">
            <a:extLst>
              <a:ext uri="{FF2B5EF4-FFF2-40B4-BE49-F238E27FC236}">
                <a16:creationId xmlns:a16="http://schemas.microsoft.com/office/drawing/2014/main" id="{F5ECD2E1-88B2-422E-8C80-6BFAA576362C}"/>
              </a:ext>
            </a:extLst>
          </p:cNvPr>
          <p:cNvSpPr txBox="1"/>
          <p:nvPr/>
        </p:nvSpPr>
        <p:spPr>
          <a:xfrm>
            <a:off x="3023782" y="4484998"/>
            <a:ext cx="5811373" cy="1200329"/>
          </a:xfrm>
          <a:prstGeom prst="rect">
            <a:avLst/>
          </a:prstGeom>
          <a:noFill/>
        </p:spPr>
        <p:txBody>
          <a:bodyPr wrap="square" rtlCol="0">
            <a:spAutoFit/>
          </a:bodyPr>
          <a:lstStyle/>
          <a:p>
            <a:r>
              <a:rPr lang="en-GB" b="1" dirty="0"/>
              <a:t>Julien </a:t>
            </a:r>
            <a:r>
              <a:rPr lang="en-GB" b="1" dirty="0" err="1"/>
              <a:t>Bonnel</a:t>
            </a:r>
            <a:r>
              <a:rPr lang="en-GB" b="1" dirty="0"/>
              <a:t> </a:t>
            </a:r>
            <a:r>
              <a:rPr lang="en-GB" dirty="0"/>
              <a:t>leads a </a:t>
            </a:r>
            <a:r>
              <a:rPr lang="en-GB" dirty="0">
                <a:hlinkClick r:id="rId5"/>
              </a:rPr>
              <a:t>research lab</a:t>
            </a:r>
            <a:r>
              <a:rPr lang="en-GB" dirty="0"/>
              <a:t> dedicated to ocean research. </a:t>
            </a:r>
          </a:p>
          <a:p>
            <a:endParaRPr lang="en-GB" dirty="0"/>
          </a:p>
          <a:p>
            <a:r>
              <a:rPr lang="en-GB" dirty="0"/>
              <a:t>He is interested in animal signals in the oceans.</a:t>
            </a:r>
          </a:p>
        </p:txBody>
      </p:sp>
    </p:spTree>
    <p:extLst>
      <p:ext uri="{BB962C8B-B14F-4D97-AF65-F5344CB8AC3E}">
        <p14:creationId xmlns:p14="http://schemas.microsoft.com/office/powerpoint/2010/main" val="3904547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2D1ABB9-CB4F-EEF0-A24F-4F5201B43D2C}"/>
              </a:ext>
            </a:extLst>
          </p:cNvPr>
          <p:cNvSpPr>
            <a:spLocks noGrp="1"/>
          </p:cNvSpPr>
          <p:nvPr>
            <p:ph type="title"/>
          </p:nvPr>
        </p:nvSpPr>
        <p:spPr/>
        <p:txBody>
          <a:bodyPr>
            <a:normAutofit/>
          </a:bodyPr>
          <a:lstStyle/>
          <a:p>
            <a:r>
              <a:rPr lang="en-GB" dirty="0">
                <a:latin typeface="Calibri" panose="020F0502020204030204" pitchFamily="34" charset="0"/>
                <a:cs typeface="Calibri" panose="020F0502020204030204" pitchFamily="34" charset="0"/>
              </a:rPr>
              <a:t>Your turn to investigate</a:t>
            </a:r>
          </a:p>
        </p:txBody>
      </p:sp>
      <p:sp>
        <p:nvSpPr>
          <p:cNvPr id="7" name="Rectangle: Rounded Corners 6">
            <a:extLst>
              <a:ext uri="{FF2B5EF4-FFF2-40B4-BE49-F238E27FC236}">
                <a16:creationId xmlns:a16="http://schemas.microsoft.com/office/drawing/2014/main" id="{DD89CAB2-35E6-4495-B69C-E4B815DD3A0D}"/>
              </a:ext>
            </a:extLst>
          </p:cNvPr>
          <p:cNvSpPr/>
          <p:nvPr/>
        </p:nvSpPr>
        <p:spPr>
          <a:xfrm>
            <a:off x="737683" y="1615721"/>
            <a:ext cx="7956456" cy="632605"/>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 Can you change the pitch (frequency) of a sound wave?</a:t>
            </a:r>
          </a:p>
        </p:txBody>
      </p:sp>
      <p:pic>
        <p:nvPicPr>
          <p:cNvPr id="5" name="Picture 4" descr="A picture containing bottle, table, indoor, water&#10;&#10;Description automatically generated">
            <a:extLst>
              <a:ext uri="{FF2B5EF4-FFF2-40B4-BE49-F238E27FC236}">
                <a16:creationId xmlns:a16="http://schemas.microsoft.com/office/drawing/2014/main" id="{6C0C6654-66E6-42D3-A2CF-A3F329224A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3719" y="2652064"/>
            <a:ext cx="2071828" cy="1553871"/>
          </a:xfrm>
          <a:prstGeom prst="rect">
            <a:avLst/>
          </a:prstGeom>
          <a:ln w="38100">
            <a:solidFill>
              <a:srgbClr val="3EB1C8"/>
            </a:solidFill>
          </a:ln>
        </p:spPr>
      </p:pic>
      <p:pic>
        <p:nvPicPr>
          <p:cNvPr id="10" name="Picture 9" descr="A picture containing person, cutting, man, standing&#10;&#10;Description automatically generated">
            <a:extLst>
              <a:ext uri="{FF2B5EF4-FFF2-40B4-BE49-F238E27FC236}">
                <a16:creationId xmlns:a16="http://schemas.microsoft.com/office/drawing/2014/main" id="{FB6DEA7A-C881-4F50-888E-C66148FB08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69422" y="2652064"/>
            <a:ext cx="2071828" cy="1553871"/>
          </a:xfrm>
          <a:prstGeom prst="rect">
            <a:avLst/>
          </a:prstGeom>
          <a:ln w="38100">
            <a:solidFill>
              <a:srgbClr val="3EB1C8"/>
            </a:solidFill>
          </a:ln>
        </p:spPr>
      </p:pic>
      <p:sp>
        <p:nvSpPr>
          <p:cNvPr id="16" name="TextBox 15">
            <a:extLst>
              <a:ext uri="{FF2B5EF4-FFF2-40B4-BE49-F238E27FC236}">
                <a16:creationId xmlns:a16="http://schemas.microsoft.com/office/drawing/2014/main" id="{56A2CA2E-D559-49D0-A0F6-11D1CA9BECE3}"/>
              </a:ext>
            </a:extLst>
          </p:cNvPr>
          <p:cNvSpPr txBox="1"/>
          <p:nvPr/>
        </p:nvSpPr>
        <p:spPr>
          <a:xfrm>
            <a:off x="763719" y="4361890"/>
            <a:ext cx="2071828" cy="923330"/>
          </a:xfrm>
          <a:prstGeom prst="rect">
            <a:avLst/>
          </a:prstGeom>
          <a:noFill/>
        </p:spPr>
        <p:txBody>
          <a:bodyPr wrap="square" rtlCol="0">
            <a:spAutoFit/>
          </a:bodyPr>
          <a:lstStyle/>
          <a:p>
            <a:r>
              <a:rPr lang="en-GB"/>
              <a:t>Tap or blow across the neck of the bottles.</a:t>
            </a:r>
          </a:p>
        </p:txBody>
      </p:sp>
      <p:sp>
        <p:nvSpPr>
          <p:cNvPr id="17" name="TextBox 16">
            <a:extLst>
              <a:ext uri="{FF2B5EF4-FFF2-40B4-BE49-F238E27FC236}">
                <a16:creationId xmlns:a16="http://schemas.microsoft.com/office/drawing/2014/main" id="{C92B0751-0713-4491-B592-5925AD705B82}"/>
              </a:ext>
            </a:extLst>
          </p:cNvPr>
          <p:cNvSpPr txBox="1"/>
          <p:nvPr/>
        </p:nvSpPr>
        <p:spPr>
          <a:xfrm>
            <a:off x="6469422" y="4308672"/>
            <a:ext cx="2071828" cy="646331"/>
          </a:xfrm>
          <a:prstGeom prst="rect">
            <a:avLst/>
          </a:prstGeom>
          <a:noFill/>
        </p:spPr>
        <p:txBody>
          <a:bodyPr wrap="square" rtlCol="0">
            <a:spAutoFit/>
          </a:bodyPr>
          <a:lstStyle/>
          <a:p>
            <a:r>
              <a:rPr lang="en-GB"/>
              <a:t>Flick the ruler against the table.</a:t>
            </a:r>
          </a:p>
        </p:txBody>
      </p:sp>
      <p:sp>
        <p:nvSpPr>
          <p:cNvPr id="18" name="TextBox 17">
            <a:extLst>
              <a:ext uri="{FF2B5EF4-FFF2-40B4-BE49-F238E27FC236}">
                <a16:creationId xmlns:a16="http://schemas.microsoft.com/office/drawing/2014/main" id="{A893A860-6282-47BA-A13D-706756908F73}"/>
              </a:ext>
            </a:extLst>
          </p:cNvPr>
          <p:cNvSpPr txBox="1"/>
          <p:nvPr/>
        </p:nvSpPr>
        <p:spPr>
          <a:xfrm>
            <a:off x="3428287" y="4361890"/>
            <a:ext cx="2496119" cy="1200329"/>
          </a:xfrm>
          <a:prstGeom prst="rect">
            <a:avLst/>
          </a:prstGeom>
          <a:noFill/>
        </p:spPr>
        <p:txBody>
          <a:bodyPr wrap="square" rtlCol="0">
            <a:spAutoFit/>
          </a:bodyPr>
          <a:lstStyle/>
          <a:p>
            <a:r>
              <a:rPr lang="en-GB" dirty="0"/>
              <a:t>Cut the flattened end of a straw into a point.</a:t>
            </a:r>
          </a:p>
          <a:p>
            <a:r>
              <a:rPr lang="en-GB" dirty="0"/>
              <a:t>Put pointed end in your mouth &amp; blow. </a:t>
            </a:r>
          </a:p>
        </p:txBody>
      </p:sp>
      <p:pic>
        <p:nvPicPr>
          <p:cNvPr id="20" name="Picture 19" descr="A close up of a pencil&#10;&#10;Description automatically generated">
            <a:extLst>
              <a:ext uri="{FF2B5EF4-FFF2-40B4-BE49-F238E27FC236}">
                <a16:creationId xmlns:a16="http://schemas.microsoft.com/office/drawing/2014/main" id="{4D3B887E-E894-45A8-87F9-695262D4A3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43848" y="2652065"/>
            <a:ext cx="2330806" cy="1553870"/>
          </a:xfrm>
          <a:prstGeom prst="rect">
            <a:avLst/>
          </a:prstGeom>
          <a:ln w="38100">
            <a:solidFill>
              <a:srgbClr val="3EB1C8"/>
            </a:solidFill>
          </a:ln>
        </p:spPr>
      </p:pic>
      <p:sp>
        <p:nvSpPr>
          <p:cNvPr id="22" name="TextBox 21">
            <a:extLst>
              <a:ext uri="{FF2B5EF4-FFF2-40B4-BE49-F238E27FC236}">
                <a16:creationId xmlns:a16="http://schemas.microsoft.com/office/drawing/2014/main" id="{63670DD3-A69E-41F4-8D98-9691ABC5E134}"/>
              </a:ext>
            </a:extLst>
          </p:cNvPr>
          <p:cNvSpPr txBox="1"/>
          <p:nvPr/>
        </p:nvSpPr>
        <p:spPr>
          <a:xfrm>
            <a:off x="2835547" y="5889920"/>
            <a:ext cx="6169305" cy="646331"/>
          </a:xfrm>
          <a:prstGeom prst="rect">
            <a:avLst/>
          </a:prstGeom>
          <a:noFill/>
        </p:spPr>
        <p:txBody>
          <a:bodyPr wrap="square" rtlCol="0">
            <a:spAutoFit/>
          </a:bodyPr>
          <a:lstStyle/>
          <a:p>
            <a:r>
              <a:rPr lang="en-GB" dirty="0">
                <a:solidFill>
                  <a:srgbClr val="3EB1C8"/>
                </a:solidFill>
              </a:rPr>
              <a:t>What happens if you change… the water level in the bottle / shorten the straw / move the ruler?</a:t>
            </a:r>
          </a:p>
        </p:txBody>
      </p:sp>
      <p:pic>
        <p:nvPicPr>
          <p:cNvPr id="12" name="Picture 11" descr="A blue circle with white graphic in it&#10;&#10;Description automatically generated">
            <a:extLst>
              <a:ext uri="{FF2B5EF4-FFF2-40B4-BE49-F238E27FC236}">
                <a16:creationId xmlns:a16="http://schemas.microsoft.com/office/drawing/2014/main" id="{5B0AA6F9-7CF3-26AF-3B81-2D9EE475DF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87812" y="174087"/>
            <a:ext cx="900000" cy="900000"/>
          </a:xfrm>
          <a:prstGeom prst="rect">
            <a:avLst/>
          </a:prstGeom>
        </p:spPr>
      </p:pic>
      <p:pic>
        <p:nvPicPr>
          <p:cNvPr id="3" name="Picture 2" descr="A blue magnifying glass on a white circle&#10;&#10;Description automatically generated">
            <a:extLst>
              <a:ext uri="{FF2B5EF4-FFF2-40B4-BE49-F238E27FC236}">
                <a16:creationId xmlns:a16="http://schemas.microsoft.com/office/drawing/2014/main" id="{06265FB6-132D-AE12-8977-6FB78E94514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8652" y="5770137"/>
            <a:ext cx="900000" cy="900000"/>
          </a:xfrm>
          <a:prstGeom prst="rect">
            <a:avLst/>
          </a:prstGeom>
        </p:spPr>
      </p:pic>
      <p:pic>
        <p:nvPicPr>
          <p:cNvPr id="8" name="Picture 7" descr="A pink pencil in a square&#10;&#10;Description automatically generated">
            <a:extLst>
              <a:ext uri="{FF2B5EF4-FFF2-40B4-BE49-F238E27FC236}">
                <a16:creationId xmlns:a16="http://schemas.microsoft.com/office/drawing/2014/main" id="{4B046BB0-40D3-7399-A040-68353078172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36707" y="5770137"/>
            <a:ext cx="900000" cy="900000"/>
          </a:xfrm>
          <a:prstGeom prst="rect">
            <a:avLst/>
          </a:prstGeom>
        </p:spPr>
      </p:pic>
    </p:spTree>
    <p:extLst>
      <p:ext uri="{BB962C8B-B14F-4D97-AF65-F5344CB8AC3E}">
        <p14:creationId xmlns:p14="http://schemas.microsoft.com/office/powerpoint/2010/main" val="1478597435"/>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1cf1bba-0ff5-42e2-8005-60d9d9512cef">
      <Terms xmlns="http://schemas.microsoft.com/office/infopath/2007/PartnerControls"/>
    </lcf76f155ced4ddcb4097134ff3c332f>
    <TaxCatchAll xmlns="7705360a-025e-40d4-a4f7-46b65681b513" xsi:nil="true"/>
    <Note xmlns="51cf1bba-0ff5-42e2-8005-60d9d9512ce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007297486795B42A72494E499C3B7DD" ma:contentTypeVersion="18" ma:contentTypeDescription="Create a new document." ma:contentTypeScope="" ma:versionID="61baa48d5ba76ab5221c4e001670cc84">
  <xsd:schema xmlns:xsd="http://www.w3.org/2001/XMLSchema" xmlns:xs="http://www.w3.org/2001/XMLSchema" xmlns:p="http://schemas.microsoft.com/office/2006/metadata/properties" xmlns:ns2="7705360a-025e-40d4-a4f7-46b65681b513" xmlns:ns3="51cf1bba-0ff5-42e2-8005-60d9d9512cef" targetNamespace="http://schemas.microsoft.com/office/2006/metadata/properties" ma:root="true" ma:fieldsID="3bca39f498a7832e1987295568d54549" ns2:_="" ns3:_="">
    <xsd:import namespace="7705360a-025e-40d4-a4f7-46b65681b513"/>
    <xsd:import namespace="51cf1bba-0ff5-42e2-8005-60d9d9512ce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3:Note"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5360a-025e-40d4-a4f7-46b65681b51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4" nillable="true" ma:displayName="Taxonomy Catch All Column" ma:hidden="true" ma:list="{5b49787c-f2a6-4fab-9402-1a683a231c7c}" ma:internalName="TaxCatchAll" ma:showField="CatchAllData" ma:web="7705360a-025e-40d4-a4f7-46b65681b51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1cf1bba-0ff5-42e2-8005-60d9d9512cef"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ote" ma:index="18" nillable="true" ma:displayName="Note" ma:format="Dropdown" ma:internalName="Note">
      <xsd:simpleType>
        <xsd:restriction base="dms:Text">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54495e26-79e2-4f79-a38f-ec90355601e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3AB155-FD45-400F-89C4-CD46A5BAE941}">
  <ds:schemaRefs>
    <ds:schemaRef ds:uri="http://schemas.microsoft.com/office/2006/metadata/properties"/>
    <ds:schemaRef ds:uri="http://schemas.microsoft.com/office/infopath/2007/PartnerControls"/>
    <ds:schemaRef ds:uri="f6a294d8-0227-4a1f-9f82-c7d0e374c362"/>
    <ds:schemaRef ds:uri="56010c2e-e7df-43f9-b9a0-0c299b337b10"/>
  </ds:schemaRefs>
</ds:datastoreItem>
</file>

<file path=customXml/itemProps2.xml><?xml version="1.0" encoding="utf-8"?>
<ds:datastoreItem xmlns:ds="http://schemas.openxmlformats.org/officeDocument/2006/customXml" ds:itemID="{FD920BA0-0A4C-42B9-95DD-D8A20D716C74}">
  <ds:schemaRefs>
    <ds:schemaRef ds:uri="http://schemas.microsoft.com/sharepoint/v3/contenttype/forms"/>
  </ds:schemaRefs>
</ds:datastoreItem>
</file>

<file path=customXml/itemProps3.xml><?xml version="1.0" encoding="utf-8"?>
<ds:datastoreItem xmlns:ds="http://schemas.openxmlformats.org/officeDocument/2006/customXml" ds:itemID="{90BCD4DE-EFB2-49B2-9C94-7625160A6E76}"/>
</file>

<file path=docProps/app.xml><?xml version="1.0" encoding="utf-8"?>
<Properties xmlns="http://schemas.openxmlformats.org/officeDocument/2006/extended-properties" xmlns:vt="http://schemas.openxmlformats.org/officeDocument/2006/docPropsVTypes">
  <TotalTime>641</TotalTime>
  <Words>1942</Words>
  <Application>Microsoft Office PowerPoint</Application>
  <PresentationFormat>On-screen Show (4:3)</PresentationFormat>
  <Paragraphs>190</Paragraphs>
  <Slides>16</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Arial</vt:lpstr>
      <vt:lpstr>Calibri</vt:lpstr>
      <vt:lpstr>InterFace</vt:lpstr>
      <vt:lpstr>Interface-Regular</vt:lpstr>
      <vt:lpstr>Plus Jakarta Sans ExtraBold</vt:lpstr>
      <vt:lpstr>Plus Jakarta Sans Medium</vt:lpstr>
      <vt:lpstr>2_Office Theme</vt:lpstr>
      <vt:lpstr>1_Office Theme</vt:lpstr>
      <vt:lpstr>Whale song is changing</vt:lpstr>
      <vt:lpstr>Whale song is changing</vt:lpstr>
      <vt:lpstr>Key vocabulary</vt:lpstr>
      <vt:lpstr>What did the scientists know?</vt:lpstr>
      <vt:lpstr>What did the scientists do?</vt:lpstr>
      <vt:lpstr>What did the scientists find out?</vt:lpstr>
      <vt:lpstr>What else did the scientists find out?</vt:lpstr>
      <vt:lpstr>Who are the scientists?</vt:lpstr>
      <vt:lpstr>Your turn to investigate</vt:lpstr>
      <vt:lpstr>Your turn to investigate</vt:lpstr>
      <vt:lpstr>Your turn to investigate</vt:lpstr>
      <vt:lpstr>What did you find out?</vt:lpstr>
      <vt:lpstr>Questions for further learning</vt:lpstr>
      <vt:lpstr>Cross-curricular links</vt:lpstr>
      <vt:lpstr>PowerPoint Presentation</vt:lpstr>
      <vt:lpstr>PowerPoint Presentation</vt:lpstr>
    </vt:vector>
  </TitlesOfParts>
  <Company>University of Bristol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Alison Trew</cp:lastModifiedBy>
  <cp:revision>16</cp:revision>
  <dcterms:created xsi:type="dcterms:W3CDTF">2016-06-16T08:43:18Z</dcterms:created>
  <dcterms:modified xsi:type="dcterms:W3CDTF">2023-12-12T15:45:57Z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0x010100FF602F4352AC064BAB6534866D1EBEE7</vt:lpwstr>
  </property>
  <property fmtid="{D5CDD505-2E9C-101B-9397-08002B2CF9AE}" pid="3" name="MediaServiceImageTags">
    <vt:lpwstr/>
  </property>
</Properties>
</file>