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22"/>
  </p:notesMasterIdLst>
  <p:sldIdLst>
    <p:sldId id="294" r:id="rId6"/>
    <p:sldId id="329" r:id="rId7"/>
    <p:sldId id="285" r:id="rId8"/>
    <p:sldId id="281" r:id="rId9"/>
    <p:sldId id="284" r:id="rId10"/>
    <p:sldId id="258" r:id="rId11"/>
    <p:sldId id="259" r:id="rId12"/>
    <p:sldId id="257" r:id="rId13"/>
    <p:sldId id="267" r:id="rId14"/>
    <p:sldId id="286" r:id="rId15"/>
    <p:sldId id="268" r:id="rId16"/>
    <p:sldId id="262" r:id="rId17"/>
    <p:sldId id="263" r:id="rId18"/>
    <p:sldId id="336" r:id="rId19"/>
    <p:sldId id="333" r:id="rId20"/>
    <p:sldId id="33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9" clrIdx="0">
    <p:extLst>
      <p:ext uri="{19B8F6BF-5375-455C-9EA6-DF929625EA0E}">
        <p15:presenceInfo xmlns:p15="http://schemas.microsoft.com/office/powerpoint/2012/main" userId="S::Alison.Trew@pstt.org.uk::501ad152-89bb-4882-ac72-f31826cb2e78" providerId="AD"/>
      </p:ext>
    </p:extLst>
  </p:cmAuthor>
  <p:cmAuthor id="2" name="Sue Martin" initials="SM" lastIdx="2"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65DF3A-1499-414B-8A09-5CF93BDBBFFE}" v="4" dt="2023-12-12T15:37:13.0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autoAdjust="0"/>
    <p:restoredTop sz="78261" autoAdjust="0"/>
  </p:normalViewPr>
  <p:slideViewPr>
    <p:cSldViewPr>
      <p:cViewPr varScale="1">
        <p:scale>
          <a:sx n="89" d="100"/>
          <a:sy n="89" d="100"/>
        </p:scale>
        <p:origin x="139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5E65DF3A-1499-414B-8A09-5CF93BDBBFFE}"/>
    <pc:docChg chg="undo custSel modSld">
      <pc:chgData name="Alison Trew" userId="501ad152-89bb-4882-ac72-f31826cb2e78" providerId="ADAL" clId="{5E65DF3A-1499-414B-8A09-5CF93BDBBFFE}" dt="2023-12-12T15:37:29.896" v="54" actId="1076"/>
      <pc:docMkLst>
        <pc:docMk/>
      </pc:docMkLst>
      <pc:sldChg chg="modSp mod">
        <pc:chgData name="Alison Trew" userId="501ad152-89bb-4882-ac72-f31826cb2e78" providerId="ADAL" clId="{5E65DF3A-1499-414B-8A09-5CF93BDBBFFE}" dt="2023-12-12T15:32:53.760" v="10" actId="108"/>
        <pc:sldMkLst>
          <pc:docMk/>
          <pc:sldMk cId="4121939817" sldId="257"/>
        </pc:sldMkLst>
        <pc:spChg chg="mod">
          <ac:chgData name="Alison Trew" userId="501ad152-89bb-4882-ac72-f31826cb2e78" providerId="ADAL" clId="{5E65DF3A-1499-414B-8A09-5CF93BDBBFFE}" dt="2023-12-12T15:32:53.760" v="10" actId="108"/>
          <ac:spMkLst>
            <pc:docMk/>
            <pc:sldMk cId="4121939817" sldId="257"/>
            <ac:spMk id="5" creationId="{717D4349-C0DE-FBB0-3EBE-3C92F346DC94}"/>
          </ac:spMkLst>
        </pc:spChg>
      </pc:sldChg>
      <pc:sldChg chg="modSp mod">
        <pc:chgData name="Alison Trew" userId="501ad152-89bb-4882-ac72-f31826cb2e78" providerId="ADAL" clId="{5E65DF3A-1499-414B-8A09-5CF93BDBBFFE}" dt="2023-12-12T15:32:32.283" v="6" actId="108"/>
        <pc:sldMkLst>
          <pc:docMk/>
          <pc:sldMk cId="2511030441" sldId="258"/>
        </pc:sldMkLst>
        <pc:spChg chg="mod">
          <ac:chgData name="Alison Trew" userId="501ad152-89bb-4882-ac72-f31826cb2e78" providerId="ADAL" clId="{5E65DF3A-1499-414B-8A09-5CF93BDBBFFE}" dt="2023-12-12T15:32:32.283" v="6" actId="108"/>
          <ac:spMkLst>
            <pc:docMk/>
            <pc:sldMk cId="2511030441" sldId="258"/>
            <ac:spMk id="3" creationId="{46C7B4E2-9AC0-3A59-C895-A5A67D99E9AE}"/>
          </ac:spMkLst>
        </pc:spChg>
      </pc:sldChg>
      <pc:sldChg chg="modSp mod">
        <pc:chgData name="Alison Trew" userId="501ad152-89bb-4882-ac72-f31826cb2e78" providerId="ADAL" clId="{5E65DF3A-1499-414B-8A09-5CF93BDBBFFE}" dt="2023-12-12T15:32:47.992" v="9" actId="108"/>
        <pc:sldMkLst>
          <pc:docMk/>
          <pc:sldMk cId="3833598956" sldId="259"/>
        </pc:sldMkLst>
        <pc:spChg chg="mod">
          <ac:chgData name="Alison Trew" userId="501ad152-89bb-4882-ac72-f31826cb2e78" providerId="ADAL" clId="{5E65DF3A-1499-414B-8A09-5CF93BDBBFFE}" dt="2023-12-12T15:32:47.992" v="9" actId="108"/>
          <ac:spMkLst>
            <pc:docMk/>
            <pc:sldMk cId="3833598956" sldId="259"/>
            <ac:spMk id="9" creationId="{34F2881A-8E00-D46C-EB6F-74F76062F673}"/>
          </ac:spMkLst>
        </pc:spChg>
      </pc:sldChg>
      <pc:sldChg chg="modSp mod">
        <pc:chgData name="Alison Trew" userId="501ad152-89bb-4882-ac72-f31826cb2e78" providerId="ADAL" clId="{5E65DF3A-1499-414B-8A09-5CF93BDBBFFE}" dt="2023-12-12T15:33:18.384" v="14" actId="108"/>
        <pc:sldMkLst>
          <pc:docMk/>
          <pc:sldMk cId="1864309039" sldId="262"/>
        </pc:sldMkLst>
        <pc:spChg chg="mod">
          <ac:chgData name="Alison Trew" userId="501ad152-89bb-4882-ac72-f31826cb2e78" providerId="ADAL" clId="{5E65DF3A-1499-414B-8A09-5CF93BDBBFFE}" dt="2023-12-12T15:33:18.384" v="14" actId="108"/>
          <ac:spMkLst>
            <pc:docMk/>
            <pc:sldMk cId="1864309039" sldId="262"/>
            <ac:spMk id="2" creationId="{BE6D6186-5446-04DF-D817-06C56865B285}"/>
          </ac:spMkLst>
        </pc:spChg>
      </pc:sldChg>
      <pc:sldChg chg="modSp mod">
        <pc:chgData name="Alison Trew" userId="501ad152-89bb-4882-ac72-f31826cb2e78" providerId="ADAL" clId="{5E65DF3A-1499-414B-8A09-5CF93BDBBFFE}" dt="2023-12-12T15:33:23.218" v="15" actId="108"/>
        <pc:sldMkLst>
          <pc:docMk/>
          <pc:sldMk cId="3098103686" sldId="263"/>
        </pc:sldMkLst>
        <pc:spChg chg="mod">
          <ac:chgData name="Alison Trew" userId="501ad152-89bb-4882-ac72-f31826cb2e78" providerId="ADAL" clId="{5E65DF3A-1499-414B-8A09-5CF93BDBBFFE}" dt="2023-12-12T15:33:23.218" v="15" actId="108"/>
          <ac:spMkLst>
            <pc:docMk/>
            <pc:sldMk cId="3098103686" sldId="263"/>
            <ac:spMk id="3" creationId="{AD48325E-7139-F5F4-D722-2750644B5EF8}"/>
          </ac:spMkLst>
        </pc:spChg>
      </pc:sldChg>
      <pc:sldChg chg="modSp mod">
        <pc:chgData name="Alison Trew" userId="501ad152-89bb-4882-ac72-f31826cb2e78" providerId="ADAL" clId="{5E65DF3A-1499-414B-8A09-5CF93BDBBFFE}" dt="2023-12-12T15:35:20.163" v="29" actId="1076"/>
        <pc:sldMkLst>
          <pc:docMk/>
          <pc:sldMk cId="2655144796" sldId="267"/>
        </pc:sldMkLst>
        <pc:spChg chg="mod">
          <ac:chgData name="Alison Trew" userId="501ad152-89bb-4882-ac72-f31826cb2e78" providerId="ADAL" clId="{5E65DF3A-1499-414B-8A09-5CF93BDBBFFE}" dt="2023-12-12T15:33:00.422" v="11" actId="108"/>
          <ac:spMkLst>
            <pc:docMk/>
            <pc:sldMk cId="2655144796" sldId="267"/>
            <ac:spMk id="8" creationId="{8B537484-BDAE-E686-B916-0EA7CD4942B3}"/>
          </ac:spMkLst>
        </pc:spChg>
        <pc:picChg chg="mod">
          <ac:chgData name="Alison Trew" userId="501ad152-89bb-4882-ac72-f31826cb2e78" providerId="ADAL" clId="{5E65DF3A-1499-414B-8A09-5CF93BDBBFFE}" dt="2023-12-12T15:35:05.189" v="27" actId="1076"/>
          <ac:picMkLst>
            <pc:docMk/>
            <pc:sldMk cId="2655144796" sldId="267"/>
            <ac:picMk id="14" creationId="{F62B2307-390F-9F19-5ABF-D352DBAEEB38}"/>
          </ac:picMkLst>
        </pc:picChg>
        <pc:picChg chg="mod">
          <ac:chgData name="Alison Trew" userId="501ad152-89bb-4882-ac72-f31826cb2e78" providerId="ADAL" clId="{5E65DF3A-1499-414B-8A09-5CF93BDBBFFE}" dt="2023-12-12T15:35:20.163" v="29" actId="1076"/>
          <ac:picMkLst>
            <pc:docMk/>
            <pc:sldMk cId="2655144796" sldId="267"/>
            <ac:picMk id="20" creationId="{2E4D7DE3-1E2E-6296-73B9-0ADD8AAA909C}"/>
          </ac:picMkLst>
        </pc:picChg>
      </pc:sldChg>
      <pc:sldChg chg="addSp modSp mod">
        <pc:chgData name="Alison Trew" userId="501ad152-89bb-4882-ac72-f31826cb2e78" providerId="ADAL" clId="{5E65DF3A-1499-414B-8A09-5CF93BDBBFFE}" dt="2023-12-12T15:37:29.896" v="54" actId="1076"/>
        <pc:sldMkLst>
          <pc:docMk/>
          <pc:sldMk cId="1478597435" sldId="268"/>
        </pc:sldMkLst>
        <pc:spChg chg="mod">
          <ac:chgData name="Alison Trew" userId="501ad152-89bb-4882-ac72-f31826cb2e78" providerId="ADAL" clId="{5E65DF3A-1499-414B-8A09-5CF93BDBBFFE}" dt="2023-12-12T15:33:12.347" v="13" actId="108"/>
          <ac:spMkLst>
            <pc:docMk/>
            <pc:sldMk cId="1478597435" sldId="268"/>
            <ac:spMk id="6" creationId="{DB6F99A4-9004-AAEA-ABEA-09C2804BE5C1}"/>
          </ac:spMkLst>
        </pc:spChg>
        <pc:spChg chg="mod">
          <ac:chgData name="Alison Trew" userId="501ad152-89bb-4882-ac72-f31826cb2e78" providerId="ADAL" clId="{5E65DF3A-1499-414B-8A09-5CF93BDBBFFE}" dt="2023-12-12T15:37:29.896" v="54" actId="1076"/>
          <ac:spMkLst>
            <pc:docMk/>
            <pc:sldMk cId="1478597435" sldId="268"/>
            <ac:spMk id="19" creationId="{3F1160B7-1644-4E87-AD81-1412E184DAFF}"/>
          </ac:spMkLst>
        </pc:spChg>
        <pc:picChg chg="add mod">
          <ac:chgData name="Alison Trew" userId="501ad152-89bb-4882-ac72-f31826cb2e78" providerId="ADAL" clId="{5E65DF3A-1499-414B-8A09-5CF93BDBBFFE}" dt="2023-12-12T15:36:59.838" v="46" actId="1076"/>
          <ac:picMkLst>
            <pc:docMk/>
            <pc:sldMk cId="1478597435" sldId="268"/>
            <ac:picMk id="2" creationId="{860CA2B3-5AA7-6130-EDF7-5B58BA537367}"/>
          </ac:picMkLst>
        </pc:picChg>
        <pc:picChg chg="mod">
          <ac:chgData name="Alison Trew" userId="501ad152-89bb-4882-ac72-f31826cb2e78" providerId="ADAL" clId="{5E65DF3A-1499-414B-8A09-5CF93BDBBFFE}" dt="2023-12-12T15:37:06.422" v="48" actId="14100"/>
          <ac:picMkLst>
            <pc:docMk/>
            <pc:sldMk cId="1478597435" sldId="268"/>
            <ac:picMk id="8" creationId="{F64879CA-813D-4107-B776-B70E763A29A6}"/>
          </ac:picMkLst>
        </pc:picChg>
        <pc:picChg chg="add mod">
          <ac:chgData name="Alison Trew" userId="501ad152-89bb-4882-ac72-f31826cb2e78" providerId="ADAL" clId="{5E65DF3A-1499-414B-8A09-5CF93BDBBFFE}" dt="2023-12-12T15:37:23.215" v="53" actId="1076"/>
          <ac:picMkLst>
            <pc:docMk/>
            <pc:sldMk cId="1478597435" sldId="268"/>
            <ac:picMk id="9" creationId="{6D983F65-EAAD-CB3F-3303-5224064C1C25}"/>
          </ac:picMkLst>
        </pc:picChg>
        <pc:picChg chg="mod">
          <ac:chgData name="Alison Trew" userId="501ad152-89bb-4882-ac72-f31826cb2e78" providerId="ADAL" clId="{5E65DF3A-1499-414B-8A09-5CF93BDBBFFE}" dt="2023-12-12T15:35:11.966" v="28" actId="1076"/>
          <ac:picMkLst>
            <pc:docMk/>
            <pc:sldMk cId="1478597435" sldId="268"/>
            <ac:picMk id="10" creationId="{D568E3F3-E964-BAE8-6AB6-8A93D2FE619B}"/>
          </ac:picMkLst>
        </pc:picChg>
        <pc:picChg chg="mod">
          <ac:chgData name="Alison Trew" userId="501ad152-89bb-4882-ac72-f31826cb2e78" providerId="ADAL" clId="{5E65DF3A-1499-414B-8A09-5CF93BDBBFFE}" dt="2023-12-12T15:36:58.460" v="45" actId="1076"/>
          <ac:picMkLst>
            <pc:docMk/>
            <pc:sldMk cId="1478597435" sldId="268"/>
            <ac:picMk id="16" creationId="{4F9C3F01-BA81-4136-A64B-56C3CDCD0C30}"/>
          </ac:picMkLst>
        </pc:picChg>
      </pc:sldChg>
      <pc:sldChg chg="modSp mod">
        <pc:chgData name="Alison Trew" userId="501ad152-89bb-4882-ac72-f31826cb2e78" providerId="ADAL" clId="{5E65DF3A-1499-414B-8A09-5CF93BDBBFFE}" dt="2023-12-12T15:32:22.974" v="4" actId="108"/>
        <pc:sldMkLst>
          <pc:docMk/>
          <pc:sldMk cId="1916828519" sldId="281"/>
        </pc:sldMkLst>
        <pc:spChg chg="mod">
          <ac:chgData name="Alison Trew" userId="501ad152-89bb-4882-ac72-f31826cb2e78" providerId="ADAL" clId="{5E65DF3A-1499-414B-8A09-5CF93BDBBFFE}" dt="2023-12-12T15:32:22.974" v="4" actId="108"/>
          <ac:spMkLst>
            <pc:docMk/>
            <pc:sldMk cId="1916828519" sldId="281"/>
            <ac:spMk id="2" creationId="{F842A29F-C00D-8102-C721-6605F088F4ED}"/>
          </ac:spMkLst>
        </pc:spChg>
      </pc:sldChg>
      <pc:sldChg chg="modSp mod">
        <pc:chgData name="Alison Trew" userId="501ad152-89bb-4882-ac72-f31826cb2e78" providerId="ADAL" clId="{5E65DF3A-1499-414B-8A09-5CF93BDBBFFE}" dt="2023-12-12T15:32:27.300" v="5" actId="108"/>
        <pc:sldMkLst>
          <pc:docMk/>
          <pc:sldMk cId="2065375213" sldId="284"/>
        </pc:sldMkLst>
        <pc:spChg chg="mod">
          <ac:chgData name="Alison Trew" userId="501ad152-89bb-4882-ac72-f31826cb2e78" providerId="ADAL" clId="{5E65DF3A-1499-414B-8A09-5CF93BDBBFFE}" dt="2023-12-12T15:32:27.300" v="5" actId="108"/>
          <ac:spMkLst>
            <pc:docMk/>
            <pc:sldMk cId="2065375213" sldId="284"/>
            <ac:spMk id="3" creationId="{BDF8532D-C022-779A-A03C-C24BF3B6B52C}"/>
          </ac:spMkLst>
        </pc:spChg>
      </pc:sldChg>
      <pc:sldChg chg="modSp mod">
        <pc:chgData name="Alison Trew" userId="501ad152-89bb-4882-ac72-f31826cb2e78" providerId="ADAL" clId="{5E65DF3A-1499-414B-8A09-5CF93BDBBFFE}" dt="2023-12-12T15:32:18.313" v="3" actId="108"/>
        <pc:sldMkLst>
          <pc:docMk/>
          <pc:sldMk cId="1171188733" sldId="285"/>
        </pc:sldMkLst>
        <pc:spChg chg="mod">
          <ac:chgData name="Alison Trew" userId="501ad152-89bb-4882-ac72-f31826cb2e78" providerId="ADAL" clId="{5E65DF3A-1499-414B-8A09-5CF93BDBBFFE}" dt="2023-12-12T15:32:18.313" v="3" actId="108"/>
          <ac:spMkLst>
            <pc:docMk/>
            <pc:sldMk cId="1171188733" sldId="285"/>
            <ac:spMk id="2" creationId="{329CDB57-48B1-A2DE-DC3B-9929AC622ADC}"/>
          </ac:spMkLst>
        </pc:spChg>
      </pc:sldChg>
      <pc:sldChg chg="modSp mod">
        <pc:chgData name="Alison Trew" userId="501ad152-89bb-4882-ac72-f31826cb2e78" providerId="ADAL" clId="{5E65DF3A-1499-414B-8A09-5CF93BDBBFFE}" dt="2023-12-12T15:34:56.097" v="26" actId="1076"/>
        <pc:sldMkLst>
          <pc:docMk/>
          <pc:sldMk cId="654694558" sldId="286"/>
        </pc:sldMkLst>
        <pc:spChg chg="mod">
          <ac:chgData name="Alison Trew" userId="501ad152-89bb-4882-ac72-f31826cb2e78" providerId="ADAL" clId="{5E65DF3A-1499-414B-8A09-5CF93BDBBFFE}" dt="2023-12-12T15:33:06.200" v="12" actId="108"/>
          <ac:spMkLst>
            <pc:docMk/>
            <pc:sldMk cId="654694558" sldId="286"/>
            <ac:spMk id="3" creationId="{FA4629C6-14E2-06CD-0FBA-EECB9EF38C8F}"/>
          </ac:spMkLst>
        </pc:spChg>
        <pc:picChg chg="mod">
          <ac:chgData name="Alison Trew" userId="501ad152-89bb-4882-ac72-f31826cb2e78" providerId="ADAL" clId="{5E65DF3A-1499-414B-8A09-5CF93BDBBFFE}" dt="2023-12-12T15:34:56.097" v="26" actId="1076"/>
          <ac:picMkLst>
            <pc:docMk/>
            <pc:sldMk cId="654694558" sldId="286"/>
            <ac:picMk id="8" creationId="{C30A870F-7D82-78F2-C1FD-CE8CC291E069}"/>
          </ac:picMkLst>
        </pc:picChg>
      </pc:sldChg>
      <pc:sldChg chg="modSp mod">
        <pc:chgData name="Alison Trew" userId="501ad152-89bb-4882-ac72-f31826cb2e78" providerId="ADAL" clId="{5E65DF3A-1499-414B-8A09-5CF93BDBBFFE}" dt="2023-12-12T15:31:49.221" v="1" actId="14100"/>
        <pc:sldMkLst>
          <pc:docMk/>
          <pc:sldMk cId="0" sldId="294"/>
        </pc:sldMkLst>
        <pc:spChg chg="mod">
          <ac:chgData name="Alison Trew" userId="501ad152-89bb-4882-ac72-f31826cb2e78" providerId="ADAL" clId="{5E65DF3A-1499-414B-8A09-5CF93BDBBFFE}" dt="2023-12-12T15:31:49.221" v="1" actId="14100"/>
          <ac:spMkLst>
            <pc:docMk/>
            <pc:sldMk cId="0" sldId="294"/>
            <ac:spMk id="4" creationId="{0ADE3A39-321E-38FF-6156-55E293C6A586}"/>
          </ac:spMkLst>
        </pc:spChg>
      </pc:sldChg>
      <pc:sldChg chg="addSp delSp modSp mod">
        <pc:chgData name="Alison Trew" userId="501ad152-89bb-4882-ac72-f31826cb2e78" providerId="ADAL" clId="{5E65DF3A-1499-414B-8A09-5CF93BDBBFFE}" dt="2023-12-12T15:36:26.554" v="40" actId="21"/>
        <pc:sldMkLst>
          <pc:docMk/>
          <pc:sldMk cId="2098176612" sldId="329"/>
        </pc:sldMkLst>
        <pc:spChg chg="mod">
          <ac:chgData name="Alison Trew" userId="501ad152-89bb-4882-ac72-f31826cb2e78" providerId="ADAL" clId="{5E65DF3A-1499-414B-8A09-5CF93BDBBFFE}" dt="2023-12-12T15:34:04.812" v="24" actId="20577"/>
          <ac:spMkLst>
            <pc:docMk/>
            <pc:sldMk cId="2098176612" sldId="329"/>
            <ac:spMk id="4" creationId="{89240770-77A8-09BE-FE16-549FFA4DD09F}"/>
          </ac:spMkLst>
        </pc:spChg>
        <pc:spChg chg="mod">
          <ac:chgData name="Alison Trew" userId="501ad152-89bb-4882-ac72-f31826cb2e78" providerId="ADAL" clId="{5E65DF3A-1499-414B-8A09-5CF93BDBBFFE}" dt="2023-12-12T15:32:13.384" v="2" actId="108"/>
          <ac:spMkLst>
            <pc:docMk/>
            <pc:sldMk cId="2098176612" sldId="329"/>
            <ac:spMk id="10" creationId="{665AC755-F6E8-0215-B380-5F6E2EA46D26}"/>
          </ac:spMkLst>
        </pc:spChg>
        <pc:picChg chg="add mod">
          <ac:chgData name="Alison Trew" userId="501ad152-89bb-4882-ac72-f31826cb2e78" providerId="ADAL" clId="{5E65DF3A-1499-414B-8A09-5CF93BDBBFFE}" dt="2023-12-12T15:35:58.209" v="35" actId="14100"/>
          <ac:picMkLst>
            <pc:docMk/>
            <pc:sldMk cId="2098176612" sldId="329"/>
            <ac:picMk id="12" creationId="{ACE8EAF7-0DC3-0E75-C717-16EE571577B6}"/>
          </ac:picMkLst>
        </pc:picChg>
        <pc:picChg chg="add del mod">
          <ac:chgData name="Alison Trew" userId="501ad152-89bb-4882-ac72-f31826cb2e78" providerId="ADAL" clId="{5E65DF3A-1499-414B-8A09-5CF93BDBBFFE}" dt="2023-12-12T15:36:26.554" v="40" actId="21"/>
          <ac:picMkLst>
            <pc:docMk/>
            <pc:sldMk cId="2098176612" sldId="329"/>
            <ac:picMk id="15" creationId="{DCB178D3-0519-DAAA-C76D-D0D87E4D820E}"/>
          </ac:picMkLst>
        </pc:picChg>
      </pc:sldChg>
      <pc:sldChg chg="modSp mod">
        <pc:chgData name="Alison Trew" userId="501ad152-89bb-4882-ac72-f31826cb2e78" providerId="ADAL" clId="{5E65DF3A-1499-414B-8A09-5CF93BDBBFFE}" dt="2023-12-12T15:33:47.438" v="19" actId="20577"/>
        <pc:sldMkLst>
          <pc:docMk/>
          <pc:sldMk cId="1454519032" sldId="333"/>
        </pc:sldMkLst>
        <pc:spChg chg="mod">
          <ac:chgData name="Alison Trew" userId="501ad152-89bb-4882-ac72-f31826cb2e78" providerId="ADAL" clId="{5E65DF3A-1499-414B-8A09-5CF93BDBBFFE}" dt="2023-12-12T15:33:47.438" v="19" actId="20577"/>
          <ac:spMkLst>
            <pc:docMk/>
            <pc:sldMk cId="1454519032" sldId="333"/>
            <ac:spMk id="5" creationId="{8DDA5A8F-916F-4B0A-89B9-F55C61E55418}"/>
          </ac:spMkLst>
        </pc:spChg>
      </pc:sldChg>
      <pc:sldChg chg="modSp mod">
        <pc:chgData name="Alison Trew" userId="501ad152-89bb-4882-ac72-f31826cb2e78" providerId="ADAL" clId="{5E65DF3A-1499-414B-8A09-5CF93BDBBFFE}" dt="2023-12-12T15:33:36.279" v="17" actId="108"/>
        <pc:sldMkLst>
          <pc:docMk/>
          <pc:sldMk cId="2588583920" sldId="336"/>
        </pc:sldMkLst>
        <pc:spChg chg="mod">
          <ac:chgData name="Alison Trew" userId="501ad152-89bb-4882-ac72-f31826cb2e78" providerId="ADAL" clId="{5E65DF3A-1499-414B-8A09-5CF93BDBBFFE}" dt="2023-12-12T15:33:36.279" v="17" actId="108"/>
          <ac:spMkLst>
            <pc:docMk/>
            <pc:sldMk cId="2588583920" sldId="336"/>
            <ac:spMk id="2" creationId="{AAFF9E69-89CD-8D49-A463-8BF6A537B42E}"/>
          </ac:spMkLst>
        </pc:spChg>
      </pc:sldChg>
    </pc:docChg>
  </pc:docChgLst>
  <pc:docChgLst>
    <pc:chgData name="Julia Nash" userId="S::julia.nash@pstt.org.uk::d7b08ddb-3caf-4a6c-92e5-cc815fb5c3c2" providerId="AD" clId="Web-{E2C807E1-F605-8FCE-5965-20E72B97BA3F}"/>
    <pc:docChg chg="modSld">
      <pc:chgData name="Julia Nash" userId="S::julia.nash@pstt.org.uk::d7b08ddb-3caf-4a6c-92e5-cc815fb5c3c2" providerId="AD" clId="Web-{E2C807E1-F605-8FCE-5965-20E72B97BA3F}" dt="2023-12-06T15:24:57.999" v="18" actId="20577"/>
      <pc:docMkLst>
        <pc:docMk/>
      </pc:docMkLst>
      <pc:sldChg chg="modSp">
        <pc:chgData name="Julia Nash" userId="S::julia.nash@pstt.org.uk::d7b08ddb-3caf-4a6c-92e5-cc815fb5c3c2" providerId="AD" clId="Web-{E2C807E1-F605-8FCE-5965-20E72B97BA3F}" dt="2023-12-06T15:17:59.826" v="14" actId="20577"/>
        <pc:sldMkLst>
          <pc:docMk/>
          <pc:sldMk cId="2065375213" sldId="284"/>
        </pc:sldMkLst>
        <pc:spChg chg="mod">
          <ac:chgData name="Julia Nash" userId="S::julia.nash@pstt.org.uk::d7b08ddb-3caf-4a6c-92e5-cc815fb5c3c2" providerId="AD" clId="Web-{E2C807E1-F605-8FCE-5965-20E72B97BA3F}" dt="2023-12-06T15:17:59.826" v="14" actId="20577"/>
          <ac:spMkLst>
            <pc:docMk/>
            <pc:sldMk cId="2065375213" sldId="284"/>
            <ac:spMk id="2" creationId="{7FEC4316-D483-40F3-8A56-C4B81E49AD01}"/>
          </ac:spMkLst>
        </pc:spChg>
      </pc:sldChg>
      <pc:sldChg chg="modSp">
        <pc:chgData name="Julia Nash" userId="S::julia.nash@pstt.org.uk::d7b08ddb-3caf-4a6c-92e5-cc815fb5c3c2" providerId="AD" clId="Web-{E2C807E1-F605-8FCE-5965-20E72B97BA3F}" dt="2023-12-06T15:17:07.918" v="12" actId="20577"/>
        <pc:sldMkLst>
          <pc:docMk/>
          <pc:sldMk cId="1171188733" sldId="285"/>
        </pc:sldMkLst>
        <pc:spChg chg="mod">
          <ac:chgData name="Julia Nash" userId="S::julia.nash@pstt.org.uk::d7b08ddb-3caf-4a6c-92e5-cc815fb5c3c2" providerId="AD" clId="Web-{E2C807E1-F605-8FCE-5965-20E72B97BA3F}" dt="2023-12-06T15:17:07.918" v="12" actId="20577"/>
          <ac:spMkLst>
            <pc:docMk/>
            <pc:sldMk cId="1171188733" sldId="285"/>
            <ac:spMk id="4" creationId="{2EE63354-13E8-A869-D75A-53CE9156EC7F}"/>
          </ac:spMkLst>
        </pc:spChg>
      </pc:sldChg>
      <pc:sldChg chg="modSp">
        <pc:chgData name="Julia Nash" userId="S::julia.nash@pstt.org.uk::d7b08ddb-3caf-4a6c-92e5-cc815fb5c3c2" providerId="AD" clId="Web-{E2C807E1-F605-8FCE-5965-20E72B97BA3F}" dt="2023-12-06T15:24:57.999" v="18" actId="20577"/>
        <pc:sldMkLst>
          <pc:docMk/>
          <pc:sldMk cId="654694558" sldId="286"/>
        </pc:sldMkLst>
        <pc:spChg chg="mod">
          <ac:chgData name="Julia Nash" userId="S::julia.nash@pstt.org.uk::d7b08ddb-3caf-4a6c-92e5-cc815fb5c3c2" providerId="AD" clId="Web-{E2C807E1-F605-8FCE-5965-20E72B97BA3F}" dt="2023-12-06T15:24:57.999" v="18" actId="20577"/>
          <ac:spMkLst>
            <pc:docMk/>
            <pc:sldMk cId="654694558" sldId="286"/>
            <ac:spMk id="27" creationId="{EBB747C2-441D-4806-9C8E-58496FE97F9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microbiologysociety.org/why-microbiology-matters/what-is-microbiology/bacteria.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Ask the children: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Where would you put hand sanitisers?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How will you keep door handles clean?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How will you keep the floor clean? What about the floor under beds and cupboards? Can the furniture easily be moved?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What metals other than copper are antimicrobial (kill bacteria and viruses)? Could medical instruments be made from these metals?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When could you use UV light to clean rooms?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369891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Resources</a:t>
            </a:r>
          </a:p>
          <a:p>
            <a:r>
              <a:rPr lang="en-US" dirty="0">
                <a:solidFill>
                  <a:schemeClr val="tx1"/>
                </a:solidFill>
              </a:rPr>
              <a:t>Images of bacteria, play dough or plasticine©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Useful websites: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hlinkClick r:id="rId3"/>
              </a:rPr>
              <a:t>Microbe Passports </a:t>
            </a:r>
            <a:r>
              <a:rPr lang="en-GB" dirty="0"/>
              <a:t>on the Microbiology Society website</a:t>
            </a:r>
          </a:p>
          <a:p>
            <a:r>
              <a:rPr lang="en-GB" dirty="0"/>
              <a:t>https://microbiologysociety.org/why-microbiology-matters/what-is-microbiology/bacteria.html</a:t>
            </a:r>
          </a:p>
          <a:p>
            <a:endParaRPr lang="en-GB" dirty="0"/>
          </a:p>
          <a:p>
            <a:r>
              <a:rPr lang="en-GB" dirty="0"/>
              <a:t>To investigate scale and relative sizes, view this animation</a:t>
            </a:r>
          </a:p>
          <a:p>
            <a:r>
              <a:rPr lang="en-GB" dirty="0"/>
              <a:t>https://htwins.net/scale2/</a:t>
            </a:r>
          </a:p>
          <a:p>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*Salmonella typhimurium © Volker Brinkmann, Max Planck Institute for Infection Biology, Germany licenced through Creative Commons</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68423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Adapt this slide to reflect the activities that the children have carried out.</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062220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*Staphylococcus aureus © Janice Haney </a:t>
            </a:r>
            <a:r>
              <a:rPr lang="en-GB" dirty="0" err="1"/>
              <a:t>Carr</a:t>
            </a:r>
            <a:r>
              <a:rPr lang="en-GB" dirty="0"/>
              <a:t> licenced through Public Health Image Library (PHIL)</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3090575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3099769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Teachers could talk to children about the evolutionary tree.</a:t>
            </a:r>
          </a:p>
          <a:p>
            <a:r>
              <a:rPr lang="en-GB" dirty="0"/>
              <a:t>Alligators and crocodiles have been around for longer than most other animals.</a:t>
            </a:r>
          </a:p>
          <a:p>
            <a:r>
              <a:rPr lang="en-GB" dirty="0"/>
              <a:t>Scientists think that they may have proteins with antimicrobial properties because they have had more time to evolve defences against bacteria.</a:t>
            </a: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649799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 </a:t>
            </a:r>
            <a:r>
              <a:rPr lang="en-GB" dirty="0"/>
              <a:t>Why do you think the scientists wanted to make a new protein in the laboratory?</a:t>
            </a:r>
          </a:p>
          <a:p>
            <a:r>
              <a:rPr lang="en-US" dirty="0"/>
              <a:t>It must be tricky to collect blood from a dragon.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could need a lot of blood to make the peptide drug and there may not be enough dragons for this.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would be easier to make a drug in a laboratory.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 What do you think this means for patients in the future?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Patients who get infected with some types of bacteria could be treated with the DRGN-1 drug and get better from their infection.</a:t>
            </a:r>
          </a:p>
          <a:p>
            <a:endParaRPr lang="en-US" dirty="0"/>
          </a:p>
        </p:txBody>
      </p:sp>
      <p:sp>
        <p:nvSpPr>
          <p:cNvPr id="4" name="Slide Number Placeholder 3"/>
          <p:cNvSpPr>
            <a:spLocks noGrp="1"/>
          </p:cNvSpPr>
          <p:nvPr>
            <p:ph type="sldNum" sz="quarter" idx="10"/>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1229036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Paper - </a:t>
            </a:r>
            <a:r>
              <a:rPr lang="en-GB" sz="1200" b="1" dirty="0"/>
              <a:t>Komodo dragon-inspired synthetic peptide DRGN-1 promotes wound-healing of a mixed-biofilm infected wound.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Published in </a:t>
            </a:r>
            <a:r>
              <a:rPr lang="en-GB" b="0" i="1" dirty="0"/>
              <a:t>NPJ Biofilms Microbiomes</a:t>
            </a:r>
            <a:r>
              <a:rPr lang="en-GB" b="0" dirty="0"/>
              <a:t> 3: 9 (2017)</a:t>
            </a:r>
            <a:endParaRPr lang="en-GB" b="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1905699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 CLEAPSS for details </a:t>
            </a:r>
            <a:r>
              <a:rPr lang="en-GB" sz="1200" b="0" i="0" kern="1200" dirty="0">
                <a:solidFill>
                  <a:schemeClr val="tx1"/>
                </a:solidFill>
                <a:effectLst/>
                <a:latin typeface="+mn-lt"/>
                <a:ea typeface="+mn-ea"/>
                <a:cs typeface="+mn-cs"/>
              </a:rPr>
              <a:t>of a practical activity that models how microbes are transferred and highlights the importance of handwashing in preventing infection.</a:t>
            </a:r>
          </a:p>
          <a:p>
            <a:endParaRPr lang="en-GB" sz="1200" b="0" i="0" kern="1200" dirty="0">
              <a:solidFill>
                <a:schemeClr val="tx1"/>
              </a:solidFill>
              <a:effectLst/>
              <a:latin typeface="+mn-lt"/>
              <a:ea typeface="+mn-ea"/>
              <a:cs typeface="+mn-cs"/>
            </a:endParaRPr>
          </a:p>
          <a:p>
            <a:r>
              <a:rPr lang="en-US" b="1" dirty="0">
                <a:solidFill>
                  <a:schemeClr val="tx1"/>
                </a:solidFill>
              </a:rPr>
              <a:t>Resources</a:t>
            </a:r>
          </a:p>
          <a:p>
            <a:r>
              <a:rPr lang="en-US" dirty="0">
                <a:solidFill>
                  <a:schemeClr val="tx1"/>
                </a:solidFill>
              </a:rPr>
              <a:t>Cooking oil/hand lotion containing glitter, or UV gel &amp; UV light. </a:t>
            </a:r>
          </a:p>
          <a:p>
            <a:r>
              <a:rPr lang="en-US" dirty="0">
                <a:solidFill>
                  <a:schemeClr val="tx1"/>
                </a:solidFill>
              </a:rPr>
              <a:t>Soap, water &amp; paper towels to get clean.</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09870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69369598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430013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53937263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65506444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22114235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6292348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1318579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190546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922559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71754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012262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67312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707864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572414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36396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68223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8330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26969492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900183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579269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045313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3061698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9064192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4169000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24057919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4470853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40079563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53656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0940773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82436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391301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7946812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6072751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2363396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6382449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9116069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2703082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5092815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07614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07510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976214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19433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5587358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2673102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009187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3531239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145046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741174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16132474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820537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6175703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1289632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28048683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6146750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705324440"/>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743877255"/>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2304022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7835871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6265778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4168016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659310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4146378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6176883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35891124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479444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26835227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6530961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6185085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2798784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4290523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4263379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4734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190046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94055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25855946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8758618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655625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952859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6963363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10937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76089808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931433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92206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7740411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5239415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7081422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46172901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4714528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167703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7661206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27146926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5620901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35690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37042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249309868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1049951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85735894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727694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215137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6152723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896829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9650141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3447429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7375978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42128700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74799412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89250084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g"/></Relationships>
</file>

<file path=ppt/slides/_rels/slide10.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png"/></Relationships>
</file>

<file path=ppt/slides/_rels/slide11.xml.rels><?xml version="1.0" encoding="UTF-8" standalone="yes"?>
<Relationships xmlns="http://schemas.openxmlformats.org/package/2006/relationships"><Relationship Id="rId3" Type="http://schemas.openxmlformats.org/officeDocument/2006/relationships/image" Target="../media/image94.jpeg"/><Relationship Id="rId7"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59.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jpeg"/></Relationships>
</file>

<file path=ppt/slides/_rels/slide1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9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4.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5.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2.jpeg"/></Relationships>
</file>

<file path=ppt/slides/_rels/slide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xml"/><Relationship Id="rId1" Type="http://schemas.openxmlformats.org/officeDocument/2006/relationships/slideLayout" Target="../slideLayouts/slideLayout59.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154148"/>
          </a:xfrm>
        </p:spPr>
        <p:txBody>
          <a:bodyPr>
            <a:noAutofit/>
          </a:bodyPr>
          <a:lstStyle/>
          <a:p>
            <a:r>
              <a:rPr lang="en-GB" sz="4000" dirty="0">
                <a:latin typeface="+mn-lt"/>
              </a:rPr>
              <a:t>Dragons could save us from bad bacteria</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85800" y="5547972"/>
            <a:ext cx="4840519"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Staying healthy (bacteria)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5" y="2564731"/>
            <a:ext cx="2731045" cy="1582329"/>
          </a:xfrm>
          <a:prstGeom prst="rect">
            <a:avLst/>
          </a:prstGeom>
        </p:spPr>
      </p:pic>
      <p:pic>
        <p:nvPicPr>
          <p:cNvPr id="7" name="Picture 6" descr="A lizard standing on the ground&#10;&#10;Description automatically generated">
            <a:extLst>
              <a:ext uri="{FF2B5EF4-FFF2-40B4-BE49-F238E27FC236}">
                <a16:creationId xmlns:a16="http://schemas.microsoft.com/office/drawing/2014/main" id="{F8F7EBE4-554B-CDF9-3767-764B838E1078}"/>
              </a:ext>
            </a:extLst>
          </p:cNvPr>
          <p:cNvPicPr>
            <a:picLocks noChangeAspect="1"/>
          </p:cNvPicPr>
          <p:nvPr/>
        </p:nvPicPr>
        <p:blipFill rotWithShape="1">
          <a:blip r:embed="rId4">
            <a:extLst>
              <a:ext uri="{28A0092B-C50C-407E-A947-70E740481C1C}">
                <a14:useLocalDpi xmlns:a14="http://schemas.microsoft.com/office/drawing/2010/main" val="0"/>
              </a:ext>
            </a:extLst>
          </a:blip>
          <a:srcRect t="21990" b="27669"/>
          <a:stretch/>
        </p:blipFill>
        <p:spPr>
          <a:xfrm>
            <a:off x="685800" y="329352"/>
            <a:ext cx="7847133" cy="21602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973693C-18DF-4167-B005-8C9816CC80A3}"/>
              </a:ext>
            </a:extLst>
          </p:cNvPr>
          <p:cNvSpPr/>
          <p:nvPr/>
        </p:nvSpPr>
        <p:spPr>
          <a:xfrm>
            <a:off x="728638" y="3308801"/>
            <a:ext cx="2331525" cy="3124734"/>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6861DD34-BB69-4AD5-A9F7-159E787A3463}"/>
              </a:ext>
            </a:extLst>
          </p:cNvPr>
          <p:cNvSpPr/>
          <p:nvPr/>
        </p:nvSpPr>
        <p:spPr>
          <a:xfrm>
            <a:off x="720000" y="1812770"/>
            <a:ext cx="7956456" cy="1320498"/>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5967653" y="5424434"/>
            <a:ext cx="2733544" cy="1009102"/>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Can you design some equipment to protect people?</a:t>
            </a:r>
          </a:p>
        </p:txBody>
      </p:sp>
      <p:pic>
        <p:nvPicPr>
          <p:cNvPr id="10" name="Picture 9" descr="A picture containing ware, indoor, lock, banana&#10;&#10;Description automatically generated">
            <a:extLst>
              <a:ext uri="{FF2B5EF4-FFF2-40B4-BE49-F238E27FC236}">
                <a16:creationId xmlns:a16="http://schemas.microsoft.com/office/drawing/2014/main" id="{A4C1A55C-9985-4C9D-A92B-4FECF6AADB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6717" y="3434155"/>
            <a:ext cx="1559344" cy="1146898"/>
          </a:xfrm>
          <a:prstGeom prst="rect">
            <a:avLst/>
          </a:prstGeom>
        </p:spPr>
      </p:pic>
      <p:sp>
        <p:nvSpPr>
          <p:cNvPr id="11" name="TextBox 10">
            <a:extLst>
              <a:ext uri="{FF2B5EF4-FFF2-40B4-BE49-F238E27FC236}">
                <a16:creationId xmlns:a16="http://schemas.microsoft.com/office/drawing/2014/main" id="{B5430B3B-F52D-47A2-AF22-74970FB320A8}"/>
              </a:ext>
            </a:extLst>
          </p:cNvPr>
          <p:cNvSpPr txBox="1"/>
          <p:nvPr/>
        </p:nvSpPr>
        <p:spPr>
          <a:xfrm>
            <a:off x="868861" y="4659753"/>
            <a:ext cx="2046956" cy="1569660"/>
          </a:xfrm>
          <a:prstGeom prst="rect">
            <a:avLst/>
          </a:prstGeom>
          <a:noFill/>
        </p:spPr>
        <p:txBody>
          <a:bodyPr wrap="square" rtlCol="0">
            <a:spAutoFit/>
          </a:bodyPr>
          <a:lstStyle/>
          <a:p>
            <a:r>
              <a:rPr lang="en-GB" sz="1600" dirty="0"/>
              <a:t>Door handles can be hotspots for bacteria.</a:t>
            </a:r>
          </a:p>
          <a:p>
            <a:r>
              <a:rPr lang="en-GB" sz="1600" dirty="0"/>
              <a:t>Automatic door handle sanitisers are sometimes used in hospitals.</a:t>
            </a:r>
          </a:p>
        </p:txBody>
      </p:sp>
      <p:sp>
        <p:nvSpPr>
          <p:cNvPr id="14" name="Rectangle 13">
            <a:extLst>
              <a:ext uri="{FF2B5EF4-FFF2-40B4-BE49-F238E27FC236}">
                <a16:creationId xmlns:a16="http://schemas.microsoft.com/office/drawing/2014/main" id="{47A0A61C-38BA-4FB3-8FBF-DED916614720}"/>
              </a:ext>
            </a:extLst>
          </p:cNvPr>
          <p:cNvSpPr/>
          <p:nvPr/>
        </p:nvSpPr>
        <p:spPr>
          <a:xfrm>
            <a:off x="6792590" y="3512674"/>
            <a:ext cx="1883866" cy="1600438"/>
          </a:xfrm>
          <a:prstGeom prst="rect">
            <a:avLst/>
          </a:prstGeom>
        </p:spPr>
        <p:txBody>
          <a:bodyPr wrap="square">
            <a:spAutoFit/>
          </a:bodyPr>
          <a:lstStyle/>
          <a:p>
            <a:pPr>
              <a:spcAft>
                <a:spcPts val="600"/>
              </a:spcAft>
            </a:pPr>
            <a:r>
              <a:rPr lang="en-GB" sz="1600" dirty="0"/>
              <a:t>Copper and some other metals can kill bacteria. Some medical equipment is now made from copper</a:t>
            </a:r>
            <a:r>
              <a:rPr lang="en-GB" dirty="0"/>
              <a:t>.</a:t>
            </a:r>
          </a:p>
        </p:txBody>
      </p:sp>
      <p:sp>
        <p:nvSpPr>
          <p:cNvPr id="16" name="Rectangle 15">
            <a:extLst>
              <a:ext uri="{FF2B5EF4-FFF2-40B4-BE49-F238E27FC236}">
                <a16:creationId xmlns:a16="http://schemas.microsoft.com/office/drawing/2014/main" id="{DE30E4AE-EE5E-4999-AD6F-7C54B14E3631}"/>
              </a:ext>
            </a:extLst>
          </p:cNvPr>
          <p:cNvSpPr/>
          <p:nvPr/>
        </p:nvSpPr>
        <p:spPr>
          <a:xfrm>
            <a:off x="3291890" y="4672617"/>
            <a:ext cx="2435137" cy="1569660"/>
          </a:xfrm>
          <a:prstGeom prst="rect">
            <a:avLst/>
          </a:prstGeom>
        </p:spPr>
        <p:txBody>
          <a:bodyPr wrap="square">
            <a:spAutoFit/>
          </a:bodyPr>
          <a:lstStyle/>
          <a:p>
            <a:r>
              <a:rPr lang="en-GB" sz="1600" dirty="0"/>
              <a:t>UV light breaks the DNA in bacteria so an entire room can be cleaned including the ceiling and air. </a:t>
            </a:r>
          </a:p>
          <a:p>
            <a:pPr algn="ctr">
              <a:spcAft>
                <a:spcPts val="600"/>
              </a:spcAft>
            </a:pPr>
            <a:r>
              <a:rPr lang="en-GB" sz="1600" b="1" dirty="0"/>
              <a:t>Note: UV light is harmful to humans too.</a:t>
            </a:r>
          </a:p>
        </p:txBody>
      </p:sp>
      <p:pic>
        <p:nvPicPr>
          <p:cNvPr id="19" name="Picture 18" descr="A picture containing food, bottle&#10;&#10;Description automatically generated">
            <a:extLst>
              <a:ext uri="{FF2B5EF4-FFF2-40B4-BE49-F238E27FC236}">
                <a16:creationId xmlns:a16="http://schemas.microsoft.com/office/drawing/2014/main" id="{73181F62-915C-4841-8D18-358E2BC734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409" y="1852987"/>
            <a:ext cx="922786" cy="1236824"/>
          </a:xfrm>
          <a:prstGeom prst="rect">
            <a:avLst/>
          </a:prstGeom>
        </p:spPr>
      </p:pic>
      <p:pic>
        <p:nvPicPr>
          <p:cNvPr id="21" name="Picture 20" descr="A close up of a necklace&#10;&#10;Description automatically generated">
            <a:extLst>
              <a:ext uri="{FF2B5EF4-FFF2-40B4-BE49-F238E27FC236}">
                <a16:creationId xmlns:a16="http://schemas.microsoft.com/office/drawing/2014/main" id="{0AC54638-3DC4-43E0-A27C-773059590B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82215" y="3768783"/>
            <a:ext cx="710375" cy="1020135"/>
          </a:xfrm>
          <a:prstGeom prst="rect">
            <a:avLst/>
          </a:prstGeom>
        </p:spPr>
      </p:pic>
      <p:pic>
        <p:nvPicPr>
          <p:cNvPr id="23" name="Picture 22" descr="A picture containing monitor, indoor, computer, screen&#10;&#10;Description automatically generated">
            <a:extLst>
              <a:ext uri="{FF2B5EF4-FFF2-40B4-BE49-F238E27FC236}">
                <a16:creationId xmlns:a16="http://schemas.microsoft.com/office/drawing/2014/main" id="{E8902E59-C5E9-4711-9402-51FF66370F4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21830" y="3422850"/>
            <a:ext cx="1559343" cy="1169508"/>
          </a:xfrm>
          <a:prstGeom prst="rect">
            <a:avLst/>
          </a:prstGeom>
        </p:spPr>
      </p:pic>
      <p:sp>
        <p:nvSpPr>
          <p:cNvPr id="27" name="TextBox 26">
            <a:extLst>
              <a:ext uri="{FF2B5EF4-FFF2-40B4-BE49-F238E27FC236}">
                <a16:creationId xmlns:a16="http://schemas.microsoft.com/office/drawing/2014/main" id="{EBB747C2-441D-4806-9C8E-58496FE97F96}"/>
              </a:ext>
            </a:extLst>
          </p:cNvPr>
          <p:cNvSpPr txBox="1"/>
          <p:nvPr/>
        </p:nvSpPr>
        <p:spPr>
          <a:xfrm>
            <a:off x="1866389" y="1961545"/>
            <a:ext cx="6618526" cy="1077218"/>
          </a:xfrm>
          <a:prstGeom prst="rect">
            <a:avLst/>
          </a:prstGeom>
          <a:noFill/>
        </p:spPr>
        <p:txBody>
          <a:bodyPr wrap="square" lIns="91440" tIns="45720" rIns="91440" bIns="45720" rtlCol="0" anchor="t">
            <a:spAutoFit/>
          </a:bodyPr>
          <a:lstStyle/>
          <a:p>
            <a:r>
              <a:rPr lang="en-GB" sz="1600" b="1" dirty="0"/>
              <a:t>Hand sanitizers</a:t>
            </a:r>
            <a:r>
              <a:rPr lang="en-GB" sz="1600" dirty="0"/>
              <a:t> are gels that were developed to kill germs on the skin when soap and water are not available. Some contain alcohol and can kill bacteria and most viruses. Some contain antibiotics and will only be effective against bacteria. Hand sanitisers can be worn by medical staff or visitors.</a:t>
            </a:r>
          </a:p>
        </p:txBody>
      </p:sp>
      <p:sp>
        <p:nvSpPr>
          <p:cNvPr id="18" name="Rectangle: Rounded Corners 17">
            <a:extLst>
              <a:ext uri="{FF2B5EF4-FFF2-40B4-BE49-F238E27FC236}">
                <a16:creationId xmlns:a16="http://schemas.microsoft.com/office/drawing/2014/main" id="{CF57660D-0DA1-41F7-B7B0-0E3B30918782}"/>
              </a:ext>
            </a:extLst>
          </p:cNvPr>
          <p:cNvSpPr/>
          <p:nvPr/>
        </p:nvSpPr>
        <p:spPr>
          <a:xfrm>
            <a:off x="3283934" y="3263324"/>
            <a:ext cx="2435137" cy="3170211"/>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F7C5791-4E3A-4B4D-A063-0F2F3EDDEDE4}"/>
              </a:ext>
            </a:extLst>
          </p:cNvPr>
          <p:cNvSpPr/>
          <p:nvPr/>
        </p:nvSpPr>
        <p:spPr>
          <a:xfrm>
            <a:off x="5942912" y="3282043"/>
            <a:ext cx="2733544" cy="199361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2">
            <a:extLst>
              <a:ext uri="{FF2B5EF4-FFF2-40B4-BE49-F238E27FC236}">
                <a16:creationId xmlns:a16="http://schemas.microsoft.com/office/drawing/2014/main" id="{FA4629C6-14E2-06CD-0FBA-EECB9EF38C8F}"/>
              </a:ext>
            </a:extLst>
          </p:cNvPr>
          <p:cNvSpPr>
            <a:spLocks noGrp="1"/>
          </p:cNvSpPr>
          <p:nvPr>
            <p:ph type="title"/>
          </p:nvPr>
        </p:nvSpPr>
        <p:spPr/>
        <p:txBody>
          <a:bodyPr>
            <a:normAutofit/>
          </a:bodyPr>
          <a:lstStyle/>
          <a:p>
            <a:r>
              <a:rPr lang="en-GB" dirty="0">
                <a:latin typeface="+mn-lt"/>
              </a:rPr>
              <a:t>Reducing the spread of infection</a:t>
            </a:r>
          </a:p>
        </p:txBody>
      </p:sp>
      <p:pic>
        <p:nvPicPr>
          <p:cNvPr id="8" name="Picture 7" descr="A green circle with white and black logo&#10;&#10;Description automatically generated">
            <a:extLst>
              <a:ext uri="{FF2B5EF4-FFF2-40B4-BE49-F238E27FC236}">
                <a16:creationId xmlns:a16="http://schemas.microsoft.com/office/drawing/2014/main" id="{C30A870F-7D82-78F2-C1FD-CE8CC291E0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08303" y="361870"/>
            <a:ext cx="900000" cy="900000"/>
          </a:xfrm>
          <a:prstGeom prst="rect">
            <a:avLst/>
          </a:prstGeom>
        </p:spPr>
      </p:pic>
    </p:spTree>
    <p:extLst>
      <p:ext uri="{BB962C8B-B14F-4D97-AF65-F5344CB8AC3E}">
        <p14:creationId xmlns:p14="http://schemas.microsoft.com/office/powerpoint/2010/main" val="6546945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B6F99A4-9004-AAEA-ABEA-09C2804BE5C1}"/>
              </a:ext>
            </a:extLst>
          </p:cNvPr>
          <p:cNvSpPr>
            <a:spLocks noGrp="1"/>
          </p:cNvSpPr>
          <p:nvPr>
            <p:ph type="title"/>
          </p:nvPr>
        </p:nvSpPr>
        <p:spPr/>
        <p:txBody>
          <a:bodyPr>
            <a:normAutofit/>
          </a:bodyPr>
          <a:lstStyle/>
          <a:p>
            <a:r>
              <a:rPr lang="en-GB" dirty="0">
                <a:latin typeface="+mn-lt"/>
              </a:rPr>
              <a:t>Types of bacteria</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61405" y="1793649"/>
            <a:ext cx="7956456" cy="56572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do they look like?</a:t>
            </a:r>
          </a:p>
        </p:txBody>
      </p:sp>
      <p:sp>
        <p:nvSpPr>
          <p:cNvPr id="3" name="TextBox 2">
            <a:extLst>
              <a:ext uri="{FF2B5EF4-FFF2-40B4-BE49-F238E27FC236}">
                <a16:creationId xmlns:a16="http://schemas.microsoft.com/office/drawing/2014/main" id="{873DE9C3-57B2-476A-9D43-AF16984CEA2D}"/>
              </a:ext>
            </a:extLst>
          </p:cNvPr>
          <p:cNvSpPr txBox="1"/>
          <p:nvPr/>
        </p:nvSpPr>
        <p:spPr>
          <a:xfrm>
            <a:off x="1471613" y="5072344"/>
            <a:ext cx="2304256" cy="646331"/>
          </a:xfrm>
          <a:prstGeom prst="rect">
            <a:avLst/>
          </a:prstGeom>
          <a:noFill/>
        </p:spPr>
        <p:txBody>
          <a:bodyPr wrap="square" rtlCol="0">
            <a:spAutoFit/>
          </a:bodyPr>
          <a:lstStyle/>
          <a:p>
            <a:r>
              <a:rPr lang="en-GB" dirty="0"/>
              <a:t>Have a look at some images of bacteria. </a:t>
            </a:r>
          </a:p>
        </p:txBody>
      </p:sp>
      <p:sp>
        <p:nvSpPr>
          <p:cNvPr id="5" name="TextBox 4">
            <a:extLst>
              <a:ext uri="{FF2B5EF4-FFF2-40B4-BE49-F238E27FC236}">
                <a16:creationId xmlns:a16="http://schemas.microsoft.com/office/drawing/2014/main" id="{899A6DFF-2E66-43D5-BFB0-907323A60B7C}"/>
              </a:ext>
            </a:extLst>
          </p:cNvPr>
          <p:cNvSpPr txBox="1"/>
          <p:nvPr/>
        </p:nvSpPr>
        <p:spPr>
          <a:xfrm>
            <a:off x="5465902" y="5072344"/>
            <a:ext cx="3206897" cy="646331"/>
          </a:xfrm>
          <a:prstGeom prst="rect">
            <a:avLst/>
          </a:prstGeom>
          <a:noFill/>
        </p:spPr>
        <p:txBody>
          <a:bodyPr wrap="square" rtlCol="0">
            <a:spAutoFit/>
          </a:bodyPr>
          <a:lstStyle/>
          <a:p>
            <a:r>
              <a:rPr lang="en-GB" dirty="0"/>
              <a:t>Using play dough or plasticine, make some models of bacteria.</a:t>
            </a:r>
          </a:p>
        </p:txBody>
      </p:sp>
      <p:pic>
        <p:nvPicPr>
          <p:cNvPr id="8" name="Picture 7" descr="A picture containing outdoor, clothing, photo, white&#10;&#10;Description automatically generated">
            <a:extLst>
              <a:ext uri="{FF2B5EF4-FFF2-40B4-BE49-F238E27FC236}">
                <a16:creationId xmlns:a16="http://schemas.microsoft.com/office/drawing/2014/main" id="{F64879CA-813D-4107-B776-B70E763A29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3968" y="3120193"/>
            <a:ext cx="2223087" cy="1666215"/>
          </a:xfrm>
          <a:prstGeom prst="rect">
            <a:avLst/>
          </a:prstGeom>
        </p:spPr>
      </p:pic>
      <p:pic>
        <p:nvPicPr>
          <p:cNvPr id="16" name="Picture 15" descr="A close up of a sign&#10;&#10;Description automatically generated">
            <a:extLst>
              <a:ext uri="{FF2B5EF4-FFF2-40B4-BE49-F238E27FC236}">
                <a16:creationId xmlns:a16="http://schemas.microsoft.com/office/drawing/2014/main" id="{4F9C3F01-BA81-4136-A64B-56C3CDCD0C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37184" y="3120194"/>
            <a:ext cx="1688702" cy="1715272"/>
          </a:xfrm>
          <a:prstGeom prst="rect">
            <a:avLst/>
          </a:prstGeom>
        </p:spPr>
      </p:pic>
      <p:sp>
        <p:nvSpPr>
          <p:cNvPr id="17" name="Rectangle: Rounded Corners 16">
            <a:extLst>
              <a:ext uri="{FF2B5EF4-FFF2-40B4-BE49-F238E27FC236}">
                <a16:creationId xmlns:a16="http://schemas.microsoft.com/office/drawing/2014/main" id="{9D030857-050D-486C-BAA5-C31017A150C0}"/>
              </a:ext>
            </a:extLst>
          </p:cNvPr>
          <p:cNvSpPr/>
          <p:nvPr/>
        </p:nvSpPr>
        <p:spPr>
          <a:xfrm>
            <a:off x="761405" y="2785202"/>
            <a:ext cx="3491961" cy="311822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31166837-FC61-494B-A86F-CBE003A27724}"/>
              </a:ext>
            </a:extLst>
          </p:cNvPr>
          <p:cNvSpPr/>
          <p:nvPr/>
        </p:nvSpPr>
        <p:spPr>
          <a:xfrm>
            <a:off x="5199724" y="2785202"/>
            <a:ext cx="3491961" cy="311822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3F1160B7-1644-4E87-AD81-1412E184DAFF}"/>
              </a:ext>
            </a:extLst>
          </p:cNvPr>
          <p:cNvSpPr txBox="1"/>
          <p:nvPr/>
        </p:nvSpPr>
        <p:spPr>
          <a:xfrm>
            <a:off x="1749761" y="4764567"/>
            <a:ext cx="2071500" cy="307777"/>
          </a:xfrm>
          <a:prstGeom prst="rect">
            <a:avLst/>
          </a:prstGeom>
          <a:noFill/>
        </p:spPr>
        <p:txBody>
          <a:bodyPr wrap="square" rtlCol="0">
            <a:spAutoFit/>
          </a:bodyPr>
          <a:lstStyle/>
          <a:p>
            <a:r>
              <a:rPr lang="en-GB" sz="1400" dirty="0"/>
              <a:t>Salmonella typhimurium*</a:t>
            </a:r>
          </a:p>
        </p:txBody>
      </p:sp>
      <p:pic>
        <p:nvPicPr>
          <p:cNvPr id="10" name="Picture 9" descr="A green circle with a white book in it&#10;&#10;Description automatically generated">
            <a:extLst>
              <a:ext uri="{FF2B5EF4-FFF2-40B4-BE49-F238E27FC236}">
                <a16:creationId xmlns:a16="http://schemas.microsoft.com/office/drawing/2014/main" id="{D568E3F3-E964-BAE8-6AB6-8A93D2FE61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5886" y="462140"/>
            <a:ext cx="900000" cy="900000"/>
          </a:xfrm>
          <a:prstGeom prst="rect">
            <a:avLst/>
          </a:prstGeom>
        </p:spPr>
      </p:pic>
      <p:pic>
        <p:nvPicPr>
          <p:cNvPr id="2" name="Picture 1" descr="A pink pencil in a square&#10;&#10;Description automatically generated">
            <a:extLst>
              <a:ext uri="{FF2B5EF4-FFF2-40B4-BE49-F238E27FC236}">
                <a16:creationId xmlns:a16="http://schemas.microsoft.com/office/drawing/2014/main" id="{860CA2B3-5AA7-6130-EDF7-5B58BA5373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3945" y="2979000"/>
            <a:ext cx="900000" cy="900000"/>
          </a:xfrm>
          <a:prstGeom prst="rect">
            <a:avLst/>
          </a:prstGeom>
        </p:spPr>
      </p:pic>
      <p:pic>
        <p:nvPicPr>
          <p:cNvPr id="9" name="Picture 8" descr="A blue magnifying glass on a white circle&#10;&#10;Description automatically generated">
            <a:extLst>
              <a:ext uri="{FF2B5EF4-FFF2-40B4-BE49-F238E27FC236}">
                <a16:creationId xmlns:a16="http://schemas.microsoft.com/office/drawing/2014/main" id="{6D983F65-EAAD-CB3F-3303-5224064C1C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0729" y="2979000"/>
            <a:ext cx="900000" cy="900000"/>
          </a:xfrm>
          <a:prstGeom prst="rect">
            <a:avLst/>
          </a:prstGeom>
        </p:spPr>
      </p:pic>
    </p:spTree>
    <p:extLst>
      <p:ext uri="{BB962C8B-B14F-4D97-AF65-F5344CB8AC3E}">
        <p14:creationId xmlns:p14="http://schemas.microsoft.com/office/powerpoint/2010/main" val="1478597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D6186-5446-04DF-D817-06C56865B285}"/>
              </a:ext>
            </a:extLst>
          </p:cNvPr>
          <p:cNvSpPr>
            <a:spLocks noGrp="1"/>
          </p:cNvSpPr>
          <p:nvPr>
            <p:ph type="title"/>
          </p:nvPr>
        </p:nvSpPr>
        <p:spPr/>
        <p:txBody>
          <a:bodyPr>
            <a:normAutofit/>
          </a:bodyPr>
          <a:lstStyle/>
          <a:p>
            <a:r>
              <a:rPr lang="en-GB" dirty="0">
                <a:latin typeface="+mn-lt"/>
              </a:rPr>
              <a:t>What have you found out?</a:t>
            </a:r>
          </a:p>
        </p:txBody>
      </p:sp>
      <p:sp>
        <p:nvSpPr>
          <p:cNvPr id="9" name="Rectangle: Rounded Corners 8">
            <a:extLst>
              <a:ext uri="{FF2B5EF4-FFF2-40B4-BE49-F238E27FC236}">
                <a16:creationId xmlns:a16="http://schemas.microsoft.com/office/drawing/2014/main" id="{37DD0983-6F7B-4F9A-8995-EACBD7609CDE}"/>
              </a:ext>
            </a:extLst>
          </p:cNvPr>
          <p:cNvSpPr/>
          <p:nvPr/>
        </p:nvSpPr>
        <p:spPr>
          <a:xfrm>
            <a:off x="747931" y="3921979"/>
            <a:ext cx="4320480" cy="100554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would you change in your classroom to reduce the spread of bacteria?</a:t>
            </a:r>
          </a:p>
        </p:txBody>
      </p:sp>
      <p:sp>
        <p:nvSpPr>
          <p:cNvPr id="10" name="Rectangle: Rounded Corners 9">
            <a:extLst>
              <a:ext uri="{FF2B5EF4-FFF2-40B4-BE49-F238E27FC236}">
                <a16:creationId xmlns:a16="http://schemas.microsoft.com/office/drawing/2014/main" id="{4120AB97-D24D-4CB3-B013-4954B09C82FF}"/>
              </a:ext>
            </a:extLst>
          </p:cNvPr>
          <p:cNvSpPr/>
          <p:nvPr/>
        </p:nvSpPr>
        <p:spPr>
          <a:xfrm>
            <a:off x="747931" y="1690688"/>
            <a:ext cx="4320480" cy="76550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many different types of bacteria do you know about?</a:t>
            </a:r>
          </a:p>
        </p:txBody>
      </p:sp>
      <p:sp>
        <p:nvSpPr>
          <p:cNvPr id="8" name="Rectangle: Rounded Corners 7">
            <a:extLst>
              <a:ext uri="{FF2B5EF4-FFF2-40B4-BE49-F238E27FC236}">
                <a16:creationId xmlns:a16="http://schemas.microsoft.com/office/drawing/2014/main" id="{B25C16BB-6FB0-4AD3-A1A0-C8F9801CD1FF}"/>
              </a:ext>
            </a:extLst>
          </p:cNvPr>
          <p:cNvSpPr/>
          <p:nvPr/>
        </p:nvSpPr>
        <p:spPr>
          <a:xfrm>
            <a:off x="747931" y="2806088"/>
            <a:ext cx="4320480" cy="76390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can you reduce the spread of bacteria?</a:t>
            </a:r>
          </a:p>
        </p:txBody>
      </p:sp>
      <p:pic>
        <p:nvPicPr>
          <p:cNvPr id="3" name="Picture 2" descr="A picture containing animal, hot, sitting, food&#10;&#10;Description automatically generated">
            <a:extLst>
              <a:ext uri="{FF2B5EF4-FFF2-40B4-BE49-F238E27FC236}">
                <a16:creationId xmlns:a16="http://schemas.microsoft.com/office/drawing/2014/main" id="{480BE521-E6FD-485E-80E6-B666175311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001" y="1703109"/>
            <a:ext cx="2386068" cy="1725891"/>
          </a:xfrm>
          <a:prstGeom prst="rect">
            <a:avLst/>
          </a:prstGeom>
        </p:spPr>
      </p:pic>
      <p:pic>
        <p:nvPicPr>
          <p:cNvPr id="5" name="Picture 4" descr="A picture containing sitting, clothing, teddy, bear&#10;&#10;Description automatically generated">
            <a:extLst>
              <a:ext uri="{FF2B5EF4-FFF2-40B4-BE49-F238E27FC236}">
                <a16:creationId xmlns:a16="http://schemas.microsoft.com/office/drawing/2014/main" id="{90907C8E-EBC2-4245-9270-8CC5CC9B24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10001" y="4236427"/>
            <a:ext cx="2395758" cy="1347614"/>
          </a:xfrm>
          <a:prstGeom prst="rect">
            <a:avLst/>
          </a:prstGeom>
        </p:spPr>
      </p:pic>
      <p:sp>
        <p:nvSpPr>
          <p:cNvPr id="7" name="TextBox 6">
            <a:extLst>
              <a:ext uri="{FF2B5EF4-FFF2-40B4-BE49-F238E27FC236}">
                <a16:creationId xmlns:a16="http://schemas.microsoft.com/office/drawing/2014/main" id="{30081E26-FEA5-48AE-8FA2-4CAA5801861F}"/>
              </a:ext>
            </a:extLst>
          </p:cNvPr>
          <p:cNvSpPr txBox="1"/>
          <p:nvPr/>
        </p:nvSpPr>
        <p:spPr>
          <a:xfrm>
            <a:off x="6000311" y="3455849"/>
            <a:ext cx="2395758" cy="523220"/>
          </a:xfrm>
          <a:prstGeom prst="rect">
            <a:avLst/>
          </a:prstGeom>
          <a:noFill/>
        </p:spPr>
        <p:txBody>
          <a:bodyPr wrap="square" rtlCol="0">
            <a:spAutoFit/>
          </a:bodyPr>
          <a:lstStyle/>
          <a:p>
            <a:r>
              <a:rPr lang="en-GB" sz="1400" i="1" dirty="0"/>
              <a:t>Escherichia coli – can cause food poisoning</a:t>
            </a:r>
          </a:p>
        </p:txBody>
      </p:sp>
      <p:sp>
        <p:nvSpPr>
          <p:cNvPr id="11" name="TextBox 10">
            <a:extLst>
              <a:ext uri="{FF2B5EF4-FFF2-40B4-BE49-F238E27FC236}">
                <a16:creationId xmlns:a16="http://schemas.microsoft.com/office/drawing/2014/main" id="{6FAF6820-0ABC-4374-8FF5-04373C763190}"/>
              </a:ext>
            </a:extLst>
          </p:cNvPr>
          <p:cNvSpPr txBox="1"/>
          <p:nvPr/>
        </p:nvSpPr>
        <p:spPr>
          <a:xfrm>
            <a:off x="6002929" y="5584041"/>
            <a:ext cx="2409901" cy="738664"/>
          </a:xfrm>
          <a:prstGeom prst="rect">
            <a:avLst/>
          </a:prstGeom>
          <a:noFill/>
        </p:spPr>
        <p:txBody>
          <a:bodyPr wrap="square" rtlCol="0">
            <a:spAutoFit/>
          </a:bodyPr>
          <a:lstStyle/>
          <a:p>
            <a:r>
              <a:rPr lang="en-GB" sz="1400" i="1" dirty="0"/>
              <a:t>Streptococcus pneumoniae – can cause ear infections, lung infections and meningitis</a:t>
            </a:r>
          </a:p>
        </p:txBody>
      </p:sp>
      <p:sp>
        <p:nvSpPr>
          <p:cNvPr id="15" name="Rectangle: Rounded Corners 14">
            <a:extLst>
              <a:ext uri="{FF2B5EF4-FFF2-40B4-BE49-F238E27FC236}">
                <a16:creationId xmlns:a16="http://schemas.microsoft.com/office/drawing/2014/main" id="{9C5050D8-64BE-4EFF-BADA-6267002730AC}"/>
              </a:ext>
            </a:extLst>
          </p:cNvPr>
          <p:cNvSpPr/>
          <p:nvPr/>
        </p:nvSpPr>
        <p:spPr>
          <a:xfrm>
            <a:off x="747931" y="5279507"/>
            <a:ext cx="4320480" cy="100554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could hospitals do to reduce the spread of bacteria?</a:t>
            </a:r>
          </a:p>
        </p:txBody>
      </p:sp>
    </p:spTree>
    <p:extLst>
      <p:ext uri="{BB962C8B-B14F-4D97-AF65-F5344CB8AC3E}">
        <p14:creationId xmlns:p14="http://schemas.microsoft.com/office/powerpoint/2010/main" val="1864309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FA6E273-49FD-4A42-896D-38A5054594BE}"/>
              </a:ext>
            </a:extLst>
          </p:cNvPr>
          <p:cNvSpPr txBox="1"/>
          <p:nvPr/>
        </p:nvSpPr>
        <p:spPr>
          <a:xfrm>
            <a:off x="763305" y="2353636"/>
            <a:ext cx="8064896" cy="923330"/>
          </a:xfrm>
          <a:prstGeom prst="rect">
            <a:avLst/>
          </a:prstGeom>
          <a:noFill/>
        </p:spPr>
        <p:txBody>
          <a:bodyPr wrap="square" rtlCol="0">
            <a:spAutoFit/>
          </a:bodyPr>
          <a:lstStyle/>
          <a:p>
            <a:r>
              <a:rPr lang="en-GB" b="1" dirty="0"/>
              <a:t>What other factors affect human health around the world?</a:t>
            </a:r>
          </a:p>
          <a:p>
            <a:r>
              <a:rPr lang="en-GB" dirty="0"/>
              <a:t>Children could visit the World Health Organisation website to find out about the effect of air pollution, food safety, viruses and bacteria.</a:t>
            </a:r>
          </a:p>
        </p:txBody>
      </p:sp>
      <p:sp>
        <p:nvSpPr>
          <p:cNvPr id="8" name="TextBox 7">
            <a:extLst>
              <a:ext uri="{FF2B5EF4-FFF2-40B4-BE49-F238E27FC236}">
                <a16:creationId xmlns:a16="http://schemas.microsoft.com/office/drawing/2014/main" id="{73039540-D857-4A1E-83BC-8D7B908F44C2}"/>
              </a:ext>
            </a:extLst>
          </p:cNvPr>
          <p:cNvSpPr txBox="1"/>
          <p:nvPr/>
        </p:nvSpPr>
        <p:spPr>
          <a:xfrm>
            <a:off x="763305" y="3466752"/>
            <a:ext cx="7776864" cy="1200329"/>
          </a:xfrm>
          <a:prstGeom prst="rect">
            <a:avLst/>
          </a:prstGeom>
          <a:noFill/>
        </p:spPr>
        <p:txBody>
          <a:bodyPr wrap="square" rtlCol="0" anchor="t">
            <a:spAutoFit/>
          </a:bodyPr>
          <a:lstStyle/>
          <a:p>
            <a:r>
              <a:rPr lang="en-GB" b="1" dirty="0"/>
              <a:t>How can microbes be beneficial?</a:t>
            </a:r>
          </a:p>
          <a:p>
            <a:r>
              <a:rPr lang="en-GB" dirty="0"/>
              <a:t>Children could find out about the role of bacteria in making cheese and yoghurt, or yeast (fungus) in making bread. A simple practical investigation – which temperature/amount of sugar is best for growing yeast?</a:t>
            </a:r>
          </a:p>
        </p:txBody>
      </p:sp>
      <p:sp>
        <p:nvSpPr>
          <p:cNvPr id="9" name="TextBox 8">
            <a:extLst>
              <a:ext uri="{FF2B5EF4-FFF2-40B4-BE49-F238E27FC236}">
                <a16:creationId xmlns:a16="http://schemas.microsoft.com/office/drawing/2014/main" id="{C40FA0BC-09E3-446D-BBC0-96D7FDC5812D}"/>
              </a:ext>
            </a:extLst>
          </p:cNvPr>
          <p:cNvSpPr txBox="1"/>
          <p:nvPr/>
        </p:nvSpPr>
        <p:spPr>
          <a:xfrm>
            <a:off x="755576" y="1517519"/>
            <a:ext cx="8080354" cy="646331"/>
          </a:xfrm>
          <a:prstGeom prst="rect">
            <a:avLst/>
          </a:prstGeom>
          <a:noFill/>
        </p:spPr>
        <p:txBody>
          <a:bodyPr wrap="none" rtlCol="0">
            <a:spAutoFit/>
          </a:bodyPr>
          <a:lstStyle/>
          <a:p>
            <a:r>
              <a:rPr lang="en-GB" b="1" dirty="0"/>
              <a:t>What other animals or plants might provide chemicals to protect us from bacteria?</a:t>
            </a:r>
          </a:p>
          <a:p>
            <a:r>
              <a:rPr lang="en-GB" dirty="0"/>
              <a:t>Children could research other types of ancient reptiles and their habitats.</a:t>
            </a:r>
          </a:p>
        </p:txBody>
      </p:sp>
      <p:pic>
        <p:nvPicPr>
          <p:cNvPr id="11" name="Picture 10" descr="A picture containing cheese, food&#10;&#10;Description automatically generated">
            <a:extLst>
              <a:ext uri="{FF2B5EF4-FFF2-40B4-BE49-F238E27FC236}">
                <a16:creationId xmlns:a16="http://schemas.microsoft.com/office/drawing/2014/main" id="{42DD179F-4745-48AF-8D22-62ADE1E422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5211" y="4883532"/>
            <a:ext cx="2304764" cy="1536509"/>
          </a:xfrm>
          <a:prstGeom prst="rect">
            <a:avLst/>
          </a:prstGeom>
        </p:spPr>
      </p:pic>
      <p:pic>
        <p:nvPicPr>
          <p:cNvPr id="13" name="Picture 12" descr="A piece of bread&#10;&#10;Description automatically generated">
            <a:extLst>
              <a:ext uri="{FF2B5EF4-FFF2-40B4-BE49-F238E27FC236}">
                <a16:creationId xmlns:a16="http://schemas.microsoft.com/office/drawing/2014/main" id="{9076E280-F944-4E05-AADF-6284B3EE2D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1880" y="4432837"/>
            <a:ext cx="3635896" cy="2406888"/>
          </a:xfrm>
          <a:prstGeom prst="rect">
            <a:avLst/>
          </a:prstGeom>
        </p:spPr>
      </p:pic>
      <p:sp>
        <p:nvSpPr>
          <p:cNvPr id="3" name="Title 2">
            <a:extLst>
              <a:ext uri="{FF2B5EF4-FFF2-40B4-BE49-F238E27FC236}">
                <a16:creationId xmlns:a16="http://schemas.microsoft.com/office/drawing/2014/main" id="{AD48325E-7139-F5F4-D722-2750644B5EF8}"/>
              </a:ext>
            </a:extLst>
          </p:cNvPr>
          <p:cNvSpPr>
            <a:spLocks noGrp="1"/>
          </p:cNvSpPr>
          <p:nvPr>
            <p:ph type="title"/>
          </p:nvPr>
        </p:nvSpPr>
        <p:spPr/>
        <p:txBody>
          <a:bodyPr>
            <a:normAutofit/>
          </a:bodyPr>
          <a:lstStyle/>
          <a:p>
            <a:r>
              <a:rPr lang="en-GB" dirty="0">
                <a:latin typeface="+mn-lt"/>
              </a:rPr>
              <a:t>Questions for further learning</a:t>
            </a:r>
          </a:p>
        </p:txBody>
      </p:sp>
    </p:spTree>
    <p:extLst>
      <p:ext uri="{BB962C8B-B14F-4D97-AF65-F5344CB8AC3E}">
        <p14:creationId xmlns:p14="http://schemas.microsoft.com/office/powerpoint/2010/main" val="3098103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690688"/>
            <a:ext cx="4087369" cy="490666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lang="en-GB" dirty="0"/>
              <a:t>Persuasive letter - Write to the manager of a library or sports centre or another public place asking for hand sanitisers to be provided to reduce the spread of infection.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Instructions - </a:t>
            </a:r>
            <a:r>
              <a:rPr lang="en-GB" dirty="0"/>
              <a:t>How to clean your hands properly. How to wipe a table properly.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Newspaper report - </a:t>
            </a:r>
            <a:r>
              <a:rPr lang="en-GB" dirty="0"/>
              <a:t>Write about the development of DRGN-1 and how it could be used as an alternative to antibiotics.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076056" y="1690688"/>
            <a:ext cx="3439292" cy="404256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algn="l" rtl="0" eaLnBrk="1" fontAlgn="t" latinLnBrk="0" hangingPunct="1">
              <a:spcBef>
                <a:spcPts val="0"/>
              </a:spcBef>
              <a:spcAft>
                <a:spcPts val="0"/>
              </a:spcAft>
            </a:pPr>
            <a:r>
              <a:rPr lang="en-GB" sz="1800" i="0" u="none" strike="noStrike" kern="1200" dirty="0">
                <a:solidFill>
                  <a:srgbClr val="FFFFFF"/>
                </a:solidFill>
                <a:effectLst/>
                <a:latin typeface="Calibri" panose="020F0502020204030204" pitchFamily="34" charset="0"/>
              </a:rPr>
              <a:t>Units - What do bacteria look like? Children could research the sizes of bacteria and find out about units smaller than mm.</a:t>
            </a:r>
          </a:p>
          <a:p>
            <a:pPr marL="0" algn="l" rtl="0" eaLnBrk="1" fontAlgn="t" latinLnBrk="0" hangingPunct="1">
              <a:spcBef>
                <a:spcPts val="0"/>
              </a:spcBef>
              <a:spcAft>
                <a:spcPts val="0"/>
              </a:spcAft>
            </a:pPr>
            <a:endParaRPr lang="en-GB" b="1" dirty="0">
              <a:solidFill>
                <a:srgbClr val="FFFFFF"/>
              </a:solidFill>
              <a:latin typeface="Calibri" panose="020F0502020204030204" pitchFamily="34" charset="0"/>
            </a:endParaRPr>
          </a:p>
          <a:p>
            <a:pPr fontAlgn="t"/>
            <a:r>
              <a:rPr lang="en-GB" dirty="0"/>
              <a:t>Scales - What do bacteria look like? Children could research the actual sizes of bacteria and could make scale models of bacteria.</a:t>
            </a:r>
          </a:p>
        </p:txBody>
      </p:sp>
    </p:spTree>
    <p:extLst>
      <p:ext uri="{BB962C8B-B14F-4D97-AF65-F5344CB8AC3E}">
        <p14:creationId xmlns:p14="http://schemas.microsoft.com/office/powerpoint/2010/main" val="258858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2021</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454519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dirty="0">
                <a:latin typeface="+mn-lt"/>
              </a:rPr>
              <a:t>Dragons could save us from bad bacteria</a:t>
            </a:r>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099474"/>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54274" y="1099474"/>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8896" y="1554239"/>
            <a:ext cx="3655317" cy="139250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l" defTabSz="914400" rtl="0" eaLnBrk="1" fontAlgn="auto" latinLnBrk="0" hangingPunct="1">
              <a:lnSpc>
                <a:spcPct val="100000"/>
              </a:lnSpc>
              <a:spcBef>
                <a:spcPts val="0"/>
              </a:spcBef>
              <a:spcAft>
                <a:spcPts val="0"/>
              </a:spcAft>
              <a:buClrTx/>
              <a:buSzTx/>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Know that bacteria are microorganisms that can cause disease and know how to reduce the spread of bacteria</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540509"/>
            <a:ext cx="8316416" cy="1591627"/>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Since the 1940s humans have relied on antibiotics (drugs) to treat bacterial infections. Different antibiotics have been developed to target different types of bacteria. However, some antibiotics are not as effective as they used to be</a:t>
            </a:r>
            <a:r>
              <a:rPr lang="en-GB" sz="1600" dirty="0">
                <a:solidFill>
                  <a:prstClr val="white"/>
                </a:solidFill>
                <a:latin typeface="Calibri" panose="020F0502020204030204"/>
                <a:cs typeface="Plus Jakarta Sans Medium" pitchFamily="2" charset="0"/>
              </a:rPr>
              <a:t>. S</a:t>
            </a:r>
            <a:r>
              <a:rPr kumimoji="0" lang="en-GB" sz="1600" b="0" i="0" u="none" strike="noStrike" kern="1200" cap="none" spc="0" normalizeH="0" baseline="0" noProof="0" dirty="0" err="1">
                <a:ln>
                  <a:noFill/>
                </a:ln>
                <a:solidFill>
                  <a:prstClr val="white"/>
                </a:solidFill>
                <a:effectLst/>
                <a:uLnTx/>
                <a:uFillTx/>
                <a:latin typeface="Calibri" panose="020F0502020204030204"/>
                <a:ea typeface="+mn-ea"/>
                <a:cs typeface="Plus Jakarta Sans Medium" pitchFamily="2" charset="0"/>
              </a:rPr>
              <a:t>cientists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are looking for new ways to treat bacterial infections and to reduce the spread of bacteria. A substance in the blood of the Komodo dragon may </a:t>
            </a:r>
            <a:r>
              <a:rPr lang="en-GB" sz="1600" dirty="0">
                <a:solidFill>
                  <a:prstClr val="white"/>
                </a:solidFill>
                <a:latin typeface="Calibri" panose="020F0502020204030204"/>
                <a:cs typeface="Plus Jakarta Sans Medium" pitchFamily="2" charset="0"/>
              </a:rPr>
              <a:t>provide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the answer.</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92423"/>
            <a:ext cx="8316416" cy="93814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Demonstrate how bacteria spreads through human contact</a:t>
            </a:r>
          </a:p>
          <a:p>
            <a:pPr marL="285750" indent="-285750">
              <a:buFont typeface="Arial" panose="020B0604020202020204" pitchFamily="34" charset="0"/>
              <a:buChar char="•"/>
              <a:defRPr/>
            </a:pPr>
            <a:r>
              <a:rPr lang="en-GB" sz="1600" dirty="0">
                <a:solidFill>
                  <a:prstClr val="white"/>
                </a:solidFill>
                <a:latin typeface="Calibri" panose="020F0502020204030204"/>
                <a:cs typeface="Plus Jakarta Sans Medium" pitchFamily="2" charset="0"/>
              </a:rPr>
              <a:t>Design equipment to protect people from the spread of bacteria</a:t>
            </a:r>
            <a:r>
              <a:rPr lang="en-GB" sz="1600" dirty="0">
                <a:solidFill>
                  <a:prstClr val="white"/>
                </a:solidFill>
                <a:cs typeface="Plus Jakarta Sans Medium" pitchFamily="2" charset="0"/>
              </a:rPr>
              <a:t> </a:t>
            </a:r>
          </a:p>
          <a:p>
            <a:pPr marL="285750" indent="-285750">
              <a:buFont typeface="Arial" panose="020B0604020202020204" pitchFamily="34" charset="0"/>
              <a:buChar char="•"/>
              <a:defRPr/>
            </a:pPr>
            <a:r>
              <a:rPr lang="en-GB" sz="1600" dirty="0">
                <a:solidFill>
                  <a:prstClr val="white"/>
                </a:solidFill>
                <a:cs typeface="Plus Jakarta Sans Medium" pitchFamily="2" charset="0"/>
              </a:rPr>
              <a:t>Create models of some types of bacteria</a:t>
            </a: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10314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2309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7" name="Picture 6" descr="Text&#10;&#10;Description automatically generated with medium confidence">
            <a:extLst>
              <a:ext uri="{FF2B5EF4-FFF2-40B4-BE49-F238E27FC236}">
                <a16:creationId xmlns:a16="http://schemas.microsoft.com/office/drawing/2014/main" id="{437D4A1B-AE7C-4942-A9AE-FB7FA08C17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020" y="1536840"/>
            <a:ext cx="4342292" cy="631017"/>
          </a:xfrm>
          <a:prstGeom prst="rect">
            <a:avLst/>
          </a:prstGeom>
        </p:spPr>
      </p:pic>
      <p:pic>
        <p:nvPicPr>
          <p:cNvPr id="12" name="Picture 11" descr="A white background with pink text&#10;&#10;Description automatically generated">
            <a:extLst>
              <a:ext uri="{FF2B5EF4-FFF2-40B4-BE49-F238E27FC236}">
                <a16:creationId xmlns:a16="http://schemas.microsoft.com/office/drawing/2014/main" id="{ACE8EAF7-0DC3-0E75-C717-16EE57157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4274" y="2324648"/>
            <a:ext cx="4371038" cy="633939"/>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758880-2D1F-3701-A25A-44497CC02424}"/>
              </a:ext>
            </a:extLst>
          </p:cNvPr>
          <p:cNvPicPr>
            <a:picLocks noChangeAspect="1"/>
          </p:cNvPicPr>
          <p:nvPr/>
        </p:nvPicPr>
        <p:blipFill>
          <a:blip r:embed="rId3"/>
          <a:stretch>
            <a:fillRect/>
          </a:stretch>
        </p:blipFill>
        <p:spPr>
          <a:xfrm>
            <a:off x="7252498" y="116632"/>
            <a:ext cx="1688738" cy="926672"/>
          </a:xfrm>
          <a:prstGeom prst="rect">
            <a:avLst/>
          </a:prstGeom>
        </p:spPr>
      </p:pic>
      <p:sp>
        <p:nvSpPr>
          <p:cNvPr id="4" name="TextBox 3">
            <a:extLst>
              <a:ext uri="{FF2B5EF4-FFF2-40B4-BE49-F238E27FC236}">
                <a16:creationId xmlns:a16="http://schemas.microsoft.com/office/drawing/2014/main" id="{2EE63354-13E8-A869-D75A-53CE9156EC7F}"/>
              </a:ext>
            </a:extLst>
          </p:cNvPr>
          <p:cNvSpPr txBox="1"/>
          <p:nvPr/>
        </p:nvSpPr>
        <p:spPr>
          <a:xfrm>
            <a:off x="539552" y="1383783"/>
            <a:ext cx="8401684" cy="5109091"/>
          </a:xfrm>
          <a:prstGeom prst="rect">
            <a:avLst/>
          </a:prstGeom>
          <a:noFill/>
        </p:spPr>
        <p:txBody>
          <a:bodyPr wrap="square" lIns="91440" tIns="45720" rIns="91440" bIns="45720" rtlCol="0" anchor="t">
            <a:spAutoFit/>
          </a:bodyPr>
          <a:lstStyle/>
          <a:p>
            <a:r>
              <a:rPr lang="en-GB" sz="1400" b="1" dirty="0"/>
              <a:t>antibiotics</a:t>
            </a:r>
            <a:r>
              <a:rPr lang="en-GB" sz="1400" dirty="0"/>
              <a:t> – a medicine that stops the growth of bacteria in humans and animals, e.g., penicillin</a:t>
            </a:r>
          </a:p>
          <a:p>
            <a:endParaRPr lang="en-GB" sz="1400" b="1" dirty="0"/>
          </a:p>
          <a:p>
            <a:r>
              <a:rPr lang="en-GB" sz="1400" b="1" dirty="0"/>
              <a:t>bacteria</a:t>
            </a:r>
            <a:r>
              <a:rPr lang="en-GB" sz="1400" dirty="0"/>
              <a:t> – a large group of simple organisms that can cause disease</a:t>
            </a:r>
          </a:p>
          <a:p>
            <a:endParaRPr lang="en-GB" sz="1400" b="1" dirty="0"/>
          </a:p>
          <a:p>
            <a:r>
              <a:rPr lang="en-GB" sz="1400" b="1" dirty="0"/>
              <a:t>DNA</a:t>
            </a:r>
            <a:r>
              <a:rPr lang="en-GB" sz="1400" dirty="0"/>
              <a:t> - </a:t>
            </a:r>
            <a:r>
              <a:rPr lang="en-GB" sz="1400" dirty="0">
                <a:solidFill>
                  <a:prstClr val="black"/>
                </a:solidFill>
              </a:rPr>
              <a:t>deoxyribonucleic acid, a chemical substance found in living things that contains the information for the development and functioning of that living thing. DNA is a long molecule consisting of two twisted strands (shaped like a twisted ladder)</a:t>
            </a:r>
            <a:endParaRPr lang="en-GB" sz="1400" dirty="0"/>
          </a:p>
          <a:p>
            <a:endParaRPr lang="en-GB" sz="1400" dirty="0"/>
          </a:p>
          <a:p>
            <a:r>
              <a:rPr lang="en-GB" sz="1400" b="1" dirty="0"/>
              <a:t>drug</a:t>
            </a:r>
            <a:r>
              <a:rPr lang="en-GB" sz="1400" dirty="0"/>
              <a:t> – a substance that when introduced into the body affects the way the body functions. Some drugs are harmful, and others are beneficial, e.g., medicines </a:t>
            </a:r>
          </a:p>
          <a:p>
            <a:endParaRPr lang="en-GB" sz="1400" dirty="0"/>
          </a:p>
          <a:p>
            <a:r>
              <a:rPr lang="en-GB" sz="1400" b="1" dirty="0"/>
              <a:t>infection</a:t>
            </a:r>
            <a:r>
              <a:rPr lang="en-GB" sz="1400" dirty="0"/>
              <a:t> – the invasion and growth of germs in the body that can cause fever and other health problems. The germs may be bacteria, viruses, yeast or fungi</a:t>
            </a:r>
          </a:p>
          <a:p>
            <a:endParaRPr lang="en-GB" sz="1400" dirty="0"/>
          </a:p>
          <a:p>
            <a:r>
              <a:rPr lang="en-GB" sz="1400" b="1" dirty="0"/>
              <a:t>peptide</a:t>
            </a:r>
            <a:r>
              <a:rPr lang="en-GB" sz="1400" dirty="0"/>
              <a:t> – a short chain of the building blocks (amino acids) that form proteins, peptides are shorter than proteins</a:t>
            </a:r>
          </a:p>
          <a:p>
            <a:endParaRPr lang="en-GB" sz="1400" dirty="0"/>
          </a:p>
          <a:p>
            <a:r>
              <a:rPr lang="en-GB" sz="1400" b="1" dirty="0"/>
              <a:t>saliva</a:t>
            </a:r>
            <a:r>
              <a:rPr lang="en-GB" sz="1400" dirty="0"/>
              <a:t> – watery substance produced in the mouth of animals, to help with chewing, swallowing and digestion</a:t>
            </a:r>
          </a:p>
          <a:p>
            <a:endParaRPr lang="en-GB" sz="1400" b="1" dirty="0"/>
          </a:p>
          <a:p>
            <a:r>
              <a:rPr lang="en-GB" sz="1400" b="1" dirty="0"/>
              <a:t>Super-bugs </a:t>
            </a:r>
            <a:r>
              <a:rPr lang="en-GB" sz="1400" dirty="0"/>
              <a:t>– a type of bacteria that has become resistant to antibiotic drugs</a:t>
            </a:r>
          </a:p>
          <a:p>
            <a:endParaRPr lang="en-GB" sz="1400" dirty="0"/>
          </a:p>
          <a:p>
            <a:r>
              <a:rPr lang="en-GB" sz="1400" b="1" dirty="0"/>
              <a:t>s</a:t>
            </a:r>
            <a:r>
              <a:rPr lang="en-GB" sz="1400" b="1" i="0" u="none" strike="noStrike" baseline="0" dirty="0"/>
              <a:t>ynthetic</a:t>
            </a:r>
            <a:r>
              <a:rPr lang="en-GB" sz="1400" dirty="0"/>
              <a:t> - </a:t>
            </a:r>
            <a:r>
              <a:rPr lang="en-GB" sz="1400" b="0" i="0" u="none" strike="noStrike" baseline="0" dirty="0"/>
              <a:t>a substance made by humans using methods different </a:t>
            </a:r>
            <a:r>
              <a:rPr lang="en-GB" sz="1400" dirty="0"/>
              <a:t>from </a:t>
            </a:r>
            <a:r>
              <a:rPr lang="en-GB" sz="1400" b="0" i="0" u="none" strike="noStrike" baseline="0" dirty="0"/>
              <a:t>those nature uses, and these substances may or may not be found in nature</a:t>
            </a:r>
            <a:endParaRPr lang="en-GB" sz="1400" b="0" i="0" u="none" strike="noStrike" baseline="0" dirty="0">
              <a:ea typeface="Calibri"/>
              <a:cs typeface="Calibri"/>
            </a:endParaRPr>
          </a:p>
          <a:p>
            <a:endParaRPr lang="en-GB" dirty="0"/>
          </a:p>
        </p:txBody>
      </p:sp>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5B1AC4A-6526-4544-851D-BF47AC45161D}"/>
              </a:ext>
            </a:extLst>
          </p:cNvPr>
          <p:cNvSpPr txBox="1"/>
          <p:nvPr/>
        </p:nvSpPr>
        <p:spPr>
          <a:xfrm>
            <a:off x="628648" y="1518901"/>
            <a:ext cx="3801682" cy="369332"/>
          </a:xfrm>
          <a:prstGeom prst="rect">
            <a:avLst/>
          </a:prstGeom>
          <a:noFill/>
        </p:spPr>
        <p:txBody>
          <a:bodyPr wrap="none" rtlCol="0">
            <a:spAutoFit/>
          </a:bodyPr>
          <a:lstStyle/>
          <a:p>
            <a:r>
              <a:rPr lang="en-GB" dirty="0"/>
              <a:t>Some (not all) </a:t>
            </a:r>
            <a:r>
              <a:rPr lang="en-GB" b="1" dirty="0"/>
              <a:t>bacteria</a:t>
            </a:r>
            <a:r>
              <a:rPr lang="en-GB" dirty="0"/>
              <a:t> can make us ill.</a:t>
            </a:r>
          </a:p>
        </p:txBody>
      </p:sp>
      <p:sp>
        <p:nvSpPr>
          <p:cNvPr id="8" name="TextBox 7">
            <a:extLst>
              <a:ext uri="{FF2B5EF4-FFF2-40B4-BE49-F238E27FC236}">
                <a16:creationId xmlns:a16="http://schemas.microsoft.com/office/drawing/2014/main" id="{735E96EA-F2EE-410B-B650-B57B58B27950}"/>
              </a:ext>
            </a:extLst>
          </p:cNvPr>
          <p:cNvSpPr txBox="1"/>
          <p:nvPr/>
        </p:nvSpPr>
        <p:spPr>
          <a:xfrm>
            <a:off x="628648" y="1997356"/>
            <a:ext cx="6796008" cy="369332"/>
          </a:xfrm>
          <a:prstGeom prst="rect">
            <a:avLst/>
          </a:prstGeom>
          <a:noFill/>
        </p:spPr>
        <p:txBody>
          <a:bodyPr wrap="square" rtlCol="0">
            <a:spAutoFit/>
          </a:bodyPr>
          <a:lstStyle/>
          <a:p>
            <a:r>
              <a:rPr lang="en-GB" dirty="0"/>
              <a:t>Some harmful bacterial infections can be treated with </a:t>
            </a:r>
            <a:r>
              <a:rPr lang="en-GB" b="1" dirty="0"/>
              <a:t>antibiotics</a:t>
            </a:r>
            <a:r>
              <a:rPr lang="en-GB" dirty="0"/>
              <a:t>. </a:t>
            </a:r>
          </a:p>
        </p:txBody>
      </p:sp>
      <p:sp>
        <p:nvSpPr>
          <p:cNvPr id="9" name="TextBox 8">
            <a:extLst>
              <a:ext uri="{FF2B5EF4-FFF2-40B4-BE49-F238E27FC236}">
                <a16:creationId xmlns:a16="http://schemas.microsoft.com/office/drawing/2014/main" id="{3E56F5F4-BABD-42AD-AE70-38378A81B95A}"/>
              </a:ext>
            </a:extLst>
          </p:cNvPr>
          <p:cNvSpPr txBox="1"/>
          <p:nvPr/>
        </p:nvSpPr>
        <p:spPr>
          <a:xfrm>
            <a:off x="628652" y="5085184"/>
            <a:ext cx="7886700" cy="1477328"/>
          </a:xfrm>
          <a:prstGeom prst="rect">
            <a:avLst/>
          </a:prstGeom>
          <a:noFill/>
        </p:spPr>
        <p:txBody>
          <a:bodyPr wrap="square" rtlCol="0">
            <a:spAutoFit/>
          </a:bodyPr>
          <a:lstStyle/>
          <a:p>
            <a:r>
              <a:rPr lang="en-GB" dirty="0"/>
              <a:t>Some types (strains) of bacteria are now resistant to the antibiotics that used to kill them. </a:t>
            </a:r>
          </a:p>
          <a:p>
            <a:endParaRPr lang="en-GB" dirty="0"/>
          </a:p>
          <a:p>
            <a:r>
              <a:rPr lang="en-GB" dirty="0"/>
              <a:t>These bacteria are called ‘</a:t>
            </a:r>
            <a:r>
              <a:rPr lang="en-GB" b="1" dirty="0"/>
              <a:t>super-bugs</a:t>
            </a:r>
            <a:r>
              <a:rPr lang="en-GB" dirty="0"/>
              <a:t>’.</a:t>
            </a:r>
            <a:r>
              <a:rPr lang="en-GB" b="1" dirty="0"/>
              <a:t> </a:t>
            </a:r>
          </a:p>
          <a:p>
            <a:r>
              <a:rPr lang="en-GB" b="1" dirty="0"/>
              <a:t>MRSA</a:t>
            </a:r>
            <a:r>
              <a:rPr lang="en-GB" dirty="0"/>
              <a:t> (methicillin-resistant </a:t>
            </a:r>
            <a:r>
              <a:rPr lang="en-GB" i="1" dirty="0"/>
              <a:t>Staphylococcus. aureus</a:t>
            </a:r>
            <a:r>
              <a:rPr lang="en-GB" dirty="0"/>
              <a:t>) is a super-bug.</a:t>
            </a:r>
          </a:p>
        </p:txBody>
      </p:sp>
      <p:pic>
        <p:nvPicPr>
          <p:cNvPr id="18" name="Picture 17" descr="A picture containing fruit&#10;&#10;Description automatically generated">
            <a:extLst>
              <a:ext uri="{FF2B5EF4-FFF2-40B4-BE49-F238E27FC236}">
                <a16:creationId xmlns:a16="http://schemas.microsoft.com/office/drawing/2014/main" id="{35AD47EE-F1D3-4FDB-849F-256C12843C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6329" y="2494844"/>
            <a:ext cx="2595979" cy="1994515"/>
          </a:xfrm>
          <a:prstGeom prst="rect">
            <a:avLst/>
          </a:prstGeom>
        </p:spPr>
      </p:pic>
      <p:pic>
        <p:nvPicPr>
          <p:cNvPr id="20" name="Picture 19" descr="A picture containing food, rain&#10;&#10;Description automatically generated">
            <a:extLst>
              <a:ext uri="{FF2B5EF4-FFF2-40B4-BE49-F238E27FC236}">
                <a16:creationId xmlns:a16="http://schemas.microsoft.com/office/drawing/2014/main" id="{39831FE7-B6B1-423C-8D78-ACB32465FB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39572" y="2520584"/>
            <a:ext cx="2595979" cy="1943033"/>
          </a:xfrm>
          <a:prstGeom prst="rect">
            <a:avLst/>
          </a:prstGeom>
        </p:spPr>
      </p:pic>
      <p:sp>
        <p:nvSpPr>
          <p:cNvPr id="21" name="TextBox 20">
            <a:extLst>
              <a:ext uri="{FF2B5EF4-FFF2-40B4-BE49-F238E27FC236}">
                <a16:creationId xmlns:a16="http://schemas.microsoft.com/office/drawing/2014/main" id="{74116885-224C-4339-9D7A-DA9AABC22E19}"/>
              </a:ext>
            </a:extLst>
          </p:cNvPr>
          <p:cNvSpPr txBox="1"/>
          <p:nvPr/>
        </p:nvSpPr>
        <p:spPr>
          <a:xfrm>
            <a:off x="1753068" y="4463617"/>
            <a:ext cx="1916743" cy="307777"/>
          </a:xfrm>
          <a:prstGeom prst="rect">
            <a:avLst/>
          </a:prstGeom>
          <a:noFill/>
        </p:spPr>
        <p:txBody>
          <a:bodyPr wrap="none" rtlCol="0">
            <a:spAutoFit/>
          </a:bodyPr>
          <a:lstStyle/>
          <a:p>
            <a:r>
              <a:rPr lang="en-GB" sz="1400" i="1" dirty="0"/>
              <a:t>Staphylococcus aureus*</a:t>
            </a:r>
            <a:endParaRPr lang="en-GB" sz="1400" dirty="0"/>
          </a:p>
        </p:txBody>
      </p:sp>
      <p:sp>
        <p:nvSpPr>
          <p:cNvPr id="2" name="Title 1">
            <a:extLst>
              <a:ext uri="{FF2B5EF4-FFF2-40B4-BE49-F238E27FC236}">
                <a16:creationId xmlns:a16="http://schemas.microsoft.com/office/drawing/2014/main" id="{F842A29F-C00D-8102-C721-6605F088F4ED}"/>
              </a:ext>
            </a:extLst>
          </p:cNvPr>
          <p:cNvSpPr>
            <a:spLocks noGrp="1"/>
          </p:cNvSpPr>
          <p:nvPr>
            <p:ph type="title"/>
          </p:nvPr>
        </p:nvSpPr>
        <p:spPr/>
        <p:txBody>
          <a:bodyPr>
            <a:normAutofit/>
          </a:bodyPr>
          <a:lstStyle/>
          <a:p>
            <a:r>
              <a:rPr lang="en-GB" dirty="0">
                <a:latin typeface="+mn-lt"/>
              </a:rPr>
              <a:t>What did the scientists know?</a:t>
            </a:r>
          </a:p>
        </p:txBody>
      </p:sp>
      <p:sp>
        <p:nvSpPr>
          <p:cNvPr id="22" name="TextBox 21">
            <a:extLst>
              <a:ext uri="{FF2B5EF4-FFF2-40B4-BE49-F238E27FC236}">
                <a16:creationId xmlns:a16="http://schemas.microsoft.com/office/drawing/2014/main" id="{6BDD5444-533C-4887-8A34-702260F1F7DF}"/>
              </a:ext>
            </a:extLst>
          </p:cNvPr>
          <p:cNvSpPr txBox="1"/>
          <p:nvPr/>
        </p:nvSpPr>
        <p:spPr>
          <a:xfrm>
            <a:off x="5640482" y="4456406"/>
            <a:ext cx="1820435" cy="307777"/>
          </a:xfrm>
          <a:prstGeom prst="rect">
            <a:avLst/>
          </a:prstGeom>
          <a:noFill/>
        </p:spPr>
        <p:txBody>
          <a:bodyPr wrap="none" rtlCol="0">
            <a:spAutoFit/>
          </a:bodyPr>
          <a:lstStyle/>
          <a:p>
            <a:r>
              <a:rPr lang="en-GB" sz="1400" i="1" dirty="0"/>
              <a:t>Klebsiella pneumoniae</a:t>
            </a:r>
            <a:endParaRPr lang="en-GB" sz="1400" dirty="0"/>
          </a:p>
        </p:txBody>
      </p:sp>
    </p:spTree>
    <p:extLst>
      <p:ext uri="{BB962C8B-B14F-4D97-AF65-F5344CB8AC3E}">
        <p14:creationId xmlns:p14="http://schemas.microsoft.com/office/powerpoint/2010/main" val="1916828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0BB44318-7C61-4C6A-ACD5-9F5BDA68059E}"/>
              </a:ext>
            </a:extLst>
          </p:cNvPr>
          <p:cNvSpPr txBox="1"/>
          <p:nvPr/>
        </p:nvSpPr>
        <p:spPr>
          <a:xfrm>
            <a:off x="637475" y="1423017"/>
            <a:ext cx="7986461" cy="1477328"/>
          </a:xfrm>
          <a:prstGeom prst="rect">
            <a:avLst/>
          </a:prstGeom>
          <a:noFill/>
        </p:spPr>
        <p:txBody>
          <a:bodyPr wrap="square" rtlCol="0">
            <a:spAutoFit/>
          </a:bodyPr>
          <a:lstStyle/>
          <a:p>
            <a:r>
              <a:rPr lang="en-GB" dirty="0"/>
              <a:t>Alligators and crocodiles have been on Earth for longer than most other animals.</a:t>
            </a:r>
          </a:p>
          <a:p>
            <a:endParaRPr lang="en-GB" dirty="0"/>
          </a:p>
          <a:p>
            <a:r>
              <a:rPr lang="en-GB" dirty="0"/>
              <a:t>Blood from some alligators and crocodiles has been shown to have </a:t>
            </a:r>
            <a:r>
              <a:rPr lang="en-GB" b="1" dirty="0"/>
              <a:t>antimicrobial</a:t>
            </a:r>
            <a:r>
              <a:rPr lang="en-GB" dirty="0"/>
              <a:t> </a:t>
            </a:r>
            <a:r>
              <a:rPr lang="en-GB" b="1" dirty="0"/>
              <a:t>properties. </a:t>
            </a:r>
            <a:r>
              <a:rPr lang="en-GB" dirty="0"/>
              <a:t>This might be because the animals have had a very long time to evolve defences against bacteria.</a:t>
            </a:r>
          </a:p>
        </p:txBody>
      </p:sp>
      <p:sp>
        <p:nvSpPr>
          <p:cNvPr id="2" name="TextBox 1">
            <a:extLst>
              <a:ext uri="{FF2B5EF4-FFF2-40B4-BE49-F238E27FC236}">
                <a16:creationId xmlns:a16="http://schemas.microsoft.com/office/drawing/2014/main" id="{7FEC4316-D483-40F3-8A56-C4B81E49AD01}"/>
              </a:ext>
            </a:extLst>
          </p:cNvPr>
          <p:cNvSpPr txBox="1"/>
          <p:nvPr/>
        </p:nvSpPr>
        <p:spPr>
          <a:xfrm>
            <a:off x="628652" y="3105834"/>
            <a:ext cx="8130478" cy="646331"/>
          </a:xfrm>
          <a:prstGeom prst="rect">
            <a:avLst/>
          </a:prstGeom>
          <a:noFill/>
        </p:spPr>
        <p:txBody>
          <a:bodyPr wrap="square" lIns="91440" tIns="45720" rIns="91440" bIns="45720" rtlCol="0" anchor="t">
            <a:spAutoFit/>
          </a:bodyPr>
          <a:lstStyle/>
          <a:p>
            <a:r>
              <a:rPr lang="en-GB" dirty="0"/>
              <a:t>The Komodo dragon (a large lizard) has </a:t>
            </a:r>
            <a:r>
              <a:rPr lang="en-GB" b="1" dirty="0"/>
              <a:t>saliva</a:t>
            </a:r>
            <a:r>
              <a:rPr lang="en-GB" dirty="0"/>
              <a:t> that contains many types of </a:t>
            </a:r>
            <a:r>
              <a:rPr lang="en-GB" b="1" dirty="0"/>
              <a:t>bacteria </a:t>
            </a:r>
            <a:r>
              <a:rPr lang="en-GB" dirty="0"/>
              <a:t>but, the dragon does not get ill.</a:t>
            </a:r>
          </a:p>
        </p:txBody>
      </p:sp>
      <p:sp>
        <p:nvSpPr>
          <p:cNvPr id="15" name="TextBox 14">
            <a:extLst>
              <a:ext uri="{FF2B5EF4-FFF2-40B4-BE49-F238E27FC236}">
                <a16:creationId xmlns:a16="http://schemas.microsoft.com/office/drawing/2014/main" id="{C35AD709-BE74-41A0-B2C2-B7A60701CEDE}"/>
              </a:ext>
            </a:extLst>
          </p:cNvPr>
          <p:cNvSpPr txBox="1"/>
          <p:nvPr/>
        </p:nvSpPr>
        <p:spPr>
          <a:xfrm>
            <a:off x="4018626" y="5742384"/>
            <a:ext cx="2996974" cy="307777"/>
          </a:xfrm>
          <a:prstGeom prst="rect">
            <a:avLst/>
          </a:prstGeom>
          <a:noFill/>
        </p:spPr>
        <p:txBody>
          <a:bodyPr wrap="none" rtlCol="0">
            <a:spAutoFit/>
          </a:bodyPr>
          <a:lstStyle/>
          <a:p>
            <a:r>
              <a:rPr lang="en-GB" sz="1400" dirty="0"/>
              <a:t>Komodo dragon (</a:t>
            </a:r>
            <a:r>
              <a:rPr lang="en-GB" sz="1400" i="1" dirty="0"/>
              <a:t>Varanus </a:t>
            </a:r>
            <a:r>
              <a:rPr lang="en-GB" sz="1400" i="1" dirty="0" err="1"/>
              <a:t>kmodoensis</a:t>
            </a:r>
            <a:r>
              <a:rPr lang="en-GB" sz="1400" dirty="0"/>
              <a:t>)</a:t>
            </a:r>
          </a:p>
        </p:txBody>
      </p:sp>
      <p:sp>
        <p:nvSpPr>
          <p:cNvPr id="4" name="Rectangle 3">
            <a:extLst>
              <a:ext uri="{FF2B5EF4-FFF2-40B4-BE49-F238E27FC236}">
                <a16:creationId xmlns:a16="http://schemas.microsoft.com/office/drawing/2014/main" id="{7C2A29F1-FE5D-4D00-B738-978AB2C6A699}"/>
              </a:ext>
            </a:extLst>
          </p:cNvPr>
          <p:cNvSpPr/>
          <p:nvPr/>
        </p:nvSpPr>
        <p:spPr>
          <a:xfrm>
            <a:off x="1042208" y="6513513"/>
            <a:ext cx="3468450" cy="307777"/>
          </a:xfrm>
          <a:prstGeom prst="rect">
            <a:avLst/>
          </a:prstGeom>
        </p:spPr>
        <p:txBody>
          <a:bodyPr wrap="none">
            <a:spAutoFit/>
          </a:bodyPr>
          <a:lstStyle/>
          <a:p>
            <a:r>
              <a:rPr lang="en-GB" sz="1400" dirty="0"/>
              <a:t>American alligator (</a:t>
            </a:r>
            <a:r>
              <a:rPr lang="en-GB" sz="1400" i="1" dirty="0"/>
              <a:t>Alligator </a:t>
            </a:r>
            <a:r>
              <a:rPr lang="en-GB" sz="1400" i="1" dirty="0" err="1"/>
              <a:t>mississippiensis</a:t>
            </a:r>
            <a:r>
              <a:rPr lang="en-GB" sz="1400" dirty="0"/>
              <a:t>)</a:t>
            </a:r>
          </a:p>
        </p:txBody>
      </p:sp>
      <p:pic>
        <p:nvPicPr>
          <p:cNvPr id="12" name="Picture 11" descr="A close up of a reptile&#10;&#10;Description automatically generated">
            <a:extLst>
              <a:ext uri="{FF2B5EF4-FFF2-40B4-BE49-F238E27FC236}">
                <a16:creationId xmlns:a16="http://schemas.microsoft.com/office/drawing/2014/main" id="{61E6F943-F207-4968-B007-7E5EB6B64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4752" y="3862152"/>
            <a:ext cx="1995289" cy="2660385"/>
          </a:xfrm>
          <a:prstGeom prst="rect">
            <a:avLst/>
          </a:prstGeom>
        </p:spPr>
      </p:pic>
      <p:pic>
        <p:nvPicPr>
          <p:cNvPr id="14" name="Picture 13" descr="A lizard on a rock&#10;&#10;Description automatically generated">
            <a:extLst>
              <a:ext uri="{FF2B5EF4-FFF2-40B4-BE49-F238E27FC236}">
                <a16:creationId xmlns:a16="http://schemas.microsoft.com/office/drawing/2014/main" id="{B7D171D8-B9BF-4AD5-9BA3-DE304A80DA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90578" y="3854078"/>
            <a:ext cx="3453070" cy="1888306"/>
          </a:xfrm>
          <a:prstGeom prst="rect">
            <a:avLst/>
          </a:prstGeom>
        </p:spPr>
      </p:pic>
      <p:sp>
        <p:nvSpPr>
          <p:cNvPr id="3" name="Title 2">
            <a:extLst>
              <a:ext uri="{FF2B5EF4-FFF2-40B4-BE49-F238E27FC236}">
                <a16:creationId xmlns:a16="http://schemas.microsoft.com/office/drawing/2014/main" id="{BDF8532D-C022-779A-A03C-C24BF3B6B52C}"/>
              </a:ext>
            </a:extLst>
          </p:cNvPr>
          <p:cNvSpPr>
            <a:spLocks noGrp="1"/>
          </p:cNvSpPr>
          <p:nvPr>
            <p:ph type="title"/>
          </p:nvPr>
        </p:nvSpPr>
        <p:spPr/>
        <p:txBody>
          <a:bodyPr>
            <a:normAutofit/>
          </a:bodyPr>
          <a:lstStyle/>
          <a:p>
            <a:r>
              <a:rPr lang="en-GB" dirty="0">
                <a:latin typeface="+mn-lt"/>
              </a:rPr>
              <a:t>What else did the scientists know? </a:t>
            </a:r>
          </a:p>
        </p:txBody>
      </p:sp>
    </p:spTree>
    <p:extLst>
      <p:ext uri="{BB962C8B-B14F-4D97-AF65-F5344CB8AC3E}">
        <p14:creationId xmlns:p14="http://schemas.microsoft.com/office/powerpoint/2010/main" val="2065375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C7B4E2-9AC0-3A59-C895-A5A67D99E9AE}"/>
              </a:ext>
            </a:extLst>
          </p:cNvPr>
          <p:cNvSpPr>
            <a:spLocks noGrp="1"/>
          </p:cNvSpPr>
          <p:nvPr>
            <p:ph type="title"/>
          </p:nvPr>
        </p:nvSpPr>
        <p:spPr/>
        <p:txBody>
          <a:bodyPr>
            <a:normAutofit/>
          </a:bodyPr>
          <a:lstStyle/>
          <a:p>
            <a:r>
              <a:rPr lang="en-GB" dirty="0">
                <a:latin typeface="+mn-lt"/>
              </a:rPr>
              <a:t>What did the scientists do?</a:t>
            </a:r>
          </a:p>
        </p:txBody>
      </p:sp>
      <p:sp>
        <p:nvSpPr>
          <p:cNvPr id="5" name="TextBox 4">
            <a:extLst>
              <a:ext uri="{FF2B5EF4-FFF2-40B4-BE49-F238E27FC236}">
                <a16:creationId xmlns:a16="http://schemas.microsoft.com/office/drawing/2014/main" id="{1251536B-1736-468B-B06B-3B3A05F48C85}"/>
              </a:ext>
            </a:extLst>
          </p:cNvPr>
          <p:cNvSpPr txBox="1"/>
          <p:nvPr/>
        </p:nvSpPr>
        <p:spPr>
          <a:xfrm>
            <a:off x="795980" y="1644199"/>
            <a:ext cx="4616669" cy="369332"/>
          </a:xfrm>
          <a:prstGeom prst="rect">
            <a:avLst/>
          </a:prstGeom>
          <a:noFill/>
        </p:spPr>
        <p:txBody>
          <a:bodyPr wrap="square" rtlCol="0">
            <a:spAutoFit/>
          </a:bodyPr>
          <a:lstStyle/>
          <a:p>
            <a:r>
              <a:rPr lang="en-GB" dirty="0"/>
              <a:t>Scientists took blood from a Komodo dragon. </a:t>
            </a:r>
          </a:p>
        </p:txBody>
      </p:sp>
      <p:sp>
        <p:nvSpPr>
          <p:cNvPr id="8" name="TextBox 7">
            <a:extLst>
              <a:ext uri="{FF2B5EF4-FFF2-40B4-BE49-F238E27FC236}">
                <a16:creationId xmlns:a16="http://schemas.microsoft.com/office/drawing/2014/main" id="{4AD8FF62-1BAD-48FC-A2C4-B2343D2D545D}"/>
              </a:ext>
            </a:extLst>
          </p:cNvPr>
          <p:cNvSpPr txBox="1"/>
          <p:nvPr/>
        </p:nvSpPr>
        <p:spPr>
          <a:xfrm>
            <a:off x="795980" y="5213801"/>
            <a:ext cx="4616669" cy="923330"/>
          </a:xfrm>
          <a:prstGeom prst="rect">
            <a:avLst/>
          </a:prstGeom>
          <a:noFill/>
        </p:spPr>
        <p:txBody>
          <a:bodyPr wrap="square" rtlCol="0">
            <a:spAutoFit/>
          </a:bodyPr>
          <a:lstStyle/>
          <a:p>
            <a:r>
              <a:rPr lang="en-GB" dirty="0"/>
              <a:t>They took small proteins (</a:t>
            </a:r>
            <a:r>
              <a:rPr lang="en-GB" b="1" dirty="0"/>
              <a:t>peptides</a:t>
            </a:r>
            <a:r>
              <a:rPr lang="en-GB" dirty="0"/>
              <a:t>) from the dragon’s blood and tested them to see if they could kill bacteria.</a:t>
            </a:r>
          </a:p>
        </p:txBody>
      </p:sp>
      <p:pic>
        <p:nvPicPr>
          <p:cNvPr id="10" name="Picture 9" descr="A lizard on a rock&#10;&#10;Description automatically generated">
            <a:extLst>
              <a:ext uri="{FF2B5EF4-FFF2-40B4-BE49-F238E27FC236}">
                <a16:creationId xmlns:a16="http://schemas.microsoft.com/office/drawing/2014/main" id="{C8D45BCF-9932-48E5-91E7-2EC6D99392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600" y="2226732"/>
            <a:ext cx="3926401" cy="2147146"/>
          </a:xfrm>
          <a:prstGeom prst="rect">
            <a:avLst/>
          </a:prstGeom>
        </p:spPr>
      </p:pic>
      <p:sp>
        <p:nvSpPr>
          <p:cNvPr id="11" name="Rectangle: Rounded Corners 10">
            <a:extLst>
              <a:ext uri="{FF2B5EF4-FFF2-40B4-BE49-F238E27FC236}">
                <a16:creationId xmlns:a16="http://schemas.microsoft.com/office/drawing/2014/main" id="{AE04196D-37B8-47D2-B2EC-B087E2616AC9}"/>
              </a:ext>
            </a:extLst>
          </p:cNvPr>
          <p:cNvSpPr/>
          <p:nvPr/>
        </p:nvSpPr>
        <p:spPr>
          <a:xfrm>
            <a:off x="5842161" y="2265107"/>
            <a:ext cx="3027189" cy="1046178"/>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scientists chose to test the blood of a  Komodo dragon?</a:t>
            </a:r>
          </a:p>
        </p:txBody>
      </p:sp>
      <p:sp>
        <p:nvSpPr>
          <p:cNvPr id="15" name="TextBox 14">
            <a:extLst>
              <a:ext uri="{FF2B5EF4-FFF2-40B4-BE49-F238E27FC236}">
                <a16:creationId xmlns:a16="http://schemas.microsoft.com/office/drawing/2014/main" id="{77BF7901-CB73-4A7C-8E68-FD6FBE6208B2}"/>
              </a:ext>
            </a:extLst>
          </p:cNvPr>
          <p:cNvSpPr txBox="1"/>
          <p:nvPr/>
        </p:nvSpPr>
        <p:spPr>
          <a:xfrm>
            <a:off x="1259632" y="4430949"/>
            <a:ext cx="2996974" cy="307777"/>
          </a:xfrm>
          <a:prstGeom prst="rect">
            <a:avLst/>
          </a:prstGeom>
          <a:noFill/>
        </p:spPr>
        <p:txBody>
          <a:bodyPr wrap="none" rtlCol="0">
            <a:spAutoFit/>
          </a:bodyPr>
          <a:lstStyle/>
          <a:p>
            <a:r>
              <a:rPr lang="en-GB" sz="1400" dirty="0"/>
              <a:t>Komodo dragon (</a:t>
            </a:r>
            <a:r>
              <a:rPr lang="en-GB" sz="1400" i="1" dirty="0"/>
              <a:t>Varanus </a:t>
            </a:r>
            <a:r>
              <a:rPr lang="en-GB" sz="1400" i="1" dirty="0" err="1"/>
              <a:t>kmodoensis</a:t>
            </a:r>
            <a:r>
              <a:rPr lang="en-GB" sz="1400" dirty="0"/>
              <a:t>)</a:t>
            </a:r>
          </a:p>
        </p:txBody>
      </p:sp>
      <p:sp>
        <p:nvSpPr>
          <p:cNvPr id="17" name="TextBox 16">
            <a:extLst>
              <a:ext uri="{FF2B5EF4-FFF2-40B4-BE49-F238E27FC236}">
                <a16:creationId xmlns:a16="http://schemas.microsoft.com/office/drawing/2014/main" id="{6EB0A0C6-5E25-44CE-874B-EE17C30729A1}"/>
              </a:ext>
            </a:extLst>
          </p:cNvPr>
          <p:cNvSpPr txBox="1"/>
          <p:nvPr/>
        </p:nvSpPr>
        <p:spPr>
          <a:xfrm>
            <a:off x="5825190" y="3685537"/>
            <a:ext cx="3102065" cy="307777"/>
          </a:xfrm>
          <a:prstGeom prst="rect">
            <a:avLst/>
          </a:prstGeom>
          <a:noFill/>
        </p:spPr>
        <p:txBody>
          <a:bodyPr wrap="square" rtlCol="0">
            <a:spAutoFit/>
          </a:bodyPr>
          <a:lstStyle/>
          <a:p>
            <a:r>
              <a:rPr lang="en-GB" sz="1400" i="1" dirty="0"/>
              <a:t>Hint: What is found in its saliva?</a:t>
            </a:r>
          </a:p>
        </p:txBody>
      </p:sp>
      <p:sp>
        <p:nvSpPr>
          <p:cNvPr id="18" name="Rectangle: Rounded Corners 17">
            <a:extLst>
              <a:ext uri="{FF2B5EF4-FFF2-40B4-BE49-F238E27FC236}">
                <a16:creationId xmlns:a16="http://schemas.microsoft.com/office/drawing/2014/main" id="{B509B36F-FC75-42A5-AD5A-EF8FC812A55F}"/>
              </a:ext>
            </a:extLst>
          </p:cNvPr>
          <p:cNvSpPr/>
          <p:nvPr/>
        </p:nvSpPr>
        <p:spPr>
          <a:xfrm>
            <a:off x="5850914" y="4250788"/>
            <a:ext cx="2880321" cy="122635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these animals have better defences against bacteria than other animals?</a:t>
            </a:r>
          </a:p>
        </p:txBody>
      </p:sp>
      <p:sp>
        <p:nvSpPr>
          <p:cNvPr id="27" name="TextBox 26">
            <a:extLst>
              <a:ext uri="{FF2B5EF4-FFF2-40B4-BE49-F238E27FC236}">
                <a16:creationId xmlns:a16="http://schemas.microsoft.com/office/drawing/2014/main" id="{D85AE075-469B-486B-A9A5-28421B692105}"/>
              </a:ext>
            </a:extLst>
          </p:cNvPr>
          <p:cNvSpPr txBox="1"/>
          <p:nvPr/>
        </p:nvSpPr>
        <p:spPr>
          <a:xfrm>
            <a:off x="5850914" y="5613911"/>
            <a:ext cx="3102065" cy="523220"/>
          </a:xfrm>
          <a:prstGeom prst="rect">
            <a:avLst/>
          </a:prstGeom>
          <a:noFill/>
        </p:spPr>
        <p:txBody>
          <a:bodyPr wrap="square" rtlCol="0">
            <a:spAutoFit/>
          </a:bodyPr>
          <a:lstStyle/>
          <a:p>
            <a:r>
              <a:rPr lang="en-GB" sz="1400" i="1" dirty="0"/>
              <a:t>Hint: How long do you think these animals have been around on Earth?</a:t>
            </a:r>
          </a:p>
        </p:txBody>
      </p:sp>
    </p:spTree>
    <p:extLst>
      <p:ext uri="{BB962C8B-B14F-4D97-AF65-F5344CB8AC3E}">
        <p14:creationId xmlns:p14="http://schemas.microsoft.com/office/powerpoint/2010/main" val="2511030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53C95C-55D2-4154-BA8B-BAB0D19A3B19}"/>
              </a:ext>
            </a:extLst>
          </p:cNvPr>
          <p:cNvSpPr/>
          <p:nvPr/>
        </p:nvSpPr>
        <p:spPr>
          <a:xfrm>
            <a:off x="628648" y="2327664"/>
            <a:ext cx="4293888" cy="923330"/>
          </a:xfrm>
          <a:prstGeom prst="rect">
            <a:avLst/>
          </a:prstGeom>
        </p:spPr>
        <p:txBody>
          <a:bodyPr wrap="square">
            <a:spAutoFit/>
          </a:bodyPr>
          <a:lstStyle/>
          <a:p>
            <a:r>
              <a:rPr lang="en-GB" dirty="0"/>
              <a:t>So, they copied VK25 and made a new similar substance in the laboratory</a:t>
            </a:r>
            <a:r>
              <a:rPr lang="en-GB" b="1" dirty="0"/>
              <a:t> </a:t>
            </a:r>
          </a:p>
          <a:p>
            <a:r>
              <a:rPr lang="en-GB" dirty="0"/>
              <a:t>(</a:t>
            </a:r>
            <a:r>
              <a:rPr lang="en-GB" b="1" dirty="0"/>
              <a:t>DRGN-1</a:t>
            </a:r>
            <a:r>
              <a:rPr lang="en-GB" dirty="0"/>
              <a:t>) which they tested…. </a:t>
            </a:r>
          </a:p>
        </p:txBody>
      </p:sp>
      <p:sp>
        <p:nvSpPr>
          <p:cNvPr id="4" name="Rectangle 3">
            <a:extLst>
              <a:ext uri="{FF2B5EF4-FFF2-40B4-BE49-F238E27FC236}">
                <a16:creationId xmlns:a16="http://schemas.microsoft.com/office/drawing/2014/main" id="{195EA419-7753-4D9A-9A49-1EA4508E404C}"/>
              </a:ext>
            </a:extLst>
          </p:cNvPr>
          <p:cNvSpPr/>
          <p:nvPr/>
        </p:nvSpPr>
        <p:spPr>
          <a:xfrm>
            <a:off x="694199" y="4052952"/>
            <a:ext cx="3865507" cy="646331"/>
          </a:xfrm>
          <a:prstGeom prst="rect">
            <a:avLst/>
          </a:prstGeom>
        </p:spPr>
        <p:txBody>
          <a:bodyPr wrap="square">
            <a:spAutoFit/>
          </a:bodyPr>
          <a:lstStyle/>
          <a:p>
            <a:r>
              <a:rPr lang="en-GB" b="1" dirty="0"/>
              <a:t>DRGN-1</a:t>
            </a:r>
            <a:r>
              <a:rPr lang="en-GB" dirty="0"/>
              <a:t> has antimicrobial properties against two strains of bacteria.</a:t>
            </a:r>
          </a:p>
        </p:txBody>
      </p:sp>
      <p:sp>
        <p:nvSpPr>
          <p:cNvPr id="5" name="Rectangle 4">
            <a:extLst>
              <a:ext uri="{FF2B5EF4-FFF2-40B4-BE49-F238E27FC236}">
                <a16:creationId xmlns:a16="http://schemas.microsoft.com/office/drawing/2014/main" id="{1DC46CAB-6757-4E0B-A3CA-5D5549A85813}"/>
              </a:ext>
            </a:extLst>
          </p:cNvPr>
          <p:cNvSpPr/>
          <p:nvPr/>
        </p:nvSpPr>
        <p:spPr>
          <a:xfrm>
            <a:off x="628648" y="1504191"/>
            <a:ext cx="4863418" cy="646331"/>
          </a:xfrm>
          <a:prstGeom prst="rect">
            <a:avLst/>
          </a:prstGeom>
        </p:spPr>
        <p:txBody>
          <a:bodyPr wrap="square">
            <a:spAutoFit/>
          </a:bodyPr>
          <a:lstStyle/>
          <a:p>
            <a:r>
              <a:rPr lang="en-GB" dirty="0"/>
              <a:t>They found that a substance in the blood of the Komodo Dragon (</a:t>
            </a:r>
            <a:r>
              <a:rPr lang="en-GB" b="1" dirty="0"/>
              <a:t>Peptide VK25</a:t>
            </a:r>
            <a:r>
              <a:rPr lang="en-GB" dirty="0"/>
              <a:t>) can kill bacteria.</a:t>
            </a:r>
          </a:p>
        </p:txBody>
      </p:sp>
      <p:sp>
        <p:nvSpPr>
          <p:cNvPr id="6" name="Rectangle: Rounded Corners 5">
            <a:extLst>
              <a:ext uri="{FF2B5EF4-FFF2-40B4-BE49-F238E27FC236}">
                <a16:creationId xmlns:a16="http://schemas.microsoft.com/office/drawing/2014/main" id="{D3E43B31-4701-4ABB-ADC3-4EAFF748F388}"/>
              </a:ext>
            </a:extLst>
          </p:cNvPr>
          <p:cNvSpPr/>
          <p:nvPr/>
        </p:nvSpPr>
        <p:spPr>
          <a:xfrm>
            <a:off x="5368849" y="3354847"/>
            <a:ext cx="3359783" cy="112386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wanted to make a new protein in the laboratory?</a:t>
            </a:r>
          </a:p>
        </p:txBody>
      </p:sp>
      <p:sp>
        <p:nvSpPr>
          <p:cNvPr id="7" name="TextBox 6">
            <a:extLst>
              <a:ext uri="{FF2B5EF4-FFF2-40B4-BE49-F238E27FC236}">
                <a16:creationId xmlns:a16="http://schemas.microsoft.com/office/drawing/2014/main" id="{EBA2E475-1537-41D3-8D0E-94427254B1C8}"/>
              </a:ext>
            </a:extLst>
          </p:cNvPr>
          <p:cNvSpPr txBox="1"/>
          <p:nvPr/>
        </p:nvSpPr>
        <p:spPr>
          <a:xfrm>
            <a:off x="5306089" y="4609777"/>
            <a:ext cx="3472412" cy="1169551"/>
          </a:xfrm>
          <a:prstGeom prst="rect">
            <a:avLst/>
          </a:prstGeom>
          <a:noFill/>
        </p:spPr>
        <p:txBody>
          <a:bodyPr wrap="square" rtlCol="0">
            <a:spAutoFit/>
          </a:bodyPr>
          <a:lstStyle/>
          <a:p>
            <a:r>
              <a:rPr lang="en-GB" sz="1400" i="1" dirty="0"/>
              <a:t>Hint: </a:t>
            </a:r>
          </a:p>
          <a:p>
            <a:r>
              <a:rPr lang="en-GB" sz="1400" i="1" dirty="0"/>
              <a:t>How would you collect blood from a dragon?</a:t>
            </a:r>
          </a:p>
          <a:p>
            <a:r>
              <a:rPr lang="en-GB" sz="1400" i="1" dirty="0"/>
              <a:t>How much blood do you think you can take?</a:t>
            </a:r>
          </a:p>
          <a:p>
            <a:r>
              <a:rPr lang="en-GB" sz="1400" i="1" dirty="0"/>
              <a:t>How much blood do you think you need to treat humans?</a:t>
            </a:r>
          </a:p>
        </p:txBody>
      </p:sp>
      <p:sp>
        <p:nvSpPr>
          <p:cNvPr id="10" name="Rectangle 9">
            <a:extLst>
              <a:ext uri="{FF2B5EF4-FFF2-40B4-BE49-F238E27FC236}">
                <a16:creationId xmlns:a16="http://schemas.microsoft.com/office/drawing/2014/main" id="{C279434D-78EE-4012-B503-DD02EF6202BC}"/>
              </a:ext>
            </a:extLst>
          </p:cNvPr>
          <p:cNvSpPr/>
          <p:nvPr/>
        </p:nvSpPr>
        <p:spPr>
          <a:xfrm>
            <a:off x="695516" y="4939482"/>
            <a:ext cx="4150338" cy="646331"/>
          </a:xfrm>
          <a:prstGeom prst="rect">
            <a:avLst/>
          </a:prstGeom>
        </p:spPr>
        <p:txBody>
          <a:bodyPr wrap="square">
            <a:spAutoFit/>
          </a:bodyPr>
          <a:lstStyle/>
          <a:p>
            <a:r>
              <a:rPr lang="en-GB" b="1" dirty="0"/>
              <a:t>DRGN-1</a:t>
            </a:r>
            <a:r>
              <a:rPr lang="en-GB" dirty="0"/>
              <a:t> improved wound healing in clean  and bacteria-infected wounds.</a:t>
            </a:r>
          </a:p>
        </p:txBody>
      </p:sp>
      <p:sp>
        <p:nvSpPr>
          <p:cNvPr id="12" name="Rectangle: Rounded Corners 11">
            <a:extLst>
              <a:ext uri="{FF2B5EF4-FFF2-40B4-BE49-F238E27FC236}">
                <a16:creationId xmlns:a16="http://schemas.microsoft.com/office/drawing/2014/main" id="{AD28C6AA-72B2-4532-9645-8CC18C2D145E}"/>
              </a:ext>
            </a:extLst>
          </p:cNvPr>
          <p:cNvSpPr/>
          <p:nvPr/>
        </p:nvSpPr>
        <p:spPr>
          <a:xfrm>
            <a:off x="5384067" y="5910393"/>
            <a:ext cx="3472412" cy="69428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do you think this means for patients in the future?</a:t>
            </a:r>
          </a:p>
        </p:txBody>
      </p:sp>
      <p:sp>
        <p:nvSpPr>
          <p:cNvPr id="8" name="Arrow: Down 7">
            <a:extLst>
              <a:ext uri="{FF2B5EF4-FFF2-40B4-BE49-F238E27FC236}">
                <a16:creationId xmlns:a16="http://schemas.microsoft.com/office/drawing/2014/main" id="{BC39FB1F-907B-4662-BF6E-D753BF1FC902}"/>
              </a:ext>
            </a:extLst>
          </p:cNvPr>
          <p:cNvSpPr/>
          <p:nvPr/>
        </p:nvSpPr>
        <p:spPr>
          <a:xfrm>
            <a:off x="2554661" y="3340715"/>
            <a:ext cx="432048" cy="576064"/>
          </a:xfrm>
          <a:prstGeom prst="downArrow">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A picture containing skiing, game, blue&#10;&#10;Description automatically generated">
            <a:extLst>
              <a:ext uri="{FF2B5EF4-FFF2-40B4-BE49-F238E27FC236}">
                <a16:creationId xmlns:a16="http://schemas.microsoft.com/office/drawing/2014/main" id="{50D49CB7-58A7-4BC4-BBCE-F74D8C606E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512" y="1470178"/>
            <a:ext cx="2572456" cy="1714971"/>
          </a:xfrm>
          <a:prstGeom prst="rect">
            <a:avLst/>
          </a:prstGeom>
        </p:spPr>
      </p:pic>
      <p:sp>
        <p:nvSpPr>
          <p:cNvPr id="9" name="Title 8">
            <a:extLst>
              <a:ext uri="{FF2B5EF4-FFF2-40B4-BE49-F238E27FC236}">
                <a16:creationId xmlns:a16="http://schemas.microsoft.com/office/drawing/2014/main" id="{34F2881A-8E00-D46C-EB6F-74F76062F673}"/>
              </a:ext>
            </a:extLst>
          </p:cNvPr>
          <p:cNvSpPr>
            <a:spLocks noGrp="1"/>
          </p:cNvSpPr>
          <p:nvPr>
            <p:ph type="title"/>
          </p:nvPr>
        </p:nvSpPr>
        <p:spPr/>
        <p:txBody>
          <a:bodyPr>
            <a:normAutofit/>
          </a:bodyPr>
          <a:lstStyle/>
          <a:p>
            <a:r>
              <a:rPr lang="en-GB" dirty="0">
                <a:latin typeface="+mn-lt"/>
              </a:rPr>
              <a:t>What did the scientists find out?</a:t>
            </a:r>
          </a:p>
        </p:txBody>
      </p:sp>
    </p:spTree>
    <p:extLst>
      <p:ext uri="{BB962C8B-B14F-4D97-AF65-F5344CB8AC3E}">
        <p14:creationId xmlns:p14="http://schemas.microsoft.com/office/powerpoint/2010/main" val="3833598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D4349-C0DE-FBB0-3EBE-3C92F346DC94}"/>
              </a:ext>
            </a:extLst>
          </p:cNvPr>
          <p:cNvSpPr>
            <a:spLocks noGrp="1"/>
          </p:cNvSpPr>
          <p:nvPr>
            <p:ph type="title"/>
          </p:nvPr>
        </p:nvSpPr>
        <p:spPr/>
        <p:txBody>
          <a:bodyPr>
            <a:normAutofit/>
          </a:bodyPr>
          <a:lstStyle/>
          <a:p>
            <a:r>
              <a:rPr lang="en-GB" dirty="0">
                <a:latin typeface="+mn-lt"/>
              </a:rPr>
              <a:t>Who were the scientists?</a:t>
            </a:r>
          </a:p>
        </p:txBody>
      </p:sp>
      <p:sp>
        <p:nvSpPr>
          <p:cNvPr id="2" name="Rectangle 1">
            <a:extLst>
              <a:ext uri="{FF2B5EF4-FFF2-40B4-BE49-F238E27FC236}">
                <a16:creationId xmlns:a16="http://schemas.microsoft.com/office/drawing/2014/main" id="{814EFA67-2758-4323-81D6-9B64B30E5AD7}"/>
              </a:ext>
            </a:extLst>
          </p:cNvPr>
          <p:cNvSpPr/>
          <p:nvPr/>
        </p:nvSpPr>
        <p:spPr>
          <a:xfrm>
            <a:off x="720000" y="1690688"/>
            <a:ext cx="8316496" cy="3139321"/>
          </a:xfrm>
          <a:prstGeom prst="rect">
            <a:avLst/>
          </a:prstGeom>
        </p:spPr>
        <p:txBody>
          <a:bodyPr wrap="square">
            <a:spAutoFit/>
          </a:bodyPr>
          <a:lstStyle/>
          <a:p>
            <a:r>
              <a:rPr lang="en-GB" dirty="0"/>
              <a:t>Ezra MC Chung</a:t>
            </a:r>
            <a:r>
              <a:rPr lang="en-GB" baseline="30000" dirty="0"/>
              <a:t>1,4 </a:t>
            </a:r>
          </a:p>
          <a:p>
            <a:r>
              <a:rPr lang="en-GB" dirty="0"/>
              <a:t>Scott N Dean</a:t>
            </a:r>
            <a:r>
              <a:rPr lang="en-GB" baseline="30000" dirty="0"/>
              <a:t>2</a:t>
            </a:r>
            <a:r>
              <a:rPr lang="en-GB" dirty="0"/>
              <a:t> </a:t>
            </a:r>
          </a:p>
          <a:p>
            <a:r>
              <a:rPr lang="en-GB" dirty="0"/>
              <a:t>Crystal N Propst</a:t>
            </a:r>
            <a:r>
              <a:rPr lang="en-GB" baseline="30000" dirty="0"/>
              <a:t>2</a:t>
            </a:r>
            <a:r>
              <a:rPr lang="en-GB" dirty="0"/>
              <a:t> </a:t>
            </a:r>
          </a:p>
          <a:p>
            <a:r>
              <a:rPr lang="en-GB" dirty="0"/>
              <a:t>Barney M Bishop</a:t>
            </a:r>
            <a:r>
              <a:rPr lang="en-GB" baseline="30000" dirty="0"/>
              <a:t>3</a:t>
            </a:r>
            <a:r>
              <a:rPr lang="en-GB" dirty="0"/>
              <a:t> </a:t>
            </a:r>
          </a:p>
          <a:p>
            <a:r>
              <a:rPr lang="en-GB" dirty="0"/>
              <a:t>Monique L van Hoek</a:t>
            </a:r>
            <a:r>
              <a:rPr lang="en-GB" baseline="30000" dirty="0"/>
              <a:t>2</a:t>
            </a:r>
            <a:endParaRPr lang="en-GB" dirty="0"/>
          </a:p>
          <a:p>
            <a:endParaRPr lang="en-GB"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GB" dirty="0"/>
              <a:t>College of Science, George Mason University, Manassas, USA</a:t>
            </a:r>
          </a:p>
          <a:p>
            <a:pPr marL="342900" lvl="0" indent="-342900">
              <a:buFont typeface="+mj-lt"/>
              <a:buAutoNum type="arabicPeriod"/>
            </a:pPr>
            <a:r>
              <a:rPr lang="en-GB" dirty="0"/>
              <a:t>School of Systems Biology, George Mason University, USA</a:t>
            </a:r>
          </a:p>
          <a:p>
            <a:pPr marL="342900" lvl="0" indent="-342900">
              <a:buFont typeface="+mj-lt"/>
              <a:buAutoNum type="arabicPeriod"/>
            </a:pPr>
            <a:r>
              <a:rPr lang="en-GB" dirty="0"/>
              <a:t>Department of Chemistry and Biochemistry, George Mason University, USA</a:t>
            </a:r>
          </a:p>
          <a:p>
            <a:pPr marL="342900" lvl="0" indent="-342900">
              <a:buFont typeface="+mj-lt"/>
              <a:buAutoNum type="arabicPeriod"/>
            </a:pPr>
            <a:r>
              <a:rPr lang="en-GB" dirty="0"/>
              <a:t>Present address: </a:t>
            </a:r>
            <a:r>
              <a:rPr lang="en-GB" dirty="0" err="1"/>
              <a:t>STCube</a:t>
            </a:r>
            <a:r>
              <a:rPr lang="en-GB" dirty="0"/>
              <a:t> Pharmaceuticals, Inc., Gaithersburg, USA </a:t>
            </a:r>
            <a:endParaRPr lang="en-GB" dirty="0">
              <a:latin typeface="Calibri" panose="020F0502020204030204" pitchFamily="34" charset="0"/>
              <a:ea typeface="Calibri" panose="020F0502020204030204" pitchFamily="34" charset="0"/>
              <a:cs typeface="Times New Roman" panose="02020603050405020304" pitchFamily="18" charset="0"/>
            </a:endParaRPr>
          </a:p>
          <a:p>
            <a:endParaRPr lang="en-GB"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C42ED56A-59A1-4730-BE79-BAD382298BBE}"/>
              </a:ext>
            </a:extLst>
          </p:cNvPr>
          <p:cNvSpPr/>
          <p:nvPr/>
        </p:nvSpPr>
        <p:spPr>
          <a:xfrm>
            <a:off x="4450813" y="3244334"/>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4" name="Rectangle: Rounded Corners 3">
            <a:extLst>
              <a:ext uri="{FF2B5EF4-FFF2-40B4-BE49-F238E27FC236}">
                <a16:creationId xmlns:a16="http://schemas.microsoft.com/office/drawing/2014/main" id="{6BA3BD2C-7674-41B0-8AE2-92EDFA799EB4}"/>
              </a:ext>
            </a:extLst>
          </p:cNvPr>
          <p:cNvSpPr/>
          <p:nvPr/>
        </p:nvSpPr>
        <p:spPr>
          <a:xfrm>
            <a:off x="720000" y="5131608"/>
            <a:ext cx="7704856" cy="961688"/>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animals and plants do you think might contain beneficial compounds for human health?</a:t>
            </a:r>
          </a:p>
        </p:txBody>
      </p:sp>
    </p:spTree>
    <p:extLst>
      <p:ext uri="{BB962C8B-B14F-4D97-AF65-F5344CB8AC3E}">
        <p14:creationId xmlns:p14="http://schemas.microsoft.com/office/powerpoint/2010/main" val="4121939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312E067-53C9-4D25-BACE-70AEA9C4C2EB}"/>
              </a:ext>
            </a:extLst>
          </p:cNvPr>
          <p:cNvSpPr/>
          <p:nvPr/>
        </p:nvSpPr>
        <p:spPr>
          <a:xfrm>
            <a:off x="6762325" y="5334537"/>
            <a:ext cx="1506393" cy="369332"/>
          </a:xfrm>
          <a:prstGeom prst="rect">
            <a:avLst/>
          </a:prstGeom>
        </p:spPr>
        <p:txBody>
          <a:bodyPr wrap="square">
            <a:spAutoFit/>
          </a:bodyPr>
          <a:lstStyle/>
          <a:p>
            <a:pPr algn="ctr"/>
            <a:endParaRPr lang="en-GB" dirty="0"/>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714177" y="1584379"/>
            <a:ext cx="8028536" cy="488642"/>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can bacteria spread?</a:t>
            </a:r>
          </a:p>
        </p:txBody>
      </p:sp>
      <p:pic>
        <p:nvPicPr>
          <p:cNvPr id="4" name="Picture 3" descr="A close up of a hand&#10;&#10;Description automatically generated">
            <a:extLst>
              <a:ext uri="{FF2B5EF4-FFF2-40B4-BE49-F238E27FC236}">
                <a16:creationId xmlns:a16="http://schemas.microsoft.com/office/drawing/2014/main" id="{0A364092-6279-4D10-98E2-CCD7681FDA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4472" y="3128581"/>
            <a:ext cx="2146525" cy="1962662"/>
          </a:xfrm>
          <a:prstGeom prst="rect">
            <a:avLst/>
          </a:prstGeom>
        </p:spPr>
      </p:pic>
      <p:sp>
        <p:nvSpPr>
          <p:cNvPr id="5" name="TextBox 4">
            <a:extLst>
              <a:ext uri="{FF2B5EF4-FFF2-40B4-BE49-F238E27FC236}">
                <a16:creationId xmlns:a16="http://schemas.microsoft.com/office/drawing/2014/main" id="{621C1246-B151-4182-8DB5-F3492E020EE9}"/>
              </a:ext>
            </a:extLst>
          </p:cNvPr>
          <p:cNvSpPr txBox="1"/>
          <p:nvPr/>
        </p:nvSpPr>
        <p:spPr>
          <a:xfrm>
            <a:off x="714177" y="2126035"/>
            <a:ext cx="8028537" cy="646331"/>
          </a:xfrm>
          <a:prstGeom prst="rect">
            <a:avLst/>
          </a:prstGeom>
          <a:noFill/>
        </p:spPr>
        <p:txBody>
          <a:bodyPr wrap="square" rtlCol="0" anchor="t">
            <a:spAutoFit/>
          </a:bodyPr>
          <a:lstStyle/>
          <a:p>
            <a:r>
              <a:rPr lang="en-GB" dirty="0"/>
              <a:t>You can’t see bacteria on your hands, but we can demonstrate how bacteria can be spread through human contact.</a:t>
            </a:r>
          </a:p>
        </p:txBody>
      </p:sp>
      <p:sp>
        <p:nvSpPr>
          <p:cNvPr id="6" name="TextBox 5">
            <a:extLst>
              <a:ext uri="{FF2B5EF4-FFF2-40B4-BE49-F238E27FC236}">
                <a16:creationId xmlns:a16="http://schemas.microsoft.com/office/drawing/2014/main" id="{B61E1365-9402-4DA4-B552-ADA25DD64141}"/>
              </a:ext>
            </a:extLst>
          </p:cNvPr>
          <p:cNvSpPr txBox="1"/>
          <p:nvPr/>
        </p:nvSpPr>
        <p:spPr>
          <a:xfrm>
            <a:off x="998966" y="5072688"/>
            <a:ext cx="2337639" cy="1200329"/>
          </a:xfrm>
          <a:prstGeom prst="rect">
            <a:avLst/>
          </a:prstGeom>
          <a:noFill/>
        </p:spPr>
        <p:txBody>
          <a:bodyPr wrap="square" rtlCol="0">
            <a:spAutoFit/>
          </a:bodyPr>
          <a:lstStyle/>
          <a:p>
            <a:r>
              <a:rPr lang="en-GB" dirty="0"/>
              <a:t>Ask one person to cover their hands in oil/lotion… then wash their hands with water.</a:t>
            </a:r>
          </a:p>
        </p:txBody>
      </p:sp>
      <p:sp>
        <p:nvSpPr>
          <p:cNvPr id="7" name="TextBox 6">
            <a:extLst>
              <a:ext uri="{FF2B5EF4-FFF2-40B4-BE49-F238E27FC236}">
                <a16:creationId xmlns:a16="http://schemas.microsoft.com/office/drawing/2014/main" id="{EB20560F-919B-4F57-A688-574DD0E782A8}"/>
              </a:ext>
            </a:extLst>
          </p:cNvPr>
          <p:cNvSpPr txBox="1"/>
          <p:nvPr/>
        </p:nvSpPr>
        <p:spPr>
          <a:xfrm>
            <a:off x="4253468" y="5059214"/>
            <a:ext cx="2508857" cy="1200329"/>
          </a:xfrm>
          <a:prstGeom prst="rect">
            <a:avLst/>
          </a:prstGeom>
          <a:noFill/>
        </p:spPr>
        <p:txBody>
          <a:bodyPr wrap="square" rtlCol="0">
            <a:spAutoFit/>
          </a:bodyPr>
          <a:lstStyle/>
          <a:p>
            <a:r>
              <a:rPr lang="en-GB" dirty="0"/>
              <a:t>Shake hands with a friend, friend shakes hands with another... Repeat many times.</a:t>
            </a:r>
          </a:p>
        </p:txBody>
      </p:sp>
      <p:pic>
        <p:nvPicPr>
          <p:cNvPr id="12" name="Picture 11" descr="A close up of a hand&#10;&#10;Description automatically generated">
            <a:extLst>
              <a:ext uri="{FF2B5EF4-FFF2-40B4-BE49-F238E27FC236}">
                <a16:creationId xmlns:a16="http://schemas.microsoft.com/office/drawing/2014/main" id="{B7CA30BA-2ED1-464D-B6F4-6F371CBC64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7812" y="3198340"/>
            <a:ext cx="2368785" cy="1764895"/>
          </a:xfrm>
          <a:prstGeom prst="rect">
            <a:avLst/>
          </a:prstGeom>
        </p:spPr>
      </p:pic>
      <p:sp>
        <p:nvSpPr>
          <p:cNvPr id="13" name="Rectangle: Rounded Corners 12">
            <a:extLst>
              <a:ext uri="{FF2B5EF4-FFF2-40B4-BE49-F238E27FC236}">
                <a16:creationId xmlns:a16="http://schemas.microsoft.com/office/drawing/2014/main" id="{43C837F5-E89D-4463-B993-547AC333D16E}"/>
              </a:ext>
            </a:extLst>
          </p:cNvPr>
          <p:cNvSpPr/>
          <p:nvPr/>
        </p:nvSpPr>
        <p:spPr>
          <a:xfrm>
            <a:off x="7040972" y="2980082"/>
            <a:ext cx="1763584" cy="2008198"/>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many people were infected?</a:t>
            </a:r>
          </a:p>
          <a:p>
            <a:pPr algn="ctr"/>
            <a:endParaRPr lang="en-GB" dirty="0"/>
          </a:p>
          <a:p>
            <a:pPr algn="ctr"/>
            <a:r>
              <a:rPr lang="en-GB" dirty="0"/>
              <a:t>Were you surprised?</a:t>
            </a:r>
          </a:p>
        </p:txBody>
      </p:sp>
      <p:sp>
        <p:nvSpPr>
          <p:cNvPr id="3" name="Rectangle: Rounded Corners 2">
            <a:extLst>
              <a:ext uri="{FF2B5EF4-FFF2-40B4-BE49-F238E27FC236}">
                <a16:creationId xmlns:a16="http://schemas.microsoft.com/office/drawing/2014/main" id="{B35E7BFE-34FD-42D6-8BAC-E8D6480567DF}"/>
              </a:ext>
            </a:extLst>
          </p:cNvPr>
          <p:cNvSpPr/>
          <p:nvPr/>
        </p:nvSpPr>
        <p:spPr>
          <a:xfrm>
            <a:off x="806885" y="3022553"/>
            <a:ext cx="2776555" cy="3357594"/>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D1FD9E9F-418B-43E7-BD4F-AA906C22E396}"/>
              </a:ext>
            </a:extLst>
          </p:cNvPr>
          <p:cNvSpPr/>
          <p:nvPr/>
        </p:nvSpPr>
        <p:spPr>
          <a:xfrm>
            <a:off x="3923928" y="3029609"/>
            <a:ext cx="2776555" cy="3228364"/>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7">
            <a:extLst>
              <a:ext uri="{FF2B5EF4-FFF2-40B4-BE49-F238E27FC236}">
                <a16:creationId xmlns:a16="http://schemas.microsoft.com/office/drawing/2014/main" id="{8B537484-BDAE-E686-B916-0EA7CD4942B3}"/>
              </a:ext>
            </a:extLst>
          </p:cNvPr>
          <p:cNvSpPr>
            <a:spLocks noGrp="1"/>
          </p:cNvSpPr>
          <p:nvPr>
            <p:ph type="title"/>
          </p:nvPr>
        </p:nvSpPr>
        <p:spPr/>
        <p:txBody>
          <a:bodyPr>
            <a:normAutofit/>
          </a:bodyPr>
          <a:lstStyle/>
          <a:p>
            <a:r>
              <a:rPr lang="en-GB" dirty="0">
                <a:latin typeface="+mn-lt"/>
              </a:rPr>
              <a:t>Your turn to investigate</a:t>
            </a:r>
          </a:p>
        </p:txBody>
      </p:sp>
      <p:pic>
        <p:nvPicPr>
          <p:cNvPr id="14" name="Picture 13" descr="A red circle with a white eye and black background&#10;&#10;Description automatically generated">
            <a:extLst>
              <a:ext uri="{FF2B5EF4-FFF2-40B4-BE49-F238E27FC236}">
                <a16:creationId xmlns:a16="http://schemas.microsoft.com/office/drawing/2014/main" id="{F62B2307-390F-9F19-5ABF-D352DBAEE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8043" y="412313"/>
            <a:ext cx="900000" cy="900000"/>
          </a:xfrm>
          <a:prstGeom prst="rect">
            <a:avLst/>
          </a:prstGeom>
        </p:spPr>
      </p:pic>
      <p:pic>
        <p:nvPicPr>
          <p:cNvPr id="20" name="Picture 19" descr="A blue magnifying glass on a white circle&#10;&#10;Description automatically generated">
            <a:extLst>
              <a:ext uri="{FF2B5EF4-FFF2-40B4-BE49-F238E27FC236}">
                <a16:creationId xmlns:a16="http://schemas.microsoft.com/office/drawing/2014/main" id="{2E4D7DE3-1E2E-6296-73B9-0ADD8AAA90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2764" y="5358368"/>
            <a:ext cx="900000" cy="900000"/>
          </a:xfrm>
          <a:prstGeom prst="rect">
            <a:avLst/>
          </a:prstGeom>
        </p:spPr>
      </p:pic>
    </p:spTree>
    <p:extLst>
      <p:ext uri="{BB962C8B-B14F-4D97-AF65-F5344CB8AC3E}">
        <p14:creationId xmlns:p14="http://schemas.microsoft.com/office/powerpoint/2010/main" val="2655144796"/>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31AC72-0F7E-4377-8954-8916E83C3679}"/>
</file>

<file path=customXml/itemProps2.xml><?xml version="1.0" encoding="utf-8"?>
<ds:datastoreItem xmlns:ds="http://schemas.openxmlformats.org/officeDocument/2006/customXml" ds:itemID="{A53AB155-FD45-400F-89C4-CD46A5BAE941}">
  <ds:schemaRefs>
    <ds:schemaRef ds:uri="http://schemas.microsoft.com/office/2006/metadata/properties"/>
    <ds:schemaRef ds:uri="http://schemas.microsoft.com/office/infopath/2007/PartnerControls"/>
    <ds:schemaRef ds:uri="f6a294d8-0227-4a1f-9f82-c7d0e374c362"/>
    <ds:schemaRef ds:uri="56010c2e-e7df-43f9-b9a0-0c299b337b10"/>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2518</TotalTime>
  <Words>2115</Words>
  <Application>Microsoft Office PowerPoint</Application>
  <PresentationFormat>On-screen Show (4:3)</PresentationFormat>
  <Paragraphs>209</Paragraphs>
  <Slides>16</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Calibri</vt:lpstr>
      <vt:lpstr>InterFace</vt:lpstr>
      <vt:lpstr>Interface-Regular</vt:lpstr>
      <vt:lpstr>Plus Jakarta Sans ExtraBold</vt:lpstr>
      <vt:lpstr>Plus Jakarta Sans Medium</vt:lpstr>
      <vt:lpstr>Times New Roman</vt:lpstr>
      <vt:lpstr>2_Office Theme</vt:lpstr>
      <vt:lpstr>1_Office Theme</vt:lpstr>
      <vt:lpstr>Dragons could save us from bad bacteria</vt:lpstr>
      <vt:lpstr>Dragons could save us from bad bacteria</vt:lpstr>
      <vt:lpstr>Key vocabulary</vt:lpstr>
      <vt:lpstr>What did the scientists know?</vt:lpstr>
      <vt:lpstr>What else did the scientists know? </vt:lpstr>
      <vt:lpstr>What did the scientists do?</vt:lpstr>
      <vt:lpstr>What did the scientists find out?</vt:lpstr>
      <vt:lpstr>Who were the scientists?</vt:lpstr>
      <vt:lpstr>Your turn to investigate</vt:lpstr>
      <vt:lpstr>Reducing the spread of infection</vt:lpstr>
      <vt:lpstr>Types of bacteria</vt:lpstr>
      <vt:lpstr>What have you found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114</cp:revision>
  <dcterms:created xsi:type="dcterms:W3CDTF">2016-06-16T08:43:18Z</dcterms:created>
  <dcterms:modified xsi:type="dcterms:W3CDTF">2023-12-12T15:37:30Z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