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1.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heme/themeOverride2.xml" ContentType="application/vnd.openxmlformats-officedocument.themeOverr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heme/themeOverride3.xml" ContentType="application/vnd.openxmlformats-officedocument.themeOverr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6" r:id="rId4"/>
    <p:sldMasterId id="2147483719" r:id="rId5"/>
  </p:sldMasterIdLst>
  <p:notesMasterIdLst>
    <p:notesMasterId r:id="rId32"/>
  </p:notesMasterIdLst>
  <p:sldIdLst>
    <p:sldId id="294" r:id="rId6"/>
    <p:sldId id="329" r:id="rId7"/>
    <p:sldId id="285" r:id="rId8"/>
    <p:sldId id="296" r:id="rId9"/>
    <p:sldId id="330" r:id="rId10"/>
    <p:sldId id="281" r:id="rId11"/>
    <p:sldId id="302" r:id="rId12"/>
    <p:sldId id="258" r:id="rId13"/>
    <p:sldId id="291" r:id="rId14"/>
    <p:sldId id="282" r:id="rId15"/>
    <p:sldId id="286" r:id="rId16"/>
    <p:sldId id="289" r:id="rId17"/>
    <p:sldId id="288" r:id="rId18"/>
    <p:sldId id="292" r:id="rId19"/>
    <p:sldId id="287" r:id="rId20"/>
    <p:sldId id="290" r:id="rId21"/>
    <p:sldId id="259" r:id="rId22"/>
    <p:sldId id="257" r:id="rId23"/>
    <p:sldId id="284" r:id="rId24"/>
    <p:sldId id="303" r:id="rId25"/>
    <p:sldId id="335" r:id="rId26"/>
    <p:sldId id="332" r:id="rId27"/>
    <p:sldId id="263" r:id="rId28"/>
    <p:sldId id="336" r:id="rId29"/>
    <p:sldId id="333" r:id="rId30"/>
    <p:sldId id="334"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ison Trew" initials="AT" lastIdx="8" clrIdx="0">
    <p:extLst>
      <p:ext uri="{19B8F6BF-5375-455C-9EA6-DF929625EA0E}">
        <p15:presenceInfo xmlns:p15="http://schemas.microsoft.com/office/powerpoint/2012/main" userId="S::Alison.Trew@pstt.org.uk::501ad152-89bb-4882-ac72-f31826cb2e7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EB1C8"/>
    <a:srgbClr val="C4E7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1ACCA1B-7A81-4C71-9B2D-574C987698A0}" v="7" dt="2023-12-12T15:30:18.24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67" autoAdjust="0"/>
    <p:restoredTop sz="69330" autoAdjust="0"/>
  </p:normalViewPr>
  <p:slideViewPr>
    <p:cSldViewPr>
      <p:cViewPr varScale="1">
        <p:scale>
          <a:sx n="79" d="100"/>
          <a:sy n="79" d="100"/>
        </p:scale>
        <p:origin x="1692"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microsoft.com/office/2015/10/relationships/revisionInfo" Target="revisionInfo.xml"/><Relationship Id="rId21" Type="http://schemas.openxmlformats.org/officeDocument/2006/relationships/slide" Target="slides/slide16.xml"/><Relationship Id="rId34"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commentAuthors" Target="commentAuthors.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viewProps" Target="viewProps.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lia Nash" userId="S::julia.nash@pstt.org.uk::d7b08ddb-3caf-4a6c-92e5-cc815fb5c3c2" providerId="AD" clId="Web-{D057C769-11AD-0532-8DD3-B0DF58F16D6B}"/>
    <pc:docChg chg="modSld">
      <pc:chgData name="Julia Nash" userId="S::julia.nash@pstt.org.uk::d7b08ddb-3caf-4a6c-92e5-cc815fb5c3c2" providerId="AD" clId="Web-{D057C769-11AD-0532-8DD3-B0DF58F16D6B}" dt="2023-12-06T15:08:36.608" v="32" actId="20577"/>
      <pc:docMkLst>
        <pc:docMk/>
      </pc:docMkLst>
      <pc:sldChg chg="modSp">
        <pc:chgData name="Julia Nash" userId="S::julia.nash@pstt.org.uk::d7b08ddb-3caf-4a6c-92e5-cc815fb5c3c2" providerId="AD" clId="Web-{D057C769-11AD-0532-8DD3-B0DF58F16D6B}" dt="2023-12-06T15:01:09.872" v="18" actId="20577"/>
        <pc:sldMkLst>
          <pc:docMk/>
          <pc:sldMk cId="2511030441" sldId="258"/>
        </pc:sldMkLst>
        <pc:spChg chg="mod">
          <ac:chgData name="Julia Nash" userId="S::julia.nash@pstt.org.uk::d7b08ddb-3caf-4a6c-92e5-cc815fb5c3c2" providerId="AD" clId="Web-{D057C769-11AD-0532-8DD3-B0DF58F16D6B}" dt="2023-12-06T15:00:55.731" v="16" actId="20577"/>
          <ac:spMkLst>
            <pc:docMk/>
            <pc:sldMk cId="2511030441" sldId="258"/>
            <ac:spMk id="23" creationId="{286FBEAE-5C17-4DC5-97D0-818A00835222}"/>
          </ac:spMkLst>
        </pc:spChg>
        <pc:spChg chg="mod">
          <ac:chgData name="Julia Nash" userId="S::julia.nash@pstt.org.uk::d7b08ddb-3caf-4a6c-92e5-cc815fb5c3c2" providerId="AD" clId="Web-{D057C769-11AD-0532-8DD3-B0DF58F16D6B}" dt="2023-12-06T15:01:09.872" v="18" actId="20577"/>
          <ac:spMkLst>
            <pc:docMk/>
            <pc:sldMk cId="2511030441" sldId="258"/>
            <ac:spMk id="24" creationId="{243DCCCD-310F-46B3-AC28-16FF654AFA5A}"/>
          </ac:spMkLst>
        </pc:spChg>
      </pc:sldChg>
      <pc:sldChg chg="modSp">
        <pc:chgData name="Julia Nash" userId="S::julia.nash@pstt.org.uk::d7b08ddb-3caf-4a6c-92e5-cc815fb5c3c2" providerId="AD" clId="Web-{D057C769-11AD-0532-8DD3-B0DF58F16D6B}" dt="2023-12-06T15:04:57.584" v="30" actId="20577"/>
        <pc:sldMkLst>
          <pc:docMk/>
          <pc:sldMk cId="3833598956" sldId="259"/>
        </pc:sldMkLst>
        <pc:spChg chg="mod">
          <ac:chgData name="Julia Nash" userId="S::julia.nash@pstt.org.uk::d7b08ddb-3caf-4a6c-92e5-cc815fb5c3c2" providerId="AD" clId="Web-{D057C769-11AD-0532-8DD3-B0DF58F16D6B}" dt="2023-12-06T15:04:57.584" v="30" actId="20577"/>
          <ac:spMkLst>
            <pc:docMk/>
            <pc:sldMk cId="3833598956" sldId="259"/>
            <ac:spMk id="8" creationId="{C0DAD6C3-3929-B7BA-5739-E9B77B6B259A}"/>
          </ac:spMkLst>
        </pc:spChg>
      </pc:sldChg>
      <pc:sldChg chg="modSp">
        <pc:chgData name="Julia Nash" userId="S::julia.nash@pstt.org.uk::d7b08ddb-3caf-4a6c-92e5-cc815fb5c3c2" providerId="AD" clId="Web-{D057C769-11AD-0532-8DD3-B0DF58F16D6B}" dt="2023-12-06T14:59:34.244" v="14" actId="20577"/>
        <pc:sldMkLst>
          <pc:docMk/>
          <pc:sldMk cId="1916828519" sldId="281"/>
        </pc:sldMkLst>
        <pc:spChg chg="mod">
          <ac:chgData name="Julia Nash" userId="S::julia.nash@pstt.org.uk::d7b08ddb-3caf-4a6c-92e5-cc815fb5c3c2" providerId="AD" clId="Web-{D057C769-11AD-0532-8DD3-B0DF58F16D6B}" dt="2023-12-06T14:59:34.244" v="14" actId="20577"/>
          <ac:spMkLst>
            <pc:docMk/>
            <pc:sldMk cId="1916828519" sldId="281"/>
            <ac:spMk id="11" creationId="{2BB9697A-2EF0-46DF-AEA6-759CC008DFB9}"/>
          </ac:spMkLst>
        </pc:spChg>
      </pc:sldChg>
      <pc:sldChg chg="modSp">
        <pc:chgData name="Julia Nash" userId="S::julia.nash@pstt.org.uk::d7b08ddb-3caf-4a6c-92e5-cc815fb5c3c2" providerId="AD" clId="Web-{D057C769-11AD-0532-8DD3-B0DF58F16D6B}" dt="2023-12-06T15:01:59.265" v="22"/>
        <pc:sldMkLst>
          <pc:docMk/>
          <pc:sldMk cId="2810312361" sldId="282"/>
        </pc:sldMkLst>
        <pc:graphicFrameChg chg="mod modGraphic">
          <ac:chgData name="Julia Nash" userId="S::julia.nash@pstt.org.uk::d7b08ddb-3caf-4a6c-92e5-cc815fb5c3c2" providerId="AD" clId="Web-{D057C769-11AD-0532-8DD3-B0DF58F16D6B}" dt="2023-12-06T15:01:59.265" v="22"/>
          <ac:graphicFrameMkLst>
            <pc:docMk/>
            <pc:sldMk cId="2810312361" sldId="282"/>
            <ac:graphicFrameMk id="8" creationId="{DC46FEBC-381A-4A53-8236-B39EAB76FD9C}"/>
          </ac:graphicFrameMkLst>
        </pc:graphicFrameChg>
      </pc:sldChg>
      <pc:sldChg chg="modSp">
        <pc:chgData name="Julia Nash" userId="S::julia.nash@pstt.org.uk::d7b08ddb-3caf-4a6c-92e5-cc815fb5c3c2" providerId="AD" clId="Web-{D057C769-11AD-0532-8DD3-B0DF58F16D6B}" dt="2023-12-06T14:57:42.989" v="11" actId="20577"/>
        <pc:sldMkLst>
          <pc:docMk/>
          <pc:sldMk cId="1227369297" sldId="285"/>
        </pc:sldMkLst>
        <pc:spChg chg="mod">
          <ac:chgData name="Julia Nash" userId="S::julia.nash@pstt.org.uk::d7b08ddb-3caf-4a6c-92e5-cc815fb5c3c2" providerId="AD" clId="Web-{D057C769-11AD-0532-8DD3-B0DF58F16D6B}" dt="2023-12-06T14:57:42.989" v="11" actId="20577"/>
          <ac:spMkLst>
            <pc:docMk/>
            <pc:sldMk cId="1227369297" sldId="285"/>
            <ac:spMk id="2" creationId="{51A8A866-EA9C-6075-C9DB-50BB054131BC}"/>
          </ac:spMkLst>
        </pc:spChg>
      </pc:sldChg>
      <pc:sldChg chg="modSp">
        <pc:chgData name="Julia Nash" userId="S::julia.nash@pstt.org.uk::d7b08ddb-3caf-4a6c-92e5-cc815fb5c3c2" providerId="AD" clId="Web-{D057C769-11AD-0532-8DD3-B0DF58F16D6B}" dt="2023-12-06T15:04:04.441" v="28" actId="20577"/>
        <pc:sldMkLst>
          <pc:docMk/>
          <pc:sldMk cId="1563462371" sldId="292"/>
        </pc:sldMkLst>
        <pc:spChg chg="mod">
          <ac:chgData name="Julia Nash" userId="S::julia.nash@pstt.org.uk::d7b08ddb-3caf-4a6c-92e5-cc815fb5c3c2" providerId="AD" clId="Web-{D057C769-11AD-0532-8DD3-B0DF58F16D6B}" dt="2023-12-06T15:04:04.441" v="28" actId="20577"/>
          <ac:spMkLst>
            <pc:docMk/>
            <pc:sldMk cId="1563462371" sldId="292"/>
            <ac:spMk id="9" creationId="{8A817B94-6EF8-4C25-B4C2-92DF13E86075}"/>
          </ac:spMkLst>
        </pc:spChg>
      </pc:sldChg>
      <pc:sldChg chg="modSp">
        <pc:chgData name="Julia Nash" userId="S::julia.nash@pstt.org.uk::d7b08ddb-3caf-4a6c-92e5-cc815fb5c3c2" providerId="AD" clId="Web-{D057C769-11AD-0532-8DD3-B0DF58F16D6B}" dt="2023-12-06T15:08:36.608" v="32" actId="20577"/>
        <pc:sldMkLst>
          <pc:docMk/>
          <pc:sldMk cId="2588583920" sldId="336"/>
        </pc:sldMkLst>
        <pc:spChg chg="mod">
          <ac:chgData name="Julia Nash" userId="S::julia.nash@pstt.org.uk::d7b08ddb-3caf-4a6c-92e5-cc815fb5c3c2" providerId="AD" clId="Web-{D057C769-11AD-0532-8DD3-B0DF58F16D6B}" dt="2023-12-06T15:08:36.608" v="32" actId="20577"/>
          <ac:spMkLst>
            <pc:docMk/>
            <pc:sldMk cId="2588583920" sldId="336"/>
            <ac:spMk id="6" creationId="{5AAD97AD-B636-7C9B-9DB3-B608D94DB76A}"/>
          </ac:spMkLst>
        </pc:spChg>
      </pc:sldChg>
    </pc:docChg>
  </pc:docChgLst>
  <pc:docChgLst>
    <pc:chgData name="Alison Trew" userId="501ad152-89bb-4882-ac72-f31826cb2e78" providerId="ADAL" clId="{31ACCA1B-7A81-4C71-9B2D-574C987698A0}"/>
    <pc:docChg chg="undo custSel modSld">
      <pc:chgData name="Alison Trew" userId="501ad152-89bb-4882-ac72-f31826cb2e78" providerId="ADAL" clId="{31ACCA1B-7A81-4C71-9B2D-574C987698A0}" dt="2023-12-12T15:30:43.166" v="207" actId="478"/>
      <pc:docMkLst>
        <pc:docMk/>
      </pc:docMkLst>
      <pc:sldChg chg="modSp mod">
        <pc:chgData name="Alison Trew" userId="501ad152-89bb-4882-ac72-f31826cb2e78" providerId="ADAL" clId="{31ACCA1B-7A81-4C71-9B2D-574C987698A0}" dt="2023-12-12T15:21:51.947" v="12" actId="108"/>
        <pc:sldMkLst>
          <pc:docMk/>
          <pc:sldMk cId="2121318630" sldId="257"/>
        </pc:sldMkLst>
        <pc:spChg chg="mod">
          <ac:chgData name="Alison Trew" userId="501ad152-89bb-4882-ac72-f31826cb2e78" providerId="ADAL" clId="{31ACCA1B-7A81-4C71-9B2D-574C987698A0}" dt="2023-12-12T15:21:51.947" v="12" actId="108"/>
          <ac:spMkLst>
            <pc:docMk/>
            <pc:sldMk cId="2121318630" sldId="257"/>
            <ac:spMk id="4" creationId="{963660C5-813F-C443-AAF0-E88225B7216E}"/>
          </ac:spMkLst>
        </pc:spChg>
      </pc:sldChg>
      <pc:sldChg chg="modSp mod">
        <pc:chgData name="Alison Trew" userId="501ad152-89bb-4882-ac72-f31826cb2e78" providerId="ADAL" clId="{31ACCA1B-7A81-4C71-9B2D-574C987698A0}" dt="2023-12-12T15:27:51.822" v="116" actId="692"/>
        <pc:sldMkLst>
          <pc:docMk/>
          <pc:sldMk cId="2511030441" sldId="258"/>
        </pc:sldMkLst>
        <pc:spChg chg="mod">
          <ac:chgData name="Alison Trew" userId="501ad152-89bb-4882-ac72-f31826cb2e78" providerId="ADAL" clId="{31ACCA1B-7A81-4C71-9B2D-574C987698A0}" dt="2023-12-12T15:21:31.702" v="9" actId="108"/>
          <ac:spMkLst>
            <pc:docMk/>
            <pc:sldMk cId="2511030441" sldId="258"/>
            <ac:spMk id="5" creationId="{DDAA379B-D500-9BB0-77A5-89ADF8CD99A1}"/>
          </ac:spMkLst>
        </pc:spChg>
        <pc:picChg chg="mod">
          <ac:chgData name="Alison Trew" userId="501ad152-89bb-4882-ac72-f31826cb2e78" providerId="ADAL" clId="{31ACCA1B-7A81-4C71-9B2D-574C987698A0}" dt="2023-12-12T15:27:51.822" v="116" actId="692"/>
          <ac:picMkLst>
            <pc:docMk/>
            <pc:sldMk cId="2511030441" sldId="258"/>
            <ac:picMk id="12" creationId="{191377A9-9E60-4FD3-A89E-4622852A3CE1}"/>
          </ac:picMkLst>
        </pc:picChg>
        <pc:picChg chg="mod">
          <ac:chgData name="Alison Trew" userId="501ad152-89bb-4882-ac72-f31826cb2e78" providerId="ADAL" clId="{31ACCA1B-7A81-4C71-9B2D-574C987698A0}" dt="2023-12-12T15:27:51.822" v="116" actId="692"/>
          <ac:picMkLst>
            <pc:docMk/>
            <pc:sldMk cId="2511030441" sldId="258"/>
            <ac:picMk id="16" creationId="{9E4CFA9E-5568-45FC-871A-55C6EF13283C}"/>
          </ac:picMkLst>
        </pc:picChg>
        <pc:picChg chg="mod">
          <ac:chgData name="Alison Trew" userId="501ad152-89bb-4882-ac72-f31826cb2e78" providerId="ADAL" clId="{31ACCA1B-7A81-4C71-9B2D-574C987698A0}" dt="2023-12-12T15:27:51.822" v="116" actId="692"/>
          <ac:picMkLst>
            <pc:docMk/>
            <pc:sldMk cId="2511030441" sldId="258"/>
            <ac:picMk id="20" creationId="{528880B1-F433-4057-9ED4-53F91C7CEB4A}"/>
          </ac:picMkLst>
        </pc:picChg>
        <pc:picChg chg="mod">
          <ac:chgData name="Alison Trew" userId="501ad152-89bb-4882-ac72-f31826cb2e78" providerId="ADAL" clId="{31ACCA1B-7A81-4C71-9B2D-574C987698A0}" dt="2023-12-12T15:27:51.822" v="116" actId="692"/>
          <ac:picMkLst>
            <pc:docMk/>
            <pc:sldMk cId="2511030441" sldId="258"/>
            <ac:picMk id="22" creationId="{7F88D4FA-5D3B-42DD-9AC4-A9FC3D3FF873}"/>
          </ac:picMkLst>
        </pc:picChg>
      </pc:sldChg>
      <pc:sldChg chg="modSp mod">
        <pc:chgData name="Alison Trew" userId="501ad152-89bb-4882-ac72-f31826cb2e78" providerId="ADAL" clId="{31ACCA1B-7A81-4C71-9B2D-574C987698A0}" dt="2023-12-12T15:27:38.077" v="105" actId="692"/>
        <pc:sldMkLst>
          <pc:docMk/>
          <pc:sldMk cId="3833598956" sldId="259"/>
        </pc:sldMkLst>
        <pc:spChg chg="mod">
          <ac:chgData name="Alison Trew" userId="501ad152-89bb-4882-ac72-f31826cb2e78" providerId="ADAL" clId="{31ACCA1B-7A81-4C71-9B2D-574C987698A0}" dt="2023-12-12T15:21:46.905" v="11" actId="108"/>
          <ac:spMkLst>
            <pc:docMk/>
            <pc:sldMk cId="3833598956" sldId="259"/>
            <ac:spMk id="3" creationId="{A381027A-96F4-B3CD-A492-FBE1EDFEF98E}"/>
          </ac:spMkLst>
        </pc:spChg>
        <pc:picChg chg="mod">
          <ac:chgData name="Alison Trew" userId="501ad152-89bb-4882-ac72-f31826cb2e78" providerId="ADAL" clId="{31ACCA1B-7A81-4C71-9B2D-574C987698A0}" dt="2023-12-12T15:27:38.077" v="105" actId="692"/>
          <ac:picMkLst>
            <pc:docMk/>
            <pc:sldMk cId="3833598956" sldId="259"/>
            <ac:picMk id="7" creationId="{728D98F8-156F-42BD-B2B6-B07826CB64D4}"/>
          </ac:picMkLst>
        </pc:picChg>
        <pc:picChg chg="mod">
          <ac:chgData name="Alison Trew" userId="501ad152-89bb-4882-ac72-f31826cb2e78" providerId="ADAL" clId="{31ACCA1B-7A81-4C71-9B2D-574C987698A0}" dt="2023-12-12T15:27:38.077" v="105" actId="692"/>
          <ac:picMkLst>
            <pc:docMk/>
            <pc:sldMk cId="3833598956" sldId="259"/>
            <ac:picMk id="9" creationId="{BF22F4A5-C916-4AB8-89EF-9DE126657119}"/>
          </ac:picMkLst>
        </pc:picChg>
      </pc:sldChg>
      <pc:sldChg chg="addSp delSp modSp mod">
        <pc:chgData name="Alison Trew" userId="501ad152-89bb-4882-ac72-f31826cb2e78" providerId="ADAL" clId="{31ACCA1B-7A81-4C71-9B2D-574C987698A0}" dt="2023-12-12T15:30:43.166" v="207" actId="478"/>
        <pc:sldMkLst>
          <pc:docMk/>
          <pc:sldMk cId="3098103686" sldId="263"/>
        </pc:sldMkLst>
        <pc:spChg chg="mod">
          <ac:chgData name="Alison Trew" userId="501ad152-89bb-4882-ac72-f31826cb2e78" providerId="ADAL" clId="{31ACCA1B-7A81-4C71-9B2D-574C987698A0}" dt="2023-12-12T15:22:37.798" v="29" actId="108"/>
          <ac:spMkLst>
            <pc:docMk/>
            <pc:sldMk cId="3098103686" sldId="263"/>
            <ac:spMk id="6" creationId="{3DF1AA07-129B-B99C-2603-E7F264427D1B}"/>
          </ac:spMkLst>
        </pc:spChg>
        <pc:spChg chg="add mod">
          <ac:chgData name="Alison Trew" userId="501ad152-89bb-4882-ac72-f31826cb2e78" providerId="ADAL" clId="{31ACCA1B-7A81-4C71-9B2D-574C987698A0}" dt="2023-12-12T15:30:31.006" v="203" actId="1076"/>
          <ac:spMkLst>
            <pc:docMk/>
            <pc:sldMk cId="3098103686" sldId="263"/>
            <ac:spMk id="9" creationId="{3DD2D843-DA52-9A90-9AD0-C44A90DCB155}"/>
          </ac:spMkLst>
        </pc:spChg>
        <pc:spChg chg="add mod">
          <ac:chgData name="Alison Trew" userId="501ad152-89bb-4882-ac72-f31826cb2e78" providerId="ADAL" clId="{31ACCA1B-7A81-4C71-9B2D-574C987698A0}" dt="2023-12-12T15:30:34.882" v="204" actId="1076"/>
          <ac:spMkLst>
            <pc:docMk/>
            <pc:sldMk cId="3098103686" sldId="263"/>
            <ac:spMk id="10" creationId="{1288B13A-E1A5-2AE8-679C-F22D114D4AF6}"/>
          </ac:spMkLst>
        </pc:spChg>
        <pc:spChg chg="add mod">
          <ac:chgData name="Alison Trew" userId="501ad152-89bb-4882-ac72-f31826cb2e78" providerId="ADAL" clId="{31ACCA1B-7A81-4C71-9B2D-574C987698A0}" dt="2023-12-12T15:30:41.292" v="206" actId="1076"/>
          <ac:spMkLst>
            <pc:docMk/>
            <pc:sldMk cId="3098103686" sldId="263"/>
            <ac:spMk id="11" creationId="{D9336367-C29F-1409-6558-9952743751DC}"/>
          </ac:spMkLst>
        </pc:spChg>
        <pc:spChg chg="add mod">
          <ac:chgData name="Alison Trew" userId="501ad152-89bb-4882-ac72-f31826cb2e78" providerId="ADAL" clId="{31ACCA1B-7A81-4C71-9B2D-574C987698A0}" dt="2023-12-12T15:30:38.249" v="205" actId="1076"/>
          <ac:spMkLst>
            <pc:docMk/>
            <pc:sldMk cId="3098103686" sldId="263"/>
            <ac:spMk id="12" creationId="{76ECF388-A9B1-EE85-7466-7C92871512FA}"/>
          </ac:spMkLst>
        </pc:spChg>
        <pc:picChg chg="add mod">
          <ac:chgData name="Alison Trew" userId="501ad152-89bb-4882-ac72-f31826cb2e78" providerId="ADAL" clId="{31ACCA1B-7A81-4C71-9B2D-574C987698A0}" dt="2023-12-12T15:29:52.339" v="157" actId="1076"/>
          <ac:picMkLst>
            <pc:docMk/>
            <pc:sldMk cId="3098103686" sldId="263"/>
            <ac:picMk id="2" creationId="{4B6032F7-D21F-D3D1-8626-F1A3440A631B}"/>
          </ac:picMkLst>
        </pc:picChg>
        <pc:picChg chg="add mod">
          <ac:chgData name="Alison Trew" userId="501ad152-89bb-4882-ac72-f31826cb2e78" providerId="ADAL" clId="{31ACCA1B-7A81-4C71-9B2D-574C987698A0}" dt="2023-12-12T15:29:43.918" v="155" actId="692"/>
          <ac:picMkLst>
            <pc:docMk/>
            <pc:sldMk cId="3098103686" sldId="263"/>
            <ac:picMk id="5" creationId="{AB212778-1C43-F84F-D245-E0515E7BC471}"/>
          </ac:picMkLst>
        </pc:picChg>
        <pc:picChg chg="add mod">
          <ac:chgData name="Alison Trew" userId="501ad152-89bb-4882-ac72-f31826cb2e78" providerId="ADAL" clId="{31ACCA1B-7A81-4C71-9B2D-574C987698A0}" dt="2023-12-12T15:29:49.232" v="156" actId="1076"/>
          <ac:picMkLst>
            <pc:docMk/>
            <pc:sldMk cId="3098103686" sldId="263"/>
            <ac:picMk id="7" creationId="{4DA6970B-F9D4-FB83-79BC-82C9DCCA426F}"/>
          </ac:picMkLst>
        </pc:picChg>
        <pc:picChg chg="add mod">
          <ac:chgData name="Alison Trew" userId="501ad152-89bb-4882-ac72-f31826cb2e78" providerId="ADAL" clId="{31ACCA1B-7A81-4C71-9B2D-574C987698A0}" dt="2023-12-12T15:29:43.918" v="155" actId="692"/>
          <ac:picMkLst>
            <pc:docMk/>
            <pc:sldMk cId="3098103686" sldId="263"/>
            <ac:picMk id="8" creationId="{901E2903-B21A-DFCE-8E69-D3F56A84791B}"/>
          </ac:picMkLst>
        </pc:picChg>
        <pc:picChg chg="del mod modCrop">
          <ac:chgData name="Alison Trew" userId="501ad152-89bb-4882-ac72-f31826cb2e78" providerId="ADAL" clId="{31ACCA1B-7A81-4C71-9B2D-574C987698A0}" dt="2023-12-12T15:30:43.166" v="207" actId="478"/>
          <ac:picMkLst>
            <pc:docMk/>
            <pc:sldMk cId="3098103686" sldId="263"/>
            <ac:picMk id="17" creationId="{8C583620-2FE8-A850-B1EB-ED8218AA49C8}"/>
          </ac:picMkLst>
        </pc:picChg>
        <pc:picChg chg="del">
          <ac:chgData name="Alison Trew" userId="501ad152-89bb-4882-ac72-f31826cb2e78" providerId="ADAL" clId="{31ACCA1B-7A81-4C71-9B2D-574C987698A0}" dt="2023-12-12T15:22:43.344" v="30" actId="478"/>
          <ac:picMkLst>
            <pc:docMk/>
            <pc:sldMk cId="3098103686" sldId="263"/>
            <ac:picMk id="18" creationId="{F82BC270-6216-9508-5342-62C94553C007}"/>
          </ac:picMkLst>
        </pc:picChg>
      </pc:sldChg>
      <pc:sldChg chg="modSp mod">
        <pc:chgData name="Alison Trew" userId="501ad152-89bb-4882-ac72-f31826cb2e78" providerId="ADAL" clId="{31ACCA1B-7A81-4C71-9B2D-574C987698A0}" dt="2023-12-12T15:28:20.991" v="126" actId="692"/>
        <pc:sldMkLst>
          <pc:docMk/>
          <pc:sldMk cId="1916828519" sldId="281"/>
        </pc:sldMkLst>
        <pc:spChg chg="mod">
          <ac:chgData name="Alison Trew" userId="501ad152-89bb-4882-ac72-f31826cb2e78" providerId="ADAL" clId="{31ACCA1B-7A81-4C71-9B2D-574C987698A0}" dt="2023-12-12T15:21:19.544" v="7" actId="108"/>
          <ac:spMkLst>
            <pc:docMk/>
            <pc:sldMk cId="1916828519" sldId="281"/>
            <ac:spMk id="8" creationId="{2E096F95-C986-578F-CACF-69B742497F53}"/>
          </ac:spMkLst>
        </pc:spChg>
        <pc:picChg chg="mod">
          <ac:chgData name="Alison Trew" userId="501ad152-89bb-4882-ac72-f31826cb2e78" providerId="ADAL" clId="{31ACCA1B-7A81-4C71-9B2D-574C987698A0}" dt="2023-12-12T15:28:20.991" v="126" actId="692"/>
          <ac:picMkLst>
            <pc:docMk/>
            <pc:sldMk cId="1916828519" sldId="281"/>
            <ac:picMk id="10" creationId="{AEBCE021-48C6-45C7-A0C4-F7FC85D97320}"/>
          </ac:picMkLst>
        </pc:picChg>
        <pc:picChg chg="mod">
          <ac:chgData name="Alison Trew" userId="501ad152-89bb-4882-ac72-f31826cb2e78" providerId="ADAL" clId="{31ACCA1B-7A81-4C71-9B2D-574C987698A0}" dt="2023-12-12T15:28:20.991" v="126" actId="692"/>
          <ac:picMkLst>
            <pc:docMk/>
            <pc:sldMk cId="1916828519" sldId="281"/>
            <ac:picMk id="13" creationId="{AE6F0535-7AA0-4994-A59F-E71CDFD63F5C}"/>
          </ac:picMkLst>
        </pc:picChg>
      </pc:sldChg>
      <pc:sldChg chg="addSp delSp modSp mod">
        <pc:chgData name="Alison Trew" userId="501ad152-89bb-4882-ac72-f31826cb2e78" providerId="ADAL" clId="{31ACCA1B-7A81-4C71-9B2D-574C987698A0}" dt="2023-12-12T15:25:05.934" v="44" actId="1076"/>
        <pc:sldMkLst>
          <pc:docMk/>
          <pc:sldMk cId="2810312361" sldId="282"/>
        </pc:sldMkLst>
        <pc:spChg chg="mod">
          <ac:chgData name="Alison Trew" userId="501ad152-89bb-4882-ac72-f31826cb2e78" providerId="ADAL" clId="{31ACCA1B-7A81-4C71-9B2D-574C987698A0}" dt="2023-12-12T15:21:37.657" v="10" actId="108"/>
          <ac:spMkLst>
            <pc:docMk/>
            <pc:sldMk cId="2810312361" sldId="282"/>
            <ac:spMk id="3" creationId="{287690FB-2997-4C04-83DC-F562B8DE141F}"/>
          </ac:spMkLst>
        </pc:spChg>
        <pc:graphicFrameChg chg="add del mod">
          <ac:chgData name="Alison Trew" userId="501ad152-89bb-4882-ac72-f31826cb2e78" providerId="ADAL" clId="{31ACCA1B-7A81-4C71-9B2D-574C987698A0}" dt="2023-12-12T15:24:58.213" v="43" actId="21"/>
          <ac:graphicFrameMkLst>
            <pc:docMk/>
            <pc:sldMk cId="2810312361" sldId="282"/>
            <ac:graphicFrameMk id="2" creationId="{02D8EF4D-21FF-209D-66F4-64A451CB0CF4}"/>
          </ac:graphicFrameMkLst>
        </pc:graphicFrameChg>
        <pc:graphicFrameChg chg="mod modGraphic">
          <ac:chgData name="Alison Trew" userId="501ad152-89bb-4882-ac72-f31826cb2e78" providerId="ADAL" clId="{31ACCA1B-7A81-4C71-9B2D-574C987698A0}" dt="2023-12-12T15:25:05.934" v="44" actId="1076"/>
          <ac:graphicFrameMkLst>
            <pc:docMk/>
            <pc:sldMk cId="2810312361" sldId="282"/>
            <ac:graphicFrameMk id="8" creationId="{DC46FEBC-381A-4A53-8236-B39EAB76FD9C}"/>
          </ac:graphicFrameMkLst>
        </pc:graphicFrameChg>
      </pc:sldChg>
      <pc:sldChg chg="modSp mod">
        <pc:chgData name="Alison Trew" userId="501ad152-89bb-4882-ac72-f31826cb2e78" providerId="ADAL" clId="{31ACCA1B-7A81-4C71-9B2D-574C987698A0}" dt="2023-12-12T15:27:03.494" v="71" actId="692"/>
        <pc:sldMkLst>
          <pc:docMk/>
          <pc:sldMk cId="758542849" sldId="284"/>
        </pc:sldMkLst>
        <pc:spChg chg="mod">
          <ac:chgData name="Alison Trew" userId="501ad152-89bb-4882-ac72-f31826cb2e78" providerId="ADAL" clId="{31ACCA1B-7A81-4C71-9B2D-574C987698A0}" dt="2023-12-12T15:22:01.302" v="13" actId="108"/>
          <ac:spMkLst>
            <pc:docMk/>
            <pc:sldMk cId="758542849" sldId="284"/>
            <ac:spMk id="3" creationId="{856113E5-8C77-936A-480B-2A028DCACA0D}"/>
          </ac:spMkLst>
        </pc:spChg>
        <pc:picChg chg="mod">
          <ac:chgData name="Alison Trew" userId="501ad152-89bb-4882-ac72-f31826cb2e78" providerId="ADAL" clId="{31ACCA1B-7A81-4C71-9B2D-574C987698A0}" dt="2023-12-12T15:26:58.087" v="61" actId="692"/>
          <ac:picMkLst>
            <pc:docMk/>
            <pc:sldMk cId="758542849" sldId="284"/>
            <ac:picMk id="4" creationId="{107D0472-B1A0-429C-91FB-B9C0C907EE24}"/>
          </ac:picMkLst>
        </pc:picChg>
        <pc:picChg chg="mod">
          <ac:chgData name="Alison Trew" userId="501ad152-89bb-4882-ac72-f31826cb2e78" providerId="ADAL" clId="{31ACCA1B-7A81-4C71-9B2D-574C987698A0}" dt="2023-12-12T15:27:03.494" v="71" actId="692"/>
          <ac:picMkLst>
            <pc:docMk/>
            <pc:sldMk cId="758542849" sldId="284"/>
            <ac:picMk id="10" creationId="{06F2391B-A06C-4A4F-8AD3-34EA8A7C9ACC}"/>
          </ac:picMkLst>
        </pc:picChg>
      </pc:sldChg>
      <pc:sldChg chg="modSp mod">
        <pc:chgData name="Alison Trew" userId="501ad152-89bb-4882-ac72-f31826cb2e78" providerId="ADAL" clId="{31ACCA1B-7A81-4C71-9B2D-574C987698A0}" dt="2023-12-12T15:20:51.597" v="4" actId="108"/>
        <pc:sldMkLst>
          <pc:docMk/>
          <pc:sldMk cId="1227369297" sldId="285"/>
        </pc:sldMkLst>
        <pc:spChg chg="mod">
          <ac:chgData name="Alison Trew" userId="501ad152-89bb-4882-ac72-f31826cb2e78" providerId="ADAL" clId="{31ACCA1B-7A81-4C71-9B2D-574C987698A0}" dt="2023-12-12T15:20:51.597" v="4" actId="108"/>
          <ac:spMkLst>
            <pc:docMk/>
            <pc:sldMk cId="1227369297" sldId="285"/>
            <ac:spMk id="6" creationId="{18E52696-06C1-FF17-58E6-48CA4530B2CE}"/>
          </ac:spMkLst>
        </pc:spChg>
      </pc:sldChg>
      <pc:sldChg chg="modSp mod">
        <pc:chgData name="Alison Trew" userId="501ad152-89bb-4882-ac72-f31826cb2e78" providerId="ADAL" clId="{31ACCA1B-7A81-4C71-9B2D-574C987698A0}" dt="2023-12-12T15:19:41.702" v="2" actId="14100"/>
        <pc:sldMkLst>
          <pc:docMk/>
          <pc:sldMk cId="0" sldId="294"/>
        </pc:sldMkLst>
        <pc:spChg chg="mod">
          <ac:chgData name="Alison Trew" userId="501ad152-89bb-4882-ac72-f31826cb2e78" providerId="ADAL" clId="{31ACCA1B-7A81-4C71-9B2D-574C987698A0}" dt="2023-12-12T15:19:41.702" v="2" actId="14100"/>
          <ac:spMkLst>
            <pc:docMk/>
            <pc:sldMk cId="0" sldId="294"/>
            <ac:spMk id="4" creationId="{0ADE3A39-321E-38FF-6156-55E293C6A586}"/>
          </ac:spMkLst>
        </pc:spChg>
      </pc:sldChg>
      <pc:sldChg chg="modSp mod">
        <pc:chgData name="Alison Trew" userId="501ad152-89bb-4882-ac72-f31826cb2e78" providerId="ADAL" clId="{31ACCA1B-7A81-4C71-9B2D-574C987698A0}" dt="2023-12-12T15:20:57.007" v="5" actId="108"/>
        <pc:sldMkLst>
          <pc:docMk/>
          <pc:sldMk cId="2399677537" sldId="296"/>
        </pc:sldMkLst>
        <pc:spChg chg="mod">
          <ac:chgData name="Alison Trew" userId="501ad152-89bb-4882-ac72-f31826cb2e78" providerId="ADAL" clId="{31ACCA1B-7A81-4C71-9B2D-574C987698A0}" dt="2023-12-12T15:20:57.007" v="5" actId="108"/>
          <ac:spMkLst>
            <pc:docMk/>
            <pc:sldMk cId="2399677537" sldId="296"/>
            <ac:spMk id="2" creationId="{AAFF9E69-89CD-8D49-A463-8BF6A537B42E}"/>
          </ac:spMkLst>
        </pc:spChg>
      </pc:sldChg>
      <pc:sldChg chg="modSp mod">
        <pc:chgData name="Alison Trew" userId="501ad152-89bb-4882-ac72-f31826cb2e78" providerId="ADAL" clId="{31ACCA1B-7A81-4C71-9B2D-574C987698A0}" dt="2023-12-12T15:21:25.591" v="8" actId="108"/>
        <pc:sldMkLst>
          <pc:docMk/>
          <pc:sldMk cId="496454345" sldId="302"/>
        </pc:sldMkLst>
        <pc:spChg chg="mod">
          <ac:chgData name="Alison Trew" userId="501ad152-89bb-4882-ac72-f31826cb2e78" providerId="ADAL" clId="{31ACCA1B-7A81-4C71-9B2D-574C987698A0}" dt="2023-12-12T15:21:25.591" v="8" actId="108"/>
          <ac:spMkLst>
            <pc:docMk/>
            <pc:sldMk cId="496454345" sldId="302"/>
            <ac:spMk id="2" creationId="{AAFF9E69-89CD-8D49-A463-8BF6A537B42E}"/>
          </ac:spMkLst>
        </pc:spChg>
      </pc:sldChg>
      <pc:sldChg chg="modSp mod">
        <pc:chgData name="Alison Trew" userId="501ad152-89bb-4882-ac72-f31826cb2e78" providerId="ADAL" clId="{31ACCA1B-7A81-4C71-9B2D-574C987698A0}" dt="2023-12-12T15:27:20.182" v="95" actId="692"/>
        <pc:sldMkLst>
          <pc:docMk/>
          <pc:sldMk cId="558881272" sldId="303"/>
        </pc:sldMkLst>
        <pc:spChg chg="mod">
          <ac:chgData name="Alison Trew" userId="501ad152-89bb-4882-ac72-f31826cb2e78" providerId="ADAL" clId="{31ACCA1B-7A81-4C71-9B2D-574C987698A0}" dt="2023-12-12T15:22:10.896" v="25" actId="20577"/>
          <ac:spMkLst>
            <pc:docMk/>
            <pc:sldMk cId="558881272" sldId="303"/>
            <ac:spMk id="3" creationId="{1AAD4A10-493C-6A7E-76CB-DD0D108DE3CC}"/>
          </ac:spMkLst>
        </pc:spChg>
        <pc:picChg chg="mod">
          <ac:chgData name="Alison Trew" userId="501ad152-89bb-4882-ac72-f31826cb2e78" providerId="ADAL" clId="{31ACCA1B-7A81-4C71-9B2D-574C987698A0}" dt="2023-12-12T15:27:20.182" v="95" actId="692"/>
          <ac:picMkLst>
            <pc:docMk/>
            <pc:sldMk cId="558881272" sldId="303"/>
            <ac:picMk id="5" creationId="{60914692-0D16-7932-0AAB-F210E6481ED8}"/>
          </ac:picMkLst>
        </pc:picChg>
        <pc:picChg chg="mod">
          <ac:chgData name="Alison Trew" userId="501ad152-89bb-4882-ac72-f31826cb2e78" providerId="ADAL" clId="{31ACCA1B-7A81-4C71-9B2D-574C987698A0}" dt="2023-12-12T15:27:14.855" v="85" actId="692"/>
          <ac:picMkLst>
            <pc:docMk/>
            <pc:sldMk cId="558881272" sldId="303"/>
            <ac:picMk id="10" creationId="{62F3C452-68EB-2DCA-0C59-6085121CABA6}"/>
          </ac:picMkLst>
        </pc:picChg>
        <pc:picChg chg="mod">
          <ac:chgData name="Alison Trew" userId="501ad152-89bb-4882-ac72-f31826cb2e78" providerId="ADAL" clId="{31ACCA1B-7A81-4C71-9B2D-574C987698A0}" dt="2023-12-12T15:25:30.805" v="49" actId="14100"/>
          <ac:picMkLst>
            <pc:docMk/>
            <pc:sldMk cId="558881272" sldId="303"/>
            <ac:picMk id="14" creationId="{845CDDA8-7459-AA48-925E-FEF6F6294300}"/>
          </ac:picMkLst>
        </pc:picChg>
      </pc:sldChg>
      <pc:sldChg chg="modSp mod">
        <pc:chgData name="Alison Trew" userId="501ad152-89bb-4882-ac72-f31826cb2e78" providerId="ADAL" clId="{31ACCA1B-7A81-4C71-9B2D-574C987698A0}" dt="2023-12-12T15:25:47.191" v="50" actId="1076"/>
        <pc:sldMkLst>
          <pc:docMk/>
          <pc:sldMk cId="2098176612" sldId="329"/>
        </pc:sldMkLst>
        <pc:spChg chg="mod">
          <ac:chgData name="Alison Trew" userId="501ad152-89bb-4882-ac72-f31826cb2e78" providerId="ADAL" clId="{31ACCA1B-7A81-4C71-9B2D-574C987698A0}" dt="2023-12-12T15:20:43.561" v="3" actId="108"/>
          <ac:spMkLst>
            <pc:docMk/>
            <pc:sldMk cId="2098176612" sldId="329"/>
            <ac:spMk id="10" creationId="{665AC755-F6E8-0215-B380-5F6E2EA46D26}"/>
          </ac:spMkLst>
        </pc:spChg>
        <pc:picChg chg="mod">
          <ac:chgData name="Alison Trew" userId="501ad152-89bb-4882-ac72-f31826cb2e78" providerId="ADAL" clId="{31ACCA1B-7A81-4C71-9B2D-574C987698A0}" dt="2023-12-12T15:25:47.191" v="50" actId="1076"/>
          <ac:picMkLst>
            <pc:docMk/>
            <pc:sldMk cId="2098176612" sldId="329"/>
            <ac:picMk id="13" creationId="{C3521F92-2E90-780C-59F8-C3437E570F5E}"/>
          </ac:picMkLst>
        </pc:picChg>
      </pc:sldChg>
      <pc:sldChg chg="modSp mod">
        <pc:chgData name="Alison Trew" userId="501ad152-89bb-4882-ac72-f31826cb2e78" providerId="ADAL" clId="{31ACCA1B-7A81-4C71-9B2D-574C987698A0}" dt="2023-12-12T15:21:06.892" v="6" actId="108"/>
        <pc:sldMkLst>
          <pc:docMk/>
          <pc:sldMk cId="2575278235" sldId="330"/>
        </pc:sldMkLst>
        <pc:spChg chg="mod">
          <ac:chgData name="Alison Trew" userId="501ad152-89bb-4882-ac72-f31826cb2e78" providerId="ADAL" clId="{31ACCA1B-7A81-4C71-9B2D-574C987698A0}" dt="2023-12-12T15:21:06.892" v="6" actId="108"/>
          <ac:spMkLst>
            <pc:docMk/>
            <pc:sldMk cId="2575278235" sldId="330"/>
            <ac:spMk id="2" creationId="{AAFF9E69-89CD-8D49-A463-8BF6A537B42E}"/>
          </ac:spMkLst>
        </pc:spChg>
      </pc:sldChg>
      <pc:sldChg chg="modSp mod setBg">
        <pc:chgData name="Alison Trew" userId="501ad152-89bb-4882-ac72-f31826cb2e78" providerId="ADAL" clId="{31ACCA1B-7A81-4C71-9B2D-574C987698A0}" dt="2023-12-12T15:22:32.330" v="28" actId="108"/>
        <pc:sldMkLst>
          <pc:docMk/>
          <pc:sldMk cId="1340027249" sldId="332"/>
        </pc:sldMkLst>
        <pc:spChg chg="mod">
          <ac:chgData name="Alison Trew" userId="501ad152-89bb-4882-ac72-f31826cb2e78" providerId="ADAL" clId="{31ACCA1B-7A81-4C71-9B2D-574C987698A0}" dt="2023-12-12T15:22:32.330" v="28" actId="108"/>
          <ac:spMkLst>
            <pc:docMk/>
            <pc:sldMk cId="1340027249" sldId="332"/>
            <ac:spMk id="2" creationId="{AAFF9E69-89CD-8D49-A463-8BF6A537B42E}"/>
          </ac:spMkLst>
        </pc:spChg>
      </pc:sldChg>
      <pc:sldChg chg="modSp mod">
        <pc:chgData name="Alison Trew" userId="501ad152-89bb-4882-ac72-f31826cb2e78" providerId="ADAL" clId="{31ACCA1B-7A81-4C71-9B2D-574C987698A0}" dt="2023-12-12T15:23:04.206" v="33" actId="20577"/>
        <pc:sldMkLst>
          <pc:docMk/>
          <pc:sldMk cId="1454519032" sldId="333"/>
        </pc:sldMkLst>
        <pc:spChg chg="mod">
          <ac:chgData name="Alison Trew" userId="501ad152-89bb-4882-ac72-f31826cb2e78" providerId="ADAL" clId="{31ACCA1B-7A81-4C71-9B2D-574C987698A0}" dt="2023-12-12T15:23:04.206" v="33" actId="20577"/>
          <ac:spMkLst>
            <pc:docMk/>
            <pc:sldMk cId="1454519032" sldId="333"/>
            <ac:spMk id="5" creationId="{8DDA5A8F-916F-4B0A-89B9-F55C61E55418}"/>
          </ac:spMkLst>
        </pc:spChg>
      </pc:sldChg>
      <pc:sldChg chg="modSp mod">
        <pc:chgData name="Alison Trew" userId="501ad152-89bb-4882-ac72-f31826cb2e78" providerId="ADAL" clId="{31ACCA1B-7A81-4C71-9B2D-574C987698A0}" dt="2023-12-12T15:22:18.700" v="26" actId="108"/>
        <pc:sldMkLst>
          <pc:docMk/>
          <pc:sldMk cId="2033485303" sldId="335"/>
        </pc:sldMkLst>
        <pc:spChg chg="mod">
          <ac:chgData name="Alison Trew" userId="501ad152-89bb-4882-ac72-f31826cb2e78" providerId="ADAL" clId="{31ACCA1B-7A81-4C71-9B2D-574C987698A0}" dt="2023-12-12T15:22:18.700" v="26" actId="108"/>
          <ac:spMkLst>
            <pc:docMk/>
            <pc:sldMk cId="2033485303" sldId="335"/>
            <ac:spMk id="2" creationId="{AAFF9E69-89CD-8D49-A463-8BF6A537B42E}"/>
          </ac:spMkLst>
        </pc:spChg>
      </pc:sldChg>
      <pc:sldChg chg="modSp mod">
        <pc:chgData name="Alison Trew" userId="501ad152-89bb-4882-ac72-f31826cb2e78" providerId="ADAL" clId="{31ACCA1B-7A81-4C71-9B2D-574C987698A0}" dt="2023-12-12T15:22:53.491" v="31" actId="108"/>
        <pc:sldMkLst>
          <pc:docMk/>
          <pc:sldMk cId="2588583920" sldId="336"/>
        </pc:sldMkLst>
        <pc:spChg chg="mod">
          <ac:chgData name="Alison Trew" userId="501ad152-89bb-4882-ac72-f31826cb2e78" providerId="ADAL" clId="{31ACCA1B-7A81-4C71-9B2D-574C987698A0}" dt="2023-12-12T15:22:53.491" v="31" actId="108"/>
          <ac:spMkLst>
            <pc:docMk/>
            <pc:sldMk cId="2588583920" sldId="336"/>
            <ac:spMk id="2" creationId="{AAFF9E69-89CD-8D49-A463-8BF6A537B42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43FAB5-BCA0-4861-867F-C7B00828AEDE}" type="datetimeFigureOut">
              <a:rPr lang="en-GB" smtClean="0"/>
              <a:t>12/12/2023</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B62ADE-C0E3-4181-8BA0-7700323193E2}" type="slidenum">
              <a:rPr lang="en-GB" smtClean="0"/>
              <a:t>‹#›</a:t>
            </a:fld>
            <a:endParaRPr lang="en-GB"/>
          </a:p>
        </p:txBody>
      </p:sp>
    </p:spTree>
    <p:extLst>
      <p:ext uri="{BB962C8B-B14F-4D97-AF65-F5344CB8AC3E}">
        <p14:creationId xmlns:p14="http://schemas.microsoft.com/office/powerpoint/2010/main" val="394612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25047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0" dirty="0">
                <a:solidFill>
                  <a:srgbClr val="4D5156"/>
                </a:solidFill>
                <a:effectLst/>
                <a:latin typeface="arial" panose="020B0604020202020204" pitchFamily="34" charset="0"/>
              </a:rPr>
              <a:t>Questions children might like to discuss:</a:t>
            </a:r>
          </a:p>
          <a:p>
            <a:pPr marL="171450" indent="-171450" algn="l">
              <a:buFont typeface="Arial" panose="020B0604020202020204" pitchFamily="34" charset="0"/>
              <a:buChar char="•"/>
            </a:pPr>
            <a:r>
              <a:rPr lang="en-GB" dirty="0"/>
              <a:t>What is the role of  worker bees, the queen &amp; drones?</a:t>
            </a:r>
          </a:p>
          <a:p>
            <a:pPr marL="171450" indent="-171450" algn="l">
              <a:buFont typeface="Arial" panose="020B0604020202020204" pitchFamily="34" charset="0"/>
              <a:buChar char="•"/>
            </a:pPr>
            <a:r>
              <a:rPr lang="en-GB" dirty="0"/>
              <a:t>How are storage cells different to reproductive cells?</a:t>
            </a:r>
          </a:p>
          <a:p>
            <a:endParaRPr lang="en-GB" b="0" i="0" dirty="0">
              <a:solidFill>
                <a:srgbClr val="4D5156"/>
              </a:solidFill>
              <a:effectLst/>
              <a:latin typeface="arial" panose="020B0604020202020204" pitchFamily="34" charset="0"/>
            </a:endParaRPr>
          </a:p>
          <a:p>
            <a:r>
              <a:rPr lang="en-GB" b="0" i="0" dirty="0">
                <a:solidFill>
                  <a:srgbClr val="4D5156"/>
                </a:solidFill>
                <a:effectLst/>
                <a:latin typeface="arial" panose="020B0604020202020204" pitchFamily="34" charset="0"/>
              </a:rPr>
              <a:t>Background information:</a:t>
            </a:r>
          </a:p>
          <a:p>
            <a:r>
              <a:rPr lang="en-GB" b="0" i="0" dirty="0">
                <a:solidFill>
                  <a:srgbClr val="4D5156"/>
                </a:solidFill>
                <a:effectLst/>
                <a:latin typeface="arial" panose="020B0604020202020204" pitchFamily="34" charset="0"/>
              </a:rPr>
              <a:t>A </a:t>
            </a:r>
            <a:r>
              <a:rPr lang="en-GB" b="1" i="0" dirty="0">
                <a:solidFill>
                  <a:srgbClr val="4D5156"/>
                </a:solidFill>
                <a:effectLst/>
                <a:latin typeface="arial" panose="020B0604020202020204" pitchFamily="34" charset="0"/>
              </a:rPr>
              <a:t>worker bee </a:t>
            </a:r>
            <a:r>
              <a:rPr lang="en-GB" b="0" i="0" dirty="0">
                <a:solidFill>
                  <a:srgbClr val="4D5156"/>
                </a:solidFill>
                <a:effectLst/>
                <a:latin typeface="arial" panose="020B0604020202020204" pitchFamily="34" charset="0"/>
              </a:rPr>
              <a:t>is a female bee that cannot produce young but collects food for the other bees it lives with.</a:t>
            </a:r>
          </a:p>
          <a:p>
            <a:r>
              <a:rPr lang="en-GB" b="0" i="0" dirty="0">
                <a:solidFill>
                  <a:srgbClr val="4D5156"/>
                </a:solidFill>
                <a:effectLst/>
                <a:latin typeface="arial" panose="020B0604020202020204" pitchFamily="34" charset="0"/>
              </a:rPr>
              <a:t>A </a:t>
            </a:r>
            <a:r>
              <a:rPr lang="en-GB" b="1" i="0" dirty="0">
                <a:solidFill>
                  <a:srgbClr val="4D5156"/>
                </a:solidFill>
                <a:effectLst/>
                <a:latin typeface="arial" panose="020B0604020202020204" pitchFamily="34" charset="0"/>
              </a:rPr>
              <a:t>queen bee </a:t>
            </a:r>
            <a:r>
              <a:rPr lang="en-GB" b="0" i="0" dirty="0">
                <a:solidFill>
                  <a:srgbClr val="4D5156"/>
                </a:solidFill>
                <a:effectLst/>
                <a:latin typeface="arial" panose="020B0604020202020204" pitchFamily="34" charset="0"/>
              </a:rPr>
              <a:t>is a single large female in a group of bees that produces eggs. She is usually the mother of most or all of the bees in the hive/nest.</a:t>
            </a:r>
          </a:p>
          <a:p>
            <a:r>
              <a:rPr lang="en-GB" b="0" i="0" dirty="0">
                <a:solidFill>
                  <a:srgbClr val="4D5156"/>
                </a:solidFill>
                <a:effectLst/>
                <a:latin typeface="arial" panose="020B0604020202020204" pitchFamily="34" charset="0"/>
              </a:rPr>
              <a:t>A </a:t>
            </a:r>
            <a:r>
              <a:rPr lang="en-GB" b="1" i="0" dirty="0">
                <a:solidFill>
                  <a:srgbClr val="5F6368"/>
                </a:solidFill>
                <a:effectLst/>
                <a:latin typeface="arial" panose="020B0604020202020204" pitchFamily="34" charset="0"/>
              </a:rPr>
              <a:t>drone</a:t>
            </a:r>
            <a:r>
              <a:rPr lang="en-GB" b="0" i="0" dirty="0">
                <a:solidFill>
                  <a:srgbClr val="4D5156"/>
                </a:solidFill>
                <a:effectLst/>
                <a:latin typeface="arial" panose="020B0604020202020204" pitchFamily="34" charset="0"/>
              </a:rPr>
              <a:t> is a male honey </a:t>
            </a:r>
            <a:r>
              <a:rPr lang="en-GB" b="0" i="0" dirty="0">
                <a:solidFill>
                  <a:srgbClr val="5F6368"/>
                </a:solidFill>
                <a:effectLst/>
                <a:latin typeface="arial" panose="020B0604020202020204" pitchFamily="34" charset="0"/>
              </a:rPr>
              <a:t>bee</a:t>
            </a:r>
            <a:r>
              <a:rPr lang="en-GB" b="0" i="0" dirty="0">
                <a:solidFill>
                  <a:srgbClr val="4D5156"/>
                </a:solidFill>
                <a:effectLst/>
                <a:latin typeface="arial" panose="020B0604020202020204" pitchFamily="34" charset="0"/>
              </a:rPr>
              <a:t>. Unlike the female worker </a:t>
            </a:r>
            <a:r>
              <a:rPr lang="en-GB" b="0" i="0" dirty="0">
                <a:solidFill>
                  <a:srgbClr val="5F6368"/>
                </a:solidFill>
                <a:effectLst/>
                <a:latin typeface="arial" panose="020B0604020202020204" pitchFamily="34" charset="0"/>
              </a:rPr>
              <a:t>bee</a:t>
            </a:r>
            <a:r>
              <a:rPr lang="en-GB" b="0" i="0" dirty="0">
                <a:solidFill>
                  <a:srgbClr val="4D5156"/>
                </a:solidFill>
                <a:effectLst/>
                <a:latin typeface="arial" panose="020B0604020202020204" pitchFamily="34" charset="0"/>
              </a:rPr>
              <a:t>, </a:t>
            </a:r>
            <a:r>
              <a:rPr lang="en-GB" b="0" i="0" dirty="0">
                <a:solidFill>
                  <a:srgbClr val="5F6368"/>
                </a:solidFill>
                <a:effectLst/>
                <a:latin typeface="arial" panose="020B0604020202020204" pitchFamily="34" charset="0"/>
              </a:rPr>
              <a:t>drones</a:t>
            </a:r>
            <a:r>
              <a:rPr lang="en-GB" b="0" i="0" dirty="0">
                <a:solidFill>
                  <a:srgbClr val="4D5156"/>
                </a:solidFill>
                <a:effectLst/>
                <a:latin typeface="arial" panose="020B0604020202020204" pitchFamily="34" charset="0"/>
              </a:rPr>
              <a:t> do not have stingers. They gather neither nectar nor pollen and are unable to feed without help from the worker bees.</a:t>
            </a:r>
          </a:p>
          <a:p>
            <a:r>
              <a:rPr lang="en-GB" b="0" i="0" dirty="0">
                <a:solidFill>
                  <a:srgbClr val="202124"/>
                </a:solidFill>
                <a:effectLst/>
                <a:latin typeface="arial" panose="020B0604020202020204" pitchFamily="34" charset="0"/>
              </a:rPr>
              <a:t>The nest's internal structure is a densely packed group of hexagonal prismatic </a:t>
            </a:r>
            <a:r>
              <a:rPr lang="en-GB" b="1" i="0" dirty="0">
                <a:solidFill>
                  <a:srgbClr val="202124"/>
                </a:solidFill>
                <a:effectLst/>
                <a:latin typeface="arial" panose="020B0604020202020204" pitchFamily="34" charset="0"/>
              </a:rPr>
              <a:t>cells made of</a:t>
            </a:r>
            <a:r>
              <a:rPr lang="en-GB" b="0" i="0" dirty="0">
                <a:solidFill>
                  <a:srgbClr val="202124"/>
                </a:solidFill>
                <a:effectLst/>
                <a:latin typeface="arial" panose="020B0604020202020204" pitchFamily="34" charset="0"/>
              </a:rPr>
              <a:t> beeswax, called a </a:t>
            </a:r>
            <a:r>
              <a:rPr lang="en-GB" b="1" i="0" dirty="0">
                <a:solidFill>
                  <a:srgbClr val="202124"/>
                </a:solidFill>
                <a:effectLst/>
                <a:latin typeface="arial" panose="020B0604020202020204" pitchFamily="34" charset="0"/>
              </a:rPr>
              <a:t>honeycomb</a:t>
            </a:r>
            <a:r>
              <a:rPr lang="en-GB" b="0" i="0" dirty="0">
                <a:solidFill>
                  <a:srgbClr val="202124"/>
                </a:solidFill>
                <a:effectLst/>
                <a:latin typeface="arial" panose="020B0604020202020204" pitchFamily="34" charset="0"/>
              </a:rPr>
              <a:t>. </a:t>
            </a:r>
          </a:p>
          <a:p>
            <a:r>
              <a:rPr lang="en-GB" b="0" i="0" dirty="0">
                <a:solidFill>
                  <a:srgbClr val="202124"/>
                </a:solidFill>
                <a:effectLst/>
                <a:latin typeface="arial" panose="020B0604020202020204" pitchFamily="34" charset="0"/>
              </a:rPr>
              <a:t>The bees use the </a:t>
            </a:r>
            <a:r>
              <a:rPr lang="en-GB" b="1" i="0" dirty="0">
                <a:solidFill>
                  <a:srgbClr val="202124"/>
                </a:solidFill>
                <a:effectLst/>
                <a:latin typeface="arial" panose="020B0604020202020204" pitchFamily="34" charset="0"/>
              </a:rPr>
              <a:t>storage</a:t>
            </a:r>
            <a:r>
              <a:rPr lang="en-GB" b="0" i="0" dirty="0">
                <a:solidFill>
                  <a:srgbClr val="202124"/>
                </a:solidFill>
                <a:effectLst/>
                <a:latin typeface="arial" panose="020B0604020202020204" pitchFamily="34" charset="0"/>
              </a:rPr>
              <a:t> </a:t>
            </a:r>
            <a:r>
              <a:rPr lang="en-GB" b="1" i="0" dirty="0">
                <a:solidFill>
                  <a:srgbClr val="202124"/>
                </a:solidFill>
                <a:effectLst/>
                <a:latin typeface="arial" panose="020B0604020202020204" pitchFamily="34" charset="0"/>
              </a:rPr>
              <a:t>cells</a:t>
            </a:r>
            <a:r>
              <a:rPr lang="en-GB" b="0" i="0" dirty="0">
                <a:solidFill>
                  <a:srgbClr val="202124"/>
                </a:solidFill>
                <a:effectLst/>
                <a:latin typeface="arial" panose="020B0604020202020204" pitchFamily="34" charset="0"/>
              </a:rPr>
              <a:t> to </a:t>
            </a:r>
            <a:r>
              <a:rPr lang="en-GB" b="0" i="0" u="sng" dirty="0">
                <a:solidFill>
                  <a:srgbClr val="202124"/>
                </a:solidFill>
                <a:effectLst/>
                <a:latin typeface="arial" panose="020B0604020202020204" pitchFamily="34" charset="0"/>
              </a:rPr>
              <a:t>store food </a:t>
            </a:r>
            <a:r>
              <a:rPr lang="en-GB" b="0" i="0" dirty="0">
                <a:solidFill>
                  <a:srgbClr val="202124"/>
                </a:solidFill>
                <a:effectLst/>
                <a:latin typeface="arial" panose="020B0604020202020204" pitchFamily="34" charset="0"/>
              </a:rPr>
              <a:t>(honey and pollen) and </a:t>
            </a:r>
            <a:r>
              <a:rPr lang="en-GB" b="1" i="0" dirty="0">
                <a:solidFill>
                  <a:srgbClr val="202124"/>
                </a:solidFill>
                <a:effectLst/>
                <a:latin typeface="arial" panose="020B0604020202020204" pitchFamily="34" charset="0"/>
              </a:rPr>
              <a:t>reproductive cells </a:t>
            </a:r>
            <a:r>
              <a:rPr lang="en-GB" b="0" i="0" dirty="0">
                <a:solidFill>
                  <a:srgbClr val="202124"/>
                </a:solidFill>
                <a:effectLst/>
                <a:latin typeface="arial" panose="020B0604020202020204" pitchFamily="34" charset="0"/>
              </a:rPr>
              <a:t>to </a:t>
            </a:r>
            <a:r>
              <a:rPr lang="en-GB" b="0" i="0" u="sng" dirty="0">
                <a:solidFill>
                  <a:srgbClr val="202124"/>
                </a:solidFill>
                <a:effectLst/>
                <a:latin typeface="arial" panose="020B0604020202020204" pitchFamily="34" charset="0"/>
              </a:rPr>
              <a:t>house the brood </a:t>
            </a:r>
            <a:r>
              <a:rPr lang="en-GB" b="0" i="0" dirty="0">
                <a:solidFill>
                  <a:srgbClr val="202124"/>
                </a:solidFill>
                <a:effectLst/>
                <a:latin typeface="arial" panose="020B0604020202020204" pitchFamily="34" charset="0"/>
              </a:rPr>
              <a:t>(eggs, larvae, and pupae).</a:t>
            </a:r>
            <a:endParaRPr lang="en-GB" b="0" i="0" dirty="0">
              <a:solidFill>
                <a:srgbClr val="4D5156"/>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10</a:t>
            </a:fld>
            <a:endParaRPr lang="en-GB"/>
          </a:p>
        </p:txBody>
      </p:sp>
    </p:spTree>
    <p:extLst>
      <p:ext uri="{BB962C8B-B14F-4D97-AF65-F5344CB8AC3E}">
        <p14:creationId xmlns:p14="http://schemas.microsoft.com/office/powerpoint/2010/main" val="37071897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dirty="0"/>
              <a:t>Note: </a:t>
            </a:r>
          </a:p>
          <a:p>
            <a:pPr algn="l"/>
            <a:r>
              <a:rPr lang="en-GB" dirty="0"/>
              <a:t>You can’t get inside the bee colonies so the researchers </a:t>
            </a:r>
            <a:r>
              <a:rPr lang="en-GB" sz="1800" b="0" i="0" u="none" strike="noStrike" baseline="0" dirty="0">
                <a:solidFill>
                  <a:srgbClr val="FF0000"/>
                </a:solidFill>
                <a:latin typeface="Calibri-Light"/>
              </a:rPr>
              <a:t>weigh the whole colony to see how it changes over time. </a:t>
            </a:r>
          </a:p>
          <a:p>
            <a:pPr algn="l"/>
            <a:r>
              <a:rPr lang="en-GB" sz="1800" b="0" i="0" u="none" strike="noStrike" baseline="0" dirty="0">
                <a:solidFill>
                  <a:srgbClr val="FF0000"/>
                </a:solidFill>
                <a:latin typeface="Calibri-Light"/>
              </a:rPr>
              <a:t>This is a measure of not just the number of bees inside, but also the amount of stored products like nectar and pollen that they have.</a:t>
            </a: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11</a:t>
            </a:fld>
            <a:endParaRPr lang="en-GB"/>
          </a:p>
        </p:txBody>
      </p:sp>
    </p:spTree>
    <p:extLst>
      <p:ext uri="{BB962C8B-B14F-4D97-AF65-F5344CB8AC3E}">
        <p14:creationId xmlns:p14="http://schemas.microsoft.com/office/powerpoint/2010/main" val="10322399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12</a:t>
            </a:fld>
            <a:endParaRPr lang="en-GB"/>
          </a:p>
        </p:txBody>
      </p:sp>
    </p:spTree>
    <p:extLst>
      <p:ext uri="{BB962C8B-B14F-4D97-AF65-F5344CB8AC3E}">
        <p14:creationId xmlns:p14="http://schemas.microsoft.com/office/powerpoint/2010/main" val="7239098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0" i="1" dirty="0">
                <a:solidFill>
                  <a:srgbClr val="4D5156"/>
                </a:solidFill>
                <a:effectLst/>
                <a:latin typeface="arial" panose="020B0604020202020204" pitchFamily="34" charset="0"/>
              </a:rPr>
              <a:t>Osmia </a:t>
            </a:r>
            <a:r>
              <a:rPr lang="en-GB" b="0" i="1" dirty="0" err="1">
                <a:solidFill>
                  <a:srgbClr val="4D5156"/>
                </a:solidFill>
                <a:effectLst/>
                <a:latin typeface="arial" panose="020B0604020202020204" pitchFamily="34" charset="0"/>
              </a:rPr>
              <a:t>bicornis</a:t>
            </a:r>
            <a:r>
              <a:rPr lang="en-GB" b="0" i="0" dirty="0">
                <a:solidFill>
                  <a:srgbClr val="4D5156"/>
                </a:solidFill>
                <a:effectLst/>
                <a:latin typeface="arial" panose="020B0604020202020204" pitchFamily="34" charset="0"/>
              </a:rPr>
              <a:t>, is a species of </a:t>
            </a:r>
            <a:r>
              <a:rPr lang="en-GB" b="1" i="0" dirty="0">
                <a:solidFill>
                  <a:srgbClr val="4D5156"/>
                </a:solidFill>
                <a:effectLst/>
                <a:latin typeface="arial" panose="020B0604020202020204" pitchFamily="34" charset="0"/>
              </a:rPr>
              <a:t>mason bee</a:t>
            </a:r>
            <a:r>
              <a:rPr lang="en-GB" b="0" i="0" dirty="0">
                <a:solidFill>
                  <a:srgbClr val="4D5156"/>
                </a:solidFill>
                <a:effectLst/>
                <a:latin typeface="arial" panose="020B0604020202020204" pitchFamily="34" charset="0"/>
              </a:rPr>
              <a:t>, and is known as the </a:t>
            </a:r>
            <a:r>
              <a:rPr lang="en-GB" b="1" i="0" dirty="0">
                <a:solidFill>
                  <a:srgbClr val="4D5156"/>
                </a:solidFill>
                <a:effectLst/>
                <a:latin typeface="arial" panose="020B0604020202020204" pitchFamily="34" charset="0"/>
              </a:rPr>
              <a:t>red mason bee </a:t>
            </a:r>
            <a:r>
              <a:rPr lang="en-GB" b="0" i="0" dirty="0">
                <a:solidFill>
                  <a:srgbClr val="4D5156"/>
                </a:solidFill>
                <a:effectLst/>
                <a:latin typeface="arial" panose="020B0604020202020204" pitchFamily="34" charset="0"/>
              </a:rPr>
              <a:t>due to its covering of dense gingery hair. It is a solitary bee that nests in holes or stems and is </a:t>
            </a:r>
            <a:r>
              <a:rPr lang="en-GB" b="0" i="0" dirty="0" err="1">
                <a:solidFill>
                  <a:srgbClr val="4D5156"/>
                </a:solidFill>
                <a:effectLst/>
                <a:latin typeface="arial" panose="020B0604020202020204" pitchFamily="34" charset="0"/>
              </a:rPr>
              <a:t>polylectic</a:t>
            </a:r>
            <a:r>
              <a:rPr lang="en-GB" b="0" i="0" dirty="0">
                <a:solidFill>
                  <a:srgbClr val="4D5156"/>
                </a:solidFill>
                <a:effectLst/>
                <a:latin typeface="arial" panose="020B0604020202020204" pitchFamily="34" charset="0"/>
              </a:rPr>
              <a:t>, meaning it forages pollen from various different flowering plants.</a:t>
            </a:r>
            <a:endParaRPr lang="en-GB" sz="1200" b="0" i="0" u="none" strike="noStrike" baseline="0" dirty="0">
              <a:solidFill>
                <a:srgbClr val="FF0000"/>
              </a:solidFill>
              <a:latin typeface="Calibri-Light"/>
            </a:endParaRPr>
          </a:p>
          <a:p>
            <a:pPr algn="l"/>
            <a:endParaRPr lang="en-GB" sz="1200" b="0" i="0" u="none" strike="noStrike" baseline="0" dirty="0">
              <a:solidFill>
                <a:srgbClr val="FF0000"/>
              </a:solidFill>
              <a:latin typeface="Calibri-Light"/>
            </a:endParaRPr>
          </a:p>
          <a:p>
            <a:pPr algn="l"/>
            <a:r>
              <a:rPr lang="en-GB" sz="1200" b="0" i="0" u="none" strike="noStrike" baseline="0" dirty="0">
                <a:solidFill>
                  <a:srgbClr val="FF0000"/>
                </a:solidFill>
                <a:latin typeface="Calibri-Light"/>
              </a:rPr>
              <a:t>For the </a:t>
            </a:r>
            <a:r>
              <a:rPr lang="en-GB" sz="1200" b="1" i="0" u="none" strike="noStrike" baseline="0" dirty="0">
                <a:solidFill>
                  <a:srgbClr val="FF0000"/>
                </a:solidFill>
                <a:latin typeface="Calibri-Light"/>
              </a:rPr>
              <a:t>red mason bees </a:t>
            </a:r>
            <a:r>
              <a:rPr lang="en-GB" sz="1200" b="0" i="0" u="none" strike="noStrike" baseline="0" dirty="0">
                <a:solidFill>
                  <a:srgbClr val="FF0000"/>
                </a:solidFill>
                <a:latin typeface="Calibri-Light"/>
              </a:rPr>
              <a:t>the researchers put out cocoons at each site. The bees hatch and fly off but they nest in wooden blocks with holes drilled in them. The scientists then collect these and open them up - inside you can see the individual nest cells. They count these to get an idea of the reproductive potential of the bees. They compare this between sites with and without neonicotinoid use. </a:t>
            </a:r>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13</a:t>
            </a:fld>
            <a:endParaRPr lang="en-GB"/>
          </a:p>
        </p:txBody>
      </p:sp>
    </p:spTree>
    <p:extLst>
      <p:ext uri="{BB962C8B-B14F-4D97-AF65-F5344CB8AC3E}">
        <p14:creationId xmlns:p14="http://schemas.microsoft.com/office/powerpoint/2010/main" val="38927535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14</a:t>
            </a:fld>
            <a:endParaRPr lang="en-GB"/>
          </a:p>
        </p:txBody>
      </p:sp>
    </p:spTree>
    <p:extLst>
      <p:ext uri="{BB962C8B-B14F-4D97-AF65-F5344CB8AC3E}">
        <p14:creationId xmlns:p14="http://schemas.microsoft.com/office/powerpoint/2010/main" val="22857268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0" dirty="0">
                <a:solidFill>
                  <a:srgbClr val="4D5156"/>
                </a:solidFill>
                <a:effectLst/>
                <a:latin typeface="arial" panose="020B0604020202020204" pitchFamily="34" charset="0"/>
              </a:rPr>
              <a:t>Andrena, commonly called </a:t>
            </a:r>
            <a:r>
              <a:rPr lang="en-GB" b="1" i="0" dirty="0">
                <a:solidFill>
                  <a:srgbClr val="4D5156"/>
                </a:solidFill>
                <a:effectLst/>
                <a:latin typeface="arial" panose="020B0604020202020204" pitchFamily="34" charset="0"/>
              </a:rPr>
              <a:t>the mining bee</a:t>
            </a:r>
            <a:r>
              <a:rPr lang="en-GB" b="0" i="0" dirty="0">
                <a:solidFill>
                  <a:srgbClr val="4D5156"/>
                </a:solidFill>
                <a:effectLst/>
                <a:latin typeface="arial" panose="020B0604020202020204" pitchFamily="34" charset="0"/>
              </a:rPr>
              <a:t>, is the largest genus in the family </a:t>
            </a:r>
            <a:r>
              <a:rPr lang="en-GB" b="0" i="0" dirty="0" err="1">
                <a:solidFill>
                  <a:srgbClr val="4D5156"/>
                </a:solidFill>
                <a:effectLst/>
                <a:latin typeface="arial" panose="020B0604020202020204" pitchFamily="34" charset="0"/>
              </a:rPr>
              <a:t>Andrenidae</a:t>
            </a:r>
            <a:r>
              <a:rPr lang="en-GB" b="0" i="0" dirty="0">
                <a:solidFill>
                  <a:srgbClr val="4D5156"/>
                </a:solidFill>
                <a:effectLst/>
                <a:latin typeface="arial" panose="020B0604020202020204" pitchFamily="34" charset="0"/>
              </a:rPr>
              <a:t>, and is nearly worldwide in distribution,</a:t>
            </a: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15</a:t>
            </a:fld>
            <a:endParaRPr lang="en-GB"/>
          </a:p>
        </p:txBody>
      </p:sp>
    </p:spTree>
    <p:extLst>
      <p:ext uri="{BB962C8B-B14F-4D97-AF65-F5344CB8AC3E}">
        <p14:creationId xmlns:p14="http://schemas.microsoft.com/office/powerpoint/2010/main" val="25163284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800" b="0" i="0" u="none" strike="noStrike" baseline="0" dirty="0">
                <a:solidFill>
                  <a:srgbClr val="FF0000"/>
                </a:solidFill>
                <a:latin typeface="Calibri-Light"/>
              </a:rPr>
              <a:t>Analysis is performed using a liquid chromatography coupled to a mass spectrometer.</a:t>
            </a: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16</a:t>
            </a:fld>
            <a:endParaRPr lang="en-GB"/>
          </a:p>
        </p:txBody>
      </p:sp>
    </p:spTree>
    <p:extLst>
      <p:ext uri="{BB962C8B-B14F-4D97-AF65-F5344CB8AC3E}">
        <p14:creationId xmlns:p14="http://schemas.microsoft.com/office/powerpoint/2010/main" val="28915658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Neonicotinoids have a negative effect on honeybees in Hungary and UK </a:t>
            </a:r>
            <a:r>
              <a:rPr lang="en-US" b="1" dirty="0"/>
              <a:t>but not Germany. </a:t>
            </a:r>
            <a:r>
              <a:rPr lang="en-US" b="0" dirty="0"/>
              <a:t>We’re not sure why.</a:t>
            </a:r>
          </a:p>
          <a:p>
            <a:endParaRPr lang="en-US" b="0" dirty="0"/>
          </a:p>
          <a:p>
            <a:pPr algn="l"/>
            <a:r>
              <a:rPr lang="en-GB" sz="1800" b="0" i="0" u="none" strike="noStrike" baseline="0" dirty="0">
                <a:solidFill>
                  <a:srgbClr val="231F20"/>
                </a:solidFill>
                <a:latin typeface="AdvTT911bbacd"/>
              </a:rPr>
              <a:t>These findings suggest neonicotinoids may reduce the chances of bees to establish new populations in the year following exposure.</a:t>
            </a:r>
          </a:p>
          <a:p>
            <a:pPr algn="l"/>
            <a:r>
              <a:rPr lang="en-GB" sz="1800" b="0" i="0" u="none" strike="noStrike" baseline="0" dirty="0">
                <a:solidFill>
                  <a:srgbClr val="231F20"/>
                </a:solidFill>
                <a:latin typeface="AdvTT911bbacd"/>
              </a:rPr>
              <a:t>Fewer queen bees = fewer eggs = fewer bees</a:t>
            </a:r>
            <a:endParaRPr lang="en-US" dirty="0"/>
          </a:p>
        </p:txBody>
      </p:sp>
      <p:sp>
        <p:nvSpPr>
          <p:cNvPr id="4" name="Slide Number Placeholder 3"/>
          <p:cNvSpPr>
            <a:spLocks noGrp="1"/>
          </p:cNvSpPr>
          <p:nvPr>
            <p:ph type="sldNum" sz="quarter" idx="10"/>
          </p:nvPr>
        </p:nvSpPr>
        <p:spPr/>
        <p:txBody>
          <a:bodyPr/>
          <a:lstStyle/>
          <a:p>
            <a:fld id="{0DB62ADE-C0E3-4181-8BA0-7700323193E2}" type="slidenum">
              <a:rPr lang="en-GB" smtClean="0"/>
              <a:t>17</a:t>
            </a:fld>
            <a:endParaRPr lang="en-GB"/>
          </a:p>
        </p:txBody>
      </p:sp>
    </p:spTree>
    <p:extLst>
      <p:ext uri="{BB962C8B-B14F-4D97-AF65-F5344CB8AC3E}">
        <p14:creationId xmlns:p14="http://schemas.microsoft.com/office/powerpoint/2010/main" val="12290362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scientists published a paper - </a:t>
            </a:r>
            <a:r>
              <a:rPr lang="en-GB" sz="1200" b="1" dirty="0">
                <a:latin typeface="Calibri" panose="020F0502020204030204" pitchFamily="34" charset="0"/>
                <a:ea typeface="Calibri" panose="020F0502020204030204" pitchFamily="34" charset="0"/>
                <a:cs typeface="Times New Roman" panose="02020603050405020304" pitchFamily="18" charset="0"/>
              </a:rPr>
              <a:t>Country-specific effects of nicotinoids pesticides on honey bees and wild bees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latin typeface="Calibri" panose="020F0502020204030204" pitchFamily="34" charset="0"/>
                <a:ea typeface="Calibri" panose="020F0502020204030204" pitchFamily="34" charset="0"/>
                <a:cs typeface="Times New Roman" panose="02020603050405020304" pitchFamily="18" charset="0"/>
              </a:rPr>
              <a:t>Published in </a:t>
            </a:r>
            <a:r>
              <a:rPr lang="en-GB" i="1" dirty="0">
                <a:latin typeface="Calibri" panose="020F0502020204030204" pitchFamily="34" charset="0"/>
                <a:ea typeface="Calibri" panose="020F0502020204030204" pitchFamily="34" charset="0"/>
                <a:cs typeface="Times New Roman" panose="02020603050405020304" pitchFamily="18" charset="0"/>
              </a:rPr>
              <a:t>- Science </a:t>
            </a:r>
            <a:r>
              <a:rPr lang="en-GB" b="1" i="1" dirty="0">
                <a:latin typeface="Calibri" panose="020F0502020204030204" pitchFamily="34" charset="0"/>
                <a:ea typeface="Calibri" panose="020F0502020204030204" pitchFamily="34" charset="0"/>
                <a:cs typeface="Times New Roman" panose="02020603050405020304" pitchFamily="18" charset="0"/>
              </a:rPr>
              <a:t>356</a:t>
            </a:r>
            <a:r>
              <a:rPr lang="en-GB" i="1" dirty="0">
                <a:latin typeface="Calibri" panose="020F0502020204030204" pitchFamily="34" charset="0"/>
                <a:ea typeface="Calibri" panose="020F0502020204030204" pitchFamily="34" charset="0"/>
                <a:cs typeface="Times New Roman" panose="02020603050405020304" pitchFamily="18" charset="0"/>
              </a:rPr>
              <a:t>, 1393-139 (2017)</a:t>
            </a:r>
            <a:endParaRPr lang="en-GB" dirty="0"/>
          </a:p>
          <a:p>
            <a:endParaRPr lang="en-GB" dirty="0"/>
          </a:p>
          <a:p>
            <a:r>
              <a:rPr lang="en-GB" dirty="0"/>
              <a:t>Ask the children:</a:t>
            </a:r>
          </a:p>
          <a:p>
            <a:pPr marL="171450" indent="-171450">
              <a:buFont typeface="Arial" panose="020B0604020202020204" pitchFamily="34" charset="0"/>
              <a:buChar char="•"/>
            </a:pPr>
            <a:r>
              <a:rPr lang="en-GB" dirty="0"/>
              <a:t>Why are there so many scientists from so many countries?</a:t>
            </a:r>
          </a:p>
          <a:p>
            <a:pPr marL="171450" indent="-171450">
              <a:buFont typeface="Arial" panose="020B0604020202020204" pitchFamily="34" charset="0"/>
              <a:buChar char="•"/>
            </a:pPr>
            <a:r>
              <a:rPr lang="en-GB" dirty="0"/>
              <a:t>How do you think they work together?</a:t>
            </a:r>
          </a:p>
          <a:p>
            <a:endParaRPr lang="en-GB" dirty="0"/>
          </a:p>
          <a:p>
            <a:r>
              <a:rPr lang="en-GB" dirty="0"/>
              <a:t>To find out more about Ben Woodcock, see the next slide.</a:t>
            </a:r>
          </a:p>
        </p:txBody>
      </p:sp>
      <p:sp>
        <p:nvSpPr>
          <p:cNvPr id="4" name="Slide Number Placeholder 3"/>
          <p:cNvSpPr>
            <a:spLocks noGrp="1"/>
          </p:cNvSpPr>
          <p:nvPr>
            <p:ph type="sldNum" sz="quarter" idx="5"/>
          </p:nvPr>
        </p:nvSpPr>
        <p:spPr/>
        <p:txBody>
          <a:bodyPr/>
          <a:lstStyle/>
          <a:p>
            <a:fld id="{0DB62ADE-C0E3-4181-8BA0-7700323193E2}" type="slidenum">
              <a:rPr lang="en-GB" smtClean="0"/>
              <a:t>18</a:t>
            </a:fld>
            <a:endParaRPr lang="en-GB"/>
          </a:p>
        </p:txBody>
      </p:sp>
    </p:spTree>
    <p:extLst>
      <p:ext uri="{BB962C8B-B14F-4D97-AF65-F5344CB8AC3E}">
        <p14:creationId xmlns:p14="http://schemas.microsoft.com/office/powerpoint/2010/main" val="37396502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Can the children guess what an ecological entomologist does?</a:t>
            </a:r>
          </a:p>
          <a:p>
            <a:r>
              <a:rPr lang="en-GB" dirty="0"/>
              <a:t>An</a:t>
            </a:r>
            <a:r>
              <a:rPr lang="en-GB" b="1" dirty="0"/>
              <a:t> entomologist </a:t>
            </a:r>
            <a:r>
              <a:rPr lang="en-GB" dirty="0"/>
              <a:t>– a person who studies insects</a:t>
            </a:r>
          </a:p>
          <a:p>
            <a:r>
              <a:rPr lang="en-GB" dirty="0"/>
              <a:t>An </a:t>
            </a:r>
            <a:r>
              <a:rPr lang="en-GB" b="1" dirty="0"/>
              <a:t>ecological entomologist </a:t>
            </a:r>
            <a:r>
              <a:rPr lang="en-GB" dirty="0"/>
              <a:t>– a person who studies how insects (individually or as a community) interact with the surrounding environment.</a:t>
            </a:r>
          </a:p>
        </p:txBody>
      </p:sp>
      <p:sp>
        <p:nvSpPr>
          <p:cNvPr id="4" name="Slide Number Placeholder 3"/>
          <p:cNvSpPr>
            <a:spLocks noGrp="1"/>
          </p:cNvSpPr>
          <p:nvPr>
            <p:ph type="sldNum" sz="quarter" idx="5"/>
          </p:nvPr>
        </p:nvSpPr>
        <p:spPr/>
        <p:txBody>
          <a:bodyPr/>
          <a:lstStyle/>
          <a:p>
            <a:fld id="{0DB62ADE-C0E3-4181-8BA0-7700323193E2}" type="slidenum">
              <a:rPr lang="en-GB" smtClean="0"/>
              <a:t>19</a:t>
            </a:fld>
            <a:endParaRPr lang="en-GB"/>
          </a:p>
        </p:txBody>
      </p:sp>
    </p:spTree>
    <p:extLst>
      <p:ext uri="{BB962C8B-B14F-4D97-AF65-F5344CB8AC3E}">
        <p14:creationId xmlns:p14="http://schemas.microsoft.com/office/powerpoint/2010/main" val="34504439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dirty="0"/>
              <a:t>*We recommend that you </a:t>
            </a:r>
            <a:r>
              <a:rPr lang="en-GB" u="sng" dirty="0"/>
              <a:t>focus on one of these enquiry skills</a:t>
            </a:r>
            <a:r>
              <a:rPr lang="en-GB" u="none" dirty="0"/>
              <a:t> </a:t>
            </a:r>
            <a:r>
              <a:rPr lang="en-GB" dirty="0"/>
              <a:t>when children carry out one of the research-related investigations.</a:t>
            </a:r>
          </a:p>
          <a:p>
            <a:pPr marL="0" indent="0">
              <a:buFont typeface="Arial" panose="020B0604020202020204" pitchFamily="34" charset="0"/>
              <a:buNone/>
            </a:pPr>
            <a:r>
              <a:rPr lang="en-GB" dirty="0"/>
              <a:t>Of course, you might like to choose a different focus:</a:t>
            </a:r>
          </a:p>
          <a:p>
            <a:pPr marL="171450" indent="-171450">
              <a:buFont typeface="Arial" panose="020B0604020202020204" pitchFamily="34" charset="0"/>
              <a:buChar char="•"/>
            </a:pPr>
            <a:r>
              <a:rPr lang="en-GB" dirty="0"/>
              <a:t>Asking questions</a:t>
            </a:r>
          </a:p>
          <a:p>
            <a:pPr marL="171450" indent="-171450">
              <a:buFont typeface="Arial" panose="020B0604020202020204" pitchFamily="34" charset="0"/>
              <a:buChar char="•"/>
            </a:pPr>
            <a:r>
              <a:rPr lang="en-GB" dirty="0"/>
              <a:t>Making predictions</a:t>
            </a:r>
          </a:p>
          <a:p>
            <a:pPr marL="171450" indent="-171450">
              <a:buFont typeface="Arial" panose="020B0604020202020204" pitchFamily="34" charset="0"/>
              <a:buChar char="•"/>
            </a:pPr>
            <a:r>
              <a:rPr lang="en-GB" dirty="0"/>
              <a:t>Observing and measuring</a:t>
            </a:r>
          </a:p>
          <a:p>
            <a:pPr marL="171450" indent="-171450">
              <a:buFont typeface="Arial" panose="020B0604020202020204" pitchFamily="34" charset="0"/>
              <a:buChar char="•"/>
            </a:pPr>
            <a:r>
              <a:rPr lang="en-GB" dirty="0"/>
              <a:t>Recording data</a:t>
            </a:r>
          </a:p>
          <a:p>
            <a:pPr marL="171450" indent="-171450">
              <a:buFont typeface="Arial" panose="020B0604020202020204" pitchFamily="34" charset="0"/>
              <a:buChar char="•"/>
            </a:pPr>
            <a:r>
              <a:rPr lang="en-GB" dirty="0"/>
              <a:t>Evaluating</a:t>
            </a:r>
          </a:p>
          <a:p>
            <a:pPr marL="171450" indent="-171450">
              <a:buFont typeface="Arial" panose="020B0604020202020204" pitchFamily="34" charset="0"/>
              <a:buChar char="•"/>
            </a:pPr>
            <a:endParaRPr lang="en-GB" dirty="0"/>
          </a:p>
          <a:p>
            <a:pPr marL="0" indent="0">
              <a:buFont typeface="Arial" panose="020B0604020202020204" pitchFamily="34" charset="0"/>
              <a:buNone/>
            </a:pPr>
            <a:r>
              <a:rPr lang="en-GB" dirty="0"/>
              <a:t>** Children must have prior knowledge of parts of a flower.</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0592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*The pollinator dependency table can be accessed from:</a:t>
            </a:r>
          </a:p>
          <a:p>
            <a:r>
              <a:rPr lang="en-GB" dirty="0"/>
              <a:t>https://ourworldindata.org/pollinator-dependence</a:t>
            </a:r>
          </a:p>
          <a:p>
            <a:endParaRPr lang="en-GB" dirty="0"/>
          </a:p>
          <a:p>
            <a:r>
              <a:rPr lang="en-GB" dirty="0"/>
              <a:t>Children can find out which animals pollinate different food types using this website:</a:t>
            </a:r>
          </a:p>
          <a:p>
            <a:r>
              <a:rPr lang="en-GB" dirty="0"/>
              <a:t>https://www.pollinator.org/pollinated-food</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 world without insect pollinators would mean a world without chocolate!</a:t>
            </a:r>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20</a:t>
            </a:fld>
            <a:endParaRPr lang="en-GB"/>
          </a:p>
        </p:txBody>
      </p:sp>
    </p:spTree>
    <p:extLst>
      <p:ext uri="{BB962C8B-B14F-4D97-AF65-F5344CB8AC3E}">
        <p14:creationId xmlns:p14="http://schemas.microsoft.com/office/powerpoint/2010/main" val="3196989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308262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54545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Useful websites</a:t>
            </a:r>
          </a:p>
          <a:p>
            <a:r>
              <a:rPr lang="en-GB" dirty="0"/>
              <a:t>https://www.woodlandtrust.org.uk/blog/2019/05/types-of-bee-in-the-uk/ </a:t>
            </a:r>
          </a:p>
          <a:p>
            <a:r>
              <a:rPr lang="en-GB" dirty="0"/>
              <a:t>https://www.bbka.org.uk/what-bee-is-this</a:t>
            </a:r>
          </a:p>
        </p:txBody>
      </p:sp>
      <p:sp>
        <p:nvSpPr>
          <p:cNvPr id="4" name="Slide Number Placeholder 3"/>
          <p:cNvSpPr>
            <a:spLocks noGrp="1"/>
          </p:cNvSpPr>
          <p:nvPr>
            <p:ph type="sldNum" sz="quarter" idx="5"/>
          </p:nvPr>
        </p:nvSpPr>
        <p:spPr/>
        <p:txBody>
          <a:bodyPr/>
          <a:lstStyle/>
          <a:p>
            <a:fld id="{0DB62ADE-C0E3-4181-8BA0-7700323193E2}" type="slidenum">
              <a:rPr lang="en-GB" smtClean="0"/>
              <a:t>23</a:t>
            </a:fld>
            <a:endParaRPr lang="en-GB"/>
          </a:p>
        </p:txBody>
      </p:sp>
    </p:spTree>
    <p:extLst>
      <p:ext uri="{BB962C8B-B14F-4D97-AF65-F5344CB8AC3E}">
        <p14:creationId xmlns:p14="http://schemas.microsoft.com/office/powerpoint/2010/main" val="36072876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Where else are hexagons seem in the natural world?</a:t>
            </a:r>
          </a:p>
          <a:p>
            <a:r>
              <a:rPr lang="en-GB" dirty="0"/>
              <a:t>Children could look at a raft of bubbles, insects’ compound eyes, biomineralization (e.g. exoskeletons in marine organisms).</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508160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072317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705046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Notes for teachers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4390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 - Teachers need to have registered with Explorify to use Explorify activities.</a:t>
            </a:r>
          </a:p>
          <a:p>
            <a:r>
              <a:rPr lang="en-GB" dirty="0"/>
              <a:t>If you are not registered, it is FREE to do so. Visit - https://explorify.uk/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Click on the image to run this short Explorify activity, or visit - https://explorify.uk/en/activities/whats-going-on/busy-bee</a:t>
            </a:r>
          </a:p>
          <a:p>
            <a:r>
              <a:rPr lang="en-GB" dirty="0"/>
              <a:t> You could pause the video and ask children, ‘What’s going on?’</a:t>
            </a:r>
          </a:p>
          <a:p>
            <a:pPr algn="l"/>
            <a:endParaRPr lang="en-GB" b="0" i="0" dirty="0">
              <a:solidFill>
                <a:srgbClr val="292929"/>
              </a:solidFill>
              <a:effectLst/>
              <a:latin typeface="Helvetica Neue"/>
            </a:endParaRPr>
          </a:p>
          <a:p>
            <a:pPr algn="l"/>
            <a:r>
              <a:rPr lang="en-GB" b="0" i="0" dirty="0">
                <a:solidFill>
                  <a:srgbClr val="292929"/>
                </a:solidFill>
                <a:effectLst/>
                <a:latin typeface="Helvetica Neue"/>
              </a:rPr>
              <a:t>After you’ve watched the video, lead a discussion:</a:t>
            </a:r>
          </a:p>
          <a:p>
            <a:pPr marL="171450" indent="-171450" algn="l">
              <a:buFont typeface="Arial" panose="020B0604020202020204" pitchFamily="34" charset="0"/>
              <a:buChar char="•"/>
            </a:pPr>
            <a:r>
              <a:rPr lang="en-GB" b="0" i="0" dirty="0">
                <a:solidFill>
                  <a:srgbClr val="292929"/>
                </a:solidFill>
                <a:effectLst/>
                <a:latin typeface="Helvetica Neue"/>
              </a:rPr>
              <a:t>What is the bee doing?</a:t>
            </a:r>
          </a:p>
          <a:p>
            <a:pPr marL="171450" indent="-171450" algn="l">
              <a:buFont typeface="Arial" panose="020B0604020202020204" pitchFamily="34" charset="0"/>
              <a:buChar char="•"/>
            </a:pPr>
            <a:r>
              <a:rPr lang="en-GB" b="0" i="0" dirty="0">
                <a:solidFill>
                  <a:srgbClr val="292929"/>
                </a:solidFill>
                <a:effectLst/>
                <a:latin typeface="Helvetica Neue"/>
              </a:rPr>
              <a:t>Why is the bee collecting pollen?</a:t>
            </a:r>
          </a:p>
          <a:p>
            <a:pPr marL="171450" indent="-171450" algn="l">
              <a:buFont typeface="Arial" panose="020B0604020202020204" pitchFamily="34" charset="0"/>
              <a:buChar char="•"/>
            </a:pPr>
            <a:r>
              <a:rPr lang="en-GB" b="0" i="0" dirty="0">
                <a:solidFill>
                  <a:srgbClr val="292929"/>
                </a:solidFill>
                <a:effectLst/>
                <a:latin typeface="Helvetica Neue"/>
              </a:rPr>
              <a:t>Where does the bee take the pollen? Why?</a:t>
            </a:r>
          </a:p>
          <a:p>
            <a:pPr marL="171450" indent="-171450" algn="l">
              <a:buFont typeface="Arial" panose="020B0604020202020204" pitchFamily="34" charset="0"/>
              <a:buChar char="•"/>
            </a:pPr>
            <a:r>
              <a:rPr lang="en-GB" b="0" i="0" dirty="0">
                <a:solidFill>
                  <a:srgbClr val="292929"/>
                </a:solidFill>
                <a:effectLst/>
                <a:latin typeface="Helvetica Neue"/>
              </a:rPr>
              <a:t>How does the bee carry the pollen? Tip – look at the growing yellow secs on the bee’s legs.</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309142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To introduce pollination, teachers might like to use a short film clip or some pictures.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To embed learning and provide opportunity to use new vocabulary, try one of these activities.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Useful websites: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SAPS</a:t>
            </a:r>
            <a:r>
              <a:rPr lang="en-GB" dirty="0"/>
              <a:t> – download a slideshow explaining pollination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https://www.saps.org.uk/teaching-resources/resources/1375/primary-booklet-3-reproduction-and-life-cycles-part-2/</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BBC Teach Class Clips </a:t>
            </a:r>
            <a:r>
              <a:rPr lang="en-GB" dirty="0"/>
              <a:t>– a 4-minute film but the first 1 min 10 sec shows pollination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https://www.bbc.co.uk/teach/class-clips-video/science-ks1-ks2-ivys-plant-workshop-what-is-pollination-and-how-does-it-work/zv4df4j</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15016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dirty="0"/>
              <a:t>Check children understand vocabulary.</a:t>
            </a:r>
          </a:p>
        </p:txBody>
      </p:sp>
      <p:sp>
        <p:nvSpPr>
          <p:cNvPr id="4" name="Slide Number Placeholder 3"/>
          <p:cNvSpPr>
            <a:spLocks noGrp="1"/>
          </p:cNvSpPr>
          <p:nvPr>
            <p:ph type="sldNum" sz="quarter" idx="5"/>
          </p:nvPr>
        </p:nvSpPr>
        <p:spPr/>
        <p:txBody>
          <a:bodyPr/>
          <a:lstStyle/>
          <a:p>
            <a:fld id="{0DB62ADE-C0E3-4181-8BA0-7700323193E2}" type="slidenum">
              <a:rPr lang="en-GB" smtClean="0"/>
              <a:t>6</a:t>
            </a:fld>
            <a:endParaRPr lang="en-GB"/>
          </a:p>
        </p:txBody>
      </p:sp>
    </p:spTree>
    <p:extLst>
      <p:ext uri="{BB962C8B-B14F-4D97-AF65-F5344CB8AC3E}">
        <p14:creationId xmlns:p14="http://schemas.microsoft.com/office/powerpoint/2010/main" val="38109280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fontAlgn="base"/>
            <a:endParaRPr lang="en-GB" b="0" i="0" dirty="0">
              <a:solidFill>
                <a:srgbClr val="3C3C3C"/>
              </a:solidFill>
              <a:effectLst/>
              <a:latin typeface="Plus Jakarta Sans Medium" pitchFamily="2" charset="0"/>
              <a:cs typeface="Plus Jakarta Sans Medium" pitchFamily="2"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529005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a:t>
            </a:r>
            <a:r>
              <a:rPr lang="nn-NO" dirty="0"/>
              <a:t>Arnstein Staverløkk/Norsk institutt for naturforskning licenced through Creative Commons and accessed here: https://commons.wikimedia.org/wiki/File:Osmia_bicornis.jpg</a:t>
            </a:r>
          </a:p>
          <a:p>
            <a:endParaRPr lang="nn-NO" dirty="0"/>
          </a:p>
          <a:p>
            <a:r>
              <a:rPr lang="nn-NO" dirty="0"/>
              <a:t>Check children understand the term ‘control’</a:t>
            </a:r>
          </a:p>
          <a:p>
            <a:r>
              <a:rPr lang="en-GB" b="0" i="0" dirty="0">
                <a:solidFill>
                  <a:srgbClr val="202124"/>
                </a:solidFill>
                <a:effectLst/>
                <a:latin typeface="arial" panose="020B0604020202020204" pitchFamily="34" charset="0"/>
              </a:rPr>
              <a:t>A </a:t>
            </a:r>
            <a:r>
              <a:rPr lang="en-GB" b="1" i="0" dirty="0">
                <a:solidFill>
                  <a:srgbClr val="202124"/>
                </a:solidFill>
                <a:effectLst/>
                <a:latin typeface="arial" panose="020B0604020202020204" pitchFamily="34" charset="0"/>
              </a:rPr>
              <a:t>controlled experiment</a:t>
            </a:r>
            <a:r>
              <a:rPr lang="en-GB" b="0" i="0" dirty="0">
                <a:solidFill>
                  <a:srgbClr val="202124"/>
                </a:solidFill>
                <a:effectLst/>
                <a:latin typeface="arial" panose="020B0604020202020204" pitchFamily="34" charset="0"/>
              </a:rPr>
              <a:t> is a scientific test done under </a:t>
            </a:r>
            <a:r>
              <a:rPr lang="en-GB" b="1" i="0" dirty="0">
                <a:solidFill>
                  <a:srgbClr val="202124"/>
                </a:solidFill>
                <a:effectLst/>
                <a:latin typeface="arial" panose="020B0604020202020204" pitchFamily="34" charset="0"/>
              </a:rPr>
              <a:t>controlled</a:t>
            </a:r>
            <a:r>
              <a:rPr lang="en-GB" b="0" i="0" dirty="0">
                <a:solidFill>
                  <a:srgbClr val="202124"/>
                </a:solidFill>
                <a:effectLst/>
                <a:latin typeface="arial" panose="020B0604020202020204" pitchFamily="34" charset="0"/>
              </a:rPr>
              <a:t> conditions, meaning that just one (or a few) factors are changed at a time, while all others are kept constant.</a:t>
            </a:r>
          </a:p>
          <a:p>
            <a:r>
              <a:rPr lang="en-GB" b="0" i="0" dirty="0">
                <a:solidFill>
                  <a:srgbClr val="202124"/>
                </a:solidFill>
                <a:effectLst/>
                <a:latin typeface="arial" panose="020B0604020202020204" pitchFamily="34" charset="0"/>
              </a:rPr>
              <a:t>The ‘control’ is the experiment that is done where nothing is changed.</a:t>
            </a:r>
            <a:endParaRPr lang="nn-NO" dirty="0"/>
          </a:p>
          <a:p>
            <a:endParaRPr lang="nn-NO" dirty="0"/>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8</a:t>
            </a:fld>
            <a:endParaRPr lang="en-GB"/>
          </a:p>
        </p:txBody>
      </p:sp>
    </p:spTree>
    <p:extLst>
      <p:ext uri="{BB962C8B-B14F-4D97-AF65-F5344CB8AC3E}">
        <p14:creationId xmlns:p14="http://schemas.microsoft.com/office/powerpoint/2010/main" val="36497996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1" dirty="0">
                <a:solidFill>
                  <a:srgbClr val="4D5156"/>
                </a:solidFill>
                <a:effectLst/>
                <a:latin typeface="arial" panose="020B0604020202020204" pitchFamily="34" charset="0"/>
              </a:rPr>
              <a:t>Bombus </a:t>
            </a:r>
            <a:r>
              <a:rPr lang="en-GB" b="0" i="1" dirty="0" err="1">
                <a:solidFill>
                  <a:srgbClr val="4D5156"/>
                </a:solidFill>
                <a:effectLst/>
                <a:latin typeface="arial" panose="020B0604020202020204" pitchFamily="34" charset="0"/>
              </a:rPr>
              <a:t>terrestris</a:t>
            </a:r>
            <a:r>
              <a:rPr lang="en-GB" b="0" i="0" dirty="0">
                <a:solidFill>
                  <a:srgbClr val="4D5156"/>
                </a:solidFill>
                <a:effectLst/>
                <a:latin typeface="arial" panose="020B0604020202020204" pitchFamily="34" charset="0"/>
              </a:rPr>
              <a:t>, </a:t>
            </a:r>
            <a:r>
              <a:rPr lang="en-GB" b="1" i="0" dirty="0">
                <a:solidFill>
                  <a:srgbClr val="4D5156"/>
                </a:solidFill>
                <a:effectLst/>
                <a:latin typeface="arial" panose="020B0604020202020204" pitchFamily="34" charset="0"/>
              </a:rPr>
              <a:t>the buff-tailed bumblebee </a:t>
            </a:r>
            <a:r>
              <a:rPr lang="en-GB" b="0" i="0" dirty="0">
                <a:solidFill>
                  <a:srgbClr val="4D5156"/>
                </a:solidFill>
                <a:effectLst/>
                <a:latin typeface="arial" panose="020B0604020202020204" pitchFamily="34" charset="0"/>
              </a:rPr>
              <a:t>or large earth bumblebee, is one of the most numerous bumblebee species in Europe.</a:t>
            </a: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9</a:t>
            </a:fld>
            <a:endParaRPr lang="en-GB"/>
          </a:p>
        </p:txBody>
      </p:sp>
    </p:spTree>
    <p:extLst>
      <p:ext uri="{BB962C8B-B14F-4D97-AF65-F5344CB8AC3E}">
        <p14:creationId xmlns:p14="http://schemas.microsoft.com/office/powerpoint/2010/main" val="42066501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5.png"/><Relationship Id="rId3" Type="http://schemas.openxmlformats.org/officeDocument/2006/relationships/image" Target="../media/image60.jpeg"/><Relationship Id="rId7" Type="http://schemas.openxmlformats.org/officeDocument/2006/relationships/image" Target="../media/image62.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2.xml"/><Relationship Id="rId6" Type="http://schemas.openxmlformats.org/officeDocument/2006/relationships/hyperlink" Target="https://pstt.org.uk/who-we-are/our-team/staff/kathy-schofield" TargetMode="External"/><Relationship Id="rId11" Type="http://schemas.openxmlformats.org/officeDocument/2006/relationships/image" Target="../media/image64.png"/><Relationship Id="rId5" Type="http://schemas.openxmlformats.org/officeDocument/2006/relationships/image" Target="../media/image61.png"/><Relationship Id="rId15" Type="http://schemas.openxmlformats.org/officeDocument/2006/relationships/image" Target="../media/image66.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3.png"/><Relationship Id="rId14" Type="http://schemas.openxmlformats.org/officeDocument/2006/relationships/hyperlink" Target="https://pstt.org.uk/who-we-are/our-team/staff/Claire-Seeley" TargetMode="Externa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hyperlink" Target="https://pstt.org.uk/what-we-do/support-ite" TargetMode="External"/><Relationship Id="rId1" Type="http://schemas.openxmlformats.org/officeDocument/2006/relationships/slideMaster" Target="../slideMasters/slideMaster2.xml"/><Relationship Id="rId5" Type="http://schemas.openxmlformats.org/officeDocument/2006/relationships/image" Target="../media/image69.png"/><Relationship Id="rId4" Type="http://schemas.openxmlformats.org/officeDocument/2006/relationships/image" Target="../media/image68.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www.psqm.org.uk/" TargetMode="External"/><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hyperlink" Target="https://www.sserc.org.uk/" TargetMode="External"/><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pstt.org.uk/" TargetMode="Externa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8.pn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6" Type="http://schemas.openxmlformats.org/officeDocument/2006/relationships/hyperlink" Target="http://www.explorify.uk/" TargetMode="External"/><Relationship Id="rId5" Type="http://schemas.openxmlformats.org/officeDocument/2006/relationships/image" Target="../media/image5.png"/><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2.jpe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hyperlink" Target="https://pstt.org.uk/what-we-do/why-how-magazine" TargetMode="External"/><Relationship Id="rId4" Type="http://schemas.openxmlformats.org/officeDocument/2006/relationships/image" Target="../media/image13.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pstt.org.uk/resources/curriculum-materials/subject-leader" TargetMode="Externa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explorify.uk/" TargetMode="Externa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1.xml"/><Relationship Id="rId5" Type="http://schemas.openxmlformats.org/officeDocument/2006/relationships/image" Target="../media/image23.png"/><Relationship Id="rId4" Type="http://schemas.openxmlformats.org/officeDocument/2006/relationships/image" Target="../media/image22.png"/></Relationships>
</file>

<file path=ppt/slideLayouts/_rels/slideLayout26.xml.rels><?xml version="1.0" encoding="UTF-8" standalone="yes"?>
<Relationships xmlns="http://schemas.openxmlformats.org/package/2006/relationships"><Relationship Id="rId3" Type="http://schemas.openxmlformats.org/officeDocument/2006/relationships/hyperlink" Target="../pstt.org.uk/resources/curriculum-materials/Starters-for-Science" TargetMode="External"/><Relationship Id="rId2" Type="http://schemas.openxmlformats.org/officeDocument/2006/relationships/image" Target="../media/image2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1.xml"/><Relationship Id="rId4" Type="http://schemas.openxmlformats.org/officeDocument/2006/relationships/image" Target="../media/image26.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1.xml"/><Relationship Id="rId4" Type="http://schemas.openxmlformats.org/officeDocument/2006/relationships/image" Target="../media/image29.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s://www.science-sparks.com/" TargetMode="External"/><Relationship Id="rId1" Type="http://schemas.openxmlformats.org/officeDocument/2006/relationships/slideMaster" Target="../slideMasters/slideMaster1.xml"/><Relationship Id="rId4" Type="http://schemas.openxmlformats.org/officeDocument/2006/relationships/hyperlink" Target="../pstt.org.uk/resources/curriculum-materials/Science-Fun-at-Home" TargetMode="Externa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hyperlink" Target="https://www.lcfc.com/community" TargetMode="External"/><Relationship Id="rId7" Type="http://schemas.openxmlformats.org/officeDocument/2006/relationships/image" Target="../media/image37.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1.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1.xml"/><Relationship Id="rId4" Type="http://schemas.openxmlformats.org/officeDocument/2006/relationships/hyperlink" Target="../pstt.org.uk/resources/curriculum-materials/Whistlestop-Science-Weeks" TargetMode="Externa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5" Type="http://schemas.openxmlformats.org/officeDocument/2006/relationships/image" Target="../media/image44.png"/><Relationship Id="rId4" Type="http://schemas.openxmlformats.org/officeDocument/2006/relationships/image" Target="../media/image43.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1.xml"/><Relationship Id="rId5" Type="http://schemas.openxmlformats.org/officeDocument/2006/relationships/image" Target="../media/image47.png"/><Relationship Id="rId4" Type="http://schemas.openxmlformats.org/officeDocument/2006/relationships/image" Target="../media/image46.png"/></Relationships>
</file>

<file path=ppt/slideLayouts/_rels/slideLayout39.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1.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gi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1.xml"/><Relationship Id="rId5" Type="http://schemas.openxmlformats.org/officeDocument/2006/relationships/image" Target="../media/image52.jpeg"/><Relationship Id="rId4" Type="http://schemas.openxmlformats.org/officeDocument/2006/relationships/image" Target="../media/image51.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1.xml"/><Relationship Id="rId5" Type="http://schemas.openxmlformats.org/officeDocument/2006/relationships/image" Target="../media/image57.jpeg"/><Relationship Id="rId4" Type="http://schemas.openxmlformats.org/officeDocument/2006/relationships/image" Target="../media/image56.jpe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5.png"/><Relationship Id="rId3" Type="http://schemas.openxmlformats.org/officeDocument/2006/relationships/image" Target="../media/image60.jpeg"/><Relationship Id="rId7" Type="http://schemas.openxmlformats.org/officeDocument/2006/relationships/image" Target="../media/image62.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1.xml"/><Relationship Id="rId6" Type="http://schemas.openxmlformats.org/officeDocument/2006/relationships/hyperlink" Target="https://pstt.org.uk/who-we-are/our-team/staff/kathy-schofield" TargetMode="External"/><Relationship Id="rId11" Type="http://schemas.openxmlformats.org/officeDocument/2006/relationships/image" Target="../media/image64.png"/><Relationship Id="rId5" Type="http://schemas.openxmlformats.org/officeDocument/2006/relationships/image" Target="../media/image61.png"/><Relationship Id="rId15" Type="http://schemas.openxmlformats.org/officeDocument/2006/relationships/image" Target="../media/image66.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3.png"/><Relationship Id="rId14" Type="http://schemas.openxmlformats.org/officeDocument/2006/relationships/hyperlink" Target="https://pstt.org.uk/who-we-are/our-team/staff/Claire-Seeley" TargetMode="Externa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hyperlink" Target="https://pstt.org.uk/what-we-do/support-ite" TargetMode="External"/><Relationship Id="rId1" Type="http://schemas.openxmlformats.org/officeDocument/2006/relationships/slideMaster" Target="../slideMasters/slideMaster1.xml"/><Relationship Id="rId5" Type="http://schemas.openxmlformats.org/officeDocument/2006/relationships/image" Target="../media/image69.png"/><Relationship Id="rId4" Type="http://schemas.openxmlformats.org/officeDocument/2006/relationships/image" Target="../media/image68.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www.psqm.org.uk/" TargetMode="External"/><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hyperlink" Target="https://www.sserc.org.uk/" TargetMode="External"/><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pstt.org.uk/" TargetMode="External"/><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8.pn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6" Type="http://schemas.openxmlformats.org/officeDocument/2006/relationships/hyperlink" Target="http://www.explorify.uk/" TargetMode="External"/><Relationship Id="rId5" Type="http://schemas.openxmlformats.org/officeDocument/2006/relationships/image" Target="../media/image5.png"/><Relationship Id="rId4" Type="http://schemas.openxmlformats.org/officeDocument/2006/relationships/image" Target="../media/image4.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2.jpeg"/><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hyperlink" Target="https://pstt.org.uk/what-we-do/why-how-magazine" TargetMode="External"/><Relationship Id="rId4" Type="http://schemas.openxmlformats.org/officeDocument/2006/relationships/image" Target="../media/image13.jpe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pstt.org.uk/resources/curriculum-materials/subject-leader" TargetMode="External"/><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explorify.uk/" TargetMode="Externa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2.xml"/><Relationship Id="rId4" Type="http://schemas.openxmlformats.org/officeDocument/2006/relationships/image" Target="../media/image20.pn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2.xml"/><Relationship Id="rId5" Type="http://schemas.openxmlformats.org/officeDocument/2006/relationships/image" Target="../media/image23.png"/><Relationship Id="rId4" Type="http://schemas.openxmlformats.org/officeDocument/2006/relationships/image" Target="../media/image22.png"/></Relationships>
</file>

<file path=ppt/slideLayouts/_rels/slideLayout78.xml.rels><?xml version="1.0" encoding="UTF-8" standalone="yes"?>
<Relationships xmlns="http://schemas.openxmlformats.org/package/2006/relationships"><Relationship Id="rId3" Type="http://schemas.openxmlformats.org/officeDocument/2006/relationships/hyperlink" Target="../pstt.org.uk/resources/curriculum-materials/Starters-for-Science" TargetMode="External"/><Relationship Id="rId2" Type="http://schemas.openxmlformats.org/officeDocument/2006/relationships/image" Target="../media/image24.jpe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2.xml"/><Relationship Id="rId4" Type="http://schemas.openxmlformats.org/officeDocument/2006/relationships/image" Target="../media/image2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2.xml"/><Relationship Id="rId4" Type="http://schemas.openxmlformats.org/officeDocument/2006/relationships/image" Target="../media/image29.jpe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s://www.science-sparks.com/" TargetMode="External"/><Relationship Id="rId1" Type="http://schemas.openxmlformats.org/officeDocument/2006/relationships/slideMaster" Target="../slideMasters/slideMaster2.xml"/><Relationship Id="rId4" Type="http://schemas.openxmlformats.org/officeDocument/2006/relationships/hyperlink" Target="../pstt.org.uk/resources/curriculum-materials/Science-Fun-at-Home" TargetMode="Externa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hyperlink" Target="https://www.lcfc.com/community" TargetMode="External"/><Relationship Id="rId7" Type="http://schemas.openxmlformats.org/officeDocument/2006/relationships/image" Target="../media/image37.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2.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2.xml"/><Relationship Id="rId4" Type="http://schemas.openxmlformats.org/officeDocument/2006/relationships/hyperlink" Target="../pstt.org.uk/resources/curriculum-materials/Whistlestop-Science-Weeks" TargetMode="Externa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5" Type="http://schemas.openxmlformats.org/officeDocument/2006/relationships/image" Target="../media/image44.png"/><Relationship Id="rId4" Type="http://schemas.openxmlformats.org/officeDocument/2006/relationships/image" Target="../media/image4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2.xml"/><Relationship Id="rId5" Type="http://schemas.openxmlformats.org/officeDocument/2006/relationships/image" Target="../media/image47.png"/><Relationship Id="rId4" Type="http://schemas.openxmlformats.org/officeDocument/2006/relationships/image" Target="../media/image46.png"/></Relationships>
</file>

<file path=ppt/slideLayouts/_rels/slideLayout91.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2.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gif"/></Relationships>
</file>

<file path=ppt/slideLayouts/_rels/slideLayout92.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2.xml"/><Relationship Id="rId5" Type="http://schemas.openxmlformats.org/officeDocument/2006/relationships/image" Target="../media/image52.jpeg"/><Relationship Id="rId4" Type="http://schemas.openxmlformats.org/officeDocument/2006/relationships/image" Target="../media/image51.jpe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2.xml"/><Relationship Id="rId5" Type="http://schemas.openxmlformats.org/officeDocument/2006/relationships/image" Target="../media/image57.jpeg"/><Relationship Id="rId4" Type="http://schemas.openxmlformats.org/officeDocument/2006/relationships/image" Target="../media/image56.jpe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12/12/2023</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3331670594"/>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12/12/2023</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451983876"/>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4013688882"/>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192128926"/>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12/12/2023</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320691211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12/12/2023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124494098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12/12/2023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1799040241"/>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extLst>
      <p:ext uri="{BB962C8B-B14F-4D97-AF65-F5344CB8AC3E}">
        <p14:creationId xmlns:p14="http://schemas.microsoft.com/office/powerpoint/2010/main" val="27582063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12/12/2023</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39280578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12/12/2023</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8419216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12/12/2023</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8040744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12/12/2023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42627266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12/12/2023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41133464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12/12/2023</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a:effectLst>
            <a:outerShdw blurRad="50800" dist="38100" dir="2700000" algn="tl" rotWithShape="0">
              <a:prstClr val="black">
                <a:alpha val="40000"/>
              </a:prstClr>
            </a:outerShdw>
          </a:effectLst>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9053915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124060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12/12/2023</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1228524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6037627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12/12/2023</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397579705"/>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12/12/2023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78178945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12/12/2023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096196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12/12/2023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13227242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12/12/2023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11949421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09470600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54103127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12/12/2023</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1534361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20446926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12/12/2023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288232285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21925241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12/12/2023</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403592957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12/12/2023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66442323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20930259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178698310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83707625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50269240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366415615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368700469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223859705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309875443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6054187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12/12/2023</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147660053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82289221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62077886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281771967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61368580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19052628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90840336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378337282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142749971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52174645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3340971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12/12/2023</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303604350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12/12/2023</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63972197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12/12/2023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15918060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12/12/2023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282143078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12/12/2023</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672446555"/>
      </p:ext>
    </p:extLst>
  </p:cSld>
  <p:clrMapOvr>
    <a:masterClrMapping/>
  </p:clrMapOvr>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12/12/2023</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2110771456"/>
      </p:ext>
    </p:extLst>
  </p:cSld>
  <p:clrMapOvr>
    <a:masterClrMapping/>
  </p:clrMapOvr>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12/12/2023</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78387143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12/12/2023</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319758917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12/12/2023</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146333586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12/12/2023</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262137677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12/12/2023</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30535301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12/12/2023</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342106857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12/12/2023</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162808729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12/12/2023</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266679508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12/12/2023</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169709790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12/12/2023</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308530488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12/12/2023</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197394092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12/12/2023</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73283653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12/12/2023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191154103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12/12/2023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159621044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12/12/2023</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8891623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0325443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12/12/2023</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235242832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12/12/2023</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8788234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155746311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12/12/2023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337218234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12/12/2023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9440244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12/12/2023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51060826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12/12/2023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273264309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59540550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53438901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12/12/2023</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66114389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7768265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12/12/2023</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84298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12/12/2023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162969415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58987035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12/12/2023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119553504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42747450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216888252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64505010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090897994"/>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81199230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302682773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6039848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12/12/2023</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331622554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1031007568"/>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421726098"/>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58951264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80134415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328243200"/>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97662199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90655161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66409169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187421015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347927681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image" Target="../media/image2.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5.xml"/><Relationship Id="rId18" Type="http://schemas.openxmlformats.org/officeDocument/2006/relationships/slideLayout" Target="../slideLayouts/slideLayout70.xml"/><Relationship Id="rId26" Type="http://schemas.openxmlformats.org/officeDocument/2006/relationships/slideLayout" Target="../slideLayouts/slideLayout78.xml"/><Relationship Id="rId39" Type="http://schemas.openxmlformats.org/officeDocument/2006/relationships/slideLayout" Target="../slideLayouts/slideLayout91.xml"/><Relationship Id="rId21" Type="http://schemas.openxmlformats.org/officeDocument/2006/relationships/slideLayout" Target="../slideLayouts/slideLayout73.xml"/><Relationship Id="rId34" Type="http://schemas.openxmlformats.org/officeDocument/2006/relationships/slideLayout" Target="../slideLayouts/slideLayout86.xml"/><Relationship Id="rId42" Type="http://schemas.openxmlformats.org/officeDocument/2006/relationships/slideLayout" Target="../slideLayouts/slideLayout94.xml"/><Relationship Id="rId47" Type="http://schemas.openxmlformats.org/officeDocument/2006/relationships/slideLayout" Target="../slideLayouts/slideLayout99.xml"/><Relationship Id="rId50" Type="http://schemas.openxmlformats.org/officeDocument/2006/relationships/slideLayout" Target="../slideLayouts/slideLayout102.xml"/><Relationship Id="rId55" Type="http://schemas.openxmlformats.org/officeDocument/2006/relationships/image" Target="../media/image1.png"/><Relationship Id="rId7" Type="http://schemas.openxmlformats.org/officeDocument/2006/relationships/slideLayout" Target="../slideLayouts/slideLayout59.xml"/><Relationship Id="rId2" Type="http://schemas.openxmlformats.org/officeDocument/2006/relationships/slideLayout" Target="../slideLayouts/slideLayout54.xml"/><Relationship Id="rId16" Type="http://schemas.openxmlformats.org/officeDocument/2006/relationships/slideLayout" Target="../slideLayouts/slideLayout68.xml"/><Relationship Id="rId29" Type="http://schemas.openxmlformats.org/officeDocument/2006/relationships/slideLayout" Target="../slideLayouts/slideLayout81.xml"/><Relationship Id="rId11" Type="http://schemas.openxmlformats.org/officeDocument/2006/relationships/slideLayout" Target="../slideLayouts/slideLayout63.xml"/><Relationship Id="rId24" Type="http://schemas.openxmlformats.org/officeDocument/2006/relationships/slideLayout" Target="../slideLayouts/slideLayout76.xml"/><Relationship Id="rId32" Type="http://schemas.openxmlformats.org/officeDocument/2006/relationships/slideLayout" Target="../slideLayouts/slideLayout84.xml"/><Relationship Id="rId37" Type="http://schemas.openxmlformats.org/officeDocument/2006/relationships/slideLayout" Target="../slideLayouts/slideLayout89.xml"/><Relationship Id="rId40" Type="http://schemas.openxmlformats.org/officeDocument/2006/relationships/slideLayout" Target="../slideLayouts/slideLayout92.xml"/><Relationship Id="rId45" Type="http://schemas.openxmlformats.org/officeDocument/2006/relationships/slideLayout" Target="../slideLayouts/slideLayout97.xml"/><Relationship Id="rId53" Type="http://schemas.openxmlformats.org/officeDocument/2006/relationships/slideLayout" Target="../slideLayouts/slideLayout105.xml"/><Relationship Id="rId5" Type="http://schemas.openxmlformats.org/officeDocument/2006/relationships/slideLayout" Target="../slideLayouts/slideLayout57.xml"/><Relationship Id="rId10" Type="http://schemas.openxmlformats.org/officeDocument/2006/relationships/slideLayout" Target="../slideLayouts/slideLayout62.xml"/><Relationship Id="rId19" Type="http://schemas.openxmlformats.org/officeDocument/2006/relationships/slideLayout" Target="../slideLayouts/slideLayout71.xml"/><Relationship Id="rId31" Type="http://schemas.openxmlformats.org/officeDocument/2006/relationships/slideLayout" Target="../slideLayouts/slideLayout83.xml"/><Relationship Id="rId44" Type="http://schemas.openxmlformats.org/officeDocument/2006/relationships/slideLayout" Target="../slideLayouts/slideLayout96.xml"/><Relationship Id="rId52" Type="http://schemas.openxmlformats.org/officeDocument/2006/relationships/slideLayout" Target="../slideLayouts/slideLayout104.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 Id="rId22" Type="http://schemas.openxmlformats.org/officeDocument/2006/relationships/slideLayout" Target="../slideLayouts/slideLayout74.xml"/><Relationship Id="rId27" Type="http://schemas.openxmlformats.org/officeDocument/2006/relationships/slideLayout" Target="../slideLayouts/slideLayout79.xml"/><Relationship Id="rId30" Type="http://schemas.openxmlformats.org/officeDocument/2006/relationships/slideLayout" Target="../slideLayouts/slideLayout82.xml"/><Relationship Id="rId35" Type="http://schemas.openxmlformats.org/officeDocument/2006/relationships/slideLayout" Target="../slideLayouts/slideLayout87.xml"/><Relationship Id="rId43" Type="http://schemas.openxmlformats.org/officeDocument/2006/relationships/slideLayout" Target="../slideLayouts/slideLayout95.xml"/><Relationship Id="rId48" Type="http://schemas.openxmlformats.org/officeDocument/2006/relationships/slideLayout" Target="../slideLayouts/slideLayout100.xml"/><Relationship Id="rId8" Type="http://schemas.openxmlformats.org/officeDocument/2006/relationships/slideLayout" Target="../slideLayouts/slideLayout60.xml"/><Relationship Id="rId51" Type="http://schemas.openxmlformats.org/officeDocument/2006/relationships/slideLayout" Target="../slideLayouts/slideLayout103.xml"/><Relationship Id="rId3" Type="http://schemas.openxmlformats.org/officeDocument/2006/relationships/slideLayout" Target="../slideLayouts/slideLayout55.xml"/><Relationship Id="rId12" Type="http://schemas.openxmlformats.org/officeDocument/2006/relationships/slideLayout" Target="../slideLayouts/slideLayout64.xml"/><Relationship Id="rId17" Type="http://schemas.openxmlformats.org/officeDocument/2006/relationships/slideLayout" Target="../slideLayouts/slideLayout69.xml"/><Relationship Id="rId25" Type="http://schemas.openxmlformats.org/officeDocument/2006/relationships/slideLayout" Target="../slideLayouts/slideLayout77.xml"/><Relationship Id="rId33" Type="http://schemas.openxmlformats.org/officeDocument/2006/relationships/slideLayout" Target="../slideLayouts/slideLayout85.xml"/><Relationship Id="rId38" Type="http://schemas.openxmlformats.org/officeDocument/2006/relationships/slideLayout" Target="../slideLayouts/slideLayout90.xml"/><Relationship Id="rId46" Type="http://schemas.openxmlformats.org/officeDocument/2006/relationships/slideLayout" Target="../slideLayouts/slideLayout98.xml"/><Relationship Id="rId20" Type="http://schemas.openxmlformats.org/officeDocument/2006/relationships/slideLayout" Target="../slideLayouts/slideLayout72.xml"/><Relationship Id="rId41" Type="http://schemas.openxmlformats.org/officeDocument/2006/relationships/slideLayout" Target="../slideLayouts/slideLayout93.xml"/><Relationship Id="rId54" Type="http://schemas.openxmlformats.org/officeDocument/2006/relationships/theme" Target="../theme/theme2.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5" Type="http://schemas.openxmlformats.org/officeDocument/2006/relationships/slideLayout" Target="../slideLayouts/slideLayout67.xml"/><Relationship Id="rId23" Type="http://schemas.openxmlformats.org/officeDocument/2006/relationships/slideLayout" Target="../slideLayouts/slideLayout75.xml"/><Relationship Id="rId28" Type="http://schemas.openxmlformats.org/officeDocument/2006/relationships/slideLayout" Target="../slideLayouts/slideLayout80.xml"/><Relationship Id="rId36" Type="http://schemas.openxmlformats.org/officeDocument/2006/relationships/slideLayout" Target="../slideLayouts/slideLayout88.xml"/><Relationship Id="rId49" Type="http://schemas.openxmlformats.org/officeDocument/2006/relationships/slideLayout" Target="../slideLayouts/slideLayout10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12/12/2023</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4"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pic>
        <p:nvPicPr>
          <p:cNvPr id="8" name="Picture 7">
            <a:extLst>
              <a:ext uri="{FF2B5EF4-FFF2-40B4-BE49-F238E27FC236}">
                <a16:creationId xmlns:a16="http://schemas.microsoft.com/office/drawing/2014/main" id="{B35ACD93-7425-4848-A36B-E0C7143EEBDA}"/>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a:off x="6457952" y="5486448"/>
            <a:ext cx="2483150" cy="1101139"/>
          </a:xfrm>
          <a:prstGeom prst="rect">
            <a:avLst/>
          </a:prstGeom>
          <a:noFill/>
          <a:ln cap="flat">
            <a:noFill/>
          </a:ln>
        </p:spPr>
      </p:pic>
    </p:spTree>
    <p:extLst>
      <p:ext uri="{BB962C8B-B14F-4D97-AF65-F5344CB8AC3E}">
        <p14:creationId xmlns:p14="http://schemas.microsoft.com/office/powerpoint/2010/main" val="1660833018"/>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84" r:id="rId18"/>
    <p:sldLayoutId id="2147483685" r:id="rId19"/>
    <p:sldLayoutId id="2147483686" r:id="rId20"/>
    <p:sldLayoutId id="2147483687" r:id="rId21"/>
    <p:sldLayoutId id="2147483688" r:id="rId22"/>
    <p:sldLayoutId id="2147483689" r:id="rId23"/>
    <p:sldLayoutId id="2147483690" r:id="rId24"/>
    <p:sldLayoutId id="2147483691" r:id="rId25"/>
    <p:sldLayoutId id="2147483692" r:id="rId26"/>
    <p:sldLayoutId id="2147483693" r:id="rId27"/>
    <p:sldLayoutId id="2147483694" r:id="rId28"/>
    <p:sldLayoutId id="2147483695" r:id="rId29"/>
    <p:sldLayoutId id="2147483696" r:id="rId30"/>
    <p:sldLayoutId id="2147483697" r:id="rId31"/>
    <p:sldLayoutId id="2147483698" r:id="rId32"/>
    <p:sldLayoutId id="2147483699" r:id="rId33"/>
    <p:sldLayoutId id="2147483700" r:id="rId34"/>
    <p:sldLayoutId id="2147483701" r:id="rId35"/>
    <p:sldLayoutId id="2147483702" r:id="rId36"/>
    <p:sldLayoutId id="2147483703" r:id="rId37"/>
    <p:sldLayoutId id="2147483704" r:id="rId38"/>
    <p:sldLayoutId id="2147483705" r:id="rId39"/>
    <p:sldLayoutId id="2147483706" r:id="rId40"/>
    <p:sldLayoutId id="2147483707" r:id="rId41"/>
    <p:sldLayoutId id="2147483708" r:id="rId42"/>
    <p:sldLayoutId id="2147483709" r:id="rId43"/>
    <p:sldLayoutId id="2147483710" r:id="rId44"/>
    <p:sldLayoutId id="2147483711" r:id="rId45"/>
    <p:sldLayoutId id="2147483712" r:id="rId46"/>
    <p:sldLayoutId id="2147483713" r:id="rId47"/>
    <p:sldLayoutId id="2147483714" r:id="rId48"/>
    <p:sldLayoutId id="2147483715" r:id="rId49"/>
    <p:sldLayoutId id="2147483716" r:id="rId50"/>
    <p:sldLayoutId id="2147483717" r:id="rId51"/>
    <p:sldLayoutId id="2147483718" r:id="rId52"/>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12/12/2023</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spTree>
    <p:extLst>
      <p:ext uri="{BB962C8B-B14F-4D97-AF65-F5344CB8AC3E}">
        <p14:creationId xmlns:p14="http://schemas.microsoft.com/office/powerpoint/2010/main" val="2216031391"/>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 id="2147483736" r:id="rId17"/>
    <p:sldLayoutId id="2147483737" r:id="rId18"/>
    <p:sldLayoutId id="2147483738" r:id="rId19"/>
    <p:sldLayoutId id="2147483739" r:id="rId20"/>
    <p:sldLayoutId id="2147483740" r:id="rId21"/>
    <p:sldLayoutId id="2147483741" r:id="rId22"/>
    <p:sldLayoutId id="2147483742" r:id="rId23"/>
    <p:sldLayoutId id="2147483743" r:id="rId24"/>
    <p:sldLayoutId id="2147483744" r:id="rId25"/>
    <p:sldLayoutId id="2147483745" r:id="rId26"/>
    <p:sldLayoutId id="2147483746" r:id="rId27"/>
    <p:sldLayoutId id="2147483747" r:id="rId28"/>
    <p:sldLayoutId id="2147483748" r:id="rId29"/>
    <p:sldLayoutId id="2147483749" r:id="rId30"/>
    <p:sldLayoutId id="2147483750" r:id="rId31"/>
    <p:sldLayoutId id="2147483751" r:id="rId32"/>
    <p:sldLayoutId id="2147483752" r:id="rId33"/>
    <p:sldLayoutId id="2147483753" r:id="rId34"/>
    <p:sldLayoutId id="2147483754" r:id="rId35"/>
    <p:sldLayoutId id="2147483755" r:id="rId36"/>
    <p:sldLayoutId id="2147483756" r:id="rId37"/>
    <p:sldLayoutId id="2147483757" r:id="rId38"/>
    <p:sldLayoutId id="2147483758" r:id="rId39"/>
    <p:sldLayoutId id="2147483759" r:id="rId40"/>
    <p:sldLayoutId id="2147483760" r:id="rId41"/>
    <p:sldLayoutId id="2147483761" r:id="rId42"/>
    <p:sldLayoutId id="2147483762" r:id="rId43"/>
    <p:sldLayoutId id="2147483763" r:id="rId44"/>
    <p:sldLayoutId id="2147483764" r:id="rId45"/>
    <p:sldLayoutId id="2147483765" r:id="rId46"/>
    <p:sldLayoutId id="2147483766" r:id="rId47"/>
    <p:sldLayoutId id="2147483767" r:id="rId48"/>
    <p:sldLayoutId id="2147483768" r:id="rId49"/>
    <p:sldLayoutId id="2147483769" r:id="rId50"/>
    <p:sldLayoutId id="2147483770" r:id="rId51"/>
    <p:sldLayoutId id="2147483771" r:id="rId52"/>
    <p:sldLayoutId id="2147483772" r:id="rId53"/>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5.jpeg"/></Relationships>
</file>

<file path=ppt/slides/_rels/slide10.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10.xml"/><Relationship Id="rId1" Type="http://schemas.openxmlformats.org/officeDocument/2006/relationships/slideLayout" Target="../slideLayouts/slideLayout59.xml"/><Relationship Id="rId5" Type="http://schemas.openxmlformats.org/officeDocument/2006/relationships/image" Target="../media/image89.jpeg"/><Relationship Id="rId4" Type="http://schemas.openxmlformats.org/officeDocument/2006/relationships/image" Target="../media/image88.jpeg"/></Relationships>
</file>

<file path=ppt/slides/_rels/slide11.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11.xml"/><Relationship Id="rId1" Type="http://schemas.openxmlformats.org/officeDocument/2006/relationships/slideLayout" Target="../slideLayouts/slideLayout60.xml"/></Relationships>
</file>

<file path=ppt/slides/_rels/slide12.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notesSlide" Target="../notesSlides/notesSlide12.xml"/><Relationship Id="rId1" Type="http://schemas.openxmlformats.org/officeDocument/2006/relationships/slideLayout" Target="../slideLayouts/slideLayout60.xml"/></Relationships>
</file>

<file path=ppt/slides/_rels/slide13.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13.xml"/><Relationship Id="rId1" Type="http://schemas.openxmlformats.org/officeDocument/2006/relationships/slideLayout" Target="../slideLayouts/slideLayout60.xml"/></Relationships>
</file>

<file path=ppt/slides/_rels/slide14.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14.xml"/><Relationship Id="rId1" Type="http://schemas.openxmlformats.org/officeDocument/2006/relationships/slideLayout" Target="../slideLayouts/slideLayout60.xml"/></Relationships>
</file>

<file path=ppt/slides/_rels/slide15.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15.xml"/><Relationship Id="rId1" Type="http://schemas.openxmlformats.org/officeDocument/2006/relationships/slideLayout" Target="../slideLayouts/slideLayout60.xml"/></Relationships>
</file>

<file path=ppt/slides/_rels/slide16.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notesSlide" Target="../notesSlides/notesSlide16.xml"/><Relationship Id="rId1" Type="http://schemas.openxmlformats.org/officeDocument/2006/relationships/slideLayout" Target="../slideLayouts/slideLayout60.xml"/></Relationships>
</file>

<file path=ppt/slides/_rels/slide17.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17.xml"/><Relationship Id="rId1" Type="http://schemas.openxmlformats.org/officeDocument/2006/relationships/slideLayout" Target="../slideLayouts/slideLayout59.xml"/><Relationship Id="rId4" Type="http://schemas.openxmlformats.org/officeDocument/2006/relationships/image" Target="../media/image97.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9.xml"/></Relationships>
</file>

<file path=ppt/slides/_rels/slide19.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19.xml"/><Relationship Id="rId1" Type="http://schemas.openxmlformats.org/officeDocument/2006/relationships/slideLayout" Target="../slideLayouts/slideLayout59.xml"/><Relationship Id="rId4" Type="http://schemas.openxmlformats.org/officeDocument/2006/relationships/image" Target="../media/image99.jpeg"/></Relationships>
</file>

<file path=ppt/slides/_rels/slide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xml"/><Relationship Id="rId1" Type="http://schemas.openxmlformats.org/officeDocument/2006/relationships/slideLayout" Target="../slideLayouts/slideLayout59.xml"/></Relationships>
</file>

<file path=ppt/slides/_rels/slide20.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20.xml"/><Relationship Id="rId1" Type="http://schemas.openxmlformats.org/officeDocument/2006/relationships/slideLayout" Target="../slideLayouts/slideLayout59.xml"/><Relationship Id="rId5" Type="http://schemas.openxmlformats.org/officeDocument/2006/relationships/image" Target="../media/image102.png"/><Relationship Id="rId4" Type="http://schemas.openxmlformats.org/officeDocument/2006/relationships/image" Target="../media/image101.jpg"/></Relationships>
</file>

<file path=ppt/slides/_rels/slide21.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21.xml"/><Relationship Id="rId1" Type="http://schemas.openxmlformats.org/officeDocument/2006/relationships/slideLayout" Target="../slideLayouts/slideLayout55.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7" Type="http://schemas.openxmlformats.org/officeDocument/2006/relationships/image" Target="../media/image107.jpeg"/><Relationship Id="rId2" Type="http://schemas.openxmlformats.org/officeDocument/2006/relationships/slideLayout" Target="../slideLayouts/slideLayout59.xml"/><Relationship Id="rId1" Type="http://schemas.openxmlformats.org/officeDocument/2006/relationships/themeOverride" Target="../theme/themeOverride3.xml"/><Relationship Id="rId6" Type="http://schemas.openxmlformats.org/officeDocument/2006/relationships/image" Target="../media/image106.png"/><Relationship Id="rId5" Type="http://schemas.openxmlformats.org/officeDocument/2006/relationships/image" Target="../media/image105.jpg"/><Relationship Id="rId4" Type="http://schemas.openxmlformats.org/officeDocument/2006/relationships/image" Target="../media/image104.jpg"/></Relationships>
</file>

<file path=ppt/slides/_rels/slide23.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23.xml"/><Relationship Id="rId1" Type="http://schemas.openxmlformats.org/officeDocument/2006/relationships/slideLayout" Target="../slideLayouts/slideLayout59.xml"/><Relationship Id="rId6" Type="http://schemas.openxmlformats.org/officeDocument/2006/relationships/image" Target="../media/image111.jpeg"/><Relationship Id="rId5" Type="http://schemas.openxmlformats.org/officeDocument/2006/relationships/image" Target="../media/image110.jpeg"/><Relationship Id="rId4" Type="http://schemas.openxmlformats.org/officeDocument/2006/relationships/image" Target="../media/image109.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9.xml"/></Relationships>
</file>

<file path=ppt/slides/_rels/slide25.xml.rels><?xml version="1.0" encoding="UTF-8" standalone="yes"?>
<Relationships xmlns="http://schemas.openxmlformats.org/package/2006/relationships"><Relationship Id="rId3" Type="http://schemas.openxmlformats.org/officeDocument/2006/relationships/hyperlink" Target="mailto:info@pstt.org.uk" TargetMode="External"/><Relationship Id="rId2" Type="http://schemas.openxmlformats.org/officeDocument/2006/relationships/notesSlide" Target="../notesSlides/notesSlide25.xml"/><Relationship Id="rId1" Type="http://schemas.openxmlformats.org/officeDocument/2006/relationships/slideLayout" Target="../slideLayouts/slideLayout60.xml"/><Relationship Id="rId4" Type="http://schemas.openxmlformats.org/officeDocument/2006/relationships/hyperlink" Target="https://forms.gle/J9gp5EQU8HRebaFa7"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www.pstt.org.uk/" TargetMode="External"/><Relationship Id="rId7" Type="http://schemas.openxmlformats.org/officeDocument/2006/relationships/image" Target="../media/image115.png"/><Relationship Id="rId2" Type="http://schemas.openxmlformats.org/officeDocument/2006/relationships/notesSlide" Target="../notesSlides/notesSlide26.xml"/><Relationship Id="rId1" Type="http://schemas.openxmlformats.org/officeDocument/2006/relationships/slideLayout" Target="../slideLayouts/slideLayout60.xml"/><Relationship Id="rId6" Type="http://schemas.openxmlformats.org/officeDocument/2006/relationships/image" Target="../media/image114.png"/><Relationship Id="rId5" Type="http://schemas.openxmlformats.org/officeDocument/2006/relationships/image" Target="../media/image113.png"/><Relationship Id="rId4" Type="http://schemas.openxmlformats.org/officeDocument/2006/relationships/image" Target="../media/image112.png"/></Relationships>
</file>

<file path=ppt/slides/_rels/slide3.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3.xml"/><Relationship Id="rId1" Type="http://schemas.openxmlformats.org/officeDocument/2006/relationships/slideLayout" Target="../slideLayouts/slideLayout5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9.xml"/><Relationship Id="rId1" Type="http://schemas.openxmlformats.org/officeDocument/2006/relationships/themeOverride" Target="../theme/themeOverride1.xml"/><Relationship Id="rId6" Type="http://schemas.openxmlformats.org/officeDocument/2006/relationships/image" Target="../media/image79.png"/><Relationship Id="rId5" Type="http://schemas.openxmlformats.org/officeDocument/2006/relationships/hyperlink" Target="https://explorify.uk/en/activities/whats-going-on/busy-bee" TargetMode="External"/><Relationship Id="rId4" Type="http://schemas.openxmlformats.org/officeDocument/2006/relationships/image" Target="../media/image78.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9.xml"/></Relationships>
</file>

<file path=ppt/slides/_rels/slide6.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6.xml"/><Relationship Id="rId1" Type="http://schemas.openxmlformats.org/officeDocument/2006/relationships/slideLayout" Target="../slideLayouts/slideLayout59.xml"/><Relationship Id="rId4" Type="http://schemas.openxmlformats.org/officeDocument/2006/relationships/image" Target="../media/image81.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59.xml"/><Relationship Id="rId1" Type="http://schemas.openxmlformats.org/officeDocument/2006/relationships/themeOverride" Target="../theme/themeOverride2.xml"/></Relationships>
</file>

<file path=ppt/slides/_rels/slide8.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8.xml"/><Relationship Id="rId1" Type="http://schemas.openxmlformats.org/officeDocument/2006/relationships/slideLayout" Target="../slideLayouts/slideLayout59.xml"/><Relationship Id="rId6" Type="http://schemas.openxmlformats.org/officeDocument/2006/relationships/image" Target="../media/image85.jpeg"/><Relationship Id="rId5" Type="http://schemas.openxmlformats.org/officeDocument/2006/relationships/image" Target="../media/image84.jpeg"/><Relationship Id="rId4" Type="http://schemas.openxmlformats.org/officeDocument/2006/relationships/image" Target="../media/image83.jpeg"/></Relationships>
</file>

<file path=ppt/slides/_rels/slide9.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9.xml"/><Relationship Id="rId1" Type="http://schemas.openxmlformats.org/officeDocument/2006/relationships/slideLayout" Target="../slideLayouts/slideLayout6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ADE3A39-321E-38FF-6156-55E293C6A586}"/>
              </a:ext>
            </a:extLst>
          </p:cNvPr>
          <p:cNvSpPr>
            <a:spLocks noGrp="1"/>
          </p:cNvSpPr>
          <p:nvPr>
            <p:ph type="ctrTitle"/>
          </p:nvPr>
        </p:nvSpPr>
        <p:spPr>
          <a:xfrm>
            <a:off x="685800" y="4147060"/>
            <a:ext cx="7772397" cy="738864"/>
          </a:xfrm>
        </p:spPr>
        <p:txBody>
          <a:bodyPr>
            <a:noAutofit/>
          </a:bodyPr>
          <a:lstStyle/>
          <a:p>
            <a:r>
              <a:rPr lang="en-GB" sz="4000" dirty="0">
                <a:latin typeface="+mn-lt"/>
              </a:rPr>
              <a:t>What is happening to the bees</a:t>
            </a:r>
          </a:p>
        </p:txBody>
      </p:sp>
      <p:sp>
        <p:nvSpPr>
          <p:cNvPr id="5" name="Subtitle 4">
            <a:extLst>
              <a:ext uri="{FF2B5EF4-FFF2-40B4-BE49-F238E27FC236}">
                <a16:creationId xmlns:a16="http://schemas.microsoft.com/office/drawing/2014/main" id="{F5D8E055-513B-8A30-C1D6-190C466001EE}"/>
              </a:ext>
            </a:extLst>
          </p:cNvPr>
          <p:cNvSpPr>
            <a:spLocks noGrp="1"/>
          </p:cNvSpPr>
          <p:nvPr>
            <p:ph type="subTitle" idx="1"/>
          </p:nvPr>
        </p:nvSpPr>
        <p:spPr>
          <a:xfrm>
            <a:off x="913437" y="371904"/>
            <a:ext cx="6858000" cy="1655761"/>
          </a:xfrm>
        </p:spPr>
        <p:txBody>
          <a:bodyPr>
            <a:normAutofit/>
          </a:bodyPr>
          <a:lstStyle/>
          <a:p>
            <a:endParaRPr lang="en-GB"/>
          </a:p>
          <a:p>
            <a:endParaRPr lang="en-GB"/>
          </a:p>
        </p:txBody>
      </p:sp>
      <p:sp>
        <p:nvSpPr>
          <p:cNvPr id="3" name="TextBox 2">
            <a:extLst>
              <a:ext uri="{FF2B5EF4-FFF2-40B4-BE49-F238E27FC236}">
                <a16:creationId xmlns:a16="http://schemas.microsoft.com/office/drawing/2014/main" id="{8491DC54-C34A-82C8-DA5D-1BE1733EB9D5}"/>
              </a:ext>
            </a:extLst>
          </p:cNvPr>
          <p:cNvSpPr txBox="1"/>
          <p:nvPr/>
        </p:nvSpPr>
        <p:spPr>
          <a:xfrm>
            <a:off x="667585" y="5373216"/>
            <a:ext cx="3904413" cy="132343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E10098"/>
                </a:solidFill>
                <a:effectLst/>
                <a:uLnTx/>
                <a:uFillTx/>
                <a:latin typeface="Calibri" panose="020F0502020204030204"/>
                <a:ea typeface="+mn-ea"/>
                <a:cs typeface="Plus Jakarta Sans Medium" pitchFamily="2" charset="0"/>
              </a:rPr>
              <a:t>Teacher Guide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Curriculum links: Insect pollination &amp; Environmental change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Suitable: 7-12 years</a:t>
            </a:r>
          </a:p>
        </p:txBody>
      </p:sp>
      <p:sp>
        <p:nvSpPr>
          <p:cNvPr id="2" name="TextBox 1">
            <a:extLst>
              <a:ext uri="{FF2B5EF4-FFF2-40B4-BE49-F238E27FC236}">
                <a16:creationId xmlns:a16="http://schemas.microsoft.com/office/drawing/2014/main" id="{954CDC04-2CC7-1960-8537-FF8CD31087A0}"/>
              </a:ext>
            </a:extLst>
          </p:cNvPr>
          <p:cNvSpPr txBox="1"/>
          <p:nvPr/>
        </p:nvSpPr>
        <p:spPr>
          <a:xfrm>
            <a:off x="667587" y="2275589"/>
            <a:ext cx="611065"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rPr>
              <a:t>© NASA</a:t>
            </a:r>
          </a:p>
        </p:txBody>
      </p:sp>
      <p:pic>
        <p:nvPicPr>
          <p:cNvPr id="10" name="Picture 9" descr="Logo&#10;&#10;Description automatically generated">
            <a:extLst>
              <a:ext uri="{FF2B5EF4-FFF2-40B4-BE49-F238E27FC236}">
                <a16:creationId xmlns:a16="http://schemas.microsoft.com/office/drawing/2014/main" id="{4DA58204-1B53-3EBF-C4F5-1DC1C6A0DA0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206475" y="2564731"/>
            <a:ext cx="2731045" cy="1582329"/>
          </a:xfrm>
          <a:prstGeom prst="rect">
            <a:avLst/>
          </a:prstGeom>
        </p:spPr>
      </p:pic>
      <p:pic>
        <p:nvPicPr>
          <p:cNvPr id="15" name="Picture 14" descr="Bees on a honeycomb&#10;&#10;Description automatically generated">
            <a:extLst>
              <a:ext uri="{FF2B5EF4-FFF2-40B4-BE49-F238E27FC236}">
                <a16:creationId xmlns:a16="http://schemas.microsoft.com/office/drawing/2014/main" id="{72FE74FC-0D0D-E1CE-3331-5F7BF8A49C13}"/>
              </a:ext>
            </a:extLst>
          </p:cNvPr>
          <p:cNvPicPr>
            <a:picLocks noChangeAspect="1"/>
          </p:cNvPicPr>
          <p:nvPr/>
        </p:nvPicPr>
        <p:blipFill rotWithShape="1">
          <a:blip r:embed="rId4">
            <a:extLst>
              <a:ext uri="{28A0092B-C50C-407E-A947-70E740481C1C}">
                <a14:useLocalDpi xmlns:a14="http://schemas.microsoft.com/office/drawing/2010/main" val="0"/>
              </a:ext>
            </a:extLst>
          </a:blip>
          <a:srcRect l="20216" t="7251" r="43528"/>
          <a:stretch/>
        </p:blipFill>
        <p:spPr>
          <a:xfrm rot="16200000">
            <a:off x="3604244" y="-2709736"/>
            <a:ext cx="2160000" cy="8289384"/>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8">
            <a:extLst>
              <a:ext uri="{FF2B5EF4-FFF2-40B4-BE49-F238E27FC236}">
                <a16:creationId xmlns:a16="http://schemas.microsoft.com/office/drawing/2014/main" id="{DC46FEBC-381A-4A53-8236-B39EAB76FD9C}"/>
              </a:ext>
            </a:extLst>
          </p:cNvPr>
          <p:cNvGraphicFramePr>
            <a:graphicFrameLocks noGrp="1"/>
          </p:cNvGraphicFramePr>
          <p:nvPr>
            <p:extLst>
              <p:ext uri="{D42A27DB-BD31-4B8C-83A1-F6EECF244321}">
                <p14:modId xmlns:p14="http://schemas.microsoft.com/office/powerpoint/2010/main" val="2284292514"/>
              </p:ext>
            </p:extLst>
          </p:nvPr>
        </p:nvGraphicFramePr>
        <p:xfrm>
          <a:off x="756755" y="1410296"/>
          <a:ext cx="7630490" cy="4167590"/>
        </p:xfrm>
        <a:graphic>
          <a:graphicData uri="http://schemas.openxmlformats.org/drawingml/2006/table">
            <a:tbl>
              <a:tblPr firstRow="1" bandRow="1">
                <a:tableStyleId>{5C22544A-7EE6-4342-B048-85BDC9FD1C3A}</a:tableStyleId>
              </a:tblPr>
              <a:tblGrid>
                <a:gridCol w="1758569">
                  <a:extLst>
                    <a:ext uri="{9D8B030D-6E8A-4147-A177-3AD203B41FA5}">
                      <a16:colId xmlns:a16="http://schemas.microsoft.com/office/drawing/2014/main" val="995550855"/>
                    </a:ext>
                  </a:extLst>
                </a:gridCol>
                <a:gridCol w="5871921">
                  <a:extLst>
                    <a:ext uri="{9D8B030D-6E8A-4147-A177-3AD203B41FA5}">
                      <a16:colId xmlns:a16="http://schemas.microsoft.com/office/drawing/2014/main" val="3334531392"/>
                    </a:ext>
                  </a:extLst>
                </a:gridCol>
              </a:tblGrid>
              <a:tr h="474788">
                <a:tc>
                  <a:txBody>
                    <a:bodyPr/>
                    <a:lstStyle/>
                    <a:p>
                      <a:r>
                        <a:rPr lang="en-GB" sz="1800" dirty="0">
                          <a:solidFill>
                            <a:schemeClr val="tx1"/>
                          </a:solidFill>
                        </a:rPr>
                        <a:t>Type of bee</a:t>
                      </a:r>
                    </a:p>
                  </a:txBody>
                  <a:tcPr>
                    <a:solidFill>
                      <a:srgbClr val="C4E7EE"/>
                    </a:solidFill>
                  </a:tcPr>
                </a:tc>
                <a:tc>
                  <a:txBody>
                    <a:bodyPr/>
                    <a:lstStyle/>
                    <a:p>
                      <a:r>
                        <a:rPr lang="en-GB" sz="1800" dirty="0">
                          <a:solidFill>
                            <a:schemeClr val="tx1"/>
                          </a:solidFill>
                        </a:rPr>
                        <a:t>What did the scientists measure?</a:t>
                      </a:r>
                    </a:p>
                  </a:txBody>
                  <a:tcPr>
                    <a:solidFill>
                      <a:srgbClr val="C4E7EE"/>
                    </a:solidFill>
                  </a:tcPr>
                </a:tc>
                <a:extLst>
                  <a:ext uri="{0D108BD9-81ED-4DB2-BD59-A6C34878D82A}">
                    <a16:rowId xmlns:a16="http://schemas.microsoft.com/office/drawing/2014/main" val="3033178053"/>
                  </a:ext>
                </a:extLst>
              </a:tr>
              <a:tr h="12663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t>Honeybee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p>
                  </a:txBody>
                  <a:tcPr>
                    <a:solidFill>
                      <a:srgbClr val="C4E7EE"/>
                    </a:solidFill>
                  </a:tcPr>
                </a:tc>
                <a:tc>
                  <a:txBody>
                    <a:bodyPr/>
                    <a:lstStyle/>
                    <a:p>
                      <a:pPr marL="285750" indent="-285750">
                        <a:buFont typeface="Arial" panose="020B0604020202020204" pitchFamily="34" charset="0"/>
                        <a:buChar char="•"/>
                      </a:pPr>
                      <a:r>
                        <a:rPr lang="en-GB" sz="1800" dirty="0"/>
                        <a:t>Hive survival</a:t>
                      </a:r>
                    </a:p>
                    <a:p>
                      <a:pPr marL="285750" indent="-285750">
                        <a:buFont typeface="Arial" panose="020B0604020202020204" pitchFamily="34" charset="0"/>
                        <a:buChar char="•"/>
                      </a:pPr>
                      <a:r>
                        <a:rPr lang="en-GB" sz="1800" dirty="0"/>
                        <a:t>Number of overwintering worker bees</a:t>
                      </a:r>
                    </a:p>
                    <a:p>
                      <a:pPr marL="285750" indent="-285750">
                        <a:buFont typeface="Arial" panose="020B0604020202020204" pitchFamily="34" charset="0"/>
                        <a:buChar char="•"/>
                      </a:pPr>
                      <a:r>
                        <a:rPr lang="en-GB" sz="1800" dirty="0"/>
                        <a:t>Number of storage cells inside the hives</a:t>
                      </a:r>
                    </a:p>
                  </a:txBody>
                  <a:tcPr>
                    <a:solidFill>
                      <a:srgbClr val="C4E7EE"/>
                    </a:solidFill>
                  </a:tcPr>
                </a:tc>
                <a:extLst>
                  <a:ext uri="{0D108BD9-81ED-4DB2-BD59-A6C34878D82A}">
                    <a16:rowId xmlns:a16="http://schemas.microsoft.com/office/drawing/2014/main" val="374313877"/>
                  </a:ext>
                </a:extLst>
              </a:tr>
              <a:tr h="12023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t>Bumblebee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p>
                  </a:txBody>
                  <a:tcPr>
                    <a:solidFill>
                      <a:srgbClr val="C4E7EE"/>
                    </a:solidFill>
                  </a:tcPr>
                </a:tc>
                <a:tc>
                  <a:txBody>
                    <a:bodyPr/>
                    <a:lstStyle/>
                    <a:p>
                      <a:pPr marL="285750" indent="-285750">
                        <a:buFont typeface="Arial" panose="020B0604020202020204" pitchFamily="34" charset="0"/>
                        <a:buChar char="•"/>
                      </a:pPr>
                      <a:r>
                        <a:rPr lang="en-GB" sz="1800" dirty="0"/>
                        <a:t>The increase in weight of the bee colony</a:t>
                      </a:r>
                    </a:p>
                    <a:p>
                      <a:pPr marL="285750" indent="-285750">
                        <a:buFont typeface="Arial" panose="020B0604020202020204" pitchFamily="34" charset="0"/>
                        <a:buChar char="•"/>
                      </a:pPr>
                      <a:r>
                        <a:rPr lang="en-GB" sz="1800" dirty="0"/>
                        <a:t>Numbers of </a:t>
                      </a:r>
                      <a:r>
                        <a:rPr lang="en-GB" sz="1800" b="1" dirty="0"/>
                        <a:t>workers</a:t>
                      </a:r>
                      <a:r>
                        <a:rPr lang="en-GB" sz="1800" dirty="0"/>
                        <a:t>, </a:t>
                      </a:r>
                      <a:r>
                        <a:rPr lang="en-GB" sz="1800" b="1" dirty="0"/>
                        <a:t>queen</a:t>
                      </a:r>
                      <a:r>
                        <a:rPr lang="en-GB" sz="1800" dirty="0"/>
                        <a:t> &amp; </a:t>
                      </a:r>
                      <a:r>
                        <a:rPr lang="en-GB" sz="1800" b="1" dirty="0"/>
                        <a:t>drones</a:t>
                      </a:r>
                    </a:p>
                  </a:txBody>
                  <a:tcPr>
                    <a:solidFill>
                      <a:srgbClr val="C4E7EE"/>
                    </a:solidFill>
                  </a:tcPr>
                </a:tc>
                <a:extLst>
                  <a:ext uri="{0D108BD9-81ED-4DB2-BD59-A6C34878D82A}">
                    <a16:rowId xmlns:a16="http://schemas.microsoft.com/office/drawing/2014/main" val="1795334695"/>
                  </a:ext>
                </a:extLst>
              </a:tr>
              <a:tr h="12241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t>Solitary bee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p>
                  </a:txBody>
                  <a:tcPr>
                    <a:solidFill>
                      <a:srgbClr val="C4E7EE"/>
                    </a:solidFill>
                  </a:tcPr>
                </a:tc>
                <a:tc>
                  <a:txBody>
                    <a:bodyPr/>
                    <a:lstStyle/>
                    <a:p>
                      <a:pPr marL="285750" indent="-285750">
                        <a:buFont typeface="Arial" panose="020B0604020202020204" pitchFamily="34" charset="0"/>
                        <a:buChar char="•"/>
                      </a:pPr>
                      <a:r>
                        <a:rPr lang="en-GB" sz="1800" dirty="0"/>
                        <a:t>Number of reproductive cells in the hives</a:t>
                      </a:r>
                    </a:p>
                  </a:txBody>
                  <a:tcPr>
                    <a:solidFill>
                      <a:srgbClr val="C4E7EE"/>
                    </a:solidFill>
                  </a:tcPr>
                </a:tc>
                <a:extLst>
                  <a:ext uri="{0D108BD9-81ED-4DB2-BD59-A6C34878D82A}">
                    <a16:rowId xmlns:a16="http://schemas.microsoft.com/office/drawing/2014/main" val="2427516483"/>
                  </a:ext>
                </a:extLst>
              </a:tr>
            </a:tbl>
          </a:graphicData>
        </a:graphic>
      </p:graphicFrame>
      <p:pic>
        <p:nvPicPr>
          <p:cNvPr id="17" name="Picture 16" descr="A insect on the ground&#10;&#10;Description automatically generated">
            <a:extLst>
              <a:ext uri="{FF2B5EF4-FFF2-40B4-BE49-F238E27FC236}">
                <a16:creationId xmlns:a16="http://schemas.microsoft.com/office/drawing/2014/main" id="{D1654E17-5948-4689-8F46-EF29C3DA45A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96208" y="2280547"/>
            <a:ext cx="1008112" cy="790556"/>
          </a:xfrm>
          <a:prstGeom prst="rect">
            <a:avLst/>
          </a:prstGeom>
        </p:spPr>
      </p:pic>
      <p:pic>
        <p:nvPicPr>
          <p:cNvPr id="19" name="Picture 18" descr="A insect on the ground&#10;&#10;Description automatically generated">
            <a:extLst>
              <a:ext uri="{FF2B5EF4-FFF2-40B4-BE49-F238E27FC236}">
                <a16:creationId xmlns:a16="http://schemas.microsoft.com/office/drawing/2014/main" id="{08161981-2531-4AF9-80D0-EB9497D0640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896208" y="3494091"/>
            <a:ext cx="1008112" cy="672165"/>
          </a:xfrm>
          <a:prstGeom prst="rect">
            <a:avLst/>
          </a:prstGeom>
        </p:spPr>
      </p:pic>
      <p:pic>
        <p:nvPicPr>
          <p:cNvPr id="21" name="Picture 20" descr="A insect on the ground&#10;&#10;Description automatically generated">
            <a:extLst>
              <a:ext uri="{FF2B5EF4-FFF2-40B4-BE49-F238E27FC236}">
                <a16:creationId xmlns:a16="http://schemas.microsoft.com/office/drawing/2014/main" id="{E0053DFC-06A5-4211-8828-B9B98188357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94173" y="4748605"/>
            <a:ext cx="1010147" cy="672165"/>
          </a:xfrm>
          <a:prstGeom prst="rect">
            <a:avLst/>
          </a:prstGeom>
        </p:spPr>
      </p:pic>
      <p:sp>
        <p:nvSpPr>
          <p:cNvPr id="3" name="Title 2">
            <a:extLst>
              <a:ext uri="{FF2B5EF4-FFF2-40B4-BE49-F238E27FC236}">
                <a16:creationId xmlns:a16="http://schemas.microsoft.com/office/drawing/2014/main" id="{287690FB-2997-4C04-83DC-F562B8DE141F}"/>
              </a:ext>
            </a:extLst>
          </p:cNvPr>
          <p:cNvSpPr>
            <a:spLocks noGrp="1"/>
          </p:cNvSpPr>
          <p:nvPr>
            <p:ph type="title"/>
          </p:nvPr>
        </p:nvSpPr>
        <p:spPr/>
        <p:txBody>
          <a:bodyPr>
            <a:normAutofit/>
          </a:bodyPr>
          <a:lstStyle/>
          <a:p>
            <a:r>
              <a:rPr lang="en-GB" dirty="0">
                <a:latin typeface="+mn-lt"/>
              </a:rPr>
              <a:t>What did the scientists measure?</a:t>
            </a:r>
          </a:p>
        </p:txBody>
      </p:sp>
      <p:sp>
        <p:nvSpPr>
          <p:cNvPr id="5" name="TextBox 4">
            <a:extLst>
              <a:ext uri="{FF2B5EF4-FFF2-40B4-BE49-F238E27FC236}">
                <a16:creationId xmlns:a16="http://schemas.microsoft.com/office/drawing/2014/main" id="{FCF4060C-8316-DCE5-658D-28916DBDE42F}"/>
              </a:ext>
            </a:extLst>
          </p:cNvPr>
          <p:cNvSpPr txBox="1"/>
          <p:nvPr/>
        </p:nvSpPr>
        <p:spPr>
          <a:xfrm>
            <a:off x="756755" y="5871513"/>
            <a:ext cx="7559661" cy="646331"/>
          </a:xfrm>
          <a:prstGeom prst="rect">
            <a:avLst/>
          </a:prstGeom>
          <a:noFill/>
        </p:spPr>
        <p:txBody>
          <a:bodyPr wrap="square">
            <a:spAutoFit/>
          </a:bodyPr>
          <a:lstStyle/>
          <a:p>
            <a:r>
              <a:rPr lang="en-GB" dirty="0"/>
              <a:t>How many ways did the scientists measure the effect of pesticides on the bees? Which do you think is the best way? Why?</a:t>
            </a:r>
          </a:p>
        </p:txBody>
      </p:sp>
    </p:spTree>
    <p:extLst>
      <p:ext uri="{BB962C8B-B14F-4D97-AF65-F5344CB8AC3E}">
        <p14:creationId xmlns:p14="http://schemas.microsoft.com/office/powerpoint/2010/main" val="28103123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grass, outdoor, device&#10;&#10;Description automatically generated">
            <a:extLst>
              <a:ext uri="{FF2B5EF4-FFF2-40B4-BE49-F238E27FC236}">
                <a16:creationId xmlns:a16="http://schemas.microsoft.com/office/drawing/2014/main" id="{E267559D-D645-43CC-ADA9-E6423AFDD68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53024" y="0"/>
            <a:ext cx="5490976" cy="6858000"/>
          </a:xfrm>
          <a:prstGeom prst="rect">
            <a:avLst/>
          </a:prstGeom>
        </p:spPr>
      </p:pic>
      <p:sp>
        <p:nvSpPr>
          <p:cNvPr id="4" name="TextBox 3">
            <a:extLst>
              <a:ext uri="{FF2B5EF4-FFF2-40B4-BE49-F238E27FC236}">
                <a16:creationId xmlns:a16="http://schemas.microsoft.com/office/drawing/2014/main" id="{B25CB678-93D2-41D8-9E86-46ACEFAAF9AA}"/>
              </a:ext>
            </a:extLst>
          </p:cNvPr>
          <p:cNvSpPr txBox="1"/>
          <p:nvPr/>
        </p:nvSpPr>
        <p:spPr>
          <a:xfrm>
            <a:off x="757854" y="260648"/>
            <a:ext cx="2662017" cy="2862322"/>
          </a:xfrm>
          <a:prstGeom prst="rect">
            <a:avLst/>
          </a:prstGeom>
          <a:noFill/>
        </p:spPr>
        <p:txBody>
          <a:bodyPr wrap="square" rtlCol="0">
            <a:spAutoFit/>
          </a:bodyPr>
          <a:lstStyle/>
          <a:p>
            <a:r>
              <a:rPr lang="en-GB" dirty="0"/>
              <a:t>This picture shows one of the researchers </a:t>
            </a:r>
            <a:r>
              <a:rPr lang="en-GB" b="1" dirty="0"/>
              <a:t>weighing </a:t>
            </a:r>
            <a:r>
              <a:rPr lang="en-GB" dirty="0"/>
              <a:t>live bumblebee colonies out in the field.</a:t>
            </a:r>
          </a:p>
          <a:p>
            <a:endParaRPr lang="en-GB" dirty="0"/>
          </a:p>
          <a:p>
            <a:r>
              <a:rPr lang="en-GB" dirty="0"/>
              <a:t>They are looking to see if neonicotinoid chemicals have made the bee colony larger or smaller or stay the same weight.</a:t>
            </a:r>
          </a:p>
        </p:txBody>
      </p:sp>
      <p:sp>
        <p:nvSpPr>
          <p:cNvPr id="5" name="TextBox 4">
            <a:extLst>
              <a:ext uri="{FF2B5EF4-FFF2-40B4-BE49-F238E27FC236}">
                <a16:creationId xmlns:a16="http://schemas.microsoft.com/office/drawing/2014/main" id="{DD93FF40-8909-4D2F-A9A7-99702FD8C932}"/>
              </a:ext>
            </a:extLst>
          </p:cNvPr>
          <p:cNvSpPr txBox="1"/>
          <p:nvPr/>
        </p:nvSpPr>
        <p:spPr>
          <a:xfrm>
            <a:off x="2339752" y="6443463"/>
            <a:ext cx="1732751" cy="307777"/>
          </a:xfrm>
          <a:prstGeom prst="rect">
            <a:avLst/>
          </a:prstGeom>
          <a:noFill/>
        </p:spPr>
        <p:txBody>
          <a:bodyPr wrap="square">
            <a:spAutoFit/>
          </a:bodyPr>
          <a:lstStyle/>
          <a:p>
            <a:r>
              <a:rPr lang="en-GB" sz="1400" dirty="0">
                <a:latin typeface="Calibri" panose="020F0502020204030204" pitchFamily="34" charset="0"/>
                <a:cs typeface="Calibri" panose="020F0502020204030204" pitchFamily="34" charset="0"/>
              </a:rPr>
              <a:t>© Lucy </a:t>
            </a:r>
            <a:r>
              <a:rPr lang="en-GB" sz="1400" dirty="0" err="1">
                <a:latin typeface="Calibri" panose="020F0502020204030204" pitchFamily="34" charset="0"/>
                <a:cs typeface="Calibri" panose="020F0502020204030204" pitchFamily="34" charset="0"/>
              </a:rPr>
              <a:t>Humes</a:t>
            </a:r>
            <a:endParaRPr lang="en-GB" sz="1400" dirty="0"/>
          </a:p>
        </p:txBody>
      </p:sp>
    </p:spTree>
    <p:extLst>
      <p:ext uri="{BB962C8B-B14F-4D97-AF65-F5344CB8AC3E}">
        <p14:creationId xmlns:p14="http://schemas.microsoft.com/office/powerpoint/2010/main" val="4184458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ees on a honeycomb&#10;&#10;Description automatically generated with low confidence">
            <a:extLst>
              <a:ext uri="{FF2B5EF4-FFF2-40B4-BE49-F238E27FC236}">
                <a16:creationId xmlns:a16="http://schemas.microsoft.com/office/drawing/2014/main" id="{E0D72634-46A3-4D54-B5B1-670EF0386B9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44321" y="0"/>
            <a:ext cx="8199679" cy="5445224"/>
          </a:xfrm>
          <a:prstGeom prst="rect">
            <a:avLst/>
          </a:prstGeom>
        </p:spPr>
      </p:pic>
      <p:sp>
        <p:nvSpPr>
          <p:cNvPr id="2" name="TextBox 1">
            <a:extLst>
              <a:ext uri="{FF2B5EF4-FFF2-40B4-BE49-F238E27FC236}">
                <a16:creationId xmlns:a16="http://schemas.microsoft.com/office/drawing/2014/main" id="{CC67283C-84BC-4DD2-995E-EC09EB61CD91}"/>
              </a:ext>
            </a:extLst>
          </p:cNvPr>
          <p:cNvSpPr txBox="1"/>
          <p:nvPr/>
        </p:nvSpPr>
        <p:spPr>
          <a:xfrm>
            <a:off x="944321" y="5589240"/>
            <a:ext cx="4604209" cy="369332"/>
          </a:xfrm>
          <a:prstGeom prst="rect">
            <a:avLst/>
          </a:prstGeom>
          <a:noFill/>
        </p:spPr>
        <p:txBody>
          <a:bodyPr wrap="none" rtlCol="0">
            <a:spAutoFit/>
          </a:bodyPr>
          <a:lstStyle/>
          <a:p>
            <a:r>
              <a:rPr lang="en-GB" dirty="0"/>
              <a:t>Buff-tailed bumblebee colonies inside the nest.</a:t>
            </a:r>
          </a:p>
        </p:txBody>
      </p:sp>
      <p:sp>
        <p:nvSpPr>
          <p:cNvPr id="6" name="TextBox 5">
            <a:extLst>
              <a:ext uri="{FF2B5EF4-FFF2-40B4-BE49-F238E27FC236}">
                <a16:creationId xmlns:a16="http://schemas.microsoft.com/office/drawing/2014/main" id="{A0F035A2-147B-4C99-A164-A2C06E7800C7}"/>
              </a:ext>
            </a:extLst>
          </p:cNvPr>
          <p:cNvSpPr txBox="1"/>
          <p:nvPr/>
        </p:nvSpPr>
        <p:spPr>
          <a:xfrm>
            <a:off x="7740352" y="5560753"/>
            <a:ext cx="1732751" cy="307777"/>
          </a:xfrm>
          <a:prstGeom prst="rect">
            <a:avLst/>
          </a:prstGeom>
          <a:noFill/>
        </p:spPr>
        <p:txBody>
          <a:bodyPr wrap="square">
            <a:spAutoFit/>
          </a:bodyPr>
          <a:lstStyle/>
          <a:p>
            <a:r>
              <a:rPr lang="en-GB" sz="1400" dirty="0">
                <a:latin typeface="Calibri" panose="020F0502020204030204" pitchFamily="34" charset="0"/>
                <a:cs typeface="Calibri" panose="020F0502020204030204" pitchFamily="34" charset="0"/>
              </a:rPr>
              <a:t>© Lucy </a:t>
            </a:r>
            <a:r>
              <a:rPr lang="en-GB" sz="1400" dirty="0" err="1">
                <a:latin typeface="Calibri" panose="020F0502020204030204" pitchFamily="34" charset="0"/>
                <a:cs typeface="Calibri" panose="020F0502020204030204" pitchFamily="34" charset="0"/>
              </a:rPr>
              <a:t>Humes</a:t>
            </a:r>
            <a:endParaRPr lang="en-GB" sz="1400" dirty="0"/>
          </a:p>
        </p:txBody>
      </p:sp>
    </p:spTree>
    <p:extLst>
      <p:ext uri="{BB962C8B-B14F-4D97-AF65-F5344CB8AC3E}">
        <p14:creationId xmlns:p14="http://schemas.microsoft.com/office/powerpoint/2010/main" val="42742824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grass, outdoor, outdoor object&#10;&#10;Description automatically generated">
            <a:extLst>
              <a:ext uri="{FF2B5EF4-FFF2-40B4-BE49-F238E27FC236}">
                <a16:creationId xmlns:a16="http://schemas.microsoft.com/office/drawing/2014/main" id="{A5886CE5-6802-4989-858D-6CD7A59D8B4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68428" y="0"/>
            <a:ext cx="4575572" cy="6858000"/>
          </a:xfrm>
          <a:prstGeom prst="rect">
            <a:avLst/>
          </a:prstGeom>
        </p:spPr>
      </p:pic>
      <p:sp>
        <p:nvSpPr>
          <p:cNvPr id="4" name="TextBox 3">
            <a:extLst>
              <a:ext uri="{FF2B5EF4-FFF2-40B4-BE49-F238E27FC236}">
                <a16:creationId xmlns:a16="http://schemas.microsoft.com/office/drawing/2014/main" id="{90DD3832-AF76-4785-876C-0BB246D12BD3}"/>
              </a:ext>
            </a:extLst>
          </p:cNvPr>
          <p:cNvSpPr txBox="1"/>
          <p:nvPr/>
        </p:nvSpPr>
        <p:spPr>
          <a:xfrm>
            <a:off x="755576" y="404664"/>
            <a:ext cx="3456384" cy="4247317"/>
          </a:xfrm>
          <a:prstGeom prst="rect">
            <a:avLst/>
          </a:prstGeom>
          <a:noFill/>
        </p:spPr>
        <p:txBody>
          <a:bodyPr wrap="square" rtlCol="0">
            <a:spAutoFit/>
          </a:bodyPr>
          <a:lstStyle/>
          <a:p>
            <a:pPr algn="l"/>
            <a:r>
              <a:rPr lang="en-GB" dirty="0"/>
              <a:t>These are trap nests.  </a:t>
            </a:r>
          </a:p>
          <a:p>
            <a:pPr algn="l"/>
            <a:endParaRPr lang="en-GB" dirty="0"/>
          </a:p>
          <a:p>
            <a:pPr algn="l"/>
            <a:r>
              <a:rPr lang="en-GB" b="1" dirty="0"/>
              <a:t>Red mason bees</a:t>
            </a:r>
            <a:r>
              <a:rPr lang="en-GB" dirty="0"/>
              <a:t> that the scientists release make their nests in the holes. </a:t>
            </a:r>
          </a:p>
          <a:p>
            <a:endParaRPr lang="en-GB" dirty="0">
              <a:latin typeface="Calibri-Light"/>
            </a:endParaRPr>
          </a:p>
          <a:p>
            <a:r>
              <a:rPr lang="en-GB" dirty="0">
                <a:latin typeface="Calibri-Light"/>
              </a:rPr>
              <a:t>The scientists open them to count the nest cells – this tells them the number of bees that are healthy. </a:t>
            </a:r>
          </a:p>
          <a:p>
            <a:pPr algn="l"/>
            <a:endParaRPr lang="en-GB" dirty="0"/>
          </a:p>
          <a:p>
            <a:pPr algn="l"/>
            <a:r>
              <a:rPr lang="en-GB" dirty="0"/>
              <a:t>They can then use this to see if bees feeding on fields treated with neonicotinoids produce fewer young.</a:t>
            </a:r>
          </a:p>
          <a:p>
            <a:pPr algn="l"/>
            <a:r>
              <a:rPr lang="en-GB" dirty="0"/>
              <a:t> </a:t>
            </a:r>
          </a:p>
        </p:txBody>
      </p:sp>
      <p:sp>
        <p:nvSpPr>
          <p:cNvPr id="5" name="TextBox 4">
            <a:extLst>
              <a:ext uri="{FF2B5EF4-FFF2-40B4-BE49-F238E27FC236}">
                <a16:creationId xmlns:a16="http://schemas.microsoft.com/office/drawing/2014/main" id="{10072E8A-4F18-40F6-A623-0A403E70F52C}"/>
              </a:ext>
            </a:extLst>
          </p:cNvPr>
          <p:cNvSpPr txBox="1"/>
          <p:nvPr/>
        </p:nvSpPr>
        <p:spPr>
          <a:xfrm>
            <a:off x="3275856" y="6436424"/>
            <a:ext cx="4572000" cy="307777"/>
          </a:xfrm>
          <a:prstGeom prst="rect">
            <a:avLst/>
          </a:prstGeom>
          <a:noFill/>
        </p:spPr>
        <p:txBody>
          <a:bodyPr wrap="square">
            <a:spAutoFit/>
          </a:bodyPr>
          <a:lstStyle/>
          <a:p>
            <a:r>
              <a:rPr lang="en-GB" sz="1400" dirty="0">
                <a:latin typeface="Calibri" panose="020F0502020204030204" pitchFamily="34" charset="0"/>
                <a:cs typeface="Calibri" panose="020F0502020204030204" pitchFamily="34" charset="0"/>
              </a:rPr>
              <a:t>© Lucy </a:t>
            </a:r>
            <a:r>
              <a:rPr lang="en-GB" sz="1400" dirty="0" err="1">
                <a:latin typeface="Calibri" panose="020F0502020204030204" pitchFamily="34" charset="0"/>
                <a:cs typeface="Calibri" panose="020F0502020204030204" pitchFamily="34" charset="0"/>
              </a:rPr>
              <a:t>Humes</a:t>
            </a:r>
            <a:endParaRPr lang="en-GB" sz="1400" dirty="0"/>
          </a:p>
        </p:txBody>
      </p:sp>
    </p:spTree>
    <p:extLst>
      <p:ext uri="{BB962C8B-B14F-4D97-AF65-F5344CB8AC3E}">
        <p14:creationId xmlns:p14="http://schemas.microsoft.com/office/powerpoint/2010/main" val="11039676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wooden, wood&#10;&#10;Description automatically generated">
            <a:extLst>
              <a:ext uri="{FF2B5EF4-FFF2-40B4-BE49-F238E27FC236}">
                <a16:creationId xmlns:a16="http://schemas.microsoft.com/office/drawing/2014/main" id="{28881E79-CA08-4819-A5B0-367300ED469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87879" y="-1"/>
            <a:ext cx="7756121" cy="5817091"/>
          </a:xfrm>
          <a:prstGeom prst="rect">
            <a:avLst/>
          </a:prstGeom>
        </p:spPr>
      </p:pic>
      <p:sp>
        <p:nvSpPr>
          <p:cNvPr id="9" name="TextBox 8">
            <a:extLst>
              <a:ext uri="{FF2B5EF4-FFF2-40B4-BE49-F238E27FC236}">
                <a16:creationId xmlns:a16="http://schemas.microsoft.com/office/drawing/2014/main" id="{8A817B94-6EF8-4C25-B4C2-92DF13E86075}"/>
              </a:ext>
            </a:extLst>
          </p:cNvPr>
          <p:cNvSpPr txBox="1"/>
          <p:nvPr/>
        </p:nvSpPr>
        <p:spPr>
          <a:xfrm>
            <a:off x="1352714" y="5973431"/>
            <a:ext cx="7128792" cy="646331"/>
          </a:xfrm>
          <a:prstGeom prst="rect">
            <a:avLst/>
          </a:prstGeom>
          <a:noFill/>
        </p:spPr>
        <p:txBody>
          <a:bodyPr wrap="square" lIns="91440" tIns="45720" rIns="91440" bIns="45720" anchor="t">
            <a:spAutoFit/>
          </a:bodyPr>
          <a:lstStyle/>
          <a:p>
            <a:r>
              <a:rPr lang="en-GB" dirty="0"/>
              <a:t>An open trap nest with the bee nest cells in them. </a:t>
            </a:r>
          </a:p>
          <a:p>
            <a:r>
              <a:rPr lang="en-GB" dirty="0"/>
              <a:t>The yellow stuff are balls of pollen and nectar that the larvae feed on.</a:t>
            </a:r>
            <a:endParaRPr lang="en-GB" dirty="0">
              <a:ea typeface="Calibri"/>
              <a:cs typeface="Calibri"/>
            </a:endParaRPr>
          </a:p>
        </p:txBody>
      </p:sp>
      <p:sp>
        <p:nvSpPr>
          <p:cNvPr id="6" name="TextBox 5">
            <a:extLst>
              <a:ext uri="{FF2B5EF4-FFF2-40B4-BE49-F238E27FC236}">
                <a16:creationId xmlns:a16="http://schemas.microsoft.com/office/drawing/2014/main" id="{67D24BF1-D753-4D79-B770-4D138C2A581B}"/>
              </a:ext>
            </a:extLst>
          </p:cNvPr>
          <p:cNvSpPr txBox="1"/>
          <p:nvPr/>
        </p:nvSpPr>
        <p:spPr>
          <a:xfrm>
            <a:off x="7956376" y="5817090"/>
            <a:ext cx="1368152" cy="307777"/>
          </a:xfrm>
          <a:prstGeom prst="rect">
            <a:avLst/>
          </a:prstGeom>
          <a:noFill/>
        </p:spPr>
        <p:txBody>
          <a:bodyPr wrap="square">
            <a:spAutoFit/>
          </a:bodyPr>
          <a:lstStyle/>
          <a:p>
            <a:r>
              <a:rPr lang="en-GB" sz="1400" dirty="0">
                <a:latin typeface="Calibri" panose="020F0502020204030204" pitchFamily="34" charset="0"/>
                <a:cs typeface="Calibri" panose="020F0502020204030204" pitchFamily="34" charset="0"/>
              </a:rPr>
              <a:t>© Lucy </a:t>
            </a:r>
            <a:r>
              <a:rPr lang="en-GB" sz="1400" dirty="0" err="1">
                <a:latin typeface="Calibri" panose="020F0502020204030204" pitchFamily="34" charset="0"/>
                <a:cs typeface="Calibri" panose="020F0502020204030204" pitchFamily="34" charset="0"/>
              </a:rPr>
              <a:t>Humes</a:t>
            </a:r>
            <a:endParaRPr lang="en-GB" sz="1400" dirty="0"/>
          </a:p>
        </p:txBody>
      </p:sp>
    </p:spTree>
    <p:extLst>
      <p:ext uri="{BB962C8B-B14F-4D97-AF65-F5344CB8AC3E}">
        <p14:creationId xmlns:p14="http://schemas.microsoft.com/office/powerpoint/2010/main" val="15634623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8C7E057-09FC-4186-B72E-85A736E9A54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27347" y="0"/>
            <a:ext cx="7812868" cy="5859651"/>
          </a:xfrm>
          <a:prstGeom prst="rect">
            <a:avLst/>
          </a:prstGeom>
        </p:spPr>
      </p:pic>
      <p:sp>
        <p:nvSpPr>
          <p:cNvPr id="4" name="TextBox 3">
            <a:extLst>
              <a:ext uri="{FF2B5EF4-FFF2-40B4-BE49-F238E27FC236}">
                <a16:creationId xmlns:a16="http://schemas.microsoft.com/office/drawing/2014/main" id="{085E608E-A94A-40D8-942A-DA43FD05DBD6}"/>
              </a:ext>
            </a:extLst>
          </p:cNvPr>
          <p:cNvSpPr txBox="1"/>
          <p:nvPr/>
        </p:nvSpPr>
        <p:spPr>
          <a:xfrm>
            <a:off x="1229663" y="5885253"/>
            <a:ext cx="7884622" cy="646331"/>
          </a:xfrm>
          <a:prstGeom prst="rect">
            <a:avLst/>
          </a:prstGeom>
          <a:noFill/>
        </p:spPr>
        <p:txBody>
          <a:bodyPr wrap="square" rtlCol="0">
            <a:spAutoFit/>
          </a:bodyPr>
          <a:lstStyle/>
          <a:p>
            <a:r>
              <a:rPr lang="en-GB" dirty="0"/>
              <a:t>This bee is a species of </a:t>
            </a:r>
            <a:r>
              <a:rPr lang="en-GB" b="1" dirty="0"/>
              <a:t>Andrena bee</a:t>
            </a:r>
            <a:r>
              <a:rPr lang="en-GB" dirty="0"/>
              <a:t>. They nest in the ground by, making small burrows and are often found at the edges of fields or on bare ground.</a:t>
            </a:r>
          </a:p>
        </p:txBody>
      </p:sp>
      <p:sp>
        <p:nvSpPr>
          <p:cNvPr id="6" name="TextBox 5">
            <a:extLst>
              <a:ext uri="{FF2B5EF4-FFF2-40B4-BE49-F238E27FC236}">
                <a16:creationId xmlns:a16="http://schemas.microsoft.com/office/drawing/2014/main" id="{05B5F3F0-27D4-4114-8641-A961F89CE944}"/>
              </a:ext>
            </a:extLst>
          </p:cNvPr>
          <p:cNvSpPr txBox="1"/>
          <p:nvPr/>
        </p:nvSpPr>
        <p:spPr>
          <a:xfrm>
            <a:off x="7884368" y="6550223"/>
            <a:ext cx="1440160" cy="307777"/>
          </a:xfrm>
          <a:prstGeom prst="rect">
            <a:avLst/>
          </a:prstGeom>
          <a:noFill/>
        </p:spPr>
        <p:txBody>
          <a:bodyPr wrap="square">
            <a:spAutoFit/>
          </a:bodyPr>
          <a:lstStyle/>
          <a:p>
            <a:r>
              <a:rPr lang="en-GB" sz="1400" dirty="0">
                <a:latin typeface="Calibri" panose="020F0502020204030204" pitchFamily="34" charset="0"/>
                <a:cs typeface="Calibri" panose="020F0502020204030204" pitchFamily="34" charset="0"/>
              </a:rPr>
              <a:t>© Lucy </a:t>
            </a:r>
            <a:r>
              <a:rPr lang="en-GB" sz="1400" dirty="0" err="1">
                <a:latin typeface="Calibri" panose="020F0502020204030204" pitchFamily="34" charset="0"/>
                <a:cs typeface="Calibri" panose="020F0502020204030204" pitchFamily="34" charset="0"/>
              </a:rPr>
              <a:t>Humes</a:t>
            </a:r>
            <a:endParaRPr lang="en-GB" sz="1400" dirty="0"/>
          </a:p>
        </p:txBody>
      </p:sp>
    </p:spTree>
    <p:extLst>
      <p:ext uri="{BB962C8B-B14F-4D97-AF65-F5344CB8AC3E}">
        <p14:creationId xmlns:p14="http://schemas.microsoft.com/office/powerpoint/2010/main" val="16819140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10;&#10;Description automatically generated">
            <a:extLst>
              <a:ext uri="{FF2B5EF4-FFF2-40B4-BE49-F238E27FC236}">
                <a16:creationId xmlns:a16="http://schemas.microsoft.com/office/drawing/2014/main" id="{CC9339D1-7F7D-4EFF-8299-DA070B882F4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419872" y="0"/>
            <a:ext cx="5128953" cy="6858000"/>
          </a:xfrm>
          <a:prstGeom prst="rect">
            <a:avLst/>
          </a:prstGeom>
        </p:spPr>
      </p:pic>
      <p:sp>
        <p:nvSpPr>
          <p:cNvPr id="4" name="TextBox 3">
            <a:extLst>
              <a:ext uri="{FF2B5EF4-FFF2-40B4-BE49-F238E27FC236}">
                <a16:creationId xmlns:a16="http://schemas.microsoft.com/office/drawing/2014/main" id="{24CA7F8F-0C22-43DA-8907-33273B58CCD9}"/>
              </a:ext>
            </a:extLst>
          </p:cNvPr>
          <p:cNvSpPr txBox="1"/>
          <p:nvPr/>
        </p:nvSpPr>
        <p:spPr>
          <a:xfrm>
            <a:off x="755576" y="476672"/>
            <a:ext cx="2592288" cy="2308324"/>
          </a:xfrm>
          <a:prstGeom prst="rect">
            <a:avLst/>
          </a:prstGeom>
          <a:noFill/>
        </p:spPr>
        <p:txBody>
          <a:bodyPr wrap="square" rtlCol="0">
            <a:spAutoFit/>
          </a:bodyPr>
          <a:lstStyle/>
          <a:p>
            <a:r>
              <a:rPr lang="en-GB" dirty="0"/>
              <a:t>Tubes of pollen and nectar are taken to the laboratory.</a:t>
            </a:r>
          </a:p>
          <a:p>
            <a:endParaRPr lang="en-GB" dirty="0"/>
          </a:p>
          <a:p>
            <a:r>
              <a:rPr lang="en-GB" dirty="0"/>
              <a:t>The scientists measure how much neonicotinoids are inside these samples of pollen.</a:t>
            </a:r>
          </a:p>
        </p:txBody>
      </p:sp>
      <p:sp>
        <p:nvSpPr>
          <p:cNvPr id="5" name="TextBox 4">
            <a:extLst>
              <a:ext uri="{FF2B5EF4-FFF2-40B4-BE49-F238E27FC236}">
                <a16:creationId xmlns:a16="http://schemas.microsoft.com/office/drawing/2014/main" id="{A754B34C-CA66-4534-A70C-E4387B49D608}"/>
              </a:ext>
            </a:extLst>
          </p:cNvPr>
          <p:cNvSpPr txBox="1"/>
          <p:nvPr/>
        </p:nvSpPr>
        <p:spPr>
          <a:xfrm>
            <a:off x="3444356" y="6453336"/>
            <a:ext cx="1296144" cy="307777"/>
          </a:xfrm>
          <a:prstGeom prst="rect">
            <a:avLst/>
          </a:prstGeom>
          <a:noFill/>
        </p:spPr>
        <p:txBody>
          <a:bodyPr wrap="square">
            <a:spAutoFit/>
          </a:bodyPr>
          <a:lstStyle/>
          <a:p>
            <a:r>
              <a:rPr lang="en-GB" sz="1400" dirty="0">
                <a:latin typeface="Calibri" panose="020F0502020204030204" pitchFamily="34" charset="0"/>
                <a:cs typeface="Calibri" panose="020F0502020204030204" pitchFamily="34" charset="0"/>
              </a:rPr>
              <a:t>© Lucy </a:t>
            </a:r>
            <a:r>
              <a:rPr lang="en-GB" sz="1400" dirty="0" err="1">
                <a:latin typeface="Calibri" panose="020F0502020204030204" pitchFamily="34" charset="0"/>
                <a:cs typeface="Calibri" panose="020F0502020204030204" pitchFamily="34" charset="0"/>
              </a:rPr>
              <a:t>Humes</a:t>
            </a:r>
            <a:endParaRPr lang="en-GB" sz="1400" dirty="0"/>
          </a:p>
        </p:txBody>
      </p:sp>
    </p:spTree>
    <p:extLst>
      <p:ext uri="{BB962C8B-B14F-4D97-AF65-F5344CB8AC3E}">
        <p14:creationId xmlns:p14="http://schemas.microsoft.com/office/powerpoint/2010/main" val="35140702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insect on the ground&#10;&#10;Description automatically generated">
            <a:extLst>
              <a:ext uri="{FF2B5EF4-FFF2-40B4-BE49-F238E27FC236}">
                <a16:creationId xmlns:a16="http://schemas.microsoft.com/office/drawing/2014/main" id="{728D98F8-156F-42BD-B2B6-B07826CB64D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32520" y="2307681"/>
            <a:ext cx="2088233" cy="1508208"/>
          </a:xfrm>
          <a:prstGeom prst="rect">
            <a:avLst/>
          </a:prstGeom>
          <a:ln w="38100">
            <a:solidFill>
              <a:srgbClr val="3EB1C8"/>
            </a:solidFill>
          </a:ln>
        </p:spPr>
      </p:pic>
      <p:pic>
        <p:nvPicPr>
          <p:cNvPr id="9" name="Picture 8" descr="A insect on the ground&#10;&#10;Description automatically generated">
            <a:extLst>
              <a:ext uri="{FF2B5EF4-FFF2-40B4-BE49-F238E27FC236}">
                <a16:creationId xmlns:a16="http://schemas.microsoft.com/office/drawing/2014/main" id="{BF22F4A5-C916-4AB8-89EF-9DE12665711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832520" y="4168285"/>
            <a:ext cx="2088232" cy="1392342"/>
          </a:xfrm>
          <a:prstGeom prst="rect">
            <a:avLst/>
          </a:prstGeom>
          <a:ln w="38100">
            <a:solidFill>
              <a:srgbClr val="3EB1C8"/>
            </a:solidFill>
          </a:ln>
        </p:spPr>
      </p:pic>
      <p:sp>
        <p:nvSpPr>
          <p:cNvPr id="3" name="Title 2">
            <a:extLst>
              <a:ext uri="{FF2B5EF4-FFF2-40B4-BE49-F238E27FC236}">
                <a16:creationId xmlns:a16="http://schemas.microsoft.com/office/drawing/2014/main" id="{A381027A-96F4-B3CD-A492-FBE1EDFEF98E}"/>
              </a:ext>
            </a:extLst>
          </p:cNvPr>
          <p:cNvSpPr>
            <a:spLocks noGrp="1"/>
          </p:cNvSpPr>
          <p:nvPr>
            <p:ph type="title"/>
          </p:nvPr>
        </p:nvSpPr>
        <p:spPr/>
        <p:txBody>
          <a:bodyPr>
            <a:normAutofit/>
          </a:bodyPr>
          <a:lstStyle/>
          <a:p>
            <a:r>
              <a:rPr lang="en-GB" dirty="0">
                <a:latin typeface="+mn-lt"/>
              </a:rPr>
              <a:t>What did the scientists find out?</a:t>
            </a:r>
          </a:p>
        </p:txBody>
      </p:sp>
      <p:sp>
        <p:nvSpPr>
          <p:cNvPr id="6" name="TextBox 5">
            <a:extLst>
              <a:ext uri="{FF2B5EF4-FFF2-40B4-BE49-F238E27FC236}">
                <a16:creationId xmlns:a16="http://schemas.microsoft.com/office/drawing/2014/main" id="{63C86308-850F-F402-11E7-B4318C290399}"/>
              </a:ext>
            </a:extLst>
          </p:cNvPr>
          <p:cNvSpPr txBox="1"/>
          <p:nvPr/>
        </p:nvSpPr>
        <p:spPr>
          <a:xfrm>
            <a:off x="647702" y="5892709"/>
            <a:ext cx="7886699" cy="646331"/>
          </a:xfrm>
          <a:prstGeom prst="rect">
            <a:avLst/>
          </a:prstGeom>
          <a:noFill/>
        </p:spPr>
        <p:txBody>
          <a:bodyPr wrap="square">
            <a:spAutoFit/>
          </a:bodyPr>
          <a:lstStyle/>
          <a:p>
            <a:r>
              <a:rPr lang="en-GB" dirty="0"/>
              <a:t>What do these results suggest?</a:t>
            </a:r>
          </a:p>
          <a:p>
            <a:r>
              <a:rPr lang="en-GB" dirty="0"/>
              <a:t>Note: The Queen Bee is the only bee that lays eggs.</a:t>
            </a:r>
          </a:p>
        </p:txBody>
      </p:sp>
      <p:sp>
        <p:nvSpPr>
          <p:cNvPr id="8" name="TextBox 7">
            <a:extLst>
              <a:ext uri="{FF2B5EF4-FFF2-40B4-BE49-F238E27FC236}">
                <a16:creationId xmlns:a16="http://schemas.microsoft.com/office/drawing/2014/main" id="{C0DAD6C3-3929-B7BA-5739-E9B77B6B259A}"/>
              </a:ext>
            </a:extLst>
          </p:cNvPr>
          <p:cNvSpPr txBox="1"/>
          <p:nvPr/>
        </p:nvSpPr>
        <p:spPr>
          <a:xfrm>
            <a:off x="3203847" y="2221507"/>
            <a:ext cx="4437048" cy="923330"/>
          </a:xfrm>
          <a:prstGeom prst="rect">
            <a:avLst/>
          </a:prstGeom>
          <a:noFill/>
        </p:spPr>
        <p:txBody>
          <a:bodyPr wrap="none" lIns="91440" tIns="45720" rIns="91440" bIns="45720" rtlCol="0" anchor="t">
            <a:spAutoFit/>
          </a:bodyPr>
          <a:lstStyle/>
          <a:p>
            <a:r>
              <a:rPr lang="en-GB" b="1" dirty="0"/>
              <a:t>Honeybees</a:t>
            </a:r>
            <a:endParaRPr lang="en-GB" dirty="0"/>
          </a:p>
          <a:p>
            <a:pPr marL="285750" indent="-285750">
              <a:buFont typeface="Arial" panose="020B0604020202020204" pitchFamily="34" charset="0"/>
              <a:buChar char="•"/>
            </a:pPr>
            <a:r>
              <a:rPr lang="en-GB" dirty="0"/>
              <a:t>colony sizes were smaller in UK &amp; Hungary</a:t>
            </a:r>
          </a:p>
          <a:p>
            <a:pPr marL="285750" indent="-285750">
              <a:buFont typeface="Arial" panose="020B0604020202020204" pitchFamily="34" charset="0"/>
              <a:buChar char="•"/>
            </a:pPr>
            <a:r>
              <a:rPr lang="en-GB" dirty="0"/>
              <a:t>colony sizes were greater in Germany</a:t>
            </a:r>
          </a:p>
        </p:txBody>
      </p:sp>
      <p:sp>
        <p:nvSpPr>
          <p:cNvPr id="14" name="TextBox 13">
            <a:extLst>
              <a:ext uri="{FF2B5EF4-FFF2-40B4-BE49-F238E27FC236}">
                <a16:creationId xmlns:a16="http://schemas.microsoft.com/office/drawing/2014/main" id="{A9462AAB-889C-9AD7-CDBD-BA83339F0C80}"/>
              </a:ext>
            </a:extLst>
          </p:cNvPr>
          <p:cNvSpPr txBox="1"/>
          <p:nvPr/>
        </p:nvSpPr>
        <p:spPr>
          <a:xfrm>
            <a:off x="3203847" y="4052419"/>
            <a:ext cx="5616625" cy="923330"/>
          </a:xfrm>
          <a:prstGeom prst="rect">
            <a:avLst/>
          </a:prstGeom>
          <a:noFill/>
        </p:spPr>
        <p:txBody>
          <a:bodyPr wrap="square">
            <a:spAutoFit/>
          </a:bodyPr>
          <a:lstStyle/>
          <a:p>
            <a:r>
              <a:rPr lang="en-GB" b="1" dirty="0"/>
              <a:t>Wild bees </a:t>
            </a:r>
          </a:p>
          <a:p>
            <a:r>
              <a:rPr lang="en-GB" dirty="0"/>
              <a:t>In all countries, the higher the level of pesticide found in the nest, the lower the numbers of queen bees.</a:t>
            </a:r>
          </a:p>
        </p:txBody>
      </p:sp>
      <p:sp>
        <p:nvSpPr>
          <p:cNvPr id="16" name="TextBox 15">
            <a:extLst>
              <a:ext uri="{FF2B5EF4-FFF2-40B4-BE49-F238E27FC236}">
                <a16:creationId xmlns:a16="http://schemas.microsoft.com/office/drawing/2014/main" id="{F81A847E-733E-615A-63B3-89B669058F93}"/>
              </a:ext>
            </a:extLst>
          </p:cNvPr>
          <p:cNvSpPr txBox="1"/>
          <p:nvPr/>
        </p:nvSpPr>
        <p:spPr>
          <a:xfrm>
            <a:off x="755140" y="1606267"/>
            <a:ext cx="7760208" cy="369332"/>
          </a:xfrm>
          <a:prstGeom prst="rect">
            <a:avLst/>
          </a:prstGeom>
          <a:noFill/>
        </p:spPr>
        <p:txBody>
          <a:bodyPr wrap="square">
            <a:spAutoFit/>
          </a:bodyPr>
          <a:lstStyle/>
          <a:p>
            <a:r>
              <a:rPr lang="en-GB" b="1" dirty="0"/>
              <a:t>After exposure to neonicotinoids:</a:t>
            </a:r>
          </a:p>
        </p:txBody>
      </p:sp>
    </p:spTree>
    <p:extLst>
      <p:ext uri="{BB962C8B-B14F-4D97-AF65-F5344CB8AC3E}">
        <p14:creationId xmlns:p14="http://schemas.microsoft.com/office/powerpoint/2010/main" val="38335989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42ED56A-59A1-4730-BE79-BAD382298BBE}"/>
              </a:ext>
            </a:extLst>
          </p:cNvPr>
          <p:cNvSpPr/>
          <p:nvPr/>
        </p:nvSpPr>
        <p:spPr>
          <a:xfrm>
            <a:off x="4148118" y="2921726"/>
            <a:ext cx="242374" cy="369332"/>
          </a:xfrm>
          <a:prstGeom prst="rect">
            <a:avLst/>
          </a:prstGeom>
        </p:spPr>
        <p:txBody>
          <a:bodyPr wrap="none">
            <a:spAutoFit/>
          </a:bodyPr>
          <a:lstStyle/>
          <a:p>
            <a:r>
              <a:rPr lang="en-GB" dirty="0">
                <a:solidFill>
                  <a:srgbClr val="000000"/>
                </a:solidFill>
                <a:latin typeface="Times New Roman" panose="02020603050405020304" pitchFamily="18" charset="0"/>
              </a:rPr>
              <a:t> </a:t>
            </a:r>
            <a:endParaRPr lang="en-GB" dirty="0"/>
          </a:p>
        </p:txBody>
      </p:sp>
      <p:sp>
        <p:nvSpPr>
          <p:cNvPr id="8" name="TextBox 7">
            <a:extLst>
              <a:ext uri="{FF2B5EF4-FFF2-40B4-BE49-F238E27FC236}">
                <a16:creationId xmlns:a16="http://schemas.microsoft.com/office/drawing/2014/main" id="{38C99B73-EA93-4B5F-AE56-98003A3A091E}"/>
              </a:ext>
            </a:extLst>
          </p:cNvPr>
          <p:cNvSpPr txBox="1"/>
          <p:nvPr/>
        </p:nvSpPr>
        <p:spPr>
          <a:xfrm>
            <a:off x="628650" y="4857243"/>
            <a:ext cx="6480720" cy="1815882"/>
          </a:xfrm>
          <a:prstGeom prst="rect">
            <a:avLst/>
          </a:prstGeom>
          <a:noFill/>
        </p:spPr>
        <p:txBody>
          <a:bodyPr wrap="square">
            <a:spAutoFit/>
          </a:bodyPr>
          <a:lstStyle/>
          <a:p>
            <a:pPr marL="342900" lvl="0" indent="-342900">
              <a:spcAft>
                <a:spcPts val="0"/>
              </a:spcAft>
              <a:buFont typeface="+mj-lt"/>
              <a:buAutoNum type="arabicPeriod"/>
            </a:pPr>
            <a:r>
              <a:rPr lang="en-GB" sz="1600" dirty="0">
                <a:latin typeface="Calibri" panose="020F0502020204030204" pitchFamily="34" charset="0"/>
                <a:ea typeface="Calibri" panose="020F0502020204030204" pitchFamily="34" charset="0"/>
                <a:cs typeface="Times New Roman" panose="02020603050405020304" pitchFamily="18" charset="0"/>
              </a:rPr>
              <a:t>Centre for Ecology and Hydrology, Oxfordshire, </a:t>
            </a:r>
            <a:r>
              <a:rPr lang="en-GB" sz="1600" b="1" dirty="0">
                <a:latin typeface="Calibri" panose="020F0502020204030204" pitchFamily="34" charset="0"/>
                <a:ea typeface="Calibri" panose="020F0502020204030204" pitchFamily="34" charset="0"/>
                <a:cs typeface="Times New Roman" panose="02020603050405020304" pitchFamily="18" charset="0"/>
              </a:rPr>
              <a:t>UK</a:t>
            </a:r>
          </a:p>
          <a:p>
            <a:pPr marL="342900" lvl="0" indent="-342900">
              <a:spcAft>
                <a:spcPts val="0"/>
              </a:spcAft>
              <a:buFont typeface="+mj-lt"/>
              <a:buAutoNum type="arabicPeriod"/>
            </a:pPr>
            <a:r>
              <a:rPr lang="en-GB" sz="1600" dirty="0">
                <a:latin typeface="Calibri" panose="020F0502020204030204" pitchFamily="34" charset="0"/>
                <a:ea typeface="Calibri" panose="020F0502020204030204" pitchFamily="34" charset="0"/>
                <a:cs typeface="Times New Roman" panose="02020603050405020304" pitchFamily="18" charset="0"/>
              </a:rPr>
              <a:t>Centre for Ecology and Hydrology, Lancaster Environment Centre, </a:t>
            </a:r>
            <a:r>
              <a:rPr lang="en-GB" sz="1600" b="1" dirty="0">
                <a:latin typeface="Calibri" panose="020F0502020204030204" pitchFamily="34" charset="0"/>
                <a:ea typeface="Calibri" panose="020F0502020204030204" pitchFamily="34" charset="0"/>
                <a:cs typeface="Times New Roman" panose="02020603050405020304" pitchFamily="18" charset="0"/>
              </a:rPr>
              <a:t>UK</a:t>
            </a:r>
          </a:p>
          <a:p>
            <a:pPr marL="342900" lvl="0" indent="-342900">
              <a:spcAft>
                <a:spcPts val="0"/>
              </a:spcAft>
              <a:buFont typeface="+mj-lt"/>
              <a:buAutoNum type="arabicPeriod"/>
            </a:pPr>
            <a:r>
              <a:rPr lang="en-GB" sz="1600" dirty="0" err="1">
                <a:latin typeface="Calibri" panose="020F0502020204030204" pitchFamily="34" charset="0"/>
                <a:ea typeface="Calibri" panose="020F0502020204030204" pitchFamily="34" charset="0"/>
                <a:cs typeface="Times New Roman" panose="02020603050405020304" pitchFamily="18" charset="0"/>
              </a:rPr>
              <a:t>Szent</a:t>
            </a:r>
            <a:r>
              <a:rPr lang="en-GB" sz="1600" dirty="0">
                <a:latin typeface="Calibri" panose="020F0502020204030204" pitchFamily="34" charset="0"/>
                <a:ea typeface="Calibri" panose="020F0502020204030204" pitchFamily="34" charset="0"/>
                <a:cs typeface="Times New Roman" panose="02020603050405020304" pitchFamily="18" charset="0"/>
              </a:rPr>
              <a:t> </a:t>
            </a:r>
            <a:r>
              <a:rPr lang="en-GB" sz="1600" dirty="0" err="1">
                <a:latin typeface="Calibri" panose="020F0502020204030204" pitchFamily="34" charset="0"/>
                <a:ea typeface="Calibri" panose="020F0502020204030204" pitchFamily="34" charset="0"/>
                <a:cs typeface="Times New Roman" panose="02020603050405020304" pitchFamily="18" charset="0"/>
              </a:rPr>
              <a:t>István</a:t>
            </a:r>
            <a:r>
              <a:rPr lang="en-GB" sz="1600" dirty="0">
                <a:latin typeface="Calibri" panose="020F0502020204030204" pitchFamily="34" charset="0"/>
                <a:ea typeface="Calibri" panose="020F0502020204030204" pitchFamily="34" charset="0"/>
                <a:cs typeface="Times New Roman" panose="02020603050405020304" pitchFamily="18" charset="0"/>
              </a:rPr>
              <a:t> University, 2103 </a:t>
            </a:r>
            <a:r>
              <a:rPr lang="en-GB" sz="1600" dirty="0" err="1">
                <a:latin typeface="Calibri" panose="020F0502020204030204" pitchFamily="34" charset="0"/>
                <a:ea typeface="Calibri" panose="020F0502020204030204" pitchFamily="34" charset="0"/>
                <a:cs typeface="Times New Roman" panose="02020603050405020304" pitchFamily="18" charset="0"/>
              </a:rPr>
              <a:t>Gödöllö</a:t>
            </a:r>
            <a:r>
              <a:rPr lang="en-GB" sz="1600" dirty="0">
                <a:latin typeface="Calibri" panose="020F0502020204030204" pitchFamily="34" charset="0"/>
                <a:ea typeface="Calibri" panose="020F0502020204030204" pitchFamily="34" charset="0"/>
                <a:cs typeface="Times New Roman" panose="02020603050405020304" pitchFamily="18" charset="0"/>
              </a:rPr>
              <a:t>, </a:t>
            </a:r>
            <a:r>
              <a:rPr lang="en-GB" sz="1600" b="1" dirty="0">
                <a:latin typeface="Calibri" panose="020F0502020204030204" pitchFamily="34" charset="0"/>
                <a:ea typeface="Calibri" panose="020F0502020204030204" pitchFamily="34" charset="0"/>
                <a:cs typeface="Times New Roman" panose="02020603050405020304" pitchFamily="18" charset="0"/>
              </a:rPr>
              <a:t>Hungary</a:t>
            </a:r>
          </a:p>
          <a:p>
            <a:pPr marL="342900" lvl="0" indent="-342900">
              <a:spcAft>
                <a:spcPts val="0"/>
              </a:spcAft>
              <a:buFont typeface="+mj-lt"/>
              <a:buAutoNum type="arabicPeriod"/>
            </a:pPr>
            <a:r>
              <a:rPr lang="en-GB" sz="1600" dirty="0">
                <a:latin typeface="Calibri" panose="020F0502020204030204" pitchFamily="34" charset="0"/>
                <a:ea typeface="Calibri" panose="020F0502020204030204" pitchFamily="34" charset="0"/>
                <a:cs typeface="Times New Roman" panose="02020603050405020304" pitchFamily="18" charset="0"/>
              </a:rPr>
              <a:t>Am-</a:t>
            </a:r>
            <a:r>
              <a:rPr lang="en-GB" sz="1600" dirty="0" err="1">
                <a:latin typeface="Calibri" panose="020F0502020204030204" pitchFamily="34" charset="0"/>
                <a:ea typeface="Calibri" panose="020F0502020204030204" pitchFamily="34" charset="0"/>
                <a:cs typeface="Times New Roman" panose="02020603050405020304" pitchFamily="18" charset="0"/>
              </a:rPr>
              <a:t>Heidehof</a:t>
            </a:r>
            <a:r>
              <a:rPr lang="en-GB" sz="1600" dirty="0">
                <a:latin typeface="Calibri" panose="020F0502020204030204" pitchFamily="34" charset="0"/>
                <a:ea typeface="Calibri" panose="020F0502020204030204" pitchFamily="34" charset="0"/>
                <a:cs typeface="Times New Roman" panose="02020603050405020304" pitchFamily="18" charset="0"/>
              </a:rPr>
              <a:t> 44, 14163 Berlin, </a:t>
            </a:r>
            <a:r>
              <a:rPr lang="en-GB" sz="1600" b="1" dirty="0">
                <a:latin typeface="Calibri" panose="020F0502020204030204" pitchFamily="34" charset="0"/>
                <a:ea typeface="Calibri" panose="020F0502020204030204" pitchFamily="34" charset="0"/>
                <a:cs typeface="Times New Roman" panose="02020603050405020304" pitchFamily="18" charset="0"/>
              </a:rPr>
              <a:t>Germany</a:t>
            </a:r>
          </a:p>
          <a:p>
            <a:pPr marL="342900" lvl="0" indent="-342900">
              <a:spcAft>
                <a:spcPts val="0"/>
              </a:spcAft>
              <a:buFont typeface="+mj-lt"/>
              <a:buAutoNum type="arabicPeriod"/>
            </a:pPr>
            <a:r>
              <a:rPr lang="en-GB" sz="1600" dirty="0">
                <a:latin typeface="Calibri" panose="020F0502020204030204" pitchFamily="34" charset="0"/>
                <a:ea typeface="Calibri" panose="020F0502020204030204" pitchFamily="34" charset="0"/>
                <a:cs typeface="Times New Roman" panose="02020603050405020304" pitchFamily="18" charset="0"/>
              </a:rPr>
              <a:t>Leaside, Carron Lane, West Sussex, </a:t>
            </a:r>
            <a:r>
              <a:rPr lang="en-GB" sz="1600" b="1" dirty="0">
                <a:latin typeface="Calibri" panose="020F0502020204030204" pitchFamily="34" charset="0"/>
                <a:ea typeface="Calibri" panose="020F0502020204030204" pitchFamily="34" charset="0"/>
                <a:cs typeface="Times New Roman" panose="02020603050405020304" pitchFamily="18" charset="0"/>
              </a:rPr>
              <a:t>UK</a:t>
            </a:r>
          </a:p>
          <a:p>
            <a:pPr marL="342900" lvl="0" indent="-342900">
              <a:spcAft>
                <a:spcPts val="0"/>
              </a:spcAft>
              <a:buFont typeface="+mj-lt"/>
              <a:buAutoNum type="arabicPeriod"/>
            </a:pPr>
            <a:r>
              <a:rPr lang="en-GB" sz="1600" dirty="0">
                <a:latin typeface="Calibri" panose="020F0502020204030204" pitchFamily="34" charset="0"/>
                <a:ea typeface="Calibri" panose="020F0502020204030204" pitchFamily="34" charset="0"/>
                <a:cs typeface="Times New Roman" panose="02020603050405020304" pitchFamily="18" charset="0"/>
              </a:rPr>
              <a:t>Institute for Bee Research, 16540 </a:t>
            </a:r>
            <a:r>
              <a:rPr lang="en-GB" sz="1600" dirty="0" err="1">
                <a:latin typeface="Calibri" panose="020F0502020204030204" pitchFamily="34" charset="0"/>
                <a:ea typeface="Calibri" panose="020F0502020204030204" pitchFamily="34" charset="0"/>
                <a:cs typeface="Times New Roman" panose="02020603050405020304" pitchFamily="18" charset="0"/>
              </a:rPr>
              <a:t>Hohen-Neuendorf</a:t>
            </a:r>
            <a:r>
              <a:rPr lang="en-GB" sz="1600" dirty="0">
                <a:latin typeface="Calibri" panose="020F0502020204030204" pitchFamily="34" charset="0"/>
                <a:ea typeface="Calibri" panose="020F0502020204030204" pitchFamily="34" charset="0"/>
                <a:cs typeface="Times New Roman" panose="02020603050405020304" pitchFamily="18" charset="0"/>
              </a:rPr>
              <a:t>, </a:t>
            </a:r>
            <a:r>
              <a:rPr lang="en-GB" sz="1600" b="1" dirty="0">
                <a:latin typeface="Calibri" panose="020F0502020204030204" pitchFamily="34" charset="0"/>
                <a:ea typeface="Calibri" panose="020F0502020204030204" pitchFamily="34" charset="0"/>
                <a:cs typeface="Times New Roman" panose="02020603050405020304" pitchFamily="18" charset="0"/>
              </a:rPr>
              <a:t>Germany</a:t>
            </a:r>
          </a:p>
          <a:p>
            <a:pPr marL="342900" lvl="0" indent="-342900">
              <a:spcAft>
                <a:spcPts val="0"/>
              </a:spcAft>
              <a:buFont typeface="+mj-lt"/>
              <a:buAutoNum type="arabicPeriod"/>
            </a:pPr>
            <a:r>
              <a:rPr lang="en-GB" sz="1600" dirty="0">
                <a:latin typeface="Calibri" panose="020F0502020204030204" pitchFamily="34" charset="0"/>
                <a:ea typeface="Calibri" panose="020F0502020204030204" pitchFamily="34" charset="0"/>
                <a:cs typeface="Times New Roman" panose="02020603050405020304" pitchFamily="18" charset="0"/>
              </a:rPr>
              <a:t>Eurofins, </a:t>
            </a:r>
            <a:r>
              <a:rPr lang="en-GB" sz="1600" dirty="0" err="1">
                <a:latin typeface="Calibri" panose="020F0502020204030204" pitchFamily="34" charset="0"/>
                <a:ea typeface="Calibri" panose="020F0502020204030204" pitchFamily="34" charset="0"/>
                <a:cs typeface="Times New Roman" panose="02020603050405020304" pitchFamily="18" charset="0"/>
              </a:rPr>
              <a:t>Ecotox</a:t>
            </a:r>
            <a:r>
              <a:rPr lang="en-GB" sz="1600" dirty="0">
                <a:latin typeface="Calibri" panose="020F0502020204030204" pitchFamily="34" charset="0"/>
                <a:ea typeface="Calibri" panose="020F0502020204030204" pitchFamily="34" charset="0"/>
                <a:cs typeface="Times New Roman" panose="02020603050405020304" pitchFamily="18" charset="0"/>
              </a:rPr>
              <a:t>-GmbH, 75223 </a:t>
            </a:r>
            <a:r>
              <a:rPr lang="en-GB" sz="1600" dirty="0" err="1">
                <a:latin typeface="Calibri" panose="020F0502020204030204" pitchFamily="34" charset="0"/>
                <a:ea typeface="Calibri" panose="020F0502020204030204" pitchFamily="34" charset="0"/>
                <a:cs typeface="Times New Roman" panose="02020603050405020304" pitchFamily="18" charset="0"/>
              </a:rPr>
              <a:t>NiefernÖoschelbronn</a:t>
            </a:r>
            <a:r>
              <a:rPr lang="en-GB" sz="1600" dirty="0">
                <a:latin typeface="Calibri" panose="020F0502020204030204" pitchFamily="34" charset="0"/>
                <a:ea typeface="Calibri" panose="020F0502020204030204" pitchFamily="34" charset="0"/>
                <a:cs typeface="Times New Roman" panose="02020603050405020304" pitchFamily="18" charset="0"/>
              </a:rPr>
              <a:t>, </a:t>
            </a:r>
            <a:r>
              <a:rPr lang="en-GB" sz="1600" b="1" dirty="0">
                <a:latin typeface="Calibri" panose="020F0502020204030204" pitchFamily="34" charset="0"/>
                <a:ea typeface="Calibri" panose="020F0502020204030204" pitchFamily="34" charset="0"/>
                <a:cs typeface="Times New Roman" panose="02020603050405020304" pitchFamily="18" charset="0"/>
              </a:rPr>
              <a:t>Germany</a:t>
            </a:r>
            <a:endParaRPr lang="en-GB" sz="1600" dirty="0"/>
          </a:p>
        </p:txBody>
      </p:sp>
      <p:sp>
        <p:nvSpPr>
          <p:cNvPr id="9" name="TextBox 8">
            <a:extLst>
              <a:ext uri="{FF2B5EF4-FFF2-40B4-BE49-F238E27FC236}">
                <a16:creationId xmlns:a16="http://schemas.microsoft.com/office/drawing/2014/main" id="{AEAF0EE8-E09B-4A61-9FDE-4DDA00E21B99}"/>
              </a:ext>
            </a:extLst>
          </p:cNvPr>
          <p:cNvSpPr txBox="1"/>
          <p:nvPr/>
        </p:nvSpPr>
        <p:spPr>
          <a:xfrm>
            <a:off x="628650" y="2567782"/>
            <a:ext cx="1884742" cy="1323439"/>
          </a:xfrm>
          <a:prstGeom prst="rect">
            <a:avLst/>
          </a:prstGeom>
          <a:noFill/>
        </p:spPr>
        <p:txBody>
          <a:bodyPr wrap="square">
            <a:spAutoFit/>
          </a:bodyPr>
          <a:lstStyle/>
          <a:p>
            <a:pPr>
              <a:spcAft>
                <a:spcPts val="0"/>
              </a:spcAft>
            </a:pPr>
            <a:r>
              <a:rPr lang="en-GB" sz="1600" b="1" dirty="0">
                <a:latin typeface="Calibri" panose="020F0502020204030204" pitchFamily="34" charset="0"/>
                <a:ea typeface="Calibri" panose="020F0502020204030204" pitchFamily="34" charset="0"/>
                <a:cs typeface="Times New Roman" panose="02020603050405020304" pitchFamily="18" charset="0"/>
              </a:rPr>
              <a:t>B. A. Woodcock,</a:t>
            </a:r>
            <a:r>
              <a:rPr lang="en-GB" sz="1600" b="1" baseline="30000" dirty="0">
                <a:latin typeface="Calibri" panose="020F0502020204030204" pitchFamily="34" charset="0"/>
                <a:ea typeface="Calibri" panose="020F0502020204030204" pitchFamily="34" charset="0"/>
                <a:cs typeface="Times New Roman" panose="02020603050405020304" pitchFamily="18" charset="0"/>
              </a:rPr>
              <a:t>1</a:t>
            </a:r>
            <a:r>
              <a:rPr lang="en-GB" sz="1600" b="1" dirty="0">
                <a:latin typeface="Calibri" panose="020F0502020204030204" pitchFamily="34" charset="0"/>
                <a:ea typeface="Calibri" panose="020F0502020204030204" pitchFamily="34" charset="0"/>
                <a:cs typeface="Times New Roman" panose="02020603050405020304" pitchFamily="18" charset="0"/>
              </a:rPr>
              <a:t> </a:t>
            </a:r>
          </a:p>
          <a:p>
            <a:pPr>
              <a:spcAft>
                <a:spcPts val="0"/>
              </a:spcAft>
            </a:pPr>
            <a:r>
              <a:rPr lang="en-GB" sz="1600" dirty="0">
                <a:latin typeface="Calibri" panose="020F0502020204030204" pitchFamily="34" charset="0"/>
                <a:ea typeface="Calibri" panose="020F0502020204030204" pitchFamily="34" charset="0"/>
                <a:cs typeface="Times New Roman" panose="02020603050405020304" pitchFamily="18" charset="0"/>
              </a:rPr>
              <a:t>J. M. Bullock,</a:t>
            </a:r>
            <a:r>
              <a:rPr lang="en-GB" sz="1600" baseline="30000" dirty="0">
                <a:latin typeface="Calibri" panose="020F0502020204030204" pitchFamily="34" charset="0"/>
                <a:ea typeface="Calibri" panose="020F0502020204030204" pitchFamily="34" charset="0"/>
                <a:cs typeface="Times New Roman" panose="02020603050405020304" pitchFamily="18" charset="0"/>
              </a:rPr>
              <a:t>1</a:t>
            </a:r>
            <a:r>
              <a:rPr lang="en-GB" sz="1600" dirty="0">
                <a:latin typeface="Calibri" panose="020F0502020204030204" pitchFamily="34" charset="0"/>
                <a:ea typeface="Calibri" panose="020F0502020204030204" pitchFamily="34" charset="0"/>
                <a:cs typeface="Times New Roman" panose="02020603050405020304" pitchFamily="18" charset="0"/>
              </a:rPr>
              <a:t> </a:t>
            </a:r>
          </a:p>
          <a:p>
            <a:pPr>
              <a:spcAft>
                <a:spcPts val="0"/>
              </a:spcAft>
            </a:pPr>
            <a:r>
              <a:rPr lang="en-GB" sz="1600" dirty="0">
                <a:latin typeface="Calibri" panose="020F0502020204030204" pitchFamily="34" charset="0"/>
                <a:ea typeface="Calibri" panose="020F0502020204030204" pitchFamily="34" charset="0"/>
                <a:cs typeface="Times New Roman" panose="02020603050405020304" pitchFamily="18" charset="0"/>
              </a:rPr>
              <a:t>R. F. Shore,</a:t>
            </a:r>
            <a:r>
              <a:rPr lang="en-GB" sz="1600" baseline="30000" dirty="0">
                <a:latin typeface="Calibri" panose="020F0502020204030204" pitchFamily="34" charset="0"/>
                <a:ea typeface="Calibri" panose="020F0502020204030204" pitchFamily="34" charset="0"/>
                <a:cs typeface="Times New Roman" panose="02020603050405020304" pitchFamily="18" charset="0"/>
              </a:rPr>
              <a:t>2</a:t>
            </a:r>
            <a:r>
              <a:rPr lang="en-GB" sz="1600" dirty="0">
                <a:latin typeface="Calibri" panose="020F0502020204030204" pitchFamily="34" charset="0"/>
                <a:ea typeface="Calibri" panose="020F0502020204030204" pitchFamily="34" charset="0"/>
                <a:cs typeface="Times New Roman" panose="02020603050405020304" pitchFamily="18" charset="0"/>
              </a:rPr>
              <a:t> </a:t>
            </a:r>
          </a:p>
          <a:p>
            <a:pPr>
              <a:spcAft>
                <a:spcPts val="0"/>
              </a:spcAft>
            </a:pPr>
            <a:r>
              <a:rPr lang="en-GB" sz="1600" dirty="0">
                <a:latin typeface="Calibri" panose="020F0502020204030204" pitchFamily="34" charset="0"/>
                <a:ea typeface="Calibri" panose="020F0502020204030204" pitchFamily="34" charset="0"/>
                <a:cs typeface="Times New Roman" panose="02020603050405020304" pitchFamily="18" charset="0"/>
              </a:rPr>
              <a:t>M. S. Heard,</a:t>
            </a:r>
            <a:r>
              <a:rPr lang="en-GB" sz="1600" baseline="30000" dirty="0">
                <a:latin typeface="Calibri" panose="020F0502020204030204" pitchFamily="34" charset="0"/>
                <a:ea typeface="Calibri" panose="020F0502020204030204" pitchFamily="34" charset="0"/>
                <a:cs typeface="Times New Roman" panose="02020603050405020304" pitchFamily="18" charset="0"/>
              </a:rPr>
              <a:t>1</a:t>
            </a:r>
            <a:r>
              <a:rPr lang="en-GB" sz="1600" dirty="0">
                <a:latin typeface="Calibri" panose="020F0502020204030204" pitchFamily="34" charset="0"/>
                <a:ea typeface="Calibri" panose="020F0502020204030204" pitchFamily="34" charset="0"/>
                <a:cs typeface="Times New Roman" panose="02020603050405020304" pitchFamily="18" charset="0"/>
              </a:rPr>
              <a:t> </a:t>
            </a:r>
          </a:p>
          <a:p>
            <a:pPr>
              <a:spcAft>
                <a:spcPts val="0"/>
              </a:spcAft>
            </a:pPr>
            <a:r>
              <a:rPr lang="en-GB" sz="1600" dirty="0">
                <a:latin typeface="Calibri" panose="020F0502020204030204" pitchFamily="34" charset="0"/>
                <a:ea typeface="Calibri" panose="020F0502020204030204" pitchFamily="34" charset="0"/>
                <a:cs typeface="Times New Roman" panose="02020603050405020304" pitchFamily="18" charset="0"/>
              </a:rPr>
              <a:t>M. G. Pereira,</a:t>
            </a:r>
            <a:r>
              <a:rPr lang="en-GB" sz="1600" baseline="30000" dirty="0">
                <a:latin typeface="Calibri" panose="020F0502020204030204" pitchFamily="34" charset="0"/>
                <a:ea typeface="Calibri" panose="020F0502020204030204" pitchFamily="34" charset="0"/>
                <a:cs typeface="Times New Roman" panose="02020603050405020304" pitchFamily="18" charset="0"/>
              </a:rPr>
              <a:t>2</a:t>
            </a:r>
            <a:r>
              <a:rPr lang="en-GB" sz="1600" dirty="0">
                <a:latin typeface="Calibri" panose="020F0502020204030204" pitchFamily="34" charset="0"/>
                <a:ea typeface="Calibri" panose="020F0502020204030204" pitchFamily="34" charset="0"/>
                <a:cs typeface="Times New Roman" panose="02020603050405020304" pitchFamily="18" charset="0"/>
              </a:rPr>
              <a:t> </a:t>
            </a:r>
          </a:p>
        </p:txBody>
      </p:sp>
      <p:sp>
        <p:nvSpPr>
          <p:cNvPr id="13" name="TextBox 12">
            <a:extLst>
              <a:ext uri="{FF2B5EF4-FFF2-40B4-BE49-F238E27FC236}">
                <a16:creationId xmlns:a16="http://schemas.microsoft.com/office/drawing/2014/main" id="{59A23F6D-058E-4945-BAE8-2452966CE24D}"/>
              </a:ext>
            </a:extLst>
          </p:cNvPr>
          <p:cNvSpPr txBox="1"/>
          <p:nvPr/>
        </p:nvSpPr>
        <p:spPr>
          <a:xfrm>
            <a:off x="4229244" y="2567783"/>
            <a:ext cx="1884742" cy="1323439"/>
          </a:xfrm>
          <a:prstGeom prst="rect">
            <a:avLst/>
          </a:prstGeom>
          <a:noFill/>
        </p:spPr>
        <p:txBody>
          <a:bodyPr wrap="square">
            <a:spAutoFit/>
          </a:bodyPr>
          <a:lstStyle/>
          <a:p>
            <a:pPr>
              <a:spcAft>
                <a:spcPts val="0"/>
              </a:spcAft>
            </a:pPr>
            <a:r>
              <a:rPr lang="en-GB" sz="1600" dirty="0">
                <a:latin typeface="Calibri" panose="020F0502020204030204" pitchFamily="34" charset="0"/>
                <a:ea typeface="Calibri" panose="020F0502020204030204" pitchFamily="34" charset="0"/>
                <a:cs typeface="Times New Roman" panose="02020603050405020304" pitchFamily="18" charset="0"/>
              </a:rPr>
              <a:t>P. Henrys,</a:t>
            </a:r>
            <a:r>
              <a:rPr lang="en-GB" sz="1600" baseline="30000" dirty="0">
                <a:latin typeface="Calibri" panose="020F0502020204030204" pitchFamily="34" charset="0"/>
                <a:ea typeface="Calibri" panose="020F0502020204030204" pitchFamily="34" charset="0"/>
                <a:cs typeface="Times New Roman" panose="02020603050405020304" pitchFamily="18" charset="0"/>
              </a:rPr>
              <a:t>2</a:t>
            </a:r>
            <a:r>
              <a:rPr lang="en-GB" sz="1600" dirty="0">
                <a:latin typeface="Calibri" panose="020F0502020204030204" pitchFamily="34" charset="0"/>
                <a:ea typeface="Calibri" panose="020F0502020204030204" pitchFamily="34" charset="0"/>
                <a:cs typeface="Times New Roman" panose="02020603050405020304" pitchFamily="18" charset="0"/>
              </a:rPr>
              <a:t> </a:t>
            </a:r>
          </a:p>
          <a:p>
            <a:pPr>
              <a:spcAft>
                <a:spcPts val="0"/>
              </a:spcAft>
            </a:pPr>
            <a:r>
              <a:rPr lang="en-GB" sz="1600" dirty="0">
                <a:latin typeface="Calibri" panose="020F0502020204030204" pitchFamily="34" charset="0"/>
                <a:ea typeface="Calibri" panose="020F0502020204030204" pitchFamily="34" charset="0"/>
                <a:cs typeface="Times New Roman" panose="02020603050405020304" pitchFamily="18" charset="0"/>
              </a:rPr>
              <a:t>J. Peyton,</a:t>
            </a:r>
            <a:r>
              <a:rPr lang="en-GB" sz="1600" baseline="30000" dirty="0">
                <a:latin typeface="Calibri" panose="020F0502020204030204" pitchFamily="34" charset="0"/>
                <a:ea typeface="Calibri" panose="020F0502020204030204" pitchFamily="34" charset="0"/>
                <a:cs typeface="Times New Roman" panose="02020603050405020304" pitchFamily="18" charset="0"/>
              </a:rPr>
              <a:t>1</a:t>
            </a:r>
            <a:r>
              <a:rPr lang="en-GB" sz="1600" dirty="0">
                <a:latin typeface="Calibri" panose="020F0502020204030204" pitchFamily="34" charset="0"/>
                <a:ea typeface="Calibri" panose="020F0502020204030204" pitchFamily="34" charset="0"/>
                <a:cs typeface="Times New Roman" panose="02020603050405020304" pitchFamily="18" charset="0"/>
              </a:rPr>
              <a:t> </a:t>
            </a:r>
          </a:p>
          <a:p>
            <a:pPr>
              <a:spcAft>
                <a:spcPts val="0"/>
              </a:spcAft>
            </a:pPr>
            <a:r>
              <a:rPr lang="en-GB" sz="1600" dirty="0">
                <a:latin typeface="Calibri" panose="020F0502020204030204" pitchFamily="34" charset="0"/>
                <a:ea typeface="Calibri" panose="020F0502020204030204" pitchFamily="34" charset="0"/>
                <a:cs typeface="Times New Roman" panose="02020603050405020304" pitchFamily="18" charset="0"/>
              </a:rPr>
              <a:t>S. Hulmes,</a:t>
            </a:r>
            <a:r>
              <a:rPr lang="en-GB" sz="1600" baseline="30000" dirty="0">
                <a:latin typeface="Calibri" panose="020F0502020204030204" pitchFamily="34" charset="0"/>
                <a:ea typeface="Calibri" panose="020F0502020204030204" pitchFamily="34" charset="0"/>
                <a:cs typeface="Times New Roman" panose="02020603050405020304" pitchFamily="18" charset="0"/>
              </a:rPr>
              <a:t>1</a:t>
            </a:r>
            <a:r>
              <a:rPr lang="en-GB" sz="1600" dirty="0">
                <a:latin typeface="Calibri" panose="020F0502020204030204" pitchFamily="34" charset="0"/>
                <a:ea typeface="Calibri" panose="020F0502020204030204" pitchFamily="34" charset="0"/>
                <a:cs typeface="Times New Roman" panose="02020603050405020304" pitchFamily="18" charset="0"/>
              </a:rPr>
              <a:t> </a:t>
            </a:r>
          </a:p>
          <a:p>
            <a:pPr>
              <a:spcAft>
                <a:spcPts val="0"/>
              </a:spcAft>
            </a:pPr>
            <a:r>
              <a:rPr lang="en-GB" sz="1600" dirty="0">
                <a:latin typeface="Calibri" panose="020F0502020204030204" pitchFamily="34" charset="0"/>
                <a:ea typeface="Calibri" panose="020F0502020204030204" pitchFamily="34" charset="0"/>
                <a:cs typeface="Times New Roman" panose="02020603050405020304" pitchFamily="18" charset="0"/>
              </a:rPr>
              <a:t>L. Hulmes,</a:t>
            </a:r>
            <a:r>
              <a:rPr lang="en-GB" sz="1600" baseline="30000" dirty="0">
                <a:latin typeface="Calibri" panose="020F0502020204030204" pitchFamily="34" charset="0"/>
                <a:ea typeface="Calibri" panose="020F0502020204030204" pitchFamily="34" charset="0"/>
                <a:cs typeface="Times New Roman" panose="02020603050405020304" pitchFamily="18" charset="0"/>
              </a:rPr>
              <a:t>1</a:t>
            </a:r>
            <a:r>
              <a:rPr lang="en-GB" sz="1600" dirty="0">
                <a:latin typeface="Calibri" panose="020F0502020204030204" pitchFamily="34" charset="0"/>
                <a:ea typeface="Calibri" panose="020F0502020204030204" pitchFamily="34" charset="0"/>
                <a:cs typeface="Times New Roman" panose="02020603050405020304" pitchFamily="18" charset="0"/>
              </a:rPr>
              <a:t> </a:t>
            </a:r>
          </a:p>
          <a:p>
            <a:pPr>
              <a:spcAft>
                <a:spcPts val="0"/>
              </a:spcAft>
            </a:pPr>
            <a:r>
              <a:rPr lang="en-GB" sz="1600" dirty="0">
                <a:latin typeface="Calibri" panose="020F0502020204030204" pitchFamily="34" charset="0"/>
                <a:ea typeface="Calibri" panose="020F0502020204030204" pitchFamily="34" charset="0"/>
                <a:cs typeface="Times New Roman" panose="02020603050405020304" pitchFamily="18" charset="0"/>
              </a:rPr>
              <a:t>M.</a:t>
            </a:r>
            <a:r>
              <a:rPr lang="en-GB" sz="1600" baseline="30000" dirty="0">
                <a:latin typeface="Calibri" panose="020F0502020204030204" pitchFamily="34" charset="0"/>
                <a:ea typeface="Calibri" panose="020F0502020204030204" pitchFamily="34" charset="0"/>
                <a:cs typeface="Times New Roman" panose="02020603050405020304" pitchFamily="18" charset="0"/>
              </a:rPr>
              <a:t> </a:t>
            </a:r>
            <a:r>
              <a:rPr lang="en-GB" sz="1600" dirty="0">
                <a:latin typeface="Calibri" panose="020F0502020204030204" pitchFamily="34" charset="0"/>
                <a:ea typeface="Calibri" panose="020F0502020204030204" pitchFamily="34" charset="0"/>
                <a:cs typeface="Times New Roman" panose="02020603050405020304" pitchFamily="18" charset="0"/>
              </a:rPr>
              <a:t>Sárospataki,</a:t>
            </a:r>
            <a:r>
              <a:rPr lang="en-GB" sz="1600" baseline="30000" dirty="0">
                <a:latin typeface="Calibri" panose="020F0502020204030204" pitchFamily="34" charset="0"/>
                <a:ea typeface="Calibri" panose="020F0502020204030204" pitchFamily="34" charset="0"/>
                <a:cs typeface="Times New Roman" panose="02020603050405020304" pitchFamily="18" charset="0"/>
              </a:rPr>
              <a:t>3</a:t>
            </a:r>
            <a:r>
              <a:rPr lang="en-GB" sz="1600" dirty="0">
                <a:latin typeface="Calibri" panose="020F0502020204030204" pitchFamily="34" charset="0"/>
                <a:ea typeface="Calibri" panose="020F0502020204030204" pitchFamily="34" charset="0"/>
                <a:cs typeface="Times New Roman" panose="02020603050405020304" pitchFamily="18" charset="0"/>
              </a:rPr>
              <a:t> </a:t>
            </a:r>
          </a:p>
        </p:txBody>
      </p:sp>
      <p:sp>
        <p:nvSpPr>
          <p:cNvPr id="15" name="TextBox 14">
            <a:extLst>
              <a:ext uri="{FF2B5EF4-FFF2-40B4-BE49-F238E27FC236}">
                <a16:creationId xmlns:a16="http://schemas.microsoft.com/office/drawing/2014/main" id="{179F2337-BB75-46E0-A0F8-125DC5023CE9}"/>
              </a:ext>
            </a:extLst>
          </p:cNvPr>
          <p:cNvSpPr txBox="1"/>
          <p:nvPr/>
        </p:nvSpPr>
        <p:spPr>
          <a:xfrm>
            <a:off x="2505750" y="2567783"/>
            <a:ext cx="1884742" cy="1077218"/>
          </a:xfrm>
          <a:prstGeom prst="rect">
            <a:avLst/>
          </a:prstGeom>
          <a:noFill/>
        </p:spPr>
        <p:txBody>
          <a:bodyPr wrap="square">
            <a:spAutoFit/>
          </a:bodyPr>
          <a:lstStyle/>
          <a:p>
            <a:pPr>
              <a:spcAft>
                <a:spcPts val="0"/>
              </a:spcAft>
            </a:pPr>
            <a:r>
              <a:rPr lang="en-GB" sz="1600" dirty="0">
                <a:latin typeface="Calibri" panose="020F0502020204030204" pitchFamily="34" charset="0"/>
                <a:ea typeface="Calibri" panose="020F0502020204030204" pitchFamily="34" charset="0"/>
                <a:cs typeface="Times New Roman" panose="02020603050405020304" pitchFamily="18" charset="0"/>
              </a:rPr>
              <a:t>J. Redhead,</a:t>
            </a:r>
            <a:r>
              <a:rPr lang="en-GB" sz="1600" baseline="30000" dirty="0">
                <a:latin typeface="Calibri" panose="020F0502020204030204" pitchFamily="34" charset="0"/>
                <a:ea typeface="Calibri" panose="020F0502020204030204" pitchFamily="34" charset="0"/>
                <a:cs typeface="Times New Roman" panose="02020603050405020304" pitchFamily="18" charset="0"/>
              </a:rPr>
              <a:t>1</a:t>
            </a:r>
            <a:r>
              <a:rPr lang="en-GB" sz="1600" dirty="0">
                <a:latin typeface="Calibri" panose="020F0502020204030204" pitchFamily="34" charset="0"/>
                <a:ea typeface="Calibri" panose="020F0502020204030204" pitchFamily="34" charset="0"/>
                <a:cs typeface="Times New Roman" panose="02020603050405020304" pitchFamily="18" charset="0"/>
              </a:rPr>
              <a:t> </a:t>
            </a:r>
          </a:p>
          <a:p>
            <a:pPr>
              <a:spcAft>
                <a:spcPts val="0"/>
              </a:spcAft>
            </a:pPr>
            <a:r>
              <a:rPr lang="en-GB" sz="1600" dirty="0">
                <a:latin typeface="Calibri" panose="020F0502020204030204" pitchFamily="34" charset="0"/>
                <a:ea typeface="Calibri" panose="020F0502020204030204" pitchFamily="34" charset="0"/>
                <a:cs typeface="Times New Roman" panose="02020603050405020304" pitchFamily="18" charset="0"/>
              </a:rPr>
              <a:t>L. Ridding,</a:t>
            </a:r>
            <a:r>
              <a:rPr lang="en-GB" sz="1600" baseline="30000" dirty="0">
                <a:latin typeface="Calibri" panose="020F0502020204030204" pitchFamily="34" charset="0"/>
                <a:ea typeface="Calibri" panose="020F0502020204030204" pitchFamily="34" charset="0"/>
                <a:cs typeface="Times New Roman" panose="02020603050405020304" pitchFamily="18" charset="0"/>
              </a:rPr>
              <a:t>1</a:t>
            </a:r>
            <a:r>
              <a:rPr lang="en-GB" sz="1600" dirty="0">
                <a:latin typeface="Calibri" panose="020F0502020204030204" pitchFamily="34" charset="0"/>
                <a:ea typeface="Calibri" panose="020F0502020204030204" pitchFamily="34" charset="0"/>
                <a:cs typeface="Times New Roman" panose="02020603050405020304" pitchFamily="18" charset="0"/>
              </a:rPr>
              <a:t> </a:t>
            </a:r>
          </a:p>
          <a:p>
            <a:pPr>
              <a:spcAft>
                <a:spcPts val="0"/>
              </a:spcAft>
            </a:pPr>
            <a:r>
              <a:rPr lang="en-GB" sz="1600" dirty="0">
                <a:latin typeface="Calibri" panose="020F0502020204030204" pitchFamily="34" charset="0"/>
                <a:ea typeface="Calibri" panose="020F0502020204030204" pitchFamily="34" charset="0"/>
                <a:cs typeface="Times New Roman" panose="02020603050405020304" pitchFamily="18" charset="0"/>
              </a:rPr>
              <a:t>H. Dean,</a:t>
            </a:r>
            <a:r>
              <a:rPr lang="en-GB" sz="1600" baseline="30000" dirty="0">
                <a:latin typeface="Calibri" panose="020F0502020204030204" pitchFamily="34" charset="0"/>
                <a:ea typeface="Calibri" panose="020F0502020204030204" pitchFamily="34" charset="0"/>
                <a:cs typeface="Times New Roman" panose="02020603050405020304" pitchFamily="18" charset="0"/>
              </a:rPr>
              <a:t>1</a:t>
            </a:r>
            <a:r>
              <a:rPr lang="en-GB" sz="1600" dirty="0">
                <a:latin typeface="Calibri" panose="020F0502020204030204" pitchFamily="34" charset="0"/>
                <a:ea typeface="Calibri" panose="020F0502020204030204" pitchFamily="34" charset="0"/>
                <a:cs typeface="Times New Roman" panose="02020603050405020304" pitchFamily="18" charset="0"/>
              </a:rPr>
              <a:t> </a:t>
            </a:r>
          </a:p>
          <a:p>
            <a:pPr>
              <a:spcAft>
                <a:spcPts val="0"/>
              </a:spcAft>
            </a:pPr>
            <a:r>
              <a:rPr lang="en-GB" sz="1600" dirty="0">
                <a:latin typeface="Calibri" panose="020F0502020204030204" pitchFamily="34" charset="0"/>
                <a:ea typeface="Calibri" panose="020F0502020204030204" pitchFamily="34" charset="0"/>
                <a:cs typeface="Times New Roman" panose="02020603050405020304" pitchFamily="18" charset="0"/>
              </a:rPr>
              <a:t>D. Sleep,</a:t>
            </a:r>
            <a:r>
              <a:rPr lang="en-GB" sz="1600" baseline="30000" dirty="0">
                <a:latin typeface="Calibri" panose="020F0502020204030204" pitchFamily="34" charset="0"/>
                <a:ea typeface="Calibri" panose="020F0502020204030204" pitchFamily="34" charset="0"/>
                <a:cs typeface="Times New Roman" panose="02020603050405020304" pitchFamily="18" charset="0"/>
              </a:rPr>
              <a:t>2</a:t>
            </a:r>
            <a:r>
              <a:rPr lang="en-GB" sz="1600" dirty="0">
                <a:latin typeface="Calibri" panose="020F0502020204030204" pitchFamily="34" charset="0"/>
                <a:ea typeface="Calibri" panose="020F0502020204030204" pitchFamily="34" charset="0"/>
                <a:cs typeface="Times New Roman" panose="02020603050405020304" pitchFamily="18" charset="0"/>
              </a:rPr>
              <a:t> </a:t>
            </a:r>
          </a:p>
        </p:txBody>
      </p:sp>
      <p:sp>
        <p:nvSpPr>
          <p:cNvPr id="17" name="TextBox 16">
            <a:extLst>
              <a:ext uri="{FF2B5EF4-FFF2-40B4-BE49-F238E27FC236}">
                <a16:creationId xmlns:a16="http://schemas.microsoft.com/office/drawing/2014/main" id="{C4031704-EE0B-4074-9913-2E1E567D1119}"/>
              </a:ext>
            </a:extLst>
          </p:cNvPr>
          <p:cNvSpPr txBox="1"/>
          <p:nvPr/>
        </p:nvSpPr>
        <p:spPr>
          <a:xfrm>
            <a:off x="6032860" y="2567783"/>
            <a:ext cx="1565920" cy="1323439"/>
          </a:xfrm>
          <a:prstGeom prst="rect">
            <a:avLst/>
          </a:prstGeom>
          <a:noFill/>
        </p:spPr>
        <p:txBody>
          <a:bodyPr wrap="square">
            <a:spAutoFit/>
          </a:bodyPr>
          <a:lstStyle/>
          <a:p>
            <a:pPr>
              <a:spcAft>
                <a:spcPts val="0"/>
              </a:spcAft>
            </a:pPr>
            <a:r>
              <a:rPr lang="en-GB" sz="1600" dirty="0">
                <a:latin typeface="Calibri" panose="020F0502020204030204" pitchFamily="34" charset="0"/>
                <a:ea typeface="Calibri" panose="020F0502020204030204" pitchFamily="34" charset="0"/>
                <a:cs typeface="Times New Roman" panose="02020603050405020304" pitchFamily="18" charset="0"/>
              </a:rPr>
              <a:t>C. Saure,</a:t>
            </a:r>
            <a:r>
              <a:rPr lang="en-GB" sz="1600" baseline="30000" dirty="0">
                <a:latin typeface="Calibri" panose="020F0502020204030204" pitchFamily="34" charset="0"/>
                <a:ea typeface="Calibri" panose="020F0502020204030204" pitchFamily="34" charset="0"/>
                <a:cs typeface="Times New Roman" panose="02020603050405020304" pitchFamily="18" charset="0"/>
              </a:rPr>
              <a:t>4</a:t>
            </a:r>
            <a:r>
              <a:rPr lang="en-GB" sz="1600" dirty="0">
                <a:latin typeface="Calibri" panose="020F0502020204030204" pitchFamily="34" charset="0"/>
                <a:ea typeface="Calibri" panose="020F0502020204030204" pitchFamily="34" charset="0"/>
                <a:cs typeface="Times New Roman" panose="02020603050405020304" pitchFamily="18" charset="0"/>
              </a:rPr>
              <a:t> </a:t>
            </a:r>
          </a:p>
          <a:p>
            <a:pPr>
              <a:spcAft>
                <a:spcPts val="0"/>
              </a:spcAft>
            </a:pPr>
            <a:r>
              <a:rPr lang="en-GB" sz="1600" dirty="0">
                <a:latin typeface="Calibri" panose="020F0502020204030204" pitchFamily="34" charset="0"/>
                <a:ea typeface="Calibri" panose="020F0502020204030204" pitchFamily="34" charset="0"/>
                <a:cs typeface="Times New Roman" panose="02020603050405020304" pitchFamily="18" charset="0"/>
              </a:rPr>
              <a:t>M. Edwards,</a:t>
            </a:r>
            <a:r>
              <a:rPr lang="en-GB" sz="1600" baseline="30000" dirty="0">
                <a:latin typeface="Calibri" panose="020F0502020204030204" pitchFamily="34" charset="0"/>
                <a:ea typeface="Calibri" panose="020F0502020204030204" pitchFamily="34" charset="0"/>
                <a:cs typeface="Times New Roman" panose="02020603050405020304" pitchFamily="18" charset="0"/>
              </a:rPr>
              <a:t>5</a:t>
            </a:r>
            <a:r>
              <a:rPr lang="en-GB" sz="1600" dirty="0">
                <a:latin typeface="Calibri" panose="020F0502020204030204" pitchFamily="34" charset="0"/>
                <a:ea typeface="Calibri" panose="020F0502020204030204" pitchFamily="34" charset="0"/>
                <a:cs typeface="Times New Roman" panose="02020603050405020304" pitchFamily="18" charset="0"/>
              </a:rPr>
              <a:t> </a:t>
            </a:r>
          </a:p>
          <a:p>
            <a:pPr>
              <a:spcAft>
                <a:spcPts val="0"/>
              </a:spcAft>
            </a:pPr>
            <a:r>
              <a:rPr lang="en-GB" sz="1600" dirty="0">
                <a:latin typeface="Calibri" panose="020F0502020204030204" pitchFamily="34" charset="0"/>
                <a:ea typeface="Calibri" panose="020F0502020204030204" pitchFamily="34" charset="0"/>
                <a:cs typeface="Times New Roman" panose="02020603050405020304" pitchFamily="18" charset="0"/>
              </a:rPr>
              <a:t>E. Genersch,</a:t>
            </a:r>
            <a:r>
              <a:rPr lang="en-GB" sz="1600" baseline="30000" dirty="0">
                <a:latin typeface="Calibri" panose="020F0502020204030204" pitchFamily="34" charset="0"/>
                <a:ea typeface="Calibri" panose="020F0502020204030204" pitchFamily="34" charset="0"/>
                <a:cs typeface="Times New Roman" panose="02020603050405020304" pitchFamily="18" charset="0"/>
              </a:rPr>
              <a:t>6</a:t>
            </a:r>
            <a:r>
              <a:rPr lang="en-GB" sz="1600" dirty="0">
                <a:latin typeface="Calibri" panose="020F0502020204030204" pitchFamily="34" charset="0"/>
                <a:ea typeface="Calibri" panose="020F0502020204030204" pitchFamily="34" charset="0"/>
                <a:cs typeface="Times New Roman" panose="02020603050405020304" pitchFamily="18" charset="0"/>
              </a:rPr>
              <a:t> </a:t>
            </a:r>
          </a:p>
          <a:p>
            <a:pPr>
              <a:spcAft>
                <a:spcPts val="0"/>
              </a:spcAft>
            </a:pPr>
            <a:r>
              <a:rPr lang="en-GB" sz="1600" dirty="0">
                <a:latin typeface="Calibri" panose="020F0502020204030204" pitchFamily="34" charset="0"/>
                <a:ea typeface="Calibri" panose="020F0502020204030204" pitchFamily="34" charset="0"/>
                <a:cs typeface="Times New Roman" panose="02020603050405020304" pitchFamily="18" charset="0"/>
              </a:rPr>
              <a:t>S. Knäbe,</a:t>
            </a:r>
            <a:r>
              <a:rPr lang="en-GB" sz="1600" baseline="30000" dirty="0">
                <a:latin typeface="Calibri" panose="020F0502020204030204" pitchFamily="34" charset="0"/>
                <a:ea typeface="Calibri" panose="020F0502020204030204" pitchFamily="34" charset="0"/>
                <a:cs typeface="Times New Roman" panose="02020603050405020304" pitchFamily="18" charset="0"/>
              </a:rPr>
              <a:t>7</a:t>
            </a:r>
            <a:r>
              <a:rPr lang="en-GB" sz="1600" dirty="0">
                <a:latin typeface="Calibri" panose="020F0502020204030204" pitchFamily="34" charset="0"/>
                <a:ea typeface="Calibri" panose="020F0502020204030204" pitchFamily="34" charset="0"/>
                <a:cs typeface="Times New Roman" panose="02020603050405020304" pitchFamily="18" charset="0"/>
              </a:rPr>
              <a:t> </a:t>
            </a:r>
          </a:p>
          <a:p>
            <a:pPr>
              <a:spcAft>
                <a:spcPts val="0"/>
              </a:spcAft>
            </a:pPr>
            <a:r>
              <a:rPr lang="en-GB" sz="1600" dirty="0">
                <a:latin typeface="Calibri" panose="020F0502020204030204" pitchFamily="34" charset="0"/>
                <a:ea typeface="Calibri" panose="020F0502020204030204" pitchFamily="34" charset="0"/>
                <a:cs typeface="Times New Roman" panose="02020603050405020304" pitchFamily="18" charset="0"/>
              </a:rPr>
              <a:t>R. F. Pywell.</a:t>
            </a:r>
            <a:r>
              <a:rPr lang="en-GB" sz="1600" baseline="30000" dirty="0">
                <a:latin typeface="Calibri" panose="020F0502020204030204" pitchFamily="34" charset="0"/>
                <a:ea typeface="Calibri" panose="020F0502020204030204" pitchFamily="34" charset="0"/>
                <a:cs typeface="Times New Roman" panose="02020603050405020304" pitchFamily="18" charset="0"/>
              </a:rPr>
              <a:t>1</a:t>
            </a:r>
            <a:endParaRPr lang="en-GB" sz="1600" dirty="0"/>
          </a:p>
        </p:txBody>
      </p:sp>
      <p:sp>
        <p:nvSpPr>
          <p:cNvPr id="18" name="Rectangle: Rounded Corners 17">
            <a:extLst>
              <a:ext uri="{FF2B5EF4-FFF2-40B4-BE49-F238E27FC236}">
                <a16:creationId xmlns:a16="http://schemas.microsoft.com/office/drawing/2014/main" id="{830B6157-BE69-4226-8E99-14D29A91F9F2}"/>
              </a:ext>
            </a:extLst>
          </p:cNvPr>
          <p:cNvSpPr/>
          <p:nvPr/>
        </p:nvSpPr>
        <p:spPr>
          <a:xfrm>
            <a:off x="628650" y="1773605"/>
            <a:ext cx="2375892" cy="467020"/>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The authors:</a:t>
            </a:r>
          </a:p>
        </p:txBody>
      </p:sp>
      <p:sp>
        <p:nvSpPr>
          <p:cNvPr id="19" name="Rectangle: Rounded Corners 18">
            <a:extLst>
              <a:ext uri="{FF2B5EF4-FFF2-40B4-BE49-F238E27FC236}">
                <a16:creationId xmlns:a16="http://schemas.microsoft.com/office/drawing/2014/main" id="{5371A920-0F7B-4CC0-ACA8-AA6B5A2D15E6}"/>
              </a:ext>
            </a:extLst>
          </p:cNvPr>
          <p:cNvSpPr/>
          <p:nvPr/>
        </p:nvSpPr>
        <p:spPr>
          <a:xfrm>
            <a:off x="628650" y="4223365"/>
            <a:ext cx="2375892" cy="467020"/>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Places of work:</a:t>
            </a:r>
          </a:p>
        </p:txBody>
      </p:sp>
      <p:sp>
        <p:nvSpPr>
          <p:cNvPr id="4" name="Title 3">
            <a:extLst>
              <a:ext uri="{FF2B5EF4-FFF2-40B4-BE49-F238E27FC236}">
                <a16:creationId xmlns:a16="http://schemas.microsoft.com/office/drawing/2014/main" id="{963660C5-813F-C443-AAF0-E88225B7216E}"/>
              </a:ext>
            </a:extLst>
          </p:cNvPr>
          <p:cNvSpPr>
            <a:spLocks noGrp="1"/>
          </p:cNvSpPr>
          <p:nvPr>
            <p:ph type="title"/>
          </p:nvPr>
        </p:nvSpPr>
        <p:spPr>
          <a:xfrm>
            <a:off x="628650" y="516408"/>
            <a:ext cx="7886700" cy="1325562"/>
          </a:xfrm>
        </p:spPr>
        <p:txBody>
          <a:bodyPr>
            <a:normAutofit/>
          </a:bodyPr>
          <a:lstStyle/>
          <a:p>
            <a:r>
              <a:rPr lang="en-GB" dirty="0">
                <a:latin typeface="+mn-lt"/>
              </a:rPr>
              <a:t>Who were the scientists?</a:t>
            </a:r>
          </a:p>
        </p:txBody>
      </p:sp>
    </p:spTree>
    <p:extLst>
      <p:ext uri="{BB962C8B-B14F-4D97-AF65-F5344CB8AC3E}">
        <p14:creationId xmlns:p14="http://schemas.microsoft.com/office/powerpoint/2010/main" val="21213186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56113E5-8C77-936A-480B-2A028DCACA0D}"/>
              </a:ext>
            </a:extLst>
          </p:cNvPr>
          <p:cNvSpPr>
            <a:spLocks noGrp="1"/>
          </p:cNvSpPr>
          <p:nvPr>
            <p:ph type="title"/>
          </p:nvPr>
        </p:nvSpPr>
        <p:spPr/>
        <p:txBody>
          <a:bodyPr>
            <a:normAutofit/>
          </a:bodyPr>
          <a:lstStyle/>
          <a:p>
            <a:r>
              <a:rPr lang="en-GB" dirty="0">
                <a:latin typeface="+mn-lt"/>
              </a:rPr>
              <a:t>What is an entomologist?</a:t>
            </a:r>
          </a:p>
        </p:txBody>
      </p:sp>
      <p:pic>
        <p:nvPicPr>
          <p:cNvPr id="4" name="Picture 3" descr="A person taking a selfie&#10;&#10;Description automatically generated">
            <a:extLst>
              <a:ext uri="{FF2B5EF4-FFF2-40B4-BE49-F238E27FC236}">
                <a16:creationId xmlns:a16="http://schemas.microsoft.com/office/drawing/2014/main" id="{107D0472-B1A0-429C-91FB-B9C0C907EE2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5400000">
            <a:off x="386994" y="1811459"/>
            <a:ext cx="2484903" cy="1801828"/>
          </a:xfrm>
          <a:prstGeom prst="rect">
            <a:avLst/>
          </a:prstGeom>
          <a:ln w="38100">
            <a:solidFill>
              <a:srgbClr val="3EB1C8"/>
            </a:solidFill>
          </a:ln>
        </p:spPr>
      </p:pic>
      <p:pic>
        <p:nvPicPr>
          <p:cNvPr id="10" name="Picture 9" descr="A picture containing grass, outdoor, outdoor object&#10;&#10;Description automatically generated">
            <a:extLst>
              <a:ext uri="{FF2B5EF4-FFF2-40B4-BE49-F238E27FC236}">
                <a16:creationId xmlns:a16="http://schemas.microsoft.com/office/drawing/2014/main" id="{06F2391B-A06C-4A4F-8AD3-34EA8A7C9AC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15670"/>
          <a:stretch/>
        </p:blipFill>
        <p:spPr>
          <a:xfrm>
            <a:off x="6724631" y="3825671"/>
            <a:ext cx="1885627" cy="2383355"/>
          </a:xfrm>
          <a:prstGeom prst="rect">
            <a:avLst/>
          </a:prstGeom>
          <a:ln w="38100">
            <a:solidFill>
              <a:srgbClr val="3EB1C8"/>
            </a:solidFill>
          </a:ln>
        </p:spPr>
      </p:pic>
      <p:sp>
        <p:nvSpPr>
          <p:cNvPr id="11" name="TextBox 10">
            <a:extLst>
              <a:ext uri="{FF2B5EF4-FFF2-40B4-BE49-F238E27FC236}">
                <a16:creationId xmlns:a16="http://schemas.microsoft.com/office/drawing/2014/main" id="{B536320E-0A93-4FA9-AE26-BB69462EB5B4}"/>
              </a:ext>
            </a:extLst>
          </p:cNvPr>
          <p:cNvSpPr txBox="1"/>
          <p:nvPr/>
        </p:nvSpPr>
        <p:spPr>
          <a:xfrm>
            <a:off x="3260393" y="1469921"/>
            <a:ext cx="5254955" cy="923330"/>
          </a:xfrm>
          <a:prstGeom prst="rect">
            <a:avLst/>
          </a:prstGeom>
          <a:noFill/>
        </p:spPr>
        <p:txBody>
          <a:bodyPr wrap="square" rtlCol="0">
            <a:spAutoFit/>
          </a:bodyPr>
          <a:lstStyle/>
          <a:p>
            <a:r>
              <a:rPr lang="en-GB" dirty="0"/>
              <a:t>Dr Ben Woodcock is an </a:t>
            </a:r>
            <a:r>
              <a:rPr lang="en-GB" b="1" dirty="0"/>
              <a:t>ecological entomologist</a:t>
            </a:r>
            <a:r>
              <a:rPr lang="en-GB" dirty="0"/>
              <a:t>.</a:t>
            </a:r>
          </a:p>
          <a:p>
            <a:r>
              <a:rPr lang="en-GB" dirty="0"/>
              <a:t>He studies insects.</a:t>
            </a:r>
          </a:p>
          <a:p>
            <a:r>
              <a:rPr lang="en-GB" dirty="0">
                <a:solidFill>
                  <a:srgbClr val="0070C0"/>
                </a:solidFill>
              </a:rPr>
              <a:t>                                                </a:t>
            </a:r>
          </a:p>
        </p:txBody>
      </p:sp>
      <p:sp>
        <p:nvSpPr>
          <p:cNvPr id="12" name="TextBox 11">
            <a:extLst>
              <a:ext uri="{FF2B5EF4-FFF2-40B4-BE49-F238E27FC236}">
                <a16:creationId xmlns:a16="http://schemas.microsoft.com/office/drawing/2014/main" id="{A531BC1A-225F-4ADA-9147-0D85A527DE48}"/>
              </a:ext>
            </a:extLst>
          </p:cNvPr>
          <p:cNvSpPr txBox="1"/>
          <p:nvPr/>
        </p:nvSpPr>
        <p:spPr>
          <a:xfrm>
            <a:off x="728532" y="4142839"/>
            <a:ext cx="5940232" cy="923330"/>
          </a:xfrm>
          <a:prstGeom prst="rect">
            <a:avLst/>
          </a:prstGeom>
          <a:noFill/>
        </p:spPr>
        <p:txBody>
          <a:bodyPr wrap="square">
            <a:spAutoFit/>
          </a:bodyPr>
          <a:lstStyle/>
          <a:p>
            <a:r>
              <a:rPr lang="en-GB" dirty="0"/>
              <a:t>He works in a place called the UK Centre for Ecology and Hydrology, but a lot of his time is spent working in grasslands and farmland.</a:t>
            </a:r>
          </a:p>
        </p:txBody>
      </p:sp>
      <p:sp>
        <p:nvSpPr>
          <p:cNvPr id="14" name="TextBox 13">
            <a:extLst>
              <a:ext uri="{FF2B5EF4-FFF2-40B4-BE49-F238E27FC236}">
                <a16:creationId xmlns:a16="http://schemas.microsoft.com/office/drawing/2014/main" id="{90D62CE1-8F3D-421E-8E6C-D5B07E9121D8}"/>
              </a:ext>
            </a:extLst>
          </p:cNvPr>
          <p:cNvSpPr txBox="1"/>
          <p:nvPr/>
        </p:nvSpPr>
        <p:spPr>
          <a:xfrm>
            <a:off x="728532" y="5239558"/>
            <a:ext cx="5940232" cy="923330"/>
          </a:xfrm>
          <a:prstGeom prst="rect">
            <a:avLst/>
          </a:prstGeom>
          <a:noFill/>
        </p:spPr>
        <p:txBody>
          <a:bodyPr wrap="square">
            <a:spAutoFit/>
          </a:bodyPr>
          <a:lstStyle/>
          <a:p>
            <a:pPr algn="l"/>
            <a:r>
              <a:rPr lang="en-GB" sz="1800" b="1" i="0" u="none" strike="noStrike" baseline="0" dirty="0">
                <a:solidFill>
                  <a:srgbClr val="3C3C3C"/>
                </a:solidFill>
              </a:rPr>
              <a:t>Did you know that a third of every mouthful of food comes from crops that needs insects, like bees, to pollinate it? </a:t>
            </a:r>
            <a:r>
              <a:rPr lang="en-GB" sz="1800" b="0" i="0" u="none" strike="noStrike" baseline="0" dirty="0">
                <a:solidFill>
                  <a:srgbClr val="3C3C3C"/>
                </a:solidFill>
              </a:rPr>
              <a:t>Without them you would have no fruit.</a:t>
            </a:r>
            <a:endParaRPr lang="en-GB" dirty="0"/>
          </a:p>
        </p:txBody>
      </p:sp>
      <p:sp>
        <p:nvSpPr>
          <p:cNvPr id="9" name="Speech Bubble: Rectangle with Corners Rounded 8">
            <a:extLst>
              <a:ext uri="{FF2B5EF4-FFF2-40B4-BE49-F238E27FC236}">
                <a16:creationId xmlns:a16="http://schemas.microsoft.com/office/drawing/2014/main" id="{A088B4C1-8D0B-48A3-B876-8E639DE15AA3}"/>
              </a:ext>
            </a:extLst>
          </p:cNvPr>
          <p:cNvSpPr/>
          <p:nvPr/>
        </p:nvSpPr>
        <p:spPr>
          <a:xfrm>
            <a:off x="3275856" y="2211154"/>
            <a:ext cx="5318939" cy="1376194"/>
          </a:xfrm>
          <a:prstGeom prst="wedgeRoundRectCallout">
            <a:avLst>
              <a:gd name="adj1" fmla="val -69751"/>
              <a:gd name="adj2" fmla="val -11206"/>
              <a:gd name="adj3" fmla="val 16667"/>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GB" sz="1800" b="0" i="0" u="none" strike="noStrike" baseline="0" dirty="0">
                <a:solidFill>
                  <a:schemeClr val="bg1"/>
                </a:solidFill>
              </a:rPr>
              <a:t>Ben says...</a:t>
            </a:r>
          </a:p>
          <a:p>
            <a:pPr algn="l"/>
            <a:r>
              <a:rPr lang="en-GB" sz="1800" b="0" i="0" u="none" strike="noStrike" baseline="0" dirty="0">
                <a:solidFill>
                  <a:schemeClr val="bg1"/>
                </a:solidFill>
              </a:rPr>
              <a:t>The number of insects in the world has been declining, due to the loss of the places where they live. I want to find ways to help keep insects. </a:t>
            </a:r>
            <a:endParaRPr lang="en-GB" dirty="0">
              <a:solidFill>
                <a:schemeClr val="bg1"/>
              </a:solidFill>
            </a:endParaRPr>
          </a:p>
        </p:txBody>
      </p:sp>
      <p:sp>
        <p:nvSpPr>
          <p:cNvPr id="15" name="TextBox 14">
            <a:extLst>
              <a:ext uri="{FF2B5EF4-FFF2-40B4-BE49-F238E27FC236}">
                <a16:creationId xmlns:a16="http://schemas.microsoft.com/office/drawing/2014/main" id="{4ADD25E4-BCEF-482D-8088-5DFC9F1F17CF}"/>
              </a:ext>
            </a:extLst>
          </p:cNvPr>
          <p:cNvSpPr txBox="1"/>
          <p:nvPr/>
        </p:nvSpPr>
        <p:spPr>
          <a:xfrm>
            <a:off x="6661084" y="6274732"/>
            <a:ext cx="1368152" cy="307777"/>
          </a:xfrm>
          <a:prstGeom prst="rect">
            <a:avLst/>
          </a:prstGeom>
          <a:noFill/>
        </p:spPr>
        <p:txBody>
          <a:bodyPr wrap="square">
            <a:spAutoFit/>
          </a:bodyPr>
          <a:lstStyle/>
          <a:p>
            <a:r>
              <a:rPr lang="en-GB" sz="1400" dirty="0">
                <a:latin typeface="Calibri" panose="020F0502020204030204" pitchFamily="34" charset="0"/>
                <a:cs typeface="Calibri" panose="020F0502020204030204" pitchFamily="34" charset="0"/>
              </a:rPr>
              <a:t>© Lucy </a:t>
            </a:r>
            <a:r>
              <a:rPr lang="en-GB" sz="1400" dirty="0" err="1">
                <a:latin typeface="Calibri" panose="020F0502020204030204" pitchFamily="34" charset="0"/>
                <a:cs typeface="Calibri" panose="020F0502020204030204" pitchFamily="34" charset="0"/>
              </a:rPr>
              <a:t>Humes</a:t>
            </a:r>
            <a:endParaRPr lang="en-GB" sz="1400" dirty="0"/>
          </a:p>
        </p:txBody>
      </p:sp>
    </p:spTree>
    <p:extLst>
      <p:ext uri="{BB962C8B-B14F-4D97-AF65-F5344CB8AC3E}">
        <p14:creationId xmlns:p14="http://schemas.microsoft.com/office/powerpoint/2010/main" val="7585428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2445D83-E6D8-80FD-2B16-81A76EBB14BA}"/>
              </a:ext>
            </a:extLst>
          </p:cNvPr>
          <p:cNvSpPr txBox="1"/>
          <p:nvPr/>
        </p:nvSpPr>
        <p:spPr>
          <a:xfrm>
            <a:off x="626622" y="3813103"/>
            <a:ext cx="831641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a:ln>
                <a:noFill/>
              </a:ln>
              <a:solidFill>
                <a:prstClr val="black"/>
              </a:solidFill>
              <a:effectLst/>
              <a:uLnTx/>
              <a:uFillTx/>
              <a:latin typeface="Plus Jakarta Sans ExtraBold" pitchFamily="2" charset="0"/>
              <a:ea typeface="+mn-ea"/>
              <a:cs typeface="Plus Jakarta Sans ExtraBold" pitchFamily="2"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400" b="0" i="0" u="none" strike="noStrike" kern="1200" cap="none" spc="0" normalizeH="0" baseline="0" noProof="0">
              <a:ln>
                <a:noFill/>
              </a:ln>
              <a:solidFill>
                <a:srgbClr val="FF0000"/>
              </a:solidFill>
              <a:effectLst/>
              <a:uLnTx/>
              <a:uFillTx/>
              <a:latin typeface="Plus Jakarta Sans Medium" pitchFamily="2" charset="0"/>
              <a:ea typeface="+mn-ea"/>
              <a:cs typeface="Plus Jakarta Sans Medium" pitchFamily="2" charset="0"/>
            </a:endParaRPr>
          </a:p>
        </p:txBody>
      </p:sp>
      <p:sp>
        <p:nvSpPr>
          <p:cNvPr id="10" name="Title 9">
            <a:extLst>
              <a:ext uri="{FF2B5EF4-FFF2-40B4-BE49-F238E27FC236}">
                <a16:creationId xmlns:a16="http://schemas.microsoft.com/office/drawing/2014/main" id="{665AC755-F6E8-0215-B380-5F6E2EA46D26}"/>
              </a:ext>
            </a:extLst>
          </p:cNvPr>
          <p:cNvSpPr>
            <a:spLocks noGrp="1"/>
          </p:cNvSpPr>
          <p:nvPr>
            <p:ph type="title"/>
          </p:nvPr>
        </p:nvSpPr>
        <p:spPr>
          <a:xfrm>
            <a:off x="628652" y="365126"/>
            <a:ext cx="7886700" cy="543975"/>
          </a:xfrm>
        </p:spPr>
        <p:txBody>
          <a:bodyPr>
            <a:noAutofit/>
          </a:bodyPr>
          <a:lstStyle/>
          <a:p>
            <a:r>
              <a:rPr lang="en-GB" dirty="0">
                <a:latin typeface="+mn-lt"/>
              </a:rPr>
              <a:t>What is happening to the bees?</a:t>
            </a:r>
          </a:p>
        </p:txBody>
      </p:sp>
      <p:sp>
        <p:nvSpPr>
          <p:cNvPr id="3" name="TextBox 2">
            <a:extLst>
              <a:ext uri="{FF2B5EF4-FFF2-40B4-BE49-F238E27FC236}">
                <a16:creationId xmlns:a16="http://schemas.microsoft.com/office/drawing/2014/main" id="{11017798-E05A-675E-904D-496F8851E70E}"/>
              </a:ext>
            </a:extLst>
          </p:cNvPr>
          <p:cNvSpPr txBox="1"/>
          <p:nvPr/>
        </p:nvSpPr>
        <p:spPr>
          <a:xfrm>
            <a:off x="626622" y="962735"/>
            <a:ext cx="3435033"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Subject knowledge**</a:t>
            </a:r>
          </a:p>
        </p:txBody>
      </p:sp>
      <p:sp>
        <p:nvSpPr>
          <p:cNvPr id="5" name="TextBox 4">
            <a:extLst>
              <a:ext uri="{FF2B5EF4-FFF2-40B4-BE49-F238E27FC236}">
                <a16:creationId xmlns:a16="http://schemas.microsoft.com/office/drawing/2014/main" id="{54655FA9-427B-F18A-99D8-EB4EB5367595}"/>
              </a:ext>
            </a:extLst>
          </p:cNvPr>
          <p:cNvSpPr txBox="1"/>
          <p:nvPr/>
        </p:nvSpPr>
        <p:spPr>
          <a:xfrm>
            <a:off x="4572000" y="962735"/>
            <a:ext cx="401302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Enquiry skills*</a:t>
            </a:r>
          </a:p>
        </p:txBody>
      </p:sp>
      <p:sp>
        <p:nvSpPr>
          <p:cNvPr id="6" name="Rectangle: Rounded Corners 5">
            <a:extLst>
              <a:ext uri="{FF2B5EF4-FFF2-40B4-BE49-F238E27FC236}">
                <a16:creationId xmlns:a16="http://schemas.microsoft.com/office/drawing/2014/main" id="{3D5BC8AD-66C5-D7AD-0C60-8B526903F136}"/>
              </a:ext>
            </a:extLst>
          </p:cNvPr>
          <p:cNvSpPr/>
          <p:nvPr/>
        </p:nvSpPr>
        <p:spPr>
          <a:xfrm>
            <a:off x="626622" y="1417500"/>
            <a:ext cx="3655317" cy="1895649"/>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Understand the importance of insect pollination for plants and animals including humans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Recognise that environments can change and pose dangers to living things</a:t>
            </a:r>
          </a:p>
        </p:txBody>
      </p:sp>
      <p:pic>
        <p:nvPicPr>
          <p:cNvPr id="13" name="Picture 12" descr="Text&#10;&#10;Description automatically generated">
            <a:extLst>
              <a:ext uri="{FF2B5EF4-FFF2-40B4-BE49-F238E27FC236}">
                <a16:creationId xmlns:a16="http://schemas.microsoft.com/office/drawing/2014/main" id="{C3521F92-2E90-780C-59F8-C3437E570F5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92133" y="2365324"/>
            <a:ext cx="4350905" cy="631018"/>
          </a:xfrm>
          <a:prstGeom prst="rect">
            <a:avLst/>
          </a:prstGeom>
        </p:spPr>
      </p:pic>
      <p:sp>
        <p:nvSpPr>
          <p:cNvPr id="2" name="Rectangle: Rounded Corners 1">
            <a:extLst>
              <a:ext uri="{FF2B5EF4-FFF2-40B4-BE49-F238E27FC236}">
                <a16:creationId xmlns:a16="http://schemas.microsoft.com/office/drawing/2014/main" id="{F0121186-1578-5053-910B-2500E791E200}"/>
              </a:ext>
            </a:extLst>
          </p:cNvPr>
          <p:cNvSpPr/>
          <p:nvPr/>
        </p:nvSpPr>
        <p:spPr>
          <a:xfrm>
            <a:off x="626622" y="3747792"/>
            <a:ext cx="8316416" cy="1591627"/>
          </a:xfrm>
          <a:prstGeom prst="roundRect">
            <a:avLst/>
          </a:prstGeom>
          <a:solidFill>
            <a:srgbClr val="84BD00"/>
          </a:solidFill>
          <a:ln>
            <a:solidFill>
              <a:srgbClr val="84BD0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Seeds used in farming and gardening are sometimes coated with chemicals to control weeds, insect infestation and plant diseases. </a:t>
            </a:r>
            <a:r>
              <a:rPr kumimoji="0" lang="en-GB" sz="1600" b="1"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Neonicotinoids</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 are insecticides that are widely used. Scientists have shown that neonicotinoids </a:t>
            </a:r>
            <a:r>
              <a:rPr lang="en-GB" sz="1600" dirty="0">
                <a:solidFill>
                  <a:prstClr val="white"/>
                </a:solidFill>
                <a:latin typeface="Calibri" panose="020F0502020204030204"/>
                <a:cs typeface="Plus Jakarta Sans Medium" pitchFamily="2" charset="0"/>
              </a:rPr>
              <a:t>reduce</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 </a:t>
            </a:r>
            <a:r>
              <a:rPr lang="en-GB" sz="1600" dirty="0">
                <a:solidFill>
                  <a:prstClr val="white"/>
                </a:solidFill>
                <a:latin typeface="Calibri" panose="020F0502020204030204"/>
                <a:cs typeface="Plus Jakarta Sans Medium" pitchFamily="2" charset="0"/>
              </a:rPr>
              <a:t>honeybee</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 populations. Bees are important for pollinating crops. Losing any bee species could have a serious impact on the environment and food production.</a:t>
            </a:r>
          </a:p>
        </p:txBody>
      </p:sp>
      <p:sp>
        <p:nvSpPr>
          <p:cNvPr id="4" name="Rectangle: Rounded Corners 3">
            <a:extLst>
              <a:ext uri="{FF2B5EF4-FFF2-40B4-BE49-F238E27FC236}">
                <a16:creationId xmlns:a16="http://schemas.microsoft.com/office/drawing/2014/main" id="{89240770-77A8-09BE-FE16-549FFA4DD09F}"/>
              </a:ext>
            </a:extLst>
          </p:cNvPr>
          <p:cNvSpPr/>
          <p:nvPr/>
        </p:nvSpPr>
        <p:spPr>
          <a:xfrm>
            <a:off x="626622" y="5803735"/>
            <a:ext cx="8316416" cy="826831"/>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Be a bee! In groups, create a model or drama to show how some crops are pollinated.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Review &amp; sort your favourite foods – can they exist without insect pollination? </a:t>
            </a:r>
          </a:p>
        </p:txBody>
      </p:sp>
      <p:sp>
        <p:nvSpPr>
          <p:cNvPr id="9" name="TextBox 8">
            <a:extLst>
              <a:ext uri="{FF2B5EF4-FFF2-40B4-BE49-F238E27FC236}">
                <a16:creationId xmlns:a16="http://schemas.microsoft.com/office/drawing/2014/main" id="{85C39255-E07D-D52F-BC1B-C6DCF16F1B08}"/>
              </a:ext>
            </a:extLst>
          </p:cNvPr>
          <p:cNvSpPr txBox="1"/>
          <p:nvPr/>
        </p:nvSpPr>
        <p:spPr>
          <a:xfrm>
            <a:off x="626622" y="3378460"/>
            <a:ext cx="4954044"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Summary of science research</a:t>
            </a:r>
          </a:p>
        </p:txBody>
      </p:sp>
      <p:sp>
        <p:nvSpPr>
          <p:cNvPr id="14" name="TextBox 13">
            <a:extLst>
              <a:ext uri="{FF2B5EF4-FFF2-40B4-BE49-F238E27FC236}">
                <a16:creationId xmlns:a16="http://schemas.microsoft.com/office/drawing/2014/main" id="{214394A2-A711-3832-AC7C-2854798D18E8}"/>
              </a:ext>
            </a:extLst>
          </p:cNvPr>
          <p:cNvSpPr txBox="1"/>
          <p:nvPr/>
        </p:nvSpPr>
        <p:spPr>
          <a:xfrm>
            <a:off x="626622" y="5386911"/>
            <a:ext cx="844745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Related investigations for children</a:t>
            </a:r>
            <a:endPar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endParaRPr>
          </a:p>
        </p:txBody>
      </p:sp>
    </p:spTree>
    <p:extLst>
      <p:ext uri="{BB962C8B-B14F-4D97-AF65-F5344CB8AC3E}">
        <p14:creationId xmlns:p14="http://schemas.microsoft.com/office/powerpoint/2010/main" val="20981766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8">
            <a:extLst>
              <a:ext uri="{FF2B5EF4-FFF2-40B4-BE49-F238E27FC236}">
                <a16:creationId xmlns:a16="http://schemas.microsoft.com/office/drawing/2014/main" id="{7BD8AD5E-1A8A-6843-7C9E-E3F960E52791}"/>
              </a:ext>
            </a:extLst>
          </p:cNvPr>
          <p:cNvSpPr/>
          <p:nvPr/>
        </p:nvSpPr>
        <p:spPr>
          <a:xfrm>
            <a:off x="703346" y="1475492"/>
            <a:ext cx="8068824" cy="710814"/>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Do your favourite meals use foods that need pollinator insects to grow?</a:t>
            </a:r>
          </a:p>
        </p:txBody>
      </p:sp>
      <p:pic>
        <p:nvPicPr>
          <p:cNvPr id="5" name="Picture 4" descr="Text&#10;&#10;Description automatically generated">
            <a:extLst>
              <a:ext uri="{FF2B5EF4-FFF2-40B4-BE49-F238E27FC236}">
                <a16:creationId xmlns:a16="http://schemas.microsoft.com/office/drawing/2014/main" id="{60914692-0D16-7932-0AAB-F210E6481E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4917" y="2356851"/>
            <a:ext cx="3567253" cy="4185948"/>
          </a:xfrm>
          <a:prstGeom prst="rect">
            <a:avLst/>
          </a:prstGeom>
          <a:ln w="38100">
            <a:solidFill>
              <a:srgbClr val="3EB1C8"/>
            </a:solidFill>
          </a:ln>
        </p:spPr>
      </p:pic>
      <p:pic>
        <p:nvPicPr>
          <p:cNvPr id="10" name="Picture 9" descr="A picture containing plate, table, food, indoor&#10;&#10;Description automatically generated">
            <a:extLst>
              <a:ext uri="{FF2B5EF4-FFF2-40B4-BE49-F238E27FC236}">
                <a16:creationId xmlns:a16="http://schemas.microsoft.com/office/drawing/2014/main" id="{62F3C452-68EB-2DCA-0C59-6085121CAB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47869" y="4281722"/>
            <a:ext cx="2159830" cy="1484585"/>
          </a:xfrm>
          <a:prstGeom prst="rect">
            <a:avLst/>
          </a:prstGeom>
          <a:ln w="38100">
            <a:solidFill>
              <a:srgbClr val="3EB1C8"/>
            </a:solidFill>
          </a:ln>
        </p:spPr>
      </p:pic>
      <p:pic>
        <p:nvPicPr>
          <p:cNvPr id="14" name="Picture 13" descr="Icon&#10;&#10;Description automatically generated">
            <a:extLst>
              <a:ext uri="{FF2B5EF4-FFF2-40B4-BE49-F238E27FC236}">
                <a16:creationId xmlns:a16="http://schemas.microsoft.com/office/drawing/2014/main" id="{845CDDA8-7459-AA48-925E-FEF6F629430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68344" y="213526"/>
            <a:ext cx="900000" cy="900000"/>
          </a:xfrm>
          <a:prstGeom prst="rect">
            <a:avLst/>
          </a:prstGeom>
        </p:spPr>
      </p:pic>
      <p:sp>
        <p:nvSpPr>
          <p:cNvPr id="3" name="Title 2">
            <a:extLst>
              <a:ext uri="{FF2B5EF4-FFF2-40B4-BE49-F238E27FC236}">
                <a16:creationId xmlns:a16="http://schemas.microsoft.com/office/drawing/2014/main" id="{1AAD4A10-493C-6A7E-76CB-DD0D108DE3CC}"/>
              </a:ext>
            </a:extLst>
          </p:cNvPr>
          <p:cNvSpPr>
            <a:spLocks noGrp="1"/>
          </p:cNvSpPr>
          <p:nvPr>
            <p:ph type="title"/>
          </p:nvPr>
        </p:nvSpPr>
        <p:spPr/>
        <p:txBody>
          <a:bodyPr>
            <a:normAutofit/>
          </a:bodyPr>
          <a:lstStyle/>
          <a:p>
            <a:r>
              <a:rPr lang="en-GB" dirty="0">
                <a:latin typeface="+mn-lt"/>
              </a:rPr>
              <a:t>Your turn to investigate</a:t>
            </a:r>
          </a:p>
        </p:txBody>
      </p:sp>
      <p:sp>
        <p:nvSpPr>
          <p:cNvPr id="4" name="TextBox 3">
            <a:extLst>
              <a:ext uri="{FF2B5EF4-FFF2-40B4-BE49-F238E27FC236}">
                <a16:creationId xmlns:a16="http://schemas.microsoft.com/office/drawing/2014/main" id="{13EB72B0-FFDB-5197-AACC-DA19AB874968}"/>
              </a:ext>
            </a:extLst>
          </p:cNvPr>
          <p:cNvSpPr txBox="1"/>
          <p:nvPr/>
        </p:nvSpPr>
        <p:spPr>
          <a:xfrm>
            <a:off x="703347" y="2356851"/>
            <a:ext cx="4012669" cy="1754326"/>
          </a:xfrm>
          <a:prstGeom prst="rect">
            <a:avLst/>
          </a:prstGeom>
          <a:noFill/>
        </p:spPr>
        <p:txBody>
          <a:bodyPr wrap="square" rtlCol="0">
            <a:spAutoFit/>
          </a:bodyPr>
          <a:lstStyle/>
          <a:p>
            <a:pPr marL="342900" indent="-342900">
              <a:buFont typeface="+mj-lt"/>
              <a:buAutoNum type="arabicPeriod"/>
            </a:pPr>
            <a:r>
              <a:rPr lang="en-GB" dirty="0"/>
              <a:t>Make a list of your favourite meals.</a:t>
            </a:r>
          </a:p>
          <a:p>
            <a:pPr marL="342900" indent="-342900">
              <a:buFont typeface="+mj-lt"/>
              <a:buAutoNum type="arabicPeriod"/>
            </a:pPr>
            <a:r>
              <a:rPr lang="en-GB" dirty="0"/>
              <a:t>For each meal, make a list of the main ingredients.</a:t>
            </a:r>
          </a:p>
          <a:p>
            <a:pPr marL="342900" indent="-342900">
              <a:buFont typeface="+mj-lt"/>
              <a:buAutoNum type="arabicPeriod"/>
            </a:pPr>
            <a:r>
              <a:rPr lang="en-GB" dirty="0"/>
              <a:t>Use this table* to find out whether the ingredients are foods that need pollinator insects to grow.</a:t>
            </a:r>
          </a:p>
        </p:txBody>
      </p:sp>
      <p:sp>
        <p:nvSpPr>
          <p:cNvPr id="15" name="Rectangle: Rounded Corners 14">
            <a:extLst>
              <a:ext uri="{FF2B5EF4-FFF2-40B4-BE49-F238E27FC236}">
                <a16:creationId xmlns:a16="http://schemas.microsoft.com/office/drawing/2014/main" id="{CCDA1115-0F22-B5CC-271F-FDE66B348945}"/>
              </a:ext>
            </a:extLst>
          </p:cNvPr>
          <p:cNvSpPr/>
          <p:nvPr/>
        </p:nvSpPr>
        <p:spPr>
          <a:xfrm>
            <a:off x="809552" y="6136304"/>
            <a:ext cx="4176464" cy="575773"/>
          </a:xfrm>
          <a:prstGeom prst="roundRect">
            <a:avLst/>
          </a:prstGeom>
          <a:solidFill>
            <a:srgbClr val="3EB1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What will you eat if there are no insects?</a:t>
            </a:r>
          </a:p>
        </p:txBody>
      </p:sp>
    </p:spTree>
    <p:extLst>
      <p:ext uri="{BB962C8B-B14F-4D97-AF65-F5344CB8AC3E}">
        <p14:creationId xmlns:p14="http://schemas.microsoft.com/office/powerpoint/2010/main" val="5588812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p:txBody>
          <a:bodyPr>
            <a:normAutofit/>
          </a:bodyPr>
          <a:lstStyle/>
          <a:p>
            <a:r>
              <a:rPr lang="en-GB" dirty="0">
                <a:latin typeface="+mn-lt"/>
              </a:rPr>
              <a:t>What did you find out?</a:t>
            </a:r>
          </a:p>
        </p:txBody>
      </p:sp>
      <p:pic>
        <p:nvPicPr>
          <p:cNvPr id="9" name="Picture 8" descr="Icon&#10;&#10;Description automatically generated">
            <a:extLst>
              <a:ext uri="{FF2B5EF4-FFF2-40B4-BE49-F238E27FC236}">
                <a16:creationId xmlns:a16="http://schemas.microsoft.com/office/drawing/2014/main" id="{E0CDD7A1-3E11-5EA1-D479-E09F49079D4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1720" y="1690688"/>
            <a:ext cx="1368152" cy="1368152"/>
          </a:xfrm>
          <a:prstGeom prst="rect">
            <a:avLst/>
          </a:prstGeom>
        </p:spPr>
      </p:pic>
      <p:sp>
        <p:nvSpPr>
          <p:cNvPr id="10" name="TextBox 9">
            <a:extLst>
              <a:ext uri="{FF2B5EF4-FFF2-40B4-BE49-F238E27FC236}">
                <a16:creationId xmlns:a16="http://schemas.microsoft.com/office/drawing/2014/main" id="{6958C485-F599-258F-2BC3-0E5C17B76774}"/>
              </a:ext>
            </a:extLst>
          </p:cNvPr>
          <p:cNvSpPr txBox="1"/>
          <p:nvPr/>
        </p:nvSpPr>
        <p:spPr>
          <a:xfrm>
            <a:off x="2267744" y="1669766"/>
            <a:ext cx="6362191" cy="43858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2400" b="0" i="1" u="none" strike="noStrike" kern="1200" cap="none" spc="0" normalizeH="0" baseline="0" noProof="0" dirty="0">
                <a:ln>
                  <a:noFill/>
                </a:ln>
                <a:solidFill>
                  <a:srgbClr val="3C3C3C"/>
                </a:solidFill>
                <a:effectLst/>
                <a:uLnTx/>
                <a:uFillTx/>
                <a:latin typeface="Calibri" panose="020F0502020204030204"/>
                <a:ea typeface="+mn-ea"/>
                <a:cs typeface="Plus Jakarta Sans" pitchFamily="2" charset="0"/>
              </a:rPr>
              <a:t>If there are no insects, there will be no….</a:t>
            </a:r>
          </a:p>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GB" sz="2400" b="0" i="1" u="none" strike="noStrike" kern="1200" cap="none" spc="0" normalizeH="0" baseline="0" noProof="0" dirty="0">
              <a:ln>
                <a:noFill/>
              </a:ln>
              <a:solidFill>
                <a:srgbClr val="3C3C3C"/>
              </a:solidFill>
              <a:effectLst/>
              <a:uLnTx/>
              <a:uFillTx/>
              <a:latin typeface="Calibri" panose="020F0502020204030204"/>
              <a:ea typeface="+mn-ea"/>
              <a:cs typeface="Plus Jakarta Sans" pitchFamily="2"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2400" b="0" i="1" u="none" strike="noStrike" kern="1200" cap="none" spc="0" normalizeH="0" baseline="0" noProof="0" dirty="0">
                <a:ln>
                  <a:noFill/>
                </a:ln>
                <a:solidFill>
                  <a:srgbClr val="3C3C3C"/>
                </a:solidFill>
                <a:effectLst/>
                <a:uLnTx/>
                <a:uFillTx/>
                <a:latin typeface="Calibri" panose="020F0502020204030204"/>
                <a:ea typeface="+mn-ea"/>
                <a:cs typeface="Plus Jakarta Sans" pitchFamily="2" charset="0"/>
              </a:rPr>
              <a:t>I won’t be able to eat…</a:t>
            </a:r>
          </a:p>
          <a:p>
            <a:pPr marL="0" marR="0" lvl="0" indent="0" algn="l" defTabSz="914400" rtl="0" eaLnBrk="1" fontAlgn="auto" latinLnBrk="0" hangingPunct="1">
              <a:lnSpc>
                <a:spcPct val="100000"/>
              </a:lnSpc>
              <a:spcBef>
                <a:spcPts val="0"/>
              </a:spcBef>
              <a:spcAft>
                <a:spcPts val="600"/>
              </a:spcAft>
              <a:buClrTx/>
              <a:buSzTx/>
              <a:buFontTx/>
              <a:buNone/>
              <a:tabLst/>
              <a:defRPr/>
            </a:pPr>
            <a:endParaRPr lang="en-GB" sz="2400" i="1" noProof="0" dirty="0">
              <a:solidFill>
                <a:srgbClr val="3C3C3C"/>
              </a:solidFill>
              <a:latin typeface="Calibri" panose="020F0502020204030204"/>
              <a:cs typeface="Plus Jakarta Sans" pitchFamily="2"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endParaRPr lang="en-GB" sz="2400" i="1" dirty="0">
              <a:solidFill>
                <a:srgbClr val="3C3C3C"/>
              </a:solidFill>
              <a:latin typeface="Calibri" panose="020F0502020204030204"/>
              <a:cs typeface="Plus Jakarta Sans" pitchFamily="2"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endParaRPr lang="en-GB" sz="2400" i="1" noProof="0" dirty="0">
              <a:solidFill>
                <a:srgbClr val="3C3C3C"/>
              </a:solidFill>
              <a:latin typeface="Calibri" panose="020F0502020204030204"/>
              <a:cs typeface="Plus Jakarta Sans" pitchFamily="2"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en-GB" sz="2400" i="1" noProof="0" dirty="0">
                <a:solidFill>
                  <a:srgbClr val="3C3C3C"/>
                </a:solidFill>
                <a:latin typeface="Calibri" panose="020F0502020204030204"/>
                <a:cs typeface="Plus Jakarta Sans" pitchFamily="2" charset="0"/>
              </a:rPr>
              <a:t>…………… crops </a:t>
            </a:r>
            <a:r>
              <a:rPr lang="en-GB" sz="2400" i="1" u="sng" noProof="0" dirty="0">
                <a:solidFill>
                  <a:srgbClr val="3C3C3C"/>
                </a:solidFill>
                <a:latin typeface="Calibri" panose="020F0502020204030204"/>
                <a:cs typeface="Plus Jakarta Sans" pitchFamily="2" charset="0"/>
              </a:rPr>
              <a:t>do not</a:t>
            </a:r>
            <a:r>
              <a:rPr lang="en-GB" sz="2400" i="1" noProof="0" dirty="0">
                <a:solidFill>
                  <a:srgbClr val="3C3C3C"/>
                </a:solidFill>
                <a:latin typeface="Calibri" panose="020F0502020204030204"/>
                <a:cs typeface="Plus Jakarta Sans" pitchFamily="2" charset="0"/>
              </a:rPr>
              <a:t> need insects for pollination.</a:t>
            </a:r>
          </a:p>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GB" sz="2400" b="0" i="1" u="none" strike="noStrike" kern="1200" cap="none" spc="0" normalizeH="0" baseline="0" dirty="0">
              <a:ln>
                <a:noFill/>
              </a:ln>
              <a:solidFill>
                <a:srgbClr val="3C3C3C"/>
              </a:solidFill>
              <a:effectLst/>
              <a:uLnTx/>
              <a:uFillTx/>
              <a:latin typeface="Calibri" panose="020F0502020204030204"/>
              <a:ea typeface="+mn-ea"/>
              <a:cs typeface="Plus Jakarta Sans" pitchFamily="2"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en-GB" sz="2400" i="1" noProof="0" dirty="0">
                <a:solidFill>
                  <a:srgbClr val="3C3C3C"/>
                </a:solidFill>
                <a:latin typeface="Calibri" panose="020F0502020204030204"/>
                <a:cs typeface="Plus Jakarta Sans" pitchFamily="2" charset="0"/>
              </a:rPr>
              <a:t>I will be able to eat...</a:t>
            </a:r>
            <a:endParaRPr kumimoji="0" lang="en-GB" sz="2400" b="0" i="1" u="none" strike="noStrike" kern="1200" cap="none" spc="0" normalizeH="0" baseline="0" noProof="0" dirty="0">
              <a:ln>
                <a:noFill/>
              </a:ln>
              <a:solidFill>
                <a:srgbClr val="3C3C3C"/>
              </a:solidFill>
              <a:effectLst/>
              <a:uLnTx/>
              <a:uFillTx/>
              <a:latin typeface="Calibri" panose="020F0502020204030204"/>
              <a:ea typeface="+mn-ea"/>
              <a:cs typeface="Plus Jakarta Sans"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334853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pic>
        <p:nvPicPr>
          <p:cNvPr id="13" name="Picture 12" descr="A person eating an apple&#10;&#10;Description automatically generated">
            <a:extLst>
              <a:ext uri="{FF2B5EF4-FFF2-40B4-BE49-F238E27FC236}">
                <a16:creationId xmlns:a16="http://schemas.microsoft.com/office/drawing/2014/main" id="{0FC22CCC-6A17-9E31-16D2-B1D888B8CC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33566" y="1519681"/>
            <a:ext cx="2181782" cy="1454521"/>
          </a:xfrm>
          <a:prstGeom prst="rect">
            <a:avLst/>
          </a:prstGeom>
        </p:spPr>
      </p:pic>
      <p:pic>
        <p:nvPicPr>
          <p:cNvPr id="8" name="Picture 7" descr="A close-up of a fruit on a tree&#10;&#10;Description automatically generated">
            <a:extLst>
              <a:ext uri="{FF2B5EF4-FFF2-40B4-BE49-F238E27FC236}">
                <a16:creationId xmlns:a16="http://schemas.microsoft.com/office/drawing/2014/main" id="{CC77DC5C-5494-6A22-2FE3-01C58D130E8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87901" y="2407622"/>
            <a:ext cx="3073315" cy="2304986"/>
          </a:xfrm>
          <a:prstGeom prst="rect">
            <a:avLst/>
          </a:prstGeom>
        </p:spPr>
      </p:pic>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p:txBody>
          <a:bodyPr>
            <a:normAutofit/>
          </a:bodyPr>
          <a:lstStyle/>
          <a:p>
            <a:r>
              <a:rPr lang="en-GB" dirty="0">
                <a:latin typeface="+mn-lt"/>
              </a:rPr>
              <a:t>Why is this research important?</a:t>
            </a:r>
          </a:p>
        </p:txBody>
      </p:sp>
      <p:sp>
        <p:nvSpPr>
          <p:cNvPr id="9" name="Rectangle: Rounded Corners 8">
            <a:extLst>
              <a:ext uri="{FF2B5EF4-FFF2-40B4-BE49-F238E27FC236}">
                <a16:creationId xmlns:a16="http://schemas.microsoft.com/office/drawing/2014/main" id="{00DB95A8-D5F5-25E6-F7EA-2B16C8EA2825}"/>
              </a:ext>
            </a:extLst>
          </p:cNvPr>
          <p:cNvSpPr/>
          <p:nvPr/>
        </p:nvSpPr>
        <p:spPr>
          <a:xfrm>
            <a:off x="628652" y="1717013"/>
            <a:ext cx="2376264" cy="167067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rtlCol="0" anchor="ctr">
            <a:normAutofit/>
          </a:bodyPr>
          <a:lstStyle/>
          <a:p>
            <a:pPr marL="228600" marR="0" lvl="0" indent="-228600" algn="l" defTabSz="914400" rtl="0" eaLnBrk="1" fontAlgn="auto" latinLnBrk="0" hangingPunct="1">
              <a:lnSpc>
                <a:spcPct val="120000"/>
              </a:lnSpc>
              <a:spcBef>
                <a:spcPts val="0"/>
              </a:spcBef>
              <a:spcAft>
                <a:spcPts val="12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FFFFFF"/>
                </a:solidFill>
                <a:effectLst/>
                <a:uLnTx/>
                <a:uFillTx/>
                <a:latin typeface="Calibri" panose="020F0502020204030204"/>
                <a:ea typeface="+mn-ea"/>
                <a:cs typeface="Plus Jakarta Sans Medium" pitchFamily="2" charset="0"/>
              </a:rPr>
              <a:t>Fewer bees</a:t>
            </a:r>
          </a:p>
          <a:p>
            <a:pPr marL="228600" marR="0" lvl="0" indent="-228600" algn="l" defTabSz="914400" rtl="0" eaLnBrk="1" fontAlgn="auto" latinLnBrk="0" hangingPunct="1">
              <a:lnSpc>
                <a:spcPct val="120000"/>
              </a:lnSpc>
              <a:spcBef>
                <a:spcPts val="0"/>
              </a:spcBef>
              <a:spcAft>
                <a:spcPts val="12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FFFFFF"/>
                </a:solidFill>
                <a:effectLst/>
                <a:uLnTx/>
                <a:uFillTx/>
                <a:latin typeface="Calibri" panose="020F0502020204030204"/>
                <a:ea typeface="+mn-ea"/>
                <a:cs typeface="Plus Jakarta Sans Medium" pitchFamily="2" charset="0"/>
              </a:rPr>
              <a:t>Less pollination</a:t>
            </a:r>
          </a:p>
          <a:p>
            <a:pPr marL="228600" marR="0" lvl="0" indent="-228600" algn="l" defTabSz="914400" rtl="0" eaLnBrk="1" fontAlgn="auto" latinLnBrk="0" hangingPunct="1">
              <a:lnSpc>
                <a:spcPct val="120000"/>
              </a:lnSpc>
              <a:spcBef>
                <a:spcPts val="0"/>
              </a:spcBef>
              <a:spcAft>
                <a:spcPts val="1200"/>
              </a:spcAft>
              <a:buClrTx/>
              <a:buSzTx/>
              <a:buFont typeface="Arial" panose="020B0604020202020204" pitchFamily="34" charset="0"/>
              <a:buChar char="•"/>
              <a:tabLst/>
              <a:defRPr/>
            </a:pPr>
            <a:r>
              <a:rPr lang="en-US" sz="2000" dirty="0">
                <a:solidFill>
                  <a:srgbClr val="FFFFFF"/>
                </a:solidFill>
                <a:latin typeface="Calibri" panose="020F0502020204030204"/>
                <a:cs typeface="Plus Jakarta Sans Medium" pitchFamily="2" charset="0"/>
              </a:rPr>
              <a:t>Impact?</a:t>
            </a:r>
            <a:endParaRPr kumimoji="0" lang="en-US" sz="2000" b="0" i="0" u="none" strike="noStrike" kern="1200" cap="none" spc="0" normalizeH="0" baseline="0" noProof="0" dirty="0">
              <a:ln>
                <a:noFill/>
              </a:ln>
              <a:solidFill>
                <a:srgbClr val="FFFFFF"/>
              </a:solidFill>
              <a:effectLst/>
              <a:uLnTx/>
              <a:uFillTx/>
              <a:latin typeface="Calibri" panose="020F0502020204030204"/>
              <a:ea typeface="+mn-ea"/>
              <a:cs typeface="Plus Jakarta Sans Medium" pitchFamily="2" charset="0"/>
            </a:endParaRPr>
          </a:p>
        </p:txBody>
      </p:sp>
      <p:sp>
        <p:nvSpPr>
          <p:cNvPr id="3" name="TextBox 2">
            <a:extLst>
              <a:ext uri="{FF2B5EF4-FFF2-40B4-BE49-F238E27FC236}">
                <a16:creationId xmlns:a16="http://schemas.microsoft.com/office/drawing/2014/main" id="{E972C326-3BAB-85C9-8395-5513568CF114}"/>
              </a:ext>
            </a:extLst>
          </p:cNvPr>
          <p:cNvSpPr txBox="1"/>
          <p:nvPr/>
        </p:nvSpPr>
        <p:spPr>
          <a:xfrm>
            <a:off x="888644" y="4288664"/>
            <a:ext cx="94923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 NASA</a:t>
            </a:r>
          </a:p>
        </p:txBody>
      </p:sp>
      <p:pic>
        <p:nvPicPr>
          <p:cNvPr id="5" name="Picture 4">
            <a:extLst>
              <a:ext uri="{FF2B5EF4-FFF2-40B4-BE49-F238E27FC236}">
                <a16:creationId xmlns:a16="http://schemas.microsoft.com/office/drawing/2014/main" id="{EE7062D8-C9DB-8DF4-ED25-C4CCE2E272B0}"/>
              </a:ext>
            </a:extLst>
          </p:cNvPr>
          <p:cNvPicPr>
            <a:picLocks noChangeAspect="1"/>
          </p:cNvPicPr>
          <p:nvPr/>
        </p:nvPicPr>
        <p:blipFill>
          <a:blip r:embed="rId6"/>
          <a:stretch>
            <a:fillRect/>
          </a:stretch>
        </p:blipFill>
        <p:spPr>
          <a:xfrm>
            <a:off x="7308304" y="5085184"/>
            <a:ext cx="1072989" cy="1005927"/>
          </a:xfrm>
          <a:prstGeom prst="rect">
            <a:avLst/>
          </a:prstGeom>
        </p:spPr>
      </p:pic>
      <p:pic>
        <p:nvPicPr>
          <p:cNvPr id="11" name="Picture 10" descr="A bee on a flower&#10;&#10;Description automatically generated">
            <a:extLst>
              <a:ext uri="{FF2B5EF4-FFF2-40B4-BE49-F238E27FC236}">
                <a16:creationId xmlns:a16="http://schemas.microsoft.com/office/drawing/2014/main" id="{52EC31E7-1B3A-C542-0C7F-251FBCF3870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33620" y="4070154"/>
            <a:ext cx="3841316" cy="2324158"/>
          </a:xfrm>
          <a:prstGeom prst="rect">
            <a:avLst/>
          </a:prstGeom>
        </p:spPr>
      </p:pic>
    </p:spTree>
    <p:extLst>
      <p:ext uri="{BB962C8B-B14F-4D97-AF65-F5344CB8AC3E}">
        <p14:creationId xmlns:p14="http://schemas.microsoft.com/office/powerpoint/2010/main" val="1340027249"/>
      </p:ext>
    </p:extLst>
  </p:cSld>
  <p:clrMapOvr>
    <a:overrideClrMapping bg1="lt1" tx1="dk1" bg2="lt2" tx2="dk2" accent1="accent1" accent2="accent2" accent3="accent3" accent4="accent4" accent5="accent5" accent6="accent6" hlink="hlink" folHlink="folHlink"/>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10A970-32A7-4703-8984-35B676D5AD7B}"/>
              </a:ext>
            </a:extLst>
          </p:cNvPr>
          <p:cNvSpPr/>
          <p:nvPr/>
        </p:nvSpPr>
        <p:spPr>
          <a:xfrm>
            <a:off x="680614" y="1511152"/>
            <a:ext cx="4395442" cy="3139321"/>
          </a:xfrm>
          <a:prstGeom prst="rect">
            <a:avLst/>
          </a:prstGeom>
        </p:spPr>
        <p:txBody>
          <a:bodyPr wrap="square">
            <a:spAutoFit/>
          </a:bodyPr>
          <a:lstStyle/>
          <a:p>
            <a:r>
              <a:rPr lang="en-GB" b="1" dirty="0"/>
              <a:t>What else can you find out about bees?</a:t>
            </a:r>
          </a:p>
          <a:p>
            <a:r>
              <a:rPr lang="en-GB" dirty="0"/>
              <a:t>Bees are fascinating animals to study. Children might be interested to find out: </a:t>
            </a:r>
          </a:p>
          <a:p>
            <a:pPr marL="285750" indent="-285750">
              <a:buFont typeface="Arial" panose="020B0604020202020204" pitchFamily="34" charset="0"/>
              <a:buChar char="•"/>
            </a:pPr>
            <a:r>
              <a:rPr lang="en-GB" dirty="0"/>
              <a:t>How do different species of bees differ?</a:t>
            </a:r>
          </a:p>
          <a:p>
            <a:pPr marL="285750" indent="-285750">
              <a:buFont typeface="Arial" panose="020B0604020202020204" pitchFamily="34" charset="0"/>
              <a:buChar char="•"/>
            </a:pPr>
            <a:r>
              <a:rPr lang="en-GB" dirty="0"/>
              <a:t>Do all bees make honey?</a:t>
            </a:r>
          </a:p>
          <a:p>
            <a:pPr marL="285750" indent="-285750">
              <a:buFont typeface="Arial" panose="020B0604020202020204" pitchFamily="34" charset="0"/>
              <a:buChar char="•"/>
            </a:pPr>
            <a:r>
              <a:rPr lang="en-GB" dirty="0"/>
              <a:t>Do all bees sting?</a:t>
            </a:r>
          </a:p>
          <a:p>
            <a:pPr marL="285750" indent="-285750">
              <a:buFont typeface="Arial" panose="020B0604020202020204" pitchFamily="34" charset="0"/>
              <a:buChar char="•"/>
            </a:pPr>
            <a:r>
              <a:rPr lang="en-GB" dirty="0"/>
              <a:t>How are bees different to wasps?</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r>
              <a:rPr lang="en-GB" b="1" dirty="0"/>
              <a:t>Can you sort /write a classification key for different types of bees?</a:t>
            </a:r>
          </a:p>
        </p:txBody>
      </p:sp>
      <p:sp>
        <p:nvSpPr>
          <p:cNvPr id="4" name="Rectangle 3">
            <a:extLst>
              <a:ext uri="{FF2B5EF4-FFF2-40B4-BE49-F238E27FC236}">
                <a16:creationId xmlns:a16="http://schemas.microsoft.com/office/drawing/2014/main" id="{C64119A5-1EA7-4ECB-9DB6-E8856579A577}"/>
              </a:ext>
            </a:extLst>
          </p:cNvPr>
          <p:cNvSpPr/>
          <p:nvPr/>
        </p:nvSpPr>
        <p:spPr>
          <a:xfrm>
            <a:off x="628652" y="5346848"/>
            <a:ext cx="6729018" cy="923330"/>
          </a:xfrm>
          <a:prstGeom prst="rect">
            <a:avLst/>
          </a:prstGeom>
        </p:spPr>
        <p:txBody>
          <a:bodyPr wrap="square" anchor="t">
            <a:spAutoFit/>
          </a:bodyPr>
          <a:lstStyle/>
          <a:p>
            <a:r>
              <a:rPr lang="en-GB" b="1" dirty="0"/>
              <a:t>What other species of insects are significant pollinators of crops?</a:t>
            </a:r>
          </a:p>
          <a:p>
            <a:r>
              <a:rPr lang="en-GB" dirty="0"/>
              <a:t>Children could research other commonly-seen insects such as wasps, moths and butterflies.</a:t>
            </a:r>
          </a:p>
        </p:txBody>
      </p:sp>
      <p:sp>
        <p:nvSpPr>
          <p:cNvPr id="6" name="Title 5">
            <a:extLst>
              <a:ext uri="{FF2B5EF4-FFF2-40B4-BE49-F238E27FC236}">
                <a16:creationId xmlns:a16="http://schemas.microsoft.com/office/drawing/2014/main" id="{3DF1AA07-129B-B99C-2603-E7F264427D1B}"/>
              </a:ext>
            </a:extLst>
          </p:cNvPr>
          <p:cNvSpPr>
            <a:spLocks noGrp="1"/>
          </p:cNvSpPr>
          <p:nvPr>
            <p:ph type="title"/>
          </p:nvPr>
        </p:nvSpPr>
        <p:spPr/>
        <p:txBody>
          <a:bodyPr>
            <a:normAutofit/>
          </a:bodyPr>
          <a:lstStyle/>
          <a:p>
            <a:r>
              <a:rPr lang="en-GB" dirty="0">
                <a:latin typeface="+mn-lt"/>
              </a:rPr>
              <a:t>Further learning</a:t>
            </a:r>
          </a:p>
        </p:txBody>
      </p:sp>
      <p:pic>
        <p:nvPicPr>
          <p:cNvPr id="2" name="Picture 1" descr="A insect on the ground&#10;&#10;Description automatically generated">
            <a:extLst>
              <a:ext uri="{FF2B5EF4-FFF2-40B4-BE49-F238E27FC236}">
                <a16:creationId xmlns:a16="http://schemas.microsoft.com/office/drawing/2014/main" id="{4B6032F7-D21F-D3D1-8626-F1A3440A631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127772" y="1511976"/>
            <a:ext cx="1615293" cy="1167283"/>
          </a:xfrm>
          <a:prstGeom prst="rect">
            <a:avLst/>
          </a:prstGeom>
          <a:ln w="38100">
            <a:solidFill>
              <a:srgbClr val="3EB1C8"/>
            </a:solidFill>
          </a:ln>
        </p:spPr>
      </p:pic>
      <p:pic>
        <p:nvPicPr>
          <p:cNvPr id="5" name="Picture 4" descr="A insect on the ground&#10;&#10;Description automatically generated">
            <a:extLst>
              <a:ext uri="{FF2B5EF4-FFF2-40B4-BE49-F238E27FC236}">
                <a16:creationId xmlns:a16="http://schemas.microsoft.com/office/drawing/2014/main" id="{AB212778-1C43-F84F-D245-E0515E7BC47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088449" y="1511976"/>
            <a:ext cx="1750690" cy="1167283"/>
          </a:xfrm>
          <a:prstGeom prst="rect">
            <a:avLst/>
          </a:prstGeom>
          <a:ln w="38100">
            <a:solidFill>
              <a:srgbClr val="3EB1C8"/>
            </a:solidFill>
          </a:ln>
        </p:spPr>
      </p:pic>
      <p:pic>
        <p:nvPicPr>
          <p:cNvPr id="7" name="Picture 6" descr="A black and yellow butterfly on a flower&#10;&#10;Description automatically generated">
            <a:extLst>
              <a:ext uri="{FF2B5EF4-FFF2-40B4-BE49-F238E27FC236}">
                <a16:creationId xmlns:a16="http://schemas.microsoft.com/office/drawing/2014/main" id="{4DA6970B-F9D4-FB83-79BC-82C9DCCA426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076056" y="3613761"/>
            <a:ext cx="1615292" cy="1167283"/>
          </a:xfrm>
          <a:prstGeom prst="rect">
            <a:avLst/>
          </a:prstGeom>
          <a:ln w="38100">
            <a:solidFill>
              <a:srgbClr val="3EB1C8"/>
            </a:solidFill>
          </a:ln>
        </p:spPr>
      </p:pic>
      <p:pic>
        <p:nvPicPr>
          <p:cNvPr id="8" name="Picture 7" descr="A insect on the ground&#10;&#10;Description automatically generated">
            <a:extLst>
              <a:ext uri="{FF2B5EF4-FFF2-40B4-BE49-F238E27FC236}">
                <a16:creationId xmlns:a16="http://schemas.microsoft.com/office/drawing/2014/main" id="{901E2903-B21A-DFCE-8E69-D3F56A84791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060857" y="3613761"/>
            <a:ext cx="1750923" cy="1167282"/>
          </a:xfrm>
          <a:prstGeom prst="rect">
            <a:avLst/>
          </a:prstGeom>
          <a:ln w="38100">
            <a:solidFill>
              <a:srgbClr val="3EB1C8"/>
            </a:solidFill>
          </a:ln>
        </p:spPr>
      </p:pic>
      <p:sp>
        <p:nvSpPr>
          <p:cNvPr id="9" name="TextBox 8">
            <a:extLst>
              <a:ext uri="{FF2B5EF4-FFF2-40B4-BE49-F238E27FC236}">
                <a16:creationId xmlns:a16="http://schemas.microsoft.com/office/drawing/2014/main" id="{3DD2D843-DA52-9A90-9AD0-C44A90DCB155}"/>
              </a:ext>
            </a:extLst>
          </p:cNvPr>
          <p:cNvSpPr txBox="1"/>
          <p:nvPr/>
        </p:nvSpPr>
        <p:spPr>
          <a:xfrm>
            <a:off x="5227913" y="2682675"/>
            <a:ext cx="1196290" cy="369332"/>
          </a:xfrm>
          <a:prstGeom prst="rect">
            <a:avLst/>
          </a:prstGeom>
          <a:noFill/>
        </p:spPr>
        <p:txBody>
          <a:bodyPr wrap="none" rtlCol="0">
            <a:spAutoFit/>
          </a:bodyPr>
          <a:lstStyle/>
          <a:p>
            <a:r>
              <a:rPr lang="en-GB" dirty="0"/>
              <a:t>Honey bee</a:t>
            </a:r>
          </a:p>
        </p:txBody>
      </p:sp>
      <p:sp>
        <p:nvSpPr>
          <p:cNvPr id="10" name="TextBox 9">
            <a:extLst>
              <a:ext uri="{FF2B5EF4-FFF2-40B4-BE49-F238E27FC236}">
                <a16:creationId xmlns:a16="http://schemas.microsoft.com/office/drawing/2014/main" id="{1288B13A-E1A5-2AE8-679C-F22D114D4AF6}"/>
              </a:ext>
            </a:extLst>
          </p:cNvPr>
          <p:cNvSpPr txBox="1"/>
          <p:nvPr/>
        </p:nvSpPr>
        <p:spPr>
          <a:xfrm>
            <a:off x="7357670" y="2678624"/>
            <a:ext cx="1311578" cy="369332"/>
          </a:xfrm>
          <a:prstGeom prst="rect">
            <a:avLst/>
          </a:prstGeom>
          <a:noFill/>
        </p:spPr>
        <p:txBody>
          <a:bodyPr wrap="none" rtlCol="0">
            <a:spAutoFit/>
          </a:bodyPr>
          <a:lstStyle/>
          <a:p>
            <a:r>
              <a:rPr lang="en-GB" dirty="0"/>
              <a:t>Bumble bee</a:t>
            </a:r>
          </a:p>
        </p:txBody>
      </p:sp>
      <p:sp>
        <p:nvSpPr>
          <p:cNvPr id="11" name="TextBox 10">
            <a:extLst>
              <a:ext uri="{FF2B5EF4-FFF2-40B4-BE49-F238E27FC236}">
                <a16:creationId xmlns:a16="http://schemas.microsoft.com/office/drawing/2014/main" id="{D9336367-C29F-1409-6558-9952743751DC}"/>
              </a:ext>
            </a:extLst>
          </p:cNvPr>
          <p:cNvSpPr txBox="1"/>
          <p:nvPr/>
        </p:nvSpPr>
        <p:spPr>
          <a:xfrm>
            <a:off x="5052673" y="4842895"/>
            <a:ext cx="1546770" cy="369332"/>
          </a:xfrm>
          <a:prstGeom prst="rect">
            <a:avLst/>
          </a:prstGeom>
          <a:noFill/>
        </p:spPr>
        <p:txBody>
          <a:bodyPr wrap="none" rtlCol="0">
            <a:spAutoFit/>
          </a:bodyPr>
          <a:lstStyle/>
          <a:p>
            <a:r>
              <a:rPr lang="en-GB" dirty="0"/>
              <a:t>Red-tailed bee</a:t>
            </a:r>
          </a:p>
        </p:txBody>
      </p:sp>
      <p:sp>
        <p:nvSpPr>
          <p:cNvPr id="12" name="TextBox 11">
            <a:extLst>
              <a:ext uri="{FF2B5EF4-FFF2-40B4-BE49-F238E27FC236}">
                <a16:creationId xmlns:a16="http://schemas.microsoft.com/office/drawing/2014/main" id="{76ECF388-A9B1-EE85-7466-7C92871512FA}"/>
              </a:ext>
            </a:extLst>
          </p:cNvPr>
          <p:cNvSpPr txBox="1"/>
          <p:nvPr/>
        </p:nvSpPr>
        <p:spPr>
          <a:xfrm>
            <a:off x="7438264" y="4777736"/>
            <a:ext cx="996107" cy="369332"/>
          </a:xfrm>
          <a:prstGeom prst="rect">
            <a:avLst/>
          </a:prstGeom>
          <a:noFill/>
        </p:spPr>
        <p:txBody>
          <a:bodyPr wrap="none" rtlCol="0">
            <a:spAutoFit/>
          </a:bodyPr>
          <a:lstStyle/>
          <a:p>
            <a:r>
              <a:rPr lang="en-GB" dirty="0"/>
              <a:t>Tree bee</a:t>
            </a:r>
          </a:p>
        </p:txBody>
      </p:sp>
    </p:spTree>
    <p:extLst>
      <p:ext uri="{BB962C8B-B14F-4D97-AF65-F5344CB8AC3E}">
        <p14:creationId xmlns:p14="http://schemas.microsoft.com/office/powerpoint/2010/main" val="30981036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p:txBody>
          <a:bodyPr/>
          <a:lstStyle/>
          <a:p>
            <a:r>
              <a:rPr lang="en-GB" dirty="0">
                <a:latin typeface="+mn-lt"/>
              </a:rPr>
              <a:t>Cross-curricular links</a:t>
            </a:r>
          </a:p>
        </p:txBody>
      </p:sp>
      <p:sp>
        <p:nvSpPr>
          <p:cNvPr id="5" name="Rectangle: Rounded Corners 4">
            <a:extLst>
              <a:ext uri="{FF2B5EF4-FFF2-40B4-BE49-F238E27FC236}">
                <a16:creationId xmlns:a16="http://schemas.microsoft.com/office/drawing/2014/main" id="{5942FA05-32CF-E12F-7D17-91C90D03B0B7}"/>
              </a:ext>
            </a:extLst>
          </p:cNvPr>
          <p:cNvSpPr/>
          <p:nvPr/>
        </p:nvSpPr>
        <p:spPr>
          <a:xfrm>
            <a:off x="628647" y="1690688"/>
            <a:ext cx="3439298" cy="433060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rPr>
              <a:t>Writing</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r>
              <a:rPr lang="en-GB" dirty="0"/>
              <a:t>Write a letter to your MP to explain why pesticides should be banned. </a:t>
            </a:r>
          </a:p>
          <a:p>
            <a:endParaRPr lang="en-GB" dirty="0"/>
          </a:p>
          <a:p>
            <a:r>
              <a:rPr lang="en-GB" dirty="0"/>
              <a:t>Take the role of the pesticide company &amp; write a letter to explain why pesticides should not be banned.</a:t>
            </a:r>
          </a:p>
          <a:p>
            <a:endParaRPr lang="en-GB" dirty="0"/>
          </a:p>
          <a:p>
            <a:r>
              <a:rPr lang="en-GB" dirty="0"/>
              <a:t>Write a detailed description of one species of bee.</a:t>
            </a:r>
          </a:p>
        </p:txBody>
      </p:sp>
      <p:sp>
        <p:nvSpPr>
          <p:cNvPr id="6" name="Rectangle: Rounded Corners 5">
            <a:extLst>
              <a:ext uri="{FF2B5EF4-FFF2-40B4-BE49-F238E27FC236}">
                <a16:creationId xmlns:a16="http://schemas.microsoft.com/office/drawing/2014/main" id="{5AAD97AD-B636-7C9B-9DB3-B608D94DB76A}"/>
              </a:ext>
            </a:extLst>
          </p:cNvPr>
          <p:cNvSpPr/>
          <p:nvPr/>
        </p:nvSpPr>
        <p:spPr>
          <a:xfrm>
            <a:off x="5076056" y="1690688"/>
            <a:ext cx="3439292" cy="3322488"/>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rPr>
              <a:t>Maths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fontAlgn="t"/>
            <a:r>
              <a:rPr lang="en-GB" sz="1800" b="0" i="0" u="none" strike="noStrike" kern="1200" dirty="0">
                <a:solidFill>
                  <a:schemeClr val="bg1"/>
                </a:solidFill>
                <a:effectLst/>
                <a:latin typeface="Calibri"/>
                <a:ea typeface="Calibri"/>
                <a:cs typeface="Calibri"/>
              </a:rPr>
              <a:t>Bees make hexagonal cells. Why do you </a:t>
            </a:r>
            <a:r>
              <a:rPr lang="en-GB" dirty="0">
                <a:solidFill>
                  <a:schemeClr val="bg1"/>
                </a:solidFill>
                <a:latin typeface="Calibri"/>
                <a:ea typeface="Calibri"/>
                <a:cs typeface="Calibri"/>
              </a:rPr>
              <a:t>think</a:t>
            </a:r>
            <a:r>
              <a:rPr lang="en-GB" sz="1800" b="0" i="0" u="none" strike="noStrike" kern="1200" dirty="0">
                <a:solidFill>
                  <a:schemeClr val="bg1"/>
                </a:solidFill>
                <a:effectLst/>
                <a:latin typeface="Calibri"/>
                <a:ea typeface="Calibri"/>
                <a:cs typeface="Calibri"/>
              </a:rPr>
              <a:t> this is?</a:t>
            </a:r>
          </a:p>
          <a:p>
            <a:pPr marL="0" algn="l" rtl="0" eaLnBrk="1" fontAlgn="t" latinLnBrk="0" hangingPunct="1">
              <a:spcBef>
                <a:spcPts val="0"/>
              </a:spcBef>
              <a:spcAft>
                <a:spcPts val="0"/>
              </a:spcAft>
            </a:pPr>
            <a:endParaRPr lang="en-GB" sz="1800" b="0" i="0" u="none" strike="noStrike" kern="1200" dirty="0">
              <a:solidFill>
                <a:schemeClr val="bg1"/>
              </a:solidFill>
              <a:effectLst/>
              <a:latin typeface="Calibri" panose="020F0502020204030204" pitchFamily="34" charset="0"/>
            </a:endParaRPr>
          </a:p>
          <a:p>
            <a:pPr marL="0" algn="l" rtl="0" eaLnBrk="1" fontAlgn="t" latinLnBrk="0" hangingPunct="1">
              <a:spcBef>
                <a:spcPts val="0"/>
              </a:spcBef>
              <a:spcAft>
                <a:spcPts val="0"/>
              </a:spcAft>
            </a:pPr>
            <a:r>
              <a:rPr lang="en-GB" dirty="0">
                <a:solidFill>
                  <a:schemeClr val="bg1"/>
                </a:solidFill>
                <a:latin typeface="Calibri" panose="020F0502020204030204" pitchFamily="34" charset="0"/>
              </a:rPr>
              <a:t>Where else does you see hexagons?</a:t>
            </a:r>
          </a:p>
          <a:p>
            <a:pPr marL="0" algn="l" rtl="0" eaLnBrk="1" fontAlgn="t" latinLnBrk="0" hangingPunct="1">
              <a:spcBef>
                <a:spcPts val="0"/>
              </a:spcBef>
              <a:spcAft>
                <a:spcPts val="0"/>
              </a:spcAft>
            </a:pPr>
            <a:endParaRPr lang="en-GB" sz="1800" b="0" i="0" u="none" strike="noStrike" kern="1200" dirty="0">
              <a:solidFill>
                <a:schemeClr val="bg1"/>
              </a:solidFill>
              <a:effectLst/>
              <a:latin typeface="Calibri" panose="020F0502020204030204" pitchFamily="34" charset="0"/>
            </a:endParaRPr>
          </a:p>
          <a:p>
            <a:pPr marL="0" algn="l" rtl="0" eaLnBrk="1" fontAlgn="t" latinLnBrk="0" hangingPunct="1">
              <a:spcBef>
                <a:spcPts val="0"/>
              </a:spcBef>
              <a:spcAft>
                <a:spcPts val="0"/>
              </a:spcAft>
            </a:pPr>
            <a:r>
              <a:rPr lang="en-GB" dirty="0">
                <a:solidFill>
                  <a:schemeClr val="bg1"/>
                </a:solidFill>
                <a:latin typeface="Calibri" panose="020F0502020204030204" pitchFamily="34" charset="0"/>
              </a:rPr>
              <a:t>What other shapes tesselate? </a:t>
            </a:r>
            <a:endParaRPr lang="en-GB" sz="1800" b="0" i="0" u="none" strike="noStrike" dirty="0">
              <a:solidFill>
                <a:schemeClr val="bg1"/>
              </a:solidFill>
              <a:effectLst/>
              <a:latin typeface="Arial" panose="020B0604020202020204" pitchFamily="34" charset="0"/>
            </a:endParaRPr>
          </a:p>
        </p:txBody>
      </p:sp>
    </p:spTree>
    <p:extLst>
      <p:ext uri="{BB962C8B-B14F-4D97-AF65-F5344CB8AC3E}">
        <p14:creationId xmlns:p14="http://schemas.microsoft.com/office/powerpoint/2010/main" val="25885839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E9A749-B1E4-4BE0-8102-2EFF9A9DDFE4}"/>
              </a:ext>
            </a:extLst>
          </p:cNvPr>
          <p:cNvSpPr/>
          <p:nvPr/>
        </p:nvSpPr>
        <p:spPr>
          <a:xfrm>
            <a:off x="703770" y="5726291"/>
            <a:ext cx="8084932"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Feedback</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We would welcome any feedback on these materials.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Please email </a:t>
            </a: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hlinkClick r:id="rId3">
                  <a:extLst>
                    <a:ext uri="{A12FA001-AC4F-418D-AE19-62706E023703}">
                      <ahyp:hlinkClr xmlns:ahyp="http://schemas.microsoft.com/office/drawing/2018/hyperlinkcolor" val="tx"/>
                    </a:ext>
                  </a:extLst>
                </a:hlinkClick>
              </a:rPr>
              <a:t>info@pstt.org.uk</a:t>
            </a: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or complete this short </a:t>
            </a: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hlinkClick r:id="rId4">
                  <a:extLst>
                    <a:ext uri="{A12FA001-AC4F-418D-AE19-62706E023703}">
                      <ahyp:hlinkClr xmlns:ahyp="http://schemas.microsoft.com/office/drawing/2018/hyperlinkcolor" val="tx"/>
                    </a:ext>
                  </a:extLst>
                </a:hlinkClick>
              </a:rPr>
              <a:t>survey</a:t>
            </a: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a:t>
            </a:r>
            <a:endParaRPr kumimoji="0" lang="en-GB" sz="1400" b="0" i="0" u="none" strike="noStrike" kern="1200" cap="none" spc="0" normalizeH="0" baseline="0" noProof="0" dirty="0">
              <a:ln>
                <a:noFill/>
              </a:ln>
              <a:solidFill>
                <a:srgbClr val="3C3C3C"/>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DC449E50-D10E-484B-830F-FBDA3FD8D5DB}"/>
              </a:ext>
            </a:extLst>
          </p:cNvPr>
          <p:cNvSpPr/>
          <p:nvPr/>
        </p:nvSpPr>
        <p:spPr>
          <a:xfrm>
            <a:off x="703770" y="2866579"/>
            <a:ext cx="8084932" cy="2677656"/>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ExtraBold" pitchFamily="2" charset="0"/>
              </a:rPr>
              <a:t>Disclaimer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The Primary Science Teaching Trust (PSTT) is not liable for the actions or activities of any reader or anyone else who uses the information in this document or the associated classroom materials. PSTT assumes no liability with regard to injuries or damage to property that may occur as a result of using the information contained in these plans.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PSTT recommends that a full risk assessment is carried out before undertaking in the classroom any of the practical investigations contained in the power point.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ExtraBold" pitchFamily="2" charset="0"/>
              </a:rPr>
              <a:t>Safety note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PSTT advises teachers to refer to either CLEAPSS website or SSERC website for up to date health and safety information when planning practical activities for children.</a:t>
            </a:r>
          </a:p>
        </p:txBody>
      </p:sp>
      <p:sp>
        <p:nvSpPr>
          <p:cNvPr id="5" name="Rectangle 4">
            <a:extLst>
              <a:ext uri="{FF2B5EF4-FFF2-40B4-BE49-F238E27FC236}">
                <a16:creationId xmlns:a16="http://schemas.microsoft.com/office/drawing/2014/main" id="{8DDA5A8F-916F-4B0A-89B9-F55C61E55418}"/>
              </a:ext>
            </a:extLst>
          </p:cNvPr>
          <p:cNvSpPr/>
          <p:nvPr/>
        </p:nvSpPr>
        <p:spPr>
          <a:xfrm>
            <a:off x="703770" y="836712"/>
            <a:ext cx="8084932" cy="1815882"/>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This </a:t>
            </a:r>
            <a:r>
              <a:rPr kumimoji="0" lang="en-US" sz="14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PowerPoint</a:t>
            </a: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is intended to be a guide for teachers for their reference although they may wish to show certain slides in the classroom.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ExtraBold" pitchFamily="2" charset="0"/>
              </a:rPr>
              <a:t>Copyright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The materials included in these resources are </a:t>
            </a:r>
            <a:r>
              <a:rPr kumimoji="0" lang="en-GB" sz="1400" b="1"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ExtraBold" pitchFamily="2" charset="0"/>
              </a:rPr>
              <a:t>©Primary Science Teaching Trust 2021</a:t>
            </a:r>
            <a:r>
              <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 but may be freely reproduced by teachers in schools for educational purposes, subject to the source being credited. Materials may not be used for promotional or commercial purposes without the express permission of PSTT. On no account may copies be offered for sale.</a:t>
            </a:r>
          </a:p>
        </p:txBody>
      </p:sp>
    </p:spTree>
    <p:extLst>
      <p:ext uri="{BB962C8B-B14F-4D97-AF65-F5344CB8AC3E}">
        <p14:creationId xmlns:p14="http://schemas.microsoft.com/office/powerpoint/2010/main" val="14545190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CE9A4A2-6880-CE44-AEEE-591D319ED21F}"/>
              </a:ext>
            </a:extLst>
          </p:cNvPr>
          <p:cNvSpPr txBox="1"/>
          <p:nvPr/>
        </p:nvSpPr>
        <p:spPr>
          <a:xfrm>
            <a:off x="859749" y="2253072"/>
            <a:ext cx="7700386" cy="14847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62" b="0" i="0" u="none" strike="noStrike" kern="1200" cap="none" spc="0" normalizeH="0" baseline="0" noProof="0" dirty="0">
                <a:ln>
                  <a:noFill/>
                </a:ln>
                <a:solidFill>
                  <a:srgbClr val="3C3C3C"/>
                </a:solidFill>
                <a:effectLst/>
                <a:uLnTx/>
                <a:uFillTx/>
                <a:latin typeface="Calibri" panose="020F0502020204030204"/>
                <a:ea typeface="+mn-ea"/>
                <a:cs typeface="+mn-cs"/>
              </a:rPr>
              <a:t>For more information on the Primary Science Teaching Trust and access to a large selection of PSTT resources, visit our website: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3EB1C8"/>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www.pstt.org.uk</a:t>
            </a:r>
            <a:endParaRPr kumimoji="0" lang="en-US" sz="2400" b="1" i="0" u="none" strike="noStrike" kern="1200" cap="none" spc="0" normalizeH="0" baseline="0" noProof="0" dirty="0">
              <a:ln>
                <a:noFill/>
              </a:ln>
              <a:solidFill>
                <a:srgbClr val="3EB1C8"/>
              </a:solidFill>
              <a:effectLst/>
              <a:uLnTx/>
              <a:uFillTx/>
              <a:latin typeface="Calibri" panose="020F050202020403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2" name="Picture 11" descr="Logo&#10;&#10;Description automatically generated">
            <a:extLst>
              <a:ext uri="{FF2B5EF4-FFF2-40B4-BE49-F238E27FC236}">
                <a16:creationId xmlns:a16="http://schemas.microsoft.com/office/drawing/2014/main" id="{BC8CD99C-806E-0746-9D8C-FB858DED75E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06689" y="388315"/>
            <a:ext cx="3006506" cy="1334438"/>
          </a:xfrm>
          <a:prstGeom prst="rect">
            <a:avLst/>
          </a:prstGeom>
        </p:spPr>
      </p:pic>
      <p:sp>
        <p:nvSpPr>
          <p:cNvPr id="14" name="TextBox 13">
            <a:extLst>
              <a:ext uri="{FF2B5EF4-FFF2-40B4-BE49-F238E27FC236}">
                <a16:creationId xmlns:a16="http://schemas.microsoft.com/office/drawing/2014/main" id="{C3B9E567-5487-8AEA-B37C-9EBDCA5B1E7B}"/>
              </a:ext>
            </a:extLst>
          </p:cNvPr>
          <p:cNvSpPr txBox="1"/>
          <p:nvPr/>
        </p:nvSpPr>
        <p:spPr>
          <a:xfrm>
            <a:off x="3531618" y="4193604"/>
            <a:ext cx="297414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mn-cs"/>
              </a:rPr>
              <a:t>/PrimaryScienceTeachingTrust</a:t>
            </a:r>
          </a:p>
        </p:txBody>
      </p:sp>
      <p:sp>
        <p:nvSpPr>
          <p:cNvPr id="15" name="TextBox 14">
            <a:extLst>
              <a:ext uri="{FF2B5EF4-FFF2-40B4-BE49-F238E27FC236}">
                <a16:creationId xmlns:a16="http://schemas.microsoft.com/office/drawing/2014/main" id="{B0A31DAF-7B4F-8C15-26A2-BD92151D74B7}"/>
              </a:ext>
            </a:extLst>
          </p:cNvPr>
          <p:cNvSpPr txBox="1"/>
          <p:nvPr/>
        </p:nvSpPr>
        <p:spPr>
          <a:xfrm>
            <a:off x="3531618" y="4966313"/>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mn-cs"/>
              </a:rPr>
              <a:t>/PSTT_whyhow</a:t>
            </a:r>
          </a:p>
        </p:txBody>
      </p:sp>
      <p:pic>
        <p:nvPicPr>
          <p:cNvPr id="3" name="Picture 2" descr="Logo, icon&#10;&#10;Description automatically generated">
            <a:extLst>
              <a:ext uri="{FF2B5EF4-FFF2-40B4-BE49-F238E27FC236}">
                <a16:creationId xmlns:a16="http://schemas.microsoft.com/office/drawing/2014/main" id="{39BC7781-C690-3D97-36B5-94A1891A5BD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114642" y="4879416"/>
            <a:ext cx="490942" cy="397566"/>
          </a:xfrm>
          <a:prstGeom prst="rect">
            <a:avLst/>
          </a:prstGeom>
        </p:spPr>
      </p:pic>
      <p:pic>
        <p:nvPicPr>
          <p:cNvPr id="5" name="Picture 4" descr="Logo, icon&#10;&#10;Description automatically generated">
            <a:extLst>
              <a:ext uri="{FF2B5EF4-FFF2-40B4-BE49-F238E27FC236}">
                <a16:creationId xmlns:a16="http://schemas.microsoft.com/office/drawing/2014/main" id="{D1EDB9D7-1D35-2533-B7B4-D31574F7742C}"/>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090411" y="5645087"/>
            <a:ext cx="441207" cy="425078"/>
          </a:xfrm>
          <a:prstGeom prst="rect">
            <a:avLst/>
          </a:prstGeom>
        </p:spPr>
      </p:pic>
      <p:pic>
        <p:nvPicPr>
          <p:cNvPr id="8" name="Picture 7" descr="Logo, icon&#10;&#10;Description automatically generated">
            <a:extLst>
              <a:ext uri="{FF2B5EF4-FFF2-40B4-BE49-F238E27FC236}">
                <a16:creationId xmlns:a16="http://schemas.microsoft.com/office/drawing/2014/main" id="{B882CC20-50CA-B9D1-0032-8C8999DAA81A}"/>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3164378" y="4133928"/>
            <a:ext cx="391471" cy="377383"/>
          </a:xfrm>
          <a:prstGeom prst="rect">
            <a:avLst/>
          </a:prstGeom>
        </p:spPr>
      </p:pic>
      <p:sp>
        <p:nvSpPr>
          <p:cNvPr id="9" name="TextBox 8">
            <a:extLst>
              <a:ext uri="{FF2B5EF4-FFF2-40B4-BE49-F238E27FC236}">
                <a16:creationId xmlns:a16="http://schemas.microsoft.com/office/drawing/2014/main" id="{D15EBE4F-5463-4940-D0BC-D74C343E50A2}"/>
              </a:ext>
            </a:extLst>
          </p:cNvPr>
          <p:cNvSpPr txBox="1"/>
          <p:nvPr/>
        </p:nvSpPr>
        <p:spPr>
          <a:xfrm>
            <a:off x="3531618" y="5739022"/>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mn-cs"/>
              </a:rPr>
              <a:t>/PSTT_whyhow</a:t>
            </a:r>
          </a:p>
        </p:txBody>
      </p:sp>
    </p:spTree>
    <p:extLst>
      <p:ext uri="{BB962C8B-B14F-4D97-AF65-F5344CB8AC3E}">
        <p14:creationId xmlns:p14="http://schemas.microsoft.com/office/powerpoint/2010/main" val="8041809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8E52696-06C1-FF17-58E6-48CA4530B2CE}"/>
              </a:ext>
            </a:extLst>
          </p:cNvPr>
          <p:cNvSpPr>
            <a:spLocks noGrp="1"/>
          </p:cNvSpPr>
          <p:nvPr>
            <p:ph type="title"/>
          </p:nvPr>
        </p:nvSpPr>
        <p:spPr/>
        <p:txBody>
          <a:bodyPr>
            <a:normAutofit/>
          </a:bodyPr>
          <a:lstStyle/>
          <a:p>
            <a:r>
              <a:rPr lang="en-GB" dirty="0">
                <a:latin typeface="+mn-lt"/>
              </a:rPr>
              <a:t>Key vocabulary</a:t>
            </a:r>
          </a:p>
        </p:txBody>
      </p:sp>
      <p:sp>
        <p:nvSpPr>
          <p:cNvPr id="9" name="Content Placeholder 8">
            <a:extLst>
              <a:ext uri="{FF2B5EF4-FFF2-40B4-BE49-F238E27FC236}">
                <a16:creationId xmlns:a16="http://schemas.microsoft.com/office/drawing/2014/main" id="{13F85747-E755-879A-1BA2-9BEE7D518111}"/>
              </a:ext>
            </a:extLst>
          </p:cNvPr>
          <p:cNvSpPr>
            <a:spLocks noGrp="1"/>
          </p:cNvSpPr>
          <p:nvPr>
            <p:ph idx="1"/>
          </p:nvPr>
        </p:nvSpPr>
        <p:spPr>
          <a:xfrm>
            <a:off x="628653" y="1825627"/>
            <a:ext cx="3727324" cy="4351339"/>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000000"/>
                </a:solidFill>
                <a:effectLst/>
                <a:uLnTx/>
                <a:uFillTx/>
                <a:latin typeface="Calibri"/>
                <a:ea typeface="+mn-ea"/>
                <a:cs typeface="+mn-cs"/>
              </a:rPr>
              <a:t>control </a:t>
            </a:r>
            <a:r>
              <a:rPr kumimoji="0" lang="en-GB" sz="1400" b="0" i="0" u="none" strike="noStrike" kern="1200" cap="none" spc="0" normalizeH="0" baseline="0" noProof="0" dirty="0">
                <a:ln>
                  <a:noFill/>
                </a:ln>
                <a:solidFill>
                  <a:srgbClr val="000000"/>
                </a:solidFill>
                <a:effectLst/>
                <a:uLnTx/>
                <a:uFillTx/>
                <a:latin typeface="Calibri"/>
                <a:ea typeface="+mn-ea"/>
                <a:cs typeface="+mn-cs"/>
              </a:rPr>
              <a:t>– in an experiment, </a:t>
            </a:r>
            <a:r>
              <a:rPr kumimoji="0" lang="en-GB" sz="1400" b="0" i="0" u="none" strike="noStrike" kern="1200" cap="none" spc="0" normalizeH="0" baseline="0" noProof="0" dirty="0">
                <a:ln>
                  <a:noFill/>
                </a:ln>
                <a:solidFill>
                  <a:prstClr val="black"/>
                </a:solidFill>
                <a:effectLst/>
                <a:uLnTx/>
                <a:uFillTx/>
                <a:latin typeface="Calibri"/>
                <a:ea typeface="+mn-ea"/>
                <a:cs typeface="+mn-cs"/>
              </a:rPr>
              <a:t>a treatment that has nothing added to it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a:ln>
                <a:noFill/>
              </a:ln>
              <a:solidFill>
                <a:srgbClr val="000000"/>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000000"/>
                </a:solidFill>
                <a:effectLst/>
                <a:uLnTx/>
                <a:uFillTx/>
                <a:latin typeface="Calibri"/>
                <a:ea typeface="+mn-ea"/>
                <a:cs typeface="+mn-cs"/>
              </a:rPr>
              <a:t>entomologist – </a:t>
            </a:r>
            <a:r>
              <a:rPr kumimoji="0" lang="en-GB" sz="1400" b="0" i="0" u="none" strike="noStrike" kern="1200" cap="none" spc="0" normalizeH="0" baseline="0" noProof="0" dirty="0">
                <a:ln>
                  <a:noFill/>
                </a:ln>
                <a:solidFill>
                  <a:prstClr val="black"/>
                </a:solidFill>
                <a:effectLst/>
                <a:uLnTx/>
                <a:uFillTx/>
                <a:latin typeface="Calibri"/>
                <a:ea typeface="+mn-ea"/>
                <a:cs typeface="+mn-cs"/>
              </a:rPr>
              <a:t>a person who studies insects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a:ln>
                <a:noFill/>
              </a:ln>
              <a:solidFill>
                <a:srgbClr val="000000"/>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000000"/>
                </a:solidFill>
                <a:effectLst/>
                <a:uLnTx/>
                <a:uFillTx/>
                <a:latin typeface="Calibri"/>
                <a:ea typeface="+mn-ea"/>
                <a:cs typeface="+mn-cs"/>
              </a:rPr>
              <a:t>fungicide</a:t>
            </a:r>
            <a:r>
              <a:rPr kumimoji="0" lang="en-GB" sz="1400" b="0" i="0" u="none" strike="noStrike" kern="1200" cap="none" spc="0" normalizeH="0" baseline="0" noProof="0" dirty="0">
                <a:ln>
                  <a:noFill/>
                </a:ln>
                <a:solidFill>
                  <a:srgbClr val="000000"/>
                </a:solidFill>
                <a:effectLst/>
                <a:uLnTx/>
                <a:uFillTx/>
                <a:latin typeface="Calibri"/>
                <a:ea typeface="+mn-ea"/>
                <a:cs typeface="+mn-cs"/>
              </a:rPr>
              <a:t> - substance used to kill parasitic fungi or their spores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000000"/>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black"/>
                </a:solidFill>
                <a:effectLst/>
                <a:uLnTx/>
                <a:uFillTx/>
                <a:latin typeface="Calibri"/>
                <a:ea typeface="+mn-ea"/>
                <a:cs typeface="+mn-cs"/>
              </a:rPr>
              <a:t>infestation</a:t>
            </a:r>
            <a:r>
              <a:rPr kumimoji="0" lang="en-GB" sz="1400" b="0" i="0" u="none" strike="noStrike" kern="1200" cap="none" spc="0" normalizeH="0" baseline="0" noProof="0" dirty="0">
                <a:ln>
                  <a:noFill/>
                </a:ln>
                <a:solidFill>
                  <a:prstClr val="black"/>
                </a:solidFill>
                <a:effectLst/>
                <a:uLnTx/>
                <a:uFillTx/>
                <a:latin typeface="Calibri"/>
                <a:ea typeface="+mn-ea"/>
                <a:cs typeface="+mn-cs"/>
              </a:rPr>
              <a:t> - </a:t>
            </a:r>
            <a:r>
              <a:rPr kumimoji="0" lang="en-GB" sz="1400" b="0" i="0" u="none" strike="noStrike" kern="1200" cap="none" spc="0" normalizeH="0" baseline="0" noProof="0" dirty="0">
                <a:ln>
                  <a:noFill/>
                </a:ln>
                <a:solidFill>
                  <a:srgbClr val="202124"/>
                </a:solidFill>
                <a:effectLst/>
                <a:uLnTx/>
                <a:uFillTx/>
                <a:latin typeface="Calibri"/>
                <a:ea typeface="+mn-ea"/>
                <a:cs typeface="+mn-cs"/>
              </a:rPr>
              <a:t>the state of being invaded or overrun by pests or parasites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202124"/>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000000"/>
                </a:solidFill>
                <a:effectLst/>
                <a:uLnTx/>
                <a:uFillTx/>
                <a:latin typeface="Calibri"/>
                <a:ea typeface="+mn-ea"/>
                <a:cs typeface="+mn-cs"/>
              </a:rPr>
              <a:t>insecticide</a:t>
            </a:r>
            <a:r>
              <a:rPr kumimoji="0" lang="en-GB" sz="1400" b="0" i="0" u="none" strike="noStrike" kern="1200" cap="none" spc="0" normalizeH="0" baseline="0" noProof="0" dirty="0">
                <a:ln>
                  <a:noFill/>
                </a:ln>
                <a:solidFill>
                  <a:srgbClr val="000000"/>
                </a:solidFill>
                <a:effectLst/>
                <a:uLnTx/>
                <a:uFillTx/>
                <a:latin typeface="Calibri"/>
                <a:ea typeface="+mn-ea"/>
                <a:cs typeface="+mn-cs"/>
              </a:rPr>
              <a:t> - substance used to kill insects including their eggs and larvae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000000"/>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000000"/>
                </a:solidFill>
                <a:effectLst/>
                <a:uLnTx/>
                <a:uFillTx/>
                <a:latin typeface="Calibri"/>
                <a:ea typeface="+mn-ea"/>
                <a:cs typeface="+mn-cs"/>
              </a:rPr>
              <a:t>pesticide</a:t>
            </a:r>
            <a:r>
              <a:rPr kumimoji="0" lang="en-GB" sz="1400" b="0" i="0" u="none" strike="noStrike" kern="1200" cap="none" spc="0" normalizeH="0" baseline="0" noProof="0" dirty="0">
                <a:ln>
                  <a:noFill/>
                </a:ln>
                <a:solidFill>
                  <a:srgbClr val="000000"/>
                </a:solidFill>
                <a:effectLst/>
                <a:uLnTx/>
                <a:uFillTx/>
                <a:latin typeface="Calibri"/>
                <a:ea typeface="+mn-ea"/>
                <a:cs typeface="+mn-cs"/>
              </a:rPr>
              <a:t> - substance (chemical compounds or biological organisms) that kill pests such as insects, plants, rodents, bacteria, or fungi</a:t>
            </a:r>
          </a:p>
          <a:p>
            <a:pPr marL="0" indent="0">
              <a:buNone/>
            </a:pPr>
            <a:endParaRPr lang="en-GB" dirty="0"/>
          </a:p>
        </p:txBody>
      </p:sp>
      <p:sp>
        <p:nvSpPr>
          <p:cNvPr id="2" name="TextBox 1">
            <a:extLst>
              <a:ext uri="{FF2B5EF4-FFF2-40B4-BE49-F238E27FC236}">
                <a16:creationId xmlns:a16="http://schemas.microsoft.com/office/drawing/2014/main" id="{51A8A866-EA9C-6075-C9DB-50BB054131BC}"/>
              </a:ext>
            </a:extLst>
          </p:cNvPr>
          <p:cNvSpPr txBox="1"/>
          <p:nvPr/>
        </p:nvSpPr>
        <p:spPr>
          <a:xfrm>
            <a:off x="4788025" y="1825627"/>
            <a:ext cx="3600000" cy="3385542"/>
          </a:xfrm>
          <a:prstGeom prst="rect">
            <a:avLst/>
          </a:prstGeom>
          <a:noFill/>
        </p:spPr>
        <p:txBody>
          <a:bodyPr wrap="square" lIns="91440" tIns="45720" rIns="91440" bIns="45720" anchor="t">
            <a:spAutoFit/>
          </a:bodyPr>
          <a:lstStyle/>
          <a:p>
            <a:r>
              <a:rPr lang="en-GB" sz="1400" b="1" dirty="0"/>
              <a:t>pollinate </a:t>
            </a:r>
            <a:r>
              <a:rPr lang="en-GB" sz="1400" dirty="0"/>
              <a:t>– transfer of pollen from the male part of the flower (anther) to the female part (stigma)</a:t>
            </a:r>
          </a:p>
          <a:p>
            <a:endParaRPr lang="en-GB" sz="1400" dirty="0"/>
          </a:p>
          <a:p>
            <a:r>
              <a:rPr lang="en-GB" sz="1400" b="1" dirty="0"/>
              <a:t>pollinator</a:t>
            </a:r>
            <a:r>
              <a:rPr lang="en-GB" sz="1400" dirty="0"/>
              <a:t> - </a:t>
            </a:r>
            <a:r>
              <a:rPr lang="en-GB" sz="1400" b="0" i="0" u="none" strike="noStrike" baseline="0" dirty="0"/>
              <a:t>an animal that moves pollen from the male part of a flower to the female part of a flower. Examples include insects such as </a:t>
            </a:r>
            <a:r>
              <a:rPr lang="en-GB" sz="1400" b="0" i="0" u="none" strike="noStrike" baseline="0"/>
              <a:t>bees, butterflies, </a:t>
            </a:r>
            <a:r>
              <a:rPr lang="en-GB" sz="1400"/>
              <a:t>moths and beetles, </a:t>
            </a:r>
            <a:r>
              <a:rPr lang="en-GB" sz="1400" b="0" i="0" u="none" strike="noStrike" baseline="0" dirty="0"/>
              <a:t>and also vertebrates such as birds, some small mammals and reptiles</a:t>
            </a:r>
            <a:endParaRPr lang="en-GB" sz="1400" b="0" i="0" u="none" strike="noStrike" baseline="0" dirty="0">
              <a:ea typeface="Calibri"/>
              <a:cs typeface="Calibri"/>
            </a:endParaRPr>
          </a:p>
          <a:p>
            <a:endParaRPr lang="en-GB" sz="1400" b="0" i="0" dirty="0">
              <a:effectLst/>
            </a:endParaRPr>
          </a:p>
          <a:p>
            <a:r>
              <a:rPr lang="en-GB" sz="1400" b="1" dirty="0"/>
              <a:t>weeds</a:t>
            </a:r>
            <a:r>
              <a:rPr lang="en-GB" sz="1400" dirty="0"/>
              <a:t> - a plant considered undesirable in a particular situation, "a plant in the wrong place"</a:t>
            </a:r>
          </a:p>
          <a:p>
            <a:endParaRPr lang="en-GB" sz="1800" b="0" i="0" u="none" strike="noStrike" baseline="0" dirty="0">
              <a:solidFill>
                <a:srgbClr val="000000"/>
              </a:solidFill>
            </a:endParaRPr>
          </a:p>
        </p:txBody>
      </p:sp>
      <p:pic>
        <p:nvPicPr>
          <p:cNvPr id="5" name="Picture 4" descr="A cartoon bee with big eyes&#10;&#10;Description automatically generated">
            <a:extLst>
              <a:ext uri="{FF2B5EF4-FFF2-40B4-BE49-F238E27FC236}">
                <a16:creationId xmlns:a16="http://schemas.microsoft.com/office/drawing/2014/main" id="{C56CBB67-D861-7717-0568-DDC161CD9D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51052" y="247520"/>
            <a:ext cx="1073945" cy="1007942"/>
          </a:xfrm>
          <a:prstGeom prst="rect">
            <a:avLst/>
          </a:prstGeom>
        </p:spPr>
      </p:pic>
    </p:spTree>
    <p:extLst>
      <p:ext uri="{BB962C8B-B14F-4D97-AF65-F5344CB8AC3E}">
        <p14:creationId xmlns:p14="http://schemas.microsoft.com/office/powerpoint/2010/main" val="12273692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p:txBody>
          <a:bodyPr>
            <a:normAutofit/>
          </a:bodyPr>
          <a:lstStyle/>
          <a:p>
            <a:r>
              <a:rPr lang="en-GB" dirty="0">
                <a:latin typeface="+mn-lt"/>
              </a:rPr>
              <a:t>Quick Starter Activity</a:t>
            </a:r>
          </a:p>
        </p:txBody>
      </p:sp>
      <p:pic>
        <p:nvPicPr>
          <p:cNvPr id="4" name="Picture 3" descr="Logo, company name&#10;&#10;Description automatically generated">
            <a:extLst>
              <a:ext uri="{FF2B5EF4-FFF2-40B4-BE49-F238E27FC236}">
                <a16:creationId xmlns:a16="http://schemas.microsoft.com/office/drawing/2014/main" id="{9D1FD80F-B63D-4EE3-4198-083790B315BA}"/>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3663314" y="5563777"/>
            <a:ext cx="1817371" cy="808897"/>
          </a:xfrm>
          <a:prstGeom prst="rect">
            <a:avLst/>
          </a:prstGeom>
        </p:spPr>
      </p:pic>
      <p:pic>
        <p:nvPicPr>
          <p:cNvPr id="5" name="Picture 4">
            <a:hlinkClick r:id="rId5"/>
            <a:extLst>
              <a:ext uri="{FF2B5EF4-FFF2-40B4-BE49-F238E27FC236}">
                <a16:creationId xmlns:a16="http://schemas.microsoft.com/office/drawing/2014/main" id="{6757EF7B-7FE9-56C7-6B9B-245F6AB2BBBC}"/>
              </a:ext>
            </a:extLst>
          </p:cNvPr>
          <p:cNvPicPr>
            <a:picLocks noChangeAspect="1"/>
          </p:cNvPicPr>
          <p:nvPr/>
        </p:nvPicPr>
        <p:blipFill>
          <a:blip r:embed="rId6"/>
          <a:stretch>
            <a:fillRect/>
          </a:stretch>
        </p:blipFill>
        <p:spPr>
          <a:xfrm>
            <a:off x="2216029" y="1615982"/>
            <a:ext cx="4711942" cy="3626036"/>
          </a:xfrm>
          <a:prstGeom prst="rect">
            <a:avLst/>
          </a:prstGeom>
        </p:spPr>
      </p:pic>
    </p:spTree>
    <p:extLst>
      <p:ext uri="{BB962C8B-B14F-4D97-AF65-F5344CB8AC3E}">
        <p14:creationId xmlns:p14="http://schemas.microsoft.com/office/powerpoint/2010/main" val="2399677537"/>
      </p:ext>
    </p:ext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28652" y="365126"/>
            <a:ext cx="8118305" cy="1325562"/>
          </a:xfrm>
        </p:spPr>
        <p:txBody>
          <a:bodyPr>
            <a:normAutofit/>
          </a:bodyPr>
          <a:lstStyle/>
          <a:p>
            <a:r>
              <a:rPr lang="en-GB" dirty="0">
                <a:latin typeface="+mn-lt"/>
              </a:rPr>
              <a:t>What you know about pollination?</a:t>
            </a:r>
          </a:p>
        </p:txBody>
      </p:sp>
      <p:sp>
        <p:nvSpPr>
          <p:cNvPr id="3" name="TextBox 2">
            <a:extLst>
              <a:ext uri="{FF2B5EF4-FFF2-40B4-BE49-F238E27FC236}">
                <a16:creationId xmlns:a16="http://schemas.microsoft.com/office/drawing/2014/main" id="{3D9A6033-4381-59ED-4417-5B587DE81926}"/>
              </a:ext>
            </a:extLst>
          </p:cNvPr>
          <p:cNvSpPr txBox="1"/>
          <p:nvPr/>
        </p:nvSpPr>
        <p:spPr>
          <a:xfrm>
            <a:off x="718774" y="6164117"/>
            <a:ext cx="1513556"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rPr>
              <a:t>© NASA/JPL-Caltech/ASU</a:t>
            </a:r>
          </a:p>
        </p:txBody>
      </p:sp>
      <p:sp>
        <p:nvSpPr>
          <p:cNvPr id="7" name="Rectangle: Rounded Corners 6">
            <a:extLst>
              <a:ext uri="{FF2B5EF4-FFF2-40B4-BE49-F238E27FC236}">
                <a16:creationId xmlns:a16="http://schemas.microsoft.com/office/drawing/2014/main" id="{402E3057-A5C5-76D3-E60A-E8BC1EB0F926}"/>
              </a:ext>
            </a:extLst>
          </p:cNvPr>
          <p:cNvSpPr/>
          <p:nvPr/>
        </p:nvSpPr>
        <p:spPr>
          <a:xfrm>
            <a:off x="810064" y="1556792"/>
            <a:ext cx="3744416" cy="4320480"/>
          </a:xfrm>
          <a:prstGeom prst="roundRect">
            <a:avLst/>
          </a:prstGeom>
          <a:noFill/>
          <a:ln w="38100">
            <a:solidFill>
              <a:srgbClr val="3EB1C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1"/>
                </a:solidFill>
              </a:rPr>
              <a:t>Modelling pollination</a:t>
            </a:r>
          </a:p>
          <a:p>
            <a:endParaRPr lang="en-GB" dirty="0">
              <a:solidFill>
                <a:schemeClr val="tx1"/>
              </a:solidFill>
            </a:endParaRPr>
          </a:p>
          <a:p>
            <a:r>
              <a:rPr lang="en-GB" dirty="0">
                <a:solidFill>
                  <a:schemeClr val="tx1"/>
                </a:solidFill>
              </a:rPr>
              <a:t>Remember that your flowers will need:</a:t>
            </a:r>
          </a:p>
          <a:p>
            <a:pPr marL="285750" indent="-285750">
              <a:buFont typeface="Arial" panose="020B0604020202020204" pitchFamily="34" charset="0"/>
              <a:buChar char="•"/>
            </a:pPr>
            <a:r>
              <a:rPr lang="en-GB" dirty="0">
                <a:solidFill>
                  <a:schemeClr val="tx1"/>
                </a:solidFill>
              </a:rPr>
              <a:t>a stem</a:t>
            </a:r>
          </a:p>
          <a:p>
            <a:pPr marL="285750" indent="-285750">
              <a:buFont typeface="Arial" panose="020B0604020202020204" pitchFamily="34" charset="0"/>
              <a:buChar char="•"/>
            </a:pPr>
            <a:r>
              <a:rPr lang="en-GB" dirty="0">
                <a:solidFill>
                  <a:schemeClr val="tx1"/>
                </a:solidFill>
              </a:rPr>
              <a:t>petals</a:t>
            </a:r>
          </a:p>
          <a:p>
            <a:pPr marL="285750" indent="-285750">
              <a:buFont typeface="Arial" panose="020B0604020202020204" pitchFamily="34" charset="0"/>
              <a:buChar char="•"/>
            </a:pPr>
            <a:r>
              <a:rPr lang="en-GB" dirty="0">
                <a:solidFill>
                  <a:schemeClr val="tx1"/>
                </a:solidFill>
              </a:rPr>
              <a:t>stamen</a:t>
            </a:r>
          </a:p>
          <a:p>
            <a:pPr marL="285750" indent="-285750">
              <a:buFont typeface="Arial" panose="020B0604020202020204" pitchFamily="34" charset="0"/>
              <a:buChar char="•"/>
            </a:pPr>
            <a:r>
              <a:rPr lang="en-GB" dirty="0">
                <a:solidFill>
                  <a:schemeClr val="tx1"/>
                </a:solidFill>
              </a:rPr>
              <a:t>stigma</a:t>
            </a:r>
          </a:p>
          <a:p>
            <a:pPr marL="285750" indent="-285750">
              <a:buFont typeface="Arial" panose="020B0604020202020204" pitchFamily="34" charset="0"/>
              <a:buChar char="•"/>
            </a:pPr>
            <a:r>
              <a:rPr lang="en-GB" dirty="0">
                <a:solidFill>
                  <a:schemeClr val="tx1"/>
                </a:solidFill>
              </a:rPr>
              <a:t>pollen</a:t>
            </a:r>
          </a:p>
          <a:p>
            <a:endParaRPr lang="en-GB" dirty="0">
              <a:solidFill>
                <a:schemeClr val="tx1"/>
              </a:solidFill>
            </a:endParaRPr>
          </a:p>
          <a:p>
            <a:r>
              <a:rPr lang="en-GB" dirty="0">
                <a:solidFill>
                  <a:schemeClr val="tx1"/>
                </a:solidFill>
              </a:rPr>
              <a:t>You might want to use:</a:t>
            </a:r>
          </a:p>
          <a:p>
            <a:pPr marL="285750" indent="-285750">
              <a:buFont typeface="Arial" panose="020B0604020202020204" pitchFamily="34" charset="0"/>
              <a:buChar char="•"/>
            </a:pPr>
            <a:r>
              <a:rPr lang="en-GB" dirty="0">
                <a:solidFill>
                  <a:schemeClr val="tx1"/>
                </a:solidFill>
              </a:rPr>
              <a:t>plastic toy insects</a:t>
            </a:r>
          </a:p>
          <a:p>
            <a:pPr marL="285750" indent="-285750">
              <a:buFont typeface="Arial" panose="020B0604020202020204" pitchFamily="34" charset="0"/>
              <a:buChar char="•"/>
            </a:pPr>
            <a:r>
              <a:rPr lang="en-GB" dirty="0">
                <a:solidFill>
                  <a:schemeClr val="tx1"/>
                </a:solidFill>
              </a:rPr>
              <a:t>modelling clay</a:t>
            </a:r>
          </a:p>
          <a:p>
            <a:pPr marL="285750" indent="-285750">
              <a:buFont typeface="Arial" panose="020B0604020202020204" pitchFamily="34" charset="0"/>
              <a:buChar char="•"/>
            </a:pPr>
            <a:r>
              <a:rPr lang="en-GB" dirty="0">
                <a:solidFill>
                  <a:schemeClr val="tx1"/>
                </a:solidFill>
              </a:rPr>
              <a:t>paper, card, felt pens, scissors</a:t>
            </a:r>
          </a:p>
          <a:p>
            <a:pPr marL="285750" indent="-285750">
              <a:buFont typeface="Arial" panose="020B0604020202020204" pitchFamily="34" charset="0"/>
              <a:buChar char="•"/>
            </a:pPr>
            <a:r>
              <a:rPr lang="en-GB" dirty="0">
                <a:solidFill>
                  <a:schemeClr val="tx1"/>
                </a:solidFill>
              </a:rPr>
              <a:t>for pollen - flour/glitter</a:t>
            </a:r>
          </a:p>
        </p:txBody>
      </p:sp>
      <p:sp>
        <p:nvSpPr>
          <p:cNvPr id="9" name="Rectangle: Rounded Corners 8">
            <a:extLst>
              <a:ext uri="{FF2B5EF4-FFF2-40B4-BE49-F238E27FC236}">
                <a16:creationId xmlns:a16="http://schemas.microsoft.com/office/drawing/2014/main" id="{787BA6A4-DDA2-B7C2-4208-BDF8FBC549D9}"/>
              </a:ext>
            </a:extLst>
          </p:cNvPr>
          <p:cNvSpPr/>
          <p:nvPr/>
        </p:nvSpPr>
        <p:spPr>
          <a:xfrm>
            <a:off x="4929035" y="1583164"/>
            <a:ext cx="3744416" cy="4294108"/>
          </a:xfrm>
          <a:prstGeom prst="roundRect">
            <a:avLst/>
          </a:prstGeom>
          <a:noFill/>
          <a:ln w="38100">
            <a:solidFill>
              <a:srgbClr val="3EB1C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1"/>
                </a:solidFill>
              </a:rPr>
              <a:t>Role play pollination</a:t>
            </a:r>
          </a:p>
          <a:p>
            <a:endParaRPr lang="en-GB" dirty="0">
              <a:solidFill>
                <a:schemeClr val="tx1"/>
              </a:solidFill>
            </a:endParaRPr>
          </a:p>
          <a:p>
            <a:r>
              <a:rPr lang="en-GB" dirty="0">
                <a:solidFill>
                  <a:schemeClr val="tx1"/>
                </a:solidFill>
              </a:rPr>
              <a:t>Remember that you will need:</a:t>
            </a:r>
          </a:p>
          <a:p>
            <a:pPr marL="285750" indent="-285750">
              <a:buFont typeface="Arial" panose="020B0604020202020204" pitchFamily="34" charset="0"/>
              <a:buChar char="•"/>
            </a:pPr>
            <a:r>
              <a:rPr lang="en-GB" dirty="0">
                <a:solidFill>
                  <a:schemeClr val="tx1"/>
                </a:solidFill>
              </a:rPr>
              <a:t>an insect with pollen sacs</a:t>
            </a:r>
          </a:p>
          <a:p>
            <a:pPr marL="285750" indent="-285750">
              <a:buFont typeface="Arial" panose="020B0604020202020204" pitchFamily="34" charset="0"/>
              <a:buChar char="•"/>
            </a:pPr>
            <a:r>
              <a:rPr lang="en-GB" dirty="0">
                <a:solidFill>
                  <a:schemeClr val="tx1"/>
                </a:solidFill>
              </a:rPr>
              <a:t>at least 2 flowers containing stamens and filaments</a:t>
            </a:r>
          </a:p>
          <a:p>
            <a:pPr marL="285750" indent="-285750">
              <a:buFont typeface="Arial" panose="020B0604020202020204" pitchFamily="34" charset="0"/>
              <a:buChar char="•"/>
            </a:pPr>
            <a:r>
              <a:rPr lang="en-GB" dirty="0">
                <a:solidFill>
                  <a:schemeClr val="tx1"/>
                </a:solidFill>
              </a:rPr>
              <a:t>pollen</a:t>
            </a:r>
          </a:p>
          <a:p>
            <a:endParaRPr lang="en-GB" dirty="0">
              <a:solidFill>
                <a:schemeClr val="tx1"/>
              </a:solidFill>
            </a:endParaRPr>
          </a:p>
          <a:p>
            <a:r>
              <a:rPr lang="en-GB" dirty="0">
                <a:solidFill>
                  <a:schemeClr val="tx1"/>
                </a:solidFill>
              </a:rPr>
              <a:t>You might want to use:</a:t>
            </a:r>
          </a:p>
          <a:p>
            <a:pPr marL="285750" indent="-285750">
              <a:buFont typeface="Arial" panose="020B0604020202020204" pitchFamily="34" charset="0"/>
              <a:buChar char="•"/>
            </a:pPr>
            <a:r>
              <a:rPr lang="en-GB" dirty="0">
                <a:solidFill>
                  <a:schemeClr val="tx1"/>
                </a:solidFill>
              </a:rPr>
              <a:t>Large paper/card/pipe cleaners to make costumes</a:t>
            </a:r>
          </a:p>
          <a:p>
            <a:pPr marL="285750" indent="-285750">
              <a:buFont typeface="Arial" panose="020B0604020202020204" pitchFamily="34" charset="0"/>
              <a:buChar char="•"/>
            </a:pPr>
            <a:r>
              <a:rPr lang="en-GB" dirty="0">
                <a:solidFill>
                  <a:schemeClr val="tx1"/>
                </a:solidFill>
              </a:rPr>
              <a:t>scissors, tape, pens</a:t>
            </a:r>
          </a:p>
          <a:p>
            <a:pPr marL="285750" indent="-285750">
              <a:buFont typeface="Arial" panose="020B0604020202020204" pitchFamily="34" charset="0"/>
              <a:buChar char="•"/>
            </a:pPr>
            <a:r>
              <a:rPr lang="en-GB" dirty="0">
                <a:solidFill>
                  <a:schemeClr val="tx1"/>
                </a:solidFill>
              </a:rPr>
              <a:t>for pollen – sticky notes could be transferred between flowers</a:t>
            </a:r>
          </a:p>
        </p:txBody>
      </p:sp>
      <p:sp>
        <p:nvSpPr>
          <p:cNvPr id="10" name="Rectangle: Rounded Corners 9">
            <a:extLst>
              <a:ext uri="{FF2B5EF4-FFF2-40B4-BE49-F238E27FC236}">
                <a16:creationId xmlns:a16="http://schemas.microsoft.com/office/drawing/2014/main" id="{909660A7-165E-A195-6364-F446A3236F39}"/>
              </a:ext>
            </a:extLst>
          </p:cNvPr>
          <p:cNvSpPr/>
          <p:nvPr/>
        </p:nvSpPr>
        <p:spPr>
          <a:xfrm>
            <a:off x="810064" y="6164117"/>
            <a:ext cx="8118305" cy="577251"/>
          </a:xfrm>
          <a:prstGeom prst="roundRect">
            <a:avLst/>
          </a:prstGeom>
          <a:noFill/>
          <a:ln w="38100">
            <a:solidFill>
              <a:srgbClr val="3EB1C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1"/>
                </a:solidFill>
              </a:rPr>
              <a:t>Key words</a:t>
            </a:r>
            <a:r>
              <a:rPr lang="en-GB" dirty="0">
                <a:solidFill>
                  <a:schemeClr val="tx1"/>
                </a:solidFill>
              </a:rPr>
              <a:t>: insect, nectar, pollen, stamen, stigma, pollination</a:t>
            </a:r>
          </a:p>
        </p:txBody>
      </p:sp>
    </p:spTree>
    <p:extLst>
      <p:ext uri="{BB962C8B-B14F-4D97-AF65-F5344CB8AC3E}">
        <p14:creationId xmlns:p14="http://schemas.microsoft.com/office/powerpoint/2010/main" val="25752782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910B493-139C-43E4-8ED3-C0A1C46261CA}"/>
              </a:ext>
            </a:extLst>
          </p:cNvPr>
          <p:cNvSpPr txBox="1"/>
          <p:nvPr/>
        </p:nvSpPr>
        <p:spPr>
          <a:xfrm>
            <a:off x="764980" y="3023923"/>
            <a:ext cx="3485273" cy="646331"/>
          </a:xfrm>
          <a:prstGeom prst="rect">
            <a:avLst/>
          </a:prstGeom>
          <a:noFill/>
        </p:spPr>
        <p:txBody>
          <a:bodyPr wrap="square" rtlCol="0" anchor="t">
            <a:spAutoFit/>
          </a:bodyPr>
          <a:lstStyle/>
          <a:p>
            <a:r>
              <a:rPr lang="en-GB" dirty="0"/>
              <a:t>All over the world, the numbers of bees are declining.</a:t>
            </a:r>
          </a:p>
        </p:txBody>
      </p:sp>
      <p:sp>
        <p:nvSpPr>
          <p:cNvPr id="3" name="TextBox 2">
            <a:extLst>
              <a:ext uri="{FF2B5EF4-FFF2-40B4-BE49-F238E27FC236}">
                <a16:creationId xmlns:a16="http://schemas.microsoft.com/office/drawing/2014/main" id="{7E00BEC9-B7C7-4AA9-B409-600564FB6B5D}"/>
              </a:ext>
            </a:extLst>
          </p:cNvPr>
          <p:cNvSpPr txBox="1"/>
          <p:nvPr/>
        </p:nvSpPr>
        <p:spPr>
          <a:xfrm>
            <a:off x="4980525" y="1679981"/>
            <a:ext cx="3888432" cy="1200329"/>
          </a:xfrm>
          <a:prstGeom prst="rect">
            <a:avLst/>
          </a:prstGeom>
          <a:noFill/>
        </p:spPr>
        <p:txBody>
          <a:bodyPr wrap="square" rtlCol="0">
            <a:spAutoFit/>
          </a:bodyPr>
          <a:lstStyle/>
          <a:p>
            <a:r>
              <a:rPr lang="en-GB" dirty="0"/>
              <a:t>To control weeds, insects and diseases, farmers sometimes spray their crops with </a:t>
            </a:r>
            <a:r>
              <a:rPr lang="en-GB" b="1" dirty="0"/>
              <a:t>pesticides </a:t>
            </a:r>
            <a:r>
              <a:rPr lang="en-GB" dirty="0"/>
              <a:t>or the seeds they plant are coated with pesticides.</a:t>
            </a:r>
          </a:p>
        </p:txBody>
      </p:sp>
      <p:sp>
        <p:nvSpPr>
          <p:cNvPr id="4" name="TextBox 3">
            <a:extLst>
              <a:ext uri="{FF2B5EF4-FFF2-40B4-BE49-F238E27FC236}">
                <a16:creationId xmlns:a16="http://schemas.microsoft.com/office/drawing/2014/main" id="{00F52B37-A679-4553-8E57-83796376CB91}"/>
              </a:ext>
            </a:extLst>
          </p:cNvPr>
          <p:cNvSpPr txBox="1"/>
          <p:nvPr/>
        </p:nvSpPr>
        <p:spPr>
          <a:xfrm>
            <a:off x="4980525" y="3096640"/>
            <a:ext cx="4109571" cy="923330"/>
          </a:xfrm>
          <a:prstGeom prst="rect">
            <a:avLst/>
          </a:prstGeom>
          <a:noFill/>
        </p:spPr>
        <p:txBody>
          <a:bodyPr wrap="square" rtlCol="0">
            <a:spAutoFit/>
          </a:bodyPr>
          <a:lstStyle/>
          <a:p>
            <a:r>
              <a:rPr lang="en-GB" dirty="0"/>
              <a:t>Some countries have banned some types of pesticides (</a:t>
            </a:r>
            <a:r>
              <a:rPr lang="en-GB" b="1" dirty="0"/>
              <a:t>neonicotinoids</a:t>
            </a:r>
            <a:r>
              <a:rPr lang="en-GB" dirty="0"/>
              <a:t>) because they might kill insects such as honeybees.</a:t>
            </a:r>
          </a:p>
        </p:txBody>
      </p:sp>
      <p:sp>
        <p:nvSpPr>
          <p:cNvPr id="5" name="TextBox 4">
            <a:extLst>
              <a:ext uri="{FF2B5EF4-FFF2-40B4-BE49-F238E27FC236}">
                <a16:creationId xmlns:a16="http://schemas.microsoft.com/office/drawing/2014/main" id="{BF1AEEB2-F611-4F0A-9C8C-92D97227AE61}"/>
              </a:ext>
            </a:extLst>
          </p:cNvPr>
          <p:cNvSpPr txBox="1"/>
          <p:nvPr/>
        </p:nvSpPr>
        <p:spPr>
          <a:xfrm>
            <a:off x="750461" y="1651770"/>
            <a:ext cx="3677523" cy="1200329"/>
          </a:xfrm>
          <a:prstGeom prst="rect">
            <a:avLst/>
          </a:prstGeom>
          <a:noFill/>
        </p:spPr>
        <p:txBody>
          <a:bodyPr wrap="square" rtlCol="0">
            <a:spAutoFit/>
          </a:bodyPr>
          <a:lstStyle/>
          <a:p>
            <a:r>
              <a:rPr lang="en-GB" dirty="0"/>
              <a:t>Some animals </a:t>
            </a:r>
            <a:r>
              <a:rPr lang="en-GB" b="1" dirty="0"/>
              <a:t>pollinate</a:t>
            </a:r>
            <a:r>
              <a:rPr lang="en-GB" dirty="0"/>
              <a:t> flowers so that seeds can form. </a:t>
            </a:r>
          </a:p>
          <a:p>
            <a:endParaRPr lang="en-GB" dirty="0"/>
          </a:p>
          <a:p>
            <a:r>
              <a:rPr lang="en-GB" dirty="0"/>
              <a:t>Bees are </a:t>
            </a:r>
            <a:r>
              <a:rPr lang="en-GB" b="1" dirty="0"/>
              <a:t>pollinators.</a:t>
            </a:r>
            <a:endParaRPr lang="en-GB" dirty="0"/>
          </a:p>
        </p:txBody>
      </p:sp>
      <p:pic>
        <p:nvPicPr>
          <p:cNvPr id="10" name="Picture 9" descr="A close up of a flower&#10;&#10;Description automatically generated">
            <a:extLst>
              <a:ext uri="{FF2B5EF4-FFF2-40B4-BE49-F238E27FC236}">
                <a16:creationId xmlns:a16="http://schemas.microsoft.com/office/drawing/2014/main" id="{AEBCE021-48C6-45C7-A0C4-F7FC85D9732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0461" y="4189946"/>
            <a:ext cx="3105893" cy="1928759"/>
          </a:xfrm>
          <a:prstGeom prst="rect">
            <a:avLst/>
          </a:prstGeom>
          <a:ln w="38100">
            <a:solidFill>
              <a:srgbClr val="3EB1C8"/>
            </a:solidFill>
          </a:ln>
        </p:spPr>
      </p:pic>
      <p:sp>
        <p:nvSpPr>
          <p:cNvPr id="11" name="TextBox 10">
            <a:extLst>
              <a:ext uri="{FF2B5EF4-FFF2-40B4-BE49-F238E27FC236}">
                <a16:creationId xmlns:a16="http://schemas.microsoft.com/office/drawing/2014/main" id="{2BB9697A-2EF0-46DF-AEA6-759CC008DFB9}"/>
              </a:ext>
            </a:extLst>
          </p:cNvPr>
          <p:cNvSpPr txBox="1"/>
          <p:nvPr/>
        </p:nvSpPr>
        <p:spPr>
          <a:xfrm>
            <a:off x="837125" y="6181222"/>
            <a:ext cx="3182334" cy="523220"/>
          </a:xfrm>
          <a:prstGeom prst="rect">
            <a:avLst/>
          </a:prstGeom>
          <a:noFill/>
        </p:spPr>
        <p:txBody>
          <a:bodyPr wrap="square" lIns="91440" tIns="45720" rIns="91440" bIns="45720" rtlCol="0" anchor="t">
            <a:spAutoFit/>
          </a:bodyPr>
          <a:lstStyle/>
          <a:p>
            <a:r>
              <a:rPr lang="en-GB" sz="1400" dirty="0"/>
              <a:t>European honeybee (</a:t>
            </a:r>
            <a:r>
              <a:rPr lang="en-GB" sz="1400" i="1" dirty="0"/>
              <a:t>Apis mellifera</a:t>
            </a:r>
            <a:r>
              <a:rPr lang="en-GB" sz="1400" dirty="0"/>
              <a:t>) is the most common honeybee worldwide.</a:t>
            </a:r>
          </a:p>
        </p:txBody>
      </p:sp>
      <p:pic>
        <p:nvPicPr>
          <p:cNvPr id="13" name="Picture 12" descr="A motorcycle is parked on the side of a dirt field&#10;&#10;Description automatically generated">
            <a:extLst>
              <a:ext uri="{FF2B5EF4-FFF2-40B4-BE49-F238E27FC236}">
                <a16:creationId xmlns:a16="http://schemas.microsoft.com/office/drawing/2014/main" id="{AE6F0535-7AA0-4994-A59F-E71CDFD63F5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49025" y="4195165"/>
            <a:ext cx="3105893" cy="1946359"/>
          </a:xfrm>
          <a:prstGeom prst="rect">
            <a:avLst/>
          </a:prstGeom>
          <a:ln w="38100">
            <a:solidFill>
              <a:srgbClr val="3EB1C8"/>
            </a:solidFill>
          </a:ln>
        </p:spPr>
      </p:pic>
      <p:sp>
        <p:nvSpPr>
          <p:cNvPr id="14" name="TextBox 13">
            <a:extLst>
              <a:ext uri="{FF2B5EF4-FFF2-40B4-BE49-F238E27FC236}">
                <a16:creationId xmlns:a16="http://schemas.microsoft.com/office/drawing/2014/main" id="{0C6EA2C5-8F62-496C-A626-A8E5C0A70790}"/>
              </a:ext>
            </a:extLst>
          </p:cNvPr>
          <p:cNvSpPr txBox="1"/>
          <p:nvPr/>
        </p:nvSpPr>
        <p:spPr>
          <a:xfrm>
            <a:off x="5342521" y="6185097"/>
            <a:ext cx="1502976" cy="307777"/>
          </a:xfrm>
          <a:prstGeom prst="rect">
            <a:avLst/>
          </a:prstGeom>
          <a:noFill/>
        </p:spPr>
        <p:txBody>
          <a:bodyPr wrap="none" rtlCol="0">
            <a:spAutoFit/>
          </a:bodyPr>
          <a:lstStyle/>
          <a:p>
            <a:r>
              <a:rPr lang="en-GB" sz="1400" dirty="0"/>
              <a:t>Spraying pesticide</a:t>
            </a:r>
          </a:p>
        </p:txBody>
      </p:sp>
      <p:sp>
        <p:nvSpPr>
          <p:cNvPr id="8" name="Title 7">
            <a:extLst>
              <a:ext uri="{FF2B5EF4-FFF2-40B4-BE49-F238E27FC236}">
                <a16:creationId xmlns:a16="http://schemas.microsoft.com/office/drawing/2014/main" id="{2E096F95-C986-578F-CACF-69B742497F53}"/>
              </a:ext>
            </a:extLst>
          </p:cNvPr>
          <p:cNvSpPr>
            <a:spLocks noGrp="1"/>
          </p:cNvSpPr>
          <p:nvPr>
            <p:ph type="title"/>
          </p:nvPr>
        </p:nvSpPr>
        <p:spPr/>
        <p:txBody>
          <a:bodyPr>
            <a:normAutofit/>
          </a:bodyPr>
          <a:lstStyle/>
          <a:p>
            <a:r>
              <a:rPr lang="en-GB" dirty="0">
                <a:latin typeface="+mn-lt"/>
              </a:rPr>
              <a:t>What do scientists know?</a:t>
            </a:r>
          </a:p>
        </p:txBody>
      </p:sp>
      <p:cxnSp>
        <p:nvCxnSpPr>
          <p:cNvPr id="12" name="Straight Connector 11">
            <a:extLst>
              <a:ext uri="{FF2B5EF4-FFF2-40B4-BE49-F238E27FC236}">
                <a16:creationId xmlns:a16="http://schemas.microsoft.com/office/drawing/2014/main" id="{43946047-657D-CD7F-5D8A-3842C7DF5D52}"/>
              </a:ext>
            </a:extLst>
          </p:cNvPr>
          <p:cNvCxnSpPr>
            <a:cxnSpLocks/>
            <a:stCxn id="8" idx="2"/>
          </p:cNvCxnSpPr>
          <p:nvPr/>
        </p:nvCxnSpPr>
        <p:spPr>
          <a:xfrm flipH="1">
            <a:off x="4572000" y="1690688"/>
            <a:ext cx="2" cy="4989252"/>
          </a:xfrm>
          <a:prstGeom prst="line">
            <a:avLst/>
          </a:prstGeom>
          <a:ln w="25400">
            <a:solidFill>
              <a:srgbClr val="3EB1C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68285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p:txBody>
          <a:bodyPr>
            <a:normAutofit/>
          </a:bodyPr>
          <a:lstStyle/>
          <a:p>
            <a:r>
              <a:rPr lang="en-GB" dirty="0">
                <a:latin typeface="+mn-lt"/>
              </a:rPr>
              <a:t>Are pesticides harmful to bees?</a:t>
            </a:r>
          </a:p>
        </p:txBody>
      </p:sp>
      <p:sp>
        <p:nvSpPr>
          <p:cNvPr id="4" name="TextBox 3">
            <a:extLst>
              <a:ext uri="{FF2B5EF4-FFF2-40B4-BE49-F238E27FC236}">
                <a16:creationId xmlns:a16="http://schemas.microsoft.com/office/drawing/2014/main" id="{EEBCCDA1-8E17-260E-A0AC-50DB10877DA1}"/>
              </a:ext>
            </a:extLst>
          </p:cNvPr>
          <p:cNvSpPr txBox="1"/>
          <p:nvPr/>
        </p:nvSpPr>
        <p:spPr>
          <a:xfrm>
            <a:off x="630904" y="1674496"/>
            <a:ext cx="5093224" cy="400110"/>
          </a:xfrm>
          <a:prstGeom prst="rect">
            <a:avLst/>
          </a:prstGeom>
          <a:noFill/>
        </p:spPr>
        <p:txBody>
          <a:bodyPr wrap="square" lIns="91440" tIns="45720" rIns="91440" bIns="45720" anchor="t">
            <a:spAutoFit/>
          </a:bodyPr>
          <a:lstStyle/>
          <a:p>
            <a:pPr marL="0" marR="0" lvl="0" indent="0" algn="l" defTabSz="914400" rtl="0" eaLnBrk="1" fontAlgn="base" latinLnBrk="0" hangingPunct="1">
              <a:lnSpc>
                <a:spcPct val="100000"/>
              </a:lnSpc>
              <a:spcBef>
                <a:spcPts val="0"/>
              </a:spcBef>
              <a:spcAft>
                <a:spcPts val="1200"/>
              </a:spcAft>
              <a:buClrTx/>
              <a:buSzTx/>
              <a:buFontTx/>
              <a:buNone/>
              <a:tabLst/>
              <a:defRPr/>
            </a:pPr>
            <a:r>
              <a:rPr kumimoji="0" lang="en-GB" sz="20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Scientists wanted to find out…</a:t>
            </a:r>
            <a:endParaRPr kumimoji="0" lang="en-GB" sz="2000" b="0" i="0" u="none" strike="noStrike" kern="1200" cap="none" spc="0" normalizeH="0" baseline="0" noProof="0" dirty="0">
              <a:ln>
                <a:noFill/>
              </a:ln>
              <a:solidFill>
                <a:srgbClr val="3EB1C8"/>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AD9D7032-E6CE-B9ED-E4A8-54F8CCD73E78}"/>
              </a:ext>
            </a:extLst>
          </p:cNvPr>
          <p:cNvSpPr txBox="1"/>
          <p:nvPr/>
        </p:nvSpPr>
        <p:spPr>
          <a:xfrm>
            <a:off x="628648" y="6456374"/>
            <a:ext cx="1152880"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rPr>
              <a:t>© NASA/JPL/USGS</a:t>
            </a:r>
          </a:p>
        </p:txBody>
      </p:sp>
      <p:sp>
        <p:nvSpPr>
          <p:cNvPr id="7" name="Speech Bubble: Rectangle with Corners Rounded 6">
            <a:extLst>
              <a:ext uri="{FF2B5EF4-FFF2-40B4-BE49-F238E27FC236}">
                <a16:creationId xmlns:a16="http://schemas.microsoft.com/office/drawing/2014/main" id="{2C84F0B0-770A-D78D-4ECE-6B3F32DBEAFC}"/>
              </a:ext>
            </a:extLst>
          </p:cNvPr>
          <p:cNvSpPr/>
          <p:nvPr/>
        </p:nvSpPr>
        <p:spPr>
          <a:xfrm>
            <a:off x="1781528" y="2492896"/>
            <a:ext cx="5472608" cy="1325562"/>
          </a:xfrm>
          <a:prstGeom prst="wedgeRoundRectCallout">
            <a:avLst>
              <a:gd name="adj1" fmla="val -52009"/>
              <a:gd name="adj2" fmla="val 114133"/>
              <a:gd name="adj3" fmla="val 16667"/>
            </a:avLst>
          </a:prstGeom>
          <a:solidFill>
            <a:srgbClr val="3EB1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Which pesticides affect bees living in the fields?</a:t>
            </a:r>
          </a:p>
          <a:p>
            <a:pPr algn="ctr"/>
            <a:endParaRPr lang="en-GB" dirty="0"/>
          </a:p>
          <a:p>
            <a:pPr algn="ctr"/>
            <a:r>
              <a:rPr lang="en-GB" dirty="0"/>
              <a:t>Which bees are affected?</a:t>
            </a:r>
          </a:p>
        </p:txBody>
      </p:sp>
    </p:spTree>
    <p:extLst>
      <p:ext uri="{BB962C8B-B14F-4D97-AF65-F5344CB8AC3E}">
        <p14:creationId xmlns:p14="http://schemas.microsoft.com/office/powerpoint/2010/main" val="496454345"/>
      </p:ext>
    </p:extLst>
  </p:cSld>
  <p:clrMapOvr>
    <a:overrideClrMapping bg1="lt1" tx1="dk1" bg2="lt2" tx2="dk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5C7A84D-C4EE-4356-AB89-297E909FF75C}"/>
              </a:ext>
            </a:extLst>
          </p:cNvPr>
          <p:cNvSpPr txBox="1"/>
          <p:nvPr/>
        </p:nvSpPr>
        <p:spPr>
          <a:xfrm>
            <a:off x="720000" y="1591577"/>
            <a:ext cx="5508184" cy="1200329"/>
          </a:xfrm>
          <a:prstGeom prst="rect">
            <a:avLst/>
          </a:prstGeom>
          <a:noFill/>
        </p:spPr>
        <p:txBody>
          <a:bodyPr wrap="square" rtlCol="0" anchor="t">
            <a:spAutoFit/>
          </a:bodyPr>
          <a:lstStyle/>
          <a:p>
            <a:r>
              <a:rPr lang="en-GB" b="1" dirty="0">
                <a:solidFill>
                  <a:srgbClr val="3EB1C8"/>
                </a:solidFill>
              </a:rPr>
              <a:t>1. Grow some crops</a:t>
            </a:r>
          </a:p>
          <a:p>
            <a:r>
              <a:rPr lang="en-GB" dirty="0"/>
              <a:t>Scientists grew oil-seed rape from 2 types of seeds:</a:t>
            </a:r>
          </a:p>
          <a:p>
            <a:pPr marL="285750" indent="-285750">
              <a:buFont typeface="Arial" panose="020B0604020202020204" pitchFamily="34" charset="0"/>
              <a:buChar char="•"/>
            </a:pPr>
            <a:r>
              <a:rPr lang="en-GB" dirty="0"/>
              <a:t>seed coated with neonicotinoid (</a:t>
            </a:r>
            <a:r>
              <a:rPr lang="en-GB" b="1" dirty="0"/>
              <a:t>pesticide treatment</a:t>
            </a:r>
            <a:r>
              <a:rPr lang="en-GB" dirty="0"/>
              <a:t>)</a:t>
            </a:r>
          </a:p>
          <a:p>
            <a:pPr marL="285750" indent="-285750">
              <a:buFont typeface="Arial" panose="020B0604020202020204" pitchFamily="34" charset="0"/>
              <a:buChar char="•"/>
            </a:pPr>
            <a:r>
              <a:rPr lang="en-GB" dirty="0"/>
              <a:t>seed without treatment (</a:t>
            </a:r>
            <a:r>
              <a:rPr lang="en-GB" b="1" dirty="0"/>
              <a:t>control</a:t>
            </a:r>
            <a:r>
              <a:rPr lang="en-GB" dirty="0"/>
              <a:t>)</a:t>
            </a:r>
          </a:p>
        </p:txBody>
      </p:sp>
      <p:sp>
        <p:nvSpPr>
          <p:cNvPr id="4" name="Rectangle 3">
            <a:extLst>
              <a:ext uri="{FF2B5EF4-FFF2-40B4-BE49-F238E27FC236}">
                <a16:creationId xmlns:a16="http://schemas.microsoft.com/office/drawing/2014/main" id="{7283AE1D-5D04-4EE6-B368-AF28E68325C8}"/>
              </a:ext>
            </a:extLst>
          </p:cNvPr>
          <p:cNvSpPr/>
          <p:nvPr/>
        </p:nvSpPr>
        <p:spPr>
          <a:xfrm>
            <a:off x="702512" y="2877940"/>
            <a:ext cx="4470011" cy="646331"/>
          </a:xfrm>
          <a:prstGeom prst="rect">
            <a:avLst/>
          </a:prstGeom>
        </p:spPr>
        <p:txBody>
          <a:bodyPr wrap="square">
            <a:spAutoFit/>
          </a:bodyPr>
          <a:lstStyle/>
          <a:p>
            <a:r>
              <a:rPr lang="en-GB" dirty="0"/>
              <a:t>This was done at many sites in 3 countries: UK, Hungary, Germany.</a:t>
            </a:r>
          </a:p>
        </p:txBody>
      </p:sp>
      <p:pic>
        <p:nvPicPr>
          <p:cNvPr id="12" name="Picture 11" descr="A yellow flower in a field&#10;&#10;Description automatically generated">
            <a:extLst>
              <a:ext uri="{FF2B5EF4-FFF2-40B4-BE49-F238E27FC236}">
                <a16:creationId xmlns:a16="http://schemas.microsoft.com/office/drawing/2014/main" id="{191377A9-9E60-4FD3-A89E-4622852A3CE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32800" y="1696458"/>
            <a:ext cx="2437084" cy="1827813"/>
          </a:xfrm>
          <a:prstGeom prst="rect">
            <a:avLst/>
          </a:prstGeom>
          <a:ln w="38100">
            <a:solidFill>
              <a:srgbClr val="3EB1C8"/>
            </a:solidFill>
          </a:ln>
        </p:spPr>
      </p:pic>
      <p:sp>
        <p:nvSpPr>
          <p:cNvPr id="14" name="TextBox 13">
            <a:extLst>
              <a:ext uri="{FF2B5EF4-FFF2-40B4-BE49-F238E27FC236}">
                <a16:creationId xmlns:a16="http://schemas.microsoft.com/office/drawing/2014/main" id="{63EE6E15-07F3-4206-81F3-BFD558200F14}"/>
              </a:ext>
            </a:extLst>
          </p:cNvPr>
          <p:cNvSpPr txBox="1"/>
          <p:nvPr/>
        </p:nvSpPr>
        <p:spPr>
          <a:xfrm>
            <a:off x="720000" y="3874202"/>
            <a:ext cx="4625369" cy="646331"/>
          </a:xfrm>
          <a:prstGeom prst="rect">
            <a:avLst/>
          </a:prstGeom>
          <a:noFill/>
        </p:spPr>
        <p:txBody>
          <a:bodyPr wrap="none" rtlCol="0">
            <a:spAutoFit/>
          </a:bodyPr>
          <a:lstStyle/>
          <a:p>
            <a:r>
              <a:rPr lang="en-GB" b="1" dirty="0">
                <a:solidFill>
                  <a:srgbClr val="3EB1C8"/>
                </a:solidFill>
              </a:rPr>
              <a:t>2. Bring in some bees</a:t>
            </a:r>
          </a:p>
          <a:p>
            <a:r>
              <a:rPr lang="en-GB" dirty="0"/>
              <a:t>3 types of bees were introduced to all the sites.</a:t>
            </a:r>
          </a:p>
        </p:txBody>
      </p:sp>
      <p:pic>
        <p:nvPicPr>
          <p:cNvPr id="16" name="Picture 15" descr="A insect on the ground&#10;&#10;Description automatically generated">
            <a:extLst>
              <a:ext uri="{FF2B5EF4-FFF2-40B4-BE49-F238E27FC236}">
                <a16:creationId xmlns:a16="http://schemas.microsoft.com/office/drawing/2014/main" id="{9E4CFA9E-5568-45FC-871A-55C6EF13283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665803" y="4601602"/>
            <a:ext cx="2055484" cy="1375469"/>
          </a:xfrm>
          <a:prstGeom prst="rect">
            <a:avLst/>
          </a:prstGeom>
          <a:ln w="38100">
            <a:solidFill>
              <a:srgbClr val="3EB1C8"/>
            </a:solidFill>
          </a:ln>
        </p:spPr>
      </p:pic>
      <p:pic>
        <p:nvPicPr>
          <p:cNvPr id="20" name="Picture 19" descr="A insect on the ground&#10;&#10;Description automatically generated">
            <a:extLst>
              <a:ext uri="{FF2B5EF4-FFF2-40B4-BE49-F238E27FC236}">
                <a16:creationId xmlns:a16="http://schemas.microsoft.com/office/drawing/2014/main" id="{528880B1-F433-4057-9ED4-53F91C7CEB4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0800000">
            <a:off x="862191" y="4606567"/>
            <a:ext cx="2055482" cy="1370505"/>
          </a:xfrm>
          <a:prstGeom prst="rect">
            <a:avLst/>
          </a:prstGeom>
          <a:ln w="38100">
            <a:solidFill>
              <a:srgbClr val="3EB1C8"/>
            </a:solidFill>
          </a:ln>
        </p:spPr>
      </p:pic>
      <p:pic>
        <p:nvPicPr>
          <p:cNvPr id="22" name="Picture 21" descr="A insect on the ground&#10;&#10;Description automatically generated">
            <a:extLst>
              <a:ext uri="{FF2B5EF4-FFF2-40B4-BE49-F238E27FC236}">
                <a16:creationId xmlns:a16="http://schemas.microsoft.com/office/drawing/2014/main" id="{7F88D4FA-5D3B-42DD-9AC4-A9FC3D3FF87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707904" y="4606567"/>
            <a:ext cx="2059627" cy="1370504"/>
          </a:xfrm>
          <a:prstGeom prst="rect">
            <a:avLst/>
          </a:prstGeom>
          <a:ln w="38100">
            <a:solidFill>
              <a:srgbClr val="3EB1C8"/>
            </a:solidFill>
          </a:ln>
        </p:spPr>
      </p:pic>
      <p:sp>
        <p:nvSpPr>
          <p:cNvPr id="23" name="TextBox 22">
            <a:extLst>
              <a:ext uri="{FF2B5EF4-FFF2-40B4-BE49-F238E27FC236}">
                <a16:creationId xmlns:a16="http://schemas.microsoft.com/office/drawing/2014/main" id="{286FBEAE-5C17-4DC5-97D0-818A00835222}"/>
              </a:ext>
            </a:extLst>
          </p:cNvPr>
          <p:cNvSpPr txBox="1"/>
          <p:nvPr/>
        </p:nvSpPr>
        <p:spPr>
          <a:xfrm>
            <a:off x="6963666" y="5925993"/>
            <a:ext cx="1459759" cy="646331"/>
          </a:xfrm>
          <a:prstGeom prst="rect">
            <a:avLst/>
          </a:prstGeom>
          <a:noFill/>
        </p:spPr>
        <p:txBody>
          <a:bodyPr wrap="none" lIns="91440" tIns="45720" rIns="91440" bIns="45720" rtlCol="0" anchor="t">
            <a:spAutoFit/>
          </a:bodyPr>
          <a:lstStyle/>
          <a:p>
            <a:pPr algn="ctr"/>
            <a:r>
              <a:rPr lang="en-GB" b="1" dirty="0"/>
              <a:t>Honeybee</a:t>
            </a:r>
            <a:endParaRPr lang="en-GB" b="1" dirty="0">
              <a:ea typeface="Calibri"/>
              <a:cs typeface="Calibri"/>
            </a:endParaRPr>
          </a:p>
          <a:p>
            <a:pPr algn="ctr"/>
            <a:r>
              <a:rPr lang="en-GB" i="1" dirty="0"/>
              <a:t>Apis mellifera</a:t>
            </a:r>
          </a:p>
        </p:txBody>
      </p:sp>
      <p:sp>
        <p:nvSpPr>
          <p:cNvPr id="24" name="TextBox 23">
            <a:extLst>
              <a:ext uri="{FF2B5EF4-FFF2-40B4-BE49-F238E27FC236}">
                <a16:creationId xmlns:a16="http://schemas.microsoft.com/office/drawing/2014/main" id="{243DCCCD-310F-46B3-AC28-16FF654AFA5A}"/>
              </a:ext>
            </a:extLst>
          </p:cNvPr>
          <p:cNvSpPr txBox="1"/>
          <p:nvPr/>
        </p:nvSpPr>
        <p:spPr>
          <a:xfrm>
            <a:off x="750723" y="5925994"/>
            <a:ext cx="2388154" cy="646331"/>
          </a:xfrm>
          <a:prstGeom prst="rect">
            <a:avLst/>
          </a:prstGeom>
          <a:noFill/>
        </p:spPr>
        <p:txBody>
          <a:bodyPr wrap="none" lIns="91440" tIns="45720" rIns="91440" bIns="45720" rtlCol="0" anchor="t">
            <a:spAutoFit/>
          </a:bodyPr>
          <a:lstStyle/>
          <a:p>
            <a:pPr algn="ctr"/>
            <a:r>
              <a:rPr lang="en-GB" b="1" dirty="0"/>
              <a:t>Buff-tailed bumblebee</a:t>
            </a:r>
          </a:p>
          <a:p>
            <a:pPr algn="ctr"/>
            <a:r>
              <a:rPr lang="en-GB" i="1" dirty="0"/>
              <a:t>Bombus </a:t>
            </a:r>
            <a:r>
              <a:rPr lang="en-GB" i="1" dirty="0" err="1"/>
              <a:t>terrestris</a:t>
            </a:r>
            <a:endParaRPr lang="en-GB" i="1" dirty="0"/>
          </a:p>
        </p:txBody>
      </p:sp>
      <p:sp>
        <p:nvSpPr>
          <p:cNvPr id="25" name="TextBox 24">
            <a:extLst>
              <a:ext uri="{FF2B5EF4-FFF2-40B4-BE49-F238E27FC236}">
                <a16:creationId xmlns:a16="http://schemas.microsoft.com/office/drawing/2014/main" id="{B365781E-700B-4519-A03E-8238B264A6DC}"/>
              </a:ext>
            </a:extLst>
          </p:cNvPr>
          <p:cNvSpPr txBox="1"/>
          <p:nvPr/>
        </p:nvSpPr>
        <p:spPr>
          <a:xfrm>
            <a:off x="3824048" y="5925994"/>
            <a:ext cx="1874680" cy="861774"/>
          </a:xfrm>
          <a:prstGeom prst="rect">
            <a:avLst/>
          </a:prstGeom>
          <a:noFill/>
        </p:spPr>
        <p:txBody>
          <a:bodyPr wrap="none" rtlCol="0">
            <a:spAutoFit/>
          </a:bodyPr>
          <a:lstStyle/>
          <a:p>
            <a:pPr algn="ctr"/>
            <a:r>
              <a:rPr lang="en-GB" b="1" dirty="0"/>
              <a:t>Red mason bee</a:t>
            </a:r>
          </a:p>
          <a:p>
            <a:pPr algn="ctr"/>
            <a:r>
              <a:rPr lang="en-GB" i="1" dirty="0"/>
              <a:t>Osmia </a:t>
            </a:r>
            <a:r>
              <a:rPr lang="en-GB" i="1" dirty="0" err="1"/>
              <a:t>bicornis</a:t>
            </a:r>
            <a:endParaRPr lang="en-GB" i="1" dirty="0"/>
          </a:p>
          <a:p>
            <a:pPr algn="ctr"/>
            <a:r>
              <a:rPr lang="en-GB" sz="1400" dirty="0"/>
              <a:t>© </a:t>
            </a:r>
            <a:r>
              <a:rPr lang="nn-NO" sz="1400" dirty="0"/>
              <a:t>Arnstein Staverløkk*</a:t>
            </a:r>
            <a:endParaRPr lang="en-GB" sz="1400" dirty="0"/>
          </a:p>
        </p:txBody>
      </p:sp>
      <p:sp>
        <p:nvSpPr>
          <p:cNvPr id="5" name="Title 4">
            <a:extLst>
              <a:ext uri="{FF2B5EF4-FFF2-40B4-BE49-F238E27FC236}">
                <a16:creationId xmlns:a16="http://schemas.microsoft.com/office/drawing/2014/main" id="{DDAA379B-D500-9BB0-77A5-89ADF8CD99A1}"/>
              </a:ext>
            </a:extLst>
          </p:cNvPr>
          <p:cNvSpPr>
            <a:spLocks noGrp="1"/>
          </p:cNvSpPr>
          <p:nvPr>
            <p:ph type="title"/>
          </p:nvPr>
        </p:nvSpPr>
        <p:spPr/>
        <p:txBody>
          <a:bodyPr>
            <a:normAutofit/>
          </a:bodyPr>
          <a:lstStyle/>
          <a:p>
            <a:r>
              <a:rPr lang="en-GB" dirty="0">
                <a:latin typeface="+mn-lt"/>
              </a:rPr>
              <a:t>What did the scientists do?</a:t>
            </a:r>
          </a:p>
        </p:txBody>
      </p:sp>
    </p:spTree>
    <p:extLst>
      <p:ext uri="{BB962C8B-B14F-4D97-AF65-F5344CB8AC3E}">
        <p14:creationId xmlns:p14="http://schemas.microsoft.com/office/powerpoint/2010/main" val="25110304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cows in a fenced in pasture&#10;&#10;Description automatically generated with low confidence">
            <a:extLst>
              <a:ext uri="{FF2B5EF4-FFF2-40B4-BE49-F238E27FC236}">
                <a16:creationId xmlns:a16="http://schemas.microsoft.com/office/drawing/2014/main" id="{E5B6335E-CF80-4738-965F-7E0D6480203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82697" y="0"/>
            <a:ext cx="5361303" cy="6858000"/>
          </a:xfrm>
          <a:prstGeom prst="rect">
            <a:avLst/>
          </a:prstGeom>
        </p:spPr>
      </p:pic>
      <p:sp>
        <p:nvSpPr>
          <p:cNvPr id="4" name="TextBox 3">
            <a:extLst>
              <a:ext uri="{FF2B5EF4-FFF2-40B4-BE49-F238E27FC236}">
                <a16:creationId xmlns:a16="http://schemas.microsoft.com/office/drawing/2014/main" id="{5B00789A-41DE-428B-BB17-A70F20BC19E6}"/>
              </a:ext>
            </a:extLst>
          </p:cNvPr>
          <p:cNvSpPr txBox="1"/>
          <p:nvPr/>
        </p:nvSpPr>
        <p:spPr>
          <a:xfrm>
            <a:off x="611561" y="305924"/>
            <a:ext cx="2736303" cy="3139321"/>
          </a:xfrm>
          <a:prstGeom prst="rect">
            <a:avLst/>
          </a:prstGeom>
          <a:noFill/>
        </p:spPr>
        <p:txBody>
          <a:bodyPr wrap="square" rtlCol="0">
            <a:spAutoFit/>
          </a:bodyPr>
          <a:lstStyle/>
          <a:p>
            <a:r>
              <a:rPr lang="en-GB" b="1" dirty="0"/>
              <a:t>Buff tailed bumblebees </a:t>
            </a:r>
            <a:r>
              <a:rPr lang="en-GB" dirty="0"/>
              <a:t>returning to their colonies.  </a:t>
            </a:r>
          </a:p>
          <a:p>
            <a:endParaRPr lang="en-GB" dirty="0"/>
          </a:p>
          <a:p>
            <a:r>
              <a:rPr lang="en-GB" dirty="0"/>
              <a:t>These colonies are commercially available and used in greenhouses to pollinate tomatoes.</a:t>
            </a:r>
          </a:p>
          <a:p>
            <a:endParaRPr lang="en-GB" dirty="0"/>
          </a:p>
          <a:p>
            <a:r>
              <a:rPr lang="en-GB" dirty="0"/>
              <a:t>The scientists used them as model systems in their experiment.  </a:t>
            </a:r>
          </a:p>
        </p:txBody>
      </p:sp>
      <p:sp>
        <p:nvSpPr>
          <p:cNvPr id="5" name="TextBox 4">
            <a:extLst>
              <a:ext uri="{FF2B5EF4-FFF2-40B4-BE49-F238E27FC236}">
                <a16:creationId xmlns:a16="http://schemas.microsoft.com/office/drawing/2014/main" id="{6CF6CB2F-1AC3-4890-B952-4368C1A489D4}"/>
              </a:ext>
            </a:extLst>
          </p:cNvPr>
          <p:cNvSpPr txBox="1"/>
          <p:nvPr/>
        </p:nvSpPr>
        <p:spPr>
          <a:xfrm>
            <a:off x="2483768" y="6398187"/>
            <a:ext cx="1728192" cy="307777"/>
          </a:xfrm>
          <a:prstGeom prst="rect">
            <a:avLst/>
          </a:prstGeom>
          <a:noFill/>
        </p:spPr>
        <p:txBody>
          <a:bodyPr wrap="square">
            <a:spAutoFit/>
          </a:bodyPr>
          <a:lstStyle/>
          <a:p>
            <a:r>
              <a:rPr lang="en-GB" sz="1400" dirty="0"/>
              <a:t>© Lucy </a:t>
            </a:r>
            <a:r>
              <a:rPr lang="en-GB" sz="1400" dirty="0" err="1"/>
              <a:t>Humes</a:t>
            </a:r>
            <a:endParaRPr lang="en-GB" sz="1400" dirty="0"/>
          </a:p>
        </p:txBody>
      </p:sp>
    </p:spTree>
    <p:extLst>
      <p:ext uri="{BB962C8B-B14F-4D97-AF65-F5344CB8AC3E}">
        <p14:creationId xmlns:p14="http://schemas.microsoft.com/office/powerpoint/2010/main" val="4239295971"/>
      </p:ext>
    </p:extLst>
  </p:cSld>
  <p:clrMapOvr>
    <a:masterClrMapping/>
  </p:clrMapOvr>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51cf1bba-0ff5-42e2-8005-60d9d9512cef">
      <Terms xmlns="http://schemas.microsoft.com/office/infopath/2007/PartnerControls"/>
    </lcf76f155ced4ddcb4097134ff3c332f>
    <TaxCatchAll xmlns="7705360a-025e-40d4-a4f7-46b65681b513" xsi:nil="true"/>
    <SharedWithUsers xmlns="7705360a-025e-40d4-a4f7-46b65681b513">
      <UserInfo>
        <DisplayName>Wendy Woodsford</DisplayName>
        <AccountId>24</AccountId>
        <AccountType/>
      </UserInfo>
    </SharedWithUsers>
    <Note xmlns="51cf1bba-0ff5-42e2-8005-60d9d9512cef"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007297486795B42A72494E499C3B7DD" ma:contentTypeVersion="18" ma:contentTypeDescription="Create a new document." ma:contentTypeScope="" ma:versionID="61baa48d5ba76ab5221c4e001670cc84">
  <xsd:schema xmlns:xsd="http://www.w3.org/2001/XMLSchema" xmlns:xs="http://www.w3.org/2001/XMLSchema" xmlns:p="http://schemas.microsoft.com/office/2006/metadata/properties" xmlns:ns2="7705360a-025e-40d4-a4f7-46b65681b513" xmlns:ns3="51cf1bba-0ff5-42e2-8005-60d9d9512cef" targetNamespace="http://schemas.microsoft.com/office/2006/metadata/properties" ma:root="true" ma:fieldsID="3bca39f498a7832e1987295568d54549" ns2:_="" ns3:_="">
    <xsd:import namespace="7705360a-025e-40d4-a4f7-46b65681b513"/>
    <xsd:import namespace="51cf1bba-0ff5-42e2-8005-60d9d9512ce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Not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5360a-025e-40d4-a4f7-46b65681b5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4" nillable="true" ma:displayName="Taxonomy Catch All Column" ma:hidden="true" ma:list="{5b49787c-f2a6-4fab-9402-1a683a231c7c}" ma:internalName="TaxCatchAll" ma:showField="CatchAllData" ma:web="7705360a-025e-40d4-a4f7-46b65681b51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1cf1bba-0ff5-42e2-8005-60d9d9512ce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ote" ma:index="18" nillable="true" ma:displayName="Note" ma:format="Dropdown" ma:internalName="Note">
      <xsd:simpleType>
        <xsd:restriction base="dms:Text">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4495e26-79e2-4f79-a38f-ec90355601e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53AB155-FD45-400F-89C4-CD46A5BAE941}">
  <ds:schemaRefs>
    <ds:schemaRef ds:uri="http://schemas.microsoft.com/office/2006/metadata/properties"/>
    <ds:schemaRef ds:uri="http://schemas.microsoft.com/office/infopath/2007/PartnerControls"/>
    <ds:schemaRef ds:uri="f6a294d8-0227-4a1f-9f82-c7d0e374c362"/>
    <ds:schemaRef ds:uri="56010c2e-e7df-43f9-b9a0-0c299b337b10"/>
  </ds:schemaRefs>
</ds:datastoreItem>
</file>

<file path=customXml/itemProps2.xml><?xml version="1.0" encoding="utf-8"?>
<ds:datastoreItem xmlns:ds="http://schemas.openxmlformats.org/officeDocument/2006/customXml" ds:itemID="{FD920BA0-0A4C-42B9-95DD-D8A20D716C74}">
  <ds:schemaRefs>
    <ds:schemaRef ds:uri="http://schemas.microsoft.com/sharepoint/v3/contenttype/forms"/>
  </ds:schemaRefs>
</ds:datastoreItem>
</file>

<file path=customXml/itemProps3.xml><?xml version="1.0" encoding="utf-8"?>
<ds:datastoreItem xmlns:ds="http://schemas.openxmlformats.org/officeDocument/2006/customXml" ds:itemID="{4BFF25A8-E352-4DE4-ABA8-2F4CCBA6531B}"/>
</file>

<file path=docProps/app.xml><?xml version="1.0" encoding="utf-8"?>
<Properties xmlns="http://schemas.openxmlformats.org/officeDocument/2006/extended-properties" xmlns:vt="http://schemas.openxmlformats.org/officeDocument/2006/docPropsVTypes">
  <TotalTime>2691</TotalTime>
  <Words>3010</Words>
  <Application>Microsoft Office PowerPoint</Application>
  <PresentationFormat>On-screen Show (4:3)</PresentationFormat>
  <Paragraphs>362</Paragraphs>
  <Slides>26</Slides>
  <Notes>26</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26</vt:i4>
      </vt:variant>
    </vt:vector>
  </HeadingPairs>
  <TitlesOfParts>
    <vt:vector size="39" baseType="lpstr">
      <vt:lpstr>AdvTT911bbacd</vt:lpstr>
      <vt:lpstr>arial</vt:lpstr>
      <vt:lpstr>arial</vt:lpstr>
      <vt:lpstr>Calibri</vt:lpstr>
      <vt:lpstr>Calibri-Light</vt:lpstr>
      <vt:lpstr>Helvetica Neue</vt:lpstr>
      <vt:lpstr>InterFace</vt:lpstr>
      <vt:lpstr>Interface-Regular</vt:lpstr>
      <vt:lpstr>Plus Jakarta Sans ExtraBold</vt:lpstr>
      <vt:lpstr>Plus Jakarta Sans Medium</vt:lpstr>
      <vt:lpstr>Times New Roman</vt:lpstr>
      <vt:lpstr>2_Office Theme</vt:lpstr>
      <vt:lpstr>1_Office Theme</vt:lpstr>
      <vt:lpstr>What is happening to the bees</vt:lpstr>
      <vt:lpstr>What is happening to the bees?</vt:lpstr>
      <vt:lpstr>Key vocabulary</vt:lpstr>
      <vt:lpstr>Quick Starter Activity</vt:lpstr>
      <vt:lpstr>What you know about pollination?</vt:lpstr>
      <vt:lpstr>What do scientists know?</vt:lpstr>
      <vt:lpstr>Are pesticides harmful to bees?</vt:lpstr>
      <vt:lpstr>What did the scientists do?</vt:lpstr>
      <vt:lpstr>PowerPoint Presentation</vt:lpstr>
      <vt:lpstr>What did the scientists measure?</vt:lpstr>
      <vt:lpstr>PowerPoint Presentation</vt:lpstr>
      <vt:lpstr>PowerPoint Presentation</vt:lpstr>
      <vt:lpstr>PowerPoint Presentation</vt:lpstr>
      <vt:lpstr>PowerPoint Presentation</vt:lpstr>
      <vt:lpstr>PowerPoint Presentation</vt:lpstr>
      <vt:lpstr>PowerPoint Presentation</vt:lpstr>
      <vt:lpstr>What did the scientists find out?</vt:lpstr>
      <vt:lpstr>Who were the scientists?</vt:lpstr>
      <vt:lpstr>What is an entomologist?</vt:lpstr>
      <vt:lpstr>Your turn to investigate</vt:lpstr>
      <vt:lpstr>What did you find out?</vt:lpstr>
      <vt:lpstr>Why is this research important?</vt:lpstr>
      <vt:lpstr>Further learning</vt:lpstr>
      <vt:lpstr>Cross-curricular links</vt:lpstr>
      <vt:lpstr>PowerPoint Presentation</vt:lpstr>
      <vt:lpstr>PowerPoint Presentation</vt:lpstr>
    </vt:vector>
  </TitlesOfParts>
  <Company>University of Bristol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Alison Trew</cp:lastModifiedBy>
  <cp:revision>156</cp:revision>
  <dcterms:created xsi:type="dcterms:W3CDTF">2016-06-16T08:43:18Z</dcterms:created>
  <dcterms:modified xsi:type="dcterms:W3CDTF">2023-12-12T15:30:51Z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0x0101003007297486795B42A72494E499C3B7DD</vt:lpwstr>
  </property>
  <property fmtid="{D5CDD505-2E9C-101B-9397-08002B2CF9AE}" pid="3" name="MediaServiceImageTags">
    <vt:lpwstr/>
  </property>
</Properties>
</file>