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theme/theme2.xml" ContentType="application/vnd.openxmlformats-officedocument.theme+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heme/themeOverride1.xml" ContentType="application/vnd.openxmlformats-officedocument.themeOverr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6" r:id="rId4"/>
    <p:sldMasterId id="2147483719" r:id="rId5"/>
    <p:sldMasterId id="2147483773" r:id="rId6"/>
  </p:sldMasterIdLst>
  <p:notesMasterIdLst>
    <p:notesMasterId r:id="rId25"/>
  </p:notesMasterIdLst>
  <p:sldIdLst>
    <p:sldId id="294" r:id="rId7"/>
    <p:sldId id="329" r:id="rId8"/>
    <p:sldId id="330" r:id="rId9"/>
    <p:sldId id="259" r:id="rId10"/>
    <p:sldId id="346" r:id="rId11"/>
    <p:sldId id="332" r:id="rId12"/>
    <p:sldId id="281" r:id="rId13"/>
    <p:sldId id="286" r:id="rId14"/>
    <p:sldId id="284" r:id="rId15"/>
    <p:sldId id="257" r:id="rId16"/>
    <p:sldId id="267" r:id="rId17"/>
    <p:sldId id="262" r:id="rId18"/>
    <p:sldId id="289" r:id="rId19"/>
    <p:sldId id="263" r:id="rId20"/>
    <p:sldId id="347" r:id="rId21"/>
    <p:sldId id="348" r:id="rId22"/>
    <p:sldId id="333" r:id="rId23"/>
    <p:sldId id="334"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ison Trew" initials="AT" lastIdx="10" clrIdx="0">
    <p:extLst>
      <p:ext uri="{19B8F6BF-5375-455C-9EA6-DF929625EA0E}">
        <p15:presenceInfo xmlns:p15="http://schemas.microsoft.com/office/powerpoint/2012/main" userId="S::Alison.Trew@pstt.org.uk::501ad152-89bb-4882-ac72-f31826cb2e78" providerId="AD"/>
      </p:ext>
    </p:extLst>
  </p:cmAuthor>
  <p:cmAuthor id="2" name="Alison" initials="A" lastIdx="9" clrIdx="1">
    <p:extLst>
      <p:ext uri="{19B8F6BF-5375-455C-9EA6-DF929625EA0E}">
        <p15:presenceInfo xmlns:p15="http://schemas.microsoft.com/office/powerpoint/2012/main" userId="Alison" providerId="None"/>
      </p:ext>
    </p:extLst>
  </p:cmAuthor>
  <p:cmAuthor id="3" name="Sue Martin" initials="SM" lastIdx="11" clrIdx="2">
    <p:extLst>
      <p:ext uri="{19B8F6BF-5375-455C-9EA6-DF929625EA0E}">
        <p15:presenceInfo xmlns:p15="http://schemas.microsoft.com/office/powerpoint/2012/main" userId="S::sue.martin@pstt.org.uk::cb0194a5-6d63-41ca-ace6-4751bda7921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EB1C8"/>
    <a:srgbClr val="4C8C2B"/>
    <a:srgbClr val="CC9A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51B3376-F83A-4F63-ACA3-428DE36FEF14}" v="2" dt="2023-12-12T21:56:15.50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08"/>
    <p:restoredTop sz="56169" autoAdjust="0"/>
  </p:normalViewPr>
  <p:slideViewPr>
    <p:cSldViewPr snapToGrid="0" snapToObjects="1">
      <p:cViewPr>
        <p:scale>
          <a:sx n="100" d="100"/>
          <a:sy n="100" d="100"/>
        </p:scale>
        <p:origin x="226" y="-66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viewProps" Target="viewProps.xml"/><Relationship Id="rId10" Type="http://schemas.openxmlformats.org/officeDocument/2006/relationships/slide" Target="slides/slide4.xml"/><Relationship Id="rId19" Type="http://schemas.openxmlformats.org/officeDocument/2006/relationships/slide" Target="slides/slide13.xml"/><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ison Trew" userId="501ad152-89bb-4882-ac72-f31826cb2e78" providerId="ADAL" clId="{F1834E5E-1D31-4601-82DD-0163AE2D8BA9}"/>
    <pc:docChg chg="undo custSel addSld delSld modSld sldOrd delMainMaster">
      <pc:chgData name="Alison Trew" userId="501ad152-89bb-4882-ac72-f31826cb2e78" providerId="ADAL" clId="{F1834E5E-1D31-4601-82DD-0163AE2D8BA9}" dt="2023-12-08T14:24:12.413" v="4647" actId="115"/>
      <pc:docMkLst>
        <pc:docMk/>
      </pc:docMkLst>
      <pc:sldChg chg="modSp mod ord modNotesTx">
        <pc:chgData name="Alison Trew" userId="501ad152-89bb-4882-ac72-f31826cb2e78" providerId="ADAL" clId="{F1834E5E-1D31-4601-82DD-0163AE2D8BA9}" dt="2023-12-08T14:22:41.959" v="4591" actId="692"/>
        <pc:sldMkLst>
          <pc:docMk/>
          <pc:sldMk cId="4121939817" sldId="257"/>
        </pc:sldMkLst>
        <pc:spChg chg="mod">
          <ac:chgData name="Alison Trew" userId="501ad152-89bb-4882-ac72-f31826cb2e78" providerId="ADAL" clId="{F1834E5E-1D31-4601-82DD-0163AE2D8BA9}" dt="2023-12-08T12:08:32.046" v="1448" actId="1076"/>
          <ac:spMkLst>
            <pc:docMk/>
            <pc:sldMk cId="4121939817" sldId="257"/>
            <ac:spMk id="6" creationId="{49D759AD-B557-4288-B118-B2CEF973DAA6}"/>
          </ac:spMkLst>
        </pc:spChg>
        <pc:spChg chg="mod">
          <ac:chgData name="Alison Trew" userId="501ad152-89bb-4882-ac72-f31826cb2e78" providerId="ADAL" clId="{F1834E5E-1D31-4601-82DD-0163AE2D8BA9}" dt="2023-12-08T12:08:26.514" v="1446" actId="1076"/>
          <ac:spMkLst>
            <pc:docMk/>
            <pc:sldMk cId="4121939817" sldId="257"/>
            <ac:spMk id="8" creationId="{0142372E-293F-4FAD-A784-8134881E96E7}"/>
          </ac:spMkLst>
        </pc:spChg>
        <pc:spChg chg="mod">
          <ac:chgData name="Alison Trew" userId="501ad152-89bb-4882-ac72-f31826cb2e78" providerId="ADAL" clId="{F1834E5E-1D31-4601-82DD-0163AE2D8BA9}" dt="2023-12-08T12:09:46.300" v="1528" actId="14100"/>
          <ac:spMkLst>
            <pc:docMk/>
            <pc:sldMk cId="4121939817" sldId="257"/>
            <ac:spMk id="15" creationId="{FD1970AD-AA6A-4224-B5E7-BDA49DACFB62}"/>
          </ac:spMkLst>
        </pc:spChg>
        <pc:picChg chg="mod">
          <ac:chgData name="Alison Trew" userId="501ad152-89bb-4882-ac72-f31826cb2e78" providerId="ADAL" clId="{F1834E5E-1D31-4601-82DD-0163AE2D8BA9}" dt="2023-12-08T14:22:41.959" v="4591" actId="692"/>
          <ac:picMkLst>
            <pc:docMk/>
            <pc:sldMk cId="4121939817" sldId="257"/>
            <ac:picMk id="3" creationId="{EF5D0725-1BD6-4DE4-932A-F76BB2FD7F35}"/>
          </ac:picMkLst>
        </pc:picChg>
        <pc:picChg chg="mod">
          <ac:chgData name="Alison Trew" userId="501ad152-89bb-4882-ac72-f31826cb2e78" providerId="ADAL" clId="{F1834E5E-1D31-4601-82DD-0163AE2D8BA9}" dt="2023-12-08T14:22:35" v="4581" actId="692"/>
          <ac:picMkLst>
            <pc:docMk/>
            <pc:sldMk cId="4121939817" sldId="257"/>
            <ac:picMk id="5" creationId="{B9E23798-9E40-4096-8F9F-FCA62BA8032F}"/>
          </ac:picMkLst>
        </pc:picChg>
      </pc:sldChg>
      <pc:sldChg chg="modSp mod">
        <pc:chgData name="Alison Trew" userId="501ad152-89bb-4882-ac72-f31826cb2e78" providerId="ADAL" clId="{F1834E5E-1D31-4601-82DD-0163AE2D8BA9}" dt="2023-12-08T14:23:32.090" v="4633" actId="692"/>
        <pc:sldMkLst>
          <pc:docMk/>
          <pc:sldMk cId="0" sldId="259"/>
        </pc:sldMkLst>
        <pc:picChg chg="mod">
          <ac:chgData name="Alison Trew" userId="501ad152-89bb-4882-ac72-f31826cb2e78" providerId="ADAL" clId="{F1834E5E-1D31-4601-82DD-0163AE2D8BA9}" dt="2023-12-08T14:23:32.090" v="4633" actId="692"/>
          <ac:picMkLst>
            <pc:docMk/>
            <pc:sldMk cId="0" sldId="259"/>
            <ac:picMk id="4" creationId="{25338C55-3764-2EB6-8CA2-57676D4ACF78}"/>
          </ac:picMkLst>
        </pc:picChg>
      </pc:sldChg>
      <pc:sldChg chg="addSp delSp modSp add mod modNotesTx">
        <pc:chgData name="Alison Trew" userId="501ad152-89bb-4882-ac72-f31826cb2e78" providerId="ADAL" clId="{F1834E5E-1D31-4601-82DD-0163AE2D8BA9}" dt="2023-12-08T12:45:58.927" v="3190" actId="20577"/>
        <pc:sldMkLst>
          <pc:docMk/>
          <pc:sldMk cId="1191644088" sldId="262"/>
        </pc:sldMkLst>
        <pc:spChg chg="add mod">
          <ac:chgData name="Alison Trew" userId="501ad152-89bb-4882-ac72-f31826cb2e78" providerId="ADAL" clId="{F1834E5E-1D31-4601-82DD-0163AE2D8BA9}" dt="2023-12-08T12:43:07.227" v="3078" actId="6549"/>
          <ac:spMkLst>
            <pc:docMk/>
            <pc:sldMk cId="1191644088" sldId="262"/>
            <ac:spMk id="3" creationId="{47BFF322-37D1-21AE-16FE-CCE45F84A3F9}"/>
          </ac:spMkLst>
        </pc:spChg>
        <pc:spChg chg="mod">
          <ac:chgData name="Alison Trew" userId="501ad152-89bb-4882-ac72-f31826cb2e78" providerId="ADAL" clId="{F1834E5E-1D31-4601-82DD-0163AE2D8BA9}" dt="2023-12-07T17:54:04.700" v="616" actId="2711"/>
          <ac:spMkLst>
            <pc:docMk/>
            <pc:sldMk cId="1191644088" sldId="262"/>
            <ac:spMk id="4" creationId="{01965496-7536-4115-B1F1-D8B5E254D997}"/>
          </ac:spMkLst>
        </pc:spChg>
        <pc:spChg chg="add del mod">
          <ac:chgData name="Alison Trew" userId="501ad152-89bb-4882-ac72-f31826cb2e78" providerId="ADAL" clId="{F1834E5E-1D31-4601-82DD-0163AE2D8BA9}" dt="2023-12-08T12:43:31.153" v="3086"/>
          <ac:spMkLst>
            <pc:docMk/>
            <pc:sldMk cId="1191644088" sldId="262"/>
            <ac:spMk id="6" creationId="{E98E35C2-6448-A7A1-2F67-8B9159AA641C}"/>
          </ac:spMkLst>
        </pc:spChg>
        <pc:spChg chg="add del mod">
          <ac:chgData name="Alison Trew" userId="501ad152-89bb-4882-ac72-f31826cb2e78" providerId="ADAL" clId="{F1834E5E-1D31-4601-82DD-0163AE2D8BA9}" dt="2023-12-08T12:44:10.360" v="3095"/>
          <ac:spMkLst>
            <pc:docMk/>
            <pc:sldMk cId="1191644088" sldId="262"/>
            <ac:spMk id="8" creationId="{384A992E-39CD-EA10-85D8-C01D7405B475}"/>
          </ac:spMkLst>
        </pc:spChg>
        <pc:spChg chg="mod">
          <ac:chgData name="Alison Trew" userId="501ad152-89bb-4882-ac72-f31826cb2e78" providerId="ADAL" clId="{F1834E5E-1D31-4601-82DD-0163AE2D8BA9}" dt="2023-12-08T12:22:51.558" v="2062" actId="948"/>
          <ac:spMkLst>
            <pc:docMk/>
            <pc:sldMk cId="1191644088" sldId="262"/>
            <ac:spMk id="10" creationId="{ED46FB76-76D4-D03A-6163-C414194FC86D}"/>
          </ac:spMkLst>
        </pc:spChg>
        <pc:spChg chg="add mod">
          <ac:chgData name="Alison Trew" userId="501ad152-89bb-4882-ac72-f31826cb2e78" providerId="ADAL" clId="{F1834E5E-1D31-4601-82DD-0163AE2D8BA9}" dt="2023-12-08T12:44:17.682" v="3097" actId="14100"/>
          <ac:spMkLst>
            <pc:docMk/>
            <pc:sldMk cId="1191644088" sldId="262"/>
            <ac:spMk id="11" creationId="{89DA39C4-50E0-1FD9-0DF3-BBF15FFC65F9}"/>
          </ac:spMkLst>
        </pc:spChg>
        <pc:spChg chg="add mod">
          <ac:chgData name="Alison Trew" userId="501ad152-89bb-4882-ac72-f31826cb2e78" providerId="ADAL" clId="{F1834E5E-1D31-4601-82DD-0163AE2D8BA9}" dt="2023-12-08T12:44:25.203" v="3100" actId="20577"/>
          <ac:spMkLst>
            <pc:docMk/>
            <pc:sldMk cId="1191644088" sldId="262"/>
            <ac:spMk id="12" creationId="{C0C50201-AFC1-665C-A545-430E47A2D4E0}"/>
          </ac:spMkLst>
        </pc:spChg>
        <pc:spChg chg="mod">
          <ac:chgData name="Alison Trew" userId="501ad152-89bb-4882-ac72-f31826cb2e78" providerId="ADAL" clId="{F1834E5E-1D31-4601-82DD-0163AE2D8BA9}" dt="2023-12-08T12:44:33.374" v="3109" actId="20577"/>
          <ac:spMkLst>
            <pc:docMk/>
            <pc:sldMk cId="1191644088" sldId="262"/>
            <ac:spMk id="16" creationId="{0EF84407-854E-6612-6836-8F87399FF39C}"/>
          </ac:spMkLst>
        </pc:spChg>
        <pc:picChg chg="del">
          <ac:chgData name="Alison Trew" userId="501ad152-89bb-4882-ac72-f31826cb2e78" providerId="ADAL" clId="{F1834E5E-1D31-4601-82DD-0163AE2D8BA9}" dt="2023-12-07T18:00:10.789" v="679" actId="478"/>
          <ac:picMkLst>
            <pc:docMk/>
            <pc:sldMk cId="1191644088" sldId="262"/>
            <ac:picMk id="14" creationId="{6D5FFB4D-4DC1-CBD9-EB52-C3386D5FBE39}"/>
          </ac:picMkLst>
        </pc:picChg>
      </pc:sldChg>
      <pc:sldChg chg="del">
        <pc:chgData name="Alison Trew" userId="501ad152-89bb-4882-ac72-f31826cb2e78" providerId="ADAL" clId="{F1834E5E-1D31-4601-82DD-0163AE2D8BA9}" dt="2023-12-07T17:40:37.994" v="388" actId="2696"/>
        <pc:sldMkLst>
          <pc:docMk/>
          <pc:sldMk cId="1864309039" sldId="262"/>
        </pc:sldMkLst>
      </pc:sldChg>
      <pc:sldChg chg="addSp delSp modSp mod delAnim modAnim modNotesTx">
        <pc:chgData name="Alison Trew" userId="501ad152-89bb-4882-ac72-f31826cb2e78" providerId="ADAL" clId="{F1834E5E-1D31-4601-82DD-0163AE2D8BA9}" dt="2023-12-08T14:22:24.808" v="4571" actId="692"/>
        <pc:sldMkLst>
          <pc:docMk/>
          <pc:sldMk cId="3098103686" sldId="263"/>
        </pc:sldMkLst>
        <pc:spChg chg="add mod">
          <ac:chgData name="Alison Trew" userId="501ad152-89bb-4882-ac72-f31826cb2e78" providerId="ADAL" clId="{F1834E5E-1D31-4601-82DD-0163AE2D8BA9}" dt="2023-12-08T14:08:43.568" v="4317" actId="1076"/>
          <ac:spMkLst>
            <pc:docMk/>
            <pc:sldMk cId="3098103686" sldId="263"/>
            <ac:spMk id="2" creationId="{C0BFAEB1-AB17-5805-18DE-1B7F34F123FC}"/>
          </ac:spMkLst>
        </pc:spChg>
        <pc:spChg chg="add del">
          <ac:chgData name="Alison Trew" userId="501ad152-89bb-4882-ac72-f31826cb2e78" providerId="ADAL" clId="{F1834E5E-1D31-4601-82DD-0163AE2D8BA9}" dt="2023-12-08T13:33:02.095" v="3197" actId="21"/>
          <ac:spMkLst>
            <pc:docMk/>
            <pc:sldMk cId="3098103686" sldId="263"/>
            <ac:spMk id="3" creationId="{37696C52-985A-48E6-B524-31AC89473D54}"/>
          </ac:spMkLst>
        </pc:spChg>
        <pc:spChg chg="del mod">
          <ac:chgData name="Alison Trew" userId="501ad152-89bb-4882-ac72-f31826cb2e78" providerId="ADAL" clId="{F1834E5E-1D31-4601-82DD-0163AE2D8BA9}" dt="2023-12-08T14:05:31.635" v="4256" actId="21"/>
          <ac:spMkLst>
            <pc:docMk/>
            <pc:sldMk cId="3098103686" sldId="263"/>
            <ac:spMk id="4" creationId="{92422CF0-CC6D-4CB6-9464-FE0A2F7FB6E2}"/>
          </ac:spMkLst>
        </pc:spChg>
        <pc:spChg chg="mod">
          <ac:chgData name="Alison Trew" userId="501ad152-89bb-4882-ac72-f31826cb2e78" providerId="ADAL" clId="{F1834E5E-1D31-4601-82DD-0163AE2D8BA9}" dt="2023-12-08T14:08:43.568" v="4317" actId="1076"/>
          <ac:spMkLst>
            <pc:docMk/>
            <pc:sldMk cId="3098103686" sldId="263"/>
            <ac:spMk id="5" creationId="{9B452710-C880-4578-8792-42F6C4554BAC}"/>
          </ac:spMkLst>
        </pc:spChg>
        <pc:spChg chg="add mod">
          <ac:chgData name="Alison Trew" userId="501ad152-89bb-4882-ac72-f31826cb2e78" providerId="ADAL" clId="{F1834E5E-1D31-4601-82DD-0163AE2D8BA9}" dt="2023-12-08T14:08:43.568" v="4317" actId="1076"/>
          <ac:spMkLst>
            <pc:docMk/>
            <pc:sldMk cId="3098103686" sldId="263"/>
            <ac:spMk id="7" creationId="{CC6904C4-4CF0-93D6-5578-6AE705764B3E}"/>
          </ac:spMkLst>
        </pc:spChg>
        <pc:spChg chg="mod">
          <ac:chgData name="Alison Trew" userId="501ad152-89bb-4882-ac72-f31826cb2e78" providerId="ADAL" clId="{F1834E5E-1D31-4601-82DD-0163AE2D8BA9}" dt="2023-12-08T14:08:58.294" v="4320" actId="14100"/>
          <ac:spMkLst>
            <pc:docMk/>
            <pc:sldMk cId="3098103686" sldId="263"/>
            <ac:spMk id="8" creationId="{944B86FD-1705-46C0-8935-C7716A5F7D18}"/>
          </ac:spMkLst>
        </pc:spChg>
        <pc:spChg chg="add mod">
          <ac:chgData name="Alison Trew" userId="501ad152-89bb-4882-ac72-f31826cb2e78" providerId="ADAL" clId="{F1834E5E-1D31-4601-82DD-0163AE2D8BA9}" dt="2023-12-08T14:09:01.698" v="4321" actId="14100"/>
          <ac:spMkLst>
            <pc:docMk/>
            <pc:sldMk cId="3098103686" sldId="263"/>
            <ac:spMk id="9" creationId="{FDDBED21-11E2-6021-BB3C-20975FE474A5}"/>
          </ac:spMkLst>
        </pc:spChg>
        <pc:spChg chg="add mod">
          <ac:chgData name="Alison Trew" userId="501ad152-89bb-4882-ac72-f31826cb2e78" providerId="ADAL" clId="{F1834E5E-1D31-4601-82DD-0163AE2D8BA9}" dt="2023-12-08T14:08:34.190" v="4316" actId="1076"/>
          <ac:spMkLst>
            <pc:docMk/>
            <pc:sldMk cId="3098103686" sldId="263"/>
            <ac:spMk id="10" creationId="{BD803F2E-02F0-005D-1703-F559D64C390D}"/>
          </ac:spMkLst>
        </pc:spChg>
        <pc:picChg chg="mod">
          <ac:chgData name="Alison Trew" userId="501ad152-89bb-4882-ac72-f31826cb2e78" providerId="ADAL" clId="{F1834E5E-1D31-4601-82DD-0163AE2D8BA9}" dt="2023-12-08T14:22:24.808" v="4571" actId="692"/>
          <ac:picMkLst>
            <pc:docMk/>
            <pc:sldMk cId="3098103686" sldId="263"/>
            <ac:picMk id="11" creationId="{E46A977D-F7CC-4DBD-924B-1E692F8600AA}"/>
          </ac:picMkLst>
        </pc:picChg>
        <pc:picChg chg="add del mod">
          <ac:chgData name="Alison Trew" userId="501ad152-89bb-4882-ac72-f31826cb2e78" providerId="ADAL" clId="{F1834E5E-1D31-4601-82DD-0163AE2D8BA9}" dt="2023-12-08T13:54:49.851" v="4080" actId="478"/>
          <ac:picMkLst>
            <pc:docMk/>
            <pc:sldMk cId="3098103686" sldId="263"/>
            <ac:picMk id="12" creationId="{027778A6-7179-64E7-9E29-2DAE474FB8B7}"/>
          </ac:picMkLst>
        </pc:picChg>
        <pc:picChg chg="add del mod">
          <ac:chgData name="Alison Trew" userId="501ad152-89bb-4882-ac72-f31826cb2e78" providerId="ADAL" clId="{F1834E5E-1D31-4601-82DD-0163AE2D8BA9}" dt="2023-12-08T13:53:19.582" v="4013" actId="21"/>
          <ac:picMkLst>
            <pc:docMk/>
            <pc:sldMk cId="3098103686" sldId="263"/>
            <ac:picMk id="13" creationId="{DE0FC935-BE23-8B2A-704F-228B31C390B0}"/>
          </ac:picMkLst>
        </pc:picChg>
        <pc:picChg chg="add mod">
          <ac:chgData name="Alison Trew" userId="501ad152-89bb-4882-ac72-f31826cb2e78" providerId="ADAL" clId="{F1834E5E-1D31-4601-82DD-0163AE2D8BA9}" dt="2023-12-08T14:22:19.623" v="4561" actId="692"/>
          <ac:picMkLst>
            <pc:docMk/>
            <pc:sldMk cId="3098103686" sldId="263"/>
            <ac:picMk id="14" creationId="{BD61179E-4112-213D-0496-8C91EB831C31}"/>
          </ac:picMkLst>
        </pc:picChg>
      </pc:sldChg>
      <pc:sldChg chg="modSp del mod">
        <pc:chgData name="Alison Trew" userId="501ad152-89bb-4882-ac72-f31826cb2e78" providerId="ADAL" clId="{F1834E5E-1D31-4601-82DD-0163AE2D8BA9}" dt="2023-12-08T13:57:54.242" v="4142" actId="47"/>
        <pc:sldMkLst>
          <pc:docMk/>
          <pc:sldMk cId="199569961" sldId="264"/>
        </pc:sldMkLst>
        <pc:graphicFrameChg chg="modGraphic">
          <ac:chgData name="Alison Trew" userId="501ad152-89bb-4882-ac72-f31826cb2e78" providerId="ADAL" clId="{F1834E5E-1D31-4601-82DD-0163AE2D8BA9}" dt="2023-12-08T13:57:45.364" v="4140" actId="21"/>
          <ac:graphicFrameMkLst>
            <pc:docMk/>
            <pc:sldMk cId="199569961" sldId="264"/>
            <ac:graphicFrameMk id="5" creationId="{163CCDDE-AD17-44A6-9700-FED932AC0F4B}"/>
          </ac:graphicFrameMkLst>
        </pc:graphicFrameChg>
      </pc:sldChg>
      <pc:sldChg chg="del">
        <pc:chgData name="Alison Trew" userId="501ad152-89bb-4882-ac72-f31826cb2e78" providerId="ADAL" clId="{F1834E5E-1D31-4601-82DD-0163AE2D8BA9}" dt="2023-12-08T13:57:55.345" v="4143" actId="47"/>
        <pc:sldMkLst>
          <pc:docMk/>
          <pc:sldMk cId="780145735" sldId="265"/>
        </pc:sldMkLst>
      </pc:sldChg>
      <pc:sldChg chg="addSp modSp add mod modNotesTx">
        <pc:chgData name="Alison Trew" userId="501ad152-89bb-4882-ac72-f31826cb2e78" providerId="ADAL" clId="{F1834E5E-1D31-4601-82DD-0163AE2D8BA9}" dt="2023-12-08T14:24:12.413" v="4647" actId="115"/>
        <pc:sldMkLst>
          <pc:docMk/>
          <pc:sldMk cId="1441874213" sldId="267"/>
        </pc:sldMkLst>
        <pc:spChg chg="mod">
          <ac:chgData name="Alison Trew" userId="501ad152-89bb-4882-ac72-f31826cb2e78" providerId="ADAL" clId="{F1834E5E-1D31-4601-82DD-0163AE2D8BA9}" dt="2023-12-07T17:46:08.750" v="554" actId="2711"/>
          <ac:spMkLst>
            <pc:docMk/>
            <pc:sldMk cId="1441874213" sldId="267"/>
            <ac:spMk id="3" creationId="{8A270090-DAD6-693C-7909-3E1DFF6E52C9}"/>
          </ac:spMkLst>
        </pc:spChg>
        <pc:spChg chg="mod">
          <ac:chgData name="Alison Trew" userId="501ad152-89bb-4882-ac72-f31826cb2e78" providerId="ADAL" clId="{F1834E5E-1D31-4601-82DD-0163AE2D8BA9}" dt="2023-12-08T14:24:12.413" v="4647" actId="115"/>
          <ac:spMkLst>
            <pc:docMk/>
            <pc:sldMk cId="1441874213" sldId="267"/>
            <ac:spMk id="7" creationId="{22A5A86C-93BC-478E-80F9-4559EEAC1779}"/>
          </ac:spMkLst>
        </pc:spChg>
        <pc:spChg chg="mod">
          <ac:chgData name="Alison Trew" userId="501ad152-89bb-4882-ac72-f31826cb2e78" providerId="ADAL" clId="{F1834E5E-1D31-4601-82DD-0163AE2D8BA9}" dt="2023-12-08T14:14:19.196" v="4451" actId="14100"/>
          <ac:spMkLst>
            <pc:docMk/>
            <pc:sldMk cId="1441874213" sldId="267"/>
            <ac:spMk id="36" creationId="{37DD0983-6F7B-4F9A-8995-EACBD7609CDE}"/>
          </ac:spMkLst>
        </pc:spChg>
        <pc:picChg chg="mod">
          <ac:chgData name="Alison Trew" userId="501ad152-89bb-4882-ac72-f31826cb2e78" providerId="ADAL" clId="{F1834E5E-1D31-4601-82DD-0163AE2D8BA9}" dt="2023-12-08T14:14:06.191" v="4445" actId="1076"/>
          <ac:picMkLst>
            <pc:docMk/>
            <pc:sldMk cId="1441874213" sldId="267"/>
            <ac:picMk id="4" creationId="{8FF1E2F8-39C3-419D-B918-2967B38CE846}"/>
          </ac:picMkLst>
        </pc:picChg>
        <pc:picChg chg="add mod">
          <ac:chgData name="Alison Trew" userId="501ad152-89bb-4882-ac72-f31826cb2e78" providerId="ADAL" clId="{F1834E5E-1D31-4601-82DD-0163AE2D8BA9}" dt="2023-12-08T13:34:54.104" v="3219" actId="1076"/>
          <ac:picMkLst>
            <pc:docMk/>
            <pc:sldMk cId="1441874213" sldId="267"/>
            <ac:picMk id="5" creationId="{5328CDC2-F446-47FF-6D45-E57613C9C200}"/>
          </ac:picMkLst>
        </pc:picChg>
        <pc:picChg chg="add mod">
          <ac:chgData name="Alison Trew" userId="501ad152-89bb-4882-ac72-f31826cb2e78" providerId="ADAL" clId="{F1834E5E-1D31-4601-82DD-0163AE2D8BA9}" dt="2023-12-08T13:35:53.755" v="3225" actId="1076"/>
          <ac:picMkLst>
            <pc:docMk/>
            <pc:sldMk cId="1441874213" sldId="267"/>
            <ac:picMk id="8" creationId="{26BDA3F3-88FE-CE0D-239B-FF271FDEDA43}"/>
          </ac:picMkLst>
        </pc:picChg>
        <pc:picChg chg="mod">
          <ac:chgData name="Alison Trew" userId="501ad152-89bb-4882-ac72-f31826cb2e78" providerId="ADAL" clId="{F1834E5E-1D31-4601-82DD-0163AE2D8BA9}" dt="2023-12-08T14:24:04.316" v="4646" actId="1076"/>
          <ac:picMkLst>
            <pc:docMk/>
            <pc:sldMk cId="1441874213" sldId="267"/>
            <ac:picMk id="10" creationId="{55CACCA3-1944-493B-80BD-E045115211D2}"/>
          </ac:picMkLst>
        </pc:picChg>
        <pc:picChg chg="mod">
          <ac:chgData name="Alison Trew" userId="501ad152-89bb-4882-ac72-f31826cb2e78" providerId="ADAL" clId="{F1834E5E-1D31-4601-82DD-0163AE2D8BA9}" dt="2023-12-08T14:23:59.283" v="4645" actId="1076"/>
          <ac:picMkLst>
            <pc:docMk/>
            <pc:sldMk cId="1441874213" sldId="267"/>
            <ac:picMk id="12" creationId="{AB0C87C3-883B-4491-9BE9-582BE35F0544}"/>
          </ac:picMkLst>
        </pc:picChg>
        <pc:picChg chg="mod">
          <ac:chgData name="Alison Trew" userId="501ad152-89bb-4882-ac72-f31826cb2e78" providerId="ADAL" clId="{F1834E5E-1D31-4601-82DD-0163AE2D8BA9}" dt="2023-12-08T14:23:53.967" v="4643" actId="692"/>
          <ac:picMkLst>
            <pc:docMk/>
            <pc:sldMk cId="1441874213" sldId="267"/>
            <ac:picMk id="14" creationId="{88EF6661-2FE6-BA30-5B3F-2409349CFF62}"/>
          </ac:picMkLst>
        </pc:picChg>
      </pc:sldChg>
      <pc:sldChg chg="del">
        <pc:chgData name="Alison Trew" userId="501ad152-89bb-4882-ac72-f31826cb2e78" providerId="ADAL" clId="{F1834E5E-1D31-4601-82DD-0163AE2D8BA9}" dt="2023-12-07T17:40:37.994" v="388" actId="2696"/>
        <pc:sldMkLst>
          <pc:docMk/>
          <pc:sldMk cId="2655144796" sldId="267"/>
        </pc:sldMkLst>
      </pc:sldChg>
      <pc:sldChg chg="del">
        <pc:chgData name="Alison Trew" userId="501ad152-89bb-4882-ac72-f31826cb2e78" providerId="ADAL" clId="{F1834E5E-1D31-4601-82DD-0163AE2D8BA9}" dt="2023-12-08T14:09:59.993" v="4331" actId="47"/>
        <pc:sldMkLst>
          <pc:docMk/>
          <pc:sldMk cId="1125326587" sldId="279"/>
        </pc:sldMkLst>
      </pc:sldChg>
      <pc:sldChg chg="modNotesTx">
        <pc:chgData name="Alison Trew" userId="501ad152-89bb-4882-ac72-f31826cb2e78" providerId="ADAL" clId="{F1834E5E-1D31-4601-82DD-0163AE2D8BA9}" dt="2023-12-08T12:03:23.605" v="1333" actId="20577"/>
        <pc:sldMkLst>
          <pc:docMk/>
          <pc:sldMk cId="2628312876" sldId="281"/>
        </pc:sldMkLst>
      </pc:sldChg>
      <pc:sldChg chg="addSp delSp modSp mod ord modNotesTx">
        <pc:chgData name="Alison Trew" userId="501ad152-89bb-4882-ac72-f31826cb2e78" providerId="ADAL" clId="{F1834E5E-1D31-4601-82DD-0163AE2D8BA9}" dt="2023-12-08T14:22:53.494" v="4601" actId="692"/>
        <pc:sldMkLst>
          <pc:docMk/>
          <pc:sldMk cId="1050598519" sldId="284"/>
        </pc:sldMkLst>
        <pc:spChg chg="mod">
          <ac:chgData name="Alison Trew" userId="501ad152-89bb-4882-ac72-f31826cb2e78" providerId="ADAL" clId="{F1834E5E-1D31-4601-82DD-0163AE2D8BA9}" dt="2023-12-08T14:15:36.496" v="4465" actId="20577"/>
          <ac:spMkLst>
            <pc:docMk/>
            <pc:sldMk cId="1050598519" sldId="284"/>
            <ac:spMk id="2" creationId="{35D51CBB-FB28-F5DC-AD68-A018207267BA}"/>
          </ac:spMkLst>
        </pc:spChg>
        <pc:spChg chg="add del mod">
          <ac:chgData name="Alison Trew" userId="501ad152-89bb-4882-ac72-f31826cb2e78" providerId="ADAL" clId="{F1834E5E-1D31-4601-82DD-0163AE2D8BA9}" dt="2023-12-08T14:15:06.049" v="4453" actId="21"/>
          <ac:spMkLst>
            <pc:docMk/>
            <pc:sldMk cId="1050598519" sldId="284"/>
            <ac:spMk id="3" creationId="{EA8EC92B-E8BB-B7DF-0A04-531B92B09FA4}"/>
          </ac:spMkLst>
        </pc:spChg>
        <pc:spChg chg="mod">
          <ac:chgData name="Alison Trew" userId="501ad152-89bb-4882-ac72-f31826cb2e78" providerId="ADAL" clId="{F1834E5E-1D31-4601-82DD-0163AE2D8BA9}" dt="2023-12-08T14:15:01.305" v="4452" actId="20577"/>
          <ac:spMkLst>
            <pc:docMk/>
            <pc:sldMk cId="1050598519" sldId="284"/>
            <ac:spMk id="4" creationId="{C9794D80-BDB7-8949-C23C-5CEC2903CE5D}"/>
          </ac:spMkLst>
        </pc:spChg>
        <pc:spChg chg="del mod">
          <ac:chgData name="Alison Trew" userId="501ad152-89bb-4882-ac72-f31826cb2e78" providerId="ADAL" clId="{F1834E5E-1D31-4601-82DD-0163AE2D8BA9}" dt="2023-12-07T18:03:01.174" v="704" actId="21"/>
          <ac:spMkLst>
            <pc:docMk/>
            <pc:sldMk cId="1050598519" sldId="284"/>
            <ac:spMk id="6" creationId="{72F46E26-E31A-1D8B-FBA9-F5AE32918630}"/>
          </ac:spMkLst>
        </pc:spChg>
        <pc:spChg chg="del mod">
          <ac:chgData name="Alison Trew" userId="501ad152-89bb-4882-ac72-f31826cb2e78" providerId="ADAL" clId="{F1834E5E-1D31-4601-82DD-0163AE2D8BA9}" dt="2023-12-08T14:17:22.135" v="4475" actId="478"/>
          <ac:spMkLst>
            <pc:docMk/>
            <pc:sldMk cId="1050598519" sldId="284"/>
            <ac:spMk id="7" creationId="{8AEC546F-393B-884C-4242-013A951A5474}"/>
          </ac:spMkLst>
        </pc:spChg>
        <pc:spChg chg="del">
          <ac:chgData name="Alison Trew" userId="501ad152-89bb-4882-ac72-f31826cb2e78" providerId="ADAL" clId="{F1834E5E-1D31-4601-82DD-0163AE2D8BA9}" dt="2023-12-08T14:15:43.841" v="4466" actId="21"/>
          <ac:spMkLst>
            <pc:docMk/>
            <pc:sldMk cId="1050598519" sldId="284"/>
            <ac:spMk id="8" creationId="{E7D08AA7-70C3-D1BE-11B4-67FC7019DA0A}"/>
          </ac:spMkLst>
        </pc:spChg>
        <pc:spChg chg="add mod">
          <ac:chgData name="Alison Trew" userId="501ad152-89bb-4882-ac72-f31826cb2e78" providerId="ADAL" clId="{F1834E5E-1D31-4601-82DD-0163AE2D8BA9}" dt="2023-12-08T14:21:26.461" v="4547" actId="1076"/>
          <ac:spMkLst>
            <pc:docMk/>
            <pc:sldMk cId="1050598519" sldId="284"/>
            <ac:spMk id="9" creationId="{8D3A951F-A40C-4F2F-407E-8125572D5A86}"/>
          </ac:spMkLst>
        </pc:spChg>
        <pc:picChg chg="del">
          <ac:chgData name="Alison Trew" userId="501ad152-89bb-4882-ac72-f31826cb2e78" providerId="ADAL" clId="{F1834E5E-1D31-4601-82DD-0163AE2D8BA9}" dt="2023-12-07T18:02:58.471" v="703" actId="478"/>
          <ac:picMkLst>
            <pc:docMk/>
            <pc:sldMk cId="1050598519" sldId="284"/>
            <ac:picMk id="5" creationId="{51CA821E-5217-968B-86CB-F35D87021896}"/>
          </ac:picMkLst>
        </pc:picChg>
        <pc:picChg chg="add mod">
          <ac:chgData name="Alison Trew" userId="501ad152-89bb-4882-ac72-f31826cb2e78" providerId="ADAL" clId="{F1834E5E-1D31-4601-82DD-0163AE2D8BA9}" dt="2023-12-08T14:22:53.494" v="4601" actId="692"/>
          <ac:picMkLst>
            <pc:docMk/>
            <pc:sldMk cId="1050598519" sldId="284"/>
            <ac:picMk id="6" creationId="{1FFDC1F1-C3F8-F4F5-242A-CDB783DE3B9E}"/>
          </ac:picMkLst>
        </pc:picChg>
      </pc:sldChg>
      <pc:sldChg chg="addSp delSp modSp mod modNotesTx">
        <pc:chgData name="Alison Trew" userId="501ad152-89bb-4882-ac72-f31826cb2e78" providerId="ADAL" clId="{F1834E5E-1D31-4601-82DD-0163AE2D8BA9}" dt="2023-12-08T14:23:07.038" v="4613" actId="692"/>
        <pc:sldMkLst>
          <pc:docMk/>
          <pc:sldMk cId="1565422928" sldId="286"/>
        </pc:sldMkLst>
        <pc:spChg chg="mod">
          <ac:chgData name="Alison Trew" userId="501ad152-89bb-4882-ac72-f31826cb2e78" providerId="ADAL" clId="{F1834E5E-1D31-4601-82DD-0163AE2D8BA9}" dt="2023-12-07T17:51:16.905" v="585" actId="20577"/>
          <ac:spMkLst>
            <pc:docMk/>
            <pc:sldMk cId="1565422928" sldId="286"/>
            <ac:spMk id="2" creationId="{50E63661-A3AA-4C3D-857F-34B1ACCAC0B2}"/>
          </ac:spMkLst>
        </pc:spChg>
        <pc:spChg chg="mod">
          <ac:chgData name="Alison Trew" userId="501ad152-89bb-4882-ac72-f31826cb2e78" providerId="ADAL" clId="{F1834E5E-1D31-4601-82DD-0163AE2D8BA9}" dt="2023-12-07T17:46:32.534" v="557" actId="2711"/>
          <ac:spMkLst>
            <pc:docMk/>
            <pc:sldMk cId="1565422928" sldId="286"/>
            <ac:spMk id="4" creationId="{F3900BDC-D37A-5BD2-B2FB-E798E40529DF}"/>
          </ac:spMkLst>
        </pc:spChg>
        <pc:spChg chg="del">
          <ac:chgData name="Alison Trew" userId="501ad152-89bb-4882-ac72-f31826cb2e78" providerId="ADAL" clId="{F1834E5E-1D31-4601-82DD-0163AE2D8BA9}" dt="2023-12-07T17:40:58.562" v="394" actId="478"/>
          <ac:spMkLst>
            <pc:docMk/>
            <pc:sldMk cId="1565422928" sldId="286"/>
            <ac:spMk id="5" creationId="{5AD4D699-4FA0-C5AA-8414-653DB7481A79}"/>
          </ac:spMkLst>
        </pc:spChg>
        <pc:spChg chg="add del">
          <ac:chgData name="Alison Trew" userId="501ad152-89bb-4882-ac72-f31826cb2e78" providerId="ADAL" clId="{F1834E5E-1D31-4601-82DD-0163AE2D8BA9}" dt="2023-12-07T17:50:32.978" v="570" actId="22"/>
          <ac:spMkLst>
            <pc:docMk/>
            <pc:sldMk cId="1565422928" sldId="286"/>
            <ac:spMk id="6" creationId="{F1DB1963-BA9F-5951-9CB0-A87E59DF8352}"/>
          </ac:spMkLst>
        </pc:spChg>
        <pc:spChg chg="mod">
          <ac:chgData name="Alison Trew" userId="501ad152-89bb-4882-ac72-f31826cb2e78" providerId="ADAL" clId="{F1834E5E-1D31-4601-82DD-0163AE2D8BA9}" dt="2023-12-07T17:51:39.641" v="590" actId="1076"/>
          <ac:spMkLst>
            <pc:docMk/>
            <pc:sldMk cId="1565422928" sldId="286"/>
            <ac:spMk id="8" creationId="{9891A3A8-FFC6-417B-B471-D901B38954F5}"/>
          </ac:spMkLst>
        </pc:spChg>
        <pc:spChg chg="add mod">
          <ac:chgData name="Alison Trew" userId="501ad152-89bb-4882-ac72-f31826cb2e78" providerId="ADAL" clId="{F1834E5E-1D31-4601-82DD-0163AE2D8BA9}" dt="2023-12-08T12:18:45.521" v="1800" actId="20577"/>
          <ac:spMkLst>
            <pc:docMk/>
            <pc:sldMk cId="1565422928" sldId="286"/>
            <ac:spMk id="9" creationId="{1DFCF492-8D07-A676-2236-A67A3E9ABFC8}"/>
          </ac:spMkLst>
        </pc:spChg>
        <pc:picChg chg="mod">
          <ac:chgData name="Alison Trew" userId="501ad152-89bb-4882-ac72-f31826cb2e78" providerId="ADAL" clId="{F1834E5E-1D31-4601-82DD-0163AE2D8BA9}" dt="2023-12-08T14:23:07.038" v="4613" actId="692"/>
          <ac:picMkLst>
            <pc:docMk/>
            <pc:sldMk cId="1565422928" sldId="286"/>
            <ac:picMk id="13" creationId="{9847D7B3-D045-4E80-AD14-107BFBE514BA}"/>
          </ac:picMkLst>
        </pc:picChg>
      </pc:sldChg>
      <pc:sldChg chg="modNotesTx">
        <pc:chgData name="Alison Trew" userId="501ad152-89bb-4882-ac72-f31826cb2e78" providerId="ADAL" clId="{F1834E5E-1D31-4601-82DD-0163AE2D8BA9}" dt="2023-12-08T12:42:26.705" v="3072" actId="113"/>
        <pc:sldMkLst>
          <pc:docMk/>
          <pc:sldMk cId="4288211118" sldId="289"/>
        </pc:sldMkLst>
      </pc:sldChg>
      <pc:sldChg chg="delSp modSp del mod">
        <pc:chgData name="Alison Trew" userId="501ad152-89bb-4882-ac72-f31826cb2e78" providerId="ADAL" clId="{F1834E5E-1D31-4601-82DD-0163AE2D8BA9}" dt="2023-12-08T13:43:10.916" v="3503" actId="47"/>
        <pc:sldMkLst>
          <pc:docMk/>
          <pc:sldMk cId="4035419937" sldId="290"/>
        </pc:sldMkLst>
        <pc:spChg chg="del mod">
          <ac:chgData name="Alison Trew" userId="501ad152-89bb-4882-ac72-f31826cb2e78" providerId="ADAL" clId="{F1834E5E-1D31-4601-82DD-0163AE2D8BA9}" dt="2023-12-08T13:41:22.238" v="3487"/>
          <ac:spMkLst>
            <pc:docMk/>
            <pc:sldMk cId="4035419937" sldId="290"/>
            <ac:spMk id="3" creationId="{0EF17104-A8C9-4F77-A7C9-74972B761BA2}"/>
          </ac:spMkLst>
        </pc:spChg>
      </pc:sldChg>
      <pc:sldChg chg="delSp del mod delAnim modNotesTx">
        <pc:chgData name="Alison Trew" userId="501ad152-89bb-4882-ac72-f31826cb2e78" providerId="ADAL" clId="{F1834E5E-1D31-4601-82DD-0163AE2D8BA9}" dt="2023-12-08T14:16:49.244" v="4468" actId="47"/>
        <pc:sldMkLst>
          <pc:docMk/>
          <pc:sldMk cId="4083167342" sldId="291"/>
        </pc:sldMkLst>
        <pc:picChg chg="del">
          <ac:chgData name="Alison Trew" userId="501ad152-89bb-4882-ac72-f31826cb2e78" providerId="ADAL" clId="{F1834E5E-1D31-4601-82DD-0163AE2D8BA9}" dt="2023-12-08T14:06:40.568" v="4286" actId="21"/>
          <ac:picMkLst>
            <pc:docMk/>
            <pc:sldMk cId="4083167342" sldId="291"/>
            <ac:picMk id="4" creationId="{6B216A3D-C8CA-4E53-B613-138E914C53A4}"/>
          </ac:picMkLst>
        </pc:picChg>
        <pc:picChg chg="del">
          <ac:chgData name="Alison Trew" userId="501ad152-89bb-4882-ac72-f31826cb2e78" providerId="ADAL" clId="{F1834E5E-1D31-4601-82DD-0163AE2D8BA9}" dt="2023-12-08T13:52:07.360" v="3984" actId="21"/>
          <ac:picMkLst>
            <pc:docMk/>
            <pc:sldMk cId="4083167342" sldId="291"/>
            <ac:picMk id="6" creationId="{6DB1D56F-AF64-40C6-B08D-A22E62683433}"/>
          </ac:picMkLst>
        </pc:picChg>
      </pc:sldChg>
      <pc:sldChg chg="del">
        <pc:chgData name="Alison Trew" userId="501ad152-89bb-4882-ac72-f31826cb2e78" providerId="ADAL" clId="{F1834E5E-1D31-4601-82DD-0163AE2D8BA9}" dt="2023-12-08T13:41:06.236" v="3484" actId="47"/>
        <pc:sldMkLst>
          <pc:docMk/>
          <pc:sldMk cId="1956901485" sldId="293"/>
        </pc:sldMkLst>
      </pc:sldChg>
      <pc:sldChg chg="modSp mod">
        <pc:chgData name="Alison Trew" userId="501ad152-89bb-4882-ac72-f31826cb2e78" providerId="ADAL" clId="{F1834E5E-1D31-4601-82DD-0163AE2D8BA9}" dt="2023-12-07T17:23:50.098" v="9" actId="20577"/>
        <pc:sldMkLst>
          <pc:docMk/>
          <pc:sldMk cId="0" sldId="294"/>
        </pc:sldMkLst>
        <pc:spChg chg="mod">
          <ac:chgData name="Alison Trew" userId="501ad152-89bb-4882-ac72-f31826cb2e78" providerId="ADAL" clId="{F1834E5E-1D31-4601-82DD-0163AE2D8BA9}" dt="2023-12-07T17:23:50.098" v="9" actId="20577"/>
          <ac:spMkLst>
            <pc:docMk/>
            <pc:sldMk cId="0" sldId="294"/>
            <ac:spMk id="4" creationId="{0ADE3A39-321E-38FF-6156-55E293C6A586}"/>
          </ac:spMkLst>
        </pc:spChg>
      </pc:sldChg>
      <pc:sldChg chg="modSp mod">
        <pc:chgData name="Alison Trew" userId="501ad152-89bb-4882-ac72-f31826cb2e78" providerId="ADAL" clId="{F1834E5E-1D31-4601-82DD-0163AE2D8BA9}" dt="2023-12-07T17:23:58.531" v="18" actId="20577"/>
        <pc:sldMkLst>
          <pc:docMk/>
          <pc:sldMk cId="2098176612" sldId="329"/>
        </pc:sldMkLst>
        <pc:spChg chg="mod">
          <ac:chgData name="Alison Trew" userId="501ad152-89bb-4882-ac72-f31826cb2e78" providerId="ADAL" clId="{F1834E5E-1D31-4601-82DD-0163AE2D8BA9}" dt="2023-12-07T17:23:58.531" v="18" actId="20577"/>
          <ac:spMkLst>
            <pc:docMk/>
            <pc:sldMk cId="2098176612" sldId="329"/>
            <ac:spMk id="10" creationId="{665AC755-F6E8-0215-B380-5F6E2EA46D26}"/>
          </ac:spMkLst>
        </pc:spChg>
      </pc:sldChg>
      <pc:sldChg chg="addSp modSp mod">
        <pc:chgData name="Alison Trew" userId="501ad152-89bb-4882-ac72-f31826cb2e78" providerId="ADAL" clId="{F1834E5E-1D31-4601-82DD-0163AE2D8BA9}" dt="2023-12-08T14:13:26.759" v="4444" actId="113"/>
        <pc:sldMkLst>
          <pc:docMk/>
          <pc:sldMk cId="3540396738" sldId="330"/>
        </pc:sldMkLst>
        <pc:spChg chg="mod">
          <ac:chgData name="Alison Trew" userId="501ad152-89bb-4882-ac72-f31826cb2e78" providerId="ADAL" clId="{F1834E5E-1D31-4601-82DD-0163AE2D8BA9}" dt="2023-12-08T14:13:26.759" v="4444" actId="113"/>
          <ac:spMkLst>
            <pc:docMk/>
            <pc:sldMk cId="3540396738" sldId="330"/>
            <ac:spMk id="7" creationId="{BEDE4313-4B3A-2951-4C5E-ADF9147075D1}"/>
          </ac:spMkLst>
        </pc:spChg>
        <pc:picChg chg="add mod">
          <ac:chgData name="Alison Trew" userId="501ad152-89bb-4882-ac72-f31826cb2e78" providerId="ADAL" clId="{F1834E5E-1D31-4601-82DD-0163AE2D8BA9}" dt="2023-12-07T17:24:15.359" v="21" actId="1076"/>
          <ac:picMkLst>
            <pc:docMk/>
            <pc:sldMk cId="3540396738" sldId="330"/>
            <ac:picMk id="3" creationId="{D3709534-F384-404F-611C-1BA77C0CA085}"/>
          </ac:picMkLst>
        </pc:picChg>
      </pc:sldChg>
      <pc:sldChg chg="addSp modSp mod">
        <pc:chgData name="Alison Trew" userId="501ad152-89bb-4882-ac72-f31826cb2e78" providerId="ADAL" clId="{F1834E5E-1D31-4601-82DD-0163AE2D8BA9}" dt="2023-12-08T11:55:41.631" v="1045" actId="20577"/>
        <pc:sldMkLst>
          <pc:docMk/>
          <pc:sldMk cId="1670800489" sldId="332"/>
        </pc:sldMkLst>
        <pc:spChg chg="mod">
          <ac:chgData name="Alison Trew" userId="501ad152-89bb-4882-ac72-f31826cb2e78" providerId="ADAL" clId="{F1834E5E-1D31-4601-82DD-0163AE2D8BA9}" dt="2023-12-07T17:41:51.822" v="486" actId="20577"/>
          <ac:spMkLst>
            <pc:docMk/>
            <pc:sldMk cId="1670800489" sldId="332"/>
            <ac:spMk id="2" creationId="{95FDDA16-F3D2-4857-9FAE-14FC7DF446FF}"/>
          </ac:spMkLst>
        </pc:spChg>
        <pc:spChg chg="mod">
          <ac:chgData name="Alison Trew" userId="501ad152-89bb-4882-ac72-f31826cb2e78" providerId="ADAL" clId="{F1834E5E-1D31-4601-82DD-0163AE2D8BA9}" dt="2023-12-08T11:55:09.935" v="1035" actId="14100"/>
          <ac:spMkLst>
            <pc:docMk/>
            <pc:sldMk cId="1670800489" sldId="332"/>
            <ac:spMk id="3" creationId="{CD8488AF-061A-3A67-C966-A3271B6F8E4A}"/>
          </ac:spMkLst>
        </pc:spChg>
        <pc:spChg chg="mod">
          <ac:chgData name="Alison Trew" userId="501ad152-89bb-4882-ac72-f31826cb2e78" providerId="ADAL" clId="{F1834E5E-1D31-4601-82DD-0163AE2D8BA9}" dt="2023-12-08T11:55:41.631" v="1045" actId="20577"/>
          <ac:spMkLst>
            <pc:docMk/>
            <pc:sldMk cId="1670800489" sldId="332"/>
            <ac:spMk id="4" creationId="{7163DBA9-6967-3468-7446-25F7396F4753}"/>
          </ac:spMkLst>
        </pc:spChg>
        <pc:picChg chg="add mod">
          <ac:chgData name="Alison Trew" userId="501ad152-89bb-4882-ac72-f31826cb2e78" providerId="ADAL" clId="{F1834E5E-1D31-4601-82DD-0163AE2D8BA9}" dt="2023-12-08T11:55:30.032" v="1038" actId="1076"/>
          <ac:picMkLst>
            <pc:docMk/>
            <pc:sldMk cId="1670800489" sldId="332"/>
            <ac:picMk id="6" creationId="{83EB6D55-3C69-BFD4-21FD-A5BC92ED92DD}"/>
          </ac:picMkLst>
        </pc:picChg>
      </pc:sldChg>
      <pc:sldChg chg="del">
        <pc:chgData name="Alison Trew" userId="501ad152-89bb-4882-ac72-f31826cb2e78" providerId="ADAL" clId="{F1834E5E-1D31-4601-82DD-0163AE2D8BA9}" dt="2023-12-08T12:42:12.618" v="3071" actId="47"/>
        <pc:sldMkLst>
          <pc:docMk/>
          <pc:sldMk cId="1075692895" sldId="333"/>
        </pc:sldMkLst>
      </pc:sldChg>
      <pc:sldChg chg="modSp mod">
        <pc:chgData name="Alison Trew" userId="501ad152-89bb-4882-ac72-f31826cb2e78" providerId="ADAL" clId="{F1834E5E-1D31-4601-82DD-0163AE2D8BA9}" dt="2023-12-08T14:10:25.209" v="4335" actId="20577"/>
        <pc:sldMkLst>
          <pc:docMk/>
          <pc:sldMk cId="1454519032" sldId="333"/>
        </pc:sldMkLst>
        <pc:spChg chg="mod">
          <ac:chgData name="Alison Trew" userId="501ad152-89bb-4882-ac72-f31826cb2e78" providerId="ADAL" clId="{F1834E5E-1D31-4601-82DD-0163AE2D8BA9}" dt="2023-12-08T14:10:25.209" v="4335" actId="20577"/>
          <ac:spMkLst>
            <pc:docMk/>
            <pc:sldMk cId="1454519032" sldId="333"/>
            <ac:spMk id="5" creationId="{8DDA5A8F-916F-4B0A-89B9-F55C61E55418}"/>
          </ac:spMkLst>
        </pc:spChg>
      </pc:sldChg>
      <pc:sldChg chg="del">
        <pc:chgData name="Alison Trew" userId="501ad152-89bb-4882-ac72-f31826cb2e78" providerId="ADAL" clId="{F1834E5E-1D31-4601-82DD-0163AE2D8BA9}" dt="2023-12-08T12:36:53.803" v="2513" actId="47"/>
        <pc:sldMkLst>
          <pc:docMk/>
          <pc:sldMk cId="859752134" sldId="334"/>
        </pc:sldMkLst>
      </pc:sldChg>
      <pc:sldChg chg="del">
        <pc:chgData name="Alison Trew" userId="501ad152-89bb-4882-ac72-f31826cb2e78" providerId="ADAL" clId="{F1834E5E-1D31-4601-82DD-0163AE2D8BA9}" dt="2023-12-08T13:36:32.100" v="3227" actId="47"/>
        <pc:sldMkLst>
          <pc:docMk/>
          <pc:sldMk cId="1144219466" sldId="335"/>
        </pc:sldMkLst>
      </pc:sldChg>
      <pc:sldChg chg="modSp del mod">
        <pc:chgData name="Alison Trew" userId="501ad152-89bb-4882-ac72-f31826cb2e78" providerId="ADAL" clId="{F1834E5E-1D31-4601-82DD-0163AE2D8BA9}" dt="2023-12-08T13:36:30.944" v="3226" actId="47"/>
        <pc:sldMkLst>
          <pc:docMk/>
          <pc:sldMk cId="3976997166" sldId="336"/>
        </pc:sldMkLst>
        <pc:spChg chg="mod">
          <ac:chgData name="Alison Trew" userId="501ad152-89bb-4882-ac72-f31826cb2e78" providerId="ADAL" clId="{F1834E5E-1D31-4601-82DD-0163AE2D8BA9}" dt="2023-12-07T18:11:53.981" v="1018" actId="1076"/>
          <ac:spMkLst>
            <pc:docMk/>
            <pc:sldMk cId="3976997166" sldId="336"/>
            <ac:spMk id="22" creationId="{9A1595E6-AC20-4F3E-B4D3-9788F81E077E}"/>
          </ac:spMkLst>
        </pc:spChg>
      </pc:sldChg>
      <pc:sldChg chg="delSp del mod">
        <pc:chgData name="Alison Trew" userId="501ad152-89bb-4882-ac72-f31826cb2e78" providerId="ADAL" clId="{F1834E5E-1D31-4601-82DD-0163AE2D8BA9}" dt="2023-12-08T13:40:48.169" v="3483" actId="47"/>
        <pc:sldMkLst>
          <pc:docMk/>
          <pc:sldMk cId="2274543484" sldId="337"/>
        </pc:sldMkLst>
        <pc:picChg chg="del">
          <ac:chgData name="Alison Trew" userId="501ad152-89bb-4882-ac72-f31826cb2e78" providerId="ADAL" clId="{F1834E5E-1D31-4601-82DD-0163AE2D8BA9}" dt="2023-12-08T13:40:32.497" v="3479" actId="21"/>
          <ac:picMkLst>
            <pc:docMk/>
            <pc:sldMk cId="2274543484" sldId="337"/>
            <ac:picMk id="2" creationId="{9859B61E-A4E9-4A4D-9D59-3188C68F23AA}"/>
          </ac:picMkLst>
        </pc:picChg>
      </pc:sldChg>
      <pc:sldChg chg="del">
        <pc:chgData name="Alison Trew" userId="501ad152-89bb-4882-ac72-f31826cb2e78" providerId="ADAL" clId="{F1834E5E-1D31-4601-82DD-0163AE2D8BA9}" dt="2023-12-08T13:36:47.752" v="3229" actId="47"/>
        <pc:sldMkLst>
          <pc:docMk/>
          <pc:sldMk cId="2890000243" sldId="338"/>
        </pc:sldMkLst>
      </pc:sldChg>
      <pc:sldChg chg="del">
        <pc:chgData name="Alison Trew" userId="501ad152-89bb-4882-ac72-f31826cb2e78" providerId="ADAL" clId="{F1834E5E-1D31-4601-82DD-0163AE2D8BA9}" dt="2023-12-08T13:43:14.053" v="3504" actId="47"/>
        <pc:sldMkLst>
          <pc:docMk/>
          <pc:sldMk cId="2060187874" sldId="339"/>
        </pc:sldMkLst>
      </pc:sldChg>
      <pc:sldChg chg="del">
        <pc:chgData name="Alison Trew" userId="501ad152-89bb-4882-ac72-f31826cb2e78" providerId="ADAL" clId="{F1834E5E-1D31-4601-82DD-0163AE2D8BA9}" dt="2023-12-08T13:36:44.188" v="3228" actId="47"/>
        <pc:sldMkLst>
          <pc:docMk/>
          <pc:sldMk cId="3798567584" sldId="340"/>
        </pc:sldMkLst>
      </pc:sldChg>
      <pc:sldChg chg="del">
        <pc:chgData name="Alison Trew" userId="501ad152-89bb-4882-ac72-f31826cb2e78" providerId="ADAL" clId="{F1834E5E-1D31-4601-82DD-0163AE2D8BA9}" dt="2023-12-07T17:23:35.373" v="0" actId="47"/>
        <pc:sldMkLst>
          <pc:docMk/>
          <pc:sldMk cId="409413244" sldId="341"/>
        </pc:sldMkLst>
      </pc:sldChg>
      <pc:sldChg chg="del">
        <pc:chgData name="Alison Trew" userId="501ad152-89bb-4882-ac72-f31826cb2e78" providerId="ADAL" clId="{F1834E5E-1D31-4601-82DD-0163AE2D8BA9}" dt="2023-12-07T17:23:35.373" v="0" actId="47"/>
        <pc:sldMkLst>
          <pc:docMk/>
          <pc:sldMk cId="3709236563" sldId="342"/>
        </pc:sldMkLst>
      </pc:sldChg>
      <pc:sldChg chg="del">
        <pc:chgData name="Alison Trew" userId="501ad152-89bb-4882-ac72-f31826cb2e78" providerId="ADAL" clId="{F1834E5E-1D31-4601-82DD-0163AE2D8BA9}" dt="2023-12-07T17:23:35.373" v="0" actId="47"/>
        <pc:sldMkLst>
          <pc:docMk/>
          <pc:sldMk cId="2311293220" sldId="343"/>
        </pc:sldMkLst>
      </pc:sldChg>
      <pc:sldChg chg="del">
        <pc:chgData name="Alison Trew" userId="501ad152-89bb-4882-ac72-f31826cb2e78" providerId="ADAL" clId="{F1834E5E-1D31-4601-82DD-0163AE2D8BA9}" dt="2023-12-07T17:23:35.373" v="0" actId="47"/>
        <pc:sldMkLst>
          <pc:docMk/>
          <pc:sldMk cId="2051984653" sldId="344"/>
        </pc:sldMkLst>
      </pc:sldChg>
      <pc:sldChg chg="del">
        <pc:chgData name="Alison Trew" userId="501ad152-89bb-4882-ac72-f31826cb2e78" providerId="ADAL" clId="{F1834E5E-1D31-4601-82DD-0163AE2D8BA9}" dt="2023-12-08T12:46:11.602" v="3191" actId="47"/>
        <pc:sldMkLst>
          <pc:docMk/>
          <pc:sldMk cId="918256925" sldId="345"/>
        </pc:sldMkLst>
      </pc:sldChg>
      <pc:sldChg chg="addSp delSp modSp new mod modClrScheme chgLayout modNotesTx">
        <pc:chgData name="Alison Trew" userId="501ad152-89bb-4882-ac72-f31826cb2e78" providerId="ADAL" clId="{F1834E5E-1D31-4601-82DD-0163AE2D8BA9}" dt="2023-12-08T14:23:22.720" v="4623" actId="692"/>
        <pc:sldMkLst>
          <pc:docMk/>
          <pc:sldMk cId="3264023087" sldId="346"/>
        </pc:sldMkLst>
        <pc:spChg chg="mod ord">
          <ac:chgData name="Alison Trew" userId="501ad152-89bb-4882-ac72-f31826cb2e78" providerId="ADAL" clId="{F1834E5E-1D31-4601-82DD-0163AE2D8BA9}" dt="2023-12-07T17:37:30.665" v="316" actId="20577"/>
          <ac:spMkLst>
            <pc:docMk/>
            <pc:sldMk cId="3264023087" sldId="346"/>
            <ac:spMk id="2" creationId="{F075BDFB-C633-00B7-74D0-C28B5E424FAB}"/>
          </ac:spMkLst>
        </pc:spChg>
        <pc:spChg chg="del">
          <ac:chgData name="Alison Trew" userId="501ad152-89bb-4882-ac72-f31826cb2e78" providerId="ADAL" clId="{F1834E5E-1D31-4601-82DD-0163AE2D8BA9}" dt="2023-12-07T17:24:57.362" v="55" actId="700"/>
          <ac:spMkLst>
            <pc:docMk/>
            <pc:sldMk cId="3264023087" sldId="346"/>
            <ac:spMk id="3" creationId="{AB386DAC-D9B7-58D1-B0B1-B1C8A416D4B6}"/>
          </ac:spMkLst>
        </pc:spChg>
        <pc:spChg chg="del">
          <ac:chgData name="Alison Trew" userId="501ad152-89bb-4882-ac72-f31826cb2e78" providerId="ADAL" clId="{F1834E5E-1D31-4601-82DD-0163AE2D8BA9}" dt="2023-12-07T17:24:57.362" v="55" actId="700"/>
          <ac:spMkLst>
            <pc:docMk/>
            <pc:sldMk cId="3264023087" sldId="346"/>
            <ac:spMk id="4" creationId="{A05EBC0D-A441-D759-BAB0-1DBD835B7DDB}"/>
          </ac:spMkLst>
        </pc:spChg>
        <pc:picChg chg="add mod">
          <ac:chgData name="Alison Trew" userId="501ad152-89bb-4882-ac72-f31826cb2e78" providerId="ADAL" clId="{F1834E5E-1D31-4601-82DD-0163AE2D8BA9}" dt="2023-12-08T14:23:22.720" v="4623" actId="692"/>
          <ac:picMkLst>
            <pc:docMk/>
            <pc:sldMk cId="3264023087" sldId="346"/>
            <ac:picMk id="6" creationId="{BFE02BF7-EFB1-2F95-6A38-F146EB389F78}"/>
          </ac:picMkLst>
        </pc:picChg>
        <pc:picChg chg="add mod">
          <ac:chgData name="Alison Trew" userId="501ad152-89bb-4882-ac72-f31826cb2e78" providerId="ADAL" clId="{F1834E5E-1D31-4601-82DD-0163AE2D8BA9}" dt="2023-12-08T14:23:22.720" v="4623" actId="692"/>
          <ac:picMkLst>
            <pc:docMk/>
            <pc:sldMk cId="3264023087" sldId="346"/>
            <ac:picMk id="8" creationId="{E20BFE35-BFAA-A170-C784-23D86267402B}"/>
          </ac:picMkLst>
        </pc:picChg>
        <pc:picChg chg="add mod modCrop">
          <ac:chgData name="Alison Trew" userId="501ad152-89bb-4882-ac72-f31826cb2e78" providerId="ADAL" clId="{F1834E5E-1D31-4601-82DD-0163AE2D8BA9}" dt="2023-12-08T14:23:22.720" v="4623" actId="692"/>
          <ac:picMkLst>
            <pc:docMk/>
            <pc:sldMk cId="3264023087" sldId="346"/>
            <ac:picMk id="10" creationId="{B5BC6FE9-CCD5-9AEB-F950-623091735008}"/>
          </ac:picMkLst>
        </pc:picChg>
        <pc:picChg chg="add mod">
          <ac:chgData name="Alison Trew" userId="501ad152-89bb-4882-ac72-f31826cb2e78" providerId="ADAL" clId="{F1834E5E-1D31-4601-82DD-0163AE2D8BA9}" dt="2023-12-08T14:23:22.720" v="4623" actId="692"/>
          <ac:picMkLst>
            <pc:docMk/>
            <pc:sldMk cId="3264023087" sldId="346"/>
            <ac:picMk id="12" creationId="{994D1E6E-806A-513F-79FC-D3EEF5DAD897}"/>
          </ac:picMkLst>
        </pc:picChg>
      </pc:sldChg>
      <pc:sldChg chg="addSp modSp new mod modAnim modNotesTx">
        <pc:chgData name="Alison Trew" userId="501ad152-89bb-4882-ac72-f31826cb2e78" providerId="ADAL" clId="{F1834E5E-1D31-4601-82DD-0163AE2D8BA9}" dt="2023-12-08T14:09:17.131" v="4330" actId="20577"/>
        <pc:sldMkLst>
          <pc:docMk/>
          <pc:sldMk cId="3431277832" sldId="347"/>
        </pc:sldMkLst>
        <pc:spChg chg="mod">
          <ac:chgData name="Alison Trew" userId="501ad152-89bb-4882-ac72-f31826cb2e78" providerId="ADAL" clId="{F1834E5E-1D31-4601-82DD-0163AE2D8BA9}" dt="2023-12-08T14:09:17.131" v="4330" actId="20577"/>
          <ac:spMkLst>
            <pc:docMk/>
            <pc:sldMk cId="3431277832" sldId="347"/>
            <ac:spMk id="2" creationId="{ABCDB5C4-115C-C7EA-C9D2-E9C3BC695524}"/>
          </ac:spMkLst>
        </pc:spChg>
        <pc:picChg chg="add mod">
          <ac:chgData name="Alison Trew" userId="501ad152-89bb-4882-ac72-f31826cb2e78" providerId="ADAL" clId="{F1834E5E-1D31-4601-82DD-0163AE2D8BA9}" dt="2023-12-08T13:53:31.983" v="4017" actId="1076"/>
          <ac:picMkLst>
            <pc:docMk/>
            <pc:sldMk cId="3431277832" sldId="347"/>
            <ac:picMk id="3" creationId="{494C5914-CF4C-7F17-960E-CB0E646C3432}"/>
          </ac:picMkLst>
        </pc:picChg>
      </pc:sldChg>
      <pc:sldChg chg="addSp modSp new mod">
        <pc:chgData name="Alison Trew" userId="501ad152-89bb-4882-ac72-f31826cb2e78" providerId="ADAL" clId="{F1834E5E-1D31-4601-82DD-0163AE2D8BA9}" dt="2023-12-08T14:22:00.342" v="4549" actId="14100"/>
        <pc:sldMkLst>
          <pc:docMk/>
          <pc:sldMk cId="442686790" sldId="348"/>
        </pc:sldMkLst>
        <pc:spChg chg="mod">
          <ac:chgData name="Alison Trew" userId="501ad152-89bb-4882-ac72-f31826cb2e78" providerId="ADAL" clId="{F1834E5E-1D31-4601-82DD-0163AE2D8BA9}" dt="2023-12-08T13:55:25.195" v="4106" actId="2711"/>
          <ac:spMkLst>
            <pc:docMk/>
            <pc:sldMk cId="442686790" sldId="348"/>
            <ac:spMk id="2" creationId="{B0150ECC-7D32-31E2-DF60-ADD2B69E9F4F}"/>
          </ac:spMkLst>
        </pc:spChg>
        <pc:spChg chg="add mod">
          <ac:chgData name="Alison Trew" userId="501ad152-89bb-4882-ac72-f31826cb2e78" providerId="ADAL" clId="{F1834E5E-1D31-4601-82DD-0163AE2D8BA9}" dt="2023-12-08T14:05:21.836" v="4255" actId="14100"/>
          <ac:spMkLst>
            <pc:docMk/>
            <pc:sldMk cId="442686790" sldId="348"/>
            <ac:spMk id="3" creationId="{5E64E80E-8149-8778-CD61-F556CA98B08A}"/>
          </ac:spMkLst>
        </pc:spChg>
        <pc:spChg chg="add mod">
          <ac:chgData name="Alison Trew" userId="501ad152-89bb-4882-ac72-f31826cb2e78" providerId="ADAL" clId="{F1834E5E-1D31-4601-82DD-0163AE2D8BA9}" dt="2023-12-08T14:22:00.342" v="4549" actId="14100"/>
          <ac:spMkLst>
            <pc:docMk/>
            <pc:sldMk cId="442686790" sldId="348"/>
            <ac:spMk id="4" creationId="{D2E8D39A-598E-3268-BBC5-899A489F7AA6}"/>
          </ac:spMkLst>
        </pc:spChg>
        <pc:spChg chg="add mod">
          <ac:chgData name="Alison Trew" userId="501ad152-89bb-4882-ac72-f31826cb2e78" providerId="ADAL" clId="{F1834E5E-1D31-4601-82DD-0163AE2D8BA9}" dt="2023-12-08T14:21:56.073" v="4548" actId="14100"/>
          <ac:spMkLst>
            <pc:docMk/>
            <pc:sldMk cId="442686790" sldId="348"/>
            <ac:spMk id="5" creationId="{21CE7471-34F7-FCEB-5B47-D013D0F414A9}"/>
          </ac:spMkLst>
        </pc:spChg>
      </pc:sldChg>
      <pc:sldChg chg="add del">
        <pc:chgData name="Alison Trew" userId="501ad152-89bb-4882-ac72-f31826cb2e78" providerId="ADAL" clId="{F1834E5E-1D31-4601-82DD-0163AE2D8BA9}" dt="2023-12-08T13:55:02.028" v="4082" actId="47"/>
        <pc:sldMkLst>
          <pc:docMk/>
          <pc:sldMk cId="744796167" sldId="348"/>
        </pc:sldMkLst>
      </pc:sldChg>
      <pc:sldMasterChg chg="del delSldLayout">
        <pc:chgData name="Alison Trew" userId="501ad152-89bb-4882-ac72-f31826cb2e78" providerId="ADAL" clId="{F1834E5E-1D31-4601-82DD-0163AE2D8BA9}" dt="2023-12-08T14:09:59.993" v="4331" actId="47"/>
        <pc:sldMasterMkLst>
          <pc:docMk/>
          <pc:sldMasterMk cId="0" sldId="2147483648"/>
        </pc:sldMasterMkLst>
        <pc:sldLayoutChg chg="del">
          <pc:chgData name="Alison Trew" userId="501ad152-89bb-4882-ac72-f31826cb2e78" providerId="ADAL" clId="{F1834E5E-1D31-4601-82DD-0163AE2D8BA9}" dt="2023-12-08T14:09:59.993" v="4331" actId="47"/>
          <pc:sldLayoutMkLst>
            <pc:docMk/>
            <pc:sldMasterMk cId="0" sldId="2147483648"/>
            <pc:sldLayoutMk cId="0" sldId="2147483649"/>
          </pc:sldLayoutMkLst>
        </pc:sldLayoutChg>
        <pc:sldLayoutChg chg="del">
          <pc:chgData name="Alison Trew" userId="501ad152-89bb-4882-ac72-f31826cb2e78" providerId="ADAL" clId="{F1834E5E-1D31-4601-82DD-0163AE2D8BA9}" dt="2023-12-08T14:09:59.993" v="4331" actId="47"/>
          <pc:sldLayoutMkLst>
            <pc:docMk/>
            <pc:sldMasterMk cId="0" sldId="2147483648"/>
            <pc:sldLayoutMk cId="0" sldId="2147483650"/>
          </pc:sldLayoutMkLst>
        </pc:sldLayoutChg>
        <pc:sldLayoutChg chg="del">
          <pc:chgData name="Alison Trew" userId="501ad152-89bb-4882-ac72-f31826cb2e78" providerId="ADAL" clId="{F1834E5E-1D31-4601-82DD-0163AE2D8BA9}" dt="2023-12-08T14:09:59.993" v="4331" actId="47"/>
          <pc:sldLayoutMkLst>
            <pc:docMk/>
            <pc:sldMasterMk cId="0" sldId="2147483648"/>
            <pc:sldLayoutMk cId="0" sldId="2147483651"/>
          </pc:sldLayoutMkLst>
        </pc:sldLayoutChg>
        <pc:sldLayoutChg chg="del">
          <pc:chgData name="Alison Trew" userId="501ad152-89bb-4882-ac72-f31826cb2e78" providerId="ADAL" clId="{F1834E5E-1D31-4601-82DD-0163AE2D8BA9}" dt="2023-12-08T14:09:59.993" v="4331" actId="47"/>
          <pc:sldLayoutMkLst>
            <pc:docMk/>
            <pc:sldMasterMk cId="0" sldId="2147483648"/>
            <pc:sldLayoutMk cId="0" sldId="2147483652"/>
          </pc:sldLayoutMkLst>
        </pc:sldLayoutChg>
        <pc:sldLayoutChg chg="del">
          <pc:chgData name="Alison Trew" userId="501ad152-89bb-4882-ac72-f31826cb2e78" providerId="ADAL" clId="{F1834E5E-1D31-4601-82DD-0163AE2D8BA9}" dt="2023-12-08T14:09:59.993" v="4331" actId="47"/>
          <pc:sldLayoutMkLst>
            <pc:docMk/>
            <pc:sldMasterMk cId="0" sldId="2147483648"/>
            <pc:sldLayoutMk cId="0" sldId="2147483653"/>
          </pc:sldLayoutMkLst>
        </pc:sldLayoutChg>
        <pc:sldLayoutChg chg="del">
          <pc:chgData name="Alison Trew" userId="501ad152-89bb-4882-ac72-f31826cb2e78" providerId="ADAL" clId="{F1834E5E-1D31-4601-82DD-0163AE2D8BA9}" dt="2023-12-08T14:09:59.993" v="4331" actId="47"/>
          <pc:sldLayoutMkLst>
            <pc:docMk/>
            <pc:sldMasterMk cId="0" sldId="2147483648"/>
            <pc:sldLayoutMk cId="0" sldId="2147483654"/>
          </pc:sldLayoutMkLst>
        </pc:sldLayoutChg>
        <pc:sldLayoutChg chg="del">
          <pc:chgData name="Alison Trew" userId="501ad152-89bb-4882-ac72-f31826cb2e78" providerId="ADAL" clId="{F1834E5E-1D31-4601-82DD-0163AE2D8BA9}" dt="2023-12-08T14:09:59.993" v="4331" actId="47"/>
          <pc:sldLayoutMkLst>
            <pc:docMk/>
            <pc:sldMasterMk cId="0" sldId="2147483648"/>
            <pc:sldLayoutMk cId="0" sldId="2147483655"/>
          </pc:sldLayoutMkLst>
        </pc:sldLayoutChg>
        <pc:sldLayoutChg chg="del">
          <pc:chgData name="Alison Trew" userId="501ad152-89bb-4882-ac72-f31826cb2e78" providerId="ADAL" clId="{F1834E5E-1D31-4601-82DD-0163AE2D8BA9}" dt="2023-12-08T14:09:59.993" v="4331" actId="47"/>
          <pc:sldLayoutMkLst>
            <pc:docMk/>
            <pc:sldMasterMk cId="0" sldId="2147483648"/>
            <pc:sldLayoutMk cId="0" sldId="2147483656"/>
          </pc:sldLayoutMkLst>
        </pc:sldLayoutChg>
        <pc:sldLayoutChg chg="del">
          <pc:chgData name="Alison Trew" userId="501ad152-89bb-4882-ac72-f31826cb2e78" providerId="ADAL" clId="{F1834E5E-1D31-4601-82DD-0163AE2D8BA9}" dt="2023-12-08T14:09:59.993" v="4331" actId="47"/>
          <pc:sldLayoutMkLst>
            <pc:docMk/>
            <pc:sldMasterMk cId="0" sldId="2147483648"/>
            <pc:sldLayoutMk cId="0" sldId="2147483657"/>
          </pc:sldLayoutMkLst>
        </pc:sldLayoutChg>
        <pc:sldLayoutChg chg="del">
          <pc:chgData name="Alison Trew" userId="501ad152-89bb-4882-ac72-f31826cb2e78" providerId="ADAL" clId="{F1834E5E-1D31-4601-82DD-0163AE2D8BA9}" dt="2023-12-08T14:09:59.993" v="4331" actId="47"/>
          <pc:sldLayoutMkLst>
            <pc:docMk/>
            <pc:sldMasterMk cId="0" sldId="2147483648"/>
            <pc:sldLayoutMk cId="0" sldId="2147483658"/>
          </pc:sldLayoutMkLst>
        </pc:sldLayoutChg>
        <pc:sldLayoutChg chg="del">
          <pc:chgData name="Alison Trew" userId="501ad152-89bb-4882-ac72-f31826cb2e78" providerId="ADAL" clId="{F1834E5E-1D31-4601-82DD-0163AE2D8BA9}" dt="2023-12-08T14:09:59.993" v="4331" actId="47"/>
          <pc:sldLayoutMkLst>
            <pc:docMk/>
            <pc:sldMasterMk cId="0" sldId="2147483648"/>
            <pc:sldLayoutMk cId="0" sldId="2147483659"/>
          </pc:sldLayoutMkLst>
        </pc:sldLayoutChg>
        <pc:sldLayoutChg chg="del">
          <pc:chgData name="Alison Trew" userId="501ad152-89bb-4882-ac72-f31826cb2e78" providerId="ADAL" clId="{F1834E5E-1D31-4601-82DD-0163AE2D8BA9}" dt="2023-12-08T14:09:59.993" v="4331" actId="47"/>
          <pc:sldLayoutMkLst>
            <pc:docMk/>
            <pc:sldMasterMk cId="0" sldId="2147483648"/>
            <pc:sldLayoutMk cId="0" sldId="2147483660"/>
          </pc:sldLayoutMkLst>
        </pc:sldLayoutChg>
        <pc:sldLayoutChg chg="del">
          <pc:chgData name="Alison Trew" userId="501ad152-89bb-4882-ac72-f31826cb2e78" providerId="ADAL" clId="{F1834E5E-1D31-4601-82DD-0163AE2D8BA9}" dt="2023-12-08T14:09:59.993" v="4331" actId="47"/>
          <pc:sldLayoutMkLst>
            <pc:docMk/>
            <pc:sldMasterMk cId="0" sldId="2147483648"/>
            <pc:sldLayoutMk cId="0" sldId="2147483661"/>
          </pc:sldLayoutMkLst>
        </pc:sldLayoutChg>
        <pc:sldLayoutChg chg="del">
          <pc:chgData name="Alison Trew" userId="501ad152-89bb-4882-ac72-f31826cb2e78" providerId="ADAL" clId="{F1834E5E-1D31-4601-82DD-0163AE2D8BA9}" dt="2023-12-08T14:09:59.993" v="4331" actId="47"/>
          <pc:sldLayoutMkLst>
            <pc:docMk/>
            <pc:sldMasterMk cId="0" sldId="2147483648"/>
            <pc:sldLayoutMk cId="0" sldId="2147483662"/>
          </pc:sldLayoutMkLst>
        </pc:sldLayoutChg>
        <pc:sldLayoutChg chg="del">
          <pc:chgData name="Alison Trew" userId="501ad152-89bb-4882-ac72-f31826cb2e78" providerId="ADAL" clId="{F1834E5E-1D31-4601-82DD-0163AE2D8BA9}" dt="2023-12-08T14:09:59.993" v="4331" actId="47"/>
          <pc:sldLayoutMkLst>
            <pc:docMk/>
            <pc:sldMasterMk cId="0" sldId="2147483648"/>
            <pc:sldLayoutMk cId="0" sldId="2147483663"/>
          </pc:sldLayoutMkLst>
        </pc:sldLayoutChg>
        <pc:sldLayoutChg chg="del">
          <pc:chgData name="Alison Trew" userId="501ad152-89bb-4882-ac72-f31826cb2e78" providerId="ADAL" clId="{F1834E5E-1D31-4601-82DD-0163AE2D8BA9}" dt="2023-12-08T14:09:59.993" v="4331" actId="47"/>
          <pc:sldLayoutMkLst>
            <pc:docMk/>
            <pc:sldMasterMk cId="0" sldId="2147483648"/>
            <pc:sldLayoutMk cId="0" sldId="2147483664"/>
          </pc:sldLayoutMkLst>
        </pc:sldLayoutChg>
        <pc:sldLayoutChg chg="del">
          <pc:chgData name="Alison Trew" userId="501ad152-89bb-4882-ac72-f31826cb2e78" providerId="ADAL" clId="{F1834E5E-1D31-4601-82DD-0163AE2D8BA9}" dt="2023-12-08T14:09:59.993" v="4331" actId="47"/>
          <pc:sldLayoutMkLst>
            <pc:docMk/>
            <pc:sldMasterMk cId="0" sldId="2147483648"/>
            <pc:sldLayoutMk cId="0" sldId="2147483665"/>
          </pc:sldLayoutMkLst>
        </pc:sldLayoutChg>
      </pc:sldMasterChg>
    </pc:docChg>
  </pc:docChgLst>
  <pc:docChgLst>
    <pc:chgData name="Wendy Woodsford" userId="dd4886fa-f0a0-4f18-8f65-16d3fbb360dd" providerId="ADAL" clId="{751B3376-F83A-4F63-ACA3-428DE36FEF14}"/>
    <pc:docChg chg="undo custSel modSld">
      <pc:chgData name="Wendy Woodsford" userId="dd4886fa-f0a0-4f18-8f65-16d3fbb360dd" providerId="ADAL" clId="{751B3376-F83A-4F63-ACA3-428DE36FEF14}" dt="2023-12-12T22:06:07.658" v="77" actId="1076"/>
      <pc:docMkLst>
        <pc:docMk/>
      </pc:docMkLst>
      <pc:sldChg chg="modSp mod">
        <pc:chgData name="Wendy Woodsford" userId="dd4886fa-f0a0-4f18-8f65-16d3fbb360dd" providerId="ADAL" clId="{751B3376-F83A-4F63-ACA3-428DE36FEF14}" dt="2023-12-12T22:03:11.128" v="55" actId="1035"/>
        <pc:sldMkLst>
          <pc:docMk/>
          <pc:sldMk cId="4121939817" sldId="257"/>
        </pc:sldMkLst>
        <pc:spChg chg="mod">
          <ac:chgData name="Wendy Woodsford" userId="dd4886fa-f0a0-4f18-8f65-16d3fbb360dd" providerId="ADAL" clId="{751B3376-F83A-4F63-ACA3-428DE36FEF14}" dt="2023-12-12T22:02:54.522" v="52" actId="1037"/>
          <ac:spMkLst>
            <pc:docMk/>
            <pc:sldMk cId="4121939817" sldId="257"/>
            <ac:spMk id="6" creationId="{49D759AD-B557-4288-B118-B2CEF973DAA6}"/>
          </ac:spMkLst>
        </pc:spChg>
        <pc:spChg chg="mod">
          <ac:chgData name="Wendy Woodsford" userId="dd4886fa-f0a0-4f18-8f65-16d3fbb360dd" providerId="ADAL" clId="{751B3376-F83A-4F63-ACA3-428DE36FEF14}" dt="2023-12-12T22:02:40.932" v="47" actId="14100"/>
          <ac:spMkLst>
            <pc:docMk/>
            <pc:sldMk cId="4121939817" sldId="257"/>
            <ac:spMk id="8" creationId="{0142372E-293F-4FAD-A784-8134881E96E7}"/>
          </ac:spMkLst>
        </pc:spChg>
        <pc:spChg chg="mod">
          <ac:chgData name="Wendy Woodsford" userId="dd4886fa-f0a0-4f18-8f65-16d3fbb360dd" providerId="ADAL" clId="{751B3376-F83A-4F63-ACA3-428DE36FEF14}" dt="2023-12-12T22:02:25.699" v="45" actId="20577"/>
          <ac:spMkLst>
            <pc:docMk/>
            <pc:sldMk cId="4121939817" sldId="257"/>
            <ac:spMk id="15" creationId="{FD1970AD-AA6A-4224-B5E7-BDA49DACFB62}"/>
          </ac:spMkLst>
        </pc:spChg>
        <pc:picChg chg="mod">
          <ac:chgData name="Wendy Woodsford" userId="dd4886fa-f0a0-4f18-8f65-16d3fbb360dd" providerId="ADAL" clId="{751B3376-F83A-4F63-ACA3-428DE36FEF14}" dt="2023-12-12T22:02:45.158" v="49" actId="1037"/>
          <ac:picMkLst>
            <pc:docMk/>
            <pc:sldMk cId="4121939817" sldId="257"/>
            <ac:picMk id="3" creationId="{EF5D0725-1BD6-4DE4-932A-F76BB2FD7F35}"/>
          </ac:picMkLst>
        </pc:picChg>
        <pc:picChg chg="mod">
          <ac:chgData name="Wendy Woodsford" userId="dd4886fa-f0a0-4f18-8f65-16d3fbb360dd" providerId="ADAL" clId="{751B3376-F83A-4F63-ACA3-428DE36FEF14}" dt="2023-12-12T22:03:11.128" v="55" actId="1035"/>
          <ac:picMkLst>
            <pc:docMk/>
            <pc:sldMk cId="4121939817" sldId="257"/>
            <ac:picMk id="5" creationId="{B9E23798-9E40-4096-8F9F-FCA62BA8032F}"/>
          </ac:picMkLst>
        </pc:picChg>
      </pc:sldChg>
      <pc:sldChg chg="modSp mod">
        <pc:chgData name="Wendy Woodsford" userId="dd4886fa-f0a0-4f18-8f65-16d3fbb360dd" providerId="ADAL" clId="{751B3376-F83A-4F63-ACA3-428DE36FEF14}" dt="2023-12-12T22:05:08.068" v="72" actId="1076"/>
        <pc:sldMkLst>
          <pc:docMk/>
          <pc:sldMk cId="1191644088" sldId="262"/>
        </pc:sldMkLst>
        <pc:spChg chg="mod">
          <ac:chgData name="Wendy Woodsford" userId="dd4886fa-f0a0-4f18-8f65-16d3fbb360dd" providerId="ADAL" clId="{751B3376-F83A-4F63-ACA3-428DE36FEF14}" dt="2023-12-12T22:04:52.817" v="69" actId="14100"/>
          <ac:spMkLst>
            <pc:docMk/>
            <pc:sldMk cId="1191644088" sldId="262"/>
            <ac:spMk id="3" creationId="{47BFF322-37D1-21AE-16FE-CCE45F84A3F9}"/>
          </ac:spMkLst>
        </pc:spChg>
        <pc:spChg chg="mod">
          <ac:chgData name="Wendy Woodsford" userId="dd4886fa-f0a0-4f18-8f65-16d3fbb360dd" providerId="ADAL" clId="{751B3376-F83A-4F63-ACA3-428DE36FEF14}" dt="2023-12-12T22:05:04.257" v="71" actId="1076"/>
          <ac:spMkLst>
            <pc:docMk/>
            <pc:sldMk cId="1191644088" sldId="262"/>
            <ac:spMk id="11" creationId="{89DA39C4-50E0-1FD9-0DF3-BBF15FFC65F9}"/>
          </ac:spMkLst>
        </pc:spChg>
        <pc:spChg chg="mod">
          <ac:chgData name="Wendy Woodsford" userId="dd4886fa-f0a0-4f18-8f65-16d3fbb360dd" providerId="ADAL" clId="{751B3376-F83A-4F63-ACA3-428DE36FEF14}" dt="2023-12-12T22:05:08.068" v="72" actId="1076"/>
          <ac:spMkLst>
            <pc:docMk/>
            <pc:sldMk cId="1191644088" sldId="262"/>
            <ac:spMk id="12" creationId="{C0C50201-AFC1-665C-A545-430E47A2D4E0}"/>
          </ac:spMkLst>
        </pc:spChg>
        <pc:spChg chg="mod">
          <ac:chgData name="Wendy Woodsford" userId="dd4886fa-f0a0-4f18-8f65-16d3fbb360dd" providerId="ADAL" clId="{751B3376-F83A-4F63-ACA3-428DE36FEF14}" dt="2023-12-12T22:05:01.478" v="70" actId="1076"/>
          <ac:spMkLst>
            <pc:docMk/>
            <pc:sldMk cId="1191644088" sldId="262"/>
            <ac:spMk id="16" creationId="{0EF84407-854E-6612-6836-8F87399FF39C}"/>
          </ac:spMkLst>
        </pc:spChg>
        <pc:picChg chg="mod">
          <ac:chgData name="Wendy Woodsford" userId="dd4886fa-f0a0-4f18-8f65-16d3fbb360dd" providerId="ADAL" clId="{751B3376-F83A-4F63-ACA3-428DE36FEF14}" dt="2023-12-12T22:04:43.572" v="67" actId="1076"/>
          <ac:picMkLst>
            <pc:docMk/>
            <pc:sldMk cId="1191644088" sldId="262"/>
            <ac:picMk id="9" creationId="{35FED8F4-5B5E-07E7-B55E-4F9D3EFBD958}"/>
          </ac:picMkLst>
        </pc:picChg>
      </pc:sldChg>
      <pc:sldChg chg="modSp mod">
        <pc:chgData name="Wendy Woodsford" userId="dd4886fa-f0a0-4f18-8f65-16d3fbb360dd" providerId="ADAL" clId="{751B3376-F83A-4F63-ACA3-428DE36FEF14}" dt="2023-12-12T22:06:07.658" v="77" actId="1076"/>
        <pc:sldMkLst>
          <pc:docMk/>
          <pc:sldMk cId="3098103686" sldId="263"/>
        </pc:sldMkLst>
        <pc:picChg chg="mod">
          <ac:chgData name="Wendy Woodsford" userId="dd4886fa-f0a0-4f18-8f65-16d3fbb360dd" providerId="ADAL" clId="{751B3376-F83A-4F63-ACA3-428DE36FEF14}" dt="2023-12-12T22:06:07.658" v="77" actId="1076"/>
          <ac:picMkLst>
            <pc:docMk/>
            <pc:sldMk cId="3098103686" sldId="263"/>
            <ac:picMk id="11" creationId="{E46A977D-F7CC-4DBD-924B-1E692F8600AA}"/>
          </ac:picMkLst>
        </pc:picChg>
        <pc:picChg chg="mod">
          <ac:chgData name="Wendy Woodsford" userId="dd4886fa-f0a0-4f18-8f65-16d3fbb360dd" providerId="ADAL" clId="{751B3376-F83A-4F63-ACA3-428DE36FEF14}" dt="2023-12-12T22:06:02.048" v="76" actId="1076"/>
          <ac:picMkLst>
            <pc:docMk/>
            <pc:sldMk cId="3098103686" sldId="263"/>
            <ac:picMk id="14" creationId="{BD61179E-4112-213D-0496-8C91EB831C31}"/>
          </ac:picMkLst>
        </pc:picChg>
      </pc:sldChg>
      <pc:sldChg chg="modSp mod">
        <pc:chgData name="Wendy Woodsford" userId="dd4886fa-f0a0-4f18-8f65-16d3fbb360dd" providerId="ADAL" clId="{751B3376-F83A-4F63-ACA3-428DE36FEF14}" dt="2023-12-12T22:04:09.639" v="63" actId="1076"/>
        <pc:sldMkLst>
          <pc:docMk/>
          <pc:sldMk cId="1441874213" sldId="267"/>
        </pc:sldMkLst>
        <pc:spChg chg="mod">
          <ac:chgData name="Wendy Woodsford" userId="dd4886fa-f0a0-4f18-8f65-16d3fbb360dd" providerId="ADAL" clId="{751B3376-F83A-4F63-ACA3-428DE36FEF14}" dt="2023-12-12T22:03:53.303" v="60" actId="1076"/>
          <ac:spMkLst>
            <pc:docMk/>
            <pc:sldMk cId="1441874213" sldId="267"/>
            <ac:spMk id="7" creationId="{22A5A86C-93BC-478E-80F9-4559EEAC1779}"/>
          </ac:spMkLst>
        </pc:spChg>
        <pc:spChg chg="mod">
          <ac:chgData name="Wendy Woodsford" userId="dd4886fa-f0a0-4f18-8f65-16d3fbb360dd" providerId="ADAL" clId="{751B3376-F83A-4F63-ACA3-428DE36FEF14}" dt="2023-12-12T22:03:28.988" v="58" actId="113"/>
          <ac:spMkLst>
            <pc:docMk/>
            <pc:sldMk cId="1441874213" sldId="267"/>
            <ac:spMk id="36" creationId="{37DD0983-6F7B-4F9A-8995-EACBD7609CDE}"/>
          </ac:spMkLst>
        </pc:spChg>
        <pc:picChg chg="mod">
          <ac:chgData name="Wendy Woodsford" userId="dd4886fa-f0a0-4f18-8f65-16d3fbb360dd" providerId="ADAL" clId="{751B3376-F83A-4F63-ACA3-428DE36FEF14}" dt="2023-12-12T22:04:09.639" v="63" actId="1076"/>
          <ac:picMkLst>
            <pc:docMk/>
            <pc:sldMk cId="1441874213" sldId="267"/>
            <ac:picMk id="5" creationId="{5328CDC2-F446-47FF-6D45-E57613C9C200}"/>
          </ac:picMkLst>
        </pc:picChg>
        <pc:picChg chg="mod">
          <ac:chgData name="Wendy Woodsford" userId="dd4886fa-f0a0-4f18-8f65-16d3fbb360dd" providerId="ADAL" clId="{751B3376-F83A-4F63-ACA3-428DE36FEF14}" dt="2023-12-12T22:04:00.860" v="61" actId="1076"/>
          <ac:picMkLst>
            <pc:docMk/>
            <pc:sldMk cId="1441874213" sldId="267"/>
            <ac:picMk id="8" creationId="{26BDA3F3-88FE-CE0D-239B-FF271FDEDA43}"/>
          </ac:picMkLst>
        </pc:picChg>
      </pc:sldChg>
      <pc:sldChg chg="modSp mod">
        <pc:chgData name="Wendy Woodsford" userId="dd4886fa-f0a0-4f18-8f65-16d3fbb360dd" providerId="ADAL" clId="{751B3376-F83A-4F63-ACA3-428DE36FEF14}" dt="2023-12-12T22:01:09.674" v="36" actId="14100"/>
        <pc:sldMkLst>
          <pc:docMk/>
          <pc:sldMk cId="2628312876" sldId="281"/>
        </pc:sldMkLst>
        <pc:spChg chg="mod">
          <ac:chgData name="Wendy Woodsford" userId="dd4886fa-f0a0-4f18-8f65-16d3fbb360dd" providerId="ADAL" clId="{751B3376-F83A-4F63-ACA3-428DE36FEF14}" dt="2023-12-12T22:01:09.674" v="36" actId="14100"/>
          <ac:spMkLst>
            <pc:docMk/>
            <pc:sldMk cId="2628312876" sldId="281"/>
            <ac:spMk id="2" creationId="{485823ED-64A2-44D9-AB5D-C48740AECEB6}"/>
          </ac:spMkLst>
        </pc:spChg>
        <pc:spChg chg="mod">
          <ac:chgData name="Wendy Woodsford" userId="dd4886fa-f0a0-4f18-8f65-16d3fbb360dd" providerId="ADAL" clId="{751B3376-F83A-4F63-ACA3-428DE36FEF14}" dt="2023-12-12T22:01:07.441" v="35" actId="14100"/>
          <ac:spMkLst>
            <pc:docMk/>
            <pc:sldMk cId="2628312876" sldId="281"/>
            <ac:spMk id="28" creationId="{1CCEE60F-3A1B-48D7-92C1-11F9349AEE30}"/>
          </ac:spMkLst>
        </pc:spChg>
      </pc:sldChg>
      <pc:sldChg chg="modSp mod">
        <pc:chgData name="Wendy Woodsford" userId="dd4886fa-f0a0-4f18-8f65-16d3fbb360dd" providerId="ADAL" clId="{751B3376-F83A-4F63-ACA3-428DE36FEF14}" dt="2023-12-12T22:01:59.679" v="39" actId="1076"/>
        <pc:sldMkLst>
          <pc:docMk/>
          <pc:sldMk cId="1050598519" sldId="284"/>
        </pc:sldMkLst>
        <pc:picChg chg="mod">
          <ac:chgData name="Wendy Woodsford" userId="dd4886fa-f0a0-4f18-8f65-16d3fbb360dd" providerId="ADAL" clId="{751B3376-F83A-4F63-ACA3-428DE36FEF14}" dt="2023-12-12T22:01:59.679" v="39" actId="1076"/>
          <ac:picMkLst>
            <pc:docMk/>
            <pc:sldMk cId="1050598519" sldId="284"/>
            <ac:picMk id="6" creationId="{1FFDC1F1-C3F8-F4F5-242A-CDB783DE3B9E}"/>
          </ac:picMkLst>
        </pc:picChg>
      </pc:sldChg>
      <pc:sldChg chg="modSp mod">
        <pc:chgData name="Wendy Woodsford" userId="dd4886fa-f0a0-4f18-8f65-16d3fbb360dd" providerId="ADAL" clId="{751B3376-F83A-4F63-ACA3-428DE36FEF14}" dt="2023-12-12T22:01:46.905" v="38" actId="14100"/>
        <pc:sldMkLst>
          <pc:docMk/>
          <pc:sldMk cId="1565422928" sldId="286"/>
        </pc:sldMkLst>
        <pc:spChg chg="mod">
          <ac:chgData name="Wendy Woodsford" userId="dd4886fa-f0a0-4f18-8f65-16d3fbb360dd" providerId="ADAL" clId="{751B3376-F83A-4F63-ACA3-428DE36FEF14}" dt="2023-12-12T22:01:14.362" v="37" actId="14100"/>
          <ac:spMkLst>
            <pc:docMk/>
            <pc:sldMk cId="1565422928" sldId="286"/>
            <ac:spMk id="2" creationId="{50E63661-A3AA-4C3D-857F-34B1ACCAC0B2}"/>
          </ac:spMkLst>
        </pc:spChg>
        <pc:spChg chg="mod">
          <ac:chgData name="Wendy Woodsford" userId="dd4886fa-f0a0-4f18-8f65-16d3fbb360dd" providerId="ADAL" clId="{751B3376-F83A-4F63-ACA3-428DE36FEF14}" dt="2023-12-12T22:01:46.905" v="38" actId="14100"/>
          <ac:spMkLst>
            <pc:docMk/>
            <pc:sldMk cId="1565422928" sldId="286"/>
            <ac:spMk id="9" creationId="{1DFCF492-8D07-A676-2236-A67A3E9ABFC8}"/>
          </ac:spMkLst>
        </pc:spChg>
      </pc:sldChg>
      <pc:sldChg chg="modSp mod">
        <pc:chgData name="Wendy Woodsford" userId="dd4886fa-f0a0-4f18-8f65-16d3fbb360dd" providerId="ADAL" clId="{751B3376-F83A-4F63-ACA3-428DE36FEF14}" dt="2023-12-12T22:05:27.429" v="74" actId="1076"/>
        <pc:sldMkLst>
          <pc:docMk/>
          <pc:sldMk cId="4288211118" sldId="289"/>
        </pc:sldMkLst>
        <pc:spChg chg="mod">
          <ac:chgData name="Wendy Woodsford" userId="dd4886fa-f0a0-4f18-8f65-16d3fbb360dd" providerId="ADAL" clId="{751B3376-F83A-4F63-ACA3-428DE36FEF14}" dt="2023-12-12T22:05:27.429" v="74" actId="1076"/>
          <ac:spMkLst>
            <pc:docMk/>
            <pc:sldMk cId="4288211118" sldId="289"/>
            <ac:spMk id="6" creationId="{C399E36A-CC19-49B6-8794-D8C4114968E2}"/>
          </ac:spMkLst>
        </pc:spChg>
        <pc:picChg chg="mod">
          <ac:chgData name="Wendy Woodsford" userId="dd4886fa-f0a0-4f18-8f65-16d3fbb360dd" providerId="ADAL" clId="{751B3376-F83A-4F63-ACA3-428DE36FEF14}" dt="2023-12-12T22:05:18.315" v="73" actId="1076"/>
          <ac:picMkLst>
            <pc:docMk/>
            <pc:sldMk cId="4288211118" sldId="289"/>
            <ac:picMk id="5" creationId="{136BD2EF-5FAD-4C03-B3B3-23DD5D679B52}"/>
          </ac:picMkLst>
        </pc:picChg>
      </pc:sldChg>
      <pc:sldChg chg="modSp mod">
        <pc:chgData name="Wendy Woodsford" userId="dd4886fa-f0a0-4f18-8f65-16d3fbb360dd" providerId="ADAL" clId="{751B3376-F83A-4F63-ACA3-428DE36FEF14}" dt="2023-12-12T21:58:09.714" v="20" actId="255"/>
        <pc:sldMkLst>
          <pc:docMk/>
          <pc:sldMk cId="0" sldId="294"/>
        </pc:sldMkLst>
        <pc:spChg chg="mod">
          <ac:chgData name="Wendy Woodsford" userId="dd4886fa-f0a0-4f18-8f65-16d3fbb360dd" providerId="ADAL" clId="{751B3376-F83A-4F63-ACA3-428DE36FEF14}" dt="2023-12-12T21:58:09.714" v="20" actId="255"/>
          <ac:spMkLst>
            <pc:docMk/>
            <pc:sldMk cId="0" sldId="294"/>
            <ac:spMk id="3" creationId="{8491DC54-C34A-82C8-DA5D-1BE1733EB9D5}"/>
          </ac:spMkLst>
        </pc:spChg>
        <pc:picChg chg="mod modCrop">
          <ac:chgData name="Wendy Woodsford" userId="dd4886fa-f0a0-4f18-8f65-16d3fbb360dd" providerId="ADAL" clId="{751B3376-F83A-4F63-ACA3-428DE36FEF14}" dt="2023-12-12T21:57:40.317" v="17" actId="1076"/>
          <ac:picMkLst>
            <pc:docMk/>
            <pc:sldMk cId="0" sldId="294"/>
            <ac:picMk id="7" creationId="{32DE203C-2DBE-6A78-8C8F-08A6B5356E3E}"/>
          </ac:picMkLst>
        </pc:picChg>
        <pc:picChg chg="mod">
          <ac:chgData name="Wendy Woodsford" userId="dd4886fa-f0a0-4f18-8f65-16d3fbb360dd" providerId="ADAL" clId="{751B3376-F83A-4F63-ACA3-428DE36FEF14}" dt="2023-12-12T21:57:58.566" v="19" actId="1076"/>
          <ac:picMkLst>
            <pc:docMk/>
            <pc:sldMk cId="0" sldId="294"/>
            <ac:picMk id="10" creationId="{4DA58204-1B53-3EBF-C4F5-1DC1C6A0DA0D}"/>
          </ac:picMkLst>
        </pc:picChg>
      </pc:sldChg>
      <pc:sldChg chg="modSp mod">
        <pc:chgData name="Wendy Woodsford" userId="dd4886fa-f0a0-4f18-8f65-16d3fbb360dd" providerId="ADAL" clId="{751B3376-F83A-4F63-ACA3-428DE36FEF14}" dt="2023-12-12T22:00:54.606" v="33" actId="1076"/>
        <pc:sldMkLst>
          <pc:docMk/>
          <pc:sldMk cId="2098176612" sldId="329"/>
        </pc:sldMkLst>
        <pc:spChg chg="mod">
          <ac:chgData name="Wendy Woodsford" userId="dd4886fa-f0a0-4f18-8f65-16d3fbb360dd" providerId="ADAL" clId="{751B3376-F83A-4F63-ACA3-428DE36FEF14}" dt="2023-12-12T21:58:34.602" v="23" actId="14100"/>
          <ac:spMkLst>
            <pc:docMk/>
            <pc:sldMk cId="2098176612" sldId="329"/>
            <ac:spMk id="2" creationId="{F0121186-1578-5053-910B-2500E791E200}"/>
          </ac:spMkLst>
        </pc:spChg>
        <pc:spChg chg="mod">
          <ac:chgData name="Wendy Woodsford" userId="dd4886fa-f0a0-4f18-8f65-16d3fbb360dd" providerId="ADAL" clId="{751B3376-F83A-4F63-ACA3-428DE36FEF14}" dt="2023-12-12T22:00:54.606" v="33" actId="1076"/>
          <ac:spMkLst>
            <pc:docMk/>
            <pc:sldMk cId="2098176612" sldId="329"/>
            <ac:spMk id="3" creationId="{11017798-E05A-675E-904D-496F8851E70E}"/>
          </ac:spMkLst>
        </pc:spChg>
        <pc:spChg chg="mod">
          <ac:chgData name="Wendy Woodsford" userId="dd4886fa-f0a0-4f18-8f65-16d3fbb360dd" providerId="ADAL" clId="{751B3376-F83A-4F63-ACA3-428DE36FEF14}" dt="2023-12-12T21:58:49.730" v="25" actId="14100"/>
          <ac:spMkLst>
            <pc:docMk/>
            <pc:sldMk cId="2098176612" sldId="329"/>
            <ac:spMk id="4" creationId="{89240770-77A8-09BE-FE16-549FFA4DD09F}"/>
          </ac:spMkLst>
        </pc:spChg>
        <pc:spChg chg="mod">
          <ac:chgData name="Wendy Woodsford" userId="dd4886fa-f0a0-4f18-8f65-16d3fbb360dd" providerId="ADAL" clId="{751B3376-F83A-4F63-ACA3-428DE36FEF14}" dt="2023-12-12T22:00:48.266" v="31" actId="14100"/>
          <ac:spMkLst>
            <pc:docMk/>
            <pc:sldMk cId="2098176612" sldId="329"/>
            <ac:spMk id="6" creationId="{3D5BC8AD-66C5-D7AD-0C60-8B526903F136}"/>
          </ac:spMkLst>
        </pc:spChg>
        <pc:picChg chg="mod">
          <ac:chgData name="Wendy Woodsford" userId="dd4886fa-f0a0-4f18-8f65-16d3fbb360dd" providerId="ADAL" clId="{751B3376-F83A-4F63-ACA3-428DE36FEF14}" dt="2023-12-12T21:58:28.663" v="22" actId="14100"/>
          <ac:picMkLst>
            <pc:docMk/>
            <pc:sldMk cId="2098176612" sldId="329"/>
            <ac:picMk id="12" creationId="{D3C24527-CE07-2BFE-CB7F-9870DC5DF704}"/>
          </ac:picMkLst>
        </pc:picChg>
        <pc:picChg chg="mod">
          <ac:chgData name="Wendy Woodsford" userId="dd4886fa-f0a0-4f18-8f65-16d3fbb360dd" providerId="ADAL" clId="{751B3376-F83A-4F63-ACA3-428DE36FEF14}" dt="2023-12-12T21:58:25.236" v="21" actId="14100"/>
          <ac:picMkLst>
            <pc:docMk/>
            <pc:sldMk cId="2098176612" sldId="329"/>
            <ac:picMk id="13" creationId="{550E895B-56C6-DB1E-2270-7D8937AFE8F0}"/>
          </ac:picMkLst>
        </pc:picChg>
      </pc:sldChg>
      <pc:sldChg chg="addSp modSp mod">
        <pc:chgData name="Wendy Woodsford" userId="dd4886fa-f0a0-4f18-8f65-16d3fbb360dd" providerId="ADAL" clId="{751B3376-F83A-4F63-ACA3-428DE36FEF14}" dt="2023-12-12T22:00:41.022" v="30" actId="14100"/>
        <pc:sldMkLst>
          <pc:docMk/>
          <pc:sldMk cId="3540396738" sldId="330"/>
        </pc:sldMkLst>
        <pc:spChg chg="add mod">
          <ac:chgData name="Wendy Woodsford" userId="dd4886fa-f0a0-4f18-8f65-16d3fbb360dd" providerId="ADAL" clId="{751B3376-F83A-4F63-ACA3-428DE36FEF14}" dt="2023-12-12T21:56:15.504" v="1"/>
          <ac:spMkLst>
            <pc:docMk/>
            <pc:sldMk cId="3540396738" sldId="330"/>
            <ac:spMk id="4" creationId="{1B577F99-67F5-A937-1D42-493B94EB2550}"/>
          </ac:spMkLst>
        </pc:spChg>
        <pc:spChg chg="mod">
          <ac:chgData name="Wendy Woodsford" userId="dd4886fa-f0a0-4f18-8f65-16d3fbb360dd" providerId="ADAL" clId="{751B3376-F83A-4F63-ACA3-428DE36FEF14}" dt="2023-12-12T22:00:41.022" v="30" actId="14100"/>
          <ac:spMkLst>
            <pc:docMk/>
            <pc:sldMk cId="3540396738" sldId="330"/>
            <ac:spMk id="7" creationId="{BEDE4313-4B3A-2951-4C5E-ADF9147075D1}"/>
          </ac:spMkLst>
        </pc:spChg>
      </pc:sldChg>
      <pc:sldChg chg="modSp mod">
        <pc:chgData name="Wendy Woodsford" userId="dd4886fa-f0a0-4f18-8f65-16d3fbb360dd" providerId="ADAL" clId="{751B3376-F83A-4F63-ACA3-428DE36FEF14}" dt="2023-12-12T22:01:03.013" v="34" actId="14100"/>
        <pc:sldMkLst>
          <pc:docMk/>
          <pc:sldMk cId="1670800489" sldId="332"/>
        </pc:sldMkLst>
        <pc:spChg chg="mod">
          <ac:chgData name="Wendy Woodsford" userId="dd4886fa-f0a0-4f18-8f65-16d3fbb360dd" providerId="ADAL" clId="{751B3376-F83A-4F63-ACA3-428DE36FEF14}" dt="2023-12-12T22:01:03.013" v="34" actId="14100"/>
          <ac:spMkLst>
            <pc:docMk/>
            <pc:sldMk cId="1670800489" sldId="332"/>
            <ac:spMk id="3" creationId="{CD8488AF-061A-3A67-C966-A3271B6F8E4A}"/>
          </ac:spMkLst>
        </pc:spChg>
      </pc:sldChg>
      <pc:sldChg chg="modSp mod">
        <pc:chgData name="Wendy Woodsford" userId="dd4886fa-f0a0-4f18-8f65-16d3fbb360dd" providerId="ADAL" clId="{751B3376-F83A-4F63-ACA3-428DE36FEF14}" dt="2023-12-12T21:59:24.407" v="28" actId="1076"/>
        <pc:sldMkLst>
          <pc:docMk/>
          <pc:sldMk cId="3264023087" sldId="346"/>
        </pc:sldMkLst>
        <pc:picChg chg="mod">
          <ac:chgData name="Wendy Woodsford" userId="dd4886fa-f0a0-4f18-8f65-16d3fbb360dd" providerId="ADAL" clId="{751B3376-F83A-4F63-ACA3-428DE36FEF14}" dt="2023-12-12T21:59:22.618" v="27" actId="1076"/>
          <ac:picMkLst>
            <pc:docMk/>
            <pc:sldMk cId="3264023087" sldId="346"/>
            <ac:picMk id="6" creationId="{BFE02BF7-EFB1-2F95-6A38-F146EB389F78}"/>
          </ac:picMkLst>
        </pc:picChg>
        <pc:picChg chg="mod">
          <ac:chgData name="Wendy Woodsford" userId="dd4886fa-f0a0-4f18-8f65-16d3fbb360dd" providerId="ADAL" clId="{751B3376-F83A-4F63-ACA3-428DE36FEF14}" dt="2023-12-12T21:59:24.407" v="28" actId="1076"/>
          <ac:picMkLst>
            <pc:docMk/>
            <pc:sldMk cId="3264023087" sldId="346"/>
            <ac:picMk id="8" creationId="{E20BFE35-BFAA-A170-C784-23D86267402B}"/>
          </ac:picMkLst>
        </pc:picChg>
        <pc:picChg chg="mod">
          <ac:chgData name="Wendy Woodsford" userId="dd4886fa-f0a0-4f18-8f65-16d3fbb360dd" providerId="ADAL" clId="{751B3376-F83A-4F63-ACA3-428DE36FEF14}" dt="2023-12-12T21:59:19.973" v="26" actId="1076"/>
          <ac:picMkLst>
            <pc:docMk/>
            <pc:sldMk cId="3264023087" sldId="346"/>
            <ac:picMk id="12" creationId="{994D1E6E-806A-513F-79FC-D3EEF5DAD897}"/>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343FAB5-BCA0-4861-867F-C7B00828AEDE}" type="datetimeFigureOut">
              <a:rPr lang="en-GB" smtClean="0"/>
              <a:t>12/12/2023</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DB62ADE-C0E3-4181-8BA0-7700323193E2}" type="slidenum">
              <a:rPr lang="en-GB" smtClean="0"/>
              <a:t>‹#›</a:t>
            </a:fld>
            <a:endParaRPr lang="en-GB"/>
          </a:p>
        </p:txBody>
      </p:sp>
    </p:spTree>
    <p:extLst>
      <p:ext uri="{BB962C8B-B14F-4D97-AF65-F5344CB8AC3E}">
        <p14:creationId xmlns:p14="http://schemas.microsoft.com/office/powerpoint/2010/main" val="39461201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imeche.org/careers-education/supporting-teachers/resources-and-activities" TargetMode="External"/><Relationship Id="rId2" Type="http://schemas.openxmlformats.org/officeDocument/2006/relationships/slide" Target="../slides/slide10.xml"/><Relationship Id="rId1" Type="http://schemas.openxmlformats.org/officeDocument/2006/relationships/notesMaster" Target="../notesMasters/notesMaster1.xml"/><Relationship Id="rId6" Type="http://schemas.openxmlformats.org/officeDocument/2006/relationships/hyperlink" Target="https://education.theiet.org/primary/" TargetMode="External"/><Relationship Id="rId5" Type="http://schemas.openxmlformats.org/officeDocument/2006/relationships/hyperlink" Target="https://www.ice.org.uk/what-is-civil-engineering" TargetMode="External"/><Relationship Id="rId4" Type="http://schemas.openxmlformats.org/officeDocument/2006/relationships/hyperlink" Target="https://www.icheme.org/education/whynotchemeng/" TargetMode="Externa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www.magneticcoins.info/magneticcoindirectory.htm"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youtube.com/watch?v=LncMVXrA-iw"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0250470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dirty="0"/>
              <a:t>Click on the links to see more images of Xuanhe Zhao’s and Yoonho Kim’s work.</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b="0" dirty="0">
                <a:latin typeface="Calibri" panose="020F0502020204030204" pitchFamily="34" charset="0"/>
                <a:ea typeface="Calibri" panose="020F0502020204030204" pitchFamily="34" charset="0"/>
                <a:cs typeface="Times New Roman" panose="02020603050405020304" pitchFamily="18" charset="0"/>
              </a:rPr>
              <a:t>They published - </a:t>
            </a:r>
            <a:r>
              <a:rPr lang="en-GB" sz="1200" i="1" dirty="0"/>
              <a:t>Ferromagnetic soft continuum robots - </a:t>
            </a:r>
            <a:r>
              <a:rPr lang="en-GB" sz="1200" dirty="0"/>
              <a:t>in</a:t>
            </a:r>
            <a:r>
              <a:rPr lang="en-GB" sz="1200" i="1" dirty="0"/>
              <a:t>: </a:t>
            </a:r>
            <a:r>
              <a:rPr lang="pl-PL" sz="1200" i="1" dirty="0"/>
              <a:t>Sci</a:t>
            </a:r>
            <a:r>
              <a:rPr lang="en-GB" sz="1200" i="1" dirty="0" err="1"/>
              <a:t>ence</a:t>
            </a:r>
            <a:r>
              <a:rPr lang="pl-PL" sz="1200" i="1" dirty="0"/>
              <a:t> Robot</a:t>
            </a:r>
            <a:r>
              <a:rPr lang="en-GB" sz="1200" i="1" dirty="0" err="1"/>
              <a:t>ics</a:t>
            </a:r>
            <a:r>
              <a:rPr lang="pl-PL" sz="1200" i="1" dirty="0"/>
              <a:t> </a:t>
            </a:r>
            <a:r>
              <a:rPr lang="pl-PL" sz="1200" b="1" dirty="0"/>
              <a:t>4</a:t>
            </a:r>
            <a:r>
              <a:rPr lang="pl-PL" sz="1200" dirty="0"/>
              <a:t>, eaax7329 (2019)</a:t>
            </a:r>
            <a:endParaRPr lang="en-GB" sz="1200" dirty="0">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b="1" dirty="0"/>
              <a:t>Yoonho Kim</a:t>
            </a:r>
            <a:r>
              <a:rPr lang="en-GB" b="1" baseline="30000" dirty="0"/>
              <a:t>1</a:t>
            </a:r>
            <a:r>
              <a:rPr lang="en-GB" b="0" dirty="0"/>
              <a:t>, German A. Parada</a:t>
            </a:r>
            <a:r>
              <a:rPr lang="en-GB" b="0" baseline="30000" dirty="0"/>
              <a:t>1,2</a:t>
            </a:r>
            <a:r>
              <a:rPr lang="en-GB" b="0" dirty="0"/>
              <a:t>, </a:t>
            </a:r>
            <a:r>
              <a:rPr lang="en-GB" b="0" dirty="0" err="1"/>
              <a:t>Shengduo</a:t>
            </a:r>
            <a:r>
              <a:rPr lang="en-GB" b="0" dirty="0"/>
              <a:t> Liu</a:t>
            </a:r>
            <a:r>
              <a:rPr lang="en-GB" b="0" baseline="30000" dirty="0"/>
              <a:t>1</a:t>
            </a:r>
            <a:r>
              <a:rPr lang="en-GB" b="0" dirty="0"/>
              <a:t>, </a:t>
            </a:r>
            <a:r>
              <a:rPr lang="en-GB" b="1" dirty="0"/>
              <a:t>Xuanhe Zhao</a:t>
            </a:r>
            <a:r>
              <a:rPr lang="en-GB" b="1" baseline="30000" dirty="0"/>
              <a:t>1,3</a:t>
            </a:r>
          </a:p>
          <a:p>
            <a:pPr marL="342900" indent="-342900">
              <a:buFont typeface="+mj-lt"/>
              <a:buAutoNum type="arabicPeriod"/>
            </a:pPr>
            <a:r>
              <a:rPr lang="en-GB" b="0" dirty="0"/>
              <a:t>Department of Mechanical Engineering</a:t>
            </a:r>
          </a:p>
          <a:p>
            <a:pPr marL="342900" indent="-342900">
              <a:buFont typeface="+mj-lt"/>
              <a:buAutoNum type="arabicPeriod"/>
            </a:pPr>
            <a:r>
              <a:rPr lang="en-GB" b="0" dirty="0"/>
              <a:t>Department of Chemical Engineering</a:t>
            </a:r>
          </a:p>
          <a:p>
            <a:pPr marL="342900" indent="-342900">
              <a:buFont typeface="+mj-lt"/>
              <a:buAutoNum type="arabicPeriod"/>
            </a:pPr>
            <a:r>
              <a:rPr lang="en-GB" b="0" dirty="0"/>
              <a:t>Department of Civil and Environmental Engineering</a:t>
            </a:r>
            <a:endParaRPr lang="en-GB" dirty="0"/>
          </a:p>
          <a:p>
            <a:pPr marL="0" indent="0">
              <a:buFont typeface="Arial" panose="020B0604020202020204" pitchFamily="34" charset="0"/>
              <a:buNone/>
            </a:pPr>
            <a:endParaRPr lang="en-GB" dirty="0"/>
          </a:p>
          <a:p>
            <a:pPr marL="0" indent="0">
              <a:buFont typeface="Arial" panose="020B0604020202020204" pitchFamily="34" charset="0"/>
              <a:buNone/>
            </a:pPr>
            <a:r>
              <a:rPr lang="en-GB" dirty="0"/>
              <a:t>In the past, engineering was divided into </a:t>
            </a:r>
            <a:r>
              <a:rPr lang="en-GB" b="1" dirty="0"/>
              <a:t>chemical, mechanical, civil </a:t>
            </a:r>
            <a:r>
              <a:rPr lang="en-GB" dirty="0"/>
              <a:t>and </a:t>
            </a:r>
            <a:r>
              <a:rPr lang="en-GB" b="1" dirty="0"/>
              <a:t>electrical</a:t>
            </a:r>
            <a:r>
              <a:rPr lang="en-GB" dirty="0"/>
              <a:t>. Nowadays there are many more types of engineering. Here are details of some.</a:t>
            </a:r>
            <a:endParaRPr lang="en-GB" b="1" dirty="0"/>
          </a:p>
          <a:p>
            <a:pPr marL="171450" indent="-171450">
              <a:buFont typeface="Arial" panose="020B0604020202020204" pitchFamily="34" charset="0"/>
              <a:buChar char="•"/>
            </a:pPr>
            <a:r>
              <a:rPr lang="en-GB" b="1" dirty="0"/>
              <a:t>Mechanical engineers </a:t>
            </a:r>
            <a:r>
              <a:rPr lang="en-GB" dirty="0"/>
              <a:t>– design machinery and components for machinery (e.g. hip joints for surgery). The </a:t>
            </a:r>
            <a:r>
              <a:rPr lang="en-GB" b="1" dirty="0"/>
              <a:t>Institute of Mechanical Engineers (IMechE)</a:t>
            </a:r>
            <a:r>
              <a:rPr lang="en-GB" dirty="0"/>
              <a:t> support ambassadors and teachers with a range of resources and initiatives. </a:t>
            </a:r>
            <a:r>
              <a:rPr lang="en-GB" dirty="0">
                <a:hlinkClick r:id="rId3"/>
              </a:rPr>
              <a:t>https://www.imeche.org/careers-education/supporting-teachers/resources-and-activities</a:t>
            </a:r>
            <a:endParaRPr lang="en-GB" b="1" dirty="0"/>
          </a:p>
          <a:p>
            <a:pPr marL="171450" indent="-171450">
              <a:buFont typeface="Arial" panose="020B0604020202020204" pitchFamily="34" charset="0"/>
              <a:buChar char="•"/>
            </a:pPr>
            <a:r>
              <a:rPr lang="en-GB" b="1" dirty="0"/>
              <a:t>Chemical engineers </a:t>
            </a:r>
            <a:r>
              <a:rPr lang="en-GB" dirty="0"/>
              <a:t>– change raw materials into useful products (e.g. petrol, plastics and synthetic fibres all come from oil). The </a:t>
            </a:r>
            <a:r>
              <a:rPr lang="en-GB" b="1" dirty="0"/>
              <a:t>Institute of Chemical Engineering (</a:t>
            </a:r>
            <a:r>
              <a:rPr lang="en-GB" b="1" dirty="0" err="1"/>
              <a:t>ICHemE</a:t>
            </a:r>
            <a:r>
              <a:rPr lang="en-GB" b="1" dirty="0"/>
              <a:t>) </a:t>
            </a:r>
            <a:r>
              <a:rPr lang="en-GB" dirty="0"/>
              <a:t>explains how many different types of chemical engineers improve our world and has information on registering with a STEM Ambassador. Note this website is not suitable for primary age children. </a:t>
            </a:r>
            <a:r>
              <a:rPr lang="en-GB" dirty="0">
                <a:hlinkClick r:id="rId4"/>
              </a:rPr>
              <a:t>https://www.icheme.org/education/whynotchemeng/</a:t>
            </a:r>
            <a:endParaRPr lang="en-GB" dirty="0"/>
          </a:p>
          <a:p>
            <a:pPr marL="171450" indent="-171450">
              <a:buFont typeface="Arial" panose="020B0604020202020204" pitchFamily="34" charset="0"/>
              <a:buChar char="•"/>
            </a:pPr>
            <a:r>
              <a:rPr lang="en-GB" b="1" dirty="0"/>
              <a:t>Civil engineers </a:t>
            </a:r>
            <a:r>
              <a:rPr lang="en-GB" dirty="0"/>
              <a:t>– design, create and connect up the world around us. They plan and manage building projects (e.g. airports, buildings, roads, bridges, rail networks). The </a:t>
            </a:r>
            <a:r>
              <a:rPr lang="en-GB" b="1" dirty="0"/>
              <a:t>Institute of Civil Engineering (ICE) </a:t>
            </a:r>
            <a:r>
              <a:rPr lang="en-GB" dirty="0"/>
              <a:t>provide examples of engineering projects with images and profiles of real engineers. These examples would be suitable to share with older children. </a:t>
            </a:r>
            <a:r>
              <a:rPr lang="en-GB" dirty="0">
                <a:hlinkClick r:id="rId5"/>
              </a:rPr>
              <a:t>https://www.ice.org.uk/what-is-civil-engineering</a:t>
            </a:r>
            <a:endParaRPr lang="en-GB" b="0" dirty="0"/>
          </a:p>
          <a:p>
            <a:pPr marL="171450" indent="-171450">
              <a:buFont typeface="Arial" panose="020B0604020202020204" pitchFamily="34" charset="0"/>
              <a:buChar char="•"/>
            </a:pPr>
            <a:r>
              <a:rPr lang="en-GB" b="1" dirty="0"/>
              <a:t>Environmental engineers </a:t>
            </a:r>
            <a:r>
              <a:rPr lang="en-GB" dirty="0"/>
              <a:t>– devise solutions for protecting and improving human health and beneficial ecosystems (e.g. wastewater management, waste disposal, air pollution control). Environmental engineering is a sub-discipline of civil engineering, chemical and mechanical engineering. </a:t>
            </a:r>
            <a:endParaRPr lang="en-GB" b="1" dirty="0"/>
          </a:p>
          <a:p>
            <a:pPr marL="171450" indent="-171450">
              <a:buFont typeface="Arial" panose="020B0604020202020204" pitchFamily="34" charset="0"/>
              <a:buChar char="•"/>
            </a:pPr>
            <a:r>
              <a:rPr lang="en-GB" b="1" dirty="0"/>
              <a:t>Electrical engineers </a:t>
            </a:r>
            <a:r>
              <a:rPr lang="en-GB" dirty="0"/>
              <a:t>– design and make all kinds of electrical equipment. The </a:t>
            </a:r>
            <a:r>
              <a:rPr lang="en-GB" b="1" dirty="0"/>
              <a:t>Institute of Engineering and Technology (ITE) </a:t>
            </a:r>
            <a:r>
              <a:rPr lang="en-GB" dirty="0"/>
              <a:t>has free teaching resources and classroom activities for children aged 5-11 years including lesson plans, handouts and film clips. </a:t>
            </a:r>
            <a:r>
              <a:rPr lang="en-GB" dirty="0">
                <a:hlinkClick r:id="rId6"/>
              </a:rPr>
              <a:t>https://education.theiet.org/primary/</a:t>
            </a:r>
            <a:endParaRPr lang="en-GB" dirty="0"/>
          </a:p>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10</a:t>
            </a:fld>
            <a:endParaRPr lang="en-GB"/>
          </a:p>
        </p:txBody>
      </p:sp>
    </p:spTree>
    <p:extLst>
      <p:ext uri="{BB962C8B-B14F-4D97-AF65-F5344CB8AC3E}">
        <p14:creationId xmlns:p14="http://schemas.microsoft.com/office/powerpoint/2010/main" val="1265935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solidFill>
                  <a:schemeClr val="tx1"/>
                </a:solidFill>
              </a:rPr>
              <a:t>Resources</a:t>
            </a:r>
          </a:p>
          <a:p>
            <a:r>
              <a:rPr lang="en-US" dirty="0">
                <a:solidFill>
                  <a:schemeClr val="tx1"/>
                </a:solidFill>
              </a:rPr>
              <a:t>Magnets*, a selection of magnetic/non-magnetic objects. T’s worth including aluminium foil because many children will think that all metals are magnetic (in fact most metals are not magnetic, and aluminium is a good example of a non-magnetic metal).</a:t>
            </a:r>
            <a:endParaRPr lang="en-GB" sz="1200" b="1"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i="0" kern="1200" dirty="0">
              <a:solidFill>
                <a:schemeClr val="tx1"/>
              </a:solidFill>
              <a:effectLst/>
              <a:latin typeface="+mn-lt"/>
              <a:ea typeface="+mn-ea"/>
              <a:cs typeface="+mn-cs"/>
            </a:endParaRPr>
          </a:p>
          <a:p>
            <a:r>
              <a:rPr lang="en-GB" sz="1200" b="1" i="0" kern="1200" dirty="0">
                <a:solidFill>
                  <a:schemeClr val="tx1"/>
                </a:solidFill>
                <a:effectLst/>
                <a:latin typeface="+mn-lt"/>
                <a:ea typeface="+mn-ea"/>
                <a:cs typeface="+mn-cs"/>
              </a:rPr>
              <a:t>Subject knowledge</a:t>
            </a:r>
            <a:endParaRPr lang="en-US" dirty="0">
              <a:solidFill>
                <a:schemeClr val="tx1"/>
              </a:solidFill>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i="0" kern="1200" dirty="0">
                <a:solidFill>
                  <a:schemeClr val="tx1"/>
                </a:solidFill>
                <a:effectLst/>
                <a:latin typeface="+mn-lt"/>
                <a:ea typeface="+mn-ea"/>
                <a:cs typeface="+mn-cs"/>
              </a:rPr>
              <a:t>Magnetic materials are always made of metal, but </a:t>
            </a:r>
            <a:r>
              <a:rPr lang="en-GB" sz="1200" b="1" i="0" kern="1200" dirty="0">
                <a:solidFill>
                  <a:schemeClr val="tx1"/>
                </a:solidFill>
                <a:effectLst/>
                <a:latin typeface="+mn-lt"/>
                <a:ea typeface="+mn-ea"/>
                <a:cs typeface="+mn-cs"/>
              </a:rPr>
              <a:t>not all metals are magnetic.</a:t>
            </a:r>
            <a:endParaRPr lang="en-GB" sz="1200" b="0" i="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i="0" kern="1200" dirty="0">
                <a:solidFill>
                  <a:schemeClr val="tx1"/>
                </a:solidFill>
                <a:effectLst/>
                <a:latin typeface="+mn-lt"/>
                <a:ea typeface="+mn-ea"/>
                <a:cs typeface="+mn-cs"/>
              </a:rPr>
              <a:t>Materials that can be magnetized, which are also the ones that are strongly attracted to a magnet, are called </a:t>
            </a:r>
            <a:r>
              <a:rPr lang="en-GB" sz="1200" b="1" i="0" kern="1200" dirty="0">
                <a:solidFill>
                  <a:schemeClr val="tx1"/>
                </a:solidFill>
                <a:effectLst/>
                <a:latin typeface="+mn-lt"/>
                <a:ea typeface="+mn-ea"/>
                <a:cs typeface="+mn-cs"/>
              </a:rPr>
              <a:t>ferromagnetic</a:t>
            </a:r>
            <a:r>
              <a:rPr lang="en-GB" sz="1200" b="0" i="0" kern="1200" dirty="0">
                <a:solidFill>
                  <a:schemeClr val="tx1"/>
                </a:solidFill>
                <a:effectLst/>
                <a:latin typeface="+mn-lt"/>
                <a:ea typeface="+mn-ea"/>
                <a:cs typeface="+mn-cs"/>
              </a:rPr>
              <a:t> (or ferrimagnetic). These include the elements </a:t>
            </a:r>
            <a:r>
              <a:rPr lang="en-GB" sz="1200" b="1" i="0" kern="1200" dirty="0">
                <a:solidFill>
                  <a:schemeClr val="tx1"/>
                </a:solidFill>
                <a:effectLst/>
                <a:latin typeface="+mn-lt"/>
                <a:ea typeface="+mn-ea"/>
                <a:cs typeface="+mn-cs"/>
              </a:rPr>
              <a:t>iron</a:t>
            </a:r>
            <a:r>
              <a:rPr lang="en-GB" sz="1200" b="0" i="0" kern="1200" dirty="0">
                <a:solidFill>
                  <a:schemeClr val="tx1"/>
                </a:solidFill>
                <a:effectLst/>
                <a:latin typeface="+mn-lt"/>
                <a:ea typeface="+mn-ea"/>
                <a:cs typeface="+mn-cs"/>
              </a:rPr>
              <a:t>, </a:t>
            </a:r>
            <a:r>
              <a:rPr lang="en-GB" sz="1200" b="1" i="0" kern="1200" dirty="0">
                <a:solidFill>
                  <a:schemeClr val="tx1"/>
                </a:solidFill>
                <a:effectLst/>
                <a:latin typeface="+mn-lt"/>
                <a:ea typeface="+mn-ea"/>
                <a:cs typeface="+mn-cs"/>
              </a:rPr>
              <a:t>nickel</a:t>
            </a:r>
            <a:r>
              <a:rPr lang="en-GB" sz="1200" b="0" i="0" kern="1200" dirty="0">
                <a:solidFill>
                  <a:schemeClr val="tx1"/>
                </a:solidFill>
                <a:effectLst/>
                <a:latin typeface="+mn-lt"/>
                <a:ea typeface="+mn-ea"/>
                <a:cs typeface="+mn-cs"/>
              </a:rPr>
              <a:t> and </a:t>
            </a:r>
            <a:r>
              <a:rPr lang="en-GB" sz="1200" b="1" i="0" kern="1200" dirty="0">
                <a:solidFill>
                  <a:schemeClr val="tx1"/>
                </a:solidFill>
                <a:effectLst/>
                <a:latin typeface="+mn-lt"/>
                <a:ea typeface="+mn-ea"/>
                <a:cs typeface="+mn-cs"/>
              </a:rPr>
              <a:t>cobalt</a:t>
            </a:r>
            <a:r>
              <a:rPr lang="en-GB" sz="1200" b="0" i="0" kern="1200" dirty="0">
                <a:solidFill>
                  <a:schemeClr val="tx1"/>
                </a:solidFill>
                <a:effectLst/>
                <a:latin typeface="+mn-lt"/>
                <a:ea typeface="+mn-ea"/>
                <a:cs typeface="+mn-cs"/>
              </a:rPr>
              <a:t> and their </a:t>
            </a:r>
            <a:r>
              <a:rPr lang="en-GB" sz="1200" b="1" i="0" kern="1200" dirty="0">
                <a:solidFill>
                  <a:schemeClr val="tx1"/>
                </a:solidFill>
                <a:effectLst/>
                <a:latin typeface="+mn-lt"/>
                <a:ea typeface="+mn-ea"/>
                <a:cs typeface="+mn-cs"/>
              </a:rPr>
              <a:t>alloys (e.g., steel)</a:t>
            </a:r>
            <a:r>
              <a:rPr lang="en-GB" sz="1200" b="0" i="0" kern="1200" dirty="0">
                <a:solidFill>
                  <a:schemeClr val="tx1"/>
                </a:solidFill>
                <a:effectLst/>
                <a:latin typeface="+mn-lt"/>
                <a:ea typeface="+mn-ea"/>
                <a:cs typeface="+mn-cs"/>
              </a:rPr>
              <a:t>, some </a:t>
            </a:r>
            <a:r>
              <a:rPr lang="en-GB" sz="1200" b="1" i="0" kern="1200" dirty="0">
                <a:solidFill>
                  <a:schemeClr val="tx1"/>
                </a:solidFill>
                <a:effectLst/>
                <a:latin typeface="+mn-lt"/>
                <a:ea typeface="+mn-ea"/>
                <a:cs typeface="+mn-cs"/>
              </a:rPr>
              <a:t>alloys</a:t>
            </a:r>
            <a:r>
              <a:rPr lang="en-GB" sz="1200" b="0" i="0" kern="1200" dirty="0">
                <a:solidFill>
                  <a:schemeClr val="tx1"/>
                </a:solidFill>
                <a:effectLst/>
                <a:latin typeface="+mn-lt"/>
                <a:ea typeface="+mn-ea"/>
                <a:cs typeface="+mn-cs"/>
              </a:rPr>
              <a:t> of rare-earth metals, and some naturally occurring minerals such as</a:t>
            </a:r>
            <a:r>
              <a:rPr lang="en-GB" sz="1200" b="1" i="0" kern="1200" dirty="0">
                <a:solidFill>
                  <a:schemeClr val="tx1"/>
                </a:solidFill>
                <a:effectLst/>
                <a:latin typeface="+mn-lt"/>
                <a:ea typeface="+mn-ea"/>
                <a:cs typeface="+mn-cs"/>
              </a:rPr>
              <a:t> lodestone</a:t>
            </a:r>
            <a:r>
              <a:rPr lang="en-GB" sz="1200" b="0" i="0" kern="1200" dirty="0">
                <a:solidFill>
                  <a:schemeClr val="tx1"/>
                </a:solidFill>
                <a:effectLst/>
                <a:latin typeface="+mn-lt"/>
                <a:ea typeface="+mn-ea"/>
                <a:cs typeface="+mn-cs"/>
              </a:rPr>
              <a:t>. </a:t>
            </a:r>
            <a:r>
              <a:rPr lang="en-GB" b="0" u="sng" dirty="0"/>
              <a:t>The most common metals used for making permanent magnets are iron, nickel, cobalt and some alloys of rare earth materials</a:t>
            </a:r>
            <a:r>
              <a:rPr lang="en-GB" b="0" dirty="0"/>
              <a:t>.</a:t>
            </a:r>
            <a:r>
              <a:rPr lang="en-GB" sz="1200" b="0" i="0" kern="1200" dirty="0">
                <a:solidFill>
                  <a:schemeClr val="tx1"/>
                </a:solidFill>
                <a:effectLst/>
                <a:latin typeface="+mn-lt"/>
                <a:ea typeface="+mn-ea"/>
                <a:cs typeface="+mn-cs"/>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i="0" kern="1200" dirty="0">
                <a:solidFill>
                  <a:schemeClr val="tx1"/>
                </a:solidFill>
                <a:effectLst/>
                <a:latin typeface="+mn-lt"/>
                <a:ea typeface="+mn-ea"/>
                <a:cs typeface="+mn-cs"/>
              </a:rPr>
              <a:t>Most other metals, for example aluminium, copper and gold, are NOT magnetic.</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b="0" i="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b="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i="0" dirty="0">
                <a:solidFill>
                  <a:schemeClr val="tx1"/>
                </a:solidFill>
              </a:rPr>
              <a:t>*Note</a:t>
            </a:r>
            <a:r>
              <a:rPr lang="en-US" b="1" i="1" dirty="0">
                <a:solidFill>
                  <a:schemeClr val="tx1"/>
                </a:solidFill>
              </a:rPr>
              <a:t>: </a:t>
            </a:r>
            <a:r>
              <a:rPr lang="en-US" dirty="0">
                <a:solidFill>
                  <a:schemeClr val="tx1"/>
                </a:solidFill>
              </a:rPr>
              <a:t>a collection of old/foreign coins can produce some interesting results. However, </a:t>
            </a:r>
            <a:r>
              <a:rPr lang="en-GB" sz="1200" b="0" i="0" kern="1200" dirty="0">
                <a:solidFill>
                  <a:schemeClr val="tx1"/>
                </a:solidFill>
                <a:effectLst/>
                <a:latin typeface="+mn-lt"/>
                <a:ea typeface="+mn-ea"/>
                <a:cs typeface="+mn-cs"/>
              </a:rPr>
              <a:t>most household magnets such as those found on a fridge will be too weak to pick up coins. To collect coins, you will need a rare-earth magnet. Rare-earth magnets (e.g. neodymium magnets) are very powerful. </a:t>
            </a:r>
            <a:r>
              <a:rPr lang="en-GB" b="0" dirty="0"/>
              <a:t>The following could be explored: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Why are some UK coins magnetic?</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1p and 2p coins used to made from a bronze alloy (copper, tin and zinc). These metals are not magnetic. Since September 1992 1p and 2p coins have been made from copper-plated steel. Both types of coins are the same colour, weight, diameter and design. However, only the newer coins are attracted to magnets. Steel contains iron which is what makes them magnetic.</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5p and 10p coins used to be made of an alloy called cupronickel (75% copper and 25% nickel). Since January 2012, they have also been made from nickel-plated steel (due to the increasing price of the metal), making them magnetic.</a:t>
            </a:r>
          </a:p>
          <a:p>
            <a:endParaRPr lang="en-GB" b="1" dirty="0"/>
          </a:p>
          <a:p>
            <a:r>
              <a:rPr lang="en-GB" b="1" dirty="0"/>
              <a:t>Which foreign coins are magnetic?</a:t>
            </a:r>
          </a:p>
          <a:p>
            <a:r>
              <a:rPr lang="en-GB" dirty="0"/>
              <a:t>European 5 cent, 2 cent and 1 cent coins are made from copper covered steel and are magnetic.</a:t>
            </a:r>
          </a:p>
          <a:p>
            <a:r>
              <a:rPr lang="en-GB" dirty="0"/>
              <a:t>Bi-metal 1- and 2-euro coins have a magnetic inner part.</a:t>
            </a:r>
          </a:p>
          <a:p>
            <a:r>
              <a:rPr lang="en-GB" sz="1200" b="0" i="0" kern="1200" dirty="0">
                <a:solidFill>
                  <a:schemeClr val="tx1"/>
                </a:solidFill>
                <a:effectLst/>
                <a:latin typeface="+mn-lt"/>
                <a:ea typeface="+mn-ea"/>
                <a:cs typeface="+mn-cs"/>
              </a:rPr>
              <a:t>While current United States currency is not magnetic, coins from Canada, New Zealand and Israel, among others, possess magnetic properties.</a:t>
            </a:r>
            <a:endParaRPr lang="en-GB" dirty="0"/>
          </a:p>
          <a:p>
            <a:r>
              <a:rPr lang="en-GB" dirty="0"/>
              <a:t>Magnetic coins are listed here: </a:t>
            </a:r>
            <a:r>
              <a:rPr lang="en-GB" dirty="0">
                <a:hlinkClick r:id="rId3"/>
              </a:rPr>
              <a:t>http://www.magneticcoins.info/magneticcoindirectory.htm</a:t>
            </a:r>
            <a:endParaRPr lang="en-GB" dirty="0"/>
          </a:p>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11</a:t>
            </a:fld>
            <a:endParaRPr lang="en-GB"/>
          </a:p>
        </p:txBody>
      </p:sp>
    </p:spTree>
    <p:extLst>
      <p:ext uri="{BB962C8B-B14F-4D97-AF65-F5344CB8AC3E}">
        <p14:creationId xmlns:p14="http://schemas.microsoft.com/office/powerpoint/2010/main" val="35259521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How did the scientists stop their mini robot going rusty?</a:t>
            </a:r>
            <a:endParaRPr lang="en-GB"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kern="1200" baseline="0" dirty="0">
                <a:solidFill>
                  <a:schemeClr val="tx1"/>
                </a:solidFill>
                <a:latin typeface="+mn-lt"/>
                <a:ea typeface="+mn-ea"/>
                <a:cs typeface="+mn-cs"/>
              </a:rPr>
              <a:t>The magnetic particles do contain a lot of iron (</a:t>
            </a:r>
            <a:r>
              <a:rPr lang="en-GB" sz="1200" b="1" i="0" u="none" strike="noStrike" kern="1200" baseline="0" dirty="0">
                <a:solidFill>
                  <a:schemeClr val="tx1"/>
                </a:solidFill>
                <a:latin typeface="+mn-lt"/>
                <a:ea typeface="+mn-ea"/>
                <a:cs typeface="+mn-cs"/>
              </a:rPr>
              <a:t>ferromagnetic particles</a:t>
            </a:r>
            <a:r>
              <a:rPr lang="en-GB" sz="1200" b="0" i="0" u="none" strike="noStrike" kern="1200" baseline="0" dirty="0">
                <a:solidFill>
                  <a:schemeClr val="tx1"/>
                </a:solidFill>
                <a:latin typeface="+mn-lt"/>
                <a:ea typeface="+mn-ea"/>
                <a:cs typeface="+mn-cs"/>
              </a:rPr>
              <a:t>). Because iron is highly corrosive (reactive) in a wet environment, the ferromagnetic particles could deteriorate (rust).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kern="1200" baseline="0" dirty="0">
                <a:solidFill>
                  <a:schemeClr val="tx1"/>
                </a:solidFill>
                <a:latin typeface="+mn-lt"/>
                <a:ea typeface="+mn-ea"/>
                <a:cs typeface="+mn-cs"/>
              </a:rPr>
              <a:t>The magnet needs to be coated with a waterproof material.</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kern="1200" baseline="0" dirty="0">
                <a:solidFill>
                  <a:schemeClr val="tx1"/>
                </a:solidFill>
                <a:latin typeface="+mn-lt"/>
                <a:ea typeface="+mn-ea"/>
                <a:cs typeface="+mn-cs"/>
              </a:rPr>
              <a:t>So, the scientists investigated the decay of the ferromagnetic particles in a weak acid solution (also </a:t>
            </a:r>
            <a:r>
              <a:rPr lang="en-GB" sz="1200" b="1" i="0" u="none" strike="noStrike" kern="1200" baseline="0" dirty="0">
                <a:solidFill>
                  <a:schemeClr val="tx1"/>
                </a:solidFill>
                <a:latin typeface="+mn-lt"/>
                <a:ea typeface="+mn-ea"/>
                <a:cs typeface="+mn-cs"/>
              </a:rPr>
              <a:t>observation over time</a:t>
            </a:r>
            <a:r>
              <a:rPr lang="en-GB" sz="1200" b="0" i="0" u="none" strike="noStrike" kern="1200" baseline="0" dirty="0">
                <a:solidFill>
                  <a:schemeClr val="tx1"/>
                </a:solidFill>
                <a:latin typeface="+mn-lt"/>
                <a:ea typeface="+mn-ea"/>
                <a:cs typeface="+mn-cs"/>
              </a:rPr>
              <a:t>). They compared</a:t>
            </a:r>
            <a:r>
              <a:rPr lang="en-GB" sz="1200" b="0" i="0" u="sng" strike="noStrike" kern="1200" baseline="0" dirty="0">
                <a:solidFill>
                  <a:schemeClr val="tx1"/>
                </a:solidFill>
                <a:latin typeface="+mn-lt"/>
                <a:ea typeface="+mn-ea"/>
                <a:cs typeface="+mn-cs"/>
              </a:rPr>
              <a:t> silica-coated</a:t>
            </a:r>
            <a:r>
              <a:rPr lang="en-GB" sz="1200" b="0" i="0" u="none" strike="noStrike" kern="1200" baseline="0" dirty="0">
                <a:solidFill>
                  <a:schemeClr val="tx1"/>
                </a:solidFill>
                <a:latin typeface="+mn-lt"/>
                <a:ea typeface="+mn-ea"/>
                <a:cs typeface="+mn-cs"/>
              </a:rPr>
              <a:t> and </a:t>
            </a:r>
            <a:r>
              <a:rPr lang="en-GB" sz="1200" b="0" i="0" u="sng" strike="noStrike" kern="1200" baseline="0" dirty="0">
                <a:solidFill>
                  <a:schemeClr val="tx1"/>
                </a:solidFill>
                <a:latin typeface="+mn-lt"/>
                <a:ea typeface="+mn-ea"/>
                <a:cs typeface="+mn-cs"/>
              </a:rPr>
              <a:t>uncoated</a:t>
            </a:r>
            <a:r>
              <a:rPr lang="en-GB" sz="1200" b="0" i="0" u="none" strike="noStrike" kern="1200" baseline="0" dirty="0">
                <a:solidFill>
                  <a:schemeClr val="tx1"/>
                </a:solidFill>
                <a:latin typeface="+mn-lt"/>
                <a:ea typeface="+mn-ea"/>
                <a:cs typeface="+mn-cs"/>
              </a:rPr>
              <a:t> particles.</a:t>
            </a:r>
          </a:p>
          <a:p>
            <a:r>
              <a:rPr lang="en-GB" dirty="0"/>
              <a:t>They decided to cover the whole robot in a </a:t>
            </a:r>
            <a:r>
              <a:rPr lang="en-GB" dirty="0">
                <a:hlinkClick r:id="rId3"/>
              </a:rPr>
              <a:t>hydrogel</a:t>
            </a:r>
            <a:r>
              <a:rPr lang="en-GB" dirty="0"/>
              <a:t> skin.</a:t>
            </a:r>
          </a:p>
          <a:p>
            <a:r>
              <a:rPr lang="en-GB" dirty="0"/>
              <a:t>Hydrogel is a polymer gel.</a:t>
            </a:r>
          </a:p>
          <a:p>
            <a:r>
              <a:rPr lang="en-GB" dirty="0"/>
              <a:t>You can find out about hydrogel in this 2-minute video -  https://video.link/w/35KZKrW2RO8#</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solidFill>
                  <a:srgbClr val="3EB1C8"/>
                </a:solidFill>
                <a:latin typeface="Calibri" panose="020F0502020204030204" pitchFamily="34" charset="0"/>
                <a:cs typeface="Calibri" panose="020F0502020204030204" pitchFamily="34" charset="0"/>
              </a:rPr>
              <a:t>Can you think of any other problems that the engineers had to overcome?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solidFill>
                  <a:srgbClr val="3EB1C8"/>
                </a:solidFill>
                <a:latin typeface="Calibri" panose="020F0502020204030204" pitchFamily="34" charset="0"/>
                <a:cs typeface="Calibri" panose="020F0502020204030204" pitchFamily="34" charset="0"/>
              </a:rPr>
              <a:t>Ask – what does it feel like when you try walk in a swimming pool?</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sym typeface="Wingdings" panose="05000000000000000000" pitchFamily="2" charset="2"/>
              </a:rPr>
              <a:t>An object moving through liquid through liquid will experience resistance (a type of friction called water resistance)  scientists needed to choose a material that was smooth so that there was less friction when the robot moved through the phantom blood.</a:t>
            </a:r>
            <a:endParaRPr lang="en-GB" b="0" dirty="0"/>
          </a:p>
        </p:txBody>
      </p:sp>
      <p:sp>
        <p:nvSpPr>
          <p:cNvPr id="4" name="Slide Number Placeholder 3"/>
          <p:cNvSpPr>
            <a:spLocks noGrp="1"/>
          </p:cNvSpPr>
          <p:nvPr>
            <p:ph type="sldNum" sz="quarter" idx="5"/>
          </p:nvPr>
        </p:nvSpPr>
        <p:spPr/>
        <p:txBody>
          <a:bodyPr/>
          <a:lstStyle/>
          <a:p>
            <a:fld id="{0DB62ADE-C0E3-4181-8BA0-7700323193E2}" type="slidenum">
              <a:rPr lang="en-GB" smtClean="0"/>
              <a:t>12</a:t>
            </a:fld>
            <a:endParaRPr lang="en-GB"/>
          </a:p>
        </p:txBody>
      </p:sp>
    </p:spTree>
    <p:extLst>
      <p:ext uri="{BB962C8B-B14F-4D97-AF65-F5344CB8AC3E}">
        <p14:creationId xmlns:p14="http://schemas.microsoft.com/office/powerpoint/2010/main" val="31790845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Optional slide </a:t>
            </a:r>
            <a:r>
              <a:rPr lang="en-US" dirty="0"/>
              <a:t>– this diagram is complex and may not be helpful for all children but if children are interested, teachers could explain what the robot is made of and why the scientists chose these materials.</a:t>
            </a:r>
          </a:p>
          <a:p>
            <a:endParaRPr lang="en-GB" sz="1200" b="0" i="0" u="none" strike="noStrike" kern="1200" baseline="0" dirty="0">
              <a:solidFill>
                <a:schemeClr val="tx1"/>
              </a:solidFill>
              <a:latin typeface="+mn-lt"/>
              <a:ea typeface="+mn-ea"/>
              <a:cs typeface="+mn-cs"/>
            </a:endParaRPr>
          </a:p>
          <a:p>
            <a:r>
              <a:rPr lang="en-GB" sz="1200" b="0" i="1" u="none" strike="noStrike" kern="1200" baseline="0" dirty="0">
                <a:solidFill>
                  <a:schemeClr val="tx1"/>
                </a:solidFill>
                <a:latin typeface="+mn-lt"/>
                <a:ea typeface="+mn-ea"/>
                <a:cs typeface="+mn-cs"/>
              </a:rPr>
              <a:t>Structure of the magnetic robot:</a:t>
            </a:r>
          </a:p>
          <a:p>
            <a:r>
              <a:rPr lang="en-GB" sz="1200" b="1" i="0" u="none" strike="noStrike" kern="1200" baseline="0" dirty="0">
                <a:solidFill>
                  <a:schemeClr val="tx1"/>
                </a:solidFill>
                <a:latin typeface="+mn-lt"/>
                <a:ea typeface="+mn-ea"/>
                <a:cs typeface="+mn-cs"/>
              </a:rPr>
              <a:t>Magnetic particles </a:t>
            </a:r>
            <a:r>
              <a:rPr lang="en-GB" sz="1200" b="0" i="0" u="none" strike="noStrike" kern="1200" baseline="0" dirty="0">
                <a:solidFill>
                  <a:schemeClr val="tx1"/>
                </a:solidFill>
                <a:latin typeface="+mn-lt"/>
                <a:ea typeface="+mn-ea"/>
                <a:cs typeface="+mn-cs"/>
              </a:rPr>
              <a:t>arranged in the same direction are mixed into a soft material (bottom left circle). </a:t>
            </a:r>
          </a:p>
          <a:p>
            <a:r>
              <a:rPr lang="en-GB" sz="1200" b="0" i="0" u="none" strike="noStrike" kern="1200" baseline="0" dirty="0">
                <a:solidFill>
                  <a:schemeClr val="tx1"/>
                </a:solidFill>
                <a:latin typeface="+mn-lt"/>
                <a:ea typeface="+mn-ea"/>
                <a:cs typeface="+mn-cs"/>
              </a:rPr>
              <a:t>Each magnetic particle is surrounded by a </a:t>
            </a:r>
            <a:r>
              <a:rPr lang="en-GB" sz="1200" b="1" i="0" u="none" strike="noStrike" kern="1200" baseline="0" dirty="0">
                <a:solidFill>
                  <a:schemeClr val="tx1"/>
                </a:solidFill>
                <a:latin typeface="+mn-lt"/>
                <a:ea typeface="+mn-ea"/>
                <a:cs typeface="+mn-cs"/>
              </a:rPr>
              <a:t>silica shell </a:t>
            </a:r>
            <a:r>
              <a:rPr lang="en-GB" sz="1200" b="0" i="0" u="none" strike="noStrike" kern="1200" baseline="0" dirty="0">
                <a:solidFill>
                  <a:schemeClr val="tx1"/>
                </a:solidFill>
                <a:latin typeface="+mn-lt"/>
                <a:ea typeface="+mn-ea"/>
                <a:cs typeface="+mn-cs"/>
              </a:rPr>
              <a:t>to prevent the magnets going rusty (bottom right circle). </a:t>
            </a:r>
          </a:p>
          <a:p>
            <a:r>
              <a:rPr lang="en-GB" sz="1200" b="0" i="0" u="none" strike="noStrike" kern="1200" baseline="0" dirty="0">
                <a:solidFill>
                  <a:schemeClr val="tx1"/>
                </a:solidFill>
                <a:latin typeface="+mn-lt"/>
                <a:ea typeface="+mn-ea"/>
                <a:cs typeface="+mn-cs"/>
              </a:rPr>
              <a:t>The surface of the robot is covered by a water-loving </a:t>
            </a:r>
            <a:r>
              <a:rPr lang="en-GB" sz="1200" b="1" i="0" u="none" strike="noStrike" kern="1200" baseline="0" dirty="0">
                <a:solidFill>
                  <a:schemeClr val="tx1"/>
                </a:solidFill>
                <a:latin typeface="+mn-lt"/>
                <a:ea typeface="+mn-ea"/>
                <a:cs typeface="+mn-cs"/>
              </a:rPr>
              <a:t>gel (hydrogel) skin </a:t>
            </a:r>
            <a:r>
              <a:rPr lang="en-GB" sz="1200" b="0" i="0" u="none" strike="noStrike" kern="1200" baseline="0" dirty="0">
                <a:solidFill>
                  <a:schemeClr val="tx1"/>
                </a:solidFill>
                <a:latin typeface="+mn-lt"/>
                <a:ea typeface="+mn-ea"/>
                <a:cs typeface="+mn-cs"/>
              </a:rPr>
              <a:t>to reduce friction when the robot moves through vessels (top circle).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kern="1200" baseline="0" dirty="0">
                <a:solidFill>
                  <a:schemeClr val="tx1"/>
                </a:solidFill>
                <a:latin typeface="+mn-lt"/>
                <a:ea typeface="+mn-ea"/>
                <a:cs typeface="+mn-cs"/>
              </a:rPr>
              <a:t>The magnetic tip of the continuum robot moves when a </a:t>
            </a:r>
            <a:r>
              <a:rPr lang="en-GB" sz="1200" b="1" i="0" u="none" strike="noStrike" kern="1200" baseline="0" dirty="0">
                <a:solidFill>
                  <a:schemeClr val="tx1"/>
                </a:solidFill>
                <a:latin typeface="+mn-lt"/>
                <a:ea typeface="+mn-ea"/>
                <a:cs typeface="+mn-cs"/>
              </a:rPr>
              <a:t>magnetic field </a:t>
            </a:r>
            <a:r>
              <a:rPr lang="en-GB" sz="1200" b="0" i="0" u="none" strike="noStrike" kern="1200" baseline="0" dirty="0">
                <a:solidFill>
                  <a:schemeClr val="tx1"/>
                </a:solidFill>
                <a:latin typeface="+mn-lt"/>
                <a:ea typeface="+mn-ea"/>
                <a:cs typeface="+mn-cs"/>
              </a:rPr>
              <a:t>is switched on.</a:t>
            </a:r>
            <a:endParaRPr lang="en-GB" i="0" dirty="0"/>
          </a:p>
          <a:p>
            <a:endParaRPr lang="en-GB" sz="1200" b="0" i="0" u="none" strike="noStrike" kern="1200" baseline="0" dirty="0">
              <a:solidFill>
                <a:schemeClr val="tx1"/>
              </a:solidFill>
              <a:latin typeface="+mn-lt"/>
              <a:ea typeface="+mn-ea"/>
              <a:cs typeface="+mn-cs"/>
            </a:endParaRPr>
          </a:p>
          <a:p>
            <a:r>
              <a:rPr lang="en-GB" sz="1200" b="0" i="1" u="none" strike="noStrike" kern="1200" baseline="0" dirty="0">
                <a:solidFill>
                  <a:schemeClr val="tx1"/>
                </a:solidFill>
                <a:latin typeface="+mn-lt"/>
                <a:ea typeface="+mn-ea"/>
                <a:cs typeface="+mn-cs"/>
              </a:rPr>
              <a:t>Explanation of key terms:</a:t>
            </a:r>
          </a:p>
          <a:p>
            <a:r>
              <a:rPr lang="en-GB" sz="1200" b="1" kern="1200" dirty="0">
                <a:solidFill>
                  <a:schemeClr val="tx1"/>
                </a:solidFill>
                <a:latin typeface="+mn-lt"/>
                <a:ea typeface="+mn-ea"/>
                <a:cs typeface="+mn-cs"/>
              </a:rPr>
              <a:t>magnetic actuation </a:t>
            </a:r>
            <a:r>
              <a:rPr lang="en-GB" sz="1200" kern="1200" dirty="0">
                <a:solidFill>
                  <a:schemeClr val="tx1"/>
                </a:solidFill>
                <a:latin typeface="+mn-lt"/>
                <a:ea typeface="+mn-ea"/>
                <a:cs typeface="+mn-cs"/>
              </a:rPr>
              <a:t>= movement caused by magnets</a:t>
            </a:r>
          </a:p>
          <a:p>
            <a:r>
              <a:rPr lang="en-GB" sz="1200" b="1" kern="1200" dirty="0">
                <a:solidFill>
                  <a:schemeClr val="tx1"/>
                </a:solidFill>
                <a:latin typeface="+mn-lt"/>
                <a:ea typeface="+mn-ea"/>
                <a:cs typeface="+mn-cs"/>
              </a:rPr>
              <a:t>magnetic polarities </a:t>
            </a:r>
            <a:r>
              <a:rPr lang="en-GB" sz="1200" kern="1200" dirty="0">
                <a:solidFill>
                  <a:schemeClr val="tx1"/>
                </a:solidFill>
                <a:latin typeface="+mn-lt"/>
                <a:ea typeface="+mn-ea"/>
                <a:cs typeface="+mn-cs"/>
              </a:rPr>
              <a:t>= north or south pole of a magnet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latin typeface="+mn-lt"/>
                <a:ea typeface="+mn-ea"/>
                <a:cs typeface="+mn-cs"/>
              </a:rPr>
              <a:t>magnetic field </a:t>
            </a:r>
            <a:r>
              <a:rPr lang="en-GB" sz="1200" kern="1200" dirty="0">
                <a:solidFill>
                  <a:schemeClr val="tx1"/>
                </a:solidFill>
                <a:latin typeface="+mn-lt"/>
                <a:ea typeface="+mn-ea"/>
                <a:cs typeface="+mn-cs"/>
              </a:rPr>
              <a:t>= region around a magnet where the magnetic force has an effect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*Image</a:t>
            </a:r>
            <a:r>
              <a:rPr lang="en-US" i="0" dirty="0"/>
              <a:t>: </a:t>
            </a:r>
            <a:r>
              <a:rPr lang="en-GB" sz="1200" b="1" i="0" u="none" strike="noStrike" kern="1200" baseline="0" dirty="0">
                <a:solidFill>
                  <a:schemeClr val="tx1"/>
                </a:solidFill>
                <a:latin typeface="+mn-lt"/>
                <a:ea typeface="+mn-ea"/>
                <a:cs typeface="+mn-cs"/>
              </a:rPr>
              <a:t>The structure of the magnetic robot. </a:t>
            </a:r>
            <a:r>
              <a:rPr lang="en-US" dirty="0"/>
              <a:t>© </a:t>
            </a:r>
            <a:r>
              <a:rPr lang="en-GB" sz="1200" b="0" i="0" u="none" strike="noStrike" kern="1200" baseline="0" dirty="0">
                <a:solidFill>
                  <a:schemeClr val="tx1"/>
                </a:solidFill>
                <a:latin typeface="+mn-lt"/>
                <a:ea typeface="+mn-ea"/>
                <a:cs typeface="+mn-cs"/>
              </a:rPr>
              <a:t>From</a:t>
            </a:r>
            <a:r>
              <a:rPr lang="da-DK" sz="1200" b="0" i="0" u="none" strike="noStrike" kern="1200" baseline="0" dirty="0">
                <a:solidFill>
                  <a:schemeClr val="tx1"/>
                </a:solidFill>
                <a:latin typeface="+mn-lt"/>
                <a:ea typeface="+mn-ea"/>
                <a:cs typeface="+mn-cs"/>
              </a:rPr>
              <a:t> Kim et al., </a:t>
            </a:r>
            <a:r>
              <a:rPr lang="da-DK" sz="1200" b="0" i="1" u="none" strike="noStrike" kern="1200" baseline="0" dirty="0">
                <a:solidFill>
                  <a:schemeClr val="tx1"/>
                </a:solidFill>
                <a:latin typeface="+mn-lt"/>
                <a:ea typeface="+mn-ea"/>
                <a:cs typeface="+mn-cs"/>
              </a:rPr>
              <a:t>Sci. Robot</a:t>
            </a:r>
            <a:r>
              <a:rPr lang="da-DK" sz="1200" b="0" i="0" u="none" strike="noStrike" kern="1200" baseline="0" dirty="0">
                <a:solidFill>
                  <a:schemeClr val="tx1"/>
                </a:solidFill>
                <a:latin typeface="+mn-lt"/>
                <a:ea typeface="+mn-ea"/>
                <a:cs typeface="+mn-cs"/>
              </a:rPr>
              <a:t>. </a:t>
            </a:r>
            <a:r>
              <a:rPr lang="da-DK" sz="1200" b="1" i="0" u="none" strike="noStrike" kern="1200" baseline="0" dirty="0">
                <a:solidFill>
                  <a:schemeClr val="tx1"/>
                </a:solidFill>
                <a:latin typeface="+mn-lt"/>
                <a:ea typeface="+mn-ea"/>
                <a:cs typeface="+mn-cs"/>
              </a:rPr>
              <a:t>4</a:t>
            </a:r>
            <a:r>
              <a:rPr lang="da-DK" sz="1200" b="0" i="0" u="none" strike="noStrike" kern="1200" baseline="0" dirty="0">
                <a:solidFill>
                  <a:schemeClr val="tx1"/>
                </a:solidFill>
                <a:latin typeface="+mn-lt"/>
                <a:ea typeface="+mn-ea"/>
                <a:cs typeface="+mn-cs"/>
              </a:rPr>
              <a:t>, eaax7329 (2019). </a:t>
            </a:r>
            <a:r>
              <a:rPr lang="en-GB" sz="1200" b="0" i="0" u="none" strike="noStrike" kern="1200" baseline="0" dirty="0">
                <a:solidFill>
                  <a:schemeClr val="tx1"/>
                </a:solidFill>
                <a:latin typeface="+mn-lt"/>
                <a:ea typeface="+mn-ea"/>
                <a:cs typeface="+mn-cs"/>
              </a:rPr>
              <a:t>Reprinted with permission from AAAS. This figure may be used for classroom purposes only. Permission must be obtained from AAAS for any other purpose.</a:t>
            </a:r>
          </a:p>
          <a:p>
            <a:endParaRPr lang="en-GB" sz="1200" kern="1200" dirty="0">
              <a:solidFill>
                <a:schemeClr val="tx1"/>
              </a:solidFill>
              <a:latin typeface="+mn-lt"/>
              <a:ea typeface="+mn-ea"/>
              <a:cs typeface="+mn-cs"/>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13</a:t>
            </a:fld>
            <a:endParaRPr lang="en-GB"/>
          </a:p>
        </p:txBody>
      </p:sp>
    </p:spTree>
    <p:extLst>
      <p:ext uri="{BB962C8B-B14F-4D97-AF65-F5344CB8AC3E}">
        <p14:creationId xmlns:p14="http://schemas.microsoft.com/office/powerpoint/2010/main" val="38678485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1. Can you make a model to demonstrate how a small ‘robot’ moves through a series of rings?</a:t>
            </a:r>
          </a:p>
          <a:p>
            <a:r>
              <a:rPr lang="en-GB" b="0" dirty="0"/>
              <a:t>The scientists tested the movement of their robot through a series of rings and then through some tubes. Click on the image to see a model.</a:t>
            </a:r>
          </a:p>
          <a:p>
            <a:r>
              <a:rPr lang="en-GB" b="0" dirty="0">
                <a:solidFill>
                  <a:srgbClr val="3EB1C8"/>
                </a:solidFill>
              </a:rPr>
              <a:t>Children could create their own models. </a:t>
            </a:r>
            <a:r>
              <a:rPr lang="en-GB" sz="1200" i="0" kern="1200" dirty="0">
                <a:solidFill>
                  <a:schemeClr val="tx1"/>
                </a:solidFill>
                <a:latin typeface="+mn-lt"/>
                <a:ea typeface="+mn-ea"/>
                <a:cs typeface="+mn-cs"/>
              </a:rPr>
              <a:t>Possible investigations (comparative testing):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kern="1200" dirty="0">
                <a:solidFill>
                  <a:schemeClr val="tx1"/>
                </a:solidFill>
                <a:latin typeface="+mn-lt"/>
                <a:ea typeface="+mn-ea"/>
                <a:cs typeface="+mn-cs"/>
              </a:rPr>
              <a:t>Can you investigate whether the thickness (thick/thin/how many layers) of card affects the ability of the magnet to control the robot?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kern="1200" dirty="0">
                <a:solidFill>
                  <a:schemeClr val="tx1"/>
                </a:solidFill>
                <a:latin typeface="+mn-lt"/>
                <a:ea typeface="+mn-ea"/>
                <a:cs typeface="+mn-cs"/>
              </a:rPr>
              <a:t>Does the surface texture (rough/smooth) make a difference to the ease with which the magnet is controlled? </a:t>
            </a:r>
            <a:endParaRPr lang="en-GB" b="0" dirty="0">
              <a:solidFill>
                <a:srgbClr val="3EB1C8"/>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i="0" dirty="0"/>
              <a:t>2. </a:t>
            </a:r>
            <a:r>
              <a:rPr lang="en-GB" b="1" dirty="0"/>
              <a:t>Which is the strongest magnet?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i="0" dirty="0"/>
              <a:t>Children could measure the maximum distance between a paperclip and a magnet when it is attracted to the magnet.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i="0" dirty="0"/>
              <a:t>Alternatively, children could count layers of materials (e/g/ paper/card/fabric) between the magnet and a paperclip to see which magnet if effective through the most layers.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i="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3. Which metals can be made magnetic? </a:t>
            </a:r>
            <a:r>
              <a:rPr lang="en-GB" b="0" dirty="0"/>
              <a:t>(This could be done by children independently.)</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Rubbing a nail with a permanent magnet will magnetise a nail. </a:t>
            </a:r>
            <a:r>
              <a:rPr lang="en-GB" b="1" dirty="0"/>
              <a:t>Note: </a:t>
            </a:r>
            <a:r>
              <a:rPr lang="en-GB" dirty="0"/>
              <a:t>One pole of the magnet must stroke the nail from one end to the other in a single direction. The magnet must be lifted completely off and away from the nail between each stroke before beginning the next stroke. This is because the permanent magnet aligns the atoms in the nail to ‘line up’ in the same polar direction, giving the nail a North and South magnetic pole. Expect to make 20-30 strokes before the nail will be sufficiently magnetised to pick up a paperclip. Nails containing iron can be magnetised.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i="0" dirty="0"/>
          </a:p>
          <a:p>
            <a:r>
              <a:rPr lang="en-GB" b="1" dirty="0"/>
              <a:t>4. Which magnetic metals can survive best in a wet environment? </a:t>
            </a:r>
            <a:r>
              <a:rPr lang="en-GB" b="0" dirty="0"/>
              <a:t>(You could set this up a whole class investigation which children can observe during the following week.)</a:t>
            </a:r>
          </a:p>
          <a:p>
            <a:r>
              <a:rPr lang="en-GB" dirty="0"/>
              <a:t>The scientists coated the magnetic particles with silica to stop them corroding in a wet environment. </a:t>
            </a:r>
          </a:p>
          <a:p>
            <a:r>
              <a:rPr lang="en-GB" i="1" dirty="0"/>
              <a:t>Possible investigation:</a:t>
            </a:r>
            <a:r>
              <a:rPr lang="en-GB" b="0" i="1" dirty="0"/>
              <a:t> </a:t>
            </a:r>
            <a:r>
              <a:rPr lang="en-GB" b="1" i="0" dirty="0"/>
              <a:t>Which types of nail rusts the slowest/fastest? </a:t>
            </a:r>
            <a:r>
              <a:rPr lang="en-GB" b="0" i="0" dirty="0"/>
              <a:t>Children could investigate what happens to different types of nails (iron, copper, steel, stainless steel and galvanised steel) in water, salt water and a weak acid solution (e.g. white vinegar).</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i="0" dirty="0"/>
              <a:t>Note: </a:t>
            </a:r>
            <a:r>
              <a:rPr lang="en-GB" sz="1200" b="0" i="0" kern="1200" dirty="0">
                <a:solidFill>
                  <a:schemeClr val="tx1"/>
                </a:solidFill>
                <a:effectLst/>
                <a:latin typeface="+mn-lt"/>
                <a:ea typeface="+mn-ea"/>
                <a:cs typeface="+mn-cs"/>
              </a:rPr>
              <a:t>Rusting is a specific example of corrosion, which occurs when iron or steel (which contains iron) react with oxygen and water to form a new compound called iron(III) oxide. Hydrated iron(III) oxide is the orange-brown substance seen on the surface of rusty objects.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i="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5. Which types of surfaces produce the least/most friction?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The engineers compared the forces needed to pull an object (with and without a hydrogel skin) through the pretend blood vessels. The robot with the hydrogel skin needed less force to move it, i.e. the hydrogel skin reduced the friction between the robot surface and the liquid (pretend blood). </a:t>
            </a:r>
            <a:r>
              <a:rPr lang="en-GB" sz="1200" kern="1200" dirty="0">
                <a:solidFill>
                  <a:schemeClr val="tx1"/>
                </a:solidFill>
                <a:latin typeface="+mn-lt"/>
                <a:ea typeface="+mn-ea"/>
                <a:cs typeface="+mn-cs"/>
              </a:rPr>
              <a:t>Children could be encouraged to design a simple investigation to show that different surfaces create different amounts of fiction on a moving object. Note - the teacher should explain that the scientists were looking at friction between surfaces (as described above). We can't use the same materials they used, but we can show that different surfaces create different amounts of friction (comparative/fair testing). </a:t>
            </a:r>
            <a:r>
              <a:rPr lang="en-US" b="0" dirty="0">
                <a:solidFill>
                  <a:schemeClr val="tx1"/>
                </a:solidFill>
              </a:rPr>
              <a:t>Resources - f</a:t>
            </a:r>
            <a:r>
              <a:rPr lang="en-US" dirty="0">
                <a:solidFill>
                  <a:schemeClr val="tx1"/>
                </a:solidFill>
              </a:rPr>
              <a:t>orce meters, string, objects to pull across surfaces (e.g. jam jar lids, toy cars, shoes), access to different surfaces (e.g. carpet, tiles, wooden/plastic table, concrete).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i="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i="0" dirty="0"/>
              <a:t>6. What are robots used for?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Children could find out about different types of robot and what they are developed to do.</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i="0" dirty="0"/>
              <a:t>Robots are widely used in manufacturing, assembly and packaging, transport, earth and space exploration and weaponry.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i="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i="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i="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i="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i="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i="0" dirty="0"/>
          </a:p>
        </p:txBody>
      </p:sp>
      <p:sp>
        <p:nvSpPr>
          <p:cNvPr id="4" name="Slide Number Placeholder 3"/>
          <p:cNvSpPr>
            <a:spLocks noGrp="1"/>
          </p:cNvSpPr>
          <p:nvPr>
            <p:ph type="sldNum" sz="quarter" idx="5"/>
          </p:nvPr>
        </p:nvSpPr>
        <p:spPr/>
        <p:txBody>
          <a:bodyPr/>
          <a:lstStyle/>
          <a:p>
            <a:fld id="{0DB62ADE-C0E3-4181-8BA0-7700323193E2}" type="slidenum">
              <a:rPr lang="en-GB" smtClean="0"/>
              <a:t>14</a:t>
            </a:fld>
            <a:endParaRPr lang="en-GB"/>
          </a:p>
        </p:txBody>
      </p:sp>
    </p:spTree>
    <p:extLst>
      <p:ext uri="{BB962C8B-B14F-4D97-AF65-F5344CB8AC3E}">
        <p14:creationId xmlns:p14="http://schemas.microsoft.com/office/powerpoint/2010/main" val="6015773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Click on the image to watch </a:t>
            </a:r>
            <a:r>
              <a:rPr lang="en-GB" dirty="0" err="1"/>
              <a:t>animaltion</a:t>
            </a:r>
            <a:r>
              <a:rPr lang="en-GB" dirty="0"/>
              <a:t>.</a:t>
            </a:r>
          </a:p>
        </p:txBody>
      </p:sp>
      <p:sp>
        <p:nvSpPr>
          <p:cNvPr id="4" name="Slide Number Placeholder 3"/>
          <p:cNvSpPr>
            <a:spLocks noGrp="1"/>
          </p:cNvSpPr>
          <p:nvPr>
            <p:ph type="sldNum" sz="quarter" idx="5"/>
          </p:nvPr>
        </p:nvSpPr>
        <p:spPr/>
        <p:txBody>
          <a:bodyPr/>
          <a:lstStyle/>
          <a:p>
            <a:fld id="{0DB62ADE-C0E3-4181-8BA0-7700323193E2}" type="slidenum">
              <a:rPr lang="en-GB" smtClean="0"/>
              <a:t>15</a:t>
            </a:fld>
            <a:endParaRPr lang="en-GB"/>
          </a:p>
        </p:txBody>
      </p:sp>
    </p:spTree>
    <p:extLst>
      <p:ext uri="{BB962C8B-B14F-4D97-AF65-F5344CB8AC3E}">
        <p14:creationId xmlns:p14="http://schemas.microsoft.com/office/powerpoint/2010/main" val="5969391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072317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705046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dirty="0"/>
              <a:t>*We recommend that you </a:t>
            </a:r>
            <a:r>
              <a:rPr lang="en-GB" u="sng" dirty="0"/>
              <a:t>focus on one of these enquiry skills</a:t>
            </a:r>
            <a:r>
              <a:rPr lang="en-GB" u="none" dirty="0"/>
              <a:t> </a:t>
            </a:r>
            <a:r>
              <a:rPr lang="en-GB" dirty="0"/>
              <a:t>when children carry out one of the research-related investigations.</a:t>
            </a:r>
          </a:p>
          <a:p>
            <a:pPr marL="0" indent="0">
              <a:buFont typeface="Arial" panose="020B0604020202020204" pitchFamily="34" charset="0"/>
              <a:buNone/>
            </a:pPr>
            <a:r>
              <a:rPr lang="en-GB" dirty="0"/>
              <a:t>Of course, you might like to choose a different focus:</a:t>
            </a:r>
          </a:p>
          <a:p>
            <a:pPr marL="171450" indent="-171450">
              <a:buFont typeface="Arial" panose="020B0604020202020204" pitchFamily="34" charset="0"/>
              <a:buChar char="•"/>
            </a:pPr>
            <a:r>
              <a:rPr lang="en-GB" dirty="0"/>
              <a:t>Asking questions</a:t>
            </a:r>
          </a:p>
          <a:p>
            <a:pPr marL="171450" indent="-171450">
              <a:buFont typeface="Arial" panose="020B0604020202020204" pitchFamily="34" charset="0"/>
              <a:buChar char="•"/>
            </a:pPr>
            <a:r>
              <a:rPr lang="en-GB" dirty="0"/>
              <a:t>Making predictions</a:t>
            </a:r>
          </a:p>
          <a:p>
            <a:pPr marL="171450" indent="-171450">
              <a:buFont typeface="Arial" panose="020B0604020202020204" pitchFamily="34" charset="0"/>
              <a:buChar char="•"/>
            </a:pPr>
            <a:r>
              <a:rPr lang="en-GB" dirty="0"/>
              <a:t>Observing and measuring</a:t>
            </a:r>
          </a:p>
          <a:p>
            <a:pPr marL="171450" indent="-171450">
              <a:buFont typeface="Arial" panose="020B0604020202020204" pitchFamily="34" charset="0"/>
              <a:buChar char="•"/>
            </a:pPr>
            <a:r>
              <a:rPr lang="en-GB" dirty="0"/>
              <a:t>Recording data</a:t>
            </a:r>
          </a:p>
          <a:p>
            <a:pPr marL="171450" indent="-171450">
              <a:buFont typeface="Arial" panose="020B0604020202020204" pitchFamily="34" charset="0"/>
              <a:buChar char="•"/>
            </a:pPr>
            <a:r>
              <a:rPr lang="en-GB" dirty="0"/>
              <a:t>Evaluating</a:t>
            </a:r>
          </a:p>
          <a:p>
            <a:pPr marL="171450" indent="-171450">
              <a:buFont typeface="Arial" panose="020B0604020202020204" pitchFamily="34" charset="0"/>
              <a:buChar char="•"/>
            </a:pP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00592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Notes for teachers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643903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1"/>
        <p:cNvGrpSpPr/>
        <p:nvPr/>
      </p:nvGrpSpPr>
      <p:grpSpPr>
        <a:xfrm>
          <a:off x="0" y="0"/>
          <a:ext cx="0" cy="0"/>
          <a:chOff x="0" y="0"/>
          <a:chExt cx="0" cy="0"/>
        </a:xfrm>
      </p:grpSpPr>
      <p:sp>
        <p:nvSpPr>
          <p:cNvPr id="852" name="Google Shape;852;p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53" name="Google Shape;853;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800"/>
              <a:buFont typeface="Calibri"/>
              <a:buNone/>
            </a:pPr>
            <a:r>
              <a:rPr lang="en-GB" sz="2800" dirty="0"/>
              <a:t>Run this short </a:t>
            </a:r>
            <a:r>
              <a:rPr lang="en-GB" sz="2800" b="1" dirty="0"/>
              <a:t>Explorify</a:t>
            </a:r>
            <a:r>
              <a:rPr lang="en-GB" sz="2800" dirty="0"/>
              <a:t> activity - https://explorify.uk/en/activities/whats-going-on/magnets</a:t>
            </a:r>
          </a:p>
          <a:p>
            <a:pPr marL="0" marR="0" lvl="0" indent="0" algn="l" rtl="0">
              <a:lnSpc>
                <a:spcPct val="100000"/>
              </a:lnSpc>
              <a:spcBef>
                <a:spcPts val="0"/>
              </a:spcBef>
              <a:spcAft>
                <a:spcPts val="0"/>
              </a:spcAft>
              <a:buClr>
                <a:schemeClr val="dk1"/>
              </a:buClr>
              <a:buSzPts val="2800"/>
              <a:buFont typeface="Calibri"/>
              <a:buNone/>
            </a:pPr>
            <a:endParaRPr lang="en-GB" sz="2800" dirty="0">
              <a:effectLst/>
              <a:latin typeface="Segoe UI" panose="020B0502040204020203" pitchFamily="34" charset="0"/>
            </a:endParaRPr>
          </a:p>
          <a:p>
            <a:pPr marL="0" marR="0" lvl="0" indent="0" algn="l" rtl="0">
              <a:lnSpc>
                <a:spcPct val="100000"/>
              </a:lnSpc>
              <a:spcBef>
                <a:spcPts val="0"/>
              </a:spcBef>
              <a:spcAft>
                <a:spcPts val="0"/>
              </a:spcAft>
              <a:buClr>
                <a:schemeClr val="dk1"/>
              </a:buClr>
              <a:buSzPts val="2800"/>
              <a:buFont typeface="Calibri"/>
              <a:buNone/>
            </a:pPr>
            <a:r>
              <a:rPr lang="en-GB" sz="2800" dirty="0">
                <a:effectLst/>
                <a:latin typeface="Segoe UI" panose="020B0502040204020203" pitchFamily="34" charset="0"/>
              </a:rPr>
              <a:t>Stop the film periodically &amp; ask what might happening? Why?</a:t>
            </a:r>
          </a:p>
          <a:p>
            <a:pPr marL="0" marR="0" lvl="0" indent="0" algn="l" rtl="0">
              <a:lnSpc>
                <a:spcPct val="100000"/>
              </a:lnSpc>
              <a:spcBef>
                <a:spcPts val="0"/>
              </a:spcBef>
              <a:spcAft>
                <a:spcPts val="0"/>
              </a:spcAft>
              <a:buClr>
                <a:schemeClr val="dk1"/>
              </a:buClr>
              <a:buSzPts val="2800"/>
              <a:buFont typeface="Calibri"/>
              <a:buNone/>
            </a:pPr>
            <a:r>
              <a:rPr lang="en-GB" sz="2800" dirty="0">
                <a:effectLst/>
                <a:latin typeface="Segoe UI" panose="020B0502040204020203" pitchFamily="34" charset="0"/>
              </a:rPr>
              <a:t>The webpage has guidance on running the activity.</a:t>
            </a:r>
          </a:p>
          <a:p>
            <a:pPr marL="0" marR="0" lvl="0" indent="0" algn="l" rtl="0">
              <a:lnSpc>
                <a:spcPct val="100000"/>
              </a:lnSpc>
              <a:spcBef>
                <a:spcPts val="0"/>
              </a:spcBef>
              <a:spcAft>
                <a:spcPts val="0"/>
              </a:spcAft>
              <a:buClr>
                <a:schemeClr val="dk1"/>
              </a:buClr>
              <a:buSzPts val="2800"/>
              <a:buFont typeface="Calibri"/>
              <a:buNone/>
            </a:pPr>
            <a:endParaRPr lang="en-GB" sz="2800" dirty="0"/>
          </a:p>
          <a:p>
            <a:pPr marL="0" marR="0" lvl="0" indent="0" algn="l" rtl="0">
              <a:lnSpc>
                <a:spcPct val="100000"/>
              </a:lnSpc>
              <a:spcBef>
                <a:spcPts val="0"/>
              </a:spcBef>
              <a:spcAft>
                <a:spcPts val="0"/>
              </a:spcAft>
              <a:buClr>
                <a:schemeClr val="dk1"/>
              </a:buClr>
              <a:buSzPts val="2800"/>
              <a:buFont typeface="Calibri"/>
              <a:buNone/>
            </a:pPr>
            <a:r>
              <a:rPr lang="en-GB" sz="2800" dirty="0"/>
              <a:t>This link will take you to the Explorify website – if you do not have an account, sign up (it's free) before the lesson!</a:t>
            </a:r>
            <a:endParaRPr sz="2800" dirty="0"/>
          </a:p>
          <a:p>
            <a:pPr marL="0" lvl="0" indent="0" algn="l" rtl="0">
              <a:spcBef>
                <a:spcPts val="0"/>
              </a:spcBef>
              <a:spcAft>
                <a:spcPts val="0"/>
              </a:spcAft>
              <a:buNone/>
            </a:pPr>
            <a:endParaRPr sz="2800" b="0" i="0" dirty="0">
              <a:solidFill>
                <a:srgbClr val="292929"/>
              </a:solidFill>
              <a:latin typeface="Helvetica Neue"/>
              <a:ea typeface="Helvetica Neue"/>
              <a:cs typeface="Helvetica Neue"/>
              <a:sym typeface="Helvetica Neue"/>
            </a:endParaRPr>
          </a:p>
          <a:p>
            <a:pPr marL="0" lvl="0" indent="0" algn="l" rtl="0">
              <a:spcBef>
                <a:spcPts val="0"/>
              </a:spcBef>
              <a:spcAft>
                <a:spcPts val="0"/>
              </a:spcAft>
              <a:buNone/>
            </a:pPr>
            <a:endParaRPr sz="1800" b="1" i="0" u="none" strike="noStrike" dirty="0">
              <a:solidFill>
                <a:srgbClr val="636467"/>
              </a:solidFill>
              <a:latin typeface="Inter"/>
              <a:ea typeface="Inter"/>
              <a:cs typeface="Inter"/>
              <a:sym typeface="Inter"/>
            </a:endParaRPr>
          </a:p>
          <a:p>
            <a:pPr marL="0" lvl="0" indent="0" algn="l" rtl="0">
              <a:spcBef>
                <a:spcPts val="0"/>
              </a:spcBef>
              <a:spcAft>
                <a:spcPts val="0"/>
              </a:spcAft>
              <a:buClr>
                <a:schemeClr val="dk1"/>
              </a:buClr>
              <a:buSzPts val="1800"/>
              <a:buFont typeface="Arial"/>
              <a:buNone/>
            </a:pPr>
            <a:endParaRPr sz="1800" b="0" i="0" u="none" strike="noStrike" dirty="0">
              <a:solidFill>
                <a:srgbClr val="7F7F7F"/>
              </a:solidFill>
              <a:latin typeface="Trebuchet MS"/>
              <a:ea typeface="Trebuchet MS"/>
              <a:cs typeface="Trebuchet MS"/>
              <a:sym typeface="Trebuchet MS"/>
            </a:endParaRPr>
          </a:p>
        </p:txBody>
      </p:sp>
      <p:sp>
        <p:nvSpPr>
          <p:cNvPr id="854" name="Google Shape;854;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Encourage a discussion about different types of magnets in everyday life – possible examples:</a:t>
            </a:r>
          </a:p>
          <a:p>
            <a:pPr marL="171450" indent="-171450">
              <a:buFont typeface="Arial" panose="020B0604020202020204" pitchFamily="34" charset="0"/>
              <a:buChar char="•"/>
            </a:pPr>
            <a:r>
              <a:rPr lang="en-GB" dirty="0"/>
              <a:t>Toys</a:t>
            </a:r>
          </a:p>
          <a:p>
            <a:pPr marL="171450" indent="-171450">
              <a:buFont typeface="Arial" panose="020B0604020202020204" pitchFamily="34" charset="0"/>
              <a:buChar char="•"/>
            </a:pPr>
            <a:r>
              <a:rPr lang="en-GB" dirty="0"/>
              <a:t>Magnetic letters</a:t>
            </a:r>
          </a:p>
          <a:p>
            <a:pPr marL="171450" indent="-171450">
              <a:buFont typeface="Arial" panose="020B0604020202020204" pitchFamily="34" charset="0"/>
              <a:buChar char="•"/>
            </a:pPr>
            <a:r>
              <a:rPr lang="en-GB" dirty="0"/>
              <a:t>MRI scanner</a:t>
            </a:r>
          </a:p>
          <a:p>
            <a:pPr marL="171450" indent="-171450">
              <a:buFont typeface="Arial" panose="020B0604020202020204" pitchFamily="34" charset="0"/>
              <a:buChar char="•"/>
            </a:pPr>
            <a:r>
              <a:rPr lang="en-GB" dirty="0"/>
              <a:t>Electromagnet on a crane</a:t>
            </a:r>
          </a:p>
          <a:p>
            <a:pPr marL="171450" indent="-171450">
              <a:buFont typeface="Arial" panose="020B0604020202020204" pitchFamily="34" charset="0"/>
              <a:buChar char="•"/>
            </a:pPr>
            <a:r>
              <a:rPr lang="en-GB" dirty="0"/>
              <a:t>Shoe/bag fastenings</a:t>
            </a:r>
          </a:p>
        </p:txBody>
      </p:sp>
      <p:sp>
        <p:nvSpPr>
          <p:cNvPr id="4" name="Slide Number Placeholder 3"/>
          <p:cNvSpPr>
            <a:spLocks noGrp="1"/>
          </p:cNvSpPr>
          <p:nvPr>
            <p:ph type="sldNum" sz="quarter" idx="5"/>
          </p:nvPr>
        </p:nvSpPr>
        <p:spPr/>
        <p:txBody>
          <a:bodyPr/>
          <a:lstStyle/>
          <a:p>
            <a:fld id="{0DB62ADE-C0E3-4181-8BA0-7700323193E2}" type="slidenum">
              <a:rPr lang="en-GB" smtClean="0"/>
              <a:t>5</a:t>
            </a:fld>
            <a:endParaRPr lang="en-GB"/>
          </a:p>
        </p:txBody>
      </p:sp>
    </p:spTree>
    <p:extLst>
      <p:ext uri="{BB962C8B-B14F-4D97-AF65-F5344CB8AC3E}">
        <p14:creationId xmlns:p14="http://schemas.microsoft.com/office/powerpoint/2010/main" val="36420149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6</a:t>
            </a:fld>
            <a:endParaRPr lang="en-GB"/>
          </a:p>
        </p:txBody>
      </p:sp>
    </p:spTree>
    <p:extLst>
      <p:ext uri="{BB962C8B-B14F-4D97-AF65-F5344CB8AC3E}">
        <p14:creationId xmlns:p14="http://schemas.microsoft.com/office/powerpoint/2010/main" val="37229682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dirty="0"/>
              <a:t>Click on the </a:t>
            </a:r>
            <a:r>
              <a:rPr lang="en-GB" b="1" dirty="0" err="1"/>
              <a:t>Octobot</a:t>
            </a:r>
            <a:r>
              <a:rPr lang="en-GB" b="1" dirty="0"/>
              <a:t> hyperlink </a:t>
            </a:r>
            <a:r>
              <a:rPr lang="en-GB" dirty="0"/>
              <a:t>to see a  1-minute film clip (suitable for primary children) that explains how a soft-bodied robot shaped like an octopus works.</a:t>
            </a:r>
          </a:p>
          <a:p>
            <a:pPr>
              <a:defRPr/>
            </a:pPr>
            <a:r>
              <a:rPr lang="en-GB" dirty="0"/>
              <a:t>https://video.link/w/vl657305e582467#</a:t>
            </a:r>
          </a:p>
        </p:txBody>
      </p:sp>
      <p:sp>
        <p:nvSpPr>
          <p:cNvPr id="4" name="Slide Number Placeholder 3"/>
          <p:cNvSpPr>
            <a:spLocks noGrp="1"/>
          </p:cNvSpPr>
          <p:nvPr>
            <p:ph type="sldNum" sz="quarter" idx="5"/>
          </p:nvPr>
        </p:nvSpPr>
        <p:spPr/>
        <p:txBody>
          <a:bodyPr/>
          <a:lstStyle/>
          <a:p>
            <a:fld id="{0DB62ADE-C0E3-4181-8BA0-7700323193E2}" type="slidenum">
              <a:rPr lang="en-GB" smtClean="0"/>
              <a:t>7</a:t>
            </a:fld>
            <a:endParaRPr lang="en-GB"/>
          </a:p>
        </p:txBody>
      </p:sp>
    </p:spTree>
    <p:extLst>
      <p:ext uri="{BB962C8B-B14F-4D97-AF65-F5344CB8AC3E}">
        <p14:creationId xmlns:p14="http://schemas.microsoft.com/office/powerpoint/2010/main" val="17421630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Image</a:t>
            </a:r>
            <a:r>
              <a:rPr lang="en-US" i="0" dirty="0"/>
              <a:t>: </a:t>
            </a:r>
            <a:r>
              <a:rPr lang="en-GB" sz="1200" b="1" i="0" u="none" strike="noStrike" kern="1200" baseline="0" dirty="0">
                <a:solidFill>
                  <a:schemeClr val="tx1"/>
                </a:solidFill>
                <a:latin typeface="+mn-lt"/>
                <a:ea typeface="+mn-ea"/>
                <a:cs typeface="+mn-cs"/>
              </a:rPr>
              <a:t>A soft continuum robot inside a blood vessel. </a:t>
            </a:r>
            <a:r>
              <a:rPr lang="en-US" dirty="0"/>
              <a:t>© </a:t>
            </a:r>
            <a:r>
              <a:rPr lang="en-GB" sz="1200" b="0" i="0" u="none" strike="noStrike" kern="1200" baseline="0" dirty="0">
                <a:solidFill>
                  <a:schemeClr val="tx1"/>
                </a:solidFill>
                <a:latin typeface="+mn-lt"/>
                <a:ea typeface="+mn-ea"/>
                <a:cs typeface="+mn-cs"/>
              </a:rPr>
              <a:t>From</a:t>
            </a:r>
            <a:r>
              <a:rPr lang="da-DK" sz="1200" b="0" i="0" u="none" strike="noStrike" kern="1200" baseline="0" dirty="0">
                <a:solidFill>
                  <a:schemeClr val="tx1"/>
                </a:solidFill>
                <a:latin typeface="+mn-lt"/>
                <a:ea typeface="+mn-ea"/>
                <a:cs typeface="+mn-cs"/>
              </a:rPr>
              <a:t> Kim et al., </a:t>
            </a:r>
            <a:r>
              <a:rPr lang="da-DK" sz="1200" b="0" i="1" u="none" strike="noStrike" kern="1200" baseline="0" dirty="0">
                <a:solidFill>
                  <a:schemeClr val="tx1"/>
                </a:solidFill>
                <a:latin typeface="+mn-lt"/>
                <a:ea typeface="+mn-ea"/>
                <a:cs typeface="+mn-cs"/>
              </a:rPr>
              <a:t>Sci. Robot</a:t>
            </a:r>
            <a:r>
              <a:rPr lang="da-DK" sz="1200" b="0" i="0" u="none" strike="noStrike" kern="1200" baseline="0" dirty="0">
                <a:solidFill>
                  <a:schemeClr val="tx1"/>
                </a:solidFill>
                <a:latin typeface="+mn-lt"/>
                <a:ea typeface="+mn-ea"/>
                <a:cs typeface="+mn-cs"/>
              </a:rPr>
              <a:t>. </a:t>
            </a:r>
            <a:r>
              <a:rPr lang="da-DK" sz="1200" b="1" i="0" u="none" strike="noStrike" kern="1200" baseline="0" dirty="0">
                <a:solidFill>
                  <a:schemeClr val="tx1"/>
                </a:solidFill>
                <a:latin typeface="+mn-lt"/>
                <a:ea typeface="+mn-ea"/>
                <a:cs typeface="+mn-cs"/>
              </a:rPr>
              <a:t>4</a:t>
            </a:r>
            <a:r>
              <a:rPr lang="da-DK" sz="1200" b="0" i="0" u="none" strike="noStrike" kern="1200" baseline="0" dirty="0">
                <a:solidFill>
                  <a:schemeClr val="tx1"/>
                </a:solidFill>
                <a:latin typeface="+mn-lt"/>
                <a:ea typeface="+mn-ea"/>
                <a:cs typeface="+mn-cs"/>
              </a:rPr>
              <a:t>, eaax7329 (2019). </a:t>
            </a:r>
            <a:r>
              <a:rPr lang="en-GB" sz="1200" b="0" i="0" u="none" strike="noStrike" kern="1200" baseline="0" dirty="0">
                <a:solidFill>
                  <a:schemeClr val="tx1"/>
                </a:solidFill>
                <a:latin typeface="+mn-lt"/>
                <a:ea typeface="+mn-ea"/>
                <a:cs typeface="+mn-cs"/>
              </a:rPr>
              <a:t>Reprinted with permission from AAAS. This figure may be used for classroom purposes only. Permission must be obtained from AAAS for any other purpose.</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8</a:t>
            </a:fld>
            <a:endParaRPr lang="en-GB"/>
          </a:p>
        </p:txBody>
      </p:sp>
    </p:spTree>
    <p:extLst>
      <p:ext uri="{BB962C8B-B14F-4D97-AF65-F5344CB8AC3E}">
        <p14:creationId xmlns:p14="http://schemas.microsoft.com/office/powerpoint/2010/main" val="24746550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b="0" dirty="0"/>
          </a:p>
        </p:txBody>
      </p:sp>
      <p:sp>
        <p:nvSpPr>
          <p:cNvPr id="4" name="Slide Number Placeholder 3"/>
          <p:cNvSpPr>
            <a:spLocks noGrp="1"/>
          </p:cNvSpPr>
          <p:nvPr>
            <p:ph type="sldNum" sz="quarter" idx="5"/>
          </p:nvPr>
        </p:nvSpPr>
        <p:spPr/>
        <p:txBody>
          <a:bodyPr/>
          <a:lstStyle/>
          <a:p>
            <a:fld id="{0DB62ADE-C0E3-4181-8BA0-7700323193E2}" type="slidenum">
              <a:rPr lang="en-GB" smtClean="0"/>
              <a:t>9</a:t>
            </a:fld>
            <a:endParaRPr lang="en-GB"/>
          </a:p>
        </p:txBody>
      </p:sp>
    </p:spTree>
    <p:extLst>
      <p:ext uri="{BB962C8B-B14F-4D97-AF65-F5344CB8AC3E}">
        <p14:creationId xmlns:p14="http://schemas.microsoft.com/office/powerpoint/2010/main" val="38426539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8" Type="http://schemas.openxmlformats.org/officeDocument/2006/relationships/hyperlink" Target="https://pstt.org.uk/who-we-are/our-team/staff/sarah-eames" TargetMode="External"/><Relationship Id="rId13" Type="http://schemas.openxmlformats.org/officeDocument/2006/relationships/image" Target="../media/image65.png"/><Relationship Id="rId3" Type="http://schemas.openxmlformats.org/officeDocument/2006/relationships/image" Target="../media/image60.jpeg"/><Relationship Id="rId7" Type="http://schemas.openxmlformats.org/officeDocument/2006/relationships/image" Target="../media/image62.png"/><Relationship Id="rId12" Type="http://schemas.openxmlformats.org/officeDocument/2006/relationships/hyperlink" Target="https://pstt.org.uk/who-we-are/our-team/staff/Kulvinder-Johal" TargetMode="External"/><Relationship Id="rId2" Type="http://schemas.openxmlformats.org/officeDocument/2006/relationships/hyperlink" Target="https://pstt.org.uk/who-we-are/our-team/staff/kate-redhead" TargetMode="External"/><Relationship Id="rId1" Type="http://schemas.openxmlformats.org/officeDocument/2006/relationships/slideMaster" Target="../slideMasters/slideMaster2.xml"/><Relationship Id="rId6" Type="http://schemas.openxmlformats.org/officeDocument/2006/relationships/hyperlink" Target="https://pstt.org.uk/who-we-are/our-team/staff/kathy-schofield" TargetMode="External"/><Relationship Id="rId11" Type="http://schemas.openxmlformats.org/officeDocument/2006/relationships/image" Target="../media/image64.png"/><Relationship Id="rId5" Type="http://schemas.openxmlformats.org/officeDocument/2006/relationships/image" Target="../media/image61.png"/><Relationship Id="rId15" Type="http://schemas.openxmlformats.org/officeDocument/2006/relationships/image" Target="../media/image66.png"/><Relationship Id="rId10" Type="http://schemas.openxmlformats.org/officeDocument/2006/relationships/hyperlink" Target="https://pstt.org.uk/who-we-are/our-team/staff/Tom-Holloway" TargetMode="External"/><Relationship Id="rId4" Type="http://schemas.openxmlformats.org/officeDocument/2006/relationships/hyperlink" Target="https://pstt.org.uk/who-we-are/our-team/staff/ruth-shallcross" TargetMode="External"/><Relationship Id="rId9" Type="http://schemas.openxmlformats.org/officeDocument/2006/relationships/image" Target="../media/image63.png"/><Relationship Id="rId14" Type="http://schemas.openxmlformats.org/officeDocument/2006/relationships/hyperlink" Target="https://pstt.org.uk/who-we-are/our-team/staff/Claire-Seeley" TargetMode="External"/></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hyperlink" Target="https://pstt.org.uk/what-we-do/support-ite" TargetMode="External"/><Relationship Id="rId1" Type="http://schemas.openxmlformats.org/officeDocument/2006/relationships/slideMaster" Target="../slideMasters/slideMaster2.xml"/><Relationship Id="rId5" Type="http://schemas.openxmlformats.org/officeDocument/2006/relationships/image" Target="../media/image69.png"/><Relationship Id="rId4" Type="http://schemas.openxmlformats.org/officeDocument/2006/relationships/image" Target="../media/image68.png"/></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hyperlink" Target="http://www.psqm.org.uk/" TargetMode="External"/><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hyperlink" Target="https://www.sserc.org.uk/" TargetMode="External"/><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Master" Target="../slideMasters/slideMaster2.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75.jpg"/><Relationship Id="rId1" Type="http://schemas.openxmlformats.org/officeDocument/2006/relationships/slideMaster" Target="../slideMasters/slideMaster3.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hyperlink" Target="http://www.pstt.org.uk/" TargetMode="External"/><Relationship Id="rId1" Type="http://schemas.openxmlformats.org/officeDocument/2006/relationships/slideMaster" Target="../slideMasters/slideMaster3.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image" Target="../media/image77.png"/></Relationships>
</file>

<file path=ppt/slideLayouts/_rels/slideLayout121.xml.rels><?xml version="1.0" encoding="UTF-8" standalone="yes"?>
<Relationships xmlns="http://schemas.openxmlformats.org/package/2006/relationships"><Relationship Id="rId3" Type="http://schemas.openxmlformats.org/officeDocument/2006/relationships/image" Target="../media/image80.png"/><Relationship Id="rId7" Type="http://schemas.openxmlformats.org/officeDocument/2006/relationships/image" Target="../media/image81.png"/><Relationship Id="rId2" Type="http://schemas.openxmlformats.org/officeDocument/2006/relationships/hyperlink" Target="http://www.wowscience.co.uk/" TargetMode="External"/><Relationship Id="rId1" Type="http://schemas.openxmlformats.org/officeDocument/2006/relationships/slideMaster" Target="../slideMasters/slideMaster3.xml"/><Relationship Id="rId6" Type="http://schemas.openxmlformats.org/officeDocument/2006/relationships/hyperlink" Target="http://www.explorify.uk/" TargetMode="External"/><Relationship Id="rId5" Type="http://schemas.openxmlformats.org/officeDocument/2006/relationships/image" Target="../media/image78.png"/><Relationship Id="rId4" Type="http://schemas.openxmlformats.org/officeDocument/2006/relationships/image" Target="../media/image77.png"/></Relationships>
</file>

<file path=ppt/slideLayouts/_rels/slideLayout122.xml.rels><?xml version="1.0" encoding="UTF-8" standalone="yes"?>
<Relationships xmlns="http://schemas.openxmlformats.org/package/2006/relationships"><Relationship Id="rId3" Type="http://schemas.openxmlformats.org/officeDocument/2006/relationships/image" Target="../media/image82.jpg"/><Relationship Id="rId2" Type="http://schemas.openxmlformats.org/officeDocument/2006/relationships/hyperlink" Target="https://pstt.org.uk/resources/curriculum-materials" TargetMode="External"/><Relationship Id="rId1" Type="http://schemas.openxmlformats.org/officeDocument/2006/relationships/slideMaster" Target="../slideMasters/slideMaster3.xml"/></Relationships>
</file>

<file path=ppt/slideLayouts/_rels/slideLayout123.xml.rels><?xml version="1.0" encoding="UTF-8" standalone="yes"?>
<Relationships xmlns="http://schemas.openxmlformats.org/package/2006/relationships"><Relationship Id="rId3" Type="http://schemas.openxmlformats.org/officeDocument/2006/relationships/image" Target="../media/image83.jpg"/><Relationship Id="rId2" Type="http://schemas.openxmlformats.org/officeDocument/2006/relationships/hyperlink" Target="https://pstt.org.uk/resources/commercially-available-resources" TargetMode="External"/><Relationship Id="rId1" Type="http://schemas.openxmlformats.org/officeDocument/2006/relationships/slideMaster" Target="../slideMasters/slideMaster3.xml"/></Relationships>
</file>

<file path=ppt/slideLayouts/_rels/slideLayout124.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hyperlink" Target="https://pstt.org.uk/resources/curriculum-materials/assessment" TargetMode="External"/><Relationship Id="rId1" Type="http://schemas.openxmlformats.org/officeDocument/2006/relationships/slideMaster" Target="../slideMasters/slideMaster3.xml"/></Relationships>
</file>

<file path=ppt/slideLayouts/_rels/slideLayout125.xml.rels><?xml version="1.0" encoding="UTF-8" standalone="yes"?>
<Relationships xmlns="http://schemas.openxmlformats.org/package/2006/relationships"><Relationship Id="rId3" Type="http://schemas.openxmlformats.org/officeDocument/2006/relationships/hyperlink" Target="https://pstt.org.uk/application/files/5916/5364/0014/Summer_2022__Why__How_Magazine_Issue_15.pdf" TargetMode="External"/><Relationship Id="rId2" Type="http://schemas.openxmlformats.org/officeDocument/2006/relationships/image" Target="../media/image85.jpg"/><Relationship Id="rId1" Type="http://schemas.openxmlformats.org/officeDocument/2006/relationships/slideMaster" Target="../slideMasters/slideMaster3.xml"/><Relationship Id="rId6" Type="http://schemas.openxmlformats.org/officeDocument/2006/relationships/image" Target="../media/image87.png"/><Relationship Id="rId5" Type="http://schemas.openxmlformats.org/officeDocument/2006/relationships/hyperlink" Target="https://pstt.org.uk/what-we-do/why-how-magazine" TargetMode="External"/><Relationship Id="rId4" Type="http://schemas.openxmlformats.org/officeDocument/2006/relationships/image" Target="../media/image86.jpg"/></Relationships>
</file>

<file path=ppt/slideLayouts/_rels/slideLayout126.xml.rels><?xml version="1.0" encoding="UTF-8" standalone="yes"?>
<Relationships xmlns="http://schemas.openxmlformats.org/package/2006/relationships"><Relationship Id="rId3" Type="http://schemas.openxmlformats.org/officeDocument/2006/relationships/image" Target="../media/image88.jpg"/><Relationship Id="rId2" Type="http://schemas.openxmlformats.org/officeDocument/2006/relationships/hyperlink" Target="http://pstt.org.uk/resources/curriculum-materials/subject-leader" TargetMode="External"/><Relationship Id="rId1" Type="http://schemas.openxmlformats.org/officeDocument/2006/relationships/slideMaster" Target="../slideMasters/slideMaster3.xml"/></Relationships>
</file>

<file path=ppt/slideLayouts/_rels/slideLayout127.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hyperlink" Target="https://pstt.org.uk/resources/curriculum-materials/enquiry-approaches" TargetMode="External"/><Relationship Id="rId1" Type="http://schemas.openxmlformats.org/officeDocument/2006/relationships/slideMaster" Target="../slideMasters/slideMaster3.xml"/></Relationships>
</file>

<file path=ppt/slideLayouts/_rels/slideLayout128.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hyperlink" Target="https://pstt.org.uk/resources/curriculum-materials/enquiry-skills" TargetMode="External"/><Relationship Id="rId1" Type="http://schemas.openxmlformats.org/officeDocument/2006/relationships/slideMaster" Target="../slideMasters/slideMaster3.xml"/></Relationships>
</file>

<file path=ppt/slideLayouts/_rels/slideLayout129.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hyperlink" Target="https://explorify.uk/" TargetMode="External"/><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hyperlink" Target="https://pstt.org.uk/resources/curriculum-materials/bringing-back-glass" TargetMode="External"/><Relationship Id="rId1" Type="http://schemas.openxmlformats.org/officeDocument/2006/relationships/slideMaster" Target="../slideMasters/slideMaster3.xml"/><Relationship Id="rId4" Type="http://schemas.openxmlformats.org/officeDocument/2006/relationships/image" Target="../media/image93.png"/></Relationships>
</file>

<file path=ppt/slideLayouts/_rels/slideLayout131.xml.rels><?xml version="1.0" encoding="UTF-8" standalone="yes"?>
<Relationships xmlns="http://schemas.openxmlformats.org/package/2006/relationships"><Relationship Id="rId3" Type="http://schemas.openxmlformats.org/officeDocument/2006/relationships/image" Target="../media/image94.jpg"/><Relationship Id="rId2" Type="http://schemas.openxmlformats.org/officeDocument/2006/relationships/hyperlink" Target="https://pstt.org.uk/resources/curriculum-materials/ASJLM" TargetMode="External"/><Relationship Id="rId1" Type="http://schemas.openxmlformats.org/officeDocument/2006/relationships/slideMaster" Target="../slideMasters/slideMaster3.xml"/><Relationship Id="rId5" Type="http://schemas.openxmlformats.org/officeDocument/2006/relationships/image" Target="../media/image96.png"/><Relationship Id="rId4" Type="http://schemas.openxmlformats.org/officeDocument/2006/relationships/image" Target="../media/image95.png"/></Relationships>
</file>

<file path=ppt/slideLayouts/_rels/slideLayout132.xml.rels><?xml version="1.0" encoding="UTF-8" standalone="yes"?>
<Relationships xmlns="http://schemas.openxmlformats.org/package/2006/relationships"><Relationship Id="rId3" Type="http://schemas.openxmlformats.org/officeDocument/2006/relationships/hyperlink" Target="http://pstt.org.uk/resources/curriculum-materials/Starters-for-Science" TargetMode="External"/><Relationship Id="rId2" Type="http://schemas.openxmlformats.org/officeDocument/2006/relationships/image" Target="../media/image97.jpg"/><Relationship Id="rId1" Type="http://schemas.openxmlformats.org/officeDocument/2006/relationships/slideMaster" Target="../slideMasters/slideMaster3.xml"/></Relationships>
</file>

<file path=ppt/slideLayouts/_rels/slideLayout133.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hyperlink" Target="https://pstt.org.uk/resources/curriculum-materials/eyfs-science" TargetMode="External"/><Relationship Id="rId1" Type="http://schemas.openxmlformats.org/officeDocument/2006/relationships/slideMaster" Target="../slideMasters/slideMaster3.xml"/><Relationship Id="rId4" Type="http://schemas.openxmlformats.org/officeDocument/2006/relationships/image" Target="../media/image99.png"/></Relationships>
</file>

<file path=ppt/slideLayouts/_rels/slideLayout134.xml.rels><?xml version="1.0" encoding="UTF-8" standalone="yes"?>
<Relationships xmlns="http://schemas.openxmlformats.org/package/2006/relationships"><Relationship Id="rId3" Type="http://schemas.openxmlformats.org/officeDocument/2006/relationships/image" Target="../media/image100.jpg"/><Relationship Id="rId2" Type="http://schemas.openxmlformats.org/officeDocument/2006/relationships/hyperlink" Target="https://pstt.org.uk/resources/curriculum-materials/Inclusion-in-Primary-Science" TargetMode="External"/><Relationship Id="rId1" Type="http://schemas.openxmlformats.org/officeDocument/2006/relationships/slideMaster" Target="../slideMasters/slideMaster3.xml"/></Relationships>
</file>

<file path=ppt/slideLayouts/_rels/slideLayout135.xml.rels><?xml version="1.0" encoding="UTF-8" standalone="yes"?>
<Relationships xmlns="http://schemas.openxmlformats.org/package/2006/relationships"><Relationship Id="rId3" Type="http://schemas.openxmlformats.org/officeDocument/2006/relationships/image" Target="../media/image101.jpg"/><Relationship Id="rId2" Type="http://schemas.openxmlformats.org/officeDocument/2006/relationships/hyperlink" Target="https://pstt.org.uk/resources/curriculum-materials/Science-for-One" TargetMode="External"/><Relationship Id="rId1" Type="http://schemas.openxmlformats.org/officeDocument/2006/relationships/slideMaster" Target="../slideMasters/slideMaster3.xml"/><Relationship Id="rId4" Type="http://schemas.openxmlformats.org/officeDocument/2006/relationships/image" Target="../media/image102.jpg"/></Relationships>
</file>

<file path=ppt/slideLayouts/_rels/slideLayout136.xml.rels><?xml version="1.0" encoding="UTF-8" standalone="yes"?>
<Relationships xmlns="http://schemas.openxmlformats.org/package/2006/relationships"><Relationship Id="rId3" Type="http://schemas.openxmlformats.org/officeDocument/2006/relationships/image" Target="../media/image103.jpg"/><Relationship Id="rId2" Type="http://schemas.openxmlformats.org/officeDocument/2006/relationships/hyperlink" Target="https://www.science-sparks.com/" TargetMode="External"/><Relationship Id="rId1" Type="http://schemas.openxmlformats.org/officeDocument/2006/relationships/slideMaster" Target="../slideMasters/slideMaster3.xml"/><Relationship Id="rId4" Type="http://schemas.openxmlformats.org/officeDocument/2006/relationships/hyperlink" Target="http://pstt.org.uk/resources/curriculum-materials/Science-Fun-at-Home" TargetMode="External"/></Relationships>
</file>

<file path=ppt/slideLayouts/_rels/slideLayout137.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hyperlink" Target="https://pstt.org.uk/resources/curriculum-materials/UK-Wildlife" TargetMode="External"/><Relationship Id="rId1" Type="http://schemas.openxmlformats.org/officeDocument/2006/relationships/slideMaster" Target="../slideMasters/slideMaster3.xml"/></Relationships>
</file>

<file path=ppt/slideLayouts/_rels/slideLayout138.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hyperlink" Target="https://pstt.org.uk/resources/curriculum-materials/science-reading-challenge" TargetMode="External"/><Relationship Id="rId1" Type="http://schemas.openxmlformats.org/officeDocument/2006/relationships/slideMaster" Target="../slideMasters/slideMaster3.xml"/></Relationships>
</file>

<file path=ppt/slideLayouts/_rels/slideLayout139.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hyperlink" Target="https://pstt.org.uk/resources/curriculum-materials/cutting-edge-science-primary-schools" TargetMode="External"/><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www.pstt.org.uk/" TargetMode="External"/><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40.xml.rels><?xml version="1.0" encoding="UTF-8" standalone="yes"?>
<Relationships xmlns="http://schemas.openxmlformats.org/package/2006/relationships"><Relationship Id="rId8" Type="http://schemas.openxmlformats.org/officeDocument/2006/relationships/image" Target="../media/image111.jpg"/><Relationship Id="rId3" Type="http://schemas.openxmlformats.org/officeDocument/2006/relationships/hyperlink" Target="https://www.lcfc.com/community" TargetMode="External"/><Relationship Id="rId7" Type="http://schemas.openxmlformats.org/officeDocument/2006/relationships/image" Target="../media/image110.jpg"/><Relationship Id="rId2" Type="http://schemas.openxmlformats.org/officeDocument/2006/relationships/hyperlink" Target="https://pstt.org.uk/resources/curriculum-materials/city-science-stars" TargetMode="External"/><Relationship Id="rId1" Type="http://schemas.openxmlformats.org/officeDocument/2006/relationships/slideMaster" Target="../slideMasters/slideMaster3.xml"/><Relationship Id="rId6" Type="http://schemas.openxmlformats.org/officeDocument/2006/relationships/image" Target="../media/image109.jpg"/><Relationship Id="rId5" Type="http://schemas.openxmlformats.org/officeDocument/2006/relationships/image" Target="../media/image108.jpg"/><Relationship Id="rId4" Type="http://schemas.openxmlformats.org/officeDocument/2006/relationships/image" Target="../media/image107.jpg"/></Relationships>
</file>

<file path=ppt/slideLayouts/_rels/slideLayout141.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hyperlink" Target="https://pstt.org.uk/what-we-do/Climate-Science-Education" TargetMode="External"/><Relationship Id="rId1" Type="http://schemas.openxmlformats.org/officeDocument/2006/relationships/slideMaster" Target="../slideMasters/slideMaster3.xml"/></Relationships>
</file>

<file path=ppt/slideLayouts/_rels/slideLayout142.xml.rels><?xml version="1.0" encoding="UTF-8" standalone="yes"?>
<Relationships xmlns="http://schemas.openxmlformats.org/package/2006/relationships"><Relationship Id="rId3" Type="http://schemas.openxmlformats.org/officeDocument/2006/relationships/image" Target="../media/image114.jpg"/><Relationship Id="rId2" Type="http://schemas.openxmlformats.org/officeDocument/2006/relationships/image" Target="../media/image113.jpg"/><Relationship Id="rId1" Type="http://schemas.openxmlformats.org/officeDocument/2006/relationships/slideMaster" Target="../slideMasters/slideMaster3.xml"/><Relationship Id="rId4" Type="http://schemas.openxmlformats.org/officeDocument/2006/relationships/hyperlink" Target="http://pstt.org.uk/resources/curriculum-materials/Whistlestop-Science-Weeks" TargetMode="External"/></Relationships>
</file>

<file path=ppt/slideLayouts/_rels/slideLayout143.xml.rels><?xml version="1.0" encoding="UTF-8" standalone="yes"?>
<Relationships xmlns="http://schemas.openxmlformats.org/package/2006/relationships"><Relationship Id="rId3" Type="http://schemas.openxmlformats.org/officeDocument/2006/relationships/image" Target="../media/image115.jpg"/><Relationship Id="rId2" Type="http://schemas.openxmlformats.org/officeDocument/2006/relationships/hyperlink" Target="http://www.wowscience.co.uk/" TargetMode="External"/><Relationship Id="rId1" Type="http://schemas.openxmlformats.org/officeDocument/2006/relationships/slideMaster" Target="../slideMasters/slideMaster3.xml"/><Relationship Id="rId5" Type="http://schemas.openxmlformats.org/officeDocument/2006/relationships/image" Target="../media/image117.png"/><Relationship Id="rId4" Type="http://schemas.openxmlformats.org/officeDocument/2006/relationships/image" Target="../media/image116.png"/></Relationships>
</file>

<file path=ppt/slideLayouts/_rels/slideLayout144.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hyperlink" Target="https://pstt.org.uk/resources/curriculum-materials/Titanic-Investigations" TargetMode="External"/><Relationship Id="rId1" Type="http://schemas.openxmlformats.org/officeDocument/2006/relationships/slideMaster" Target="../slideMasters/slideMaster3.xml"/><Relationship Id="rId5" Type="http://schemas.openxmlformats.org/officeDocument/2006/relationships/image" Target="../media/image120.png"/><Relationship Id="rId4" Type="http://schemas.openxmlformats.org/officeDocument/2006/relationships/image" Target="../media/image119.png"/></Relationships>
</file>

<file path=ppt/slideLayouts/_rels/slideLayout145.xml.rels><?xml version="1.0" encoding="UTF-8" standalone="yes"?>
<Relationships xmlns="http://schemas.openxmlformats.org/package/2006/relationships"><Relationship Id="rId3" Type="http://schemas.openxmlformats.org/officeDocument/2006/relationships/hyperlink" Target="https://www.childrensuniversity.co.uk/home/" TargetMode="External"/><Relationship Id="rId2" Type="http://schemas.openxmlformats.org/officeDocument/2006/relationships/hyperlink" Target="https://pstt.org.uk/resources/curriculum-materials/childrens-university-stem-clubs" TargetMode="External"/><Relationship Id="rId1" Type="http://schemas.openxmlformats.org/officeDocument/2006/relationships/slideMaster" Target="../slideMasters/slideMaster3.xml"/><Relationship Id="rId6" Type="http://schemas.openxmlformats.org/officeDocument/2006/relationships/image" Target="../media/image122.jpg"/><Relationship Id="rId5" Type="http://schemas.openxmlformats.org/officeDocument/2006/relationships/image" Target="../media/image121.jpg"/><Relationship Id="rId4" Type="http://schemas.openxmlformats.org/officeDocument/2006/relationships/image" Target="../media/image48.gif"/></Relationships>
</file>

<file path=ppt/slideLayouts/_rels/slideLayout146.xml.rels><?xml version="1.0" encoding="UTF-8" standalone="yes"?>
<Relationships xmlns="http://schemas.openxmlformats.org/package/2006/relationships"><Relationship Id="rId3" Type="http://schemas.openxmlformats.org/officeDocument/2006/relationships/hyperlink" Target="https://jurassiccoast.org/" TargetMode="External"/><Relationship Id="rId2" Type="http://schemas.openxmlformats.org/officeDocument/2006/relationships/hyperlink" Target="https://pstt.org.uk/resources/curriculum-materials/big-jurassic-classroom" TargetMode="External"/><Relationship Id="rId1" Type="http://schemas.openxmlformats.org/officeDocument/2006/relationships/slideMaster" Target="../slideMasters/slideMaster3.xml"/><Relationship Id="rId5" Type="http://schemas.openxmlformats.org/officeDocument/2006/relationships/image" Target="../media/image124.jpg"/><Relationship Id="rId4" Type="http://schemas.openxmlformats.org/officeDocument/2006/relationships/image" Target="../media/image123.jpg"/></Relationships>
</file>

<file path=ppt/slideLayouts/_rels/slideLayout147.xml.rels><?xml version="1.0" encoding="UTF-8" standalone="yes"?>
<Relationships xmlns="http://schemas.openxmlformats.org/package/2006/relationships"><Relationship Id="rId3" Type="http://schemas.openxmlformats.org/officeDocument/2006/relationships/image" Target="../media/image125.jpg"/><Relationship Id="rId2" Type="http://schemas.openxmlformats.org/officeDocument/2006/relationships/hyperlink" Target="https://pstt.org.uk/resources/curriculum-materials/learning-science-together" TargetMode="External"/><Relationship Id="rId1" Type="http://schemas.openxmlformats.org/officeDocument/2006/relationships/slideMaster" Target="../slideMasters/slideMaster3.xml"/></Relationships>
</file>

<file path=ppt/slideLayouts/_rels/slideLayout148.xml.rels><?xml version="1.0" encoding="UTF-8" standalone="yes"?>
<Relationships xmlns="http://schemas.openxmlformats.org/package/2006/relationships"><Relationship Id="rId3" Type="http://schemas.openxmlformats.org/officeDocument/2006/relationships/image" Target="../media/image126.jpg"/><Relationship Id="rId2" Type="http://schemas.openxmlformats.org/officeDocument/2006/relationships/hyperlink" Target="https://pstt.org.uk/resources/curriculum-materials/chain-reaction" TargetMode="External"/><Relationship Id="rId1" Type="http://schemas.openxmlformats.org/officeDocument/2006/relationships/slideMaster" Target="../slideMasters/slideMaster3.xml"/></Relationships>
</file>

<file path=ppt/slideLayouts/_rels/slideLayout149.xml.rels><?xml version="1.0" encoding="UTF-8" standalone="yes"?>
<Relationships xmlns="http://schemas.openxmlformats.org/package/2006/relationships"><Relationship Id="rId3" Type="http://schemas.openxmlformats.org/officeDocument/2006/relationships/image" Target="../media/image127.jpg"/><Relationship Id="rId2" Type="http://schemas.openxmlformats.org/officeDocument/2006/relationships/hyperlink" Target="https://pstt.org.uk/resources/resources-available-through-tts/playground-science" TargetMode="External"/><Relationship Id="rId1" Type="http://schemas.openxmlformats.org/officeDocument/2006/relationships/slideMaster" Target="../slideMasters/slideMaster3.xml"/><Relationship Id="rId5" Type="http://schemas.openxmlformats.org/officeDocument/2006/relationships/image" Target="../media/image129.jpg"/><Relationship Id="rId4" Type="http://schemas.openxmlformats.org/officeDocument/2006/relationships/image" Target="../media/image128.jp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emf"/><Relationship Id="rId7" Type="http://schemas.openxmlformats.org/officeDocument/2006/relationships/image" Target="../media/image8.png"/><Relationship Id="rId2" Type="http://schemas.openxmlformats.org/officeDocument/2006/relationships/hyperlink" Target="http://www.wowscience.co.uk/" TargetMode="External"/><Relationship Id="rId1" Type="http://schemas.openxmlformats.org/officeDocument/2006/relationships/slideMaster" Target="../slideMasters/slideMaster1.xml"/><Relationship Id="rId6" Type="http://schemas.openxmlformats.org/officeDocument/2006/relationships/hyperlink" Target="http://www.explorify.uk/" TargetMode="External"/><Relationship Id="rId5" Type="http://schemas.openxmlformats.org/officeDocument/2006/relationships/image" Target="../media/image5.png"/><Relationship Id="rId4" Type="http://schemas.openxmlformats.org/officeDocument/2006/relationships/image" Target="../media/image4.png"/></Relationships>
</file>

<file path=ppt/slideLayouts/_rels/slideLayout150.xml.rels><?xml version="1.0" encoding="UTF-8" standalone="yes"?>
<Relationships xmlns="http://schemas.openxmlformats.org/package/2006/relationships"><Relationship Id="rId3" Type="http://schemas.openxmlformats.org/officeDocument/2006/relationships/image" Target="../media/image130.jpg"/><Relationship Id="rId2" Type="http://schemas.openxmlformats.org/officeDocument/2006/relationships/hyperlink" Target="https://pstt.org.uk/resources/resources-available-through-tts/see-through-science" TargetMode="External"/><Relationship Id="rId1" Type="http://schemas.openxmlformats.org/officeDocument/2006/relationships/slideMaster" Target="../slideMasters/slideMaster3.xml"/></Relationships>
</file>

<file path=ppt/slideLayouts/_rels/slideLayout151.xml.rels><?xml version="1.0" encoding="UTF-8" standalone="yes"?>
<Relationships xmlns="http://schemas.openxmlformats.org/package/2006/relationships"><Relationship Id="rId2" Type="http://schemas.openxmlformats.org/officeDocument/2006/relationships/image" Target="../media/image131.jpg"/><Relationship Id="rId1" Type="http://schemas.openxmlformats.org/officeDocument/2006/relationships/slideMaster" Target="../slideMasters/slideMaster3.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4.xml.rels><?xml version="1.0" encoding="UTF-8" standalone="yes"?>
<Relationships xmlns="http://schemas.openxmlformats.org/package/2006/relationships"><Relationship Id="rId8" Type="http://schemas.openxmlformats.org/officeDocument/2006/relationships/hyperlink" Target="https://pstt.org.uk/who-we-are/our-team/staff/sarah-eames" TargetMode="External"/><Relationship Id="rId13" Type="http://schemas.openxmlformats.org/officeDocument/2006/relationships/image" Target="../media/image137.png"/><Relationship Id="rId3" Type="http://schemas.openxmlformats.org/officeDocument/2006/relationships/image" Target="../media/image132.jpg"/><Relationship Id="rId7" Type="http://schemas.openxmlformats.org/officeDocument/2006/relationships/image" Target="../media/image134.png"/><Relationship Id="rId12" Type="http://schemas.openxmlformats.org/officeDocument/2006/relationships/hyperlink" Target="https://pstt.org.uk/who-we-are/our-team/staff/Kulvinder-Johal" TargetMode="External"/><Relationship Id="rId2" Type="http://schemas.openxmlformats.org/officeDocument/2006/relationships/hyperlink" Target="https://pstt.org.uk/who-we-are/our-team/staff/kate-redhead" TargetMode="External"/><Relationship Id="rId1" Type="http://schemas.openxmlformats.org/officeDocument/2006/relationships/slideMaster" Target="../slideMasters/slideMaster3.xml"/><Relationship Id="rId6" Type="http://schemas.openxmlformats.org/officeDocument/2006/relationships/hyperlink" Target="https://pstt.org.uk/who-we-are/our-team/staff/kathy-schofield" TargetMode="External"/><Relationship Id="rId11" Type="http://schemas.openxmlformats.org/officeDocument/2006/relationships/image" Target="../media/image136.png"/><Relationship Id="rId5" Type="http://schemas.openxmlformats.org/officeDocument/2006/relationships/image" Target="../media/image133.png"/><Relationship Id="rId15" Type="http://schemas.openxmlformats.org/officeDocument/2006/relationships/image" Target="../media/image138.png"/><Relationship Id="rId10" Type="http://schemas.openxmlformats.org/officeDocument/2006/relationships/hyperlink" Target="https://pstt.org.uk/who-we-are/our-team/staff/Tom-Holloway" TargetMode="External"/><Relationship Id="rId4" Type="http://schemas.openxmlformats.org/officeDocument/2006/relationships/hyperlink" Target="https://pstt.org.uk/who-we-are/our-team/staff/ruth-shallcross" TargetMode="External"/><Relationship Id="rId9" Type="http://schemas.openxmlformats.org/officeDocument/2006/relationships/image" Target="../media/image135.png"/><Relationship Id="rId14" Type="http://schemas.openxmlformats.org/officeDocument/2006/relationships/hyperlink" Target="https://pstt.org.uk/who-we-are/our-team/staff/Claire-Seeley" TargetMode="External"/></Relationships>
</file>

<file path=ppt/slideLayouts/_rels/slideLayout155.xml.rels><?xml version="1.0" encoding="UTF-8" standalone="yes"?>
<Relationships xmlns="http://schemas.openxmlformats.org/package/2006/relationships"><Relationship Id="rId3" Type="http://schemas.openxmlformats.org/officeDocument/2006/relationships/image" Target="../media/image139.jpg"/><Relationship Id="rId2" Type="http://schemas.openxmlformats.org/officeDocument/2006/relationships/hyperlink" Target="https://pstt.org.uk/what-we-do/support-ite" TargetMode="External"/><Relationship Id="rId1" Type="http://schemas.openxmlformats.org/officeDocument/2006/relationships/slideMaster" Target="../slideMasters/slideMaster3.xml"/><Relationship Id="rId5" Type="http://schemas.openxmlformats.org/officeDocument/2006/relationships/image" Target="../media/image141.png"/><Relationship Id="rId4" Type="http://schemas.openxmlformats.org/officeDocument/2006/relationships/image" Target="../media/image140.png"/></Relationships>
</file>

<file path=ppt/slideLayouts/_rels/slideLayout156.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hyperlink" Target="http://www.psqm.org.uk/" TargetMode="External"/><Relationship Id="rId1" Type="http://schemas.openxmlformats.org/officeDocument/2006/relationships/slideMaster" Target="../slideMasters/slideMaster3.xml"/></Relationships>
</file>

<file path=ppt/slideLayouts/_rels/slideLayout157.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hyperlink" Target="https://www.sserc.org.uk/" TargetMode="External"/><Relationship Id="rId1" Type="http://schemas.openxmlformats.org/officeDocument/2006/relationships/slideMaster" Target="../slideMasters/slideMaster3.xml"/></Relationships>
</file>

<file path=ppt/slideLayouts/_rels/slideLayout158.xml.rels><?xml version="1.0" encoding="UTF-8" standalone="yes"?>
<Relationships xmlns="http://schemas.openxmlformats.org/package/2006/relationships"><Relationship Id="rId2" Type="http://schemas.openxmlformats.org/officeDocument/2006/relationships/image" Target="../media/image144.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s://pstt.org.uk/resources/curriculum-materials" TargetMode="Externa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s://pstt.org.uk/resources/commercially-available-resources" TargetMode="Externa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s://pstt.org.uk/resources/curriculum-materials/assessment" TargetMode="Externa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hyperlink" Target="https://pstt.org.uk/application/files/5916/5364/0014/Summer_2022__Why__How_Magazine_Issue_15.pdf" TargetMode="External"/><Relationship Id="rId2" Type="http://schemas.openxmlformats.org/officeDocument/2006/relationships/image" Target="../media/image12.jpeg"/><Relationship Id="rId1" Type="http://schemas.openxmlformats.org/officeDocument/2006/relationships/slideMaster" Target="../slideMasters/slideMaster1.xml"/><Relationship Id="rId6" Type="http://schemas.openxmlformats.org/officeDocument/2006/relationships/image" Target="../media/image14.png"/><Relationship Id="rId5" Type="http://schemas.openxmlformats.org/officeDocument/2006/relationships/hyperlink" Target="https://pstt.org.uk/what-we-do/why-how-magazine" TargetMode="External"/><Relationship Id="rId4" Type="http://schemas.openxmlformats.org/officeDocument/2006/relationships/image" Target="../media/image13.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hyperlink" Target="../TG_need%20proof-read/pstt.org.uk/resources/curriculum-materials/subject-leader" TargetMode="External"/><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pstt.org.uk/resources/curriculum-materials/enquiry-approaches" TargetMode="External"/><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pstt.org.uk/resources/curriculum-materials/enquiry-skills" TargetMode="External"/><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explorify.uk/" TargetMode="External"/><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pstt.org.uk/resources/curriculum-materials/bringing-back-glass" TargetMode="External"/><Relationship Id="rId1" Type="http://schemas.openxmlformats.org/officeDocument/2006/relationships/slideMaster" Target="../slideMasters/slideMaster1.xml"/><Relationship Id="rId4" Type="http://schemas.openxmlformats.org/officeDocument/2006/relationships/image" Target="../media/image20.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hyperlink" Target="https://pstt.org.uk/resources/curriculum-materials/ASJLM" TargetMode="External"/><Relationship Id="rId1" Type="http://schemas.openxmlformats.org/officeDocument/2006/relationships/slideMaster" Target="../slideMasters/slideMaster1.xml"/><Relationship Id="rId5" Type="http://schemas.openxmlformats.org/officeDocument/2006/relationships/image" Target="../media/image23.png"/><Relationship Id="rId4" Type="http://schemas.openxmlformats.org/officeDocument/2006/relationships/image" Target="../media/image22.png"/></Relationships>
</file>

<file path=ppt/slideLayouts/_rels/slideLayout26.xml.rels><?xml version="1.0" encoding="UTF-8" standalone="yes"?>
<Relationships xmlns="http://schemas.openxmlformats.org/package/2006/relationships"><Relationship Id="rId3" Type="http://schemas.openxmlformats.org/officeDocument/2006/relationships/hyperlink" Target="../TG_need%20proof-read/pstt.org.uk/resources/curriculum-materials/Starters-for-Science" TargetMode="External"/><Relationship Id="rId2" Type="http://schemas.openxmlformats.org/officeDocument/2006/relationships/image" Target="../media/image24.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pstt.org.uk/resources/curriculum-materials/eyfs-science" TargetMode="External"/><Relationship Id="rId1" Type="http://schemas.openxmlformats.org/officeDocument/2006/relationships/slideMaster" Target="../slideMasters/slideMaster1.xml"/><Relationship Id="rId4" Type="http://schemas.openxmlformats.org/officeDocument/2006/relationships/image" Target="../media/image26.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https://pstt.org.uk/resources/curriculum-materials/Inclusion-in-Primary-Science" TargetMode="External"/><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hyperlink" Target="https://pstt.org.uk/resources/curriculum-materials/Science-for-One" TargetMode="External"/><Relationship Id="rId1" Type="http://schemas.openxmlformats.org/officeDocument/2006/relationships/slideMaster" Target="../slideMasters/slideMaster1.xml"/><Relationship Id="rId4" Type="http://schemas.openxmlformats.org/officeDocument/2006/relationships/image" Target="../media/image29.jpe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hyperlink" Target="https://www.science-sparks.com/" TargetMode="External"/><Relationship Id="rId1" Type="http://schemas.openxmlformats.org/officeDocument/2006/relationships/slideMaster" Target="../slideMasters/slideMaster1.xml"/><Relationship Id="rId4" Type="http://schemas.openxmlformats.org/officeDocument/2006/relationships/hyperlink" Target="../TG_need%20proof-read/pstt.org.uk/resources/curriculum-materials/Science-Fun-at-Home" TargetMode="Externa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pstt.org.uk/resources/curriculum-materials/UK-Wildlife" TargetMode="External"/><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pstt.org.uk/resources/curriculum-materials/science-reading-challenge" TargetMode="External"/><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s://pstt.org.uk/resources/curriculum-materials/cutting-edge-science-primary-schools" TargetMode="External"/><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hyperlink" Target="https://www.lcfc.com/community" TargetMode="External"/><Relationship Id="rId7" Type="http://schemas.openxmlformats.org/officeDocument/2006/relationships/image" Target="../media/image37.jpeg"/><Relationship Id="rId2" Type="http://schemas.openxmlformats.org/officeDocument/2006/relationships/hyperlink" Target="https://pstt.org.uk/resources/curriculum-materials/city-science-stars" TargetMode="External"/><Relationship Id="rId1" Type="http://schemas.openxmlformats.org/officeDocument/2006/relationships/slideMaster" Target="../slideMasters/slideMaster1.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hyperlink" Target="https://pstt.org.uk/what-we-do/Climate-Science-Education" TargetMode="External"/><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Master" Target="../slideMasters/slideMaster1.xml"/><Relationship Id="rId4" Type="http://schemas.openxmlformats.org/officeDocument/2006/relationships/hyperlink" Target="../TG_need%20proof-read/pstt.org.uk/resources/curriculum-materials/Whistlestop-Science-Weeks" TargetMode="Externa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hyperlink" Target="http://www.wowscience.co.uk/" TargetMode="External"/><Relationship Id="rId1" Type="http://schemas.openxmlformats.org/officeDocument/2006/relationships/slideMaster" Target="../slideMasters/slideMaster1.xml"/><Relationship Id="rId5" Type="http://schemas.openxmlformats.org/officeDocument/2006/relationships/image" Target="../media/image44.png"/><Relationship Id="rId4" Type="http://schemas.openxmlformats.org/officeDocument/2006/relationships/image" Target="../media/image43.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hyperlink" Target="https://pstt.org.uk/resources/curriculum-materials/Titanic-Investigations" TargetMode="External"/><Relationship Id="rId1" Type="http://schemas.openxmlformats.org/officeDocument/2006/relationships/slideMaster" Target="../slideMasters/slideMaster1.xml"/><Relationship Id="rId5" Type="http://schemas.openxmlformats.org/officeDocument/2006/relationships/image" Target="../media/image47.png"/><Relationship Id="rId4" Type="http://schemas.openxmlformats.org/officeDocument/2006/relationships/image" Target="../media/image46.png"/></Relationships>
</file>

<file path=ppt/slideLayouts/_rels/slideLayout39.xml.rels><?xml version="1.0" encoding="UTF-8" standalone="yes"?>
<Relationships xmlns="http://schemas.openxmlformats.org/package/2006/relationships"><Relationship Id="rId3" Type="http://schemas.openxmlformats.org/officeDocument/2006/relationships/hyperlink" Target="https://www.childrensuniversity.co.uk/home/" TargetMode="External"/><Relationship Id="rId2" Type="http://schemas.openxmlformats.org/officeDocument/2006/relationships/hyperlink" Target="https://pstt.org.uk/resources/curriculum-materials/childrens-university-stem-clubs" TargetMode="External"/><Relationship Id="rId1" Type="http://schemas.openxmlformats.org/officeDocument/2006/relationships/slideMaster" Target="../slideMasters/slideMaster1.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gif"/></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hyperlink" Target="https://jurassiccoast.org/" TargetMode="External"/><Relationship Id="rId2" Type="http://schemas.openxmlformats.org/officeDocument/2006/relationships/hyperlink" Target="https://pstt.org.uk/resources/curriculum-materials/big-jurassic-classroom" TargetMode="External"/><Relationship Id="rId1" Type="http://schemas.openxmlformats.org/officeDocument/2006/relationships/slideMaster" Target="../slideMasters/slideMaster1.xml"/><Relationship Id="rId5" Type="http://schemas.openxmlformats.org/officeDocument/2006/relationships/image" Target="../media/image52.jpeg"/><Relationship Id="rId4" Type="http://schemas.openxmlformats.org/officeDocument/2006/relationships/image" Target="../media/image51.jpe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hyperlink" Target="https://pstt.org.uk/resources/curriculum-materials/learning-science-together" TargetMode="External"/><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hyperlink" Target="https://pstt.org.uk/resources/curriculum-materials/chain-reaction" TargetMode="External"/><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hyperlink" Target="https://pstt.org.uk/resources/resources-available-through-tts/playground-science" TargetMode="External"/><Relationship Id="rId1" Type="http://schemas.openxmlformats.org/officeDocument/2006/relationships/slideMaster" Target="../slideMasters/slideMaster1.xml"/><Relationship Id="rId5" Type="http://schemas.openxmlformats.org/officeDocument/2006/relationships/image" Target="../media/image57.jpeg"/><Relationship Id="rId4" Type="http://schemas.openxmlformats.org/officeDocument/2006/relationships/image" Target="../media/image56.jpe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hyperlink" Target="https://pstt.org.uk/resources/resources-available-through-tts/see-through-science" TargetMode="External"/><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8" Type="http://schemas.openxmlformats.org/officeDocument/2006/relationships/hyperlink" Target="https://pstt.org.uk/who-we-are/our-team/staff/sarah-eames" TargetMode="External"/><Relationship Id="rId13" Type="http://schemas.openxmlformats.org/officeDocument/2006/relationships/image" Target="../media/image65.png"/><Relationship Id="rId3" Type="http://schemas.openxmlformats.org/officeDocument/2006/relationships/image" Target="../media/image60.jpeg"/><Relationship Id="rId7" Type="http://schemas.openxmlformats.org/officeDocument/2006/relationships/image" Target="../media/image62.png"/><Relationship Id="rId12" Type="http://schemas.openxmlformats.org/officeDocument/2006/relationships/hyperlink" Target="https://pstt.org.uk/who-we-are/our-team/staff/Kulvinder-Johal" TargetMode="External"/><Relationship Id="rId2" Type="http://schemas.openxmlformats.org/officeDocument/2006/relationships/hyperlink" Target="https://pstt.org.uk/who-we-are/our-team/staff/kate-redhead" TargetMode="External"/><Relationship Id="rId1" Type="http://schemas.openxmlformats.org/officeDocument/2006/relationships/slideMaster" Target="../slideMasters/slideMaster1.xml"/><Relationship Id="rId6" Type="http://schemas.openxmlformats.org/officeDocument/2006/relationships/hyperlink" Target="https://pstt.org.uk/who-we-are/our-team/staff/kathy-schofield" TargetMode="External"/><Relationship Id="rId11" Type="http://schemas.openxmlformats.org/officeDocument/2006/relationships/image" Target="../media/image64.png"/><Relationship Id="rId5" Type="http://schemas.openxmlformats.org/officeDocument/2006/relationships/image" Target="../media/image61.png"/><Relationship Id="rId15" Type="http://schemas.openxmlformats.org/officeDocument/2006/relationships/image" Target="../media/image66.png"/><Relationship Id="rId10" Type="http://schemas.openxmlformats.org/officeDocument/2006/relationships/hyperlink" Target="https://pstt.org.uk/who-we-are/our-team/staff/Tom-Holloway" TargetMode="External"/><Relationship Id="rId4" Type="http://schemas.openxmlformats.org/officeDocument/2006/relationships/hyperlink" Target="https://pstt.org.uk/who-we-are/our-team/staff/ruth-shallcross" TargetMode="External"/><Relationship Id="rId9" Type="http://schemas.openxmlformats.org/officeDocument/2006/relationships/image" Target="../media/image63.png"/><Relationship Id="rId14" Type="http://schemas.openxmlformats.org/officeDocument/2006/relationships/hyperlink" Target="https://pstt.org.uk/who-we-are/our-team/staff/Claire-Seeley" TargetMode="Externa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hyperlink" Target="https://pstt.org.uk/what-we-do/support-ite" TargetMode="External"/><Relationship Id="rId1" Type="http://schemas.openxmlformats.org/officeDocument/2006/relationships/slideMaster" Target="../slideMasters/slideMaster1.xml"/><Relationship Id="rId5" Type="http://schemas.openxmlformats.org/officeDocument/2006/relationships/image" Target="../media/image69.png"/><Relationship Id="rId4" Type="http://schemas.openxmlformats.org/officeDocument/2006/relationships/image" Target="../media/image68.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hyperlink" Target="http://www.psqm.org.uk/" TargetMode="External"/><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hyperlink" Target="https://www.sserc.org.uk/" TargetMode="External"/><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www.pstt.org.uk/" TargetMode="External"/><Relationship Id="rId1" Type="http://schemas.openxmlformats.org/officeDocument/2006/relationships/slideMaster" Target="../slideMasters/slideMaster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7.emf"/><Relationship Id="rId7" Type="http://schemas.openxmlformats.org/officeDocument/2006/relationships/image" Target="../media/image8.png"/><Relationship Id="rId2" Type="http://schemas.openxmlformats.org/officeDocument/2006/relationships/hyperlink" Target="http://www.wowscience.co.uk/" TargetMode="External"/><Relationship Id="rId1" Type="http://schemas.openxmlformats.org/officeDocument/2006/relationships/slideMaster" Target="../slideMasters/slideMaster2.xml"/><Relationship Id="rId6" Type="http://schemas.openxmlformats.org/officeDocument/2006/relationships/hyperlink" Target="http://www.explorify.uk/" TargetMode="External"/><Relationship Id="rId5" Type="http://schemas.openxmlformats.org/officeDocument/2006/relationships/image" Target="../media/image5.png"/><Relationship Id="rId4" Type="http://schemas.openxmlformats.org/officeDocument/2006/relationships/image" Target="../media/image4.png"/></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s://pstt.org.uk/resources/curriculum-materials" TargetMode="External"/><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s://pstt.org.uk/resources/commercially-available-resources" TargetMode="External"/><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s://pstt.org.uk/resources/curriculum-materials/assessment" TargetMode="External"/><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3" Type="http://schemas.openxmlformats.org/officeDocument/2006/relationships/hyperlink" Target="https://pstt.org.uk/application/files/5916/5364/0014/Summer_2022__Why__How_Magazine_Issue_15.pdf" TargetMode="External"/><Relationship Id="rId2" Type="http://schemas.openxmlformats.org/officeDocument/2006/relationships/image" Target="../media/image12.jpeg"/><Relationship Id="rId1" Type="http://schemas.openxmlformats.org/officeDocument/2006/relationships/slideMaster" Target="../slideMasters/slideMaster2.xml"/><Relationship Id="rId6" Type="http://schemas.openxmlformats.org/officeDocument/2006/relationships/image" Target="../media/image14.png"/><Relationship Id="rId5" Type="http://schemas.openxmlformats.org/officeDocument/2006/relationships/hyperlink" Target="https://pstt.org.uk/what-we-do/why-how-magazine" TargetMode="External"/><Relationship Id="rId4" Type="http://schemas.openxmlformats.org/officeDocument/2006/relationships/image" Target="../media/image13.jpeg"/></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hyperlink" Target="../TG_need%20proof-read/pstt.org.uk/resources/curriculum-materials/subject-leader" TargetMode="External"/><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pstt.org.uk/resources/curriculum-materials/enquiry-approaches" TargetMode="External"/><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pstt.org.uk/resources/curriculum-materials/enquiry-skills" TargetMode="External"/><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explorify.uk/" TargetMode="External"/><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pstt.org.uk/resources/curriculum-materials/bringing-back-glass" TargetMode="External"/><Relationship Id="rId1" Type="http://schemas.openxmlformats.org/officeDocument/2006/relationships/slideMaster" Target="../slideMasters/slideMaster2.xml"/><Relationship Id="rId4" Type="http://schemas.openxmlformats.org/officeDocument/2006/relationships/image" Target="../media/image20.png"/></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hyperlink" Target="https://pstt.org.uk/resources/curriculum-materials/ASJLM" TargetMode="External"/><Relationship Id="rId1" Type="http://schemas.openxmlformats.org/officeDocument/2006/relationships/slideMaster" Target="../slideMasters/slideMaster2.xml"/><Relationship Id="rId5" Type="http://schemas.openxmlformats.org/officeDocument/2006/relationships/image" Target="../media/image23.png"/><Relationship Id="rId4" Type="http://schemas.openxmlformats.org/officeDocument/2006/relationships/image" Target="../media/image22.png"/></Relationships>
</file>

<file path=ppt/slideLayouts/_rels/slideLayout78.xml.rels><?xml version="1.0" encoding="UTF-8" standalone="yes"?>
<Relationships xmlns="http://schemas.openxmlformats.org/package/2006/relationships"><Relationship Id="rId3" Type="http://schemas.openxmlformats.org/officeDocument/2006/relationships/hyperlink" Target="../TG_need%20proof-read/pstt.org.uk/resources/curriculum-materials/Starters-for-Science" TargetMode="External"/><Relationship Id="rId2" Type="http://schemas.openxmlformats.org/officeDocument/2006/relationships/image" Target="../media/image24.jpe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pstt.org.uk/resources/curriculum-materials/eyfs-science" TargetMode="External"/><Relationship Id="rId1" Type="http://schemas.openxmlformats.org/officeDocument/2006/relationships/slideMaster" Target="../slideMasters/slideMaster2.xml"/><Relationship Id="rId4" Type="http://schemas.openxmlformats.org/officeDocument/2006/relationships/image" Target="../media/image26.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https://pstt.org.uk/resources/curriculum-materials/Inclusion-in-Primary-Science" TargetMode="External"/><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hyperlink" Target="https://pstt.org.uk/resources/curriculum-materials/Science-for-One" TargetMode="External"/><Relationship Id="rId1" Type="http://schemas.openxmlformats.org/officeDocument/2006/relationships/slideMaster" Target="../slideMasters/slideMaster2.xml"/><Relationship Id="rId4" Type="http://schemas.openxmlformats.org/officeDocument/2006/relationships/image" Target="../media/image29.jpeg"/></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hyperlink" Target="https://www.science-sparks.com/" TargetMode="External"/><Relationship Id="rId1" Type="http://schemas.openxmlformats.org/officeDocument/2006/relationships/slideMaster" Target="../slideMasters/slideMaster2.xml"/><Relationship Id="rId4" Type="http://schemas.openxmlformats.org/officeDocument/2006/relationships/hyperlink" Target="../TG_need%20proof-read/pstt.org.uk/resources/curriculum-materials/Science-Fun-at-Home" TargetMode="Externa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pstt.org.uk/resources/curriculum-materials/UK-Wildlife" TargetMode="External"/><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pstt.org.uk/resources/curriculum-materials/science-reading-challenge" TargetMode="External"/><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s://pstt.org.uk/resources/curriculum-materials/cutting-edge-science-primary-schools" TargetMode="External"/><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hyperlink" Target="https://www.lcfc.com/community" TargetMode="External"/><Relationship Id="rId7" Type="http://schemas.openxmlformats.org/officeDocument/2006/relationships/image" Target="../media/image37.jpeg"/><Relationship Id="rId2" Type="http://schemas.openxmlformats.org/officeDocument/2006/relationships/hyperlink" Target="https://pstt.org.uk/resources/curriculum-materials/city-science-stars" TargetMode="External"/><Relationship Id="rId1" Type="http://schemas.openxmlformats.org/officeDocument/2006/relationships/slideMaster" Target="../slideMasters/slideMaster2.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hyperlink" Target="https://pstt.org.uk/what-we-do/Climate-Science-Education" TargetMode="External"/><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Master" Target="../slideMasters/slideMaster2.xml"/><Relationship Id="rId4" Type="http://schemas.openxmlformats.org/officeDocument/2006/relationships/hyperlink" Target="../TG_need%20proof-read/pstt.org.uk/resources/curriculum-materials/Whistlestop-Science-Weeks" TargetMode="Externa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hyperlink" Target="http://www.wowscience.co.uk/" TargetMode="External"/><Relationship Id="rId1" Type="http://schemas.openxmlformats.org/officeDocument/2006/relationships/slideMaster" Target="../slideMasters/slideMaster2.xml"/><Relationship Id="rId5" Type="http://schemas.openxmlformats.org/officeDocument/2006/relationships/image" Target="../media/image44.png"/><Relationship Id="rId4" Type="http://schemas.openxmlformats.org/officeDocument/2006/relationships/image" Target="../media/image43.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hyperlink" Target="https://pstt.org.uk/resources/curriculum-materials/Titanic-Investigations" TargetMode="External"/><Relationship Id="rId1" Type="http://schemas.openxmlformats.org/officeDocument/2006/relationships/slideMaster" Target="../slideMasters/slideMaster2.xml"/><Relationship Id="rId5" Type="http://schemas.openxmlformats.org/officeDocument/2006/relationships/image" Target="../media/image47.png"/><Relationship Id="rId4" Type="http://schemas.openxmlformats.org/officeDocument/2006/relationships/image" Target="../media/image46.png"/></Relationships>
</file>

<file path=ppt/slideLayouts/_rels/slideLayout91.xml.rels><?xml version="1.0" encoding="UTF-8" standalone="yes"?>
<Relationships xmlns="http://schemas.openxmlformats.org/package/2006/relationships"><Relationship Id="rId3" Type="http://schemas.openxmlformats.org/officeDocument/2006/relationships/hyperlink" Target="https://www.childrensuniversity.co.uk/home/" TargetMode="External"/><Relationship Id="rId2" Type="http://schemas.openxmlformats.org/officeDocument/2006/relationships/hyperlink" Target="https://pstt.org.uk/resources/curriculum-materials/childrens-university-stem-clubs" TargetMode="External"/><Relationship Id="rId1" Type="http://schemas.openxmlformats.org/officeDocument/2006/relationships/slideMaster" Target="../slideMasters/slideMaster2.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gif"/></Relationships>
</file>

<file path=ppt/slideLayouts/_rels/slideLayout92.xml.rels><?xml version="1.0" encoding="UTF-8" standalone="yes"?>
<Relationships xmlns="http://schemas.openxmlformats.org/package/2006/relationships"><Relationship Id="rId3" Type="http://schemas.openxmlformats.org/officeDocument/2006/relationships/hyperlink" Target="https://jurassiccoast.org/" TargetMode="External"/><Relationship Id="rId2" Type="http://schemas.openxmlformats.org/officeDocument/2006/relationships/hyperlink" Target="https://pstt.org.uk/resources/curriculum-materials/big-jurassic-classroom" TargetMode="External"/><Relationship Id="rId1" Type="http://schemas.openxmlformats.org/officeDocument/2006/relationships/slideMaster" Target="../slideMasters/slideMaster2.xml"/><Relationship Id="rId5" Type="http://schemas.openxmlformats.org/officeDocument/2006/relationships/image" Target="../media/image52.jpeg"/><Relationship Id="rId4" Type="http://schemas.openxmlformats.org/officeDocument/2006/relationships/image" Target="../media/image51.jpeg"/></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hyperlink" Target="https://pstt.org.uk/resources/curriculum-materials/learning-science-together" TargetMode="External"/><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hyperlink" Target="https://pstt.org.uk/resources/curriculum-materials/chain-reaction" TargetMode="External"/><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hyperlink" Target="https://pstt.org.uk/resources/resources-available-through-tts/playground-science" TargetMode="External"/><Relationship Id="rId1" Type="http://schemas.openxmlformats.org/officeDocument/2006/relationships/slideMaster" Target="../slideMasters/slideMaster2.xml"/><Relationship Id="rId5" Type="http://schemas.openxmlformats.org/officeDocument/2006/relationships/image" Target="../media/image57.jpeg"/><Relationship Id="rId4" Type="http://schemas.openxmlformats.org/officeDocument/2006/relationships/image" Target="../media/image56.jpe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hyperlink" Target="https://pstt.org.uk/resources/resources-available-through-tts/see-through-science" TargetMode="External"/><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8A053-C971-0D49-84CA-DA10A947299C}"/>
              </a:ext>
            </a:extLst>
          </p:cNvPr>
          <p:cNvSpPr txBox="1">
            <a:spLocks noGrp="1"/>
          </p:cNvSpPr>
          <p:nvPr>
            <p:ph type="ctrTitle"/>
          </p:nvPr>
        </p:nvSpPr>
        <p:spPr>
          <a:xfrm>
            <a:off x="685800" y="1122360"/>
            <a:ext cx="7772397" cy="2387599"/>
          </a:xfrm>
        </p:spPr>
        <p:txBody>
          <a:bodyPr anchor="b" anchorCtr="1"/>
          <a:lstStyle>
            <a:lvl1pPr algn="ctr">
              <a:defRPr sz="5400"/>
            </a:lvl1pPr>
          </a:lstStyle>
          <a:p>
            <a:pPr lvl="0"/>
            <a:r>
              <a:rPr lang="en-US"/>
              <a:t>CLICK TO EDIT MASTER TITLE STYLE</a:t>
            </a:r>
          </a:p>
        </p:txBody>
      </p:sp>
      <p:sp>
        <p:nvSpPr>
          <p:cNvPr id="3" name="Subtitle 2">
            <a:extLst>
              <a:ext uri="{FF2B5EF4-FFF2-40B4-BE49-F238E27FC236}">
                <a16:creationId xmlns:a16="http://schemas.microsoft.com/office/drawing/2014/main" id="{5549900A-F2CF-E04C-AA04-AF2DC580583D}"/>
              </a:ext>
            </a:extLst>
          </p:cNvPr>
          <p:cNvSpPr txBox="1">
            <a:spLocks noGrp="1"/>
          </p:cNvSpPr>
          <p:nvPr>
            <p:ph type="subTitle" idx="1"/>
          </p:nvPr>
        </p:nvSpPr>
        <p:spPr>
          <a:xfrm>
            <a:off x="1143002" y="3602041"/>
            <a:ext cx="6858000" cy="1655761"/>
          </a:xfrm>
        </p:spPr>
        <p:txBody>
          <a:bodyPr anchorCtr="1"/>
          <a:lstStyle>
            <a:lvl1pPr marL="0" indent="0" algn="ctr">
              <a:buNone/>
              <a:defRPr sz="2400">
                <a:solidFill>
                  <a:srgbClr val="E10098"/>
                </a:solidFill>
              </a:defRPr>
            </a:lvl1pPr>
          </a:lstStyle>
          <a:p>
            <a:pPr lvl="0"/>
            <a:r>
              <a:rPr lang="en-US"/>
              <a:t>Click to edit Master subtitle style</a:t>
            </a:r>
          </a:p>
        </p:txBody>
      </p:sp>
      <p:sp>
        <p:nvSpPr>
          <p:cNvPr id="4" name="Date Placeholder 3">
            <a:extLst>
              <a:ext uri="{FF2B5EF4-FFF2-40B4-BE49-F238E27FC236}">
                <a16:creationId xmlns:a16="http://schemas.microsoft.com/office/drawing/2014/main" id="{0438E852-5834-A144-A446-E5BA3BAB8719}"/>
              </a:ext>
            </a:extLst>
          </p:cNvPr>
          <p:cNvSpPr txBox="1">
            <a:spLocks noGrp="1"/>
          </p:cNvSpPr>
          <p:nvPr>
            <p:ph type="dt" sz="half" idx="7"/>
          </p:nvPr>
        </p:nvSpPr>
        <p:spPr/>
        <p:txBody>
          <a:bodyPr/>
          <a:lstStyle>
            <a:lvl1pPr>
              <a:defRPr/>
            </a:lvl1pPr>
          </a:lstStyle>
          <a:p>
            <a:pPr lvl="0"/>
            <a:fld id="{89529726-D046-9C46-B135-4EB0DB188FD6}" type="datetime1">
              <a:rPr lang="en-GB"/>
              <a:pPr lvl="0"/>
              <a:t>12/12/2023</a:t>
            </a:fld>
            <a:endParaRPr lang="en-GB"/>
          </a:p>
        </p:txBody>
      </p:sp>
      <p:sp>
        <p:nvSpPr>
          <p:cNvPr id="5" name="Footer Placeholder 4">
            <a:extLst>
              <a:ext uri="{FF2B5EF4-FFF2-40B4-BE49-F238E27FC236}">
                <a16:creationId xmlns:a16="http://schemas.microsoft.com/office/drawing/2014/main" id="{2896C81A-E9FB-5947-A3B6-F6434B7B37E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2B94504F-F93B-314B-B34A-08FD45AE281A}"/>
              </a:ext>
            </a:extLst>
          </p:cNvPr>
          <p:cNvSpPr txBox="1">
            <a:spLocks noGrp="1"/>
          </p:cNvSpPr>
          <p:nvPr>
            <p:ph type="sldNum" sz="quarter" idx="8"/>
          </p:nvPr>
        </p:nvSpPr>
        <p:spPr/>
        <p:txBody>
          <a:bodyPr/>
          <a:lstStyle>
            <a:lvl1pPr>
              <a:defRPr/>
            </a:lvl1pPr>
          </a:lstStyle>
          <a:p>
            <a:pPr lvl="0"/>
            <a:fld id="{B713B00C-55BF-B245-89BA-50AC3F4B69A7}" type="slidenum">
              <a:t>‹#›</a:t>
            </a:fld>
            <a:endParaRPr lang="en-GB"/>
          </a:p>
        </p:txBody>
      </p:sp>
    </p:spTree>
    <p:extLst>
      <p:ext uri="{BB962C8B-B14F-4D97-AF65-F5344CB8AC3E}">
        <p14:creationId xmlns:p14="http://schemas.microsoft.com/office/powerpoint/2010/main" val="3852704327"/>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55D1-1B34-284A-8F2E-CD1BF039B2F5}"/>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Picture Placeholder 2">
            <a:extLst>
              <a:ext uri="{FF2B5EF4-FFF2-40B4-BE49-F238E27FC236}">
                <a16:creationId xmlns:a16="http://schemas.microsoft.com/office/drawing/2014/main" id="{0CFD63F8-A5E6-FD49-A733-6F2B1A06DC65}"/>
              </a:ext>
            </a:extLst>
          </p:cNvPr>
          <p:cNvSpPr txBox="1">
            <a:spLocks noGrp="1"/>
          </p:cNvSpPr>
          <p:nvPr>
            <p:ph type="pic" idx="1"/>
          </p:nvPr>
        </p:nvSpPr>
        <p:spPr>
          <a:xfrm>
            <a:off x="3887388" y="987429"/>
            <a:ext cx="4629150" cy="4873624"/>
          </a:xfrm>
        </p:spPr>
        <p:txBody>
          <a:bodyPr/>
          <a:lstStyle>
            <a:lvl1pPr marL="0" indent="0">
              <a:buNone/>
              <a:defRPr sz="3200"/>
            </a:lvl1pPr>
          </a:lstStyle>
          <a:p>
            <a:pPr lvl="0"/>
            <a:r>
              <a:rPr lang="en-US"/>
              <a:t>Click icon to add picture</a:t>
            </a:r>
          </a:p>
        </p:txBody>
      </p:sp>
      <p:sp>
        <p:nvSpPr>
          <p:cNvPr id="4" name="Text Placeholder 3">
            <a:extLst>
              <a:ext uri="{FF2B5EF4-FFF2-40B4-BE49-F238E27FC236}">
                <a16:creationId xmlns:a16="http://schemas.microsoft.com/office/drawing/2014/main" id="{92EB22AA-7C5B-5043-B9E8-457D0E389C95}"/>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D09DD105-3F08-1346-8E26-E453F6B5B73F}"/>
              </a:ext>
            </a:extLst>
          </p:cNvPr>
          <p:cNvSpPr txBox="1">
            <a:spLocks noGrp="1"/>
          </p:cNvSpPr>
          <p:nvPr>
            <p:ph type="dt" sz="half" idx="7"/>
          </p:nvPr>
        </p:nvSpPr>
        <p:spPr/>
        <p:txBody>
          <a:bodyPr/>
          <a:lstStyle>
            <a:lvl1pPr>
              <a:defRPr/>
            </a:lvl1pPr>
          </a:lstStyle>
          <a:p>
            <a:pPr lvl="0"/>
            <a:fld id="{4AA22A8D-5BDE-9343-87D1-E8DA7296233A}" type="datetime1">
              <a:rPr lang="en-GB"/>
              <a:pPr lvl="0"/>
              <a:t>12/12/2023</a:t>
            </a:fld>
            <a:endParaRPr lang="en-GB"/>
          </a:p>
        </p:txBody>
      </p:sp>
      <p:sp>
        <p:nvSpPr>
          <p:cNvPr id="6" name="Footer Placeholder 5">
            <a:extLst>
              <a:ext uri="{FF2B5EF4-FFF2-40B4-BE49-F238E27FC236}">
                <a16:creationId xmlns:a16="http://schemas.microsoft.com/office/drawing/2014/main" id="{6B0DE3BD-7C76-4941-B2F7-89AB728F6DC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3846F4DC-14BE-024B-BD40-67587FBAEA97}"/>
              </a:ext>
            </a:extLst>
          </p:cNvPr>
          <p:cNvSpPr txBox="1">
            <a:spLocks noGrp="1"/>
          </p:cNvSpPr>
          <p:nvPr>
            <p:ph type="sldNum" sz="quarter" idx="8"/>
          </p:nvPr>
        </p:nvSpPr>
        <p:spPr/>
        <p:txBody>
          <a:bodyPr/>
          <a:lstStyle>
            <a:lvl1pPr>
              <a:defRPr/>
            </a:lvl1pPr>
          </a:lstStyle>
          <a:p>
            <a:pPr lvl="0"/>
            <a:fld id="{8D2AA4D0-C5D5-2B4A-9CDF-FF6C2AB72FA9}" type="slidenum">
              <a:t>‹#›</a:t>
            </a:fld>
            <a:endParaRPr lang="en-GB"/>
          </a:p>
        </p:txBody>
      </p:sp>
    </p:spTree>
    <p:extLst>
      <p:ext uri="{BB962C8B-B14F-4D97-AF65-F5344CB8AC3E}">
        <p14:creationId xmlns:p14="http://schemas.microsoft.com/office/powerpoint/2010/main" val="1965776141"/>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Regional Mento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12/12/2023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53" y="347025"/>
            <a:ext cx="7956514"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PSTT REGIONAL MENTORS</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628645" y="930380"/>
            <a:ext cx="788670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rPr>
              <a:t>Supporting primary science leaders beyond the PSTT College of Fellows</a:t>
            </a:r>
          </a:p>
        </p:txBody>
      </p:sp>
      <p:sp>
        <p:nvSpPr>
          <p:cNvPr id="19" name="TextBox 12">
            <a:extLst>
              <a:ext uri="{FF2B5EF4-FFF2-40B4-BE49-F238E27FC236}">
                <a16:creationId xmlns:a16="http://schemas.microsoft.com/office/drawing/2014/main" id="{C6CFB814-37AC-5DFE-1FE3-6A42D1D43063}"/>
              </a:ext>
            </a:extLst>
          </p:cNvPr>
          <p:cNvSpPr txBox="1"/>
          <p:nvPr userDrawn="1"/>
        </p:nvSpPr>
        <p:spPr>
          <a:xfrm>
            <a:off x="715987"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Kate Redhead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Birmingham &amp; Midlands</a:t>
            </a:r>
          </a:p>
        </p:txBody>
      </p:sp>
      <p:pic>
        <p:nvPicPr>
          <p:cNvPr id="22" name="Picture 21" descr="A person smiling for the camera&#10;&#10;Description automatically generated with medium confidence">
            <a:hlinkClick r:id="rId2"/>
            <a:extLst>
              <a:ext uri="{FF2B5EF4-FFF2-40B4-BE49-F238E27FC236}">
                <a16:creationId xmlns:a16="http://schemas.microsoft.com/office/drawing/2014/main" id="{0E2B5473-371D-D29B-04B3-1A3E29FB5258}"/>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17469" y="1543606"/>
            <a:ext cx="1263823" cy="1263823"/>
          </a:xfrm>
          <a:prstGeom prst="rect">
            <a:avLst/>
          </a:prstGeom>
        </p:spPr>
      </p:pic>
      <p:pic>
        <p:nvPicPr>
          <p:cNvPr id="24" name="Picture 23" descr="A person smiling for the camera&#10;&#10;Description automatically generated with low confidence">
            <a:hlinkClick r:id="rId4"/>
            <a:extLst>
              <a:ext uri="{FF2B5EF4-FFF2-40B4-BE49-F238E27FC236}">
                <a16:creationId xmlns:a16="http://schemas.microsoft.com/office/drawing/2014/main" id="{A6DC910B-202A-747E-5C6F-896898EC3529}"/>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913785" y="1542677"/>
            <a:ext cx="1264752" cy="1264752"/>
          </a:xfrm>
          <a:prstGeom prst="rect">
            <a:avLst/>
          </a:prstGeom>
        </p:spPr>
      </p:pic>
      <p:pic>
        <p:nvPicPr>
          <p:cNvPr id="26" name="Picture 25" descr="A close-up of a person smiling&#10;&#10;Description automatically generated">
            <a:hlinkClick r:id="rId6"/>
            <a:extLst>
              <a:ext uri="{FF2B5EF4-FFF2-40B4-BE49-F238E27FC236}">
                <a16:creationId xmlns:a16="http://schemas.microsoft.com/office/drawing/2014/main" id="{BAE867E5-9B27-6B0C-04A1-C3C3E0F32DC0}"/>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111030" y="1542677"/>
            <a:ext cx="1264752" cy="1264752"/>
          </a:xfrm>
          <a:prstGeom prst="rect">
            <a:avLst/>
          </a:prstGeom>
        </p:spPr>
      </p:pic>
      <p:pic>
        <p:nvPicPr>
          <p:cNvPr id="28" name="Picture 27" descr="A picture containing grass, person, outdoor&#10;&#10;Description automatically generated">
            <a:hlinkClick r:id="rId8"/>
            <a:extLst>
              <a:ext uri="{FF2B5EF4-FFF2-40B4-BE49-F238E27FC236}">
                <a16:creationId xmlns:a16="http://schemas.microsoft.com/office/drawing/2014/main" id="{C531AFB1-C6D2-DE70-A774-6C4BACC6503D}"/>
              </a:ext>
            </a:extLst>
          </p:cNvPr>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7308274" y="1543606"/>
            <a:ext cx="1265306" cy="1265306"/>
          </a:xfrm>
          <a:prstGeom prst="rect">
            <a:avLst/>
          </a:prstGeom>
        </p:spPr>
      </p:pic>
      <p:pic>
        <p:nvPicPr>
          <p:cNvPr id="32" name="Picture 31" descr="A person wearing glasses&#10;&#10;Description automatically generated with medium confidence">
            <a:hlinkClick r:id="rId10"/>
            <a:extLst>
              <a:ext uri="{FF2B5EF4-FFF2-40B4-BE49-F238E27FC236}">
                <a16:creationId xmlns:a16="http://schemas.microsoft.com/office/drawing/2014/main" id="{04882D44-58F3-ED46-31D5-AACBBFCE7DAF}"/>
              </a:ext>
            </a:extLst>
          </p:cNvPr>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717469" y="3725815"/>
            <a:ext cx="1283937" cy="1283937"/>
          </a:xfrm>
          <a:prstGeom prst="rect">
            <a:avLst/>
          </a:prstGeom>
        </p:spPr>
      </p:pic>
      <p:pic>
        <p:nvPicPr>
          <p:cNvPr id="34" name="Picture 33" descr="A person smiling for the camera&#10;&#10;Description automatically generated with medium confidence">
            <a:hlinkClick r:id="rId12"/>
            <a:extLst>
              <a:ext uri="{FF2B5EF4-FFF2-40B4-BE49-F238E27FC236}">
                <a16:creationId xmlns:a16="http://schemas.microsoft.com/office/drawing/2014/main" id="{178DB658-6C7C-C982-EA0B-D5310BFCD25E}"/>
              </a:ext>
            </a:extLst>
          </p:cNvPr>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2913785" y="3725815"/>
            <a:ext cx="1283937" cy="1283937"/>
          </a:xfrm>
          <a:prstGeom prst="rect">
            <a:avLst/>
          </a:prstGeom>
        </p:spPr>
      </p:pic>
      <p:pic>
        <p:nvPicPr>
          <p:cNvPr id="36" name="Picture 35" descr="A picture containing outdoor, person, tree&#10;&#10;Description automatically generated">
            <a:hlinkClick r:id="rId14"/>
            <a:extLst>
              <a:ext uri="{FF2B5EF4-FFF2-40B4-BE49-F238E27FC236}">
                <a16:creationId xmlns:a16="http://schemas.microsoft.com/office/drawing/2014/main" id="{A168CA11-8E42-9A23-400B-DAA038819DFC}"/>
              </a:ext>
            </a:extLst>
          </p:cNvPr>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5091845" y="3707433"/>
            <a:ext cx="1283937" cy="1283937"/>
          </a:xfrm>
          <a:prstGeom prst="rect">
            <a:avLst/>
          </a:prstGeom>
        </p:spPr>
      </p:pic>
      <p:sp>
        <p:nvSpPr>
          <p:cNvPr id="37" name="TextBox 12">
            <a:extLst>
              <a:ext uri="{FF2B5EF4-FFF2-40B4-BE49-F238E27FC236}">
                <a16:creationId xmlns:a16="http://schemas.microsoft.com/office/drawing/2014/main" id="{2561F06F-5083-6D55-27F6-2CD395FC6B4F}"/>
              </a:ext>
            </a:extLst>
          </p:cNvPr>
          <p:cNvSpPr txBox="1"/>
          <p:nvPr userDrawn="1"/>
        </p:nvSpPr>
        <p:spPr>
          <a:xfrm>
            <a:off x="2904193"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Ruth Shallcross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38" name="TextBox 12">
            <a:extLst>
              <a:ext uri="{FF2B5EF4-FFF2-40B4-BE49-F238E27FC236}">
                <a16:creationId xmlns:a16="http://schemas.microsoft.com/office/drawing/2014/main" id="{0EB92333-BFBF-D81A-0432-0169161BE2C2}"/>
              </a:ext>
            </a:extLst>
          </p:cNvPr>
          <p:cNvSpPr txBox="1"/>
          <p:nvPr userDrawn="1"/>
        </p:nvSpPr>
        <p:spPr>
          <a:xfrm>
            <a:off x="5092399"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Kathy Schofield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Wales</a:t>
            </a:r>
          </a:p>
        </p:txBody>
      </p:sp>
      <p:sp>
        <p:nvSpPr>
          <p:cNvPr id="39" name="TextBox 12">
            <a:extLst>
              <a:ext uri="{FF2B5EF4-FFF2-40B4-BE49-F238E27FC236}">
                <a16:creationId xmlns:a16="http://schemas.microsoft.com/office/drawing/2014/main" id="{542DD8D4-33AC-6D42-7A1C-7FB4B0500B21}"/>
              </a:ext>
            </a:extLst>
          </p:cNvPr>
          <p:cNvSpPr txBox="1"/>
          <p:nvPr userDrawn="1"/>
        </p:nvSpPr>
        <p:spPr>
          <a:xfrm>
            <a:off x="7280605"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Sarah Eames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Midlands</a:t>
            </a:r>
          </a:p>
        </p:txBody>
      </p:sp>
      <p:sp>
        <p:nvSpPr>
          <p:cNvPr id="41" name="TextBox 12">
            <a:extLst>
              <a:ext uri="{FF2B5EF4-FFF2-40B4-BE49-F238E27FC236}">
                <a16:creationId xmlns:a16="http://schemas.microsoft.com/office/drawing/2014/main" id="{0FE976A5-A500-FCCA-CFA5-393CAAC9B7A4}"/>
              </a:ext>
            </a:extLst>
          </p:cNvPr>
          <p:cNvSpPr txBox="1"/>
          <p:nvPr userDrawn="1"/>
        </p:nvSpPr>
        <p:spPr>
          <a:xfrm>
            <a:off x="715986"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Tom Holloway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2" name="TextBox 12">
            <a:extLst>
              <a:ext uri="{FF2B5EF4-FFF2-40B4-BE49-F238E27FC236}">
                <a16:creationId xmlns:a16="http://schemas.microsoft.com/office/drawing/2014/main" id="{5BB99527-4C2D-DAB0-BCCB-AE77D5151B84}"/>
              </a:ext>
            </a:extLst>
          </p:cNvPr>
          <p:cNvSpPr txBox="1"/>
          <p:nvPr userDrawn="1"/>
        </p:nvSpPr>
        <p:spPr>
          <a:xfrm>
            <a:off x="2904192" y="5035716"/>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Kulvinder Johal</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3" name="TextBox 12">
            <a:extLst>
              <a:ext uri="{FF2B5EF4-FFF2-40B4-BE49-F238E27FC236}">
                <a16:creationId xmlns:a16="http://schemas.microsoft.com/office/drawing/2014/main" id="{5A05925D-D1FB-D281-875A-C0F08A615A1D}"/>
              </a:ext>
            </a:extLst>
          </p:cNvPr>
          <p:cNvSpPr txBox="1"/>
          <p:nvPr userDrawn="1"/>
        </p:nvSpPr>
        <p:spPr>
          <a:xfrm>
            <a:off x="5091845"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Claire Seeley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Anglia</a:t>
            </a:r>
          </a:p>
        </p:txBody>
      </p:sp>
    </p:spTree>
    <p:extLst>
      <p:ext uri="{BB962C8B-B14F-4D97-AF65-F5344CB8AC3E}">
        <p14:creationId xmlns:p14="http://schemas.microsoft.com/office/powerpoint/2010/main" val="255862406"/>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PSEA for IT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12/12/2023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44" y="575674"/>
            <a:ext cx="7956514" cy="4847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700" b="0" i="0" u="none" strike="noStrike" kern="1200" cap="none" spc="0" baseline="0">
                <a:solidFill>
                  <a:srgbClr val="3EB1C8"/>
                </a:solidFill>
                <a:uFillTx/>
                <a:latin typeface="Plus Jakarta Sans Medium" pitchFamily="2" charset="0"/>
                <a:cs typeface="Plus Jakarta Sans Medium" pitchFamily="2" charset="0"/>
              </a:rPr>
              <a:t>Primary Science Enhancement Award for ITE</a:t>
            </a:r>
            <a:endParaRPr lang="en-GB" sz="27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628645" y="2639768"/>
            <a:ext cx="3943355" cy="186974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Start their careers with increased competence and confidence to teach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Be confident to take up a position of school leadership in science</a:t>
            </a:r>
          </a:p>
        </p:txBody>
      </p:sp>
      <p:sp>
        <p:nvSpPr>
          <p:cNvPr id="8" name="TextBox 12">
            <a:extLst>
              <a:ext uri="{FF2B5EF4-FFF2-40B4-BE49-F238E27FC236}">
                <a16:creationId xmlns:a16="http://schemas.microsoft.com/office/drawing/2014/main" id="{32760BCF-B134-5241-A54F-774B98F8493A}"/>
              </a:ext>
            </a:extLst>
          </p:cNvPr>
          <p:cNvSpPr txBox="1"/>
          <p:nvPr/>
        </p:nvSpPr>
        <p:spPr>
          <a:xfrm>
            <a:off x="628653" y="1203775"/>
            <a:ext cx="7886707" cy="126957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Enhancement Award (PSEA) </a:t>
            </a:r>
            <a:r>
              <a:rPr lang="en-GB" sz="1950" b="0" i="0">
                <a:solidFill>
                  <a:srgbClr val="5E5B5C"/>
                </a:solidFill>
                <a:effectLst/>
                <a:latin typeface="Plus Jakarta Sans Medium" pitchFamily="2" charset="0"/>
                <a:cs typeface="Plus Jakarta Sans Medium" pitchFamily="2" charset="0"/>
              </a:rPr>
              <a:t>enables student teachers to increase their experience and understanding of teaching and learning in primary science. The PSEA allows student teachers to: </a:t>
            </a:r>
            <a:endParaRPr lang="en-GB" sz="1950" b="0" i="0" u="none" strike="noStrike" kern="1200" cap="none" spc="0" baseline="0">
              <a:solidFill>
                <a:srgbClr val="767171"/>
              </a:solidFill>
              <a:uFillTx/>
              <a:latin typeface="Plus Jakarta Sans Medium" pitchFamily="2" charset="0"/>
              <a:cs typeface="Plus Jakarta Sans Medium" pitchFamily="2" charset="0"/>
            </a:endParaRPr>
          </a:p>
        </p:txBody>
      </p:sp>
      <p:sp>
        <p:nvSpPr>
          <p:cNvPr id="9" name="TextBox 12">
            <a:extLst>
              <a:ext uri="{FF2B5EF4-FFF2-40B4-BE49-F238E27FC236}">
                <a16:creationId xmlns:a16="http://schemas.microsoft.com/office/drawing/2014/main" id="{7F48518A-3768-5B49-8752-2C44ED8BA5CA}"/>
              </a:ext>
            </a:extLst>
          </p:cNvPr>
          <p:cNvSpPr txBox="1"/>
          <p:nvPr/>
        </p:nvSpPr>
        <p:spPr>
          <a:xfrm>
            <a:off x="628644" y="4838707"/>
            <a:ext cx="653173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hlinkClick r:id="rId2"/>
              </a:rPr>
              <a:t>Find out more and get involved if you’re an ITE provider</a:t>
            </a:r>
            <a:endParaRPr lang="en-GB" sz="1800" b="0" i="0" u="none" strike="noStrike" kern="1200" cap="none" spc="0" baseline="0">
              <a:solidFill>
                <a:srgbClr val="767171"/>
              </a:solidFill>
              <a:uFillTx/>
              <a:latin typeface="Plus Jakarta Sans Medium" pitchFamily="2" charset="0"/>
              <a:cs typeface="Plus Jakarta Sans Medium" pitchFamily="2" charset="0"/>
            </a:endParaRPr>
          </a:p>
        </p:txBody>
      </p:sp>
      <p:pic>
        <p:nvPicPr>
          <p:cNvPr id="13" name="Picture 12" descr="Text&#10;&#10;Description automatically generated">
            <a:extLst>
              <a:ext uri="{FF2B5EF4-FFF2-40B4-BE49-F238E27FC236}">
                <a16:creationId xmlns:a16="http://schemas.microsoft.com/office/drawing/2014/main" id="{40CF67FE-6B63-6600-048D-C3C76A9BFE5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838706" y="2638786"/>
            <a:ext cx="1662107" cy="833042"/>
          </a:xfrm>
          <a:prstGeom prst="rect">
            <a:avLst/>
          </a:prstGeom>
        </p:spPr>
      </p:pic>
      <p:pic>
        <p:nvPicPr>
          <p:cNvPr id="15" name="Picture 14" descr="A picture containing text&#10;&#10;Description automatically generated">
            <a:extLst>
              <a:ext uri="{FF2B5EF4-FFF2-40B4-BE49-F238E27FC236}">
                <a16:creationId xmlns:a16="http://schemas.microsoft.com/office/drawing/2014/main" id="{533D4ED8-AAA1-6DF9-4DCD-36AEFD97298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838706" y="3802693"/>
            <a:ext cx="3606827" cy="728045"/>
          </a:xfrm>
          <a:prstGeom prst="rect">
            <a:avLst/>
          </a:prstGeom>
        </p:spPr>
      </p:pic>
      <p:pic>
        <p:nvPicPr>
          <p:cNvPr id="17" name="Picture 16" descr="A picture containing text&#10;&#10;Description automatically generated">
            <a:extLst>
              <a:ext uri="{FF2B5EF4-FFF2-40B4-BE49-F238E27FC236}">
                <a16:creationId xmlns:a16="http://schemas.microsoft.com/office/drawing/2014/main" id="{86915A5B-D362-1C55-A2CF-5EE141514FB8}"/>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767518" y="2588042"/>
            <a:ext cx="1662107" cy="712331"/>
          </a:xfrm>
          <a:prstGeom prst="rect">
            <a:avLst/>
          </a:prstGeom>
        </p:spPr>
      </p:pic>
    </p:spTree>
    <p:extLst>
      <p:ext uri="{BB962C8B-B14F-4D97-AF65-F5344CB8AC3E}">
        <p14:creationId xmlns:p14="http://schemas.microsoft.com/office/powerpoint/2010/main" val="18726229"/>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PSQM">
    <p:spTree>
      <p:nvGrpSpPr>
        <p:cNvPr id="1" name=""/>
        <p:cNvGrpSpPr/>
        <p:nvPr/>
      </p:nvGrpSpPr>
      <p:grpSpPr>
        <a:xfrm>
          <a:off x="0" y="0"/>
          <a:ext cx="0" cy="0"/>
          <a:chOff x="0" y="0"/>
          <a:chExt cx="0" cy="0"/>
        </a:xfrm>
      </p:grpSpPr>
      <p:pic>
        <p:nvPicPr>
          <p:cNvPr id="2" name="Picture 13" descr="A picture containing text, clipart&#10;&#10;Description automatically generated">
            <a:hlinkClick r:id="rId2"/>
            <a:extLst>
              <a:ext uri="{FF2B5EF4-FFF2-40B4-BE49-F238E27FC236}">
                <a16:creationId xmlns:a16="http://schemas.microsoft.com/office/drawing/2014/main" id="{5BBDEB94-D2C6-5741-A519-DEBD23B9732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34902" y="1783320"/>
            <a:ext cx="4045438" cy="2275559"/>
          </a:xfrm>
          <a:prstGeom prst="rect">
            <a:avLst/>
          </a:prstGeom>
          <a:noFill/>
          <a:ln cap="flat">
            <a:noFill/>
          </a:ln>
        </p:spPr>
      </p:pic>
      <p:sp>
        <p:nvSpPr>
          <p:cNvPr id="3" name="Date Placeholder 2">
            <a:extLst>
              <a:ext uri="{FF2B5EF4-FFF2-40B4-BE49-F238E27FC236}">
                <a16:creationId xmlns:a16="http://schemas.microsoft.com/office/drawing/2014/main" id="{E3F9DBB5-B00D-B440-AB43-A3FC78B5F93D}"/>
              </a:ext>
            </a:extLst>
          </p:cNvPr>
          <p:cNvSpPr txBox="1">
            <a:spLocks noGrp="1"/>
          </p:cNvSpPr>
          <p:nvPr>
            <p:ph type="dt" sz="half" idx="7"/>
          </p:nvPr>
        </p:nvSpPr>
        <p:spPr/>
        <p:txBody>
          <a:bodyPr/>
          <a:lstStyle>
            <a:lvl1pPr>
              <a:defRPr/>
            </a:lvl1pPr>
          </a:lstStyle>
          <a:p>
            <a:pPr lvl="0"/>
            <a:fld id="{07F603AE-5FB3-5646-A98F-FF1859D61D69}" type="datetime1">
              <a:rPr lang="en-GB"/>
              <a:pPr lvl="0"/>
              <a:t>12/12/2023</a:t>
            </a:fld>
            <a:endParaRPr lang="en-GB"/>
          </a:p>
        </p:txBody>
      </p:sp>
      <p:sp>
        <p:nvSpPr>
          <p:cNvPr id="4" name="Footer Placeholder 3">
            <a:extLst>
              <a:ext uri="{FF2B5EF4-FFF2-40B4-BE49-F238E27FC236}">
                <a16:creationId xmlns:a16="http://schemas.microsoft.com/office/drawing/2014/main" id="{25B0DAFE-0FD1-5349-A024-A5D80CDA16FD}"/>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793FBA69-1BD4-9D41-95CB-3A8E70C06138}"/>
              </a:ext>
            </a:extLst>
          </p:cNvPr>
          <p:cNvSpPr txBox="1">
            <a:spLocks noGrp="1"/>
          </p:cNvSpPr>
          <p:nvPr>
            <p:ph type="sldNum" sz="quarter" idx="8"/>
          </p:nvPr>
        </p:nvSpPr>
        <p:spPr/>
        <p:txBody>
          <a:bodyPr/>
          <a:lstStyle>
            <a:lvl1pPr>
              <a:defRPr/>
            </a:lvl1pPr>
          </a:lstStyle>
          <a:p>
            <a:pPr lvl="0"/>
            <a:fld id="{21C00FB2-6E76-C64F-B083-04427737EB7F}" type="slidenum">
              <a:t>‹#›</a:t>
            </a:fld>
            <a:endParaRPr lang="en-GB"/>
          </a:p>
        </p:txBody>
      </p:sp>
      <p:sp>
        <p:nvSpPr>
          <p:cNvPr id="6" name="TextBox 13">
            <a:extLst>
              <a:ext uri="{FF2B5EF4-FFF2-40B4-BE49-F238E27FC236}">
                <a16:creationId xmlns:a16="http://schemas.microsoft.com/office/drawing/2014/main" id="{538B8F17-D782-5546-BF52-ACAFFB828DC1}"/>
              </a:ext>
            </a:extLst>
          </p:cNvPr>
          <p:cNvSpPr txBox="1"/>
          <p:nvPr/>
        </p:nvSpPr>
        <p:spPr>
          <a:xfrm>
            <a:off x="863010" y="734698"/>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PRIMARY SCIENCE QUALITY MARK</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7" name="TextBox 12">
            <a:extLst>
              <a:ext uri="{FF2B5EF4-FFF2-40B4-BE49-F238E27FC236}">
                <a16:creationId xmlns:a16="http://schemas.microsoft.com/office/drawing/2014/main" id="{466E2686-891F-EB4D-B404-CA3668E377BE}"/>
              </a:ext>
            </a:extLst>
          </p:cNvPr>
          <p:cNvSpPr txBox="1"/>
          <p:nvPr/>
        </p:nvSpPr>
        <p:spPr>
          <a:xfrm>
            <a:off x="863010" y="1378243"/>
            <a:ext cx="3646090" cy="337015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We encourage you to consider taking part in the </a:t>
            </a:r>
            <a:r>
              <a:rPr lang="en-GB" sz="1950" b="1" i="0" u="none" strike="noStrike" kern="1200" cap="none" spc="0" baseline="0">
                <a:solidFill>
                  <a:srgbClr val="006AB3"/>
                </a:solidFill>
                <a:uFillTx/>
                <a:latin typeface="Plus Jakarta Sans ExtraBold" pitchFamily="2" charset="0"/>
                <a:cs typeface="Plus Jakarta Sans ExtraBold" pitchFamily="2" charset="0"/>
                <a:hlinkClick r:id="rId2"/>
              </a:rPr>
              <a:t>Primary Science Quality Mark (PSQM)</a:t>
            </a:r>
            <a:r>
              <a:rPr lang="en-GB" sz="1950" b="1" i="0" u="none" strike="noStrike" kern="1200" cap="none" spc="0" baseline="0">
                <a:solidFill>
                  <a:srgbClr val="5E5B5C"/>
                </a:solidFill>
                <a:uFillTx/>
                <a:latin typeface="Plus Jakarta Sans ExtraBold" pitchFamily="2" charset="0"/>
                <a:cs typeface="Plus Jakarta Sans ExtraBold" pitchFamily="2" charset="0"/>
              </a:rPr>
              <a:t>. </a:t>
            </a:r>
            <a:r>
              <a:rPr lang="en-GB" sz="1950" b="0" i="0" u="none" strike="noStrike" kern="1200" cap="none" spc="0" baseline="0">
                <a:solidFill>
                  <a:srgbClr val="5E5B5C"/>
                </a:solidFill>
                <a:uFillTx/>
                <a:latin typeface="Plus Jakarta Sans Medium" pitchFamily="2" charset="0"/>
                <a:cs typeface="Plus Jakarta Sans Medium" pitchFamily="2" charset="0"/>
              </a:rPr>
              <a:t>This year-long CPD accreditation programme focuses on developing effective, confident science leadership for whole school impact on science teaching and learning. </a:t>
            </a:r>
          </a:p>
        </p:txBody>
      </p:sp>
      <p:sp>
        <p:nvSpPr>
          <p:cNvPr id="8" name="TextBox 12">
            <a:extLst>
              <a:ext uri="{FF2B5EF4-FFF2-40B4-BE49-F238E27FC236}">
                <a16:creationId xmlns:a16="http://schemas.microsoft.com/office/drawing/2014/main" id="{C6A06BB3-0D67-D944-ADEC-2319E80B8001}"/>
              </a:ext>
            </a:extLst>
          </p:cNvPr>
          <p:cNvSpPr txBox="1"/>
          <p:nvPr/>
        </p:nvSpPr>
        <p:spPr>
          <a:xfrm>
            <a:off x="863010" y="4902916"/>
            <a:ext cx="7250936" cy="609398"/>
          </a:xfrm>
          <a:prstGeom prst="rect">
            <a:avLst/>
          </a:prstGeom>
          <a:noFill/>
          <a:ln cap="flat">
            <a:noFill/>
          </a:ln>
        </p:spPr>
        <p:txBody>
          <a:bodyPr vert="horz" wrap="square" lIns="68580" tIns="34290" rIns="68580" bIns="34290" anchor="t" anchorCtr="0" compatLnSpc="1">
            <a:spAutoFit/>
          </a:bodyPr>
          <a:lstStyle/>
          <a:p>
            <a:pPr marL="0" marR="0" lvl="0" indent="0" algn="l" defTabSz="914377" rtl="0" fontAlgn="auto" hangingPunct="1">
              <a:lnSpc>
                <a:spcPct val="90000"/>
              </a:lnSpc>
              <a:spcBef>
                <a:spcPts val="1001"/>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PSTT is proud to be a long term supporter of PSQM through a strategic partnership with the University of Hertfordshire.</a:t>
            </a:r>
          </a:p>
        </p:txBody>
      </p:sp>
    </p:spTree>
    <p:extLst>
      <p:ext uri="{BB962C8B-B14F-4D97-AF65-F5344CB8AC3E}">
        <p14:creationId xmlns:p14="http://schemas.microsoft.com/office/powerpoint/2010/main" val="2801505705"/>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p:cSld name="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12/12/2023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04"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SSERC</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61734"/>
            <a:ext cx="4111570"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SSERC is a Local Authority shared service that provides support across all 32 Scottish Local Education Authorities. It supports primary science through three core strands:</a:t>
            </a:r>
          </a:p>
        </p:txBody>
      </p:sp>
      <p:pic>
        <p:nvPicPr>
          <p:cNvPr id="7" name="Picture 5" descr="Icon&#10;&#10;Description automatically generated with medium confidence">
            <a:hlinkClick r:id="rId2"/>
            <a:extLst>
              <a:ext uri="{FF2B5EF4-FFF2-40B4-BE49-F238E27FC236}">
                <a16:creationId xmlns:a16="http://schemas.microsoft.com/office/drawing/2014/main" id="{CB9A4F32-25F9-B742-AEB8-1CF598BB75C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92007" y="1661735"/>
            <a:ext cx="3504424" cy="1685079"/>
          </a:xfrm>
          <a:prstGeom prst="rect">
            <a:avLst/>
          </a:prstGeom>
          <a:noFill/>
          <a:ln cap="flat">
            <a:noFill/>
          </a:ln>
        </p:spPr>
      </p:pic>
      <p:sp>
        <p:nvSpPr>
          <p:cNvPr id="8" name="TextBox 12">
            <a:extLst>
              <a:ext uri="{FF2B5EF4-FFF2-40B4-BE49-F238E27FC236}">
                <a16:creationId xmlns:a16="http://schemas.microsoft.com/office/drawing/2014/main" id="{861B331A-492C-AD4B-A8C7-0F56E346A34E}"/>
              </a:ext>
            </a:extLst>
          </p:cNvPr>
          <p:cNvSpPr txBox="1"/>
          <p:nvPr/>
        </p:nvSpPr>
        <p:spPr>
          <a:xfrm>
            <a:off x="863004" y="3581350"/>
            <a:ext cx="7652348" cy="2169825"/>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The provision of career-long professional learning (CLPL) opportunities for teachers across Scotland.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an advisory service providing health and safety advice and guidance.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lead coordinator for the STEM Ambassador hubs in Scotland, giving schools opportunities for wider STEM engagement</a:t>
            </a:r>
          </a:p>
        </p:txBody>
      </p:sp>
    </p:spTree>
    <p:extLst>
      <p:ext uri="{BB962C8B-B14F-4D97-AF65-F5344CB8AC3E}">
        <p14:creationId xmlns:p14="http://schemas.microsoft.com/office/powerpoint/2010/main" val="2238436655"/>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1_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12/12/2023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4050" b="0" i="0" u="none" strike="noStrike" kern="1200" cap="none" spc="0" baseline="0">
                <a:solidFill>
                  <a:srgbClr val="3EB1C8"/>
                </a:solidFill>
                <a:uFillTx/>
                <a:latin typeface="Plus Jakarta Sans Medium" pitchFamily="2" charset="0"/>
                <a:cs typeface="Plus Jakarta Sans Medium" pitchFamily="2" charset="0"/>
              </a:rPr>
              <a:t>25 Years of PSTT</a:t>
            </a:r>
          </a:p>
        </p:txBody>
      </p:sp>
      <p:sp>
        <p:nvSpPr>
          <p:cNvPr id="6" name="TextBox 12">
            <a:extLst>
              <a:ext uri="{FF2B5EF4-FFF2-40B4-BE49-F238E27FC236}">
                <a16:creationId xmlns:a16="http://schemas.microsoft.com/office/drawing/2014/main" id="{F4C70338-40AE-CC4E-8D99-7C0741DBD0BA}"/>
              </a:ext>
            </a:extLst>
          </p:cNvPr>
          <p:cNvSpPr txBox="1"/>
          <p:nvPr/>
        </p:nvSpPr>
        <p:spPr>
          <a:xfrm>
            <a:off x="809670" y="1594991"/>
            <a:ext cx="431859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Over the past 25 years, PSTT has invested more than £24 million in supporting teachers to raise the profile of science. We’ve established our College of over 200 inspiring science leaders, supported academics to do key research and development projects, worked with teachers and partners to produce numerous science resources, and helped establish strong communities of practice throughout the UK.</a:t>
            </a:r>
          </a:p>
        </p:txBody>
      </p:sp>
      <p:pic>
        <p:nvPicPr>
          <p:cNvPr id="10" name="Picture 9" descr="A picture containing text, sign, room&#10;&#10;Description automatically generated">
            <a:extLst>
              <a:ext uri="{FF2B5EF4-FFF2-40B4-BE49-F238E27FC236}">
                <a16:creationId xmlns:a16="http://schemas.microsoft.com/office/drawing/2014/main" id="{D1BD6968-D911-815C-EED6-F37F73987A3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583510" y="2053590"/>
            <a:ext cx="2750820" cy="2750820"/>
          </a:xfrm>
          <a:prstGeom prst="rect">
            <a:avLst/>
          </a:prstGeom>
        </p:spPr>
      </p:pic>
    </p:spTree>
    <p:extLst>
      <p:ext uri="{BB962C8B-B14F-4D97-AF65-F5344CB8AC3E}">
        <p14:creationId xmlns:p14="http://schemas.microsoft.com/office/powerpoint/2010/main" val="299266345"/>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userDrawn="1">
  <p:cSld name="1_Vertical Title and Tex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rot="5400000">
            <a:off x="-2695736" y="2695736"/>
            <a:ext cx="5868144" cy="476672"/>
          </a:xfrm>
          <a:prstGeom prst="rect">
            <a:avLst/>
          </a:prstGeom>
        </p:spPr>
      </p:pic>
    </p:spTree>
    <p:extLst>
      <p:ext uri="{BB962C8B-B14F-4D97-AF65-F5344CB8AC3E}">
        <p14:creationId xmlns:p14="http://schemas.microsoft.com/office/powerpoint/2010/main" val="1298248268"/>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419"/>
        <p:cNvGrpSpPr/>
        <p:nvPr/>
      </p:nvGrpSpPr>
      <p:grpSpPr>
        <a:xfrm>
          <a:off x="0" y="0"/>
          <a:ext cx="0" cy="0"/>
          <a:chOff x="0" y="0"/>
          <a:chExt cx="0" cy="0"/>
        </a:xfrm>
      </p:grpSpPr>
      <p:sp>
        <p:nvSpPr>
          <p:cNvPr id="420" name="Google Shape;420;p24"/>
          <p:cNvSpPr txBox="1">
            <a:spLocks noGrp="1"/>
          </p:cNvSpPr>
          <p:nvPr>
            <p:ph type="title"/>
          </p:nvPr>
        </p:nvSpPr>
        <p:spPr>
          <a:xfrm>
            <a:off x="628652" y="365126"/>
            <a:ext cx="7886700" cy="132556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3EB1C8"/>
              </a:buClr>
              <a:buSzPts val="3600"/>
              <a:buFont typeface="Plus Jakarta Sans Medium"/>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1" name="Google Shape;421;p24"/>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22" name="Google Shape;422;p24"/>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23" name="Google Shape;423;p24"/>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Tree>
    <p:extLst>
      <p:ext uri="{BB962C8B-B14F-4D97-AF65-F5344CB8AC3E}">
        <p14:creationId xmlns:p14="http://schemas.microsoft.com/office/powerpoint/2010/main" val="3217571133"/>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424"/>
        <p:cNvGrpSpPr/>
        <p:nvPr/>
      </p:nvGrpSpPr>
      <p:grpSpPr>
        <a:xfrm>
          <a:off x="0" y="0"/>
          <a:ext cx="0" cy="0"/>
          <a:chOff x="0" y="0"/>
          <a:chExt cx="0" cy="0"/>
        </a:xfrm>
      </p:grpSpPr>
      <p:sp>
        <p:nvSpPr>
          <p:cNvPr id="425" name="Google Shape;425;p25"/>
          <p:cNvSpPr txBox="1">
            <a:spLocks noGrp="1"/>
          </p:cNvSpPr>
          <p:nvPr>
            <p:ph type="title"/>
          </p:nvPr>
        </p:nvSpPr>
        <p:spPr>
          <a:xfrm>
            <a:off x="628652" y="365126"/>
            <a:ext cx="7886700" cy="132556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3EB1C8"/>
              </a:buClr>
              <a:buSzPts val="3600"/>
              <a:buFont typeface="Plus Jakarta Sans Medium"/>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6" name="Google Shape;426;p25"/>
          <p:cNvSpPr txBox="1">
            <a:spLocks noGrp="1"/>
          </p:cNvSpPr>
          <p:nvPr>
            <p:ph type="body" idx="1"/>
          </p:nvPr>
        </p:nvSpPr>
        <p:spPr>
          <a:xfrm>
            <a:off x="628653" y="1825627"/>
            <a:ext cx="3886202" cy="4351339"/>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1"/>
              </a:spcBef>
              <a:spcAft>
                <a:spcPts val="0"/>
              </a:spcAft>
              <a:buClr>
                <a:srgbClr val="575757"/>
              </a:buClr>
              <a:buSzPts val="2800"/>
              <a:buChar char="•"/>
              <a:defRPr/>
            </a:lvl1pPr>
            <a:lvl2pPr marL="914400" lvl="1" indent="-381000" algn="l">
              <a:lnSpc>
                <a:spcPct val="90000"/>
              </a:lnSpc>
              <a:spcBef>
                <a:spcPts val="499"/>
              </a:spcBef>
              <a:spcAft>
                <a:spcPts val="0"/>
              </a:spcAft>
              <a:buClr>
                <a:srgbClr val="575757"/>
              </a:buClr>
              <a:buSzPts val="2400"/>
              <a:buChar char="•"/>
              <a:defRPr/>
            </a:lvl2pPr>
            <a:lvl3pPr marL="1371600" lvl="2" indent="-355600" algn="l">
              <a:lnSpc>
                <a:spcPct val="90000"/>
              </a:lnSpc>
              <a:spcBef>
                <a:spcPts val="499"/>
              </a:spcBef>
              <a:spcAft>
                <a:spcPts val="0"/>
              </a:spcAft>
              <a:buClr>
                <a:srgbClr val="575757"/>
              </a:buClr>
              <a:buSzPts val="2000"/>
              <a:buChar char="•"/>
              <a:defRPr/>
            </a:lvl3pPr>
            <a:lvl4pPr marL="1828800" lvl="3" indent="-342900" algn="l">
              <a:lnSpc>
                <a:spcPct val="90000"/>
              </a:lnSpc>
              <a:spcBef>
                <a:spcPts val="499"/>
              </a:spcBef>
              <a:spcAft>
                <a:spcPts val="0"/>
              </a:spcAft>
              <a:buClr>
                <a:srgbClr val="575757"/>
              </a:buClr>
              <a:buSzPts val="1800"/>
              <a:buChar char="•"/>
              <a:defRPr/>
            </a:lvl4pPr>
            <a:lvl5pPr marL="2286000" lvl="4" indent="-342900" algn="l">
              <a:lnSpc>
                <a:spcPct val="90000"/>
              </a:lnSpc>
              <a:spcBef>
                <a:spcPts val="499"/>
              </a:spcBef>
              <a:spcAft>
                <a:spcPts val="0"/>
              </a:spcAft>
              <a:buClr>
                <a:srgbClr val="575757"/>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427" name="Google Shape;427;p25"/>
          <p:cNvSpPr txBox="1">
            <a:spLocks noGrp="1"/>
          </p:cNvSpPr>
          <p:nvPr>
            <p:ph type="body" idx="2"/>
          </p:nvPr>
        </p:nvSpPr>
        <p:spPr>
          <a:xfrm>
            <a:off x="4629151" y="1825627"/>
            <a:ext cx="3886202" cy="4351339"/>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1"/>
              </a:spcBef>
              <a:spcAft>
                <a:spcPts val="0"/>
              </a:spcAft>
              <a:buClr>
                <a:srgbClr val="575757"/>
              </a:buClr>
              <a:buSzPts val="2800"/>
              <a:buChar char="•"/>
              <a:defRPr/>
            </a:lvl1pPr>
            <a:lvl2pPr marL="914400" lvl="1" indent="-381000" algn="l">
              <a:lnSpc>
                <a:spcPct val="90000"/>
              </a:lnSpc>
              <a:spcBef>
                <a:spcPts val="499"/>
              </a:spcBef>
              <a:spcAft>
                <a:spcPts val="0"/>
              </a:spcAft>
              <a:buClr>
                <a:srgbClr val="575757"/>
              </a:buClr>
              <a:buSzPts val="2400"/>
              <a:buChar char="•"/>
              <a:defRPr/>
            </a:lvl2pPr>
            <a:lvl3pPr marL="1371600" lvl="2" indent="-355600" algn="l">
              <a:lnSpc>
                <a:spcPct val="90000"/>
              </a:lnSpc>
              <a:spcBef>
                <a:spcPts val="499"/>
              </a:spcBef>
              <a:spcAft>
                <a:spcPts val="0"/>
              </a:spcAft>
              <a:buClr>
                <a:srgbClr val="575757"/>
              </a:buClr>
              <a:buSzPts val="2000"/>
              <a:buChar char="•"/>
              <a:defRPr/>
            </a:lvl3pPr>
            <a:lvl4pPr marL="1828800" lvl="3" indent="-342900" algn="l">
              <a:lnSpc>
                <a:spcPct val="90000"/>
              </a:lnSpc>
              <a:spcBef>
                <a:spcPts val="499"/>
              </a:spcBef>
              <a:spcAft>
                <a:spcPts val="0"/>
              </a:spcAft>
              <a:buClr>
                <a:srgbClr val="575757"/>
              </a:buClr>
              <a:buSzPts val="1800"/>
              <a:buChar char="•"/>
              <a:defRPr/>
            </a:lvl4pPr>
            <a:lvl5pPr marL="2286000" lvl="4" indent="-342900" algn="l">
              <a:lnSpc>
                <a:spcPct val="90000"/>
              </a:lnSpc>
              <a:spcBef>
                <a:spcPts val="499"/>
              </a:spcBef>
              <a:spcAft>
                <a:spcPts val="0"/>
              </a:spcAft>
              <a:buClr>
                <a:srgbClr val="575757"/>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428" name="Google Shape;428;p25"/>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29" name="Google Shape;429;p25"/>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0" name="Google Shape;430;p25"/>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Tree>
    <p:extLst>
      <p:ext uri="{BB962C8B-B14F-4D97-AF65-F5344CB8AC3E}">
        <p14:creationId xmlns:p14="http://schemas.microsoft.com/office/powerpoint/2010/main" val="3735344076"/>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431"/>
        <p:cNvGrpSpPr/>
        <p:nvPr/>
      </p:nvGrpSpPr>
      <p:grpSpPr>
        <a:xfrm>
          <a:off x="0" y="0"/>
          <a:ext cx="0" cy="0"/>
          <a:chOff x="0" y="0"/>
          <a:chExt cx="0" cy="0"/>
        </a:xfrm>
      </p:grpSpPr>
      <p:sp>
        <p:nvSpPr>
          <p:cNvPr id="432" name="Google Shape;432;p26"/>
          <p:cNvSpPr txBox="1">
            <a:spLocks noGrp="1"/>
          </p:cNvSpPr>
          <p:nvPr>
            <p:ph type="title"/>
          </p:nvPr>
        </p:nvSpPr>
        <p:spPr>
          <a:xfrm>
            <a:off x="628652" y="365126"/>
            <a:ext cx="7886700" cy="132556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3EB1C8"/>
              </a:buClr>
              <a:buSzPts val="3600"/>
              <a:buFont typeface="Plus Jakarta Sans Medium"/>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33" name="Google Shape;433;p26"/>
          <p:cNvSpPr txBox="1">
            <a:spLocks noGrp="1"/>
          </p:cNvSpPr>
          <p:nvPr>
            <p:ph type="body" idx="1"/>
          </p:nvPr>
        </p:nvSpPr>
        <p:spPr>
          <a:xfrm>
            <a:off x="628652" y="1825627"/>
            <a:ext cx="7886700" cy="4351339"/>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1"/>
              </a:spcBef>
              <a:spcAft>
                <a:spcPts val="0"/>
              </a:spcAft>
              <a:buClr>
                <a:srgbClr val="575757"/>
              </a:buClr>
              <a:buSzPts val="2800"/>
              <a:buChar char="•"/>
              <a:defRPr/>
            </a:lvl1pPr>
            <a:lvl2pPr marL="914400" lvl="1" indent="-381000" algn="l">
              <a:lnSpc>
                <a:spcPct val="90000"/>
              </a:lnSpc>
              <a:spcBef>
                <a:spcPts val="499"/>
              </a:spcBef>
              <a:spcAft>
                <a:spcPts val="0"/>
              </a:spcAft>
              <a:buClr>
                <a:srgbClr val="575757"/>
              </a:buClr>
              <a:buSzPts val="2400"/>
              <a:buChar char="•"/>
              <a:defRPr/>
            </a:lvl2pPr>
            <a:lvl3pPr marL="1371600" lvl="2" indent="-355600" algn="l">
              <a:lnSpc>
                <a:spcPct val="90000"/>
              </a:lnSpc>
              <a:spcBef>
                <a:spcPts val="499"/>
              </a:spcBef>
              <a:spcAft>
                <a:spcPts val="0"/>
              </a:spcAft>
              <a:buClr>
                <a:srgbClr val="575757"/>
              </a:buClr>
              <a:buSzPts val="2000"/>
              <a:buChar char="•"/>
              <a:defRPr/>
            </a:lvl3pPr>
            <a:lvl4pPr marL="1828800" lvl="3" indent="-342900" algn="l">
              <a:lnSpc>
                <a:spcPct val="90000"/>
              </a:lnSpc>
              <a:spcBef>
                <a:spcPts val="499"/>
              </a:spcBef>
              <a:spcAft>
                <a:spcPts val="0"/>
              </a:spcAft>
              <a:buClr>
                <a:srgbClr val="575757"/>
              </a:buClr>
              <a:buSzPts val="1800"/>
              <a:buChar char="•"/>
              <a:defRPr/>
            </a:lvl4pPr>
            <a:lvl5pPr marL="2286000" lvl="4" indent="-342900" algn="l">
              <a:lnSpc>
                <a:spcPct val="90000"/>
              </a:lnSpc>
              <a:spcBef>
                <a:spcPts val="499"/>
              </a:spcBef>
              <a:spcAft>
                <a:spcPts val="0"/>
              </a:spcAft>
              <a:buClr>
                <a:srgbClr val="575757"/>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434" name="Google Shape;434;p26"/>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5" name="Google Shape;435;p26"/>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6" name="Google Shape;436;p26"/>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Tree>
    <p:extLst>
      <p:ext uri="{BB962C8B-B14F-4D97-AF65-F5344CB8AC3E}">
        <p14:creationId xmlns:p14="http://schemas.microsoft.com/office/powerpoint/2010/main" val="1973784763"/>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37"/>
        <p:cNvGrpSpPr/>
        <p:nvPr/>
      </p:nvGrpSpPr>
      <p:grpSpPr>
        <a:xfrm>
          <a:off x="0" y="0"/>
          <a:ext cx="0" cy="0"/>
          <a:chOff x="0" y="0"/>
          <a:chExt cx="0" cy="0"/>
        </a:xfrm>
      </p:grpSpPr>
      <p:sp>
        <p:nvSpPr>
          <p:cNvPr id="438" name="Google Shape;438;p27"/>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9" name="Google Shape;439;p27"/>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0" name="Google Shape;440;p27"/>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Tree>
    <p:extLst>
      <p:ext uri="{BB962C8B-B14F-4D97-AF65-F5344CB8AC3E}">
        <p14:creationId xmlns:p14="http://schemas.microsoft.com/office/powerpoint/2010/main" val="19256354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91409-04A2-8E42-B337-45743D40D980}"/>
              </a:ext>
            </a:extLst>
          </p:cNvPr>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676730AC-F73B-6144-A5AE-B3F8AB049288}"/>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17EF2-26AC-D547-8509-DDB5BBDB6C0E}"/>
              </a:ext>
            </a:extLst>
          </p:cNvPr>
          <p:cNvSpPr txBox="1">
            <a:spLocks noGrp="1"/>
          </p:cNvSpPr>
          <p:nvPr>
            <p:ph type="dt" sz="half" idx="7"/>
          </p:nvPr>
        </p:nvSpPr>
        <p:spPr/>
        <p:txBody>
          <a:bodyPr/>
          <a:lstStyle>
            <a:lvl1pPr>
              <a:defRPr/>
            </a:lvl1pPr>
          </a:lstStyle>
          <a:p>
            <a:pPr lvl="0"/>
            <a:fld id="{C15A769E-73E9-BE47-A2A4-5786B29B8C25}" type="datetime1">
              <a:rPr lang="en-GB"/>
              <a:pPr lvl="0"/>
              <a:t>12/12/2023</a:t>
            </a:fld>
            <a:endParaRPr lang="en-GB"/>
          </a:p>
        </p:txBody>
      </p:sp>
      <p:sp>
        <p:nvSpPr>
          <p:cNvPr id="5" name="Footer Placeholder 4">
            <a:extLst>
              <a:ext uri="{FF2B5EF4-FFF2-40B4-BE49-F238E27FC236}">
                <a16:creationId xmlns:a16="http://schemas.microsoft.com/office/drawing/2014/main" id="{9115FB51-B36A-244D-8A29-C1BF9F54ABF8}"/>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4C08A6F8-BD0C-1F4A-A122-740A8F42D1E9}"/>
              </a:ext>
            </a:extLst>
          </p:cNvPr>
          <p:cNvSpPr txBox="1">
            <a:spLocks noGrp="1"/>
          </p:cNvSpPr>
          <p:nvPr>
            <p:ph type="sldNum" sz="quarter" idx="8"/>
          </p:nvPr>
        </p:nvSpPr>
        <p:spPr/>
        <p:txBody>
          <a:bodyPr/>
          <a:lstStyle>
            <a:lvl1pPr>
              <a:defRPr/>
            </a:lvl1pPr>
          </a:lstStyle>
          <a:p>
            <a:pPr lvl="0"/>
            <a:fld id="{6A886C09-B1D9-784B-8334-024A99458539}" type="slidenum">
              <a:t>‹#›</a:t>
            </a:fld>
            <a:endParaRPr lang="en-GB"/>
          </a:p>
        </p:txBody>
      </p:sp>
    </p:spTree>
    <p:extLst>
      <p:ext uri="{BB962C8B-B14F-4D97-AF65-F5344CB8AC3E}">
        <p14:creationId xmlns:p14="http://schemas.microsoft.com/office/powerpoint/2010/main" val="4210388107"/>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matchingName="1_Vertical Title and Text">
  <p:cSld name="1_Vertical Title and Text">
    <p:spTree>
      <p:nvGrpSpPr>
        <p:cNvPr id="1" name="Shape 441"/>
        <p:cNvGrpSpPr/>
        <p:nvPr/>
      </p:nvGrpSpPr>
      <p:grpSpPr>
        <a:xfrm>
          <a:off x="0" y="0"/>
          <a:ext cx="0" cy="0"/>
          <a:chOff x="0" y="0"/>
          <a:chExt cx="0" cy="0"/>
        </a:xfrm>
      </p:grpSpPr>
      <p:pic>
        <p:nvPicPr>
          <p:cNvPr id="442" name="Google Shape;442;p28" descr="Colour Strip.jpg"/>
          <p:cNvPicPr preferRelativeResize="0"/>
          <p:nvPr/>
        </p:nvPicPr>
        <p:blipFill rotWithShape="1">
          <a:blip r:embed="rId2">
            <a:alphaModFix/>
          </a:blip>
          <a:srcRect/>
          <a:stretch/>
        </p:blipFill>
        <p:spPr>
          <a:xfrm rot="5400000">
            <a:off x="-2695736" y="2695736"/>
            <a:ext cx="5868144" cy="476672"/>
          </a:xfrm>
          <a:prstGeom prst="rect">
            <a:avLst/>
          </a:prstGeom>
          <a:noFill/>
          <a:ln>
            <a:noFill/>
          </a:ln>
        </p:spPr>
      </p:pic>
    </p:spTree>
    <p:extLst>
      <p:ext uri="{BB962C8B-B14F-4D97-AF65-F5344CB8AC3E}">
        <p14:creationId xmlns:p14="http://schemas.microsoft.com/office/powerpoint/2010/main" val="3933140540"/>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443"/>
        <p:cNvGrpSpPr/>
        <p:nvPr/>
      </p:nvGrpSpPr>
      <p:grpSpPr>
        <a:xfrm>
          <a:off x="0" y="0"/>
          <a:ext cx="0" cy="0"/>
          <a:chOff x="0" y="0"/>
          <a:chExt cx="0" cy="0"/>
        </a:xfrm>
      </p:grpSpPr>
      <p:sp>
        <p:nvSpPr>
          <p:cNvPr id="444" name="Google Shape;444;p80"/>
          <p:cNvSpPr txBox="1">
            <a:spLocks noGrp="1"/>
          </p:cNvSpPr>
          <p:nvPr>
            <p:ph type="ctrTitle"/>
          </p:nvPr>
        </p:nvSpPr>
        <p:spPr>
          <a:xfrm>
            <a:off x="685800" y="1122360"/>
            <a:ext cx="7772397" cy="2387599"/>
          </a:xfrm>
          <a:prstGeom prst="rect">
            <a:avLst/>
          </a:prstGeom>
          <a:noFill/>
          <a:ln>
            <a:noFill/>
          </a:ln>
        </p:spPr>
        <p:txBody>
          <a:bodyPr spcFirstLastPara="1" wrap="square" lIns="91425" tIns="45700" rIns="91425" bIns="45700" anchor="b" anchorCtr="1">
            <a:normAutofit/>
          </a:bodyPr>
          <a:lstStyle>
            <a:lvl1pPr lvl="0" algn="ctr">
              <a:lnSpc>
                <a:spcPct val="90000"/>
              </a:lnSpc>
              <a:spcBef>
                <a:spcPts val="0"/>
              </a:spcBef>
              <a:spcAft>
                <a:spcPts val="0"/>
              </a:spcAft>
              <a:buClr>
                <a:srgbClr val="3EB1C8"/>
              </a:buClr>
              <a:buSzPts val="5400"/>
              <a:buFont typeface="Plus Jakarta Sans Medium"/>
              <a:buNone/>
              <a:defRPr sz="5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45" name="Google Shape;445;p80"/>
          <p:cNvSpPr txBox="1">
            <a:spLocks noGrp="1"/>
          </p:cNvSpPr>
          <p:nvPr>
            <p:ph type="subTitle" idx="1"/>
          </p:nvPr>
        </p:nvSpPr>
        <p:spPr>
          <a:xfrm>
            <a:off x="1143002" y="3602041"/>
            <a:ext cx="6858000" cy="1655761"/>
          </a:xfrm>
          <a:prstGeom prst="rect">
            <a:avLst/>
          </a:prstGeom>
          <a:noFill/>
          <a:ln>
            <a:noFill/>
          </a:ln>
        </p:spPr>
        <p:txBody>
          <a:bodyPr spcFirstLastPara="1" wrap="square" lIns="91425" tIns="45700" rIns="91425" bIns="45700" anchor="t" anchorCtr="1">
            <a:normAutofit/>
          </a:bodyPr>
          <a:lstStyle>
            <a:lvl1pPr lvl="0" algn="ctr">
              <a:lnSpc>
                <a:spcPct val="90000"/>
              </a:lnSpc>
              <a:spcBef>
                <a:spcPts val="1001"/>
              </a:spcBef>
              <a:spcAft>
                <a:spcPts val="0"/>
              </a:spcAft>
              <a:buClr>
                <a:srgbClr val="E10098"/>
              </a:buClr>
              <a:buSzPts val="2400"/>
              <a:buNone/>
              <a:defRPr sz="2400">
                <a:solidFill>
                  <a:srgbClr val="E10098"/>
                </a:solidFill>
              </a:defRPr>
            </a:lvl1pPr>
            <a:lvl2pPr lvl="1" algn="l">
              <a:lnSpc>
                <a:spcPct val="90000"/>
              </a:lnSpc>
              <a:spcBef>
                <a:spcPts val="499"/>
              </a:spcBef>
              <a:spcAft>
                <a:spcPts val="0"/>
              </a:spcAft>
              <a:buClr>
                <a:srgbClr val="575757"/>
              </a:buClr>
              <a:buSzPts val="1800"/>
              <a:buChar char="•"/>
              <a:defRPr/>
            </a:lvl2pPr>
            <a:lvl3pPr lvl="2" algn="l">
              <a:lnSpc>
                <a:spcPct val="90000"/>
              </a:lnSpc>
              <a:spcBef>
                <a:spcPts val="499"/>
              </a:spcBef>
              <a:spcAft>
                <a:spcPts val="0"/>
              </a:spcAft>
              <a:buClr>
                <a:srgbClr val="575757"/>
              </a:buClr>
              <a:buSzPts val="1800"/>
              <a:buChar char="•"/>
              <a:defRPr/>
            </a:lvl3pPr>
            <a:lvl4pPr lvl="3" algn="l">
              <a:lnSpc>
                <a:spcPct val="90000"/>
              </a:lnSpc>
              <a:spcBef>
                <a:spcPts val="499"/>
              </a:spcBef>
              <a:spcAft>
                <a:spcPts val="0"/>
              </a:spcAft>
              <a:buClr>
                <a:srgbClr val="575757"/>
              </a:buClr>
              <a:buSzPts val="1800"/>
              <a:buChar char="•"/>
              <a:defRPr/>
            </a:lvl4pPr>
            <a:lvl5pPr lvl="4" algn="l">
              <a:lnSpc>
                <a:spcPct val="90000"/>
              </a:lnSpc>
              <a:spcBef>
                <a:spcPts val="499"/>
              </a:spcBef>
              <a:spcAft>
                <a:spcPts val="0"/>
              </a:spcAft>
              <a:buClr>
                <a:srgbClr val="575757"/>
              </a:buClr>
              <a:buSzPts val="1800"/>
              <a:buChar char="•"/>
              <a:defRPr/>
            </a:lvl5pPr>
            <a:lvl6pPr lvl="5" algn="l">
              <a:lnSpc>
                <a:spcPct val="90000"/>
              </a:lnSpc>
              <a:spcBef>
                <a:spcPts val="375"/>
              </a:spcBef>
              <a:spcAft>
                <a:spcPts val="0"/>
              </a:spcAft>
              <a:buClr>
                <a:schemeClr val="dk1"/>
              </a:buClr>
              <a:buSzPts val="1800"/>
              <a:buChar char="•"/>
              <a:defRPr/>
            </a:lvl6pPr>
            <a:lvl7pPr lvl="6" algn="l">
              <a:lnSpc>
                <a:spcPct val="90000"/>
              </a:lnSpc>
              <a:spcBef>
                <a:spcPts val="375"/>
              </a:spcBef>
              <a:spcAft>
                <a:spcPts val="0"/>
              </a:spcAft>
              <a:buClr>
                <a:schemeClr val="dk1"/>
              </a:buClr>
              <a:buSzPts val="1800"/>
              <a:buChar char="•"/>
              <a:defRPr/>
            </a:lvl7pPr>
            <a:lvl8pPr lvl="7" algn="l">
              <a:lnSpc>
                <a:spcPct val="90000"/>
              </a:lnSpc>
              <a:spcBef>
                <a:spcPts val="375"/>
              </a:spcBef>
              <a:spcAft>
                <a:spcPts val="0"/>
              </a:spcAft>
              <a:buClr>
                <a:schemeClr val="dk1"/>
              </a:buClr>
              <a:buSzPts val="1800"/>
              <a:buChar char="•"/>
              <a:defRPr/>
            </a:lvl8pPr>
            <a:lvl9pPr lvl="8" algn="l">
              <a:lnSpc>
                <a:spcPct val="90000"/>
              </a:lnSpc>
              <a:spcBef>
                <a:spcPts val="375"/>
              </a:spcBef>
              <a:spcAft>
                <a:spcPts val="0"/>
              </a:spcAft>
              <a:buClr>
                <a:schemeClr val="dk1"/>
              </a:buClr>
              <a:buSzPts val="1800"/>
              <a:buChar char="•"/>
              <a:defRPr/>
            </a:lvl9pPr>
          </a:lstStyle>
          <a:p>
            <a:endParaRPr/>
          </a:p>
        </p:txBody>
      </p:sp>
      <p:sp>
        <p:nvSpPr>
          <p:cNvPr id="446" name="Google Shape;446;p80"/>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7" name="Google Shape;447;p80"/>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8" name="Google Shape;448;p80"/>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Tree>
    <p:extLst>
      <p:ext uri="{BB962C8B-B14F-4D97-AF65-F5344CB8AC3E}">
        <p14:creationId xmlns:p14="http://schemas.microsoft.com/office/powerpoint/2010/main" val="2206322844"/>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449"/>
        <p:cNvGrpSpPr/>
        <p:nvPr/>
      </p:nvGrpSpPr>
      <p:grpSpPr>
        <a:xfrm>
          <a:off x="0" y="0"/>
          <a:ext cx="0" cy="0"/>
          <a:chOff x="0" y="0"/>
          <a:chExt cx="0" cy="0"/>
        </a:xfrm>
      </p:grpSpPr>
      <p:sp>
        <p:nvSpPr>
          <p:cNvPr id="450" name="Google Shape;450;p81"/>
          <p:cNvSpPr txBox="1">
            <a:spLocks noGrp="1"/>
          </p:cNvSpPr>
          <p:nvPr>
            <p:ph type="title"/>
          </p:nvPr>
        </p:nvSpPr>
        <p:spPr>
          <a:xfrm>
            <a:off x="628652" y="365126"/>
            <a:ext cx="7886700" cy="132556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3EB1C8"/>
              </a:buClr>
              <a:buSzPts val="3600"/>
              <a:buFont typeface="Plus Jakarta Sans Medium"/>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51" name="Google Shape;451;p81"/>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52" name="Google Shape;452;p81"/>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53" name="Google Shape;453;p81"/>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Tree>
    <p:extLst>
      <p:ext uri="{BB962C8B-B14F-4D97-AF65-F5344CB8AC3E}">
        <p14:creationId xmlns:p14="http://schemas.microsoft.com/office/powerpoint/2010/main" val="3900769704"/>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454"/>
        <p:cNvGrpSpPr/>
        <p:nvPr/>
      </p:nvGrpSpPr>
      <p:grpSpPr>
        <a:xfrm>
          <a:off x="0" y="0"/>
          <a:ext cx="0" cy="0"/>
          <a:chOff x="0" y="0"/>
          <a:chExt cx="0" cy="0"/>
        </a:xfrm>
      </p:grpSpPr>
      <p:sp>
        <p:nvSpPr>
          <p:cNvPr id="455" name="Google Shape;455;p82"/>
          <p:cNvSpPr txBox="1">
            <a:spLocks noGrp="1"/>
          </p:cNvSpPr>
          <p:nvPr>
            <p:ph type="title"/>
          </p:nvPr>
        </p:nvSpPr>
        <p:spPr>
          <a:xfrm>
            <a:off x="623885" y="1709741"/>
            <a:ext cx="7886700" cy="2852735"/>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3EB1C8"/>
              </a:buClr>
              <a:buSzPts val="6000"/>
              <a:buFont typeface="Plus Jakarta Sans Medium"/>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56" name="Google Shape;456;p82"/>
          <p:cNvSpPr txBox="1">
            <a:spLocks noGrp="1"/>
          </p:cNvSpPr>
          <p:nvPr>
            <p:ph type="body" idx="1"/>
          </p:nvPr>
        </p:nvSpPr>
        <p:spPr>
          <a:xfrm>
            <a:off x="623885" y="4589462"/>
            <a:ext cx="7886700" cy="15001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1"/>
              </a:spcBef>
              <a:spcAft>
                <a:spcPts val="0"/>
              </a:spcAft>
              <a:buClr>
                <a:srgbClr val="002060"/>
              </a:buClr>
              <a:buSzPts val="2400"/>
              <a:buNone/>
              <a:defRPr sz="2400">
                <a:solidFill>
                  <a:srgbClr val="002060"/>
                </a:solidFill>
              </a:defRPr>
            </a:lvl1pPr>
            <a:lvl2pPr marL="914400" lvl="1" indent="-342900" algn="l">
              <a:lnSpc>
                <a:spcPct val="90000"/>
              </a:lnSpc>
              <a:spcBef>
                <a:spcPts val="499"/>
              </a:spcBef>
              <a:spcAft>
                <a:spcPts val="0"/>
              </a:spcAft>
              <a:buClr>
                <a:srgbClr val="575757"/>
              </a:buClr>
              <a:buSzPts val="1800"/>
              <a:buChar char="•"/>
              <a:defRPr/>
            </a:lvl2pPr>
            <a:lvl3pPr marL="1371600" lvl="2" indent="-342900" algn="l">
              <a:lnSpc>
                <a:spcPct val="90000"/>
              </a:lnSpc>
              <a:spcBef>
                <a:spcPts val="499"/>
              </a:spcBef>
              <a:spcAft>
                <a:spcPts val="0"/>
              </a:spcAft>
              <a:buClr>
                <a:srgbClr val="575757"/>
              </a:buClr>
              <a:buSzPts val="1800"/>
              <a:buChar char="•"/>
              <a:defRPr/>
            </a:lvl3pPr>
            <a:lvl4pPr marL="1828800" lvl="3" indent="-342900" algn="l">
              <a:lnSpc>
                <a:spcPct val="90000"/>
              </a:lnSpc>
              <a:spcBef>
                <a:spcPts val="499"/>
              </a:spcBef>
              <a:spcAft>
                <a:spcPts val="0"/>
              </a:spcAft>
              <a:buClr>
                <a:srgbClr val="575757"/>
              </a:buClr>
              <a:buSzPts val="1800"/>
              <a:buChar char="•"/>
              <a:defRPr/>
            </a:lvl4pPr>
            <a:lvl5pPr marL="2286000" lvl="4" indent="-342900" algn="l">
              <a:lnSpc>
                <a:spcPct val="90000"/>
              </a:lnSpc>
              <a:spcBef>
                <a:spcPts val="499"/>
              </a:spcBef>
              <a:spcAft>
                <a:spcPts val="0"/>
              </a:spcAft>
              <a:buClr>
                <a:srgbClr val="575757"/>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457" name="Google Shape;457;p82"/>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58" name="Google Shape;458;p82"/>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59" name="Google Shape;459;p82"/>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Tree>
    <p:extLst>
      <p:ext uri="{BB962C8B-B14F-4D97-AF65-F5344CB8AC3E}">
        <p14:creationId xmlns:p14="http://schemas.microsoft.com/office/powerpoint/2010/main" val="1199275232"/>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matchingName="Comparison" type="twoTxTwoObj">
  <p:cSld name="Comparison">
    <p:spTree>
      <p:nvGrpSpPr>
        <p:cNvPr id="1" name="Shape 460"/>
        <p:cNvGrpSpPr/>
        <p:nvPr/>
      </p:nvGrpSpPr>
      <p:grpSpPr>
        <a:xfrm>
          <a:off x="0" y="0"/>
          <a:ext cx="0" cy="0"/>
          <a:chOff x="0" y="0"/>
          <a:chExt cx="0" cy="0"/>
        </a:xfrm>
      </p:grpSpPr>
      <p:sp>
        <p:nvSpPr>
          <p:cNvPr id="461" name="Google Shape;461;p83"/>
          <p:cNvSpPr txBox="1">
            <a:spLocks noGrp="1"/>
          </p:cNvSpPr>
          <p:nvPr>
            <p:ph type="title"/>
          </p:nvPr>
        </p:nvSpPr>
        <p:spPr>
          <a:xfrm>
            <a:off x="629838" y="365126"/>
            <a:ext cx="7886700" cy="132556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3EB1C8"/>
              </a:buClr>
              <a:buSzPts val="3600"/>
              <a:buFont typeface="Plus Jakarta Sans Medium"/>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62" name="Google Shape;462;p83"/>
          <p:cNvSpPr txBox="1">
            <a:spLocks noGrp="1"/>
          </p:cNvSpPr>
          <p:nvPr>
            <p:ph type="body" idx="1"/>
          </p:nvPr>
        </p:nvSpPr>
        <p:spPr>
          <a:xfrm>
            <a:off x="629838" y="1681164"/>
            <a:ext cx="3868337" cy="823913"/>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1"/>
              </a:spcBef>
              <a:spcAft>
                <a:spcPts val="0"/>
              </a:spcAft>
              <a:buClr>
                <a:srgbClr val="575757"/>
              </a:buClr>
              <a:buSzPts val="2400"/>
              <a:buNone/>
              <a:defRPr sz="2400" b="1"/>
            </a:lvl1pPr>
            <a:lvl2pPr marL="914400" lvl="1" indent="-342900" algn="l">
              <a:lnSpc>
                <a:spcPct val="90000"/>
              </a:lnSpc>
              <a:spcBef>
                <a:spcPts val="499"/>
              </a:spcBef>
              <a:spcAft>
                <a:spcPts val="0"/>
              </a:spcAft>
              <a:buClr>
                <a:srgbClr val="575757"/>
              </a:buClr>
              <a:buSzPts val="1800"/>
              <a:buChar char="•"/>
              <a:defRPr/>
            </a:lvl2pPr>
            <a:lvl3pPr marL="1371600" lvl="2" indent="-342900" algn="l">
              <a:lnSpc>
                <a:spcPct val="90000"/>
              </a:lnSpc>
              <a:spcBef>
                <a:spcPts val="499"/>
              </a:spcBef>
              <a:spcAft>
                <a:spcPts val="0"/>
              </a:spcAft>
              <a:buClr>
                <a:srgbClr val="575757"/>
              </a:buClr>
              <a:buSzPts val="1800"/>
              <a:buChar char="•"/>
              <a:defRPr/>
            </a:lvl3pPr>
            <a:lvl4pPr marL="1828800" lvl="3" indent="-342900" algn="l">
              <a:lnSpc>
                <a:spcPct val="90000"/>
              </a:lnSpc>
              <a:spcBef>
                <a:spcPts val="499"/>
              </a:spcBef>
              <a:spcAft>
                <a:spcPts val="0"/>
              </a:spcAft>
              <a:buClr>
                <a:srgbClr val="575757"/>
              </a:buClr>
              <a:buSzPts val="1800"/>
              <a:buChar char="•"/>
              <a:defRPr/>
            </a:lvl4pPr>
            <a:lvl5pPr marL="2286000" lvl="4" indent="-342900" algn="l">
              <a:lnSpc>
                <a:spcPct val="90000"/>
              </a:lnSpc>
              <a:spcBef>
                <a:spcPts val="499"/>
              </a:spcBef>
              <a:spcAft>
                <a:spcPts val="0"/>
              </a:spcAft>
              <a:buClr>
                <a:srgbClr val="575757"/>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463" name="Google Shape;463;p83"/>
          <p:cNvSpPr txBox="1">
            <a:spLocks noGrp="1"/>
          </p:cNvSpPr>
          <p:nvPr>
            <p:ph type="body" idx="2"/>
          </p:nvPr>
        </p:nvSpPr>
        <p:spPr>
          <a:xfrm>
            <a:off x="629838" y="2505077"/>
            <a:ext cx="3868337" cy="368459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1"/>
              </a:spcBef>
              <a:spcAft>
                <a:spcPts val="0"/>
              </a:spcAft>
              <a:buClr>
                <a:srgbClr val="575757"/>
              </a:buClr>
              <a:buSzPts val="2800"/>
              <a:buChar char="•"/>
              <a:defRPr/>
            </a:lvl1pPr>
            <a:lvl2pPr marL="914400" lvl="1" indent="-381000" algn="l">
              <a:lnSpc>
                <a:spcPct val="90000"/>
              </a:lnSpc>
              <a:spcBef>
                <a:spcPts val="499"/>
              </a:spcBef>
              <a:spcAft>
                <a:spcPts val="0"/>
              </a:spcAft>
              <a:buClr>
                <a:srgbClr val="575757"/>
              </a:buClr>
              <a:buSzPts val="2400"/>
              <a:buChar char="•"/>
              <a:defRPr/>
            </a:lvl2pPr>
            <a:lvl3pPr marL="1371600" lvl="2" indent="-355600" algn="l">
              <a:lnSpc>
                <a:spcPct val="90000"/>
              </a:lnSpc>
              <a:spcBef>
                <a:spcPts val="499"/>
              </a:spcBef>
              <a:spcAft>
                <a:spcPts val="0"/>
              </a:spcAft>
              <a:buClr>
                <a:srgbClr val="575757"/>
              </a:buClr>
              <a:buSzPts val="2000"/>
              <a:buChar char="•"/>
              <a:defRPr/>
            </a:lvl3pPr>
            <a:lvl4pPr marL="1828800" lvl="3" indent="-342900" algn="l">
              <a:lnSpc>
                <a:spcPct val="90000"/>
              </a:lnSpc>
              <a:spcBef>
                <a:spcPts val="499"/>
              </a:spcBef>
              <a:spcAft>
                <a:spcPts val="0"/>
              </a:spcAft>
              <a:buClr>
                <a:srgbClr val="575757"/>
              </a:buClr>
              <a:buSzPts val="1800"/>
              <a:buChar char="•"/>
              <a:defRPr/>
            </a:lvl4pPr>
            <a:lvl5pPr marL="2286000" lvl="4" indent="-342900" algn="l">
              <a:lnSpc>
                <a:spcPct val="90000"/>
              </a:lnSpc>
              <a:spcBef>
                <a:spcPts val="499"/>
              </a:spcBef>
              <a:spcAft>
                <a:spcPts val="0"/>
              </a:spcAft>
              <a:buClr>
                <a:srgbClr val="575757"/>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464" name="Google Shape;464;p83"/>
          <p:cNvSpPr txBox="1">
            <a:spLocks noGrp="1"/>
          </p:cNvSpPr>
          <p:nvPr>
            <p:ph type="body" idx="3"/>
          </p:nvPr>
        </p:nvSpPr>
        <p:spPr>
          <a:xfrm>
            <a:off x="4629150" y="1681164"/>
            <a:ext cx="3887388" cy="823913"/>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1"/>
              </a:spcBef>
              <a:spcAft>
                <a:spcPts val="0"/>
              </a:spcAft>
              <a:buClr>
                <a:srgbClr val="575757"/>
              </a:buClr>
              <a:buSzPts val="2400"/>
              <a:buNone/>
              <a:defRPr sz="2400" b="1"/>
            </a:lvl1pPr>
            <a:lvl2pPr marL="914400" lvl="1" indent="-342900" algn="l">
              <a:lnSpc>
                <a:spcPct val="90000"/>
              </a:lnSpc>
              <a:spcBef>
                <a:spcPts val="499"/>
              </a:spcBef>
              <a:spcAft>
                <a:spcPts val="0"/>
              </a:spcAft>
              <a:buClr>
                <a:srgbClr val="575757"/>
              </a:buClr>
              <a:buSzPts val="1800"/>
              <a:buChar char="•"/>
              <a:defRPr/>
            </a:lvl2pPr>
            <a:lvl3pPr marL="1371600" lvl="2" indent="-342900" algn="l">
              <a:lnSpc>
                <a:spcPct val="90000"/>
              </a:lnSpc>
              <a:spcBef>
                <a:spcPts val="499"/>
              </a:spcBef>
              <a:spcAft>
                <a:spcPts val="0"/>
              </a:spcAft>
              <a:buClr>
                <a:srgbClr val="575757"/>
              </a:buClr>
              <a:buSzPts val="1800"/>
              <a:buChar char="•"/>
              <a:defRPr/>
            </a:lvl3pPr>
            <a:lvl4pPr marL="1828800" lvl="3" indent="-342900" algn="l">
              <a:lnSpc>
                <a:spcPct val="90000"/>
              </a:lnSpc>
              <a:spcBef>
                <a:spcPts val="499"/>
              </a:spcBef>
              <a:spcAft>
                <a:spcPts val="0"/>
              </a:spcAft>
              <a:buClr>
                <a:srgbClr val="575757"/>
              </a:buClr>
              <a:buSzPts val="1800"/>
              <a:buChar char="•"/>
              <a:defRPr/>
            </a:lvl4pPr>
            <a:lvl5pPr marL="2286000" lvl="4" indent="-342900" algn="l">
              <a:lnSpc>
                <a:spcPct val="90000"/>
              </a:lnSpc>
              <a:spcBef>
                <a:spcPts val="499"/>
              </a:spcBef>
              <a:spcAft>
                <a:spcPts val="0"/>
              </a:spcAft>
              <a:buClr>
                <a:srgbClr val="575757"/>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465" name="Google Shape;465;p83"/>
          <p:cNvSpPr txBox="1">
            <a:spLocks noGrp="1"/>
          </p:cNvSpPr>
          <p:nvPr>
            <p:ph type="body" idx="4"/>
          </p:nvPr>
        </p:nvSpPr>
        <p:spPr>
          <a:xfrm>
            <a:off x="4629150" y="2505077"/>
            <a:ext cx="3887388" cy="368459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1"/>
              </a:spcBef>
              <a:spcAft>
                <a:spcPts val="0"/>
              </a:spcAft>
              <a:buClr>
                <a:srgbClr val="575757"/>
              </a:buClr>
              <a:buSzPts val="2800"/>
              <a:buChar char="•"/>
              <a:defRPr/>
            </a:lvl1pPr>
            <a:lvl2pPr marL="914400" lvl="1" indent="-381000" algn="l">
              <a:lnSpc>
                <a:spcPct val="90000"/>
              </a:lnSpc>
              <a:spcBef>
                <a:spcPts val="499"/>
              </a:spcBef>
              <a:spcAft>
                <a:spcPts val="0"/>
              </a:spcAft>
              <a:buClr>
                <a:srgbClr val="575757"/>
              </a:buClr>
              <a:buSzPts val="2400"/>
              <a:buChar char="•"/>
              <a:defRPr/>
            </a:lvl2pPr>
            <a:lvl3pPr marL="1371600" lvl="2" indent="-355600" algn="l">
              <a:lnSpc>
                <a:spcPct val="90000"/>
              </a:lnSpc>
              <a:spcBef>
                <a:spcPts val="499"/>
              </a:spcBef>
              <a:spcAft>
                <a:spcPts val="0"/>
              </a:spcAft>
              <a:buClr>
                <a:srgbClr val="575757"/>
              </a:buClr>
              <a:buSzPts val="2000"/>
              <a:buChar char="•"/>
              <a:defRPr/>
            </a:lvl3pPr>
            <a:lvl4pPr marL="1828800" lvl="3" indent="-342900" algn="l">
              <a:lnSpc>
                <a:spcPct val="90000"/>
              </a:lnSpc>
              <a:spcBef>
                <a:spcPts val="499"/>
              </a:spcBef>
              <a:spcAft>
                <a:spcPts val="0"/>
              </a:spcAft>
              <a:buClr>
                <a:srgbClr val="575757"/>
              </a:buClr>
              <a:buSzPts val="1800"/>
              <a:buChar char="•"/>
              <a:defRPr/>
            </a:lvl4pPr>
            <a:lvl5pPr marL="2286000" lvl="4" indent="-342900" algn="l">
              <a:lnSpc>
                <a:spcPct val="90000"/>
              </a:lnSpc>
              <a:spcBef>
                <a:spcPts val="499"/>
              </a:spcBef>
              <a:spcAft>
                <a:spcPts val="0"/>
              </a:spcAft>
              <a:buClr>
                <a:srgbClr val="575757"/>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466" name="Google Shape;466;p83"/>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67" name="Google Shape;467;p83"/>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68" name="Google Shape;468;p83"/>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Tree>
    <p:extLst>
      <p:ext uri="{BB962C8B-B14F-4D97-AF65-F5344CB8AC3E}">
        <p14:creationId xmlns:p14="http://schemas.microsoft.com/office/powerpoint/2010/main" val="877240284"/>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matchingName="Content with Caption" type="objTx">
  <p:cSld name="Content with Caption">
    <p:spTree>
      <p:nvGrpSpPr>
        <p:cNvPr id="1" name="Shape 469"/>
        <p:cNvGrpSpPr/>
        <p:nvPr/>
      </p:nvGrpSpPr>
      <p:grpSpPr>
        <a:xfrm>
          <a:off x="0" y="0"/>
          <a:ext cx="0" cy="0"/>
          <a:chOff x="0" y="0"/>
          <a:chExt cx="0" cy="0"/>
        </a:xfrm>
      </p:grpSpPr>
      <p:sp>
        <p:nvSpPr>
          <p:cNvPr id="470" name="Google Shape;470;p84"/>
          <p:cNvSpPr txBox="1">
            <a:spLocks noGrp="1"/>
          </p:cNvSpPr>
          <p:nvPr>
            <p:ph type="title"/>
          </p:nvPr>
        </p:nvSpPr>
        <p:spPr>
          <a:xfrm>
            <a:off x="629838" y="457202"/>
            <a:ext cx="2949180" cy="160019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3EB1C8"/>
              </a:buClr>
              <a:buSzPts val="3200"/>
              <a:buFont typeface="Plus Jakarta Sans Medium"/>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71" name="Google Shape;471;p84"/>
          <p:cNvSpPr txBox="1">
            <a:spLocks noGrp="1"/>
          </p:cNvSpPr>
          <p:nvPr>
            <p:ph type="body" idx="1"/>
          </p:nvPr>
        </p:nvSpPr>
        <p:spPr>
          <a:xfrm>
            <a:off x="3887388" y="987429"/>
            <a:ext cx="4629150" cy="4873624"/>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1"/>
              </a:spcBef>
              <a:spcAft>
                <a:spcPts val="0"/>
              </a:spcAft>
              <a:buClr>
                <a:srgbClr val="575757"/>
              </a:buClr>
              <a:buSzPts val="3200"/>
              <a:buChar char="•"/>
              <a:defRPr sz="3200"/>
            </a:lvl1pPr>
            <a:lvl2pPr marL="914400" lvl="1" indent="-406400" algn="l">
              <a:lnSpc>
                <a:spcPct val="90000"/>
              </a:lnSpc>
              <a:spcBef>
                <a:spcPts val="499"/>
              </a:spcBef>
              <a:spcAft>
                <a:spcPts val="0"/>
              </a:spcAft>
              <a:buClr>
                <a:srgbClr val="575757"/>
              </a:buClr>
              <a:buSzPts val="2800"/>
              <a:buChar char="•"/>
              <a:defRPr sz="2800"/>
            </a:lvl2pPr>
            <a:lvl3pPr marL="1371600" lvl="2" indent="-381000" algn="l">
              <a:lnSpc>
                <a:spcPct val="90000"/>
              </a:lnSpc>
              <a:spcBef>
                <a:spcPts val="499"/>
              </a:spcBef>
              <a:spcAft>
                <a:spcPts val="0"/>
              </a:spcAft>
              <a:buClr>
                <a:srgbClr val="575757"/>
              </a:buClr>
              <a:buSzPts val="2400"/>
              <a:buChar char="•"/>
              <a:defRPr sz="2400"/>
            </a:lvl3pPr>
            <a:lvl4pPr marL="1828800" lvl="3" indent="-355600" algn="l">
              <a:lnSpc>
                <a:spcPct val="90000"/>
              </a:lnSpc>
              <a:spcBef>
                <a:spcPts val="499"/>
              </a:spcBef>
              <a:spcAft>
                <a:spcPts val="0"/>
              </a:spcAft>
              <a:buClr>
                <a:srgbClr val="575757"/>
              </a:buClr>
              <a:buSzPts val="2000"/>
              <a:buChar char="•"/>
              <a:defRPr sz="2000"/>
            </a:lvl4pPr>
            <a:lvl5pPr marL="2286000" lvl="4" indent="-355600" algn="l">
              <a:lnSpc>
                <a:spcPct val="90000"/>
              </a:lnSpc>
              <a:spcBef>
                <a:spcPts val="499"/>
              </a:spcBef>
              <a:spcAft>
                <a:spcPts val="0"/>
              </a:spcAft>
              <a:buClr>
                <a:srgbClr val="575757"/>
              </a:buClr>
              <a:buSzPts val="2000"/>
              <a:buChar char="•"/>
              <a:defRPr sz="2000"/>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472" name="Google Shape;472;p84"/>
          <p:cNvSpPr txBox="1">
            <a:spLocks noGrp="1"/>
          </p:cNvSpPr>
          <p:nvPr>
            <p:ph type="body" idx="2"/>
          </p:nvPr>
        </p:nvSpPr>
        <p:spPr>
          <a:xfrm>
            <a:off x="629838" y="2057400"/>
            <a:ext cx="2949180" cy="381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1"/>
              </a:spcBef>
              <a:spcAft>
                <a:spcPts val="0"/>
              </a:spcAft>
              <a:buClr>
                <a:srgbClr val="575757"/>
              </a:buClr>
              <a:buSzPts val="1600"/>
              <a:buNone/>
              <a:defRPr sz="1600"/>
            </a:lvl1pPr>
            <a:lvl2pPr marL="914400" lvl="1" indent="-342900" algn="l">
              <a:lnSpc>
                <a:spcPct val="90000"/>
              </a:lnSpc>
              <a:spcBef>
                <a:spcPts val="499"/>
              </a:spcBef>
              <a:spcAft>
                <a:spcPts val="0"/>
              </a:spcAft>
              <a:buClr>
                <a:srgbClr val="575757"/>
              </a:buClr>
              <a:buSzPts val="1800"/>
              <a:buChar char="•"/>
              <a:defRPr/>
            </a:lvl2pPr>
            <a:lvl3pPr marL="1371600" lvl="2" indent="-342900" algn="l">
              <a:lnSpc>
                <a:spcPct val="90000"/>
              </a:lnSpc>
              <a:spcBef>
                <a:spcPts val="499"/>
              </a:spcBef>
              <a:spcAft>
                <a:spcPts val="0"/>
              </a:spcAft>
              <a:buClr>
                <a:srgbClr val="575757"/>
              </a:buClr>
              <a:buSzPts val="1800"/>
              <a:buChar char="•"/>
              <a:defRPr/>
            </a:lvl3pPr>
            <a:lvl4pPr marL="1828800" lvl="3" indent="-342900" algn="l">
              <a:lnSpc>
                <a:spcPct val="90000"/>
              </a:lnSpc>
              <a:spcBef>
                <a:spcPts val="499"/>
              </a:spcBef>
              <a:spcAft>
                <a:spcPts val="0"/>
              </a:spcAft>
              <a:buClr>
                <a:srgbClr val="575757"/>
              </a:buClr>
              <a:buSzPts val="1800"/>
              <a:buChar char="•"/>
              <a:defRPr/>
            </a:lvl4pPr>
            <a:lvl5pPr marL="2286000" lvl="4" indent="-342900" algn="l">
              <a:lnSpc>
                <a:spcPct val="90000"/>
              </a:lnSpc>
              <a:spcBef>
                <a:spcPts val="499"/>
              </a:spcBef>
              <a:spcAft>
                <a:spcPts val="0"/>
              </a:spcAft>
              <a:buClr>
                <a:srgbClr val="575757"/>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473" name="Google Shape;473;p84"/>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4" name="Google Shape;474;p84"/>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5" name="Google Shape;475;p84"/>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Tree>
    <p:extLst>
      <p:ext uri="{BB962C8B-B14F-4D97-AF65-F5344CB8AC3E}">
        <p14:creationId xmlns:p14="http://schemas.microsoft.com/office/powerpoint/2010/main" val="3311393511"/>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matchingName="Picture with Caption" type="picTx">
  <p:cSld name="Picture with Caption">
    <p:spTree>
      <p:nvGrpSpPr>
        <p:cNvPr id="1" name="Shape 476"/>
        <p:cNvGrpSpPr/>
        <p:nvPr/>
      </p:nvGrpSpPr>
      <p:grpSpPr>
        <a:xfrm>
          <a:off x="0" y="0"/>
          <a:ext cx="0" cy="0"/>
          <a:chOff x="0" y="0"/>
          <a:chExt cx="0" cy="0"/>
        </a:xfrm>
      </p:grpSpPr>
      <p:sp>
        <p:nvSpPr>
          <p:cNvPr id="477" name="Google Shape;477;p85"/>
          <p:cNvSpPr txBox="1">
            <a:spLocks noGrp="1"/>
          </p:cNvSpPr>
          <p:nvPr>
            <p:ph type="title"/>
          </p:nvPr>
        </p:nvSpPr>
        <p:spPr>
          <a:xfrm>
            <a:off x="629838" y="457202"/>
            <a:ext cx="2949180" cy="160019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3EB1C8"/>
              </a:buClr>
              <a:buSzPts val="3200"/>
              <a:buFont typeface="Plus Jakarta Sans Medium"/>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78" name="Google Shape;478;p85"/>
          <p:cNvSpPr>
            <a:spLocks noGrp="1"/>
          </p:cNvSpPr>
          <p:nvPr>
            <p:ph type="pic" idx="2"/>
          </p:nvPr>
        </p:nvSpPr>
        <p:spPr>
          <a:xfrm>
            <a:off x="3887388" y="987429"/>
            <a:ext cx="4629150" cy="4873624"/>
          </a:xfrm>
          <a:prstGeom prst="rect">
            <a:avLst/>
          </a:prstGeom>
          <a:noFill/>
          <a:ln>
            <a:noFill/>
          </a:ln>
        </p:spPr>
      </p:sp>
      <p:sp>
        <p:nvSpPr>
          <p:cNvPr id="479" name="Google Shape;479;p85"/>
          <p:cNvSpPr txBox="1">
            <a:spLocks noGrp="1"/>
          </p:cNvSpPr>
          <p:nvPr>
            <p:ph type="body" idx="1"/>
          </p:nvPr>
        </p:nvSpPr>
        <p:spPr>
          <a:xfrm>
            <a:off x="629838" y="2057400"/>
            <a:ext cx="2949180" cy="381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1"/>
              </a:spcBef>
              <a:spcAft>
                <a:spcPts val="0"/>
              </a:spcAft>
              <a:buClr>
                <a:srgbClr val="575757"/>
              </a:buClr>
              <a:buSzPts val="1600"/>
              <a:buNone/>
              <a:defRPr sz="1600"/>
            </a:lvl1pPr>
            <a:lvl2pPr marL="914400" lvl="1" indent="-342900" algn="l">
              <a:lnSpc>
                <a:spcPct val="90000"/>
              </a:lnSpc>
              <a:spcBef>
                <a:spcPts val="499"/>
              </a:spcBef>
              <a:spcAft>
                <a:spcPts val="0"/>
              </a:spcAft>
              <a:buClr>
                <a:srgbClr val="575757"/>
              </a:buClr>
              <a:buSzPts val="1800"/>
              <a:buChar char="•"/>
              <a:defRPr/>
            </a:lvl2pPr>
            <a:lvl3pPr marL="1371600" lvl="2" indent="-342900" algn="l">
              <a:lnSpc>
                <a:spcPct val="90000"/>
              </a:lnSpc>
              <a:spcBef>
                <a:spcPts val="499"/>
              </a:spcBef>
              <a:spcAft>
                <a:spcPts val="0"/>
              </a:spcAft>
              <a:buClr>
                <a:srgbClr val="575757"/>
              </a:buClr>
              <a:buSzPts val="1800"/>
              <a:buChar char="•"/>
              <a:defRPr/>
            </a:lvl3pPr>
            <a:lvl4pPr marL="1828800" lvl="3" indent="-342900" algn="l">
              <a:lnSpc>
                <a:spcPct val="90000"/>
              </a:lnSpc>
              <a:spcBef>
                <a:spcPts val="499"/>
              </a:spcBef>
              <a:spcAft>
                <a:spcPts val="0"/>
              </a:spcAft>
              <a:buClr>
                <a:srgbClr val="575757"/>
              </a:buClr>
              <a:buSzPts val="1800"/>
              <a:buChar char="•"/>
              <a:defRPr/>
            </a:lvl4pPr>
            <a:lvl5pPr marL="2286000" lvl="4" indent="-342900" algn="l">
              <a:lnSpc>
                <a:spcPct val="90000"/>
              </a:lnSpc>
              <a:spcBef>
                <a:spcPts val="499"/>
              </a:spcBef>
              <a:spcAft>
                <a:spcPts val="0"/>
              </a:spcAft>
              <a:buClr>
                <a:srgbClr val="575757"/>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480" name="Google Shape;480;p85"/>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1" name="Google Shape;481;p85"/>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2" name="Google Shape;482;p85"/>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Tree>
    <p:extLst>
      <p:ext uri="{BB962C8B-B14F-4D97-AF65-F5344CB8AC3E}">
        <p14:creationId xmlns:p14="http://schemas.microsoft.com/office/powerpoint/2010/main" val="2388232357"/>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matchingName="Title and Vertical Text" type="vertTx">
  <p:cSld name="Title and Vertical Text">
    <p:spTree>
      <p:nvGrpSpPr>
        <p:cNvPr id="1" name="Shape 483"/>
        <p:cNvGrpSpPr/>
        <p:nvPr/>
      </p:nvGrpSpPr>
      <p:grpSpPr>
        <a:xfrm>
          <a:off x="0" y="0"/>
          <a:ext cx="0" cy="0"/>
          <a:chOff x="0" y="0"/>
          <a:chExt cx="0" cy="0"/>
        </a:xfrm>
      </p:grpSpPr>
      <p:sp>
        <p:nvSpPr>
          <p:cNvPr id="484" name="Google Shape;484;p86"/>
          <p:cNvSpPr txBox="1">
            <a:spLocks noGrp="1"/>
          </p:cNvSpPr>
          <p:nvPr>
            <p:ph type="title"/>
          </p:nvPr>
        </p:nvSpPr>
        <p:spPr>
          <a:xfrm>
            <a:off x="628652" y="365126"/>
            <a:ext cx="7886700" cy="132556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3EB1C8"/>
              </a:buClr>
              <a:buSzPts val="3600"/>
              <a:buFont typeface="Plus Jakarta Sans Medium"/>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85" name="Google Shape;485;p86"/>
          <p:cNvSpPr txBox="1">
            <a:spLocks noGrp="1"/>
          </p:cNvSpPr>
          <p:nvPr>
            <p:ph type="body" idx="1"/>
          </p:nvPr>
        </p:nvSpPr>
        <p:spPr>
          <a:xfrm rot="5400000">
            <a:off x="2396333" y="57946"/>
            <a:ext cx="4351339" cy="78867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1"/>
              </a:spcBef>
              <a:spcAft>
                <a:spcPts val="0"/>
              </a:spcAft>
              <a:buClr>
                <a:srgbClr val="575757"/>
              </a:buClr>
              <a:buSzPts val="2800"/>
              <a:buChar char="•"/>
              <a:defRPr/>
            </a:lvl1pPr>
            <a:lvl2pPr marL="914400" lvl="1" indent="-381000" algn="l">
              <a:lnSpc>
                <a:spcPct val="90000"/>
              </a:lnSpc>
              <a:spcBef>
                <a:spcPts val="499"/>
              </a:spcBef>
              <a:spcAft>
                <a:spcPts val="0"/>
              </a:spcAft>
              <a:buClr>
                <a:srgbClr val="575757"/>
              </a:buClr>
              <a:buSzPts val="2400"/>
              <a:buChar char="•"/>
              <a:defRPr/>
            </a:lvl2pPr>
            <a:lvl3pPr marL="1371600" lvl="2" indent="-355600" algn="l">
              <a:lnSpc>
                <a:spcPct val="90000"/>
              </a:lnSpc>
              <a:spcBef>
                <a:spcPts val="499"/>
              </a:spcBef>
              <a:spcAft>
                <a:spcPts val="0"/>
              </a:spcAft>
              <a:buClr>
                <a:srgbClr val="575757"/>
              </a:buClr>
              <a:buSzPts val="2000"/>
              <a:buChar char="•"/>
              <a:defRPr/>
            </a:lvl3pPr>
            <a:lvl4pPr marL="1828800" lvl="3" indent="-342900" algn="l">
              <a:lnSpc>
                <a:spcPct val="90000"/>
              </a:lnSpc>
              <a:spcBef>
                <a:spcPts val="499"/>
              </a:spcBef>
              <a:spcAft>
                <a:spcPts val="0"/>
              </a:spcAft>
              <a:buClr>
                <a:srgbClr val="575757"/>
              </a:buClr>
              <a:buSzPts val="1800"/>
              <a:buChar char="•"/>
              <a:defRPr/>
            </a:lvl4pPr>
            <a:lvl5pPr marL="2286000" lvl="4" indent="-342900" algn="l">
              <a:lnSpc>
                <a:spcPct val="90000"/>
              </a:lnSpc>
              <a:spcBef>
                <a:spcPts val="499"/>
              </a:spcBef>
              <a:spcAft>
                <a:spcPts val="0"/>
              </a:spcAft>
              <a:buClr>
                <a:srgbClr val="575757"/>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486" name="Google Shape;486;p86"/>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7" name="Google Shape;487;p86"/>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8" name="Google Shape;488;p86"/>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Tree>
    <p:extLst>
      <p:ext uri="{BB962C8B-B14F-4D97-AF65-F5344CB8AC3E}">
        <p14:creationId xmlns:p14="http://schemas.microsoft.com/office/powerpoint/2010/main" val="2332673852"/>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 Title and Text">
    <p:spTree>
      <p:nvGrpSpPr>
        <p:cNvPr id="1" name="Shape 489"/>
        <p:cNvGrpSpPr/>
        <p:nvPr/>
      </p:nvGrpSpPr>
      <p:grpSpPr>
        <a:xfrm>
          <a:off x="0" y="0"/>
          <a:ext cx="0" cy="0"/>
          <a:chOff x="0" y="0"/>
          <a:chExt cx="0" cy="0"/>
        </a:xfrm>
      </p:grpSpPr>
      <p:sp>
        <p:nvSpPr>
          <p:cNvPr id="490" name="Google Shape;490;p87"/>
          <p:cNvSpPr txBox="1">
            <a:spLocks noGrp="1"/>
          </p:cNvSpPr>
          <p:nvPr>
            <p:ph type="title"/>
          </p:nvPr>
        </p:nvSpPr>
        <p:spPr>
          <a:xfrm rot="5400000">
            <a:off x="4623596" y="2285209"/>
            <a:ext cx="5811839" cy="1971674"/>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3EB1C8"/>
              </a:buClr>
              <a:buSzPts val="3600"/>
              <a:buFont typeface="Plus Jakarta Sans Medium"/>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91" name="Google Shape;491;p87"/>
          <p:cNvSpPr txBox="1">
            <a:spLocks noGrp="1"/>
          </p:cNvSpPr>
          <p:nvPr>
            <p:ph type="body" idx="1"/>
          </p:nvPr>
        </p:nvSpPr>
        <p:spPr>
          <a:xfrm rot="5400000">
            <a:off x="623094" y="370685"/>
            <a:ext cx="5811839" cy="5800722"/>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1"/>
              </a:spcBef>
              <a:spcAft>
                <a:spcPts val="0"/>
              </a:spcAft>
              <a:buClr>
                <a:srgbClr val="575757"/>
              </a:buClr>
              <a:buSzPts val="2800"/>
              <a:buChar char="•"/>
              <a:defRPr/>
            </a:lvl1pPr>
            <a:lvl2pPr marL="914400" lvl="1" indent="-381000" algn="l">
              <a:lnSpc>
                <a:spcPct val="90000"/>
              </a:lnSpc>
              <a:spcBef>
                <a:spcPts val="499"/>
              </a:spcBef>
              <a:spcAft>
                <a:spcPts val="0"/>
              </a:spcAft>
              <a:buClr>
                <a:srgbClr val="575757"/>
              </a:buClr>
              <a:buSzPts val="2400"/>
              <a:buChar char="•"/>
              <a:defRPr/>
            </a:lvl2pPr>
            <a:lvl3pPr marL="1371600" lvl="2" indent="-355600" algn="l">
              <a:lnSpc>
                <a:spcPct val="90000"/>
              </a:lnSpc>
              <a:spcBef>
                <a:spcPts val="499"/>
              </a:spcBef>
              <a:spcAft>
                <a:spcPts val="0"/>
              </a:spcAft>
              <a:buClr>
                <a:srgbClr val="575757"/>
              </a:buClr>
              <a:buSzPts val="2000"/>
              <a:buChar char="•"/>
              <a:defRPr/>
            </a:lvl3pPr>
            <a:lvl4pPr marL="1828800" lvl="3" indent="-342900" algn="l">
              <a:lnSpc>
                <a:spcPct val="90000"/>
              </a:lnSpc>
              <a:spcBef>
                <a:spcPts val="499"/>
              </a:spcBef>
              <a:spcAft>
                <a:spcPts val="0"/>
              </a:spcAft>
              <a:buClr>
                <a:srgbClr val="575757"/>
              </a:buClr>
              <a:buSzPts val="1800"/>
              <a:buChar char="•"/>
              <a:defRPr/>
            </a:lvl4pPr>
            <a:lvl5pPr marL="2286000" lvl="4" indent="-342900" algn="l">
              <a:lnSpc>
                <a:spcPct val="90000"/>
              </a:lnSpc>
              <a:spcBef>
                <a:spcPts val="499"/>
              </a:spcBef>
              <a:spcAft>
                <a:spcPts val="0"/>
              </a:spcAft>
              <a:buClr>
                <a:srgbClr val="575757"/>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492" name="Google Shape;492;p87"/>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3" name="Google Shape;493;p87"/>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4" name="Google Shape;494;p87"/>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Tree>
    <p:extLst>
      <p:ext uri="{BB962C8B-B14F-4D97-AF65-F5344CB8AC3E}">
        <p14:creationId xmlns:p14="http://schemas.microsoft.com/office/powerpoint/2010/main" val="2359055629"/>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matchingName="1_Title Slide">
  <p:cSld name="1_Title Slide">
    <p:spTree>
      <p:nvGrpSpPr>
        <p:cNvPr id="1" name="Shape 495"/>
        <p:cNvGrpSpPr/>
        <p:nvPr/>
      </p:nvGrpSpPr>
      <p:grpSpPr>
        <a:xfrm>
          <a:off x="0" y="0"/>
          <a:ext cx="0" cy="0"/>
          <a:chOff x="0" y="0"/>
          <a:chExt cx="0" cy="0"/>
        </a:xfrm>
      </p:grpSpPr>
      <p:sp>
        <p:nvSpPr>
          <p:cNvPr id="496" name="Google Shape;496;p88"/>
          <p:cNvSpPr txBox="1">
            <a:spLocks noGrp="1"/>
          </p:cNvSpPr>
          <p:nvPr>
            <p:ph type="title"/>
          </p:nvPr>
        </p:nvSpPr>
        <p:spPr>
          <a:xfrm>
            <a:off x="685800" y="1122360"/>
            <a:ext cx="7772397" cy="2387599"/>
          </a:xfrm>
          <a:prstGeom prst="rect">
            <a:avLst/>
          </a:prstGeom>
          <a:noFill/>
          <a:ln>
            <a:noFill/>
          </a:ln>
        </p:spPr>
        <p:txBody>
          <a:bodyPr spcFirstLastPara="1" wrap="square" lIns="91425" tIns="45700" rIns="91425" bIns="45700" anchor="b" anchorCtr="1">
            <a:normAutofit/>
          </a:bodyPr>
          <a:lstStyle>
            <a:lvl1pPr lvl="0" algn="ctr">
              <a:lnSpc>
                <a:spcPct val="90000"/>
              </a:lnSpc>
              <a:spcBef>
                <a:spcPts val="0"/>
              </a:spcBef>
              <a:spcAft>
                <a:spcPts val="0"/>
              </a:spcAft>
              <a:buClr>
                <a:srgbClr val="3EB1C8"/>
              </a:buClr>
              <a:buSzPts val="3375"/>
              <a:buFont typeface="Plus Jakarta Sans Medium"/>
              <a:buNone/>
              <a:defRPr sz="3375"/>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97" name="Google Shape;497;p88"/>
          <p:cNvSpPr txBox="1">
            <a:spLocks noGrp="1"/>
          </p:cNvSpPr>
          <p:nvPr>
            <p:ph type="subTitle" idx="1"/>
          </p:nvPr>
        </p:nvSpPr>
        <p:spPr>
          <a:xfrm>
            <a:off x="1143002" y="3602041"/>
            <a:ext cx="6858000" cy="1655761"/>
          </a:xfrm>
          <a:prstGeom prst="rect">
            <a:avLst/>
          </a:prstGeom>
          <a:noFill/>
          <a:ln>
            <a:noFill/>
          </a:ln>
        </p:spPr>
        <p:txBody>
          <a:bodyPr spcFirstLastPara="1" wrap="square" lIns="91425" tIns="45700" rIns="91425" bIns="45700" anchor="t" anchorCtr="1">
            <a:normAutofit/>
          </a:bodyPr>
          <a:lstStyle>
            <a:lvl1pPr lvl="0" algn="ctr">
              <a:lnSpc>
                <a:spcPct val="90000"/>
              </a:lnSpc>
              <a:spcBef>
                <a:spcPts val="1001"/>
              </a:spcBef>
              <a:spcAft>
                <a:spcPts val="0"/>
              </a:spcAft>
              <a:buClr>
                <a:srgbClr val="575757"/>
              </a:buClr>
              <a:buSzPts val="1350"/>
              <a:buNone/>
              <a:defRPr sz="1350"/>
            </a:lvl1pPr>
            <a:lvl2pPr lvl="1" algn="l">
              <a:lnSpc>
                <a:spcPct val="90000"/>
              </a:lnSpc>
              <a:spcBef>
                <a:spcPts val="499"/>
              </a:spcBef>
              <a:spcAft>
                <a:spcPts val="0"/>
              </a:spcAft>
              <a:buClr>
                <a:srgbClr val="575757"/>
              </a:buClr>
              <a:buSzPts val="1800"/>
              <a:buChar char="•"/>
              <a:defRPr/>
            </a:lvl2pPr>
            <a:lvl3pPr lvl="2" algn="l">
              <a:lnSpc>
                <a:spcPct val="90000"/>
              </a:lnSpc>
              <a:spcBef>
                <a:spcPts val="499"/>
              </a:spcBef>
              <a:spcAft>
                <a:spcPts val="0"/>
              </a:spcAft>
              <a:buClr>
                <a:srgbClr val="575757"/>
              </a:buClr>
              <a:buSzPts val="1800"/>
              <a:buChar char="•"/>
              <a:defRPr/>
            </a:lvl3pPr>
            <a:lvl4pPr lvl="3" algn="l">
              <a:lnSpc>
                <a:spcPct val="90000"/>
              </a:lnSpc>
              <a:spcBef>
                <a:spcPts val="499"/>
              </a:spcBef>
              <a:spcAft>
                <a:spcPts val="0"/>
              </a:spcAft>
              <a:buClr>
                <a:srgbClr val="575757"/>
              </a:buClr>
              <a:buSzPts val="1800"/>
              <a:buChar char="•"/>
              <a:defRPr/>
            </a:lvl4pPr>
            <a:lvl5pPr lvl="4" algn="l">
              <a:lnSpc>
                <a:spcPct val="90000"/>
              </a:lnSpc>
              <a:spcBef>
                <a:spcPts val="499"/>
              </a:spcBef>
              <a:spcAft>
                <a:spcPts val="0"/>
              </a:spcAft>
              <a:buClr>
                <a:srgbClr val="575757"/>
              </a:buClr>
              <a:buSzPts val="1800"/>
              <a:buChar char="•"/>
              <a:defRPr/>
            </a:lvl5pPr>
            <a:lvl6pPr lvl="5" algn="l">
              <a:lnSpc>
                <a:spcPct val="90000"/>
              </a:lnSpc>
              <a:spcBef>
                <a:spcPts val="375"/>
              </a:spcBef>
              <a:spcAft>
                <a:spcPts val="0"/>
              </a:spcAft>
              <a:buClr>
                <a:schemeClr val="dk1"/>
              </a:buClr>
              <a:buSzPts val="1800"/>
              <a:buChar char="•"/>
              <a:defRPr/>
            </a:lvl6pPr>
            <a:lvl7pPr lvl="6" algn="l">
              <a:lnSpc>
                <a:spcPct val="90000"/>
              </a:lnSpc>
              <a:spcBef>
                <a:spcPts val="375"/>
              </a:spcBef>
              <a:spcAft>
                <a:spcPts val="0"/>
              </a:spcAft>
              <a:buClr>
                <a:schemeClr val="dk1"/>
              </a:buClr>
              <a:buSzPts val="1800"/>
              <a:buChar char="•"/>
              <a:defRPr/>
            </a:lvl7pPr>
            <a:lvl8pPr lvl="7" algn="l">
              <a:lnSpc>
                <a:spcPct val="90000"/>
              </a:lnSpc>
              <a:spcBef>
                <a:spcPts val="375"/>
              </a:spcBef>
              <a:spcAft>
                <a:spcPts val="0"/>
              </a:spcAft>
              <a:buClr>
                <a:schemeClr val="dk1"/>
              </a:buClr>
              <a:buSzPts val="1800"/>
              <a:buChar char="•"/>
              <a:defRPr/>
            </a:lvl8pPr>
            <a:lvl9pPr lvl="8" algn="l">
              <a:lnSpc>
                <a:spcPct val="90000"/>
              </a:lnSpc>
              <a:spcBef>
                <a:spcPts val="375"/>
              </a:spcBef>
              <a:spcAft>
                <a:spcPts val="0"/>
              </a:spcAft>
              <a:buClr>
                <a:schemeClr val="dk1"/>
              </a:buClr>
              <a:buSzPts val="1800"/>
              <a:buChar char="•"/>
              <a:defRPr/>
            </a:lvl9pPr>
          </a:lstStyle>
          <a:p>
            <a:endParaRPr/>
          </a:p>
        </p:txBody>
      </p:sp>
      <p:sp>
        <p:nvSpPr>
          <p:cNvPr id="498" name="Google Shape;498;p88"/>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9" name="Google Shape;499;p88"/>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00" name="Google Shape;500;p88"/>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Tree>
    <p:extLst>
      <p:ext uri="{BB962C8B-B14F-4D97-AF65-F5344CB8AC3E}">
        <p14:creationId xmlns:p14="http://schemas.microsoft.com/office/powerpoint/2010/main" val="36453908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AD2A9F-2CD1-994C-9A41-6B01E23E65E4}"/>
              </a:ext>
            </a:extLst>
          </p:cNvPr>
          <p:cNvSpPr txBox="1">
            <a:spLocks noGrp="1"/>
          </p:cNvSpPr>
          <p:nvPr>
            <p:ph type="title" orient="vert"/>
          </p:nvPr>
        </p:nvSpPr>
        <p:spPr>
          <a:xfrm>
            <a:off x="6543678" y="365127"/>
            <a:ext cx="1971674" cy="5811839"/>
          </a:xfrm>
        </p:spPr>
        <p:txBody>
          <a:bodyPr vert="eaVert"/>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7BBEDB17-3BB6-6246-B3A0-3F73E35DCC3F}"/>
              </a:ext>
            </a:extLst>
          </p:cNvPr>
          <p:cNvSpPr txBox="1">
            <a:spLocks noGrp="1"/>
          </p:cNvSpPr>
          <p:nvPr>
            <p:ph type="body" orient="vert" idx="1"/>
          </p:nvPr>
        </p:nvSpPr>
        <p:spPr>
          <a:xfrm>
            <a:off x="628652" y="365127"/>
            <a:ext cx="5800722" cy="5811839"/>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2708D1-B326-6346-9572-DF93ECBAECA7}"/>
              </a:ext>
            </a:extLst>
          </p:cNvPr>
          <p:cNvSpPr txBox="1">
            <a:spLocks noGrp="1"/>
          </p:cNvSpPr>
          <p:nvPr>
            <p:ph type="dt" sz="half" idx="7"/>
          </p:nvPr>
        </p:nvSpPr>
        <p:spPr/>
        <p:txBody>
          <a:bodyPr/>
          <a:lstStyle>
            <a:lvl1pPr>
              <a:defRPr/>
            </a:lvl1pPr>
          </a:lstStyle>
          <a:p>
            <a:pPr lvl="0"/>
            <a:fld id="{A90C4FD3-39C7-C141-A0DF-7763703D40CC}" type="datetime1">
              <a:rPr lang="en-GB"/>
              <a:pPr lvl="0"/>
              <a:t>12/12/2023</a:t>
            </a:fld>
            <a:endParaRPr lang="en-GB"/>
          </a:p>
        </p:txBody>
      </p:sp>
      <p:sp>
        <p:nvSpPr>
          <p:cNvPr id="5" name="Footer Placeholder 4">
            <a:extLst>
              <a:ext uri="{FF2B5EF4-FFF2-40B4-BE49-F238E27FC236}">
                <a16:creationId xmlns:a16="http://schemas.microsoft.com/office/drawing/2014/main" id="{8CD3DD73-A27E-C844-8EC7-D0D61474311F}"/>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587BE826-6522-0D46-BA8E-7BAA1E7256DB}"/>
              </a:ext>
            </a:extLst>
          </p:cNvPr>
          <p:cNvSpPr txBox="1">
            <a:spLocks noGrp="1"/>
          </p:cNvSpPr>
          <p:nvPr>
            <p:ph type="sldNum" sz="quarter" idx="8"/>
          </p:nvPr>
        </p:nvSpPr>
        <p:spPr/>
        <p:txBody>
          <a:bodyPr/>
          <a:lstStyle>
            <a:lvl1pPr>
              <a:defRPr/>
            </a:lvl1pPr>
          </a:lstStyle>
          <a:p>
            <a:pPr lvl="0"/>
            <a:fld id="{E4654FA7-C5CE-B944-9F7D-776EA022700C}" type="slidenum">
              <a:t>‹#›</a:t>
            </a:fld>
            <a:endParaRPr lang="en-GB"/>
          </a:p>
        </p:txBody>
      </p:sp>
    </p:spTree>
    <p:extLst>
      <p:ext uri="{BB962C8B-B14F-4D97-AF65-F5344CB8AC3E}">
        <p14:creationId xmlns:p14="http://schemas.microsoft.com/office/powerpoint/2010/main" val="388564023"/>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matchingName="Info about PSTT">
  <p:cSld name="Info about PSTT">
    <p:spTree>
      <p:nvGrpSpPr>
        <p:cNvPr id="1" name="Shape 501"/>
        <p:cNvGrpSpPr/>
        <p:nvPr/>
      </p:nvGrpSpPr>
      <p:grpSpPr>
        <a:xfrm>
          <a:off x="0" y="0"/>
          <a:ext cx="0" cy="0"/>
          <a:chOff x="0" y="0"/>
          <a:chExt cx="0" cy="0"/>
        </a:xfrm>
      </p:grpSpPr>
      <p:sp>
        <p:nvSpPr>
          <p:cNvPr id="502" name="Google Shape;502;p89"/>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03" name="Google Shape;503;p89"/>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04" name="Google Shape;504;p89"/>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505" name="Google Shape;505;p89"/>
          <p:cNvSpPr txBox="1"/>
          <p:nvPr/>
        </p:nvSpPr>
        <p:spPr>
          <a:xfrm>
            <a:off x="1364735" y="1648366"/>
            <a:ext cx="6414527" cy="1413865"/>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575757"/>
              </a:buClr>
              <a:buSzPts val="2100"/>
              <a:buFont typeface="Plus Jakarta Sans Medium"/>
              <a:buNone/>
            </a:pPr>
            <a:r>
              <a:rPr lang="en-GB" sz="2100" b="0" i="0" u="none" strike="noStrike" cap="none">
                <a:solidFill>
                  <a:srgbClr val="575757"/>
                </a:solidFill>
                <a:latin typeface="Plus Jakarta Sans Medium"/>
                <a:ea typeface="Plus Jakarta Sans Medium"/>
                <a:cs typeface="Plus Jakarta Sans Medium"/>
                <a:sym typeface="Plus Jakarta Sans Medium"/>
              </a:rPr>
              <a:t>For more information on the </a:t>
            </a:r>
            <a:endParaRPr/>
          </a:p>
          <a:p>
            <a:pPr marL="0" marR="0" lvl="0" indent="0" algn="ctr" rtl="0">
              <a:lnSpc>
                <a:spcPct val="100000"/>
              </a:lnSpc>
              <a:spcBef>
                <a:spcPts val="0"/>
              </a:spcBef>
              <a:spcAft>
                <a:spcPts val="0"/>
              </a:spcAft>
              <a:buClr>
                <a:srgbClr val="575757"/>
              </a:buClr>
              <a:buSzPts val="2100"/>
              <a:buFont typeface="Plus Jakarta Sans Medium"/>
              <a:buNone/>
            </a:pPr>
            <a:r>
              <a:rPr lang="en-GB" sz="2100" b="0" i="0" u="none" strike="noStrike" cap="none">
                <a:solidFill>
                  <a:srgbClr val="575757"/>
                </a:solidFill>
                <a:latin typeface="Plus Jakarta Sans Medium"/>
                <a:ea typeface="Plus Jakarta Sans Medium"/>
                <a:cs typeface="Plus Jakarta Sans Medium"/>
                <a:sym typeface="Plus Jakarta Sans Medium"/>
              </a:rPr>
              <a:t>Primary Science Teaching Trust </a:t>
            </a:r>
            <a:endParaRPr/>
          </a:p>
          <a:p>
            <a:pPr marL="0" marR="0" lvl="0" indent="0" algn="ctr" rtl="0">
              <a:lnSpc>
                <a:spcPct val="100000"/>
              </a:lnSpc>
              <a:spcBef>
                <a:spcPts val="0"/>
              </a:spcBef>
              <a:spcAft>
                <a:spcPts val="0"/>
              </a:spcAft>
              <a:buClr>
                <a:srgbClr val="575757"/>
              </a:buClr>
              <a:buSzPts val="2100"/>
              <a:buFont typeface="Plus Jakarta Sans Medium"/>
              <a:buNone/>
            </a:pPr>
            <a:r>
              <a:rPr lang="en-GB" sz="2100" b="0" i="0" u="none" strike="noStrike" cap="none">
                <a:solidFill>
                  <a:srgbClr val="575757"/>
                </a:solidFill>
                <a:latin typeface="Plus Jakarta Sans Medium"/>
                <a:ea typeface="Plus Jakarta Sans Medium"/>
                <a:cs typeface="Plus Jakarta Sans Medium"/>
                <a:sym typeface="Plus Jakarta Sans Medium"/>
              </a:rPr>
              <a:t>and access to a large selection of PSTT resources, visit our website:</a:t>
            </a:r>
            <a:endParaRPr/>
          </a:p>
        </p:txBody>
      </p:sp>
      <p:pic>
        <p:nvPicPr>
          <p:cNvPr id="506" name="Google Shape;506;p89">
            <a:hlinkClick r:id="rId2"/>
          </p:cNvPr>
          <p:cNvPicPr preferRelativeResize="0"/>
          <p:nvPr/>
        </p:nvPicPr>
        <p:blipFill rotWithShape="1">
          <a:blip r:embed="rId3">
            <a:alphaModFix/>
          </a:blip>
          <a:srcRect/>
          <a:stretch/>
        </p:blipFill>
        <p:spPr>
          <a:xfrm>
            <a:off x="3464681" y="395364"/>
            <a:ext cx="2214638" cy="982069"/>
          </a:xfrm>
          <a:prstGeom prst="rect">
            <a:avLst/>
          </a:prstGeom>
          <a:noFill/>
          <a:ln>
            <a:noFill/>
          </a:ln>
        </p:spPr>
      </p:pic>
      <p:sp>
        <p:nvSpPr>
          <p:cNvPr id="507" name="Google Shape;507;p89"/>
          <p:cNvSpPr txBox="1"/>
          <p:nvPr/>
        </p:nvSpPr>
        <p:spPr>
          <a:xfrm>
            <a:off x="3107672" y="4318401"/>
            <a:ext cx="2928654" cy="300082"/>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75757"/>
              </a:buClr>
              <a:buSzPts val="1500"/>
              <a:buFont typeface="Plus Jakarta Sans Medium"/>
              <a:buNone/>
            </a:pPr>
            <a:r>
              <a:rPr lang="en-GB" sz="1500" b="0" i="0" u="none" strike="noStrike" cap="none">
                <a:solidFill>
                  <a:srgbClr val="575757"/>
                </a:solidFill>
                <a:latin typeface="Plus Jakarta Sans Medium"/>
                <a:ea typeface="Plus Jakarta Sans Medium"/>
                <a:cs typeface="Plus Jakarta Sans Medium"/>
                <a:sym typeface="Plus Jakarta Sans Medium"/>
              </a:rPr>
              <a:t>/PrimaryScienceTeachingTrust</a:t>
            </a:r>
            <a:endParaRPr/>
          </a:p>
        </p:txBody>
      </p:sp>
      <p:sp>
        <p:nvSpPr>
          <p:cNvPr id="508" name="Google Shape;508;p89"/>
          <p:cNvSpPr txBox="1"/>
          <p:nvPr/>
        </p:nvSpPr>
        <p:spPr>
          <a:xfrm>
            <a:off x="2716514" y="3381313"/>
            <a:ext cx="3710971" cy="484748"/>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3EB1C8"/>
              </a:buClr>
              <a:buSzPts val="2700"/>
              <a:buFont typeface="Plus Jakarta Sans ExtraBold"/>
              <a:buNone/>
            </a:pPr>
            <a:r>
              <a:rPr lang="en-GB" sz="2700" b="1" i="0" u="none" strike="noStrike" cap="none">
                <a:solidFill>
                  <a:srgbClr val="3EB1C8"/>
                </a:solidFill>
                <a:latin typeface="Plus Jakarta Sans ExtraBold"/>
                <a:ea typeface="Plus Jakarta Sans ExtraBold"/>
                <a:cs typeface="Plus Jakarta Sans ExtraBold"/>
                <a:sym typeface="Plus Jakarta Sans ExtraBold"/>
              </a:rPr>
              <a:t>www.pstt.</a:t>
            </a:r>
            <a:r>
              <a:rPr lang="en-GB" sz="2400" b="1" i="0" u="none" strike="noStrike" cap="none">
                <a:solidFill>
                  <a:srgbClr val="3EB1C8"/>
                </a:solidFill>
                <a:latin typeface="Plus Jakarta Sans ExtraBold"/>
                <a:ea typeface="Plus Jakarta Sans ExtraBold"/>
                <a:cs typeface="Plus Jakarta Sans ExtraBold"/>
                <a:sym typeface="Plus Jakarta Sans ExtraBold"/>
              </a:rPr>
              <a:t>org</a:t>
            </a:r>
            <a:r>
              <a:rPr lang="en-GB" sz="2700" b="1" i="0" u="none" strike="noStrike" cap="none">
                <a:solidFill>
                  <a:srgbClr val="3EB1C8"/>
                </a:solidFill>
                <a:latin typeface="Plus Jakarta Sans ExtraBold"/>
                <a:ea typeface="Plus Jakarta Sans ExtraBold"/>
                <a:cs typeface="Plus Jakarta Sans ExtraBold"/>
                <a:sym typeface="Plus Jakarta Sans ExtraBold"/>
              </a:rPr>
              <a:t>.uk</a:t>
            </a:r>
            <a:endParaRPr/>
          </a:p>
        </p:txBody>
      </p:sp>
      <p:sp>
        <p:nvSpPr>
          <p:cNvPr id="509" name="Google Shape;509;p89"/>
          <p:cNvSpPr txBox="1"/>
          <p:nvPr/>
        </p:nvSpPr>
        <p:spPr>
          <a:xfrm>
            <a:off x="3802326" y="4960065"/>
            <a:ext cx="1539346" cy="300082"/>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75757"/>
              </a:buClr>
              <a:buSzPts val="1500"/>
              <a:buFont typeface="Plus Jakarta Sans Medium"/>
              <a:buNone/>
            </a:pPr>
            <a:r>
              <a:rPr lang="en-GB" sz="1500" b="0" i="0" u="none" strike="noStrike" cap="none">
                <a:solidFill>
                  <a:srgbClr val="575757"/>
                </a:solidFill>
                <a:latin typeface="Plus Jakarta Sans Medium"/>
                <a:ea typeface="Plus Jakarta Sans Medium"/>
                <a:cs typeface="Plus Jakarta Sans Medium"/>
                <a:sym typeface="Plus Jakarta Sans Medium"/>
              </a:rPr>
              <a:t>/PSTT_whyhow</a:t>
            </a:r>
            <a:endParaRPr sz="1500" b="0" i="0" u="none" strike="noStrike" cap="none">
              <a:solidFill>
                <a:srgbClr val="575757"/>
              </a:solidFill>
              <a:latin typeface="Plus Jakarta Sans Medium"/>
              <a:ea typeface="Plus Jakarta Sans Medium"/>
              <a:cs typeface="Plus Jakarta Sans Medium"/>
              <a:sym typeface="Plus Jakarta Sans Medium"/>
            </a:endParaRPr>
          </a:p>
        </p:txBody>
      </p:sp>
      <p:sp>
        <p:nvSpPr>
          <p:cNvPr id="510" name="Google Shape;510;p89"/>
          <p:cNvSpPr txBox="1"/>
          <p:nvPr/>
        </p:nvSpPr>
        <p:spPr>
          <a:xfrm>
            <a:off x="3802325" y="5663976"/>
            <a:ext cx="1539346" cy="300082"/>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75757"/>
              </a:buClr>
              <a:buSzPts val="1500"/>
              <a:buFont typeface="Plus Jakarta Sans Medium"/>
              <a:buNone/>
            </a:pPr>
            <a:r>
              <a:rPr lang="en-GB" sz="1500" b="0" i="0" u="none" strike="noStrike" cap="none">
                <a:solidFill>
                  <a:srgbClr val="575757"/>
                </a:solidFill>
                <a:latin typeface="Plus Jakarta Sans Medium"/>
                <a:ea typeface="Plus Jakarta Sans Medium"/>
                <a:cs typeface="Plus Jakarta Sans Medium"/>
                <a:sym typeface="Plus Jakarta Sans Medium"/>
              </a:rPr>
              <a:t>/PSTT_whyhow</a:t>
            </a:r>
            <a:endParaRPr sz="1500" b="0" i="0" u="none" strike="noStrike" cap="none">
              <a:solidFill>
                <a:srgbClr val="575757"/>
              </a:solidFill>
              <a:latin typeface="Plus Jakarta Sans Medium"/>
              <a:ea typeface="Plus Jakarta Sans Medium"/>
              <a:cs typeface="Plus Jakarta Sans Medium"/>
              <a:sym typeface="Plus Jakarta Sans Medium"/>
            </a:endParaRPr>
          </a:p>
        </p:txBody>
      </p:sp>
      <p:pic>
        <p:nvPicPr>
          <p:cNvPr id="511" name="Google Shape;511;p89" descr="Logo, icon&#10;&#10;Description automatically generated"/>
          <p:cNvPicPr preferRelativeResize="0"/>
          <p:nvPr/>
        </p:nvPicPr>
        <p:blipFill rotWithShape="1">
          <a:blip r:embed="rId4">
            <a:alphaModFix/>
          </a:blip>
          <a:srcRect/>
          <a:stretch/>
        </p:blipFill>
        <p:spPr>
          <a:xfrm>
            <a:off x="2796781" y="4313324"/>
            <a:ext cx="328475" cy="305159"/>
          </a:xfrm>
          <a:prstGeom prst="rect">
            <a:avLst/>
          </a:prstGeom>
          <a:noFill/>
          <a:ln>
            <a:noFill/>
          </a:ln>
        </p:spPr>
      </p:pic>
      <p:pic>
        <p:nvPicPr>
          <p:cNvPr id="512" name="Google Shape;512;p89" descr="Logo, icon&#10;&#10;Description automatically generated"/>
          <p:cNvPicPr preferRelativeResize="0"/>
          <p:nvPr/>
        </p:nvPicPr>
        <p:blipFill rotWithShape="1">
          <a:blip r:embed="rId5">
            <a:alphaModFix/>
          </a:blip>
          <a:srcRect/>
          <a:stretch/>
        </p:blipFill>
        <p:spPr>
          <a:xfrm>
            <a:off x="3464681" y="4943688"/>
            <a:ext cx="367388" cy="327995"/>
          </a:xfrm>
          <a:prstGeom prst="rect">
            <a:avLst/>
          </a:prstGeom>
          <a:noFill/>
          <a:ln>
            <a:noFill/>
          </a:ln>
        </p:spPr>
      </p:pic>
      <p:pic>
        <p:nvPicPr>
          <p:cNvPr id="513" name="Google Shape;513;p89" descr="Logo, icon&#10;&#10;Description automatically generated"/>
          <p:cNvPicPr preferRelativeResize="0"/>
          <p:nvPr/>
        </p:nvPicPr>
        <p:blipFill rotWithShape="1">
          <a:blip r:embed="rId6">
            <a:alphaModFix/>
          </a:blip>
          <a:srcRect/>
          <a:stretch/>
        </p:blipFill>
        <p:spPr>
          <a:xfrm>
            <a:off x="3464682" y="5613264"/>
            <a:ext cx="366788" cy="340753"/>
          </a:xfrm>
          <a:prstGeom prst="rect">
            <a:avLst/>
          </a:prstGeom>
          <a:noFill/>
          <a:ln>
            <a:noFill/>
          </a:ln>
        </p:spPr>
      </p:pic>
    </p:spTree>
    <p:extLst>
      <p:ext uri="{BB962C8B-B14F-4D97-AF65-F5344CB8AC3E}">
        <p14:creationId xmlns:p14="http://schemas.microsoft.com/office/powerpoint/2010/main" val="3968662027"/>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matchingName="Additional Info about PSTT">
  <p:cSld name="Additional Info about PSTT">
    <p:spTree>
      <p:nvGrpSpPr>
        <p:cNvPr id="1" name="Shape 514"/>
        <p:cNvGrpSpPr/>
        <p:nvPr/>
      </p:nvGrpSpPr>
      <p:grpSpPr>
        <a:xfrm>
          <a:off x="0" y="0"/>
          <a:ext cx="0" cy="0"/>
          <a:chOff x="0" y="0"/>
          <a:chExt cx="0" cy="0"/>
        </a:xfrm>
      </p:grpSpPr>
      <p:sp>
        <p:nvSpPr>
          <p:cNvPr id="515" name="Google Shape;515;p90"/>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16" name="Google Shape;516;p90"/>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17" name="Google Shape;517;p90"/>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518" name="Google Shape;518;p90"/>
          <p:cNvSpPr txBox="1"/>
          <p:nvPr/>
        </p:nvSpPr>
        <p:spPr>
          <a:xfrm>
            <a:off x="694277" y="2333743"/>
            <a:ext cx="3562457" cy="775862"/>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404040"/>
              </a:buClr>
              <a:buSzPts val="1500"/>
              <a:buFont typeface="Plus Jakarta Sans Medium"/>
              <a:buNone/>
            </a:pPr>
            <a:r>
              <a:rPr lang="en-GB" sz="1500" b="0" i="0" u="none" strike="noStrike" cap="none">
                <a:solidFill>
                  <a:srgbClr val="404040"/>
                </a:solidFill>
                <a:latin typeface="Plus Jakarta Sans Medium"/>
                <a:ea typeface="Plus Jakarta Sans Medium"/>
                <a:cs typeface="Plus Jakarta Sans Medium"/>
                <a:sym typeface="Plus Jakarta Sans Medium"/>
              </a:rPr>
              <a:t>We provide links to excellent resources for teachers, children and families on our Wow Science website:</a:t>
            </a:r>
            <a:endParaRPr sz="1500" b="0" i="0" u="none" strike="noStrike" cap="none">
              <a:solidFill>
                <a:srgbClr val="002060"/>
              </a:solidFill>
              <a:latin typeface="Plus Jakarta Sans Medium"/>
              <a:ea typeface="Plus Jakarta Sans Medium"/>
              <a:cs typeface="Plus Jakarta Sans Medium"/>
              <a:sym typeface="Plus Jakarta Sans Medium"/>
            </a:endParaRPr>
          </a:p>
        </p:txBody>
      </p:sp>
      <p:pic>
        <p:nvPicPr>
          <p:cNvPr id="519" name="Google Shape;519;p90">
            <a:hlinkClick r:id="rId2"/>
          </p:cNvPr>
          <p:cNvPicPr preferRelativeResize="0"/>
          <p:nvPr/>
        </p:nvPicPr>
        <p:blipFill rotWithShape="1">
          <a:blip r:embed="rId3">
            <a:alphaModFix/>
          </a:blip>
          <a:srcRect/>
          <a:stretch/>
        </p:blipFill>
        <p:spPr>
          <a:xfrm>
            <a:off x="1716885" y="1388620"/>
            <a:ext cx="1298699" cy="706861"/>
          </a:xfrm>
          <a:prstGeom prst="rect">
            <a:avLst/>
          </a:prstGeom>
          <a:noFill/>
          <a:ln>
            <a:noFill/>
          </a:ln>
        </p:spPr>
      </p:pic>
      <p:sp>
        <p:nvSpPr>
          <p:cNvPr id="520" name="Google Shape;520;p90"/>
          <p:cNvSpPr txBox="1"/>
          <p:nvPr/>
        </p:nvSpPr>
        <p:spPr>
          <a:xfrm>
            <a:off x="483262" y="3346249"/>
            <a:ext cx="3984487" cy="438582"/>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2400"/>
              <a:buFont typeface="Plus Jakarta Sans ExtraBold"/>
              <a:buNone/>
            </a:pPr>
            <a:r>
              <a:rPr lang="en-GB" sz="2400" b="1" i="0" u="none" strike="noStrike" cap="none">
                <a:solidFill>
                  <a:srgbClr val="3EB1C8"/>
                </a:solidFill>
                <a:latin typeface="Plus Jakarta Sans ExtraBold"/>
                <a:ea typeface="Plus Jakarta Sans ExtraBold"/>
                <a:cs typeface="Plus Jakarta Sans ExtraBold"/>
                <a:sym typeface="Plus Jakarta Sans ExtraBold"/>
              </a:rPr>
              <a:t>www.wowscience.co.uk</a:t>
            </a:r>
            <a:endParaRPr/>
          </a:p>
        </p:txBody>
      </p:sp>
      <p:sp>
        <p:nvSpPr>
          <p:cNvPr id="521" name="Google Shape;521;p90"/>
          <p:cNvSpPr txBox="1"/>
          <p:nvPr/>
        </p:nvSpPr>
        <p:spPr>
          <a:xfrm>
            <a:off x="1876665" y="4021475"/>
            <a:ext cx="1197679" cy="253916"/>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75757"/>
              </a:buClr>
              <a:buSzPts val="1200"/>
              <a:buFont typeface="Plus Jakarta Sans Medium"/>
              <a:buNone/>
            </a:pPr>
            <a:r>
              <a:rPr lang="en-GB" sz="1200" b="0" i="0" u="none" strike="noStrike" cap="none">
                <a:solidFill>
                  <a:srgbClr val="575757"/>
                </a:solidFill>
                <a:latin typeface="Plus Jakarta Sans Medium"/>
                <a:ea typeface="Plus Jakarta Sans Medium"/>
                <a:cs typeface="Plus Jakarta Sans Medium"/>
                <a:sym typeface="Plus Jakarta Sans Medium"/>
              </a:rPr>
              <a:t>/WowScience</a:t>
            </a:r>
            <a:endParaRPr sz="1200" b="0" i="0" u="none" strike="noStrike" cap="none">
              <a:solidFill>
                <a:srgbClr val="575757"/>
              </a:solidFill>
              <a:latin typeface="Plus Jakarta Sans Medium"/>
              <a:ea typeface="Plus Jakarta Sans Medium"/>
              <a:cs typeface="Plus Jakarta Sans Medium"/>
              <a:sym typeface="Plus Jakarta Sans Medium"/>
            </a:endParaRPr>
          </a:p>
        </p:txBody>
      </p:sp>
      <p:sp>
        <p:nvSpPr>
          <p:cNvPr id="522" name="Google Shape;522;p90"/>
          <p:cNvSpPr txBox="1"/>
          <p:nvPr/>
        </p:nvSpPr>
        <p:spPr>
          <a:xfrm>
            <a:off x="1755052" y="4784882"/>
            <a:ext cx="1440903" cy="253916"/>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75757"/>
              </a:buClr>
              <a:buSzPts val="1200"/>
              <a:buFont typeface="Plus Jakarta Sans Medium"/>
              <a:buNone/>
            </a:pPr>
            <a:r>
              <a:rPr lang="en-GB" sz="1200" b="0" i="0" u="none" strike="noStrike" cap="none">
                <a:solidFill>
                  <a:srgbClr val="575757"/>
                </a:solidFill>
                <a:latin typeface="Plus Jakarta Sans Medium"/>
                <a:ea typeface="Plus Jakarta Sans Medium"/>
                <a:cs typeface="Plus Jakarta Sans Medium"/>
                <a:sym typeface="Plus Jakarta Sans Medium"/>
              </a:rPr>
              <a:t>/WowScienceHQ</a:t>
            </a:r>
            <a:endParaRPr sz="1200" b="0" i="0" u="none" strike="noStrike" cap="none">
              <a:solidFill>
                <a:srgbClr val="575757"/>
              </a:solidFill>
              <a:latin typeface="Plus Jakarta Sans Medium"/>
              <a:ea typeface="Plus Jakarta Sans Medium"/>
              <a:cs typeface="Plus Jakarta Sans Medium"/>
              <a:sym typeface="Plus Jakarta Sans Medium"/>
            </a:endParaRPr>
          </a:p>
        </p:txBody>
      </p:sp>
      <p:pic>
        <p:nvPicPr>
          <p:cNvPr id="523" name="Google Shape;523;p90" descr="Logo, icon&#10;&#10;Description automatically generated"/>
          <p:cNvPicPr preferRelativeResize="0"/>
          <p:nvPr/>
        </p:nvPicPr>
        <p:blipFill rotWithShape="1">
          <a:blip r:embed="rId4">
            <a:alphaModFix/>
          </a:blip>
          <a:srcRect/>
          <a:stretch/>
        </p:blipFill>
        <p:spPr>
          <a:xfrm>
            <a:off x="1548190" y="3997505"/>
            <a:ext cx="328475" cy="305159"/>
          </a:xfrm>
          <a:prstGeom prst="rect">
            <a:avLst/>
          </a:prstGeom>
          <a:noFill/>
          <a:ln>
            <a:noFill/>
          </a:ln>
        </p:spPr>
      </p:pic>
      <p:pic>
        <p:nvPicPr>
          <p:cNvPr id="524" name="Google Shape;524;p90" descr="Logo, icon&#10;&#10;Description automatically generated"/>
          <p:cNvPicPr preferRelativeResize="0"/>
          <p:nvPr/>
        </p:nvPicPr>
        <p:blipFill rotWithShape="1">
          <a:blip r:embed="rId5">
            <a:alphaModFix/>
          </a:blip>
          <a:srcRect/>
          <a:stretch/>
        </p:blipFill>
        <p:spPr>
          <a:xfrm>
            <a:off x="1387665" y="4747842"/>
            <a:ext cx="367388" cy="327995"/>
          </a:xfrm>
          <a:prstGeom prst="rect">
            <a:avLst/>
          </a:prstGeom>
          <a:noFill/>
          <a:ln>
            <a:noFill/>
          </a:ln>
        </p:spPr>
      </p:pic>
      <p:sp>
        <p:nvSpPr>
          <p:cNvPr id="525" name="Google Shape;525;p90"/>
          <p:cNvSpPr txBox="1"/>
          <p:nvPr/>
        </p:nvSpPr>
        <p:spPr>
          <a:xfrm>
            <a:off x="4917462" y="2333818"/>
            <a:ext cx="3532261" cy="792482"/>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404040"/>
              </a:buClr>
              <a:buSzPts val="1500"/>
              <a:buFont typeface="Plus Jakarta Sans Medium"/>
              <a:buNone/>
            </a:pPr>
            <a:r>
              <a:rPr lang="en-GB" sz="1500" b="0" i="0" u="none" strike="noStrike" cap="none">
                <a:solidFill>
                  <a:srgbClr val="404040"/>
                </a:solidFill>
                <a:latin typeface="Plus Jakarta Sans Medium"/>
                <a:ea typeface="Plus Jakarta Sans Medium"/>
                <a:cs typeface="Plus Jakarta Sans Medium"/>
                <a:sym typeface="Plus Jakarta Sans Medium"/>
              </a:rPr>
              <a:t>Making science enjoyable with 600+ activities, tips for the classroom and planning support videos:</a:t>
            </a:r>
            <a:endParaRPr sz="1500" b="0" i="0" u="none" strike="noStrike" cap="none">
              <a:solidFill>
                <a:srgbClr val="002060"/>
              </a:solidFill>
              <a:latin typeface="Plus Jakarta Sans Medium"/>
              <a:ea typeface="Plus Jakarta Sans Medium"/>
              <a:cs typeface="Plus Jakarta Sans Medium"/>
              <a:sym typeface="Plus Jakarta Sans Medium"/>
            </a:endParaRPr>
          </a:p>
        </p:txBody>
      </p:sp>
      <p:pic>
        <p:nvPicPr>
          <p:cNvPr id="526" name="Google Shape;526;p90" descr="Shape&#10;&#10;Description automatically generated with low confidence">
            <a:hlinkClick r:id="rId6"/>
          </p:cNvPr>
          <p:cNvPicPr preferRelativeResize="0"/>
          <p:nvPr/>
        </p:nvPicPr>
        <p:blipFill rotWithShape="1">
          <a:blip r:embed="rId7">
            <a:alphaModFix/>
          </a:blip>
          <a:srcRect/>
          <a:stretch/>
        </p:blipFill>
        <p:spPr>
          <a:xfrm>
            <a:off x="5516524" y="1417998"/>
            <a:ext cx="2334140" cy="754345"/>
          </a:xfrm>
          <a:prstGeom prst="rect">
            <a:avLst/>
          </a:prstGeom>
          <a:noFill/>
          <a:ln>
            <a:noFill/>
          </a:ln>
        </p:spPr>
      </p:pic>
      <p:sp>
        <p:nvSpPr>
          <p:cNvPr id="527" name="Google Shape;527;p90"/>
          <p:cNvSpPr txBox="1"/>
          <p:nvPr/>
        </p:nvSpPr>
        <p:spPr>
          <a:xfrm>
            <a:off x="5218368" y="3346249"/>
            <a:ext cx="2930448" cy="438582"/>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2400"/>
              <a:buFont typeface="Plus Jakarta Sans ExtraBold"/>
              <a:buNone/>
            </a:pPr>
            <a:r>
              <a:rPr lang="en-GB" sz="2400" b="1" i="0" u="none" strike="noStrike" cap="none">
                <a:solidFill>
                  <a:srgbClr val="3EB1C8"/>
                </a:solidFill>
                <a:latin typeface="Plus Jakarta Sans ExtraBold"/>
                <a:ea typeface="Plus Jakarta Sans ExtraBold"/>
                <a:cs typeface="Plus Jakarta Sans ExtraBold"/>
                <a:sym typeface="Plus Jakarta Sans ExtraBold"/>
              </a:rPr>
              <a:t>www.explorify.uk</a:t>
            </a:r>
            <a:endParaRPr/>
          </a:p>
        </p:txBody>
      </p:sp>
      <p:sp>
        <p:nvSpPr>
          <p:cNvPr id="528" name="Google Shape;528;p90"/>
          <p:cNvSpPr txBox="1"/>
          <p:nvPr/>
        </p:nvSpPr>
        <p:spPr>
          <a:xfrm>
            <a:off x="5948046" y="4784882"/>
            <a:ext cx="1704128" cy="253916"/>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75757"/>
              </a:buClr>
              <a:buSzPts val="1200"/>
              <a:buFont typeface="Plus Jakarta Sans Medium"/>
              <a:buNone/>
            </a:pPr>
            <a:r>
              <a:rPr lang="en-GB" sz="1200" b="0" i="0" u="none" strike="noStrike" cap="none">
                <a:solidFill>
                  <a:srgbClr val="575757"/>
                </a:solidFill>
                <a:latin typeface="Plus Jakarta Sans Medium"/>
                <a:ea typeface="Plus Jakarta Sans Medium"/>
                <a:cs typeface="Plus Jakarta Sans Medium"/>
                <a:sym typeface="Plus Jakarta Sans Medium"/>
              </a:rPr>
              <a:t>/ExplorifySchool</a:t>
            </a:r>
            <a:endParaRPr sz="1200" b="0" i="0" u="none" strike="noStrike" cap="none">
              <a:solidFill>
                <a:srgbClr val="575757"/>
              </a:solidFill>
              <a:latin typeface="Plus Jakarta Sans Medium"/>
              <a:ea typeface="Plus Jakarta Sans Medium"/>
              <a:cs typeface="Plus Jakarta Sans Medium"/>
              <a:sym typeface="Plus Jakarta Sans Medium"/>
            </a:endParaRPr>
          </a:p>
        </p:txBody>
      </p:sp>
      <p:sp>
        <p:nvSpPr>
          <p:cNvPr id="529" name="Google Shape;529;p90"/>
          <p:cNvSpPr txBox="1"/>
          <p:nvPr/>
        </p:nvSpPr>
        <p:spPr>
          <a:xfrm>
            <a:off x="5963141" y="4016407"/>
            <a:ext cx="1440902" cy="253916"/>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75757"/>
              </a:buClr>
              <a:buSzPts val="1200"/>
              <a:buFont typeface="Plus Jakarta Sans Medium"/>
              <a:buNone/>
            </a:pPr>
            <a:r>
              <a:rPr lang="en-GB" sz="1200" b="0" i="0" u="none" strike="noStrike" cap="none">
                <a:solidFill>
                  <a:srgbClr val="575757"/>
                </a:solidFill>
                <a:latin typeface="Plus Jakarta Sans Medium"/>
                <a:ea typeface="Plus Jakarta Sans Medium"/>
                <a:cs typeface="Plus Jakarta Sans Medium"/>
                <a:sym typeface="Plus Jakarta Sans Medium"/>
              </a:rPr>
              <a:t>/ExplorifySchools</a:t>
            </a:r>
            <a:endParaRPr sz="1200" b="0" i="0" u="none" strike="noStrike" cap="none">
              <a:solidFill>
                <a:srgbClr val="575757"/>
              </a:solidFill>
              <a:latin typeface="Plus Jakarta Sans Medium"/>
              <a:ea typeface="Plus Jakarta Sans Medium"/>
              <a:cs typeface="Plus Jakarta Sans Medium"/>
              <a:sym typeface="Plus Jakarta Sans Medium"/>
            </a:endParaRPr>
          </a:p>
        </p:txBody>
      </p:sp>
      <p:pic>
        <p:nvPicPr>
          <p:cNvPr id="530" name="Google Shape;530;p90" descr="Logo, icon&#10;&#10;Description automatically generated"/>
          <p:cNvPicPr preferRelativeResize="0"/>
          <p:nvPr/>
        </p:nvPicPr>
        <p:blipFill rotWithShape="1">
          <a:blip r:embed="rId4">
            <a:alphaModFix/>
          </a:blip>
          <a:srcRect/>
          <a:stretch/>
        </p:blipFill>
        <p:spPr>
          <a:xfrm>
            <a:off x="5658955" y="4003615"/>
            <a:ext cx="328475" cy="305159"/>
          </a:xfrm>
          <a:prstGeom prst="rect">
            <a:avLst/>
          </a:prstGeom>
          <a:noFill/>
          <a:ln>
            <a:noFill/>
          </a:ln>
        </p:spPr>
      </p:pic>
      <p:pic>
        <p:nvPicPr>
          <p:cNvPr id="531" name="Google Shape;531;p90" descr="Logo, icon&#10;&#10;Description automatically generated"/>
          <p:cNvPicPr preferRelativeResize="0"/>
          <p:nvPr/>
        </p:nvPicPr>
        <p:blipFill rotWithShape="1">
          <a:blip r:embed="rId5">
            <a:alphaModFix/>
          </a:blip>
          <a:srcRect/>
          <a:stretch/>
        </p:blipFill>
        <p:spPr>
          <a:xfrm>
            <a:off x="5595271" y="4743862"/>
            <a:ext cx="367388" cy="327995"/>
          </a:xfrm>
          <a:prstGeom prst="rect">
            <a:avLst/>
          </a:prstGeom>
          <a:noFill/>
          <a:ln>
            <a:noFill/>
          </a:ln>
        </p:spPr>
      </p:pic>
    </p:spTree>
    <p:extLst>
      <p:ext uri="{BB962C8B-B14F-4D97-AF65-F5344CB8AC3E}">
        <p14:creationId xmlns:p14="http://schemas.microsoft.com/office/powerpoint/2010/main" val="2032721142"/>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matchingName="PSTT Free resources">
  <p:cSld name="PSTT Free resources">
    <p:spTree>
      <p:nvGrpSpPr>
        <p:cNvPr id="1" name="Shape 532"/>
        <p:cNvGrpSpPr/>
        <p:nvPr/>
      </p:nvGrpSpPr>
      <p:grpSpPr>
        <a:xfrm>
          <a:off x="0" y="0"/>
          <a:ext cx="0" cy="0"/>
          <a:chOff x="0" y="0"/>
          <a:chExt cx="0" cy="0"/>
        </a:xfrm>
      </p:grpSpPr>
      <p:sp>
        <p:nvSpPr>
          <p:cNvPr id="533" name="Google Shape;533;p91"/>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4" name="Google Shape;534;p91"/>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5" name="Google Shape;535;p91"/>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pic>
        <p:nvPicPr>
          <p:cNvPr id="536" name="Google Shape;536;p91" descr="A picture containing text, newspaper, accessory, screenshot&#10;&#10;Description automatically generated">
            <a:hlinkClick r:id="rId2"/>
          </p:cNvPr>
          <p:cNvPicPr preferRelativeResize="0"/>
          <p:nvPr/>
        </p:nvPicPr>
        <p:blipFill rotWithShape="1">
          <a:blip r:embed="rId3">
            <a:alphaModFix/>
          </a:blip>
          <a:srcRect/>
          <a:stretch/>
        </p:blipFill>
        <p:spPr>
          <a:xfrm>
            <a:off x="4185115" y="1863573"/>
            <a:ext cx="4312653" cy="2816752"/>
          </a:xfrm>
          <a:prstGeom prst="rect">
            <a:avLst/>
          </a:prstGeom>
          <a:noFill/>
          <a:ln>
            <a:noFill/>
          </a:ln>
        </p:spPr>
      </p:pic>
      <p:sp>
        <p:nvSpPr>
          <p:cNvPr id="537" name="Google Shape;537;p91"/>
          <p:cNvSpPr txBox="1"/>
          <p:nvPr/>
        </p:nvSpPr>
        <p:spPr>
          <a:xfrm>
            <a:off x="840221" y="5231200"/>
            <a:ext cx="6419486" cy="392415"/>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2100"/>
              <a:buFont typeface="Plus Jakarta Sans ExtraBold"/>
              <a:buNone/>
            </a:pPr>
            <a:r>
              <a:rPr lang="en-GB" sz="21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Explore over 100 teaching resources</a:t>
            </a:r>
            <a:endParaRPr sz="2100" b="1" i="0" u="none" strike="noStrike" cap="none">
              <a:solidFill>
                <a:srgbClr val="002060"/>
              </a:solidFill>
              <a:latin typeface="Plus Jakarta Sans ExtraBold"/>
              <a:ea typeface="Plus Jakarta Sans ExtraBold"/>
              <a:cs typeface="Plus Jakarta Sans ExtraBold"/>
              <a:sym typeface="Plus Jakarta Sans ExtraBold"/>
            </a:endParaRPr>
          </a:p>
        </p:txBody>
      </p:sp>
      <p:sp>
        <p:nvSpPr>
          <p:cNvPr id="538" name="Google Shape;538;p91"/>
          <p:cNvSpPr txBox="1"/>
          <p:nvPr/>
        </p:nvSpPr>
        <p:spPr>
          <a:xfrm>
            <a:off x="840221" y="2124056"/>
            <a:ext cx="3125110" cy="233140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75757"/>
              </a:buClr>
              <a:buSzPts val="2100"/>
              <a:buFont typeface="Plus Jakarta Sans Medium"/>
              <a:buNone/>
            </a:pPr>
            <a:r>
              <a:rPr lang="en-GB" sz="2100" b="0" i="0" u="none" strike="noStrike" cap="none">
                <a:solidFill>
                  <a:srgbClr val="575757"/>
                </a:solidFill>
                <a:latin typeface="Plus Jakarta Sans Medium"/>
                <a:ea typeface="Plus Jakarta Sans Medium"/>
                <a:cs typeface="Plus Jakarta Sans Medium"/>
                <a:sym typeface="Plus Jakarta Sans Medium"/>
              </a:rPr>
              <a:t>A wealth of resources to support teaching, learning, assessment and subject leadership in primary science, all completely </a:t>
            </a:r>
            <a:r>
              <a:rPr lang="en-GB" sz="2100" b="1" i="0" u="none" strike="noStrike" cap="none">
                <a:solidFill>
                  <a:srgbClr val="575757"/>
                </a:solidFill>
                <a:latin typeface="Plus Jakarta Sans ExtraBold"/>
                <a:ea typeface="Plus Jakarta Sans ExtraBold"/>
                <a:cs typeface="Plus Jakarta Sans ExtraBold"/>
                <a:sym typeface="Plus Jakarta Sans ExtraBold"/>
              </a:rPr>
              <a:t>free</a:t>
            </a:r>
            <a:r>
              <a:rPr lang="en-GB" sz="2100" b="0" i="0" u="none" strike="noStrike" cap="none">
                <a:solidFill>
                  <a:srgbClr val="575757"/>
                </a:solidFill>
                <a:latin typeface="Plus Jakarta Sans Medium"/>
                <a:ea typeface="Plus Jakarta Sans Medium"/>
                <a:cs typeface="Plus Jakarta Sans Medium"/>
                <a:sym typeface="Plus Jakarta Sans Medium"/>
              </a:rPr>
              <a:t> as digital downloads. </a:t>
            </a:r>
            <a:endParaRPr/>
          </a:p>
        </p:txBody>
      </p:sp>
      <p:sp>
        <p:nvSpPr>
          <p:cNvPr id="539" name="Google Shape;539;p91"/>
          <p:cNvSpPr txBox="1"/>
          <p:nvPr/>
        </p:nvSpPr>
        <p:spPr>
          <a:xfrm>
            <a:off x="840222" y="655817"/>
            <a:ext cx="7455325"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PSTT FREE RESOURCES</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spTree>
    <p:extLst>
      <p:ext uri="{BB962C8B-B14F-4D97-AF65-F5344CB8AC3E}">
        <p14:creationId xmlns:p14="http://schemas.microsoft.com/office/powerpoint/2010/main" val="3434510773"/>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matchingName="TTS available resources">
  <p:cSld name="TTS available resources">
    <p:spTree>
      <p:nvGrpSpPr>
        <p:cNvPr id="1" name="Shape 540"/>
        <p:cNvGrpSpPr/>
        <p:nvPr/>
      </p:nvGrpSpPr>
      <p:grpSpPr>
        <a:xfrm>
          <a:off x="0" y="0"/>
          <a:ext cx="0" cy="0"/>
          <a:chOff x="0" y="0"/>
          <a:chExt cx="0" cy="0"/>
        </a:xfrm>
      </p:grpSpPr>
      <p:sp>
        <p:nvSpPr>
          <p:cNvPr id="541" name="Google Shape;541;p92"/>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42" name="Google Shape;542;p92"/>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43" name="Google Shape;543;p92"/>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544" name="Google Shape;544;p92"/>
          <p:cNvSpPr txBox="1"/>
          <p:nvPr/>
        </p:nvSpPr>
        <p:spPr>
          <a:xfrm>
            <a:off x="848454" y="5208421"/>
            <a:ext cx="7879252" cy="392415"/>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2100"/>
              <a:buFont typeface="Plus Jakarta Sans ExtraBold"/>
              <a:buNone/>
            </a:pPr>
            <a:r>
              <a:rPr lang="en-GB" sz="21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Discover 10 resources available through TTS</a:t>
            </a:r>
            <a:endParaRPr sz="2100" b="1" i="0" u="none" strike="noStrike" cap="none">
              <a:solidFill>
                <a:srgbClr val="002060"/>
              </a:solidFill>
              <a:latin typeface="Plus Jakarta Sans ExtraBold"/>
              <a:ea typeface="Plus Jakarta Sans ExtraBold"/>
              <a:cs typeface="Plus Jakarta Sans ExtraBold"/>
              <a:sym typeface="Plus Jakarta Sans ExtraBold"/>
            </a:endParaRPr>
          </a:p>
        </p:txBody>
      </p:sp>
      <p:sp>
        <p:nvSpPr>
          <p:cNvPr id="545" name="Google Shape;545;p92"/>
          <p:cNvSpPr txBox="1"/>
          <p:nvPr/>
        </p:nvSpPr>
        <p:spPr>
          <a:xfrm>
            <a:off x="848454" y="1546123"/>
            <a:ext cx="3110580" cy="3624069"/>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2100"/>
              <a:buFont typeface="Plus Jakarta Sans Medium"/>
              <a:buNone/>
            </a:pPr>
            <a:r>
              <a:rPr lang="en-GB" sz="2100" b="0" i="0" u="none" strike="noStrike" cap="none">
                <a:solidFill>
                  <a:srgbClr val="5E5B5C"/>
                </a:solidFill>
                <a:latin typeface="Plus Jakarta Sans Medium"/>
                <a:ea typeface="Plus Jakarta Sans Medium"/>
                <a:cs typeface="Plus Jakarta Sans Medium"/>
                <a:sym typeface="Plus Jakarta Sans Medium"/>
              </a:rPr>
              <a:t>In addition to our free digital resources, we have collaborated with TTS to provide paid-for resources. These range from individual investigations to outdoor learning to further support your whole school in raising the profile of science. </a:t>
            </a:r>
            <a:endParaRPr/>
          </a:p>
        </p:txBody>
      </p:sp>
      <p:sp>
        <p:nvSpPr>
          <p:cNvPr id="546" name="Google Shape;546;p92"/>
          <p:cNvSpPr txBox="1"/>
          <p:nvPr/>
        </p:nvSpPr>
        <p:spPr>
          <a:xfrm>
            <a:off x="840222" y="655817"/>
            <a:ext cx="7455325"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PSTT RESOURCES via TTS</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pic>
        <p:nvPicPr>
          <p:cNvPr id="547" name="Google Shape;547;p92" descr="Graphical user interface, website&#10;&#10;Description automatically generated">
            <a:hlinkClick r:id="rId2"/>
          </p:cNvPr>
          <p:cNvPicPr preferRelativeResize="0"/>
          <p:nvPr/>
        </p:nvPicPr>
        <p:blipFill rotWithShape="1">
          <a:blip r:embed="rId3">
            <a:alphaModFix/>
          </a:blip>
          <a:srcRect/>
          <a:stretch/>
        </p:blipFill>
        <p:spPr>
          <a:xfrm>
            <a:off x="3959034" y="1863573"/>
            <a:ext cx="4760446" cy="2589334"/>
          </a:xfrm>
          <a:prstGeom prst="rect">
            <a:avLst/>
          </a:prstGeom>
          <a:noFill/>
          <a:ln>
            <a:noFill/>
          </a:ln>
          <a:effectLst>
            <a:outerShdw blurRad="50800" dist="38100" dir="2700000" algn="tl" rotWithShape="0">
              <a:srgbClr val="000000">
                <a:alpha val="40000"/>
              </a:srgbClr>
            </a:outerShdw>
          </a:effectLst>
        </p:spPr>
      </p:pic>
    </p:spTree>
    <p:extLst>
      <p:ext uri="{BB962C8B-B14F-4D97-AF65-F5344CB8AC3E}">
        <p14:creationId xmlns:p14="http://schemas.microsoft.com/office/powerpoint/2010/main" val="4157623976"/>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matchingName="TAPS">
  <p:cSld name="TAPS">
    <p:spTree>
      <p:nvGrpSpPr>
        <p:cNvPr id="1" name="Shape 548"/>
        <p:cNvGrpSpPr/>
        <p:nvPr/>
      </p:nvGrpSpPr>
      <p:grpSpPr>
        <a:xfrm>
          <a:off x="0" y="0"/>
          <a:ext cx="0" cy="0"/>
          <a:chOff x="0" y="0"/>
          <a:chExt cx="0" cy="0"/>
        </a:xfrm>
      </p:grpSpPr>
      <p:sp>
        <p:nvSpPr>
          <p:cNvPr id="549" name="Google Shape;549;p93"/>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50" name="Google Shape;550;p93"/>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51" name="Google Shape;551;p93"/>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552" name="Google Shape;552;p93"/>
          <p:cNvSpPr txBox="1"/>
          <p:nvPr/>
        </p:nvSpPr>
        <p:spPr>
          <a:xfrm>
            <a:off x="1186269" y="1778546"/>
            <a:ext cx="3790178" cy="3947234"/>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2100"/>
              <a:buFont typeface="Plus Jakarta Sans Medium"/>
              <a:buNone/>
            </a:pPr>
            <a:r>
              <a:rPr lang="en-GB" sz="2100" b="0" i="0" u="none" strike="noStrike" cap="none">
                <a:solidFill>
                  <a:srgbClr val="5E5B5C"/>
                </a:solidFill>
                <a:latin typeface="Plus Jakarta Sans Medium"/>
                <a:ea typeface="Plus Jakarta Sans Medium"/>
                <a:cs typeface="Plus Jakarta Sans Medium"/>
                <a:sym typeface="Plus Jakarta Sans Medium"/>
              </a:rPr>
              <a:t>The TAPS project has developed the TAPS pyramid tool to provide schools with a supportive structure to evaluate and develop their assessment processes. The TAPS webpage also contains a growing database of updated Focused Assessment plans and work samples.</a:t>
            </a:r>
            <a:endParaRPr/>
          </a:p>
        </p:txBody>
      </p:sp>
      <p:sp>
        <p:nvSpPr>
          <p:cNvPr id="553" name="Google Shape;553;p93"/>
          <p:cNvSpPr txBox="1"/>
          <p:nvPr/>
        </p:nvSpPr>
        <p:spPr>
          <a:xfrm>
            <a:off x="1186276" y="467784"/>
            <a:ext cx="6445450" cy="1177245"/>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3600"/>
              <a:buFont typeface="Plus Jakarta Sans Medium"/>
              <a:buNone/>
            </a:pPr>
            <a:r>
              <a:rPr lang="en-GB" sz="3600" b="0" i="0" u="none" strike="noStrike" cap="none">
                <a:solidFill>
                  <a:srgbClr val="3EB1C8"/>
                </a:solidFill>
                <a:latin typeface="Plus Jakarta Sans Medium"/>
                <a:ea typeface="Plus Jakarta Sans Medium"/>
                <a:cs typeface="Plus Jakarta Sans Medium"/>
                <a:sym typeface="Plus Jakarta Sans Medium"/>
              </a:rPr>
              <a:t>TEACHER ASSESSMENT IN PRIMARY SCIENCE (TAPS)</a:t>
            </a:r>
            <a:endParaRPr sz="3600" b="0" i="0" u="none" strike="noStrike" cap="none">
              <a:solidFill>
                <a:srgbClr val="3EB1C8"/>
              </a:solidFill>
              <a:latin typeface="Plus Jakarta Sans Medium"/>
              <a:ea typeface="Plus Jakarta Sans Medium"/>
              <a:cs typeface="Plus Jakarta Sans Medium"/>
              <a:sym typeface="Plus Jakarta Sans Medium"/>
            </a:endParaRPr>
          </a:p>
        </p:txBody>
      </p:sp>
      <p:sp>
        <p:nvSpPr>
          <p:cNvPr id="554" name="Google Shape;554;p93"/>
          <p:cNvSpPr txBox="1"/>
          <p:nvPr/>
        </p:nvSpPr>
        <p:spPr>
          <a:xfrm>
            <a:off x="1186269" y="5620830"/>
            <a:ext cx="4818878" cy="392415"/>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2100"/>
              <a:buFont typeface="Plus Jakarta Sans ExtraBold"/>
              <a:buNone/>
            </a:pPr>
            <a:r>
              <a:rPr lang="en-GB" sz="21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2100" b="1" i="0" u="none" strike="noStrike" cap="none">
                <a:solidFill>
                  <a:srgbClr val="002060"/>
                </a:solidFill>
                <a:latin typeface="Plus Jakarta Sans ExtraBold"/>
                <a:ea typeface="Plus Jakarta Sans ExtraBold"/>
                <a:cs typeface="Plus Jakarta Sans ExtraBold"/>
                <a:sym typeface="Plus Jakarta Sans ExtraBold"/>
              </a:rPr>
              <a:t> to view TAPS resources</a:t>
            </a:r>
            <a:endParaRPr/>
          </a:p>
        </p:txBody>
      </p:sp>
      <p:pic>
        <p:nvPicPr>
          <p:cNvPr id="555" name="Google Shape;555;p93" descr="A picture containing text, businesscard&#10;&#10;Description automatically generated">
            <a:hlinkClick r:id="rId2"/>
          </p:cNvPr>
          <p:cNvPicPr preferRelativeResize="0"/>
          <p:nvPr/>
        </p:nvPicPr>
        <p:blipFill rotWithShape="1">
          <a:blip r:embed="rId3">
            <a:alphaModFix/>
          </a:blip>
          <a:srcRect/>
          <a:stretch/>
        </p:blipFill>
        <p:spPr>
          <a:xfrm>
            <a:off x="5101482" y="1863243"/>
            <a:ext cx="3743587" cy="3120403"/>
          </a:xfrm>
          <a:prstGeom prst="rect">
            <a:avLst/>
          </a:prstGeom>
          <a:noFill/>
          <a:ln>
            <a:noFill/>
          </a:ln>
          <a:effectLst>
            <a:outerShdw blurRad="50800" dist="38100" dir="2700000" algn="tl" rotWithShape="0">
              <a:srgbClr val="000000">
                <a:alpha val="40000"/>
              </a:srgbClr>
            </a:outerShdw>
          </a:effectLst>
        </p:spPr>
      </p:pic>
    </p:spTree>
    <p:extLst>
      <p:ext uri="{BB962C8B-B14F-4D97-AF65-F5344CB8AC3E}">
        <p14:creationId xmlns:p14="http://schemas.microsoft.com/office/powerpoint/2010/main" val="4031671465"/>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matchingName="Why&amp;How? Magazine">
  <p:cSld name="Why&amp;How? Magazine">
    <p:spTree>
      <p:nvGrpSpPr>
        <p:cNvPr id="1" name="Shape 556"/>
        <p:cNvGrpSpPr/>
        <p:nvPr/>
      </p:nvGrpSpPr>
      <p:grpSpPr>
        <a:xfrm>
          <a:off x="0" y="0"/>
          <a:ext cx="0" cy="0"/>
          <a:chOff x="0" y="0"/>
          <a:chExt cx="0" cy="0"/>
        </a:xfrm>
      </p:grpSpPr>
      <p:sp>
        <p:nvSpPr>
          <p:cNvPr id="557" name="Google Shape;557;p94"/>
          <p:cNvSpPr txBox="1"/>
          <p:nvPr/>
        </p:nvSpPr>
        <p:spPr>
          <a:xfrm>
            <a:off x="844336" y="1426786"/>
            <a:ext cx="3841961" cy="4270400"/>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2100"/>
              <a:buFont typeface="Plus Jakarta Sans Medium"/>
              <a:buNone/>
            </a:pPr>
            <a:r>
              <a:rPr lang="en-GB" sz="2100" b="0" i="0" u="none" strike="noStrike" cap="none">
                <a:solidFill>
                  <a:srgbClr val="5E5B5C"/>
                </a:solidFill>
                <a:latin typeface="Plus Jakarta Sans Medium"/>
                <a:ea typeface="Plus Jakarta Sans Medium"/>
                <a:cs typeface="Plus Jakarta Sans Medium"/>
                <a:sym typeface="Plus Jakarta Sans Medium"/>
              </a:rPr>
              <a:t>Why and How? is for anyone who has an interest in primary science. Each issue contains the following sections, which you can download individually:</a:t>
            </a:r>
            <a:endParaRPr/>
          </a:p>
          <a:p>
            <a:pPr marL="342900" marR="0" lvl="0" indent="-342900" algn="l" rtl="0">
              <a:lnSpc>
                <a:spcPct val="100000"/>
              </a:lnSpc>
              <a:spcBef>
                <a:spcPts val="0"/>
              </a:spcBef>
              <a:spcAft>
                <a:spcPts val="0"/>
              </a:spcAft>
              <a:buClr>
                <a:srgbClr val="5E5B5C"/>
              </a:buClr>
              <a:buSzPts val="2100"/>
              <a:buFont typeface="Arial"/>
              <a:buChar char="•"/>
            </a:pPr>
            <a:r>
              <a:rPr lang="en-GB" sz="2100" b="0" i="0" u="none" strike="noStrike" cap="none">
                <a:solidFill>
                  <a:srgbClr val="5E5B5C"/>
                </a:solidFill>
                <a:latin typeface="Plus Jakarta Sans Medium"/>
                <a:ea typeface="Plus Jakarta Sans Medium"/>
                <a:cs typeface="Plus Jakarta Sans Medium"/>
                <a:sym typeface="Plus Jakarta Sans Medium"/>
              </a:rPr>
              <a:t>Pictures for talk in science</a:t>
            </a:r>
            <a:endParaRPr/>
          </a:p>
          <a:p>
            <a:pPr marL="342900" marR="0" lvl="0" indent="-342900" algn="l" rtl="0">
              <a:lnSpc>
                <a:spcPct val="100000"/>
              </a:lnSpc>
              <a:spcBef>
                <a:spcPts val="0"/>
              </a:spcBef>
              <a:spcAft>
                <a:spcPts val="0"/>
              </a:spcAft>
              <a:buClr>
                <a:srgbClr val="5E5B5C"/>
              </a:buClr>
              <a:buSzPts val="2100"/>
              <a:buFont typeface="Arial"/>
              <a:buChar char="•"/>
            </a:pPr>
            <a:r>
              <a:rPr lang="en-GB" sz="2100" b="0" i="0" u="none" strike="noStrike" cap="none">
                <a:solidFill>
                  <a:srgbClr val="5E5B5C"/>
                </a:solidFill>
                <a:latin typeface="Plus Jakarta Sans Medium"/>
                <a:ea typeface="Plus Jakarta Sans Medium"/>
                <a:cs typeface="Plus Jakarta Sans Medium"/>
                <a:sym typeface="Plus Jakarta Sans Medium"/>
              </a:rPr>
              <a:t>Explorify news</a:t>
            </a:r>
            <a:endParaRPr/>
          </a:p>
          <a:p>
            <a:pPr marL="342900" marR="0" lvl="0" indent="-342900" algn="l" rtl="0">
              <a:lnSpc>
                <a:spcPct val="100000"/>
              </a:lnSpc>
              <a:spcBef>
                <a:spcPts val="0"/>
              </a:spcBef>
              <a:spcAft>
                <a:spcPts val="0"/>
              </a:spcAft>
              <a:buClr>
                <a:srgbClr val="5E5B5C"/>
              </a:buClr>
              <a:buSzPts val="2100"/>
              <a:buFont typeface="Arial"/>
              <a:buChar char="•"/>
            </a:pPr>
            <a:r>
              <a:rPr lang="en-GB" sz="2100" b="0" i="0" u="none" strike="noStrike" cap="none">
                <a:solidFill>
                  <a:srgbClr val="5E5B5C"/>
                </a:solidFill>
                <a:latin typeface="Plus Jakarta Sans Medium"/>
                <a:ea typeface="Plus Jakarta Sans Medium"/>
                <a:cs typeface="Plus Jakarta Sans Medium"/>
                <a:sym typeface="Plus Jakarta Sans Medium"/>
              </a:rPr>
              <a:t>Climate Science</a:t>
            </a:r>
            <a:endParaRPr/>
          </a:p>
          <a:p>
            <a:pPr marL="342900" marR="0" lvl="0" indent="-342900" algn="l" rtl="0">
              <a:lnSpc>
                <a:spcPct val="100000"/>
              </a:lnSpc>
              <a:spcBef>
                <a:spcPts val="0"/>
              </a:spcBef>
              <a:spcAft>
                <a:spcPts val="0"/>
              </a:spcAft>
              <a:buClr>
                <a:srgbClr val="5E5B5C"/>
              </a:buClr>
              <a:buSzPts val="2100"/>
              <a:buFont typeface="Arial"/>
              <a:buChar char="•"/>
            </a:pPr>
            <a:r>
              <a:rPr lang="en-GB" sz="2100" b="0" i="0" u="none" strike="noStrike" cap="none">
                <a:solidFill>
                  <a:srgbClr val="5E5B5C"/>
                </a:solidFill>
                <a:latin typeface="Plus Jakarta Sans Medium"/>
                <a:ea typeface="Plus Jakarta Sans Medium"/>
                <a:cs typeface="Plus Jakarta Sans Medium"/>
                <a:sym typeface="Plus Jakarta Sans Medium"/>
              </a:rPr>
              <a:t>Free resources</a:t>
            </a:r>
            <a:endParaRPr/>
          </a:p>
          <a:p>
            <a:pPr marL="342900" marR="0" lvl="0" indent="-342900" algn="l" rtl="0">
              <a:lnSpc>
                <a:spcPct val="100000"/>
              </a:lnSpc>
              <a:spcBef>
                <a:spcPts val="0"/>
              </a:spcBef>
              <a:spcAft>
                <a:spcPts val="0"/>
              </a:spcAft>
              <a:buClr>
                <a:srgbClr val="5E5B5C"/>
              </a:buClr>
              <a:buSzPts val="2100"/>
              <a:buFont typeface="Arial"/>
              <a:buChar char="•"/>
            </a:pPr>
            <a:r>
              <a:rPr lang="en-GB" sz="2100" b="0" i="0" u="none" strike="noStrike" cap="none">
                <a:solidFill>
                  <a:srgbClr val="5E5B5C"/>
                </a:solidFill>
                <a:latin typeface="Plus Jakarta Sans Medium"/>
                <a:ea typeface="Plus Jakarta Sans Medium"/>
                <a:cs typeface="Plus Jakarta Sans Medium"/>
                <a:sym typeface="Plus Jakarta Sans Medium"/>
              </a:rPr>
              <a:t>Cutting edge research linked with the principles of primary science </a:t>
            </a:r>
            <a:endParaRPr/>
          </a:p>
        </p:txBody>
      </p:sp>
      <p:sp>
        <p:nvSpPr>
          <p:cNvPr id="558" name="Google Shape;558;p94"/>
          <p:cNvSpPr txBox="1"/>
          <p:nvPr/>
        </p:nvSpPr>
        <p:spPr>
          <a:xfrm>
            <a:off x="844336" y="444988"/>
            <a:ext cx="7455325"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WHY&amp;HOW? Magazine</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pic>
        <p:nvPicPr>
          <p:cNvPr id="559" name="Google Shape;559;p94"/>
          <p:cNvPicPr preferRelativeResize="0"/>
          <p:nvPr/>
        </p:nvPicPr>
        <p:blipFill rotWithShape="1">
          <a:blip r:embed="rId2">
            <a:alphaModFix/>
          </a:blip>
          <a:srcRect/>
          <a:stretch/>
        </p:blipFill>
        <p:spPr>
          <a:xfrm rot="-542048">
            <a:off x="5165295" y="1512313"/>
            <a:ext cx="2182991" cy="3087071"/>
          </a:xfrm>
          <a:prstGeom prst="rect">
            <a:avLst/>
          </a:prstGeom>
          <a:noFill/>
          <a:ln>
            <a:noFill/>
          </a:ln>
          <a:effectLst>
            <a:outerShdw blurRad="50800" dist="38100" algn="l" rotWithShape="0">
              <a:srgbClr val="000000">
                <a:alpha val="40000"/>
              </a:srgbClr>
            </a:outerShdw>
          </a:effectLst>
        </p:spPr>
      </p:pic>
      <p:pic>
        <p:nvPicPr>
          <p:cNvPr id="560" name="Google Shape;560;p94">
            <a:hlinkClick r:id="rId3"/>
          </p:cNvPr>
          <p:cNvPicPr preferRelativeResize="0"/>
          <p:nvPr/>
        </p:nvPicPr>
        <p:blipFill rotWithShape="1">
          <a:blip r:embed="rId4">
            <a:alphaModFix/>
          </a:blip>
          <a:srcRect/>
          <a:stretch/>
        </p:blipFill>
        <p:spPr>
          <a:xfrm rot="398572">
            <a:off x="6664207" y="2202886"/>
            <a:ext cx="2182991" cy="3087071"/>
          </a:xfrm>
          <a:prstGeom prst="rect">
            <a:avLst/>
          </a:prstGeom>
          <a:noFill/>
          <a:ln>
            <a:noFill/>
          </a:ln>
          <a:effectLst>
            <a:outerShdw blurRad="50800" dist="38100" algn="l" rotWithShape="0">
              <a:srgbClr val="000000">
                <a:alpha val="40000"/>
              </a:srgbClr>
            </a:outerShdw>
          </a:effectLst>
        </p:spPr>
      </p:pic>
      <p:sp>
        <p:nvSpPr>
          <p:cNvPr id="561" name="Google Shape;561;p94"/>
          <p:cNvSpPr txBox="1"/>
          <p:nvPr/>
        </p:nvSpPr>
        <p:spPr>
          <a:xfrm>
            <a:off x="844336" y="6020597"/>
            <a:ext cx="5648642" cy="392415"/>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2100"/>
              <a:buFont typeface="Plus Jakarta Sans ExtraBold"/>
              <a:buNone/>
            </a:pPr>
            <a:r>
              <a:rPr lang="en-GB" sz="2100" b="1" i="0" u="sng" strike="noStrike" cap="none">
                <a:solidFill>
                  <a:srgbClr val="002060"/>
                </a:solidFill>
                <a:latin typeface="Plus Jakarta Sans ExtraBold"/>
                <a:ea typeface="Plus Jakarta Sans ExtraBold"/>
                <a:cs typeface="Plus Jakarta Sans ExtraBold"/>
                <a:sym typeface="Plus Jakarta Sans ExtraBold"/>
                <a:hlinkClick r:id="rId5">
                  <a:extLst>
                    <a:ext uri="{A12FA001-AC4F-418D-AE19-62706E023703}">
                      <ahyp:hlinkClr xmlns:ahyp="http://schemas.microsoft.com/office/drawing/2018/hyperlinkcolor" val="tx"/>
                    </a:ext>
                  </a:extLst>
                </a:hlinkClick>
              </a:rPr>
              <a:t>Click here</a:t>
            </a:r>
            <a:r>
              <a:rPr lang="en-GB" sz="2100" b="1" i="0" u="none" strike="noStrike" cap="none">
                <a:solidFill>
                  <a:srgbClr val="002060"/>
                </a:solidFill>
                <a:latin typeface="Plus Jakarta Sans ExtraBold"/>
                <a:ea typeface="Plus Jakarta Sans ExtraBold"/>
                <a:cs typeface="Plus Jakarta Sans ExtraBold"/>
                <a:sym typeface="Plus Jakarta Sans ExtraBold"/>
              </a:rPr>
              <a:t> to view current and past issues</a:t>
            </a:r>
            <a:endParaRPr/>
          </a:p>
        </p:txBody>
      </p:sp>
      <p:pic>
        <p:nvPicPr>
          <p:cNvPr id="562" name="Google Shape;562;p94" descr="Qr code&#10;&#10;Description automatically generated"/>
          <p:cNvPicPr preferRelativeResize="0"/>
          <p:nvPr/>
        </p:nvPicPr>
        <p:blipFill rotWithShape="1">
          <a:blip r:embed="rId6">
            <a:alphaModFix/>
          </a:blip>
          <a:srcRect/>
          <a:stretch/>
        </p:blipFill>
        <p:spPr>
          <a:xfrm>
            <a:off x="7822879" y="320491"/>
            <a:ext cx="953563" cy="941492"/>
          </a:xfrm>
          <a:prstGeom prst="rect">
            <a:avLst/>
          </a:prstGeom>
          <a:noFill/>
          <a:ln>
            <a:noFill/>
          </a:ln>
        </p:spPr>
      </p:pic>
      <p:sp>
        <p:nvSpPr>
          <p:cNvPr id="563" name="Google Shape;563;p94"/>
          <p:cNvSpPr txBox="1"/>
          <p:nvPr/>
        </p:nvSpPr>
        <p:spPr>
          <a:xfrm>
            <a:off x="7711392" y="1244016"/>
            <a:ext cx="1176538" cy="300082"/>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3EB1C8"/>
              </a:buClr>
              <a:buSzPts val="1500"/>
              <a:buFont typeface="Plus Jakarta Sans Medium"/>
              <a:buNone/>
            </a:pPr>
            <a:r>
              <a:rPr lang="en-GB" sz="1500" b="0" i="0" u="none" strike="noStrike" cap="none">
                <a:solidFill>
                  <a:srgbClr val="3EB1C8"/>
                </a:solidFill>
                <a:latin typeface="Plus Jakarta Sans Medium"/>
                <a:ea typeface="Plus Jakarta Sans Medium"/>
                <a:cs typeface="Plus Jakarta Sans Medium"/>
                <a:sym typeface="Plus Jakarta Sans Medium"/>
              </a:rPr>
              <a:t>Subscribe</a:t>
            </a:r>
            <a:endParaRPr sz="1500" b="1" i="0" u="none" strike="noStrike" cap="none">
              <a:solidFill>
                <a:srgbClr val="002060"/>
              </a:solidFill>
              <a:latin typeface="Plus Jakarta Sans ExtraBold"/>
              <a:ea typeface="Plus Jakarta Sans ExtraBold"/>
              <a:cs typeface="Plus Jakarta Sans ExtraBold"/>
              <a:sym typeface="Plus Jakarta Sans ExtraBold"/>
            </a:endParaRPr>
          </a:p>
        </p:txBody>
      </p:sp>
    </p:spTree>
    <p:extLst>
      <p:ext uri="{BB962C8B-B14F-4D97-AF65-F5344CB8AC3E}">
        <p14:creationId xmlns:p14="http://schemas.microsoft.com/office/powerpoint/2010/main" val="3315558245"/>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matchingName="Support for Subject Leaders">
  <p:cSld name="Support for Subject Leaders">
    <p:spTree>
      <p:nvGrpSpPr>
        <p:cNvPr id="1" name="Shape 564"/>
        <p:cNvGrpSpPr/>
        <p:nvPr/>
      </p:nvGrpSpPr>
      <p:grpSpPr>
        <a:xfrm>
          <a:off x="0" y="0"/>
          <a:ext cx="0" cy="0"/>
          <a:chOff x="0" y="0"/>
          <a:chExt cx="0" cy="0"/>
        </a:xfrm>
      </p:grpSpPr>
      <p:sp>
        <p:nvSpPr>
          <p:cNvPr id="565" name="Google Shape;565;p95"/>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6" name="Google Shape;566;p95"/>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7" name="Google Shape;567;p95"/>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568" name="Google Shape;568;p95"/>
          <p:cNvSpPr txBox="1"/>
          <p:nvPr/>
        </p:nvSpPr>
        <p:spPr>
          <a:xfrm>
            <a:off x="844336" y="1329945"/>
            <a:ext cx="3409640" cy="4270400"/>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F3F3F"/>
              </a:buClr>
              <a:buSzPts val="2100"/>
              <a:buFont typeface="Plus Jakarta Sans Medium"/>
              <a:buNone/>
            </a:pPr>
            <a:r>
              <a:rPr lang="en-GB" sz="2100" b="0" i="0" u="none" strike="noStrike" cap="none">
                <a:solidFill>
                  <a:srgbClr val="3F3F3F"/>
                </a:solidFill>
                <a:latin typeface="Plus Jakarta Sans Medium"/>
                <a:ea typeface="Plus Jakarta Sans Medium"/>
                <a:cs typeface="Plus Jakarta Sans Medium"/>
                <a:sym typeface="Plus Jakarta Sans Medium"/>
              </a:rPr>
              <a:t>PSTT has a webpage to support all primary science subject leaders. Included is a Subject Leader Self-evaluation Tool to help you audit science in your setting and guidance on where to find the best science resources, training for staff, school visits, science visitors and competitions. </a:t>
            </a:r>
            <a:endParaRPr/>
          </a:p>
        </p:txBody>
      </p:sp>
      <p:sp>
        <p:nvSpPr>
          <p:cNvPr id="569" name="Google Shape;569;p95"/>
          <p:cNvSpPr txBox="1"/>
          <p:nvPr/>
        </p:nvSpPr>
        <p:spPr>
          <a:xfrm>
            <a:off x="844336" y="444988"/>
            <a:ext cx="7912802" cy="623248"/>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3600"/>
              <a:buFont typeface="Plus Jakarta Sans Medium"/>
              <a:buNone/>
            </a:pPr>
            <a:r>
              <a:rPr lang="en-GB" sz="3600" b="0" i="0" u="none" strike="noStrike" cap="none">
                <a:solidFill>
                  <a:srgbClr val="3EB1C8"/>
                </a:solidFill>
                <a:latin typeface="Plus Jakarta Sans Medium"/>
                <a:ea typeface="Plus Jakarta Sans Medium"/>
                <a:cs typeface="Plus Jakarta Sans Medium"/>
                <a:sym typeface="Plus Jakarta Sans Medium"/>
              </a:rPr>
              <a:t>SUPPORT FOR SUBJECT LEADERS</a:t>
            </a:r>
            <a:endParaRPr sz="3600" b="0" i="0" u="none" strike="noStrike" cap="none">
              <a:solidFill>
                <a:srgbClr val="3EB1C8"/>
              </a:solidFill>
              <a:latin typeface="Plus Jakarta Sans Medium"/>
              <a:ea typeface="Plus Jakarta Sans Medium"/>
              <a:cs typeface="Plus Jakarta Sans Medium"/>
              <a:sym typeface="Plus Jakarta Sans Medium"/>
            </a:endParaRPr>
          </a:p>
        </p:txBody>
      </p:sp>
      <p:pic>
        <p:nvPicPr>
          <p:cNvPr id="570" name="Google Shape;570;p95" descr="Text&#10;&#10;Description automatically generated">
            <a:hlinkClick r:id="rId2"/>
          </p:cNvPr>
          <p:cNvPicPr preferRelativeResize="0"/>
          <p:nvPr/>
        </p:nvPicPr>
        <p:blipFill rotWithShape="1">
          <a:blip r:embed="rId3">
            <a:alphaModFix/>
          </a:blip>
          <a:srcRect/>
          <a:stretch/>
        </p:blipFill>
        <p:spPr>
          <a:xfrm>
            <a:off x="4360631" y="1483681"/>
            <a:ext cx="4396506" cy="3108134"/>
          </a:xfrm>
          <a:prstGeom prst="rect">
            <a:avLst/>
          </a:prstGeom>
          <a:noFill/>
          <a:ln>
            <a:noFill/>
          </a:ln>
          <a:effectLst>
            <a:outerShdw blurRad="50800" dist="38100" dir="2700000" algn="tl" rotWithShape="0">
              <a:srgbClr val="000000">
                <a:alpha val="40000"/>
              </a:srgbClr>
            </a:outerShdw>
          </a:effectLst>
        </p:spPr>
      </p:pic>
      <p:sp>
        <p:nvSpPr>
          <p:cNvPr id="571" name="Google Shape;571;p95"/>
          <p:cNvSpPr txBox="1"/>
          <p:nvPr/>
        </p:nvSpPr>
        <p:spPr>
          <a:xfrm>
            <a:off x="844336" y="5666723"/>
            <a:ext cx="5178395" cy="623248"/>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1800"/>
              <a:buFont typeface="Plus Jakarta Sans ExtraBold"/>
              <a:buNone/>
            </a:pPr>
            <a:r>
              <a:rPr lang="en-GB" sz="18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1800" b="1" i="0" u="none" strike="noStrike" cap="none">
                <a:solidFill>
                  <a:srgbClr val="002060"/>
                </a:solidFill>
                <a:latin typeface="Plus Jakarta Sans ExtraBold"/>
                <a:ea typeface="Plus Jakarta Sans ExtraBold"/>
                <a:cs typeface="Plus Jakarta Sans ExtraBold"/>
                <a:sym typeface="Plus Jakarta Sans ExtraBold"/>
              </a:rPr>
              <a:t> to view support materials for subject leaders</a:t>
            </a:r>
            <a:endParaRPr/>
          </a:p>
        </p:txBody>
      </p:sp>
    </p:spTree>
    <p:extLst>
      <p:ext uri="{BB962C8B-B14F-4D97-AF65-F5344CB8AC3E}">
        <p14:creationId xmlns:p14="http://schemas.microsoft.com/office/powerpoint/2010/main" val="1709000424"/>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matchingName="Enquiry Approaches">
  <p:cSld name="Enquiry Approaches">
    <p:spTree>
      <p:nvGrpSpPr>
        <p:cNvPr id="1" name="Shape 572"/>
        <p:cNvGrpSpPr/>
        <p:nvPr/>
      </p:nvGrpSpPr>
      <p:grpSpPr>
        <a:xfrm>
          <a:off x="0" y="0"/>
          <a:ext cx="0" cy="0"/>
          <a:chOff x="0" y="0"/>
          <a:chExt cx="0" cy="0"/>
        </a:xfrm>
      </p:grpSpPr>
      <p:sp>
        <p:nvSpPr>
          <p:cNvPr id="573" name="Google Shape;573;p96"/>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4" name="Google Shape;574;p96"/>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5" name="Google Shape;575;p96"/>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576" name="Google Shape;576;p96"/>
          <p:cNvSpPr txBox="1"/>
          <p:nvPr/>
        </p:nvSpPr>
        <p:spPr>
          <a:xfrm>
            <a:off x="844336" y="431133"/>
            <a:ext cx="6347772"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EQUIRY APPROACHES</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sp>
        <p:nvSpPr>
          <p:cNvPr id="577" name="Google Shape;577;p96"/>
          <p:cNvSpPr txBox="1"/>
          <p:nvPr/>
        </p:nvSpPr>
        <p:spPr>
          <a:xfrm>
            <a:off x="844336" y="5734369"/>
            <a:ext cx="5765785" cy="623248"/>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1800"/>
              <a:buFont typeface="Plus Jakarta Sans ExtraBold"/>
              <a:buNone/>
            </a:pPr>
            <a:r>
              <a:rPr lang="en-GB" sz="18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1800" b="1" i="0" u="none" strike="noStrike" cap="none">
                <a:solidFill>
                  <a:srgbClr val="002060"/>
                </a:solidFill>
                <a:latin typeface="Plus Jakarta Sans ExtraBold"/>
                <a:ea typeface="Plus Jakarta Sans ExtraBold"/>
                <a:cs typeface="Plus Jakarta Sans ExtraBold"/>
                <a:sym typeface="Plus Jakarta Sans ExtraBold"/>
              </a:rPr>
              <a:t> to view definitions and examples of different types of scientific enquiry</a:t>
            </a:r>
            <a:endParaRPr/>
          </a:p>
        </p:txBody>
      </p:sp>
      <p:pic>
        <p:nvPicPr>
          <p:cNvPr id="578" name="Google Shape;578;p96" descr="Graphical user interface, application&#10;&#10;Description automatically generated">
            <a:hlinkClick r:id="rId2"/>
          </p:cNvPr>
          <p:cNvPicPr preferRelativeResize="0"/>
          <p:nvPr/>
        </p:nvPicPr>
        <p:blipFill rotWithShape="1">
          <a:blip r:embed="rId3">
            <a:alphaModFix/>
          </a:blip>
          <a:srcRect/>
          <a:stretch/>
        </p:blipFill>
        <p:spPr>
          <a:xfrm>
            <a:off x="2331614" y="1496708"/>
            <a:ext cx="4490180" cy="3864582"/>
          </a:xfrm>
          <a:prstGeom prst="rect">
            <a:avLst/>
          </a:prstGeom>
          <a:noFill/>
          <a:ln>
            <a:noFill/>
          </a:ln>
          <a:effectLst>
            <a:outerShdw blurRad="50800" dist="38100" dir="2700000" algn="tl" rotWithShape="0">
              <a:srgbClr val="000000">
                <a:alpha val="40000"/>
              </a:srgbClr>
            </a:outerShdw>
          </a:effectLst>
        </p:spPr>
      </p:pic>
    </p:spTree>
    <p:extLst>
      <p:ext uri="{BB962C8B-B14F-4D97-AF65-F5344CB8AC3E}">
        <p14:creationId xmlns:p14="http://schemas.microsoft.com/office/powerpoint/2010/main" val="74423496"/>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matchingName="Enquiry Skills">
  <p:cSld name="Enquiry Skills">
    <p:spTree>
      <p:nvGrpSpPr>
        <p:cNvPr id="1" name="Shape 579"/>
        <p:cNvGrpSpPr/>
        <p:nvPr/>
      </p:nvGrpSpPr>
      <p:grpSpPr>
        <a:xfrm>
          <a:off x="0" y="0"/>
          <a:ext cx="0" cy="0"/>
          <a:chOff x="0" y="0"/>
          <a:chExt cx="0" cy="0"/>
        </a:xfrm>
      </p:grpSpPr>
      <p:sp>
        <p:nvSpPr>
          <p:cNvPr id="580" name="Google Shape;580;p97"/>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81" name="Google Shape;581;p97"/>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82" name="Google Shape;582;p97"/>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583" name="Google Shape;583;p97"/>
          <p:cNvSpPr txBox="1"/>
          <p:nvPr/>
        </p:nvSpPr>
        <p:spPr>
          <a:xfrm>
            <a:off x="844336" y="431133"/>
            <a:ext cx="4666851"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EQUIRY SKILLS</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sp>
        <p:nvSpPr>
          <p:cNvPr id="584" name="Google Shape;584;p97"/>
          <p:cNvSpPr txBox="1"/>
          <p:nvPr/>
        </p:nvSpPr>
        <p:spPr>
          <a:xfrm>
            <a:off x="844336" y="5732353"/>
            <a:ext cx="5765785" cy="623248"/>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1800"/>
              <a:buFont typeface="Plus Jakarta Sans ExtraBold"/>
              <a:buNone/>
            </a:pPr>
            <a:r>
              <a:rPr lang="en-GB" sz="18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1800" b="1" i="0" u="none" strike="noStrike" cap="none">
                <a:solidFill>
                  <a:srgbClr val="002060"/>
                </a:solidFill>
                <a:latin typeface="Plus Jakarta Sans ExtraBold"/>
                <a:ea typeface="Plus Jakarta Sans ExtraBold"/>
                <a:cs typeface="Plus Jakarta Sans ExtraBold"/>
                <a:sym typeface="Plus Jakarta Sans ExtraBold"/>
              </a:rPr>
              <a:t> to view science skills for carrying out practical investigations</a:t>
            </a:r>
            <a:endParaRPr/>
          </a:p>
        </p:txBody>
      </p:sp>
      <p:pic>
        <p:nvPicPr>
          <p:cNvPr id="585" name="Google Shape;585;p97">
            <a:hlinkClick r:id="rId2"/>
          </p:cNvPr>
          <p:cNvPicPr preferRelativeResize="0"/>
          <p:nvPr/>
        </p:nvPicPr>
        <p:blipFill rotWithShape="1">
          <a:blip r:embed="rId3">
            <a:alphaModFix/>
          </a:blip>
          <a:srcRect/>
          <a:stretch/>
        </p:blipFill>
        <p:spPr>
          <a:xfrm>
            <a:off x="2613566" y="1496709"/>
            <a:ext cx="3926274" cy="3864582"/>
          </a:xfrm>
          <a:prstGeom prst="rect">
            <a:avLst/>
          </a:prstGeom>
          <a:noFill/>
          <a:ln>
            <a:noFill/>
          </a:ln>
          <a:effectLst>
            <a:outerShdw blurRad="50800" dist="38100" dir="2700000" algn="tl" rotWithShape="0">
              <a:srgbClr val="000000">
                <a:alpha val="40000"/>
              </a:srgbClr>
            </a:outerShdw>
          </a:effectLst>
        </p:spPr>
      </p:pic>
    </p:spTree>
    <p:extLst>
      <p:ext uri="{BB962C8B-B14F-4D97-AF65-F5344CB8AC3E}">
        <p14:creationId xmlns:p14="http://schemas.microsoft.com/office/powerpoint/2010/main" val="2817400761"/>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matchingName="Explorify">
  <p:cSld name="Explorify">
    <p:spTree>
      <p:nvGrpSpPr>
        <p:cNvPr id="1" name="Shape 586"/>
        <p:cNvGrpSpPr/>
        <p:nvPr/>
      </p:nvGrpSpPr>
      <p:grpSpPr>
        <a:xfrm>
          <a:off x="0" y="0"/>
          <a:ext cx="0" cy="0"/>
          <a:chOff x="0" y="0"/>
          <a:chExt cx="0" cy="0"/>
        </a:xfrm>
      </p:grpSpPr>
      <p:sp>
        <p:nvSpPr>
          <p:cNvPr id="587" name="Google Shape;587;p98"/>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88" name="Google Shape;588;p98"/>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89" name="Google Shape;589;p98"/>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590" name="Google Shape;590;p98"/>
          <p:cNvSpPr txBox="1"/>
          <p:nvPr/>
        </p:nvSpPr>
        <p:spPr>
          <a:xfrm>
            <a:off x="863010" y="734697"/>
            <a:ext cx="7956514"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EXPLORIFY</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sp>
        <p:nvSpPr>
          <p:cNvPr id="591" name="Google Shape;591;p98"/>
          <p:cNvSpPr txBox="1"/>
          <p:nvPr/>
        </p:nvSpPr>
        <p:spPr>
          <a:xfrm>
            <a:off x="863010" y="1613918"/>
            <a:ext cx="4111570" cy="1361911"/>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2100"/>
              <a:buFont typeface="Plus Jakarta Sans Medium"/>
              <a:buNone/>
            </a:pPr>
            <a:r>
              <a:rPr lang="en-GB" sz="2100" b="0" i="0" u="none" strike="noStrike" cap="none">
                <a:solidFill>
                  <a:srgbClr val="5E5B5C"/>
                </a:solidFill>
                <a:latin typeface="Plus Jakarta Sans Medium"/>
                <a:ea typeface="Plus Jakarta Sans Medium"/>
                <a:cs typeface="Plus Jakarta Sans Medium"/>
                <a:sym typeface="Plus Jakarta Sans Medium"/>
              </a:rPr>
              <a:t>Enhance science teaching for all children with over 600 low-prep activities – no matter your confidence with science. </a:t>
            </a:r>
            <a:endParaRPr/>
          </a:p>
        </p:txBody>
      </p:sp>
      <p:sp>
        <p:nvSpPr>
          <p:cNvPr id="592" name="Google Shape;592;p98"/>
          <p:cNvSpPr txBox="1"/>
          <p:nvPr/>
        </p:nvSpPr>
        <p:spPr>
          <a:xfrm>
            <a:off x="863011" y="3162550"/>
            <a:ext cx="7652348" cy="2654573"/>
          </a:xfrm>
          <a:prstGeom prst="rect">
            <a:avLst/>
          </a:prstGeom>
          <a:noFill/>
          <a:ln>
            <a:noFill/>
          </a:ln>
        </p:spPr>
        <p:txBody>
          <a:bodyPr spcFirstLastPara="1" wrap="square" lIns="68575" tIns="34275" rIns="68575" bIns="34275" anchor="t" anchorCtr="0">
            <a:spAutoFit/>
          </a:bodyPr>
          <a:lstStyle/>
          <a:p>
            <a:pPr marL="342900" marR="0" lvl="0" indent="-342900" algn="l" rtl="0">
              <a:lnSpc>
                <a:spcPct val="100000"/>
              </a:lnSpc>
              <a:spcBef>
                <a:spcPts val="0"/>
              </a:spcBef>
              <a:spcAft>
                <a:spcPts val="0"/>
              </a:spcAft>
              <a:buClr>
                <a:srgbClr val="5E5B5C"/>
              </a:buClr>
              <a:buSzPts val="2100"/>
              <a:buFont typeface="Arial"/>
              <a:buChar char="•"/>
            </a:pPr>
            <a:r>
              <a:rPr lang="en-GB" sz="2100" b="0" i="0" u="none" strike="noStrike" cap="none">
                <a:solidFill>
                  <a:srgbClr val="5E5B5C"/>
                </a:solidFill>
                <a:latin typeface="Plus Jakarta Sans Medium"/>
                <a:ea typeface="Plus Jakarta Sans Medium"/>
                <a:cs typeface="Plus Jakarta Sans Medium"/>
                <a:sym typeface="Plus Jakarta Sans Medium"/>
              </a:rPr>
              <a:t>Spark curiosity, discussion and debate without worry of a definite right answer</a:t>
            </a:r>
            <a:endParaRPr/>
          </a:p>
          <a:p>
            <a:pPr marL="342900" marR="0" lvl="0" indent="-342900" algn="l" rtl="0">
              <a:lnSpc>
                <a:spcPct val="100000"/>
              </a:lnSpc>
              <a:spcBef>
                <a:spcPts val="0"/>
              </a:spcBef>
              <a:spcAft>
                <a:spcPts val="0"/>
              </a:spcAft>
              <a:buClr>
                <a:srgbClr val="5E5B5C"/>
              </a:buClr>
              <a:buSzPts val="2100"/>
              <a:buFont typeface="Arial"/>
              <a:buChar char="•"/>
            </a:pPr>
            <a:r>
              <a:rPr lang="en-GB" sz="2100" b="0" i="0" u="none" strike="noStrike" cap="none">
                <a:solidFill>
                  <a:srgbClr val="5E5B5C"/>
                </a:solidFill>
                <a:latin typeface="Plus Jakarta Sans Medium"/>
                <a:ea typeface="Plus Jakarta Sans Medium"/>
                <a:cs typeface="Plus Jakarta Sans Medium"/>
                <a:sym typeface="Plus Jakarta Sans Medium"/>
              </a:rPr>
              <a:t>Help develop strategies that promote and encourage higher order thinking through discussion</a:t>
            </a:r>
            <a:endParaRPr/>
          </a:p>
          <a:p>
            <a:pPr marL="342900" marR="0" lvl="0" indent="-342900" algn="l" rtl="0">
              <a:lnSpc>
                <a:spcPct val="100000"/>
              </a:lnSpc>
              <a:spcBef>
                <a:spcPts val="0"/>
              </a:spcBef>
              <a:spcAft>
                <a:spcPts val="0"/>
              </a:spcAft>
              <a:buClr>
                <a:srgbClr val="5E5B5C"/>
              </a:buClr>
              <a:buSzPts val="2100"/>
              <a:buFont typeface="Arial"/>
              <a:buChar char="•"/>
            </a:pPr>
            <a:r>
              <a:rPr lang="en-GB" sz="2100" b="0" i="0" u="none" strike="noStrike" cap="none">
                <a:solidFill>
                  <a:srgbClr val="5E5B5C"/>
                </a:solidFill>
                <a:latin typeface="Plus Jakarta Sans Medium"/>
                <a:ea typeface="Plus Jakarta Sans Medium"/>
                <a:cs typeface="Plus Jakarta Sans Medium"/>
                <a:sym typeface="Plus Jakarta Sans Medium"/>
              </a:rPr>
              <a:t>Use provided ‘background science’ and ‘take it further’ to develop lessons</a:t>
            </a:r>
            <a:endParaRPr/>
          </a:p>
          <a:p>
            <a:pPr marL="342900" marR="0" lvl="0" indent="-342900" algn="l" rtl="0">
              <a:lnSpc>
                <a:spcPct val="100000"/>
              </a:lnSpc>
              <a:spcBef>
                <a:spcPts val="0"/>
              </a:spcBef>
              <a:spcAft>
                <a:spcPts val="0"/>
              </a:spcAft>
              <a:buClr>
                <a:srgbClr val="5E5B5C"/>
              </a:buClr>
              <a:buSzPts val="2100"/>
              <a:buFont typeface="Arial"/>
              <a:buChar char="•"/>
            </a:pPr>
            <a:r>
              <a:rPr lang="en-GB" sz="2100" b="0" i="0" u="none" strike="noStrike" cap="none">
                <a:solidFill>
                  <a:srgbClr val="5E5B5C"/>
                </a:solidFill>
                <a:latin typeface="Plus Jakarta Sans Medium"/>
                <a:ea typeface="Plus Jakarta Sans Medium"/>
                <a:cs typeface="Plus Jakarta Sans Medium"/>
                <a:sym typeface="Plus Jakarta Sans Medium"/>
              </a:rPr>
              <a:t>Planning support videos and handouts will ensure you get the most out of Explorify</a:t>
            </a:r>
            <a:endParaRPr/>
          </a:p>
        </p:txBody>
      </p:sp>
      <p:pic>
        <p:nvPicPr>
          <p:cNvPr id="593" name="Google Shape;593;p98" descr="A picture containing icon&#10;&#10;Description automatically generated">
            <a:hlinkClick r:id="rId2"/>
          </p:cNvPr>
          <p:cNvPicPr preferRelativeResize="0"/>
          <p:nvPr/>
        </p:nvPicPr>
        <p:blipFill rotWithShape="1">
          <a:blip r:embed="rId3">
            <a:alphaModFix/>
          </a:blip>
          <a:srcRect/>
          <a:stretch/>
        </p:blipFill>
        <p:spPr>
          <a:xfrm>
            <a:off x="6804337" y="827460"/>
            <a:ext cx="1476653" cy="2196186"/>
          </a:xfrm>
          <a:prstGeom prst="rect">
            <a:avLst/>
          </a:prstGeom>
          <a:noFill/>
          <a:ln>
            <a:noFill/>
          </a:ln>
        </p:spPr>
      </p:pic>
    </p:spTree>
    <p:extLst>
      <p:ext uri="{BB962C8B-B14F-4D97-AF65-F5344CB8AC3E}">
        <p14:creationId xmlns:p14="http://schemas.microsoft.com/office/powerpoint/2010/main" val="15016521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B59EE-E76E-774D-877D-0C622253CD7A}"/>
              </a:ext>
            </a:extLst>
          </p:cNvPr>
          <p:cNvSpPr txBox="1">
            <a:spLocks noGrp="1"/>
          </p:cNvSpPr>
          <p:nvPr>
            <p:ph type="title"/>
          </p:nvPr>
        </p:nvSpPr>
        <p:spPr>
          <a:xfrm>
            <a:off x="685800" y="1122360"/>
            <a:ext cx="7772397" cy="2387599"/>
          </a:xfrm>
        </p:spPr>
        <p:txBody>
          <a:bodyPr anchor="b" anchorCtr="1"/>
          <a:lstStyle>
            <a:lvl1pPr algn="ctr">
              <a:defRPr sz="3375"/>
            </a:lvl1pPr>
          </a:lstStyle>
          <a:p>
            <a:pPr lvl="0"/>
            <a:r>
              <a:rPr lang="en-US"/>
              <a:t>Click to edit Master title style</a:t>
            </a:r>
          </a:p>
        </p:txBody>
      </p:sp>
      <p:sp>
        <p:nvSpPr>
          <p:cNvPr id="3" name="Subtitle 2">
            <a:extLst>
              <a:ext uri="{FF2B5EF4-FFF2-40B4-BE49-F238E27FC236}">
                <a16:creationId xmlns:a16="http://schemas.microsoft.com/office/drawing/2014/main" id="{CAF847BC-11ED-0F47-83C2-169E7767F6D2}"/>
              </a:ext>
            </a:extLst>
          </p:cNvPr>
          <p:cNvSpPr txBox="1">
            <a:spLocks noGrp="1"/>
          </p:cNvSpPr>
          <p:nvPr>
            <p:ph type="subTitle" idx="4294967295"/>
          </p:nvPr>
        </p:nvSpPr>
        <p:spPr>
          <a:xfrm>
            <a:off x="1143002" y="3602041"/>
            <a:ext cx="6858000" cy="1655761"/>
          </a:xfrm>
        </p:spPr>
        <p:txBody>
          <a:bodyPr anchorCtr="1"/>
          <a:lstStyle>
            <a:lvl1pPr marL="0" indent="0" algn="ctr">
              <a:buNone/>
              <a:defRPr sz="1350"/>
            </a:lvl1pPr>
          </a:lstStyle>
          <a:p>
            <a:pPr lvl="0"/>
            <a:r>
              <a:rPr lang="en-US"/>
              <a:t>Click to edit Master subtitle style</a:t>
            </a:r>
          </a:p>
        </p:txBody>
      </p:sp>
      <p:sp>
        <p:nvSpPr>
          <p:cNvPr id="4" name="Date Placeholder 3">
            <a:extLst>
              <a:ext uri="{FF2B5EF4-FFF2-40B4-BE49-F238E27FC236}">
                <a16:creationId xmlns:a16="http://schemas.microsoft.com/office/drawing/2014/main" id="{369D880D-FB0D-E140-B359-314895257B6A}"/>
              </a:ext>
            </a:extLst>
          </p:cNvPr>
          <p:cNvSpPr txBox="1">
            <a:spLocks noGrp="1"/>
          </p:cNvSpPr>
          <p:nvPr>
            <p:ph type="dt" sz="half" idx="7"/>
          </p:nvPr>
        </p:nvSpPr>
        <p:spPr/>
        <p:txBody>
          <a:bodyPr/>
          <a:lstStyle>
            <a:lvl1pPr>
              <a:defRPr/>
            </a:lvl1pPr>
          </a:lstStyle>
          <a:p>
            <a:pPr lvl="0"/>
            <a:fld id="{E830DC3A-F044-C446-B1EA-9515B3FEBCDB}" type="datetime1">
              <a:rPr lang="en-GB"/>
              <a:pPr lvl="0"/>
              <a:t>12/12/2023</a:t>
            </a:fld>
            <a:endParaRPr lang="en-GB"/>
          </a:p>
        </p:txBody>
      </p:sp>
      <p:sp>
        <p:nvSpPr>
          <p:cNvPr id="5" name="Footer Placeholder 4">
            <a:extLst>
              <a:ext uri="{FF2B5EF4-FFF2-40B4-BE49-F238E27FC236}">
                <a16:creationId xmlns:a16="http://schemas.microsoft.com/office/drawing/2014/main" id="{60E72440-CA0E-9C4C-B264-C94F78A5D22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F5C4BB2C-3DC1-4144-8312-5172C1ECDAE3}"/>
              </a:ext>
            </a:extLst>
          </p:cNvPr>
          <p:cNvSpPr txBox="1">
            <a:spLocks noGrp="1"/>
          </p:cNvSpPr>
          <p:nvPr>
            <p:ph type="sldNum" sz="quarter" idx="8"/>
          </p:nvPr>
        </p:nvSpPr>
        <p:spPr/>
        <p:txBody>
          <a:bodyPr/>
          <a:lstStyle>
            <a:lvl1pPr>
              <a:defRPr/>
            </a:lvl1pPr>
          </a:lstStyle>
          <a:p>
            <a:pPr lvl="0"/>
            <a:fld id="{199A6759-9230-D84D-BD25-EA0463DD175D}" type="slidenum">
              <a:t>‹#›</a:t>
            </a:fld>
            <a:endParaRPr lang="en-GB"/>
          </a:p>
        </p:txBody>
      </p:sp>
    </p:spTree>
    <p:extLst>
      <p:ext uri="{BB962C8B-B14F-4D97-AF65-F5344CB8AC3E}">
        <p14:creationId xmlns:p14="http://schemas.microsoft.com/office/powerpoint/2010/main" val="775952437"/>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matchingName="Bringing Back Glass">
  <p:cSld name="Bringing Back Glass">
    <p:spTree>
      <p:nvGrpSpPr>
        <p:cNvPr id="1" name="Shape 594"/>
        <p:cNvGrpSpPr/>
        <p:nvPr/>
      </p:nvGrpSpPr>
      <p:grpSpPr>
        <a:xfrm>
          <a:off x="0" y="0"/>
          <a:ext cx="0" cy="0"/>
          <a:chOff x="0" y="0"/>
          <a:chExt cx="0" cy="0"/>
        </a:xfrm>
      </p:grpSpPr>
      <p:sp>
        <p:nvSpPr>
          <p:cNvPr id="595" name="Google Shape;595;p99"/>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6" name="Google Shape;596;p99"/>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7" name="Google Shape;597;p99"/>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598" name="Google Shape;598;p99"/>
          <p:cNvSpPr txBox="1"/>
          <p:nvPr/>
        </p:nvSpPr>
        <p:spPr>
          <a:xfrm>
            <a:off x="778675" y="5291327"/>
            <a:ext cx="7879252" cy="715581"/>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2100"/>
              <a:buFont typeface="Plus Jakarta Sans ExtraBold"/>
              <a:buNone/>
            </a:pPr>
            <a:r>
              <a:rPr lang="en-GB" sz="21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2100" b="1" i="0" u="none" strike="noStrike" cap="none">
                <a:solidFill>
                  <a:srgbClr val="002060"/>
                </a:solidFill>
                <a:latin typeface="Plus Jakarta Sans ExtraBold"/>
                <a:ea typeface="Plus Jakarta Sans ExtraBold"/>
                <a:cs typeface="Plus Jakarta Sans ExtraBold"/>
                <a:sym typeface="Plus Jakarta Sans ExtraBold"/>
              </a:rPr>
              <a:t> to explore the </a:t>
            </a:r>
            <a:endParaRPr/>
          </a:p>
          <a:p>
            <a:pPr marL="0" marR="0" lvl="0" indent="0" algn="l" rtl="0">
              <a:lnSpc>
                <a:spcPct val="100000"/>
              </a:lnSpc>
              <a:spcBef>
                <a:spcPts val="0"/>
              </a:spcBef>
              <a:spcAft>
                <a:spcPts val="0"/>
              </a:spcAft>
              <a:buClr>
                <a:srgbClr val="002060"/>
              </a:buClr>
              <a:buSzPts val="2100"/>
              <a:buFont typeface="Plus Jakarta Sans ExtraBold"/>
              <a:buNone/>
            </a:pPr>
            <a:r>
              <a:rPr lang="en-GB" sz="2100" b="1" i="0" u="none" strike="noStrike" cap="none">
                <a:solidFill>
                  <a:srgbClr val="002060"/>
                </a:solidFill>
                <a:latin typeface="Plus Jakarta Sans ExtraBold"/>
                <a:ea typeface="Plus Jakarta Sans ExtraBold"/>
                <a:cs typeface="Plus Jakarta Sans ExtraBold"/>
                <a:sym typeface="Plus Jakarta Sans ExtraBold"/>
              </a:rPr>
              <a:t>Bringing Back Glass resource</a:t>
            </a:r>
            <a:endParaRPr/>
          </a:p>
        </p:txBody>
      </p:sp>
      <p:sp>
        <p:nvSpPr>
          <p:cNvPr id="599" name="Google Shape;599;p99"/>
          <p:cNvSpPr txBox="1"/>
          <p:nvPr/>
        </p:nvSpPr>
        <p:spPr>
          <a:xfrm>
            <a:off x="848454" y="1669370"/>
            <a:ext cx="3933060" cy="3300904"/>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en-GB" sz="2100" b="0" i="0">
                <a:solidFill>
                  <a:srgbClr val="5E5B5C"/>
                </a:solidFill>
                <a:latin typeface="Plus Jakarta Sans Medium"/>
                <a:ea typeface="Plus Jakarta Sans Medium"/>
                <a:cs typeface="Plus Jakarta Sans Medium"/>
                <a:sym typeface="Plus Jakarta Sans Medium"/>
              </a:rPr>
              <a:t>A set of 15 activities to help children explore the importance of glass in everyday lives whilst engaged in practical investigations.</a:t>
            </a:r>
            <a:endParaRPr/>
          </a:p>
          <a:p>
            <a:pPr marL="0" marR="0" lvl="0" indent="0" algn="l" rtl="0">
              <a:spcBef>
                <a:spcPts val="0"/>
              </a:spcBef>
              <a:spcAft>
                <a:spcPts val="0"/>
              </a:spcAft>
              <a:buNone/>
            </a:pPr>
            <a:endParaRPr sz="2100" b="0" i="0">
              <a:solidFill>
                <a:srgbClr val="5E5B5C"/>
              </a:solidFill>
              <a:latin typeface="Plus Jakarta Sans Medium"/>
              <a:ea typeface="Plus Jakarta Sans Medium"/>
              <a:cs typeface="Plus Jakarta Sans Medium"/>
              <a:sym typeface="Plus Jakarta Sans Medium"/>
            </a:endParaRPr>
          </a:p>
          <a:p>
            <a:pPr marL="0" marR="0" lvl="0" indent="0" algn="l" rtl="0">
              <a:spcBef>
                <a:spcPts val="0"/>
              </a:spcBef>
              <a:spcAft>
                <a:spcPts val="0"/>
              </a:spcAft>
              <a:buNone/>
            </a:pPr>
            <a:r>
              <a:rPr lang="en-GB" sz="2100" b="0" i="0">
                <a:solidFill>
                  <a:srgbClr val="5E5B5C"/>
                </a:solidFill>
                <a:latin typeface="Plus Jakarta Sans Medium"/>
                <a:ea typeface="Plus Jakarta Sans Medium"/>
                <a:cs typeface="Plus Jakarta Sans Medium"/>
                <a:sym typeface="Plus Jakarta Sans Medium"/>
              </a:rPr>
              <a:t>Each activity has been linked to the UK primary curricula to help educators fit into their planning. </a:t>
            </a:r>
            <a:endParaRPr/>
          </a:p>
        </p:txBody>
      </p:sp>
      <p:sp>
        <p:nvSpPr>
          <p:cNvPr id="600" name="Google Shape;600;p99"/>
          <p:cNvSpPr txBox="1"/>
          <p:nvPr/>
        </p:nvSpPr>
        <p:spPr>
          <a:xfrm>
            <a:off x="840222" y="655817"/>
            <a:ext cx="7455325"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BRINGING BACK GLASS</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pic>
        <p:nvPicPr>
          <p:cNvPr id="601" name="Google Shape;601;p99" descr="Graphical user interface, text, website&#10;&#10;Description automatically generated">
            <a:hlinkClick r:id="rId2"/>
          </p:cNvPr>
          <p:cNvPicPr preferRelativeResize="0"/>
          <p:nvPr/>
        </p:nvPicPr>
        <p:blipFill rotWithShape="1">
          <a:blip r:embed="rId3">
            <a:alphaModFix/>
          </a:blip>
          <a:srcRect/>
          <a:stretch/>
        </p:blipFill>
        <p:spPr>
          <a:xfrm>
            <a:off x="5645532" y="1348317"/>
            <a:ext cx="3223964" cy="2274953"/>
          </a:xfrm>
          <a:prstGeom prst="rect">
            <a:avLst/>
          </a:prstGeom>
          <a:noFill/>
          <a:ln>
            <a:noFill/>
          </a:ln>
          <a:effectLst>
            <a:outerShdw blurRad="50800" dist="38100" algn="l" rotWithShape="0">
              <a:srgbClr val="000000">
                <a:alpha val="40000"/>
              </a:srgbClr>
            </a:outerShdw>
          </a:effectLst>
        </p:spPr>
      </p:pic>
      <p:pic>
        <p:nvPicPr>
          <p:cNvPr id="602" name="Google Shape;602;p99">
            <a:hlinkClick r:id="rId2"/>
          </p:cNvPr>
          <p:cNvPicPr preferRelativeResize="0"/>
          <p:nvPr/>
        </p:nvPicPr>
        <p:blipFill rotWithShape="1">
          <a:blip r:embed="rId4">
            <a:alphaModFix/>
          </a:blip>
          <a:srcRect/>
          <a:stretch/>
        </p:blipFill>
        <p:spPr>
          <a:xfrm>
            <a:off x="4781514" y="2372155"/>
            <a:ext cx="3220630" cy="2274953"/>
          </a:xfrm>
          <a:prstGeom prst="rect">
            <a:avLst/>
          </a:prstGeom>
          <a:noFill/>
          <a:ln>
            <a:noFill/>
          </a:ln>
          <a:effectLst>
            <a:outerShdw blurRad="50800" dist="38100" algn="l" rotWithShape="0">
              <a:srgbClr val="000000">
                <a:alpha val="40000"/>
              </a:srgbClr>
            </a:outerShdw>
          </a:effectLst>
        </p:spPr>
      </p:pic>
    </p:spTree>
    <p:extLst>
      <p:ext uri="{BB962C8B-B14F-4D97-AF65-F5344CB8AC3E}">
        <p14:creationId xmlns:p14="http://schemas.microsoft.com/office/powerpoint/2010/main" val="69558331"/>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matchingName="A Scientist Just Like Me">
  <p:cSld name="A Scientist Just Like Me">
    <p:spTree>
      <p:nvGrpSpPr>
        <p:cNvPr id="1" name="Shape 603"/>
        <p:cNvGrpSpPr/>
        <p:nvPr/>
      </p:nvGrpSpPr>
      <p:grpSpPr>
        <a:xfrm>
          <a:off x="0" y="0"/>
          <a:ext cx="0" cy="0"/>
          <a:chOff x="0" y="0"/>
          <a:chExt cx="0" cy="0"/>
        </a:xfrm>
      </p:grpSpPr>
      <p:sp>
        <p:nvSpPr>
          <p:cNvPr id="604" name="Google Shape;604;p100"/>
          <p:cNvSpPr txBox="1"/>
          <p:nvPr/>
        </p:nvSpPr>
        <p:spPr>
          <a:xfrm>
            <a:off x="561861" y="2008087"/>
            <a:ext cx="4010140" cy="3300904"/>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2100"/>
              <a:buFont typeface="Arial"/>
              <a:buNone/>
            </a:pPr>
            <a:r>
              <a:rPr lang="en-GB" sz="2100" b="0" i="0" u="none" strike="noStrike" cap="none">
                <a:solidFill>
                  <a:srgbClr val="5E5B5C"/>
                </a:solidFill>
                <a:latin typeface="Plus Jakarta Sans Medium"/>
                <a:ea typeface="Plus Jakarta Sans Medium"/>
                <a:cs typeface="Plus Jakarta Sans Medium"/>
                <a:sym typeface="Plus Jakarta Sans Medium"/>
              </a:rPr>
              <a:t>Designed to raise awareness of diversity in science-related jobs and to provide illustrated examples of a wide range of science-based careers. It consists of a series of short slideshows, each one ‘telling the story’ of a particular scientist or person working in a science-related job. </a:t>
            </a:r>
            <a:endParaRPr sz="2100" b="0" i="0" u="none" strike="noStrike" cap="none">
              <a:solidFill>
                <a:srgbClr val="5E5B5C"/>
              </a:solidFill>
              <a:latin typeface="Plus Jakarta Sans Medium"/>
              <a:ea typeface="Plus Jakarta Sans Medium"/>
              <a:cs typeface="Plus Jakarta Sans Medium"/>
              <a:sym typeface="Plus Jakarta Sans Medium"/>
            </a:endParaRPr>
          </a:p>
        </p:txBody>
      </p:sp>
      <p:sp>
        <p:nvSpPr>
          <p:cNvPr id="605" name="Google Shape;605;p100"/>
          <p:cNvSpPr txBox="1"/>
          <p:nvPr/>
        </p:nvSpPr>
        <p:spPr>
          <a:xfrm>
            <a:off x="561860" y="5814246"/>
            <a:ext cx="4505402" cy="346249"/>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1800"/>
              <a:buFont typeface="Plus Jakarta Sans ExtraBold"/>
              <a:buNone/>
            </a:pPr>
            <a:r>
              <a:rPr lang="en-GB" sz="18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1800" b="1" i="0" u="none" strike="noStrike" cap="none">
                <a:solidFill>
                  <a:srgbClr val="002060"/>
                </a:solidFill>
                <a:latin typeface="Plus Jakarta Sans ExtraBold"/>
                <a:ea typeface="Plus Jakarta Sans ExtraBold"/>
                <a:cs typeface="Plus Jakarta Sans ExtraBold"/>
                <a:sym typeface="Plus Jakarta Sans ExtraBold"/>
              </a:rPr>
              <a:t> to explore 100+ scientists</a:t>
            </a:r>
            <a:endParaRPr/>
          </a:p>
        </p:txBody>
      </p:sp>
      <p:pic>
        <p:nvPicPr>
          <p:cNvPr id="606" name="Google Shape;606;p100" descr="Text&#10;&#10;Description automatically generated"/>
          <p:cNvPicPr preferRelativeResize="0"/>
          <p:nvPr/>
        </p:nvPicPr>
        <p:blipFill rotWithShape="1">
          <a:blip r:embed="rId3">
            <a:alphaModFix/>
          </a:blip>
          <a:srcRect/>
          <a:stretch/>
        </p:blipFill>
        <p:spPr>
          <a:xfrm>
            <a:off x="561860" y="107416"/>
            <a:ext cx="8020280" cy="1395416"/>
          </a:xfrm>
          <a:prstGeom prst="rect">
            <a:avLst/>
          </a:prstGeom>
          <a:noFill/>
          <a:ln>
            <a:noFill/>
          </a:ln>
        </p:spPr>
      </p:pic>
      <p:pic>
        <p:nvPicPr>
          <p:cNvPr id="607" name="Google Shape;607;p100" descr="Graphical user interface, text&#10;&#10;Description automatically generated">
            <a:hlinkClick r:id="rId2"/>
          </p:cNvPr>
          <p:cNvPicPr preferRelativeResize="0"/>
          <p:nvPr/>
        </p:nvPicPr>
        <p:blipFill rotWithShape="1">
          <a:blip r:embed="rId4">
            <a:alphaModFix/>
          </a:blip>
          <a:srcRect/>
          <a:stretch/>
        </p:blipFill>
        <p:spPr>
          <a:xfrm>
            <a:off x="5380056" y="1823421"/>
            <a:ext cx="3202084" cy="1958027"/>
          </a:xfrm>
          <a:prstGeom prst="rect">
            <a:avLst/>
          </a:prstGeom>
          <a:noFill/>
          <a:ln>
            <a:noFill/>
          </a:ln>
          <a:effectLst>
            <a:outerShdw blurRad="50800" dist="38100" algn="l" rotWithShape="0">
              <a:srgbClr val="000000">
                <a:alpha val="40000"/>
              </a:srgbClr>
            </a:outerShdw>
          </a:effectLst>
        </p:spPr>
      </p:pic>
      <p:pic>
        <p:nvPicPr>
          <p:cNvPr id="608" name="Google Shape;608;p100" descr="Graphical user interface, text, website&#10;&#10;Description automatically generated">
            <a:hlinkClick r:id="rId2"/>
          </p:cNvPr>
          <p:cNvPicPr preferRelativeResize="0"/>
          <p:nvPr/>
        </p:nvPicPr>
        <p:blipFill rotWithShape="1">
          <a:blip r:embed="rId5">
            <a:alphaModFix/>
          </a:blip>
          <a:srcRect/>
          <a:stretch/>
        </p:blipFill>
        <p:spPr>
          <a:xfrm>
            <a:off x="4645810" y="3150053"/>
            <a:ext cx="3129168" cy="2343603"/>
          </a:xfrm>
          <a:prstGeom prst="rect">
            <a:avLst/>
          </a:prstGeom>
          <a:noFill/>
          <a:ln>
            <a:noFill/>
          </a:ln>
          <a:effectLst>
            <a:outerShdw blurRad="50800" dist="38100" algn="l" rotWithShape="0">
              <a:srgbClr val="000000">
                <a:alpha val="40000"/>
              </a:srgbClr>
            </a:outerShdw>
          </a:effectLst>
        </p:spPr>
      </p:pic>
    </p:spTree>
    <p:extLst>
      <p:ext uri="{BB962C8B-B14F-4D97-AF65-F5344CB8AC3E}">
        <p14:creationId xmlns:p14="http://schemas.microsoft.com/office/powerpoint/2010/main" val="3197464481"/>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matchingName="Starters for Science">
  <p:cSld name="Starters for Science">
    <p:spTree>
      <p:nvGrpSpPr>
        <p:cNvPr id="1" name="Shape 609"/>
        <p:cNvGrpSpPr/>
        <p:nvPr/>
      </p:nvGrpSpPr>
      <p:grpSpPr>
        <a:xfrm>
          <a:off x="0" y="0"/>
          <a:ext cx="0" cy="0"/>
          <a:chOff x="0" y="0"/>
          <a:chExt cx="0" cy="0"/>
        </a:xfrm>
      </p:grpSpPr>
      <p:sp>
        <p:nvSpPr>
          <p:cNvPr id="610" name="Google Shape;610;p101"/>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11" name="Google Shape;611;p101"/>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12" name="Google Shape;612;p101"/>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613" name="Google Shape;613;p101"/>
          <p:cNvSpPr txBox="1"/>
          <p:nvPr/>
        </p:nvSpPr>
        <p:spPr>
          <a:xfrm>
            <a:off x="907459" y="1766309"/>
            <a:ext cx="7329083" cy="3497111"/>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2025"/>
              <a:buFont typeface="Plus Jakarta Sans Medium"/>
              <a:buNone/>
            </a:pPr>
            <a:r>
              <a:rPr lang="en-GB" sz="2025" b="0" i="0" u="none" strike="noStrike" cap="none">
                <a:solidFill>
                  <a:srgbClr val="5E5B5C"/>
                </a:solidFill>
                <a:latin typeface="Plus Jakarta Sans Medium"/>
                <a:ea typeface="Plus Jakarta Sans Medium"/>
                <a:cs typeface="Plus Jakarta Sans Medium"/>
                <a:sym typeface="Plus Jakarta Sans Medium"/>
              </a:rPr>
              <a:t>A series of five-minute videos created to support teachers getting started with </a:t>
            </a:r>
            <a:r>
              <a:rPr lang="en-GB" sz="2025" b="1" i="0" u="none" strike="noStrike" cap="none">
                <a:solidFill>
                  <a:srgbClr val="5E5B5C"/>
                </a:solidFill>
                <a:latin typeface="Plus Jakarta Sans ExtraBold"/>
                <a:ea typeface="Plus Jakarta Sans ExtraBold"/>
                <a:cs typeface="Plus Jakarta Sans ExtraBold"/>
                <a:sym typeface="Plus Jakarta Sans ExtraBold"/>
              </a:rPr>
              <a:t>practical science enquiry</a:t>
            </a:r>
            <a:r>
              <a:rPr lang="en-GB" sz="2025" b="0" i="0" u="none" strike="noStrike" cap="none">
                <a:solidFill>
                  <a:srgbClr val="5E5B5C"/>
                </a:solidFill>
                <a:latin typeface="Plus Jakarta Sans Medium"/>
                <a:ea typeface="Plus Jakarta Sans Medium"/>
                <a:cs typeface="Plus Jakarta Sans Medium"/>
                <a:sym typeface="Plus Jakarta Sans Medium"/>
              </a:rPr>
              <a:t>. They require minimal resources and can be used in school or at home. </a:t>
            </a:r>
            <a:endParaRPr/>
          </a:p>
          <a:p>
            <a:pPr marL="0" marR="0" lvl="0" indent="0" algn="l" rtl="0">
              <a:lnSpc>
                <a:spcPct val="100000"/>
              </a:lnSpc>
              <a:spcBef>
                <a:spcPts val="0"/>
              </a:spcBef>
              <a:spcAft>
                <a:spcPts val="0"/>
              </a:spcAft>
              <a:buClr>
                <a:srgbClr val="000000"/>
              </a:buClr>
              <a:buSzPts val="2025"/>
              <a:buFont typeface="Calibri"/>
              <a:buNone/>
            </a:pPr>
            <a:endParaRPr sz="2025" b="0" i="0" u="none" strike="noStrike" cap="none">
              <a:solidFill>
                <a:srgbClr val="5E5B5C"/>
              </a:solidFill>
              <a:latin typeface="Plus Jakarta Sans Medium"/>
              <a:ea typeface="Plus Jakarta Sans Medium"/>
              <a:cs typeface="Plus Jakarta Sans Medium"/>
              <a:sym typeface="Plus Jakarta Sans Medium"/>
            </a:endParaRPr>
          </a:p>
          <a:p>
            <a:pPr marL="0" marR="0" lvl="0" indent="0" algn="l" rtl="0">
              <a:lnSpc>
                <a:spcPct val="100000"/>
              </a:lnSpc>
              <a:spcBef>
                <a:spcPts val="0"/>
              </a:spcBef>
              <a:spcAft>
                <a:spcPts val="0"/>
              </a:spcAft>
              <a:buClr>
                <a:srgbClr val="5E5B5C"/>
              </a:buClr>
              <a:buSzPts val="2025"/>
              <a:buFont typeface="Plus Jakarta Sans Medium"/>
              <a:buNone/>
            </a:pPr>
            <a:r>
              <a:rPr lang="en-GB" sz="2025" b="0" i="0" u="none" strike="noStrike" cap="none">
                <a:solidFill>
                  <a:srgbClr val="5E5B5C"/>
                </a:solidFill>
                <a:latin typeface="Plus Jakarta Sans Medium"/>
                <a:ea typeface="Plus Jakarta Sans Medium"/>
                <a:cs typeface="Plus Jakarta Sans Medium"/>
                <a:sym typeface="Plus Jakarta Sans Medium"/>
              </a:rPr>
              <a:t>Each video includes:</a:t>
            </a:r>
            <a:endParaRPr/>
          </a:p>
          <a:p>
            <a:pPr marL="342900" marR="0" lvl="0" indent="-342900" algn="l" rtl="0">
              <a:lnSpc>
                <a:spcPct val="100000"/>
              </a:lnSpc>
              <a:spcBef>
                <a:spcPts val="0"/>
              </a:spcBef>
              <a:spcAft>
                <a:spcPts val="0"/>
              </a:spcAft>
              <a:buClr>
                <a:srgbClr val="5E5B5C"/>
              </a:buClr>
              <a:buSzPts val="2025"/>
              <a:buFont typeface="Arial"/>
              <a:buChar char="•"/>
            </a:pPr>
            <a:r>
              <a:rPr lang="en-GB" sz="2025" b="0" i="0" u="none" strike="noStrike" cap="none">
                <a:solidFill>
                  <a:srgbClr val="5E5B5C"/>
                </a:solidFill>
                <a:latin typeface="Plus Jakarta Sans Medium"/>
                <a:ea typeface="Plus Jakarta Sans Medium"/>
                <a:cs typeface="Plus Jakarta Sans Medium"/>
                <a:sym typeface="Plus Jakarta Sans Medium"/>
              </a:rPr>
              <a:t>A question or scenario related to the real world</a:t>
            </a:r>
            <a:endParaRPr/>
          </a:p>
          <a:p>
            <a:pPr marL="342900" marR="0" lvl="0" indent="-342900" algn="l" rtl="0">
              <a:lnSpc>
                <a:spcPct val="100000"/>
              </a:lnSpc>
              <a:spcBef>
                <a:spcPts val="0"/>
              </a:spcBef>
              <a:spcAft>
                <a:spcPts val="0"/>
              </a:spcAft>
              <a:buClr>
                <a:srgbClr val="5E5B5C"/>
              </a:buClr>
              <a:buSzPts val="2025"/>
              <a:buFont typeface="Arial"/>
              <a:buChar char="•"/>
            </a:pPr>
            <a:r>
              <a:rPr lang="en-GB" sz="2025" b="0" i="0" u="none" strike="noStrike" cap="none">
                <a:solidFill>
                  <a:srgbClr val="5E5B5C"/>
                </a:solidFill>
                <a:latin typeface="Plus Jakarta Sans Medium"/>
                <a:ea typeface="Plus Jakarta Sans Medium"/>
                <a:cs typeface="Plus Jakarta Sans Medium"/>
                <a:sym typeface="Plus Jakarta Sans Medium"/>
              </a:rPr>
              <a:t>Time for children to think about what they already know</a:t>
            </a:r>
            <a:endParaRPr/>
          </a:p>
          <a:p>
            <a:pPr marL="342900" marR="0" lvl="0" indent="-342900" algn="l" rtl="0">
              <a:lnSpc>
                <a:spcPct val="100000"/>
              </a:lnSpc>
              <a:spcBef>
                <a:spcPts val="0"/>
              </a:spcBef>
              <a:spcAft>
                <a:spcPts val="0"/>
              </a:spcAft>
              <a:buClr>
                <a:srgbClr val="5E5B5C"/>
              </a:buClr>
              <a:buSzPts val="2025"/>
              <a:buFont typeface="Arial"/>
              <a:buChar char="•"/>
            </a:pPr>
            <a:r>
              <a:rPr lang="en-GB" sz="2025" b="0" i="0" u="none" strike="noStrike" cap="none">
                <a:solidFill>
                  <a:srgbClr val="5E5B5C"/>
                </a:solidFill>
                <a:latin typeface="Plus Jakarta Sans Medium"/>
                <a:ea typeface="Plus Jakarta Sans Medium"/>
                <a:cs typeface="Plus Jakarta Sans Medium"/>
                <a:sym typeface="Plus Jakarta Sans Medium"/>
              </a:rPr>
              <a:t>A demonstration of a starter practical activity</a:t>
            </a:r>
            <a:endParaRPr/>
          </a:p>
          <a:p>
            <a:pPr marL="342900" marR="0" lvl="0" indent="-342900" algn="l" rtl="0">
              <a:lnSpc>
                <a:spcPct val="100000"/>
              </a:lnSpc>
              <a:spcBef>
                <a:spcPts val="0"/>
              </a:spcBef>
              <a:spcAft>
                <a:spcPts val="0"/>
              </a:spcAft>
              <a:buClr>
                <a:srgbClr val="5E5B5C"/>
              </a:buClr>
              <a:buSzPts val="2025"/>
              <a:buFont typeface="Arial"/>
              <a:buChar char="•"/>
            </a:pPr>
            <a:r>
              <a:rPr lang="en-GB" sz="2025" b="0" i="0" u="none" strike="noStrike" cap="none">
                <a:solidFill>
                  <a:srgbClr val="5E5B5C"/>
                </a:solidFill>
                <a:latin typeface="Plus Jakarta Sans Medium"/>
                <a:ea typeface="Plus Jakarta Sans Medium"/>
                <a:cs typeface="Plus Jakarta Sans Medium"/>
                <a:sym typeface="Plus Jakarta Sans Medium"/>
              </a:rPr>
              <a:t>Time for children to think of their own questions</a:t>
            </a:r>
            <a:endParaRPr/>
          </a:p>
          <a:p>
            <a:pPr marL="342900" marR="0" lvl="0" indent="-342900" algn="l" rtl="0">
              <a:lnSpc>
                <a:spcPct val="100000"/>
              </a:lnSpc>
              <a:spcBef>
                <a:spcPts val="0"/>
              </a:spcBef>
              <a:spcAft>
                <a:spcPts val="0"/>
              </a:spcAft>
              <a:buClr>
                <a:srgbClr val="5E5B5C"/>
              </a:buClr>
              <a:buSzPts val="2025"/>
              <a:buFont typeface="Arial"/>
              <a:buChar char="•"/>
            </a:pPr>
            <a:r>
              <a:rPr lang="en-GB" sz="2025" b="0" i="0" u="none" strike="noStrike" cap="none">
                <a:solidFill>
                  <a:srgbClr val="5E5B5C"/>
                </a:solidFill>
                <a:latin typeface="Plus Jakarta Sans Medium"/>
                <a:ea typeface="Plus Jakarta Sans Medium"/>
                <a:cs typeface="Plus Jakarta Sans Medium"/>
                <a:sym typeface="Plus Jakarta Sans Medium"/>
              </a:rPr>
              <a:t>Ideas about what they could find out for themselves</a:t>
            </a:r>
            <a:endParaRPr/>
          </a:p>
          <a:p>
            <a:pPr marL="342900" marR="0" lvl="0" indent="-342900" algn="l" rtl="0">
              <a:lnSpc>
                <a:spcPct val="100000"/>
              </a:lnSpc>
              <a:spcBef>
                <a:spcPts val="0"/>
              </a:spcBef>
              <a:spcAft>
                <a:spcPts val="0"/>
              </a:spcAft>
              <a:buClr>
                <a:srgbClr val="5E5B5C"/>
              </a:buClr>
              <a:buSzPts val="2025"/>
              <a:buFont typeface="Arial"/>
              <a:buChar char="•"/>
            </a:pPr>
            <a:r>
              <a:rPr lang="en-GB" sz="2025" b="0" i="0" u="none" strike="noStrike" cap="none">
                <a:solidFill>
                  <a:srgbClr val="5E5B5C"/>
                </a:solidFill>
                <a:latin typeface="Plus Jakarta Sans Medium"/>
                <a:ea typeface="Plus Jakarta Sans Medium"/>
                <a:cs typeface="Plus Jakarta Sans Medium"/>
                <a:sym typeface="Plus Jakarta Sans Medium"/>
              </a:rPr>
              <a:t>Encouragement to share what they found with others</a:t>
            </a:r>
            <a:endParaRPr/>
          </a:p>
        </p:txBody>
      </p:sp>
      <p:pic>
        <p:nvPicPr>
          <p:cNvPr id="614" name="Google Shape;614;p101" descr="A picture containing shape&#10;&#10;Description automatically generated"/>
          <p:cNvPicPr preferRelativeResize="0"/>
          <p:nvPr/>
        </p:nvPicPr>
        <p:blipFill rotWithShape="1">
          <a:blip r:embed="rId2">
            <a:alphaModFix/>
          </a:blip>
          <a:srcRect/>
          <a:stretch/>
        </p:blipFill>
        <p:spPr>
          <a:xfrm>
            <a:off x="1433147" y="360484"/>
            <a:ext cx="6268915" cy="940498"/>
          </a:xfrm>
          <a:prstGeom prst="rect">
            <a:avLst/>
          </a:prstGeom>
          <a:noFill/>
          <a:ln>
            <a:noFill/>
          </a:ln>
        </p:spPr>
      </p:pic>
      <p:sp>
        <p:nvSpPr>
          <p:cNvPr id="615" name="Google Shape;615;p101"/>
          <p:cNvSpPr txBox="1"/>
          <p:nvPr/>
        </p:nvSpPr>
        <p:spPr>
          <a:xfrm>
            <a:off x="907459" y="5728747"/>
            <a:ext cx="5271683" cy="392415"/>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2100"/>
              <a:buFont typeface="Plus Jakarta Sans ExtraBold"/>
              <a:buNone/>
            </a:pPr>
            <a:r>
              <a:rPr lang="en-GB" sz="2100" b="1" i="0" u="sng" strike="noStrike" cap="none">
                <a:solidFill>
                  <a:srgbClr val="002060"/>
                </a:solidFill>
                <a:latin typeface="Plus Jakarta Sans ExtraBold"/>
                <a:ea typeface="Plus Jakarta Sans ExtraBold"/>
                <a:cs typeface="Plus Jakarta Sans ExtraBold"/>
                <a:sym typeface="Plus Jakarta Sans ExtraBold"/>
                <a:hlinkClick r:id="rId3">
                  <a:extLst>
                    <a:ext uri="{A12FA001-AC4F-418D-AE19-62706E023703}">
                      <ahyp:hlinkClr xmlns:ahyp="http://schemas.microsoft.com/office/drawing/2018/hyperlinkcolor" val="tx"/>
                    </a:ext>
                  </a:extLst>
                </a:hlinkClick>
              </a:rPr>
              <a:t>Click here</a:t>
            </a:r>
            <a:r>
              <a:rPr lang="en-GB" sz="2100" b="1" i="0" u="none" strike="noStrike" cap="none">
                <a:solidFill>
                  <a:srgbClr val="002060"/>
                </a:solidFill>
                <a:latin typeface="Plus Jakarta Sans ExtraBold"/>
                <a:ea typeface="Plus Jakarta Sans ExtraBold"/>
                <a:cs typeface="Plus Jakarta Sans ExtraBold"/>
                <a:sym typeface="Plus Jakarta Sans ExtraBold"/>
              </a:rPr>
              <a:t> to view Starters for Science</a:t>
            </a:r>
            <a:endParaRPr/>
          </a:p>
        </p:txBody>
      </p:sp>
    </p:spTree>
    <p:extLst>
      <p:ext uri="{BB962C8B-B14F-4D97-AF65-F5344CB8AC3E}">
        <p14:creationId xmlns:p14="http://schemas.microsoft.com/office/powerpoint/2010/main" val="2897604711"/>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matchingName="Play, Observe &amp; Ask (EYFS)">
  <p:cSld name="Play, Observe &amp; Ask (EYFS)">
    <p:spTree>
      <p:nvGrpSpPr>
        <p:cNvPr id="1" name="Shape 616"/>
        <p:cNvGrpSpPr/>
        <p:nvPr/>
      </p:nvGrpSpPr>
      <p:grpSpPr>
        <a:xfrm>
          <a:off x="0" y="0"/>
          <a:ext cx="0" cy="0"/>
          <a:chOff x="0" y="0"/>
          <a:chExt cx="0" cy="0"/>
        </a:xfrm>
      </p:grpSpPr>
      <p:sp>
        <p:nvSpPr>
          <p:cNvPr id="617" name="Google Shape;617;p102"/>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18" name="Google Shape;618;p102"/>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19" name="Google Shape;619;p102"/>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620" name="Google Shape;620;p102"/>
          <p:cNvSpPr txBox="1"/>
          <p:nvPr/>
        </p:nvSpPr>
        <p:spPr>
          <a:xfrm>
            <a:off x="840222" y="5366686"/>
            <a:ext cx="6554851" cy="346249"/>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1800"/>
              <a:buFont typeface="Plus Jakarta Sans ExtraBold"/>
              <a:buNone/>
            </a:pPr>
            <a:r>
              <a:rPr lang="en-GB" sz="18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1800" b="1" i="0" u="none" strike="noStrike" cap="none">
                <a:solidFill>
                  <a:srgbClr val="002060"/>
                </a:solidFill>
                <a:latin typeface="Plus Jakarta Sans ExtraBold"/>
                <a:ea typeface="Plus Jakarta Sans ExtraBold"/>
                <a:cs typeface="Plus Jakarta Sans ExtraBold"/>
                <a:sym typeface="Plus Jakarta Sans ExtraBold"/>
              </a:rPr>
              <a:t> for Early Years resources and support</a:t>
            </a:r>
            <a:endParaRPr/>
          </a:p>
        </p:txBody>
      </p:sp>
      <p:sp>
        <p:nvSpPr>
          <p:cNvPr id="621" name="Google Shape;621;p102"/>
          <p:cNvSpPr txBox="1"/>
          <p:nvPr/>
        </p:nvSpPr>
        <p:spPr>
          <a:xfrm>
            <a:off x="840222" y="1468534"/>
            <a:ext cx="3731778" cy="3947234"/>
          </a:xfrm>
          <a:prstGeom prst="rect">
            <a:avLst/>
          </a:prstGeom>
          <a:noFill/>
          <a:ln>
            <a:noFill/>
          </a:ln>
        </p:spPr>
        <p:txBody>
          <a:bodyPr spcFirstLastPara="1" wrap="square" lIns="68575" tIns="34275" rIns="68575" bIns="34275" anchor="t" anchorCtr="0">
            <a:spAutoFit/>
          </a:bodyPr>
          <a:lstStyle/>
          <a:p>
            <a:pPr marL="342900" marR="0" lvl="0" indent="-342900" algn="l" rtl="0">
              <a:spcBef>
                <a:spcPts val="0"/>
              </a:spcBef>
              <a:spcAft>
                <a:spcPts val="0"/>
              </a:spcAft>
              <a:buClr>
                <a:srgbClr val="5E5B5C"/>
              </a:buClr>
              <a:buSzPts val="2100"/>
              <a:buFont typeface="Arial"/>
              <a:buChar char="•"/>
            </a:pPr>
            <a:r>
              <a:rPr lang="en-GB" sz="2100" b="0" i="0">
                <a:solidFill>
                  <a:srgbClr val="5E5B5C"/>
                </a:solidFill>
                <a:latin typeface="Plus Jakarta Sans Medium"/>
                <a:ea typeface="Plus Jakarta Sans Medium"/>
                <a:cs typeface="Plus Jakarta Sans Medium"/>
                <a:sym typeface="Plus Jakarta Sans Medium"/>
              </a:rPr>
              <a:t>Effective Practice to develop science teaching and learning in Early Years (ages 3-5 years) </a:t>
            </a:r>
            <a:endParaRPr/>
          </a:p>
          <a:p>
            <a:pPr marL="342900" marR="0" lvl="0" indent="-342900" algn="l" rtl="0">
              <a:spcBef>
                <a:spcPts val="0"/>
              </a:spcBef>
              <a:spcAft>
                <a:spcPts val="0"/>
              </a:spcAft>
              <a:buClr>
                <a:srgbClr val="5E5B5C"/>
              </a:buClr>
              <a:buSzPts val="2100"/>
              <a:buFont typeface="Arial"/>
              <a:buChar char="•"/>
            </a:pPr>
            <a:r>
              <a:rPr lang="en-GB" sz="2100" b="0" i="0">
                <a:solidFill>
                  <a:srgbClr val="5E5B5C"/>
                </a:solidFill>
                <a:latin typeface="Plus Jakarta Sans Medium"/>
                <a:ea typeface="Plus Jakarta Sans Medium"/>
                <a:cs typeface="Plus Jakarta Sans Medium"/>
                <a:sym typeface="Plus Jakarta Sans Medium"/>
              </a:rPr>
              <a:t>Provision Maps for activity ideas and science investigations</a:t>
            </a:r>
            <a:endParaRPr/>
          </a:p>
          <a:p>
            <a:pPr marL="342900" marR="0" lvl="0" indent="-342900" algn="l" rtl="0">
              <a:spcBef>
                <a:spcPts val="0"/>
              </a:spcBef>
              <a:spcAft>
                <a:spcPts val="0"/>
              </a:spcAft>
              <a:buClr>
                <a:srgbClr val="5E5B5C"/>
              </a:buClr>
              <a:buSzPts val="2100"/>
              <a:buFont typeface="Arial"/>
              <a:buChar char="•"/>
            </a:pPr>
            <a:r>
              <a:rPr lang="en-GB" sz="2100" b="0" i="0">
                <a:solidFill>
                  <a:srgbClr val="5E5B5C"/>
                </a:solidFill>
                <a:latin typeface="Plus Jakarta Sans Medium"/>
                <a:ea typeface="Plus Jakarta Sans Medium"/>
                <a:cs typeface="Plus Jakarta Sans Medium"/>
                <a:sym typeface="Plus Jakarta Sans Medium"/>
              </a:rPr>
              <a:t>Wildlife games and activities to introduce UK plants, animals and fungi</a:t>
            </a:r>
            <a:endParaRPr/>
          </a:p>
          <a:p>
            <a:pPr marL="0" marR="0" lvl="0" indent="0" algn="l" rtl="0">
              <a:spcBef>
                <a:spcPts val="0"/>
              </a:spcBef>
              <a:spcAft>
                <a:spcPts val="0"/>
              </a:spcAft>
              <a:buNone/>
            </a:pPr>
            <a:endParaRPr sz="2100" b="0" i="0">
              <a:solidFill>
                <a:srgbClr val="5E5B5C"/>
              </a:solidFill>
              <a:latin typeface="Inter"/>
              <a:ea typeface="Inter"/>
              <a:cs typeface="Inter"/>
              <a:sym typeface="Inter"/>
            </a:endParaRPr>
          </a:p>
        </p:txBody>
      </p:sp>
      <p:sp>
        <p:nvSpPr>
          <p:cNvPr id="622" name="Google Shape;622;p102"/>
          <p:cNvSpPr txBox="1"/>
          <p:nvPr/>
        </p:nvSpPr>
        <p:spPr>
          <a:xfrm>
            <a:off x="840221" y="518461"/>
            <a:ext cx="7758656" cy="623248"/>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3600"/>
              <a:buFont typeface="Plus Jakarta Sans Medium"/>
              <a:buNone/>
            </a:pPr>
            <a:r>
              <a:rPr lang="en-GB" sz="3600" b="0" i="0" u="none" strike="noStrike" cap="none">
                <a:solidFill>
                  <a:srgbClr val="3EB1C8"/>
                </a:solidFill>
                <a:latin typeface="Plus Jakarta Sans Medium"/>
                <a:ea typeface="Plus Jakarta Sans Medium"/>
                <a:cs typeface="Plus Jakarta Sans Medium"/>
                <a:sym typeface="Plus Jakarta Sans Medium"/>
              </a:rPr>
              <a:t>PLAY, OBSERVE AND ASK (in EYFS)</a:t>
            </a:r>
            <a:endParaRPr sz="3600" b="0" i="0" u="none" strike="noStrike" cap="none">
              <a:solidFill>
                <a:srgbClr val="3EB1C8"/>
              </a:solidFill>
              <a:latin typeface="Plus Jakarta Sans Medium"/>
              <a:ea typeface="Plus Jakarta Sans Medium"/>
              <a:cs typeface="Plus Jakarta Sans Medium"/>
              <a:sym typeface="Plus Jakarta Sans Medium"/>
            </a:endParaRPr>
          </a:p>
        </p:txBody>
      </p:sp>
      <p:pic>
        <p:nvPicPr>
          <p:cNvPr id="623" name="Google Shape;623;p102" descr="A picture containing text&#10;&#10;Description automatically generated">
            <a:hlinkClick r:id="rId2"/>
          </p:cNvPr>
          <p:cNvPicPr preferRelativeResize="0"/>
          <p:nvPr/>
        </p:nvPicPr>
        <p:blipFill rotWithShape="1">
          <a:blip r:embed="rId3">
            <a:alphaModFix/>
          </a:blip>
          <a:srcRect/>
          <a:stretch/>
        </p:blipFill>
        <p:spPr>
          <a:xfrm>
            <a:off x="5021065" y="1468534"/>
            <a:ext cx="3282713" cy="2079634"/>
          </a:xfrm>
          <a:prstGeom prst="rect">
            <a:avLst/>
          </a:prstGeom>
          <a:noFill/>
          <a:ln>
            <a:noFill/>
          </a:ln>
          <a:effectLst>
            <a:outerShdw blurRad="50800" dist="38100" algn="l" rotWithShape="0">
              <a:srgbClr val="000000">
                <a:alpha val="40000"/>
              </a:srgbClr>
            </a:outerShdw>
          </a:effectLst>
        </p:spPr>
      </p:pic>
      <p:pic>
        <p:nvPicPr>
          <p:cNvPr id="624" name="Google Shape;624;p102" descr="A collage of a cat&#10;&#10;Description automatically generated with low confidence">
            <a:hlinkClick r:id="rId2"/>
          </p:cNvPr>
          <p:cNvPicPr preferRelativeResize="0"/>
          <p:nvPr/>
        </p:nvPicPr>
        <p:blipFill rotWithShape="1">
          <a:blip r:embed="rId4">
            <a:alphaModFix/>
          </a:blip>
          <a:srcRect/>
          <a:stretch/>
        </p:blipFill>
        <p:spPr>
          <a:xfrm>
            <a:off x="5404135" y="2809302"/>
            <a:ext cx="3282713" cy="2231460"/>
          </a:xfrm>
          <a:prstGeom prst="rect">
            <a:avLst/>
          </a:prstGeom>
          <a:noFill/>
          <a:ln>
            <a:noFill/>
          </a:ln>
          <a:effectLst>
            <a:outerShdw blurRad="50800" dist="38100" algn="l" rotWithShape="0">
              <a:srgbClr val="000000">
                <a:alpha val="40000"/>
              </a:srgbClr>
            </a:outerShdw>
          </a:effectLst>
        </p:spPr>
      </p:pic>
    </p:spTree>
    <p:extLst>
      <p:ext uri="{BB962C8B-B14F-4D97-AF65-F5344CB8AC3E}">
        <p14:creationId xmlns:p14="http://schemas.microsoft.com/office/powerpoint/2010/main" val="3276815506"/>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matchingName="Inclusive Approaches">
  <p:cSld name="Inclusive Approaches">
    <p:spTree>
      <p:nvGrpSpPr>
        <p:cNvPr id="1" name="Shape 625"/>
        <p:cNvGrpSpPr/>
        <p:nvPr/>
      </p:nvGrpSpPr>
      <p:grpSpPr>
        <a:xfrm>
          <a:off x="0" y="0"/>
          <a:ext cx="0" cy="0"/>
          <a:chOff x="0" y="0"/>
          <a:chExt cx="0" cy="0"/>
        </a:xfrm>
      </p:grpSpPr>
      <p:sp>
        <p:nvSpPr>
          <p:cNvPr id="626" name="Google Shape;626;p103"/>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27" name="Google Shape;627;p103"/>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28" name="Google Shape;628;p103"/>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629" name="Google Shape;629;p103"/>
          <p:cNvSpPr txBox="1"/>
          <p:nvPr/>
        </p:nvSpPr>
        <p:spPr>
          <a:xfrm>
            <a:off x="905497" y="2773259"/>
            <a:ext cx="7758047" cy="2839239"/>
          </a:xfrm>
          <a:prstGeom prst="rect">
            <a:avLst/>
          </a:prstGeom>
          <a:noFill/>
          <a:ln>
            <a:noFill/>
          </a:ln>
        </p:spPr>
        <p:txBody>
          <a:bodyPr spcFirstLastPara="1" wrap="square" lIns="68575" tIns="34275" rIns="68575" bIns="34275" anchor="t" anchorCtr="0">
            <a:spAutoFit/>
          </a:bodyPr>
          <a:lstStyle/>
          <a:p>
            <a:pPr marL="385763" marR="0" lvl="0" indent="-385763" algn="l" rtl="0">
              <a:spcBef>
                <a:spcPts val="0"/>
              </a:spcBef>
              <a:spcAft>
                <a:spcPts val="0"/>
              </a:spcAft>
              <a:buClr>
                <a:srgbClr val="5E5B5C"/>
              </a:buClr>
              <a:buSzPts val="1800"/>
              <a:buFont typeface="Calibri"/>
              <a:buAutoNum type="arabicPeriod"/>
            </a:pPr>
            <a:r>
              <a:rPr lang="en-GB" sz="1800" b="0" i="0">
                <a:solidFill>
                  <a:srgbClr val="5E5B5C"/>
                </a:solidFill>
                <a:latin typeface="Plus Jakarta Sans Medium"/>
                <a:ea typeface="Plus Jakarta Sans Medium"/>
                <a:cs typeface="Plus Jakarta Sans Medium"/>
                <a:sym typeface="Plus Jakarta Sans Medium"/>
              </a:rPr>
              <a:t>A guidance booklet produced by Sheffield Hallam University following their curriculum development project, Primary Science for All.</a:t>
            </a:r>
            <a:endParaRPr/>
          </a:p>
          <a:p>
            <a:pPr marL="385763" marR="0" lvl="0" indent="-385763" algn="l" rtl="0">
              <a:spcBef>
                <a:spcPts val="0"/>
              </a:spcBef>
              <a:spcAft>
                <a:spcPts val="0"/>
              </a:spcAft>
              <a:buClr>
                <a:srgbClr val="5E5B5C"/>
              </a:buClr>
              <a:buSzPts val="1800"/>
              <a:buFont typeface="Calibri"/>
              <a:buAutoNum type="arabicPeriod"/>
            </a:pPr>
            <a:r>
              <a:rPr lang="en-GB" sz="1800" b="0" i="0">
                <a:solidFill>
                  <a:srgbClr val="5E5B5C"/>
                </a:solidFill>
                <a:latin typeface="Plus Jakarta Sans Medium"/>
                <a:ea typeface="Plus Jakarta Sans Medium"/>
                <a:cs typeface="Plus Jakarta Sans Medium"/>
                <a:sym typeface="Plus Jakarta Sans Medium"/>
              </a:rPr>
              <a:t>STRATA (Science to Raise and Track Achievement) materials: medium term plans for teachers of children with SEND, developed by teachers in Cambridgeshire.</a:t>
            </a:r>
            <a:endParaRPr/>
          </a:p>
          <a:p>
            <a:pPr marL="385763" marR="0" lvl="0" indent="-385763" algn="l" rtl="0">
              <a:spcBef>
                <a:spcPts val="0"/>
              </a:spcBef>
              <a:spcAft>
                <a:spcPts val="0"/>
              </a:spcAft>
              <a:buClr>
                <a:srgbClr val="5E5B5C"/>
              </a:buClr>
              <a:buSzPts val="1800"/>
              <a:buFont typeface="Calibri"/>
              <a:buAutoNum type="arabicPeriod"/>
            </a:pPr>
            <a:r>
              <a:rPr lang="en-GB" sz="1800" b="0" i="0">
                <a:solidFill>
                  <a:srgbClr val="5E5B5C"/>
                </a:solidFill>
                <a:latin typeface="Plus Jakarta Sans Medium"/>
                <a:ea typeface="Plus Jakarta Sans Medium"/>
                <a:cs typeface="Plus Jakarta Sans Medium"/>
                <a:sym typeface="Plus Jakarta Sans Medium"/>
              </a:rPr>
              <a:t>Sensory Sparks Club resources: activities for children with diverse needs, created by PSTT Fellow and SEND expert Julie Neil</a:t>
            </a:r>
            <a:endParaRPr/>
          </a:p>
          <a:p>
            <a:pPr marL="385763" marR="0" lvl="0" indent="-385763" algn="l" rtl="0">
              <a:spcBef>
                <a:spcPts val="0"/>
              </a:spcBef>
              <a:spcAft>
                <a:spcPts val="0"/>
              </a:spcAft>
              <a:buClr>
                <a:srgbClr val="5E5B5C"/>
              </a:buClr>
              <a:buSzPts val="1800"/>
              <a:buFont typeface="Calibri"/>
              <a:buAutoNum type="arabicPeriod"/>
            </a:pPr>
            <a:r>
              <a:rPr lang="en-GB" sz="1800" b="0" i="0">
                <a:solidFill>
                  <a:srgbClr val="5E5B5C"/>
                </a:solidFill>
                <a:latin typeface="Plus Jakarta Sans Medium"/>
                <a:ea typeface="Plus Jakarta Sans Medium"/>
                <a:cs typeface="Plus Jakarta Sans Medium"/>
                <a:sym typeface="Plus Jakarta Sans Medium"/>
              </a:rPr>
              <a:t>Further resources: links to other materials to support engagement and participation of children with SEND in science.</a:t>
            </a:r>
            <a:endParaRPr/>
          </a:p>
        </p:txBody>
      </p:sp>
      <p:sp>
        <p:nvSpPr>
          <p:cNvPr id="630" name="Google Shape;630;p103"/>
          <p:cNvSpPr txBox="1"/>
          <p:nvPr/>
        </p:nvSpPr>
        <p:spPr>
          <a:xfrm>
            <a:off x="905497" y="2275990"/>
            <a:ext cx="5679941" cy="346249"/>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1800"/>
              <a:buFont typeface="Plus Jakarta Sans ExtraBold"/>
              <a:buNone/>
            </a:pPr>
            <a:r>
              <a:rPr lang="en-GB" sz="1800" b="1" i="0" u="none" strike="noStrike" cap="none">
                <a:solidFill>
                  <a:srgbClr val="002060"/>
                </a:solidFill>
                <a:latin typeface="Plus Jakarta Sans ExtraBold"/>
                <a:ea typeface="Plus Jakarta Sans ExtraBold"/>
                <a:cs typeface="Plus Jakarta Sans ExtraBold"/>
                <a:sym typeface="Plus Jakarta Sans ExtraBold"/>
              </a:rPr>
              <a:t>Visit PSTT’s </a:t>
            </a:r>
            <a:r>
              <a:rPr lang="en-GB" sz="18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Inclusion in Primary Science page</a:t>
            </a:r>
            <a:r>
              <a:rPr lang="en-GB" sz="1800" b="1" i="0" u="none" strike="noStrike" cap="none">
                <a:solidFill>
                  <a:srgbClr val="002060"/>
                </a:solidFill>
                <a:latin typeface="Plus Jakarta Sans ExtraBold"/>
                <a:ea typeface="Plus Jakarta Sans ExtraBold"/>
                <a:cs typeface="Plus Jakarta Sans ExtraBold"/>
                <a:sym typeface="Plus Jakarta Sans ExtraBold"/>
              </a:rPr>
              <a:t> for:</a:t>
            </a:r>
            <a:endParaRPr/>
          </a:p>
        </p:txBody>
      </p:sp>
      <p:pic>
        <p:nvPicPr>
          <p:cNvPr id="631" name="Google Shape;631;p103" descr="A picture containing shape&#10;&#10;Description automatically generated">
            <a:hlinkClick r:id="rId2"/>
          </p:cNvPr>
          <p:cNvPicPr preferRelativeResize="0"/>
          <p:nvPr/>
        </p:nvPicPr>
        <p:blipFill rotWithShape="1">
          <a:blip r:embed="rId3">
            <a:alphaModFix/>
          </a:blip>
          <a:srcRect/>
          <a:stretch/>
        </p:blipFill>
        <p:spPr>
          <a:xfrm>
            <a:off x="905497" y="136523"/>
            <a:ext cx="7758047" cy="1988447"/>
          </a:xfrm>
          <a:prstGeom prst="rect">
            <a:avLst/>
          </a:prstGeom>
          <a:noFill/>
          <a:ln>
            <a:noFill/>
          </a:ln>
        </p:spPr>
      </p:pic>
    </p:spTree>
    <p:extLst>
      <p:ext uri="{BB962C8B-B14F-4D97-AF65-F5344CB8AC3E}">
        <p14:creationId xmlns:p14="http://schemas.microsoft.com/office/powerpoint/2010/main" val="1838674011"/>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matchingName="Science for One">
  <p:cSld name="Science for One">
    <p:spTree>
      <p:nvGrpSpPr>
        <p:cNvPr id="1" name="Shape 632"/>
        <p:cNvGrpSpPr/>
        <p:nvPr/>
      </p:nvGrpSpPr>
      <p:grpSpPr>
        <a:xfrm>
          <a:off x="0" y="0"/>
          <a:ext cx="0" cy="0"/>
          <a:chOff x="0" y="0"/>
          <a:chExt cx="0" cy="0"/>
        </a:xfrm>
      </p:grpSpPr>
      <p:sp>
        <p:nvSpPr>
          <p:cNvPr id="633" name="Google Shape;633;p104"/>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4" name="Google Shape;634;p104"/>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5" name="Google Shape;635;p104"/>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636" name="Google Shape;636;p104"/>
          <p:cNvSpPr txBox="1"/>
          <p:nvPr/>
        </p:nvSpPr>
        <p:spPr>
          <a:xfrm>
            <a:off x="840222" y="5600700"/>
            <a:ext cx="7879252" cy="715581"/>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2100"/>
              <a:buFont typeface="Plus Jakarta Sans ExtraBold"/>
              <a:buNone/>
            </a:pPr>
            <a:r>
              <a:rPr lang="en-GB" sz="21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2100" b="1" i="0" u="none" strike="noStrike" cap="none">
                <a:solidFill>
                  <a:srgbClr val="002060"/>
                </a:solidFill>
                <a:latin typeface="Plus Jakarta Sans ExtraBold"/>
                <a:ea typeface="Plus Jakarta Sans ExtraBold"/>
                <a:cs typeface="Plus Jakarta Sans ExtraBold"/>
                <a:sym typeface="Plus Jakarta Sans ExtraBold"/>
              </a:rPr>
              <a:t> to view the </a:t>
            </a:r>
            <a:endParaRPr/>
          </a:p>
          <a:p>
            <a:pPr marL="0" marR="0" lvl="0" indent="0" algn="l" rtl="0">
              <a:lnSpc>
                <a:spcPct val="100000"/>
              </a:lnSpc>
              <a:spcBef>
                <a:spcPts val="0"/>
              </a:spcBef>
              <a:spcAft>
                <a:spcPts val="0"/>
              </a:spcAft>
              <a:buClr>
                <a:srgbClr val="002060"/>
              </a:buClr>
              <a:buSzPts val="2100"/>
              <a:buFont typeface="Plus Jakarta Sans ExtraBold"/>
              <a:buNone/>
            </a:pPr>
            <a:r>
              <a:rPr lang="en-GB" sz="2100" b="1" i="0" u="none" strike="noStrike" cap="none">
                <a:solidFill>
                  <a:srgbClr val="002060"/>
                </a:solidFill>
                <a:latin typeface="Plus Jakarta Sans ExtraBold"/>
                <a:ea typeface="Plus Jakarta Sans ExtraBold"/>
                <a:cs typeface="Plus Jakarta Sans ExtraBold"/>
                <a:sym typeface="Plus Jakarta Sans ExtraBold"/>
              </a:rPr>
              <a:t>Science for One resource</a:t>
            </a:r>
            <a:endParaRPr/>
          </a:p>
        </p:txBody>
      </p:sp>
      <p:sp>
        <p:nvSpPr>
          <p:cNvPr id="637" name="Google Shape;637;p104"/>
          <p:cNvSpPr txBox="1"/>
          <p:nvPr/>
        </p:nvSpPr>
        <p:spPr>
          <a:xfrm>
            <a:off x="840222" y="1616966"/>
            <a:ext cx="3840331" cy="3808735"/>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en-GB" sz="2025" b="0" i="0">
                <a:solidFill>
                  <a:srgbClr val="5E5B5C"/>
                </a:solidFill>
                <a:latin typeface="Plus Jakarta Sans Medium"/>
                <a:ea typeface="Plus Jakarta Sans Medium"/>
                <a:cs typeface="Plus Jakarta Sans Medium"/>
                <a:sym typeface="Plus Jakarta Sans Medium"/>
              </a:rPr>
              <a:t>Explore different science topics for all primary ages with 8 practical science activities. Each activity is based around </a:t>
            </a:r>
            <a:r>
              <a:rPr lang="en-GB" sz="2025" b="1" i="0">
                <a:solidFill>
                  <a:srgbClr val="5E5B5C"/>
                </a:solidFill>
                <a:latin typeface="Plus Jakarta Sans ExtraBold"/>
                <a:ea typeface="Plus Jakarta Sans ExtraBold"/>
                <a:cs typeface="Plus Jakarta Sans ExtraBold"/>
                <a:sym typeface="Plus Jakarta Sans ExtraBold"/>
              </a:rPr>
              <a:t>one</a:t>
            </a:r>
            <a:r>
              <a:rPr lang="en-GB" sz="2025" b="0" i="0">
                <a:solidFill>
                  <a:srgbClr val="5E5B5C"/>
                </a:solidFill>
                <a:latin typeface="Plus Jakarta Sans Medium"/>
                <a:ea typeface="Plus Jakarta Sans Medium"/>
                <a:cs typeface="Plus Jakarta Sans Medium"/>
                <a:sym typeface="Plus Jakarta Sans Medium"/>
              </a:rPr>
              <a:t> easy to obtain resource.</a:t>
            </a:r>
            <a:endParaRPr/>
          </a:p>
          <a:p>
            <a:pPr marL="0" marR="0" lvl="0" indent="0" algn="l" rtl="0">
              <a:spcBef>
                <a:spcPts val="0"/>
              </a:spcBef>
              <a:spcAft>
                <a:spcPts val="0"/>
              </a:spcAft>
              <a:buNone/>
            </a:pPr>
            <a:endParaRPr sz="2025" b="0" i="0">
              <a:solidFill>
                <a:srgbClr val="5E5B5C"/>
              </a:solidFill>
              <a:latin typeface="Plus Jakarta Sans Medium"/>
              <a:ea typeface="Plus Jakarta Sans Medium"/>
              <a:cs typeface="Plus Jakarta Sans Medium"/>
              <a:sym typeface="Plus Jakarta Sans Medium"/>
            </a:endParaRPr>
          </a:p>
          <a:p>
            <a:pPr marL="0" marR="0" lvl="0" indent="0" algn="l" rtl="0">
              <a:spcBef>
                <a:spcPts val="0"/>
              </a:spcBef>
              <a:spcAft>
                <a:spcPts val="0"/>
              </a:spcAft>
              <a:buNone/>
            </a:pPr>
            <a:r>
              <a:rPr lang="en-GB" sz="2025" b="0" i="0">
                <a:solidFill>
                  <a:srgbClr val="5E5B5C"/>
                </a:solidFill>
                <a:latin typeface="Plus Jakarta Sans Medium"/>
                <a:ea typeface="Plus Jakarta Sans Medium"/>
                <a:cs typeface="Plus Jakarta Sans Medium"/>
                <a:sym typeface="Plus Jakarta Sans Medium"/>
              </a:rPr>
              <a:t>Many of the activities involve trial and improvement, making opportunities for discussion important for children to progress while thinking and explaining.</a:t>
            </a:r>
            <a:endParaRPr/>
          </a:p>
        </p:txBody>
      </p:sp>
      <p:pic>
        <p:nvPicPr>
          <p:cNvPr id="638" name="Google Shape;638;p104" descr="Diagram&#10;&#10;Description automatically generated">
            <a:hlinkClick r:id="rId2"/>
          </p:cNvPr>
          <p:cNvPicPr preferRelativeResize="0"/>
          <p:nvPr/>
        </p:nvPicPr>
        <p:blipFill rotWithShape="1">
          <a:blip r:embed="rId3">
            <a:alphaModFix/>
          </a:blip>
          <a:srcRect/>
          <a:stretch/>
        </p:blipFill>
        <p:spPr>
          <a:xfrm>
            <a:off x="5110239" y="2042491"/>
            <a:ext cx="3338024" cy="2773018"/>
          </a:xfrm>
          <a:prstGeom prst="rect">
            <a:avLst/>
          </a:prstGeom>
          <a:noFill/>
          <a:ln>
            <a:noFill/>
          </a:ln>
          <a:effectLst>
            <a:outerShdw blurRad="50800" dist="38100" algn="l" rotWithShape="0">
              <a:srgbClr val="000000">
                <a:alpha val="40000"/>
              </a:srgbClr>
            </a:outerShdw>
          </a:effectLst>
        </p:spPr>
      </p:pic>
      <p:pic>
        <p:nvPicPr>
          <p:cNvPr id="639" name="Google Shape;639;p104" descr="Graphical user interface, text&#10;&#10;Description automatically generated"/>
          <p:cNvPicPr preferRelativeResize="0"/>
          <p:nvPr/>
        </p:nvPicPr>
        <p:blipFill rotWithShape="1">
          <a:blip r:embed="rId4">
            <a:alphaModFix/>
          </a:blip>
          <a:srcRect/>
          <a:stretch/>
        </p:blipFill>
        <p:spPr>
          <a:xfrm>
            <a:off x="1688123" y="386861"/>
            <a:ext cx="6052439" cy="975947"/>
          </a:xfrm>
          <a:prstGeom prst="rect">
            <a:avLst/>
          </a:prstGeom>
          <a:noFill/>
          <a:ln>
            <a:noFill/>
          </a:ln>
        </p:spPr>
      </p:pic>
    </p:spTree>
    <p:extLst>
      <p:ext uri="{BB962C8B-B14F-4D97-AF65-F5344CB8AC3E}">
        <p14:creationId xmlns:p14="http://schemas.microsoft.com/office/powerpoint/2010/main" val="1787864472"/>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matchingName="Science Fun at Home">
  <p:cSld name="Science Fun at Home">
    <p:spTree>
      <p:nvGrpSpPr>
        <p:cNvPr id="1" name="Shape 640"/>
        <p:cNvGrpSpPr/>
        <p:nvPr/>
      </p:nvGrpSpPr>
      <p:grpSpPr>
        <a:xfrm>
          <a:off x="0" y="0"/>
          <a:ext cx="0" cy="0"/>
          <a:chOff x="0" y="0"/>
          <a:chExt cx="0" cy="0"/>
        </a:xfrm>
      </p:grpSpPr>
      <p:sp>
        <p:nvSpPr>
          <p:cNvPr id="641" name="Google Shape;641;p105"/>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2" name="Google Shape;642;p105"/>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3" name="Google Shape;643;p105"/>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644" name="Google Shape;644;p105"/>
          <p:cNvSpPr txBox="1"/>
          <p:nvPr/>
        </p:nvSpPr>
        <p:spPr>
          <a:xfrm>
            <a:off x="1385950" y="2438071"/>
            <a:ext cx="6797142" cy="2008242"/>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2100"/>
              <a:buFont typeface="Plus Jakarta Sans Medium"/>
              <a:buNone/>
            </a:pPr>
            <a:r>
              <a:rPr lang="en-GB" sz="2100" b="0" i="0" u="none" strike="noStrike" cap="none">
                <a:solidFill>
                  <a:srgbClr val="5E5B5C"/>
                </a:solidFill>
                <a:latin typeface="Plus Jakarta Sans Medium"/>
                <a:ea typeface="Plus Jakarta Sans Medium"/>
                <a:cs typeface="Plus Jakarta Sans Medium"/>
                <a:sym typeface="Plus Jakarta Sans Medium"/>
              </a:rPr>
              <a:t>A collaboration with </a:t>
            </a:r>
            <a:r>
              <a:rPr lang="en-GB" sz="2100" b="1" i="0" u="sng" strike="noStrike" cap="none">
                <a:solidFill>
                  <a:srgbClr val="006AB3"/>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Science Sparks</a:t>
            </a:r>
            <a:r>
              <a:rPr lang="en-GB" sz="2100" b="0" i="0" u="none" strike="noStrike" cap="none">
                <a:solidFill>
                  <a:srgbClr val="5E5B5C"/>
                </a:solidFill>
                <a:latin typeface="Plus Jakarta Sans Medium"/>
                <a:ea typeface="Plus Jakarta Sans Medium"/>
                <a:cs typeface="Plus Jakarta Sans Medium"/>
                <a:sym typeface="Plus Jakarta Sans Medium"/>
              </a:rPr>
              <a:t>, Science Fun at Home provides simple and engaging practical science activities. Originally created to support learning at home, the activities are equally useful for learning at school. The activities are open ended and adaptable for any age.</a:t>
            </a:r>
            <a:endParaRPr/>
          </a:p>
        </p:txBody>
      </p:sp>
      <p:pic>
        <p:nvPicPr>
          <p:cNvPr id="645" name="Google Shape;645;p105"/>
          <p:cNvPicPr preferRelativeResize="0"/>
          <p:nvPr/>
        </p:nvPicPr>
        <p:blipFill rotWithShape="1">
          <a:blip r:embed="rId3">
            <a:alphaModFix/>
          </a:blip>
          <a:srcRect/>
          <a:stretch/>
        </p:blipFill>
        <p:spPr>
          <a:xfrm>
            <a:off x="1494002" y="896815"/>
            <a:ext cx="6506999" cy="935381"/>
          </a:xfrm>
          <a:prstGeom prst="rect">
            <a:avLst/>
          </a:prstGeom>
          <a:noFill/>
          <a:ln>
            <a:noFill/>
          </a:ln>
        </p:spPr>
      </p:pic>
      <p:sp>
        <p:nvSpPr>
          <p:cNvPr id="646" name="Google Shape;646;p105"/>
          <p:cNvSpPr txBox="1"/>
          <p:nvPr/>
        </p:nvSpPr>
        <p:spPr>
          <a:xfrm>
            <a:off x="1854219" y="5052187"/>
            <a:ext cx="5860604" cy="346249"/>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1800"/>
              <a:buFont typeface="Plus Jakarta Sans ExtraBold"/>
              <a:buNone/>
            </a:pPr>
            <a:r>
              <a:rPr lang="en-GB" sz="1800" b="1" i="0" u="sng" strike="noStrike" cap="none">
                <a:solidFill>
                  <a:srgbClr val="002060"/>
                </a:solidFill>
                <a:latin typeface="Plus Jakarta Sans ExtraBold"/>
                <a:ea typeface="Plus Jakarta Sans ExtraBold"/>
                <a:cs typeface="Plus Jakarta Sans ExtraBold"/>
                <a:sym typeface="Plus Jakarta Sans ExtraBold"/>
                <a:hlinkClick r:id="rId4">
                  <a:extLst>
                    <a:ext uri="{A12FA001-AC4F-418D-AE19-62706E023703}">
                      <ahyp:hlinkClr xmlns:ahyp="http://schemas.microsoft.com/office/drawing/2018/hyperlinkcolor" val="tx"/>
                    </a:ext>
                  </a:extLst>
                </a:hlinkClick>
              </a:rPr>
              <a:t>Click here</a:t>
            </a:r>
            <a:r>
              <a:rPr lang="en-GB" sz="1800" b="1" i="0" u="none" strike="noStrike" cap="none">
                <a:solidFill>
                  <a:srgbClr val="002060"/>
                </a:solidFill>
                <a:latin typeface="Plus Jakarta Sans ExtraBold"/>
                <a:ea typeface="Plus Jakarta Sans ExtraBold"/>
                <a:cs typeface="Plus Jakarta Sans ExtraBold"/>
                <a:sym typeface="Plus Jakarta Sans ExtraBold"/>
              </a:rPr>
              <a:t> to view Science Fun at Home activities</a:t>
            </a:r>
            <a:endParaRPr/>
          </a:p>
        </p:txBody>
      </p:sp>
    </p:spTree>
    <p:extLst>
      <p:ext uri="{BB962C8B-B14F-4D97-AF65-F5344CB8AC3E}">
        <p14:creationId xmlns:p14="http://schemas.microsoft.com/office/powerpoint/2010/main" val="1159409577"/>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matchingName="UK Wildlife">
  <p:cSld name="UK Wildlife">
    <p:spTree>
      <p:nvGrpSpPr>
        <p:cNvPr id="1" name="Shape 647"/>
        <p:cNvGrpSpPr/>
        <p:nvPr/>
      </p:nvGrpSpPr>
      <p:grpSpPr>
        <a:xfrm>
          <a:off x="0" y="0"/>
          <a:ext cx="0" cy="0"/>
          <a:chOff x="0" y="0"/>
          <a:chExt cx="0" cy="0"/>
        </a:xfrm>
      </p:grpSpPr>
      <p:sp>
        <p:nvSpPr>
          <p:cNvPr id="648" name="Google Shape;648;p106"/>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9" name="Google Shape;649;p106"/>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50" name="Google Shape;650;p106"/>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651" name="Google Shape;651;p106"/>
          <p:cNvSpPr txBox="1"/>
          <p:nvPr/>
        </p:nvSpPr>
        <p:spPr>
          <a:xfrm>
            <a:off x="840222" y="5403808"/>
            <a:ext cx="6554851" cy="715581"/>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2100"/>
              <a:buFont typeface="Plus Jakarta Sans ExtraBold"/>
              <a:buNone/>
            </a:pPr>
            <a:r>
              <a:rPr lang="en-GB" sz="21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2100" b="1" i="0" u="none" strike="noStrike" cap="none">
                <a:solidFill>
                  <a:srgbClr val="002060"/>
                </a:solidFill>
                <a:latin typeface="Plus Jakarta Sans ExtraBold"/>
                <a:ea typeface="Plus Jakarta Sans ExtraBold"/>
                <a:cs typeface="Plus Jakarta Sans ExtraBold"/>
                <a:sym typeface="Plus Jakarta Sans ExtraBold"/>
              </a:rPr>
              <a:t> to explore PSTT’s </a:t>
            </a:r>
            <a:endParaRPr/>
          </a:p>
          <a:p>
            <a:pPr marL="0" marR="0" lvl="0" indent="0" algn="l" rtl="0">
              <a:lnSpc>
                <a:spcPct val="100000"/>
              </a:lnSpc>
              <a:spcBef>
                <a:spcPts val="0"/>
              </a:spcBef>
              <a:spcAft>
                <a:spcPts val="0"/>
              </a:spcAft>
              <a:buClr>
                <a:srgbClr val="002060"/>
              </a:buClr>
              <a:buSzPts val="2100"/>
              <a:buFont typeface="Plus Jakarta Sans ExtraBold"/>
              <a:buNone/>
            </a:pPr>
            <a:r>
              <a:rPr lang="en-GB" sz="2100" b="1" i="0" u="none" strike="noStrike" cap="none">
                <a:solidFill>
                  <a:srgbClr val="002060"/>
                </a:solidFill>
                <a:latin typeface="Plus Jakarta Sans ExtraBold"/>
                <a:ea typeface="Plus Jakarta Sans ExtraBold"/>
                <a:cs typeface="Plus Jakarta Sans ExtraBold"/>
                <a:sym typeface="Plus Jakarta Sans ExtraBold"/>
              </a:rPr>
              <a:t>UK Wildlife resource</a:t>
            </a:r>
            <a:endParaRPr/>
          </a:p>
        </p:txBody>
      </p:sp>
      <p:sp>
        <p:nvSpPr>
          <p:cNvPr id="652" name="Google Shape;652;p106"/>
          <p:cNvSpPr txBox="1"/>
          <p:nvPr/>
        </p:nvSpPr>
        <p:spPr>
          <a:xfrm>
            <a:off x="840222" y="1540061"/>
            <a:ext cx="3134219" cy="3624069"/>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en-GB" sz="2100" b="0" i="0">
                <a:solidFill>
                  <a:srgbClr val="5E5B5C"/>
                </a:solidFill>
                <a:latin typeface="Plus Jakarta Sans Medium"/>
                <a:ea typeface="Plus Jakarta Sans Medium"/>
                <a:cs typeface="Plus Jakarta Sans Medium"/>
                <a:sym typeface="Plus Jakarta Sans Medium"/>
              </a:rPr>
              <a:t>Increase children's awareness of the wide variety of animals, plants and fungi that can be found in the UK. There are several card games and activities to promote discussion suitable for children ages 3 to 11 years.</a:t>
            </a:r>
            <a:endParaRPr/>
          </a:p>
          <a:p>
            <a:pPr marL="0" marR="0" lvl="0" indent="0" algn="l" rtl="0">
              <a:spcBef>
                <a:spcPts val="0"/>
              </a:spcBef>
              <a:spcAft>
                <a:spcPts val="0"/>
              </a:spcAft>
              <a:buNone/>
            </a:pPr>
            <a:endParaRPr sz="2100" b="0" i="0">
              <a:solidFill>
                <a:srgbClr val="5E5B5C"/>
              </a:solidFill>
              <a:latin typeface="Inter"/>
              <a:ea typeface="Inter"/>
              <a:cs typeface="Inter"/>
              <a:sym typeface="Inter"/>
            </a:endParaRPr>
          </a:p>
        </p:txBody>
      </p:sp>
      <p:sp>
        <p:nvSpPr>
          <p:cNvPr id="653" name="Google Shape;653;p106"/>
          <p:cNvSpPr txBox="1"/>
          <p:nvPr/>
        </p:nvSpPr>
        <p:spPr>
          <a:xfrm>
            <a:off x="840222" y="655817"/>
            <a:ext cx="7455325"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UK Wildlife</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pic>
        <p:nvPicPr>
          <p:cNvPr id="654" name="Google Shape;654;p106" descr="A picture containing text, mammal, outdoor, ground&#10;&#10;Description automatically generated">
            <a:hlinkClick r:id="rId2"/>
          </p:cNvPr>
          <p:cNvPicPr preferRelativeResize="0"/>
          <p:nvPr/>
        </p:nvPicPr>
        <p:blipFill rotWithShape="1">
          <a:blip r:embed="rId3">
            <a:alphaModFix/>
          </a:blip>
          <a:srcRect/>
          <a:stretch/>
        </p:blipFill>
        <p:spPr>
          <a:xfrm>
            <a:off x="4387467" y="1461315"/>
            <a:ext cx="4378282" cy="3277043"/>
          </a:xfrm>
          <a:prstGeom prst="rect">
            <a:avLst/>
          </a:prstGeom>
          <a:noFill/>
          <a:ln>
            <a:noFill/>
          </a:ln>
          <a:effectLst>
            <a:outerShdw blurRad="50800" dist="38100" algn="l" rotWithShape="0">
              <a:srgbClr val="000000">
                <a:alpha val="40000"/>
              </a:srgbClr>
            </a:outerShdw>
          </a:effectLst>
        </p:spPr>
      </p:pic>
    </p:spTree>
    <p:extLst>
      <p:ext uri="{BB962C8B-B14F-4D97-AF65-F5344CB8AC3E}">
        <p14:creationId xmlns:p14="http://schemas.microsoft.com/office/powerpoint/2010/main" val="2431270656"/>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matchingName="Science Reading Challenge">
  <p:cSld name="Science Reading Challenge">
    <p:spTree>
      <p:nvGrpSpPr>
        <p:cNvPr id="1" name="Shape 655"/>
        <p:cNvGrpSpPr/>
        <p:nvPr/>
      </p:nvGrpSpPr>
      <p:grpSpPr>
        <a:xfrm>
          <a:off x="0" y="0"/>
          <a:ext cx="0" cy="0"/>
          <a:chOff x="0" y="0"/>
          <a:chExt cx="0" cy="0"/>
        </a:xfrm>
      </p:grpSpPr>
      <p:sp>
        <p:nvSpPr>
          <p:cNvPr id="656" name="Google Shape;656;p107"/>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57" name="Google Shape;657;p107"/>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58" name="Google Shape;658;p107"/>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659" name="Google Shape;659;p107"/>
          <p:cNvSpPr txBox="1"/>
          <p:nvPr/>
        </p:nvSpPr>
        <p:spPr>
          <a:xfrm>
            <a:off x="840222" y="5044834"/>
            <a:ext cx="7879252" cy="715581"/>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2100"/>
              <a:buFont typeface="Plus Jakarta Sans ExtraBold"/>
              <a:buNone/>
            </a:pPr>
            <a:r>
              <a:rPr lang="en-GB" sz="21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2100" b="1" i="0" u="none" strike="noStrike" cap="none">
                <a:solidFill>
                  <a:srgbClr val="002060"/>
                </a:solidFill>
                <a:latin typeface="Plus Jakarta Sans ExtraBold"/>
                <a:ea typeface="Plus Jakarta Sans ExtraBold"/>
                <a:cs typeface="Plus Jakarta Sans ExtraBold"/>
                <a:sym typeface="Plus Jakarta Sans ExtraBold"/>
              </a:rPr>
              <a:t> to explore the </a:t>
            </a:r>
            <a:endParaRPr/>
          </a:p>
          <a:p>
            <a:pPr marL="0" marR="0" lvl="0" indent="0" algn="l" rtl="0">
              <a:lnSpc>
                <a:spcPct val="100000"/>
              </a:lnSpc>
              <a:spcBef>
                <a:spcPts val="0"/>
              </a:spcBef>
              <a:spcAft>
                <a:spcPts val="0"/>
              </a:spcAft>
              <a:buClr>
                <a:srgbClr val="002060"/>
              </a:buClr>
              <a:buSzPts val="2100"/>
              <a:buFont typeface="Plus Jakarta Sans ExtraBold"/>
              <a:buNone/>
            </a:pPr>
            <a:r>
              <a:rPr lang="en-GB" sz="2100" b="1" i="0" u="none" strike="noStrike" cap="none">
                <a:solidFill>
                  <a:srgbClr val="002060"/>
                </a:solidFill>
                <a:latin typeface="Plus Jakarta Sans ExtraBold"/>
                <a:ea typeface="Plus Jakarta Sans ExtraBold"/>
                <a:cs typeface="Plus Jakarta Sans ExtraBold"/>
                <a:sym typeface="Plus Jakarta Sans ExtraBold"/>
              </a:rPr>
              <a:t>Science Reading Challenge resource</a:t>
            </a:r>
            <a:endParaRPr/>
          </a:p>
        </p:txBody>
      </p:sp>
      <p:sp>
        <p:nvSpPr>
          <p:cNvPr id="660" name="Google Shape;660;p107"/>
          <p:cNvSpPr txBox="1"/>
          <p:nvPr/>
        </p:nvSpPr>
        <p:spPr>
          <a:xfrm>
            <a:off x="824279" y="1707705"/>
            <a:ext cx="3723547" cy="2977738"/>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en-GB" sz="2100" b="0" i="0">
                <a:solidFill>
                  <a:srgbClr val="5E5B5C"/>
                </a:solidFill>
                <a:latin typeface="Plus Jakarta Sans Medium"/>
                <a:ea typeface="Plus Jakarta Sans Medium"/>
                <a:cs typeface="Plus Jakarta Sans Medium"/>
                <a:sym typeface="Plus Jakarta Sans Medium"/>
              </a:rPr>
              <a:t>Run a school-wide Science Reading Challenge!</a:t>
            </a:r>
            <a:endParaRPr/>
          </a:p>
          <a:p>
            <a:pPr marL="0" marR="0" lvl="0" indent="0" algn="l" rtl="0">
              <a:spcBef>
                <a:spcPts val="0"/>
              </a:spcBef>
              <a:spcAft>
                <a:spcPts val="0"/>
              </a:spcAft>
              <a:buNone/>
            </a:pPr>
            <a:endParaRPr sz="2100" b="0" i="0">
              <a:solidFill>
                <a:srgbClr val="5E5B5C"/>
              </a:solidFill>
              <a:latin typeface="Plus Jakarta Sans Medium"/>
              <a:ea typeface="Plus Jakarta Sans Medium"/>
              <a:cs typeface="Plus Jakarta Sans Medium"/>
              <a:sym typeface="Plus Jakarta Sans Medium"/>
            </a:endParaRPr>
          </a:p>
          <a:p>
            <a:pPr marL="0" marR="0" lvl="0" indent="0" algn="l" rtl="0">
              <a:spcBef>
                <a:spcPts val="0"/>
              </a:spcBef>
              <a:spcAft>
                <a:spcPts val="0"/>
              </a:spcAft>
              <a:buNone/>
            </a:pPr>
            <a:r>
              <a:rPr lang="en-GB" sz="2100" b="0" i="0">
                <a:solidFill>
                  <a:srgbClr val="5E5B5C"/>
                </a:solidFill>
                <a:latin typeface="Plus Jakarta Sans Medium"/>
                <a:ea typeface="Plus Jakarta Sans Medium"/>
                <a:cs typeface="Plus Jakarta Sans Medium"/>
                <a:sym typeface="Plus Jakarta Sans Medium"/>
              </a:rPr>
              <a:t>Download ideas for possible launch events and activities. You can also download bookmarks, passports and certificates.</a:t>
            </a:r>
            <a:endParaRPr/>
          </a:p>
        </p:txBody>
      </p:sp>
      <p:sp>
        <p:nvSpPr>
          <p:cNvPr id="661" name="Google Shape;661;p107"/>
          <p:cNvSpPr txBox="1"/>
          <p:nvPr/>
        </p:nvSpPr>
        <p:spPr>
          <a:xfrm>
            <a:off x="840221" y="655817"/>
            <a:ext cx="8163102"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SCIENCE READING CHALLENGE</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pic>
        <p:nvPicPr>
          <p:cNvPr id="662" name="Google Shape;662;p107">
            <a:hlinkClick r:id="rId2"/>
          </p:cNvPr>
          <p:cNvPicPr preferRelativeResize="0"/>
          <p:nvPr/>
        </p:nvPicPr>
        <p:blipFill rotWithShape="1">
          <a:blip r:embed="rId3">
            <a:alphaModFix/>
          </a:blip>
          <a:srcRect/>
          <a:stretch/>
        </p:blipFill>
        <p:spPr>
          <a:xfrm>
            <a:off x="5189965" y="2153765"/>
            <a:ext cx="3529508" cy="2085618"/>
          </a:xfrm>
          <a:prstGeom prst="rect">
            <a:avLst/>
          </a:prstGeom>
          <a:noFill/>
          <a:ln>
            <a:noFill/>
          </a:ln>
        </p:spPr>
      </p:pic>
    </p:spTree>
    <p:extLst>
      <p:ext uri="{BB962C8B-B14F-4D97-AF65-F5344CB8AC3E}">
        <p14:creationId xmlns:p14="http://schemas.microsoft.com/office/powerpoint/2010/main" val="2263357037"/>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matchingName="I bet you didn't know...">
  <p:cSld name="I bet you didn't know...">
    <p:spTree>
      <p:nvGrpSpPr>
        <p:cNvPr id="1" name="Shape 663"/>
        <p:cNvGrpSpPr/>
        <p:nvPr/>
      </p:nvGrpSpPr>
      <p:grpSpPr>
        <a:xfrm>
          <a:off x="0" y="0"/>
          <a:ext cx="0" cy="0"/>
          <a:chOff x="0" y="0"/>
          <a:chExt cx="0" cy="0"/>
        </a:xfrm>
      </p:grpSpPr>
      <p:sp>
        <p:nvSpPr>
          <p:cNvPr id="664" name="Google Shape;664;p108"/>
          <p:cNvSpPr txBox="1"/>
          <p:nvPr/>
        </p:nvSpPr>
        <p:spPr>
          <a:xfrm>
            <a:off x="844337" y="6126015"/>
            <a:ext cx="5314815" cy="346249"/>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1800"/>
              <a:buFont typeface="Plus Jakarta Sans ExtraBold"/>
              <a:buNone/>
            </a:pPr>
            <a:r>
              <a:rPr lang="en-GB" sz="18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1800" b="1" i="0" u="none" strike="noStrike" cap="none">
                <a:solidFill>
                  <a:srgbClr val="002060"/>
                </a:solidFill>
                <a:latin typeface="Plus Jakarta Sans ExtraBold"/>
                <a:ea typeface="Plus Jakarta Sans ExtraBold"/>
                <a:cs typeface="Plus Jakarta Sans ExtraBold"/>
                <a:sym typeface="Plus Jakarta Sans ExtraBold"/>
              </a:rPr>
              <a:t> to view articles and teacher guides</a:t>
            </a:r>
            <a:endParaRPr/>
          </a:p>
        </p:txBody>
      </p:sp>
      <p:sp>
        <p:nvSpPr>
          <p:cNvPr id="665" name="Google Shape;665;p108"/>
          <p:cNvSpPr txBox="1"/>
          <p:nvPr/>
        </p:nvSpPr>
        <p:spPr>
          <a:xfrm>
            <a:off x="844337" y="1532450"/>
            <a:ext cx="3586988" cy="4593565"/>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2100"/>
              <a:buFont typeface="Plus Jakarta Sans Medium"/>
              <a:buNone/>
            </a:pPr>
            <a:r>
              <a:rPr lang="en-GB" sz="2100" b="0" i="0" u="none" strike="noStrike" cap="none">
                <a:solidFill>
                  <a:srgbClr val="5E5B5C"/>
                </a:solidFill>
                <a:latin typeface="Plus Jakarta Sans Medium"/>
                <a:ea typeface="Plus Jakarta Sans Medium"/>
                <a:cs typeface="Plus Jakarta Sans Medium"/>
                <a:sym typeface="Plus Jakarta Sans Medium"/>
              </a:rPr>
              <a:t>Introduce cutting-edge science research to provide stimulus to primary children’s developing ideas in science. Topics range from sustainability to the purpose of the James Webb Telescope. This resource includes articles linked to UK curricula with accompanying Teacher Guides that can used as class presentations. </a:t>
            </a:r>
            <a:endParaRPr/>
          </a:p>
          <a:p>
            <a:pPr marL="0" marR="0" lvl="0" indent="0" algn="l" rtl="0">
              <a:lnSpc>
                <a:spcPct val="100000"/>
              </a:lnSpc>
              <a:spcBef>
                <a:spcPts val="0"/>
              </a:spcBef>
              <a:spcAft>
                <a:spcPts val="0"/>
              </a:spcAft>
              <a:buClr>
                <a:srgbClr val="000000"/>
              </a:buClr>
              <a:buSzPts val="2100"/>
              <a:buFont typeface="Calibri"/>
              <a:buNone/>
            </a:pPr>
            <a:endParaRPr sz="2100" b="0" i="0" u="none" strike="noStrike" cap="none">
              <a:solidFill>
                <a:srgbClr val="5E5B5C"/>
              </a:solidFill>
              <a:latin typeface="Inter"/>
              <a:ea typeface="Inter"/>
              <a:cs typeface="Inter"/>
              <a:sym typeface="Inter"/>
            </a:endParaRPr>
          </a:p>
        </p:txBody>
      </p:sp>
      <p:sp>
        <p:nvSpPr>
          <p:cNvPr id="666" name="Google Shape;666;p108"/>
          <p:cNvSpPr txBox="1"/>
          <p:nvPr/>
        </p:nvSpPr>
        <p:spPr>
          <a:xfrm>
            <a:off x="844338" y="614691"/>
            <a:ext cx="7455325"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I BET YOU DIDN’T KNOW…</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pic>
        <p:nvPicPr>
          <p:cNvPr id="667" name="Google Shape;667;p108">
            <a:hlinkClick r:id="rId2"/>
          </p:cNvPr>
          <p:cNvPicPr preferRelativeResize="0"/>
          <p:nvPr/>
        </p:nvPicPr>
        <p:blipFill rotWithShape="1">
          <a:blip r:embed="rId3">
            <a:alphaModFix/>
          </a:blip>
          <a:srcRect/>
          <a:stretch/>
        </p:blipFill>
        <p:spPr>
          <a:xfrm>
            <a:off x="5500329" y="1532450"/>
            <a:ext cx="2811124" cy="3986522"/>
          </a:xfrm>
          <a:prstGeom prst="rect">
            <a:avLst/>
          </a:prstGeom>
          <a:noFill/>
          <a:ln>
            <a:noFill/>
          </a:ln>
          <a:effectLst>
            <a:outerShdw blurRad="50800" dist="38100" algn="l" rotWithShape="0">
              <a:srgbClr val="000000">
                <a:alpha val="40000"/>
              </a:srgbClr>
            </a:outerShdw>
          </a:effectLst>
        </p:spPr>
      </p:pic>
    </p:spTree>
    <p:extLst>
      <p:ext uri="{BB962C8B-B14F-4D97-AF65-F5344CB8AC3E}">
        <p14:creationId xmlns:p14="http://schemas.microsoft.com/office/powerpoint/2010/main" val="425579477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12/12/2023</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5" name="TextShape 2">
            <a:extLst>
              <a:ext uri="{FF2B5EF4-FFF2-40B4-BE49-F238E27FC236}">
                <a16:creationId xmlns:a16="http://schemas.microsoft.com/office/drawing/2014/main" id="{64B22F08-0876-5047-B022-A5C71C68CF41}"/>
              </a:ext>
            </a:extLst>
          </p:cNvPr>
          <p:cNvSpPr txBox="1"/>
          <p:nvPr/>
        </p:nvSpPr>
        <p:spPr>
          <a:xfrm>
            <a:off x="1364735" y="1648366"/>
            <a:ext cx="6414527" cy="1413865"/>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For more information on the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Primary Science Teaching Trust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and access to a large selection of PSTT resources, visit our website:</a:t>
            </a:r>
          </a:p>
        </p:txBody>
      </p:sp>
      <p:pic>
        <p:nvPicPr>
          <p:cNvPr id="6" name="Picture 10">
            <a:hlinkClick r:id="rId2"/>
            <a:extLst>
              <a:ext uri="{FF2B5EF4-FFF2-40B4-BE49-F238E27FC236}">
                <a16:creationId xmlns:a16="http://schemas.microsoft.com/office/drawing/2014/main" id="{647288EE-A0FD-FE4D-A5F5-30772634FCA6}"/>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3464681" y="395364"/>
            <a:ext cx="2214638" cy="982069"/>
          </a:xfrm>
          <a:prstGeom prst="rect">
            <a:avLst/>
          </a:prstGeom>
          <a:noFill/>
          <a:ln cap="flat">
            <a:noFill/>
          </a:ln>
        </p:spPr>
      </p:pic>
      <p:sp>
        <p:nvSpPr>
          <p:cNvPr id="11" name="TextBox 12">
            <a:extLst>
              <a:ext uri="{FF2B5EF4-FFF2-40B4-BE49-F238E27FC236}">
                <a16:creationId xmlns:a16="http://schemas.microsoft.com/office/drawing/2014/main" id="{2A26FEFF-2451-1147-9415-12116348CC69}"/>
              </a:ext>
            </a:extLst>
          </p:cNvPr>
          <p:cNvSpPr txBox="1"/>
          <p:nvPr/>
        </p:nvSpPr>
        <p:spPr>
          <a:xfrm>
            <a:off x="3107672" y="4318401"/>
            <a:ext cx="2928654"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dirty="0">
                <a:solidFill>
                  <a:srgbClr val="575757"/>
                </a:solidFill>
                <a:uFillTx/>
                <a:latin typeface="Plus Jakarta Sans Medium" pitchFamily="2" charset="0"/>
                <a:cs typeface="Plus Jakarta Sans Medium" pitchFamily="2" charset="0"/>
              </a:rPr>
              <a:t>/PrimaryScienceTeachingTrust</a:t>
            </a:r>
          </a:p>
        </p:txBody>
      </p:sp>
      <p:sp>
        <p:nvSpPr>
          <p:cNvPr id="12" name="TextBox 13">
            <a:extLst>
              <a:ext uri="{FF2B5EF4-FFF2-40B4-BE49-F238E27FC236}">
                <a16:creationId xmlns:a16="http://schemas.microsoft.com/office/drawing/2014/main" id="{C2F8C0A5-22FA-0647-881A-5C477BE314BC}"/>
              </a:ext>
            </a:extLst>
          </p:cNvPr>
          <p:cNvSpPr txBox="1"/>
          <p:nvPr/>
        </p:nvSpPr>
        <p:spPr>
          <a:xfrm>
            <a:off x="2716514" y="3381313"/>
            <a:ext cx="3710971" cy="484748"/>
          </a:xfrm>
          <a:prstGeom prst="rect">
            <a:avLst/>
          </a:prstGeom>
          <a:noFill/>
          <a:ln cap="flat">
            <a:noFill/>
          </a:ln>
        </p:spPr>
        <p:txBody>
          <a:bodyPr vert="horz" wrap="square" lIns="68580" tIns="34290" rIns="68580" bIns="34290" anchor="t" anchorCtr="0" compatLnSpc="1">
            <a:sp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700" b="1" i="0" u="none" strike="noStrike" kern="1200" cap="none" spc="0" baseline="0">
                <a:solidFill>
                  <a:srgbClr val="3EB1C8"/>
                </a:solidFill>
                <a:uFillTx/>
                <a:latin typeface="Plus Jakarta Sans ExtraBold" pitchFamily="2" charset="0"/>
                <a:cs typeface="Plus Jakarta Sans ExtraBold" pitchFamily="2" charset="0"/>
              </a:rPr>
              <a:t>www.pstt.</a:t>
            </a:r>
            <a:r>
              <a:rPr lang="en-GB" sz="2400" b="1" i="0" u="none" strike="noStrike" kern="1200" cap="none" spc="0" baseline="0">
                <a:solidFill>
                  <a:srgbClr val="3EB1C8"/>
                </a:solidFill>
                <a:uFillTx/>
                <a:latin typeface="Plus Jakarta Sans ExtraBold" pitchFamily="2" charset="0"/>
                <a:cs typeface="Plus Jakarta Sans ExtraBold" pitchFamily="2" charset="0"/>
              </a:rPr>
              <a:t>org</a:t>
            </a:r>
            <a:r>
              <a:rPr lang="en-GB" sz="2700" b="1" i="0" u="none" strike="noStrike" kern="1200" cap="none" spc="0" baseline="0">
                <a:solidFill>
                  <a:srgbClr val="3EB1C8"/>
                </a:solidFill>
                <a:uFillTx/>
                <a:latin typeface="Plus Jakarta Sans ExtraBold" pitchFamily="2" charset="0"/>
                <a:cs typeface="Plus Jakarta Sans ExtraBold" pitchFamily="2" charset="0"/>
              </a:rPr>
              <a:t>.uk</a:t>
            </a:r>
          </a:p>
        </p:txBody>
      </p:sp>
      <p:sp>
        <p:nvSpPr>
          <p:cNvPr id="13" name="TextBox 14">
            <a:extLst>
              <a:ext uri="{FF2B5EF4-FFF2-40B4-BE49-F238E27FC236}">
                <a16:creationId xmlns:a16="http://schemas.microsoft.com/office/drawing/2014/main" id="{72AB690D-0FB4-F444-A6E2-5E7C349AD672}"/>
              </a:ext>
            </a:extLst>
          </p:cNvPr>
          <p:cNvSpPr txBox="1"/>
          <p:nvPr/>
        </p:nvSpPr>
        <p:spPr>
          <a:xfrm>
            <a:off x="3802326" y="4960065"/>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0" name="TextBox 14">
            <a:extLst>
              <a:ext uri="{FF2B5EF4-FFF2-40B4-BE49-F238E27FC236}">
                <a16:creationId xmlns:a16="http://schemas.microsoft.com/office/drawing/2014/main" id="{4D0AB3AE-3DF9-F268-610C-DF04A3F3C68D}"/>
              </a:ext>
            </a:extLst>
          </p:cNvPr>
          <p:cNvSpPr txBox="1"/>
          <p:nvPr userDrawn="1"/>
        </p:nvSpPr>
        <p:spPr>
          <a:xfrm>
            <a:off x="3802325" y="5663976"/>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2" name="Picture 21" descr="Logo, icon&#10;&#10;Description automatically generated">
            <a:extLst>
              <a:ext uri="{FF2B5EF4-FFF2-40B4-BE49-F238E27FC236}">
                <a16:creationId xmlns:a16="http://schemas.microsoft.com/office/drawing/2014/main" id="{EF4680C9-B2F9-8014-9265-64A0DD0FB90F}"/>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2796781" y="4313324"/>
            <a:ext cx="328475" cy="305159"/>
          </a:xfrm>
          <a:prstGeom prst="rect">
            <a:avLst/>
          </a:prstGeom>
        </p:spPr>
      </p:pic>
      <p:pic>
        <p:nvPicPr>
          <p:cNvPr id="28" name="Picture 27" descr="Logo, icon&#10;&#10;Description automatically generated">
            <a:extLst>
              <a:ext uri="{FF2B5EF4-FFF2-40B4-BE49-F238E27FC236}">
                <a16:creationId xmlns:a16="http://schemas.microsoft.com/office/drawing/2014/main" id="{3FC6947C-D447-ECAD-853A-ACD9E0E9EFFC}"/>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3464681" y="4943688"/>
            <a:ext cx="367388" cy="327995"/>
          </a:xfrm>
          <a:prstGeom prst="rect">
            <a:avLst/>
          </a:prstGeom>
        </p:spPr>
      </p:pic>
      <p:pic>
        <p:nvPicPr>
          <p:cNvPr id="30" name="Picture 29" descr="Logo, icon&#10;&#10;Description automatically generated">
            <a:extLst>
              <a:ext uri="{FF2B5EF4-FFF2-40B4-BE49-F238E27FC236}">
                <a16:creationId xmlns:a16="http://schemas.microsoft.com/office/drawing/2014/main" id="{E13A77D6-6069-57D1-B192-472352667CD6}"/>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3464682" y="5613264"/>
            <a:ext cx="366788" cy="340753"/>
          </a:xfrm>
          <a:prstGeom prst="rect">
            <a:avLst/>
          </a:prstGeom>
        </p:spPr>
      </p:pic>
    </p:spTree>
    <p:extLst>
      <p:ext uri="{BB962C8B-B14F-4D97-AF65-F5344CB8AC3E}">
        <p14:creationId xmlns:p14="http://schemas.microsoft.com/office/powerpoint/2010/main" val="2079252632"/>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matchingName="City Science Stars">
  <p:cSld name="City Science Stars">
    <p:spTree>
      <p:nvGrpSpPr>
        <p:cNvPr id="1" name="Shape 668"/>
        <p:cNvGrpSpPr/>
        <p:nvPr/>
      </p:nvGrpSpPr>
      <p:grpSpPr>
        <a:xfrm>
          <a:off x="0" y="0"/>
          <a:ext cx="0" cy="0"/>
          <a:chOff x="0" y="0"/>
          <a:chExt cx="0" cy="0"/>
        </a:xfrm>
      </p:grpSpPr>
      <p:sp>
        <p:nvSpPr>
          <p:cNvPr id="669" name="Google Shape;669;p109"/>
          <p:cNvSpPr txBox="1"/>
          <p:nvPr/>
        </p:nvSpPr>
        <p:spPr>
          <a:xfrm>
            <a:off x="534170" y="5118582"/>
            <a:ext cx="3938679" cy="323165"/>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02060"/>
              </a:buClr>
              <a:buSzPts val="1650"/>
              <a:buFont typeface="Plus Jakarta Sans ExtraBold"/>
              <a:buNone/>
            </a:pPr>
            <a:r>
              <a:rPr lang="en-GB" sz="165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1650" b="1" i="0" u="none" strike="noStrike" cap="none">
                <a:solidFill>
                  <a:srgbClr val="002060"/>
                </a:solidFill>
                <a:latin typeface="Plus Jakarta Sans ExtraBold"/>
                <a:ea typeface="Plus Jakarta Sans ExtraBold"/>
                <a:cs typeface="Plus Jakarta Sans ExtraBold"/>
                <a:sym typeface="Plus Jakarta Sans ExtraBold"/>
              </a:rPr>
              <a:t> for City Science Stars</a:t>
            </a:r>
            <a:endParaRPr/>
          </a:p>
        </p:txBody>
      </p:sp>
      <p:sp>
        <p:nvSpPr>
          <p:cNvPr id="670" name="Google Shape;670;p109"/>
          <p:cNvSpPr txBox="1"/>
          <p:nvPr/>
        </p:nvSpPr>
        <p:spPr>
          <a:xfrm>
            <a:off x="844337" y="1543720"/>
            <a:ext cx="3085826" cy="3300904"/>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2100"/>
              <a:buFont typeface="Plus Jakarta Sans Medium"/>
              <a:buNone/>
            </a:pPr>
            <a:r>
              <a:rPr lang="en-GB" sz="2100" b="0" i="0" u="none" strike="noStrike" cap="none">
                <a:solidFill>
                  <a:srgbClr val="5E5B5C"/>
                </a:solidFill>
                <a:latin typeface="Plus Jakarta Sans Medium"/>
                <a:ea typeface="Plus Jakarta Sans Medium"/>
                <a:cs typeface="Plus Jakarta Sans Medium"/>
                <a:sym typeface="Plus Jakarta Sans Medium"/>
              </a:rPr>
              <a:t>PSTT and </a:t>
            </a:r>
            <a:r>
              <a:rPr lang="en-GB" sz="2100" b="1" i="0" u="sng" strike="noStrike" cap="none">
                <a:solidFill>
                  <a:srgbClr val="006AB3"/>
                </a:solidFill>
                <a:latin typeface="Plus Jakarta Sans ExtraBold"/>
                <a:ea typeface="Plus Jakarta Sans ExtraBold"/>
                <a:cs typeface="Plus Jakarta Sans ExtraBold"/>
                <a:sym typeface="Plus Jakarta Sans ExtraBold"/>
                <a:hlinkClick r:id="rId3">
                  <a:extLst>
                    <a:ext uri="{A12FA001-AC4F-418D-AE19-62706E023703}">
                      <ahyp:hlinkClr xmlns:ahyp="http://schemas.microsoft.com/office/drawing/2018/hyperlinkcolor" val="tx"/>
                    </a:ext>
                  </a:extLst>
                </a:hlinkClick>
              </a:rPr>
              <a:t>Leicester City in the Community (LCitC)</a:t>
            </a:r>
            <a:r>
              <a:rPr lang="en-GB" sz="2100" b="0" i="0" u="none" strike="noStrike" cap="none">
                <a:solidFill>
                  <a:srgbClr val="5E5B5C"/>
                </a:solidFill>
                <a:latin typeface="Plus Jakarta Sans Medium"/>
                <a:ea typeface="Plus Jakarta Sans Medium"/>
                <a:cs typeface="Plus Jakarta Sans Medium"/>
                <a:sym typeface="Plus Jakarta Sans Medium"/>
              </a:rPr>
              <a:t>’s project aims to engage primary school children in Years 5 and 6 who have low science capital by linking lessons to football, other sports and to space.</a:t>
            </a:r>
            <a:endParaRPr/>
          </a:p>
        </p:txBody>
      </p:sp>
      <p:sp>
        <p:nvSpPr>
          <p:cNvPr id="671" name="Google Shape;671;p109"/>
          <p:cNvSpPr txBox="1"/>
          <p:nvPr/>
        </p:nvSpPr>
        <p:spPr>
          <a:xfrm>
            <a:off x="844338" y="646513"/>
            <a:ext cx="7455325" cy="623248"/>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3600"/>
              <a:buFont typeface="Plus Jakarta Sans Medium"/>
              <a:buNone/>
            </a:pPr>
            <a:r>
              <a:rPr lang="en-GB" sz="3600" b="0" i="0" u="none" strike="noStrike" cap="none">
                <a:solidFill>
                  <a:srgbClr val="3EB1C8"/>
                </a:solidFill>
                <a:latin typeface="Plus Jakarta Sans Medium"/>
                <a:ea typeface="Plus Jakarta Sans Medium"/>
                <a:cs typeface="Plus Jakarta Sans Medium"/>
                <a:sym typeface="Plus Jakarta Sans Medium"/>
              </a:rPr>
              <a:t>CITY SCIENCE STARS</a:t>
            </a:r>
            <a:endParaRPr sz="3600" b="0" i="0" u="none" strike="noStrike" cap="none">
              <a:solidFill>
                <a:srgbClr val="3EB1C8"/>
              </a:solidFill>
              <a:latin typeface="Plus Jakarta Sans Medium"/>
              <a:ea typeface="Plus Jakarta Sans Medium"/>
              <a:cs typeface="Plus Jakarta Sans Medium"/>
              <a:sym typeface="Plus Jakarta Sans Medium"/>
            </a:endParaRPr>
          </a:p>
        </p:txBody>
      </p:sp>
      <p:pic>
        <p:nvPicPr>
          <p:cNvPr id="672" name="Google Shape;672;p109" descr="Logo, company name&#10;&#10;Description automatically generated"/>
          <p:cNvPicPr preferRelativeResize="0"/>
          <p:nvPr/>
        </p:nvPicPr>
        <p:blipFill rotWithShape="1">
          <a:blip r:embed="rId4">
            <a:alphaModFix/>
          </a:blip>
          <a:srcRect/>
          <a:stretch/>
        </p:blipFill>
        <p:spPr>
          <a:xfrm>
            <a:off x="423701" y="5613849"/>
            <a:ext cx="1384342" cy="1066899"/>
          </a:xfrm>
          <a:prstGeom prst="rect">
            <a:avLst/>
          </a:prstGeom>
          <a:noFill/>
          <a:ln>
            <a:noFill/>
          </a:ln>
        </p:spPr>
      </p:pic>
      <p:pic>
        <p:nvPicPr>
          <p:cNvPr id="673" name="Google Shape;673;p109" descr="Logo&#10;&#10;Description automatically generated"/>
          <p:cNvPicPr preferRelativeResize="0"/>
          <p:nvPr/>
        </p:nvPicPr>
        <p:blipFill rotWithShape="1">
          <a:blip r:embed="rId5">
            <a:alphaModFix/>
          </a:blip>
          <a:srcRect/>
          <a:stretch/>
        </p:blipFill>
        <p:spPr>
          <a:xfrm>
            <a:off x="1888425" y="5613849"/>
            <a:ext cx="1347144" cy="1066900"/>
          </a:xfrm>
          <a:prstGeom prst="rect">
            <a:avLst/>
          </a:prstGeom>
          <a:noFill/>
          <a:ln>
            <a:noFill/>
          </a:ln>
        </p:spPr>
      </p:pic>
      <p:pic>
        <p:nvPicPr>
          <p:cNvPr id="674" name="Google Shape;674;p109" descr="Graphical user interface, text, application&#10;&#10;Description automatically generated">
            <a:hlinkClick r:id="rId2"/>
          </p:cNvPr>
          <p:cNvPicPr preferRelativeResize="0"/>
          <p:nvPr/>
        </p:nvPicPr>
        <p:blipFill rotWithShape="1">
          <a:blip r:embed="rId6">
            <a:alphaModFix/>
          </a:blip>
          <a:srcRect/>
          <a:stretch/>
        </p:blipFill>
        <p:spPr>
          <a:xfrm>
            <a:off x="5755134" y="769285"/>
            <a:ext cx="2167964" cy="3076307"/>
          </a:xfrm>
          <a:prstGeom prst="rect">
            <a:avLst/>
          </a:prstGeom>
          <a:noFill/>
          <a:ln>
            <a:noFill/>
          </a:ln>
          <a:effectLst>
            <a:outerShdw blurRad="50800" dist="38100" algn="l" rotWithShape="0">
              <a:srgbClr val="000000">
                <a:alpha val="40000"/>
              </a:srgbClr>
            </a:outerShdw>
          </a:effectLst>
        </p:spPr>
      </p:pic>
      <p:pic>
        <p:nvPicPr>
          <p:cNvPr id="675" name="Google Shape;675;p109">
            <a:hlinkClick r:id="rId2"/>
          </p:cNvPr>
          <p:cNvPicPr preferRelativeResize="0"/>
          <p:nvPr/>
        </p:nvPicPr>
        <p:blipFill rotWithShape="1">
          <a:blip r:embed="rId7">
            <a:alphaModFix/>
          </a:blip>
          <a:srcRect/>
          <a:stretch/>
        </p:blipFill>
        <p:spPr>
          <a:xfrm>
            <a:off x="6839116" y="2083093"/>
            <a:ext cx="2167964" cy="3064196"/>
          </a:xfrm>
          <a:prstGeom prst="rect">
            <a:avLst/>
          </a:prstGeom>
          <a:noFill/>
          <a:ln>
            <a:noFill/>
          </a:ln>
          <a:effectLst>
            <a:outerShdw blurRad="50800" dist="38100" algn="l" rotWithShape="0">
              <a:srgbClr val="000000">
                <a:alpha val="40000"/>
              </a:srgbClr>
            </a:outerShdw>
          </a:effectLst>
        </p:spPr>
      </p:pic>
      <p:pic>
        <p:nvPicPr>
          <p:cNvPr id="676" name="Google Shape;676;p109" descr="Text&#10;&#10;Description automatically generated">
            <a:hlinkClick r:id="rId2"/>
          </p:cNvPr>
          <p:cNvPicPr preferRelativeResize="0"/>
          <p:nvPr/>
        </p:nvPicPr>
        <p:blipFill rotWithShape="1">
          <a:blip r:embed="rId8">
            <a:alphaModFix/>
          </a:blip>
          <a:srcRect/>
          <a:stretch/>
        </p:blipFill>
        <p:spPr>
          <a:xfrm>
            <a:off x="4572001" y="2071987"/>
            <a:ext cx="2167964" cy="3086408"/>
          </a:xfrm>
          <a:prstGeom prst="rect">
            <a:avLst/>
          </a:prstGeom>
          <a:noFill/>
          <a:ln>
            <a:noFill/>
          </a:ln>
          <a:effectLst>
            <a:outerShdw blurRad="50800" dist="38100" algn="l" rotWithShape="0">
              <a:srgbClr val="000000">
                <a:alpha val="40000"/>
              </a:srgbClr>
            </a:outerShdw>
          </a:effectLst>
        </p:spPr>
      </p:pic>
    </p:spTree>
    <p:extLst>
      <p:ext uri="{BB962C8B-B14F-4D97-AF65-F5344CB8AC3E}">
        <p14:creationId xmlns:p14="http://schemas.microsoft.com/office/powerpoint/2010/main" val="4091815117"/>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matchingName="Climate Science">
  <p:cSld name="Climate Science">
    <p:spTree>
      <p:nvGrpSpPr>
        <p:cNvPr id="1" name="Shape 677"/>
        <p:cNvGrpSpPr/>
        <p:nvPr/>
      </p:nvGrpSpPr>
      <p:grpSpPr>
        <a:xfrm>
          <a:off x="0" y="0"/>
          <a:ext cx="0" cy="0"/>
          <a:chOff x="0" y="0"/>
          <a:chExt cx="0" cy="0"/>
        </a:xfrm>
      </p:grpSpPr>
      <p:sp>
        <p:nvSpPr>
          <p:cNvPr id="678" name="Google Shape;678;p110"/>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9" name="Google Shape;679;p110"/>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80" name="Google Shape;680;p110"/>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681" name="Google Shape;681;p110"/>
          <p:cNvSpPr txBox="1"/>
          <p:nvPr/>
        </p:nvSpPr>
        <p:spPr>
          <a:xfrm>
            <a:off x="736633" y="5653548"/>
            <a:ext cx="5447657" cy="715581"/>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2100"/>
              <a:buFont typeface="Plus Jakarta Sans ExtraBold"/>
              <a:buNone/>
            </a:pPr>
            <a:r>
              <a:rPr lang="en-GB" sz="21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2100" b="1" i="0" u="none" strike="noStrike" cap="none">
                <a:solidFill>
                  <a:srgbClr val="002060"/>
                </a:solidFill>
                <a:latin typeface="Plus Jakarta Sans ExtraBold"/>
                <a:ea typeface="Plus Jakarta Sans ExtraBold"/>
                <a:cs typeface="Plus Jakarta Sans ExtraBold"/>
                <a:sym typeface="Plus Jakarta Sans ExtraBold"/>
              </a:rPr>
              <a:t> to view </a:t>
            </a:r>
            <a:endParaRPr/>
          </a:p>
          <a:p>
            <a:pPr marL="0" marR="0" lvl="0" indent="0" algn="l" rtl="0">
              <a:lnSpc>
                <a:spcPct val="100000"/>
              </a:lnSpc>
              <a:spcBef>
                <a:spcPts val="0"/>
              </a:spcBef>
              <a:spcAft>
                <a:spcPts val="0"/>
              </a:spcAft>
              <a:buClr>
                <a:srgbClr val="002060"/>
              </a:buClr>
              <a:buSzPts val="2100"/>
              <a:buFont typeface="Plus Jakarta Sans ExtraBold"/>
              <a:buNone/>
            </a:pPr>
            <a:r>
              <a:rPr lang="en-GB" sz="2100" b="1" i="0" u="none" strike="noStrike" cap="none">
                <a:solidFill>
                  <a:srgbClr val="002060"/>
                </a:solidFill>
                <a:latin typeface="Plus Jakarta Sans ExtraBold"/>
                <a:ea typeface="Plus Jakarta Sans ExtraBold"/>
                <a:cs typeface="Plus Jakarta Sans ExtraBold"/>
                <a:sym typeface="Plus Jakarta Sans ExtraBold"/>
              </a:rPr>
              <a:t>Climate Science resources </a:t>
            </a:r>
            <a:endParaRPr/>
          </a:p>
        </p:txBody>
      </p:sp>
      <p:sp>
        <p:nvSpPr>
          <p:cNvPr id="682" name="Google Shape;682;p110"/>
          <p:cNvSpPr txBox="1"/>
          <p:nvPr/>
        </p:nvSpPr>
        <p:spPr>
          <a:xfrm>
            <a:off x="722214" y="1501445"/>
            <a:ext cx="4004340" cy="3947234"/>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en-GB" sz="2100" b="0" i="0">
                <a:solidFill>
                  <a:srgbClr val="5E5B5C"/>
                </a:solidFill>
                <a:latin typeface="Plus Jakarta Sans Medium"/>
                <a:ea typeface="Plus Jakarta Sans Medium"/>
                <a:cs typeface="Plus Jakarta Sans Medium"/>
                <a:sym typeface="Plus Jakarta Sans Medium"/>
              </a:rPr>
              <a:t>Discover what makes effective climate science education in primary schools. </a:t>
            </a:r>
            <a:endParaRPr/>
          </a:p>
          <a:p>
            <a:pPr marL="0" marR="0" lvl="0" indent="0" algn="l" rtl="0">
              <a:spcBef>
                <a:spcPts val="0"/>
              </a:spcBef>
              <a:spcAft>
                <a:spcPts val="0"/>
              </a:spcAft>
              <a:buNone/>
            </a:pPr>
            <a:endParaRPr sz="2100" b="0" i="0">
              <a:solidFill>
                <a:srgbClr val="5E5B5C"/>
              </a:solidFill>
              <a:latin typeface="Plus Jakarta Sans Medium"/>
              <a:ea typeface="Plus Jakarta Sans Medium"/>
              <a:cs typeface="Plus Jakarta Sans Medium"/>
              <a:sym typeface="Plus Jakarta Sans Medium"/>
            </a:endParaRPr>
          </a:p>
          <a:p>
            <a:pPr marL="0" marR="0" lvl="0" indent="0" algn="l" rtl="0">
              <a:spcBef>
                <a:spcPts val="0"/>
              </a:spcBef>
              <a:spcAft>
                <a:spcPts val="0"/>
              </a:spcAft>
              <a:buNone/>
            </a:pPr>
            <a:r>
              <a:rPr lang="en-GB" sz="2100" b="0" i="0">
                <a:solidFill>
                  <a:srgbClr val="5E5B5C"/>
                </a:solidFill>
                <a:latin typeface="Plus Jakarta Sans Medium"/>
                <a:ea typeface="Plus Jakarta Sans Medium"/>
                <a:cs typeface="Plus Jakarta Sans Medium"/>
                <a:sym typeface="Plus Jakarta Sans Medium"/>
              </a:rPr>
              <a:t>Use live classroom sessions with your children or school assembly. Learn how to approach the science and solutions of climate change in 8 different teacher CPD sessions as well as Why&amp;How? magazine articles. </a:t>
            </a:r>
            <a:endParaRPr/>
          </a:p>
        </p:txBody>
      </p:sp>
      <p:sp>
        <p:nvSpPr>
          <p:cNvPr id="683" name="Google Shape;683;p110"/>
          <p:cNvSpPr txBox="1"/>
          <p:nvPr/>
        </p:nvSpPr>
        <p:spPr>
          <a:xfrm>
            <a:off x="736633" y="604079"/>
            <a:ext cx="8215856"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CLIMATE SCIENCE RESOURCES</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pic>
        <p:nvPicPr>
          <p:cNvPr id="684" name="Google Shape;684;p110" descr="A picture containing graphical user interface&#10;&#10;Description automatically generated"/>
          <p:cNvPicPr preferRelativeResize="0"/>
          <p:nvPr/>
        </p:nvPicPr>
        <p:blipFill rotWithShape="1">
          <a:blip r:embed="rId3">
            <a:alphaModFix/>
          </a:blip>
          <a:srcRect/>
          <a:stretch/>
        </p:blipFill>
        <p:spPr>
          <a:xfrm>
            <a:off x="5000440" y="2053241"/>
            <a:ext cx="3723547" cy="2751518"/>
          </a:xfrm>
          <a:prstGeom prst="rect">
            <a:avLst/>
          </a:prstGeom>
          <a:noFill/>
          <a:ln>
            <a:noFill/>
          </a:ln>
        </p:spPr>
      </p:pic>
    </p:spTree>
    <p:extLst>
      <p:ext uri="{BB962C8B-B14F-4D97-AF65-F5344CB8AC3E}">
        <p14:creationId xmlns:p14="http://schemas.microsoft.com/office/powerpoint/2010/main" val="935533"/>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matchingName="Whistlestop Science Weeks">
  <p:cSld name="Whistlestop Science Weeks">
    <p:spTree>
      <p:nvGrpSpPr>
        <p:cNvPr id="1" name="Shape 685"/>
        <p:cNvGrpSpPr/>
        <p:nvPr/>
      </p:nvGrpSpPr>
      <p:grpSpPr>
        <a:xfrm>
          <a:off x="0" y="0"/>
          <a:ext cx="0" cy="0"/>
          <a:chOff x="0" y="0"/>
          <a:chExt cx="0" cy="0"/>
        </a:xfrm>
      </p:grpSpPr>
      <p:sp>
        <p:nvSpPr>
          <p:cNvPr id="686" name="Google Shape;686;p111"/>
          <p:cNvSpPr txBox="1"/>
          <p:nvPr/>
        </p:nvSpPr>
        <p:spPr>
          <a:xfrm>
            <a:off x="760842" y="2986983"/>
            <a:ext cx="7622317" cy="2562240"/>
          </a:xfrm>
          <a:prstGeom prst="rect">
            <a:avLst/>
          </a:prstGeom>
          <a:noFill/>
          <a:ln>
            <a:noFill/>
          </a:ln>
        </p:spPr>
        <p:txBody>
          <a:bodyPr spcFirstLastPara="1" wrap="square" lIns="68575" tIns="34275" rIns="68575" bIns="34275" anchor="t" anchorCtr="0">
            <a:spAutoFit/>
          </a:bodyPr>
          <a:lstStyle/>
          <a:p>
            <a:pPr marL="342900" marR="0" lvl="0" indent="-342900" algn="l" rtl="0">
              <a:lnSpc>
                <a:spcPct val="100000"/>
              </a:lnSpc>
              <a:spcBef>
                <a:spcPts val="0"/>
              </a:spcBef>
              <a:spcAft>
                <a:spcPts val="0"/>
              </a:spcAft>
              <a:buClr>
                <a:srgbClr val="5E5B5C"/>
              </a:buClr>
              <a:buSzPts val="1800"/>
              <a:buFont typeface="Arial"/>
              <a:buChar char="•"/>
            </a:pPr>
            <a:r>
              <a:rPr lang="en-GB" sz="1800" b="0" i="0" u="none" strike="noStrike" cap="none">
                <a:solidFill>
                  <a:srgbClr val="5E5B5C"/>
                </a:solidFill>
                <a:latin typeface="Plus Jakarta Sans Medium"/>
                <a:ea typeface="Plus Jakarta Sans Medium"/>
                <a:cs typeface="Plus Jakarta Sans Medium"/>
                <a:sym typeface="Plus Jakarta Sans Medium"/>
              </a:rPr>
              <a:t>Ready-made themed daily suggestions for short science activities, questions and challenges that children can do at home or in school</a:t>
            </a:r>
            <a:endParaRPr/>
          </a:p>
          <a:p>
            <a:pPr marL="342900" marR="0" lvl="0" indent="-342900" algn="l" rtl="0">
              <a:lnSpc>
                <a:spcPct val="100000"/>
              </a:lnSpc>
              <a:spcBef>
                <a:spcPts val="0"/>
              </a:spcBef>
              <a:spcAft>
                <a:spcPts val="0"/>
              </a:spcAft>
              <a:buClr>
                <a:srgbClr val="5E5B5C"/>
              </a:buClr>
              <a:buSzPts val="1800"/>
              <a:buFont typeface="Arial"/>
              <a:buChar char="•"/>
            </a:pPr>
            <a:r>
              <a:rPr lang="en-GB" sz="1800" b="0" i="0" u="none" strike="noStrike" cap="none">
                <a:solidFill>
                  <a:srgbClr val="5E5B5C"/>
                </a:solidFill>
                <a:latin typeface="Plus Jakarta Sans Medium"/>
                <a:ea typeface="Plus Jakarta Sans Medium"/>
                <a:cs typeface="Plus Jakarta Sans Medium"/>
                <a:sym typeface="Plus Jakarta Sans Medium"/>
              </a:rPr>
              <a:t>Completely adaptable - schools can choose to:</a:t>
            </a:r>
            <a:endParaRPr/>
          </a:p>
          <a:p>
            <a:pPr marL="0" marR="0" lvl="0" indent="0" algn="l" rtl="0">
              <a:lnSpc>
                <a:spcPct val="100000"/>
              </a:lnSpc>
              <a:spcBef>
                <a:spcPts val="0"/>
              </a:spcBef>
              <a:spcAft>
                <a:spcPts val="0"/>
              </a:spcAft>
              <a:buClr>
                <a:srgbClr val="5E5B5C"/>
              </a:buClr>
              <a:buSzPts val="1800"/>
              <a:buFont typeface="Plus Jakarta Sans Medium"/>
              <a:buNone/>
            </a:pPr>
            <a:r>
              <a:rPr lang="en-GB" sz="1800" b="0" i="0" u="none" strike="noStrike" cap="none">
                <a:solidFill>
                  <a:srgbClr val="5E5B5C"/>
                </a:solidFill>
                <a:latin typeface="Plus Jakarta Sans Medium"/>
                <a:ea typeface="Plus Jakarta Sans Medium"/>
                <a:cs typeface="Plus Jakarta Sans Medium"/>
                <a:sym typeface="Plus Jakarta Sans Medium"/>
              </a:rPr>
              <a:t>	do a whole week or just a day</a:t>
            </a:r>
            <a:endParaRPr/>
          </a:p>
          <a:p>
            <a:pPr marL="0" marR="0" lvl="0" indent="0" algn="l" rtl="0">
              <a:lnSpc>
                <a:spcPct val="100000"/>
              </a:lnSpc>
              <a:spcBef>
                <a:spcPts val="0"/>
              </a:spcBef>
              <a:spcAft>
                <a:spcPts val="0"/>
              </a:spcAft>
              <a:buClr>
                <a:srgbClr val="5E5B5C"/>
              </a:buClr>
              <a:buSzPts val="1800"/>
              <a:buFont typeface="Plus Jakarta Sans Medium"/>
              <a:buNone/>
            </a:pPr>
            <a:r>
              <a:rPr lang="en-GB" sz="1800" b="0" i="0" u="none" strike="noStrike" cap="none">
                <a:solidFill>
                  <a:srgbClr val="5E5B5C"/>
                </a:solidFill>
                <a:latin typeface="Plus Jakarta Sans Medium"/>
                <a:ea typeface="Plus Jakarta Sans Medium"/>
                <a:cs typeface="Plus Jakarta Sans Medium"/>
                <a:sym typeface="Plus Jakarta Sans Medium"/>
              </a:rPr>
              <a:t>	switch the days around</a:t>
            </a:r>
            <a:endParaRPr/>
          </a:p>
          <a:p>
            <a:pPr marL="0" marR="0" lvl="0" indent="0" algn="l" rtl="0">
              <a:lnSpc>
                <a:spcPct val="100000"/>
              </a:lnSpc>
              <a:spcBef>
                <a:spcPts val="0"/>
              </a:spcBef>
              <a:spcAft>
                <a:spcPts val="0"/>
              </a:spcAft>
              <a:buClr>
                <a:srgbClr val="5E5B5C"/>
              </a:buClr>
              <a:buSzPts val="1800"/>
              <a:buFont typeface="Plus Jakarta Sans Medium"/>
              <a:buNone/>
            </a:pPr>
            <a:r>
              <a:rPr lang="en-GB" sz="1800" b="0" i="0" u="none" strike="noStrike" cap="none">
                <a:solidFill>
                  <a:srgbClr val="5E5B5C"/>
                </a:solidFill>
                <a:latin typeface="Plus Jakarta Sans Medium"/>
                <a:ea typeface="Plus Jakarta Sans Medium"/>
                <a:cs typeface="Plus Jakarta Sans Medium"/>
                <a:sym typeface="Plus Jakarta Sans Medium"/>
              </a:rPr>
              <a:t>	add or swap in some of the additional activities</a:t>
            </a:r>
            <a:endParaRPr/>
          </a:p>
          <a:p>
            <a:pPr marL="342900" marR="0" lvl="0" indent="-342900" algn="l" rtl="0">
              <a:lnSpc>
                <a:spcPct val="100000"/>
              </a:lnSpc>
              <a:spcBef>
                <a:spcPts val="0"/>
              </a:spcBef>
              <a:spcAft>
                <a:spcPts val="0"/>
              </a:spcAft>
              <a:buClr>
                <a:srgbClr val="5E5B5C"/>
              </a:buClr>
              <a:buSzPts val="1800"/>
              <a:buFont typeface="Arial"/>
              <a:buChar char="•"/>
            </a:pPr>
            <a:r>
              <a:rPr lang="en-GB" sz="1800" b="0" i="0" u="none" strike="noStrike" cap="none">
                <a:solidFill>
                  <a:srgbClr val="5E5B5C"/>
                </a:solidFill>
                <a:latin typeface="Plus Jakarta Sans Medium"/>
                <a:ea typeface="Plus Jakarta Sans Medium"/>
                <a:cs typeface="Plus Jakarta Sans Medium"/>
                <a:sym typeface="Plus Jakarta Sans Medium"/>
              </a:rPr>
              <a:t>Science conversation starters for children, their parents, carers and families</a:t>
            </a:r>
            <a:endParaRPr/>
          </a:p>
        </p:txBody>
      </p:sp>
      <p:pic>
        <p:nvPicPr>
          <p:cNvPr id="687" name="Google Shape;687;p111" descr="A picture containing text, clipart&#10;&#10;Description automatically generated"/>
          <p:cNvPicPr preferRelativeResize="0"/>
          <p:nvPr/>
        </p:nvPicPr>
        <p:blipFill rotWithShape="1">
          <a:blip r:embed="rId2">
            <a:alphaModFix/>
          </a:blip>
          <a:srcRect/>
          <a:stretch/>
        </p:blipFill>
        <p:spPr>
          <a:xfrm>
            <a:off x="2814976" y="1627479"/>
            <a:ext cx="3514052" cy="1244219"/>
          </a:xfrm>
          <a:prstGeom prst="rect">
            <a:avLst/>
          </a:prstGeom>
          <a:noFill/>
          <a:ln>
            <a:noFill/>
          </a:ln>
        </p:spPr>
      </p:pic>
      <p:pic>
        <p:nvPicPr>
          <p:cNvPr id="688" name="Google Shape;688;p111" descr="A yellow sign with black text&#10;&#10;Description automatically generated with medium confidence"/>
          <p:cNvPicPr preferRelativeResize="0"/>
          <p:nvPr/>
        </p:nvPicPr>
        <p:blipFill rotWithShape="1">
          <a:blip r:embed="rId3">
            <a:alphaModFix/>
          </a:blip>
          <a:srcRect/>
          <a:stretch/>
        </p:blipFill>
        <p:spPr>
          <a:xfrm>
            <a:off x="2338754" y="244042"/>
            <a:ext cx="4589586" cy="1383437"/>
          </a:xfrm>
          <a:prstGeom prst="rect">
            <a:avLst/>
          </a:prstGeom>
          <a:noFill/>
          <a:ln>
            <a:noFill/>
          </a:ln>
        </p:spPr>
      </p:pic>
      <p:sp>
        <p:nvSpPr>
          <p:cNvPr id="689" name="Google Shape;689;p111"/>
          <p:cNvSpPr txBox="1"/>
          <p:nvPr/>
        </p:nvSpPr>
        <p:spPr>
          <a:xfrm>
            <a:off x="2667239" y="5664509"/>
            <a:ext cx="3809520" cy="900246"/>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02060"/>
              </a:buClr>
              <a:buSzPts val="1800"/>
              <a:buFont typeface="Plus Jakarta Sans ExtraBold"/>
              <a:buNone/>
            </a:pPr>
            <a:r>
              <a:rPr lang="en-GB" sz="1800" b="1" i="0" u="sng" strike="noStrike" cap="none">
                <a:solidFill>
                  <a:srgbClr val="002060"/>
                </a:solidFill>
                <a:latin typeface="Plus Jakarta Sans ExtraBold"/>
                <a:ea typeface="Plus Jakarta Sans ExtraBold"/>
                <a:cs typeface="Plus Jakarta Sans ExtraBold"/>
                <a:sym typeface="Plus Jakarta Sans ExtraBold"/>
                <a:hlinkClick r:id="rId4">
                  <a:extLst>
                    <a:ext uri="{A12FA001-AC4F-418D-AE19-62706E023703}">
                      <ahyp:hlinkClr xmlns:ahyp="http://schemas.microsoft.com/office/drawing/2018/hyperlinkcolor" val="tx"/>
                    </a:ext>
                  </a:extLst>
                </a:hlinkClick>
              </a:rPr>
              <a:t>Click here</a:t>
            </a:r>
            <a:r>
              <a:rPr lang="en-GB" sz="1800" b="1" i="0" u="none" strike="noStrike" cap="none">
                <a:solidFill>
                  <a:srgbClr val="002060"/>
                </a:solidFill>
                <a:latin typeface="Plus Jakarta Sans ExtraBold"/>
                <a:ea typeface="Plus Jakarta Sans ExtraBold"/>
                <a:cs typeface="Plus Jakarta Sans ExtraBold"/>
                <a:sym typeface="Plus Jakarta Sans ExtraBold"/>
              </a:rPr>
              <a:t> to view </a:t>
            </a:r>
            <a:endParaRPr/>
          </a:p>
          <a:p>
            <a:pPr marL="0" marR="0" lvl="0" indent="0" algn="ctr" rtl="0">
              <a:lnSpc>
                <a:spcPct val="100000"/>
              </a:lnSpc>
              <a:spcBef>
                <a:spcPts val="0"/>
              </a:spcBef>
              <a:spcAft>
                <a:spcPts val="0"/>
              </a:spcAft>
              <a:buClr>
                <a:srgbClr val="002060"/>
              </a:buClr>
              <a:buSzPts val="1800"/>
              <a:buFont typeface="Plus Jakarta Sans ExtraBold"/>
              <a:buNone/>
            </a:pPr>
            <a:r>
              <a:rPr lang="en-GB" sz="1800" b="1" i="0" u="none" strike="noStrike" cap="none">
                <a:solidFill>
                  <a:srgbClr val="002060"/>
                </a:solidFill>
                <a:latin typeface="Plus Jakarta Sans ExtraBold"/>
                <a:ea typeface="Plus Jakarta Sans ExtraBold"/>
                <a:cs typeface="Plus Jakarta Sans ExtraBold"/>
                <a:sym typeface="Plus Jakarta Sans ExtraBold"/>
              </a:rPr>
              <a:t>Whistlestop Science Weeks’ themes</a:t>
            </a:r>
            <a:endParaRPr/>
          </a:p>
        </p:txBody>
      </p:sp>
    </p:spTree>
    <p:extLst>
      <p:ext uri="{BB962C8B-B14F-4D97-AF65-F5344CB8AC3E}">
        <p14:creationId xmlns:p14="http://schemas.microsoft.com/office/powerpoint/2010/main" val="434139040"/>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matchingName="Wow Science">
  <p:cSld name="Wow Science">
    <p:spTree>
      <p:nvGrpSpPr>
        <p:cNvPr id="1" name="Shape 690"/>
        <p:cNvGrpSpPr/>
        <p:nvPr/>
      </p:nvGrpSpPr>
      <p:grpSpPr>
        <a:xfrm>
          <a:off x="0" y="0"/>
          <a:ext cx="0" cy="0"/>
          <a:chOff x="0" y="0"/>
          <a:chExt cx="0" cy="0"/>
        </a:xfrm>
      </p:grpSpPr>
      <p:sp>
        <p:nvSpPr>
          <p:cNvPr id="691" name="Google Shape;691;p112"/>
          <p:cNvSpPr txBox="1"/>
          <p:nvPr/>
        </p:nvSpPr>
        <p:spPr>
          <a:xfrm>
            <a:off x="1744758" y="2501297"/>
            <a:ext cx="6410616" cy="392415"/>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2100"/>
              <a:buFont typeface="Plus Jakarta Sans Medium"/>
              <a:buNone/>
            </a:pPr>
            <a:r>
              <a:rPr lang="en-GB" sz="2100" b="0" i="0" u="none" strike="noStrike" cap="none">
                <a:solidFill>
                  <a:srgbClr val="5E5B5C"/>
                </a:solidFill>
                <a:latin typeface="Plus Jakarta Sans Medium"/>
                <a:ea typeface="Plus Jakarta Sans Medium"/>
                <a:cs typeface="Plus Jakarta Sans Medium"/>
                <a:sym typeface="Plus Jakarta Sans Medium"/>
              </a:rPr>
              <a:t>Searching out the best primary science activities</a:t>
            </a:r>
            <a:endParaRPr/>
          </a:p>
        </p:txBody>
      </p:sp>
      <p:sp>
        <p:nvSpPr>
          <p:cNvPr id="692" name="Google Shape;692;p112"/>
          <p:cNvSpPr txBox="1"/>
          <p:nvPr/>
        </p:nvSpPr>
        <p:spPr>
          <a:xfrm>
            <a:off x="3161857" y="5661862"/>
            <a:ext cx="3130058" cy="346249"/>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02060"/>
              </a:buClr>
              <a:buSzPts val="1800"/>
              <a:buFont typeface="Plus Jakarta Sans ExtraBold"/>
              <a:buNone/>
            </a:pPr>
            <a:r>
              <a:rPr lang="en-GB" sz="18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www.wowscience.co.uk</a:t>
            </a:r>
            <a:r>
              <a:rPr lang="en-GB" sz="1800" b="1" i="0" u="none" strike="noStrike" cap="none">
                <a:solidFill>
                  <a:srgbClr val="002060"/>
                </a:solidFill>
                <a:latin typeface="Plus Jakarta Sans ExtraBold"/>
                <a:ea typeface="Plus Jakarta Sans ExtraBold"/>
                <a:cs typeface="Plus Jakarta Sans ExtraBold"/>
                <a:sym typeface="Plus Jakarta Sans ExtraBold"/>
              </a:rPr>
              <a:t> </a:t>
            </a:r>
            <a:endParaRPr/>
          </a:p>
        </p:txBody>
      </p:sp>
      <p:pic>
        <p:nvPicPr>
          <p:cNvPr id="693" name="Google Shape;693;p112" descr="A picture containing text, clipart&#10;&#10;Description automatically generated"/>
          <p:cNvPicPr preferRelativeResize="0"/>
          <p:nvPr/>
        </p:nvPicPr>
        <p:blipFill rotWithShape="1">
          <a:blip r:embed="rId3">
            <a:alphaModFix/>
          </a:blip>
          <a:srcRect/>
          <a:stretch/>
        </p:blipFill>
        <p:spPr>
          <a:xfrm>
            <a:off x="2708883" y="100243"/>
            <a:ext cx="4201012" cy="2285243"/>
          </a:xfrm>
          <a:prstGeom prst="rect">
            <a:avLst/>
          </a:prstGeom>
          <a:noFill/>
          <a:ln>
            <a:noFill/>
          </a:ln>
        </p:spPr>
      </p:pic>
      <p:pic>
        <p:nvPicPr>
          <p:cNvPr id="694" name="Google Shape;694;p112">
            <a:hlinkClick r:id="rId2"/>
          </p:cNvPr>
          <p:cNvPicPr preferRelativeResize="0"/>
          <p:nvPr/>
        </p:nvPicPr>
        <p:blipFill rotWithShape="1">
          <a:blip r:embed="rId4">
            <a:alphaModFix/>
          </a:blip>
          <a:srcRect/>
          <a:stretch/>
        </p:blipFill>
        <p:spPr>
          <a:xfrm>
            <a:off x="2571751" y="3071012"/>
            <a:ext cx="4310273" cy="2413550"/>
          </a:xfrm>
          <a:prstGeom prst="rect">
            <a:avLst/>
          </a:prstGeom>
          <a:noFill/>
          <a:ln>
            <a:noFill/>
          </a:ln>
        </p:spPr>
      </p:pic>
      <p:pic>
        <p:nvPicPr>
          <p:cNvPr id="695" name="Google Shape;695;p112"/>
          <p:cNvPicPr preferRelativeResize="0"/>
          <p:nvPr/>
        </p:nvPicPr>
        <p:blipFill rotWithShape="1">
          <a:blip r:embed="rId5">
            <a:alphaModFix/>
          </a:blip>
          <a:srcRect/>
          <a:stretch/>
        </p:blipFill>
        <p:spPr>
          <a:xfrm>
            <a:off x="474786" y="5205407"/>
            <a:ext cx="1881554" cy="1411163"/>
          </a:xfrm>
          <a:prstGeom prst="rect">
            <a:avLst/>
          </a:prstGeom>
          <a:noFill/>
          <a:ln>
            <a:noFill/>
          </a:ln>
        </p:spPr>
      </p:pic>
    </p:spTree>
    <p:extLst>
      <p:ext uri="{BB962C8B-B14F-4D97-AF65-F5344CB8AC3E}">
        <p14:creationId xmlns:p14="http://schemas.microsoft.com/office/powerpoint/2010/main" val="3119026545"/>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matchingName="FREE Titanic Investigations ">
  <p:cSld name="FREE Titanic Investigations ">
    <p:spTree>
      <p:nvGrpSpPr>
        <p:cNvPr id="1" name="Shape 696"/>
        <p:cNvGrpSpPr/>
        <p:nvPr/>
      </p:nvGrpSpPr>
      <p:grpSpPr>
        <a:xfrm>
          <a:off x="0" y="0"/>
          <a:ext cx="0" cy="0"/>
          <a:chOff x="0" y="0"/>
          <a:chExt cx="0" cy="0"/>
        </a:xfrm>
      </p:grpSpPr>
      <p:sp>
        <p:nvSpPr>
          <p:cNvPr id="697" name="Google Shape;697;p113"/>
          <p:cNvSpPr txBox="1"/>
          <p:nvPr/>
        </p:nvSpPr>
        <p:spPr>
          <a:xfrm>
            <a:off x="844333" y="4445587"/>
            <a:ext cx="4052981" cy="623248"/>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1800"/>
              <a:buFont typeface="Plus Jakarta Sans ExtraBold"/>
              <a:buNone/>
            </a:pPr>
            <a:r>
              <a:rPr lang="en-GB" sz="18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1800" b="1" i="0" u="none" strike="noStrike" cap="none">
                <a:solidFill>
                  <a:srgbClr val="002060"/>
                </a:solidFill>
                <a:latin typeface="Plus Jakarta Sans ExtraBold"/>
                <a:ea typeface="Plus Jakarta Sans ExtraBold"/>
                <a:cs typeface="Plus Jakarta Sans ExtraBold"/>
                <a:sym typeface="Plus Jakarta Sans ExtraBold"/>
              </a:rPr>
              <a:t> for short videos of </a:t>
            </a:r>
            <a:endParaRPr/>
          </a:p>
          <a:p>
            <a:pPr marL="0" marR="0" lvl="0" indent="0" algn="l" rtl="0">
              <a:lnSpc>
                <a:spcPct val="100000"/>
              </a:lnSpc>
              <a:spcBef>
                <a:spcPts val="0"/>
              </a:spcBef>
              <a:spcAft>
                <a:spcPts val="0"/>
              </a:spcAft>
              <a:buClr>
                <a:srgbClr val="002060"/>
              </a:buClr>
              <a:buSzPts val="1800"/>
              <a:buFont typeface="Plus Jakarta Sans ExtraBold"/>
              <a:buNone/>
            </a:pPr>
            <a:r>
              <a:rPr lang="en-GB" sz="1800" b="1" i="0" u="none" strike="noStrike" cap="none">
                <a:solidFill>
                  <a:srgbClr val="002060"/>
                </a:solidFill>
                <a:latin typeface="Plus Jakarta Sans ExtraBold"/>
                <a:ea typeface="Plus Jakarta Sans ExtraBold"/>
                <a:cs typeface="Plus Jakarta Sans ExtraBold"/>
                <a:sym typeface="Plus Jakarta Sans ExtraBold"/>
              </a:rPr>
              <a:t>Titanic Investigations</a:t>
            </a:r>
            <a:endParaRPr/>
          </a:p>
        </p:txBody>
      </p:sp>
      <p:sp>
        <p:nvSpPr>
          <p:cNvPr id="698" name="Google Shape;698;p113"/>
          <p:cNvSpPr txBox="1"/>
          <p:nvPr/>
        </p:nvSpPr>
        <p:spPr>
          <a:xfrm>
            <a:off x="844332" y="1625748"/>
            <a:ext cx="3727666" cy="233140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2100"/>
              <a:buFont typeface="Plus Jakarta Sans Medium"/>
              <a:buNone/>
            </a:pPr>
            <a:r>
              <a:rPr lang="en-GB" sz="2100" b="0" i="0" u="none" strike="noStrike" cap="none">
                <a:solidFill>
                  <a:srgbClr val="5E5B5C"/>
                </a:solidFill>
                <a:latin typeface="Plus Jakarta Sans Medium"/>
                <a:ea typeface="Plus Jakarta Sans Medium"/>
                <a:cs typeface="Plus Jakarta Sans Medium"/>
                <a:sym typeface="Plus Jakarta Sans Medium"/>
              </a:rPr>
              <a:t>In collaboration with PSTT, the primary science team at SSERC has created a series of short videos to illustrate some of the practical science activities based on the story of the Titanic. </a:t>
            </a:r>
            <a:endParaRPr/>
          </a:p>
        </p:txBody>
      </p:sp>
      <p:sp>
        <p:nvSpPr>
          <p:cNvPr id="699" name="Google Shape;699;p113"/>
          <p:cNvSpPr txBox="1"/>
          <p:nvPr/>
        </p:nvSpPr>
        <p:spPr>
          <a:xfrm>
            <a:off x="844336" y="444988"/>
            <a:ext cx="7455325"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TITANIC INVESTIGATIONS</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pic>
        <p:nvPicPr>
          <p:cNvPr id="700" name="Google Shape;700;p113"/>
          <p:cNvPicPr preferRelativeResize="0"/>
          <p:nvPr/>
        </p:nvPicPr>
        <p:blipFill rotWithShape="1">
          <a:blip r:embed="rId3">
            <a:alphaModFix/>
          </a:blip>
          <a:srcRect/>
          <a:stretch/>
        </p:blipFill>
        <p:spPr>
          <a:xfrm>
            <a:off x="5504230" y="1524423"/>
            <a:ext cx="3076787" cy="1751300"/>
          </a:xfrm>
          <a:prstGeom prst="rect">
            <a:avLst/>
          </a:prstGeom>
          <a:noFill/>
          <a:ln>
            <a:noFill/>
          </a:ln>
        </p:spPr>
      </p:pic>
      <p:pic>
        <p:nvPicPr>
          <p:cNvPr id="701" name="Google Shape;701;p113" descr="A person standing at a podium&#10;&#10;Description automatically generated"/>
          <p:cNvPicPr preferRelativeResize="0"/>
          <p:nvPr/>
        </p:nvPicPr>
        <p:blipFill rotWithShape="1">
          <a:blip r:embed="rId4">
            <a:alphaModFix/>
          </a:blip>
          <a:srcRect/>
          <a:stretch/>
        </p:blipFill>
        <p:spPr>
          <a:xfrm>
            <a:off x="5504230" y="3662659"/>
            <a:ext cx="3076787" cy="1751300"/>
          </a:xfrm>
          <a:prstGeom prst="rect">
            <a:avLst/>
          </a:prstGeom>
          <a:noFill/>
          <a:ln>
            <a:noFill/>
          </a:ln>
        </p:spPr>
      </p:pic>
      <p:pic>
        <p:nvPicPr>
          <p:cNvPr id="702" name="Google Shape;702;p113"/>
          <p:cNvPicPr preferRelativeResize="0"/>
          <p:nvPr/>
        </p:nvPicPr>
        <p:blipFill rotWithShape="1">
          <a:blip r:embed="rId5">
            <a:alphaModFix/>
          </a:blip>
          <a:srcRect/>
          <a:stretch/>
        </p:blipFill>
        <p:spPr>
          <a:xfrm>
            <a:off x="378092" y="5554311"/>
            <a:ext cx="2144421" cy="1031127"/>
          </a:xfrm>
          <a:prstGeom prst="rect">
            <a:avLst/>
          </a:prstGeom>
          <a:noFill/>
          <a:ln>
            <a:noFill/>
          </a:ln>
        </p:spPr>
      </p:pic>
    </p:spTree>
    <p:extLst>
      <p:ext uri="{BB962C8B-B14F-4D97-AF65-F5344CB8AC3E}">
        <p14:creationId xmlns:p14="http://schemas.microsoft.com/office/powerpoint/2010/main" val="1643227208"/>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matchingName="Science &amp; STEM Clubs">
  <p:cSld name="Science &amp; STEM Clubs">
    <p:spTree>
      <p:nvGrpSpPr>
        <p:cNvPr id="1" name="Shape 703"/>
        <p:cNvGrpSpPr/>
        <p:nvPr/>
      </p:nvGrpSpPr>
      <p:grpSpPr>
        <a:xfrm>
          <a:off x="0" y="0"/>
          <a:ext cx="0" cy="0"/>
          <a:chOff x="0" y="0"/>
          <a:chExt cx="0" cy="0"/>
        </a:xfrm>
      </p:grpSpPr>
      <p:sp>
        <p:nvSpPr>
          <p:cNvPr id="704" name="Google Shape;704;p114"/>
          <p:cNvSpPr txBox="1"/>
          <p:nvPr/>
        </p:nvSpPr>
        <p:spPr>
          <a:xfrm>
            <a:off x="2384615" y="5671556"/>
            <a:ext cx="4777023" cy="577081"/>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02060"/>
              </a:buClr>
              <a:buSzPts val="1650"/>
              <a:buFont typeface="Plus Jakarta Sans ExtraBold"/>
              <a:buNone/>
            </a:pPr>
            <a:r>
              <a:rPr lang="en-GB" sz="165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 </a:t>
            </a:r>
            <a:r>
              <a:rPr lang="en-GB" sz="1650" b="1" i="0" u="none" strike="noStrike" cap="none">
                <a:solidFill>
                  <a:srgbClr val="002060"/>
                </a:solidFill>
                <a:latin typeface="Plus Jakarta Sans ExtraBold"/>
                <a:ea typeface="Plus Jakarta Sans ExtraBold"/>
                <a:cs typeface="Plus Jakarta Sans ExtraBold"/>
                <a:sym typeface="Plus Jakarta Sans ExtraBold"/>
              </a:rPr>
              <a:t>for </a:t>
            </a:r>
            <a:endParaRPr/>
          </a:p>
          <a:p>
            <a:pPr marL="0" marR="0" lvl="0" indent="0" algn="ctr" rtl="0">
              <a:lnSpc>
                <a:spcPct val="100000"/>
              </a:lnSpc>
              <a:spcBef>
                <a:spcPts val="0"/>
              </a:spcBef>
              <a:spcAft>
                <a:spcPts val="0"/>
              </a:spcAft>
              <a:buClr>
                <a:srgbClr val="002060"/>
              </a:buClr>
              <a:buSzPts val="1650"/>
              <a:buFont typeface="Plus Jakarta Sans ExtraBold"/>
              <a:buNone/>
            </a:pPr>
            <a:r>
              <a:rPr lang="en-GB" sz="1650" b="1" i="0" u="none" strike="noStrike" cap="none">
                <a:solidFill>
                  <a:srgbClr val="002060"/>
                </a:solidFill>
                <a:latin typeface="Plus Jakarta Sans ExtraBold"/>
                <a:ea typeface="Plus Jakarta Sans ExtraBold"/>
                <a:cs typeface="Plus Jakarta Sans ExtraBold"/>
                <a:sym typeface="Plus Jakarta Sans ExtraBold"/>
              </a:rPr>
              <a:t>Science &amp; STEM Club resources</a:t>
            </a:r>
            <a:endParaRPr/>
          </a:p>
        </p:txBody>
      </p:sp>
      <p:sp>
        <p:nvSpPr>
          <p:cNvPr id="705" name="Google Shape;705;p114"/>
          <p:cNvSpPr txBox="1"/>
          <p:nvPr/>
        </p:nvSpPr>
        <p:spPr>
          <a:xfrm>
            <a:off x="844336" y="1222888"/>
            <a:ext cx="3850753" cy="4270400"/>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2100"/>
              <a:buFont typeface="Plus Jakarta Sans Medium"/>
              <a:buNone/>
            </a:pPr>
            <a:r>
              <a:rPr lang="en-GB" sz="2100" b="0" i="0" u="none" strike="noStrike" cap="none">
                <a:solidFill>
                  <a:srgbClr val="5E5B5C"/>
                </a:solidFill>
                <a:latin typeface="Plus Jakarta Sans Medium"/>
                <a:ea typeface="Plus Jakarta Sans Medium"/>
                <a:cs typeface="Plus Jakarta Sans Medium"/>
                <a:sym typeface="Plus Jakarta Sans Medium"/>
              </a:rPr>
              <a:t>Aimed at teachers or other adults looking for support to introduce a science or STEM club to primary children, PSTT has created a number of free to download, easily-accessible club packs.</a:t>
            </a:r>
            <a:endParaRPr/>
          </a:p>
          <a:p>
            <a:pPr marL="0" marR="0" lvl="0" indent="0" algn="l" rtl="0">
              <a:lnSpc>
                <a:spcPct val="100000"/>
              </a:lnSpc>
              <a:spcBef>
                <a:spcPts val="0"/>
              </a:spcBef>
              <a:spcAft>
                <a:spcPts val="0"/>
              </a:spcAft>
              <a:buClr>
                <a:srgbClr val="000000"/>
              </a:buClr>
              <a:buSzPts val="2100"/>
              <a:buFont typeface="Calibri"/>
              <a:buNone/>
            </a:pPr>
            <a:endParaRPr sz="2100" b="0" i="0" u="none" strike="noStrike" cap="none">
              <a:solidFill>
                <a:srgbClr val="5E5B5C"/>
              </a:solidFill>
              <a:latin typeface="Plus Jakarta Sans Medium"/>
              <a:ea typeface="Plus Jakarta Sans Medium"/>
              <a:cs typeface="Plus Jakarta Sans Medium"/>
              <a:sym typeface="Plus Jakarta Sans Medium"/>
            </a:endParaRPr>
          </a:p>
          <a:p>
            <a:pPr marL="0" marR="0" lvl="0" indent="0" algn="l" rtl="0">
              <a:lnSpc>
                <a:spcPct val="100000"/>
              </a:lnSpc>
              <a:spcBef>
                <a:spcPts val="0"/>
              </a:spcBef>
              <a:spcAft>
                <a:spcPts val="0"/>
              </a:spcAft>
              <a:buClr>
                <a:srgbClr val="5E5B5C"/>
              </a:buClr>
              <a:buSzPts val="2100"/>
              <a:buFont typeface="Plus Jakarta Sans Medium"/>
              <a:buNone/>
            </a:pPr>
            <a:r>
              <a:rPr lang="en-GB" sz="2100" b="0" i="0" u="none" strike="noStrike" cap="none">
                <a:solidFill>
                  <a:srgbClr val="5E5B5C"/>
                </a:solidFill>
                <a:latin typeface="Plus Jakarta Sans Medium"/>
                <a:ea typeface="Plus Jakarta Sans Medium"/>
                <a:cs typeface="Plus Jakarta Sans Medium"/>
                <a:sym typeface="Plus Jakarta Sans Medium"/>
              </a:rPr>
              <a:t>All activities are validated by the </a:t>
            </a:r>
            <a:r>
              <a:rPr lang="en-GB" sz="2100" b="0" i="0" u="sng" strike="noStrike" cap="none">
                <a:solidFill>
                  <a:srgbClr val="006AB3"/>
                </a:solidFill>
                <a:latin typeface="Plus Jakarta Sans Medium"/>
                <a:ea typeface="Plus Jakarta Sans Medium"/>
                <a:cs typeface="Plus Jakarta Sans Medium"/>
                <a:sym typeface="Plus Jakarta Sans Medium"/>
                <a:hlinkClick r:id="rId3">
                  <a:extLst>
                    <a:ext uri="{A12FA001-AC4F-418D-AE19-62706E023703}">
                      <ahyp:hlinkClr xmlns:ahyp="http://schemas.microsoft.com/office/drawing/2018/hyperlinkcolor" val="tx"/>
                    </a:ext>
                  </a:extLst>
                </a:hlinkClick>
              </a:rPr>
              <a:t>Children’s University</a:t>
            </a:r>
            <a:r>
              <a:rPr lang="en-GB" sz="2100" b="0" i="0" u="none" strike="noStrike" cap="none">
                <a:solidFill>
                  <a:srgbClr val="5E5B5C"/>
                </a:solidFill>
                <a:latin typeface="Plus Jakarta Sans Medium"/>
                <a:ea typeface="Plus Jakarta Sans Medium"/>
                <a:cs typeface="Plus Jakarta Sans Medium"/>
                <a:sym typeface="Plus Jakarta Sans Medium"/>
              </a:rPr>
              <a:t> and as such count towards accredited learning for any children taking part.</a:t>
            </a:r>
            <a:endParaRPr/>
          </a:p>
        </p:txBody>
      </p:sp>
      <p:sp>
        <p:nvSpPr>
          <p:cNvPr id="706" name="Google Shape;706;p114"/>
          <p:cNvSpPr txBox="1"/>
          <p:nvPr/>
        </p:nvSpPr>
        <p:spPr>
          <a:xfrm>
            <a:off x="844336" y="444988"/>
            <a:ext cx="7455325" cy="646331"/>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3750"/>
              <a:buFont typeface="Plus Jakarta Sans Medium"/>
              <a:buNone/>
            </a:pPr>
            <a:r>
              <a:rPr lang="en-GB" sz="3750" b="0" i="0" u="none" strike="noStrike" cap="none">
                <a:solidFill>
                  <a:srgbClr val="3EB1C8"/>
                </a:solidFill>
                <a:latin typeface="Plus Jakarta Sans Medium"/>
                <a:ea typeface="Plus Jakarta Sans Medium"/>
                <a:cs typeface="Plus Jakarta Sans Medium"/>
                <a:sym typeface="Plus Jakarta Sans Medium"/>
              </a:rPr>
              <a:t>SCIENCE &amp; STEM CLUBS </a:t>
            </a:r>
            <a:endParaRPr sz="3750" b="0" i="0" u="none" strike="noStrike" cap="none">
              <a:solidFill>
                <a:srgbClr val="3EB1C8"/>
              </a:solidFill>
              <a:latin typeface="Plus Jakarta Sans Medium"/>
              <a:ea typeface="Plus Jakarta Sans Medium"/>
              <a:cs typeface="Plus Jakarta Sans Medium"/>
              <a:sym typeface="Plus Jakarta Sans Medium"/>
            </a:endParaRPr>
          </a:p>
        </p:txBody>
      </p:sp>
      <p:pic>
        <p:nvPicPr>
          <p:cNvPr id="707" name="Google Shape;707;p114" descr="A picture containing company name&#10;&#10;Description automatically generated"/>
          <p:cNvPicPr preferRelativeResize="0"/>
          <p:nvPr/>
        </p:nvPicPr>
        <p:blipFill rotWithShape="1">
          <a:blip r:embed="rId4">
            <a:alphaModFix/>
          </a:blip>
          <a:srcRect/>
          <a:stretch/>
        </p:blipFill>
        <p:spPr>
          <a:xfrm>
            <a:off x="430276" y="5624857"/>
            <a:ext cx="2163458" cy="985337"/>
          </a:xfrm>
          <a:prstGeom prst="rect">
            <a:avLst/>
          </a:prstGeom>
          <a:noFill/>
          <a:ln>
            <a:noFill/>
          </a:ln>
        </p:spPr>
      </p:pic>
      <p:pic>
        <p:nvPicPr>
          <p:cNvPr id="708" name="Google Shape;708;p114" descr="A picture containing table&#10;&#10;Description automatically generated">
            <a:hlinkClick r:id="rId2"/>
          </p:cNvPr>
          <p:cNvPicPr preferRelativeResize="0"/>
          <p:nvPr/>
        </p:nvPicPr>
        <p:blipFill rotWithShape="1">
          <a:blip r:embed="rId5">
            <a:alphaModFix/>
          </a:blip>
          <a:srcRect/>
          <a:stretch/>
        </p:blipFill>
        <p:spPr>
          <a:xfrm>
            <a:off x="6515100" y="897904"/>
            <a:ext cx="2558562" cy="3637627"/>
          </a:xfrm>
          <a:prstGeom prst="rect">
            <a:avLst/>
          </a:prstGeom>
          <a:noFill/>
          <a:ln>
            <a:noFill/>
          </a:ln>
          <a:effectLst>
            <a:outerShdw blurRad="50800" dist="38100" algn="l" rotWithShape="0">
              <a:srgbClr val="000000">
                <a:alpha val="40000"/>
              </a:srgbClr>
            </a:outerShdw>
          </a:effectLst>
        </p:spPr>
      </p:pic>
      <p:pic>
        <p:nvPicPr>
          <p:cNvPr id="709" name="Google Shape;709;p114" descr="Text&#10;&#10;Description automatically generated">
            <a:hlinkClick r:id="rId2"/>
          </p:cNvPr>
          <p:cNvPicPr preferRelativeResize="0"/>
          <p:nvPr/>
        </p:nvPicPr>
        <p:blipFill rotWithShape="1">
          <a:blip r:embed="rId6">
            <a:alphaModFix/>
          </a:blip>
          <a:srcRect/>
          <a:stretch/>
        </p:blipFill>
        <p:spPr>
          <a:xfrm>
            <a:off x="4773127" y="2946025"/>
            <a:ext cx="3280627" cy="2313848"/>
          </a:xfrm>
          <a:prstGeom prst="rect">
            <a:avLst/>
          </a:prstGeom>
          <a:noFill/>
          <a:ln>
            <a:noFill/>
          </a:ln>
          <a:effectLst>
            <a:outerShdw blurRad="50800" dist="38100" algn="l" rotWithShape="0">
              <a:srgbClr val="000000">
                <a:alpha val="40000"/>
              </a:srgbClr>
            </a:outerShdw>
          </a:effectLst>
        </p:spPr>
      </p:pic>
    </p:spTree>
    <p:extLst>
      <p:ext uri="{BB962C8B-B14F-4D97-AF65-F5344CB8AC3E}">
        <p14:creationId xmlns:p14="http://schemas.microsoft.com/office/powerpoint/2010/main" val="787604636"/>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matchingName="Big Jurassic Classroom">
  <p:cSld name="Big Jurassic Classroom">
    <p:spTree>
      <p:nvGrpSpPr>
        <p:cNvPr id="1" name="Shape 710"/>
        <p:cNvGrpSpPr/>
        <p:nvPr/>
      </p:nvGrpSpPr>
      <p:grpSpPr>
        <a:xfrm>
          <a:off x="0" y="0"/>
          <a:ext cx="0" cy="0"/>
          <a:chOff x="0" y="0"/>
          <a:chExt cx="0" cy="0"/>
        </a:xfrm>
      </p:grpSpPr>
      <p:sp>
        <p:nvSpPr>
          <p:cNvPr id="711" name="Google Shape;711;p115"/>
          <p:cNvSpPr txBox="1"/>
          <p:nvPr/>
        </p:nvSpPr>
        <p:spPr>
          <a:xfrm>
            <a:off x="985014" y="5595667"/>
            <a:ext cx="5098055" cy="623248"/>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1800"/>
              <a:buFont typeface="Plus Jakarta Sans ExtraBold"/>
              <a:buNone/>
            </a:pPr>
            <a:r>
              <a:rPr lang="en-GB" sz="18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 </a:t>
            </a:r>
            <a:r>
              <a:rPr lang="en-GB" sz="1800" b="1" i="0" u="none" strike="noStrike" cap="none">
                <a:solidFill>
                  <a:srgbClr val="002060"/>
                </a:solidFill>
                <a:latin typeface="Plus Jakarta Sans ExtraBold"/>
                <a:ea typeface="Plus Jakarta Sans ExtraBold"/>
                <a:cs typeface="Plus Jakarta Sans ExtraBold"/>
                <a:sym typeface="Plus Jakarta Sans ExtraBold"/>
              </a:rPr>
              <a:t>to The Big Jurassic Classroom resource</a:t>
            </a:r>
            <a:endParaRPr/>
          </a:p>
        </p:txBody>
      </p:sp>
      <p:sp>
        <p:nvSpPr>
          <p:cNvPr id="712" name="Google Shape;712;p115"/>
          <p:cNvSpPr txBox="1"/>
          <p:nvPr/>
        </p:nvSpPr>
        <p:spPr>
          <a:xfrm>
            <a:off x="985014" y="1542111"/>
            <a:ext cx="3085826" cy="3947234"/>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2100"/>
              <a:buFont typeface="Plus Jakarta Sans Medium"/>
              <a:buNone/>
            </a:pPr>
            <a:r>
              <a:rPr lang="en-GB" sz="2100" b="0" i="0" u="none" strike="noStrike" cap="none">
                <a:solidFill>
                  <a:srgbClr val="5E5B5C"/>
                </a:solidFill>
                <a:latin typeface="Plus Jakarta Sans Medium"/>
                <a:ea typeface="Plus Jakarta Sans Medium"/>
                <a:cs typeface="Plus Jakarta Sans Medium"/>
                <a:sym typeface="Plus Jakarta Sans Medium"/>
              </a:rPr>
              <a:t>In collaboration with the </a:t>
            </a:r>
            <a:r>
              <a:rPr lang="en-GB" sz="2100" b="0" i="0" u="sng" strike="noStrike" cap="none">
                <a:solidFill>
                  <a:srgbClr val="006AB3"/>
                </a:solidFill>
                <a:latin typeface="Plus Jakarta Sans Medium"/>
                <a:ea typeface="Plus Jakarta Sans Medium"/>
                <a:cs typeface="Plus Jakarta Sans Medium"/>
                <a:sym typeface="Plus Jakarta Sans Medium"/>
                <a:hlinkClick r:id="rId3">
                  <a:extLst>
                    <a:ext uri="{A12FA001-AC4F-418D-AE19-62706E023703}">
                      <ahyp:hlinkClr xmlns:ahyp="http://schemas.microsoft.com/office/drawing/2018/hyperlinkcolor" val="tx"/>
                    </a:ext>
                  </a:extLst>
                </a:hlinkClick>
              </a:rPr>
              <a:t>Jurassic Coast Trust</a:t>
            </a:r>
            <a:r>
              <a:rPr lang="en-GB" sz="2100" b="0" i="0" u="none" strike="noStrike" cap="none">
                <a:solidFill>
                  <a:srgbClr val="5E5B5C"/>
                </a:solidFill>
                <a:latin typeface="Plus Jakarta Sans Medium"/>
                <a:ea typeface="Plus Jakarta Sans Medium"/>
                <a:cs typeface="Plus Jakarta Sans Medium"/>
                <a:sym typeface="Plus Jakarta Sans Medium"/>
              </a:rPr>
              <a:t>, PSTT has created a free to download book, bringing together resources and information to show teachers how they can use their local environments to inspire interest in the UK’s geological history. </a:t>
            </a:r>
            <a:endParaRPr/>
          </a:p>
        </p:txBody>
      </p:sp>
      <p:sp>
        <p:nvSpPr>
          <p:cNvPr id="713" name="Google Shape;713;p115"/>
          <p:cNvSpPr txBox="1"/>
          <p:nvPr/>
        </p:nvSpPr>
        <p:spPr>
          <a:xfrm>
            <a:off x="985014" y="738853"/>
            <a:ext cx="7455325"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BIG JURASSIC CLASSROOM</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pic>
        <p:nvPicPr>
          <p:cNvPr id="714" name="Google Shape;714;p115" descr="Calendar&#10;&#10;Description automatically generated">
            <a:hlinkClick r:id="rId2"/>
          </p:cNvPr>
          <p:cNvPicPr preferRelativeResize="0"/>
          <p:nvPr/>
        </p:nvPicPr>
        <p:blipFill rotWithShape="1">
          <a:blip r:embed="rId4">
            <a:alphaModFix/>
          </a:blip>
          <a:srcRect/>
          <a:stretch/>
        </p:blipFill>
        <p:spPr>
          <a:xfrm>
            <a:off x="6515100" y="1600197"/>
            <a:ext cx="2232553" cy="3158363"/>
          </a:xfrm>
          <a:prstGeom prst="rect">
            <a:avLst/>
          </a:prstGeom>
          <a:noFill/>
          <a:ln>
            <a:noFill/>
          </a:ln>
          <a:effectLst>
            <a:outerShdw blurRad="50800" dist="38100" algn="l" rotWithShape="0">
              <a:srgbClr val="000000">
                <a:alpha val="40000"/>
              </a:srgbClr>
            </a:outerShdw>
          </a:effectLst>
        </p:spPr>
      </p:pic>
      <p:pic>
        <p:nvPicPr>
          <p:cNvPr id="715" name="Google Shape;715;p115">
            <a:hlinkClick r:id="rId2"/>
          </p:cNvPr>
          <p:cNvPicPr preferRelativeResize="0"/>
          <p:nvPr/>
        </p:nvPicPr>
        <p:blipFill rotWithShape="1">
          <a:blip r:embed="rId5">
            <a:alphaModFix/>
          </a:blip>
          <a:srcRect/>
          <a:stretch/>
        </p:blipFill>
        <p:spPr>
          <a:xfrm>
            <a:off x="4534708" y="2998997"/>
            <a:ext cx="2866946" cy="2027122"/>
          </a:xfrm>
          <a:prstGeom prst="rect">
            <a:avLst/>
          </a:prstGeom>
          <a:noFill/>
          <a:ln>
            <a:noFill/>
          </a:ln>
          <a:effectLst>
            <a:outerShdw blurRad="50800" dist="38100" algn="l" rotWithShape="0">
              <a:srgbClr val="000000">
                <a:alpha val="40000"/>
              </a:srgbClr>
            </a:outerShdw>
          </a:effectLst>
        </p:spPr>
      </p:pic>
    </p:spTree>
    <p:extLst>
      <p:ext uri="{BB962C8B-B14F-4D97-AF65-F5344CB8AC3E}">
        <p14:creationId xmlns:p14="http://schemas.microsoft.com/office/powerpoint/2010/main" val="324115443"/>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matchingName="Family Science">
  <p:cSld name="Family Science">
    <p:spTree>
      <p:nvGrpSpPr>
        <p:cNvPr id="1" name="Shape 716"/>
        <p:cNvGrpSpPr/>
        <p:nvPr/>
      </p:nvGrpSpPr>
      <p:grpSpPr>
        <a:xfrm>
          <a:off x="0" y="0"/>
          <a:ext cx="0" cy="0"/>
          <a:chOff x="0" y="0"/>
          <a:chExt cx="0" cy="0"/>
        </a:xfrm>
      </p:grpSpPr>
      <p:sp>
        <p:nvSpPr>
          <p:cNvPr id="717" name="Google Shape;717;p116"/>
          <p:cNvSpPr txBox="1"/>
          <p:nvPr/>
        </p:nvSpPr>
        <p:spPr>
          <a:xfrm>
            <a:off x="985015" y="4983423"/>
            <a:ext cx="5438954" cy="346249"/>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1800"/>
              <a:buFont typeface="Plus Jakarta Sans ExtraBold"/>
              <a:buNone/>
            </a:pPr>
            <a:r>
              <a:rPr lang="en-GB" sz="18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1800" b="1" i="0" u="none" strike="noStrike" cap="none">
                <a:solidFill>
                  <a:srgbClr val="002060"/>
                </a:solidFill>
                <a:latin typeface="Plus Jakarta Sans ExtraBold"/>
                <a:ea typeface="Plus Jakarta Sans ExtraBold"/>
                <a:cs typeface="Plus Jakarta Sans ExtraBold"/>
                <a:sym typeface="Plus Jakarta Sans ExtraBold"/>
              </a:rPr>
              <a:t> to start learning science together</a:t>
            </a:r>
            <a:endParaRPr/>
          </a:p>
        </p:txBody>
      </p:sp>
      <p:sp>
        <p:nvSpPr>
          <p:cNvPr id="718" name="Google Shape;718;p116"/>
          <p:cNvSpPr txBox="1"/>
          <p:nvPr/>
        </p:nvSpPr>
        <p:spPr>
          <a:xfrm>
            <a:off x="985014" y="1718519"/>
            <a:ext cx="3085826" cy="2977738"/>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2100"/>
              <a:buFont typeface="Plus Jakarta Sans Medium"/>
              <a:buNone/>
            </a:pPr>
            <a:r>
              <a:rPr lang="en-GB" sz="2100" b="0" i="0" u="none" strike="noStrike" cap="none">
                <a:solidFill>
                  <a:srgbClr val="5E5B5C"/>
                </a:solidFill>
                <a:latin typeface="Plus Jakarta Sans Medium"/>
                <a:ea typeface="Plus Jakarta Sans Medium"/>
                <a:cs typeface="Plus Jakarta Sans Medium"/>
                <a:sym typeface="Plus Jakarta Sans Medium"/>
              </a:rPr>
              <a:t>This project provides family learning sessions in science. Children come to school with a parent, and they learn science together through problem solving and investigative activities.</a:t>
            </a:r>
            <a:endParaRPr/>
          </a:p>
        </p:txBody>
      </p:sp>
      <p:sp>
        <p:nvSpPr>
          <p:cNvPr id="719" name="Google Shape;719;p116"/>
          <p:cNvSpPr txBox="1"/>
          <p:nvPr/>
        </p:nvSpPr>
        <p:spPr>
          <a:xfrm>
            <a:off x="985014" y="738853"/>
            <a:ext cx="7455325"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FAMILY SCIENCE</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pic>
        <p:nvPicPr>
          <p:cNvPr id="720" name="Google Shape;720;p116" descr="A picture containing text, clipart&#10;&#10;Description automatically generated">
            <a:hlinkClick r:id="rId2"/>
          </p:cNvPr>
          <p:cNvPicPr preferRelativeResize="0"/>
          <p:nvPr/>
        </p:nvPicPr>
        <p:blipFill rotWithShape="1">
          <a:blip r:embed="rId3">
            <a:alphaModFix/>
          </a:blip>
          <a:srcRect/>
          <a:stretch/>
        </p:blipFill>
        <p:spPr>
          <a:xfrm>
            <a:off x="4501934" y="1718518"/>
            <a:ext cx="4072554" cy="2335526"/>
          </a:xfrm>
          <a:prstGeom prst="rect">
            <a:avLst/>
          </a:prstGeom>
          <a:noFill/>
          <a:ln>
            <a:noFill/>
          </a:ln>
          <a:effectLst>
            <a:outerShdw blurRad="50800" dist="38100" dir="2700000" algn="tl" rotWithShape="0">
              <a:srgbClr val="000000">
                <a:alpha val="40000"/>
              </a:srgbClr>
            </a:outerShdw>
          </a:effectLst>
        </p:spPr>
      </p:pic>
    </p:spTree>
    <p:extLst>
      <p:ext uri="{BB962C8B-B14F-4D97-AF65-F5344CB8AC3E}">
        <p14:creationId xmlns:p14="http://schemas.microsoft.com/office/powerpoint/2010/main" val="169230150"/>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matchingName="Chain Reaction">
  <p:cSld name="Chain Reaction">
    <p:spTree>
      <p:nvGrpSpPr>
        <p:cNvPr id="1" name="Shape 721"/>
        <p:cNvGrpSpPr/>
        <p:nvPr/>
      </p:nvGrpSpPr>
      <p:grpSpPr>
        <a:xfrm>
          <a:off x="0" y="0"/>
          <a:ext cx="0" cy="0"/>
          <a:chOff x="0" y="0"/>
          <a:chExt cx="0" cy="0"/>
        </a:xfrm>
      </p:grpSpPr>
      <p:sp>
        <p:nvSpPr>
          <p:cNvPr id="722" name="Google Shape;722;p117"/>
          <p:cNvSpPr txBox="1"/>
          <p:nvPr/>
        </p:nvSpPr>
        <p:spPr>
          <a:xfrm>
            <a:off x="985015" y="5164520"/>
            <a:ext cx="5850815" cy="346249"/>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1800"/>
              <a:buFont typeface="Plus Jakarta Sans ExtraBold"/>
              <a:buNone/>
            </a:pPr>
            <a:r>
              <a:rPr lang="en-GB" sz="18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1800" b="1" i="0" u="none" strike="noStrike" cap="none">
                <a:solidFill>
                  <a:srgbClr val="002060"/>
                </a:solidFill>
                <a:latin typeface="Plus Jakarta Sans ExtraBold"/>
                <a:ea typeface="Plus Jakarta Sans ExtraBold"/>
                <a:cs typeface="Plus Jakarta Sans ExtraBold"/>
                <a:sym typeface="Plus Jakarta Sans ExtraBold"/>
              </a:rPr>
              <a:t> to view the Chain Reaction project</a:t>
            </a:r>
            <a:endParaRPr/>
          </a:p>
        </p:txBody>
      </p:sp>
      <p:sp>
        <p:nvSpPr>
          <p:cNvPr id="723" name="Google Shape;723;p117"/>
          <p:cNvSpPr txBox="1"/>
          <p:nvPr/>
        </p:nvSpPr>
        <p:spPr>
          <a:xfrm>
            <a:off x="985014" y="2455397"/>
            <a:ext cx="3085826" cy="168507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2100"/>
              <a:buFont typeface="Plus Jakarta Sans Medium"/>
              <a:buNone/>
            </a:pPr>
            <a:r>
              <a:rPr lang="en-GB" sz="2100" b="0" i="0" u="none" strike="noStrike" cap="none">
                <a:solidFill>
                  <a:srgbClr val="5E5B5C"/>
                </a:solidFill>
                <a:latin typeface="Plus Jakarta Sans Medium"/>
                <a:ea typeface="Plus Jakarta Sans Medium"/>
                <a:cs typeface="Plus Jakarta Sans Medium"/>
                <a:sym typeface="Plus Jakarta Sans Medium"/>
              </a:rPr>
              <a:t>An engaging primary school STEM project for upper KS2 children that is easily adapted to suit any age group.</a:t>
            </a:r>
            <a:endParaRPr/>
          </a:p>
        </p:txBody>
      </p:sp>
      <p:sp>
        <p:nvSpPr>
          <p:cNvPr id="724" name="Google Shape;724;p117"/>
          <p:cNvSpPr txBox="1"/>
          <p:nvPr/>
        </p:nvSpPr>
        <p:spPr>
          <a:xfrm>
            <a:off x="985014" y="738853"/>
            <a:ext cx="7455325"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CHAIN REACTION</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pic>
        <p:nvPicPr>
          <p:cNvPr id="725" name="Google Shape;725;p117" descr="A picture containing indoor, wooden, wood&#10;&#10;Description automatically generated">
            <a:hlinkClick r:id="rId2"/>
          </p:cNvPr>
          <p:cNvPicPr preferRelativeResize="0"/>
          <p:nvPr/>
        </p:nvPicPr>
        <p:blipFill rotWithShape="1">
          <a:blip r:embed="rId3">
            <a:alphaModFix/>
          </a:blip>
          <a:srcRect/>
          <a:stretch/>
        </p:blipFill>
        <p:spPr>
          <a:xfrm>
            <a:off x="4246412" y="1725212"/>
            <a:ext cx="4193927" cy="3145449"/>
          </a:xfrm>
          <a:prstGeom prst="rect">
            <a:avLst/>
          </a:prstGeom>
          <a:noFill/>
          <a:ln>
            <a:noFill/>
          </a:ln>
        </p:spPr>
      </p:pic>
    </p:spTree>
    <p:extLst>
      <p:ext uri="{BB962C8B-B14F-4D97-AF65-F5344CB8AC3E}">
        <p14:creationId xmlns:p14="http://schemas.microsoft.com/office/powerpoint/2010/main" val="1383665508"/>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matchingName="Playground Science">
  <p:cSld name="Playground Science">
    <p:spTree>
      <p:nvGrpSpPr>
        <p:cNvPr id="1" name="Shape 726"/>
        <p:cNvGrpSpPr/>
        <p:nvPr/>
      </p:nvGrpSpPr>
      <p:grpSpPr>
        <a:xfrm>
          <a:off x="0" y="0"/>
          <a:ext cx="0" cy="0"/>
          <a:chOff x="0" y="0"/>
          <a:chExt cx="0" cy="0"/>
        </a:xfrm>
      </p:grpSpPr>
      <p:pic>
        <p:nvPicPr>
          <p:cNvPr id="727" name="Google Shape;727;p118" descr="Text&#10;&#10;Description automatically generated">
            <a:hlinkClick r:id="rId2"/>
          </p:cNvPr>
          <p:cNvPicPr preferRelativeResize="0"/>
          <p:nvPr/>
        </p:nvPicPr>
        <p:blipFill rotWithShape="1">
          <a:blip r:embed="rId3">
            <a:alphaModFix/>
          </a:blip>
          <a:srcRect/>
          <a:stretch/>
        </p:blipFill>
        <p:spPr>
          <a:xfrm rot="1158295">
            <a:off x="6144741" y="1883495"/>
            <a:ext cx="2634967" cy="1863291"/>
          </a:xfrm>
          <a:prstGeom prst="rect">
            <a:avLst/>
          </a:prstGeom>
          <a:noFill/>
          <a:ln>
            <a:noFill/>
          </a:ln>
          <a:effectLst>
            <a:outerShdw blurRad="50800" dist="38100" algn="l" rotWithShape="0">
              <a:srgbClr val="000000">
                <a:alpha val="40000"/>
              </a:srgbClr>
            </a:outerShdw>
          </a:effectLst>
        </p:spPr>
      </p:pic>
      <p:pic>
        <p:nvPicPr>
          <p:cNvPr id="728" name="Google Shape;728;p118" descr="Diagram, website&#10;&#10;Description automatically generated">
            <a:hlinkClick r:id="rId2"/>
          </p:cNvPr>
          <p:cNvPicPr preferRelativeResize="0"/>
          <p:nvPr/>
        </p:nvPicPr>
        <p:blipFill rotWithShape="1">
          <a:blip r:embed="rId4">
            <a:alphaModFix/>
          </a:blip>
          <a:srcRect/>
          <a:stretch/>
        </p:blipFill>
        <p:spPr>
          <a:xfrm rot="1124624">
            <a:off x="6181205" y="3104604"/>
            <a:ext cx="2562039" cy="1811719"/>
          </a:xfrm>
          <a:prstGeom prst="rect">
            <a:avLst/>
          </a:prstGeom>
          <a:noFill/>
          <a:ln>
            <a:noFill/>
          </a:ln>
          <a:effectLst>
            <a:outerShdw blurRad="50800" dist="38100" algn="l" rotWithShape="0">
              <a:srgbClr val="000000">
                <a:alpha val="40000"/>
              </a:srgbClr>
            </a:outerShdw>
          </a:effectLst>
        </p:spPr>
      </p:pic>
      <p:sp>
        <p:nvSpPr>
          <p:cNvPr id="729" name="Google Shape;729;p118"/>
          <p:cNvSpPr txBox="1"/>
          <p:nvPr/>
        </p:nvSpPr>
        <p:spPr>
          <a:xfrm>
            <a:off x="985014" y="6131216"/>
            <a:ext cx="4791533" cy="346249"/>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1800"/>
              <a:buFont typeface="Plus Jakarta Sans ExtraBold"/>
              <a:buNone/>
            </a:pPr>
            <a:r>
              <a:rPr lang="en-GB" sz="18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1800" b="1" i="0" u="none" strike="noStrike" cap="none">
                <a:solidFill>
                  <a:srgbClr val="002060"/>
                </a:solidFill>
                <a:latin typeface="Plus Jakarta Sans ExtraBold"/>
                <a:ea typeface="Plus Jakarta Sans ExtraBold"/>
                <a:cs typeface="Plus Jakarta Sans ExtraBold"/>
                <a:sym typeface="Plus Jakarta Sans ExtraBold"/>
              </a:rPr>
              <a:t> to view Playground Science</a:t>
            </a:r>
            <a:endParaRPr/>
          </a:p>
        </p:txBody>
      </p:sp>
      <p:sp>
        <p:nvSpPr>
          <p:cNvPr id="730" name="Google Shape;730;p118"/>
          <p:cNvSpPr txBox="1"/>
          <p:nvPr/>
        </p:nvSpPr>
        <p:spPr>
          <a:xfrm>
            <a:off x="985014" y="1646085"/>
            <a:ext cx="3208917" cy="4270400"/>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2100"/>
              <a:buFont typeface="Plus Jakarta Sans Medium"/>
              <a:buNone/>
            </a:pPr>
            <a:r>
              <a:rPr lang="en-GB" sz="2100" b="0" i="0" u="none" strike="noStrike" cap="none">
                <a:solidFill>
                  <a:srgbClr val="5E5B5C"/>
                </a:solidFill>
                <a:latin typeface="Plus Jakarta Sans Medium"/>
                <a:ea typeface="Plus Jakarta Sans Medium"/>
                <a:cs typeface="Plus Jakarta Sans Medium"/>
                <a:sym typeface="Plus Jakarta Sans Medium"/>
              </a:rPr>
              <a:t>Playground Science is a set of fun and informal science activities that children can carry out in their playtimes. The activities use simple instructions and a small amount of equipment to encourage children to explore the world around them whilst developing scientific skills.</a:t>
            </a:r>
            <a:endParaRPr/>
          </a:p>
        </p:txBody>
      </p:sp>
      <p:sp>
        <p:nvSpPr>
          <p:cNvPr id="731" name="Google Shape;731;p118"/>
          <p:cNvSpPr txBox="1"/>
          <p:nvPr/>
        </p:nvSpPr>
        <p:spPr>
          <a:xfrm>
            <a:off x="985014" y="738853"/>
            <a:ext cx="7455325"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PLAYGROUND SCIENCE</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pic>
        <p:nvPicPr>
          <p:cNvPr id="732" name="Google Shape;732;p118" descr="Text&#10;&#10;Description automatically generated">
            <a:hlinkClick r:id="rId2"/>
          </p:cNvPr>
          <p:cNvPicPr preferRelativeResize="0"/>
          <p:nvPr/>
        </p:nvPicPr>
        <p:blipFill rotWithShape="1">
          <a:blip r:embed="rId5">
            <a:alphaModFix/>
          </a:blip>
          <a:srcRect/>
          <a:stretch/>
        </p:blipFill>
        <p:spPr>
          <a:xfrm>
            <a:off x="4440115" y="2021697"/>
            <a:ext cx="2107628" cy="2981275"/>
          </a:xfrm>
          <a:prstGeom prst="rect">
            <a:avLst/>
          </a:prstGeom>
          <a:noFill/>
          <a:ln>
            <a:noFill/>
          </a:ln>
          <a:effectLst>
            <a:outerShdw blurRad="50800" dist="38100" algn="l" rotWithShape="0">
              <a:srgbClr val="000000">
                <a:alpha val="40000"/>
              </a:srgbClr>
            </a:outerShdw>
          </a:effectLst>
        </p:spPr>
      </p:pic>
    </p:spTree>
    <p:extLst>
      <p:ext uri="{BB962C8B-B14F-4D97-AF65-F5344CB8AC3E}">
        <p14:creationId xmlns:p14="http://schemas.microsoft.com/office/powerpoint/2010/main" val="1737831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Additional 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12/12/2023</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7" name="TextShape 1">
            <a:extLst>
              <a:ext uri="{FF2B5EF4-FFF2-40B4-BE49-F238E27FC236}">
                <a16:creationId xmlns:a16="http://schemas.microsoft.com/office/drawing/2014/main" id="{6E4C3CBC-6C18-7040-8623-B217E9734E3E}"/>
              </a:ext>
            </a:extLst>
          </p:cNvPr>
          <p:cNvSpPr txBox="1"/>
          <p:nvPr/>
        </p:nvSpPr>
        <p:spPr>
          <a:xfrm>
            <a:off x="694277" y="2333743"/>
            <a:ext cx="3562457" cy="77586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1" baseline="0">
                <a:solidFill>
                  <a:srgbClr val="404040"/>
                </a:solidFill>
                <a:uFillTx/>
                <a:latin typeface="Plus Jakarta Sans Medium" pitchFamily="2" charset="0"/>
                <a:cs typeface="Plus Jakarta Sans Medium" pitchFamily="2" charset="0"/>
              </a:rPr>
              <a:t>We provide links to excellent resources for teachers, children and families on our Wow Science website:</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8" name="Picture 6">
            <a:hlinkClick r:id="rId2"/>
            <a:extLst>
              <a:ext uri="{FF2B5EF4-FFF2-40B4-BE49-F238E27FC236}">
                <a16:creationId xmlns:a16="http://schemas.microsoft.com/office/drawing/2014/main" id="{93B76ABD-1C66-DD4F-A7BE-3A051B5E85A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16885" y="1388620"/>
            <a:ext cx="1298699" cy="706861"/>
          </a:xfrm>
          <a:prstGeom prst="rect">
            <a:avLst/>
          </a:prstGeom>
          <a:noFill/>
          <a:ln cap="flat">
            <a:noFill/>
          </a:ln>
        </p:spPr>
      </p:pic>
      <p:sp>
        <p:nvSpPr>
          <p:cNvPr id="15" name="TextBox 18">
            <a:extLst>
              <a:ext uri="{FF2B5EF4-FFF2-40B4-BE49-F238E27FC236}">
                <a16:creationId xmlns:a16="http://schemas.microsoft.com/office/drawing/2014/main" id="{8D99BDFA-7100-944E-9FC8-EA24C06826B3}"/>
              </a:ext>
            </a:extLst>
          </p:cNvPr>
          <p:cNvSpPr txBox="1"/>
          <p:nvPr/>
        </p:nvSpPr>
        <p:spPr>
          <a:xfrm>
            <a:off x="483262" y="3346249"/>
            <a:ext cx="3984487"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www.wowscience.co.uk</a:t>
            </a:r>
          </a:p>
        </p:txBody>
      </p:sp>
      <p:sp>
        <p:nvSpPr>
          <p:cNvPr id="18" name="TextBox 21">
            <a:extLst>
              <a:ext uri="{FF2B5EF4-FFF2-40B4-BE49-F238E27FC236}">
                <a16:creationId xmlns:a16="http://schemas.microsoft.com/office/drawing/2014/main" id="{62807E40-9599-224E-A230-8BFBD09BB13B}"/>
              </a:ext>
            </a:extLst>
          </p:cNvPr>
          <p:cNvSpPr txBox="1"/>
          <p:nvPr/>
        </p:nvSpPr>
        <p:spPr>
          <a:xfrm>
            <a:off x="1876665" y="4021475"/>
            <a:ext cx="1197679"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19" name="TextBox 22">
            <a:extLst>
              <a:ext uri="{FF2B5EF4-FFF2-40B4-BE49-F238E27FC236}">
                <a16:creationId xmlns:a16="http://schemas.microsoft.com/office/drawing/2014/main" id="{4748830D-8BF8-984D-BCBC-2EBF818FCF58}"/>
              </a:ext>
            </a:extLst>
          </p:cNvPr>
          <p:cNvSpPr txBox="1"/>
          <p:nvPr/>
        </p:nvSpPr>
        <p:spPr>
          <a:xfrm>
            <a:off x="1755052" y="4784882"/>
            <a:ext cx="1440903"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WowScienceHQ</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31" name="Picture 30" descr="Logo, icon&#10;&#10;Description automatically generated">
            <a:extLst>
              <a:ext uri="{FF2B5EF4-FFF2-40B4-BE49-F238E27FC236}">
                <a16:creationId xmlns:a16="http://schemas.microsoft.com/office/drawing/2014/main" id="{0777EE02-2C37-4CB9-A59B-E9A752DBC578}"/>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548190" y="3997505"/>
            <a:ext cx="328475" cy="305159"/>
          </a:xfrm>
          <a:prstGeom prst="rect">
            <a:avLst/>
          </a:prstGeom>
        </p:spPr>
      </p:pic>
      <p:pic>
        <p:nvPicPr>
          <p:cNvPr id="32" name="Picture 31" descr="Logo, icon&#10;&#10;Description automatically generated">
            <a:extLst>
              <a:ext uri="{FF2B5EF4-FFF2-40B4-BE49-F238E27FC236}">
                <a16:creationId xmlns:a16="http://schemas.microsoft.com/office/drawing/2014/main" id="{93AB0F20-DCF1-6666-3495-D41F7D388BE4}"/>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1387665" y="4747842"/>
            <a:ext cx="367388" cy="327995"/>
          </a:xfrm>
          <a:prstGeom prst="rect">
            <a:avLst/>
          </a:prstGeom>
        </p:spPr>
      </p:pic>
      <p:sp>
        <p:nvSpPr>
          <p:cNvPr id="10" name="TextShape 1">
            <a:extLst>
              <a:ext uri="{FF2B5EF4-FFF2-40B4-BE49-F238E27FC236}">
                <a16:creationId xmlns:a16="http://schemas.microsoft.com/office/drawing/2014/main" id="{F1D70FCA-6DF1-3DBE-DB7F-487D6607B217}"/>
              </a:ext>
            </a:extLst>
          </p:cNvPr>
          <p:cNvSpPr txBox="1"/>
          <p:nvPr userDrawn="1"/>
        </p:nvSpPr>
        <p:spPr>
          <a:xfrm>
            <a:off x="4917462" y="2333818"/>
            <a:ext cx="3532261" cy="79248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1" baseline="0">
                <a:solidFill>
                  <a:srgbClr val="404040"/>
                </a:solidFill>
                <a:uFillTx/>
                <a:latin typeface="Plus Jakarta Sans Medium" pitchFamily="2" charset="0"/>
                <a:cs typeface="Plus Jakarta Sans Medium" pitchFamily="2" charset="0"/>
              </a:rPr>
              <a:t>Making science enjoyable with 600+ activities, tips for the classroom and planning support videos:</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17" name="Picture 16" descr="Shape&#10;&#10;Description automatically generated with low confidence">
            <a:hlinkClick r:id="rId6"/>
            <a:extLst>
              <a:ext uri="{FF2B5EF4-FFF2-40B4-BE49-F238E27FC236}">
                <a16:creationId xmlns:a16="http://schemas.microsoft.com/office/drawing/2014/main" id="{5C3A63A3-DE03-66C0-C42E-4A4EE7E86E49}"/>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516524" y="1417998"/>
            <a:ext cx="2334140" cy="754345"/>
          </a:xfrm>
          <a:prstGeom prst="rect">
            <a:avLst/>
          </a:prstGeom>
        </p:spPr>
      </p:pic>
      <p:sp>
        <p:nvSpPr>
          <p:cNvPr id="21" name="TextBox 18">
            <a:extLst>
              <a:ext uri="{FF2B5EF4-FFF2-40B4-BE49-F238E27FC236}">
                <a16:creationId xmlns:a16="http://schemas.microsoft.com/office/drawing/2014/main" id="{F7C52AC2-8106-D1F3-75BA-B607B11BC952}"/>
              </a:ext>
            </a:extLst>
          </p:cNvPr>
          <p:cNvSpPr txBox="1"/>
          <p:nvPr userDrawn="1"/>
        </p:nvSpPr>
        <p:spPr>
          <a:xfrm>
            <a:off x="5218368" y="3346249"/>
            <a:ext cx="2930448"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www.explorify.uk</a:t>
            </a:r>
          </a:p>
        </p:txBody>
      </p:sp>
      <p:sp>
        <p:nvSpPr>
          <p:cNvPr id="23" name="TextBox 21">
            <a:extLst>
              <a:ext uri="{FF2B5EF4-FFF2-40B4-BE49-F238E27FC236}">
                <a16:creationId xmlns:a16="http://schemas.microsoft.com/office/drawing/2014/main" id="{E1D1FE86-F89E-AAA6-A42B-049D16B7FC93}"/>
              </a:ext>
            </a:extLst>
          </p:cNvPr>
          <p:cNvSpPr txBox="1"/>
          <p:nvPr userDrawn="1"/>
        </p:nvSpPr>
        <p:spPr>
          <a:xfrm>
            <a:off x="5948046" y="4784882"/>
            <a:ext cx="1704128"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6" name="TextBox 21">
            <a:extLst>
              <a:ext uri="{FF2B5EF4-FFF2-40B4-BE49-F238E27FC236}">
                <a16:creationId xmlns:a16="http://schemas.microsoft.com/office/drawing/2014/main" id="{0A62EBA9-3177-60FF-7001-A671D4BD08F0}"/>
              </a:ext>
            </a:extLst>
          </p:cNvPr>
          <p:cNvSpPr txBox="1"/>
          <p:nvPr userDrawn="1"/>
        </p:nvSpPr>
        <p:spPr>
          <a:xfrm>
            <a:off x="5963141" y="4016407"/>
            <a:ext cx="1440902"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ExplorifySchools</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7" name="Picture 26" descr="Logo, icon&#10;&#10;Description automatically generated">
            <a:extLst>
              <a:ext uri="{FF2B5EF4-FFF2-40B4-BE49-F238E27FC236}">
                <a16:creationId xmlns:a16="http://schemas.microsoft.com/office/drawing/2014/main" id="{80D89549-C149-C340-B5D8-CC24186C98C7}"/>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658955" y="4003615"/>
            <a:ext cx="328475" cy="305159"/>
          </a:xfrm>
          <a:prstGeom prst="rect">
            <a:avLst/>
          </a:prstGeom>
        </p:spPr>
      </p:pic>
      <p:pic>
        <p:nvPicPr>
          <p:cNvPr id="29" name="Picture 28" descr="Logo, icon&#10;&#10;Description automatically generated">
            <a:extLst>
              <a:ext uri="{FF2B5EF4-FFF2-40B4-BE49-F238E27FC236}">
                <a16:creationId xmlns:a16="http://schemas.microsoft.com/office/drawing/2014/main" id="{366850AE-3405-2353-7F75-16AD34477A73}"/>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5595271" y="4743862"/>
            <a:ext cx="367388" cy="327995"/>
          </a:xfrm>
          <a:prstGeom prst="rect">
            <a:avLst/>
          </a:prstGeom>
        </p:spPr>
      </p:pic>
    </p:spTree>
    <p:extLst>
      <p:ext uri="{BB962C8B-B14F-4D97-AF65-F5344CB8AC3E}">
        <p14:creationId xmlns:p14="http://schemas.microsoft.com/office/powerpoint/2010/main" val="2443126109"/>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matchingName="See Through Science">
  <p:cSld name="See Through Science">
    <p:spTree>
      <p:nvGrpSpPr>
        <p:cNvPr id="1" name="Shape 733"/>
        <p:cNvGrpSpPr/>
        <p:nvPr/>
      </p:nvGrpSpPr>
      <p:grpSpPr>
        <a:xfrm>
          <a:off x="0" y="0"/>
          <a:ext cx="0" cy="0"/>
          <a:chOff x="0" y="0"/>
          <a:chExt cx="0" cy="0"/>
        </a:xfrm>
      </p:grpSpPr>
      <p:sp>
        <p:nvSpPr>
          <p:cNvPr id="734" name="Google Shape;734;p119"/>
          <p:cNvSpPr txBox="1"/>
          <p:nvPr/>
        </p:nvSpPr>
        <p:spPr>
          <a:xfrm>
            <a:off x="2814164" y="5807524"/>
            <a:ext cx="3515672" cy="623248"/>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02060"/>
              </a:buClr>
              <a:buSzPts val="1800"/>
              <a:buFont typeface="Plus Jakarta Sans ExtraBold"/>
              <a:buNone/>
            </a:pPr>
            <a:r>
              <a:rPr lang="en-GB" sz="18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1800" b="1" i="0" u="none" strike="noStrike" cap="none">
                <a:solidFill>
                  <a:srgbClr val="002060"/>
                </a:solidFill>
                <a:latin typeface="Plus Jakarta Sans ExtraBold"/>
                <a:ea typeface="Plus Jakarta Sans ExtraBold"/>
                <a:cs typeface="Plus Jakarta Sans ExtraBold"/>
                <a:sym typeface="Plus Jakarta Sans ExtraBold"/>
              </a:rPr>
              <a:t> to find out more about See Through Science</a:t>
            </a:r>
            <a:endParaRPr/>
          </a:p>
        </p:txBody>
      </p:sp>
      <p:sp>
        <p:nvSpPr>
          <p:cNvPr id="735" name="Google Shape;735;p119"/>
          <p:cNvSpPr txBox="1"/>
          <p:nvPr/>
        </p:nvSpPr>
        <p:spPr>
          <a:xfrm>
            <a:off x="985014" y="1566395"/>
            <a:ext cx="3204150" cy="4593565"/>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2100"/>
              <a:buFont typeface="Plus Jakarta Sans Medium"/>
              <a:buNone/>
            </a:pPr>
            <a:r>
              <a:rPr lang="en-GB" sz="2100" b="0" i="0" u="none" strike="noStrike" cap="none">
                <a:solidFill>
                  <a:srgbClr val="767171"/>
                </a:solidFill>
                <a:latin typeface="Plus Jakarta Sans Medium"/>
                <a:ea typeface="Plus Jakarta Sans Medium"/>
                <a:cs typeface="Plus Jakarta Sans Medium"/>
                <a:sym typeface="Plus Jakarta Sans Medium"/>
              </a:rPr>
              <a:t>See Through Science is a set of fifteen high-resolution digital images (included with the book as a digital download). The book is packed with practical advice for teachers about using the image pack to develop children’s observation, questioning and discussion skills.</a:t>
            </a:r>
            <a:endParaRPr/>
          </a:p>
          <a:p>
            <a:pPr marL="0" marR="0" lvl="0" indent="0" algn="l" rtl="0">
              <a:lnSpc>
                <a:spcPct val="100000"/>
              </a:lnSpc>
              <a:spcBef>
                <a:spcPts val="0"/>
              </a:spcBef>
              <a:spcAft>
                <a:spcPts val="0"/>
              </a:spcAft>
              <a:buClr>
                <a:srgbClr val="000000"/>
              </a:buClr>
              <a:buSzPts val="2100"/>
              <a:buFont typeface="Calibri"/>
              <a:buNone/>
            </a:pPr>
            <a:endParaRPr sz="2100" b="0" i="0" u="none" strike="noStrike" cap="none">
              <a:solidFill>
                <a:srgbClr val="5E5B5C"/>
              </a:solidFill>
              <a:latin typeface="Inter"/>
              <a:ea typeface="Inter"/>
              <a:cs typeface="Inter"/>
              <a:sym typeface="Inter"/>
            </a:endParaRPr>
          </a:p>
        </p:txBody>
      </p:sp>
      <p:sp>
        <p:nvSpPr>
          <p:cNvPr id="736" name="Google Shape;736;p119"/>
          <p:cNvSpPr txBox="1"/>
          <p:nvPr/>
        </p:nvSpPr>
        <p:spPr>
          <a:xfrm>
            <a:off x="985014" y="738853"/>
            <a:ext cx="7455325"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SEE THROUGH SCIENCE</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pic>
        <p:nvPicPr>
          <p:cNvPr id="737" name="Google Shape;737;p119" descr="A picture containing application&#10;&#10;Description automatically generated">
            <a:hlinkClick r:id="rId2"/>
          </p:cNvPr>
          <p:cNvPicPr preferRelativeResize="0"/>
          <p:nvPr/>
        </p:nvPicPr>
        <p:blipFill rotWithShape="1">
          <a:blip r:embed="rId3">
            <a:alphaModFix/>
          </a:blip>
          <a:srcRect/>
          <a:stretch/>
        </p:blipFill>
        <p:spPr>
          <a:xfrm>
            <a:off x="5073165" y="1566394"/>
            <a:ext cx="2806787" cy="3969212"/>
          </a:xfrm>
          <a:prstGeom prst="rect">
            <a:avLst/>
          </a:prstGeom>
          <a:noFill/>
          <a:ln>
            <a:noFill/>
          </a:ln>
          <a:effectLst>
            <a:outerShdw blurRad="50800" dist="38100" algn="l" rotWithShape="0">
              <a:srgbClr val="000000">
                <a:alpha val="40000"/>
              </a:srgbClr>
            </a:outerShdw>
          </a:effectLst>
        </p:spPr>
      </p:pic>
    </p:spTree>
    <p:extLst>
      <p:ext uri="{BB962C8B-B14F-4D97-AF65-F5344CB8AC3E}">
        <p14:creationId xmlns:p14="http://schemas.microsoft.com/office/powerpoint/2010/main" val="2811917468"/>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matchingName="PSTA">
  <p:cSld name="PSTA">
    <p:spTree>
      <p:nvGrpSpPr>
        <p:cNvPr id="1" name="Shape 738"/>
        <p:cNvGrpSpPr/>
        <p:nvPr/>
      </p:nvGrpSpPr>
      <p:grpSpPr>
        <a:xfrm>
          <a:off x="0" y="0"/>
          <a:ext cx="0" cy="0"/>
          <a:chOff x="0" y="0"/>
          <a:chExt cx="0" cy="0"/>
        </a:xfrm>
      </p:grpSpPr>
      <p:sp>
        <p:nvSpPr>
          <p:cNvPr id="739" name="Google Shape;739;p120"/>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40" name="Google Shape;740;p120"/>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41" name="Google Shape;741;p120"/>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742" name="Google Shape;742;p120"/>
          <p:cNvSpPr txBox="1"/>
          <p:nvPr/>
        </p:nvSpPr>
        <p:spPr>
          <a:xfrm>
            <a:off x="515727" y="470104"/>
            <a:ext cx="8566727" cy="530915"/>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3000"/>
              <a:buFont typeface="Plus Jakarta Sans Medium"/>
              <a:buNone/>
            </a:pPr>
            <a:r>
              <a:rPr lang="en-GB" sz="3000" b="0" i="0" u="none" strike="noStrike" cap="none">
                <a:solidFill>
                  <a:srgbClr val="3EB1C8"/>
                </a:solidFill>
                <a:latin typeface="Plus Jakarta Sans Medium"/>
                <a:ea typeface="Plus Jakarta Sans Medium"/>
                <a:cs typeface="Plus Jakarta Sans Medium"/>
                <a:sym typeface="Plus Jakarta Sans Medium"/>
              </a:rPr>
              <a:t>PRIMARY SCIENCE TEACHER AWARDS (PSTA)</a:t>
            </a:r>
            <a:endParaRPr sz="3000" b="0" i="0" u="none" strike="noStrike" cap="none">
              <a:solidFill>
                <a:srgbClr val="3EB1C8"/>
              </a:solidFill>
              <a:latin typeface="Plus Jakarta Sans Medium"/>
              <a:ea typeface="Plus Jakarta Sans Medium"/>
              <a:cs typeface="Plus Jakarta Sans Medium"/>
              <a:sym typeface="Plus Jakarta Sans Medium"/>
            </a:endParaRPr>
          </a:p>
        </p:txBody>
      </p:sp>
      <p:sp>
        <p:nvSpPr>
          <p:cNvPr id="743" name="Google Shape;743;p120"/>
          <p:cNvSpPr txBox="1"/>
          <p:nvPr/>
        </p:nvSpPr>
        <p:spPr>
          <a:xfrm>
            <a:off x="568474" y="2666726"/>
            <a:ext cx="5007225" cy="2654573"/>
          </a:xfrm>
          <a:prstGeom prst="rect">
            <a:avLst/>
          </a:prstGeom>
          <a:noFill/>
          <a:ln>
            <a:noFill/>
          </a:ln>
        </p:spPr>
        <p:txBody>
          <a:bodyPr spcFirstLastPara="1" wrap="square" lIns="68575" tIns="34275" rIns="68575" bIns="34275" anchor="t" anchorCtr="0">
            <a:spAutoFit/>
          </a:bodyPr>
          <a:lstStyle/>
          <a:p>
            <a:pPr marL="342900" marR="0" lvl="0" indent="-342900" algn="l" rtl="0">
              <a:lnSpc>
                <a:spcPct val="100000"/>
              </a:lnSpc>
              <a:spcBef>
                <a:spcPts val="0"/>
              </a:spcBef>
              <a:spcAft>
                <a:spcPts val="0"/>
              </a:spcAft>
              <a:buClr>
                <a:srgbClr val="767171"/>
              </a:buClr>
              <a:buSzPts val="2100"/>
              <a:buFont typeface="Arial"/>
              <a:buChar char="•"/>
            </a:pPr>
            <a:r>
              <a:rPr lang="en-GB" sz="2100" b="0" i="0" u="none" strike="noStrike" cap="none">
                <a:solidFill>
                  <a:srgbClr val="767171"/>
                </a:solidFill>
                <a:latin typeface="Plus Jakarta Sans Medium"/>
                <a:ea typeface="Plus Jakarta Sans Medium"/>
                <a:cs typeface="Plus Jakarta Sans Medium"/>
                <a:sym typeface="Plus Jakarta Sans Medium"/>
              </a:rPr>
              <a:t>Are they innovative and creative in teaching science?</a:t>
            </a:r>
            <a:endParaRPr/>
          </a:p>
          <a:p>
            <a:pPr marL="342900" marR="0" lvl="0" indent="-342900" algn="l" rtl="0">
              <a:lnSpc>
                <a:spcPct val="100000"/>
              </a:lnSpc>
              <a:spcBef>
                <a:spcPts val="0"/>
              </a:spcBef>
              <a:spcAft>
                <a:spcPts val="0"/>
              </a:spcAft>
              <a:buClr>
                <a:srgbClr val="767171"/>
              </a:buClr>
              <a:buSzPts val="2100"/>
              <a:buFont typeface="Arial"/>
              <a:buChar char="•"/>
            </a:pPr>
            <a:r>
              <a:rPr lang="en-GB" sz="2100" b="0" i="0" u="none" strike="noStrike" cap="none">
                <a:solidFill>
                  <a:srgbClr val="767171"/>
                </a:solidFill>
                <a:latin typeface="Plus Jakarta Sans Medium"/>
                <a:ea typeface="Plus Jakarta Sans Medium"/>
                <a:cs typeface="Plus Jakarta Sans Medium"/>
                <a:sym typeface="Plus Jakarta Sans Medium"/>
              </a:rPr>
              <a:t>How are they inspiring colleagues and contributing to developing science in their school and beyond?</a:t>
            </a:r>
            <a:endParaRPr/>
          </a:p>
          <a:p>
            <a:pPr marL="342900" marR="0" lvl="0" indent="-342900" algn="l" rtl="0">
              <a:lnSpc>
                <a:spcPct val="100000"/>
              </a:lnSpc>
              <a:spcBef>
                <a:spcPts val="0"/>
              </a:spcBef>
              <a:spcAft>
                <a:spcPts val="0"/>
              </a:spcAft>
              <a:buClr>
                <a:srgbClr val="767171"/>
              </a:buClr>
              <a:buSzPts val="2100"/>
              <a:buFont typeface="Arial"/>
              <a:buChar char="•"/>
            </a:pPr>
            <a:r>
              <a:rPr lang="en-GB" sz="2100" b="0" i="0" u="none" strike="noStrike" cap="none">
                <a:solidFill>
                  <a:srgbClr val="767171"/>
                </a:solidFill>
                <a:latin typeface="Plus Jakarta Sans Medium"/>
                <a:ea typeface="Plus Jakarta Sans Medium"/>
                <a:cs typeface="Plus Jakarta Sans Medium"/>
                <a:sym typeface="Plus Jakarta Sans Medium"/>
              </a:rPr>
              <a:t>Do they engage pupils in the excitement and fascination of science?</a:t>
            </a:r>
            <a:endParaRPr/>
          </a:p>
        </p:txBody>
      </p:sp>
      <p:pic>
        <p:nvPicPr>
          <p:cNvPr id="744" name="Google Shape;744;p120" descr="A group of people posing for a photo&#10;&#10;Description automatically generated"/>
          <p:cNvPicPr preferRelativeResize="0"/>
          <p:nvPr/>
        </p:nvPicPr>
        <p:blipFill rotWithShape="1">
          <a:blip r:embed="rId2">
            <a:alphaModFix/>
          </a:blip>
          <a:srcRect/>
          <a:stretch/>
        </p:blipFill>
        <p:spPr>
          <a:xfrm>
            <a:off x="5635870" y="2666727"/>
            <a:ext cx="2879482" cy="1758460"/>
          </a:xfrm>
          <a:prstGeom prst="rect">
            <a:avLst/>
          </a:prstGeom>
          <a:noFill/>
          <a:ln>
            <a:noFill/>
          </a:ln>
          <a:effectLst>
            <a:outerShdw blurRad="50800" dist="38100" algn="l" rotWithShape="0">
              <a:srgbClr val="000000">
                <a:alpha val="40000"/>
              </a:srgbClr>
            </a:outerShdw>
          </a:effectLst>
        </p:spPr>
      </p:pic>
      <p:sp>
        <p:nvSpPr>
          <p:cNvPr id="745" name="Google Shape;745;p120"/>
          <p:cNvSpPr txBox="1"/>
          <p:nvPr/>
        </p:nvSpPr>
        <p:spPr>
          <a:xfrm>
            <a:off x="568474" y="1152917"/>
            <a:ext cx="7886707" cy="1361911"/>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2100"/>
              <a:buFont typeface="Plus Jakarta Sans Medium"/>
              <a:buNone/>
            </a:pPr>
            <a:r>
              <a:rPr lang="en-GB" sz="2100" b="0" i="0" u="none" strike="noStrike" cap="none">
                <a:solidFill>
                  <a:srgbClr val="767171"/>
                </a:solidFill>
                <a:latin typeface="Plus Jakarta Sans Medium"/>
                <a:ea typeface="Plus Jakarta Sans Medium"/>
                <a:cs typeface="Plus Jakarta Sans Medium"/>
                <a:sym typeface="Plus Jakarta Sans Medium"/>
              </a:rPr>
              <a:t>The Primary Science Teacher Awards celebrate the achievements of teachers who are doing incredible work, raising the standard of primary science and disseminating best practice widely.</a:t>
            </a:r>
            <a:endParaRPr/>
          </a:p>
        </p:txBody>
      </p:sp>
      <p:sp>
        <p:nvSpPr>
          <p:cNvPr id="746" name="Google Shape;746;p120"/>
          <p:cNvSpPr txBox="1"/>
          <p:nvPr/>
        </p:nvSpPr>
        <p:spPr>
          <a:xfrm>
            <a:off x="568474" y="5481034"/>
            <a:ext cx="7683583" cy="715581"/>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2100"/>
              <a:buFont typeface="Plus Jakarta Sans Medium"/>
              <a:buNone/>
            </a:pPr>
            <a:r>
              <a:rPr lang="en-GB" sz="2100" b="0" i="0" u="none" strike="noStrike" cap="none">
                <a:solidFill>
                  <a:srgbClr val="767171"/>
                </a:solidFill>
                <a:latin typeface="Plus Jakarta Sans Medium"/>
                <a:ea typeface="Plus Jakarta Sans Medium"/>
                <a:cs typeface="Plus Jakarta Sans Medium"/>
                <a:sym typeface="Plus Jakarta Sans Medium"/>
              </a:rPr>
              <a:t>Find out more and nominate an </a:t>
            </a:r>
            <a:endParaRPr/>
          </a:p>
          <a:p>
            <a:pPr marL="0" marR="0" lvl="0" indent="0" algn="l" rtl="0">
              <a:lnSpc>
                <a:spcPct val="100000"/>
              </a:lnSpc>
              <a:spcBef>
                <a:spcPts val="0"/>
              </a:spcBef>
              <a:spcAft>
                <a:spcPts val="0"/>
              </a:spcAft>
              <a:buClr>
                <a:srgbClr val="767171"/>
              </a:buClr>
              <a:buSzPts val="2100"/>
              <a:buFont typeface="Plus Jakarta Sans Medium"/>
              <a:buNone/>
            </a:pPr>
            <a:r>
              <a:rPr lang="en-GB" sz="2100" b="0" i="0" u="none" strike="noStrike" cap="none">
                <a:solidFill>
                  <a:srgbClr val="767171"/>
                </a:solidFill>
                <a:latin typeface="Plus Jakarta Sans Medium"/>
                <a:ea typeface="Plus Jakarta Sans Medium"/>
                <a:cs typeface="Plus Jakarta Sans Medium"/>
                <a:sym typeface="Plus Jakarta Sans Medium"/>
              </a:rPr>
              <a:t>outstanding primary science teacher</a:t>
            </a:r>
            <a:endParaRPr sz="2100" b="0" i="0" u="none" strike="noStrike" cap="none">
              <a:solidFill>
                <a:srgbClr val="767171"/>
              </a:solidFill>
              <a:latin typeface="Plus Jakarta Sans Medium"/>
              <a:ea typeface="Plus Jakarta Sans Medium"/>
              <a:cs typeface="Plus Jakarta Sans Medium"/>
              <a:sym typeface="Plus Jakarta Sans Medium"/>
            </a:endParaRPr>
          </a:p>
        </p:txBody>
      </p:sp>
    </p:spTree>
    <p:extLst>
      <p:ext uri="{BB962C8B-B14F-4D97-AF65-F5344CB8AC3E}">
        <p14:creationId xmlns:p14="http://schemas.microsoft.com/office/powerpoint/2010/main" val="2176428082"/>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matchingName="College Fellows">
  <p:cSld name="College Fellows">
    <p:spTree>
      <p:nvGrpSpPr>
        <p:cNvPr id="1" name="Shape 747"/>
        <p:cNvGrpSpPr/>
        <p:nvPr/>
      </p:nvGrpSpPr>
      <p:grpSpPr>
        <a:xfrm>
          <a:off x="0" y="0"/>
          <a:ext cx="0" cy="0"/>
          <a:chOff x="0" y="0"/>
          <a:chExt cx="0" cy="0"/>
        </a:xfrm>
      </p:grpSpPr>
      <p:sp>
        <p:nvSpPr>
          <p:cNvPr id="748" name="Google Shape;748;p121"/>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49" name="Google Shape;749;p121"/>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50" name="Google Shape;750;p121"/>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751" name="Google Shape;751;p121"/>
          <p:cNvSpPr txBox="1"/>
          <p:nvPr/>
        </p:nvSpPr>
        <p:spPr>
          <a:xfrm>
            <a:off x="726742" y="460257"/>
            <a:ext cx="7956514"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COLLEGE FELLOWS</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sp>
        <p:nvSpPr>
          <p:cNvPr id="752" name="Google Shape;752;p121"/>
          <p:cNvSpPr txBox="1"/>
          <p:nvPr/>
        </p:nvSpPr>
        <p:spPr>
          <a:xfrm>
            <a:off x="726741" y="1256748"/>
            <a:ext cx="7886707" cy="1869743"/>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1950"/>
              <a:buFont typeface="Plus Jakarta Sans Medium"/>
              <a:buNone/>
            </a:pPr>
            <a:r>
              <a:rPr lang="en-GB" sz="1950" b="0" i="0" u="none" strike="noStrike" cap="none">
                <a:solidFill>
                  <a:srgbClr val="767171"/>
                </a:solidFill>
                <a:latin typeface="Plus Jakarta Sans Medium"/>
                <a:ea typeface="Plus Jakarta Sans Medium"/>
                <a:cs typeface="Plus Jakarta Sans Medium"/>
                <a:sym typeface="Plus Jakarta Sans Medium"/>
              </a:rPr>
              <a:t>The Primary Science Teacher College is a unique UK-wide network of over 200 award-winning primary science teachers. These teachers, known as PSTT College Fellows, are some of the most innovative and outstanding teachers within primary science and each has been recognised through the Primary Science Teacher Awards (PSTA) as a Primary Science Teacher of the Year.</a:t>
            </a:r>
            <a:endParaRPr/>
          </a:p>
        </p:txBody>
      </p:sp>
      <p:sp>
        <p:nvSpPr>
          <p:cNvPr id="753" name="Google Shape;753;p121"/>
          <p:cNvSpPr txBox="1"/>
          <p:nvPr/>
        </p:nvSpPr>
        <p:spPr>
          <a:xfrm>
            <a:off x="726741" y="3230485"/>
            <a:ext cx="7886707" cy="246990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1950"/>
              <a:buFont typeface="Plus Jakarta Sans Medium"/>
              <a:buNone/>
            </a:pPr>
            <a:r>
              <a:rPr lang="en-GB" sz="1950" b="0" i="0" u="none" strike="noStrike" cap="none">
                <a:solidFill>
                  <a:srgbClr val="767171"/>
                </a:solidFill>
                <a:latin typeface="Plus Jakarta Sans Medium"/>
                <a:ea typeface="Plus Jakarta Sans Medium"/>
                <a:cs typeface="Plus Jakarta Sans Medium"/>
                <a:sym typeface="Plus Jakarta Sans Medium"/>
              </a:rPr>
              <a:t>PSTT currently invests over £500,000 each year in the College for Fellows to: </a:t>
            </a:r>
            <a:endParaRPr/>
          </a:p>
          <a:p>
            <a:pPr marL="342900" marR="0" lvl="0" indent="-342900" algn="l" rtl="0">
              <a:lnSpc>
                <a:spcPct val="100000"/>
              </a:lnSpc>
              <a:spcBef>
                <a:spcPts val="0"/>
              </a:spcBef>
              <a:spcAft>
                <a:spcPts val="0"/>
              </a:spcAft>
              <a:buClr>
                <a:srgbClr val="767171"/>
              </a:buClr>
              <a:buSzPts val="1950"/>
              <a:buFont typeface="Arial"/>
              <a:buChar char="•"/>
            </a:pPr>
            <a:r>
              <a:rPr lang="en-GB" sz="1950" b="0" i="0" u="none" strike="noStrike" cap="none">
                <a:solidFill>
                  <a:srgbClr val="767171"/>
                </a:solidFill>
                <a:latin typeface="Plus Jakarta Sans Medium"/>
                <a:ea typeface="Plus Jakarta Sans Medium"/>
                <a:cs typeface="Plus Jakarta Sans Medium"/>
                <a:sym typeface="Plus Jakarta Sans Medium"/>
              </a:rPr>
              <a:t>Develop science education in their own school or a group of schools</a:t>
            </a:r>
            <a:endParaRPr/>
          </a:p>
          <a:p>
            <a:pPr marL="342900" marR="0" lvl="0" indent="-342900" algn="l" rtl="0">
              <a:lnSpc>
                <a:spcPct val="100000"/>
              </a:lnSpc>
              <a:spcBef>
                <a:spcPts val="0"/>
              </a:spcBef>
              <a:spcAft>
                <a:spcPts val="0"/>
              </a:spcAft>
              <a:buClr>
                <a:srgbClr val="767171"/>
              </a:buClr>
              <a:buSzPts val="1950"/>
              <a:buFont typeface="Arial"/>
              <a:buChar char="•"/>
            </a:pPr>
            <a:r>
              <a:rPr lang="en-GB" sz="1950" b="0" i="0" u="none" strike="noStrike" cap="none">
                <a:solidFill>
                  <a:srgbClr val="767171"/>
                </a:solidFill>
                <a:latin typeface="Plus Jakarta Sans Medium"/>
                <a:ea typeface="Plus Jakarta Sans Medium"/>
                <a:cs typeface="Plus Jakarta Sans Medium"/>
                <a:sym typeface="Plus Jakarta Sans Medium"/>
              </a:rPr>
              <a:t>Present CPD courses through school networks or national events</a:t>
            </a:r>
            <a:endParaRPr/>
          </a:p>
          <a:p>
            <a:pPr marL="342900" marR="0" lvl="0" indent="-342900" algn="l" rtl="0">
              <a:lnSpc>
                <a:spcPct val="100000"/>
              </a:lnSpc>
              <a:spcBef>
                <a:spcPts val="0"/>
              </a:spcBef>
              <a:spcAft>
                <a:spcPts val="0"/>
              </a:spcAft>
              <a:buClr>
                <a:srgbClr val="767171"/>
              </a:buClr>
              <a:buSzPts val="1950"/>
              <a:buFont typeface="Arial"/>
              <a:buChar char="•"/>
            </a:pPr>
            <a:r>
              <a:rPr lang="en-GB" sz="1950" b="0" i="0" u="none" strike="noStrike" cap="none">
                <a:solidFill>
                  <a:srgbClr val="767171"/>
                </a:solidFill>
                <a:latin typeface="Plus Jakarta Sans Medium"/>
                <a:ea typeface="Plus Jakarta Sans Medium"/>
                <a:cs typeface="Plus Jakarta Sans Medium"/>
                <a:sym typeface="Plus Jakarta Sans Medium"/>
              </a:rPr>
              <a:t>Work with universities or other organisations to develop a wide range of primary science resources</a:t>
            </a:r>
            <a:endParaRPr/>
          </a:p>
        </p:txBody>
      </p:sp>
    </p:spTree>
    <p:extLst>
      <p:ext uri="{BB962C8B-B14F-4D97-AF65-F5344CB8AC3E}">
        <p14:creationId xmlns:p14="http://schemas.microsoft.com/office/powerpoint/2010/main" val="2388800441"/>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matchingName="College, Clusters &amp; Collaboration">
  <p:cSld name="College, Clusters &amp; Collaboration">
    <p:spTree>
      <p:nvGrpSpPr>
        <p:cNvPr id="1" name="Shape 754"/>
        <p:cNvGrpSpPr/>
        <p:nvPr/>
      </p:nvGrpSpPr>
      <p:grpSpPr>
        <a:xfrm>
          <a:off x="0" y="0"/>
          <a:ext cx="0" cy="0"/>
          <a:chOff x="0" y="0"/>
          <a:chExt cx="0" cy="0"/>
        </a:xfrm>
      </p:grpSpPr>
      <p:sp>
        <p:nvSpPr>
          <p:cNvPr id="755" name="Google Shape;755;p122"/>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56" name="Google Shape;756;p122"/>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57" name="Google Shape;757;p122"/>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758" name="Google Shape;758;p122"/>
          <p:cNvSpPr txBox="1"/>
          <p:nvPr/>
        </p:nvSpPr>
        <p:spPr>
          <a:xfrm>
            <a:off x="454180" y="575674"/>
            <a:ext cx="8689820" cy="577081"/>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3300"/>
              <a:buFont typeface="Plus Jakarta Sans Medium"/>
              <a:buNone/>
            </a:pPr>
            <a:r>
              <a:rPr lang="en-GB" sz="3300" b="0" i="0" u="none" strike="noStrike" cap="none">
                <a:solidFill>
                  <a:srgbClr val="3EB1C8"/>
                </a:solidFill>
                <a:latin typeface="Plus Jakarta Sans Medium"/>
                <a:ea typeface="Plus Jakarta Sans Medium"/>
                <a:cs typeface="Plus Jakarta Sans Medium"/>
                <a:sym typeface="Plus Jakarta Sans Medium"/>
              </a:rPr>
              <a:t>COLLEGE, CLUSTERS &amp; COLLABORATION</a:t>
            </a:r>
            <a:endParaRPr sz="3300" b="0" i="0" u="none" strike="noStrike" cap="none">
              <a:solidFill>
                <a:srgbClr val="3EB1C8"/>
              </a:solidFill>
              <a:latin typeface="Plus Jakarta Sans Medium"/>
              <a:ea typeface="Plus Jakarta Sans Medium"/>
              <a:cs typeface="Plus Jakarta Sans Medium"/>
              <a:sym typeface="Plus Jakarta Sans Medium"/>
            </a:endParaRPr>
          </a:p>
        </p:txBody>
      </p:sp>
      <p:sp>
        <p:nvSpPr>
          <p:cNvPr id="759" name="Google Shape;759;p122"/>
          <p:cNvSpPr txBox="1"/>
          <p:nvPr/>
        </p:nvSpPr>
        <p:spPr>
          <a:xfrm>
            <a:off x="454181" y="1434280"/>
            <a:ext cx="8515348" cy="715581"/>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2100"/>
              <a:buFont typeface="Plus Jakarta Sans Medium"/>
              <a:buNone/>
            </a:pPr>
            <a:r>
              <a:rPr lang="en-GB" sz="2100" b="0" i="0" u="none" strike="noStrike" cap="none">
                <a:solidFill>
                  <a:srgbClr val="767171"/>
                </a:solidFill>
                <a:latin typeface="Plus Jakarta Sans Medium"/>
                <a:ea typeface="Plus Jakarta Sans Medium"/>
                <a:cs typeface="Plus Jakarta Sans Medium"/>
                <a:sym typeface="Plus Jakarta Sans Medium"/>
              </a:rPr>
              <a:t>Each of our PSTA winners automatically becomes a Fellow of the Primary Science Teacher </a:t>
            </a:r>
            <a:r>
              <a:rPr lang="en-GB" sz="2100" b="1" i="0" u="none" strike="noStrike" cap="none">
                <a:solidFill>
                  <a:srgbClr val="767171"/>
                </a:solidFill>
                <a:latin typeface="Plus Jakarta Sans ExtraBold"/>
                <a:ea typeface="Plus Jakarta Sans ExtraBold"/>
                <a:cs typeface="Plus Jakarta Sans ExtraBold"/>
                <a:sym typeface="Plus Jakarta Sans ExtraBold"/>
              </a:rPr>
              <a:t>College</a:t>
            </a:r>
            <a:r>
              <a:rPr lang="en-GB" sz="2100" b="0" i="0" u="none" strike="noStrike" cap="none">
                <a:solidFill>
                  <a:srgbClr val="767171"/>
                </a:solidFill>
                <a:latin typeface="Plus Jakarta Sans Medium"/>
                <a:ea typeface="Plus Jakarta Sans Medium"/>
                <a:cs typeface="Plus Jakarta Sans Medium"/>
                <a:sym typeface="Plus Jakarta Sans Medium"/>
              </a:rPr>
              <a:t>, which is at the heart of our vision. </a:t>
            </a:r>
            <a:endParaRPr/>
          </a:p>
        </p:txBody>
      </p:sp>
      <p:sp>
        <p:nvSpPr>
          <p:cNvPr id="760" name="Google Shape;760;p122"/>
          <p:cNvSpPr txBox="1"/>
          <p:nvPr/>
        </p:nvSpPr>
        <p:spPr>
          <a:xfrm>
            <a:off x="454181" y="2431386"/>
            <a:ext cx="8515347" cy="1361911"/>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2100"/>
              <a:buFont typeface="Plus Jakarta Sans Medium"/>
              <a:buNone/>
            </a:pPr>
            <a:r>
              <a:rPr lang="en-GB" sz="2100" b="0" i="0" u="none" strike="noStrike" cap="none">
                <a:solidFill>
                  <a:srgbClr val="767171"/>
                </a:solidFill>
                <a:latin typeface="Plus Jakarta Sans Medium"/>
                <a:ea typeface="Plus Jakarta Sans Medium"/>
                <a:cs typeface="Plus Jakarta Sans Medium"/>
                <a:sym typeface="Plus Jakarta Sans Medium"/>
              </a:rPr>
              <a:t>PSTT encourages schools to come together as </a:t>
            </a:r>
            <a:r>
              <a:rPr lang="en-GB" sz="2100" b="1" i="0" u="none" strike="noStrike" cap="none">
                <a:solidFill>
                  <a:srgbClr val="767171"/>
                </a:solidFill>
                <a:latin typeface="Plus Jakarta Sans ExtraBold"/>
                <a:ea typeface="Plus Jakarta Sans ExtraBold"/>
                <a:cs typeface="Plus Jakarta Sans ExtraBold"/>
                <a:sym typeface="Plus Jakarta Sans ExtraBold"/>
              </a:rPr>
              <a:t>Clusters</a:t>
            </a:r>
            <a:r>
              <a:rPr lang="en-GB" sz="2100" b="0" i="0" u="none" strike="noStrike" cap="none">
                <a:solidFill>
                  <a:srgbClr val="767171"/>
                </a:solidFill>
                <a:latin typeface="Plus Jakarta Sans Medium"/>
                <a:ea typeface="Plus Jakarta Sans Medium"/>
                <a:cs typeface="Plus Jakarta Sans Medium"/>
                <a:sym typeface="Plus Jakarta Sans Medium"/>
              </a:rPr>
              <a:t>: local networks of schools which work together and meet regularly to develop their science teaching. Currently, we provide advice and financial support to more than 200 schools across 28 Clusters. </a:t>
            </a:r>
            <a:endParaRPr/>
          </a:p>
        </p:txBody>
      </p:sp>
      <p:sp>
        <p:nvSpPr>
          <p:cNvPr id="761" name="Google Shape;761;p122"/>
          <p:cNvSpPr txBox="1"/>
          <p:nvPr/>
        </p:nvSpPr>
        <p:spPr>
          <a:xfrm>
            <a:off x="454180" y="4074822"/>
            <a:ext cx="8426051" cy="1361911"/>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2100"/>
              <a:buFont typeface="Plus Jakarta Sans Medium"/>
              <a:buNone/>
            </a:pPr>
            <a:r>
              <a:rPr lang="en-GB" sz="2100" b="0" i="0" u="none" strike="noStrike" cap="none">
                <a:solidFill>
                  <a:srgbClr val="767171"/>
                </a:solidFill>
                <a:latin typeface="Plus Jakarta Sans Medium"/>
                <a:ea typeface="Plus Jakarta Sans Medium"/>
                <a:cs typeface="Plus Jakarta Sans Medium"/>
                <a:sym typeface="Plus Jakarta Sans Medium"/>
              </a:rPr>
              <a:t>We work with universities and other partners across the UK to drive research and development in primary science and to support </a:t>
            </a:r>
            <a:r>
              <a:rPr lang="en-GB" sz="2100" b="1" i="0" u="none" strike="noStrike" cap="none">
                <a:solidFill>
                  <a:srgbClr val="767171"/>
                </a:solidFill>
                <a:latin typeface="Plus Jakarta Sans ExtraBold"/>
                <a:ea typeface="Plus Jakarta Sans ExtraBold"/>
                <a:cs typeface="Plus Jakarta Sans ExtraBold"/>
                <a:sym typeface="Plus Jakarta Sans ExtraBold"/>
              </a:rPr>
              <a:t>Collaboration</a:t>
            </a:r>
            <a:r>
              <a:rPr lang="en-GB" sz="2100" b="0" i="0" u="none" strike="noStrike" cap="none">
                <a:solidFill>
                  <a:srgbClr val="767171"/>
                </a:solidFill>
                <a:latin typeface="Plus Jakarta Sans Medium"/>
                <a:ea typeface="Plus Jakarta Sans Medium"/>
                <a:cs typeface="Plus Jakarta Sans Medium"/>
                <a:sym typeface="Plus Jakarta Sans Medium"/>
              </a:rPr>
              <a:t> between researchers and teachers. Our Fellows are central to these activities. </a:t>
            </a:r>
            <a:endParaRPr/>
          </a:p>
        </p:txBody>
      </p:sp>
    </p:spTree>
    <p:extLst>
      <p:ext uri="{BB962C8B-B14F-4D97-AF65-F5344CB8AC3E}">
        <p14:creationId xmlns:p14="http://schemas.microsoft.com/office/powerpoint/2010/main" val="3465509014"/>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matchingName="Regional Mentors">
  <p:cSld name="Regional Mentors">
    <p:spTree>
      <p:nvGrpSpPr>
        <p:cNvPr id="1" name="Shape 762"/>
        <p:cNvGrpSpPr/>
        <p:nvPr/>
      </p:nvGrpSpPr>
      <p:grpSpPr>
        <a:xfrm>
          <a:off x="0" y="0"/>
          <a:ext cx="0" cy="0"/>
          <a:chOff x="0" y="0"/>
          <a:chExt cx="0" cy="0"/>
        </a:xfrm>
      </p:grpSpPr>
      <p:sp>
        <p:nvSpPr>
          <p:cNvPr id="763" name="Google Shape;763;p123"/>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4" name="Google Shape;764;p123"/>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5" name="Google Shape;765;p123"/>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766" name="Google Shape;766;p123"/>
          <p:cNvSpPr txBox="1"/>
          <p:nvPr/>
        </p:nvSpPr>
        <p:spPr>
          <a:xfrm>
            <a:off x="628653" y="347025"/>
            <a:ext cx="7956514" cy="577081"/>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3300"/>
              <a:buFont typeface="Plus Jakarta Sans Medium"/>
              <a:buNone/>
            </a:pPr>
            <a:r>
              <a:rPr lang="en-GB" sz="3300" b="0" i="0" u="none" strike="noStrike" cap="none">
                <a:solidFill>
                  <a:srgbClr val="3EB1C8"/>
                </a:solidFill>
                <a:latin typeface="Plus Jakarta Sans Medium"/>
                <a:ea typeface="Plus Jakarta Sans Medium"/>
                <a:cs typeface="Plus Jakarta Sans Medium"/>
                <a:sym typeface="Plus Jakarta Sans Medium"/>
              </a:rPr>
              <a:t>PSTT REGIONAL MENTORS</a:t>
            </a:r>
            <a:endParaRPr sz="3300" b="0" i="0" u="none" strike="noStrike" cap="none">
              <a:solidFill>
                <a:srgbClr val="3EB1C8"/>
              </a:solidFill>
              <a:latin typeface="Plus Jakarta Sans Medium"/>
              <a:ea typeface="Plus Jakarta Sans Medium"/>
              <a:cs typeface="Plus Jakarta Sans Medium"/>
              <a:sym typeface="Plus Jakarta Sans Medium"/>
            </a:endParaRPr>
          </a:p>
        </p:txBody>
      </p:sp>
      <p:sp>
        <p:nvSpPr>
          <p:cNvPr id="767" name="Google Shape;767;p123"/>
          <p:cNvSpPr txBox="1"/>
          <p:nvPr/>
        </p:nvSpPr>
        <p:spPr>
          <a:xfrm>
            <a:off x="628645" y="930380"/>
            <a:ext cx="7886707" cy="346249"/>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1800"/>
              <a:buFont typeface="Plus Jakarta Sans Medium"/>
              <a:buNone/>
            </a:pPr>
            <a:r>
              <a:rPr lang="en-GB" sz="1800" b="0" i="0" u="none" strike="noStrike" cap="none">
                <a:solidFill>
                  <a:srgbClr val="767171"/>
                </a:solidFill>
                <a:latin typeface="Plus Jakarta Sans Medium"/>
                <a:ea typeface="Plus Jakarta Sans Medium"/>
                <a:cs typeface="Plus Jakarta Sans Medium"/>
                <a:sym typeface="Plus Jakarta Sans Medium"/>
              </a:rPr>
              <a:t>Supporting primary science leaders beyond the PSTT College of Fellows</a:t>
            </a:r>
            <a:endParaRPr/>
          </a:p>
        </p:txBody>
      </p:sp>
      <p:sp>
        <p:nvSpPr>
          <p:cNvPr id="768" name="Google Shape;768;p123"/>
          <p:cNvSpPr txBox="1"/>
          <p:nvPr/>
        </p:nvSpPr>
        <p:spPr>
          <a:xfrm>
            <a:off x="715987" y="2826614"/>
            <a:ext cx="1854746" cy="438582"/>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1200"/>
              <a:buFont typeface="Plus Jakarta Sans Medium"/>
              <a:buNone/>
            </a:pPr>
            <a:r>
              <a:rPr lang="en-GB" sz="1200" b="0" i="0" u="none" strike="noStrike" cap="none">
                <a:solidFill>
                  <a:srgbClr val="767171"/>
                </a:solidFill>
                <a:latin typeface="Plus Jakarta Sans Medium"/>
                <a:ea typeface="Plus Jakarta Sans Medium"/>
                <a:cs typeface="Plus Jakarta Sans Medium"/>
                <a:sym typeface="Plus Jakarta Sans Medium"/>
              </a:rPr>
              <a:t>Kate Redhead</a:t>
            </a:r>
            <a:endParaRPr/>
          </a:p>
          <a:p>
            <a:pPr marL="0" marR="0" lvl="0" indent="0" algn="l" rtl="0">
              <a:lnSpc>
                <a:spcPct val="100000"/>
              </a:lnSpc>
              <a:spcBef>
                <a:spcPts val="0"/>
              </a:spcBef>
              <a:spcAft>
                <a:spcPts val="0"/>
              </a:spcAft>
              <a:buClr>
                <a:srgbClr val="767171"/>
              </a:buClr>
              <a:buSzPts val="1200"/>
              <a:buFont typeface="Plus Jakarta Sans Medium"/>
              <a:buNone/>
            </a:pPr>
            <a:r>
              <a:rPr lang="en-GB" sz="1200" b="0" i="0" u="none" strike="noStrike" cap="none">
                <a:solidFill>
                  <a:srgbClr val="767171"/>
                </a:solidFill>
                <a:latin typeface="Plus Jakarta Sans Medium"/>
                <a:ea typeface="Plus Jakarta Sans Medium"/>
                <a:cs typeface="Plus Jakarta Sans Medium"/>
                <a:sym typeface="Plus Jakarta Sans Medium"/>
              </a:rPr>
              <a:t>Birmingham &amp; Midlands</a:t>
            </a:r>
            <a:endParaRPr/>
          </a:p>
        </p:txBody>
      </p:sp>
      <p:pic>
        <p:nvPicPr>
          <p:cNvPr id="769" name="Google Shape;769;p123" descr="A person smiling for the camera&#10;&#10;Description automatically generated with medium confidence">
            <a:hlinkClick r:id="rId2"/>
          </p:cNvPr>
          <p:cNvPicPr preferRelativeResize="0"/>
          <p:nvPr/>
        </p:nvPicPr>
        <p:blipFill rotWithShape="1">
          <a:blip r:embed="rId3">
            <a:alphaModFix/>
          </a:blip>
          <a:srcRect/>
          <a:stretch/>
        </p:blipFill>
        <p:spPr>
          <a:xfrm>
            <a:off x="717469" y="1543606"/>
            <a:ext cx="1263823" cy="1263823"/>
          </a:xfrm>
          <a:prstGeom prst="rect">
            <a:avLst/>
          </a:prstGeom>
          <a:noFill/>
          <a:ln>
            <a:noFill/>
          </a:ln>
        </p:spPr>
      </p:pic>
      <p:pic>
        <p:nvPicPr>
          <p:cNvPr id="770" name="Google Shape;770;p123" descr="A person smiling for the camera&#10;&#10;Description automatically generated with low confidence">
            <a:hlinkClick r:id="rId4"/>
          </p:cNvPr>
          <p:cNvPicPr preferRelativeResize="0"/>
          <p:nvPr/>
        </p:nvPicPr>
        <p:blipFill rotWithShape="1">
          <a:blip r:embed="rId5">
            <a:alphaModFix/>
          </a:blip>
          <a:srcRect/>
          <a:stretch/>
        </p:blipFill>
        <p:spPr>
          <a:xfrm>
            <a:off x="2913785" y="1542677"/>
            <a:ext cx="1264752" cy="1264752"/>
          </a:xfrm>
          <a:prstGeom prst="rect">
            <a:avLst/>
          </a:prstGeom>
          <a:noFill/>
          <a:ln>
            <a:noFill/>
          </a:ln>
        </p:spPr>
      </p:pic>
      <p:pic>
        <p:nvPicPr>
          <p:cNvPr id="771" name="Google Shape;771;p123" descr="A close-up of a person smiling&#10;&#10;Description automatically generated">
            <a:hlinkClick r:id="rId6"/>
          </p:cNvPr>
          <p:cNvPicPr preferRelativeResize="0"/>
          <p:nvPr/>
        </p:nvPicPr>
        <p:blipFill rotWithShape="1">
          <a:blip r:embed="rId7">
            <a:alphaModFix/>
          </a:blip>
          <a:srcRect/>
          <a:stretch/>
        </p:blipFill>
        <p:spPr>
          <a:xfrm>
            <a:off x="5111030" y="1542677"/>
            <a:ext cx="1264752" cy="1264752"/>
          </a:xfrm>
          <a:prstGeom prst="rect">
            <a:avLst/>
          </a:prstGeom>
          <a:noFill/>
          <a:ln>
            <a:noFill/>
          </a:ln>
        </p:spPr>
      </p:pic>
      <p:pic>
        <p:nvPicPr>
          <p:cNvPr id="772" name="Google Shape;772;p123" descr="A picture containing grass, person, outdoor&#10;&#10;Description automatically generated">
            <a:hlinkClick r:id="rId8"/>
          </p:cNvPr>
          <p:cNvPicPr preferRelativeResize="0"/>
          <p:nvPr/>
        </p:nvPicPr>
        <p:blipFill rotWithShape="1">
          <a:blip r:embed="rId9">
            <a:alphaModFix/>
          </a:blip>
          <a:srcRect/>
          <a:stretch/>
        </p:blipFill>
        <p:spPr>
          <a:xfrm>
            <a:off x="7308274" y="1543606"/>
            <a:ext cx="1265306" cy="1265306"/>
          </a:xfrm>
          <a:prstGeom prst="rect">
            <a:avLst/>
          </a:prstGeom>
          <a:noFill/>
          <a:ln>
            <a:noFill/>
          </a:ln>
        </p:spPr>
      </p:pic>
      <p:pic>
        <p:nvPicPr>
          <p:cNvPr id="773" name="Google Shape;773;p123" descr="A person wearing glasses&#10;&#10;Description automatically generated with medium confidence">
            <a:hlinkClick r:id="rId10"/>
          </p:cNvPr>
          <p:cNvPicPr preferRelativeResize="0"/>
          <p:nvPr/>
        </p:nvPicPr>
        <p:blipFill rotWithShape="1">
          <a:blip r:embed="rId11">
            <a:alphaModFix/>
          </a:blip>
          <a:srcRect/>
          <a:stretch/>
        </p:blipFill>
        <p:spPr>
          <a:xfrm>
            <a:off x="717469" y="3725815"/>
            <a:ext cx="1283937" cy="1283937"/>
          </a:xfrm>
          <a:prstGeom prst="rect">
            <a:avLst/>
          </a:prstGeom>
          <a:noFill/>
          <a:ln>
            <a:noFill/>
          </a:ln>
        </p:spPr>
      </p:pic>
      <p:pic>
        <p:nvPicPr>
          <p:cNvPr id="774" name="Google Shape;774;p123" descr="A person smiling for the camera&#10;&#10;Description automatically generated with medium confidence">
            <a:hlinkClick r:id="rId12"/>
          </p:cNvPr>
          <p:cNvPicPr preferRelativeResize="0"/>
          <p:nvPr/>
        </p:nvPicPr>
        <p:blipFill rotWithShape="1">
          <a:blip r:embed="rId13">
            <a:alphaModFix/>
          </a:blip>
          <a:srcRect/>
          <a:stretch/>
        </p:blipFill>
        <p:spPr>
          <a:xfrm>
            <a:off x="2913785" y="3725815"/>
            <a:ext cx="1283937" cy="1283937"/>
          </a:xfrm>
          <a:prstGeom prst="rect">
            <a:avLst/>
          </a:prstGeom>
          <a:noFill/>
          <a:ln>
            <a:noFill/>
          </a:ln>
        </p:spPr>
      </p:pic>
      <p:pic>
        <p:nvPicPr>
          <p:cNvPr id="775" name="Google Shape;775;p123" descr="A picture containing outdoor, person, tree&#10;&#10;Description automatically generated">
            <a:hlinkClick r:id="rId14"/>
          </p:cNvPr>
          <p:cNvPicPr preferRelativeResize="0"/>
          <p:nvPr/>
        </p:nvPicPr>
        <p:blipFill rotWithShape="1">
          <a:blip r:embed="rId15">
            <a:alphaModFix/>
          </a:blip>
          <a:srcRect/>
          <a:stretch/>
        </p:blipFill>
        <p:spPr>
          <a:xfrm>
            <a:off x="5091845" y="3707433"/>
            <a:ext cx="1283937" cy="1283937"/>
          </a:xfrm>
          <a:prstGeom prst="rect">
            <a:avLst/>
          </a:prstGeom>
          <a:noFill/>
          <a:ln>
            <a:noFill/>
          </a:ln>
        </p:spPr>
      </p:pic>
      <p:sp>
        <p:nvSpPr>
          <p:cNvPr id="776" name="Google Shape;776;p123"/>
          <p:cNvSpPr txBox="1"/>
          <p:nvPr/>
        </p:nvSpPr>
        <p:spPr>
          <a:xfrm>
            <a:off x="2904193" y="2826614"/>
            <a:ext cx="1854746" cy="438582"/>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1200"/>
              <a:buFont typeface="Plus Jakarta Sans Medium"/>
              <a:buNone/>
            </a:pPr>
            <a:r>
              <a:rPr lang="en-GB" sz="1200" b="0" i="0" u="none" strike="noStrike" cap="none">
                <a:solidFill>
                  <a:srgbClr val="767171"/>
                </a:solidFill>
                <a:latin typeface="Plus Jakarta Sans Medium"/>
                <a:ea typeface="Plus Jakarta Sans Medium"/>
                <a:cs typeface="Plus Jakarta Sans Medium"/>
                <a:sym typeface="Plus Jakarta Sans Medium"/>
              </a:rPr>
              <a:t>Ruth Shallcross</a:t>
            </a:r>
            <a:endParaRPr/>
          </a:p>
          <a:p>
            <a:pPr marL="0" marR="0" lvl="0" indent="0" algn="l" rtl="0">
              <a:lnSpc>
                <a:spcPct val="100000"/>
              </a:lnSpc>
              <a:spcBef>
                <a:spcPts val="0"/>
              </a:spcBef>
              <a:spcAft>
                <a:spcPts val="0"/>
              </a:spcAft>
              <a:buClr>
                <a:srgbClr val="767171"/>
              </a:buClr>
              <a:buSzPts val="1200"/>
              <a:buFont typeface="Plus Jakarta Sans Medium"/>
              <a:buNone/>
            </a:pPr>
            <a:r>
              <a:rPr lang="en-GB" sz="1200" b="0" i="0" u="none" strike="noStrike" cap="none">
                <a:solidFill>
                  <a:srgbClr val="767171"/>
                </a:solidFill>
                <a:latin typeface="Plus Jakarta Sans Medium"/>
                <a:ea typeface="Plus Jakarta Sans Medium"/>
                <a:cs typeface="Plus Jakarta Sans Medium"/>
                <a:sym typeface="Plus Jakarta Sans Medium"/>
              </a:rPr>
              <a:t>London &amp; South East</a:t>
            </a:r>
            <a:endParaRPr/>
          </a:p>
        </p:txBody>
      </p:sp>
      <p:sp>
        <p:nvSpPr>
          <p:cNvPr id="777" name="Google Shape;777;p123"/>
          <p:cNvSpPr txBox="1"/>
          <p:nvPr/>
        </p:nvSpPr>
        <p:spPr>
          <a:xfrm>
            <a:off x="5092399" y="2826614"/>
            <a:ext cx="1854746" cy="438582"/>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1200"/>
              <a:buFont typeface="Plus Jakarta Sans Medium"/>
              <a:buNone/>
            </a:pPr>
            <a:r>
              <a:rPr lang="en-GB" sz="1200" b="0" i="0" u="none" strike="noStrike" cap="none">
                <a:solidFill>
                  <a:srgbClr val="767171"/>
                </a:solidFill>
                <a:latin typeface="Plus Jakarta Sans Medium"/>
                <a:ea typeface="Plus Jakarta Sans Medium"/>
                <a:cs typeface="Plus Jakarta Sans Medium"/>
                <a:sym typeface="Plus Jakarta Sans Medium"/>
              </a:rPr>
              <a:t>Kathy Schofield</a:t>
            </a:r>
            <a:endParaRPr/>
          </a:p>
          <a:p>
            <a:pPr marL="0" marR="0" lvl="0" indent="0" algn="l" rtl="0">
              <a:lnSpc>
                <a:spcPct val="100000"/>
              </a:lnSpc>
              <a:spcBef>
                <a:spcPts val="0"/>
              </a:spcBef>
              <a:spcAft>
                <a:spcPts val="0"/>
              </a:spcAft>
              <a:buClr>
                <a:srgbClr val="767171"/>
              </a:buClr>
              <a:buSzPts val="1200"/>
              <a:buFont typeface="Plus Jakarta Sans Medium"/>
              <a:buNone/>
            </a:pPr>
            <a:r>
              <a:rPr lang="en-GB" sz="1200" b="0" i="0" u="none" strike="noStrike" cap="none">
                <a:solidFill>
                  <a:srgbClr val="767171"/>
                </a:solidFill>
                <a:latin typeface="Plus Jakarta Sans Medium"/>
                <a:ea typeface="Plus Jakarta Sans Medium"/>
                <a:cs typeface="Plus Jakarta Sans Medium"/>
                <a:sym typeface="Plus Jakarta Sans Medium"/>
              </a:rPr>
              <a:t>Wales</a:t>
            </a:r>
            <a:endParaRPr/>
          </a:p>
        </p:txBody>
      </p:sp>
      <p:sp>
        <p:nvSpPr>
          <p:cNvPr id="778" name="Google Shape;778;p123"/>
          <p:cNvSpPr txBox="1"/>
          <p:nvPr/>
        </p:nvSpPr>
        <p:spPr>
          <a:xfrm>
            <a:off x="7280605" y="2826614"/>
            <a:ext cx="1854746" cy="438582"/>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1200"/>
              <a:buFont typeface="Plus Jakarta Sans Medium"/>
              <a:buNone/>
            </a:pPr>
            <a:r>
              <a:rPr lang="en-GB" sz="1200" b="0" i="0" u="none" strike="noStrike" cap="none">
                <a:solidFill>
                  <a:srgbClr val="767171"/>
                </a:solidFill>
                <a:latin typeface="Plus Jakarta Sans Medium"/>
                <a:ea typeface="Plus Jakarta Sans Medium"/>
                <a:cs typeface="Plus Jakarta Sans Medium"/>
                <a:sym typeface="Plus Jakarta Sans Medium"/>
              </a:rPr>
              <a:t>Sarah Eames</a:t>
            </a:r>
            <a:endParaRPr/>
          </a:p>
          <a:p>
            <a:pPr marL="0" marR="0" lvl="0" indent="0" algn="l" rtl="0">
              <a:lnSpc>
                <a:spcPct val="100000"/>
              </a:lnSpc>
              <a:spcBef>
                <a:spcPts val="0"/>
              </a:spcBef>
              <a:spcAft>
                <a:spcPts val="0"/>
              </a:spcAft>
              <a:buClr>
                <a:srgbClr val="767171"/>
              </a:buClr>
              <a:buSzPts val="1200"/>
              <a:buFont typeface="Plus Jakarta Sans Medium"/>
              <a:buNone/>
            </a:pPr>
            <a:r>
              <a:rPr lang="en-GB" sz="1200" b="0" i="0" u="none" strike="noStrike" cap="none">
                <a:solidFill>
                  <a:srgbClr val="767171"/>
                </a:solidFill>
                <a:latin typeface="Plus Jakarta Sans Medium"/>
                <a:ea typeface="Plus Jakarta Sans Medium"/>
                <a:cs typeface="Plus Jakarta Sans Medium"/>
                <a:sym typeface="Plus Jakarta Sans Medium"/>
              </a:rPr>
              <a:t>East Midlands</a:t>
            </a:r>
            <a:endParaRPr/>
          </a:p>
        </p:txBody>
      </p:sp>
      <p:sp>
        <p:nvSpPr>
          <p:cNvPr id="779" name="Google Shape;779;p123"/>
          <p:cNvSpPr txBox="1"/>
          <p:nvPr/>
        </p:nvSpPr>
        <p:spPr>
          <a:xfrm>
            <a:off x="715986" y="5035717"/>
            <a:ext cx="1854746" cy="438582"/>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1200"/>
              <a:buFont typeface="Plus Jakarta Sans Medium"/>
              <a:buNone/>
            </a:pPr>
            <a:r>
              <a:rPr lang="en-GB" sz="1200" b="0" i="0" u="none" strike="noStrike" cap="none">
                <a:solidFill>
                  <a:srgbClr val="767171"/>
                </a:solidFill>
                <a:latin typeface="Plus Jakarta Sans Medium"/>
                <a:ea typeface="Plus Jakarta Sans Medium"/>
                <a:cs typeface="Plus Jakarta Sans Medium"/>
                <a:sym typeface="Plus Jakarta Sans Medium"/>
              </a:rPr>
              <a:t>Tom Holloway</a:t>
            </a:r>
            <a:endParaRPr/>
          </a:p>
          <a:p>
            <a:pPr marL="0" marR="0" lvl="0" indent="0" algn="l" rtl="0">
              <a:lnSpc>
                <a:spcPct val="100000"/>
              </a:lnSpc>
              <a:spcBef>
                <a:spcPts val="0"/>
              </a:spcBef>
              <a:spcAft>
                <a:spcPts val="0"/>
              </a:spcAft>
              <a:buClr>
                <a:srgbClr val="767171"/>
              </a:buClr>
              <a:buSzPts val="1200"/>
              <a:buFont typeface="Plus Jakarta Sans Medium"/>
              <a:buNone/>
            </a:pPr>
            <a:r>
              <a:rPr lang="en-GB" sz="1200" b="0" i="0" u="none" strike="noStrike" cap="none">
                <a:solidFill>
                  <a:srgbClr val="767171"/>
                </a:solidFill>
                <a:latin typeface="Plus Jakarta Sans Medium"/>
                <a:ea typeface="Plus Jakarta Sans Medium"/>
                <a:cs typeface="Plus Jakarta Sans Medium"/>
                <a:sym typeface="Plus Jakarta Sans Medium"/>
              </a:rPr>
              <a:t>London &amp; South East</a:t>
            </a:r>
            <a:endParaRPr/>
          </a:p>
        </p:txBody>
      </p:sp>
      <p:sp>
        <p:nvSpPr>
          <p:cNvPr id="780" name="Google Shape;780;p123"/>
          <p:cNvSpPr txBox="1"/>
          <p:nvPr/>
        </p:nvSpPr>
        <p:spPr>
          <a:xfrm>
            <a:off x="2904192" y="5035716"/>
            <a:ext cx="1854746" cy="438582"/>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1200"/>
              <a:buFont typeface="Plus Jakarta Sans Medium"/>
              <a:buNone/>
            </a:pPr>
            <a:r>
              <a:rPr lang="en-GB" sz="1200" b="0" i="0" u="none" strike="noStrike" cap="none">
                <a:solidFill>
                  <a:srgbClr val="767171"/>
                </a:solidFill>
                <a:latin typeface="Plus Jakarta Sans Medium"/>
                <a:ea typeface="Plus Jakarta Sans Medium"/>
                <a:cs typeface="Plus Jakarta Sans Medium"/>
                <a:sym typeface="Plus Jakarta Sans Medium"/>
              </a:rPr>
              <a:t>Kulvinder Johal</a:t>
            </a:r>
            <a:endParaRPr/>
          </a:p>
          <a:p>
            <a:pPr marL="0" marR="0" lvl="0" indent="0" algn="l" rtl="0">
              <a:lnSpc>
                <a:spcPct val="100000"/>
              </a:lnSpc>
              <a:spcBef>
                <a:spcPts val="0"/>
              </a:spcBef>
              <a:spcAft>
                <a:spcPts val="0"/>
              </a:spcAft>
              <a:buClr>
                <a:srgbClr val="767171"/>
              </a:buClr>
              <a:buSzPts val="1200"/>
              <a:buFont typeface="Plus Jakarta Sans Medium"/>
              <a:buNone/>
            </a:pPr>
            <a:r>
              <a:rPr lang="en-GB" sz="1200" b="0" i="0" u="none" strike="noStrike" cap="none">
                <a:solidFill>
                  <a:srgbClr val="767171"/>
                </a:solidFill>
                <a:latin typeface="Plus Jakarta Sans Medium"/>
                <a:ea typeface="Plus Jakarta Sans Medium"/>
                <a:cs typeface="Plus Jakarta Sans Medium"/>
                <a:sym typeface="Plus Jakarta Sans Medium"/>
              </a:rPr>
              <a:t>London &amp; South East</a:t>
            </a:r>
            <a:endParaRPr/>
          </a:p>
        </p:txBody>
      </p:sp>
      <p:sp>
        <p:nvSpPr>
          <p:cNvPr id="781" name="Google Shape;781;p123"/>
          <p:cNvSpPr txBox="1"/>
          <p:nvPr/>
        </p:nvSpPr>
        <p:spPr>
          <a:xfrm>
            <a:off x="5091845" y="5035717"/>
            <a:ext cx="1854746" cy="438582"/>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1200"/>
              <a:buFont typeface="Plus Jakarta Sans Medium"/>
              <a:buNone/>
            </a:pPr>
            <a:r>
              <a:rPr lang="en-GB" sz="1200" b="0" i="0" u="none" strike="noStrike" cap="none">
                <a:solidFill>
                  <a:srgbClr val="767171"/>
                </a:solidFill>
                <a:latin typeface="Plus Jakarta Sans Medium"/>
                <a:ea typeface="Plus Jakarta Sans Medium"/>
                <a:cs typeface="Plus Jakarta Sans Medium"/>
                <a:sym typeface="Plus Jakarta Sans Medium"/>
              </a:rPr>
              <a:t>Claire Seeley</a:t>
            </a:r>
            <a:endParaRPr/>
          </a:p>
          <a:p>
            <a:pPr marL="0" marR="0" lvl="0" indent="0" algn="l" rtl="0">
              <a:lnSpc>
                <a:spcPct val="100000"/>
              </a:lnSpc>
              <a:spcBef>
                <a:spcPts val="0"/>
              </a:spcBef>
              <a:spcAft>
                <a:spcPts val="0"/>
              </a:spcAft>
              <a:buClr>
                <a:srgbClr val="767171"/>
              </a:buClr>
              <a:buSzPts val="1200"/>
              <a:buFont typeface="Plus Jakarta Sans Medium"/>
              <a:buNone/>
            </a:pPr>
            <a:r>
              <a:rPr lang="en-GB" sz="1200" b="0" i="0" u="none" strike="noStrike" cap="none">
                <a:solidFill>
                  <a:srgbClr val="767171"/>
                </a:solidFill>
                <a:latin typeface="Plus Jakarta Sans Medium"/>
                <a:ea typeface="Plus Jakarta Sans Medium"/>
                <a:cs typeface="Plus Jakarta Sans Medium"/>
                <a:sym typeface="Plus Jakarta Sans Medium"/>
              </a:rPr>
              <a:t>East Anglia</a:t>
            </a:r>
            <a:endParaRPr/>
          </a:p>
        </p:txBody>
      </p:sp>
    </p:spTree>
    <p:extLst>
      <p:ext uri="{BB962C8B-B14F-4D97-AF65-F5344CB8AC3E}">
        <p14:creationId xmlns:p14="http://schemas.microsoft.com/office/powerpoint/2010/main" val="1373867933"/>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matchingName="PSEA for ITE">
  <p:cSld name="PSEA for ITE">
    <p:spTree>
      <p:nvGrpSpPr>
        <p:cNvPr id="1" name="Shape 782"/>
        <p:cNvGrpSpPr/>
        <p:nvPr/>
      </p:nvGrpSpPr>
      <p:grpSpPr>
        <a:xfrm>
          <a:off x="0" y="0"/>
          <a:ext cx="0" cy="0"/>
          <a:chOff x="0" y="0"/>
          <a:chExt cx="0" cy="0"/>
        </a:xfrm>
      </p:grpSpPr>
      <p:sp>
        <p:nvSpPr>
          <p:cNvPr id="783" name="Google Shape;783;p124"/>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4" name="Google Shape;784;p124"/>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5" name="Google Shape;785;p124"/>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786" name="Google Shape;786;p124"/>
          <p:cNvSpPr txBox="1"/>
          <p:nvPr/>
        </p:nvSpPr>
        <p:spPr>
          <a:xfrm>
            <a:off x="628644" y="575674"/>
            <a:ext cx="7956514" cy="484748"/>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2700"/>
              <a:buFont typeface="Plus Jakarta Sans Medium"/>
              <a:buNone/>
            </a:pPr>
            <a:r>
              <a:rPr lang="en-GB" sz="2700" b="0" i="0" u="none" strike="noStrike" cap="none">
                <a:solidFill>
                  <a:srgbClr val="3EB1C8"/>
                </a:solidFill>
                <a:latin typeface="Plus Jakarta Sans Medium"/>
                <a:ea typeface="Plus Jakarta Sans Medium"/>
                <a:cs typeface="Plus Jakarta Sans Medium"/>
                <a:sym typeface="Plus Jakarta Sans Medium"/>
              </a:rPr>
              <a:t>Primary Science Enhancement Award for ITE</a:t>
            </a:r>
            <a:endParaRPr sz="2700" b="0" i="0" u="none" strike="noStrike" cap="none">
              <a:solidFill>
                <a:srgbClr val="3EB1C8"/>
              </a:solidFill>
              <a:latin typeface="Plus Jakarta Sans Medium"/>
              <a:ea typeface="Plus Jakarta Sans Medium"/>
              <a:cs typeface="Plus Jakarta Sans Medium"/>
              <a:sym typeface="Plus Jakarta Sans Medium"/>
            </a:endParaRPr>
          </a:p>
        </p:txBody>
      </p:sp>
      <p:sp>
        <p:nvSpPr>
          <p:cNvPr id="787" name="Google Shape;787;p124"/>
          <p:cNvSpPr txBox="1"/>
          <p:nvPr/>
        </p:nvSpPr>
        <p:spPr>
          <a:xfrm>
            <a:off x="628645" y="2639768"/>
            <a:ext cx="3943355" cy="1869743"/>
          </a:xfrm>
          <a:prstGeom prst="rect">
            <a:avLst/>
          </a:prstGeom>
          <a:noFill/>
          <a:ln>
            <a:noFill/>
          </a:ln>
        </p:spPr>
        <p:txBody>
          <a:bodyPr spcFirstLastPara="1" wrap="square" lIns="68575" tIns="34275" rIns="68575" bIns="34275" anchor="t" anchorCtr="0">
            <a:spAutoFit/>
          </a:bodyPr>
          <a:lstStyle/>
          <a:p>
            <a:pPr marL="342900" marR="0" lvl="0" indent="-342900" algn="l" rtl="0">
              <a:lnSpc>
                <a:spcPct val="100000"/>
              </a:lnSpc>
              <a:spcBef>
                <a:spcPts val="0"/>
              </a:spcBef>
              <a:spcAft>
                <a:spcPts val="0"/>
              </a:spcAft>
              <a:buClr>
                <a:srgbClr val="767171"/>
              </a:buClr>
              <a:buSzPts val="1950"/>
              <a:buFont typeface="Arial"/>
              <a:buChar char="•"/>
            </a:pPr>
            <a:r>
              <a:rPr lang="en-GB" sz="1950" b="0" i="0" u="none" strike="noStrike" cap="none">
                <a:solidFill>
                  <a:srgbClr val="767171"/>
                </a:solidFill>
                <a:latin typeface="Plus Jakarta Sans Medium"/>
                <a:ea typeface="Plus Jakarta Sans Medium"/>
                <a:cs typeface="Plus Jakarta Sans Medium"/>
                <a:sym typeface="Plus Jakarta Sans Medium"/>
              </a:rPr>
              <a:t>Start their careers with increased competence and confidence to teach science</a:t>
            </a:r>
            <a:endParaRPr/>
          </a:p>
          <a:p>
            <a:pPr marL="342900" marR="0" lvl="0" indent="-342900" algn="l" rtl="0">
              <a:lnSpc>
                <a:spcPct val="100000"/>
              </a:lnSpc>
              <a:spcBef>
                <a:spcPts val="0"/>
              </a:spcBef>
              <a:spcAft>
                <a:spcPts val="0"/>
              </a:spcAft>
              <a:buClr>
                <a:srgbClr val="767171"/>
              </a:buClr>
              <a:buSzPts val="1950"/>
              <a:buFont typeface="Arial"/>
              <a:buChar char="•"/>
            </a:pPr>
            <a:r>
              <a:rPr lang="en-GB" sz="1950" b="0" i="0" u="none" strike="noStrike" cap="none">
                <a:solidFill>
                  <a:srgbClr val="767171"/>
                </a:solidFill>
                <a:latin typeface="Plus Jakarta Sans Medium"/>
                <a:ea typeface="Plus Jakarta Sans Medium"/>
                <a:cs typeface="Plus Jakarta Sans Medium"/>
                <a:sym typeface="Plus Jakarta Sans Medium"/>
              </a:rPr>
              <a:t>Be confident to take up a position of school leadership in science</a:t>
            </a:r>
            <a:endParaRPr/>
          </a:p>
        </p:txBody>
      </p:sp>
      <p:sp>
        <p:nvSpPr>
          <p:cNvPr id="788" name="Google Shape;788;p124"/>
          <p:cNvSpPr txBox="1"/>
          <p:nvPr/>
        </p:nvSpPr>
        <p:spPr>
          <a:xfrm>
            <a:off x="628653" y="1203775"/>
            <a:ext cx="7886707" cy="1269578"/>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1950"/>
              <a:buFont typeface="Plus Jakarta Sans Medium"/>
              <a:buNone/>
            </a:pPr>
            <a:r>
              <a:rPr lang="en-GB" sz="1950" b="0" i="0" u="none" strike="noStrike" cap="none">
                <a:solidFill>
                  <a:srgbClr val="767171"/>
                </a:solidFill>
                <a:latin typeface="Plus Jakarta Sans Medium"/>
                <a:ea typeface="Plus Jakarta Sans Medium"/>
                <a:cs typeface="Plus Jakarta Sans Medium"/>
                <a:sym typeface="Plus Jakarta Sans Medium"/>
              </a:rPr>
              <a:t>The Primary Science Enhancement Award (PSEA) </a:t>
            </a:r>
            <a:r>
              <a:rPr lang="en-GB" sz="1950" b="0" i="0" u="none" strike="noStrike" cap="none">
                <a:solidFill>
                  <a:srgbClr val="5E5B5C"/>
                </a:solidFill>
                <a:latin typeface="Plus Jakarta Sans Medium"/>
                <a:ea typeface="Plus Jakarta Sans Medium"/>
                <a:cs typeface="Plus Jakarta Sans Medium"/>
                <a:sym typeface="Plus Jakarta Sans Medium"/>
              </a:rPr>
              <a:t>enables student teachers to increase their experience and understanding of teaching and learning in primary science. The PSEA allows student teachers to: </a:t>
            </a:r>
            <a:endParaRPr sz="1950" b="0" i="0" u="none" strike="noStrike" cap="none">
              <a:solidFill>
                <a:srgbClr val="767171"/>
              </a:solidFill>
              <a:latin typeface="Plus Jakarta Sans Medium"/>
              <a:ea typeface="Plus Jakarta Sans Medium"/>
              <a:cs typeface="Plus Jakarta Sans Medium"/>
              <a:sym typeface="Plus Jakarta Sans Medium"/>
            </a:endParaRPr>
          </a:p>
        </p:txBody>
      </p:sp>
      <p:sp>
        <p:nvSpPr>
          <p:cNvPr id="789" name="Google Shape;789;p124"/>
          <p:cNvSpPr txBox="1"/>
          <p:nvPr/>
        </p:nvSpPr>
        <p:spPr>
          <a:xfrm>
            <a:off x="628644" y="4838707"/>
            <a:ext cx="6531737" cy="346249"/>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1800"/>
              <a:buFont typeface="Plus Jakarta Sans Medium"/>
              <a:buNone/>
            </a:pPr>
            <a:r>
              <a:rPr lang="en-GB" sz="1800" b="0" i="0" u="sng" strike="noStrike" cap="none">
                <a:solidFill>
                  <a:srgbClr val="767171"/>
                </a:solidFill>
                <a:latin typeface="Plus Jakarta Sans Medium"/>
                <a:ea typeface="Plus Jakarta Sans Medium"/>
                <a:cs typeface="Plus Jakarta Sans Medium"/>
                <a:sym typeface="Plus Jakarta Sans Medium"/>
                <a:hlinkClick r:id="rId2">
                  <a:extLst>
                    <a:ext uri="{A12FA001-AC4F-418D-AE19-62706E023703}">
                      <ahyp:hlinkClr xmlns:ahyp="http://schemas.microsoft.com/office/drawing/2018/hyperlinkcolor" val="tx"/>
                    </a:ext>
                  </a:extLst>
                </a:hlinkClick>
              </a:rPr>
              <a:t>Find out more and get involved if you’re an ITE provider</a:t>
            </a:r>
            <a:endParaRPr sz="1800" b="0" i="0" u="none" strike="noStrike" cap="none">
              <a:solidFill>
                <a:srgbClr val="767171"/>
              </a:solidFill>
              <a:latin typeface="Plus Jakarta Sans Medium"/>
              <a:ea typeface="Plus Jakarta Sans Medium"/>
              <a:cs typeface="Plus Jakarta Sans Medium"/>
              <a:sym typeface="Plus Jakarta Sans Medium"/>
            </a:endParaRPr>
          </a:p>
        </p:txBody>
      </p:sp>
      <p:pic>
        <p:nvPicPr>
          <p:cNvPr id="790" name="Google Shape;790;p124" descr="Text&#10;&#10;Description automatically generated"/>
          <p:cNvPicPr preferRelativeResize="0"/>
          <p:nvPr/>
        </p:nvPicPr>
        <p:blipFill rotWithShape="1">
          <a:blip r:embed="rId3">
            <a:alphaModFix/>
          </a:blip>
          <a:srcRect/>
          <a:stretch/>
        </p:blipFill>
        <p:spPr>
          <a:xfrm>
            <a:off x="4838706" y="2638786"/>
            <a:ext cx="1662107" cy="833042"/>
          </a:xfrm>
          <a:prstGeom prst="rect">
            <a:avLst/>
          </a:prstGeom>
          <a:noFill/>
          <a:ln>
            <a:noFill/>
          </a:ln>
        </p:spPr>
      </p:pic>
      <p:pic>
        <p:nvPicPr>
          <p:cNvPr id="791" name="Google Shape;791;p124" descr="A picture containing text&#10;&#10;Description automatically generated"/>
          <p:cNvPicPr preferRelativeResize="0"/>
          <p:nvPr/>
        </p:nvPicPr>
        <p:blipFill rotWithShape="1">
          <a:blip r:embed="rId4">
            <a:alphaModFix/>
          </a:blip>
          <a:srcRect/>
          <a:stretch/>
        </p:blipFill>
        <p:spPr>
          <a:xfrm>
            <a:off x="4838706" y="3802693"/>
            <a:ext cx="3606827" cy="728045"/>
          </a:xfrm>
          <a:prstGeom prst="rect">
            <a:avLst/>
          </a:prstGeom>
          <a:noFill/>
          <a:ln>
            <a:noFill/>
          </a:ln>
        </p:spPr>
      </p:pic>
      <p:pic>
        <p:nvPicPr>
          <p:cNvPr id="792" name="Google Shape;792;p124" descr="A picture containing text&#10;&#10;Description automatically generated"/>
          <p:cNvPicPr preferRelativeResize="0"/>
          <p:nvPr/>
        </p:nvPicPr>
        <p:blipFill rotWithShape="1">
          <a:blip r:embed="rId5">
            <a:alphaModFix/>
          </a:blip>
          <a:srcRect/>
          <a:stretch/>
        </p:blipFill>
        <p:spPr>
          <a:xfrm>
            <a:off x="6767518" y="2588042"/>
            <a:ext cx="1662107" cy="712331"/>
          </a:xfrm>
          <a:prstGeom prst="rect">
            <a:avLst/>
          </a:prstGeom>
          <a:noFill/>
          <a:ln>
            <a:noFill/>
          </a:ln>
        </p:spPr>
      </p:pic>
    </p:spTree>
    <p:extLst>
      <p:ext uri="{BB962C8B-B14F-4D97-AF65-F5344CB8AC3E}">
        <p14:creationId xmlns:p14="http://schemas.microsoft.com/office/powerpoint/2010/main" val="4109275276"/>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matchingName="PSQM">
  <p:cSld name="PSQM">
    <p:spTree>
      <p:nvGrpSpPr>
        <p:cNvPr id="1" name="Shape 793"/>
        <p:cNvGrpSpPr/>
        <p:nvPr/>
      </p:nvGrpSpPr>
      <p:grpSpPr>
        <a:xfrm>
          <a:off x="0" y="0"/>
          <a:ext cx="0" cy="0"/>
          <a:chOff x="0" y="0"/>
          <a:chExt cx="0" cy="0"/>
        </a:xfrm>
      </p:grpSpPr>
      <p:pic>
        <p:nvPicPr>
          <p:cNvPr id="794" name="Google Shape;794;p125" descr="A picture containing text, clipart&#10;&#10;Description automatically generated">
            <a:hlinkClick r:id="rId2"/>
          </p:cNvPr>
          <p:cNvPicPr preferRelativeResize="0"/>
          <p:nvPr/>
        </p:nvPicPr>
        <p:blipFill rotWithShape="1">
          <a:blip r:embed="rId3">
            <a:alphaModFix/>
          </a:blip>
          <a:srcRect/>
          <a:stretch/>
        </p:blipFill>
        <p:spPr>
          <a:xfrm>
            <a:off x="4634902" y="1783320"/>
            <a:ext cx="4045438" cy="2275559"/>
          </a:xfrm>
          <a:prstGeom prst="rect">
            <a:avLst/>
          </a:prstGeom>
          <a:noFill/>
          <a:ln>
            <a:noFill/>
          </a:ln>
        </p:spPr>
      </p:pic>
      <p:sp>
        <p:nvSpPr>
          <p:cNvPr id="795" name="Google Shape;795;p125"/>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6" name="Google Shape;796;p125"/>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7" name="Google Shape;797;p125"/>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798" name="Google Shape;798;p125"/>
          <p:cNvSpPr txBox="1"/>
          <p:nvPr/>
        </p:nvSpPr>
        <p:spPr>
          <a:xfrm>
            <a:off x="863010" y="734698"/>
            <a:ext cx="7956514" cy="623248"/>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3600"/>
              <a:buFont typeface="Plus Jakarta Sans Medium"/>
              <a:buNone/>
            </a:pPr>
            <a:r>
              <a:rPr lang="en-GB" sz="3600" b="0" i="0" u="none" strike="noStrike" cap="none">
                <a:solidFill>
                  <a:srgbClr val="3EB1C8"/>
                </a:solidFill>
                <a:latin typeface="Plus Jakarta Sans Medium"/>
                <a:ea typeface="Plus Jakarta Sans Medium"/>
                <a:cs typeface="Plus Jakarta Sans Medium"/>
                <a:sym typeface="Plus Jakarta Sans Medium"/>
              </a:rPr>
              <a:t>PRIMARY SCIENCE QUALITY MARK</a:t>
            </a:r>
            <a:endParaRPr sz="3600" b="0" i="0" u="none" strike="noStrike" cap="none">
              <a:solidFill>
                <a:srgbClr val="3EB1C8"/>
              </a:solidFill>
              <a:latin typeface="Plus Jakarta Sans Medium"/>
              <a:ea typeface="Plus Jakarta Sans Medium"/>
              <a:cs typeface="Plus Jakarta Sans Medium"/>
              <a:sym typeface="Plus Jakarta Sans Medium"/>
            </a:endParaRPr>
          </a:p>
        </p:txBody>
      </p:sp>
      <p:sp>
        <p:nvSpPr>
          <p:cNvPr id="799" name="Google Shape;799;p125"/>
          <p:cNvSpPr txBox="1"/>
          <p:nvPr/>
        </p:nvSpPr>
        <p:spPr>
          <a:xfrm>
            <a:off x="863010" y="1378243"/>
            <a:ext cx="3646090" cy="3370153"/>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1950"/>
              <a:buFont typeface="Plus Jakarta Sans Medium"/>
              <a:buNone/>
            </a:pPr>
            <a:r>
              <a:rPr lang="en-GB" sz="1950" b="0" i="0" u="none" strike="noStrike" cap="none">
                <a:solidFill>
                  <a:srgbClr val="5E5B5C"/>
                </a:solidFill>
                <a:latin typeface="Plus Jakarta Sans Medium"/>
                <a:ea typeface="Plus Jakarta Sans Medium"/>
                <a:cs typeface="Plus Jakarta Sans Medium"/>
                <a:sym typeface="Plus Jakarta Sans Medium"/>
              </a:rPr>
              <a:t>We encourage you to consider taking part in the </a:t>
            </a:r>
            <a:r>
              <a:rPr lang="en-GB" sz="1950" b="1" i="0" u="sng" strike="noStrike" cap="none">
                <a:solidFill>
                  <a:srgbClr val="006AB3"/>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Primary Science Quality Mark (PSQM)</a:t>
            </a:r>
            <a:r>
              <a:rPr lang="en-GB" sz="1950" b="1" i="0" u="none" strike="noStrike" cap="none">
                <a:solidFill>
                  <a:srgbClr val="5E5B5C"/>
                </a:solidFill>
                <a:latin typeface="Plus Jakarta Sans ExtraBold"/>
                <a:ea typeface="Plus Jakarta Sans ExtraBold"/>
                <a:cs typeface="Plus Jakarta Sans ExtraBold"/>
                <a:sym typeface="Plus Jakarta Sans ExtraBold"/>
              </a:rPr>
              <a:t>. </a:t>
            </a:r>
            <a:r>
              <a:rPr lang="en-GB" sz="1950" b="0" i="0" u="none" strike="noStrike" cap="none">
                <a:solidFill>
                  <a:srgbClr val="5E5B5C"/>
                </a:solidFill>
                <a:latin typeface="Plus Jakarta Sans Medium"/>
                <a:ea typeface="Plus Jakarta Sans Medium"/>
                <a:cs typeface="Plus Jakarta Sans Medium"/>
                <a:sym typeface="Plus Jakarta Sans Medium"/>
              </a:rPr>
              <a:t>This year-long CPD accreditation programme focuses on developing effective, confident science leadership for whole school impact on science teaching and learning. </a:t>
            </a:r>
            <a:endParaRPr/>
          </a:p>
        </p:txBody>
      </p:sp>
      <p:sp>
        <p:nvSpPr>
          <p:cNvPr id="800" name="Google Shape;800;p125"/>
          <p:cNvSpPr txBox="1"/>
          <p:nvPr/>
        </p:nvSpPr>
        <p:spPr>
          <a:xfrm>
            <a:off x="863010" y="4902916"/>
            <a:ext cx="7250936" cy="609398"/>
          </a:xfrm>
          <a:prstGeom prst="rect">
            <a:avLst/>
          </a:prstGeom>
          <a:noFill/>
          <a:ln>
            <a:noFill/>
          </a:ln>
        </p:spPr>
        <p:txBody>
          <a:bodyPr spcFirstLastPara="1" wrap="square" lIns="68575" tIns="34275" rIns="68575" bIns="34275" anchor="t" anchorCtr="0">
            <a:spAutoFit/>
          </a:bodyPr>
          <a:lstStyle/>
          <a:p>
            <a:pPr marL="0" marR="0" lvl="0" indent="0" algn="l" rtl="0">
              <a:lnSpc>
                <a:spcPct val="90000"/>
              </a:lnSpc>
              <a:spcBef>
                <a:spcPts val="0"/>
              </a:spcBef>
              <a:spcAft>
                <a:spcPts val="0"/>
              </a:spcAft>
              <a:buClr>
                <a:srgbClr val="5E5B5C"/>
              </a:buClr>
              <a:buSzPts val="1950"/>
              <a:buFont typeface="Plus Jakarta Sans Medium"/>
              <a:buNone/>
            </a:pPr>
            <a:r>
              <a:rPr lang="en-GB" sz="1950" b="0" i="0" u="none" strike="noStrike" cap="none">
                <a:solidFill>
                  <a:srgbClr val="5E5B5C"/>
                </a:solidFill>
                <a:latin typeface="Plus Jakarta Sans Medium"/>
                <a:ea typeface="Plus Jakarta Sans Medium"/>
                <a:cs typeface="Plus Jakarta Sans Medium"/>
                <a:sym typeface="Plus Jakarta Sans Medium"/>
              </a:rPr>
              <a:t>PSTT is proud to be a long term supporter of PSQM through a strategic partnership with the University of Hertfordshire.</a:t>
            </a:r>
            <a:endParaRPr/>
          </a:p>
        </p:txBody>
      </p:sp>
    </p:spTree>
    <p:extLst>
      <p:ext uri="{BB962C8B-B14F-4D97-AF65-F5344CB8AC3E}">
        <p14:creationId xmlns:p14="http://schemas.microsoft.com/office/powerpoint/2010/main" val="1634335129"/>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matchingName="SSERC">
  <p:cSld name="SSERC">
    <p:spTree>
      <p:nvGrpSpPr>
        <p:cNvPr id="1" name="Shape 801"/>
        <p:cNvGrpSpPr/>
        <p:nvPr/>
      </p:nvGrpSpPr>
      <p:grpSpPr>
        <a:xfrm>
          <a:off x="0" y="0"/>
          <a:ext cx="0" cy="0"/>
          <a:chOff x="0" y="0"/>
          <a:chExt cx="0" cy="0"/>
        </a:xfrm>
      </p:grpSpPr>
      <p:sp>
        <p:nvSpPr>
          <p:cNvPr id="802" name="Google Shape;802;p126"/>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03" name="Google Shape;803;p126"/>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04" name="Google Shape;804;p126"/>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805" name="Google Shape;805;p126"/>
          <p:cNvSpPr txBox="1"/>
          <p:nvPr/>
        </p:nvSpPr>
        <p:spPr>
          <a:xfrm>
            <a:off x="863004" y="734697"/>
            <a:ext cx="7956514"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SSERC</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sp>
        <p:nvSpPr>
          <p:cNvPr id="806" name="Google Shape;806;p126"/>
          <p:cNvSpPr txBox="1"/>
          <p:nvPr/>
        </p:nvSpPr>
        <p:spPr>
          <a:xfrm>
            <a:off x="863010" y="1661734"/>
            <a:ext cx="4111570" cy="1869743"/>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1950"/>
              <a:buFont typeface="Plus Jakarta Sans Medium"/>
              <a:buNone/>
            </a:pPr>
            <a:r>
              <a:rPr lang="en-GB" sz="1950" b="0" i="0" u="none" strike="noStrike" cap="none">
                <a:solidFill>
                  <a:srgbClr val="5E5B5C"/>
                </a:solidFill>
                <a:latin typeface="Plus Jakarta Sans Medium"/>
                <a:ea typeface="Plus Jakarta Sans Medium"/>
                <a:cs typeface="Plus Jakarta Sans Medium"/>
                <a:sym typeface="Plus Jakarta Sans Medium"/>
              </a:rPr>
              <a:t>SSERC is a Local Authority shared service that provides support across all 32 Scottish Local Education Authorities. It supports primary science through three core strands:</a:t>
            </a:r>
            <a:endParaRPr/>
          </a:p>
        </p:txBody>
      </p:sp>
      <p:pic>
        <p:nvPicPr>
          <p:cNvPr id="807" name="Google Shape;807;p126" descr="Icon&#10;&#10;Description automatically generated with medium confidence">
            <a:hlinkClick r:id="rId2"/>
          </p:cNvPr>
          <p:cNvPicPr preferRelativeResize="0"/>
          <p:nvPr/>
        </p:nvPicPr>
        <p:blipFill rotWithShape="1">
          <a:blip r:embed="rId3">
            <a:alphaModFix/>
          </a:blip>
          <a:srcRect/>
          <a:stretch/>
        </p:blipFill>
        <p:spPr>
          <a:xfrm>
            <a:off x="5192007" y="1661735"/>
            <a:ext cx="3504424" cy="1685079"/>
          </a:xfrm>
          <a:prstGeom prst="rect">
            <a:avLst/>
          </a:prstGeom>
          <a:noFill/>
          <a:ln>
            <a:noFill/>
          </a:ln>
        </p:spPr>
      </p:pic>
      <p:sp>
        <p:nvSpPr>
          <p:cNvPr id="808" name="Google Shape;808;p126"/>
          <p:cNvSpPr txBox="1"/>
          <p:nvPr/>
        </p:nvSpPr>
        <p:spPr>
          <a:xfrm>
            <a:off x="863004" y="3581350"/>
            <a:ext cx="7652348" cy="2169825"/>
          </a:xfrm>
          <a:prstGeom prst="rect">
            <a:avLst/>
          </a:prstGeom>
          <a:noFill/>
          <a:ln>
            <a:noFill/>
          </a:ln>
        </p:spPr>
        <p:txBody>
          <a:bodyPr spcFirstLastPara="1" wrap="square" lIns="68575" tIns="34275" rIns="68575" bIns="34275" anchor="t" anchorCtr="0">
            <a:spAutoFit/>
          </a:bodyPr>
          <a:lstStyle/>
          <a:p>
            <a:pPr marL="342900" marR="0" lvl="0" indent="-342900" algn="l" rtl="0">
              <a:lnSpc>
                <a:spcPct val="100000"/>
              </a:lnSpc>
              <a:spcBef>
                <a:spcPts val="0"/>
              </a:spcBef>
              <a:spcAft>
                <a:spcPts val="0"/>
              </a:spcAft>
              <a:buClr>
                <a:srgbClr val="5E5B5C"/>
              </a:buClr>
              <a:buSzPts val="1950"/>
              <a:buFont typeface="Arial"/>
              <a:buChar char="•"/>
            </a:pPr>
            <a:r>
              <a:rPr lang="en-GB" sz="1950" b="0" i="0" u="none" strike="noStrike" cap="none">
                <a:solidFill>
                  <a:srgbClr val="5E5B5C"/>
                </a:solidFill>
                <a:latin typeface="Plus Jakarta Sans Medium"/>
                <a:ea typeface="Plus Jakarta Sans Medium"/>
                <a:cs typeface="Plus Jakarta Sans Medium"/>
                <a:sym typeface="Plus Jakarta Sans Medium"/>
              </a:rPr>
              <a:t>The provision of career-long professional learning (CLPL) opportunities for teachers across Scotland.</a:t>
            </a:r>
            <a:endParaRPr/>
          </a:p>
          <a:p>
            <a:pPr marL="342900" marR="0" lvl="0" indent="-342900" algn="l" rtl="0">
              <a:lnSpc>
                <a:spcPct val="100000"/>
              </a:lnSpc>
              <a:spcBef>
                <a:spcPts val="0"/>
              </a:spcBef>
              <a:spcAft>
                <a:spcPts val="0"/>
              </a:spcAft>
              <a:buClr>
                <a:srgbClr val="5E5B5C"/>
              </a:buClr>
              <a:buSzPts val="1950"/>
              <a:buFont typeface="Arial"/>
              <a:buChar char="•"/>
            </a:pPr>
            <a:r>
              <a:rPr lang="en-GB" sz="1950" b="0" i="0" u="none" strike="noStrike" cap="none">
                <a:solidFill>
                  <a:srgbClr val="5E5B5C"/>
                </a:solidFill>
                <a:latin typeface="Plus Jakarta Sans Medium"/>
                <a:ea typeface="Plus Jakarta Sans Medium"/>
                <a:cs typeface="Plus Jakarta Sans Medium"/>
                <a:sym typeface="Plus Jakarta Sans Medium"/>
              </a:rPr>
              <a:t>As an advisory service providing health and safety advice and guidance.</a:t>
            </a:r>
            <a:endParaRPr/>
          </a:p>
          <a:p>
            <a:pPr marL="342900" marR="0" lvl="0" indent="-342900" algn="l" rtl="0">
              <a:lnSpc>
                <a:spcPct val="100000"/>
              </a:lnSpc>
              <a:spcBef>
                <a:spcPts val="0"/>
              </a:spcBef>
              <a:spcAft>
                <a:spcPts val="0"/>
              </a:spcAft>
              <a:buClr>
                <a:srgbClr val="5E5B5C"/>
              </a:buClr>
              <a:buSzPts val="1950"/>
              <a:buFont typeface="Arial"/>
              <a:buChar char="•"/>
            </a:pPr>
            <a:r>
              <a:rPr lang="en-GB" sz="1950" b="0" i="0" u="none" strike="noStrike" cap="none">
                <a:solidFill>
                  <a:srgbClr val="5E5B5C"/>
                </a:solidFill>
                <a:latin typeface="Plus Jakarta Sans Medium"/>
                <a:ea typeface="Plus Jakarta Sans Medium"/>
                <a:cs typeface="Plus Jakarta Sans Medium"/>
                <a:sym typeface="Plus Jakarta Sans Medium"/>
              </a:rPr>
              <a:t>As lead coordinator for the STEM Ambassador hubs in Scotland, giving schools opportunities for wider STEM engagement</a:t>
            </a:r>
            <a:endParaRPr/>
          </a:p>
        </p:txBody>
      </p:sp>
    </p:spTree>
    <p:extLst>
      <p:ext uri="{BB962C8B-B14F-4D97-AF65-F5344CB8AC3E}">
        <p14:creationId xmlns:p14="http://schemas.microsoft.com/office/powerpoint/2010/main" val="1342776063"/>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matchingName="1_SSERC">
  <p:cSld name="1_SSERC">
    <p:spTree>
      <p:nvGrpSpPr>
        <p:cNvPr id="1" name="Shape 809"/>
        <p:cNvGrpSpPr/>
        <p:nvPr/>
      </p:nvGrpSpPr>
      <p:grpSpPr>
        <a:xfrm>
          <a:off x="0" y="0"/>
          <a:ext cx="0" cy="0"/>
          <a:chOff x="0" y="0"/>
          <a:chExt cx="0" cy="0"/>
        </a:xfrm>
      </p:grpSpPr>
      <p:sp>
        <p:nvSpPr>
          <p:cNvPr id="810" name="Google Shape;810;p127"/>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11" name="Google Shape;811;p127"/>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12" name="Google Shape;812;p127"/>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813" name="Google Shape;813;p127"/>
          <p:cNvSpPr txBox="1"/>
          <p:nvPr/>
        </p:nvSpPr>
        <p:spPr>
          <a:xfrm>
            <a:off x="863010" y="734697"/>
            <a:ext cx="7956514"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25 Years of PSTT</a:t>
            </a:r>
            <a:endParaRPr/>
          </a:p>
        </p:txBody>
      </p:sp>
      <p:sp>
        <p:nvSpPr>
          <p:cNvPr id="814" name="Google Shape;814;p127"/>
          <p:cNvSpPr txBox="1"/>
          <p:nvPr/>
        </p:nvSpPr>
        <p:spPr>
          <a:xfrm>
            <a:off x="809670" y="1594991"/>
            <a:ext cx="4318590" cy="4593565"/>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2100"/>
              <a:buFont typeface="Plus Jakarta Sans Medium"/>
              <a:buNone/>
            </a:pPr>
            <a:r>
              <a:rPr lang="en-GB" sz="2100" b="0" i="0" u="none" strike="noStrike" cap="none">
                <a:solidFill>
                  <a:srgbClr val="5E5B5C"/>
                </a:solidFill>
                <a:latin typeface="Plus Jakarta Sans Medium"/>
                <a:ea typeface="Plus Jakarta Sans Medium"/>
                <a:cs typeface="Plus Jakarta Sans Medium"/>
                <a:sym typeface="Plus Jakarta Sans Medium"/>
              </a:rPr>
              <a:t>Over the past 25 years, PSTT has invested more than £24 million in supporting teachers to raise the profile of science. We’ve established our College of over 200 inspiring science leaders, supported academics to do key research and development projects, worked with teachers and partners to produce numerous science resources, and helped establish strong communities of practice throughout the UK.</a:t>
            </a:r>
            <a:endParaRPr/>
          </a:p>
        </p:txBody>
      </p:sp>
      <p:pic>
        <p:nvPicPr>
          <p:cNvPr id="815" name="Google Shape;815;p127" descr="A picture containing text, sign, room&#10;&#10;Description automatically generated"/>
          <p:cNvPicPr preferRelativeResize="0"/>
          <p:nvPr/>
        </p:nvPicPr>
        <p:blipFill rotWithShape="1">
          <a:blip r:embed="rId2">
            <a:alphaModFix/>
          </a:blip>
          <a:srcRect/>
          <a:stretch/>
        </p:blipFill>
        <p:spPr>
          <a:xfrm>
            <a:off x="5583510" y="2053590"/>
            <a:ext cx="2750820" cy="2750820"/>
          </a:xfrm>
          <a:prstGeom prst="rect">
            <a:avLst/>
          </a:prstGeom>
          <a:noFill/>
          <a:ln>
            <a:noFill/>
          </a:ln>
        </p:spPr>
      </p:pic>
    </p:spTree>
    <p:extLst>
      <p:ext uri="{BB962C8B-B14F-4D97-AF65-F5344CB8AC3E}">
        <p14:creationId xmlns:p14="http://schemas.microsoft.com/office/powerpoint/2010/main" val="16709769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PSTT Fre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A49862C-98D2-2243-84DE-44287EE27588}"/>
              </a:ext>
            </a:extLst>
          </p:cNvPr>
          <p:cNvSpPr txBox="1">
            <a:spLocks noGrp="1"/>
          </p:cNvSpPr>
          <p:nvPr>
            <p:ph type="dt" sz="half" idx="7"/>
          </p:nvPr>
        </p:nvSpPr>
        <p:spPr/>
        <p:txBody>
          <a:bodyPr/>
          <a:lstStyle>
            <a:lvl1pPr>
              <a:defRPr/>
            </a:lvl1pPr>
          </a:lstStyle>
          <a:p>
            <a:pPr lvl="0"/>
            <a:fld id="{A6D1B722-E120-EB49-8513-51888905CEEA}" type="datetime1">
              <a:rPr lang="en-GB"/>
              <a:pPr lvl="0"/>
              <a:t>12/12/2023</a:t>
            </a:fld>
            <a:endParaRPr lang="en-GB"/>
          </a:p>
        </p:txBody>
      </p:sp>
      <p:sp>
        <p:nvSpPr>
          <p:cNvPr id="3" name="Footer Placeholder 3">
            <a:extLst>
              <a:ext uri="{FF2B5EF4-FFF2-40B4-BE49-F238E27FC236}">
                <a16:creationId xmlns:a16="http://schemas.microsoft.com/office/drawing/2014/main" id="{1E560A03-DCCD-BF46-BEEA-B255F19FF2A5}"/>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39E19BED-0771-9043-A162-79676D5B765B}"/>
              </a:ext>
            </a:extLst>
          </p:cNvPr>
          <p:cNvSpPr txBox="1">
            <a:spLocks noGrp="1"/>
          </p:cNvSpPr>
          <p:nvPr>
            <p:ph type="sldNum" sz="quarter" idx="8"/>
          </p:nvPr>
        </p:nvSpPr>
        <p:spPr/>
        <p:txBody>
          <a:bodyPr/>
          <a:lstStyle>
            <a:lvl1pPr>
              <a:defRPr/>
            </a:lvl1pPr>
          </a:lstStyle>
          <a:p>
            <a:pPr lvl="0"/>
            <a:fld id="{4363B9A7-91D7-2543-A431-05C853CDDCFF}" type="slidenum">
              <a:t>‹#›</a:t>
            </a:fld>
            <a:endParaRPr lang="en-GB"/>
          </a:p>
        </p:txBody>
      </p:sp>
      <p:pic>
        <p:nvPicPr>
          <p:cNvPr id="5" name="Picture 7" descr="A picture containing text, newspaper, accessory, screenshot&#10;&#10;Description automatically generated">
            <a:hlinkClick r:id="rId2"/>
            <a:extLst>
              <a:ext uri="{FF2B5EF4-FFF2-40B4-BE49-F238E27FC236}">
                <a16:creationId xmlns:a16="http://schemas.microsoft.com/office/drawing/2014/main" id="{9F3B12C0-3621-EC4E-AEDB-A360DE833BC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85115" y="1863573"/>
            <a:ext cx="4312653" cy="2816752"/>
          </a:xfrm>
          <a:prstGeom prst="rect">
            <a:avLst/>
          </a:prstGeom>
          <a:noFill/>
          <a:ln cap="flat">
            <a:noFill/>
          </a:ln>
          <a:effectLst>
            <a:outerShdw blurRad="50800" dist="38100" dir="2700000" algn="tl" rotWithShape="0">
              <a:prstClr val="black">
                <a:alpha val="40000"/>
              </a:prstClr>
            </a:outerShdw>
          </a:effectLst>
        </p:spPr>
      </p:pic>
      <p:sp>
        <p:nvSpPr>
          <p:cNvPr id="6" name="TextBox 11">
            <a:extLst>
              <a:ext uri="{FF2B5EF4-FFF2-40B4-BE49-F238E27FC236}">
                <a16:creationId xmlns:a16="http://schemas.microsoft.com/office/drawing/2014/main" id="{640CE74A-36C4-6841-BFB2-53B3435C1539}"/>
              </a:ext>
            </a:extLst>
          </p:cNvPr>
          <p:cNvSpPr txBox="1"/>
          <p:nvPr/>
        </p:nvSpPr>
        <p:spPr>
          <a:xfrm>
            <a:off x="840221" y="5231200"/>
            <a:ext cx="641948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Explore over 100 teaching resources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7" name="TextBox 12">
            <a:extLst>
              <a:ext uri="{FF2B5EF4-FFF2-40B4-BE49-F238E27FC236}">
                <a16:creationId xmlns:a16="http://schemas.microsoft.com/office/drawing/2014/main" id="{E1929381-5CA8-1C4D-9F93-7956BB6729F3}"/>
              </a:ext>
            </a:extLst>
          </p:cNvPr>
          <p:cNvSpPr txBox="1"/>
          <p:nvPr/>
        </p:nvSpPr>
        <p:spPr>
          <a:xfrm>
            <a:off x="840221" y="2124056"/>
            <a:ext cx="3125110"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75757"/>
                </a:solidFill>
                <a:uFillTx/>
                <a:latin typeface="Plus Jakarta Sans Medium" pitchFamily="2" charset="0"/>
                <a:cs typeface="Plus Jakarta Sans Medium" pitchFamily="2" charset="0"/>
              </a:rPr>
              <a:t>A wealth of resources to support teaching, learning, assessment and subject leadership in primary science, all completely </a:t>
            </a:r>
            <a:r>
              <a:rPr lang="en-GB" sz="2100" b="1" i="0" u="none" strike="noStrike" kern="1200" cap="none" spc="0" baseline="0">
                <a:solidFill>
                  <a:srgbClr val="575757"/>
                </a:solidFill>
                <a:uFillTx/>
                <a:latin typeface="Plus Jakarta Sans ExtraBold" pitchFamily="2" charset="0"/>
                <a:cs typeface="Plus Jakarta Sans ExtraBold" pitchFamily="2" charset="0"/>
              </a:rPr>
              <a:t>free</a:t>
            </a:r>
            <a:r>
              <a:rPr lang="en-GB" sz="2100" b="0" i="0" u="none" strike="noStrike" kern="1200" cap="none" spc="0" baseline="0">
                <a:solidFill>
                  <a:srgbClr val="575757"/>
                </a:solidFill>
                <a:uFillTx/>
                <a:latin typeface="Plus Jakarta Sans Medium" pitchFamily="2" charset="0"/>
                <a:cs typeface="Plus Jakarta Sans Medium" pitchFamily="2" charset="0"/>
              </a:rPr>
              <a:t> as digital downloads. </a:t>
            </a:r>
          </a:p>
        </p:txBody>
      </p:sp>
      <p:sp>
        <p:nvSpPr>
          <p:cNvPr id="8" name="TextBox 13">
            <a:extLst>
              <a:ext uri="{FF2B5EF4-FFF2-40B4-BE49-F238E27FC236}">
                <a16:creationId xmlns:a16="http://schemas.microsoft.com/office/drawing/2014/main" id="{F97343B4-B80C-0A42-BB17-C7FE128798E7}"/>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FREE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343990043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TS availabl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12/12/2023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8454" y="5208421"/>
            <a:ext cx="787925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Discover 10 resources available through TTS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546123"/>
            <a:ext cx="3110580" cy="362406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addition to our free digital resources, we have collaborated with TTS to provide paid-for resources. These range from individual investigations to outdoor learning to further support your whole school in raising the profile of science.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RESOURCES via TTS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8" name="Picture 9" descr="Graphical user interface, website&#10;&#10;Description automatically generated">
            <a:hlinkClick r:id="rId2"/>
            <a:extLst>
              <a:ext uri="{FF2B5EF4-FFF2-40B4-BE49-F238E27FC236}">
                <a16:creationId xmlns:a16="http://schemas.microsoft.com/office/drawing/2014/main" id="{F0ACC5EB-0FFC-E04F-B6BA-0FF3CA8F66B4}"/>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3959034" y="1863573"/>
            <a:ext cx="4760446" cy="2589334"/>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08927500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AP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8488B9CE-B59B-1B46-A4BA-D5EC69BEBAB4}"/>
              </a:ext>
            </a:extLst>
          </p:cNvPr>
          <p:cNvSpPr txBox="1">
            <a:spLocks noGrp="1"/>
          </p:cNvSpPr>
          <p:nvPr>
            <p:ph type="dt" sz="half" idx="7"/>
          </p:nvPr>
        </p:nvSpPr>
        <p:spPr/>
        <p:txBody>
          <a:bodyPr/>
          <a:lstStyle>
            <a:lvl1pPr>
              <a:defRPr/>
            </a:lvl1pPr>
          </a:lstStyle>
          <a:p>
            <a:pPr lvl="0"/>
            <a:fld id="{901BC7A8-07D1-014A-9829-C998D0509D73}" type="datetime1">
              <a:rPr lang="en-GB"/>
              <a:pPr lvl="0"/>
              <a:t>12/12/2023</a:t>
            </a:fld>
            <a:endParaRPr lang="en-GB"/>
          </a:p>
        </p:txBody>
      </p:sp>
      <p:sp>
        <p:nvSpPr>
          <p:cNvPr id="3" name="Footer Placeholder 3">
            <a:extLst>
              <a:ext uri="{FF2B5EF4-FFF2-40B4-BE49-F238E27FC236}">
                <a16:creationId xmlns:a16="http://schemas.microsoft.com/office/drawing/2014/main" id="{1124564C-D6C7-754E-9106-A112DCE0F6D1}"/>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98998BC-7276-9F40-981C-F22CBBDE6D93}"/>
              </a:ext>
            </a:extLst>
          </p:cNvPr>
          <p:cNvSpPr txBox="1">
            <a:spLocks noGrp="1"/>
          </p:cNvSpPr>
          <p:nvPr>
            <p:ph type="sldNum" sz="quarter" idx="8"/>
          </p:nvPr>
        </p:nvSpPr>
        <p:spPr/>
        <p:txBody>
          <a:bodyPr/>
          <a:lstStyle>
            <a:lvl1pPr>
              <a:defRPr/>
            </a:lvl1pPr>
          </a:lstStyle>
          <a:p>
            <a:pPr lvl="0"/>
            <a:fld id="{09708868-63E8-F94F-93B4-657057F8CBC2}" type="slidenum">
              <a:t>‹#›</a:t>
            </a:fld>
            <a:endParaRPr lang="en-GB"/>
          </a:p>
        </p:txBody>
      </p:sp>
      <p:sp>
        <p:nvSpPr>
          <p:cNvPr id="5" name="TextBox 12">
            <a:extLst>
              <a:ext uri="{FF2B5EF4-FFF2-40B4-BE49-F238E27FC236}">
                <a16:creationId xmlns:a16="http://schemas.microsoft.com/office/drawing/2014/main" id="{D9E0EA2C-EB11-1442-BFA2-7CF51F48652B}"/>
              </a:ext>
            </a:extLst>
          </p:cNvPr>
          <p:cNvSpPr txBox="1"/>
          <p:nvPr/>
        </p:nvSpPr>
        <p:spPr>
          <a:xfrm>
            <a:off x="1186269" y="1778546"/>
            <a:ext cx="3790178"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The TAPS project has developed the TAPS pyramid tool to provide schools with a supportive structure to evaluate and develop their assessment processes. The TAPS webpage also contains a growing database of updated Focused Assessment plans and work samples.</a:t>
            </a:r>
          </a:p>
        </p:txBody>
      </p:sp>
      <p:sp>
        <p:nvSpPr>
          <p:cNvPr id="6" name="TextBox 13">
            <a:extLst>
              <a:ext uri="{FF2B5EF4-FFF2-40B4-BE49-F238E27FC236}">
                <a16:creationId xmlns:a16="http://schemas.microsoft.com/office/drawing/2014/main" id="{9A3CCDC7-3E72-E648-91A8-0783B5A9B691}"/>
              </a:ext>
            </a:extLst>
          </p:cNvPr>
          <p:cNvSpPr txBox="1"/>
          <p:nvPr/>
        </p:nvSpPr>
        <p:spPr>
          <a:xfrm>
            <a:off x="1186276" y="467784"/>
            <a:ext cx="6445450" cy="117724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TEACHER ASSESSMENT IN PRIMARY SCIENCE (TAPS)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F5E5DE27-38E6-0043-A524-35DB5D462AF4}"/>
              </a:ext>
            </a:extLst>
          </p:cNvPr>
          <p:cNvSpPr txBox="1"/>
          <p:nvPr/>
        </p:nvSpPr>
        <p:spPr>
          <a:xfrm>
            <a:off x="1186269" y="5620830"/>
            <a:ext cx="4818878"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TAPS resources</a:t>
            </a:r>
          </a:p>
        </p:txBody>
      </p:sp>
      <p:pic>
        <p:nvPicPr>
          <p:cNvPr id="10" name="Picture 9" descr="A picture containing text, businesscard&#10;&#10;Description automatically generated">
            <a:hlinkClick r:id="rId2"/>
            <a:extLst>
              <a:ext uri="{FF2B5EF4-FFF2-40B4-BE49-F238E27FC236}">
                <a16:creationId xmlns:a16="http://schemas.microsoft.com/office/drawing/2014/main" id="{561C57CA-1213-BDF3-9D1F-B90811769E4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101482" y="1863243"/>
            <a:ext cx="3743587" cy="312040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1303681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Why&amp;How? Magazin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D66D098E-7130-604D-A9F6-0C4C90F3A7EB}"/>
              </a:ext>
            </a:extLst>
          </p:cNvPr>
          <p:cNvSpPr txBox="1"/>
          <p:nvPr/>
        </p:nvSpPr>
        <p:spPr>
          <a:xfrm>
            <a:off x="844336" y="1426786"/>
            <a:ext cx="3841961"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Why and How? is for anyone who has an interest in primary science. Each issue contains the following sections, which you can download individually: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Pictures for talk in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Explorify news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Climate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Free resources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Cutting edge research linked with the principles of primary science </a:t>
            </a:r>
          </a:p>
        </p:txBody>
      </p:sp>
      <p:sp>
        <p:nvSpPr>
          <p:cNvPr id="3" name="TextBox 13">
            <a:extLst>
              <a:ext uri="{FF2B5EF4-FFF2-40B4-BE49-F238E27FC236}">
                <a16:creationId xmlns:a16="http://schemas.microsoft.com/office/drawing/2014/main" id="{7C002421-8DBC-114D-8E2C-34C45722A7C6}"/>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WHY&amp;HOW? Magazine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4" name="Picture 10">
            <a:extLst>
              <a:ext uri="{FF2B5EF4-FFF2-40B4-BE49-F238E27FC236}">
                <a16:creationId xmlns:a16="http://schemas.microsoft.com/office/drawing/2014/main" id="{00F775D4-8B4D-6A42-850E-37E29F17FC37}"/>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rot="21057952">
            <a:off x="5165295" y="1512313"/>
            <a:ext cx="2182991" cy="3087071"/>
          </a:xfrm>
          <a:prstGeom prst="rect">
            <a:avLst/>
          </a:prstGeom>
          <a:noFill/>
          <a:ln cap="flat">
            <a:noFill/>
          </a:ln>
          <a:effectLst>
            <a:outerShdw blurRad="50800" dist="38100" algn="l" rotWithShape="0">
              <a:prstClr val="black">
                <a:alpha val="40000"/>
              </a:prstClr>
            </a:outerShdw>
          </a:effectLst>
        </p:spPr>
      </p:pic>
      <p:pic>
        <p:nvPicPr>
          <p:cNvPr id="5" name="Picture 8">
            <a:hlinkClick r:id="rId3"/>
            <a:extLst>
              <a:ext uri="{FF2B5EF4-FFF2-40B4-BE49-F238E27FC236}">
                <a16:creationId xmlns:a16="http://schemas.microsoft.com/office/drawing/2014/main" id="{2E5FD502-E81B-F344-92B5-77A1DF3D0C0F}"/>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rot="398572">
            <a:off x="6664207" y="2202886"/>
            <a:ext cx="2182991" cy="3087071"/>
          </a:xfrm>
          <a:prstGeom prst="rect">
            <a:avLst/>
          </a:prstGeom>
          <a:noFill/>
          <a:ln cap="flat">
            <a:noFill/>
          </a:ln>
          <a:effectLst>
            <a:outerShdw blurRad="50800" dist="38100" algn="l" rotWithShape="0">
              <a:prstClr val="black">
                <a:alpha val="40000"/>
              </a:prstClr>
            </a:outerShdw>
          </a:effectLst>
        </p:spPr>
      </p:pic>
      <p:sp>
        <p:nvSpPr>
          <p:cNvPr id="6" name="TextBox 11">
            <a:extLst>
              <a:ext uri="{FF2B5EF4-FFF2-40B4-BE49-F238E27FC236}">
                <a16:creationId xmlns:a16="http://schemas.microsoft.com/office/drawing/2014/main" id="{FD5ED59F-965C-3544-B4D7-0FFAB6EC3B36}"/>
              </a:ext>
            </a:extLst>
          </p:cNvPr>
          <p:cNvSpPr txBox="1"/>
          <p:nvPr/>
        </p:nvSpPr>
        <p:spPr>
          <a:xfrm>
            <a:off x="844336" y="6020597"/>
            <a:ext cx="564864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5"/>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current and past issues</a:t>
            </a:r>
          </a:p>
        </p:txBody>
      </p:sp>
      <p:pic>
        <p:nvPicPr>
          <p:cNvPr id="8" name="Picture 7" descr="Qr code&#10;&#10;Description automatically generated">
            <a:extLst>
              <a:ext uri="{FF2B5EF4-FFF2-40B4-BE49-F238E27FC236}">
                <a16:creationId xmlns:a16="http://schemas.microsoft.com/office/drawing/2014/main" id="{C217C271-BB94-9BB9-4E90-E82610319500}"/>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7822879" y="320491"/>
            <a:ext cx="953563" cy="941492"/>
          </a:xfrm>
          <a:prstGeom prst="rect">
            <a:avLst/>
          </a:prstGeom>
        </p:spPr>
      </p:pic>
      <p:sp>
        <p:nvSpPr>
          <p:cNvPr id="9" name="TextBox 11">
            <a:extLst>
              <a:ext uri="{FF2B5EF4-FFF2-40B4-BE49-F238E27FC236}">
                <a16:creationId xmlns:a16="http://schemas.microsoft.com/office/drawing/2014/main" id="{978CA642-BCBE-F63C-8B4E-370CEA657454}"/>
              </a:ext>
            </a:extLst>
          </p:cNvPr>
          <p:cNvSpPr txBox="1"/>
          <p:nvPr userDrawn="1"/>
        </p:nvSpPr>
        <p:spPr>
          <a:xfrm>
            <a:off x="7711392" y="1244016"/>
            <a:ext cx="1176538" cy="300082"/>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0" baseline="0">
                <a:solidFill>
                  <a:srgbClr val="3EB1C8"/>
                </a:solidFill>
                <a:uFillTx/>
                <a:latin typeface="Plus Jakarta Sans Medium" pitchFamily="2" charset="0"/>
                <a:cs typeface="Plus Jakarta Sans Medium" pitchFamily="2" charset="0"/>
              </a:rPr>
              <a:t>Subscribe</a:t>
            </a:r>
            <a:endParaRPr lang="en-GB" sz="1500" b="1" i="0" u="none" strike="noStrike" kern="1200" cap="none" spc="0" baseline="0">
              <a:solidFill>
                <a:srgbClr val="002060"/>
              </a:solidFill>
              <a:uFillTx/>
              <a:latin typeface="Plus Jakarta Sans ExtraBold" pitchFamily="2" charset="0"/>
              <a:cs typeface="Plus Jakarta Sans ExtraBold" pitchFamily="2" charset="0"/>
            </a:endParaRPr>
          </a:p>
        </p:txBody>
      </p:sp>
    </p:spTree>
    <p:extLst>
      <p:ext uri="{BB962C8B-B14F-4D97-AF65-F5344CB8AC3E}">
        <p14:creationId xmlns:p14="http://schemas.microsoft.com/office/powerpoint/2010/main" val="34676325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F9427-898E-1843-81F5-8D67C8390496}"/>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Date Placeholder 2">
            <a:extLst>
              <a:ext uri="{FF2B5EF4-FFF2-40B4-BE49-F238E27FC236}">
                <a16:creationId xmlns:a16="http://schemas.microsoft.com/office/drawing/2014/main" id="{2BEE2C72-C9D7-0D48-A26C-A2F77EDA81B7}"/>
              </a:ext>
            </a:extLst>
          </p:cNvPr>
          <p:cNvSpPr txBox="1">
            <a:spLocks noGrp="1"/>
          </p:cNvSpPr>
          <p:nvPr>
            <p:ph type="dt" sz="half" idx="7"/>
          </p:nvPr>
        </p:nvSpPr>
        <p:spPr/>
        <p:txBody>
          <a:bodyPr/>
          <a:lstStyle>
            <a:lvl1pPr>
              <a:defRPr/>
            </a:lvl1pPr>
          </a:lstStyle>
          <a:p>
            <a:pPr lvl="0"/>
            <a:fld id="{800257A8-E2D1-A842-ADD4-447C325A5612}" type="datetime1">
              <a:rPr lang="en-GB"/>
              <a:pPr lvl="0"/>
              <a:t>12/12/2023</a:t>
            </a:fld>
            <a:endParaRPr lang="en-GB"/>
          </a:p>
        </p:txBody>
      </p:sp>
      <p:sp>
        <p:nvSpPr>
          <p:cNvPr id="4" name="Footer Placeholder 3">
            <a:extLst>
              <a:ext uri="{FF2B5EF4-FFF2-40B4-BE49-F238E27FC236}">
                <a16:creationId xmlns:a16="http://schemas.microsoft.com/office/drawing/2014/main" id="{5C3B36A4-E5AA-9642-81ED-C9D8B9E2BD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295AB4F6-D424-B148-888F-1EE25153EE5F}"/>
              </a:ext>
            </a:extLst>
          </p:cNvPr>
          <p:cNvSpPr txBox="1">
            <a:spLocks noGrp="1"/>
          </p:cNvSpPr>
          <p:nvPr>
            <p:ph type="sldNum" sz="quarter" idx="8"/>
          </p:nvPr>
        </p:nvSpPr>
        <p:spPr/>
        <p:txBody>
          <a:bodyPr/>
          <a:lstStyle>
            <a:lvl1pPr>
              <a:defRPr/>
            </a:lvl1pPr>
          </a:lstStyle>
          <a:p>
            <a:pPr lvl="0"/>
            <a:fld id="{F16D1E20-0AE7-A64B-93EC-281792ADEEAC}" type="slidenum">
              <a:t>‹#›</a:t>
            </a:fld>
            <a:endParaRPr lang="en-GB"/>
          </a:p>
        </p:txBody>
      </p:sp>
    </p:spTree>
    <p:extLst>
      <p:ext uri="{BB962C8B-B14F-4D97-AF65-F5344CB8AC3E}">
        <p14:creationId xmlns:p14="http://schemas.microsoft.com/office/powerpoint/2010/main" val="3419208696"/>
      </p:ext>
    </p:extLst>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Support for Subject Leade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12/12/2023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5" name="TextBox 12">
            <a:extLst>
              <a:ext uri="{FF2B5EF4-FFF2-40B4-BE49-F238E27FC236}">
                <a16:creationId xmlns:a16="http://schemas.microsoft.com/office/drawing/2014/main" id="{4EC9811E-8F07-3643-8D36-D7F4CA94EB88}"/>
              </a:ext>
            </a:extLst>
          </p:cNvPr>
          <p:cNvSpPr txBox="1"/>
          <p:nvPr/>
        </p:nvSpPr>
        <p:spPr>
          <a:xfrm>
            <a:off x="844336" y="1329945"/>
            <a:ext cx="3409640"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0" baseline="0">
                <a:solidFill>
                  <a:srgbClr val="3F3F3F"/>
                </a:solidFill>
                <a:uFillTx/>
                <a:latin typeface="Plus Jakarta Sans Medium" pitchFamily="2" charset="0"/>
                <a:cs typeface="Plus Jakarta Sans Medium" pitchFamily="2" charset="0"/>
              </a:rPr>
              <a:t>PSTT has a webpage to support all primary science subject leaders. Included is a Subject Leader Self-evaluation Tool to help you audit science in your setting and guidance on where to find the best science resources, training for staff, school visits, science visitors and competitions. </a:t>
            </a:r>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44988"/>
            <a:ext cx="7912802"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SUPPORT FOR SUBJECT LEADERS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12" descr="Text&#10;&#10;Description automatically generated">
            <a:hlinkClick r:id="rId2" action="ppaction://hlinkfile"/>
            <a:extLst>
              <a:ext uri="{FF2B5EF4-FFF2-40B4-BE49-F238E27FC236}">
                <a16:creationId xmlns:a16="http://schemas.microsoft.com/office/drawing/2014/main" id="{5E12EB58-E202-E144-A2D5-F9043225F90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60631" y="1483681"/>
            <a:ext cx="4396506" cy="3108134"/>
          </a:xfrm>
          <a:prstGeom prst="rect">
            <a:avLst/>
          </a:prstGeom>
          <a:noFill/>
          <a:ln cap="flat">
            <a:noFill/>
          </a:ln>
          <a:effectLst>
            <a:outerShdw blurRad="50800" dist="38100" dir="2700000" algn="tl" rotWithShape="0">
              <a:prstClr val="black">
                <a:alpha val="40000"/>
              </a:prstClr>
            </a:outerShdw>
          </a:effectLst>
        </p:spPr>
      </p:pic>
      <p:sp>
        <p:nvSpPr>
          <p:cNvPr id="8" name="TextBox 11">
            <a:extLst>
              <a:ext uri="{FF2B5EF4-FFF2-40B4-BE49-F238E27FC236}">
                <a16:creationId xmlns:a16="http://schemas.microsoft.com/office/drawing/2014/main" id="{A1148E61-14B6-724B-B19E-BC69F2B77DC8}"/>
              </a:ext>
            </a:extLst>
          </p:cNvPr>
          <p:cNvSpPr txBox="1"/>
          <p:nvPr/>
        </p:nvSpPr>
        <p:spPr>
          <a:xfrm>
            <a:off x="844336" y="5666723"/>
            <a:ext cx="517839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support materials for subject leaders</a:t>
            </a:r>
          </a:p>
        </p:txBody>
      </p:sp>
    </p:spTree>
    <p:extLst>
      <p:ext uri="{BB962C8B-B14F-4D97-AF65-F5344CB8AC3E}">
        <p14:creationId xmlns:p14="http://schemas.microsoft.com/office/powerpoint/2010/main" val="246986199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Enquiry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12/12/2023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634777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APPROACHES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4369"/>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definitions and examples of different types of scientific enquiry</a:t>
            </a:r>
          </a:p>
        </p:txBody>
      </p:sp>
      <p:pic>
        <p:nvPicPr>
          <p:cNvPr id="10" name="Picture 9" descr="Graphical user interface, application&#10;&#10;Description automatically generated">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1614" y="1496708"/>
            <a:ext cx="4490180"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40478173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Enquiry Skill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12/12/2023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4666851"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SKILLS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2353"/>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skills for carrying out practical investigations</a:t>
            </a:r>
          </a:p>
        </p:txBody>
      </p:sp>
      <p:pic>
        <p:nvPicPr>
          <p:cNvPr id="10" name="Picture 9">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613566" y="1496709"/>
            <a:ext cx="3926274"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98174189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Explorify">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12/12/2023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EXPLORIFY</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13918"/>
            <a:ext cx="4111570"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Enhance science teaching for all children with over 600 low-prep activities – no matter your confidence with science. </a:t>
            </a:r>
          </a:p>
        </p:txBody>
      </p:sp>
      <p:sp>
        <p:nvSpPr>
          <p:cNvPr id="8" name="TextBox 12">
            <a:extLst>
              <a:ext uri="{FF2B5EF4-FFF2-40B4-BE49-F238E27FC236}">
                <a16:creationId xmlns:a16="http://schemas.microsoft.com/office/drawing/2014/main" id="{861B331A-492C-AD4B-A8C7-0F56E346A34E}"/>
              </a:ext>
            </a:extLst>
          </p:cNvPr>
          <p:cNvSpPr txBox="1"/>
          <p:nvPr/>
        </p:nvSpPr>
        <p:spPr>
          <a:xfrm>
            <a:off x="863011" y="3162550"/>
            <a:ext cx="7652348"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Spark curiosity, discussion and debate without worry of a definite right answer</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Help develop strategies that promote and encourage higher order thinking through discussion</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Use provided ‘background science’ and ‘take it further’ to develop lessons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Planning support videos and handouts will ensure you get the most out of Explorify</a:t>
            </a:r>
          </a:p>
        </p:txBody>
      </p:sp>
      <p:pic>
        <p:nvPicPr>
          <p:cNvPr id="10" name="Picture 9" descr="A picture containing icon&#10;&#10;Description automatically generated">
            <a:hlinkClick r:id="rId2"/>
            <a:extLst>
              <a:ext uri="{FF2B5EF4-FFF2-40B4-BE49-F238E27FC236}">
                <a16:creationId xmlns:a16="http://schemas.microsoft.com/office/drawing/2014/main" id="{7315301D-3C79-2F0D-06CF-D972DED3BD8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804337" y="827460"/>
            <a:ext cx="1476653" cy="2196186"/>
          </a:xfrm>
          <a:prstGeom prst="rect">
            <a:avLst/>
          </a:prstGeom>
        </p:spPr>
      </p:pic>
    </p:spTree>
    <p:extLst>
      <p:ext uri="{BB962C8B-B14F-4D97-AF65-F5344CB8AC3E}">
        <p14:creationId xmlns:p14="http://schemas.microsoft.com/office/powerpoint/2010/main" val="227988992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Bringing Back Glas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12/12/2023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78675" y="5291327"/>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Bringing Back Glass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669370"/>
            <a:ext cx="3933060" cy="330090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A set of 15 activities to help children explore the importance of glass in everyday lives whilst engaged in practical investigations.</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Each activity has been linked to the UK primary curricula to help educators fit into their planning.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BRINGING BACK GLASS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Graphical user interface, text, website&#10;&#10;Description automatically generated">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45532" y="1348317"/>
            <a:ext cx="3223964" cy="2274953"/>
          </a:xfrm>
          <a:prstGeom prst="rect">
            <a:avLst/>
          </a:prstGeom>
          <a:effectLst>
            <a:outerShdw blurRad="50800" dist="38100" algn="l" rotWithShape="0">
              <a:prstClr val="black">
                <a:alpha val="40000"/>
              </a:prstClr>
            </a:outerShdw>
          </a:effectLst>
        </p:spPr>
      </p:pic>
      <p:pic>
        <p:nvPicPr>
          <p:cNvPr id="11" name="Picture 10">
            <a:hlinkClick r:id="rId2"/>
            <a:extLst>
              <a:ext uri="{FF2B5EF4-FFF2-40B4-BE49-F238E27FC236}">
                <a16:creationId xmlns:a16="http://schemas.microsoft.com/office/drawing/2014/main" id="{E0F4743F-509B-0429-DEFF-5BA634072F15}"/>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4781514" y="2372155"/>
            <a:ext cx="3220630" cy="227495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77919189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A Scientist Just Like M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561861" y="2008087"/>
            <a:ext cx="4010140"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SzPct val="100000"/>
              <a:buFont typeface="Arial" pitchFamily="34"/>
              <a:buNone/>
              <a:tabLst/>
              <a:defRPr sz="1800" b="0" i="0" u="none" strike="noStrike" kern="0" cap="none" spc="0" baseline="0">
                <a:solidFill>
                  <a:srgbClr val="000000"/>
                </a:solidFill>
                <a:uFillTx/>
              </a:defRPr>
            </a:pPr>
            <a:r>
              <a:rPr lang="en-GB" sz="2100" b="0" i="0">
                <a:solidFill>
                  <a:srgbClr val="5E5B5C"/>
                </a:solidFill>
                <a:effectLst/>
                <a:latin typeface="Plus Jakarta Sans Medium" pitchFamily="2" charset="0"/>
                <a:cs typeface="Plus Jakarta Sans Medium" pitchFamily="2" charset="0"/>
              </a:rPr>
              <a:t>Designed to raise awareness of diversity in science-related jobs and to provide illustrated examples of a wide range of science-based careers. It consists of a series of short slideshows, each one ‘telling the story’ of a particular scientist or person working in a science-related job. </a:t>
            </a:r>
            <a:endParaRPr lang="en-GB" sz="2100" b="0" i="0" u="none" strike="noStrike" kern="1200" cap="none" spc="0" baseline="0">
              <a:solidFill>
                <a:srgbClr val="5E5B5C"/>
              </a:solidFill>
              <a:uFillTx/>
              <a:latin typeface="Plus Jakarta Sans Medium" pitchFamily="2" charset="0"/>
              <a:cs typeface="Plus Jakarta Sans Medium" pitchFamily="2" charset="0"/>
            </a:endParaRPr>
          </a:p>
        </p:txBody>
      </p:sp>
      <p:sp>
        <p:nvSpPr>
          <p:cNvPr id="5" name="TextBox 11">
            <a:extLst>
              <a:ext uri="{FF2B5EF4-FFF2-40B4-BE49-F238E27FC236}">
                <a16:creationId xmlns:a16="http://schemas.microsoft.com/office/drawing/2014/main" id="{7F3C4F7C-0167-3249-A8ED-A556B626B168}"/>
              </a:ext>
            </a:extLst>
          </p:cNvPr>
          <p:cNvSpPr txBox="1"/>
          <p:nvPr/>
        </p:nvSpPr>
        <p:spPr>
          <a:xfrm>
            <a:off x="561860" y="5814246"/>
            <a:ext cx="4505402"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explore 100+ scientists</a:t>
            </a:r>
          </a:p>
        </p:txBody>
      </p:sp>
      <p:pic>
        <p:nvPicPr>
          <p:cNvPr id="11" name="Picture 10" descr="Text&#10;&#10;Description automatically generated">
            <a:extLst>
              <a:ext uri="{FF2B5EF4-FFF2-40B4-BE49-F238E27FC236}">
                <a16:creationId xmlns:a16="http://schemas.microsoft.com/office/drawing/2014/main" id="{798A3AF1-E442-2AFD-4B60-A382A2BC4FF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1860" y="107416"/>
            <a:ext cx="8020280" cy="1395416"/>
          </a:xfrm>
          <a:prstGeom prst="rect">
            <a:avLst/>
          </a:prstGeom>
        </p:spPr>
      </p:pic>
      <p:pic>
        <p:nvPicPr>
          <p:cNvPr id="16" name="Picture 15" descr="Graphical user interface, text&#10;&#10;Description automatically generated">
            <a:hlinkClick r:id="rId2"/>
            <a:extLst>
              <a:ext uri="{FF2B5EF4-FFF2-40B4-BE49-F238E27FC236}">
                <a16:creationId xmlns:a16="http://schemas.microsoft.com/office/drawing/2014/main" id="{A8B0F34A-7E2B-83FA-6549-719A1FD5C903}"/>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380056" y="1823421"/>
            <a:ext cx="3202084" cy="1958027"/>
          </a:xfrm>
          <a:prstGeom prst="rect">
            <a:avLst/>
          </a:prstGeom>
          <a:effectLst>
            <a:outerShdw blurRad="50800" dist="38100" algn="l" rotWithShape="0">
              <a:prstClr val="black">
                <a:alpha val="40000"/>
              </a:prstClr>
            </a:outerShdw>
          </a:effectLst>
        </p:spPr>
      </p:pic>
      <p:pic>
        <p:nvPicPr>
          <p:cNvPr id="13" name="Picture 12" descr="Graphical user interface, text, website&#10;&#10;Description automatically generated">
            <a:hlinkClick r:id="rId2"/>
            <a:extLst>
              <a:ext uri="{FF2B5EF4-FFF2-40B4-BE49-F238E27FC236}">
                <a16:creationId xmlns:a16="http://schemas.microsoft.com/office/drawing/2014/main" id="{BF4BE62B-448C-F4F8-DF56-7F796EAC4B4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4645810" y="3150053"/>
            <a:ext cx="3129168" cy="234360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322087328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Starters for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D51BF33D-BC50-0440-84F9-C850713021D5}"/>
              </a:ext>
            </a:extLst>
          </p:cNvPr>
          <p:cNvSpPr txBox="1">
            <a:spLocks noGrp="1"/>
          </p:cNvSpPr>
          <p:nvPr>
            <p:ph type="dt" sz="half" idx="7"/>
          </p:nvPr>
        </p:nvSpPr>
        <p:spPr/>
        <p:txBody>
          <a:bodyPr/>
          <a:lstStyle>
            <a:lvl1pPr>
              <a:defRPr/>
            </a:lvl1pPr>
          </a:lstStyle>
          <a:p>
            <a:pPr lvl="0"/>
            <a:fld id="{2200C3F3-0285-BF49-9445-11625DFE76DE}" type="datetime1">
              <a:rPr lang="en-GB"/>
              <a:pPr lvl="0"/>
              <a:t>12/12/2023</a:t>
            </a:fld>
            <a:endParaRPr lang="en-GB"/>
          </a:p>
        </p:txBody>
      </p:sp>
      <p:sp>
        <p:nvSpPr>
          <p:cNvPr id="3" name="Footer Placeholder 3">
            <a:extLst>
              <a:ext uri="{FF2B5EF4-FFF2-40B4-BE49-F238E27FC236}">
                <a16:creationId xmlns:a16="http://schemas.microsoft.com/office/drawing/2014/main" id="{9D2F77F2-A28B-FF42-A5A1-176015D47C1B}"/>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99CCEC27-1BD9-6544-AC91-2C3557485912}"/>
              </a:ext>
            </a:extLst>
          </p:cNvPr>
          <p:cNvSpPr txBox="1">
            <a:spLocks noGrp="1"/>
          </p:cNvSpPr>
          <p:nvPr>
            <p:ph type="sldNum" sz="quarter" idx="8"/>
          </p:nvPr>
        </p:nvSpPr>
        <p:spPr/>
        <p:txBody>
          <a:bodyPr/>
          <a:lstStyle>
            <a:lvl1pPr>
              <a:defRPr/>
            </a:lvl1pPr>
          </a:lstStyle>
          <a:p>
            <a:pPr lvl="0"/>
            <a:fld id="{38E4234C-123E-3642-8BE1-213997B12492}" type="slidenum">
              <a:t>‹#›</a:t>
            </a:fld>
            <a:endParaRPr lang="en-GB"/>
          </a:p>
        </p:txBody>
      </p:sp>
      <p:sp>
        <p:nvSpPr>
          <p:cNvPr id="5" name="TextBox 12">
            <a:extLst>
              <a:ext uri="{FF2B5EF4-FFF2-40B4-BE49-F238E27FC236}">
                <a16:creationId xmlns:a16="http://schemas.microsoft.com/office/drawing/2014/main" id="{AC57034B-A56B-7847-BCA5-6D18E64A7CF6}"/>
              </a:ext>
            </a:extLst>
          </p:cNvPr>
          <p:cNvSpPr txBox="1"/>
          <p:nvPr/>
        </p:nvSpPr>
        <p:spPr>
          <a:xfrm>
            <a:off x="907459" y="1766309"/>
            <a:ext cx="7329083" cy="34971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series of five-minute videos created to support teachers getting started with </a:t>
            </a:r>
            <a:r>
              <a:rPr lang="en-GB" sz="2025" b="1" i="0" u="none" strike="noStrike" kern="1200" cap="none" spc="0" baseline="0">
                <a:solidFill>
                  <a:srgbClr val="5E5B5C"/>
                </a:solidFill>
                <a:uFillTx/>
                <a:latin typeface="Plus Jakarta Sans ExtraBold" pitchFamily="2" charset="0"/>
                <a:cs typeface="Plus Jakarta Sans ExtraBold" pitchFamily="2" charset="0"/>
              </a:rPr>
              <a:t>practical science enquiry</a:t>
            </a:r>
            <a:r>
              <a:rPr lang="en-GB" sz="2025" b="0" i="0" u="none" strike="noStrike" kern="1200" cap="none" spc="0" baseline="0">
                <a:solidFill>
                  <a:srgbClr val="5E5B5C"/>
                </a:solidFill>
                <a:uFillTx/>
                <a:latin typeface="Plus Jakarta Sans Medium" pitchFamily="2" charset="0"/>
                <a:cs typeface="Plus Jakarta Sans Medium" pitchFamily="2" charset="0"/>
              </a:rPr>
              <a:t>. They require minimal resources and can be used in school or at home.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25"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Each video includes: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question or scenario related to the real world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about what they already know</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demonstration of a starter practical activity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of their own questions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Ideas about what they could find out for themselves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Encouragement to share what they found with others</a:t>
            </a:r>
          </a:p>
        </p:txBody>
      </p:sp>
      <p:pic>
        <p:nvPicPr>
          <p:cNvPr id="6" name="Picture 8" descr="A picture containing shape&#10;&#10;Description automatically generated">
            <a:extLst>
              <a:ext uri="{FF2B5EF4-FFF2-40B4-BE49-F238E27FC236}">
                <a16:creationId xmlns:a16="http://schemas.microsoft.com/office/drawing/2014/main" id="{6A03881B-CD26-AD4F-9D72-2D36E5B7186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433147" y="360484"/>
            <a:ext cx="6268915" cy="940498"/>
          </a:xfrm>
          <a:prstGeom prst="rect">
            <a:avLst/>
          </a:prstGeom>
          <a:noFill/>
          <a:ln cap="flat">
            <a:noFill/>
          </a:ln>
        </p:spPr>
      </p:pic>
      <p:sp>
        <p:nvSpPr>
          <p:cNvPr id="7" name="TextBox 11">
            <a:extLst>
              <a:ext uri="{FF2B5EF4-FFF2-40B4-BE49-F238E27FC236}">
                <a16:creationId xmlns:a16="http://schemas.microsoft.com/office/drawing/2014/main" id="{20D0C5DA-A08B-DE43-83EA-C83FC41C9295}"/>
              </a:ext>
            </a:extLst>
          </p:cNvPr>
          <p:cNvSpPr txBox="1"/>
          <p:nvPr/>
        </p:nvSpPr>
        <p:spPr>
          <a:xfrm>
            <a:off x="907459" y="5728747"/>
            <a:ext cx="5271683"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3"/>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Starters for Science</a:t>
            </a:r>
          </a:p>
        </p:txBody>
      </p:sp>
    </p:spTree>
    <p:extLst>
      <p:ext uri="{BB962C8B-B14F-4D97-AF65-F5344CB8AC3E}">
        <p14:creationId xmlns:p14="http://schemas.microsoft.com/office/powerpoint/2010/main" val="37265918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Play, Observe &amp; Ask (EYF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12/12/2023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366686"/>
            <a:ext cx="655485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Early Years resources and support</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468534"/>
            <a:ext cx="3731778" cy="3947234"/>
          </a:xfrm>
          <a:prstGeom prst="rect">
            <a:avLst/>
          </a:prstGeom>
          <a:noFill/>
          <a:ln cap="flat">
            <a:noFill/>
          </a:ln>
        </p:spPr>
        <p:txBody>
          <a:bodyPr vert="horz" wrap="square" lIns="68580" tIns="34290" rIns="68580" bIns="34290" anchor="t" anchorCtr="0" compatLnSpc="1">
            <a:spAutoFit/>
          </a:bodyPr>
          <a:lstStyle/>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Effective Practice to develop science teaching and learning in Early Years (ages 3-5 years) </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Provision Maps for activity ideas and science investigations</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Wildlife games and activities to introduce UK plants, animals and fungi</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518461"/>
            <a:ext cx="7758656"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PLAY, OBSERVE AND ASK (in EYFS)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3" name="Picture 12" descr="A picture containing text&#10;&#10;Description automatically generated">
            <a:hlinkClick r:id="rId2"/>
            <a:extLst>
              <a:ext uri="{FF2B5EF4-FFF2-40B4-BE49-F238E27FC236}">
                <a16:creationId xmlns:a16="http://schemas.microsoft.com/office/drawing/2014/main" id="{AE8BD21D-397B-D194-8CA6-07EE40448C49}"/>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21065" y="1468534"/>
            <a:ext cx="3282713" cy="2079634"/>
          </a:xfrm>
          <a:prstGeom prst="rect">
            <a:avLst/>
          </a:prstGeom>
          <a:effectLst>
            <a:outerShdw blurRad="50800" dist="38100" algn="l" rotWithShape="0">
              <a:prstClr val="black">
                <a:alpha val="40000"/>
              </a:prstClr>
            </a:outerShdw>
          </a:effectLst>
        </p:spPr>
      </p:pic>
      <p:pic>
        <p:nvPicPr>
          <p:cNvPr id="9" name="Picture 8" descr="A collage of a cat&#10;&#10;Description automatically generated with low confidence">
            <a:hlinkClick r:id="rId2"/>
            <a:extLst>
              <a:ext uri="{FF2B5EF4-FFF2-40B4-BE49-F238E27FC236}">
                <a16:creationId xmlns:a16="http://schemas.microsoft.com/office/drawing/2014/main" id="{155FCAC6-FDEA-E271-A2F7-F447B8E71FCA}"/>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404135" y="2809302"/>
            <a:ext cx="3282713" cy="2231460"/>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299387088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Inclusive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12/12/2023</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905497" y="2773259"/>
            <a:ext cx="7758047" cy="2839239"/>
          </a:xfrm>
          <a:prstGeom prst="rect">
            <a:avLst/>
          </a:prstGeom>
          <a:noFill/>
          <a:ln cap="flat">
            <a:noFill/>
          </a:ln>
        </p:spPr>
        <p:txBody>
          <a:bodyPr vert="horz" wrap="square" lIns="68580" tIns="34290" rIns="68580" bIns="34290" anchor="t" anchorCtr="0" compatLnSpc="1">
            <a:spAutoFit/>
          </a:bodyPr>
          <a:lstStyle/>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A guidance booklet produced by Sheffield Hallam University following their curriculum development project, Primary Science for All.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STRATA (Science to Raise and Track Achievement) materials: medium term plans for teachers of children with SEND, developed by teachers in Cambridgeshire.</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Sensory Sparks Club resources: activities for children with diverse needs, created by PSTT Fellow and SEND expert Julie Neil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Further resources: links to other materials to support engagement and participation of children with SEND in science.</a:t>
            </a:r>
          </a:p>
        </p:txBody>
      </p:sp>
      <p:sp>
        <p:nvSpPr>
          <p:cNvPr id="7" name="TextBox 11">
            <a:extLst>
              <a:ext uri="{FF2B5EF4-FFF2-40B4-BE49-F238E27FC236}">
                <a16:creationId xmlns:a16="http://schemas.microsoft.com/office/drawing/2014/main" id="{61B8CAA1-BBA2-0547-B1FB-CCEA540D0F14}"/>
              </a:ext>
            </a:extLst>
          </p:cNvPr>
          <p:cNvSpPr txBox="1"/>
          <p:nvPr/>
        </p:nvSpPr>
        <p:spPr>
          <a:xfrm>
            <a:off x="905497" y="2275990"/>
            <a:ext cx="567994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Visit PSTT’s </a:t>
            </a: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Inclusion in Primary Science page</a:t>
            </a:r>
            <a:r>
              <a:rPr lang="en-GB" sz="1800" b="1" i="0" u="none" strike="noStrike" kern="1200" cap="none" spc="0" baseline="0">
                <a:solidFill>
                  <a:srgbClr val="002060"/>
                </a:solidFill>
                <a:uFillTx/>
                <a:latin typeface="Plus Jakarta Sans ExtraBold" pitchFamily="2" charset="0"/>
                <a:cs typeface="Plus Jakarta Sans ExtraBold" pitchFamily="2" charset="0"/>
              </a:rPr>
              <a:t> for:</a:t>
            </a:r>
          </a:p>
        </p:txBody>
      </p:sp>
      <p:pic>
        <p:nvPicPr>
          <p:cNvPr id="9" name="Picture 8" descr="A picture containing shape&#10;&#10;Description automatically generated">
            <a:hlinkClick r:id="rId2"/>
            <a:extLst>
              <a:ext uri="{FF2B5EF4-FFF2-40B4-BE49-F238E27FC236}">
                <a16:creationId xmlns:a16="http://schemas.microsoft.com/office/drawing/2014/main" id="{E4B0E167-783F-166A-B24B-C161CB5B11D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05497" y="136523"/>
            <a:ext cx="7758047" cy="1988447"/>
          </a:xfrm>
          <a:prstGeom prst="rect">
            <a:avLst/>
          </a:prstGeom>
        </p:spPr>
      </p:pic>
    </p:spTree>
    <p:extLst>
      <p:ext uri="{BB962C8B-B14F-4D97-AF65-F5344CB8AC3E}">
        <p14:creationId xmlns:p14="http://schemas.microsoft.com/office/powerpoint/2010/main" val="245432927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Science for On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12/12/2023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600700"/>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for One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616966"/>
            <a:ext cx="3840331" cy="3808735"/>
          </a:xfrm>
          <a:prstGeom prst="rect">
            <a:avLst/>
          </a:prstGeom>
          <a:noFill/>
          <a:ln cap="flat">
            <a:noFill/>
          </a:ln>
        </p:spPr>
        <p:txBody>
          <a:bodyPr vert="horz" wrap="square" lIns="68580" tIns="34290" rIns="68580" bIns="34290" anchor="t" anchorCtr="0" compatLnSpc="1">
            <a:spAutoFit/>
          </a:bodyPr>
          <a:lstStyle/>
          <a:p>
            <a:pPr algn="l"/>
            <a:r>
              <a:rPr lang="en-GB" sz="2025" b="0" i="0">
                <a:solidFill>
                  <a:srgbClr val="5E5B5C"/>
                </a:solidFill>
                <a:effectLst/>
                <a:latin typeface="Plus Jakarta Sans Medium" pitchFamily="2" charset="0"/>
                <a:cs typeface="Plus Jakarta Sans Medium" pitchFamily="2" charset="0"/>
              </a:rPr>
              <a:t>Explore different science topics for all primary ages with 8 practical science activities. Each activity is based around </a:t>
            </a:r>
            <a:r>
              <a:rPr lang="en-GB" sz="2025" b="1" i="0">
                <a:solidFill>
                  <a:srgbClr val="5E5B5C"/>
                </a:solidFill>
                <a:effectLst/>
                <a:latin typeface="Plus Jakarta Sans ExtraBold" pitchFamily="2" charset="0"/>
                <a:cs typeface="Plus Jakarta Sans ExtraBold" pitchFamily="2" charset="0"/>
              </a:rPr>
              <a:t>one</a:t>
            </a:r>
            <a:r>
              <a:rPr lang="en-GB" sz="2025" b="0" i="0">
                <a:solidFill>
                  <a:srgbClr val="5E5B5C"/>
                </a:solidFill>
                <a:effectLst/>
                <a:latin typeface="Plus Jakarta Sans Medium" pitchFamily="2" charset="0"/>
                <a:cs typeface="Plus Jakarta Sans Medium" pitchFamily="2" charset="0"/>
              </a:rPr>
              <a:t> easy to obtain resource.</a:t>
            </a:r>
          </a:p>
          <a:p>
            <a:pPr algn="l"/>
            <a:endParaRPr lang="en-GB" sz="2025" b="0" i="0">
              <a:solidFill>
                <a:srgbClr val="5E5B5C"/>
              </a:solidFill>
              <a:effectLst/>
              <a:latin typeface="Plus Jakarta Sans Medium" pitchFamily="2" charset="0"/>
              <a:cs typeface="Plus Jakarta Sans Medium" pitchFamily="2" charset="0"/>
            </a:endParaRPr>
          </a:p>
          <a:p>
            <a:pPr algn="l"/>
            <a:r>
              <a:rPr lang="en-GB" sz="2025" b="0" i="0">
                <a:solidFill>
                  <a:srgbClr val="5E5B5C"/>
                </a:solidFill>
                <a:effectLst/>
                <a:latin typeface="Plus Jakarta Sans Medium" pitchFamily="2" charset="0"/>
                <a:cs typeface="Plus Jakarta Sans Medium" pitchFamily="2" charset="0"/>
              </a:rPr>
              <a:t>Many of the activities involve trial and improvement, making opportunities for discussion important for children to progress while thinking and explaining.</a:t>
            </a:r>
          </a:p>
        </p:txBody>
      </p:sp>
      <p:pic>
        <p:nvPicPr>
          <p:cNvPr id="9" name="Picture 8" descr="Diagram&#10;&#10;Description automatically generated">
            <a:hlinkClick r:id="rId2"/>
            <a:extLst>
              <a:ext uri="{FF2B5EF4-FFF2-40B4-BE49-F238E27FC236}">
                <a16:creationId xmlns:a16="http://schemas.microsoft.com/office/drawing/2014/main" id="{F5E9842F-EF14-E1D3-B0ED-9CC5FA45179D}"/>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110239" y="2042491"/>
            <a:ext cx="3338024" cy="2773018"/>
          </a:xfrm>
          <a:prstGeom prst="rect">
            <a:avLst/>
          </a:prstGeom>
          <a:effectLst>
            <a:outerShdw blurRad="50800" dist="38100" algn="l" rotWithShape="0">
              <a:prstClr val="black">
                <a:alpha val="40000"/>
              </a:prstClr>
            </a:outerShdw>
          </a:effectLst>
        </p:spPr>
      </p:pic>
      <p:pic>
        <p:nvPicPr>
          <p:cNvPr id="13" name="Picture 12" descr="Graphical user interface, text&#10;&#10;Description automatically generated">
            <a:extLst>
              <a:ext uri="{FF2B5EF4-FFF2-40B4-BE49-F238E27FC236}">
                <a16:creationId xmlns:a16="http://schemas.microsoft.com/office/drawing/2014/main" id="{D376DDC5-1178-7CAD-D8AD-6448B48506FA}"/>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688123" y="386861"/>
            <a:ext cx="6052439" cy="975947"/>
          </a:xfrm>
          <a:prstGeom prst="rect">
            <a:avLst/>
          </a:prstGeom>
        </p:spPr>
      </p:pic>
    </p:spTree>
    <p:extLst>
      <p:ext uri="{BB962C8B-B14F-4D97-AF65-F5344CB8AC3E}">
        <p14:creationId xmlns:p14="http://schemas.microsoft.com/office/powerpoint/2010/main" val="29216830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13B5A-184C-6947-A739-829D389D857F}"/>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A0568594-6644-084B-85C2-4F5E0268E9AE}"/>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857A2A-F9CD-8C4D-A94C-905091988D8E}"/>
              </a:ext>
            </a:extLst>
          </p:cNvPr>
          <p:cNvSpPr txBox="1">
            <a:spLocks noGrp="1"/>
          </p:cNvSpPr>
          <p:nvPr>
            <p:ph type="dt" sz="half" idx="7"/>
          </p:nvPr>
        </p:nvSpPr>
        <p:spPr/>
        <p:txBody>
          <a:bodyPr/>
          <a:lstStyle>
            <a:lvl1pPr>
              <a:defRPr/>
            </a:lvl1pPr>
          </a:lstStyle>
          <a:p>
            <a:pPr lvl="0"/>
            <a:fld id="{CC34E8BB-7019-ED47-BE67-7BF1E5AF36A1}" type="datetime1">
              <a:rPr lang="en-GB"/>
              <a:pPr lvl="0"/>
              <a:t>12/12/2023</a:t>
            </a:fld>
            <a:endParaRPr lang="en-GB"/>
          </a:p>
        </p:txBody>
      </p:sp>
      <p:sp>
        <p:nvSpPr>
          <p:cNvPr id="5" name="Footer Placeholder 4">
            <a:extLst>
              <a:ext uri="{FF2B5EF4-FFF2-40B4-BE49-F238E27FC236}">
                <a16:creationId xmlns:a16="http://schemas.microsoft.com/office/drawing/2014/main" id="{C4D33912-79BD-BA46-8E03-37FAFB0795D6}"/>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02D85BCC-88A3-D141-8846-B3349DA8D449}"/>
              </a:ext>
            </a:extLst>
          </p:cNvPr>
          <p:cNvSpPr txBox="1">
            <a:spLocks noGrp="1"/>
          </p:cNvSpPr>
          <p:nvPr>
            <p:ph type="sldNum" sz="quarter" idx="8"/>
          </p:nvPr>
        </p:nvSpPr>
        <p:spPr/>
        <p:txBody>
          <a:bodyPr/>
          <a:lstStyle>
            <a:lvl1pPr>
              <a:defRPr/>
            </a:lvl1pPr>
          </a:lstStyle>
          <a:p>
            <a:pPr lvl="0"/>
            <a:fld id="{75F47356-93A5-3848-91C4-F897CFFA62BF}" type="slidenum">
              <a:t>‹#›</a:t>
            </a:fld>
            <a:endParaRPr lang="en-GB"/>
          </a:p>
        </p:txBody>
      </p:sp>
    </p:spTree>
    <p:extLst>
      <p:ext uri="{BB962C8B-B14F-4D97-AF65-F5344CB8AC3E}">
        <p14:creationId xmlns:p14="http://schemas.microsoft.com/office/powerpoint/2010/main" val="92659658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Science Fun at Hom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12/12/2023</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1385950" y="2438071"/>
            <a:ext cx="6797142" cy="200824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 collaboration with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2"/>
              </a:rPr>
              <a:t>Science Sparks</a:t>
            </a:r>
            <a:r>
              <a:rPr lang="en-GB" sz="2100" b="0" i="0" u="none" strike="noStrike" kern="1200" cap="none" spc="0" baseline="0">
                <a:solidFill>
                  <a:srgbClr val="5E5B5C"/>
                </a:solidFill>
                <a:uFillTx/>
                <a:latin typeface="Plus Jakarta Sans Medium" pitchFamily="2" charset="0"/>
                <a:cs typeface="Plus Jakarta Sans Medium" pitchFamily="2" charset="0"/>
              </a:rPr>
              <a:t>, Science Fun at Home provides simple and engaging practical science activities. Originally created to support learning at home, the activities are equally useful for learning at school. The activities are open ended and adaptable for any age.</a:t>
            </a:r>
          </a:p>
        </p:txBody>
      </p:sp>
      <p:pic>
        <p:nvPicPr>
          <p:cNvPr id="6" name="Picture 7">
            <a:extLst>
              <a:ext uri="{FF2B5EF4-FFF2-40B4-BE49-F238E27FC236}">
                <a16:creationId xmlns:a16="http://schemas.microsoft.com/office/drawing/2014/main" id="{61BB6E8A-842F-0A49-ABE2-CA663AEBC35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4002" y="896815"/>
            <a:ext cx="6506999" cy="935381"/>
          </a:xfrm>
          <a:prstGeom prst="rect">
            <a:avLst/>
          </a:prstGeom>
          <a:noFill/>
          <a:ln cap="flat">
            <a:noFill/>
          </a:ln>
        </p:spPr>
      </p:pic>
      <p:sp>
        <p:nvSpPr>
          <p:cNvPr id="7" name="TextBox 11">
            <a:extLst>
              <a:ext uri="{FF2B5EF4-FFF2-40B4-BE49-F238E27FC236}">
                <a16:creationId xmlns:a16="http://schemas.microsoft.com/office/drawing/2014/main" id="{61B8CAA1-BBA2-0547-B1FB-CCEA540D0F14}"/>
              </a:ext>
            </a:extLst>
          </p:cNvPr>
          <p:cNvSpPr txBox="1"/>
          <p:nvPr/>
        </p:nvSpPr>
        <p:spPr>
          <a:xfrm>
            <a:off x="1854219" y="5052187"/>
            <a:ext cx="586060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Fun at Home activities</a:t>
            </a:r>
          </a:p>
        </p:txBody>
      </p:sp>
    </p:spTree>
    <p:extLst>
      <p:ext uri="{BB962C8B-B14F-4D97-AF65-F5344CB8AC3E}">
        <p14:creationId xmlns:p14="http://schemas.microsoft.com/office/powerpoint/2010/main" val="134963377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UK Wildlif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12/12/2023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403808"/>
            <a:ext cx="6554851"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PSTT’s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UK Wildlife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540061"/>
            <a:ext cx="3134219" cy="3624069"/>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Increase children's awareness of the wide variety of animals, plants and fungi that can be found in the UK. There are several card games and activities to promote discussion suitable for children ages 3 to 11 years.</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UK Wildlife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A picture containing text, mammal, outdoor, ground&#10;&#10;Description automatically generated">
            <a:hlinkClick r:id="rId2"/>
            <a:extLst>
              <a:ext uri="{FF2B5EF4-FFF2-40B4-BE49-F238E27FC236}">
                <a16:creationId xmlns:a16="http://schemas.microsoft.com/office/drawing/2014/main" id="{16B36F7A-3FD1-A221-361E-AADED5CF2BA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387467" y="1461315"/>
            <a:ext cx="4378282" cy="327704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354939651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Science Reading Challeng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12/12/2023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044834"/>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Reading Challenge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24279" y="1707705"/>
            <a:ext cx="3723547" cy="2977738"/>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Run a school-wide Science Reading Challenge!</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Download ideas for possible launch events and activities. You can also download bookmarks, passports and certificates.</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655817"/>
            <a:ext cx="816310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SCIENCE READING CHALLENGE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5189965" y="2153765"/>
            <a:ext cx="3529508" cy="2085618"/>
          </a:xfrm>
          <a:prstGeom prst="rect">
            <a:avLst/>
          </a:prstGeom>
          <a:effectLst>
            <a:innerShdw blurRad="63500" dist="50800" dir="2700000">
              <a:prstClr val="black">
                <a:alpha val="50000"/>
              </a:prstClr>
            </a:innerShdw>
          </a:effectLst>
        </p:spPr>
      </p:pic>
    </p:spTree>
    <p:extLst>
      <p:ext uri="{BB962C8B-B14F-4D97-AF65-F5344CB8AC3E}">
        <p14:creationId xmlns:p14="http://schemas.microsoft.com/office/powerpoint/2010/main" val="66227135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I bet you didn't know...">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DA81441-35CC-8848-B394-389A47B07398}"/>
              </a:ext>
            </a:extLst>
          </p:cNvPr>
          <p:cNvSpPr txBox="1"/>
          <p:nvPr/>
        </p:nvSpPr>
        <p:spPr>
          <a:xfrm>
            <a:off x="844337" y="6126015"/>
            <a:ext cx="5314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articles and teacher guides</a:t>
            </a:r>
          </a:p>
        </p:txBody>
      </p:sp>
      <p:sp>
        <p:nvSpPr>
          <p:cNvPr id="3" name="TextBox 12">
            <a:extLst>
              <a:ext uri="{FF2B5EF4-FFF2-40B4-BE49-F238E27FC236}">
                <a16:creationId xmlns:a16="http://schemas.microsoft.com/office/drawing/2014/main" id="{5E150933-FB28-AA4F-831B-0DA5F8EF1503}"/>
              </a:ext>
            </a:extLst>
          </p:cNvPr>
          <p:cNvSpPr txBox="1"/>
          <p:nvPr/>
        </p:nvSpPr>
        <p:spPr>
          <a:xfrm>
            <a:off x="844337" y="1532450"/>
            <a:ext cx="3586988"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Introduce cutting-edge science research to provide stimulus to primary children’s developing ideas in science. Topics range from sustainability to the purpose of the James Webb Telescope. This resource includes articles linked to UK curricula with accompanying Teacher Guides that can used as class presentations.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 pitchFamily="34"/>
            </a:endParaRPr>
          </a:p>
        </p:txBody>
      </p:sp>
      <p:sp>
        <p:nvSpPr>
          <p:cNvPr id="4" name="TextBox 13">
            <a:extLst>
              <a:ext uri="{FF2B5EF4-FFF2-40B4-BE49-F238E27FC236}">
                <a16:creationId xmlns:a16="http://schemas.microsoft.com/office/drawing/2014/main" id="{260A2AB8-7C27-DC47-B603-F28B20198472}"/>
              </a:ext>
            </a:extLst>
          </p:cNvPr>
          <p:cNvSpPr txBox="1"/>
          <p:nvPr/>
        </p:nvSpPr>
        <p:spPr>
          <a:xfrm>
            <a:off x="844338" y="614691"/>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I BET YOU DIDN’T KNOW…</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12">
            <a:hlinkClick r:id="rId2"/>
            <a:extLst>
              <a:ext uri="{FF2B5EF4-FFF2-40B4-BE49-F238E27FC236}">
                <a16:creationId xmlns:a16="http://schemas.microsoft.com/office/drawing/2014/main" id="{6E5AAC48-8D98-514E-9F89-426544CDF253}"/>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500329" y="1532450"/>
            <a:ext cx="2811124" cy="39865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72227808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City Science Star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0DB6F80-CA75-FA45-BF67-450725F4E45F}"/>
              </a:ext>
            </a:extLst>
          </p:cNvPr>
          <p:cNvSpPr txBox="1"/>
          <p:nvPr/>
        </p:nvSpPr>
        <p:spPr>
          <a:xfrm>
            <a:off x="534170" y="5118582"/>
            <a:ext cx="3938679" cy="323165"/>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650" b="1" i="0" u="none" strike="noStrike" kern="1200" cap="none" spc="0" baseline="0">
                <a:solidFill>
                  <a:srgbClr val="002060"/>
                </a:solidFill>
                <a:uFillTx/>
                <a:latin typeface="Plus Jakarta Sans ExtraBold" pitchFamily="2" charset="0"/>
                <a:cs typeface="Plus Jakarta Sans ExtraBold" pitchFamily="2" charset="0"/>
              </a:rPr>
              <a:t> for City Science Stars</a:t>
            </a:r>
          </a:p>
        </p:txBody>
      </p:sp>
      <p:sp>
        <p:nvSpPr>
          <p:cNvPr id="3" name="TextBox 12">
            <a:extLst>
              <a:ext uri="{FF2B5EF4-FFF2-40B4-BE49-F238E27FC236}">
                <a16:creationId xmlns:a16="http://schemas.microsoft.com/office/drawing/2014/main" id="{21E8D999-5217-F94A-A344-B5B74E19055D}"/>
              </a:ext>
            </a:extLst>
          </p:cNvPr>
          <p:cNvSpPr txBox="1"/>
          <p:nvPr/>
        </p:nvSpPr>
        <p:spPr>
          <a:xfrm>
            <a:off x="844337" y="1543720"/>
            <a:ext cx="3085826"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PSTT and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Leicester City in the Community (</a:t>
            </a:r>
            <a:r>
              <a:rPr lang="en-GB" sz="2100" b="1" i="0" u="none" strike="noStrike" kern="1200" cap="none" spc="0" baseline="0" err="1">
                <a:solidFill>
                  <a:srgbClr val="006AB3"/>
                </a:solidFill>
                <a:uFillTx/>
                <a:latin typeface="Plus Jakarta Sans ExtraBold" pitchFamily="2" charset="0"/>
                <a:cs typeface="Plus Jakarta Sans ExtraBold" pitchFamily="2" charset="0"/>
                <a:hlinkClick r:id="rId3"/>
              </a:rPr>
              <a:t>LCitC</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a:t>
            </a:r>
            <a:r>
              <a:rPr lang="en-GB" sz="2100" b="0" i="0" u="none" strike="noStrike" kern="1200" cap="none" spc="0" baseline="0">
                <a:solidFill>
                  <a:srgbClr val="5E5B5C"/>
                </a:solidFill>
                <a:uFillTx/>
                <a:latin typeface="Plus Jakarta Sans Medium" pitchFamily="2" charset="0"/>
                <a:cs typeface="Plus Jakarta Sans Medium" pitchFamily="2" charset="0"/>
              </a:rPr>
              <a:t>’s project aims to engage primary school children in Years 5 and 6 who have low science capital by linking lessons to football, other sports and to space.</a:t>
            </a:r>
          </a:p>
        </p:txBody>
      </p:sp>
      <p:sp>
        <p:nvSpPr>
          <p:cNvPr id="4" name="TextBox 13">
            <a:extLst>
              <a:ext uri="{FF2B5EF4-FFF2-40B4-BE49-F238E27FC236}">
                <a16:creationId xmlns:a16="http://schemas.microsoft.com/office/drawing/2014/main" id="{8BA64DC8-B919-7C48-9E3D-BE1B05627011}"/>
              </a:ext>
            </a:extLst>
          </p:cNvPr>
          <p:cNvSpPr txBox="1"/>
          <p:nvPr/>
        </p:nvSpPr>
        <p:spPr>
          <a:xfrm>
            <a:off x="844338" y="646513"/>
            <a:ext cx="745532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CITY SCIENCE STARS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Logo, company name&#10;&#10;Description automatically generated">
            <a:extLst>
              <a:ext uri="{FF2B5EF4-FFF2-40B4-BE49-F238E27FC236}">
                <a16:creationId xmlns:a16="http://schemas.microsoft.com/office/drawing/2014/main" id="{E06741AC-1F6E-9547-9AA7-2CFA7DE0C13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23701" y="5613849"/>
            <a:ext cx="1384342" cy="1066899"/>
          </a:xfrm>
          <a:prstGeom prst="rect">
            <a:avLst/>
          </a:prstGeom>
          <a:noFill/>
          <a:ln cap="flat">
            <a:noFill/>
          </a:ln>
        </p:spPr>
      </p:pic>
      <p:pic>
        <p:nvPicPr>
          <p:cNvPr id="6" name="Picture 8" descr="Logo&#10;&#10;Description automatically generated">
            <a:extLst>
              <a:ext uri="{FF2B5EF4-FFF2-40B4-BE49-F238E27FC236}">
                <a16:creationId xmlns:a16="http://schemas.microsoft.com/office/drawing/2014/main" id="{BC8C2A3D-A8D7-E74A-A4A5-929D260B48DA}"/>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888425" y="5613849"/>
            <a:ext cx="1347144" cy="1066900"/>
          </a:xfrm>
          <a:prstGeom prst="rect">
            <a:avLst/>
          </a:prstGeom>
          <a:noFill/>
          <a:ln cap="flat">
            <a:noFill/>
          </a:ln>
        </p:spPr>
      </p:pic>
      <p:pic>
        <p:nvPicPr>
          <p:cNvPr id="7" name="Picture 11" descr="Graphical user interface, text, application&#10;&#10;Description automatically generated">
            <a:hlinkClick r:id="rId2"/>
            <a:extLst>
              <a:ext uri="{FF2B5EF4-FFF2-40B4-BE49-F238E27FC236}">
                <a16:creationId xmlns:a16="http://schemas.microsoft.com/office/drawing/2014/main" id="{7D8F3AF3-65D8-BF4A-96B6-BA75155D9A4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755134" y="769285"/>
            <a:ext cx="2167964" cy="3076307"/>
          </a:xfrm>
          <a:prstGeom prst="rect">
            <a:avLst/>
          </a:prstGeom>
          <a:noFill/>
          <a:ln cap="flat">
            <a:noFill/>
          </a:ln>
          <a:effectLst>
            <a:outerShdw blurRad="50800" dist="38100" algn="l" rotWithShape="0">
              <a:prstClr val="black">
                <a:alpha val="40000"/>
              </a:prstClr>
            </a:outerShdw>
          </a:effectLst>
        </p:spPr>
      </p:pic>
      <p:pic>
        <p:nvPicPr>
          <p:cNvPr id="8" name="Picture 13">
            <a:hlinkClick r:id="rId2"/>
            <a:extLst>
              <a:ext uri="{FF2B5EF4-FFF2-40B4-BE49-F238E27FC236}">
                <a16:creationId xmlns:a16="http://schemas.microsoft.com/office/drawing/2014/main" id="{B18D38FC-C9FB-E74B-A9F2-1D6F72E54BA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839116" y="2083093"/>
            <a:ext cx="2167964" cy="3064196"/>
          </a:xfrm>
          <a:prstGeom prst="rect">
            <a:avLst/>
          </a:prstGeom>
          <a:noFill/>
          <a:ln cap="flat">
            <a:noFill/>
          </a:ln>
          <a:effectLst>
            <a:outerShdw blurRad="50800" dist="38100" algn="l" rotWithShape="0">
              <a:prstClr val="black">
                <a:alpha val="40000"/>
              </a:prstClr>
            </a:outerShdw>
          </a:effectLst>
        </p:spPr>
      </p:pic>
      <p:pic>
        <p:nvPicPr>
          <p:cNvPr id="9" name="Picture 15" descr="Text&#10;&#10;Description automatically generated">
            <a:hlinkClick r:id="rId2"/>
            <a:extLst>
              <a:ext uri="{FF2B5EF4-FFF2-40B4-BE49-F238E27FC236}">
                <a16:creationId xmlns:a16="http://schemas.microsoft.com/office/drawing/2014/main" id="{D1561DEC-B093-D84B-9CED-D7D02E2C2C46}"/>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572001" y="2071987"/>
            <a:ext cx="2167964" cy="308640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50582362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Climate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12/12/2023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36633" y="5653548"/>
            <a:ext cx="5447657"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Climate Science resources </a:t>
            </a:r>
          </a:p>
        </p:txBody>
      </p:sp>
      <p:sp>
        <p:nvSpPr>
          <p:cNvPr id="6" name="TextBox 12">
            <a:extLst>
              <a:ext uri="{FF2B5EF4-FFF2-40B4-BE49-F238E27FC236}">
                <a16:creationId xmlns:a16="http://schemas.microsoft.com/office/drawing/2014/main" id="{0DAA9ECB-8F1E-E94F-B8D6-3E13E5EB0ACE}"/>
              </a:ext>
            </a:extLst>
          </p:cNvPr>
          <p:cNvSpPr txBox="1"/>
          <p:nvPr/>
        </p:nvSpPr>
        <p:spPr>
          <a:xfrm>
            <a:off x="722214" y="1501445"/>
            <a:ext cx="4004340" cy="394723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Discover what makes effective climate science education in primary schools. </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Use live classroom sessions with your children or school assembly. Learn how to approach the science and solutions of climate change in 8 different teacher CPD sessions as well as </a:t>
            </a:r>
            <a:r>
              <a:rPr lang="en-GB" sz="2100" b="0" i="0" err="1">
                <a:solidFill>
                  <a:srgbClr val="5E5B5C"/>
                </a:solidFill>
                <a:effectLst/>
                <a:latin typeface="Plus Jakarta Sans Medium" pitchFamily="2" charset="0"/>
                <a:cs typeface="Plus Jakarta Sans Medium" pitchFamily="2" charset="0"/>
              </a:rPr>
              <a:t>Why&amp;How</a:t>
            </a:r>
            <a:r>
              <a:rPr lang="en-GB" sz="2100" b="0" i="0">
                <a:solidFill>
                  <a:srgbClr val="5E5B5C"/>
                </a:solidFill>
                <a:effectLst/>
                <a:latin typeface="Plus Jakarta Sans Medium" pitchFamily="2" charset="0"/>
                <a:cs typeface="Plus Jakarta Sans Medium" pitchFamily="2" charset="0"/>
              </a:rPr>
              <a:t>? magazine articles. </a:t>
            </a:r>
          </a:p>
        </p:txBody>
      </p:sp>
      <p:sp>
        <p:nvSpPr>
          <p:cNvPr id="7" name="TextBox 13">
            <a:extLst>
              <a:ext uri="{FF2B5EF4-FFF2-40B4-BE49-F238E27FC236}">
                <a16:creationId xmlns:a16="http://schemas.microsoft.com/office/drawing/2014/main" id="{3BA9A0A8-22AA-CA40-9ADA-E1838047ACC2}"/>
              </a:ext>
            </a:extLst>
          </p:cNvPr>
          <p:cNvSpPr txBox="1"/>
          <p:nvPr/>
        </p:nvSpPr>
        <p:spPr>
          <a:xfrm>
            <a:off x="736633" y="604079"/>
            <a:ext cx="8215856"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CLIMATE SCIENCE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9" name="Picture 8" descr="A picture containing graphical user interface&#10;&#10;Description automatically generated">
            <a:extLst>
              <a:ext uri="{FF2B5EF4-FFF2-40B4-BE49-F238E27FC236}">
                <a16:creationId xmlns:a16="http://schemas.microsoft.com/office/drawing/2014/main" id="{CC9559BC-43E8-314D-C11C-DEB354E3DBA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00440" y="2053241"/>
            <a:ext cx="3723547" cy="2751518"/>
          </a:xfrm>
          <a:prstGeom prst="rect">
            <a:avLst/>
          </a:prstGeom>
        </p:spPr>
      </p:pic>
    </p:spTree>
    <p:extLst>
      <p:ext uri="{BB962C8B-B14F-4D97-AF65-F5344CB8AC3E}">
        <p14:creationId xmlns:p14="http://schemas.microsoft.com/office/powerpoint/2010/main" val="264643417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Whistlestop Science Weeks">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760842" y="2986983"/>
            <a:ext cx="7622317" cy="2562240"/>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Ready-made themed daily suggestions for short science activities, questions and challenges that children can do at home or in school</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Completely adaptable - schools can choose to:</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do a whole week or just a day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switch the days around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add or swap in some of the additional activities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Science conversation starters for children, their parents, carers and families</a:t>
            </a:r>
          </a:p>
        </p:txBody>
      </p:sp>
      <p:pic>
        <p:nvPicPr>
          <p:cNvPr id="3" name="Picture 11" descr="A picture containing text, clipart&#10;&#10;Description automatically generated">
            <a:extLst>
              <a:ext uri="{FF2B5EF4-FFF2-40B4-BE49-F238E27FC236}">
                <a16:creationId xmlns:a16="http://schemas.microsoft.com/office/drawing/2014/main" id="{09D2B70F-BFA6-DF46-AC0D-435514044DF3}"/>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2814976" y="1627479"/>
            <a:ext cx="3514052" cy="1244219"/>
          </a:xfrm>
          <a:prstGeom prst="rect">
            <a:avLst/>
          </a:prstGeom>
          <a:noFill/>
          <a:ln cap="flat">
            <a:noFill/>
          </a:ln>
        </p:spPr>
      </p:pic>
      <p:pic>
        <p:nvPicPr>
          <p:cNvPr id="4" name="Picture 13" descr="A yellow sign with black text&#10;&#10;Description automatically generated with medium confidence">
            <a:extLst>
              <a:ext uri="{FF2B5EF4-FFF2-40B4-BE49-F238E27FC236}">
                <a16:creationId xmlns:a16="http://schemas.microsoft.com/office/drawing/2014/main" id="{0533FAA0-F09D-E045-A85F-BE8EB6046FF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338754" y="244042"/>
            <a:ext cx="4589586" cy="1383437"/>
          </a:xfrm>
          <a:prstGeom prst="rect">
            <a:avLst/>
          </a:prstGeom>
          <a:noFill/>
          <a:ln cap="flat">
            <a:noFill/>
          </a:ln>
        </p:spPr>
      </p:pic>
      <p:sp>
        <p:nvSpPr>
          <p:cNvPr id="5" name="TextBox 11">
            <a:extLst>
              <a:ext uri="{FF2B5EF4-FFF2-40B4-BE49-F238E27FC236}">
                <a16:creationId xmlns:a16="http://schemas.microsoft.com/office/drawing/2014/main" id="{7F3C4F7C-0167-3249-A8ED-A556B626B168}"/>
              </a:ext>
            </a:extLst>
          </p:cNvPr>
          <p:cNvSpPr txBox="1"/>
          <p:nvPr/>
        </p:nvSpPr>
        <p:spPr>
          <a:xfrm>
            <a:off x="2667239" y="5664509"/>
            <a:ext cx="3809520" cy="900246"/>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Whistlestop Science Weeks’ themes</a:t>
            </a:r>
          </a:p>
        </p:txBody>
      </p:sp>
    </p:spTree>
    <p:extLst>
      <p:ext uri="{BB962C8B-B14F-4D97-AF65-F5344CB8AC3E}">
        <p14:creationId xmlns:p14="http://schemas.microsoft.com/office/powerpoint/2010/main" val="127057903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Wow Scienc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F1076D2A-1420-3141-96AF-FA4C10B343E8}"/>
              </a:ext>
            </a:extLst>
          </p:cNvPr>
          <p:cNvSpPr txBox="1"/>
          <p:nvPr/>
        </p:nvSpPr>
        <p:spPr>
          <a:xfrm>
            <a:off x="1744758" y="2501297"/>
            <a:ext cx="641061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Searching out the best primary science activities</a:t>
            </a:r>
          </a:p>
        </p:txBody>
      </p:sp>
      <p:sp>
        <p:nvSpPr>
          <p:cNvPr id="3" name="TextBox 11">
            <a:extLst>
              <a:ext uri="{FF2B5EF4-FFF2-40B4-BE49-F238E27FC236}">
                <a16:creationId xmlns:a16="http://schemas.microsoft.com/office/drawing/2014/main" id="{5779FF3C-77E9-1A45-AC83-5B42C219E384}"/>
              </a:ext>
            </a:extLst>
          </p:cNvPr>
          <p:cNvSpPr txBox="1"/>
          <p:nvPr/>
        </p:nvSpPr>
        <p:spPr>
          <a:xfrm>
            <a:off x="3161857" y="5661862"/>
            <a:ext cx="3130058" cy="346249"/>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www.wowscience.co.uk</a:t>
            </a:r>
            <a:r>
              <a:rPr lang="en-GB" sz="1800" b="1" i="0" u="none" strike="noStrike" kern="1200" cap="none" spc="0" baseline="0">
                <a:solidFill>
                  <a:srgbClr val="002060"/>
                </a:solidFill>
                <a:uFillTx/>
                <a:latin typeface="Plus Jakarta Sans ExtraBold" pitchFamily="2" charset="0"/>
                <a:cs typeface="Plus Jakarta Sans ExtraBold" pitchFamily="2" charset="0"/>
              </a:rPr>
              <a:t> </a:t>
            </a:r>
          </a:p>
        </p:txBody>
      </p:sp>
      <p:pic>
        <p:nvPicPr>
          <p:cNvPr id="4" name="Picture 5" descr="A picture containing text, clipart&#10;&#10;Description automatically generated">
            <a:extLst>
              <a:ext uri="{FF2B5EF4-FFF2-40B4-BE49-F238E27FC236}">
                <a16:creationId xmlns:a16="http://schemas.microsoft.com/office/drawing/2014/main" id="{060169FD-65D1-FC45-8D50-0B69E10F462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708883" y="100243"/>
            <a:ext cx="4201012" cy="2285243"/>
          </a:xfrm>
          <a:prstGeom prst="rect">
            <a:avLst/>
          </a:prstGeom>
          <a:noFill/>
          <a:ln cap="flat">
            <a:noFill/>
          </a:ln>
        </p:spPr>
      </p:pic>
      <p:pic>
        <p:nvPicPr>
          <p:cNvPr id="5" name="Picture 10">
            <a:hlinkClick r:id="rId2"/>
            <a:extLst>
              <a:ext uri="{FF2B5EF4-FFF2-40B4-BE49-F238E27FC236}">
                <a16:creationId xmlns:a16="http://schemas.microsoft.com/office/drawing/2014/main" id="{93E8BCC9-A506-5E49-B8AE-034F72DE1545}"/>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2571751" y="3071012"/>
            <a:ext cx="4310273" cy="2413550"/>
          </a:xfrm>
          <a:prstGeom prst="rect">
            <a:avLst/>
          </a:prstGeom>
          <a:noFill/>
          <a:ln cap="flat">
            <a:noFill/>
          </a:ln>
        </p:spPr>
      </p:pic>
      <p:pic>
        <p:nvPicPr>
          <p:cNvPr id="6" name="Picture 19">
            <a:extLst>
              <a:ext uri="{FF2B5EF4-FFF2-40B4-BE49-F238E27FC236}">
                <a16:creationId xmlns:a16="http://schemas.microsoft.com/office/drawing/2014/main" id="{F4E9AF4D-1088-D14F-A311-5C14C429DB97}"/>
              </a:ext>
            </a:extLst>
          </p:cNvPr>
          <p:cNvPicPr>
            <a:picLocks noChangeAspect="1"/>
          </p:cNvPicPr>
          <p:nvPr/>
        </p:nvPicPr>
        <p:blipFill>
          <a:blip r:embed="rId5"/>
          <a:stretch>
            <a:fillRect/>
          </a:stretch>
        </p:blipFill>
        <p:spPr>
          <a:xfrm>
            <a:off x="474786" y="5205407"/>
            <a:ext cx="1881554" cy="1411163"/>
          </a:xfrm>
          <a:prstGeom prst="rect">
            <a:avLst/>
          </a:prstGeom>
          <a:noFill/>
          <a:ln cap="flat">
            <a:noFill/>
          </a:ln>
        </p:spPr>
      </p:pic>
    </p:spTree>
    <p:extLst>
      <p:ext uri="{BB962C8B-B14F-4D97-AF65-F5344CB8AC3E}">
        <p14:creationId xmlns:p14="http://schemas.microsoft.com/office/powerpoint/2010/main" val="329653363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FREE Titanic Investigations ">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308B9469-D06E-F347-A119-0B005F7AE5C3}"/>
              </a:ext>
            </a:extLst>
          </p:cNvPr>
          <p:cNvSpPr txBox="1"/>
          <p:nvPr/>
        </p:nvSpPr>
        <p:spPr>
          <a:xfrm>
            <a:off x="844333" y="4445587"/>
            <a:ext cx="4052981"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short videos of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Titanic Investigations</a:t>
            </a:r>
          </a:p>
        </p:txBody>
      </p:sp>
      <p:sp>
        <p:nvSpPr>
          <p:cNvPr id="3" name="TextBox 12">
            <a:extLst>
              <a:ext uri="{FF2B5EF4-FFF2-40B4-BE49-F238E27FC236}">
                <a16:creationId xmlns:a16="http://schemas.microsoft.com/office/drawing/2014/main" id="{47241234-9F09-7D4B-AE0C-EC5C5D78346D}"/>
              </a:ext>
            </a:extLst>
          </p:cNvPr>
          <p:cNvSpPr txBox="1"/>
          <p:nvPr/>
        </p:nvSpPr>
        <p:spPr>
          <a:xfrm>
            <a:off x="844332" y="1625748"/>
            <a:ext cx="3727666"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PSTT, the primary science team at SSERC has created a series of short videos to illustrate some of the practical science activities based on the story of the Titanic. </a:t>
            </a:r>
          </a:p>
        </p:txBody>
      </p:sp>
      <p:sp>
        <p:nvSpPr>
          <p:cNvPr id="4" name="TextBox 13">
            <a:extLst>
              <a:ext uri="{FF2B5EF4-FFF2-40B4-BE49-F238E27FC236}">
                <a16:creationId xmlns:a16="http://schemas.microsoft.com/office/drawing/2014/main" id="{3CFEAAF4-10D6-5B4C-9311-84C0FFDE6523}"/>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TITANIC INVESTIGATIONS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a:extLst>
              <a:ext uri="{FF2B5EF4-FFF2-40B4-BE49-F238E27FC236}">
                <a16:creationId xmlns:a16="http://schemas.microsoft.com/office/drawing/2014/main" id="{3131138C-3066-AB4F-A9A4-00B2A86AA34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04230" y="1524423"/>
            <a:ext cx="3076787" cy="1751300"/>
          </a:xfrm>
          <a:prstGeom prst="rect">
            <a:avLst/>
          </a:prstGeom>
          <a:noFill/>
          <a:ln cap="flat">
            <a:noFill/>
          </a:ln>
        </p:spPr>
      </p:pic>
      <p:pic>
        <p:nvPicPr>
          <p:cNvPr id="6" name="Picture 12" descr="A person standing at a podium&#10;&#10;Description automatically generated">
            <a:extLst>
              <a:ext uri="{FF2B5EF4-FFF2-40B4-BE49-F238E27FC236}">
                <a16:creationId xmlns:a16="http://schemas.microsoft.com/office/drawing/2014/main" id="{5A321424-370D-3D46-891A-D57F5E349F36}"/>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5504230" y="3662659"/>
            <a:ext cx="3076787" cy="1751300"/>
          </a:xfrm>
          <a:prstGeom prst="rect">
            <a:avLst/>
          </a:prstGeom>
          <a:noFill/>
          <a:ln cap="flat">
            <a:noFill/>
          </a:ln>
        </p:spPr>
      </p:pic>
      <p:pic>
        <p:nvPicPr>
          <p:cNvPr id="7" name="Picture 14">
            <a:extLst>
              <a:ext uri="{FF2B5EF4-FFF2-40B4-BE49-F238E27FC236}">
                <a16:creationId xmlns:a16="http://schemas.microsoft.com/office/drawing/2014/main" id="{97F481B8-8C54-8845-93BE-4B911B659E4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78092" y="5554311"/>
            <a:ext cx="2144421" cy="1031127"/>
          </a:xfrm>
          <a:prstGeom prst="rect">
            <a:avLst/>
          </a:prstGeom>
          <a:noFill/>
          <a:ln cap="flat">
            <a:noFill/>
          </a:ln>
        </p:spPr>
      </p:pic>
    </p:spTree>
    <p:extLst>
      <p:ext uri="{BB962C8B-B14F-4D97-AF65-F5344CB8AC3E}">
        <p14:creationId xmlns:p14="http://schemas.microsoft.com/office/powerpoint/2010/main" val="95397651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Science &amp; STEM Club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699CDDE-7C43-B240-AC5B-C20BF8B08FCB}"/>
              </a:ext>
            </a:extLst>
          </p:cNvPr>
          <p:cNvSpPr txBox="1"/>
          <p:nvPr/>
        </p:nvSpPr>
        <p:spPr>
          <a:xfrm>
            <a:off x="2384615" y="5671556"/>
            <a:ext cx="4777023" cy="577081"/>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650" b="1" i="0" u="none" strike="noStrike" kern="1200" cap="none" spc="0" baseline="0">
                <a:solidFill>
                  <a:srgbClr val="002060"/>
                </a:solidFill>
                <a:uFillTx/>
                <a:latin typeface="Plus Jakarta Sans ExtraBold" pitchFamily="2" charset="0"/>
                <a:cs typeface="Plus Jakarta Sans ExtraBold" pitchFamily="2" charset="0"/>
              </a:rPr>
              <a:t>for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rPr>
              <a:t>Science &amp; STEM Club resources</a:t>
            </a:r>
          </a:p>
        </p:txBody>
      </p:sp>
      <p:sp>
        <p:nvSpPr>
          <p:cNvPr id="3" name="TextBox 12">
            <a:extLst>
              <a:ext uri="{FF2B5EF4-FFF2-40B4-BE49-F238E27FC236}">
                <a16:creationId xmlns:a16="http://schemas.microsoft.com/office/drawing/2014/main" id="{5023F562-577B-6A48-A1CD-685AEE19726B}"/>
              </a:ext>
            </a:extLst>
          </p:cNvPr>
          <p:cNvSpPr txBox="1"/>
          <p:nvPr/>
        </p:nvSpPr>
        <p:spPr>
          <a:xfrm>
            <a:off x="844336" y="1222888"/>
            <a:ext cx="3850753"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Aimed at teachers or other adults looking for support to introduce a science or STEM club to primary children, PSTT has created a number of free to download, easily-accessible club packs.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All activities are validated by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Children’s University</a:t>
            </a:r>
            <a:r>
              <a:rPr lang="en-GB" sz="2100" b="0" i="0" u="none" strike="noStrike" kern="1200" cap="none" spc="0" baseline="0">
                <a:solidFill>
                  <a:srgbClr val="5E5B5C"/>
                </a:solidFill>
                <a:uFillTx/>
                <a:latin typeface="Plus Jakarta Sans Medium" pitchFamily="2" charset="0"/>
                <a:cs typeface="Plus Jakarta Sans Medium" pitchFamily="2" charset="0"/>
              </a:rPr>
              <a:t> and as such count towards accredited learning for any children taking part.</a:t>
            </a:r>
          </a:p>
        </p:txBody>
      </p:sp>
      <p:sp>
        <p:nvSpPr>
          <p:cNvPr id="4" name="TextBox 13">
            <a:extLst>
              <a:ext uri="{FF2B5EF4-FFF2-40B4-BE49-F238E27FC236}">
                <a16:creationId xmlns:a16="http://schemas.microsoft.com/office/drawing/2014/main" id="{1842779C-F7EC-5142-A44A-FD3ACD8FC363}"/>
              </a:ext>
            </a:extLst>
          </p:cNvPr>
          <p:cNvSpPr txBox="1"/>
          <p:nvPr/>
        </p:nvSpPr>
        <p:spPr>
          <a:xfrm>
            <a:off x="844336" y="444988"/>
            <a:ext cx="7455325" cy="64633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750" b="0" i="0" u="none" strike="noStrike" kern="1200" cap="none" spc="0" baseline="0">
                <a:solidFill>
                  <a:srgbClr val="3EB1C8"/>
                </a:solidFill>
                <a:uFillTx/>
                <a:latin typeface="Plus Jakarta Sans Medium" pitchFamily="2" charset="0"/>
                <a:cs typeface="Plus Jakarta Sans Medium" pitchFamily="2" charset="0"/>
              </a:rPr>
              <a:t>SCIENCE &amp; STEM CLUBS </a:t>
            </a:r>
            <a:endParaRPr lang="en-GB" sz="37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company name&#10;&#10;Description automatically generated">
            <a:extLst>
              <a:ext uri="{FF2B5EF4-FFF2-40B4-BE49-F238E27FC236}">
                <a16:creationId xmlns:a16="http://schemas.microsoft.com/office/drawing/2014/main" id="{9F2D1BB4-1359-9948-BF39-15EC49A2C1D6}"/>
              </a:ext>
            </a:extLst>
          </p:cNvPr>
          <p:cNvPicPr>
            <a:picLocks noChangeAspect="1"/>
          </p:cNvPicPr>
          <p:nvPr/>
        </p:nvPicPr>
        <p:blipFill>
          <a:blip r:embed="rId4"/>
          <a:stretch>
            <a:fillRect/>
          </a:stretch>
        </p:blipFill>
        <p:spPr>
          <a:xfrm>
            <a:off x="430276" y="5624857"/>
            <a:ext cx="2163458" cy="985337"/>
          </a:xfrm>
          <a:prstGeom prst="rect">
            <a:avLst/>
          </a:prstGeom>
          <a:noFill/>
          <a:ln cap="flat">
            <a:noFill/>
          </a:ln>
        </p:spPr>
      </p:pic>
      <p:pic>
        <p:nvPicPr>
          <p:cNvPr id="6" name="Picture 8" descr="A picture containing table&#10;&#10;Description automatically generated">
            <a:hlinkClick r:id="rId2"/>
            <a:extLst>
              <a:ext uri="{FF2B5EF4-FFF2-40B4-BE49-F238E27FC236}">
                <a16:creationId xmlns:a16="http://schemas.microsoft.com/office/drawing/2014/main" id="{82BFDD70-5A5A-0F4C-9582-A32A747A4C8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515100" y="897904"/>
            <a:ext cx="2558562" cy="3637627"/>
          </a:xfrm>
          <a:prstGeom prst="rect">
            <a:avLst/>
          </a:prstGeom>
          <a:noFill/>
          <a:ln cap="flat">
            <a:noFill/>
          </a:ln>
          <a:effectLst>
            <a:outerShdw blurRad="50800" dist="38100" algn="l" rotWithShape="0">
              <a:prstClr val="black">
                <a:alpha val="40000"/>
              </a:prstClr>
            </a:outerShdw>
          </a:effectLst>
        </p:spPr>
      </p:pic>
      <p:pic>
        <p:nvPicPr>
          <p:cNvPr id="7" name="Picture 10" descr="Text&#10;&#10;Description automatically generated">
            <a:hlinkClick r:id="rId2"/>
            <a:extLst>
              <a:ext uri="{FF2B5EF4-FFF2-40B4-BE49-F238E27FC236}">
                <a16:creationId xmlns:a16="http://schemas.microsoft.com/office/drawing/2014/main" id="{CD4E51BE-B5E1-284A-9D62-C24682C122E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773127" y="2946025"/>
            <a:ext cx="3280627" cy="231384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8847216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9556E-CCC3-A341-B110-F4D14A732787}"/>
              </a:ext>
            </a:extLst>
          </p:cNvPr>
          <p:cNvSpPr txBox="1">
            <a:spLocks noGrp="1"/>
          </p:cNvSpPr>
          <p:nvPr>
            <p:ph type="title"/>
          </p:nvPr>
        </p:nvSpPr>
        <p:spPr>
          <a:xfrm>
            <a:off x="623885" y="1709741"/>
            <a:ext cx="7886700" cy="2852735"/>
          </a:xfrm>
        </p:spPr>
        <p:txBody>
          <a:bodyPr anchor="b"/>
          <a:lstStyle>
            <a:lvl1pPr>
              <a:defRPr sz="6000"/>
            </a:lvl1pPr>
          </a:lstStyle>
          <a:p>
            <a:pPr lvl="0"/>
            <a:r>
              <a:rPr lang="en-US"/>
              <a:t>Click to edit Master title style</a:t>
            </a:r>
          </a:p>
        </p:txBody>
      </p:sp>
      <p:sp>
        <p:nvSpPr>
          <p:cNvPr id="3" name="Text Placeholder 2">
            <a:extLst>
              <a:ext uri="{FF2B5EF4-FFF2-40B4-BE49-F238E27FC236}">
                <a16:creationId xmlns:a16="http://schemas.microsoft.com/office/drawing/2014/main" id="{1C93AB03-1C45-BD4D-B94C-F0B86F284E00}"/>
              </a:ext>
            </a:extLst>
          </p:cNvPr>
          <p:cNvSpPr txBox="1">
            <a:spLocks noGrp="1"/>
          </p:cNvSpPr>
          <p:nvPr>
            <p:ph type="body" idx="1"/>
          </p:nvPr>
        </p:nvSpPr>
        <p:spPr>
          <a:xfrm>
            <a:off x="623885" y="4589462"/>
            <a:ext cx="7886700" cy="1500188"/>
          </a:xfrm>
        </p:spPr>
        <p:txBody>
          <a:bodyPr/>
          <a:lstStyle>
            <a:lvl1pPr marL="0" indent="0">
              <a:buNone/>
              <a:defRPr sz="2400">
                <a:solidFill>
                  <a:srgbClr val="002060"/>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548F669C-FEF0-CC4F-B03D-0D6AF91A54F0}"/>
              </a:ext>
            </a:extLst>
          </p:cNvPr>
          <p:cNvSpPr txBox="1">
            <a:spLocks noGrp="1"/>
          </p:cNvSpPr>
          <p:nvPr>
            <p:ph type="dt" sz="half" idx="7"/>
          </p:nvPr>
        </p:nvSpPr>
        <p:spPr/>
        <p:txBody>
          <a:bodyPr/>
          <a:lstStyle>
            <a:lvl1pPr>
              <a:defRPr/>
            </a:lvl1pPr>
          </a:lstStyle>
          <a:p>
            <a:pPr lvl="0"/>
            <a:fld id="{9091EF87-A665-FB42-B0A7-654DF775E24B}" type="datetime1">
              <a:rPr lang="en-GB"/>
              <a:pPr lvl="0"/>
              <a:t>12/12/2023</a:t>
            </a:fld>
            <a:endParaRPr lang="en-GB"/>
          </a:p>
        </p:txBody>
      </p:sp>
      <p:sp>
        <p:nvSpPr>
          <p:cNvPr id="5" name="Footer Placeholder 4">
            <a:extLst>
              <a:ext uri="{FF2B5EF4-FFF2-40B4-BE49-F238E27FC236}">
                <a16:creationId xmlns:a16="http://schemas.microsoft.com/office/drawing/2014/main" id="{99576078-1B1C-CC4E-BE7E-0CC3619DD809}"/>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C5955285-3FD6-A749-B4B6-D061425F058D}"/>
              </a:ext>
            </a:extLst>
          </p:cNvPr>
          <p:cNvSpPr txBox="1">
            <a:spLocks noGrp="1"/>
          </p:cNvSpPr>
          <p:nvPr>
            <p:ph type="sldNum" sz="quarter" idx="8"/>
          </p:nvPr>
        </p:nvSpPr>
        <p:spPr/>
        <p:txBody>
          <a:bodyPr/>
          <a:lstStyle>
            <a:lvl1pPr>
              <a:defRPr/>
            </a:lvl1pPr>
          </a:lstStyle>
          <a:p>
            <a:pPr lvl="0"/>
            <a:fld id="{690E2A5E-147B-C348-AE2F-0383D220ABDB}" type="slidenum">
              <a:t>‹#›</a:t>
            </a:fld>
            <a:endParaRPr lang="en-GB"/>
          </a:p>
        </p:txBody>
      </p:sp>
    </p:spTree>
    <p:extLst>
      <p:ext uri="{BB962C8B-B14F-4D97-AF65-F5344CB8AC3E}">
        <p14:creationId xmlns:p14="http://schemas.microsoft.com/office/powerpoint/2010/main" val="61018214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Big Jurassic Classroom">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D730396E-4243-644B-8A98-76F5C8D0F432}"/>
              </a:ext>
            </a:extLst>
          </p:cNvPr>
          <p:cNvSpPr txBox="1"/>
          <p:nvPr/>
        </p:nvSpPr>
        <p:spPr>
          <a:xfrm>
            <a:off x="985014" y="5595667"/>
            <a:ext cx="509805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800" b="1" i="0" u="none" strike="noStrike" kern="1200" cap="none" spc="0" baseline="0">
                <a:solidFill>
                  <a:srgbClr val="002060"/>
                </a:solidFill>
                <a:uFillTx/>
                <a:latin typeface="Plus Jakarta Sans ExtraBold" pitchFamily="2" charset="0"/>
                <a:cs typeface="Plus Jakarta Sans ExtraBold" pitchFamily="2" charset="0"/>
              </a:rPr>
              <a:t>to The Big Jurassic Classroom resource</a:t>
            </a:r>
          </a:p>
        </p:txBody>
      </p:sp>
      <p:sp>
        <p:nvSpPr>
          <p:cNvPr id="3" name="TextBox 12">
            <a:extLst>
              <a:ext uri="{FF2B5EF4-FFF2-40B4-BE49-F238E27FC236}">
                <a16:creationId xmlns:a16="http://schemas.microsoft.com/office/drawing/2014/main" id="{055568E5-545E-7F43-8C53-0001E949351E}"/>
              </a:ext>
            </a:extLst>
          </p:cNvPr>
          <p:cNvSpPr txBox="1"/>
          <p:nvPr/>
        </p:nvSpPr>
        <p:spPr>
          <a:xfrm>
            <a:off x="985014" y="1542111"/>
            <a:ext cx="3085826"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Jurassic Coast Trust</a:t>
            </a:r>
            <a:r>
              <a:rPr lang="en-GB" sz="2100" b="0" i="0" u="none" strike="noStrike" kern="1200" cap="none" spc="0" baseline="0">
                <a:solidFill>
                  <a:srgbClr val="5E5B5C"/>
                </a:solidFill>
                <a:uFillTx/>
                <a:latin typeface="Plus Jakarta Sans Medium" pitchFamily="2" charset="0"/>
                <a:cs typeface="Plus Jakarta Sans Medium" pitchFamily="2" charset="0"/>
              </a:rPr>
              <a:t>, PSTT has created a free to download book, bringing together resources and information to show teachers how they can use their local environments to inspire interest in the UK’s geological history. </a:t>
            </a:r>
          </a:p>
        </p:txBody>
      </p:sp>
      <p:sp>
        <p:nvSpPr>
          <p:cNvPr id="4" name="TextBox 13">
            <a:extLst>
              <a:ext uri="{FF2B5EF4-FFF2-40B4-BE49-F238E27FC236}">
                <a16:creationId xmlns:a16="http://schemas.microsoft.com/office/drawing/2014/main" id="{F956F2D8-5317-A042-9BF5-F81AFCBB7262}"/>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BIG JURASSIC CLASSROOM</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Calendar&#10;&#10;Description automatically generated">
            <a:hlinkClick r:id="rId2"/>
            <a:extLst>
              <a:ext uri="{FF2B5EF4-FFF2-40B4-BE49-F238E27FC236}">
                <a16:creationId xmlns:a16="http://schemas.microsoft.com/office/drawing/2014/main" id="{ED9B5C62-0309-824E-BDAD-3CFC4683D82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515100" y="1600197"/>
            <a:ext cx="2232553" cy="3158363"/>
          </a:xfrm>
          <a:prstGeom prst="rect">
            <a:avLst/>
          </a:prstGeom>
          <a:noFill/>
          <a:ln cap="flat">
            <a:noFill/>
          </a:ln>
          <a:effectLst>
            <a:outerShdw blurRad="50800" dist="38100" algn="l" rotWithShape="0">
              <a:prstClr val="black">
                <a:alpha val="40000"/>
              </a:prstClr>
            </a:outerShdw>
          </a:effectLst>
        </p:spPr>
      </p:pic>
      <p:pic>
        <p:nvPicPr>
          <p:cNvPr id="6" name="Picture 9">
            <a:hlinkClick r:id="rId2"/>
            <a:extLst>
              <a:ext uri="{FF2B5EF4-FFF2-40B4-BE49-F238E27FC236}">
                <a16:creationId xmlns:a16="http://schemas.microsoft.com/office/drawing/2014/main" id="{BB21AEC3-1C6D-0F4A-9D8F-4088D234F47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34708" y="2998997"/>
            <a:ext cx="2866946" cy="20271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3831968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Family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4461183F-496D-F74A-A73B-5C099A415333}"/>
              </a:ext>
            </a:extLst>
          </p:cNvPr>
          <p:cNvSpPr txBox="1"/>
          <p:nvPr/>
        </p:nvSpPr>
        <p:spPr>
          <a:xfrm>
            <a:off x="985015" y="4983423"/>
            <a:ext cx="543895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start learning science together</a:t>
            </a:r>
          </a:p>
        </p:txBody>
      </p:sp>
      <p:sp>
        <p:nvSpPr>
          <p:cNvPr id="3" name="TextBox 12">
            <a:extLst>
              <a:ext uri="{FF2B5EF4-FFF2-40B4-BE49-F238E27FC236}">
                <a16:creationId xmlns:a16="http://schemas.microsoft.com/office/drawing/2014/main" id="{E07254D2-B325-FB46-A5DA-8D4EE673EC1D}"/>
              </a:ext>
            </a:extLst>
          </p:cNvPr>
          <p:cNvSpPr txBox="1"/>
          <p:nvPr/>
        </p:nvSpPr>
        <p:spPr>
          <a:xfrm>
            <a:off x="985014" y="1718519"/>
            <a:ext cx="3085826" cy="297773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This project provides family learning sessions in science. Children come to school with a parent, and they learn science together through problem solving and investigative activities.</a:t>
            </a:r>
          </a:p>
        </p:txBody>
      </p:sp>
      <p:sp>
        <p:nvSpPr>
          <p:cNvPr id="4" name="TextBox 13">
            <a:extLst>
              <a:ext uri="{FF2B5EF4-FFF2-40B4-BE49-F238E27FC236}">
                <a16:creationId xmlns:a16="http://schemas.microsoft.com/office/drawing/2014/main" id="{66ECBDE8-D17A-824A-BCF1-61FCB067B3B0}"/>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FAMILY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A picture containing text, clipart&#10;&#10;Description automatically generated">
            <a:hlinkClick r:id="rId2"/>
            <a:extLst>
              <a:ext uri="{FF2B5EF4-FFF2-40B4-BE49-F238E27FC236}">
                <a16:creationId xmlns:a16="http://schemas.microsoft.com/office/drawing/2014/main" id="{1DB025AD-A72A-D541-BEF2-83C9E765660D}"/>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4501934" y="1718518"/>
            <a:ext cx="4072554" cy="2335526"/>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53633841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Chain Reaction">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8AB26699-1B2F-DC4B-8234-6287E7B717A0}"/>
              </a:ext>
            </a:extLst>
          </p:cNvPr>
          <p:cNvSpPr txBox="1"/>
          <p:nvPr/>
        </p:nvSpPr>
        <p:spPr>
          <a:xfrm>
            <a:off x="985015" y="5164520"/>
            <a:ext cx="5850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the Chain Reaction project</a:t>
            </a:r>
          </a:p>
        </p:txBody>
      </p:sp>
      <p:sp>
        <p:nvSpPr>
          <p:cNvPr id="3" name="TextBox 12">
            <a:extLst>
              <a:ext uri="{FF2B5EF4-FFF2-40B4-BE49-F238E27FC236}">
                <a16:creationId xmlns:a16="http://schemas.microsoft.com/office/drawing/2014/main" id="{203E6C2D-BFD2-E843-BAB5-25E99D31640E}"/>
              </a:ext>
            </a:extLst>
          </p:cNvPr>
          <p:cNvSpPr txBox="1"/>
          <p:nvPr/>
        </p:nvSpPr>
        <p:spPr>
          <a:xfrm>
            <a:off x="985014" y="2455397"/>
            <a:ext cx="3085826" cy="168507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An engaging primary school STEM project for upper KS2 children that is easily adapted to suit any age group.</a:t>
            </a:r>
          </a:p>
        </p:txBody>
      </p:sp>
      <p:sp>
        <p:nvSpPr>
          <p:cNvPr id="4" name="TextBox 13">
            <a:extLst>
              <a:ext uri="{FF2B5EF4-FFF2-40B4-BE49-F238E27FC236}">
                <a16:creationId xmlns:a16="http://schemas.microsoft.com/office/drawing/2014/main" id="{38761124-8E04-D645-91F1-707823A6B6AE}"/>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CHAIN REACTION</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indoor, wooden, wood&#10;&#10;Description automatically generated">
            <a:hlinkClick r:id="rId2"/>
            <a:extLst>
              <a:ext uri="{FF2B5EF4-FFF2-40B4-BE49-F238E27FC236}">
                <a16:creationId xmlns:a16="http://schemas.microsoft.com/office/drawing/2014/main" id="{AF161877-1948-144C-9933-A6AA0FE9579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46412" y="1725212"/>
            <a:ext cx="4193927" cy="3145449"/>
          </a:xfrm>
          <a:prstGeom prst="rect">
            <a:avLst/>
          </a:prstGeom>
          <a:noFill/>
          <a:ln cap="flat">
            <a:noFill/>
          </a:ln>
        </p:spPr>
      </p:pic>
    </p:spTree>
    <p:extLst>
      <p:ext uri="{BB962C8B-B14F-4D97-AF65-F5344CB8AC3E}">
        <p14:creationId xmlns:p14="http://schemas.microsoft.com/office/powerpoint/2010/main" val="10835852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Playground Science">
    <p:spTree>
      <p:nvGrpSpPr>
        <p:cNvPr id="1" name=""/>
        <p:cNvGrpSpPr/>
        <p:nvPr/>
      </p:nvGrpSpPr>
      <p:grpSpPr>
        <a:xfrm>
          <a:off x="0" y="0"/>
          <a:ext cx="0" cy="0"/>
          <a:chOff x="0" y="0"/>
          <a:chExt cx="0" cy="0"/>
        </a:xfrm>
      </p:grpSpPr>
      <p:pic>
        <p:nvPicPr>
          <p:cNvPr id="2" name="Picture 12" descr="Text&#10;&#10;Description automatically generated">
            <a:hlinkClick r:id="rId2"/>
            <a:extLst>
              <a:ext uri="{FF2B5EF4-FFF2-40B4-BE49-F238E27FC236}">
                <a16:creationId xmlns:a16="http://schemas.microsoft.com/office/drawing/2014/main" id="{F67B9181-FB94-F540-863A-0763BC2D511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158295">
            <a:off x="6144741" y="1883495"/>
            <a:ext cx="2634967" cy="1863291"/>
          </a:xfrm>
          <a:prstGeom prst="rect">
            <a:avLst/>
          </a:prstGeom>
          <a:noFill/>
          <a:ln cap="flat">
            <a:noFill/>
          </a:ln>
          <a:effectLst>
            <a:outerShdw blurRad="50800" dist="38100" algn="l" rotWithShape="0">
              <a:prstClr val="black">
                <a:alpha val="40000"/>
              </a:prstClr>
            </a:outerShdw>
          </a:effectLst>
        </p:spPr>
      </p:pic>
      <p:pic>
        <p:nvPicPr>
          <p:cNvPr id="3" name="Picture 10" descr="Diagram, website&#10;&#10;Description automatically generated">
            <a:hlinkClick r:id="rId2"/>
            <a:extLst>
              <a:ext uri="{FF2B5EF4-FFF2-40B4-BE49-F238E27FC236}">
                <a16:creationId xmlns:a16="http://schemas.microsoft.com/office/drawing/2014/main" id="{D086B28F-CBF8-874D-BB19-033BD1D6D7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124624">
            <a:off x="6181205" y="3104604"/>
            <a:ext cx="2562039" cy="1811719"/>
          </a:xfrm>
          <a:prstGeom prst="rect">
            <a:avLst/>
          </a:prstGeom>
          <a:noFill/>
          <a:ln cap="flat">
            <a:noFill/>
          </a:ln>
          <a:effectLst>
            <a:outerShdw blurRad="50800" dist="38100" algn="l" rotWithShape="0">
              <a:prstClr val="black">
                <a:alpha val="40000"/>
              </a:prstClr>
            </a:outerShdw>
          </a:effectLst>
        </p:spPr>
      </p:pic>
      <p:sp>
        <p:nvSpPr>
          <p:cNvPr id="4" name="TextBox 11">
            <a:extLst>
              <a:ext uri="{FF2B5EF4-FFF2-40B4-BE49-F238E27FC236}">
                <a16:creationId xmlns:a16="http://schemas.microsoft.com/office/drawing/2014/main" id="{ECDEF4AC-B183-3241-9C7A-22209ADB9623}"/>
              </a:ext>
            </a:extLst>
          </p:cNvPr>
          <p:cNvSpPr txBox="1"/>
          <p:nvPr/>
        </p:nvSpPr>
        <p:spPr>
          <a:xfrm>
            <a:off x="985014" y="6131216"/>
            <a:ext cx="4791533"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Playground Science</a:t>
            </a:r>
          </a:p>
        </p:txBody>
      </p:sp>
      <p:sp>
        <p:nvSpPr>
          <p:cNvPr id="5" name="TextBox 12">
            <a:extLst>
              <a:ext uri="{FF2B5EF4-FFF2-40B4-BE49-F238E27FC236}">
                <a16:creationId xmlns:a16="http://schemas.microsoft.com/office/drawing/2014/main" id="{FD704203-875A-9049-B51F-1228D76AAFB4}"/>
              </a:ext>
            </a:extLst>
          </p:cNvPr>
          <p:cNvSpPr txBox="1"/>
          <p:nvPr/>
        </p:nvSpPr>
        <p:spPr>
          <a:xfrm>
            <a:off x="985014" y="1646085"/>
            <a:ext cx="3208917"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Playground Science is a set of fun and informal science activities that children can carry out in their playtimes. The activities use simple instructions and a small amount of equipment to encourage children to explore the world around them whilst developing scientific skills.</a:t>
            </a:r>
          </a:p>
        </p:txBody>
      </p:sp>
      <p:sp>
        <p:nvSpPr>
          <p:cNvPr id="6" name="TextBox 13">
            <a:extLst>
              <a:ext uri="{FF2B5EF4-FFF2-40B4-BE49-F238E27FC236}">
                <a16:creationId xmlns:a16="http://schemas.microsoft.com/office/drawing/2014/main" id="{DD8C06D8-7CD7-1B49-8068-5C3AC4554B6B}"/>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PLAYGROUND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2" descr="Text&#10;&#10;Description automatically generated">
            <a:hlinkClick r:id="rId2"/>
            <a:extLst>
              <a:ext uri="{FF2B5EF4-FFF2-40B4-BE49-F238E27FC236}">
                <a16:creationId xmlns:a16="http://schemas.microsoft.com/office/drawing/2014/main" id="{C14BFD73-DD02-DD40-B729-2F307AD17D7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440115" y="2021697"/>
            <a:ext cx="2107628" cy="2981275"/>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85049891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See Through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05BE14E-E6E9-8147-AB67-48E3E1CC3219}"/>
              </a:ext>
            </a:extLst>
          </p:cNvPr>
          <p:cNvSpPr txBox="1"/>
          <p:nvPr/>
        </p:nvSpPr>
        <p:spPr>
          <a:xfrm>
            <a:off x="2814164" y="5807524"/>
            <a:ext cx="3515672" cy="623248"/>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find out more about See Through Science</a:t>
            </a:r>
          </a:p>
        </p:txBody>
      </p:sp>
      <p:sp>
        <p:nvSpPr>
          <p:cNvPr id="3" name="TextBox 12">
            <a:extLst>
              <a:ext uri="{FF2B5EF4-FFF2-40B4-BE49-F238E27FC236}">
                <a16:creationId xmlns:a16="http://schemas.microsoft.com/office/drawing/2014/main" id="{85365986-296B-4A4D-9D4C-9A2D6964E982}"/>
              </a:ext>
            </a:extLst>
          </p:cNvPr>
          <p:cNvSpPr txBox="1"/>
          <p:nvPr/>
        </p:nvSpPr>
        <p:spPr>
          <a:xfrm>
            <a:off x="985014" y="1566395"/>
            <a:ext cx="320415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See Through Science is a set of fifteen high-resolution digital images (included with the book as a digital download). The book is packed with practical advice for teachers about using the image pack to develop children’s observation, questioning and discussion skills.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Regular"/>
            </a:endParaRPr>
          </a:p>
        </p:txBody>
      </p:sp>
      <p:sp>
        <p:nvSpPr>
          <p:cNvPr id="4" name="TextBox 13">
            <a:extLst>
              <a:ext uri="{FF2B5EF4-FFF2-40B4-BE49-F238E27FC236}">
                <a16:creationId xmlns:a16="http://schemas.microsoft.com/office/drawing/2014/main" id="{A7127FB2-BFAF-CF4E-9CA2-5C36680CF698}"/>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SEE THROUGH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8" descr="A picture containing application&#10;&#10;Description automatically generated">
            <a:hlinkClick r:id="rId2"/>
            <a:extLst>
              <a:ext uri="{FF2B5EF4-FFF2-40B4-BE49-F238E27FC236}">
                <a16:creationId xmlns:a16="http://schemas.microsoft.com/office/drawing/2014/main" id="{F2DA145D-EB09-D747-96D7-F0686257144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73165" y="1566394"/>
            <a:ext cx="2806787" cy="396921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96730876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PSTA">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12/12/2023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515727" y="470104"/>
            <a:ext cx="8566727" cy="5309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000" b="0" i="0" u="none" strike="noStrike" kern="1200" cap="none" spc="0" baseline="0">
                <a:solidFill>
                  <a:srgbClr val="3EB1C8"/>
                </a:solidFill>
                <a:uFillTx/>
                <a:latin typeface="Plus Jakarta Sans Medium" pitchFamily="2" charset="0"/>
                <a:cs typeface="Plus Jakarta Sans Medium" pitchFamily="2" charset="0"/>
              </a:rPr>
              <a:t>PRIMARY SCIENCE TEACHER AWARDS (PSTA)</a:t>
            </a:r>
            <a:endParaRPr lang="en-GB" sz="30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568474" y="2666726"/>
            <a:ext cx="5007225"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Are they innovative and creative in teaching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How are they inspiring colleagues and contributing to developing science in their school and beyond?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Do they engage pupils in the excitement and fascination of science?</a:t>
            </a:r>
          </a:p>
        </p:txBody>
      </p:sp>
      <p:pic>
        <p:nvPicPr>
          <p:cNvPr id="7" name="Picture 6" descr="A group of people posing for a photo&#10;&#10;Description automatically generated">
            <a:extLst>
              <a:ext uri="{FF2B5EF4-FFF2-40B4-BE49-F238E27FC236}">
                <a16:creationId xmlns:a16="http://schemas.microsoft.com/office/drawing/2014/main" id="{53400193-805C-F44F-BFE6-8940716CAD59}"/>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5635870" y="2666727"/>
            <a:ext cx="2879482" cy="1758460"/>
          </a:xfrm>
          <a:prstGeom prst="rect">
            <a:avLst/>
          </a:prstGeom>
          <a:noFill/>
          <a:ln cap="flat">
            <a:noFill/>
          </a:ln>
          <a:effectLst>
            <a:outerShdw blurRad="50800" dist="38100" algn="l" rotWithShape="0">
              <a:prstClr val="black">
                <a:alpha val="40000"/>
              </a:prstClr>
            </a:outerShdw>
          </a:effectLst>
        </p:spPr>
      </p:pic>
      <p:sp>
        <p:nvSpPr>
          <p:cNvPr id="8" name="TextBox 12">
            <a:extLst>
              <a:ext uri="{FF2B5EF4-FFF2-40B4-BE49-F238E27FC236}">
                <a16:creationId xmlns:a16="http://schemas.microsoft.com/office/drawing/2014/main" id="{32760BCF-B134-5241-A54F-774B98F8493A}"/>
              </a:ext>
            </a:extLst>
          </p:cNvPr>
          <p:cNvSpPr txBox="1"/>
          <p:nvPr/>
        </p:nvSpPr>
        <p:spPr>
          <a:xfrm>
            <a:off x="568474" y="1152917"/>
            <a:ext cx="788670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The Primary Science Teacher Awards celebrate the achievements of teachers who are doing incredible work, raising the standard of primary science and disseminating best practice widely.</a:t>
            </a:r>
          </a:p>
        </p:txBody>
      </p:sp>
      <p:sp>
        <p:nvSpPr>
          <p:cNvPr id="9" name="TextBox 12">
            <a:extLst>
              <a:ext uri="{FF2B5EF4-FFF2-40B4-BE49-F238E27FC236}">
                <a16:creationId xmlns:a16="http://schemas.microsoft.com/office/drawing/2014/main" id="{7F48518A-3768-5B49-8752-2C44ED8BA5CA}"/>
              </a:ext>
            </a:extLst>
          </p:cNvPr>
          <p:cNvSpPr txBox="1"/>
          <p:nvPr/>
        </p:nvSpPr>
        <p:spPr>
          <a:xfrm>
            <a:off x="568474" y="5481034"/>
            <a:ext cx="7683583"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Find out more and nominate an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outstanding primary science teacher</a:t>
            </a:r>
            <a:endParaRPr lang="en-GB" sz="2100" b="0" i="0" u="none" strike="noStrike" kern="1200" cap="none" spc="0" baseline="0">
              <a:solidFill>
                <a:srgbClr val="767171"/>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188319738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College Fellow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12/12/2023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726742" y="46025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COLLEGE FELLOWS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726741" y="1256748"/>
            <a:ext cx="7886707"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Teacher College is a unique UK-wide network of over 200 award-winning primary science teachers. These teachers, known as PSTT College Fellows, are some of the most innovative and outstanding teachers within primary science and each has been recognised through the Primary Science Teacher Awards (PSTA) as a Primary Science Teacher of the Year.</a:t>
            </a:r>
          </a:p>
        </p:txBody>
      </p:sp>
      <p:sp>
        <p:nvSpPr>
          <p:cNvPr id="10" name="TextBox 12">
            <a:extLst>
              <a:ext uri="{FF2B5EF4-FFF2-40B4-BE49-F238E27FC236}">
                <a16:creationId xmlns:a16="http://schemas.microsoft.com/office/drawing/2014/main" id="{933FA2E4-19AF-EA4E-2D37-BD3CD9BE0702}"/>
              </a:ext>
            </a:extLst>
          </p:cNvPr>
          <p:cNvSpPr txBox="1"/>
          <p:nvPr userDrawn="1"/>
        </p:nvSpPr>
        <p:spPr>
          <a:xfrm>
            <a:off x="726741" y="3230485"/>
            <a:ext cx="7886707" cy="24699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PSTT currently invests over £500,000 each year in the College for Fellows to: </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Develop science education in their own school or a group of schools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Present CPD courses through school networks or national events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Work with universities or other organisations to develop a wide range of primary science resources</a:t>
            </a:r>
          </a:p>
        </p:txBody>
      </p:sp>
    </p:spTree>
    <p:extLst>
      <p:ext uri="{BB962C8B-B14F-4D97-AF65-F5344CB8AC3E}">
        <p14:creationId xmlns:p14="http://schemas.microsoft.com/office/powerpoint/2010/main" val="245345929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College, Clusters &amp; Collaboration">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12/12/2023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454180" y="575674"/>
            <a:ext cx="8689820"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COLLEGE, CLUSTERS &amp; COLLABORATION</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454181" y="1434280"/>
            <a:ext cx="8515348"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Each of our PSTA winners automatically becomes a Fellow of the Primary Science Teacher </a:t>
            </a:r>
            <a:r>
              <a:rPr lang="en-GB" sz="2100" b="1" i="0" u="none" strike="noStrike" kern="1200" cap="none" spc="0" baseline="0">
                <a:solidFill>
                  <a:srgbClr val="767171"/>
                </a:solidFill>
                <a:uFillTx/>
                <a:latin typeface="Plus Jakarta Sans ExtraBold" pitchFamily="2" charset="0"/>
                <a:cs typeface="Plus Jakarta Sans ExtraBold" pitchFamily="2" charset="0"/>
              </a:rPr>
              <a:t>College</a:t>
            </a:r>
            <a:r>
              <a:rPr lang="en-GB" sz="2100" b="0" i="0" u="none" strike="noStrike" kern="1200" cap="none" spc="0" baseline="0">
                <a:solidFill>
                  <a:srgbClr val="767171"/>
                </a:solidFill>
                <a:uFillTx/>
                <a:latin typeface="Plus Jakarta Sans Medium" pitchFamily="2" charset="0"/>
                <a:cs typeface="Plus Jakarta Sans Medium" pitchFamily="2" charset="0"/>
              </a:rPr>
              <a:t>, which is at the heart of our vision. </a:t>
            </a:r>
          </a:p>
        </p:txBody>
      </p:sp>
      <p:sp>
        <p:nvSpPr>
          <p:cNvPr id="6" name="TextBox 12">
            <a:extLst>
              <a:ext uri="{FF2B5EF4-FFF2-40B4-BE49-F238E27FC236}">
                <a16:creationId xmlns:a16="http://schemas.microsoft.com/office/drawing/2014/main" id="{CED34B8E-C67F-A39F-975F-50975F8C3BA4}"/>
              </a:ext>
            </a:extLst>
          </p:cNvPr>
          <p:cNvSpPr txBox="1"/>
          <p:nvPr userDrawn="1"/>
        </p:nvSpPr>
        <p:spPr>
          <a:xfrm>
            <a:off x="454181" y="2431386"/>
            <a:ext cx="851534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PSTT encourages schools to come together as </a:t>
            </a:r>
            <a:r>
              <a:rPr lang="en-GB" sz="2100" b="1" i="0" u="none" strike="noStrike" kern="1200" cap="none" spc="0" baseline="0">
                <a:solidFill>
                  <a:srgbClr val="767171"/>
                </a:solidFill>
                <a:uFillTx/>
                <a:latin typeface="Plus Jakarta Sans ExtraBold" pitchFamily="2" charset="0"/>
                <a:cs typeface="Plus Jakarta Sans ExtraBold" pitchFamily="2" charset="0"/>
              </a:rPr>
              <a:t>Clusters</a:t>
            </a:r>
            <a:r>
              <a:rPr lang="en-GB" sz="2100" b="0" i="0" u="none" strike="noStrike" kern="1200" cap="none" spc="0" baseline="0">
                <a:solidFill>
                  <a:srgbClr val="767171"/>
                </a:solidFill>
                <a:uFillTx/>
                <a:latin typeface="Plus Jakarta Sans Medium" pitchFamily="2" charset="0"/>
                <a:cs typeface="Plus Jakarta Sans Medium" pitchFamily="2" charset="0"/>
              </a:rPr>
              <a:t>: local networks of schools which work together and meet regularly to develop their science teaching. Currently, we provide advice and financial support to more than 200 schools across 28 Clusters. </a:t>
            </a:r>
          </a:p>
        </p:txBody>
      </p:sp>
      <p:sp>
        <p:nvSpPr>
          <p:cNvPr id="7" name="TextBox 12">
            <a:extLst>
              <a:ext uri="{FF2B5EF4-FFF2-40B4-BE49-F238E27FC236}">
                <a16:creationId xmlns:a16="http://schemas.microsoft.com/office/drawing/2014/main" id="{321A4479-EA5B-3A18-3C7B-1B5C8788266C}"/>
              </a:ext>
            </a:extLst>
          </p:cNvPr>
          <p:cNvSpPr txBox="1"/>
          <p:nvPr userDrawn="1"/>
        </p:nvSpPr>
        <p:spPr>
          <a:xfrm>
            <a:off x="454180" y="4074822"/>
            <a:ext cx="8426051"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We work with universities and other partners across the UK to drive research and development in primary science and to support </a:t>
            </a:r>
            <a:r>
              <a:rPr lang="en-GB" sz="2100" b="1" i="0" u="none" strike="noStrike" kern="1200" cap="none" spc="0" baseline="0">
                <a:solidFill>
                  <a:srgbClr val="767171"/>
                </a:solidFill>
                <a:uFillTx/>
                <a:latin typeface="Plus Jakarta Sans ExtraBold" pitchFamily="2" charset="0"/>
                <a:cs typeface="Plus Jakarta Sans ExtraBold" pitchFamily="2" charset="0"/>
              </a:rPr>
              <a:t>Collaboration</a:t>
            </a:r>
            <a:r>
              <a:rPr lang="en-GB" sz="2100" b="0" i="0" u="none" strike="noStrike" kern="1200" cap="none" spc="0" baseline="0">
                <a:solidFill>
                  <a:srgbClr val="767171"/>
                </a:solidFill>
                <a:uFillTx/>
                <a:latin typeface="Plus Jakarta Sans Medium" pitchFamily="2" charset="0"/>
                <a:cs typeface="Plus Jakarta Sans Medium" pitchFamily="2" charset="0"/>
              </a:rPr>
              <a:t> between researchers and teachers. Our Fellows are central to these activities. </a:t>
            </a:r>
          </a:p>
        </p:txBody>
      </p:sp>
    </p:spTree>
    <p:extLst>
      <p:ext uri="{BB962C8B-B14F-4D97-AF65-F5344CB8AC3E}">
        <p14:creationId xmlns:p14="http://schemas.microsoft.com/office/powerpoint/2010/main" val="240356052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Regional Mento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12/12/2023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53" y="347025"/>
            <a:ext cx="7956514"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PSTT REGIONAL MENTORS</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628645" y="930380"/>
            <a:ext cx="788670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rPr>
              <a:t>Supporting primary science leaders beyond the PSTT College of Fellows</a:t>
            </a:r>
          </a:p>
        </p:txBody>
      </p:sp>
      <p:sp>
        <p:nvSpPr>
          <p:cNvPr id="19" name="TextBox 12">
            <a:extLst>
              <a:ext uri="{FF2B5EF4-FFF2-40B4-BE49-F238E27FC236}">
                <a16:creationId xmlns:a16="http://schemas.microsoft.com/office/drawing/2014/main" id="{C6CFB814-37AC-5DFE-1FE3-6A42D1D43063}"/>
              </a:ext>
            </a:extLst>
          </p:cNvPr>
          <p:cNvSpPr txBox="1"/>
          <p:nvPr userDrawn="1"/>
        </p:nvSpPr>
        <p:spPr>
          <a:xfrm>
            <a:off x="715987"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Kate Redhead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Birmingham &amp; Midlands</a:t>
            </a:r>
          </a:p>
        </p:txBody>
      </p:sp>
      <p:pic>
        <p:nvPicPr>
          <p:cNvPr id="22" name="Picture 21" descr="A person smiling for the camera&#10;&#10;Description automatically generated with medium confidence">
            <a:hlinkClick r:id="rId2"/>
            <a:extLst>
              <a:ext uri="{FF2B5EF4-FFF2-40B4-BE49-F238E27FC236}">
                <a16:creationId xmlns:a16="http://schemas.microsoft.com/office/drawing/2014/main" id="{0E2B5473-371D-D29B-04B3-1A3E29FB5258}"/>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17469" y="1543606"/>
            <a:ext cx="1263823" cy="1263823"/>
          </a:xfrm>
          <a:prstGeom prst="rect">
            <a:avLst/>
          </a:prstGeom>
        </p:spPr>
      </p:pic>
      <p:pic>
        <p:nvPicPr>
          <p:cNvPr id="24" name="Picture 23" descr="A person smiling for the camera&#10;&#10;Description automatically generated with low confidence">
            <a:hlinkClick r:id="rId4"/>
            <a:extLst>
              <a:ext uri="{FF2B5EF4-FFF2-40B4-BE49-F238E27FC236}">
                <a16:creationId xmlns:a16="http://schemas.microsoft.com/office/drawing/2014/main" id="{A6DC910B-202A-747E-5C6F-896898EC3529}"/>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913785" y="1542677"/>
            <a:ext cx="1264752" cy="1264752"/>
          </a:xfrm>
          <a:prstGeom prst="rect">
            <a:avLst/>
          </a:prstGeom>
        </p:spPr>
      </p:pic>
      <p:pic>
        <p:nvPicPr>
          <p:cNvPr id="26" name="Picture 25" descr="A close-up of a person smiling&#10;&#10;Description automatically generated">
            <a:hlinkClick r:id="rId6"/>
            <a:extLst>
              <a:ext uri="{FF2B5EF4-FFF2-40B4-BE49-F238E27FC236}">
                <a16:creationId xmlns:a16="http://schemas.microsoft.com/office/drawing/2014/main" id="{BAE867E5-9B27-6B0C-04A1-C3C3E0F32DC0}"/>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111030" y="1542677"/>
            <a:ext cx="1264752" cy="1264752"/>
          </a:xfrm>
          <a:prstGeom prst="rect">
            <a:avLst/>
          </a:prstGeom>
        </p:spPr>
      </p:pic>
      <p:pic>
        <p:nvPicPr>
          <p:cNvPr id="28" name="Picture 27" descr="A picture containing grass, person, outdoor&#10;&#10;Description automatically generated">
            <a:hlinkClick r:id="rId8"/>
            <a:extLst>
              <a:ext uri="{FF2B5EF4-FFF2-40B4-BE49-F238E27FC236}">
                <a16:creationId xmlns:a16="http://schemas.microsoft.com/office/drawing/2014/main" id="{C531AFB1-C6D2-DE70-A774-6C4BACC6503D}"/>
              </a:ext>
            </a:extLst>
          </p:cNvPr>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7308274" y="1543606"/>
            <a:ext cx="1265306" cy="1265306"/>
          </a:xfrm>
          <a:prstGeom prst="rect">
            <a:avLst/>
          </a:prstGeom>
        </p:spPr>
      </p:pic>
      <p:pic>
        <p:nvPicPr>
          <p:cNvPr id="32" name="Picture 31" descr="A person wearing glasses&#10;&#10;Description automatically generated with medium confidence">
            <a:hlinkClick r:id="rId10"/>
            <a:extLst>
              <a:ext uri="{FF2B5EF4-FFF2-40B4-BE49-F238E27FC236}">
                <a16:creationId xmlns:a16="http://schemas.microsoft.com/office/drawing/2014/main" id="{04882D44-58F3-ED46-31D5-AACBBFCE7DAF}"/>
              </a:ext>
            </a:extLst>
          </p:cNvPr>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717469" y="3725815"/>
            <a:ext cx="1283937" cy="1283937"/>
          </a:xfrm>
          <a:prstGeom prst="rect">
            <a:avLst/>
          </a:prstGeom>
        </p:spPr>
      </p:pic>
      <p:pic>
        <p:nvPicPr>
          <p:cNvPr id="34" name="Picture 33" descr="A person smiling for the camera&#10;&#10;Description automatically generated with medium confidence">
            <a:hlinkClick r:id="rId12"/>
            <a:extLst>
              <a:ext uri="{FF2B5EF4-FFF2-40B4-BE49-F238E27FC236}">
                <a16:creationId xmlns:a16="http://schemas.microsoft.com/office/drawing/2014/main" id="{178DB658-6C7C-C982-EA0B-D5310BFCD25E}"/>
              </a:ext>
            </a:extLst>
          </p:cNvPr>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2913785" y="3725815"/>
            <a:ext cx="1283937" cy="1283937"/>
          </a:xfrm>
          <a:prstGeom prst="rect">
            <a:avLst/>
          </a:prstGeom>
        </p:spPr>
      </p:pic>
      <p:pic>
        <p:nvPicPr>
          <p:cNvPr id="36" name="Picture 35" descr="A picture containing outdoor, person, tree&#10;&#10;Description automatically generated">
            <a:hlinkClick r:id="rId14"/>
            <a:extLst>
              <a:ext uri="{FF2B5EF4-FFF2-40B4-BE49-F238E27FC236}">
                <a16:creationId xmlns:a16="http://schemas.microsoft.com/office/drawing/2014/main" id="{A168CA11-8E42-9A23-400B-DAA038819DFC}"/>
              </a:ext>
            </a:extLst>
          </p:cNvPr>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5091845" y="3707433"/>
            <a:ext cx="1283937" cy="1283937"/>
          </a:xfrm>
          <a:prstGeom prst="rect">
            <a:avLst/>
          </a:prstGeom>
        </p:spPr>
      </p:pic>
      <p:sp>
        <p:nvSpPr>
          <p:cNvPr id="37" name="TextBox 12">
            <a:extLst>
              <a:ext uri="{FF2B5EF4-FFF2-40B4-BE49-F238E27FC236}">
                <a16:creationId xmlns:a16="http://schemas.microsoft.com/office/drawing/2014/main" id="{2561F06F-5083-6D55-27F6-2CD395FC6B4F}"/>
              </a:ext>
            </a:extLst>
          </p:cNvPr>
          <p:cNvSpPr txBox="1"/>
          <p:nvPr userDrawn="1"/>
        </p:nvSpPr>
        <p:spPr>
          <a:xfrm>
            <a:off x="2904193"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Ruth Shallcross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38" name="TextBox 12">
            <a:extLst>
              <a:ext uri="{FF2B5EF4-FFF2-40B4-BE49-F238E27FC236}">
                <a16:creationId xmlns:a16="http://schemas.microsoft.com/office/drawing/2014/main" id="{0EB92333-BFBF-D81A-0432-0169161BE2C2}"/>
              </a:ext>
            </a:extLst>
          </p:cNvPr>
          <p:cNvSpPr txBox="1"/>
          <p:nvPr userDrawn="1"/>
        </p:nvSpPr>
        <p:spPr>
          <a:xfrm>
            <a:off x="5092399"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Kathy Schofield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Wales</a:t>
            </a:r>
          </a:p>
        </p:txBody>
      </p:sp>
      <p:sp>
        <p:nvSpPr>
          <p:cNvPr id="39" name="TextBox 12">
            <a:extLst>
              <a:ext uri="{FF2B5EF4-FFF2-40B4-BE49-F238E27FC236}">
                <a16:creationId xmlns:a16="http://schemas.microsoft.com/office/drawing/2014/main" id="{542DD8D4-33AC-6D42-7A1C-7FB4B0500B21}"/>
              </a:ext>
            </a:extLst>
          </p:cNvPr>
          <p:cNvSpPr txBox="1"/>
          <p:nvPr userDrawn="1"/>
        </p:nvSpPr>
        <p:spPr>
          <a:xfrm>
            <a:off x="7280605"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Sarah Eames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Midlands</a:t>
            </a:r>
          </a:p>
        </p:txBody>
      </p:sp>
      <p:sp>
        <p:nvSpPr>
          <p:cNvPr id="41" name="TextBox 12">
            <a:extLst>
              <a:ext uri="{FF2B5EF4-FFF2-40B4-BE49-F238E27FC236}">
                <a16:creationId xmlns:a16="http://schemas.microsoft.com/office/drawing/2014/main" id="{0FE976A5-A500-FCCA-CFA5-393CAAC9B7A4}"/>
              </a:ext>
            </a:extLst>
          </p:cNvPr>
          <p:cNvSpPr txBox="1"/>
          <p:nvPr userDrawn="1"/>
        </p:nvSpPr>
        <p:spPr>
          <a:xfrm>
            <a:off x="715986"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Tom Holloway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2" name="TextBox 12">
            <a:extLst>
              <a:ext uri="{FF2B5EF4-FFF2-40B4-BE49-F238E27FC236}">
                <a16:creationId xmlns:a16="http://schemas.microsoft.com/office/drawing/2014/main" id="{5BB99527-4C2D-DAB0-BCCB-AE77D5151B84}"/>
              </a:ext>
            </a:extLst>
          </p:cNvPr>
          <p:cNvSpPr txBox="1"/>
          <p:nvPr userDrawn="1"/>
        </p:nvSpPr>
        <p:spPr>
          <a:xfrm>
            <a:off x="2904192" y="5035716"/>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Kulvinder Johal</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3" name="TextBox 12">
            <a:extLst>
              <a:ext uri="{FF2B5EF4-FFF2-40B4-BE49-F238E27FC236}">
                <a16:creationId xmlns:a16="http://schemas.microsoft.com/office/drawing/2014/main" id="{5A05925D-D1FB-D281-875A-C0F08A615A1D}"/>
              </a:ext>
            </a:extLst>
          </p:cNvPr>
          <p:cNvSpPr txBox="1"/>
          <p:nvPr userDrawn="1"/>
        </p:nvSpPr>
        <p:spPr>
          <a:xfrm>
            <a:off x="5091845"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Claire Seeley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Anglia</a:t>
            </a:r>
          </a:p>
        </p:txBody>
      </p:sp>
    </p:spTree>
    <p:extLst>
      <p:ext uri="{BB962C8B-B14F-4D97-AF65-F5344CB8AC3E}">
        <p14:creationId xmlns:p14="http://schemas.microsoft.com/office/powerpoint/2010/main" val="85814303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PSEA for IT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12/12/2023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44" y="575674"/>
            <a:ext cx="7956514" cy="4847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700" b="0" i="0" u="none" strike="noStrike" kern="1200" cap="none" spc="0" baseline="0">
                <a:solidFill>
                  <a:srgbClr val="3EB1C8"/>
                </a:solidFill>
                <a:uFillTx/>
                <a:latin typeface="Plus Jakarta Sans Medium" pitchFamily="2" charset="0"/>
                <a:cs typeface="Plus Jakarta Sans Medium" pitchFamily="2" charset="0"/>
              </a:rPr>
              <a:t>Primary Science Enhancement Award for ITE</a:t>
            </a:r>
            <a:endParaRPr lang="en-GB" sz="27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628645" y="2639768"/>
            <a:ext cx="3943355" cy="186974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Start their careers with increased competence and confidence to teach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Be confident to take up a position of school leadership in science</a:t>
            </a:r>
          </a:p>
        </p:txBody>
      </p:sp>
      <p:sp>
        <p:nvSpPr>
          <p:cNvPr id="8" name="TextBox 12">
            <a:extLst>
              <a:ext uri="{FF2B5EF4-FFF2-40B4-BE49-F238E27FC236}">
                <a16:creationId xmlns:a16="http://schemas.microsoft.com/office/drawing/2014/main" id="{32760BCF-B134-5241-A54F-774B98F8493A}"/>
              </a:ext>
            </a:extLst>
          </p:cNvPr>
          <p:cNvSpPr txBox="1"/>
          <p:nvPr/>
        </p:nvSpPr>
        <p:spPr>
          <a:xfrm>
            <a:off x="628653" y="1203775"/>
            <a:ext cx="7886707" cy="126957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Enhancement Award (PSEA) </a:t>
            </a:r>
            <a:r>
              <a:rPr lang="en-GB" sz="1950" b="0" i="0">
                <a:solidFill>
                  <a:srgbClr val="5E5B5C"/>
                </a:solidFill>
                <a:effectLst/>
                <a:latin typeface="Plus Jakarta Sans Medium" pitchFamily="2" charset="0"/>
                <a:cs typeface="Plus Jakarta Sans Medium" pitchFamily="2" charset="0"/>
              </a:rPr>
              <a:t>enables student teachers to increase their experience and understanding of teaching and learning in primary science. The PSEA allows student teachers to: </a:t>
            </a:r>
            <a:endParaRPr lang="en-GB" sz="1950" b="0" i="0" u="none" strike="noStrike" kern="1200" cap="none" spc="0" baseline="0">
              <a:solidFill>
                <a:srgbClr val="767171"/>
              </a:solidFill>
              <a:uFillTx/>
              <a:latin typeface="Plus Jakarta Sans Medium" pitchFamily="2" charset="0"/>
              <a:cs typeface="Plus Jakarta Sans Medium" pitchFamily="2" charset="0"/>
            </a:endParaRPr>
          </a:p>
        </p:txBody>
      </p:sp>
      <p:sp>
        <p:nvSpPr>
          <p:cNvPr id="9" name="TextBox 12">
            <a:extLst>
              <a:ext uri="{FF2B5EF4-FFF2-40B4-BE49-F238E27FC236}">
                <a16:creationId xmlns:a16="http://schemas.microsoft.com/office/drawing/2014/main" id="{7F48518A-3768-5B49-8752-2C44ED8BA5CA}"/>
              </a:ext>
            </a:extLst>
          </p:cNvPr>
          <p:cNvSpPr txBox="1"/>
          <p:nvPr/>
        </p:nvSpPr>
        <p:spPr>
          <a:xfrm>
            <a:off x="628644" y="4838707"/>
            <a:ext cx="653173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hlinkClick r:id="rId2"/>
              </a:rPr>
              <a:t>Find out more and get involved if you’re an ITE provider</a:t>
            </a:r>
            <a:endParaRPr lang="en-GB" sz="1800" b="0" i="0" u="none" strike="noStrike" kern="1200" cap="none" spc="0" baseline="0">
              <a:solidFill>
                <a:srgbClr val="767171"/>
              </a:solidFill>
              <a:uFillTx/>
              <a:latin typeface="Plus Jakarta Sans Medium" pitchFamily="2" charset="0"/>
              <a:cs typeface="Plus Jakarta Sans Medium" pitchFamily="2" charset="0"/>
            </a:endParaRPr>
          </a:p>
        </p:txBody>
      </p:sp>
      <p:pic>
        <p:nvPicPr>
          <p:cNvPr id="13" name="Picture 12" descr="Text&#10;&#10;Description automatically generated">
            <a:extLst>
              <a:ext uri="{FF2B5EF4-FFF2-40B4-BE49-F238E27FC236}">
                <a16:creationId xmlns:a16="http://schemas.microsoft.com/office/drawing/2014/main" id="{40CF67FE-6B63-6600-048D-C3C76A9BFE5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838706" y="2638786"/>
            <a:ext cx="1662107" cy="833042"/>
          </a:xfrm>
          <a:prstGeom prst="rect">
            <a:avLst/>
          </a:prstGeom>
        </p:spPr>
      </p:pic>
      <p:pic>
        <p:nvPicPr>
          <p:cNvPr id="15" name="Picture 14" descr="A picture containing text&#10;&#10;Description automatically generated">
            <a:extLst>
              <a:ext uri="{FF2B5EF4-FFF2-40B4-BE49-F238E27FC236}">
                <a16:creationId xmlns:a16="http://schemas.microsoft.com/office/drawing/2014/main" id="{533D4ED8-AAA1-6DF9-4DCD-36AEFD97298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838706" y="3802693"/>
            <a:ext cx="3606827" cy="728045"/>
          </a:xfrm>
          <a:prstGeom prst="rect">
            <a:avLst/>
          </a:prstGeom>
        </p:spPr>
      </p:pic>
      <p:pic>
        <p:nvPicPr>
          <p:cNvPr id="17" name="Picture 16" descr="A picture containing text&#10;&#10;Description automatically generated">
            <a:extLst>
              <a:ext uri="{FF2B5EF4-FFF2-40B4-BE49-F238E27FC236}">
                <a16:creationId xmlns:a16="http://schemas.microsoft.com/office/drawing/2014/main" id="{86915A5B-D362-1C55-A2CF-5EE141514FB8}"/>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767518" y="2588042"/>
            <a:ext cx="1662107" cy="712331"/>
          </a:xfrm>
          <a:prstGeom prst="rect">
            <a:avLst/>
          </a:prstGeom>
        </p:spPr>
      </p:pic>
    </p:spTree>
    <p:extLst>
      <p:ext uri="{BB962C8B-B14F-4D97-AF65-F5344CB8AC3E}">
        <p14:creationId xmlns:p14="http://schemas.microsoft.com/office/powerpoint/2010/main" val="21081702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C6CB7-9F53-444A-B83D-C53C410ED81C}"/>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7288E841-550F-7445-BB79-955377F09187}"/>
              </a:ext>
            </a:extLst>
          </p:cNvPr>
          <p:cNvSpPr txBox="1">
            <a:spLocks noGrp="1"/>
          </p:cNvSpPr>
          <p:nvPr>
            <p:ph idx="1"/>
          </p:nvPr>
        </p:nvSpPr>
        <p:spPr>
          <a:xfrm>
            <a:off x="628653"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32F065-3938-134B-A24F-AE9123E4B07B}"/>
              </a:ext>
            </a:extLst>
          </p:cNvPr>
          <p:cNvSpPr txBox="1">
            <a:spLocks noGrp="1"/>
          </p:cNvSpPr>
          <p:nvPr>
            <p:ph idx="2"/>
          </p:nvPr>
        </p:nvSpPr>
        <p:spPr>
          <a:xfrm>
            <a:off x="4629151"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E8DC871-FFAC-4945-9A5D-394E8BCEDEDC}"/>
              </a:ext>
            </a:extLst>
          </p:cNvPr>
          <p:cNvSpPr txBox="1">
            <a:spLocks noGrp="1"/>
          </p:cNvSpPr>
          <p:nvPr>
            <p:ph type="dt" sz="half" idx="7"/>
          </p:nvPr>
        </p:nvSpPr>
        <p:spPr/>
        <p:txBody>
          <a:bodyPr/>
          <a:lstStyle>
            <a:lvl1pPr>
              <a:defRPr/>
            </a:lvl1pPr>
          </a:lstStyle>
          <a:p>
            <a:pPr lvl="0"/>
            <a:fld id="{B09394E6-049A-6143-91C5-71A7A0E1B590}" type="datetime1">
              <a:rPr lang="en-GB"/>
              <a:pPr lvl="0"/>
              <a:t>12/12/2023</a:t>
            </a:fld>
            <a:endParaRPr lang="en-GB"/>
          </a:p>
        </p:txBody>
      </p:sp>
      <p:sp>
        <p:nvSpPr>
          <p:cNvPr id="6" name="Footer Placeholder 5">
            <a:extLst>
              <a:ext uri="{FF2B5EF4-FFF2-40B4-BE49-F238E27FC236}">
                <a16:creationId xmlns:a16="http://schemas.microsoft.com/office/drawing/2014/main" id="{61453A2F-B02D-2449-AE77-831FBE45FF2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BFE25A9B-C03F-6D42-B4E3-C4B68F205A49}"/>
              </a:ext>
            </a:extLst>
          </p:cNvPr>
          <p:cNvSpPr txBox="1">
            <a:spLocks noGrp="1"/>
          </p:cNvSpPr>
          <p:nvPr>
            <p:ph type="sldNum" sz="quarter" idx="8"/>
          </p:nvPr>
        </p:nvSpPr>
        <p:spPr/>
        <p:txBody>
          <a:bodyPr/>
          <a:lstStyle>
            <a:lvl1pPr>
              <a:defRPr/>
            </a:lvl1pPr>
          </a:lstStyle>
          <a:p>
            <a:pPr lvl="0"/>
            <a:fld id="{7A1780F5-7D61-DB42-9C84-4376AB2DBD99}" type="slidenum">
              <a:t>‹#›</a:t>
            </a:fld>
            <a:endParaRPr lang="en-GB"/>
          </a:p>
        </p:txBody>
      </p:sp>
    </p:spTree>
    <p:extLst>
      <p:ext uri="{BB962C8B-B14F-4D97-AF65-F5344CB8AC3E}">
        <p14:creationId xmlns:p14="http://schemas.microsoft.com/office/powerpoint/2010/main" val="136733743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PSQM">
    <p:spTree>
      <p:nvGrpSpPr>
        <p:cNvPr id="1" name=""/>
        <p:cNvGrpSpPr/>
        <p:nvPr/>
      </p:nvGrpSpPr>
      <p:grpSpPr>
        <a:xfrm>
          <a:off x="0" y="0"/>
          <a:ext cx="0" cy="0"/>
          <a:chOff x="0" y="0"/>
          <a:chExt cx="0" cy="0"/>
        </a:xfrm>
      </p:grpSpPr>
      <p:pic>
        <p:nvPicPr>
          <p:cNvPr id="2" name="Picture 13" descr="A picture containing text, clipart&#10;&#10;Description automatically generated">
            <a:hlinkClick r:id="rId2"/>
            <a:extLst>
              <a:ext uri="{FF2B5EF4-FFF2-40B4-BE49-F238E27FC236}">
                <a16:creationId xmlns:a16="http://schemas.microsoft.com/office/drawing/2014/main" id="{5BBDEB94-D2C6-5741-A519-DEBD23B9732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34902" y="1783320"/>
            <a:ext cx="4045438" cy="2275559"/>
          </a:xfrm>
          <a:prstGeom prst="rect">
            <a:avLst/>
          </a:prstGeom>
          <a:noFill/>
          <a:ln cap="flat">
            <a:noFill/>
          </a:ln>
        </p:spPr>
      </p:pic>
      <p:sp>
        <p:nvSpPr>
          <p:cNvPr id="3" name="Date Placeholder 2">
            <a:extLst>
              <a:ext uri="{FF2B5EF4-FFF2-40B4-BE49-F238E27FC236}">
                <a16:creationId xmlns:a16="http://schemas.microsoft.com/office/drawing/2014/main" id="{E3F9DBB5-B00D-B440-AB43-A3FC78B5F93D}"/>
              </a:ext>
            </a:extLst>
          </p:cNvPr>
          <p:cNvSpPr txBox="1">
            <a:spLocks noGrp="1"/>
          </p:cNvSpPr>
          <p:nvPr>
            <p:ph type="dt" sz="half" idx="7"/>
          </p:nvPr>
        </p:nvSpPr>
        <p:spPr/>
        <p:txBody>
          <a:bodyPr/>
          <a:lstStyle>
            <a:lvl1pPr>
              <a:defRPr/>
            </a:lvl1pPr>
          </a:lstStyle>
          <a:p>
            <a:pPr lvl="0"/>
            <a:fld id="{07F603AE-5FB3-5646-A98F-FF1859D61D69}" type="datetime1">
              <a:rPr lang="en-GB"/>
              <a:pPr lvl="0"/>
              <a:t>12/12/2023</a:t>
            </a:fld>
            <a:endParaRPr lang="en-GB"/>
          </a:p>
        </p:txBody>
      </p:sp>
      <p:sp>
        <p:nvSpPr>
          <p:cNvPr id="4" name="Footer Placeholder 3">
            <a:extLst>
              <a:ext uri="{FF2B5EF4-FFF2-40B4-BE49-F238E27FC236}">
                <a16:creationId xmlns:a16="http://schemas.microsoft.com/office/drawing/2014/main" id="{25B0DAFE-0FD1-5349-A024-A5D80CDA16FD}"/>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793FBA69-1BD4-9D41-95CB-3A8E70C06138}"/>
              </a:ext>
            </a:extLst>
          </p:cNvPr>
          <p:cNvSpPr txBox="1">
            <a:spLocks noGrp="1"/>
          </p:cNvSpPr>
          <p:nvPr>
            <p:ph type="sldNum" sz="quarter" idx="8"/>
          </p:nvPr>
        </p:nvSpPr>
        <p:spPr/>
        <p:txBody>
          <a:bodyPr/>
          <a:lstStyle>
            <a:lvl1pPr>
              <a:defRPr/>
            </a:lvl1pPr>
          </a:lstStyle>
          <a:p>
            <a:pPr lvl="0"/>
            <a:fld id="{21C00FB2-6E76-C64F-B083-04427737EB7F}" type="slidenum">
              <a:t>‹#›</a:t>
            </a:fld>
            <a:endParaRPr lang="en-GB"/>
          </a:p>
        </p:txBody>
      </p:sp>
      <p:sp>
        <p:nvSpPr>
          <p:cNvPr id="6" name="TextBox 13">
            <a:extLst>
              <a:ext uri="{FF2B5EF4-FFF2-40B4-BE49-F238E27FC236}">
                <a16:creationId xmlns:a16="http://schemas.microsoft.com/office/drawing/2014/main" id="{538B8F17-D782-5546-BF52-ACAFFB828DC1}"/>
              </a:ext>
            </a:extLst>
          </p:cNvPr>
          <p:cNvSpPr txBox="1"/>
          <p:nvPr/>
        </p:nvSpPr>
        <p:spPr>
          <a:xfrm>
            <a:off x="863010" y="734698"/>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PRIMARY SCIENCE QUALITY MARK</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7" name="TextBox 12">
            <a:extLst>
              <a:ext uri="{FF2B5EF4-FFF2-40B4-BE49-F238E27FC236}">
                <a16:creationId xmlns:a16="http://schemas.microsoft.com/office/drawing/2014/main" id="{466E2686-891F-EB4D-B404-CA3668E377BE}"/>
              </a:ext>
            </a:extLst>
          </p:cNvPr>
          <p:cNvSpPr txBox="1"/>
          <p:nvPr/>
        </p:nvSpPr>
        <p:spPr>
          <a:xfrm>
            <a:off x="863010" y="1378243"/>
            <a:ext cx="3646090" cy="337015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We encourage you to consider taking part in the </a:t>
            </a:r>
            <a:r>
              <a:rPr lang="en-GB" sz="1950" b="1" i="0" u="none" strike="noStrike" kern="1200" cap="none" spc="0" baseline="0">
                <a:solidFill>
                  <a:srgbClr val="006AB3"/>
                </a:solidFill>
                <a:uFillTx/>
                <a:latin typeface="Plus Jakarta Sans ExtraBold" pitchFamily="2" charset="0"/>
                <a:cs typeface="Plus Jakarta Sans ExtraBold" pitchFamily="2" charset="0"/>
                <a:hlinkClick r:id="rId2"/>
              </a:rPr>
              <a:t>Primary Science Quality Mark (PSQM)</a:t>
            </a:r>
            <a:r>
              <a:rPr lang="en-GB" sz="1950" b="1" i="0" u="none" strike="noStrike" kern="1200" cap="none" spc="0" baseline="0">
                <a:solidFill>
                  <a:srgbClr val="5E5B5C"/>
                </a:solidFill>
                <a:uFillTx/>
                <a:latin typeface="Plus Jakarta Sans ExtraBold" pitchFamily="2" charset="0"/>
                <a:cs typeface="Plus Jakarta Sans ExtraBold" pitchFamily="2" charset="0"/>
              </a:rPr>
              <a:t>. </a:t>
            </a:r>
            <a:r>
              <a:rPr lang="en-GB" sz="1950" b="0" i="0" u="none" strike="noStrike" kern="1200" cap="none" spc="0" baseline="0">
                <a:solidFill>
                  <a:srgbClr val="5E5B5C"/>
                </a:solidFill>
                <a:uFillTx/>
                <a:latin typeface="Plus Jakarta Sans Medium" pitchFamily="2" charset="0"/>
                <a:cs typeface="Plus Jakarta Sans Medium" pitchFamily="2" charset="0"/>
              </a:rPr>
              <a:t>This year-long CPD accreditation programme focuses on developing effective, confident science leadership for whole school impact on science teaching and learning. </a:t>
            </a:r>
          </a:p>
        </p:txBody>
      </p:sp>
      <p:sp>
        <p:nvSpPr>
          <p:cNvPr id="8" name="TextBox 12">
            <a:extLst>
              <a:ext uri="{FF2B5EF4-FFF2-40B4-BE49-F238E27FC236}">
                <a16:creationId xmlns:a16="http://schemas.microsoft.com/office/drawing/2014/main" id="{C6A06BB3-0D67-D944-ADEC-2319E80B8001}"/>
              </a:ext>
            </a:extLst>
          </p:cNvPr>
          <p:cNvSpPr txBox="1"/>
          <p:nvPr/>
        </p:nvSpPr>
        <p:spPr>
          <a:xfrm>
            <a:off x="863010" y="4902916"/>
            <a:ext cx="7250936" cy="609398"/>
          </a:xfrm>
          <a:prstGeom prst="rect">
            <a:avLst/>
          </a:prstGeom>
          <a:noFill/>
          <a:ln cap="flat">
            <a:noFill/>
          </a:ln>
        </p:spPr>
        <p:txBody>
          <a:bodyPr vert="horz" wrap="square" lIns="68580" tIns="34290" rIns="68580" bIns="34290" anchor="t" anchorCtr="0" compatLnSpc="1">
            <a:spAutoFit/>
          </a:bodyPr>
          <a:lstStyle/>
          <a:p>
            <a:pPr marL="0" marR="0" lvl="0" indent="0" algn="l" defTabSz="914377" rtl="0" fontAlgn="auto" hangingPunct="1">
              <a:lnSpc>
                <a:spcPct val="90000"/>
              </a:lnSpc>
              <a:spcBef>
                <a:spcPts val="1001"/>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PSTT is proud to be a long term supporter of PSQM through a strategic partnership with the University of Hertfordshire.</a:t>
            </a:r>
          </a:p>
        </p:txBody>
      </p:sp>
    </p:spTree>
    <p:extLst>
      <p:ext uri="{BB962C8B-B14F-4D97-AF65-F5344CB8AC3E}">
        <p14:creationId xmlns:p14="http://schemas.microsoft.com/office/powerpoint/2010/main" val="215734073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12/12/2023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04"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SSERC</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61734"/>
            <a:ext cx="4111570"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SSERC is a Local Authority shared service that provides support across all 32 Scottish Local Education Authorities. It supports primary science through three core strands:</a:t>
            </a:r>
          </a:p>
        </p:txBody>
      </p:sp>
      <p:pic>
        <p:nvPicPr>
          <p:cNvPr id="7" name="Picture 5" descr="Icon&#10;&#10;Description automatically generated with medium confidence">
            <a:hlinkClick r:id="rId2"/>
            <a:extLst>
              <a:ext uri="{FF2B5EF4-FFF2-40B4-BE49-F238E27FC236}">
                <a16:creationId xmlns:a16="http://schemas.microsoft.com/office/drawing/2014/main" id="{CB9A4F32-25F9-B742-AEB8-1CF598BB75C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92007" y="1661735"/>
            <a:ext cx="3504424" cy="1685079"/>
          </a:xfrm>
          <a:prstGeom prst="rect">
            <a:avLst/>
          </a:prstGeom>
          <a:noFill/>
          <a:ln cap="flat">
            <a:noFill/>
          </a:ln>
        </p:spPr>
      </p:pic>
      <p:sp>
        <p:nvSpPr>
          <p:cNvPr id="8" name="TextBox 12">
            <a:extLst>
              <a:ext uri="{FF2B5EF4-FFF2-40B4-BE49-F238E27FC236}">
                <a16:creationId xmlns:a16="http://schemas.microsoft.com/office/drawing/2014/main" id="{861B331A-492C-AD4B-A8C7-0F56E346A34E}"/>
              </a:ext>
            </a:extLst>
          </p:cNvPr>
          <p:cNvSpPr txBox="1"/>
          <p:nvPr/>
        </p:nvSpPr>
        <p:spPr>
          <a:xfrm>
            <a:off x="863004" y="3581350"/>
            <a:ext cx="7652348" cy="2169825"/>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The provision of career-long professional learning (CLPL) opportunities for teachers across Scotland.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an advisory service providing health and safety advice and guidance.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lead coordinator for the STEM Ambassador hubs in Scotland, giving schools opportunities for wider STEM engagement</a:t>
            </a:r>
          </a:p>
        </p:txBody>
      </p:sp>
    </p:spTree>
    <p:extLst>
      <p:ext uri="{BB962C8B-B14F-4D97-AF65-F5344CB8AC3E}">
        <p14:creationId xmlns:p14="http://schemas.microsoft.com/office/powerpoint/2010/main" val="153723300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1_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12/12/2023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4050" b="0" i="0" u="none" strike="noStrike" kern="1200" cap="none" spc="0" baseline="0">
                <a:solidFill>
                  <a:srgbClr val="3EB1C8"/>
                </a:solidFill>
                <a:uFillTx/>
                <a:latin typeface="Plus Jakarta Sans Medium" pitchFamily="2" charset="0"/>
                <a:cs typeface="Plus Jakarta Sans Medium" pitchFamily="2" charset="0"/>
              </a:rPr>
              <a:t>25 Years of PSTT</a:t>
            </a:r>
          </a:p>
        </p:txBody>
      </p:sp>
      <p:sp>
        <p:nvSpPr>
          <p:cNvPr id="6" name="TextBox 12">
            <a:extLst>
              <a:ext uri="{FF2B5EF4-FFF2-40B4-BE49-F238E27FC236}">
                <a16:creationId xmlns:a16="http://schemas.microsoft.com/office/drawing/2014/main" id="{F4C70338-40AE-CC4E-8D99-7C0741DBD0BA}"/>
              </a:ext>
            </a:extLst>
          </p:cNvPr>
          <p:cNvSpPr txBox="1"/>
          <p:nvPr/>
        </p:nvSpPr>
        <p:spPr>
          <a:xfrm>
            <a:off x="809670" y="1594991"/>
            <a:ext cx="431859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Over the past 25 years, PSTT has invested more than £24 million in supporting teachers to raise the profile of science. We’ve established our College of over 200 inspiring science leaders, supported academics to do key research and development projects, worked with teachers and partners to produce numerous science resources, and helped establish strong communities of practice throughout the UK.</a:t>
            </a:r>
          </a:p>
        </p:txBody>
      </p:sp>
      <p:pic>
        <p:nvPicPr>
          <p:cNvPr id="10" name="Picture 9" descr="A picture containing text, sign, room&#10;&#10;Description automatically generated">
            <a:extLst>
              <a:ext uri="{FF2B5EF4-FFF2-40B4-BE49-F238E27FC236}">
                <a16:creationId xmlns:a16="http://schemas.microsoft.com/office/drawing/2014/main" id="{D1BD6968-D911-815C-EED6-F37F73987A3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583510" y="2053590"/>
            <a:ext cx="2750820" cy="2750820"/>
          </a:xfrm>
          <a:prstGeom prst="rect">
            <a:avLst/>
          </a:prstGeom>
        </p:spPr>
      </p:pic>
    </p:spTree>
    <p:extLst>
      <p:ext uri="{BB962C8B-B14F-4D97-AF65-F5344CB8AC3E}">
        <p14:creationId xmlns:p14="http://schemas.microsoft.com/office/powerpoint/2010/main" val="176495778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8A053-C971-0D49-84CA-DA10A947299C}"/>
              </a:ext>
            </a:extLst>
          </p:cNvPr>
          <p:cNvSpPr txBox="1">
            <a:spLocks noGrp="1"/>
          </p:cNvSpPr>
          <p:nvPr>
            <p:ph type="ctrTitle"/>
          </p:nvPr>
        </p:nvSpPr>
        <p:spPr>
          <a:xfrm>
            <a:off x="685800" y="1122360"/>
            <a:ext cx="7772397" cy="2387599"/>
          </a:xfrm>
        </p:spPr>
        <p:txBody>
          <a:bodyPr anchor="b" anchorCtr="1"/>
          <a:lstStyle>
            <a:lvl1pPr algn="ctr">
              <a:defRPr sz="5400"/>
            </a:lvl1pPr>
          </a:lstStyle>
          <a:p>
            <a:pPr lvl="0"/>
            <a:r>
              <a:rPr lang="en-US"/>
              <a:t>CLICK TO EDIT MASTER TITLE STYLE</a:t>
            </a:r>
          </a:p>
        </p:txBody>
      </p:sp>
      <p:sp>
        <p:nvSpPr>
          <p:cNvPr id="3" name="Subtitle 2">
            <a:extLst>
              <a:ext uri="{FF2B5EF4-FFF2-40B4-BE49-F238E27FC236}">
                <a16:creationId xmlns:a16="http://schemas.microsoft.com/office/drawing/2014/main" id="{5549900A-F2CF-E04C-AA04-AF2DC580583D}"/>
              </a:ext>
            </a:extLst>
          </p:cNvPr>
          <p:cNvSpPr txBox="1">
            <a:spLocks noGrp="1"/>
          </p:cNvSpPr>
          <p:nvPr>
            <p:ph type="subTitle" idx="1"/>
          </p:nvPr>
        </p:nvSpPr>
        <p:spPr>
          <a:xfrm>
            <a:off x="1143002" y="3602041"/>
            <a:ext cx="6858000" cy="1655761"/>
          </a:xfrm>
        </p:spPr>
        <p:txBody>
          <a:bodyPr anchorCtr="1"/>
          <a:lstStyle>
            <a:lvl1pPr marL="0" indent="0" algn="ctr">
              <a:buNone/>
              <a:defRPr sz="2400">
                <a:solidFill>
                  <a:srgbClr val="E10098"/>
                </a:solidFill>
              </a:defRPr>
            </a:lvl1pPr>
          </a:lstStyle>
          <a:p>
            <a:pPr lvl="0"/>
            <a:r>
              <a:rPr lang="en-US"/>
              <a:t>Click to edit Master subtitle style</a:t>
            </a:r>
          </a:p>
        </p:txBody>
      </p:sp>
      <p:sp>
        <p:nvSpPr>
          <p:cNvPr id="4" name="Date Placeholder 3">
            <a:extLst>
              <a:ext uri="{FF2B5EF4-FFF2-40B4-BE49-F238E27FC236}">
                <a16:creationId xmlns:a16="http://schemas.microsoft.com/office/drawing/2014/main" id="{0438E852-5834-A144-A446-E5BA3BAB8719}"/>
              </a:ext>
            </a:extLst>
          </p:cNvPr>
          <p:cNvSpPr txBox="1">
            <a:spLocks noGrp="1"/>
          </p:cNvSpPr>
          <p:nvPr>
            <p:ph type="dt" sz="half" idx="7"/>
          </p:nvPr>
        </p:nvSpPr>
        <p:spPr/>
        <p:txBody>
          <a:bodyPr/>
          <a:lstStyle>
            <a:lvl1pPr>
              <a:defRPr/>
            </a:lvl1pPr>
          </a:lstStyle>
          <a:p>
            <a:pPr lvl="0"/>
            <a:fld id="{89529726-D046-9C46-B135-4EB0DB188FD6}" type="datetime1">
              <a:rPr lang="en-GB"/>
              <a:pPr lvl="0"/>
              <a:t>12/12/2023</a:t>
            </a:fld>
            <a:endParaRPr lang="en-GB"/>
          </a:p>
        </p:txBody>
      </p:sp>
      <p:sp>
        <p:nvSpPr>
          <p:cNvPr id="5" name="Footer Placeholder 4">
            <a:extLst>
              <a:ext uri="{FF2B5EF4-FFF2-40B4-BE49-F238E27FC236}">
                <a16:creationId xmlns:a16="http://schemas.microsoft.com/office/drawing/2014/main" id="{2896C81A-E9FB-5947-A3B6-F6434B7B37E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2B94504F-F93B-314B-B34A-08FD45AE281A}"/>
              </a:ext>
            </a:extLst>
          </p:cNvPr>
          <p:cNvSpPr txBox="1">
            <a:spLocks noGrp="1"/>
          </p:cNvSpPr>
          <p:nvPr>
            <p:ph type="sldNum" sz="quarter" idx="8"/>
          </p:nvPr>
        </p:nvSpPr>
        <p:spPr/>
        <p:txBody>
          <a:bodyPr/>
          <a:lstStyle>
            <a:lvl1pPr>
              <a:defRPr/>
            </a:lvl1pPr>
          </a:lstStyle>
          <a:p>
            <a:pPr lvl="0"/>
            <a:fld id="{B713B00C-55BF-B245-89BA-50AC3F4B69A7}" type="slidenum">
              <a:t>‹#›</a:t>
            </a:fld>
            <a:endParaRPr lang="en-GB"/>
          </a:p>
        </p:txBody>
      </p:sp>
    </p:spTree>
    <p:extLst>
      <p:ext uri="{BB962C8B-B14F-4D97-AF65-F5344CB8AC3E}">
        <p14:creationId xmlns:p14="http://schemas.microsoft.com/office/powerpoint/2010/main" val="1965301012"/>
      </p:ext>
    </p:extLst>
  </p:cSld>
  <p:clrMapOvr>
    <a:masterClrMapping/>
  </p:clrMapOvr>
  <p:hf sldNum="0" hdr="0" ftr="0" dt="0"/>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F9427-898E-1843-81F5-8D67C8390496}"/>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Date Placeholder 2">
            <a:extLst>
              <a:ext uri="{FF2B5EF4-FFF2-40B4-BE49-F238E27FC236}">
                <a16:creationId xmlns:a16="http://schemas.microsoft.com/office/drawing/2014/main" id="{2BEE2C72-C9D7-0D48-A26C-A2F77EDA81B7}"/>
              </a:ext>
            </a:extLst>
          </p:cNvPr>
          <p:cNvSpPr txBox="1">
            <a:spLocks noGrp="1"/>
          </p:cNvSpPr>
          <p:nvPr>
            <p:ph type="dt" sz="half" idx="7"/>
          </p:nvPr>
        </p:nvSpPr>
        <p:spPr/>
        <p:txBody>
          <a:bodyPr/>
          <a:lstStyle>
            <a:lvl1pPr>
              <a:defRPr/>
            </a:lvl1pPr>
          </a:lstStyle>
          <a:p>
            <a:pPr lvl="0"/>
            <a:fld id="{800257A8-E2D1-A842-ADD4-447C325A5612}" type="datetime1">
              <a:rPr lang="en-GB"/>
              <a:pPr lvl="0"/>
              <a:t>12/12/2023</a:t>
            </a:fld>
            <a:endParaRPr lang="en-GB"/>
          </a:p>
        </p:txBody>
      </p:sp>
      <p:sp>
        <p:nvSpPr>
          <p:cNvPr id="4" name="Footer Placeholder 3">
            <a:extLst>
              <a:ext uri="{FF2B5EF4-FFF2-40B4-BE49-F238E27FC236}">
                <a16:creationId xmlns:a16="http://schemas.microsoft.com/office/drawing/2014/main" id="{5C3B36A4-E5AA-9642-81ED-C9D8B9E2BD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295AB4F6-D424-B148-888F-1EE25153EE5F}"/>
              </a:ext>
            </a:extLst>
          </p:cNvPr>
          <p:cNvSpPr txBox="1">
            <a:spLocks noGrp="1"/>
          </p:cNvSpPr>
          <p:nvPr>
            <p:ph type="sldNum" sz="quarter" idx="8"/>
          </p:nvPr>
        </p:nvSpPr>
        <p:spPr/>
        <p:txBody>
          <a:bodyPr/>
          <a:lstStyle>
            <a:lvl1pPr>
              <a:defRPr/>
            </a:lvl1pPr>
          </a:lstStyle>
          <a:p>
            <a:pPr lvl="0"/>
            <a:fld id="{F16D1E20-0AE7-A64B-93EC-281792ADEEAC}" type="slidenum">
              <a:t>‹#›</a:t>
            </a:fld>
            <a:endParaRPr lang="en-GB"/>
          </a:p>
        </p:txBody>
      </p:sp>
    </p:spTree>
    <p:extLst>
      <p:ext uri="{BB962C8B-B14F-4D97-AF65-F5344CB8AC3E}">
        <p14:creationId xmlns:p14="http://schemas.microsoft.com/office/powerpoint/2010/main" val="1172485381"/>
      </p:ext>
    </p:extLst>
  </p:cSld>
  <p:clrMapOvr>
    <a:masterClrMapping/>
  </p:clrMapOvr>
  <p:hf sldNum="0" hdr="0" ftr="0" dt="0"/>
</p:sldLayout>
</file>

<file path=ppt/slideLayouts/slideLayout5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13B5A-184C-6947-A739-829D389D857F}"/>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A0568594-6644-084B-85C2-4F5E0268E9AE}"/>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857A2A-F9CD-8C4D-A94C-905091988D8E}"/>
              </a:ext>
            </a:extLst>
          </p:cNvPr>
          <p:cNvSpPr txBox="1">
            <a:spLocks noGrp="1"/>
          </p:cNvSpPr>
          <p:nvPr>
            <p:ph type="dt" sz="half" idx="7"/>
          </p:nvPr>
        </p:nvSpPr>
        <p:spPr/>
        <p:txBody>
          <a:bodyPr/>
          <a:lstStyle>
            <a:lvl1pPr>
              <a:defRPr/>
            </a:lvl1pPr>
          </a:lstStyle>
          <a:p>
            <a:pPr lvl="0"/>
            <a:fld id="{CC34E8BB-7019-ED47-BE67-7BF1E5AF36A1}" type="datetime1">
              <a:rPr lang="en-GB"/>
              <a:pPr lvl="0"/>
              <a:t>12/12/2023</a:t>
            </a:fld>
            <a:endParaRPr lang="en-GB"/>
          </a:p>
        </p:txBody>
      </p:sp>
      <p:sp>
        <p:nvSpPr>
          <p:cNvPr id="5" name="Footer Placeholder 4">
            <a:extLst>
              <a:ext uri="{FF2B5EF4-FFF2-40B4-BE49-F238E27FC236}">
                <a16:creationId xmlns:a16="http://schemas.microsoft.com/office/drawing/2014/main" id="{C4D33912-79BD-BA46-8E03-37FAFB0795D6}"/>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02D85BCC-88A3-D141-8846-B3349DA8D449}"/>
              </a:ext>
            </a:extLst>
          </p:cNvPr>
          <p:cNvSpPr txBox="1">
            <a:spLocks noGrp="1"/>
          </p:cNvSpPr>
          <p:nvPr>
            <p:ph type="sldNum" sz="quarter" idx="8"/>
          </p:nvPr>
        </p:nvSpPr>
        <p:spPr/>
        <p:txBody>
          <a:bodyPr/>
          <a:lstStyle>
            <a:lvl1pPr>
              <a:defRPr/>
            </a:lvl1pPr>
          </a:lstStyle>
          <a:p>
            <a:pPr lvl="0"/>
            <a:fld id="{75F47356-93A5-3848-91C4-F897CFFA62BF}" type="slidenum">
              <a:t>‹#›</a:t>
            </a:fld>
            <a:endParaRPr lang="en-GB"/>
          </a:p>
        </p:txBody>
      </p:sp>
    </p:spTree>
    <p:extLst>
      <p:ext uri="{BB962C8B-B14F-4D97-AF65-F5344CB8AC3E}">
        <p14:creationId xmlns:p14="http://schemas.microsoft.com/office/powerpoint/2010/main" val="210870488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9556E-CCC3-A341-B110-F4D14A732787}"/>
              </a:ext>
            </a:extLst>
          </p:cNvPr>
          <p:cNvSpPr txBox="1">
            <a:spLocks noGrp="1"/>
          </p:cNvSpPr>
          <p:nvPr>
            <p:ph type="title"/>
          </p:nvPr>
        </p:nvSpPr>
        <p:spPr>
          <a:xfrm>
            <a:off x="623885" y="1709741"/>
            <a:ext cx="7886700" cy="2852735"/>
          </a:xfrm>
        </p:spPr>
        <p:txBody>
          <a:bodyPr anchor="b"/>
          <a:lstStyle>
            <a:lvl1pPr>
              <a:defRPr sz="6000"/>
            </a:lvl1pPr>
          </a:lstStyle>
          <a:p>
            <a:pPr lvl="0"/>
            <a:r>
              <a:rPr lang="en-US"/>
              <a:t>Click to edit Master title style</a:t>
            </a:r>
          </a:p>
        </p:txBody>
      </p:sp>
      <p:sp>
        <p:nvSpPr>
          <p:cNvPr id="3" name="Text Placeholder 2">
            <a:extLst>
              <a:ext uri="{FF2B5EF4-FFF2-40B4-BE49-F238E27FC236}">
                <a16:creationId xmlns:a16="http://schemas.microsoft.com/office/drawing/2014/main" id="{1C93AB03-1C45-BD4D-B94C-F0B86F284E00}"/>
              </a:ext>
            </a:extLst>
          </p:cNvPr>
          <p:cNvSpPr txBox="1">
            <a:spLocks noGrp="1"/>
          </p:cNvSpPr>
          <p:nvPr>
            <p:ph type="body" idx="1"/>
          </p:nvPr>
        </p:nvSpPr>
        <p:spPr>
          <a:xfrm>
            <a:off x="623885" y="4589462"/>
            <a:ext cx="7886700" cy="1500188"/>
          </a:xfrm>
        </p:spPr>
        <p:txBody>
          <a:bodyPr/>
          <a:lstStyle>
            <a:lvl1pPr marL="0" indent="0">
              <a:buNone/>
              <a:defRPr sz="2400">
                <a:solidFill>
                  <a:srgbClr val="002060"/>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548F669C-FEF0-CC4F-B03D-0D6AF91A54F0}"/>
              </a:ext>
            </a:extLst>
          </p:cNvPr>
          <p:cNvSpPr txBox="1">
            <a:spLocks noGrp="1"/>
          </p:cNvSpPr>
          <p:nvPr>
            <p:ph type="dt" sz="half" idx="7"/>
          </p:nvPr>
        </p:nvSpPr>
        <p:spPr/>
        <p:txBody>
          <a:bodyPr/>
          <a:lstStyle>
            <a:lvl1pPr>
              <a:defRPr/>
            </a:lvl1pPr>
          </a:lstStyle>
          <a:p>
            <a:pPr lvl="0"/>
            <a:fld id="{9091EF87-A665-FB42-B0A7-654DF775E24B}" type="datetime1">
              <a:rPr lang="en-GB"/>
              <a:pPr lvl="0"/>
              <a:t>12/12/2023</a:t>
            </a:fld>
            <a:endParaRPr lang="en-GB"/>
          </a:p>
        </p:txBody>
      </p:sp>
      <p:sp>
        <p:nvSpPr>
          <p:cNvPr id="5" name="Footer Placeholder 4">
            <a:extLst>
              <a:ext uri="{FF2B5EF4-FFF2-40B4-BE49-F238E27FC236}">
                <a16:creationId xmlns:a16="http://schemas.microsoft.com/office/drawing/2014/main" id="{99576078-1B1C-CC4E-BE7E-0CC3619DD809}"/>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C5955285-3FD6-A749-B4B6-D061425F058D}"/>
              </a:ext>
            </a:extLst>
          </p:cNvPr>
          <p:cNvSpPr txBox="1">
            <a:spLocks noGrp="1"/>
          </p:cNvSpPr>
          <p:nvPr>
            <p:ph type="sldNum" sz="quarter" idx="8"/>
          </p:nvPr>
        </p:nvSpPr>
        <p:spPr/>
        <p:txBody>
          <a:bodyPr/>
          <a:lstStyle>
            <a:lvl1pPr>
              <a:defRPr/>
            </a:lvl1pPr>
          </a:lstStyle>
          <a:p>
            <a:pPr lvl="0"/>
            <a:fld id="{690E2A5E-147B-C348-AE2F-0383D220ABDB}" type="slidenum">
              <a:t>‹#›</a:t>
            </a:fld>
            <a:endParaRPr lang="en-GB"/>
          </a:p>
        </p:txBody>
      </p:sp>
    </p:spTree>
    <p:extLst>
      <p:ext uri="{BB962C8B-B14F-4D97-AF65-F5344CB8AC3E}">
        <p14:creationId xmlns:p14="http://schemas.microsoft.com/office/powerpoint/2010/main" val="203744609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C6CB7-9F53-444A-B83D-C53C410ED81C}"/>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7288E841-550F-7445-BB79-955377F09187}"/>
              </a:ext>
            </a:extLst>
          </p:cNvPr>
          <p:cNvSpPr txBox="1">
            <a:spLocks noGrp="1"/>
          </p:cNvSpPr>
          <p:nvPr>
            <p:ph idx="1"/>
          </p:nvPr>
        </p:nvSpPr>
        <p:spPr>
          <a:xfrm>
            <a:off x="628653"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32F065-3938-134B-A24F-AE9123E4B07B}"/>
              </a:ext>
            </a:extLst>
          </p:cNvPr>
          <p:cNvSpPr txBox="1">
            <a:spLocks noGrp="1"/>
          </p:cNvSpPr>
          <p:nvPr>
            <p:ph idx="2"/>
          </p:nvPr>
        </p:nvSpPr>
        <p:spPr>
          <a:xfrm>
            <a:off x="4629151"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E8DC871-FFAC-4945-9A5D-394E8BCEDEDC}"/>
              </a:ext>
            </a:extLst>
          </p:cNvPr>
          <p:cNvSpPr txBox="1">
            <a:spLocks noGrp="1"/>
          </p:cNvSpPr>
          <p:nvPr>
            <p:ph type="dt" sz="half" idx="7"/>
          </p:nvPr>
        </p:nvSpPr>
        <p:spPr/>
        <p:txBody>
          <a:bodyPr/>
          <a:lstStyle>
            <a:lvl1pPr>
              <a:defRPr/>
            </a:lvl1pPr>
          </a:lstStyle>
          <a:p>
            <a:pPr lvl="0"/>
            <a:fld id="{B09394E6-049A-6143-91C5-71A7A0E1B590}" type="datetime1">
              <a:rPr lang="en-GB"/>
              <a:pPr lvl="0"/>
              <a:t>12/12/2023</a:t>
            </a:fld>
            <a:endParaRPr lang="en-GB"/>
          </a:p>
        </p:txBody>
      </p:sp>
      <p:sp>
        <p:nvSpPr>
          <p:cNvPr id="6" name="Footer Placeholder 5">
            <a:extLst>
              <a:ext uri="{FF2B5EF4-FFF2-40B4-BE49-F238E27FC236}">
                <a16:creationId xmlns:a16="http://schemas.microsoft.com/office/drawing/2014/main" id="{61453A2F-B02D-2449-AE77-831FBE45FF2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BFE25A9B-C03F-6D42-B4E3-C4B68F205A49}"/>
              </a:ext>
            </a:extLst>
          </p:cNvPr>
          <p:cNvSpPr txBox="1">
            <a:spLocks noGrp="1"/>
          </p:cNvSpPr>
          <p:nvPr>
            <p:ph type="sldNum" sz="quarter" idx="8"/>
          </p:nvPr>
        </p:nvSpPr>
        <p:spPr/>
        <p:txBody>
          <a:bodyPr/>
          <a:lstStyle>
            <a:lvl1pPr>
              <a:defRPr/>
            </a:lvl1pPr>
          </a:lstStyle>
          <a:p>
            <a:pPr lvl="0"/>
            <a:fld id="{7A1780F5-7D61-DB42-9C84-4376AB2DBD99}" type="slidenum">
              <a:t>‹#›</a:t>
            </a:fld>
            <a:endParaRPr lang="en-GB"/>
          </a:p>
        </p:txBody>
      </p:sp>
    </p:spTree>
    <p:extLst>
      <p:ext uri="{BB962C8B-B14F-4D97-AF65-F5344CB8AC3E}">
        <p14:creationId xmlns:p14="http://schemas.microsoft.com/office/powerpoint/2010/main" val="300947727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61AFC-09B3-B047-B21C-22BA1863BAB5}"/>
              </a:ext>
            </a:extLst>
          </p:cNvPr>
          <p:cNvSpPr txBox="1">
            <a:spLocks noGrp="1"/>
          </p:cNvSpPr>
          <p:nvPr>
            <p:ph type="title"/>
          </p:nvPr>
        </p:nvSpPr>
        <p:spPr>
          <a:xfrm>
            <a:off x="629838" y="365126"/>
            <a:ext cx="7886700" cy="1325562"/>
          </a:xfrm>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ABCF8523-D16E-D242-B396-D16E65AA1B22}"/>
              </a:ext>
            </a:extLst>
          </p:cNvPr>
          <p:cNvSpPr txBox="1">
            <a:spLocks noGrp="1"/>
          </p:cNvSpPr>
          <p:nvPr>
            <p:ph type="body" idx="1"/>
          </p:nvPr>
        </p:nvSpPr>
        <p:spPr>
          <a:xfrm>
            <a:off x="629838" y="1681164"/>
            <a:ext cx="3868337" cy="823913"/>
          </a:xfrm>
        </p:spPr>
        <p:txBody>
          <a:bodyPr anchor="b"/>
          <a:lstStyle>
            <a:lvl1pPr marL="0" indent="0">
              <a:buNone/>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0BAD984A-4CA9-6945-9698-4834813E7B41}"/>
              </a:ext>
            </a:extLst>
          </p:cNvPr>
          <p:cNvSpPr txBox="1">
            <a:spLocks noGrp="1"/>
          </p:cNvSpPr>
          <p:nvPr>
            <p:ph idx="2"/>
          </p:nvPr>
        </p:nvSpPr>
        <p:spPr>
          <a:xfrm>
            <a:off x="629838" y="2505077"/>
            <a:ext cx="3868337"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D0EB64-FD46-8141-9520-9B666347DD0F}"/>
              </a:ext>
            </a:extLst>
          </p:cNvPr>
          <p:cNvSpPr txBox="1">
            <a:spLocks noGrp="1"/>
          </p:cNvSpPr>
          <p:nvPr>
            <p:ph type="body" idx="3"/>
          </p:nvPr>
        </p:nvSpPr>
        <p:spPr>
          <a:xfrm>
            <a:off x="4629150" y="1681164"/>
            <a:ext cx="3887388" cy="823913"/>
          </a:xfrm>
        </p:spPr>
        <p:txBody>
          <a:bodyPr anchor="b"/>
          <a:lstStyle>
            <a:lvl1pPr marL="0" indent="0">
              <a:buNone/>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BC64190F-2D23-1447-9F02-AE6C44F6444E}"/>
              </a:ext>
            </a:extLst>
          </p:cNvPr>
          <p:cNvSpPr txBox="1">
            <a:spLocks noGrp="1"/>
          </p:cNvSpPr>
          <p:nvPr>
            <p:ph idx="4"/>
          </p:nvPr>
        </p:nvSpPr>
        <p:spPr>
          <a:xfrm>
            <a:off x="4629150" y="2505077"/>
            <a:ext cx="3887388"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26D7C33-E110-4C43-8BA2-A4FB98D4C45B}"/>
              </a:ext>
            </a:extLst>
          </p:cNvPr>
          <p:cNvSpPr txBox="1">
            <a:spLocks noGrp="1"/>
          </p:cNvSpPr>
          <p:nvPr>
            <p:ph type="dt" sz="half" idx="7"/>
          </p:nvPr>
        </p:nvSpPr>
        <p:spPr/>
        <p:txBody>
          <a:bodyPr/>
          <a:lstStyle>
            <a:lvl1pPr>
              <a:defRPr/>
            </a:lvl1pPr>
          </a:lstStyle>
          <a:p>
            <a:pPr lvl="0"/>
            <a:fld id="{E0855506-F344-F043-917C-2317E7E87CBE}" type="datetime1">
              <a:rPr lang="en-GB"/>
              <a:pPr lvl="0"/>
              <a:t>12/12/2023</a:t>
            </a:fld>
            <a:endParaRPr lang="en-GB"/>
          </a:p>
        </p:txBody>
      </p:sp>
      <p:sp>
        <p:nvSpPr>
          <p:cNvPr id="8" name="Footer Placeholder 7">
            <a:extLst>
              <a:ext uri="{FF2B5EF4-FFF2-40B4-BE49-F238E27FC236}">
                <a16:creationId xmlns:a16="http://schemas.microsoft.com/office/drawing/2014/main" id="{D9EE52F5-EA32-0545-B194-0F6CA5D20E34}"/>
              </a:ext>
            </a:extLst>
          </p:cNvPr>
          <p:cNvSpPr txBox="1">
            <a:spLocks noGrp="1"/>
          </p:cNvSpPr>
          <p:nvPr>
            <p:ph type="ftr" sz="quarter" idx="9"/>
          </p:nvPr>
        </p:nvSpPr>
        <p:spPr/>
        <p:txBody>
          <a:bodyPr/>
          <a:lstStyle>
            <a:lvl1pPr>
              <a:defRPr/>
            </a:lvl1pPr>
          </a:lstStyle>
          <a:p>
            <a:pPr lvl="0"/>
            <a:endParaRPr lang="en-GB"/>
          </a:p>
        </p:txBody>
      </p:sp>
      <p:sp>
        <p:nvSpPr>
          <p:cNvPr id="9" name="Slide Number Placeholder 8">
            <a:extLst>
              <a:ext uri="{FF2B5EF4-FFF2-40B4-BE49-F238E27FC236}">
                <a16:creationId xmlns:a16="http://schemas.microsoft.com/office/drawing/2014/main" id="{B113AE54-0CD2-604E-8D3B-B392F047EB16}"/>
              </a:ext>
            </a:extLst>
          </p:cNvPr>
          <p:cNvSpPr txBox="1">
            <a:spLocks noGrp="1"/>
          </p:cNvSpPr>
          <p:nvPr>
            <p:ph type="sldNum" sz="quarter" idx="8"/>
          </p:nvPr>
        </p:nvSpPr>
        <p:spPr/>
        <p:txBody>
          <a:bodyPr/>
          <a:lstStyle>
            <a:lvl1pPr>
              <a:defRPr/>
            </a:lvl1pPr>
          </a:lstStyle>
          <a:p>
            <a:pPr lvl="0"/>
            <a:fld id="{A96E3BEB-934B-674B-8E2D-A1B9DCE35E75}" type="slidenum">
              <a:t>‹#›</a:t>
            </a:fld>
            <a:endParaRPr lang="en-GB"/>
          </a:p>
        </p:txBody>
      </p:sp>
    </p:spTree>
    <p:extLst>
      <p:ext uri="{BB962C8B-B14F-4D97-AF65-F5344CB8AC3E}">
        <p14:creationId xmlns:p14="http://schemas.microsoft.com/office/powerpoint/2010/main" val="352037745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EB18E-02BE-544D-A33A-04326E043C1F}"/>
              </a:ext>
            </a:extLst>
          </p:cNvPr>
          <p:cNvSpPr txBox="1">
            <a:spLocks noGrp="1"/>
          </p:cNvSpPr>
          <p:nvPr>
            <p:ph type="title"/>
          </p:nvPr>
        </p:nvSpPr>
        <p:spPr/>
        <p:txBody>
          <a:bodyPr/>
          <a:lstStyle>
            <a:lvl1pPr>
              <a:defRPr/>
            </a:lvl1pPr>
          </a:lstStyle>
          <a:p>
            <a:pPr lvl="0"/>
            <a:r>
              <a:rPr lang="en-US"/>
              <a:t>Click to edit Master title style</a:t>
            </a:r>
          </a:p>
        </p:txBody>
      </p:sp>
      <p:sp>
        <p:nvSpPr>
          <p:cNvPr id="3" name="Date Placeholder 2">
            <a:extLst>
              <a:ext uri="{FF2B5EF4-FFF2-40B4-BE49-F238E27FC236}">
                <a16:creationId xmlns:a16="http://schemas.microsoft.com/office/drawing/2014/main" id="{2C73276F-9FEC-1A4A-A49E-97E38BB5F8C5}"/>
              </a:ext>
            </a:extLst>
          </p:cNvPr>
          <p:cNvSpPr txBox="1">
            <a:spLocks noGrp="1"/>
          </p:cNvSpPr>
          <p:nvPr>
            <p:ph type="dt" sz="half" idx="7"/>
          </p:nvPr>
        </p:nvSpPr>
        <p:spPr/>
        <p:txBody>
          <a:bodyPr/>
          <a:lstStyle>
            <a:lvl1pPr>
              <a:defRPr/>
            </a:lvl1pPr>
          </a:lstStyle>
          <a:p>
            <a:pPr lvl="0"/>
            <a:fld id="{28447BA5-C073-A44F-82B2-20D43811BA24}" type="datetime1">
              <a:rPr lang="en-GB"/>
              <a:pPr lvl="0"/>
              <a:t>12/12/2023</a:t>
            </a:fld>
            <a:endParaRPr lang="en-GB"/>
          </a:p>
        </p:txBody>
      </p:sp>
      <p:sp>
        <p:nvSpPr>
          <p:cNvPr id="4" name="Footer Placeholder 3">
            <a:extLst>
              <a:ext uri="{FF2B5EF4-FFF2-40B4-BE49-F238E27FC236}">
                <a16:creationId xmlns:a16="http://schemas.microsoft.com/office/drawing/2014/main" id="{0E7C10D4-C762-3442-A99C-D5189A88CA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C709C33C-791F-7D44-959A-74892687318D}"/>
              </a:ext>
            </a:extLst>
          </p:cNvPr>
          <p:cNvSpPr txBox="1">
            <a:spLocks noGrp="1"/>
          </p:cNvSpPr>
          <p:nvPr>
            <p:ph type="sldNum" sz="quarter" idx="8"/>
          </p:nvPr>
        </p:nvSpPr>
        <p:spPr/>
        <p:txBody>
          <a:bodyPr/>
          <a:lstStyle>
            <a:lvl1pPr>
              <a:defRPr/>
            </a:lvl1pPr>
          </a:lstStyle>
          <a:p>
            <a:pPr lvl="0"/>
            <a:fld id="{96D06BA9-F2A3-4749-BFD1-51982EB648C3}" type="slidenum">
              <a:t>‹#›</a:t>
            </a:fld>
            <a:endParaRPr lang="en-GB"/>
          </a:p>
        </p:txBody>
      </p:sp>
    </p:spTree>
    <p:extLst>
      <p:ext uri="{BB962C8B-B14F-4D97-AF65-F5344CB8AC3E}">
        <p14:creationId xmlns:p14="http://schemas.microsoft.com/office/powerpoint/2010/main" val="31553505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61AFC-09B3-B047-B21C-22BA1863BAB5}"/>
              </a:ext>
            </a:extLst>
          </p:cNvPr>
          <p:cNvSpPr txBox="1">
            <a:spLocks noGrp="1"/>
          </p:cNvSpPr>
          <p:nvPr>
            <p:ph type="title"/>
          </p:nvPr>
        </p:nvSpPr>
        <p:spPr>
          <a:xfrm>
            <a:off x="629838" y="365126"/>
            <a:ext cx="7886700" cy="1325562"/>
          </a:xfrm>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ABCF8523-D16E-D242-B396-D16E65AA1B22}"/>
              </a:ext>
            </a:extLst>
          </p:cNvPr>
          <p:cNvSpPr txBox="1">
            <a:spLocks noGrp="1"/>
          </p:cNvSpPr>
          <p:nvPr>
            <p:ph type="body" idx="1"/>
          </p:nvPr>
        </p:nvSpPr>
        <p:spPr>
          <a:xfrm>
            <a:off x="629838" y="1681164"/>
            <a:ext cx="3868337" cy="823913"/>
          </a:xfrm>
        </p:spPr>
        <p:txBody>
          <a:bodyPr anchor="b"/>
          <a:lstStyle>
            <a:lvl1pPr marL="0" indent="0">
              <a:buNone/>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0BAD984A-4CA9-6945-9698-4834813E7B41}"/>
              </a:ext>
            </a:extLst>
          </p:cNvPr>
          <p:cNvSpPr txBox="1">
            <a:spLocks noGrp="1"/>
          </p:cNvSpPr>
          <p:nvPr>
            <p:ph idx="2"/>
          </p:nvPr>
        </p:nvSpPr>
        <p:spPr>
          <a:xfrm>
            <a:off x="629838" y="2505077"/>
            <a:ext cx="3868337"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D0EB64-FD46-8141-9520-9B666347DD0F}"/>
              </a:ext>
            </a:extLst>
          </p:cNvPr>
          <p:cNvSpPr txBox="1">
            <a:spLocks noGrp="1"/>
          </p:cNvSpPr>
          <p:nvPr>
            <p:ph type="body" idx="3"/>
          </p:nvPr>
        </p:nvSpPr>
        <p:spPr>
          <a:xfrm>
            <a:off x="4629150" y="1681164"/>
            <a:ext cx="3887388" cy="823913"/>
          </a:xfrm>
        </p:spPr>
        <p:txBody>
          <a:bodyPr anchor="b"/>
          <a:lstStyle>
            <a:lvl1pPr marL="0" indent="0">
              <a:buNone/>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BC64190F-2D23-1447-9F02-AE6C44F6444E}"/>
              </a:ext>
            </a:extLst>
          </p:cNvPr>
          <p:cNvSpPr txBox="1">
            <a:spLocks noGrp="1"/>
          </p:cNvSpPr>
          <p:nvPr>
            <p:ph idx="4"/>
          </p:nvPr>
        </p:nvSpPr>
        <p:spPr>
          <a:xfrm>
            <a:off x="4629150" y="2505077"/>
            <a:ext cx="3887388"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26D7C33-E110-4C43-8BA2-A4FB98D4C45B}"/>
              </a:ext>
            </a:extLst>
          </p:cNvPr>
          <p:cNvSpPr txBox="1">
            <a:spLocks noGrp="1"/>
          </p:cNvSpPr>
          <p:nvPr>
            <p:ph type="dt" sz="half" idx="7"/>
          </p:nvPr>
        </p:nvSpPr>
        <p:spPr/>
        <p:txBody>
          <a:bodyPr/>
          <a:lstStyle>
            <a:lvl1pPr>
              <a:defRPr/>
            </a:lvl1pPr>
          </a:lstStyle>
          <a:p>
            <a:pPr lvl="0"/>
            <a:fld id="{E0855506-F344-F043-917C-2317E7E87CBE}" type="datetime1">
              <a:rPr lang="en-GB"/>
              <a:pPr lvl="0"/>
              <a:t>12/12/2023</a:t>
            </a:fld>
            <a:endParaRPr lang="en-GB"/>
          </a:p>
        </p:txBody>
      </p:sp>
      <p:sp>
        <p:nvSpPr>
          <p:cNvPr id="8" name="Footer Placeholder 7">
            <a:extLst>
              <a:ext uri="{FF2B5EF4-FFF2-40B4-BE49-F238E27FC236}">
                <a16:creationId xmlns:a16="http://schemas.microsoft.com/office/drawing/2014/main" id="{D9EE52F5-EA32-0545-B194-0F6CA5D20E34}"/>
              </a:ext>
            </a:extLst>
          </p:cNvPr>
          <p:cNvSpPr txBox="1">
            <a:spLocks noGrp="1"/>
          </p:cNvSpPr>
          <p:nvPr>
            <p:ph type="ftr" sz="quarter" idx="9"/>
          </p:nvPr>
        </p:nvSpPr>
        <p:spPr/>
        <p:txBody>
          <a:bodyPr/>
          <a:lstStyle>
            <a:lvl1pPr>
              <a:defRPr/>
            </a:lvl1pPr>
          </a:lstStyle>
          <a:p>
            <a:pPr lvl="0"/>
            <a:endParaRPr lang="en-GB"/>
          </a:p>
        </p:txBody>
      </p:sp>
      <p:sp>
        <p:nvSpPr>
          <p:cNvPr id="9" name="Slide Number Placeholder 8">
            <a:extLst>
              <a:ext uri="{FF2B5EF4-FFF2-40B4-BE49-F238E27FC236}">
                <a16:creationId xmlns:a16="http://schemas.microsoft.com/office/drawing/2014/main" id="{B113AE54-0CD2-604E-8D3B-B392F047EB16}"/>
              </a:ext>
            </a:extLst>
          </p:cNvPr>
          <p:cNvSpPr txBox="1">
            <a:spLocks noGrp="1"/>
          </p:cNvSpPr>
          <p:nvPr>
            <p:ph type="sldNum" sz="quarter" idx="8"/>
          </p:nvPr>
        </p:nvSpPr>
        <p:spPr/>
        <p:txBody>
          <a:bodyPr/>
          <a:lstStyle>
            <a:lvl1pPr>
              <a:defRPr/>
            </a:lvl1pPr>
          </a:lstStyle>
          <a:p>
            <a:pPr lvl="0"/>
            <a:fld id="{A96E3BEB-934B-674B-8E2D-A1B9DCE35E75}" type="slidenum">
              <a:t>‹#›</a:t>
            </a:fld>
            <a:endParaRPr lang="en-GB"/>
          </a:p>
        </p:txBody>
      </p:sp>
    </p:spTree>
    <p:extLst>
      <p:ext uri="{BB962C8B-B14F-4D97-AF65-F5344CB8AC3E}">
        <p14:creationId xmlns:p14="http://schemas.microsoft.com/office/powerpoint/2010/main" val="3806731623"/>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D0D252-4E46-9549-AD2F-9D3F0A4CFED4}"/>
              </a:ext>
            </a:extLst>
          </p:cNvPr>
          <p:cNvSpPr txBox="1">
            <a:spLocks noGrp="1"/>
          </p:cNvSpPr>
          <p:nvPr>
            <p:ph type="dt" sz="half" idx="7"/>
          </p:nvPr>
        </p:nvSpPr>
        <p:spPr/>
        <p:txBody>
          <a:bodyPr/>
          <a:lstStyle>
            <a:lvl1pPr>
              <a:defRPr/>
            </a:lvl1pPr>
          </a:lstStyle>
          <a:p>
            <a:pPr lvl="0"/>
            <a:fld id="{D0EDEDFF-AC0C-7F4F-8889-5A8A57B40D20}" type="datetime1">
              <a:rPr lang="en-GB"/>
              <a:pPr lvl="0"/>
              <a:t>12/12/2023</a:t>
            </a:fld>
            <a:endParaRPr lang="en-GB"/>
          </a:p>
        </p:txBody>
      </p:sp>
      <p:sp>
        <p:nvSpPr>
          <p:cNvPr id="3" name="Footer Placeholder 2">
            <a:extLst>
              <a:ext uri="{FF2B5EF4-FFF2-40B4-BE49-F238E27FC236}">
                <a16:creationId xmlns:a16="http://schemas.microsoft.com/office/drawing/2014/main" id="{12C4324A-7E69-C746-A2CB-E5387595A654}"/>
              </a:ext>
            </a:extLst>
          </p:cNvPr>
          <p:cNvSpPr txBox="1">
            <a:spLocks noGrp="1"/>
          </p:cNvSpPr>
          <p:nvPr>
            <p:ph type="ftr" sz="quarter" idx="9"/>
          </p:nvPr>
        </p:nvSpPr>
        <p:spPr/>
        <p:txBody>
          <a:bodyPr/>
          <a:lstStyle>
            <a:lvl1pPr>
              <a:defRPr/>
            </a:lvl1pPr>
          </a:lstStyle>
          <a:p>
            <a:pPr lvl="0"/>
            <a:endParaRPr lang="en-GB"/>
          </a:p>
        </p:txBody>
      </p:sp>
      <p:sp>
        <p:nvSpPr>
          <p:cNvPr id="4" name="Slide Number Placeholder 3">
            <a:extLst>
              <a:ext uri="{FF2B5EF4-FFF2-40B4-BE49-F238E27FC236}">
                <a16:creationId xmlns:a16="http://schemas.microsoft.com/office/drawing/2014/main" id="{B1F507AF-5A04-8F42-AC73-AB6383C9B2A3}"/>
              </a:ext>
            </a:extLst>
          </p:cNvPr>
          <p:cNvSpPr txBox="1">
            <a:spLocks noGrp="1"/>
          </p:cNvSpPr>
          <p:nvPr>
            <p:ph type="sldNum" sz="quarter" idx="8"/>
          </p:nvPr>
        </p:nvSpPr>
        <p:spPr/>
        <p:txBody>
          <a:bodyPr/>
          <a:lstStyle>
            <a:lvl1pPr>
              <a:defRPr/>
            </a:lvl1pPr>
          </a:lstStyle>
          <a:p>
            <a:pPr lvl="0"/>
            <a:fld id="{51750927-7F2D-C240-A5E9-6C1FBAC57420}" type="slidenum">
              <a:t>‹#›</a:t>
            </a:fld>
            <a:endParaRPr lang="en-GB"/>
          </a:p>
        </p:txBody>
      </p:sp>
    </p:spTree>
    <p:extLst>
      <p:ext uri="{BB962C8B-B14F-4D97-AF65-F5344CB8AC3E}">
        <p14:creationId xmlns:p14="http://schemas.microsoft.com/office/powerpoint/2010/main" val="332034641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56464-58E0-674F-B5C4-68F46D5C33A2}"/>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Content Placeholder 2">
            <a:extLst>
              <a:ext uri="{FF2B5EF4-FFF2-40B4-BE49-F238E27FC236}">
                <a16:creationId xmlns:a16="http://schemas.microsoft.com/office/drawing/2014/main" id="{909A6C98-3C17-8341-A1BF-DF7B8A8FD123}"/>
              </a:ext>
            </a:extLst>
          </p:cNvPr>
          <p:cNvSpPr txBox="1">
            <a:spLocks noGrp="1"/>
          </p:cNvSpPr>
          <p:nvPr>
            <p:ph idx="1"/>
          </p:nvPr>
        </p:nvSpPr>
        <p:spPr>
          <a:xfrm>
            <a:off x="3887388" y="987429"/>
            <a:ext cx="4629150" cy="4873624"/>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5A6D6D-2103-304A-AB2C-55D481D9CFAC}"/>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AF049D23-6C9A-024F-872D-E8A81D817A20}"/>
              </a:ext>
            </a:extLst>
          </p:cNvPr>
          <p:cNvSpPr txBox="1">
            <a:spLocks noGrp="1"/>
          </p:cNvSpPr>
          <p:nvPr>
            <p:ph type="dt" sz="half" idx="7"/>
          </p:nvPr>
        </p:nvSpPr>
        <p:spPr/>
        <p:txBody>
          <a:bodyPr/>
          <a:lstStyle>
            <a:lvl1pPr>
              <a:defRPr/>
            </a:lvl1pPr>
          </a:lstStyle>
          <a:p>
            <a:pPr lvl="0"/>
            <a:fld id="{AE30DABB-0B6E-304F-9550-9ABE5F9F424D}" type="datetime1">
              <a:rPr lang="en-GB"/>
              <a:pPr lvl="0"/>
              <a:t>12/12/2023</a:t>
            </a:fld>
            <a:endParaRPr lang="en-GB"/>
          </a:p>
        </p:txBody>
      </p:sp>
      <p:sp>
        <p:nvSpPr>
          <p:cNvPr id="6" name="Footer Placeholder 5">
            <a:extLst>
              <a:ext uri="{FF2B5EF4-FFF2-40B4-BE49-F238E27FC236}">
                <a16:creationId xmlns:a16="http://schemas.microsoft.com/office/drawing/2014/main" id="{D4B556E8-512F-B54E-A111-002D46D8213C}"/>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74949D38-8FB6-C448-848E-76AF23C2F56F}"/>
              </a:ext>
            </a:extLst>
          </p:cNvPr>
          <p:cNvSpPr txBox="1">
            <a:spLocks noGrp="1"/>
          </p:cNvSpPr>
          <p:nvPr>
            <p:ph type="sldNum" sz="quarter" idx="8"/>
          </p:nvPr>
        </p:nvSpPr>
        <p:spPr/>
        <p:txBody>
          <a:bodyPr/>
          <a:lstStyle>
            <a:lvl1pPr>
              <a:defRPr/>
            </a:lvl1pPr>
          </a:lstStyle>
          <a:p>
            <a:pPr lvl="0"/>
            <a:fld id="{66E16D99-86D7-D84B-AB41-E17C499F7DD8}" type="slidenum">
              <a:t>‹#›</a:t>
            </a:fld>
            <a:endParaRPr lang="en-GB"/>
          </a:p>
        </p:txBody>
      </p:sp>
    </p:spTree>
    <p:extLst>
      <p:ext uri="{BB962C8B-B14F-4D97-AF65-F5344CB8AC3E}">
        <p14:creationId xmlns:p14="http://schemas.microsoft.com/office/powerpoint/2010/main" val="365651583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55D1-1B34-284A-8F2E-CD1BF039B2F5}"/>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Picture Placeholder 2">
            <a:extLst>
              <a:ext uri="{FF2B5EF4-FFF2-40B4-BE49-F238E27FC236}">
                <a16:creationId xmlns:a16="http://schemas.microsoft.com/office/drawing/2014/main" id="{0CFD63F8-A5E6-FD49-A733-6F2B1A06DC65}"/>
              </a:ext>
            </a:extLst>
          </p:cNvPr>
          <p:cNvSpPr txBox="1">
            <a:spLocks noGrp="1"/>
          </p:cNvSpPr>
          <p:nvPr>
            <p:ph type="pic" idx="1"/>
          </p:nvPr>
        </p:nvSpPr>
        <p:spPr>
          <a:xfrm>
            <a:off x="3887388" y="987429"/>
            <a:ext cx="4629150" cy="4873624"/>
          </a:xfrm>
        </p:spPr>
        <p:txBody>
          <a:bodyPr/>
          <a:lstStyle>
            <a:lvl1pPr marL="0" indent="0">
              <a:buNone/>
              <a:defRPr sz="3200"/>
            </a:lvl1pPr>
          </a:lstStyle>
          <a:p>
            <a:pPr lvl="0"/>
            <a:r>
              <a:rPr lang="en-US"/>
              <a:t>Click icon to add picture</a:t>
            </a:r>
          </a:p>
        </p:txBody>
      </p:sp>
      <p:sp>
        <p:nvSpPr>
          <p:cNvPr id="4" name="Text Placeholder 3">
            <a:extLst>
              <a:ext uri="{FF2B5EF4-FFF2-40B4-BE49-F238E27FC236}">
                <a16:creationId xmlns:a16="http://schemas.microsoft.com/office/drawing/2014/main" id="{92EB22AA-7C5B-5043-B9E8-457D0E389C95}"/>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D09DD105-3F08-1346-8E26-E453F6B5B73F}"/>
              </a:ext>
            </a:extLst>
          </p:cNvPr>
          <p:cNvSpPr txBox="1">
            <a:spLocks noGrp="1"/>
          </p:cNvSpPr>
          <p:nvPr>
            <p:ph type="dt" sz="half" idx="7"/>
          </p:nvPr>
        </p:nvSpPr>
        <p:spPr/>
        <p:txBody>
          <a:bodyPr/>
          <a:lstStyle>
            <a:lvl1pPr>
              <a:defRPr/>
            </a:lvl1pPr>
          </a:lstStyle>
          <a:p>
            <a:pPr lvl="0"/>
            <a:fld id="{4AA22A8D-5BDE-9343-87D1-E8DA7296233A}" type="datetime1">
              <a:rPr lang="en-GB"/>
              <a:pPr lvl="0"/>
              <a:t>12/12/2023</a:t>
            </a:fld>
            <a:endParaRPr lang="en-GB"/>
          </a:p>
        </p:txBody>
      </p:sp>
      <p:sp>
        <p:nvSpPr>
          <p:cNvPr id="6" name="Footer Placeholder 5">
            <a:extLst>
              <a:ext uri="{FF2B5EF4-FFF2-40B4-BE49-F238E27FC236}">
                <a16:creationId xmlns:a16="http://schemas.microsoft.com/office/drawing/2014/main" id="{6B0DE3BD-7C76-4941-B2F7-89AB728F6DC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3846F4DC-14BE-024B-BD40-67587FBAEA97}"/>
              </a:ext>
            </a:extLst>
          </p:cNvPr>
          <p:cNvSpPr txBox="1">
            <a:spLocks noGrp="1"/>
          </p:cNvSpPr>
          <p:nvPr>
            <p:ph type="sldNum" sz="quarter" idx="8"/>
          </p:nvPr>
        </p:nvSpPr>
        <p:spPr/>
        <p:txBody>
          <a:bodyPr/>
          <a:lstStyle>
            <a:lvl1pPr>
              <a:defRPr/>
            </a:lvl1pPr>
          </a:lstStyle>
          <a:p>
            <a:pPr lvl="0"/>
            <a:fld id="{8D2AA4D0-C5D5-2B4A-9CDF-FF6C2AB72FA9}" type="slidenum">
              <a:t>‹#›</a:t>
            </a:fld>
            <a:endParaRPr lang="en-GB"/>
          </a:p>
        </p:txBody>
      </p:sp>
    </p:spTree>
    <p:extLst>
      <p:ext uri="{BB962C8B-B14F-4D97-AF65-F5344CB8AC3E}">
        <p14:creationId xmlns:p14="http://schemas.microsoft.com/office/powerpoint/2010/main" val="31555125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91409-04A2-8E42-B337-45743D40D980}"/>
              </a:ext>
            </a:extLst>
          </p:cNvPr>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676730AC-F73B-6144-A5AE-B3F8AB049288}"/>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17EF2-26AC-D547-8509-DDB5BBDB6C0E}"/>
              </a:ext>
            </a:extLst>
          </p:cNvPr>
          <p:cNvSpPr txBox="1">
            <a:spLocks noGrp="1"/>
          </p:cNvSpPr>
          <p:nvPr>
            <p:ph type="dt" sz="half" idx="7"/>
          </p:nvPr>
        </p:nvSpPr>
        <p:spPr/>
        <p:txBody>
          <a:bodyPr/>
          <a:lstStyle>
            <a:lvl1pPr>
              <a:defRPr/>
            </a:lvl1pPr>
          </a:lstStyle>
          <a:p>
            <a:pPr lvl="0"/>
            <a:fld id="{C15A769E-73E9-BE47-A2A4-5786B29B8C25}" type="datetime1">
              <a:rPr lang="en-GB"/>
              <a:pPr lvl="0"/>
              <a:t>12/12/2023</a:t>
            </a:fld>
            <a:endParaRPr lang="en-GB"/>
          </a:p>
        </p:txBody>
      </p:sp>
      <p:sp>
        <p:nvSpPr>
          <p:cNvPr id="5" name="Footer Placeholder 4">
            <a:extLst>
              <a:ext uri="{FF2B5EF4-FFF2-40B4-BE49-F238E27FC236}">
                <a16:creationId xmlns:a16="http://schemas.microsoft.com/office/drawing/2014/main" id="{9115FB51-B36A-244D-8A29-C1BF9F54ABF8}"/>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4C08A6F8-BD0C-1F4A-A122-740A8F42D1E9}"/>
              </a:ext>
            </a:extLst>
          </p:cNvPr>
          <p:cNvSpPr txBox="1">
            <a:spLocks noGrp="1"/>
          </p:cNvSpPr>
          <p:nvPr>
            <p:ph type="sldNum" sz="quarter" idx="8"/>
          </p:nvPr>
        </p:nvSpPr>
        <p:spPr/>
        <p:txBody>
          <a:bodyPr/>
          <a:lstStyle>
            <a:lvl1pPr>
              <a:defRPr/>
            </a:lvl1pPr>
          </a:lstStyle>
          <a:p>
            <a:pPr lvl="0"/>
            <a:fld id="{6A886C09-B1D9-784B-8334-024A99458539}" type="slidenum">
              <a:t>‹#›</a:t>
            </a:fld>
            <a:endParaRPr lang="en-GB"/>
          </a:p>
        </p:txBody>
      </p:sp>
    </p:spTree>
    <p:extLst>
      <p:ext uri="{BB962C8B-B14F-4D97-AF65-F5344CB8AC3E}">
        <p14:creationId xmlns:p14="http://schemas.microsoft.com/office/powerpoint/2010/main" val="262659437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AD2A9F-2CD1-994C-9A41-6B01E23E65E4}"/>
              </a:ext>
            </a:extLst>
          </p:cNvPr>
          <p:cNvSpPr txBox="1">
            <a:spLocks noGrp="1"/>
          </p:cNvSpPr>
          <p:nvPr>
            <p:ph type="title" orient="vert"/>
          </p:nvPr>
        </p:nvSpPr>
        <p:spPr>
          <a:xfrm>
            <a:off x="6543678" y="365127"/>
            <a:ext cx="1971674" cy="5811839"/>
          </a:xfrm>
        </p:spPr>
        <p:txBody>
          <a:bodyPr vert="eaVert"/>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7BBEDB17-3BB6-6246-B3A0-3F73E35DCC3F}"/>
              </a:ext>
            </a:extLst>
          </p:cNvPr>
          <p:cNvSpPr txBox="1">
            <a:spLocks noGrp="1"/>
          </p:cNvSpPr>
          <p:nvPr>
            <p:ph type="body" orient="vert" idx="1"/>
          </p:nvPr>
        </p:nvSpPr>
        <p:spPr>
          <a:xfrm>
            <a:off x="628652" y="365127"/>
            <a:ext cx="5800722" cy="5811839"/>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2708D1-B326-6346-9572-DF93ECBAECA7}"/>
              </a:ext>
            </a:extLst>
          </p:cNvPr>
          <p:cNvSpPr txBox="1">
            <a:spLocks noGrp="1"/>
          </p:cNvSpPr>
          <p:nvPr>
            <p:ph type="dt" sz="half" idx="7"/>
          </p:nvPr>
        </p:nvSpPr>
        <p:spPr/>
        <p:txBody>
          <a:bodyPr/>
          <a:lstStyle>
            <a:lvl1pPr>
              <a:defRPr/>
            </a:lvl1pPr>
          </a:lstStyle>
          <a:p>
            <a:pPr lvl="0"/>
            <a:fld id="{A90C4FD3-39C7-C141-A0DF-7763703D40CC}" type="datetime1">
              <a:rPr lang="en-GB"/>
              <a:pPr lvl="0"/>
              <a:t>12/12/2023</a:t>
            </a:fld>
            <a:endParaRPr lang="en-GB"/>
          </a:p>
        </p:txBody>
      </p:sp>
      <p:sp>
        <p:nvSpPr>
          <p:cNvPr id="5" name="Footer Placeholder 4">
            <a:extLst>
              <a:ext uri="{FF2B5EF4-FFF2-40B4-BE49-F238E27FC236}">
                <a16:creationId xmlns:a16="http://schemas.microsoft.com/office/drawing/2014/main" id="{8CD3DD73-A27E-C844-8EC7-D0D61474311F}"/>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587BE826-6522-0D46-BA8E-7BAA1E7256DB}"/>
              </a:ext>
            </a:extLst>
          </p:cNvPr>
          <p:cNvSpPr txBox="1">
            <a:spLocks noGrp="1"/>
          </p:cNvSpPr>
          <p:nvPr>
            <p:ph type="sldNum" sz="quarter" idx="8"/>
          </p:nvPr>
        </p:nvSpPr>
        <p:spPr/>
        <p:txBody>
          <a:bodyPr/>
          <a:lstStyle>
            <a:lvl1pPr>
              <a:defRPr/>
            </a:lvl1pPr>
          </a:lstStyle>
          <a:p>
            <a:pPr lvl="0"/>
            <a:fld id="{E4654FA7-C5CE-B944-9F7D-776EA022700C}" type="slidenum">
              <a:t>‹#›</a:t>
            </a:fld>
            <a:endParaRPr lang="en-GB"/>
          </a:p>
        </p:txBody>
      </p:sp>
    </p:spTree>
    <p:extLst>
      <p:ext uri="{BB962C8B-B14F-4D97-AF65-F5344CB8AC3E}">
        <p14:creationId xmlns:p14="http://schemas.microsoft.com/office/powerpoint/2010/main" val="3239974912"/>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B59EE-E76E-774D-877D-0C622253CD7A}"/>
              </a:ext>
            </a:extLst>
          </p:cNvPr>
          <p:cNvSpPr txBox="1">
            <a:spLocks noGrp="1"/>
          </p:cNvSpPr>
          <p:nvPr>
            <p:ph type="title"/>
          </p:nvPr>
        </p:nvSpPr>
        <p:spPr>
          <a:xfrm>
            <a:off x="685800" y="1122360"/>
            <a:ext cx="7772397" cy="2387599"/>
          </a:xfrm>
        </p:spPr>
        <p:txBody>
          <a:bodyPr anchor="b" anchorCtr="1"/>
          <a:lstStyle>
            <a:lvl1pPr algn="ctr">
              <a:defRPr sz="3375"/>
            </a:lvl1pPr>
          </a:lstStyle>
          <a:p>
            <a:pPr lvl="0"/>
            <a:r>
              <a:rPr lang="en-US"/>
              <a:t>Click to edit Master title style</a:t>
            </a:r>
          </a:p>
        </p:txBody>
      </p:sp>
      <p:sp>
        <p:nvSpPr>
          <p:cNvPr id="3" name="Subtitle 2">
            <a:extLst>
              <a:ext uri="{FF2B5EF4-FFF2-40B4-BE49-F238E27FC236}">
                <a16:creationId xmlns:a16="http://schemas.microsoft.com/office/drawing/2014/main" id="{CAF847BC-11ED-0F47-83C2-169E7767F6D2}"/>
              </a:ext>
            </a:extLst>
          </p:cNvPr>
          <p:cNvSpPr txBox="1">
            <a:spLocks noGrp="1"/>
          </p:cNvSpPr>
          <p:nvPr>
            <p:ph type="subTitle" idx="4294967295"/>
          </p:nvPr>
        </p:nvSpPr>
        <p:spPr>
          <a:xfrm>
            <a:off x="1143002" y="3602041"/>
            <a:ext cx="6858000" cy="1655761"/>
          </a:xfrm>
        </p:spPr>
        <p:txBody>
          <a:bodyPr anchorCtr="1"/>
          <a:lstStyle>
            <a:lvl1pPr marL="0" indent="0" algn="ctr">
              <a:buNone/>
              <a:defRPr sz="1350"/>
            </a:lvl1pPr>
          </a:lstStyle>
          <a:p>
            <a:pPr lvl="0"/>
            <a:r>
              <a:rPr lang="en-US"/>
              <a:t>Click to edit Master subtitle style</a:t>
            </a:r>
          </a:p>
        </p:txBody>
      </p:sp>
      <p:sp>
        <p:nvSpPr>
          <p:cNvPr id="4" name="Date Placeholder 3">
            <a:extLst>
              <a:ext uri="{FF2B5EF4-FFF2-40B4-BE49-F238E27FC236}">
                <a16:creationId xmlns:a16="http://schemas.microsoft.com/office/drawing/2014/main" id="{369D880D-FB0D-E140-B359-314895257B6A}"/>
              </a:ext>
            </a:extLst>
          </p:cNvPr>
          <p:cNvSpPr txBox="1">
            <a:spLocks noGrp="1"/>
          </p:cNvSpPr>
          <p:nvPr>
            <p:ph type="dt" sz="half" idx="7"/>
          </p:nvPr>
        </p:nvSpPr>
        <p:spPr/>
        <p:txBody>
          <a:bodyPr/>
          <a:lstStyle>
            <a:lvl1pPr>
              <a:defRPr/>
            </a:lvl1pPr>
          </a:lstStyle>
          <a:p>
            <a:pPr lvl="0"/>
            <a:fld id="{E830DC3A-F044-C446-B1EA-9515B3FEBCDB}" type="datetime1">
              <a:rPr lang="en-GB"/>
              <a:pPr lvl="0"/>
              <a:t>12/12/2023</a:t>
            </a:fld>
            <a:endParaRPr lang="en-GB"/>
          </a:p>
        </p:txBody>
      </p:sp>
      <p:sp>
        <p:nvSpPr>
          <p:cNvPr id="5" name="Footer Placeholder 4">
            <a:extLst>
              <a:ext uri="{FF2B5EF4-FFF2-40B4-BE49-F238E27FC236}">
                <a16:creationId xmlns:a16="http://schemas.microsoft.com/office/drawing/2014/main" id="{60E72440-CA0E-9C4C-B264-C94F78A5D22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F5C4BB2C-3DC1-4144-8312-5172C1ECDAE3}"/>
              </a:ext>
            </a:extLst>
          </p:cNvPr>
          <p:cNvSpPr txBox="1">
            <a:spLocks noGrp="1"/>
          </p:cNvSpPr>
          <p:nvPr>
            <p:ph type="sldNum" sz="quarter" idx="8"/>
          </p:nvPr>
        </p:nvSpPr>
        <p:spPr/>
        <p:txBody>
          <a:bodyPr/>
          <a:lstStyle>
            <a:lvl1pPr>
              <a:defRPr/>
            </a:lvl1pPr>
          </a:lstStyle>
          <a:p>
            <a:pPr lvl="0"/>
            <a:fld id="{199A6759-9230-D84D-BD25-EA0463DD175D}" type="slidenum">
              <a:t>‹#›</a:t>
            </a:fld>
            <a:endParaRPr lang="en-GB"/>
          </a:p>
        </p:txBody>
      </p:sp>
    </p:spTree>
    <p:extLst>
      <p:ext uri="{BB962C8B-B14F-4D97-AF65-F5344CB8AC3E}">
        <p14:creationId xmlns:p14="http://schemas.microsoft.com/office/powerpoint/2010/main" val="127788688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12/12/2023</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5" name="TextShape 2">
            <a:extLst>
              <a:ext uri="{FF2B5EF4-FFF2-40B4-BE49-F238E27FC236}">
                <a16:creationId xmlns:a16="http://schemas.microsoft.com/office/drawing/2014/main" id="{64B22F08-0876-5047-B022-A5C71C68CF41}"/>
              </a:ext>
            </a:extLst>
          </p:cNvPr>
          <p:cNvSpPr txBox="1"/>
          <p:nvPr/>
        </p:nvSpPr>
        <p:spPr>
          <a:xfrm>
            <a:off x="1364735" y="1648366"/>
            <a:ext cx="6414527" cy="1413865"/>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For more information on the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Primary Science Teaching Trust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and access to a large selection of PSTT resources, visit our website:</a:t>
            </a:r>
          </a:p>
        </p:txBody>
      </p:sp>
      <p:pic>
        <p:nvPicPr>
          <p:cNvPr id="6" name="Picture 10">
            <a:hlinkClick r:id="rId2"/>
            <a:extLst>
              <a:ext uri="{FF2B5EF4-FFF2-40B4-BE49-F238E27FC236}">
                <a16:creationId xmlns:a16="http://schemas.microsoft.com/office/drawing/2014/main" id="{647288EE-A0FD-FE4D-A5F5-30772634FCA6}"/>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3464681" y="395364"/>
            <a:ext cx="2214638" cy="982069"/>
          </a:xfrm>
          <a:prstGeom prst="rect">
            <a:avLst/>
          </a:prstGeom>
          <a:noFill/>
          <a:ln cap="flat">
            <a:noFill/>
          </a:ln>
        </p:spPr>
      </p:pic>
      <p:sp>
        <p:nvSpPr>
          <p:cNvPr id="11" name="TextBox 12">
            <a:extLst>
              <a:ext uri="{FF2B5EF4-FFF2-40B4-BE49-F238E27FC236}">
                <a16:creationId xmlns:a16="http://schemas.microsoft.com/office/drawing/2014/main" id="{2A26FEFF-2451-1147-9415-12116348CC69}"/>
              </a:ext>
            </a:extLst>
          </p:cNvPr>
          <p:cNvSpPr txBox="1"/>
          <p:nvPr/>
        </p:nvSpPr>
        <p:spPr>
          <a:xfrm>
            <a:off x="3107672" y="4318401"/>
            <a:ext cx="2928654"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dirty="0">
                <a:solidFill>
                  <a:srgbClr val="575757"/>
                </a:solidFill>
                <a:uFillTx/>
                <a:latin typeface="Plus Jakarta Sans Medium" pitchFamily="2" charset="0"/>
                <a:cs typeface="Plus Jakarta Sans Medium" pitchFamily="2" charset="0"/>
              </a:rPr>
              <a:t>/PrimaryScienceTeachingTrust</a:t>
            </a:r>
          </a:p>
        </p:txBody>
      </p:sp>
      <p:sp>
        <p:nvSpPr>
          <p:cNvPr id="12" name="TextBox 13">
            <a:extLst>
              <a:ext uri="{FF2B5EF4-FFF2-40B4-BE49-F238E27FC236}">
                <a16:creationId xmlns:a16="http://schemas.microsoft.com/office/drawing/2014/main" id="{C2F8C0A5-22FA-0647-881A-5C477BE314BC}"/>
              </a:ext>
            </a:extLst>
          </p:cNvPr>
          <p:cNvSpPr txBox="1"/>
          <p:nvPr/>
        </p:nvSpPr>
        <p:spPr>
          <a:xfrm>
            <a:off x="2716514" y="3381313"/>
            <a:ext cx="3710971" cy="484748"/>
          </a:xfrm>
          <a:prstGeom prst="rect">
            <a:avLst/>
          </a:prstGeom>
          <a:noFill/>
          <a:ln cap="flat">
            <a:noFill/>
          </a:ln>
        </p:spPr>
        <p:txBody>
          <a:bodyPr vert="horz" wrap="square" lIns="68580" tIns="34290" rIns="68580" bIns="34290" anchor="t" anchorCtr="0" compatLnSpc="1">
            <a:sp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700" b="1" i="0" u="none" strike="noStrike" kern="1200" cap="none" spc="0" baseline="0">
                <a:solidFill>
                  <a:srgbClr val="3EB1C8"/>
                </a:solidFill>
                <a:uFillTx/>
                <a:latin typeface="Plus Jakarta Sans ExtraBold" pitchFamily="2" charset="0"/>
                <a:cs typeface="Plus Jakarta Sans ExtraBold" pitchFamily="2" charset="0"/>
              </a:rPr>
              <a:t>www.pstt.</a:t>
            </a:r>
            <a:r>
              <a:rPr lang="en-GB" sz="2400" b="1" i="0" u="none" strike="noStrike" kern="1200" cap="none" spc="0" baseline="0">
                <a:solidFill>
                  <a:srgbClr val="3EB1C8"/>
                </a:solidFill>
                <a:uFillTx/>
                <a:latin typeface="Plus Jakarta Sans ExtraBold" pitchFamily="2" charset="0"/>
                <a:cs typeface="Plus Jakarta Sans ExtraBold" pitchFamily="2" charset="0"/>
              </a:rPr>
              <a:t>org</a:t>
            </a:r>
            <a:r>
              <a:rPr lang="en-GB" sz="2700" b="1" i="0" u="none" strike="noStrike" kern="1200" cap="none" spc="0" baseline="0">
                <a:solidFill>
                  <a:srgbClr val="3EB1C8"/>
                </a:solidFill>
                <a:uFillTx/>
                <a:latin typeface="Plus Jakarta Sans ExtraBold" pitchFamily="2" charset="0"/>
                <a:cs typeface="Plus Jakarta Sans ExtraBold" pitchFamily="2" charset="0"/>
              </a:rPr>
              <a:t>.uk</a:t>
            </a:r>
          </a:p>
        </p:txBody>
      </p:sp>
      <p:sp>
        <p:nvSpPr>
          <p:cNvPr id="13" name="TextBox 14">
            <a:extLst>
              <a:ext uri="{FF2B5EF4-FFF2-40B4-BE49-F238E27FC236}">
                <a16:creationId xmlns:a16="http://schemas.microsoft.com/office/drawing/2014/main" id="{72AB690D-0FB4-F444-A6E2-5E7C349AD672}"/>
              </a:ext>
            </a:extLst>
          </p:cNvPr>
          <p:cNvSpPr txBox="1"/>
          <p:nvPr/>
        </p:nvSpPr>
        <p:spPr>
          <a:xfrm>
            <a:off x="3802326" y="4960065"/>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0" name="TextBox 14">
            <a:extLst>
              <a:ext uri="{FF2B5EF4-FFF2-40B4-BE49-F238E27FC236}">
                <a16:creationId xmlns:a16="http://schemas.microsoft.com/office/drawing/2014/main" id="{4D0AB3AE-3DF9-F268-610C-DF04A3F3C68D}"/>
              </a:ext>
            </a:extLst>
          </p:cNvPr>
          <p:cNvSpPr txBox="1"/>
          <p:nvPr userDrawn="1"/>
        </p:nvSpPr>
        <p:spPr>
          <a:xfrm>
            <a:off x="3802325" y="5663976"/>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2" name="Picture 21" descr="Logo, icon&#10;&#10;Description automatically generated">
            <a:extLst>
              <a:ext uri="{FF2B5EF4-FFF2-40B4-BE49-F238E27FC236}">
                <a16:creationId xmlns:a16="http://schemas.microsoft.com/office/drawing/2014/main" id="{EF4680C9-B2F9-8014-9265-64A0DD0FB90F}"/>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2796781" y="4313324"/>
            <a:ext cx="328475" cy="305159"/>
          </a:xfrm>
          <a:prstGeom prst="rect">
            <a:avLst/>
          </a:prstGeom>
        </p:spPr>
      </p:pic>
      <p:pic>
        <p:nvPicPr>
          <p:cNvPr id="28" name="Picture 27" descr="Logo, icon&#10;&#10;Description automatically generated">
            <a:extLst>
              <a:ext uri="{FF2B5EF4-FFF2-40B4-BE49-F238E27FC236}">
                <a16:creationId xmlns:a16="http://schemas.microsoft.com/office/drawing/2014/main" id="{3FC6947C-D447-ECAD-853A-ACD9E0E9EFFC}"/>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3464681" y="4943688"/>
            <a:ext cx="367388" cy="327995"/>
          </a:xfrm>
          <a:prstGeom prst="rect">
            <a:avLst/>
          </a:prstGeom>
        </p:spPr>
      </p:pic>
      <p:pic>
        <p:nvPicPr>
          <p:cNvPr id="30" name="Picture 29" descr="Logo, icon&#10;&#10;Description automatically generated">
            <a:extLst>
              <a:ext uri="{FF2B5EF4-FFF2-40B4-BE49-F238E27FC236}">
                <a16:creationId xmlns:a16="http://schemas.microsoft.com/office/drawing/2014/main" id="{E13A77D6-6069-57D1-B192-472352667CD6}"/>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3464682" y="5613264"/>
            <a:ext cx="366788" cy="340753"/>
          </a:xfrm>
          <a:prstGeom prst="rect">
            <a:avLst/>
          </a:prstGeom>
        </p:spPr>
      </p:pic>
    </p:spTree>
    <p:extLst>
      <p:ext uri="{BB962C8B-B14F-4D97-AF65-F5344CB8AC3E}">
        <p14:creationId xmlns:p14="http://schemas.microsoft.com/office/powerpoint/2010/main" val="1093019933"/>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Additional 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12/12/2023</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7" name="TextShape 1">
            <a:extLst>
              <a:ext uri="{FF2B5EF4-FFF2-40B4-BE49-F238E27FC236}">
                <a16:creationId xmlns:a16="http://schemas.microsoft.com/office/drawing/2014/main" id="{6E4C3CBC-6C18-7040-8623-B217E9734E3E}"/>
              </a:ext>
            </a:extLst>
          </p:cNvPr>
          <p:cNvSpPr txBox="1"/>
          <p:nvPr/>
        </p:nvSpPr>
        <p:spPr>
          <a:xfrm>
            <a:off x="694277" y="2333743"/>
            <a:ext cx="3562457" cy="77586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1" baseline="0">
                <a:solidFill>
                  <a:srgbClr val="404040"/>
                </a:solidFill>
                <a:uFillTx/>
                <a:latin typeface="Plus Jakarta Sans Medium" pitchFamily="2" charset="0"/>
                <a:cs typeface="Plus Jakarta Sans Medium" pitchFamily="2" charset="0"/>
              </a:rPr>
              <a:t>We provide links to excellent resources for teachers, children and families on our Wow Science website:</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8" name="Picture 6">
            <a:hlinkClick r:id="rId2"/>
            <a:extLst>
              <a:ext uri="{FF2B5EF4-FFF2-40B4-BE49-F238E27FC236}">
                <a16:creationId xmlns:a16="http://schemas.microsoft.com/office/drawing/2014/main" id="{93B76ABD-1C66-DD4F-A7BE-3A051B5E85A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16885" y="1388620"/>
            <a:ext cx="1298699" cy="706861"/>
          </a:xfrm>
          <a:prstGeom prst="rect">
            <a:avLst/>
          </a:prstGeom>
          <a:noFill/>
          <a:ln cap="flat">
            <a:noFill/>
          </a:ln>
        </p:spPr>
      </p:pic>
      <p:sp>
        <p:nvSpPr>
          <p:cNvPr id="15" name="TextBox 18">
            <a:extLst>
              <a:ext uri="{FF2B5EF4-FFF2-40B4-BE49-F238E27FC236}">
                <a16:creationId xmlns:a16="http://schemas.microsoft.com/office/drawing/2014/main" id="{8D99BDFA-7100-944E-9FC8-EA24C06826B3}"/>
              </a:ext>
            </a:extLst>
          </p:cNvPr>
          <p:cNvSpPr txBox="1"/>
          <p:nvPr/>
        </p:nvSpPr>
        <p:spPr>
          <a:xfrm>
            <a:off x="483262" y="3346249"/>
            <a:ext cx="3984487"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www.wowscience.co.uk</a:t>
            </a:r>
          </a:p>
        </p:txBody>
      </p:sp>
      <p:sp>
        <p:nvSpPr>
          <p:cNvPr id="18" name="TextBox 21">
            <a:extLst>
              <a:ext uri="{FF2B5EF4-FFF2-40B4-BE49-F238E27FC236}">
                <a16:creationId xmlns:a16="http://schemas.microsoft.com/office/drawing/2014/main" id="{62807E40-9599-224E-A230-8BFBD09BB13B}"/>
              </a:ext>
            </a:extLst>
          </p:cNvPr>
          <p:cNvSpPr txBox="1"/>
          <p:nvPr/>
        </p:nvSpPr>
        <p:spPr>
          <a:xfrm>
            <a:off x="1876665" y="4021475"/>
            <a:ext cx="1197679"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19" name="TextBox 22">
            <a:extLst>
              <a:ext uri="{FF2B5EF4-FFF2-40B4-BE49-F238E27FC236}">
                <a16:creationId xmlns:a16="http://schemas.microsoft.com/office/drawing/2014/main" id="{4748830D-8BF8-984D-BCBC-2EBF818FCF58}"/>
              </a:ext>
            </a:extLst>
          </p:cNvPr>
          <p:cNvSpPr txBox="1"/>
          <p:nvPr/>
        </p:nvSpPr>
        <p:spPr>
          <a:xfrm>
            <a:off x="1755052" y="4784882"/>
            <a:ext cx="1440903"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WowScienceHQ</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31" name="Picture 30" descr="Logo, icon&#10;&#10;Description automatically generated">
            <a:extLst>
              <a:ext uri="{FF2B5EF4-FFF2-40B4-BE49-F238E27FC236}">
                <a16:creationId xmlns:a16="http://schemas.microsoft.com/office/drawing/2014/main" id="{0777EE02-2C37-4CB9-A59B-E9A752DBC578}"/>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548190" y="3997505"/>
            <a:ext cx="328475" cy="305159"/>
          </a:xfrm>
          <a:prstGeom prst="rect">
            <a:avLst/>
          </a:prstGeom>
        </p:spPr>
      </p:pic>
      <p:pic>
        <p:nvPicPr>
          <p:cNvPr id="32" name="Picture 31" descr="Logo, icon&#10;&#10;Description automatically generated">
            <a:extLst>
              <a:ext uri="{FF2B5EF4-FFF2-40B4-BE49-F238E27FC236}">
                <a16:creationId xmlns:a16="http://schemas.microsoft.com/office/drawing/2014/main" id="{93AB0F20-DCF1-6666-3495-D41F7D388BE4}"/>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1387665" y="4747842"/>
            <a:ext cx="367388" cy="327995"/>
          </a:xfrm>
          <a:prstGeom prst="rect">
            <a:avLst/>
          </a:prstGeom>
        </p:spPr>
      </p:pic>
      <p:sp>
        <p:nvSpPr>
          <p:cNvPr id="10" name="TextShape 1">
            <a:extLst>
              <a:ext uri="{FF2B5EF4-FFF2-40B4-BE49-F238E27FC236}">
                <a16:creationId xmlns:a16="http://schemas.microsoft.com/office/drawing/2014/main" id="{F1D70FCA-6DF1-3DBE-DB7F-487D6607B217}"/>
              </a:ext>
            </a:extLst>
          </p:cNvPr>
          <p:cNvSpPr txBox="1"/>
          <p:nvPr userDrawn="1"/>
        </p:nvSpPr>
        <p:spPr>
          <a:xfrm>
            <a:off x="4917462" y="2333818"/>
            <a:ext cx="3532261" cy="79248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1" baseline="0">
                <a:solidFill>
                  <a:srgbClr val="404040"/>
                </a:solidFill>
                <a:uFillTx/>
                <a:latin typeface="Plus Jakarta Sans Medium" pitchFamily="2" charset="0"/>
                <a:cs typeface="Plus Jakarta Sans Medium" pitchFamily="2" charset="0"/>
              </a:rPr>
              <a:t>Making science enjoyable with 600+ activities, tips for the classroom and planning support videos:</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17" name="Picture 16" descr="Shape&#10;&#10;Description automatically generated with low confidence">
            <a:hlinkClick r:id="rId6"/>
            <a:extLst>
              <a:ext uri="{FF2B5EF4-FFF2-40B4-BE49-F238E27FC236}">
                <a16:creationId xmlns:a16="http://schemas.microsoft.com/office/drawing/2014/main" id="{5C3A63A3-DE03-66C0-C42E-4A4EE7E86E49}"/>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516524" y="1417998"/>
            <a:ext cx="2334140" cy="754345"/>
          </a:xfrm>
          <a:prstGeom prst="rect">
            <a:avLst/>
          </a:prstGeom>
        </p:spPr>
      </p:pic>
      <p:sp>
        <p:nvSpPr>
          <p:cNvPr id="21" name="TextBox 18">
            <a:extLst>
              <a:ext uri="{FF2B5EF4-FFF2-40B4-BE49-F238E27FC236}">
                <a16:creationId xmlns:a16="http://schemas.microsoft.com/office/drawing/2014/main" id="{F7C52AC2-8106-D1F3-75BA-B607B11BC952}"/>
              </a:ext>
            </a:extLst>
          </p:cNvPr>
          <p:cNvSpPr txBox="1"/>
          <p:nvPr userDrawn="1"/>
        </p:nvSpPr>
        <p:spPr>
          <a:xfrm>
            <a:off x="5218368" y="3346249"/>
            <a:ext cx="2930448"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www.explorify.uk</a:t>
            </a:r>
          </a:p>
        </p:txBody>
      </p:sp>
      <p:sp>
        <p:nvSpPr>
          <p:cNvPr id="23" name="TextBox 21">
            <a:extLst>
              <a:ext uri="{FF2B5EF4-FFF2-40B4-BE49-F238E27FC236}">
                <a16:creationId xmlns:a16="http://schemas.microsoft.com/office/drawing/2014/main" id="{E1D1FE86-F89E-AAA6-A42B-049D16B7FC93}"/>
              </a:ext>
            </a:extLst>
          </p:cNvPr>
          <p:cNvSpPr txBox="1"/>
          <p:nvPr userDrawn="1"/>
        </p:nvSpPr>
        <p:spPr>
          <a:xfrm>
            <a:off x="5948046" y="4784882"/>
            <a:ext cx="1704128"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6" name="TextBox 21">
            <a:extLst>
              <a:ext uri="{FF2B5EF4-FFF2-40B4-BE49-F238E27FC236}">
                <a16:creationId xmlns:a16="http://schemas.microsoft.com/office/drawing/2014/main" id="{0A62EBA9-3177-60FF-7001-A671D4BD08F0}"/>
              </a:ext>
            </a:extLst>
          </p:cNvPr>
          <p:cNvSpPr txBox="1"/>
          <p:nvPr userDrawn="1"/>
        </p:nvSpPr>
        <p:spPr>
          <a:xfrm>
            <a:off x="5963141" y="4016407"/>
            <a:ext cx="1440902"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ExplorifySchools</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7" name="Picture 26" descr="Logo, icon&#10;&#10;Description automatically generated">
            <a:extLst>
              <a:ext uri="{FF2B5EF4-FFF2-40B4-BE49-F238E27FC236}">
                <a16:creationId xmlns:a16="http://schemas.microsoft.com/office/drawing/2014/main" id="{80D89549-C149-C340-B5D8-CC24186C98C7}"/>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658955" y="4003615"/>
            <a:ext cx="328475" cy="305159"/>
          </a:xfrm>
          <a:prstGeom prst="rect">
            <a:avLst/>
          </a:prstGeom>
        </p:spPr>
      </p:pic>
      <p:pic>
        <p:nvPicPr>
          <p:cNvPr id="29" name="Picture 28" descr="Logo, icon&#10;&#10;Description automatically generated">
            <a:extLst>
              <a:ext uri="{FF2B5EF4-FFF2-40B4-BE49-F238E27FC236}">
                <a16:creationId xmlns:a16="http://schemas.microsoft.com/office/drawing/2014/main" id="{366850AE-3405-2353-7F75-16AD34477A73}"/>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5595271" y="4743862"/>
            <a:ext cx="367388" cy="327995"/>
          </a:xfrm>
          <a:prstGeom prst="rect">
            <a:avLst/>
          </a:prstGeom>
        </p:spPr>
      </p:pic>
    </p:spTree>
    <p:extLst>
      <p:ext uri="{BB962C8B-B14F-4D97-AF65-F5344CB8AC3E}">
        <p14:creationId xmlns:p14="http://schemas.microsoft.com/office/powerpoint/2010/main" val="310011588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PSTT Fre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A49862C-98D2-2243-84DE-44287EE27588}"/>
              </a:ext>
            </a:extLst>
          </p:cNvPr>
          <p:cNvSpPr txBox="1">
            <a:spLocks noGrp="1"/>
          </p:cNvSpPr>
          <p:nvPr>
            <p:ph type="dt" sz="half" idx="7"/>
          </p:nvPr>
        </p:nvSpPr>
        <p:spPr/>
        <p:txBody>
          <a:bodyPr/>
          <a:lstStyle>
            <a:lvl1pPr>
              <a:defRPr/>
            </a:lvl1pPr>
          </a:lstStyle>
          <a:p>
            <a:pPr lvl="0"/>
            <a:fld id="{A6D1B722-E120-EB49-8513-51888905CEEA}" type="datetime1">
              <a:rPr lang="en-GB"/>
              <a:pPr lvl="0"/>
              <a:t>12/12/2023</a:t>
            </a:fld>
            <a:endParaRPr lang="en-GB"/>
          </a:p>
        </p:txBody>
      </p:sp>
      <p:sp>
        <p:nvSpPr>
          <p:cNvPr id="3" name="Footer Placeholder 3">
            <a:extLst>
              <a:ext uri="{FF2B5EF4-FFF2-40B4-BE49-F238E27FC236}">
                <a16:creationId xmlns:a16="http://schemas.microsoft.com/office/drawing/2014/main" id="{1E560A03-DCCD-BF46-BEEA-B255F19FF2A5}"/>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39E19BED-0771-9043-A162-79676D5B765B}"/>
              </a:ext>
            </a:extLst>
          </p:cNvPr>
          <p:cNvSpPr txBox="1">
            <a:spLocks noGrp="1"/>
          </p:cNvSpPr>
          <p:nvPr>
            <p:ph type="sldNum" sz="quarter" idx="8"/>
          </p:nvPr>
        </p:nvSpPr>
        <p:spPr/>
        <p:txBody>
          <a:bodyPr/>
          <a:lstStyle>
            <a:lvl1pPr>
              <a:defRPr/>
            </a:lvl1pPr>
          </a:lstStyle>
          <a:p>
            <a:pPr lvl="0"/>
            <a:fld id="{4363B9A7-91D7-2543-A431-05C853CDDCFF}" type="slidenum">
              <a:t>‹#›</a:t>
            </a:fld>
            <a:endParaRPr lang="en-GB"/>
          </a:p>
        </p:txBody>
      </p:sp>
      <p:pic>
        <p:nvPicPr>
          <p:cNvPr id="5" name="Picture 7" descr="A picture containing text, newspaper, accessory, screenshot&#10;&#10;Description automatically generated">
            <a:hlinkClick r:id="rId2"/>
            <a:extLst>
              <a:ext uri="{FF2B5EF4-FFF2-40B4-BE49-F238E27FC236}">
                <a16:creationId xmlns:a16="http://schemas.microsoft.com/office/drawing/2014/main" id="{9F3B12C0-3621-EC4E-AEDB-A360DE833BC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85115" y="1863573"/>
            <a:ext cx="4312653" cy="2816752"/>
          </a:xfrm>
          <a:prstGeom prst="rect">
            <a:avLst/>
          </a:prstGeom>
          <a:noFill/>
          <a:ln cap="flat">
            <a:noFill/>
          </a:ln>
        </p:spPr>
      </p:pic>
      <p:sp>
        <p:nvSpPr>
          <p:cNvPr id="6" name="TextBox 11">
            <a:extLst>
              <a:ext uri="{FF2B5EF4-FFF2-40B4-BE49-F238E27FC236}">
                <a16:creationId xmlns:a16="http://schemas.microsoft.com/office/drawing/2014/main" id="{640CE74A-36C4-6841-BFB2-53B3435C1539}"/>
              </a:ext>
            </a:extLst>
          </p:cNvPr>
          <p:cNvSpPr txBox="1"/>
          <p:nvPr/>
        </p:nvSpPr>
        <p:spPr>
          <a:xfrm>
            <a:off x="840221" y="5231200"/>
            <a:ext cx="641948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Explore over 100 teaching resources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7" name="TextBox 12">
            <a:extLst>
              <a:ext uri="{FF2B5EF4-FFF2-40B4-BE49-F238E27FC236}">
                <a16:creationId xmlns:a16="http://schemas.microsoft.com/office/drawing/2014/main" id="{E1929381-5CA8-1C4D-9F93-7956BB6729F3}"/>
              </a:ext>
            </a:extLst>
          </p:cNvPr>
          <p:cNvSpPr txBox="1"/>
          <p:nvPr/>
        </p:nvSpPr>
        <p:spPr>
          <a:xfrm>
            <a:off x="840221" y="2124056"/>
            <a:ext cx="3125110"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75757"/>
                </a:solidFill>
                <a:uFillTx/>
                <a:latin typeface="Plus Jakarta Sans Medium" pitchFamily="2" charset="0"/>
                <a:cs typeface="Plus Jakarta Sans Medium" pitchFamily="2" charset="0"/>
              </a:rPr>
              <a:t>A wealth of resources to support teaching, learning, assessment and subject leadership in primary science, all completely </a:t>
            </a:r>
            <a:r>
              <a:rPr lang="en-GB" sz="2100" b="1" i="0" u="none" strike="noStrike" kern="1200" cap="none" spc="0" baseline="0">
                <a:solidFill>
                  <a:srgbClr val="575757"/>
                </a:solidFill>
                <a:uFillTx/>
                <a:latin typeface="Plus Jakarta Sans ExtraBold" pitchFamily="2" charset="0"/>
                <a:cs typeface="Plus Jakarta Sans ExtraBold" pitchFamily="2" charset="0"/>
              </a:rPr>
              <a:t>free</a:t>
            </a:r>
            <a:r>
              <a:rPr lang="en-GB" sz="2100" b="0" i="0" u="none" strike="noStrike" kern="1200" cap="none" spc="0" baseline="0">
                <a:solidFill>
                  <a:srgbClr val="575757"/>
                </a:solidFill>
                <a:uFillTx/>
                <a:latin typeface="Plus Jakarta Sans Medium" pitchFamily="2" charset="0"/>
                <a:cs typeface="Plus Jakarta Sans Medium" pitchFamily="2" charset="0"/>
              </a:rPr>
              <a:t> as digital downloads. </a:t>
            </a:r>
          </a:p>
        </p:txBody>
      </p:sp>
      <p:sp>
        <p:nvSpPr>
          <p:cNvPr id="8" name="TextBox 13">
            <a:extLst>
              <a:ext uri="{FF2B5EF4-FFF2-40B4-BE49-F238E27FC236}">
                <a16:creationId xmlns:a16="http://schemas.microsoft.com/office/drawing/2014/main" id="{F97343B4-B80C-0A42-BB17-C7FE128798E7}"/>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FREE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378054656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TTS availabl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12/12/2023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8454" y="5208421"/>
            <a:ext cx="787925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Discover 10 resources available through TTS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546123"/>
            <a:ext cx="3110580" cy="362406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addition to our free digital resources, we have collaborated with TTS to provide paid-for resources. These range from individual investigations to outdoor learning to further support your whole school in raising the profile of science.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RESOURCES via TTS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8" name="Picture 9" descr="Graphical user interface, website&#10;&#10;Description automatically generated">
            <a:hlinkClick r:id="rId2"/>
            <a:extLst>
              <a:ext uri="{FF2B5EF4-FFF2-40B4-BE49-F238E27FC236}">
                <a16:creationId xmlns:a16="http://schemas.microsoft.com/office/drawing/2014/main" id="{F0ACC5EB-0FFC-E04F-B6BA-0FF3CA8F66B4}"/>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3959034" y="1863573"/>
            <a:ext cx="4760446" cy="2589334"/>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3735029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EB18E-02BE-544D-A33A-04326E043C1F}"/>
              </a:ext>
            </a:extLst>
          </p:cNvPr>
          <p:cNvSpPr txBox="1">
            <a:spLocks noGrp="1"/>
          </p:cNvSpPr>
          <p:nvPr>
            <p:ph type="title"/>
          </p:nvPr>
        </p:nvSpPr>
        <p:spPr/>
        <p:txBody>
          <a:bodyPr/>
          <a:lstStyle>
            <a:lvl1pPr>
              <a:defRPr/>
            </a:lvl1pPr>
          </a:lstStyle>
          <a:p>
            <a:pPr lvl="0"/>
            <a:r>
              <a:rPr lang="en-US"/>
              <a:t>Click to edit Master title style</a:t>
            </a:r>
          </a:p>
        </p:txBody>
      </p:sp>
      <p:sp>
        <p:nvSpPr>
          <p:cNvPr id="3" name="Date Placeholder 2">
            <a:extLst>
              <a:ext uri="{FF2B5EF4-FFF2-40B4-BE49-F238E27FC236}">
                <a16:creationId xmlns:a16="http://schemas.microsoft.com/office/drawing/2014/main" id="{2C73276F-9FEC-1A4A-A49E-97E38BB5F8C5}"/>
              </a:ext>
            </a:extLst>
          </p:cNvPr>
          <p:cNvSpPr txBox="1">
            <a:spLocks noGrp="1"/>
          </p:cNvSpPr>
          <p:nvPr>
            <p:ph type="dt" sz="half" idx="7"/>
          </p:nvPr>
        </p:nvSpPr>
        <p:spPr/>
        <p:txBody>
          <a:bodyPr/>
          <a:lstStyle>
            <a:lvl1pPr>
              <a:defRPr/>
            </a:lvl1pPr>
          </a:lstStyle>
          <a:p>
            <a:pPr lvl="0"/>
            <a:fld id="{28447BA5-C073-A44F-82B2-20D43811BA24}" type="datetime1">
              <a:rPr lang="en-GB"/>
              <a:pPr lvl="0"/>
              <a:t>12/12/2023</a:t>
            </a:fld>
            <a:endParaRPr lang="en-GB"/>
          </a:p>
        </p:txBody>
      </p:sp>
      <p:sp>
        <p:nvSpPr>
          <p:cNvPr id="4" name="Footer Placeholder 3">
            <a:extLst>
              <a:ext uri="{FF2B5EF4-FFF2-40B4-BE49-F238E27FC236}">
                <a16:creationId xmlns:a16="http://schemas.microsoft.com/office/drawing/2014/main" id="{0E7C10D4-C762-3442-A99C-D5189A88CA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C709C33C-791F-7D44-959A-74892687318D}"/>
              </a:ext>
            </a:extLst>
          </p:cNvPr>
          <p:cNvSpPr txBox="1">
            <a:spLocks noGrp="1"/>
          </p:cNvSpPr>
          <p:nvPr>
            <p:ph type="sldNum" sz="quarter" idx="8"/>
          </p:nvPr>
        </p:nvSpPr>
        <p:spPr/>
        <p:txBody>
          <a:bodyPr/>
          <a:lstStyle>
            <a:lvl1pPr>
              <a:defRPr/>
            </a:lvl1pPr>
          </a:lstStyle>
          <a:p>
            <a:pPr lvl="0"/>
            <a:fld id="{96D06BA9-F2A3-4749-BFD1-51982EB648C3}" type="slidenum">
              <a:t>‹#›</a:t>
            </a:fld>
            <a:endParaRPr lang="en-GB"/>
          </a:p>
        </p:txBody>
      </p:sp>
    </p:spTree>
    <p:extLst>
      <p:ext uri="{BB962C8B-B14F-4D97-AF65-F5344CB8AC3E}">
        <p14:creationId xmlns:p14="http://schemas.microsoft.com/office/powerpoint/2010/main" val="3328412765"/>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TAP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8488B9CE-B59B-1B46-A4BA-D5EC69BEBAB4}"/>
              </a:ext>
            </a:extLst>
          </p:cNvPr>
          <p:cNvSpPr txBox="1">
            <a:spLocks noGrp="1"/>
          </p:cNvSpPr>
          <p:nvPr>
            <p:ph type="dt" sz="half" idx="7"/>
          </p:nvPr>
        </p:nvSpPr>
        <p:spPr/>
        <p:txBody>
          <a:bodyPr/>
          <a:lstStyle>
            <a:lvl1pPr>
              <a:defRPr/>
            </a:lvl1pPr>
          </a:lstStyle>
          <a:p>
            <a:pPr lvl="0"/>
            <a:fld id="{901BC7A8-07D1-014A-9829-C998D0509D73}" type="datetime1">
              <a:rPr lang="en-GB"/>
              <a:pPr lvl="0"/>
              <a:t>12/12/2023</a:t>
            </a:fld>
            <a:endParaRPr lang="en-GB"/>
          </a:p>
        </p:txBody>
      </p:sp>
      <p:sp>
        <p:nvSpPr>
          <p:cNvPr id="3" name="Footer Placeholder 3">
            <a:extLst>
              <a:ext uri="{FF2B5EF4-FFF2-40B4-BE49-F238E27FC236}">
                <a16:creationId xmlns:a16="http://schemas.microsoft.com/office/drawing/2014/main" id="{1124564C-D6C7-754E-9106-A112DCE0F6D1}"/>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98998BC-7276-9F40-981C-F22CBBDE6D93}"/>
              </a:ext>
            </a:extLst>
          </p:cNvPr>
          <p:cNvSpPr txBox="1">
            <a:spLocks noGrp="1"/>
          </p:cNvSpPr>
          <p:nvPr>
            <p:ph type="sldNum" sz="quarter" idx="8"/>
          </p:nvPr>
        </p:nvSpPr>
        <p:spPr/>
        <p:txBody>
          <a:bodyPr/>
          <a:lstStyle>
            <a:lvl1pPr>
              <a:defRPr/>
            </a:lvl1pPr>
          </a:lstStyle>
          <a:p>
            <a:pPr lvl="0"/>
            <a:fld id="{09708868-63E8-F94F-93B4-657057F8CBC2}" type="slidenum">
              <a:t>‹#›</a:t>
            </a:fld>
            <a:endParaRPr lang="en-GB"/>
          </a:p>
        </p:txBody>
      </p:sp>
      <p:sp>
        <p:nvSpPr>
          <p:cNvPr id="5" name="TextBox 12">
            <a:extLst>
              <a:ext uri="{FF2B5EF4-FFF2-40B4-BE49-F238E27FC236}">
                <a16:creationId xmlns:a16="http://schemas.microsoft.com/office/drawing/2014/main" id="{D9E0EA2C-EB11-1442-BFA2-7CF51F48652B}"/>
              </a:ext>
            </a:extLst>
          </p:cNvPr>
          <p:cNvSpPr txBox="1"/>
          <p:nvPr/>
        </p:nvSpPr>
        <p:spPr>
          <a:xfrm>
            <a:off x="1186269" y="1778546"/>
            <a:ext cx="3790178"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The TAPS project has developed the TAPS pyramid tool to provide schools with a supportive structure to evaluate and develop their assessment processes. The TAPS webpage also contains a growing database of updated Focused Assessment plans and work samples.</a:t>
            </a:r>
          </a:p>
        </p:txBody>
      </p:sp>
      <p:sp>
        <p:nvSpPr>
          <p:cNvPr id="6" name="TextBox 13">
            <a:extLst>
              <a:ext uri="{FF2B5EF4-FFF2-40B4-BE49-F238E27FC236}">
                <a16:creationId xmlns:a16="http://schemas.microsoft.com/office/drawing/2014/main" id="{9A3CCDC7-3E72-E648-91A8-0783B5A9B691}"/>
              </a:ext>
            </a:extLst>
          </p:cNvPr>
          <p:cNvSpPr txBox="1"/>
          <p:nvPr/>
        </p:nvSpPr>
        <p:spPr>
          <a:xfrm>
            <a:off x="1186276" y="467784"/>
            <a:ext cx="6445450" cy="117724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TEACHER ASSESSMENT IN PRIMARY SCIENCE (TAPS)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F5E5DE27-38E6-0043-A524-35DB5D462AF4}"/>
              </a:ext>
            </a:extLst>
          </p:cNvPr>
          <p:cNvSpPr txBox="1"/>
          <p:nvPr/>
        </p:nvSpPr>
        <p:spPr>
          <a:xfrm>
            <a:off x="1186269" y="5620830"/>
            <a:ext cx="4818878"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TAPS resources</a:t>
            </a:r>
          </a:p>
        </p:txBody>
      </p:sp>
      <p:pic>
        <p:nvPicPr>
          <p:cNvPr id="10" name="Picture 9" descr="A picture containing text, businesscard&#10;&#10;Description automatically generated">
            <a:hlinkClick r:id="rId2"/>
            <a:extLst>
              <a:ext uri="{FF2B5EF4-FFF2-40B4-BE49-F238E27FC236}">
                <a16:creationId xmlns:a16="http://schemas.microsoft.com/office/drawing/2014/main" id="{561C57CA-1213-BDF3-9D1F-B90811769E4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101482" y="1863243"/>
            <a:ext cx="3743587" cy="312040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251499239"/>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Why&amp;How? Magazin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D66D098E-7130-604D-A9F6-0C4C90F3A7EB}"/>
              </a:ext>
            </a:extLst>
          </p:cNvPr>
          <p:cNvSpPr txBox="1"/>
          <p:nvPr/>
        </p:nvSpPr>
        <p:spPr>
          <a:xfrm>
            <a:off x="844336" y="1426786"/>
            <a:ext cx="3841961"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Why and How? is for anyone who has an interest in primary science. Each issue contains the following sections, which you can download individually: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Pictures for talk in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Explorify news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Climate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Free resources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Cutting edge research linked with the principles of primary science </a:t>
            </a:r>
          </a:p>
        </p:txBody>
      </p:sp>
      <p:sp>
        <p:nvSpPr>
          <p:cNvPr id="3" name="TextBox 13">
            <a:extLst>
              <a:ext uri="{FF2B5EF4-FFF2-40B4-BE49-F238E27FC236}">
                <a16:creationId xmlns:a16="http://schemas.microsoft.com/office/drawing/2014/main" id="{7C002421-8DBC-114D-8E2C-34C45722A7C6}"/>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WHY&amp;HOW? Magazine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4" name="Picture 10">
            <a:extLst>
              <a:ext uri="{FF2B5EF4-FFF2-40B4-BE49-F238E27FC236}">
                <a16:creationId xmlns:a16="http://schemas.microsoft.com/office/drawing/2014/main" id="{00F775D4-8B4D-6A42-850E-37E29F17FC37}"/>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rot="21057952">
            <a:off x="5165295" y="1512313"/>
            <a:ext cx="2182991" cy="3087071"/>
          </a:xfrm>
          <a:prstGeom prst="rect">
            <a:avLst/>
          </a:prstGeom>
          <a:noFill/>
          <a:ln cap="flat">
            <a:noFill/>
          </a:ln>
          <a:effectLst>
            <a:outerShdw blurRad="50800" dist="38100" algn="l" rotWithShape="0">
              <a:prstClr val="black">
                <a:alpha val="40000"/>
              </a:prstClr>
            </a:outerShdw>
          </a:effectLst>
        </p:spPr>
      </p:pic>
      <p:pic>
        <p:nvPicPr>
          <p:cNvPr id="5" name="Picture 8">
            <a:hlinkClick r:id="rId3"/>
            <a:extLst>
              <a:ext uri="{FF2B5EF4-FFF2-40B4-BE49-F238E27FC236}">
                <a16:creationId xmlns:a16="http://schemas.microsoft.com/office/drawing/2014/main" id="{2E5FD502-E81B-F344-92B5-77A1DF3D0C0F}"/>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rot="398572">
            <a:off x="6664207" y="2202886"/>
            <a:ext cx="2182991" cy="3087071"/>
          </a:xfrm>
          <a:prstGeom prst="rect">
            <a:avLst/>
          </a:prstGeom>
          <a:noFill/>
          <a:ln cap="flat">
            <a:noFill/>
          </a:ln>
          <a:effectLst>
            <a:outerShdw blurRad="50800" dist="38100" algn="l" rotWithShape="0">
              <a:prstClr val="black">
                <a:alpha val="40000"/>
              </a:prstClr>
            </a:outerShdw>
          </a:effectLst>
        </p:spPr>
      </p:pic>
      <p:sp>
        <p:nvSpPr>
          <p:cNvPr id="6" name="TextBox 11">
            <a:extLst>
              <a:ext uri="{FF2B5EF4-FFF2-40B4-BE49-F238E27FC236}">
                <a16:creationId xmlns:a16="http://schemas.microsoft.com/office/drawing/2014/main" id="{FD5ED59F-965C-3544-B4D7-0FFAB6EC3B36}"/>
              </a:ext>
            </a:extLst>
          </p:cNvPr>
          <p:cNvSpPr txBox="1"/>
          <p:nvPr/>
        </p:nvSpPr>
        <p:spPr>
          <a:xfrm>
            <a:off x="844336" y="6020597"/>
            <a:ext cx="564864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5"/>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current and past issues</a:t>
            </a:r>
          </a:p>
        </p:txBody>
      </p:sp>
      <p:pic>
        <p:nvPicPr>
          <p:cNvPr id="8" name="Picture 7" descr="Qr code&#10;&#10;Description automatically generated">
            <a:extLst>
              <a:ext uri="{FF2B5EF4-FFF2-40B4-BE49-F238E27FC236}">
                <a16:creationId xmlns:a16="http://schemas.microsoft.com/office/drawing/2014/main" id="{C217C271-BB94-9BB9-4E90-E82610319500}"/>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7822879" y="320491"/>
            <a:ext cx="953563" cy="941492"/>
          </a:xfrm>
          <a:prstGeom prst="rect">
            <a:avLst/>
          </a:prstGeom>
        </p:spPr>
      </p:pic>
      <p:sp>
        <p:nvSpPr>
          <p:cNvPr id="9" name="TextBox 11">
            <a:extLst>
              <a:ext uri="{FF2B5EF4-FFF2-40B4-BE49-F238E27FC236}">
                <a16:creationId xmlns:a16="http://schemas.microsoft.com/office/drawing/2014/main" id="{978CA642-BCBE-F63C-8B4E-370CEA657454}"/>
              </a:ext>
            </a:extLst>
          </p:cNvPr>
          <p:cNvSpPr txBox="1"/>
          <p:nvPr userDrawn="1"/>
        </p:nvSpPr>
        <p:spPr>
          <a:xfrm>
            <a:off x="7711392" y="1244016"/>
            <a:ext cx="1176538" cy="300082"/>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0" baseline="0">
                <a:solidFill>
                  <a:srgbClr val="3EB1C8"/>
                </a:solidFill>
                <a:uFillTx/>
                <a:latin typeface="Plus Jakarta Sans Medium" pitchFamily="2" charset="0"/>
                <a:cs typeface="Plus Jakarta Sans Medium" pitchFamily="2" charset="0"/>
              </a:rPr>
              <a:t>Subscribe</a:t>
            </a:r>
            <a:endParaRPr lang="en-GB" sz="1500" b="1" i="0" u="none" strike="noStrike" kern="1200" cap="none" spc="0" baseline="0">
              <a:solidFill>
                <a:srgbClr val="002060"/>
              </a:solidFill>
              <a:uFillTx/>
              <a:latin typeface="Plus Jakarta Sans ExtraBold" pitchFamily="2" charset="0"/>
              <a:cs typeface="Plus Jakarta Sans ExtraBold" pitchFamily="2" charset="0"/>
            </a:endParaRPr>
          </a:p>
        </p:txBody>
      </p:sp>
    </p:spTree>
    <p:extLst>
      <p:ext uri="{BB962C8B-B14F-4D97-AF65-F5344CB8AC3E}">
        <p14:creationId xmlns:p14="http://schemas.microsoft.com/office/powerpoint/2010/main" val="3572091908"/>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Support for Subject Leade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12/12/2023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5" name="TextBox 12">
            <a:extLst>
              <a:ext uri="{FF2B5EF4-FFF2-40B4-BE49-F238E27FC236}">
                <a16:creationId xmlns:a16="http://schemas.microsoft.com/office/drawing/2014/main" id="{4EC9811E-8F07-3643-8D36-D7F4CA94EB88}"/>
              </a:ext>
            </a:extLst>
          </p:cNvPr>
          <p:cNvSpPr txBox="1"/>
          <p:nvPr/>
        </p:nvSpPr>
        <p:spPr>
          <a:xfrm>
            <a:off x="844336" y="1329945"/>
            <a:ext cx="3409640"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0" baseline="0">
                <a:solidFill>
                  <a:srgbClr val="3F3F3F"/>
                </a:solidFill>
                <a:uFillTx/>
                <a:latin typeface="Plus Jakarta Sans Medium" pitchFamily="2" charset="0"/>
                <a:cs typeface="Plus Jakarta Sans Medium" pitchFamily="2" charset="0"/>
              </a:rPr>
              <a:t>PSTT has a webpage to support all primary science subject leaders. Included is a Subject Leader Self-evaluation Tool to help you audit science in your setting and guidance on where to find the best science resources, training for staff, school visits, science visitors and competitions. </a:t>
            </a:r>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44988"/>
            <a:ext cx="7912802"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SUPPORT FOR SUBJECT LEADERS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12" descr="Text&#10;&#10;Description automatically generated">
            <a:hlinkClick r:id="rId2" action="ppaction://hlinkfile"/>
            <a:extLst>
              <a:ext uri="{FF2B5EF4-FFF2-40B4-BE49-F238E27FC236}">
                <a16:creationId xmlns:a16="http://schemas.microsoft.com/office/drawing/2014/main" id="{5E12EB58-E202-E144-A2D5-F9043225F90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60631" y="1483681"/>
            <a:ext cx="4396506" cy="3108134"/>
          </a:xfrm>
          <a:prstGeom prst="rect">
            <a:avLst/>
          </a:prstGeom>
          <a:noFill/>
          <a:ln cap="flat">
            <a:noFill/>
          </a:ln>
          <a:effectLst>
            <a:outerShdw blurRad="50800" dist="38100" dir="2700000" algn="tl" rotWithShape="0">
              <a:prstClr val="black">
                <a:alpha val="40000"/>
              </a:prstClr>
            </a:outerShdw>
          </a:effectLst>
        </p:spPr>
      </p:pic>
      <p:sp>
        <p:nvSpPr>
          <p:cNvPr id="8" name="TextBox 11">
            <a:extLst>
              <a:ext uri="{FF2B5EF4-FFF2-40B4-BE49-F238E27FC236}">
                <a16:creationId xmlns:a16="http://schemas.microsoft.com/office/drawing/2014/main" id="{A1148E61-14B6-724B-B19E-BC69F2B77DC8}"/>
              </a:ext>
            </a:extLst>
          </p:cNvPr>
          <p:cNvSpPr txBox="1"/>
          <p:nvPr/>
        </p:nvSpPr>
        <p:spPr>
          <a:xfrm>
            <a:off x="844336" y="5666723"/>
            <a:ext cx="517839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support materials for subject leaders</a:t>
            </a:r>
          </a:p>
        </p:txBody>
      </p:sp>
    </p:spTree>
    <p:extLst>
      <p:ext uri="{BB962C8B-B14F-4D97-AF65-F5344CB8AC3E}">
        <p14:creationId xmlns:p14="http://schemas.microsoft.com/office/powerpoint/2010/main" val="383940050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Enquiry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12/12/2023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634777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APPROACHES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4369"/>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definitions and examples of different types of scientific enquiry</a:t>
            </a:r>
          </a:p>
        </p:txBody>
      </p:sp>
      <p:pic>
        <p:nvPicPr>
          <p:cNvPr id="10" name="Picture 9" descr="Graphical user interface, application&#10;&#10;Description automatically generated">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1614" y="1496708"/>
            <a:ext cx="4490180"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07796759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Enquiry Skill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12/12/2023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4666851"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SKILLS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2353"/>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skills for carrying out practical investigations</a:t>
            </a:r>
          </a:p>
        </p:txBody>
      </p:sp>
      <p:pic>
        <p:nvPicPr>
          <p:cNvPr id="10" name="Picture 9">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613566" y="1496709"/>
            <a:ext cx="3926274"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31690710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Explorify">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12/12/2023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EXPLORIFY</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13918"/>
            <a:ext cx="4111570"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Enhance science teaching for all children with over 600 low-prep activities – no matter your confidence with science. </a:t>
            </a:r>
          </a:p>
        </p:txBody>
      </p:sp>
      <p:sp>
        <p:nvSpPr>
          <p:cNvPr id="8" name="TextBox 12">
            <a:extLst>
              <a:ext uri="{FF2B5EF4-FFF2-40B4-BE49-F238E27FC236}">
                <a16:creationId xmlns:a16="http://schemas.microsoft.com/office/drawing/2014/main" id="{861B331A-492C-AD4B-A8C7-0F56E346A34E}"/>
              </a:ext>
            </a:extLst>
          </p:cNvPr>
          <p:cNvSpPr txBox="1"/>
          <p:nvPr/>
        </p:nvSpPr>
        <p:spPr>
          <a:xfrm>
            <a:off x="863011" y="3162550"/>
            <a:ext cx="7652348"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Spark curiosity, discussion and debate without worry of a definite right answer</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Help develop strategies that promote and encourage higher order thinking through discussion</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Use provided ‘background science’ and ‘take it further’ to develop lessons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Planning support videos and handouts will ensure you get the most out of Explorify</a:t>
            </a:r>
          </a:p>
        </p:txBody>
      </p:sp>
      <p:pic>
        <p:nvPicPr>
          <p:cNvPr id="10" name="Picture 9" descr="A picture containing icon&#10;&#10;Description automatically generated">
            <a:hlinkClick r:id="rId2"/>
            <a:extLst>
              <a:ext uri="{FF2B5EF4-FFF2-40B4-BE49-F238E27FC236}">
                <a16:creationId xmlns:a16="http://schemas.microsoft.com/office/drawing/2014/main" id="{7315301D-3C79-2F0D-06CF-D972DED3BD8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804337" y="827460"/>
            <a:ext cx="1476653" cy="2196186"/>
          </a:xfrm>
          <a:prstGeom prst="rect">
            <a:avLst/>
          </a:prstGeom>
        </p:spPr>
      </p:pic>
    </p:spTree>
    <p:extLst>
      <p:ext uri="{BB962C8B-B14F-4D97-AF65-F5344CB8AC3E}">
        <p14:creationId xmlns:p14="http://schemas.microsoft.com/office/powerpoint/2010/main" val="3858314182"/>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Bringing Back Glas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12/12/2023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78675" y="5291327"/>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Bringing Back Glass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669370"/>
            <a:ext cx="3933060" cy="330090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A set of 15 activities to help children explore the importance of glass in everyday lives whilst engaged in practical investigations.</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Each activity has been linked to the UK primary curricula to help educators fit into their planning.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BRINGING BACK GLASS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Graphical user interface, text, website&#10;&#10;Description automatically generated">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45532" y="1348317"/>
            <a:ext cx="3223964" cy="2274953"/>
          </a:xfrm>
          <a:prstGeom prst="rect">
            <a:avLst/>
          </a:prstGeom>
          <a:effectLst>
            <a:outerShdw blurRad="50800" dist="38100" algn="l" rotWithShape="0">
              <a:prstClr val="black">
                <a:alpha val="40000"/>
              </a:prstClr>
            </a:outerShdw>
          </a:effectLst>
        </p:spPr>
      </p:pic>
      <p:pic>
        <p:nvPicPr>
          <p:cNvPr id="11" name="Picture 10">
            <a:hlinkClick r:id="rId2"/>
            <a:extLst>
              <a:ext uri="{FF2B5EF4-FFF2-40B4-BE49-F238E27FC236}">
                <a16:creationId xmlns:a16="http://schemas.microsoft.com/office/drawing/2014/main" id="{E0F4743F-509B-0429-DEFF-5BA634072F15}"/>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4781514" y="2372155"/>
            <a:ext cx="3220630" cy="227495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3534206349"/>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A Scientist Just Like M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561861" y="2008087"/>
            <a:ext cx="4010140"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SzPct val="100000"/>
              <a:buFont typeface="Arial" pitchFamily="34"/>
              <a:buNone/>
              <a:tabLst/>
              <a:defRPr sz="1800" b="0" i="0" u="none" strike="noStrike" kern="0" cap="none" spc="0" baseline="0">
                <a:solidFill>
                  <a:srgbClr val="000000"/>
                </a:solidFill>
                <a:uFillTx/>
              </a:defRPr>
            </a:pPr>
            <a:r>
              <a:rPr lang="en-GB" sz="2100" b="0" i="0">
                <a:solidFill>
                  <a:srgbClr val="5E5B5C"/>
                </a:solidFill>
                <a:effectLst/>
                <a:latin typeface="Plus Jakarta Sans Medium" pitchFamily="2" charset="0"/>
                <a:cs typeface="Plus Jakarta Sans Medium" pitchFamily="2" charset="0"/>
              </a:rPr>
              <a:t>Designed to raise awareness of diversity in science-related jobs and to provide illustrated examples of a wide range of science-based careers. It consists of a series of short slideshows, each one ‘telling the story’ of a particular scientist or person working in a science-related job. </a:t>
            </a:r>
            <a:endParaRPr lang="en-GB" sz="2100" b="0" i="0" u="none" strike="noStrike" kern="1200" cap="none" spc="0" baseline="0">
              <a:solidFill>
                <a:srgbClr val="5E5B5C"/>
              </a:solidFill>
              <a:uFillTx/>
              <a:latin typeface="Plus Jakarta Sans Medium" pitchFamily="2" charset="0"/>
              <a:cs typeface="Plus Jakarta Sans Medium" pitchFamily="2" charset="0"/>
            </a:endParaRPr>
          </a:p>
        </p:txBody>
      </p:sp>
      <p:sp>
        <p:nvSpPr>
          <p:cNvPr id="5" name="TextBox 11">
            <a:extLst>
              <a:ext uri="{FF2B5EF4-FFF2-40B4-BE49-F238E27FC236}">
                <a16:creationId xmlns:a16="http://schemas.microsoft.com/office/drawing/2014/main" id="{7F3C4F7C-0167-3249-A8ED-A556B626B168}"/>
              </a:ext>
            </a:extLst>
          </p:cNvPr>
          <p:cNvSpPr txBox="1"/>
          <p:nvPr/>
        </p:nvSpPr>
        <p:spPr>
          <a:xfrm>
            <a:off x="561860" y="5814246"/>
            <a:ext cx="4505402"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explore 100+ scientists</a:t>
            </a:r>
          </a:p>
        </p:txBody>
      </p:sp>
      <p:pic>
        <p:nvPicPr>
          <p:cNvPr id="11" name="Picture 10" descr="Text&#10;&#10;Description automatically generated">
            <a:extLst>
              <a:ext uri="{FF2B5EF4-FFF2-40B4-BE49-F238E27FC236}">
                <a16:creationId xmlns:a16="http://schemas.microsoft.com/office/drawing/2014/main" id="{798A3AF1-E442-2AFD-4B60-A382A2BC4FF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1860" y="107416"/>
            <a:ext cx="8020280" cy="1395416"/>
          </a:xfrm>
          <a:prstGeom prst="rect">
            <a:avLst/>
          </a:prstGeom>
        </p:spPr>
      </p:pic>
      <p:pic>
        <p:nvPicPr>
          <p:cNvPr id="16" name="Picture 15" descr="Graphical user interface, text&#10;&#10;Description automatically generated">
            <a:hlinkClick r:id="rId2"/>
            <a:extLst>
              <a:ext uri="{FF2B5EF4-FFF2-40B4-BE49-F238E27FC236}">
                <a16:creationId xmlns:a16="http://schemas.microsoft.com/office/drawing/2014/main" id="{A8B0F34A-7E2B-83FA-6549-719A1FD5C903}"/>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380056" y="1823421"/>
            <a:ext cx="3202084" cy="1958027"/>
          </a:xfrm>
          <a:prstGeom prst="rect">
            <a:avLst/>
          </a:prstGeom>
          <a:effectLst>
            <a:outerShdw blurRad="50800" dist="38100" algn="l" rotWithShape="0">
              <a:prstClr val="black">
                <a:alpha val="40000"/>
              </a:prstClr>
            </a:outerShdw>
          </a:effectLst>
        </p:spPr>
      </p:pic>
      <p:pic>
        <p:nvPicPr>
          <p:cNvPr id="13" name="Picture 12" descr="Graphical user interface, text, website&#10;&#10;Description automatically generated">
            <a:hlinkClick r:id="rId2"/>
            <a:extLst>
              <a:ext uri="{FF2B5EF4-FFF2-40B4-BE49-F238E27FC236}">
                <a16:creationId xmlns:a16="http://schemas.microsoft.com/office/drawing/2014/main" id="{BF4BE62B-448C-F4F8-DF56-7F796EAC4B4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4645810" y="3150053"/>
            <a:ext cx="3129168" cy="234360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1604875482"/>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Starters for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D51BF33D-BC50-0440-84F9-C850713021D5}"/>
              </a:ext>
            </a:extLst>
          </p:cNvPr>
          <p:cNvSpPr txBox="1">
            <a:spLocks noGrp="1"/>
          </p:cNvSpPr>
          <p:nvPr>
            <p:ph type="dt" sz="half" idx="7"/>
          </p:nvPr>
        </p:nvSpPr>
        <p:spPr/>
        <p:txBody>
          <a:bodyPr/>
          <a:lstStyle>
            <a:lvl1pPr>
              <a:defRPr/>
            </a:lvl1pPr>
          </a:lstStyle>
          <a:p>
            <a:pPr lvl="0"/>
            <a:fld id="{2200C3F3-0285-BF49-9445-11625DFE76DE}" type="datetime1">
              <a:rPr lang="en-GB"/>
              <a:pPr lvl="0"/>
              <a:t>12/12/2023</a:t>
            </a:fld>
            <a:endParaRPr lang="en-GB"/>
          </a:p>
        </p:txBody>
      </p:sp>
      <p:sp>
        <p:nvSpPr>
          <p:cNvPr id="3" name="Footer Placeholder 3">
            <a:extLst>
              <a:ext uri="{FF2B5EF4-FFF2-40B4-BE49-F238E27FC236}">
                <a16:creationId xmlns:a16="http://schemas.microsoft.com/office/drawing/2014/main" id="{9D2F77F2-A28B-FF42-A5A1-176015D47C1B}"/>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99CCEC27-1BD9-6544-AC91-2C3557485912}"/>
              </a:ext>
            </a:extLst>
          </p:cNvPr>
          <p:cNvSpPr txBox="1">
            <a:spLocks noGrp="1"/>
          </p:cNvSpPr>
          <p:nvPr>
            <p:ph type="sldNum" sz="quarter" idx="8"/>
          </p:nvPr>
        </p:nvSpPr>
        <p:spPr/>
        <p:txBody>
          <a:bodyPr/>
          <a:lstStyle>
            <a:lvl1pPr>
              <a:defRPr/>
            </a:lvl1pPr>
          </a:lstStyle>
          <a:p>
            <a:pPr lvl="0"/>
            <a:fld id="{38E4234C-123E-3642-8BE1-213997B12492}" type="slidenum">
              <a:t>‹#›</a:t>
            </a:fld>
            <a:endParaRPr lang="en-GB"/>
          </a:p>
        </p:txBody>
      </p:sp>
      <p:sp>
        <p:nvSpPr>
          <p:cNvPr id="5" name="TextBox 12">
            <a:extLst>
              <a:ext uri="{FF2B5EF4-FFF2-40B4-BE49-F238E27FC236}">
                <a16:creationId xmlns:a16="http://schemas.microsoft.com/office/drawing/2014/main" id="{AC57034B-A56B-7847-BCA5-6D18E64A7CF6}"/>
              </a:ext>
            </a:extLst>
          </p:cNvPr>
          <p:cNvSpPr txBox="1"/>
          <p:nvPr/>
        </p:nvSpPr>
        <p:spPr>
          <a:xfrm>
            <a:off x="907459" y="1766309"/>
            <a:ext cx="7329083" cy="34971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series of five-minute videos created to support teachers getting started with </a:t>
            </a:r>
            <a:r>
              <a:rPr lang="en-GB" sz="2025" b="1" i="0" u="none" strike="noStrike" kern="1200" cap="none" spc="0" baseline="0">
                <a:solidFill>
                  <a:srgbClr val="5E5B5C"/>
                </a:solidFill>
                <a:uFillTx/>
                <a:latin typeface="Plus Jakarta Sans ExtraBold" pitchFamily="2" charset="0"/>
                <a:cs typeface="Plus Jakarta Sans ExtraBold" pitchFamily="2" charset="0"/>
              </a:rPr>
              <a:t>practical science enquiry</a:t>
            </a:r>
            <a:r>
              <a:rPr lang="en-GB" sz="2025" b="0" i="0" u="none" strike="noStrike" kern="1200" cap="none" spc="0" baseline="0">
                <a:solidFill>
                  <a:srgbClr val="5E5B5C"/>
                </a:solidFill>
                <a:uFillTx/>
                <a:latin typeface="Plus Jakarta Sans Medium" pitchFamily="2" charset="0"/>
                <a:cs typeface="Plus Jakarta Sans Medium" pitchFamily="2" charset="0"/>
              </a:rPr>
              <a:t>. They require minimal resources and can be used in school or at home.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25"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Each video includes: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question or scenario related to the real world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about what they already know</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demonstration of a starter practical activity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of their own questions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Ideas about what they could find out for themselves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Encouragement to share what they found with others</a:t>
            </a:r>
          </a:p>
        </p:txBody>
      </p:sp>
      <p:pic>
        <p:nvPicPr>
          <p:cNvPr id="6" name="Picture 8" descr="A picture containing shape&#10;&#10;Description automatically generated">
            <a:extLst>
              <a:ext uri="{FF2B5EF4-FFF2-40B4-BE49-F238E27FC236}">
                <a16:creationId xmlns:a16="http://schemas.microsoft.com/office/drawing/2014/main" id="{6A03881B-CD26-AD4F-9D72-2D36E5B7186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433147" y="360484"/>
            <a:ext cx="6268915" cy="940498"/>
          </a:xfrm>
          <a:prstGeom prst="rect">
            <a:avLst/>
          </a:prstGeom>
          <a:noFill/>
          <a:ln cap="flat">
            <a:noFill/>
          </a:ln>
        </p:spPr>
      </p:pic>
      <p:sp>
        <p:nvSpPr>
          <p:cNvPr id="7" name="TextBox 11">
            <a:extLst>
              <a:ext uri="{FF2B5EF4-FFF2-40B4-BE49-F238E27FC236}">
                <a16:creationId xmlns:a16="http://schemas.microsoft.com/office/drawing/2014/main" id="{20D0C5DA-A08B-DE43-83EA-C83FC41C9295}"/>
              </a:ext>
            </a:extLst>
          </p:cNvPr>
          <p:cNvSpPr txBox="1"/>
          <p:nvPr/>
        </p:nvSpPr>
        <p:spPr>
          <a:xfrm>
            <a:off x="907459" y="5728747"/>
            <a:ext cx="5271683"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3"/>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Starters for Science</a:t>
            </a:r>
          </a:p>
        </p:txBody>
      </p:sp>
    </p:spTree>
    <p:extLst>
      <p:ext uri="{BB962C8B-B14F-4D97-AF65-F5344CB8AC3E}">
        <p14:creationId xmlns:p14="http://schemas.microsoft.com/office/powerpoint/2010/main" val="1729743519"/>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Play, Observe &amp; Ask (EYF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12/12/2023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366686"/>
            <a:ext cx="655485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Early Years resources and support</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468534"/>
            <a:ext cx="3731778" cy="3947234"/>
          </a:xfrm>
          <a:prstGeom prst="rect">
            <a:avLst/>
          </a:prstGeom>
          <a:noFill/>
          <a:ln cap="flat">
            <a:noFill/>
          </a:ln>
        </p:spPr>
        <p:txBody>
          <a:bodyPr vert="horz" wrap="square" lIns="68580" tIns="34290" rIns="68580" bIns="34290" anchor="t" anchorCtr="0" compatLnSpc="1">
            <a:spAutoFit/>
          </a:bodyPr>
          <a:lstStyle/>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Effective Practice to develop science teaching and learning in Early Years (ages 3-5 years) </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Provision Maps for activity ideas and science investigations</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Wildlife games and activities to introduce UK plants, animals and fungi</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518461"/>
            <a:ext cx="7758656"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PLAY, OBSERVE AND ASK (in EYFS)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3" name="Picture 12" descr="A picture containing text&#10;&#10;Description automatically generated">
            <a:hlinkClick r:id="rId2"/>
            <a:extLst>
              <a:ext uri="{FF2B5EF4-FFF2-40B4-BE49-F238E27FC236}">
                <a16:creationId xmlns:a16="http://schemas.microsoft.com/office/drawing/2014/main" id="{AE8BD21D-397B-D194-8CA6-07EE40448C49}"/>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21065" y="1468534"/>
            <a:ext cx="3282713" cy="2079634"/>
          </a:xfrm>
          <a:prstGeom prst="rect">
            <a:avLst/>
          </a:prstGeom>
          <a:effectLst>
            <a:outerShdw blurRad="50800" dist="38100" algn="l" rotWithShape="0">
              <a:prstClr val="black">
                <a:alpha val="40000"/>
              </a:prstClr>
            </a:outerShdw>
          </a:effectLst>
        </p:spPr>
      </p:pic>
      <p:pic>
        <p:nvPicPr>
          <p:cNvPr id="9" name="Picture 8" descr="A collage of a cat&#10;&#10;Description automatically generated with low confidence">
            <a:hlinkClick r:id="rId2"/>
            <a:extLst>
              <a:ext uri="{FF2B5EF4-FFF2-40B4-BE49-F238E27FC236}">
                <a16:creationId xmlns:a16="http://schemas.microsoft.com/office/drawing/2014/main" id="{155FCAC6-FDEA-E271-A2F7-F447B8E71FCA}"/>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404135" y="2809302"/>
            <a:ext cx="3282713" cy="2231460"/>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41148503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D0D252-4E46-9549-AD2F-9D3F0A4CFED4}"/>
              </a:ext>
            </a:extLst>
          </p:cNvPr>
          <p:cNvSpPr txBox="1">
            <a:spLocks noGrp="1"/>
          </p:cNvSpPr>
          <p:nvPr>
            <p:ph type="dt" sz="half" idx="7"/>
          </p:nvPr>
        </p:nvSpPr>
        <p:spPr/>
        <p:txBody>
          <a:bodyPr/>
          <a:lstStyle>
            <a:lvl1pPr>
              <a:defRPr/>
            </a:lvl1pPr>
          </a:lstStyle>
          <a:p>
            <a:pPr lvl="0"/>
            <a:fld id="{D0EDEDFF-AC0C-7F4F-8889-5A8A57B40D20}" type="datetime1">
              <a:rPr lang="en-GB"/>
              <a:pPr lvl="0"/>
              <a:t>12/12/2023</a:t>
            </a:fld>
            <a:endParaRPr lang="en-GB"/>
          </a:p>
        </p:txBody>
      </p:sp>
      <p:sp>
        <p:nvSpPr>
          <p:cNvPr id="3" name="Footer Placeholder 2">
            <a:extLst>
              <a:ext uri="{FF2B5EF4-FFF2-40B4-BE49-F238E27FC236}">
                <a16:creationId xmlns:a16="http://schemas.microsoft.com/office/drawing/2014/main" id="{12C4324A-7E69-C746-A2CB-E5387595A654}"/>
              </a:ext>
            </a:extLst>
          </p:cNvPr>
          <p:cNvSpPr txBox="1">
            <a:spLocks noGrp="1"/>
          </p:cNvSpPr>
          <p:nvPr>
            <p:ph type="ftr" sz="quarter" idx="9"/>
          </p:nvPr>
        </p:nvSpPr>
        <p:spPr/>
        <p:txBody>
          <a:bodyPr/>
          <a:lstStyle>
            <a:lvl1pPr>
              <a:defRPr/>
            </a:lvl1pPr>
          </a:lstStyle>
          <a:p>
            <a:pPr lvl="0"/>
            <a:endParaRPr lang="en-GB"/>
          </a:p>
        </p:txBody>
      </p:sp>
      <p:sp>
        <p:nvSpPr>
          <p:cNvPr id="4" name="Slide Number Placeholder 3">
            <a:extLst>
              <a:ext uri="{FF2B5EF4-FFF2-40B4-BE49-F238E27FC236}">
                <a16:creationId xmlns:a16="http://schemas.microsoft.com/office/drawing/2014/main" id="{B1F507AF-5A04-8F42-AC73-AB6383C9B2A3}"/>
              </a:ext>
            </a:extLst>
          </p:cNvPr>
          <p:cNvSpPr txBox="1">
            <a:spLocks noGrp="1"/>
          </p:cNvSpPr>
          <p:nvPr>
            <p:ph type="sldNum" sz="quarter" idx="8"/>
          </p:nvPr>
        </p:nvSpPr>
        <p:spPr/>
        <p:txBody>
          <a:bodyPr/>
          <a:lstStyle>
            <a:lvl1pPr>
              <a:defRPr/>
            </a:lvl1pPr>
          </a:lstStyle>
          <a:p>
            <a:pPr lvl="0"/>
            <a:fld id="{51750927-7F2D-C240-A5E9-6C1FBAC57420}" type="slidenum">
              <a:t>‹#›</a:t>
            </a:fld>
            <a:endParaRPr lang="en-GB"/>
          </a:p>
        </p:txBody>
      </p:sp>
    </p:spTree>
    <p:extLst>
      <p:ext uri="{BB962C8B-B14F-4D97-AF65-F5344CB8AC3E}">
        <p14:creationId xmlns:p14="http://schemas.microsoft.com/office/powerpoint/2010/main" val="2263626566"/>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Inclusive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12/12/2023</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905497" y="2773259"/>
            <a:ext cx="7758047" cy="2839239"/>
          </a:xfrm>
          <a:prstGeom prst="rect">
            <a:avLst/>
          </a:prstGeom>
          <a:noFill/>
          <a:ln cap="flat">
            <a:noFill/>
          </a:ln>
        </p:spPr>
        <p:txBody>
          <a:bodyPr vert="horz" wrap="square" lIns="68580" tIns="34290" rIns="68580" bIns="34290" anchor="t" anchorCtr="0" compatLnSpc="1">
            <a:spAutoFit/>
          </a:bodyPr>
          <a:lstStyle/>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A guidance booklet produced by Sheffield Hallam University following their curriculum development project, Primary Science for All.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STRATA (Science to Raise and Track Achievement) materials: medium term plans for teachers of children with SEND, developed by teachers in Cambridgeshire.</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Sensory Sparks Club resources: activities for children with diverse needs, created by PSTT Fellow and SEND expert Julie Neil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Further resources: links to other materials to support engagement and participation of children with SEND in science.</a:t>
            </a:r>
          </a:p>
        </p:txBody>
      </p:sp>
      <p:sp>
        <p:nvSpPr>
          <p:cNvPr id="7" name="TextBox 11">
            <a:extLst>
              <a:ext uri="{FF2B5EF4-FFF2-40B4-BE49-F238E27FC236}">
                <a16:creationId xmlns:a16="http://schemas.microsoft.com/office/drawing/2014/main" id="{61B8CAA1-BBA2-0547-B1FB-CCEA540D0F14}"/>
              </a:ext>
            </a:extLst>
          </p:cNvPr>
          <p:cNvSpPr txBox="1"/>
          <p:nvPr/>
        </p:nvSpPr>
        <p:spPr>
          <a:xfrm>
            <a:off x="905497" y="2275990"/>
            <a:ext cx="567994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Visit PSTT’s </a:t>
            </a: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Inclusion in Primary Science page</a:t>
            </a:r>
            <a:r>
              <a:rPr lang="en-GB" sz="1800" b="1" i="0" u="none" strike="noStrike" kern="1200" cap="none" spc="0" baseline="0">
                <a:solidFill>
                  <a:srgbClr val="002060"/>
                </a:solidFill>
                <a:uFillTx/>
                <a:latin typeface="Plus Jakarta Sans ExtraBold" pitchFamily="2" charset="0"/>
                <a:cs typeface="Plus Jakarta Sans ExtraBold" pitchFamily="2" charset="0"/>
              </a:rPr>
              <a:t> for:</a:t>
            </a:r>
          </a:p>
        </p:txBody>
      </p:sp>
      <p:pic>
        <p:nvPicPr>
          <p:cNvPr id="9" name="Picture 8" descr="A picture containing shape&#10;&#10;Description automatically generated">
            <a:hlinkClick r:id="rId2"/>
            <a:extLst>
              <a:ext uri="{FF2B5EF4-FFF2-40B4-BE49-F238E27FC236}">
                <a16:creationId xmlns:a16="http://schemas.microsoft.com/office/drawing/2014/main" id="{E4B0E167-783F-166A-B24B-C161CB5B11D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05497" y="136523"/>
            <a:ext cx="7758047" cy="1988447"/>
          </a:xfrm>
          <a:prstGeom prst="rect">
            <a:avLst/>
          </a:prstGeom>
        </p:spPr>
      </p:pic>
    </p:spTree>
    <p:extLst>
      <p:ext uri="{BB962C8B-B14F-4D97-AF65-F5344CB8AC3E}">
        <p14:creationId xmlns:p14="http://schemas.microsoft.com/office/powerpoint/2010/main" val="1813627636"/>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Science for On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12/12/2023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600700"/>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for One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616966"/>
            <a:ext cx="3840331" cy="3808735"/>
          </a:xfrm>
          <a:prstGeom prst="rect">
            <a:avLst/>
          </a:prstGeom>
          <a:noFill/>
          <a:ln cap="flat">
            <a:noFill/>
          </a:ln>
        </p:spPr>
        <p:txBody>
          <a:bodyPr vert="horz" wrap="square" lIns="68580" tIns="34290" rIns="68580" bIns="34290" anchor="t" anchorCtr="0" compatLnSpc="1">
            <a:spAutoFit/>
          </a:bodyPr>
          <a:lstStyle/>
          <a:p>
            <a:pPr algn="l"/>
            <a:r>
              <a:rPr lang="en-GB" sz="2025" b="0" i="0">
                <a:solidFill>
                  <a:srgbClr val="5E5B5C"/>
                </a:solidFill>
                <a:effectLst/>
                <a:latin typeface="Plus Jakarta Sans Medium" pitchFamily="2" charset="0"/>
                <a:cs typeface="Plus Jakarta Sans Medium" pitchFamily="2" charset="0"/>
              </a:rPr>
              <a:t>Explore different science topics for all primary ages with 8 practical science activities. Each activity is based around </a:t>
            </a:r>
            <a:r>
              <a:rPr lang="en-GB" sz="2025" b="1" i="0">
                <a:solidFill>
                  <a:srgbClr val="5E5B5C"/>
                </a:solidFill>
                <a:effectLst/>
                <a:latin typeface="Plus Jakarta Sans ExtraBold" pitchFamily="2" charset="0"/>
                <a:cs typeface="Plus Jakarta Sans ExtraBold" pitchFamily="2" charset="0"/>
              </a:rPr>
              <a:t>one</a:t>
            </a:r>
            <a:r>
              <a:rPr lang="en-GB" sz="2025" b="0" i="0">
                <a:solidFill>
                  <a:srgbClr val="5E5B5C"/>
                </a:solidFill>
                <a:effectLst/>
                <a:latin typeface="Plus Jakarta Sans Medium" pitchFamily="2" charset="0"/>
                <a:cs typeface="Plus Jakarta Sans Medium" pitchFamily="2" charset="0"/>
              </a:rPr>
              <a:t> easy to obtain resource.</a:t>
            </a:r>
          </a:p>
          <a:p>
            <a:pPr algn="l"/>
            <a:endParaRPr lang="en-GB" sz="2025" b="0" i="0">
              <a:solidFill>
                <a:srgbClr val="5E5B5C"/>
              </a:solidFill>
              <a:effectLst/>
              <a:latin typeface="Plus Jakarta Sans Medium" pitchFamily="2" charset="0"/>
              <a:cs typeface="Plus Jakarta Sans Medium" pitchFamily="2" charset="0"/>
            </a:endParaRPr>
          </a:p>
          <a:p>
            <a:pPr algn="l"/>
            <a:r>
              <a:rPr lang="en-GB" sz="2025" b="0" i="0">
                <a:solidFill>
                  <a:srgbClr val="5E5B5C"/>
                </a:solidFill>
                <a:effectLst/>
                <a:latin typeface="Plus Jakarta Sans Medium" pitchFamily="2" charset="0"/>
                <a:cs typeface="Plus Jakarta Sans Medium" pitchFamily="2" charset="0"/>
              </a:rPr>
              <a:t>Many of the activities involve trial and improvement, making opportunities for discussion important for children to progress while thinking and explaining.</a:t>
            </a:r>
          </a:p>
        </p:txBody>
      </p:sp>
      <p:pic>
        <p:nvPicPr>
          <p:cNvPr id="9" name="Picture 8" descr="Diagram&#10;&#10;Description automatically generated">
            <a:hlinkClick r:id="rId2"/>
            <a:extLst>
              <a:ext uri="{FF2B5EF4-FFF2-40B4-BE49-F238E27FC236}">
                <a16:creationId xmlns:a16="http://schemas.microsoft.com/office/drawing/2014/main" id="{F5E9842F-EF14-E1D3-B0ED-9CC5FA45179D}"/>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110239" y="2042491"/>
            <a:ext cx="3338024" cy="2773018"/>
          </a:xfrm>
          <a:prstGeom prst="rect">
            <a:avLst/>
          </a:prstGeom>
          <a:effectLst>
            <a:outerShdw blurRad="50800" dist="38100" algn="l" rotWithShape="0">
              <a:prstClr val="black">
                <a:alpha val="40000"/>
              </a:prstClr>
            </a:outerShdw>
          </a:effectLst>
        </p:spPr>
      </p:pic>
      <p:pic>
        <p:nvPicPr>
          <p:cNvPr id="13" name="Picture 12" descr="Graphical user interface, text&#10;&#10;Description automatically generated">
            <a:extLst>
              <a:ext uri="{FF2B5EF4-FFF2-40B4-BE49-F238E27FC236}">
                <a16:creationId xmlns:a16="http://schemas.microsoft.com/office/drawing/2014/main" id="{D376DDC5-1178-7CAD-D8AD-6448B48506FA}"/>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688123" y="386861"/>
            <a:ext cx="6052439" cy="975947"/>
          </a:xfrm>
          <a:prstGeom prst="rect">
            <a:avLst/>
          </a:prstGeom>
        </p:spPr>
      </p:pic>
    </p:spTree>
    <p:extLst>
      <p:ext uri="{BB962C8B-B14F-4D97-AF65-F5344CB8AC3E}">
        <p14:creationId xmlns:p14="http://schemas.microsoft.com/office/powerpoint/2010/main" val="2212164262"/>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Science Fun at Hom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12/12/2023</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1385950" y="2438071"/>
            <a:ext cx="6797142" cy="200824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 collaboration with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2"/>
              </a:rPr>
              <a:t>Science Sparks</a:t>
            </a:r>
            <a:r>
              <a:rPr lang="en-GB" sz="2100" b="0" i="0" u="none" strike="noStrike" kern="1200" cap="none" spc="0" baseline="0">
                <a:solidFill>
                  <a:srgbClr val="5E5B5C"/>
                </a:solidFill>
                <a:uFillTx/>
                <a:latin typeface="Plus Jakarta Sans Medium" pitchFamily="2" charset="0"/>
                <a:cs typeface="Plus Jakarta Sans Medium" pitchFamily="2" charset="0"/>
              </a:rPr>
              <a:t>, Science Fun at Home provides simple and engaging practical science activities. Originally created to support learning at home, the activities are equally useful for learning at school. The activities are open ended and adaptable for any age.</a:t>
            </a:r>
          </a:p>
        </p:txBody>
      </p:sp>
      <p:pic>
        <p:nvPicPr>
          <p:cNvPr id="6" name="Picture 7">
            <a:extLst>
              <a:ext uri="{FF2B5EF4-FFF2-40B4-BE49-F238E27FC236}">
                <a16:creationId xmlns:a16="http://schemas.microsoft.com/office/drawing/2014/main" id="{61BB6E8A-842F-0A49-ABE2-CA663AEBC35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4002" y="896815"/>
            <a:ext cx="6506999" cy="935381"/>
          </a:xfrm>
          <a:prstGeom prst="rect">
            <a:avLst/>
          </a:prstGeom>
          <a:noFill/>
          <a:ln cap="flat">
            <a:noFill/>
          </a:ln>
        </p:spPr>
      </p:pic>
      <p:sp>
        <p:nvSpPr>
          <p:cNvPr id="7" name="TextBox 11">
            <a:extLst>
              <a:ext uri="{FF2B5EF4-FFF2-40B4-BE49-F238E27FC236}">
                <a16:creationId xmlns:a16="http://schemas.microsoft.com/office/drawing/2014/main" id="{61B8CAA1-BBA2-0547-B1FB-CCEA540D0F14}"/>
              </a:ext>
            </a:extLst>
          </p:cNvPr>
          <p:cNvSpPr txBox="1"/>
          <p:nvPr/>
        </p:nvSpPr>
        <p:spPr>
          <a:xfrm>
            <a:off x="1854219" y="5052187"/>
            <a:ext cx="586060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Fun at Home activities</a:t>
            </a:r>
          </a:p>
        </p:txBody>
      </p:sp>
    </p:spTree>
    <p:extLst>
      <p:ext uri="{BB962C8B-B14F-4D97-AF65-F5344CB8AC3E}">
        <p14:creationId xmlns:p14="http://schemas.microsoft.com/office/powerpoint/2010/main" val="1278205675"/>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UK Wildlif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12/12/2023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403808"/>
            <a:ext cx="6554851"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PSTT’s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UK Wildlife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540061"/>
            <a:ext cx="3134219" cy="3624069"/>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Increase children's awareness of the wide variety of animals, plants and fungi that can be found in the UK. There are several card games and activities to promote discussion suitable for children ages 3 to 11 years.</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UK Wildlife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A picture containing text, mammal, outdoor, ground&#10;&#10;Description automatically generated">
            <a:hlinkClick r:id="rId2"/>
            <a:extLst>
              <a:ext uri="{FF2B5EF4-FFF2-40B4-BE49-F238E27FC236}">
                <a16:creationId xmlns:a16="http://schemas.microsoft.com/office/drawing/2014/main" id="{16B36F7A-3FD1-A221-361E-AADED5CF2BA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387467" y="1461315"/>
            <a:ext cx="4378282" cy="327704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3936202069"/>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Science Reading Challeng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12/12/2023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044834"/>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Reading Challenge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24279" y="1707705"/>
            <a:ext cx="3723547" cy="2977738"/>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Run a school-wide Science Reading Challenge!</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Download ideas for possible launch events and activities. You can also download bookmarks, passports and certificates.</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655817"/>
            <a:ext cx="816310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SCIENCE READING CHALLENGE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5189965" y="2153765"/>
            <a:ext cx="3529508" cy="2085618"/>
          </a:xfrm>
          <a:prstGeom prst="rect">
            <a:avLst/>
          </a:prstGeom>
          <a:effectLst>
            <a:innerShdw blurRad="63500" dist="50800" dir="2700000">
              <a:prstClr val="black">
                <a:alpha val="50000"/>
              </a:prstClr>
            </a:innerShdw>
          </a:effectLst>
        </p:spPr>
      </p:pic>
    </p:spTree>
    <p:extLst>
      <p:ext uri="{BB962C8B-B14F-4D97-AF65-F5344CB8AC3E}">
        <p14:creationId xmlns:p14="http://schemas.microsoft.com/office/powerpoint/2010/main" val="2392844628"/>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I bet you didn't know...">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DA81441-35CC-8848-B394-389A47B07398}"/>
              </a:ext>
            </a:extLst>
          </p:cNvPr>
          <p:cNvSpPr txBox="1"/>
          <p:nvPr/>
        </p:nvSpPr>
        <p:spPr>
          <a:xfrm>
            <a:off x="844337" y="6126015"/>
            <a:ext cx="5314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articles and teacher guides</a:t>
            </a:r>
          </a:p>
        </p:txBody>
      </p:sp>
      <p:sp>
        <p:nvSpPr>
          <p:cNvPr id="3" name="TextBox 12">
            <a:extLst>
              <a:ext uri="{FF2B5EF4-FFF2-40B4-BE49-F238E27FC236}">
                <a16:creationId xmlns:a16="http://schemas.microsoft.com/office/drawing/2014/main" id="{5E150933-FB28-AA4F-831B-0DA5F8EF1503}"/>
              </a:ext>
            </a:extLst>
          </p:cNvPr>
          <p:cNvSpPr txBox="1"/>
          <p:nvPr/>
        </p:nvSpPr>
        <p:spPr>
          <a:xfrm>
            <a:off x="844337" y="1532450"/>
            <a:ext cx="3586988"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Introduce cutting-edge science research to provide stimulus to primary children’s developing ideas in science. Topics range from sustainability to the purpose of the James Webb Telescope. This resource includes articles linked to UK curricula with accompanying Teacher Guides that can used as class presentations.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 pitchFamily="34"/>
            </a:endParaRPr>
          </a:p>
        </p:txBody>
      </p:sp>
      <p:sp>
        <p:nvSpPr>
          <p:cNvPr id="4" name="TextBox 13">
            <a:extLst>
              <a:ext uri="{FF2B5EF4-FFF2-40B4-BE49-F238E27FC236}">
                <a16:creationId xmlns:a16="http://schemas.microsoft.com/office/drawing/2014/main" id="{260A2AB8-7C27-DC47-B603-F28B20198472}"/>
              </a:ext>
            </a:extLst>
          </p:cNvPr>
          <p:cNvSpPr txBox="1"/>
          <p:nvPr/>
        </p:nvSpPr>
        <p:spPr>
          <a:xfrm>
            <a:off x="844338" y="614691"/>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I BET YOU DIDN’T KNOW…</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12">
            <a:hlinkClick r:id="rId2"/>
            <a:extLst>
              <a:ext uri="{FF2B5EF4-FFF2-40B4-BE49-F238E27FC236}">
                <a16:creationId xmlns:a16="http://schemas.microsoft.com/office/drawing/2014/main" id="{6E5AAC48-8D98-514E-9F89-426544CDF253}"/>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500329" y="1532450"/>
            <a:ext cx="2811124" cy="39865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384983902"/>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City Science Star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0DB6F80-CA75-FA45-BF67-450725F4E45F}"/>
              </a:ext>
            </a:extLst>
          </p:cNvPr>
          <p:cNvSpPr txBox="1"/>
          <p:nvPr/>
        </p:nvSpPr>
        <p:spPr>
          <a:xfrm>
            <a:off x="534170" y="5118582"/>
            <a:ext cx="3938679" cy="323165"/>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650" b="1" i="0" u="none" strike="noStrike" kern="1200" cap="none" spc="0" baseline="0">
                <a:solidFill>
                  <a:srgbClr val="002060"/>
                </a:solidFill>
                <a:uFillTx/>
                <a:latin typeface="Plus Jakarta Sans ExtraBold" pitchFamily="2" charset="0"/>
                <a:cs typeface="Plus Jakarta Sans ExtraBold" pitchFamily="2" charset="0"/>
              </a:rPr>
              <a:t> for City Science Stars</a:t>
            </a:r>
          </a:p>
        </p:txBody>
      </p:sp>
      <p:sp>
        <p:nvSpPr>
          <p:cNvPr id="3" name="TextBox 12">
            <a:extLst>
              <a:ext uri="{FF2B5EF4-FFF2-40B4-BE49-F238E27FC236}">
                <a16:creationId xmlns:a16="http://schemas.microsoft.com/office/drawing/2014/main" id="{21E8D999-5217-F94A-A344-B5B74E19055D}"/>
              </a:ext>
            </a:extLst>
          </p:cNvPr>
          <p:cNvSpPr txBox="1"/>
          <p:nvPr/>
        </p:nvSpPr>
        <p:spPr>
          <a:xfrm>
            <a:off x="844337" y="1543720"/>
            <a:ext cx="3085826"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PSTT and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Leicester City in the Community (</a:t>
            </a:r>
            <a:r>
              <a:rPr lang="en-GB" sz="2100" b="1" i="0" u="none" strike="noStrike" kern="1200" cap="none" spc="0" baseline="0" err="1">
                <a:solidFill>
                  <a:srgbClr val="006AB3"/>
                </a:solidFill>
                <a:uFillTx/>
                <a:latin typeface="Plus Jakarta Sans ExtraBold" pitchFamily="2" charset="0"/>
                <a:cs typeface="Plus Jakarta Sans ExtraBold" pitchFamily="2" charset="0"/>
                <a:hlinkClick r:id="rId3"/>
              </a:rPr>
              <a:t>LCitC</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a:t>
            </a:r>
            <a:r>
              <a:rPr lang="en-GB" sz="2100" b="0" i="0" u="none" strike="noStrike" kern="1200" cap="none" spc="0" baseline="0">
                <a:solidFill>
                  <a:srgbClr val="5E5B5C"/>
                </a:solidFill>
                <a:uFillTx/>
                <a:latin typeface="Plus Jakarta Sans Medium" pitchFamily="2" charset="0"/>
                <a:cs typeface="Plus Jakarta Sans Medium" pitchFamily="2" charset="0"/>
              </a:rPr>
              <a:t>’s project aims to engage primary school children in Years 5 and 6 who have low science capital by linking lessons to football, other sports and to space.</a:t>
            </a:r>
          </a:p>
        </p:txBody>
      </p:sp>
      <p:sp>
        <p:nvSpPr>
          <p:cNvPr id="4" name="TextBox 13">
            <a:extLst>
              <a:ext uri="{FF2B5EF4-FFF2-40B4-BE49-F238E27FC236}">
                <a16:creationId xmlns:a16="http://schemas.microsoft.com/office/drawing/2014/main" id="{8BA64DC8-B919-7C48-9E3D-BE1B05627011}"/>
              </a:ext>
            </a:extLst>
          </p:cNvPr>
          <p:cNvSpPr txBox="1"/>
          <p:nvPr/>
        </p:nvSpPr>
        <p:spPr>
          <a:xfrm>
            <a:off x="844338" y="646513"/>
            <a:ext cx="745532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CITY SCIENCE STARS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Logo, company name&#10;&#10;Description automatically generated">
            <a:extLst>
              <a:ext uri="{FF2B5EF4-FFF2-40B4-BE49-F238E27FC236}">
                <a16:creationId xmlns:a16="http://schemas.microsoft.com/office/drawing/2014/main" id="{E06741AC-1F6E-9547-9AA7-2CFA7DE0C13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23701" y="5613849"/>
            <a:ext cx="1384342" cy="1066899"/>
          </a:xfrm>
          <a:prstGeom prst="rect">
            <a:avLst/>
          </a:prstGeom>
          <a:noFill/>
          <a:ln cap="flat">
            <a:noFill/>
          </a:ln>
        </p:spPr>
      </p:pic>
      <p:pic>
        <p:nvPicPr>
          <p:cNvPr id="6" name="Picture 8" descr="Logo&#10;&#10;Description automatically generated">
            <a:extLst>
              <a:ext uri="{FF2B5EF4-FFF2-40B4-BE49-F238E27FC236}">
                <a16:creationId xmlns:a16="http://schemas.microsoft.com/office/drawing/2014/main" id="{BC8C2A3D-A8D7-E74A-A4A5-929D260B48DA}"/>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888425" y="5613849"/>
            <a:ext cx="1347144" cy="1066900"/>
          </a:xfrm>
          <a:prstGeom prst="rect">
            <a:avLst/>
          </a:prstGeom>
          <a:noFill/>
          <a:ln cap="flat">
            <a:noFill/>
          </a:ln>
        </p:spPr>
      </p:pic>
      <p:pic>
        <p:nvPicPr>
          <p:cNvPr id="7" name="Picture 11" descr="Graphical user interface, text, application&#10;&#10;Description automatically generated">
            <a:hlinkClick r:id="rId2"/>
            <a:extLst>
              <a:ext uri="{FF2B5EF4-FFF2-40B4-BE49-F238E27FC236}">
                <a16:creationId xmlns:a16="http://schemas.microsoft.com/office/drawing/2014/main" id="{7D8F3AF3-65D8-BF4A-96B6-BA75155D9A4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755134" y="769285"/>
            <a:ext cx="2167964" cy="3076307"/>
          </a:xfrm>
          <a:prstGeom prst="rect">
            <a:avLst/>
          </a:prstGeom>
          <a:noFill/>
          <a:ln cap="flat">
            <a:noFill/>
          </a:ln>
          <a:effectLst>
            <a:outerShdw blurRad="50800" dist="38100" algn="l" rotWithShape="0">
              <a:prstClr val="black">
                <a:alpha val="40000"/>
              </a:prstClr>
            </a:outerShdw>
          </a:effectLst>
        </p:spPr>
      </p:pic>
      <p:pic>
        <p:nvPicPr>
          <p:cNvPr id="8" name="Picture 13">
            <a:hlinkClick r:id="rId2"/>
            <a:extLst>
              <a:ext uri="{FF2B5EF4-FFF2-40B4-BE49-F238E27FC236}">
                <a16:creationId xmlns:a16="http://schemas.microsoft.com/office/drawing/2014/main" id="{B18D38FC-C9FB-E74B-A9F2-1D6F72E54BA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839116" y="2083093"/>
            <a:ext cx="2167964" cy="3064196"/>
          </a:xfrm>
          <a:prstGeom prst="rect">
            <a:avLst/>
          </a:prstGeom>
          <a:noFill/>
          <a:ln cap="flat">
            <a:noFill/>
          </a:ln>
          <a:effectLst>
            <a:outerShdw blurRad="50800" dist="38100" algn="l" rotWithShape="0">
              <a:prstClr val="black">
                <a:alpha val="40000"/>
              </a:prstClr>
            </a:outerShdw>
          </a:effectLst>
        </p:spPr>
      </p:pic>
      <p:pic>
        <p:nvPicPr>
          <p:cNvPr id="9" name="Picture 15" descr="Text&#10;&#10;Description automatically generated">
            <a:hlinkClick r:id="rId2"/>
            <a:extLst>
              <a:ext uri="{FF2B5EF4-FFF2-40B4-BE49-F238E27FC236}">
                <a16:creationId xmlns:a16="http://schemas.microsoft.com/office/drawing/2014/main" id="{D1561DEC-B093-D84B-9CED-D7D02E2C2C46}"/>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572001" y="2071987"/>
            <a:ext cx="2167964" cy="308640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4059787630"/>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Climate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12/12/2023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36633" y="5653548"/>
            <a:ext cx="5447657"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Climate Science resources </a:t>
            </a:r>
          </a:p>
        </p:txBody>
      </p:sp>
      <p:sp>
        <p:nvSpPr>
          <p:cNvPr id="6" name="TextBox 12">
            <a:extLst>
              <a:ext uri="{FF2B5EF4-FFF2-40B4-BE49-F238E27FC236}">
                <a16:creationId xmlns:a16="http://schemas.microsoft.com/office/drawing/2014/main" id="{0DAA9ECB-8F1E-E94F-B8D6-3E13E5EB0ACE}"/>
              </a:ext>
            </a:extLst>
          </p:cNvPr>
          <p:cNvSpPr txBox="1"/>
          <p:nvPr/>
        </p:nvSpPr>
        <p:spPr>
          <a:xfrm>
            <a:off x="722214" y="1501445"/>
            <a:ext cx="4004340" cy="394723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Discover what makes effective climate science education in primary schools. </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Use live classroom sessions with your children or school assembly. Learn how to approach the science and solutions of climate change in 8 different teacher CPD sessions as well as </a:t>
            </a:r>
            <a:r>
              <a:rPr lang="en-GB" sz="2100" b="0" i="0" err="1">
                <a:solidFill>
                  <a:srgbClr val="5E5B5C"/>
                </a:solidFill>
                <a:effectLst/>
                <a:latin typeface="Plus Jakarta Sans Medium" pitchFamily="2" charset="0"/>
                <a:cs typeface="Plus Jakarta Sans Medium" pitchFamily="2" charset="0"/>
              </a:rPr>
              <a:t>Why&amp;How</a:t>
            </a:r>
            <a:r>
              <a:rPr lang="en-GB" sz="2100" b="0" i="0">
                <a:solidFill>
                  <a:srgbClr val="5E5B5C"/>
                </a:solidFill>
                <a:effectLst/>
                <a:latin typeface="Plus Jakarta Sans Medium" pitchFamily="2" charset="0"/>
                <a:cs typeface="Plus Jakarta Sans Medium" pitchFamily="2" charset="0"/>
              </a:rPr>
              <a:t>? magazine articles. </a:t>
            </a:r>
          </a:p>
        </p:txBody>
      </p:sp>
      <p:sp>
        <p:nvSpPr>
          <p:cNvPr id="7" name="TextBox 13">
            <a:extLst>
              <a:ext uri="{FF2B5EF4-FFF2-40B4-BE49-F238E27FC236}">
                <a16:creationId xmlns:a16="http://schemas.microsoft.com/office/drawing/2014/main" id="{3BA9A0A8-22AA-CA40-9ADA-E1838047ACC2}"/>
              </a:ext>
            </a:extLst>
          </p:cNvPr>
          <p:cNvSpPr txBox="1"/>
          <p:nvPr/>
        </p:nvSpPr>
        <p:spPr>
          <a:xfrm>
            <a:off x="736633" y="604079"/>
            <a:ext cx="8215856"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CLIMATE SCIENCE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9" name="Picture 8" descr="A picture containing graphical user interface&#10;&#10;Description automatically generated">
            <a:extLst>
              <a:ext uri="{FF2B5EF4-FFF2-40B4-BE49-F238E27FC236}">
                <a16:creationId xmlns:a16="http://schemas.microsoft.com/office/drawing/2014/main" id="{CC9559BC-43E8-314D-C11C-DEB354E3DBA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00440" y="2053241"/>
            <a:ext cx="3723547" cy="2751518"/>
          </a:xfrm>
          <a:prstGeom prst="rect">
            <a:avLst/>
          </a:prstGeom>
        </p:spPr>
      </p:pic>
    </p:spTree>
    <p:extLst>
      <p:ext uri="{BB962C8B-B14F-4D97-AF65-F5344CB8AC3E}">
        <p14:creationId xmlns:p14="http://schemas.microsoft.com/office/powerpoint/2010/main" val="1414611416"/>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Whistlestop Science Weeks">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760842" y="2986983"/>
            <a:ext cx="7622317" cy="2562240"/>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Ready-made themed daily suggestions for short science activities, questions and challenges that children can do at home or in school</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Completely adaptable - schools can choose to:</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do a whole week or just a day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switch the days around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add or swap in some of the additional activities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Science conversation starters for children, their parents, carers and families</a:t>
            </a:r>
          </a:p>
        </p:txBody>
      </p:sp>
      <p:pic>
        <p:nvPicPr>
          <p:cNvPr id="3" name="Picture 11" descr="A picture containing text, clipart&#10;&#10;Description automatically generated">
            <a:extLst>
              <a:ext uri="{FF2B5EF4-FFF2-40B4-BE49-F238E27FC236}">
                <a16:creationId xmlns:a16="http://schemas.microsoft.com/office/drawing/2014/main" id="{09D2B70F-BFA6-DF46-AC0D-435514044DF3}"/>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2814976" y="1627479"/>
            <a:ext cx="3514052" cy="1244219"/>
          </a:xfrm>
          <a:prstGeom prst="rect">
            <a:avLst/>
          </a:prstGeom>
          <a:noFill/>
          <a:ln cap="flat">
            <a:noFill/>
          </a:ln>
        </p:spPr>
      </p:pic>
      <p:pic>
        <p:nvPicPr>
          <p:cNvPr id="4" name="Picture 13" descr="A yellow sign with black text&#10;&#10;Description automatically generated with medium confidence">
            <a:extLst>
              <a:ext uri="{FF2B5EF4-FFF2-40B4-BE49-F238E27FC236}">
                <a16:creationId xmlns:a16="http://schemas.microsoft.com/office/drawing/2014/main" id="{0533FAA0-F09D-E045-A85F-BE8EB6046FF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338754" y="244042"/>
            <a:ext cx="4589586" cy="1383437"/>
          </a:xfrm>
          <a:prstGeom prst="rect">
            <a:avLst/>
          </a:prstGeom>
          <a:noFill/>
          <a:ln cap="flat">
            <a:noFill/>
          </a:ln>
        </p:spPr>
      </p:pic>
      <p:sp>
        <p:nvSpPr>
          <p:cNvPr id="5" name="TextBox 11">
            <a:extLst>
              <a:ext uri="{FF2B5EF4-FFF2-40B4-BE49-F238E27FC236}">
                <a16:creationId xmlns:a16="http://schemas.microsoft.com/office/drawing/2014/main" id="{7F3C4F7C-0167-3249-A8ED-A556B626B168}"/>
              </a:ext>
            </a:extLst>
          </p:cNvPr>
          <p:cNvSpPr txBox="1"/>
          <p:nvPr/>
        </p:nvSpPr>
        <p:spPr>
          <a:xfrm>
            <a:off x="2667239" y="5664509"/>
            <a:ext cx="3809520" cy="900246"/>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Whistlestop Science Weeks’ themes</a:t>
            </a:r>
          </a:p>
        </p:txBody>
      </p:sp>
    </p:spTree>
    <p:extLst>
      <p:ext uri="{BB962C8B-B14F-4D97-AF65-F5344CB8AC3E}">
        <p14:creationId xmlns:p14="http://schemas.microsoft.com/office/powerpoint/2010/main" val="2113563431"/>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Wow Scienc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F1076D2A-1420-3141-96AF-FA4C10B343E8}"/>
              </a:ext>
            </a:extLst>
          </p:cNvPr>
          <p:cNvSpPr txBox="1"/>
          <p:nvPr/>
        </p:nvSpPr>
        <p:spPr>
          <a:xfrm>
            <a:off x="1744758" y="2501297"/>
            <a:ext cx="641061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Searching out the best primary science activities</a:t>
            </a:r>
          </a:p>
        </p:txBody>
      </p:sp>
      <p:sp>
        <p:nvSpPr>
          <p:cNvPr id="3" name="TextBox 11">
            <a:extLst>
              <a:ext uri="{FF2B5EF4-FFF2-40B4-BE49-F238E27FC236}">
                <a16:creationId xmlns:a16="http://schemas.microsoft.com/office/drawing/2014/main" id="{5779FF3C-77E9-1A45-AC83-5B42C219E384}"/>
              </a:ext>
            </a:extLst>
          </p:cNvPr>
          <p:cNvSpPr txBox="1"/>
          <p:nvPr/>
        </p:nvSpPr>
        <p:spPr>
          <a:xfrm>
            <a:off x="3161857" y="5661862"/>
            <a:ext cx="3130058" cy="346249"/>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www.wowscience.co.uk</a:t>
            </a:r>
            <a:r>
              <a:rPr lang="en-GB" sz="1800" b="1" i="0" u="none" strike="noStrike" kern="1200" cap="none" spc="0" baseline="0">
                <a:solidFill>
                  <a:srgbClr val="002060"/>
                </a:solidFill>
                <a:uFillTx/>
                <a:latin typeface="Plus Jakarta Sans ExtraBold" pitchFamily="2" charset="0"/>
                <a:cs typeface="Plus Jakarta Sans ExtraBold" pitchFamily="2" charset="0"/>
              </a:rPr>
              <a:t> </a:t>
            </a:r>
          </a:p>
        </p:txBody>
      </p:sp>
      <p:pic>
        <p:nvPicPr>
          <p:cNvPr id="4" name="Picture 5" descr="A picture containing text, clipart&#10;&#10;Description automatically generated">
            <a:extLst>
              <a:ext uri="{FF2B5EF4-FFF2-40B4-BE49-F238E27FC236}">
                <a16:creationId xmlns:a16="http://schemas.microsoft.com/office/drawing/2014/main" id="{060169FD-65D1-FC45-8D50-0B69E10F462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708883" y="100243"/>
            <a:ext cx="4201012" cy="2285243"/>
          </a:xfrm>
          <a:prstGeom prst="rect">
            <a:avLst/>
          </a:prstGeom>
          <a:noFill/>
          <a:ln cap="flat">
            <a:noFill/>
          </a:ln>
        </p:spPr>
      </p:pic>
      <p:pic>
        <p:nvPicPr>
          <p:cNvPr id="5" name="Picture 10">
            <a:hlinkClick r:id="rId2"/>
            <a:extLst>
              <a:ext uri="{FF2B5EF4-FFF2-40B4-BE49-F238E27FC236}">
                <a16:creationId xmlns:a16="http://schemas.microsoft.com/office/drawing/2014/main" id="{93E8BCC9-A506-5E49-B8AE-034F72DE1545}"/>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2571751" y="3071012"/>
            <a:ext cx="4310273" cy="2413550"/>
          </a:xfrm>
          <a:prstGeom prst="rect">
            <a:avLst/>
          </a:prstGeom>
          <a:noFill/>
          <a:ln cap="flat">
            <a:noFill/>
          </a:ln>
        </p:spPr>
      </p:pic>
      <p:pic>
        <p:nvPicPr>
          <p:cNvPr id="6" name="Picture 19">
            <a:extLst>
              <a:ext uri="{FF2B5EF4-FFF2-40B4-BE49-F238E27FC236}">
                <a16:creationId xmlns:a16="http://schemas.microsoft.com/office/drawing/2014/main" id="{F4E9AF4D-1088-D14F-A311-5C14C429DB97}"/>
              </a:ext>
            </a:extLst>
          </p:cNvPr>
          <p:cNvPicPr>
            <a:picLocks noChangeAspect="1"/>
          </p:cNvPicPr>
          <p:nvPr/>
        </p:nvPicPr>
        <p:blipFill>
          <a:blip r:embed="rId5"/>
          <a:stretch>
            <a:fillRect/>
          </a:stretch>
        </p:blipFill>
        <p:spPr>
          <a:xfrm>
            <a:off x="474786" y="5205407"/>
            <a:ext cx="1881554" cy="1411163"/>
          </a:xfrm>
          <a:prstGeom prst="rect">
            <a:avLst/>
          </a:prstGeom>
          <a:noFill/>
          <a:ln cap="flat">
            <a:noFill/>
          </a:ln>
        </p:spPr>
      </p:pic>
    </p:spTree>
    <p:extLst>
      <p:ext uri="{BB962C8B-B14F-4D97-AF65-F5344CB8AC3E}">
        <p14:creationId xmlns:p14="http://schemas.microsoft.com/office/powerpoint/2010/main" val="3368853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56464-58E0-674F-B5C4-68F46D5C33A2}"/>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Content Placeholder 2">
            <a:extLst>
              <a:ext uri="{FF2B5EF4-FFF2-40B4-BE49-F238E27FC236}">
                <a16:creationId xmlns:a16="http://schemas.microsoft.com/office/drawing/2014/main" id="{909A6C98-3C17-8341-A1BF-DF7B8A8FD123}"/>
              </a:ext>
            </a:extLst>
          </p:cNvPr>
          <p:cNvSpPr txBox="1">
            <a:spLocks noGrp="1"/>
          </p:cNvSpPr>
          <p:nvPr>
            <p:ph idx="1"/>
          </p:nvPr>
        </p:nvSpPr>
        <p:spPr>
          <a:xfrm>
            <a:off x="3887388" y="987429"/>
            <a:ext cx="4629150" cy="4873624"/>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5A6D6D-2103-304A-AB2C-55D481D9CFAC}"/>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AF049D23-6C9A-024F-872D-E8A81D817A20}"/>
              </a:ext>
            </a:extLst>
          </p:cNvPr>
          <p:cNvSpPr txBox="1">
            <a:spLocks noGrp="1"/>
          </p:cNvSpPr>
          <p:nvPr>
            <p:ph type="dt" sz="half" idx="7"/>
          </p:nvPr>
        </p:nvSpPr>
        <p:spPr/>
        <p:txBody>
          <a:bodyPr/>
          <a:lstStyle>
            <a:lvl1pPr>
              <a:defRPr/>
            </a:lvl1pPr>
          </a:lstStyle>
          <a:p>
            <a:pPr lvl="0"/>
            <a:fld id="{AE30DABB-0B6E-304F-9550-9ABE5F9F424D}" type="datetime1">
              <a:rPr lang="en-GB"/>
              <a:pPr lvl="0"/>
              <a:t>12/12/2023</a:t>
            </a:fld>
            <a:endParaRPr lang="en-GB"/>
          </a:p>
        </p:txBody>
      </p:sp>
      <p:sp>
        <p:nvSpPr>
          <p:cNvPr id="6" name="Footer Placeholder 5">
            <a:extLst>
              <a:ext uri="{FF2B5EF4-FFF2-40B4-BE49-F238E27FC236}">
                <a16:creationId xmlns:a16="http://schemas.microsoft.com/office/drawing/2014/main" id="{D4B556E8-512F-B54E-A111-002D46D8213C}"/>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74949D38-8FB6-C448-848E-76AF23C2F56F}"/>
              </a:ext>
            </a:extLst>
          </p:cNvPr>
          <p:cNvSpPr txBox="1">
            <a:spLocks noGrp="1"/>
          </p:cNvSpPr>
          <p:nvPr>
            <p:ph type="sldNum" sz="quarter" idx="8"/>
          </p:nvPr>
        </p:nvSpPr>
        <p:spPr/>
        <p:txBody>
          <a:bodyPr/>
          <a:lstStyle>
            <a:lvl1pPr>
              <a:defRPr/>
            </a:lvl1pPr>
          </a:lstStyle>
          <a:p>
            <a:pPr lvl="0"/>
            <a:fld id="{66E16D99-86D7-D84B-AB41-E17C499F7DD8}" type="slidenum">
              <a:t>‹#›</a:t>
            </a:fld>
            <a:endParaRPr lang="en-GB"/>
          </a:p>
        </p:txBody>
      </p:sp>
    </p:spTree>
    <p:extLst>
      <p:ext uri="{BB962C8B-B14F-4D97-AF65-F5344CB8AC3E}">
        <p14:creationId xmlns:p14="http://schemas.microsoft.com/office/powerpoint/2010/main" val="1168759077"/>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FREE Titanic Investigations ">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308B9469-D06E-F347-A119-0B005F7AE5C3}"/>
              </a:ext>
            </a:extLst>
          </p:cNvPr>
          <p:cNvSpPr txBox="1"/>
          <p:nvPr/>
        </p:nvSpPr>
        <p:spPr>
          <a:xfrm>
            <a:off x="844333" y="4445587"/>
            <a:ext cx="4052981"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short videos of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Titanic Investigations</a:t>
            </a:r>
          </a:p>
        </p:txBody>
      </p:sp>
      <p:sp>
        <p:nvSpPr>
          <p:cNvPr id="3" name="TextBox 12">
            <a:extLst>
              <a:ext uri="{FF2B5EF4-FFF2-40B4-BE49-F238E27FC236}">
                <a16:creationId xmlns:a16="http://schemas.microsoft.com/office/drawing/2014/main" id="{47241234-9F09-7D4B-AE0C-EC5C5D78346D}"/>
              </a:ext>
            </a:extLst>
          </p:cNvPr>
          <p:cNvSpPr txBox="1"/>
          <p:nvPr/>
        </p:nvSpPr>
        <p:spPr>
          <a:xfrm>
            <a:off x="844332" y="1625748"/>
            <a:ext cx="3727666"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PSTT, the primary science team at SSERC has created a series of short videos to illustrate some of the practical science activities based on the story of the Titanic. </a:t>
            </a:r>
          </a:p>
        </p:txBody>
      </p:sp>
      <p:sp>
        <p:nvSpPr>
          <p:cNvPr id="4" name="TextBox 13">
            <a:extLst>
              <a:ext uri="{FF2B5EF4-FFF2-40B4-BE49-F238E27FC236}">
                <a16:creationId xmlns:a16="http://schemas.microsoft.com/office/drawing/2014/main" id="{3CFEAAF4-10D6-5B4C-9311-84C0FFDE6523}"/>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TITANIC INVESTIGATIONS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a:extLst>
              <a:ext uri="{FF2B5EF4-FFF2-40B4-BE49-F238E27FC236}">
                <a16:creationId xmlns:a16="http://schemas.microsoft.com/office/drawing/2014/main" id="{3131138C-3066-AB4F-A9A4-00B2A86AA34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04230" y="1524423"/>
            <a:ext cx="3076787" cy="1751300"/>
          </a:xfrm>
          <a:prstGeom prst="rect">
            <a:avLst/>
          </a:prstGeom>
          <a:noFill/>
          <a:ln cap="flat">
            <a:noFill/>
          </a:ln>
        </p:spPr>
      </p:pic>
      <p:pic>
        <p:nvPicPr>
          <p:cNvPr id="6" name="Picture 12" descr="A person standing at a podium&#10;&#10;Description automatically generated">
            <a:extLst>
              <a:ext uri="{FF2B5EF4-FFF2-40B4-BE49-F238E27FC236}">
                <a16:creationId xmlns:a16="http://schemas.microsoft.com/office/drawing/2014/main" id="{5A321424-370D-3D46-891A-D57F5E349F36}"/>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5504230" y="3662659"/>
            <a:ext cx="3076787" cy="1751300"/>
          </a:xfrm>
          <a:prstGeom prst="rect">
            <a:avLst/>
          </a:prstGeom>
          <a:noFill/>
          <a:ln cap="flat">
            <a:noFill/>
          </a:ln>
        </p:spPr>
      </p:pic>
      <p:pic>
        <p:nvPicPr>
          <p:cNvPr id="7" name="Picture 14">
            <a:extLst>
              <a:ext uri="{FF2B5EF4-FFF2-40B4-BE49-F238E27FC236}">
                <a16:creationId xmlns:a16="http://schemas.microsoft.com/office/drawing/2014/main" id="{97F481B8-8C54-8845-93BE-4B911B659E4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78092" y="5554311"/>
            <a:ext cx="2144421" cy="1031127"/>
          </a:xfrm>
          <a:prstGeom prst="rect">
            <a:avLst/>
          </a:prstGeom>
          <a:noFill/>
          <a:ln cap="flat">
            <a:noFill/>
          </a:ln>
        </p:spPr>
      </p:pic>
    </p:spTree>
    <p:extLst>
      <p:ext uri="{BB962C8B-B14F-4D97-AF65-F5344CB8AC3E}">
        <p14:creationId xmlns:p14="http://schemas.microsoft.com/office/powerpoint/2010/main" val="190141384"/>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Science &amp; STEM Club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699CDDE-7C43-B240-AC5B-C20BF8B08FCB}"/>
              </a:ext>
            </a:extLst>
          </p:cNvPr>
          <p:cNvSpPr txBox="1"/>
          <p:nvPr/>
        </p:nvSpPr>
        <p:spPr>
          <a:xfrm>
            <a:off x="2384615" y="5671556"/>
            <a:ext cx="4777023" cy="577081"/>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650" b="1" i="0" u="none" strike="noStrike" kern="1200" cap="none" spc="0" baseline="0">
                <a:solidFill>
                  <a:srgbClr val="002060"/>
                </a:solidFill>
                <a:uFillTx/>
                <a:latin typeface="Plus Jakarta Sans ExtraBold" pitchFamily="2" charset="0"/>
                <a:cs typeface="Plus Jakarta Sans ExtraBold" pitchFamily="2" charset="0"/>
              </a:rPr>
              <a:t>for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rPr>
              <a:t>Science &amp; STEM Club resources</a:t>
            </a:r>
          </a:p>
        </p:txBody>
      </p:sp>
      <p:sp>
        <p:nvSpPr>
          <p:cNvPr id="3" name="TextBox 12">
            <a:extLst>
              <a:ext uri="{FF2B5EF4-FFF2-40B4-BE49-F238E27FC236}">
                <a16:creationId xmlns:a16="http://schemas.microsoft.com/office/drawing/2014/main" id="{5023F562-577B-6A48-A1CD-685AEE19726B}"/>
              </a:ext>
            </a:extLst>
          </p:cNvPr>
          <p:cNvSpPr txBox="1"/>
          <p:nvPr/>
        </p:nvSpPr>
        <p:spPr>
          <a:xfrm>
            <a:off x="844336" y="1222888"/>
            <a:ext cx="3850753"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Aimed at teachers or other adults looking for support to introduce a science or STEM club to primary children, PSTT has created a number of free to download, easily-accessible club packs.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All activities are validated by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Children’s University</a:t>
            </a:r>
            <a:r>
              <a:rPr lang="en-GB" sz="2100" b="0" i="0" u="none" strike="noStrike" kern="1200" cap="none" spc="0" baseline="0">
                <a:solidFill>
                  <a:srgbClr val="5E5B5C"/>
                </a:solidFill>
                <a:uFillTx/>
                <a:latin typeface="Plus Jakarta Sans Medium" pitchFamily="2" charset="0"/>
                <a:cs typeface="Plus Jakarta Sans Medium" pitchFamily="2" charset="0"/>
              </a:rPr>
              <a:t> and as such count towards accredited learning for any children taking part.</a:t>
            </a:r>
          </a:p>
        </p:txBody>
      </p:sp>
      <p:sp>
        <p:nvSpPr>
          <p:cNvPr id="4" name="TextBox 13">
            <a:extLst>
              <a:ext uri="{FF2B5EF4-FFF2-40B4-BE49-F238E27FC236}">
                <a16:creationId xmlns:a16="http://schemas.microsoft.com/office/drawing/2014/main" id="{1842779C-F7EC-5142-A44A-FD3ACD8FC363}"/>
              </a:ext>
            </a:extLst>
          </p:cNvPr>
          <p:cNvSpPr txBox="1"/>
          <p:nvPr/>
        </p:nvSpPr>
        <p:spPr>
          <a:xfrm>
            <a:off x="844336" y="444988"/>
            <a:ext cx="7455325" cy="64633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750" b="0" i="0" u="none" strike="noStrike" kern="1200" cap="none" spc="0" baseline="0">
                <a:solidFill>
                  <a:srgbClr val="3EB1C8"/>
                </a:solidFill>
                <a:uFillTx/>
                <a:latin typeface="Plus Jakarta Sans Medium" pitchFamily="2" charset="0"/>
                <a:cs typeface="Plus Jakarta Sans Medium" pitchFamily="2" charset="0"/>
              </a:rPr>
              <a:t>SCIENCE &amp; STEM CLUBS </a:t>
            </a:r>
            <a:endParaRPr lang="en-GB" sz="37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company name&#10;&#10;Description automatically generated">
            <a:extLst>
              <a:ext uri="{FF2B5EF4-FFF2-40B4-BE49-F238E27FC236}">
                <a16:creationId xmlns:a16="http://schemas.microsoft.com/office/drawing/2014/main" id="{9F2D1BB4-1359-9948-BF39-15EC49A2C1D6}"/>
              </a:ext>
            </a:extLst>
          </p:cNvPr>
          <p:cNvPicPr>
            <a:picLocks noChangeAspect="1"/>
          </p:cNvPicPr>
          <p:nvPr/>
        </p:nvPicPr>
        <p:blipFill>
          <a:blip r:embed="rId4"/>
          <a:stretch>
            <a:fillRect/>
          </a:stretch>
        </p:blipFill>
        <p:spPr>
          <a:xfrm>
            <a:off x="430276" y="5624857"/>
            <a:ext cx="2163458" cy="985337"/>
          </a:xfrm>
          <a:prstGeom prst="rect">
            <a:avLst/>
          </a:prstGeom>
          <a:noFill/>
          <a:ln cap="flat">
            <a:noFill/>
          </a:ln>
        </p:spPr>
      </p:pic>
      <p:pic>
        <p:nvPicPr>
          <p:cNvPr id="6" name="Picture 8" descr="A picture containing table&#10;&#10;Description automatically generated">
            <a:hlinkClick r:id="rId2"/>
            <a:extLst>
              <a:ext uri="{FF2B5EF4-FFF2-40B4-BE49-F238E27FC236}">
                <a16:creationId xmlns:a16="http://schemas.microsoft.com/office/drawing/2014/main" id="{82BFDD70-5A5A-0F4C-9582-A32A747A4C8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515100" y="897904"/>
            <a:ext cx="2558562" cy="3637627"/>
          </a:xfrm>
          <a:prstGeom prst="rect">
            <a:avLst/>
          </a:prstGeom>
          <a:noFill/>
          <a:ln cap="flat">
            <a:noFill/>
          </a:ln>
          <a:effectLst>
            <a:outerShdw blurRad="50800" dist="38100" algn="l" rotWithShape="0">
              <a:prstClr val="black">
                <a:alpha val="40000"/>
              </a:prstClr>
            </a:outerShdw>
          </a:effectLst>
        </p:spPr>
      </p:pic>
      <p:pic>
        <p:nvPicPr>
          <p:cNvPr id="7" name="Picture 10" descr="Text&#10;&#10;Description automatically generated">
            <a:hlinkClick r:id="rId2"/>
            <a:extLst>
              <a:ext uri="{FF2B5EF4-FFF2-40B4-BE49-F238E27FC236}">
                <a16:creationId xmlns:a16="http://schemas.microsoft.com/office/drawing/2014/main" id="{CD4E51BE-B5E1-284A-9D62-C24682C122E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773127" y="2946025"/>
            <a:ext cx="3280627" cy="231384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728435984"/>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Big Jurassic Classroom">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D730396E-4243-644B-8A98-76F5C8D0F432}"/>
              </a:ext>
            </a:extLst>
          </p:cNvPr>
          <p:cNvSpPr txBox="1"/>
          <p:nvPr/>
        </p:nvSpPr>
        <p:spPr>
          <a:xfrm>
            <a:off x="985014" y="5595667"/>
            <a:ext cx="509805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800" b="1" i="0" u="none" strike="noStrike" kern="1200" cap="none" spc="0" baseline="0">
                <a:solidFill>
                  <a:srgbClr val="002060"/>
                </a:solidFill>
                <a:uFillTx/>
                <a:latin typeface="Plus Jakarta Sans ExtraBold" pitchFamily="2" charset="0"/>
                <a:cs typeface="Plus Jakarta Sans ExtraBold" pitchFamily="2" charset="0"/>
              </a:rPr>
              <a:t>to The Big Jurassic Classroom resource</a:t>
            </a:r>
          </a:p>
        </p:txBody>
      </p:sp>
      <p:sp>
        <p:nvSpPr>
          <p:cNvPr id="3" name="TextBox 12">
            <a:extLst>
              <a:ext uri="{FF2B5EF4-FFF2-40B4-BE49-F238E27FC236}">
                <a16:creationId xmlns:a16="http://schemas.microsoft.com/office/drawing/2014/main" id="{055568E5-545E-7F43-8C53-0001E949351E}"/>
              </a:ext>
            </a:extLst>
          </p:cNvPr>
          <p:cNvSpPr txBox="1"/>
          <p:nvPr/>
        </p:nvSpPr>
        <p:spPr>
          <a:xfrm>
            <a:off x="985014" y="1542111"/>
            <a:ext cx="3085826"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Jurassic Coast Trust</a:t>
            </a:r>
            <a:r>
              <a:rPr lang="en-GB" sz="2100" b="0" i="0" u="none" strike="noStrike" kern="1200" cap="none" spc="0" baseline="0">
                <a:solidFill>
                  <a:srgbClr val="5E5B5C"/>
                </a:solidFill>
                <a:uFillTx/>
                <a:latin typeface="Plus Jakarta Sans Medium" pitchFamily="2" charset="0"/>
                <a:cs typeface="Plus Jakarta Sans Medium" pitchFamily="2" charset="0"/>
              </a:rPr>
              <a:t>, PSTT has created a free to download book, bringing together resources and information to show teachers how they can use their local environments to inspire interest in the UK’s geological history. </a:t>
            </a:r>
          </a:p>
        </p:txBody>
      </p:sp>
      <p:sp>
        <p:nvSpPr>
          <p:cNvPr id="4" name="TextBox 13">
            <a:extLst>
              <a:ext uri="{FF2B5EF4-FFF2-40B4-BE49-F238E27FC236}">
                <a16:creationId xmlns:a16="http://schemas.microsoft.com/office/drawing/2014/main" id="{F956F2D8-5317-A042-9BF5-F81AFCBB7262}"/>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BIG JURASSIC CLASSROOM</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Calendar&#10;&#10;Description automatically generated">
            <a:hlinkClick r:id="rId2"/>
            <a:extLst>
              <a:ext uri="{FF2B5EF4-FFF2-40B4-BE49-F238E27FC236}">
                <a16:creationId xmlns:a16="http://schemas.microsoft.com/office/drawing/2014/main" id="{ED9B5C62-0309-824E-BDAD-3CFC4683D82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515100" y="1600197"/>
            <a:ext cx="2232553" cy="3158363"/>
          </a:xfrm>
          <a:prstGeom prst="rect">
            <a:avLst/>
          </a:prstGeom>
          <a:noFill/>
          <a:ln cap="flat">
            <a:noFill/>
          </a:ln>
          <a:effectLst>
            <a:outerShdw blurRad="50800" dist="38100" algn="l" rotWithShape="0">
              <a:prstClr val="black">
                <a:alpha val="40000"/>
              </a:prstClr>
            </a:outerShdw>
          </a:effectLst>
        </p:spPr>
      </p:pic>
      <p:pic>
        <p:nvPicPr>
          <p:cNvPr id="6" name="Picture 9">
            <a:hlinkClick r:id="rId2"/>
            <a:extLst>
              <a:ext uri="{FF2B5EF4-FFF2-40B4-BE49-F238E27FC236}">
                <a16:creationId xmlns:a16="http://schemas.microsoft.com/office/drawing/2014/main" id="{BB21AEC3-1C6D-0F4A-9D8F-4088D234F47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34708" y="2998997"/>
            <a:ext cx="2866946" cy="20271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272447684"/>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Family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4461183F-496D-F74A-A73B-5C099A415333}"/>
              </a:ext>
            </a:extLst>
          </p:cNvPr>
          <p:cNvSpPr txBox="1"/>
          <p:nvPr/>
        </p:nvSpPr>
        <p:spPr>
          <a:xfrm>
            <a:off x="985015" y="4983423"/>
            <a:ext cx="543895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start learning science together</a:t>
            </a:r>
          </a:p>
        </p:txBody>
      </p:sp>
      <p:sp>
        <p:nvSpPr>
          <p:cNvPr id="3" name="TextBox 12">
            <a:extLst>
              <a:ext uri="{FF2B5EF4-FFF2-40B4-BE49-F238E27FC236}">
                <a16:creationId xmlns:a16="http://schemas.microsoft.com/office/drawing/2014/main" id="{E07254D2-B325-FB46-A5DA-8D4EE673EC1D}"/>
              </a:ext>
            </a:extLst>
          </p:cNvPr>
          <p:cNvSpPr txBox="1"/>
          <p:nvPr/>
        </p:nvSpPr>
        <p:spPr>
          <a:xfrm>
            <a:off x="985014" y="1718519"/>
            <a:ext cx="3085826" cy="297773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This project provides family learning sessions in science. Children come to school with a parent, and they learn science together through problem solving and investigative activities.</a:t>
            </a:r>
          </a:p>
        </p:txBody>
      </p:sp>
      <p:sp>
        <p:nvSpPr>
          <p:cNvPr id="4" name="TextBox 13">
            <a:extLst>
              <a:ext uri="{FF2B5EF4-FFF2-40B4-BE49-F238E27FC236}">
                <a16:creationId xmlns:a16="http://schemas.microsoft.com/office/drawing/2014/main" id="{66ECBDE8-D17A-824A-BCF1-61FCB067B3B0}"/>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FAMILY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A picture containing text, clipart&#10;&#10;Description automatically generated">
            <a:hlinkClick r:id="rId2"/>
            <a:extLst>
              <a:ext uri="{FF2B5EF4-FFF2-40B4-BE49-F238E27FC236}">
                <a16:creationId xmlns:a16="http://schemas.microsoft.com/office/drawing/2014/main" id="{1DB025AD-A72A-D541-BEF2-83C9E765660D}"/>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4501934" y="1718518"/>
            <a:ext cx="4072554" cy="2335526"/>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289423193"/>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Chain Reaction">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8AB26699-1B2F-DC4B-8234-6287E7B717A0}"/>
              </a:ext>
            </a:extLst>
          </p:cNvPr>
          <p:cNvSpPr txBox="1"/>
          <p:nvPr/>
        </p:nvSpPr>
        <p:spPr>
          <a:xfrm>
            <a:off x="985015" y="5164520"/>
            <a:ext cx="5850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the Chain Reaction project</a:t>
            </a:r>
          </a:p>
        </p:txBody>
      </p:sp>
      <p:sp>
        <p:nvSpPr>
          <p:cNvPr id="3" name="TextBox 12">
            <a:extLst>
              <a:ext uri="{FF2B5EF4-FFF2-40B4-BE49-F238E27FC236}">
                <a16:creationId xmlns:a16="http://schemas.microsoft.com/office/drawing/2014/main" id="{203E6C2D-BFD2-E843-BAB5-25E99D31640E}"/>
              </a:ext>
            </a:extLst>
          </p:cNvPr>
          <p:cNvSpPr txBox="1"/>
          <p:nvPr/>
        </p:nvSpPr>
        <p:spPr>
          <a:xfrm>
            <a:off x="985014" y="2455397"/>
            <a:ext cx="3085826" cy="168507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An engaging primary school STEM project for upper KS2 children that is easily adapted to suit any age group.</a:t>
            </a:r>
          </a:p>
        </p:txBody>
      </p:sp>
      <p:sp>
        <p:nvSpPr>
          <p:cNvPr id="4" name="TextBox 13">
            <a:extLst>
              <a:ext uri="{FF2B5EF4-FFF2-40B4-BE49-F238E27FC236}">
                <a16:creationId xmlns:a16="http://schemas.microsoft.com/office/drawing/2014/main" id="{38761124-8E04-D645-91F1-707823A6B6AE}"/>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CHAIN REACTION</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indoor, wooden, wood&#10;&#10;Description automatically generated">
            <a:hlinkClick r:id="rId2"/>
            <a:extLst>
              <a:ext uri="{FF2B5EF4-FFF2-40B4-BE49-F238E27FC236}">
                <a16:creationId xmlns:a16="http://schemas.microsoft.com/office/drawing/2014/main" id="{AF161877-1948-144C-9933-A6AA0FE9579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46412" y="1725212"/>
            <a:ext cx="4193927" cy="3145449"/>
          </a:xfrm>
          <a:prstGeom prst="rect">
            <a:avLst/>
          </a:prstGeom>
          <a:noFill/>
          <a:ln cap="flat">
            <a:noFill/>
          </a:ln>
        </p:spPr>
      </p:pic>
    </p:spTree>
    <p:extLst>
      <p:ext uri="{BB962C8B-B14F-4D97-AF65-F5344CB8AC3E}">
        <p14:creationId xmlns:p14="http://schemas.microsoft.com/office/powerpoint/2010/main" val="3473201346"/>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Playground Science">
    <p:spTree>
      <p:nvGrpSpPr>
        <p:cNvPr id="1" name=""/>
        <p:cNvGrpSpPr/>
        <p:nvPr/>
      </p:nvGrpSpPr>
      <p:grpSpPr>
        <a:xfrm>
          <a:off x="0" y="0"/>
          <a:ext cx="0" cy="0"/>
          <a:chOff x="0" y="0"/>
          <a:chExt cx="0" cy="0"/>
        </a:xfrm>
      </p:grpSpPr>
      <p:pic>
        <p:nvPicPr>
          <p:cNvPr id="2" name="Picture 12" descr="Text&#10;&#10;Description automatically generated">
            <a:hlinkClick r:id="rId2"/>
            <a:extLst>
              <a:ext uri="{FF2B5EF4-FFF2-40B4-BE49-F238E27FC236}">
                <a16:creationId xmlns:a16="http://schemas.microsoft.com/office/drawing/2014/main" id="{F67B9181-FB94-F540-863A-0763BC2D511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158295">
            <a:off x="6144741" y="1883495"/>
            <a:ext cx="2634967" cy="1863291"/>
          </a:xfrm>
          <a:prstGeom prst="rect">
            <a:avLst/>
          </a:prstGeom>
          <a:noFill/>
          <a:ln cap="flat">
            <a:noFill/>
          </a:ln>
          <a:effectLst>
            <a:outerShdw blurRad="50800" dist="38100" algn="l" rotWithShape="0">
              <a:prstClr val="black">
                <a:alpha val="40000"/>
              </a:prstClr>
            </a:outerShdw>
          </a:effectLst>
        </p:spPr>
      </p:pic>
      <p:pic>
        <p:nvPicPr>
          <p:cNvPr id="3" name="Picture 10" descr="Diagram, website&#10;&#10;Description automatically generated">
            <a:hlinkClick r:id="rId2"/>
            <a:extLst>
              <a:ext uri="{FF2B5EF4-FFF2-40B4-BE49-F238E27FC236}">
                <a16:creationId xmlns:a16="http://schemas.microsoft.com/office/drawing/2014/main" id="{D086B28F-CBF8-874D-BB19-033BD1D6D7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124624">
            <a:off x="6181205" y="3104604"/>
            <a:ext cx="2562039" cy="1811719"/>
          </a:xfrm>
          <a:prstGeom prst="rect">
            <a:avLst/>
          </a:prstGeom>
          <a:noFill/>
          <a:ln cap="flat">
            <a:noFill/>
          </a:ln>
          <a:effectLst>
            <a:outerShdw blurRad="50800" dist="38100" algn="l" rotWithShape="0">
              <a:prstClr val="black">
                <a:alpha val="40000"/>
              </a:prstClr>
            </a:outerShdw>
          </a:effectLst>
        </p:spPr>
      </p:pic>
      <p:sp>
        <p:nvSpPr>
          <p:cNvPr id="4" name="TextBox 11">
            <a:extLst>
              <a:ext uri="{FF2B5EF4-FFF2-40B4-BE49-F238E27FC236}">
                <a16:creationId xmlns:a16="http://schemas.microsoft.com/office/drawing/2014/main" id="{ECDEF4AC-B183-3241-9C7A-22209ADB9623}"/>
              </a:ext>
            </a:extLst>
          </p:cNvPr>
          <p:cNvSpPr txBox="1"/>
          <p:nvPr/>
        </p:nvSpPr>
        <p:spPr>
          <a:xfrm>
            <a:off x="985014" y="6131216"/>
            <a:ext cx="4791533"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Playground Science</a:t>
            </a:r>
          </a:p>
        </p:txBody>
      </p:sp>
      <p:sp>
        <p:nvSpPr>
          <p:cNvPr id="5" name="TextBox 12">
            <a:extLst>
              <a:ext uri="{FF2B5EF4-FFF2-40B4-BE49-F238E27FC236}">
                <a16:creationId xmlns:a16="http://schemas.microsoft.com/office/drawing/2014/main" id="{FD704203-875A-9049-B51F-1228D76AAFB4}"/>
              </a:ext>
            </a:extLst>
          </p:cNvPr>
          <p:cNvSpPr txBox="1"/>
          <p:nvPr/>
        </p:nvSpPr>
        <p:spPr>
          <a:xfrm>
            <a:off x="985014" y="1646085"/>
            <a:ext cx="3208917"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Playground Science is a set of fun and informal science activities that children can carry out in their playtimes. The activities use simple instructions and a small amount of equipment to encourage children to explore the world around them whilst developing scientific skills.</a:t>
            </a:r>
          </a:p>
        </p:txBody>
      </p:sp>
      <p:sp>
        <p:nvSpPr>
          <p:cNvPr id="6" name="TextBox 13">
            <a:extLst>
              <a:ext uri="{FF2B5EF4-FFF2-40B4-BE49-F238E27FC236}">
                <a16:creationId xmlns:a16="http://schemas.microsoft.com/office/drawing/2014/main" id="{DD8C06D8-7CD7-1B49-8068-5C3AC4554B6B}"/>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PLAYGROUND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2" descr="Text&#10;&#10;Description automatically generated">
            <a:hlinkClick r:id="rId2"/>
            <a:extLst>
              <a:ext uri="{FF2B5EF4-FFF2-40B4-BE49-F238E27FC236}">
                <a16:creationId xmlns:a16="http://schemas.microsoft.com/office/drawing/2014/main" id="{C14BFD73-DD02-DD40-B729-2F307AD17D7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440115" y="2021697"/>
            <a:ext cx="2107628" cy="2981275"/>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801096583"/>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See Through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05BE14E-E6E9-8147-AB67-48E3E1CC3219}"/>
              </a:ext>
            </a:extLst>
          </p:cNvPr>
          <p:cNvSpPr txBox="1"/>
          <p:nvPr/>
        </p:nvSpPr>
        <p:spPr>
          <a:xfrm>
            <a:off x="2814164" y="5807524"/>
            <a:ext cx="3515672" cy="623248"/>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find out more about See Through Science</a:t>
            </a:r>
          </a:p>
        </p:txBody>
      </p:sp>
      <p:sp>
        <p:nvSpPr>
          <p:cNvPr id="3" name="TextBox 12">
            <a:extLst>
              <a:ext uri="{FF2B5EF4-FFF2-40B4-BE49-F238E27FC236}">
                <a16:creationId xmlns:a16="http://schemas.microsoft.com/office/drawing/2014/main" id="{85365986-296B-4A4D-9D4C-9A2D6964E982}"/>
              </a:ext>
            </a:extLst>
          </p:cNvPr>
          <p:cNvSpPr txBox="1"/>
          <p:nvPr/>
        </p:nvSpPr>
        <p:spPr>
          <a:xfrm>
            <a:off x="985014" y="1566395"/>
            <a:ext cx="320415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See Through Science is a set of fifteen high-resolution digital images (included with the book as a digital download). The book is packed with practical advice for teachers about using the image pack to develop children’s observation, questioning and discussion skills.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Regular"/>
            </a:endParaRPr>
          </a:p>
        </p:txBody>
      </p:sp>
      <p:sp>
        <p:nvSpPr>
          <p:cNvPr id="4" name="TextBox 13">
            <a:extLst>
              <a:ext uri="{FF2B5EF4-FFF2-40B4-BE49-F238E27FC236}">
                <a16:creationId xmlns:a16="http://schemas.microsoft.com/office/drawing/2014/main" id="{A7127FB2-BFAF-CF4E-9CA2-5C36680CF698}"/>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SEE THROUGH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8" descr="A picture containing application&#10;&#10;Description automatically generated">
            <a:hlinkClick r:id="rId2"/>
            <a:extLst>
              <a:ext uri="{FF2B5EF4-FFF2-40B4-BE49-F238E27FC236}">
                <a16:creationId xmlns:a16="http://schemas.microsoft.com/office/drawing/2014/main" id="{F2DA145D-EB09-D747-96D7-F0686257144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73165" y="1566394"/>
            <a:ext cx="2806787" cy="396921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4160179424"/>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PSTA">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12/12/2023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515727" y="470104"/>
            <a:ext cx="8566727" cy="5309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000" b="0" i="0" u="none" strike="noStrike" kern="1200" cap="none" spc="0" baseline="0">
                <a:solidFill>
                  <a:srgbClr val="3EB1C8"/>
                </a:solidFill>
                <a:uFillTx/>
                <a:latin typeface="Plus Jakarta Sans Medium" pitchFamily="2" charset="0"/>
                <a:cs typeface="Plus Jakarta Sans Medium" pitchFamily="2" charset="0"/>
              </a:rPr>
              <a:t>PRIMARY SCIENCE TEACHER AWARDS (PSTA)</a:t>
            </a:r>
            <a:endParaRPr lang="en-GB" sz="30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568474" y="2666726"/>
            <a:ext cx="5007225"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Are they innovative and creative in teaching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How are they inspiring colleagues and contributing to developing science in their school and beyond?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Do they engage pupils in the excitement and fascination of science?</a:t>
            </a:r>
          </a:p>
        </p:txBody>
      </p:sp>
      <p:pic>
        <p:nvPicPr>
          <p:cNvPr id="7" name="Picture 6" descr="A group of people posing for a photo&#10;&#10;Description automatically generated">
            <a:extLst>
              <a:ext uri="{FF2B5EF4-FFF2-40B4-BE49-F238E27FC236}">
                <a16:creationId xmlns:a16="http://schemas.microsoft.com/office/drawing/2014/main" id="{53400193-805C-F44F-BFE6-8940716CAD59}"/>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5635870" y="2666727"/>
            <a:ext cx="2879482" cy="1758460"/>
          </a:xfrm>
          <a:prstGeom prst="rect">
            <a:avLst/>
          </a:prstGeom>
          <a:noFill/>
          <a:ln cap="flat">
            <a:noFill/>
          </a:ln>
          <a:effectLst>
            <a:outerShdw blurRad="50800" dist="38100" algn="l" rotWithShape="0">
              <a:prstClr val="black">
                <a:alpha val="40000"/>
              </a:prstClr>
            </a:outerShdw>
          </a:effectLst>
        </p:spPr>
      </p:pic>
      <p:sp>
        <p:nvSpPr>
          <p:cNvPr id="8" name="TextBox 12">
            <a:extLst>
              <a:ext uri="{FF2B5EF4-FFF2-40B4-BE49-F238E27FC236}">
                <a16:creationId xmlns:a16="http://schemas.microsoft.com/office/drawing/2014/main" id="{32760BCF-B134-5241-A54F-774B98F8493A}"/>
              </a:ext>
            </a:extLst>
          </p:cNvPr>
          <p:cNvSpPr txBox="1"/>
          <p:nvPr/>
        </p:nvSpPr>
        <p:spPr>
          <a:xfrm>
            <a:off x="568474" y="1152917"/>
            <a:ext cx="788670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The Primary Science Teacher Awards celebrate the achievements of teachers who are doing incredible work, raising the standard of primary science and disseminating best practice widely.</a:t>
            </a:r>
          </a:p>
        </p:txBody>
      </p:sp>
      <p:sp>
        <p:nvSpPr>
          <p:cNvPr id="9" name="TextBox 12">
            <a:extLst>
              <a:ext uri="{FF2B5EF4-FFF2-40B4-BE49-F238E27FC236}">
                <a16:creationId xmlns:a16="http://schemas.microsoft.com/office/drawing/2014/main" id="{7F48518A-3768-5B49-8752-2C44ED8BA5CA}"/>
              </a:ext>
            </a:extLst>
          </p:cNvPr>
          <p:cNvSpPr txBox="1"/>
          <p:nvPr/>
        </p:nvSpPr>
        <p:spPr>
          <a:xfrm>
            <a:off x="568474" y="5481034"/>
            <a:ext cx="7683583"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Find out more and nominate an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outstanding primary science teacher</a:t>
            </a:r>
            <a:endParaRPr lang="en-GB" sz="2100" b="0" i="0" u="none" strike="noStrike" kern="1200" cap="none" spc="0" baseline="0">
              <a:solidFill>
                <a:srgbClr val="767171"/>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3309075389"/>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College Fellow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12/12/2023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726742" y="46025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COLLEGE FELLOWS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726741" y="1256748"/>
            <a:ext cx="7886707"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Teacher College is a unique UK-wide network of over 200 award-winning primary science teachers. These teachers, known as PSTT College Fellows, are some of the most innovative and outstanding teachers within primary science and each has been recognised through the Primary Science Teacher Awards (PSTA) as a Primary Science Teacher of the Year.</a:t>
            </a:r>
          </a:p>
        </p:txBody>
      </p:sp>
      <p:sp>
        <p:nvSpPr>
          <p:cNvPr id="10" name="TextBox 12">
            <a:extLst>
              <a:ext uri="{FF2B5EF4-FFF2-40B4-BE49-F238E27FC236}">
                <a16:creationId xmlns:a16="http://schemas.microsoft.com/office/drawing/2014/main" id="{933FA2E4-19AF-EA4E-2D37-BD3CD9BE0702}"/>
              </a:ext>
            </a:extLst>
          </p:cNvPr>
          <p:cNvSpPr txBox="1"/>
          <p:nvPr userDrawn="1"/>
        </p:nvSpPr>
        <p:spPr>
          <a:xfrm>
            <a:off x="726741" y="3230485"/>
            <a:ext cx="7886707" cy="24699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PSTT currently invests over £500,000 each year in the College for Fellows to: </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Develop science education in their own school or a group of schools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Present CPD courses through school networks or national events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Work with universities or other organisations to develop a wide range of primary science resources</a:t>
            </a:r>
          </a:p>
        </p:txBody>
      </p:sp>
    </p:spTree>
    <p:extLst>
      <p:ext uri="{BB962C8B-B14F-4D97-AF65-F5344CB8AC3E}">
        <p14:creationId xmlns:p14="http://schemas.microsoft.com/office/powerpoint/2010/main" val="1505189490"/>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College, Clusters &amp; Collaboration">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12/12/2023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454180" y="575674"/>
            <a:ext cx="8689820"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COLLEGE, CLUSTERS &amp; COLLABORATION</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454181" y="1434280"/>
            <a:ext cx="8515348"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Each of our PSTA winners automatically becomes a Fellow of the Primary Science Teacher </a:t>
            </a:r>
            <a:r>
              <a:rPr lang="en-GB" sz="2100" b="1" i="0" u="none" strike="noStrike" kern="1200" cap="none" spc="0" baseline="0">
                <a:solidFill>
                  <a:srgbClr val="767171"/>
                </a:solidFill>
                <a:uFillTx/>
                <a:latin typeface="Plus Jakarta Sans ExtraBold" pitchFamily="2" charset="0"/>
                <a:cs typeface="Plus Jakarta Sans ExtraBold" pitchFamily="2" charset="0"/>
              </a:rPr>
              <a:t>College</a:t>
            </a:r>
            <a:r>
              <a:rPr lang="en-GB" sz="2100" b="0" i="0" u="none" strike="noStrike" kern="1200" cap="none" spc="0" baseline="0">
                <a:solidFill>
                  <a:srgbClr val="767171"/>
                </a:solidFill>
                <a:uFillTx/>
                <a:latin typeface="Plus Jakarta Sans Medium" pitchFamily="2" charset="0"/>
                <a:cs typeface="Plus Jakarta Sans Medium" pitchFamily="2" charset="0"/>
              </a:rPr>
              <a:t>, which is at the heart of our vision. </a:t>
            </a:r>
          </a:p>
        </p:txBody>
      </p:sp>
      <p:sp>
        <p:nvSpPr>
          <p:cNvPr id="6" name="TextBox 12">
            <a:extLst>
              <a:ext uri="{FF2B5EF4-FFF2-40B4-BE49-F238E27FC236}">
                <a16:creationId xmlns:a16="http://schemas.microsoft.com/office/drawing/2014/main" id="{CED34B8E-C67F-A39F-975F-50975F8C3BA4}"/>
              </a:ext>
            </a:extLst>
          </p:cNvPr>
          <p:cNvSpPr txBox="1"/>
          <p:nvPr userDrawn="1"/>
        </p:nvSpPr>
        <p:spPr>
          <a:xfrm>
            <a:off x="454181" y="2431386"/>
            <a:ext cx="851534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PSTT encourages schools to come together as </a:t>
            </a:r>
            <a:r>
              <a:rPr lang="en-GB" sz="2100" b="1" i="0" u="none" strike="noStrike" kern="1200" cap="none" spc="0" baseline="0">
                <a:solidFill>
                  <a:srgbClr val="767171"/>
                </a:solidFill>
                <a:uFillTx/>
                <a:latin typeface="Plus Jakarta Sans ExtraBold" pitchFamily="2" charset="0"/>
                <a:cs typeface="Plus Jakarta Sans ExtraBold" pitchFamily="2" charset="0"/>
              </a:rPr>
              <a:t>Clusters</a:t>
            </a:r>
            <a:r>
              <a:rPr lang="en-GB" sz="2100" b="0" i="0" u="none" strike="noStrike" kern="1200" cap="none" spc="0" baseline="0">
                <a:solidFill>
                  <a:srgbClr val="767171"/>
                </a:solidFill>
                <a:uFillTx/>
                <a:latin typeface="Plus Jakarta Sans Medium" pitchFamily="2" charset="0"/>
                <a:cs typeface="Plus Jakarta Sans Medium" pitchFamily="2" charset="0"/>
              </a:rPr>
              <a:t>: local networks of schools which work together and meet regularly to develop their science teaching. Currently, we provide advice and financial support to more than 200 schools across 28 Clusters. </a:t>
            </a:r>
          </a:p>
        </p:txBody>
      </p:sp>
      <p:sp>
        <p:nvSpPr>
          <p:cNvPr id="7" name="TextBox 12">
            <a:extLst>
              <a:ext uri="{FF2B5EF4-FFF2-40B4-BE49-F238E27FC236}">
                <a16:creationId xmlns:a16="http://schemas.microsoft.com/office/drawing/2014/main" id="{321A4479-EA5B-3A18-3C7B-1B5C8788266C}"/>
              </a:ext>
            </a:extLst>
          </p:cNvPr>
          <p:cNvSpPr txBox="1"/>
          <p:nvPr userDrawn="1"/>
        </p:nvSpPr>
        <p:spPr>
          <a:xfrm>
            <a:off x="454180" y="4074822"/>
            <a:ext cx="8426051"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We work with universities and other partners across the UK to drive research and development in primary science and to support </a:t>
            </a:r>
            <a:r>
              <a:rPr lang="en-GB" sz="2100" b="1" i="0" u="none" strike="noStrike" kern="1200" cap="none" spc="0" baseline="0">
                <a:solidFill>
                  <a:srgbClr val="767171"/>
                </a:solidFill>
                <a:uFillTx/>
                <a:latin typeface="Plus Jakarta Sans ExtraBold" pitchFamily="2" charset="0"/>
                <a:cs typeface="Plus Jakarta Sans ExtraBold" pitchFamily="2" charset="0"/>
              </a:rPr>
              <a:t>Collaboration</a:t>
            </a:r>
            <a:r>
              <a:rPr lang="en-GB" sz="2100" b="0" i="0" u="none" strike="noStrike" kern="1200" cap="none" spc="0" baseline="0">
                <a:solidFill>
                  <a:srgbClr val="767171"/>
                </a:solidFill>
                <a:uFillTx/>
                <a:latin typeface="Plus Jakarta Sans Medium" pitchFamily="2" charset="0"/>
                <a:cs typeface="Plus Jakarta Sans Medium" pitchFamily="2" charset="0"/>
              </a:rPr>
              <a:t> between researchers and teachers. Our Fellows are central to these activities. </a:t>
            </a:r>
          </a:p>
        </p:txBody>
      </p:sp>
    </p:spTree>
    <p:extLst>
      <p:ext uri="{BB962C8B-B14F-4D97-AF65-F5344CB8AC3E}">
        <p14:creationId xmlns:p14="http://schemas.microsoft.com/office/powerpoint/2010/main" val="1027975479"/>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image" Target="../media/image2.pn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65.xml"/><Relationship Id="rId18" Type="http://schemas.openxmlformats.org/officeDocument/2006/relationships/slideLayout" Target="../slideLayouts/slideLayout70.xml"/><Relationship Id="rId26" Type="http://schemas.openxmlformats.org/officeDocument/2006/relationships/slideLayout" Target="../slideLayouts/slideLayout78.xml"/><Relationship Id="rId39" Type="http://schemas.openxmlformats.org/officeDocument/2006/relationships/slideLayout" Target="../slideLayouts/slideLayout91.xml"/><Relationship Id="rId21" Type="http://schemas.openxmlformats.org/officeDocument/2006/relationships/slideLayout" Target="../slideLayouts/slideLayout73.xml"/><Relationship Id="rId34" Type="http://schemas.openxmlformats.org/officeDocument/2006/relationships/slideLayout" Target="../slideLayouts/slideLayout86.xml"/><Relationship Id="rId42" Type="http://schemas.openxmlformats.org/officeDocument/2006/relationships/slideLayout" Target="../slideLayouts/slideLayout94.xml"/><Relationship Id="rId47" Type="http://schemas.openxmlformats.org/officeDocument/2006/relationships/slideLayout" Target="../slideLayouts/slideLayout99.xml"/><Relationship Id="rId50" Type="http://schemas.openxmlformats.org/officeDocument/2006/relationships/slideLayout" Target="../slideLayouts/slideLayout102.xml"/><Relationship Id="rId55" Type="http://schemas.openxmlformats.org/officeDocument/2006/relationships/image" Target="../media/image1.png"/><Relationship Id="rId7" Type="http://schemas.openxmlformats.org/officeDocument/2006/relationships/slideLayout" Target="../slideLayouts/slideLayout59.xml"/><Relationship Id="rId2" Type="http://schemas.openxmlformats.org/officeDocument/2006/relationships/slideLayout" Target="../slideLayouts/slideLayout54.xml"/><Relationship Id="rId16" Type="http://schemas.openxmlformats.org/officeDocument/2006/relationships/slideLayout" Target="../slideLayouts/slideLayout68.xml"/><Relationship Id="rId29" Type="http://schemas.openxmlformats.org/officeDocument/2006/relationships/slideLayout" Target="../slideLayouts/slideLayout81.xml"/><Relationship Id="rId11" Type="http://schemas.openxmlformats.org/officeDocument/2006/relationships/slideLayout" Target="../slideLayouts/slideLayout63.xml"/><Relationship Id="rId24" Type="http://schemas.openxmlformats.org/officeDocument/2006/relationships/slideLayout" Target="../slideLayouts/slideLayout76.xml"/><Relationship Id="rId32" Type="http://schemas.openxmlformats.org/officeDocument/2006/relationships/slideLayout" Target="../slideLayouts/slideLayout84.xml"/><Relationship Id="rId37" Type="http://schemas.openxmlformats.org/officeDocument/2006/relationships/slideLayout" Target="../slideLayouts/slideLayout89.xml"/><Relationship Id="rId40" Type="http://schemas.openxmlformats.org/officeDocument/2006/relationships/slideLayout" Target="../slideLayouts/slideLayout92.xml"/><Relationship Id="rId45" Type="http://schemas.openxmlformats.org/officeDocument/2006/relationships/slideLayout" Target="../slideLayouts/slideLayout97.xml"/><Relationship Id="rId53" Type="http://schemas.openxmlformats.org/officeDocument/2006/relationships/slideLayout" Target="../slideLayouts/slideLayout105.xml"/><Relationship Id="rId5" Type="http://schemas.openxmlformats.org/officeDocument/2006/relationships/slideLayout" Target="../slideLayouts/slideLayout57.xml"/><Relationship Id="rId10" Type="http://schemas.openxmlformats.org/officeDocument/2006/relationships/slideLayout" Target="../slideLayouts/slideLayout62.xml"/><Relationship Id="rId19" Type="http://schemas.openxmlformats.org/officeDocument/2006/relationships/slideLayout" Target="../slideLayouts/slideLayout71.xml"/><Relationship Id="rId31" Type="http://schemas.openxmlformats.org/officeDocument/2006/relationships/slideLayout" Target="../slideLayouts/slideLayout83.xml"/><Relationship Id="rId44" Type="http://schemas.openxmlformats.org/officeDocument/2006/relationships/slideLayout" Target="../slideLayouts/slideLayout96.xml"/><Relationship Id="rId52" Type="http://schemas.openxmlformats.org/officeDocument/2006/relationships/slideLayout" Target="../slideLayouts/slideLayout104.xml"/><Relationship Id="rId4" Type="http://schemas.openxmlformats.org/officeDocument/2006/relationships/slideLayout" Target="../slideLayouts/slideLayout56.xml"/><Relationship Id="rId9" Type="http://schemas.openxmlformats.org/officeDocument/2006/relationships/slideLayout" Target="../slideLayouts/slideLayout61.xml"/><Relationship Id="rId14" Type="http://schemas.openxmlformats.org/officeDocument/2006/relationships/slideLayout" Target="../slideLayouts/slideLayout66.xml"/><Relationship Id="rId22" Type="http://schemas.openxmlformats.org/officeDocument/2006/relationships/slideLayout" Target="../slideLayouts/slideLayout74.xml"/><Relationship Id="rId27" Type="http://schemas.openxmlformats.org/officeDocument/2006/relationships/slideLayout" Target="../slideLayouts/slideLayout79.xml"/><Relationship Id="rId30" Type="http://schemas.openxmlformats.org/officeDocument/2006/relationships/slideLayout" Target="../slideLayouts/slideLayout82.xml"/><Relationship Id="rId35" Type="http://schemas.openxmlformats.org/officeDocument/2006/relationships/slideLayout" Target="../slideLayouts/slideLayout87.xml"/><Relationship Id="rId43" Type="http://schemas.openxmlformats.org/officeDocument/2006/relationships/slideLayout" Target="../slideLayouts/slideLayout95.xml"/><Relationship Id="rId48" Type="http://schemas.openxmlformats.org/officeDocument/2006/relationships/slideLayout" Target="../slideLayouts/slideLayout100.xml"/><Relationship Id="rId8" Type="http://schemas.openxmlformats.org/officeDocument/2006/relationships/slideLayout" Target="../slideLayouts/slideLayout60.xml"/><Relationship Id="rId51" Type="http://schemas.openxmlformats.org/officeDocument/2006/relationships/slideLayout" Target="../slideLayouts/slideLayout103.xml"/><Relationship Id="rId3" Type="http://schemas.openxmlformats.org/officeDocument/2006/relationships/slideLayout" Target="../slideLayouts/slideLayout55.xml"/><Relationship Id="rId12" Type="http://schemas.openxmlformats.org/officeDocument/2006/relationships/slideLayout" Target="../slideLayouts/slideLayout64.xml"/><Relationship Id="rId17" Type="http://schemas.openxmlformats.org/officeDocument/2006/relationships/slideLayout" Target="../slideLayouts/slideLayout69.xml"/><Relationship Id="rId25" Type="http://schemas.openxmlformats.org/officeDocument/2006/relationships/slideLayout" Target="../slideLayouts/slideLayout77.xml"/><Relationship Id="rId33" Type="http://schemas.openxmlformats.org/officeDocument/2006/relationships/slideLayout" Target="../slideLayouts/slideLayout85.xml"/><Relationship Id="rId38" Type="http://schemas.openxmlformats.org/officeDocument/2006/relationships/slideLayout" Target="../slideLayouts/slideLayout90.xml"/><Relationship Id="rId46" Type="http://schemas.openxmlformats.org/officeDocument/2006/relationships/slideLayout" Target="../slideLayouts/slideLayout98.xml"/><Relationship Id="rId20" Type="http://schemas.openxmlformats.org/officeDocument/2006/relationships/slideLayout" Target="../slideLayouts/slideLayout72.xml"/><Relationship Id="rId41" Type="http://schemas.openxmlformats.org/officeDocument/2006/relationships/slideLayout" Target="../slideLayouts/slideLayout93.xml"/><Relationship Id="rId54" Type="http://schemas.openxmlformats.org/officeDocument/2006/relationships/theme" Target="../theme/theme2.xml"/><Relationship Id="rId1" Type="http://schemas.openxmlformats.org/officeDocument/2006/relationships/slideLayout" Target="../slideLayouts/slideLayout53.xml"/><Relationship Id="rId6" Type="http://schemas.openxmlformats.org/officeDocument/2006/relationships/slideLayout" Target="../slideLayouts/slideLayout58.xml"/><Relationship Id="rId15" Type="http://schemas.openxmlformats.org/officeDocument/2006/relationships/slideLayout" Target="../slideLayouts/slideLayout67.xml"/><Relationship Id="rId23" Type="http://schemas.openxmlformats.org/officeDocument/2006/relationships/slideLayout" Target="../slideLayouts/slideLayout75.xml"/><Relationship Id="rId28" Type="http://schemas.openxmlformats.org/officeDocument/2006/relationships/slideLayout" Target="../slideLayouts/slideLayout80.xml"/><Relationship Id="rId36" Type="http://schemas.openxmlformats.org/officeDocument/2006/relationships/slideLayout" Target="../slideLayouts/slideLayout88.xml"/><Relationship Id="rId49" Type="http://schemas.openxmlformats.org/officeDocument/2006/relationships/slideLayout" Target="../slideLayouts/slideLayout101.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118.xml"/><Relationship Id="rId18" Type="http://schemas.openxmlformats.org/officeDocument/2006/relationships/slideLayout" Target="../slideLayouts/slideLayout123.xml"/><Relationship Id="rId26" Type="http://schemas.openxmlformats.org/officeDocument/2006/relationships/slideLayout" Target="../slideLayouts/slideLayout131.xml"/><Relationship Id="rId39" Type="http://schemas.openxmlformats.org/officeDocument/2006/relationships/slideLayout" Target="../slideLayouts/slideLayout144.xml"/><Relationship Id="rId21" Type="http://schemas.openxmlformats.org/officeDocument/2006/relationships/slideLayout" Target="../slideLayouts/slideLayout126.xml"/><Relationship Id="rId34" Type="http://schemas.openxmlformats.org/officeDocument/2006/relationships/slideLayout" Target="../slideLayouts/slideLayout139.xml"/><Relationship Id="rId42" Type="http://schemas.openxmlformats.org/officeDocument/2006/relationships/slideLayout" Target="../slideLayouts/slideLayout147.xml"/><Relationship Id="rId47" Type="http://schemas.openxmlformats.org/officeDocument/2006/relationships/slideLayout" Target="../slideLayouts/slideLayout152.xml"/><Relationship Id="rId50" Type="http://schemas.openxmlformats.org/officeDocument/2006/relationships/slideLayout" Target="../slideLayouts/slideLayout155.xml"/><Relationship Id="rId55" Type="http://schemas.openxmlformats.org/officeDocument/2006/relationships/image" Target="../media/image74.png"/><Relationship Id="rId7" Type="http://schemas.openxmlformats.org/officeDocument/2006/relationships/slideLayout" Target="../slideLayouts/slideLayout112.xml"/><Relationship Id="rId2" Type="http://schemas.openxmlformats.org/officeDocument/2006/relationships/slideLayout" Target="../slideLayouts/slideLayout107.xml"/><Relationship Id="rId16" Type="http://schemas.openxmlformats.org/officeDocument/2006/relationships/slideLayout" Target="../slideLayouts/slideLayout121.xml"/><Relationship Id="rId29" Type="http://schemas.openxmlformats.org/officeDocument/2006/relationships/slideLayout" Target="../slideLayouts/slideLayout134.xml"/><Relationship Id="rId11" Type="http://schemas.openxmlformats.org/officeDocument/2006/relationships/slideLayout" Target="../slideLayouts/slideLayout116.xml"/><Relationship Id="rId24" Type="http://schemas.openxmlformats.org/officeDocument/2006/relationships/slideLayout" Target="../slideLayouts/slideLayout129.xml"/><Relationship Id="rId32" Type="http://schemas.openxmlformats.org/officeDocument/2006/relationships/slideLayout" Target="../slideLayouts/slideLayout137.xml"/><Relationship Id="rId37" Type="http://schemas.openxmlformats.org/officeDocument/2006/relationships/slideLayout" Target="../slideLayouts/slideLayout142.xml"/><Relationship Id="rId40" Type="http://schemas.openxmlformats.org/officeDocument/2006/relationships/slideLayout" Target="../slideLayouts/slideLayout145.xml"/><Relationship Id="rId45" Type="http://schemas.openxmlformats.org/officeDocument/2006/relationships/slideLayout" Target="../slideLayouts/slideLayout150.xml"/><Relationship Id="rId53" Type="http://schemas.openxmlformats.org/officeDocument/2006/relationships/slideLayout" Target="../slideLayouts/slideLayout158.xml"/><Relationship Id="rId5" Type="http://schemas.openxmlformats.org/officeDocument/2006/relationships/slideLayout" Target="../slideLayouts/slideLayout110.xml"/><Relationship Id="rId10" Type="http://schemas.openxmlformats.org/officeDocument/2006/relationships/slideLayout" Target="../slideLayouts/slideLayout115.xml"/><Relationship Id="rId19" Type="http://schemas.openxmlformats.org/officeDocument/2006/relationships/slideLayout" Target="../slideLayouts/slideLayout124.xml"/><Relationship Id="rId31" Type="http://schemas.openxmlformats.org/officeDocument/2006/relationships/slideLayout" Target="../slideLayouts/slideLayout136.xml"/><Relationship Id="rId44" Type="http://schemas.openxmlformats.org/officeDocument/2006/relationships/slideLayout" Target="../slideLayouts/slideLayout149.xml"/><Relationship Id="rId52" Type="http://schemas.openxmlformats.org/officeDocument/2006/relationships/slideLayout" Target="../slideLayouts/slideLayout157.xml"/><Relationship Id="rId4" Type="http://schemas.openxmlformats.org/officeDocument/2006/relationships/slideLayout" Target="../slideLayouts/slideLayout109.xml"/><Relationship Id="rId9" Type="http://schemas.openxmlformats.org/officeDocument/2006/relationships/slideLayout" Target="../slideLayouts/slideLayout114.xml"/><Relationship Id="rId14" Type="http://schemas.openxmlformats.org/officeDocument/2006/relationships/slideLayout" Target="../slideLayouts/slideLayout119.xml"/><Relationship Id="rId22" Type="http://schemas.openxmlformats.org/officeDocument/2006/relationships/slideLayout" Target="../slideLayouts/slideLayout127.xml"/><Relationship Id="rId27" Type="http://schemas.openxmlformats.org/officeDocument/2006/relationships/slideLayout" Target="../slideLayouts/slideLayout132.xml"/><Relationship Id="rId30" Type="http://schemas.openxmlformats.org/officeDocument/2006/relationships/slideLayout" Target="../slideLayouts/slideLayout135.xml"/><Relationship Id="rId35" Type="http://schemas.openxmlformats.org/officeDocument/2006/relationships/slideLayout" Target="../slideLayouts/slideLayout140.xml"/><Relationship Id="rId43" Type="http://schemas.openxmlformats.org/officeDocument/2006/relationships/slideLayout" Target="../slideLayouts/slideLayout148.xml"/><Relationship Id="rId48" Type="http://schemas.openxmlformats.org/officeDocument/2006/relationships/slideLayout" Target="../slideLayouts/slideLayout153.xml"/><Relationship Id="rId8" Type="http://schemas.openxmlformats.org/officeDocument/2006/relationships/slideLayout" Target="../slideLayouts/slideLayout113.xml"/><Relationship Id="rId51" Type="http://schemas.openxmlformats.org/officeDocument/2006/relationships/slideLayout" Target="../slideLayouts/slideLayout156.xml"/><Relationship Id="rId3" Type="http://schemas.openxmlformats.org/officeDocument/2006/relationships/slideLayout" Target="../slideLayouts/slideLayout108.xml"/><Relationship Id="rId12" Type="http://schemas.openxmlformats.org/officeDocument/2006/relationships/slideLayout" Target="../slideLayouts/slideLayout117.xml"/><Relationship Id="rId17" Type="http://schemas.openxmlformats.org/officeDocument/2006/relationships/slideLayout" Target="../slideLayouts/slideLayout122.xml"/><Relationship Id="rId25" Type="http://schemas.openxmlformats.org/officeDocument/2006/relationships/slideLayout" Target="../slideLayouts/slideLayout130.xml"/><Relationship Id="rId33" Type="http://schemas.openxmlformats.org/officeDocument/2006/relationships/slideLayout" Target="../slideLayouts/slideLayout138.xml"/><Relationship Id="rId38" Type="http://schemas.openxmlformats.org/officeDocument/2006/relationships/slideLayout" Target="../slideLayouts/slideLayout143.xml"/><Relationship Id="rId46" Type="http://schemas.openxmlformats.org/officeDocument/2006/relationships/slideLayout" Target="../slideLayouts/slideLayout151.xml"/><Relationship Id="rId20" Type="http://schemas.openxmlformats.org/officeDocument/2006/relationships/slideLayout" Target="../slideLayouts/slideLayout125.xml"/><Relationship Id="rId41" Type="http://schemas.openxmlformats.org/officeDocument/2006/relationships/slideLayout" Target="../slideLayouts/slideLayout146.xml"/><Relationship Id="rId54" Type="http://schemas.openxmlformats.org/officeDocument/2006/relationships/theme" Target="../theme/theme3.xml"/><Relationship Id="rId1" Type="http://schemas.openxmlformats.org/officeDocument/2006/relationships/slideLayout" Target="../slideLayouts/slideLayout106.xml"/><Relationship Id="rId6" Type="http://schemas.openxmlformats.org/officeDocument/2006/relationships/slideLayout" Target="../slideLayouts/slideLayout111.xml"/><Relationship Id="rId15" Type="http://schemas.openxmlformats.org/officeDocument/2006/relationships/slideLayout" Target="../slideLayouts/slideLayout120.xml"/><Relationship Id="rId23" Type="http://schemas.openxmlformats.org/officeDocument/2006/relationships/slideLayout" Target="../slideLayouts/slideLayout128.xml"/><Relationship Id="rId28" Type="http://schemas.openxmlformats.org/officeDocument/2006/relationships/slideLayout" Target="../slideLayouts/slideLayout133.xml"/><Relationship Id="rId36" Type="http://schemas.openxmlformats.org/officeDocument/2006/relationships/slideLayout" Target="../slideLayouts/slideLayout141.xml"/><Relationship Id="rId49" Type="http://schemas.openxmlformats.org/officeDocument/2006/relationships/slideLayout" Target="../slideLayouts/slideLayout15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925039-BC29-4F4B-8F88-FB35DD3DFEDD}"/>
              </a:ext>
            </a:extLst>
          </p:cNvPr>
          <p:cNvSpPr txBox="1">
            <a:spLocks noGrp="1"/>
          </p:cNvSpPr>
          <p:nvPr>
            <p:ph type="title"/>
          </p:nvPr>
        </p:nvSpPr>
        <p:spPr>
          <a:xfrm>
            <a:off x="628652" y="365126"/>
            <a:ext cx="7886700" cy="1325562"/>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22E0E61F-20B6-B441-9C1A-F96BF13BDCB6}"/>
              </a:ext>
            </a:extLst>
          </p:cNvPr>
          <p:cNvSpPr txBox="1">
            <a:spLocks noGrp="1"/>
          </p:cNvSpPr>
          <p:nvPr>
            <p:ph type="body" idx="1"/>
          </p:nvPr>
        </p:nvSpPr>
        <p:spPr>
          <a:xfrm>
            <a:off x="628652" y="1825627"/>
            <a:ext cx="7886700" cy="4351339"/>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5706A3-E627-D84F-B88D-4A634B630AD7}"/>
              </a:ext>
            </a:extLst>
          </p:cNvPr>
          <p:cNvSpPr txBox="1">
            <a:spLocks noGrp="1"/>
          </p:cNvSpPr>
          <p:nvPr>
            <p:ph type="dt" sz="half" idx="2"/>
          </p:nvPr>
        </p:nvSpPr>
        <p:spPr>
          <a:xfrm>
            <a:off x="6286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l"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684CDAC5-F9BC-A344-8925-49FF3496FA56}" type="datetime1">
              <a:rPr lang="en-GB"/>
              <a:pPr lvl="0"/>
              <a:t>12/12/2023</a:t>
            </a:fld>
            <a:endParaRPr lang="en-GB"/>
          </a:p>
        </p:txBody>
      </p:sp>
      <p:sp>
        <p:nvSpPr>
          <p:cNvPr id="5" name="Footer Placeholder 4">
            <a:extLst>
              <a:ext uri="{FF2B5EF4-FFF2-40B4-BE49-F238E27FC236}">
                <a16:creationId xmlns:a16="http://schemas.microsoft.com/office/drawing/2014/main" id="{4048CCCA-357A-C74A-BF18-5588D861D191}"/>
              </a:ext>
            </a:extLst>
          </p:cNvPr>
          <p:cNvSpPr txBox="1">
            <a:spLocks noGrp="1"/>
          </p:cNvSpPr>
          <p:nvPr>
            <p:ph type="ftr" sz="quarter" idx="3"/>
          </p:nvPr>
        </p:nvSpPr>
        <p:spPr>
          <a:xfrm>
            <a:off x="3028952" y="6356351"/>
            <a:ext cx="3086100" cy="365126"/>
          </a:xfrm>
          <a:prstGeom prst="rect">
            <a:avLst/>
          </a:prstGeom>
          <a:noFill/>
          <a:ln>
            <a:noFill/>
          </a:ln>
        </p:spPr>
        <p:txBody>
          <a:bodyPr vert="horz" wrap="square" lIns="91440" tIns="45720" rIns="91440" bIns="45720" anchor="ctr" anchorCtr="1" compatLnSpc="1">
            <a:noAutofit/>
          </a:bodyPr>
          <a:lstStyle>
            <a:lvl1pPr marL="0" marR="0" lvl="0" indent="0" algn="ct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endParaRPr lang="en-GB"/>
          </a:p>
        </p:txBody>
      </p:sp>
      <p:sp>
        <p:nvSpPr>
          <p:cNvPr id="6" name="Slide Number Placeholder 5">
            <a:extLst>
              <a:ext uri="{FF2B5EF4-FFF2-40B4-BE49-F238E27FC236}">
                <a16:creationId xmlns:a16="http://schemas.microsoft.com/office/drawing/2014/main" id="{B5F19DE9-B3A1-F147-B6CA-CA9AC7FAECBF}"/>
              </a:ext>
            </a:extLst>
          </p:cNvPr>
          <p:cNvSpPr txBox="1">
            <a:spLocks noGrp="1"/>
          </p:cNvSpPr>
          <p:nvPr>
            <p:ph type="sldNum" sz="quarter" idx="4"/>
          </p:nvPr>
        </p:nvSpPr>
        <p:spPr>
          <a:xfrm>
            <a:off x="64579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8104FA19-14CD-2347-82DC-9DC5D7D8CEC3}" type="slidenum">
              <a:t>‹#›</a:t>
            </a:fld>
            <a:endParaRPr lang="en-GB"/>
          </a:p>
        </p:txBody>
      </p:sp>
      <p:pic>
        <p:nvPicPr>
          <p:cNvPr id="7" name="Picture 6">
            <a:extLst>
              <a:ext uri="{FF2B5EF4-FFF2-40B4-BE49-F238E27FC236}">
                <a16:creationId xmlns:a16="http://schemas.microsoft.com/office/drawing/2014/main" id="{C337E431-3F55-2546-9130-36F00A530E96}"/>
              </a:ext>
            </a:extLst>
          </p:cNvPr>
          <p:cNvPicPr>
            <a:picLocks noChangeAspect="1"/>
          </p:cNvPicPr>
          <p:nvPr/>
        </p:nvPicPr>
        <p:blipFill>
          <a:blip r:embed="rId54" cstate="email">
            <a:extLst>
              <a:ext uri="{28A0092B-C50C-407E-A947-70E740481C1C}">
                <a14:useLocalDpi xmlns:a14="http://schemas.microsoft.com/office/drawing/2010/main"/>
              </a:ext>
            </a:extLst>
          </a:blip>
          <a:srcRect/>
          <a:stretch/>
        </p:blipFill>
        <p:spPr>
          <a:xfrm rot="16200004">
            <a:off x="-3306146" y="3312957"/>
            <a:ext cx="6857993" cy="232100"/>
          </a:xfrm>
          <a:prstGeom prst="rect">
            <a:avLst/>
          </a:prstGeom>
          <a:noFill/>
          <a:ln cap="flat">
            <a:noFill/>
          </a:ln>
        </p:spPr>
      </p:pic>
      <p:pic>
        <p:nvPicPr>
          <p:cNvPr id="8" name="Picture 7">
            <a:extLst>
              <a:ext uri="{FF2B5EF4-FFF2-40B4-BE49-F238E27FC236}">
                <a16:creationId xmlns:a16="http://schemas.microsoft.com/office/drawing/2014/main" id="{B35ACD93-7425-4848-A36B-E0C7143EEBDA}"/>
              </a:ext>
            </a:extLst>
          </p:cNvPr>
          <p:cNvPicPr>
            <a:picLocks noChangeAspect="1"/>
          </p:cNvPicPr>
          <p:nvPr/>
        </p:nvPicPr>
        <p:blipFill>
          <a:blip r:embed="rId55" cstate="email">
            <a:extLst>
              <a:ext uri="{28A0092B-C50C-407E-A947-70E740481C1C}">
                <a14:useLocalDpi xmlns:a14="http://schemas.microsoft.com/office/drawing/2010/main"/>
              </a:ext>
            </a:extLst>
          </a:blip>
          <a:srcRect/>
          <a:stretch/>
        </p:blipFill>
        <p:spPr>
          <a:xfrm>
            <a:off x="6457952" y="5486448"/>
            <a:ext cx="2483150" cy="1101139"/>
          </a:xfrm>
          <a:prstGeom prst="rect">
            <a:avLst/>
          </a:prstGeom>
          <a:noFill/>
          <a:ln cap="flat">
            <a:noFill/>
          </a:ln>
        </p:spPr>
      </p:pic>
    </p:spTree>
    <p:extLst>
      <p:ext uri="{BB962C8B-B14F-4D97-AF65-F5344CB8AC3E}">
        <p14:creationId xmlns:p14="http://schemas.microsoft.com/office/powerpoint/2010/main" val="4247236318"/>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78" r:id="rId12"/>
    <p:sldLayoutId id="2147483679" r:id="rId13"/>
    <p:sldLayoutId id="2147483680" r:id="rId14"/>
    <p:sldLayoutId id="2147483681" r:id="rId15"/>
    <p:sldLayoutId id="2147483682" r:id="rId16"/>
    <p:sldLayoutId id="2147483683" r:id="rId17"/>
    <p:sldLayoutId id="2147483684" r:id="rId18"/>
    <p:sldLayoutId id="2147483685" r:id="rId19"/>
    <p:sldLayoutId id="2147483686" r:id="rId20"/>
    <p:sldLayoutId id="2147483687" r:id="rId21"/>
    <p:sldLayoutId id="2147483688" r:id="rId22"/>
    <p:sldLayoutId id="2147483689" r:id="rId23"/>
    <p:sldLayoutId id="2147483690" r:id="rId24"/>
    <p:sldLayoutId id="2147483691" r:id="rId25"/>
    <p:sldLayoutId id="2147483692" r:id="rId26"/>
    <p:sldLayoutId id="2147483693" r:id="rId27"/>
    <p:sldLayoutId id="2147483694" r:id="rId28"/>
    <p:sldLayoutId id="2147483695" r:id="rId29"/>
    <p:sldLayoutId id="2147483696" r:id="rId30"/>
    <p:sldLayoutId id="2147483697" r:id="rId31"/>
    <p:sldLayoutId id="2147483698" r:id="rId32"/>
    <p:sldLayoutId id="2147483699" r:id="rId33"/>
    <p:sldLayoutId id="2147483700" r:id="rId34"/>
    <p:sldLayoutId id="2147483701" r:id="rId35"/>
    <p:sldLayoutId id="2147483702" r:id="rId36"/>
    <p:sldLayoutId id="2147483703" r:id="rId37"/>
    <p:sldLayoutId id="2147483704" r:id="rId38"/>
    <p:sldLayoutId id="2147483705" r:id="rId39"/>
    <p:sldLayoutId id="2147483706" r:id="rId40"/>
    <p:sldLayoutId id="2147483707" r:id="rId41"/>
    <p:sldLayoutId id="2147483708" r:id="rId42"/>
    <p:sldLayoutId id="2147483709" r:id="rId43"/>
    <p:sldLayoutId id="2147483710" r:id="rId44"/>
    <p:sldLayoutId id="2147483711" r:id="rId45"/>
    <p:sldLayoutId id="2147483712" r:id="rId46"/>
    <p:sldLayoutId id="2147483713" r:id="rId47"/>
    <p:sldLayoutId id="2147483714" r:id="rId48"/>
    <p:sldLayoutId id="2147483715" r:id="rId49"/>
    <p:sldLayoutId id="2147483716" r:id="rId50"/>
    <p:sldLayoutId id="2147483717" r:id="rId51"/>
    <p:sldLayoutId id="2147483718" r:id="rId52"/>
  </p:sldLayoutIdLst>
  <p:txStyles>
    <p:title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p:titleStyle>
    <p:bodyStyle>
      <a:lvl1pPr marL="228590" marR="0" lvl="0" indent="-228590" algn="l" defTabSz="914377" rtl="0" fontAlgn="auto" hangingPunct="1">
        <a:lnSpc>
          <a:spcPct val="90000"/>
        </a:lnSpc>
        <a:spcBef>
          <a:spcPts val="1001"/>
        </a:spcBef>
        <a:spcAft>
          <a:spcPts val="0"/>
        </a:spcAft>
        <a:buSzPct val="100000"/>
        <a:buFont typeface="Arial" pitchFamily="34"/>
        <a:buChar char="•"/>
        <a:tabLst/>
        <a:defRPr lang="en-US" sz="2800" b="0" i="0" u="none" strike="noStrike" kern="1200" cap="none" spc="0" baseline="0">
          <a:solidFill>
            <a:srgbClr val="575757"/>
          </a:solidFill>
          <a:uFillTx/>
          <a:latin typeface="Plus Jakarta Sans Medium" pitchFamily="2" charset="0"/>
          <a:cs typeface="Plus Jakarta Sans Medium" pitchFamily="2" charset="0"/>
        </a:defRPr>
      </a:lvl1pPr>
      <a:lvl2pPr marL="685779" marR="0" lvl="1" indent="-228590" algn="l" defTabSz="914377" rtl="0" fontAlgn="auto" hangingPunct="1">
        <a:lnSpc>
          <a:spcPct val="90000"/>
        </a:lnSpc>
        <a:spcBef>
          <a:spcPts val="499"/>
        </a:spcBef>
        <a:spcAft>
          <a:spcPts val="0"/>
        </a:spcAft>
        <a:buSzPct val="100000"/>
        <a:buFont typeface="Arial" pitchFamily="34"/>
        <a:buChar char="•"/>
        <a:tabLst/>
        <a:defRPr lang="en-US" sz="2400" b="0" i="0" u="none" strike="noStrike" kern="1200" cap="none" spc="0" baseline="0">
          <a:solidFill>
            <a:srgbClr val="575757"/>
          </a:solidFill>
          <a:uFillTx/>
          <a:latin typeface="Plus Jakarta Sans Medium" pitchFamily="2" charset="0"/>
          <a:cs typeface="Plus Jakarta Sans Medium" pitchFamily="2" charset="0"/>
        </a:defRPr>
      </a:lvl2pPr>
      <a:lvl3pPr marL="1142975" marR="0" lvl="2" indent="-228590" algn="l" defTabSz="914377" rtl="0" fontAlgn="auto" hangingPunct="1">
        <a:lnSpc>
          <a:spcPct val="90000"/>
        </a:lnSpc>
        <a:spcBef>
          <a:spcPts val="499"/>
        </a:spcBef>
        <a:spcAft>
          <a:spcPts val="0"/>
        </a:spcAft>
        <a:buSzPct val="100000"/>
        <a:buFont typeface="Arial" pitchFamily="34"/>
        <a:buChar char="•"/>
        <a:tabLst/>
        <a:defRPr lang="en-US" sz="2000" b="0" i="0" u="none" strike="noStrike" kern="1200" cap="none" spc="0" baseline="0">
          <a:solidFill>
            <a:srgbClr val="575757"/>
          </a:solidFill>
          <a:uFillTx/>
          <a:latin typeface="Plus Jakarta Sans Medium" pitchFamily="2" charset="0"/>
          <a:cs typeface="Plus Jakarta Sans Medium" pitchFamily="2" charset="0"/>
        </a:defRPr>
      </a:lvl3pPr>
      <a:lvl4pPr marL="1600163" marR="0" lvl="3"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4pPr>
      <a:lvl5pPr marL="2057345" marR="0" lvl="4"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925039-BC29-4F4B-8F88-FB35DD3DFEDD}"/>
              </a:ext>
            </a:extLst>
          </p:cNvPr>
          <p:cNvSpPr txBox="1">
            <a:spLocks noGrp="1"/>
          </p:cNvSpPr>
          <p:nvPr>
            <p:ph type="title"/>
          </p:nvPr>
        </p:nvSpPr>
        <p:spPr>
          <a:xfrm>
            <a:off x="628652" y="365126"/>
            <a:ext cx="7886700" cy="1325562"/>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22E0E61F-20B6-B441-9C1A-F96BF13BDCB6}"/>
              </a:ext>
            </a:extLst>
          </p:cNvPr>
          <p:cNvSpPr txBox="1">
            <a:spLocks noGrp="1"/>
          </p:cNvSpPr>
          <p:nvPr>
            <p:ph type="body" idx="1"/>
          </p:nvPr>
        </p:nvSpPr>
        <p:spPr>
          <a:xfrm>
            <a:off x="628652" y="1825627"/>
            <a:ext cx="7886700" cy="4351339"/>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5706A3-E627-D84F-B88D-4A634B630AD7}"/>
              </a:ext>
            </a:extLst>
          </p:cNvPr>
          <p:cNvSpPr txBox="1">
            <a:spLocks noGrp="1"/>
          </p:cNvSpPr>
          <p:nvPr>
            <p:ph type="dt" sz="half" idx="2"/>
          </p:nvPr>
        </p:nvSpPr>
        <p:spPr>
          <a:xfrm>
            <a:off x="6286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l"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684CDAC5-F9BC-A344-8925-49FF3496FA56}" type="datetime1">
              <a:rPr lang="en-GB"/>
              <a:pPr lvl="0"/>
              <a:t>12/12/2023</a:t>
            </a:fld>
            <a:endParaRPr lang="en-GB"/>
          </a:p>
        </p:txBody>
      </p:sp>
      <p:sp>
        <p:nvSpPr>
          <p:cNvPr id="5" name="Footer Placeholder 4">
            <a:extLst>
              <a:ext uri="{FF2B5EF4-FFF2-40B4-BE49-F238E27FC236}">
                <a16:creationId xmlns:a16="http://schemas.microsoft.com/office/drawing/2014/main" id="{4048CCCA-357A-C74A-BF18-5588D861D191}"/>
              </a:ext>
            </a:extLst>
          </p:cNvPr>
          <p:cNvSpPr txBox="1">
            <a:spLocks noGrp="1"/>
          </p:cNvSpPr>
          <p:nvPr>
            <p:ph type="ftr" sz="quarter" idx="3"/>
          </p:nvPr>
        </p:nvSpPr>
        <p:spPr>
          <a:xfrm>
            <a:off x="3028952" y="6356351"/>
            <a:ext cx="3086100" cy="365126"/>
          </a:xfrm>
          <a:prstGeom prst="rect">
            <a:avLst/>
          </a:prstGeom>
          <a:noFill/>
          <a:ln>
            <a:noFill/>
          </a:ln>
        </p:spPr>
        <p:txBody>
          <a:bodyPr vert="horz" wrap="square" lIns="91440" tIns="45720" rIns="91440" bIns="45720" anchor="ctr" anchorCtr="1" compatLnSpc="1">
            <a:noAutofit/>
          </a:bodyPr>
          <a:lstStyle>
            <a:lvl1pPr marL="0" marR="0" lvl="0" indent="0" algn="ct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endParaRPr lang="en-GB"/>
          </a:p>
        </p:txBody>
      </p:sp>
      <p:sp>
        <p:nvSpPr>
          <p:cNvPr id="6" name="Slide Number Placeholder 5">
            <a:extLst>
              <a:ext uri="{FF2B5EF4-FFF2-40B4-BE49-F238E27FC236}">
                <a16:creationId xmlns:a16="http://schemas.microsoft.com/office/drawing/2014/main" id="{B5F19DE9-B3A1-F147-B6CA-CA9AC7FAECBF}"/>
              </a:ext>
            </a:extLst>
          </p:cNvPr>
          <p:cNvSpPr txBox="1">
            <a:spLocks noGrp="1"/>
          </p:cNvSpPr>
          <p:nvPr>
            <p:ph type="sldNum" sz="quarter" idx="4"/>
          </p:nvPr>
        </p:nvSpPr>
        <p:spPr>
          <a:xfrm>
            <a:off x="64579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8104FA19-14CD-2347-82DC-9DC5D7D8CEC3}" type="slidenum">
              <a:t>‹#›</a:t>
            </a:fld>
            <a:endParaRPr lang="en-GB"/>
          </a:p>
        </p:txBody>
      </p:sp>
      <p:pic>
        <p:nvPicPr>
          <p:cNvPr id="7" name="Picture 6">
            <a:extLst>
              <a:ext uri="{FF2B5EF4-FFF2-40B4-BE49-F238E27FC236}">
                <a16:creationId xmlns:a16="http://schemas.microsoft.com/office/drawing/2014/main" id="{C337E431-3F55-2546-9130-36F00A530E96}"/>
              </a:ext>
            </a:extLst>
          </p:cNvPr>
          <p:cNvPicPr>
            <a:picLocks noChangeAspect="1"/>
          </p:cNvPicPr>
          <p:nvPr/>
        </p:nvPicPr>
        <p:blipFill>
          <a:blip r:embed="rId55" cstate="email">
            <a:extLst>
              <a:ext uri="{28A0092B-C50C-407E-A947-70E740481C1C}">
                <a14:useLocalDpi xmlns:a14="http://schemas.microsoft.com/office/drawing/2010/main"/>
              </a:ext>
            </a:extLst>
          </a:blip>
          <a:srcRect/>
          <a:stretch/>
        </p:blipFill>
        <p:spPr>
          <a:xfrm rot="16200004">
            <a:off x="-3306146" y="3312957"/>
            <a:ext cx="6857993" cy="232100"/>
          </a:xfrm>
          <a:prstGeom prst="rect">
            <a:avLst/>
          </a:prstGeom>
          <a:noFill/>
          <a:ln cap="flat">
            <a:noFill/>
          </a:ln>
        </p:spPr>
      </p:pic>
    </p:spTree>
    <p:extLst>
      <p:ext uri="{BB962C8B-B14F-4D97-AF65-F5344CB8AC3E}">
        <p14:creationId xmlns:p14="http://schemas.microsoft.com/office/powerpoint/2010/main" val="731088809"/>
      </p:ext>
    </p:extLst>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 id="2147483731" r:id="rId12"/>
    <p:sldLayoutId id="2147483732" r:id="rId13"/>
    <p:sldLayoutId id="2147483733" r:id="rId14"/>
    <p:sldLayoutId id="2147483734" r:id="rId15"/>
    <p:sldLayoutId id="2147483735" r:id="rId16"/>
    <p:sldLayoutId id="2147483736" r:id="rId17"/>
    <p:sldLayoutId id="2147483737" r:id="rId18"/>
    <p:sldLayoutId id="2147483738" r:id="rId19"/>
    <p:sldLayoutId id="2147483739" r:id="rId20"/>
    <p:sldLayoutId id="2147483740" r:id="rId21"/>
    <p:sldLayoutId id="2147483741" r:id="rId22"/>
    <p:sldLayoutId id="2147483742" r:id="rId23"/>
    <p:sldLayoutId id="2147483743" r:id="rId24"/>
    <p:sldLayoutId id="2147483744" r:id="rId25"/>
    <p:sldLayoutId id="2147483745" r:id="rId26"/>
    <p:sldLayoutId id="2147483746" r:id="rId27"/>
    <p:sldLayoutId id="2147483747" r:id="rId28"/>
    <p:sldLayoutId id="2147483748" r:id="rId29"/>
    <p:sldLayoutId id="2147483749" r:id="rId30"/>
    <p:sldLayoutId id="2147483750" r:id="rId31"/>
    <p:sldLayoutId id="2147483751" r:id="rId32"/>
    <p:sldLayoutId id="2147483752" r:id="rId33"/>
    <p:sldLayoutId id="2147483753" r:id="rId34"/>
    <p:sldLayoutId id="2147483754" r:id="rId35"/>
    <p:sldLayoutId id="2147483755" r:id="rId36"/>
    <p:sldLayoutId id="2147483756" r:id="rId37"/>
    <p:sldLayoutId id="2147483757" r:id="rId38"/>
    <p:sldLayoutId id="2147483758" r:id="rId39"/>
    <p:sldLayoutId id="2147483759" r:id="rId40"/>
    <p:sldLayoutId id="2147483760" r:id="rId41"/>
    <p:sldLayoutId id="2147483761" r:id="rId42"/>
    <p:sldLayoutId id="2147483762" r:id="rId43"/>
    <p:sldLayoutId id="2147483763" r:id="rId44"/>
    <p:sldLayoutId id="2147483764" r:id="rId45"/>
    <p:sldLayoutId id="2147483765" r:id="rId46"/>
    <p:sldLayoutId id="2147483766" r:id="rId47"/>
    <p:sldLayoutId id="2147483767" r:id="rId48"/>
    <p:sldLayoutId id="2147483768" r:id="rId49"/>
    <p:sldLayoutId id="2147483769" r:id="rId50"/>
    <p:sldLayoutId id="2147483770" r:id="rId51"/>
    <p:sldLayoutId id="2147483771" r:id="rId52"/>
    <p:sldLayoutId id="2147483772" r:id="rId53"/>
  </p:sldLayoutIdLst>
  <p:txStyles>
    <p:title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p:titleStyle>
    <p:bodyStyle>
      <a:lvl1pPr marL="228590" marR="0" lvl="0" indent="-228590" algn="l" defTabSz="914377" rtl="0" fontAlgn="auto" hangingPunct="1">
        <a:lnSpc>
          <a:spcPct val="90000"/>
        </a:lnSpc>
        <a:spcBef>
          <a:spcPts val="1001"/>
        </a:spcBef>
        <a:spcAft>
          <a:spcPts val="0"/>
        </a:spcAft>
        <a:buSzPct val="100000"/>
        <a:buFont typeface="Arial" pitchFamily="34"/>
        <a:buChar char="•"/>
        <a:tabLst/>
        <a:defRPr lang="en-US" sz="2800" b="0" i="0" u="none" strike="noStrike" kern="1200" cap="none" spc="0" baseline="0">
          <a:solidFill>
            <a:srgbClr val="575757"/>
          </a:solidFill>
          <a:uFillTx/>
          <a:latin typeface="Plus Jakarta Sans Medium" pitchFamily="2" charset="0"/>
          <a:cs typeface="Plus Jakarta Sans Medium" pitchFamily="2" charset="0"/>
        </a:defRPr>
      </a:lvl1pPr>
      <a:lvl2pPr marL="685779" marR="0" lvl="1" indent="-228590" algn="l" defTabSz="914377" rtl="0" fontAlgn="auto" hangingPunct="1">
        <a:lnSpc>
          <a:spcPct val="90000"/>
        </a:lnSpc>
        <a:spcBef>
          <a:spcPts val="499"/>
        </a:spcBef>
        <a:spcAft>
          <a:spcPts val="0"/>
        </a:spcAft>
        <a:buSzPct val="100000"/>
        <a:buFont typeface="Arial" pitchFamily="34"/>
        <a:buChar char="•"/>
        <a:tabLst/>
        <a:defRPr lang="en-US" sz="2400" b="0" i="0" u="none" strike="noStrike" kern="1200" cap="none" spc="0" baseline="0">
          <a:solidFill>
            <a:srgbClr val="575757"/>
          </a:solidFill>
          <a:uFillTx/>
          <a:latin typeface="Plus Jakarta Sans Medium" pitchFamily="2" charset="0"/>
          <a:cs typeface="Plus Jakarta Sans Medium" pitchFamily="2" charset="0"/>
        </a:defRPr>
      </a:lvl2pPr>
      <a:lvl3pPr marL="1142975" marR="0" lvl="2" indent="-228590" algn="l" defTabSz="914377" rtl="0" fontAlgn="auto" hangingPunct="1">
        <a:lnSpc>
          <a:spcPct val="90000"/>
        </a:lnSpc>
        <a:spcBef>
          <a:spcPts val="499"/>
        </a:spcBef>
        <a:spcAft>
          <a:spcPts val="0"/>
        </a:spcAft>
        <a:buSzPct val="100000"/>
        <a:buFont typeface="Arial" pitchFamily="34"/>
        <a:buChar char="•"/>
        <a:tabLst/>
        <a:defRPr lang="en-US" sz="2000" b="0" i="0" u="none" strike="noStrike" kern="1200" cap="none" spc="0" baseline="0">
          <a:solidFill>
            <a:srgbClr val="575757"/>
          </a:solidFill>
          <a:uFillTx/>
          <a:latin typeface="Plus Jakarta Sans Medium" pitchFamily="2" charset="0"/>
          <a:cs typeface="Plus Jakarta Sans Medium" pitchFamily="2" charset="0"/>
        </a:defRPr>
      </a:lvl3pPr>
      <a:lvl4pPr marL="1600163" marR="0" lvl="3"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4pPr>
      <a:lvl5pPr marL="2057345" marR="0" lvl="4"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Shape 412"/>
        <p:cNvGrpSpPr/>
        <p:nvPr/>
      </p:nvGrpSpPr>
      <p:grpSpPr>
        <a:xfrm>
          <a:off x="0" y="0"/>
          <a:ext cx="0" cy="0"/>
          <a:chOff x="0" y="0"/>
          <a:chExt cx="0" cy="0"/>
        </a:xfrm>
      </p:grpSpPr>
      <p:sp>
        <p:nvSpPr>
          <p:cNvPr id="413" name="Google Shape;413;p23"/>
          <p:cNvSpPr txBox="1">
            <a:spLocks noGrp="1"/>
          </p:cNvSpPr>
          <p:nvPr>
            <p:ph type="title"/>
          </p:nvPr>
        </p:nvSpPr>
        <p:spPr>
          <a:xfrm>
            <a:off x="628652" y="365126"/>
            <a:ext cx="7886700" cy="1325562"/>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3EB1C8"/>
              </a:buClr>
              <a:buSzPts val="3600"/>
              <a:buFont typeface="Plus Jakarta Sans Medium"/>
              <a:buNone/>
              <a:defRPr sz="3600" b="0" i="0" u="none" strike="noStrike" cap="none">
                <a:solidFill>
                  <a:srgbClr val="3EB1C8"/>
                </a:solidFill>
                <a:latin typeface="Plus Jakarta Sans Medium"/>
                <a:ea typeface="Plus Jakarta Sans Medium"/>
                <a:cs typeface="Plus Jakarta Sans Medium"/>
                <a:sym typeface="Plus Jakarta Sans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414" name="Google Shape;414;p23"/>
          <p:cNvSpPr txBox="1">
            <a:spLocks noGrp="1"/>
          </p:cNvSpPr>
          <p:nvPr>
            <p:ph type="body" idx="1"/>
          </p:nvPr>
        </p:nvSpPr>
        <p:spPr>
          <a:xfrm>
            <a:off x="628652" y="1825627"/>
            <a:ext cx="7886700" cy="4351339"/>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1"/>
              </a:spcBef>
              <a:spcAft>
                <a:spcPts val="0"/>
              </a:spcAft>
              <a:buClr>
                <a:srgbClr val="575757"/>
              </a:buClr>
              <a:buSzPts val="2800"/>
              <a:buFont typeface="Arial"/>
              <a:buChar char="•"/>
              <a:defRPr sz="2800" b="0" i="0" u="none" strike="noStrike" cap="none">
                <a:solidFill>
                  <a:srgbClr val="575757"/>
                </a:solidFill>
                <a:latin typeface="Plus Jakarta Sans Medium"/>
                <a:ea typeface="Plus Jakarta Sans Medium"/>
                <a:cs typeface="Plus Jakarta Sans Medium"/>
                <a:sym typeface="Plus Jakarta Sans Medium"/>
              </a:defRPr>
            </a:lvl1pPr>
            <a:lvl2pPr marL="914400" marR="0" lvl="1" indent="-381000" algn="l" rtl="0">
              <a:lnSpc>
                <a:spcPct val="90000"/>
              </a:lnSpc>
              <a:spcBef>
                <a:spcPts val="499"/>
              </a:spcBef>
              <a:spcAft>
                <a:spcPts val="0"/>
              </a:spcAft>
              <a:buClr>
                <a:srgbClr val="575757"/>
              </a:buClr>
              <a:buSzPts val="2400"/>
              <a:buFont typeface="Arial"/>
              <a:buChar char="•"/>
              <a:defRPr sz="2400" b="0" i="0" u="none" strike="noStrike" cap="none">
                <a:solidFill>
                  <a:srgbClr val="575757"/>
                </a:solidFill>
                <a:latin typeface="Plus Jakarta Sans Medium"/>
                <a:ea typeface="Plus Jakarta Sans Medium"/>
                <a:cs typeface="Plus Jakarta Sans Medium"/>
                <a:sym typeface="Plus Jakarta Sans Medium"/>
              </a:defRPr>
            </a:lvl2pPr>
            <a:lvl3pPr marL="1371600" marR="0" lvl="2" indent="-355600" algn="l" rtl="0">
              <a:lnSpc>
                <a:spcPct val="90000"/>
              </a:lnSpc>
              <a:spcBef>
                <a:spcPts val="499"/>
              </a:spcBef>
              <a:spcAft>
                <a:spcPts val="0"/>
              </a:spcAft>
              <a:buClr>
                <a:srgbClr val="575757"/>
              </a:buClr>
              <a:buSzPts val="2000"/>
              <a:buFont typeface="Arial"/>
              <a:buChar char="•"/>
              <a:defRPr sz="2000" b="0" i="0" u="none" strike="noStrike" cap="none">
                <a:solidFill>
                  <a:srgbClr val="575757"/>
                </a:solidFill>
                <a:latin typeface="Plus Jakarta Sans Medium"/>
                <a:ea typeface="Plus Jakarta Sans Medium"/>
                <a:cs typeface="Plus Jakarta Sans Medium"/>
                <a:sym typeface="Plus Jakarta Sans Medium"/>
              </a:defRPr>
            </a:lvl3pPr>
            <a:lvl4pPr marL="1828800" marR="0" lvl="3" indent="-342900" algn="l" rtl="0">
              <a:lnSpc>
                <a:spcPct val="90000"/>
              </a:lnSpc>
              <a:spcBef>
                <a:spcPts val="499"/>
              </a:spcBef>
              <a:spcAft>
                <a:spcPts val="0"/>
              </a:spcAft>
              <a:buClr>
                <a:srgbClr val="575757"/>
              </a:buClr>
              <a:buSzPts val="1800"/>
              <a:buFont typeface="Arial"/>
              <a:buChar char="•"/>
              <a:defRPr sz="1800" b="0" i="0" u="none" strike="noStrike" cap="none">
                <a:solidFill>
                  <a:srgbClr val="575757"/>
                </a:solidFill>
                <a:latin typeface="Plus Jakarta Sans Medium"/>
                <a:ea typeface="Plus Jakarta Sans Medium"/>
                <a:cs typeface="Plus Jakarta Sans Medium"/>
                <a:sym typeface="Plus Jakarta Sans Medium"/>
              </a:defRPr>
            </a:lvl4pPr>
            <a:lvl5pPr marL="2286000" marR="0" lvl="4" indent="-342900" algn="l" rtl="0">
              <a:lnSpc>
                <a:spcPct val="90000"/>
              </a:lnSpc>
              <a:spcBef>
                <a:spcPts val="499"/>
              </a:spcBef>
              <a:spcAft>
                <a:spcPts val="0"/>
              </a:spcAft>
              <a:buClr>
                <a:srgbClr val="575757"/>
              </a:buClr>
              <a:buSzPts val="1800"/>
              <a:buFont typeface="Arial"/>
              <a:buChar char="•"/>
              <a:defRPr sz="1800" b="0" i="0" u="none" strike="noStrike" cap="none">
                <a:solidFill>
                  <a:srgbClr val="575757"/>
                </a:solidFill>
                <a:latin typeface="Plus Jakarta Sans Medium"/>
                <a:ea typeface="Plus Jakarta Sans Medium"/>
                <a:cs typeface="Plus Jakarta Sans Medium"/>
                <a:sym typeface="Plus Jakarta Sans Medium"/>
              </a:defRPr>
            </a:lvl5pPr>
            <a:lvl6pPr marL="2743200" marR="0" lvl="5"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6pPr>
            <a:lvl7pPr marL="3200400" marR="0" lvl="6"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7pPr>
            <a:lvl8pPr marL="3657600" marR="0" lvl="7"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8pPr>
            <a:lvl9pPr marL="4114800" marR="0" lvl="8"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9pPr>
          </a:lstStyle>
          <a:p>
            <a:endParaRPr/>
          </a:p>
        </p:txBody>
      </p:sp>
      <p:sp>
        <p:nvSpPr>
          <p:cNvPr id="415" name="Google Shape;415;p23"/>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898C9D"/>
              </a:buClr>
              <a:buSzPts val="1200"/>
              <a:buFont typeface="Calibri"/>
              <a:buNone/>
              <a:defRPr sz="1200" b="0" i="0" u="none" strike="noStrike" cap="none">
                <a:solidFill>
                  <a:srgbClr val="898C9D"/>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16" name="Google Shape;416;p23"/>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marR="0" lvl="0" algn="ctr" rtl="0">
              <a:lnSpc>
                <a:spcPct val="100000"/>
              </a:lnSpc>
              <a:spcBef>
                <a:spcPts val="0"/>
              </a:spcBef>
              <a:spcAft>
                <a:spcPts val="0"/>
              </a:spcAft>
              <a:buClr>
                <a:srgbClr val="898C9D"/>
              </a:buClr>
              <a:buSzPts val="1200"/>
              <a:buFont typeface="Calibri"/>
              <a:buNone/>
              <a:defRPr sz="1200" b="0" i="0" u="none" strike="noStrike" cap="none">
                <a:solidFill>
                  <a:srgbClr val="898C9D"/>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17" name="Google Shape;417;p23"/>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98C9D"/>
              </a:buClr>
              <a:buSzPts val="1200"/>
              <a:buFont typeface="Calibri"/>
              <a:buNone/>
              <a:defRPr sz="1200" b="0" i="0" u="none" strike="noStrike" cap="none">
                <a:solidFill>
                  <a:srgbClr val="898C9D"/>
                </a:solidFill>
                <a:latin typeface="Calibri"/>
                <a:ea typeface="Calibri"/>
                <a:cs typeface="Calibri"/>
                <a:sym typeface="Calibri"/>
              </a:defRPr>
            </a:lvl1pPr>
            <a:lvl2pPr marL="0" marR="0" lvl="1" indent="0" algn="r" rtl="0">
              <a:lnSpc>
                <a:spcPct val="100000"/>
              </a:lnSpc>
              <a:spcBef>
                <a:spcPts val="0"/>
              </a:spcBef>
              <a:spcAft>
                <a:spcPts val="0"/>
              </a:spcAft>
              <a:buClr>
                <a:srgbClr val="898C9D"/>
              </a:buClr>
              <a:buSzPts val="1200"/>
              <a:buFont typeface="Calibri"/>
              <a:buNone/>
              <a:defRPr sz="1200" b="0" i="0" u="none" strike="noStrike" cap="none">
                <a:solidFill>
                  <a:srgbClr val="898C9D"/>
                </a:solidFill>
                <a:latin typeface="Calibri"/>
                <a:ea typeface="Calibri"/>
                <a:cs typeface="Calibri"/>
                <a:sym typeface="Calibri"/>
              </a:defRPr>
            </a:lvl2pPr>
            <a:lvl3pPr marL="0" marR="0" lvl="2" indent="0" algn="r" rtl="0">
              <a:lnSpc>
                <a:spcPct val="100000"/>
              </a:lnSpc>
              <a:spcBef>
                <a:spcPts val="0"/>
              </a:spcBef>
              <a:spcAft>
                <a:spcPts val="0"/>
              </a:spcAft>
              <a:buClr>
                <a:srgbClr val="898C9D"/>
              </a:buClr>
              <a:buSzPts val="1200"/>
              <a:buFont typeface="Calibri"/>
              <a:buNone/>
              <a:defRPr sz="1200" b="0" i="0" u="none" strike="noStrike" cap="none">
                <a:solidFill>
                  <a:srgbClr val="898C9D"/>
                </a:solidFill>
                <a:latin typeface="Calibri"/>
                <a:ea typeface="Calibri"/>
                <a:cs typeface="Calibri"/>
                <a:sym typeface="Calibri"/>
              </a:defRPr>
            </a:lvl3pPr>
            <a:lvl4pPr marL="0" marR="0" lvl="3" indent="0" algn="r" rtl="0">
              <a:lnSpc>
                <a:spcPct val="100000"/>
              </a:lnSpc>
              <a:spcBef>
                <a:spcPts val="0"/>
              </a:spcBef>
              <a:spcAft>
                <a:spcPts val="0"/>
              </a:spcAft>
              <a:buClr>
                <a:srgbClr val="898C9D"/>
              </a:buClr>
              <a:buSzPts val="1200"/>
              <a:buFont typeface="Calibri"/>
              <a:buNone/>
              <a:defRPr sz="1200" b="0" i="0" u="none" strike="noStrike" cap="none">
                <a:solidFill>
                  <a:srgbClr val="898C9D"/>
                </a:solidFill>
                <a:latin typeface="Calibri"/>
                <a:ea typeface="Calibri"/>
                <a:cs typeface="Calibri"/>
                <a:sym typeface="Calibri"/>
              </a:defRPr>
            </a:lvl4pPr>
            <a:lvl5pPr marL="0" marR="0" lvl="4" indent="0" algn="r" rtl="0">
              <a:lnSpc>
                <a:spcPct val="100000"/>
              </a:lnSpc>
              <a:spcBef>
                <a:spcPts val="0"/>
              </a:spcBef>
              <a:spcAft>
                <a:spcPts val="0"/>
              </a:spcAft>
              <a:buClr>
                <a:srgbClr val="898C9D"/>
              </a:buClr>
              <a:buSzPts val="1200"/>
              <a:buFont typeface="Calibri"/>
              <a:buNone/>
              <a:defRPr sz="1200" b="0" i="0" u="none" strike="noStrike" cap="none">
                <a:solidFill>
                  <a:srgbClr val="898C9D"/>
                </a:solidFill>
                <a:latin typeface="Calibri"/>
                <a:ea typeface="Calibri"/>
                <a:cs typeface="Calibri"/>
                <a:sym typeface="Calibri"/>
              </a:defRPr>
            </a:lvl5pPr>
            <a:lvl6pPr marL="0" marR="0" lvl="5" indent="0" algn="r" rtl="0">
              <a:lnSpc>
                <a:spcPct val="100000"/>
              </a:lnSpc>
              <a:spcBef>
                <a:spcPts val="0"/>
              </a:spcBef>
              <a:spcAft>
                <a:spcPts val="0"/>
              </a:spcAft>
              <a:buClr>
                <a:srgbClr val="898C9D"/>
              </a:buClr>
              <a:buSzPts val="1200"/>
              <a:buFont typeface="Calibri"/>
              <a:buNone/>
              <a:defRPr sz="1200" b="0" i="0" u="none" strike="noStrike" cap="none">
                <a:solidFill>
                  <a:srgbClr val="898C9D"/>
                </a:solidFill>
                <a:latin typeface="Calibri"/>
                <a:ea typeface="Calibri"/>
                <a:cs typeface="Calibri"/>
                <a:sym typeface="Calibri"/>
              </a:defRPr>
            </a:lvl6pPr>
            <a:lvl7pPr marL="0" marR="0" lvl="6" indent="0" algn="r" rtl="0">
              <a:lnSpc>
                <a:spcPct val="100000"/>
              </a:lnSpc>
              <a:spcBef>
                <a:spcPts val="0"/>
              </a:spcBef>
              <a:spcAft>
                <a:spcPts val="0"/>
              </a:spcAft>
              <a:buClr>
                <a:srgbClr val="898C9D"/>
              </a:buClr>
              <a:buSzPts val="1200"/>
              <a:buFont typeface="Calibri"/>
              <a:buNone/>
              <a:defRPr sz="1200" b="0" i="0" u="none" strike="noStrike" cap="none">
                <a:solidFill>
                  <a:srgbClr val="898C9D"/>
                </a:solidFill>
                <a:latin typeface="Calibri"/>
                <a:ea typeface="Calibri"/>
                <a:cs typeface="Calibri"/>
                <a:sym typeface="Calibri"/>
              </a:defRPr>
            </a:lvl7pPr>
            <a:lvl8pPr marL="0" marR="0" lvl="7" indent="0" algn="r" rtl="0">
              <a:lnSpc>
                <a:spcPct val="100000"/>
              </a:lnSpc>
              <a:spcBef>
                <a:spcPts val="0"/>
              </a:spcBef>
              <a:spcAft>
                <a:spcPts val="0"/>
              </a:spcAft>
              <a:buClr>
                <a:srgbClr val="898C9D"/>
              </a:buClr>
              <a:buSzPts val="1200"/>
              <a:buFont typeface="Calibri"/>
              <a:buNone/>
              <a:defRPr sz="1200" b="0" i="0" u="none" strike="noStrike" cap="none">
                <a:solidFill>
                  <a:srgbClr val="898C9D"/>
                </a:solidFill>
                <a:latin typeface="Calibri"/>
                <a:ea typeface="Calibri"/>
                <a:cs typeface="Calibri"/>
                <a:sym typeface="Calibri"/>
              </a:defRPr>
            </a:lvl8pPr>
            <a:lvl9pPr marL="0" marR="0" lvl="8" indent="0" algn="r" rtl="0">
              <a:lnSpc>
                <a:spcPct val="100000"/>
              </a:lnSpc>
              <a:spcBef>
                <a:spcPts val="0"/>
              </a:spcBef>
              <a:spcAft>
                <a:spcPts val="0"/>
              </a:spcAft>
              <a:buClr>
                <a:srgbClr val="898C9D"/>
              </a:buClr>
              <a:buSzPts val="1200"/>
              <a:buFont typeface="Calibri"/>
              <a:buNone/>
              <a:defRPr sz="1200" b="0" i="0" u="none" strike="noStrike" cap="none">
                <a:solidFill>
                  <a:srgbClr val="898C9D"/>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pic>
        <p:nvPicPr>
          <p:cNvPr id="418" name="Google Shape;418;p23"/>
          <p:cNvPicPr preferRelativeResize="0"/>
          <p:nvPr/>
        </p:nvPicPr>
        <p:blipFill rotWithShape="1">
          <a:blip r:embed="rId55">
            <a:alphaModFix/>
          </a:blip>
          <a:srcRect/>
          <a:stretch/>
        </p:blipFill>
        <p:spPr>
          <a:xfrm rot="-5399996">
            <a:off x="-3306146" y="3312957"/>
            <a:ext cx="6857993" cy="232100"/>
          </a:xfrm>
          <a:prstGeom prst="rect">
            <a:avLst/>
          </a:prstGeom>
          <a:noFill/>
          <a:ln>
            <a:noFill/>
          </a:ln>
        </p:spPr>
      </p:pic>
    </p:spTree>
    <p:extLst>
      <p:ext uri="{BB962C8B-B14F-4D97-AF65-F5344CB8AC3E}">
        <p14:creationId xmlns:p14="http://schemas.microsoft.com/office/powerpoint/2010/main" val="3792276833"/>
      </p:ext>
    </p:extLst>
  </p:cSld>
  <p:clrMap bg1="lt1" tx1="dk1" bg2="dk2" tx2="lt2" accent1="accent1" accent2="accent2" accent3="accent3" accent4="accent4" accent5="accent5" accent6="accent6" hlink="hlink" folHlink="folHlink"/>
  <p:sldLayoutIdLst>
    <p:sldLayoutId id="2147483774" r:id="rId1"/>
    <p:sldLayoutId id="2147483775" r:id="rId2"/>
    <p:sldLayoutId id="2147483776" r:id="rId3"/>
    <p:sldLayoutId id="2147483777" r:id="rId4"/>
    <p:sldLayoutId id="2147483778" r:id="rId5"/>
    <p:sldLayoutId id="2147483779" r:id="rId6"/>
    <p:sldLayoutId id="2147483780" r:id="rId7"/>
    <p:sldLayoutId id="2147483781" r:id="rId8"/>
    <p:sldLayoutId id="2147483782" r:id="rId9"/>
    <p:sldLayoutId id="2147483783" r:id="rId10"/>
    <p:sldLayoutId id="2147483784" r:id="rId11"/>
    <p:sldLayoutId id="2147483785" r:id="rId12"/>
    <p:sldLayoutId id="2147483786" r:id="rId13"/>
    <p:sldLayoutId id="2147483787" r:id="rId14"/>
    <p:sldLayoutId id="2147483788" r:id="rId15"/>
    <p:sldLayoutId id="2147483789" r:id="rId16"/>
    <p:sldLayoutId id="2147483790" r:id="rId17"/>
    <p:sldLayoutId id="2147483791" r:id="rId18"/>
    <p:sldLayoutId id="2147483792" r:id="rId19"/>
    <p:sldLayoutId id="2147483793" r:id="rId20"/>
    <p:sldLayoutId id="2147483794" r:id="rId21"/>
    <p:sldLayoutId id="2147483795" r:id="rId22"/>
    <p:sldLayoutId id="2147483796" r:id="rId23"/>
    <p:sldLayoutId id="2147483797" r:id="rId24"/>
    <p:sldLayoutId id="2147483798" r:id="rId25"/>
    <p:sldLayoutId id="2147483799" r:id="rId26"/>
    <p:sldLayoutId id="2147483800" r:id="rId27"/>
    <p:sldLayoutId id="2147483801" r:id="rId28"/>
    <p:sldLayoutId id="2147483802" r:id="rId29"/>
    <p:sldLayoutId id="2147483803" r:id="rId30"/>
    <p:sldLayoutId id="2147483804" r:id="rId31"/>
    <p:sldLayoutId id="2147483805" r:id="rId32"/>
    <p:sldLayoutId id="2147483806" r:id="rId33"/>
    <p:sldLayoutId id="2147483807" r:id="rId34"/>
    <p:sldLayoutId id="2147483808" r:id="rId35"/>
    <p:sldLayoutId id="2147483809" r:id="rId36"/>
    <p:sldLayoutId id="2147483810" r:id="rId37"/>
    <p:sldLayoutId id="2147483811" r:id="rId38"/>
    <p:sldLayoutId id="2147483812" r:id="rId39"/>
    <p:sldLayoutId id="2147483813" r:id="rId40"/>
    <p:sldLayoutId id="2147483814" r:id="rId41"/>
    <p:sldLayoutId id="2147483815" r:id="rId42"/>
    <p:sldLayoutId id="2147483816" r:id="rId43"/>
    <p:sldLayoutId id="2147483817" r:id="rId44"/>
    <p:sldLayoutId id="2147483818" r:id="rId45"/>
    <p:sldLayoutId id="2147483819" r:id="rId46"/>
    <p:sldLayoutId id="2147483820" r:id="rId47"/>
    <p:sldLayoutId id="2147483821" r:id="rId48"/>
    <p:sldLayoutId id="2147483822" r:id="rId49"/>
    <p:sldLayoutId id="2147483823" r:id="rId50"/>
    <p:sldLayoutId id="2147483824" r:id="rId51"/>
    <p:sldLayoutId id="2147483825" r:id="rId52"/>
    <p:sldLayoutId id="2147483826" r:id="rId5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46.png"/></Relationships>
</file>

<file path=ppt/slides/_rels/slide10.xml.rels><?xml version="1.0" encoding="UTF-8" standalone="yes"?>
<Relationships xmlns="http://schemas.openxmlformats.org/package/2006/relationships"><Relationship Id="rId3" Type="http://schemas.openxmlformats.org/officeDocument/2006/relationships/image" Target="../media/image160.jpeg"/><Relationship Id="rId2" Type="http://schemas.openxmlformats.org/officeDocument/2006/relationships/notesSlide" Target="../notesSlides/notesSlide10.xml"/><Relationship Id="rId1" Type="http://schemas.openxmlformats.org/officeDocument/2006/relationships/slideLayout" Target="../slideLayouts/slideLayout59.xml"/><Relationship Id="rId6" Type="http://schemas.openxmlformats.org/officeDocument/2006/relationships/hyperlink" Target="https://meche.mit.edu/people/faculty/ZHAOX@MIT.EDU" TargetMode="External"/><Relationship Id="rId5" Type="http://schemas.openxmlformats.org/officeDocument/2006/relationships/hyperlink" Target="http://www.yoonho-kim.com/about.html" TargetMode="External"/><Relationship Id="rId4" Type="http://schemas.openxmlformats.org/officeDocument/2006/relationships/image" Target="../media/image161.jpeg"/></Relationships>
</file>

<file path=ppt/slides/_rels/slide11.xml.rels><?xml version="1.0" encoding="UTF-8" standalone="yes"?>
<Relationships xmlns="http://schemas.openxmlformats.org/package/2006/relationships"><Relationship Id="rId8" Type="http://schemas.openxmlformats.org/officeDocument/2006/relationships/image" Target="../media/image167.png"/><Relationship Id="rId3" Type="http://schemas.openxmlformats.org/officeDocument/2006/relationships/image" Target="../media/image162.jpeg"/><Relationship Id="rId7" Type="http://schemas.openxmlformats.org/officeDocument/2006/relationships/image" Target="../media/image166.png"/><Relationship Id="rId2" Type="http://schemas.openxmlformats.org/officeDocument/2006/relationships/notesSlide" Target="../notesSlides/notesSlide11.xml"/><Relationship Id="rId1" Type="http://schemas.openxmlformats.org/officeDocument/2006/relationships/slideLayout" Target="../slideLayouts/slideLayout106.xml"/><Relationship Id="rId6" Type="http://schemas.openxmlformats.org/officeDocument/2006/relationships/image" Target="../media/image165.png"/><Relationship Id="rId5" Type="http://schemas.openxmlformats.org/officeDocument/2006/relationships/image" Target="../media/image164.png"/><Relationship Id="rId4" Type="http://schemas.openxmlformats.org/officeDocument/2006/relationships/image" Target="../media/image163.png"/></Relationships>
</file>

<file path=ppt/slides/_rels/slide12.xml.rels><?xml version="1.0" encoding="UTF-8" standalone="yes"?>
<Relationships xmlns="http://schemas.openxmlformats.org/package/2006/relationships"><Relationship Id="rId3" Type="http://schemas.openxmlformats.org/officeDocument/2006/relationships/image" Target="../media/image168.png"/><Relationship Id="rId2" Type="http://schemas.openxmlformats.org/officeDocument/2006/relationships/notesSlide" Target="../notesSlides/notesSlide12.xml"/><Relationship Id="rId1" Type="http://schemas.openxmlformats.org/officeDocument/2006/relationships/slideLayout" Target="../slideLayouts/slideLayout106.xml"/></Relationships>
</file>

<file path=ppt/slides/_rels/slide13.xml.rels><?xml version="1.0" encoding="UTF-8" standalone="yes"?>
<Relationships xmlns="http://schemas.openxmlformats.org/package/2006/relationships"><Relationship Id="rId3" Type="http://schemas.openxmlformats.org/officeDocument/2006/relationships/image" Target="../media/image169.png"/><Relationship Id="rId2" Type="http://schemas.openxmlformats.org/officeDocument/2006/relationships/notesSlide" Target="../notesSlides/notesSlide13.xml"/><Relationship Id="rId1" Type="http://schemas.openxmlformats.org/officeDocument/2006/relationships/slideLayout" Target="../slideLayouts/slideLayout59.xml"/></Relationships>
</file>

<file path=ppt/slides/_rels/slide14.xml.rels><?xml version="1.0" encoding="UTF-8" standalone="yes"?>
<Relationships xmlns="http://schemas.openxmlformats.org/package/2006/relationships"><Relationship Id="rId3" Type="http://schemas.openxmlformats.org/officeDocument/2006/relationships/image" Target="../media/image170.jpeg"/><Relationship Id="rId2" Type="http://schemas.openxmlformats.org/officeDocument/2006/relationships/notesSlide" Target="../notesSlides/notesSlide14.xml"/><Relationship Id="rId1" Type="http://schemas.openxmlformats.org/officeDocument/2006/relationships/slideLayout" Target="../slideLayouts/slideLayout59.xml"/><Relationship Id="rId4" Type="http://schemas.openxmlformats.org/officeDocument/2006/relationships/image" Target="../media/image171.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59.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72.png"/><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17.xml.rels><?xml version="1.0" encoding="UTF-8" standalone="yes"?>
<Relationships xmlns="http://schemas.openxmlformats.org/package/2006/relationships"><Relationship Id="rId3" Type="http://schemas.openxmlformats.org/officeDocument/2006/relationships/hyperlink" Target="mailto:info@pstt.org.uk" TargetMode="External"/><Relationship Id="rId2" Type="http://schemas.openxmlformats.org/officeDocument/2006/relationships/notesSlide" Target="../notesSlides/notesSlide16.xml"/><Relationship Id="rId1" Type="http://schemas.openxmlformats.org/officeDocument/2006/relationships/slideLayout" Target="../slideLayouts/slideLayout60.xml"/><Relationship Id="rId4" Type="http://schemas.openxmlformats.org/officeDocument/2006/relationships/hyperlink" Target="https://forms.gle/J9gp5EQU8HRebaFa7" TargetMode="External"/></Relationships>
</file>

<file path=ppt/slides/_rels/slide18.xml.rels><?xml version="1.0" encoding="UTF-8" standalone="yes"?>
<Relationships xmlns="http://schemas.openxmlformats.org/package/2006/relationships"><Relationship Id="rId3" Type="http://schemas.openxmlformats.org/officeDocument/2006/relationships/hyperlink" Target="http://www.pstt.org.uk/" TargetMode="External"/><Relationship Id="rId7" Type="http://schemas.openxmlformats.org/officeDocument/2006/relationships/image" Target="../media/image176.png"/><Relationship Id="rId2" Type="http://schemas.openxmlformats.org/officeDocument/2006/relationships/notesSlide" Target="../notesSlides/notesSlide17.xml"/><Relationship Id="rId1" Type="http://schemas.openxmlformats.org/officeDocument/2006/relationships/slideLayout" Target="../slideLayouts/slideLayout60.xml"/><Relationship Id="rId6" Type="http://schemas.openxmlformats.org/officeDocument/2006/relationships/image" Target="../media/image175.png"/><Relationship Id="rId5" Type="http://schemas.openxmlformats.org/officeDocument/2006/relationships/image" Target="../media/image174.png"/><Relationship Id="rId4" Type="http://schemas.openxmlformats.org/officeDocument/2006/relationships/image" Target="../media/image173.png"/></Relationships>
</file>

<file path=ppt/slides/_rels/slide2.xml.rels><?xml version="1.0" encoding="UTF-8" standalone="yes"?>
<Relationships xmlns="http://schemas.openxmlformats.org/package/2006/relationships"><Relationship Id="rId3" Type="http://schemas.openxmlformats.org/officeDocument/2006/relationships/image" Target="../media/image147.png"/><Relationship Id="rId2" Type="http://schemas.openxmlformats.org/officeDocument/2006/relationships/notesSlide" Target="../notesSlides/notesSlide2.xml"/><Relationship Id="rId1" Type="http://schemas.openxmlformats.org/officeDocument/2006/relationships/slideLayout" Target="../slideLayouts/slideLayout59.xml"/><Relationship Id="rId4" Type="http://schemas.openxmlformats.org/officeDocument/2006/relationships/image" Target="../media/image148.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59.xml"/><Relationship Id="rId1" Type="http://schemas.openxmlformats.org/officeDocument/2006/relationships/themeOverride" Target="../theme/themeOverride1.xml"/><Relationship Id="rId4" Type="http://schemas.openxmlformats.org/officeDocument/2006/relationships/image" Target="../media/image149.png"/></Relationships>
</file>

<file path=ppt/slides/_rels/slide4.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notesSlide" Target="../notesSlides/notesSlide4.xml"/><Relationship Id="rId1" Type="http://schemas.openxmlformats.org/officeDocument/2006/relationships/slideLayout" Target="../slideLayouts/slideLayout106.xml"/><Relationship Id="rId4" Type="http://schemas.openxmlformats.org/officeDocument/2006/relationships/image" Target="../media/image151.jpg"/></Relationships>
</file>

<file path=ppt/slides/_rels/slide5.xml.rels><?xml version="1.0" encoding="UTF-8" standalone="yes"?>
<Relationships xmlns="http://schemas.openxmlformats.org/package/2006/relationships"><Relationship Id="rId3" Type="http://schemas.openxmlformats.org/officeDocument/2006/relationships/image" Target="../media/image152.jpg"/><Relationship Id="rId2" Type="http://schemas.openxmlformats.org/officeDocument/2006/relationships/notesSlide" Target="../notesSlides/notesSlide5.xml"/><Relationship Id="rId1" Type="http://schemas.openxmlformats.org/officeDocument/2006/relationships/slideLayout" Target="../slideLayouts/slideLayout112.xml"/><Relationship Id="rId6" Type="http://schemas.openxmlformats.org/officeDocument/2006/relationships/image" Target="../media/image155.jpg"/><Relationship Id="rId5" Type="http://schemas.openxmlformats.org/officeDocument/2006/relationships/image" Target="../media/image154.jpg"/><Relationship Id="rId4" Type="http://schemas.openxmlformats.org/officeDocument/2006/relationships/image" Target="../media/image153.jpg"/></Relationships>
</file>

<file path=ppt/slides/_rels/slide6.xml.rels><?xml version="1.0" encoding="UTF-8" standalone="yes"?>
<Relationships xmlns="http://schemas.openxmlformats.org/package/2006/relationships"><Relationship Id="rId3" Type="http://schemas.openxmlformats.org/officeDocument/2006/relationships/image" Target="../media/image156.png"/><Relationship Id="rId2" Type="http://schemas.openxmlformats.org/officeDocument/2006/relationships/notesSlide" Target="../notesSlides/notesSlide6.xml"/><Relationship Id="rId1" Type="http://schemas.openxmlformats.org/officeDocument/2006/relationships/slideLayout" Target="../slideLayouts/slideLayout106.xml"/></Relationships>
</file>

<file path=ppt/slides/_rels/slide7.xml.rels><?xml version="1.0" encoding="UTF-8" standalone="yes"?>
<Relationships xmlns="http://schemas.openxmlformats.org/package/2006/relationships"><Relationship Id="rId3" Type="http://schemas.openxmlformats.org/officeDocument/2006/relationships/hyperlink" Target="https://video.link/w/vl657305e582467" TargetMode="External"/><Relationship Id="rId2" Type="http://schemas.openxmlformats.org/officeDocument/2006/relationships/notesSlide" Target="../notesSlides/notesSlide7.xml"/><Relationship Id="rId1" Type="http://schemas.openxmlformats.org/officeDocument/2006/relationships/slideLayout" Target="../slideLayouts/slideLayout106.xml"/><Relationship Id="rId4" Type="http://schemas.openxmlformats.org/officeDocument/2006/relationships/image" Target="../media/image157.jpeg"/></Relationships>
</file>

<file path=ppt/slides/_rels/slide8.xml.rels><?xml version="1.0" encoding="UTF-8" standalone="yes"?>
<Relationships xmlns="http://schemas.openxmlformats.org/package/2006/relationships"><Relationship Id="rId3" Type="http://schemas.openxmlformats.org/officeDocument/2006/relationships/image" Target="../media/image158.jpeg"/><Relationship Id="rId2" Type="http://schemas.openxmlformats.org/officeDocument/2006/relationships/notesSlide" Target="../notesSlides/notesSlide8.xml"/><Relationship Id="rId1" Type="http://schemas.openxmlformats.org/officeDocument/2006/relationships/slideLayout" Target="../slideLayouts/slideLayout106.xml"/></Relationships>
</file>

<file path=ppt/slides/_rels/slide9.xml.rels><?xml version="1.0" encoding="UTF-8" standalone="yes"?>
<Relationships xmlns="http://schemas.openxmlformats.org/package/2006/relationships"><Relationship Id="rId3" Type="http://schemas.openxmlformats.org/officeDocument/2006/relationships/image" Target="../media/image159.jpg"/><Relationship Id="rId2" Type="http://schemas.openxmlformats.org/officeDocument/2006/relationships/notesSlide" Target="../notesSlides/notesSlide9.xml"/><Relationship Id="rId1" Type="http://schemas.openxmlformats.org/officeDocument/2006/relationships/slideLayout" Target="../slideLayouts/slideLayout10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ADE3A39-321E-38FF-6156-55E293C6A586}"/>
              </a:ext>
            </a:extLst>
          </p:cNvPr>
          <p:cNvSpPr>
            <a:spLocks noGrp="1"/>
          </p:cNvSpPr>
          <p:nvPr>
            <p:ph type="ctrTitle"/>
          </p:nvPr>
        </p:nvSpPr>
        <p:spPr>
          <a:xfrm>
            <a:off x="685800" y="4147060"/>
            <a:ext cx="7772397" cy="906767"/>
          </a:xfrm>
        </p:spPr>
        <p:txBody>
          <a:bodyPr>
            <a:noAutofit/>
          </a:bodyPr>
          <a:lstStyle/>
          <a:p>
            <a:r>
              <a:rPr lang="en-GB" sz="4000" dirty="0">
                <a:latin typeface="+mn-lt"/>
                <a:cs typeface="Calibri"/>
              </a:rPr>
              <a:t>What small magnetic robots can do</a:t>
            </a:r>
          </a:p>
        </p:txBody>
      </p:sp>
      <p:sp>
        <p:nvSpPr>
          <p:cNvPr id="5" name="Subtitle 4">
            <a:extLst>
              <a:ext uri="{FF2B5EF4-FFF2-40B4-BE49-F238E27FC236}">
                <a16:creationId xmlns:a16="http://schemas.microsoft.com/office/drawing/2014/main" id="{F5D8E055-513B-8A30-C1D6-190C466001EE}"/>
              </a:ext>
            </a:extLst>
          </p:cNvPr>
          <p:cNvSpPr>
            <a:spLocks noGrp="1"/>
          </p:cNvSpPr>
          <p:nvPr>
            <p:ph type="subTitle" idx="1"/>
          </p:nvPr>
        </p:nvSpPr>
        <p:spPr>
          <a:xfrm>
            <a:off x="913437" y="371904"/>
            <a:ext cx="6858000" cy="1655761"/>
          </a:xfrm>
        </p:spPr>
        <p:txBody>
          <a:bodyPr>
            <a:normAutofit/>
          </a:bodyPr>
          <a:lstStyle/>
          <a:p>
            <a:endParaRPr lang="en-GB"/>
          </a:p>
          <a:p>
            <a:endParaRPr lang="en-GB"/>
          </a:p>
        </p:txBody>
      </p:sp>
      <p:sp>
        <p:nvSpPr>
          <p:cNvPr id="3" name="TextBox 2">
            <a:extLst>
              <a:ext uri="{FF2B5EF4-FFF2-40B4-BE49-F238E27FC236}">
                <a16:creationId xmlns:a16="http://schemas.microsoft.com/office/drawing/2014/main" id="{8491DC54-C34A-82C8-DA5D-1BE1733EB9D5}"/>
              </a:ext>
            </a:extLst>
          </p:cNvPr>
          <p:cNvSpPr txBox="1"/>
          <p:nvPr/>
        </p:nvSpPr>
        <p:spPr>
          <a:xfrm>
            <a:off x="685800" y="5547972"/>
            <a:ext cx="5251720" cy="92333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1" i="0" u="none" strike="noStrike" kern="1200" cap="none" spc="0" normalizeH="0" baseline="0" noProof="0" dirty="0">
                <a:ln>
                  <a:noFill/>
                </a:ln>
                <a:solidFill>
                  <a:srgbClr val="E10098"/>
                </a:solidFill>
                <a:effectLst/>
                <a:uLnTx/>
                <a:uFillTx/>
                <a:latin typeface="Calibri" panose="020F0502020204030204"/>
                <a:ea typeface="+mn-ea"/>
                <a:cs typeface="Plus Jakarta Sans Medium" pitchFamily="2" charset="0"/>
              </a:rPr>
              <a:t>Teacher Guide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0" i="0" u="none" strike="noStrike" kern="1200" cap="none" spc="0" normalizeH="0" baseline="0" noProof="0" dirty="0">
                <a:ln>
                  <a:noFill/>
                </a:ln>
                <a:solidFill>
                  <a:srgbClr val="00205B"/>
                </a:solidFill>
                <a:effectLst/>
                <a:uLnTx/>
                <a:uFillTx/>
                <a:latin typeface="Calibri" panose="020F0502020204030204"/>
                <a:ea typeface="+mn-ea"/>
                <a:cs typeface="Plus Jakarta Sans Medium" pitchFamily="2" charset="0"/>
              </a:rPr>
              <a:t>Curriculum links: Magnetism</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0" i="0" u="none" strike="noStrike" kern="1200" cap="none" spc="0" normalizeH="0" baseline="0" noProof="0" dirty="0">
                <a:ln>
                  <a:noFill/>
                </a:ln>
                <a:solidFill>
                  <a:srgbClr val="00205B"/>
                </a:solidFill>
                <a:effectLst/>
                <a:uLnTx/>
                <a:uFillTx/>
                <a:latin typeface="Calibri" panose="020F0502020204030204"/>
                <a:ea typeface="+mn-ea"/>
                <a:cs typeface="Plus Jakarta Sans Medium" pitchFamily="2" charset="0"/>
              </a:rPr>
              <a:t>Suitable: 7-12 years</a:t>
            </a:r>
          </a:p>
        </p:txBody>
      </p:sp>
      <p:sp>
        <p:nvSpPr>
          <p:cNvPr id="2" name="TextBox 1">
            <a:extLst>
              <a:ext uri="{FF2B5EF4-FFF2-40B4-BE49-F238E27FC236}">
                <a16:creationId xmlns:a16="http://schemas.microsoft.com/office/drawing/2014/main" id="{954CDC04-2CC7-1960-8537-FF8CD31087A0}"/>
              </a:ext>
            </a:extLst>
          </p:cNvPr>
          <p:cNvSpPr txBox="1"/>
          <p:nvPr/>
        </p:nvSpPr>
        <p:spPr>
          <a:xfrm>
            <a:off x="667587" y="2275589"/>
            <a:ext cx="611065" cy="24622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white"/>
                </a:solidFill>
                <a:effectLst/>
                <a:uLnTx/>
                <a:uFillTx/>
                <a:latin typeface="Calibri" panose="020F0502020204030204"/>
                <a:ea typeface="+mn-ea"/>
                <a:cs typeface="+mn-cs"/>
              </a:rPr>
              <a:t>© NASA</a:t>
            </a:r>
          </a:p>
        </p:txBody>
      </p:sp>
      <p:pic>
        <p:nvPicPr>
          <p:cNvPr id="10" name="Picture 9" descr="Logo&#10;&#10;Description automatically generated">
            <a:extLst>
              <a:ext uri="{FF2B5EF4-FFF2-40B4-BE49-F238E27FC236}">
                <a16:creationId xmlns:a16="http://schemas.microsoft.com/office/drawing/2014/main" id="{4DA58204-1B53-3EBF-C4F5-1DC1C6A0DA0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131998" y="2569811"/>
            <a:ext cx="2880000" cy="1668631"/>
          </a:xfrm>
          <a:prstGeom prst="rect">
            <a:avLst/>
          </a:prstGeom>
        </p:spPr>
      </p:pic>
      <p:pic>
        <p:nvPicPr>
          <p:cNvPr id="7" name="Picture 6" descr="A red and blue rectangular object&#10;&#10;Description automatically generated">
            <a:extLst>
              <a:ext uri="{FF2B5EF4-FFF2-40B4-BE49-F238E27FC236}">
                <a16:creationId xmlns:a16="http://schemas.microsoft.com/office/drawing/2014/main" id="{32DE203C-2DBE-6A78-8C8F-08A6B5356E3E}"/>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1259" r="20245"/>
          <a:stretch/>
        </p:blipFill>
        <p:spPr>
          <a:xfrm rot="5400000">
            <a:off x="3487561" y="-2596430"/>
            <a:ext cx="2316479" cy="792000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13F701-0C8B-351D-3903-ADB37D26CD27}"/>
              </a:ext>
            </a:extLst>
          </p:cNvPr>
          <p:cNvSpPr>
            <a:spLocks noGrp="1"/>
          </p:cNvSpPr>
          <p:nvPr>
            <p:ph type="title"/>
          </p:nvPr>
        </p:nvSpPr>
        <p:spPr/>
        <p:txBody>
          <a:bodyPr>
            <a:normAutofit/>
          </a:bodyPr>
          <a:lstStyle/>
          <a:p>
            <a:pPr>
              <a:buClr>
                <a:srgbClr val="3EB1C8"/>
              </a:buClr>
              <a:buSzPts val="3600"/>
            </a:pPr>
            <a:r>
              <a:rPr lang="en-GB" dirty="0">
                <a:latin typeface="+mn-lt"/>
                <a:cs typeface="Calibri"/>
                <a:sym typeface="Plus Jakarta Sans Medium"/>
              </a:rPr>
              <a:t>Who were the scientists?</a:t>
            </a:r>
          </a:p>
        </p:txBody>
      </p:sp>
      <p:sp>
        <p:nvSpPr>
          <p:cNvPr id="15" name="Rectangle: Rounded Corners 14">
            <a:extLst>
              <a:ext uri="{FF2B5EF4-FFF2-40B4-BE49-F238E27FC236}">
                <a16:creationId xmlns:a16="http://schemas.microsoft.com/office/drawing/2014/main" id="{FD1970AD-AA6A-4224-B5E7-BDA49DACFB62}"/>
              </a:ext>
            </a:extLst>
          </p:cNvPr>
          <p:cNvSpPr/>
          <p:nvPr/>
        </p:nvSpPr>
        <p:spPr>
          <a:xfrm>
            <a:off x="6559154" y="1534732"/>
            <a:ext cx="2318113" cy="4737829"/>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These scientists work in the </a:t>
            </a:r>
            <a:r>
              <a:rPr lang="en-GB" b="1" dirty="0"/>
              <a:t>Department of Mechanical Engineering </a:t>
            </a:r>
            <a:r>
              <a:rPr lang="en-GB" dirty="0"/>
              <a:t>at the </a:t>
            </a:r>
            <a:r>
              <a:rPr lang="en-GB" b="1" dirty="0"/>
              <a:t>Massachusetts Institute of Technology,</a:t>
            </a:r>
            <a:r>
              <a:rPr lang="en-GB" dirty="0"/>
              <a:t> </a:t>
            </a:r>
            <a:r>
              <a:rPr lang="en-GB" b="1" dirty="0"/>
              <a:t>USA</a:t>
            </a:r>
            <a:r>
              <a:rPr lang="en-GB" dirty="0"/>
              <a:t>.</a:t>
            </a:r>
          </a:p>
          <a:p>
            <a:pPr algn="ctr"/>
            <a:endParaRPr lang="en-GB" dirty="0"/>
          </a:p>
          <a:p>
            <a:pPr algn="ctr"/>
            <a:r>
              <a:rPr lang="en-GB" dirty="0"/>
              <a:t>What is </a:t>
            </a:r>
            <a:r>
              <a:rPr lang="en-GB" b="1" dirty="0"/>
              <a:t>civil engineering</a:t>
            </a:r>
            <a:r>
              <a:rPr lang="en-GB" dirty="0"/>
              <a:t>?</a:t>
            </a:r>
          </a:p>
          <a:p>
            <a:pPr algn="ctr"/>
            <a:endParaRPr lang="en-GB" dirty="0"/>
          </a:p>
          <a:p>
            <a:pPr algn="ctr"/>
            <a:r>
              <a:rPr lang="en-GB" dirty="0"/>
              <a:t>What is </a:t>
            </a:r>
            <a:r>
              <a:rPr lang="en-GB" b="1" dirty="0"/>
              <a:t>environmental engineering</a:t>
            </a:r>
            <a:r>
              <a:rPr lang="en-GB" dirty="0"/>
              <a:t>?</a:t>
            </a:r>
          </a:p>
        </p:txBody>
      </p:sp>
      <p:pic>
        <p:nvPicPr>
          <p:cNvPr id="3" name="Picture 2">
            <a:extLst>
              <a:ext uri="{FF2B5EF4-FFF2-40B4-BE49-F238E27FC236}">
                <a16:creationId xmlns:a16="http://schemas.microsoft.com/office/drawing/2014/main" id="{EF5D0725-1BD6-4DE4-932A-F76BB2FD7F3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60356" y="1534731"/>
            <a:ext cx="3369435" cy="2246290"/>
          </a:xfrm>
          <a:prstGeom prst="rect">
            <a:avLst/>
          </a:prstGeom>
          <a:ln w="38100">
            <a:solidFill>
              <a:srgbClr val="3EB1C8"/>
            </a:solidFill>
          </a:ln>
        </p:spPr>
      </p:pic>
      <p:pic>
        <p:nvPicPr>
          <p:cNvPr id="5" name="Picture 4" descr="A person wearing a tie&#10;&#10;Description automatically generated with medium confidence">
            <a:extLst>
              <a:ext uri="{FF2B5EF4-FFF2-40B4-BE49-F238E27FC236}">
                <a16:creationId xmlns:a16="http://schemas.microsoft.com/office/drawing/2014/main" id="{B9E23798-9E40-4096-8F9F-FCA62BA8032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291975" y="2469983"/>
            <a:ext cx="1973291" cy="2575775"/>
          </a:xfrm>
          <a:prstGeom prst="rect">
            <a:avLst/>
          </a:prstGeom>
          <a:ln w="38100">
            <a:solidFill>
              <a:srgbClr val="3EB1C8"/>
            </a:solidFill>
          </a:ln>
        </p:spPr>
      </p:pic>
      <p:sp>
        <p:nvSpPr>
          <p:cNvPr id="6" name="TextBox 5">
            <a:extLst>
              <a:ext uri="{FF2B5EF4-FFF2-40B4-BE49-F238E27FC236}">
                <a16:creationId xmlns:a16="http://schemas.microsoft.com/office/drawing/2014/main" id="{49D759AD-B557-4288-B118-B2CEF973DAA6}"/>
              </a:ext>
            </a:extLst>
          </p:cNvPr>
          <p:cNvSpPr txBox="1"/>
          <p:nvPr/>
        </p:nvSpPr>
        <p:spPr>
          <a:xfrm>
            <a:off x="4172836" y="5072232"/>
            <a:ext cx="2318113" cy="1200329"/>
          </a:xfrm>
          <a:prstGeom prst="rect">
            <a:avLst/>
          </a:prstGeom>
          <a:noFill/>
        </p:spPr>
        <p:txBody>
          <a:bodyPr wrap="square" rtlCol="0">
            <a:spAutoFit/>
          </a:bodyPr>
          <a:lstStyle/>
          <a:p>
            <a:r>
              <a:rPr lang="en-GB" dirty="0">
                <a:hlinkClick r:id="rId5"/>
              </a:rPr>
              <a:t>Yoonho Kim</a:t>
            </a:r>
            <a:r>
              <a:rPr lang="en-GB" dirty="0"/>
              <a:t> was a graduate student in Prof. Zhao’s research group.</a:t>
            </a:r>
          </a:p>
        </p:txBody>
      </p:sp>
      <p:sp>
        <p:nvSpPr>
          <p:cNvPr id="8" name="TextBox 7">
            <a:extLst>
              <a:ext uri="{FF2B5EF4-FFF2-40B4-BE49-F238E27FC236}">
                <a16:creationId xmlns:a16="http://schemas.microsoft.com/office/drawing/2014/main" id="{0142372E-293F-4FAD-A784-8134881E96E7}"/>
              </a:ext>
            </a:extLst>
          </p:cNvPr>
          <p:cNvSpPr txBox="1"/>
          <p:nvPr/>
        </p:nvSpPr>
        <p:spPr>
          <a:xfrm>
            <a:off x="628652" y="3885168"/>
            <a:ext cx="3369435" cy="923330"/>
          </a:xfrm>
          <a:prstGeom prst="rect">
            <a:avLst/>
          </a:prstGeom>
          <a:noFill/>
        </p:spPr>
        <p:txBody>
          <a:bodyPr wrap="square" rtlCol="0">
            <a:spAutoFit/>
          </a:bodyPr>
          <a:lstStyle/>
          <a:p>
            <a:r>
              <a:rPr lang="en-GB" dirty="0">
                <a:hlinkClick r:id="rId6"/>
              </a:rPr>
              <a:t>Professor Xuanhe Zhao</a:t>
            </a:r>
            <a:r>
              <a:rPr lang="en-GB" dirty="0"/>
              <a:t> is interested in developing soft robots for improving healthcare.</a:t>
            </a:r>
          </a:p>
        </p:txBody>
      </p:sp>
    </p:spTree>
    <p:extLst>
      <p:ext uri="{BB962C8B-B14F-4D97-AF65-F5344CB8AC3E}">
        <p14:creationId xmlns:p14="http://schemas.microsoft.com/office/powerpoint/2010/main" val="41219398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pile of nails on a white background&#10;&#10;Description automatically generated">
            <a:extLst>
              <a:ext uri="{FF2B5EF4-FFF2-40B4-BE49-F238E27FC236}">
                <a16:creationId xmlns:a16="http://schemas.microsoft.com/office/drawing/2014/main" id="{88EF6661-2FE6-BA30-5B3F-2409349CFF6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20640" y="4247041"/>
            <a:ext cx="3247849" cy="2165233"/>
          </a:xfrm>
          <a:prstGeom prst="rect">
            <a:avLst/>
          </a:prstGeom>
          <a:ln w="38100">
            <a:solidFill>
              <a:srgbClr val="3EB1C8"/>
            </a:solidFill>
          </a:ln>
        </p:spPr>
      </p:pic>
      <p:sp>
        <p:nvSpPr>
          <p:cNvPr id="3" name="Title 2">
            <a:extLst>
              <a:ext uri="{FF2B5EF4-FFF2-40B4-BE49-F238E27FC236}">
                <a16:creationId xmlns:a16="http://schemas.microsoft.com/office/drawing/2014/main" id="{8A270090-DAD6-693C-7909-3E1DFF6E52C9}"/>
              </a:ext>
            </a:extLst>
          </p:cNvPr>
          <p:cNvSpPr>
            <a:spLocks noGrp="1"/>
          </p:cNvSpPr>
          <p:nvPr>
            <p:ph type="title"/>
          </p:nvPr>
        </p:nvSpPr>
        <p:spPr/>
        <p:txBody>
          <a:bodyPr>
            <a:normAutofit/>
          </a:bodyPr>
          <a:lstStyle/>
          <a:p>
            <a:r>
              <a:rPr lang="en-GB" dirty="0">
                <a:latin typeface="Calibri" panose="020F0502020204030204" pitchFamily="34" charset="0"/>
                <a:cs typeface="Calibri" panose="020F0502020204030204" pitchFamily="34" charset="0"/>
              </a:rPr>
              <a:t>Your turn to investigate</a:t>
            </a:r>
          </a:p>
        </p:txBody>
      </p:sp>
      <p:sp>
        <p:nvSpPr>
          <p:cNvPr id="17" name="Rectangle 16">
            <a:extLst>
              <a:ext uri="{FF2B5EF4-FFF2-40B4-BE49-F238E27FC236}">
                <a16:creationId xmlns:a16="http://schemas.microsoft.com/office/drawing/2014/main" id="{7312E067-53C9-4D25-BACE-70AEA9C4C2EB}"/>
              </a:ext>
            </a:extLst>
          </p:cNvPr>
          <p:cNvSpPr/>
          <p:nvPr/>
        </p:nvSpPr>
        <p:spPr>
          <a:xfrm>
            <a:off x="6700483" y="4653573"/>
            <a:ext cx="1506393" cy="369332"/>
          </a:xfrm>
          <a:prstGeom prst="rect">
            <a:avLst/>
          </a:prstGeom>
        </p:spPr>
        <p:txBody>
          <a:bodyPr wrap="square">
            <a:spAutoFit/>
          </a:bodyPr>
          <a:lstStyle/>
          <a:p>
            <a:pPr algn="ctr"/>
            <a:endParaRPr lang="en-GB"/>
          </a:p>
        </p:txBody>
      </p:sp>
      <p:sp>
        <p:nvSpPr>
          <p:cNvPr id="36" name="Rectangle: Rounded Corners 8">
            <a:extLst>
              <a:ext uri="{FF2B5EF4-FFF2-40B4-BE49-F238E27FC236}">
                <a16:creationId xmlns:a16="http://schemas.microsoft.com/office/drawing/2014/main" id="{37DD0983-6F7B-4F9A-8995-EACBD7609CDE}"/>
              </a:ext>
            </a:extLst>
          </p:cNvPr>
          <p:cNvSpPr/>
          <p:nvPr/>
        </p:nvSpPr>
        <p:spPr>
          <a:xfrm>
            <a:off x="670267" y="1567504"/>
            <a:ext cx="6030216" cy="646331"/>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latin typeface="Calibri" panose="020F0502020204030204" pitchFamily="34" charset="0"/>
                <a:cs typeface="Calibri" panose="020F0502020204030204" pitchFamily="34" charset="0"/>
              </a:rPr>
              <a:t>Which materials would be best for a magnetic mini robot?</a:t>
            </a:r>
          </a:p>
        </p:txBody>
      </p:sp>
      <p:sp>
        <p:nvSpPr>
          <p:cNvPr id="7" name="Rectangle 6">
            <a:extLst>
              <a:ext uri="{FF2B5EF4-FFF2-40B4-BE49-F238E27FC236}">
                <a16:creationId xmlns:a16="http://schemas.microsoft.com/office/drawing/2014/main" id="{22A5A86C-93BC-478E-80F9-4559EEAC1779}"/>
              </a:ext>
            </a:extLst>
          </p:cNvPr>
          <p:cNvSpPr/>
          <p:nvPr/>
        </p:nvSpPr>
        <p:spPr>
          <a:xfrm>
            <a:off x="5829753" y="3375775"/>
            <a:ext cx="3247849" cy="2585323"/>
          </a:xfrm>
          <a:prstGeom prst="rect">
            <a:avLst/>
          </a:prstGeom>
        </p:spPr>
        <p:txBody>
          <a:bodyPr wrap="square">
            <a:spAutoFit/>
          </a:bodyPr>
          <a:lstStyle/>
          <a:p>
            <a:r>
              <a:rPr lang="en-GB" b="1" dirty="0">
                <a:solidFill>
                  <a:srgbClr val="3EB1C8"/>
                </a:solidFill>
                <a:latin typeface="Calibri" panose="020F0502020204030204" pitchFamily="34" charset="0"/>
                <a:cs typeface="Calibri" panose="020F0502020204030204" pitchFamily="34" charset="0"/>
              </a:rPr>
              <a:t>Which objects do you </a:t>
            </a:r>
            <a:r>
              <a:rPr lang="en-GB" b="1" u="sng" dirty="0">
                <a:solidFill>
                  <a:srgbClr val="3EB1C8"/>
                </a:solidFill>
                <a:latin typeface="Calibri" panose="020F0502020204030204" pitchFamily="34" charset="0"/>
                <a:cs typeface="Calibri" panose="020F0502020204030204" pitchFamily="34" charset="0"/>
              </a:rPr>
              <a:t>predict </a:t>
            </a:r>
            <a:r>
              <a:rPr lang="en-GB" b="1" dirty="0">
                <a:solidFill>
                  <a:srgbClr val="3EB1C8"/>
                </a:solidFill>
                <a:latin typeface="Calibri" panose="020F0502020204030204" pitchFamily="34" charset="0"/>
                <a:cs typeface="Calibri" panose="020F0502020204030204" pitchFamily="34" charset="0"/>
              </a:rPr>
              <a:t>will be attracted to the magnet?</a:t>
            </a:r>
          </a:p>
          <a:p>
            <a:endParaRPr lang="en-GB" b="1" dirty="0">
              <a:solidFill>
                <a:srgbClr val="3EB1C8"/>
              </a:solidFill>
              <a:latin typeface="Calibri" panose="020F0502020204030204" pitchFamily="34" charset="0"/>
              <a:cs typeface="Calibri" panose="020F0502020204030204" pitchFamily="34" charset="0"/>
            </a:endParaRPr>
          </a:p>
          <a:p>
            <a:r>
              <a:rPr lang="en-GB" b="1" dirty="0">
                <a:solidFill>
                  <a:srgbClr val="3EB1C8"/>
                </a:solidFill>
                <a:latin typeface="Calibri" panose="020F0502020204030204" pitchFamily="34" charset="0"/>
                <a:cs typeface="Calibri" panose="020F0502020204030204" pitchFamily="34" charset="0"/>
              </a:rPr>
              <a:t>Can you </a:t>
            </a:r>
            <a:r>
              <a:rPr lang="en-GB" b="1" u="sng" dirty="0">
                <a:solidFill>
                  <a:srgbClr val="3EB1C8"/>
                </a:solidFill>
                <a:latin typeface="Calibri" panose="020F0502020204030204" pitchFamily="34" charset="0"/>
                <a:cs typeface="Calibri" panose="020F0502020204030204" pitchFamily="34" charset="0"/>
              </a:rPr>
              <a:t>identify and group </a:t>
            </a:r>
            <a:r>
              <a:rPr lang="en-GB" b="1" dirty="0">
                <a:solidFill>
                  <a:srgbClr val="3EB1C8"/>
                </a:solidFill>
                <a:latin typeface="Calibri" panose="020F0502020204030204" pitchFamily="34" charset="0"/>
                <a:cs typeface="Calibri" panose="020F0502020204030204" pitchFamily="34" charset="0"/>
              </a:rPr>
              <a:t>magnetic and non-magnetic objects?</a:t>
            </a:r>
          </a:p>
          <a:p>
            <a:endParaRPr lang="en-GB" b="1" dirty="0">
              <a:solidFill>
                <a:srgbClr val="3EB1C8"/>
              </a:solidFill>
              <a:latin typeface="Calibri" panose="020F0502020204030204" pitchFamily="34" charset="0"/>
              <a:cs typeface="Calibri" panose="020F0502020204030204" pitchFamily="34" charset="0"/>
            </a:endParaRPr>
          </a:p>
          <a:p>
            <a:r>
              <a:rPr lang="en-GB" b="1" dirty="0">
                <a:solidFill>
                  <a:srgbClr val="3EB1C8"/>
                </a:solidFill>
                <a:latin typeface="Calibri" panose="020F0502020204030204" pitchFamily="34" charset="0"/>
                <a:cs typeface="Calibri" panose="020F0502020204030204" pitchFamily="34" charset="0"/>
              </a:rPr>
              <a:t>What are the magnetic / non-magnetic objects made of?</a:t>
            </a:r>
          </a:p>
        </p:txBody>
      </p:sp>
      <p:pic>
        <p:nvPicPr>
          <p:cNvPr id="12" name="Picture 11" descr="A picture containing food&#10;&#10;Description automatically generated">
            <a:extLst>
              <a:ext uri="{FF2B5EF4-FFF2-40B4-BE49-F238E27FC236}">
                <a16:creationId xmlns:a16="http://schemas.microsoft.com/office/drawing/2014/main" id="{AB0C87C3-883B-4491-9BE9-582BE35F054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3275307">
            <a:off x="3262042" y="2837310"/>
            <a:ext cx="872580" cy="1745159"/>
          </a:xfrm>
          <a:prstGeom prst="rect">
            <a:avLst/>
          </a:prstGeom>
        </p:spPr>
      </p:pic>
      <p:pic>
        <p:nvPicPr>
          <p:cNvPr id="10" name="Picture 9" descr="A close up of a logo&#10;&#10;Description automatically generated">
            <a:extLst>
              <a:ext uri="{FF2B5EF4-FFF2-40B4-BE49-F238E27FC236}">
                <a16:creationId xmlns:a16="http://schemas.microsoft.com/office/drawing/2014/main" id="{55CACCA3-1944-493B-80BD-E045115211D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2872742">
            <a:off x="1025706" y="3047622"/>
            <a:ext cx="1361060" cy="1299387"/>
          </a:xfrm>
          <a:prstGeom prst="rect">
            <a:avLst/>
          </a:prstGeom>
        </p:spPr>
      </p:pic>
      <p:pic>
        <p:nvPicPr>
          <p:cNvPr id="4" name="Picture 3" descr="A picture containing drawing&#10;&#10;Description automatically generated">
            <a:extLst>
              <a:ext uri="{FF2B5EF4-FFF2-40B4-BE49-F238E27FC236}">
                <a16:creationId xmlns:a16="http://schemas.microsoft.com/office/drawing/2014/main" id="{8FF1E2F8-39C3-419D-B918-2967B38CE84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615352" y="667504"/>
            <a:ext cx="900000" cy="900000"/>
          </a:xfrm>
          <a:prstGeom prst="rect">
            <a:avLst/>
          </a:prstGeom>
        </p:spPr>
      </p:pic>
      <p:pic>
        <p:nvPicPr>
          <p:cNvPr id="5" name="Picture 4" descr="A green cloud with three dots&#10;&#10;Description automatically generated">
            <a:extLst>
              <a:ext uri="{FF2B5EF4-FFF2-40B4-BE49-F238E27FC236}">
                <a16:creationId xmlns:a16="http://schemas.microsoft.com/office/drawing/2014/main" id="{5328CDC2-F446-47FF-6D45-E57613C9C20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773849" y="3697315"/>
            <a:ext cx="900000" cy="900000"/>
          </a:xfrm>
          <a:prstGeom prst="rect">
            <a:avLst/>
          </a:prstGeom>
        </p:spPr>
      </p:pic>
      <p:pic>
        <p:nvPicPr>
          <p:cNvPr id="8" name="Picture 7" descr="A blue magnifying glass on a white circle&#10;&#10;Description automatically generated">
            <a:extLst>
              <a:ext uri="{FF2B5EF4-FFF2-40B4-BE49-F238E27FC236}">
                <a16:creationId xmlns:a16="http://schemas.microsoft.com/office/drawing/2014/main" id="{26BDA3F3-88FE-CE0D-239B-FF271FDEDA4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765735" y="4840496"/>
            <a:ext cx="900000" cy="900000"/>
          </a:xfrm>
          <a:prstGeom prst="rect">
            <a:avLst/>
          </a:prstGeom>
        </p:spPr>
      </p:pic>
    </p:spTree>
    <p:extLst>
      <p:ext uri="{BB962C8B-B14F-4D97-AF65-F5344CB8AC3E}">
        <p14:creationId xmlns:p14="http://schemas.microsoft.com/office/powerpoint/2010/main" val="14418742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1965496-7536-4115-B1F1-D8B5E254D997}"/>
              </a:ext>
            </a:extLst>
          </p:cNvPr>
          <p:cNvSpPr>
            <a:spLocks noGrp="1"/>
          </p:cNvSpPr>
          <p:nvPr>
            <p:ph type="title"/>
          </p:nvPr>
        </p:nvSpPr>
        <p:spPr/>
        <p:txBody>
          <a:bodyPr>
            <a:normAutofit/>
          </a:bodyPr>
          <a:lstStyle/>
          <a:p>
            <a:r>
              <a:rPr lang="en-GB" dirty="0">
                <a:latin typeface="Calibri" panose="020F0502020204030204" pitchFamily="34" charset="0"/>
                <a:cs typeface="Calibri" panose="020F0502020204030204" pitchFamily="34" charset="0"/>
              </a:rPr>
              <a:t>What did you find out?</a:t>
            </a:r>
          </a:p>
        </p:txBody>
      </p:sp>
      <p:pic>
        <p:nvPicPr>
          <p:cNvPr id="9" name="Picture 8" descr="A green and white circle with a black background&#10;&#10;Description automatically generated">
            <a:extLst>
              <a:ext uri="{FF2B5EF4-FFF2-40B4-BE49-F238E27FC236}">
                <a16:creationId xmlns:a16="http://schemas.microsoft.com/office/drawing/2014/main" id="{35FED8F4-5B5E-07E7-B55E-4F9D3EFBD95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4459" y="1611601"/>
            <a:ext cx="900000" cy="900000"/>
          </a:xfrm>
          <a:prstGeom prst="rect">
            <a:avLst/>
          </a:prstGeom>
        </p:spPr>
      </p:pic>
      <p:sp>
        <p:nvSpPr>
          <p:cNvPr id="10" name="TextBox 9">
            <a:extLst>
              <a:ext uri="{FF2B5EF4-FFF2-40B4-BE49-F238E27FC236}">
                <a16:creationId xmlns:a16="http://schemas.microsoft.com/office/drawing/2014/main" id="{ED46FB76-76D4-D03A-6163-C414194FC86D}"/>
              </a:ext>
            </a:extLst>
          </p:cNvPr>
          <p:cNvSpPr txBox="1"/>
          <p:nvPr/>
        </p:nvSpPr>
        <p:spPr>
          <a:xfrm>
            <a:off x="2154937" y="1602739"/>
            <a:ext cx="5134739" cy="1785104"/>
          </a:xfrm>
          <a:prstGeom prst="rect">
            <a:avLst/>
          </a:prstGeom>
          <a:noFill/>
        </p:spPr>
        <p:txBody>
          <a:bodyPr wrap="none" rtlCol="0">
            <a:spAutoFit/>
          </a:bodyPr>
          <a:lstStyle/>
          <a:p>
            <a:pPr>
              <a:spcAft>
                <a:spcPts val="600"/>
              </a:spcAft>
            </a:pPr>
            <a:r>
              <a:rPr lang="en-GB" i="1" dirty="0"/>
              <a:t>Examples of magnetic objects are …… </a:t>
            </a:r>
          </a:p>
          <a:p>
            <a:pPr>
              <a:spcAft>
                <a:spcPts val="600"/>
              </a:spcAft>
            </a:pPr>
            <a:r>
              <a:rPr lang="en-GB" i="1" dirty="0"/>
              <a:t>They can be made of materials such as…………</a:t>
            </a:r>
          </a:p>
          <a:p>
            <a:pPr>
              <a:spcAft>
                <a:spcPts val="600"/>
              </a:spcAft>
            </a:pPr>
            <a:endParaRPr lang="en-GB" i="1" dirty="0"/>
          </a:p>
          <a:p>
            <a:pPr>
              <a:spcAft>
                <a:spcPts val="600"/>
              </a:spcAft>
            </a:pPr>
            <a:r>
              <a:rPr lang="en-GB" i="1" dirty="0"/>
              <a:t>Examples of non-magnetic materials are ……</a:t>
            </a:r>
          </a:p>
          <a:p>
            <a:pPr>
              <a:spcAft>
                <a:spcPts val="600"/>
              </a:spcAft>
            </a:pPr>
            <a:r>
              <a:rPr lang="en-GB" i="1" dirty="0"/>
              <a:t>They can be made of materials such as………</a:t>
            </a:r>
          </a:p>
        </p:txBody>
      </p:sp>
      <p:sp>
        <p:nvSpPr>
          <p:cNvPr id="16" name="Rectangle 15">
            <a:extLst>
              <a:ext uri="{FF2B5EF4-FFF2-40B4-BE49-F238E27FC236}">
                <a16:creationId xmlns:a16="http://schemas.microsoft.com/office/drawing/2014/main" id="{0EF84407-854E-6612-6836-8F87399FF39C}"/>
              </a:ext>
            </a:extLst>
          </p:cNvPr>
          <p:cNvSpPr/>
          <p:nvPr/>
        </p:nvSpPr>
        <p:spPr>
          <a:xfrm>
            <a:off x="628652" y="3621115"/>
            <a:ext cx="7675899" cy="923330"/>
          </a:xfrm>
          <a:prstGeom prst="rect">
            <a:avLst/>
          </a:prstGeom>
        </p:spPr>
        <p:txBody>
          <a:bodyPr wrap="square">
            <a:spAutoFit/>
          </a:bodyPr>
          <a:lstStyle/>
          <a:p>
            <a:r>
              <a:rPr lang="en-GB" b="1" dirty="0">
                <a:solidFill>
                  <a:srgbClr val="3EB1C8"/>
                </a:solidFill>
                <a:latin typeface="Calibri" panose="020F0502020204030204" pitchFamily="34" charset="0"/>
                <a:cs typeface="Calibri" panose="020F0502020204030204" pitchFamily="34" charset="0"/>
              </a:rPr>
              <a:t>Did anything surprise you?</a:t>
            </a:r>
          </a:p>
          <a:p>
            <a:endParaRPr lang="en-GB" b="1" dirty="0">
              <a:solidFill>
                <a:srgbClr val="3EB1C8"/>
              </a:solidFill>
              <a:latin typeface="Calibri" panose="020F0502020204030204" pitchFamily="34" charset="0"/>
              <a:cs typeface="Calibri" panose="020F0502020204030204" pitchFamily="34" charset="0"/>
            </a:endParaRPr>
          </a:p>
          <a:p>
            <a:r>
              <a:rPr lang="en-GB" b="1" dirty="0">
                <a:solidFill>
                  <a:srgbClr val="3EB1C8"/>
                </a:solidFill>
                <a:latin typeface="Calibri" panose="020F0502020204030204" pitchFamily="34" charset="0"/>
                <a:cs typeface="Calibri" panose="020F0502020204030204" pitchFamily="34" charset="0"/>
              </a:rPr>
              <a:t>Why did the engineers choose a material containing iron for their mini robot?</a:t>
            </a:r>
          </a:p>
        </p:txBody>
      </p:sp>
      <p:sp>
        <p:nvSpPr>
          <p:cNvPr id="3" name="TextBox 2">
            <a:extLst>
              <a:ext uri="{FF2B5EF4-FFF2-40B4-BE49-F238E27FC236}">
                <a16:creationId xmlns:a16="http://schemas.microsoft.com/office/drawing/2014/main" id="{47BFF322-37D1-21AE-16FE-CCE45F84A3F9}"/>
              </a:ext>
            </a:extLst>
          </p:cNvPr>
          <p:cNvSpPr txBox="1"/>
          <p:nvPr/>
        </p:nvSpPr>
        <p:spPr>
          <a:xfrm>
            <a:off x="628652" y="4743457"/>
            <a:ext cx="7975519" cy="1200329"/>
          </a:xfrm>
          <a:prstGeom prst="rect">
            <a:avLst/>
          </a:prstGeom>
          <a:noFill/>
        </p:spPr>
        <p:txBody>
          <a:bodyPr wrap="square">
            <a:spAutoFit/>
          </a:bodyPr>
          <a:lstStyle/>
          <a:p>
            <a:r>
              <a:rPr lang="en-GB" dirty="0">
                <a:latin typeface="Calibri" panose="020F0502020204030204" pitchFamily="34" charset="0"/>
                <a:cs typeface="Calibri" panose="020F0502020204030204" pitchFamily="34" charset="0"/>
              </a:rPr>
              <a:t>Iron will go rusty if it is left in a wet place. </a:t>
            </a:r>
          </a:p>
          <a:p>
            <a:r>
              <a:rPr lang="en-GB" dirty="0">
                <a:latin typeface="Calibri" panose="020F0502020204030204" pitchFamily="34" charset="0"/>
                <a:cs typeface="Calibri" panose="020F0502020204030204" pitchFamily="34" charset="0"/>
              </a:rPr>
              <a:t>It is very wet inside the human body. </a:t>
            </a:r>
          </a:p>
          <a:p>
            <a:endParaRPr lang="en-GB" dirty="0">
              <a:latin typeface="Calibri" panose="020F0502020204030204" pitchFamily="34" charset="0"/>
              <a:cs typeface="Calibri" panose="020F0502020204030204" pitchFamily="34" charset="0"/>
            </a:endParaRPr>
          </a:p>
          <a:p>
            <a:endParaRPr lang="en-GB" b="1" dirty="0">
              <a:solidFill>
                <a:srgbClr val="3EB1C8"/>
              </a:solidFill>
              <a:latin typeface="Calibri" panose="020F0502020204030204" pitchFamily="34" charset="0"/>
              <a:cs typeface="Calibri" panose="020F0502020204030204" pitchFamily="34" charset="0"/>
            </a:endParaRPr>
          </a:p>
        </p:txBody>
      </p:sp>
      <p:sp>
        <p:nvSpPr>
          <p:cNvPr id="11" name="Rectangle: Rounded Corners 10">
            <a:extLst>
              <a:ext uri="{FF2B5EF4-FFF2-40B4-BE49-F238E27FC236}">
                <a16:creationId xmlns:a16="http://schemas.microsoft.com/office/drawing/2014/main" id="{89DA39C4-50E0-1FD9-0DF3-BBF15FFC65F9}"/>
              </a:ext>
            </a:extLst>
          </p:cNvPr>
          <p:cNvSpPr/>
          <p:nvPr/>
        </p:nvSpPr>
        <p:spPr>
          <a:xfrm>
            <a:off x="628652" y="5632441"/>
            <a:ext cx="3642610" cy="1034321"/>
          </a:xfrm>
          <a:prstGeom prst="roundRect">
            <a:avLst/>
          </a:prstGeom>
          <a:solidFill>
            <a:srgbClr val="3EB1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Calibri" panose="020F0502020204030204" pitchFamily="34" charset="0"/>
                <a:cs typeface="Calibri" panose="020F0502020204030204" pitchFamily="34" charset="0"/>
              </a:rPr>
              <a:t>How do you think the scientists stopped their mini robot going rusty?</a:t>
            </a:r>
          </a:p>
        </p:txBody>
      </p:sp>
      <p:sp>
        <p:nvSpPr>
          <p:cNvPr id="12" name="Rectangle: Rounded Corners 11">
            <a:extLst>
              <a:ext uri="{FF2B5EF4-FFF2-40B4-BE49-F238E27FC236}">
                <a16:creationId xmlns:a16="http://schemas.microsoft.com/office/drawing/2014/main" id="{C0C50201-AFC1-665C-A545-430E47A2D4E0}"/>
              </a:ext>
            </a:extLst>
          </p:cNvPr>
          <p:cNvSpPr/>
          <p:nvPr/>
        </p:nvSpPr>
        <p:spPr>
          <a:xfrm>
            <a:off x="4872738" y="5625638"/>
            <a:ext cx="3642610" cy="1034320"/>
          </a:xfrm>
          <a:prstGeom prst="roundRect">
            <a:avLst/>
          </a:prstGeom>
          <a:solidFill>
            <a:srgbClr val="3EB1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Calibri" panose="020F0502020204030204" pitchFamily="34" charset="0"/>
                <a:cs typeface="Calibri" panose="020F0502020204030204" pitchFamily="34" charset="0"/>
              </a:rPr>
              <a:t>Can you think of any other problems that the engineers had to overcome?</a:t>
            </a:r>
          </a:p>
        </p:txBody>
      </p:sp>
    </p:spTree>
    <p:extLst>
      <p:ext uri="{BB962C8B-B14F-4D97-AF65-F5344CB8AC3E}">
        <p14:creationId xmlns:p14="http://schemas.microsoft.com/office/powerpoint/2010/main" val="11916440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lose up of text on a white background&#10;&#10;Description automatically generated">
            <a:extLst>
              <a:ext uri="{FF2B5EF4-FFF2-40B4-BE49-F238E27FC236}">
                <a16:creationId xmlns:a16="http://schemas.microsoft.com/office/drawing/2014/main" id="{136BD2EF-5FAD-4C03-B3B3-23DD5D679B5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06083" y="1462706"/>
            <a:ext cx="6531833" cy="5307973"/>
          </a:xfrm>
          <a:prstGeom prst="rect">
            <a:avLst/>
          </a:prstGeom>
        </p:spPr>
      </p:pic>
      <p:sp>
        <p:nvSpPr>
          <p:cNvPr id="6" name="Rectangle 5">
            <a:extLst>
              <a:ext uri="{FF2B5EF4-FFF2-40B4-BE49-F238E27FC236}">
                <a16:creationId xmlns:a16="http://schemas.microsoft.com/office/drawing/2014/main" id="{C399E36A-CC19-49B6-8794-D8C4114968E2}"/>
              </a:ext>
            </a:extLst>
          </p:cNvPr>
          <p:cNvSpPr/>
          <p:nvPr/>
        </p:nvSpPr>
        <p:spPr>
          <a:xfrm rot="16200000">
            <a:off x="6157048" y="4869355"/>
            <a:ext cx="3669513" cy="307777"/>
          </a:xfrm>
          <a:prstGeom prst="rect">
            <a:avLst/>
          </a:prstGeom>
        </p:spPr>
        <p:txBody>
          <a:bodyPr wrap="square">
            <a:spAutoFit/>
          </a:bodyPr>
          <a:lstStyle/>
          <a:p>
            <a:r>
              <a:rPr lang="en-GB" sz="1400" dirty="0"/>
              <a:t>© Kim. Reprinted with permission from AAAS*</a:t>
            </a:r>
          </a:p>
        </p:txBody>
      </p:sp>
      <p:sp>
        <p:nvSpPr>
          <p:cNvPr id="2" name="Title 1">
            <a:extLst>
              <a:ext uri="{FF2B5EF4-FFF2-40B4-BE49-F238E27FC236}">
                <a16:creationId xmlns:a16="http://schemas.microsoft.com/office/drawing/2014/main" id="{B772A739-67B9-D66D-D9BA-15334F11BB28}"/>
              </a:ext>
            </a:extLst>
          </p:cNvPr>
          <p:cNvSpPr>
            <a:spLocks noGrp="1"/>
          </p:cNvSpPr>
          <p:nvPr>
            <p:ph type="title"/>
          </p:nvPr>
        </p:nvSpPr>
        <p:spPr/>
        <p:txBody>
          <a:bodyPr>
            <a:normAutofit/>
          </a:bodyPr>
          <a:lstStyle/>
          <a:p>
            <a:r>
              <a:rPr lang="en-GB" dirty="0">
                <a:latin typeface="+mn-lt"/>
                <a:cs typeface="Calibri"/>
              </a:rPr>
              <a:t>What does the magnetic robot look like?</a:t>
            </a:r>
          </a:p>
        </p:txBody>
      </p:sp>
    </p:spTree>
    <p:extLst>
      <p:ext uri="{BB962C8B-B14F-4D97-AF65-F5344CB8AC3E}">
        <p14:creationId xmlns:p14="http://schemas.microsoft.com/office/powerpoint/2010/main" val="42882111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944B86FD-1705-46C0-8935-C7716A5F7D18}"/>
              </a:ext>
            </a:extLst>
          </p:cNvPr>
          <p:cNvSpPr txBox="1"/>
          <p:nvPr/>
        </p:nvSpPr>
        <p:spPr>
          <a:xfrm>
            <a:off x="630588" y="5067654"/>
            <a:ext cx="5755222" cy="369332"/>
          </a:xfrm>
          <a:prstGeom prst="rect">
            <a:avLst/>
          </a:prstGeom>
          <a:noFill/>
        </p:spPr>
        <p:txBody>
          <a:bodyPr wrap="square" rtlCol="0">
            <a:spAutoFit/>
          </a:bodyPr>
          <a:lstStyle/>
          <a:p>
            <a:r>
              <a:rPr lang="en-GB" b="1" dirty="0"/>
              <a:t>6. What are robots used for?</a:t>
            </a:r>
          </a:p>
        </p:txBody>
      </p:sp>
      <p:pic>
        <p:nvPicPr>
          <p:cNvPr id="11" name="Picture 10" descr="A picture containing zombie, object, white, standing&#10;&#10;Description automatically generated">
            <a:extLst>
              <a:ext uri="{FF2B5EF4-FFF2-40B4-BE49-F238E27FC236}">
                <a16:creationId xmlns:a16="http://schemas.microsoft.com/office/drawing/2014/main" id="{E46A977D-F7CC-4DBD-924B-1E692F8600A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12286" y="3485090"/>
            <a:ext cx="1867896" cy="2490529"/>
          </a:xfrm>
          <a:prstGeom prst="rect">
            <a:avLst/>
          </a:prstGeom>
          <a:ln w="38100">
            <a:solidFill>
              <a:srgbClr val="3EB1C8"/>
            </a:solidFill>
          </a:ln>
        </p:spPr>
      </p:pic>
      <p:sp>
        <p:nvSpPr>
          <p:cNvPr id="5" name="TextBox 4">
            <a:extLst>
              <a:ext uri="{FF2B5EF4-FFF2-40B4-BE49-F238E27FC236}">
                <a16:creationId xmlns:a16="http://schemas.microsoft.com/office/drawing/2014/main" id="{9B452710-C880-4578-8792-42F6C4554BAC}"/>
              </a:ext>
            </a:extLst>
          </p:cNvPr>
          <p:cNvSpPr txBox="1"/>
          <p:nvPr/>
        </p:nvSpPr>
        <p:spPr>
          <a:xfrm>
            <a:off x="628648" y="2670383"/>
            <a:ext cx="3423501" cy="369332"/>
          </a:xfrm>
          <a:prstGeom prst="rect">
            <a:avLst/>
          </a:prstGeom>
          <a:noFill/>
        </p:spPr>
        <p:txBody>
          <a:bodyPr wrap="none" rtlCol="0">
            <a:spAutoFit/>
          </a:bodyPr>
          <a:lstStyle/>
          <a:p>
            <a:r>
              <a:rPr lang="en-GB" b="1" dirty="0"/>
              <a:t>2. Which is the strongest magnet?</a:t>
            </a:r>
          </a:p>
        </p:txBody>
      </p:sp>
      <p:sp>
        <p:nvSpPr>
          <p:cNvPr id="6" name="Title 5">
            <a:extLst>
              <a:ext uri="{FF2B5EF4-FFF2-40B4-BE49-F238E27FC236}">
                <a16:creationId xmlns:a16="http://schemas.microsoft.com/office/drawing/2014/main" id="{0F781C45-BD24-CB08-1B49-DD0D3D3ECB93}"/>
              </a:ext>
            </a:extLst>
          </p:cNvPr>
          <p:cNvSpPr>
            <a:spLocks noGrp="1"/>
          </p:cNvSpPr>
          <p:nvPr>
            <p:ph type="title"/>
          </p:nvPr>
        </p:nvSpPr>
        <p:spPr/>
        <p:txBody>
          <a:bodyPr>
            <a:normAutofit/>
          </a:bodyPr>
          <a:lstStyle/>
          <a:p>
            <a:r>
              <a:rPr lang="en-US" dirty="0">
                <a:latin typeface="+mn-lt"/>
                <a:cs typeface="Calibri"/>
              </a:rPr>
              <a:t>Questions for further learning</a:t>
            </a:r>
            <a:endParaRPr lang="en-GB" dirty="0">
              <a:latin typeface="+mn-lt"/>
              <a:cs typeface="Calibri"/>
            </a:endParaRPr>
          </a:p>
        </p:txBody>
      </p:sp>
      <p:sp>
        <p:nvSpPr>
          <p:cNvPr id="2" name="TextBox 1">
            <a:extLst>
              <a:ext uri="{FF2B5EF4-FFF2-40B4-BE49-F238E27FC236}">
                <a16:creationId xmlns:a16="http://schemas.microsoft.com/office/drawing/2014/main" id="{C0BFAEB1-AB17-5805-18DE-1B7F34F123FC}"/>
              </a:ext>
            </a:extLst>
          </p:cNvPr>
          <p:cNvSpPr txBox="1"/>
          <p:nvPr/>
        </p:nvSpPr>
        <p:spPr>
          <a:xfrm>
            <a:off x="628648" y="3849487"/>
            <a:ext cx="5375254" cy="369332"/>
          </a:xfrm>
          <a:prstGeom prst="rect">
            <a:avLst/>
          </a:prstGeom>
          <a:noFill/>
        </p:spPr>
        <p:txBody>
          <a:bodyPr wrap="none" rtlCol="0">
            <a:spAutoFit/>
          </a:bodyPr>
          <a:lstStyle/>
          <a:p>
            <a:r>
              <a:rPr lang="en-GB" b="1" dirty="0"/>
              <a:t>4. Which materials survive best in a wet environment?</a:t>
            </a:r>
          </a:p>
        </p:txBody>
      </p:sp>
      <p:sp>
        <p:nvSpPr>
          <p:cNvPr id="7" name="TextBox 6">
            <a:extLst>
              <a:ext uri="{FF2B5EF4-FFF2-40B4-BE49-F238E27FC236}">
                <a16:creationId xmlns:a16="http://schemas.microsoft.com/office/drawing/2014/main" id="{CC6904C4-4CF0-93D6-5578-6AE705764B3E}"/>
              </a:ext>
            </a:extLst>
          </p:cNvPr>
          <p:cNvSpPr txBox="1"/>
          <p:nvPr/>
        </p:nvSpPr>
        <p:spPr>
          <a:xfrm>
            <a:off x="628640" y="3259935"/>
            <a:ext cx="3669210" cy="369332"/>
          </a:xfrm>
          <a:prstGeom prst="rect">
            <a:avLst/>
          </a:prstGeom>
          <a:noFill/>
        </p:spPr>
        <p:txBody>
          <a:bodyPr wrap="none" rtlCol="0">
            <a:spAutoFit/>
          </a:bodyPr>
          <a:lstStyle/>
          <a:p>
            <a:r>
              <a:rPr lang="en-GB" b="1" dirty="0"/>
              <a:t>3. Which metals can be magnetised?</a:t>
            </a:r>
          </a:p>
        </p:txBody>
      </p:sp>
      <p:sp>
        <p:nvSpPr>
          <p:cNvPr id="9" name="TextBox 8">
            <a:extLst>
              <a:ext uri="{FF2B5EF4-FFF2-40B4-BE49-F238E27FC236}">
                <a16:creationId xmlns:a16="http://schemas.microsoft.com/office/drawing/2014/main" id="{FDDBED21-11E2-6021-BB3C-20975FE474A5}"/>
              </a:ext>
            </a:extLst>
          </p:cNvPr>
          <p:cNvSpPr txBox="1"/>
          <p:nvPr/>
        </p:nvSpPr>
        <p:spPr>
          <a:xfrm>
            <a:off x="628641" y="4465618"/>
            <a:ext cx="5922062" cy="369332"/>
          </a:xfrm>
          <a:prstGeom prst="rect">
            <a:avLst/>
          </a:prstGeom>
          <a:noFill/>
        </p:spPr>
        <p:txBody>
          <a:bodyPr wrap="square" rtlCol="0">
            <a:spAutoFit/>
          </a:bodyPr>
          <a:lstStyle/>
          <a:p>
            <a:r>
              <a:rPr lang="en-GB" b="1" dirty="0"/>
              <a:t>5. Which types of surfaces produce the least/most friction? </a:t>
            </a:r>
          </a:p>
        </p:txBody>
      </p:sp>
      <p:sp>
        <p:nvSpPr>
          <p:cNvPr id="10" name="TextBox 9">
            <a:extLst>
              <a:ext uri="{FF2B5EF4-FFF2-40B4-BE49-F238E27FC236}">
                <a16:creationId xmlns:a16="http://schemas.microsoft.com/office/drawing/2014/main" id="{BD803F2E-02F0-005D-1703-F559D64C390D}"/>
              </a:ext>
            </a:extLst>
          </p:cNvPr>
          <p:cNvSpPr txBox="1"/>
          <p:nvPr/>
        </p:nvSpPr>
        <p:spPr>
          <a:xfrm>
            <a:off x="628656" y="1739808"/>
            <a:ext cx="6461697" cy="646331"/>
          </a:xfrm>
          <a:prstGeom prst="rect">
            <a:avLst/>
          </a:prstGeom>
          <a:noFill/>
        </p:spPr>
        <p:txBody>
          <a:bodyPr wrap="square" rtlCol="0">
            <a:spAutoFit/>
          </a:bodyPr>
          <a:lstStyle/>
          <a:p>
            <a:r>
              <a:rPr lang="en-GB" b="1" dirty="0"/>
              <a:t>1. Can you make a model to guide magnetic ‘robot’ through a series of rings?</a:t>
            </a:r>
            <a:r>
              <a:rPr lang="en-GB" dirty="0"/>
              <a:t> – see animation on next slide</a:t>
            </a:r>
          </a:p>
        </p:txBody>
      </p:sp>
      <p:pic>
        <p:nvPicPr>
          <p:cNvPr id="14" name="Picture 13">
            <a:extLst>
              <a:ext uri="{FF2B5EF4-FFF2-40B4-BE49-F238E27FC236}">
                <a16:creationId xmlns:a16="http://schemas.microsoft.com/office/drawing/2014/main" id="{BD61179E-4112-213D-0496-8C91EB831C31}"/>
              </a:ext>
            </a:extLst>
          </p:cNvPr>
          <p:cNvPicPr>
            <a:picLocks noChangeAspect="1"/>
          </p:cNvPicPr>
          <p:nvPr/>
        </p:nvPicPr>
        <p:blipFill>
          <a:blip r:embed="rId4"/>
          <a:stretch>
            <a:fillRect/>
          </a:stretch>
        </p:blipFill>
        <p:spPr>
          <a:xfrm>
            <a:off x="6800205" y="1879033"/>
            <a:ext cx="1892059" cy="1417712"/>
          </a:xfrm>
          <a:prstGeom prst="rect">
            <a:avLst/>
          </a:prstGeom>
          <a:ln w="38100">
            <a:solidFill>
              <a:srgbClr val="3EB1C8"/>
            </a:solidFill>
          </a:ln>
        </p:spPr>
      </p:pic>
    </p:spTree>
    <p:extLst>
      <p:ext uri="{BB962C8B-B14F-4D97-AF65-F5344CB8AC3E}">
        <p14:creationId xmlns:p14="http://schemas.microsoft.com/office/powerpoint/2010/main" val="30981036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CDB5C4-115C-C7EA-C9D2-E9C3BC695524}"/>
              </a:ext>
            </a:extLst>
          </p:cNvPr>
          <p:cNvSpPr>
            <a:spLocks noGrp="1"/>
          </p:cNvSpPr>
          <p:nvPr>
            <p:ph type="title"/>
          </p:nvPr>
        </p:nvSpPr>
        <p:spPr/>
        <p:txBody>
          <a:bodyPr/>
          <a:lstStyle/>
          <a:p>
            <a:r>
              <a:rPr lang="en-GB" dirty="0">
                <a:latin typeface="+mn-lt"/>
              </a:rPr>
              <a:t>Model mini magnetic robot</a:t>
            </a:r>
          </a:p>
        </p:txBody>
      </p:sp>
      <p:pic>
        <p:nvPicPr>
          <p:cNvPr id="3" name="9A065426">
            <a:hlinkClick r:id="" action="ppaction://media"/>
            <a:extLst>
              <a:ext uri="{FF2B5EF4-FFF2-40B4-BE49-F238E27FC236}">
                <a16:creationId xmlns:a16="http://schemas.microsoft.com/office/drawing/2014/main" id="{494C5914-CF4C-7F17-960E-CB0E646C3432}"/>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5"/>
          <a:srcRect l="10156" r="25597"/>
          <a:stretch>
            <a:fillRect/>
          </a:stretch>
        </p:blipFill>
        <p:spPr>
          <a:xfrm>
            <a:off x="2115211" y="1690687"/>
            <a:ext cx="4913577" cy="4301999"/>
          </a:xfrm>
          <a:prstGeom prst="rect">
            <a:avLst/>
          </a:prstGeom>
          <a:ln w="38100">
            <a:solidFill>
              <a:srgbClr val="3EB1C8"/>
            </a:solidFill>
          </a:ln>
        </p:spPr>
      </p:pic>
    </p:spTree>
    <p:extLst>
      <p:ext uri="{BB962C8B-B14F-4D97-AF65-F5344CB8AC3E}">
        <p14:creationId xmlns:p14="http://schemas.microsoft.com/office/powerpoint/2010/main" val="34312778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24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3"/>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3"/>
                                        </p:tgtEl>
                                      </p:cBhvr>
                                    </p:cmd>
                                  </p:childTnLst>
                                </p:cTn>
                              </p:par>
                            </p:childTnLst>
                          </p:cTn>
                        </p:par>
                      </p:childTnLst>
                    </p:cTn>
                  </p:par>
                </p:childTnLst>
              </p:cTn>
              <p:nextCondLst>
                <p:cond evt="onClick" delay="0">
                  <p:tgtEl>
                    <p:spTgt spid="3"/>
                  </p:tgtEl>
                </p:cond>
              </p:nextCondLst>
            </p:seq>
            <p:video>
              <p:cMediaNode vol="80000">
                <p:cTn id="12" fill="hold" display="0">
                  <p:stCondLst>
                    <p:cond delay="indefinite"/>
                  </p:stCondLst>
                </p:cTn>
                <p:tgtEl>
                  <p:spTgt spid="3"/>
                </p:tgtEl>
              </p:cMediaNode>
            </p:vide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150ECC-7D32-31E2-DF60-ADD2B69E9F4F}"/>
              </a:ext>
            </a:extLst>
          </p:cNvPr>
          <p:cNvSpPr>
            <a:spLocks noGrp="1"/>
          </p:cNvSpPr>
          <p:nvPr>
            <p:ph type="title"/>
          </p:nvPr>
        </p:nvSpPr>
        <p:spPr/>
        <p:txBody>
          <a:bodyPr/>
          <a:lstStyle/>
          <a:p>
            <a:r>
              <a:rPr lang="en-GB" dirty="0">
                <a:latin typeface="+mn-lt"/>
              </a:rPr>
              <a:t>Cross-curricular links</a:t>
            </a:r>
          </a:p>
        </p:txBody>
      </p:sp>
      <p:sp>
        <p:nvSpPr>
          <p:cNvPr id="3" name="Rectangle: Rounded Corners 2">
            <a:extLst>
              <a:ext uri="{FF2B5EF4-FFF2-40B4-BE49-F238E27FC236}">
                <a16:creationId xmlns:a16="http://schemas.microsoft.com/office/drawing/2014/main" id="{5E64E80E-8149-8778-CD61-F556CA98B08A}"/>
              </a:ext>
            </a:extLst>
          </p:cNvPr>
          <p:cNvSpPr/>
          <p:nvPr/>
        </p:nvSpPr>
        <p:spPr>
          <a:xfrm>
            <a:off x="628652" y="1557909"/>
            <a:ext cx="3777521" cy="4797921"/>
          </a:xfrm>
          <a:prstGeom prst="roundRect">
            <a:avLst>
              <a:gd name="adj" fmla="val 12699"/>
            </a:avLst>
          </a:prstGeom>
          <a:solidFill>
            <a:srgbClr val="3EB1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rtl="0" eaLnBrk="1" fontAlgn="t" latinLnBrk="0" hangingPunct="1">
              <a:spcBef>
                <a:spcPts val="0"/>
              </a:spcBef>
              <a:spcAft>
                <a:spcPts val="1200"/>
              </a:spcAft>
            </a:pPr>
            <a:r>
              <a:rPr lang="en-GB" sz="1800" i="0" u="none" strike="noStrike" kern="1200" dirty="0">
                <a:solidFill>
                  <a:srgbClr val="FFFFFF"/>
                </a:solidFill>
                <a:effectLst/>
                <a:latin typeface="Calibri" panose="020F0502020204030204" pitchFamily="34" charset="0"/>
              </a:rPr>
              <a:t>Writing</a:t>
            </a:r>
          </a:p>
          <a:p>
            <a:pPr marL="0" algn="l" rtl="0" eaLnBrk="1" fontAlgn="t" latinLnBrk="0" hangingPunct="1">
              <a:spcBef>
                <a:spcPts val="0"/>
              </a:spcBef>
              <a:spcAft>
                <a:spcPts val="1200"/>
              </a:spcAft>
            </a:pPr>
            <a:r>
              <a:rPr lang="en-GB" sz="1800" i="0" u="none" strike="noStrike" kern="1200" dirty="0">
                <a:solidFill>
                  <a:srgbClr val="FFFFFF"/>
                </a:solidFill>
                <a:effectLst/>
                <a:latin typeface="Calibri" panose="020F0502020204030204" pitchFamily="34" charset="0"/>
              </a:rPr>
              <a:t>Instructions</a:t>
            </a:r>
            <a:r>
              <a:rPr lang="en-GB" dirty="0">
                <a:latin typeface="Arial" panose="020B0604020202020204" pitchFamily="34" charset="0"/>
              </a:rPr>
              <a:t> - </a:t>
            </a:r>
            <a:r>
              <a:rPr lang="en-GB" sz="1800" i="0" u="none" strike="noStrike" kern="1200" dirty="0">
                <a:solidFill>
                  <a:srgbClr val="FFFFFF"/>
                </a:solidFill>
                <a:effectLst/>
                <a:latin typeface="Calibri" panose="020F0502020204030204" pitchFamily="34" charset="0"/>
              </a:rPr>
              <a:t>How to find out whether a material is magnetic. How to make a magnet.</a:t>
            </a:r>
            <a:endParaRPr lang="en-GB" sz="1800" i="0" u="none" strike="noStrike" dirty="0">
              <a:effectLst/>
              <a:latin typeface="Arial" panose="020B0604020202020204" pitchFamily="34" charset="0"/>
            </a:endParaRPr>
          </a:p>
          <a:p>
            <a:pPr marL="0" algn="l" rtl="0" eaLnBrk="1" fontAlgn="t" latinLnBrk="0" hangingPunct="1">
              <a:spcBef>
                <a:spcPts val="0"/>
              </a:spcBef>
              <a:spcAft>
                <a:spcPts val="1200"/>
              </a:spcAft>
            </a:pPr>
            <a:r>
              <a:rPr lang="en-GB" sz="1800" b="0" i="0" u="none" strike="noStrike" kern="1200" dirty="0">
                <a:solidFill>
                  <a:schemeClr val="bg1"/>
                </a:solidFill>
                <a:effectLst/>
                <a:latin typeface="Calibri" panose="020F0502020204030204" pitchFamily="34" charset="0"/>
              </a:rPr>
              <a:t>Narrative</a:t>
            </a:r>
            <a:r>
              <a:rPr lang="en-GB" dirty="0">
                <a:solidFill>
                  <a:schemeClr val="bg1"/>
                </a:solidFill>
                <a:latin typeface="Arial" panose="020B0604020202020204" pitchFamily="34" charset="0"/>
              </a:rPr>
              <a:t> - </a:t>
            </a:r>
            <a:r>
              <a:rPr lang="en-GB" sz="1800" b="0" i="0" u="none" strike="noStrike" kern="1200" dirty="0">
                <a:solidFill>
                  <a:schemeClr val="bg1"/>
                </a:solidFill>
                <a:effectLst/>
                <a:latin typeface="Calibri" panose="020F0502020204030204" pitchFamily="34" charset="0"/>
              </a:rPr>
              <a:t>Children could write about a future where robots help in the home or play with children.</a:t>
            </a:r>
            <a:endParaRPr lang="en-GB" sz="1800" b="0" i="0" u="none" strike="noStrike" dirty="0">
              <a:solidFill>
                <a:schemeClr val="bg1"/>
              </a:solidFill>
              <a:effectLst/>
              <a:latin typeface="Arial" panose="020B0604020202020204" pitchFamily="34" charset="0"/>
            </a:endParaRPr>
          </a:p>
          <a:p>
            <a:pPr marL="0" algn="l" rtl="0" eaLnBrk="1" fontAlgn="t" latinLnBrk="0" hangingPunct="1">
              <a:spcBef>
                <a:spcPts val="0"/>
              </a:spcBef>
              <a:spcAft>
                <a:spcPts val="1200"/>
              </a:spcAft>
            </a:pPr>
            <a:r>
              <a:rPr lang="en-GB" sz="1800" b="0" i="0" u="none" strike="noStrike" kern="1200" dirty="0">
                <a:solidFill>
                  <a:schemeClr val="bg1"/>
                </a:solidFill>
                <a:effectLst/>
                <a:latin typeface="Calibri" panose="020F0502020204030204" pitchFamily="34" charset="0"/>
              </a:rPr>
              <a:t>Newspaper report</a:t>
            </a:r>
            <a:r>
              <a:rPr lang="en-GB" dirty="0">
                <a:solidFill>
                  <a:schemeClr val="bg1"/>
                </a:solidFill>
                <a:latin typeface="Arial" panose="020B0604020202020204" pitchFamily="34" charset="0"/>
              </a:rPr>
              <a:t> - </a:t>
            </a:r>
            <a:r>
              <a:rPr lang="en-GB" sz="1800" b="0" i="0" u="none" strike="noStrike" kern="1200" dirty="0">
                <a:solidFill>
                  <a:schemeClr val="bg1"/>
                </a:solidFill>
                <a:effectLst/>
                <a:latin typeface="Calibri" panose="020F0502020204030204" pitchFamily="34" charset="0"/>
              </a:rPr>
              <a:t>Write an article explaining the advantages (or disadvantages) of having robots in the world.</a:t>
            </a:r>
            <a:endParaRPr lang="en-GB" sz="1800" b="0" i="0" u="none" strike="noStrike" dirty="0">
              <a:solidFill>
                <a:schemeClr val="bg1"/>
              </a:solidFill>
              <a:effectLst/>
              <a:latin typeface="Arial" panose="020B0604020202020204" pitchFamily="34" charset="0"/>
            </a:endParaRPr>
          </a:p>
          <a:p>
            <a:pPr marL="0" algn="l" rtl="0" eaLnBrk="1" fontAlgn="t" latinLnBrk="0" hangingPunct="1">
              <a:spcBef>
                <a:spcPts val="0"/>
              </a:spcBef>
              <a:spcAft>
                <a:spcPts val="1200"/>
              </a:spcAft>
            </a:pPr>
            <a:r>
              <a:rPr lang="en-GB" sz="1800" b="0" i="0" u="none" strike="noStrike" kern="1200" dirty="0">
                <a:solidFill>
                  <a:schemeClr val="bg1"/>
                </a:solidFill>
                <a:effectLst/>
                <a:latin typeface="Calibri" panose="020F0502020204030204" pitchFamily="34" charset="0"/>
              </a:rPr>
              <a:t>Diary</a:t>
            </a:r>
            <a:r>
              <a:rPr lang="en-GB" dirty="0">
                <a:solidFill>
                  <a:schemeClr val="bg1"/>
                </a:solidFill>
                <a:latin typeface="Arial" panose="020B0604020202020204" pitchFamily="34" charset="0"/>
              </a:rPr>
              <a:t> - </a:t>
            </a:r>
            <a:r>
              <a:rPr lang="en-GB" sz="1800" b="0" i="0" u="none" strike="noStrike" kern="1200" dirty="0">
                <a:solidFill>
                  <a:schemeClr val="bg1"/>
                </a:solidFill>
                <a:effectLst/>
                <a:latin typeface="Calibri" panose="020F0502020204030204" pitchFamily="34" charset="0"/>
              </a:rPr>
              <a:t>Children could imagine that they are a robot and write ‘A day in the life of …’</a:t>
            </a:r>
            <a:endParaRPr lang="en-GB" sz="1800" b="0" i="0" u="none" strike="noStrike" dirty="0">
              <a:solidFill>
                <a:schemeClr val="bg1"/>
              </a:solidFill>
              <a:effectLst/>
              <a:latin typeface="Arial" panose="020B0604020202020204" pitchFamily="34" charset="0"/>
            </a:endParaRPr>
          </a:p>
        </p:txBody>
      </p:sp>
      <p:sp>
        <p:nvSpPr>
          <p:cNvPr id="4" name="Rectangle: Rounded Corners 3">
            <a:extLst>
              <a:ext uri="{FF2B5EF4-FFF2-40B4-BE49-F238E27FC236}">
                <a16:creationId xmlns:a16="http://schemas.microsoft.com/office/drawing/2014/main" id="{D2E8D39A-598E-3268-BBC5-899A489F7AA6}"/>
              </a:ext>
            </a:extLst>
          </p:cNvPr>
          <p:cNvSpPr/>
          <p:nvPr/>
        </p:nvSpPr>
        <p:spPr>
          <a:xfrm>
            <a:off x="4903660" y="1557909"/>
            <a:ext cx="3777521" cy="1325562"/>
          </a:xfrm>
          <a:prstGeom prst="roundRect">
            <a:avLst>
              <a:gd name="adj" fmla="val 29314"/>
            </a:avLst>
          </a:prstGeom>
          <a:solidFill>
            <a:srgbClr val="3EB1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rtl="0" eaLnBrk="1" fontAlgn="t" latinLnBrk="0" hangingPunct="1">
              <a:spcBef>
                <a:spcPts val="0"/>
              </a:spcBef>
              <a:spcAft>
                <a:spcPts val="1200"/>
              </a:spcAft>
            </a:pPr>
            <a:r>
              <a:rPr lang="en-GB" sz="1800" b="1" i="0" u="none" strike="noStrike" kern="1200" dirty="0">
                <a:solidFill>
                  <a:srgbClr val="FFFFFF"/>
                </a:solidFill>
                <a:effectLst/>
                <a:latin typeface="Calibri" panose="020F0502020204030204" pitchFamily="34" charset="0"/>
              </a:rPr>
              <a:t>Maths</a:t>
            </a:r>
            <a:endParaRPr lang="en-GB" b="1" dirty="0">
              <a:solidFill>
                <a:srgbClr val="FFFFFF"/>
              </a:solidFill>
              <a:latin typeface="Calibri" panose="020F0502020204030204" pitchFamily="34" charset="0"/>
            </a:endParaRPr>
          </a:p>
          <a:p>
            <a:pPr marL="0" algn="l" rtl="0" eaLnBrk="1" fontAlgn="t" latinLnBrk="0" hangingPunct="1">
              <a:spcBef>
                <a:spcPts val="0"/>
              </a:spcBef>
              <a:spcAft>
                <a:spcPts val="1200"/>
              </a:spcAft>
            </a:pPr>
            <a:r>
              <a:rPr lang="en-GB" sz="1800" i="0" u="none" strike="noStrike" kern="1200" dirty="0">
                <a:solidFill>
                  <a:srgbClr val="FFFFFF"/>
                </a:solidFill>
                <a:effectLst/>
                <a:latin typeface="Calibri" panose="020F0502020204030204" pitchFamily="34" charset="0"/>
              </a:rPr>
              <a:t>Reading scales - </a:t>
            </a:r>
            <a:r>
              <a:rPr lang="en-GB" dirty="0">
                <a:solidFill>
                  <a:srgbClr val="FFFFFF"/>
                </a:solidFill>
                <a:latin typeface="Calibri" panose="020F0502020204030204" pitchFamily="34" charset="0"/>
              </a:rPr>
              <a:t>i</a:t>
            </a:r>
            <a:r>
              <a:rPr lang="en-GB" sz="1800" i="0" u="none" strike="noStrike" kern="1200" dirty="0">
                <a:solidFill>
                  <a:srgbClr val="FFFFFF"/>
                </a:solidFill>
                <a:effectLst/>
                <a:latin typeface="Calibri" panose="020F0502020204030204" pitchFamily="34" charset="0"/>
              </a:rPr>
              <a:t>nvestigating friction using force meters</a:t>
            </a:r>
            <a:endParaRPr lang="en-GB" sz="1800" i="0" u="none" strike="noStrike" dirty="0">
              <a:effectLst/>
              <a:latin typeface="Arial" panose="020B0604020202020204" pitchFamily="34" charset="0"/>
            </a:endParaRPr>
          </a:p>
        </p:txBody>
      </p:sp>
      <p:sp>
        <p:nvSpPr>
          <p:cNvPr id="5" name="Rectangle: Rounded Corners 4">
            <a:extLst>
              <a:ext uri="{FF2B5EF4-FFF2-40B4-BE49-F238E27FC236}">
                <a16:creationId xmlns:a16="http://schemas.microsoft.com/office/drawing/2014/main" id="{21CE7471-34F7-FCEB-5B47-D013D0F414A9}"/>
              </a:ext>
            </a:extLst>
          </p:cNvPr>
          <p:cNvSpPr/>
          <p:nvPr/>
        </p:nvSpPr>
        <p:spPr>
          <a:xfrm>
            <a:off x="4903661" y="3312826"/>
            <a:ext cx="3777520" cy="3043004"/>
          </a:xfrm>
          <a:prstGeom prst="roundRect">
            <a:avLst>
              <a:gd name="adj" fmla="val 11599"/>
            </a:avLst>
          </a:prstGeom>
          <a:solidFill>
            <a:srgbClr val="4C8C2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rtl="0" eaLnBrk="1" fontAlgn="t" latinLnBrk="0" hangingPunct="1">
              <a:spcBef>
                <a:spcPts val="0"/>
              </a:spcBef>
              <a:spcAft>
                <a:spcPts val="1200"/>
              </a:spcAft>
            </a:pPr>
            <a:r>
              <a:rPr lang="en-GB" sz="1800" b="1" i="0" u="none" strike="noStrike" kern="1200" dirty="0">
                <a:solidFill>
                  <a:srgbClr val="FFFFFF"/>
                </a:solidFill>
                <a:effectLst/>
                <a:latin typeface="Calibri" panose="020F0502020204030204" pitchFamily="34" charset="0"/>
              </a:rPr>
              <a:t>Design Technology</a:t>
            </a:r>
          </a:p>
          <a:p>
            <a:pPr marL="0" marR="0" lvl="0" indent="0" algn="l" defTabSz="914400" rtl="0" eaLnBrk="1" fontAlgn="auto" latinLnBrk="0" hangingPunct="1">
              <a:lnSpc>
                <a:spcPct val="100000"/>
              </a:lnSpc>
              <a:spcBef>
                <a:spcPts val="0"/>
              </a:spcBef>
              <a:spcAft>
                <a:spcPts val="1200"/>
              </a:spcAft>
              <a:buClrTx/>
              <a:buSzTx/>
              <a:buFontTx/>
              <a:buNone/>
              <a:tabLst/>
              <a:defRPr/>
            </a:pPr>
            <a:r>
              <a:rPr lang="en-GB" dirty="0"/>
              <a:t>M</a:t>
            </a:r>
            <a:r>
              <a:rPr lang="en-GB" i="0" dirty="0"/>
              <a:t>ake a robot that has moving parts:</a:t>
            </a:r>
          </a:p>
          <a:p>
            <a:pPr marL="285750" marR="0" lvl="0" indent="-285750" algn="l" defTabSz="914400" rtl="0" eaLnBrk="1" fontAlgn="auto" latinLnBrk="0" hangingPunct="1">
              <a:lnSpc>
                <a:spcPct val="100000"/>
              </a:lnSpc>
              <a:spcBef>
                <a:spcPts val="0"/>
              </a:spcBef>
              <a:spcAft>
                <a:spcPts val="1200"/>
              </a:spcAft>
              <a:buClrTx/>
              <a:buSzTx/>
              <a:buFont typeface="Arial" panose="020B0604020202020204" pitchFamily="34" charset="0"/>
              <a:buChar char="•"/>
              <a:tabLst/>
              <a:defRPr/>
            </a:pPr>
            <a:r>
              <a:rPr lang="en-GB" b="0" i="0" dirty="0"/>
              <a:t>junk modelling with folded card/paper strips as ligaments or split pins to form hinged joints</a:t>
            </a:r>
          </a:p>
          <a:p>
            <a:pPr marL="285750" marR="0" lvl="0" indent="-285750" algn="l" defTabSz="914400" rtl="0" eaLnBrk="1" fontAlgn="auto" latinLnBrk="0" hangingPunct="1">
              <a:lnSpc>
                <a:spcPct val="100000"/>
              </a:lnSpc>
              <a:spcBef>
                <a:spcPts val="0"/>
              </a:spcBef>
              <a:spcAft>
                <a:spcPts val="1200"/>
              </a:spcAft>
              <a:buClrTx/>
              <a:buSzTx/>
              <a:buFont typeface="Arial" panose="020B0604020202020204" pitchFamily="34" charset="0"/>
              <a:buChar char="•"/>
              <a:tabLst/>
              <a:defRPr/>
            </a:pPr>
            <a:r>
              <a:rPr lang="en-GB" b="0" i="0" dirty="0"/>
              <a:t>build robots with moving parts powered by pneumatic systems</a:t>
            </a:r>
          </a:p>
        </p:txBody>
      </p:sp>
    </p:spTree>
    <p:extLst>
      <p:ext uri="{BB962C8B-B14F-4D97-AF65-F5344CB8AC3E}">
        <p14:creationId xmlns:p14="http://schemas.microsoft.com/office/powerpoint/2010/main" val="4426867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BE9A749-B1E4-4BE0-8102-2EFF9A9DDFE4}"/>
              </a:ext>
            </a:extLst>
          </p:cNvPr>
          <p:cNvSpPr/>
          <p:nvPr/>
        </p:nvSpPr>
        <p:spPr>
          <a:xfrm>
            <a:off x="703770" y="5726291"/>
            <a:ext cx="8084932" cy="73866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3C3C3C"/>
                </a:solidFill>
                <a:effectLst/>
                <a:uLnTx/>
                <a:uFillTx/>
                <a:latin typeface="Calibri" panose="020F0502020204030204"/>
                <a:ea typeface="+mn-ea"/>
                <a:cs typeface="Plus Jakarta Sans ExtraBold" pitchFamily="2" charset="0"/>
              </a:rPr>
              <a:t>Feedback</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C3C3C"/>
                </a:solidFill>
                <a:effectLst/>
                <a:uLnTx/>
                <a:uFillTx/>
                <a:latin typeface="Calibri" panose="020F0502020204030204"/>
                <a:ea typeface="+mn-ea"/>
                <a:cs typeface="Plus Jakarta Sans Medium" pitchFamily="2" charset="0"/>
              </a:rPr>
              <a:t>We would welcome any feedback on these materials.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C3C3C"/>
                </a:solidFill>
                <a:effectLst/>
                <a:uLnTx/>
                <a:uFillTx/>
                <a:latin typeface="Calibri" panose="020F0502020204030204"/>
                <a:ea typeface="+mn-ea"/>
                <a:cs typeface="Plus Jakarta Sans Medium" pitchFamily="2" charset="0"/>
              </a:rPr>
              <a:t>Please email </a:t>
            </a:r>
            <a:r>
              <a:rPr kumimoji="0" lang="en-US" sz="1400" b="0" i="0" u="none" strike="noStrike" kern="1200" cap="none" spc="0" normalizeH="0" baseline="0" noProof="0">
                <a:ln>
                  <a:noFill/>
                </a:ln>
                <a:solidFill>
                  <a:srgbClr val="3C3C3C"/>
                </a:solidFill>
                <a:effectLst/>
                <a:uLnTx/>
                <a:uFillTx/>
                <a:latin typeface="Calibri" panose="020F0502020204030204"/>
                <a:ea typeface="+mn-ea"/>
                <a:cs typeface="Plus Jakarta Sans Medium" pitchFamily="2" charset="0"/>
                <a:hlinkClick r:id="rId3">
                  <a:extLst>
                    <a:ext uri="{A12FA001-AC4F-418D-AE19-62706E023703}">
                      <ahyp:hlinkClr xmlns:ahyp="http://schemas.microsoft.com/office/drawing/2018/hyperlinkcolor" val="tx"/>
                    </a:ext>
                  </a:extLst>
                </a:hlinkClick>
              </a:rPr>
              <a:t>info@pstt.org.uk</a:t>
            </a:r>
            <a:r>
              <a:rPr kumimoji="0" lang="en-US" sz="1400" b="0" i="0" u="none" strike="noStrike" kern="1200" cap="none" spc="0" normalizeH="0" baseline="0" noProof="0">
                <a:ln>
                  <a:noFill/>
                </a:ln>
                <a:solidFill>
                  <a:srgbClr val="3C3C3C"/>
                </a:solidFill>
                <a:effectLst/>
                <a:uLnTx/>
                <a:uFillTx/>
                <a:latin typeface="Calibri" panose="020F0502020204030204"/>
                <a:ea typeface="+mn-ea"/>
                <a:cs typeface="Plus Jakarta Sans Medium" pitchFamily="2" charset="0"/>
              </a:rPr>
              <a:t>  or complete this short </a:t>
            </a:r>
            <a:r>
              <a:rPr kumimoji="0" lang="en-US" sz="1400" b="0" i="0" u="none" strike="noStrike" kern="1200" cap="none" spc="0" normalizeH="0" baseline="0" noProof="0">
                <a:ln>
                  <a:noFill/>
                </a:ln>
                <a:solidFill>
                  <a:srgbClr val="3C3C3C"/>
                </a:solidFill>
                <a:effectLst/>
                <a:uLnTx/>
                <a:uFillTx/>
                <a:latin typeface="Calibri" panose="020F0502020204030204"/>
                <a:ea typeface="+mn-ea"/>
                <a:cs typeface="Plus Jakarta Sans Medium" pitchFamily="2" charset="0"/>
                <a:hlinkClick r:id="rId4">
                  <a:extLst>
                    <a:ext uri="{A12FA001-AC4F-418D-AE19-62706E023703}">
                      <ahyp:hlinkClr xmlns:ahyp="http://schemas.microsoft.com/office/drawing/2018/hyperlinkcolor" val="tx"/>
                    </a:ext>
                  </a:extLst>
                </a:hlinkClick>
              </a:rPr>
              <a:t>survey</a:t>
            </a:r>
            <a:r>
              <a:rPr kumimoji="0" lang="en-US" sz="1400" b="0" i="0" u="none" strike="noStrike" kern="1200" cap="none" spc="0" normalizeH="0" baseline="0" noProof="0">
                <a:ln>
                  <a:noFill/>
                </a:ln>
                <a:solidFill>
                  <a:srgbClr val="3C3C3C"/>
                </a:solidFill>
                <a:effectLst/>
                <a:uLnTx/>
                <a:uFillTx/>
                <a:latin typeface="Calibri" panose="020F0502020204030204"/>
                <a:ea typeface="+mn-ea"/>
                <a:cs typeface="Plus Jakarta Sans Medium" pitchFamily="2" charset="0"/>
              </a:rPr>
              <a:t>. </a:t>
            </a:r>
            <a:endParaRPr kumimoji="0" lang="en-GB" sz="1400" b="0" i="0" u="none" strike="noStrike" kern="1200" cap="none" spc="0" normalizeH="0" baseline="0" noProof="0">
              <a:ln>
                <a:noFill/>
              </a:ln>
              <a:solidFill>
                <a:srgbClr val="3C3C3C"/>
              </a:solidFill>
              <a:effectLst/>
              <a:uLnTx/>
              <a:uFillTx/>
              <a:latin typeface="Calibri" panose="020F0502020204030204"/>
              <a:ea typeface="+mn-ea"/>
              <a:cs typeface="+mn-cs"/>
            </a:endParaRPr>
          </a:p>
        </p:txBody>
      </p:sp>
      <p:sp>
        <p:nvSpPr>
          <p:cNvPr id="4" name="Rectangle 3">
            <a:extLst>
              <a:ext uri="{FF2B5EF4-FFF2-40B4-BE49-F238E27FC236}">
                <a16:creationId xmlns:a16="http://schemas.microsoft.com/office/drawing/2014/main" id="{DC449E50-D10E-484B-830F-FBDA3FD8D5DB}"/>
              </a:ext>
            </a:extLst>
          </p:cNvPr>
          <p:cNvSpPr/>
          <p:nvPr/>
        </p:nvSpPr>
        <p:spPr>
          <a:xfrm>
            <a:off x="703770" y="2866579"/>
            <a:ext cx="8084932" cy="2677656"/>
          </a:xfrm>
          <a:prstGeom prst="rect">
            <a:avLst/>
          </a:prstGeom>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a:ln>
                  <a:noFill/>
                </a:ln>
                <a:solidFill>
                  <a:srgbClr val="3C3C3C"/>
                </a:solidFill>
                <a:effectLst/>
                <a:uLnTx/>
                <a:uFillTx/>
                <a:latin typeface="Calibri" panose="020F0502020204030204"/>
                <a:ea typeface="Calibri" panose="020F0502020204030204" pitchFamily="34" charset="0"/>
                <a:cs typeface="Plus Jakarta Sans ExtraBold" pitchFamily="2" charset="0"/>
              </a:rPr>
              <a:t>Disclaimer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srgbClr val="3C3C3C"/>
                </a:solidFill>
                <a:effectLst/>
                <a:uLnTx/>
                <a:uFillTx/>
                <a:latin typeface="Calibri" panose="020F0502020204030204"/>
                <a:ea typeface="Calibri" panose="020F0502020204030204" pitchFamily="34" charset="0"/>
                <a:cs typeface="Plus Jakarta Sans Medium" pitchFamily="2" charset="0"/>
              </a:rPr>
              <a:t>The Primary Science Teaching Trust (PSTT) is not liable for the actions or activities of any reader or anyone else who uses the information in this document or the associated classroom materials. PSTT assumes no liability with regard to injuries or damage to property that may occur as a result of using the information contained in these plans.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srgbClr val="3C3C3C"/>
                </a:solidFill>
                <a:effectLst/>
                <a:uLnTx/>
                <a:uFillTx/>
                <a:latin typeface="Calibri" panose="020F0502020204030204"/>
                <a:ea typeface="Calibri" panose="020F0502020204030204" pitchFamily="34" charset="0"/>
                <a:cs typeface="Plus Jakarta Sans Medium" pitchFamily="2"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srgbClr val="3C3C3C"/>
                </a:solidFill>
                <a:effectLst/>
                <a:uLnTx/>
                <a:uFillTx/>
                <a:latin typeface="Calibri" panose="020F0502020204030204"/>
                <a:ea typeface="Calibri" panose="020F0502020204030204" pitchFamily="34" charset="0"/>
                <a:cs typeface="Plus Jakarta Sans Medium" pitchFamily="2" charset="0"/>
              </a:rPr>
              <a:t>PSTT recommends that a full risk assessment is carried out before undertaking in the classroom any of the practical investigations contained in the power point.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a:ln>
                <a:noFill/>
              </a:ln>
              <a:solidFill>
                <a:srgbClr val="3C3C3C"/>
              </a:solidFill>
              <a:effectLst/>
              <a:uLnTx/>
              <a:uFillTx/>
              <a:latin typeface="Calibri" panose="020F0502020204030204"/>
              <a:ea typeface="Calibri" panose="020F0502020204030204" pitchFamily="34" charset="0"/>
              <a:cs typeface="Plus Jakarta Sans Medium"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a:ln>
                  <a:noFill/>
                </a:ln>
                <a:solidFill>
                  <a:srgbClr val="3C3C3C"/>
                </a:solidFill>
                <a:effectLst/>
                <a:uLnTx/>
                <a:uFillTx/>
                <a:latin typeface="Calibri" panose="020F0502020204030204"/>
                <a:ea typeface="Calibri" panose="020F0502020204030204" pitchFamily="34" charset="0"/>
                <a:cs typeface="Plus Jakarta Sans ExtraBold" pitchFamily="2" charset="0"/>
              </a:rPr>
              <a:t>Safety note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srgbClr val="3C3C3C"/>
                </a:solidFill>
                <a:effectLst/>
                <a:uLnTx/>
                <a:uFillTx/>
                <a:latin typeface="Calibri" panose="020F0502020204030204"/>
                <a:ea typeface="Calibri" panose="020F0502020204030204" pitchFamily="34" charset="0"/>
                <a:cs typeface="Plus Jakarta Sans Medium" pitchFamily="2" charset="0"/>
              </a:rPr>
              <a:t>PSTT advises teachers to refer to either CLEAPSS website or SSERC website for up to date health and safety information when planning practical activities for children.</a:t>
            </a:r>
          </a:p>
        </p:txBody>
      </p:sp>
      <p:sp>
        <p:nvSpPr>
          <p:cNvPr id="5" name="Rectangle 4">
            <a:extLst>
              <a:ext uri="{FF2B5EF4-FFF2-40B4-BE49-F238E27FC236}">
                <a16:creationId xmlns:a16="http://schemas.microsoft.com/office/drawing/2014/main" id="{8DDA5A8F-916F-4B0A-89B9-F55C61E55418}"/>
              </a:ext>
            </a:extLst>
          </p:cNvPr>
          <p:cNvSpPr/>
          <p:nvPr/>
        </p:nvSpPr>
        <p:spPr>
          <a:xfrm>
            <a:off x="703770" y="836712"/>
            <a:ext cx="8084932" cy="1815882"/>
          </a:xfrm>
          <a:prstGeom prst="rect">
            <a:avLst/>
          </a:prstGeom>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This </a:t>
            </a:r>
            <a:r>
              <a:rPr kumimoji="0" lang="en-US" sz="14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PowerPoint</a:t>
            </a:r>
            <a:r>
              <a:rPr kumimoji="0" lang="en-US" sz="1400"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 is intended to be a guide for teachers for their reference although they may wish to show certain slides in the classroom.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ExtraBold" pitchFamily="2" charset="0"/>
              </a:rPr>
              <a:t>Copyright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Medium" pitchFamily="2" charset="0"/>
              </a:rPr>
              <a:t>The materials included in these resources are </a:t>
            </a:r>
            <a:r>
              <a:rPr kumimoji="0" lang="en-GB" sz="1400" b="1" i="0" u="none" strike="noStrike" kern="1200" cap="none" spc="0" normalizeH="0" baseline="0" noProof="0" dirty="0">
                <a:ln>
                  <a:noFill/>
                </a:ln>
                <a:solidFill>
                  <a:srgbClr val="3C3C3C"/>
                </a:solidFill>
                <a:effectLst/>
                <a:uLnTx/>
                <a:uFillTx/>
                <a:latin typeface="Calibri"/>
                <a:ea typeface="Calibri" panose="020F0502020204030204" pitchFamily="34" charset="0"/>
                <a:cs typeface="Plus Jakarta Sans ExtraBold" pitchFamily="2" charset="0"/>
              </a:rPr>
              <a:t>©Primary Science Teaching Trust 2021</a:t>
            </a:r>
            <a:r>
              <a:rPr kumimoji="0" lang="en-GB" sz="1400" b="0"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Medium" pitchFamily="2" charset="0"/>
              </a:rPr>
              <a:t> but may be freely reproduced by teachers in schools for educational purposes, subject to the source being credited. Materials may not be used for promotional or commercial purposes without the express permission of PSTT. On no account may copies be offered for sale.</a:t>
            </a:r>
          </a:p>
        </p:txBody>
      </p:sp>
    </p:spTree>
    <p:extLst>
      <p:ext uri="{BB962C8B-B14F-4D97-AF65-F5344CB8AC3E}">
        <p14:creationId xmlns:p14="http://schemas.microsoft.com/office/powerpoint/2010/main" val="14545190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CE9A4A2-6880-CE44-AEEE-591D319ED21F}"/>
              </a:ext>
            </a:extLst>
          </p:cNvPr>
          <p:cNvSpPr txBox="1"/>
          <p:nvPr/>
        </p:nvSpPr>
        <p:spPr>
          <a:xfrm>
            <a:off x="859749" y="2253072"/>
            <a:ext cx="7700386" cy="14847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62" b="0" i="0" u="none" strike="noStrike" kern="1200" cap="none" spc="0" normalizeH="0" baseline="0" noProof="0">
                <a:ln>
                  <a:noFill/>
                </a:ln>
                <a:solidFill>
                  <a:srgbClr val="3C3C3C"/>
                </a:solidFill>
                <a:effectLst/>
                <a:uLnTx/>
                <a:uFillTx/>
                <a:latin typeface="Calibri" panose="020F0502020204030204"/>
                <a:ea typeface="+mn-ea"/>
                <a:cs typeface="+mn-cs"/>
              </a:rPr>
              <a:t>For more information on the Primary Science Teaching Trust and access to a large selection of PSTT resources, visit our website:</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662" b="0" i="0"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3EB1C8"/>
                </a:solidFill>
                <a:effectLst/>
                <a:uLnTx/>
                <a:uFillTx/>
                <a:latin typeface="Calibri" panose="020F0502020204030204"/>
                <a:ea typeface="+mn-ea"/>
                <a:cs typeface="+mn-cs"/>
                <a:hlinkClick r:id="rId3">
                  <a:extLst>
                    <a:ext uri="{A12FA001-AC4F-418D-AE19-62706E023703}">
                      <ahyp:hlinkClr xmlns:ahyp="http://schemas.microsoft.com/office/drawing/2018/hyperlinkcolor" val="tx"/>
                    </a:ext>
                  </a:extLst>
                </a:hlinkClick>
              </a:rPr>
              <a:t>www.pstt.org.uk</a:t>
            </a:r>
            <a:endParaRPr kumimoji="0" lang="en-US" sz="2400" b="1" i="0" u="none" strike="noStrike" kern="1200" cap="none" spc="0" normalizeH="0" baseline="0" noProof="0">
              <a:ln>
                <a:noFill/>
              </a:ln>
              <a:solidFill>
                <a:srgbClr val="3EB1C8"/>
              </a:solidFill>
              <a:effectLst/>
              <a:uLnTx/>
              <a:uFillTx/>
              <a:latin typeface="Calibri" panose="020F0502020204030204"/>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662"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12" name="Picture 11" descr="Logo&#10;&#10;Description automatically generated">
            <a:extLst>
              <a:ext uri="{FF2B5EF4-FFF2-40B4-BE49-F238E27FC236}">
                <a16:creationId xmlns:a16="http://schemas.microsoft.com/office/drawing/2014/main" id="{BC8CD99C-806E-0746-9D8C-FB858DED75E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206689" y="388315"/>
            <a:ext cx="3006506" cy="1334438"/>
          </a:xfrm>
          <a:prstGeom prst="rect">
            <a:avLst/>
          </a:prstGeom>
        </p:spPr>
      </p:pic>
      <p:sp>
        <p:nvSpPr>
          <p:cNvPr id="14" name="TextBox 13">
            <a:extLst>
              <a:ext uri="{FF2B5EF4-FFF2-40B4-BE49-F238E27FC236}">
                <a16:creationId xmlns:a16="http://schemas.microsoft.com/office/drawing/2014/main" id="{C3B9E567-5487-8AEA-B37C-9EBDCA5B1E7B}"/>
              </a:ext>
            </a:extLst>
          </p:cNvPr>
          <p:cNvSpPr txBox="1"/>
          <p:nvPr/>
        </p:nvSpPr>
        <p:spPr>
          <a:xfrm>
            <a:off x="3531618" y="4193604"/>
            <a:ext cx="2974148"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3C3C3C"/>
                </a:solidFill>
                <a:effectLst/>
                <a:uLnTx/>
                <a:uFillTx/>
                <a:latin typeface="Calibri" panose="020F0502020204030204"/>
                <a:ea typeface="+mn-ea"/>
                <a:cs typeface="+mn-cs"/>
              </a:rPr>
              <a:t>/PrimaryScienceTeachingTrust</a:t>
            </a:r>
          </a:p>
        </p:txBody>
      </p:sp>
      <p:sp>
        <p:nvSpPr>
          <p:cNvPr id="15" name="TextBox 14">
            <a:extLst>
              <a:ext uri="{FF2B5EF4-FFF2-40B4-BE49-F238E27FC236}">
                <a16:creationId xmlns:a16="http://schemas.microsoft.com/office/drawing/2014/main" id="{B0A31DAF-7B4F-8C15-26A2-BD92151D74B7}"/>
              </a:ext>
            </a:extLst>
          </p:cNvPr>
          <p:cNvSpPr txBox="1"/>
          <p:nvPr/>
        </p:nvSpPr>
        <p:spPr>
          <a:xfrm>
            <a:off x="3531618" y="4966313"/>
            <a:ext cx="163493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3C3C3C"/>
                </a:solidFill>
                <a:effectLst/>
                <a:uLnTx/>
                <a:uFillTx/>
                <a:latin typeface="Calibri" panose="020F0502020204030204"/>
                <a:ea typeface="+mn-ea"/>
                <a:cs typeface="+mn-cs"/>
              </a:rPr>
              <a:t>/PSTT_whyhow</a:t>
            </a:r>
          </a:p>
        </p:txBody>
      </p:sp>
      <p:pic>
        <p:nvPicPr>
          <p:cNvPr id="3" name="Picture 2" descr="Logo, icon&#10;&#10;Description automatically generated">
            <a:extLst>
              <a:ext uri="{FF2B5EF4-FFF2-40B4-BE49-F238E27FC236}">
                <a16:creationId xmlns:a16="http://schemas.microsoft.com/office/drawing/2014/main" id="{39BC7781-C690-3D97-36B5-94A1891A5BDE}"/>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3114642" y="4879416"/>
            <a:ext cx="490942" cy="397566"/>
          </a:xfrm>
          <a:prstGeom prst="rect">
            <a:avLst/>
          </a:prstGeom>
        </p:spPr>
      </p:pic>
      <p:pic>
        <p:nvPicPr>
          <p:cNvPr id="5" name="Picture 4" descr="Logo, icon&#10;&#10;Description automatically generated">
            <a:extLst>
              <a:ext uri="{FF2B5EF4-FFF2-40B4-BE49-F238E27FC236}">
                <a16:creationId xmlns:a16="http://schemas.microsoft.com/office/drawing/2014/main" id="{D1EDB9D7-1D35-2533-B7B4-D31574F7742C}"/>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3090411" y="5645087"/>
            <a:ext cx="441207" cy="425078"/>
          </a:xfrm>
          <a:prstGeom prst="rect">
            <a:avLst/>
          </a:prstGeom>
        </p:spPr>
      </p:pic>
      <p:pic>
        <p:nvPicPr>
          <p:cNvPr id="8" name="Picture 7" descr="Logo, icon&#10;&#10;Description automatically generated">
            <a:extLst>
              <a:ext uri="{FF2B5EF4-FFF2-40B4-BE49-F238E27FC236}">
                <a16:creationId xmlns:a16="http://schemas.microsoft.com/office/drawing/2014/main" id="{B882CC20-50CA-B9D1-0032-8C8999DAA81A}"/>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3164378" y="4133928"/>
            <a:ext cx="391471" cy="377383"/>
          </a:xfrm>
          <a:prstGeom prst="rect">
            <a:avLst/>
          </a:prstGeom>
        </p:spPr>
      </p:pic>
      <p:sp>
        <p:nvSpPr>
          <p:cNvPr id="9" name="TextBox 8">
            <a:extLst>
              <a:ext uri="{FF2B5EF4-FFF2-40B4-BE49-F238E27FC236}">
                <a16:creationId xmlns:a16="http://schemas.microsoft.com/office/drawing/2014/main" id="{D15EBE4F-5463-4940-D0BC-D74C343E50A2}"/>
              </a:ext>
            </a:extLst>
          </p:cNvPr>
          <p:cNvSpPr txBox="1"/>
          <p:nvPr/>
        </p:nvSpPr>
        <p:spPr>
          <a:xfrm>
            <a:off x="3531618" y="5739022"/>
            <a:ext cx="163493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3C3C3C"/>
                </a:solidFill>
                <a:effectLst/>
                <a:uLnTx/>
                <a:uFillTx/>
                <a:latin typeface="Calibri" panose="020F0502020204030204"/>
                <a:ea typeface="+mn-ea"/>
                <a:cs typeface="+mn-cs"/>
              </a:rPr>
              <a:t>/PSTT_whyhow</a:t>
            </a:r>
          </a:p>
        </p:txBody>
      </p:sp>
    </p:spTree>
    <p:extLst>
      <p:ext uri="{BB962C8B-B14F-4D97-AF65-F5344CB8AC3E}">
        <p14:creationId xmlns:p14="http://schemas.microsoft.com/office/powerpoint/2010/main" val="8041809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42445D83-E6D8-80FD-2B16-81A76EBB14BA}"/>
              </a:ext>
            </a:extLst>
          </p:cNvPr>
          <p:cNvSpPr txBox="1"/>
          <p:nvPr/>
        </p:nvSpPr>
        <p:spPr>
          <a:xfrm>
            <a:off x="626622" y="3813103"/>
            <a:ext cx="8316416"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1" i="0" u="none" strike="noStrike" kern="1200" cap="none" spc="0" normalizeH="0" baseline="0" noProof="0">
              <a:ln>
                <a:noFill/>
              </a:ln>
              <a:solidFill>
                <a:prstClr val="black"/>
              </a:solidFill>
              <a:effectLst/>
              <a:uLnTx/>
              <a:uFillTx/>
              <a:latin typeface="Plus Jakarta Sans ExtraBold" pitchFamily="2" charset="0"/>
              <a:ea typeface="+mn-ea"/>
              <a:cs typeface="Plus Jakarta Sans ExtraBold" pitchFamily="2" charset="0"/>
            </a:endParaRP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GB" sz="1400" b="0" i="0" u="none" strike="noStrike" kern="1200" cap="none" spc="0" normalizeH="0" baseline="0" noProof="0">
              <a:ln>
                <a:noFill/>
              </a:ln>
              <a:solidFill>
                <a:srgbClr val="FF0000"/>
              </a:solidFill>
              <a:effectLst/>
              <a:uLnTx/>
              <a:uFillTx/>
              <a:latin typeface="Plus Jakarta Sans Medium" pitchFamily="2" charset="0"/>
              <a:ea typeface="+mn-ea"/>
              <a:cs typeface="Plus Jakarta Sans Medium" pitchFamily="2" charset="0"/>
            </a:endParaRPr>
          </a:p>
        </p:txBody>
      </p:sp>
      <p:sp>
        <p:nvSpPr>
          <p:cNvPr id="10" name="Title 9">
            <a:extLst>
              <a:ext uri="{FF2B5EF4-FFF2-40B4-BE49-F238E27FC236}">
                <a16:creationId xmlns:a16="http://schemas.microsoft.com/office/drawing/2014/main" id="{665AC755-F6E8-0215-B380-5F6E2EA46D26}"/>
              </a:ext>
            </a:extLst>
          </p:cNvPr>
          <p:cNvSpPr>
            <a:spLocks noGrp="1"/>
          </p:cNvSpPr>
          <p:nvPr>
            <p:ph type="title"/>
          </p:nvPr>
        </p:nvSpPr>
        <p:spPr>
          <a:xfrm>
            <a:off x="617229" y="461134"/>
            <a:ext cx="8335201" cy="543975"/>
          </a:xfrm>
        </p:spPr>
        <p:txBody>
          <a:bodyPr>
            <a:noAutofit/>
          </a:bodyPr>
          <a:lstStyle/>
          <a:p>
            <a:r>
              <a:rPr lang="en-GB" dirty="0">
                <a:latin typeface="+mn-lt"/>
                <a:cs typeface="Calibri"/>
              </a:rPr>
              <a:t>What small magnetic robots can do</a:t>
            </a:r>
          </a:p>
        </p:txBody>
      </p:sp>
      <p:sp>
        <p:nvSpPr>
          <p:cNvPr id="3" name="TextBox 2">
            <a:extLst>
              <a:ext uri="{FF2B5EF4-FFF2-40B4-BE49-F238E27FC236}">
                <a16:creationId xmlns:a16="http://schemas.microsoft.com/office/drawing/2014/main" id="{11017798-E05A-675E-904D-496F8851E70E}"/>
              </a:ext>
            </a:extLst>
          </p:cNvPr>
          <p:cNvSpPr txBox="1"/>
          <p:nvPr/>
        </p:nvSpPr>
        <p:spPr>
          <a:xfrm>
            <a:off x="608896" y="1141822"/>
            <a:ext cx="3435033"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Subject knowledge</a:t>
            </a:r>
          </a:p>
        </p:txBody>
      </p:sp>
      <p:sp>
        <p:nvSpPr>
          <p:cNvPr id="5" name="TextBox 4">
            <a:extLst>
              <a:ext uri="{FF2B5EF4-FFF2-40B4-BE49-F238E27FC236}">
                <a16:creationId xmlns:a16="http://schemas.microsoft.com/office/drawing/2014/main" id="{54655FA9-427B-F18A-99D8-EB4EB5367595}"/>
              </a:ext>
            </a:extLst>
          </p:cNvPr>
          <p:cNvSpPr txBox="1"/>
          <p:nvPr/>
        </p:nvSpPr>
        <p:spPr>
          <a:xfrm>
            <a:off x="4522076" y="1168456"/>
            <a:ext cx="4013028"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Enquiry skills*</a:t>
            </a:r>
          </a:p>
        </p:txBody>
      </p:sp>
      <p:sp>
        <p:nvSpPr>
          <p:cNvPr id="6" name="Rectangle: Rounded Corners 5">
            <a:extLst>
              <a:ext uri="{FF2B5EF4-FFF2-40B4-BE49-F238E27FC236}">
                <a16:creationId xmlns:a16="http://schemas.microsoft.com/office/drawing/2014/main" id="{3D5BC8AD-66C5-D7AD-0C60-8B526903F136}"/>
              </a:ext>
            </a:extLst>
          </p:cNvPr>
          <p:cNvSpPr/>
          <p:nvPr/>
        </p:nvSpPr>
        <p:spPr>
          <a:xfrm>
            <a:off x="628652" y="1537788"/>
            <a:ext cx="3632955" cy="1578917"/>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Plus Jakarta Sans Medium" pitchFamily="2" charset="0"/>
              </a:rPr>
              <a:t>Notice that magnetic forces can act at a distance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Plus Jakarta Sans Medium" pitchFamily="2" charset="0"/>
              </a:rPr>
              <a:t>Compare and group materials according to whether they are magnetic</a:t>
            </a:r>
          </a:p>
        </p:txBody>
      </p:sp>
      <p:sp>
        <p:nvSpPr>
          <p:cNvPr id="2" name="Rectangle: Rounded Corners 1">
            <a:extLst>
              <a:ext uri="{FF2B5EF4-FFF2-40B4-BE49-F238E27FC236}">
                <a16:creationId xmlns:a16="http://schemas.microsoft.com/office/drawing/2014/main" id="{F0121186-1578-5053-910B-2500E791E200}"/>
              </a:ext>
            </a:extLst>
          </p:cNvPr>
          <p:cNvSpPr/>
          <p:nvPr/>
        </p:nvSpPr>
        <p:spPr>
          <a:xfrm>
            <a:off x="626622" y="3908925"/>
            <a:ext cx="8265378" cy="1305490"/>
          </a:xfrm>
          <a:prstGeom prst="roundRect">
            <a:avLst/>
          </a:prstGeom>
          <a:solidFill>
            <a:srgbClr val="84BD00"/>
          </a:solidFill>
          <a:ln>
            <a:solidFill>
              <a:srgbClr val="84BD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Plus Jakarta Sans Medium" pitchFamily="2" charset="0"/>
              </a:rPr>
              <a:t>Scientists and engineers have designed a tiny magnetic robot with a diameter &lt;1mm that can travel through small blood vessels inside the body. This has great potential for medical applications. Children are encouraged to think about which materials are magnetic and would be suitable for these robots.</a:t>
            </a:r>
          </a:p>
        </p:txBody>
      </p:sp>
      <p:sp>
        <p:nvSpPr>
          <p:cNvPr id="4" name="Rectangle: Rounded Corners 3">
            <a:extLst>
              <a:ext uri="{FF2B5EF4-FFF2-40B4-BE49-F238E27FC236}">
                <a16:creationId xmlns:a16="http://schemas.microsoft.com/office/drawing/2014/main" id="{89240770-77A8-09BE-FE16-549FFA4DD09F}"/>
              </a:ext>
            </a:extLst>
          </p:cNvPr>
          <p:cNvSpPr/>
          <p:nvPr/>
        </p:nvSpPr>
        <p:spPr>
          <a:xfrm>
            <a:off x="626622" y="5939120"/>
            <a:ext cx="8265378" cy="583200"/>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algn="l" defTabSz="914400" rtl="0" eaLnBrk="1" fontAlgn="auto" latinLnBrk="0" hangingPunct="1">
              <a:lnSpc>
                <a:spcPct val="100000"/>
              </a:lnSpc>
              <a:spcBef>
                <a:spcPts val="0"/>
              </a:spcBef>
              <a:spcAft>
                <a:spcPts val="0"/>
              </a:spcAft>
              <a:buClrTx/>
              <a:buSzTx/>
              <a:tabLst/>
              <a:defRPr/>
            </a:pP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Plus Jakarta Sans Medium" pitchFamily="2" charset="0"/>
              </a:rPr>
              <a:t>Investigate which materials are magnetic</a:t>
            </a:r>
          </a:p>
        </p:txBody>
      </p:sp>
      <p:sp>
        <p:nvSpPr>
          <p:cNvPr id="9" name="TextBox 8">
            <a:extLst>
              <a:ext uri="{FF2B5EF4-FFF2-40B4-BE49-F238E27FC236}">
                <a16:creationId xmlns:a16="http://schemas.microsoft.com/office/drawing/2014/main" id="{85C39255-E07D-D52F-BC1B-C6DCF16F1B08}"/>
              </a:ext>
            </a:extLst>
          </p:cNvPr>
          <p:cNvSpPr txBox="1"/>
          <p:nvPr/>
        </p:nvSpPr>
        <p:spPr>
          <a:xfrm>
            <a:off x="608896" y="3491682"/>
            <a:ext cx="4954044"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Summary of science research</a:t>
            </a:r>
          </a:p>
        </p:txBody>
      </p:sp>
      <p:sp>
        <p:nvSpPr>
          <p:cNvPr id="14" name="TextBox 13">
            <a:extLst>
              <a:ext uri="{FF2B5EF4-FFF2-40B4-BE49-F238E27FC236}">
                <a16:creationId xmlns:a16="http://schemas.microsoft.com/office/drawing/2014/main" id="{214394A2-A711-3832-AC7C-2854798D18E8}"/>
              </a:ext>
            </a:extLst>
          </p:cNvPr>
          <p:cNvSpPr txBox="1"/>
          <p:nvPr/>
        </p:nvSpPr>
        <p:spPr>
          <a:xfrm>
            <a:off x="628652" y="5487841"/>
            <a:ext cx="8447452"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Related investigations for children</a:t>
            </a:r>
            <a:endParaRPr kumimoji="0" lang="en-GB" sz="1800" b="0"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endParaRPr>
          </a:p>
        </p:txBody>
      </p:sp>
      <p:pic>
        <p:nvPicPr>
          <p:cNvPr id="12" name="Picture 11" descr="A white background with blue text&#10;&#10;Description automatically generated">
            <a:extLst>
              <a:ext uri="{FF2B5EF4-FFF2-40B4-BE49-F238E27FC236}">
                <a16:creationId xmlns:a16="http://schemas.microsoft.com/office/drawing/2014/main" id="{D3C24527-CE07-2BFE-CB7F-9870DC5DF70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0" y="2283906"/>
            <a:ext cx="4320000" cy="627777"/>
          </a:xfrm>
          <a:prstGeom prst="rect">
            <a:avLst/>
          </a:prstGeom>
        </p:spPr>
      </p:pic>
      <p:pic>
        <p:nvPicPr>
          <p:cNvPr id="13" name="Picture 12" descr="A white background with green text&#10;&#10;Description automatically generated">
            <a:extLst>
              <a:ext uri="{FF2B5EF4-FFF2-40B4-BE49-F238E27FC236}">
                <a16:creationId xmlns:a16="http://schemas.microsoft.com/office/drawing/2014/main" id="{550E895B-56C6-DB1E-2270-7D8937AFE8F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72000" y="1535912"/>
            <a:ext cx="4320000" cy="621573"/>
          </a:xfrm>
          <a:prstGeom prst="rect">
            <a:avLst/>
          </a:prstGeom>
        </p:spPr>
      </p:pic>
    </p:spTree>
    <p:extLst>
      <p:ext uri="{BB962C8B-B14F-4D97-AF65-F5344CB8AC3E}">
        <p14:creationId xmlns:p14="http://schemas.microsoft.com/office/powerpoint/2010/main" val="20981766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9CDB57-48B1-A2DE-DC3B-9929AC622ADC}"/>
              </a:ext>
            </a:extLst>
          </p:cNvPr>
          <p:cNvSpPr>
            <a:spLocks noGrp="1"/>
          </p:cNvSpPr>
          <p:nvPr>
            <p:ph type="title"/>
          </p:nvPr>
        </p:nvSpPr>
        <p:spPr/>
        <p:txBody>
          <a:bodyPr>
            <a:normAutofit/>
          </a:bodyPr>
          <a:lstStyle/>
          <a:p>
            <a:r>
              <a:rPr lang="en-GB" dirty="0">
                <a:latin typeface="+mn-lt"/>
                <a:cs typeface="Calibri"/>
              </a:rPr>
              <a:t>Key vocabulary</a:t>
            </a:r>
          </a:p>
        </p:txBody>
      </p:sp>
      <p:sp>
        <p:nvSpPr>
          <p:cNvPr id="7" name="TextBox 6">
            <a:extLst>
              <a:ext uri="{FF2B5EF4-FFF2-40B4-BE49-F238E27FC236}">
                <a16:creationId xmlns:a16="http://schemas.microsoft.com/office/drawing/2014/main" id="{BEDE4313-4B3A-2951-4C5E-ADF9147075D1}"/>
              </a:ext>
            </a:extLst>
          </p:cNvPr>
          <p:cNvSpPr txBox="1"/>
          <p:nvPr/>
        </p:nvSpPr>
        <p:spPr>
          <a:xfrm>
            <a:off x="628652" y="1514589"/>
            <a:ext cx="8199330" cy="507831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diameter</a:t>
            </a:r>
            <a:r>
              <a:rPr lang="en-GB" dirty="0">
                <a:solidFill>
                  <a:prstClr val="black"/>
                </a:solidFill>
              </a:rPr>
              <a:t> - </a:t>
            </a:r>
            <a:r>
              <a:rPr lang="en-GB" dirty="0"/>
              <a:t>a straight line passing from one side to the other side and through the centre of a body</a:t>
            </a:r>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ferromagnetic</a:t>
            </a:r>
            <a:r>
              <a:rPr lang="en-GB" dirty="0">
                <a:solidFill>
                  <a:prstClr val="black"/>
                </a:solidFill>
              </a:rPr>
              <a:t> - </a:t>
            </a:r>
            <a:r>
              <a:rPr lang="en-GB" dirty="0"/>
              <a:t>describes a material such as iron that can be magnetised and is attracted to a magnet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friction</a:t>
            </a:r>
            <a:r>
              <a:rPr lang="en-GB" dirty="0">
                <a:solidFill>
                  <a:prstClr val="black"/>
                </a:solidFill>
              </a:rPr>
              <a:t> - </a:t>
            </a:r>
            <a:r>
              <a:rPr lang="en-GB" dirty="0"/>
              <a:t>a force, the resistance that one surface or object experiences when moving over another</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solidFill>
                  <a:prstClr val="black"/>
                </a:solidFill>
              </a:rPr>
              <a:t>iron</a:t>
            </a:r>
            <a:r>
              <a:rPr lang="en-GB" dirty="0">
                <a:solidFill>
                  <a:prstClr val="black"/>
                </a:solidFill>
              </a:rPr>
              <a:t> - a strong, hard, silvery-grey metal that is magnetic</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solidFill>
                  <a:prstClr val="black"/>
                </a:solidFill>
              </a:rPr>
              <a:t>magnet</a:t>
            </a:r>
            <a:r>
              <a:rPr lang="en-GB" dirty="0">
                <a:solidFill>
                  <a:prstClr val="black"/>
                </a:solidFill>
              </a:rPr>
              <a:t> - a material which attracts other iron-containing objects and produces a  ‘magnetic field’ around itself</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solidFill>
                <a:prstClr val="black"/>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solidFill>
                  <a:prstClr val="black"/>
                </a:solidFill>
              </a:rPr>
              <a:t>magnetic field</a:t>
            </a:r>
            <a:r>
              <a:rPr lang="en-GB" dirty="0">
                <a:solidFill>
                  <a:prstClr val="black"/>
                </a:solidFill>
              </a:rPr>
              <a:t> - a region around a magnet where a force acts on another magnet or a magnetic material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solidFill>
                <a:prstClr val="black"/>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solidFill>
                  <a:prstClr val="black"/>
                </a:solidFill>
              </a:rPr>
              <a:t>non-contact force</a:t>
            </a:r>
            <a:r>
              <a:rPr lang="en-GB" dirty="0">
                <a:solidFill>
                  <a:prstClr val="black"/>
                </a:solidFill>
              </a:rPr>
              <a:t> - a force which acts on an object without touching it</a:t>
            </a:r>
            <a:endParaRPr kumimoji="0" lang="en-GB" sz="1800" b="0" i="0" u="none" strike="noStrike" kern="1200" cap="none" spc="0" normalizeH="0" baseline="0" noProof="0" dirty="0">
              <a:ln>
                <a:noFill/>
              </a:ln>
              <a:solidFill>
                <a:prstClr val="black"/>
              </a:solidFill>
              <a:effectLst/>
              <a:uLnTx/>
              <a:uFillTx/>
              <a:ea typeface="+mn-ea"/>
              <a:cs typeface="+mn-cs"/>
            </a:endParaRPr>
          </a:p>
        </p:txBody>
      </p:sp>
      <p:pic>
        <p:nvPicPr>
          <p:cNvPr id="3" name="Picture 2">
            <a:extLst>
              <a:ext uri="{FF2B5EF4-FFF2-40B4-BE49-F238E27FC236}">
                <a16:creationId xmlns:a16="http://schemas.microsoft.com/office/drawing/2014/main" id="{D3709534-F384-404F-611C-1BA77C0CA085}"/>
              </a:ext>
            </a:extLst>
          </p:cNvPr>
          <p:cNvPicPr>
            <a:picLocks noChangeAspect="1"/>
          </p:cNvPicPr>
          <p:nvPr/>
        </p:nvPicPr>
        <p:blipFill>
          <a:blip r:embed="rId4"/>
          <a:stretch>
            <a:fillRect/>
          </a:stretch>
        </p:blipFill>
        <p:spPr>
          <a:xfrm>
            <a:off x="7423167" y="237450"/>
            <a:ext cx="1404815" cy="702408"/>
          </a:xfrm>
          <a:prstGeom prst="rect">
            <a:avLst/>
          </a:prstGeom>
        </p:spPr>
      </p:pic>
    </p:spTree>
    <p:extLst>
      <p:ext uri="{BB962C8B-B14F-4D97-AF65-F5344CB8AC3E}">
        <p14:creationId xmlns:p14="http://schemas.microsoft.com/office/powerpoint/2010/main" val="3540396738"/>
      </p:ext>
    </p:extLst>
  </p:cSld>
  <p:clrMapOvr>
    <a:overrideClrMapping bg1="lt1" tx1="dk1" bg2="lt2" tx2="dk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55"/>
        <p:cNvGrpSpPr/>
        <p:nvPr/>
      </p:nvGrpSpPr>
      <p:grpSpPr>
        <a:xfrm>
          <a:off x="0" y="0"/>
          <a:ext cx="0" cy="0"/>
          <a:chOff x="0" y="0"/>
          <a:chExt cx="0" cy="0"/>
        </a:xfrm>
      </p:grpSpPr>
      <p:sp>
        <p:nvSpPr>
          <p:cNvPr id="856" name="Google Shape;856;p4"/>
          <p:cNvSpPr txBox="1">
            <a:spLocks noGrp="1"/>
          </p:cNvSpPr>
          <p:nvPr>
            <p:ph type="title"/>
          </p:nvPr>
        </p:nvSpPr>
        <p:spPr>
          <a:xfrm>
            <a:off x="628652" y="365126"/>
            <a:ext cx="8199464" cy="1325562"/>
          </a:xfrm>
          <a:prstGeom prst="rect">
            <a:avLst/>
          </a:prstGeom>
          <a:noFill/>
          <a:ln>
            <a:noFill/>
          </a:ln>
        </p:spPr>
        <p:txBody>
          <a:bodyPr spcFirstLastPara="1" wrap="square" lIns="91425" tIns="45700" rIns="91425" bIns="45700" anchor="ctr" anchorCtr="0">
            <a:normAutofit/>
          </a:bodyPr>
          <a:lstStyle/>
          <a:p>
            <a:pPr lvl="0" defTabSz="914377">
              <a:buClr>
                <a:srgbClr val="3EB1C8"/>
              </a:buClr>
              <a:buSzPts val="3600"/>
            </a:pPr>
            <a:r>
              <a:rPr lang="en-GB" kern="1200" dirty="0">
                <a:latin typeface="Calibri" panose="020F0502020204030204" pitchFamily="34" charset="0"/>
                <a:cs typeface="Calibri" panose="020F0502020204030204" pitchFamily="34" charset="0"/>
                <a:sym typeface="Calibri"/>
              </a:rPr>
              <a:t>Quick Starter Activity</a:t>
            </a:r>
            <a:endParaRPr lang="en-US" kern="1200" dirty="0">
              <a:latin typeface="Calibri" panose="020F0502020204030204" pitchFamily="34" charset="0"/>
              <a:cs typeface="Calibri" panose="020F0502020204030204" pitchFamily="34" charset="0"/>
            </a:endParaRPr>
          </a:p>
        </p:txBody>
      </p:sp>
      <p:sp>
        <p:nvSpPr>
          <p:cNvPr id="857" name="Google Shape;857;p4"/>
          <p:cNvSpPr txBox="1"/>
          <p:nvPr/>
        </p:nvSpPr>
        <p:spPr>
          <a:xfrm>
            <a:off x="718774" y="6164117"/>
            <a:ext cx="1513556" cy="246221"/>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000" b="0" i="0" u="none" strike="noStrike" kern="0" cap="none" spc="0" normalizeH="0" baseline="0" noProof="0">
                <a:ln>
                  <a:noFill/>
                </a:ln>
                <a:solidFill>
                  <a:srgbClr val="FFFFFF"/>
                </a:solidFill>
                <a:effectLst/>
                <a:uLnTx/>
                <a:uFillTx/>
                <a:latin typeface="Calibri"/>
                <a:ea typeface="Calibri"/>
                <a:cs typeface="Calibri"/>
                <a:sym typeface="Calibri"/>
              </a:rPr>
              <a:t>© NASA/JPL-Caltech/ASU</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pic>
        <p:nvPicPr>
          <p:cNvPr id="858" name="Google Shape;858;p4" descr="Logo, company name&#10;&#10;Description automatically generated"/>
          <p:cNvPicPr preferRelativeResize="0"/>
          <p:nvPr/>
        </p:nvPicPr>
        <p:blipFill rotWithShape="1">
          <a:blip r:embed="rId3">
            <a:alphaModFix/>
          </a:blip>
          <a:srcRect/>
          <a:stretch/>
        </p:blipFill>
        <p:spPr>
          <a:xfrm>
            <a:off x="3819698" y="5683977"/>
            <a:ext cx="1817371" cy="808897"/>
          </a:xfrm>
          <a:prstGeom prst="rect">
            <a:avLst/>
          </a:prstGeom>
          <a:noFill/>
          <a:ln>
            <a:noFill/>
          </a:ln>
        </p:spPr>
      </p:pic>
      <p:sp>
        <p:nvSpPr>
          <p:cNvPr id="859" name="Google Shape;859;p4"/>
          <p:cNvSpPr txBox="1"/>
          <p:nvPr/>
        </p:nvSpPr>
        <p:spPr>
          <a:xfrm>
            <a:off x="5743437" y="5204049"/>
            <a:ext cx="1247008" cy="369332"/>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800" b="0" i="0" u="none" strike="noStrike" kern="0" cap="none" spc="0" normalizeH="0" baseline="0" noProof="0" dirty="0">
                <a:ln>
                  <a:noFill/>
                </a:ln>
                <a:solidFill>
                  <a:srgbClr val="000000"/>
                </a:solidFill>
                <a:effectLst/>
                <a:uLnTx/>
                <a:uFillTx/>
                <a:latin typeface="Calibri"/>
                <a:ea typeface="Calibri"/>
                <a:cs typeface="Calibri"/>
                <a:sym typeface="Calibri"/>
              </a:rPr>
              <a:t>© Explorify</a:t>
            </a: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pic>
        <p:nvPicPr>
          <p:cNvPr id="4" name="Picture 3" descr="A hand holding a pair of magnets&#10;&#10;Description automatically generated">
            <a:extLst>
              <a:ext uri="{FF2B5EF4-FFF2-40B4-BE49-F238E27FC236}">
                <a16:creationId xmlns:a16="http://schemas.microsoft.com/office/drawing/2014/main" id="{25338C55-3764-2EB6-8CA2-57676D4ACF7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66950" y="1625600"/>
            <a:ext cx="4610100" cy="3606800"/>
          </a:xfrm>
          <a:prstGeom prst="rect">
            <a:avLst/>
          </a:prstGeom>
          <a:ln w="38100">
            <a:solidFill>
              <a:srgbClr val="3EB1C8"/>
            </a:solid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75BDFB-C633-00B7-74D0-C28B5E424FAB}"/>
              </a:ext>
            </a:extLst>
          </p:cNvPr>
          <p:cNvSpPr>
            <a:spLocks noGrp="1"/>
          </p:cNvSpPr>
          <p:nvPr>
            <p:ph type="title"/>
          </p:nvPr>
        </p:nvSpPr>
        <p:spPr/>
        <p:txBody>
          <a:bodyPr/>
          <a:lstStyle/>
          <a:p>
            <a:r>
              <a:rPr lang="en-GB" dirty="0">
                <a:latin typeface="Calibri" panose="020F0502020204030204" pitchFamily="34" charset="0"/>
                <a:cs typeface="Calibri" panose="020F0502020204030204" pitchFamily="34" charset="0"/>
              </a:rPr>
              <a:t>Where have you seen magnets used?</a:t>
            </a:r>
          </a:p>
        </p:txBody>
      </p:sp>
      <p:pic>
        <p:nvPicPr>
          <p:cNvPr id="6" name="Picture 5" descr="A construction vehicle digging a pile of debris&#10;&#10;Description automatically generated with medium confidence">
            <a:extLst>
              <a:ext uri="{FF2B5EF4-FFF2-40B4-BE49-F238E27FC236}">
                <a16:creationId xmlns:a16="http://schemas.microsoft.com/office/drawing/2014/main" id="{BFE02BF7-EFB1-2F95-6A38-F146EB389F7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65472" y="4152168"/>
            <a:ext cx="3228203" cy="2152135"/>
          </a:xfrm>
          <a:prstGeom prst="rect">
            <a:avLst/>
          </a:prstGeom>
          <a:ln w="38100">
            <a:solidFill>
              <a:srgbClr val="3EB1C8"/>
            </a:solidFill>
          </a:ln>
        </p:spPr>
      </p:pic>
      <p:pic>
        <p:nvPicPr>
          <p:cNvPr id="8" name="Picture 7" descr="A machine with a round door&#10;&#10;Description automatically generated with medium confidence">
            <a:extLst>
              <a:ext uri="{FF2B5EF4-FFF2-40B4-BE49-F238E27FC236}">
                <a16:creationId xmlns:a16="http://schemas.microsoft.com/office/drawing/2014/main" id="{E20BFE35-BFAA-A170-C784-23D86267402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50325" y="4152169"/>
            <a:ext cx="3228203" cy="2152135"/>
          </a:xfrm>
          <a:prstGeom prst="rect">
            <a:avLst/>
          </a:prstGeom>
          <a:ln w="38100">
            <a:solidFill>
              <a:srgbClr val="3EB1C8"/>
            </a:solidFill>
          </a:ln>
        </p:spPr>
      </p:pic>
      <p:pic>
        <p:nvPicPr>
          <p:cNvPr id="10" name="Picture 9" descr="A toy train on a wooden track&#10;&#10;Description automatically generated">
            <a:extLst>
              <a:ext uri="{FF2B5EF4-FFF2-40B4-BE49-F238E27FC236}">
                <a16:creationId xmlns:a16="http://schemas.microsoft.com/office/drawing/2014/main" id="{B5BC6FE9-CCD5-9AEB-F950-623091735008}"/>
              </a:ext>
            </a:extLst>
          </p:cNvPr>
          <p:cNvPicPr>
            <a:picLocks noChangeAspect="1"/>
          </p:cNvPicPr>
          <p:nvPr/>
        </p:nvPicPr>
        <p:blipFill rotWithShape="1">
          <a:blip r:embed="rId5">
            <a:extLst>
              <a:ext uri="{28A0092B-C50C-407E-A947-70E740481C1C}">
                <a14:useLocalDpi xmlns:a14="http://schemas.microsoft.com/office/drawing/2010/main" val="0"/>
              </a:ext>
            </a:extLst>
          </a:blip>
          <a:srcRect b="11111"/>
          <a:stretch/>
        </p:blipFill>
        <p:spPr>
          <a:xfrm>
            <a:off x="1050325" y="1619034"/>
            <a:ext cx="3228202" cy="2152135"/>
          </a:xfrm>
          <a:prstGeom prst="rect">
            <a:avLst/>
          </a:prstGeom>
          <a:ln w="38100">
            <a:solidFill>
              <a:srgbClr val="3EB1C8"/>
            </a:solidFill>
          </a:ln>
        </p:spPr>
      </p:pic>
      <p:pic>
        <p:nvPicPr>
          <p:cNvPr id="12" name="Picture 11" descr="A jar full of letters&#10;&#10;Description automatically generated">
            <a:extLst>
              <a:ext uri="{FF2B5EF4-FFF2-40B4-BE49-F238E27FC236}">
                <a16:creationId xmlns:a16="http://schemas.microsoft.com/office/drawing/2014/main" id="{994D1E6E-806A-513F-79FC-D3EEF5DAD89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65472" y="1619033"/>
            <a:ext cx="3228203" cy="2152135"/>
          </a:xfrm>
          <a:prstGeom prst="rect">
            <a:avLst/>
          </a:prstGeom>
          <a:ln w="38100">
            <a:solidFill>
              <a:srgbClr val="3EB1C8"/>
            </a:solidFill>
          </a:ln>
        </p:spPr>
      </p:pic>
    </p:spTree>
    <p:extLst>
      <p:ext uri="{BB962C8B-B14F-4D97-AF65-F5344CB8AC3E}">
        <p14:creationId xmlns:p14="http://schemas.microsoft.com/office/powerpoint/2010/main" val="32640230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FDDA16-F3D2-4857-9FAE-14FC7DF446FF}"/>
              </a:ext>
            </a:extLst>
          </p:cNvPr>
          <p:cNvSpPr>
            <a:spLocks noGrp="1"/>
          </p:cNvSpPr>
          <p:nvPr>
            <p:ph type="title"/>
          </p:nvPr>
        </p:nvSpPr>
        <p:spPr/>
        <p:txBody>
          <a:bodyPr>
            <a:normAutofit/>
          </a:bodyPr>
          <a:lstStyle/>
          <a:p>
            <a:pPr>
              <a:buClr>
                <a:srgbClr val="3EB1C8"/>
              </a:buClr>
              <a:buSzPts val="3600"/>
            </a:pPr>
            <a:r>
              <a:rPr lang="en-GB" kern="1200" dirty="0">
                <a:latin typeface="Calibri" panose="020F0502020204030204" pitchFamily="34" charset="0"/>
                <a:cs typeface="Calibri" panose="020F0502020204030204" pitchFamily="34" charset="0"/>
              </a:rPr>
              <a:t>Where did scientists use a magnet?</a:t>
            </a:r>
          </a:p>
        </p:txBody>
      </p:sp>
      <p:sp>
        <p:nvSpPr>
          <p:cNvPr id="3" name="TextBox 2">
            <a:extLst>
              <a:ext uri="{FF2B5EF4-FFF2-40B4-BE49-F238E27FC236}">
                <a16:creationId xmlns:a16="http://schemas.microsoft.com/office/drawing/2014/main" id="{CD8488AF-061A-3A67-C966-A3271B6F8E4A}"/>
              </a:ext>
            </a:extLst>
          </p:cNvPr>
          <p:cNvSpPr txBox="1"/>
          <p:nvPr/>
        </p:nvSpPr>
        <p:spPr>
          <a:xfrm>
            <a:off x="628651" y="1813089"/>
            <a:ext cx="7316136" cy="3693319"/>
          </a:xfrm>
          <a:prstGeom prst="rect">
            <a:avLst/>
          </a:prstGeom>
          <a:noFill/>
        </p:spPr>
        <p:txBody>
          <a:bodyPr wrap="square" rtlCol="0">
            <a:spAutoFit/>
          </a:bodyPr>
          <a:lstStyle/>
          <a:p>
            <a:r>
              <a:rPr lang="en-GB" b="1" dirty="0">
                <a:latin typeface="Calibri" panose="020F0502020204030204" pitchFamily="34" charset="0"/>
                <a:cs typeface="Calibri" panose="020F0502020204030204" pitchFamily="34" charset="0"/>
              </a:rPr>
              <a:t>Scientists and engineers </a:t>
            </a:r>
            <a:r>
              <a:rPr lang="en-GB" dirty="0">
                <a:latin typeface="Calibri" panose="020F0502020204030204" pitchFamily="34" charset="0"/>
                <a:cs typeface="Calibri" panose="020F0502020204030204" pitchFamily="34" charset="0"/>
              </a:rPr>
              <a:t>wanted to design a </a:t>
            </a:r>
            <a:r>
              <a:rPr lang="en-GB" b="1" dirty="0">
                <a:latin typeface="Calibri" panose="020F0502020204030204" pitchFamily="34" charset="0"/>
                <a:cs typeface="Calibri" panose="020F0502020204030204" pitchFamily="34" charset="0"/>
              </a:rPr>
              <a:t>mini remote-controlled robot </a:t>
            </a:r>
            <a:r>
              <a:rPr lang="en-GB" dirty="0">
                <a:latin typeface="Calibri" panose="020F0502020204030204" pitchFamily="34" charset="0"/>
                <a:cs typeface="Calibri" panose="020F0502020204030204" pitchFamily="34" charset="0"/>
              </a:rPr>
              <a:t>that could get inside tiny spaces in the human body.</a:t>
            </a:r>
          </a:p>
          <a:p>
            <a:endParaRPr lang="en-GB" dirty="0">
              <a:latin typeface="Calibri" panose="020F0502020204030204" pitchFamily="34" charset="0"/>
              <a:cs typeface="Calibri" panose="020F0502020204030204" pitchFamily="34" charset="0"/>
            </a:endParaRPr>
          </a:p>
          <a:p>
            <a:r>
              <a:rPr lang="en-GB" i="1" dirty="0">
                <a:latin typeface="Calibri" panose="020F0502020204030204" pitchFamily="34" charset="0"/>
                <a:cs typeface="Calibri" panose="020F0502020204030204" pitchFamily="34" charset="0"/>
              </a:rPr>
              <a:t>Why?</a:t>
            </a:r>
          </a:p>
          <a:p>
            <a:endParaRPr lang="en-GB" dirty="0">
              <a:latin typeface="Calibri" panose="020F0502020204030204" pitchFamily="34" charset="0"/>
              <a:cs typeface="Calibri" panose="020F0502020204030204" pitchFamily="34" charset="0"/>
            </a:endParaRPr>
          </a:p>
          <a:p>
            <a:r>
              <a:rPr lang="en-GB" b="1" dirty="0">
                <a:latin typeface="Calibri" panose="020F0502020204030204" pitchFamily="34" charset="0"/>
                <a:cs typeface="Calibri" panose="020F0502020204030204" pitchFamily="34" charset="0"/>
              </a:rPr>
              <a:t>Doctors</a:t>
            </a:r>
            <a:r>
              <a:rPr lang="en-GB" dirty="0">
                <a:latin typeface="Calibri" panose="020F0502020204030204" pitchFamily="34" charset="0"/>
                <a:cs typeface="Calibri" panose="020F0502020204030204" pitchFamily="34" charset="0"/>
              </a:rPr>
              <a:t> sometimes need to look at and treat places inside the human body, </a:t>
            </a:r>
          </a:p>
          <a:p>
            <a:r>
              <a:rPr lang="en-GB" dirty="0">
                <a:latin typeface="Calibri" panose="020F0502020204030204" pitchFamily="34" charset="0"/>
                <a:cs typeface="Calibri" panose="020F0502020204030204" pitchFamily="34" charset="0"/>
              </a:rPr>
              <a:t>e.g.  inside the </a:t>
            </a:r>
            <a:r>
              <a:rPr lang="en-GB" b="1" dirty="0">
                <a:latin typeface="Calibri" panose="020F0502020204030204" pitchFamily="34" charset="0"/>
                <a:cs typeface="Calibri" panose="020F0502020204030204" pitchFamily="34" charset="0"/>
              </a:rPr>
              <a:t>blood vessels </a:t>
            </a:r>
            <a:r>
              <a:rPr lang="en-GB" dirty="0">
                <a:latin typeface="Calibri" panose="020F0502020204030204" pitchFamily="34" charset="0"/>
                <a:cs typeface="Calibri" panose="020F0502020204030204" pitchFamily="34" charset="0"/>
              </a:rPr>
              <a:t>(arteries) around the heart and lungs. </a:t>
            </a:r>
          </a:p>
          <a:p>
            <a:endParaRPr lang="en-GB" dirty="0">
              <a:latin typeface="Calibri" panose="020F0502020204030204" pitchFamily="34" charset="0"/>
              <a:cs typeface="Calibri" panose="020F0502020204030204" pitchFamily="34" charset="0"/>
            </a:endParaRPr>
          </a:p>
          <a:p>
            <a:r>
              <a:rPr lang="en-GB" i="1" dirty="0">
                <a:latin typeface="Calibri" panose="020F0502020204030204" pitchFamily="34" charset="0"/>
                <a:cs typeface="Calibri" panose="020F0502020204030204" pitchFamily="34" charset="0"/>
              </a:rPr>
              <a:t>But how?</a:t>
            </a:r>
          </a:p>
          <a:p>
            <a:endParaRPr lang="en-GB" dirty="0">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dirty="0">
                <a:latin typeface="Calibri" panose="020F0502020204030204" pitchFamily="34" charset="0"/>
                <a:cs typeface="Calibri" panose="020F0502020204030204" pitchFamily="34" charset="0"/>
              </a:rPr>
              <a:t>Cut open the patients, but this is risky.</a:t>
            </a:r>
          </a:p>
          <a:p>
            <a:pPr marL="285750" indent="-285750">
              <a:buFont typeface="Arial" panose="020B0604020202020204" pitchFamily="34" charset="0"/>
              <a:buChar char="•"/>
            </a:pPr>
            <a:r>
              <a:rPr lang="en-GB" dirty="0">
                <a:latin typeface="Calibri" panose="020F0502020204030204" pitchFamily="34" charset="0"/>
                <a:cs typeface="Calibri" panose="020F0502020204030204" pitchFamily="34" charset="0"/>
              </a:rPr>
              <a:t>Use a tiny robot?</a:t>
            </a:r>
          </a:p>
          <a:p>
            <a:endParaRPr lang="en-GB" dirty="0"/>
          </a:p>
        </p:txBody>
      </p:sp>
      <p:sp>
        <p:nvSpPr>
          <p:cNvPr id="4" name="TextBox 3">
            <a:extLst>
              <a:ext uri="{FF2B5EF4-FFF2-40B4-BE49-F238E27FC236}">
                <a16:creationId xmlns:a16="http://schemas.microsoft.com/office/drawing/2014/main" id="{7163DBA9-6967-3468-7446-25F7396F4753}"/>
              </a:ext>
            </a:extLst>
          </p:cNvPr>
          <p:cNvSpPr txBox="1"/>
          <p:nvPr/>
        </p:nvSpPr>
        <p:spPr>
          <a:xfrm>
            <a:off x="628651" y="5972982"/>
            <a:ext cx="8354711" cy="369332"/>
          </a:xfrm>
          <a:prstGeom prst="rect">
            <a:avLst/>
          </a:prstGeom>
          <a:noFill/>
        </p:spPr>
        <p:txBody>
          <a:bodyPr wrap="square" rtlCol="0">
            <a:spAutoFit/>
          </a:bodyPr>
          <a:lstStyle/>
          <a:p>
            <a:r>
              <a:rPr lang="en-GB" dirty="0">
                <a:latin typeface="Calibri" panose="020F0502020204030204" pitchFamily="34" charset="0"/>
                <a:cs typeface="Calibri" panose="020F0502020204030204" pitchFamily="34" charset="0"/>
              </a:rPr>
              <a:t>Scientists decided to use a </a:t>
            </a:r>
            <a:r>
              <a:rPr lang="en-GB" b="1" dirty="0">
                <a:latin typeface="Calibri" panose="020F0502020204030204" pitchFamily="34" charset="0"/>
                <a:cs typeface="Calibri" panose="020F0502020204030204" pitchFamily="34" charset="0"/>
              </a:rPr>
              <a:t>magnet</a:t>
            </a:r>
            <a:r>
              <a:rPr lang="en-GB" dirty="0">
                <a:latin typeface="Calibri" panose="020F0502020204030204" pitchFamily="34" charset="0"/>
                <a:cs typeface="Calibri" panose="020F0502020204030204" pitchFamily="34" charset="0"/>
              </a:rPr>
              <a:t> to move a tiny robot inside human blood vessels.</a:t>
            </a:r>
          </a:p>
        </p:txBody>
      </p:sp>
      <p:pic>
        <p:nvPicPr>
          <p:cNvPr id="6" name="Picture 5" descr="A diagram of a human body&#10;&#10;Description automatically generated">
            <a:extLst>
              <a:ext uri="{FF2B5EF4-FFF2-40B4-BE49-F238E27FC236}">
                <a16:creationId xmlns:a16="http://schemas.microsoft.com/office/drawing/2014/main" id="{83EB6D55-3C69-BFD4-21FD-A5BC92ED92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68677" y="2464329"/>
            <a:ext cx="1675323" cy="3350646"/>
          </a:xfrm>
          <a:prstGeom prst="rect">
            <a:avLst/>
          </a:prstGeom>
        </p:spPr>
      </p:pic>
    </p:spTree>
    <p:extLst>
      <p:ext uri="{BB962C8B-B14F-4D97-AF65-F5344CB8AC3E}">
        <p14:creationId xmlns:p14="http://schemas.microsoft.com/office/powerpoint/2010/main" val="16708004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FF92BA3-6CD3-206C-2A20-EAC748F20919}"/>
              </a:ext>
            </a:extLst>
          </p:cNvPr>
          <p:cNvSpPr>
            <a:spLocks noGrp="1"/>
          </p:cNvSpPr>
          <p:nvPr>
            <p:ph type="title"/>
          </p:nvPr>
        </p:nvSpPr>
        <p:spPr/>
        <p:txBody>
          <a:bodyPr>
            <a:normAutofit/>
          </a:bodyPr>
          <a:lstStyle/>
          <a:p>
            <a:pPr>
              <a:buClr>
                <a:srgbClr val="3EB1C8"/>
              </a:buClr>
              <a:buSzPts val="3600"/>
            </a:pPr>
            <a:r>
              <a:rPr lang="en-GB" kern="1200" dirty="0">
                <a:latin typeface="Calibri" panose="020F0502020204030204" pitchFamily="34" charset="0"/>
                <a:cs typeface="Calibri" panose="020F0502020204030204" pitchFamily="34" charset="0"/>
              </a:rPr>
              <a:t>What do you know about robots?</a:t>
            </a:r>
          </a:p>
        </p:txBody>
      </p:sp>
      <p:sp>
        <p:nvSpPr>
          <p:cNvPr id="28" name="Rectangle 27">
            <a:extLst>
              <a:ext uri="{FF2B5EF4-FFF2-40B4-BE49-F238E27FC236}">
                <a16:creationId xmlns:a16="http://schemas.microsoft.com/office/drawing/2014/main" id="{1CCEE60F-3A1B-48D7-92C1-11F9349AEE30}"/>
              </a:ext>
            </a:extLst>
          </p:cNvPr>
          <p:cNvSpPr/>
          <p:nvPr/>
        </p:nvSpPr>
        <p:spPr>
          <a:xfrm>
            <a:off x="628652" y="3369205"/>
            <a:ext cx="5280944" cy="1200329"/>
          </a:xfrm>
          <a:prstGeom prst="rect">
            <a:avLst/>
          </a:prstGeom>
        </p:spPr>
        <p:txBody>
          <a:bodyPr wrap="square" anchor="t">
            <a:spAutoFit/>
          </a:bodyPr>
          <a:lstStyle/>
          <a:p>
            <a:pPr>
              <a:defRPr/>
            </a:pPr>
            <a:r>
              <a:rPr lang="en-GB" b="1" dirty="0">
                <a:latin typeface="Calibri" panose="020F0502020204030204" pitchFamily="34" charset="0"/>
                <a:cs typeface="Calibri" panose="020F0502020204030204" pitchFamily="34" charset="0"/>
              </a:rPr>
              <a:t>Soft-bodied robots, </a:t>
            </a:r>
            <a:r>
              <a:rPr lang="en-GB" dirty="0">
                <a:latin typeface="Calibri" panose="020F0502020204030204" pitchFamily="34" charset="0"/>
                <a:cs typeface="Calibri" panose="020F0502020204030204" pitchFamily="34" charset="0"/>
              </a:rPr>
              <a:t>like </a:t>
            </a:r>
            <a:r>
              <a:rPr lang="en-GB" dirty="0" err="1">
                <a:latin typeface="Calibri" panose="020F0502020204030204" pitchFamily="34" charset="0"/>
                <a:cs typeface="Calibri" panose="020F0502020204030204" pitchFamily="34" charset="0"/>
                <a:hlinkClick r:id="rId3"/>
              </a:rPr>
              <a:t>Octobot</a:t>
            </a:r>
            <a:r>
              <a:rPr lang="en-GB" dirty="0">
                <a:latin typeface="Calibri" panose="020F0502020204030204" pitchFamily="34" charset="0"/>
                <a:cs typeface="Calibri" panose="020F0502020204030204" pitchFamily="34" charset="0"/>
              </a:rPr>
              <a:t>, move when gas flows through chambers inside the robot and inflates the robot’s arms. These are being developed for oceanic search and rescue, and climate sensing.</a:t>
            </a:r>
          </a:p>
        </p:txBody>
      </p:sp>
      <p:sp>
        <p:nvSpPr>
          <p:cNvPr id="2" name="TextBox 1">
            <a:extLst>
              <a:ext uri="{FF2B5EF4-FFF2-40B4-BE49-F238E27FC236}">
                <a16:creationId xmlns:a16="http://schemas.microsoft.com/office/drawing/2014/main" id="{485823ED-64A2-44D9-AB5D-C48740AECEB6}"/>
              </a:ext>
            </a:extLst>
          </p:cNvPr>
          <p:cNvSpPr txBox="1"/>
          <p:nvPr/>
        </p:nvSpPr>
        <p:spPr>
          <a:xfrm>
            <a:off x="628648" y="1630531"/>
            <a:ext cx="5280948" cy="1477328"/>
          </a:xfrm>
          <a:prstGeom prst="rect">
            <a:avLst/>
          </a:prstGeom>
          <a:noFill/>
        </p:spPr>
        <p:txBody>
          <a:bodyPr wrap="square" rtlCol="0" anchor="t">
            <a:spAutoFit/>
          </a:bodyPr>
          <a:lstStyle/>
          <a:p>
            <a:r>
              <a:rPr lang="en-GB" b="1" dirty="0">
                <a:latin typeface="Calibri" panose="020F0502020204030204" pitchFamily="34" charset="0"/>
                <a:cs typeface="Calibri" panose="020F0502020204030204" pitchFamily="34" charset="0"/>
              </a:rPr>
              <a:t>Snake-arm robots </a:t>
            </a:r>
            <a:r>
              <a:rPr lang="en-GB" dirty="0">
                <a:latin typeface="Calibri" panose="020F0502020204030204" pitchFamily="34" charset="0"/>
                <a:cs typeface="Calibri" panose="020F0502020204030204" pitchFamily="34" charset="0"/>
              </a:rPr>
              <a:t>(continuum robots) have arms that can bend and twist using wires and springs, or remotely controlled magnets. They are used for reaching into difficult or dangerous spaces such as for bomb disposal, and for search and rescue.</a:t>
            </a:r>
          </a:p>
        </p:txBody>
      </p:sp>
      <p:pic>
        <p:nvPicPr>
          <p:cNvPr id="8" name="Picture 7" descr="A close up of a device&#10;&#10;Description automatically generated">
            <a:extLst>
              <a:ext uri="{FF2B5EF4-FFF2-40B4-BE49-F238E27FC236}">
                <a16:creationId xmlns:a16="http://schemas.microsoft.com/office/drawing/2014/main" id="{688279F7-606D-4E75-B26F-672F6EDD1E4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005918" y="1836875"/>
            <a:ext cx="1192413" cy="3678814"/>
          </a:xfrm>
          <a:prstGeom prst="rect">
            <a:avLst/>
          </a:prstGeom>
          <a:ln w="38100">
            <a:solidFill>
              <a:srgbClr val="3EB1C8"/>
            </a:solidFill>
          </a:ln>
        </p:spPr>
      </p:pic>
      <p:sp>
        <p:nvSpPr>
          <p:cNvPr id="13" name="Rectangle 12">
            <a:extLst>
              <a:ext uri="{FF2B5EF4-FFF2-40B4-BE49-F238E27FC236}">
                <a16:creationId xmlns:a16="http://schemas.microsoft.com/office/drawing/2014/main" id="{8473E727-1B14-4BFF-912B-1E58156E77B7}"/>
              </a:ext>
            </a:extLst>
          </p:cNvPr>
          <p:cNvSpPr/>
          <p:nvPr/>
        </p:nvSpPr>
        <p:spPr>
          <a:xfrm>
            <a:off x="6368065" y="5661877"/>
            <a:ext cx="2468118" cy="738664"/>
          </a:xfrm>
          <a:prstGeom prst="rect">
            <a:avLst/>
          </a:prstGeom>
        </p:spPr>
        <p:txBody>
          <a:bodyPr wrap="square">
            <a:spAutoFit/>
          </a:bodyPr>
          <a:lstStyle/>
          <a:p>
            <a:r>
              <a:rPr lang="en-GB" sz="1400" dirty="0">
                <a:latin typeface="InterFace-Italic"/>
              </a:rPr>
              <a:t>An elephant trunk robotic arm which is operated by a system of guide wires and springs.</a:t>
            </a:r>
            <a:endParaRPr lang="en-GB" sz="1400" dirty="0"/>
          </a:p>
        </p:txBody>
      </p:sp>
    </p:spTree>
    <p:extLst>
      <p:ext uri="{BB962C8B-B14F-4D97-AF65-F5344CB8AC3E}">
        <p14:creationId xmlns:p14="http://schemas.microsoft.com/office/powerpoint/2010/main" val="26283128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3900BDC-D37A-5BD2-B2FB-E798E40529DF}"/>
              </a:ext>
            </a:extLst>
          </p:cNvPr>
          <p:cNvSpPr>
            <a:spLocks noGrp="1"/>
          </p:cNvSpPr>
          <p:nvPr>
            <p:ph type="title"/>
          </p:nvPr>
        </p:nvSpPr>
        <p:spPr/>
        <p:txBody>
          <a:bodyPr>
            <a:normAutofit/>
          </a:bodyPr>
          <a:lstStyle/>
          <a:p>
            <a:pPr>
              <a:buClr>
                <a:srgbClr val="3EB1C8"/>
              </a:buClr>
              <a:buSzPts val="3600"/>
            </a:pPr>
            <a:r>
              <a:rPr lang="en-GB" dirty="0">
                <a:latin typeface="Calibri" panose="020F0502020204030204" pitchFamily="34" charset="0"/>
                <a:cs typeface="Calibri" panose="020F0502020204030204" pitchFamily="34" charset="0"/>
              </a:rPr>
              <a:t>What did the scientists do?</a:t>
            </a:r>
          </a:p>
        </p:txBody>
      </p:sp>
      <p:sp>
        <p:nvSpPr>
          <p:cNvPr id="2" name="TextBox 1">
            <a:extLst>
              <a:ext uri="{FF2B5EF4-FFF2-40B4-BE49-F238E27FC236}">
                <a16:creationId xmlns:a16="http://schemas.microsoft.com/office/drawing/2014/main" id="{50E63661-A3AA-4C3D-857F-34B1ACCAC0B2}"/>
              </a:ext>
            </a:extLst>
          </p:cNvPr>
          <p:cNvSpPr txBox="1"/>
          <p:nvPr/>
        </p:nvSpPr>
        <p:spPr>
          <a:xfrm>
            <a:off x="628648" y="1612127"/>
            <a:ext cx="3659147" cy="2862322"/>
          </a:xfrm>
          <a:prstGeom prst="rect">
            <a:avLst/>
          </a:prstGeom>
          <a:noFill/>
        </p:spPr>
        <p:txBody>
          <a:bodyPr wrap="square" rtlCol="0">
            <a:spAutoFit/>
          </a:bodyPr>
          <a:lstStyle/>
          <a:p>
            <a:r>
              <a:rPr lang="en-GB" dirty="0">
                <a:latin typeface="Calibri" panose="020F0502020204030204" pitchFamily="34" charset="0"/>
                <a:cs typeface="Calibri" panose="020F0502020204030204" pitchFamily="34" charset="0"/>
              </a:rPr>
              <a:t>Scientists made tiny, soft robots (</a:t>
            </a:r>
            <a:r>
              <a:rPr lang="en-GB" b="1" dirty="0">
                <a:latin typeface="Calibri" panose="020F0502020204030204" pitchFamily="34" charset="0"/>
                <a:cs typeface="Calibri" panose="020F0502020204030204" pitchFamily="34" charset="0"/>
              </a:rPr>
              <a:t>diameter &lt; 1mm</a:t>
            </a:r>
            <a:r>
              <a:rPr lang="en-GB" dirty="0">
                <a:latin typeface="Calibri" panose="020F0502020204030204" pitchFamily="34" charset="0"/>
                <a:cs typeface="Calibri" panose="020F0502020204030204" pitchFamily="34" charset="0"/>
              </a:rPr>
              <a:t>) which can travel through small blood vessels. </a:t>
            </a:r>
          </a:p>
          <a:p>
            <a:endParaRPr lang="en-GB" dirty="0">
              <a:latin typeface="Calibri" panose="020F0502020204030204" pitchFamily="34" charset="0"/>
              <a:cs typeface="Calibri" panose="020F0502020204030204" pitchFamily="34" charset="0"/>
            </a:endParaRPr>
          </a:p>
          <a:p>
            <a:r>
              <a:rPr lang="en-GB" dirty="0">
                <a:latin typeface="Calibri" panose="020F0502020204030204" pitchFamily="34" charset="0"/>
                <a:cs typeface="Calibri" panose="020F0502020204030204" pitchFamily="34" charset="0"/>
              </a:rPr>
              <a:t>The tip of the robot contains tiny </a:t>
            </a:r>
            <a:r>
              <a:rPr lang="en-GB" b="1" dirty="0">
                <a:latin typeface="Calibri" panose="020F0502020204030204" pitchFamily="34" charset="0"/>
                <a:cs typeface="Calibri" panose="020F0502020204030204" pitchFamily="34" charset="0"/>
              </a:rPr>
              <a:t>magnetic particles </a:t>
            </a:r>
            <a:r>
              <a:rPr lang="en-GB" dirty="0">
                <a:latin typeface="Calibri" panose="020F0502020204030204" pitchFamily="34" charset="0"/>
                <a:cs typeface="Calibri" panose="020F0502020204030204" pitchFamily="34" charset="0"/>
              </a:rPr>
              <a:t>and the whole robot is covered in a smooth skin.</a:t>
            </a:r>
          </a:p>
          <a:p>
            <a:endParaRPr lang="en-GB" dirty="0">
              <a:latin typeface="Calibri" panose="020F0502020204030204" pitchFamily="34" charset="0"/>
              <a:cs typeface="Calibri" panose="020F0502020204030204" pitchFamily="34" charset="0"/>
            </a:endParaRPr>
          </a:p>
          <a:p>
            <a:r>
              <a:rPr lang="en-GB" dirty="0">
                <a:latin typeface="Calibri" panose="020F0502020204030204" pitchFamily="34" charset="0"/>
                <a:cs typeface="Calibri" panose="020F0502020204030204" pitchFamily="34" charset="0"/>
              </a:rPr>
              <a:t>The robot moves when it is in a </a:t>
            </a:r>
            <a:r>
              <a:rPr lang="en-GB" b="1" dirty="0">
                <a:latin typeface="Calibri" panose="020F0502020204030204" pitchFamily="34" charset="0"/>
                <a:cs typeface="Calibri" panose="020F0502020204030204" pitchFamily="34" charset="0"/>
              </a:rPr>
              <a:t>magnetic field</a:t>
            </a:r>
            <a:r>
              <a:rPr lang="en-GB" dirty="0">
                <a:latin typeface="Calibri" panose="020F0502020204030204" pitchFamily="34" charset="0"/>
                <a:cs typeface="Calibri" panose="020F0502020204030204" pitchFamily="34" charset="0"/>
              </a:rPr>
              <a:t>.</a:t>
            </a:r>
          </a:p>
        </p:txBody>
      </p:sp>
      <p:pic>
        <p:nvPicPr>
          <p:cNvPr id="13" name="Picture 12" descr="A close up of a logo&#10;&#10;Description automatically generated">
            <a:extLst>
              <a:ext uri="{FF2B5EF4-FFF2-40B4-BE49-F238E27FC236}">
                <a16:creationId xmlns:a16="http://schemas.microsoft.com/office/drawing/2014/main" id="{9847D7B3-D045-4E80-AD14-107BFBE514B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856207" y="1596406"/>
            <a:ext cx="3945001" cy="2977552"/>
          </a:xfrm>
          <a:prstGeom prst="rect">
            <a:avLst/>
          </a:prstGeom>
          <a:ln w="38100">
            <a:solidFill>
              <a:srgbClr val="3EB1C8"/>
            </a:solidFill>
          </a:ln>
        </p:spPr>
      </p:pic>
      <p:sp>
        <p:nvSpPr>
          <p:cNvPr id="8" name="Rectangle 7">
            <a:extLst>
              <a:ext uri="{FF2B5EF4-FFF2-40B4-BE49-F238E27FC236}">
                <a16:creationId xmlns:a16="http://schemas.microsoft.com/office/drawing/2014/main" id="{9891A3A8-FFC6-417B-B471-D901B38954F5}"/>
              </a:ext>
            </a:extLst>
          </p:cNvPr>
          <p:cNvSpPr/>
          <p:nvPr/>
        </p:nvSpPr>
        <p:spPr>
          <a:xfrm>
            <a:off x="5520273" y="4545543"/>
            <a:ext cx="3623727" cy="276999"/>
          </a:xfrm>
          <a:prstGeom prst="rect">
            <a:avLst/>
          </a:prstGeom>
        </p:spPr>
        <p:txBody>
          <a:bodyPr wrap="square">
            <a:spAutoFit/>
          </a:bodyPr>
          <a:lstStyle/>
          <a:p>
            <a:r>
              <a:rPr lang="en-GB" sz="1200" dirty="0"/>
              <a:t>© Kim. Reprinted with permission from AAAS</a:t>
            </a:r>
          </a:p>
        </p:txBody>
      </p:sp>
      <p:sp>
        <p:nvSpPr>
          <p:cNvPr id="9" name="TextBox 8">
            <a:extLst>
              <a:ext uri="{FF2B5EF4-FFF2-40B4-BE49-F238E27FC236}">
                <a16:creationId xmlns:a16="http://schemas.microsoft.com/office/drawing/2014/main" id="{1DFCF492-8D07-A676-2236-A67A3E9ABFC8}"/>
              </a:ext>
            </a:extLst>
          </p:cNvPr>
          <p:cNvSpPr txBox="1"/>
          <p:nvPr/>
        </p:nvSpPr>
        <p:spPr>
          <a:xfrm>
            <a:off x="628652" y="5121285"/>
            <a:ext cx="8172556" cy="1200329"/>
          </a:xfrm>
          <a:prstGeom prst="rect">
            <a:avLst/>
          </a:prstGeom>
          <a:noFill/>
        </p:spPr>
        <p:txBody>
          <a:bodyPr wrap="square">
            <a:spAutoFit/>
          </a:bodyPr>
          <a:lstStyle/>
          <a:p>
            <a:r>
              <a:rPr lang="en-GB" dirty="0">
                <a:latin typeface="Calibri" panose="020F0502020204030204" pitchFamily="34" charset="0"/>
                <a:cs typeface="Calibri" panose="020F0502020204030204" pitchFamily="34" charset="0"/>
              </a:rPr>
              <a:t>Scientists tested the movement of their robot:</a:t>
            </a:r>
          </a:p>
          <a:p>
            <a:pPr marL="285750" indent="-285750">
              <a:buFont typeface="Arial" panose="020B0604020202020204" pitchFamily="34" charset="0"/>
              <a:buChar char="•"/>
            </a:pPr>
            <a:r>
              <a:rPr lang="en-GB" dirty="0">
                <a:latin typeface="Calibri" panose="020F0502020204030204" pitchFamily="34" charset="0"/>
                <a:cs typeface="Calibri" panose="020F0502020204030204" pitchFamily="34" charset="0"/>
              </a:rPr>
              <a:t>through a series of rings</a:t>
            </a:r>
          </a:p>
          <a:p>
            <a:pPr marL="285750" indent="-285750">
              <a:buFont typeface="Arial" panose="020B0604020202020204" pitchFamily="34" charset="0"/>
              <a:buChar char="•"/>
            </a:pPr>
            <a:r>
              <a:rPr lang="en-GB" dirty="0">
                <a:latin typeface="Calibri" panose="020F0502020204030204" pitchFamily="34" charset="0"/>
                <a:cs typeface="Calibri" panose="020F0502020204030204" pitchFamily="34" charset="0"/>
              </a:rPr>
              <a:t>through some tubes</a:t>
            </a:r>
          </a:p>
          <a:p>
            <a:pPr marL="285750" indent="-285750">
              <a:buFont typeface="Arial" panose="020B0604020202020204" pitchFamily="34" charset="0"/>
              <a:buChar char="•"/>
            </a:pPr>
            <a:r>
              <a:rPr lang="en-GB" dirty="0">
                <a:latin typeface="Calibri" panose="020F0502020204030204" pitchFamily="34" charset="0"/>
                <a:cs typeface="Calibri" panose="020F0502020204030204" pitchFamily="34" charset="0"/>
              </a:rPr>
              <a:t>through tubes filed with ‘pretend’ blood</a:t>
            </a:r>
          </a:p>
        </p:txBody>
      </p:sp>
    </p:spTree>
    <p:extLst>
      <p:ext uri="{BB962C8B-B14F-4D97-AF65-F5344CB8AC3E}">
        <p14:creationId xmlns:p14="http://schemas.microsoft.com/office/powerpoint/2010/main" val="15654229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D51CBB-FB28-F5DC-AD68-A018207267BA}"/>
              </a:ext>
            </a:extLst>
          </p:cNvPr>
          <p:cNvSpPr>
            <a:spLocks noGrp="1"/>
          </p:cNvSpPr>
          <p:nvPr>
            <p:ph type="title"/>
          </p:nvPr>
        </p:nvSpPr>
        <p:spPr/>
        <p:txBody>
          <a:bodyPr>
            <a:normAutofit/>
          </a:bodyPr>
          <a:lstStyle/>
          <a:p>
            <a:r>
              <a:rPr lang="en-GB" dirty="0">
                <a:latin typeface="Calibri" panose="020F0502020204030204" pitchFamily="34" charset="0"/>
                <a:cs typeface="Calibri" panose="020F0502020204030204" pitchFamily="34" charset="0"/>
              </a:rPr>
              <a:t>What did the scientists find out?</a:t>
            </a:r>
          </a:p>
        </p:txBody>
      </p:sp>
      <p:sp>
        <p:nvSpPr>
          <p:cNvPr id="4" name="TextBox 3">
            <a:extLst>
              <a:ext uri="{FF2B5EF4-FFF2-40B4-BE49-F238E27FC236}">
                <a16:creationId xmlns:a16="http://schemas.microsoft.com/office/drawing/2014/main" id="{C9794D80-BDB7-8949-C23C-5CEC2903CE5D}"/>
              </a:ext>
            </a:extLst>
          </p:cNvPr>
          <p:cNvSpPr txBox="1"/>
          <p:nvPr/>
        </p:nvSpPr>
        <p:spPr>
          <a:xfrm>
            <a:off x="628647" y="1674674"/>
            <a:ext cx="7613309" cy="646331"/>
          </a:xfrm>
          <a:prstGeom prst="rect">
            <a:avLst/>
          </a:prstGeom>
          <a:noFill/>
        </p:spPr>
        <p:txBody>
          <a:bodyPr wrap="square">
            <a:spAutoFit/>
          </a:bodyPr>
          <a:lstStyle/>
          <a:p>
            <a:r>
              <a:rPr lang="en-GB" dirty="0">
                <a:latin typeface="Calibri" panose="020F0502020204030204" pitchFamily="34" charset="0"/>
                <a:cs typeface="Calibri" panose="020F0502020204030204" pitchFamily="34" charset="0"/>
              </a:rPr>
              <a:t>The </a:t>
            </a:r>
            <a:r>
              <a:rPr lang="en-GB" b="1" dirty="0">
                <a:latin typeface="Calibri" panose="020F0502020204030204" pitchFamily="34" charset="0"/>
                <a:cs typeface="Calibri" panose="020F0502020204030204" pitchFamily="34" charset="0"/>
              </a:rPr>
              <a:t>magnetic, soft robot </a:t>
            </a:r>
            <a:r>
              <a:rPr lang="en-GB" dirty="0">
                <a:latin typeface="Calibri" panose="020F0502020204030204" pitchFamily="34" charset="0"/>
                <a:cs typeface="Calibri" panose="020F0502020204030204" pitchFamily="34" charset="0"/>
              </a:rPr>
              <a:t>travelled smoothly through the pretend blood vessels filled with phantom blood.</a:t>
            </a:r>
          </a:p>
        </p:txBody>
      </p:sp>
      <p:pic>
        <p:nvPicPr>
          <p:cNvPr id="6" name="Picture 5" descr="Red blood cells flowing through a vein&#10;&#10;Description automatically generated">
            <a:extLst>
              <a:ext uri="{FF2B5EF4-FFF2-40B4-BE49-F238E27FC236}">
                <a16:creationId xmlns:a16="http://schemas.microsoft.com/office/drawing/2014/main" id="{1FFDC1F1-C3F8-F4F5-242A-CDB783DE3B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06034" y="2722371"/>
            <a:ext cx="6131931" cy="3065966"/>
          </a:xfrm>
          <a:prstGeom prst="rect">
            <a:avLst/>
          </a:prstGeom>
          <a:ln w="38100">
            <a:solidFill>
              <a:srgbClr val="3EB1C8"/>
            </a:solidFill>
          </a:ln>
        </p:spPr>
      </p:pic>
      <p:sp>
        <p:nvSpPr>
          <p:cNvPr id="9" name="TextBox 8">
            <a:extLst>
              <a:ext uri="{FF2B5EF4-FFF2-40B4-BE49-F238E27FC236}">
                <a16:creationId xmlns:a16="http://schemas.microsoft.com/office/drawing/2014/main" id="{8D3A951F-A40C-4F2F-407E-8125572D5A86}"/>
              </a:ext>
            </a:extLst>
          </p:cNvPr>
          <p:cNvSpPr txBox="1"/>
          <p:nvPr/>
        </p:nvSpPr>
        <p:spPr>
          <a:xfrm>
            <a:off x="1393131" y="5788337"/>
            <a:ext cx="4117987" cy="307777"/>
          </a:xfrm>
          <a:prstGeom prst="rect">
            <a:avLst/>
          </a:prstGeom>
          <a:noFill/>
        </p:spPr>
        <p:txBody>
          <a:bodyPr wrap="none" rtlCol="0">
            <a:spAutoFit/>
          </a:bodyPr>
          <a:lstStyle/>
          <a:p>
            <a:r>
              <a:rPr lang="en-GB" sz="1400" dirty="0">
                <a:latin typeface="Calibri" panose="020F0502020204030204" pitchFamily="34" charset="0"/>
                <a:cs typeface="Calibri" panose="020F0502020204030204" pitchFamily="34" charset="0"/>
              </a:rPr>
              <a:t>Artist's impression of red blood cells in a blood vessel.</a:t>
            </a:r>
          </a:p>
        </p:txBody>
      </p:sp>
    </p:spTree>
    <p:extLst>
      <p:ext uri="{BB962C8B-B14F-4D97-AF65-F5344CB8AC3E}">
        <p14:creationId xmlns:p14="http://schemas.microsoft.com/office/powerpoint/2010/main" val="1050598519"/>
      </p:ext>
    </p:extLst>
  </p:cSld>
  <p:clrMapOvr>
    <a:masterClrMapping/>
  </p:clrMapOvr>
</p:sld>
</file>

<file path=ppt/theme/theme1.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007297486795B42A72494E499C3B7DD" ma:contentTypeVersion="18" ma:contentTypeDescription="Create a new document." ma:contentTypeScope="" ma:versionID="61baa48d5ba76ab5221c4e001670cc84">
  <xsd:schema xmlns:xsd="http://www.w3.org/2001/XMLSchema" xmlns:xs="http://www.w3.org/2001/XMLSchema" xmlns:p="http://schemas.microsoft.com/office/2006/metadata/properties" xmlns:ns2="7705360a-025e-40d4-a4f7-46b65681b513" xmlns:ns3="51cf1bba-0ff5-42e2-8005-60d9d9512cef" targetNamespace="http://schemas.microsoft.com/office/2006/metadata/properties" ma:root="true" ma:fieldsID="3bca39f498a7832e1987295568d54549" ns2:_="" ns3:_="">
    <xsd:import namespace="7705360a-025e-40d4-a4f7-46b65681b513"/>
    <xsd:import namespace="51cf1bba-0ff5-42e2-8005-60d9d9512cef"/>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3:Note" minOccurs="0"/>
                <xsd:element ref="ns3:MediaServiceAutoKeyPoints" minOccurs="0"/>
                <xsd:element ref="ns3:MediaServiceKeyPoints" minOccurs="0"/>
                <xsd:element ref="ns3:MediaLengthInSeconds" minOccurs="0"/>
                <xsd:element ref="ns3:lcf76f155ced4ddcb4097134ff3c332f" minOccurs="0"/>
                <xsd:element ref="ns2:TaxCatchAll"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705360a-025e-40d4-a4f7-46b65681b513"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TaxCatchAll" ma:index="24" nillable="true" ma:displayName="Taxonomy Catch All Column" ma:hidden="true" ma:list="{5b49787c-f2a6-4fab-9402-1a683a231c7c}" ma:internalName="TaxCatchAll" ma:showField="CatchAllData" ma:web="7705360a-025e-40d4-a4f7-46b65681b51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51cf1bba-0ff5-42e2-8005-60d9d9512cef"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Location" ma:index="14" nillable="true" ma:displayName="MediaServiceLocation" ma:description="" ma:internalName="MediaServiceLocatio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Note" ma:index="18" nillable="true" ma:displayName="Note" ma:format="Dropdown" ma:internalName="Note">
      <xsd:simpleType>
        <xsd:restriction base="dms:Text">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54495e26-79e2-4f79-a38f-ec90355601e1"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51cf1bba-0ff5-42e2-8005-60d9d9512cef">
      <Terms xmlns="http://schemas.microsoft.com/office/infopath/2007/PartnerControls"/>
    </lcf76f155ced4ddcb4097134ff3c332f>
    <TaxCatchAll xmlns="7705360a-025e-40d4-a4f7-46b65681b513" xsi:nil="true"/>
    <Note xmlns="51cf1bba-0ff5-42e2-8005-60d9d9512cef" xsi:nil="true"/>
  </documentManagement>
</p:properties>
</file>

<file path=customXml/itemProps1.xml><?xml version="1.0" encoding="utf-8"?>
<ds:datastoreItem xmlns:ds="http://schemas.openxmlformats.org/officeDocument/2006/customXml" ds:itemID="{387D0F8E-3B6C-4477-B1FF-BD24875A96E1}"/>
</file>

<file path=customXml/itemProps2.xml><?xml version="1.0" encoding="utf-8"?>
<ds:datastoreItem xmlns:ds="http://schemas.openxmlformats.org/officeDocument/2006/customXml" ds:itemID="{FD920BA0-0A4C-42B9-95DD-D8A20D716C74}">
  <ds:schemaRefs>
    <ds:schemaRef ds:uri="http://schemas.microsoft.com/sharepoint/v3/contenttype/forms"/>
  </ds:schemaRefs>
</ds:datastoreItem>
</file>

<file path=customXml/itemProps3.xml><?xml version="1.0" encoding="utf-8"?>
<ds:datastoreItem xmlns:ds="http://schemas.openxmlformats.org/officeDocument/2006/customXml" ds:itemID="{A53AB155-FD45-400F-89C4-CD46A5BAE941}">
  <ds:schemaRefs>
    <ds:schemaRef ds:uri="56010c2e-e7df-43f9-b9a0-0c299b337b10"/>
    <ds:schemaRef ds:uri="http://www.w3.org/XML/1998/namespace"/>
    <ds:schemaRef ds:uri="http://purl.org/dc/terms/"/>
    <ds:schemaRef ds:uri="http://schemas.openxmlformats.org/package/2006/metadata/core-properties"/>
    <ds:schemaRef ds:uri="f6a294d8-0227-4a1f-9f82-c7d0e374c362"/>
    <ds:schemaRef ds:uri="http://schemas.microsoft.com/office/2006/documentManagement/types"/>
    <ds:schemaRef ds:uri="http://purl.org/dc/dcmitype/"/>
    <ds:schemaRef ds:uri="http://schemas.microsoft.com/office/2006/metadata/properties"/>
    <ds:schemaRef ds:uri="http://schemas.microsoft.com/office/infopath/2007/PartnerControls"/>
    <ds:schemaRef ds:uri="http://purl.org/dc/elements/1.1/"/>
  </ds:schemaRefs>
</ds:datastoreItem>
</file>

<file path=docProps/app.xml><?xml version="1.0" encoding="utf-8"?>
<Properties xmlns="http://schemas.openxmlformats.org/officeDocument/2006/extended-properties" xmlns:vt="http://schemas.openxmlformats.org/officeDocument/2006/docPropsVTypes">
  <TotalTime>772</TotalTime>
  <Words>3484</Words>
  <Application>Microsoft Office PowerPoint</Application>
  <PresentationFormat>On-screen Show (4:3)</PresentationFormat>
  <Paragraphs>266</Paragraphs>
  <Slides>18</Slides>
  <Notes>17</Notes>
  <HiddenSlides>0</HiddenSlides>
  <MMClips>1</MMClips>
  <ScaleCrop>false</ScaleCrop>
  <HeadingPairs>
    <vt:vector size="6" baseType="variant">
      <vt:variant>
        <vt:lpstr>Fonts Used</vt:lpstr>
      </vt:variant>
      <vt:variant>
        <vt:i4>11</vt:i4>
      </vt:variant>
      <vt:variant>
        <vt:lpstr>Theme</vt:lpstr>
      </vt:variant>
      <vt:variant>
        <vt:i4>3</vt:i4>
      </vt:variant>
      <vt:variant>
        <vt:lpstr>Slide Titles</vt:lpstr>
      </vt:variant>
      <vt:variant>
        <vt:i4>18</vt:i4>
      </vt:variant>
    </vt:vector>
  </HeadingPairs>
  <TitlesOfParts>
    <vt:vector size="32" baseType="lpstr">
      <vt:lpstr>Arial</vt:lpstr>
      <vt:lpstr>Calibri</vt:lpstr>
      <vt:lpstr>Helvetica Neue</vt:lpstr>
      <vt:lpstr>Inter</vt:lpstr>
      <vt:lpstr>InterFace</vt:lpstr>
      <vt:lpstr>InterFace-Italic</vt:lpstr>
      <vt:lpstr>Interface-Regular</vt:lpstr>
      <vt:lpstr>Plus Jakarta Sans ExtraBold</vt:lpstr>
      <vt:lpstr>Plus Jakarta Sans Medium</vt:lpstr>
      <vt:lpstr>Segoe UI</vt:lpstr>
      <vt:lpstr>Trebuchet MS</vt:lpstr>
      <vt:lpstr>2_Office Theme</vt:lpstr>
      <vt:lpstr>1_Office Theme</vt:lpstr>
      <vt:lpstr>3_Office Theme</vt:lpstr>
      <vt:lpstr>What small magnetic robots can do</vt:lpstr>
      <vt:lpstr>What small magnetic robots can do</vt:lpstr>
      <vt:lpstr>Key vocabulary</vt:lpstr>
      <vt:lpstr>Quick Starter Activity</vt:lpstr>
      <vt:lpstr>Where have you seen magnets used?</vt:lpstr>
      <vt:lpstr>Where did scientists use a magnet?</vt:lpstr>
      <vt:lpstr>What do you know about robots?</vt:lpstr>
      <vt:lpstr>What did the scientists do?</vt:lpstr>
      <vt:lpstr>What did the scientists find out?</vt:lpstr>
      <vt:lpstr>Who were the scientists?</vt:lpstr>
      <vt:lpstr>Your turn to investigate</vt:lpstr>
      <vt:lpstr>What did you find out?</vt:lpstr>
      <vt:lpstr>What does the magnetic robot look like?</vt:lpstr>
      <vt:lpstr>Questions for further learning</vt:lpstr>
      <vt:lpstr>Model mini magnetic robot</vt:lpstr>
      <vt:lpstr>Cross-curricular links</vt:lpstr>
      <vt:lpstr>PowerPoint Presentation</vt:lpstr>
      <vt:lpstr>PowerPoint Presentation</vt:lpstr>
    </vt:vector>
  </TitlesOfParts>
  <Manager/>
  <Company>University of Bristol</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
  <dc:creator>-</dc:creator>
  <cp:keywords/>
  <dc:description/>
  <cp:lastModifiedBy>Wendy Woodsford</cp:lastModifiedBy>
  <cp:revision>5</cp:revision>
  <dcterms:created xsi:type="dcterms:W3CDTF">2016-06-16T08:43:18Z</dcterms:created>
  <dcterms:modified xsi:type="dcterms:W3CDTF">2023-12-12T22:06:17Z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0x010100FF602F4352AC064BAB6534866D1EBEE7</vt:lpwstr>
  </property>
  <property fmtid="{D5CDD505-2E9C-101B-9397-08002B2CF9AE}" pid="3" name="MediaServiceImageTags">
    <vt:lpwstr/>
  </property>
</Properties>
</file>