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56" r:id="rId5"/>
    <p:sldId id="280" r:id="rId6"/>
    <p:sldId id="282" r:id="rId7"/>
    <p:sldId id="257" r:id="rId8"/>
    <p:sldId id="283" r:id="rId9"/>
    <p:sldId id="258" r:id="rId10"/>
    <p:sldId id="259" r:id="rId11"/>
    <p:sldId id="284" r:id="rId12"/>
    <p:sldId id="260" r:id="rId13"/>
    <p:sldId id="289" r:id="rId14"/>
    <p:sldId id="261" r:id="rId15"/>
    <p:sldId id="281" r:id="rId16"/>
    <p:sldId id="285" r:id="rId17"/>
    <p:sldId id="287" r:id="rId18"/>
    <p:sldId id="262" r:id="rId19"/>
    <p:sldId id="263" r:id="rId20"/>
    <p:sldId id="264" r:id="rId21"/>
    <p:sldId id="265"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2" clrIdx="0">
    <p:extLst>
      <p:ext uri="{19B8F6BF-5375-455C-9EA6-DF929625EA0E}">
        <p15:presenceInfo xmlns:p15="http://schemas.microsoft.com/office/powerpoint/2012/main" userId="S::Alison.Trew@pstt.org.uk::501ad152-89bb-4882-ac72-f31826cb2e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10098"/>
    <a:srgbClr val="C646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A2C5BF-6263-4C12-8AFE-F90A2ECB7F6D}" v="5" dt="2021-04-23T16:00:44.2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53" autoAdjust="0"/>
    <p:restoredTop sz="75793" autoAdjust="0"/>
  </p:normalViewPr>
  <p:slideViewPr>
    <p:cSldViewPr>
      <p:cViewPr varScale="1">
        <p:scale>
          <a:sx n="83" d="100"/>
          <a:sy n="83" d="100"/>
        </p:scale>
        <p:origin x="219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Trew" userId="501ad152-89bb-4882-ac72-f31826cb2e78" providerId="ADAL" clId="{95A2C5BF-6263-4C12-8AFE-F90A2ECB7F6D}"/>
    <pc:docChg chg="undo redo custSel modSld">
      <pc:chgData name="Alison Trew" userId="501ad152-89bb-4882-ac72-f31826cb2e78" providerId="ADAL" clId="{95A2C5BF-6263-4C12-8AFE-F90A2ECB7F6D}" dt="2021-04-23T15:02:51.833" v="199" actId="1076"/>
      <pc:docMkLst>
        <pc:docMk/>
      </pc:docMkLst>
      <pc:sldChg chg="modSp mod">
        <pc:chgData name="Alison Trew" userId="501ad152-89bb-4882-ac72-f31826cb2e78" providerId="ADAL" clId="{95A2C5BF-6263-4C12-8AFE-F90A2ECB7F6D}" dt="2021-04-23T14:51:08.830" v="24" actId="20577"/>
        <pc:sldMkLst>
          <pc:docMk/>
          <pc:sldMk cId="124576855" sldId="280"/>
        </pc:sldMkLst>
        <pc:spChg chg="mod">
          <ac:chgData name="Alison Trew" userId="501ad152-89bb-4882-ac72-f31826cb2e78" providerId="ADAL" clId="{95A2C5BF-6263-4C12-8AFE-F90A2ECB7F6D}" dt="2021-04-23T14:51:08.830" v="24" actId="20577"/>
          <ac:spMkLst>
            <pc:docMk/>
            <pc:sldMk cId="124576855" sldId="280"/>
            <ac:spMk id="5" creationId="{8DDA5A8F-916F-4B0A-89B9-F55C61E55418}"/>
          </ac:spMkLst>
        </pc:spChg>
      </pc:sldChg>
      <pc:sldChg chg="addSp delSp modSp mod modNotesTx">
        <pc:chgData name="Alison Trew" userId="501ad152-89bb-4882-ac72-f31826cb2e78" providerId="ADAL" clId="{95A2C5BF-6263-4C12-8AFE-F90A2ECB7F6D}" dt="2021-04-23T15:02:51.833" v="199" actId="1076"/>
        <pc:sldMkLst>
          <pc:docMk/>
          <pc:sldMk cId="1325606519" sldId="282"/>
        </pc:sldMkLst>
        <pc:spChg chg="mod">
          <ac:chgData name="Alison Trew" userId="501ad152-89bb-4882-ac72-f31826cb2e78" providerId="ADAL" clId="{95A2C5BF-6263-4C12-8AFE-F90A2ECB7F6D}" dt="2021-04-23T15:00:42.123" v="173" actId="14100"/>
          <ac:spMkLst>
            <pc:docMk/>
            <pc:sldMk cId="1325606519" sldId="282"/>
            <ac:spMk id="4" creationId="{6BA3BD2C-7674-41B0-8AE2-92EDFA799EB4}"/>
          </ac:spMkLst>
        </pc:spChg>
        <pc:spChg chg="mod">
          <ac:chgData name="Alison Trew" userId="501ad152-89bb-4882-ac72-f31826cb2e78" providerId="ADAL" clId="{95A2C5BF-6263-4C12-8AFE-F90A2ECB7F6D}" dt="2021-04-23T14:58:58.055" v="155" actId="1076"/>
          <ac:spMkLst>
            <pc:docMk/>
            <pc:sldMk cId="1325606519" sldId="282"/>
            <ac:spMk id="5" creationId="{71243401-B607-48CB-871B-42BE5DF0A452}"/>
          </ac:spMkLst>
        </pc:spChg>
        <pc:spChg chg="mod">
          <ac:chgData name="Alison Trew" userId="501ad152-89bb-4882-ac72-f31826cb2e78" providerId="ADAL" clId="{95A2C5BF-6263-4C12-8AFE-F90A2ECB7F6D}" dt="2021-04-23T15:01:21.757" v="185" actId="114"/>
          <ac:spMkLst>
            <pc:docMk/>
            <pc:sldMk cId="1325606519" sldId="282"/>
            <ac:spMk id="8" creationId="{0BDB6DA5-CA5F-4DD9-B275-720AF1F9ED84}"/>
          </ac:spMkLst>
        </pc:spChg>
        <pc:spChg chg="add del mod">
          <ac:chgData name="Alison Trew" userId="501ad152-89bb-4882-ac72-f31826cb2e78" providerId="ADAL" clId="{95A2C5BF-6263-4C12-8AFE-F90A2ECB7F6D}" dt="2021-04-23T15:00:06.206" v="170" actId="21"/>
          <ac:spMkLst>
            <pc:docMk/>
            <pc:sldMk cId="1325606519" sldId="282"/>
            <ac:spMk id="12" creationId="{2E3A70E9-F8CC-49AA-8A4F-28013B9CDFB8}"/>
          </ac:spMkLst>
        </pc:spChg>
        <pc:spChg chg="add mod">
          <ac:chgData name="Alison Trew" userId="501ad152-89bb-4882-ac72-f31826cb2e78" providerId="ADAL" clId="{95A2C5BF-6263-4C12-8AFE-F90A2ECB7F6D}" dt="2021-04-23T15:02:30.804" v="197" actId="1076"/>
          <ac:spMkLst>
            <pc:docMk/>
            <pc:sldMk cId="1325606519" sldId="282"/>
            <ac:spMk id="13" creationId="{332E0487-1FF1-46F8-B3A9-6F77002B78D0}"/>
          </ac:spMkLst>
        </pc:spChg>
        <pc:spChg chg="add mod">
          <ac:chgData name="Alison Trew" userId="501ad152-89bb-4882-ac72-f31826cb2e78" providerId="ADAL" clId="{95A2C5BF-6263-4C12-8AFE-F90A2ECB7F6D}" dt="2021-04-23T15:02:51.833" v="199" actId="1076"/>
          <ac:spMkLst>
            <pc:docMk/>
            <pc:sldMk cId="1325606519" sldId="282"/>
            <ac:spMk id="14" creationId="{DFBDBFBB-1F3E-4B52-B3C4-AC380A185FB2}"/>
          </ac:spMkLst>
        </pc:spChg>
        <pc:spChg chg="add mod">
          <ac:chgData name="Alison Trew" userId="501ad152-89bb-4882-ac72-f31826cb2e78" providerId="ADAL" clId="{95A2C5BF-6263-4C12-8AFE-F90A2ECB7F6D}" dt="2021-04-23T14:59:40.436" v="167" actId="14100"/>
          <ac:spMkLst>
            <pc:docMk/>
            <pc:sldMk cId="1325606519" sldId="282"/>
            <ac:spMk id="16" creationId="{01315ECC-FCF3-485A-886B-9DADE5B07288}"/>
          </ac:spMkLst>
        </pc:spChg>
        <pc:picChg chg="add mod">
          <ac:chgData name="Alison Trew" userId="501ad152-89bb-4882-ac72-f31826cb2e78" providerId="ADAL" clId="{95A2C5BF-6263-4C12-8AFE-F90A2ECB7F6D}" dt="2021-04-23T15:00:57.424" v="183" actId="692"/>
          <ac:picMkLst>
            <pc:docMk/>
            <pc:sldMk cId="1325606519" sldId="282"/>
            <ac:picMk id="6" creationId="{87011C9F-1EE8-430F-8368-636FF11D29F9}"/>
          </ac:picMkLst>
        </pc:picChg>
        <pc:picChg chg="add del mod">
          <ac:chgData name="Alison Trew" userId="501ad152-89bb-4882-ac72-f31826cb2e78" providerId="ADAL" clId="{95A2C5BF-6263-4C12-8AFE-F90A2ECB7F6D}" dt="2021-04-23T15:00:09.775" v="171" actId="478"/>
          <ac:picMkLst>
            <pc:docMk/>
            <pc:sldMk cId="1325606519" sldId="282"/>
            <ac:picMk id="10" creationId="{0B49AE09-26A5-4428-9DAD-6DC97F5DCE9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23/04/2021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oi.org/10.1111/j.1095-8312.1985.tb01555.x"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nature.com/articles/nature17951"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Teacher Guide provides </a:t>
            </a:r>
            <a:r>
              <a:rPr lang="en-GB" b="1" dirty="0"/>
              <a:t>2 Quick Activities, </a:t>
            </a:r>
            <a:r>
              <a:rPr lang="en-GB" b="0" dirty="0"/>
              <a:t>which</a:t>
            </a:r>
            <a:r>
              <a:rPr lang="en-GB" dirty="0"/>
              <a:t> could be used as a starter or in an assembly, and </a:t>
            </a:r>
            <a:r>
              <a:rPr lang="en-GB" b="1" dirty="0"/>
              <a:t>4 Longer Investigations </a:t>
            </a:r>
            <a:r>
              <a:rPr lang="en-GB" dirty="0"/>
              <a:t>which could be used in science lessons.</a:t>
            </a:r>
          </a:p>
        </p:txBody>
      </p:sp>
      <p:sp>
        <p:nvSpPr>
          <p:cNvPr id="4" name="Slide Number Placeholder 3"/>
          <p:cNvSpPr>
            <a:spLocks noGrp="1"/>
          </p:cNvSpPr>
          <p:nvPr>
            <p:ph type="sldNum" sz="quarter" idx="5"/>
          </p:nvPr>
        </p:nvSpPr>
        <p:spPr/>
        <p:txBody>
          <a:bodyPr/>
          <a:lstStyle/>
          <a:p>
            <a:fld id="{0DB62ADE-C0E3-4181-8BA0-7700323193E2}" type="slidenum">
              <a:rPr lang="en-GB" smtClean="0"/>
              <a:t>1</a:t>
            </a:fld>
            <a:endParaRPr lang="en-GB"/>
          </a:p>
        </p:txBody>
      </p:sp>
    </p:spTree>
    <p:extLst>
      <p:ext uri="{BB962C8B-B14F-4D97-AF65-F5344CB8AC3E}">
        <p14:creationId xmlns:p14="http://schemas.microsoft.com/office/powerpoint/2010/main" val="1539098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Adaptation in animals/plants - suitable for ages 5-11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Otters</a:t>
            </a:r>
            <a:r>
              <a:rPr lang="en-GB" b="0" dirty="0"/>
              <a:t> live in rivers and streams: 4 webbed feet help them to swim, long strong tails help to propel them through the water.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They can swim up to 9 miles/hour (similar to a person riding a bike).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You can’t see it from the picture, but river otters can also close their ears and nostrils using valve-like flaps to keep the water out while swimming and diving.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Squirrels</a:t>
            </a:r>
            <a:r>
              <a:rPr lang="en-GB" b="0" dirty="0"/>
              <a:t> have interesting back legs – they are able to rotate their hind feet which allows them to descend down a tree head first. This is helpful for avoiding predation as well as reaching food and travelling from tree to tree. They also have very good olfactory sense (smell) which helps them search for food and rediscover the food they have hidden and stored for winter. They have 5 toes and sturdy claws for grasping and climbing. You will find a squirrel in a tree or possibly on the ground at the base of a tree (but certainly not in a stream).</a:t>
            </a:r>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2464083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Adaptation in the local environment (survey) - suitable for ages 5-11</a:t>
            </a:r>
          </a:p>
          <a:p>
            <a:r>
              <a:rPr lang="en-GB" b="0" u="sng" dirty="0"/>
              <a:t>To maintain social distancing, </a:t>
            </a:r>
            <a:r>
              <a:rPr lang="en-GB" b="0" dirty="0"/>
              <a:t>each child could have an area marked off with a hoop/string.</a:t>
            </a:r>
          </a:p>
          <a:p>
            <a:endParaRPr lang="en-GB" b="1" dirty="0"/>
          </a:p>
          <a:p>
            <a:r>
              <a:rPr lang="en-GB" dirty="0"/>
              <a:t>Take the children outside to different habitats: </a:t>
            </a:r>
            <a:r>
              <a:rPr lang="en-GB" b="1" dirty="0"/>
              <a:t>playground, school field, hedgerow, woodland sites, etc.</a:t>
            </a:r>
          </a:p>
          <a:p>
            <a:r>
              <a:rPr lang="en-GB" dirty="0"/>
              <a:t>Encourage children to look for different species of animals and plants living there. </a:t>
            </a:r>
          </a:p>
          <a:p>
            <a:endParaRPr lang="en-GB" b="1" dirty="0"/>
          </a:p>
          <a:p>
            <a:r>
              <a:rPr lang="en-GB" b="1" dirty="0"/>
              <a:t>Younger children </a:t>
            </a:r>
            <a:r>
              <a:rPr lang="en-GB" dirty="0"/>
              <a:t>could focus on one animal/plant and look closely at the features of that species.</a:t>
            </a:r>
          </a:p>
          <a:p>
            <a:endParaRPr lang="en-GB" b="1" dirty="0"/>
          </a:p>
          <a:p>
            <a:r>
              <a:rPr lang="en-GB" b="1" dirty="0"/>
              <a:t>Older children </a:t>
            </a:r>
            <a:r>
              <a:rPr lang="en-GB" dirty="0"/>
              <a:t>could identify many animals and plants and list the features (adaptations) that help them survive in each site, and compare the numbers of individuals of one species (e.g. woodlice) across different sites.</a:t>
            </a:r>
          </a:p>
          <a:p>
            <a:endParaRPr lang="en-GB" b="1" dirty="0"/>
          </a:p>
          <a:p>
            <a:r>
              <a:rPr lang="en-GB" b="1" dirty="0"/>
              <a:t>Extension (for younger/older children): </a:t>
            </a:r>
            <a:r>
              <a:rPr lang="en-GB" dirty="0"/>
              <a:t>from the list of features (adaptations)  - what would happen if this part was missing?</a:t>
            </a:r>
          </a:p>
        </p:txBody>
      </p:sp>
      <p:sp>
        <p:nvSpPr>
          <p:cNvPr id="4" name="Slide Number Placeholder 3"/>
          <p:cNvSpPr>
            <a:spLocks noGrp="1"/>
          </p:cNvSpPr>
          <p:nvPr>
            <p:ph type="sldNum" sz="quarter" idx="5"/>
          </p:nvPr>
        </p:nvSpPr>
        <p:spPr/>
        <p:txBody>
          <a:bodyPr/>
          <a:lstStyle/>
          <a:p>
            <a:fld id="{0DB62ADE-C0E3-4181-8BA0-7700323193E2}" type="slidenum">
              <a:rPr lang="en-GB" smtClean="0"/>
              <a:t>11</a:t>
            </a:fld>
            <a:endParaRPr lang="en-GB"/>
          </a:p>
        </p:txBody>
      </p:sp>
    </p:spTree>
    <p:extLst>
      <p:ext uri="{BB962C8B-B14F-4D97-AF65-F5344CB8AC3E}">
        <p14:creationId xmlns:p14="http://schemas.microsoft.com/office/powerpoint/2010/main" val="2666587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Adaptation in urban habitats - suitable for ages 7-11</a:t>
            </a:r>
          </a:p>
          <a:p>
            <a:r>
              <a:rPr lang="en-GB" b="0" u="sng" dirty="0"/>
              <a:t>Social distancing is possible</a:t>
            </a:r>
            <a:r>
              <a:rPr lang="en-GB" b="0" dirty="0"/>
              <a:t> as this activity can be done individually and indoors.</a:t>
            </a:r>
          </a:p>
          <a:p>
            <a:endParaRPr lang="en-GB" dirty="0"/>
          </a:p>
          <a:p>
            <a:r>
              <a:rPr lang="en-GB" dirty="0"/>
              <a:t>Ask the children to think of an area in a town/city – some ideas are suggested on the slide but there are many more possibilities.</a:t>
            </a:r>
          </a:p>
          <a:p>
            <a:r>
              <a:rPr lang="en-GB" dirty="0"/>
              <a:t>To help children describe the features of the habitat they have chosen, ask them about it:</a:t>
            </a:r>
          </a:p>
          <a:p>
            <a:pPr marL="171450" indent="-171450">
              <a:buFont typeface="Arial" panose="020B0604020202020204" pitchFamily="34" charset="0"/>
              <a:buChar char="•"/>
            </a:pPr>
            <a:r>
              <a:rPr lang="en-GB" dirty="0"/>
              <a:t>How much water is there?</a:t>
            </a:r>
          </a:p>
          <a:p>
            <a:pPr marL="171450" indent="-171450">
              <a:buFont typeface="Arial" panose="020B0604020202020204" pitchFamily="34" charset="0"/>
              <a:buChar char="•"/>
            </a:pPr>
            <a:r>
              <a:rPr lang="en-GB" dirty="0"/>
              <a:t>Is it warm or cold?</a:t>
            </a:r>
          </a:p>
          <a:p>
            <a:pPr marL="171450" indent="-171450">
              <a:buFont typeface="Arial" panose="020B0604020202020204" pitchFamily="34" charset="0"/>
              <a:buChar char="•"/>
            </a:pPr>
            <a:r>
              <a:rPr lang="en-GB" dirty="0"/>
              <a:t>Is it dark at night (there may be a street lamp)?</a:t>
            </a:r>
          </a:p>
          <a:p>
            <a:pPr marL="171450" indent="-171450">
              <a:buFont typeface="Arial" panose="020B0604020202020204" pitchFamily="34" charset="0"/>
              <a:buChar char="•"/>
            </a:pPr>
            <a:r>
              <a:rPr lang="en-GB" dirty="0"/>
              <a:t>Is it light in the day (it may be underground/inside)?</a:t>
            </a:r>
          </a:p>
          <a:p>
            <a:pPr marL="171450" indent="-171450">
              <a:buFont typeface="Arial" panose="020B0604020202020204" pitchFamily="34" charset="0"/>
              <a:buChar char="•"/>
            </a:pPr>
            <a:r>
              <a:rPr lang="en-GB" dirty="0"/>
              <a:t>Is there a lot of noise/smells/traffic?</a:t>
            </a:r>
          </a:p>
          <a:p>
            <a:endParaRPr lang="en-GB" dirty="0"/>
          </a:p>
          <a:p>
            <a:r>
              <a:rPr lang="en-GB" dirty="0"/>
              <a:t>Once children are confident describing the habitat, ask them to describe the characteristics of an animal/plant that might live there.</a:t>
            </a:r>
          </a:p>
          <a:p>
            <a:r>
              <a:rPr lang="en-GB" dirty="0"/>
              <a:t>This could be a known species or an organism designed by the child.</a:t>
            </a:r>
          </a:p>
          <a:p>
            <a:r>
              <a:rPr lang="en-GB" dirty="0"/>
              <a:t>Possible questions to ask:</a:t>
            </a:r>
          </a:p>
          <a:p>
            <a:pPr marL="171450" indent="-171450">
              <a:buFont typeface="Arial" panose="020B0604020202020204" pitchFamily="34" charset="0"/>
              <a:buChar char="•"/>
            </a:pPr>
            <a:r>
              <a:rPr lang="en-GB" dirty="0"/>
              <a:t>Which characteristics are important for the organism’s survival in its natural habitat?</a:t>
            </a:r>
          </a:p>
          <a:p>
            <a:pPr marL="171450" indent="-171450">
              <a:buFont typeface="Arial" panose="020B0604020202020204" pitchFamily="34" charset="0"/>
              <a:buChar char="•"/>
            </a:pPr>
            <a:r>
              <a:rPr lang="en-GB" dirty="0"/>
              <a:t>What problems does the animal/plant experience in the urban habitat?</a:t>
            </a:r>
          </a:p>
          <a:p>
            <a:pPr marL="171450" indent="-171450">
              <a:buFont typeface="Arial" panose="020B0604020202020204" pitchFamily="34" charset="0"/>
              <a:buChar char="•"/>
            </a:pPr>
            <a:r>
              <a:rPr lang="en-GB" dirty="0"/>
              <a:t>Are there any characteristics that would give an individual an advantage over others in the population?</a:t>
            </a:r>
          </a:p>
          <a:p>
            <a:pPr marL="171450" indent="-171450">
              <a:buFont typeface="Arial" panose="020B0604020202020204" pitchFamily="34" charset="0"/>
              <a:buChar char="•"/>
            </a:pPr>
            <a:r>
              <a:rPr lang="en-GB" dirty="0"/>
              <a:t>How could the species adapt to the urban habitat?</a:t>
            </a:r>
          </a:p>
        </p:txBody>
      </p:sp>
      <p:sp>
        <p:nvSpPr>
          <p:cNvPr id="4" name="Slide Number Placeholder 3"/>
          <p:cNvSpPr>
            <a:spLocks noGrp="1"/>
          </p:cNvSpPr>
          <p:nvPr>
            <p:ph type="sldNum" sz="quarter" idx="5"/>
          </p:nvPr>
        </p:nvSpPr>
        <p:spPr/>
        <p:txBody>
          <a:bodyPr/>
          <a:lstStyle/>
          <a:p>
            <a:fld id="{0DB62ADE-C0E3-4181-8BA0-7700323193E2}" type="slidenum">
              <a:rPr lang="en-GB" smtClean="0"/>
              <a:t>12</a:t>
            </a:fld>
            <a:endParaRPr lang="en-GB"/>
          </a:p>
        </p:txBody>
      </p:sp>
    </p:spTree>
    <p:extLst>
      <p:ext uri="{BB962C8B-B14F-4D97-AF65-F5344CB8AC3E}">
        <p14:creationId xmlns:p14="http://schemas.microsoft.com/office/powerpoint/2010/main" val="1634921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Variation in the population (survey) – suitable for ages 5-11</a:t>
            </a:r>
          </a:p>
          <a:p>
            <a:r>
              <a:rPr lang="en-GB" b="0" u="sng" dirty="0"/>
              <a:t>Social distancing could be maintained </a:t>
            </a:r>
            <a:r>
              <a:rPr lang="en-GB" b="0" dirty="0"/>
              <a:t>if the teacher collects the data from the class.</a:t>
            </a:r>
          </a:p>
          <a:p>
            <a:endParaRPr lang="en-GB" b="0" dirty="0"/>
          </a:p>
          <a:p>
            <a:r>
              <a:rPr lang="en-GB" b="0" dirty="0"/>
              <a:t>Ask the children to think about how there is variation between them. Discuss their ideas and make a list of these characteristics which can be visible in the classroom.</a:t>
            </a:r>
          </a:p>
          <a:p>
            <a:r>
              <a:rPr lang="en-GB" b="0" dirty="0"/>
              <a:t>Examples: skin/hair/eye colour, height, handspan, shoe size, left/right handed.</a:t>
            </a:r>
          </a:p>
          <a:p>
            <a:r>
              <a:rPr lang="en-GB" b="0" dirty="0"/>
              <a:t>Invite children to choose one characteristic and survey the class (tally charts).</a:t>
            </a:r>
          </a:p>
          <a:p>
            <a:r>
              <a:rPr lang="en-GB" b="0" dirty="0"/>
              <a:t>With </a:t>
            </a:r>
            <a:r>
              <a:rPr lang="en-GB" b="1" dirty="0"/>
              <a:t>younger children</a:t>
            </a:r>
            <a:r>
              <a:rPr lang="en-GB" b="0" dirty="0"/>
              <a:t>, teachers could create a class bar chart.</a:t>
            </a:r>
          </a:p>
          <a:p>
            <a:r>
              <a:rPr lang="en-GB" b="0" dirty="0"/>
              <a:t>With </a:t>
            </a:r>
            <a:r>
              <a:rPr lang="en-GB" b="1" dirty="0"/>
              <a:t>older children</a:t>
            </a:r>
            <a:r>
              <a:rPr lang="en-GB" b="0" dirty="0"/>
              <a:t>, ask the children to present their results in a graph. Can they find any patterns? Note: the type of graph depends on the type of variation surveyed.</a:t>
            </a:r>
          </a:p>
          <a:p>
            <a:endParaRPr lang="en-GB" b="1" dirty="0"/>
          </a:p>
          <a:p>
            <a:r>
              <a:rPr lang="en-GB" b="1" dirty="0"/>
              <a:t>Discontinuous variation </a:t>
            </a:r>
            <a:r>
              <a:rPr lang="en-GB" b="0" dirty="0"/>
              <a:t>is when an individual has or does not have a characteristic (e.g. left-handedness, tongue rolling, wiggling ears) and data should be presented on a bar graph/pie chart.</a:t>
            </a:r>
          </a:p>
          <a:p>
            <a:r>
              <a:rPr lang="en-GB" b="1" dirty="0"/>
              <a:t>Continuous variation </a:t>
            </a:r>
            <a:r>
              <a:rPr lang="en-GB" b="0" dirty="0"/>
              <a:t>is where people have degree of the characteristic (e.g. height, handspan) and it is necessary to create bands (e.g. height could be graphed in 10cm bands) before it can be presented on a line graph.</a:t>
            </a:r>
          </a:p>
          <a:p>
            <a:r>
              <a:rPr lang="en-GB" b="0" dirty="0"/>
              <a:t>Some characteristics could be both discontinuous and continuous such as eye colour. Younger children may identify eyes as blue, brown, grey or green (i.e. distinct groups) but older children may argue correctly that it is possible to have shades of colours like bluey-grey.</a:t>
            </a:r>
          </a:p>
          <a:p>
            <a:endParaRPr lang="en-GB" dirty="0"/>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13</a:t>
            </a:fld>
            <a:endParaRPr lang="en-GB"/>
          </a:p>
        </p:txBody>
      </p:sp>
    </p:spTree>
    <p:extLst>
      <p:ext uri="{BB962C8B-B14F-4D97-AF65-F5344CB8AC3E}">
        <p14:creationId xmlns:p14="http://schemas.microsoft.com/office/powerpoint/2010/main" val="223732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Camouflage, natural selection &amp; evolution – suitable for ages 5-11</a:t>
            </a:r>
          </a:p>
          <a:p>
            <a:r>
              <a:rPr lang="en-GB" b="0" u="sng" dirty="0"/>
              <a:t>Social distancing could be maintained </a:t>
            </a:r>
            <a:r>
              <a:rPr lang="en-GB" b="0" dirty="0"/>
              <a:t>if children are allocated separate areas outside in which to hide their moths. If the children work in pairs, one child could hide their moths and then stand outside their area whilst another child could search for the hidden moths.</a:t>
            </a:r>
          </a:p>
          <a:p>
            <a:endParaRPr lang="en-GB" dirty="0"/>
          </a:p>
          <a:p>
            <a:r>
              <a:rPr lang="en-GB" b="1" dirty="0"/>
              <a:t>Younger children could investigate the best types of camouflage for moths/butterflies in their local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Children could cut out moths (triangles or squares would suffice) in white paper /card and different colours, hide them outside, then ask a friend to find them.</a:t>
            </a:r>
          </a:p>
          <a:p>
            <a:r>
              <a:rPr lang="en-GB" dirty="0"/>
              <a:t>Ask the children: which colour moths were easy/hard to find? Why was this?</a:t>
            </a:r>
          </a:p>
          <a:p>
            <a:endParaRPr lang="en-GB" dirty="0"/>
          </a:p>
          <a:p>
            <a:r>
              <a:rPr lang="en-GB" b="1" dirty="0"/>
              <a:t>Older children could investigate how a change in a characteristic (in this case colour) could lead to evolution through natural selection of individuals in a population.</a:t>
            </a:r>
          </a:p>
          <a:p>
            <a:r>
              <a:rPr lang="en-GB" dirty="0"/>
              <a:t>Remind children that the black-bodied peppered moth is a result of a mutation (slide 8) AND that this moth had an advantage (for a while) because it was </a:t>
            </a:r>
            <a:r>
              <a:rPr lang="en-GB" i="1" dirty="0"/>
              <a:t>camouflaged </a:t>
            </a:r>
            <a:r>
              <a:rPr lang="en-GB" dirty="0"/>
              <a:t>on black surfaces in cities. </a:t>
            </a:r>
          </a:p>
          <a:p>
            <a:r>
              <a:rPr lang="en-GB" dirty="0"/>
              <a:t>This means it wasn’t eaten by birds (numbers of black moths increased) but the white form was eaten by birds (numbers of white moths decreased).</a:t>
            </a:r>
          </a:p>
          <a:p>
            <a:r>
              <a:rPr lang="en-GB" dirty="0"/>
              <a:t>Ask the children to imagine that the white peppered moth undergoes another DNA mutation which changes its colour again.</a:t>
            </a: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What might happen if there was a blue moth?</a:t>
            </a:r>
          </a:p>
          <a:p>
            <a:r>
              <a:rPr lang="en-GB" b="0" dirty="0"/>
              <a:t>Discuss the possibilities – these questions may help children develop their ideas:</a:t>
            </a:r>
          </a:p>
          <a:p>
            <a:pPr marL="171450" indent="-171450">
              <a:buFont typeface="Arial" panose="020B0604020202020204" pitchFamily="34" charset="0"/>
              <a:buChar char="•"/>
            </a:pPr>
            <a:r>
              <a:rPr lang="en-GB" b="0" dirty="0"/>
              <a:t>Using your knowledge of habitats in the school grounds where would the white moth be camouflaged?</a:t>
            </a:r>
          </a:p>
          <a:p>
            <a:pPr marL="171450" indent="-171450">
              <a:buFont typeface="Arial" panose="020B0604020202020204" pitchFamily="34" charset="0"/>
              <a:buChar char="•"/>
            </a:pPr>
            <a:r>
              <a:rPr lang="en-GB" b="0" dirty="0"/>
              <a:t>Would the blue moth be seen by the birds in this habitat?</a:t>
            </a:r>
          </a:p>
          <a:p>
            <a:pPr marL="171450" indent="-171450">
              <a:buFont typeface="Arial" panose="020B0604020202020204" pitchFamily="34" charset="0"/>
              <a:buChar char="•"/>
            </a:pPr>
            <a:r>
              <a:rPr lang="en-GB" b="0" dirty="0"/>
              <a:t>Is there a different habitat where the blue moth might be better camouflaged than the white moth?</a:t>
            </a:r>
          </a:p>
          <a:p>
            <a:pPr marL="171450" indent="-171450">
              <a:buFont typeface="Arial" panose="020B0604020202020204" pitchFamily="34" charset="0"/>
              <a:buChar char="•"/>
            </a:pPr>
            <a:r>
              <a:rPr lang="en-GB" b="0" dirty="0"/>
              <a:t>Can you suggest any other colours which might help the moths avoid being seen by the birds? Where would these moths be camouflaged?</a:t>
            </a:r>
          </a:p>
          <a:p>
            <a:endParaRPr lang="en-GB" b="0" dirty="0"/>
          </a:p>
          <a:p>
            <a:r>
              <a:rPr lang="en-GB" b="1" dirty="0"/>
              <a:t>Encourage older children to suggest how this could be investigated in the local environment…</a:t>
            </a:r>
          </a:p>
          <a:p>
            <a:r>
              <a:rPr lang="en-GB" dirty="0"/>
              <a:t>Children could cut out moths (triangles or squares would suffice) in white paper /card and different colours and hide them outside.</a:t>
            </a:r>
          </a:p>
          <a:p>
            <a:r>
              <a:rPr lang="en-GB" dirty="0"/>
              <a:t>To quantify the investigation children could either:</a:t>
            </a:r>
          </a:p>
          <a:p>
            <a:pPr marL="171450" indent="-171450">
              <a:buFont typeface="Arial" panose="020B0604020202020204" pitchFamily="34" charset="0"/>
              <a:buChar char="•"/>
            </a:pPr>
            <a:r>
              <a:rPr lang="en-GB" dirty="0"/>
              <a:t>Hide an equal number of white moths and moths of another colour in a new habitat and count how many of each type were found by another child in a fixed time,</a:t>
            </a:r>
          </a:p>
          <a:p>
            <a:pPr marL="171450" indent="-171450">
              <a:buFont typeface="Arial" panose="020B0604020202020204" pitchFamily="34" charset="0"/>
              <a:buChar char="•"/>
            </a:pPr>
            <a:r>
              <a:rPr lang="en-GB" dirty="0"/>
              <a:t>At the point where the coloured moth becomes visible to an observer, the observer could leave a marker, and the ‘hider’ could measure the distance between the moth and the observer.</a:t>
            </a:r>
          </a:p>
          <a:p>
            <a:r>
              <a:rPr lang="en-GB" dirty="0"/>
              <a:t>Following this approach, the children should discover that some moths are more camouflaged than others in different habitats (e.g. on a wall, in the grass, on a flower) and should be able to explain that when the coloured moth is camouflaged it has an advantage over the white moth. The mutation causing the change in colour could result in the natural selection of non-white moths in some habitats and the evolution of different forms of moth.</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14</a:t>
            </a:fld>
            <a:endParaRPr lang="en-GB"/>
          </a:p>
        </p:txBody>
      </p:sp>
    </p:spTree>
    <p:extLst>
      <p:ext uri="{BB962C8B-B14F-4D97-AF65-F5344CB8AC3E}">
        <p14:creationId xmlns:p14="http://schemas.microsoft.com/office/powerpoint/2010/main" val="41827042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Red Fox</a:t>
            </a:r>
          </a:p>
          <a:p>
            <a:r>
              <a:rPr lang="en-GB" sz="1200" b="0" i="0" kern="1200" dirty="0">
                <a:solidFill>
                  <a:schemeClr val="tx1"/>
                </a:solidFill>
                <a:effectLst/>
                <a:latin typeface="+mn-lt"/>
                <a:ea typeface="+mn-ea"/>
                <a:cs typeface="+mn-cs"/>
              </a:rPr>
              <a:t>The red fox started appearing in towns and cities following World War I due to a change in people’s lifestyles. The species first colonised British cities during the 1930s, entering Bristol and London during the 1940s. The number of foxes being drawn to urban living is thought to have increased significantly in the last two decades. There are thought to be 10,000 foxes in London. The red fox is omnivorous and having a broad diet and specialised eyes increases their chance of survival as they are able to feed and live in many different habitats. Foxes living in cities may have the potential to grow larger than their rural counterparts, due to abundant food from bins and lack of predators. Some urban human residents will deliberately leave food out for the foxes giving them an advantage.</a:t>
            </a:r>
            <a:endParaRPr lang="en-GB" dirty="0"/>
          </a:p>
          <a:p>
            <a:endParaRPr lang="en-GB" dirty="0"/>
          </a:p>
          <a:p>
            <a:r>
              <a:rPr lang="en-GB" b="1" dirty="0"/>
              <a:t>Six-spot burnet moth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In the UK there are several species of burnet moth. The six-spot burnet moth has 6 red spots on its black forewings to warn off potential predators. All burnet moths have stout antennae.</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15</a:t>
            </a:fld>
            <a:endParaRPr lang="en-GB"/>
          </a:p>
        </p:txBody>
      </p:sp>
    </p:spTree>
    <p:extLst>
      <p:ext uri="{BB962C8B-B14F-4D97-AF65-F5344CB8AC3E}">
        <p14:creationId xmlns:p14="http://schemas.microsoft.com/office/powerpoint/2010/main" val="29363261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Atacama Desert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Atacama Desert is a desert plateau in South America covering a 1,000km strip of land on the Pacific coast, west of the Andes mountains. It is the driest non-polar desert in the world. The salt lake (</a:t>
            </a:r>
            <a:r>
              <a:rPr lang="en-GB" dirty="0" err="1"/>
              <a:t>Salar</a:t>
            </a:r>
            <a:r>
              <a:rPr lang="en-GB" dirty="0"/>
              <a:t> de Atacama) is the largest in Chile (100 km x 80 km) and nearby are active volcanoes. Some parts of the desert do not get any rain but some parts occasionally have rain. Lakes form where there are depressions but the water quickly evaporates leaving behind minerals and salts. Most of the life in the Atacama are microbes but there are a</a:t>
            </a:r>
            <a:r>
              <a:rPr lang="en-GB" sz="1200" b="0" i="0" kern="1200" dirty="0">
                <a:solidFill>
                  <a:schemeClr val="tx1"/>
                </a:solidFill>
                <a:effectLst/>
                <a:latin typeface="+mn-lt"/>
                <a:ea typeface="+mn-ea"/>
                <a:cs typeface="+mn-cs"/>
              </a:rPr>
              <a:t> number of animals unique to high desert altitudes that live in the region: ostrich-like </a:t>
            </a:r>
            <a:r>
              <a:rPr lang="en-GB" sz="1200" b="0" i="1" kern="1200" dirty="0">
                <a:solidFill>
                  <a:schemeClr val="tx1"/>
                </a:solidFill>
                <a:effectLst/>
                <a:latin typeface="+mn-lt"/>
                <a:ea typeface="+mn-ea"/>
                <a:cs typeface="+mn-cs"/>
              </a:rPr>
              <a:t>rheas</a:t>
            </a:r>
            <a:r>
              <a:rPr lang="en-GB" sz="1200" b="0" i="0" kern="1200" dirty="0">
                <a:solidFill>
                  <a:schemeClr val="tx1"/>
                </a:solidFill>
                <a:effectLst/>
                <a:latin typeface="+mn-lt"/>
                <a:ea typeface="+mn-ea"/>
                <a:cs typeface="+mn-cs"/>
              </a:rPr>
              <a:t>; </a:t>
            </a:r>
            <a:r>
              <a:rPr lang="en-GB" sz="1200" b="0" i="1" kern="1200" dirty="0">
                <a:solidFill>
                  <a:schemeClr val="tx1"/>
                </a:solidFill>
                <a:effectLst/>
                <a:latin typeface="+mn-lt"/>
                <a:ea typeface="+mn-ea"/>
                <a:cs typeface="+mn-cs"/>
              </a:rPr>
              <a:t>vicuñas</a:t>
            </a:r>
            <a:r>
              <a:rPr lang="en-GB" sz="1200" b="0" i="0" kern="1200" dirty="0">
                <a:solidFill>
                  <a:schemeClr val="tx1"/>
                </a:solidFill>
                <a:effectLst/>
                <a:latin typeface="+mn-lt"/>
                <a:ea typeface="+mn-ea"/>
                <a:cs typeface="+mn-cs"/>
              </a:rPr>
              <a:t>, a relative of llamas; and </a:t>
            </a:r>
            <a:r>
              <a:rPr lang="en-GB" sz="1200" b="0" i="1" kern="1200" dirty="0" err="1">
                <a:solidFill>
                  <a:schemeClr val="tx1"/>
                </a:solidFill>
                <a:effectLst/>
                <a:latin typeface="+mn-lt"/>
                <a:ea typeface="+mn-ea"/>
                <a:cs typeface="+mn-cs"/>
              </a:rPr>
              <a:t>viscachas</a:t>
            </a:r>
            <a:r>
              <a:rPr lang="en-GB" sz="1200" b="0" i="0" kern="1200" dirty="0">
                <a:solidFill>
                  <a:schemeClr val="tx1"/>
                </a:solidFill>
                <a:effectLst/>
                <a:latin typeface="+mn-lt"/>
                <a:ea typeface="+mn-ea"/>
                <a:cs typeface="+mn-cs"/>
              </a:rPr>
              <a:t>, a type of chinchilla.</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Cocuy, Andes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The </a:t>
            </a:r>
            <a:r>
              <a:rPr lang="en-GB" sz="1200" b="0" i="1" kern="1200" dirty="0">
                <a:solidFill>
                  <a:schemeClr val="tx1"/>
                </a:solidFill>
                <a:effectLst/>
                <a:latin typeface="+mn-lt"/>
                <a:ea typeface="+mn-ea"/>
                <a:cs typeface="+mn-cs"/>
              </a:rPr>
              <a:t>Sierra Nevada del </a:t>
            </a:r>
            <a:r>
              <a:rPr lang="en-GB" sz="1200" b="0" i="1" kern="1200" dirty="0" err="1">
                <a:solidFill>
                  <a:schemeClr val="tx1"/>
                </a:solidFill>
                <a:effectLst/>
                <a:latin typeface="+mn-lt"/>
                <a:ea typeface="+mn-ea"/>
                <a:cs typeface="+mn-cs"/>
              </a:rPr>
              <a:t>Cocuy-Güicán</a:t>
            </a:r>
            <a:r>
              <a:rPr lang="en-GB" sz="1200" b="0" i="0" kern="1200" dirty="0">
                <a:solidFill>
                  <a:schemeClr val="tx1"/>
                </a:solidFill>
                <a:effectLst/>
                <a:latin typeface="+mn-lt"/>
                <a:ea typeface="+mn-ea"/>
                <a:cs typeface="+mn-cs"/>
              </a:rPr>
              <a:t> in the Colombian Andes became a National Natural Park in 1977 and is protected because of its fragile high treeless plateau ecosystems, extraordinary biodiversity, and plants unique to the habitat. The vegetation is threatened by expanding agriculture, deforestation, tourism, and climate change. </a:t>
            </a:r>
            <a:r>
              <a:rPr lang="en-GB" dirty="0"/>
              <a:t>Both to the north and to the west there are deep tropical valleys; to the south there is an arid range; and to the east there are hot, damp plains. Because of this particular situation heavy masses of damp air, originating in the plains, converge on the Sierra as the only gathering point. Most of the year the snow peaks are rarely seen. However, mist, rain, and height have combined their effects to make this region a peculiar one. No other range in the Andes can boast of 10 ft tall plants of </a:t>
            </a:r>
            <a:r>
              <a:rPr lang="en-GB" i="1" dirty="0" err="1"/>
              <a:t>Espeletia</a:t>
            </a:r>
            <a:r>
              <a:rPr lang="en-GB" dirty="0"/>
              <a:t> and lupins so close to the snow line. </a:t>
            </a:r>
          </a:p>
        </p:txBody>
      </p:sp>
      <p:sp>
        <p:nvSpPr>
          <p:cNvPr id="4" name="Slide Number Placeholder 3"/>
          <p:cNvSpPr>
            <a:spLocks noGrp="1"/>
          </p:cNvSpPr>
          <p:nvPr>
            <p:ph type="sldNum" sz="quarter" idx="5"/>
          </p:nvPr>
        </p:nvSpPr>
        <p:spPr/>
        <p:txBody>
          <a:bodyPr/>
          <a:lstStyle/>
          <a:p>
            <a:fld id="{0DB62ADE-C0E3-4181-8BA0-7700323193E2}" type="slidenum">
              <a:rPr lang="en-GB" smtClean="0"/>
              <a:t>16</a:t>
            </a:fld>
            <a:endParaRPr lang="en-GB"/>
          </a:p>
        </p:txBody>
      </p:sp>
    </p:spTree>
    <p:extLst>
      <p:ext uri="{BB962C8B-B14F-4D97-AF65-F5344CB8AC3E}">
        <p14:creationId xmlns:p14="http://schemas.microsoft.com/office/powerpoint/2010/main" val="694112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2</a:t>
            </a:fld>
            <a:endParaRPr lang="en-GB"/>
          </a:p>
        </p:txBody>
      </p:sp>
    </p:spTree>
    <p:extLst>
      <p:ext uri="{BB962C8B-B14F-4D97-AF65-F5344CB8AC3E}">
        <p14:creationId xmlns:p14="http://schemas.microsoft.com/office/powerpoint/2010/main" val="11363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the children: </a:t>
            </a:r>
          </a:p>
          <a:p>
            <a:r>
              <a:rPr lang="en-GB" b="1" dirty="0"/>
              <a:t>Have you ever written a review, maybe about a book you have read or about a school play or a sports event?</a:t>
            </a:r>
          </a:p>
          <a:p>
            <a:r>
              <a:rPr lang="en-GB" b="1" dirty="0"/>
              <a:t>What do you think a ‘science review’ is?</a:t>
            </a:r>
          </a:p>
          <a:p>
            <a:endParaRPr lang="en-GB" dirty="0"/>
          </a:p>
          <a:p>
            <a:r>
              <a:rPr lang="en-GB" dirty="0"/>
              <a:t>Explain:</a:t>
            </a:r>
          </a:p>
          <a:p>
            <a:r>
              <a:rPr lang="en-GB" dirty="0"/>
              <a:t>These 2 scientists have read research which has been published by other scientists working on similar topics. After reading many papers they have explained the findings of some of the most important scientific studies and from that, they have made some conclusions which they have published. Sometimes, scientists will include their own work in a review paper but not always.</a:t>
            </a:r>
          </a:p>
        </p:txBody>
      </p:sp>
      <p:sp>
        <p:nvSpPr>
          <p:cNvPr id="4" name="Slide Number Placeholder 3"/>
          <p:cNvSpPr>
            <a:spLocks noGrp="1"/>
          </p:cNvSpPr>
          <p:nvPr>
            <p:ph type="sldNum" sz="quarter" idx="5"/>
          </p:nvPr>
        </p:nvSpPr>
        <p:spPr/>
        <p:txBody>
          <a:bodyPr/>
          <a:lstStyle/>
          <a:p>
            <a:fld id="{0DB62ADE-C0E3-4181-8BA0-7700323193E2}" type="slidenum">
              <a:rPr lang="en-GB" smtClean="0"/>
              <a:t>3</a:t>
            </a:fld>
            <a:endParaRPr lang="en-GB"/>
          </a:p>
        </p:txBody>
      </p:sp>
    </p:spTree>
    <p:extLst>
      <p:ext uri="{BB962C8B-B14F-4D97-AF65-F5344CB8AC3E}">
        <p14:creationId xmlns:p14="http://schemas.microsoft.com/office/powerpoint/2010/main" val="1187792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This slide is aimed at younger children (ages 5-7)</a:t>
            </a:r>
          </a:p>
          <a:p>
            <a:endParaRPr lang="en-GB" dirty="0"/>
          </a:p>
          <a:p>
            <a:r>
              <a:rPr lang="en-GB" dirty="0"/>
              <a:t>Check the children’s understanding of scientific vocabulary:</a:t>
            </a:r>
          </a:p>
          <a:p>
            <a:r>
              <a:rPr lang="en-GB" b="1" dirty="0"/>
              <a:t>Habitat</a:t>
            </a:r>
            <a:r>
              <a:rPr lang="en-GB" dirty="0"/>
              <a:t> – the natural home or environment of an animal, plant or microbe</a:t>
            </a:r>
          </a:p>
          <a:p>
            <a:endParaRPr lang="en-GB" dirty="0"/>
          </a:p>
          <a:p>
            <a:r>
              <a:rPr lang="en-GB" b="1" dirty="0"/>
              <a:t>Can you see any natural places in this picture?</a:t>
            </a:r>
          </a:p>
          <a:p>
            <a:r>
              <a:rPr lang="en-GB" dirty="0"/>
              <a:t>Children may point to green specs on bottom RHS and LHS – these are parks and gardens.</a:t>
            </a:r>
          </a:p>
          <a:p>
            <a:r>
              <a:rPr lang="en-GB" dirty="0"/>
              <a:t>In the background there are some hills without buildings.</a:t>
            </a:r>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3536709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This slide is suitable for older children (ages 7-11)</a:t>
            </a:r>
          </a:p>
          <a:p>
            <a:endParaRPr lang="en-GB" b="1" dirty="0"/>
          </a:p>
          <a:p>
            <a:r>
              <a:rPr lang="en-GB" dirty="0"/>
              <a:t>Check the children’s understanding of scientific vocabulary:</a:t>
            </a:r>
          </a:p>
          <a:p>
            <a:r>
              <a:rPr lang="en-GB" b="1" dirty="0"/>
              <a:t>Habitat</a:t>
            </a:r>
            <a:r>
              <a:rPr lang="en-GB" dirty="0"/>
              <a:t> – the natural home or environment of an animal, plant or microbe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Species</a:t>
            </a:r>
            <a:r>
              <a:rPr lang="en-GB" dirty="0"/>
              <a:t> – a group of living things (could be animals, plants or microbes) consisting of similar individuals capable of breeding (producing new individuals)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Characteristics</a:t>
            </a:r>
            <a:r>
              <a:rPr lang="en-GB" dirty="0"/>
              <a:t> – a feature belonging to an individual in a population</a:t>
            </a:r>
          </a:p>
          <a:p>
            <a:r>
              <a:rPr lang="en-GB" b="1" dirty="0"/>
              <a:t>Offspring</a:t>
            </a:r>
            <a:r>
              <a:rPr lang="en-GB" dirty="0"/>
              <a:t> – an animal/plant or microbe’s young</a:t>
            </a:r>
          </a:p>
          <a:p>
            <a:r>
              <a:rPr lang="en-GB" b="1" dirty="0"/>
              <a:t>Natural selection </a:t>
            </a:r>
            <a:r>
              <a:rPr lang="en-GB" dirty="0"/>
              <a:t>– the process where those organisms better adapted to their environment survive and pass on their beneficial characteristics to their offspring.</a:t>
            </a:r>
          </a:p>
          <a:p>
            <a:r>
              <a:rPr lang="en-GB" b="1" dirty="0"/>
              <a:t>Evolution</a:t>
            </a:r>
            <a:r>
              <a:rPr lang="en-GB" dirty="0"/>
              <a:t> – the process of change in populations over time because of natural selection</a:t>
            </a:r>
          </a:p>
          <a:p>
            <a:endParaRPr lang="en-GB" dirty="0"/>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16372779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younger children: only consider the first question.</a:t>
            </a:r>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2857137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dirty="0"/>
              <a:t>*For more details on the peppered moth, see the next slide.</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GB" b="1" dirty="0"/>
              <a:t>Can you draw any conclusions from these observations?</a:t>
            </a:r>
          </a:p>
          <a:p>
            <a:pPr marL="0" indent="0">
              <a:buFont typeface="Arial" panose="020B0604020202020204" pitchFamily="34" charset="0"/>
              <a:buNone/>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Moths</a:t>
            </a:r>
            <a:r>
              <a:rPr lang="en-GB" b="0" dirty="0"/>
              <a:t> – When the buildings became blackened during the Industrial Revolution, the peppered moth needed to be camouflaged so that it was not eaten by birds. The black-bodied moth had an advantage. In other words, the change in habitat colour caused selection in favour of the black moths. Later, when buildings were cleaner, the white-bodied moth had advantage and its numbers increased.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Finches</a:t>
            </a:r>
            <a:r>
              <a:rPr lang="en-GB" b="0" dirty="0"/>
              <a:t> – Urban finches need a beak with a strong bite force to eat the sunflower seeds in the city. The urban birds with strong beaks have an advantage and are more likely to survive and pass on this characteristic to their offspring.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0" dirty="0"/>
              <a:t>In other words, the </a:t>
            </a:r>
            <a:r>
              <a:rPr lang="en-GB" dirty="0"/>
              <a:t>change in diet in the city caused selection in urban bird populations for beaks with a stronger bite force. </a:t>
            </a:r>
          </a:p>
          <a:p>
            <a:pPr marL="0" indent="0">
              <a:buFont typeface="Arial" panose="020B0604020202020204" pitchFamily="34" charset="0"/>
              <a:buNone/>
            </a:pP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Anoles – </a:t>
            </a:r>
            <a:r>
              <a:rPr lang="en-GB" b="0" dirty="0"/>
              <a:t>Urban lizards need to be able to grip smoother surfaces (buildings) in the city than in their natural habitat (trees/rocks). The urban lizards with longer legs and more lamellae have an advantage and are more likely to survive and pass on this characteristic to their offspring. In other words, the change in habitat caused selection in urban populations for more lamellae and longer legs.</a:t>
            </a:r>
            <a:endParaRPr lang="en-GB" dirty="0"/>
          </a:p>
          <a:p>
            <a:pPr marL="0" indent="0">
              <a:buFont typeface="Arial" panose="020B0604020202020204" pitchFamily="34" charset="0"/>
              <a:buNone/>
            </a:pPr>
            <a:endParaRPr lang="en-GB" b="1" dirty="0"/>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1717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b="1" dirty="0"/>
              <a:t>This slide is suitable for older children (ages 7-11)</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*Ref: Evolution in reverse: clean air and the peppered moth. By C.A. Clarke, G.S. Mani and G. Wynne. (1985) </a:t>
            </a:r>
            <a:r>
              <a:rPr lang="en-GB" i="1" dirty="0"/>
              <a:t>Biological Journal of the </a:t>
            </a:r>
            <a:r>
              <a:rPr lang="en-GB" i="1" dirty="0" err="1"/>
              <a:t>Linnean</a:t>
            </a:r>
            <a:r>
              <a:rPr lang="en-GB" i="1" dirty="0"/>
              <a:t> Society</a:t>
            </a:r>
            <a:r>
              <a:rPr lang="en-GB" dirty="0"/>
              <a:t>, 26 (2), 189-199.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hlinkClick r:id="rId3"/>
              </a:rPr>
              <a:t>https://doi.org/10.1111/j.1095-8312.1985.tb01555.x</a:t>
            </a:r>
            <a:r>
              <a:rPr lang="en-GB" dirty="0"/>
              <a:t> last accessed 3.6.20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latin typeface="Arial" panose="020B0604020202020204" pitchFamily="34" charset="0"/>
                <a:cs typeface="Arial" panose="020B0604020202020204" pitchFamily="34" charset="0"/>
              </a:rPr>
              <a:t>ǂRef</a:t>
            </a:r>
            <a:r>
              <a:rPr lang="en-GB" dirty="0">
                <a:latin typeface="Arial" panose="020B0604020202020204" pitchFamily="34" charset="0"/>
                <a:cs typeface="Arial" panose="020B0604020202020204" pitchFamily="34" charset="0"/>
              </a:rPr>
              <a:t>: </a:t>
            </a:r>
            <a:r>
              <a:rPr lang="en-GB" sz="1200" b="0" i="0" u="none" strike="noStrike" kern="1200" baseline="0" dirty="0">
                <a:solidFill>
                  <a:schemeClr val="tx1"/>
                </a:solidFill>
                <a:latin typeface="+mn-lt"/>
                <a:ea typeface="+mn-ea"/>
                <a:cs typeface="+mn-cs"/>
              </a:rPr>
              <a:t>The industrial melanism mutation in British peppered moths is a transposable element. By A. E. </a:t>
            </a:r>
            <a:r>
              <a:rPr lang="en-GB" sz="1200" b="0" i="0" u="none" strike="noStrike" kern="1200" baseline="0" dirty="0" err="1">
                <a:solidFill>
                  <a:schemeClr val="tx1"/>
                </a:solidFill>
                <a:latin typeface="+mn-lt"/>
                <a:ea typeface="+mn-ea"/>
                <a:cs typeface="+mn-cs"/>
              </a:rPr>
              <a:t>Van’t</a:t>
            </a:r>
            <a:r>
              <a:rPr lang="en-GB" sz="1200" b="0" i="0" u="none" strike="noStrike" kern="1200" baseline="0" dirty="0">
                <a:solidFill>
                  <a:schemeClr val="tx1"/>
                </a:solidFill>
                <a:latin typeface="+mn-lt"/>
                <a:ea typeface="+mn-ea"/>
                <a:cs typeface="+mn-cs"/>
              </a:rPr>
              <a:t> Hof et al., (2016) </a:t>
            </a:r>
            <a:r>
              <a:rPr lang="fr-FR" sz="1200" b="0" i="1" u="none" strike="noStrike" kern="1200" baseline="0" dirty="0">
                <a:solidFill>
                  <a:schemeClr val="tx1"/>
                </a:solidFill>
                <a:latin typeface="+mn-lt"/>
                <a:ea typeface="+mn-ea"/>
                <a:cs typeface="+mn-cs"/>
              </a:rPr>
              <a:t>Nature 534, 102–105</a:t>
            </a:r>
            <a:r>
              <a:rPr lang="fr-FR" sz="1200" b="0" i="0" u="none" strike="noStrike" kern="1200" baseline="0" dirty="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4"/>
              </a:rPr>
              <a:t>https://www.nature.com/articles/nature17951</a:t>
            </a:r>
            <a:r>
              <a:rPr lang="en-GB" dirty="0"/>
              <a:t> last accessed 3.6.20</a:t>
            </a:r>
          </a:p>
          <a:p>
            <a:pPr marL="0" indent="0">
              <a:buFont typeface="Arial" panose="020B0604020202020204" pitchFamily="34" charset="0"/>
              <a:buNone/>
            </a:pPr>
            <a:endParaRPr lang="en-GB" dirty="0"/>
          </a:p>
          <a:p>
            <a:pPr marL="0" indent="0">
              <a:buFont typeface="Arial" panose="020B0604020202020204" pitchFamily="34" charset="0"/>
              <a:buNone/>
            </a:pPr>
            <a:r>
              <a:rPr lang="en-GB" b="1" dirty="0"/>
              <a:t>How many moths do you see on this tree?</a:t>
            </a:r>
          </a:p>
          <a:p>
            <a:pPr marL="0" indent="0">
              <a:buFont typeface="Arial" panose="020B0604020202020204" pitchFamily="34" charset="0"/>
              <a:buNone/>
            </a:pPr>
            <a:r>
              <a:rPr lang="en-GB" sz="1200" b="0" i="1" kern="1200" dirty="0">
                <a:solidFill>
                  <a:schemeClr val="tx1"/>
                </a:solidFill>
                <a:effectLst/>
                <a:latin typeface="+mn-lt"/>
                <a:ea typeface="+mn-ea"/>
                <a:cs typeface="+mn-cs"/>
              </a:rPr>
              <a:t>2 </a:t>
            </a:r>
            <a:r>
              <a:rPr lang="en-GB" sz="1200" b="0" i="0" kern="1200" dirty="0">
                <a:solidFill>
                  <a:schemeClr val="tx1"/>
                </a:solidFill>
                <a:effectLst/>
                <a:latin typeface="+mn-lt"/>
                <a:ea typeface="+mn-ea"/>
                <a:cs typeface="+mn-cs"/>
              </a:rPr>
              <a:t>moths</a:t>
            </a:r>
            <a:r>
              <a:rPr lang="en-GB" sz="1200" b="0" i="1" kern="1200" dirty="0">
                <a:solidFill>
                  <a:schemeClr val="tx1"/>
                </a:solidFill>
                <a:effectLst/>
                <a:latin typeface="+mn-lt"/>
                <a:ea typeface="+mn-ea"/>
                <a:cs typeface="+mn-cs"/>
              </a:rPr>
              <a:t> - typica</a:t>
            </a:r>
            <a:r>
              <a:rPr lang="en-GB" sz="1200" b="0" i="0" kern="1200" dirty="0">
                <a:solidFill>
                  <a:schemeClr val="tx1"/>
                </a:solidFill>
                <a:effectLst/>
                <a:latin typeface="+mn-lt"/>
                <a:ea typeface="+mn-ea"/>
                <a:cs typeface="+mn-cs"/>
              </a:rPr>
              <a:t> and </a:t>
            </a:r>
            <a:r>
              <a:rPr lang="en-GB" sz="1200" b="0" i="1" kern="1200" dirty="0" err="1">
                <a:solidFill>
                  <a:schemeClr val="tx1"/>
                </a:solidFill>
                <a:effectLst/>
                <a:latin typeface="+mn-lt"/>
                <a:ea typeface="+mn-ea"/>
                <a:cs typeface="+mn-cs"/>
              </a:rPr>
              <a:t>carbonaria</a:t>
            </a:r>
            <a:r>
              <a:rPr lang="en-GB" sz="1200" b="0" i="0" kern="1200" dirty="0">
                <a:solidFill>
                  <a:schemeClr val="tx1"/>
                </a:solidFill>
                <a:effectLst/>
                <a:latin typeface="+mn-lt"/>
                <a:ea typeface="+mn-ea"/>
                <a:cs typeface="+mn-cs"/>
              </a:rPr>
              <a:t> forms on the same tree. The light-coloured </a:t>
            </a:r>
            <a:r>
              <a:rPr lang="en-GB" sz="1200" b="0" i="1" kern="1200" dirty="0">
                <a:solidFill>
                  <a:schemeClr val="tx1"/>
                </a:solidFill>
                <a:effectLst/>
                <a:latin typeface="+mn-lt"/>
                <a:ea typeface="+mn-ea"/>
                <a:cs typeface="+mn-cs"/>
              </a:rPr>
              <a:t>typica</a:t>
            </a:r>
            <a:r>
              <a:rPr lang="en-GB" sz="1200" b="0" i="0" kern="1200" dirty="0">
                <a:solidFill>
                  <a:schemeClr val="tx1"/>
                </a:solidFill>
                <a:effectLst/>
                <a:latin typeface="+mn-lt"/>
                <a:ea typeface="+mn-ea"/>
                <a:cs typeface="+mn-cs"/>
              </a:rPr>
              <a:t> (below the bark's scar) is nearly invisible on this pollution-free tree, camouflaging</a:t>
            </a:r>
            <a:r>
              <a:rPr lang="en-GB" sz="1200" b="0" i="0" u="none" strike="noStrike" kern="1200" dirty="0">
                <a:solidFill>
                  <a:schemeClr val="tx1"/>
                </a:solidFill>
                <a:effectLst/>
                <a:latin typeface="+mn-lt"/>
                <a:ea typeface="+mn-ea"/>
                <a:cs typeface="+mn-cs"/>
              </a:rPr>
              <a:t> </a:t>
            </a:r>
            <a:r>
              <a:rPr lang="en-GB" sz="1200" b="0" i="0" kern="1200" dirty="0">
                <a:solidFill>
                  <a:schemeClr val="tx1"/>
                </a:solidFill>
                <a:effectLst/>
                <a:latin typeface="+mn-lt"/>
                <a:ea typeface="+mn-ea"/>
                <a:cs typeface="+mn-cs"/>
              </a:rPr>
              <a:t>it from predators.</a:t>
            </a:r>
            <a:endParaRPr lang="en-GB" dirty="0"/>
          </a:p>
          <a:p>
            <a:pPr marL="0" indent="0">
              <a:buFont typeface="Arial" panose="020B0604020202020204" pitchFamily="34" charset="0"/>
              <a:buNone/>
            </a:pPr>
            <a:endParaRPr lang="en-GB" dirty="0"/>
          </a:p>
          <a:p>
            <a:pPr marL="0" indent="0">
              <a:buFont typeface="Arial" panose="020B0604020202020204" pitchFamily="34" charset="0"/>
              <a:buNone/>
            </a:pPr>
            <a:r>
              <a:rPr lang="en-GB" dirty="0"/>
              <a:t>Discussion point: 1</a:t>
            </a:r>
          </a:p>
          <a:p>
            <a:pPr marL="0" indent="0">
              <a:buFont typeface="Arial" panose="020B0604020202020204" pitchFamily="34" charset="0"/>
              <a:buNone/>
            </a:pPr>
            <a:r>
              <a:rPr lang="en-GB" b="1" dirty="0"/>
              <a:t>Why did the numbers of black moth increase and the numbers of white moth decrease?</a:t>
            </a:r>
          </a:p>
          <a:p>
            <a:pPr marL="0" indent="0">
              <a:buFont typeface="Arial" panose="020B0604020202020204" pitchFamily="34" charset="0"/>
              <a:buNone/>
            </a:pPr>
            <a:r>
              <a:rPr lang="en-GB" dirty="0"/>
              <a:t>The back moths were camouflaged on the blackened buildings so they were not seen by the birds. They were more likely to survive and pass on the black characteristic to their offspring.</a:t>
            </a:r>
          </a:p>
          <a:p>
            <a:pPr marL="0" indent="0">
              <a:buFont typeface="Arial" panose="020B0604020202020204" pitchFamily="34" charset="0"/>
              <a:buNone/>
            </a:pPr>
            <a:r>
              <a:rPr lang="en-GB" dirty="0"/>
              <a:t>The white-bodied moths were not camouflaged (as they had been before) and they were more likely to be eaten by birds. Fewer survived and were able to pass on their white characteristic to their offspring.</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Discussion Point 2:</a:t>
            </a:r>
          </a:p>
          <a:p>
            <a:pPr marL="0" indent="0">
              <a:buFont typeface="Arial" panose="020B0604020202020204" pitchFamily="34" charset="0"/>
              <a:buNone/>
            </a:pPr>
            <a:r>
              <a:rPr lang="en-GB" b="1" dirty="0"/>
              <a:t>Why do you think the numbers of the white-bodied moth increased in recent time?</a:t>
            </a:r>
          </a:p>
          <a:p>
            <a:pPr marL="0" indent="0">
              <a:buFont typeface="Arial" panose="020B0604020202020204" pitchFamily="34" charset="0"/>
              <a:buNone/>
            </a:pPr>
            <a:r>
              <a:rPr lang="en-GB" b="0" dirty="0"/>
              <a:t>The Clean Air Act in 1956 was an Act of Parliament in the UK which introduced measures to reduce air pollution: using smokeless fuels and reducing emissions of gases, grit and dust from chimneys.</a:t>
            </a:r>
          </a:p>
          <a:p>
            <a:pPr marL="0" indent="0">
              <a:buFont typeface="Arial" panose="020B0604020202020204" pitchFamily="34" charset="0"/>
              <a:buNone/>
            </a:pPr>
            <a:r>
              <a:rPr lang="en-GB" b="0" dirty="0"/>
              <a:t>The Clean Air Act of 1968 brought in the use of tall chimneys for industries burning coal.</a:t>
            </a:r>
          </a:p>
          <a:p>
            <a:pPr marL="0" indent="0">
              <a:buFont typeface="Arial" panose="020B0604020202020204" pitchFamily="34" charset="0"/>
              <a:buNone/>
            </a:pPr>
            <a:r>
              <a:rPr lang="en-GB" b="0" dirty="0"/>
              <a:t>As a result coal pollution was reduced and buildings were not blackened. In time, buildings that were already blackened were cleaned in some cities.</a:t>
            </a:r>
          </a:p>
          <a:p>
            <a:pPr marL="0" indent="0">
              <a:buFont typeface="Arial" panose="020B0604020202020204" pitchFamily="34" charset="0"/>
              <a:buNone/>
            </a:pPr>
            <a:r>
              <a:rPr lang="en-GB" b="0" dirty="0"/>
              <a:t>With clean trees and buildings available, the white-bodied moths were once again camouflaged when they landed and less likely to be eaten by birds. In other words, the white-bodied moths were more likely to survive and pass on their characteristics to their offspring so their numbers increased.</a:t>
            </a:r>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3796430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Adaptation in animals/plants - suitable for ages 5-11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Crows</a:t>
            </a:r>
            <a:r>
              <a:rPr lang="en-GB" b="0" dirty="0"/>
              <a:t> build nests in tall trees. Their toes and claws can grip branches. </a:t>
            </a:r>
            <a:r>
              <a:rPr lang="en-GB" sz="1200" b="0" i="0" kern="1200" dirty="0">
                <a:solidFill>
                  <a:schemeClr val="tx1"/>
                </a:solidFill>
                <a:effectLst/>
                <a:latin typeface="+mn-lt"/>
                <a:ea typeface="+mn-ea"/>
                <a:cs typeface="+mn-cs"/>
              </a:rPr>
              <a:t>Crows have a strong beak and eat almost anything: small animals such as mammals, amphibians, reptiles, eggs and carrion, insects, seeds, grains, nuts, fruit, non-insect arthropods, molluscs, worms and even other birds.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n-lt"/>
                <a:ea typeface="+mn-ea"/>
                <a:cs typeface="+mn-cs"/>
              </a:rPr>
              <a:t>Ducks</a:t>
            </a:r>
            <a:r>
              <a:rPr lang="en-GB" sz="1200" b="0" i="0" kern="1200" dirty="0">
                <a:solidFill>
                  <a:schemeClr val="tx1"/>
                </a:solidFill>
                <a:effectLst/>
                <a:latin typeface="+mn-lt"/>
                <a:ea typeface="+mn-ea"/>
                <a:cs typeface="+mn-cs"/>
              </a:rPr>
              <a:t> have many adaptations that allow them to thrive in their environment. Their webbed feet help them swim faster, and their feet extend when they are swimming in order to also help them move faster. The bottom of duck's feet do not have nerves, so they can swim in really cold water. Different ducks have different shaped beaks, depending on their diet. Mallards open their beaks underwater when they try to catch food. The mallards (female shown in slide) have a special characteristic on their beaks – a </a:t>
            </a:r>
            <a:r>
              <a:rPr lang="en-GB" sz="1200" b="0" i="1" kern="1200" dirty="0">
                <a:solidFill>
                  <a:schemeClr val="tx1"/>
                </a:solidFill>
                <a:effectLst/>
                <a:latin typeface="+mn-lt"/>
                <a:ea typeface="+mn-ea"/>
                <a:cs typeface="+mn-cs"/>
              </a:rPr>
              <a:t>pecten</a:t>
            </a:r>
            <a:r>
              <a:rPr lang="en-GB" sz="1200" b="0" i="0" kern="1200" dirty="0">
                <a:solidFill>
                  <a:schemeClr val="tx1"/>
                </a:solidFill>
                <a:effectLst/>
                <a:latin typeface="+mn-lt"/>
                <a:ea typeface="+mn-ea"/>
                <a:cs typeface="+mn-cs"/>
              </a:rPr>
              <a:t> (which resembles a comb). The pecten acts a strainer so that all of the water leaves their beak and the food remains.</a:t>
            </a:r>
            <a:endParaRPr lang="en-GB" b="0" dirty="0"/>
          </a:p>
        </p:txBody>
      </p:sp>
      <p:sp>
        <p:nvSpPr>
          <p:cNvPr id="4" name="Slide Number Placeholder 3"/>
          <p:cNvSpPr>
            <a:spLocks noGrp="1"/>
          </p:cNvSpPr>
          <p:nvPr>
            <p:ph type="sldNum" sz="quarter" idx="5"/>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37483044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Insert slide subtitle</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print"/>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23/04/2021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3.jpe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image" Target="../media/image35.jpeg"/><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6.jpe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37.jpe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9.jpe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10.png"/><Relationship Id="rId7"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44.jpeg"/></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45.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48.png"/><Relationship Id="rId11" Type="http://schemas.openxmlformats.org/officeDocument/2006/relationships/image" Target="../media/image14.png"/><Relationship Id="rId5" Type="http://schemas.openxmlformats.org/officeDocument/2006/relationships/image" Target="../media/image47.png"/><Relationship Id="rId10" Type="http://schemas.openxmlformats.org/officeDocument/2006/relationships/image" Target="../media/image13.png"/><Relationship Id="rId4" Type="http://schemas.openxmlformats.org/officeDocument/2006/relationships/image" Target="../media/image46.jpe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5.xml"/><Relationship Id="rId1" Type="http://schemas.openxmlformats.org/officeDocument/2006/relationships/slideLayout" Target="../slideLayouts/slideLayout11.xml"/><Relationship Id="rId5" Type="http://schemas.openxmlformats.org/officeDocument/2006/relationships/image" Target="../media/image51.jpe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5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57.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56.jpeg"/><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9.jpe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685800" y="2693987"/>
            <a:ext cx="8134672" cy="1470025"/>
          </a:xfrm>
        </p:spPr>
        <p:txBody>
          <a:bodyPr>
            <a:normAutofit/>
          </a:bodyPr>
          <a:lstStyle/>
          <a:p>
            <a:r>
              <a:rPr lang="en-GB" sz="4000" dirty="0"/>
              <a:t>I bet you didn’t know…</a:t>
            </a:r>
            <a:br>
              <a:rPr lang="en-GB" dirty="0"/>
            </a:br>
            <a:r>
              <a:rPr lang="en-US" sz="4000" dirty="0"/>
              <a:t>Evolution of life in cities</a:t>
            </a:r>
            <a:endParaRPr lang="en-GB" sz="4000" dirty="0"/>
          </a:p>
        </p:txBody>
      </p:sp>
      <p:sp>
        <p:nvSpPr>
          <p:cNvPr id="3"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05793" y="4297161"/>
            <a:ext cx="6400800" cy="1296144"/>
          </a:xfrm>
        </p:spPr>
        <p:txBody>
          <a:bodyPr/>
          <a:lstStyle/>
          <a:p>
            <a:r>
              <a:rPr lang="en-GB" dirty="0"/>
              <a:t>Teacher Guide</a:t>
            </a:r>
          </a:p>
        </p:txBody>
      </p:sp>
      <p:sp>
        <p:nvSpPr>
          <p:cNvPr id="4" name="TextBox 3">
            <a:extLst>
              <a:ext uri="{FF2B5EF4-FFF2-40B4-BE49-F238E27FC236}">
                <a16:creationId xmlns:a16="http://schemas.microsoft.com/office/drawing/2014/main" id="{CD64CD41-2F05-4C8D-8E44-AB1427011AC8}"/>
              </a:ext>
            </a:extLst>
          </p:cNvPr>
          <p:cNvSpPr txBox="1"/>
          <p:nvPr/>
        </p:nvSpPr>
        <p:spPr>
          <a:xfrm>
            <a:off x="395536" y="5086381"/>
            <a:ext cx="1828386" cy="1200329"/>
          </a:xfrm>
          <a:prstGeom prst="rect">
            <a:avLst/>
          </a:prstGeom>
          <a:noFill/>
          <a:ln w="38100">
            <a:solidFill>
              <a:schemeClr val="accent1">
                <a:shade val="50000"/>
              </a:schemeClr>
            </a:solidFill>
          </a:ln>
        </p:spPr>
        <p:txBody>
          <a:bodyPr wrap="square" rtlCol="0">
            <a:spAutoFit/>
          </a:bodyPr>
          <a:lstStyle/>
          <a:p>
            <a:pPr algn="ctr"/>
            <a:r>
              <a:rPr lang="en-GB" b="1" dirty="0"/>
              <a:t>Curriculum Areas</a:t>
            </a:r>
          </a:p>
          <a:p>
            <a:pPr algn="ctr"/>
            <a:r>
              <a:rPr lang="en-GB" dirty="0"/>
              <a:t>Habitats</a:t>
            </a:r>
          </a:p>
          <a:p>
            <a:pPr algn="ctr"/>
            <a:r>
              <a:rPr lang="en-GB" dirty="0"/>
              <a:t>Adaptation</a:t>
            </a:r>
          </a:p>
          <a:p>
            <a:pPr algn="ctr"/>
            <a:r>
              <a:rPr lang="en-GB" dirty="0"/>
              <a:t>Evolution</a:t>
            </a:r>
          </a:p>
        </p:txBody>
      </p:sp>
      <p:sp>
        <p:nvSpPr>
          <p:cNvPr id="8" name="TextBox 7">
            <a:extLst>
              <a:ext uri="{FF2B5EF4-FFF2-40B4-BE49-F238E27FC236}">
                <a16:creationId xmlns:a16="http://schemas.microsoft.com/office/drawing/2014/main" id="{C210D27B-C4C7-485A-8D9C-4432CB8EB97B}"/>
              </a:ext>
            </a:extLst>
          </p:cNvPr>
          <p:cNvSpPr txBox="1"/>
          <p:nvPr/>
        </p:nvSpPr>
        <p:spPr>
          <a:xfrm>
            <a:off x="7364236" y="5065503"/>
            <a:ext cx="1368152" cy="1200329"/>
          </a:xfrm>
          <a:prstGeom prst="rect">
            <a:avLst/>
          </a:prstGeom>
          <a:noFill/>
          <a:ln w="38100">
            <a:solidFill>
              <a:schemeClr val="accent1">
                <a:shade val="50000"/>
              </a:schemeClr>
            </a:solidFill>
          </a:ln>
        </p:spPr>
        <p:txBody>
          <a:bodyPr wrap="square" rtlCol="0">
            <a:spAutoFit/>
          </a:bodyPr>
          <a:lstStyle/>
          <a:p>
            <a:pPr algn="ctr"/>
            <a:r>
              <a:rPr lang="en-GB" b="1" dirty="0"/>
              <a:t>Ages</a:t>
            </a:r>
          </a:p>
          <a:p>
            <a:pPr algn="ctr"/>
            <a:endParaRPr lang="en-GB" dirty="0"/>
          </a:p>
          <a:p>
            <a:pPr algn="ctr"/>
            <a:r>
              <a:rPr lang="en-GB" dirty="0"/>
              <a:t>5-11</a:t>
            </a:r>
          </a:p>
          <a:p>
            <a:endParaRPr lang="en-GB" dirty="0"/>
          </a:p>
        </p:txBody>
      </p:sp>
      <p:pic>
        <p:nvPicPr>
          <p:cNvPr id="9" name="Picture 8" descr="A picture containing sitting, white, table, large&#10;&#10;Description automatically generated">
            <a:extLst>
              <a:ext uri="{FF2B5EF4-FFF2-40B4-BE49-F238E27FC236}">
                <a16:creationId xmlns:a16="http://schemas.microsoft.com/office/drawing/2014/main" id="{27D160C2-0E18-42AC-8A2F-160F3F7C46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4540" y="1942074"/>
            <a:ext cx="576000" cy="576000"/>
          </a:xfrm>
          <a:prstGeom prst="rect">
            <a:avLst/>
          </a:prstGeom>
        </p:spPr>
      </p:pic>
      <p:pic>
        <p:nvPicPr>
          <p:cNvPr id="11" name="Picture 10" descr="A close up of a logo&#10;&#10;Description automatically generated">
            <a:extLst>
              <a:ext uri="{FF2B5EF4-FFF2-40B4-BE49-F238E27FC236}">
                <a16:creationId xmlns:a16="http://schemas.microsoft.com/office/drawing/2014/main" id="{B3769C56-A199-42E3-997D-9881629FAD9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39822" y="1942074"/>
            <a:ext cx="576000" cy="576000"/>
          </a:xfrm>
          <a:prstGeom prst="rect">
            <a:avLst/>
          </a:prstGeom>
        </p:spPr>
      </p:pic>
      <p:pic>
        <p:nvPicPr>
          <p:cNvPr id="12" name="Picture 11" descr="A picture containing plate&#10;&#10;Description automatically generated">
            <a:extLst>
              <a:ext uri="{FF2B5EF4-FFF2-40B4-BE49-F238E27FC236}">
                <a16:creationId xmlns:a16="http://schemas.microsoft.com/office/drawing/2014/main" id="{2A6EF970-D606-470E-850C-0888445284A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90306" y="1942074"/>
            <a:ext cx="576000" cy="576000"/>
          </a:xfrm>
          <a:prstGeom prst="rect">
            <a:avLst/>
          </a:prstGeom>
        </p:spPr>
      </p:pic>
      <p:pic>
        <p:nvPicPr>
          <p:cNvPr id="13" name="Picture 12" descr="A close up of a sign&#10;&#10;Description automatically generated">
            <a:extLst>
              <a:ext uri="{FF2B5EF4-FFF2-40B4-BE49-F238E27FC236}">
                <a16:creationId xmlns:a16="http://schemas.microsoft.com/office/drawing/2014/main" id="{D6B924E5-95EC-4627-A09F-47ACBD2923E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27426" y="1947529"/>
            <a:ext cx="576000" cy="576000"/>
          </a:xfrm>
          <a:prstGeom prst="rect">
            <a:avLst/>
          </a:prstGeom>
        </p:spPr>
      </p:pic>
      <p:pic>
        <p:nvPicPr>
          <p:cNvPr id="14" name="Picture 13" descr="A close up of a sign&#10;&#10;Description automatically generated">
            <a:extLst>
              <a:ext uri="{FF2B5EF4-FFF2-40B4-BE49-F238E27FC236}">
                <a16:creationId xmlns:a16="http://schemas.microsoft.com/office/drawing/2014/main" id="{2171200B-A415-42A0-BAE5-393124B13A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480870" y="1942074"/>
            <a:ext cx="576000" cy="576000"/>
          </a:xfrm>
          <a:prstGeom prst="rect">
            <a:avLst/>
          </a:prstGeom>
        </p:spPr>
      </p:pic>
      <p:pic>
        <p:nvPicPr>
          <p:cNvPr id="15" name="Picture 14" descr="A close up of a sign&#10;&#10;Description automatically generated">
            <a:extLst>
              <a:ext uri="{FF2B5EF4-FFF2-40B4-BE49-F238E27FC236}">
                <a16:creationId xmlns:a16="http://schemas.microsoft.com/office/drawing/2014/main" id="{8FA72A53-CD38-4E7C-91C6-F87F7C8B262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34314" y="1942074"/>
            <a:ext cx="576000" cy="576000"/>
          </a:xfrm>
          <a:prstGeom prst="rect">
            <a:avLst/>
          </a:prstGeom>
        </p:spPr>
      </p:pic>
      <p:pic>
        <p:nvPicPr>
          <p:cNvPr id="16" name="Picture 15" descr="A close up of a sign&#10;&#10;Description automatically generated">
            <a:extLst>
              <a:ext uri="{FF2B5EF4-FFF2-40B4-BE49-F238E27FC236}">
                <a16:creationId xmlns:a16="http://schemas.microsoft.com/office/drawing/2014/main" id="{8080BC5B-96DF-42F5-8DC5-05928C4D9EF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760312" y="1942074"/>
            <a:ext cx="576000" cy="576000"/>
          </a:xfrm>
          <a:prstGeom prst="rect">
            <a:avLst/>
          </a:prstGeom>
        </p:spPr>
      </p:pic>
      <p:pic>
        <p:nvPicPr>
          <p:cNvPr id="5" name="Picture 4">
            <a:extLst>
              <a:ext uri="{FF2B5EF4-FFF2-40B4-BE49-F238E27FC236}">
                <a16:creationId xmlns:a16="http://schemas.microsoft.com/office/drawing/2014/main" id="{A41F7621-03CC-4983-BB2B-6EA2850D649A}"/>
              </a:ext>
            </a:extLst>
          </p:cNvPr>
          <p:cNvPicPr>
            <a:picLocks noChangeAspect="1"/>
          </p:cNvPicPr>
          <p:nvPr/>
        </p:nvPicPr>
        <p:blipFill>
          <a:blip r:embed="rId10"/>
          <a:stretch>
            <a:fillRect/>
          </a:stretch>
        </p:blipFill>
        <p:spPr>
          <a:xfrm>
            <a:off x="3894540" y="1019703"/>
            <a:ext cx="1182727" cy="591363"/>
          </a:xfrm>
          <a:prstGeom prst="rect">
            <a:avLst/>
          </a:prstGeom>
        </p:spPr>
      </p:pic>
      <p:pic>
        <p:nvPicPr>
          <p:cNvPr id="17" name="Picture 16" descr="A picture containing drawing, room&#10;&#10;Description automatically generated">
            <a:extLst>
              <a:ext uri="{FF2B5EF4-FFF2-40B4-BE49-F238E27FC236}">
                <a16:creationId xmlns:a16="http://schemas.microsoft.com/office/drawing/2014/main" id="{CD6FF3CC-4919-45E4-BAA9-CFCC08FFEB17}"/>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18879" y="1027384"/>
            <a:ext cx="576000" cy="576000"/>
          </a:xfrm>
          <a:prstGeom prst="rect">
            <a:avLst/>
          </a:prstGeom>
        </p:spPr>
      </p:pic>
      <p:pic>
        <p:nvPicPr>
          <p:cNvPr id="19" name="Picture 18" descr="A insect on the ground&#10;&#10;Description automatically generated">
            <a:extLst>
              <a:ext uri="{FF2B5EF4-FFF2-40B4-BE49-F238E27FC236}">
                <a16:creationId xmlns:a16="http://schemas.microsoft.com/office/drawing/2014/main" id="{082DBE8B-94CB-405F-89D2-303AF3E0731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442613" y="5086381"/>
            <a:ext cx="4719007" cy="1260000"/>
          </a:xfrm>
          <a:prstGeom prst="rect">
            <a:avLst/>
          </a:prstGeom>
          <a:ln w="38100">
            <a:solidFill>
              <a:schemeClr val="tx2"/>
            </a:solid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919115" cy="461665"/>
          </a:xfrm>
          <a:prstGeom prst="rect">
            <a:avLst/>
          </a:prstGeom>
          <a:noFill/>
        </p:spPr>
        <p:txBody>
          <a:bodyPr wrap="none" rtlCol="0">
            <a:spAutoFit/>
          </a:bodyPr>
          <a:lstStyle/>
          <a:p>
            <a:r>
              <a:rPr lang="en-GB" sz="2400" b="1" dirty="0"/>
              <a:t>Quick activity</a:t>
            </a:r>
          </a:p>
        </p:txBody>
      </p:sp>
      <p:pic>
        <p:nvPicPr>
          <p:cNvPr id="4" name="Picture 3" descr="A large body of water&#10;&#10;Description automatically generated">
            <a:extLst>
              <a:ext uri="{FF2B5EF4-FFF2-40B4-BE49-F238E27FC236}">
                <a16:creationId xmlns:a16="http://schemas.microsoft.com/office/drawing/2014/main" id="{96087428-F092-4C0C-90B3-365A3D1455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3538" y="908720"/>
            <a:ext cx="3511338" cy="2340892"/>
          </a:xfrm>
          <a:prstGeom prst="rect">
            <a:avLst/>
          </a:prstGeom>
          <a:ln w="38100">
            <a:solidFill>
              <a:schemeClr val="accent1"/>
            </a:solidFill>
          </a:ln>
        </p:spPr>
      </p:pic>
      <p:sp>
        <p:nvSpPr>
          <p:cNvPr id="7" name="Rectangle: Rounded Corners 6">
            <a:extLst>
              <a:ext uri="{FF2B5EF4-FFF2-40B4-BE49-F238E27FC236}">
                <a16:creationId xmlns:a16="http://schemas.microsoft.com/office/drawing/2014/main" id="{DD89CAB2-35E6-4495-B69C-E4B815DD3A0D}"/>
              </a:ext>
            </a:extLst>
          </p:cNvPr>
          <p:cNvSpPr/>
          <p:nvPr/>
        </p:nvSpPr>
        <p:spPr>
          <a:xfrm>
            <a:off x="4747753" y="908720"/>
            <a:ext cx="4038819" cy="23408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Which animal might live in this habitat?</a:t>
            </a:r>
          </a:p>
          <a:p>
            <a:pPr algn="ctr"/>
            <a:endParaRPr lang="en-US" b="1" dirty="0"/>
          </a:p>
          <a:p>
            <a:pPr algn="ctr"/>
            <a:r>
              <a:rPr lang="en-US" b="1" dirty="0"/>
              <a:t>What characteristics help the animal survive here? </a:t>
            </a:r>
          </a:p>
          <a:p>
            <a:pPr algn="ctr"/>
            <a:endParaRPr lang="en-US" b="1" dirty="0"/>
          </a:p>
          <a:p>
            <a:pPr algn="ctr"/>
            <a:r>
              <a:rPr lang="en-US" b="1" dirty="0"/>
              <a:t>How is the other animal suited to a different habitat?</a:t>
            </a:r>
          </a:p>
        </p:txBody>
      </p:sp>
      <p:pic>
        <p:nvPicPr>
          <p:cNvPr id="8" name="Picture 7" descr="A close up of an animal&#10;&#10;Description automatically generated">
            <a:extLst>
              <a:ext uri="{FF2B5EF4-FFF2-40B4-BE49-F238E27FC236}">
                <a16:creationId xmlns:a16="http://schemas.microsoft.com/office/drawing/2014/main" id="{52017790-D969-4618-8B2E-A8DE8A1942C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47754" y="3789041"/>
            <a:ext cx="4038819" cy="2340892"/>
          </a:xfrm>
          <a:prstGeom prst="rect">
            <a:avLst/>
          </a:prstGeom>
          <a:ln w="38100">
            <a:solidFill>
              <a:schemeClr val="accent1"/>
            </a:solidFill>
          </a:ln>
        </p:spPr>
      </p:pic>
      <p:pic>
        <p:nvPicPr>
          <p:cNvPr id="10" name="Picture 9" descr="A squirrel standing on a branch&#10;&#10;Description automatically generated">
            <a:extLst>
              <a:ext uri="{FF2B5EF4-FFF2-40B4-BE49-F238E27FC236}">
                <a16:creationId xmlns:a16="http://schemas.microsoft.com/office/drawing/2014/main" id="{EE341322-FAD3-452E-9736-FCD988411EC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3538" y="3789041"/>
            <a:ext cx="3512710" cy="2340892"/>
          </a:xfrm>
          <a:prstGeom prst="rect">
            <a:avLst/>
          </a:prstGeom>
          <a:ln w="38100">
            <a:solidFill>
              <a:schemeClr val="accent1"/>
            </a:solidFill>
          </a:ln>
        </p:spPr>
      </p:pic>
      <p:pic>
        <p:nvPicPr>
          <p:cNvPr id="9" name="Picture 8" descr="A close up of a sign&#10;&#10;Description automatically generated">
            <a:extLst>
              <a:ext uri="{FF2B5EF4-FFF2-40B4-BE49-F238E27FC236}">
                <a16:creationId xmlns:a16="http://schemas.microsoft.com/office/drawing/2014/main" id="{36BA5B99-976C-4E42-BB48-E45B5F1BA20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72182" y="160730"/>
            <a:ext cx="612000" cy="612000"/>
          </a:xfrm>
          <a:prstGeom prst="rect">
            <a:avLst/>
          </a:prstGeom>
        </p:spPr>
      </p:pic>
      <p:pic>
        <p:nvPicPr>
          <p:cNvPr id="11" name="Picture 10" descr="A close up of a sign&#10;&#10;Description automatically generated">
            <a:extLst>
              <a:ext uri="{FF2B5EF4-FFF2-40B4-BE49-F238E27FC236}">
                <a16:creationId xmlns:a16="http://schemas.microsoft.com/office/drawing/2014/main" id="{B4865227-6EEB-4DE0-82C0-FD528590C3B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63450" y="141258"/>
            <a:ext cx="576000" cy="576000"/>
          </a:xfrm>
          <a:prstGeom prst="rect">
            <a:avLst/>
          </a:prstGeom>
        </p:spPr>
      </p:pic>
      <p:pic>
        <p:nvPicPr>
          <p:cNvPr id="12" name="Picture 11" descr="A close up of a sign&#10;&#10;Description automatically generated">
            <a:extLst>
              <a:ext uri="{FF2B5EF4-FFF2-40B4-BE49-F238E27FC236}">
                <a16:creationId xmlns:a16="http://schemas.microsoft.com/office/drawing/2014/main" id="{D2B2F0F1-502A-441C-8B08-A25E6D09D2D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312993" y="153332"/>
            <a:ext cx="576000" cy="576000"/>
          </a:xfrm>
          <a:prstGeom prst="rect">
            <a:avLst/>
          </a:prstGeom>
        </p:spPr>
      </p:pic>
    </p:spTree>
    <p:extLst>
      <p:ext uri="{BB962C8B-B14F-4D97-AF65-F5344CB8AC3E}">
        <p14:creationId xmlns:p14="http://schemas.microsoft.com/office/powerpoint/2010/main" val="2308068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760949" cy="461665"/>
          </a:xfrm>
          <a:prstGeom prst="rect">
            <a:avLst/>
          </a:prstGeom>
          <a:noFill/>
        </p:spPr>
        <p:txBody>
          <a:bodyPr wrap="none" rtlCol="0">
            <a:spAutoFit/>
          </a:bodyPr>
          <a:lstStyle/>
          <a:p>
            <a:r>
              <a:rPr lang="en-GB" sz="2400" b="1" dirty="0"/>
              <a:t>Longer investigation</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827584" y="908720"/>
            <a:ext cx="7832652"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Which species are found in these habitats?</a:t>
            </a:r>
          </a:p>
          <a:p>
            <a:pPr algn="ctr"/>
            <a:endParaRPr lang="en-US" b="1" dirty="0"/>
          </a:p>
          <a:p>
            <a:pPr algn="ctr"/>
            <a:r>
              <a:rPr lang="en-US" b="1" dirty="0"/>
              <a:t>What characteristics do they have which help them to survive there?</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5220072" y="4904834"/>
            <a:ext cx="3297528" cy="1593166"/>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Paper &amp; pencils, camera/tablet to record observations, identification cards/books (for older children)</a:t>
            </a:r>
          </a:p>
        </p:txBody>
      </p:sp>
      <p:sp>
        <p:nvSpPr>
          <p:cNvPr id="3" name="Rectangle: Rounded Corners 2">
            <a:extLst>
              <a:ext uri="{FF2B5EF4-FFF2-40B4-BE49-F238E27FC236}">
                <a16:creationId xmlns:a16="http://schemas.microsoft.com/office/drawing/2014/main" id="{14661BF3-9E2F-4563-AAA1-40366A118DD6}"/>
              </a:ext>
            </a:extLst>
          </p:cNvPr>
          <p:cNvSpPr/>
          <p:nvPr/>
        </p:nvSpPr>
        <p:spPr>
          <a:xfrm>
            <a:off x="971600" y="4904834"/>
            <a:ext cx="3346057" cy="15931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Are any animals/plants found in both habitats?</a:t>
            </a:r>
          </a:p>
          <a:p>
            <a:pPr algn="ctr"/>
            <a:endParaRPr lang="en-GB" dirty="0"/>
          </a:p>
          <a:p>
            <a:pPr algn="ctr"/>
            <a:r>
              <a:rPr lang="en-GB" dirty="0"/>
              <a:t>Does this surprise you? </a:t>
            </a:r>
          </a:p>
          <a:p>
            <a:pPr algn="ctr"/>
            <a:r>
              <a:rPr lang="en-GB" dirty="0"/>
              <a:t>Explain your answer.</a:t>
            </a:r>
          </a:p>
        </p:txBody>
      </p:sp>
      <p:pic>
        <p:nvPicPr>
          <p:cNvPr id="9" name="Picture 8" descr="A playground in front of a building&#10;&#10;Description automatically generated">
            <a:extLst>
              <a:ext uri="{FF2B5EF4-FFF2-40B4-BE49-F238E27FC236}">
                <a16:creationId xmlns:a16="http://schemas.microsoft.com/office/drawing/2014/main" id="{F4FDDC2C-578B-42FE-8351-E1D3E97619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1" y="2200155"/>
            <a:ext cx="3346057" cy="2457690"/>
          </a:xfrm>
          <a:prstGeom prst="rect">
            <a:avLst/>
          </a:prstGeom>
          <a:solidFill>
            <a:schemeClr val="bg1"/>
          </a:solidFill>
          <a:ln w="38100">
            <a:solidFill>
              <a:schemeClr val="accent1"/>
            </a:solidFill>
          </a:ln>
        </p:spPr>
      </p:pic>
      <p:pic>
        <p:nvPicPr>
          <p:cNvPr id="14" name="Picture 13" descr="A group of bushes in a field&#10;&#10;Description automatically generated">
            <a:extLst>
              <a:ext uri="{FF2B5EF4-FFF2-40B4-BE49-F238E27FC236}">
                <a16:creationId xmlns:a16="http://schemas.microsoft.com/office/drawing/2014/main" id="{59774F96-8A76-4F9F-A75D-26C8365595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20072" y="2200155"/>
            <a:ext cx="3297529" cy="2457690"/>
          </a:xfrm>
          <a:prstGeom prst="rect">
            <a:avLst/>
          </a:prstGeom>
          <a:ln w="38100">
            <a:solidFill>
              <a:schemeClr val="accent1"/>
            </a:solidFill>
          </a:ln>
        </p:spPr>
      </p:pic>
      <p:pic>
        <p:nvPicPr>
          <p:cNvPr id="6" name="Picture 5" descr="A close up of a sign&#10;&#10;Description automatically generated">
            <a:extLst>
              <a:ext uri="{FF2B5EF4-FFF2-40B4-BE49-F238E27FC236}">
                <a16:creationId xmlns:a16="http://schemas.microsoft.com/office/drawing/2014/main" id="{E2900987-2EFC-4532-A713-4163DDEAC45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20072" y="180960"/>
            <a:ext cx="576000" cy="576000"/>
          </a:xfrm>
          <a:prstGeom prst="rect">
            <a:avLst/>
          </a:prstGeom>
        </p:spPr>
      </p:pic>
      <p:pic>
        <p:nvPicPr>
          <p:cNvPr id="8" name="Picture 7" descr="A close up of a sign&#10;&#10;Description automatically generated">
            <a:extLst>
              <a:ext uri="{FF2B5EF4-FFF2-40B4-BE49-F238E27FC236}">
                <a16:creationId xmlns:a16="http://schemas.microsoft.com/office/drawing/2014/main" id="{63A40A6D-2D91-4460-8FB6-FD5DF6539C1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68144" y="180960"/>
            <a:ext cx="576000" cy="576000"/>
          </a:xfrm>
          <a:prstGeom prst="rect">
            <a:avLst/>
          </a:prstGeom>
        </p:spPr>
      </p:pic>
      <p:pic>
        <p:nvPicPr>
          <p:cNvPr id="11" name="Picture 10" descr="A close up of a sign&#10;&#10;Description automatically generated">
            <a:extLst>
              <a:ext uri="{FF2B5EF4-FFF2-40B4-BE49-F238E27FC236}">
                <a16:creationId xmlns:a16="http://schemas.microsoft.com/office/drawing/2014/main" id="{BD8E8B1C-FFD4-48B7-811A-BC625938113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16216" y="180960"/>
            <a:ext cx="576000" cy="576000"/>
          </a:xfrm>
          <a:prstGeom prst="rect">
            <a:avLst/>
          </a:prstGeom>
        </p:spPr>
      </p:pic>
      <p:pic>
        <p:nvPicPr>
          <p:cNvPr id="13" name="Picture 12" descr="A close up of a sign&#10;&#10;Description automatically generated">
            <a:extLst>
              <a:ext uri="{FF2B5EF4-FFF2-40B4-BE49-F238E27FC236}">
                <a16:creationId xmlns:a16="http://schemas.microsoft.com/office/drawing/2014/main" id="{87EE732F-0921-47D4-892E-722B02402EA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68562" y="180960"/>
            <a:ext cx="576000" cy="576000"/>
          </a:xfrm>
          <a:prstGeom prst="rect">
            <a:avLst/>
          </a:prstGeom>
        </p:spPr>
      </p:pic>
      <p:pic>
        <p:nvPicPr>
          <p:cNvPr id="16" name="Picture 15" descr="A close up of a sign&#10;&#10;Description automatically generated">
            <a:extLst>
              <a:ext uri="{FF2B5EF4-FFF2-40B4-BE49-F238E27FC236}">
                <a16:creationId xmlns:a16="http://schemas.microsoft.com/office/drawing/2014/main" id="{042C9BC5-D75A-4E57-BBE4-63FCAABC139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635929" y="202162"/>
            <a:ext cx="576000" cy="576000"/>
          </a:xfrm>
          <a:prstGeom prst="rect">
            <a:avLst/>
          </a:prstGeom>
        </p:spPr>
      </p:pic>
    </p:spTree>
    <p:extLst>
      <p:ext uri="{BB962C8B-B14F-4D97-AF65-F5344CB8AC3E}">
        <p14:creationId xmlns:p14="http://schemas.microsoft.com/office/powerpoint/2010/main" val="530489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829877" cy="461665"/>
          </a:xfrm>
          <a:prstGeom prst="rect">
            <a:avLst/>
          </a:prstGeom>
          <a:noFill/>
        </p:spPr>
        <p:txBody>
          <a:bodyPr wrap="none" rtlCol="0">
            <a:spAutoFit/>
          </a:bodyPr>
          <a:lstStyle/>
          <a:p>
            <a:r>
              <a:rPr lang="en-GB" sz="2400" b="1" dirty="0"/>
              <a:t>Longer investigation </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827584" y="908721"/>
            <a:ext cx="7832652"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 plants or animals could live in these urban habitats?</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6744525" y="1866154"/>
            <a:ext cx="2176413" cy="1835042"/>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Paper, pencils, access to internet (if children want to research cities, animals or plants)</a:t>
            </a:r>
          </a:p>
        </p:txBody>
      </p:sp>
      <p:sp>
        <p:nvSpPr>
          <p:cNvPr id="3" name="Rectangle 2">
            <a:extLst>
              <a:ext uri="{FF2B5EF4-FFF2-40B4-BE49-F238E27FC236}">
                <a16:creationId xmlns:a16="http://schemas.microsoft.com/office/drawing/2014/main" id="{91C7FF01-E901-4222-992F-0E808F4DA830}"/>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pic>
        <p:nvPicPr>
          <p:cNvPr id="5" name="Picture 4" descr="A group of people in a car&#10;&#10;Description automatically generated">
            <a:extLst>
              <a:ext uri="{FF2B5EF4-FFF2-40B4-BE49-F238E27FC236}">
                <a16:creationId xmlns:a16="http://schemas.microsoft.com/office/drawing/2014/main" id="{A7E5E942-29C9-4DB4-BB8C-916F105B3EB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7584" y="1866154"/>
            <a:ext cx="2739823" cy="1826549"/>
          </a:xfrm>
          <a:prstGeom prst="rect">
            <a:avLst/>
          </a:prstGeom>
          <a:ln w="38100">
            <a:solidFill>
              <a:schemeClr val="tx2"/>
            </a:solidFill>
          </a:ln>
        </p:spPr>
      </p:pic>
      <p:pic>
        <p:nvPicPr>
          <p:cNvPr id="12" name="Picture 11" descr="A picture containing grass, outdoor, sitting, laying&#10;&#10;Description automatically generated">
            <a:extLst>
              <a:ext uri="{FF2B5EF4-FFF2-40B4-BE49-F238E27FC236}">
                <a16:creationId xmlns:a16="http://schemas.microsoft.com/office/drawing/2014/main" id="{43FFE86A-FE30-4487-A1F4-71BD75316E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3494" y="4221088"/>
            <a:ext cx="2703913" cy="2027935"/>
          </a:xfrm>
          <a:prstGeom prst="rect">
            <a:avLst/>
          </a:prstGeom>
          <a:ln w="38100">
            <a:solidFill>
              <a:schemeClr val="tx2"/>
            </a:solidFill>
          </a:ln>
        </p:spPr>
      </p:pic>
      <p:pic>
        <p:nvPicPr>
          <p:cNvPr id="16" name="Picture 15" descr="A picture containing outdoor, rock, sitting, small&#10;&#10;Description automatically generated">
            <a:extLst>
              <a:ext uri="{FF2B5EF4-FFF2-40B4-BE49-F238E27FC236}">
                <a16:creationId xmlns:a16="http://schemas.microsoft.com/office/drawing/2014/main" id="{C90F43A4-6ACB-435F-B097-C30F89146EB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86054" y="1868582"/>
            <a:ext cx="2739823" cy="1821691"/>
          </a:xfrm>
          <a:prstGeom prst="rect">
            <a:avLst/>
          </a:prstGeom>
          <a:ln w="38100">
            <a:solidFill>
              <a:schemeClr val="tx2"/>
            </a:solidFill>
          </a:ln>
        </p:spPr>
      </p:pic>
      <p:pic>
        <p:nvPicPr>
          <p:cNvPr id="18" name="Picture 17" descr="A large tower in a garden&#10;&#10;Description automatically generated">
            <a:extLst>
              <a:ext uri="{FF2B5EF4-FFF2-40B4-BE49-F238E27FC236}">
                <a16:creationId xmlns:a16="http://schemas.microsoft.com/office/drawing/2014/main" id="{42D12099-28C0-4F3E-81BC-250DA715629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786054" y="4221088"/>
            <a:ext cx="2769654" cy="2027935"/>
          </a:xfrm>
          <a:prstGeom prst="rect">
            <a:avLst/>
          </a:prstGeom>
          <a:ln w="38100">
            <a:solidFill>
              <a:schemeClr val="tx2"/>
            </a:solidFill>
          </a:ln>
        </p:spPr>
      </p:pic>
      <p:sp>
        <p:nvSpPr>
          <p:cNvPr id="19" name="TextBox 18">
            <a:extLst>
              <a:ext uri="{FF2B5EF4-FFF2-40B4-BE49-F238E27FC236}">
                <a16:creationId xmlns:a16="http://schemas.microsoft.com/office/drawing/2014/main" id="{8AE34295-B016-4DC2-83AC-7FE0C25B46F2}"/>
              </a:ext>
            </a:extLst>
          </p:cNvPr>
          <p:cNvSpPr txBox="1"/>
          <p:nvPr/>
        </p:nvSpPr>
        <p:spPr>
          <a:xfrm>
            <a:off x="1727013" y="3662718"/>
            <a:ext cx="940963" cy="369332"/>
          </a:xfrm>
          <a:prstGeom prst="rect">
            <a:avLst/>
          </a:prstGeom>
          <a:noFill/>
        </p:spPr>
        <p:txBody>
          <a:bodyPr wrap="none" rtlCol="0">
            <a:spAutoFit/>
          </a:bodyPr>
          <a:lstStyle/>
          <a:p>
            <a:r>
              <a:rPr lang="en-GB" dirty="0"/>
              <a:t>car park</a:t>
            </a:r>
          </a:p>
        </p:txBody>
      </p:sp>
      <p:sp>
        <p:nvSpPr>
          <p:cNvPr id="20" name="TextBox 19">
            <a:extLst>
              <a:ext uri="{FF2B5EF4-FFF2-40B4-BE49-F238E27FC236}">
                <a16:creationId xmlns:a16="http://schemas.microsoft.com/office/drawing/2014/main" id="{5158E610-6CE8-429F-8F7A-853A26B1282C}"/>
              </a:ext>
            </a:extLst>
          </p:cNvPr>
          <p:cNvSpPr txBox="1"/>
          <p:nvPr/>
        </p:nvSpPr>
        <p:spPr>
          <a:xfrm>
            <a:off x="1575368" y="6251334"/>
            <a:ext cx="1244251" cy="369332"/>
          </a:xfrm>
          <a:prstGeom prst="rect">
            <a:avLst/>
          </a:prstGeom>
          <a:noFill/>
        </p:spPr>
        <p:txBody>
          <a:bodyPr wrap="none" rtlCol="0">
            <a:spAutoFit/>
          </a:bodyPr>
          <a:lstStyle/>
          <a:p>
            <a:r>
              <a:rPr lang="en-GB" dirty="0"/>
              <a:t>rubbish bin</a:t>
            </a:r>
          </a:p>
        </p:txBody>
      </p:sp>
      <p:sp>
        <p:nvSpPr>
          <p:cNvPr id="21" name="TextBox 20">
            <a:extLst>
              <a:ext uri="{FF2B5EF4-FFF2-40B4-BE49-F238E27FC236}">
                <a16:creationId xmlns:a16="http://schemas.microsoft.com/office/drawing/2014/main" id="{4ECA4BA5-BFE6-4D2E-BF47-9D54C98DC602}"/>
              </a:ext>
            </a:extLst>
          </p:cNvPr>
          <p:cNvSpPr txBox="1"/>
          <p:nvPr/>
        </p:nvSpPr>
        <p:spPr>
          <a:xfrm>
            <a:off x="4679640" y="3697341"/>
            <a:ext cx="977575" cy="369332"/>
          </a:xfrm>
          <a:prstGeom prst="rect">
            <a:avLst/>
          </a:prstGeom>
          <a:noFill/>
        </p:spPr>
        <p:txBody>
          <a:bodyPr wrap="none" rtlCol="0">
            <a:spAutoFit/>
          </a:bodyPr>
          <a:lstStyle/>
          <a:p>
            <a:r>
              <a:rPr lang="en-GB" dirty="0"/>
              <a:t>kerbside</a:t>
            </a:r>
          </a:p>
        </p:txBody>
      </p:sp>
      <p:sp>
        <p:nvSpPr>
          <p:cNvPr id="24" name="TextBox 23">
            <a:extLst>
              <a:ext uri="{FF2B5EF4-FFF2-40B4-BE49-F238E27FC236}">
                <a16:creationId xmlns:a16="http://schemas.microsoft.com/office/drawing/2014/main" id="{6072388E-031D-4D70-8D02-F7A3B8CCDD16}"/>
              </a:ext>
            </a:extLst>
          </p:cNvPr>
          <p:cNvSpPr txBox="1"/>
          <p:nvPr/>
        </p:nvSpPr>
        <p:spPr>
          <a:xfrm>
            <a:off x="4517703" y="6251334"/>
            <a:ext cx="1301447" cy="369332"/>
          </a:xfrm>
          <a:prstGeom prst="rect">
            <a:avLst/>
          </a:prstGeom>
          <a:noFill/>
        </p:spPr>
        <p:txBody>
          <a:bodyPr wrap="none" rtlCol="0">
            <a:spAutoFit/>
          </a:bodyPr>
          <a:lstStyle/>
          <a:p>
            <a:r>
              <a:rPr lang="en-GB" dirty="0"/>
              <a:t>roundabout</a:t>
            </a:r>
          </a:p>
        </p:txBody>
      </p:sp>
      <p:sp>
        <p:nvSpPr>
          <p:cNvPr id="25" name="Rectangle: Rounded Corners 24">
            <a:extLst>
              <a:ext uri="{FF2B5EF4-FFF2-40B4-BE49-F238E27FC236}">
                <a16:creationId xmlns:a16="http://schemas.microsoft.com/office/drawing/2014/main" id="{1CBCF087-81C2-4F85-A22B-49EB00E2FC57}"/>
              </a:ext>
            </a:extLst>
          </p:cNvPr>
          <p:cNvSpPr/>
          <p:nvPr/>
        </p:nvSpPr>
        <p:spPr>
          <a:xfrm>
            <a:off x="6799281" y="4221088"/>
            <a:ext cx="2121657" cy="20279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has your animal or plant adapted to survive?</a:t>
            </a:r>
          </a:p>
        </p:txBody>
      </p:sp>
      <p:pic>
        <p:nvPicPr>
          <p:cNvPr id="6" name="Picture 5" descr="A picture containing drawing, room&#10;&#10;Description automatically generated">
            <a:extLst>
              <a:ext uri="{FF2B5EF4-FFF2-40B4-BE49-F238E27FC236}">
                <a16:creationId xmlns:a16="http://schemas.microsoft.com/office/drawing/2014/main" id="{F5BCA1E6-303F-4697-96DA-A8607F667EF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95151" y="234438"/>
            <a:ext cx="576000" cy="576000"/>
          </a:xfrm>
          <a:prstGeom prst="rect">
            <a:avLst/>
          </a:prstGeom>
        </p:spPr>
      </p:pic>
      <p:pic>
        <p:nvPicPr>
          <p:cNvPr id="8" name="Picture 7" descr="A picture containing sitting, white, table, large&#10;&#10;Description automatically generated">
            <a:extLst>
              <a:ext uri="{FF2B5EF4-FFF2-40B4-BE49-F238E27FC236}">
                <a16:creationId xmlns:a16="http://schemas.microsoft.com/office/drawing/2014/main" id="{672F60D6-4938-4F99-9BCE-A2410DDA6D6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92426" y="234438"/>
            <a:ext cx="576000" cy="576000"/>
          </a:xfrm>
          <a:prstGeom prst="rect">
            <a:avLst/>
          </a:prstGeom>
        </p:spPr>
      </p:pic>
      <p:pic>
        <p:nvPicPr>
          <p:cNvPr id="10" name="Picture 9" descr="A close up of a logo&#10;&#10;Description automatically generated">
            <a:extLst>
              <a:ext uri="{FF2B5EF4-FFF2-40B4-BE49-F238E27FC236}">
                <a16:creationId xmlns:a16="http://schemas.microsoft.com/office/drawing/2014/main" id="{996E86FF-3E0C-43B3-8751-F51D3423F82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43150" y="234438"/>
            <a:ext cx="576000" cy="576000"/>
          </a:xfrm>
          <a:prstGeom prst="rect">
            <a:avLst/>
          </a:prstGeom>
        </p:spPr>
      </p:pic>
    </p:spTree>
    <p:extLst>
      <p:ext uri="{BB962C8B-B14F-4D97-AF65-F5344CB8AC3E}">
        <p14:creationId xmlns:p14="http://schemas.microsoft.com/office/powerpoint/2010/main" val="3502267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829877" cy="461665"/>
          </a:xfrm>
          <a:prstGeom prst="rect">
            <a:avLst/>
          </a:prstGeom>
          <a:noFill/>
        </p:spPr>
        <p:txBody>
          <a:bodyPr wrap="none" rtlCol="0">
            <a:spAutoFit/>
          </a:bodyPr>
          <a:lstStyle/>
          <a:p>
            <a:r>
              <a:rPr lang="en-GB" sz="2400" b="1" dirty="0"/>
              <a:t>Longer investigation </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827584" y="908720"/>
            <a:ext cx="7832652"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Can you record variation in your class?</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935358" y="5517232"/>
            <a:ext cx="6037341" cy="792088"/>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Tally chart, pencils, square paper, tape measures (possibly)</a:t>
            </a:r>
          </a:p>
        </p:txBody>
      </p:sp>
      <p:sp>
        <p:nvSpPr>
          <p:cNvPr id="3" name="Rectangle 2">
            <a:extLst>
              <a:ext uri="{FF2B5EF4-FFF2-40B4-BE49-F238E27FC236}">
                <a16:creationId xmlns:a16="http://schemas.microsoft.com/office/drawing/2014/main" id="{91C7FF01-E901-4222-992F-0E808F4DA830}"/>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pic>
        <p:nvPicPr>
          <p:cNvPr id="5" name="Picture 4" descr="A picture containing sitting, white, table, large&#10;&#10;Description automatically generated">
            <a:extLst>
              <a:ext uri="{FF2B5EF4-FFF2-40B4-BE49-F238E27FC236}">
                <a16:creationId xmlns:a16="http://schemas.microsoft.com/office/drawing/2014/main" id="{1A327F92-7FD6-408C-AC64-301276F3DF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6056" y="260680"/>
            <a:ext cx="576000" cy="576000"/>
          </a:xfrm>
          <a:prstGeom prst="rect">
            <a:avLst/>
          </a:prstGeom>
        </p:spPr>
      </p:pic>
      <p:pic>
        <p:nvPicPr>
          <p:cNvPr id="8" name="Picture 7" descr="A close up of a sign&#10;&#10;Description automatically generated">
            <a:extLst>
              <a:ext uri="{FF2B5EF4-FFF2-40B4-BE49-F238E27FC236}">
                <a16:creationId xmlns:a16="http://schemas.microsoft.com/office/drawing/2014/main" id="{AB141FF5-9BA9-48B4-8935-7C5F926ED3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96136" y="260680"/>
            <a:ext cx="576000" cy="576000"/>
          </a:xfrm>
          <a:prstGeom prst="rect">
            <a:avLst/>
          </a:prstGeom>
        </p:spPr>
      </p:pic>
      <p:pic>
        <p:nvPicPr>
          <p:cNvPr id="10" name="Picture 9" descr="A close up of a sign&#10;&#10;Description automatically generated">
            <a:extLst>
              <a:ext uri="{FF2B5EF4-FFF2-40B4-BE49-F238E27FC236}">
                <a16:creationId xmlns:a16="http://schemas.microsoft.com/office/drawing/2014/main" id="{FF1FC364-8DCC-4329-9E63-47C39691B74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16216" y="268877"/>
            <a:ext cx="576000" cy="576000"/>
          </a:xfrm>
          <a:prstGeom prst="rect">
            <a:avLst/>
          </a:prstGeom>
        </p:spPr>
      </p:pic>
      <p:pic>
        <p:nvPicPr>
          <p:cNvPr id="12" name="Picture 11" descr="A close up of a sign&#10;&#10;Description automatically generated">
            <a:extLst>
              <a:ext uri="{FF2B5EF4-FFF2-40B4-BE49-F238E27FC236}">
                <a16:creationId xmlns:a16="http://schemas.microsoft.com/office/drawing/2014/main" id="{B6FA2FE5-547F-4CC0-B13E-12C96C22045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18267" y="268877"/>
            <a:ext cx="576000" cy="576000"/>
          </a:xfrm>
          <a:prstGeom prst="rect">
            <a:avLst/>
          </a:prstGeom>
        </p:spPr>
      </p:pic>
      <p:pic>
        <p:nvPicPr>
          <p:cNvPr id="14" name="Picture 13" descr="A close up of a sign&#10;&#10;Description automatically generated">
            <a:extLst>
              <a:ext uri="{FF2B5EF4-FFF2-40B4-BE49-F238E27FC236}">
                <a16:creationId xmlns:a16="http://schemas.microsoft.com/office/drawing/2014/main" id="{10FB5B4B-8F28-4D85-89B9-E57B5A11FF7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91945" y="241432"/>
            <a:ext cx="576000" cy="576000"/>
          </a:xfrm>
          <a:prstGeom prst="rect">
            <a:avLst/>
          </a:prstGeom>
        </p:spPr>
      </p:pic>
      <p:pic>
        <p:nvPicPr>
          <p:cNvPr id="16" name="Picture 15" descr="A picture containing drawing&#10;&#10;Description automatically generated">
            <a:extLst>
              <a:ext uri="{FF2B5EF4-FFF2-40B4-BE49-F238E27FC236}">
                <a16:creationId xmlns:a16="http://schemas.microsoft.com/office/drawing/2014/main" id="{E195B176-7DE3-4536-8BF8-5E748D1A19F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123284" y="260680"/>
            <a:ext cx="576000" cy="576000"/>
          </a:xfrm>
          <a:prstGeom prst="rect">
            <a:avLst/>
          </a:prstGeom>
        </p:spPr>
      </p:pic>
      <p:pic>
        <p:nvPicPr>
          <p:cNvPr id="7" name="Picture 6" descr="A picture containing child, sitting, person, boy&#10;&#10;Description automatically generated">
            <a:extLst>
              <a:ext uri="{FF2B5EF4-FFF2-40B4-BE49-F238E27FC236}">
                <a16:creationId xmlns:a16="http://schemas.microsoft.com/office/drawing/2014/main" id="{2C4B8A1A-6F27-4C54-8354-A563176F05C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27584" y="2024844"/>
            <a:ext cx="8028384" cy="2808312"/>
          </a:xfrm>
          <a:prstGeom prst="rect">
            <a:avLst/>
          </a:prstGeom>
        </p:spPr>
      </p:pic>
    </p:spTree>
    <p:extLst>
      <p:ext uri="{BB962C8B-B14F-4D97-AF65-F5344CB8AC3E}">
        <p14:creationId xmlns:p14="http://schemas.microsoft.com/office/powerpoint/2010/main" val="3707504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20000" y="360000"/>
            <a:ext cx="2829877" cy="461665"/>
          </a:xfrm>
          <a:prstGeom prst="rect">
            <a:avLst/>
          </a:prstGeom>
          <a:noFill/>
        </p:spPr>
        <p:txBody>
          <a:bodyPr wrap="none" rtlCol="0">
            <a:spAutoFit/>
          </a:bodyPr>
          <a:lstStyle/>
          <a:p>
            <a:r>
              <a:rPr lang="en-GB" sz="2400" b="1" dirty="0"/>
              <a:t>Longer investigation </a:t>
            </a:r>
          </a:p>
        </p:txBody>
      </p:sp>
      <p:sp>
        <p:nvSpPr>
          <p:cNvPr id="22" name="Rectangle: Rounded Corners 21">
            <a:extLst>
              <a:ext uri="{FF2B5EF4-FFF2-40B4-BE49-F238E27FC236}">
                <a16:creationId xmlns:a16="http://schemas.microsoft.com/office/drawing/2014/main" id="{3810202C-C4B1-47FF-AC5C-AFFA2EBE8B51}"/>
              </a:ext>
            </a:extLst>
          </p:cNvPr>
          <p:cNvSpPr/>
          <p:nvPr/>
        </p:nvSpPr>
        <p:spPr>
          <a:xfrm>
            <a:off x="836921" y="908898"/>
            <a:ext cx="7832652" cy="7727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Are there any colours which give the moth an advantage over white moths?</a:t>
            </a:r>
          </a:p>
        </p:txBody>
      </p:sp>
      <p:sp>
        <p:nvSpPr>
          <p:cNvPr id="23" name="Rectangle: Rounded Corners 22">
            <a:extLst>
              <a:ext uri="{FF2B5EF4-FFF2-40B4-BE49-F238E27FC236}">
                <a16:creationId xmlns:a16="http://schemas.microsoft.com/office/drawing/2014/main" id="{8FA1FA7B-237F-43C3-9F06-8534B1FF6B0C}"/>
              </a:ext>
            </a:extLst>
          </p:cNvPr>
          <p:cNvSpPr/>
          <p:nvPr/>
        </p:nvSpPr>
        <p:spPr>
          <a:xfrm>
            <a:off x="918727" y="5840471"/>
            <a:ext cx="6037341" cy="792088"/>
          </a:xfrm>
          <a:prstGeom prst="roundRect">
            <a:avLst/>
          </a:prstGeom>
          <a:no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chemeClr val="tx1"/>
                </a:solidFill>
              </a:rPr>
              <a:t>Resources</a:t>
            </a:r>
          </a:p>
          <a:p>
            <a:r>
              <a:rPr lang="en-GB" dirty="0">
                <a:solidFill>
                  <a:schemeClr val="tx1"/>
                </a:solidFill>
              </a:rPr>
              <a:t>Coloured paper/card, scissors, string/tape (not essential)</a:t>
            </a:r>
          </a:p>
        </p:txBody>
      </p:sp>
      <p:sp>
        <p:nvSpPr>
          <p:cNvPr id="3" name="Rectangle 2">
            <a:extLst>
              <a:ext uri="{FF2B5EF4-FFF2-40B4-BE49-F238E27FC236}">
                <a16:creationId xmlns:a16="http://schemas.microsoft.com/office/drawing/2014/main" id="{91C7FF01-E901-4222-992F-0E808F4DA830}"/>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pic>
        <p:nvPicPr>
          <p:cNvPr id="5" name="Picture 4" descr="A insect on the ground&#10;&#10;Description automatically generated">
            <a:extLst>
              <a:ext uri="{FF2B5EF4-FFF2-40B4-BE49-F238E27FC236}">
                <a16:creationId xmlns:a16="http://schemas.microsoft.com/office/drawing/2014/main" id="{83EA0ACB-6482-4940-BB41-00A0E3AC15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8727" y="1948697"/>
            <a:ext cx="2561661" cy="1521616"/>
          </a:xfrm>
          <a:prstGeom prst="rect">
            <a:avLst/>
          </a:prstGeom>
          <a:ln w="38100">
            <a:solidFill>
              <a:schemeClr val="tx2"/>
            </a:solidFill>
          </a:ln>
        </p:spPr>
      </p:pic>
      <p:pic>
        <p:nvPicPr>
          <p:cNvPr id="7" name="Picture 6" descr="A insect on a white surface&#10;&#10;Description automatically generated">
            <a:extLst>
              <a:ext uri="{FF2B5EF4-FFF2-40B4-BE49-F238E27FC236}">
                <a16:creationId xmlns:a16="http://schemas.microsoft.com/office/drawing/2014/main" id="{AB26D400-F60D-4811-987E-045AC8EADD6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78655" y="1939491"/>
            <a:ext cx="3136801" cy="1521616"/>
          </a:xfrm>
          <a:prstGeom prst="rect">
            <a:avLst/>
          </a:prstGeom>
          <a:ln w="38100">
            <a:solidFill>
              <a:schemeClr val="tx2"/>
            </a:solidFill>
          </a:ln>
        </p:spPr>
      </p:pic>
      <p:sp>
        <p:nvSpPr>
          <p:cNvPr id="8" name="TextBox 7">
            <a:extLst>
              <a:ext uri="{FF2B5EF4-FFF2-40B4-BE49-F238E27FC236}">
                <a16:creationId xmlns:a16="http://schemas.microsoft.com/office/drawing/2014/main" id="{6F7BE8FD-3264-4B7E-8C4C-595434AF0D48}"/>
              </a:ext>
            </a:extLst>
          </p:cNvPr>
          <p:cNvSpPr txBox="1"/>
          <p:nvPr/>
        </p:nvSpPr>
        <p:spPr>
          <a:xfrm>
            <a:off x="720000" y="3496279"/>
            <a:ext cx="3002040" cy="369332"/>
          </a:xfrm>
          <a:prstGeom prst="rect">
            <a:avLst/>
          </a:prstGeom>
          <a:noFill/>
        </p:spPr>
        <p:txBody>
          <a:bodyPr wrap="none" rtlCol="0">
            <a:spAutoFit/>
          </a:bodyPr>
          <a:lstStyle/>
          <a:p>
            <a:r>
              <a:rPr lang="en-GB" dirty="0"/>
              <a:t>White-bodied peppered moth</a:t>
            </a:r>
          </a:p>
        </p:txBody>
      </p:sp>
      <p:sp>
        <p:nvSpPr>
          <p:cNvPr id="9" name="TextBox 8">
            <a:extLst>
              <a:ext uri="{FF2B5EF4-FFF2-40B4-BE49-F238E27FC236}">
                <a16:creationId xmlns:a16="http://schemas.microsoft.com/office/drawing/2014/main" id="{2E73F47C-4A33-4024-95C2-3D07344872D3}"/>
              </a:ext>
            </a:extLst>
          </p:cNvPr>
          <p:cNvSpPr txBox="1"/>
          <p:nvPr/>
        </p:nvSpPr>
        <p:spPr>
          <a:xfrm>
            <a:off x="5663612" y="3496279"/>
            <a:ext cx="2922788" cy="369332"/>
          </a:xfrm>
          <a:prstGeom prst="rect">
            <a:avLst/>
          </a:prstGeom>
          <a:noFill/>
        </p:spPr>
        <p:txBody>
          <a:bodyPr wrap="none" rtlCol="0">
            <a:spAutoFit/>
          </a:bodyPr>
          <a:lstStyle/>
          <a:p>
            <a:r>
              <a:rPr lang="en-GB" dirty="0"/>
              <a:t>Black-bodied peppered moth</a:t>
            </a:r>
          </a:p>
        </p:txBody>
      </p:sp>
      <p:sp>
        <p:nvSpPr>
          <p:cNvPr id="10" name="Arrow: Right 9">
            <a:extLst>
              <a:ext uri="{FF2B5EF4-FFF2-40B4-BE49-F238E27FC236}">
                <a16:creationId xmlns:a16="http://schemas.microsoft.com/office/drawing/2014/main" id="{40FB1D8E-F8AD-4421-8BDE-AC2A660753EF}"/>
              </a:ext>
            </a:extLst>
          </p:cNvPr>
          <p:cNvSpPr/>
          <p:nvPr/>
        </p:nvSpPr>
        <p:spPr>
          <a:xfrm>
            <a:off x="3543116" y="2367085"/>
            <a:ext cx="1879187" cy="6848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DNA mutation</a:t>
            </a:r>
          </a:p>
        </p:txBody>
      </p:sp>
      <p:sp>
        <p:nvSpPr>
          <p:cNvPr id="14" name="Arrow: Right 13">
            <a:extLst>
              <a:ext uri="{FF2B5EF4-FFF2-40B4-BE49-F238E27FC236}">
                <a16:creationId xmlns:a16="http://schemas.microsoft.com/office/drawing/2014/main" id="{F9F8BA3E-BD51-49B8-A75A-F2061764FDC8}"/>
              </a:ext>
            </a:extLst>
          </p:cNvPr>
          <p:cNvSpPr/>
          <p:nvPr/>
        </p:nvSpPr>
        <p:spPr>
          <a:xfrm>
            <a:off x="2882259" y="4524325"/>
            <a:ext cx="2694483" cy="6848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r>
              <a:rPr lang="en-GB" baseline="30000" dirty="0"/>
              <a:t>nd</a:t>
            </a:r>
            <a:r>
              <a:rPr lang="en-GB" dirty="0"/>
              <a:t> DNA mutation</a:t>
            </a:r>
          </a:p>
        </p:txBody>
      </p:sp>
      <p:pic>
        <p:nvPicPr>
          <p:cNvPr id="13" name="Picture 12" descr="A insect on the ground&#10;&#10;Description automatically generated">
            <a:extLst>
              <a:ext uri="{FF2B5EF4-FFF2-40B4-BE49-F238E27FC236}">
                <a16:creationId xmlns:a16="http://schemas.microsoft.com/office/drawing/2014/main" id="{C6887009-1C9F-442F-8623-CB2C877CAF2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73551" y="3790464"/>
            <a:ext cx="3598295" cy="2024041"/>
          </a:xfrm>
          <a:prstGeom prst="rect">
            <a:avLst/>
          </a:prstGeom>
        </p:spPr>
      </p:pic>
      <p:sp>
        <p:nvSpPr>
          <p:cNvPr id="15" name="TextBox 14">
            <a:extLst>
              <a:ext uri="{FF2B5EF4-FFF2-40B4-BE49-F238E27FC236}">
                <a16:creationId xmlns:a16="http://schemas.microsoft.com/office/drawing/2014/main" id="{F979FD24-6D2F-4F6B-844D-7636F3774A10}"/>
              </a:ext>
            </a:extLst>
          </p:cNvPr>
          <p:cNvSpPr txBox="1"/>
          <p:nvPr/>
        </p:nvSpPr>
        <p:spPr>
          <a:xfrm>
            <a:off x="1257678" y="4591431"/>
            <a:ext cx="1420453" cy="523220"/>
          </a:xfrm>
          <a:prstGeom prst="rect">
            <a:avLst/>
          </a:prstGeom>
          <a:noFill/>
        </p:spPr>
        <p:txBody>
          <a:bodyPr wrap="none" rtlCol="0">
            <a:spAutoFit/>
          </a:bodyPr>
          <a:lstStyle/>
          <a:p>
            <a:r>
              <a:rPr lang="en-GB" sz="2800" dirty="0">
                <a:solidFill>
                  <a:srgbClr val="FF0000"/>
                </a:solidFill>
              </a:rPr>
              <a:t>What if?</a:t>
            </a:r>
          </a:p>
        </p:txBody>
      </p:sp>
      <p:pic>
        <p:nvPicPr>
          <p:cNvPr id="11" name="Picture 10" descr="A close up of a sign&#10;&#10;Description automatically generated">
            <a:extLst>
              <a:ext uri="{FF2B5EF4-FFF2-40B4-BE49-F238E27FC236}">
                <a16:creationId xmlns:a16="http://schemas.microsoft.com/office/drawing/2014/main" id="{14D46BDA-C85E-42B7-8505-678B2C3CB26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06780" y="223438"/>
            <a:ext cx="576000" cy="576000"/>
          </a:xfrm>
          <a:prstGeom prst="rect">
            <a:avLst/>
          </a:prstGeom>
        </p:spPr>
      </p:pic>
      <p:pic>
        <p:nvPicPr>
          <p:cNvPr id="16" name="Picture 15" descr="A picture containing sitting, white, table, large&#10;&#10;Description automatically generated">
            <a:extLst>
              <a:ext uri="{FF2B5EF4-FFF2-40B4-BE49-F238E27FC236}">
                <a16:creationId xmlns:a16="http://schemas.microsoft.com/office/drawing/2014/main" id="{521A9599-EEA9-4687-AA9C-99DA5D7A84C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37668" y="203965"/>
            <a:ext cx="576000" cy="576000"/>
          </a:xfrm>
          <a:prstGeom prst="rect">
            <a:avLst/>
          </a:prstGeom>
        </p:spPr>
      </p:pic>
      <p:pic>
        <p:nvPicPr>
          <p:cNvPr id="18" name="Picture 17" descr="A close up of a logo&#10;&#10;Description automatically generated">
            <a:extLst>
              <a:ext uri="{FF2B5EF4-FFF2-40B4-BE49-F238E27FC236}">
                <a16:creationId xmlns:a16="http://schemas.microsoft.com/office/drawing/2014/main" id="{BF786303-B085-49ED-B43B-B532F724D34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85551" y="203965"/>
            <a:ext cx="576000" cy="576000"/>
          </a:xfrm>
          <a:prstGeom prst="rect">
            <a:avLst/>
          </a:prstGeom>
        </p:spPr>
      </p:pic>
      <p:pic>
        <p:nvPicPr>
          <p:cNvPr id="20" name="Picture 19" descr="A picture containing plate&#10;&#10;Description automatically generated">
            <a:extLst>
              <a:ext uri="{FF2B5EF4-FFF2-40B4-BE49-F238E27FC236}">
                <a16:creationId xmlns:a16="http://schemas.microsoft.com/office/drawing/2014/main" id="{A00C5642-0AC8-4176-BF5E-B82CFE8A7BB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533434" y="203965"/>
            <a:ext cx="576000" cy="576000"/>
          </a:xfrm>
          <a:prstGeom prst="rect">
            <a:avLst/>
          </a:prstGeom>
        </p:spPr>
      </p:pic>
      <p:pic>
        <p:nvPicPr>
          <p:cNvPr id="24" name="Picture 23" descr="A close up of a sign&#10;&#10;Description automatically generated">
            <a:extLst>
              <a:ext uri="{FF2B5EF4-FFF2-40B4-BE49-F238E27FC236}">
                <a16:creationId xmlns:a16="http://schemas.microsoft.com/office/drawing/2014/main" id="{8051ACF8-3DE5-497B-B66F-88CD89D4C1B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70554" y="209420"/>
            <a:ext cx="576000" cy="576000"/>
          </a:xfrm>
          <a:prstGeom prst="rect">
            <a:avLst/>
          </a:prstGeom>
        </p:spPr>
      </p:pic>
      <p:pic>
        <p:nvPicPr>
          <p:cNvPr id="26" name="Picture 25" descr="A close up of a sign&#10;&#10;Description automatically generated">
            <a:extLst>
              <a:ext uri="{FF2B5EF4-FFF2-40B4-BE49-F238E27FC236}">
                <a16:creationId xmlns:a16="http://schemas.microsoft.com/office/drawing/2014/main" id="{7D557685-BDBC-4F1A-97F3-DCF5CF59C63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823998" y="203965"/>
            <a:ext cx="576000" cy="576000"/>
          </a:xfrm>
          <a:prstGeom prst="rect">
            <a:avLst/>
          </a:prstGeom>
        </p:spPr>
      </p:pic>
      <p:pic>
        <p:nvPicPr>
          <p:cNvPr id="28" name="Picture 27" descr="A close up of a sign&#10;&#10;Description automatically generated">
            <a:extLst>
              <a:ext uri="{FF2B5EF4-FFF2-40B4-BE49-F238E27FC236}">
                <a16:creationId xmlns:a16="http://schemas.microsoft.com/office/drawing/2014/main" id="{BBD19849-365E-4CC1-8534-0BDF655C81C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477442" y="203965"/>
            <a:ext cx="576000" cy="576000"/>
          </a:xfrm>
          <a:prstGeom prst="rect">
            <a:avLst/>
          </a:prstGeom>
        </p:spPr>
      </p:pic>
      <p:pic>
        <p:nvPicPr>
          <p:cNvPr id="30" name="Picture 29" descr="A close up of a sign&#10;&#10;Description automatically generated">
            <a:extLst>
              <a:ext uri="{FF2B5EF4-FFF2-40B4-BE49-F238E27FC236}">
                <a16:creationId xmlns:a16="http://schemas.microsoft.com/office/drawing/2014/main" id="{B7208E97-4773-4266-A074-05786004F32B}"/>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103440" y="203965"/>
            <a:ext cx="576000" cy="576000"/>
          </a:xfrm>
          <a:prstGeom prst="rect">
            <a:avLst/>
          </a:prstGeom>
        </p:spPr>
      </p:pic>
    </p:spTree>
    <p:extLst>
      <p:ext uri="{BB962C8B-B14F-4D97-AF65-F5344CB8AC3E}">
        <p14:creationId xmlns:p14="http://schemas.microsoft.com/office/powerpoint/2010/main" val="4112745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B3BB4B3-6787-45DD-B264-DB3D50D4A9E3}"/>
              </a:ext>
            </a:extLst>
          </p:cNvPr>
          <p:cNvSpPr txBox="1"/>
          <p:nvPr/>
        </p:nvSpPr>
        <p:spPr>
          <a:xfrm>
            <a:off x="720000" y="360000"/>
            <a:ext cx="3123163" cy="461665"/>
          </a:xfrm>
          <a:prstGeom prst="rect">
            <a:avLst/>
          </a:prstGeom>
          <a:noFill/>
        </p:spPr>
        <p:txBody>
          <a:bodyPr wrap="none" rtlCol="0">
            <a:spAutoFit/>
          </a:bodyPr>
          <a:lstStyle/>
          <a:p>
            <a:r>
              <a:rPr lang="en-GB" sz="2400" b="1" dirty="0"/>
              <a:t>What did you find out?</a:t>
            </a:r>
          </a:p>
        </p:txBody>
      </p:sp>
      <p:sp>
        <p:nvSpPr>
          <p:cNvPr id="5" name="Rectangle: Rounded Corners 4">
            <a:extLst>
              <a:ext uri="{FF2B5EF4-FFF2-40B4-BE49-F238E27FC236}">
                <a16:creationId xmlns:a16="http://schemas.microsoft.com/office/drawing/2014/main" id="{E4227164-5063-4870-8295-389DFDB40397}"/>
              </a:ext>
            </a:extLst>
          </p:cNvPr>
          <p:cNvSpPr/>
          <p:nvPr/>
        </p:nvSpPr>
        <p:spPr>
          <a:xfrm>
            <a:off x="827584" y="908720"/>
            <a:ext cx="4896544"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Which species are found in your local area?</a:t>
            </a:r>
          </a:p>
          <a:p>
            <a:pPr algn="ctr"/>
            <a:endParaRPr lang="en-US" b="1" dirty="0"/>
          </a:p>
          <a:p>
            <a:pPr algn="ctr"/>
            <a:r>
              <a:rPr lang="en-US" b="1" dirty="0"/>
              <a:t>How have they adapted to survive there?</a:t>
            </a:r>
          </a:p>
        </p:txBody>
      </p:sp>
      <p:sp>
        <p:nvSpPr>
          <p:cNvPr id="9" name="Rectangle: Rounded Corners 8">
            <a:extLst>
              <a:ext uri="{FF2B5EF4-FFF2-40B4-BE49-F238E27FC236}">
                <a16:creationId xmlns:a16="http://schemas.microsoft.com/office/drawing/2014/main" id="{108905A6-7FCF-4792-8D9C-4ABC596817D0}"/>
              </a:ext>
            </a:extLst>
          </p:cNvPr>
          <p:cNvSpPr/>
          <p:nvPr/>
        </p:nvSpPr>
        <p:spPr>
          <a:xfrm>
            <a:off x="827584" y="3498550"/>
            <a:ext cx="4896544"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Can you describe the variation between individuals in your class?</a:t>
            </a:r>
          </a:p>
        </p:txBody>
      </p:sp>
      <p:sp>
        <p:nvSpPr>
          <p:cNvPr id="10" name="Rectangle: Rounded Corners 9">
            <a:extLst>
              <a:ext uri="{FF2B5EF4-FFF2-40B4-BE49-F238E27FC236}">
                <a16:creationId xmlns:a16="http://schemas.microsoft.com/office/drawing/2014/main" id="{4F96E6E6-EBB2-4E51-8EA9-84BD2240691E}"/>
              </a:ext>
            </a:extLst>
          </p:cNvPr>
          <p:cNvSpPr/>
          <p:nvPr/>
        </p:nvSpPr>
        <p:spPr>
          <a:xfrm>
            <a:off x="827584" y="2410503"/>
            <a:ext cx="4896544"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How can species adapt to live in urban habitats?</a:t>
            </a:r>
          </a:p>
        </p:txBody>
      </p:sp>
      <p:sp>
        <p:nvSpPr>
          <p:cNvPr id="11" name="Rectangle: Rounded Corners 10">
            <a:extLst>
              <a:ext uri="{FF2B5EF4-FFF2-40B4-BE49-F238E27FC236}">
                <a16:creationId xmlns:a16="http://schemas.microsoft.com/office/drawing/2014/main" id="{FC290479-1B0C-4724-8B67-F804D9630DC2}"/>
              </a:ext>
            </a:extLst>
          </p:cNvPr>
          <p:cNvSpPr/>
          <p:nvPr/>
        </p:nvSpPr>
        <p:spPr>
          <a:xfrm>
            <a:off x="827584" y="5157191"/>
            <a:ext cx="4896544" cy="7727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How &amp; why might white moths change/evolve?</a:t>
            </a:r>
          </a:p>
        </p:txBody>
      </p:sp>
      <p:pic>
        <p:nvPicPr>
          <p:cNvPr id="14" name="Picture 13" descr="A dog standing in front of a brick building&#10;&#10;Description automatically generated">
            <a:extLst>
              <a:ext uri="{FF2B5EF4-FFF2-40B4-BE49-F238E27FC236}">
                <a16:creationId xmlns:a16="http://schemas.microsoft.com/office/drawing/2014/main" id="{11ED183E-F276-469F-8EC4-7F96679B77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4208" y="908720"/>
            <a:ext cx="2236919" cy="1387146"/>
          </a:xfrm>
          <a:prstGeom prst="rect">
            <a:avLst/>
          </a:prstGeom>
          <a:ln w="38100">
            <a:solidFill>
              <a:schemeClr val="tx2"/>
            </a:solidFill>
          </a:ln>
        </p:spPr>
      </p:pic>
      <p:pic>
        <p:nvPicPr>
          <p:cNvPr id="18" name="Picture 17">
            <a:extLst>
              <a:ext uri="{FF2B5EF4-FFF2-40B4-BE49-F238E27FC236}">
                <a16:creationId xmlns:a16="http://schemas.microsoft.com/office/drawing/2014/main" id="{533D5B83-5285-4EF3-8C97-33F4D66AFE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19362" y="3007813"/>
            <a:ext cx="2686610" cy="1343305"/>
          </a:xfrm>
          <a:prstGeom prst="rect">
            <a:avLst/>
          </a:prstGeom>
        </p:spPr>
      </p:pic>
      <p:pic>
        <p:nvPicPr>
          <p:cNvPr id="20" name="Picture 19" descr="A picture containing grass, outdoor, animal, field&#10;&#10;Description automatically generated">
            <a:extLst>
              <a:ext uri="{FF2B5EF4-FFF2-40B4-BE49-F238E27FC236}">
                <a16:creationId xmlns:a16="http://schemas.microsoft.com/office/drawing/2014/main" id="{938F1B3B-FF10-4074-8E11-FE8D26F608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44208" y="4704709"/>
            <a:ext cx="2236919" cy="1677689"/>
          </a:xfrm>
          <a:prstGeom prst="rect">
            <a:avLst/>
          </a:prstGeom>
          <a:ln w="38100">
            <a:solidFill>
              <a:schemeClr val="tx2"/>
            </a:solidFill>
          </a:ln>
        </p:spPr>
      </p:pic>
      <p:sp>
        <p:nvSpPr>
          <p:cNvPr id="21" name="TextBox 20">
            <a:extLst>
              <a:ext uri="{FF2B5EF4-FFF2-40B4-BE49-F238E27FC236}">
                <a16:creationId xmlns:a16="http://schemas.microsoft.com/office/drawing/2014/main" id="{E25D1CE4-2A0D-4A88-B008-097547D9558E}"/>
              </a:ext>
            </a:extLst>
          </p:cNvPr>
          <p:cNvSpPr txBox="1"/>
          <p:nvPr/>
        </p:nvSpPr>
        <p:spPr>
          <a:xfrm>
            <a:off x="6697366" y="6352919"/>
            <a:ext cx="1730602" cy="307777"/>
          </a:xfrm>
          <a:prstGeom prst="rect">
            <a:avLst/>
          </a:prstGeom>
          <a:noFill/>
        </p:spPr>
        <p:txBody>
          <a:bodyPr wrap="none" rtlCol="0">
            <a:spAutoFit/>
          </a:bodyPr>
          <a:lstStyle/>
          <a:p>
            <a:r>
              <a:rPr lang="en-GB" sz="1400" dirty="0"/>
              <a:t>Six-spot burnet moth</a:t>
            </a:r>
          </a:p>
        </p:txBody>
      </p:sp>
      <p:sp>
        <p:nvSpPr>
          <p:cNvPr id="22" name="TextBox 21">
            <a:extLst>
              <a:ext uri="{FF2B5EF4-FFF2-40B4-BE49-F238E27FC236}">
                <a16:creationId xmlns:a16="http://schemas.microsoft.com/office/drawing/2014/main" id="{68E50F86-5AED-41DC-9B15-4D6AD4B559A8}"/>
              </a:ext>
            </a:extLst>
          </p:cNvPr>
          <p:cNvSpPr txBox="1"/>
          <p:nvPr/>
        </p:nvSpPr>
        <p:spPr>
          <a:xfrm>
            <a:off x="7200645" y="2292320"/>
            <a:ext cx="724044" cy="307777"/>
          </a:xfrm>
          <a:prstGeom prst="rect">
            <a:avLst/>
          </a:prstGeom>
          <a:noFill/>
        </p:spPr>
        <p:txBody>
          <a:bodyPr wrap="none" rtlCol="0">
            <a:spAutoFit/>
          </a:bodyPr>
          <a:lstStyle/>
          <a:p>
            <a:r>
              <a:rPr lang="en-GB" sz="1400" dirty="0"/>
              <a:t>Red fox</a:t>
            </a:r>
          </a:p>
        </p:txBody>
      </p:sp>
    </p:spTree>
    <p:extLst>
      <p:ext uri="{BB962C8B-B14F-4D97-AF65-F5344CB8AC3E}">
        <p14:creationId xmlns:p14="http://schemas.microsoft.com/office/powerpoint/2010/main" val="18643090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Questions for further learning</a:t>
            </a:r>
          </a:p>
        </p:txBody>
      </p:sp>
      <p:sp>
        <p:nvSpPr>
          <p:cNvPr id="3" name="TextBox 2">
            <a:extLst>
              <a:ext uri="{FF2B5EF4-FFF2-40B4-BE49-F238E27FC236}">
                <a16:creationId xmlns:a16="http://schemas.microsoft.com/office/drawing/2014/main" id="{792A778B-E2E9-4535-BC8D-E99911AB04E6}"/>
              </a:ext>
            </a:extLst>
          </p:cNvPr>
          <p:cNvSpPr txBox="1"/>
          <p:nvPr/>
        </p:nvSpPr>
        <p:spPr>
          <a:xfrm>
            <a:off x="755574" y="1068964"/>
            <a:ext cx="8064896" cy="923330"/>
          </a:xfrm>
          <a:prstGeom prst="rect">
            <a:avLst/>
          </a:prstGeom>
          <a:noFill/>
        </p:spPr>
        <p:txBody>
          <a:bodyPr wrap="square" rtlCol="0">
            <a:spAutoFit/>
          </a:bodyPr>
          <a:lstStyle/>
          <a:p>
            <a:r>
              <a:rPr lang="en-GB" b="1" dirty="0"/>
              <a:t>How many different species of moths/butterflies can you identify?</a:t>
            </a:r>
          </a:p>
          <a:p>
            <a:r>
              <a:rPr lang="en-GB" dirty="0"/>
              <a:t>Children could go outside on a butterfly hunt, make butterfly hotels, or leave out a white sheet to attract moths overnight.</a:t>
            </a:r>
          </a:p>
        </p:txBody>
      </p:sp>
      <p:sp>
        <p:nvSpPr>
          <p:cNvPr id="4" name="TextBox 3">
            <a:extLst>
              <a:ext uri="{FF2B5EF4-FFF2-40B4-BE49-F238E27FC236}">
                <a16:creationId xmlns:a16="http://schemas.microsoft.com/office/drawing/2014/main" id="{042F030F-078D-4316-97F4-644B9027D30D}"/>
              </a:ext>
            </a:extLst>
          </p:cNvPr>
          <p:cNvSpPr txBox="1"/>
          <p:nvPr/>
        </p:nvSpPr>
        <p:spPr>
          <a:xfrm>
            <a:off x="755574" y="2772498"/>
            <a:ext cx="8064896" cy="923330"/>
          </a:xfrm>
          <a:prstGeom prst="rect">
            <a:avLst/>
          </a:prstGeom>
          <a:noFill/>
        </p:spPr>
        <p:txBody>
          <a:bodyPr wrap="square" rtlCol="0">
            <a:spAutoFit/>
          </a:bodyPr>
          <a:lstStyle/>
          <a:p>
            <a:r>
              <a:rPr lang="en-GB" b="1" dirty="0"/>
              <a:t>Is there life here?</a:t>
            </a:r>
          </a:p>
          <a:p>
            <a:r>
              <a:rPr lang="en-GB" dirty="0"/>
              <a:t>Children could research extreme habitats and find out what organisms have adapted to survive there.</a:t>
            </a:r>
          </a:p>
        </p:txBody>
      </p:sp>
      <p:pic>
        <p:nvPicPr>
          <p:cNvPr id="10" name="Picture 9" descr="A picture containing outdoor, yellow, snow, sitting&#10;&#10;Description automatically generated">
            <a:extLst>
              <a:ext uri="{FF2B5EF4-FFF2-40B4-BE49-F238E27FC236}">
                <a16:creationId xmlns:a16="http://schemas.microsoft.com/office/drawing/2014/main" id="{CB9968CD-FA85-4311-BDBC-EBE4E4D2E3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48426" y="3728799"/>
            <a:ext cx="4442978" cy="2494732"/>
          </a:xfrm>
          <a:prstGeom prst="rect">
            <a:avLst/>
          </a:prstGeom>
          <a:ln w="38100">
            <a:solidFill>
              <a:schemeClr val="tx2"/>
            </a:solidFill>
          </a:ln>
        </p:spPr>
      </p:pic>
      <p:sp>
        <p:nvSpPr>
          <p:cNvPr id="11" name="TextBox 10">
            <a:extLst>
              <a:ext uri="{FF2B5EF4-FFF2-40B4-BE49-F238E27FC236}">
                <a16:creationId xmlns:a16="http://schemas.microsoft.com/office/drawing/2014/main" id="{572D2A35-D78A-4A2C-BDE7-85C64E086937}"/>
              </a:ext>
            </a:extLst>
          </p:cNvPr>
          <p:cNvSpPr txBox="1"/>
          <p:nvPr/>
        </p:nvSpPr>
        <p:spPr>
          <a:xfrm>
            <a:off x="755573" y="6256502"/>
            <a:ext cx="3745844" cy="307777"/>
          </a:xfrm>
          <a:prstGeom prst="rect">
            <a:avLst/>
          </a:prstGeom>
          <a:noFill/>
        </p:spPr>
        <p:txBody>
          <a:bodyPr wrap="square" rtlCol="0">
            <a:spAutoFit/>
          </a:bodyPr>
          <a:lstStyle/>
          <a:p>
            <a:r>
              <a:rPr lang="en-GB" sz="1400" dirty="0"/>
              <a:t>Salt lake and volcano in Atacama Desert, Chile</a:t>
            </a:r>
          </a:p>
        </p:txBody>
      </p:sp>
      <p:sp>
        <p:nvSpPr>
          <p:cNvPr id="12" name="TextBox 11">
            <a:extLst>
              <a:ext uri="{FF2B5EF4-FFF2-40B4-BE49-F238E27FC236}">
                <a16:creationId xmlns:a16="http://schemas.microsoft.com/office/drawing/2014/main" id="{DB1A23C1-78C6-4D1A-93A7-CA0EAA3D9F50}"/>
              </a:ext>
            </a:extLst>
          </p:cNvPr>
          <p:cNvSpPr txBox="1"/>
          <p:nvPr/>
        </p:nvSpPr>
        <p:spPr>
          <a:xfrm>
            <a:off x="4779161" y="6245667"/>
            <a:ext cx="3637021" cy="307777"/>
          </a:xfrm>
          <a:prstGeom prst="rect">
            <a:avLst/>
          </a:prstGeom>
          <a:noFill/>
        </p:spPr>
        <p:txBody>
          <a:bodyPr wrap="none" rtlCol="0">
            <a:spAutoFit/>
          </a:bodyPr>
          <a:lstStyle/>
          <a:p>
            <a:r>
              <a:rPr lang="en-GB" sz="1400" dirty="0"/>
              <a:t>Mountain landscape in Cocuy, Andes, Colombia</a:t>
            </a:r>
          </a:p>
        </p:txBody>
      </p:sp>
      <p:sp>
        <p:nvSpPr>
          <p:cNvPr id="13" name="TextBox 12">
            <a:extLst>
              <a:ext uri="{FF2B5EF4-FFF2-40B4-BE49-F238E27FC236}">
                <a16:creationId xmlns:a16="http://schemas.microsoft.com/office/drawing/2014/main" id="{625EF2D5-E1A1-4B28-8B7F-D14BB87B6CFD}"/>
              </a:ext>
            </a:extLst>
          </p:cNvPr>
          <p:cNvSpPr txBox="1"/>
          <p:nvPr/>
        </p:nvSpPr>
        <p:spPr>
          <a:xfrm>
            <a:off x="755574" y="2061719"/>
            <a:ext cx="7771679" cy="646331"/>
          </a:xfrm>
          <a:prstGeom prst="rect">
            <a:avLst/>
          </a:prstGeom>
          <a:noFill/>
        </p:spPr>
        <p:txBody>
          <a:bodyPr wrap="none" rtlCol="0">
            <a:spAutoFit/>
          </a:bodyPr>
          <a:lstStyle/>
          <a:p>
            <a:r>
              <a:rPr lang="en-GB" b="1" dirty="0"/>
              <a:t>What happens when animals cannot adapt quickly when their habitats change?</a:t>
            </a:r>
          </a:p>
          <a:p>
            <a:r>
              <a:rPr lang="en-GB" dirty="0"/>
              <a:t>Children could research endangered species and the effects of climate change.</a:t>
            </a:r>
          </a:p>
        </p:txBody>
      </p:sp>
      <p:pic>
        <p:nvPicPr>
          <p:cNvPr id="6" name="Picture 5" descr="A herd of sheep standing on top of a sandy beach&#10;&#10;Description automatically generated">
            <a:extLst>
              <a:ext uri="{FF2B5EF4-FFF2-40B4-BE49-F238E27FC236}">
                <a16:creationId xmlns:a16="http://schemas.microsoft.com/office/drawing/2014/main" id="{25BE7B2F-F8CD-4012-B81F-4A0D8318B6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573" y="3723418"/>
            <a:ext cx="3745843" cy="2494732"/>
          </a:xfrm>
          <a:prstGeom prst="rect">
            <a:avLst/>
          </a:prstGeom>
          <a:ln w="38100">
            <a:solidFill>
              <a:schemeClr val="tx2"/>
            </a:solidFill>
          </a:ln>
        </p:spPr>
      </p:pic>
    </p:spTree>
    <p:extLst>
      <p:ext uri="{BB962C8B-B14F-4D97-AF65-F5344CB8AC3E}">
        <p14:creationId xmlns:p14="http://schemas.microsoft.com/office/powerpoint/2010/main" val="3098103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Maths links</a:t>
            </a:r>
          </a:p>
        </p:txBody>
      </p:sp>
      <p:graphicFrame>
        <p:nvGraphicFramePr>
          <p:cNvPr id="5" name="Table 4">
            <a:extLst>
              <a:ext uri="{FF2B5EF4-FFF2-40B4-BE49-F238E27FC236}">
                <a16:creationId xmlns:a16="http://schemas.microsoft.com/office/drawing/2014/main" id="{163CCDDE-AD17-44A6-9700-FED932AC0F4B}"/>
              </a:ext>
            </a:extLst>
          </p:cNvPr>
          <p:cNvGraphicFramePr>
            <a:graphicFrameLocks noGrp="1"/>
          </p:cNvGraphicFramePr>
          <p:nvPr>
            <p:extLst>
              <p:ext uri="{D42A27DB-BD31-4B8C-83A1-F6EECF244321}">
                <p14:modId xmlns:p14="http://schemas.microsoft.com/office/powerpoint/2010/main" val="1172520183"/>
              </p:ext>
            </p:extLst>
          </p:nvPr>
        </p:nvGraphicFramePr>
        <p:xfrm>
          <a:off x="755576" y="1484784"/>
          <a:ext cx="8064896" cy="2664296"/>
        </p:xfrm>
        <a:graphic>
          <a:graphicData uri="http://schemas.openxmlformats.org/drawingml/2006/table">
            <a:tbl>
              <a:tblPr firstRow="1" bandRow="1">
                <a:tableStyleId>{5C22544A-7EE6-4342-B048-85BDC9FD1C3A}</a:tableStyleId>
              </a:tblPr>
              <a:tblGrid>
                <a:gridCol w="4032448">
                  <a:extLst>
                    <a:ext uri="{9D8B030D-6E8A-4147-A177-3AD203B41FA5}">
                      <a16:colId xmlns:a16="http://schemas.microsoft.com/office/drawing/2014/main" val="1931723383"/>
                    </a:ext>
                  </a:extLst>
                </a:gridCol>
                <a:gridCol w="4032448">
                  <a:extLst>
                    <a:ext uri="{9D8B030D-6E8A-4147-A177-3AD203B41FA5}">
                      <a16:colId xmlns:a16="http://schemas.microsoft.com/office/drawing/2014/main" val="4262122641"/>
                    </a:ext>
                  </a:extLst>
                </a:gridCol>
              </a:tblGrid>
              <a:tr h="676875">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089412116"/>
                  </a:ext>
                </a:extLst>
              </a:tr>
              <a:tr h="676875">
                <a:tc>
                  <a:txBody>
                    <a:bodyPr/>
                    <a:lstStyle/>
                    <a:p>
                      <a:r>
                        <a:rPr lang="en-GB" dirty="0"/>
                        <a:t>Tally charts</a:t>
                      </a:r>
                    </a:p>
                  </a:txBody>
                  <a:tcPr/>
                </a:tc>
                <a:tc>
                  <a:txBody>
                    <a:bodyPr/>
                    <a:lstStyle/>
                    <a:p>
                      <a:r>
                        <a:rPr lang="en-GB" dirty="0"/>
                        <a:t>Survey of local habitats</a:t>
                      </a:r>
                    </a:p>
                    <a:p>
                      <a:r>
                        <a:rPr lang="en-GB" dirty="0"/>
                        <a:t>Survey of variation in the class</a:t>
                      </a:r>
                    </a:p>
                  </a:txBody>
                  <a:tcPr/>
                </a:tc>
                <a:extLst>
                  <a:ext uri="{0D108BD9-81ED-4DB2-BD59-A6C34878D82A}">
                    <a16:rowId xmlns:a16="http://schemas.microsoft.com/office/drawing/2014/main" val="4274958422"/>
                  </a:ext>
                </a:extLst>
              </a:tr>
              <a:tr h="676875">
                <a:tc>
                  <a:txBody>
                    <a:bodyPr/>
                    <a:lstStyle/>
                    <a:p>
                      <a:r>
                        <a:rPr lang="en-GB" dirty="0"/>
                        <a:t>Bar charts, pie charts, line graphs</a:t>
                      </a:r>
                    </a:p>
                  </a:txBody>
                  <a:tcPr/>
                </a:tc>
                <a:tc>
                  <a:txBody>
                    <a:bodyPr/>
                    <a:lstStyle/>
                    <a:p>
                      <a:r>
                        <a:rPr lang="en-GB" dirty="0"/>
                        <a:t>Survey of variation in the class</a:t>
                      </a:r>
                    </a:p>
                  </a:txBody>
                  <a:tcPr/>
                </a:tc>
                <a:extLst>
                  <a:ext uri="{0D108BD9-81ED-4DB2-BD59-A6C34878D82A}">
                    <a16:rowId xmlns:a16="http://schemas.microsoft.com/office/drawing/2014/main" val="1344848682"/>
                  </a:ext>
                </a:extLst>
              </a:tr>
              <a:tr h="633671">
                <a:tc>
                  <a:txBody>
                    <a:bodyPr/>
                    <a:lstStyle/>
                    <a:p>
                      <a:r>
                        <a:rPr lang="en-GB" dirty="0"/>
                        <a:t>Measuring distance</a:t>
                      </a:r>
                    </a:p>
                  </a:txBody>
                  <a:tcPr/>
                </a:tc>
                <a:tc>
                  <a:txBody>
                    <a:bodyPr/>
                    <a:lstStyle/>
                    <a:p>
                      <a:r>
                        <a:rPr lang="en-GB" dirty="0"/>
                        <a:t>Investigating camouflage for moths</a:t>
                      </a:r>
                    </a:p>
                  </a:txBody>
                  <a:tcPr/>
                </a:tc>
                <a:extLst>
                  <a:ext uri="{0D108BD9-81ED-4DB2-BD59-A6C34878D82A}">
                    <a16:rowId xmlns:a16="http://schemas.microsoft.com/office/drawing/2014/main" val="539966196"/>
                  </a:ext>
                </a:extLst>
              </a:tr>
            </a:tbl>
          </a:graphicData>
        </a:graphic>
      </p:graphicFrame>
    </p:spTree>
    <p:extLst>
      <p:ext uri="{BB962C8B-B14F-4D97-AF65-F5344CB8AC3E}">
        <p14:creationId xmlns:p14="http://schemas.microsoft.com/office/powerpoint/2010/main" val="199569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764831159"/>
              </p:ext>
            </p:extLst>
          </p:nvPr>
        </p:nvGraphicFramePr>
        <p:xfrm>
          <a:off x="755576" y="1397000"/>
          <a:ext cx="8064896" cy="3837621"/>
        </p:xfrm>
        <a:graphic>
          <a:graphicData uri="http://schemas.openxmlformats.org/drawingml/2006/table">
            <a:tbl>
              <a:tblPr firstRow="1" bandRow="1">
                <a:tableStyleId>{5C22544A-7EE6-4342-B048-85BDC9FD1C3A}</a:tableStyleId>
              </a:tblPr>
              <a:tblGrid>
                <a:gridCol w="3312368">
                  <a:extLst>
                    <a:ext uri="{9D8B030D-6E8A-4147-A177-3AD203B41FA5}">
                      <a16:colId xmlns:a16="http://schemas.microsoft.com/office/drawing/2014/main" val="2933764945"/>
                    </a:ext>
                  </a:extLst>
                </a:gridCol>
                <a:gridCol w="4752528">
                  <a:extLst>
                    <a:ext uri="{9D8B030D-6E8A-4147-A177-3AD203B41FA5}">
                      <a16:colId xmlns:a16="http://schemas.microsoft.com/office/drawing/2014/main" val="3174419078"/>
                    </a:ext>
                  </a:extLst>
                </a:gridCol>
              </a:tblGrid>
              <a:tr h="435014">
                <a:tc>
                  <a:txBody>
                    <a:bodyPr/>
                    <a:lstStyle/>
                    <a:p>
                      <a:r>
                        <a:rPr lang="en-GB" dirty="0"/>
                        <a:t>Area of learning</a:t>
                      </a:r>
                    </a:p>
                  </a:txBody>
                  <a:tcPr/>
                </a:tc>
                <a:tc>
                  <a:txBody>
                    <a:bodyPr/>
                    <a:lstStyle/>
                    <a:p>
                      <a:r>
                        <a:rPr lang="en-GB" dirty="0"/>
                        <a:t>Activity</a:t>
                      </a:r>
                    </a:p>
                  </a:txBody>
                  <a:tcPr/>
                </a:tc>
                <a:extLst>
                  <a:ext uri="{0D108BD9-81ED-4DB2-BD59-A6C34878D82A}">
                    <a16:rowId xmlns:a16="http://schemas.microsoft.com/office/drawing/2014/main" val="1754962932"/>
                  </a:ext>
                </a:extLst>
              </a:tr>
              <a:tr h="804898">
                <a:tc>
                  <a:txBody>
                    <a:bodyPr/>
                    <a:lstStyle/>
                    <a:p>
                      <a:r>
                        <a:rPr lang="en-GB" dirty="0"/>
                        <a:t>Narrative</a:t>
                      </a:r>
                    </a:p>
                  </a:txBody>
                  <a:tcPr/>
                </a:tc>
                <a:tc>
                  <a:txBody>
                    <a:bodyPr/>
                    <a:lstStyle/>
                    <a:p>
                      <a:r>
                        <a:rPr lang="en-GB" dirty="0"/>
                        <a:t>Write a story about what happens when an animal loses or does not have an important feature that normally helps it to survive in its habitat, e.g. The giraffe with a </a:t>
                      </a:r>
                      <a:r>
                        <a:rPr lang="en-GB"/>
                        <a:t>short neck; </a:t>
                      </a:r>
                      <a:r>
                        <a:rPr lang="en-GB" dirty="0"/>
                        <a:t>The snail who lost its shell. Younger children could read: </a:t>
                      </a:r>
                      <a:r>
                        <a:rPr lang="en-GB" i="1" dirty="0"/>
                        <a:t>The Lion who lost his Roar </a:t>
                      </a:r>
                      <a:r>
                        <a:rPr lang="en-GB" dirty="0"/>
                        <a:t>by Paula Night.</a:t>
                      </a:r>
                    </a:p>
                  </a:txBody>
                  <a:tcPr/>
                </a:tc>
                <a:extLst>
                  <a:ext uri="{0D108BD9-81ED-4DB2-BD59-A6C34878D82A}">
                    <a16:rowId xmlns:a16="http://schemas.microsoft.com/office/drawing/2014/main" val="1223818063"/>
                  </a:ext>
                </a:extLst>
              </a:tr>
              <a:tr h="750847">
                <a:tc>
                  <a:txBody>
                    <a:bodyPr/>
                    <a:lstStyle/>
                    <a:p>
                      <a:r>
                        <a:rPr lang="en-GB" dirty="0"/>
                        <a:t>Non-chronological/newspaper report</a:t>
                      </a:r>
                    </a:p>
                  </a:txBody>
                  <a:tcPr/>
                </a:tc>
                <a:tc>
                  <a:txBody>
                    <a:bodyPr/>
                    <a:lstStyle/>
                    <a:p>
                      <a:r>
                        <a:rPr lang="en-GB" dirty="0"/>
                        <a:t>Write an article about what happened to the peppered moth during the 19</a:t>
                      </a:r>
                      <a:r>
                        <a:rPr lang="en-GB" baseline="30000" dirty="0"/>
                        <a:t>th</a:t>
                      </a:r>
                      <a:r>
                        <a:rPr lang="en-GB" dirty="0"/>
                        <a:t> and 20</a:t>
                      </a:r>
                      <a:r>
                        <a:rPr lang="en-GB" baseline="30000" dirty="0"/>
                        <a:t>th</a:t>
                      </a:r>
                      <a:r>
                        <a:rPr lang="en-GB" dirty="0"/>
                        <a:t> centuries.</a:t>
                      </a:r>
                    </a:p>
                  </a:txBody>
                  <a:tcPr/>
                </a:tc>
                <a:extLst>
                  <a:ext uri="{0D108BD9-81ED-4DB2-BD59-A6C34878D82A}">
                    <a16:rowId xmlns:a16="http://schemas.microsoft.com/office/drawing/2014/main" val="4232617314"/>
                  </a:ext>
                </a:extLst>
              </a:tr>
              <a:tr h="750847">
                <a:tc>
                  <a:txBody>
                    <a:bodyPr/>
                    <a:lstStyle/>
                    <a:p>
                      <a:r>
                        <a:rPr lang="en-GB" dirty="0"/>
                        <a:t>Persuasive writing</a:t>
                      </a:r>
                    </a:p>
                  </a:txBody>
                  <a:tcPr/>
                </a:tc>
                <a:tc>
                  <a:txBody>
                    <a:bodyPr/>
                    <a:lstStyle/>
                    <a:p>
                      <a:r>
                        <a:rPr lang="en-GB" dirty="0"/>
                        <a:t>Write a letter/leaflet promoting the protection of habitats for endangered species.</a:t>
                      </a:r>
                    </a:p>
                  </a:txBody>
                  <a:tcPr/>
                </a:tc>
                <a:extLst>
                  <a:ext uri="{0D108BD9-81ED-4DB2-BD59-A6C34878D82A}">
                    <a16:rowId xmlns:a16="http://schemas.microsoft.com/office/drawing/2014/main" val="1008508684"/>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dirty="0"/>
              <a:t>For more information on the Primary Science Teaching Trust and access to a large selection of PSTT resources, visit our website:</a:t>
            </a:r>
          </a:p>
          <a:p>
            <a:r>
              <a:rPr lang="en-US" sz="1662" dirty="0"/>
              <a:t>					</a:t>
            </a:r>
          </a:p>
          <a:p>
            <a:endParaRPr lang="en-US" sz="1662" dirty="0"/>
          </a:p>
          <a:p>
            <a:r>
              <a:rPr lang="en-US" sz="1662" dirty="0"/>
              <a:t>					</a:t>
            </a:r>
            <a:r>
              <a:rPr lang="en-US" sz="2585" dirty="0" err="1">
                <a:hlinkClick r:id="rId2"/>
              </a:rPr>
              <a:t>pstt.org.uk</a:t>
            </a:r>
            <a:r>
              <a:rPr lang="en-US" sz="1662" dirty="0"/>
              <a:t>	               	</a:t>
            </a:r>
          </a:p>
          <a:p>
            <a:endParaRPr lang="en-US" sz="1292" dirty="0"/>
          </a:p>
          <a:p>
            <a:endParaRPr lang="en-US" sz="1292" dirty="0"/>
          </a:p>
          <a:p>
            <a:r>
              <a:rPr lang="en-US" sz="1292" dirty="0"/>
              <a:t>	</a:t>
            </a:r>
          </a:p>
          <a:p>
            <a:endParaRPr lang="en-US" sz="1292" dirty="0"/>
          </a:p>
          <a:p>
            <a:r>
              <a:rPr lang="en-US" sz="1662" dirty="0"/>
              <a:t>           /</a:t>
            </a:r>
            <a:r>
              <a:rPr lang="en-US" sz="1662" dirty="0" err="1"/>
              <a:t>primaryscienceteachingtrust</a:t>
            </a:r>
            <a:r>
              <a:rPr lang="en-US" sz="1662" dirty="0"/>
              <a:t>   	                  @</a:t>
            </a:r>
            <a:r>
              <a:rPr lang="en-US" sz="1662" dirty="0" err="1"/>
              <a:t>pstt_whyhow</a:t>
            </a:r>
            <a:endParaRPr lang="en-US" sz="1662" dirty="0"/>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dirty="0"/>
              <a:t>To help you find high quality resources to support your primary science teaching quickly and easily, we provide links to excellent resources for teachers, children and families on our Wow Science website :</a:t>
            </a:r>
          </a:p>
          <a:p>
            <a:pPr lvl="8" algn="ctr"/>
            <a:endParaRPr lang="en-US" sz="1662" dirty="0"/>
          </a:p>
          <a:p>
            <a:pPr lvl="8" algn="ctr"/>
            <a:r>
              <a:rPr lang="en-US" sz="2585" dirty="0">
                <a:hlinkClick r:id="rId3"/>
              </a:rPr>
              <a:t>wowscience.co.uk</a:t>
            </a:r>
            <a:endParaRPr lang="en-US" sz="1662" dirty="0"/>
          </a:p>
          <a:p>
            <a:endParaRPr lang="en-US" sz="1662" dirty="0"/>
          </a:p>
          <a:p>
            <a:endParaRPr lang="en-US" sz="1662" dirty="0"/>
          </a:p>
          <a:p>
            <a:r>
              <a:rPr lang="en-US" sz="1662" dirty="0"/>
              <a:t>and we regularly provide further suggestions on how to use these in the classroom through social media platforms:</a:t>
            </a:r>
          </a:p>
          <a:p>
            <a:endParaRPr lang="en-US" sz="1108" dirty="0"/>
          </a:p>
          <a:p>
            <a:pPr>
              <a:spcBef>
                <a:spcPts val="554"/>
              </a:spcBef>
            </a:pPr>
            <a:r>
              <a:rPr lang="en-US" sz="1662" dirty="0"/>
              <a:t>           /</a:t>
            </a:r>
            <a:r>
              <a:rPr lang="en-US" sz="1662" dirty="0" err="1"/>
              <a:t>wowscience</a:t>
            </a:r>
            <a:r>
              <a:rPr lang="en-US" sz="1662" dirty="0"/>
              <a:t>	                                                    @</a:t>
            </a:r>
            <a:r>
              <a:rPr lang="en-US" sz="1662" dirty="0" err="1"/>
              <a:t>WowScienceHQ</a:t>
            </a:r>
            <a:endParaRPr lang="en-US" sz="1662" dirty="0"/>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22501" y="1189243"/>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78317" y="416016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954107"/>
          </a:xfrm>
          <a:prstGeom prst="rect">
            <a:avLst/>
          </a:prstGeom>
        </p:spPr>
        <p:txBody>
          <a:bodyPr wrap="square">
            <a:spAutoFit/>
          </a:bodyPr>
          <a:lstStyle/>
          <a:p>
            <a:r>
              <a:rPr lang="en-US" sz="1400" dirty="0"/>
              <a:t>This PowerPoint is intended to be a guide for teachers for their reference although they may wish to show certain slides in the classroom. </a:t>
            </a:r>
          </a:p>
          <a:p>
            <a:endParaRPr lang="en-US" sz="1400" dirty="0"/>
          </a:p>
          <a:p>
            <a:r>
              <a:rPr lang="en-US" sz="1400" dirty="0"/>
              <a:t>We would welcome any feedback on these materials.</a:t>
            </a:r>
            <a:endParaRPr lang="en-GB" sz="1400" dirty="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Disclaimer</a:t>
            </a:r>
          </a:p>
          <a:p>
            <a:pPr>
              <a:spcAft>
                <a:spcPts val="0"/>
              </a:spcAft>
            </a:pPr>
            <a:r>
              <a:rPr lang="en-GB" sz="1400" dirty="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dirty="0">
                <a:latin typeface="Calibri" panose="020F0502020204030204" pitchFamily="34" charset="0"/>
                <a:ea typeface="Calibri" panose="020F0502020204030204" pitchFamily="34" charset="0"/>
              </a:rPr>
              <a:t> </a:t>
            </a:r>
          </a:p>
          <a:p>
            <a:pPr>
              <a:spcAft>
                <a:spcPts val="0"/>
              </a:spcAft>
            </a:pPr>
            <a:r>
              <a:rPr lang="en-GB" sz="1400" dirty="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dirty="0">
              <a:latin typeface="Calibri" panose="020F0502020204030204" pitchFamily="34" charset="0"/>
              <a:ea typeface="Calibri" panose="020F0502020204030204" pitchFamily="34" charset="0"/>
            </a:endParaRPr>
          </a:p>
          <a:p>
            <a:pPr>
              <a:spcAft>
                <a:spcPts val="0"/>
              </a:spcAft>
            </a:pPr>
            <a:r>
              <a:rPr lang="en-GB" sz="1400" b="1" dirty="0">
                <a:latin typeface="Calibri" panose="020F0502020204030204" pitchFamily="34" charset="0"/>
                <a:ea typeface="Calibri" panose="020F0502020204030204" pitchFamily="34" charset="0"/>
              </a:rPr>
              <a:t>Safety note</a:t>
            </a:r>
          </a:p>
          <a:p>
            <a:pPr>
              <a:spcAft>
                <a:spcPts val="0"/>
              </a:spcAft>
            </a:pPr>
            <a:r>
              <a:rPr lang="en-GB" sz="1400" dirty="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dirty="0">
                <a:latin typeface="Calibri" panose="020F0502020204030204" pitchFamily="34" charset="0"/>
                <a:ea typeface="Calibri" panose="020F0502020204030204" pitchFamily="34" charset="0"/>
              </a:rPr>
              <a:t>Copyright</a:t>
            </a:r>
          </a:p>
          <a:p>
            <a:pPr>
              <a:spcAft>
                <a:spcPts val="0"/>
              </a:spcAft>
            </a:pPr>
            <a:r>
              <a:rPr lang="en-GB" sz="1400" dirty="0">
                <a:latin typeface="Calibri" panose="020F0502020204030204" pitchFamily="34" charset="0"/>
                <a:ea typeface="Calibri" panose="020F0502020204030204" pitchFamily="34" charset="0"/>
              </a:rPr>
              <a:t>The materials included in these resources are </a:t>
            </a:r>
            <a:r>
              <a:rPr lang="en-GB" sz="1400" b="1" dirty="0">
                <a:latin typeface="Calibri" panose="020F0502020204030204" pitchFamily="34" charset="0"/>
                <a:ea typeface="Calibri" panose="020F0502020204030204" pitchFamily="34" charset="0"/>
              </a:rPr>
              <a:t>©Primary Science Teaching Trust 2021</a:t>
            </a:r>
            <a:r>
              <a:rPr lang="en-GB" sz="1400" dirty="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dirty="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42ED56A-59A1-4730-BE79-BAD382298BBE}"/>
              </a:ext>
            </a:extLst>
          </p:cNvPr>
          <p:cNvSpPr/>
          <p:nvPr/>
        </p:nvSpPr>
        <p:spPr>
          <a:xfrm>
            <a:off x="4450813" y="3244334"/>
            <a:ext cx="242374" cy="369332"/>
          </a:xfrm>
          <a:prstGeom prst="rect">
            <a:avLst/>
          </a:prstGeom>
        </p:spPr>
        <p:txBody>
          <a:bodyPr wrap="none">
            <a:spAutoFit/>
          </a:bodyPr>
          <a:lstStyle/>
          <a:p>
            <a:r>
              <a:rPr lang="en-GB" dirty="0">
                <a:solidFill>
                  <a:srgbClr val="000000"/>
                </a:solidFill>
                <a:latin typeface="Times New Roman" panose="02020603050405020304" pitchFamily="18" charset="0"/>
              </a:rPr>
              <a:t> </a:t>
            </a:r>
            <a:endParaRPr lang="en-GB" dirty="0"/>
          </a:p>
        </p:txBody>
      </p:sp>
      <p:sp>
        <p:nvSpPr>
          <p:cNvPr id="4" name="Rectangle: Rounded Corners 3">
            <a:extLst>
              <a:ext uri="{FF2B5EF4-FFF2-40B4-BE49-F238E27FC236}">
                <a16:creationId xmlns:a16="http://schemas.microsoft.com/office/drawing/2014/main" id="{6BA3BD2C-7674-41B0-8AE2-92EDFA799EB4}"/>
              </a:ext>
            </a:extLst>
          </p:cNvPr>
          <p:cNvSpPr/>
          <p:nvPr/>
        </p:nvSpPr>
        <p:spPr>
          <a:xfrm>
            <a:off x="863588" y="5856369"/>
            <a:ext cx="7416824" cy="7386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These 2 scientists have published a </a:t>
            </a:r>
            <a:r>
              <a:rPr lang="en-GB" b="1" i="1" dirty="0"/>
              <a:t>review</a:t>
            </a:r>
            <a:r>
              <a:rPr lang="en-GB" b="1" dirty="0"/>
              <a:t> </a:t>
            </a:r>
            <a:r>
              <a:rPr lang="en-GB" dirty="0"/>
              <a:t>– what do you think this means?</a:t>
            </a:r>
          </a:p>
        </p:txBody>
      </p:sp>
      <p:sp>
        <p:nvSpPr>
          <p:cNvPr id="5" name="TextBox 4">
            <a:extLst>
              <a:ext uri="{FF2B5EF4-FFF2-40B4-BE49-F238E27FC236}">
                <a16:creationId xmlns:a16="http://schemas.microsoft.com/office/drawing/2014/main" id="{71243401-B607-48CB-871B-42BE5DF0A452}"/>
              </a:ext>
            </a:extLst>
          </p:cNvPr>
          <p:cNvSpPr txBox="1"/>
          <p:nvPr/>
        </p:nvSpPr>
        <p:spPr>
          <a:xfrm>
            <a:off x="827584" y="865849"/>
            <a:ext cx="8136904" cy="738664"/>
          </a:xfrm>
          <a:prstGeom prst="rect">
            <a:avLst/>
          </a:prstGeom>
          <a:noFill/>
        </p:spPr>
        <p:txBody>
          <a:bodyPr wrap="square" rtlCol="0">
            <a:spAutoFit/>
          </a:bodyPr>
          <a:lstStyle/>
          <a:p>
            <a:r>
              <a:rPr lang="en-GB" sz="2400" b="1" dirty="0"/>
              <a:t>Evolution of life in urban environments</a:t>
            </a:r>
          </a:p>
          <a:p>
            <a:endParaRPr lang="en-GB" dirty="0"/>
          </a:p>
        </p:txBody>
      </p:sp>
      <p:sp>
        <p:nvSpPr>
          <p:cNvPr id="8" name="Rectangle 7">
            <a:extLst>
              <a:ext uri="{FF2B5EF4-FFF2-40B4-BE49-F238E27FC236}">
                <a16:creationId xmlns:a16="http://schemas.microsoft.com/office/drawing/2014/main" id="{0BDB6DA5-CA5F-4DD9-B275-720AF1F9ED84}"/>
              </a:ext>
            </a:extLst>
          </p:cNvPr>
          <p:cNvSpPr/>
          <p:nvPr/>
        </p:nvSpPr>
        <p:spPr>
          <a:xfrm>
            <a:off x="833145" y="1938219"/>
            <a:ext cx="3616696" cy="369332"/>
          </a:xfrm>
          <a:prstGeom prst="rect">
            <a:avLst/>
          </a:prstGeom>
        </p:spPr>
        <p:txBody>
          <a:bodyPr wrap="none">
            <a:spAutoFit/>
          </a:bodyPr>
          <a:lstStyle/>
          <a:p>
            <a:r>
              <a:rPr lang="en-GB" dirty="0"/>
              <a:t>Published in </a:t>
            </a:r>
            <a:r>
              <a:rPr lang="en-GB" i="1" dirty="0"/>
              <a:t>Science</a:t>
            </a:r>
            <a:r>
              <a:rPr lang="en-GB" dirty="0"/>
              <a:t> </a:t>
            </a:r>
            <a:r>
              <a:rPr lang="en-GB" b="1" dirty="0"/>
              <a:t>358</a:t>
            </a:r>
            <a:r>
              <a:rPr lang="en-GB" dirty="0"/>
              <a:t>, 607 (2017)</a:t>
            </a:r>
          </a:p>
        </p:txBody>
      </p:sp>
      <p:sp>
        <p:nvSpPr>
          <p:cNvPr id="9" name="Text Placeholder 8">
            <a:extLst>
              <a:ext uri="{FF2B5EF4-FFF2-40B4-BE49-F238E27FC236}">
                <a16:creationId xmlns:a16="http://schemas.microsoft.com/office/drawing/2014/main" id="{473325E0-C461-42B6-96E2-92D1EF600579}"/>
              </a:ext>
            </a:extLst>
          </p:cNvPr>
          <p:cNvSpPr>
            <a:spLocks noGrp="1"/>
          </p:cNvSpPr>
          <p:nvPr>
            <p:ph type="body" idx="4294967295"/>
          </p:nvPr>
        </p:nvSpPr>
        <p:spPr>
          <a:xfrm>
            <a:off x="827584" y="379748"/>
            <a:ext cx="7772400" cy="401637"/>
          </a:xfrm>
        </p:spPr>
        <p:txBody>
          <a:bodyPr>
            <a:noAutofit/>
          </a:bodyPr>
          <a:lstStyle/>
          <a:p>
            <a:pPr marL="0" indent="0">
              <a:buNone/>
            </a:pPr>
            <a:r>
              <a:rPr lang="en-GB" sz="2400" b="1" dirty="0"/>
              <a:t>Who were the scientists?</a:t>
            </a:r>
          </a:p>
        </p:txBody>
      </p:sp>
      <p:pic>
        <p:nvPicPr>
          <p:cNvPr id="6" name="Picture 5" descr="A couple of men holding an umbrella&#10;&#10;Description automatically generated with medium confidence">
            <a:extLst>
              <a:ext uri="{FF2B5EF4-FFF2-40B4-BE49-F238E27FC236}">
                <a16:creationId xmlns:a16="http://schemas.microsoft.com/office/drawing/2014/main" id="{87011C9F-1EE8-430F-8368-636FF11D29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22460" y="2419061"/>
            <a:ext cx="4259831" cy="3194873"/>
          </a:xfrm>
          <a:prstGeom prst="rect">
            <a:avLst/>
          </a:prstGeom>
          <a:ln w="38100">
            <a:solidFill>
              <a:schemeClr val="accent1"/>
            </a:solidFill>
          </a:ln>
        </p:spPr>
      </p:pic>
      <p:sp>
        <p:nvSpPr>
          <p:cNvPr id="13" name="TextBox 12">
            <a:extLst>
              <a:ext uri="{FF2B5EF4-FFF2-40B4-BE49-F238E27FC236}">
                <a16:creationId xmlns:a16="http://schemas.microsoft.com/office/drawing/2014/main" id="{332E0487-1FF1-46F8-B3A9-6F77002B78D0}"/>
              </a:ext>
            </a:extLst>
          </p:cNvPr>
          <p:cNvSpPr txBox="1"/>
          <p:nvPr/>
        </p:nvSpPr>
        <p:spPr>
          <a:xfrm>
            <a:off x="819080" y="2985194"/>
            <a:ext cx="1856816" cy="1754326"/>
          </a:xfrm>
          <a:prstGeom prst="rect">
            <a:avLst/>
          </a:prstGeom>
          <a:noFill/>
        </p:spPr>
        <p:txBody>
          <a:bodyPr wrap="square" rtlCol="0">
            <a:spAutoFit/>
          </a:bodyPr>
          <a:lstStyle/>
          <a:p>
            <a:r>
              <a:rPr lang="en-GB" b="1" dirty="0"/>
              <a:t>Professor Marc Johnson </a:t>
            </a:r>
            <a:r>
              <a:rPr lang="en-GB" dirty="0"/>
              <a:t>works at </a:t>
            </a:r>
            <a:r>
              <a:rPr lang="en-GB" sz="1800" dirty="0"/>
              <a:t>University of Toronto Mississauga, </a:t>
            </a:r>
            <a:r>
              <a:rPr lang="en-GB" sz="1800" b="1" dirty="0"/>
              <a:t>Canada</a:t>
            </a:r>
            <a:endParaRPr lang="en-GB" dirty="0"/>
          </a:p>
        </p:txBody>
      </p:sp>
      <p:sp>
        <p:nvSpPr>
          <p:cNvPr id="14" name="TextBox 13">
            <a:extLst>
              <a:ext uri="{FF2B5EF4-FFF2-40B4-BE49-F238E27FC236}">
                <a16:creationId xmlns:a16="http://schemas.microsoft.com/office/drawing/2014/main" id="{DFBDBFBB-1F3E-4B52-B3C4-AC380A185FB2}"/>
              </a:ext>
            </a:extLst>
          </p:cNvPr>
          <p:cNvSpPr txBox="1"/>
          <p:nvPr/>
        </p:nvSpPr>
        <p:spPr>
          <a:xfrm>
            <a:off x="7102816" y="2991777"/>
            <a:ext cx="1763688" cy="1477328"/>
          </a:xfrm>
          <a:prstGeom prst="rect">
            <a:avLst/>
          </a:prstGeom>
          <a:noFill/>
        </p:spPr>
        <p:txBody>
          <a:bodyPr wrap="square" rtlCol="0">
            <a:spAutoFit/>
          </a:bodyPr>
          <a:lstStyle/>
          <a:p>
            <a:r>
              <a:rPr lang="en-GB" b="1" dirty="0"/>
              <a:t>Professor Jason Munshi-South </a:t>
            </a:r>
            <a:r>
              <a:rPr lang="en-GB" dirty="0"/>
              <a:t>works at </a:t>
            </a:r>
            <a:r>
              <a:rPr lang="en-GB" sz="1800" dirty="0"/>
              <a:t>Fordham University, </a:t>
            </a:r>
            <a:r>
              <a:rPr lang="en-GB" sz="1800" b="1" dirty="0"/>
              <a:t>USA</a:t>
            </a:r>
            <a:r>
              <a:rPr lang="en-GB" dirty="0"/>
              <a:t> </a:t>
            </a:r>
          </a:p>
        </p:txBody>
      </p:sp>
      <p:sp>
        <p:nvSpPr>
          <p:cNvPr id="16" name="TextBox 15">
            <a:extLst>
              <a:ext uri="{FF2B5EF4-FFF2-40B4-BE49-F238E27FC236}">
                <a16:creationId xmlns:a16="http://schemas.microsoft.com/office/drawing/2014/main" id="{01315ECC-FCF3-485A-886B-9DADE5B07288}"/>
              </a:ext>
            </a:extLst>
          </p:cNvPr>
          <p:cNvSpPr txBox="1"/>
          <p:nvPr/>
        </p:nvSpPr>
        <p:spPr>
          <a:xfrm>
            <a:off x="815024" y="1459174"/>
            <a:ext cx="4621072" cy="369332"/>
          </a:xfrm>
          <a:prstGeom prst="rect">
            <a:avLst/>
          </a:prstGeom>
          <a:noFill/>
        </p:spPr>
        <p:txBody>
          <a:bodyPr wrap="square">
            <a:spAutoFit/>
          </a:bodyPr>
          <a:lstStyle/>
          <a:p>
            <a:r>
              <a:rPr lang="en-GB" dirty="0"/>
              <a:t>By Marc T. J. Johnson and Jason Munshi-South</a:t>
            </a:r>
            <a:endParaRPr lang="en-GB" baseline="30000" dirty="0"/>
          </a:p>
        </p:txBody>
      </p:sp>
    </p:spTree>
    <p:extLst>
      <p:ext uri="{BB962C8B-B14F-4D97-AF65-F5344CB8AC3E}">
        <p14:creationId xmlns:p14="http://schemas.microsoft.com/office/powerpoint/2010/main" val="1325606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4022063" cy="461665"/>
          </a:xfrm>
          <a:prstGeom prst="rect">
            <a:avLst/>
          </a:prstGeom>
          <a:noFill/>
        </p:spPr>
        <p:txBody>
          <a:bodyPr wrap="none" rtlCol="0">
            <a:spAutoFit/>
          </a:bodyPr>
          <a:lstStyle/>
          <a:p>
            <a:r>
              <a:rPr lang="en-GB" sz="2400" b="1" dirty="0"/>
              <a:t>What did the scientists know?</a:t>
            </a:r>
          </a:p>
        </p:txBody>
      </p:sp>
      <p:sp>
        <p:nvSpPr>
          <p:cNvPr id="14" name="TextBox 13">
            <a:extLst>
              <a:ext uri="{FF2B5EF4-FFF2-40B4-BE49-F238E27FC236}">
                <a16:creationId xmlns:a16="http://schemas.microsoft.com/office/drawing/2014/main" id="{53FB2CA5-1B2C-4454-AC74-E1E0C0A23A10}"/>
              </a:ext>
            </a:extLst>
          </p:cNvPr>
          <p:cNvSpPr txBox="1"/>
          <p:nvPr/>
        </p:nvSpPr>
        <p:spPr>
          <a:xfrm>
            <a:off x="720000" y="5666988"/>
            <a:ext cx="8023331" cy="923330"/>
          </a:xfrm>
          <a:prstGeom prst="rect">
            <a:avLst/>
          </a:prstGeom>
          <a:noFill/>
        </p:spPr>
        <p:txBody>
          <a:bodyPr wrap="square" rtlCol="0">
            <a:spAutoFit/>
          </a:bodyPr>
          <a:lstStyle/>
          <a:p>
            <a:r>
              <a:rPr lang="en-GB" dirty="0"/>
              <a:t>Some animals and plants are better suited to their </a:t>
            </a:r>
            <a:r>
              <a:rPr lang="en-GB" b="1" i="1" dirty="0"/>
              <a:t>habitat</a:t>
            </a:r>
            <a:r>
              <a:rPr lang="en-GB" dirty="0"/>
              <a:t> than others.</a:t>
            </a:r>
          </a:p>
          <a:p>
            <a:endParaRPr lang="en-GB" dirty="0"/>
          </a:p>
          <a:p>
            <a:r>
              <a:rPr lang="en-GB" dirty="0"/>
              <a:t>When </a:t>
            </a:r>
            <a:r>
              <a:rPr lang="en-GB" b="1" i="1" dirty="0"/>
              <a:t>habitats</a:t>
            </a:r>
            <a:r>
              <a:rPr lang="en-GB" dirty="0"/>
              <a:t> change, some animals and plants may not survive.</a:t>
            </a:r>
          </a:p>
        </p:txBody>
      </p:sp>
      <p:pic>
        <p:nvPicPr>
          <p:cNvPr id="16" name="Picture 15" descr="A view of a city&#10;&#10;Description automatically generated">
            <a:extLst>
              <a:ext uri="{FF2B5EF4-FFF2-40B4-BE49-F238E27FC236}">
                <a16:creationId xmlns:a16="http://schemas.microsoft.com/office/drawing/2014/main" id="{564A5A6E-38F7-4217-B51B-8B631295A1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0000" y="836711"/>
            <a:ext cx="7956456" cy="3810319"/>
          </a:xfrm>
          <a:prstGeom prst="rect">
            <a:avLst/>
          </a:prstGeom>
          <a:ln w="38100">
            <a:solidFill>
              <a:schemeClr val="accent1">
                <a:shade val="50000"/>
              </a:schemeClr>
            </a:solidFill>
          </a:ln>
        </p:spPr>
      </p:pic>
      <p:sp>
        <p:nvSpPr>
          <p:cNvPr id="6" name="TextBox 5">
            <a:extLst>
              <a:ext uri="{FF2B5EF4-FFF2-40B4-BE49-F238E27FC236}">
                <a16:creationId xmlns:a16="http://schemas.microsoft.com/office/drawing/2014/main" id="{CB9C7326-8AB1-4F75-8012-B1658D96CDDD}"/>
              </a:ext>
            </a:extLst>
          </p:cNvPr>
          <p:cNvSpPr txBox="1"/>
          <p:nvPr/>
        </p:nvSpPr>
        <p:spPr>
          <a:xfrm>
            <a:off x="688757" y="837741"/>
            <a:ext cx="7766485" cy="369332"/>
          </a:xfrm>
          <a:prstGeom prst="rect">
            <a:avLst/>
          </a:prstGeom>
          <a:noFill/>
        </p:spPr>
        <p:txBody>
          <a:bodyPr wrap="none" rtlCol="0">
            <a:spAutoFit/>
          </a:bodyPr>
          <a:lstStyle/>
          <a:p>
            <a:r>
              <a:rPr lang="en-GB" dirty="0"/>
              <a:t>Humans have built and keep building large cities across the world – </a:t>
            </a:r>
            <a:r>
              <a:rPr lang="en-GB" i="1" dirty="0"/>
              <a:t>urbanisation.</a:t>
            </a:r>
          </a:p>
        </p:txBody>
      </p:sp>
      <p:sp>
        <p:nvSpPr>
          <p:cNvPr id="9" name="TextBox 8">
            <a:extLst>
              <a:ext uri="{FF2B5EF4-FFF2-40B4-BE49-F238E27FC236}">
                <a16:creationId xmlns:a16="http://schemas.microsoft.com/office/drawing/2014/main" id="{1A687688-F9CD-49CC-A033-8920DAA83640}"/>
              </a:ext>
            </a:extLst>
          </p:cNvPr>
          <p:cNvSpPr txBox="1"/>
          <p:nvPr/>
        </p:nvSpPr>
        <p:spPr>
          <a:xfrm>
            <a:off x="720000" y="1314452"/>
            <a:ext cx="5249450" cy="369332"/>
          </a:xfrm>
          <a:prstGeom prst="rect">
            <a:avLst/>
          </a:prstGeom>
          <a:noFill/>
        </p:spPr>
        <p:txBody>
          <a:bodyPr wrap="none" rtlCol="0">
            <a:spAutoFit/>
          </a:bodyPr>
          <a:lstStyle/>
          <a:p>
            <a:r>
              <a:rPr lang="en-GB" dirty="0"/>
              <a:t>Urbanisation can break up or destroy natural </a:t>
            </a:r>
            <a:r>
              <a:rPr lang="en-GB" i="1" dirty="0"/>
              <a:t>habitats.</a:t>
            </a:r>
          </a:p>
        </p:txBody>
      </p:sp>
      <p:sp>
        <p:nvSpPr>
          <p:cNvPr id="2" name="Rectangle: Rounded Corners 1">
            <a:extLst>
              <a:ext uri="{FF2B5EF4-FFF2-40B4-BE49-F238E27FC236}">
                <a16:creationId xmlns:a16="http://schemas.microsoft.com/office/drawing/2014/main" id="{51ED223F-6664-4975-8990-D64FDE5B336A}"/>
              </a:ext>
            </a:extLst>
          </p:cNvPr>
          <p:cNvSpPr/>
          <p:nvPr/>
        </p:nvSpPr>
        <p:spPr>
          <a:xfrm>
            <a:off x="720000" y="4869160"/>
            <a:ext cx="7956455"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Can you see any natural places in this picture?</a:t>
            </a:r>
          </a:p>
        </p:txBody>
      </p:sp>
    </p:spTree>
    <p:extLst>
      <p:ext uri="{BB962C8B-B14F-4D97-AF65-F5344CB8AC3E}">
        <p14:creationId xmlns:p14="http://schemas.microsoft.com/office/powerpoint/2010/main" val="4121939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53FB2CA5-1B2C-4454-AC74-E1E0C0A23A10}"/>
              </a:ext>
            </a:extLst>
          </p:cNvPr>
          <p:cNvSpPr txBox="1"/>
          <p:nvPr/>
        </p:nvSpPr>
        <p:spPr>
          <a:xfrm>
            <a:off x="689292" y="4722104"/>
            <a:ext cx="8356876" cy="1985159"/>
          </a:xfrm>
          <a:prstGeom prst="rect">
            <a:avLst/>
          </a:prstGeom>
          <a:noFill/>
        </p:spPr>
        <p:txBody>
          <a:bodyPr wrap="square" rtlCol="0">
            <a:spAutoFit/>
          </a:bodyPr>
          <a:lstStyle/>
          <a:p>
            <a:pPr marL="342900" indent="-342900">
              <a:spcAft>
                <a:spcPts val="600"/>
              </a:spcAft>
              <a:buFont typeface="+mj-lt"/>
              <a:buAutoNum type="arabicPeriod" startAt="3"/>
            </a:pPr>
            <a:r>
              <a:rPr lang="en-GB" dirty="0"/>
              <a:t>Members of the same </a:t>
            </a:r>
            <a:r>
              <a:rPr lang="en-GB" b="1" i="1" dirty="0"/>
              <a:t>species</a:t>
            </a:r>
            <a:r>
              <a:rPr lang="en-GB" b="1" dirty="0"/>
              <a:t> </a:t>
            </a:r>
            <a:r>
              <a:rPr lang="en-GB" dirty="0"/>
              <a:t>are not all exactly the same and some are better suited to their </a:t>
            </a:r>
            <a:r>
              <a:rPr lang="en-GB" b="1" i="1" dirty="0"/>
              <a:t>habitat</a:t>
            </a:r>
            <a:r>
              <a:rPr lang="en-GB" dirty="0"/>
              <a:t> than others.</a:t>
            </a:r>
          </a:p>
          <a:p>
            <a:pPr marL="342900" indent="-342900">
              <a:spcAft>
                <a:spcPts val="600"/>
              </a:spcAft>
              <a:buFont typeface="+mj-lt"/>
              <a:buAutoNum type="arabicPeriod" startAt="3"/>
            </a:pPr>
            <a:r>
              <a:rPr lang="en-GB" dirty="0"/>
              <a:t>When habitats change, some animals, plants or microbes will survive and pass on their beneficial </a:t>
            </a:r>
            <a:r>
              <a:rPr lang="en-GB" b="1" i="1" dirty="0"/>
              <a:t>characteristics</a:t>
            </a:r>
            <a:r>
              <a:rPr lang="en-GB" b="1" dirty="0"/>
              <a:t> </a:t>
            </a:r>
            <a:r>
              <a:rPr lang="en-GB" dirty="0"/>
              <a:t>to their </a:t>
            </a:r>
            <a:r>
              <a:rPr lang="en-GB" b="1" i="1" dirty="0"/>
              <a:t>offspring</a:t>
            </a:r>
            <a:r>
              <a:rPr lang="en-GB" i="1" dirty="0"/>
              <a:t> </a:t>
            </a:r>
            <a:r>
              <a:rPr lang="en-GB" dirty="0"/>
              <a:t>(</a:t>
            </a:r>
            <a:r>
              <a:rPr lang="en-GB" b="1" i="1" dirty="0"/>
              <a:t>natural selection</a:t>
            </a:r>
            <a:r>
              <a:rPr lang="en-GB" dirty="0"/>
              <a:t>).</a:t>
            </a:r>
          </a:p>
          <a:p>
            <a:pPr marL="342900" indent="-342900">
              <a:spcAft>
                <a:spcPts val="600"/>
              </a:spcAft>
              <a:buFont typeface="+mj-lt"/>
              <a:buAutoNum type="arabicPeriod" startAt="3"/>
            </a:pPr>
            <a:r>
              <a:rPr lang="en-GB" dirty="0"/>
              <a:t>Over time, the characteristics of individuals in a population may change (</a:t>
            </a:r>
            <a:r>
              <a:rPr lang="en-GB" b="1" i="1" dirty="0"/>
              <a:t>evolution</a:t>
            </a:r>
            <a:r>
              <a:rPr lang="en-GB" dirty="0"/>
              <a:t>).</a:t>
            </a:r>
          </a:p>
          <a:p>
            <a:pPr marL="342900" indent="-342900">
              <a:spcAft>
                <a:spcPts val="600"/>
              </a:spcAft>
              <a:buFont typeface="+mj-lt"/>
              <a:buAutoNum type="arabicPeriod" startAt="3"/>
            </a:pPr>
            <a:r>
              <a:rPr lang="en-GB" dirty="0"/>
              <a:t>Scientists have studied evolution of different species in different cities.</a:t>
            </a:r>
          </a:p>
        </p:txBody>
      </p:sp>
      <p:pic>
        <p:nvPicPr>
          <p:cNvPr id="16" name="Picture 15" descr="A view of a city&#10;&#10;Description automatically generated">
            <a:extLst>
              <a:ext uri="{FF2B5EF4-FFF2-40B4-BE49-F238E27FC236}">
                <a16:creationId xmlns:a16="http://schemas.microsoft.com/office/drawing/2014/main" id="{564A5A6E-38F7-4217-B51B-8B631295A1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124" y="836711"/>
            <a:ext cx="7956456" cy="3810319"/>
          </a:xfrm>
          <a:prstGeom prst="rect">
            <a:avLst/>
          </a:prstGeom>
          <a:ln w="38100">
            <a:solidFill>
              <a:schemeClr val="accent1">
                <a:shade val="50000"/>
              </a:schemeClr>
            </a:solidFill>
          </a:ln>
        </p:spPr>
      </p:pic>
      <p:sp>
        <p:nvSpPr>
          <p:cNvPr id="6" name="TextBox 5">
            <a:extLst>
              <a:ext uri="{FF2B5EF4-FFF2-40B4-BE49-F238E27FC236}">
                <a16:creationId xmlns:a16="http://schemas.microsoft.com/office/drawing/2014/main" id="{CB9C7326-8AB1-4F75-8012-B1658D96CDDD}"/>
              </a:ext>
            </a:extLst>
          </p:cNvPr>
          <p:cNvSpPr txBox="1"/>
          <p:nvPr/>
        </p:nvSpPr>
        <p:spPr>
          <a:xfrm>
            <a:off x="787124" y="834708"/>
            <a:ext cx="7994111" cy="369332"/>
          </a:xfrm>
          <a:prstGeom prst="rect">
            <a:avLst/>
          </a:prstGeom>
          <a:noFill/>
        </p:spPr>
        <p:txBody>
          <a:bodyPr wrap="none" rtlCol="0">
            <a:spAutoFit/>
          </a:bodyPr>
          <a:lstStyle/>
          <a:p>
            <a:r>
              <a:rPr lang="en-GB" dirty="0"/>
              <a:t>1. Humans have built and keep building large cities across the world – </a:t>
            </a:r>
            <a:r>
              <a:rPr lang="en-GB" i="1" dirty="0"/>
              <a:t>urbanisation.</a:t>
            </a:r>
          </a:p>
        </p:txBody>
      </p:sp>
      <p:sp>
        <p:nvSpPr>
          <p:cNvPr id="9" name="TextBox 8">
            <a:extLst>
              <a:ext uri="{FF2B5EF4-FFF2-40B4-BE49-F238E27FC236}">
                <a16:creationId xmlns:a16="http://schemas.microsoft.com/office/drawing/2014/main" id="{1A687688-F9CD-49CC-A033-8920DAA83640}"/>
              </a:ext>
            </a:extLst>
          </p:cNvPr>
          <p:cNvSpPr txBox="1"/>
          <p:nvPr/>
        </p:nvSpPr>
        <p:spPr>
          <a:xfrm>
            <a:off x="787124" y="1196603"/>
            <a:ext cx="5477077" cy="369332"/>
          </a:xfrm>
          <a:prstGeom prst="rect">
            <a:avLst/>
          </a:prstGeom>
          <a:noFill/>
        </p:spPr>
        <p:txBody>
          <a:bodyPr wrap="none" rtlCol="0">
            <a:spAutoFit/>
          </a:bodyPr>
          <a:lstStyle/>
          <a:p>
            <a:r>
              <a:rPr lang="en-GB" dirty="0"/>
              <a:t>2. Urbanisation can break up or destroy natural </a:t>
            </a:r>
            <a:r>
              <a:rPr lang="en-GB" i="1" dirty="0"/>
              <a:t>habitats</a:t>
            </a:r>
            <a:r>
              <a:rPr lang="en-GB" dirty="0"/>
              <a:t>.</a:t>
            </a:r>
          </a:p>
        </p:txBody>
      </p:sp>
      <p:sp>
        <p:nvSpPr>
          <p:cNvPr id="2" name="Text Placeholder 1">
            <a:extLst>
              <a:ext uri="{FF2B5EF4-FFF2-40B4-BE49-F238E27FC236}">
                <a16:creationId xmlns:a16="http://schemas.microsoft.com/office/drawing/2014/main" id="{E2224204-6BDB-484E-867F-37D83B1CD291}"/>
              </a:ext>
            </a:extLst>
          </p:cNvPr>
          <p:cNvSpPr>
            <a:spLocks noGrp="1"/>
          </p:cNvSpPr>
          <p:nvPr>
            <p:ph type="body" idx="4294967295"/>
          </p:nvPr>
        </p:nvSpPr>
        <p:spPr>
          <a:xfrm>
            <a:off x="720000" y="360000"/>
            <a:ext cx="7772400" cy="401637"/>
          </a:xfrm>
        </p:spPr>
        <p:txBody>
          <a:bodyPr>
            <a:noAutofit/>
          </a:bodyPr>
          <a:lstStyle/>
          <a:p>
            <a:pPr marL="0" indent="0">
              <a:buNone/>
            </a:pPr>
            <a:r>
              <a:rPr lang="en-GB" sz="2400" b="1" dirty="0"/>
              <a:t>What did the scientists know?</a:t>
            </a:r>
          </a:p>
        </p:txBody>
      </p:sp>
    </p:spTree>
    <p:extLst>
      <p:ext uri="{BB962C8B-B14F-4D97-AF65-F5344CB8AC3E}">
        <p14:creationId xmlns:p14="http://schemas.microsoft.com/office/powerpoint/2010/main" val="11351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3645934" cy="461665"/>
          </a:xfrm>
          <a:prstGeom prst="rect">
            <a:avLst/>
          </a:prstGeom>
          <a:noFill/>
        </p:spPr>
        <p:txBody>
          <a:bodyPr wrap="none" rtlCol="0">
            <a:spAutoFit/>
          </a:bodyPr>
          <a:lstStyle/>
          <a:p>
            <a:r>
              <a:rPr lang="en-GB" sz="2400" b="1" dirty="0"/>
              <a:t>What did the scientists do?</a:t>
            </a:r>
          </a:p>
        </p:txBody>
      </p:sp>
      <p:sp>
        <p:nvSpPr>
          <p:cNvPr id="6" name="TextBox 5">
            <a:extLst>
              <a:ext uri="{FF2B5EF4-FFF2-40B4-BE49-F238E27FC236}">
                <a16:creationId xmlns:a16="http://schemas.microsoft.com/office/drawing/2014/main" id="{BC950459-3044-4B83-A3DE-7C5F90F2B708}"/>
              </a:ext>
            </a:extLst>
          </p:cNvPr>
          <p:cNvSpPr txBox="1"/>
          <p:nvPr/>
        </p:nvSpPr>
        <p:spPr>
          <a:xfrm>
            <a:off x="720000" y="855013"/>
            <a:ext cx="8316496" cy="2308324"/>
          </a:xfrm>
          <a:prstGeom prst="rect">
            <a:avLst/>
          </a:prstGeom>
          <a:noFill/>
        </p:spPr>
        <p:txBody>
          <a:bodyPr wrap="square" rtlCol="0">
            <a:spAutoFit/>
          </a:bodyPr>
          <a:lstStyle/>
          <a:p>
            <a:r>
              <a:rPr lang="en-GB" dirty="0"/>
              <a:t>The scientists wanted to answer 2 questions:</a:t>
            </a:r>
          </a:p>
          <a:p>
            <a:pPr marL="342900" indent="-342900">
              <a:buFont typeface="Arial" panose="020B0604020202020204" pitchFamily="34" charset="0"/>
              <a:buChar char="•"/>
            </a:pPr>
            <a:r>
              <a:rPr lang="en-GB" b="1" i="1" dirty="0"/>
              <a:t>How does urbanisation affect animals, plants and microbes?</a:t>
            </a:r>
          </a:p>
          <a:p>
            <a:pPr marL="342900" indent="-342900">
              <a:buFont typeface="Arial" panose="020B0604020202020204" pitchFamily="34" charset="0"/>
              <a:buChar char="•"/>
            </a:pPr>
            <a:r>
              <a:rPr lang="en-GB" b="1" i="1" dirty="0"/>
              <a:t>How does evolution in urban areas affect ecosystems and human health?</a:t>
            </a:r>
          </a:p>
          <a:p>
            <a:endParaRPr lang="en-GB" dirty="0"/>
          </a:p>
          <a:p>
            <a:endParaRPr lang="en-GB" dirty="0"/>
          </a:p>
          <a:p>
            <a:endParaRPr lang="en-GB" dirty="0"/>
          </a:p>
          <a:p>
            <a:endParaRPr lang="en-GB" dirty="0"/>
          </a:p>
          <a:p>
            <a:endParaRPr lang="en-GB" dirty="0"/>
          </a:p>
        </p:txBody>
      </p:sp>
      <p:pic>
        <p:nvPicPr>
          <p:cNvPr id="4" name="Picture 3" descr="A picture containing game, table&#10;&#10;Description automatically generated">
            <a:extLst>
              <a:ext uri="{FF2B5EF4-FFF2-40B4-BE49-F238E27FC236}">
                <a16:creationId xmlns:a16="http://schemas.microsoft.com/office/drawing/2014/main" id="{60F61956-663E-4949-876C-8A08C8BC011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73872" y="2147674"/>
            <a:ext cx="3150128" cy="2031325"/>
          </a:xfrm>
          <a:prstGeom prst="rect">
            <a:avLst/>
          </a:prstGeom>
          <a:ln w="38100">
            <a:solidFill>
              <a:schemeClr val="accent1">
                <a:shade val="50000"/>
              </a:schemeClr>
            </a:solidFill>
          </a:ln>
        </p:spPr>
      </p:pic>
      <p:sp>
        <p:nvSpPr>
          <p:cNvPr id="5" name="Rectangle 4">
            <a:extLst>
              <a:ext uri="{FF2B5EF4-FFF2-40B4-BE49-F238E27FC236}">
                <a16:creationId xmlns:a16="http://schemas.microsoft.com/office/drawing/2014/main" id="{B472BED8-E821-4D68-A168-369DBEB274A7}"/>
              </a:ext>
            </a:extLst>
          </p:cNvPr>
          <p:cNvSpPr/>
          <p:nvPr/>
        </p:nvSpPr>
        <p:spPr>
          <a:xfrm>
            <a:off x="954584" y="2278722"/>
            <a:ext cx="4217472" cy="1477328"/>
          </a:xfrm>
          <a:prstGeom prst="rect">
            <a:avLst/>
          </a:prstGeom>
        </p:spPr>
        <p:txBody>
          <a:bodyPr wrap="square">
            <a:spAutoFit/>
          </a:bodyPr>
          <a:lstStyle/>
          <a:p>
            <a:r>
              <a:rPr lang="en-GB" dirty="0"/>
              <a:t>The scientists read </a:t>
            </a:r>
            <a:r>
              <a:rPr lang="en-GB" b="1" dirty="0"/>
              <a:t>152 scientific reports </a:t>
            </a:r>
            <a:r>
              <a:rPr lang="en-GB" dirty="0"/>
              <a:t>(papers) describing studies published by other groups of scientists.</a:t>
            </a:r>
          </a:p>
          <a:p>
            <a:endParaRPr lang="en-GB" dirty="0"/>
          </a:p>
          <a:p>
            <a:r>
              <a:rPr lang="en-GB" dirty="0"/>
              <a:t>Then…</a:t>
            </a:r>
          </a:p>
        </p:txBody>
      </p:sp>
      <p:sp>
        <p:nvSpPr>
          <p:cNvPr id="7" name="Rectangle 6">
            <a:extLst>
              <a:ext uri="{FF2B5EF4-FFF2-40B4-BE49-F238E27FC236}">
                <a16:creationId xmlns:a16="http://schemas.microsoft.com/office/drawing/2014/main" id="{506A1824-C3DA-4528-B6F1-7FDD7F3D7E8E}"/>
              </a:ext>
            </a:extLst>
          </p:cNvPr>
          <p:cNvSpPr/>
          <p:nvPr/>
        </p:nvSpPr>
        <p:spPr>
          <a:xfrm>
            <a:off x="954584" y="4376310"/>
            <a:ext cx="7469416" cy="2031325"/>
          </a:xfrm>
          <a:prstGeom prst="rect">
            <a:avLst/>
          </a:prstGeom>
        </p:spPr>
        <p:txBody>
          <a:bodyPr wrap="square">
            <a:spAutoFit/>
          </a:bodyPr>
          <a:lstStyle/>
          <a:p>
            <a:pPr marL="342900" indent="-342900">
              <a:buFont typeface="+mj-lt"/>
              <a:buAutoNum type="arabicPeriod"/>
            </a:pPr>
            <a:r>
              <a:rPr lang="en-GB" dirty="0"/>
              <a:t>They </a:t>
            </a:r>
            <a:r>
              <a:rPr lang="en-GB" b="1" dirty="0"/>
              <a:t>recorded</a:t>
            </a:r>
            <a:r>
              <a:rPr lang="en-GB" dirty="0"/>
              <a:t> the examples of evolution in cities.</a:t>
            </a:r>
          </a:p>
          <a:p>
            <a:pPr marL="342900" indent="-342900">
              <a:buFont typeface="+mj-lt"/>
              <a:buAutoNum type="arabicPeriod"/>
            </a:pPr>
            <a:endParaRPr lang="en-GB" dirty="0"/>
          </a:p>
          <a:p>
            <a:pPr marL="342900" indent="-342900">
              <a:buFont typeface="+mj-lt"/>
              <a:buAutoNum type="arabicPeriod"/>
            </a:pPr>
            <a:r>
              <a:rPr lang="en-GB" dirty="0"/>
              <a:t>They used this evidence to draw some </a:t>
            </a:r>
            <a:r>
              <a:rPr lang="en-GB" b="1" dirty="0"/>
              <a:t>conclusions</a:t>
            </a:r>
            <a:r>
              <a:rPr lang="en-GB" dirty="0"/>
              <a:t>.</a:t>
            </a:r>
          </a:p>
          <a:p>
            <a:pPr marL="342900" indent="-342900">
              <a:buFont typeface="+mj-lt"/>
              <a:buAutoNum type="arabicPeriod"/>
            </a:pPr>
            <a:endParaRPr lang="en-GB" dirty="0"/>
          </a:p>
          <a:p>
            <a:pPr marL="342900" indent="-342900">
              <a:buFont typeface="+mj-lt"/>
              <a:buAutoNum type="arabicPeriod"/>
            </a:pPr>
            <a:r>
              <a:rPr lang="en-GB" dirty="0"/>
              <a:t>They asked more </a:t>
            </a:r>
            <a:r>
              <a:rPr lang="en-GB" b="1" dirty="0"/>
              <a:t>questions</a:t>
            </a:r>
            <a:r>
              <a:rPr lang="en-GB" dirty="0"/>
              <a:t>.</a:t>
            </a:r>
          </a:p>
          <a:p>
            <a:pPr marL="342900" indent="-342900">
              <a:buFont typeface="+mj-lt"/>
              <a:buAutoNum type="arabicPeriod"/>
            </a:pPr>
            <a:endParaRPr lang="en-GB" dirty="0"/>
          </a:p>
          <a:p>
            <a:pPr marL="342900" indent="-342900">
              <a:buFont typeface="+mj-lt"/>
              <a:buAutoNum type="arabicPeriod"/>
            </a:pPr>
            <a:r>
              <a:rPr lang="en-GB" dirty="0"/>
              <a:t>They wrote everything down in their </a:t>
            </a:r>
            <a:r>
              <a:rPr lang="en-GB" b="1" dirty="0"/>
              <a:t>review</a:t>
            </a:r>
            <a:r>
              <a:rPr lang="en-GB" dirty="0"/>
              <a:t>.</a:t>
            </a:r>
          </a:p>
        </p:txBody>
      </p:sp>
    </p:spTree>
    <p:extLst>
      <p:ext uri="{BB962C8B-B14F-4D97-AF65-F5344CB8AC3E}">
        <p14:creationId xmlns:p14="http://schemas.microsoft.com/office/powerpoint/2010/main" val="2511030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4325608" cy="461665"/>
          </a:xfrm>
          <a:prstGeom prst="rect">
            <a:avLst/>
          </a:prstGeom>
          <a:noFill/>
        </p:spPr>
        <p:txBody>
          <a:bodyPr wrap="none" rtlCol="0">
            <a:spAutoFit/>
          </a:bodyPr>
          <a:lstStyle/>
          <a:p>
            <a:r>
              <a:rPr lang="en-GB" sz="2400" b="1" dirty="0"/>
              <a:t>What did the scientists find out?</a:t>
            </a:r>
          </a:p>
        </p:txBody>
      </p:sp>
      <p:sp>
        <p:nvSpPr>
          <p:cNvPr id="12" name="TextBox 11">
            <a:extLst>
              <a:ext uri="{FF2B5EF4-FFF2-40B4-BE49-F238E27FC236}">
                <a16:creationId xmlns:a16="http://schemas.microsoft.com/office/drawing/2014/main" id="{83792F89-9423-4768-9BDA-263E23BD7707}"/>
              </a:ext>
            </a:extLst>
          </p:cNvPr>
          <p:cNvSpPr txBox="1"/>
          <p:nvPr/>
        </p:nvSpPr>
        <p:spPr>
          <a:xfrm>
            <a:off x="717015" y="912857"/>
            <a:ext cx="4156585" cy="1477328"/>
          </a:xfrm>
          <a:prstGeom prst="rect">
            <a:avLst/>
          </a:prstGeom>
          <a:noFill/>
        </p:spPr>
        <p:txBody>
          <a:bodyPr wrap="square" rtlCol="0">
            <a:spAutoFit/>
          </a:bodyPr>
          <a:lstStyle/>
          <a:p>
            <a:r>
              <a:rPr lang="en-GB" dirty="0"/>
              <a:t>The appearance of the black-bodied form of the </a:t>
            </a:r>
            <a:r>
              <a:rPr lang="en-GB" b="1" dirty="0"/>
              <a:t>peppered moth</a:t>
            </a:r>
            <a:r>
              <a:rPr lang="en-GB" dirty="0"/>
              <a:t>* in the Industrial Revolution was a result of a mutation in the white moth’s DNA and at the same time, a change in habitat. </a:t>
            </a:r>
          </a:p>
        </p:txBody>
      </p:sp>
      <p:sp>
        <p:nvSpPr>
          <p:cNvPr id="13" name="TextBox 12">
            <a:extLst>
              <a:ext uri="{FF2B5EF4-FFF2-40B4-BE49-F238E27FC236}">
                <a16:creationId xmlns:a16="http://schemas.microsoft.com/office/drawing/2014/main" id="{42F78C3B-82C2-4555-93A7-C6E6C406EC53}"/>
              </a:ext>
            </a:extLst>
          </p:cNvPr>
          <p:cNvSpPr txBox="1"/>
          <p:nvPr/>
        </p:nvSpPr>
        <p:spPr>
          <a:xfrm>
            <a:off x="717014" y="2586239"/>
            <a:ext cx="5295146" cy="1200329"/>
          </a:xfrm>
          <a:prstGeom prst="rect">
            <a:avLst/>
          </a:prstGeom>
          <a:noFill/>
        </p:spPr>
        <p:txBody>
          <a:bodyPr wrap="square" rtlCol="0">
            <a:spAutoFit/>
          </a:bodyPr>
          <a:lstStyle/>
          <a:p>
            <a:r>
              <a:rPr lang="en-GB" b="1" dirty="0"/>
              <a:t>House finches</a:t>
            </a:r>
            <a:r>
              <a:rPr lang="en-GB" dirty="0"/>
              <a:t> that ate larger, harder sunflower seeds from birdfeeders in a US city had longer and wider beaks than nearby desert finches who ate smaller, softer food. </a:t>
            </a:r>
          </a:p>
        </p:txBody>
      </p:sp>
      <p:sp>
        <p:nvSpPr>
          <p:cNvPr id="15" name="Rectangle 14">
            <a:extLst>
              <a:ext uri="{FF2B5EF4-FFF2-40B4-BE49-F238E27FC236}">
                <a16:creationId xmlns:a16="http://schemas.microsoft.com/office/drawing/2014/main" id="{59F155D2-8779-41D6-AC36-70D9BE578AAD}"/>
              </a:ext>
            </a:extLst>
          </p:cNvPr>
          <p:cNvSpPr/>
          <p:nvPr/>
        </p:nvSpPr>
        <p:spPr>
          <a:xfrm>
            <a:off x="717014" y="4259621"/>
            <a:ext cx="4359042" cy="1200329"/>
          </a:xfrm>
          <a:prstGeom prst="rect">
            <a:avLst/>
          </a:prstGeom>
        </p:spPr>
        <p:txBody>
          <a:bodyPr wrap="square">
            <a:spAutoFit/>
          </a:bodyPr>
          <a:lstStyle/>
          <a:p>
            <a:r>
              <a:rPr lang="en-GB" b="1" dirty="0">
                <a:latin typeface="Calibri" panose="020F0502020204030204" pitchFamily="34" charset="0"/>
                <a:ea typeface="Calibri" panose="020F0502020204030204" pitchFamily="34" charset="0"/>
                <a:cs typeface="Times New Roman" panose="02020603050405020304" pitchFamily="18" charset="0"/>
              </a:rPr>
              <a:t>Crested anoles </a:t>
            </a:r>
            <a:r>
              <a:rPr lang="en-GB" dirty="0">
                <a:latin typeface="Calibri" panose="020F0502020204030204" pitchFamily="34" charset="0"/>
                <a:ea typeface="Calibri" panose="020F0502020204030204" pitchFamily="34" charset="0"/>
                <a:cs typeface="Times New Roman" panose="02020603050405020304" pitchFamily="18" charset="0"/>
              </a:rPr>
              <a:t>in 3 cities of Puerto Rico had longer limbs and more scales (lamellae) on their toes compared with lizards in nearby forest habitats. </a:t>
            </a:r>
            <a:endParaRPr lang="en-GB" dirty="0"/>
          </a:p>
        </p:txBody>
      </p:sp>
      <p:sp>
        <p:nvSpPr>
          <p:cNvPr id="18" name="Rectangle: Rounded Corners 17">
            <a:extLst>
              <a:ext uri="{FF2B5EF4-FFF2-40B4-BE49-F238E27FC236}">
                <a16:creationId xmlns:a16="http://schemas.microsoft.com/office/drawing/2014/main" id="{711373D0-F66E-4240-983B-5A9496C653F3}"/>
              </a:ext>
            </a:extLst>
          </p:cNvPr>
          <p:cNvSpPr/>
          <p:nvPr/>
        </p:nvSpPr>
        <p:spPr>
          <a:xfrm>
            <a:off x="717014" y="6096512"/>
            <a:ext cx="8114992"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Like the scientists, can you draw any conclusions from these observations?</a:t>
            </a:r>
          </a:p>
        </p:txBody>
      </p:sp>
      <p:pic>
        <p:nvPicPr>
          <p:cNvPr id="20" name="Picture 19" descr="A picture containing animal, water, outdoor, bird&#10;&#10;Description automatically generated">
            <a:extLst>
              <a:ext uri="{FF2B5EF4-FFF2-40B4-BE49-F238E27FC236}">
                <a16:creationId xmlns:a16="http://schemas.microsoft.com/office/drawing/2014/main" id="{9CED3F1A-530F-4F69-8453-943F0D0EC6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69813" y="4259621"/>
            <a:ext cx="2377544" cy="1501672"/>
          </a:xfrm>
          <a:prstGeom prst="rect">
            <a:avLst/>
          </a:prstGeom>
          <a:ln w="38100">
            <a:solidFill>
              <a:schemeClr val="accent1">
                <a:shade val="50000"/>
              </a:schemeClr>
            </a:solidFill>
          </a:ln>
        </p:spPr>
      </p:pic>
      <p:pic>
        <p:nvPicPr>
          <p:cNvPr id="22" name="Picture 21" descr="A close up of an animal&#10;&#10;Description automatically generated">
            <a:extLst>
              <a:ext uri="{FF2B5EF4-FFF2-40B4-BE49-F238E27FC236}">
                <a16:creationId xmlns:a16="http://schemas.microsoft.com/office/drawing/2014/main" id="{3BED75A1-75EE-4B2E-AB6D-9CE283FC65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94857" y="4259621"/>
            <a:ext cx="1437150" cy="1501672"/>
          </a:xfrm>
          <a:prstGeom prst="rect">
            <a:avLst/>
          </a:prstGeom>
          <a:ln w="38100">
            <a:solidFill>
              <a:schemeClr val="accent1">
                <a:shade val="50000"/>
              </a:schemeClr>
            </a:solidFill>
          </a:ln>
        </p:spPr>
      </p:pic>
      <p:pic>
        <p:nvPicPr>
          <p:cNvPr id="4" name="Picture 3" descr="A small bird perched on a tree branch&#10;&#10;Description automatically generated">
            <a:extLst>
              <a:ext uri="{FF2B5EF4-FFF2-40B4-BE49-F238E27FC236}">
                <a16:creationId xmlns:a16="http://schemas.microsoft.com/office/drawing/2014/main" id="{B088ABC1-E2CA-4BC9-8F38-C2D1F3D504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39636" y="2490615"/>
            <a:ext cx="2287350" cy="1433787"/>
          </a:xfrm>
          <a:prstGeom prst="rect">
            <a:avLst/>
          </a:prstGeom>
          <a:ln w="38100">
            <a:solidFill>
              <a:schemeClr val="accent1">
                <a:shade val="50000"/>
              </a:schemeClr>
            </a:solidFill>
          </a:ln>
        </p:spPr>
      </p:pic>
      <p:pic>
        <p:nvPicPr>
          <p:cNvPr id="6" name="Picture 5" descr="A insect on a white surface&#10;&#10;Description automatically generated">
            <a:extLst>
              <a:ext uri="{FF2B5EF4-FFF2-40B4-BE49-F238E27FC236}">
                <a16:creationId xmlns:a16="http://schemas.microsoft.com/office/drawing/2014/main" id="{EE6916DD-1522-42B9-8A5C-A2EC0A70C0B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44656" y="1041470"/>
            <a:ext cx="2287350" cy="1109559"/>
          </a:xfrm>
          <a:prstGeom prst="rect">
            <a:avLst/>
          </a:prstGeom>
          <a:ln w="38100">
            <a:solidFill>
              <a:schemeClr val="accent1">
                <a:shade val="50000"/>
              </a:schemeClr>
            </a:solidFill>
          </a:ln>
        </p:spPr>
      </p:pic>
      <p:pic>
        <p:nvPicPr>
          <p:cNvPr id="8" name="Picture 7" descr="A insect on the ground&#10;&#10;Description automatically generated">
            <a:extLst>
              <a:ext uri="{FF2B5EF4-FFF2-40B4-BE49-F238E27FC236}">
                <a16:creationId xmlns:a16="http://schemas.microsoft.com/office/drawing/2014/main" id="{6C8F8826-CAC7-493E-8064-A9A067B1483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78181" y="279919"/>
            <a:ext cx="1867958" cy="1109559"/>
          </a:xfrm>
          <a:prstGeom prst="rect">
            <a:avLst/>
          </a:prstGeom>
          <a:ln w="38100">
            <a:solidFill>
              <a:schemeClr val="accent1">
                <a:shade val="50000"/>
              </a:schemeClr>
            </a:solidFill>
          </a:ln>
        </p:spPr>
      </p:pic>
    </p:spTree>
    <p:extLst>
      <p:ext uri="{BB962C8B-B14F-4D97-AF65-F5344CB8AC3E}">
        <p14:creationId xmlns:p14="http://schemas.microsoft.com/office/powerpoint/2010/main" val="3833598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2715552" cy="461665"/>
          </a:xfrm>
          <a:prstGeom prst="rect">
            <a:avLst/>
          </a:prstGeom>
          <a:noFill/>
        </p:spPr>
        <p:txBody>
          <a:bodyPr wrap="none" rtlCol="0">
            <a:spAutoFit/>
          </a:bodyPr>
          <a:lstStyle/>
          <a:p>
            <a:r>
              <a:rPr lang="en-GB" sz="2400" b="1" dirty="0"/>
              <a:t>The peppered moth</a:t>
            </a:r>
          </a:p>
        </p:txBody>
      </p:sp>
      <p:sp>
        <p:nvSpPr>
          <p:cNvPr id="9" name="TextBox 8">
            <a:extLst>
              <a:ext uri="{FF2B5EF4-FFF2-40B4-BE49-F238E27FC236}">
                <a16:creationId xmlns:a16="http://schemas.microsoft.com/office/drawing/2014/main" id="{93A17A84-BD79-4652-A15F-1F14DC7C17A6}"/>
              </a:ext>
            </a:extLst>
          </p:cNvPr>
          <p:cNvSpPr txBox="1"/>
          <p:nvPr/>
        </p:nvSpPr>
        <p:spPr>
          <a:xfrm>
            <a:off x="2195736" y="3505347"/>
            <a:ext cx="6774220" cy="1477328"/>
          </a:xfrm>
          <a:prstGeom prst="rect">
            <a:avLst/>
          </a:prstGeom>
          <a:noFill/>
        </p:spPr>
        <p:txBody>
          <a:bodyPr wrap="square" rtlCol="0">
            <a:spAutoFit/>
          </a:bodyPr>
          <a:lstStyle/>
          <a:p>
            <a:r>
              <a:rPr lang="en-GB" dirty="0"/>
              <a:t>With coal pollution in cities (leading to blackened buildings), there was an increase in a previously unknown black-bodied moth (</a:t>
            </a:r>
            <a:r>
              <a:rPr lang="en-GB" i="1" dirty="0" err="1"/>
              <a:t>carbonaria</a:t>
            </a:r>
            <a:r>
              <a:rPr lang="en-GB" dirty="0"/>
              <a:t>) and a decrease in the white-bodied moth (</a:t>
            </a:r>
            <a:r>
              <a:rPr lang="en-GB" i="1" dirty="0"/>
              <a:t>typica</a:t>
            </a:r>
            <a:r>
              <a:rPr lang="en-GB" dirty="0"/>
              <a:t>): </a:t>
            </a:r>
            <a:r>
              <a:rPr lang="en-GB" i="1" dirty="0"/>
              <a:t>between 1848 – 1895 the black form increased in Manchester from 0% to 98% of peppered moths.</a:t>
            </a:r>
          </a:p>
        </p:txBody>
      </p:sp>
      <p:sp>
        <p:nvSpPr>
          <p:cNvPr id="10" name="Rectangle 9">
            <a:extLst>
              <a:ext uri="{FF2B5EF4-FFF2-40B4-BE49-F238E27FC236}">
                <a16:creationId xmlns:a16="http://schemas.microsoft.com/office/drawing/2014/main" id="{F960B424-B2D0-4813-AA06-2753D7637711}"/>
              </a:ext>
            </a:extLst>
          </p:cNvPr>
          <p:cNvSpPr/>
          <p:nvPr/>
        </p:nvSpPr>
        <p:spPr>
          <a:xfrm>
            <a:off x="720000" y="832925"/>
            <a:ext cx="3635976" cy="1200329"/>
          </a:xfrm>
          <a:prstGeom prst="rect">
            <a:avLst/>
          </a:prstGeom>
        </p:spPr>
        <p:txBody>
          <a:bodyPr wrap="square">
            <a:spAutoFit/>
          </a:bodyPr>
          <a:lstStyle/>
          <a:p>
            <a:r>
              <a:rPr lang="en-GB" dirty="0"/>
              <a:t>Before the Industrial Revolution (1760 – 1840), this moth had light coloured wings that </a:t>
            </a:r>
            <a:r>
              <a:rPr lang="en-GB" b="1" i="1" dirty="0"/>
              <a:t>camouflaged</a:t>
            </a:r>
            <a:r>
              <a:rPr lang="en-GB" b="1" dirty="0"/>
              <a:t> </a:t>
            </a:r>
            <a:r>
              <a:rPr lang="en-GB" dirty="0"/>
              <a:t>them on light-coloured trees.</a:t>
            </a:r>
          </a:p>
        </p:txBody>
      </p:sp>
      <p:sp>
        <p:nvSpPr>
          <p:cNvPr id="12" name="TextBox 11">
            <a:extLst>
              <a:ext uri="{FF2B5EF4-FFF2-40B4-BE49-F238E27FC236}">
                <a16:creationId xmlns:a16="http://schemas.microsoft.com/office/drawing/2014/main" id="{83792F89-9423-4768-9BDA-263E23BD7707}"/>
              </a:ext>
            </a:extLst>
          </p:cNvPr>
          <p:cNvSpPr txBox="1"/>
          <p:nvPr/>
        </p:nvSpPr>
        <p:spPr>
          <a:xfrm>
            <a:off x="611480" y="5991186"/>
            <a:ext cx="8532520" cy="646331"/>
          </a:xfrm>
          <a:prstGeom prst="rect">
            <a:avLst/>
          </a:prstGeom>
          <a:noFill/>
        </p:spPr>
        <p:txBody>
          <a:bodyPr wrap="square" rtlCol="0">
            <a:spAutoFit/>
          </a:bodyPr>
          <a:lstStyle/>
          <a:p>
            <a:r>
              <a:rPr lang="en-GB" dirty="0"/>
              <a:t>Recent research (2016)</a:t>
            </a:r>
            <a:r>
              <a:rPr lang="en-GB" baseline="30000" dirty="0">
                <a:latin typeface="Arial" panose="020B0604020202020204" pitchFamily="34" charset="0"/>
                <a:cs typeface="Arial" panose="020B0604020202020204" pitchFamily="34" charset="0"/>
              </a:rPr>
              <a:t>ǂ </a:t>
            </a:r>
            <a:r>
              <a:rPr lang="en-GB" dirty="0"/>
              <a:t>showed that the appearance of the black form of the peppered moth was a result of extra DNA added into the DNA of the white-bodied moth in 1819. </a:t>
            </a:r>
          </a:p>
        </p:txBody>
      </p:sp>
      <p:sp>
        <p:nvSpPr>
          <p:cNvPr id="3" name="Rectangle: Rounded Corners 2">
            <a:extLst>
              <a:ext uri="{FF2B5EF4-FFF2-40B4-BE49-F238E27FC236}">
                <a16:creationId xmlns:a16="http://schemas.microsoft.com/office/drawing/2014/main" id="{327544B0-333B-4071-8155-C171D7B9F00C}"/>
              </a:ext>
            </a:extLst>
          </p:cNvPr>
          <p:cNvSpPr/>
          <p:nvPr/>
        </p:nvSpPr>
        <p:spPr>
          <a:xfrm>
            <a:off x="686464" y="3591499"/>
            <a:ext cx="1403647"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Discussion Point 1</a:t>
            </a:r>
          </a:p>
        </p:txBody>
      </p:sp>
      <p:sp>
        <p:nvSpPr>
          <p:cNvPr id="5" name="TextBox 4">
            <a:extLst>
              <a:ext uri="{FF2B5EF4-FFF2-40B4-BE49-F238E27FC236}">
                <a16:creationId xmlns:a16="http://schemas.microsoft.com/office/drawing/2014/main" id="{0E0A3B98-7BFF-4A3D-8028-864EBAD9B96D}"/>
              </a:ext>
            </a:extLst>
          </p:cNvPr>
          <p:cNvSpPr txBox="1"/>
          <p:nvPr/>
        </p:nvSpPr>
        <p:spPr>
          <a:xfrm>
            <a:off x="2195736" y="5045616"/>
            <a:ext cx="6774220" cy="646331"/>
          </a:xfrm>
          <a:prstGeom prst="rect">
            <a:avLst/>
          </a:prstGeom>
          <a:noFill/>
        </p:spPr>
        <p:txBody>
          <a:bodyPr wrap="square" rtlCol="0">
            <a:spAutoFit/>
          </a:bodyPr>
          <a:lstStyle/>
          <a:p>
            <a:r>
              <a:rPr lang="en-GB" dirty="0"/>
              <a:t>One study (1985)* showed that the pale form of moth has increased: </a:t>
            </a:r>
            <a:r>
              <a:rPr lang="en-GB" i="1" dirty="0"/>
              <a:t>from 6% to 30% between 1959 and 1984.</a:t>
            </a:r>
          </a:p>
        </p:txBody>
      </p:sp>
      <p:sp>
        <p:nvSpPr>
          <p:cNvPr id="13" name="Rectangle: Rounded Corners 12">
            <a:extLst>
              <a:ext uri="{FF2B5EF4-FFF2-40B4-BE49-F238E27FC236}">
                <a16:creationId xmlns:a16="http://schemas.microsoft.com/office/drawing/2014/main" id="{EA70470A-7DCF-4057-9986-6D14E3DB515B}"/>
              </a:ext>
            </a:extLst>
          </p:cNvPr>
          <p:cNvSpPr/>
          <p:nvPr/>
        </p:nvSpPr>
        <p:spPr>
          <a:xfrm>
            <a:off x="688076" y="4929357"/>
            <a:ext cx="1403647" cy="9233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Discussion Point 2</a:t>
            </a:r>
          </a:p>
        </p:txBody>
      </p:sp>
      <p:pic>
        <p:nvPicPr>
          <p:cNvPr id="19" name="Picture 18">
            <a:extLst>
              <a:ext uri="{FF2B5EF4-FFF2-40B4-BE49-F238E27FC236}">
                <a16:creationId xmlns:a16="http://schemas.microsoft.com/office/drawing/2014/main" id="{A62F1B03-36FD-489E-835E-E2CB4D392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31661" y="360001"/>
            <a:ext cx="3711201" cy="2778762"/>
          </a:xfrm>
          <a:prstGeom prst="rect">
            <a:avLst/>
          </a:prstGeom>
          <a:ln w="38100">
            <a:solidFill>
              <a:schemeClr val="accent1"/>
            </a:solidFill>
          </a:ln>
        </p:spPr>
      </p:pic>
      <p:sp>
        <p:nvSpPr>
          <p:cNvPr id="21" name="Rectangle: Rounded Corners 20">
            <a:extLst>
              <a:ext uri="{FF2B5EF4-FFF2-40B4-BE49-F238E27FC236}">
                <a16:creationId xmlns:a16="http://schemas.microsoft.com/office/drawing/2014/main" id="{D112F263-B9BC-4695-A0AA-5E577F727A92}"/>
              </a:ext>
            </a:extLst>
          </p:cNvPr>
          <p:cNvSpPr/>
          <p:nvPr/>
        </p:nvSpPr>
        <p:spPr>
          <a:xfrm>
            <a:off x="760134" y="2217040"/>
            <a:ext cx="3307810" cy="9217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How many moths do you see on this tree?</a:t>
            </a:r>
          </a:p>
        </p:txBody>
      </p:sp>
    </p:spTree>
    <p:extLst>
      <p:ext uri="{BB962C8B-B14F-4D97-AF65-F5344CB8AC3E}">
        <p14:creationId xmlns:p14="http://schemas.microsoft.com/office/powerpoint/2010/main" val="799075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919115" cy="461665"/>
          </a:xfrm>
          <a:prstGeom prst="rect">
            <a:avLst/>
          </a:prstGeom>
          <a:noFill/>
        </p:spPr>
        <p:txBody>
          <a:bodyPr wrap="none" rtlCol="0">
            <a:spAutoFit/>
          </a:bodyPr>
          <a:lstStyle/>
          <a:p>
            <a:r>
              <a:rPr lang="en-GB" sz="2400" b="1" dirty="0"/>
              <a:t>Quick activity</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5500716" y="975657"/>
            <a:ext cx="3384376" cy="288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Which animal might live in this habitat?</a:t>
            </a:r>
          </a:p>
          <a:p>
            <a:pPr algn="ctr"/>
            <a:endParaRPr lang="en-US" b="1" dirty="0"/>
          </a:p>
          <a:p>
            <a:pPr algn="ctr"/>
            <a:r>
              <a:rPr lang="en-US" b="1" dirty="0"/>
              <a:t>What characteristics help the animal survive here? </a:t>
            </a:r>
          </a:p>
          <a:p>
            <a:pPr algn="ctr"/>
            <a:endParaRPr lang="en-US" b="1" dirty="0"/>
          </a:p>
          <a:p>
            <a:pPr algn="ctr"/>
            <a:r>
              <a:rPr lang="en-US" b="1" dirty="0"/>
              <a:t>How is the other animal suited to a different habitat?</a:t>
            </a:r>
          </a:p>
        </p:txBody>
      </p:sp>
      <p:pic>
        <p:nvPicPr>
          <p:cNvPr id="6" name="Picture 5" descr="A tree in a forest&#10;&#10;Description automatically generated">
            <a:extLst>
              <a:ext uri="{FF2B5EF4-FFF2-40B4-BE49-F238E27FC236}">
                <a16:creationId xmlns:a16="http://schemas.microsoft.com/office/drawing/2014/main" id="{8594B1BB-C8BF-4548-9836-9EBB1D3035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3047" y="975657"/>
            <a:ext cx="4326403" cy="2880040"/>
          </a:xfrm>
          <a:prstGeom prst="rect">
            <a:avLst/>
          </a:prstGeom>
          <a:ln w="38100">
            <a:solidFill>
              <a:schemeClr val="accent1">
                <a:shade val="50000"/>
              </a:schemeClr>
            </a:solidFill>
          </a:ln>
        </p:spPr>
      </p:pic>
      <p:pic>
        <p:nvPicPr>
          <p:cNvPr id="23" name="Picture 22" descr="A close up of a bird&#10;&#10;Description automatically generated">
            <a:extLst>
              <a:ext uri="{FF2B5EF4-FFF2-40B4-BE49-F238E27FC236}">
                <a16:creationId xmlns:a16="http://schemas.microsoft.com/office/drawing/2014/main" id="{A766E55A-73E5-4C1C-A573-125B2D8A905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74" y="4114096"/>
            <a:ext cx="5184576" cy="2420309"/>
          </a:xfrm>
          <a:prstGeom prst="rect">
            <a:avLst/>
          </a:prstGeom>
        </p:spPr>
      </p:pic>
      <p:pic>
        <p:nvPicPr>
          <p:cNvPr id="25" name="Picture 24" descr="A bird sitting on a black background&#10;&#10;Description automatically generated">
            <a:extLst>
              <a:ext uri="{FF2B5EF4-FFF2-40B4-BE49-F238E27FC236}">
                <a16:creationId xmlns:a16="http://schemas.microsoft.com/office/drawing/2014/main" id="{16FDED57-007C-4DEE-8458-71D27172F77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355976" y="2924944"/>
            <a:ext cx="4027495" cy="4085920"/>
          </a:xfrm>
          <a:prstGeom prst="rect">
            <a:avLst/>
          </a:prstGeom>
        </p:spPr>
      </p:pic>
      <p:pic>
        <p:nvPicPr>
          <p:cNvPr id="4" name="Picture 3" descr="A close up of a sign&#10;&#10;Description automatically generated">
            <a:extLst>
              <a:ext uri="{FF2B5EF4-FFF2-40B4-BE49-F238E27FC236}">
                <a16:creationId xmlns:a16="http://schemas.microsoft.com/office/drawing/2014/main" id="{21CD26FF-0664-417C-A4EE-44759087839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47543" y="105258"/>
            <a:ext cx="612000" cy="612000"/>
          </a:xfrm>
          <a:prstGeom prst="rect">
            <a:avLst/>
          </a:prstGeom>
        </p:spPr>
      </p:pic>
      <p:pic>
        <p:nvPicPr>
          <p:cNvPr id="8" name="Picture 7" descr="A close up of a sign&#10;&#10;Description automatically generated">
            <a:extLst>
              <a:ext uri="{FF2B5EF4-FFF2-40B4-BE49-F238E27FC236}">
                <a16:creationId xmlns:a16="http://schemas.microsoft.com/office/drawing/2014/main" id="{6ED4E1A9-4E2B-4CD5-99C9-B79D007CF05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00716" y="141258"/>
            <a:ext cx="576000" cy="576000"/>
          </a:xfrm>
          <a:prstGeom prst="rect">
            <a:avLst/>
          </a:prstGeom>
        </p:spPr>
      </p:pic>
      <p:pic>
        <p:nvPicPr>
          <p:cNvPr id="10" name="Picture 9" descr="A close up of a sign&#10;&#10;Description automatically generated">
            <a:extLst>
              <a:ext uri="{FF2B5EF4-FFF2-40B4-BE49-F238E27FC236}">
                <a16:creationId xmlns:a16="http://schemas.microsoft.com/office/drawing/2014/main" id="{2AA3FF80-A6DE-41D0-810E-8E26E810886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56176" y="123258"/>
            <a:ext cx="576000" cy="576000"/>
          </a:xfrm>
          <a:prstGeom prst="rect">
            <a:avLst/>
          </a:prstGeom>
        </p:spPr>
      </p:pic>
    </p:spTree>
    <p:extLst>
      <p:ext uri="{BB962C8B-B14F-4D97-AF65-F5344CB8AC3E}">
        <p14:creationId xmlns:p14="http://schemas.microsoft.com/office/powerpoint/2010/main" val="2457490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56010c2e-e7df-43f9-b9a0-0c299b337b10">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602F4352AC064BAB6534866D1EBEE7" ma:contentTypeVersion="12" ma:contentTypeDescription="Create a new document." ma:contentTypeScope="" ma:versionID="398e8891476d4c17b6ed3be902448ba1">
  <xsd:schema xmlns:xsd="http://www.w3.org/2001/XMLSchema" xmlns:xs="http://www.w3.org/2001/XMLSchema" xmlns:p="http://schemas.microsoft.com/office/2006/metadata/properties" xmlns:ns2="f6a294d8-0227-4a1f-9f82-c7d0e374c362" xmlns:ns3="56010c2e-e7df-43f9-b9a0-0c299b337b10" targetNamespace="http://schemas.microsoft.com/office/2006/metadata/properties" ma:root="true" ma:fieldsID="f36cd9c4f2d0396c512f7b9e3a45a84d" ns2:_="" ns3:_="">
    <xsd:import namespace="f6a294d8-0227-4a1f-9f82-c7d0e374c362"/>
    <xsd:import namespace="56010c2e-e7df-43f9-b9a0-0c299b337b1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a294d8-0227-4a1f-9f82-c7d0e374c3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6010c2e-e7df-43f9-b9a0-0c299b337b1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3AB155-FD45-400F-89C4-CD46A5BAE941}">
  <ds:schemaRefs>
    <ds:schemaRef ds:uri="http://schemas.microsoft.com/office/2006/metadata/properties"/>
    <ds:schemaRef ds:uri="http://schemas.microsoft.com/office/infopath/2007/PartnerControls"/>
    <ds:schemaRef ds:uri="56010c2e-e7df-43f9-b9a0-0c299b337b10"/>
  </ds:schemaRefs>
</ds:datastoreItem>
</file>

<file path=customXml/itemProps2.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3.xml><?xml version="1.0" encoding="utf-8"?>
<ds:datastoreItem xmlns:ds="http://schemas.openxmlformats.org/officeDocument/2006/customXml" ds:itemID="{5D10E1EB-697F-40A3-B86B-E2DD916AF5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a294d8-0227-4a1f-9f82-c7d0e374c362"/>
    <ds:schemaRef ds:uri="56010c2e-e7df-43f9-b9a0-0c299b337b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2004</TotalTime>
  <Words>4580</Words>
  <Application>Microsoft Office PowerPoint</Application>
  <PresentationFormat>On-screen Show (4:3)</PresentationFormat>
  <Paragraphs>335</Paragraphs>
  <Slides>19</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Office Theme</vt:lpstr>
      <vt:lpstr>I bet you didn’t know… Evolution of life in cities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Alison Trew</cp:lastModifiedBy>
  <cp:revision>37</cp:revision>
  <dcterms:created xsi:type="dcterms:W3CDTF">2016-06-16T08:43:18Z</dcterms:created>
  <dcterms:modified xsi:type="dcterms:W3CDTF">2021-04-23T16:00:59Z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y fmtid="{D5CDD505-2E9C-101B-9397-08002B2CF9AE}" pid="3" name="xd_Signature">
    <vt:bool>false</vt:bool>
  </property>
  <property fmtid="{D5CDD505-2E9C-101B-9397-08002B2CF9AE}" pid="4" name="xd_ProgID">
    <vt:lpwstr/>
  </property>
  <property fmtid="{D5CDD505-2E9C-101B-9397-08002B2CF9AE}" pid="5" name="ComplianceAssetId">
    <vt:lpwstr/>
  </property>
  <property fmtid="{D5CDD505-2E9C-101B-9397-08002B2CF9AE}" pid="6" name="TemplateUrl">
    <vt:lpwstr/>
  </property>
</Properties>
</file>