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80" r:id="rId6"/>
    <p:sldId id="282" r:id="rId7"/>
    <p:sldId id="283" r:id="rId8"/>
    <p:sldId id="284" r:id="rId9"/>
    <p:sldId id="285" r:id="rId10"/>
    <p:sldId id="257" r:id="rId11"/>
    <p:sldId id="258" r:id="rId12"/>
    <p:sldId id="259" r:id="rId13"/>
    <p:sldId id="260" r:id="rId14"/>
    <p:sldId id="281" r:id="rId15"/>
    <p:sldId id="262" r:id="rId16"/>
    <p:sldId id="263" r:id="rId17"/>
    <p:sldId id="264" r:id="rId18"/>
    <p:sldId id="265" r:id="rId19"/>
    <p:sldId id="27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son Trew" initials="AT" lastIdx="1" clrIdx="0">
    <p:extLst>
      <p:ext uri="{19B8F6BF-5375-455C-9EA6-DF929625EA0E}">
        <p15:presenceInfo xmlns:p15="http://schemas.microsoft.com/office/powerpoint/2012/main" userId="S::Alison.Trew@pstt.org.uk::501ad152-89bb-4882-ac72-f31826cb2e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10098"/>
    <a:srgbClr val="C646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AD839B-601C-43B1-9CE3-9C8D85AF07E5}" v="26" dt="2021-04-23T15:59:59.3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67" autoAdjust="0"/>
    <p:restoredTop sz="74148" autoAdjust="0"/>
  </p:normalViewPr>
  <p:slideViewPr>
    <p:cSldViewPr>
      <p:cViewPr varScale="1">
        <p:scale>
          <a:sx n="81" d="100"/>
          <a:sy n="81" d="100"/>
        </p:scale>
        <p:origin x="224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Trew" userId="501ad152-89bb-4882-ac72-f31826cb2e78" providerId="ADAL" clId="{93AD839B-601C-43B1-9CE3-9C8D85AF07E5}"/>
    <pc:docChg chg="undo custSel addSld modSld">
      <pc:chgData name="Alison Trew" userId="501ad152-89bb-4882-ac72-f31826cb2e78" providerId="ADAL" clId="{93AD839B-601C-43B1-9CE3-9C8D85AF07E5}" dt="2021-04-23T15:58:19.735" v="1243" actId="1076"/>
      <pc:docMkLst>
        <pc:docMk/>
      </pc:docMkLst>
      <pc:sldChg chg="modSp mod">
        <pc:chgData name="Alison Trew" userId="501ad152-89bb-4882-ac72-f31826cb2e78" providerId="ADAL" clId="{93AD839B-601C-43B1-9CE3-9C8D85AF07E5}" dt="2021-04-23T15:05:37.406" v="3" actId="20577"/>
        <pc:sldMkLst>
          <pc:docMk/>
          <pc:sldMk cId="124576855" sldId="280"/>
        </pc:sldMkLst>
        <pc:spChg chg="mod">
          <ac:chgData name="Alison Trew" userId="501ad152-89bb-4882-ac72-f31826cb2e78" providerId="ADAL" clId="{93AD839B-601C-43B1-9CE3-9C8D85AF07E5}" dt="2021-04-23T15:05:37.406" v="3" actId="20577"/>
          <ac:spMkLst>
            <pc:docMk/>
            <pc:sldMk cId="124576855" sldId="280"/>
            <ac:spMk id="5" creationId="{8DDA5A8F-916F-4B0A-89B9-F55C61E55418}"/>
          </ac:spMkLst>
        </pc:spChg>
      </pc:sldChg>
      <pc:sldChg chg="modSp mod modNotesTx">
        <pc:chgData name="Alison Trew" userId="501ad152-89bb-4882-ac72-f31826cb2e78" providerId="ADAL" clId="{93AD839B-601C-43B1-9CE3-9C8D85AF07E5}" dt="2021-04-23T15:27:23.807" v="522" actId="20577"/>
        <pc:sldMkLst>
          <pc:docMk/>
          <pc:sldMk cId="1325606519" sldId="282"/>
        </pc:sldMkLst>
        <pc:spChg chg="mod">
          <ac:chgData name="Alison Trew" userId="501ad152-89bb-4882-ac72-f31826cb2e78" providerId="ADAL" clId="{93AD839B-601C-43B1-9CE3-9C8D85AF07E5}" dt="2021-04-23T15:25:12.923" v="458" actId="114"/>
          <ac:spMkLst>
            <pc:docMk/>
            <pc:sldMk cId="1325606519" sldId="282"/>
            <ac:spMk id="2" creationId="{814EFA67-2758-4323-81D6-9B64B30E5AD7}"/>
          </ac:spMkLst>
        </pc:spChg>
      </pc:sldChg>
      <pc:sldChg chg="modSp mod modNotesTx">
        <pc:chgData name="Alison Trew" userId="501ad152-89bb-4882-ac72-f31826cb2e78" providerId="ADAL" clId="{93AD839B-601C-43B1-9CE3-9C8D85AF07E5}" dt="2021-04-23T15:25:53.790" v="459" actId="20577"/>
        <pc:sldMkLst>
          <pc:docMk/>
          <pc:sldMk cId="3521181750" sldId="283"/>
        </pc:sldMkLst>
        <pc:spChg chg="mod">
          <ac:chgData name="Alison Trew" userId="501ad152-89bb-4882-ac72-f31826cb2e78" providerId="ADAL" clId="{93AD839B-601C-43B1-9CE3-9C8D85AF07E5}" dt="2021-04-23T15:25:53.790" v="459" actId="20577"/>
          <ac:spMkLst>
            <pc:docMk/>
            <pc:sldMk cId="3521181750" sldId="283"/>
            <ac:spMk id="2" creationId="{814EFA67-2758-4323-81D6-9B64B30E5AD7}"/>
          </ac:spMkLst>
        </pc:spChg>
      </pc:sldChg>
      <pc:sldChg chg="addSp delSp modSp add mod chgLayout">
        <pc:chgData name="Alison Trew" userId="501ad152-89bb-4882-ac72-f31826cb2e78" providerId="ADAL" clId="{93AD839B-601C-43B1-9CE3-9C8D85AF07E5}" dt="2021-04-23T15:32:36.834" v="569" actId="1076"/>
        <pc:sldMkLst>
          <pc:docMk/>
          <pc:sldMk cId="1745640392" sldId="284"/>
        </pc:sldMkLst>
        <pc:spChg chg="del">
          <ac:chgData name="Alison Trew" userId="501ad152-89bb-4882-ac72-f31826cb2e78" providerId="ADAL" clId="{93AD839B-601C-43B1-9CE3-9C8D85AF07E5}" dt="2021-04-23T15:08:18.656" v="117" actId="21"/>
          <ac:spMkLst>
            <pc:docMk/>
            <pc:sldMk cId="1745640392" sldId="284"/>
            <ac:spMk id="2" creationId="{814EFA67-2758-4323-81D6-9B64B30E5AD7}"/>
          </ac:spMkLst>
        </pc:spChg>
        <pc:spChg chg="del">
          <ac:chgData name="Alison Trew" userId="501ad152-89bb-4882-ac72-f31826cb2e78" providerId="ADAL" clId="{93AD839B-601C-43B1-9CE3-9C8D85AF07E5}" dt="2021-04-23T15:08:21.507" v="118" actId="21"/>
          <ac:spMkLst>
            <pc:docMk/>
            <pc:sldMk cId="1745640392" sldId="284"/>
            <ac:spMk id="5" creationId="{0F1BEE6C-3386-4F78-99BF-C2AA966525F6}"/>
          </ac:spMkLst>
        </pc:spChg>
        <pc:spChg chg="mod">
          <ac:chgData name="Alison Trew" userId="501ad152-89bb-4882-ac72-f31826cb2e78" providerId="ADAL" clId="{93AD839B-601C-43B1-9CE3-9C8D85AF07E5}" dt="2021-04-23T15:32:36.834" v="569" actId="1076"/>
          <ac:spMkLst>
            <pc:docMk/>
            <pc:sldMk cId="1745640392" sldId="284"/>
            <ac:spMk id="6" creationId="{CDFB7A8F-E5C9-4E27-ABC1-26BFCD498626}"/>
          </ac:spMkLst>
        </pc:spChg>
        <pc:picChg chg="add mod">
          <ac:chgData name="Alison Trew" userId="501ad152-89bb-4882-ac72-f31826cb2e78" providerId="ADAL" clId="{93AD839B-601C-43B1-9CE3-9C8D85AF07E5}" dt="2021-04-23T15:16:41.290" v="126" actId="14100"/>
          <ac:picMkLst>
            <pc:docMk/>
            <pc:sldMk cId="1745640392" sldId="284"/>
            <ac:picMk id="4" creationId="{4BF41ADE-BD7D-4488-8FB2-22387F775F88}"/>
          </ac:picMkLst>
        </pc:picChg>
        <pc:picChg chg="add mod">
          <ac:chgData name="Alison Trew" userId="501ad152-89bb-4882-ac72-f31826cb2e78" providerId="ADAL" clId="{93AD839B-601C-43B1-9CE3-9C8D85AF07E5}" dt="2021-04-23T15:28:40.565" v="528" actId="14100"/>
          <ac:picMkLst>
            <pc:docMk/>
            <pc:sldMk cId="1745640392" sldId="284"/>
            <ac:picMk id="8" creationId="{8E26F40B-7024-4851-8A76-D7FC5D4AD12A}"/>
          </ac:picMkLst>
        </pc:picChg>
        <pc:picChg chg="add mod">
          <ac:chgData name="Alison Trew" userId="501ad152-89bb-4882-ac72-f31826cb2e78" providerId="ADAL" clId="{93AD839B-601C-43B1-9CE3-9C8D85AF07E5}" dt="2021-04-23T15:28:54.237" v="531" actId="14100"/>
          <ac:picMkLst>
            <pc:docMk/>
            <pc:sldMk cId="1745640392" sldId="284"/>
            <ac:picMk id="9" creationId="{7E8D5E18-9F4D-4C45-BA3E-FB468AC6C566}"/>
          </ac:picMkLst>
        </pc:picChg>
        <pc:picChg chg="add mod modCrop">
          <ac:chgData name="Alison Trew" userId="501ad152-89bb-4882-ac72-f31826cb2e78" providerId="ADAL" clId="{93AD839B-601C-43B1-9CE3-9C8D85AF07E5}" dt="2021-04-23T15:31:23.007" v="556" actId="732"/>
          <ac:picMkLst>
            <pc:docMk/>
            <pc:sldMk cId="1745640392" sldId="284"/>
            <ac:picMk id="10" creationId="{BA6073D3-420A-477F-A823-9222074D1B71}"/>
          </ac:picMkLst>
        </pc:picChg>
        <pc:picChg chg="add mod">
          <ac:chgData name="Alison Trew" userId="501ad152-89bb-4882-ac72-f31826cb2e78" providerId="ADAL" clId="{93AD839B-601C-43B1-9CE3-9C8D85AF07E5}" dt="2021-04-23T15:29:21.018" v="536" actId="1076"/>
          <ac:picMkLst>
            <pc:docMk/>
            <pc:sldMk cId="1745640392" sldId="284"/>
            <ac:picMk id="11" creationId="{81ADFB55-DB5F-47F1-B4EE-CD0AD2760A39}"/>
          </ac:picMkLst>
        </pc:picChg>
        <pc:picChg chg="add mod">
          <ac:chgData name="Alison Trew" userId="501ad152-89bb-4882-ac72-f31826cb2e78" providerId="ADAL" clId="{93AD839B-601C-43B1-9CE3-9C8D85AF07E5}" dt="2021-04-23T15:29:31.487" v="538" actId="1076"/>
          <ac:picMkLst>
            <pc:docMk/>
            <pc:sldMk cId="1745640392" sldId="284"/>
            <ac:picMk id="12" creationId="{EB24059D-4CE2-4552-854B-9BDBADE07D34}"/>
          </ac:picMkLst>
        </pc:picChg>
        <pc:picChg chg="add mod">
          <ac:chgData name="Alison Trew" userId="501ad152-89bb-4882-ac72-f31826cb2e78" providerId="ADAL" clId="{93AD839B-601C-43B1-9CE3-9C8D85AF07E5}" dt="2021-04-23T15:29:50.696" v="540" actId="1076"/>
          <ac:picMkLst>
            <pc:docMk/>
            <pc:sldMk cId="1745640392" sldId="284"/>
            <ac:picMk id="13" creationId="{C2C8F17E-DA68-4077-9ED6-F59300DAB25C}"/>
          </ac:picMkLst>
        </pc:picChg>
        <pc:picChg chg="add mod">
          <ac:chgData name="Alison Trew" userId="501ad152-89bb-4882-ac72-f31826cb2e78" providerId="ADAL" clId="{93AD839B-601C-43B1-9CE3-9C8D85AF07E5}" dt="2021-04-23T15:31:40.833" v="559" actId="1076"/>
          <ac:picMkLst>
            <pc:docMk/>
            <pc:sldMk cId="1745640392" sldId="284"/>
            <ac:picMk id="14" creationId="{E97C3BA3-8D22-4EC2-86F5-AA9D554FB607}"/>
          </ac:picMkLst>
        </pc:picChg>
        <pc:picChg chg="add mod">
          <ac:chgData name="Alison Trew" userId="501ad152-89bb-4882-ac72-f31826cb2e78" providerId="ADAL" clId="{93AD839B-601C-43B1-9CE3-9C8D85AF07E5}" dt="2021-04-23T15:30:24.573" v="545" actId="1076"/>
          <ac:picMkLst>
            <pc:docMk/>
            <pc:sldMk cId="1745640392" sldId="284"/>
            <ac:picMk id="15" creationId="{B6F71031-1FB1-4E9B-8834-05B00AD9F9BD}"/>
          </ac:picMkLst>
        </pc:picChg>
        <pc:picChg chg="add mod">
          <ac:chgData name="Alison Trew" userId="501ad152-89bb-4882-ac72-f31826cb2e78" providerId="ADAL" clId="{93AD839B-601C-43B1-9CE3-9C8D85AF07E5}" dt="2021-04-23T15:32:10.506" v="564" actId="1076"/>
          <ac:picMkLst>
            <pc:docMk/>
            <pc:sldMk cId="1745640392" sldId="284"/>
            <ac:picMk id="16" creationId="{E92FCAC9-D713-420F-AFA4-4BA65E131595}"/>
          </ac:picMkLst>
        </pc:picChg>
        <pc:picChg chg="add mod">
          <ac:chgData name="Alison Trew" userId="501ad152-89bb-4882-ac72-f31826cb2e78" providerId="ADAL" clId="{93AD839B-601C-43B1-9CE3-9C8D85AF07E5}" dt="2021-04-23T15:32:19.582" v="566" actId="14100"/>
          <ac:picMkLst>
            <pc:docMk/>
            <pc:sldMk cId="1745640392" sldId="284"/>
            <ac:picMk id="17" creationId="{544AA709-6693-4DB6-B571-A29A282ED37B}"/>
          </ac:picMkLst>
        </pc:picChg>
        <pc:picChg chg="add mod">
          <ac:chgData name="Alison Trew" userId="501ad152-89bb-4882-ac72-f31826cb2e78" providerId="ADAL" clId="{93AD839B-601C-43B1-9CE3-9C8D85AF07E5}" dt="2021-04-23T15:32:28.873" v="568" actId="14100"/>
          <ac:picMkLst>
            <pc:docMk/>
            <pc:sldMk cId="1745640392" sldId="284"/>
            <ac:picMk id="18" creationId="{A9168536-FBD4-49CB-A056-904521EC82E3}"/>
          </ac:picMkLst>
        </pc:picChg>
      </pc:sldChg>
      <pc:sldChg chg="addSp delSp modSp add mod">
        <pc:chgData name="Alison Trew" userId="501ad152-89bb-4882-ac72-f31826cb2e78" providerId="ADAL" clId="{93AD839B-601C-43B1-9CE3-9C8D85AF07E5}" dt="2021-04-23T15:58:19.735" v="1243" actId="1076"/>
        <pc:sldMkLst>
          <pc:docMk/>
          <pc:sldMk cId="1627304762" sldId="285"/>
        </pc:sldMkLst>
        <pc:spChg chg="del">
          <ac:chgData name="Alison Trew" userId="501ad152-89bb-4882-ac72-f31826cb2e78" providerId="ADAL" clId="{93AD839B-601C-43B1-9CE3-9C8D85AF07E5}" dt="2021-04-23T15:32:48.240" v="570" actId="21"/>
          <ac:spMkLst>
            <pc:docMk/>
            <pc:sldMk cId="1627304762" sldId="285"/>
            <ac:spMk id="6" creationId="{CDFB7A8F-E5C9-4E27-ABC1-26BFCD498626}"/>
          </ac:spMkLst>
        </pc:spChg>
        <pc:spChg chg="add mod">
          <ac:chgData name="Alison Trew" userId="501ad152-89bb-4882-ac72-f31826cb2e78" providerId="ADAL" clId="{93AD839B-601C-43B1-9CE3-9C8D85AF07E5}" dt="2021-04-23T15:56:47.223" v="1226" actId="1076"/>
          <ac:spMkLst>
            <pc:docMk/>
            <pc:sldMk cId="1627304762" sldId="285"/>
            <ac:spMk id="11" creationId="{8906413A-43CB-480E-924F-F0961B3D7F15}"/>
          </ac:spMkLst>
        </pc:spChg>
        <pc:spChg chg="add mod">
          <ac:chgData name="Alison Trew" userId="501ad152-89bb-4882-ac72-f31826cb2e78" providerId="ADAL" clId="{93AD839B-601C-43B1-9CE3-9C8D85AF07E5}" dt="2021-04-23T15:57:25.646" v="1234" actId="1076"/>
          <ac:spMkLst>
            <pc:docMk/>
            <pc:sldMk cId="1627304762" sldId="285"/>
            <ac:spMk id="12" creationId="{8A8F52B8-4997-4C69-A93A-443E01CB4744}"/>
          </ac:spMkLst>
        </pc:spChg>
        <pc:spChg chg="add mod">
          <ac:chgData name="Alison Trew" userId="501ad152-89bb-4882-ac72-f31826cb2e78" providerId="ADAL" clId="{93AD839B-601C-43B1-9CE3-9C8D85AF07E5}" dt="2021-04-23T15:57:33.017" v="1235" actId="1076"/>
          <ac:spMkLst>
            <pc:docMk/>
            <pc:sldMk cId="1627304762" sldId="285"/>
            <ac:spMk id="13" creationId="{EEBB58D0-0F70-4F6E-B618-280C849F0D16}"/>
          </ac:spMkLst>
        </pc:spChg>
        <pc:spChg chg="add mod">
          <ac:chgData name="Alison Trew" userId="501ad152-89bb-4882-ac72-f31826cb2e78" providerId="ADAL" clId="{93AD839B-601C-43B1-9CE3-9C8D85AF07E5}" dt="2021-04-23T15:56:57.713" v="1229" actId="1076"/>
          <ac:spMkLst>
            <pc:docMk/>
            <pc:sldMk cId="1627304762" sldId="285"/>
            <ac:spMk id="14" creationId="{8CC76DE6-1C53-4C86-A45A-AED452573C7E}"/>
          </ac:spMkLst>
        </pc:spChg>
        <pc:spChg chg="add mod">
          <ac:chgData name="Alison Trew" userId="501ad152-89bb-4882-ac72-f31826cb2e78" providerId="ADAL" clId="{93AD839B-601C-43B1-9CE3-9C8D85AF07E5}" dt="2021-04-23T15:57:37.882" v="1236" actId="1076"/>
          <ac:spMkLst>
            <pc:docMk/>
            <pc:sldMk cId="1627304762" sldId="285"/>
            <ac:spMk id="15" creationId="{ED1FC647-939E-4533-945E-90448B983683}"/>
          </ac:spMkLst>
        </pc:spChg>
        <pc:spChg chg="add mod">
          <ac:chgData name="Alison Trew" userId="501ad152-89bb-4882-ac72-f31826cb2e78" providerId="ADAL" clId="{93AD839B-601C-43B1-9CE3-9C8D85AF07E5}" dt="2021-04-23T15:58:19.735" v="1243" actId="1076"/>
          <ac:spMkLst>
            <pc:docMk/>
            <pc:sldMk cId="1627304762" sldId="285"/>
            <ac:spMk id="16" creationId="{6880A5D6-7D48-4A65-81A1-F749D469F5FA}"/>
          </ac:spMkLst>
        </pc:spChg>
        <pc:picChg chg="add del">
          <ac:chgData name="Alison Trew" userId="501ad152-89bb-4882-ac72-f31826cb2e78" providerId="ADAL" clId="{93AD839B-601C-43B1-9CE3-9C8D85AF07E5}" dt="2021-04-23T15:16:00.490" v="123"/>
          <ac:picMkLst>
            <pc:docMk/>
            <pc:sldMk cId="1627304762" sldId="285"/>
            <ac:picMk id="2" creationId="{D6F2826B-8C20-4224-A437-4ADB4C6A5588}"/>
          </ac:picMkLst>
        </pc:picChg>
        <pc:picChg chg="add mod">
          <ac:chgData name="Alison Trew" userId="501ad152-89bb-4882-ac72-f31826cb2e78" providerId="ADAL" clId="{93AD839B-601C-43B1-9CE3-9C8D85AF07E5}" dt="2021-04-23T15:56:30.177" v="1223" actId="1076"/>
          <ac:picMkLst>
            <pc:docMk/>
            <pc:sldMk cId="1627304762" sldId="285"/>
            <ac:picMk id="4" creationId="{B3D961E5-0454-4735-BAC0-311DF194A536}"/>
          </ac:picMkLst>
        </pc:picChg>
        <pc:picChg chg="add mod">
          <ac:chgData name="Alison Trew" userId="501ad152-89bb-4882-ac72-f31826cb2e78" providerId="ADAL" clId="{93AD839B-601C-43B1-9CE3-9C8D85AF07E5}" dt="2021-04-23T15:57:22.300" v="1233" actId="14100"/>
          <ac:picMkLst>
            <pc:docMk/>
            <pc:sldMk cId="1627304762" sldId="285"/>
            <ac:picMk id="5" creationId="{907FDD73-A551-4D65-8395-BA6B5D7EF712}"/>
          </ac:picMkLst>
        </pc:picChg>
        <pc:picChg chg="add mod">
          <ac:chgData name="Alison Trew" userId="501ad152-89bb-4882-ac72-f31826cb2e78" providerId="ADAL" clId="{93AD839B-601C-43B1-9CE3-9C8D85AF07E5}" dt="2021-04-23T15:56:23.671" v="1222" actId="1076"/>
          <ac:picMkLst>
            <pc:docMk/>
            <pc:sldMk cId="1627304762" sldId="285"/>
            <ac:picMk id="8" creationId="{4DF46009-283D-4281-96D2-6B3DC67A3776}"/>
          </ac:picMkLst>
        </pc:picChg>
        <pc:picChg chg="add mod">
          <ac:chgData name="Alison Trew" userId="501ad152-89bb-4882-ac72-f31826cb2e78" providerId="ADAL" clId="{93AD839B-601C-43B1-9CE3-9C8D85AF07E5}" dt="2021-04-23T15:56:53.011" v="1228" actId="14100"/>
          <ac:picMkLst>
            <pc:docMk/>
            <pc:sldMk cId="1627304762" sldId="285"/>
            <ac:picMk id="9" creationId="{6F9BEF4C-0E46-4B11-BDA6-59341956934F}"/>
          </ac:picMkLst>
        </pc:picChg>
        <pc:picChg chg="add mod">
          <ac:chgData name="Alison Trew" userId="501ad152-89bb-4882-ac72-f31826cb2e78" providerId="ADAL" clId="{93AD839B-601C-43B1-9CE3-9C8D85AF07E5}" dt="2021-04-23T15:58:00.523" v="1240" actId="1076"/>
          <ac:picMkLst>
            <pc:docMk/>
            <pc:sldMk cId="1627304762" sldId="285"/>
            <ac:picMk id="10" creationId="{6F301CE9-7E74-4A2A-87A9-E5732234FCE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23/04/2021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cellimagelibrary.org/browse/celltype"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htwins.net/scale2/"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Images of the scientists are shown on slide 5 and 6</a:t>
            </a:r>
          </a:p>
        </p:txBody>
      </p:sp>
      <p:sp>
        <p:nvSpPr>
          <p:cNvPr id="4" name="Slide Number Placeholder 3"/>
          <p:cNvSpPr>
            <a:spLocks noGrp="1"/>
          </p:cNvSpPr>
          <p:nvPr>
            <p:ph type="sldNum" sz="quarter" idx="5"/>
          </p:nvPr>
        </p:nvSpPr>
        <p:spPr/>
        <p:txBody>
          <a:bodyPr/>
          <a:lstStyle/>
          <a:p>
            <a:fld id="{0DB62ADE-C0E3-4181-8BA0-7700323193E2}" type="slidenum">
              <a:rPr lang="en-GB" smtClean="0"/>
              <a:t>3</a:t>
            </a:fld>
            <a:endParaRPr lang="en-GB"/>
          </a:p>
        </p:txBody>
      </p:sp>
    </p:spTree>
    <p:extLst>
      <p:ext uri="{BB962C8B-B14F-4D97-AF65-F5344CB8AC3E}">
        <p14:creationId xmlns:p14="http://schemas.microsoft.com/office/powerpoint/2010/main" val="3668461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the children:</a:t>
            </a:r>
          </a:p>
          <a:p>
            <a:r>
              <a:rPr lang="en-GB" dirty="0"/>
              <a:t>How did the scientists plan their investigations?</a:t>
            </a:r>
          </a:p>
          <a:p>
            <a:r>
              <a:rPr lang="en-GB" dirty="0"/>
              <a:t>How did they share their results?</a:t>
            </a:r>
          </a:p>
          <a:p>
            <a:r>
              <a:rPr lang="en-GB" dirty="0"/>
              <a:t>How did they discuss their conclusions?</a:t>
            </a:r>
          </a:p>
        </p:txBody>
      </p:sp>
      <p:sp>
        <p:nvSpPr>
          <p:cNvPr id="4" name="Slide Number Placeholder 3"/>
          <p:cNvSpPr>
            <a:spLocks noGrp="1"/>
          </p:cNvSpPr>
          <p:nvPr>
            <p:ph type="sldNum" sz="quarter" idx="5"/>
          </p:nvPr>
        </p:nvSpPr>
        <p:spPr/>
        <p:txBody>
          <a:bodyPr/>
          <a:lstStyle/>
          <a:p>
            <a:fld id="{0DB62ADE-C0E3-4181-8BA0-7700323193E2}" type="slidenum">
              <a:rPr lang="en-GB" smtClean="0"/>
              <a:t>4</a:t>
            </a:fld>
            <a:endParaRPr lang="en-GB"/>
          </a:p>
        </p:txBody>
      </p:sp>
    </p:spTree>
    <p:extLst>
      <p:ext uri="{BB962C8B-B14F-4D97-AF65-F5344CB8AC3E}">
        <p14:creationId xmlns:p14="http://schemas.microsoft.com/office/powerpoint/2010/main" val="1646986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Child can access images of cells from The Cell Image Library (</a:t>
            </a:r>
            <a:r>
              <a:rPr lang="en-GB" dirty="0" err="1"/>
              <a:t>Center</a:t>
            </a:r>
            <a:r>
              <a:rPr lang="en-GB" dirty="0"/>
              <a:t> for Research in Biological Systems)</a:t>
            </a:r>
          </a:p>
          <a:p>
            <a:r>
              <a:rPr lang="en-GB" dirty="0">
                <a:hlinkClick r:id="rId3"/>
              </a:rPr>
              <a:t>http://www.cellimagelibrary.org/browse/celltype</a:t>
            </a:r>
            <a:endParaRPr lang="en-GB" dirty="0"/>
          </a:p>
          <a:p>
            <a:endParaRPr lang="en-GB" dirty="0"/>
          </a:p>
          <a:p>
            <a:r>
              <a:rPr lang="en-GB" dirty="0"/>
              <a:t>Children could explore the relative size of cells using The Scale of </a:t>
            </a:r>
            <a:r>
              <a:rPr lang="en-GB"/>
              <a:t>the Universe 2</a:t>
            </a:r>
            <a:endParaRPr lang="en-GB" dirty="0"/>
          </a:p>
          <a:p>
            <a:r>
              <a:rPr lang="en-GB" dirty="0">
                <a:hlinkClick r:id="rId4"/>
              </a:rPr>
              <a:t>http://htwins.net/scale2/</a:t>
            </a:r>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7</a:t>
            </a:fld>
            <a:endParaRPr lang="en-GB"/>
          </a:p>
        </p:txBody>
      </p:sp>
    </p:spTree>
    <p:extLst>
      <p:ext uri="{BB962C8B-B14F-4D97-AF65-F5344CB8AC3E}">
        <p14:creationId xmlns:p14="http://schemas.microsoft.com/office/powerpoint/2010/main" val="1532141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If a patient has a tumour, their blood contains tiny amounts of circulating tumour DNA (ctDNA).</a:t>
            </a:r>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8</a:t>
            </a:fld>
            <a:endParaRPr lang="en-GB"/>
          </a:p>
        </p:txBody>
      </p:sp>
    </p:spTree>
    <p:extLst>
      <p:ext uri="{BB962C8B-B14F-4D97-AF65-F5344CB8AC3E}">
        <p14:creationId xmlns:p14="http://schemas.microsoft.com/office/powerpoint/2010/main" val="2010462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Does it matter if the percentage of cancers detected is &lt;100%?</a:t>
            </a:r>
          </a:p>
          <a:p>
            <a:r>
              <a:rPr lang="en-GB" sz="1200" b="0" i="0" u="none" strike="noStrike" kern="1200" baseline="0" dirty="0">
                <a:solidFill>
                  <a:schemeClr val="tx1"/>
                </a:solidFill>
                <a:latin typeface="+mn-lt"/>
                <a:ea typeface="+mn-ea"/>
                <a:cs typeface="+mn-cs"/>
              </a:rPr>
              <a:t>Some patients with breast cancer might not be identified with this blood test and if some cancer patients are not identified, the test is not very useful.</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Does it matter if the test produces some false-positive results?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people do not have cancer but the test says they do, they might have further treatments for a disease that they do not have.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On the other hand, it could be good because these people could be monitored to see whether they do have cancer.</a:t>
            </a:r>
          </a:p>
        </p:txBody>
      </p:sp>
      <p:sp>
        <p:nvSpPr>
          <p:cNvPr id="4" name="Slide Number Placeholder 3"/>
          <p:cNvSpPr>
            <a:spLocks noGrp="1"/>
          </p:cNvSpPr>
          <p:nvPr>
            <p:ph type="sldNum" sz="quarter" idx="5"/>
          </p:nvPr>
        </p:nvSpPr>
        <p:spPr/>
        <p:txBody>
          <a:bodyPr/>
          <a:lstStyle/>
          <a:p>
            <a:fld id="{0DB62ADE-C0E3-4181-8BA0-7700323193E2}" type="slidenum">
              <a:rPr lang="en-GB" smtClean="0"/>
              <a:t>9</a:t>
            </a:fld>
            <a:endParaRPr lang="en-GB"/>
          </a:p>
        </p:txBody>
      </p:sp>
    </p:spTree>
    <p:extLst>
      <p:ext uri="{BB962C8B-B14F-4D97-AF65-F5344CB8AC3E}">
        <p14:creationId xmlns:p14="http://schemas.microsoft.com/office/powerpoint/2010/main" val="2970723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dirty="0"/>
              <a:t>This activity is suitable for socially distanced learning.</a:t>
            </a:r>
          </a:p>
          <a:p>
            <a:r>
              <a:rPr lang="en-GB" dirty="0"/>
              <a:t>Provide each child with a ball of play dough or modelling clay.</a:t>
            </a:r>
          </a:p>
        </p:txBody>
      </p:sp>
      <p:sp>
        <p:nvSpPr>
          <p:cNvPr id="4" name="Slide Number Placeholder 3"/>
          <p:cNvSpPr>
            <a:spLocks noGrp="1"/>
          </p:cNvSpPr>
          <p:nvPr>
            <p:ph type="sldNum" sz="quarter" idx="5"/>
          </p:nvPr>
        </p:nvSpPr>
        <p:spPr/>
        <p:txBody>
          <a:bodyPr/>
          <a:lstStyle/>
          <a:p>
            <a:fld id="{0DB62ADE-C0E3-4181-8BA0-7700323193E2}" type="slidenum">
              <a:rPr lang="en-GB" smtClean="0"/>
              <a:t>10</a:t>
            </a:fld>
            <a:endParaRPr lang="en-GB"/>
          </a:p>
        </p:txBody>
      </p:sp>
    </p:spTree>
    <p:extLst>
      <p:ext uri="{BB962C8B-B14F-4D97-AF65-F5344CB8AC3E}">
        <p14:creationId xmlns:p14="http://schemas.microsoft.com/office/powerpoint/2010/main" val="2878611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u="sng" dirty="0"/>
              <a:t>This activity is suitable for socially distanced learning.</a:t>
            </a:r>
          </a:p>
          <a:p>
            <a:r>
              <a:rPr lang="en-GB" dirty="0"/>
              <a:t>Provide each child with &gt;=13 cocktail sticks and 10 jelly sweets.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Note: 4 colours of sweets are needed:</a:t>
            </a:r>
          </a:p>
          <a:p>
            <a:pPr marL="171450" indent="-171450">
              <a:buFont typeface="Arial" panose="020B0604020202020204" pitchFamily="34" charset="0"/>
              <a:buChar char="•"/>
            </a:pPr>
            <a:r>
              <a:rPr lang="en-GB" dirty="0"/>
              <a:t>2x colour 1 </a:t>
            </a:r>
          </a:p>
          <a:p>
            <a:pPr marL="171450" indent="-171450">
              <a:buFont typeface="Arial" panose="020B0604020202020204" pitchFamily="34" charset="0"/>
              <a:buChar char="•"/>
            </a:pPr>
            <a:r>
              <a:rPr lang="en-GB" dirty="0"/>
              <a:t>2x colour 2</a:t>
            </a:r>
          </a:p>
          <a:p>
            <a:pPr marL="171450" indent="-171450">
              <a:buFont typeface="Arial" panose="020B0604020202020204" pitchFamily="34" charset="0"/>
              <a:buChar char="•"/>
            </a:pPr>
            <a:r>
              <a:rPr lang="en-GB" dirty="0"/>
              <a:t>3x colour 3</a:t>
            </a:r>
          </a:p>
          <a:p>
            <a:pPr marL="171450" indent="-171450">
              <a:buFont typeface="Arial" panose="020B0604020202020204" pitchFamily="34" charset="0"/>
              <a:buChar char="•"/>
            </a:pPr>
            <a:r>
              <a:rPr lang="en-GB" dirty="0"/>
              <a:t>3x colour 4</a:t>
            </a:r>
          </a:p>
        </p:txBody>
      </p:sp>
      <p:sp>
        <p:nvSpPr>
          <p:cNvPr id="4" name="Slide Number Placeholder 3"/>
          <p:cNvSpPr>
            <a:spLocks noGrp="1"/>
          </p:cNvSpPr>
          <p:nvPr>
            <p:ph type="sldNum" sz="quarter" idx="5"/>
          </p:nvPr>
        </p:nvSpPr>
        <p:spPr/>
        <p:txBody>
          <a:bodyPr/>
          <a:lstStyle/>
          <a:p>
            <a:fld id="{0DB62ADE-C0E3-4181-8BA0-7700323193E2}" type="slidenum">
              <a:rPr lang="en-GB" smtClean="0"/>
              <a:t>11</a:t>
            </a:fld>
            <a:endParaRPr lang="en-GB"/>
          </a:p>
        </p:txBody>
      </p:sp>
    </p:spTree>
    <p:extLst>
      <p:ext uri="{BB962C8B-B14F-4D97-AF65-F5344CB8AC3E}">
        <p14:creationId xmlns:p14="http://schemas.microsoft.com/office/powerpoint/2010/main" val="1791923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13</a:t>
            </a:fld>
            <a:endParaRPr lang="en-GB"/>
          </a:p>
        </p:txBody>
      </p:sp>
    </p:spTree>
    <p:extLst>
      <p:ext uri="{BB962C8B-B14F-4D97-AF65-F5344CB8AC3E}">
        <p14:creationId xmlns:p14="http://schemas.microsoft.com/office/powerpoint/2010/main" val="6941127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pic>
        <p:nvPicPr>
          <p:cNvPr id="9" name="Picture 8"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10" name="Picture 9" descr="W&amp;H_ PSTT.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23528" y="332656"/>
            <a:ext cx="2910457" cy="217132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7" name="Picture 6" descr="W&amp;H_ PSTT.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9512" y="5445224"/>
            <a:ext cx="1584176" cy="118186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7" name="Picture 6" descr="W&amp;H_ PSTT.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308304" y="5445224"/>
            <a:ext cx="1584176" cy="118186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51520" y="5529904"/>
            <a:ext cx="1986677" cy="975663"/>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48264" y="5601912"/>
            <a:ext cx="1986677" cy="975663"/>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descr="Colour Wheel.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51520" y="260648"/>
            <a:ext cx="779549" cy="793286"/>
          </a:xfrm>
          <a:prstGeom prst="rect">
            <a:avLst/>
          </a:prstGeom>
        </p:spPr>
      </p:pic>
      <p:pic>
        <p:nvPicPr>
          <p:cNvPr id="7" name="Picture 6" descr="Colour Strip.jpg"/>
          <p:cNvPicPr>
            <a:picLocks noChangeAspect="1"/>
          </p:cNvPicPr>
          <p:nvPr userDrawn="1"/>
        </p:nvPicPr>
        <p:blipFill>
          <a:blip r:embed="rId3"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827584"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1115616"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pic>
        <p:nvPicPr>
          <p:cNvPr id="5" name="Pictur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19572" y="284637"/>
            <a:ext cx="1080120" cy="7378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7544" y="476672"/>
            <a:ext cx="2993311" cy="1470025"/>
          </a:xfrm>
          <a:prstGeom prst="rect">
            <a:avLst/>
          </a:prstGeom>
        </p:spPr>
      </p:pic>
      <p:sp>
        <p:nvSpPr>
          <p:cNvPr id="10"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11"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8" name="Picture 7" descr="W&amp;H_ PSTT.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23528" y="332655"/>
            <a:ext cx="1584176" cy="118186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3351" y="219014"/>
            <a:ext cx="2736304" cy="134380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Colour Strip.jpg"/>
          <p:cNvPicPr>
            <a:picLocks noChangeAspect="1"/>
          </p:cNvPicPr>
          <p:nvPr userDrawn="1"/>
        </p:nvPicPr>
        <p:blipFill>
          <a:blip r:embed="rId2" cstate="print"/>
          <a:stretch>
            <a:fillRect/>
          </a:stretch>
        </p:blipFill>
        <p:spPr>
          <a:xfrm>
            <a:off x="3275856" y="0"/>
            <a:ext cx="5868144" cy="47667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a:off x="3275856" y="6381328"/>
            <a:ext cx="5868144" cy="476672"/>
          </a:xfrm>
          <a:prstGeom prst="rect">
            <a:avLst/>
          </a:prstGeom>
        </p:spPr>
      </p:pic>
      <p:pic>
        <p:nvPicPr>
          <p:cNvPr id="7" name="Picture 6" descr="W&amp;H_ PSTT.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868144" y="476672"/>
            <a:ext cx="2910457" cy="2171322"/>
          </a:xfrm>
          <a:prstGeom prst="rect">
            <a:avLst/>
          </a:prstGeom>
        </p:spPr>
      </p:pic>
      <p:pic>
        <p:nvPicPr>
          <p:cNvPr id="8" name="Picture 7"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364088" y="407972"/>
            <a:ext cx="3456384" cy="169744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9" name="Picture 8" descr="Colour Strip.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23728" y="0"/>
            <a:ext cx="7020272" cy="311823"/>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546177"/>
            <a:ext cx="7020272" cy="311823"/>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CBF36-EF5A-4749-AAA0-29A8BE84FFD0}" type="datetimeFigureOut">
              <a:rPr lang="en-GB" smtClean="0"/>
              <a:pPr/>
              <a:t>23/04/2021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6BD09-2225-4D3F-80F2-64A4E7095FD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8.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12.png"/><Relationship Id="rId5" Type="http://schemas.openxmlformats.org/officeDocument/2006/relationships/image" Target="../media/image17.png"/><Relationship Id="rId4" Type="http://schemas.openxmlformats.org/officeDocument/2006/relationships/image" Target="../media/image39.png"/><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42.jpeg"/><Relationship Id="rId5" Type="http://schemas.openxmlformats.org/officeDocument/2006/relationships/image" Target="../media/image16.jpeg"/><Relationship Id="rId4" Type="http://schemas.openxmlformats.org/officeDocument/2006/relationships/image" Target="../media/image41.jpeg"/></Relationships>
</file>

<file path=ppt/slides/_rels/slide1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www.wowscience.co.uk/" TargetMode="External"/><Relationship Id="rId7" Type="http://schemas.openxmlformats.org/officeDocument/2006/relationships/image" Target="../media/image49.emf"/><Relationship Id="rId2" Type="http://schemas.openxmlformats.org/officeDocument/2006/relationships/hyperlink" Target="http://www.pstt.org.uk/" TargetMode="External"/><Relationship Id="rId1" Type="http://schemas.openxmlformats.org/officeDocument/2006/relationships/slideLayout" Target="../slideLayouts/slideLayout11.xml"/><Relationship Id="rId6" Type="http://schemas.openxmlformats.org/officeDocument/2006/relationships/image" Target="../media/image48.jpeg"/><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Layout" Target="../slideLayouts/slideLayout11.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36.jpeg"/></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F206B-A9C6-9745-8A2F-BCEABD5C9F3F}"/>
              </a:ext>
            </a:extLst>
          </p:cNvPr>
          <p:cNvSpPr>
            <a:spLocks noGrp="1"/>
          </p:cNvSpPr>
          <p:nvPr>
            <p:ph type="ctrTitle"/>
          </p:nvPr>
        </p:nvSpPr>
        <p:spPr>
          <a:xfrm>
            <a:off x="685800" y="2693987"/>
            <a:ext cx="8134672" cy="1470025"/>
          </a:xfrm>
        </p:spPr>
        <p:txBody>
          <a:bodyPr>
            <a:normAutofit/>
          </a:bodyPr>
          <a:lstStyle/>
          <a:p>
            <a:r>
              <a:rPr lang="en-GB" sz="4000" dirty="0"/>
              <a:t>I bet you didn’t know…</a:t>
            </a:r>
            <a:br>
              <a:rPr lang="en-GB" dirty="0"/>
            </a:br>
            <a:r>
              <a:rPr lang="en-US" sz="4000" dirty="0"/>
              <a:t>Blood tests could detect cancers</a:t>
            </a:r>
            <a:endParaRPr lang="en-GB" sz="4000" dirty="0"/>
          </a:p>
        </p:txBody>
      </p:sp>
      <p:sp>
        <p:nvSpPr>
          <p:cNvPr id="3" name="Subtitle 2">
            <a:extLst>
              <a:ext uri="{FF2B5EF4-FFF2-40B4-BE49-F238E27FC236}">
                <a16:creationId xmlns:a16="http://schemas.microsoft.com/office/drawing/2014/main" id="{0A769EF7-86EF-3D4E-8CBA-0404B30D5438}"/>
              </a:ext>
            </a:extLst>
          </p:cNvPr>
          <p:cNvSpPr>
            <a:spLocks noGrp="1"/>
          </p:cNvSpPr>
          <p:nvPr>
            <p:ph type="subTitle" idx="1"/>
          </p:nvPr>
        </p:nvSpPr>
        <p:spPr>
          <a:xfrm>
            <a:off x="1505793" y="4297161"/>
            <a:ext cx="6400800" cy="1296144"/>
          </a:xfrm>
        </p:spPr>
        <p:txBody>
          <a:bodyPr/>
          <a:lstStyle/>
          <a:p>
            <a:r>
              <a:rPr lang="en-GB" dirty="0"/>
              <a:t>Teacher Guide</a:t>
            </a:r>
          </a:p>
        </p:txBody>
      </p:sp>
      <p:sp>
        <p:nvSpPr>
          <p:cNvPr id="4" name="TextBox 3">
            <a:extLst>
              <a:ext uri="{FF2B5EF4-FFF2-40B4-BE49-F238E27FC236}">
                <a16:creationId xmlns:a16="http://schemas.microsoft.com/office/drawing/2014/main" id="{CD64CD41-2F05-4C8D-8E44-AB1427011AC8}"/>
              </a:ext>
            </a:extLst>
          </p:cNvPr>
          <p:cNvSpPr txBox="1"/>
          <p:nvPr/>
        </p:nvSpPr>
        <p:spPr>
          <a:xfrm>
            <a:off x="536938" y="5085184"/>
            <a:ext cx="1828386" cy="1200329"/>
          </a:xfrm>
          <a:prstGeom prst="rect">
            <a:avLst/>
          </a:prstGeom>
          <a:noFill/>
          <a:ln w="25400">
            <a:solidFill>
              <a:schemeClr val="accent1">
                <a:shade val="50000"/>
              </a:schemeClr>
            </a:solidFill>
          </a:ln>
        </p:spPr>
        <p:txBody>
          <a:bodyPr wrap="none" rtlCol="0">
            <a:spAutoFit/>
          </a:bodyPr>
          <a:lstStyle/>
          <a:p>
            <a:pPr algn="ctr"/>
            <a:r>
              <a:rPr lang="en-GB" b="1" dirty="0"/>
              <a:t>Curriculum Areas</a:t>
            </a:r>
          </a:p>
          <a:p>
            <a:pPr algn="ctr"/>
            <a:r>
              <a:rPr lang="en-GB" dirty="0"/>
              <a:t>Health &amp; Disease</a:t>
            </a:r>
          </a:p>
          <a:p>
            <a:pPr algn="ctr"/>
            <a:r>
              <a:rPr lang="en-GB" dirty="0"/>
              <a:t>Human body</a:t>
            </a:r>
          </a:p>
          <a:p>
            <a:pPr algn="ctr"/>
            <a:endParaRPr lang="en-GB" dirty="0"/>
          </a:p>
        </p:txBody>
      </p:sp>
      <p:sp>
        <p:nvSpPr>
          <p:cNvPr id="8" name="TextBox 7">
            <a:extLst>
              <a:ext uri="{FF2B5EF4-FFF2-40B4-BE49-F238E27FC236}">
                <a16:creationId xmlns:a16="http://schemas.microsoft.com/office/drawing/2014/main" id="{C210D27B-C4C7-485A-8D9C-4432CB8EB97B}"/>
              </a:ext>
            </a:extLst>
          </p:cNvPr>
          <p:cNvSpPr txBox="1"/>
          <p:nvPr/>
        </p:nvSpPr>
        <p:spPr>
          <a:xfrm>
            <a:off x="6876256" y="5085183"/>
            <a:ext cx="1368152" cy="1200329"/>
          </a:xfrm>
          <a:prstGeom prst="rect">
            <a:avLst/>
          </a:prstGeom>
          <a:noFill/>
          <a:ln w="25400">
            <a:solidFill>
              <a:schemeClr val="accent1">
                <a:shade val="50000"/>
              </a:schemeClr>
            </a:solidFill>
          </a:ln>
        </p:spPr>
        <p:txBody>
          <a:bodyPr wrap="square" rtlCol="0">
            <a:spAutoFit/>
          </a:bodyPr>
          <a:lstStyle/>
          <a:p>
            <a:pPr algn="ctr"/>
            <a:r>
              <a:rPr lang="en-GB" b="1" dirty="0"/>
              <a:t>Ages</a:t>
            </a:r>
          </a:p>
          <a:p>
            <a:pPr algn="ctr"/>
            <a:endParaRPr lang="en-GB" dirty="0"/>
          </a:p>
          <a:p>
            <a:pPr algn="ctr"/>
            <a:r>
              <a:rPr lang="en-GB" dirty="0"/>
              <a:t>7-11</a:t>
            </a:r>
          </a:p>
          <a:p>
            <a:endParaRPr lang="en-GB" dirty="0"/>
          </a:p>
        </p:txBody>
      </p:sp>
      <p:pic>
        <p:nvPicPr>
          <p:cNvPr id="7" name="Picture 6" descr="A picture containing indoor, food, cup, table&#10;&#10;Description automatically generated">
            <a:extLst>
              <a:ext uri="{FF2B5EF4-FFF2-40B4-BE49-F238E27FC236}">
                <a16:creationId xmlns:a16="http://schemas.microsoft.com/office/drawing/2014/main" id="{24AA1959-8D43-48A1-BF95-A061A80363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35896" y="5059596"/>
            <a:ext cx="2133918" cy="1200329"/>
          </a:xfrm>
          <a:prstGeom prst="rect">
            <a:avLst/>
          </a:prstGeom>
        </p:spPr>
      </p:pic>
      <p:pic>
        <p:nvPicPr>
          <p:cNvPr id="9" name="Picture 8" descr="A picture containing holding&#10;&#10;Description automatically generated">
            <a:extLst>
              <a:ext uri="{FF2B5EF4-FFF2-40B4-BE49-F238E27FC236}">
                <a16:creationId xmlns:a16="http://schemas.microsoft.com/office/drawing/2014/main" id="{29E404DC-C4DC-4EE1-86E0-34A2247203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65016" y="1561863"/>
            <a:ext cx="720000" cy="720000"/>
          </a:xfrm>
          <a:prstGeom prst="rect">
            <a:avLst/>
          </a:prstGeom>
        </p:spPr>
      </p:pic>
      <p:pic>
        <p:nvPicPr>
          <p:cNvPr id="10" name="Picture 9" descr="A close up of a sign&#10;&#10;Description automatically generated">
            <a:extLst>
              <a:ext uri="{FF2B5EF4-FFF2-40B4-BE49-F238E27FC236}">
                <a16:creationId xmlns:a16="http://schemas.microsoft.com/office/drawing/2014/main" id="{E144779D-DF25-4553-8AD4-52B81DAC18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68761" y="1553082"/>
            <a:ext cx="720000" cy="720000"/>
          </a:xfrm>
          <a:prstGeom prst="rect">
            <a:avLst/>
          </a:prstGeom>
        </p:spPr>
      </p:pic>
      <p:pic>
        <p:nvPicPr>
          <p:cNvPr id="11" name="Picture 10" descr="A close up of a sign&#10;&#10;Description automatically generated">
            <a:extLst>
              <a:ext uri="{FF2B5EF4-FFF2-40B4-BE49-F238E27FC236}">
                <a16:creationId xmlns:a16="http://schemas.microsoft.com/office/drawing/2014/main" id="{2655E425-C5FA-4C13-9C15-3FC2B0C1006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67596" y="1553082"/>
            <a:ext cx="720000" cy="720000"/>
          </a:xfrm>
          <a:prstGeom prst="rect">
            <a:avLst/>
          </a:prstGeom>
        </p:spPr>
      </p:pic>
      <p:pic>
        <p:nvPicPr>
          <p:cNvPr id="12" name="Picture 11" descr="A close up of a sign&#10;&#10;Description automatically generated">
            <a:extLst>
              <a:ext uri="{FF2B5EF4-FFF2-40B4-BE49-F238E27FC236}">
                <a16:creationId xmlns:a16="http://schemas.microsoft.com/office/drawing/2014/main" id="{1F011454-B588-447B-8221-DE0436D810B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66431" y="1561863"/>
            <a:ext cx="720000" cy="720000"/>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476B893D-E862-47AB-8AA3-D0383627877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744448" y="684183"/>
            <a:ext cx="781812" cy="781812"/>
          </a:xfrm>
          <a:prstGeom prst="rect">
            <a:avLst/>
          </a:prstGeom>
        </p:spPr>
      </p:pic>
      <p:pic>
        <p:nvPicPr>
          <p:cNvPr id="14" name="Picture 13" descr="A picture containing drawing&#10;&#10;Description automatically generated">
            <a:extLst>
              <a:ext uri="{FF2B5EF4-FFF2-40B4-BE49-F238E27FC236}">
                <a16:creationId xmlns:a16="http://schemas.microsoft.com/office/drawing/2014/main" id="{A03DFDAF-988B-40CF-AB96-EFD6D0405C3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63023" y="684183"/>
            <a:ext cx="720000" cy="720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B2C6CE-E110-41F0-ABC4-C8DA78C08DCC}"/>
              </a:ext>
            </a:extLst>
          </p:cNvPr>
          <p:cNvSpPr txBox="1"/>
          <p:nvPr/>
        </p:nvSpPr>
        <p:spPr>
          <a:xfrm>
            <a:off x="720000" y="360000"/>
            <a:ext cx="1483098" cy="369332"/>
          </a:xfrm>
          <a:prstGeom prst="rect">
            <a:avLst/>
          </a:prstGeom>
          <a:noFill/>
        </p:spPr>
        <p:txBody>
          <a:bodyPr wrap="none" rtlCol="0">
            <a:spAutoFit/>
          </a:bodyPr>
          <a:lstStyle/>
          <a:p>
            <a:r>
              <a:rPr lang="en-GB" b="1" dirty="0"/>
              <a:t>Quick activity</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752408" y="898340"/>
            <a:ext cx="8068064" cy="5579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How do cells multiply?</a:t>
            </a:r>
          </a:p>
        </p:txBody>
      </p:sp>
      <p:sp>
        <p:nvSpPr>
          <p:cNvPr id="15" name="Rectangle: Rounded Corners 14">
            <a:extLst>
              <a:ext uri="{FF2B5EF4-FFF2-40B4-BE49-F238E27FC236}">
                <a16:creationId xmlns:a16="http://schemas.microsoft.com/office/drawing/2014/main" id="{A23554C3-27B2-4CB4-AC4F-9969668AE17E}"/>
              </a:ext>
            </a:extLst>
          </p:cNvPr>
          <p:cNvSpPr/>
          <p:nvPr/>
        </p:nvSpPr>
        <p:spPr>
          <a:xfrm>
            <a:off x="7468415" y="2041634"/>
            <a:ext cx="1352058" cy="1675397"/>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Play dough or modelling clay</a:t>
            </a:r>
          </a:p>
        </p:txBody>
      </p:sp>
      <p:sp>
        <p:nvSpPr>
          <p:cNvPr id="13" name="TextBox 12">
            <a:extLst>
              <a:ext uri="{FF2B5EF4-FFF2-40B4-BE49-F238E27FC236}">
                <a16:creationId xmlns:a16="http://schemas.microsoft.com/office/drawing/2014/main" id="{2F684614-2946-435D-BD50-F14427C2188A}"/>
              </a:ext>
            </a:extLst>
          </p:cNvPr>
          <p:cNvSpPr txBox="1"/>
          <p:nvPr/>
        </p:nvSpPr>
        <p:spPr>
          <a:xfrm>
            <a:off x="752408" y="3403186"/>
            <a:ext cx="1944216" cy="646331"/>
          </a:xfrm>
          <a:prstGeom prst="rect">
            <a:avLst/>
          </a:prstGeom>
          <a:noFill/>
        </p:spPr>
        <p:txBody>
          <a:bodyPr wrap="square" rtlCol="0">
            <a:spAutoFit/>
          </a:bodyPr>
          <a:lstStyle/>
          <a:p>
            <a:pPr algn="ctr"/>
            <a:r>
              <a:rPr lang="en-GB" dirty="0"/>
              <a:t>Divide a ball of play dough in half</a:t>
            </a:r>
          </a:p>
        </p:txBody>
      </p:sp>
      <p:sp>
        <p:nvSpPr>
          <p:cNvPr id="14" name="TextBox 13">
            <a:extLst>
              <a:ext uri="{FF2B5EF4-FFF2-40B4-BE49-F238E27FC236}">
                <a16:creationId xmlns:a16="http://schemas.microsoft.com/office/drawing/2014/main" id="{206F78E1-A1A0-4FEE-9AE4-E05193870848}"/>
              </a:ext>
            </a:extLst>
          </p:cNvPr>
          <p:cNvSpPr txBox="1"/>
          <p:nvPr/>
        </p:nvSpPr>
        <p:spPr>
          <a:xfrm>
            <a:off x="3416549" y="4387035"/>
            <a:ext cx="1288045" cy="369332"/>
          </a:xfrm>
          <a:prstGeom prst="rect">
            <a:avLst/>
          </a:prstGeom>
          <a:noFill/>
        </p:spPr>
        <p:txBody>
          <a:bodyPr wrap="none" rtlCol="0">
            <a:spAutoFit/>
          </a:bodyPr>
          <a:lstStyle/>
          <a:p>
            <a:r>
              <a:rPr lang="en-GB" dirty="0"/>
              <a:t>And again…</a:t>
            </a:r>
          </a:p>
        </p:txBody>
      </p:sp>
      <p:grpSp>
        <p:nvGrpSpPr>
          <p:cNvPr id="19" name="Group 18">
            <a:extLst>
              <a:ext uri="{FF2B5EF4-FFF2-40B4-BE49-F238E27FC236}">
                <a16:creationId xmlns:a16="http://schemas.microsoft.com/office/drawing/2014/main" id="{32FFBB3A-32A6-4130-A5AE-485A009F6FFC}"/>
              </a:ext>
            </a:extLst>
          </p:cNvPr>
          <p:cNvGrpSpPr/>
          <p:nvPr/>
        </p:nvGrpSpPr>
        <p:grpSpPr>
          <a:xfrm>
            <a:off x="1192010" y="2445645"/>
            <a:ext cx="1064503" cy="826669"/>
            <a:chOff x="1349523" y="2558308"/>
            <a:chExt cx="1064503" cy="826669"/>
          </a:xfrm>
        </p:grpSpPr>
        <p:sp>
          <p:nvSpPr>
            <p:cNvPr id="3" name="Oval 2">
              <a:extLst>
                <a:ext uri="{FF2B5EF4-FFF2-40B4-BE49-F238E27FC236}">
                  <a16:creationId xmlns:a16="http://schemas.microsoft.com/office/drawing/2014/main" id="{8687BA39-0D46-41BA-BC8A-8EFDC081909C}"/>
                </a:ext>
              </a:extLst>
            </p:cNvPr>
            <p:cNvSpPr/>
            <p:nvPr/>
          </p:nvSpPr>
          <p:spPr>
            <a:xfrm>
              <a:off x="1349523" y="2825885"/>
              <a:ext cx="288032" cy="288032"/>
            </a:xfrm>
            <a:prstGeom prst="ellipse">
              <a:avLst/>
            </a:prstGeom>
            <a:solidFill>
              <a:srgbClr val="E10098"/>
            </a:solidFill>
            <a:ln>
              <a:solidFill>
                <a:srgbClr val="E100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465D893F-3C11-4D61-BF56-1F790724C7E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03103" y="2558308"/>
              <a:ext cx="310923" cy="310923"/>
            </a:xfrm>
            <a:prstGeom prst="rect">
              <a:avLst/>
            </a:prstGeom>
          </p:spPr>
        </p:pic>
        <p:pic>
          <p:nvPicPr>
            <p:cNvPr id="12" name="Picture 11">
              <a:extLst>
                <a:ext uri="{FF2B5EF4-FFF2-40B4-BE49-F238E27FC236}">
                  <a16:creationId xmlns:a16="http://schemas.microsoft.com/office/drawing/2014/main" id="{84E4D8F3-0A0D-45E5-91C1-404C24B1697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03103" y="3074054"/>
              <a:ext cx="310923" cy="310923"/>
            </a:xfrm>
            <a:prstGeom prst="rect">
              <a:avLst/>
            </a:prstGeom>
          </p:spPr>
        </p:pic>
        <p:cxnSp>
          <p:nvCxnSpPr>
            <p:cNvPr id="17" name="Straight Arrow Connector 16">
              <a:extLst>
                <a:ext uri="{FF2B5EF4-FFF2-40B4-BE49-F238E27FC236}">
                  <a16:creationId xmlns:a16="http://schemas.microsoft.com/office/drawing/2014/main" id="{6319EFCF-A343-4ADA-9E71-3C227C575238}"/>
                </a:ext>
              </a:extLst>
            </p:cNvPr>
            <p:cNvCxnSpPr/>
            <p:nvPr/>
          </p:nvCxnSpPr>
          <p:spPr>
            <a:xfrm>
              <a:off x="1763450" y="2994798"/>
              <a:ext cx="28803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18" name="Rectangle: Rounded Corners 17">
            <a:extLst>
              <a:ext uri="{FF2B5EF4-FFF2-40B4-BE49-F238E27FC236}">
                <a16:creationId xmlns:a16="http://schemas.microsoft.com/office/drawing/2014/main" id="{AEAA7E5B-037C-4A3E-997D-05B974F6573B}"/>
              </a:ext>
            </a:extLst>
          </p:cNvPr>
          <p:cNvSpPr/>
          <p:nvPr/>
        </p:nvSpPr>
        <p:spPr>
          <a:xfrm>
            <a:off x="780036" y="2007926"/>
            <a:ext cx="1944216" cy="2139470"/>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6" name="Group 25">
            <a:extLst>
              <a:ext uri="{FF2B5EF4-FFF2-40B4-BE49-F238E27FC236}">
                <a16:creationId xmlns:a16="http://schemas.microsoft.com/office/drawing/2014/main" id="{A8190235-060F-4E3F-87A9-EE11F47B9D06}"/>
              </a:ext>
            </a:extLst>
          </p:cNvPr>
          <p:cNvGrpSpPr/>
          <p:nvPr/>
        </p:nvGrpSpPr>
        <p:grpSpPr>
          <a:xfrm>
            <a:off x="3431781" y="2401086"/>
            <a:ext cx="1079086" cy="1723606"/>
            <a:chOff x="3908479" y="2261163"/>
            <a:chExt cx="1079086" cy="1723606"/>
          </a:xfrm>
        </p:grpSpPr>
        <p:pic>
          <p:nvPicPr>
            <p:cNvPr id="20" name="Picture 19">
              <a:extLst>
                <a:ext uri="{FF2B5EF4-FFF2-40B4-BE49-F238E27FC236}">
                  <a16:creationId xmlns:a16="http://schemas.microsoft.com/office/drawing/2014/main" id="{E2F9DB69-4DE4-4A7E-9702-D657C93E1C4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0529482">
              <a:off x="3908479" y="2261163"/>
              <a:ext cx="1079086" cy="823031"/>
            </a:xfrm>
            <a:prstGeom prst="rect">
              <a:avLst/>
            </a:prstGeom>
          </p:spPr>
        </p:pic>
        <p:pic>
          <p:nvPicPr>
            <p:cNvPr id="21" name="Picture 20">
              <a:extLst>
                <a:ext uri="{FF2B5EF4-FFF2-40B4-BE49-F238E27FC236}">
                  <a16:creationId xmlns:a16="http://schemas.microsoft.com/office/drawing/2014/main" id="{7AA8EB20-DB15-49FA-803E-96F52074E7F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411410">
              <a:off x="3908479" y="3161738"/>
              <a:ext cx="1079086" cy="823031"/>
            </a:xfrm>
            <a:prstGeom prst="rect">
              <a:avLst/>
            </a:prstGeom>
          </p:spPr>
        </p:pic>
      </p:grpSp>
      <p:grpSp>
        <p:nvGrpSpPr>
          <p:cNvPr id="27" name="Group 26">
            <a:extLst>
              <a:ext uri="{FF2B5EF4-FFF2-40B4-BE49-F238E27FC236}">
                <a16:creationId xmlns:a16="http://schemas.microsoft.com/office/drawing/2014/main" id="{C060EC63-BA5D-4CF9-B6B5-744EE318F981}"/>
              </a:ext>
            </a:extLst>
          </p:cNvPr>
          <p:cNvGrpSpPr/>
          <p:nvPr/>
        </p:nvGrpSpPr>
        <p:grpSpPr>
          <a:xfrm>
            <a:off x="5547643" y="2322288"/>
            <a:ext cx="1326394" cy="3335808"/>
            <a:chOff x="6593699" y="2057836"/>
            <a:chExt cx="1326394" cy="3335808"/>
          </a:xfrm>
        </p:grpSpPr>
        <p:pic>
          <p:nvPicPr>
            <p:cNvPr id="22" name="Picture 21">
              <a:extLst>
                <a:ext uri="{FF2B5EF4-FFF2-40B4-BE49-F238E27FC236}">
                  <a16:creationId xmlns:a16="http://schemas.microsoft.com/office/drawing/2014/main" id="{1064BF19-069E-4737-9663-F929293191A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0157803">
              <a:off x="6622443" y="2057836"/>
              <a:ext cx="1079086" cy="823031"/>
            </a:xfrm>
            <a:prstGeom prst="rect">
              <a:avLst/>
            </a:prstGeom>
          </p:spPr>
        </p:pic>
        <p:pic>
          <p:nvPicPr>
            <p:cNvPr id="23" name="Picture 22">
              <a:extLst>
                <a:ext uri="{FF2B5EF4-FFF2-40B4-BE49-F238E27FC236}">
                  <a16:creationId xmlns:a16="http://schemas.microsoft.com/office/drawing/2014/main" id="{688E040C-DDD1-4E90-A387-A560C96821B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320080">
              <a:off x="6841007" y="2855730"/>
              <a:ext cx="1079086" cy="823031"/>
            </a:xfrm>
            <a:prstGeom prst="rect">
              <a:avLst/>
            </a:prstGeom>
          </p:spPr>
        </p:pic>
        <p:pic>
          <p:nvPicPr>
            <p:cNvPr id="24" name="Picture 23">
              <a:extLst>
                <a:ext uri="{FF2B5EF4-FFF2-40B4-BE49-F238E27FC236}">
                  <a16:creationId xmlns:a16="http://schemas.microsoft.com/office/drawing/2014/main" id="{3165A34B-99B8-48C9-BBBB-E545591C9FE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70723">
              <a:off x="6841007" y="3756029"/>
              <a:ext cx="1079086" cy="823031"/>
            </a:xfrm>
            <a:prstGeom prst="rect">
              <a:avLst/>
            </a:prstGeom>
          </p:spPr>
        </p:pic>
        <p:pic>
          <p:nvPicPr>
            <p:cNvPr id="25" name="Picture 24">
              <a:extLst>
                <a:ext uri="{FF2B5EF4-FFF2-40B4-BE49-F238E27FC236}">
                  <a16:creationId xmlns:a16="http://schemas.microsoft.com/office/drawing/2014/main" id="{BC821BA9-DC16-49A6-B873-CC17F236FD8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329415">
              <a:off x="6593699" y="4570613"/>
              <a:ext cx="1079086" cy="823031"/>
            </a:xfrm>
            <a:prstGeom prst="rect">
              <a:avLst/>
            </a:prstGeom>
          </p:spPr>
        </p:pic>
      </p:grpSp>
      <p:sp>
        <p:nvSpPr>
          <p:cNvPr id="28" name="TextBox 27">
            <a:extLst>
              <a:ext uri="{FF2B5EF4-FFF2-40B4-BE49-F238E27FC236}">
                <a16:creationId xmlns:a16="http://schemas.microsoft.com/office/drawing/2014/main" id="{FF7C7DCB-6EE7-45AD-AD12-D08174EBE06C}"/>
              </a:ext>
            </a:extLst>
          </p:cNvPr>
          <p:cNvSpPr txBox="1"/>
          <p:nvPr/>
        </p:nvSpPr>
        <p:spPr>
          <a:xfrm>
            <a:off x="5616694" y="5846494"/>
            <a:ext cx="1288045" cy="369332"/>
          </a:xfrm>
          <a:prstGeom prst="rect">
            <a:avLst/>
          </a:prstGeom>
          <a:noFill/>
        </p:spPr>
        <p:txBody>
          <a:bodyPr wrap="none" rtlCol="0">
            <a:spAutoFit/>
          </a:bodyPr>
          <a:lstStyle/>
          <a:p>
            <a:r>
              <a:rPr lang="en-GB" dirty="0"/>
              <a:t>And again…</a:t>
            </a:r>
          </a:p>
        </p:txBody>
      </p:sp>
      <p:sp>
        <p:nvSpPr>
          <p:cNvPr id="30" name="Rectangle: Rounded Corners 29">
            <a:extLst>
              <a:ext uri="{FF2B5EF4-FFF2-40B4-BE49-F238E27FC236}">
                <a16:creationId xmlns:a16="http://schemas.microsoft.com/office/drawing/2014/main" id="{6E36DCB6-937C-43D9-B453-D8AE00FAF915}"/>
              </a:ext>
            </a:extLst>
          </p:cNvPr>
          <p:cNvSpPr/>
          <p:nvPr/>
        </p:nvSpPr>
        <p:spPr>
          <a:xfrm>
            <a:off x="5350110" y="2007926"/>
            <a:ext cx="1728192" cy="4320480"/>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Rounded Corners 30">
            <a:extLst>
              <a:ext uri="{FF2B5EF4-FFF2-40B4-BE49-F238E27FC236}">
                <a16:creationId xmlns:a16="http://schemas.microsoft.com/office/drawing/2014/main" id="{DD2801A1-4374-4ABC-B59D-74F93B1DAF28}"/>
              </a:ext>
            </a:extLst>
          </p:cNvPr>
          <p:cNvSpPr/>
          <p:nvPr/>
        </p:nvSpPr>
        <p:spPr>
          <a:xfrm>
            <a:off x="3162172" y="2021090"/>
            <a:ext cx="1728192" cy="2816474"/>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Rounded Corners 33">
            <a:extLst>
              <a:ext uri="{FF2B5EF4-FFF2-40B4-BE49-F238E27FC236}">
                <a16:creationId xmlns:a16="http://schemas.microsoft.com/office/drawing/2014/main" id="{B62020C9-8600-4FC0-836C-250FBA87EBFF}"/>
              </a:ext>
            </a:extLst>
          </p:cNvPr>
          <p:cNvSpPr/>
          <p:nvPr/>
        </p:nvSpPr>
        <p:spPr>
          <a:xfrm>
            <a:off x="780036" y="5402375"/>
            <a:ext cx="4110328" cy="9155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many cell divisions need to happen to have 100 cells?</a:t>
            </a:r>
          </a:p>
        </p:txBody>
      </p:sp>
      <p:pic>
        <p:nvPicPr>
          <p:cNvPr id="5" name="Picture 4" descr="A picture containing drawing&#10;&#10;Description automatically generated">
            <a:extLst>
              <a:ext uri="{FF2B5EF4-FFF2-40B4-BE49-F238E27FC236}">
                <a16:creationId xmlns:a16="http://schemas.microsoft.com/office/drawing/2014/main" id="{3213D267-F3EA-4721-A921-B1696E06719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11324" y="104420"/>
            <a:ext cx="720000" cy="720000"/>
          </a:xfrm>
          <a:prstGeom prst="rect">
            <a:avLst/>
          </a:prstGeom>
        </p:spPr>
      </p:pic>
      <p:pic>
        <p:nvPicPr>
          <p:cNvPr id="8" name="Picture 7" descr="A picture containing holding&#10;&#10;Description automatically generated">
            <a:extLst>
              <a:ext uri="{FF2B5EF4-FFF2-40B4-BE49-F238E27FC236}">
                <a16:creationId xmlns:a16="http://schemas.microsoft.com/office/drawing/2014/main" id="{83FCAADC-540C-40CB-B00A-4075641ABD1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90110" y="113201"/>
            <a:ext cx="720000" cy="720000"/>
          </a:xfrm>
          <a:prstGeom prst="rect">
            <a:avLst/>
          </a:prstGeom>
        </p:spPr>
      </p:pic>
      <p:pic>
        <p:nvPicPr>
          <p:cNvPr id="10" name="Picture 9" descr="A close up of a sign&#10;&#10;Description automatically generated">
            <a:extLst>
              <a:ext uri="{FF2B5EF4-FFF2-40B4-BE49-F238E27FC236}">
                <a16:creationId xmlns:a16="http://schemas.microsoft.com/office/drawing/2014/main" id="{AA2978E5-DE33-417A-B085-5EB664C7B83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793855" y="104420"/>
            <a:ext cx="720000" cy="720000"/>
          </a:xfrm>
          <a:prstGeom prst="rect">
            <a:avLst/>
          </a:prstGeom>
        </p:spPr>
      </p:pic>
      <p:pic>
        <p:nvPicPr>
          <p:cNvPr id="32" name="Picture 31" descr="A close up of a sign&#10;&#10;Description automatically generated">
            <a:extLst>
              <a:ext uri="{FF2B5EF4-FFF2-40B4-BE49-F238E27FC236}">
                <a16:creationId xmlns:a16="http://schemas.microsoft.com/office/drawing/2014/main" id="{13D4B091-7158-4234-8DE9-7CFBEF27E85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592690" y="104420"/>
            <a:ext cx="720000" cy="720000"/>
          </a:xfrm>
          <a:prstGeom prst="rect">
            <a:avLst/>
          </a:prstGeom>
        </p:spPr>
      </p:pic>
      <p:pic>
        <p:nvPicPr>
          <p:cNvPr id="35" name="Picture 34" descr="A close up of a sign&#10;&#10;Description automatically generated">
            <a:extLst>
              <a:ext uri="{FF2B5EF4-FFF2-40B4-BE49-F238E27FC236}">
                <a16:creationId xmlns:a16="http://schemas.microsoft.com/office/drawing/2014/main" id="{3075078E-E514-4FC5-88B4-68918D3AB731}"/>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391525" y="113201"/>
            <a:ext cx="720000" cy="720000"/>
          </a:xfrm>
          <a:prstGeom prst="rect">
            <a:avLst/>
          </a:prstGeom>
        </p:spPr>
      </p:pic>
    </p:spTree>
    <p:extLst>
      <p:ext uri="{BB962C8B-B14F-4D97-AF65-F5344CB8AC3E}">
        <p14:creationId xmlns:p14="http://schemas.microsoft.com/office/powerpoint/2010/main" val="2457490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60000"/>
            <a:ext cx="2162259" cy="369332"/>
          </a:xfrm>
          <a:prstGeom prst="rect">
            <a:avLst/>
          </a:prstGeom>
          <a:noFill/>
        </p:spPr>
        <p:txBody>
          <a:bodyPr wrap="none" rtlCol="0">
            <a:spAutoFit/>
          </a:bodyPr>
          <a:lstStyle/>
          <a:p>
            <a:r>
              <a:rPr lang="en-GB" b="1" dirty="0"/>
              <a:t>Longer investigation</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827584" y="908721"/>
            <a:ext cx="7832652" cy="5882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What does DNA look like?</a:t>
            </a:r>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3903498" y="5049955"/>
            <a:ext cx="4642619" cy="792088"/>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4 colours of jelly sweets, cocktail sticks</a:t>
            </a:r>
          </a:p>
        </p:txBody>
      </p:sp>
      <p:sp>
        <p:nvSpPr>
          <p:cNvPr id="3" name="Rectangle 2">
            <a:extLst>
              <a:ext uri="{FF2B5EF4-FFF2-40B4-BE49-F238E27FC236}">
                <a16:creationId xmlns:a16="http://schemas.microsoft.com/office/drawing/2014/main" id="{91C7FF01-E901-4222-992F-0E808F4DA830}"/>
              </a:ext>
            </a:extLst>
          </p:cNvPr>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6" name="Rectangle 5">
            <a:extLst>
              <a:ext uri="{FF2B5EF4-FFF2-40B4-BE49-F238E27FC236}">
                <a16:creationId xmlns:a16="http://schemas.microsoft.com/office/drawing/2014/main" id="{8DD2D0DA-E4ED-45D9-8762-5A3A8BF192B0}"/>
              </a:ext>
            </a:extLst>
          </p:cNvPr>
          <p:cNvSpPr/>
          <p:nvPr/>
        </p:nvSpPr>
        <p:spPr>
          <a:xfrm>
            <a:off x="713465" y="1752680"/>
            <a:ext cx="3210463" cy="3970318"/>
          </a:xfrm>
          <a:prstGeom prst="rect">
            <a:avLst/>
          </a:prstGeom>
        </p:spPr>
        <p:txBody>
          <a:bodyPr wrap="square" anchor="t">
            <a:spAutoFit/>
          </a:bodyPr>
          <a:lstStyle/>
          <a:p>
            <a:pPr marL="342900" indent="-342900">
              <a:buFont typeface="+mj-lt"/>
              <a:buAutoNum type="arabicPeriod"/>
            </a:pPr>
            <a:r>
              <a:rPr lang="en-GB" dirty="0"/>
              <a:t>Connect 5 or 6 sweets with cocktail sticks to make a single strand of DNA bases.</a:t>
            </a:r>
          </a:p>
          <a:p>
            <a:pPr marL="342900" indent="-342900">
              <a:buFont typeface="+mj-lt"/>
              <a:buAutoNum type="arabicPeriod"/>
            </a:pPr>
            <a:r>
              <a:rPr lang="en-GB" dirty="0"/>
              <a:t>Make the complementary strand of bases.</a:t>
            </a:r>
          </a:p>
          <a:p>
            <a:pPr marL="342900" indent="-342900">
              <a:buFont typeface="+mj-lt"/>
              <a:buAutoNum type="arabicPeriod"/>
            </a:pPr>
            <a:r>
              <a:rPr lang="en-GB" dirty="0"/>
              <a:t>Now connect the 2 strands with cocktail sticks so that it starts to look like a ladder.</a:t>
            </a:r>
          </a:p>
          <a:p>
            <a:pPr marL="342900" indent="-342900">
              <a:buFont typeface="+mj-lt"/>
              <a:buAutoNum type="arabicPeriod"/>
            </a:pPr>
            <a:r>
              <a:rPr lang="en-GB" dirty="0"/>
              <a:t>Hold the top and bottom rungs and twist. </a:t>
            </a:r>
          </a:p>
          <a:p>
            <a:endParaRPr lang="en-GB" b="1" dirty="0"/>
          </a:p>
          <a:p>
            <a:r>
              <a:rPr lang="en-GB" b="1" dirty="0"/>
              <a:t>Your top rung should turn </a:t>
            </a:r>
          </a:p>
          <a:p>
            <a:r>
              <a:rPr lang="en-GB" b="1" dirty="0"/>
              <a:t>anti-clockwise and </a:t>
            </a:r>
          </a:p>
          <a:p>
            <a:r>
              <a:rPr lang="en-GB" b="1" dirty="0"/>
              <a:t>the bottom rung clockwise.</a:t>
            </a:r>
          </a:p>
        </p:txBody>
      </p:sp>
      <p:pic>
        <p:nvPicPr>
          <p:cNvPr id="7" name="Picture 6" descr="A picture containing person, indoor, man, woman&#10;&#10;Description automatically generated">
            <a:extLst>
              <a:ext uri="{FF2B5EF4-FFF2-40B4-BE49-F238E27FC236}">
                <a16:creationId xmlns:a16="http://schemas.microsoft.com/office/drawing/2014/main" id="{64660652-3D0A-4ED6-8D50-CEC53A07A5F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3528879" y="2127299"/>
            <a:ext cx="2996952" cy="2247714"/>
          </a:xfrm>
          <a:prstGeom prst="rect">
            <a:avLst/>
          </a:prstGeom>
        </p:spPr>
      </p:pic>
      <p:pic>
        <p:nvPicPr>
          <p:cNvPr id="8" name="Picture 7" descr="A picture containing person, man, holding, skiing&#10;&#10;Description automatically generated">
            <a:extLst>
              <a:ext uri="{FF2B5EF4-FFF2-40B4-BE49-F238E27FC236}">
                <a16:creationId xmlns:a16="http://schemas.microsoft.com/office/drawing/2014/main" id="{69D6A9A7-0220-48A1-8C54-09F0CCF0330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5923784" y="2127299"/>
            <a:ext cx="2996952" cy="2247714"/>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6DB2B762-4D53-457C-9D35-B2D7E1DF298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302281" y="47711"/>
            <a:ext cx="781812" cy="781812"/>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FE21A8C2-722D-4C2C-B6E8-694078D826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57686" y="47711"/>
            <a:ext cx="781812" cy="781812"/>
          </a:xfrm>
          <a:prstGeom prst="rect">
            <a:avLst/>
          </a:prstGeom>
        </p:spPr>
      </p:pic>
    </p:spTree>
    <p:extLst>
      <p:ext uri="{BB962C8B-B14F-4D97-AF65-F5344CB8AC3E}">
        <p14:creationId xmlns:p14="http://schemas.microsoft.com/office/powerpoint/2010/main" val="3502267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B3BB4B3-6787-45DD-B264-DB3D50D4A9E3}"/>
              </a:ext>
            </a:extLst>
          </p:cNvPr>
          <p:cNvSpPr txBox="1"/>
          <p:nvPr/>
        </p:nvSpPr>
        <p:spPr>
          <a:xfrm>
            <a:off x="720000" y="360000"/>
            <a:ext cx="2388987" cy="369332"/>
          </a:xfrm>
          <a:prstGeom prst="rect">
            <a:avLst/>
          </a:prstGeom>
          <a:noFill/>
        </p:spPr>
        <p:txBody>
          <a:bodyPr wrap="none" rtlCol="0">
            <a:spAutoFit/>
          </a:bodyPr>
          <a:lstStyle/>
          <a:p>
            <a:r>
              <a:rPr lang="en-GB" b="1" dirty="0"/>
              <a:t>What did you find out?</a:t>
            </a:r>
          </a:p>
        </p:txBody>
      </p:sp>
      <p:sp>
        <p:nvSpPr>
          <p:cNvPr id="4" name="Rectangle: Rounded Corners 3">
            <a:extLst>
              <a:ext uri="{FF2B5EF4-FFF2-40B4-BE49-F238E27FC236}">
                <a16:creationId xmlns:a16="http://schemas.microsoft.com/office/drawing/2014/main" id="{7656D71F-FEDF-4902-992E-F2C8F26BEB41}"/>
              </a:ext>
            </a:extLst>
          </p:cNvPr>
          <p:cNvSpPr/>
          <p:nvPr/>
        </p:nvSpPr>
        <p:spPr>
          <a:xfrm>
            <a:off x="851346" y="911079"/>
            <a:ext cx="6408712"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What does 1 in 20,000,000,000,000,000,000 molecules look like?</a:t>
            </a:r>
          </a:p>
        </p:txBody>
      </p:sp>
      <p:sp>
        <p:nvSpPr>
          <p:cNvPr id="5" name="Rectangle: Rounded Corners 4">
            <a:extLst>
              <a:ext uri="{FF2B5EF4-FFF2-40B4-BE49-F238E27FC236}">
                <a16:creationId xmlns:a16="http://schemas.microsoft.com/office/drawing/2014/main" id="{F77FB616-EDF8-4D6B-BEDE-7B6D1B728C7B}"/>
              </a:ext>
            </a:extLst>
          </p:cNvPr>
          <p:cNvSpPr/>
          <p:nvPr/>
        </p:nvSpPr>
        <p:spPr>
          <a:xfrm>
            <a:off x="863906" y="2167000"/>
            <a:ext cx="6396151"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What does the shape (molecular structure) of DNA look like?</a:t>
            </a:r>
          </a:p>
        </p:txBody>
      </p:sp>
      <p:pic>
        <p:nvPicPr>
          <p:cNvPr id="7" name="Picture 6" descr="A picture containing basket star&#10;&#10;Description automatically generated">
            <a:extLst>
              <a:ext uri="{FF2B5EF4-FFF2-40B4-BE49-F238E27FC236}">
                <a16:creationId xmlns:a16="http://schemas.microsoft.com/office/drawing/2014/main" id="{6D1084B7-C737-4FB7-8A84-7F8C3987464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9592" y="3710952"/>
            <a:ext cx="4068332" cy="2034166"/>
          </a:xfrm>
          <a:prstGeom prst="rect">
            <a:avLst/>
          </a:prstGeom>
        </p:spPr>
      </p:pic>
      <p:sp>
        <p:nvSpPr>
          <p:cNvPr id="8" name="TextBox 7">
            <a:extLst>
              <a:ext uri="{FF2B5EF4-FFF2-40B4-BE49-F238E27FC236}">
                <a16:creationId xmlns:a16="http://schemas.microsoft.com/office/drawing/2014/main" id="{D7F4A0CA-A858-4697-A888-B66525C3B320}"/>
              </a:ext>
            </a:extLst>
          </p:cNvPr>
          <p:cNvSpPr txBox="1"/>
          <p:nvPr/>
        </p:nvSpPr>
        <p:spPr>
          <a:xfrm>
            <a:off x="863907" y="5745118"/>
            <a:ext cx="1225015" cy="307777"/>
          </a:xfrm>
          <a:prstGeom prst="rect">
            <a:avLst/>
          </a:prstGeom>
          <a:noFill/>
        </p:spPr>
        <p:txBody>
          <a:bodyPr wrap="none" rtlCol="0">
            <a:spAutoFit/>
          </a:bodyPr>
          <a:lstStyle/>
          <a:p>
            <a:r>
              <a:rPr lang="en-GB" sz="1400" dirty="0"/>
              <a:t>DNA molecule</a:t>
            </a:r>
          </a:p>
        </p:txBody>
      </p:sp>
    </p:spTree>
    <p:extLst>
      <p:ext uri="{BB962C8B-B14F-4D97-AF65-F5344CB8AC3E}">
        <p14:creationId xmlns:p14="http://schemas.microsoft.com/office/powerpoint/2010/main" val="1864309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B22728-1D4B-4D1C-B9BF-372C3DF2F88E}"/>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Questions for further learning</a:t>
            </a:r>
          </a:p>
        </p:txBody>
      </p:sp>
      <p:sp>
        <p:nvSpPr>
          <p:cNvPr id="5" name="TextBox 4">
            <a:extLst>
              <a:ext uri="{FF2B5EF4-FFF2-40B4-BE49-F238E27FC236}">
                <a16:creationId xmlns:a16="http://schemas.microsoft.com/office/drawing/2014/main" id="{93C862B3-478B-493E-915C-1273EB085F01}"/>
              </a:ext>
            </a:extLst>
          </p:cNvPr>
          <p:cNvSpPr txBox="1"/>
          <p:nvPr/>
        </p:nvSpPr>
        <p:spPr>
          <a:xfrm>
            <a:off x="753921" y="3706258"/>
            <a:ext cx="6317126" cy="923330"/>
          </a:xfrm>
          <a:prstGeom prst="rect">
            <a:avLst/>
          </a:prstGeom>
          <a:noFill/>
        </p:spPr>
        <p:txBody>
          <a:bodyPr wrap="square" rtlCol="0">
            <a:spAutoFit/>
          </a:bodyPr>
          <a:lstStyle/>
          <a:p>
            <a:r>
              <a:rPr lang="en-GB" b="1" dirty="0"/>
              <a:t>How can people reduce the chances of getting cancer?</a:t>
            </a:r>
          </a:p>
          <a:p>
            <a:r>
              <a:rPr lang="en-GB" dirty="0"/>
              <a:t>Children could research the effect of smoking, drugs, diet &amp; exercise on their bodies.</a:t>
            </a:r>
          </a:p>
        </p:txBody>
      </p:sp>
      <p:sp>
        <p:nvSpPr>
          <p:cNvPr id="7" name="TextBox 6">
            <a:extLst>
              <a:ext uri="{FF2B5EF4-FFF2-40B4-BE49-F238E27FC236}">
                <a16:creationId xmlns:a16="http://schemas.microsoft.com/office/drawing/2014/main" id="{7B96F98F-BF5A-41CF-A2FD-3750E8EE4CC9}"/>
              </a:ext>
            </a:extLst>
          </p:cNvPr>
          <p:cNvSpPr txBox="1"/>
          <p:nvPr/>
        </p:nvSpPr>
        <p:spPr>
          <a:xfrm>
            <a:off x="755577" y="1344675"/>
            <a:ext cx="5977624" cy="646331"/>
          </a:xfrm>
          <a:prstGeom prst="rect">
            <a:avLst/>
          </a:prstGeom>
          <a:noFill/>
        </p:spPr>
        <p:txBody>
          <a:bodyPr wrap="square" rtlCol="0" anchor="t">
            <a:spAutoFit/>
          </a:bodyPr>
          <a:lstStyle/>
          <a:p>
            <a:r>
              <a:rPr lang="en-GB" b="1" dirty="0"/>
              <a:t>How do you become you from one cell?</a:t>
            </a:r>
          </a:p>
          <a:p>
            <a:r>
              <a:rPr lang="en-GB" dirty="0"/>
              <a:t>Children could find out more about how an embryo develops.</a:t>
            </a:r>
          </a:p>
        </p:txBody>
      </p:sp>
      <p:sp>
        <p:nvSpPr>
          <p:cNvPr id="8" name="Rectangle 7">
            <a:extLst>
              <a:ext uri="{FF2B5EF4-FFF2-40B4-BE49-F238E27FC236}">
                <a16:creationId xmlns:a16="http://schemas.microsoft.com/office/drawing/2014/main" id="{82AEA2A4-D823-450B-ADF8-C084EF3025BA}"/>
              </a:ext>
            </a:extLst>
          </p:cNvPr>
          <p:cNvSpPr/>
          <p:nvPr/>
        </p:nvSpPr>
        <p:spPr>
          <a:xfrm>
            <a:off x="749639" y="2386967"/>
            <a:ext cx="5455686" cy="923330"/>
          </a:xfrm>
          <a:prstGeom prst="rect">
            <a:avLst/>
          </a:prstGeom>
        </p:spPr>
        <p:txBody>
          <a:bodyPr wrap="square">
            <a:spAutoFit/>
          </a:bodyPr>
          <a:lstStyle/>
          <a:p>
            <a:r>
              <a:rPr lang="en-GB" b="1" dirty="0"/>
              <a:t>What is cancer?</a:t>
            </a:r>
          </a:p>
          <a:p>
            <a:r>
              <a:rPr lang="en-GB" dirty="0"/>
              <a:t>Children could research more about how cancer begins, is detected and treated.</a:t>
            </a:r>
          </a:p>
        </p:txBody>
      </p:sp>
      <p:pic>
        <p:nvPicPr>
          <p:cNvPr id="11" name="Picture 10" descr="A close up of a sign&#10;&#10;Description automatically generated">
            <a:extLst>
              <a:ext uri="{FF2B5EF4-FFF2-40B4-BE49-F238E27FC236}">
                <a16:creationId xmlns:a16="http://schemas.microsoft.com/office/drawing/2014/main" id="{3DA0048B-F953-4590-9ABD-92A277DEF1D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06362" y="3327823"/>
            <a:ext cx="1074888" cy="1443207"/>
          </a:xfrm>
          <a:prstGeom prst="rect">
            <a:avLst/>
          </a:prstGeom>
        </p:spPr>
      </p:pic>
      <p:pic>
        <p:nvPicPr>
          <p:cNvPr id="13" name="Picture 12" descr="A picture containing building, outdoor object&#10;&#10;Description automatically generated">
            <a:extLst>
              <a:ext uri="{FF2B5EF4-FFF2-40B4-BE49-F238E27FC236}">
                <a16:creationId xmlns:a16="http://schemas.microsoft.com/office/drawing/2014/main" id="{C8CDE843-7AE1-4B2B-9AC2-FEE84509AFC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92445" y="1453562"/>
            <a:ext cx="1910912" cy="1074888"/>
          </a:xfrm>
          <a:prstGeom prst="rect">
            <a:avLst/>
          </a:prstGeom>
        </p:spPr>
      </p:pic>
      <p:sp>
        <p:nvSpPr>
          <p:cNvPr id="14" name="TextBox 13">
            <a:extLst>
              <a:ext uri="{FF2B5EF4-FFF2-40B4-BE49-F238E27FC236}">
                <a16:creationId xmlns:a16="http://schemas.microsoft.com/office/drawing/2014/main" id="{4E105F91-ECD2-49E1-BBA0-A04F434AB9F5}"/>
              </a:ext>
            </a:extLst>
          </p:cNvPr>
          <p:cNvSpPr txBox="1"/>
          <p:nvPr/>
        </p:nvSpPr>
        <p:spPr>
          <a:xfrm>
            <a:off x="6892445" y="2513991"/>
            <a:ext cx="1919500" cy="307777"/>
          </a:xfrm>
          <a:prstGeom prst="rect">
            <a:avLst/>
          </a:prstGeom>
          <a:noFill/>
        </p:spPr>
        <p:txBody>
          <a:bodyPr wrap="none" rtlCol="0">
            <a:spAutoFit/>
          </a:bodyPr>
          <a:lstStyle/>
          <a:p>
            <a:r>
              <a:rPr lang="en-GB" sz="1400" dirty="0"/>
              <a:t>Human embryo (4 cells)</a:t>
            </a:r>
          </a:p>
        </p:txBody>
      </p:sp>
    </p:spTree>
    <p:extLst>
      <p:ext uri="{BB962C8B-B14F-4D97-AF65-F5344CB8AC3E}">
        <p14:creationId xmlns:p14="http://schemas.microsoft.com/office/powerpoint/2010/main" val="3098103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8DDC10-98A8-40F0-BBE3-640E4812E91C}"/>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Maths links</a:t>
            </a:r>
          </a:p>
        </p:txBody>
      </p:sp>
      <p:graphicFrame>
        <p:nvGraphicFramePr>
          <p:cNvPr id="5" name="Table 4">
            <a:extLst>
              <a:ext uri="{FF2B5EF4-FFF2-40B4-BE49-F238E27FC236}">
                <a16:creationId xmlns:a16="http://schemas.microsoft.com/office/drawing/2014/main" id="{163CCDDE-AD17-44A6-9700-FED932AC0F4B}"/>
              </a:ext>
            </a:extLst>
          </p:cNvPr>
          <p:cNvGraphicFramePr>
            <a:graphicFrameLocks noGrp="1"/>
          </p:cNvGraphicFramePr>
          <p:nvPr>
            <p:extLst>
              <p:ext uri="{D42A27DB-BD31-4B8C-83A1-F6EECF244321}">
                <p14:modId xmlns:p14="http://schemas.microsoft.com/office/powerpoint/2010/main" val="621259701"/>
              </p:ext>
            </p:extLst>
          </p:nvPr>
        </p:nvGraphicFramePr>
        <p:xfrm>
          <a:off x="755576" y="1484784"/>
          <a:ext cx="8064896" cy="3312368"/>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1931723383"/>
                    </a:ext>
                  </a:extLst>
                </a:gridCol>
                <a:gridCol w="4032448">
                  <a:extLst>
                    <a:ext uri="{9D8B030D-6E8A-4147-A177-3AD203B41FA5}">
                      <a16:colId xmlns:a16="http://schemas.microsoft.com/office/drawing/2014/main" val="4262122641"/>
                    </a:ext>
                  </a:extLst>
                </a:gridCol>
              </a:tblGrid>
              <a:tr h="676875">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089412116"/>
                  </a:ext>
                </a:extLst>
              </a:tr>
              <a:tr h="676875">
                <a:tc>
                  <a:txBody>
                    <a:bodyPr/>
                    <a:lstStyle/>
                    <a:p>
                      <a:r>
                        <a:rPr lang="en-GB" dirty="0"/>
                        <a:t>Halving</a:t>
                      </a:r>
                    </a:p>
                  </a:txBody>
                  <a:tcPr/>
                </a:tc>
                <a:tc>
                  <a:txBody>
                    <a:bodyPr/>
                    <a:lstStyle/>
                    <a:p>
                      <a:r>
                        <a:rPr lang="en-GB" dirty="0"/>
                        <a:t>Cell division</a:t>
                      </a:r>
                    </a:p>
                  </a:txBody>
                  <a:tcPr/>
                </a:tc>
                <a:extLst>
                  <a:ext uri="{0D108BD9-81ED-4DB2-BD59-A6C34878D82A}">
                    <a16:rowId xmlns:a16="http://schemas.microsoft.com/office/drawing/2014/main" val="4274958422"/>
                  </a:ext>
                </a:extLst>
              </a:tr>
              <a:tr h="676875">
                <a:tc>
                  <a:txBody>
                    <a:bodyPr/>
                    <a:lstStyle/>
                    <a:p>
                      <a:r>
                        <a:rPr lang="en-GB" dirty="0"/>
                        <a:t>Patterns &amp; series of numbers</a:t>
                      </a:r>
                    </a:p>
                  </a:txBody>
                  <a:tcPr/>
                </a:tc>
                <a:tc>
                  <a:txBody>
                    <a:bodyPr/>
                    <a:lstStyle/>
                    <a:p>
                      <a:r>
                        <a:rPr lang="en-GB" dirty="0"/>
                        <a:t>Cell division &amp; exponential growth 1,2,4,8…</a:t>
                      </a:r>
                    </a:p>
                  </a:txBody>
                  <a:tcPr/>
                </a:tc>
                <a:extLst>
                  <a:ext uri="{0D108BD9-81ED-4DB2-BD59-A6C34878D82A}">
                    <a16:rowId xmlns:a16="http://schemas.microsoft.com/office/drawing/2014/main" val="1344848682"/>
                  </a:ext>
                </a:extLst>
              </a:tr>
              <a:tr h="633671">
                <a:tc>
                  <a:txBody>
                    <a:bodyPr/>
                    <a:lstStyle/>
                    <a:p>
                      <a:r>
                        <a:rPr lang="en-GB" dirty="0"/>
                        <a:t>Percentages</a:t>
                      </a:r>
                    </a:p>
                  </a:txBody>
                  <a:tcPr/>
                </a:tc>
                <a:tc>
                  <a:txBody>
                    <a:bodyPr/>
                    <a:lstStyle/>
                    <a:p>
                      <a:r>
                        <a:rPr lang="en-GB" dirty="0"/>
                        <a:t>Data from researchers’ cancer test</a:t>
                      </a:r>
                    </a:p>
                  </a:txBody>
                  <a:tcPr/>
                </a:tc>
                <a:extLst>
                  <a:ext uri="{0D108BD9-81ED-4DB2-BD59-A6C34878D82A}">
                    <a16:rowId xmlns:a16="http://schemas.microsoft.com/office/drawing/2014/main" val="539966196"/>
                  </a:ext>
                </a:extLst>
              </a:tr>
              <a:tr h="648072">
                <a:tc>
                  <a:txBody>
                    <a:bodyPr/>
                    <a:lstStyle/>
                    <a:p>
                      <a:r>
                        <a:rPr lang="en-GB" dirty="0"/>
                        <a:t>Scales</a:t>
                      </a:r>
                    </a:p>
                  </a:txBody>
                  <a:tcPr/>
                </a:tc>
                <a:tc>
                  <a:txBody>
                    <a:bodyPr/>
                    <a:lstStyle/>
                    <a:p>
                      <a:r>
                        <a:rPr lang="en-GB" dirty="0"/>
                        <a:t>What does 1 molecule in 20 million </a:t>
                      </a:r>
                      <a:r>
                        <a:rPr lang="en-GB" dirty="0" err="1"/>
                        <a:t>million</a:t>
                      </a:r>
                      <a:r>
                        <a:rPr lang="en-GB" dirty="0"/>
                        <a:t> molecules look like?</a:t>
                      </a:r>
                    </a:p>
                  </a:txBody>
                  <a:tcPr/>
                </a:tc>
                <a:extLst>
                  <a:ext uri="{0D108BD9-81ED-4DB2-BD59-A6C34878D82A}">
                    <a16:rowId xmlns:a16="http://schemas.microsoft.com/office/drawing/2014/main" val="1848962855"/>
                  </a:ext>
                </a:extLst>
              </a:tr>
            </a:tbl>
          </a:graphicData>
        </a:graphic>
      </p:graphicFrame>
    </p:spTree>
    <p:extLst>
      <p:ext uri="{BB962C8B-B14F-4D97-AF65-F5344CB8AC3E}">
        <p14:creationId xmlns:p14="http://schemas.microsoft.com/office/powerpoint/2010/main" val="199569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0ED141-2348-4361-BCC3-320B88191792}"/>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Writing links</a:t>
            </a:r>
          </a:p>
        </p:txBody>
      </p:sp>
      <p:graphicFrame>
        <p:nvGraphicFramePr>
          <p:cNvPr id="3" name="Table 2">
            <a:extLst>
              <a:ext uri="{FF2B5EF4-FFF2-40B4-BE49-F238E27FC236}">
                <a16:creationId xmlns:a16="http://schemas.microsoft.com/office/drawing/2014/main" id="{0BF66AD4-C2FC-47B3-8A83-31D614623D60}"/>
              </a:ext>
            </a:extLst>
          </p:cNvPr>
          <p:cNvGraphicFramePr>
            <a:graphicFrameLocks noGrp="1"/>
          </p:cNvGraphicFramePr>
          <p:nvPr>
            <p:extLst>
              <p:ext uri="{D42A27DB-BD31-4B8C-83A1-F6EECF244321}">
                <p14:modId xmlns:p14="http://schemas.microsoft.com/office/powerpoint/2010/main" val="326285556"/>
              </p:ext>
            </p:extLst>
          </p:nvPr>
        </p:nvGraphicFramePr>
        <p:xfrm>
          <a:off x="755576" y="1397000"/>
          <a:ext cx="8064896" cy="2741606"/>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2933764945"/>
                    </a:ext>
                  </a:extLst>
                </a:gridCol>
                <a:gridCol w="4032448">
                  <a:extLst>
                    <a:ext uri="{9D8B030D-6E8A-4147-A177-3AD203B41FA5}">
                      <a16:colId xmlns:a16="http://schemas.microsoft.com/office/drawing/2014/main" val="3174419078"/>
                    </a:ext>
                  </a:extLst>
                </a:gridCol>
              </a:tblGrid>
              <a:tr h="435014">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754962932"/>
                  </a:ext>
                </a:extLst>
              </a:tr>
              <a:tr h="804898">
                <a:tc>
                  <a:txBody>
                    <a:bodyPr/>
                    <a:lstStyle/>
                    <a:p>
                      <a:r>
                        <a:rPr lang="en-GB" dirty="0"/>
                        <a:t>Persuasive writing</a:t>
                      </a:r>
                    </a:p>
                  </a:txBody>
                  <a:tcPr/>
                </a:tc>
                <a:tc>
                  <a:txBody>
                    <a:bodyPr/>
                    <a:lstStyle/>
                    <a:p>
                      <a:r>
                        <a:rPr lang="en-GB" dirty="0"/>
                        <a:t>Leaflet or poster to explain the effects of smoking.</a:t>
                      </a:r>
                    </a:p>
                  </a:txBody>
                  <a:tcPr/>
                </a:tc>
                <a:extLst>
                  <a:ext uri="{0D108BD9-81ED-4DB2-BD59-A6C34878D82A}">
                    <a16:rowId xmlns:a16="http://schemas.microsoft.com/office/drawing/2014/main" val="1223818063"/>
                  </a:ext>
                </a:extLst>
              </a:tr>
              <a:tr h="750847">
                <a:tc>
                  <a:txBody>
                    <a:bodyPr/>
                    <a:lstStyle/>
                    <a:p>
                      <a:r>
                        <a:rPr lang="en-GB" dirty="0"/>
                        <a:t>Non-chronological report</a:t>
                      </a:r>
                    </a:p>
                  </a:txBody>
                  <a:tcPr/>
                </a:tc>
                <a:tc>
                  <a:txBody>
                    <a:bodyPr/>
                    <a:lstStyle/>
                    <a:p>
                      <a:r>
                        <a:rPr lang="en-GB" dirty="0"/>
                        <a:t>Write a doctor’s report after carrying out an endoscopy examination on a patient.</a:t>
                      </a:r>
                    </a:p>
                  </a:txBody>
                  <a:tcPr/>
                </a:tc>
                <a:extLst>
                  <a:ext uri="{0D108BD9-81ED-4DB2-BD59-A6C34878D82A}">
                    <a16:rowId xmlns:a16="http://schemas.microsoft.com/office/drawing/2014/main" val="4232617314"/>
                  </a:ext>
                </a:extLst>
              </a:tr>
              <a:tr h="750847">
                <a:tc>
                  <a:txBody>
                    <a:bodyPr/>
                    <a:lstStyle/>
                    <a:p>
                      <a:r>
                        <a:rPr lang="en-GB" dirty="0"/>
                        <a:t>Instructions</a:t>
                      </a:r>
                    </a:p>
                  </a:txBody>
                  <a:tcPr/>
                </a:tc>
                <a:tc>
                  <a:txBody>
                    <a:bodyPr/>
                    <a:lstStyle/>
                    <a:p>
                      <a:r>
                        <a:rPr lang="en-GB" dirty="0"/>
                        <a:t>Write instructions to extract DNA from a fruit.</a:t>
                      </a:r>
                    </a:p>
                  </a:txBody>
                  <a:tcPr/>
                </a:tc>
                <a:extLst>
                  <a:ext uri="{0D108BD9-81ED-4DB2-BD59-A6C34878D82A}">
                    <a16:rowId xmlns:a16="http://schemas.microsoft.com/office/drawing/2014/main" val="1008508684"/>
                  </a:ext>
                </a:extLst>
              </a:tr>
            </a:tbl>
          </a:graphicData>
        </a:graphic>
      </p:graphicFrame>
    </p:spTree>
    <p:extLst>
      <p:ext uri="{BB962C8B-B14F-4D97-AF65-F5344CB8AC3E}">
        <p14:creationId xmlns:p14="http://schemas.microsoft.com/office/powerpoint/2010/main" val="780145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53" y="474435"/>
            <a:ext cx="7700386" cy="2564356"/>
          </a:xfrm>
          <a:prstGeom prst="rect">
            <a:avLst/>
          </a:prstGeom>
          <a:noFill/>
        </p:spPr>
        <p:txBody>
          <a:bodyPr wrap="square" rtlCol="0">
            <a:spAutoFit/>
          </a:bodyPr>
          <a:lstStyle/>
          <a:p>
            <a:pPr algn="just"/>
            <a:r>
              <a:rPr lang="en-US" sz="1662" dirty="0"/>
              <a:t>For more information on the Primary Science Teaching Trust and access to a large selection of PSTT resources, visit our website:</a:t>
            </a:r>
          </a:p>
          <a:p>
            <a:r>
              <a:rPr lang="en-US" sz="1662" dirty="0"/>
              <a:t>					</a:t>
            </a:r>
          </a:p>
          <a:p>
            <a:endParaRPr lang="en-US" sz="1662" dirty="0"/>
          </a:p>
          <a:p>
            <a:r>
              <a:rPr lang="en-US" sz="1662" dirty="0"/>
              <a:t>					</a:t>
            </a:r>
            <a:r>
              <a:rPr lang="en-US" sz="2585" dirty="0" err="1">
                <a:hlinkClick r:id="rId2"/>
              </a:rPr>
              <a:t>pstt.org.uk</a:t>
            </a:r>
            <a:r>
              <a:rPr lang="en-US" sz="1662" dirty="0"/>
              <a:t>	               	</a:t>
            </a:r>
          </a:p>
          <a:p>
            <a:endParaRPr lang="en-US" sz="1292" dirty="0"/>
          </a:p>
          <a:p>
            <a:endParaRPr lang="en-US" sz="1292" dirty="0"/>
          </a:p>
          <a:p>
            <a:r>
              <a:rPr lang="en-US" sz="1292" dirty="0"/>
              <a:t>	</a:t>
            </a:r>
          </a:p>
          <a:p>
            <a:endParaRPr lang="en-US" sz="1292" dirty="0"/>
          </a:p>
          <a:p>
            <a:r>
              <a:rPr lang="en-US" sz="1662" dirty="0"/>
              <a:t>           /</a:t>
            </a:r>
            <a:r>
              <a:rPr lang="en-US" sz="1662" dirty="0" err="1"/>
              <a:t>primaryscienceteachingtrust</a:t>
            </a:r>
            <a:r>
              <a:rPr lang="en-US" sz="1662" dirty="0"/>
              <a:t>   	                  @</a:t>
            </a:r>
            <a:r>
              <a:rPr lang="en-US" sz="1662" dirty="0" err="1"/>
              <a:t>pstt_whyhow</a:t>
            </a:r>
            <a:endParaRPr lang="en-US" sz="1662" dirty="0"/>
          </a:p>
        </p:txBody>
      </p:sp>
      <p:sp>
        <p:nvSpPr>
          <p:cNvPr id="5" name="TextBox 4">
            <a:extLst>
              <a:ext uri="{FF2B5EF4-FFF2-40B4-BE49-F238E27FC236}">
                <a16:creationId xmlns:a16="http://schemas.microsoft.com/office/drawing/2014/main" id="{4584F431-925B-DF48-ABCE-5F631F96B627}"/>
              </a:ext>
            </a:extLst>
          </p:cNvPr>
          <p:cNvSpPr txBox="1"/>
          <p:nvPr/>
        </p:nvSpPr>
        <p:spPr>
          <a:xfrm>
            <a:off x="877919" y="3248697"/>
            <a:ext cx="7700385" cy="3039550"/>
          </a:xfrm>
          <a:prstGeom prst="rect">
            <a:avLst/>
          </a:prstGeom>
          <a:noFill/>
        </p:spPr>
        <p:txBody>
          <a:bodyPr wrap="square" rtlCol="0">
            <a:spAutoFit/>
          </a:bodyPr>
          <a:lstStyle/>
          <a:p>
            <a:pPr algn="just"/>
            <a:r>
              <a:rPr lang="en-US" sz="1662" dirty="0"/>
              <a:t>To help you find high quality resources to support your primary science teaching quickly and easily, we provide links to excellent resources for teachers, children and families on our Wow Science website :</a:t>
            </a:r>
          </a:p>
          <a:p>
            <a:pPr lvl="8" algn="ctr"/>
            <a:endParaRPr lang="en-US" sz="1662" dirty="0"/>
          </a:p>
          <a:p>
            <a:pPr lvl="8" algn="ctr"/>
            <a:r>
              <a:rPr lang="en-US" sz="2585" dirty="0">
                <a:hlinkClick r:id="rId3"/>
              </a:rPr>
              <a:t>wowscience.co.uk</a:t>
            </a:r>
            <a:endParaRPr lang="en-US" sz="1662" dirty="0"/>
          </a:p>
          <a:p>
            <a:endParaRPr lang="en-US" sz="1662" dirty="0"/>
          </a:p>
          <a:p>
            <a:endParaRPr lang="en-US" sz="1662" dirty="0"/>
          </a:p>
          <a:p>
            <a:r>
              <a:rPr lang="en-US" sz="1662" dirty="0"/>
              <a:t>and we regularly provide further suggestions on how to use these in the classroom through social media platforms:</a:t>
            </a:r>
          </a:p>
          <a:p>
            <a:endParaRPr lang="en-US" sz="1108" dirty="0"/>
          </a:p>
          <a:p>
            <a:pPr>
              <a:spcBef>
                <a:spcPts val="554"/>
              </a:spcBef>
            </a:pPr>
            <a:r>
              <a:rPr lang="en-US" sz="1662" dirty="0"/>
              <a:t>           /</a:t>
            </a:r>
            <a:r>
              <a:rPr lang="en-US" sz="1662" dirty="0" err="1"/>
              <a:t>wowscience</a:t>
            </a:r>
            <a:r>
              <a:rPr lang="en-US" sz="1662" dirty="0"/>
              <a:t>	                                                    @</a:t>
            </a:r>
            <a:r>
              <a:rPr lang="en-US" sz="1662" dirty="0" err="1"/>
              <a:t>WowScienceHQ</a:t>
            </a:r>
            <a:endParaRPr lang="en-US" sz="1662" dirty="0"/>
          </a:p>
        </p:txBody>
      </p:sp>
      <p:pic>
        <p:nvPicPr>
          <p:cNvPr id="6" name="Picture 5">
            <a:extLst>
              <a:ext uri="{FF2B5EF4-FFF2-40B4-BE49-F238E27FC236}">
                <a16:creationId xmlns:a16="http://schemas.microsoft.com/office/drawing/2014/main" id="{7E32AB4C-6C0A-234E-BE64-2A6D5802D28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8441" y="2667059"/>
            <a:ext cx="383912" cy="397566"/>
          </a:xfrm>
          <a:prstGeom prst="rect">
            <a:avLst/>
          </a:prstGeom>
        </p:spPr>
      </p:pic>
      <p:pic>
        <p:nvPicPr>
          <p:cNvPr id="7" name="Picture 6">
            <a:extLst>
              <a:ext uri="{FF2B5EF4-FFF2-40B4-BE49-F238E27FC236}">
                <a16:creationId xmlns:a16="http://schemas.microsoft.com/office/drawing/2014/main" id="{BE3E4294-527A-7F42-942A-F0003E9CB33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09943" y="2667059"/>
            <a:ext cx="390649" cy="397566"/>
          </a:xfrm>
          <a:prstGeom prst="rect">
            <a:avLst/>
          </a:prstGeom>
        </p:spPr>
      </p:pic>
      <p:pic>
        <p:nvPicPr>
          <p:cNvPr id="8" name="Picture 7">
            <a:extLst>
              <a:ext uri="{FF2B5EF4-FFF2-40B4-BE49-F238E27FC236}">
                <a16:creationId xmlns:a16="http://schemas.microsoft.com/office/drawing/2014/main" id="{C4EE4A5A-B674-4D40-8860-3276770EF5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8441" y="5876811"/>
            <a:ext cx="383912" cy="397566"/>
          </a:xfrm>
          <a:prstGeom prst="rect">
            <a:avLst/>
          </a:prstGeom>
        </p:spPr>
      </p:pic>
      <p:pic>
        <p:nvPicPr>
          <p:cNvPr id="9" name="Picture 8">
            <a:extLst>
              <a:ext uri="{FF2B5EF4-FFF2-40B4-BE49-F238E27FC236}">
                <a16:creationId xmlns:a16="http://schemas.microsoft.com/office/drawing/2014/main" id="{A9AD72B3-558B-4649-8712-448C147D00C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09942" y="5876811"/>
            <a:ext cx="390649" cy="397566"/>
          </a:xfrm>
          <a:prstGeom prst="rect">
            <a:avLst/>
          </a:prstGeom>
        </p:spPr>
      </p:pic>
      <p:pic>
        <p:nvPicPr>
          <p:cNvPr id="11" name="Picture 10">
            <a:extLst>
              <a:ext uri="{FF2B5EF4-FFF2-40B4-BE49-F238E27FC236}">
                <a16:creationId xmlns:a16="http://schemas.microsoft.com/office/drawing/2014/main" id="{41253E59-D241-4744-BD0D-C61A6DF87C0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622501" y="1189243"/>
            <a:ext cx="1510049" cy="1127293"/>
          </a:xfrm>
          <a:prstGeom prst="rect">
            <a:avLst/>
          </a:prstGeom>
        </p:spPr>
      </p:pic>
      <p:pic>
        <p:nvPicPr>
          <p:cNvPr id="13" name="Picture 12">
            <a:extLst>
              <a:ext uri="{FF2B5EF4-FFF2-40B4-BE49-F238E27FC236}">
                <a16:creationId xmlns:a16="http://schemas.microsoft.com/office/drawing/2014/main" id="{649B3333-313E-444B-8800-4BA0CC79988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578317" y="4160160"/>
            <a:ext cx="1598418" cy="870036"/>
          </a:xfrm>
          <a:prstGeom prst="rect">
            <a:avLst/>
          </a:prstGeom>
        </p:spPr>
      </p:pic>
    </p:spTree>
    <p:extLst>
      <p:ext uri="{BB962C8B-B14F-4D97-AF65-F5344CB8AC3E}">
        <p14:creationId xmlns:p14="http://schemas.microsoft.com/office/powerpoint/2010/main" val="1125326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E9A749-B1E4-4BE0-8102-2EFF9A9DDFE4}"/>
              </a:ext>
            </a:extLst>
          </p:cNvPr>
          <p:cNvSpPr/>
          <p:nvPr/>
        </p:nvSpPr>
        <p:spPr>
          <a:xfrm>
            <a:off x="703770" y="4733280"/>
            <a:ext cx="8084932" cy="954107"/>
          </a:xfrm>
          <a:prstGeom prst="rect">
            <a:avLst/>
          </a:prstGeom>
        </p:spPr>
        <p:txBody>
          <a:bodyPr wrap="square">
            <a:spAutoFit/>
          </a:bodyPr>
          <a:lstStyle/>
          <a:p>
            <a:r>
              <a:rPr lang="en-US" sz="1400" dirty="0"/>
              <a:t>This power point is intended to be a guide for teachers for their reference although they may wish to show certain slides in the classroom. </a:t>
            </a:r>
          </a:p>
          <a:p>
            <a:endParaRPr lang="en-US" sz="1400" dirty="0"/>
          </a:p>
          <a:p>
            <a:r>
              <a:rPr lang="en-US" sz="1400" dirty="0"/>
              <a:t>We would welcome any feedback on these materials.</a:t>
            </a:r>
            <a:endParaRPr lang="en-GB" sz="1400" dirty="0"/>
          </a:p>
        </p:txBody>
      </p:sp>
      <p:sp>
        <p:nvSpPr>
          <p:cNvPr id="4" name="Rectangle 3">
            <a:extLst>
              <a:ext uri="{FF2B5EF4-FFF2-40B4-BE49-F238E27FC236}">
                <a16:creationId xmlns:a16="http://schemas.microsoft.com/office/drawing/2014/main" id="{DC449E50-D10E-484B-830F-FBDA3FD8D5DB}"/>
              </a:ext>
            </a:extLst>
          </p:cNvPr>
          <p:cNvSpPr/>
          <p:nvPr/>
        </p:nvSpPr>
        <p:spPr>
          <a:xfrm>
            <a:off x="703770" y="1809110"/>
            <a:ext cx="8084932" cy="2677656"/>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Disclaimer</a:t>
            </a:r>
          </a:p>
          <a:p>
            <a:pPr>
              <a:spcAft>
                <a:spcPts val="0"/>
              </a:spcAft>
            </a:pPr>
            <a:r>
              <a:rPr lang="en-GB" sz="1400" dirty="0">
                <a:latin typeface="Calibri" panose="020F0502020204030204" pitchFamily="34" charset="0"/>
                <a:ea typeface="Calibri" panose="020F0502020204030204" pitchFamily="34" charset="0"/>
              </a:rPr>
              <a:t>Primary Science Teaching Trust (PSTT) is not liable for the actions or activities of any reader or anyone else who uses the information in this document or the associated classroom materials. PSTT assumes no liability with regard to injuries or damage to property that may occur as a result of using the information contained in these plans.</a:t>
            </a:r>
          </a:p>
          <a:p>
            <a:pPr>
              <a:spcAft>
                <a:spcPts val="0"/>
              </a:spcAft>
            </a:pPr>
            <a:r>
              <a:rPr lang="en-GB" sz="1400" dirty="0">
                <a:latin typeface="Calibri" panose="020F0502020204030204" pitchFamily="34" charset="0"/>
                <a:ea typeface="Calibri" panose="020F0502020204030204" pitchFamily="34" charset="0"/>
              </a:rPr>
              <a:t> </a:t>
            </a:r>
          </a:p>
          <a:p>
            <a:pPr>
              <a:spcAft>
                <a:spcPts val="0"/>
              </a:spcAft>
            </a:pPr>
            <a:r>
              <a:rPr lang="en-GB" sz="1400" dirty="0">
                <a:latin typeface="Calibri" panose="020F0502020204030204" pitchFamily="34" charset="0"/>
                <a:ea typeface="Calibri" panose="020F0502020204030204" pitchFamily="34" charset="0"/>
              </a:rPr>
              <a:t>PSTT recommends that a full risk assessment is carried out before undertaking in the classroom any of the practical investigations contained in the power point.</a:t>
            </a:r>
          </a:p>
          <a:p>
            <a:pPr>
              <a:spcAft>
                <a:spcPts val="0"/>
              </a:spcAft>
            </a:pPr>
            <a:endParaRPr lang="en-GB" sz="1400" dirty="0">
              <a:latin typeface="Calibri" panose="020F0502020204030204" pitchFamily="34" charset="0"/>
              <a:ea typeface="Calibri" panose="020F0502020204030204" pitchFamily="34" charset="0"/>
            </a:endParaRPr>
          </a:p>
          <a:p>
            <a:pPr>
              <a:spcAft>
                <a:spcPts val="0"/>
              </a:spcAft>
            </a:pPr>
            <a:r>
              <a:rPr lang="en-GB" sz="1400" b="1" dirty="0">
                <a:latin typeface="Calibri" panose="020F0502020204030204" pitchFamily="34" charset="0"/>
                <a:ea typeface="Calibri" panose="020F0502020204030204" pitchFamily="34" charset="0"/>
              </a:rPr>
              <a:t>Safety note</a:t>
            </a:r>
          </a:p>
          <a:p>
            <a:pPr>
              <a:spcAft>
                <a:spcPts val="0"/>
              </a:spcAft>
            </a:pPr>
            <a:r>
              <a:rPr lang="en-GB" sz="1400" dirty="0">
                <a:latin typeface="Calibri" panose="020F0502020204030204" pitchFamily="34" charset="0"/>
                <a:ea typeface="Calibri" panose="020F0502020204030204" pitchFamily="34" charset="0"/>
              </a:rPr>
              <a:t>PSTT advises teachers to refer to either CLEAPSS website or SSERC website for up to date health and safety information when planning practical activities for children.</a:t>
            </a:r>
          </a:p>
        </p:txBody>
      </p:sp>
      <p:sp>
        <p:nvSpPr>
          <p:cNvPr id="5" name="Rectangle 4">
            <a:extLst>
              <a:ext uri="{FF2B5EF4-FFF2-40B4-BE49-F238E27FC236}">
                <a16:creationId xmlns:a16="http://schemas.microsoft.com/office/drawing/2014/main" id="{8DDA5A8F-916F-4B0A-89B9-F55C61E55418}"/>
              </a:ext>
            </a:extLst>
          </p:cNvPr>
          <p:cNvSpPr/>
          <p:nvPr/>
        </p:nvSpPr>
        <p:spPr>
          <a:xfrm>
            <a:off x="703770" y="393045"/>
            <a:ext cx="8084932" cy="1169551"/>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Copyright</a:t>
            </a:r>
          </a:p>
          <a:p>
            <a:pPr>
              <a:spcAft>
                <a:spcPts val="0"/>
              </a:spcAft>
            </a:pPr>
            <a:r>
              <a:rPr lang="en-GB" sz="1400" dirty="0">
                <a:latin typeface="Calibri" panose="020F0502020204030204" pitchFamily="34" charset="0"/>
                <a:ea typeface="Calibri" panose="020F0502020204030204" pitchFamily="34" charset="0"/>
              </a:rPr>
              <a:t>The materials included in these resources are </a:t>
            </a:r>
            <a:r>
              <a:rPr lang="en-GB" sz="1400" b="1" dirty="0">
                <a:latin typeface="Calibri" panose="020F0502020204030204" pitchFamily="34" charset="0"/>
                <a:ea typeface="Calibri" panose="020F0502020204030204" pitchFamily="34" charset="0"/>
              </a:rPr>
              <a:t>©Primary Science Teaching Trust 2021</a:t>
            </a:r>
            <a:r>
              <a:rPr lang="en-GB" sz="1400" dirty="0">
                <a:latin typeface="Calibri" panose="020F0502020204030204" pitchFamily="34" charset="0"/>
                <a:ea typeface="Calibri" panose="020F0502020204030204" pitchFamily="34" charset="0"/>
              </a:rPr>
              <a:t>, but may be freely reproduced by teachers in schools for educational purposes, subject to the source being credited. </a:t>
            </a:r>
          </a:p>
          <a:p>
            <a:pPr>
              <a:spcAft>
                <a:spcPts val="0"/>
              </a:spcAft>
            </a:pPr>
            <a:r>
              <a:rPr lang="en-GB" sz="1400" dirty="0">
                <a:latin typeface="Calibri" panose="020F0502020204030204" pitchFamily="34" charset="0"/>
                <a:ea typeface="Calibri" panose="020F0502020204030204" pitchFamily="34" charset="0"/>
              </a:rPr>
              <a:t>Materials may not be used for promotional or commercial purposes without the express permission of the PSTT. On no account may copies be offered for sale.</a:t>
            </a:r>
          </a:p>
        </p:txBody>
      </p:sp>
    </p:spTree>
    <p:extLst>
      <p:ext uri="{BB962C8B-B14F-4D97-AF65-F5344CB8AC3E}">
        <p14:creationId xmlns:p14="http://schemas.microsoft.com/office/powerpoint/2010/main" val="124576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2583336" cy="369332"/>
          </a:xfrm>
          <a:prstGeom prst="rect">
            <a:avLst/>
          </a:prstGeom>
          <a:noFill/>
        </p:spPr>
        <p:txBody>
          <a:bodyPr wrap="none" rtlCol="0">
            <a:spAutoFit/>
          </a:bodyPr>
          <a:lstStyle/>
          <a:p>
            <a:r>
              <a:rPr lang="en-GB" b="1" dirty="0"/>
              <a:t>Who were the scientists?</a:t>
            </a:r>
          </a:p>
        </p:txBody>
      </p:sp>
      <p:sp>
        <p:nvSpPr>
          <p:cNvPr id="2" name="Rectangle 1">
            <a:extLst>
              <a:ext uri="{FF2B5EF4-FFF2-40B4-BE49-F238E27FC236}">
                <a16:creationId xmlns:a16="http://schemas.microsoft.com/office/drawing/2014/main" id="{814EFA67-2758-4323-81D6-9B64B30E5AD7}"/>
              </a:ext>
            </a:extLst>
          </p:cNvPr>
          <p:cNvSpPr/>
          <p:nvPr/>
        </p:nvSpPr>
        <p:spPr>
          <a:xfrm>
            <a:off x="720000" y="908720"/>
            <a:ext cx="8172480" cy="4154984"/>
          </a:xfrm>
          <a:prstGeom prst="rect">
            <a:avLst/>
          </a:prstGeom>
        </p:spPr>
        <p:txBody>
          <a:bodyPr wrap="square">
            <a:spAutoFit/>
          </a:bodyPr>
          <a:lstStyle/>
          <a:p>
            <a:pPr>
              <a:spcAft>
                <a:spcPts val="0"/>
              </a:spcAft>
            </a:pPr>
            <a:r>
              <a:rPr lang="en-GB" sz="2400" b="1" dirty="0">
                <a:latin typeface="Calibri" panose="020F0502020204030204" pitchFamily="34" charset="0"/>
                <a:ea typeface="Calibri" panose="020F0502020204030204" pitchFamily="34" charset="0"/>
                <a:cs typeface="Times New Roman" panose="02020603050405020304" pitchFamily="18" charset="0"/>
              </a:rPr>
              <a:t>Detection and localization of surgically resectable cancers with </a:t>
            </a:r>
            <a:r>
              <a:rPr lang="en-GB" sz="2400" b="1" dirty="0" err="1">
                <a:latin typeface="Calibri" panose="020F0502020204030204" pitchFamily="34" charset="0"/>
                <a:ea typeface="Calibri" panose="020F0502020204030204" pitchFamily="34" charset="0"/>
                <a:cs typeface="Times New Roman" panose="02020603050405020304" pitchFamily="18" charset="0"/>
              </a:rPr>
              <a:t>amulti</a:t>
            </a:r>
            <a:r>
              <a:rPr lang="en-GB" sz="2400" b="1" dirty="0">
                <a:latin typeface="Calibri" panose="020F0502020204030204" pitchFamily="34" charset="0"/>
                <a:ea typeface="Calibri" panose="020F0502020204030204" pitchFamily="34" charset="0"/>
                <a:cs typeface="Times New Roman" panose="02020603050405020304" pitchFamily="18" charset="0"/>
              </a:rPr>
              <a:t>-analyte blood test</a:t>
            </a:r>
            <a:r>
              <a:rPr lang="en-GB" dirty="0">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r>
              <a:rPr lang="en-GB" dirty="0"/>
              <a:t>By... Joshua D. Cohen, Lu Li,6 </a:t>
            </a:r>
            <a:r>
              <a:rPr lang="en-GB" dirty="0" err="1"/>
              <a:t>Yuxuan</a:t>
            </a:r>
            <a:r>
              <a:rPr lang="en-GB" dirty="0"/>
              <a:t> Wang,</a:t>
            </a:r>
            <a:r>
              <a:rPr lang="en-GB" baseline="30000" dirty="0"/>
              <a:t> </a:t>
            </a:r>
            <a:r>
              <a:rPr lang="en-GB" dirty="0"/>
              <a:t>Christopher Thoburn, Bahman </a:t>
            </a:r>
            <a:r>
              <a:rPr lang="en-GB" dirty="0" err="1"/>
              <a:t>Afsari</a:t>
            </a:r>
            <a:r>
              <a:rPr lang="en-GB" dirty="0"/>
              <a:t>, Ludmila Danilova, Christopher Douville,</a:t>
            </a:r>
            <a:r>
              <a:rPr lang="en-GB" baseline="30000" dirty="0"/>
              <a:t> </a:t>
            </a:r>
            <a:r>
              <a:rPr lang="en-GB" dirty="0"/>
              <a:t>Ammar A. </a:t>
            </a:r>
            <a:r>
              <a:rPr lang="en-GB" dirty="0" err="1"/>
              <a:t>Javed</a:t>
            </a:r>
            <a:r>
              <a:rPr lang="en-GB" dirty="0"/>
              <a:t>, Fay Wong,</a:t>
            </a:r>
            <a:r>
              <a:rPr lang="en-GB" baseline="30000" dirty="0"/>
              <a:t> </a:t>
            </a:r>
            <a:r>
              <a:rPr lang="en-GB" dirty="0"/>
              <a:t>Austin Mattox,</a:t>
            </a:r>
            <a:r>
              <a:rPr lang="en-GB" baseline="30000" dirty="0"/>
              <a:t> </a:t>
            </a:r>
            <a:r>
              <a:rPr lang="en-GB" dirty="0"/>
              <a:t>Ralph. H. </a:t>
            </a:r>
            <a:r>
              <a:rPr lang="en-GB" dirty="0" err="1"/>
              <a:t>Hruban</a:t>
            </a:r>
            <a:r>
              <a:rPr lang="en-GB" dirty="0"/>
              <a:t>,</a:t>
            </a:r>
            <a:r>
              <a:rPr lang="en-GB" baseline="30000" dirty="0"/>
              <a:t> </a:t>
            </a:r>
            <a:r>
              <a:rPr lang="en-GB" dirty="0"/>
              <a:t>Christopher L. Wolfgang, Michael G. </a:t>
            </a:r>
            <a:r>
              <a:rPr lang="en-GB" dirty="0" err="1"/>
              <a:t>Goggins</a:t>
            </a:r>
            <a:r>
              <a:rPr lang="en-GB" dirty="0"/>
              <a:t>,</a:t>
            </a:r>
            <a:r>
              <a:rPr lang="en-GB" baseline="30000" dirty="0"/>
              <a:t> </a:t>
            </a:r>
            <a:r>
              <a:rPr lang="en-GB" dirty="0"/>
              <a:t>Marco Dal Molin</a:t>
            </a:r>
            <a:r>
              <a:rPr lang="en-GB" baseline="30000" dirty="0"/>
              <a:t>,</a:t>
            </a:r>
            <a:r>
              <a:rPr lang="en-GB" dirty="0"/>
              <a:t> Tian-Li Wang,</a:t>
            </a:r>
            <a:r>
              <a:rPr lang="en-GB" baseline="30000" dirty="0"/>
              <a:t> </a:t>
            </a:r>
            <a:r>
              <a:rPr lang="en-GB" dirty="0"/>
              <a:t>Richard </a:t>
            </a:r>
            <a:r>
              <a:rPr lang="en-GB" dirty="0" err="1"/>
              <a:t>Roden</a:t>
            </a:r>
            <a:r>
              <a:rPr lang="en-GB" dirty="0"/>
              <a:t>, Alison P. Klein,</a:t>
            </a:r>
            <a:r>
              <a:rPr lang="en-GB" baseline="30000" dirty="0"/>
              <a:t> </a:t>
            </a:r>
            <a:r>
              <a:rPr lang="en-GB" dirty="0"/>
              <a:t>Janine </a:t>
            </a:r>
            <a:r>
              <a:rPr lang="en-GB" dirty="0" err="1"/>
              <a:t>Ptak</a:t>
            </a:r>
            <a:r>
              <a:rPr lang="en-GB" dirty="0"/>
              <a:t>,</a:t>
            </a:r>
            <a:r>
              <a:rPr lang="en-GB" baseline="30000" dirty="0"/>
              <a:t> </a:t>
            </a:r>
            <a:r>
              <a:rPr lang="en-GB" dirty="0"/>
              <a:t>Lisa Dobbyn,</a:t>
            </a:r>
            <a:r>
              <a:rPr lang="en-GB" baseline="30000" dirty="0"/>
              <a:t> </a:t>
            </a:r>
            <a:r>
              <a:rPr lang="en-GB" dirty="0"/>
              <a:t>Joy Schaefer, Natalie Silliman,</a:t>
            </a:r>
            <a:r>
              <a:rPr lang="en-GB" baseline="30000" dirty="0"/>
              <a:t> </a:t>
            </a:r>
            <a:r>
              <a:rPr lang="en-GB" dirty="0"/>
              <a:t>Maria </a:t>
            </a:r>
            <a:r>
              <a:rPr lang="en-GB" dirty="0" err="1"/>
              <a:t>Popoli</a:t>
            </a:r>
            <a:r>
              <a:rPr lang="en-GB" dirty="0"/>
              <a:t>,</a:t>
            </a:r>
            <a:r>
              <a:rPr lang="en-GB" baseline="30000" dirty="0"/>
              <a:t> </a:t>
            </a:r>
            <a:r>
              <a:rPr lang="en-GB" dirty="0"/>
              <a:t>Joshua T. Vogelstein, James D. Browne, Robert E. Schoen,</a:t>
            </a:r>
            <a:r>
              <a:rPr lang="en-GB" baseline="30000" dirty="0"/>
              <a:t> </a:t>
            </a:r>
            <a:r>
              <a:rPr lang="en-GB" dirty="0"/>
              <a:t>Randall E. Brand, Jeanne Tie,</a:t>
            </a:r>
            <a:r>
              <a:rPr lang="en-GB" baseline="30000" dirty="0"/>
              <a:t> </a:t>
            </a:r>
            <a:r>
              <a:rPr lang="en-GB" dirty="0"/>
              <a:t>Peter Gibbs, Hui-Li Wong, Aaron S. Mansfield, </a:t>
            </a:r>
            <a:r>
              <a:rPr lang="en-GB" dirty="0" err="1"/>
              <a:t>Jin</a:t>
            </a:r>
            <a:r>
              <a:rPr lang="en-GB" dirty="0"/>
              <a:t> Jen, Samir M. </a:t>
            </a:r>
            <a:r>
              <a:rPr lang="en-GB" dirty="0" err="1"/>
              <a:t>Hanash</a:t>
            </a:r>
            <a:r>
              <a:rPr lang="en-GB" dirty="0"/>
              <a:t>, Massimo </a:t>
            </a:r>
            <a:r>
              <a:rPr lang="en-GB" dirty="0" err="1"/>
              <a:t>Falconi</a:t>
            </a:r>
            <a:r>
              <a:rPr lang="en-GB" dirty="0"/>
              <a:t>,</a:t>
            </a:r>
            <a:r>
              <a:rPr lang="en-GB" baseline="30000" dirty="0"/>
              <a:t> </a:t>
            </a:r>
            <a:r>
              <a:rPr lang="en-GB" dirty="0"/>
              <a:t>Peter J. Allen, </a:t>
            </a:r>
            <a:r>
              <a:rPr lang="en-GB" dirty="0" err="1"/>
              <a:t>Shibin</a:t>
            </a:r>
            <a:r>
              <a:rPr lang="en-GB" dirty="0"/>
              <a:t> Zhou,</a:t>
            </a:r>
            <a:r>
              <a:rPr lang="en-GB" baseline="30000" dirty="0"/>
              <a:t> </a:t>
            </a:r>
            <a:r>
              <a:rPr lang="en-GB" dirty="0"/>
              <a:t>Chetan </a:t>
            </a:r>
            <a:r>
              <a:rPr lang="en-GB" dirty="0" err="1"/>
              <a:t>Bettegowda</a:t>
            </a:r>
            <a:r>
              <a:rPr lang="en-GB" dirty="0"/>
              <a:t>, Luis A. Diaz Jr.,</a:t>
            </a:r>
            <a:r>
              <a:rPr lang="en-GB" baseline="30000" dirty="0"/>
              <a:t> </a:t>
            </a:r>
            <a:r>
              <a:rPr lang="en-GB" b="1" dirty="0"/>
              <a:t>Cristian Tomasetti</a:t>
            </a:r>
            <a:r>
              <a:rPr lang="en-GB" dirty="0"/>
              <a:t>,</a:t>
            </a:r>
            <a:r>
              <a:rPr lang="en-GB" baseline="30000" dirty="0"/>
              <a:t> </a:t>
            </a:r>
            <a:r>
              <a:rPr lang="en-GB" b="1" dirty="0"/>
              <a:t>Kenneth W. Kinzler</a:t>
            </a:r>
            <a:r>
              <a:rPr lang="en-GB" dirty="0"/>
              <a:t>,</a:t>
            </a:r>
            <a:r>
              <a:rPr lang="en-GB" baseline="30000" dirty="0"/>
              <a:t> </a:t>
            </a:r>
            <a:r>
              <a:rPr lang="en-GB" b="1" dirty="0"/>
              <a:t>Bert Vogelstein</a:t>
            </a:r>
            <a:r>
              <a:rPr lang="en-GB" dirty="0"/>
              <a:t>,</a:t>
            </a:r>
            <a:r>
              <a:rPr lang="en-GB" baseline="30000" dirty="0"/>
              <a:t> </a:t>
            </a:r>
            <a:r>
              <a:rPr lang="en-GB" b="1" dirty="0"/>
              <a:t>Anne Marie Lennon</a:t>
            </a:r>
            <a:r>
              <a:rPr lang="en-GB" dirty="0"/>
              <a:t>,</a:t>
            </a:r>
            <a:r>
              <a:rPr lang="en-GB" baseline="30000" dirty="0"/>
              <a:t> </a:t>
            </a:r>
            <a:r>
              <a:rPr lang="en-GB" b="1" dirty="0"/>
              <a:t>Nickolas Papadopoulos</a:t>
            </a:r>
            <a:endParaRPr lang="en-GB" dirty="0"/>
          </a:p>
          <a:p>
            <a:endParaRPr lang="en-GB" i="1" dirty="0">
              <a:latin typeface="Calibri" panose="020F0502020204030204" pitchFamily="34" charset="0"/>
              <a:ea typeface="Calibri" panose="020F0502020204030204" pitchFamily="34" charset="0"/>
              <a:cs typeface="Times New Roman" panose="02020603050405020304" pitchFamily="18" charset="0"/>
            </a:endParaRPr>
          </a:p>
          <a:p>
            <a:r>
              <a:rPr lang="en-GB" dirty="0">
                <a:latin typeface="Calibri" panose="020F0502020204030204" pitchFamily="34" charset="0"/>
                <a:ea typeface="Calibri" panose="020F0502020204030204" pitchFamily="34" charset="0"/>
                <a:cs typeface="Times New Roman" panose="02020603050405020304" pitchFamily="18" charset="0"/>
              </a:rPr>
              <a:t>Published in</a:t>
            </a:r>
            <a:r>
              <a:rPr lang="en-GB" i="1" dirty="0">
                <a:latin typeface="Calibri" panose="020F0502020204030204" pitchFamily="34" charset="0"/>
                <a:ea typeface="Calibri" panose="020F0502020204030204" pitchFamily="34" charset="0"/>
                <a:cs typeface="Times New Roman" panose="02020603050405020304" pitchFamily="18" charset="0"/>
              </a:rPr>
              <a:t> Science </a:t>
            </a:r>
            <a:r>
              <a:rPr lang="en-GB" b="1" i="1" dirty="0">
                <a:latin typeface="Calibri" panose="020F0502020204030204" pitchFamily="34" charset="0"/>
                <a:ea typeface="Calibri" panose="020F0502020204030204" pitchFamily="34" charset="0"/>
                <a:cs typeface="Times New Roman" panose="02020603050405020304" pitchFamily="18" charset="0"/>
              </a:rPr>
              <a:t>356</a:t>
            </a:r>
            <a:r>
              <a:rPr lang="en-GB" i="1" dirty="0">
                <a:latin typeface="Calibri" panose="020F0502020204030204" pitchFamily="34" charset="0"/>
                <a:ea typeface="Calibri" panose="020F0502020204030204" pitchFamily="34" charset="0"/>
                <a:cs typeface="Times New Roman" panose="02020603050405020304" pitchFamily="18" charset="0"/>
              </a:rPr>
              <a:t>, 1393-139 (2017)</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C42ED56A-59A1-4730-BE79-BAD382298BBE}"/>
              </a:ext>
            </a:extLst>
          </p:cNvPr>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4" name="Rectangle: Rounded Corners 3">
            <a:extLst>
              <a:ext uri="{FF2B5EF4-FFF2-40B4-BE49-F238E27FC236}">
                <a16:creationId xmlns:a16="http://schemas.microsoft.com/office/drawing/2014/main" id="{6BA3BD2C-7674-41B0-8AE2-92EDFA799EB4}"/>
              </a:ext>
            </a:extLst>
          </p:cNvPr>
          <p:cNvSpPr/>
          <p:nvPr/>
        </p:nvSpPr>
        <p:spPr>
          <a:xfrm>
            <a:off x="827584" y="5589240"/>
            <a:ext cx="7848872"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Look at the next slide to see where all these researchers worked!</a:t>
            </a:r>
          </a:p>
        </p:txBody>
      </p:sp>
    </p:spTree>
    <p:extLst>
      <p:ext uri="{BB962C8B-B14F-4D97-AF65-F5344CB8AC3E}">
        <p14:creationId xmlns:p14="http://schemas.microsoft.com/office/powerpoint/2010/main" val="1325606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2583336" cy="369332"/>
          </a:xfrm>
          <a:prstGeom prst="rect">
            <a:avLst/>
          </a:prstGeom>
          <a:noFill/>
        </p:spPr>
        <p:txBody>
          <a:bodyPr wrap="none" rtlCol="0">
            <a:spAutoFit/>
          </a:bodyPr>
          <a:lstStyle/>
          <a:p>
            <a:r>
              <a:rPr lang="en-GB" b="1" dirty="0"/>
              <a:t>Who were the scientists?</a:t>
            </a:r>
          </a:p>
        </p:txBody>
      </p:sp>
      <p:sp>
        <p:nvSpPr>
          <p:cNvPr id="2" name="Rectangle 1">
            <a:extLst>
              <a:ext uri="{FF2B5EF4-FFF2-40B4-BE49-F238E27FC236}">
                <a16:creationId xmlns:a16="http://schemas.microsoft.com/office/drawing/2014/main" id="{814EFA67-2758-4323-81D6-9B64B30E5AD7}"/>
              </a:ext>
            </a:extLst>
          </p:cNvPr>
          <p:cNvSpPr/>
          <p:nvPr/>
        </p:nvSpPr>
        <p:spPr>
          <a:xfrm>
            <a:off x="720000" y="908720"/>
            <a:ext cx="8424000" cy="3785652"/>
          </a:xfrm>
          <a:prstGeom prst="rect">
            <a:avLst/>
          </a:prstGeom>
        </p:spPr>
        <p:txBody>
          <a:bodyPr wrap="square">
            <a:spAutoFit/>
          </a:bodyPr>
          <a:lstStyle/>
          <a:p>
            <a:pPr>
              <a:spcAft>
                <a:spcPts val="0"/>
              </a:spcAft>
            </a:pPr>
            <a:r>
              <a:rPr lang="en-GB" sz="2400" b="1" dirty="0">
                <a:latin typeface="Calibri" panose="020F0502020204030204" pitchFamily="34" charset="0"/>
                <a:ea typeface="Calibri" panose="020F0502020204030204" pitchFamily="34" charset="0"/>
                <a:cs typeface="Times New Roman" panose="02020603050405020304" pitchFamily="18" charset="0"/>
              </a:rPr>
              <a:t>42 scientists from 25 research centres across the world worked on this project:</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spcAft>
                <a:spcPts val="600"/>
              </a:spcAft>
              <a:buFont typeface="Arial" panose="020B0604020202020204" pitchFamily="34" charset="0"/>
              <a:buChar char="•"/>
            </a:pPr>
            <a:r>
              <a:rPr lang="en-GB" b="1" dirty="0"/>
              <a:t>Fourteen</a:t>
            </a:r>
            <a:r>
              <a:rPr lang="en-GB" dirty="0"/>
              <a:t> different departments at the Johns Hopkins University, Baltimore, </a:t>
            </a:r>
            <a:r>
              <a:rPr lang="en-GB" b="1" dirty="0"/>
              <a:t>USA</a:t>
            </a:r>
          </a:p>
          <a:p>
            <a:pPr marL="285750" indent="-285750">
              <a:spcAft>
                <a:spcPts val="600"/>
              </a:spcAft>
              <a:buFont typeface="Arial" panose="020B0604020202020204" pitchFamily="34" charset="0"/>
              <a:buChar char="•"/>
            </a:pPr>
            <a:r>
              <a:rPr lang="en-GB" b="1" dirty="0"/>
              <a:t>Two</a:t>
            </a:r>
            <a:r>
              <a:rPr lang="en-GB" dirty="0"/>
              <a:t> departments at the University of Pittsburgh, </a:t>
            </a:r>
            <a:r>
              <a:rPr lang="en-GB" b="1" dirty="0"/>
              <a:t>USA</a:t>
            </a:r>
          </a:p>
          <a:p>
            <a:pPr marL="285750" indent="-285750">
              <a:spcAft>
                <a:spcPts val="600"/>
              </a:spcAft>
              <a:buFont typeface="Arial" panose="020B0604020202020204" pitchFamily="34" charset="0"/>
              <a:buChar char="•"/>
            </a:pPr>
            <a:r>
              <a:rPr lang="en-GB" b="1" dirty="0"/>
              <a:t>Two</a:t>
            </a:r>
            <a:r>
              <a:rPr lang="en-GB" dirty="0"/>
              <a:t> departments at the Mayo Clinic, Rochester, </a:t>
            </a:r>
            <a:r>
              <a:rPr lang="en-GB" b="1" dirty="0"/>
              <a:t>USA</a:t>
            </a:r>
          </a:p>
          <a:p>
            <a:pPr marL="285750" indent="-285750">
              <a:spcAft>
                <a:spcPts val="600"/>
              </a:spcAft>
              <a:buFont typeface="Arial" panose="020B0604020202020204" pitchFamily="34" charset="0"/>
              <a:buChar char="•"/>
            </a:pPr>
            <a:r>
              <a:rPr lang="en-GB" dirty="0" err="1"/>
              <a:t>Center</a:t>
            </a:r>
            <a:r>
              <a:rPr lang="en-GB" dirty="0"/>
              <a:t> for Pancreatic Cancer Research, University of Texas, </a:t>
            </a:r>
            <a:r>
              <a:rPr lang="en-GB" b="1" dirty="0"/>
              <a:t>USA</a:t>
            </a:r>
          </a:p>
          <a:p>
            <a:pPr marL="285750" indent="-285750">
              <a:spcAft>
                <a:spcPts val="600"/>
              </a:spcAft>
              <a:buFont typeface="Arial" panose="020B0604020202020204" pitchFamily="34" charset="0"/>
              <a:buChar char="•"/>
            </a:pPr>
            <a:r>
              <a:rPr lang="en-GB" dirty="0"/>
              <a:t>Department of Surgery, Memorial Sloan-Kettering Cancer </a:t>
            </a:r>
            <a:r>
              <a:rPr lang="en-GB" dirty="0" err="1"/>
              <a:t>Center</a:t>
            </a:r>
            <a:r>
              <a:rPr lang="en-GB" dirty="0"/>
              <a:t>, New York, </a:t>
            </a:r>
            <a:r>
              <a:rPr lang="en-GB" b="1" dirty="0"/>
              <a:t>USA</a:t>
            </a:r>
          </a:p>
          <a:p>
            <a:pPr marL="285750" indent="-285750">
              <a:spcAft>
                <a:spcPts val="600"/>
              </a:spcAft>
              <a:buFont typeface="Arial" panose="020B0604020202020204" pitchFamily="34" charset="0"/>
              <a:buChar char="•"/>
            </a:pPr>
            <a:r>
              <a:rPr lang="en-GB" b="1" dirty="0"/>
              <a:t>Four</a:t>
            </a:r>
            <a:r>
              <a:rPr lang="en-GB" dirty="0"/>
              <a:t> research centres from Melbourne, </a:t>
            </a:r>
            <a:r>
              <a:rPr lang="en-GB" b="1" dirty="0"/>
              <a:t>Australia</a:t>
            </a:r>
          </a:p>
          <a:p>
            <a:pPr marL="285750" indent="-285750">
              <a:spcAft>
                <a:spcPts val="600"/>
              </a:spcAft>
              <a:buFont typeface="Arial" panose="020B0604020202020204" pitchFamily="34" charset="0"/>
              <a:buChar char="•"/>
            </a:pPr>
            <a:r>
              <a:rPr lang="en-GB" dirty="0"/>
              <a:t>Department of Surgery, San Raffaele Scientific Institute Research Hospital, Milan, </a:t>
            </a:r>
            <a:r>
              <a:rPr lang="en-GB" b="1" dirty="0"/>
              <a:t>Italy</a:t>
            </a:r>
          </a:p>
        </p:txBody>
      </p:sp>
      <p:sp>
        <p:nvSpPr>
          <p:cNvPr id="3" name="Rectangle 2">
            <a:extLst>
              <a:ext uri="{FF2B5EF4-FFF2-40B4-BE49-F238E27FC236}">
                <a16:creationId xmlns:a16="http://schemas.microsoft.com/office/drawing/2014/main" id="{C42ED56A-59A1-4730-BE79-BAD382298BBE}"/>
              </a:ext>
            </a:extLst>
          </p:cNvPr>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5" name="Rectangle: Rounded Corners 4">
            <a:extLst>
              <a:ext uri="{FF2B5EF4-FFF2-40B4-BE49-F238E27FC236}">
                <a16:creationId xmlns:a16="http://schemas.microsoft.com/office/drawing/2014/main" id="{0F1BEE6C-3386-4F78-99BF-C2AA966525F6}"/>
              </a:ext>
            </a:extLst>
          </p:cNvPr>
          <p:cNvSpPr/>
          <p:nvPr/>
        </p:nvSpPr>
        <p:spPr>
          <a:xfrm>
            <a:off x="971600" y="5157192"/>
            <a:ext cx="5040560"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did they all work together?</a:t>
            </a:r>
          </a:p>
        </p:txBody>
      </p:sp>
      <p:sp>
        <p:nvSpPr>
          <p:cNvPr id="6" name="TextBox 5">
            <a:extLst>
              <a:ext uri="{FF2B5EF4-FFF2-40B4-BE49-F238E27FC236}">
                <a16:creationId xmlns:a16="http://schemas.microsoft.com/office/drawing/2014/main" id="{CDFB7A8F-E5C9-4E27-ABC1-26BFCD498626}"/>
              </a:ext>
            </a:extLst>
          </p:cNvPr>
          <p:cNvSpPr txBox="1"/>
          <p:nvPr/>
        </p:nvSpPr>
        <p:spPr>
          <a:xfrm>
            <a:off x="971600" y="6237312"/>
            <a:ext cx="4400307" cy="369332"/>
          </a:xfrm>
          <a:prstGeom prst="rect">
            <a:avLst/>
          </a:prstGeom>
          <a:noFill/>
        </p:spPr>
        <p:txBody>
          <a:bodyPr wrap="none" rtlCol="0">
            <a:spAutoFit/>
          </a:bodyPr>
          <a:lstStyle/>
          <a:p>
            <a:r>
              <a:rPr lang="en-GB" dirty="0"/>
              <a:t>Note: some countries spell centre as ‘</a:t>
            </a:r>
            <a:r>
              <a:rPr lang="en-GB" dirty="0" err="1"/>
              <a:t>center</a:t>
            </a:r>
            <a:r>
              <a:rPr lang="en-GB" dirty="0"/>
              <a:t>’.</a:t>
            </a:r>
          </a:p>
        </p:txBody>
      </p:sp>
    </p:spTree>
    <p:extLst>
      <p:ext uri="{BB962C8B-B14F-4D97-AF65-F5344CB8AC3E}">
        <p14:creationId xmlns:p14="http://schemas.microsoft.com/office/powerpoint/2010/main" val="3521181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2583336" cy="369332"/>
          </a:xfrm>
          <a:prstGeom prst="rect">
            <a:avLst/>
          </a:prstGeom>
          <a:noFill/>
        </p:spPr>
        <p:txBody>
          <a:bodyPr wrap="none" rtlCol="0">
            <a:spAutoFit/>
          </a:bodyPr>
          <a:lstStyle/>
          <a:p>
            <a:r>
              <a:rPr lang="en-GB" b="1" dirty="0"/>
              <a:t>Who were the scientists?</a:t>
            </a:r>
          </a:p>
        </p:txBody>
      </p:sp>
      <p:sp>
        <p:nvSpPr>
          <p:cNvPr id="3" name="Rectangle 2">
            <a:extLst>
              <a:ext uri="{FF2B5EF4-FFF2-40B4-BE49-F238E27FC236}">
                <a16:creationId xmlns:a16="http://schemas.microsoft.com/office/drawing/2014/main" id="{C42ED56A-59A1-4730-BE79-BAD382298BBE}"/>
              </a:ext>
            </a:extLst>
          </p:cNvPr>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6" name="TextBox 5">
            <a:extLst>
              <a:ext uri="{FF2B5EF4-FFF2-40B4-BE49-F238E27FC236}">
                <a16:creationId xmlns:a16="http://schemas.microsoft.com/office/drawing/2014/main" id="{CDFB7A8F-E5C9-4E27-ABC1-26BFCD498626}"/>
              </a:ext>
            </a:extLst>
          </p:cNvPr>
          <p:cNvSpPr txBox="1"/>
          <p:nvPr/>
        </p:nvSpPr>
        <p:spPr>
          <a:xfrm>
            <a:off x="1373073" y="5913242"/>
            <a:ext cx="6645409" cy="369332"/>
          </a:xfrm>
          <a:prstGeom prst="rect">
            <a:avLst/>
          </a:prstGeom>
          <a:noFill/>
        </p:spPr>
        <p:txBody>
          <a:bodyPr wrap="none" rtlCol="0">
            <a:spAutoFit/>
          </a:bodyPr>
          <a:lstStyle/>
          <a:p>
            <a:pPr lvl="0"/>
            <a:r>
              <a:rPr lang="en-US" sz="1800" dirty="0">
                <a:effectLst/>
                <a:latin typeface="Calibri" panose="020F0502020204030204" pitchFamily="34" charset="0"/>
                <a:ea typeface="Times New Roman" panose="02020603050405020304" pitchFamily="18" charset="0"/>
              </a:rPr>
              <a:t>A group photo of some of the people who were involved in the study</a:t>
            </a:r>
            <a:endParaRPr lang="en-GB" sz="1800" dirty="0">
              <a:effectLst/>
              <a:latin typeface="Calibri" panose="020F0502020204030204" pitchFamily="34" charset="0"/>
              <a:ea typeface="Calibri" panose="020F0502020204030204" pitchFamily="34" charset="0"/>
            </a:endParaRPr>
          </a:p>
        </p:txBody>
      </p:sp>
      <p:pic>
        <p:nvPicPr>
          <p:cNvPr id="4" name="Picture 3">
            <a:extLst>
              <a:ext uri="{FF2B5EF4-FFF2-40B4-BE49-F238E27FC236}">
                <a16:creationId xmlns:a16="http://schemas.microsoft.com/office/drawing/2014/main" id="{4BF41ADE-BD7D-4488-8FB2-22387F775F8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0000" y="931170"/>
            <a:ext cx="8424000" cy="4602301"/>
          </a:xfrm>
          <a:prstGeom prst="rect">
            <a:avLst/>
          </a:prstGeom>
        </p:spPr>
      </p:pic>
      <p:pic>
        <p:nvPicPr>
          <p:cNvPr id="8" name="Picture 7">
            <a:extLst>
              <a:ext uri="{FF2B5EF4-FFF2-40B4-BE49-F238E27FC236}">
                <a16:creationId xmlns:a16="http://schemas.microsoft.com/office/drawing/2014/main" id="{8E26F40B-7024-4851-8A76-D7FC5D4AD12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0000" y="931170"/>
            <a:ext cx="817062" cy="985662"/>
          </a:xfrm>
          <a:prstGeom prst="rect">
            <a:avLst/>
          </a:prstGeom>
        </p:spPr>
      </p:pic>
      <p:pic>
        <p:nvPicPr>
          <p:cNvPr id="9" name="Picture 8">
            <a:extLst>
              <a:ext uri="{FF2B5EF4-FFF2-40B4-BE49-F238E27FC236}">
                <a16:creationId xmlns:a16="http://schemas.microsoft.com/office/drawing/2014/main" id="{7E8D5E18-9F4D-4C45-BA3E-FB468AC6C56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0000" y="3264361"/>
            <a:ext cx="899672" cy="1103464"/>
          </a:xfrm>
          <a:prstGeom prst="rect">
            <a:avLst/>
          </a:prstGeom>
        </p:spPr>
      </p:pic>
      <p:pic>
        <p:nvPicPr>
          <p:cNvPr id="10" name="Picture 9">
            <a:extLst>
              <a:ext uri="{FF2B5EF4-FFF2-40B4-BE49-F238E27FC236}">
                <a16:creationId xmlns:a16="http://schemas.microsoft.com/office/drawing/2014/main" id="{BA6073D3-420A-477F-A823-9222074D1B7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14913" y="4362940"/>
            <a:ext cx="899672" cy="1168903"/>
          </a:xfrm>
          <a:prstGeom prst="rect">
            <a:avLst/>
          </a:prstGeom>
        </p:spPr>
      </p:pic>
      <p:pic>
        <p:nvPicPr>
          <p:cNvPr id="11" name="Picture 10">
            <a:extLst>
              <a:ext uri="{FF2B5EF4-FFF2-40B4-BE49-F238E27FC236}">
                <a16:creationId xmlns:a16="http://schemas.microsoft.com/office/drawing/2014/main" id="{81ADFB55-DB5F-47F1-B4EE-CD0AD2760A3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838333" y="4228813"/>
            <a:ext cx="1310754" cy="1304657"/>
          </a:xfrm>
          <a:prstGeom prst="rect">
            <a:avLst/>
          </a:prstGeom>
        </p:spPr>
      </p:pic>
      <p:pic>
        <p:nvPicPr>
          <p:cNvPr id="12" name="Picture 11">
            <a:extLst>
              <a:ext uri="{FF2B5EF4-FFF2-40B4-BE49-F238E27FC236}">
                <a16:creationId xmlns:a16="http://schemas.microsoft.com/office/drawing/2014/main" id="{EB24059D-4CE2-4552-854B-9BDBADE07D3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918598" y="2811678"/>
            <a:ext cx="1225402" cy="1426588"/>
          </a:xfrm>
          <a:prstGeom prst="rect">
            <a:avLst/>
          </a:prstGeom>
        </p:spPr>
      </p:pic>
      <p:pic>
        <p:nvPicPr>
          <p:cNvPr id="13" name="Picture 12">
            <a:extLst>
              <a:ext uri="{FF2B5EF4-FFF2-40B4-BE49-F238E27FC236}">
                <a16:creationId xmlns:a16="http://schemas.microsoft.com/office/drawing/2014/main" id="{C2C8F17E-DA68-4077-9ED6-F59300DAB25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985660" y="931170"/>
            <a:ext cx="1158340" cy="1261981"/>
          </a:xfrm>
          <a:prstGeom prst="rect">
            <a:avLst/>
          </a:prstGeom>
        </p:spPr>
      </p:pic>
      <p:pic>
        <p:nvPicPr>
          <p:cNvPr id="14" name="Picture 13">
            <a:extLst>
              <a:ext uri="{FF2B5EF4-FFF2-40B4-BE49-F238E27FC236}">
                <a16:creationId xmlns:a16="http://schemas.microsoft.com/office/drawing/2014/main" id="{E97C3BA3-8D22-4EC2-86F5-AA9D554FB60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603779" y="4148281"/>
            <a:ext cx="1277604" cy="1377158"/>
          </a:xfrm>
          <a:prstGeom prst="rect">
            <a:avLst/>
          </a:prstGeom>
        </p:spPr>
      </p:pic>
      <p:pic>
        <p:nvPicPr>
          <p:cNvPr id="15" name="Picture 14">
            <a:extLst>
              <a:ext uri="{FF2B5EF4-FFF2-40B4-BE49-F238E27FC236}">
                <a16:creationId xmlns:a16="http://schemas.microsoft.com/office/drawing/2014/main" id="{B6F71031-1FB1-4E9B-8834-05B00AD9F9BD}"/>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678152" y="4192234"/>
            <a:ext cx="1176630" cy="1341236"/>
          </a:xfrm>
          <a:prstGeom prst="rect">
            <a:avLst/>
          </a:prstGeom>
        </p:spPr>
      </p:pic>
      <p:pic>
        <p:nvPicPr>
          <p:cNvPr id="16" name="Picture 15">
            <a:extLst>
              <a:ext uri="{FF2B5EF4-FFF2-40B4-BE49-F238E27FC236}">
                <a16:creationId xmlns:a16="http://schemas.microsoft.com/office/drawing/2014/main" id="{E92FCAC9-D713-420F-AFA4-4BA65E131595}"/>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293591" y="4038194"/>
            <a:ext cx="1390008" cy="1493649"/>
          </a:xfrm>
          <a:prstGeom prst="rect">
            <a:avLst/>
          </a:prstGeom>
        </p:spPr>
      </p:pic>
      <p:pic>
        <p:nvPicPr>
          <p:cNvPr id="17" name="Picture 16">
            <a:extLst>
              <a:ext uri="{FF2B5EF4-FFF2-40B4-BE49-F238E27FC236}">
                <a16:creationId xmlns:a16="http://schemas.microsoft.com/office/drawing/2014/main" id="{544AA709-6693-4DB6-B571-A29A282ED37B}"/>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949563" y="4038194"/>
            <a:ext cx="1354777" cy="1487245"/>
          </a:xfrm>
          <a:prstGeom prst="rect">
            <a:avLst/>
          </a:prstGeom>
        </p:spPr>
      </p:pic>
      <p:pic>
        <p:nvPicPr>
          <p:cNvPr id="18" name="Picture 17">
            <a:extLst>
              <a:ext uri="{FF2B5EF4-FFF2-40B4-BE49-F238E27FC236}">
                <a16:creationId xmlns:a16="http://schemas.microsoft.com/office/drawing/2014/main" id="{A9168536-FBD4-49CB-A056-904521EC82E3}"/>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2808919" y="4057085"/>
            <a:ext cx="1195454" cy="1476386"/>
          </a:xfrm>
          <a:prstGeom prst="rect">
            <a:avLst/>
          </a:prstGeom>
        </p:spPr>
      </p:pic>
    </p:spTree>
    <p:extLst>
      <p:ext uri="{BB962C8B-B14F-4D97-AF65-F5344CB8AC3E}">
        <p14:creationId xmlns:p14="http://schemas.microsoft.com/office/powerpoint/2010/main" val="1745640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2583336" cy="369332"/>
          </a:xfrm>
          <a:prstGeom prst="rect">
            <a:avLst/>
          </a:prstGeom>
          <a:noFill/>
        </p:spPr>
        <p:txBody>
          <a:bodyPr wrap="none" rtlCol="0">
            <a:spAutoFit/>
          </a:bodyPr>
          <a:lstStyle/>
          <a:p>
            <a:r>
              <a:rPr lang="en-GB" b="1" dirty="0"/>
              <a:t>Who were the scientists?</a:t>
            </a:r>
          </a:p>
        </p:txBody>
      </p:sp>
      <p:sp>
        <p:nvSpPr>
          <p:cNvPr id="3" name="Rectangle 2">
            <a:extLst>
              <a:ext uri="{FF2B5EF4-FFF2-40B4-BE49-F238E27FC236}">
                <a16:creationId xmlns:a16="http://schemas.microsoft.com/office/drawing/2014/main" id="{C42ED56A-59A1-4730-BE79-BAD382298BBE}"/>
              </a:ext>
            </a:extLst>
          </p:cNvPr>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pic>
        <p:nvPicPr>
          <p:cNvPr id="4" name="Picture 3">
            <a:extLst>
              <a:ext uri="{FF2B5EF4-FFF2-40B4-BE49-F238E27FC236}">
                <a16:creationId xmlns:a16="http://schemas.microsoft.com/office/drawing/2014/main" id="{B3D961E5-0454-4735-BAC0-311DF194A53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32149" y="1136937"/>
            <a:ext cx="1486368" cy="1595283"/>
          </a:xfrm>
          <a:prstGeom prst="rect">
            <a:avLst/>
          </a:prstGeom>
        </p:spPr>
      </p:pic>
      <p:pic>
        <p:nvPicPr>
          <p:cNvPr id="5" name="Picture 4">
            <a:extLst>
              <a:ext uri="{FF2B5EF4-FFF2-40B4-BE49-F238E27FC236}">
                <a16:creationId xmlns:a16="http://schemas.microsoft.com/office/drawing/2014/main" id="{907FDD73-A551-4D65-8395-BA6B5D7EF71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5975" y="1136937"/>
            <a:ext cx="1289509" cy="1592544"/>
          </a:xfrm>
          <a:prstGeom prst="rect">
            <a:avLst/>
          </a:prstGeom>
        </p:spPr>
      </p:pic>
      <p:pic>
        <p:nvPicPr>
          <p:cNvPr id="8" name="Picture 7">
            <a:extLst>
              <a:ext uri="{FF2B5EF4-FFF2-40B4-BE49-F238E27FC236}">
                <a16:creationId xmlns:a16="http://schemas.microsoft.com/office/drawing/2014/main" id="{4DF46009-283D-4281-96D2-6B3DC67A377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18426" y="1140850"/>
            <a:ext cx="1414395" cy="1557022"/>
          </a:xfrm>
          <a:prstGeom prst="rect">
            <a:avLst/>
          </a:prstGeom>
        </p:spPr>
      </p:pic>
      <p:pic>
        <p:nvPicPr>
          <p:cNvPr id="9" name="Picture 8">
            <a:extLst>
              <a:ext uri="{FF2B5EF4-FFF2-40B4-BE49-F238E27FC236}">
                <a16:creationId xmlns:a16="http://schemas.microsoft.com/office/drawing/2014/main" id="{6F9BEF4C-0E46-4B11-BDA6-59341956934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32149" y="3664862"/>
            <a:ext cx="1486368" cy="1805807"/>
          </a:xfrm>
          <a:prstGeom prst="rect">
            <a:avLst/>
          </a:prstGeom>
        </p:spPr>
      </p:pic>
      <p:pic>
        <p:nvPicPr>
          <p:cNvPr id="10" name="Picture 9">
            <a:extLst>
              <a:ext uri="{FF2B5EF4-FFF2-40B4-BE49-F238E27FC236}">
                <a16:creationId xmlns:a16="http://schemas.microsoft.com/office/drawing/2014/main" id="{6F301CE9-7E74-4A2A-87A9-E5732234FCE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136651" y="3691898"/>
            <a:ext cx="1586114" cy="1808005"/>
          </a:xfrm>
          <a:prstGeom prst="rect">
            <a:avLst/>
          </a:prstGeom>
        </p:spPr>
      </p:pic>
      <p:sp>
        <p:nvSpPr>
          <p:cNvPr id="11" name="TextBox 10">
            <a:extLst>
              <a:ext uri="{FF2B5EF4-FFF2-40B4-BE49-F238E27FC236}">
                <a16:creationId xmlns:a16="http://schemas.microsoft.com/office/drawing/2014/main" id="{8906413A-43CB-480E-924F-F0961B3D7F15}"/>
              </a:ext>
            </a:extLst>
          </p:cNvPr>
          <p:cNvSpPr txBox="1"/>
          <p:nvPr/>
        </p:nvSpPr>
        <p:spPr>
          <a:xfrm>
            <a:off x="917406" y="2733115"/>
            <a:ext cx="1836579" cy="646331"/>
          </a:xfrm>
          <a:prstGeom prst="rect">
            <a:avLst/>
          </a:prstGeom>
          <a:noFill/>
        </p:spPr>
        <p:txBody>
          <a:bodyPr wrap="square" rtlCol="0">
            <a:spAutoFit/>
          </a:bodyPr>
          <a:lstStyle/>
          <a:p>
            <a:r>
              <a:rPr lang="en-GB" dirty="0"/>
              <a:t>Professor Cristian Tomasetti</a:t>
            </a:r>
          </a:p>
        </p:txBody>
      </p:sp>
      <p:sp>
        <p:nvSpPr>
          <p:cNvPr id="12" name="TextBox 11">
            <a:extLst>
              <a:ext uri="{FF2B5EF4-FFF2-40B4-BE49-F238E27FC236}">
                <a16:creationId xmlns:a16="http://schemas.microsoft.com/office/drawing/2014/main" id="{8A8F52B8-4997-4C69-A93A-443E01CB4744}"/>
              </a:ext>
            </a:extLst>
          </p:cNvPr>
          <p:cNvSpPr txBox="1"/>
          <p:nvPr/>
        </p:nvSpPr>
        <p:spPr>
          <a:xfrm>
            <a:off x="5335975" y="2733115"/>
            <a:ext cx="2016224" cy="646331"/>
          </a:xfrm>
          <a:prstGeom prst="rect">
            <a:avLst/>
          </a:prstGeom>
          <a:noFill/>
        </p:spPr>
        <p:txBody>
          <a:bodyPr wrap="square" rtlCol="0">
            <a:spAutoFit/>
          </a:bodyPr>
          <a:lstStyle/>
          <a:p>
            <a:r>
              <a:rPr lang="en-GB" dirty="0"/>
              <a:t>Professor Nickolas Papadopoulos</a:t>
            </a:r>
          </a:p>
        </p:txBody>
      </p:sp>
      <p:sp>
        <p:nvSpPr>
          <p:cNvPr id="13" name="TextBox 12">
            <a:extLst>
              <a:ext uri="{FF2B5EF4-FFF2-40B4-BE49-F238E27FC236}">
                <a16:creationId xmlns:a16="http://schemas.microsoft.com/office/drawing/2014/main" id="{EEBB58D0-0F70-4F6E-B618-280C849F0D16}"/>
              </a:ext>
            </a:extLst>
          </p:cNvPr>
          <p:cNvSpPr txBox="1"/>
          <p:nvPr/>
        </p:nvSpPr>
        <p:spPr>
          <a:xfrm>
            <a:off x="3132566" y="2729481"/>
            <a:ext cx="1586114" cy="646331"/>
          </a:xfrm>
          <a:prstGeom prst="rect">
            <a:avLst/>
          </a:prstGeom>
          <a:noFill/>
        </p:spPr>
        <p:txBody>
          <a:bodyPr wrap="square" rtlCol="0">
            <a:spAutoFit/>
          </a:bodyPr>
          <a:lstStyle/>
          <a:p>
            <a:r>
              <a:rPr lang="en-GB" dirty="0"/>
              <a:t>Professor Bert Vogelstein</a:t>
            </a:r>
          </a:p>
        </p:txBody>
      </p:sp>
      <p:sp>
        <p:nvSpPr>
          <p:cNvPr id="14" name="TextBox 13">
            <a:extLst>
              <a:ext uri="{FF2B5EF4-FFF2-40B4-BE49-F238E27FC236}">
                <a16:creationId xmlns:a16="http://schemas.microsoft.com/office/drawing/2014/main" id="{8CC76DE6-1C53-4C86-A45A-AED452573C7E}"/>
              </a:ext>
            </a:extLst>
          </p:cNvPr>
          <p:cNvSpPr txBox="1"/>
          <p:nvPr/>
        </p:nvSpPr>
        <p:spPr>
          <a:xfrm>
            <a:off x="917406" y="5470669"/>
            <a:ext cx="1836579" cy="646331"/>
          </a:xfrm>
          <a:prstGeom prst="rect">
            <a:avLst/>
          </a:prstGeom>
          <a:noFill/>
        </p:spPr>
        <p:txBody>
          <a:bodyPr wrap="square" rtlCol="0">
            <a:spAutoFit/>
          </a:bodyPr>
          <a:lstStyle/>
          <a:p>
            <a:r>
              <a:rPr lang="en-GB" dirty="0"/>
              <a:t>Professor Kenneth Kinzler</a:t>
            </a:r>
          </a:p>
        </p:txBody>
      </p:sp>
      <p:sp>
        <p:nvSpPr>
          <p:cNvPr id="15" name="TextBox 14">
            <a:extLst>
              <a:ext uri="{FF2B5EF4-FFF2-40B4-BE49-F238E27FC236}">
                <a16:creationId xmlns:a16="http://schemas.microsoft.com/office/drawing/2014/main" id="{ED1FC647-939E-4533-945E-90448B983683}"/>
              </a:ext>
            </a:extLst>
          </p:cNvPr>
          <p:cNvSpPr txBox="1"/>
          <p:nvPr/>
        </p:nvSpPr>
        <p:spPr>
          <a:xfrm>
            <a:off x="3130298" y="5521865"/>
            <a:ext cx="1950385" cy="646331"/>
          </a:xfrm>
          <a:prstGeom prst="rect">
            <a:avLst/>
          </a:prstGeom>
          <a:noFill/>
        </p:spPr>
        <p:txBody>
          <a:bodyPr wrap="square" rtlCol="0">
            <a:spAutoFit/>
          </a:bodyPr>
          <a:lstStyle/>
          <a:p>
            <a:r>
              <a:rPr lang="en-GB" dirty="0"/>
              <a:t>Professor Anne Marie Lennon</a:t>
            </a:r>
          </a:p>
        </p:txBody>
      </p:sp>
      <p:sp>
        <p:nvSpPr>
          <p:cNvPr id="16" name="TextBox 15">
            <a:extLst>
              <a:ext uri="{FF2B5EF4-FFF2-40B4-BE49-F238E27FC236}">
                <a16:creationId xmlns:a16="http://schemas.microsoft.com/office/drawing/2014/main" id="{6880A5D6-7D48-4A65-81A1-F749D469F5FA}"/>
              </a:ext>
            </a:extLst>
          </p:cNvPr>
          <p:cNvSpPr txBox="1"/>
          <p:nvPr/>
        </p:nvSpPr>
        <p:spPr>
          <a:xfrm>
            <a:off x="5335975" y="4576573"/>
            <a:ext cx="3096344" cy="923330"/>
          </a:xfrm>
          <a:prstGeom prst="rect">
            <a:avLst/>
          </a:prstGeom>
          <a:noFill/>
        </p:spPr>
        <p:txBody>
          <a:bodyPr wrap="square" rtlCol="0">
            <a:spAutoFit/>
          </a:bodyPr>
          <a:lstStyle/>
          <a:p>
            <a:r>
              <a:rPr lang="en-GB" dirty="0"/>
              <a:t>All of these professors work at The John Hopkins University in the USA.</a:t>
            </a:r>
          </a:p>
        </p:txBody>
      </p:sp>
    </p:spTree>
    <p:extLst>
      <p:ext uri="{BB962C8B-B14F-4D97-AF65-F5344CB8AC3E}">
        <p14:creationId xmlns:p14="http://schemas.microsoft.com/office/powerpoint/2010/main" val="1627304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3056414" cy="369332"/>
          </a:xfrm>
          <a:prstGeom prst="rect">
            <a:avLst/>
          </a:prstGeom>
          <a:noFill/>
        </p:spPr>
        <p:txBody>
          <a:bodyPr wrap="none" rtlCol="0">
            <a:spAutoFit/>
          </a:bodyPr>
          <a:lstStyle/>
          <a:p>
            <a:r>
              <a:rPr lang="en-GB" b="1" dirty="0"/>
              <a:t>What did the scientists know?</a:t>
            </a:r>
          </a:p>
        </p:txBody>
      </p:sp>
      <p:sp>
        <p:nvSpPr>
          <p:cNvPr id="2" name="TextBox 1">
            <a:extLst>
              <a:ext uri="{FF2B5EF4-FFF2-40B4-BE49-F238E27FC236}">
                <a16:creationId xmlns:a16="http://schemas.microsoft.com/office/drawing/2014/main" id="{5E8D30AC-6B3D-4F39-B725-1CD0E7121915}"/>
              </a:ext>
            </a:extLst>
          </p:cNvPr>
          <p:cNvSpPr txBox="1"/>
          <p:nvPr/>
        </p:nvSpPr>
        <p:spPr>
          <a:xfrm>
            <a:off x="720000" y="960765"/>
            <a:ext cx="4756815" cy="369332"/>
          </a:xfrm>
          <a:prstGeom prst="rect">
            <a:avLst/>
          </a:prstGeom>
          <a:noFill/>
        </p:spPr>
        <p:txBody>
          <a:bodyPr wrap="none" rtlCol="0">
            <a:spAutoFit/>
          </a:bodyPr>
          <a:lstStyle/>
          <a:p>
            <a:r>
              <a:rPr lang="en-GB" dirty="0"/>
              <a:t>Your body is made up of 100 million </a:t>
            </a:r>
            <a:r>
              <a:rPr lang="en-GB" dirty="0" err="1"/>
              <a:t>million</a:t>
            </a:r>
            <a:r>
              <a:rPr lang="en-GB" dirty="0"/>
              <a:t> cells.</a:t>
            </a:r>
          </a:p>
        </p:txBody>
      </p:sp>
      <p:sp>
        <p:nvSpPr>
          <p:cNvPr id="3" name="TextBox 2">
            <a:extLst>
              <a:ext uri="{FF2B5EF4-FFF2-40B4-BE49-F238E27FC236}">
                <a16:creationId xmlns:a16="http://schemas.microsoft.com/office/drawing/2014/main" id="{D7145084-C5BB-425C-8398-76BF3CFA0B6E}"/>
              </a:ext>
            </a:extLst>
          </p:cNvPr>
          <p:cNvSpPr txBox="1"/>
          <p:nvPr/>
        </p:nvSpPr>
        <p:spPr>
          <a:xfrm>
            <a:off x="719998" y="2402894"/>
            <a:ext cx="5760640" cy="1200329"/>
          </a:xfrm>
          <a:prstGeom prst="rect">
            <a:avLst/>
          </a:prstGeom>
          <a:noFill/>
        </p:spPr>
        <p:txBody>
          <a:bodyPr wrap="square" rtlCol="0">
            <a:spAutoFit/>
          </a:bodyPr>
          <a:lstStyle/>
          <a:p>
            <a:r>
              <a:rPr lang="en-GB" dirty="0"/>
              <a:t>Sometimes cells multiply too much and form a </a:t>
            </a:r>
            <a:r>
              <a:rPr lang="en-GB" b="1" dirty="0"/>
              <a:t>tumour</a:t>
            </a:r>
            <a:r>
              <a:rPr lang="en-GB" dirty="0"/>
              <a:t>. Cells from a ‘</a:t>
            </a:r>
            <a:r>
              <a:rPr lang="en-GB" b="1" dirty="0"/>
              <a:t>malignant</a:t>
            </a:r>
            <a:r>
              <a:rPr lang="en-GB" dirty="0"/>
              <a:t>’ tumour can invade surrounding body tissue and spread through the body in the bloodstream. This is </a:t>
            </a:r>
            <a:r>
              <a:rPr lang="en-GB" b="1" dirty="0"/>
              <a:t>cancer</a:t>
            </a:r>
            <a:r>
              <a:rPr lang="en-GB" dirty="0"/>
              <a:t>.</a:t>
            </a:r>
          </a:p>
        </p:txBody>
      </p:sp>
      <p:sp>
        <p:nvSpPr>
          <p:cNvPr id="4" name="TextBox 3">
            <a:extLst>
              <a:ext uri="{FF2B5EF4-FFF2-40B4-BE49-F238E27FC236}">
                <a16:creationId xmlns:a16="http://schemas.microsoft.com/office/drawing/2014/main" id="{73B81DEF-1C84-49A5-955C-804F42237ABE}"/>
              </a:ext>
            </a:extLst>
          </p:cNvPr>
          <p:cNvSpPr txBox="1"/>
          <p:nvPr/>
        </p:nvSpPr>
        <p:spPr>
          <a:xfrm>
            <a:off x="719998" y="3773445"/>
            <a:ext cx="5471045" cy="1477328"/>
          </a:xfrm>
          <a:prstGeom prst="rect">
            <a:avLst/>
          </a:prstGeom>
          <a:noFill/>
        </p:spPr>
        <p:txBody>
          <a:bodyPr wrap="square" rtlCol="0">
            <a:spAutoFit/>
          </a:bodyPr>
          <a:lstStyle/>
          <a:p>
            <a:r>
              <a:rPr lang="en-GB" dirty="0"/>
              <a:t>Doctors can see some tumours inside our bodies using </a:t>
            </a:r>
            <a:r>
              <a:rPr lang="en-GB" b="1" dirty="0"/>
              <a:t>magnetic resonance imaging (MRI). </a:t>
            </a:r>
            <a:r>
              <a:rPr lang="en-GB" dirty="0"/>
              <a:t>If doctors can take a small sample of cells from the tumour they can test the cells in the laboratory to see if they will be harmful, but this is not always possible.</a:t>
            </a:r>
          </a:p>
        </p:txBody>
      </p:sp>
      <p:sp>
        <p:nvSpPr>
          <p:cNvPr id="5" name="TextBox 4">
            <a:extLst>
              <a:ext uri="{FF2B5EF4-FFF2-40B4-BE49-F238E27FC236}">
                <a16:creationId xmlns:a16="http://schemas.microsoft.com/office/drawing/2014/main" id="{9DE7FC93-3D10-4451-BB1F-415403DE23BA}"/>
              </a:ext>
            </a:extLst>
          </p:cNvPr>
          <p:cNvSpPr txBox="1"/>
          <p:nvPr/>
        </p:nvSpPr>
        <p:spPr>
          <a:xfrm>
            <a:off x="719998" y="5482206"/>
            <a:ext cx="5471045" cy="923330"/>
          </a:xfrm>
          <a:prstGeom prst="rect">
            <a:avLst/>
          </a:prstGeom>
          <a:noFill/>
        </p:spPr>
        <p:txBody>
          <a:bodyPr wrap="square" rtlCol="0">
            <a:spAutoFit/>
          </a:bodyPr>
          <a:lstStyle/>
          <a:p>
            <a:r>
              <a:rPr lang="en-GB" dirty="0"/>
              <a:t>When tumour cells die their contents are released into the bloodstream, including very small DNA molecules called </a:t>
            </a:r>
            <a:r>
              <a:rPr lang="en-GB" b="1" dirty="0"/>
              <a:t>circulating tumour DNA (</a:t>
            </a:r>
            <a:r>
              <a:rPr lang="en-GB" b="1" dirty="0" err="1"/>
              <a:t>ctDNA</a:t>
            </a:r>
            <a:r>
              <a:rPr lang="en-GB" b="1" dirty="0"/>
              <a:t>).</a:t>
            </a:r>
          </a:p>
        </p:txBody>
      </p:sp>
      <p:pic>
        <p:nvPicPr>
          <p:cNvPr id="8" name="Picture 7" descr="A picture containing floor, indoor, wall&#10;&#10;Description automatically generated">
            <a:extLst>
              <a:ext uri="{FF2B5EF4-FFF2-40B4-BE49-F238E27FC236}">
                <a16:creationId xmlns:a16="http://schemas.microsoft.com/office/drawing/2014/main" id="{6D0DDD65-4E09-4891-B922-039984312C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29952" y="445398"/>
            <a:ext cx="2207151" cy="1471434"/>
          </a:xfrm>
          <a:prstGeom prst="rect">
            <a:avLst/>
          </a:prstGeom>
        </p:spPr>
      </p:pic>
      <p:pic>
        <p:nvPicPr>
          <p:cNvPr id="10" name="Picture 9">
            <a:extLst>
              <a:ext uri="{FF2B5EF4-FFF2-40B4-BE49-F238E27FC236}">
                <a16:creationId xmlns:a16="http://schemas.microsoft.com/office/drawing/2014/main" id="{E619F848-A775-4848-8EF9-0FDC19F6710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29952" y="2467426"/>
            <a:ext cx="2204864" cy="2204864"/>
          </a:xfrm>
          <a:prstGeom prst="rect">
            <a:avLst/>
          </a:prstGeom>
        </p:spPr>
      </p:pic>
      <p:sp>
        <p:nvSpPr>
          <p:cNvPr id="11" name="TextBox 10">
            <a:extLst>
              <a:ext uri="{FF2B5EF4-FFF2-40B4-BE49-F238E27FC236}">
                <a16:creationId xmlns:a16="http://schemas.microsoft.com/office/drawing/2014/main" id="{FDF4BF90-88F5-4521-A647-034F54C41A12}"/>
              </a:ext>
            </a:extLst>
          </p:cNvPr>
          <p:cNvSpPr txBox="1"/>
          <p:nvPr/>
        </p:nvSpPr>
        <p:spPr>
          <a:xfrm>
            <a:off x="7286678" y="1916832"/>
            <a:ext cx="1093697" cy="307777"/>
          </a:xfrm>
          <a:prstGeom prst="rect">
            <a:avLst/>
          </a:prstGeom>
          <a:noFill/>
        </p:spPr>
        <p:txBody>
          <a:bodyPr wrap="none" rtlCol="0">
            <a:spAutoFit/>
          </a:bodyPr>
          <a:lstStyle/>
          <a:p>
            <a:r>
              <a:rPr lang="en-GB" sz="1400" dirty="0"/>
              <a:t>MRI scanner</a:t>
            </a:r>
          </a:p>
        </p:txBody>
      </p:sp>
      <p:sp>
        <p:nvSpPr>
          <p:cNvPr id="12" name="TextBox 11">
            <a:extLst>
              <a:ext uri="{FF2B5EF4-FFF2-40B4-BE49-F238E27FC236}">
                <a16:creationId xmlns:a16="http://schemas.microsoft.com/office/drawing/2014/main" id="{C95C81FD-8895-4955-B3EA-7E91CABE1020}"/>
              </a:ext>
            </a:extLst>
          </p:cNvPr>
          <p:cNvSpPr txBox="1"/>
          <p:nvPr/>
        </p:nvSpPr>
        <p:spPr>
          <a:xfrm>
            <a:off x="6997860" y="4672290"/>
            <a:ext cx="1669047" cy="307777"/>
          </a:xfrm>
          <a:prstGeom prst="rect">
            <a:avLst/>
          </a:prstGeom>
          <a:noFill/>
        </p:spPr>
        <p:txBody>
          <a:bodyPr wrap="none" rtlCol="0">
            <a:spAutoFit/>
          </a:bodyPr>
          <a:lstStyle/>
          <a:p>
            <a:r>
              <a:rPr lang="en-GB" sz="1400" dirty="0"/>
              <a:t>MRI of human head </a:t>
            </a:r>
          </a:p>
        </p:txBody>
      </p:sp>
      <p:sp>
        <p:nvSpPr>
          <p:cNvPr id="13" name="Rectangle: Rounded Corners 12">
            <a:extLst>
              <a:ext uri="{FF2B5EF4-FFF2-40B4-BE49-F238E27FC236}">
                <a16:creationId xmlns:a16="http://schemas.microsoft.com/office/drawing/2014/main" id="{362DCE8E-97E3-467A-AB55-5130DFA2C80A}"/>
              </a:ext>
            </a:extLst>
          </p:cNvPr>
          <p:cNvSpPr/>
          <p:nvPr/>
        </p:nvSpPr>
        <p:spPr>
          <a:xfrm>
            <a:off x="854460" y="1561529"/>
            <a:ext cx="4149587" cy="6630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Have a look at some images of cells online or using a microscope.</a:t>
            </a:r>
          </a:p>
        </p:txBody>
      </p:sp>
    </p:spTree>
    <p:extLst>
      <p:ext uri="{BB962C8B-B14F-4D97-AF65-F5344CB8AC3E}">
        <p14:creationId xmlns:p14="http://schemas.microsoft.com/office/powerpoint/2010/main" val="4121939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495D92-C6EB-40A1-B4AB-869D18E689B9}"/>
              </a:ext>
            </a:extLst>
          </p:cNvPr>
          <p:cNvSpPr txBox="1"/>
          <p:nvPr/>
        </p:nvSpPr>
        <p:spPr>
          <a:xfrm>
            <a:off x="720000" y="360000"/>
            <a:ext cx="2774734" cy="369332"/>
          </a:xfrm>
          <a:prstGeom prst="rect">
            <a:avLst/>
          </a:prstGeom>
          <a:noFill/>
        </p:spPr>
        <p:txBody>
          <a:bodyPr wrap="none" rtlCol="0">
            <a:spAutoFit/>
          </a:bodyPr>
          <a:lstStyle/>
          <a:p>
            <a:r>
              <a:rPr lang="en-GB" b="1" dirty="0"/>
              <a:t>What did the scientists do?</a:t>
            </a:r>
          </a:p>
        </p:txBody>
      </p:sp>
      <p:sp>
        <p:nvSpPr>
          <p:cNvPr id="3" name="TextBox 2">
            <a:extLst>
              <a:ext uri="{FF2B5EF4-FFF2-40B4-BE49-F238E27FC236}">
                <a16:creationId xmlns:a16="http://schemas.microsoft.com/office/drawing/2014/main" id="{3E15631E-9C1E-45D9-A962-1B5C0238B039}"/>
              </a:ext>
            </a:extLst>
          </p:cNvPr>
          <p:cNvSpPr txBox="1"/>
          <p:nvPr/>
        </p:nvSpPr>
        <p:spPr>
          <a:xfrm>
            <a:off x="720001" y="980728"/>
            <a:ext cx="8028464" cy="646331"/>
          </a:xfrm>
          <a:prstGeom prst="rect">
            <a:avLst/>
          </a:prstGeom>
          <a:noFill/>
        </p:spPr>
        <p:txBody>
          <a:bodyPr wrap="square" rtlCol="0">
            <a:spAutoFit/>
          </a:bodyPr>
          <a:lstStyle/>
          <a:p>
            <a:r>
              <a:rPr lang="en-GB" dirty="0"/>
              <a:t>Researchers developed a blood test that identified tiny amounts of </a:t>
            </a:r>
            <a:r>
              <a:rPr lang="en-GB" b="1" dirty="0"/>
              <a:t>ctDNA</a:t>
            </a:r>
            <a:r>
              <a:rPr lang="en-GB" dirty="0"/>
              <a:t> and proteins that come from tumours. </a:t>
            </a:r>
          </a:p>
        </p:txBody>
      </p:sp>
      <p:sp>
        <p:nvSpPr>
          <p:cNvPr id="4" name="TextBox 3">
            <a:extLst>
              <a:ext uri="{FF2B5EF4-FFF2-40B4-BE49-F238E27FC236}">
                <a16:creationId xmlns:a16="http://schemas.microsoft.com/office/drawing/2014/main" id="{2CAC693B-3DE0-4834-922F-E99DE32E68F0}"/>
              </a:ext>
            </a:extLst>
          </p:cNvPr>
          <p:cNvSpPr txBox="1"/>
          <p:nvPr/>
        </p:nvSpPr>
        <p:spPr>
          <a:xfrm>
            <a:off x="816677" y="2464400"/>
            <a:ext cx="7613110" cy="2862322"/>
          </a:xfrm>
          <a:prstGeom prst="rect">
            <a:avLst/>
          </a:prstGeom>
          <a:noFill/>
        </p:spPr>
        <p:txBody>
          <a:bodyPr wrap="square" rtlCol="0">
            <a:spAutoFit/>
          </a:bodyPr>
          <a:lstStyle/>
          <a:p>
            <a:r>
              <a:rPr lang="en-GB" dirty="0"/>
              <a:t>They tested 1005 patients who had different types of cancers:</a:t>
            </a:r>
          </a:p>
          <a:p>
            <a:endParaRPr lang="en-GB" dirty="0"/>
          </a:p>
          <a:p>
            <a:pPr marL="342900" indent="-342900">
              <a:buFont typeface="+mj-lt"/>
              <a:buAutoNum type="arabicPeriod"/>
            </a:pPr>
            <a:r>
              <a:rPr lang="en-GB" dirty="0"/>
              <a:t>Ovarian cancer</a:t>
            </a:r>
          </a:p>
          <a:p>
            <a:pPr marL="342900" indent="-342900">
              <a:buFont typeface="+mj-lt"/>
              <a:buAutoNum type="arabicPeriod"/>
            </a:pPr>
            <a:r>
              <a:rPr lang="en-GB" dirty="0"/>
              <a:t>Liver cancer</a:t>
            </a:r>
          </a:p>
          <a:p>
            <a:pPr marL="342900" indent="-342900">
              <a:buFont typeface="+mj-lt"/>
              <a:buAutoNum type="arabicPeriod"/>
            </a:pPr>
            <a:r>
              <a:rPr lang="en-GB" dirty="0"/>
              <a:t>Stomach cancer</a:t>
            </a:r>
          </a:p>
          <a:p>
            <a:pPr marL="342900" indent="-342900">
              <a:buFont typeface="+mj-lt"/>
              <a:buAutoNum type="arabicPeriod"/>
            </a:pPr>
            <a:r>
              <a:rPr lang="en-GB" dirty="0"/>
              <a:t>Pancreatic cancer</a:t>
            </a:r>
          </a:p>
          <a:p>
            <a:pPr marL="342900" indent="-342900">
              <a:buFont typeface="+mj-lt"/>
              <a:buAutoNum type="arabicPeriod"/>
            </a:pPr>
            <a:r>
              <a:rPr lang="en-GB" dirty="0"/>
              <a:t>Oesophageal cancer</a:t>
            </a:r>
          </a:p>
          <a:p>
            <a:pPr marL="342900" indent="-342900">
              <a:buFont typeface="+mj-lt"/>
              <a:buAutoNum type="arabicPeriod"/>
            </a:pPr>
            <a:r>
              <a:rPr lang="en-GB" dirty="0"/>
              <a:t>Colorectal cancer</a:t>
            </a:r>
          </a:p>
          <a:p>
            <a:pPr marL="342900" indent="-342900">
              <a:buFont typeface="+mj-lt"/>
              <a:buAutoNum type="arabicPeriod"/>
            </a:pPr>
            <a:r>
              <a:rPr lang="en-GB" dirty="0"/>
              <a:t>Lung cancer</a:t>
            </a:r>
          </a:p>
          <a:p>
            <a:pPr marL="342900" indent="-342900">
              <a:buFont typeface="+mj-lt"/>
              <a:buAutoNum type="arabicPeriod"/>
            </a:pPr>
            <a:r>
              <a:rPr lang="en-GB" dirty="0"/>
              <a:t>Breast cancer</a:t>
            </a:r>
          </a:p>
        </p:txBody>
      </p:sp>
      <p:sp>
        <p:nvSpPr>
          <p:cNvPr id="5" name="Rectangle: Rounded Corners 4">
            <a:extLst>
              <a:ext uri="{FF2B5EF4-FFF2-40B4-BE49-F238E27FC236}">
                <a16:creationId xmlns:a16="http://schemas.microsoft.com/office/drawing/2014/main" id="{1B2453E5-B795-42B8-B70F-7D3E1640E64D}"/>
              </a:ext>
            </a:extLst>
          </p:cNvPr>
          <p:cNvSpPr/>
          <p:nvPr/>
        </p:nvSpPr>
        <p:spPr>
          <a:xfrm>
            <a:off x="3560682" y="3579839"/>
            <a:ext cx="2347102" cy="11774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Can you identify where these cancers are on a body map?</a:t>
            </a:r>
          </a:p>
        </p:txBody>
      </p:sp>
      <p:pic>
        <p:nvPicPr>
          <p:cNvPr id="7" name="Picture 6" descr="A picture containing clothing&#10;&#10;Description automatically generated">
            <a:extLst>
              <a:ext uri="{FF2B5EF4-FFF2-40B4-BE49-F238E27FC236}">
                <a16:creationId xmlns:a16="http://schemas.microsoft.com/office/drawing/2014/main" id="{7F7F88E2-04DB-43CB-B002-2C4887A17D3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28500" y="2018503"/>
            <a:ext cx="2150055" cy="4300109"/>
          </a:xfrm>
          <a:prstGeom prst="rect">
            <a:avLst/>
          </a:prstGeom>
        </p:spPr>
      </p:pic>
      <p:sp>
        <p:nvSpPr>
          <p:cNvPr id="8" name="Rectangle 7">
            <a:extLst>
              <a:ext uri="{FF2B5EF4-FFF2-40B4-BE49-F238E27FC236}">
                <a16:creationId xmlns:a16="http://schemas.microsoft.com/office/drawing/2014/main" id="{4F8457A2-7407-43A2-ADCA-648773B6C213}"/>
              </a:ext>
            </a:extLst>
          </p:cNvPr>
          <p:cNvSpPr/>
          <p:nvPr/>
        </p:nvSpPr>
        <p:spPr>
          <a:xfrm>
            <a:off x="765445" y="5949280"/>
            <a:ext cx="3857787" cy="369332"/>
          </a:xfrm>
          <a:prstGeom prst="rect">
            <a:avLst/>
          </a:prstGeom>
        </p:spPr>
        <p:txBody>
          <a:bodyPr wrap="none">
            <a:spAutoFit/>
          </a:bodyPr>
          <a:lstStyle/>
          <a:p>
            <a:r>
              <a:rPr lang="en-GB" dirty="0"/>
              <a:t>They also tested 812 ‘healthy’ patients.</a:t>
            </a:r>
          </a:p>
        </p:txBody>
      </p:sp>
    </p:spTree>
    <p:extLst>
      <p:ext uri="{BB962C8B-B14F-4D97-AF65-F5344CB8AC3E}">
        <p14:creationId xmlns:p14="http://schemas.microsoft.com/office/powerpoint/2010/main" val="2511030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1C9E7-1E30-4058-93FD-0A836C12E7B4}"/>
              </a:ext>
            </a:extLst>
          </p:cNvPr>
          <p:cNvSpPr txBox="1"/>
          <p:nvPr/>
        </p:nvSpPr>
        <p:spPr>
          <a:xfrm>
            <a:off x="720000" y="360000"/>
            <a:ext cx="3284489" cy="369332"/>
          </a:xfrm>
          <a:prstGeom prst="rect">
            <a:avLst/>
          </a:prstGeom>
          <a:noFill/>
        </p:spPr>
        <p:txBody>
          <a:bodyPr wrap="none" rtlCol="0">
            <a:spAutoFit/>
          </a:bodyPr>
          <a:lstStyle/>
          <a:p>
            <a:r>
              <a:rPr lang="en-GB" b="1" dirty="0"/>
              <a:t>What did the scientists find out?</a:t>
            </a:r>
          </a:p>
        </p:txBody>
      </p:sp>
      <p:sp>
        <p:nvSpPr>
          <p:cNvPr id="3" name="TextBox 2">
            <a:extLst>
              <a:ext uri="{FF2B5EF4-FFF2-40B4-BE49-F238E27FC236}">
                <a16:creationId xmlns:a16="http://schemas.microsoft.com/office/drawing/2014/main" id="{2B8F231F-A8E5-4908-9061-AF9052EB6F33}"/>
              </a:ext>
            </a:extLst>
          </p:cNvPr>
          <p:cNvSpPr txBox="1"/>
          <p:nvPr/>
        </p:nvSpPr>
        <p:spPr>
          <a:xfrm>
            <a:off x="720000" y="1078701"/>
            <a:ext cx="5294078" cy="369332"/>
          </a:xfrm>
          <a:prstGeom prst="rect">
            <a:avLst/>
          </a:prstGeom>
          <a:noFill/>
        </p:spPr>
        <p:txBody>
          <a:bodyPr wrap="none" rtlCol="0">
            <a:spAutoFit/>
          </a:bodyPr>
          <a:lstStyle/>
          <a:p>
            <a:r>
              <a:rPr lang="en-GB" b="1" dirty="0"/>
              <a:t>98% </a:t>
            </a:r>
            <a:r>
              <a:rPr lang="en-GB" dirty="0"/>
              <a:t>of ovarian cancer and liver cancer were detected.</a:t>
            </a:r>
          </a:p>
        </p:txBody>
      </p:sp>
      <p:sp>
        <p:nvSpPr>
          <p:cNvPr id="4" name="TextBox 3">
            <a:extLst>
              <a:ext uri="{FF2B5EF4-FFF2-40B4-BE49-F238E27FC236}">
                <a16:creationId xmlns:a16="http://schemas.microsoft.com/office/drawing/2014/main" id="{B416C1CD-2EC6-49A3-A0AF-0BF30CEA926C}"/>
              </a:ext>
            </a:extLst>
          </p:cNvPr>
          <p:cNvSpPr txBox="1"/>
          <p:nvPr/>
        </p:nvSpPr>
        <p:spPr>
          <a:xfrm>
            <a:off x="694334" y="2608436"/>
            <a:ext cx="3696525" cy="369332"/>
          </a:xfrm>
          <a:prstGeom prst="rect">
            <a:avLst/>
          </a:prstGeom>
          <a:noFill/>
        </p:spPr>
        <p:txBody>
          <a:bodyPr wrap="none" rtlCol="0">
            <a:spAutoFit/>
          </a:bodyPr>
          <a:lstStyle/>
          <a:p>
            <a:r>
              <a:rPr lang="en-GB" b="1" dirty="0"/>
              <a:t>33% </a:t>
            </a:r>
            <a:r>
              <a:rPr lang="en-GB" dirty="0"/>
              <a:t>of breast cancers were detected.</a:t>
            </a:r>
          </a:p>
        </p:txBody>
      </p:sp>
      <p:sp>
        <p:nvSpPr>
          <p:cNvPr id="5" name="TextBox 4">
            <a:extLst>
              <a:ext uri="{FF2B5EF4-FFF2-40B4-BE49-F238E27FC236}">
                <a16:creationId xmlns:a16="http://schemas.microsoft.com/office/drawing/2014/main" id="{1C3AFE3E-2825-4432-BA97-BFDF6F465528}"/>
              </a:ext>
            </a:extLst>
          </p:cNvPr>
          <p:cNvSpPr txBox="1"/>
          <p:nvPr/>
        </p:nvSpPr>
        <p:spPr>
          <a:xfrm>
            <a:off x="694334" y="1797402"/>
            <a:ext cx="8270153" cy="646331"/>
          </a:xfrm>
          <a:prstGeom prst="rect">
            <a:avLst/>
          </a:prstGeom>
          <a:noFill/>
        </p:spPr>
        <p:txBody>
          <a:bodyPr wrap="square" rtlCol="0">
            <a:spAutoFit/>
          </a:bodyPr>
          <a:lstStyle/>
          <a:p>
            <a:r>
              <a:rPr lang="en-GB" b="1" dirty="0"/>
              <a:t>60%-70% </a:t>
            </a:r>
            <a:r>
              <a:rPr lang="en-GB" dirty="0"/>
              <a:t>of stomach, pancreas, oesophagus, colorectal and lung cancers were detected.</a:t>
            </a:r>
          </a:p>
        </p:txBody>
      </p:sp>
      <p:sp>
        <p:nvSpPr>
          <p:cNvPr id="6" name="TextBox 5">
            <a:extLst>
              <a:ext uri="{FF2B5EF4-FFF2-40B4-BE49-F238E27FC236}">
                <a16:creationId xmlns:a16="http://schemas.microsoft.com/office/drawing/2014/main" id="{D235A33C-0F99-48F5-B7E9-672D81BCFCAA}"/>
              </a:ext>
            </a:extLst>
          </p:cNvPr>
          <p:cNvSpPr txBox="1"/>
          <p:nvPr/>
        </p:nvSpPr>
        <p:spPr>
          <a:xfrm>
            <a:off x="720000" y="4149080"/>
            <a:ext cx="7849457" cy="1200329"/>
          </a:xfrm>
          <a:prstGeom prst="rect">
            <a:avLst/>
          </a:prstGeom>
          <a:noFill/>
        </p:spPr>
        <p:txBody>
          <a:bodyPr wrap="none" rtlCol="0">
            <a:spAutoFit/>
          </a:bodyPr>
          <a:lstStyle/>
          <a:p>
            <a:r>
              <a:rPr lang="en-GB" dirty="0" err="1"/>
              <a:t>Approx</a:t>
            </a:r>
            <a:r>
              <a:rPr lang="en-GB" dirty="0"/>
              <a:t> </a:t>
            </a:r>
            <a:r>
              <a:rPr lang="en-GB" b="1" dirty="0"/>
              <a:t>1% </a:t>
            </a:r>
            <a:r>
              <a:rPr lang="en-GB" dirty="0"/>
              <a:t>(7 out of 812) ‘healthy’ patients scored positive for </a:t>
            </a:r>
            <a:r>
              <a:rPr lang="en-GB" dirty="0" err="1"/>
              <a:t>ctDNA</a:t>
            </a:r>
            <a:r>
              <a:rPr lang="en-GB" dirty="0"/>
              <a:t> and protein.</a:t>
            </a:r>
          </a:p>
          <a:p>
            <a:r>
              <a:rPr lang="en-GB" dirty="0"/>
              <a:t>This could be because:</a:t>
            </a:r>
          </a:p>
          <a:p>
            <a:pPr marL="285750" indent="-285750">
              <a:buFont typeface="Arial" panose="020B0604020202020204" pitchFamily="34" charset="0"/>
              <a:buChar char="•"/>
            </a:pPr>
            <a:r>
              <a:rPr lang="en-GB" dirty="0"/>
              <a:t>Some ‘healthy’ patients had a cancer that wasn’t yet diagnosed</a:t>
            </a:r>
          </a:p>
          <a:p>
            <a:pPr marL="285750" indent="-285750">
              <a:buFont typeface="Arial" panose="020B0604020202020204" pitchFamily="34" charset="0"/>
              <a:buChar char="•"/>
            </a:pPr>
            <a:r>
              <a:rPr lang="en-GB" dirty="0"/>
              <a:t>The test was incorrect (false-positive)</a:t>
            </a:r>
          </a:p>
        </p:txBody>
      </p:sp>
      <p:sp>
        <p:nvSpPr>
          <p:cNvPr id="7" name="Rectangle: Rounded Corners 6">
            <a:extLst>
              <a:ext uri="{FF2B5EF4-FFF2-40B4-BE49-F238E27FC236}">
                <a16:creationId xmlns:a16="http://schemas.microsoft.com/office/drawing/2014/main" id="{14E34100-D5A0-46A3-BA39-1CF5F98941A7}"/>
              </a:ext>
            </a:extLst>
          </p:cNvPr>
          <p:cNvSpPr/>
          <p:nvPr/>
        </p:nvSpPr>
        <p:spPr>
          <a:xfrm>
            <a:off x="1305486" y="5611900"/>
            <a:ext cx="6678484"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Does it matter if the test produces some false-positive results? </a:t>
            </a:r>
          </a:p>
        </p:txBody>
      </p:sp>
      <p:sp>
        <p:nvSpPr>
          <p:cNvPr id="8" name="Rectangle: Rounded Corners 7">
            <a:extLst>
              <a:ext uri="{FF2B5EF4-FFF2-40B4-BE49-F238E27FC236}">
                <a16:creationId xmlns:a16="http://schemas.microsoft.com/office/drawing/2014/main" id="{E9993FA3-3149-473E-A9F0-28698DFB5835}"/>
              </a:ext>
            </a:extLst>
          </p:cNvPr>
          <p:cNvSpPr/>
          <p:nvPr/>
        </p:nvSpPr>
        <p:spPr>
          <a:xfrm>
            <a:off x="1305486" y="3240258"/>
            <a:ext cx="6678484"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Does it matter if the percentage of cancers detected is &lt;100%?</a:t>
            </a:r>
          </a:p>
        </p:txBody>
      </p:sp>
    </p:spTree>
    <p:extLst>
      <p:ext uri="{BB962C8B-B14F-4D97-AF65-F5344CB8AC3E}">
        <p14:creationId xmlns:p14="http://schemas.microsoft.com/office/powerpoint/2010/main" val="38335989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602F4352AC064BAB6534866D1EBEE7" ma:contentTypeVersion="12" ma:contentTypeDescription="Create a new document." ma:contentTypeScope="" ma:versionID="398e8891476d4c17b6ed3be902448ba1">
  <xsd:schema xmlns:xsd="http://www.w3.org/2001/XMLSchema" xmlns:xs="http://www.w3.org/2001/XMLSchema" xmlns:p="http://schemas.microsoft.com/office/2006/metadata/properties" xmlns:ns2="f6a294d8-0227-4a1f-9f82-c7d0e374c362" xmlns:ns3="56010c2e-e7df-43f9-b9a0-0c299b337b10" targetNamespace="http://schemas.microsoft.com/office/2006/metadata/properties" ma:root="true" ma:fieldsID="f36cd9c4f2d0396c512f7b9e3a45a84d" ns2:_="" ns3:_="">
    <xsd:import namespace="f6a294d8-0227-4a1f-9f82-c7d0e374c362"/>
    <xsd:import namespace="56010c2e-e7df-43f9-b9a0-0c299b337b1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a294d8-0227-4a1f-9f82-c7d0e374c3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6010c2e-e7df-43f9-b9a0-0c299b337b1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56010c2e-e7df-43f9-b9a0-0c299b337b10">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10E1EB-697F-40A3-B86B-E2DD916AF5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a294d8-0227-4a1f-9f82-c7d0e374c362"/>
    <ds:schemaRef ds:uri="56010c2e-e7df-43f9-b9a0-0c299b337b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3AB155-FD45-400F-89C4-CD46A5BAE941}">
  <ds:schemaRefs>
    <ds:schemaRef ds:uri="http://www.w3.org/XML/1998/namespace"/>
    <ds:schemaRef ds:uri="56010c2e-e7df-43f9-b9a0-0c299b337b10"/>
    <ds:schemaRef ds:uri="http://purl.org/dc/dcmitype/"/>
    <ds:schemaRef ds:uri="f6a294d8-0227-4a1f-9f82-c7d0e374c362"/>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FD920BA0-0A4C-42B9-95DD-D8A20D716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942</TotalTime>
  <Words>1651</Words>
  <Application>Microsoft Office PowerPoint</Application>
  <PresentationFormat>On-screen Show (4:3)</PresentationFormat>
  <Paragraphs>189</Paragraphs>
  <Slides>16</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Office Theme</vt:lpstr>
      <vt:lpstr>I bet you didn’t know… Blood tests could detect cancers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Alison Trew</cp:lastModifiedBy>
  <cp:revision>36</cp:revision>
  <dcterms:created xsi:type="dcterms:W3CDTF">2016-06-16T08:43:18Z</dcterms:created>
  <dcterms:modified xsi:type="dcterms:W3CDTF">2021-04-23T16:00:27Z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0x010100FF602F4352AC064BAB6534866D1EBEE7</vt:lpwstr>
  </property>
  <property fmtid="{D5CDD505-2E9C-101B-9397-08002B2CF9AE}" pid="3" name="xd_Signature">
    <vt:bool>false</vt:bool>
  </property>
  <property fmtid="{D5CDD505-2E9C-101B-9397-08002B2CF9AE}" pid="4" name="xd_ProgID">
    <vt:lpwstr/>
  </property>
  <property fmtid="{D5CDD505-2E9C-101B-9397-08002B2CF9AE}" pid="5" name="ComplianceAssetId">
    <vt:lpwstr/>
  </property>
  <property fmtid="{D5CDD505-2E9C-101B-9397-08002B2CF9AE}" pid="6" name="TemplateUrl">
    <vt:lpwstr/>
  </property>
</Properties>
</file>