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56" r:id="rId5"/>
    <p:sldId id="280" r:id="rId6"/>
    <p:sldId id="257" r:id="rId7"/>
    <p:sldId id="282" r:id="rId8"/>
    <p:sldId id="283" r:id="rId9"/>
    <p:sldId id="284" r:id="rId10"/>
    <p:sldId id="291" r:id="rId11"/>
    <p:sldId id="281" r:id="rId12"/>
    <p:sldId id="286" r:id="rId13"/>
    <p:sldId id="290" r:id="rId14"/>
    <p:sldId id="289" r:id="rId15"/>
    <p:sldId id="258" r:id="rId16"/>
    <p:sldId id="259" r:id="rId17"/>
    <p:sldId id="268" r:id="rId18"/>
    <p:sldId id="287" r:id="rId19"/>
    <p:sldId id="285" r:id="rId20"/>
    <p:sldId id="267" r:id="rId21"/>
    <p:sldId id="262" r:id="rId22"/>
    <p:sldId id="288" r:id="rId23"/>
    <p:sldId id="263" r:id="rId24"/>
    <p:sldId id="264" r:id="rId25"/>
    <p:sldId id="265" r:id="rId26"/>
    <p:sldId id="27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3" clrIdx="0">
    <p:extLst>
      <p:ext uri="{19B8F6BF-5375-455C-9EA6-DF929625EA0E}">
        <p15:presenceInfo xmlns:p15="http://schemas.microsoft.com/office/powerpoint/2012/main" userId="S::Alison.Trew@pstt.org.uk::501ad152-89bb-4882-ac72-f31826cb2e78" providerId="AD"/>
      </p:ext>
    </p:extLst>
  </p:cmAuthor>
  <p:cmAuthor id="2" name="Sue Martin" initials="SM" lastIdx="3"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2F5011-6E35-4136-9204-AAAF9F32CCD0}" v="8" dt="2021-04-29T08:55:12.5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69388" autoAdjust="0"/>
  </p:normalViewPr>
  <p:slideViewPr>
    <p:cSldViewPr>
      <p:cViewPr varScale="1">
        <p:scale>
          <a:sx n="75" d="100"/>
          <a:sy n="75" d="100"/>
        </p:scale>
        <p:origin x="239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F72F5011-6E35-4136-9204-AAAF9F32CCD0}"/>
    <pc:docChg chg="custSel addSld modSld">
      <pc:chgData name="Alison Trew" userId="501ad152-89bb-4882-ac72-f31826cb2e78" providerId="ADAL" clId="{F72F5011-6E35-4136-9204-AAAF9F32CCD0}" dt="2021-04-23T16:32:18.527" v="486" actId="1076"/>
      <pc:docMkLst>
        <pc:docMk/>
      </pc:docMkLst>
      <pc:sldChg chg="modSp mod modNotesTx">
        <pc:chgData name="Alison Trew" userId="501ad152-89bb-4882-ac72-f31826cb2e78" providerId="ADAL" clId="{F72F5011-6E35-4136-9204-AAAF9F32CCD0}" dt="2021-04-23T16:21:47.040" v="182" actId="20577"/>
        <pc:sldMkLst>
          <pc:docMk/>
          <pc:sldMk cId="4121939817" sldId="257"/>
        </pc:sldMkLst>
        <pc:spChg chg="mod">
          <ac:chgData name="Alison Trew" userId="501ad152-89bb-4882-ac72-f31826cb2e78" providerId="ADAL" clId="{F72F5011-6E35-4136-9204-AAAF9F32CCD0}" dt="2021-04-23T16:20:33.156" v="77" actId="113"/>
          <ac:spMkLst>
            <pc:docMk/>
            <pc:sldMk cId="4121939817" sldId="257"/>
            <ac:spMk id="6" creationId="{15CABB15-A48D-440F-B735-67546D476A54}"/>
          </ac:spMkLst>
        </pc:spChg>
      </pc:sldChg>
      <pc:sldChg chg="modSp mod">
        <pc:chgData name="Alison Trew" userId="501ad152-89bb-4882-ac72-f31826cb2e78" providerId="ADAL" clId="{F72F5011-6E35-4136-9204-AAAF9F32CCD0}" dt="2021-04-23T16:31:46.122" v="479" actId="1076"/>
        <pc:sldMkLst>
          <pc:docMk/>
          <pc:sldMk cId="2511030441" sldId="258"/>
        </pc:sldMkLst>
        <pc:picChg chg="mod">
          <ac:chgData name="Alison Trew" userId="501ad152-89bb-4882-ac72-f31826cb2e78" providerId="ADAL" clId="{F72F5011-6E35-4136-9204-AAAF9F32CCD0}" dt="2021-04-23T16:31:46.122" v="479" actId="1076"/>
          <ac:picMkLst>
            <pc:docMk/>
            <pc:sldMk cId="2511030441" sldId="258"/>
            <ac:picMk id="6" creationId="{03D29E19-315D-4911-8FCF-7593DA21CC09}"/>
          </ac:picMkLst>
        </pc:picChg>
      </pc:sldChg>
      <pc:sldChg chg="modSp mod">
        <pc:chgData name="Alison Trew" userId="501ad152-89bb-4882-ac72-f31826cb2e78" providerId="ADAL" clId="{F72F5011-6E35-4136-9204-AAAF9F32CCD0}" dt="2021-04-23T16:19:52.257" v="3" actId="20577"/>
        <pc:sldMkLst>
          <pc:docMk/>
          <pc:sldMk cId="124576855" sldId="280"/>
        </pc:sldMkLst>
        <pc:spChg chg="mod">
          <ac:chgData name="Alison Trew" userId="501ad152-89bb-4882-ac72-f31826cb2e78" providerId="ADAL" clId="{F72F5011-6E35-4136-9204-AAAF9F32CCD0}" dt="2021-04-23T16:19:52.257" v="3" actId="20577"/>
          <ac:spMkLst>
            <pc:docMk/>
            <pc:sldMk cId="124576855" sldId="280"/>
            <ac:spMk id="5" creationId="{8DDA5A8F-916F-4B0A-89B9-F55C61E55418}"/>
          </ac:spMkLst>
        </pc:spChg>
      </pc:sldChg>
      <pc:sldChg chg="modSp mod">
        <pc:chgData name="Alison Trew" userId="501ad152-89bb-4882-ac72-f31826cb2e78" providerId="ADAL" clId="{F72F5011-6E35-4136-9204-AAAF9F32CCD0}" dt="2021-04-23T16:30:15.388" v="438" actId="692"/>
        <pc:sldMkLst>
          <pc:docMk/>
          <pc:sldMk cId="2722180806" sldId="281"/>
        </pc:sldMkLst>
        <pc:picChg chg="mod">
          <ac:chgData name="Alison Trew" userId="501ad152-89bb-4882-ac72-f31826cb2e78" providerId="ADAL" clId="{F72F5011-6E35-4136-9204-AAAF9F32CCD0}" dt="2021-04-23T16:30:15.388" v="438" actId="692"/>
          <ac:picMkLst>
            <pc:docMk/>
            <pc:sldMk cId="2722180806" sldId="281"/>
            <ac:picMk id="9" creationId="{6FE19713-853F-4771-9020-7E9DD5F34F69}"/>
          </ac:picMkLst>
        </pc:picChg>
      </pc:sldChg>
      <pc:sldChg chg="modSp mod">
        <pc:chgData name="Alison Trew" userId="501ad152-89bb-4882-ac72-f31826cb2e78" providerId="ADAL" clId="{F72F5011-6E35-4136-9204-AAAF9F32CCD0}" dt="2021-04-23T16:32:18.527" v="486" actId="1076"/>
        <pc:sldMkLst>
          <pc:docMk/>
          <pc:sldMk cId="1322548215" sldId="287"/>
        </pc:sldMkLst>
        <pc:spChg chg="mod">
          <ac:chgData name="Alison Trew" userId="501ad152-89bb-4882-ac72-f31826cb2e78" providerId="ADAL" clId="{F72F5011-6E35-4136-9204-AAAF9F32CCD0}" dt="2021-04-23T16:32:07.263" v="483" actId="1076"/>
          <ac:spMkLst>
            <pc:docMk/>
            <pc:sldMk cId="1322548215" sldId="287"/>
            <ac:spMk id="14" creationId="{0F0F8785-9A13-41A7-851C-1786F8778FEC}"/>
          </ac:spMkLst>
        </pc:spChg>
        <pc:picChg chg="mod">
          <ac:chgData name="Alison Trew" userId="501ad152-89bb-4882-ac72-f31826cb2e78" providerId="ADAL" clId="{F72F5011-6E35-4136-9204-AAAF9F32CCD0}" dt="2021-04-23T16:32:01.333" v="481" actId="1076"/>
          <ac:picMkLst>
            <pc:docMk/>
            <pc:sldMk cId="1322548215" sldId="287"/>
            <ac:picMk id="5" creationId="{6D4E44E7-8EF6-48A0-AB6D-458FA790F842}"/>
          </ac:picMkLst>
        </pc:picChg>
        <pc:picChg chg="mod">
          <ac:chgData name="Alison Trew" userId="501ad152-89bb-4882-ac72-f31826cb2e78" providerId="ADAL" clId="{F72F5011-6E35-4136-9204-AAAF9F32CCD0}" dt="2021-04-23T16:31:59.651" v="480" actId="1076"/>
          <ac:picMkLst>
            <pc:docMk/>
            <pc:sldMk cId="1322548215" sldId="287"/>
            <ac:picMk id="10" creationId="{BD6F12BE-463D-4CF8-B9B9-D6D1B62C89EA}"/>
          </ac:picMkLst>
        </pc:picChg>
        <pc:picChg chg="mod">
          <ac:chgData name="Alison Trew" userId="501ad152-89bb-4882-ac72-f31826cb2e78" providerId="ADAL" clId="{F72F5011-6E35-4136-9204-AAAF9F32CCD0}" dt="2021-04-23T16:32:10.530" v="484" actId="1076"/>
          <ac:picMkLst>
            <pc:docMk/>
            <pc:sldMk cId="1322548215" sldId="287"/>
            <ac:picMk id="16" creationId="{E8DE842C-10F7-468F-80EE-EF6E92C375D9}"/>
          </ac:picMkLst>
        </pc:picChg>
        <pc:picChg chg="mod">
          <ac:chgData name="Alison Trew" userId="501ad152-89bb-4882-ac72-f31826cb2e78" providerId="ADAL" clId="{F72F5011-6E35-4136-9204-AAAF9F32CCD0}" dt="2021-04-23T16:32:18.527" v="486" actId="1076"/>
          <ac:picMkLst>
            <pc:docMk/>
            <pc:sldMk cId="1322548215" sldId="287"/>
            <ac:picMk id="18" creationId="{2198D924-D985-48E7-8B46-A4F320C252A8}"/>
          </ac:picMkLst>
        </pc:picChg>
        <pc:picChg chg="mod">
          <ac:chgData name="Alison Trew" userId="501ad152-89bb-4882-ac72-f31826cb2e78" providerId="ADAL" clId="{F72F5011-6E35-4136-9204-AAAF9F32CCD0}" dt="2021-04-23T16:32:12.493" v="485" actId="1076"/>
          <ac:picMkLst>
            <pc:docMk/>
            <pc:sldMk cId="1322548215" sldId="287"/>
            <ac:picMk id="26" creationId="{19C47CBB-5E8B-490A-B2C9-7AB9D6E8B3BB}"/>
          </ac:picMkLst>
        </pc:picChg>
      </pc:sldChg>
      <pc:sldChg chg="addSp modSp new mod">
        <pc:chgData name="Alison Trew" userId="501ad152-89bb-4882-ac72-f31826cb2e78" providerId="ADAL" clId="{F72F5011-6E35-4136-9204-AAAF9F32CCD0}" dt="2021-04-23T16:30:51.272" v="468" actId="692"/>
        <pc:sldMkLst>
          <pc:docMk/>
          <pc:sldMk cId="3011235871" sldId="291"/>
        </pc:sldMkLst>
        <pc:spChg chg="add mod">
          <ac:chgData name="Alison Trew" userId="501ad152-89bb-4882-ac72-f31826cb2e78" providerId="ADAL" clId="{F72F5011-6E35-4136-9204-AAAF9F32CCD0}" dt="2021-04-23T16:22:14.824" v="184"/>
          <ac:spMkLst>
            <pc:docMk/>
            <pc:sldMk cId="3011235871" sldId="291"/>
            <ac:spMk id="2" creationId="{F79F8EE3-AF51-4372-8F9E-83505FC04ADD}"/>
          </ac:spMkLst>
        </pc:spChg>
        <pc:spChg chg="add mod">
          <ac:chgData name="Alison Trew" userId="501ad152-89bb-4882-ac72-f31826cb2e78" providerId="ADAL" clId="{F72F5011-6E35-4136-9204-AAAF9F32CCD0}" dt="2021-04-23T16:28:48.995" v="416" actId="20577"/>
          <ac:spMkLst>
            <pc:docMk/>
            <pc:sldMk cId="3011235871" sldId="291"/>
            <ac:spMk id="9" creationId="{C51DC8F4-33FA-4926-A9B8-EDD72EF75146}"/>
          </ac:spMkLst>
        </pc:spChg>
        <pc:picChg chg="add mod">
          <ac:chgData name="Alison Trew" userId="501ad152-89bb-4882-ac72-f31826cb2e78" providerId="ADAL" clId="{F72F5011-6E35-4136-9204-AAAF9F32CCD0}" dt="2021-04-23T16:30:51.272" v="468" actId="692"/>
          <ac:picMkLst>
            <pc:docMk/>
            <pc:sldMk cId="3011235871" sldId="291"/>
            <ac:picMk id="4" creationId="{75207141-F1A3-464D-BB4B-1805DDDAF84E}"/>
          </ac:picMkLst>
        </pc:picChg>
        <pc:picChg chg="add mod">
          <ac:chgData name="Alison Trew" userId="501ad152-89bb-4882-ac72-f31826cb2e78" providerId="ADAL" clId="{F72F5011-6E35-4136-9204-AAAF9F32CCD0}" dt="2021-04-23T16:30:27.817" v="448" actId="692"/>
          <ac:picMkLst>
            <pc:docMk/>
            <pc:sldMk cId="3011235871" sldId="291"/>
            <ac:picMk id="6" creationId="{D97843D9-F1AA-4684-9F2F-2ACB210DAD33}"/>
          </ac:picMkLst>
        </pc:picChg>
        <pc:picChg chg="add mod">
          <ac:chgData name="Alison Trew" userId="501ad152-89bb-4882-ac72-f31826cb2e78" providerId="ADAL" clId="{F72F5011-6E35-4136-9204-AAAF9F32CCD0}" dt="2021-04-23T16:30:39.224" v="458" actId="692"/>
          <ac:picMkLst>
            <pc:docMk/>
            <pc:sldMk cId="3011235871" sldId="291"/>
            <ac:picMk id="8" creationId="{1C3F8A29-F55F-467D-8866-4899935AB44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29/04/2021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numbers refer to where the scientists worked – see slides 4-6.</a:t>
            </a:r>
          </a:p>
          <a:p>
            <a:endParaRPr lang="en-GB" dirty="0"/>
          </a:p>
          <a:p>
            <a:r>
              <a:rPr lang="en-GB" dirty="0"/>
              <a:t>Thomas Lecocq is the ‘first author’ – see slide 7 for more information about him.</a:t>
            </a:r>
          </a:p>
        </p:txBody>
      </p:sp>
      <p:sp>
        <p:nvSpPr>
          <p:cNvPr id="4" name="Slide Number Placeholder 3"/>
          <p:cNvSpPr>
            <a:spLocks noGrp="1"/>
          </p:cNvSpPr>
          <p:nvPr>
            <p:ph type="sldNum" sz="quarter" idx="5"/>
          </p:nvPr>
        </p:nvSpPr>
        <p:spPr/>
        <p:txBody>
          <a:bodyPr/>
          <a:lstStyle/>
          <a:p>
            <a:fld id="{0DB62ADE-C0E3-4181-8BA0-7700323193E2}" type="slidenum">
              <a:rPr lang="en-GB" smtClean="0"/>
              <a:t>3</a:t>
            </a:fld>
            <a:endParaRPr lang="en-GB"/>
          </a:p>
        </p:txBody>
      </p:sp>
    </p:spTree>
    <p:extLst>
      <p:ext uri="{BB962C8B-B14F-4D97-AF65-F5344CB8AC3E}">
        <p14:creationId xmlns:p14="http://schemas.microsoft.com/office/powerpoint/2010/main" val="1064684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ask the children:</a:t>
            </a:r>
          </a:p>
          <a:p>
            <a:r>
              <a:rPr lang="en-GB" b="1" dirty="0"/>
              <a:t>Why were so many seismometer stations used?</a:t>
            </a:r>
          </a:p>
          <a:p>
            <a:r>
              <a:rPr lang="en-GB" dirty="0"/>
              <a:t>- They wanted a global picture of seismic activity.</a:t>
            </a:r>
          </a:p>
          <a:p>
            <a:r>
              <a:rPr lang="en-GB" b="1" dirty="0"/>
              <a:t>Why did the scientists start collecting data in December 2019?</a:t>
            </a:r>
          </a:p>
          <a:p>
            <a:r>
              <a:rPr lang="en-GB" dirty="0"/>
              <a:t>The Covid-19 outbreak started in China. On 23 January, the central government of China imposed a lockdown in some cities in an effort to stop the spread of Covid-19. In order to show that whether there has been an effect on seismic activity, the scientists needed to record data for a while before 23 January. They chose to start the month before (Dec 2019).</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154721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 film clip: The seismic noise of social distancing </a:t>
            </a:r>
            <a:r>
              <a:rPr lang="en-US" dirty="0"/>
              <a:t>– was produced by the authors of the paper.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Suitable for older children (ages 7+) </a:t>
            </a:r>
          </a:p>
          <a:p>
            <a:endParaRPr lang="en-US" b="1" dirty="0"/>
          </a:p>
          <a:p>
            <a:r>
              <a:rPr lang="en-US" b="0" dirty="0"/>
              <a:t>To access the film clip</a:t>
            </a:r>
            <a:r>
              <a:rPr lang="en-US" dirty="0"/>
              <a:t>, click on the hyperlink &amp; scroll down to find </a:t>
            </a:r>
            <a:r>
              <a:rPr lang="en-US" b="1" dirty="0"/>
              <a:t>Movie S1.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size of the vertical bar at each location represents seismic activity – the taller the bar, the greater the seismic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film starts on 1st Nov 2019 and ends in mid- May 2020. The lockdown dates for each country appear on the left side.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Teachers can pause the film at any point to look more closely at the map.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might like to pause the film at 2020-03-20 (20</a:t>
            </a:r>
            <a:r>
              <a:rPr lang="en-US" baseline="30000" dirty="0"/>
              <a:t>th </a:t>
            </a:r>
            <a:r>
              <a:rPr lang="en-US" dirty="0"/>
              <a:t>March) just before people in the UK were told to stay at home (23</a:t>
            </a:r>
            <a:r>
              <a:rPr lang="en-US" baseline="30000" dirty="0"/>
              <a:t>rd</a:t>
            </a:r>
            <a:r>
              <a:rPr lang="en-US" dirty="0"/>
              <a:t> March 2020) and watch from here more slowly to the end.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on 2020-05-27 (27</a:t>
            </a:r>
            <a:r>
              <a:rPr lang="en-US" baseline="30000" dirty="0"/>
              <a:t>th</a:t>
            </a:r>
            <a:r>
              <a:rPr lang="en-US" dirty="0"/>
              <a:t> May) you can see very little seismic activity across the globe – only one bar in Europe, one near Japan one in the US and 7 around central America.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229036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31F20"/>
                </a:solidFill>
                <a:effectLst/>
                <a:latin typeface="ReithSans"/>
              </a:rPr>
              <a:t>Demonstration that vibrations can be felt (and heard).</a:t>
            </a:r>
          </a:p>
          <a:p>
            <a:r>
              <a:rPr lang="en-GB" b="0" i="0" dirty="0">
                <a:solidFill>
                  <a:srgbClr val="231F20"/>
                </a:solidFill>
                <a:effectLst/>
                <a:latin typeface="ReithSans"/>
              </a:rPr>
              <a:t>On a gym mat/soft surface, stack a pile of bricks (not too neatly – you want them to fall over when a vibration travels through the floor).</a:t>
            </a:r>
          </a:p>
          <a:p>
            <a:r>
              <a:rPr lang="en-GB" b="0" i="0" dirty="0">
                <a:solidFill>
                  <a:srgbClr val="231F20"/>
                </a:solidFill>
                <a:effectLst/>
                <a:latin typeface="ReithSans"/>
              </a:rPr>
              <a:t>Ask a child to jump on the other end of the mat and observe what happens to the tower of bricks.</a:t>
            </a:r>
          </a:p>
          <a:p>
            <a:r>
              <a:rPr lang="en-GB" b="0" i="0" dirty="0">
                <a:solidFill>
                  <a:srgbClr val="231F20"/>
                </a:solidFill>
                <a:effectLst/>
                <a:latin typeface="ReithSans"/>
              </a:rPr>
              <a:t>You might need to ask &gt;1 child to jump.</a:t>
            </a:r>
          </a:p>
          <a:p>
            <a:endParaRPr lang="en-GB" b="0" i="0" dirty="0">
              <a:solidFill>
                <a:srgbClr val="231F20"/>
              </a:solidFill>
              <a:effectLst/>
              <a:latin typeface="ReithSans"/>
            </a:endParaRPr>
          </a:p>
          <a:p>
            <a:r>
              <a:rPr lang="en-GB" b="0" i="0" dirty="0">
                <a:solidFill>
                  <a:srgbClr val="231F20"/>
                </a:solidFill>
                <a:effectLst/>
                <a:latin typeface="ReithSans"/>
              </a:rPr>
              <a:t>Alternatives:</a:t>
            </a:r>
          </a:p>
          <a:p>
            <a:pPr marL="228600" indent="-228600">
              <a:buFont typeface="+mj-lt"/>
              <a:buAutoNum type="arabicPeriod"/>
            </a:pPr>
            <a:r>
              <a:rPr lang="en-GB" b="0" i="0" dirty="0">
                <a:solidFill>
                  <a:srgbClr val="231F20"/>
                </a:solidFill>
                <a:effectLst/>
                <a:latin typeface="ReithSans"/>
              </a:rPr>
              <a:t>Replace the tower of bricks with something else that will be seen to move when the mat vibrates.</a:t>
            </a:r>
          </a:p>
          <a:p>
            <a:pPr marL="228600" indent="-228600">
              <a:buFont typeface="+mj-lt"/>
              <a:buAutoNum type="arabicPeriod"/>
            </a:pPr>
            <a:r>
              <a:rPr lang="en-GB" b="0" i="0" dirty="0">
                <a:solidFill>
                  <a:srgbClr val="231F20"/>
                </a:solidFill>
                <a:effectLst/>
                <a:latin typeface="ReithSans"/>
              </a:rPr>
              <a:t>Ask another child to sit/stand on the mat and describe what they can feel.</a:t>
            </a:r>
          </a:p>
          <a:p>
            <a:pPr marL="228600" indent="-228600">
              <a:buFont typeface="+mj-lt"/>
              <a:buAutoNum type="arabicPeriod"/>
            </a:pPr>
            <a:r>
              <a:rPr lang="en-GB" b="0" i="0" dirty="0">
                <a:solidFill>
                  <a:srgbClr val="231F20"/>
                </a:solidFill>
                <a:effectLst/>
                <a:latin typeface="ReithSans"/>
              </a:rPr>
              <a:t>Drop a heavy weight onto the mat instead of jumping.</a:t>
            </a:r>
          </a:p>
          <a:p>
            <a:pPr marL="228600" indent="-228600">
              <a:buFont typeface="+mj-lt"/>
              <a:buAutoNum type="arabicPeriod"/>
            </a:pPr>
            <a:endParaRPr lang="en-GB" b="0" i="0" dirty="0">
              <a:solidFill>
                <a:srgbClr val="231F20"/>
              </a:solidFill>
              <a:effectLst/>
              <a:latin typeface="ReithSans"/>
            </a:endParaRPr>
          </a:p>
          <a:p>
            <a:pPr marL="0" indent="0">
              <a:buFont typeface="+mj-lt"/>
              <a:buNone/>
            </a:pPr>
            <a:r>
              <a:rPr lang="en-GB" b="0" i="0" dirty="0">
                <a:solidFill>
                  <a:srgbClr val="231F20"/>
                </a:solidFill>
                <a:effectLst/>
                <a:latin typeface="ReithSans"/>
              </a:rPr>
              <a:t>Explain:</a:t>
            </a:r>
          </a:p>
          <a:p>
            <a:pPr marL="0" indent="0">
              <a:buFont typeface="+mj-lt"/>
              <a:buNone/>
            </a:pPr>
            <a:r>
              <a:rPr lang="en-GB" b="0" i="0" dirty="0">
                <a:solidFill>
                  <a:srgbClr val="231F20"/>
                </a:solidFill>
                <a:effectLst/>
                <a:latin typeface="ReithSans"/>
              </a:rPr>
              <a:t>When the person lands on the mat, the particles in the mat below the person’s feet move (vibrate) and the mat particles next to these also start to vibrate and then collide with another mat particle. The vibration spreads through the mat (it is called a seismic wave). Eventually, the mat particles below the tower of bricks may move/vibrate and if the movement if large enough, this may cause the bricks to fall over.</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895516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31F20"/>
                </a:solidFill>
                <a:effectLst/>
                <a:latin typeface="ReithSans"/>
              </a:rPr>
              <a:t>Demonstration that sound is caused by vibrations</a:t>
            </a:r>
          </a:p>
          <a:p>
            <a:r>
              <a:rPr lang="en-GB" b="0" i="0" dirty="0">
                <a:solidFill>
                  <a:srgbClr val="231F20"/>
                </a:solidFill>
                <a:effectLst/>
                <a:latin typeface="ReithSans"/>
              </a:rPr>
              <a:t>Teachers – share a variety of objects that make sounds.</a:t>
            </a:r>
          </a:p>
          <a:p>
            <a:r>
              <a:rPr lang="en-GB" b="0" i="0" dirty="0">
                <a:solidFill>
                  <a:srgbClr val="231F20"/>
                </a:solidFill>
                <a:effectLst/>
                <a:latin typeface="ReithSans"/>
              </a:rPr>
              <a:t>Ask the children to describe what is happening.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231F20"/>
                </a:solidFill>
                <a:effectLst/>
                <a:latin typeface="ReithSans"/>
              </a:rPr>
              <a:t>Explain that when an object </a:t>
            </a:r>
            <a:r>
              <a:rPr lang="en-GB" b="1" i="0" dirty="0">
                <a:solidFill>
                  <a:srgbClr val="231F20"/>
                </a:solidFill>
                <a:effectLst/>
                <a:latin typeface="ReithSans"/>
              </a:rPr>
              <a:t>vibrates</a:t>
            </a:r>
            <a:r>
              <a:rPr lang="en-GB" b="0" i="0" dirty="0">
                <a:solidFill>
                  <a:srgbClr val="231F20"/>
                </a:solidFill>
                <a:effectLst/>
                <a:latin typeface="ReithSans"/>
              </a:rPr>
              <a:t> (moves continuously to and </a:t>
            </a:r>
            <a:r>
              <a:rPr lang="en-GB" b="0" i="0" dirty="0" err="1">
                <a:solidFill>
                  <a:srgbClr val="231F20"/>
                </a:solidFill>
                <a:effectLst/>
                <a:latin typeface="ReithSans"/>
              </a:rPr>
              <a:t>fro</a:t>
            </a:r>
            <a:r>
              <a:rPr lang="en-GB" b="0" i="0" dirty="0">
                <a:solidFill>
                  <a:srgbClr val="231F20"/>
                </a:solidFill>
                <a:effectLst/>
                <a:latin typeface="ReithSans"/>
              </a:rPr>
              <a:t>), the air particles next to it also start to vibrate and then collide with other adjacent air particles. This is how a vibration is transmitted through the air. The vibrations enter your ear and can make your eardrum vibrate and then send messages to the brain. This is how you hear sound.</a:t>
            </a:r>
          </a:p>
          <a:p>
            <a:r>
              <a:rPr lang="en-GB" b="0" i="0" dirty="0">
                <a:solidFill>
                  <a:srgbClr val="231F20"/>
                </a:solidFill>
                <a:effectLst/>
                <a:latin typeface="ReithSans"/>
              </a:rPr>
              <a:t>In the same way, a vibration can travel through a liquid or a solid.</a:t>
            </a:r>
          </a:p>
          <a:p>
            <a:endParaRPr lang="en-GB" b="0" i="0" dirty="0">
              <a:solidFill>
                <a:srgbClr val="231F20"/>
              </a:solidFill>
              <a:effectLst/>
              <a:latin typeface="ReithSans"/>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1754067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Demonstration of how vibrations travel through a medium </a:t>
            </a:r>
            <a:r>
              <a:rPr lang="en-GB" dirty="0"/>
              <a:t>(i.e. through a gas, liquid or solid).</a:t>
            </a:r>
          </a:p>
          <a:p>
            <a:pPr marL="228600" indent="-228600">
              <a:buFont typeface="+mj-lt"/>
              <a:buAutoNum type="arabicPeriod"/>
            </a:pPr>
            <a:r>
              <a:rPr lang="en-GB" dirty="0"/>
              <a:t>Using dominoes (a suitable demonstration if children should be socially distanced). Line up dominoes. Push the end domino and show that when it moves, it hits the adjacent domino which moves and hits the next domino, etc.</a:t>
            </a:r>
          </a:p>
          <a:p>
            <a:pPr marL="228600" indent="-228600">
              <a:buFont typeface="+mj-lt"/>
              <a:buAutoNum type="arabicPeriod"/>
            </a:pPr>
            <a:r>
              <a:rPr lang="en-GB" dirty="0"/>
              <a:t>Using children (remind children that movements must be gentle so that no one is hurt). Line up close enough for children to touch each other when they extend their arms. Explain that the children should stay still until they are touched by the child next to them. Ask the child at the end to ‘vibrate’ (shake their arms) and touch the next child. When children feel their neighbour vibrate, then they may start to vibrate. A useful film clip is available on BBC Bitesize (https://www.bbc.co.uk/bitesize/clips/ztwkjxs)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Another useful resource: https://www.primaryschoolscience.co.uk </a:t>
            </a:r>
            <a:r>
              <a:rPr lang="en-GB" sz="1200" b="1" i="0" u="none" strike="noStrike" kern="1200" dirty="0">
                <a:solidFill>
                  <a:schemeClr val="tx1"/>
                </a:solidFill>
                <a:effectLst/>
                <a:latin typeface="+mn-lt"/>
                <a:ea typeface="+mn-ea"/>
                <a:cs typeface="+mn-cs"/>
              </a:rPr>
              <a:t>Sound lab </a:t>
            </a:r>
            <a:r>
              <a:rPr lang="en-GB" sz="1200" b="0" i="0" u="none" strike="noStrike" kern="1200" dirty="0">
                <a:solidFill>
                  <a:schemeClr val="tx1"/>
                </a:solidFill>
                <a:effectLst/>
                <a:latin typeface="+mn-lt"/>
                <a:ea typeface="+mn-ea"/>
                <a:cs typeface="+mn-cs"/>
              </a:rPr>
              <a:t>(from PSTT and Learning Science)</a:t>
            </a:r>
            <a:r>
              <a:rPr lang="en-GB" sz="1200" b="1" i="0" u="none" strike="noStrike"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rPr>
              <a:t>is a great set of learning resources for interactive whiteboards that support teaching and learning of the topic of sound and develop key skills in scientific investigation.</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1457477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This activity is suitable for ages 7-11 years.</a:t>
            </a:r>
          </a:p>
          <a:p>
            <a:r>
              <a:rPr lang="en-GB" b="1" dirty="0"/>
              <a:t>Can you make a seismometer to detect ground movements?</a:t>
            </a:r>
          </a:p>
          <a:p>
            <a:r>
              <a:rPr lang="en-GB" dirty="0"/>
              <a:t>Teachers – you will find several websites showing how to create simple model seismometers:</a:t>
            </a:r>
          </a:p>
          <a:p>
            <a:pPr marL="171450" indent="-171450">
              <a:buFont typeface="Arial" panose="020B0604020202020204" pitchFamily="34" charset="0"/>
              <a:buChar char="•"/>
            </a:pPr>
            <a:r>
              <a:rPr lang="en-GB" dirty="0"/>
              <a:t>https://www.sciencebuddies.org/stem-activities/make-a-seismograph</a:t>
            </a:r>
          </a:p>
          <a:p>
            <a:pPr marL="171450" indent="-171450">
              <a:buFont typeface="Arial" panose="020B0604020202020204" pitchFamily="34" charset="0"/>
              <a:buChar char="•"/>
            </a:pPr>
            <a:r>
              <a:rPr lang="en-GB" dirty="0"/>
              <a:t>https://www.science-sparks.com/make-model-seismometer/</a:t>
            </a:r>
          </a:p>
          <a:p>
            <a:pPr marL="0" indent="0">
              <a:buFont typeface="Arial" panose="020B0604020202020204" pitchFamily="34" charset="0"/>
              <a:buNone/>
            </a:pPr>
            <a:endParaRPr lang="en-GB" dirty="0"/>
          </a:p>
          <a:p>
            <a:pPr marL="0" indent="0">
              <a:buFont typeface="Arial" panose="020B0604020202020204" pitchFamily="34" charset="0"/>
              <a:buNone/>
            </a:pPr>
            <a:r>
              <a:rPr lang="en-GB" b="1" dirty="0"/>
              <a:t>Instructions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i="1" dirty="0"/>
              <a:t>Note: children may need adult help to make holes in box and cup.</a:t>
            </a:r>
          </a:p>
          <a:p>
            <a:pPr marL="171450" indent="-171450">
              <a:buFont typeface="Arial" panose="020B0604020202020204" pitchFamily="34" charset="0"/>
              <a:buChar char="•"/>
            </a:pPr>
            <a:r>
              <a:rPr lang="en-GB" dirty="0"/>
              <a:t>Cut off flaps on cardboard box.</a:t>
            </a:r>
          </a:p>
          <a:p>
            <a:pPr marL="171450" indent="-171450">
              <a:buFont typeface="Arial" panose="020B0604020202020204" pitchFamily="34" charset="0"/>
              <a:buChar char="•"/>
            </a:pPr>
            <a:r>
              <a:rPr lang="en-GB" dirty="0"/>
              <a:t>Make 2 holes at top of box.</a:t>
            </a:r>
          </a:p>
          <a:p>
            <a:pPr marL="171450" indent="-171450">
              <a:buFont typeface="Arial" panose="020B0604020202020204" pitchFamily="34" charset="0"/>
              <a:buChar char="•"/>
            </a:pPr>
            <a:r>
              <a:rPr lang="en-GB" dirty="0"/>
              <a:t>Make 2 slits at bottom of the box which will be wide enough for a strip of paper to pass through.</a:t>
            </a:r>
          </a:p>
          <a:p>
            <a:pPr marL="171450" indent="-171450">
              <a:buFont typeface="Arial" panose="020B0604020202020204" pitchFamily="34" charset="0"/>
              <a:buChar char="•"/>
            </a:pPr>
            <a:r>
              <a:rPr lang="en-GB" dirty="0"/>
              <a:t>Make 1 hole in bottom of the cup and push a pen/pencil through this hole so that approx. 2cm of pen pokes through the bottom of the cup.</a:t>
            </a:r>
          </a:p>
          <a:p>
            <a:pPr marL="171450" indent="-171450">
              <a:buFont typeface="Arial" panose="020B0604020202020204" pitchFamily="34" charset="0"/>
              <a:buChar char="•"/>
            </a:pPr>
            <a:r>
              <a:rPr lang="en-GB" dirty="0"/>
              <a:t>Make 2 holes on either side of the rim of the cup.</a:t>
            </a:r>
          </a:p>
          <a:p>
            <a:pPr marL="171450" indent="-171450">
              <a:buFont typeface="Arial" panose="020B0604020202020204" pitchFamily="34" charset="0"/>
              <a:buChar char="•"/>
            </a:pPr>
            <a:r>
              <a:rPr lang="en-GB" dirty="0"/>
              <a:t>Thread string through holes in top of box and cup so that the cup is dangling inside the box and the pen is resting on the bottom of the box (see picture above).</a:t>
            </a:r>
          </a:p>
          <a:p>
            <a:pPr marL="171450" indent="-171450">
              <a:buFont typeface="Arial" panose="020B0604020202020204" pitchFamily="34" charset="0"/>
              <a:buChar char="•"/>
            </a:pPr>
            <a:r>
              <a:rPr lang="en-GB" dirty="0"/>
              <a:t>Add a strip of paper at the bottom of the box through the slits.</a:t>
            </a:r>
          </a:p>
          <a:p>
            <a:pPr marL="171450" indent="-171450">
              <a:buFont typeface="Arial" panose="020B0604020202020204" pitchFamily="34" charset="0"/>
              <a:buChar char="•"/>
            </a:pPr>
            <a:r>
              <a:rPr lang="en-GB" dirty="0"/>
              <a:t>Place the box on a flat surface and ask a friend to shake the box whilst you pull the paper through the slits.</a:t>
            </a:r>
          </a:p>
          <a:p>
            <a:pPr marL="0" indent="0">
              <a:buFont typeface="Arial" panose="020B0604020202020204" pitchFamily="34" charset="0"/>
              <a:buNone/>
            </a:pPr>
            <a:endParaRPr lang="en-GB" dirty="0"/>
          </a:p>
          <a:p>
            <a:pPr marL="0" indent="0">
              <a:buFont typeface="Arial" panose="020B0604020202020204" pitchFamily="34" charset="0"/>
              <a:buNone/>
            </a:pPr>
            <a:r>
              <a:rPr lang="en-GB" b="1" dirty="0"/>
              <a:t>What units will your seismometer use?</a:t>
            </a:r>
          </a:p>
          <a:p>
            <a:pPr marL="0" indent="0">
              <a:buFont typeface="Arial" panose="020B0604020202020204" pitchFamily="34" charset="0"/>
              <a:buNone/>
            </a:pPr>
            <a:r>
              <a:rPr lang="en-GB" b="0" dirty="0"/>
              <a:t>Discuss with the children what the pen movements actually mean, i.e. the larger the movement of the box, the larger pen scribble.</a:t>
            </a:r>
          </a:p>
          <a:p>
            <a:pPr marL="0" indent="0">
              <a:buFont typeface="Arial" panose="020B0604020202020204" pitchFamily="34" charset="0"/>
              <a:buNone/>
            </a:pPr>
            <a:r>
              <a:rPr lang="en-GB" b="0" dirty="0"/>
              <a:t>If they measure the displacement of the pen (in mm or cm), this is a record of the size of the box movement (i.e. equivalent to seismic activity).</a:t>
            </a:r>
          </a:p>
          <a:p>
            <a:pPr marL="0" indent="0">
              <a:buFont typeface="Arial" panose="020B0604020202020204" pitchFamily="34" charset="0"/>
              <a:buNone/>
            </a:pPr>
            <a:endParaRPr lang="en-GB" dirty="0"/>
          </a:p>
          <a:p>
            <a:pPr marL="0" indent="0">
              <a:buFont typeface="Arial" panose="020B0604020202020204" pitchFamily="34" charset="0"/>
              <a:buNone/>
            </a:pPr>
            <a:r>
              <a:rPr lang="en-GB" b="1" dirty="0"/>
              <a:t>Possible investigations:</a:t>
            </a:r>
          </a:p>
          <a:p>
            <a:pPr marL="171450" indent="-171450">
              <a:buFont typeface="Arial" panose="020B0604020202020204" pitchFamily="34" charset="0"/>
              <a:buChar char="•"/>
            </a:pPr>
            <a:r>
              <a:rPr lang="en-GB" dirty="0"/>
              <a:t>Children could investigate how the impact of different ‘meteors’ affects seismic activity by placing their seismometer in a sand tray and dropping balls into the sand. Variables include using different size meteors, dropping meteors from different heights, changing the distance of the seismometer from the meteor impact.</a:t>
            </a:r>
          </a:p>
          <a:p>
            <a:pPr marL="171450" indent="-171450">
              <a:buFont typeface="Arial" panose="020B0604020202020204" pitchFamily="34" charset="0"/>
              <a:buChar char="•"/>
            </a:pPr>
            <a:r>
              <a:rPr lang="en-GB" dirty="0"/>
              <a:t>Children could investigate seismic activity created through jumping on a PE mat by placing their seismometer on the edge of the mat. Which types of jumps create the greatest seismic activity?</a:t>
            </a:r>
          </a:p>
          <a:p>
            <a:pPr marL="0" indent="0">
              <a:buFont typeface="Arial" panose="020B0604020202020204" pitchFamily="34" charset="0"/>
              <a:buNone/>
            </a:pPr>
            <a:endParaRPr lang="en-GB" dirty="0"/>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4069941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What problems did you encounter whilst using your seismometer?</a:t>
            </a:r>
          </a:p>
          <a:p>
            <a:r>
              <a:rPr lang="en-GB" b="0" dirty="0"/>
              <a:t>Children may realise that their seismometer was not able to record vibrations accurately – i.e. was the size of the pen movement the same when the ball was dropped/person jumped again (under the same conditions)?</a:t>
            </a:r>
          </a:p>
          <a:p>
            <a:endParaRPr lang="en-GB" b="0" dirty="0"/>
          </a:p>
          <a:p>
            <a:r>
              <a:rPr lang="en-GB" b="1" dirty="0"/>
              <a:t>How would you improve your seismometer?</a:t>
            </a:r>
          </a:p>
          <a:p>
            <a:r>
              <a:rPr lang="en-GB" b="0" dirty="0"/>
              <a:t>Possible improvements:</a:t>
            </a:r>
          </a:p>
          <a:p>
            <a:pPr marL="171450" indent="-171450">
              <a:buFont typeface="Arial" panose="020B0604020202020204" pitchFamily="34" charset="0"/>
              <a:buChar char="•"/>
            </a:pPr>
            <a:r>
              <a:rPr lang="en-GB" b="0" dirty="0"/>
              <a:t>A cardboard box is flexible and could absorb some of the vibration or even be knocked and cause a vibration to be recorded that was not from the source - create a more rigid stand.</a:t>
            </a:r>
          </a:p>
          <a:p>
            <a:pPr marL="171450" indent="-171450">
              <a:buFont typeface="Arial" panose="020B0604020202020204" pitchFamily="34" charset="0"/>
              <a:buChar char="•"/>
            </a:pPr>
            <a:r>
              <a:rPr lang="en-GB" b="0" dirty="0"/>
              <a:t>The pen wasn’t still when there was no vibration – increase the weight attached to the pen (the inertia) by adding coins to the cup.</a:t>
            </a:r>
          </a:p>
          <a:p>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1472458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don’t have access to data loggers or tablets, children can still investigate how noise levels change as you move away from the sound.</a:t>
            </a:r>
          </a:p>
          <a:p>
            <a:pPr marL="171450" indent="-171450">
              <a:buFont typeface="Arial" panose="020B0604020202020204" pitchFamily="34" charset="0"/>
              <a:buChar char="•"/>
            </a:pPr>
            <a:r>
              <a:rPr lang="en-GB" dirty="0"/>
              <a:t>Ring a bell at one end of the playground.</a:t>
            </a:r>
          </a:p>
          <a:p>
            <a:pPr marL="171450" indent="-171450">
              <a:buFont typeface="Arial" panose="020B0604020202020204" pitchFamily="34" charset="0"/>
              <a:buChar char="•"/>
            </a:pPr>
            <a:r>
              <a:rPr lang="en-GB" dirty="0"/>
              <a:t>Can the children hear this when they are 2 m away, 5m away, 10 m away?</a:t>
            </a:r>
          </a:p>
          <a:p>
            <a:pPr marL="171450" indent="-171450">
              <a:buFont typeface="Arial" panose="020B0604020202020204" pitchFamily="34" charset="0"/>
              <a:buChar char="•"/>
            </a:pPr>
            <a:r>
              <a:rPr lang="en-GB" dirty="0"/>
              <a:t>Children could indicate yes/no by thumbs up/down or holding 2 colour cards (e.g. red = can hear, blue = cannot)</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Note: this investigation is also found in the Teacher Guide which accompanies the article </a:t>
            </a:r>
            <a:r>
              <a:rPr lang="en-GB" b="1" dirty="0"/>
              <a:t>I bet you didn’t know… Whale song is changing.</a:t>
            </a:r>
          </a:p>
          <a:p>
            <a:pPr marL="0" indent="0">
              <a:buFont typeface="Arial" panose="020B0604020202020204" pitchFamily="34" charset="0"/>
              <a:buNone/>
            </a:pPr>
            <a:r>
              <a:rPr lang="en-GB" b="0" dirty="0"/>
              <a:t>You may find this article interesting to share with children if you are teaching the topic of sound.</a:t>
            </a: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1390065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Why do humans hear some vibrations and feel others?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Humans can only hear certain sizes (pitches) of waves. Your ear detects 20 – 20,000 vibrations per second (Hertz). Waves vibrating less than 20 Hz, such as seismic waves, cannot be detected by a human ear.</a:t>
            </a:r>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2363489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271588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How many countries were involved?</a:t>
            </a:r>
          </a:p>
          <a:p>
            <a:r>
              <a:rPr lang="en-GB" dirty="0"/>
              <a:t>26 countries (check all 3 slides)</a:t>
            </a:r>
          </a:p>
          <a:p>
            <a:r>
              <a:rPr lang="en-GB" dirty="0"/>
              <a:t>Children could mark which countries were involved on a world map.</a:t>
            </a:r>
          </a:p>
          <a:p>
            <a:endParaRPr lang="en-GB" dirty="0"/>
          </a:p>
          <a:p>
            <a:r>
              <a:rPr lang="en-GB" b="1" dirty="0"/>
              <a:t>Are there any that surprise you?</a:t>
            </a:r>
          </a:p>
          <a:p>
            <a:r>
              <a:rPr lang="en-GB" dirty="0"/>
              <a:t>It is not unusual to see papers with a huge number of authors from different countries, particularly from USA, Canada or the larger European countries.</a:t>
            </a:r>
          </a:p>
          <a:p>
            <a:r>
              <a:rPr lang="en-GB" dirty="0"/>
              <a:t>It is slightly unusual to see collaborations between the developed countries (such as the USA, UK and France) and smaller poorer countries (such as Peru or Bolivia).</a:t>
            </a:r>
          </a:p>
          <a:p>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3905932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a:p>
        </p:txBody>
      </p:sp>
    </p:spTree>
    <p:extLst>
      <p:ext uri="{BB962C8B-B14F-4D97-AF65-F5344CB8AC3E}">
        <p14:creationId xmlns:p14="http://schemas.microsoft.com/office/powerpoint/2010/main" val="3271914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world’s most earthquake prone countries are:</a:t>
            </a:r>
          </a:p>
          <a:p>
            <a:pPr marL="171450" indent="-171450">
              <a:buFont typeface="Arial" panose="020B0604020202020204" pitchFamily="34" charset="0"/>
              <a:buChar char="•"/>
            </a:pPr>
            <a:r>
              <a:rPr lang="en-GB" dirty="0"/>
              <a:t>China</a:t>
            </a:r>
          </a:p>
          <a:p>
            <a:pPr marL="171450" indent="-171450">
              <a:buFont typeface="Arial" panose="020B0604020202020204" pitchFamily="34" charset="0"/>
              <a:buChar char="•"/>
            </a:pPr>
            <a:r>
              <a:rPr lang="en-GB" dirty="0"/>
              <a:t>Indonesia</a:t>
            </a:r>
          </a:p>
          <a:p>
            <a:pPr marL="171450" indent="-171450">
              <a:buFont typeface="Arial" panose="020B0604020202020204" pitchFamily="34" charset="0"/>
              <a:buChar char="•"/>
            </a:pPr>
            <a:r>
              <a:rPr lang="en-GB" dirty="0"/>
              <a:t>Iran</a:t>
            </a:r>
          </a:p>
          <a:p>
            <a:pPr marL="171450" indent="-171450">
              <a:buFont typeface="Arial" panose="020B0604020202020204" pitchFamily="34" charset="0"/>
              <a:buChar char="•"/>
            </a:pPr>
            <a:r>
              <a:rPr lang="en-GB" dirty="0"/>
              <a:t>Turkey</a:t>
            </a:r>
          </a:p>
          <a:p>
            <a:pPr marL="171450" indent="-171450">
              <a:buFont typeface="Arial" panose="020B0604020202020204" pitchFamily="34" charset="0"/>
              <a:buChar char="•"/>
            </a:pPr>
            <a:r>
              <a:rPr lang="en-GB" dirty="0"/>
              <a:t>Japan</a:t>
            </a:r>
          </a:p>
          <a:p>
            <a:pPr marL="171450" indent="-171450">
              <a:buFont typeface="Arial" panose="020B0604020202020204" pitchFamily="34" charset="0"/>
              <a:buChar char="•"/>
            </a:pPr>
            <a:r>
              <a:rPr lang="en-GB" dirty="0"/>
              <a:t>Peru</a:t>
            </a:r>
          </a:p>
          <a:p>
            <a:pPr marL="171450" indent="-171450">
              <a:buFont typeface="Arial" panose="020B0604020202020204" pitchFamily="34" charset="0"/>
              <a:buChar char="•"/>
            </a:pPr>
            <a:r>
              <a:rPr lang="en-GB" dirty="0"/>
              <a:t>USA</a:t>
            </a:r>
          </a:p>
          <a:p>
            <a:pPr marL="171450" indent="-171450">
              <a:buFont typeface="Arial" panose="020B0604020202020204" pitchFamily="34" charset="0"/>
              <a:buChar char="•"/>
            </a:pPr>
            <a:r>
              <a:rPr lang="en-GB" dirty="0"/>
              <a:t>Italy</a:t>
            </a:r>
          </a:p>
          <a:p>
            <a:pPr marL="171450" indent="-171450">
              <a:buFont typeface="Arial" panose="020B0604020202020204" pitchFamily="34" charset="0"/>
              <a:buChar char="•"/>
            </a:pPr>
            <a:r>
              <a:rPr lang="en-GB" dirty="0"/>
              <a:t>Greece</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Children can track recent earthquakes on https://earthquaketrack.com/</a:t>
            </a:r>
          </a:p>
          <a:p>
            <a:pPr marL="0" indent="0">
              <a:buFont typeface="Arial" panose="020B0604020202020204" pitchFamily="34" charset="0"/>
              <a:buNone/>
            </a:pP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816829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Which countries working on this project appear to have the most research groups?</a:t>
            </a:r>
          </a:p>
          <a:p>
            <a:r>
              <a:rPr lang="en-GB" dirty="0"/>
              <a:t>Children could make a tally of the number of institutions from each country involved and create a bar chart to demonstrate which countries had most.</a:t>
            </a:r>
          </a:p>
          <a:p>
            <a:endParaRPr lang="en-GB" b="1" dirty="0"/>
          </a:p>
          <a:p>
            <a:r>
              <a:rPr lang="en-GB" b="1" dirty="0"/>
              <a:t>Why do you think this is?</a:t>
            </a:r>
          </a:p>
          <a:p>
            <a:r>
              <a:rPr lang="en-GB" dirty="0"/>
              <a:t>The USA, Canada, UK and France have many research groups working on seismic activity (ground shaking). This is probably because these countries have more funds for research and development.</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056141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229625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Teachers – slides 8-10 will help you to explain what a seismometer is and how scientists use seismometers to measure earthquakes.</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1861920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replica of an ancient Chinese Seismograph from Eastern Han Dynasty (25-220 CE). </a:t>
            </a:r>
          </a:p>
          <a:p>
            <a:endParaRPr lang="en-GB" b="1" dirty="0"/>
          </a:p>
          <a:p>
            <a:r>
              <a:rPr lang="en-GB" b="1" dirty="0"/>
              <a:t>How do you think this instrument detected vibrations?</a:t>
            </a:r>
          </a:p>
          <a:p>
            <a:r>
              <a:rPr lang="en-GB" dirty="0"/>
              <a:t>This is a large bronze urn (bronze is heavy). Around the edges are 8 dragon’s heads holding bronze balls. When the ground shook, a ball rolled out of one of the dragon’s mouths and into the toad's mouth below, sounding a warning. The open dragon mouth pointed in the direction of the earthquake.</a:t>
            </a:r>
          </a:p>
          <a:p>
            <a:r>
              <a:rPr lang="en-GB" dirty="0"/>
              <a:t>Records from the ‘History of the Later Han Dynasty’ state that </a:t>
            </a:r>
            <a:r>
              <a:rPr lang="en-GB" b="0" i="0" dirty="0">
                <a:solidFill>
                  <a:srgbClr val="202122"/>
                </a:solidFill>
                <a:effectLst/>
                <a:latin typeface="Arial" panose="020B0604020202020204" pitchFamily="34" charset="0"/>
              </a:rPr>
              <a:t>at the time of a large earthquake in Gansu in AD 143, the seismoscope indicated an earthquake even though one was not felt.</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790172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How do you think this instrument detects vibrations?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Times New Roman" panose="02020603050405020304" pitchFamily="18" charset="0"/>
              </a:rPr>
              <a:t>The </a:t>
            </a:r>
            <a:r>
              <a:rPr lang="en-GB" sz="1200" i="1" dirty="0">
                <a:effectLst/>
                <a:latin typeface="Calibri" panose="020F0502020204030204" pitchFamily="34" charset="0"/>
                <a:ea typeface="Calibri" panose="020F0502020204030204" pitchFamily="34" charset="0"/>
                <a:cs typeface="Times New Roman" panose="02020603050405020304" pitchFamily="18" charset="0"/>
              </a:rPr>
              <a:t>seismometer</a:t>
            </a:r>
            <a:r>
              <a:rPr lang="en-GB" sz="1200" dirty="0">
                <a:effectLst/>
                <a:latin typeface="Calibri" panose="020F0502020204030204" pitchFamily="34" charset="0"/>
                <a:ea typeface="Calibri" panose="020F0502020204030204" pitchFamily="34" charset="0"/>
                <a:cs typeface="Times New Roman" panose="02020603050405020304" pitchFamily="18" charset="0"/>
              </a:rPr>
              <a:t> could be regarded as an artificial ear that ‘hears’ (detects) the very low frequency waves that are outside the human hearing range.</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simple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seismometer </a:t>
            </a:r>
            <a:r>
              <a:rPr lang="en-GB" sz="1800" dirty="0">
                <a:effectLst/>
                <a:latin typeface="Calibri" panose="020F0502020204030204" pitchFamily="34" charset="0"/>
                <a:ea typeface="Calibri" panose="020F0502020204030204" pitchFamily="34" charset="0"/>
                <a:cs typeface="Times New Roman" panose="02020603050405020304" pitchFamily="18" charset="0"/>
              </a:rPr>
              <a:t>is an instrument that responds to ground motions. It consists of a weight hanging from a spring that is hanging on a frame. Attached to the bottom of the frame there is a rotating drum of paper. When there is movement underground, the frame and the rotating drum will move slightly (in a horizontal direction). The weight does not move because it is heavy, which makes it slow to start moving, and as it is only hanging by a spring, it stays still when the rest of the seismometer starts to move. A pen attached to the weight can record the relative movement between the frame and the weight. The recorded movement of the pen forms a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seismograph</a:t>
            </a:r>
            <a:r>
              <a:rPr lang="en-GB" sz="1800" dirty="0">
                <a:effectLst/>
                <a:latin typeface="Calibri" panose="020F0502020204030204" pitchFamily="34" charset="0"/>
                <a:ea typeface="Calibri" panose="020F0502020204030204" pitchFamily="34" charset="0"/>
                <a:cs typeface="Times New Roman" panose="02020603050405020304" pitchFamily="18" charset="0"/>
              </a:rPr>
              <a:t>. Note: modern seismometers use electronic sensors, amplifiers and recording devices and produce digital outputs.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What units do scientists use to measure earthquakes?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i="0" dirty="0">
                <a:solidFill>
                  <a:srgbClr val="000000"/>
                </a:solidFill>
                <a:effectLst/>
                <a:latin typeface="Times New Roman" panose="02020603050405020304" pitchFamily="18" charset="0"/>
              </a:rPr>
              <a:t>There are a number of ways to measure the magnitude of an earthquake.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b="0" i="0" dirty="0">
                <a:solidFill>
                  <a:srgbClr val="000000"/>
                </a:solidFill>
                <a:effectLst/>
                <a:latin typeface="Times New Roman" panose="02020603050405020304" pitchFamily="18" charset="0"/>
              </a:rPr>
              <a:t>The </a:t>
            </a:r>
            <a:r>
              <a:rPr lang="en-GB" sz="2800" b="1" i="0" dirty="0">
                <a:solidFill>
                  <a:srgbClr val="000000"/>
                </a:solidFill>
                <a:effectLst/>
                <a:latin typeface="Times New Roman" panose="02020603050405020304" pitchFamily="18" charset="0"/>
              </a:rPr>
              <a:t>Richter scale</a:t>
            </a:r>
            <a:r>
              <a:rPr lang="en-GB" sz="2800" b="0" i="0" dirty="0">
                <a:solidFill>
                  <a:srgbClr val="000000"/>
                </a:solidFill>
                <a:effectLst/>
                <a:latin typeface="Times New Roman" panose="02020603050405020304" pitchFamily="18" charset="0"/>
              </a:rPr>
              <a:t>, was developed by Charles F. Richter in 1934 and is often quoted in newspaper reports of earthquakes. However, the Richter scale, does not provide accurate estimates for large magnitude earthquakes.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4000" b="0" i="0" dirty="0">
                <a:solidFill>
                  <a:srgbClr val="000000"/>
                </a:solidFill>
                <a:effectLst/>
                <a:latin typeface="Times New Roman" panose="02020603050405020304" pitchFamily="18" charset="0"/>
              </a:rPr>
              <a:t>The </a:t>
            </a:r>
            <a:r>
              <a:rPr lang="en-GB" sz="4000" b="1" i="0" dirty="0">
                <a:solidFill>
                  <a:srgbClr val="000000"/>
                </a:solidFill>
                <a:effectLst/>
                <a:latin typeface="Times New Roman" panose="02020603050405020304" pitchFamily="18" charset="0"/>
              </a:rPr>
              <a:t>Mercalli scale</a:t>
            </a:r>
            <a:r>
              <a:rPr lang="en-GB" sz="4000" b="0" i="0" dirty="0">
                <a:solidFill>
                  <a:srgbClr val="000000"/>
                </a:solidFill>
                <a:effectLst/>
                <a:latin typeface="Times New Roman" panose="02020603050405020304" pitchFamily="18" charset="0"/>
              </a:rPr>
              <a:t> was invented by Giuseppe Mercalli in 1902 and this scale uses the observations of the people who experience the earthquake to estimate its intensity. Because it relies on witnesses of the earthquake, who might exaggerate how bad things were, it is not considered as scientific as the Richter scale.</a:t>
            </a:r>
            <a:endParaRPr lang="en-GB" sz="2800" b="0" i="0" dirty="0">
              <a:solidFill>
                <a:srgbClr val="000000"/>
              </a:solidFill>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b="0" i="0" dirty="0">
                <a:solidFill>
                  <a:srgbClr val="000000"/>
                </a:solidFill>
                <a:effectLst/>
                <a:latin typeface="Times New Roman" panose="02020603050405020304" pitchFamily="18" charset="0"/>
              </a:rPr>
              <a:t>Today the </a:t>
            </a:r>
            <a:r>
              <a:rPr lang="en-GB" sz="2800" b="1" i="0" dirty="0">
                <a:solidFill>
                  <a:srgbClr val="000000"/>
                </a:solidFill>
                <a:effectLst/>
                <a:latin typeface="Times New Roman" panose="02020603050405020304" pitchFamily="18" charset="0"/>
              </a:rPr>
              <a:t>moment magnitude scale</a:t>
            </a:r>
            <a:r>
              <a:rPr lang="en-GB" sz="2800" b="0" i="0" dirty="0">
                <a:solidFill>
                  <a:srgbClr val="000000"/>
                </a:solidFill>
                <a:effectLst/>
                <a:latin typeface="Times New Roman" panose="02020603050405020304" pitchFamily="18" charset="0"/>
              </a:rPr>
              <a:t>, abbreviated </a:t>
            </a:r>
            <a:r>
              <a:rPr lang="en-GB" sz="2800" b="1" i="0" dirty="0">
                <a:solidFill>
                  <a:srgbClr val="000000"/>
                </a:solidFill>
                <a:effectLst/>
                <a:latin typeface="Times New Roman" panose="02020603050405020304" pitchFamily="18" charset="0"/>
              </a:rPr>
              <a:t>M</a:t>
            </a:r>
            <a:r>
              <a:rPr lang="en-GB" sz="2800" b="1" i="0" baseline="-25000" dirty="0">
                <a:solidFill>
                  <a:srgbClr val="000000"/>
                </a:solidFill>
                <a:effectLst/>
                <a:latin typeface="Times New Roman" panose="02020603050405020304" pitchFamily="18" charset="0"/>
              </a:rPr>
              <a:t>W</a:t>
            </a:r>
            <a:r>
              <a:rPr lang="en-GB" sz="2800" b="0" i="0" dirty="0">
                <a:solidFill>
                  <a:srgbClr val="000000"/>
                </a:solidFill>
                <a:effectLst/>
                <a:latin typeface="Times New Roman" panose="02020603050405020304" pitchFamily="18" charset="0"/>
              </a:rPr>
              <a:t>, is preferred because it works over a wider range of earthquake sizes and is applicable globally.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447356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Have there been any earthquakes in the UK this year?</a:t>
            </a:r>
            <a:endParaRPr lang="en-GB" dirty="0"/>
          </a:p>
          <a:p>
            <a:r>
              <a:rPr lang="en-GB" dirty="0"/>
              <a:t>At the time of writing this PPT, the most recent earthquake in the UK was in a small town called Leighton Buzzard in Bedfordshire.</a:t>
            </a:r>
          </a:p>
          <a:p>
            <a:endParaRPr lang="en-GB" dirty="0"/>
          </a:p>
          <a:p>
            <a:r>
              <a:rPr lang="en-GB" dirty="0"/>
              <a:t>This earthquake was felt in towns throughout the region (e.g. Milton Keynes, Bedford, Luton) up to 25km from the epicentre.</a:t>
            </a:r>
          </a:p>
          <a:p>
            <a:r>
              <a:rPr lang="en-GB" b="0" i="0" dirty="0">
                <a:solidFill>
                  <a:srgbClr val="000000"/>
                </a:solidFill>
                <a:effectLst/>
                <a:latin typeface="Verdana" panose="020B0604030504040204" pitchFamily="34" charset="0"/>
              </a:rPr>
              <a:t>Typical reports describe:</a:t>
            </a:r>
          </a:p>
          <a:p>
            <a:pPr marL="171450" indent="-171450">
              <a:buFont typeface="Arial" panose="020B0604020202020204" pitchFamily="34" charset="0"/>
              <a:buChar char="•"/>
            </a:pPr>
            <a:r>
              <a:rPr lang="en-GB" b="0" i="0" dirty="0">
                <a:solidFill>
                  <a:srgbClr val="000000"/>
                </a:solidFill>
                <a:effectLst/>
                <a:latin typeface="Verdana" panose="020B0604030504040204" pitchFamily="34" charset="0"/>
              </a:rPr>
              <a:t>the house had one dramatic shake</a:t>
            </a:r>
          </a:p>
          <a:p>
            <a:pPr marL="171450" indent="-171450">
              <a:buFont typeface="Arial" panose="020B0604020202020204" pitchFamily="34" charset="0"/>
              <a:buChar char="•"/>
            </a:pPr>
            <a:r>
              <a:rPr lang="en-GB" b="0" i="0" dirty="0">
                <a:solidFill>
                  <a:srgbClr val="000000"/>
                </a:solidFill>
                <a:effectLst/>
                <a:latin typeface="Verdana" panose="020B0604030504040204" pitchFamily="34" charset="0"/>
              </a:rPr>
              <a:t>all the windows rattled</a:t>
            </a:r>
          </a:p>
          <a:p>
            <a:pPr marL="171450" indent="-171450">
              <a:buFont typeface="Arial" panose="020B0604020202020204" pitchFamily="34" charset="0"/>
              <a:buChar char="•"/>
            </a:pPr>
            <a:r>
              <a:rPr lang="en-GB" b="0" i="0" dirty="0">
                <a:solidFill>
                  <a:srgbClr val="000000"/>
                </a:solidFill>
                <a:effectLst/>
                <a:latin typeface="Verdana" panose="020B0604030504040204" pitchFamily="34" charset="0"/>
              </a:rPr>
              <a:t>there was a heavy vibration</a:t>
            </a:r>
          </a:p>
          <a:p>
            <a:pPr marL="171450" indent="-171450">
              <a:buFont typeface="Arial" panose="020B0604020202020204" pitchFamily="34" charset="0"/>
              <a:buChar char="•"/>
            </a:pPr>
            <a:r>
              <a:rPr lang="en-GB" b="0" i="0" dirty="0">
                <a:solidFill>
                  <a:srgbClr val="000000"/>
                </a:solidFill>
                <a:effectLst/>
                <a:latin typeface="Verdana" panose="020B0604030504040204" pitchFamily="34" charset="0"/>
              </a:rPr>
              <a:t>felt like the whole house was shaking</a:t>
            </a:r>
          </a:p>
          <a:p>
            <a:pPr marL="171450" indent="-171450">
              <a:buFont typeface="Arial" panose="020B0604020202020204" pitchFamily="34" charset="0"/>
              <a:buChar char="•"/>
            </a:pPr>
            <a:r>
              <a:rPr lang="en-GB" b="0" i="0" dirty="0">
                <a:solidFill>
                  <a:srgbClr val="000000"/>
                </a:solidFill>
                <a:effectLst/>
                <a:latin typeface="Verdana" panose="020B0604030504040204" pitchFamily="34" charset="0"/>
              </a:rPr>
              <a:t>it was like a large explosion</a:t>
            </a:r>
          </a:p>
          <a:p>
            <a:pPr marL="171450" indent="-171450">
              <a:buFont typeface="Arial" panose="020B0604020202020204" pitchFamily="34" charset="0"/>
              <a:buChar char="•"/>
            </a:pPr>
            <a:endParaRPr lang="en-GB" b="0" i="0" dirty="0">
              <a:solidFill>
                <a:srgbClr val="000000"/>
              </a:solidFill>
              <a:effectLst/>
              <a:latin typeface="Verdana" panose="020B0604030504040204" pitchFamily="34" charset="0"/>
            </a:endParaRPr>
          </a:p>
          <a:p>
            <a:pPr marL="0" indent="0">
              <a:buFont typeface="Arial" panose="020B0604020202020204" pitchFamily="34" charset="0"/>
              <a:buNone/>
            </a:pPr>
            <a:r>
              <a:rPr lang="en-GB" b="0" i="0" dirty="0">
                <a:solidFill>
                  <a:srgbClr val="000000"/>
                </a:solidFill>
                <a:effectLst/>
                <a:latin typeface="Verdana" panose="020B0604030504040204" pitchFamily="34" charset="0"/>
              </a:rPr>
              <a:t>The magnitude of an earthquake is a number that relates to the amplitude (distance moved by a point on a vibrating body) of the earthquake.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Have there been any earthquakes near to where you live?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British Geological Survey website (https://www.bgs.ac.uk/) lists recent earthquakes in the UK and in the world.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6224357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29/04/2021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hyperlink" Target="http://earthquakes.bgs.ac.uk/earthquakes/recent_uk_events.htm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hyperlink" Target="https://science.sciencemag.org/content/suppl/2020/07/22/science.abd2438.DC1"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www.bbc.co.uk/bitesize/clips/ztwkjxs" TargetMode="External"/><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5.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42.jpeg"/><Relationship Id="rId11" Type="http://schemas.openxmlformats.org/officeDocument/2006/relationships/image" Target="../media/image44.png"/><Relationship Id="rId5" Type="http://schemas.openxmlformats.org/officeDocument/2006/relationships/image" Target="../media/image41.jpeg"/><Relationship Id="rId10" Type="http://schemas.openxmlformats.org/officeDocument/2006/relationships/image" Target="../media/image29.png"/><Relationship Id="rId4" Type="http://schemas.openxmlformats.org/officeDocument/2006/relationships/image" Target="../media/image40.png"/><Relationship Id="rId9" Type="http://schemas.openxmlformats.org/officeDocument/2006/relationships/image" Target="../media/image3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48.pn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hyperlink" Target="http://www.wowscience.co.uk/" TargetMode="External"/><Relationship Id="rId7" Type="http://schemas.openxmlformats.org/officeDocument/2006/relationships/image" Target="../media/image55.emf"/><Relationship Id="rId2" Type="http://schemas.openxmlformats.org/officeDocument/2006/relationships/hyperlink" Target="http://www.pstt.org.uk/" TargetMode="External"/><Relationship Id="rId1" Type="http://schemas.openxmlformats.org/officeDocument/2006/relationships/slideLayout" Target="../slideLayouts/slideLayout11.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ctrTitle"/>
          </p:nvPr>
        </p:nvSpPr>
        <p:spPr>
          <a:xfrm>
            <a:off x="288289" y="2924944"/>
            <a:ext cx="8698712" cy="1470025"/>
          </a:xfrm>
        </p:spPr>
        <p:txBody>
          <a:bodyPr>
            <a:normAutofit/>
          </a:bodyPr>
          <a:lstStyle/>
          <a:p>
            <a:r>
              <a:rPr lang="en-GB" sz="4000" dirty="0"/>
              <a:t>I bet you didn’t know…What happens underground when humans stay indoors</a:t>
            </a:r>
          </a:p>
        </p:txBody>
      </p:sp>
      <p:sp>
        <p:nvSpPr>
          <p:cNvPr id="10" name="TextBox 9">
            <a:extLst>
              <a:ext uri="{FF2B5EF4-FFF2-40B4-BE49-F238E27FC236}">
                <a16:creationId xmlns:a16="http://schemas.microsoft.com/office/drawing/2014/main" id="{CD64CD41-2F05-4C8D-8E44-AB1427011AC8}"/>
              </a:ext>
            </a:extLst>
          </p:cNvPr>
          <p:cNvSpPr txBox="1"/>
          <p:nvPr/>
        </p:nvSpPr>
        <p:spPr>
          <a:xfrm>
            <a:off x="425384" y="5090366"/>
            <a:ext cx="2562439" cy="1477328"/>
          </a:xfrm>
          <a:prstGeom prst="rect">
            <a:avLst/>
          </a:prstGeom>
          <a:noFill/>
          <a:ln w="25400">
            <a:solidFill>
              <a:schemeClr val="accent1">
                <a:shade val="50000"/>
              </a:schemeClr>
            </a:solidFill>
          </a:ln>
        </p:spPr>
        <p:txBody>
          <a:bodyPr wrap="square" rtlCol="0">
            <a:spAutoFit/>
          </a:bodyPr>
          <a:lstStyle/>
          <a:p>
            <a:pPr algn="ctr"/>
            <a:r>
              <a:rPr lang="en-GB" b="1" dirty="0"/>
              <a:t>Curriculum Areas</a:t>
            </a:r>
          </a:p>
          <a:p>
            <a:pPr algn="ctr"/>
            <a:endParaRPr lang="en-GB" b="1" dirty="0"/>
          </a:p>
          <a:p>
            <a:pPr algn="ctr"/>
            <a:r>
              <a:rPr lang="en-GB" dirty="0"/>
              <a:t>Sound</a:t>
            </a:r>
          </a:p>
          <a:p>
            <a:pPr algn="ctr"/>
            <a:r>
              <a:rPr lang="en-GB" dirty="0"/>
              <a:t>Environmental change</a:t>
            </a:r>
          </a:p>
          <a:p>
            <a:pPr algn="ctr"/>
            <a:endParaRPr lang="en-GB" b="1" dirty="0"/>
          </a:p>
        </p:txBody>
      </p:sp>
      <p:sp>
        <p:nvSpPr>
          <p:cNvPr id="14" name="Subtitle 2">
            <a:extLst>
              <a:ext uri="{FF2B5EF4-FFF2-40B4-BE49-F238E27FC236}">
                <a16:creationId xmlns:a16="http://schemas.microsoft.com/office/drawing/2014/main" id="{0A769EF7-86EF-3D4E-8CBA-0404B30D5438}"/>
              </a:ext>
            </a:extLst>
          </p:cNvPr>
          <p:cNvSpPr>
            <a:spLocks noGrp="1"/>
          </p:cNvSpPr>
          <p:nvPr>
            <p:ph type="subTitle" idx="1"/>
          </p:nvPr>
        </p:nvSpPr>
        <p:spPr>
          <a:xfrm>
            <a:off x="1505793" y="4297161"/>
            <a:ext cx="6400800" cy="1296144"/>
          </a:xfrm>
        </p:spPr>
        <p:txBody>
          <a:bodyPr/>
          <a:lstStyle/>
          <a:p>
            <a:r>
              <a:rPr lang="en-GB" dirty="0"/>
              <a:t>Teacher Guide</a:t>
            </a:r>
          </a:p>
        </p:txBody>
      </p:sp>
      <p:sp>
        <p:nvSpPr>
          <p:cNvPr id="9" name="TextBox 8">
            <a:extLst>
              <a:ext uri="{FF2B5EF4-FFF2-40B4-BE49-F238E27FC236}">
                <a16:creationId xmlns:a16="http://schemas.microsoft.com/office/drawing/2014/main" id="{110E483E-AA85-49B3-BDF5-097C1AF2B762}"/>
              </a:ext>
            </a:extLst>
          </p:cNvPr>
          <p:cNvSpPr txBox="1"/>
          <p:nvPr/>
        </p:nvSpPr>
        <p:spPr>
          <a:xfrm>
            <a:off x="6155888" y="5091829"/>
            <a:ext cx="2562439" cy="1477328"/>
          </a:xfrm>
          <a:prstGeom prst="rect">
            <a:avLst/>
          </a:prstGeom>
          <a:noFill/>
          <a:ln w="25400">
            <a:solidFill>
              <a:schemeClr val="accent1">
                <a:shade val="50000"/>
              </a:schemeClr>
            </a:solidFill>
          </a:ln>
        </p:spPr>
        <p:txBody>
          <a:bodyPr wrap="square" rtlCol="0">
            <a:spAutoFit/>
          </a:bodyPr>
          <a:lstStyle/>
          <a:p>
            <a:pPr algn="ctr"/>
            <a:r>
              <a:rPr lang="en-GB" b="1" dirty="0"/>
              <a:t>Ages</a:t>
            </a:r>
          </a:p>
          <a:p>
            <a:pPr algn="ctr"/>
            <a:endParaRPr lang="en-GB" b="1" dirty="0"/>
          </a:p>
          <a:p>
            <a:pPr algn="ctr"/>
            <a:r>
              <a:rPr lang="en-GB" b="1" dirty="0"/>
              <a:t>5-11</a:t>
            </a:r>
          </a:p>
          <a:p>
            <a:pPr algn="ctr"/>
            <a:endParaRPr lang="en-GB" dirty="0"/>
          </a:p>
          <a:p>
            <a:pPr algn="ctr"/>
            <a:endParaRPr lang="en-GB" dirty="0"/>
          </a:p>
        </p:txBody>
      </p:sp>
      <p:pic>
        <p:nvPicPr>
          <p:cNvPr id="4" name="Picture 3" descr="A picture containing drawing&#10;&#10;Description automatically generated">
            <a:extLst>
              <a:ext uri="{FF2B5EF4-FFF2-40B4-BE49-F238E27FC236}">
                <a16:creationId xmlns:a16="http://schemas.microsoft.com/office/drawing/2014/main" id="{4181D897-CFEF-452C-B4BA-1B3ADBA69C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3609" y="864515"/>
            <a:ext cx="648072" cy="648072"/>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F35DCA11-0BD9-4712-945F-1B67D7E4B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1322" y="864515"/>
            <a:ext cx="648072" cy="648072"/>
          </a:xfrm>
          <a:prstGeom prst="rect">
            <a:avLst/>
          </a:prstGeom>
        </p:spPr>
      </p:pic>
      <p:pic>
        <p:nvPicPr>
          <p:cNvPr id="5" name="Picture 4" descr="A house with a large rock&#10;&#10;Description automatically generated">
            <a:extLst>
              <a:ext uri="{FF2B5EF4-FFF2-40B4-BE49-F238E27FC236}">
                <a16:creationId xmlns:a16="http://schemas.microsoft.com/office/drawing/2014/main" id="{EF53FE9D-8037-406C-A06D-7FFEFC2F22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5054" y="5091527"/>
            <a:ext cx="2213891" cy="1470024"/>
          </a:xfrm>
          <a:prstGeom prst="rect">
            <a:avLst/>
          </a:prstGeom>
        </p:spPr>
      </p:pic>
      <p:pic>
        <p:nvPicPr>
          <p:cNvPr id="7" name="Picture 6" descr="A close up of a logo&#10;&#10;Description automatically generated">
            <a:extLst>
              <a:ext uri="{FF2B5EF4-FFF2-40B4-BE49-F238E27FC236}">
                <a16:creationId xmlns:a16="http://schemas.microsoft.com/office/drawing/2014/main" id="{927A9CE8-310D-482B-90C3-4846FC69B5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35896" y="1739333"/>
            <a:ext cx="4572000" cy="1025769"/>
          </a:xfrm>
          <a:prstGeom prst="rect">
            <a:avLst/>
          </a:prstGeom>
        </p:spPr>
      </p:pic>
      <p:pic>
        <p:nvPicPr>
          <p:cNvPr id="12" name="Picture 11" descr="A close up of a sign&#10;&#10;Description automatically generated">
            <a:extLst>
              <a:ext uri="{FF2B5EF4-FFF2-40B4-BE49-F238E27FC236}">
                <a16:creationId xmlns:a16="http://schemas.microsoft.com/office/drawing/2014/main" id="{98F43F0C-2BAB-4043-8CCD-11EF1CFE74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35896" y="883662"/>
            <a:ext cx="648072" cy="648072"/>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7A41CA41-8775-4E82-9533-7C87F2A221C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64465" y="859318"/>
            <a:ext cx="648000" cy="64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701107" cy="369332"/>
          </a:xfrm>
          <a:prstGeom prst="rect">
            <a:avLst/>
          </a:prstGeom>
          <a:noFill/>
        </p:spPr>
        <p:txBody>
          <a:bodyPr wrap="none" rtlCol="0">
            <a:spAutoFit/>
          </a:bodyPr>
          <a:lstStyle/>
          <a:p>
            <a:r>
              <a:rPr lang="en-GB" b="1" dirty="0"/>
              <a:t>Modern science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do scientists measure vibrations underground today?</a:t>
            </a:r>
          </a:p>
        </p:txBody>
      </p:sp>
      <p:pic>
        <p:nvPicPr>
          <p:cNvPr id="5" name="Picture 4" descr="A picture containing sitting, computer&#10;&#10;Description automatically generated">
            <a:extLst>
              <a:ext uri="{FF2B5EF4-FFF2-40B4-BE49-F238E27FC236}">
                <a16:creationId xmlns:a16="http://schemas.microsoft.com/office/drawing/2014/main" id="{D853C7B9-6EF0-4BD1-B027-37F92A7AE13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8329" y="2084960"/>
            <a:ext cx="3456384" cy="3456384"/>
          </a:xfrm>
          <a:prstGeom prst="rect">
            <a:avLst/>
          </a:prstGeom>
          <a:ln w="38100">
            <a:solidFill>
              <a:schemeClr val="accent1">
                <a:shade val="50000"/>
              </a:schemeClr>
            </a:solidFill>
          </a:ln>
        </p:spPr>
      </p:pic>
      <p:sp>
        <p:nvSpPr>
          <p:cNvPr id="6" name="TextBox 5">
            <a:extLst>
              <a:ext uri="{FF2B5EF4-FFF2-40B4-BE49-F238E27FC236}">
                <a16:creationId xmlns:a16="http://schemas.microsoft.com/office/drawing/2014/main" id="{5ADE962A-E01D-4D3A-8115-6F98C9C15D72}"/>
              </a:ext>
            </a:extLst>
          </p:cNvPr>
          <p:cNvSpPr txBox="1"/>
          <p:nvPr/>
        </p:nvSpPr>
        <p:spPr>
          <a:xfrm>
            <a:off x="1345139" y="5795434"/>
            <a:ext cx="2151936" cy="369332"/>
          </a:xfrm>
          <a:prstGeom prst="rect">
            <a:avLst/>
          </a:prstGeom>
          <a:noFill/>
        </p:spPr>
        <p:txBody>
          <a:bodyPr wrap="none" rtlCol="0">
            <a:spAutoFit/>
          </a:bodyPr>
          <a:lstStyle/>
          <a:p>
            <a:r>
              <a:rPr lang="en-GB" b="1" dirty="0"/>
              <a:t>A basic seismometer</a:t>
            </a:r>
          </a:p>
        </p:txBody>
      </p:sp>
      <p:sp>
        <p:nvSpPr>
          <p:cNvPr id="11" name="TextBox 10">
            <a:extLst>
              <a:ext uri="{FF2B5EF4-FFF2-40B4-BE49-F238E27FC236}">
                <a16:creationId xmlns:a16="http://schemas.microsoft.com/office/drawing/2014/main" id="{CEDFA424-D4FF-42D1-8D55-5FB6E567F9E9}"/>
              </a:ext>
            </a:extLst>
          </p:cNvPr>
          <p:cNvSpPr txBox="1"/>
          <p:nvPr/>
        </p:nvSpPr>
        <p:spPr>
          <a:xfrm>
            <a:off x="5095542" y="5795434"/>
            <a:ext cx="2703319" cy="646331"/>
          </a:xfrm>
          <a:prstGeom prst="rect">
            <a:avLst/>
          </a:prstGeom>
          <a:noFill/>
        </p:spPr>
        <p:txBody>
          <a:bodyPr wrap="square" rtlCol="0">
            <a:spAutoFit/>
          </a:bodyPr>
          <a:lstStyle/>
          <a:p>
            <a:r>
              <a:rPr lang="en-GB" b="1" dirty="0"/>
              <a:t>A modern seismometer with case removed (2005)</a:t>
            </a:r>
          </a:p>
        </p:txBody>
      </p:sp>
      <p:pic>
        <p:nvPicPr>
          <p:cNvPr id="18" name="Picture 17" descr="A group of people sitting at a table&#10;&#10;Description automatically generated">
            <a:extLst>
              <a:ext uri="{FF2B5EF4-FFF2-40B4-BE49-F238E27FC236}">
                <a16:creationId xmlns:a16="http://schemas.microsoft.com/office/drawing/2014/main" id="{68377F8F-58C7-46EA-BBB9-540885B625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04349" y="2084960"/>
            <a:ext cx="3000224" cy="3000224"/>
          </a:xfrm>
          <a:prstGeom prst="rect">
            <a:avLst/>
          </a:prstGeom>
          <a:ln w="38100">
            <a:solidFill>
              <a:schemeClr val="accent1">
                <a:shade val="50000"/>
              </a:schemeClr>
            </a:solidFill>
          </a:ln>
        </p:spPr>
      </p:pic>
      <p:pic>
        <p:nvPicPr>
          <p:cNvPr id="9" name="Picture 8" descr="A close up of a metal object&#10;&#10;Description automatically generated">
            <a:extLst>
              <a:ext uri="{FF2B5EF4-FFF2-40B4-BE49-F238E27FC236}">
                <a16:creationId xmlns:a16="http://schemas.microsoft.com/office/drawing/2014/main" id="{15F12C78-7FB4-409F-B060-A1E5244731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48264" y="3813152"/>
            <a:ext cx="1728192" cy="1728192"/>
          </a:xfrm>
          <a:prstGeom prst="rect">
            <a:avLst/>
          </a:prstGeom>
          <a:ln w="38100">
            <a:solidFill>
              <a:schemeClr val="accent1">
                <a:shade val="50000"/>
              </a:schemeClr>
            </a:solidFill>
          </a:ln>
        </p:spPr>
      </p:pic>
    </p:spTree>
    <p:extLst>
      <p:ext uri="{BB962C8B-B14F-4D97-AF65-F5344CB8AC3E}">
        <p14:creationId xmlns:p14="http://schemas.microsoft.com/office/powerpoint/2010/main" val="1829530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593257" cy="369332"/>
          </a:xfrm>
          <a:prstGeom prst="rect">
            <a:avLst/>
          </a:prstGeom>
          <a:noFill/>
        </p:spPr>
        <p:txBody>
          <a:bodyPr wrap="none" rtlCol="0">
            <a:spAutoFit/>
          </a:bodyPr>
          <a:lstStyle/>
          <a:p>
            <a:r>
              <a:rPr lang="en-GB" b="1" dirty="0"/>
              <a:t>Topical science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Have there been any earthquakes in the UK this year?</a:t>
            </a:r>
          </a:p>
        </p:txBody>
      </p:sp>
      <p:pic>
        <p:nvPicPr>
          <p:cNvPr id="6" name="Picture 5" descr="A close up of a map&#10;&#10;Description automatically generated">
            <a:extLst>
              <a:ext uri="{FF2B5EF4-FFF2-40B4-BE49-F238E27FC236}">
                <a16:creationId xmlns:a16="http://schemas.microsoft.com/office/drawing/2014/main" id="{4BC25FEC-4E91-431B-853C-65AB9B5169E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84507" y="1916832"/>
            <a:ext cx="2857500" cy="3810000"/>
          </a:xfrm>
          <a:prstGeom prst="rect">
            <a:avLst/>
          </a:prstGeom>
          <a:ln w="38100">
            <a:solidFill>
              <a:schemeClr val="accent1"/>
            </a:solidFill>
          </a:ln>
        </p:spPr>
      </p:pic>
      <p:sp>
        <p:nvSpPr>
          <p:cNvPr id="8" name="TextBox 7">
            <a:extLst>
              <a:ext uri="{FF2B5EF4-FFF2-40B4-BE49-F238E27FC236}">
                <a16:creationId xmlns:a16="http://schemas.microsoft.com/office/drawing/2014/main" id="{157DAC3A-22A0-4A84-907D-804C3EB36AB3}"/>
              </a:ext>
            </a:extLst>
          </p:cNvPr>
          <p:cNvSpPr txBox="1"/>
          <p:nvPr/>
        </p:nvSpPr>
        <p:spPr>
          <a:xfrm>
            <a:off x="4317468" y="1916832"/>
            <a:ext cx="4098430" cy="2585323"/>
          </a:xfrm>
          <a:prstGeom prst="rect">
            <a:avLst/>
          </a:prstGeom>
          <a:noFill/>
        </p:spPr>
        <p:txBody>
          <a:bodyPr wrap="none" rtlCol="0">
            <a:spAutoFit/>
          </a:bodyPr>
          <a:lstStyle/>
          <a:p>
            <a:r>
              <a:rPr lang="en-GB" dirty="0"/>
              <a:t>Date: 8 September 2020</a:t>
            </a:r>
          </a:p>
          <a:p>
            <a:endParaRPr lang="en-GB" dirty="0"/>
          </a:p>
          <a:p>
            <a:r>
              <a:rPr lang="en-GB" dirty="0"/>
              <a:t>Time: 08:45</a:t>
            </a:r>
          </a:p>
          <a:p>
            <a:endParaRPr lang="en-GB" dirty="0"/>
          </a:p>
          <a:p>
            <a:r>
              <a:rPr lang="en-GB" dirty="0"/>
              <a:t>Location: Leighton Buzzard (Bedfordshire)</a:t>
            </a:r>
          </a:p>
          <a:p>
            <a:endParaRPr lang="en-GB" dirty="0"/>
          </a:p>
          <a:p>
            <a:r>
              <a:rPr lang="en-GB" dirty="0"/>
              <a:t>Depth: 10km</a:t>
            </a:r>
          </a:p>
          <a:p>
            <a:endParaRPr lang="en-GB" dirty="0"/>
          </a:p>
          <a:p>
            <a:r>
              <a:rPr lang="en-GB" dirty="0"/>
              <a:t>Magnitude (size): 3.5</a:t>
            </a:r>
          </a:p>
        </p:txBody>
      </p:sp>
      <p:sp>
        <p:nvSpPr>
          <p:cNvPr id="9" name="Rectangle: Rounded Corners 8">
            <a:extLst>
              <a:ext uri="{FF2B5EF4-FFF2-40B4-BE49-F238E27FC236}">
                <a16:creationId xmlns:a16="http://schemas.microsoft.com/office/drawing/2014/main" id="{A31837E0-03AB-4D5C-98F4-C68C72307BAC}"/>
              </a:ext>
            </a:extLst>
          </p:cNvPr>
          <p:cNvSpPr/>
          <p:nvPr/>
        </p:nvSpPr>
        <p:spPr>
          <a:xfrm>
            <a:off x="4317468" y="4725065"/>
            <a:ext cx="2558788" cy="10142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Have there been any earthquakes near to where you live?</a:t>
            </a:r>
          </a:p>
        </p:txBody>
      </p:sp>
      <p:sp>
        <p:nvSpPr>
          <p:cNvPr id="12" name="TextBox 11">
            <a:extLst>
              <a:ext uri="{FF2B5EF4-FFF2-40B4-BE49-F238E27FC236}">
                <a16:creationId xmlns:a16="http://schemas.microsoft.com/office/drawing/2014/main" id="{F83B6BF1-E34A-4E3B-87B6-2ECDDF369466}"/>
              </a:ext>
            </a:extLst>
          </p:cNvPr>
          <p:cNvSpPr txBox="1"/>
          <p:nvPr/>
        </p:nvSpPr>
        <p:spPr>
          <a:xfrm>
            <a:off x="884507" y="6128668"/>
            <a:ext cx="4975273" cy="369332"/>
          </a:xfrm>
          <a:prstGeom prst="rect">
            <a:avLst/>
          </a:prstGeom>
          <a:noFill/>
        </p:spPr>
        <p:txBody>
          <a:bodyPr wrap="none" rtlCol="0">
            <a:spAutoFit/>
          </a:bodyPr>
          <a:lstStyle/>
          <a:p>
            <a:r>
              <a:rPr lang="en-GB" dirty="0"/>
              <a:t>Visit the </a:t>
            </a:r>
            <a:r>
              <a:rPr lang="en-GB" dirty="0">
                <a:hlinkClick r:id="rId4"/>
              </a:rPr>
              <a:t>British Geological Survey </a:t>
            </a:r>
            <a:r>
              <a:rPr lang="en-GB" dirty="0"/>
              <a:t>to find out more.</a:t>
            </a:r>
          </a:p>
        </p:txBody>
      </p:sp>
      <p:pic>
        <p:nvPicPr>
          <p:cNvPr id="4" name="Picture 3" descr="A picture containing drawing&#10;&#10;Description automatically generated">
            <a:extLst>
              <a:ext uri="{FF2B5EF4-FFF2-40B4-BE49-F238E27FC236}">
                <a16:creationId xmlns:a16="http://schemas.microsoft.com/office/drawing/2014/main" id="{2632639F-0F8D-4F51-B373-DCF45EC8FD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74228" y="131576"/>
            <a:ext cx="648000" cy="648000"/>
          </a:xfrm>
          <a:prstGeom prst="rect">
            <a:avLst/>
          </a:prstGeom>
        </p:spPr>
      </p:pic>
    </p:spTree>
    <p:extLst>
      <p:ext uri="{BB962C8B-B14F-4D97-AF65-F5344CB8AC3E}">
        <p14:creationId xmlns:p14="http://schemas.microsoft.com/office/powerpoint/2010/main" val="2447718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2774734" cy="369332"/>
          </a:xfrm>
          <a:prstGeom prst="rect">
            <a:avLst/>
          </a:prstGeom>
          <a:noFill/>
        </p:spPr>
        <p:txBody>
          <a:bodyPr wrap="none" rtlCol="0">
            <a:spAutoFit/>
          </a:bodyPr>
          <a:lstStyle/>
          <a:p>
            <a:r>
              <a:rPr lang="en-GB" b="1" dirty="0"/>
              <a:t>What did the scientists do?</a:t>
            </a:r>
          </a:p>
        </p:txBody>
      </p:sp>
      <p:sp>
        <p:nvSpPr>
          <p:cNvPr id="3" name="TextBox 2">
            <a:extLst>
              <a:ext uri="{FF2B5EF4-FFF2-40B4-BE49-F238E27FC236}">
                <a16:creationId xmlns:a16="http://schemas.microsoft.com/office/drawing/2014/main" id="{1C143EBF-E36C-4FCB-A946-C1704A03DB4F}"/>
              </a:ext>
            </a:extLst>
          </p:cNvPr>
          <p:cNvSpPr txBox="1"/>
          <p:nvPr/>
        </p:nvSpPr>
        <p:spPr>
          <a:xfrm>
            <a:off x="720000" y="2204863"/>
            <a:ext cx="5411994" cy="923330"/>
          </a:xfrm>
          <a:prstGeom prst="rect">
            <a:avLst/>
          </a:prstGeom>
          <a:noFill/>
        </p:spPr>
        <p:txBody>
          <a:bodyPr wrap="none" rtlCol="0">
            <a:spAutoFit/>
          </a:bodyPr>
          <a:lstStyle/>
          <a:p>
            <a:r>
              <a:rPr lang="en-GB" dirty="0"/>
              <a:t>Scientists collected data:</a:t>
            </a:r>
          </a:p>
          <a:p>
            <a:pPr marL="285750" indent="-285750">
              <a:buFont typeface="Arial" panose="020B0604020202020204" pitchFamily="34" charset="0"/>
              <a:buChar char="•"/>
            </a:pPr>
            <a:r>
              <a:rPr lang="en-GB" dirty="0"/>
              <a:t>from 337 seismometer stations in different countries</a:t>
            </a:r>
          </a:p>
          <a:p>
            <a:pPr marL="285750" indent="-285750">
              <a:buFont typeface="Arial" panose="020B0604020202020204" pitchFamily="34" charset="0"/>
              <a:buChar char="•"/>
            </a:pPr>
            <a:r>
              <a:rPr lang="en-GB" dirty="0"/>
              <a:t>from December 2019 to May 2020</a:t>
            </a:r>
          </a:p>
        </p:txBody>
      </p:sp>
      <p:sp>
        <p:nvSpPr>
          <p:cNvPr id="4" name="TextBox 3">
            <a:extLst>
              <a:ext uri="{FF2B5EF4-FFF2-40B4-BE49-F238E27FC236}">
                <a16:creationId xmlns:a16="http://schemas.microsoft.com/office/drawing/2014/main" id="{9777E101-990B-46EF-8DFB-1353FAEBB504}"/>
              </a:ext>
            </a:extLst>
          </p:cNvPr>
          <p:cNvSpPr txBox="1"/>
          <p:nvPr/>
        </p:nvSpPr>
        <p:spPr>
          <a:xfrm>
            <a:off x="683568" y="1143932"/>
            <a:ext cx="7776864" cy="646331"/>
          </a:xfrm>
          <a:prstGeom prst="rect">
            <a:avLst/>
          </a:prstGeom>
          <a:noFill/>
        </p:spPr>
        <p:txBody>
          <a:bodyPr wrap="square" rtlCol="0">
            <a:spAutoFit/>
          </a:bodyPr>
          <a:lstStyle/>
          <a:p>
            <a:r>
              <a:rPr lang="en-GB" dirty="0"/>
              <a:t>Scientists from across the world asked – </a:t>
            </a:r>
            <a:r>
              <a:rPr lang="en-GB" b="1" i="1" dirty="0"/>
              <a:t>what effect will the COVID-19 lockdowns across the world have on seismic activity?</a:t>
            </a:r>
          </a:p>
        </p:txBody>
      </p:sp>
      <p:pic>
        <p:nvPicPr>
          <p:cNvPr id="6" name="Picture 5" descr="A picture containing sitting, table, photo, cake&#10;&#10;Description automatically generated">
            <a:extLst>
              <a:ext uri="{FF2B5EF4-FFF2-40B4-BE49-F238E27FC236}">
                <a16:creationId xmlns:a16="http://schemas.microsoft.com/office/drawing/2014/main" id="{03D29E19-315D-4911-8FCF-7593DA21CC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3831" y="3323445"/>
            <a:ext cx="4656338" cy="3174555"/>
          </a:xfrm>
          <a:prstGeom prst="rect">
            <a:avLst/>
          </a:prstGeom>
          <a:ln w="38100">
            <a:solidFill>
              <a:schemeClr val="accent1"/>
            </a:solidFill>
          </a:ln>
        </p:spPr>
      </p:pic>
    </p:spTree>
    <p:extLst>
      <p:ext uri="{BB962C8B-B14F-4D97-AF65-F5344CB8AC3E}">
        <p14:creationId xmlns:p14="http://schemas.microsoft.com/office/powerpoint/2010/main" val="2511030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31C9E7-1E30-4058-93FD-0A836C12E7B4}"/>
              </a:ext>
            </a:extLst>
          </p:cNvPr>
          <p:cNvSpPr txBox="1"/>
          <p:nvPr/>
        </p:nvSpPr>
        <p:spPr>
          <a:xfrm>
            <a:off x="720000" y="360000"/>
            <a:ext cx="3284489" cy="369332"/>
          </a:xfrm>
          <a:prstGeom prst="rect">
            <a:avLst/>
          </a:prstGeom>
          <a:noFill/>
        </p:spPr>
        <p:txBody>
          <a:bodyPr wrap="none" rtlCol="0">
            <a:spAutoFit/>
          </a:bodyPr>
          <a:lstStyle/>
          <a:p>
            <a:r>
              <a:rPr lang="en-GB" b="1" dirty="0"/>
              <a:t>What did the scientists find out?</a:t>
            </a:r>
          </a:p>
        </p:txBody>
      </p:sp>
      <p:sp>
        <p:nvSpPr>
          <p:cNvPr id="3" name="TextBox 2">
            <a:extLst>
              <a:ext uri="{FF2B5EF4-FFF2-40B4-BE49-F238E27FC236}">
                <a16:creationId xmlns:a16="http://schemas.microsoft.com/office/drawing/2014/main" id="{51938B16-E47A-4C97-AF4E-E983F239E22F}"/>
              </a:ext>
            </a:extLst>
          </p:cNvPr>
          <p:cNvSpPr txBox="1"/>
          <p:nvPr/>
        </p:nvSpPr>
        <p:spPr>
          <a:xfrm>
            <a:off x="720000" y="1049404"/>
            <a:ext cx="7083093" cy="1477328"/>
          </a:xfrm>
          <a:prstGeom prst="rect">
            <a:avLst/>
          </a:prstGeom>
          <a:noFill/>
        </p:spPr>
        <p:txBody>
          <a:bodyPr wrap="none" rtlCol="0">
            <a:spAutoFit/>
          </a:bodyPr>
          <a:lstStyle/>
          <a:p>
            <a:r>
              <a:rPr lang="en-GB" dirty="0"/>
              <a:t>There was a reduction in seismic noise everywhere during the lockdowns:</a:t>
            </a:r>
          </a:p>
          <a:p>
            <a:endParaRPr lang="en-GB" dirty="0"/>
          </a:p>
          <a:p>
            <a:pPr marL="285750" indent="-285750">
              <a:buFont typeface="Arial" panose="020B0604020202020204" pitchFamily="34" charset="0"/>
              <a:buChar char="•"/>
            </a:pPr>
            <a:r>
              <a:rPr lang="en-GB" dirty="0"/>
              <a:t>January 2020 – in China</a:t>
            </a:r>
          </a:p>
          <a:p>
            <a:pPr marL="285750" indent="-285750">
              <a:buFont typeface="Arial" panose="020B0604020202020204" pitchFamily="34" charset="0"/>
              <a:buChar char="•"/>
            </a:pPr>
            <a:r>
              <a:rPr lang="en-GB" dirty="0"/>
              <a:t>March 2020 – in Europe</a:t>
            </a:r>
          </a:p>
          <a:p>
            <a:pPr marL="285750" indent="-285750">
              <a:buFont typeface="Arial" panose="020B0604020202020204" pitchFamily="34" charset="0"/>
              <a:buChar char="•"/>
            </a:pPr>
            <a:r>
              <a:rPr lang="en-GB" dirty="0"/>
              <a:t>April 2020 – in America &amp; Africa</a:t>
            </a:r>
          </a:p>
        </p:txBody>
      </p:sp>
      <p:sp>
        <p:nvSpPr>
          <p:cNvPr id="6" name="TextBox 5">
            <a:extLst>
              <a:ext uri="{FF2B5EF4-FFF2-40B4-BE49-F238E27FC236}">
                <a16:creationId xmlns:a16="http://schemas.microsoft.com/office/drawing/2014/main" id="{7AC9924D-3F86-4E7D-A2BE-15594B800F25}"/>
              </a:ext>
            </a:extLst>
          </p:cNvPr>
          <p:cNvSpPr txBox="1"/>
          <p:nvPr/>
        </p:nvSpPr>
        <p:spPr>
          <a:xfrm>
            <a:off x="697085" y="2853468"/>
            <a:ext cx="7668424" cy="1754326"/>
          </a:xfrm>
          <a:prstGeom prst="rect">
            <a:avLst/>
          </a:prstGeom>
          <a:noFill/>
        </p:spPr>
        <p:txBody>
          <a:bodyPr wrap="square" rtlCol="0">
            <a:spAutoFit/>
          </a:bodyPr>
          <a:lstStyle/>
          <a:p>
            <a:r>
              <a:rPr lang="en-GB" dirty="0"/>
              <a:t>Seismometers located underground are sensitive to human activity and also showed reductions in seismic activity during lockdown:</a:t>
            </a:r>
          </a:p>
          <a:p>
            <a:endParaRPr lang="en-GB" dirty="0"/>
          </a:p>
          <a:p>
            <a:pPr marL="285750" indent="-285750">
              <a:buFont typeface="Arial" panose="020B0604020202020204" pitchFamily="34" charset="0"/>
              <a:buChar char="•"/>
            </a:pPr>
            <a:r>
              <a:rPr lang="en-GB" dirty="0"/>
              <a:t>380 metres below the capital city of New Zealand (Auckland)</a:t>
            </a:r>
          </a:p>
          <a:p>
            <a:pPr marL="285750" indent="-285750">
              <a:buFont typeface="Arial" panose="020B0604020202020204" pitchFamily="34" charset="0"/>
              <a:buChar char="•"/>
            </a:pPr>
            <a:r>
              <a:rPr lang="en-GB" dirty="0"/>
              <a:t>90 metres below an uninhabited island (</a:t>
            </a:r>
            <a:r>
              <a:rPr lang="en-GB" dirty="0" err="1"/>
              <a:t>Motutapu</a:t>
            </a:r>
            <a:r>
              <a:rPr lang="en-GB" dirty="0"/>
              <a:t>)</a:t>
            </a:r>
          </a:p>
          <a:p>
            <a:pPr marL="285750" indent="-285750">
              <a:buFont typeface="Arial" panose="020B0604020202020204" pitchFamily="34" charset="0"/>
              <a:buChar char="•"/>
            </a:pPr>
            <a:r>
              <a:rPr lang="en-GB" dirty="0"/>
              <a:t>150 metres below The Black Forest (Germany)</a:t>
            </a:r>
          </a:p>
        </p:txBody>
      </p:sp>
      <p:sp>
        <p:nvSpPr>
          <p:cNvPr id="7" name="TextBox 6">
            <a:extLst>
              <a:ext uri="{FF2B5EF4-FFF2-40B4-BE49-F238E27FC236}">
                <a16:creationId xmlns:a16="http://schemas.microsoft.com/office/drawing/2014/main" id="{2EBF5A3D-B908-4251-85EC-6F47E1813FD2}"/>
              </a:ext>
            </a:extLst>
          </p:cNvPr>
          <p:cNvSpPr txBox="1"/>
          <p:nvPr/>
        </p:nvSpPr>
        <p:spPr>
          <a:xfrm>
            <a:off x="697085" y="4950703"/>
            <a:ext cx="6840760" cy="646331"/>
          </a:xfrm>
          <a:prstGeom prst="rect">
            <a:avLst/>
          </a:prstGeom>
          <a:noFill/>
        </p:spPr>
        <p:txBody>
          <a:bodyPr wrap="square" rtlCol="0">
            <a:spAutoFit/>
          </a:bodyPr>
          <a:lstStyle/>
          <a:p>
            <a:r>
              <a:rPr lang="en-GB" dirty="0"/>
              <a:t>A 30-second  </a:t>
            </a:r>
            <a:r>
              <a:rPr lang="en-GB" dirty="0">
                <a:hlinkClick r:id="rId3"/>
              </a:rPr>
              <a:t>film clip </a:t>
            </a:r>
            <a:r>
              <a:rPr lang="en-GB" dirty="0"/>
              <a:t>shows how seismic noise changed at the 337 seismic stations from November 2019 to May 2020.</a:t>
            </a:r>
          </a:p>
        </p:txBody>
      </p:sp>
    </p:spTree>
    <p:extLst>
      <p:ext uri="{BB962C8B-B14F-4D97-AF65-F5344CB8AC3E}">
        <p14:creationId xmlns:p14="http://schemas.microsoft.com/office/powerpoint/2010/main" val="3833598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561646" cy="400110"/>
          </a:xfrm>
          <a:prstGeom prst="rect">
            <a:avLst/>
          </a:prstGeom>
          <a:noFill/>
        </p:spPr>
        <p:txBody>
          <a:bodyPr wrap="none" rtlCol="0">
            <a:spAutoFit/>
          </a:bodyPr>
          <a:lstStyle/>
          <a:p>
            <a:r>
              <a:rPr lang="en-GB" b="1" dirty="0"/>
              <a:t>Quick </a:t>
            </a:r>
            <a:r>
              <a:rPr lang="en-GB" sz="2000" b="1" dirty="0"/>
              <a:t>activity</a:t>
            </a:r>
            <a:endParaRPr lang="en-GB" b="1" dirty="0"/>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is happening here?</a:t>
            </a:r>
          </a:p>
        </p:txBody>
      </p:sp>
      <p:sp>
        <p:nvSpPr>
          <p:cNvPr id="3" name="Rectangle: Rounded Corners 2">
            <a:extLst>
              <a:ext uri="{FF2B5EF4-FFF2-40B4-BE49-F238E27FC236}">
                <a16:creationId xmlns:a16="http://schemas.microsoft.com/office/drawing/2014/main" id="{ACD5989A-E987-479B-8487-8BF97139F06B}"/>
              </a:ext>
            </a:extLst>
          </p:cNvPr>
          <p:cNvSpPr/>
          <p:nvPr/>
        </p:nvSpPr>
        <p:spPr>
          <a:xfrm>
            <a:off x="742461" y="5650724"/>
            <a:ext cx="5684524" cy="870294"/>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PE mat, pile of foam/wooden bricks, jumping child</a:t>
            </a:r>
          </a:p>
        </p:txBody>
      </p:sp>
      <p:sp>
        <p:nvSpPr>
          <p:cNvPr id="31" name="Rectangle 30">
            <a:extLst>
              <a:ext uri="{FF2B5EF4-FFF2-40B4-BE49-F238E27FC236}">
                <a16:creationId xmlns:a16="http://schemas.microsoft.com/office/drawing/2014/main" id="{1DFFAFB7-768E-4E9B-B743-14BA2F0F3D1C}"/>
              </a:ext>
            </a:extLst>
          </p:cNvPr>
          <p:cNvSpPr/>
          <p:nvPr/>
        </p:nvSpPr>
        <p:spPr>
          <a:xfrm>
            <a:off x="1421864" y="4742429"/>
            <a:ext cx="6552728" cy="2414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3" name="Picture 32" descr="A close up of a logo&#10;&#10;Description automatically generated">
            <a:extLst>
              <a:ext uri="{FF2B5EF4-FFF2-40B4-BE49-F238E27FC236}">
                <a16:creationId xmlns:a16="http://schemas.microsoft.com/office/drawing/2014/main" id="{A7B3CCA6-9FA1-4877-B1ED-7B392CB5BE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9640" y="1908442"/>
            <a:ext cx="1106175" cy="2090411"/>
          </a:xfrm>
          <a:prstGeom prst="rect">
            <a:avLst/>
          </a:prstGeom>
        </p:spPr>
      </p:pic>
      <p:sp>
        <p:nvSpPr>
          <p:cNvPr id="34" name="Arrow: Up-Down 33">
            <a:extLst>
              <a:ext uri="{FF2B5EF4-FFF2-40B4-BE49-F238E27FC236}">
                <a16:creationId xmlns:a16="http://schemas.microsoft.com/office/drawing/2014/main" id="{EFAC23DA-AF66-44D8-A153-A3E209370C5A}"/>
              </a:ext>
            </a:extLst>
          </p:cNvPr>
          <p:cNvSpPr/>
          <p:nvPr/>
        </p:nvSpPr>
        <p:spPr>
          <a:xfrm>
            <a:off x="2101626" y="3888086"/>
            <a:ext cx="360040" cy="704468"/>
          </a:xfrm>
          <a:prstGeom prst="up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833710D3-C3BE-4355-8889-A2C7F1FC4A19}"/>
              </a:ext>
            </a:extLst>
          </p:cNvPr>
          <p:cNvSpPr/>
          <p:nvPr/>
        </p:nvSpPr>
        <p:spPr>
          <a:xfrm>
            <a:off x="6156176" y="4365104"/>
            <a:ext cx="360040" cy="377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9" name="Picture 38">
            <a:extLst>
              <a:ext uri="{FF2B5EF4-FFF2-40B4-BE49-F238E27FC236}">
                <a16:creationId xmlns:a16="http://schemas.microsoft.com/office/drawing/2014/main" id="{6A47B3F8-9444-4B2C-B715-FE4AE9182E90}"/>
              </a:ext>
            </a:extLst>
          </p:cNvPr>
          <p:cNvPicPr>
            <a:picLocks noChangeAspect="1"/>
          </p:cNvPicPr>
          <p:nvPr/>
        </p:nvPicPr>
        <p:blipFill>
          <a:blip r:embed="rId4"/>
          <a:stretch>
            <a:fillRect/>
          </a:stretch>
        </p:blipFill>
        <p:spPr>
          <a:xfrm>
            <a:off x="6172856" y="3162040"/>
            <a:ext cx="384081" cy="402371"/>
          </a:xfrm>
          <a:prstGeom prst="rect">
            <a:avLst/>
          </a:prstGeom>
        </p:spPr>
      </p:pic>
      <p:pic>
        <p:nvPicPr>
          <p:cNvPr id="43" name="Picture 42">
            <a:extLst>
              <a:ext uri="{FF2B5EF4-FFF2-40B4-BE49-F238E27FC236}">
                <a16:creationId xmlns:a16="http://schemas.microsoft.com/office/drawing/2014/main" id="{27F9DF82-5867-468D-A0E7-4038ED3FF009}"/>
              </a:ext>
            </a:extLst>
          </p:cNvPr>
          <p:cNvPicPr>
            <a:picLocks noChangeAspect="1"/>
          </p:cNvPicPr>
          <p:nvPr/>
        </p:nvPicPr>
        <p:blipFill>
          <a:blip r:embed="rId4"/>
          <a:stretch>
            <a:fillRect/>
          </a:stretch>
        </p:blipFill>
        <p:spPr>
          <a:xfrm>
            <a:off x="6213578" y="3950210"/>
            <a:ext cx="384081" cy="402371"/>
          </a:xfrm>
          <a:prstGeom prst="rect">
            <a:avLst/>
          </a:prstGeom>
          <a:solidFill>
            <a:srgbClr val="00B050"/>
          </a:solidFill>
        </p:spPr>
      </p:pic>
      <p:sp>
        <p:nvSpPr>
          <p:cNvPr id="45" name="Rectangle 44">
            <a:extLst>
              <a:ext uri="{FF2B5EF4-FFF2-40B4-BE49-F238E27FC236}">
                <a16:creationId xmlns:a16="http://schemas.microsoft.com/office/drawing/2014/main" id="{58AC047C-5B7B-4F80-8334-85D55A34EB3D}"/>
              </a:ext>
            </a:extLst>
          </p:cNvPr>
          <p:cNvSpPr/>
          <p:nvPr/>
        </p:nvSpPr>
        <p:spPr>
          <a:xfrm>
            <a:off x="6237619" y="2784715"/>
            <a:ext cx="360040" cy="377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F95BB3C4-13EC-4925-B856-AD66568BCA6D}"/>
              </a:ext>
            </a:extLst>
          </p:cNvPr>
          <p:cNvSpPr/>
          <p:nvPr/>
        </p:nvSpPr>
        <p:spPr>
          <a:xfrm>
            <a:off x="6179713" y="3576934"/>
            <a:ext cx="360040" cy="377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 name="Picture 50" descr="A picture containing stop, sign, person, drawing&#10;&#10;Description automatically generated">
            <a:extLst>
              <a:ext uri="{FF2B5EF4-FFF2-40B4-BE49-F238E27FC236}">
                <a16:creationId xmlns:a16="http://schemas.microsoft.com/office/drawing/2014/main" id="{41A0696A-8C37-4B30-B4FC-1F0E3BE174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59733" y="137545"/>
            <a:ext cx="640190" cy="640190"/>
          </a:xfrm>
          <a:prstGeom prst="rect">
            <a:avLst/>
          </a:prstGeom>
        </p:spPr>
      </p:pic>
      <p:pic>
        <p:nvPicPr>
          <p:cNvPr id="5" name="Picture 4" descr="A close up of a sign&#10;&#10;Description automatically generated">
            <a:extLst>
              <a:ext uri="{FF2B5EF4-FFF2-40B4-BE49-F238E27FC236}">
                <a16:creationId xmlns:a16="http://schemas.microsoft.com/office/drawing/2014/main" id="{24590E76-1332-4FC1-AD89-DA2DBC4D9C8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4288" y="119920"/>
            <a:ext cx="640190" cy="640190"/>
          </a:xfrm>
          <a:prstGeom prst="rect">
            <a:avLst/>
          </a:prstGeom>
        </p:spPr>
      </p:pic>
      <p:pic>
        <p:nvPicPr>
          <p:cNvPr id="8" name="Picture 7" descr="A close up of a sign&#10;&#10;Description automatically generated">
            <a:extLst>
              <a:ext uri="{FF2B5EF4-FFF2-40B4-BE49-F238E27FC236}">
                <a16:creationId xmlns:a16="http://schemas.microsoft.com/office/drawing/2014/main" id="{14C2310A-981F-450F-868B-B1700D47E5A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74592" y="137545"/>
            <a:ext cx="640190" cy="640190"/>
          </a:xfrm>
          <a:prstGeom prst="rect">
            <a:avLst/>
          </a:prstGeom>
        </p:spPr>
      </p:pic>
    </p:spTree>
    <p:extLst>
      <p:ext uri="{BB962C8B-B14F-4D97-AF65-F5344CB8AC3E}">
        <p14:creationId xmlns:p14="http://schemas.microsoft.com/office/powerpoint/2010/main" val="1478597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6D4E44E7-8EF6-48A0-AB6D-458FA790F8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1278" y="1784223"/>
            <a:ext cx="3025834" cy="3782292"/>
          </a:xfrm>
          <a:prstGeom prst="rect">
            <a:avLst/>
          </a:prstGeom>
        </p:spPr>
      </p:pic>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561646" cy="400110"/>
          </a:xfrm>
          <a:prstGeom prst="rect">
            <a:avLst/>
          </a:prstGeom>
          <a:noFill/>
        </p:spPr>
        <p:txBody>
          <a:bodyPr wrap="none" rtlCol="0">
            <a:spAutoFit/>
          </a:bodyPr>
          <a:lstStyle/>
          <a:p>
            <a:r>
              <a:rPr lang="en-GB" b="1" dirty="0"/>
              <a:t>Quick </a:t>
            </a:r>
            <a:r>
              <a:rPr lang="en-GB" sz="2000" b="1" dirty="0"/>
              <a:t>activity</a:t>
            </a:r>
            <a:endParaRPr lang="en-GB" b="1" dirty="0"/>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is happening here?</a:t>
            </a:r>
          </a:p>
        </p:txBody>
      </p:sp>
      <p:sp>
        <p:nvSpPr>
          <p:cNvPr id="3" name="Rectangle: Rounded Corners 2">
            <a:extLst>
              <a:ext uri="{FF2B5EF4-FFF2-40B4-BE49-F238E27FC236}">
                <a16:creationId xmlns:a16="http://schemas.microsoft.com/office/drawing/2014/main" id="{ACD5989A-E987-479B-8487-8BF97139F06B}"/>
              </a:ext>
            </a:extLst>
          </p:cNvPr>
          <p:cNvSpPr/>
          <p:nvPr/>
        </p:nvSpPr>
        <p:spPr>
          <a:xfrm>
            <a:off x="759684" y="5728308"/>
            <a:ext cx="5684524" cy="830349"/>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Drum &amp; rice/pasta, guitar, other musical instruments.</a:t>
            </a:r>
          </a:p>
        </p:txBody>
      </p:sp>
      <p:pic>
        <p:nvPicPr>
          <p:cNvPr id="10" name="Picture 9" descr="A close up of a guitar&#10;&#10;Description automatically generated">
            <a:extLst>
              <a:ext uri="{FF2B5EF4-FFF2-40B4-BE49-F238E27FC236}">
                <a16:creationId xmlns:a16="http://schemas.microsoft.com/office/drawing/2014/main" id="{BD6F12BE-463D-4CF8-B9B9-D6D1B62C89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0230" y="2251442"/>
            <a:ext cx="3716573" cy="2355115"/>
          </a:xfrm>
          <a:prstGeom prst="rect">
            <a:avLst/>
          </a:prstGeom>
        </p:spPr>
      </p:pic>
      <p:sp>
        <p:nvSpPr>
          <p:cNvPr id="14" name="Oval 13">
            <a:extLst>
              <a:ext uri="{FF2B5EF4-FFF2-40B4-BE49-F238E27FC236}">
                <a16:creationId xmlns:a16="http://schemas.microsoft.com/office/drawing/2014/main" id="{0F0F8785-9A13-41A7-851C-1786F8778FEC}"/>
              </a:ext>
            </a:extLst>
          </p:cNvPr>
          <p:cNvSpPr/>
          <p:nvPr/>
        </p:nvSpPr>
        <p:spPr>
          <a:xfrm>
            <a:off x="1659781" y="2621896"/>
            <a:ext cx="155396" cy="1166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E8DE842C-10F7-468F-80EE-EF6E92C375D9}"/>
              </a:ext>
            </a:extLst>
          </p:cNvPr>
          <p:cNvPicPr>
            <a:picLocks noChangeAspect="1"/>
          </p:cNvPicPr>
          <p:nvPr/>
        </p:nvPicPr>
        <p:blipFill>
          <a:blip r:embed="rId5"/>
          <a:stretch>
            <a:fillRect/>
          </a:stretch>
        </p:blipFill>
        <p:spPr>
          <a:xfrm>
            <a:off x="2404992" y="2691097"/>
            <a:ext cx="176799" cy="140220"/>
          </a:xfrm>
          <a:prstGeom prst="rect">
            <a:avLst/>
          </a:prstGeom>
        </p:spPr>
      </p:pic>
      <p:pic>
        <p:nvPicPr>
          <p:cNvPr id="18" name="Picture 17">
            <a:extLst>
              <a:ext uri="{FF2B5EF4-FFF2-40B4-BE49-F238E27FC236}">
                <a16:creationId xmlns:a16="http://schemas.microsoft.com/office/drawing/2014/main" id="{2198D924-D985-48E7-8B46-A4F320C252A8}"/>
              </a:ext>
            </a:extLst>
          </p:cNvPr>
          <p:cNvPicPr>
            <a:picLocks noChangeAspect="1"/>
          </p:cNvPicPr>
          <p:nvPr/>
        </p:nvPicPr>
        <p:blipFill>
          <a:blip r:embed="rId5"/>
          <a:stretch>
            <a:fillRect/>
          </a:stretch>
        </p:blipFill>
        <p:spPr>
          <a:xfrm>
            <a:off x="1926634" y="2780655"/>
            <a:ext cx="176799" cy="140220"/>
          </a:xfrm>
          <a:prstGeom prst="rect">
            <a:avLst/>
          </a:prstGeom>
        </p:spPr>
      </p:pic>
      <p:pic>
        <p:nvPicPr>
          <p:cNvPr id="20" name="Picture 19">
            <a:extLst>
              <a:ext uri="{FF2B5EF4-FFF2-40B4-BE49-F238E27FC236}">
                <a16:creationId xmlns:a16="http://schemas.microsoft.com/office/drawing/2014/main" id="{4DFA158B-6AF3-4C53-BDCC-1E8641278A5E}"/>
              </a:ext>
            </a:extLst>
          </p:cNvPr>
          <p:cNvPicPr>
            <a:picLocks noChangeAspect="1"/>
          </p:cNvPicPr>
          <p:nvPr/>
        </p:nvPicPr>
        <p:blipFill>
          <a:blip r:embed="rId5"/>
          <a:stretch>
            <a:fillRect/>
          </a:stretch>
        </p:blipFill>
        <p:spPr>
          <a:xfrm>
            <a:off x="3131840" y="2911671"/>
            <a:ext cx="176799" cy="140220"/>
          </a:xfrm>
          <a:prstGeom prst="rect">
            <a:avLst/>
          </a:prstGeom>
        </p:spPr>
      </p:pic>
      <p:pic>
        <p:nvPicPr>
          <p:cNvPr id="22" name="Picture 21">
            <a:extLst>
              <a:ext uri="{FF2B5EF4-FFF2-40B4-BE49-F238E27FC236}">
                <a16:creationId xmlns:a16="http://schemas.microsoft.com/office/drawing/2014/main" id="{CC85B5E9-ACCD-43CC-B3E8-71AB61AC8AA9}"/>
              </a:ext>
            </a:extLst>
          </p:cNvPr>
          <p:cNvPicPr>
            <a:picLocks noChangeAspect="1"/>
          </p:cNvPicPr>
          <p:nvPr/>
        </p:nvPicPr>
        <p:blipFill>
          <a:blip r:embed="rId5"/>
          <a:stretch>
            <a:fillRect/>
          </a:stretch>
        </p:blipFill>
        <p:spPr>
          <a:xfrm>
            <a:off x="2428997" y="2303744"/>
            <a:ext cx="176799" cy="140220"/>
          </a:xfrm>
          <a:prstGeom prst="rect">
            <a:avLst/>
          </a:prstGeom>
        </p:spPr>
      </p:pic>
      <p:pic>
        <p:nvPicPr>
          <p:cNvPr id="24" name="Picture 23">
            <a:extLst>
              <a:ext uri="{FF2B5EF4-FFF2-40B4-BE49-F238E27FC236}">
                <a16:creationId xmlns:a16="http://schemas.microsoft.com/office/drawing/2014/main" id="{6FCB9DC8-6B39-44D2-B3E3-6C5704B61D2B}"/>
              </a:ext>
            </a:extLst>
          </p:cNvPr>
          <p:cNvPicPr>
            <a:picLocks noChangeAspect="1"/>
          </p:cNvPicPr>
          <p:nvPr/>
        </p:nvPicPr>
        <p:blipFill>
          <a:blip r:embed="rId5"/>
          <a:stretch>
            <a:fillRect/>
          </a:stretch>
        </p:blipFill>
        <p:spPr>
          <a:xfrm>
            <a:off x="1960060" y="3071881"/>
            <a:ext cx="176799" cy="140220"/>
          </a:xfrm>
          <a:prstGeom prst="rect">
            <a:avLst/>
          </a:prstGeom>
        </p:spPr>
      </p:pic>
      <p:pic>
        <p:nvPicPr>
          <p:cNvPr id="26" name="Picture 25">
            <a:extLst>
              <a:ext uri="{FF2B5EF4-FFF2-40B4-BE49-F238E27FC236}">
                <a16:creationId xmlns:a16="http://schemas.microsoft.com/office/drawing/2014/main" id="{19C47CBB-5E8B-490A-B2C9-7AB9D6E8B3BB}"/>
              </a:ext>
            </a:extLst>
          </p:cNvPr>
          <p:cNvPicPr>
            <a:picLocks noChangeAspect="1"/>
          </p:cNvPicPr>
          <p:nvPr/>
        </p:nvPicPr>
        <p:blipFill>
          <a:blip r:embed="rId5"/>
          <a:stretch>
            <a:fillRect/>
          </a:stretch>
        </p:blipFill>
        <p:spPr>
          <a:xfrm>
            <a:off x="3040727" y="2233634"/>
            <a:ext cx="176799" cy="140220"/>
          </a:xfrm>
          <a:prstGeom prst="rect">
            <a:avLst/>
          </a:prstGeom>
        </p:spPr>
      </p:pic>
      <p:pic>
        <p:nvPicPr>
          <p:cNvPr id="28" name="Picture 27">
            <a:extLst>
              <a:ext uri="{FF2B5EF4-FFF2-40B4-BE49-F238E27FC236}">
                <a16:creationId xmlns:a16="http://schemas.microsoft.com/office/drawing/2014/main" id="{F620113C-A38A-4607-8D18-6B7289EF8CAB}"/>
              </a:ext>
            </a:extLst>
          </p:cNvPr>
          <p:cNvPicPr>
            <a:picLocks noChangeAspect="1"/>
          </p:cNvPicPr>
          <p:nvPr/>
        </p:nvPicPr>
        <p:blipFill>
          <a:blip r:embed="rId5"/>
          <a:stretch>
            <a:fillRect/>
          </a:stretch>
        </p:blipFill>
        <p:spPr>
          <a:xfrm>
            <a:off x="2750396" y="2600201"/>
            <a:ext cx="176799" cy="140220"/>
          </a:xfrm>
          <a:prstGeom prst="rect">
            <a:avLst/>
          </a:prstGeom>
        </p:spPr>
      </p:pic>
      <p:pic>
        <p:nvPicPr>
          <p:cNvPr id="30" name="Picture 29">
            <a:extLst>
              <a:ext uri="{FF2B5EF4-FFF2-40B4-BE49-F238E27FC236}">
                <a16:creationId xmlns:a16="http://schemas.microsoft.com/office/drawing/2014/main" id="{44AC509C-FED2-4731-BADA-1F5BE08C1DF2}"/>
              </a:ext>
            </a:extLst>
          </p:cNvPr>
          <p:cNvPicPr>
            <a:picLocks noChangeAspect="1"/>
          </p:cNvPicPr>
          <p:nvPr/>
        </p:nvPicPr>
        <p:blipFill>
          <a:blip r:embed="rId5"/>
          <a:stretch>
            <a:fillRect/>
          </a:stretch>
        </p:blipFill>
        <p:spPr>
          <a:xfrm>
            <a:off x="2605796" y="3218670"/>
            <a:ext cx="176799" cy="140220"/>
          </a:xfrm>
          <a:prstGeom prst="rect">
            <a:avLst/>
          </a:prstGeom>
        </p:spPr>
      </p:pic>
      <p:pic>
        <p:nvPicPr>
          <p:cNvPr id="6" name="Picture 5">
            <a:extLst>
              <a:ext uri="{FF2B5EF4-FFF2-40B4-BE49-F238E27FC236}">
                <a16:creationId xmlns:a16="http://schemas.microsoft.com/office/drawing/2014/main" id="{17DC8D0B-919B-44D9-935B-31DF02F9EF1F}"/>
              </a:ext>
            </a:extLst>
          </p:cNvPr>
          <p:cNvPicPr>
            <a:picLocks noChangeAspect="1"/>
          </p:cNvPicPr>
          <p:nvPr/>
        </p:nvPicPr>
        <p:blipFill>
          <a:blip r:embed="rId6"/>
          <a:stretch>
            <a:fillRect/>
          </a:stretch>
        </p:blipFill>
        <p:spPr>
          <a:xfrm>
            <a:off x="6362262" y="101685"/>
            <a:ext cx="2255716" cy="658425"/>
          </a:xfrm>
          <a:prstGeom prst="rect">
            <a:avLst/>
          </a:prstGeom>
        </p:spPr>
      </p:pic>
    </p:spTree>
    <p:extLst>
      <p:ext uri="{BB962C8B-B14F-4D97-AF65-F5344CB8AC3E}">
        <p14:creationId xmlns:p14="http://schemas.microsoft.com/office/powerpoint/2010/main" val="1322548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561646" cy="400110"/>
          </a:xfrm>
          <a:prstGeom prst="rect">
            <a:avLst/>
          </a:prstGeom>
          <a:noFill/>
        </p:spPr>
        <p:txBody>
          <a:bodyPr wrap="none" rtlCol="0">
            <a:spAutoFit/>
          </a:bodyPr>
          <a:lstStyle/>
          <a:p>
            <a:r>
              <a:rPr lang="en-GB" b="1" dirty="0"/>
              <a:t>Quick </a:t>
            </a:r>
            <a:r>
              <a:rPr lang="en-GB" sz="2000" b="1" dirty="0"/>
              <a:t>activity</a:t>
            </a:r>
            <a:endParaRPr lang="en-GB" b="1" dirty="0"/>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does a vibration travel?</a:t>
            </a:r>
          </a:p>
        </p:txBody>
      </p:sp>
      <p:sp>
        <p:nvSpPr>
          <p:cNvPr id="3" name="Rectangle: Rounded Corners 2">
            <a:extLst>
              <a:ext uri="{FF2B5EF4-FFF2-40B4-BE49-F238E27FC236}">
                <a16:creationId xmlns:a16="http://schemas.microsoft.com/office/drawing/2014/main" id="{ACD5989A-E987-479B-8487-8BF97139F06B}"/>
              </a:ext>
            </a:extLst>
          </p:cNvPr>
          <p:cNvSpPr/>
          <p:nvPr/>
        </p:nvSpPr>
        <p:spPr>
          <a:xfrm>
            <a:off x="5559610" y="5517233"/>
            <a:ext cx="1521962" cy="773414"/>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dominoes</a:t>
            </a:r>
          </a:p>
        </p:txBody>
      </p:sp>
      <p:sp>
        <p:nvSpPr>
          <p:cNvPr id="8" name="TextBox 7">
            <a:extLst>
              <a:ext uri="{FF2B5EF4-FFF2-40B4-BE49-F238E27FC236}">
                <a16:creationId xmlns:a16="http://schemas.microsoft.com/office/drawing/2014/main" id="{7D61D288-F0EA-4786-B99A-A463C7869ECC}"/>
              </a:ext>
            </a:extLst>
          </p:cNvPr>
          <p:cNvSpPr txBox="1"/>
          <p:nvPr/>
        </p:nvSpPr>
        <p:spPr>
          <a:xfrm>
            <a:off x="783275" y="5921314"/>
            <a:ext cx="4457952" cy="369332"/>
          </a:xfrm>
          <a:prstGeom prst="rect">
            <a:avLst/>
          </a:prstGeom>
          <a:noFill/>
        </p:spPr>
        <p:txBody>
          <a:bodyPr wrap="none" rtlCol="0">
            <a:spAutoFit/>
          </a:bodyPr>
          <a:lstStyle/>
          <a:p>
            <a:r>
              <a:rPr lang="en-GB" dirty="0"/>
              <a:t>A short BBC Bitesize film clip is available </a:t>
            </a:r>
            <a:r>
              <a:rPr lang="en-GB" dirty="0">
                <a:hlinkClick r:id="rId3"/>
              </a:rPr>
              <a:t>here</a:t>
            </a:r>
            <a:r>
              <a:rPr lang="en-GB" dirty="0"/>
              <a:t>.</a:t>
            </a:r>
          </a:p>
        </p:txBody>
      </p:sp>
      <p:pic>
        <p:nvPicPr>
          <p:cNvPr id="12" name="Picture 11" descr="A close up of a toy&#10;&#10;Description automatically generated">
            <a:extLst>
              <a:ext uri="{FF2B5EF4-FFF2-40B4-BE49-F238E27FC236}">
                <a16:creationId xmlns:a16="http://schemas.microsoft.com/office/drawing/2014/main" id="{24222840-88BF-4A9E-AB4C-275CA2A6BB2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54684" y="1769327"/>
            <a:ext cx="6034632" cy="3358226"/>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A285DCCB-7114-4553-A858-3D4FE6035A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1886" y="135090"/>
            <a:ext cx="632605" cy="632605"/>
          </a:xfrm>
          <a:prstGeom prst="rect">
            <a:avLst/>
          </a:prstGeom>
        </p:spPr>
      </p:pic>
      <p:pic>
        <p:nvPicPr>
          <p:cNvPr id="5" name="Picture 4" descr="A picture containing holding, person, looking, hand&#10;&#10;Description automatically generated">
            <a:extLst>
              <a:ext uri="{FF2B5EF4-FFF2-40B4-BE49-F238E27FC236}">
                <a16:creationId xmlns:a16="http://schemas.microsoft.com/office/drawing/2014/main" id="{763D3E7F-04D4-4014-9105-01BD0F4DC69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42025" y="127505"/>
            <a:ext cx="640190" cy="640190"/>
          </a:xfrm>
          <a:prstGeom prst="rect">
            <a:avLst/>
          </a:prstGeom>
        </p:spPr>
      </p:pic>
      <p:pic>
        <p:nvPicPr>
          <p:cNvPr id="10" name="Picture 9" descr="A close up of a sign&#10;&#10;Description automatically generated">
            <a:extLst>
              <a:ext uri="{FF2B5EF4-FFF2-40B4-BE49-F238E27FC236}">
                <a16:creationId xmlns:a16="http://schemas.microsoft.com/office/drawing/2014/main" id="{24E57FB0-08A1-4788-B965-85C81BB94C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39749" y="119920"/>
            <a:ext cx="640190" cy="640190"/>
          </a:xfrm>
          <a:prstGeom prst="rect">
            <a:avLst/>
          </a:prstGeom>
        </p:spPr>
      </p:pic>
      <p:pic>
        <p:nvPicPr>
          <p:cNvPr id="15" name="Picture 14" descr="A close up of a sign&#10;&#10;Description automatically generated">
            <a:extLst>
              <a:ext uri="{FF2B5EF4-FFF2-40B4-BE49-F238E27FC236}">
                <a16:creationId xmlns:a16="http://schemas.microsoft.com/office/drawing/2014/main" id="{247D9B4F-C2E5-4176-A36B-8CAE0061B22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37473" y="129360"/>
            <a:ext cx="640190" cy="640190"/>
          </a:xfrm>
          <a:prstGeom prst="rect">
            <a:avLst/>
          </a:prstGeom>
        </p:spPr>
      </p:pic>
      <p:pic>
        <p:nvPicPr>
          <p:cNvPr id="17" name="Picture 16" descr="A close up of a sign&#10;&#10;Description automatically generated">
            <a:extLst>
              <a:ext uri="{FF2B5EF4-FFF2-40B4-BE49-F238E27FC236}">
                <a16:creationId xmlns:a16="http://schemas.microsoft.com/office/drawing/2014/main" id="{D1C9DD6E-6313-4401-8E78-325A84F8AC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48001" y="119920"/>
            <a:ext cx="640190" cy="640190"/>
          </a:xfrm>
          <a:prstGeom prst="rect">
            <a:avLst/>
          </a:prstGeom>
        </p:spPr>
      </p:pic>
    </p:spTree>
    <p:extLst>
      <p:ext uri="{BB962C8B-B14F-4D97-AF65-F5344CB8AC3E}">
        <p14:creationId xmlns:p14="http://schemas.microsoft.com/office/powerpoint/2010/main" val="3012436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47A2FF-9996-4E72-8A6E-F6850DA0FAA9}"/>
              </a:ext>
            </a:extLst>
          </p:cNvPr>
          <p:cNvSpPr txBox="1"/>
          <p:nvPr/>
        </p:nvSpPr>
        <p:spPr>
          <a:xfrm>
            <a:off x="714178" y="190860"/>
            <a:ext cx="2109360" cy="369332"/>
          </a:xfrm>
          <a:prstGeom prst="rect">
            <a:avLst/>
          </a:prstGeom>
          <a:noFill/>
        </p:spPr>
        <p:txBody>
          <a:bodyPr wrap="none" rtlCol="0">
            <a:spAutoFit/>
          </a:bodyPr>
          <a:lstStyle/>
          <a:p>
            <a:r>
              <a:rPr lang="en-GB" b="1" dirty="0"/>
              <a:t>Longer investigation</a:t>
            </a:r>
          </a:p>
        </p:txBody>
      </p:sp>
      <p:sp>
        <p:nvSpPr>
          <p:cNvPr id="17" name="Rectangle 16">
            <a:extLst>
              <a:ext uri="{FF2B5EF4-FFF2-40B4-BE49-F238E27FC236}">
                <a16:creationId xmlns:a16="http://schemas.microsoft.com/office/drawing/2014/main" id="{7312E067-53C9-4D25-BACE-70AEA9C4C2EB}"/>
              </a:ext>
            </a:extLst>
          </p:cNvPr>
          <p:cNvSpPr/>
          <p:nvPr/>
        </p:nvSpPr>
        <p:spPr>
          <a:xfrm>
            <a:off x="6700483" y="4653573"/>
            <a:ext cx="1506393" cy="369332"/>
          </a:xfrm>
          <a:prstGeom prst="rect">
            <a:avLst/>
          </a:prstGeom>
        </p:spPr>
        <p:txBody>
          <a:bodyPr wrap="square">
            <a:spAutoFit/>
          </a:bodyPr>
          <a:lstStyle/>
          <a:p>
            <a:pPr algn="ctr"/>
            <a:endParaRPr lang="en-GB" dirty="0"/>
          </a:p>
        </p:txBody>
      </p:sp>
      <p:sp>
        <p:nvSpPr>
          <p:cNvPr id="36" name="Rectangle: Rounded Corners 8">
            <a:extLst>
              <a:ext uri="{FF2B5EF4-FFF2-40B4-BE49-F238E27FC236}">
                <a16:creationId xmlns:a16="http://schemas.microsoft.com/office/drawing/2014/main" id="{37DD0983-6F7B-4F9A-8995-EACBD7609CDE}"/>
              </a:ext>
            </a:extLst>
          </p:cNvPr>
          <p:cNvSpPr/>
          <p:nvPr/>
        </p:nvSpPr>
        <p:spPr>
          <a:xfrm>
            <a:off x="784413" y="836222"/>
            <a:ext cx="8028536" cy="488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Can you make a seismometer to detect ground movements?</a:t>
            </a:r>
          </a:p>
        </p:txBody>
      </p:sp>
      <p:sp>
        <p:nvSpPr>
          <p:cNvPr id="26" name="Rectangle 25">
            <a:extLst>
              <a:ext uri="{FF2B5EF4-FFF2-40B4-BE49-F238E27FC236}">
                <a16:creationId xmlns:a16="http://schemas.microsoft.com/office/drawing/2014/main" id="{D73B0114-1086-419E-B0CD-7F77B88D30FB}"/>
              </a:ext>
            </a:extLst>
          </p:cNvPr>
          <p:cNvSpPr/>
          <p:nvPr/>
        </p:nvSpPr>
        <p:spPr>
          <a:xfrm>
            <a:off x="784413" y="5944714"/>
            <a:ext cx="6304534" cy="646331"/>
          </a:xfrm>
          <a:prstGeom prst="rect">
            <a:avLst/>
          </a:prstGeom>
        </p:spPr>
        <p:txBody>
          <a:bodyPr wrap="square">
            <a:spAutoFit/>
          </a:bodyPr>
          <a:lstStyle/>
          <a:p>
            <a:r>
              <a:rPr lang="en-US" b="1" dirty="0"/>
              <a:t>Tip: </a:t>
            </a:r>
            <a:r>
              <a:rPr lang="en-US" dirty="0"/>
              <a:t>adding coins into the cup will help to hold the pen still within the box and reduce vibrations caused by air movement</a:t>
            </a:r>
            <a:endParaRPr lang="en-US" i="1" dirty="0"/>
          </a:p>
        </p:txBody>
      </p:sp>
      <p:sp>
        <p:nvSpPr>
          <p:cNvPr id="13" name="Rectangle: Rounded Corners 12">
            <a:extLst>
              <a:ext uri="{FF2B5EF4-FFF2-40B4-BE49-F238E27FC236}">
                <a16:creationId xmlns:a16="http://schemas.microsoft.com/office/drawing/2014/main" id="{7B40C002-2FC1-4A12-B84F-325DA081E1F2}"/>
              </a:ext>
            </a:extLst>
          </p:cNvPr>
          <p:cNvSpPr/>
          <p:nvPr/>
        </p:nvSpPr>
        <p:spPr>
          <a:xfrm>
            <a:off x="6588224" y="1523450"/>
            <a:ext cx="2202354" cy="2481614"/>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cardboard box paper/plastic cup</a:t>
            </a:r>
          </a:p>
          <a:p>
            <a:r>
              <a:rPr lang="en-US" dirty="0">
                <a:solidFill>
                  <a:schemeClr val="tx1"/>
                </a:solidFill>
              </a:rPr>
              <a:t>felt tip/pencil scissors</a:t>
            </a:r>
          </a:p>
          <a:p>
            <a:r>
              <a:rPr lang="en-US" dirty="0">
                <a:solidFill>
                  <a:schemeClr val="tx1"/>
                </a:solidFill>
              </a:rPr>
              <a:t>string</a:t>
            </a:r>
          </a:p>
          <a:p>
            <a:r>
              <a:rPr lang="en-US" dirty="0">
                <a:solidFill>
                  <a:schemeClr val="tx1"/>
                </a:solidFill>
              </a:rPr>
              <a:t>sellotape</a:t>
            </a:r>
          </a:p>
          <a:p>
            <a:r>
              <a:rPr lang="en-US" dirty="0">
                <a:solidFill>
                  <a:schemeClr val="tx1"/>
                </a:solidFill>
              </a:rPr>
              <a:t>long strip of paper</a:t>
            </a:r>
          </a:p>
        </p:txBody>
      </p:sp>
      <p:sp>
        <p:nvSpPr>
          <p:cNvPr id="3" name="Rectangle: Rounded Corners 2">
            <a:extLst>
              <a:ext uri="{FF2B5EF4-FFF2-40B4-BE49-F238E27FC236}">
                <a16:creationId xmlns:a16="http://schemas.microsoft.com/office/drawing/2014/main" id="{B72F3EB6-150A-4BFE-B159-538329AD908D}"/>
              </a:ext>
            </a:extLst>
          </p:cNvPr>
          <p:cNvSpPr/>
          <p:nvPr/>
        </p:nvSpPr>
        <p:spPr>
          <a:xfrm>
            <a:off x="4407122" y="4376574"/>
            <a:ext cx="4405828"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units will your seismometer use?</a:t>
            </a:r>
          </a:p>
        </p:txBody>
      </p:sp>
      <p:pic>
        <p:nvPicPr>
          <p:cNvPr id="7" name="Picture 6" descr="A close up of a sign&#10;&#10;Description automatically generated">
            <a:extLst>
              <a:ext uri="{FF2B5EF4-FFF2-40B4-BE49-F238E27FC236}">
                <a16:creationId xmlns:a16="http://schemas.microsoft.com/office/drawing/2014/main" id="{3D108A67-A89B-47E2-9C30-131BA09E6C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7580" y="91303"/>
            <a:ext cx="701128" cy="701128"/>
          </a:xfrm>
          <a:prstGeom prst="rect">
            <a:avLst/>
          </a:prstGeom>
        </p:spPr>
      </p:pic>
      <p:pic>
        <p:nvPicPr>
          <p:cNvPr id="12" name="Picture 11" descr="A picture containing plate, drawing, food&#10;&#10;Description automatically generated">
            <a:extLst>
              <a:ext uri="{FF2B5EF4-FFF2-40B4-BE49-F238E27FC236}">
                <a16:creationId xmlns:a16="http://schemas.microsoft.com/office/drawing/2014/main" id="{AD0C161E-9566-4548-AC4B-E8A00581C4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23320" y="91303"/>
            <a:ext cx="701128" cy="701128"/>
          </a:xfrm>
          <a:prstGeom prst="rect">
            <a:avLst/>
          </a:prstGeom>
        </p:spPr>
      </p:pic>
      <p:pic>
        <p:nvPicPr>
          <p:cNvPr id="5" name="Picture 4" descr="A close up of a box&#10;&#10;Description automatically generated">
            <a:extLst>
              <a:ext uri="{FF2B5EF4-FFF2-40B4-BE49-F238E27FC236}">
                <a16:creationId xmlns:a16="http://schemas.microsoft.com/office/drawing/2014/main" id="{13525F80-C8AD-4AF2-9351-A70A2D885B5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a:off x="381055" y="1991132"/>
            <a:ext cx="4124924" cy="3247201"/>
          </a:xfrm>
          <a:prstGeom prst="rect">
            <a:avLst/>
          </a:prstGeom>
          <a:noFill/>
          <a:ln w="38100">
            <a:solidFill>
              <a:schemeClr val="accent1">
                <a:shade val="50000"/>
              </a:schemeClr>
            </a:solidFill>
          </a:ln>
        </p:spPr>
      </p:pic>
      <p:pic>
        <p:nvPicPr>
          <p:cNvPr id="9" name="Picture 8" descr="A close up of a blue wall&#10;&#10;Description automatically generated">
            <a:extLst>
              <a:ext uri="{FF2B5EF4-FFF2-40B4-BE49-F238E27FC236}">
                <a16:creationId xmlns:a16="http://schemas.microsoft.com/office/drawing/2014/main" id="{3E276602-AE40-4684-983A-1ADBD8E1B9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4100273" y="1857119"/>
            <a:ext cx="2454795" cy="1841096"/>
          </a:xfrm>
          <a:prstGeom prst="rect">
            <a:avLst/>
          </a:prstGeom>
          <a:ln w="38100">
            <a:solidFill>
              <a:schemeClr val="accent1">
                <a:shade val="50000"/>
              </a:schemeClr>
            </a:solidFill>
          </a:ln>
        </p:spPr>
      </p:pic>
      <p:pic>
        <p:nvPicPr>
          <p:cNvPr id="15" name="Picture 14" descr="A picture containing sitting, background, holding, table&#10;&#10;Description automatically generated">
            <a:extLst>
              <a:ext uri="{FF2B5EF4-FFF2-40B4-BE49-F238E27FC236}">
                <a16:creationId xmlns:a16="http://schemas.microsoft.com/office/drawing/2014/main" id="{D21B8CB3-152A-4173-BE1B-D5792391A2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51905" y="132230"/>
            <a:ext cx="640190" cy="640190"/>
          </a:xfrm>
          <a:prstGeom prst="rect">
            <a:avLst/>
          </a:prstGeom>
        </p:spPr>
      </p:pic>
      <p:pic>
        <p:nvPicPr>
          <p:cNvPr id="22" name="Picture 21" descr="A picture containing holding, person, looking, hand&#10;&#10;Description automatically generated">
            <a:extLst>
              <a:ext uri="{FF2B5EF4-FFF2-40B4-BE49-F238E27FC236}">
                <a16:creationId xmlns:a16="http://schemas.microsoft.com/office/drawing/2014/main" id="{C2186F35-0134-464E-A73C-8CA60C81758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47010" y="122030"/>
            <a:ext cx="640190" cy="640190"/>
          </a:xfrm>
          <a:prstGeom prst="rect">
            <a:avLst/>
          </a:prstGeom>
        </p:spPr>
      </p:pic>
      <p:pic>
        <p:nvPicPr>
          <p:cNvPr id="24" name="Picture 23" descr="A close up of a sign&#10;&#10;Description automatically generated">
            <a:extLst>
              <a:ext uri="{FF2B5EF4-FFF2-40B4-BE49-F238E27FC236}">
                <a16:creationId xmlns:a16="http://schemas.microsoft.com/office/drawing/2014/main" id="{87B60EAE-40E0-4B08-857D-4134143E481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656667" y="122030"/>
            <a:ext cx="640190" cy="640190"/>
          </a:xfrm>
          <a:prstGeom prst="rect">
            <a:avLst/>
          </a:prstGeom>
        </p:spPr>
      </p:pic>
      <p:pic>
        <p:nvPicPr>
          <p:cNvPr id="27" name="Picture 26" descr="A close up of a sign&#10;&#10;Description automatically generated">
            <a:extLst>
              <a:ext uri="{FF2B5EF4-FFF2-40B4-BE49-F238E27FC236}">
                <a16:creationId xmlns:a16="http://schemas.microsoft.com/office/drawing/2014/main" id="{1A63E14E-74D6-4B59-88AF-50FA47509BF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66324" y="132230"/>
            <a:ext cx="640190" cy="640190"/>
          </a:xfrm>
          <a:prstGeom prst="rect">
            <a:avLst/>
          </a:prstGeom>
        </p:spPr>
      </p:pic>
      <p:pic>
        <p:nvPicPr>
          <p:cNvPr id="29" name="Picture 28">
            <a:extLst>
              <a:ext uri="{FF2B5EF4-FFF2-40B4-BE49-F238E27FC236}">
                <a16:creationId xmlns:a16="http://schemas.microsoft.com/office/drawing/2014/main" id="{73E86AAD-2C4C-4C39-A2EA-555AE4F2A24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050054" y="122030"/>
            <a:ext cx="640190" cy="640190"/>
          </a:xfrm>
          <a:prstGeom prst="rect">
            <a:avLst/>
          </a:prstGeom>
        </p:spPr>
      </p:pic>
      <p:pic>
        <p:nvPicPr>
          <p:cNvPr id="31" name="Picture 30" descr="A close up of a sign&#10;&#10;Description automatically generated">
            <a:extLst>
              <a:ext uri="{FF2B5EF4-FFF2-40B4-BE49-F238E27FC236}">
                <a16:creationId xmlns:a16="http://schemas.microsoft.com/office/drawing/2014/main" id="{B4D518B7-F07D-4F7D-A6EE-7F82DBF18A0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59711" y="122030"/>
            <a:ext cx="640190" cy="640190"/>
          </a:xfrm>
          <a:prstGeom prst="rect">
            <a:avLst/>
          </a:prstGeom>
        </p:spPr>
      </p:pic>
      <p:pic>
        <p:nvPicPr>
          <p:cNvPr id="33" name="Picture 32" descr="A close up of a sign&#10;&#10;Description automatically generated">
            <a:extLst>
              <a:ext uri="{FF2B5EF4-FFF2-40B4-BE49-F238E27FC236}">
                <a16:creationId xmlns:a16="http://schemas.microsoft.com/office/drawing/2014/main" id="{0C26E7CF-9DE4-47E7-913D-19215887ED5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443441" y="114360"/>
            <a:ext cx="640190" cy="640190"/>
          </a:xfrm>
          <a:prstGeom prst="rect">
            <a:avLst/>
          </a:prstGeom>
        </p:spPr>
      </p:pic>
    </p:spTree>
    <p:extLst>
      <p:ext uri="{BB962C8B-B14F-4D97-AF65-F5344CB8AC3E}">
        <p14:creationId xmlns:p14="http://schemas.microsoft.com/office/powerpoint/2010/main" val="265514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B3BB4B3-6787-45DD-B264-DB3D50D4A9E3}"/>
              </a:ext>
            </a:extLst>
          </p:cNvPr>
          <p:cNvSpPr txBox="1"/>
          <p:nvPr/>
        </p:nvSpPr>
        <p:spPr>
          <a:xfrm>
            <a:off x="720000" y="360000"/>
            <a:ext cx="2388987" cy="369332"/>
          </a:xfrm>
          <a:prstGeom prst="rect">
            <a:avLst/>
          </a:prstGeom>
          <a:noFill/>
        </p:spPr>
        <p:txBody>
          <a:bodyPr wrap="none" rtlCol="0">
            <a:spAutoFit/>
          </a:bodyPr>
          <a:lstStyle/>
          <a:p>
            <a:r>
              <a:rPr lang="en-GB" b="1" dirty="0"/>
              <a:t>What did you find out?</a:t>
            </a:r>
          </a:p>
        </p:txBody>
      </p:sp>
      <p:sp>
        <p:nvSpPr>
          <p:cNvPr id="9" name="Rectangle: Rounded Corners 8">
            <a:extLst>
              <a:ext uri="{FF2B5EF4-FFF2-40B4-BE49-F238E27FC236}">
                <a16:creationId xmlns:a16="http://schemas.microsoft.com/office/drawing/2014/main" id="{37DD0983-6F7B-4F9A-8995-EACBD7609CDE}"/>
              </a:ext>
            </a:extLst>
          </p:cNvPr>
          <p:cNvSpPr/>
          <p:nvPr/>
        </p:nvSpPr>
        <p:spPr>
          <a:xfrm>
            <a:off x="721628" y="2229888"/>
            <a:ext cx="7731548" cy="765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far away was your seismometer station from the source of the vibration?</a:t>
            </a:r>
          </a:p>
        </p:txBody>
      </p:sp>
      <p:sp>
        <p:nvSpPr>
          <p:cNvPr id="10" name="Rectangle: Rounded Corners 9">
            <a:extLst>
              <a:ext uri="{FF2B5EF4-FFF2-40B4-BE49-F238E27FC236}">
                <a16:creationId xmlns:a16="http://schemas.microsoft.com/office/drawing/2014/main" id="{4120AB97-D24D-4CB3-B013-4954B09C82FF}"/>
              </a:ext>
            </a:extLst>
          </p:cNvPr>
          <p:cNvSpPr/>
          <p:nvPr/>
        </p:nvSpPr>
        <p:spPr>
          <a:xfrm>
            <a:off x="720000" y="4621978"/>
            <a:ext cx="7731548" cy="7655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could you improve your seismometer?</a:t>
            </a:r>
          </a:p>
        </p:txBody>
      </p:sp>
      <p:sp>
        <p:nvSpPr>
          <p:cNvPr id="8" name="Rectangle: Rounded Corners 7">
            <a:extLst>
              <a:ext uri="{FF2B5EF4-FFF2-40B4-BE49-F238E27FC236}">
                <a16:creationId xmlns:a16="http://schemas.microsoft.com/office/drawing/2014/main" id="{B25C16BB-6FB0-4AD3-A1A0-C8F9801CD1FF}"/>
              </a:ext>
            </a:extLst>
          </p:cNvPr>
          <p:cNvSpPr/>
          <p:nvPr/>
        </p:nvSpPr>
        <p:spPr>
          <a:xfrm>
            <a:off x="720000" y="1087760"/>
            <a:ext cx="7731548" cy="765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was the largest seismic activity you recorded?</a:t>
            </a:r>
          </a:p>
        </p:txBody>
      </p:sp>
      <p:sp>
        <p:nvSpPr>
          <p:cNvPr id="2" name="Rectangle: Rounded Corners 1">
            <a:extLst>
              <a:ext uri="{FF2B5EF4-FFF2-40B4-BE49-F238E27FC236}">
                <a16:creationId xmlns:a16="http://schemas.microsoft.com/office/drawing/2014/main" id="{A0766225-77F1-4B29-B5DA-1BCD64849A79}"/>
              </a:ext>
            </a:extLst>
          </p:cNvPr>
          <p:cNvSpPr/>
          <p:nvPr/>
        </p:nvSpPr>
        <p:spPr>
          <a:xfrm>
            <a:off x="720000" y="3449381"/>
            <a:ext cx="7731548" cy="7655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problems did you encounter whilst using your seismometer?</a:t>
            </a:r>
          </a:p>
        </p:txBody>
      </p:sp>
    </p:spTree>
    <p:extLst>
      <p:ext uri="{BB962C8B-B14F-4D97-AF65-F5344CB8AC3E}">
        <p14:creationId xmlns:p14="http://schemas.microsoft.com/office/powerpoint/2010/main" val="18643090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47A2FF-9996-4E72-8A6E-F6850DA0FAA9}"/>
              </a:ext>
            </a:extLst>
          </p:cNvPr>
          <p:cNvSpPr txBox="1"/>
          <p:nvPr/>
        </p:nvSpPr>
        <p:spPr>
          <a:xfrm>
            <a:off x="714178" y="190860"/>
            <a:ext cx="2109360" cy="369332"/>
          </a:xfrm>
          <a:prstGeom prst="rect">
            <a:avLst/>
          </a:prstGeom>
          <a:noFill/>
        </p:spPr>
        <p:txBody>
          <a:bodyPr wrap="none" rtlCol="0">
            <a:spAutoFit/>
          </a:bodyPr>
          <a:lstStyle/>
          <a:p>
            <a:r>
              <a:rPr lang="en-GB" b="1" dirty="0"/>
              <a:t>Longer investigation</a:t>
            </a:r>
          </a:p>
        </p:txBody>
      </p:sp>
      <p:sp>
        <p:nvSpPr>
          <p:cNvPr id="17" name="Rectangle 16">
            <a:extLst>
              <a:ext uri="{FF2B5EF4-FFF2-40B4-BE49-F238E27FC236}">
                <a16:creationId xmlns:a16="http://schemas.microsoft.com/office/drawing/2014/main" id="{7312E067-53C9-4D25-BACE-70AEA9C4C2EB}"/>
              </a:ext>
            </a:extLst>
          </p:cNvPr>
          <p:cNvSpPr/>
          <p:nvPr/>
        </p:nvSpPr>
        <p:spPr>
          <a:xfrm>
            <a:off x="6700483" y="4653573"/>
            <a:ext cx="1506393" cy="369332"/>
          </a:xfrm>
          <a:prstGeom prst="rect">
            <a:avLst/>
          </a:prstGeom>
        </p:spPr>
        <p:txBody>
          <a:bodyPr wrap="square">
            <a:spAutoFit/>
          </a:bodyPr>
          <a:lstStyle/>
          <a:p>
            <a:pPr algn="ctr"/>
            <a:endParaRPr lang="en-GB"/>
          </a:p>
        </p:txBody>
      </p:sp>
      <p:grpSp>
        <p:nvGrpSpPr>
          <p:cNvPr id="6" name="Group 5"/>
          <p:cNvGrpSpPr/>
          <p:nvPr/>
        </p:nvGrpSpPr>
        <p:grpSpPr>
          <a:xfrm>
            <a:off x="815992" y="1542354"/>
            <a:ext cx="8021013" cy="3773291"/>
            <a:chOff x="766770" y="2780928"/>
            <a:chExt cx="2309186" cy="2579560"/>
          </a:xfrm>
        </p:grpSpPr>
        <p:sp>
          <p:nvSpPr>
            <p:cNvPr id="11" name="Rectangle: Rounded Corners 10">
              <a:extLst>
                <a:ext uri="{FF2B5EF4-FFF2-40B4-BE49-F238E27FC236}">
                  <a16:creationId xmlns:a16="http://schemas.microsoft.com/office/drawing/2014/main" id="{F585D00B-13A9-4BA0-8B2D-5DDA44050FC9}"/>
                </a:ext>
              </a:extLst>
            </p:cNvPr>
            <p:cNvSpPr/>
            <p:nvPr/>
          </p:nvSpPr>
          <p:spPr>
            <a:xfrm>
              <a:off x="766770" y="2780928"/>
              <a:ext cx="2309186" cy="25795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62ED0DB6-3353-4C19-BEFE-0DA97232295B}"/>
                </a:ext>
              </a:extLst>
            </p:cNvPr>
            <p:cNvSpPr/>
            <p:nvPr/>
          </p:nvSpPr>
          <p:spPr>
            <a:xfrm>
              <a:off x="804142" y="2864556"/>
              <a:ext cx="2141417" cy="369332"/>
            </a:xfrm>
            <a:prstGeom prst="rect">
              <a:avLst/>
            </a:prstGeom>
          </p:spPr>
          <p:txBody>
            <a:bodyPr wrap="square">
              <a:spAutoFit/>
            </a:bodyPr>
            <a:lstStyle/>
            <a:p>
              <a:endParaRPr lang="en-GB" b="1"/>
            </a:p>
          </p:txBody>
        </p:sp>
      </p:grpSp>
      <p:sp>
        <p:nvSpPr>
          <p:cNvPr id="36" name="Rectangle: Rounded Corners 8">
            <a:extLst>
              <a:ext uri="{FF2B5EF4-FFF2-40B4-BE49-F238E27FC236}">
                <a16:creationId xmlns:a16="http://schemas.microsoft.com/office/drawing/2014/main" id="{37DD0983-6F7B-4F9A-8995-EACBD7609CDE}"/>
              </a:ext>
            </a:extLst>
          </p:cNvPr>
          <p:cNvSpPr/>
          <p:nvPr/>
        </p:nvSpPr>
        <p:spPr>
          <a:xfrm>
            <a:off x="808305" y="889194"/>
            <a:ext cx="8028536" cy="488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How do the noise levels vary in your environment?</a:t>
            </a:r>
          </a:p>
        </p:txBody>
      </p:sp>
      <p:sp>
        <p:nvSpPr>
          <p:cNvPr id="26" name="Rectangle 25">
            <a:extLst>
              <a:ext uri="{FF2B5EF4-FFF2-40B4-BE49-F238E27FC236}">
                <a16:creationId xmlns:a16="http://schemas.microsoft.com/office/drawing/2014/main" id="{D73B0114-1086-419E-B0CD-7F77B88D30FB}"/>
              </a:ext>
            </a:extLst>
          </p:cNvPr>
          <p:cNvSpPr/>
          <p:nvPr/>
        </p:nvSpPr>
        <p:spPr>
          <a:xfrm>
            <a:off x="1070341" y="1707655"/>
            <a:ext cx="4334320" cy="1200329"/>
          </a:xfrm>
          <a:prstGeom prst="rect">
            <a:avLst/>
          </a:prstGeom>
        </p:spPr>
        <p:txBody>
          <a:bodyPr wrap="square">
            <a:spAutoFit/>
          </a:bodyPr>
          <a:lstStyle/>
          <a:p>
            <a:r>
              <a:rPr lang="en-US"/>
              <a:t>Try measuring sound intensity:</a:t>
            </a:r>
          </a:p>
          <a:p>
            <a:pPr marL="285750" indent="-285750">
              <a:buFont typeface="Arial" panose="020B0604020202020204" pitchFamily="34" charset="0"/>
              <a:buChar char="•"/>
            </a:pPr>
            <a:r>
              <a:rPr lang="en-US"/>
              <a:t>in different locations around school</a:t>
            </a:r>
          </a:p>
          <a:p>
            <a:pPr marL="285750" indent="-285750">
              <a:buFont typeface="Arial" panose="020B0604020202020204" pitchFamily="34" charset="0"/>
              <a:buChar char="•"/>
            </a:pPr>
            <a:r>
              <a:rPr lang="en-US"/>
              <a:t>at different times of day</a:t>
            </a:r>
          </a:p>
          <a:p>
            <a:pPr marL="285750" indent="-285750">
              <a:buFont typeface="Arial" panose="020B0604020202020204" pitchFamily="34" charset="0"/>
              <a:buChar char="•"/>
            </a:pPr>
            <a:r>
              <a:rPr lang="en-US"/>
              <a:t>in different weather conditions</a:t>
            </a:r>
          </a:p>
        </p:txBody>
      </p:sp>
      <p:sp>
        <p:nvSpPr>
          <p:cNvPr id="13" name="Rectangle: Rounded Corners 12">
            <a:extLst>
              <a:ext uri="{FF2B5EF4-FFF2-40B4-BE49-F238E27FC236}">
                <a16:creationId xmlns:a16="http://schemas.microsoft.com/office/drawing/2014/main" id="{7B40C002-2FC1-4A12-B84F-325DA081E1F2}"/>
              </a:ext>
            </a:extLst>
          </p:cNvPr>
          <p:cNvSpPr/>
          <p:nvPr/>
        </p:nvSpPr>
        <p:spPr>
          <a:xfrm>
            <a:off x="724071" y="5608045"/>
            <a:ext cx="6296201" cy="981788"/>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Data loggers or apps on a tablet/mobile phone to measure sound intensity (loudness), sound source, tape measures</a:t>
            </a:r>
          </a:p>
        </p:txBody>
      </p:sp>
      <p:pic>
        <p:nvPicPr>
          <p:cNvPr id="5" name="Picture 4" descr="A picture containing drawing&#10;&#10;Description automatically generated">
            <a:extLst>
              <a:ext uri="{FF2B5EF4-FFF2-40B4-BE49-F238E27FC236}">
                <a16:creationId xmlns:a16="http://schemas.microsoft.com/office/drawing/2014/main" id="{1DDCA6E3-E041-468B-8177-9DB8E86A74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30473" y="7248"/>
            <a:ext cx="790956" cy="790956"/>
          </a:xfrm>
          <a:prstGeom prst="rect">
            <a:avLst/>
          </a:prstGeom>
        </p:spPr>
      </p:pic>
      <p:pic>
        <p:nvPicPr>
          <p:cNvPr id="4" name="Picture 3" descr="A hand holding a cellphone&#10;&#10;Description automatically generated">
            <a:extLst>
              <a:ext uri="{FF2B5EF4-FFF2-40B4-BE49-F238E27FC236}">
                <a16:creationId xmlns:a16="http://schemas.microsoft.com/office/drawing/2014/main" id="{BC1763A5-96FE-42EC-AE24-DEE4E271BC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55794" y="1775541"/>
            <a:ext cx="2428274" cy="3307419"/>
          </a:xfrm>
          <a:prstGeom prst="rect">
            <a:avLst/>
          </a:prstGeom>
          <a:ln w="38100">
            <a:solidFill>
              <a:schemeClr val="accent1">
                <a:shade val="50000"/>
              </a:schemeClr>
            </a:solidFill>
          </a:ln>
        </p:spPr>
      </p:pic>
      <p:sp>
        <p:nvSpPr>
          <p:cNvPr id="3" name="Rectangle: Rounded Corners 2">
            <a:extLst>
              <a:ext uri="{FF2B5EF4-FFF2-40B4-BE49-F238E27FC236}">
                <a16:creationId xmlns:a16="http://schemas.microsoft.com/office/drawing/2014/main" id="{2AA46B46-452C-40E0-8224-2B165C11EC4F}"/>
              </a:ext>
            </a:extLst>
          </p:cNvPr>
          <p:cNvSpPr/>
          <p:nvPr/>
        </p:nvSpPr>
        <p:spPr>
          <a:xfrm>
            <a:off x="1071330" y="3036586"/>
            <a:ext cx="4232750" cy="632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How do the noise levels change as you move away from the sound?</a:t>
            </a:r>
          </a:p>
        </p:txBody>
      </p:sp>
      <p:sp>
        <p:nvSpPr>
          <p:cNvPr id="18" name="Rectangle: Rounded Corners 17">
            <a:extLst>
              <a:ext uri="{FF2B5EF4-FFF2-40B4-BE49-F238E27FC236}">
                <a16:creationId xmlns:a16="http://schemas.microsoft.com/office/drawing/2014/main" id="{C254D80D-3541-4520-B7FA-CBBB30BDAB21}"/>
              </a:ext>
            </a:extLst>
          </p:cNvPr>
          <p:cNvSpPr/>
          <p:nvPr/>
        </p:nvSpPr>
        <p:spPr>
          <a:xfrm>
            <a:off x="1070341" y="3866788"/>
            <a:ext cx="4233739" cy="122935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t>Why might we use a datalogger or other measuring device rather than using the human ear to find out how loud sounds are, or how far they can travel?</a:t>
            </a:r>
          </a:p>
        </p:txBody>
      </p:sp>
      <p:pic>
        <p:nvPicPr>
          <p:cNvPr id="19" name="Picture 18">
            <a:extLst>
              <a:ext uri="{FF2B5EF4-FFF2-40B4-BE49-F238E27FC236}">
                <a16:creationId xmlns:a16="http://schemas.microsoft.com/office/drawing/2014/main" id="{C030895B-D479-46E2-88DE-0A4A3DB2998E}"/>
              </a:ext>
            </a:extLst>
          </p:cNvPr>
          <p:cNvPicPr>
            <a:picLocks noChangeAspect="1"/>
          </p:cNvPicPr>
          <p:nvPr/>
        </p:nvPicPr>
        <p:blipFill>
          <a:blip r:embed="rId5"/>
          <a:stretch>
            <a:fillRect/>
          </a:stretch>
        </p:blipFill>
        <p:spPr>
          <a:xfrm>
            <a:off x="4822573" y="-1196"/>
            <a:ext cx="3944454" cy="847417"/>
          </a:xfrm>
          <a:prstGeom prst="rect">
            <a:avLst/>
          </a:prstGeom>
        </p:spPr>
      </p:pic>
    </p:spTree>
    <p:extLst>
      <p:ext uri="{BB962C8B-B14F-4D97-AF65-F5344CB8AC3E}">
        <p14:creationId xmlns:p14="http://schemas.microsoft.com/office/powerpoint/2010/main" val="4066704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4733280"/>
            <a:ext cx="8084932" cy="954107"/>
          </a:xfrm>
          <a:prstGeom prst="rect">
            <a:avLst/>
          </a:prstGeom>
        </p:spPr>
        <p:txBody>
          <a:bodyPr wrap="square">
            <a:spAutoFit/>
          </a:bodyPr>
          <a:lstStyle/>
          <a:p>
            <a:r>
              <a:rPr lang="en-US" sz="1400" dirty="0"/>
              <a:t>This power point is intended to be a guide for teachers for their reference although they may wish to show certain slides in the classroom. </a:t>
            </a:r>
          </a:p>
          <a:p>
            <a:endParaRPr lang="en-US" sz="1400" dirty="0"/>
          </a:p>
          <a:p>
            <a:r>
              <a:rPr lang="en-US" sz="1400" dirty="0"/>
              <a:t>We would welcome any feedback on these materials.</a:t>
            </a:r>
            <a:endParaRPr lang="en-GB" sz="1400" dirty="0"/>
          </a:p>
        </p:txBody>
      </p:sp>
      <p:sp>
        <p:nvSpPr>
          <p:cNvPr id="4" name="Rectangle 3">
            <a:extLst>
              <a:ext uri="{FF2B5EF4-FFF2-40B4-BE49-F238E27FC236}">
                <a16:creationId xmlns:a16="http://schemas.microsoft.com/office/drawing/2014/main" id="{DC449E50-D10E-484B-830F-FBDA3FD8D5DB}"/>
              </a:ext>
            </a:extLst>
          </p:cNvPr>
          <p:cNvSpPr/>
          <p:nvPr/>
        </p:nvSpPr>
        <p:spPr>
          <a:xfrm>
            <a:off x="703770" y="1809110"/>
            <a:ext cx="8084932" cy="2677656"/>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Disclaimer</a:t>
            </a:r>
          </a:p>
          <a:p>
            <a:pPr>
              <a:spcAft>
                <a:spcPts val="0"/>
              </a:spcAft>
            </a:pPr>
            <a:r>
              <a:rPr lang="en-GB" sz="1400" dirty="0">
                <a:latin typeface="Calibri" panose="020F0502020204030204" pitchFamily="34" charset="0"/>
                <a:ea typeface="Calibri" panose="020F0502020204030204" pitchFamily="34" charset="0"/>
              </a:rPr>
              <a:t>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dirty="0">
                <a:latin typeface="Calibri" panose="020F0502020204030204" pitchFamily="34" charset="0"/>
                <a:ea typeface="Calibri" panose="020F0502020204030204" pitchFamily="34" charset="0"/>
              </a:rPr>
              <a:t> </a:t>
            </a:r>
          </a:p>
          <a:p>
            <a:pPr>
              <a:spcAft>
                <a:spcPts val="0"/>
              </a:spcAft>
            </a:pPr>
            <a:r>
              <a:rPr lang="en-GB" sz="1400" dirty="0">
                <a:latin typeface="Calibri" panose="020F0502020204030204" pitchFamily="34" charset="0"/>
                <a:ea typeface="Calibri" panose="020F0502020204030204" pitchFamily="34" charset="0"/>
              </a:rPr>
              <a:t>PSTT recommends that a full risk assessment is carried out before undertaking in the classroom any of the practical investigations contained in the power point.</a:t>
            </a:r>
          </a:p>
          <a:p>
            <a:pPr>
              <a:spcAft>
                <a:spcPts val="0"/>
              </a:spcAft>
            </a:pPr>
            <a:endParaRPr lang="en-GB" sz="1400" dirty="0">
              <a:latin typeface="Calibri" panose="020F0502020204030204" pitchFamily="34" charset="0"/>
              <a:ea typeface="Calibri" panose="020F0502020204030204" pitchFamily="34" charset="0"/>
            </a:endParaRPr>
          </a:p>
          <a:p>
            <a:pPr>
              <a:spcAft>
                <a:spcPts val="0"/>
              </a:spcAft>
            </a:pPr>
            <a:r>
              <a:rPr lang="en-GB" sz="1400" b="1" dirty="0">
                <a:latin typeface="Calibri" panose="020F0502020204030204" pitchFamily="34" charset="0"/>
                <a:ea typeface="Calibri" panose="020F0502020204030204" pitchFamily="34" charset="0"/>
              </a:rPr>
              <a:t>Safety note</a:t>
            </a:r>
          </a:p>
          <a:p>
            <a:pPr>
              <a:spcAft>
                <a:spcPts val="0"/>
              </a:spcAft>
            </a:pPr>
            <a:r>
              <a:rPr lang="en-GB" sz="1400" dirty="0">
                <a:latin typeface="Calibri" panose="020F0502020204030204" pitchFamily="34" charset="0"/>
                <a:ea typeface="Calibri" panose="020F0502020204030204" pitchFamily="34"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393045"/>
            <a:ext cx="8084932" cy="1169551"/>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Copyright</a:t>
            </a:r>
          </a:p>
          <a:p>
            <a:pPr>
              <a:spcAft>
                <a:spcPts val="0"/>
              </a:spcAft>
            </a:pPr>
            <a:r>
              <a:rPr lang="en-GB" sz="1400" dirty="0">
                <a:latin typeface="Calibri" panose="020F0502020204030204" pitchFamily="34" charset="0"/>
                <a:ea typeface="Calibri" panose="020F0502020204030204" pitchFamily="34" charset="0"/>
              </a:rPr>
              <a:t>The materials included in these resources are </a:t>
            </a:r>
            <a:r>
              <a:rPr lang="en-GB" sz="1400" b="1" dirty="0">
                <a:latin typeface="Calibri" panose="020F0502020204030204" pitchFamily="34" charset="0"/>
                <a:ea typeface="Calibri" panose="020F0502020204030204" pitchFamily="34" charset="0"/>
              </a:rPr>
              <a:t>©Primary Science Teaching Trust 2021</a:t>
            </a:r>
            <a:r>
              <a:rPr lang="en-GB" sz="1400" dirty="0">
                <a:latin typeface="Calibri" panose="020F0502020204030204" pitchFamily="34" charset="0"/>
                <a:ea typeface="Calibri" panose="020F0502020204030204" pitchFamily="34" charset="0"/>
              </a:rPr>
              <a:t>, but may be freely reproduced by teachers in schools for educational purposes, subject to the source being credited. </a:t>
            </a:r>
          </a:p>
          <a:p>
            <a:pPr>
              <a:spcAft>
                <a:spcPts val="0"/>
              </a:spcAft>
            </a:pPr>
            <a:r>
              <a:rPr lang="en-GB" sz="1400" dirty="0">
                <a:latin typeface="Calibri" panose="020F0502020204030204" pitchFamily="34" charset="0"/>
                <a:ea typeface="Calibri" panose="020F0502020204030204" pitchFamily="34" charset="0"/>
              </a:rPr>
              <a:t>Materials may not be used for promotional or commercial purposes without the express permission of the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B22728-1D4B-4D1C-B9BF-372C3DF2F88E}"/>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Questions for further learning</a:t>
            </a:r>
          </a:p>
        </p:txBody>
      </p:sp>
      <p:sp>
        <p:nvSpPr>
          <p:cNvPr id="3" name="TextBox 2">
            <a:extLst>
              <a:ext uri="{FF2B5EF4-FFF2-40B4-BE49-F238E27FC236}">
                <a16:creationId xmlns:a16="http://schemas.microsoft.com/office/drawing/2014/main" id="{B7D86677-882D-4FC8-87D9-FDD9A7865F33}"/>
              </a:ext>
            </a:extLst>
          </p:cNvPr>
          <p:cNvSpPr txBox="1"/>
          <p:nvPr/>
        </p:nvSpPr>
        <p:spPr>
          <a:xfrm>
            <a:off x="755577" y="1340768"/>
            <a:ext cx="6336703" cy="369332"/>
          </a:xfrm>
          <a:prstGeom prst="rect">
            <a:avLst/>
          </a:prstGeom>
          <a:noFill/>
        </p:spPr>
        <p:txBody>
          <a:bodyPr wrap="square" rtlCol="0">
            <a:spAutoFit/>
          </a:bodyPr>
          <a:lstStyle/>
          <a:p>
            <a:r>
              <a:rPr lang="en-GB" b="1" dirty="0"/>
              <a:t>Why do humans hear some vibrations and feel other vibrations?</a:t>
            </a:r>
          </a:p>
        </p:txBody>
      </p:sp>
      <p:sp>
        <p:nvSpPr>
          <p:cNvPr id="4" name="TextBox 3">
            <a:extLst>
              <a:ext uri="{FF2B5EF4-FFF2-40B4-BE49-F238E27FC236}">
                <a16:creationId xmlns:a16="http://schemas.microsoft.com/office/drawing/2014/main" id="{D23F2D76-B117-456E-886D-952988289E76}"/>
              </a:ext>
            </a:extLst>
          </p:cNvPr>
          <p:cNvSpPr txBox="1"/>
          <p:nvPr/>
        </p:nvSpPr>
        <p:spPr>
          <a:xfrm>
            <a:off x="767372" y="3696643"/>
            <a:ext cx="8053100" cy="646331"/>
          </a:xfrm>
          <a:prstGeom prst="rect">
            <a:avLst/>
          </a:prstGeom>
          <a:noFill/>
        </p:spPr>
        <p:txBody>
          <a:bodyPr wrap="square" rtlCol="0">
            <a:spAutoFit/>
          </a:bodyPr>
          <a:lstStyle/>
          <a:p>
            <a:r>
              <a:rPr lang="en-GB" b="1" dirty="0"/>
              <a:t>Which animals living underground might experience seismic waves in the earth?</a:t>
            </a:r>
          </a:p>
          <a:p>
            <a:r>
              <a:rPr lang="en-GB" dirty="0"/>
              <a:t>Children could research how animals such as moles, use their senses to detect food.</a:t>
            </a:r>
          </a:p>
        </p:txBody>
      </p:sp>
      <p:pic>
        <p:nvPicPr>
          <p:cNvPr id="7" name="Picture 6" descr="A close up of a logo&#10;&#10;Description automatically generated">
            <a:extLst>
              <a:ext uri="{FF2B5EF4-FFF2-40B4-BE49-F238E27FC236}">
                <a16:creationId xmlns:a16="http://schemas.microsoft.com/office/drawing/2014/main" id="{811A0D41-979C-4432-A37A-013268E782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0751" y="1296144"/>
            <a:ext cx="2039721" cy="2132856"/>
          </a:xfrm>
          <a:prstGeom prst="rect">
            <a:avLst/>
          </a:prstGeom>
        </p:spPr>
      </p:pic>
      <p:pic>
        <p:nvPicPr>
          <p:cNvPr id="9" name="Picture 8" descr="A picture containing outdoor, unit, rock, grass&#10;&#10;Description automatically generated">
            <a:extLst>
              <a:ext uri="{FF2B5EF4-FFF2-40B4-BE49-F238E27FC236}">
                <a16:creationId xmlns:a16="http://schemas.microsoft.com/office/drawing/2014/main" id="{6366BC94-C26A-49C6-AF7A-CE49CF6967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97553" y="4708620"/>
            <a:ext cx="2459765" cy="1844824"/>
          </a:xfrm>
          <a:prstGeom prst="rect">
            <a:avLst/>
          </a:prstGeom>
          <a:ln w="38100">
            <a:solidFill>
              <a:srgbClr val="0070C0"/>
            </a:solidFill>
          </a:ln>
        </p:spPr>
      </p:pic>
      <p:sp>
        <p:nvSpPr>
          <p:cNvPr id="11" name="TextBox 10">
            <a:extLst>
              <a:ext uri="{FF2B5EF4-FFF2-40B4-BE49-F238E27FC236}">
                <a16:creationId xmlns:a16="http://schemas.microsoft.com/office/drawing/2014/main" id="{A0FFCEF9-2028-4DFD-AD38-EF6F82433DB9}"/>
              </a:ext>
            </a:extLst>
          </p:cNvPr>
          <p:cNvSpPr txBox="1"/>
          <p:nvPr/>
        </p:nvSpPr>
        <p:spPr>
          <a:xfrm>
            <a:off x="726414" y="1739234"/>
            <a:ext cx="5861809" cy="369332"/>
          </a:xfrm>
          <a:prstGeom prst="rect">
            <a:avLst/>
          </a:prstGeom>
          <a:noFill/>
        </p:spPr>
        <p:txBody>
          <a:bodyPr wrap="square">
            <a:spAutoFit/>
          </a:bodyPr>
          <a:lstStyle/>
          <a:p>
            <a:r>
              <a:rPr lang="en-GB" dirty="0"/>
              <a:t>Children could research how the ear detects sound waves.</a:t>
            </a:r>
          </a:p>
        </p:txBody>
      </p:sp>
      <p:sp>
        <p:nvSpPr>
          <p:cNvPr id="13" name="TextBox 12">
            <a:extLst>
              <a:ext uri="{FF2B5EF4-FFF2-40B4-BE49-F238E27FC236}">
                <a16:creationId xmlns:a16="http://schemas.microsoft.com/office/drawing/2014/main" id="{CDA0E051-1D5B-453A-8F74-51824036EB1D}"/>
              </a:ext>
            </a:extLst>
          </p:cNvPr>
          <p:cNvSpPr txBox="1"/>
          <p:nvPr/>
        </p:nvSpPr>
        <p:spPr>
          <a:xfrm>
            <a:off x="755576" y="2159513"/>
            <a:ext cx="5472608" cy="923330"/>
          </a:xfrm>
          <a:prstGeom prst="rect">
            <a:avLst/>
          </a:prstGeom>
          <a:noFill/>
        </p:spPr>
        <p:txBody>
          <a:bodyPr wrap="square">
            <a:spAutoFit/>
          </a:bodyPr>
          <a:lstStyle/>
          <a:p>
            <a:r>
              <a:rPr lang="en-GB" dirty="0"/>
              <a:t>Children could find out about the acoustic spectrum - what is the range of sound audible to humans and other animals?</a:t>
            </a:r>
          </a:p>
        </p:txBody>
      </p:sp>
      <p:pic>
        <p:nvPicPr>
          <p:cNvPr id="15" name="Picture 14" descr="A close up of a rock&#10;&#10;Description automatically generated">
            <a:extLst>
              <a:ext uri="{FF2B5EF4-FFF2-40B4-BE49-F238E27FC236}">
                <a16:creationId xmlns:a16="http://schemas.microsoft.com/office/drawing/2014/main" id="{7C9A511B-8769-464D-B91E-8526EB4770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6801" y="4708620"/>
            <a:ext cx="2459765" cy="1844824"/>
          </a:xfrm>
          <a:prstGeom prst="rect">
            <a:avLst/>
          </a:prstGeom>
          <a:ln w="38100">
            <a:solidFill>
              <a:srgbClr val="0070C0"/>
            </a:solidFill>
          </a:ln>
        </p:spPr>
      </p:pic>
    </p:spTree>
    <p:extLst>
      <p:ext uri="{BB962C8B-B14F-4D97-AF65-F5344CB8AC3E}">
        <p14:creationId xmlns:p14="http://schemas.microsoft.com/office/powerpoint/2010/main" val="3098103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8DDC10-98A8-40F0-BBE3-640E4812E91C}"/>
              </a:ext>
            </a:extLst>
          </p:cNvPr>
          <p:cNvSpPr/>
          <p:nvPr/>
        </p:nvSpPr>
        <p:spPr>
          <a:xfrm>
            <a:off x="755576" y="188640"/>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Maths links</a:t>
            </a:r>
          </a:p>
        </p:txBody>
      </p:sp>
      <p:graphicFrame>
        <p:nvGraphicFramePr>
          <p:cNvPr id="5" name="Table 4">
            <a:extLst>
              <a:ext uri="{FF2B5EF4-FFF2-40B4-BE49-F238E27FC236}">
                <a16:creationId xmlns:a16="http://schemas.microsoft.com/office/drawing/2014/main" id="{163CCDDE-AD17-44A6-9700-FED932AC0F4B}"/>
              </a:ext>
            </a:extLst>
          </p:cNvPr>
          <p:cNvGraphicFramePr>
            <a:graphicFrameLocks noGrp="1"/>
          </p:cNvGraphicFramePr>
          <p:nvPr>
            <p:extLst>
              <p:ext uri="{D42A27DB-BD31-4B8C-83A1-F6EECF244321}">
                <p14:modId xmlns:p14="http://schemas.microsoft.com/office/powerpoint/2010/main" val="3945193309"/>
              </p:ext>
            </p:extLst>
          </p:nvPr>
        </p:nvGraphicFramePr>
        <p:xfrm>
          <a:off x="755576" y="1124744"/>
          <a:ext cx="8064896" cy="3312367"/>
        </p:xfrm>
        <a:graphic>
          <a:graphicData uri="http://schemas.openxmlformats.org/drawingml/2006/table">
            <a:tbl>
              <a:tblPr firstRow="1" bandRow="1">
                <a:tableStyleId>{5C22544A-7EE6-4342-B048-85BDC9FD1C3A}</a:tableStyleId>
              </a:tblPr>
              <a:tblGrid>
                <a:gridCol w="4071668">
                  <a:extLst>
                    <a:ext uri="{9D8B030D-6E8A-4147-A177-3AD203B41FA5}">
                      <a16:colId xmlns:a16="http://schemas.microsoft.com/office/drawing/2014/main" val="1931723383"/>
                    </a:ext>
                  </a:extLst>
                </a:gridCol>
                <a:gridCol w="3993228">
                  <a:extLst>
                    <a:ext uri="{9D8B030D-6E8A-4147-A177-3AD203B41FA5}">
                      <a16:colId xmlns:a16="http://schemas.microsoft.com/office/drawing/2014/main" val="4262122641"/>
                    </a:ext>
                  </a:extLst>
                </a:gridCol>
              </a:tblGrid>
              <a:tr h="441649">
                <a:tc>
                  <a:txBody>
                    <a:bodyPr/>
                    <a:lstStyle/>
                    <a:p>
                      <a:r>
                        <a:rPr lang="en-GB" dirty="0"/>
                        <a:t>Area of learning</a:t>
                      </a:r>
                    </a:p>
                  </a:txBody>
                  <a:tcPr/>
                </a:tc>
                <a:tc>
                  <a:txBody>
                    <a:bodyPr/>
                    <a:lstStyle/>
                    <a:p>
                      <a:r>
                        <a:rPr lang="en-GB" dirty="0"/>
                        <a:t>Activity</a:t>
                      </a:r>
                    </a:p>
                  </a:txBody>
                  <a:tcPr/>
                </a:tc>
                <a:extLst>
                  <a:ext uri="{0D108BD9-81ED-4DB2-BD59-A6C34878D82A}">
                    <a16:rowId xmlns:a16="http://schemas.microsoft.com/office/drawing/2014/main" val="1089412116"/>
                  </a:ext>
                </a:extLst>
              </a:tr>
              <a:tr h="1766596">
                <a:tc>
                  <a:txBody>
                    <a:bodyPr/>
                    <a:lstStyle/>
                    <a:p>
                      <a:r>
                        <a:rPr lang="en-GB" dirty="0"/>
                        <a:t>Measuring</a:t>
                      </a:r>
                    </a:p>
                  </a:txBody>
                  <a:tcPr/>
                </a:tc>
                <a:tc>
                  <a:txBody>
                    <a:bodyPr/>
                    <a:lstStyle/>
                    <a:p>
                      <a:r>
                        <a:rPr lang="en-GB" dirty="0"/>
                        <a:t>Making a seismometer – recording pen displacement (mm/cm)</a:t>
                      </a:r>
                    </a:p>
                    <a:p>
                      <a:r>
                        <a:rPr lang="en-US" dirty="0"/>
                        <a:t>How do the noise levels change as you move away from the sound? - Measuring distance from source (m)</a:t>
                      </a:r>
                    </a:p>
                  </a:txBody>
                  <a:tcPr/>
                </a:tc>
                <a:extLst>
                  <a:ext uri="{0D108BD9-81ED-4DB2-BD59-A6C34878D82A}">
                    <a16:rowId xmlns:a16="http://schemas.microsoft.com/office/drawing/2014/main" val="1344848682"/>
                  </a:ext>
                </a:extLst>
              </a:tr>
              <a:tr h="1104122">
                <a:tc>
                  <a:txBody>
                    <a:bodyPr/>
                    <a:lstStyle/>
                    <a:p>
                      <a:r>
                        <a:rPr lang="en-GB" dirty="0"/>
                        <a:t>Graphs</a:t>
                      </a:r>
                    </a:p>
                  </a:txBody>
                  <a:tcPr/>
                </a:tc>
                <a:tc>
                  <a:txBody>
                    <a:bodyPr/>
                    <a:lstStyle/>
                    <a:p>
                      <a:r>
                        <a:rPr lang="en-US" dirty="0"/>
                        <a:t>How do the noise levels change as you move away from the sound? - </a:t>
                      </a:r>
                      <a:r>
                        <a:rPr lang="en-GB" dirty="0"/>
                        <a:t>Using data loggers or measuring distances.</a:t>
                      </a:r>
                    </a:p>
                  </a:txBody>
                  <a:tcPr/>
                </a:tc>
                <a:extLst>
                  <a:ext uri="{0D108BD9-81ED-4DB2-BD59-A6C34878D82A}">
                    <a16:rowId xmlns:a16="http://schemas.microsoft.com/office/drawing/2014/main" val="539966196"/>
                  </a:ext>
                </a:extLst>
              </a:tr>
            </a:tbl>
          </a:graphicData>
        </a:graphic>
      </p:graphicFrame>
    </p:spTree>
    <p:extLst>
      <p:ext uri="{BB962C8B-B14F-4D97-AF65-F5344CB8AC3E}">
        <p14:creationId xmlns:p14="http://schemas.microsoft.com/office/powerpoint/2010/main" val="199569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0ED141-2348-4361-BCC3-320B88191792}"/>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Writing links</a:t>
            </a:r>
          </a:p>
        </p:txBody>
      </p:sp>
      <p:graphicFrame>
        <p:nvGraphicFramePr>
          <p:cNvPr id="3" name="Table 2">
            <a:extLst>
              <a:ext uri="{FF2B5EF4-FFF2-40B4-BE49-F238E27FC236}">
                <a16:creationId xmlns:a16="http://schemas.microsoft.com/office/drawing/2014/main" id="{0BF66AD4-C2FC-47B3-8A83-31D614623D60}"/>
              </a:ext>
            </a:extLst>
          </p:cNvPr>
          <p:cNvGraphicFramePr>
            <a:graphicFrameLocks noGrp="1"/>
          </p:cNvGraphicFramePr>
          <p:nvPr>
            <p:extLst>
              <p:ext uri="{D42A27DB-BD31-4B8C-83A1-F6EECF244321}">
                <p14:modId xmlns:p14="http://schemas.microsoft.com/office/powerpoint/2010/main" val="2570354515"/>
              </p:ext>
            </p:extLst>
          </p:nvPr>
        </p:nvGraphicFramePr>
        <p:xfrm>
          <a:off x="755576" y="1268761"/>
          <a:ext cx="8064896" cy="4039254"/>
        </p:xfrm>
        <a:graphic>
          <a:graphicData uri="http://schemas.openxmlformats.org/drawingml/2006/table">
            <a:tbl>
              <a:tblPr firstRow="1" bandRow="1">
                <a:tableStyleId>{5C22544A-7EE6-4342-B048-85BDC9FD1C3A}</a:tableStyleId>
              </a:tblPr>
              <a:tblGrid>
                <a:gridCol w="4032448">
                  <a:extLst>
                    <a:ext uri="{9D8B030D-6E8A-4147-A177-3AD203B41FA5}">
                      <a16:colId xmlns:a16="http://schemas.microsoft.com/office/drawing/2014/main" val="2933764945"/>
                    </a:ext>
                  </a:extLst>
                </a:gridCol>
                <a:gridCol w="4032448">
                  <a:extLst>
                    <a:ext uri="{9D8B030D-6E8A-4147-A177-3AD203B41FA5}">
                      <a16:colId xmlns:a16="http://schemas.microsoft.com/office/drawing/2014/main" val="3174419078"/>
                    </a:ext>
                  </a:extLst>
                </a:gridCol>
              </a:tblGrid>
              <a:tr h="437343">
                <a:tc>
                  <a:txBody>
                    <a:bodyPr/>
                    <a:lstStyle/>
                    <a:p>
                      <a:r>
                        <a:rPr lang="en-GB" dirty="0"/>
                        <a:t>Area of learning</a:t>
                      </a:r>
                    </a:p>
                  </a:txBody>
                  <a:tcPr/>
                </a:tc>
                <a:tc>
                  <a:txBody>
                    <a:bodyPr/>
                    <a:lstStyle/>
                    <a:p>
                      <a:r>
                        <a:rPr lang="en-GB" dirty="0"/>
                        <a:t>Activity</a:t>
                      </a:r>
                    </a:p>
                  </a:txBody>
                  <a:tcPr/>
                </a:tc>
                <a:extLst>
                  <a:ext uri="{0D108BD9-81ED-4DB2-BD59-A6C34878D82A}">
                    <a16:rowId xmlns:a16="http://schemas.microsoft.com/office/drawing/2014/main" val="1754962932"/>
                  </a:ext>
                </a:extLst>
              </a:tr>
              <a:tr h="720952">
                <a:tc>
                  <a:txBody>
                    <a:bodyPr/>
                    <a:lstStyle/>
                    <a:p>
                      <a:r>
                        <a:rPr lang="en-GB" dirty="0"/>
                        <a:t>Narrative</a:t>
                      </a:r>
                    </a:p>
                  </a:txBody>
                  <a:tcPr/>
                </a:tc>
                <a:tc>
                  <a:txBody>
                    <a:bodyPr/>
                    <a:lstStyle/>
                    <a:p>
                      <a:r>
                        <a:rPr lang="en-GB" dirty="0"/>
                        <a:t>A day in the life of a worm/mole underground.</a:t>
                      </a:r>
                    </a:p>
                  </a:txBody>
                  <a:tcPr/>
                </a:tc>
                <a:extLst>
                  <a:ext uri="{0D108BD9-81ED-4DB2-BD59-A6C34878D82A}">
                    <a16:rowId xmlns:a16="http://schemas.microsoft.com/office/drawing/2014/main" val="1223818063"/>
                  </a:ext>
                </a:extLst>
              </a:tr>
              <a:tr h="949045">
                <a:tc>
                  <a:txBody>
                    <a:bodyPr/>
                    <a:lstStyle/>
                    <a:p>
                      <a:r>
                        <a:rPr lang="en-GB" dirty="0"/>
                        <a:t>Newspaper report</a:t>
                      </a:r>
                    </a:p>
                  </a:txBody>
                  <a:tcPr/>
                </a:tc>
                <a:tc>
                  <a:txBody>
                    <a:bodyPr/>
                    <a:lstStyle/>
                    <a:p>
                      <a:r>
                        <a:rPr lang="en-GB" dirty="0"/>
                        <a:t>Research an earthquake that has happened in the last year and write a newspaper report on the consequences.</a:t>
                      </a:r>
                    </a:p>
                  </a:txBody>
                  <a:tcPr/>
                </a:tc>
                <a:extLst>
                  <a:ext uri="{0D108BD9-81ED-4DB2-BD59-A6C34878D82A}">
                    <a16:rowId xmlns:a16="http://schemas.microsoft.com/office/drawing/2014/main" val="1008508684"/>
                  </a:ext>
                </a:extLst>
              </a:tr>
              <a:tr h="377434">
                <a:tc>
                  <a:txBody>
                    <a:bodyPr/>
                    <a:lstStyle/>
                    <a:p>
                      <a:r>
                        <a:rPr lang="en-GB" dirty="0"/>
                        <a:t>Report</a:t>
                      </a:r>
                    </a:p>
                  </a:txBody>
                  <a:tcPr/>
                </a:tc>
                <a:tc>
                  <a:txBody>
                    <a:bodyPr/>
                    <a:lstStyle/>
                    <a:p>
                      <a:r>
                        <a:rPr lang="en-GB" dirty="0"/>
                        <a:t>A report on noise levels during lockdown.</a:t>
                      </a:r>
                    </a:p>
                  </a:txBody>
                  <a:tcPr/>
                </a:tc>
                <a:extLst>
                  <a:ext uri="{0D108BD9-81ED-4DB2-BD59-A6C34878D82A}">
                    <a16:rowId xmlns:a16="http://schemas.microsoft.com/office/drawing/2014/main" val="3954353829"/>
                  </a:ext>
                </a:extLst>
              </a:tr>
              <a:tr h="347215">
                <a:tc>
                  <a:txBody>
                    <a:bodyPr/>
                    <a:lstStyle/>
                    <a:p>
                      <a:r>
                        <a:rPr lang="en-GB" dirty="0"/>
                        <a:t>Instructions</a:t>
                      </a:r>
                    </a:p>
                  </a:txBody>
                  <a:tcPr/>
                </a:tc>
                <a:tc>
                  <a:txBody>
                    <a:bodyPr/>
                    <a:lstStyle/>
                    <a:p>
                      <a:r>
                        <a:rPr lang="en-GB" dirty="0"/>
                        <a:t>How to make a seismometer.</a:t>
                      </a:r>
                    </a:p>
                  </a:txBody>
                  <a:tcPr/>
                </a:tc>
                <a:extLst>
                  <a:ext uri="{0D108BD9-81ED-4DB2-BD59-A6C34878D82A}">
                    <a16:rowId xmlns:a16="http://schemas.microsoft.com/office/drawing/2014/main" val="504107358"/>
                  </a:ext>
                </a:extLst>
              </a:tr>
              <a:tr h="1128450">
                <a:tc>
                  <a:txBody>
                    <a:bodyPr/>
                    <a:lstStyle/>
                    <a:p>
                      <a:r>
                        <a:rPr lang="en-GB" dirty="0"/>
                        <a:t>Explanation</a:t>
                      </a:r>
                    </a:p>
                  </a:txBody>
                  <a:tcPr/>
                </a:tc>
                <a:tc>
                  <a:txBody>
                    <a:bodyPr/>
                    <a:lstStyle/>
                    <a:p>
                      <a:r>
                        <a:rPr lang="en-GB" dirty="0"/>
                        <a:t>Explain why scientists think it is useful to measure seismic activity during a quiet period / why scientists measure seismic activity in urban areas.</a:t>
                      </a:r>
                    </a:p>
                  </a:txBody>
                  <a:tcPr/>
                </a:tc>
                <a:extLst>
                  <a:ext uri="{0D108BD9-81ED-4DB2-BD59-A6C34878D82A}">
                    <a16:rowId xmlns:a16="http://schemas.microsoft.com/office/drawing/2014/main" val="1950906983"/>
                  </a:ext>
                </a:extLst>
              </a:tr>
            </a:tbl>
          </a:graphicData>
        </a:graphic>
      </p:graphicFrame>
    </p:spTree>
    <p:extLst>
      <p:ext uri="{BB962C8B-B14F-4D97-AF65-F5344CB8AC3E}">
        <p14:creationId xmlns:p14="http://schemas.microsoft.com/office/powerpoint/2010/main" val="780145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53" y="474435"/>
            <a:ext cx="7700386" cy="2564356"/>
          </a:xfrm>
          <a:prstGeom prst="rect">
            <a:avLst/>
          </a:prstGeom>
          <a:noFill/>
        </p:spPr>
        <p:txBody>
          <a:bodyPr wrap="square" rtlCol="0">
            <a:spAutoFit/>
          </a:bodyPr>
          <a:lstStyle/>
          <a:p>
            <a:pPr algn="just"/>
            <a:r>
              <a:rPr lang="en-US" sz="1662" dirty="0"/>
              <a:t>For more information on the Primary Science Teaching Trust and access to a large selection of PSTT resources, visit our website:</a:t>
            </a:r>
          </a:p>
          <a:p>
            <a:r>
              <a:rPr lang="en-US" sz="1662" dirty="0"/>
              <a:t>					</a:t>
            </a:r>
          </a:p>
          <a:p>
            <a:endParaRPr lang="en-US" sz="1662" dirty="0"/>
          </a:p>
          <a:p>
            <a:r>
              <a:rPr lang="en-US" sz="1662" dirty="0"/>
              <a:t>					</a:t>
            </a:r>
            <a:r>
              <a:rPr lang="en-US" sz="2585" dirty="0" err="1">
                <a:hlinkClick r:id="rId2"/>
              </a:rPr>
              <a:t>pstt.org.uk</a:t>
            </a:r>
            <a:r>
              <a:rPr lang="en-US" sz="1662" dirty="0"/>
              <a:t>	               	</a:t>
            </a:r>
          </a:p>
          <a:p>
            <a:endParaRPr lang="en-US" sz="1292" dirty="0"/>
          </a:p>
          <a:p>
            <a:endParaRPr lang="en-US" sz="1292" dirty="0"/>
          </a:p>
          <a:p>
            <a:r>
              <a:rPr lang="en-US" sz="1292" dirty="0"/>
              <a:t>	</a:t>
            </a:r>
          </a:p>
          <a:p>
            <a:endParaRPr lang="en-US" sz="1292" dirty="0"/>
          </a:p>
          <a:p>
            <a:r>
              <a:rPr lang="en-US" sz="1662" dirty="0"/>
              <a:t>           /</a:t>
            </a:r>
            <a:r>
              <a:rPr lang="en-US" sz="1662" dirty="0" err="1"/>
              <a:t>primaryscienceteachingtrust</a:t>
            </a:r>
            <a:r>
              <a:rPr lang="en-US" sz="1662" dirty="0"/>
              <a:t>   	                  @</a:t>
            </a:r>
            <a:r>
              <a:rPr lang="en-US" sz="1662" dirty="0" err="1"/>
              <a:t>pstt_whyhow</a:t>
            </a:r>
            <a:endParaRPr lang="en-US" sz="1662" dirty="0"/>
          </a:p>
        </p:txBody>
      </p:sp>
      <p:sp>
        <p:nvSpPr>
          <p:cNvPr id="5" name="TextBox 4">
            <a:extLst>
              <a:ext uri="{FF2B5EF4-FFF2-40B4-BE49-F238E27FC236}">
                <a16:creationId xmlns:a16="http://schemas.microsoft.com/office/drawing/2014/main" id="{4584F431-925B-DF48-ABCE-5F631F96B627}"/>
              </a:ext>
            </a:extLst>
          </p:cNvPr>
          <p:cNvSpPr txBox="1"/>
          <p:nvPr/>
        </p:nvSpPr>
        <p:spPr>
          <a:xfrm>
            <a:off x="877919" y="3248697"/>
            <a:ext cx="7700385" cy="3039550"/>
          </a:xfrm>
          <a:prstGeom prst="rect">
            <a:avLst/>
          </a:prstGeom>
          <a:noFill/>
        </p:spPr>
        <p:txBody>
          <a:bodyPr wrap="square" rtlCol="0">
            <a:spAutoFit/>
          </a:bodyPr>
          <a:lstStyle/>
          <a:p>
            <a:pPr algn="just"/>
            <a:r>
              <a:rPr lang="en-US" sz="1662" dirty="0"/>
              <a:t>To help you find high quality resources to support your primary science teaching quickly and easily, we provide links to excellent resources for teachers, children and families on our Wow Science website :</a:t>
            </a:r>
          </a:p>
          <a:p>
            <a:pPr lvl="8" algn="ctr"/>
            <a:endParaRPr lang="en-US" sz="1662" dirty="0"/>
          </a:p>
          <a:p>
            <a:pPr lvl="8" algn="ctr"/>
            <a:r>
              <a:rPr lang="en-US" sz="2585" dirty="0">
                <a:hlinkClick r:id="rId3"/>
              </a:rPr>
              <a:t>wowscience.co.uk</a:t>
            </a:r>
            <a:endParaRPr lang="en-US" sz="1662" dirty="0"/>
          </a:p>
          <a:p>
            <a:endParaRPr lang="en-US" sz="1662" dirty="0"/>
          </a:p>
          <a:p>
            <a:endParaRPr lang="en-US" sz="1662" dirty="0"/>
          </a:p>
          <a:p>
            <a:r>
              <a:rPr lang="en-US" sz="1662" dirty="0"/>
              <a:t>and we regularly provide further suggestions on how to use these in the classroom through social media platforms:</a:t>
            </a:r>
          </a:p>
          <a:p>
            <a:endParaRPr lang="en-US" sz="1108" dirty="0"/>
          </a:p>
          <a:p>
            <a:pPr>
              <a:spcBef>
                <a:spcPts val="554"/>
              </a:spcBef>
            </a:pPr>
            <a:r>
              <a:rPr lang="en-US" sz="1662" dirty="0"/>
              <a:t>           /</a:t>
            </a:r>
            <a:r>
              <a:rPr lang="en-US" sz="1662" dirty="0" err="1"/>
              <a:t>wowscience</a:t>
            </a:r>
            <a:r>
              <a:rPr lang="en-US" sz="1662" dirty="0"/>
              <a:t>	                                                    @</a:t>
            </a:r>
            <a:r>
              <a:rPr lang="en-US" sz="1662" dirty="0" err="1"/>
              <a:t>WowScienceHQ</a:t>
            </a:r>
            <a:endParaRPr lang="en-US" sz="1662" dirty="0"/>
          </a:p>
        </p:txBody>
      </p:sp>
      <p:pic>
        <p:nvPicPr>
          <p:cNvPr id="6" name="Picture 5">
            <a:extLst>
              <a:ext uri="{FF2B5EF4-FFF2-40B4-BE49-F238E27FC236}">
                <a16:creationId xmlns:a16="http://schemas.microsoft.com/office/drawing/2014/main" id="{7E32AB4C-6C0A-234E-BE64-2A6D5802D2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2667059"/>
            <a:ext cx="383912" cy="397566"/>
          </a:xfrm>
          <a:prstGeom prst="rect">
            <a:avLst/>
          </a:prstGeom>
        </p:spPr>
      </p:pic>
      <p:pic>
        <p:nvPicPr>
          <p:cNvPr id="7" name="Picture 6">
            <a:extLst>
              <a:ext uri="{FF2B5EF4-FFF2-40B4-BE49-F238E27FC236}">
                <a16:creationId xmlns:a16="http://schemas.microsoft.com/office/drawing/2014/main" id="{BE3E4294-527A-7F42-942A-F0003E9CB3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3" y="2667059"/>
            <a:ext cx="390649" cy="397566"/>
          </a:xfrm>
          <a:prstGeom prst="rect">
            <a:avLst/>
          </a:prstGeom>
        </p:spPr>
      </p:pic>
      <p:pic>
        <p:nvPicPr>
          <p:cNvPr id="8" name="Picture 7">
            <a:extLst>
              <a:ext uri="{FF2B5EF4-FFF2-40B4-BE49-F238E27FC236}">
                <a16:creationId xmlns:a16="http://schemas.microsoft.com/office/drawing/2014/main" id="{C4EE4A5A-B674-4D40-8860-3276770EF5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5876811"/>
            <a:ext cx="383912" cy="397566"/>
          </a:xfrm>
          <a:prstGeom prst="rect">
            <a:avLst/>
          </a:prstGeom>
        </p:spPr>
      </p:pic>
      <p:pic>
        <p:nvPicPr>
          <p:cNvPr id="9" name="Picture 8">
            <a:extLst>
              <a:ext uri="{FF2B5EF4-FFF2-40B4-BE49-F238E27FC236}">
                <a16:creationId xmlns:a16="http://schemas.microsoft.com/office/drawing/2014/main" id="{A9AD72B3-558B-4649-8712-448C147D00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2" y="5876811"/>
            <a:ext cx="390649" cy="397566"/>
          </a:xfrm>
          <a:prstGeom prst="rect">
            <a:avLst/>
          </a:prstGeom>
        </p:spPr>
      </p:pic>
      <p:pic>
        <p:nvPicPr>
          <p:cNvPr id="11" name="Picture 10">
            <a:extLst>
              <a:ext uri="{FF2B5EF4-FFF2-40B4-BE49-F238E27FC236}">
                <a16:creationId xmlns:a16="http://schemas.microsoft.com/office/drawing/2014/main" id="{41253E59-D241-4744-BD0D-C61A6DF87C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22501" y="1189243"/>
            <a:ext cx="1510049" cy="1127293"/>
          </a:xfrm>
          <a:prstGeom prst="rect">
            <a:avLst/>
          </a:prstGeom>
        </p:spPr>
      </p:pic>
      <p:pic>
        <p:nvPicPr>
          <p:cNvPr id="13" name="Picture 12">
            <a:extLst>
              <a:ext uri="{FF2B5EF4-FFF2-40B4-BE49-F238E27FC236}">
                <a16:creationId xmlns:a16="http://schemas.microsoft.com/office/drawing/2014/main" id="{649B3333-313E-444B-8800-4BA0CC7998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78317" y="4160160"/>
            <a:ext cx="1598418" cy="870036"/>
          </a:xfrm>
          <a:prstGeom prst="rect">
            <a:avLst/>
          </a:prstGeom>
        </p:spPr>
      </p:pic>
    </p:spTree>
    <p:extLst>
      <p:ext uri="{BB962C8B-B14F-4D97-AF65-F5344CB8AC3E}">
        <p14:creationId xmlns:p14="http://schemas.microsoft.com/office/powerpoint/2010/main" val="1125326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2583336" cy="369332"/>
          </a:xfrm>
          <a:prstGeom prst="rect">
            <a:avLst/>
          </a:prstGeom>
          <a:noFill/>
        </p:spPr>
        <p:txBody>
          <a:bodyPr wrap="none" rtlCol="0" anchor="t">
            <a:spAutoFit/>
          </a:bodyPr>
          <a:lstStyle/>
          <a:p>
            <a:r>
              <a:rPr lang="en-GB" b="1" dirty="0"/>
              <a:t>Who were the scientists?</a:t>
            </a:r>
          </a:p>
        </p:txBody>
      </p:sp>
      <p:sp>
        <p:nvSpPr>
          <p:cNvPr id="4" name="TextBox 3">
            <a:extLst>
              <a:ext uri="{FF2B5EF4-FFF2-40B4-BE49-F238E27FC236}">
                <a16:creationId xmlns:a16="http://schemas.microsoft.com/office/drawing/2014/main" id="{9A85D81E-B70C-4191-B889-ED3263E4E857}"/>
              </a:ext>
            </a:extLst>
          </p:cNvPr>
          <p:cNvSpPr txBox="1"/>
          <p:nvPr/>
        </p:nvSpPr>
        <p:spPr>
          <a:xfrm>
            <a:off x="693918" y="833187"/>
            <a:ext cx="7910530" cy="646331"/>
          </a:xfrm>
          <a:prstGeom prst="rect">
            <a:avLst/>
          </a:prstGeom>
          <a:noFill/>
        </p:spPr>
        <p:txBody>
          <a:bodyPr wrap="square">
            <a:spAutoFit/>
          </a:bodyPr>
          <a:lstStyle/>
          <a:p>
            <a:r>
              <a:rPr lang="en-GB" dirty="0"/>
              <a:t>Global quieting of high-frequency seismic noise due to COVID-19 pandemic lockdown measures</a:t>
            </a:r>
          </a:p>
        </p:txBody>
      </p:sp>
      <p:sp>
        <p:nvSpPr>
          <p:cNvPr id="6" name="TextBox 5">
            <a:extLst>
              <a:ext uri="{FF2B5EF4-FFF2-40B4-BE49-F238E27FC236}">
                <a16:creationId xmlns:a16="http://schemas.microsoft.com/office/drawing/2014/main" id="{15CABB15-A48D-440F-B735-67546D476A54}"/>
              </a:ext>
            </a:extLst>
          </p:cNvPr>
          <p:cNvSpPr txBox="1"/>
          <p:nvPr/>
        </p:nvSpPr>
        <p:spPr>
          <a:xfrm>
            <a:off x="693918" y="1552595"/>
            <a:ext cx="7910530" cy="3539815"/>
          </a:xfrm>
          <a:prstGeom prst="rect">
            <a:avLst/>
          </a:prstGeom>
          <a:noFill/>
        </p:spPr>
        <p:txBody>
          <a:bodyPr wrap="square">
            <a:spAutoFit/>
          </a:bodyPr>
          <a:lstStyle/>
          <a:p>
            <a:pP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Thomas Lecocq</a:t>
            </a:r>
            <a:r>
              <a:rPr lang="en-GB" sz="1400" b="1"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GB" sz="1400" dirty="0">
                <a:effectLst/>
                <a:latin typeface="Calibri" panose="020F0502020204030204" pitchFamily="34" charset="0"/>
                <a:ea typeface="Calibri" panose="020F0502020204030204" pitchFamily="34" charset="0"/>
                <a:cs typeface="Times New Roman" panose="02020603050405020304" pitchFamily="18" charset="0"/>
              </a:rPr>
              <a:t>, Stephen P. Hicks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a:t>
            </a:r>
            <a:r>
              <a:rPr lang="en-GB" sz="1400" dirty="0">
                <a:effectLst/>
                <a:latin typeface="Calibri" panose="020F0502020204030204" pitchFamily="34" charset="0"/>
                <a:ea typeface="Calibri" panose="020F0502020204030204" pitchFamily="34" charset="0"/>
                <a:cs typeface="Times New Roman" panose="02020603050405020304" pitchFamily="18" charset="0"/>
              </a:rPr>
              <a:t>, Koen Van Noten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GB" sz="1400" dirty="0">
                <a:effectLst/>
                <a:latin typeface="Calibri" panose="020F0502020204030204" pitchFamily="34" charset="0"/>
                <a:ea typeface="Calibri" panose="020F0502020204030204" pitchFamily="34" charset="0"/>
                <a:cs typeface="Times New Roman" panose="02020603050405020304" pitchFamily="18" charset="0"/>
              </a:rPr>
              <a:t>, Kasper van Wijk</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a:t>
            </a:r>
            <a:r>
              <a:rPr lang="en-GB" sz="1400" dirty="0">
                <a:effectLst/>
                <a:latin typeface="Calibri" panose="020F0502020204030204" pitchFamily="34" charset="0"/>
                <a:ea typeface="Calibri" panose="020F0502020204030204" pitchFamily="34" charset="0"/>
                <a:cs typeface="Times New Roman" panose="02020603050405020304" pitchFamily="18" charset="0"/>
              </a:rPr>
              <a:t>, Paula Koelemeijer</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a:t>
            </a:r>
            <a:r>
              <a:rPr lang="en-GB" sz="1400" dirty="0">
                <a:effectLst/>
                <a:latin typeface="Calibri" panose="020F0502020204030204" pitchFamily="34" charset="0"/>
                <a:ea typeface="Calibri" panose="020F0502020204030204" pitchFamily="34" charset="0"/>
                <a:cs typeface="Times New Roman" panose="02020603050405020304" pitchFamily="18" charset="0"/>
              </a:rPr>
              <a:t>, Raphael S. M. De Plaen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Frédérick</a:t>
            </a:r>
            <a:r>
              <a:rPr lang="en-GB" sz="1400" dirty="0">
                <a:effectLst/>
                <a:latin typeface="Calibri" panose="020F0502020204030204" pitchFamily="34" charset="0"/>
                <a:ea typeface="Calibri" panose="020F0502020204030204" pitchFamily="34" charset="0"/>
                <a:cs typeface="Times New Roman" panose="02020603050405020304" pitchFamily="18" charset="0"/>
              </a:rPr>
              <a:t> Massin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a:t>
            </a:r>
            <a:r>
              <a:rPr lang="en-GB" sz="1400" dirty="0">
                <a:effectLst/>
                <a:latin typeface="Calibri" panose="020F0502020204030204" pitchFamily="34" charset="0"/>
                <a:ea typeface="Calibri" panose="020F0502020204030204" pitchFamily="34" charset="0"/>
                <a:cs typeface="Times New Roman" panose="02020603050405020304" pitchFamily="18" charset="0"/>
              </a:rPr>
              <a:t>, Gregor Hillers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7</a:t>
            </a:r>
            <a:r>
              <a:rPr lang="en-GB" sz="1400" dirty="0">
                <a:effectLst/>
                <a:latin typeface="Calibri" panose="020F0502020204030204" pitchFamily="34" charset="0"/>
                <a:ea typeface="Calibri" panose="020F0502020204030204" pitchFamily="34" charset="0"/>
                <a:cs typeface="Times New Roman" panose="02020603050405020304" pitchFamily="18" charset="0"/>
              </a:rPr>
              <a:t>, Robert E. Anthony</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8</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Maria-Theresia Apoloner</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9</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Mario Arroyo-Solórzano</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10</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Jelle</a:t>
            </a:r>
            <a:r>
              <a:rPr lang="en-GB" sz="1400" dirty="0">
                <a:effectLst/>
                <a:latin typeface="Calibri" panose="020F0502020204030204" pitchFamily="34" charset="0"/>
                <a:ea typeface="Calibri" panose="020F0502020204030204" pitchFamily="34" charset="0"/>
                <a:cs typeface="Times New Roman" panose="02020603050405020304" pitchFamily="18" charset="0"/>
              </a:rPr>
              <a:t> D. Assink</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11</a:t>
            </a:r>
            <a:r>
              <a:rPr lang="en-GB" sz="1400" dirty="0">
                <a:effectLst/>
                <a:latin typeface="Calibri" panose="020F0502020204030204" pitchFamily="34" charset="0"/>
                <a:ea typeface="Calibri" panose="020F0502020204030204" pitchFamily="34" charset="0"/>
                <a:cs typeface="Times New Roman" panose="02020603050405020304" pitchFamily="18" charset="0"/>
              </a:rPr>
              <a:t>, Pinar Büyükakpınar</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12,13</a:t>
            </a:r>
            <a:r>
              <a:rPr lang="en-GB" sz="1400" dirty="0">
                <a:effectLst/>
                <a:latin typeface="Calibri" panose="020F0502020204030204" pitchFamily="34" charset="0"/>
                <a:ea typeface="Calibri" panose="020F0502020204030204" pitchFamily="34" charset="0"/>
                <a:cs typeface="Times New Roman" panose="02020603050405020304" pitchFamily="18" charset="0"/>
              </a:rPr>
              <a:t>, Andrea Cannata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14,15</a:t>
            </a:r>
            <a:r>
              <a:rPr lang="en-GB" sz="1400" dirty="0">
                <a:effectLst/>
                <a:latin typeface="Calibri" panose="020F0502020204030204" pitchFamily="34" charset="0"/>
                <a:ea typeface="Calibri" panose="020F0502020204030204" pitchFamily="34" charset="0"/>
                <a:cs typeface="Times New Roman" panose="02020603050405020304" pitchFamily="18" charset="0"/>
              </a:rPr>
              <a:t>, Flavio Cannavo</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15</a:t>
            </a:r>
            <a:r>
              <a:rPr lang="en-GB" sz="1400" dirty="0">
                <a:effectLst/>
                <a:latin typeface="Calibri" panose="020F0502020204030204" pitchFamily="34" charset="0"/>
                <a:ea typeface="Calibri" panose="020F0502020204030204" pitchFamily="34" charset="0"/>
                <a:cs typeface="Times New Roman" panose="02020603050405020304" pitchFamily="18" charset="0"/>
              </a:rPr>
              <a:t>, Sebastian Carrasco</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16</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Corentin</a:t>
            </a:r>
            <a:r>
              <a:rPr lang="en-GB" sz="1400" dirty="0">
                <a:effectLst/>
                <a:latin typeface="Calibri" panose="020F0502020204030204" pitchFamily="34" charset="0"/>
                <a:ea typeface="Calibri" panose="020F0502020204030204" pitchFamily="34" charset="0"/>
                <a:cs typeface="Times New Roman" panose="02020603050405020304" pitchFamily="18" charset="0"/>
              </a:rPr>
              <a:t> Caudron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17</a:t>
            </a:r>
            <a:r>
              <a:rPr lang="en-GB" sz="1400" dirty="0">
                <a:effectLst/>
                <a:latin typeface="Calibri" panose="020F0502020204030204" pitchFamily="34" charset="0"/>
                <a:ea typeface="Calibri" panose="020F0502020204030204" pitchFamily="34" charset="0"/>
                <a:cs typeface="Times New Roman" panose="02020603050405020304" pitchFamily="18" charset="0"/>
              </a:rPr>
              <a:t>, Esteban J. Chaves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18</a:t>
            </a:r>
            <a:r>
              <a:rPr lang="en-GB" sz="1400" dirty="0">
                <a:effectLst/>
                <a:latin typeface="Calibri" panose="020F0502020204030204" pitchFamily="34" charset="0"/>
                <a:ea typeface="Calibri" panose="020F0502020204030204" pitchFamily="34" charset="0"/>
                <a:cs typeface="Times New Roman" panose="02020603050405020304" pitchFamily="18" charset="0"/>
              </a:rPr>
              <a:t>, David G. Cornwell</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19</a:t>
            </a:r>
            <a:r>
              <a:rPr lang="en-GB" sz="1400" dirty="0">
                <a:effectLst/>
                <a:latin typeface="Calibri" panose="020F0502020204030204" pitchFamily="34" charset="0"/>
                <a:ea typeface="Calibri" panose="020F0502020204030204" pitchFamily="34" charset="0"/>
                <a:cs typeface="Times New Roman" panose="02020603050405020304" pitchFamily="18" charset="0"/>
              </a:rPr>
              <a:t>, David Craig</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20</a:t>
            </a:r>
            <a:r>
              <a:rPr lang="en-GB" sz="1400" dirty="0">
                <a:effectLst/>
                <a:latin typeface="Calibri" panose="020F0502020204030204" pitchFamily="34" charset="0"/>
                <a:ea typeface="Calibri" panose="020F0502020204030204" pitchFamily="34" charset="0"/>
                <a:cs typeface="Times New Roman" panose="02020603050405020304" pitchFamily="18" charset="0"/>
              </a:rPr>
              <a:t>, Olivier F. C. den Ouden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11,21</a:t>
            </a:r>
            <a:r>
              <a:rPr lang="en-GB" sz="1400" dirty="0">
                <a:effectLst/>
                <a:latin typeface="Calibri" panose="020F0502020204030204" pitchFamily="34" charset="0"/>
                <a:ea typeface="Calibri" panose="020F0502020204030204" pitchFamily="34" charset="0"/>
                <a:cs typeface="Times New Roman" panose="02020603050405020304" pitchFamily="18" charset="0"/>
              </a:rPr>
              <a:t>, Jordi Diaz</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22</a:t>
            </a:r>
            <a:r>
              <a:rPr lang="en-GB" sz="1400" dirty="0">
                <a:effectLst/>
                <a:latin typeface="Calibri" panose="020F0502020204030204" pitchFamily="34" charset="0"/>
                <a:ea typeface="Calibri" panose="020F0502020204030204" pitchFamily="34" charset="0"/>
                <a:cs typeface="Times New Roman" panose="02020603050405020304" pitchFamily="18" charset="0"/>
              </a:rPr>
              <a:t>, Stefanie Donner</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23</a:t>
            </a:r>
            <a:r>
              <a:rPr lang="en-GB" sz="1400" dirty="0">
                <a:effectLst/>
                <a:latin typeface="Calibri" panose="020F0502020204030204" pitchFamily="34" charset="0"/>
                <a:ea typeface="Calibri" panose="020F0502020204030204" pitchFamily="34" charset="0"/>
                <a:cs typeface="Times New Roman" panose="02020603050405020304" pitchFamily="18" charset="0"/>
              </a:rPr>
              <a:t>, Christos P. Evangelidis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24</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Läslo</a:t>
            </a:r>
            <a:r>
              <a:rPr lang="en-GB" sz="1400" dirty="0">
                <a:effectLst/>
                <a:latin typeface="Calibri" panose="020F0502020204030204" pitchFamily="34" charset="0"/>
                <a:ea typeface="Calibri" panose="020F0502020204030204" pitchFamily="34" charset="0"/>
                <a:cs typeface="Times New Roman" panose="02020603050405020304" pitchFamily="18" charset="0"/>
              </a:rPr>
              <a:t> Evers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11,21</a:t>
            </a:r>
            <a:r>
              <a:rPr lang="en-GB" sz="1400" dirty="0">
                <a:effectLst/>
                <a:latin typeface="Calibri" panose="020F0502020204030204" pitchFamily="34" charset="0"/>
                <a:ea typeface="Calibri" panose="020F0502020204030204" pitchFamily="34" charset="0"/>
                <a:cs typeface="Times New Roman" panose="02020603050405020304" pitchFamily="18" charset="0"/>
              </a:rPr>
              <a:t>, Benoit Fauville</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25</a:t>
            </a:r>
            <a:r>
              <a:rPr lang="en-GB" sz="1400" dirty="0">
                <a:effectLst/>
                <a:latin typeface="Calibri" panose="020F0502020204030204" pitchFamily="34" charset="0"/>
                <a:ea typeface="Calibri" panose="020F0502020204030204" pitchFamily="34" charset="0"/>
                <a:cs typeface="Times New Roman" panose="02020603050405020304" pitchFamily="18" charset="0"/>
              </a:rPr>
              <a:t>, Gonzalo A. Fernandez</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26</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Dimitrios</a:t>
            </a:r>
            <a:r>
              <a:rPr lang="en-GB" sz="1400" dirty="0">
                <a:effectLst/>
                <a:latin typeface="Calibri" panose="020F0502020204030204" pitchFamily="34" charset="0"/>
                <a:ea typeface="Calibri" panose="020F0502020204030204" pitchFamily="34" charset="0"/>
                <a:cs typeface="Times New Roman" panose="02020603050405020304" pitchFamily="18" charset="0"/>
              </a:rPr>
              <a:t> Giannopoulos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27,28</a:t>
            </a:r>
            <a:r>
              <a:rPr lang="en-GB" sz="1400" dirty="0">
                <a:effectLst/>
                <a:latin typeface="Calibri" panose="020F0502020204030204" pitchFamily="34" charset="0"/>
                <a:ea typeface="Calibri" panose="020F0502020204030204" pitchFamily="34" charset="0"/>
                <a:cs typeface="Times New Roman" panose="02020603050405020304" pitchFamily="18" charset="0"/>
              </a:rPr>
              <a:t>, Steven J. Gibbons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29</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Társilo</a:t>
            </a:r>
            <a:r>
              <a:rPr lang="en-GB" sz="1400" dirty="0">
                <a:effectLst/>
                <a:latin typeface="Calibri" panose="020F0502020204030204" pitchFamily="34" charset="0"/>
                <a:ea typeface="Calibri" panose="020F0502020204030204" pitchFamily="34" charset="0"/>
                <a:cs typeface="Times New Roman" panose="02020603050405020304" pitchFamily="18" charset="0"/>
              </a:rPr>
              <a:t> Girona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30</a:t>
            </a:r>
            <a:r>
              <a:rPr lang="en-GB" sz="1400" dirty="0">
                <a:effectLst/>
                <a:latin typeface="Calibri" panose="020F0502020204030204" pitchFamily="34" charset="0"/>
                <a:ea typeface="Calibri" panose="020F0502020204030204" pitchFamily="34" charset="0"/>
                <a:cs typeface="Times New Roman" panose="02020603050405020304" pitchFamily="18" charset="0"/>
              </a:rPr>
              <a:t>, Bogdan Grecu</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31</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Marc Grunberg</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32</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György</a:t>
            </a:r>
            <a:r>
              <a:rPr lang="en-GB" sz="1400" dirty="0">
                <a:effectLst/>
                <a:latin typeface="Calibri" panose="020F0502020204030204" pitchFamily="34" charset="0"/>
                <a:ea typeface="Calibri" panose="020F0502020204030204" pitchFamily="34" charset="0"/>
                <a:cs typeface="Times New Roman" panose="02020603050405020304" pitchFamily="18" charset="0"/>
              </a:rPr>
              <a:t> Hetényi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33</a:t>
            </a:r>
            <a:r>
              <a:rPr lang="en-GB" sz="1400" dirty="0">
                <a:effectLst/>
                <a:latin typeface="Calibri" panose="020F0502020204030204" pitchFamily="34" charset="0"/>
                <a:ea typeface="Calibri" panose="020F0502020204030204" pitchFamily="34" charset="0"/>
                <a:cs typeface="Times New Roman" panose="02020603050405020304" pitchFamily="18" charset="0"/>
              </a:rPr>
              <a:t>, Anna Horleston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34</a:t>
            </a:r>
            <a:r>
              <a:rPr lang="en-GB" sz="1400" dirty="0">
                <a:effectLst/>
                <a:latin typeface="Calibri" panose="020F0502020204030204" pitchFamily="34" charset="0"/>
                <a:ea typeface="Calibri" panose="020F0502020204030204" pitchFamily="34" charset="0"/>
                <a:cs typeface="Times New Roman" panose="02020603050405020304" pitchFamily="18" charset="0"/>
              </a:rPr>
              <a:t>, Adolfo Inza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35</a:t>
            </a:r>
            <a:r>
              <a:rPr lang="en-GB" sz="1400" dirty="0">
                <a:effectLst/>
                <a:latin typeface="Calibri" panose="020F0502020204030204" pitchFamily="34" charset="0"/>
                <a:ea typeface="Calibri" panose="020F0502020204030204" pitchFamily="34" charset="0"/>
                <a:cs typeface="Times New Roman" panose="02020603050405020304" pitchFamily="18" charset="0"/>
              </a:rPr>
              <a:t>, Jessica C. E. Irving</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34,36</a:t>
            </a:r>
            <a:r>
              <a:rPr lang="en-GB" sz="1400" dirty="0">
                <a:effectLst/>
                <a:latin typeface="Calibri" panose="020F0502020204030204" pitchFamily="34" charset="0"/>
                <a:ea typeface="Calibri" panose="020F0502020204030204" pitchFamily="34" charset="0"/>
                <a:cs typeface="Times New Roman" panose="02020603050405020304" pitchFamily="18" charset="0"/>
              </a:rPr>
              <a:t>, Mohammadreza Jamalreyhani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37,13</a:t>
            </a:r>
            <a:r>
              <a:rPr lang="en-GB" sz="1400" dirty="0">
                <a:effectLst/>
                <a:latin typeface="Calibri" panose="020F0502020204030204" pitchFamily="34" charset="0"/>
                <a:ea typeface="Calibri" panose="020F0502020204030204" pitchFamily="34" charset="0"/>
                <a:cs typeface="Times New Roman" panose="02020603050405020304" pitchFamily="18" charset="0"/>
              </a:rPr>
              <a:t>, Alan Kafka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38</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Mathijs</a:t>
            </a:r>
            <a:r>
              <a:rPr lang="en-GB" sz="1400" dirty="0">
                <a:effectLst/>
                <a:latin typeface="Calibri" panose="020F0502020204030204" pitchFamily="34" charset="0"/>
                <a:ea typeface="Calibri" panose="020F0502020204030204" pitchFamily="34" charset="0"/>
                <a:cs typeface="Times New Roman" panose="02020603050405020304" pitchFamily="18" charset="0"/>
              </a:rPr>
              <a:t> R. Koymans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11,21</a:t>
            </a:r>
            <a:r>
              <a:rPr lang="en-GB" sz="1400" dirty="0">
                <a:effectLst/>
                <a:latin typeface="Calibri" panose="020F0502020204030204" pitchFamily="34" charset="0"/>
                <a:ea typeface="Calibri" panose="020F0502020204030204" pitchFamily="34" charset="0"/>
                <a:cs typeface="Times New Roman" panose="02020603050405020304" pitchFamily="18" charset="0"/>
              </a:rPr>
              <a:t>, Celeste R. Labedz</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39</a:t>
            </a:r>
            <a:r>
              <a:rPr lang="en-GB" sz="1400" dirty="0">
                <a:effectLst/>
                <a:latin typeface="Calibri" panose="020F0502020204030204" pitchFamily="34" charset="0"/>
                <a:ea typeface="Calibri" panose="020F0502020204030204" pitchFamily="34" charset="0"/>
                <a:cs typeface="Times New Roman" panose="02020603050405020304" pitchFamily="18" charset="0"/>
              </a:rPr>
              <a:t>, Eric Larose</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17</a:t>
            </a:r>
            <a:r>
              <a:rPr lang="en-GB" sz="1400" dirty="0">
                <a:effectLst/>
                <a:latin typeface="Calibri" panose="020F0502020204030204" pitchFamily="34" charset="0"/>
                <a:ea typeface="Calibri" panose="020F0502020204030204" pitchFamily="34" charset="0"/>
                <a:cs typeface="Times New Roman" panose="02020603050405020304" pitchFamily="18" charset="0"/>
              </a:rPr>
              <a:t>, Nathaniel J. Lindsey</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40</a:t>
            </a:r>
            <a:r>
              <a:rPr lang="en-GB" sz="1400" dirty="0">
                <a:effectLst/>
                <a:latin typeface="Calibri" panose="020F0502020204030204" pitchFamily="34" charset="0"/>
                <a:ea typeface="Calibri" panose="020F0502020204030204" pitchFamily="34" charset="0"/>
                <a:cs typeface="Times New Roman" panose="02020603050405020304" pitchFamily="18" charset="0"/>
              </a:rPr>
              <a:t>, Mika McKinnon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41,42</a:t>
            </a:r>
            <a:r>
              <a:rPr lang="en-GB" sz="1400" dirty="0">
                <a:effectLst/>
                <a:latin typeface="Calibri" panose="020F0502020204030204" pitchFamily="34" charset="0"/>
                <a:ea typeface="Calibri" panose="020F0502020204030204" pitchFamily="34" charset="0"/>
                <a:cs typeface="Times New Roman" panose="02020603050405020304" pitchFamily="18" charset="0"/>
              </a:rPr>
              <a:t>, Tobias Megies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43</a:t>
            </a:r>
            <a:r>
              <a:rPr lang="en-GB" sz="1400" dirty="0">
                <a:effectLst/>
                <a:latin typeface="Calibri" panose="020F0502020204030204" pitchFamily="34" charset="0"/>
                <a:ea typeface="Calibri" panose="020F0502020204030204" pitchFamily="34" charset="0"/>
                <a:cs typeface="Times New Roman" panose="02020603050405020304" pitchFamily="18" charset="0"/>
              </a:rPr>
              <a:t>, Meghan S. Miller</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44</a:t>
            </a:r>
            <a:r>
              <a:rPr lang="en-GB" sz="1400" dirty="0">
                <a:effectLst/>
                <a:latin typeface="Calibri" panose="020F0502020204030204" pitchFamily="34" charset="0"/>
                <a:ea typeface="Calibri" panose="020F0502020204030204" pitchFamily="34" charset="0"/>
                <a:cs typeface="Times New Roman" panose="02020603050405020304" pitchFamily="18" charset="0"/>
              </a:rPr>
              <a:t>, William Minarik</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45,46</a:t>
            </a:r>
            <a:r>
              <a:rPr lang="en-GB" sz="1400" dirty="0">
                <a:effectLst/>
                <a:latin typeface="Calibri" panose="020F0502020204030204" pitchFamily="34" charset="0"/>
                <a:ea typeface="Calibri" panose="020F0502020204030204" pitchFamily="34" charset="0"/>
                <a:cs typeface="Times New Roman" panose="02020603050405020304" pitchFamily="18" charset="0"/>
              </a:rPr>
              <a:t>, Louis Moresi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44</a:t>
            </a:r>
            <a:r>
              <a:rPr lang="en-GB" sz="1400" dirty="0">
                <a:effectLst/>
                <a:latin typeface="Calibri" panose="020F0502020204030204" pitchFamily="34" charset="0"/>
                <a:ea typeface="Calibri" panose="020F0502020204030204" pitchFamily="34" charset="0"/>
                <a:cs typeface="Times New Roman" panose="02020603050405020304" pitchFamily="18" charset="0"/>
              </a:rPr>
              <a:t>, Víctor H. Márquez-Ramírez</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Martin Möllhoff</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20</a:t>
            </a:r>
            <a:r>
              <a:rPr lang="en-GB" sz="1400" dirty="0">
                <a:effectLst/>
                <a:latin typeface="Calibri" panose="020F0502020204030204" pitchFamily="34" charset="0"/>
                <a:ea typeface="Calibri" panose="020F0502020204030204" pitchFamily="34" charset="0"/>
                <a:cs typeface="Times New Roman" panose="02020603050405020304" pitchFamily="18" charset="0"/>
              </a:rPr>
              <a:t>, Ian M. Nesbitt</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47,48</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Shankho</a:t>
            </a:r>
            <a:r>
              <a:rPr lang="en-GB" sz="1400" dirty="0">
                <a:effectLst/>
                <a:latin typeface="Calibri" panose="020F0502020204030204" pitchFamily="34" charset="0"/>
                <a:ea typeface="Calibri" panose="020F0502020204030204" pitchFamily="34" charset="0"/>
                <a:cs typeface="Times New Roman" panose="02020603050405020304" pitchFamily="18" charset="0"/>
              </a:rPr>
              <a:t> Niyogi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49</a:t>
            </a:r>
            <a:r>
              <a:rPr lang="en-GB" sz="1400" dirty="0">
                <a:effectLst/>
                <a:latin typeface="Calibri" panose="020F0502020204030204" pitchFamily="34" charset="0"/>
                <a:ea typeface="Calibri" panose="020F0502020204030204" pitchFamily="34" charset="0"/>
                <a:cs typeface="Times New Roman" panose="02020603050405020304" pitchFamily="18" charset="0"/>
              </a:rPr>
              <a:t>, Javier Ojeda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50</a:t>
            </a:r>
            <a:r>
              <a:rPr lang="en-GB" sz="1400" dirty="0">
                <a:effectLst/>
                <a:latin typeface="Calibri" panose="020F0502020204030204" pitchFamily="34" charset="0"/>
                <a:ea typeface="Calibri" panose="020F0502020204030204" pitchFamily="34" charset="0"/>
                <a:cs typeface="Times New Roman" panose="02020603050405020304" pitchFamily="18" charset="0"/>
              </a:rPr>
              <a:t>, Adrien Oth</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51</a:t>
            </a:r>
            <a:r>
              <a:rPr lang="en-GB" sz="1400" dirty="0">
                <a:effectLst/>
                <a:latin typeface="Calibri" panose="020F0502020204030204" pitchFamily="34" charset="0"/>
                <a:ea typeface="Calibri" panose="020F0502020204030204" pitchFamily="34" charset="0"/>
                <a:cs typeface="Times New Roman" panose="02020603050405020304" pitchFamily="18" charset="0"/>
              </a:rPr>
              <a:t>, Simon Proud</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52</a:t>
            </a:r>
            <a:r>
              <a:rPr lang="en-GB" sz="1400" dirty="0">
                <a:effectLst/>
                <a:latin typeface="Calibri" panose="020F0502020204030204" pitchFamily="34" charset="0"/>
                <a:ea typeface="Calibri" panose="020F0502020204030204" pitchFamily="34" charset="0"/>
                <a:cs typeface="Times New Roman" panose="02020603050405020304" pitchFamily="18" charset="0"/>
              </a:rPr>
              <a:t>, Jay Pulli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53,38</a:t>
            </a:r>
            <a:r>
              <a:rPr lang="en-GB" sz="1400" dirty="0">
                <a:effectLst/>
                <a:latin typeface="Calibri" panose="020F0502020204030204" pitchFamily="34" charset="0"/>
                <a:ea typeface="Calibri" panose="020F0502020204030204" pitchFamily="34" charset="0"/>
                <a:cs typeface="Times New Roman" panose="02020603050405020304" pitchFamily="18" charset="0"/>
              </a:rPr>
              <a:t>, Lise Retailleau</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54,55</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Annukka</a:t>
            </a:r>
            <a:r>
              <a:rPr lang="en-GB" sz="1400" dirty="0">
                <a:effectLst/>
                <a:latin typeface="Calibri" panose="020F0502020204030204" pitchFamily="34" charset="0"/>
                <a:ea typeface="Calibri" panose="020F0502020204030204" pitchFamily="34" charset="0"/>
                <a:cs typeface="Times New Roman" panose="02020603050405020304" pitchFamily="18" charset="0"/>
              </a:rPr>
              <a:t> E. Rintamäki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7</a:t>
            </a:r>
            <a:r>
              <a:rPr lang="en-GB" sz="1400" dirty="0">
                <a:effectLst/>
                <a:latin typeface="Calibri" panose="020F0502020204030204" pitchFamily="34" charset="0"/>
                <a:ea typeface="Calibri" panose="020F0502020204030204" pitchFamily="34" charset="0"/>
                <a:cs typeface="Times New Roman" panose="02020603050405020304" pitchFamily="18" charset="0"/>
              </a:rPr>
              <a:t>, Claudio Satriano</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54</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Martha K. Savage</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56</a:t>
            </a:r>
            <a:r>
              <a:rPr lang="en-GB" sz="1400" dirty="0">
                <a:effectLst/>
                <a:latin typeface="Calibri" panose="020F0502020204030204" pitchFamily="34" charset="0"/>
                <a:ea typeface="Calibri" panose="020F0502020204030204" pitchFamily="34" charset="0"/>
                <a:cs typeface="Times New Roman" panose="02020603050405020304" pitchFamily="18" charset="0"/>
              </a:rPr>
              <a:t>, Shahar Shani-Kadmiel</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21</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Reinoud</a:t>
            </a:r>
            <a:r>
              <a:rPr lang="en-GB" sz="1400" dirty="0">
                <a:effectLst/>
                <a:latin typeface="Calibri" panose="020F0502020204030204" pitchFamily="34" charset="0"/>
                <a:ea typeface="Calibri" panose="020F0502020204030204" pitchFamily="34" charset="0"/>
                <a:cs typeface="Times New Roman" panose="02020603050405020304" pitchFamily="18" charset="0"/>
              </a:rPr>
              <a:t> Sleeman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11</a:t>
            </a:r>
            <a:r>
              <a:rPr lang="en-GB" sz="1400" dirty="0">
                <a:effectLst/>
                <a:latin typeface="Calibri" panose="020F0502020204030204" pitchFamily="34" charset="0"/>
                <a:ea typeface="Calibri" panose="020F0502020204030204" pitchFamily="34" charset="0"/>
                <a:cs typeface="Times New Roman" panose="02020603050405020304" pitchFamily="18" charset="0"/>
              </a:rPr>
              <a:t>, Efthimios Sokos</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57</a:t>
            </a:r>
            <a:r>
              <a:rPr lang="en-GB" sz="1400" dirty="0">
                <a:effectLst/>
                <a:latin typeface="Calibri" panose="020F0502020204030204" pitchFamily="34" charset="0"/>
                <a:ea typeface="Calibri" panose="020F0502020204030204" pitchFamily="34" charset="0"/>
                <a:cs typeface="Times New Roman" panose="02020603050405020304" pitchFamily="18" charset="0"/>
              </a:rPr>
              <a:t>, Klaus Stammler</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23</a:t>
            </a:r>
            <a:r>
              <a:rPr lang="en-GB" sz="1400" dirty="0">
                <a:effectLst/>
                <a:latin typeface="Calibri" panose="020F0502020204030204" pitchFamily="34" charset="0"/>
                <a:ea typeface="Calibri" panose="020F0502020204030204" pitchFamily="34" charset="0"/>
                <a:cs typeface="Times New Roman" panose="02020603050405020304" pitchFamily="18" charset="0"/>
              </a:rPr>
              <a:t>, Alexander E. Stott</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58</a:t>
            </a:r>
            <a:r>
              <a:rPr lang="en-GB" sz="1400" dirty="0">
                <a:effectLst/>
                <a:latin typeface="Calibri" panose="020F0502020204030204" pitchFamily="34" charset="0"/>
                <a:ea typeface="Calibri" panose="020F0502020204030204" pitchFamily="34" charset="0"/>
                <a:cs typeface="Times New Roman" panose="02020603050405020304" pitchFamily="18" charset="0"/>
              </a:rPr>
              <a:t>, Shiba Subedi</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33</a:t>
            </a:r>
            <a:r>
              <a:rPr lang="en-GB" sz="1400" dirty="0">
                <a:effectLst/>
                <a:latin typeface="Calibri" panose="020F0502020204030204" pitchFamily="34" charset="0"/>
                <a:ea typeface="Calibri" panose="020F0502020204030204" pitchFamily="34" charset="0"/>
                <a:cs typeface="Times New Roman" panose="02020603050405020304" pitchFamily="18" charset="0"/>
              </a:rPr>
              <a:t>, Mathilde B. Sørensen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59</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Taka'aki</a:t>
            </a:r>
            <a:r>
              <a:rPr lang="en-GB" sz="1400" dirty="0">
                <a:effectLst/>
                <a:latin typeface="Calibri" panose="020F0502020204030204" pitchFamily="34" charset="0"/>
                <a:ea typeface="Calibri" panose="020F0502020204030204" pitchFamily="34" charset="0"/>
                <a:cs typeface="Times New Roman" panose="02020603050405020304" pitchFamily="18" charset="0"/>
              </a:rPr>
              <a:t> Taira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60</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 Tapia</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61</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Fatih</a:t>
            </a:r>
            <a:r>
              <a:rPr lang="en-GB" sz="1400" dirty="0">
                <a:effectLst/>
                <a:latin typeface="Calibri" panose="020F0502020204030204" pitchFamily="34" charset="0"/>
                <a:ea typeface="Calibri" panose="020F0502020204030204" pitchFamily="34" charset="0"/>
                <a:cs typeface="Times New Roman" panose="02020603050405020304" pitchFamily="18" charset="0"/>
              </a:rPr>
              <a:t> Turhan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12</a:t>
            </a:r>
            <a:r>
              <a:rPr lang="en-GB" sz="1400" dirty="0">
                <a:effectLst/>
                <a:latin typeface="Calibri" panose="020F0502020204030204" pitchFamily="34" charset="0"/>
                <a:ea typeface="Calibri" panose="020F0502020204030204" pitchFamily="34" charset="0"/>
                <a:cs typeface="Times New Roman" panose="02020603050405020304" pitchFamily="18" charset="0"/>
              </a:rPr>
              <a:t>, Ben van der Pluijm</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62</a:t>
            </a:r>
            <a:r>
              <a:rPr lang="en-GB" sz="1400" dirty="0">
                <a:effectLst/>
                <a:latin typeface="Calibri" panose="020F0502020204030204" pitchFamily="34" charset="0"/>
                <a:ea typeface="Calibri" panose="020F0502020204030204" pitchFamily="34" charset="0"/>
                <a:cs typeface="Times New Roman" panose="02020603050405020304" pitchFamily="18" charset="0"/>
              </a:rPr>
              <a:t>, Mark Vanstone</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63</a:t>
            </a:r>
            <a:r>
              <a:rPr lang="en-GB" sz="1400" dirty="0">
                <a:effectLst/>
                <a:latin typeface="Calibri" panose="020F0502020204030204" pitchFamily="34" charset="0"/>
                <a:ea typeface="Calibri" panose="020F0502020204030204" pitchFamily="34" charset="0"/>
                <a:cs typeface="Times New Roman" panose="02020603050405020304" pitchFamily="18" charset="0"/>
              </a:rPr>
              <a:t>, Jerome Vergne</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64</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Tommi</a:t>
            </a:r>
            <a:r>
              <a:rPr lang="en-GB" sz="1400" dirty="0">
                <a:effectLst/>
                <a:latin typeface="Calibri" panose="020F0502020204030204" pitchFamily="34" charset="0"/>
                <a:ea typeface="Calibri" panose="020F0502020204030204" pitchFamily="34" charset="0"/>
                <a:cs typeface="Times New Roman" panose="02020603050405020304" pitchFamily="18" charset="0"/>
              </a:rPr>
              <a:t> A. T. Vuorinen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7</a:t>
            </a:r>
            <a:r>
              <a:rPr lang="en-GB" sz="1400" dirty="0">
                <a:effectLst/>
                <a:latin typeface="Calibri" panose="020F0502020204030204" pitchFamily="34" charset="0"/>
                <a:ea typeface="Calibri" panose="020F0502020204030204" pitchFamily="34" charset="0"/>
                <a:cs typeface="Times New Roman" panose="02020603050405020304" pitchFamily="18" charset="0"/>
              </a:rPr>
              <a:t>, Tristram Warren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65</a:t>
            </a:r>
            <a:r>
              <a:rPr lang="en-GB" sz="1400" dirty="0">
                <a:effectLst/>
                <a:latin typeface="Calibri" panose="020F0502020204030204" pitchFamily="34" charset="0"/>
                <a:ea typeface="Calibri" panose="020F0502020204030204" pitchFamily="34" charset="0"/>
                <a:cs typeface="Times New Roman" panose="02020603050405020304" pitchFamily="18" charset="0"/>
              </a:rPr>
              <a:t>, Joachim Wassermann</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43</a:t>
            </a:r>
            <a:r>
              <a:rPr lang="en-GB" sz="1400" dirty="0">
                <a:effectLst/>
                <a:latin typeface="Calibri" panose="020F0502020204030204" pitchFamily="34" charset="0"/>
                <a:ea typeface="Calibri" panose="020F0502020204030204" pitchFamily="34" charset="0"/>
                <a:cs typeface="Times New Roman" panose="02020603050405020304" pitchFamily="18" charset="0"/>
              </a:rPr>
              <a:t>, Han Xiao</a:t>
            </a:r>
            <a:r>
              <a:rPr lang="en-GB" sz="1400" baseline="30000" dirty="0">
                <a:effectLst/>
                <a:latin typeface="Calibri" panose="020F0502020204030204" pitchFamily="34" charset="0"/>
                <a:ea typeface="Calibri" panose="020F0502020204030204" pitchFamily="34" charset="0"/>
                <a:cs typeface="Times New Roman" panose="02020603050405020304" pitchFamily="18" charset="0"/>
              </a:rPr>
              <a:t>66</a:t>
            </a:r>
            <a:r>
              <a:rPr lang="en-GB" sz="14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5" name="Rectangle: Rounded Corners 4">
            <a:extLst>
              <a:ext uri="{FF2B5EF4-FFF2-40B4-BE49-F238E27FC236}">
                <a16:creationId xmlns:a16="http://schemas.microsoft.com/office/drawing/2014/main" id="{BC77763D-A90C-4814-BEC1-D2EB3F936DBA}"/>
              </a:ext>
            </a:extLst>
          </p:cNvPr>
          <p:cNvSpPr/>
          <p:nvPr/>
        </p:nvSpPr>
        <p:spPr>
          <a:xfrm>
            <a:off x="1892853" y="5319179"/>
            <a:ext cx="551266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76 scientists worked together to write this paper.</a:t>
            </a:r>
          </a:p>
          <a:p>
            <a:pPr algn="ctr"/>
            <a:r>
              <a:rPr lang="en-GB" dirty="0"/>
              <a:t>See the next 3 slides to find out where they all worked.</a:t>
            </a:r>
          </a:p>
        </p:txBody>
      </p:sp>
    </p:spTree>
    <p:extLst>
      <p:ext uri="{BB962C8B-B14F-4D97-AF65-F5344CB8AC3E}">
        <p14:creationId xmlns:p14="http://schemas.microsoft.com/office/powerpoint/2010/main" val="4121939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D2CF68-6AB9-4793-89ED-38131B869652}"/>
              </a:ext>
            </a:extLst>
          </p:cNvPr>
          <p:cNvSpPr txBox="1"/>
          <p:nvPr/>
        </p:nvSpPr>
        <p:spPr>
          <a:xfrm>
            <a:off x="720000" y="360000"/>
            <a:ext cx="2583336" cy="369332"/>
          </a:xfrm>
          <a:prstGeom prst="rect">
            <a:avLst/>
          </a:prstGeom>
          <a:noFill/>
        </p:spPr>
        <p:txBody>
          <a:bodyPr wrap="none" rtlCol="0" anchor="t">
            <a:spAutoFit/>
          </a:bodyPr>
          <a:lstStyle/>
          <a:p>
            <a:r>
              <a:rPr lang="en-GB" b="1" dirty="0"/>
              <a:t>Who were the scientists?</a:t>
            </a:r>
          </a:p>
        </p:txBody>
      </p:sp>
      <p:sp>
        <p:nvSpPr>
          <p:cNvPr id="10" name="TextBox 9">
            <a:extLst>
              <a:ext uri="{FF2B5EF4-FFF2-40B4-BE49-F238E27FC236}">
                <a16:creationId xmlns:a16="http://schemas.microsoft.com/office/drawing/2014/main" id="{E157CD46-A679-472C-ABC2-4FDF40A21165}"/>
              </a:ext>
            </a:extLst>
          </p:cNvPr>
          <p:cNvSpPr txBox="1"/>
          <p:nvPr/>
        </p:nvSpPr>
        <p:spPr>
          <a:xfrm>
            <a:off x="723464" y="850255"/>
            <a:ext cx="7439216" cy="5782609"/>
          </a:xfrm>
          <a:prstGeom prst="rect">
            <a:avLst/>
          </a:prstGeom>
          <a:noFill/>
        </p:spPr>
        <p:txBody>
          <a:bodyPr wrap="none" rtlCol="0">
            <a:spAutoFit/>
          </a:bodyPr>
          <a:lstStyle/>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 Seismology-Gravimetry, Royal Observatory of Belgium, Avenue </a:t>
            </a:r>
            <a:r>
              <a:rPr lang="en-GB" sz="1000" dirty="0" err="1">
                <a:effectLst/>
                <a:latin typeface="Calibri" panose="020F0502020204030204" pitchFamily="34" charset="0"/>
                <a:ea typeface="Calibri" panose="020F0502020204030204" pitchFamily="34" charset="0"/>
                <a:cs typeface="Calibri" panose="020F0502020204030204" pitchFamily="34" charset="0"/>
              </a:rPr>
              <a:t>circulaire</a:t>
            </a:r>
            <a:r>
              <a:rPr lang="en-GB" sz="1000" dirty="0">
                <a:effectLst/>
                <a:latin typeface="Calibri" panose="020F0502020204030204" pitchFamily="34" charset="0"/>
                <a:ea typeface="Calibri" panose="020F0502020204030204" pitchFamily="34" charset="0"/>
                <a:cs typeface="Calibri" panose="020F0502020204030204" pitchFamily="34" charset="0"/>
              </a:rPr>
              <a:t> 3, 1180 Brussels, </a:t>
            </a:r>
            <a:r>
              <a:rPr lang="en-GB" sz="1000" b="1" dirty="0">
                <a:effectLst/>
                <a:latin typeface="Calibri" panose="020F0502020204030204" pitchFamily="34" charset="0"/>
                <a:ea typeface="Calibri" panose="020F0502020204030204" pitchFamily="34" charset="0"/>
                <a:cs typeface="Calibri" panose="020F0502020204030204" pitchFamily="34" charset="0"/>
              </a:rPr>
              <a:t>Belgium</a:t>
            </a:r>
            <a:r>
              <a:rPr lang="en-GB" sz="1000" dirty="0">
                <a:effectLst/>
                <a:latin typeface="Calibri" panose="020F0502020204030204" pitchFamily="34" charset="0"/>
                <a:ea typeface="Calibri" panose="020F0502020204030204" pitchFamily="34" charset="0"/>
                <a:cs typeface="Calibri" panose="020F0502020204030204" pitchFamily="34"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 Department of Earth Science and Engineering, Imperial College London, London, </a:t>
            </a:r>
            <a:r>
              <a:rPr lang="en-GB" sz="1000" b="1" dirty="0">
                <a:effectLst/>
                <a:latin typeface="Calibri" panose="020F0502020204030204" pitchFamily="34" charset="0"/>
                <a:ea typeface="Calibri" panose="020F0502020204030204" pitchFamily="34" charset="0"/>
                <a:cs typeface="Calibri" panose="020F0502020204030204" pitchFamily="34" charset="0"/>
              </a:rPr>
              <a:t>UK.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 Department of Physics, University of Auckland, </a:t>
            </a:r>
            <a:r>
              <a:rPr lang="en-GB" sz="1000" b="1" dirty="0">
                <a:effectLst/>
                <a:latin typeface="Calibri" panose="020F0502020204030204" pitchFamily="34" charset="0"/>
                <a:ea typeface="Calibri" panose="020F0502020204030204" pitchFamily="34" charset="0"/>
                <a:cs typeface="Calibri" panose="020F0502020204030204" pitchFamily="34" charset="0"/>
              </a:rPr>
              <a:t>New Zealand</a:t>
            </a:r>
            <a:r>
              <a:rPr lang="en-GB" sz="1000" dirty="0">
                <a:effectLst/>
                <a:latin typeface="Calibri" panose="020F0502020204030204" pitchFamily="34" charset="0"/>
                <a:ea typeface="Calibri" panose="020F0502020204030204" pitchFamily="34" charset="0"/>
                <a:cs typeface="Calibri" panose="020F0502020204030204" pitchFamily="34"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 Department of Earth Sciences, Royal Holloway University of London, Egham, </a:t>
            </a:r>
            <a:r>
              <a:rPr lang="en-GB" sz="1000" b="1" dirty="0">
                <a:effectLst/>
                <a:latin typeface="Calibri" panose="020F0502020204030204" pitchFamily="34" charset="0"/>
                <a:ea typeface="Calibri" panose="020F0502020204030204" pitchFamily="34" charset="0"/>
                <a:cs typeface="Calibri" panose="020F0502020204030204" pitchFamily="34" charset="0"/>
              </a:rPr>
              <a:t>UK.</a:t>
            </a:r>
            <a:r>
              <a:rPr lang="en-GB" sz="1000" dirty="0">
                <a:effectLst/>
                <a:latin typeface="Calibri" panose="020F0502020204030204" pitchFamily="34" charset="0"/>
                <a:ea typeface="Calibri" panose="020F0502020204030204" pitchFamily="34" charset="0"/>
                <a:cs typeface="Calibri" panose="020F0502020204030204" pitchFamily="34"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 Centro de </a:t>
            </a:r>
            <a:r>
              <a:rPr lang="en-GB" sz="1000" dirty="0" err="1">
                <a:effectLst/>
                <a:latin typeface="Calibri" panose="020F0502020204030204" pitchFamily="34" charset="0"/>
                <a:ea typeface="Calibri" panose="020F0502020204030204" pitchFamily="34" charset="0"/>
                <a:cs typeface="Calibri" panose="020F0502020204030204" pitchFamily="34" charset="0"/>
              </a:rPr>
              <a:t>Geociencias</a:t>
            </a:r>
            <a:r>
              <a:rPr lang="en-GB" sz="1000" dirty="0">
                <a:effectLst/>
                <a:latin typeface="Calibri" panose="020F0502020204030204" pitchFamily="34" charset="0"/>
                <a:ea typeface="Calibri" panose="020F0502020204030204" pitchFamily="34" charset="0"/>
                <a:cs typeface="Calibri" panose="020F0502020204030204" pitchFamily="34" charset="0"/>
              </a:rPr>
              <a:t>, Universidad Nacional </a:t>
            </a:r>
            <a:r>
              <a:rPr lang="en-GB" sz="1000" dirty="0" err="1">
                <a:effectLst/>
                <a:latin typeface="Calibri" panose="020F0502020204030204" pitchFamily="34" charset="0"/>
                <a:ea typeface="Calibri" panose="020F0502020204030204" pitchFamily="34" charset="0"/>
                <a:cs typeface="Calibri" panose="020F0502020204030204" pitchFamily="34" charset="0"/>
              </a:rPr>
              <a:t>Autónoma</a:t>
            </a:r>
            <a:r>
              <a:rPr lang="en-GB" sz="1000" dirty="0">
                <a:effectLst/>
                <a:latin typeface="Calibri" panose="020F0502020204030204" pitchFamily="34" charset="0"/>
                <a:ea typeface="Calibri" panose="020F0502020204030204" pitchFamily="34" charset="0"/>
                <a:cs typeface="Calibri" panose="020F0502020204030204" pitchFamily="34" charset="0"/>
              </a:rPr>
              <a:t> de México, Campus </a:t>
            </a:r>
            <a:r>
              <a:rPr lang="en-GB" sz="1000" dirty="0" err="1">
                <a:effectLst/>
                <a:latin typeface="Calibri" panose="020F0502020204030204" pitchFamily="34" charset="0"/>
                <a:ea typeface="Calibri" panose="020F0502020204030204" pitchFamily="34" charset="0"/>
                <a:cs typeface="Calibri" panose="020F0502020204030204" pitchFamily="34" charset="0"/>
              </a:rPr>
              <a:t>Juriquilla</a:t>
            </a:r>
            <a:r>
              <a:rPr lang="en-GB" sz="1000" dirty="0">
                <a:effectLst/>
                <a:latin typeface="Calibri" panose="020F0502020204030204" pitchFamily="34" charset="0"/>
                <a:ea typeface="Calibri" panose="020F0502020204030204" pitchFamily="34" charset="0"/>
                <a:cs typeface="Calibri" panose="020F0502020204030204" pitchFamily="34" charset="0"/>
              </a:rPr>
              <a:t>, Querétaro, </a:t>
            </a:r>
            <a:r>
              <a:rPr lang="en-GB" sz="1000" b="1" dirty="0">
                <a:effectLst/>
                <a:latin typeface="Calibri" panose="020F0502020204030204" pitchFamily="34" charset="0"/>
                <a:ea typeface="Calibri" panose="020F0502020204030204" pitchFamily="34" charset="0"/>
                <a:cs typeface="Calibri" panose="020F0502020204030204" pitchFamily="34" charset="0"/>
              </a:rPr>
              <a:t>Mexico.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6 Swiss Seismological Service, ETH Zurich, </a:t>
            </a:r>
            <a:r>
              <a:rPr lang="en-GB" sz="1000" dirty="0" err="1">
                <a:effectLst/>
                <a:latin typeface="Calibri" panose="020F0502020204030204" pitchFamily="34" charset="0"/>
                <a:ea typeface="Calibri" panose="020F0502020204030204" pitchFamily="34" charset="0"/>
                <a:cs typeface="Calibri" panose="020F0502020204030204" pitchFamily="34" charset="0"/>
              </a:rPr>
              <a:t>Sonneggstrasse</a:t>
            </a:r>
            <a:r>
              <a:rPr lang="en-GB" sz="1000" dirty="0">
                <a:effectLst/>
                <a:latin typeface="Calibri" panose="020F0502020204030204" pitchFamily="34" charset="0"/>
                <a:ea typeface="Calibri" panose="020F0502020204030204" pitchFamily="34" charset="0"/>
                <a:cs typeface="Calibri" panose="020F0502020204030204" pitchFamily="34" charset="0"/>
              </a:rPr>
              <a:t> 5, CH-8092, Zurich</a:t>
            </a:r>
            <a:r>
              <a:rPr lang="en-GB" sz="1000" b="1" dirty="0">
                <a:effectLst/>
                <a:latin typeface="Calibri" panose="020F0502020204030204" pitchFamily="34" charset="0"/>
                <a:ea typeface="Calibri" panose="020F0502020204030204" pitchFamily="34" charset="0"/>
                <a:cs typeface="Calibri" panose="020F0502020204030204" pitchFamily="34" charset="0"/>
              </a:rPr>
              <a:t>, Switzerland.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7 Institute of Seismology, University of Helsinki, Helsinki, </a:t>
            </a:r>
            <a:r>
              <a:rPr lang="en-GB" sz="1000" b="1" dirty="0">
                <a:effectLst/>
                <a:latin typeface="Calibri" panose="020F0502020204030204" pitchFamily="34" charset="0"/>
                <a:ea typeface="Calibri" panose="020F0502020204030204" pitchFamily="34" charset="0"/>
                <a:cs typeface="Calibri" panose="020F0502020204030204" pitchFamily="34" charset="0"/>
              </a:rPr>
              <a:t>Finland.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8 U.S. Geological Survey - Albuquerque Seismological Laboratory, New Mexico,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9 </a:t>
            </a:r>
            <a:r>
              <a:rPr lang="en-GB" sz="1000" dirty="0" err="1">
                <a:effectLst/>
                <a:latin typeface="Calibri" panose="020F0502020204030204" pitchFamily="34" charset="0"/>
                <a:ea typeface="Calibri" panose="020F0502020204030204" pitchFamily="34" charset="0"/>
                <a:cs typeface="Calibri" panose="020F0502020204030204" pitchFamily="34" charset="0"/>
              </a:rPr>
              <a:t>Zentralanstalt</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für</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Meteorologie</a:t>
            </a:r>
            <a:r>
              <a:rPr lang="en-GB" sz="1000" dirty="0">
                <a:effectLst/>
                <a:latin typeface="Calibri" panose="020F0502020204030204" pitchFamily="34" charset="0"/>
                <a:ea typeface="Calibri" panose="020F0502020204030204" pitchFamily="34" charset="0"/>
                <a:cs typeface="Calibri" panose="020F0502020204030204" pitchFamily="34" charset="0"/>
              </a:rPr>
              <a:t> und </a:t>
            </a:r>
            <a:r>
              <a:rPr lang="en-GB" sz="1000" dirty="0" err="1">
                <a:effectLst/>
                <a:latin typeface="Calibri" panose="020F0502020204030204" pitchFamily="34" charset="0"/>
                <a:ea typeface="Calibri" panose="020F0502020204030204" pitchFamily="34" charset="0"/>
                <a:cs typeface="Calibri" panose="020F0502020204030204" pitchFamily="34" charset="0"/>
              </a:rPr>
              <a:t>Geodynamik</a:t>
            </a:r>
            <a:r>
              <a:rPr lang="en-GB" sz="1000" dirty="0">
                <a:effectLst/>
                <a:latin typeface="Calibri" panose="020F0502020204030204" pitchFamily="34" charset="0"/>
                <a:ea typeface="Calibri" panose="020F0502020204030204" pitchFamily="34" charset="0"/>
                <a:cs typeface="Calibri" panose="020F0502020204030204" pitchFamily="34" charset="0"/>
              </a:rPr>
              <a:t> (ZAMG), Vienna</a:t>
            </a:r>
            <a:r>
              <a:rPr lang="en-GB" sz="1000" b="1" dirty="0">
                <a:effectLst/>
                <a:latin typeface="Calibri" panose="020F0502020204030204" pitchFamily="34" charset="0"/>
                <a:ea typeface="Calibri" panose="020F0502020204030204" pitchFamily="34" charset="0"/>
                <a:cs typeface="Calibri" panose="020F0502020204030204" pitchFamily="34" charset="0"/>
              </a:rPr>
              <a:t>, Austria.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10 Escuela </a:t>
            </a:r>
            <a:r>
              <a:rPr lang="en-GB" sz="1000" dirty="0" err="1">
                <a:effectLst/>
                <a:latin typeface="Calibri" panose="020F0502020204030204" pitchFamily="34" charset="0"/>
                <a:ea typeface="Calibri" panose="020F0502020204030204" pitchFamily="34" charset="0"/>
                <a:cs typeface="Calibri" panose="020F0502020204030204" pitchFamily="34" charset="0"/>
              </a:rPr>
              <a:t>Centroamericana</a:t>
            </a:r>
            <a:r>
              <a:rPr lang="en-GB" sz="1000" dirty="0">
                <a:effectLst/>
                <a:latin typeface="Calibri" panose="020F0502020204030204" pitchFamily="34" charset="0"/>
                <a:ea typeface="Calibri" panose="020F0502020204030204" pitchFamily="34" charset="0"/>
                <a:cs typeface="Calibri" panose="020F0502020204030204" pitchFamily="34" charset="0"/>
              </a:rPr>
              <a:t> de </a:t>
            </a:r>
            <a:r>
              <a:rPr lang="en-GB" sz="1000" dirty="0" err="1">
                <a:effectLst/>
                <a:latin typeface="Calibri" panose="020F0502020204030204" pitchFamily="34" charset="0"/>
                <a:ea typeface="Calibri" panose="020F0502020204030204" pitchFamily="34" charset="0"/>
                <a:cs typeface="Calibri" panose="020F0502020204030204" pitchFamily="34" charset="0"/>
              </a:rPr>
              <a:t>Geología</a:t>
            </a:r>
            <a:r>
              <a:rPr lang="en-GB" sz="1000" dirty="0">
                <a:effectLst/>
                <a:latin typeface="Calibri" panose="020F0502020204030204" pitchFamily="34" charset="0"/>
                <a:ea typeface="Calibri" panose="020F0502020204030204" pitchFamily="34" charset="0"/>
                <a:cs typeface="Calibri" panose="020F0502020204030204" pitchFamily="34" charset="0"/>
              </a:rPr>
              <a:t>, Universidad de Costa Rica, San José, </a:t>
            </a:r>
            <a:r>
              <a:rPr lang="en-GB" sz="1000" b="1" dirty="0">
                <a:effectLst/>
                <a:latin typeface="Calibri" panose="020F0502020204030204" pitchFamily="34" charset="0"/>
                <a:ea typeface="Calibri" panose="020F0502020204030204" pitchFamily="34" charset="0"/>
                <a:cs typeface="Calibri" panose="020F0502020204030204" pitchFamily="34" charset="0"/>
              </a:rPr>
              <a:t>Costa Rica.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11 R&amp;D Seismology and Acoustics, Royal Netherlands Meteorological Institute (KNMI), </a:t>
            </a:r>
            <a:r>
              <a:rPr lang="en-GB" sz="1000" dirty="0" err="1">
                <a:effectLst/>
                <a:latin typeface="Calibri" panose="020F0502020204030204" pitchFamily="34" charset="0"/>
                <a:ea typeface="Calibri" panose="020F0502020204030204" pitchFamily="34" charset="0"/>
                <a:cs typeface="Calibri" panose="020F0502020204030204" pitchFamily="34" charset="0"/>
              </a:rPr>
              <a:t>Utrechtseweg</a:t>
            </a:r>
            <a:r>
              <a:rPr lang="en-GB" sz="1000" dirty="0">
                <a:effectLst/>
                <a:latin typeface="Calibri" panose="020F0502020204030204" pitchFamily="34" charset="0"/>
                <a:ea typeface="Calibri" panose="020F0502020204030204" pitchFamily="34" charset="0"/>
                <a:cs typeface="Calibri" panose="020F0502020204030204" pitchFamily="34" charset="0"/>
              </a:rPr>
              <a:t> 297, 3731 GA De </a:t>
            </a:r>
            <a:r>
              <a:rPr lang="en-GB" sz="1000" dirty="0" err="1">
                <a:effectLst/>
                <a:latin typeface="Calibri" panose="020F0502020204030204" pitchFamily="34" charset="0"/>
                <a:ea typeface="Calibri" panose="020F0502020204030204" pitchFamily="34" charset="0"/>
                <a:cs typeface="Calibri" panose="020F0502020204030204" pitchFamily="34" charset="0"/>
              </a:rPr>
              <a:t>Bilt</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b="1" dirty="0">
                <a:effectLst/>
                <a:latin typeface="Calibri" panose="020F0502020204030204" pitchFamily="34" charset="0"/>
                <a:ea typeface="Calibri" panose="020F0502020204030204" pitchFamily="34" charset="0"/>
                <a:cs typeface="Calibri" panose="020F0502020204030204" pitchFamily="34" charset="0"/>
              </a:rPr>
              <a:t>Netherlands.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12 </a:t>
            </a:r>
            <a:r>
              <a:rPr lang="en-GB" sz="1000" dirty="0" err="1">
                <a:effectLst/>
                <a:latin typeface="Calibri" panose="020F0502020204030204" pitchFamily="34" charset="0"/>
                <a:ea typeface="Calibri" panose="020F0502020204030204" pitchFamily="34" charset="0"/>
                <a:cs typeface="Calibri" panose="020F0502020204030204" pitchFamily="34" charset="0"/>
              </a:rPr>
              <a:t>Kandilli</a:t>
            </a:r>
            <a:r>
              <a:rPr lang="en-GB" sz="1000" dirty="0">
                <a:effectLst/>
                <a:latin typeface="Calibri" panose="020F0502020204030204" pitchFamily="34" charset="0"/>
                <a:ea typeface="Calibri" panose="020F0502020204030204" pitchFamily="34" charset="0"/>
                <a:cs typeface="Calibri" panose="020F0502020204030204" pitchFamily="34" charset="0"/>
              </a:rPr>
              <a:t> Observatory and Earthquake Research Institute, </a:t>
            </a:r>
            <a:r>
              <a:rPr lang="en-GB" sz="1000" dirty="0" err="1">
                <a:effectLst/>
                <a:latin typeface="Calibri" panose="020F0502020204030204" pitchFamily="34" charset="0"/>
                <a:ea typeface="Calibri" panose="020F0502020204030204" pitchFamily="34" charset="0"/>
                <a:cs typeface="Calibri" panose="020F0502020204030204" pitchFamily="34" charset="0"/>
              </a:rPr>
              <a:t>Boğaziçi</a:t>
            </a:r>
            <a:r>
              <a:rPr lang="en-GB" sz="1000" dirty="0">
                <a:effectLst/>
                <a:latin typeface="Calibri" panose="020F0502020204030204" pitchFamily="34" charset="0"/>
                <a:ea typeface="Calibri" panose="020F0502020204030204" pitchFamily="34" charset="0"/>
                <a:cs typeface="Calibri" panose="020F0502020204030204" pitchFamily="34" charset="0"/>
              </a:rPr>
              <a:t> University, Istanbul, </a:t>
            </a:r>
            <a:r>
              <a:rPr lang="en-GB" sz="1000" b="1" dirty="0">
                <a:effectLst/>
                <a:latin typeface="Calibri" panose="020F0502020204030204" pitchFamily="34" charset="0"/>
                <a:ea typeface="Calibri" panose="020F0502020204030204" pitchFamily="34" charset="0"/>
                <a:cs typeface="Calibri" panose="020F0502020204030204" pitchFamily="34" charset="0"/>
              </a:rPr>
              <a:t>Turkey.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13 GFZ German Research Centre for Geosciences, Potsdam, </a:t>
            </a:r>
            <a:r>
              <a:rPr lang="en-GB" sz="1000" b="1" dirty="0">
                <a:effectLst/>
                <a:latin typeface="Calibri" panose="020F0502020204030204" pitchFamily="34" charset="0"/>
                <a:ea typeface="Calibri" panose="020F0502020204030204" pitchFamily="34" charset="0"/>
                <a:cs typeface="Calibri" panose="020F0502020204030204" pitchFamily="34" charset="0"/>
              </a:rPr>
              <a:t>Germany.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14 </a:t>
            </a:r>
            <a:r>
              <a:rPr lang="en-GB" sz="1000" dirty="0" err="1">
                <a:effectLst/>
                <a:latin typeface="Calibri" panose="020F0502020204030204" pitchFamily="34" charset="0"/>
                <a:ea typeface="Calibri" panose="020F0502020204030204" pitchFamily="34" charset="0"/>
                <a:cs typeface="Calibri" panose="020F0502020204030204" pitchFamily="34" charset="0"/>
              </a:rPr>
              <a:t>Dipartimento</a:t>
            </a:r>
            <a:r>
              <a:rPr lang="en-GB" sz="1000" dirty="0">
                <a:effectLst/>
                <a:latin typeface="Calibri" panose="020F0502020204030204" pitchFamily="34" charset="0"/>
                <a:ea typeface="Calibri" panose="020F0502020204030204" pitchFamily="34" charset="0"/>
                <a:cs typeface="Calibri" panose="020F0502020204030204" pitchFamily="34" charset="0"/>
              </a:rPr>
              <a:t> di </a:t>
            </a:r>
            <a:r>
              <a:rPr lang="en-GB" sz="1000" dirty="0" err="1">
                <a:effectLst/>
                <a:latin typeface="Calibri" panose="020F0502020204030204" pitchFamily="34" charset="0"/>
                <a:ea typeface="Calibri" panose="020F0502020204030204" pitchFamily="34" charset="0"/>
                <a:cs typeface="Calibri" panose="020F0502020204030204" pitchFamily="34" charset="0"/>
              </a:rPr>
              <a:t>Scienze</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Biologiche</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Geologiche</a:t>
            </a:r>
            <a:r>
              <a:rPr lang="en-GB" sz="1000" dirty="0">
                <a:effectLst/>
                <a:latin typeface="Calibri" panose="020F0502020204030204" pitchFamily="34" charset="0"/>
                <a:ea typeface="Calibri" panose="020F0502020204030204" pitchFamily="34" charset="0"/>
                <a:cs typeface="Calibri" panose="020F0502020204030204" pitchFamily="34" charset="0"/>
              </a:rPr>
              <a:t> e </a:t>
            </a:r>
            <a:r>
              <a:rPr lang="en-GB" sz="1000" dirty="0" err="1">
                <a:effectLst/>
                <a:latin typeface="Calibri" panose="020F0502020204030204" pitchFamily="34" charset="0"/>
                <a:ea typeface="Calibri" panose="020F0502020204030204" pitchFamily="34" charset="0"/>
                <a:cs typeface="Calibri" panose="020F0502020204030204" pitchFamily="34" charset="0"/>
              </a:rPr>
              <a:t>Ambientali</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Università</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Degli</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Studi</a:t>
            </a:r>
            <a:r>
              <a:rPr lang="en-GB" sz="1000" dirty="0">
                <a:effectLst/>
                <a:latin typeface="Calibri" panose="020F0502020204030204" pitchFamily="34" charset="0"/>
                <a:ea typeface="Calibri" panose="020F0502020204030204" pitchFamily="34" charset="0"/>
                <a:cs typeface="Calibri" panose="020F0502020204030204" pitchFamily="34" charset="0"/>
              </a:rPr>
              <a:t> di Catania, Catania</a:t>
            </a:r>
            <a:r>
              <a:rPr lang="en-GB" sz="1000" b="1" dirty="0">
                <a:effectLst/>
                <a:latin typeface="Calibri" panose="020F0502020204030204" pitchFamily="34" charset="0"/>
                <a:ea typeface="Calibri" panose="020F0502020204030204" pitchFamily="34" charset="0"/>
                <a:cs typeface="Calibri" panose="020F0502020204030204" pitchFamily="34" charset="0"/>
              </a:rPr>
              <a:t>, Italy.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15 </a:t>
            </a:r>
            <a:r>
              <a:rPr lang="en-GB" sz="1000" dirty="0" err="1">
                <a:effectLst/>
                <a:latin typeface="Calibri" panose="020F0502020204030204" pitchFamily="34" charset="0"/>
                <a:ea typeface="Calibri" panose="020F0502020204030204" pitchFamily="34" charset="0"/>
                <a:cs typeface="Calibri" panose="020F0502020204030204" pitchFamily="34" charset="0"/>
              </a:rPr>
              <a:t>Istituto</a:t>
            </a:r>
            <a:r>
              <a:rPr lang="en-GB" sz="1000" dirty="0">
                <a:effectLst/>
                <a:latin typeface="Calibri" panose="020F0502020204030204" pitchFamily="34" charset="0"/>
                <a:ea typeface="Calibri" panose="020F0502020204030204" pitchFamily="34" charset="0"/>
                <a:cs typeface="Calibri" panose="020F0502020204030204" pitchFamily="34" charset="0"/>
              </a:rPr>
              <a:t> Nazionale di </a:t>
            </a:r>
            <a:r>
              <a:rPr lang="en-GB" sz="1000" dirty="0" err="1">
                <a:effectLst/>
                <a:latin typeface="Calibri" panose="020F0502020204030204" pitchFamily="34" charset="0"/>
                <a:ea typeface="Calibri" panose="020F0502020204030204" pitchFamily="34" charset="0"/>
                <a:cs typeface="Calibri" panose="020F0502020204030204" pitchFamily="34" charset="0"/>
              </a:rPr>
              <a:t>Geofisica</a:t>
            </a:r>
            <a:r>
              <a:rPr lang="en-GB" sz="1000" dirty="0">
                <a:effectLst/>
                <a:latin typeface="Calibri" panose="020F0502020204030204" pitchFamily="34" charset="0"/>
                <a:ea typeface="Calibri" panose="020F0502020204030204" pitchFamily="34" charset="0"/>
                <a:cs typeface="Calibri" panose="020F0502020204030204" pitchFamily="34" charset="0"/>
              </a:rPr>
              <a:t> e </a:t>
            </a:r>
            <a:r>
              <a:rPr lang="en-GB" sz="1000" dirty="0" err="1">
                <a:effectLst/>
                <a:latin typeface="Calibri" panose="020F0502020204030204" pitchFamily="34" charset="0"/>
                <a:ea typeface="Calibri" panose="020F0502020204030204" pitchFamily="34" charset="0"/>
                <a:cs typeface="Calibri" panose="020F0502020204030204" pitchFamily="34" charset="0"/>
              </a:rPr>
              <a:t>Vulcanologia</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Osservatorio</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Etneo</a:t>
            </a:r>
            <a:r>
              <a:rPr lang="en-GB" sz="1000" dirty="0">
                <a:effectLst/>
                <a:latin typeface="Calibri" panose="020F0502020204030204" pitchFamily="34" charset="0"/>
                <a:ea typeface="Calibri" panose="020F0502020204030204" pitchFamily="34" charset="0"/>
                <a:cs typeface="Calibri" panose="020F0502020204030204" pitchFamily="34" charset="0"/>
              </a:rPr>
              <a:t>, Catania</a:t>
            </a:r>
            <a:r>
              <a:rPr lang="en-GB" sz="1000" b="1" dirty="0">
                <a:effectLst/>
                <a:latin typeface="Calibri" panose="020F0502020204030204" pitchFamily="34" charset="0"/>
                <a:ea typeface="Calibri" panose="020F0502020204030204" pitchFamily="34" charset="0"/>
                <a:cs typeface="Calibri" panose="020F0502020204030204" pitchFamily="34" charset="0"/>
              </a:rPr>
              <a:t>, Italy.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16 </a:t>
            </a:r>
            <a:r>
              <a:rPr lang="en-GB" sz="1000" dirty="0" err="1">
                <a:effectLst/>
                <a:latin typeface="Calibri" panose="020F0502020204030204" pitchFamily="34" charset="0"/>
                <a:ea typeface="Calibri" panose="020F0502020204030204" pitchFamily="34" charset="0"/>
                <a:cs typeface="Calibri" panose="020F0502020204030204" pitchFamily="34" charset="0"/>
              </a:rPr>
              <a:t>Bensberg</a:t>
            </a:r>
            <a:r>
              <a:rPr lang="en-GB" sz="1000" dirty="0">
                <a:effectLst/>
                <a:latin typeface="Calibri" panose="020F0502020204030204" pitchFamily="34" charset="0"/>
                <a:ea typeface="Calibri" panose="020F0502020204030204" pitchFamily="34" charset="0"/>
                <a:cs typeface="Calibri" panose="020F0502020204030204" pitchFamily="34" charset="0"/>
              </a:rPr>
              <a:t> Observatory, University of Cologne, Cologne</a:t>
            </a:r>
            <a:r>
              <a:rPr lang="en-GB" sz="1000" b="1" dirty="0">
                <a:effectLst/>
                <a:latin typeface="Calibri" panose="020F0502020204030204" pitchFamily="34" charset="0"/>
                <a:ea typeface="Calibri" panose="020F0502020204030204" pitchFamily="34" charset="0"/>
                <a:cs typeface="Calibri" panose="020F0502020204030204" pitchFamily="34" charset="0"/>
              </a:rPr>
              <a:t>, Germany.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17 Univ. Grenoble Alpes, Univ. </a:t>
            </a:r>
            <a:r>
              <a:rPr lang="en-GB" sz="1000" dirty="0" err="1">
                <a:effectLst/>
                <a:latin typeface="Calibri" panose="020F0502020204030204" pitchFamily="34" charset="0"/>
                <a:ea typeface="Calibri" panose="020F0502020204030204" pitchFamily="34" charset="0"/>
                <a:cs typeface="Calibri" panose="020F0502020204030204" pitchFamily="34" charset="0"/>
              </a:rPr>
              <a:t>Savoie</a:t>
            </a:r>
            <a:r>
              <a:rPr lang="en-GB" sz="1000" dirty="0">
                <a:effectLst/>
                <a:latin typeface="Calibri" panose="020F0502020204030204" pitchFamily="34" charset="0"/>
                <a:ea typeface="Calibri" panose="020F0502020204030204" pitchFamily="34" charset="0"/>
                <a:cs typeface="Calibri" panose="020F0502020204030204" pitchFamily="34" charset="0"/>
              </a:rPr>
              <a:t> Mont Blanc, CNRS, IRD, IFSTTAR, </a:t>
            </a:r>
            <a:r>
              <a:rPr lang="en-GB" sz="1000" dirty="0" err="1">
                <a:effectLst/>
                <a:latin typeface="Calibri" panose="020F0502020204030204" pitchFamily="34" charset="0"/>
                <a:ea typeface="Calibri" panose="020F0502020204030204" pitchFamily="34" charset="0"/>
                <a:cs typeface="Calibri" panose="020F0502020204030204" pitchFamily="34" charset="0"/>
              </a:rPr>
              <a:t>ISTerre</a:t>
            </a:r>
            <a:r>
              <a:rPr lang="en-GB" sz="1000" dirty="0">
                <a:effectLst/>
                <a:latin typeface="Calibri" panose="020F0502020204030204" pitchFamily="34" charset="0"/>
                <a:ea typeface="Calibri" panose="020F0502020204030204" pitchFamily="34" charset="0"/>
                <a:cs typeface="Calibri" panose="020F0502020204030204" pitchFamily="34" charset="0"/>
              </a:rPr>
              <a:t>, 38000 Grenoble</a:t>
            </a:r>
            <a:r>
              <a:rPr lang="en-GB" sz="1000" b="1" dirty="0">
                <a:effectLst/>
                <a:latin typeface="Calibri" panose="020F0502020204030204" pitchFamily="34" charset="0"/>
                <a:ea typeface="Calibri" panose="020F0502020204030204" pitchFamily="34" charset="0"/>
                <a:cs typeface="Calibri" panose="020F0502020204030204" pitchFamily="34" charset="0"/>
              </a:rPr>
              <a:t>, France.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18 Volcanological and Seismological Observatory of Costa Rica at Universidad Nacional (OVSICORI-UNA), </a:t>
            </a:r>
            <a:r>
              <a:rPr lang="en-GB" sz="1000" b="1" dirty="0">
                <a:effectLst/>
                <a:latin typeface="Calibri" panose="020F0502020204030204" pitchFamily="34" charset="0"/>
                <a:ea typeface="Calibri" panose="020F0502020204030204" pitchFamily="34" charset="0"/>
                <a:cs typeface="Calibri" panose="020F0502020204030204" pitchFamily="34" charset="0"/>
              </a:rPr>
              <a:t>Costa Rica.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19 Department of Geology &amp; Geophysics, School of Geosciences, University of Aberdeen, King's College, Aberdeen, AB24 3UE, </a:t>
            </a:r>
            <a:r>
              <a:rPr lang="en-GB" sz="1000" b="1" dirty="0">
                <a:effectLst/>
                <a:latin typeface="Calibri" panose="020F0502020204030204" pitchFamily="34" charset="0"/>
                <a:ea typeface="Calibri" panose="020F0502020204030204" pitchFamily="34" charset="0"/>
                <a:cs typeface="Calibri" panose="020F0502020204030204" pitchFamily="34" charset="0"/>
              </a:rPr>
              <a:t>UK.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20 Dublin Institute for Advanced Studies, Geophysics Section, 5 Merrion Square, D02 Y006 Dublin, </a:t>
            </a:r>
            <a:r>
              <a:rPr lang="en-GB" sz="1000" b="1" dirty="0">
                <a:effectLst/>
                <a:latin typeface="Calibri" panose="020F0502020204030204" pitchFamily="34" charset="0"/>
                <a:ea typeface="Calibri" panose="020F0502020204030204" pitchFamily="34" charset="0"/>
                <a:cs typeface="Calibri" panose="020F0502020204030204" pitchFamily="34" charset="0"/>
              </a:rPr>
              <a:t>Ireland. </a:t>
            </a: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21 Dept. of Geoscience and Engineering, Delft University of Technology, </a:t>
            </a:r>
            <a:r>
              <a:rPr lang="en-GB" sz="1000" dirty="0" err="1">
                <a:effectLst/>
                <a:latin typeface="Calibri" panose="020F0502020204030204" pitchFamily="34" charset="0"/>
                <a:ea typeface="Calibri" panose="020F0502020204030204" pitchFamily="34" charset="0"/>
                <a:cs typeface="Calibri" panose="020F0502020204030204" pitchFamily="34" charset="0"/>
              </a:rPr>
              <a:t>Stevinweg</a:t>
            </a:r>
            <a:r>
              <a:rPr lang="en-GB" sz="1000" dirty="0">
                <a:effectLst/>
                <a:latin typeface="Calibri" panose="020F0502020204030204" pitchFamily="34" charset="0"/>
                <a:ea typeface="Calibri" panose="020F0502020204030204" pitchFamily="34" charset="0"/>
                <a:cs typeface="Calibri" panose="020F0502020204030204" pitchFamily="34" charset="0"/>
              </a:rPr>
              <a:t> 1, 2628 CN Delft</a:t>
            </a:r>
            <a:r>
              <a:rPr lang="en-GB" sz="1000" b="1" dirty="0">
                <a:effectLst/>
                <a:latin typeface="Calibri" panose="020F0502020204030204" pitchFamily="34" charset="0"/>
                <a:ea typeface="Calibri" panose="020F0502020204030204" pitchFamily="34" charset="0"/>
                <a:cs typeface="Calibri" panose="020F0502020204030204" pitchFamily="34" charset="0"/>
              </a:rPr>
              <a:t>, Netherlands.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22 Geosciences Barcelona, CSIC, Barcelona, </a:t>
            </a:r>
            <a:r>
              <a:rPr lang="en-GB" sz="1000" b="1" dirty="0">
                <a:effectLst/>
                <a:latin typeface="Calibri" panose="020F0502020204030204" pitchFamily="34" charset="0"/>
                <a:ea typeface="Calibri" panose="020F0502020204030204" pitchFamily="34" charset="0"/>
                <a:cs typeface="Calibri" panose="020F0502020204030204" pitchFamily="34" charset="0"/>
              </a:rPr>
              <a:t>Spain.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B30BEDC0-2EF4-4A6D-93BE-9742BE2AC2C6}"/>
              </a:ext>
            </a:extLst>
          </p:cNvPr>
          <p:cNvSpPr/>
          <p:nvPr/>
        </p:nvSpPr>
        <p:spPr>
          <a:xfrm>
            <a:off x="6660232" y="980728"/>
            <a:ext cx="2304256" cy="16782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countries were involved?</a:t>
            </a:r>
          </a:p>
          <a:p>
            <a:pPr algn="ctr"/>
            <a:endParaRPr lang="en-GB" dirty="0"/>
          </a:p>
          <a:p>
            <a:pPr algn="ctr"/>
            <a:r>
              <a:rPr lang="en-GB" dirty="0"/>
              <a:t>Are there any that surprise you?</a:t>
            </a:r>
          </a:p>
        </p:txBody>
      </p:sp>
    </p:spTree>
    <p:extLst>
      <p:ext uri="{BB962C8B-B14F-4D97-AF65-F5344CB8AC3E}">
        <p14:creationId xmlns:p14="http://schemas.microsoft.com/office/powerpoint/2010/main" val="287772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D2CF68-6AB9-4793-89ED-38131B869652}"/>
              </a:ext>
            </a:extLst>
          </p:cNvPr>
          <p:cNvSpPr txBox="1"/>
          <p:nvPr/>
        </p:nvSpPr>
        <p:spPr>
          <a:xfrm>
            <a:off x="720000" y="360000"/>
            <a:ext cx="2583336" cy="369332"/>
          </a:xfrm>
          <a:prstGeom prst="rect">
            <a:avLst/>
          </a:prstGeom>
          <a:noFill/>
        </p:spPr>
        <p:txBody>
          <a:bodyPr wrap="none" rtlCol="0" anchor="t">
            <a:spAutoFit/>
          </a:bodyPr>
          <a:lstStyle/>
          <a:p>
            <a:r>
              <a:rPr lang="en-GB" b="1" dirty="0"/>
              <a:t>Who were the scientists?</a:t>
            </a:r>
          </a:p>
        </p:txBody>
      </p:sp>
      <p:sp>
        <p:nvSpPr>
          <p:cNvPr id="9" name="TextBox 8">
            <a:extLst>
              <a:ext uri="{FF2B5EF4-FFF2-40B4-BE49-F238E27FC236}">
                <a16:creationId xmlns:a16="http://schemas.microsoft.com/office/drawing/2014/main" id="{30155834-C85E-4D6D-AC21-72C739AC8B1B}"/>
              </a:ext>
            </a:extLst>
          </p:cNvPr>
          <p:cNvSpPr txBox="1"/>
          <p:nvPr/>
        </p:nvSpPr>
        <p:spPr>
          <a:xfrm>
            <a:off x="2286000" y="-6846230"/>
            <a:ext cx="8046640" cy="5912837"/>
          </a:xfrm>
          <a:prstGeom prst="rect">
            <a:avLst/>
          </a:prstGeom>
          <a:noFill/>
        </p:spPr>
        <p:txBody>
          <a:bodyPr wrap="square">
            <a:spAutoFit/>
          </a:bodyPr>
          <a:lstStyle/>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1Seismology-Gravimetry, Royal Observatory of Belgium, Avenue </a:t>
            </a:r>
            <a:r>
              <a:rPr lang="en-GB" sz="900" dirty="0" err="1">
                <a:effectLst/>
                <a:latin typeface="Calibri" panose="020F0502020204030204" pitchFamily="34" charset="0"/>
                <a:ea typeface="Calibri" panose="020F0502020204030204" pitchFamily="34" charset="0"/>
                <a:cs typeface="Calibri" panose="020F0502020204030204" pitchFamily="34" charset="0"/>
              </a:rPr>
              <a:t>circulaire</a:t>
            </a:r>
            <a:r>
              <a:rPr lang="en-GB" sz="900" dirty="0">
                <a:effectLst/>
                <a:latin typeface="Calibri" panose="020F0502020204030204" pitchFamily="34" charset="0"/>
                <a:ea typeface="Calibri" panose="020F0502020204030204" pitchFamily="34" charset="0"/>
                <a:cs typeface="Calibri" panose="020F0502020204030204" pitchFamily="34" charset="0"/>
              </a:rPr>
              <a:t> 3, 1180 Brussels, Belgium.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2Department of Earth Science and Engineering, Imperial College London, London, UK.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3Department of Physics, University of Auckland, New Zealand.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4Department of Earth Sciences, Royal Holloway University of London, Egham, UK.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5Centro de </a:t>
            </a:r>
            <a:r>
              <a:rPr lang="en-GB" sz="900" dirty="0" err="1">
                <a:effectLst/>
                <a:latin typeface="Calibri" panose="020F0502020204030204" pitchFamily="34" charset="0"/>
                <a:ea typeface="Calibri" panose="020F0502020204030204" pitchFamily="34" charset="0"/>
                <a:cs typeface="Calibri" panose="020F0502020204030204" pitchFamily="34" charset="0"/>
              </a:rPr>
              <a:t>Geociencias</a:t>
            </a:r>
            <a:r>
              <a:rPr lang="en-GB" sz="900" dirty="0">
                <a:effectLst/>
                <a:latin typeface="Calibri" panose="020F0502020204030204" pitchFamily="34" charset="0"/>
                <a:ea typeface="Calibri" panose="020F0502020204030204" pitchFamily="34" charset="0"/>
                <a:cs typeface="Calibri" panose="020F0502020204030204" pitchFamily="34" charset="0"/>
              </a:rPr>
              <a:t>, Universidad Nacional </a:t>
            </a:r>
            <a:r>
              <a:rPr lang="en-GB" sz="900" dirty="0" err="1">
                <a:effectLst/>
                <a:latin typeface="Calibri" panose="020F0502020204030204" pitchFamily="34" charset="0"/>
                <a:ea typeface="Calibri" panose="020F0502020204030204" pitchFamily="34" charset="0"/>
                <a:cs typeface="Calibri" panose="020F0502020204030204" pitchFamily="34" charset="0"/>
              </a:rPr>
              <a:t>Autónoma</a:t>
            </a:r>
            <a:r>
              <a:rPr lang="en-GB" sz="900" dirty="0">
                <a:effectLst/>
                <a:latin typeface="Calibri" panose="020F0502020204030204" pitchFamily="34" charset="0"/>
                <a:ea typeface="Calibri" panose="020F0502020204030204" pitchFamily="34" charset="0"/>
                <a:cs typeface="Calibri" panose="020F0502020204030204" pitchFamily="34" charset="0"/>
              </a:rPr>
              <a:t> de México, Campus </a:t>
            </a:r>
            <a:r>
              <a:rPr lang="en-GB" sz="900" dirty="0" err="1">
                <a:effectLst/>
                <a:latin typeface="Calibri" panose="020F0502020204030204" pitchFamily="34" charset="0"/>
                <a:ea typeface="Calibri" panose="020F0502020204030204" pitchFamily="34" charset="0"/>
                <a:cs typeface="Calibri" panose="020F0502020204030204" pitchFamily="34" charset="0"/>
              </a:rPr>
              <a:t>Juriquilla</a:t>
            </a:r>
            <a:r>
              <a:rPr lang="en-GB" sz="900" dirty="0">
                <a:effectLst/>
                <a:latin typeface="Calibri" panose="020F0502020204030204" pitchFamily="34" charset="0"/>
                <a:ea typeface="Calibri" panose="020F0502020204030204" pitchFamily="34" charset="0"/>
                <a:cs typeface="Calibri" panose="020F0502020204030204" pitchFamily="34" charset="0"/>
              </a:rPr>
              <a:t>, Querétaro, Mexico.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6Swiss Seismological Service, ETH Zurich, </a:t>
            </a:r>
            <a:r>
              <a:rPr lang="en-GB" sz="900" dirty="0" err="1">
                <a:effectLst/>
                <a:latin typeface="Calibri" panose="020F0502020204030204" pitchFamily="34" charset="0"/>
                <a:ea typeface="Calibri" panose="020F0502020204030204" pitchFamily="34" charset="0"/>
                <a:cs typeface="Calibri" panose="020F0502020204030204" pitchFamily="34" charset="0"/>
              </a:rPr>
              <a:t>Sonneggstrasse</a:t>
            </a:r>
            <a:r>
              <a:rPr lang="en-GB" sz="900" dirty="0">
                <a:effectLst/>
                <a:latin typeface="Calibri" panose="020F0502020204030204" pitchFamily="34" charset="0"/>
                <a:ea typeface="Calibri" panose="020F0502020204030204" pitchFamily="34" charset="0"/>
                <a:cs typeface="Calibri" panose="020F0502020204030204" pitchFamily="34" charset="0"/>
              </a:rPr>
              <a:t> 5, CH-8092, Zurich, Switzerland.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7Institute of Seismology, University of Helsinki, Helsinki, Finland.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8U.S. Geological Survey - Albuquerque Seismological Laboratory, New Mexico, USA.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9Zentralanstalt </a:t>
            </a:r>
            <a:r>
              <a:rPr lang="en-GB" sz="900" dirty="0" err="1">
                <a:effectLst/>
                <a:latin typeface="Calibri" panose="020F0502020204030204" pitchFamily="34" charset="0"/>
                <a:ea typeface="Calibri" panose="020F0502020204030204" pitchFamily="34" charset="0"/>
                <a:cs typeface="Calibri" panose="020F0502020204030204" pitchFamily="34" charset="0"/>
              </a:rPr>
              <a:t>für</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Meteorologie</a:t>
            </a:r>
            <a:r>
              <a:rPr lang="en-GB" sz="900" dirty="0">
                <a:effectLst/>
                <a:latin typeface="Calibri" panose="020F0502020204030204" pitchFamily="34" charset="0"/>
                <a:ea typeface="Calibri" panose="020F0502020204030204" pitchFamily="34" charset="0"/>
                <a:cs typeface="Calibri" panose="020F0502020204030204" pitchFamily="34" charset="0"/>
              </a:rPr>
              <a:t> und </a:t>
            </a:r>
            <a:r>
              <a:rPr lang="en-GB" sz="900" dirty="0" err="1">
                <a:effectLst/>
                <a:latin typeface="Calibri" panose="020F0502020204030204" pitchFamily="34" charset="0"/>
                <a:ea typeface="Calibri" panose="020F0502020204030204" pitchFamily="34" charset="0"/>
                <a:cs typeface="Calibri" panose="020F0502020204030204" pitchFamily="34" charset="0"/>
              </a:rPr>
              <a:t>Geodynamik</a:t>
            </a:r>
            <a:r>
              <a:rPr lang="en-GB" sz="900" dirty="0">
                <a:effectLst/>
                <a:latin typeface="Calibri" panose="020F0502020204030204" pitchFamily="34" charset="0"/>
                <a:ea typeface="Calibri" panose="020F0502020204030204" pitchFamily="34" charset="0"/>
                <a:cs typeface="Calibri" panose="020F0502020204030204" pitchFamily="34" charset="0"/>
              </a:rPr>
              <a:t> (ZAMG), Vienna, Austria.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10Escuela </a:t>
            </a:r>
            <a:r>
              <a:rPr lang="en-GB" sz="900" dirty="0" err="1">
                <a:effectLst/>
                <a:latin typeface="Calibri" panose="020F0502020204030204" pitchFamily="34" charset="0"/>
                <a:ea typeface="Calibri" panose="020F0502020204030204" pitchFamily="34" charset="0"/>
                <a:cs typeface="Calibri" panose="020F0502020204030204" pitchFamily="34" charset="0"/>
              </a:rPr>
              <a:t>Centroamericana</a:t>
            </a:r>
            <a:r>
              <a:rPr lang="en-GB" sz="900" dirty="0">
                <a:effectLst/>
                <a:latin typeface="Calibri" panose="020F0502020204030204" pitchFamily="34" charset="0"/>
                <a:ea typeface="Calibri" panose="020F0502020204030204" pitchFamily="34" charset="0"/>
                <a:cs typeface="Calibri" panose="020F0502020204030204" pitchFamily="34" charset="0"/>
              </a:rPr>
              <a:t> de </a:t>
            </a:r>
            <a:r>
              <a:rPr lang="en-GB" sz="900" dirty="0" err="1">
                <a:effectLst/>
                <a:latin typeface="Calibri" panose="020F0502020204030204" pitchFamily="34" charset="0"/>
                <a:ea typeface="Calibri" panose="020F0502020204030204" pitchFamily="34" charset="0"/>
                <a:cs typeface="Calibri" panose="020F0502020204030204" pitchFamily="34" charset="0"/>
              </a:rPr>
              <a:t>Geología</a:t>
            </a:r>
            <a:r>
              <a:rPr lang="en-GB" sz="900" dirty="0">
                <a:effectLst/>
                <a:latin typeface="Calibri" panose="020F0502020204030204" pitchFamily="34" charset="0"/>
                <a:ea typeface="Calibri" panose="020F0502020204030204" pitchFamily="34" charset="0"/>
                <a:cs typeface="Calibri" panose="020F0502020204030204" pitchFamily="34" charset="0"/>
              </a:rPr>
              <a:t>, Universidad de Costa Rica, San José, Costa Rica.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11R&amp;D Seismology and Acoustics, Royal Netherlands Meteorological Institute (KNMI), </a:t>
            </a:r>
            <a:r>
              <a:rPr lang="en-GB" sz="900" dirty="0" err="1">
                <a:effectLst/>
                <a:latin typeface="Calibri" panose="020F0502020204030204" pitchFamily="34" charset="0"/>
                <a:ea typeface="Calibri" panose="020F0502020204030204" pitchFamily="34" charset="0"/>
                <a:cs typeface="Calibri" panose="020F0502020204030204" pitchFamily="34" charset="0"/>
              </a:rPr>
              <a:t>Utrechtseweg</a:t>
            </a:r>
            <a:r>
              <a:rPr lang="en-GB" sz="900" dirty="0">
                <a:effectLst/>
                <a:latin typeface="Calibri" panose="020F0502020204030204" pitchFamily="34" charset="0"/>
                <a:ea typeface="Calibri" panose="020F0502020204030204" pitchFamily="34" charset="0"/>
                <a:cs typeface="Calibri" panose="020F0502020204030204" pitchFamily="34" charset="0"/>
              </a:rPr>
              <a:t> 297, 3731 GA De </a:t>
            </a:r>
            <a:r>
              <a:rPr lang="en-GB" sz="900" dirty="0" err="1">
                <a:effectLst/>
                <a:latin typeface="Calibri" panose="020F0502020204030204" pitchFamily="34" charset="0"/>
                <a:ea typeface="Calibri" panose="020F0502020204030204" pitchFamily="34" charset="0"/>
                <a:cs typeface="Calibri" panose="020F0502020204030204" pitchFamily="34" charset="0"/>
              </a:rPr>
              <a:t>Bilt</a:t>
            </a:r>
            <a:r>
              <a:rPr lang="en-GB" sz="900" dirty="0">
                <a:effectLst/>
                <a:latin typeface="Calibri" panose="020F0502020204030204" pitchFamily="34" charset="0"/>
                <a:ea typeface="Calibri" panose="020F0502020204030204" pitchFamily="34" charset="0"/>
                <a:cs typeface="Calibri" panose="020F0502020204030204" pitchFamily="34" charset="0"/>
              </a:rPr>
              <a:t>, Netherlands.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12Kandilli Observatory and Earthquake Research Institute, </a:t>
            </a:r>
            <a:r>
              <a:rPr lang="en-GB" sz="900" dirty="0" err="1">
                <a:effectLst/>
                <a:latin typeface="Calibri" panose="020F0502020204030204" pitchFamily="34" charset="0"/>
                <a:ea typeface="Calibri" panose="020F0502020204030204" pitchFamily="34" charset="0"/>
                <a:cs typeface="Calibri" panose="020F0502020204030204" pitchFamily="34" charset="0"/>
              </a:rPr>
              <a:t>Boğaziçi</a:t>
            </a:r>
            <a:r>
              <a:rPr lang="en-GB" sz="900" dirty="0">
                <a:effectLst/>
                <a:latin typeface="Calibri" panose="020F0502020204030204" pitchFamily="34" charset="0"/>
                <a:ea typeface="Calibri" panose="020F0502020204030204" pitchFamily="34" charset="0"/>
                <a:cs typeface="Calibri" panose="020F0502020204030204" pitchFamily="34" charset="0"/>
              </a:rPr>
              <a:t> University, Istanbul, Turkey.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13GFZ German Research Centre for Geosciences, Potsdam, Germany.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14Dipartimento di </a:t>
            </a:r>
            <a:r>
              <a:rPr lang="en-GB" sz="900" dirty="0" err="1">
                <a:effectLst/>
                <a:latin typeface="Calibri" panose="020F0502020204030204" pitchFamily="34" charset="0"/>
                <a:ea typeface="Calibri" panose="020F0502020204030204" pitchFamily="34" charset="0"/>
                <a:cs typeface="Calibri" panose="020F0502020204030204" pitchFamily="34" charset="0"/>
              </a:rPr>
              <a:t>Scienze</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Biologiche</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Geologiche</a:t>
            </a:r>
            <a:r>
              <a:rPr lang="en-GB" sz="900" dirty="0">
                <a:effectLst/>
                <a:latin typeface="Calibri" panose="020F0502020204030204" pitchFamily="34" charset="0"/>
                <a:ea typeface="Calibri" panose="020F0502020204030204" pitchFamily="34" charset="0"/>
                <a:cs typeface="Calibri" panose="020F0502020204030204" pitchFamily="34" charset="0"/>
              </a:rPr>
              <a:t> e </a:t>
            </a:r>
            <a:r>
              <a:rPr lang="en-GB" sz="900" dirty="0" err="1">
                <a:effectLst/>
                <a:latin typeface="Calibri" panose="020F0502020204030204" pitchFamily="34" charset="0"/>
                <a:ea typeface="Calibri" panose="020F0502020204030204" pitchFamily="34" charset="0"/>
                <a:cs typeface="Calibri" panose="020F0502020204030204" pitchFamily="34" charset="0"/>
              </a:rPr>
              <a:t>Ambientali</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Università</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Degli</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Studi</a:t>
            </a:r>
            <a:r>
              <a:rPr lang="en-GB" sz="900" dirty="0">
                <a:effectLst/>
                <a:latin typeface="Calibri" panose="020F0502020204030204" pitchFamily="34" charset="0"/>
                <a:ea typeface="Calibri" panose="020F0502020204030204" pitchFamily="34" charset="0"/>
                <a:cs typeface="Calibri" panose="020F0502020204030204" pitchFamily="34" charset="0"/>
              </a:rPr>
              <a:t> di Catania, Catania, Italy.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15Istituto Nazionale di </a:t>
            </a:r>
            <a:r>
              <a:rPr lang="en-GB" sz="900" dirty="0" err="1">
                <a:effectLst/>
                <a:latin typeface="Calibri" panose="020F0502020204030204" pitchFamily="34" charset="0"/>
                <a:ea typeface="Calibri" panose="020F0502020204030204" pitchFamily="34" charset="0"/>
                <a:cs typeface="Calibri" panose="020F0502020204030204" pitchFamily="34" charset="0"/>
              </a:rPr>
              <a:t>Geofisica</a:t>
            </a:r>
            <a:r>
              <a:rPr lang="en-GB" sz="900" dirty="0">
                <a:effectLst/>
                <a:latin typeface="Calibri" panose="020F0502020204030204" pitchFamily="34" charset="0"/>
                <a:ea typeface="Calibri" panose="020F0502020204030204" pitchFamily="34" charset="0"/>
                <a:cs typeface="Calibri" panose="020F0502020204030204" pitchFamily="34" charset="0"/>
              </a:rPr>
              <a:t> e </a:t>
            </a:r>
            <a:r>
              <a:rPr lang="en-GB" sz="900" dirty="0" err="1">
                <a:effectLst/>
                <a:latin typeface="Calibri" panose="020F0502020204030204" pitchFamily="34" charset="0"/>
                <a:ea typeface="Calibri" panose="020F0502020204030204" pitchFamily="34" charset="0"/>
                <a:cs typeface="Calibri" panose="020F0502020204030204" pitchFamily="34" charset="0"/>
              </a:rPr>
              <a:t>Vulcanologia</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Osservatorio</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Etneo</a:t>
            </a:r>
            <a:r>
              <a:rPr lang="en-GB" sz="900" dirty="0">
                <a:effectLst/>
                <a:latin typeface="Calibri" panose="020F0502020204030204" pitchFamily="34" charset="0"/>
                <a:ea typeface="Calibri" panose="020F0502020204030204" pitchFamily="34" charset="0"/>
                <a:cs typeface="Calibri" panose="020F0502020204030204" pitchFamily="34" charset="0"/>
              </a:rPr>
              <a:t>, Catania, Italy.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16Bensberg Observatory, University of Cologne, Cologne, Germany.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17Univ. Grenoble Alpes, Univ. </a:t>
            </a:r>
            <a:r>
              <a:rPr lang="en-GB" sz="900" dirty="0" err="1">
                <a:effectLst/>
                <a:latin typeface="Calibri" panose="020F0502020204030204" pitchFamily="34" charset="0"/>
                <a:ea typeface="Calibri" panose="020F0502020204030204" pitchFamily="34" charset="0"/>
                <a:cs typeface="Calibri" panose="020F0502020204030204" pitchFamily="34" charset="0"/>
              </a:rPr>
              <a:t>Savoie</a:t>
            </a:r>
            <a:r>
              <a:rPr lang="en-GB" sz="900" dirty="0">
                <a:effectLst/>
                <a:latin typeface="Calibri" panose="020F0502020204030204" pitchFamily="34" charset="0"/>
                <a:ea typeface="Calibri" panose="020F0502020204030204" pitchFamily="34" charset="0"/>
                <a:cs typeface="Calibri" panose="020F0502020204030204" pitchFamily="34" charset="0"/>
              </a:rPr>
              <a:t> Mont Blanc, CNRS, IRD, IFSTTAR, </a:t>
            </a:r>
            <a:r>
              <a:rPr lang="en-GB" sz="900" dirty="0" err="1">
                <a:effectLst/>
                <a:latin typeface="Calibri" panose="020F0502020204030204" pitchFamily="34" charset="0"/>
                <a:ea typeface="Calibri" panose="020F0502020204030204" pitchFamily="34" charset="0"/>
                <a:cs typeface="Calibri" panose="020F0502020204030204" pitchFamily="34" charset="0"/>
              </a:rPr>
              <a:t>ISTerre</a:t>
            </a:r>
            <a:r>
              <a:rPr lang="en-GB" sz="900" dirty="0">
                <a:effectLst/>
                <a:latin typeface="Calibri" panose="020F0502020204030204" pitchFamily="34" charset="0"/>
                <a:ea typeface="Calibri" panose="020F0502020204030204" pitchFamily="34" charset="0"/>
                <a:cs typeface="Calibri" panose="020F0502020204030204" pitchFamily="34" charset="0"/>
              </a:rPr>
              <a:t>, 38000 Grenoble, France.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18Volcanological and Seismological Observatory of Costa Rica at Universidad Nacional (OVSICORI-UNA), Costa Rica.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19Department of Geology &amp; Geophysics, School of Geosciences, University of Aberdeen, King's College, Aberdeen, AB24 3UE, UK.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20Dublin Institute for Advanced Studies, Geophysics Section, 5 Merrion Square, D02 Y006 Dublin, Ireland.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21Dept. of Geoscience and Engineering, Delft University of Technology, </a:t>
            </a:r>
            <a:r>
              <a:rPr lang="en-GB" sz="900" dirty="0" err="1">
                <a:effectLst/>
                <a:latin typeface="Calibri" panose="020F0502020204030204" pitchFamily="34" charset="0"/>
                <a:ea typeface="Calibri" panose="020F0502020204030204" pitchFamily="34" charset="0"/>
                <a:cs typeface="Calibri" panose="020F0502020204030204" pitchFamily="34" charset="0"/>
              </a:rPr>
              <a:t>Stevinweg</a:t>
            </a:r>
            <a:r>
              <a:rPr lang="en-GB" sz="900" dirty="0">
                <a:effectLst/>
                <a:latin typeface="Calibri" panose="020F0502020204030204" pitchFamily="34" charset="0"/>
                <a:ea typeface="Calibri" panose="020F0502020204030204" pitchFamily="34" charset="0"/>
                <a:cs typeface="Calibri" panose="020F0502020204030204" pitchFamily="34" charset="0"/>
              </a:rPr>
              <a:t> 1, 2628 CN Delft, Netherlands.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22Geosciences Barcelona, CSIC, Barcelona, Spain.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23Federal Institute for Geosciences and Natural Resources (BGR), Hannover, Germany.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24Institute of Geodynamics, National Observatory of Athens, Greece.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25Noise Department, Brussels Environment, Brussels-Capital Region, Belgium.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1D7F4E21-3AD1-4297-A252-5E51B9A95B2C}"/>
              </a:ext>
            </a:extLst>
          </p:cNvPr>
          <p:cNvSpPr txBox="1"/>
          <p:nvPr/>
        </p:nvSpPr>
        <p:spPr>
          <a:xfrm>
            <a:off x="720000" y="836712"/>
            <a:ext cx="8710398" cy="5782609"/>
          </a:xfrm>
          <a:prstGeom prst="rect">
            <a:avLst/>
          </a:prstGeom>
          <a:noFill/>
        </p:spPr>
        <p:txBody>
          <a:bodyPr wrap="none" rtlCol="0">
            <a:spAutoFit/>
          </a:bodyPr>
          <a:lstStyle/>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23 Federal Institute for Geosciences and Natural Resources (BGR), Hannover, </a:t>
            </a:r>
            <a:r>
              <a:rPr lang="en-GB" sz="1000" b="1" dirty="0">
                <a:effectLst/>
                <a:latin typeface="Calibri" panose="020F0502020204030204" pitchFamily="34" charset="0"/>
                <a:ea typeface="Calibri" panose="020F0502020204030204" pitchFamily="34" charset="0"/>
                <a:cs typeface="Calibri" panose="020F0502020204030204" pitchFamily="34" charset="0"/>
              </a:rPr>
              <a:t>Germany.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24 Institute of Geodynamics, National Observatory of Athens</a:t>
            </a:r>
            <a:r>
              <a:rPr lang="en-GB" sz="1000" b="1" dirty="0">
                <a:effectLst/>
                <a:latin typeface="Calibri" panose="020F0502020204030204" pitchFamily="34" charset="0"/>
                <a:ea typeface="Calibri" panose="020F0502020204030204" pitchFamily="34" charset="0"/>
                <a:cs typeface="Calibri" panose="020F0502020204030204" pitchFamily="34" charset="0"/>
              </a:rPr>
              <a:t>, Greece.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25 Noise Department, Brussels Environment, Brussels-Capital Region, </a:t>
            </a:r>
            <a:r>
              <a:rPr lang="en-GB" sz="1000" b="1" dirty="0">
                <a:effectLst/>
                <a:latin typeface="Calibri" panose="020F0502020204030204" pitchFamily="34" charset="0"/>
                <a:ea typeface="Calibri" panose="020F0502020204030204" pitchFamily="34" charset="0"/>
                <a:cs typeface="Calibri" panose="020F0502020204030204" pitchFamily="34" charset="0"/>
              </a:rPr>
              <a:t>Belgium. </a:t>
            </a:r>
            <a:endParaRPr lang="en-GB" sz="1000" dirty="0">
              <a:effectLst/>
              <a:latin typeface="Calibri" panose="020F0502020204030204" pitchFamily="34" charset="0"/>
              <a:ea typeface="Calibri" panose="020F0502020204030204" pitchFamily="34" charset="0"/>
              <a:cs typeface="Calibri" panose="020F0502020204030204" pitchFamily="34"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26 </a:t>
            </a:r>
            <a:r>
              <a:rPr lang="en-GB" sz="1000" dirty="0" err="1">
                <a:effectLst/>
                <a:latin typeface="Calibri" panose="020F0502020204030204" pitchFamily="34" charset="0"/>
                <a:ea typeface="Calibri" panose="020F0502020204030204" pitchFamily="34" charset="0"/>
                <a:cs typeface="Calibri" panose="020F0502020204030204" pitchFamily="34" charset="0"/>
              </a:rPr>
              <a:t>Observatorio</a:t>
            </a:r>
            <a:r>
              <a:rPr lang="en-GB" sz="1000" dirty="0">
                <a:effectLst/>
                <a:latin typeface="Calibri" panose="020F0502020204030204" pitchFamily="34" charset="0"/>
                <a:ea typeface="Calibri" panose="020F0502020204030204" pitchFamily="34" charset="0"/>
                <a:cs typeface="Calibri" panose="020F0502020204030204" pitchFamily="34" charset="0"/>
              </a:rPr>
              <a:t> San Calixto, </a:t>
            </a:r>
            <a:r>
              <a:rPr lang="en-GB" sz="1000" b="1" dirty="0">
                <a:effectLst/>
                <a:latin typeface="Calibri" panose="020F0502020204030204" pitchFamily="34" charset="0"/>
                <a:ea typeface="Calibri" panose="020F0502020204030204" pitchFamily="34" charset="0"/>
                <a:cs typeface="Calibri" panose="020F0502020204030204" pitchFamily="34" charset="0"/>
              </a:rPr>
              <a:t>Bolivia. </a:t>
            </a: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27 </a:t>
            </a:r>
            <a:r>
              <a:rPr lang="en-GB" sz="1000" dirty="0" err="1">
                <a:effectLst/>
                <a:latin typeface="Calibri" panose="020F0502020204030204" pitchFamily="34" charset="0"/>
                <a:ea typeface="Calibri" panose="020F0502020204030204" pitchFamily="34" charset="0"/>
                <a:cs typeface="Calibri" panose="020F0502020204030204" pitchFamily="34" charset="0"/>
              </a:rPr>
              <a:t>Seismotech</a:t>
            </a:r>
            <a:r>
              <a:rPr lang="en-GB" sz="1000" dirty="0">
                <a:effectLst/>
                <a:latin typeface="Calibri" panose="020F0502020204030204" pitchFamily="34" charset="0"/>
                <a:ea typeface="Calibri" panose="020F0502020204030204" pitchFamily="34" charset="0"/>
                <a:cs typeface="Calibri" panose="020F0502020204030204" pitchFamily="34" charset="0"/>
              </a:rPr>
              <a:t> S.A., Athens, </a:t>
            </a:r>
            <a:r>
              <a:rPr lang="en-GB" sz="1000" b="1" dirty="0">
                <a:effectLst/>
                <a:latin typeface="Calibri" panose="020F0502020204030204" pitchFamily="34" charset="0"/>
                <a:ea typeface="Calibri" panose="020F0502020204030204" pitchFamily="34" charset="0"/>
                <a:cs typeface="Calibri" panose="020F0502020204030204" pitchFamily="34" charset="0"/>
              </a:rPr>
              <a:t>Greece.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28 Hellenic Mediterranean University, Dept. of Environmental &amp; Natural Resources Engineering, Laboratory of Geophysics &amp; Seismology, Chania</a:t>
            </a:r>
            <a:r>
              <a:rPr lang="en-GB" sz="1000" b="1" dirty="0">
                <a:effectLst/>
                <a:latin typeface="Calibri" panose="020F0502020204030204" pitchFamily="34" charset="0"/>
                <a:ea typeface="Calibri" panose="020F0502020204030204" pitchFamily="34" charset="0"/>
                <a:cs typeface="Calibri" panose="020F0502020204030204" pitchFamily="34" charset="0"/>
              </a:rPr>
              <a:t>, Greece.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29 </a:t>
            </a:r>
            <a:r>
              <a:rPr lang="en-GB" sz="1000" dirty="0" err="1">
                <a:effectLst/>
                <a:latin typeface="Calibri" panose="020F0502020204030204" pitchFamily="34" charset="0"/>
                <a:ea typeface="Calibri" panose="020F0502020204030204" pitchFamily="34" charset="0"/>
                <a:cs typeface="Calibri" panose="020F0502020204030204" pitchFamily="34" charset="0"/>
              </a:rPr>
              <a:t>Norges</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Geotekniske</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Institutt</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Sognsveien</a:t>
            </a:r>
            <a:r>
              <a:rPr lang="en-GB" sz="1000" dirty="0">
                <a:effectLst/>
                <a:latin typeface="Calibri" panose="020F0502020204030204" pitchFamily="34" charset="0"/>
                <a:ea typeface="Calibri" panose="020F0502020204030204" pitchFamily="34" charset="0"/>
                <a:cs typeface="Calibri" panose="020F0502020204030204" pitchFamily="34" charset="0"/>
              </a:rPr>
              <a:t> 72, 0855 Oslo, </a:t>
            </a:r>
            <a:r>
              <a:rPr lang="en-GB" sz="1000" b="1" dirty="0">
                <a:effectLst/>
                <a:latin typeface="Calibri" panose="020F0502020204030204" pitchFamily="34" charset="0"/>
                <a:ea typeface="Calibri" panose="020F0502020204030204" pitchFamily="34" charset="0"/>
                <a:cs typeface="Calibri" panose="020F0502020204030204" pitchFamily="34" charset="0"/>
              </a:rPr>
              <a:t>Norway.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30 Geophysical Institute, University of Alaska Fairbanks, Alaska 99775,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31 National Institute for Earth Physics, </a:t>
            </a:r>
            <a:r>
              <a:rPr lang="en-GB" sz="1000" dirty="0" err="1">
                <a:effectLst/>
                <a:latin typeface="Calibri" panose="020F0502020204030204" pitchFamily="34" charset="0"/>
                <a:ea typeface="Calibri" panose="020F0502020204030204" pitchFamily="34" charset="0"/>
                <a:cs typeface="Calibri" panose="020F0502020204030204" pitchFamily="34" charset="0"/>
              </a:rPr>
              <a:t>Calugareni</a:t>
            </a:r>
            <a:r>
              <a:rPr lang="en-GB" sz="1000" dirty="0">
                <a:effectLst/>
                <a:latin typeface="Calibri" panose="020F0502020204030204" pitchFamily="34" charset="0"/>
                <a:ea typeface="Calibri" panose="020F0502020204030204" pitchFamily="34" charset="0"/>
                <a:cs typeface="Calibri" panose="020F0502020204030204" pitchFamily="34" charset="0"/>
              </a:rPr>
              <a:t> 12, </a:t>
            </a:r>
            <a:r>
              <a:rPr lang="en-GB" sz="1000" dirty="0" err="1">
                <a:effectLst/>
                <a:latin typeface="Calibri" panose="020F0502020204030204" pitchFamily="34" charset="0"/>
                <a:ea typeface="Calibri" panose="020F0502020204030204" pitchFamily="34" charset="0"/>
                <a:cs typeface="Calibri" panose="020F0502020204030204" pitchFamily="34" charset="0"/>
              </a:rPr>
              <a:t>Magurele</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b="1" dirty="0">
                <a:effectLst/>
                <a:latin typeface="Calibri" panose="020F0502020204030204" pitchFamily="34" charset="0"/>
                <a:ea typeface="Calibri" panose="020F0502020204030204" pitchFamily="34" charset="0"/>
                <a:cs typeface="Calibri" panose="020F0502020204030204" pitchFamily="34" charset="0"/>
              </a:rPr>
              <a:t>Romania.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32 </a:t>
            </a:r>
            <a:r>
              <a:rPr lang="en-GB" sz="1000" dirty="0" err="1">
                <a:effectLst/>
                <a:latin typeface="Calibri" panose="020F0502020204030204" pitchFamily="34" charset="0"/>
                <a:ea typeface="Calibri" panose="020F0502020204030204" pitchFamily="34" charset="0"/>
                <a:cs typeface="Calibri" panose="020F0502020204030204" pitchFamily="34" charset="0"/>
              </a:rPr>
              <a:t>Réseau</a:t>
            </a:r>
            <a:r>
              <a:rPr lang="en-GB" sz="1000" dirty="0">
                <a:effectLst/>
                <a:latin typeface="Calibri" panose="020F0502020204030204" pitchFamily="34" charset="0"/>
                <a:ea typeface="Calibri" panose="020F0502020204030204" pitchFamily="34" charset="0"/>
                <a:cs typeface="Calibri" panose="020F0502020204030204" pitchFamily="34" charset="0"/>
              </a:rPr>
              <a:t> National de Surveillance </a:t>
            </a:r>
            <a:r>
              <a:rPr lang="en-GB" sz="1000" dirty="0" err="1">
                <a:effectLst/>
                <a:latin typeface="Calibri" panose="020F0502020204030204" pitchFamily="34" charset="0"/>
                <a:ea typeface="Calibri" panose="020F0502020204030204" pitchFamily="34" charset="0"/>
                <a:cs typeface="Calibri" panose="020F0502020204030204" pitchFamily="34" charset="0"/>
              </a:rPr>
              <a:t>Sismique</a:t>
            </a:r>
            <a:r>
              <a:rPr lang="en-GB" sz="1000" dirty="0">
                <a:effectLst/>
                <a:latin typeface="Calibri" panose="020F0502020204030204" pitchFamily="34" charset="0"/>
                <a:ea typeface="Calibri" panose="020F0502020204030204" pitchFamily="34" charset="0"/>
                <a:cs typeface="Calibri" panose="020F0502020204030204" pitchFamily="34" charset="0"/>
              </a:rPr>
              <a:t> (RENASS); </a:t>
            </a:r>
            <a:r>
              <a:rPr lang="en-GB" sz="1000" dirty="0" err="1">
                <a:effectLst/>
                <a:latin typeface="Calibri" panose="020F0502020204030204" pitchFamily="34" charset="0"/>
                <a:ea typeface="Calibri" panose="020F0502020204030204" pitchFamily="34" charset="0"/>
                <a:cs typeface="Calibri" panose="020F0502020204030204" pitchFamily="34" charset="0"/>
              </a:rPr>
              <a:t>Université</a:t>
            </a:r>
            <a:r>
              <a:rPr lang="en-GB" sz="1000" dirty="0">
                <a:effectLst/>
                <a:latin typeface="Calibri" panose="020F0502020204030204" pitchFamily="34" charset="0"/>
                <a:ea typeface="Calibri" panose="020F0502020204030204" pitchFamily="34" charset="0"/>
                <a:cs typeface="Calibri" panose="020F0502020204030204" pitchFamily="34" charset="0"/>
              </a:rPr>
              <a:t> de Strasbourg, CNRS, EOST UMS830, 5 rue René Descartes, F-67084 Strasbourg Cedex, </a:t>
            </a:r>
            <a:r>
              <a:rPr lang="en-GB" sz="1000" b="1" dirty="0">
                <a:effectLst/>
                <a:latin typeface="Calibri" panose="020F0502020204030204" pitchFamily="34" charset="0"/>
                <a:ea typeface="Calibri" panose="020F0502020204030204" pitchFamily="34" charset="0"/>
                <a:cs typeface="Calibri" panose="020F0502020204030204" pitchFamily="34" charset="0"/>
              </a:rPr>
              <a:t>France.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33 Institute of Earth Sciences, Faculty of Geosciences and Environment, University of Lausanne, Lausanne, </a:t>
            </a:r>
            <a:r>
              <a:rPr lang="en-GB" sz="1000" b="1" dirty="0">
                <a:effectLst/>
                <a:latin typeface="Calibri" panose="020F0502020204030204" pitchFamily="34" charset="0"/>
                <a:ea typeface="Calibri" panose="020F0502020204030204" pitchFamily="34" charset="0"/>
                <a:cs typeface="Calibri" panose="020F0502020204030204" pitchFamily="34" charset="0"/>
              </a:rPr>
              <a:t>Switzerland.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34 School of Earth Sciences, University of Bristol, Queen's Road, Bristol, BS8 1RJ, </a:t>
            </a:r>
            <a:r>
              <a:rPr lang="en-GB" sz="1000" b="1" dirty="0">
                <a:effectLst/>
                <a:latin typeface="Calibri" panose="020F0502020204030204" pitchFamily="34" charset="0"/>
                <a:ea typeface="Calibri" panose="020F0502020204030204" pitchFamily="34" charset="0"/>
                <a:cs typeface="Calibri" panose="020F0502020204030204" pitchFamily="34" charset="0"/>
              </a:rPr>
              <a:t>UK.</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35 Instituto </a:t>
            </a:r>
            <a:r>
              <a:rPr lang="en-GB" sz="1000" dirty="0" err="1">
                <a:effectLst/>
                <a:latin typeface="Calibri" panose="020F0502020204030204" pitchFamily="34" charset="0"/>
                <a:ea typeface="Calibri" panose="020F0502020204030204" pitchFamily="34" charset="0"/>
                <a:cs typeface="Calibri" panose="020F0502020204030204" pitchFamily="34" charset="0"/>
              </a:rPr>
              <a:t>Geofisico</a:t>
            </a:r>
            <a:r>
              <a:rPr lang="en-GB" sz="1000" dirty="0">
                <a:effectLst/>
                <a:latin typeface="Calibri" panose="020F0502020204030204" pitchFamily="34" charset="0"/>
                <a:ea typeface="Calibri" panose="020F0502020204030204" pitchFamily="34" charset="0"/>
                <a:cs typeface="Calibri" panose="020F0502020204030204" pitchFamily="34" charset="0"/>
              </a:rPr>
              <a:t> del Peru, Lima, </a:t>
            </a:r>
            <a:r>
              <a:rPr lang="en-GB" sz="1000" b="1" dirty="0">
                <a:effectLst/>
                <a:latin typeface="Calibri" panose="020F0502020204030204" pitchFamily="34" charset="0"/>
                <a:ea typeface="Calibri" panose="020F0502020204030204" pitchFamily="34" charset="0"/>
                <a:cs typeface="Calibri" panose="020F0502020204030204" pitchFamily="34" charset="0"/>
              </a:rPr>
              <a:t>Peru.</a:t>
            </a:r>
            <a:r>
              <a:rPr lang="en-GB" sz="1000" dirty="0">
                <a:effectLst/>
                <a:latin typeface="Calibri" panose="020F0502020204030204" pitchFamily="34" charset="0"/>
                <a:ea typeface="Calibri" panose="020F0502020204030204" pitchFamily="34" charset="0"/>
                <a:cs typeface="Calibri" panose="020F0502020204030204" pitchFamily="34" charset="0"/>
              </a:rPr>
              <a:t> </a:t>
            </a: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36 Department of Geosciences, Princeton University, NJ,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37 Institute of Geophysics, University of Tehran, </a:t>
            </a:r>
            <a:r>
              <a:rPr lang="en-GB" sz="1000" b="1" dirty="0">
                <a:effectLst/>
                <a:latin typeface="Calibri" panose="020F0502020204030204" pitchFamily="34" charset="0"/>
                <a:ea typeface="Calibri" panose="020F0502020204030204" pitchFamily="34" charset="0"/>
                <a:cs typeface="Calibri" panose="020F0502020204030204" pitchFamily="34" charset="0"/>
              </a:rPr>
              <a:t>Iran.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38 Weston Observatory, Department of Earth and Environmental Sciences, Boston College, Weston, MA</a:t>
            </a:r>
            <a:r>
              <a:rPr lang="en-GB" sz="1000" b="1" dirty="0">
                <a:effectLst/>
                <a:latin typeface="Calibri" panose="020F0502020204030204" pitchFamily="34" charset="0"/>
                <a:ea typeface="Calibri" panose="020F0502020204030204" pitchFamily="34" charset="0"/>
                <a:cs typeface="Calibri" panose="020F0502020204030204" pitchFamily="34" charset="0"/>
              </a:rPr>
              <a:t>, 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39 Seismological Laboratory, California Institute of Technology, Pasadena, CA,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40 Geophysics Department, Stanford University, Stanford, CA,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41 SETI Institute, Mountain View, CA</a:t>
            </a:r>
            <a:r>
              <a:rPr lang="en-GB" sz="1000" b="1" dirty="0">
                <a:effectLst/>
                <a:latin typeface="Calibri" panose="020F0502020204030204" pitchFamily="34" charset="0"/>
                <a:ea typeface="Calibri" panose="020F0502020204030204" pitchFamily="34" charset="0"/>
                <a:cs typeface="Calibri" panose="020F0502020204030204" pitchFamily="34" charset="0"/>
              </a:rPr>
              <a:t>, USA.</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42 Faculty of Science, Department of Earth, Ocean and Atmospheric Sciences, University of British Columbia, </a:t>
            </a:r>
            <a:r>
              <a:rPr lang="en-GB" sz="1000" b="1" dirty="0">
                <a:effectLst/>
                <a:latin typeface="Calibri" panose="020F0502020204030204" pitchFamily="34" charset="0"/>
                <a:ea typeface="Calibri" panose="020F0502020204030204" pitchFamily="34" charset="0"/>
                <a:cs typeface="Calibri" panose="020F0502020204030204" pitchFamily="34" charset="0"/>
              </a:rPr>
              <a:t>Canada.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43 Ludwig-</a:t>
            </a:r>
            <a:r>
              <a:rPr lang="en-GB" sz="1000" dirty="0" err="1">
                <a:effectLst/>
                <a:latin typeface="Calibri" panose="020F0502020204030204" pitchFamily="34" charset="0"/>
                <a:ea typeface="Calibri" panose="020F0502020204030204" pitchFamily="34" charset="0"/>
                <a:cs typeface="Calibri" panose="020F0502020204030204" pitchFamily="34" charset="0"/>
              </a:rPr>
              <a:t>Maximilians</a:t>
            </a:r>
            <a:r>
              <a:rPr lang="en-GB" sz="1000" dirty="0">
                <a:effectLst/>
                <a:latin typeface="Calibri" panose="020F0502020204030204" pitchFamily="34" charset="0"/>
                <a:ea typeface="Calibri" panose="020F0502020204030204" pitchFamily="34" charset="0"/>
                <a:cs typeface="Calibri" panose="020F0502020204030204" pitchFamily="34" charset="0"/>
              </a:rPr>
              <a:t>-Universität München, Munich</a:t>
            </a:r>
            <a:r>
              <a:rPr lang="en-GB" sz="1000" b="1" dirty="0">
                <a:effectLst/>
                <a:latin typeface="Calibri" panose="020F0502020204030204" pitchFamily="34" charset="0"/>
                <a:ea typeface="Calibri" panose="020F0502020204030204" pitchFamily="34" charset="0"/>
                <a:cs typeface="Calibri" panose="020F0502020204030204" pitchFamily="34" charset="0"/>
              </a:rPr>
              <a:t>, Germany.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44 Research School of Earth Sciences, Australian National University, Canberra, ACT </a:t>
            </a:r>
            <a:r>
              <a:rPr lang="en-GB" sz="1000" b="1" dirty="0">
                <a:effectLst/>
                <a:latin typeface="Calibri" panose="020F0502020204030204" pitchFamily="34" charset="0"/>
                <a:ea typeface="Calibri" panose="020F0502020204030204" pitchFamily="34" charset="0"/>
                <a:cs typeface="Calibri" panose="020F0502020204030204" pitchFamily="34" charset="0"/>
              </a:rPr>
              <a:t>Australia.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Rounded Corners 3">
            <a:extLst>
              <a:ext uri="{FF2B5EF4-FFF2-40B4-BE49-F238E27FC236}">
                <a16:creationId xmlns:a16="http://schemas.microsoft.com/office/drawing/2014/main" id="{880B4F59-7F11-47C5-84D0-99C8D1B16A30}"/>
              </a:ext>
            </a:extLst>
          </p:cNvPr>
          <p:cNvSpPr/>
          <p:nvPr/>
        </p:nvSpPr>
        <p:spPr>
          <a:xfrm>
            <a:off x="6127241" y="729332"/>
            <a:ext cx="2583336" cy="12554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of these countries are prone to suffer earthquakes?</a:t>
            </a:r>
          </a:p>
        </p:txBody>
      </p:sp>
    </p:spTree>
    <p:extLst>
      <p:ext uri="{BB962C8B-B14F-4D97-AF65-F5344CB8AC3E}">
        <p14:creationId xmlns:p14="http://schemas.microsoft.com/office/powerpoint/2010/main" val="2679007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D2CF68-6AB9-4793-89ED-38131B869652}"/>
              </a:ext>
            </a:extLst>
          </p:cNvPr>
          <p:cNvSpPr txBox="1"/>
          <p:nvPr/>
        </p:nvSpPr>
        <p:spPr>
          <a:xfrm>
            <a:off x="720000" y="360000"/>
            <a:ext cx="2583336" cy="369332"/>
          </a:xfrm>
          <a:prstGeom prst="rect">
            <a:avLst/>
          </a:prstGeom>
          <a:noFill/>
        </p:spPr>
        <p:txBody>
          <a:bodyPr wrap="none" rtlCol="0" anchor="t">
            <a:spAutoFit/>
          </a:bodyPr>
          <a:lstStyle/>
          <a:p>
            <a:r>
              <a:rPr lang="en-GB" b="1" dirty="0"/>
              <a:t>Who were the scientists?</a:t>
            </a:r>
          </a:p>
        </p:txBody>
      </p:sp>
      <p:sp>
        <p:nvSpPr>
          <p:cNvPr id="9" name="TextBox 8">
            <a:extLst>
              <a:ext uri="{FF2B5EF4-FFF2-40B4-BE49-F238E27FC236}">
                <a16:creationId xmlns:a16="http://schemas.microsoft.com/office/drawing/2014/main" id="{30155834-C85E-4D6D-AC21-72C739AC8B1B}"/>
              </a:ext>
            </a:extLst>
          </p:cNvPr>
          <p:cNvSpPr txBox="1"/>
          <p:nvPr/>
        </p:nvSpPr>
        <p:spPr>
          <a:xfrm>
            <a:off x="2286000" y="-6846230"/>
            <a:ext cx="8046640" cy="5912837"/>
          </a:xfrm>
          <a:prstGeom prst="rect">
            <a:avLst/>
          </a:prstGeom>
          <a:noFill/>
        </p:spPr>
        <p:txBody>
          <a:bodyPr wrap="square">
            <a:spAutoFit/>
          </a:bodyPr>
          <a:lstStyle/>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1Seismology-Gravimetry, Royal Observatory of Belgium, Avenue </a:t>
            </a:r>
            <a:r>
              <a:rPr lang="en-GB" sz="900" dirty="0" err="1">
                <a:effectLst/>
                <a:latin typeface="Calibri" panose="020F0502020204030204" pitchFamily="34" charset="0"/>
                <a:ea typeface="Calibri" panose="020F0502020204030204" pitchFamily="34" charset="0"/>
                <a:cs typeface="Calibri" panose="020F0502020204030204" pitchFamily="34" charset="0"/>
              </a:rPr>
              <a:t>circulaire</a:t>
            </a:r>
            <a:r>
              <a:rPr lang="en-GB" sz="900" dirty="0">
                <a:effectLst/>
                <a:latin typeface="Calibri" panose="020F0502020204030204" pitchFamily="34" charset="0"/>
                <a:ea typeface="Calibri" panose="020F0502020204030204" pitchFamily="34" charset="0"/>
                <a:cs typeface="Calibri" panose="020F0502020204030204" pitchFamily="34" charset="0"/>
              </a:rPr>
              <a:t> 3, 1180 Brussels, Belgium.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2Department of Earth Science and Engineering, Imperial College London, London, UK.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3Department of Physics, University of Auckland, New Zealand.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4Department of Earth Sciences, Royal Holloway University of London, Egham, UK.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5Centro de </a:t>
            </a:r>
            <a:r>
              <a:rPr lang="en-GB" sz="900" dirty="0" err="1">
                <a:effectLst/>
                <a:latin typeface="Calibri" panose="020F0502020204030204" pitchFamily="34" charset="0"/>
                <a:ea typeface="Calibri" panose="020F0502020204030204" pitchFamily="34" charset="0"/>
                <a:cs typeface="Calibri" panose="020F0502020204030204" pitchFamily="34" charset="0"/>
              </a:rPr>
              <a:t>Geociencias</a:t>
            </a:r>
            <a:r>
              <a:rPr lang="en-GB" sz="900" dirty="0">
                <a:effectLst/>
                <a:latin typeface="Calibri" panose="020F0502020204030204" pitchFamily="34" charset="0"/>
                <a:ea typeface="Calibri" panose="020F0502020204030204" pitchFamily="34" charset="0"/>
                <a:cs typeface="Calibri" panose="020F0502020204030204" pitchFamily="34" charset="0"/>
              </a:rPr>
              <a:t>, Universidad Nacional </a:t>
            </a:r>
            <a:r>
              <a:rPr lang="en-GB" sz="900" dirty="0" err="1">
                <a:effectLst/>
                <a:latin typeface="Calibri" panose="020F0502020204030204" pitchFamily="34" charset="0"/>
                <a:ea typeface="Calibri" panose="020F0502020204030204" pitchFamily="34" charset="0"/>
                <a:cs typeface="Calibri" panose="020F0502020204030204" pitchFamily="34" charset="0"/>
              </a:rPr>
              <a:t>Autónoma</a:t>
            </a:r>
            <a:r>
              <a:rPr lang="en-GB" sz="900" dirty="0">
                <a:effectLst/>
                <a:latin typeface="Calibri" panose="020F0502020204030204" pitchFamily="34" charset="0"/>
                <a:ea typeface="Calibri" panose="020F0502020204030204" pitchFamily="34" charset="0"/>
                <a:cs typeface="Calibri" panose="020F0502020204030204" pitchFamily="34" charset="0"/>
              </a:rPr>
              <a:t> de México, Campus </a:t>
            </a:r>
            <a:r>
              <a:rPr lang="en-GB" sz="900" dirty="0" err="1">
                <a:effectLst/>
                <a:latin typeface="Calibri" panose="020F0502020204030204" pitchFamily="34" charset="0"/>
                <a:ea typeface="Calibri" panose="020F0502020204030204" pitchFamily="34" charset="0"/>
                <a:cs typeface="Calibri" panose="020F0502020204030204" pitchFamily="34" charset="0"/>
              </a:rPr>
              <a:t>Juriquilla</a:t>
            </a:r>
            <a:r>
              <a:rPr lang="en-GB" sz="900" dirty="0">
                <a:effectLst/>
                <a:latin typeface="Calibri" panose="020F0502020204030204" pitchFamily="34" charset="0"/>
                <a:ea typeface="Calibri" panose="020F0502020204030204" pitchFamily="34" charset="0"/>
                <a:cs typeface="Calibri" panose="020F0502020204030204" pitchFamily="34" charset="0"/>
              </a:rPr>
              <a:t>, Querétaro, Mexico.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6Swiss Seismological Service, ETH Zurich, </a:t>
            </a:r>
            <a:r>
              <a:rPr lang="en-GB" sz="900" dirty="0" err="1">
                <a:effectLst/>
                <a:latin typeface="Calibri" panose="020F0502020204030204" pitchFamily="34" charset="0"/>
                <a:ea typeface="Calibri" panose="020F0502020204030204" pitchFamily="34" charset="0"/>
                <a:cs typeface="Calibri" panose="020F0502020204030204" pitchFamily="34" charset="0"/>
              </a:rPr>
              <a:t>Sonneggstrasse</a:t>
            </a:r>
            <a:r>
              <a:rPr lang="en-GB" sz="900" dirty="0">
                <a:effectLst/>
                <a:latin typeface="Calibri" panose="020F0502020204030204" pitchFamily="34" charset="0"/>
                <a:ea typeface="Calibri" panose="020F0502020204030204" pitchFamily="34" charset="0"/>
                <a:cs typeface="Calibri" panose="020F0502020204030204" pitchFamily="34" charset="0"/>
              </a:rPr>
              <a:t> 5, CH-8092, Zurich, Switzerland.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7Institute of Seismology, University of Helsinki, Helsinki, Finland.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8U.S. Geological Survey - Albuquerque Seismological Laboratory, New Mexico, USA.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9Zentralanstalt </a:t>
            </a:r>
            <a:r>
              <a:rPr lang="en-GB" sz="900" dirty="0" err="1">
                <a:effectLst/>
                <a:latin typeface="Calibri" panose="020F0502020204030204" pitchFamily="34" charset="0"/>
                <a:ea typeface="Calibri" panose="020F0502020204030204" pitchFamily="34" charset="0"/>
                <a:cs typeface="Calibri" panose="020F0502020204030204" pitchFamily="34" charset="0"/>
              </a:rPr>
              <a:t>für</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Meteorologie</a:t>
            </a:r>
            <a:r>
              <a:rPr lang="en-GB" sz="900" dirty="0">
                <a:effectLst/>
                <a:latin typeface="Calibri" panose="020F0502020204030204" pitchFamily="34" charset="0"/>
                <a:ea typeface="Calibri" panose="020F0502020204030204" pitchFamily="34" charset="0"/>
                <a:cs typeface="Calibri" panose="020F0502020204030204" pitchFamily="34" charset="0"/>
              </a:rPr>
              <a:t> und </a:t>
            </a:r>
            <a:r>
              <a:rPr lang="en-GB" sz="900" dirty="0" err="1">
                <a:effectLst/>
                <a:latin typeface="Calibri" panose="020F0502020204030204" pitchFamily="34" charset="0"/>
                <a:ea typeface="Calibri" panose="020F0502020204030204" pitchFamily="34" charset="0"/>
                <a:cs typeface="Calibri" panose="020F0502020204030204" pitchFamily="34" charset="0"/>
              </a:rPr>
              <a:t>Geodynamik</a:t>
            </a:r>
            <a:r>
              <a:rPr lang="en-GB" sz="900" dirty="0">
                <a:effectLst/>
                <a:latin typeface="Calibri" panose="020F0502020204030204" pitchFamily="34" charset="0"/>
                <a:ea typeface="Calibri" panose="020F0502020204030204" pitchFamily="34" charset="0"/>
                <a:cs typeface="Calibri" panose="020F0502020204030204" pitchFamily="34" charset="0"/>
              </a:rPr>
              <a:t> (ZAMG), Vienna, Austria.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10Escuela </a:t>
            </a:r>
            <a:r>
              <a:rPr lang="en-GB" sz="900" dirty="0" err="1">
                <a:effectLst/>
                <a:latin typeface="Calibri" panose="020F0502020204030204" pitchFamily="34" charset="0"/>
                <a:ea typeface="Calibri" panose="020F0502020204030204" pitchFamily="34" charset="0"/>
                <a:cs typeface="Calibri" panose="020F0502020204030204" pitchFamily="34" charset="0"/>
              </a:rPr>
              <a:t>Centroamericana</a:t>
            </a:r>
            <a:r>
              <a:rPr lang="en-GB" sz="900" dirty="0">
                <a:effectLst/>
                <a:latin typeface="Calibri" panose="020F0502020204030204" pitchFamily="34" charset="0"/>
                <a:ea typeface="Calibri" panose="020F0502020204030204" pitchFamily="34" charset="0"/>
                <a:cs typeface="Calibri" panose="020F0502020204030204" pitchFamily="34" charset="0"/>
              </a:rPr>
              <a:t> de </a:t>
            </a:r>
            <a:r>
              <a:rPr lang="en-GB" sz="900" dirty="0" err="1">
                <a:effectLst/>
                <a:latin typeface="Calibri" panose="020F0502020204030204" pitchFamily="34" charset="0"/>
                <a:ea typeface="Calibri" panose="020F0502020204030204" pitchFamily="34" charset="0"/>
                <a:cs typeface="Calibri" panose="020F0502020204030204" pitchFamily="34" charset="0"/>
              </a:rPr>
              <a:t>Geología</a:t>
            </a:r>
            <a:r>
              <a:rPr lang="en-GB" sz="900" dirty="0">
                <a:effectLst/>
                <a:latin typeface="Calibri" panose="020F0502020204030204" pitchFamily="34" charset="0"/>
                <a:ea typeface="Calibri" panose="020F0502020204030204" pitchFamily="34" charset="0"/>
                <a:cs typeface="Calibri" panose="020F0502020204030204" pitchFamily="34" charset="0"/>
              </a:rPr>
              <a:t>, Universidad de Costa Rica, San José, Costa Rica.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11R&amp;D Seismology and Acoustics, Royal Netherlands Meteorological Institute (KNMI), </a:t>
            </a:r>
            <a:r>
              <a:rPr lang="en-GB" sz="900" dirty="0" err="1">
                <a:effectLst/>
                <a:latin typeface="Calibri" panose="020F0502020204030204" pitchFamily="34" charset="0"/>
                <a:ea typeface="Calibri" panose="020F0502020204030204" pitchFamily="34" charset="0"/>
                <a:cs typeface="Calibri" panose="020F0502020204030204" pitchFamily="34" charset="0"/>
              </a:rPr>
              <a:t>Utrechtseweg</a:t>
            </a:r>
            <a:r>
              <a:rPr lang="en-GB" sz="900" dirty="0">
                <a:effectLst/>
                <a:latin typeface="Calibri" panose="020F0502020204030204" pitchFamily="34" charset="0"/>
                <a:ea typeface="Calibri" panose="020F0502020204030204" pitchFamily="34" charset="0"/>
                <a:cs typeface="Calibri" panose="020F0502020204030204" pitchFamily="34" charset="0"/>
              </a:rPr>
              <a:t> 297, 3731 GA De </a:t>
            </a:r>
            <a:r>
              <a:rPr lang="en-GB" sz="900" dirty="0" err="1">
                <a:effectLst/>
                <a:latin typeface="Calibri" panose="020F0502020204030204" pitchFamily="34" charset="0"/>
                <a:ea typeface="Calibri" panose="020F0502020204030204" pitchFamily="34" charset="0"/>
                <a:cs typeface="Calibri" panose="020F0502020204030204" pitchFamily="34" charset="0"/>
              </a:rPr>
              <a:t>Bilt</a:t>
            </a:r>
            <a:r>
              <a:rPr lang="en-GB" sz="900" dirty="0">
                <a:effectLst/>
                <a:latin typeface="Calibri" panose="020F0502020204030204" pitchFamily="34" charset="0"/>
                <a:ea typeface="Calibri" panose="020F0502020204030204" pitchFamily="34" charset="0"/>
                <a:cs typeface="Calibri" panose="020F0502020204030204" pitchFamily="34" charset="0"/>
              </a:rPr>
              <a:t>, Netherlands.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12Kandilli Observatory and Earthquake Research Institute, </a:t>
            </a:r>
            <a:r>
              <a:rPr lang="en-GB" sz="900" dirty="0" err="1">
                <a:effectLst/>
                <a:latin typeface="Calibri" panose="020F0502020204030204" pitchFamily="34" charset="0"/>
                <a:ea typeface="Calibri" panose="020F0502020204030204" pitchFamily="34" charset="0"/>
                <a:cs typeface="Calibri" panose="020F0502020204030204" pitchFamily="34" charset="0"/>
              </a:rPr>
              <a:t>Boğaziçi</a:t>
            </a:r>
            <a:r>
              <a:rPr lang="en-GB" sz="900" dirty="0">
                <a:effectLst/>
                <a:latin typeface="Calibri" panose="020F0502020204030204" pitchFamily="34" charset="0"/>
                <a:ea typeface="Calibri" panose="020F0502020204030204" pitchFamily="34" charset="0"/>
                <a:cs typeface="Calibri" panose="020F0502020204030204" pitchFamily="34" charset="0"/>
              </a:rPr>
              <a:t> University, Istanbul, Turkey.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13GFZ German Research Centre for Geosciences, Potsdam, Germany.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14Dipartimento di </a:t>
            </a:r>
            <a:r>
              <a:rPr lang="en-GB" sz="900" dirty="0" err="1">
                <a:effectLst/>
                <a:latin typeface="Calibri" panose="020F0502020204030204" pitchFamily="34" charset="0"/>
                <a:ea typeface="Calibri" panose="020F0502020204030204" pitchFamily="34" charset="0"/>
                <a:cs typeface="Calibri" panose="020F0502020204030204" pitchFamily="34" charset="0"/>
              </a:rPr>
              <a:t>Scienze</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Biologiche</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Geologiche</a:t>
            </a:r>
            <a:r>
              <a:rPr lang="en-GB" sz="900" dirty="0">
                <a:effectLst/>
                <a:latin typeface="Calibri" panose="020F0502020204030204" pitchFamily="34" charset="0"/>
                <a:ea typeface="Calibri" panose="020F0502020204030204" pitchFamily="34" charset="0"/>
                <a:cs typeface="Calibri" panose="020F0502020204030204" pitchFamily="34" charset="0"/>
              </a:rPr>
              <a:t> e </a:t>
            </a:r>
            <a:r>
              <a:rPr lang="en-GB" sz="900" dirty="0" err="1">
                <a:effectLst/>
                <a:latin typeface="Calibri" panose="020F0502020204030204" pitchFamily="34" charset="0"/>
                <a:ea typeface="Calibri" panose="020F0502020204030204" pitchFamily="34" charset="0"/>
                <a:cs typeface="Calibri" panose="020F0502020204030204" pitchFamily="34" charset="0"/>
              </a:rPr>
              <a:t>Ambientali</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Università</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Degli</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Studi</a:t>
            </a:r>
            <a:r>
              <a:rPr lang="en-GB" sz="900" dirty="0">
                <a:effectLst/>
                <a:latin typeface="Calibri" panose="020F0502020204030204" pitchFamily="34" charset="0"/>
                <a:ea typeface="Calibri" panose="020F0502020204030204" pitchFamily="34" charset="0"/>
                <a:cs typeface="Calibri" panose="020F0502020204030204" pitchFamily="34" charset="0"/>
              </a:rPr>
              <a:t> di Catania, Catania, Italy.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15Istituto Nazionale di </a:t>
            </a:r>
            <a:r>
              <a:rPr lang="en-GB" sz="900" dirty="0" err="1">
                <a:effectLst/>
                <a:latin typeface="Calibri" panose="020F0502020204030204" pitchFamily="34" charset="0"/>
                <a:ea typeface="Calibri" panose="020F0502020204030204" pitchFamily="34" charset="0"/>
                <a:cs typeface="Calibri" panose="020F0502020204030204" pitchFamily="34" charset="0"/>
              </a:rPr>
              <a:t>Geofisica</a:t>
            </a:r>
            <a:r>
              <a:rPr lang="en-GB" sz="900" dirty="0">
                <a:effectLst/>
                <a:latin typeface="Calibri" panose="020F0502020204030204" pitchFamily="34" charset="0"/>
                <a:ea typeface="Calibri" panose="020F0502020204030204" pitchFamily="34" charset="0"/>
                <a:cs typeface="Calibri" panose="020F0502020204030204" pitchFamily="34" charset="0"/>
              </a:rPr>
              <a:t> e </a:t>
            </a:r>
            <a:r>
              <a:rPr lang="en-GB" sz="900" dirty="0" err="1">
                <a:effectLst/>
                <a:latin typeface="Calibri" panose="020F0502020204030204" pitchFamily="34" charset="0"/>
                <a:ea typeface="Calibri" panose="020F0502020204030204" pitchFamily="34" charset="0"/>
                <a:cs typeface="Calibri" panose="020F0502020204030204" pitchFamily="34" charset="0"/>
              </a:rPr>
              <a:t>Vulcanologia</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Osservatorio</a:t>
            </a:r>
            <a:r>
              <a:rPr lang="en-GB" sz="900" dirty="0">
                <a:effectLst/>
                <a:latin typeface="Calibri" panose="020F0502020204030204" pitchFamily="34" charset="0"/>
                <a:ea typeface="Calibri" panose="020F0502020204030204" pitchFamily="34" charset="0"/>
                <a:cs typeface="Calibri" panose="020F0502020204030204" pitchFamily="34" charset="0"/>
              </a:rPr>
              <a:t> </a:t>
            </a:r>
            <a:r>
              <a:rPr lang="en-GB" sz="900" dirty="0" err="1">
                <a:effectLst/>
                <a:latin typeface="Calibri" panose="020F0502020204030204" pitchFamily="34" charset="0"/>
                <a:ea typeface="Calibri" panose="020F0502020204030204" pitchFamily="34" charset="0"/>
                <a:cs typeface="Calibri" panose="020F0502020204030204" pitchFamily="34" charset="0"/>
              </a:rPr>
              <a:t>Etneo</a:t>
            </a:r>
            <a:r>
              <a:rPr lang="en-GB" sz="900" dirty="0">
                <a:effectLst/>
                <a:latin typeface="Calibri" panose="020F0502020204030204" pitchFamily="34" charset="0"/>
                <a:ea typeface="Calibri" panose="020F0502020204030204" pitchFamily="34" charset="0"/>
                <a:cs typeface="Calibri" panose="020F0502020204030204" pitchFamily="34" charset="0"/>
              </a:rPr>
              <a:t>, Catania, Italy.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16Bensberg Observatory, University of Cologne, Cologne, Germany.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17Univ. Grenoble Alpes, Univ. </a:t>
            </a:r>
            <a:r>
              <a:rPr lang="en-GB" sz="900" dirty="0" err="1">
                <a:effectLst/>
                <a:latin typeface="Calibri" panose="020F0502020204030204" pitchFamily="34" charset="0"/>
                <a:ea typeface="Calibri" panose="020F0502020204030204" pitchFamily="34" charset="0"/>
                <a:cs typeface="Calibri" panose="020F0502020204030204" pitchFamily="34" charset="0"/>
              </a:rPr>
              <a:t>Savoie</a:t>
            </a:r>
            <a:r>
              <a:rPr lang="en-GB" sz="900" dirty="0">
                <a:effectLst/>
                <a:latin typeface="Calibri" panose="020F0502020204030204" pitchFamily="34" charset="0"/>
                <a:ea typeface="Calibri" panose="020F0502020204030204" pitchFamily="34" charset="0"/>
                <a:cs typeface="Calibri" panose="020F0502020204030204" pitchFamily="34" charset="0"/>
              </a:rPr>
              <a:t> Mont Blanc, CNRS, IRD, IFSTTAR, </a:t>
            </a:r>
            <a:r>
              <a:rPr lang="en-GB" sz="900" dirty="0" err="1">
                <a:effectLst/>
                <a:latin typeface="Calibri" panose="020F0502020204030204" pitchFamily="34" charset="0"/>
                <a:ea typeface="Calibri" panose="020F0502020204030204" pitchFamily="34" charset="0"/>
                <a:cs typeface="Calibri" panose="020F0502020204030204" pitchFamily="34" charset="0"/>
              </a:rPr>
              <a:t>ISTerre</a:t>
            </a:r>
            <a:r>
              <a:rPr lang="en-GB" sz="900" dirty="0">
                <a:effectLst/>
                <a:latin typeface="Calibri" panose="020F0502020204030204" pitchFamily="34" charset="0"/>
                <a:ea typeface="Calibri" panose="020F0502020204030204" pitchFamily="34" charset="0"/>
                <a:cs typeface="Calibri" panose="020F0502020204030204" pitchFamily="34" charset="0"/>
              </a:rPr>
              <a:t>, 38000 Grenoble, France.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18Volcanological and Seismological Observatory of Costa Rica at Universidad Nacional (OVSICORI-UNA), Costa Rica.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19Department of Geology &amp; Geophysics, School of Geosciences, University of Aberdeen, King's College, Aberdeen, AB24 3UE, UK.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20Dublin Institute for Advanced Studies, Geophysics Section, 5 Merrion Square, D02 Y006 Dublin, Ireland.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21Dept. of Geoscience and Engineering, Delft University of Technology, </a:t>
            </a:r>
            <a:r>
              <a:rPr lang="en-GB" sz="900" dirty="0" err="1">
                <a:effectLst/>
                <a:latin typeface="Calibri" panose="020F0502020204030204" pitchFamily="34" charset="0"/>
                <a:ea typeface="Calibri" panose="020F0502020204030204" pitchFamily="34" charset="0"/>
                <a:cs typeface="Calibri" panose="020F0502020204030204" pitchFamily="34" charset="0"/>
              </a:rPr>
              <a:t>Stevinweg</a:t>
            </a:r>
            <a:r>
              <a:rPr lang="en-GB" sz="900" dirty="0">
                <a:effectLst/>
                <a:latin typeface="Calibri" panose="020F0502020204030204" pitchFamily="34" charset="0"/>
                <a:ea typeface="Calibri" panose="020F0502020204030204" pitchFamily="34" charset="0"/>
                <a:cs typeface="Calibri" panose="020F0502020204030204" pitchFamily="34" charset="0"/>
              </a:rPr>
              <a:t> 1, 2628 CN Delft, Netherlands.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22Geosciences Barcelona, CSIC, Barcelona, Spain.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23Federal Institute for Geosciences and Natural Resources (BGR), Hannover, Germany.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24Institute of Geodynamics, National Observatory of Athens, Greece.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900" dirty="0">
                <a:effectLst/>
                <a:latin typeface="Calibri" panose="020F0502020204030204" pitchFamily="34" charset="0"/>
                <a:ea typeface="Calibri" panose="020F0502020204030204" pitchFamily="34" charset="0"/>
                <a:cs typeface="Calibri" panose="020F0502020204030204" pitchFamily="34" charset="0"/>
              </a:rPr>
              <a:t>25Noise Department, Brussels Environment, Brussels-Capital Region, Belgium. </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0E4C312-0C93-4191-8FBD-D8CCC8225002}"/>
              </a:ext>
            </a:extLst>
          </p:cNvPr>
          <p:cNvSpPr txBox="1"/>
          <p:nvPr/>
        </p:nvSpPr>
        <p:spPr>
          <a:xfrm>
            <a:off x="720000" y="840491"/>
            <a:ext cx="7704856" cy="5672322"/>
          </a:xfrm>
          <a:prstGeom prst="rect">
            <a:avLst/>
          </a:prstGeom>
          <a:noFill/>
        </p:spPr>
        <p:txBody>
          <a:bodyPr wrap="square" rtlCol="0">
            <a:spAutoFit/>
          </a:bodyPr>
          <a:lstStyle/>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45 Department of Earth and Planetary Sciences, McGill University, Montréal, QC, </a:t>
            </a:r>
            <a:r>
              <a:rPr lang="en-GB" sz="1000" b="1" dirty="0">
                <a:effectLst/>
                <a:latin typeface="Calibri" panose="020F0502020204030204" pitchFamily="34" charset="0"/>
                <a:ea typeface="Calibri" panose="020F0502020204030204" pitchFamily="34" charset="0"/>
                <a:cs typeface="Calibri" panose="020F0502020204030204" pitchFamily="34" charset="0"/>
              </a:rPr>
              <a:t>Canada.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46 GEOTOP Research Centre, Montréal, QC, </a:t>
            </a:r>
            <a:r>
              <a:rPr lang="en-GB" sz="1000" b="1" dirty="0">
                <a:effectLst/>
                <a:latin typeface="Calibri" panose="020F0502020204030204" pitchFamily="34" charset="0"/>
                <a:ea typeface="Calibri" panose="020F0502020204030204" pitchFamily="34" charset="0"/>
                <a:cs typeface="Calibri" panose="020F0502020204030204" pitchFamily="34" charset="0"/>
              </a:rPr>
              <a:t>Canada. </a:t>
            </a: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47 Raspberry Shake,</a:t>
            </a:r>
            <a:r>
              <a:rPr lang="en-GB" sz="1000" b="1" dirty="0">
                <a:effectLst/>
                <a:latin typeface="Calibri" panose="020F0502020204030204" pitchFamily="34" charset="0"/>
                <a:ea typeface="Calibri" panose="020F0502020204030204" pitchFamily="34" charset="0"/>
                <a:cs typeface="Calibri" panose="020F0502020204030204" pitchFamily="34" charset="0"/>
              </a:rPr>
              <a:t> S.A</a:t>
            </a:r>
            <a:r>
              <a:rPr lang="en-GB" sz="1000" dirty="0">
                <a:effectLst/>
                <a:latin typeface="Calibri" panose="020F0502020204030204" pitchFamily="34" charset="0"/>
                <a:ea typeface="Calibri" panose="020F0502020204030204" pitchFamily="34" charset="0"/>
                <a:cs typeface="Calibri" panose="020F0502020204030204" pitchFamily="34"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48 Department of Earth and Climate Science, University of Maine, Orono, ME</a:t>
            </a:r>
            <a:r>
              <a:rPr lang="en-GB" sz="1000" b="1" dirty="0">
                <a:effectLst/>
                <a:latin typeface="Calibri" panose="020F0502020204030204" pitchFamily="34" charset="0"/>
                <a:ea typeface="Calibri" panose="020F0502020204030204" pitchFamily="34" charset="0"/>
                <a:cs typeface="Calibri" panose="020F0502020204030204" pitchFamily="34" charset="0"/>
              </a:rPr>
              <a:t>, 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49 University of California, Riverside,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50 </a:t>
            </a:r>
            <a:r>
              <a:rPr lang="en-GB" sz="1000" dirty="0" err="1">
                <a:effectLst/>
                <a:latin typeface="Calibri" panose="020F0502020204030204" pitchFamily="34" charset="0"/>
                <a:ea typeface="Calibri" panose="020F0502020204030204" pitchFamily="34" charset="0"/>
                <a:cs typeface="Calibri" panose="020F0502020204030204" pitchFamily="34" charset="0"/>
              </a:rPr>
              <a:t>Departamento</a:t>
            </a:r>
            <a:r>
              <a:rPr lang="en-GB" sz="1000" dirty="0">
                <a:effectLst/>
                <a:latin typeface="Calibri" panose="020F0502020204030204" pitchFamily="34" charset="0"/>
                <a:ea typeface="Calibri" panose="020F0502020204030204" pitchFamily="34" charset="0"/>
                <a:cs typeface="Calibri" panose="020F0502020204030204" pitchFamily="34" charset="0"/>
              </a:rPr>
              <a:t> de </a:t>
            </a:r>
            <a:r>
              <a:rPr lang="en-GB" sz="1000" dirty="0" err="1">
                <a:effectLst/>
                <a:latin typeface="Calibri" panose="020F0502020204030204" pitchFamily="34" charset="0"/>
                <a:ea typeface="Calibri" panose="020F0502020204030204" pitchFamily="34" charset="0"/>
                <a:cs typeface="Calibri" panose="020F0502020204030204" pitchFamily="34" charset="0"/>
              </a:rPr>
              <a:t>Geofísica</a:t>
            </a:r>
            <a:r>
              <a:rPr lang="en-GB" sz="1000" dirty="0">
                <a:effectLst/>
                <a:latin typeface="Calibri" panose="020F0502020204030204" pitchFamily="34" charset="0"/>
                <a:ea typeface="Calibri" panose="020F0502020204030204" pitchFamily="34" charset="0"/>
                <a:cs typeface="Calibri" panose="020F0502020204030204" pitchFamily="34" charset="0"/>
              </a:rPr>
              <a:t>, Universidad de Chile, Santiago, </a:t>
            </a:r>
            <a:r>
              <a:rPr lang="en-GB" sz="1000" b="1" dirty="0">
                <a:effectLst/>
                <a:latin typeface="Calibri" panose="020F0502020204030204" pitchFamily="34" charset="0"/>
                <a:ea typeface="Calibri" panose="020F0502020204030204" pitchFamily="34" charset="0"/>
                <a:cs typeface="Calibri" panose="020F0502020204030204" pitchFamily="34" charset="0"/>
              </a:rPr>
              <a:t>Chile.</a:t>
            </a:r>
            <a:endParaRPr lang="en-GB" sz="1000" dirty="0">
              <a:effectLst/>
              <a:latin typeface="Calibri" panose="020F0502020204030204" pitchFamily="34" charset="0"/>
              <a:ea typeface="Calibri" panose="020F0502020204030204" pitchFamily="34" charset="0"/>
              <a:cs typeface="Calibri" panose="020F0502020204030204" pitchFamily="34"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51 European </a:t>
            </a:r>
            <a:r>
              <a:rPr lang="en-GB" sz="1000" dirty="0" err="1">
                <a:effectLst/>
                <a:latin typeface="Calibri" panose="020F0502020204030204" pitchFamily="34" charset="0"/>
                <a:ea typeface="Calibri" panose="020F0502020204030204" pitchFamily="34" charset="0"/>
                <a:cs typeface="Calibri" panose="020F0502020204030204" pitchFamily="34" charset="0"/>
              </a:rPr>
              <a:t>Center</a:t>
            </a:r>
            <a:r>
              <a:rPr lang="en-GB" sz="1000" dirty="0">
                <a:effectLst/>
                <a:latin typeface="Calibri" panose="020F0502020204030204" pitchFamily="34" charset="0"/>
                <a:ea typeface="Calibri" panose="020F0502020204030204" pitchFamily="34" charset="0"/>
                <a:cs typeface="Calibri" panose="020F0502020204030204" pitchFamily="34" charset="0"/>
              </a:rPr>
              <a:t> for Geodynamics and Seismology; 19, rue </a:t>
            </a:r>
            <a:r>
              <a:rPr lang="en-GB" sz="1000" dirty="0" err="1">
                <a:effectLst/>
                <a:latin typeface="Calibri" panose="020F0502020204030204" pitchFamily="34" charset="0"/>
                <a:ea typeface="Calibri" panose="020F0502020204030204" pitchFamily="34" charset="0"/>
                <a:cs typeface="Calibri" panose="020F0502020204030204" pitchFamily="34" charset="0"/>
              </a:rPr>
              <a:t>Josy</a:t>
            </a:r>
            <a:r>
              <a:rPr lang="en-GB" sz="1000" dirty="0">
                <a:effectLst/>
                <a:latin typeface="Calibri" panose="020F0502020204030204" pitchFamily="34" charset="0"/>
                <a:ea typeface="Calibri" panose="020F0502020204030204" pitchFamily="34" charset="0"/>
                <a:cs typeface="Calibri" panose="020F0502020204030204" pitchFamily="34" charset="0"/>
              </a:rPr>
              <a:t> Welter; L-7256 </a:t>
            </a:r>
            <a:r>
              <a:rPr lang="en-GB" sz="1000" dirty="0" err="1">
                <a:effectLst/>
                <a:latin typeface="Calibri" panose="020F0502020204030204" pitchFamily="34" charset="0"/>
                <a:ea typeface="Calibri" panose="020F0502020204030204" pitchFamily="34" charset="0"/>
                <a:cs typeface="Calibri" panose="020F0502020204030204" pitchFamily="34" charset="0"/>
              </a:rPr>
              <a:t>Walferdange</a:t>
            </a:r>
            <a:r>
              <a:rPr lang="en-GB" sz="1000" dirty="0">
                <a:effectLst/>
                <a:latin typeface="Calibri" panose="020F0502020204030204" pitchFamily="34" charset="0"/>
                <a:ea typeface="Calibri" panose="020F0502020204030204" pitchFamily="34" charset="0"/>
                <a:cs typeface="Calibri" panose="020F0502020204030204" pitchFamily="34" charset="0"/>
              </a:rPr>
              <a:t>, Grand Duchy of </a:t>
            </a:r>
            <a:r>
              <a:rPr lang="en-GB" sz="1000" b="1" dirty="0">
                <a:effectLst/>
                <a:latin typeface="Calibri" panose="020F0502020204030204" pitchFamily="34" charset="0"/>
                <a:ea typeface="Calibri" panose="020F0502020204030204" pitchFamily="34" charset="0"/>
                <a:cs typeface="Calibri" panose="020F0502020204030204" pitchFamily="34" charset="0"/>
              </a:rPr>
              <a:t>Luxembourg.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marR="100965" eaLnBrk="0" hangingPunct="0">
              <a:lnSpc>
                <a:spcPct val="97000"/>
              </a:lnSpc>
              <a:spcBef>
                <a:spcPts val="25"/>
              </a:spcBef>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52 National Centre for Earth Observation, Department of Physics, University of Oxford</a:t>
            </a:r>
            <a:r>
              <a:rPr lang="en-GB" sz="1000" b="1" dirty="0">
                <a:effectLst/>
                <a:latin typeface="Calibri" panose="020F0502020204030204" pitchFamily="34" charset="0"/>
                <a:ea typeface="Calibri" panose="020F0502020204030204" pitchFamily="34" charset="0"/>
                <a:cs typeface="Calibri" panose="020F0502020204030204" pitchFamily="34" charset="0"/>
              </a:rPr>
              <a:t>, UK.</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eaLnBrk="0" hangingPunct="0">
              <a:lnSpc>
                <a:spcPts val="970"/>
              </a:lnSpc>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53 Raytheon BBN Technologies, Arlington, VA, </a:t>
            </a:r>
            <a:r>
              <a:rPr lang="en-GB" sz="1000" b="1" dirty="0">
                <a:effectLst/>
                <a:latin typeface="Calibri" panose="020F0502020204030204" pitchFamily="34" charset="0"/>
                <a:ea typeface="Calibri" panose="020F0502020204030204" pitchFamily="34" charset="0"/>
                <a:cs typeface="Calibri" panose="020F0502020204030204" pitchFamily="34" charset="0"/>
              </a:rPr>
              <a:t>USA.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eaLnBrk="0" hangingPunct="0">
              <a:lnSpc>
                <a:spcPts val="970"/>
              </a:lnSpc>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54 </a:t>
            </a:r>
            <a:r>
              <a:rPr lang="en-GB" sz="1000" dirty="0" err="1">
                <a:effectLst/>
                <a:latin typeface="Calibri" panose="020F0502020204030204" pitchFamily="34" charset="0"/>
                <a:ea typeface="Calibri" panose="020F0502020204030204" pitchFamily="34" charset="0"/>
                <a:cs typeface="Calibri" panose="020F0502020204030204" pitchFamily="34" charset="0"/>
              </a:rPr>
              <a:t>Université</a:t>
            </a:r>
            <a:r>
              <a:rPr lang="en-GB" sz="1000" dirty="0">
                <a:effectLst/>
                <a:latin typeface="Calibri" panose="020F0502020204030204" pitchFamily="34" charset="0"/>
                <a:ea typeface="Calibri" panose="020F0502020204030204" pitchFamily="34" charset="0"/>
                <a:cs typeface="Calibri" panose="020F0502020204030204" pitchFamily="34" charset="0"/>
              </a:rPr>
              <a:t> de Paris, </a:t>
            </a:r>
            <a:r>
              <a:rPr lang="en-GB" sz="1000" dirty="0" err="1">
                <a:effectLst/>
                <a:latin typeface="Calibri" panose="020F0502020204030204" pitchFamily="34" charset="0"/>
                <a:ea typeface="Calibri" panose="020F0502020204030204" pitchFamily="34" charset="0"/>
                <a:cs typeface="Calibri" panose="020F0502020204030204" pitchFamily="34" charset="0"/>
              </a:rPr>
              <a:t>Institut</a:t>
            </a:r>
            <a:r>
              <a:rPr lang="en-GB" sz="1000" dirty="0">
                <a:effectLst/>
                <a:latin typeface="Calibri" panose="020F0502020204030204" pitchFamily="34" charset="0"/>
                <a:ea typeface="Calibri" panose="020F0502020204030204" pitchFamily="34" charset="0"/>
                <a:cs typeface="Calibri" panose="020F0502020204030204" pitchFamily="34" charset="0"/>
              </a:rPr>
              <a:t> de physique du globe de Paris, CNRS, F-75005 Paris, </a:t>
            </a:r>
            <a:r>
              <a:rPr lang="en-GB" sz="1000" b="1" dirty="0">
                <a:effectLst/>
                <a:latin typeface="Calibri" panose="020F0502020204030204" pitchFamily="34" charset="0"/>
                <a:ea typeface="Calibri" panose="020F0502020204030204" pitchFamily="34" charset="0"/>
                <a:cs typeface="Calibri" panose="020F0502020204030204" pitchFamily="34" charset="0"/>
              </a:rPr>
              <a:t>France. </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a:p>
            <a:pPr marL="25400" eaLnBrk="0" hangingPunct="0">
              <a:lnSpc>
                <a:spcPts val="970"/>
              </a:lnSpc>
              <a:spcAft>
                <a:spcPts val="800"/>
              </a:spcAft>
            </a:pPr>
            <a:r>
              <a:rPr lang="en-GB" sz="1000" dirty="0">
                <a:effectLst/>
                <a:latin typeface="Calibri" panose="020F0502020204030204" pitchFamily="34" charset="0"/>
                <a:ea typeface="Calibri" panose="020F0502020204030204" pitchFamily="34" charset="0"/>
                <a:cs typeface="Calibri" panose="020F0502020204030204" pitchFamily="34" charset="0"/>
              </a:rPr>
              <a:t>55 </a:t>
            </a:r>
            <a:r>
              <a:rPr lang="en-GB" sz="1000" dirty="0" err="1">
                <a:effectLst/>
                <a:latin typeface="Calibri" panose="020F0502020204030204" pitchFamily="34" charset="0"/>
                <a:ea typeface="Calibri" panose="020F0502020204030204" pitchFamily="34" charset="0"/>
                <a:cs typeface="Calibri" panose="020F0502020204030204" pitchFamily="34" charset="0"/>
              </a:rPr>
              <a:t>Observatoire</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Volcanologique</a:t>
            </a:r>
            <a:r>
              <a:rPr lang="en-GB" sz="1000" dirty="0">
                <a:effectLst/>
                <a:latin typeface="Calibri" panose="020F0502020204030204" pitchFamily="34" charset="0"/>
                <a:ea typeface="Calibri" panose="020F0502020204030204" pitchFamily="34" charset="0"/>
                <a:cs typeface="Calibri" panose="020F0502020204030204" pitchFamily="34" charset="0"/>
              </a:rPr>
              <a:t> du Piton de la </a:t>
            </a:r>
            <a:r>
              <a:rPr lang="en-GB" sz="1000" dirty="0" err="1">
                <a:effectLst/>
                <a:latin typeface="Calibri" panose="020F0502020204030204" pitchFamily="34" charset="0"/>
                <a:ea typeface="Calibri" panose="020F0502020204030204" pitchFamily="34" charset="0"/>
                <a:cs typeface="Calibri" panose="020F0502020204030204" pitchFamily="34" charset="0"/>
              </a:rPr>
              <a:t>Fournaise</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dirty="0" err="1">
                <a:effectLst/>
                <a:latin typeface="Calibri" panose="020F0502020204030204" pitchFamily="34" charset="0"/>
                <a:ea typeface="Calibri" panose="020F0502020204030204" pitchFamily="34" charset="0"/>
                <a:cs typeface="Calibri" panose="020F0502020204030204" pitchFamily="34" charset="0"/>
              </a:rPr>
              <a:t>Institut</a:t>
            </a:r>
            <a:r>
              <a:rPr lang="en-GB" sz="1000" dirty="0">
                <a:effectLst/>
                <a:latin typeface="Calibri" panose="020F0502020204030204" pitchFamily="34" charset="0"/>
                <a:ea typeface="Calibri" panose="020F0502020204030204" pitchFamily="34" charset="0"/>
                <a:cs typeface="Calibri" panose="020F0502020204030204" pitchFamily="34" charset="0"/>
              </a:rPr>
              <a:t> de physique du globe de Paris, F-97418 La </a:t>
            </a:r>
            <a:r>
              <a:rPr lang="en-GB" sz="1000" dirty="0" err="1">
                <a:effectLst/>
                <a:latin typeface="Calibri" panose="020F0502020204030204" pitchFamily="34" charset="0"/>
                <a:ea typeface="Calibri" panose="020F0502020204030204" pitchFamily="34" charset="0"/>
                <a:cs typeface="Calibri" panose="020F0502020204030204" pitchFamily="34" charset="0"/>
              </a:rPr>
              <a:t>Plaine</a:t>
            </a:r>
            <a:r>
              <a:rPr lang="en-GB" sz="1000" dirty="0">
                <a:effectLst/>
                <a:latin typeface="Calibri" panose="020F0502020204030204" pitchFamily="34" charset="0"/>
                <a:ea typeface="Calibri" panose="020F0502020204030204" pitchFamily="34" charset="0"/>
                <a:cs typeface="Calibri" panose="020F0502020204030204" pitchFamily="34" charset="0"/>
              </a:rPr>
              <a:t> des </a:t>
            </a:r>
            <a:r>
              <a:rPr lang="en-GB" sz="1000" dirty="0" err="1">
                <a:effectLst/>
                <a:latin typeface="Calibri" panose="020F0502020204030204" pitchFamily="34" charset="0"/>
                <a:ea typeface="Calibri" panose="020F0502020204030204" pitchFamily="34" charset="0"/>
                <a:cs typeface="Calibri" panose="020F0502020204030204" pitchFamily="34" charset="0"/>
              </a:rPr>
              <a:t>Cafres</a:t>
            </a:r>
            <a:r>
              <a:rPr lang="en-GB" sz="1000" dirty="0">
                <a:effectLst/>
                <a:latin typeface="Calibri" panose="020F0502020204030204" pitchFamily="34" charset="0"/>
                <a:ea typeface="Calibri" panose="020F0502020204030204" pitchFamily="34" charset="0"/>
                <a:cs typeface="Calibri" panose="020F0502020204030204" pitchFamily="34" charset="0"/>
              </a:rPr>
              <a:t>, </a:t>
            </a:r>
            <a:r>
              <a:rPr lang="en-GB" sz="1000" b="1" dirty="0">
                <a:effectLst/>
                <a:latin typeface="Calibri" panose="020F0502020204030204" pitchFamily="34" charset="0"/>
                <a:ea typeface="Calibri" panose="020F0502020204030204" pitchFamily="34" charset="0"/>
                <a:cs typeface="Calibri" panose="020F0502020204030204" pitchFamily="34" charset="0"/>
              </a:rPr>
              <a:t>France.</a:t>
            </a:r>
          </a:p>
          <a:p>
            <a:pPr>
              <a:spcBef>
                <a:spcPts val="25"/>
              </a:spcBef>
              <a:spcAft>
                <a:spcPts val="800"/>
              </a:spcAft>
            </a:pPr>
            <a:r>
              <a:rPr lang="en-GB" sz="1000" dirty="0"/>
              <a:t>56 School of Geography, Environment and Earth Sciences, Victoria University of Wellington, </a:t>
            </a:r>
            <a:r>
              <a:rPr lang="en-GB" sz="1000" b="1" dirty="0"/>
              <a:t>New Zealand. </a:t>
            </a:r>
          </a:p>
          <a:p>
            <a:pPr>
              <a:spcBef>
                <a:spcPts val="25"/>
              </a:spcBef>
              <a:spcAft>
                <a:spcPts val="800"/>
              </a:spcAft>
            </a:pPr>
            <a:r>
              <a:rPr lang="en-GB" sz="1000" dirty="0"/>
              <a:t>57 Department of Geology, University of Patras, Patras, 26504 Rio, </a:t>
            </a:r>
            <a:r>
              <a:rPr lang="en-GB" sz="1000" b="1" dirty="0"/>
              <a:t>Greece. </a:t>
            </a:r>
          </a:p>
          <a:p>
            <a:pPr>
              <a:spcBef>
                <a:spcPts val="25"/>
              </a:spcBef>
              <a:spcAft>
                <a:spcPts val="800"/>
              </a:spcAft>
            </a:pPr>
            <a:r>
              <a:rPr lang="en-GB" sz="1000" dirty="0"/>
              <a:t>58 Department of Electrical and Electronic Engineering, Imperial College London, South Kensington Campus, London, SW7 2AZ, </a:t>
            </a:r>
            <a:r>
              <a:rPr lang="en-GB" sz="1000" b="1" dirty="0"/>
              <a:t>UK. </a:t>
            </a:r>
          </a:p>
          <a:p>
            <a:pPr>
              <a:spcBef>
                <a:spcPts val="25"/>
              </a:spcBef>
              <a:spcAft>
                <a:spcPts val="800"/>
              </a:spcAft>
            </a:pPr>
            <a:r>
              <a:rPr lang="en-GB" sz="1000" dirty="0"/>
              <a:t>59 Department of Earth Science, University of Bergen, Bergen</a:t>
            </a:r>
            <a:r>
              <a:rPr lang="en-GB" sz="1000" b="1" dirty="0"/>
              <a:t>, Norway. </a:t>
            </a:r>
          </a:p>
          <a:p>
            <a:pPr marL="228600" indent="-228600">
              <a:spcBef>
                <a:spcPts val="25"/>
              </a:spcBef>
              <a:spcAft>
                <a:spcPts val="800"/>
              </a:spcAft>
              <a:buAutoNum type="arabicPlain" startAt="60"/>
            </a:pPr>
            <a:r>
              <a:rPr lang="en-GB" sz="1000" dirty="0"/>
              <a:t>Berkeley Seismological Laboratory, University of California Berkeley, Berkeley, </a:t>
            </a:r>
            <a:r>
              <a:rPr lang="en-GB" sz="1000" b="1" dirty="0"/>
              <a:t>USA.</a:t>
            </a:r>
            <a:r>
              <a:rPr lang="en-GB" sz="1000" b="1" dirty="0">
                <a:effectLst/>
                <a:latin typeface="Calibri" panose="020F0502020204030204" pitchFamily="34" charset="0"/>
                <a:ea typeface="Calibri" panose="020F0502020204030204" pitchFamily="34" charset="0"/>
                <a:cs typeface="Calibri" panose="020F0502020204030204" pitchFamily="34" charset="0"/>
              </a:rPr>
              <a:t> </a:t>
            </a:r>
          </a:p>
          <a:p>
            <a:pPr>
              <a:spcBef>
                <a:spcPts val="25"/>
              </a:spcBef>
              <a:spcAft>
                <a:spcPts val="800"/>
              </a:spcAft>
            </a:pPr>
            <a:r>
              <a:rPr lang="en-GB" sz="1000" dirty="0"/>
              <a:t>61 </a:t>
            </a:r>
            <a:r>
              <a:rPr lang="en-GB" sz="1000" dirty="0" err="1"/>
              <a:t>Laboratori</a:t>
            </a:r>
            <a:r>
              <a:rPr lang="en-GB" sz="1000" dirty="0"/>
              <a:t> </a:t>
            </a:r>
            <a:r>
              <a:rPr lang="en-GB" sz="1000" dirty="0" err="1"/>
              <a:t>d’Estudis</a:t>
            </a:r>
            <a:r>
              <a:rPr lang="en-GB" sz="1000" dirty="0"/>
              <a:t> </a:t>
            </a:r>
            <a:r>
              <a:rPr lang="en-GB" sz="1000" dirty="0" err="1"/>
              <a:t>Geofísics</a:t>
            </a:r>
            <a:r>
              <a:rPr lang="en-GB" sz="1000" dirty="0"/>
              <a:t> Eduard </a:t>
            </a:r>
            <a:r>
              <a:rPr lang="en-GB" sz="1000" dirty="0" err="1"/>
              <a:t>Fontserè</a:t>
            </a:r>
            <a:r>
              <a:rPr lang="en-GB" sz="1000" dirty="0"/>
              <a:t>, </a:t>
            </a:r>
            <a:r>
              <a:rPr lang="en-GB" sz="1000" dirty="0" err="1"/>
              <a:t>Institut</a:t>
            </a:r>
            <a:r>
              <a:rPr lang="en-GB" sz="1000" dirty="0"/>
              <a:t> </a:t>
            </a:r>
            <a:r>
              <a:rPr lang="en-GB" sz="1000" dirty="0" err="1"/>
              <a:t>d'Estudis</a:t>
            </a:r>
            <a:r>
              <a:rPr lang="en-GB" sz="1000" dirty="0"/>
              <a:t> Catalans (LEGEF-IEC), Barcelona, </a:t>
            </a:r>
            <a:r>
              <a:rPr lang="en-GB" sz="1000" b="1" dirty="0"/>
              <a:t>Spain. </a:t>
            </a:r>
          </a:p>
          <a:p>
            <a:pPr>
              <a:spcBef>
                <a:spcPts val="25"/>
              </a:spcBef>
              <a:spcAft>
                <a:spcPts val="800"/>
              </a:spcAft>
            </a:pPr>
            <a:r>
              <a:rPr lang="en-GB" sz="1000" dirty="0"/>
              <a:t>62 Department of Earth and Environmental Sciences, University of Michigan-Ann Arbor, MI, </a:t>
            </a:r>
            <a:r>
              <a:rPr lang="en-GB" sz="1000" b="1" dirty="0"/>
              <a:t>USA. </a:t>
            </a:r>
          </a:p>
          <a:p>
            <a:pPr>
              <a:spcBef>
                <a:spcPts val="25"/>
              </a:spcBef>
              <a:spcAft>
                <a:spcPts val="800"/>
              </a:spcAft>
            </a:pPr>
            <a:r>
              <a:rPr lang="en-GB" sz="1000" dirty="0"/>
              <a:t>63 Geology Department, Truro School, </a:t>
            </a:r>
            <a:r>
              <a:rPr lang="en-GB" sz="1000" dirty="0" err="1"/>
              <a:t>Trennick</a:t>
            </a:r>
            <a:r>
              <a:rPr lang="en-GB" sz="1000" dirty="0"/>
              <a:t> Lane, Truro, Cornwall, TR1 1TH, </a:t>
            </a:r>
            <a:r>
              <a:rPr lang="en-GB" sz="1000" b="1" dirty="0"/>
              <a:t>UK.</a:t>
            </a:r>
          </a:p>
          <a:p>
            <a:pPr>
              <a:spcBef>
                <a:spcPts val="25"/>
              </a:spcBef>
              <a:spcAft>
                <a:spcPts val="800"/>
              </a:spcAft>
            </a:pPr>
            <a:r>
              <a:rPr lang="en-GB" sz="1000" dirty="0"/>
              <a:t>64 </a:t>
            </a:r>
            <a:r>
              <a:rPr lang="en-GB" sz="1000" dirty="0" err="1"/>
              <a:t>Institut</a:t>
            </a:r>
            <a:r>
              <a:rPr lang="en-GB" sz="1000" dirty="0"/>
              <a:t> de Physique du Globe de Strasbourg ; UMR 7516, </a:t>
            </a:r>
            <a:r>
              <a:rPr lang="en-GB" sz="1000" dirty="0" err="1"/>
              <a:t>Université</a:t>
            </a:r>
            <a:r>
              <a:rPr lang="en-GB" sz="1000" dirty="0"/>
              <a:t> de Strasbourg/EOST, CNRS ; 5 rue René Descartes, F-67084 Strasbourg Cedex, </a:t>
            </a:r>
            <a:r>
              <a:rPr lang="en-GB" sz="1000" b="1" dirty="0"/>
              <a:t>France. </a:t>
            </a:r>
          </a:p>
          <a:p>
            <a:pPr>
              <a:spcBef>
                <a:spcPts val="25"/>
              </a:spcBef>
              <a:spcAft>
                <a:spcPts val="800"/>
              </a:spcAft>
            </a:pPr>
            <a:r>
              <a:rPr lang="en-GB" sz="1000" dirty="0"/>
              <a:t>65 Department of Physics, University of Oxford</a:t>
            </a:r>
            <a:r>
              <a:rPr lang="en-GB" sz="1000" b="1" dirty="0"/>
              <a:t>, UK. </a:t>
            </a:r>
          </a:p>
          <a:p>
            <a:pPr>
              <a:spcBef>
                <a:spcPts val="25"/>
              </a:spcBef>
              <a:spcAft>
                <a:spcPts val="800"/>
              </a:spcAft>
            </a:pPr>
            <a:r>
              <a:rPr lang="en-GB" sz="1000" dirty="0"/>
              <a:t>66 Department of Earth Science and Earth Research Institute, University of California, Santa Barbara, CA, </a:t>
            </a:r>
            <a:r>
              <a:rPr lang="en-GB" sz="1000" b="1" dirty="0"/>
              <a:t>USA.</a:t>
            </a:r>
            <a:endParaRPr lang="en-GB" sz="1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Rounded Corners 4">
            <a:extLst>
              <a:ext uri="{FF2B5EF4-FFF2-40B4-BE49-F238E27FC236}">
                <a16:creationId xmlns:a16="http://schemas.microsoft.com/office/drawing/2014/main" id="{004B7409-A2D2-479E-8750-62BA9127142C}"/>
              </a:ext>
            </a:extLst>
          </p:cNvPr>
          <p:cNvSpPr/>
          <p:nvPr/>
        </p:nvSpPr>
        <p:spPr>
          <a:xfrm>
            <a:off x="5840666" y="724220"/>
            <a:ext cx="3051814" cy="15526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countries working on this project appear to have the most research groups?</a:t>
            </a:r>
          </a:p>
          <a:p>
            <a:pPr algn="ctr"/>
            <a:endParaRPr lang="en-GB" dirty="0"/>
          </a:p>
          <a:p>
            <a:pPr algn="ctr"/>
            <a:r>
              <a:rPr lang="en-GB" dirty="0"/>
              <a:t>Why do you think this is?</a:t>
            </a:r>
          </a:p>
        </p:txBody>
      </p:sp>
    </p:spTree>
    <p:extLst>
      <p:ext uri="{BB962C8B-B14F-4D97-AF65-F5344CB8AC3E}">
        <p14:creationId xmlns:p14="http://schemas.microsoft.com/office/powerpoint/2010/main" val="3665088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9F8EE3-AF51-4372-8F9E-83505FC04ADD}"/>
              </a:ext>
            </a:extLst>
          </p:cNvPr>
          <p:cNvSpPr txBox="1"/>
          <p:nvPr/>
        </p:nvSpPr>
        <p:spPr>
          <a:xfrm>
            <a:off x="720000" y="360000"/>
            <a:ext cx="2583336" cy="369332"/>
          </a:xfrm>
          <a:prstGeom prst="rect">
            <a:avLst/>
          </a:prstGeom>
          <a:noFill/>
        </p:spPr>
        <p:txBody>
          <a:bodyPr wrap="none" rtlCol="0" anchor="t">
            <a:spAutoFit/>
          </a:bodyPr>
          <a:lstStyle/>
          <a:p>
            <a:r>
              <a:rPr lang="en-GB" b="1" dirty="0"/>
              <a:t>Who were the scientists?</a:t>
            </a:r>
          </a:p>
        </p:txBody>
      </p:sp>
      <p:pic>
        <p:nvPicPr>
          <p:cNvPr id="4" name="Picture 3" descr="A person standing on a hill with a mountain in the background&#10;&#10;Description automatically generated with low confidence">
            <a:extLst>
              <a:ext uri="{FF2B5EF4-FFF2-40B4-BE49-F238E27FC236}">
                <a16:creationId xmlns:a16="http://schemas.microsoft.com/office/drawing/2014/main" id="{75207141-F1A3-464D-BB4B-1805DDDAF8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59493" y="3611428"/>
            <a:ext cx="3389313" cy="2924944"/>
          </a:xfrm>
          <a:prstGeom prst="rect">
            <a:avLst/>
          </a:prstGeom>
          <a:ln w="38100">
            <a:solidFill>
              <a:schemeClr val="accent1"/>
            </a:solidFill>
          </a:ln>
        </p:spPr>
      </p:pic>
      <p:pic>
        <p:nvPicPr>
          <p:cNvPr id="6" name="Picture 5" descr="A person standing on a rock&#10;&#10;Description automatically generated with medium confidence">
            <a:extLst>
              <a:ext uri="{FF2B5EF4-FFF2-40B4-BE49-F238E27FC236}">
                <a16:creationId xmlns:a16="http://schemas.microsoft.com/office/drawing/2014/main" id="{D97843D9-F1AA-4684-9F2F-2ACB210DAD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87624" y="908720"/>
            <a:ext cx="2455241" cy="4247935"/>
          </a:xfrm>
          <a:prstGeom prst="rect">
            <a:avLst/>
          </a:prstGeom>
          <a:ln w="38100">
            <a:solidFill>
              <a:schemeClr val="accent1"/>
            </a:solidFill>
          </a:ln>
        </p:spPr>
      </p:pic>
      <p:pic>
        <p:nvPicPr>
          <p:cNvPr id="8" name="Picture 7" descr="A person standing on a rock by a lake&#10;&#10;Description automatically generated with medium confidence">
            <a:extLst>
              <a:ext uri="{FF2B5EF4-FFF2-40B4-BE49-F238E27FC236}">
                <a16:creationId xmlns:a16="http://schemas.microsoft.com/office/drawing/2014/main" id="{1C3F8A29-F55F-467D-8866-4899935AB44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39952" y="335653"/>
            <a:ext cx="4075144" cy="3056359"/>
          </a:xfrm>
          <a:prstGeom prst="rect">
            <a:avLst/>
          </a:prstGeom>
          <a:ln w="38100">
            <a:solidFill>
              <a:schemeClr val="accent1"/>
            </a:solidFill>
          </a:ln>
        </p:spPr>
      </p:pic>
      <p:sp>
        <p:nvSpPr>
          <p:cNvPr id="9" name="TextBox 8">
            <a:extLst>
              <a:ext uri="{FF2B5EF4-FFF2-40B4-BE49-F238E27FC236}">
                <a16:creationId xmlns:a16="http://schemas.microsoft.com/office/drawing/2014/main" id="{C51DC8F4-33FA-4926-A9B8-EDD72EF75146}"/>
              </a:ext>
            </a:extLst>
          </p:cNvPr>
          <p:cNvSpPr txBox="1"/>
          <p:nvPr/>
        </p:nvSpPr>
        <p:spPr>
          <a:xfrm>
            <a:off x="720000" y="5336043"/>
            <a:ext cx="4572080" cy="1200329"/>
          </a:xfrm>
          <a:prstGeom prst="rect">
            <a:avLst/>
          </a:prstGeom>
          <a:noFill/>
        </p:spPr>
        <p:txBody>
          <a:bodyPr wrap="square" rtlCol="0">
            <a:spAutoFit/>
          </a:bodyPr>
          <a:lstStyle/>
          <a:p>
            <a:r>
              <a:rPr lang="en-GB" b="1" dirty="0"/>
              <a:t>Dr Thomas Lecocq </a:t>
            </a:r>
            <a:r>
              <a:rPr lang="en-GB" dirty="0"/>
              <a:t>works at the Royal Observatory of Belgium but his research means that he travels to different countries and spends some of his time working outside.</a:t>
            </a:r>
          </a:p>
        </p:txBody>
      </p:sp>
    </p:spTree>
    <p:extLst>
      <p:ext uri="{BB962C8B-B14F-4D97-AF65-F5344CB8AC3E}">
        <p14:creationId xmlns:p14="http://schemas.microsoft.com/office/powerpoint/2010/main" val="3011235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3093283" cy="400110"/>
          </a:xfrm>
          <a:prstGeom prst="rect">
            <a:avLst/>
          </a:prstGeom>
          <a:noFill/>
        </p:spPr>
        <p:txBody>
          <a:bodyPr wrap="none" rtlCol="0">
            <a:spAutoFit/>
          </a:bodyPr>
          <a:lstStyle/>
          <a:p>
            <a:r>
              <a:rPr lang="en-GB" b="1" dirty="0"/>
              <a:t>What did </a:t>
            </a:r>
            <a:r>
              <a:rPr lang="en-GB" sz="2000" b="1" dirty="0"/>
              <a:t>the</a:t>
            </a:r>
            <a:r>
              <a:rPr lang="en-GB" b="1" dirty="0"/>
              <a:t> scientists know?</a:t>
            </a:r>
          </a:p>
        </p:txBody>
      </p:sp>
      <p:sp>
        <p:nvSpPr>
          <p:cNvPr id="2" name="TextBox 1">
            <a:extLst>
              <a:ext uri="{FF2B5EF4-FFF2-40B4-BE49-F238E27FC236}">
                <a16:creationId xmlns:a16="http://schemas.microsoft.com/office/drawing/2014/main" id="{3C6A4908-73C4-4087-A923-A128C685DC78}"/>
              </a:ext>
            </a:extLst>
          </p:cNvPr>
          <p:cNvSpPr txBox="1"/>
          <p:nvPr/>
        </p:nvSpPr>
        <p:spPr>
          <a:xfrm>
            <a:off x="718871" y="928489"/>
            <a:ext cx="8084233" cy="1200329"/>
          </a:xfrm>
          <a:prstGeom prst="rect">
            <a:avLst/>
          </a:prstGeom>
          <a:noFill/>
        </p:spPr>
        <p:txBody>
          <a:bodyPr wrap="square" rtlCol="0">
            <a:spAutoFit/>
          </a:bodyPr>
          <a:lstStyle/>
          <a:p>
            <a:r>
              <a:rPr lang="en-GB" dirty="0"/>
              <a:t>1. Natural events (earthquakes, volcanic eruptions and ocean swells) and human activity (explosions and building work) can release energy that can make the ground shake (vibrate). The vibrations travel through the earth in the form of a </a:t>
            </a:r>
            <a:r>
              <a:rPr lang="en-GB" b="1" dirty="0"/>
              <a:t>seismic wave</a:t>
            </a:r>
            <a:r>
              <a:rPr lang="en-GB" dirty="0"/>
              <a:t>.</a:t>
            </a:r>
          </a:p>
        </p:txBody>
      </p:sp>
      <p:sp>
        <p:nvSpPr>
          <p:cNvPr id="4" name="TextBox 3">
            <a:extLst>
              <a:ext uri="{FF2B5EF4-FFF2-40B4-BE49-F238E27FC236}">
                <a16:creationId xmlns:a16="http://schemas.microsoft.com/office/drawing/2014/main" id="{F9135DEE-A63D-41D1-AC5D-C35CF7764698}"/>
              </a:ext>
            </a:extLst>
          </p:cNvPr>
          <p:cNvSpPr txBox="1"/>
          <p:nvPr/>
        </p:nvSpPr>
        <p:spPr>
          <a:xfrm>
            <a:off x="674193" y="3212420"/>
            <a:ext cx="3642275" cy="923330"/>
          </a:xfrm>
          <a:prstGeom prst="rect">
            <a:avLst/>
          </a:prstGeom>
          <a:noFill/>
        </p:spPr>
        <p:txBody>
          <a:bodyPr wrap="square" rtlCol="0">
            <a:spAutoFit/>
          </a:bodyPr>
          <a:lstStyle/>
          <a:p>
            <a:r>
              <a:rPr lang="en-GB" dirty="0"/>
              <a:t>3. </a:t>
            </a:r>
            <a:r>
              <a:rPr lang="en-GB" b="1" dirty="0"/>
              <a:t>Seismic activity </a:t>
            </a:r>
            <a:r>
              <a:rPr lang="en-GB" dirty="0"/>
              <a:t>(ground shaking) happens all the time, but is not always noticeable.</a:t>
            </a:r>
          </a:p>
        </p:txBody>
      </p:sp>
      <p:sp>
        <p:nvSpPr>
          <p:cNvPr id="5" name="TextBox 4">
            <a:extLst>
              <a:ext uri="{FF2B5EF4-FFF2-40B4-BE49-F238E27FC236}">
                <a16:creationId xmlns:a16="http://schemas.microsoft.com/office/drawing/2014/main" id="{36AC6D45-2AC8-41EA-9140-3D1D16D960D4}"/>
              </a:ext>
            </a:extLst>
          </p:cNvPr>
          <p:cNvSpPr txBox="1"/>
          <p:nvPr/>
        </p:nvSpPr>
        <p:spPr>
          <a:xfrm>
            <a:off x="674192" y="2297197"/>
            <a:ext cx="3642276" cy="646331"/>
          </a:xfrm>
          <a:prstGeom prst="rect">
            <a:avLst/>
          </a:prstGeom>
          <a:noFill/>
        </p:spPr>
        <p:txBody>
          <a:bodyPr wrap="square" rtlCol="0">
            <a:spAutoFit/>
          </a:bodyPr>
          <a:lstStyle/>
          <a:p>
            <a:r>
              <a:rPr lang="en-GB" dirty="0"/>
              <a:t>2. Scientists can measure vibrations underground using a </a:t>
            </a:r>
            <a:r>
              <a:rPr lang="en-GB" b="1" dirty="0"/>
              <a:t>seismometer.</a:t>
            </a:r>
          </a:p>
        </p:txBody>
      </p:sp>
      <p:sp>
        <p:nvSpPr>
          <p:cNvPr id="6" name="TextBox 5">
            <a:extLst>
              <a:ext uri="{FF2B5EF4-FFF2-40B4-BE49-F238E27FC236}">
                <a16:creationId xmlns:a16="http://schemas.microsoft.com/office/drawing/2014/main" id="{5738AB96-0F57-49AF-93B4-FC8F9BB0C035}"/>
              </a:ext>
            </a:extLst>
          </p:cNvPr>
          <p:cNvSpPr txBox="1"/>
          <p:nvPr/>
        </p:nvSpPr>
        <p:spPr>
          <a:xfrm>
            <a:off x="674192" y="4401964"/>
            <a:ext cx="3642275" cy="1477328"/>
          </a:xfrm>
          <a:prstGeom prst="rect">
            <a:avLst/>
          </a:prstGeom>
          <a:noFill/>
        </p:spPr>
        <p:txBody>
          <a:bodyPr wrap="square" rtlCol="0">
            <a:spAutoFit/>
          </a:bodyPr>
          <a:lstStyle/>
          <a:p>
            <a:r>
              <a:rPr lang="en-GB" dirty="0"/>
              <a:t>4. In 2020, most countries imposed a </a:t>
            </a:r>
            <a:r>
              <a:rPr lang="en-GB" b="1" dirty="0"/>
              <a:t>lockdown</a:t>
            </a:r>
            <a:r>
              <a:rPr lang="en-GB" dirty="0"/>
              <a:t> on their populations: people stayed indoors and many factories and building sites stopped working.</a:t>
            </a:r>
          </a:p>
        </p:txBody>
      </p:sp>
      <p:pic>
        <p:nvPicPr>
          <p:cNvPr id="9" name="Picture 8" descr="A house with a large rock&#10;&#10;Description automatically generated">
            <a:extLst>
              <a:ext uri="{FF2B5EF4-FFF2-40B4-BE49-F238E27FC236}">
                <a16:creationId xmlns:a16="http://schemas.microsoft.com/office/drawing/2014/main" id="{6FE19713-853F-4771-9020-7E9DD5F34F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92924" y="2128818"/>
            <a:ext cx="4376229" cy="2905816"/>
          </a:xfrm>
          <a:prstGeom prst="rect">
            <a:avLst/>
          </a:prstGeom>
          <a:ln w="38100">
            <a:solidFill>
              <a:schemeClr val="accent1"/>
            </a:solidFill>
          </a:ln>
        </p:spPr>
      </p:pic>
    </p:spTree>
    <p:extLst>
      <p:ext uri="{BB962C8B-B14F-4D97-AF65-F5344CB8AC3E}">
        <p14:creationId xmlns:p14="http://schemas.microsoft.com/office/powerpoint/2010/main" val="2722180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826397" cy="369332"/>
          </a:xfrm>
          <a:prstGeom prst="rect">
            <a:avLst/>
          </a:prstGeom>
          <a:noFill/>
        </p:spPr>
        <p:txBody>
          <a:bodyPr wrap="none" rtlCol="0">
            <a:spAutoFit/>
          </a:bodyPr>
          <a:lstStyle/>
          <a:p>
            <a:r>
              <a:rPr lang="en-GB" b="1" dirty="0"/>
              <a:t>Historical science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do scientists measure vibrations underground?</a:t>
            </a:r>
          </a:p>
        </p:txBody>
      </p:sp>
      <p:sp>
        <p:nvSpPr>
          <p:cNvPr id="4" name="TextBox 3">
            <a:extLst>
              <a:ext uri="{FF2B5EF4-FFF2-40B4-BE49-F238E27FC236}">
                <a16:creationId xmlns:a16="http://schemas.microsoft.com/office/drawing/2014/main" id="{8D6BB2AF-782D-4D06-9600-DFB2ACCE2F21}"/>
              </a:ext>
            </a:extLst>
          </p:cNvPr>
          <p:cNvSpPr txBox="1"/>
          <p:nvPr/>
        </p:nvSpPr>
        <p:spPr>
          <a:xfrm>
            <a:off x="4737652" y="1936107"/>
            <a:ext cx="2261966" cy="2031325"/>
          </a:xfrm>
          <a:prstGeom prst="rect">
            <a:avLst/>
          </a:prstGeom>
          <a:noFill/>
        </p:spPr>
        <p:txBody>
          <a:bodyPr wrap="none" rtlCol="0">
            <a:spAutoFit/>
          </a:bodyPr>
          <a:lstStyle/>
          <a:p>
            <a:r>
              <a:rPr lang="en-GB" b="1" dirty="0"/>
              <a:t>The first seismometer</a:t>
            </a:r>
          </a:p>
          <a:p>
            <a:endParaRPr lang="en-GB" dirty="0"/>
          </a:p>
          <a:p>
            <a:r>
              <a:rPr lang="en-GB" dirty="0"/>
              <a:t>Inventor: Zhang Heng</a:t>
            </a:r>
          </a:p>
          <a:p>
            <a:endParaRPr lang="en-GB" dirty="0"/>
          </a:p>
          <a:p>
            <a:r>
              <a:rPr lang="en-GB" dirty="0"/>
              <a:t>Country: China</a:t>
            </a:r>
          </a:p>
          <a:p>
            <a:endParaRPr lang="en-GB" dirty="0"/>
          </a:p>
          <a:p>
            <a:r>
              <a:rPr lang="en-GB" dirty="0"/>
              <a:t>Date: 2</a:t>
            </a:r>
            <a:r>
              <a:rPr lang="en-GB" baseline="30000" dirty="0"/>
              <a:t>nd</a:t>
            </a:r>
            <a:r>
              <a:rPr lang="en-GB" dirty="0"/>
              <a:t> century</a:t>
            </a:r>
          </a:p>
        </p:txBody>
      </p:sp>
      <p:pic>
        <p:nvPicPr>
          <p:cNvPr id="10" name="Picture 9" descr="A picture containing indoor, kitchenware, pot, table&#10;&#10;Description automatically generated">
            <a:extLst>
              <a:ext uri="{FF2B5EF4-FFF2-40B4-BE49-F238E27FC236}">
                <a16:creationId xmlns:a16="http://schemas.microsoft.com/office/drawing/2014/main" id="{5DDAF9FF-E011-4B94-995B-C08959CF22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2425" y="1936107"/>
            <a:ext cx="3347944" cy="3850136"/>
          </a:xfrm>
          <a:prstGeom prst="rect">
            <a:avLst/>
          </a:prstGeom>
          <a:ln w="38100">
            <a:solidFill>
              <a:srgbClr val="0070C0"/>
            </a:solidFill>
          </a:ln>
        </p:spPr>
      </p:pic>
      <p:cxnSp>
        <p:nvCxnSpPr>
          <p:cNvPr id="14" name="Straight Arrow Connector 13">
            <a:extLst>
              <a:ext uri="{FF2B5EF4-FFF2-40B4-BE49-F238E27FC236}">
                <a16:creationId xmlns:a16="http://schemas.microsoft.com/office/drawing/2014/main" id="{E61C7BD8-ADC6-483E-98C8-3762B19AB442}"/>
              </a:ext>
            </a:extLst>
          </p:cNvPr>
          <p:cNvCxnSpPr>
            <a:cxnSpLocks/>
          </p:cNvCxnSpPr>
          <p:nvPr/>
        </p:nvCxnSpPr>
        <p:spPr>
          <a:xfrm>
            <a:off x="1547664" y="3136435"/>
            <a:ext cx="1872208" cy="0"/>
          </a:xfrm>
          <a:prstGeom prst="straightConnector1">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BBA279D-05A8-4310-B31E-0ED84B2E3CBC}"/>
              </a:ext>
            </a:extLst>
          </p:cNvPr>
          <p:cNvSpPr txBox="1"/>
          <p:nvPr/>
        </p:nvSpPr>
        <p:spPr>
          <a:xfrm>
            <a:off x="2019883" y="2739478"/>
            <a:ext cx="1012393" cy="369332"/>
          </a:xfrm>
          <a:prstGeom prst="rect">
            <a:avLst/>
          </a:prstGeom>
          <a:noFill/>
        </p:spPr>
        <p:txBody>
          <a:bodyPr wrap="none" rtlCol="0">
            <a:spAutoFit/>
          </a:bodyPr>
          <a:lstStyle/>
          <a:p>
            <a:r>
              <a:rPr lang="en-GB" dirty="0">
                <a:solidFill>
                  <a:srgbClr val="FF0000"/>
                </a:solidFill>
              </a:rPr>
              <a:t>2 metres</a:t>
            </a:r>
          </a:p>
        </p:txBody>
      </p:sp>
      <p:sp>
        <p:nvSpPr>
          <p:cNvPr id="16" name="Rectangle: Rounded Corners 15">
            <a:extLst>
              <a:ext uri="{FF2B5EF4-FFF2-40B4-BE49-F238E27FC236}">
                <a16:creationId xmlns:a16="http://schemas.microsoft.com/office/drawing/2014/main" id="{5BA180F6-4EB6-432A-BF09-3B421C489C98}"/>
              </a:ext>
            </a:extLst>
          </p:cNvPr>
          <p:cNvSpPr/>
          <p:nvPr/>
        </p:nvSpPr>
        <p:spPr>
          <a:xfrm>
            <a:off x="4737652" y="4320767"/>
            <a:ext cx="393880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do you think the dragons on this instrument detected vibrations?</a:t>
            </a:r>
          </a:p>
        </p:txBody>
      </p:sp>
      <p:sp>
        <p:nvSpPr>
          <p:cNvPr id="17" name="TextBox 16">
            <a:extLst>
              <a:ext uri="{FF2B5EF4-FFF2-40B4-BE49-F238E27FC236}">
                <a16:creationId xmlns:a16="http://schemas.microsoft.com/office/drawing/2014/main" id="{E61526A2-A3B1-4B73-9D25-1AEF8042F2EB}"/>
              </a:ext>
            </a:extLst>
          </p:cNvPr>
          <p:cNvSpPr txBox="1"/>
          <p:nvPr/>
        </p:nvSpPr>
        <p:spPr>
          <a:xfrm>
            <a:off x="689620" y="5812998"/>
            <a:ext cx="3331810" cy="276999"/>
          </a:xfrm>
          <a:prstGeom prst="rect">
            <a:avLst/>
          </a:prstGeom>
          <a:noFill/>
        </p:spPr>
        <p:txBody>
          <a:bodyPr wrap="none" rtlCol="0">
            <a:spAutoFit/>
          </a:bodyPr>
          <a:lstStyle/>
          <a:p>
            <a:r>
              <a:rPr lang="en-GB" sz="1200" dirty="0"/>
              <a:t>©</a:t>
            </a:r>
            <a:r>
              <a:rPr lang="en-GB" sz="1200" dirty="0" err="1"/>
              <a:t>Kowloonse</a:t>
            </a:r>
            <a:r>
              <a:rPr lang="en-GB" sz="1200" dirty="0"/>
              <a:t>, licensed through Creative Commons</a:t>
            </a:r>
          </a:p>
        </p:txBody>
      </p:sp>
    </p:spTree>
    <p:extLst>
      <p:ext uri="{BB962C8B-B14F-4D97-AF65-F5344CB8AC3E}">
        <p14:creationId xmlns:p14="http://schemas.microsoft.com/office/powerpoint/2010/main" val="1772764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602F4352AC064BAB6534866D1EBEE7" ma:contentTypeVersion="12" ma:contentTypeDescription="Create a new document." ma:contentTypeScope="" ma:versionID="398e8891476d4c17b6ed3be902448ba1">
  <xsd:schema xmlns:xsd="http://www.w3.org/2001/XMLSchema" xmlns:xs="http://www.w3.org/2001/XMLSchema" xmlns:p="http://schemas.microsoft.com/office/2006/metadata/properties" xmlns:ns2="f6a294d8-0227-4a1f-9f82-c7d0e374c362" xmlns:ns3="56010c2e-e7df-43f9-b9a0-0c299b337b10" targetNamespace="http://schemas.microsoft.com/office/2006/metadata/properties" ma:root="true" ma:fieldsID="f36cd9c4f2d0396c512f7b9e3a45a84d" ns2:_="" ns3:_="">
    <xsd:import namespace="f6a294d8-0227-4a1f-9f82-c7d0e374c362"/>
    <xsd:import namespace="56010c2e-e7df-43f9-b9a0-0c299b337b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294d8-0227-4a1f-9f82-c7d0e374c3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6010c2e-e7df-43f9-b9a0-0c299b337b1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45D98B0-CFCB-419E-AADD-D2199AA68B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a294d8-0227-4a1f-9f82-c7d0e374c362"/>
    <ds:schemaRef ds:uri="56010c2e-e7df-43f9-b9a0-0c299b337b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purl.org/dc/elements/1.1/"/>
    <ds:schemaRef ds:uri="http://schemas.microsoft.com/office/infopath/2007/PartnerControls"/>
    <ds:schemaRef ds:uri="56010c2e-e7df-43f9-b9a0-0c299b337b10"/>
    <ds:schemaRef ds:uri="http://schemas.microsoft.com/office/2006/metadata/properties"/>
    <ds:schemaRef ds:uri="http://purl.org/dc/terms/"/>
    <ds:schemaRef ds:uri="http://schemas.openxmlformats.org/package/2006/metadata/core-properties"/>
    <ds:schemaRef ds:uri="http://schemas.microsoft.com/office/2006/documentManagement/types"/>
    <ds:schemaRef ds:uri="f6a294d8-0227-4a1f-9f82-c7d0e374c362"/>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1713</TotalTime>
  <Words>5926</Words>
  <Application>Microsoft Office PowerPoint</Application>
  <PresentationFormat>On-screen Show (4:3)</PresentationFormat>
  <Paragraphs>443</Paragraphs>
  <Slides>23</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ReithSans</vt:lpstr>
      <vt:lpstr>Times New Roman</vt:lpstr>
      <vt:lpstr>Verdana</vt:lpstr>
      <vt:lpstr>Office Theme</vt:lpstr>
      <vt:lpstr>I bet you didn’t know…What happens underground when humans stay indoors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94</cp:revision>
  <dcterms:created xsi:type="dcterms:W3CDTF">2016-06-16T08:43:18Z</dcterms:created>
  <dcterms:modified xsi:type="dcterms:W3CDTF">2021-04-29T08:55:29Z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ies>
</file>