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sldIdLst>
    <p:sldId id="256" r:id="rId5"/>
    <p:sldId id="280" r:id="rId6"/>
    <p:sldId id="267" r:id="rId7"/>
    <p:sldId id="319" r:id="rId8"/>
    <p:sldId id="325" r:id="rId9"/>
    <p:sldId id="322" r:id="rId10"/>
    <p:sldId id="323" r:id="rId11"/>
    <p:sldId id="324" r:id="rId12"/>
    <p:sldId id="259" r:id="rId13"/>
    <p:sldId id="307" r:id="rId14"/>
    <p:sldId id="309" r:id="rId15"/>
    <p:sldId id="310" r:id="rId16"/>
    <p:sldId id="308" r:id="rId17"/>
    <p:sldId id="291" r:id="rId18"/>
    <p:sldId id="292" r:id="rId19"/>
    <p:sldId id="294" r:id="rId20"/>
    <p:sldId id="295" r:id="rId21"/>
    <p:sldId id="312" r:id="rId22"/>
    <p:sldId id="317" r:id="rId23"/>
    <p:sldId id="316" r:id="rId24"/>
    <p:sldId id="260" r:id="rId25"/>
    <p:sldId id="293" r:id="rId26"/>
    <p:sldId id="297" r:id="rId27"/>
    <p:sldId id="296" r:id="rId28"/>
    <p:sldId id="290" r:id="rId29"/>
    <p:sldId id="305" r:id="rId30"/>
    <p:sldId id="321" r:id="rId31"/>
    <p:sldId id="314" r:id="rId32"/>
    <p:sldId id="303" r:id="rId33"/>
    <p:sldId id="320" r:id="rId34"/>
    <p:sldId id="302" r:id="rId35"/>
    <p:sldId id="311" r:id="rId36"/>
    <p:sldId id="298" r:id="rId37"/>
    <p:sldId id="306" r:id="rId38"/>
    <p:sldId id="304" r:id="rId39"/>
    <p:sldId id="289" r:id="rId40"/>
    <p:sldId id="313" r:id="rId41"/>
    <p:sldId id="315" r:id="rId42"/>
    <p:sldId id="263" r:id="rId43"/>
    <p:sldId id="264" r:id="rId44"/>
    <p:sldId id="265" r:id="rId45"/>
    <p:sldId id="279" r:id="rId46"/>
  </p:sldIdLst>
  <p:sldSz cx="9144000" cy="6858000" type="screen4x3"/>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97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51" clrIdx="0">
    <p:extLst>
      <p:ext uri="{19B8F6BF-5375-455C-9EA6-DF929625EA0E}">
        <p15:presenceInfo xmlns:p15="http://schemas.microsoft.com/office/powerpoint/2012/main" userId="S::sue.martin@pstt.org.uk::cb0194a5-6d63-41ca-ace6-4751bda7921e" providerId="AD"/>
      </p:ext>
    </p:extLst>
  </p:cmAuthor>
  <p:cmAuthor id="2" name="Alison Trew" initials="AT" lastIdx="34" clrIdx="1">
    <p:extLst>
      <p:ext uri="{19B8F6BF-5375-455C-9EA6-DF929625EA0E}">
        <p15:presenceInfo xmlns:p15="http://schemas.microsoft.com/office/powerpoint/2012/main" userId="S::Alison.Trew@pstt.org.uk::501ad152-89bb-4882-ac72-f31826cb2e78" providerId="AD"/>
      </p:ext>
    </p:extLst>
  </p:cmAuthor>
  <p:cmAuthor id="3" name="Paul" initials="P" lastIdx="7" clrIdx="2">
    <p:extLst>
      <p:ext uri="{19B8F6BF-5375-455C-9EA6-DF929625EA0E}">
        <p15:presenceInfo xmlns:p15="http://schemas.microsoft.com/office/powerpoint/2012/main" userId="Pau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2856BD-F667-4D37-A043-645ECB025095}" v="16" dt="2021-04-29T10:47:36.3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657" autoAdjust="0"/>
  </p:normalViewPr>
  <p:slideViewPr>
    <p:cSldViewPr snapToGrid="0">
      <p:cViewPr varScale="1">
        <p:scale>
          <a:sx n="101" d="100"/>
          <a:sy n="101" d="100"/>
        </p:scale>
        <p:origin x="1836" y="102"/>
      </p:cViewPr>
      <p:guideLst>
        <p:guide orient="horz" pos="2160"/>
        <p:guide pos="29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5C2856BD-F667-4D37-A043-645ECB025095}"/>
    <pc:docChg chg="undo custSel modSld">
      <pc:chgData name="Alison Trew" userId="501ad152-89bb-4882-ac72-f31826cb2e78" providerId="ADAL" clId="{5C2856BD-F667-4D37-A043-645ECB025095}" dt="2021-04-29T08:37:39.367" v="1846" actId="1076"/>
      <pc:docMkLst>
        <pc:docMk/>
      </pc:docMkLst>
      <pc:sldChg chg="modSp mod">
        <pc:chgData name="Alison Trew" userId="501ad152-89bb-4882-ac72-f31826cb2e78" providerId="ADAL" clId="{5C2856BD-F667-4D37-A043-645ECB025095}" dt="2021-04-28T15:52:54.334" v="3" actId="20577"/>
        <pc:sldMkLst>
          <pc:docMk/>
          <pc:sldMk cId="124576855" sldId="280"/>
        </pc:sldMkLst>
        <pc:spChg chg="mod">
          <ac:chgData name="Alison Trew" userId="501ad152-89bb-4882-ac72-f31826cb2e78" providerId="ADAL" clId="{5C2856BD-F667-4D37-A043-645ECB025095}" dt="2021-04-28T15:52:54.334" v="3" actId="20577"/>
          <ac:spMkLst>
            <pc:docMk/>
            <pc:sldMk cId="124576855" sldId="280"/>
            <ac:spMk id="5" creationId="{8DDA5A8F-916F-4B0A-89B9-F55C61E55418}"/>
          </ac:spMkLst>
        </pc:spChg>
      </pc:sldChg>
      <pc:sldChg chg="modSp mod modNotesTx">
        <pc:chgData name="Alison Trew" userId="501ad152-89bb-4882-ac72-f31826cb2e78" providerId="ADAL" clId="{5C2856BD-F667-4D37-A043-645ECB025095}" dt="2021-04-28T16:37:19.008" v="957" actId="113"/>
        <pc:sldMkLst>
          <pc:docMk/>
          <pc:sldMk cId="3210087237" sldId="322"/>
        </pc:sldMkLst>
        <pc:spChg chg="mod">
          <ac:chgData name="Alison Trew" userId="501ad152-89bb-4882-ac72-f31826cb2e78" providerId="ADAL" clId="{5C2856BD-F667-4D37-A043-645ECB025095}" dt="2021-04-28T16:35:15.694" v="928" actId="108"/>
          <ac:spMkLst>
            <pc:docMk/>
            <pc:sldMk cId="3210087237" sldId="322"/>
            <ac:spMk id="5" creationId="{8ADF2B2C-A746-4727-A988-599860BCF730}"/>
          </ac:spMkLst>
        </pc:spChg>
        <pc:spChg chg="mod">
          <ac:chgData name="Alison Trew" userId="501ad152-89bb-4882-ac72-f31826cb2e78" providerId="ADAL" clId="{5C2856BD-F667-4D37-A043-645ECB025095}" dt="2021-04-28T16:24:20.557" v="754" actId="113"/>
          <ac:spMkLst>
            <pc:docMk/>
            <pc:sldMk cId="3210087237" sldId="322"/>
            <ac:spMk id="10" creationId="{EA9132ED-F99A-4BCF-B640-49F32B9571C5}"/>
          </ac:spMkLst>
        </pc:spChg>
        <pc:picChg chg="mod">
          <ac:chgData name="Alison Trew" userId="501ad152-89bb-4882-ac72-f31826cb2e78" providerId="ADAL" clId="{5C2856BD-F667-4D37-A043-645ECB025095}" dt="2021-04-28T16:23:23.329" v="748" actId="14100"/>
          <ac:picMkLst>
            <pc:docMk/>
            <pc:sldMk cId="3210087237" sldId="322"/>
            <ac:picMk id="7" creationId="{587CBBBA-4360-48DD-B4E0-1352F39D3763}"/>
          </ac:picMkLst>
        </pc:picChg>
      </pc:sldChg>
      <pc:sldChg chg="addSp delSp modSp mod">
        <pc:chgData name="Alison Trew" userId="501ad152-89bb-4882-ac72-f31826cb2e78" providerId="ADAL" clId="{5C2856BD-F667-4D37-A043-645ECB025095}" dt="2021-04-28T16:34:53.005" v="926" actId="108"/>
        <pc:sldMkLst>
          <pc:docMk/>
          <pc:sldMk cId="1542118010" sldId="323"/>
        </pc:sldMkLst>
        <pc:spChg chg="mod">
          <ac:chgData name="Alison Trew" userId="501ad152-89bb-4882-ac72-f31826cb2e78" providerId="ADAL" clId="{5C2856BD-F667-4D37-A043-645ECB025095}" dt="2021-04-28T16:34:53.005" v="926" actId="108"/>
          <ac:spMkLst>
            <pc:docMk/>
            <pc:sldMk cId="1542118010" sldId="323"/>
            <ac:spMk id="4" creationId="{891CB399-DE95-4BBF-811A-9B60EC8E1698}"/>
          </ac:spMkLst>
        </pc:spChg>
        <pc:spChg chg="mod">
          <ac:chgData name="Alison Trew" userId="501ad152-89bb-4882-ac72-f31826cb2e78" providerId="ADAL" clId="{5C2856BD-F667-4D37-A043-645ECB025095}" dt="2021-04-28T16:24:06.413" v="752" actId="113"/>
          <ac:spMkLst>
            <pc:docMk/>
            <pc:sldMk cId="1542118010" sldId="323"/>
            <ac:spMk id="6" creationId="{2912FB85-5459-4702-B29A-3C70D6009583}"/>
          </ac:spMkLst>
        </pc:spChg>
        <pc:spChg chg="add del mod">
          <ac:chgData name="Alison Trew" userId="501ad152-89bb-4882-ac72-f31826cb2e78" providerId="ADAL" clId="{5C2856BD-F667-4D37-A043-645ECB025095}" dt="2021-04-28T16:22:58.940" v="735" actId="21"/>
          <ac:spMkLst>
            <pc:docMk/>
            <pc:sldMk cId="1542118010" sldId="323"/>
            <ac:spMk id="8" creationId="{92BF9812-749E-426E-BBBF-4523BD3B64BC}"/>
          </ac:spMkLst>
        </pc:spChg>
        <pc:picChg chg="add mod">
          <ac:chgData name="Alison Trew" userId="501ad152-89bb-4882-ac72-f31826cb2e78" providerId="ADAL" clId="{5C2856BD-F667-4D37-A043-645ECB025095}" dt="2021-04-28T16:22:16.023" v="731" actId="14100"/>
          <ac:picMkLst>
            <pc:docMk/>
            <pc:sldMk cId="1542118010" sldId="323"/>
            <ac:picMk id="5" creationId="{EF406A32-D80C-446A-9368-15171E55CDA4}"/>
          </ac:picMkLst>
        </pc:picChg>
      </pc:sldChg>
      <pc:sldChg chg="addSp modSp mod">
        <pc:chgData name="Alison Trew" userId="501ad152-89bb-4882-ac72-f31826cb2e78" providerId="ADAL" clId="{5C2856BD-F667-4D37-A043-645ECB025095}" dt="2021-04-29T08:37:39.367" v="1846" actId="1076"/>
        <pc:sldMkLst>
          <pc:docMk/>
          <pc:sldMk cId="241582809" sldId="324"/>
        </pc:sldMkLst>
        <pc:spChg chg="mod">
          <ac:chgData name="Alison Trew" userId="501ad152-89bb-4882-ac72-f31826cb2e78" providerId="ADAL" clId="{5C2856BD-F667-4D37-A043-645ECB025095}" dt="2021-04-29T08:30:58.133" v="1530" actId="20577"/>
          <ac:spMkLst>
            <pc:docMk/>
            <pc:sldMk cId="241582809" sldId="324"/>
            <ac:spMk id="4" creationId="{68B52FA4-8988-474F-A559-D2FC7275EEF7}"/>
          </ac:spMkLst>
        </pc:spChg>
        <pc:spChg chg="add mod">
          <ac:chgData name="Alison Trew" userId="501ad152-89bb-4882-ac72-f31826cb2e78" providerId="ADAL" clId="{5C2856BD-F667-4D37-A043-645ECB025095}" dt="2021-04-29T08:37:23.037" v="1843" actId="1076"/>
          <ac:spMkLst>
            <pc:docMk/>
            <pc:sldMk cId="241582809" sldId="324"/>
            <ac:spMk id="9" creationId="{F1DE07A3-7CFE-49D5-B998-755E97720896}"/>
          </ac:spMkLst>
        </pc:spChg>
        <pc:spChg chg="add mod">
          <ac:chgData name="Alison Trew" userId="501ad152-89bb-4882-ac72-f31826cb2e78" providerId="ADAL" clId="{5C2856BD-F667-4D37-A043-645ECB025095}" dt="2021-04-29T08:37:39.367" v="1846" actId="1076"/>
          <ac:spMkLst>
            <pc:docMk/>
            <pc:sldMk cId="241582809" sldId="324"/>
            <ac:spMk id="10" creationId="{FB58BB1A-8939-4896-A276-FA5D396EE342}"/>
          </ac:spMkLst>
        </pc:spChg>
        <pc:picChg chg="add mod modCrop">
          <ac:chgData name="Alison Trew" userId="501ad152-89bb-4882-ac72-f31826cb2e78" providerId="ADAL" clId="{5C2856BD-F667-4D37-A043-645ECB025095}" dt="2021-04-29T08:37:36.805" v="1845" actId="1076"/>
          <ac:picMkLst>
            <pc:docMk/>
            <pc:sldMk cId="241582809" sldId="324"/>
            <ac:picMk id="5" creationId="{C7D476A8-0B3D-4954-B731-A2E533C9911C}"/>
          </ac:picMkLst>
        </pc:picChg>
        <pc:picChg chg="add mod modCrop">
          <ac:chgData name="Alison Trew" userId="501ad152-89bb-4882-ac72-f31826cb2e78" providerId="ADAL" clId="{5C2856BD-F667-4D37-A043-645ECB025095}" dt="2021-04-29T08:37:18.366" v="1842" actId="1076"/>
          <ac:picMkLst>
            <pc:docMk/>
            <pc:sldMk cId="241582809" sldId="324"/>
            <ac:picMk id="7" creationId="{43C9A4DD-80F2-4105-A185-2E2BEBF94EC5}"/>
          </ac:picMkLst>
        </pc:picChg>
      </pc:sldChg>
      <pc:sldChg chg="addSp delSp modSp mod modNotesTx">
        <pc:chgData name="Alison Trew" userId="501ad152-89bb-4882-ac72-f31826cb2e78" providerId="ADAL" clId="{5C2856BD-F667-4D37-A043-645ECB025095}" dt="2021-04-29T08:36:38.225" v="1840" actId="313"/>
        <pc:sldMkLst>
          <pc:docMk/>
          <pc:sldMk cId="2439222620" sldId="325"/>
        </pc:sldMkLst>
        <pc:spChg chg="mod">
          <ac:chgData name="Alison Trew" userId="501ad152-89bb-4882-ac72-f31826cb2e78" providerId="ADAL" clId="{5C2856BD-F667-4D37-A043-645ECB025095}" dt="2021-04-28T16:33:05.982" v="888" actId="113"/>
          <ac:spMkLst>
            <pc:docMk/>
            <pc:sldMk cId="2439222620" sldId="325"/>
            <ac:spMk id="2" creationId="{172625A4-FBED-4E71-A1F3-20A5AEE94B53}"/>
          </ac:spMkLst>
        </pc:spChg>
        <pc:spChg chg="mod">
          <ac:chgData name="Alison Trew" userId="501ad152-89bb-4882-ac72-f31826cb2e78" providerId="ADAL" clId="{5C2856BD-F667-4D37-A043-645ECB025095}" dt="2021-04-28T16:43:37.161" v="1395" actId="20577"/>
          <ac:spMkLst>
            <pc:docMk/>
            <pc:sldMk cId="2439222620" sldId="325"/>
            <ac:spMk id="4" creationId="{DEACC781-A84D-45CB-AE6B-5713DE840E7C}"/>
          </ac:spMkLst>
        </pc:spChg>
        <pc:spChg chg="del mod">
          <ac:chgData name="Alison Trew" userId="501ad152-89bb-4882-ac72-f31826cb2e78" providerId="ADAL" clId="{5C2856BD-F667-4D37-A043-645ECB025095}" dt="2021-04-28T16:07:49.591" v="382"/>
          <ac:spMkLst>
            <pc:docMk/>
            <pc:sldMk cId="2439222620" sldId="325"/>
            <ac:spMk id="8" creationId="{73A724E6-CE89-4117-B53C-F4F2D8A330FC}"/>
          </ac:spMkLst>
        </pc:spChg>
        <pc:spChg chg="add mod">
          <ac:chgData name="Alison Trew" userId="501ad152-89bb-4882-ac72-f31826cb2e78" providerId="ADAL" clId="{5C2856BD-F667-4D37-A043-645ECB025095}" dt="2021-04-28T16:45:09.573" v="1498" actId="1076"/>
          <ac:spMkLst>
            <pc:docMk/>
            <pc:sldMk cId="2439222620" sldId="325"/>
            <ac:spMk id="9" creationId="{72BEBB4D-DF0F-4FEE-9675-C4E4AF534D0F}"/>
          </ac:spMkLst>
        </pc:spChg>
        <pc:spChg chg="del mod">
          <ac:chgData name="Alison Trew" userId="501ad152-89bb-4882-ac72-f31826cb2e78" providerId="ADAL" clId="{5C2856BD-F667-4D37-A043-645ECB025095}" dt="2021-04-28T16:07:49.591" v="384"/>
          <ac:spMkLst>
            <pc:docMk/>
            <pc:sldMk cId="2439222620" sldId="325"/>
            <ac:spMk id="10" creationId="{B66A5E8C-D980-4BC3-9265-4B396A9899C8}"/>
          </ac:spMkLst>
        </pc:spChg>
        <pc:spChg chg="add mod">
          <ac:chgData name="Alison Trew" userId="501ad152-89bb-4882-ac72-f31826cb2e78" providerId="ADAL" clId="{5C2856BD-F667-4D37-A043-645ECB025095}" dt="2021-04-28T16:45:12.744" v="1499" actId="1076"/>
          <ac:spMkLst>
            <pc:docMk/>
            <pc:sldMk cId="2439222620" sldId="325"/>
            <ac:spMk id="11" creationId="{DAF19E67-3AF3-4A87-8106-616EE4610555}"/>
          </ac:spMkLst>
        </pc:spChg>
        <pc:spChg chg="add mod">
          <ac:chgData name="Alison Trew" userId="501ad152-89bb-4882-ac72-f31826cb2e78" providerId="ADAL" clId="{5C2856BD-F667-4D37-A043-645ECB025095}" dt="2021-04-28T16:44:55.984" v="1494" actId="1076"/>
          <ac:spMkLst>
            <pc:docMk/>
            <pc:sldMk cId="2439222620" sldId="325"/>
            <ac:spMk id="12" creationId="{A3BC0719-49B5-4430-A650-8C9924B5BD6F}"/>
          </ac:spMkLst>
        </pc:spChg>
        <pc:spChg chg="add del mod">
          <ac:chgData name="Alison Trew" userId="501ad152-89bb-4882-ac72-f31826cb2e78" providerId="ADAL" clId="{5C2856BD-F667-4D37-A043-645ECB025095}" dt="2021-04-28T16:10:50.747" v="404" actId="21"/>
          <ac:spMkLst>
            <pc:docMk/>
            <pc:sldMk cId="2439222620" sldId="325"/>
            <ac:spMk id="13" creationId="{12DD0998-9C35-45C5-AD58-9C22DD60A8C4}"/>
          </ac:spMkLst>
        </pc:spChg>
        <pc:spChg chg="add del mod">
          <ac:chgData name="Alison Trew" userId="501ad152-89bb-4882-ac72-f31826cb2e78" providerId="ADAL" clId="{5C2856BD-F667-4D37-A043-645ECB025095}" dt="2021-04-28T16:24:55.192" v="759" actId="21"/>
          <ac:spMkLst>
            <pc:docMk/>
            <pc:sldMk cId="2439222620" sldId="325"/>
            <ac:spMk id="14" creationId="{757E5F4C-8BE4-4414-9435-FA99FADAA55E}"/>
          </ac:spMkLst>
        </pc:spChg>
        <pc:spChg chg="add mod">
          <ac:chgData name="Alison Trew" userId="501ad152-89bb-4882-ac72-f31826cb2e78" providerId="ADAL" clId="{5C2856BD-F667-4D37-A043-645ECB025095}" dt="2021-04-28T16:44:45.204" v="1493" actId="1076"/>
          <ac:spMkLst>
            <pc:docMk/>
            <pc:sldMk cId="2439222620" sldId="325"/>
            <ac:spMk id="15" creationId="{E358CF80-A1D0-4FC4-BFB0-1B2FDC32738F}"/>
          </ac:spMkLst>
        </pc:spChg>
        <pc:picChg chg="add mod">
          <ac:chgData name="Alison Trew" userId="501ad152-89bb-4882-ac72-f31826cb2e78" providerId="ADAL" clId="{5C2856BD-F667-4D37-A043-645ECB025095}" dt="2021-04-28T16:44:58.612" v="1495" actId="1076"/>
          <ac:picMkLst>
            <pc:docMk/>
            <pc:sldMk cId="2439222620" sldId="325"/>
            <ac:picMk id="5" creationId="{AEE32B3E-12A8-40F3-83FD-B8C39EDB7C3B}"/>
          </ac:picMkLst>
        </pc:picChg>
        <pc:picChg chg="add mod">
          <ac:chgData name="Alison Trew" userId="501ad152-89bb-4882-ac72-f31826cb2e78" providerId="ADAL" clId="{5C2856BD-F667-4D37-A043-645ECB025095}" dt="2021-04-28T16:45:00.598" v="1496" actId="1076"/>
          <ac:picMkLst>
            <pc:docMk/>
            <pc:sldMk cId="2439222620" sldId="325"/>
            <ac:picMk id="7" creationId="{5994F45A-D3E3-41AA-B4A6-62884BDDFAF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6343FAB5-BCA0-4861-867F-C7B00828AEDE}" type="datetimeFigureOut">
              <a:rPr lang="en-GB" smtClean="0"/>
              <a:t>29/04/2021</a:t>
            </a:fld>
            <a:endParaRPr lang="en-GB"/>
          </a:p>
        </p:txBody>
      </p:sp>
      <p:sp>
        <p:nvSpPr>
          <p:cNvPr id="4" name="Slide Image Placeholder 3"/>
          <p:cNvSpPr>
            <a:spLocks noGrp="1" noRot="1" noChangeAspect="1"/>
          </p:cNvSpPr>
          <p:nvPr>
            <p:ph type="sldImg" idx="2"/>
          </p:nvPr>
        </p:nvSpPr>
        <p:spPr>
          <a:xfrm>
            <a:off x="1190625" y="1243013"/>
            <a:ext cx="447675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olarsystem.nasa.gov/missions/voyager-1/in-depth/"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solarsystem.nasa.gov/missions/voyager-2/in-depth/"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In a series of articles, we look at recent papers published that inform us about projects that are studying planets in our solar system. Apart from discussing the new findings in the context of primary science concepts, there are many activities that are cross-curricular in nature, some examples are given here.</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a:p>
            <a:r>
              <a:rPr lang="en-GB" dirty="0"/>
              <a:t>This Teacher Guide accompanies four </a:t>
            </a:r>
            <a:r>
              <a:rPr lang="en-GB" b="1" dirty="0"/>
              <a:t>I bet you didn’t know… </a:t>
            </a:r>
            <a:r>
              <a:rPr lang="en-GB" dirty="0"/>
              <a:t>articles in our Planets Series:</a:t>
            </a:r>
          </a:p>
          <a:p>
            <a:pPr marL="228600" indent="-228600">
              <a:buFont typeface="+mj-lt"/>
              <a:buAutoNum type="arabicPeriod"/>
            </a:pPr>
            <a:r>
              <a:rPr lang="en-GB" dirty="0"/>
              <a:t>InSight into Mars</a:t>
            </a:r>
          </a:p>
          <a:p>
            <a:pPr marL="228600" indent="-228600">
              <a:buFont typeface="+mj-lt"/>
              <a:buAutoNum type="arabicPeriod"/>
            </a:pPr>
            <a:r>
              <a:rPr lang="en-GB" dirty="0"/>
              <a:t>Ice Giants</a:t>
            </a:r>
          </a:p>
          <a:p>
            <a:pPr marL="228600" indent="-228600">
              <a:buFont typeface="+mj-lt"/>
              <a:buAutoNum type="arabicPeriod"/>
            </a:pPr>
            <a:r>
              <a:rPr lang="en-GB" dirty="0"/>
              <a:t>Storms on Neptune</a:t>
            </a:r>
          </a:p>
          <a:p>
            <a:pPr marL="228600" indent="-228600">
              <a:buFont typeface="+mj-lt"/>
              <a:buAutoNum type="arabicPeriod"/>
            </a:pPr>
            <a:r>
              <a:rPr lang="en-GB" dirty="0"/>
              <a:t>Lightning in the Solar System</a:t>
            </a:r>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569605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Arial" panose="020B0604020202020204" pitchFamily="34" charset="0"/>
              </a:rPr>
              <a:t>What would you consider to be possible limitations in viewing planets from Earth, or from the Hubble space telescope?</a:t>
            </a:r>
            <a:endParaRPr lang="en-GB" sz="2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Planets have been observed using </a:t>
            </a:r>
            <a:r>
              <a:rPr lang="en-GB" sz="2800" b="0" dirty="0"/>
              <a:t>telescopes</a:t>
            </a:r>
            <a:r>
              <a:rPr lang="en-GB" sz="2800" dirty="0"/>
              <a:t> on the surface of the Earth, and more recently from the </a:t>
            </a:r>
            <a:r>
              <a:rPr lang="en-GB" sz="2800" b="0" dirty="0"/>
              <a:t>Hubble space telescope.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rgbClr val="333333"/>
                </a:solidFill>
                <a:latin typeface="Helvetica Neue"/>
              </a:rPr>
              <a:t>T</a:t>
            </a:r>
            <a:r>
              <a:rPr lang="en-GB" sz="2800" b="0" i="0" dirty="0">
                <a:solidFill>
                  <a:srgbClr val="333333"/>
                </a:solidFill>
                <a:effectLst/>
                <a:latin typeface="Helvetica Neue"/>
              </a:rPr>
              <a:t>he Hubble Space Telescope is a large, space-based observatory, which has revolutionized astronomy since its launch and deployment by the space shuttle Discovery in 1990.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effectLst/>
                <a:latin typeface="Arial" panose="020B0604020202020204" pitchFamily="34" charset="0"/>
                <a:ea typeface="DengXian" panose="02010600030101010101" pitchFamily="2" charset="-122"/>
                <a:cs typeface="Times New Roman" panose="02020603050405020304" pitchFamily="18" charset="0"/>
              </a:rPr>
              <a:t>The </a:t>
            </a:r>
            <a:r>
              <a:rPr lang="en-GB" sz="2800" b="0" dirty="0">
                <a:effectLst/>
                <a:latin typeface="Arial" panose="020B0604020202020204" pitchFamily="34" charset="0"/>
                <a:ea typeface="DengXian" panose="02010600030101010101" pitchFamily="2" charset="-122"/>
                <a:cs typeface="Times New Roman" panose="02020603050405020304" pitchFamily="18" charset="0"/>
              </a:rPr>
              <a:t>Hubble space telescope</a:t>
            </a:r>
            <a:r>
              <a:rPr lang="en-GB" sz="2800" dirty="0">
                <a:effectLst/>
                <a:latin typeface="Arial" panose="020B0604020202020204" pitchFamily="34" charset="0"/>
                <a:ea typeface="DengXian" panose="02010600030101010101" pitchFamily="2" charset="-122"/>
                <a:cs typeface="Times New Roman" panose="02020603050405020304" pitchFamily="18" charset="0"/>
              </a:rPr>
              <a:t>, named after Edwin Hubble, has provided improved observation of the outer planets. It is a very powerful telescope and it is also located outside the Earth’s atmosphere. This is important as the light it collects and analyses from the solar system and beyond is not compromised by clouds, ice surfaces, the ocean etc. in the Earth’s system, that can modify the light being received, making it harder to analyse. </a:t>
            </a:r>
            <a:endParaRPr lang="en-GB"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dirty="0">
                <a:effectLst/>
                <a:ea typeface="DengXian" panose="02010600030101010101" pitchFamily="2" charset="-122"/>
              </a:rPr>
              <a:t>Note - Even powerful telescopes can only show us what the surface of the planet looks like.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0" dirty="0">
              <a:effectLst/>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dirty="0">
                <a:effectLst/>
                <a:ea typeface="DengXian" panose="02010600030101010101" pitchFamily="2" charset="-122"/>
              </a:rPr>
              <a:t>To find out what planets are made of, how hot/cold they are, what the atmosphere is like, whether there are magnetic fields, we need to send spacecraft with instruments which can take measurements </a:t>
            </a:r>
            <a:r>
              <a:rPr lang="en-GB" sz="2800" b="0" i="1" dirty="0">
                <a:effectLst/>
                <a:ea typeface="DengXian" panose="02010600030101010101" pitchFamily="2" charset="-122"/>
              </a:rPr>
              <a:t>in situ</a:t>
            </a:r>
            <a:r>
              <a:rPr lang="en-GB" sz="2800" b="0" dirty="0">
                <a:effectLst/>
                <a:ea typeface="DengXian" panose="02010600030101010101" pitchFamily="2" charset="-122"/>
              </a:rPr>
              <a:t>. </a:t>
            </a:r>
            <a:r>
              <a:rPr lang="en-GB" sz="2800" dirty="0"/>
              <a:t>Scientists have launched several spacecraft – some </a:t>
            </a:r>
            <a:r>
              <a:rPr lang="en-GB" sz="2800" b="1" dirty="0"/>
              <a:t>orbiting</a:t>
            </a:r>
            <a:r>
              <a:rPr lang="en-GB" sz="2800" dirty="0"/>
              <a:t> planets, some </a:t>
            </a:r>
            <a:r>
              <a:rPr lang="en-GB" sz="2800" b="1" dirty="0"/>
              <a:t>flying past</a:t>
            </a:r>
            <a:r>
              <a:rPr lang="en-GB" sz="2800" dirty="0"/>
              <a:t> planets and some </a:t>
            </a:r>
            <a:r>
              <a:rPr lang="en-GB" sz="2800" b="1" dirty="0"/>
              <a:t>landing</a:t>
            </a:r>
            <a:r>
              <a:rPr lang="en-GB" sz="2800" dirty="0"/>
              <a:t> on Mars.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dirty="0">
              <a:effectLst/>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ea typeface="DengXian" panose="02010600030101010101" pitchFamily="2" charset="-122"/>
              </a:rPr>
              <a:t>Why do you think more information is obtained about Mars by landing on it rather than orbiting it</a:t>
            </a:r>
            <a:r>
              <a:rPr lang="en-GB" sz="2800" b="1" dirty="0"/>
              <a:t>?</a:t>
            </a:r>
            <a:endParaRPr lang="en-GB" sz="1800" b="1" dirty="0">
              <a:effectLst/>
              <a:latin typeface="Arial" panose="020B0604020202020204" pitchFamily="34"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rPr>
              <a:t>Orbiting spacecraft can only take photographs of the surface of the planet.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rPr>
              <a:t>Landing spacecraft can pick up samples of rocks and soils to analyse – see slide 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rPr>
              <a:t>Possible investigation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rPr>
              <a:t>Children could make a simple telescope – see investigation 15.</a:t>
            </a:r>
          </a:p>
          <a:p>
            <a:endParaRPr lang="en-GB" sz="1800" dirty="0">
              <a:effectLst/>
              <a:latin typeface="Arial" panose="020B0604020202020204" pitchFamily="34" charset="0"/>
              <a:ea typeface="DengXian" panose="02010600030101010101" pitchFamily="2" charset="-122"/>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506158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DengXian" panose="02010600030101010101" pitchFamily="2" charset="-122"/>
              </a:rPr>
              <a:t>The Voyager 2 spacecraft provided a lot of measurements close up to the two blue planets and has detectors that can observe particles, ultraviolet light, visible light, infrared light, cosmic rays, and sensors to detect magnetism as well as cameras to take images. </a:t>
            </a:r>
          </a:p>
          <a:p>
            <a:pPr algn="just">
              <a:lnSpc>
                <a:spcPct val="107000"/>
              </a:lnSpc>
              <a:spcAft>
                <a:spcPts val="800"/>
              </a:spcAft>
            </a:pPr>
            <a:endParaRPr lang="en-GB" sz="1800" dirty="0">
              <a:effectLst/>
              <a:latin typeface="Arial" panose="020B0604020202020204" pitchFamily="34" charset="0"/>
              <a:ea typeface="DengXian" panose="02010600030101010101" pitchFamily="2" charset="-122"/>
              <a:cs typeface="Arial" panose="020B0604020202020204" pitchFamily="34" charset="0"/>
            </a:endParaRPr>
          </a:p>
          <a:p>
            <a:pPr algn="just">
              <a:lnSpc>
                <a:spcPct val="107000"/>
              </a:lnSpc>
              <a:spcAft>
                <a:spcPts val="800"/>
              </a:spcAft>
            </a:pPr>
            <a:r>
              <a:rPr lang="en-GB" sz="1800" dirty="0">
                <a:effectLst/>
                <a:latin typeface="Arial" panose="020B0604020202020204" pitchFamily="34" charset="0"/>
                <a:ea typeface="DengXian" panose="02010600030101010101" pitchFamily="2" charset="-122"/>
                <a:cs typeface="Arial" panose="020B0604020202020204" pitchFamily="34" charset="0"/>
              </a:rPr>
              <a:t>Voyager 2 and Voyager 1 are still travelling in space and you can follow their voyage at the dedicated NASA websites:  </a:t>
            </a:r>
            <a:endParaRPr lang="en-GB" sz="1800" dirty="0">
              <a:effectLst/>
              <a:latin typeface="Calibri" panose="020F0502020204030204" pitchFamily="34" charset="0"/>
              <a:ea typeface="DengXian" panose="02010600030101010101" pitchFamily="2" charset="-122"/>
              <a:cs typeface="Arial" panose="020B0604020202020204" pitchFamily="34" charset="0"/>
            </a:endParaRPr>
          </a:p>
          <a:p>
            <a:pPr algn="just">
              <a:lnSpc>
                <a:spcPct val="107000"/>
              </a:lnSpc>
              <a:spcAft>
                <a:spcPts val="800"/>
              </a:spcAft>
            </a:pPr>
            <a:r>
              <a:rPr lang="fr-FR" sz="1800" dirty="0">
                <a:effectLst/>
                <a:latin typeface="Arial" panose="020B0604020202020204" pitchFamily="34" charset="0"/>
                <a:ea typeface="DengXian" panose="02010600030101010101" pitchFamily="2" charset="-122"/>
                <a:cs typeface="Arial" panose="020B0604020202020204" pitchFamily="34" charset="0"/>
              </a:rPr>
              <a:t>Voyager 1 </a:t>
            </a:r>
            <a:r>
              <a:rPr lang="fr-FR" sz="1800" u="sng" dirty="0">
                <a:solidFill>
                  <a:srgbClr val="0000FF"/>
                </a:solidFill>
                <a:effectLst/>
                <a:latin typeface="Calibri" panose="020F0502020204030204" pitchFamily="34" charset="0"/>
                <a:ea typeface="DengXian" panose="02010600030101010101" pitchFamily="2" charset="-122"/>
                <a:cs typeface="Arial" panose="020B0604020202020204" pitchFamily="34" charset="0"/>
                <a:hlinkClick r:id="rId3"/>
              </a:rPr>
              <a:t>https://solarsystem.nasa.gov/missions/voyager-1/in-depth/</a:t>
            </a:r>
            <a:endParaRPr lang="en-GB" sz="1800" dirty="0">
              <a:effectLst/>
              <a:latin typeface="Calibri" panose="020F0502020204030204" pitchFamily="34" charset="0"/>
              <a:ea typeface="DengXian" panose="02010600030101010101" pitchFamily="2" charset="-122"/>
              <a:cs typeface="Arial" panose="020B0604020202020204" pitchFamily="34" charset="0"/>
            </a:endParaRPr>
          </a:p>
          <a:p>
            <a:pPr algn="just">
              <a:lnSpc>
                <a:spcPct val="107000"/>
              </a:lnSpc>
              <a:spcAft>
                <a:spcPts val="800"/>
              </a:spcAft>
            </a:pPr>
            <a:r>
              <a:rPr lang="fr-FR" sz="1800" dirty="0">
                <a:effectLst/>
                <a:latin typeface="Arial" panose="020B0604020202020204" pitchFamily="34" charset="0"/>
                <a:ea typeface="DengXian" panose="02010600030101010101" pitchFamily="2" charset="-122"/>
                <a:cs typeface="Arial" panose="020B0604020202020204" pitchFamily="34" charset="0"/>
              </a:rPr>
              <a:t>Voyager 2 </a:t>
            </a:r>
            <a:r>
              <a:rPr lang="fr-FR" sz="1800" u="sng" dirty="0">
                <a:solidFill>
                  <a:srgbClr val="0000FF"/>
                </a:solidFill>
                <a:effectLst/>
                <a:latin typeface="Calibri" panose="020F0502020204030204" pitchFamily="34" charset="0"/>
                <a:ea typeface="DengXian" panose="02010600030101010101" pitchFamily="2" charset="-122"/>
                <a:cs typeface="Arial" panose="020B0604020202020204" pitchFamily="34" charset="0"/>
                <a:hlinkClick r:id="rId4"/>
              </a:rPr>
              <a:t>https://solarsystem.nasa.gov/missions/voyager-2/in-depth/</a:t>
            </a:r>
            <a:r>
              <a:rPr lang="fr-FR" sz="1800" dirty="0">
                <a:effectLst/>
                <a:latin typeface="Arial" panose="020B0604020202020204" pitchFamily="34" charset="0"/>
                <a:ea typeface="DengXian" panose="02010600030101010101" pitchFamily="2" charset="-122"/>
                <a:cs typeface="Arial" panose="020B0604020202020204" pitchFamily="34" charset="0"/>
              </a:rPr>
              <a:t> </a:t>
            </a:r>
            <a:endParaRPr lang="en-GB" sz="1800" dirty="0">
              <a:effectLst/>
              <a:latin typeface="Calibri" panose="020F0502020204030204" pitchFamily="34" charset="0"/>
              <a:ea typeface="DengXian" panose="02010600030101010101" pitchFamily="2" charset="-122"/>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453273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ea typeface="DengXian" panose="02010600030101010101" pitchFamily="2" charset="-122"/>
              </a:rPr>
              <a:t>What sort of information do you think is obtained from Mars Rovers and InSight</a:t>
            </a:r>
            <a:r>
              <a:rPr lang="en-GB" sz="2800"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rPr>
              <a:t>Mars exploration rovers can take panoramic photographs, magnify images of rocks and soils, measure infra-red light or heat emitted from rocks and soils, detect magnetic materials, detect radiation (x-rays and alpha particles), dig into the surface of Martian rock, collect dust particles.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rPr>
              <a:t>Details of the instruments on the Mars Rovers can be found here - https://mars.nasa.gov/mer/mission/instruments/</a:t>
            </a:r>
          </a:p>
          <a:p>
            <a:endParaRPr lang="en-GB" sz="1800" dirty="0">
              <a:effectLst/>
              <a:latin typeface="Arial" panose="020B0604020202020204" pitchFamily="34" charset="0"/>
              <a:ea typeface="DengXian" panose="02010600030101010101" pitchFamily="2" charset="-122"/>
            </a:endParaRPr>
          </a:p>
          <a:p>
            <a:r>
              <a:rPr lang="en-GB" sz="1800" u="sng" dirty="0">
                <a:effectLst/>
                <a:latin typeface="Arial" panose="020B0604020202020204" pitchFamily="34" charset="0"/>
                <a:ea typeface="DengXian" panose="02010600030101010101" pitchFamily="2" charset="-122"/>
              </a:rPr>
              <a:t>Notes on previous Mars Rovers</a:t>
            </a:r>
          </a:p>
          <a:p>
            <a:pPr marL="285750" indent="-285750">
              <a:buFont typeface="Arial" panose="020B0604020202020204" pitchFamily="34" charset="0"/>
              <a:buChar char="•"/>
            </a:pPr>
            <a:r>
              <a:rPr lang="en-GB" sz="1800" dirty="0">
                <a:effectLst/>
                <a:latin typeface="Arial" panose="020B0604020202020204" pitchFamily="34" charset="0"/>
                <a:ea typeface="DengXian" panose="02010600030101010101" pitchFamily="2" charset="-122"/>
              </a:rPr>
              <a:t>Mars Rovers, </a:t>
            </a:r>
            <a:r>
              <a:rPr lang="en-GB" sz="1800" b="1" dirty="0">
                <a:effectLst/>
                <a:latin typeface="Arial" panose="020B0604020202020204" pitchFamily="34" charset="0"/>
                <a:ea typeface="DengXian" panose="02010600030101010101" pitchFamily="2" charset="-122"/>
              </a:rPr>
              <a:t>Spirit </a:t>
            </a:r>
            <a:r>
              <a:rPr lang="en-GB" sz="1800" dirty="0">
                <a:effectLst/>
                <a:latin typeface="Arial" panose="020B0604020202020204" pitchFamily="34" charset="0"/>
                <a:ea typeface="DengXian" panose="02010600030101010101" pitchFamily="2" charset="-122"/>
              </a:rPr>
              <a:t>and </a:t>
            </a:r>
            <a:r>
              <a:rPr lang="en-GB" sz="1800" b="1" dirty="0">
                <a:effectLst/>
                <a:latin typeface="Arial" panose="020B0604020202020204" pitchFamily="34" charset="0"/>
                <a:ea typeface="DengXian" panose="02010600030101010101" pitchFamily="2" charset="-122"/>
              </a:rPr>
              <a:t>Opportunity</a:t>
            </a:r>
            <a:r>
              <a:rPr lang="en-GB" sz="1800" dirty="0">
                <a:effectLst/>
                <a:latin typeface="Arial" panose="020B0604020202020204" pitchFamily="34" charset="0"/>
                <a:ea typeface="DengXian" panose="02010600030101010101" pitchFamily="2" charset="-122"/>
              </a:rPr>
              <a:t>, landed in January 2004 on opposite sides of Mars. They were expected to operate for about 3 months but Spirit continued to transmit data until March 2010 and Opportunity until June 2018. Data from these Rovers told scientists that Mars was much wetter than it is today. See - https://mars.nasa.gov/mer/</a:t>
            </a:r>
          </a:p>
          <a:p>
            <a:pPr marL="285750" indent="-285750">
              <a:buFont typeface="Arial" panose="020B0604020202020204" pitchFamily="34" charset="0"/>
              <a:buChar char="•"/>
            </a:pPr>
            <a:r>
              <a:rPr lang="en-GB" sz="1800" b="1" dirty="0">
                <a:effectLst/>
                <a:latin typeface="Arial" panose="020B0604020202020204" pitchFamily="34" charset="0"/>
                <a:ea typeface="DengXian" panose="02010600030101010101" pitchFamily="2" charset="-122"/>
              </a:rPr>
              <a:t>Curiosity</a:t>
            </a:r>
            <a:r>
              <a:rPr lang="en-GB" sz="1800" dirty="0">
                <a:effectLst/>
                <a:latin typeface="Arial" panose="020B0604020202020204" pitchFamily="34" charset="0"/>
                <a:ea typeface="DengXian" panose="02010600030101010101" pitchFamily="2" charset="-122"/>
              </a:rPr>
              <a:t> Rover landed in 2012 and is still working. </a:t>
            </a:r>
            <a:r>
              <a:rPr lang="en-GB" sz="2800" b="0" i="0" dirty="0">
                <a:solidFill>
                  <a:srgbClr val="000000"/>
                </a:solidFill>
                <a:effectLst/>
                <a:latin typeface="Helvetica Neue"/>
              </a:rPr>
              <a:t>For scale, the rover's wheels are 50 cm in diameter and about 40 cm wide. See - https://mars.nasa.gov/msl/home/</a:t>
            </a:r>
            <a:endParaRPr lang="en-GB" sz="1800" dirty="0">
              <a:effectLst/>
              <a:latin typeface="Arial" panose="020B0604020202020204" pitchFamily="34" charset="0"/>
              <a:ea typeface="DengXian" panose="02010600030101010101" pitchFamily="2" charset="-122"/>
            </a:endParaRPr>
          </a:p>
          <a:p>
            <a:pPr marL="285750" indent="-285750">
              <a:buFont typeface="Arial" panose="020B0604020202020204" pitchFamily="34" charset="0"/>
              <a:buChar char="•"/>
            </a:pPr>
            <a:r>
              <a:rPr lang="en-GB" sz="1800" b="1" dirty="0">
                <a:effectLst/>
                <a:latin typeface="Arial" panose="020B0604020202020204" pitchFamily="34" charset="0"/>
                <a:ea typeface="DengXian" panose="02010600030101010101" pitchFamily="2" charset="-122"/>
              </a:rPr>
              <a:t>Insight</a:t>
            </a:r>
            <a:r>
              <a:rPr lang="en-GB" sz="1800" dirty="0">
                <a:effectLst/>
                <a:latin typeface="Arial" panose="020B0604020202020204" pitchFamily="34" charset="0"/>
                <a:ea typeface="DengXian" panose="02010600030101010101" pitchFamily="2" charset="-122"/>
              </a:rPr>
              <a:t> (</a:t>
            </a:r>
            <a:r>
              <a:rPr lang="en-GB" sz="1800" b="1" dirty="0">
                <a:effectLst/>
                <a:latin typeface="Arial" panose="020B0604020202020204" pitchFamily="34" charset="0"/>
                <a:ea typeface="DengXian" panose="02010600030101010101" pitchFamily="2" charset="-122"/>
              </a:rPr>
              <a:t>In</a:t>
            </a:r>
            <a:r>
              <a:rPr lang="en-GB" sz="1800" dirty="0">
                <a:effectLst/>
                <a:latin typeface="Arial" panose="020B0604020202020204" pitchFamily="34" charset="0"/>
                <a:ea typeface="DengXian" panose="02010600030101010101" pitchFamily="2" charset="-122"/>
              </a:rPr>
              <a:t>terior exploration using </a:t>
            </a:r>
            <a:r>
              <a:rPr lang="en-GB" sz="1800" b="1" dirty="0">
                <a:effectLst/>
                <a:latin typeface="Arial" panose="020B0604020202020204" pitchFamily="34" charset="0"/>
                <a:ea typeface="DengXian" panose="02010600030101010101" pitchFamily="2" charset="-122"/>
              </a:rPr>
              <a:t>S</a:t>
            </a:r>
            <a:r>
              <a:rPr lang="en-GB" sz="1800" dirty="0">
                <a:effectLst/>
                <a:latin typeface="Arial" panose="020B0604020202020204" pitchFamily="34" charset="0"/>
                <a:ea typeface="DengXian" panose="02010600030101010101" pitchFamily="2" charset="-122"/>
              </a:rPr>
              <a:t>eismic </a:t>
            </a:r>
            <a:r>
              <a:rPr lang="en-GB" sz="1800" b="1" dirty="0">
                <a:effectLst/>
                <a:latin typeface="Arial" panose="020B0604020202020204" pitchFamily="34" charset="0"/>
                <a:ea typeface="DengXian" panose="02010600030101010101" pitchFamily="2" charset="-122"/>
              </a:rPr>
              <a:t>I</a:t>
            </a:r>
            <a:r>
              <a:rPr lang="en-GB" sz="1800" dirty="0">
                <a:effectLst/>
                <a:latin typeface="Arial" panose="020B0604020202020204" pitchFamily="34" charset="0"/>
                <a:ea typeface="DengXian" panose="02010600030101010101" pitchFamily="2" charset="-122"/>
              </a:rPr>
              <a:t>nvestigations, </a:t>
            </a:r>
            <a:r>
              <a:rPr lang="en-GB" sz="1800" b="1" dirty="0">
                <a:effectLst/>
                <a:latin typeface="Arial" panose="020B0604020202020204" pitchFamily="34" charset="0"/>
                <a:ea typeface="DengXian" panose="02010600030101010101" pitchFamily="2" charset="-122"/>
              </a:rPr>
              <a:t>G</a:t>
            </a:r>
            <a:r>
              <a:rPr lang="en-GB" sz="1800" dirty="0">
                <a:effectLst/>
                <a:latin typeface="Arial" panose="020B0604020202020204" pitchFamily="34" charset="0"/>
                <a:ea typeface="DengXian" panose="02010600030101010101" pitchFamily="2" charset="-122"/>
              </a:rPr>
              <a:t>eodesy and </a:t>
            </a:r>
            <a:r>
              <a:rPr lang="en-GB" sz="1800" b="1" dirty="0">
                <a:effectLst/>
                <a:latin typeface="Arial" panose="020B0604020202020204" pitchFamily="34" charset="0"/>
                <a:ea typeface="DengXian" panose="02010600030101010101" pitchFamily="2" charset="-122"/>
              </a:rPr>
              <a:t>H</a:t>
            </a:r>
            <a:r>
              <a:rPr lang="en-GB" sz="1800" dirty="0">
                <a:effectLst/>
                <a:latin typeface="Arial" panose="020B0604020202020204" pitchFamily="34" charset="0"/>
                <a:ea typeface="DengXian" panose="02010600030101010101" pitchFamily="2" charset="-122"/>
              </a:rPr>
              <a:t>eat </a:t>
            </a:r>
            <a:r>
              <a:rPr lang="en-GB" sz="1800" b="1" dirty="0">
                <a:effectLst/>
                <a:latin typeface="Arial" panose="020B0604020202020204" pitchFamily="34" charset="0"/>
                <a:ea typeface="DengXian" panose="02010600030101010101" pitchFamily="2" charset="-122"/>
              </a:rPr>
              <a:t>T</a:t>
            </a:r>
            <a:r>
              <a:rPr lang="en-GB" sz="1800" dirty="0">
                <a:effectLst/>
                <a:latin typeface="Arial" panose="020B0604020202020204" pitchFamily="34" charset="0"/>
                <a:ea typeface="DengXian" panose="02010600030101010101" pitchFamily="2" charset="-122"/>
              </a:rPr>
              <a:t>ransport) craft landed in 2018. Its aim was to find out about the interior of Mars by investigating ground shaking (seismicity) and the impact cratering rate.</a:t>
            </a:r>
          </a:p>
          <a:p>
            <a:endParaRPr lang="en-GB" sz="1800" dirty="0">
              <a:effectLst/>
              <a:latin typeface="Arial" panose="020B0604020202020204" pitchFamily="34" charset="0"/>
              <a:ea typeface="DengXian" panose="02010600030101010101" pitchFamily="2" charset="-122"/>
            </a:endParaRPr>
          </a:p>
          <a:p>
            <a:r>
              <a:rPr lang="en-GB" sz="1800" b="1" dirty="0">
                <a:effectLst/>
                <a:latin typeface="Arial" panose="020B0604020202020204" pitchFamily="34" charset="0"/>
                <a:ea typeface="DengXian" panose="02010600030101010101" pitchFamily="2" charset="-122"/>
              </a:rPr>
              <a:t>Possible investigations</a:t>
            </a:r>
          </a:p>
          <a:p>
            <a:r>
              <a:rPr lang="en-GB" sz="1800" dirty="0">
                <a:effectLst/>
                <a:latin typeface="Arial" panose="020B0604020202020204" pitchFamily="34" charset="0"/>
                <a:ea typeface="DengXian" panose="02010600030101010101" pitchFamily="2" charset="-122"/>
              </a:rPr>
              <a:t>Children could research previous Mars missions and find out about the space scientists working at NASA – see investigations 1 &amp; 2.</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728509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err="1"/>
              <a:t>Marsquakes</a:t>
            </a:r>
            <a:r>
              <a:rPr lang="en-GB" dirty="0"/>
              <a:t> seem to happen at the boundary between different rock systems. Scientists assume that these fault lines were created by past volcanic activity.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Seismic activity </a:t>
            </a:r>
            <a:r>
              <a:rPr lang="en-GB" dirty="0"/>
              <a:t>(ground shaking) is very low during the Martian night but increases in the day and scientists are analysing data to understand why this occurs.</a:t>
            </a:r>
          </a:p>
          <a:p>
            <a:endParaRPr lang="en-GB" dirty="0"/>
          </a:p>
          <a:p>
            <a:r>
              <a:rPr lang="en-GB" dirty="0"/>
              <a:t>For more information on earthquakes and activities which children can carry out in the classroom, including how to make a seismometer – see </a:t>
            </a:r>
            <a:r>
              <a:rPr lang="en-GB" b="1" dirty="0"/>
              <a:t>I bet you didn’t know… What happens underground when humans stay indoors.</a:t>
            </a:r>
          </a:p>
          <a:p>
            <a:r>
              <a:rPr lang="en-GB" b="0" dirty="0"/>
              <a:t>Article - https://pstt.org.uk/download_file/4301/734</a:t>
            </a:r>
          </a:p>
          <a:p>
            <a:r>
              <a:rPr lang="en-GB" b="0" dirty="0"/>
              <a:t>Teacher Guide - https://pstt.org.uk/download_file/4303/734</a:t>
            </a:r>
          </a:p>
          <a:p>
            <a:endParaRPr lang="en-GB" b="0" dirty="0"/>
          </a:p>
          <a:p>
            <a:r>
              <a:rPr lang="en-GB" b="1" dirty="0"/>
              <a:t>Other possible investigations</a:t>
            </a:r>
          </a:p>
          <a:p>
            <a:r>
              <a:rPr lang="en-GB" b="0" dirty="0"/>
              <a:t>Children could investigate what factors might affect the size of craters on planets – see investigation 3.</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630300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000000"/>
                </a:solidFill>
                <a:effectLst/>
                <a:latin typeface="Helvetica Neue"/>
              </a:rPr>
              <a:t>Notes about magnetic fields:</a:t>
            </a:r>
          </a:p>
          <a:p>
            <a:r>
              <a:rPr lang="en-GB" b="0" i="0" dirty="0">
                <a:solidFill>
                  <a:srgbClr val="000000"/>
                </a:solidFill>
                <a:effectLst/>
                <a:latin typeface="Helvetica Neue"/>
              </a:rPr>
              <a:t>Earth’s magnetism comes from its core, where molten, electrically conducting iron flows beneath the crust. Its magnetic field is global, meaning it surrounds the entire planet.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000000"/>
                </a:solidFill>
                <a:effectLst/>
                <a:latin typeface="Helvetica Neue"/>
              </a:rPr>
              <a:t>Since Mars is a rocky, terrestrial planet like Earth, one might assume that Mars has the same kind of global magnetic field. Scientists think that Mars had one early it its life but it does not now. Mars does have very strong small patches of magnetised crust. </a:t>
            </a:r>
            <a:r>
              <a:rPr lang="en-GB" dirty="0"/>
              <a:t>For a few minutes around midnight, Mars’ magnetic field sometimes starts to pulsate! Scientists don’t know why.</a:t>
            </a:r>
          </a:p>
          <a:p>
            <a:endParaRPr lang="en-GB" b="0" i="0" dirty="0">
              <a:solidFill>
                <a:srgbClr val="000000"/>
              </a:solidFill>
              <a:effectLst/>
              <a:latin typeface="Helvetica Neue"/>
            </a:endParaRPr>
          </a:p>
          <a:p>
            <a:r>
              <a:rPr lang="en-GB" b="0" i="0" dirty="0">
                <a:solidFill>
                  <a:srgbClr val="000000"/>
                </a:solidFill>
                <a:effectLst/>
                <a:latin typeface="Helvetica Neue"/>
              </a:rPr>
              <a:t>More information about magnetic fields and Mars can be found here - https://mgs-mager.gsfc.nasa.gov/Kids/magfield.html</a:t>
            </a:r>
          </a:p>
          <a:p>
            <a:endParaRPr lang="en-GB" b="0" dirty="0"/>
          </a:p>
          <a:p>
            <a:r>
              <a:rPr lang="en-GB" b="1" dirty="0"/>
              <a:t>Possible investigation</a:t>
            </a:r>
          </a:p>
          <a:p>
            <a:r>
              <a:rPr lang="en-GB" b="0" dirty="0"/>
              <a:t>Children could magnetise metals and investigate the effects of magnetic fields – see investigation 16.</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1394214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Arial" panose="020B0604020202020204" pitchFamily="34" charset="0"/>
                <a:ea typeface="DengXian" panose="02010600030101010101" pitchFamily="2" charset="-122"/>
              </a:rPr>
              <a:t>Click the link </a:t>
            </a:r>
            <a:r>
              <a:rPr lang="en-GB" sz="1200" dirty="0">
                <a:effectLst/>
                <a:latin typeface="Arial" panose="020B0604020202020204" pitchFamily="34" charset="0"/>
                <a:ea typeface="DengXian" panose="02010600030101010101" pitchFamily="2" charset="-122"/>
              </a:rPr>
              <a:t>to access daily weather reports recorded by InSight – temperature, wind, pressure on the surface of Mars at Elysium Planitia – a flat smooth plain near Mars’ equator.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What does this tell you about life on Mars?</a:t>
            </a:r>
            <a:endParaRPr lang="en-GB" sz="1200" b="1" dirty="0">
              <a:effectLst/>
              <a:latin typeface="Arial" panose="020B0604020202020204" pitchFamily="34" charset="0"/>
              <a:ea typeface="DengXian" panose="02010600030101010101" pitchFamily="2" charset="-122"/>
            </a:endParaRPr>
          </a:p>
          <a:p>
            <a:r>
              <a:rPr lang="en-GB" sz="1200" dirty="0">
                <a:effectLst/>
                <a:latin typeface="Arial" panose="020B0604020202020204" pitchFamily="34" charset="0"/>
                <a:ea typeface="DengXian" panose="02010600030101010101" pitchFamily="2" charset="-122"/>
              </a:rPr>
              <a:t>It is windy, dusty and very cold on the surface of Mars.</a:t>
            </a:r>
            <a:endParaRPr lang="en-GB" sz="1200" b="0" dirty="0">
              <a:effectLst/>
              <a:latin typeface="Arial" panose="020B0604020202020204" pitchFamily="34"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effectLst/>
                <a:latin typeface="Arial" panose="020B0604020202020204" pitchFamily="34" charset="0"/>
                <a:ea typeface="DengXian" panose="02010600030101010101" pitchFamily="2" charset="-122"/>
              </a:rPr>
              <a:t>Also, </a:t>
            </a:r>
            <a:r>
              <a:rPr lang="en-GB" sz="1200" b="0" dirty="0">
                <a:effectLst/>
                <a:latin typeface="Arial" panose="020B0604020202020204" pitchFamily="34" charset="0"/>
                <a:ea typeface="DengXian" panose="02010600030101010101" pitchFamily="2" charset="-122"/>
                <a:cs typeface="Times New Roman" panose="02020603050405020304" pitchFamily="18" charset="0"/>
              </a:rPr>
              <a:t>t</a:t>
            </a:r>
            <a:r>
              <a:rPr lang="en-GB" sz="1200" dirty="0">
                <a:effectLst/>
                <a:latin typeface="Arial" panose="020B0604020202020204" pitchFamily="34" charset="0"/>
                <a:ea typeface="DengXian" panose="02010600030101010101" pitchFamily="2" charset="-122"/>
                <a:cs typeface="Times New Roman" panose="02020603050405020304" pitchFamily="18" charset="0"/>
              </a:rPr>
              <a:t>he Martian atmosphere contains mainly carbon dioxide (CO</a:t>
            </a:r>
            <a:r>
              <a:rPr lang="en-GB" sz="12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200" dirty="0">
                <a:effectLst/>
                <a:latin typeface="Arial" panose="020B0604020202020204" pitchFamily="34" charset="0"/>
                <a:ea typeface="DengXian" panose="02010600030101010101" pitchFamily="2" charset="-122"/>
                <a:cs typeface="Times New Roman" panose="02020603050405020304" pitchFamily="18" charset="0"/>
              </a:rPr>
              <a:t>) and so you could not breathe on Mars without a space suit and a life support system.</a:t>
            </a:r>
            <a:endParaRPr lang="en-GB" sz="12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b="1" dirty="0"/>
          </a:p>
          <a:p>
            <a:r>
              <a:rPr lang="en-GB" b="1" dirty="0"/>
              <a:t>Possible investigations</a:t>
            </a:r>
          </a:p>
          <a:p>
            <a:r>
              <a:rPr lang="en-GB" b="0" dirty="0"/>
              <a:t>Children can create Mars weather reports and consider what it would be like to live on Mars – see investigations 4 &amp; 5.</a:t>
            </a:r>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889257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Voyager 2 fly-past </a:t>
            </a:r>
            <a:r>
              <a:rPr lang="en-GB" sz="1800" dirty="0">
                <a:effectLst/>
                <a:latin typeface="Arial" panose="020B0604020202020204" pitchFamily="34" charset="0"/>
                <a:ea typeface="DengXian" panose="02010600030101010101" pitchFamily="2" charset="-122"/>
                <a:cs typeface="Times New Roman" panose="02020603050405020304" pitchFamily="18" charset="0"/>
              </a:rPr>
              <a:t>of Neptune lasted days (1989) and during that time it observed (and photographed) a large dark blue spot, called the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‘Great Dark Spot’ (GDS) </a:t>
            </a:r>
            <a:r>
              <a:rPr lang="en-GB" sz="1800" dirty="0">
                <a:effectLst/>
                <a:latin typeface="Arial" panose="020B0604020202020204" pitchFamily="34" charset="0"/>
                <a:ea typeface="DengXian" panose="02010600030101010101" pitchFamily="2" charset="-122"/>
                <a:cs typeface="Times New Roman" panose="02020603050405020304" pitchFamily="18" charset="0"/>
              </a:rPr>
              <a:t>- which is a huge storm that could be seen to be rotating in the atmosphere and not going away. Scientists were surprised because on Earth violent storms are caused by rapid evaporation of water and the energy for this comes from the Sun. Neptune is 30x further away from the Sun and receives 1/900</a:t>
            </a:r>
            <a:r>
              <a:rPr lang="en-GB" sz="1800" baseline="30000" dirty="0">
                <a:effectLst/>
                <a:latin typeface="Arial" panose="020B0604020202020204" pitchFamily="34" charset="0"/>
                <a:ea typeface="DengXian" panose="02010600030101010101" pitchFamily="2" charset="-122"/>
                <a:cs typeface="Times New Roman" panose="02020603050405020304" pitchFamily="18" charset="0"/>
              </a:rPr>
              <a:t>th</a:t>
            </a:r>
            <a:r>
              <a:rPr lang="en-GB" sz="1800" dirty="0">
                <a:effectLst/>
                <a:latin typeface="Arial" panose="020B0604020202020204" pitchFamily="34" charset="0"/>
                <a:ea typeface="DengXian" panose="02010600030101010101" pitchFamily="2" charset="-122"/>
                <a:cs typeface="Times New Roman" panose="02020603050405020304" pitchFamily="18" charset="0"/>
              </a:rPr>
              <a:t> of the heat that Earth gets. So, where does the energy for the storms come from? Scientists think that the core of Neptune contains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radioactive material </a:t>
            </a:r>
            <a:r>
              <a:rPr lang="en-GB" sz="1800" dirty="0">
                <a:effectLst/>
                <a:latin typeface="Arial" panose="020B0604020202020204" pitchFamily="34" charset="0"/>
                <a:ea typeface="DengXian" panose="02010600030101010101" pitchFamily="2" charset="-122"/>
                <a:cs typeface="Times New Roman" panose="02020603050405020304" pitchFamily="18" charset="0"/>
              </a:rPr>
              <a:t>that is generating heat.</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Possible investigation: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Children could investigate the science behind a storm (How long will a hurricane last?) and track hurricanes and typhoons on Earth – see investigations 9 &amp; 11.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Children could investigate convection currents – see investigation 10.</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92260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What do scientists know about Neptune’s storms?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In order to see these storms on Neptune from so far away, you need a telescope that can detect blue light and even though these storms are large, when viewed from a long way away, the contrast between the darker storm and the background atmosphere requires a high resolution image (many pixels). The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Hubble space telescope </a:t>
            </a:r>
            <a:r>
              <a:rPr lang="en-GB" sz="1800" dirty="0">
                <a:effectLst/>
                <a:latin typeface="Arial" panose="020B0604020202020204" pitchFamily="34" charset="0"/>
                <a:ea typeface="DengXian" panose="02010600030101010101" pitchFamily="2" charset="-122"/>
                <a:cs typeface="Times New Roman" panose="02020603050405020304" pitchFamily="18" charset="0"/>
              </a:rPr>
              <a:t>is unique in its ability to observe these storms. In a recent paper, scientists Andrew Hsu and colleagues looked back over </a:t>
            </a:r>
            <a:r>
              <a:rPr lang="en-GB" sz="1800" u="sng" dirty="0">
                <a:effectLst/>
                <a:latin typeface="Arial" panose="020B0604020202020204" pitchFamily="34" charset="0"/>
                <a:ea typeface="DengXian" panose="02010600030101010101" pitchFamily="2" charset="-122"/>
                <a:cs typeface="Times New Roman" panose="02020603050405020304" pitchFamily="18" charset="0"/>
              </a:rPr>
              <a:t>25 years </a:t>
            </a:r>
            <a:r>
              <a:rPr lang="en-GB" sz="1800" dirty="0">
                <a:effectLst/>
                <a:latin typeface="Arial" panose="020B0604020202020204" pitchFamily="34" charset="0"/>
                <a:ea typeface="DengXian" panose="02010600030101010101" pitchFamily="2" charset="-122"/>
                <a:cs typeface="Times New Roman" panose="02020603050405020304" pitchFamily="18" charset="0"/>
              </a:rPr>
              <a:t>of Hubble telescope images to track these giant storms. They looked at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256 images </a:t>
            </a:r>
            <a:r>
              <a:rPr lang="en-GB" sz="1800" dirty="0">
                <a:effectLst/>
                <a:latin typeface="Arial" panose="020B0604020202020204" pitchFamily="34" charset="0"/>
                <a:ea typeface="DengXian" panose="02010600030101010101" pitchFamily="2" charset="-122"/>
                <a:cs typeface="Times New Roman" panose="02020603050405020304" pitchFamily="18" charset="0"/>
              </a:rPr>
              <a:t>from the Hubble space telescope and looked for dark spots on Neptune </a:t>
            </a:r>
            <a:r>
              <a:rPr lang="en-GB" sz="1800" b="1" u="none" dirty="0">
                <a:effectLst/>
                <a:latin typeface="Arial" panose="020B0604020202020204" pitchFamily="34" charset="0"/>
                <a:ea typeface="DengXian" panose="02010600030101010101" pitchFamily="2" charset="-122"/>
                <a:cs typeface="Times New Roman" panose="02020603050405020304" pitchFamily="18" charset="0"/>
              </a:rPr>
              <a:t>from 1994 to 2018</a:t>
            </a:r>
            <a:r>
              <a:rPr lang="en-GB" sz="1800" dirty="0">
                <a:effectLst/>
                <a:latin typeface="Arial" panose="020B0604020202020204" pitchFamily="34" charset="0"/>
                <a:ea typeface="DengXian" panose="02010600030101010101" pitchFamily="2" charset="-122"/>
                <a:cs typeface="Times New Roman" panose="02020603050405020304" pitchFamily="18" charset="0"/>
              </a:rPr>
              <a:t>. There were issues that they had to deal with that you may wish to discuss: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342900" lvl="0" indent="-342900" algn="just">
              <a:lnSpc>
                <a:spcPct val="107000"/>
              </a:lnSpc>
              <a:buFont typeface="Symbol" panose="05050102010706020507" pitchFamily="18" charset="2"/>
              <a:buChar cha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 storm (dark spot) would be moving across the surface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342900" lvl="0" indent="-342900" algn="just">
              <a:lnSpc>
                <a:spcPct val="107000"/>
              </a:lnSpc>
              <a:buFont typeface="Symbol" panose="05050102010706020507" pitchFamily="18" charset="2"/>
              <a:buChar cha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 planet was rotating (spinning)</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342900" lvl="0" indent="-342900" algn="just">
              <a:lnSpc>
                <a:spcPct val="107000"/>
              </a:lnSpc>
              <a:buFont typeface="Symbol" panose="05050102010706020507" pitchFamily="18" charset="2"/>
              <a:buChar cha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 images were infrequent, just 10-11 a year</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342900" lvl="0" indent="-342900" algn="just">
              <a:lnSpc>
                <a:spcPct val="107000"/>
              </a:lnSpc>
              <a:buFont typeface="Symbol" panose="05050102010706020507" pitchFamily="18" charset="2"/>
              <a:buChar cha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They could see from the South Pole to around 50</a:t>
            </a:r>
            <a:r>
              <a:rPr lang="en-GB" sz="1800" baseline="30000" dirty="0">
                <a:effectLst/>
                <a:latin typeface="Arial" panose="020B0604020202020204" pitchFamily="34" charset="0"/>
                <a:ea typeface="DengXian" panose="02010600030101010101" pitchFamily="2" charset="-122"/>
                <a:cs typeface="Times New Roman" panose="02020603050405020304" pitchFamily="18" charset="0"/>
              </a:rPr>
              <a:t>o</a:t>
            </a:r>
            <a:r>
              <a:rPr lang="en-GB" sz="1800" dirty="0">
                <a:effectLst/>
                <a:latin typeface="Arial" panose="020B0604020202020204" pitchFamily="34" charset="0"/>
                <a:ea typeface="DengXian" panose="02010600030101010101" pitchFamily="2" charset="-122"/>
                <a:cs typeface="Times New Roman" panose="02020603050405020304" pitchFamily="18" charset="0"/>
              </a:rPr>
              <a:t> N only</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 telescope could only view/take images of one side of the planet</a:t>
            </a:r>
          </a:p>
          <a:p>
            <a:pPr marL="342900" lvl="0" indent="-342900" algn="just">
              <a:lnSpc>
                <a:spcPct val="107000"/>
              </a:lnSpc>
              <a:spcAft>
                <a:spcPts val="800"/>
              </a:spcAft>
              <a:buFont typeface="Symbol" panose="05050102010706020507" pitchFamily="18" charset="2"/>
              <a:buChar char=""/>
            </a:pPr>
            <a:endParaRPr lang="en-GB" sz="1800" b="1" i="1" dirty="0">
              <a:effectLst/>
              <a:latin typeface="Arial" panose="020B0604020202020204" pitchFamily="34" charset="0"/>
              <a:ea typeface="DengXian" panose="02010600030101010101" pitchFamily="2" charset="-122"/>
              <a:cs typeface="Times New Roman" panose="02020603050405020304" pitchFamily="18" charset="0"/>
            </a:endParaRPr>
          </a:p>
          <a:p>
            <a:pPr marL="0" lvl="0" indent="0" algn="just">
              <a:lnSpc>
                <a:spcPct val="107000"/>
              </a:lnSpc>
              <a:spcAft>
                <a:spcPts val="800"/>
              </a:spcAft>
              <a:buFont typeface="Symbol" panose="05050102010706020507" pitchFamily="18" charset="2"/>
              <a:buNone/>
            </a:pPr>
            <a:r>
              <a:rPr lang="en-GB" sz="1800" b="1" i="0" dirty="0">
                <a:effectLst/>
                <a:latin typeface="Arial" panose="020B0604020202020204" pitchFamily="34" charset="0"/>
                <a:ea typeface="DengXian" panose="02010600030101010101" pitchFamily="2" charset="-122"/>
                <a:cs typeface="Times New Roman" panose="02020603050405020304" pitchFamily="18" charset="0"/>
              </a:rPr>
              <a:t>Questions to ask children:</a:t>
            </a:r>
          </a:p>
          <a:p>
            <a:pPr marL="285750" indent="-285750" algn="just">
              <a:lnSpc>
                <a:spcPct val="107000"/>
              </a:lnSpc>
              <a:spcAft>
                <a:spcPts val="800"/>
              </a:spcAft>
              <a:buFont typeface="Arial" panose="020B0604020202020204" pitchFamily="34" charset="0"/>
              <a:buChar cha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What happens if the storm is still going, but on the other side of the planet from the telescope?</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If they wanted to know how long the storm lasted, how could they know when it started and when it finished?</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Possible investigations: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Arial" panose="020B0604020202020204" pitchFamily="34" charset="0"/>
                <a:ea typeface="DengXian" panose="02010600030101010101" pitchFamily="2" charset="-122"/>
              </a:rPr>
              <a:t>Children could make a simple telescope – see investigation 15.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Children could investigate the science behind a storm (How long will a hurricane last?) and track hurricanes and typhoons on Earth – see investigations 9 &amp; 11.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Children could mirror the scientists’ research by taking photographs and collecting data about a local outdoor area – see investigation 12.</a:t>
            </a: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128609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DengXian" panose="02010600030101010101" pitchFamily="2" charset="-122"/>
                <a:cs typeface="Times New Roman" panose="02020603050405020304" pitchFamily="18" charset="0"/>
              </a:rPr>
              <a:t>The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Voyager 2 </a:t>
            </a:r>
            <a:r>
              <a:rPr lang="en-GB" sz="1800" b="0" dirty="0">
                <a:effectLst/>
                <a:latin typeface="Arial" panose="020B0604020202020204" pitchFamily="34" charset="0"/>
                <a:ea typeface="DengXian" panose="02010600030101010101" pitchFamily="2" charset="-122"/>
                <a:cs typeface="Times New Roman" panose="02020603050405020304" pitchFamily="18" charset="0"/>
              </a:rPr>
              <a:t>visited </a:t>
            </a:r>
            <a:r>
              <a:rPr lang="en-GB" sz="1800" dirty="0">
                <a:effectLst/>
                <a:latin typeface="Arial" panose="020B0604020202020204" pitchFamily="34" charset="0"/>
                <a:ea typeface="DengXian" panose="02010600030101010101" pitchFamily="2" charset="-122"/>
                <a:cs typeface="Times New Roman" panose="02020603050405020304" pitchFamily="18" charset="0"/>
              </a:rPr>
              <a:t>Uranus and Neptune in the 1980s and detected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radio waves </a:t>
            </a:r>
            <a:r>
              <a:rPr lang="en-GB" sz="1800" dirty="0">
                <a:effectLst/>
                <a:latin typeface="Arial" panose="020B0604020202020204" pitchFamily="34" charset="0"/>
                <a:ea typeface="DengXian" panose="02010600030101010101" pitchFamily="2" charset="-122"/>
                <a:cs typeface="Times New Roman" panose="02020603050405020304" pitchFamily="18" charset="0"/>
              </a:rPr>
              <a:t>(similar to thunder).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DengXian" panose="02010600030101010101" pitchFamily="2" charset="-122"/>
              <a:cs typeface="Times New Roman" panose="02020603050405020304" pitchFamily="18" charset="0"/>
            </a:endParaRPr>
          </a:p>
          <a:p>
            <a:pPr>
              <a:spcAft>
                <a:spcPts val="800"/>
              </a:spcAft>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Radio waves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are a type of radiation used in communication technologies such as television, radios and mobile phones. </a:t>
            </a: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These waves are not visible or audible to humans (they have the longest wavelengths in the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electromagnetic spectrum</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but they can be detected by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receivers</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(sometimes called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antennae</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or an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ariel</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and converted to mechanical vibrations in a speaker. The vibrations from the speaker emit sound waves that humans can hear (as in a telephone, radio or television).</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Radio telescopes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on Earth point to space to study </a:t>
            </a:r>
            <a:r>
              <a:rPr lang="en-GB" sz="1800" i="0" dirty="0">
                <a:effectLst/>
                <a:latin typeface="Calibri" panose="020F0502020204030204" pitchFamily="34" charset="0"/>
                <a:ea typeface="Times New Roman" panose="02020603050405020304" pitchFamily="18" charset="0"/>
                <a:cs typeface="Times New Roman" panose="02020603050405020304" pitchFamily="18" charset="0"/>
              </a:rPr>
              <a:t>radio waves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originating from planets, comets, giant clouds of dust, stars and galaxies.</a:t>
            </a: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As radio waves are so large (they range from the size of a football field to larger than planet Earth), the receivers have to be large too.</a:t>
            </a:r>
          </a:p>
          <a:p>
            <a:pPr marL="285750" marR="0" lvl="0" indent="-2857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The largest radio telescope is in China – the </a:t>
            </a: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F</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ive Hundred metre </a:t>
            </a: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A</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perture </a:t>
            </a: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S</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pherical </a:t>
            </a: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T</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elescope (FAST) completed in 2016 – dish diameter 500m.</a:t>
            </a:r>
          </a:p>
          <a:p>
            <a:pPr marL="285750" marR="0" lvl="0" indent="-2857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The 2</a:t>
            </a:r>
            <a:r>
              <a:rPr lang="en-GB" sz="1800" baseline="30000" dirty="0">
                <a:effectLst/>
                <a:latin typeface="Calibri" panose="020F0502020204030204" pitchFamily="34" charset="0"/>
                <a:ea typeface="Times New Roman" panose="02020603050405020304" pitchFamily="18" charset="0"/>
                <a:cs typeface="Times New Roman" panose="02020603050405020304" pitchFamily="18" charset="0"/>
              </a:rPr>
              <a:t>nd</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largest radio telescope is in Puerto Rico – the Arecibo radio telescope – dish diameter 305m.</a:t>
            </a:r>
          </a:p>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These extremely large radio telescopes are not fully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steerable</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 i.e. the direction in which they point cannot be changed much, if at all.</a:t>
            </a:r>
          </a:p>
          <a:p>
            <a:pPr marL="285750" marR="0" lvl="0" indent="-2857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The 3</a:t>
            </a:r>
            <a:r>
              <a:rPr lang="en-GB" sz="1800" baseline="30000" dirty="0">
                <a:effectLst/>
                <a:latin typeface="Calibri" panose="020F0502020204030204" pitchFamily="34" charset="0"/>
                <a:ea typeface="Times New Roman" panose="02020603050405020304" pitchFamily="18" charset="0"/>
                <a:cs typeface="Times New Roman" panose="02020603050405020304" pitchFamily="18" charset="0"/>
              </a:rPr>
              <a:t>rd</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largest fully steerable radio telescope is in the UK at Jodrell Bank Observatory (Cheshire), completed in 1957 – dish diameter 76m.</a:t>
            </a:r>
          </a:p>
          <a:p>
            <a:pPr>
              <a:spcAft>
                <a:spcPts val="800"/>
              </a:spcAft>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Radio waves in space </a:t>
            </a:r>
            <a:r>
              <a:rPr lang="en-GB" sz="1800" b="0" dirty="0">
                <a:effectLst/>
                <a:latin typeface="Calibri" panose="020F0502020204030204" pitchFamily="34" charset="0"/>
                <a:ea typeface="Times New Roman" panose="02020603050405020304" pitchFamily="18" charset="0"/>
                <a:cs typeface="Times New Roman" panose="02020603050405020304" pitchFamily="18" charset="0"/>
              </a:rPr>
              <a:t>- astronomical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objects which have changing magnetic fields can produce radio waves.</a:t>
            </a: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Voyager 2 spacecraft has a radio telescope (you can see the dish) that detected radio waves originating on Neptune and Uranus.</a:t>
            </a:r>
          </a:p>
          <a:p>
            <a:pPr>
              <a:spcAft>
                <a:spcPts val="800"/>
              </a:spcAft>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a:spcAft>
                <a:spcPts val="800"/>
              </a:spcAft>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What else might happen on these giant planets?</a:t>
            </a:r>
          </a:p>
          <a:p>
            <a:pPr>
              <a:spcAft>
                <a:spcPts val="800"/>
              </a:spcAft>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The radio waves that are present on these large planets may be similar to thunder. If this is the case, can we assume that the thunder was accompanied by lighting?</a:t>
            </a:r>
          </a:p>
          <a:p>
            <a:pPr>
              <a:spcAft>
                <a:spcPts val="800"/>
              </a:spcAft>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a:spcAft>
                <a:spcPts val="800"/>
              </a:spcAft>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Do you think that there could be life on these planets? Why?</a:t>
            </a:r>
          </a:p>
          <a:p>
            <a:pPr>
              <a:spcAft>
                <a:spcPts val="800"/>
              </a:spcAft>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Scientists think that lightning may have played a part in the evolution of living organisms on Earth. More information about this is described in final paragraph of </a:t>
            </a: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I Bet You Didn’t Know …There is lightning at the edge of the solar system</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Maybe there has been / could be / will be life on these planets?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DengXia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6313495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Suitable for ages 7-11</a:t>
            </a:r>
          </a:p>
          <a:p>
            <a:pPr algn="l"/>
            <a:endParaRPr lang="en-GB" b="1" i="0" dirty="0">
              <a:solidFill>
                <a:srgbClr val="202122"/>
              </a:solidFill>
              <a:effectLst/>
              <a:latin typeface="Arial" panose="020B0604020202020204" pitchFamily="34" charset="0"/>
            </a:endParaRPr>
          </a:p>
          <a:p>
            <a:pPr algn="l"/>
            <a:r>
              <a:rPr lang="en-GB" b="1" i="0" dirty="0">
                <a:solidFill>
                  <a:srgbClr val="202122"/>
                </a:solidFill>
                <a:effectLst/>
                <a:latin typeface="Arial" panose="020B0604020202020204" pitchFamily="34" charset="0"/>
              </a:rPr>
              <a:t>Hope</a:t>
            </a:r>
            <a:r>
              <a:rPr lang="en-GB" b="0" i="0" dirty="0">
                <a:solidFill>
                  <a:srgbClr val="202122"/>
                </a:solidFill>
                <a:effectLst/>
                <a:latin typeface="Arial" panose="020B0604020202020204" pitchFamily="34" charset="0"/>
              </a:rPr>
              <a:t> was one of three space missions sent toward Mars during July </a:t>
            </a:r>
            <a:r>
              <a:rPr lang="en-GB" sz="1200" b="0" i="0" kern="1200" dirty="0">
                <a:solidFill>
                  <a:srgbClr val="202122"/>
                </a:solidFill>
                <a:effectLst/>
                <a:latin typeface="Arial" panose="020B0604020202020204" pitchFamily="34" charset="0"/>
                <a:ea typeface="+mn-ea"/>
                <a:cs typeface="+mn-cs"/>
              </a:rPr>
              <a:t>2020, with missions also launched by the national space agencies of China (Tianwen-1) and the United States (Mars 2020). All three are expected to arrive at Mars in February 2021. </a:t>
            </a:r>
            <a:r>
              <a:rPr lang="en-GB" dirty="0"/>
              <a:t>The Hope probe will study weather events such as dust storms and try to discover why Mars is losing hydrogen and oxygen.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When is the best time to launch a space probe to Mars?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3333"/>
                </a:solidFill>
                <a:effectLst/>
                <a:latin typeface="Georgia" panose="02040502050405020303" pitchFamily="18" charset="0"/>
              </a:rPr>
              <a:t>Once every 26 months, Earth and Mars are aligned in a way that </a:t>
            </a:r>
            <a:r>
              <a:rPr lang="en-GB" b="0" i="0" u="none" strike="noStrike" dirty="0">
                <a:effectLst/>
                <a:latin typeface="Georgia" panose="02040502050405020303" pitchFamily="18" charset="0"/>
              </a:rPr>
              <a:t>minimizes travel time (and therefore expense)</a:t>
            </a:r>
            <a:r>
              <a:rPr lang="en-GB" b="0" i="0" dirty="0">
                <a:solidFill>
                  <a:srgbClr val="333333"/>
                </a:solidFill>
                <a:effectLst/>
                <a:latin typeface="Georgia" panose="02040502050405020303" pitchFamily="18" charset="0"/>
              </a:rPr>
              <a:t>, enabling spacecraft to make the interplanetary journey in roughly half a year.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3333"/>
                </a:solidFill>
                <a:effectLst/>
                <a:latin typeface="Georgia" panose="02040502050405020303" pitchFamily="18" charset="0"/>
              </a:rPr>
              <a:t>Space agencies tend to launch probes during these periods.</a:t>
            </a:r>
            <a:endParaRPr lang="en-GB" dirty="0"/>
          </a:p>
          <a:p>
            <a:endParaRPr lang="en-GB" sz="1200" b="0" i="0" kern="1200" dirty="0">
              <a:solidFill>
                <a:srgbClr val="202122"/>
              </a:solidFill>
              <a:effectLst/>
              <a:latin typeface="Arial" panose="020B0604020202020204" pitchFamily="34" charset="0"/>
              <a:ea typeface="+mn-ea"/>
              <a:cs typeface="+mn-cs"/>
            </a:endParaRPr>
          </a:p>
          <a:p>
            <a:r>
              <a:rPr lang="en-GB" sz="1200" b="1" i="0" kern="1200" dirty="0">
                <a:solidFill>
                  <a:srgbClr val="202122"/>
                </a:solidFill>
                <a:effectLst/>
                <a:latin typeface="Arial" panose="020B0604020202020204" pitchFamily="34" charset="0"/>
                <a:ea typeface="+mn-ea"/>
                <a:cs typeface="+mn-cs"/>
              </a:rPr>
              <a:t>Ask the children to see what they can find out about previous missions to Mars.</a:t>
            </a:r>
          </a:p>
          <a:p>
            <a:r>
              <a:rPr lang="en-GB" sz="1200" b="0" i="0" kern="1200" dirty="0">
                <a:solidFill>
                  <a:srgbClr val="202122"/>
                </a:solidFill>
                <a:effectLst/>
                <a:latin typeface="Arial" panose="020B0604020202020204" pitchFamily="34" charset="0"/>
                <a:ea typeface="+mn-ea"/>
                <a:cs typeface="+mn-cs"/>
              </a:rPr>
              <a:t>Information is readily available on the internet.</a:t>
            </a:r>
          </a:p>
          <a:p>
            <a:r>
              <a:rPr lang="en-GB" sz="1200" b="0" i="0" kern="1200" dirty="0">
                <a:solidFill>
                  <a:srgbClr val="202122"/>
                </a:solidFill>
                <a:effectLst/>
                <a:latin typeface="Arial" panose="020B0604020202020204" pitchFamily="34" charset="0"/>
                <a:ea typeface="+mn-ea"/>
                <a:cs typeface="+mn-cs"/>
              </a:rPr>
              <a:t>You may find the following websites useful:</a:t>
            </a:r>
          </a:p>
          <a:p>
            <a:pPr lvl="1"/>
            <a:r>
              <a:rPr lang="en-GB" sz="1200" b="0" i="0" kern="1200" dirty="0">
                <a:solidFill>
                  <a:srgbClr val="202122"/>
                </a:solidFill>
                <a:effectLst/>
                <a:latin typeface="Arial" panose="020B0604020202020204" pitchFamily="34" charset="0"/>
                <a:ea typeface="+mn-ea"/>
                <a:cs typeface="+mn-cs"/>
              </a:rPr>
              <a:t>https://www.nasa.gov/ from where you can search images or events</a:t>
            </a:r>
          </a:p>
          <a:p>
            <a:pPr lvl="1"/>
            <a:r>
              <a:rPr lang="en-GB" sz="1200" b="0" i="0" kern="1200" dirty="0">
                <a:solidFill>
                  <a:srgbClr val="202122"/>
                </a:solidFill>
                <a:effectLst/>
                <a:latin typeface="Arial" panose="020B0604020202020204" pitchFamily="34" charset="0"/>
                <a:ea typeface="+mn-ea"/>
                <a:cs typeface="+mn-cs"/>
              </a:rPr>
              <a:t>https://www.jpl.nasa.gov/missions/?type=past</a:t>
            </a:r>
          </a:p>
          <a:p>
            <a:pPr lvl="1"/>
            <a:r>
              <a:rPr lang="en-GB" sz="1200" b="0" i="0" kern="1200" dirty="0">
                <a:solidFill>
                  <a:srgbClr val="202122"/>
                </a:solidFill>
                <a:effectLst/>
                <a:latin typeface="Arial" panose="020B0604020202020204" pitchFamily="34" charset="0"/>
                <a:ea typeface="+mn-ea"/>
                <a:cs typeface="+mn-cs"/>
              </a:rPr>
              <a:t>https://www.nationalgeographic.com/search?q=Mars+missions</a:t>
            </a:r>
          </a:p>
          <a:p>
            <a:endParaRPr lang="en-GB" sz="1200" b="0" i="0" kern="1200" dirty="0">
              <a:solidFill>
                <a:srgbClr val="202122"/>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scientists’ research is described in the first part of the PowerPoint presentation.</a:t>
            </a:r>
          </a:p>
          <a:p>
            <a:r>
              <a:rPr lang="en-GB" dirty="0"/>
              <a:t>Possible investigations that children can carry out in the classroom are given later (contents on the next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Note - </a:t>
            </a:r>
            <a:r>
              <a:rPr lang="en-GB" b="1" dirty="0"/>
              <a:t>Questions for further Learning</a:t>
            </a:r>
            <a:r>
              <a:rPr lang="en-GB" dirty="0"/>
              <a:t>, </a:t>
            </a:r>
            <a:r>
              <a:rPr lang="en-GB" b="1" dirty="0"/>
              <a:t>Maths links </a:t>
            </a:r>
            <a:r>
              <a:rPr lang="en-GB" dirty="0"/>
              <a:t>and </a:t>
            </a:r>
            <a:r>
              <a:rPr lang="en-GB" b="1" dirty="0"/>
              <a:t>Writing links </a:t>
            </a:r>
            <a:r>
              <a:rPr lang="en-GB" dirty="0"/>
              <a:t>are suggested after the Investigations section, at the end of the Teacher Guide.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3</a:t>
            </a:fld>
            <a:endParaRPr lang="en-GB"/>
          </a:p>
        </p:txBody>
      </p:sp>
    </p:spTree>
    <p:extLst>
      <p:ext uri="{BB962C8B-B14F-4D97-AF65-F5344CB8AC3E}">
        <p14:creationId xmlns:p14="http://schemas.microsoft.com/office/powerpoint/2010/main" val="745555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Suitable for ages 7-11</a:t>
            </a:r>
          </a:p>
          <a:p>
            <a:endParaRPr lang="en-GB" dirty="0"/>
          </a:p>
          <a:p>
            <a:r>
              <a:rPr lang="en-GB" dirty="0"/>
              <a:t>The back shell and a heat shield form the </a:t>
            </a:r>
            <a:r>
              <a:rPr lang="en-GB" b="1" dirty="0"/>
              <a:t>aeroshell</a:t>
            </a:r>
            <a:r>
              <a:rPr lang="en-GB" dirty="0"/>
              <a:t>, which will protect the lander as the spacecraft plunges into the upper atmosphere of Mars.</a:t>
            </a:r>
          </a:p>
          <a:p>
            <a:endParaRPr lang="en-GB" dirty="0"/>
          </a:p>
          <a:p>
            <a:r>
              <a:rPr lang="en-GB" dirty="0"/>
              <a:t>Children can ‘meet’ some of the team members behind the InSight mission here – https://mars.nasa.gov/insight/</a:t>
            </a:r>
          </a:p>
          <a:p>
            <a:r>
              <a:rPr lang="en-GB" dirty="0"/>
              <a:t>Scroll down to see several short videos of scientist talking about their work.</a:t>
            </a:r>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a:p>
        </p:txBody>
      </p:sp>
    </p:spTree>
    <p:extLst>
      <p:ext uri="{BB962C8B-B14F-4D97-AF65-F5344CB8AC3E}">
        <p14:creationId xmlns:p14="http://schemas.microsoft.com/office/powerpoint/2010/main" val="3917536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Suitable for ages 9-11</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This activity invites children to investigate the formation of ‘craters’ by dropping meteors (e.g. marbles or balls) into a tray of sand and observing the craters produced. </a:t>
            </a: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As a class, drop a variety of different spherical objects into the sand and measure the diameter of the craters.</a:t>
            </a: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As a class, consider what could be changed and measured (could use a sticky note planning board) and allocate different variables to different groups of children (e.g. height of drop (equivalent to speed of the meteor), size of meteor, type of sand).</a:t>
            </a: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Each group to make measurements and record them in a table/graph of their own design.</a:t>
            </a:r>
            <a:endParaRPr lang="en-GB" sz="1800" dirty="0">
              <a:effectLst/>
              <a:latin typeface="Arial" panose="020B0604020202020204" pitchFamily="34" charset="0"/>
              <a:cs typeface="Times New Roman" panose="02020603050405020304" pitchFamily="18" charset="0"/>
            </a:endParaRPr>
          </a:p>
          <a:p>
            <a:endParaRPr lang="en-GB" sz="1800" b="1" dirty="0">
              <a:effectLst/>
              <a:latin typeface="Arial" panose="020B0604020202020204" pitchFamily="34" charset="0"/>
              <a:cs typeface="Times New Roman" panose="02020603050405020304" pitchFamily="18" charset="0"/>
            </a:endParaRPr>
          </a:p>
          <a:p>
            <a:r>
              <a:rPr lang="en-GB" sz="1800" b="1" dirty="0">
                <a:effectLst/>
                <a:latin typeface="Arial" panose="020B0604020202020204" pitchFamily="34" charset="0"/>
                <a:cs typeface="Times New Roman" panose="02020603050405020304" pitchFamily="18" charset="0"/>
              </a:rPr>
              <a:t>Note – this activity is a TAPS Focused Assessment task</a:t>
            </a:r>
            <a:r>
              <a:rPr lang="en-GB" sz="1800" dirty="0">
                <a:effectLst/>
                <a:latin typeface="Arial" panose="020B0604020202020204" pitchFamily="34" charset="0"/>
                <a:cs typeface="Times New Roman" panose="02020603050405020304" pitchFamily="18" charset="0"/>
              </a:rPr>
              <a:t>. </a:t>
            </a:r>
          </a:p>
          <a:p>
            <a:r>
              <a:rPr lang="en-GB" sz="1800" dirty="0">
                <a:effectLst/>
                <a:latin typeface="Arial" panose="020B0604020202020204" pitchFamily="34" charset="0"/>
                <a:cs typeface="Times New Roman" panose="02020603050405020304" pitchFamily="18" charset="0"/>
              </a:rPr>
              <a:t>Teachers can download the Focused Assessment Plan here - https://pstt.org.uk/application/files/1015/8826/0933/Y5plan_Space_craters_2020.docx</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263136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Suitable for ages 9-11</a:t>
            </a:r>
          </a:p>
          <a:p>
            <a:endParaRPr lang="en-GB" b="1" dirty="0"/>
          </a:p>
          <a:p>
            <a:r>
              <a:rPr lang="en-GB" b="1" dirty="0"/>
              <a:t>Mars Weather </a:t>
            </a:r>
            <a:r>
              <a:rPr lang="en-GB" dirty="0"/>
              <a:t>- https://mars.nasa.gov/insight/weather/</a:t>
            </a:r>
          </a:p>
          <a:p>
            <a:endParaRPr lang="en-GB" dirty="0"/>
          </a:p>
          <a:p>
            <a:r>
              <a:rPr lang="en-GB" dirty="0"/>
              <a:t>Teachers note:</a:t>
            </a:r>
          </a:p>
          <a:p>
            <a:r>
              <a:rPr lang="en-GB" dirty="0"/>
              <a:t>The air temperature data can be selected as °F or °C. Make sure that children understand what these units mean.</a:t>
            </a:r>
          </a:p>
          <a:p>
            <a:r>
              <a:rPr lang="en-GB" dirty="0"/>
              <a:t>The wind speed data can be selected as miles per hour (mph) or metres per second (m/s). Although mph is an imperial unit of measure, it may be more familiar to children when talking about speed.</a:t>
            </a:r>
          </a:p>
          <a:p>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24</a:t>
            </a:fld>
            <a:endParaRPr lang="en-GB"/>
          </a:p>
        </p:txBody>
      </p:sp>
    </p:spTree>
    <p:extLst>
      <p:ext uri="{BB962C8B-B14F-4D97-AF65-F5344CB8AC3E}">
        <p14:creationId xmlns:p14="http://schemas.microsoft.com/office/powerpoint/2010/main" val="1344467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22222"/>
                </a:solidFill>
                <a:effectLst/>
                <a:latin typeface="arial" panose="020B0604020202020204" pitchFamily="34" charset="0"/>
              </a:rPr>
              <a:t>Suitable for ages 7-11</a:t>
            </a:r>
          </a:p>
          <a:p>
            <a:endParaRPr lang="en-GB" b="1" i="0" dirty="0">
              <a:solidFill>
                <a:srgbClr val="222222"/>
              </a:solidFill>
              <a:effectLst/>
              <a:latin typeface="arial" panose="020B0604020202020204" pitchFamily="34" charset="0"/>
            </a:endParaRPr>
          </a:p>
          <a:p>
            <a:r>
              <a:rPr lang="en-GB" b="1" i="0" dirty="0">
                <a:solidFill>
                  <a:srgbClr val="222222"/>
                </a:solidFill>
                <a:effectLst/>
                <a:latin typeface="arial" panose="020B0604020202020204" pitchFamily="34" charset="0"/>
              </a:rPr>
              <a:t>Mars weather </a:t>
            </a:r>
            <a:r>
              <a:rPr lang="en-GB" b="0" i="0" dirty="0">
                <a:solidFill>
                  <a:srgbClr val="222222"/>
                </a:solidFill>
                <a:effectLst/>
                <a:latin typeface="arial" panose="020B0604020202020204" pitchFamily="34" charset="0"/>
              </a:rPr>
              <a:t>can be accessed here - https://mars.nasa.gov/insight/weather/</a:t>
            </a:r>
          </a:p>
          <a:p>
            <a:endParaRPr lang="en-GB" b="0" i="0" dirty="0">
              <a:solidFill>
                <a:srgbClr val="222222"/>
              </a:solidFill>
              <a:effectLst/>
              <a:latin typeface="arial" panose="020B0604020202020204" pitchFamily="34" charset="0"/>
            </a:endParaRPr>
          </a:p>
          <a:p>
            <a:r>
              <a:rPr lang="en-GB" b="1" i="0" dirty="0">
                <a:solidFill>
                  <a:srgbClr val="222222"/>
                </a:solidFill>
                <a:effectLst/>
                <a:latin typeface="arial" panose="020B0604020202020204" pitchFamily="34" charset="0"/>
              </a:rPr>
              <a:t>All about Mars </a:t>
            </a:r>
            <a:r>
              <a:rPr lang="en-GB" b="0" i="0" dirty="0">
                <a:solidFill>
                  <a:srgbClr val="222222"/>
                </a:solidFill>
                <a:effectLst/>
                <a:latin typeface="arial" panose="020B0604020202020204" pitchFamily="34" charset="0"/>
              </a:rPr>
              <a:t>provides facts about Mars suitable for primary children - https://spaceplace.nasa.gov/all-about-mars/en/</a:t>
            </a:r>
          </a:p>
          <a:p>
            <a:endParaRPr lang="en-GB" b="0" i="0" dirty="0">
              <a:solidFill>
                <a:srgbClr val="222222"/>
              </a:solidFill>
              <a:effectLst/>
              <a:latin typeface="arial" panose="020B0604020202020204" pitchFamily="34" charset="0"/>
            </a:endParaRPr>
          </a:p>
          <a:p>
            <a:r>
              <a:rPr lang="en-GB" b="1" i="0" dirty="0">
                <a:solidFill>
                  <a:srgbClr val="222222"/>
                </a:solidFill>
                <a:effectLst/>
                <a:latin typeface="arial" panose="020B0604020202020204" pitchFamily="34" charset="0"/>
              </a:rPr>
              <a:t>Facts from NASA (on this slide) </a:t>
            </a:r>
            <a:r>
              <a:rPr lang="en-GB" b="0" i="0" dirty="0">
                <a:solidFill>
                  <a:srgbClr val="222222"/>
                </a:solidFill>
                <a:effectLst/>
                <a:latin typeface="arial" panose="020B0604020202020204" pitchFamily="34" charset="0"/>
              </a:rPr>
              <a:t>are taken from </a:t>
            </a:r>
            <a:r>
              <a:rPr lang="en-GB" b="1" i="0" dirty="0">
                <a:solidFill>
                  <a:srgbClr val="222222"/>
                </a:solidFill>
                <a:effectLst/>
                <a:latin typeface="arial" panose="020B0604020202020204" pitchFamily="34" charset="0"/>
              </a:rPr>
              <a:t>What is Mars?</a:t>
            </a:r>
            <a:r>
              <a:rPr lang="en-GB" b="0" i="0" dirty="0">
                <a:solidFill>
                  <a:srgbClr val="222222"/>
                </a:solidFill>
                <a:effectLst/>
                <a:latin typeface="arial" panose="020B0604020202020204" pitchFamily="34" charset="0"/>
              </a:rPr>
              <a:t> (aimed at children aged 10-14, so might suitable for some older primary pupils).</a:t>
            </a:r>
          </a:p>
          <a:p>
            <a:r>
              <a:rPr lang="en-GB" b="0" i="0" dirty="0">
                <a:solidFill>
                  <a:srgbClr val="222222"/>
                </a:solidFill>
                <a:effectLst/>
                <a:latin typeface="arial" panose="020B0604020202020204" pitchFamily="34" charset="0"/>
              </a:rPr>
              <a:t>https://www.nasa.gov/audience/forstudents/5-8/features/nasa-knows/what-is-mars-58.html#:~:text=The%20average%20temperature%20on%20Mars,and%20wind%20just%20like%20Earth.</a:t>
            </a:r>
          </a:p>
          <a:p>
            <a:endParaRPr lang="en-GB" b="0" i="0" dirty="0">
              <a:solidFill>
                <a:srgbClr val="222222"/>
              </a:solidFill>
              <a:effectLst/>
              <a:latin typeface="arial" panose="020B0604020202020204" pitchFamily="34" charset="0"/>
            </a:endParaRPr>
          </a:p>
          <a:p>
            <a:r>
              <a:rPr lang="en-GB" b="0" i="0" dirty="0">
                <a:solidFill>
                  <a:srgbClr val="222222"/>
                </a:solidFill>
                <a:effectLst/>
                <a:latin typeface="arial" panose="020B0604020202020204" pitchFamily="34" charset="0"/>
              </a:rPr>
              <a:t>NASA’s </a:t>
            </a:r>
            <a:r>
              <a:rPr lang="en-GB" b="1" i="0" dirty="0">
                <a:solidFill>
                  <a:srgbClr val="222222"/>
                </a:solidFill>
                <a:effectLst/>
                <a:latin typeface="arial" panose="020B0604020202020204" pitchFamily="34" charset="0"/>
              </a:rPr>
              <a:t>Mars for kids </a:t>
            </a:r>
            <a:r>
              <a:rPr lang="en-GB" b="0" i="0" dirty="0">
                <a:solidFill>
                  <a:srgbClr val="222222"/>
                </a:solidFill>
                <a:effectLst/>
                <a:latin typeface="arial" panose="020B0604020202020204" pitchFamily="34" charset="0"/>
              </a:rPr>
              <a:t>provides lost of images, games, models, colouring sheets &amp; facts</a:t>
            </a:r>
            <a:r>
              <a:rPr lang="en-GB" b="1" i="0" dirty="0">
                <a:solidFill>
                  <a:srgbClr val="222222"/>
                </a:solidFill>
                <a:effectLst/>
                <a:latin typeface="arial" panose="020B0604020202020204" pitchFamily="34" charset="0"/>
              </a:rPr>
              <a:t> </a:t>
            </a:r>
            <a:r>
              <a:rPr lang="en-GB" b="0" i="0" dirty="0">
                <a:solidFill>
                  <a:srgbClr val="222222"/>
                </a:solidFill>
                <a:effectLst/>
                <a:latin typeface="arial" panose="020B0604020202020204" pitchFamily="34" charset="0"/>
              </a:rPr>
              <a:t>- https://mars.nasa.gov/participate/funzone/</a:t>
            </a:r>
          </a:p>
        </p:txBody>
      </p:sp>
      <p:sp>
        <p:nvSpPr>
          <p:cNvPr id="4" name="Slide Number Placeholder 3"/>
          <p:cNvSpPr>
            <a:spLocks noGrp="1"/>
          </p:cNvSpPr>
          <p:nvPr>
            <p:ph type="sldNum" sz="quarter" idx="5"/>
          </p:nvPr>
        </p:nvSpPr>
        <p:spPr/>
        <p:txBody>
          <a:bodyPr/>
          <a:lstStyle/>
          <a:p>
            <a:fld id="{0DB62ADE-C0E3-4181-8BA0-7700323193E2}" type="slidenum">
              <a:rPr lang="en-GB" smtClean="0"/>
              <a:t>25</a:t>
            </a:fld>
            <a:endParaRPr lang="en-GB"/>
          </a:p>
        </p:txBody>
      </p:sp>
    </p:spTree>
    <p:extLst>
      <p:ext uri="{BB962C8B-B14F-4D97-AF65-F5344CB8AC3E}">
        <p14:creationId xmlns:p14="http://schemas.microsoft.com/office/powerpoint/2010/main" val="2264230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several ways that children could do this. Different activities are suitable for different 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Drama</a:t>
            </a:r>
            <a:r>
              <a:rPr lang="en-GB" dirty="0"/>
              <a:t> – in small groups, children decide who will represent the Sun, the Earth, Earth’s moon (and other planets if they wish), and act out the relative motion of each with respect to the Sun. You could ask children to select spheres of an appropriate size to represent each planet, or the children could just be the planet themselves. Remind them that planets spin on there own axis but don’t let the children get dizzy! </a:t>
            </a:r>
            <a:r>
              <a:rPr lang="en-GB" sz="1200" dirty="0">
                <a:effectLst/>
                <a:latin typeface="Arial" panose="020B0604020202020204" pitchFamily="34" charset="0"/>
                <a:cs typeface="Times New Roman" panose="02020603050405020304" pitchFamily="18" charset="0"/>
              </a:rPr>
              <a:t>Teachers can download a TAPS Focused Example of children (ages 9-10) modelling planetary motion relative to the Sun here - https://pstt.org.uk/application/files/8714/7021/6048/Y5eg_Space_Orbit_expln.pdf</a:t>
            </a:r>
            <a:endParaRPr lang="en-GB" dirty="0"/>
          </a:p>
          <a:p>
            <a:endParaRPr lang="en-GB" b="1" dirty="0"/>
          </a:p>
          <a:p>
            <a:r>
              <a:rPr lang="en-GB" b="1" dirty="0"/>
              <a:t>Playdough/Stop motion animation </a:t>
            </a:r>
            <a:r>
              <a:rPr lang="en-GB" dirty="0"/>
              <a:t>– children could create playdough planets and use stop motion animation to demonstrate planetary motion. There are some lovely examples of this available on the internet.</a:t>
            </a:r>
          </a:p>
          <a:p>
            <a:endParaRPr lang="en-GB" dirty="0"/>
          </a:p>
          <a:p>
            <a:r>
              <a:rPr lang="en-GB" dirty="0"/>
              <a:t>Note - Many animations are available on the internet but children can find it difficult to appreciate the 3D nature of the motion from these.</a:t>
            </a:r>
          </a:p>
          <a:p>
            <a:endParaRPr lang="en-GB" dirty="0"/>
          </a:p>
          <a:p>
            <a:r>
              <a:rPr lang="en-GB" dirty="0"/>
              <a:t>If you are talking to children about the relative sizes of the planets and distances between them, you may find these resources useful: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Fruit Solar System </a:t>
            </a:r>
            <a:r>
              <a:rPr lang="en-GB" dirty="0"/>
              <a:t>on the STEM website - </a:t>
            </a:r>
            <a:r>
              <a:rPr lang="en-GB" sz="1800" dirty="0">
                <a:latin typeface="Segoe UI" panose="020B0502040204020203" pitchFamily="34" charset="0"/>
              </a:rPr>
              <a:t>https://www.stem.org.uk/resources/elibrary/resource/31649/fruit-solar-system</a:t>
            </a:r>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Playdough Planets </a:t>
            </a:r>
            <a:r>
              <a:rPr lang="en-GB" i="0" dirty="0"/>
              <a:t>on the Ogden Trust website </a:t>
            </a:r>
            <a:r>
              <a:rPr lang="en-GB" i="1" dirty="0"/>
              <a:t>- </a:t>
            </a:r>
            <a:r>
              <a:rPr lang="en-GB" sz="1800" dirty="0">
                <a:latin typeface="Segoe UI" panose="020B0502040204020203" pitchFamily="34" charset="0"/>
              </a:rPr>
              <a:t>https://www.ogdentrust.com/assets/general/phizzi_practical_playdough_planets.pdf</a:t>
            </a:r>
            <a:endParaRPr lang="en-GB" i="1" dirty="0"/>
          </a:p>
          <a:p>
            <a:pPr marL="171450" indent="-171450">
              <a:buFont typeface="Arial" panose="020B0604020202020204" pitchFamily="34" charset="0"/>
              <a:buChar char="•"/>
            </a:pPr>
            <a:r>
              <a:rPr lang="en-GB" i="1" dirty="0"/>
              <a:t>Solar system in my pocket </a:t>
            </a:r>
            <a:r>
              <a:rPr lang="en-GB" dirty="0"/>
              <a:t>on The Ogden Trust website - https://www.ogdentrust.com/resources/phizzi-practical-solar-system-in-my-pocket</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26</a:t>
            </a:fld>
            <a:endParaRPr lang="en-GB"/>
          </a:p>
        </p:txBody>
      </p:sp>
    </p:spTree>
    <p:extLst>
      <p:ext uri="{BB962C8B-B14F-4D97-AF65-F5344CB8AC3E}">
        <p14:creationId xmlns:p14="http://schemas.microsoft.com/office/powerpoint/2010/main" val="31329593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000000"/>
                </a:solidFill>
                <a:effectLst/>
                <a:latin typeface="Arial" panose="020B0604020202020204" pitchFamily="34" charset="0"/>
              </a:rPr>
              <a:t>Suitable for ages 10-11</a:t>
            </a:r>
          </a:p>
          <a:p>
            <a:endParaRPr lang="en-GB" b="0" i="0" dirty="0">
              <a:solidFill>
                <a:srgbClr val="000000"/>
              </a:solidFill>
              <a:effectLst/>
              <a:latin typeface="Arial" panose="020B0604020202020204" pitchFamily="34" charset="0"/>
            </a:endParaRPr>
          </a:p>
          <a:p>
            <a:r>
              <a:rPr lang="en-GB" b="0" i="0" dirty="0">
                <a:solidFill>
                  <a:srgbClr val="000000"/>
                </a:solidFill>
                <a:effectLst/>
                <a:latin typeface="Arial" panose="020B0604020202020204" pitchFamily="34" charset="0"/>
              </a:rPr>
              <a:t>This is an additional challenge for those who want to use real data to develop logical thinking.</a:t>
            </a:r>
          </a:p>
          <a:p>
            <a:r>
              <a:rPr lang="en-GB" b="0" i="0" dirty="0">
                <a:solidFill>
                  <a:srgbClr val="000000"/>
                </a:solidFill>
                <a:effectLst/>
                <a:latin typeface="Arial" panose="020B0604020202020204" pitchFamily="34" charset="0"/>
              </a:rPr>
              <a:t>A worked example showing the max. and min. number of storms on Neptune is given.</a:t>
            </a:r>
          </a:p>
        </p:txBody>
      </p:sp>
      <p:sp>
        <p:nvSpPr>
          <p:cNvPr id="4" name="Slide Number Placeholder 3"/>
          <p:cNvSpPr>
            <a:spLocks noGrp="1"/>
          </p:cNvSpPr>
          <p:nvPr>
            <p:ph type="sldNum" sz="quarter" idx="5"/>
          </p:nvPr>
        </p:nvSpPr>
        <p:spPr/>
        <p:txBody>
          <a:bodyPr/>
          <a:lstStyle/>
          <a:p>
            <a:fld id="{0DB62ADE-C0E3-4181-8BA0-7700323193E2}" type="slidenum">
              <a:rPr lang="en-GB" smtClean="0"/>
              <a:t>27</a:t>
            </a:fld>
            <a:endParaRPr lang="en-GB"/>
          </a:p>
        </p:txBody>
      </p:sp>
    </p:spTree>
    <p:extLst>
      <p:ext uri="{BB962C8B-B14F-4D97-AF65-F5344CB8AC3E}">
        <p14:creationId xmlns:p14="http://schemas.microsoft.com/office/powerpoint/2010/main" val="1719474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000000"/>
                </a:solidFill>
                <a:effectLst/>
                <a:latin typeface="Arial" panose="020B0604020202020204" pitchFamily="34" charset="0"/>
              </a:rPr>
              <a:t>Suitable for ages 7-11</a:t>
            </a:r>
          </a:p>
          <a:p>
            <a:endParaRPr lang="en-GB" b="1" i="0" dirty="0">
              <a:solidFill>
                <a:srgbClr val="000000"/>
              </a:solidFill>
              <a:effectLst/>
              <a:latin typeface="Arial" panose="020B0604020202020204" pitchFamily="34" charset="0"/>
            </a:endParaRPr>
          </a:p>
          <a:p>
            <a:r>
              <a:rPr lang="en-GB" b="0" i="0" dirty="0">
                <a:solidFill>
                  <a:srgbClr val="000000"/>
                </a:solidFill>
                <a:effectLst/>
                <a:latin typeface="Arial" panose="020B0604020202020204" pitchFamily="34" charset="0"/>
              </a:rPr>
              <a:t>Details on making a cloud can be found here - https://www.jpl.nasa.gov/edu/learn/project/make-a-cloud-in-a-bottle/</a:t>
            </a:r>
          </a:p>
          <a:p>
            <a:endParaRPr lang="en-GB" b="1" i="0" dirty="0">
              <a:solidFill>
                <a:srgbClr val="000000"/>
              </a:solidFill>
              <a:effectLst/>
              <a:latin typeface="Arial" panose="020B0604020202020204" pitchFamily="34" charset="0"/>
            </a:endParaRPr>
          </a:p>
          <a:p>
            <a:r>
              <a:rPr lang="en-GB" b="1" i="0" dirty="0">
                <a:solidFill>
                  <a:srgbClr val="000000"/>
                </a:solidFill>
                <a:effectLst/>
                <a:latin typeface="Arial" panose="020B0604020202020204" pitchFamily="34" charset="0"/>
              </a:rPr>
              <a:t>Misconceptions to note:</a:t>
            </a:r>
          </a:p>
          <a:p>
            <a:r>
              <a:rPr lang="en-GB" b="0" i="0" dirty="0">
                <a:solidFill>
                  <a:srgbClr val="000000"/>
                </a:solidFill>
                <a:effectLst/>
                <a:latin typeface="Arial" panose="020B0604020202020204" pitchFamily="34" charset="0"/>
              </a:rPr>
              <a:t>Many children will think incorrectly that that clouds are gases.</a:t>
            </a:r>
          </a:p>
          <a:p>
            <a:r>
              <a:rPr lang="en-GB" b="0" i="0" dirty="0">
                <a:solidFill>
                  <a:srgbClr val="000000"/>
                </a:solidFill>
                <a:effectLst/>
                <a:latin typeface="Arial" panose="020B0604020202020204" pitchFamily="34" charset="0"/>
              </a:rPr>
              <a:t>Some children will think that clouds can only form in the sky when in fact, they can form at ground level too – fog.</a:t>
            </a:r>
          </a:p>
          <a:p>
            <a:endParaRPr lang="en-GB" b="0" i="0" dirty="0">
              <a:solidFill>
                <a:srgbClr val="000000"/>
              </a:solidFill>
              <a:effectLst/>
              <a:latin typeface="Arial" panose="020B0604020202020204" pitchFamily="34" charset="0"/>
            </a:endParaRPr>
          </a:p>
          <a:p>
            <a:r>
              <a:rPr lang="en-GB" b="0" i="0" dirty="0">
                <a:solidFill>
                  <a:srgbClr val="000000"/>
                </a:solidFill>
                <a:effectLst/>
                <a:latin typeface="Arial" panose="020B0604020202020204" pitchFamily="34" charset="0"/>
              </a:rPr>
              <a:t>The science behind cloud formation - clouds form when water vapour (invisible) cools and </a:t>
            </a:r>
            <a:r>
              <a:rPr lang="en-GB" b="0" i="1" dirty="0">
                <a:solidFill>
                  <a:srgbClr val="000000"/>
                </a:solidFill>
                <a:effectLst/>
                <a:latin typeface="Arial" panose="020B0604020202020204" pitchFamily="34" charset="0"/>
              </a:rPr>
              <a:t>condenses</a:t>
            </a:r>
            <a:r>
              <a:rPr lang="en-GB" b="0" i="0" dirty="0">
                <a:solidFill>
                  <a:srgbClr val="000000"/>
                </a:solidFill>
                <a:effectLst/>
                <a:latin typeface="Arial" panose="020B0604020202020204" pitchFamily="34" charset="0"/>
              </a:rPr>
              <a:t> into liquid water droplets. These water droplets form on tiny particles, like dust, salt crystals from sea spray, bacteria or ash from volcanoes, that are floating in the air. A large accumulation of such droplets is a cloud. </a:t>
            </a:r>
          </a:p>
          <a:p>
            <a:endParaRPr lang="en-GB" b="0" i="0" dirty="0">
              <a:solidFill>
                <a:srgbClr val="000000"/>
              </a:solidFill>
              <a:effectLst/>
              <a:latin typeface="Arial" panose="020B0604020202020204" pitchFamily="34" charset="0"/>
            </a:endParaRPr>
          </a:p>
          <a:p>
            <a:r>
              <a:rPr lang="en-GB" b="0" i="0" dirty="0">
                <a:solidFill>
                  <a:srgbClr val="05414E"/>
                </a:solidFill>
                <a:effectLst/>
                <a:latin typeface="Arial" panose="020B0604020202020204" pitchFamily="34" charset="0"/>
              </a:rPr>
              <a:t>NASA has a fleet of spacecraft that orbit Earth, called satellites. Many of them study clouds, weather, climate to help us understand what is happening to our climate.</a:t>
            </a:r>
            <a:endParaRPr lang="en-GB" b="0" i="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28</a:t>
            </a:fld>
            <a:endParaRPr lang="en-GB"/>
          </a:p>
        </p:txBody>
      </p:sp>
    </p:spTree>
    <p:extLst>
      <p:ext uri="{BB962C8B-B14F-4D97-AF65-F5344CB8AC3E}">
        <p14:creationId xmlns:p14="http://schemas.microsoft.com/office/powerpoint/2010/main" val="1099744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00"/>
              </a:spcAft>
            </a:pPr>
            <a:r>
              <a:rPr lang="en-GB" sz="1800" b="0" dirty="0">
                <a:effectLst/>
                <a:latin typeface="Arial" panose="020B0604020202020204" pitchFamily="34" charset="0"/>
                <a:ea typeface="DengXian" panose="02010600030101010101" pitchFamily="2" charset="-122"/>
              </a:rPr>
              <a:t>Suitable for ages 5-11</a:t>
            </a:r>
          </a:p>
          <a:p>
            <a:pPr>
              <a:spcAft>
                <a:spcPts val="800"/>
              </a:spcAft>
            </a:pPr>
            <a:endParaRPr lang="en-GB" sz="1800" b="1" dirty="0">
              <a:effectLst/>
              <a:latin typeface="Arial" panose="020B0604020202020204" pitchFamily="34" charset="0"/>
              <a:ea typeface="DengXian" panose="02010600030101010101" pitchFamily="2" charset="-122"/>
            </a:endParaRPr>
          </a:p>
          <a:p>
            <a:pPr>
              <a:spcAft>
                <a:spcPts val="800"/>
              </a:spcAft>
            </a:pPr>
            <a:r>
              <a:rPr lang="en-GB" sz="1800" b="1" dirty="0">
                <a:effectLst/>
                <a:latin typeface="Arial" panose="020B0604020202020204" pitchFamily="34" charset="0"/>
                <a:ea typeface="DengXian" panose="02010600030101010101" pitchFamily="2" charset="-122"/>
              </a:rPr>
              <a:t>How does a hurricane form?</a:t>
            </a:r>
            <a:endParaRPr lang="en-GB" sz="1800" dirty="0">
              <a:effectLst/>
              <a:latin typeface="Arial" panose="020B0604020202020204" pitchFamily="34"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Arial" panose="020B0604020202020204" pitchFamily="34" charset="0"/>
                <a:ea typeface="DengXian" panose="02010600030101010101" pitchFamily="2" charset="-122"/>
              </a:rPr>
              <a:t>Storms on the Earth last hours to days, extreme storms (hurricanes and typhoons) last many days. Some parts of the world experience these often (yearly) whilst many parts of the world hardly ever experience one. The extreme storms arise over warm water, where </a:t>
            </a:r>
            <a:r>
              <a:rPr lang="en-GB" sz="1800" u="none" dirty="0">
                <a:effectLst/>
                <a:latin typeface="Arial" panose="020B0604020202020204" pitchFamily="34" charset="0"/>
                <a:ea typeface="DengXian" panose="02010600030101010101" pitchFamily="2" charset="-122"/>
              </a:rPr>
              <a:t>the heat from the </a:t>
            </a:r>
            <a:r>
              <a:rPr lang="en-GB" sz="1800" u="none" dirty="0">
                <a:solidFill>
                  <a:srgbClr val="008080"/>
                </a:solidFill>
                <a:effectLst/>
                <a:latin typeface="Arial" panose="020B0604020202020204" pitchFamily="34" charset="0"/>
                <a:ea typeface="DengXian" panose="02010600030101010101" pitchFamily="2" charset="-122"/>
              </a:rPr>
              <a:t>ocean </a:t>
            </a:r>
            <a:r>
              <a:rPr lang="en-GB" sz="1800" u="none" dirty="0">
                <a:effectLst/>
                <a:latin typeface="Arial" panose="020B0604020202020204" pitchFamily="34" charset="0"/>
                <a:ea typeface="DengXian" panose="02010600030101010101" pitchFamily="2" charset="-122"/>
              </a:rPr>
              <a:t>leads to rapid evaporation of water and generation of a violent storm</a:t>
            </a:r>
            <a:r>
              <a:rPr lang="en-GB" sz="1800" dirty="0">
                <a:effectLst/>
                <a:latin typeface="Arial" panose="020B0604020202020204" pitchFamily="34" charset="0"/>
                <a:ea typeface="DengXian" panose="02010600030101010101" pitchFamily="2" charset="-122"/>
              </a:rPr>
              <a:t>.</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pPr>
              <a:spcAft>
                <a:spcPts val="800"/>
              </a:spcAft>
            </a:pPr>
            <a:endParaRPr lang="en-GB" sz="1800" dirty="0">
              <a:effectLst/>
              <a:latin typeface="Arial" panose="020B0604020202020204" pitchFamily="34" charset="0"/>
              <a:ea typeface="DengXian" panose="02010600030101010101" pitchFamily="2" charset="-122"/>
            </a:endParaRPr>
          </a:p>
          <a:p>
            <a:pPr>
              <a:spcAft>
                <a:spcPts val="800"/>
              </a:spcAft>
            </a:pPr>
            <a:r>
              <a:rPr lang="en-GB" sz="1800" b="1" dirty="0">
                <a:effectLst/>
                <a:latin typeface="Arial" panose="020B0604020202020204" pitchFamily="34" charset="0"/>
                <a:ea typeface="DengXian" panose="02010600030101010101" pitchFamily="2" charset="-122"/>
              </a:rPr>
              <a:t>Can you create a storm in a glass of water?</a:t>
            </a:r>
          </a:p>
          <a:p>
            <a:pPr>
              <a:spcAft>
                <a:spcPts val="800"/>
              </a:spcAft>
            </a:pPr>
            <a:r>
              <a:rPr lang="en-GB" sz="1800" dirty="0">
                <a:effectLst/>
                <a:latin typeface="Arial" panose="020B0604020202020204" pitchFamily="34" charset="0"/>
                <a:ea typeface="DengXian" panose="02010600030101010101" pitchFamily="2" charset="-122"/>
              </a:rPr>
              <a:t>We can carry out some experiments in our classroom with a plastic cup, half filled with water and a spoon. Stirring the water will cause a vortex to form (watch out for spills), the more vigorous the stirring the deeper the vortex that forms and the longer the stirring the longer the vortex lasts when stirring stops. Children could try this out and see if this is true.</a:t>
            </a:r>
            <a:r>
              <a:rPr lang="en-GB" sz="1800" dirty="0">
                <a:effectLst/>
                <a:latin typeface="Calibri" panose="020F0502020204030204" pitchFamily="34" charset="0"/>
                <a:ea typeface="DengXian" panose="02010600030101010101" pitchFamily="2" charset="-122"/>
                <a:cs typeface="Times New Roman" panose="02020603050405020304" pitchFamily="18" charset="0"/>
              </a:rPr>
              <a:t> </a:t>
            </a:r>
          </a:p>
          <a:p>
            <a:pPr algn="l"/>
            <a:endParaRPr lang="en-GB" sz="1800" b="0" i="0" u="none" strike="noStrike" baseline="0" dirty="0">
              <a:latin typeface="Calibri-Light"/>
            </a:endParaRPr>
          </a:p>
          <a:p>
            <a:pPr marL="0" marR="0" lvl="0" indent="0" algn="l" defTabSz="914400" rtl="0" eaLnBrk="1" fontAlgn="auto" latinLnBrk="0" hangingPunct="1">
              <a:lnSpc>
                <a:spcPct val="100000"/>
              </a:lnSpc>
              <a:spcBef>
                <a:spcPts val="0"/>
              </a:spcBef>
              <a:spcAft>
                <a:spcPts val="800"/>
              </a:spcAft>
              <a:buClrTx/>
              <a:buSzTx/>
              <a:buFontTx/>
              <a:buNone/>
              <a:tabLst/>
              <a:defRPr/>
            </a:pPr>
            <a:r>
              <a:rPr lang="en-GB" sz="2800" b="1" dirty="0"/>
              <a:t>Why do you think there are more storms near the Earth’s equator?</a:t>
            </a:r>
          </a:p>
          <a:p>
            <a:pPr>
              <a:spcAft>
                <a:spcPts val="800"/>
              </a:spcAft>
            </a:pPr>
            <a:r>
              <a:rPr lang="en-GB" sz="1800" b="0" i="0" dirty="0">
                <a:solidFill>
                  <a:srgbClr val="202124"/>
                </a:solidFill>
                <a:effectLst/>
                <a:latin typeface="arial" panose="020B0604020202020204" pitchFamily="34" charset="0"/>
              </a:rPr>
              <a:t>The heat energy needed to start the storm comes from the Sun. The Earth’s equator is nearer the Sun than the more northerly and southerly areas of the planet, and so it is hotter here. The water in the ocean at the equator becomes warmer.</a:t>
            </a:r>
          </a:p>
          <a:p>
            <a:pPr algn="l"/>
            <a:endParaRPr lang="en-GB" sz="1800" b="0" i="0" u="none" strike="noStrike" baseline="0" dirty="0">
              <a:latin typeface="Calibri-Light"/>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29</a:t>
            </a:fld>
            <a:endParaRPr lang="en-GB"/>
          </a:p>
        </p:txBody>
      </p:sp>
    </p:spTree>
    <p:extLst>
      <p:ext uri="{BB962C8B-B14F-4D97-AF65-F5344CB8AC3E}">
        <p14:creationId xmlns:p14="http://schemas.microsoft.com/office/powerpoint/2010/main" val="1125028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Segoe UI" panose="020B0502040204020203" pitchFamily="34" charset="0"/>
              </a:rPr>
              <a:t>Suitable for ages 5-11, and could be done at home.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Segoe UI" panose="020B0502040204020203" pitchFamily="34" charset="0"/>
              </a:rPr>
              <a:t>What is happening?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Segoe UI" panose="020B0502040204020203" pitchFamily="34" charset="0"/>
              </a:rPr>
              <a:t>Rising air currents cause spinning.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Segoe UI" panose="020B0502040204020203" pitchFamily="34" charset="0"/>
              </a:rPr>
              <a:t>Why?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latin typeface="Segoe UI" panose="020B0502040204020203" pitchFamily="34" charset="0"/>
              </a:rPr>
              <a:t>Gas/liquid heats up from below, expands (because the molecules move further away from each other), and rises as it becomes less dense (like a hot air balloon would rise). Colder gas/liquid is more dense and falls to take its place. This is then heated and the cycle continues. A </a:t>
            </a:r>
            <a:r>
              <a:rPr lang="en-GB" sz="1800" b="0" i="1" dirty="0">
                <a:latin typeface="Segoe UI" panose="020B0502040204020203" pitchFamily="34" charset="0"/>
              </a:rPr>
              <a:t>convection current </a:t>
            </a:r>
            <a:r>
              <a:rPr lang="en-GB" sz="1800" dirty="0">
                <a:latin typeface="Segoe UI" panose="020B0502040204020203" pitchFamily="34" charset="0"/>
              </a:rPr>
              <a:t>is set up. </a:t>
            </a:r>
            <a:r>
              <a:rPr lang="en-GB" sz="1200" dirty="0">
                <a:latin typeface="Segoe UI" panose="020B0502040204020203" pitchFamily="34" charset="0"/>
              </a:rPr>
              <a:t>The current of moving air molecules makes the paper spiral spin. </a:t>
            </a:r>
            <a:endParaRPr lang="en-GB" sz="1200" b="1" i="0" u="none" strike="noStrike" baseline="0" dirty="0">
              <a:latin typeface="Calibri-Light"/>
            </a:endParaRPr>
          </a:p>
          <a:p>
            <a:pPr algn="l"/>
            <a:endParaRPr lang="en-GB" sz="1200" b="1" i="0" u="none" strike="noStrike" baseline="0" dirty="0">
              <a:latin typeface="Calibri-Light"/>
            </a:endParaRPr>
          </a:p>
          <a:p>
            <a:pPr algn="l"/>
            <a:r>
              <a:rPr lang="en-GB" sz="1200" b="1" i="0" u="none" strike="noStrike" baseline="0" dirty="0">
                <a:latin typeface="Calibri-Light"/>
              </a:rPr>
              <a:t>An explanation of how energy can be transported 3 ways – may be suitable for older primary children.</a:t>
            </a:r>
          </a:p>
          <a:p>
            <a:pPr algn="l"/>
            <a:r>
              <a:rPr lang="en-GB" sz="1200" b="0" i="0" u="none" strike="noStrike" baseline="0" dirty="0">
                <a:latin typeface="Calibri-Light"/>
              </a:rPr>
              <a:t>Imagine that I want to transport parcels from my house to a friends' house, there are three ways that I could do it, all other options are a combination of these three. </a:t>
            </a:r>
          </a:p>
          <a:p>
            <a:pPr algn="l"/>
            <a:r>
              <a:rPr lang="en-GB" sz="1200" b="0" i="0" u="none" strike="noStrike" baseline="0" dirty="0">
                <a:latin typeface="Calibri-Light"/>
              </a:rPr>
              <a:t>Imagine I have a group of friends who help me.</a:t>
            </a:r>
          </a:p>
          <a:p>
            <a:pPr marL="342900" indent="-342900" algn="l">
              <a:buFont typeface="+mj-lt"/>
              <a:buAutoNum type="arabicPeriod"/>
            </a:pPr>
            <a:r>
              <a:rPr lang="en-GB" sz="1200" b="0" i="0" u="none" strike="noStrike" baseline="0" dirty="0">
                <a:latin typeface="Calibri-Light"/>
              </a:rPr>
              <a:t>I could build a catapult and fire the parcels from my house to my friends' house (</a:t>
            </a:r>
            <a:r>
              <a:rPr lang="en-GB" sz="1200" b="1" i="0" u="none" strike="noStrike" baseline="0" dirty="0">
                <a:latin typeface="Calibri-Light"/>
              </a:rPr>
              <a:t>radiation</a:t>
            </a:r>
            <a:r>
              <a:rPr lang="en-GB" sz="1200" b="0" i="0" u="none" strike="noStrike" baseline="0" dirty="0">
                <a:latin typeface="Calibri-Light"/>
              </a:rPr>
              <a:t>).</a:t>
            </a:r>
          </a:p>
          <a:p>
            <a:pPr marL="342900" indent="-342900" algn="l">
              <a:buFont typeface="+mj-lt"/>
              <a:buAutoNum type="arabicPeriod"/>
            </a:pPr>
            <a:r>
              <a:rPr lang="en-GB" sz="1200" b="0" i="0" u="none" strike="noStrike" baseline="0" dirty="0">
                <a:latin typeface="Calibri-Light"/>
              </a:rPr>
              <a:t>I could get the group of friends to line up between the two houses and we could pass the parcels from one friend to the next until all the parcels are delivered (conduction), here we stand still and pass the parcel from one to another (</a:t>
            </a:r>
            <a:r>
              <a:rPr lang="en-GB" sz="1200" b="1" i="0" u="none" strike="noStrike" baseline="0" dirty="0">
                <a:latin typeface="Calibri-Light"/>
              </a:rPr>
              <a:t>conduction</a:t>
            </a:r>
            <a:r>
              <a:rPr lang="en-GB" sz="1200" b="0" i="0" u="none" strike="noStrike" baseline="0" dirty="0">
                <a:latin typeface="Calibri-Light"/>
              </a:rPr>
              <a:t>).</a:t>
            </a:r>
          </a:p>
          <a:p>
            <a:pPr marL="342900" indent="-342900" algn="l">
              <a:buFont typeface="+mj-lt"/>
              <a:buAutoNum type="arabicPeriod"/>
            </a:pPr>
            <a:r>
              <a:rPr lang="en-GB" sz="1200" b="0" i="0" u="none" strike="noStrike" baseline="0" dirty="0">
                <a:latin typeface="Calibri-Light"/>
              </a:rPr>
              <a:t>I could get the group of friends to take a parcel each and follow me to the house (</a:t>
            </a:r>
            <a:r>
              <a:rPr lang="en-GB" sz="1200" b="1" i="0" u="none" strike="noStrike" baseline="0" dirty="0">
                <a:latin typeface="Calibri-Light"/>
              </a:rPr>
              <a:t>convection</a:t>
            </a:r>
            <a:r>
              <a:rPr lang="en-GB" sz="1200" b="0" i="0" u="none" strike="noStrike" baseline="0" dirty="0">
                <a:latin typeface="Calibri-Light"/>
              </a:rPr>
              <a:t>) and we could go back to my house and pick up another parcel in a circuit (convection).</a:t>
            </a:r>
          </a:p>
          <a:p>
            <a:pPr marL="342900" indent="-342900" algn="l">
              <a:buFont typeface="+mj-lt"/>
              <a:buAutoNum type="arabicPeriod"/>
            </a:pPr>
            <a:endParaRPr lang="en-GB" sz="1200" b="0" i="0" u="none" strike="noStrike" baseline="0" dirty="0">
              <a:latin typeface="Calibri-Light"/>
            </a:endParaRPr>
          </a:p>
          <a:p>
            <a:pPr algn="l"/>
            <a:r>
              <a:rPr lang="en-GB" sz="1200" b="0" i="0" u="none" strike="noStrike" baseline="0" dirty="0">
                <a:latin typeface="Calibri-Light"/>
              </a:rPr>
              <a:t>If we now think about how energy can be transported in a system and assume that we have an energy source let's look at some systems.</a:t>
            </a:r>
            <a:endParaRPr lang="en-GB" sz="1200" b="1" i="0" u="none" strike="noStrike" baseline="0" dirty="0">
              <a:latin typeface="Calibri-Bold"/>
            </a:endParaRPr>
          </a:p>
          <a:p>
            <a:pPr algn="l"/>
            <a:r>
              <a:rPr lang="en-GB" sz="1200" b="1" i="0" u="none" strike="noStrike" baseline="0" dirty="0">
                <a:latin typeface="Calibri-Bold"/>
              </a:rPr>
              <a:t>Sun</a:t>
            </a:r>
            <a:r>
              <a:rPr lang="en-GB" sz="1200" b="0" i="0" u="none" strike="noStrike" baseline="0" dirty="0">
                <a:latin typeface="Calibri-Light"/>
              </a:rPr>
              <a:t>: </a:t>
            </a:r>
          </a:p>
          <a:p>
            <a:pPr algn="l"/>
            <a:r>
              <a:rPr lang="en-GB" sz="1200" b="0" i="0" u="none" strike="noStrike" baseline="0" dirty="0">
                <a:latin typeface="Calibri-Light"/>
              </a:rPr>
              <a:t>The Sun is a huge energy source but is surrounded by empty space. There is no atmosphere, it is a vacuum, and so neither </a:t>
            </a:r>
            <a:r>
              <a:rPr lang="en-GB" sz="1200" b="0" i="1" u="none" strike="noStrike" baseline="0" dirty="0">
                <a:latin typeface="Calibri-Light"/>
              </a:rPr>
              <a:t>conduction</a:t>
            </a:r>
            <a:r>
              <a:rPr lang="en-GB" sz="1200" b="0" i="0" u="none" strike="noStrike" baseline="0" dirty="0">
                <a:latin typeface="Calibri-Light"/>
              </a:rPr>
              <a:t> (2) or </a:t>
            </a:r>
            <a:r>
              <a:rPr lang="en-GB" sz="1200" b="0" i="1" u="none" strike="noStrike" baseline="0" dirty="0">
                <a:latin typeface="Calibri-Light"/>
              </a:rPr>
              <a:t>convection</a:t>
            </a:r>
            <a:r>
              <a:rPr lang="en-GB" sz="1200" b="0" i="0" u="none" strike="noStrike" baseline="0" dirty="0">
                <a:latin typeface="Calibri-Light"/>
              </a:rPr>
              <a:t> (3) can work. So the only way that energy (heat) can be transported is via the process of </a:t>
            </a:r>
            <a:r>
              <a:rPr lang="en-GB" sz="1200" b="0" i="1" u="none" strike="noStrike" baseline="0" dirty="0">
                <a:latin typeface="Calibri-Light"/>
              </a:rPr>
              <a:t>radiation</a:t>
            </a:r>
            <a:r>
              <a:rPr lang="en-GB" sz="1200" b="0" i="0" u="none" strike="noStrike" baseline="0" dirty="0">
                <a:latin typeface="Calibri-Light"/>
              </a:rPr>
              <a:t>. Photons of light carry the energy and we can imagine that these are fired out from the surface of the Sun. The photons of light travel in straight lines and do not require a medium to travel from source to receiver.</a:t>
            </a:r>
            <a:endParaRPr lang="en-GB" sz="1200" b="1" i="0" u="none" strike="noStrike" baseline="0" dirty="0">
              <a:latin typeface="Calibri-Bold"/>
            </a:endParaRPr>
          </a:p>
          <a:p>
            <a:pPr algn="l"/>
            <a:r>
              <a:rPr lang="en-GB" sz="1200" b="1" i="0" u="none" strike="noStrike" baseline="0" dirty="0">
                <a:latin typeface="Calibri-Bold"/>
              </a:rPr>
              <a:t>Metals</a:t>
            </a:r>
            <a:r>
              <a:rPr lang="en-GB" sz="1200" b="0" i="0" u="none" strike="noStrike" baseline="0" dirty="0">
                <a:latin typeface="Calibri-Light"/>
              </a:rPr>
              <a:t>:</a:t>
            </a:r>
          </a:p>
          <a:p>
            <a:pPr algn="l"/>
            <a:r>
              <a:rPr lang="en-GB" sz="1200" b="0" i="0" u="none" strike="noStrike" baseline="0" dirty="0">
                <a:latin typeface="Calibri-Light"/>
              </a:rPr>
              <a:t>If you hold a metal object it can feel cold. This is because it is taking heat from your hand and transporting it along the whole length of the metal. But how can it do that? It is a solid and the metal atoms that it is comprised of are fixed in space and cannot move, so </a:t>
            </a:r>
            <a:r>
              <a:rPr lang="en-GB" sz="1200" b="0" i="1" u="none" strike="noStrike" baseline="0" dirty="0">
                <a:latin typeface="Calibri-Light"/>
              </a:rPr>
              <a:t>convection</a:t>
            </a:r>
            <a:r>
              <a:rPr lang="en-GB" sz="1200" b="0" i="0" u="none" strike="noStrike" baseline="0" dirty="0">
                <a:latin typeface="Calibri-Light"/>
              </a:rPr>
              <a:t> (3) cannot work because the metal atoms cannot move. Inside the metal, radiation cannot work as the metal atoms at the surface absorb the photons of energy and cannot be transported to the end of the metal. However, </a:t>
            </a:r>
            <a:r>
              <a:rPr lang="en-GB" sz="1200" b="0" i="1" u="none" strike="noStrike" baseline="0" dirty="0">
                <a:latin typeface="Calibri-Light"/>
              </a:rPr>
              <a:t>conduction</a:t>
            </a:r>
            <a:r>
              <a:rPr lang="en-GB" sz="1200" b="0" i="0" u="none" strike="noStrike" baseline="0" dirty="0">
                <a:latin typeface="Calibri-Light"/>
              </a:rPr>
              <a:t> (2) can work here, in the metal structure energy is passed from one particle to the next.</a:t>
            </a:r>
            <a:endParaRPr lang="en-GB" sz="1200" b="1" i="0" u="none" strike="noStrike" baseline="0" dirty="0">
              <a:latin typeface="Calibri-Bold"/>
            </a:endParaRPr>
          </a:p>
          <a:p>
            <a:pPr algn="l"/>
            <a:r>
              <a:rPr lang="en-GB" sz="1200" b="1" i="0" u="none" strike="noStrike" baseline="0" dirty="0">
                <a:latin typeface="Calibri-Bold"/>
              </a:rPr>
              <a:t>Boiling water</a:t>
            </a:r>
            <a:r>
              <a:rPr lang="en-GB" sz="1200" b="0" i="0" u="none" strike="noStrike" baseline="0" dirty="0">
                <a:latin typeface="Calibri-Light"/>
              </a:rPr>
              <a:t>: </a:t>
            </a:r>
          </a:p>
          <a:p>
            <a:pPr algn="l"/>
            <a:r>
              <a:rPr lang="en-GB" sz="1200" b="0" i="0" u="none" strike="noStrike" baseline="0" dirty="0">
                <a:latin typeface="Calibri-Light"/>
              </a:rPr>
              <a:t>Putting water into a pan and heating it on a stove leads to </a:t>
            </a:r>
            <a:r>
              <a:rPr lang="en-GB" sz="1200" b="0" i="1" u="none" strike="noStrike" baseline="0" dirty="0">
                <a:latin typeface="Calibri-Light"/>
              </a:rPr>
              <a:t>convection</a:t>
            </a:r>
            <a:r>
              <a:rPr lang="en-GB" sz="1200" b="0" i="0" u="none" strike="noStrike" baseline="0" dirty="0">
                <a:latin typeface="Calibri-Light"/>
              </a:rPr>
              <a:t> (3). The water at the bottom of the pan receives heat by conduction from the hot surface of the pan. The water molecules now have energy and rise up through the pan being replaced by colder water at the bottom and so a circuit is formed where water molecules cycle through the pan picking up energy as they pass by the hot surface of the pan.</a:t>
            </a:r>
          </a:p>
          <a:p>
            <a:endParaRPr lang="en-GB" b="0" i="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30</a:t>
            </a:fld>
            <a:endParaRPr lang="en-GB"/>
          </a:p>
        </p:txBody>
      </p:sp>
    </p:spTree>
    <p:extLst>
      <p:ext uri="{BB962C8B-B14F-4D97-AF65-F5344CB8AC3E}">
        <p14:creationId xmlns:p14="http://schemas.microsoft.com/office/powerpoint/2010/main" val="3855617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000000"/>
                </a:solidFill>
                <a:effectLst/>
                <a:latin typeface="Arial" panose="020B0604020202020204" pitchFamily="34" charset="0"/>
              </a:rPr>
              <a:t>Suitable for ages 9-11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000000"/>
                </a:solidFill>
                <a:effectLst/>
                <a:latin typeface="Arial" panose="020B0604020202020204" pitchFamily="34" charset="0"/>
              </a:rPr>
              <a:t>The most powerful storms to affect Earth are called </a:t>
            </a:r>
            <a:r>
              <a:rPr lang="en-GB" b="1" i="0" dirty="0">
                <a:solidFill>
                  <a:srgbClr val="000000"/>
                </a:solidFill>
                <a:effectLst/>
                <a:latin typeface="Arial" panose="020B0604020202020204" pitchFamily="34" charset="0"/>
              </a:rPr>
              <a:t>hurricanes, cyclones </a:t>
            </a:r>
            <a:r>
              <a:rPr lang="en-GB" b="0" i="0" dirty="0">
                <a:solidFill>
                  <a:srgbClr val="000000"/>
                </a:solidFill>
                <a:effectLst/>
                <a:latin typeface="Arial" panose="020B0604020202020204" pitchFamily="34" charset="0"/>
              </a:rPr>
              <a:t>or </a:t>
            </a:r>
            <a:r>
              <a:rPr lang="en-GB" b="1" i="0" dirty="0">
                <a:solidFill>
                  <a:srgbClr val="000000"/>
                </a:solidFill>
                <a:effectLst/>
                <a:latin typeface="Arial" panose="020B0604020202020204" pitchFamily="34" charset="0"/>
              </a:rPr>
              <a:t>typhoons </a:t>
            </a:r>
            <a:r>
              <a:rPr lang="en-GB" b="0" i="0" dirty="0">
                <a:solidFill>
                  <a:srgbClr val="000000"/>
                </a:solidFill>
                <a:effectLst/>
                <a:latin typeface="Arial" panose="020B0604020202020204" pitchFamily="34" charset="0"/>
              </a:rPr>
              <a:t>depending on where they form. Forecasters use satellites, reconnaissance aircraft, ships, buoys and radar to collect measurements. From this the predict the characteristics of the storm including the centre of its location and its intensity (wind speed).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000000"/>
                </a:solidFill>
                <a:effectLst/>
                <a:latin typeface="Arial" panose="020B0604020202020204" pitchFamily="34" charset="0"/>
              </a:rPr>
              <a:t>The National Hurricane </a:t>
            </a:r>
            <a:r>
              <a:rPr lang="en-GB" b="0" i="0" dirty="0" err="1">
                <a:solidFill>
                  <a:srgbClr val="000000"/>
                </a:solidFill>
                <a:effectLst/>
                <a:latin typeface="Arial" panose="020B0604020202020204" pitchFamily="34" charset="0"/>
              </a:rPr>
              <a:t>Center</a:t>
            </a:r>
            <a:r>
              <a:rPr lang="en-GB" b="0" i="0" dirty="0">
                <a:solidFill>
                  <a:srgbClr val="000000"/>
                </a:solidFill>
                <a:effectLst/>
                <a:latin typeface="Arial" panose="020B0604020202020204" pitchFamily="34" charset="0"/>
              </a:rPr>
              <a:t> (NHC)</a:t>
            </a:r>
            <a:r>
              <a:rPr lang="en-GB" b="0" i="0" dirty="0">
                <a:solidFill>
                  <a:schemeClr val="tx1"/>
                </a:solidFill>
                <a:effectLst/>
                <a:latin typeface="+mn-lt"/>
              </a:rPr>
              <a:t> </a:t>
            </a:r>
            <a:r>
              <a:rPr lang="en-GB" b="0" i="0" dirty="0">
                <a:solidFill>
                  <a:srgbClr val="000000"/>
                </a:solidFill>
                <a:effectLst/>
                <a:latin typeface="Arial" panose="020B0604020202020204" pitchFamily="34" charset="0"/>
              </a:rPr>
              <a:t>is responsible for forecasting all tropical cyclones activity in the Atlantic and Eastern Pacific basins around North America.</a:t>
            </a:r>
          </a:p>
          <a:p>
            <a:r>
              <a:rPr lang="en-GB" dirty="0"/>
              <a:t>https://www.nhc.noaa.gov/</a:t>
            </a:r>
            <a:endParaRPr lang="en-GB" b="0" i="0" dirty="0">
              <a:solidFill>
                <a:srgbClr val="000000"/>
              </a:solidFill>
              <a:effectLst/>
              <a:latin typeface="Arial" panose="020B0604020202020204" pitchFamily="34" charset="0"/>
            </a:endParaRPr>
          </a:p>
          <a:p>
            <a:r>
              <a:rPr lang="en-GB" b="0" i="0" dirty="0">
                <a:solidFill>
                  <a:srgbClr val="000000"/>
                </a:solidFill>
                <a:effectLst/>
                <a:latin typeface="Times New Roman" panose="02020603050405020304" pitchFamily="18" charset="0"/>
              </a:rPr>
              <a:t>The coordinates of a storm's location look like (20ºN, 75ºW), where the first coordinate is the current </a:t>
            </a:r>
            <a:r>
              <a:rPr lang="en-GB" b="1" i="0" dirty="0">
                <a:solidFill>
                  <a:srgbClr val="000000"/>
                </a:solidFill>
                <a:effectLst/>
                <a:latin typeface="Times New Roman" panose="02020603050405020304" pitchFamily="18" charset="0"/>
              </a:rPr>
              <a:t>latitude</a:t>
            </a:r>
            <a:r>
              <a:rPr lang="en-GB" b="0" i="0" dirty="0">
                <a:solidFill>
                  <a:srgbClr val="000000"/>
                </a:solidFill>
                <a:effectLst/>
                <a:latin typeface="Times New Roman" panose="02020603050405020304" pitchFamily="18" charset="0"/>
              </a:rPr>
              <a:t> of the storm and the second coordinate is the </a:t>
            </a:r>
            <a:r>
              <a:rPr lang="en-GB" b="1" i="0" dirty="0">
                <a:solidFill>
                  <a:srgbClr val="000000"/>
                </a:solidFill>
                <a:effectLst/>
                <a:latin typeface="Times New Roman" panose="02020603050405020304" pitchFamily="18" charset="0"/>
              </a:rPr>
              <a:t>longitude</a:t>
            </a:r>
            <a:r>
              <a:rPr lang="en-GB" b="0" i="0" dirty="0">
                <a:solidFill>
                  <a:srgbClr val="000000"/>
                </a:solidFill>
                <a:effectLst/>
                <a:latin typeface="Times New Roman" panose="02020603050405020304" pitchFamily="18" charset="0"/>
              </a:rPr>
              <a:t>.</a:t>
            </a:r>
          </a:p>
          <a:p>
            <a:r>
              <a:rPr lang="en-GB" b="0" i="0" dirty="0">
                <a:solidFill>
                  <a:srgbClr val="000000"/>
                </a:solidFill>
                <a:effectLst/>
                <a:latin typeface="Times New Roman" panose="02020603050405020304" pitchFamily="18" charset="0"/>
              </a:rPr>
              <a:t>Children could plot the path of a hurricane on a map.</a:t>
            </a:r>
            <a:endParaRPr lang="en-GB" b="0" i="0" dirty="0">
              <a:solidFill>
                <a:srgbClr val="000000"/>
              </a:solidFill>
              <a:effectLst/>
              <a:latin typeface="Arial" panose="020B0604020202020204" pitchFamily="34" charset="0"/>
            </a:endParaRPr>
          </a:p>
          <a:p>
            <a:endParaRPr lang="en-GB" b="0" i="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31</a:t>
            </a:fld>
            <a:endParaRPr lang="en-GB"/>
          </a:p>
        </p:txBody>
      </p:sp>
    </p:spTree>
    <p:extLst>
      <p:ext uri="{BB962C8B-B14F-4D97-AF65-F5344CB8AC3E}">
        <p14:creationId xmlns:p14="http://schemas.microsoft.com/office/powerpoint/2010/main" val="941218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Possible investigations which children can carry out in the classroom.</a:t>
            </a:r>
          </a:p>
          <a:p>
            <a:r>
              <a:rPr lang="en-GB" b="1" dirty="0"/>
              <a:t>Questions for Further Learning</a:t>
            </a:r>
            <a:r>
              <a:rPr lang="en-GB" dirty="0"/>
              <a:t>, </a:t>
            </a:r>
            <a:r>
              <a:rPr lang="en-GB" b="1" dirty="0"/>
              <a:t>Maths links </a:t>
            </a:r>
            <a:r>
              <a:rPr lang="en-GB" dirty="0"/>
              <a:t>and </a:t>
            </a:r>
            <a:r>
              <a:rPr lang="en-GB" b="1" dirty="0"/>
              <a:t>Writing links </a:t>
            </a:r>
            <a:r>
              <a:rPr lang="en-GB" dirty="0"/>
              <a:t>are suggested after the Investigations section, at the end of the Teacher Guide.</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1963707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Suitable for ages 5-11</a:t>
            </a:r>
          </a:p>
          <a:p>
            <a:endParaRPr lang="en-GB" dirty="0"/>
          </a:p>
          <a:p>
            <a:r>
              <a:rPr lang="en-GB" dirty="0"/>
              <a:t>Children could choose any outdoor area and take regular photographs for a term/year. They could analyse these, just as the astronomers have done.</a:t>
            </a:r>
          </a:p>
          <a:p>
            <a:pPr marL="171450" indent="-171450">
              <a:buFont typeface="Arial" panose="020B0604020202020204" pitchFamily="34" charset="0"/>
              <a:buChar char="•"/>
            </a:pPr>
            <a:r>
              <a:rPr lang="en-GB" dirty="0"/>
              <a:t>What changes?</a:t>
            </a:r>
          </a:p>
          <a:p>
            <a:pPr marL="171450" indent="-171450">
              <a:buFont typeface="Arial" panose="020B0604020202020204" pitchFamily="34" charset="0"/>
              <a:buChar char="•"/>
            </a:pPr>
            <a:r>
              <a:rPr lang="en-GB" dirty="0"/>
              <a:t>What stays the same?</a:t>
            </a:r>
          </a:p>
          <a:p>
            <a:pPr marL="171450" indent="-171450">
              <a:buFont typeface="Arial" panose="020B0604020202020204" pitchFamily="34" charset="0"/>
              <a:buChar char="•"/>
            </a:pPr>
            <a:r>
              <a:rPr lang="en-GB" dirty="0"/>
              <a:t>Using your data, can you make any predictions about what might happen in 6 months/next year?</a:t>
            </a:r>
          </a:p>
          <a:p>
            <a:pPr marL="171450" indent="-171450">
              <a:buFont typeface="Arial" panose="020B0604020202020204" pitchFamily="34" charset="0"/>
              <a:buChar char="•"/>
            </a:pPr>
            <a:endParaRPr lang="en-GB" dirty="0"/>
          </a:p>
          <a:p>
            <a:r>
              <a:rPr lang="en-GB" dirty="0"/>
              <a:t>Children could also measure temperature, noise levels and light levels using dataloggers and plot graphs to identify patterns.</a:t>
            </a:r>
          </a:p>
        </p:txBody>
      </p:sp>
      <p:sp>
        <p:nvSpPr>
          <p:cNvPr id="4" name="Slide Number Placeholder 3"/>
          <p:cNvSpPr>
            <a:spLocks noGrp="1"/>
          </p:cNvSpPr>
          <p:nvPr>
            <p:ph type="sldNum" sz="quarter" idx="5"/>
          </p:nvPr>
        </p:nvSpPr>
        <p:spPr/>
        <p:txBody>
          <a:bodyPr/>
          <a:lstStyle/>
          <a:p>
            <a:fld id="{0DB62ADE-C0E3-4181-8BA0-7700323193E2}" type="slidenum">
              <a:rPr lang="en-GB" smtClean="0"/>
              <a:t>32</a:t>
            </a:fld>
            <a:endParaRPr lang="en-GB"/>
          </a:p>
        </p:txBody>
      </p:sp>
    </p:spTree>
    <p:extLst>
      <p:ext uri="{BB962C8B-B14F-4D97-AF65-F5344CB8AC3E}">
        <p14:creationId xmlns:p14="http://schemas.microsoft.com/office/powerpoint/2010/main" val="265083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Suitable for all ages.</a:t>
            </a:r>
          </a:p>
          <a:p>
            <a:endParaRPr lang="en-GB" b="1" dirty="0"/>
          </a:p>
          <a:p>
            <a:r>
              <a:rPr lang="en-GB" b="1" dirty="0"/>
              <a:t>You will need…</a:t>
            </a:r>
          </a:p>
          <a:p>
            <a:r>
              <a:rPr lang="en-GB" dirty="0"/>
              <a:t>3 torches per group of children</a:t>
            </a:r>
          </a:p>
          <a:p>
            <a:endParaRPr lang="en-GB" dirty="0"/>
          </a:p>
          <a:p>
            <a:r>
              <a:rPr lang="en-GB" dirty="0"/>
              <a:t>Stick clear tape over the end of each torch.</a:t>
            </a:r>
          </a:p>
          <a:p>
            <a:r>
              <a:rPr lang="en-GB" dirty="0"/>
              <a:t>Use a marker pen to colour the tape either red, green or blue. Or, if you have Perspex/plastic colour filters, you could tape these over the ends of the torches.</a:t>
            </a:r>
          </a:p>
          <a:p>
            <a:r>
              <a:rPr lang="en-GB" dirty="0"/>
              <a:t>Make the room as dark as you can.</a:t>
            </a:r>
          </a:p>
          <a:p>
            <a:r>
              <a:rPr lang="en-GB" dirty="0"/>
              <a:t>Investigate what happens when you shine each light on a screen individually, and then overlap 2 colours.</a:t>
            </a:r>
          </a:p>
          <a:p>
            <a:r>
              <a:rPr lang="en-GB" dirty="0"/>
              <a:t>Finally, overlap all 3 colours.</a:t>
            </a:r>
          </a:p>
          <a:p>
            <a:endParaRPr lang="en-GB" dirty="0"/>
          </a:p>
          <a:p>
            <a:r>
              <a:rPr lang="en-GB" dirty="0"/>
              <a:t>Why do we see different colours when the primary colours of light are mixed?</a:t>
            </a:r>
          </a:p>
          <a:p>
            <a:r>
              <a:rPr lang="en-GB" dirty="0"/>
              <a:t>Why isn’t purple in the rainbow?</a:t>
            </a:r>
          </a:p>
          <a:p>
            <a:r>
              <a:rPr lang="en-GB" dirty="0"/>
              <a:t>These questions are answered in this short film clip – which may be suitable for older primary children.</a:t>
            </a:r>
          </a:p>
          <a:p>
            <a:r>
              <a:rPr lang="en-GB" dirty="0"/>
              <a:t>Colour mixing: The Mystery of Magenta – Royal Institution (2013) - https://www.youtube.com/watch?v=iPPYGJjKVco</a:t>
            </a:r>
          </a:p>
        </p:txBody>
      </p:sp>
      <p:sp>
        <p:nvSpPr>
          <p:cNvPr id="4" name="Slide Number Placeholder 3"/>
          <p:cNvSpPr>
            <a:spLocks noGrp="1"/>
          </p:cNvSpPr>
          <p:nvPr>
            <p:ph type="sldNum" sz="quarter" idx="5"/>
          </p:nvPr>
        </p:nvSpPr>
        <p:spPr/>
        <p:txBody>
          <a:bodyPr/>
          <a:lstStyle/>
          <a:p>
            <a:fld id="{0DB62ADE-C0E3-4181-8BA0-7700323193E2}" type="slidenum">
              <a:rPr lang="en-GB" smtClean="0"/>
              <a:t>33</a:t>
            </a:fld>
            <a:endParaRPr lang="en-GB"/>
          </a:p>
        </p:txBody>
      </p:sp>
    </p:spTree>
    <p:extLst>
      <p:ext uri="{BB962C8B-B14F-4D97-AF65-F5344CB8AC3E}">
        <p14:creationId xmlns:p14="http://schemas.microsoft.com/office/powerpoint/2010/main" val="30900753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Suitable for ages 7-11.</a:t>
            </a:r>
          </a:p>
          <a:p>
            <a:endParaRPr lang="en-GB" dirty="0"/>
          </a:p>
          <a:p>
            <a:r>
              <a:rPr lang="en-GB" dirty="0"/>
              <a:t>White light is a spectrum (mixture) of colours of light, each with a different frequency (the number of waves per second).</a:t>
            </a:r>
          </a:p>
          <a:p>
            <a:r>
              <a:rPr lang="en-GB" dirty="0"/>
              <a:t>The spectrum can be split using a prism - a triangular block of glass or Perspex – into its constituent colours.</a:t>
            </a:r>
          </a:p>
          <a:p>
            <a:endParaRPr lang="en-GB" dirty="0"/>
          </a:p>
          <a:p>
            <a:r>
              <a:rPr lang="en-GB" dirty="0"/>
              <a:t>Explanation – when white light enters the prism, each colour of light is bent (refracted) by a different amount depending on its frequency. This means that the colours are spread out as they travel through the prism allowing you to them. There are 7 colours in the visible light spectrum.</a:t>
            </a:r>
          </a:p>
          <a:p>
            <a:endParaRPr lang="en-GB" dirty="0"/>
          </a:p>
          <a:p>
            <a:r>
              <a:rPr lang="en-GB" dirty="0"/>
              <a:t>How to do it – create a slit in the dark cardboard. Hold the slit so that sunlight shines through giving a thin bean of light which can been seen on some white card. Please the prism over the slight and rotate it. When the angle is right, you will see the spectrum of 7 colours. This works best on a sunny day!</a:t>
            </a:r>
          </a:p>
        </p:txBody>
      </p:sp>
      <p:sp>
        <p:nvSpPr>
          <p:cNvPr id="4" name="Slide Number Placeholder 3"/>
          <p:cNvSpPr>
            <a:spLocks noGrp="1"/>
          </p:cNvSpPr>
          <p:nvPr>
            <p:ph type="sldNum" sz="quarter" idx="5"/>
          </p:nvPr>
        </p:nvSpPr>
        <p:spPr/>
        <p:txBody>
          <a:bodyPr/>
          <a:lstStyle/>
          <a:p>
            <a:fld id="{0DB62ADE-C0E3-4181-8BA0-7700323193E2}" type="slidenum">
              <a:rPr lang="en-GB" smtClean="0"/>
              <a:t>34</a:t>
            </a:fld>
            <a:endParaRPr lang="en-GB"/>
          </a:p>
        </p:txBody>
      </p:sp>
    </p:spTree>
    <p:extLst>
      <p:ext uri="{BB962C8B-B14F-4D97-AF65-F5344CB8AC3E}">
        <p14:creationId xmlns:p14="http://schemas.microsoft.com/office/powerpoint/2010/main" val="3359846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Suitable for ages 7-11.</a:t>
            </a:r>
          </a:p>
          <a:p>
            <a:endParaRPr lang="en-GB" dirty="0"/>
          </a:p>
          <a:p>
            <a:r>
              <a:rPr lang="en-GB" dirty="0"/>
              <a:t>A telescope is an instrument that makes a far away object appear closer. </a:t>
            </a:r>
          </a:p>
          <a:p>
            <a:r>
              <a:rPr lang="en-GB" dirty="0"/>
              <a:t>It has 2 lenses: </a:t>
            </a:r>
          </a:p>
          <a:p>
            <a:pPr marL="228600" indent="-228600">
              <a:buAutoNum type="arabicPeriod"/>
            </a:pPr>
            <a:r>
              <a:rPr lang="en-GB" dirty="0"/>
              <a:t>the </a:t>
            </a:r>
            <a:r>
              <a:rPr lang="en-GB" i="1" dirty="0"/>
              <a:t>objective lens </a:t>
            </a:r>
            <a:r>
              <a:rPr lang="en-GB" dirty="0"/>
              <a:t>collects light from a distant object and focuses the light to form an image, </a:t>
            </a:r>
          </a:p>
          <a:p>
            <a:pPr marL="228600" indent="-228600">
              <a:buAutoNum type="arabicPeriod"/>
            </a:pPr>
            <a:r>
              <a:rPr lang="en-GB" dirty="0"/>
              <a:t>the </a:t>
            </a:r>
            <a:r>
              <a:rPr lang="en-GB" i="1" dirty="0"/>
              <a:t>eyepiece lens </a:t>
            </a:r>
            <a:r>
              <a:rPr lang="en-GB" dirty="0"/>
              <a:t>magnifies the image and brings it to your eye.</a:t>
            </a:r>
          </a:p>
          <a:p>
            <a:pPr marL="0" indent="0">
              <a:buNone/>
            </a:pPr>
            <a:endParaRPr lang="en-GB" dirty="0"/>
          </a:p>
          <a:p>
            <a:pPr marL="0" indent="0">
              <a:buNone/>
            </a:pPr>
            <a:r>
              <a:rPr lang="en-GB" b="1" dirty="0"/>
              <a:t>How to make a simple telescope</a:t>
            </a:r>
          </a:p>
          <a:p>
            <a:pPr marL="228600" indent="-228600">
              <a:buFont typeface="+mj-lt"/>
              <a:buAutoNum type="arabicPeriod"/>
            </a:pPr>
            <a:r>
              <a:rPr lang="en-GB" dirty="0"/>
              <a:t>Hold the bigger magnifying lens between you and the paper. The text will look blurry.</a:t>
            </a:r>
          </a:p>
          <a:p>
            <a:pPr marL="228600" indent="-228600">
              <a:buFont typeface="+mj-lt"/>
              <a:buAutoNum type="arabicPeriod"/>
            </a:pPr>
            <a:r>
              <a:rPr lang="en-GB" dirty="0"/>
              <a:t>Place the second smaller magnifying lens between your eye and the first lens.</a:t>
            </a:r>
          </a:p>
          <a:p>
            <a:pPr marL="228600" indent="-228600">
              <a:buFont typeface="+mj-lt"/>
              <a:buAutoNum type="arabicPeriod"/>
            </a:pPr>
            <a:r>
              <a:rPr lang="en-GB" dirty="0"/>
              <a:t>Move the second lens forward/backwards until the print comes into sharp focus.</a:t>
            </a:r>
          </a:p>
          <a:p>
            <a:pPr marL="228600" indent="-228600">
              <a:buFont typeface="+mj-lt"/>
              <a:buAutoNum type="arabicPeriod"/>
            </a:pPr>
            <a:r>
              <a:rPr lang="en-GB" dirty="0"/>
              <a:t>Ask a friend to measure the distance between the two lenses and write the distance down.</a:t>
            </a:r>
          </a:p>
          <a:p>
            <a:pPr marL="228600" indent="-228600">
              <a:buFont typeface="+mj-lt"/>
              <a:buAutoNum type="arabicPeriod"/>
            </a:pPr>
            <a:r>
              <a:rPr lang="en-GB" dirty="0"/>
              <a:t>Cut a slot in the cardboard tube about 2cm from one end – do not cut all the way through the tube! The slot should be big enough to hold the larger magnifying lens.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12529"/>
                </a:solidFill>
                <a:effectLst/>
                <a:latin typeface="-apple-system"/>
              </a:rPr>
              <a:t>Cut a second slot in the tube - the same distance from the first slot as your friend wrote down. This is where the second (smaller) magnifying glass will go.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12529"/>
                </a:solidFill>
                <a:effectLst/>
                <a:latin typeface="-apple-system"/>
              </a:rPr>
              <a:t>Place the two magnifying glasses in their slots (big one at front, little one at back) and tape them in with the duct tape.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12529"/>
                </a:solidFill>
                <a:effectLst/>
                <a:latin typeface="-apple-system"/>
              </a:rPr>
              <a:t>Leave about 1 - 2 cm of tube behind the small magnifying glass and cut off any excess tube remaining.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12529"/>
                </a:solidFill>
                <a:effectLst/>
                <a:latin typeface="-apple-system"/>
              </a:rPr>
              <a:t>Check to see that it works by looking at the printed page. You may have to play slightly to get the exact distances between the two glasses right so that the image comes to a focus.</a:t>
            </a:r>
          </a:p>
          <a:p>
            <a:endParaRPr lang="en-GB" b="1" dirty="0"/>
          </a:p>
          <a:p>
            <a:r>
              <a:rPr lang="en-GB" b="1" dirty="0"/>
              <a:t>Top Tip </a:t>
            </a:r>
            <a:r>
              <a:rPr lang="en-GB" dirty="0"/>
              <a:t>I</a:t>
            </a:r>
            <a:r>
              <a:rPr lang="en-GB" dirty="0">
                <a:solidFill>
                  <a:schemeClr val="tx1"/>
                </a:solidFill>
              </a:rPr>
              <a:t>t works best if one lens is slightly larger than the other.</a:t>
            </a:r>
            <a:endParaRPr lang="en-GB" dirty="0"/>
          </a:p>
          <a:p>
            <a:pPr marL="0" inden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35</a:t>
            </a:fld>
            <a:endParaRPr lang="en-GB"/>
          </a:p>
        </p:txBody>
      </p:sp>
    </p:spTree>
    <p:extLst>
      <p:ext uri="{BB962C8B-B14F-4D97-AF65-F5344CB8AC3E}">
        <p14:creationId xmlns:p14="http://schemas.microsoft.com/office/powerpoint/2010/main" val="29657134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22222"/>
                </a:solidFill>
                <a:effectLst/>
                <a:latin typeface="arial" panose="020B0604020202020204" pitchFamily="34" charset="0"/>
              </a:rPr>
              <a:t>To magnetise a needle:</a:t>
            </a:r>
          </a:p>
          <a:p>
            <a:r>
              <a:rPr lang="en-GB" dirty="0"/>
              <a:t>Stroke the needle with the magnet – in the same direction (not back and forth).</a:t>
            </a:r>
          </a:p>
          <a:p>
            <a:r>
              <a:rPr lang="en-GB" dirty="0"/>
              <a:t>After 30-40 strokes, the needle will be magnetised.</a:t>
            </a:r>
            <a:endParaRPr lang="en-GB" b="1" i="0" dirty="0">
              <a:solidFill>
                <a:srgbClr val="222222"/>
              </a:solidFill>
              <a:effectLst/>
              <a:latin typeface="arial" panose="020B0604020202020204" pitchFamily="34" charset="0"/>
            </a:endParaRPr>
          </a:p>
          <a:p>
            <a:endParaRPr lang="en-GB" b="1" i="0" dirty="0">
              <a:solidFill>
                <a:srgbClr val="222222"/>
              </a:solidFill>
              <a:effectLst/>
              <a:latin typeface="arial" panose="020B0604020202020204" pitchFamily="34" charset="0"/>
            </a:endParaRPr>
          </a:p>
          <a:p>
            <a:r>
              <a:rPr lang="en-GB" b="1" i="0" dirty="0">
                <a:solidFill>
                  <a:srgbClr val="222222"/>
                </a:solidFill>
                <a:effectLst/>
                <a:latin typeface="arial" panose="020B0604020202020204" pitchFamily="34" charset="0"/>
              </a:rPr>
              <a:t>To check whether the needle is magnetised:</a:t>
            </a:r>
          </a:p>
          <a:p>
            <a:r>
              <a:rPr lang="en-GB" b="0" i="0" dirty="0">
                <a:solidFill>
                  <a:srgbClr val="222222"/>
                </a:solidFill>
                <a:effectLst/>
                <a:latin typeface="arial" panose="020B0604020202020204" pitchFamily="34" charset="0"/>
              </a:rPr>
              <a:t>You might see whether it can attract other pins or needles.</a:t>
            </a:r>
          </a:p>
          <a:p>
            <a:r>
              <a:rPr lang="en-GB" b="0" i="0" dirty="0">
                <a:solidFill>
                  <a:srgbClr val="222222"/>
                </a:solidFill>
                <a:effectLst/>
                <a:latin typeface="arial" panose="020B0604020202020204" pitchFamily="34" charset="0"/>
              </a:rPr>
              <a:t>You could create a magnetic compass – a magnetised needle will align itself with the Earth’s magnetic field to point North/South.</a:t>
            </a:r>
          </a:p>
          <a:p>
            <a:endParaRPr lang="en-GB" b="0" i="0" dirty="0">
              <a:solidFill>
                <a:srgbClr val="222222"/>
              </a:solidFill>
              <a:effectLst/>
              <a:latin typeface="arial" panose="020B0604020202020204" pitchFamily="34" charset="0"/>
            </a:endParaRPr>
          </a:p>
          <a:p>
            <a:r>
              <a:rPr lang="en-GB" b="1" i="0" dirty="0">
                <a:solidFill>
                  <a:srgbClr val="222222"/>
                </a:solidFill>
                <a:effectLst/>
                <a:latin typeface="arial" panose="020B0604020202020204" pitchFamily="34" charset="0"/>
              </a:rPr>
              <a:t>Making a magnetic compass</a:t>
            </a:r>
            <a:r>
              <a:rPr lang="en-GB" b="0" i="0" dirty="0">
                <a:solidFill>
                  <a:srgbClr val="222222"/>
                </a:solidFill>
                <a:effectLst/>
                <a:latin typeface="arial" panose="020B0604020202020204" pitchFamily="34" charset="0"/>
              </a:rPr>
              <a:t>:</a:t>
            </a:r>
          </a:p>
          <a:p>
            <a:r>
              <a:rPr lang="en-GB" b="0" i="0" dirty="0">
                <a:solidFill>
                  <a:srgbClr val="222222"/>
                </a:solidFill>
                <a:effectLst/>
                <a:latin typeface="arial" panose="020B0604020202020204" pitchFamily="34" charset="0"/>
              </a:rPr>
              <a:t>Either lay the needle on a disc of paper, or stick it through a thin cork disc and place this on water. Watch the needle move.</a:t>
            </a:r>
          </a:p>
          <a:p>
            <a:r>
              <a:rPr lang="en-GB" b="0" i="0" dirty="0">
                <a:solidFill>
                  <a:srgbClr val="222222"/>
                </a:solidFill>
                <a:effectLst/>
                <a:latin typeface="arial" panose="020B0604020202020204" pitchFamily="34" charset="0"/>
              </a:rPr>
              <a:t>Or push the needle through a small piece of paper which is suspended by a light cotton thread (see illustration above).</a:t>
            </a:r>
          </a:p>
          <a:p>
            <a:r>
              <a:rPr lang="en-GB" b="0" i="0" dirty="0">
                <a:solidFill>
                  <a:srgbClr val="222222"/>
                </a:solidFill>
                <a:effectLst/>
                <a:latin typeface="arial" panose="020B0604020202020204" pitchFamily="34" charset="0"/>
              </a:rPr>
              <a:t>To figure out which way is North, think about where the sun rises in the morning (East), or compare with a commercial magnetic compass.</a:t>
            </a:r>
          </a:p>
          <a:p>
            <a:endParaRPr lang="en-GB" b="0" i="0" dirty="0">
              <a:solidFill>
                <a:srgbClr val="222222"/>
              </a:solidFill>
              <a:effectLst/>
              <a:latin typeface="arial" panose="020B0604020202020204" pitchFamily="34" charset="0"/>
            </a:endParaRPr>
          </a:p>
          <a:p>
            <a:r>
              <a:rPr lang="en-GB" b="0" i="0" dirty="0">
                <a:solidFill>
                  <a:srgbClr val="222222"/>
                </a:solidFill>
                <a:effectLst/>
                <a:latin typeface="arial" panose="020B0604020202020204" pitchFamily="34" charset="0"/>
              </a:rPr>
              <a:t>More details on how to make a magnetic compass can be found here - https://www.bbc.co.uk/bitesize/topics/zrvbkqt/articles/zfb6pbk</a:t>
            </a:r>
          </a:p>
        </p:txBody>
      </p:sp>
      <p:sp>
        <p:nvSpPr>
          <p:cNvPr id="4" name="Slide Number Placeholder 3"/>
          <p:cNvSpPr>
            <a:spLocks noGrp="1"/>
          </p:cNvSpPr>
          <p:nvPr>
            <p:ph type="sldNum" sz="quarter" idx="5"/>
          </p:nvPr>
        </p:nvSpPr>
        <p:spPr/>
        <p:txBody>
          <a:bodyPr/>
          <a:lstStyle/>
          <a:p>
            <a:fld id="{0DB62ADE-C0E3-4181-8BA0-7700323193E2}" type="slidenum">
              <a:rPr lang="en-GB" smtClean="0"/>
              <a:t>36</a:t>
            </a:fld>
            <a:endParaRPr lang="en-GB"/>
          </a:p>
        </p:txBody>
      </p:sp>
    </p:spTree>
    <p:extLst>
      <p:ext uri="{BB962C8B-B14F-4D97-AF65-F5344CB8AC3E}">
        <p14:creationId xmlns:p14="http://schemas.microsoft.com/office/powerpoint/2010/main" val="24422742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dirty="0">
                <a:effectLst/>
                <a:latin typeface="Arial" panose="020B0604020202020204" pitchFamily="34" charset="0"/>
                <a:ea typeface="DengXian" panose="02010600030101010101" pitchFamily="2" charset="-122"/>
              </a:rPr>
              <a:t>Suitable for ages 9-11</a:t>
            </a:r>
          </a:p>
          <a:p>
            <a:endParaRPr lang="en-GB" sz="1800" b="1" dirty="0">
              <a:effectLst/>
              <a:latin typeface="Arial" panose="020B0604020202020204" pitchFamily="34" charset="0"/>
              <a:ea typeface="DengXian" panose="02010600030101010101" pitchFamily="2" charset="-122"/>
            </a:endParaRPr>
          </a:p>
          <a:p>
            <a:r>
              <a:rPr lang="en-GB" sz="1800" b="1" dirty="0">
                <a:effectLst/>
                <a:latin typeface="Arial" panose="020B0604020202020204" pitchFamily="34" charset="0"/>
                <a:ea typeface="DengXian" panose="02010600030101010101" pitchFamily="2" charset="-122"/>
              </a:rPr>
              <a:t>Sound</a:t>
            </a:r>
            <a:r>
              <a:rPr lang="en-GB" sz="1800" b="0" dirty="0">
                <a:effectLst/>
                <a:latin typeface="Arial" panose="020B0604020202020204" pitchFamily="34" charset="0"/>
                <a:ea typeface="DengXian" panose="02010600030101010101" pitchFamily="2" charset="-122"/>
              </a:rPr>
              <a:t> </a:t>
            </a:r>
            <a:r>
              <a:rPr lang="en-GB" sz="1800" dirty="0">
                <a:effectLst/>
                <a:latin typeface="Arial" panose="020B0604020202020204" pitchFamily="34" charset="0"/>
                <a:ea typeface="DengXian" panose="02010600030101010101" pitchFamily="2" charset="-122"/>
              </a:rPr>
              <a:t>needs a </a:t>
            </a:r>
            <a:r>
              <a:rPr lang="en-GB" sz="1800" i="1" dirty="0">
                <a:effectLst/>
                <a:latin typeface="Arial" panose="020B0604020202020204" pitchFamily="34" charset="0"/>
                <a:ea typeface="DengXian" panose="02010600030101010101" pitchFamily="2" charset="-122"/>
              </a:rPr>
              <a:t>medium</a:t>
            </a:r>
            <a:r>
              <a:rPr lang="en-GB" sz="1800" dirty="0">
                <a:effectLst/>
                <a:latin typeface="Arial" panose="020B0604020202020204" pitchFamily="34" charset="0"/>
                <a:ea typeface="DengXian" panose="02010600030101010101" pitchFamily="2" charset="-122"/>
              </a:rPr>
              <a:t> through which to travel, the sound energy being passed as a wave from molecule to molecule – it travels at around 340 metres per second in air, faster in liquids and fastest in solids. </a:t>
            </a:r>
          </a:p>
          <a:p>
            <a:r>
              <a:rPr lang="en-GB" sz="1800" b="1" dirty="0">
                <a:effectLst/>
                <a:latin typeface="Arial" panose="020B0604020202020204" pitchFamily="34" charset="0"/>
                <a:ea typeface="DengXian" panose="02010600030101010101" pitchFamily="2" charset="-122"/>
              </a:rPr>
              <a:t>Light energy </a:t>
            </a:r>
            <a:r>
              <a:rPr lang="en-GB" sz="1800" dirty="0">
                <a:effectLst/>
                <a:latin typeface="Arial" panose="020B0604020202020204" pitchFamily="34" charset="0"/>
                <a:ea typeface="DengXian" panose="02010600030101010101" pitchFamily="2" charset="-122"/>
              </a:rPr>
              <a:t>is carried by particles called photons that can travel through a </a:t>
            </a:r>
            <a:r>
              <a:rPr lang="en-GB" sz="1800" i="1" dirty="0">
                <a:effectLst/>
                <a:latin typeface="Arial" panose="020B0604020202020204" pitchFamily="34" charset="0"/>
                <a:ea typeface="DengXian" panose="02010600030101010101" pitchFamily="2" charset="-122"/>
              </a:rPr>
              <a:t>vacuum</a:t>
            </a:r>
            <a:r>
              <a:rPr lang="en-GB" sz="1800" dirty="0">
                <a:effectLst/>
                <a:latin typeface="Arial" panose="020B0604020202020204" pitchFamily="34" charset="0"/>
                <a:ea typeface="DengXian" panose="02010600030101010101" pitchFamily="2" charset="-122"/>
              </a:rPr>
              <a:t>, enabling them to travel much more quickly – around 300,000 kilometres per second. This is why we see lightning sooner than we hear thunder.</a:t>
            </a:r>
          </a:p>
          <a:p>
            <a:endParaRPr lang="en-GB" sz="1800" b="0" i="0" dirty="0">
              <a:solidFill>
                <a:srgbClr val="000000"/>
              </a:solidFill>
              <a:effectLst/>
              <a:latin typeface="Arial" panose="020B0604020202020204" pitchFamily="34" charset="0"/>
              <a:ea typeface="DengXian" panose="02010600030101010101" pitchFamily="2" charset="-122"/>
            </a:endParaRPr>
          </a:p>
          <a:p>
            <a:r>
              <a:rPr lang="en-GB" sz="1800" b="1" i="0" dirty="0">
                <a:solidFill>
                  <a:srgbClr val="000000"/>
                </a:solidFill>
                <a:effectLst/>
                <a:latin typeface="Arial" panose="020B0604020202020204" pitchFamily="34" charset="0"/>
                <a:ea typeface="DengXian" panose="02010600030101010101" pitchFamily="2" charset="-122"/>
              </a:rPr>
              <a:t>How to calculate the speed of sound</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Measure the distance between 2 people at opposite ends of the open space you have chosen (e.g. a football pitch, a large playground).</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At one end, a person holds the wooden blocks (or biscuit tin and lid) up high so they can be seen.</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At the other end, a person stands with the stopwatch (the timer), making sure they can see the wooden blocks.</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When everyone is ready, the person holding the blocks (or tin and lid) bangs them together and the timer starts the stop watch as soon as they see the blocks hit each other.</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The timer should press STOP as soon as they hear the sound from the blocks.</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Repeat several times and take an average of your results.</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To work out the speed of the sound, you divide the distance (metres) by the average time taken for the sound to travel that distance (seconds).</a:t>
            </a:r>
          </a:p>
          <a:p>
            <a:pPr marL="342900" indent="-342900">
              <a:buFont typeface="+mj-lt"/>
              <a:buAutoNum type="arabicPeriod"/>
            </a:pPr>
            <a:r>
              <a:rPr lang="en-GB" sz="1800" b="0" i="0" dirty="0">
                <a:solidFill>
                  <a:srgbClr val="000000"/>
                </a:solidFill>
                <a:effectLst/>
                <a:latin typeface="Arial" panose="020B0604020202020204" pitchFamily="34" charset="0"/>
                <a:ea typeface="DengXian" panose="02010600030101010101" pitchFamily="2" charset="-122"/>
              </a:rPr>
              <a:t>Children could convert this to km/h or even mph.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dirty="0">
              <a:solidFill>
                <a:srgbClr val="000000"/>
              </a:solidFill>
              <a:effectLst/>
              <a:latin typeface="Arial" panose="020B0604020202020204" pitchFamily="34"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rgbClr val="000000"/>
                </a:solidFill>
                <a:effectLst/>
                <a:latin typeface="Arial" panose="020B0604020202020204" pitchFamily="34" charset="0"/>
                <a:ea typeface="DengXian" panose="02010600030101010101" pitchFamily="2" charset="-122"/>
              </a:rPr>
              <a:t>TIP – try to ensure as wide a spacing as possible – if the distance is less than 340m, the sound will take less than a second to reach the timer and it is hard to measure this accurately. If the distance is greater, the time will increase and be easier to measure.</a:t>
            </a:r>
          </a:p>
          <a:p>
            <a:endParaRPr lang="en-GB" sz="1800" b="0" i="0" dirty="0">
              <a:solidFill>
                <a:srgbClr val="000000"/>
              </a:solidFill>
              <a:effectLst/>
              <a:latin typeface="Arial" panose="020B0604020202020204" pitchFamily="34" charset="0"/>
              <a:ea typeface="DengXian" panose="02010600030101010101" pitchFamily="2" charset="-122"/>
            </a:endParaRPr>
          </a:p>
          <a:p>
            <a:r>
              <a:rPr lang="en-GB" sz="1800" b="0" i="0" dirty="0">
                <a:solidFill>
                  <a:srgbClr val="000000"/>
                </a:solidFill>
                <a:effectLst/>
                <a:latin typeface="Arial" panose="020B0604020202020204" pitchFamily="34" charset="0"/>
                <a:ea typeface="DengXian" panose="02010600030101010101" pitchFamily="2" charset="-122"/>
              </a:rPr>
              <a:t>At the time of writing - BBC Bitesize provides a short film clip (aimed at KS3) showing how to carry out this activity, but it might be suitable for KS2 children.</a:t>
            </a:r>
          </a:p>
          <a:p>
            <a:endParaRPr lang="en-GB" sz="1800" b="0" i="0" dirty="0">
              <a:solidFill>
                <a:srgbClr val="000000"/>
              </a:solidFill>
              <a:effectLst/>
              <a:latin typeface="Arial" panose="020B0604020202020204" pitchFamily="34" charset="0"/>
              <a:ea typeface="DengXian" panose="02010600030101010101" pitchFamily="2" charset="-122"/>
            </a:endParaRPr>
          </a:p>
          <a:p>
            <a:endParaRPr lang="en-GB" sz="1800" b="0" i="0" dirty="0">
              <a:solidFill>
                <a:srgbClr val="000000"/>
              </a:solidFill>
              <a:effectLst/>
              <a:latin typeface="Arial" panose="020B0604020202020204" pitchFamily="34" charset="0"/>
              <a:ea typeface="DengXian" panose="02010600030101010101" pitchFamily="2" charset="-122"/>
            </a:endParaRPr>
          </a:p>
          <a:p>
            <a:endParaRPr lang="en-GB" b="0" i="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37</a:t>
            </a:fld>
            <a:endParaRPr lang="en-GB"/>
          </a:p>
        </p:txBody>
      </p:sp>
    </p:spTree>
    <p:extLst>
      <p:ext uri="{BB962C8B-B14F-4D97-AF65-F5344CB8AC3E}">
        <p14:creationId xmlns:p14="http://schemas.microsoft.com/office/powerpoint/2010/main" val="25115464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000000"/>
                </a:solidFill>
                <a:effectLst/>
                <a:latin typeface="Arial" panose="020B0604020202020204" pitchFamily="34" charset="0"/>
              </a:rPr>
              <a:t>Suitable for ages 5-11</a:t>
            </a:r>
          </a:p>
          <a:p>
            <a:endParaRPr lang="en-GB" b="1" i="0" dirty="0">
              <a:solidFill>
                <a:srgbClr val="000000"/>
              </a:solidFill>
              <a:effectLst/>
              <a:latin typeface="Arial" panose="020B0604020202020204" pitchFamily="34" charset="0"/>
            </a:endParaRPr>
          </a:p>
          <a:p>
            <a:r>
              <a:rPr lang="en-GB" b="1" i="0" dirty="0">
                <a:solidFill>
                  <a:srgbClr val="000000"/>
                </a:solidFill>
                <a:effectLst/>
                <a:latin typeface="Arial" panose="020B0604020202020204" pitchFamily="34" charset="0"/>
              </a:rPr>
              <a:t>Can you create an electric charge…?</a:t>
            </a:r>
          </a:p>
          <a:p>
            <a:r>
              <a:rPr lang="en-GB" b="0" i="0" dirty="0">
                <a:solidFill>
                  <a:srgbClr val="000000"/>
                </a:solidFill>
                <a:effectLst/>
                <a:latin typeface="Arial" panose="020B0604020202020204" pitchFamily="34" charset="0"/>
              </a:rPr>
              <a:t>There are many activities that children of all ages can carry out to see the effects of </a:t>
            </a:r>
            <a:r>
              <a:rPr lang="en-GB" b="0" i="1" dirty="0">
                <a:solidFill>
                  <a:srgbClr val="000000"/>
                </a:solidFill>
                <a:effectLst/>
                <a:latin typeface="Arial" panose="020B0604020202020204" pitchFamily="34" charset="0"/>
              </a:rPr>
              <a:t>static electricity</a:t>
            </a:r>
            <a:r>
              <a:rPr lang="en-GB" b="0" i="0" dirty="0">
                <a:solidFill>
                  <a:srgbClr val="000000"/>
                </a:solidFill>
                <a:effectLst/>
                <a:latin typeface="Arial" panose="020B0604020202020204" pitchFamily="34" charset="0"/>
              </a:rPr>
              <a:t>.</a:t>
            </a:r>
          </a:p>
          <a:p>
            <a:r>
              <a:rPr lang="en-GB" b="0" i="0" dirty="0">
                <a:solidFill>
                  <a:srgbClr val="000000"/>
                </a:solidFill>
                <a:effectLst/>
                <a:latin typeface="Arial" panose="020B0604020202020204" pitchFamily="34" charset="0"/>
              </a:rPr>
              <a:t>You will find others described on the internet using plastic combs, rulers and pieces of paper etc..</a:t>
            </a:r>
          </a:p>
          <a:p>
            <a:endParaRPr lang="en-GB" b="0" i="0" dirty="0">
              <a:solidFill>
                <a:srgbClr val="000000"/>
              </a:solidFill>
              <a:effectLst/>
              <a:latin typeface="Arial" panose="020B0604020202020204" pitchFamily="34" charset="0"/>
            </a:endParaRPr>
          </a:p>
          <a:p>
            <a:r>
              <a:rPr lang="en-GB" b="1" i="0" dirty="0">
                <a:solidFill>
                  <a:srgbClr val="000000"/>
                </a:solidFill>
                <a:effectLst/>
                <a:latin typeface="Arial" panose="020B0604020202020204" pitchFamily="34" charset="0"/>
              </a:rPr>
              <a:t>The science behind each activity:</a:t>
            </a:r>
          </a:p>
          <a:p>
            <a:r>
              <a:rPr lang="en-GB" b="0" i="0" dirty="0">
                <a:solidFill>
                  <a:srgbClr val="000000"/>
                </a:solidFill>
                <a:effectLst/>
                <a:latin typeface="Arial" panose="020B0604020202020204" pitchFamily="34" charset="0"/>
              </a:rPr>
              <a:t>Rubbing balloons against woollen fabric or hair creates an </a:t>
            </a:r>
            <a:r>
              <a:rPr lang="en-GB" b="0" i="1" dirty="0">
                <a:solidFill>
                  <a:srgbClr val="000000"/>
                </a:solidFill>
                <a:effectLst/>
                <a:latin typeface="Arial" panose="020B0604020202020204" pitchFamily="34" charset="0"/>
              </a:rPr>
              <a:t>electrostatic charge</a:t>
            </a:r>
            <a:r>
              <a:rPr lang="en-GB" b="0" i="0" dirty="0">
                <a:solidFill>
                  <a:srgbClr val="000000"/>
                </a:solidFill>
                <a:effectLst/>
                <a:latin typeface="Arial" panose="020B0604020202020204" pitchFamily="34" charset="0"/>
              </a:rPr>
              <a:t> or </a:t>
            </a:r>
            <a:r>
              <a:rPr lang="en-GB" b="0" i="1" dirty="0">
                <a:solidFill>
                  <a:srgbClr val="000000"/>
                </a:solidFill>
                <a:effectLst/>
                <a:latin typeface="Arial" panose="020B0604020202020204" pitchFamily="34" charset="0"/>
              </a:rPr>
              <a:t>static electricity </a:t>
            </a:r>
            <a:r>
              <a:rPr lang="en-GB" b="0" i="0" dirty="0">
                <a:solidFill>
                  <a:srgbClr val="000000"/>
                </a:solidFill>
                <a:effectLst/>
                <a:latin typeface="Arial" panose="020B0604020202020204" pitchFamily="34" charset="0"/>
              </a:rPr>
              <a:t>(an electric charge that cannot travel and stays on the surface of the material). When you rub the balloons with wool or hair, negative charges (electrons) jump onto the balloon and leave the wool or hair positively charged.</a:t>
            </a:r>
          </a:p>
          <a:p>
            <a:pPr marL="228600" indent="-228600">
              <a:buFont typeface="+mj-lt"/>
              <a:buAutoNum type="arabicPeriod"/>
            </a:pPr>
            <a:r>
              <a:rPr lang="en-GB" b="0" i="0" dirty="0">
                <a:solidFill>
                  <a:srgbClr val="000000"/>
                </a:solidFill>
                <a:effectLst/>
                <a:latin typeface="Arial" panose="020B0604020202020204" pitchFamily="34" charset="0"/>
              </a:rPr>
              <a:t>Both balloons become negatively charged. Because ‘like’ charges repel each other, the balloons are forced apart from each other.</a:t>
            </a:r>
          </a:p>
          <a:p>
            <a:pPr marL="228600" indent="-228600">
              <a:buFont typeface="+mj-lt"/>
              <a:buAutoNum type="arabicPeriod"/>
            </a:pPr>
            <a:r>
              <a:rPr lang="en-GB" b="0" i="0" dirty="0">
                <a:solidFill>
                  <a:srgbClr val="000000"/>
                </a:solidFill>
                <a:effectLst/>
                <a:latin typeface="Arial" panose="020B0604020202020204" pitchFamily="34" charset="0"/>
              </a:rPr>
              <a:t>Your positively charged hair is attracted to the negatively charged balloon. When the negatively charged balloon is near the aluminium can, because the can is made of metal (which conducts electricity – i.e. allows electrons to move across it), the electrons inside the can move away from the balloon, leaving the side near the balloon with a positive charge. So, the positively charged side of the can is attracted to the negatively charged balloon.</a:t>
            </a:r>
          </a:p>
          <a:p>
            <a:endParaRPr lang="en-GB" b="0" i="0" dirty="0">
              <a:solidFill>
                <a:srgbClr val="000000"/>
              </a:solidFill>
              <a:effectLst/>
              <a:latin typeface="Arial" panose="020B0604020202020204" pitchFamily="34" charset="0"/>
            </a:endParaRPr>
          </a:p>
          <a:p>
            <a:r>
              <a:rPr lang="en-GB" b="1" i="0" dirty="0">
                <a:solidFill>
                  <a:srgbClr val="000000"/>
                </a:solidFill>
                <a:effectLst/>
                <a:latin typeface="Arial" panose="020B0604020202020204" pitchFamily="34" charset="0"/>
              </a:rPr>
              <a:t>What is happening to the boy?</a:t>
            </a:r>
          </a:p>
          <a:p>
            <a:r>
              <a:rPr lang="en-GB" b="0" i="0" dirty="0">
                <a:solidFill>
                  <a:srgbClr val="000000"/>
                </a:solidFill>
                <a:effectLst/>
                <a:latin typeface="Arial" panose="020B0604020202020204" pitchFamily="34" charset="0"/>
              </a:rPr>
              <a:t>The plastic slide has been rubbed by the boy’s clothes as he comes down the slide. This causes the child and the slide to have equal but opposite electrical charges. As each hair on the boy’s head has the same charge, they all try to push away from each other, causing the hair to stand up. </a:t>
            </a:r>
          </a:p>
          <a:p>
            <a:endParaRPr lang="en-GB" b="0" i="0"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Lightning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is an example of a giant discharge of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static electricity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from a storm cloud to the ground.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Times New Roman" panose="02020603050405020304" pitchFamily="18" charset="0"/>
                <a:cs typeface="Times New Roman" panose="02020603050405020304" pitchFamily="18" charset="0"/>
              </a:rPr>
              <a:t>What do you need to make lightning?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Within a cloud, small pieces of ice and water droplets bump into each other as they move around in the air. All of these collisions create a </a:t>
            </a:r>
            <a:r>
              <a:rPr lang="en-GB" sz="1800" i="1" dirty="0">
                <a:effectLst/>
                <a:latin typeface="Calibri" panose="020F0502020204030204" pitchFamily="34" charset="0"/>
                <a:ea typeface="Times New Roman" panose="02020603050405020304" pitchFamily="18" charset="0"/>
                <a:cs typeface="Times New Roman" panose="02020603050405020304" pitchFamily="18" charset="0"/>
              </a:rPr>
              <a:t>static electric charge</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Eventually the cloud fills up with electrical charges – the positive charges form at the top of the cloud, the negative charges at the bottom. Since opposite charges attract, this causes a positive charge to build up on the ground below the cloud which is concentrated on anything that is sticking up (tall buildings, trees, or people). The charge on the ground eventually attracts the negative charge in the clouds, i.e. the electric charge held in the cloud is discharged quickly to the ground – lightning strikes! The spark can reach over 5 miles (8 km) and raise the air temperature by as much as 27,700 degrees Celsius and contain 100 million Volts. This is why lightning can cause so much damage and is dangerous.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A detailed explanation (suitable for older primary children) is available from NASA here - https://www.nasa.gov/audience/forstudents/k-4/home/F_What_Causes_Lightning_Flash.html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GB" b="0" i="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38</a:t>
            </a:fld>
            <a:endParaRPr lang="en-GB"/>
          </a:p>
        </p:txBody>
      </p:sp>
    </p:spTree>
    <p:extLst>
      <p:ext uri="{BB962C8B-B14F-4D97-AF65-F5344CB8AC3E}">
        <p14:creationId xmlns:p14="http://schemas.microsoft.com/office/powerpoint/2010/main" val="35871208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Arial" panose="020B0604020202020204" pitchFamily="34" charset="0"/>
                <a:ea typeface="DengXian" panose="02010600030101010101" pitchFamily="2" charset="-122"/>
                <a:cs typeface="Times New Roman" panose="02020603050405020304" pitchFamily="18" charset="0"/>
              </a:rPr>
              <a:t>Where are Voyager 1 and Voyager 2 now?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Voyager 1 and Voyager 2 were launched in 1977 and are still travelling in space. You can follow their voyage and see where they are now. Both spacecraft have left our solar system and are travelling in </a:t>
            </a:r>
            <a:r>
              <a:rPr lang="en-GB" sz="1800" i="1"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interstellar space.</a:t>
            </a:r>
            <a:r>
              <a:rPr lang="en-GB" sz="1800"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 Where were they when your children were born? See - https://voyager.jpl.nasa.gov/mission/status/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Other craft such as </a:t>
            </a:r>
            <a:r>
              <a:rPr lang="en-GB" sz="1800" b="0" i="1"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New Horizons, </a:t>
            </a:r>
            <a:r>
              <a:rPr lang="en-GB" sz="1800"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launched in 2006, are still active and can be tracked - http://pluto.jhuapl.edu/Mission/Where-is-New-Horizons.php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Children can find out where the </a:t>
            </a:r>
            <a:r>
              <a:rPr lang="en-GB" sz="1800" b="0" i="1"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International Space Station (ISS) </a:t>
            </a:r>
            <a:r>
              <a:rPr lang="en-GB" sz="1800" dirty="0">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is right now - https://spotthestation.nasa.gov/tracking_map.cfm</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sz="1200" b="1" dirty="0">
              <a:effectLst/>
              <a:latin typeface="Arial" panose="020B0604020202020204" pitchFamily="34" charset="0"/>
              <a:ea typeface="DengXian" panose="02010600030101010101" pitchFamily="2" charset="-122"/>
              <a:cs typeface="Times New Roman" panose="02020603050405020304" pitchFamily="18" charset="0"/>
            </a:endParaRPr>
          </a:p>
          <a:p>
            <a:r>
              <a:rPr lang="en-GB" sz="1200" b="1" dirty="0">
                <a:effectLst/>
                <a:latin typeface="Arial" panose="020B0604020202020204" pitchFamily="34" charset="0"/>
                <a:ea typeface="DengXian" panose="02010600030101010101" pitchFamily="2" charset="-122"/>
                <a:cs typeface="Times New Roman" panose="02020603050405020304" pitchFamily="18" charset="0"/>
              </a:rPr>
              <a:t>Where is the biggest volcano in the solar system? </a:t>
            </a:r>
          </a:p>
          <a:p>
            <a:r>
              <a:rPr lang="en-GB" sz="1200" dirty="0">
                <a:effectLst/>
                <a:latin typeface="Arial" panose="020B0604020202020204" pitchFamily="34" charset="0"/>
                <a:ea typeface="DengXian" panose="02010600030101010101" pitchFamily="2" charset="-122"/>
                <a:cs typeface="Times New Roman" panose="02020603050405020304" pitchFamily="18" charset="0"/>
              </a:rPr>
              <a:t>It is Olympus Mons on Mars, which contains a number of super volcanoes.</a:t>
            </a:r>
          </a:p>
          <a:p>
            <a:r>
              <a:rPr lang="en-GB" sz="1200" b="1" dirty="0">
                <a:effectLst/>
                <a:latin typeface="Arial" panose="020B0604020202020204" pitchFamily="34" charset="0"/>
                <a:ea typeface="DengXian" panose="02010600030101010101" pitchFamily="2" charset="-122"/>
                <a:cs typeface="Times New Roman" panose="02020603050405020304" pitchFamily="18" charset="0"/>
              </a:rPr>
              <a:t>Do features on the Earth appear on other planets?</a:t>
            </a:r>
          </a:p>
          <a:p>
            <a:r>
              <a:rPr lang="en-GB" sz="1200" dirty="0">
                <a:effectLst/>
                <a:latin typeface="Arial" panose="020B0604020202020204" pitchFamily="34" charset="0"/>
                <a:ea typeface="DengXian" panose="02010600030101010101" pitchFamily="2" charset="-122"/>
                <a:cs typeface="Times New Roman" panose="02020603050405020304" pitchFamily="18" charset="0"/>
              </a:rPr>
              <a:t>Children could compare images of the surfaces of planets and Earth and list the similarities (rocks, mountains, craters, evidence of rivers) and differences (oceans, lakes, life)</a:t>
            </a:r>
          </a:p>
          <a:p>
            <a:pPr>
              <a:spcAft>
                <a:spcPts val="800"/>
              </a:spcAft>
            </a:pPr>
            <a:r>
              <a:rPr lang="en-GB" b="1" dirty="0">
                <a:ea typeface="DengXian" panose="02010600030101010101" pitchFamily="2" charset="-122"/>
                <a:cs typeface="Times New Roman" panose="02020603050405020304" pitchFamily="18" charset="0"/>
              </a:rPr>
              <a:t>What would be the ‘good’ features of the planet that would encourage one to visit it?</a:t>
            </a:r>
          </a:p>
          <a:p>
            <a:pPr>
              <a:spcAft>
                <a:spcPts val="800"/>
              </a:spcAft>
            </a:pPr>
            <a:r>
              <a:rPr lang="en-GB" dirty="0">
                <a:ea typeface="DengXian" panose="02010600030101010101" pitchFamily="2" charset="-122"/>
                <a:cs typeface="Times New Roman" panose="02020603050405020304" pitchFamily="18" charset="0"/>
              </a:rPr>
              <a:t>e.g. a ‘super volcano’ tour of Mars. Children could research features of the planet and think about what they would like to visit.</a:t>
            </a:r>
          </a:p>
          <a:p>
            <a:pPr>
              <a:spcAft>
                <a:spcPts val="800"/>
              </a:spcAft>
            </a:pPr>
            <a:endParaRPr lang="en-GB" dirty="0">
              <a:ea typeface="DengXian" panose="02010600030101010101" pitchFamily="2" charset="-122"/>
              <a:cs typeface="Times New Roman" panose="02020603050405020304" pitchFamily="18" charset="0"/>
            </a:endParaRPr>
          </a:p>
          <a:p>
            <a:pPr algn="just">
              <a:lnSpc>
                <a:spcPct val="107000"/>
              </a:lnSpc>
              <a:spcAft>
                <a:spcPts val="800"/>
              </a:spcAft>
            </a:pPr>
            <a:r>
              <a:rPr lang="en-GB" b="1" dirty="0">
                <a:effectLst/>
                <a:ea typeface="DengXian" panose="02010600030101010101" pitchFamily="2" charset="-122"/>
                <a:cs typeface="Times New Roman" panose="02020603050405020304" pitchFamily="18" charset="0"/>
              </a:rPr>
              <a:t>What scientific instruments are on InSight? </a:t>
            </a:r>
          </a:p>
          <a:p>
            <a:pPr algn="just">
              <a:lnSpc>
                <a:spcPct val="107000"/>
              </a:lnSpc>
              <a:spcAft>
                <a:spcPts val="800"/>
              </a:spcAft>
            </a:pPr>
            <a:r>
              <a:rPr lang="en-GB" dirty="0">
                <a:effectLst/>
                <a:ea typeface="DengXian" panose="02010600030101010101" pitchFamily="2" charset="-122"/>
                <a:cs typeface="Times New Roman" panose="02020603050405020304" pitchFamily="18" charset="0"/>
              </a:rPr>
              <a:t>Children can find out more here - https://mars.nasa.gov/insight/faq/</a:t>
            </a:r>
          </a:p>
          <a:p>
            <a:pPr algn="just">
              <a:lnSpc>
                <a:spcPct val="107000"/>
              </a:lnSpc>
              <a:spcAft>
                <a:spcPts val="800"/>
              </a:spcAft>
            </a:pPr>
            <a:r>
              <a:rPr lang="en-GB" b="1" dirty="0">
                <a:effectLst/>
                <a:ea typeface="DengXian" panose="02010600030101010101" pitchFamily="2" charset="-122"/>
                <a:cs typeface="Times New Roman" panose="02020603050405020304" pitchFamily="18" charset="0"/>
              </a:rPr>
              <a:t>What clothes would be worn by astronauts and what features must they have? </a:t>
            </a:r>
          </a:p>
          <a:p>
            <a:pPr marL="0" marR="0" lvl="0" indent="0" algn="just" defTabSz="914400" rtl="0" eaLnBrk="1" fontAlgn="auto" latinLnBrk="0" hangingPunct="1">
              <a:lnSpc>
                <a:spcPct val="107000"/>
              </a:lnSpc>
              <a:spcBef>
                <a:spcPts val="0"/>
              </a:spcBef>
              <a:spcAft>
                <a:spcPts val="800"/>
              </a:spcAft>
              <a:buClrTx/>
              <a:buSzTx/>
              <a:buFontTx/>
              <a:buNone/>
              <a:tabLst/>
              <a:defRPr/>
            </a:pPr>
            <a:r>
              <a:rPr lang="en-GB" dirty="0">
                <a:effectLst/>
                <a:ea typeface="DengXian" panose="02010600030101010101" pitchFamily="2" charset="-122"/>
                <a:cs typeface="Times New Roman" panose="02020603050405020304" pitchFamily="18" charset="0"/>
              </a:rPr>
              <a:t>Try the ISS Education Kit (primary), which can be downloaded from the STEM website - https://www.stem.org.uk/resources/elibrary/resource/25900/international-space-station-iss-education-kit-primary.</a:t>
            </a:r>
          </a:p>
          <a:p>
            <a:pPr marL="0" marR="0" lvl="0" indent="0" algn="just" defTabSz="914400" rtl="0" eaLnBrk="1" fontAlgn="auto" latinLnBrk="0" hangingPunct="1">
              <a:lnSpc>
                <a:spcPct val="107000"/>
              </a:lnSpc>
              <a:spcBef>
                <a:spcPts val="0"/>
              </a:spcBef>
              <a:spcAft>
                <a:spcPts val="800"/>
              </a:spcAft>
              <a:buClrTx/>
              <a:buSzTx/>
              <a:buFontTx/>
              <a:buNone/>
              <a:tabLst/>
              <a:defRPr/>
            </a:pPr>
            <a:r>
              <a:rPr lang="en-GB" b="1" dirty="0">
                <a:effectLst/>
                <a:ea typeface="DengXian" panose="02010600030101010101" pitchFamily="2" charset="-122"/>
                <a:cs typeface="Times New Roman" panose="02020603050405020304" pitchFamily="18" charset="0"/>
              </a:rPr>
              <a:t>What would you eat and how would you transport it?</a:t>
            </a:r>
          </a:p>
          <a:p>
            <a:pPr algn="just">
              <a:lnSpc>
                <a:spcPct val="107000"/>
              </a:lnSpc>
              <a:spcAft>
                <a:spcPts val="800"/>
              </a:spcAft>
            </a:pPr>
            <a:r>
              <a:rPr lang="en-GB" dirty="0">
                <a:effectLst/>
                <a:ea typeface="DengXian" panose="02010600030101010101" pitchFamily="2" charset="-122"/>
                <a:cs typeface="Times New Roman" panose="02020603050405020304" pitchFamily="18" charset="0"/>
              </a:rPr>
              <a:t>You may find The Great British Space Dinner (ages 4-9) useful. This can also be downloaded from the STEM website - https://www.stem.org.uk/elibrary/collection/4144</a:t>
            </a:r>
          </a:p>
          <a:p>
            <a:pPr>
              <a:spcAft>
                <a:spcPts val="800"/>
              </a:spcAft>
            </a:pPr>
            <a:endParaRPr lang="en-GB" dirty="0">
              <a:ea typeface="DengXia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39</a:t>
            </a:fld>
            <a:endParaRPr lang="en-GB"/>
          </a:p>
        </p:txBody>
      </p:sp>
    </p:spTree>
    <p:extLst>
      <p:ext uri="{BB962C8B-B14F-4D97-AF65-F5344CB8AC3E}">
        <p14:creationId xmlns:p14="http://schemas.microsoft.com/office/powerpoint/2010/main" val="41755186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DengXian" panose="02010600030101010101" pitchFamily="2" charset="-122"/>
                <a:cs typeface="Times New Roman" panose="02020603050405020304" pitchFamily="18" charset="0"/>
              </a:rPr>
              <a:t>Distances, day length, year length, time taken to arrive - are all challenging maths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Relative units – why are these useful?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It is much easier to understand the sizes of extremely large or extremely small objects relative to something you know about or have experienced.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dimensions of objects in paces are huge. It is easier to understand them if we compare them to Earth.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Children could calculate the relative sizes of planets c.f. Earth.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NASA’s Planetary Fact Sheet (metric) lists data for all the planets - https://nssdc.gsfc.nasa.gov/planetary/factsheet/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From here, you can also access a Planetary Fact Sheet (ratio to Earth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Understanding the difference between mass and weight is important. Misconceptions arise because the term ‘weight’ is so commonly used in everyday life incorrectly. Mass refers to ‘matter’ – the amount of ‘material/stuff’ from which any object is constructed. This doesn’t change, wherever the object is in the universe. Mass is what we measure in g, kg etc (or even in stones, pounds, ounces or other imperial measurements). Weight is a force and is determined by gravity pulling on a mass. It is measured in Newtons (N).</a:t>
            </a:r>
          </a:p>
        </p:txBody>
      </p:sp>
      <p:sp>
        <p:nvSpPr>
          <p:cNvPr id="4" name="Slide Number Placeholder 3"/>
          <p:cNvSpPr>
            <a:spLocks noGrp="1"/>
          </p:cNvSpPr>
          <p:nvPr>
            <p:ph type="sldNum" sz="quarter" idx="5"/>
          </p:nvPr>
        </p:nvSpPr>
        <p:spPr/>
        <p:txBody>
          <a:bodyPr/>
          <a:lstStyle/>
          <a:p>
            <a:fld id="{0DB62ADE-C0E3-4181-8BA0-7700323193E2}" type="slidenum">
              <a:rPr lang="en-GB" smtClean="0"/>
              <a:t>40</a:t>
            </a:fld>
            <a:endParaRPr lang="en-GB"/>
          </a:p>
        </p:txBody>
      </p:sp>
    </p:spTree>
    <p:extLst>
      <p:ext uri="{BB962C8B-B14F-4D97-AF65-F5344CB8AC3E}">
        <p14:creationId xmlns:p14="http://schemas.microsoft.com/office/powerpoint/2010/main" val="1868530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41</a:t>
            </a:fld>
            <a:endParaRPr lang="en-GB"/>
          </a:p>
        </p:txBody>
      </p:sp>
    </p:spTree>
    <p:extLst>
      <p:ext uri="{BB962C8B-B14F-4D97-AF65-F5344CB8AC3E}">
        <p14:creationId xmlns:p14="http://schemas.microsoft.com/office/powerpoint/2010/main" val="2936190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For a full list of the authors of these papers and where they work, please see the article </a:t>
            </a:r>
            <a:r>
              <a:rPr lang="en-GB" b="1" dirty="0"/>
              <a:t>I bet you didn’t know…</a:t>
            </a:r>
            <a:r>
              <a:rPr lang="en-GB" b="1" dirty="0" err="1"/>
              <a:t>InSight</a:t>
            </a:r>
            <a:r>
              <a:rPr lang="en-GB" b="1" dirty="0"/>
              <a:t> into Mars.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0" dirty="0"/>
              <a:t>Teachers could show children the first page of each scientific paper (downloadable from websites below).</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0" dirty="0"/>
              <a:t>Ask the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How many authors were there?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Which countries do they work </a:t>
            </a:r>
            <a:r>
              <a:rPr lang="en-GB" b="1" dirty="0" err="1"/>
              <a:t>ing</a:t>
            </a:r>
            <a:r>
              <a:rPr lang="en-GB" b="1" dirty="0"/>
              <a:t>? How many places (universities/space centres/research institutes) of work?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How do they manage to work together?</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b="1" dirty="0"/>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1" u="none" strike="noStrike" baseline="0" dirty="0">
                <a:latin typeface="InterFace-Italic"/>
              </a:rPr>
              <a:t>The seismicity of Mars </a:t>
            </a:r>
            <a:r>
              <a:rPr lang="en-GB" dirty="0">
                <a:latin typeface="InterFace-Italic"/>
              </a:rPr>
              <a:t>has </a:t>
            </a:r>
            <a:r>
              <a:rPr lang="en-GB" b="1" dirty="0">
                <a:latin typeface="InterFace-Italic"/>
              </a:rPr>
              <a:t>62</a:t>
            </a:r>
            <a:r>
              <a:rPr lang="en-GB" dirty="0">
                <a:latin typeface="InterFace-Italic"/>
              </a:rPr>
              <a:t> authors from </a:t>
            </a:r>
            <a:r>
              <a:rPr lang="en-GB" b="1" dirty="0">
                <a:latin typeface="InterFace-Italic"/>
              </a:rPr>
              <a:t>29 </a:t>
            </a:r>
            <a:r>
              <a:rPr lang="en-GB" dirty="0">
                <a:latin typeface="InterFace-Italic"/>
              </a:rPr>
              <a:t>research centres in Europe, Russia and the USA. The paper</a:t>
            </a:r>
            <a:r>
              <a:rPr lang="en-GB" sz="1200" b="1" u="none" strike="noStrike" baseline="0" dirty="0">
                <a:latin typeface="InterFace-Italic"/>
              </a:rPr>
              <a:t> </a:t>
            </a:r>
            <a:r>
              <a:rPr lang="en-GB" sz="1200" b="0" u="none" strike="noStrike" baseline="0" dirty="0">
                <a:latin typeface="InterFace-Italic"/>
              </a:rPr>
              <a:t>can be accessed here</a:t>
            </a:r>
            <a:r>
              <a:rPr lang="en-GB" sz="1200" b="1" u="none" strike="noStrike" baseline="0" dirty="0">
                <a:latin typeface="InterFace-Italic"/>
              </a:rPr>
              <a:t>:</a:t>
            </a:r>
            <a:r>
              <a:rPr lang="en-GB" b="1" dirty="0">
                <a:latin typeface="InterFace-Italic"/>
              </a:rPr>
              <a:t> </a:t>
            </a:r>
            <a:r>
              <a:rPr lang="en-GB" b="0" dirty="0">
                <a:latin typeface="InterFace-Italic"/>
              </a:rPr>
              <a:t>https://doi.org/10.1038/s41561-020-0539-8 </a:t>
            </a:r>
          </a:p>
          <a:p>
            <a:pPr marL="342900" indent="-342900" algn="l">
              <a:buFont typeface="+mj-lt"/>
              <a:buAutoNum type="arabicPeriod"/>
            </a:pPr>
            <a:r>
              <a:rPr lang="en-GB" sz="1200" b="1" u="none" strike="noStrike" baseline="0" dirty="0">
                <a:latin typeface="InterFace-Italic"/>
              </a:rPr>
              <a:t>Crustal and time-varying magnetic fields at the </a:t>
            </a:r>
            <a:r>
              <a:rPr lang="en-GB" sz="1200" b="1" u="none" strike="noStrike" baseline="0" dirty="0" err="1">
                <a:latin typeface="InterFace-Italic"/>
              </a:rPr>
              <a:t>InSight</a:t>
            </a:r>
            <a:r>
              <a:rPr lang="en-GB" sz="1200" b="1" u="none" strike="noStrike" baseline="0" dirty="0">
                <a:latin typeface="InterFace-Italic"/>
              </a:rPr>
              <a:t> landing site on Mars </a:t>
            </a:r>
            <a:r>
              <a:rPr lang="en-GB" sz="1200" u="none" strike="noStrike" baseline="0" dirty="0">
                <a:latin typeface="InterFace-Italic"/>
              </a:rPr>
              <a:t>h</a:t>
            </a:r>
            <a:r>
              <a:rPr lang="en-GB" sz="1200" b="0" u="none" strike="noStrike" baseline="0" dirty="0">
                <a:latin typeface="InterFace-Italic"/>
              </a:rPr>
              <a:t>as </a:t>
            </a:r>
            <a:r>
              <a:rPr lang="en-GB" sz="1200" b="1" u="none" strike="noStrike" baseline="0" dirty="0">
                <a:latin typeface="InterFace-Italic"/>
              </a:rPr>
              <a:t>24</a:t>
            </a:r>
            <a:r>
              <a:rPr lang="en-GB" sz="1200" b="0" u="none" strike="noStrike" baseline="0" dirty="0">
                <a:latin typeface="InterFace-Italic"/>
              </a:rPr>
              <a:t> authors from </a:t>
            </a:r>
            <a:r>
              <a:rPr lang="en-GB" sz="1200" b="1" u="none" strike="noStrike" baseline="0" dirty="0">
                <a:latin typeface="InterFace-Italic"/>
              </a:rPr>
              <a:t>16</a:t>
            </a:r>
            <a:r>
              <a:rPr lang="en-GB" sz="1200" b="0" u="none" strike="noStrike" baseline="0" dirty="0">
                <a:latin typeface="InterFace-Italic"/>
              </a:rPr>
              <a:t> research centres in France, Canada and the USA. Tis paper can be accessed here: https://doi.org/10.1038/s41561-020-0537-x</a:t>
            </a:r>
          </a:p>
          <a:p>
            <a:pPr marL="342900" indent="-342900" algn="l">
              <a:buFont typeface="+mj-lt"/>
              <a:buAutoNum type="arabicPeriod"/>
            </a:pPr>
            <a:r>
              <a:rPr lang="en-GB" sz="1200" b="1" u="none" strike="noStrike" baseline="0" dirty="0">
                <a:latin typeface="InterFace-Italic"/>
              </a:rPr>
              <a:t>The atmosphere of Mars as observed by </a:t>
            </a:r>
            <a:r>
              <a:rPr lang="en-GB" sz="1200" b="1" u="none" strike="noStrike" baseline="0" dirty="0" err="1">
                <a:latin typeface="InterFace-Italic"/>
              </a:rPr>
              <a:t>InSight</a:t>
            </a:r>
            <a:r>
              <a:rPr lang="en-GB" b="1" dirty="0">
                <a:latin typeface="InterFace-Italic"/>
              </a:rPr>
              <a:t> </a:t>
            </a:r>
            <a:r>
              <a:rPr lang="en-GB" dirty="0">
                <a:latin typeface="InterFace-Italic"/>
              </a:rPr>
              <a:t>h</a:t>
            </a:r>
            <a:r>
              <a:rPr lang="en-GB" sz="1200" b="0" u="none" strike="noStrike" baseline="0" dirty="0">
                <a:latin typeface="InterFace-Italic"/>
              </a:rPr>
              <a:t>as </a:t>
            </a:r>
            <a:r>
              <a:rPr lang="en-GB" sz="1200" b="1" u="none" strike="noStrike" baseline="0" dirty="0">
                <a:latin typeface="InterFace-Italic"/>
              </a:rPr>
              <a:t>61</a:t>
            </a:r>
            <a:r>
              <a:rPr lang="en-GB" dirty="0">
                <a:latin typeface="InterFace-Italic"/>
              </a:rPr>
              <a:t> authors </a:t>
            </a:r>
            <a:r>
              <a:rPr lang="en-GB" sz="1200" b="0" u="none" strike="noStrike" baseline="0" dirty="0">
                <a:latin typeface="InterFace-Italic"/>
              </a:rPr>
              <a:t>from </a:t>
            </a:r>
            <a:r>
              <a:rPr lang="en-GB" sz="1200" b="1" u="none" strike="noStrike" baseline="0" dirty="0">
                <a:latin typeface="InterFace-Italic"/>
              </a:rPr>
              <a:t>28 </a:t>
            </a:r>
            <a:r>
              <a:rPr lang="en-GB" sz="1200" b="0" u="none" strike="noStrike" baseline="0" dirty="0">
                <a:latin typeface="InterFace-Italic"/>
              </a:rPr>
              <a:t>research centres in Europe, Canada and the USA. This paper can be accessed here: https://doi.org/10.1038/s41561-020-0534-0</a:t>
            </a:r>
          </a:p>
          <a:p>
            <a:endParaRPr lang="en-GB" b="1" dirty="0"/>
          </a:p>
          <a:p>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196328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Useful websites</a:t>
            </a:r>
          </a:p>
          <a:p>
            <a:r>
              <a:rPr lang="en-GB" dirty="0"/>
              <a:t>https://www.ics.uzh.ch/~rhelled/</a:t>
            </a:r>
          </a:p>
          <a:p>
            <a:r>
              <a:rPr lang="en-GB" dirty="0"/>
              <a:t>https://www.ctac.uzh.ch/en/Research/research-groups/Ravit-Helled.html</a:t>
            </a: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054796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3719326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02122"/>
                </a:solidFill>
                <a:effectLst/>
                <a:latin typeface="Arial" panose="020B0604020202020204" pitchFamily="34" charset="0"/>
              </a:rPr>
              <a:t>This is a brief description of Mars – taken from </a:t>
            </a:r>
            <a:r>
              <a:rPr lang="en-GB" b="1" i="0" dirty="0">
                <a:solidFill>
                  <a:srgbClr val="202122"/>
                </a:solidFill>
                <a:effectLst/>
                <a:latin typeface="Arial" panose="020B0604020202020204" pitchFamily="34" charset="0"/>
              </a:rPr>
              <a:t>I bet you didn’t know… InSight into Mars</a:t>
            </a:r>
            <a:r>
              <a:rPr lang="en-GB" b="0" i="0" dirty="0">
                <a:solidFill>
                  <a:srgbClr val="202122"/>
                </a:solidFill>
                <a:effectLst/>
                <a:latin typeface="Arial" panose="020B0604020202020204" pitchFamily="34" charset="0"/>
              </a:rPr>
              <a:t>, paragraph 1.</a:t>
            </a:r>
          </a:p>
          <a:p>
            <a:r>
              <a:rPr lang="en-GB" b="0" i="0" dirty="0">
                <a:solidFill>
                  <a:srgbClr val="202122"/>
                </a:solidFill>
                <a:effectLst/>
                <a:latin typeface="Arial" panose="020B0604020202020204" pitchFamily="34" charset="0"/>
              </a:rPr>
              <a:t>More details about Mars are described later in this PowerPoint as findings from the InSight mission are explained.</a:t>
            </a: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595328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are these planets blue?</a:t>
            </a:r>
          </a:p>
          <a:p>
            <a:r>
              <a:rPr lang="en-GB" dirty="0"/>
              <a:t>The </a:t>
            </a:r>
            <a:r>
              <a:rPr lang="en-GB" b="1" dirty="0"/>
              <a:t>Earth</a:t>
            </a:r>
            <a:r>
              <a:rPr lang="en-GB" dirty="0"/>
              <a:t> appears blue because white light (which contains all the colours of the visible spectrum – red, orange, yellow, green, blue, indigo, violet) from the Sun shines onto planet Earth. The water on the planet Earth mostly absorbs red (orange and yellow) light but blue light is reflected and that is what we see. </a:t>
            </a:r>
            <a:r>
              <a:rPr lang="en-GB" sz="1800" dirty="0">
                <a:effectLst/>
                <a:latin typeface="Arial" panose="020B0604020202020204" pitchFamily="34" charset="0"/>
                <a:ea typeface="DengXian" panose="02010600030101010101" pitchFamily="2" charset="-122"/>
              </a:rPr>
              <a:t>In the atmospheres of </a:t>
            </a:r>
            <a:r>
              <a:rPr lang="en-GB" sz="1800" b="0" dirty="0">
                <a:effectLst/>
                <a:latin typeface="Arial" panose="020B0604020202020204" pitchFamily="34" charset="0"/>
                <a:ea typeface="DengXian" panose="02010600030101010101" pitchFamily="2" charset="-122"/>
              </a:rPr>
              <a:t>Uranus and Neptune</a:t>
            </a:r>
            <a:r>
              <a:rPr lang="en-GB" sz="1800" dirty="0">
                <a:effectLst/>
                <a:latin typeface="Arial" panose="020B0604020202020204" pitchFamily="34" charset="0"/>
                <a:ea typeface="DengXian" panose="02010600030101010101" pitchFamily="2" charset="-122"/>
              </a:rPr>
              <a:t>, there is a lot of </a:t>
            </a:r>
            <a:r>
              <a:rPr lang="en-GB" sz="1800" b="1" dirty="0">
                <a:effectLst/>
                <a:latin typeface="Arial" panose="020B0604020202020204" pitchFamily="34" charset="0"/>
                <a:ea typeface="DengXian" panose="02010600030101010101" pitchFamily="2" charset="-122"/>
              </a:rPr>
              <a:t>methane</a:t>
            </a:r>
            <a:r>
              <a:rPr lang="en-GB" sz="1800" dirty="0">
                <a:effectLst/>
                <a:latin typeface="Arial" panose="020B0604020202020204" pitchFamily="34" charset="0"/>
                <a:ea typeface="DengXian" panose="02010600030101010101" pitchFamily="2" charset="-122"/>
              </a:rPr>
              <a:t> (a compound made of carbon and hydrogen) and this similarly absorbs red light, and so the light that is reflected and seen by us is mainly blue light. </a:t>
            </a:r>
          </a:p>
          <a:p>
            <a:endParaRPr lang="en-GB" sz="1800" dirty="0">
              <a:effectLst/>
              <a:latin typeface="Arial" panose="020B0604020202020204" pitchFamily="34" charset="0"/>
              <a:ea typeface="DengXian" panose="02010600030101010101" pitchFamily="2" charset="-122"/>
            </a:endParaRPr>
          </a:p>
          <a:p>
            <a:r>
              <a:rPr lang="en-GB" sz="1800" b="1" dirty="0">
                <a:effectLst/>
                <a:latin typeface="Arial" panose="020B0604020202020204" pitchFamily="34" charset="0"/>
                <a:ea typeface="DengXian" panose="02010600030101010101" pitchFamily="2" charset="-122"/>
              </a:rPr>
              <a:t>Why is there a difference in the blueness of these planets?</a:t>
            </a:r>
          </a:p>
          <a:p>
            <a:r>
              <a:rPr lang="en-GB" sz="1800" dirty="0">
                <a:effectLst/>
                <a:latin typeface="Arial" panose="020B0604020202020204" pitchFamily="34" charset="0"/>
                <a:ea typeface="DengXian" panose="02010600030101010101" pitchFamily="2" charset="-122"/>
              </a:rPr>
              <a:t>There are different amounts of methane in the atmospheres. Uranus has more methane in its atmosphere, so more red light is absorbed. This affects the blueness.</a:t>
            </a:r>
          </a:p>
          <a:p>
            <a:endParaRPr lang="en-GB" sz="1800" dirty="0">
              <a:effectLst/>
              <a:latin typeface="Arial" panose="020B0604020202020204" pitchFamily="34" charset="0"/>
              <a:ea typeface="DengXian" panose="02010600030101010101" pitchFamily="2" charset="-122"/>
            </a:endParaRPr>
          </a:p>
          <a:p>
            <a:r>
              <a:rPr lang="en-GB" sz="1800" b="1" dirty="0">
                <a:effectLst/>
                <a:latin typeface="Arial" panose="020B0604020202020204" pitchFamily="34" charset="0"/>
                <a:ea typeface="DengXian" panose="02010600030101010101" pitchFamily="2" charset="-122"/>
              </a:rPr>
              <a:t>Possible investigations</a:t>
            </a:r>
          </a:p>
          <a:p>
            <a:r>
              <a:rPr lang="en-GB" sz="1800" dirty="0">
                <a:effectLst/>
                <a:latin typeface="Arial" panose="020B0604020202020204" pitchFamily="34" charset="0"/>
                <a:ea typeface="DengXian" panose="02010600030101010101" pitchFamily="2" charset="-122"/>
              </a:rPr>
              <a:t>Children can investigate the light spectrum in the classroom – see investigations 13 &amp; 14.</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909442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Winds on Neptune are 1,200 mph</a:t>
            </a:r>
          </a:p>
          <a:p>
            <a:endParaRPr lang="en-GB" dirty="0"/>
          </a:p>
          <a:p>
            <a:r>
              <a:rPr lang="en-GB" dirty="0"/>
              <a:t>Questions to ask the children:</a:t>
            </a:r>
          </a:p>
          <a:p>
            <a:pPr marL="171450" indent="-171450">
              <a:buFont typeface="Arial" panose="020B0604020202020204" pitchFamily="34" charset="0"/>
              <a:buChar char="•"/>
            </a:pPr>
            <a:r>
              <a:rPr lang="en-GB" b="1" dirty="0"/>
              <a:t>What do you think it would be like to live on these planets?</a:t>
            </a:r>
          </a:p>
          <a:p>
            <a:pPr marL="171450" indent="-171450">
              <a:buFont typeface="Arial" panose="020B0604020202020204" pitchFamily="34" charset="0"/>
              <a:buChar char="•"/>
            </a:pPr>
            <a:r>
              <a:rPr lang="en-GB" b="1" dirty="0"/>
              <a:t>If you were on a spacecraft orbiting Uranus or Neptune, what would you see if you looked out of the window? </a:t>
            </a:r>
            <a:r>
              <a:rPr lang="en-GB" b="0" dirty="0"/>
              <a:t>(hint: lots of moons)</a:t>
            </a:r>
          </a:p>
          <a:p>
            <a:pPr marL="171450" indent="-171450">
              <a:buFont typeface="Arial" panose="020B0604020202020204" pitchFamily="34" charset="0"/>
              <a:buChar char="•"/>
            </a:pPr>
            <a:r>
              <a:rPr lang="en-GB" b="1" dirty="0"/>
              <a:t>Uranus spins on its side – what impact would this have on life (if there was any) on Uranus?</a:t>
            </a:r>
          </a:p>
          <a:p>
            <a:pPr marL="171450" indent="-171450">
              <a:buFont typeface="Arial" panose="020B0604020202020204" pitchFamily="34" charset="0"/>
              <a:buChar char="•"/>
            </a:pPr>
            <a:r>
              <a:rPr lang="en-GB" b="1" dirty="0"/>
              <a:t>Why do you think Uranus spins on its side? </a:t>
            </a:r>
            <a:r>
              <a:rPr lang="en-GB" b="0" dirty="0"/>
              <a:t>(maybe a giant meteor impact or something else?)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Did these planets suffer from giant impacts? How would you know? </a:t>
            </a:r>
            <a:r>
              <a:rPr lang="en-GB" b="0" dirty="0"/>
              <a:t>(look at images of surface – are there craters? How many? How big?)</a:t>
            </a:r>
          </a:p>
          <a:p>
            <a:pPr marL="171450" indent="-171450">
              <a:buFont typeface="Arial" panose="020B0604020202020204" pitchFamily="34" charset="0"/>
              <a:buChar char="•"/>
            </a:pPr>
            <a:r>
              <a:rPr lang="en-GB" b="1" dirty="0"/>
              <a:t>Do the planets have water oceans? </a:t>
            </a:r>
            <a:r>
              <a:rPr lang="en-GB" b="0" dirty="0"/>
              <a:t>(It’s too cold on the surface, but what about lower down inside the planets? How might we detect it? What would it look like?)</a:t>
            </a:r>
          </a:p>
          <a:p>
            <a:pPr marL="0" indent="0">
              <a:buFont typeface="Arial" panose="020B0604020202020204" pitchFamily="34" charset="0"/>
              <a:buNone/>
            </a:pPr>
            <a:endParaRPr lang="en-GB" b="0" dirty="0"/>
          </a:p>
          <a:p>
            <a:pPr marL="0" indent="0">
              <a:buFont typeface="Arial" panose="020B0604020202020204" pitchFamily="34" charset="0"/>
              <a:buNone/>
            </a:pPr>
            <a:r>
              <a:rPr lang="en-GB" b="0" dirty="0"/>
              <a:t>For answers to these &amp; other questions – please refer to the article </a:t>
            </a:r>
            <a:r>
              <a:rPr lang="en-GB" b="1" i="0" dirty="0"/>
              <a:t>– I bet you didn’t know…Ice giants at the end of the solar system</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7239752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29/04/2021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34.gif"/></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mars.nasa.gov/insight/weather/" TargetMode="External"/><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jpe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hyperlink" Target="https://commons.wikimedia.org/wiki/File:Sonda_Marciana_Hope.png" TargetMode="External"/><Relationship Id="rId11" Type="http://schemas.openxmlformats.org/officeDocument/2006/relationships/image" Target="../media/image48.png"/><Relationship Id="rId5" Type="http://schemas.openxmlformats.org/officeDocument/2006/relationships/image" Target="../media/image43.png"/><Relationship Id="rId10" Type="http://schemas.openxmlformats.org/officeDocument/2006/relationships/image" Target="../media/image47.png"/><Relationship Id="rId4" Type="http://schemas.openxmlformats.org/officeDocument/2006/relationships/hyperlink" Target="https://commons.wikimedia.org/wiki/File:Omran_Sharaf_at_Hope_Scientific_Mission_Announcement_Event.jpg" TargetMode="External"/><Relationship Id="rId9" Type="http://schemas.openxmlformats.org/officeDocument/2006/relationships/image" Target="../media/image46.png"/></Relationships>
</file>

<file path=ppt/slides/_rels/slide2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9.jpeg"/><Relationship Id="rId7"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1.jpeg"/><Relationship Id="rId7" Type="http://schemas.openxmlformats.org/officeDocument/2006/relationships/image" Target="../media/image54.png"/><Relationship Id="rId12"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53.png"/><Relationship Id="rId10" Type="http://schemas.openxmlformats.org/officeDocument/2006/relationships/image" Target="../media/image46.png"/><Relationship Id="rId4" Type="http://schemas.openxmlformats.org/officeDocument/2006/relationships/image" Target="../media/image52.png"/><Relationship Id="rId9" Type="http://schemas.openxmlformats.org/officeDocument/2006/relationships/image" Target="../media/image56.png"/></Relationships>
</file>

<file path=ppt/slides/_rels/slide2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hyperlink" Target="https://mars.nasa.gov/insight/weather/" TargetMode="External"/><Relationship Id="rId7"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54.png"/><Relationship Id="rId11" Type="http://schemas.openxmlformats.org/officeDocument/2006/relationships/image" Target="../media/image48.png"/><Relationship Id="rId5" Type="http://schemas.openxmlformats.org/officeDocument/2006/relationships/image" Target="../media/image45.png"/><Relationship Id="rId10" Type="http://schemas.openxmlformats.org/officeDocument/2006/relationships/image" Target="../media/image47.png"/><Relationship Id="rId4" Type="http://schemas.openxmlformats.org/officeDocument/2006/relationships/image" Target="../media/image50.png"/><Relationship Id="rId9" Type="http://schemas.openxmlformats.org/officeDocument/2006/relationships/image" Target="../media/image46.png"/></Relationships>
</file>

<file path=ppt/slides/_rels/slide2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50.png"/><Relationship Id="rId7"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57.jpeg"/><Relationship Id="rId9"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58.jpeg"/><Relationship Id="rId7"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45.png"/><Relationship Id="rId4" Type="http://schemas.openxmlformats.org/officeDocument/2006/relationships/image" Target="../media/image50.png"/><Relationship Id="rId9" Type="http://schemas.openxmlformats.org/officeDocument/2006/relationships/image" Target="../media/image48.png"/></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59.jpeg"/><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hyperlink" Target="https://pstt.org.uk/application/files/4416/0631/9253/Neptune_storms_1994-2018.xlsx" TargetMode="External"/><Relationship Id="rId9" Type="http://schemas.openxmlformats.org/officeDocument/2006/relationships/image" Target="../media/image60.png"/></Relationships>
</file>

<file path=ppt/slides/_rels/slide2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61.jpeg"/><Relationship Id="rId7"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48.png"/><Relationship Id="rId4" Type="http://schemas.openxmlformats.org/officeDocument/2006/relationships/image" Target="../media/image62.png"/><Relationship Id="rId9" Type="http://schemas.openxmlformats.org/officeDocument/2006/relationships/image" Target="../media/image47.png"/></Relationships>
</file>

<file path=ppt/slides/_rels/slide2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63.png"/><Relationship Id="rId7" Type="http://schemas.openxmlformats.org/officeDocument/2006/relationships/image" Target="../media/image54.png"/><Relationship Id="rId12"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53.png"/><Relationship Id="rId10" Type="http://schemas.openxmlformats.org/officeDocument/2006/relationships/image" Target="../media/image46.png"/><Relationship Id="rId4" Type="http://schemas.openxmlformats.org/officeDocument/2006/relationships/image" Target="../media/image52.png"/><Relationship Id="rId9"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62.png"/><Relationship Id="rId7"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55.png"/><Relationship Id="rId11" Type="http://schemas.openxmlformats.org/officeDocument/2006/relationships/image" Target="../media/image64.jpeg"/><Relationship Id="rId5" Type="http://schemas.openxmlformats.org/officeDocument/2006/relationships/image" Target="../media/image54.png"/><Relationship Id="rId10" Type="http://schemas.openxmlformats.org/officeDocument/2006/relationships/image" Target="../media/image48.png"/><Relationship Id="rId4" Type="http://schemas.openxmlformats.org/officeDocument/2006/relationships/image" Target="../media/image45.png"/><Relationship Id="rId9" Type="http://schemas.openxmlformats.org/officeDocument/2006/relationships/image" Target="../media/image47.png"/></Relationships>
</file>

<file path=ppt/slides/_rels/slide3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65.png"/><Relationship Id="rId7"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48.png"/><Relationship Id="rId3" Type="http://schemas.openxmlformats.org/officeDocument/2006/relationships/image" Target="../media/image66.jpeg"/><Relationship Id="rId7" Type="http://schemas.openxmlformats.org/officeDocument/2006/relationships/image" Target="../media/image45.png"/><Relationship Id="rId12"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62.png"/><Relationship Id="rId11" Type="http://schemas.openxmlformats.org/officeDocument/2006/relationships/image" Target="../media/image46.png"/><Relationship Id="rId5" Type="http://schemas.openxmlformats.org/officeDocument/2006/relationships/image" Target="../media/image68.jpeg"/><Relationship Id="rId10" Type="http://schemas.openxmlformats.org/officeDocument/2006/relationships/image" Target="../media/image56.png"/><Relationship Id="rId4" Type="http://schemas.openxmlformats.org/officeDocument/2006/relationships/image" Target="../media/image67.jpeg"/><Relationship Id="rId9" Type="http://schemas.openxmlformats.org/officeDocument/2006/relationships/image" Target="../media/image55.png"/></Relationships>
</file>

<file path=ppt/slides/_rels/slide3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69.png"/><Relationship Id="rId7" Type="http://schemas.openxmlformats.org/officeDocument/2006/relationships/image" Target="../media/image54.png"/><Relationship Id="rId12"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62.png"/><Relationship Id="rId10" Type="http://schemas.openxmlformats.org/officeDocument/2006/relationships/image" Target="../media/image46.png"/><Relationship Id="rId4" Type="http://schemas.openxmlformats.org/officeDocument/2006/relationships/image" Target="../media/image70.png"/><Relationship Id="rId9" Type="http://schemas.openxmlformats.org/officeDocument/2006/relationships/image" Target="../media/image56.png"/></Relationships>
</file>

<file path=ppt/slides/_rels/slide3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71.png"/><Relationship Id="rId7"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54.png"/><Relationship Id="rId11" Type="http://schemas.openxmlformats.org/officeDocument/2006/relationships/image" Target="../media/image48.png"/><Relationship Id="rId5" Type="http://schemas.openxmlformats.org/officeDocument/2006/relationships/image" Target="../media/image45.png"/><Relationship Id="rId10" Type="http://schemas.openxmlformats.org/officeDocument/2006/relationships/image" Target="../media/image47.png"/><Relationship Id="rId4" Type="http://schemas.openxmlformats.org/officeDocument/2006/relationships/image" Target="../media/image62.png"/><Relationship Id="rId9" Type="http://schemas.openxmlformats.org/officeDocument/2006/relationships/image" Target="../media/image46.png"/></Relationships>
</file>

<file path=ppt/slides/_rels/slide3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2.png"/><Relationship Id="rId7" Type="http://schemas.openxmlformats.org/officeDocument/2006/relationships/image" Target="../media/image54.png"/><Relationship Id="rId12"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60.png"/><Relationship Id="rId10" Type="http://schemas.openxmlformats.org/officeDocument/2006/relationships/image" Target="../media/image46.png"/><Relationship Id="rId4" Type="http://schemas.openxmlformats.org/officeDocument/2006/relationships/image" Target="../media/image73.png"/><Relationship Id="rId9" Type="http://schemas.openxmlformats.org/officeDocument/2006/relationships/image" Target="../media/image56.png"/></Relationships>
</file>

<file path=ppt/slides/_rels/slide3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4.png"/><Relationship Id="rId7" Type="http://schemas.openxmlformats.org/officeDocument/2006/relationships/image" Target="../media/image54.png"/><Relationship Id="rId12"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76.png"/><Relationship Id="rId10" Type="http://schemas.openxmlformats.org/officeDocument/2006/relationships/image" Target="../media/image46.png"/><Relationship Id="rId4" Type="http://schemas.openxmlformats.org/officeDocument/2006/relationships/image" Target="../media/image75.png"/><Relationship Id="rId9" Type="http://schemas.openxmlformats.org/officeDocument/2006/relationships/image" Target="../media/image56.png"/></Relationships>
</file>

<file path=ppt/slides/_rels/slide3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7.png"/><Relationship Id="rId7" Type="http://schemas.openxmlformats.org/officeDocument/2006/relationships/image" Target="../media/image54.png"/><Relationship Id="rId12"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60.png"/><Relationship Id="rId10" Type="http://schemas.openxmlformats.org/officeDocument/2006/relationships/image" Target="../media/image46.png"/><Relationship Id="rId4" Type="http://schemas.openxmlformats.org/officeDocument/2006/relationships/image" Target="../media/image78.png"/><Relationship Id="rId9" Type="http://schemas.openxmlformats.org/officeDocument/2006/relationships/image" Target="../media/image56.png"/></Relationships>
</file>

<file path=ppt/slides/_rels/slide3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62.png"/><Relationship Id="rId7"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image" Target="../media/image54.png"/><Relationship Id="rId11" Type="http://schemas.openxmlformats.org/officeDocument/2006/relationships/image" Target="../media/image48.png"/><Relationship Id="rId5" Type="http://schemas.openxmlformats.org/officeDocument/2006/relationships/image" Target="../media/image45.png"/><Relationship Id="rId10" Type="http://schemas.openxmlformats.org/officeDocument/2006/relationships/image" Target="../media/image47.png"/><Relationship Id="rId4" Type="http://schemas.openxmlformats.org/officeDocument/2006/relationships/image" Target="../media/image79.jpeg"/><Relationship Id="rId9" Type="http://schemas.openxmlformats.org/officeDocument/2006/relationships/image" Target="../media/image4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hyperlink" Target="http://www.wowscience.co.uk/" TargetMode="External"/><Relationship Id="rId7" Type="http://schemas.openxmlformats.org/officeDocument/2006/relationships/image" Target="../media/image83.emf"/><Relationship Id="rId2" Type="http://schemas.openxmlformats.org/officeDocument/2006/relationships/hyperlink" Target="http://www.pstt.org.uk/" TargetMode="External"/><Relationship Id="rId1" Type="http://schemas.openxmlformats.org/officeDocument/2006/relationships/slideLayout" Target="../slideLayouts/slideLayout11.x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ctrTitle"/>
          </p:nvPr>
        </p:nvSpPr>
        <p:spPr>
          <a:xfrm>
            <a:off x="263111" y="2670510"/>
            <a:ext cx="8613534" cy="1832137"/>
          </a:xfrm>
        </p:spPr>
        <p:txBody>
          <a:bodyPr>
            <a:normAutofit/>
          </a:bodyPr>
          <a:lstStyle/>
          <a:p>
            <a:r>
              <a:rPr lang="en-GB" dirty="0"/>
              <a:t>I bet you didn’t know…</a:t>
            </a:r>
            <a:br>
              <a:rPr lang="en-GB" dirty="0"/>
            </a:br>
            <a:r>
              <a:rPr lang="en-US" sz="4000" dirty="0"/>
              <a:t>Planet Series 1</a:t>
            </a:r>
            <a:endParaRPr lang="en-GB" sz="4000" dirty="0"/>
          </a:p>
        </p:txBody>
      </p:sp>
      <p:sp>
        <p:nvSpPr>
          <p:cNvPr id="3" name="Subtitle 2">
            <a:extLst>
              <a:ext uri="{FF2B5EF4-FFF2-40B4-BE49-F238E27FC236}">
                <a16:creationId xmlns:a16="http://schemas.microsoft.com/office/drawing/2014/main" id="{0A769EF7-86EF-3D4E-8CBA-0404B30D5438}"/>
              </a:ext>
            </a:extLst>
          </p:cNvPr>
          <p:cNvSpPr>
            <a:spLocks noGrp="1"/>
          </p:cNvSpPr>
          <p:nvPr>
            <p:ph type="subTitle" idx="1"/>
          </p:nvPr>
        </p:nvSpPr>
        <p:spPr>
          <a:xfrm>
            <a:off x="1369478" y="4321473"/>
            <a:ext cx="6400800" cy="1296144"/>
          </a:xfrm>
        </p:spPr>
        <p:txBody>
          <a:bodyPr/>
          <a:lstStyle/>
          <a:p>
            <a:r>
              <a:rPr lang="en-GB" dirty="0"/>
              <a:t>Teacher Guide</a:t>
            </a:r>
          </a:p>
        </p:txBody>
      </p:sp>
      <p:sp>
        <p:nvSpPr>
          <p:cNvPr id="4" name="TextBox 3">
            <a:extLst>
              <a:ext uri="{FF2B5EF4-FFF2-40B4-BE49-F238E27FC236}">
                <a16:creationId xmlns:a16="http://schemas.microsoft.com/office/drawing/2014/main" id="{CD64CD41-2F05-4C8D-8E44-AB1427011AC8}"/>
              </a:ext>
            </a:extLst>
          </p:cNvPr>
          <p:cNvSpPr txBox="1"/>
          <p:nvPr/>
        </p:nvSpPr>
        <p:spPr>
          <a:xfrm>
            <a:off x="421381" y="5094202"/>
            <a:ext cx="2174242" cy="1477328"/>
          </a:xfrm>
          <a:prstGeom prst="rect">
            <a:avLst/>
          </a:prstGeom>
          <a:noFill/>
          <a:ln w="25400">
            <a:solidFill>
              <a:schemeClr val="accent1">
                <a:shade val="50000"/>
              </a:schemeClr>
            </a:solidFill>
          </a:ln>
        </p:spPr>
        <p:txBody>
          <a:bodyPr wrap="square" rtlCol="0" anchor="t">
            <a:spAutoFit/>
          </a:bodyPr>
          <a:lstStyle/>
          <a:p>
            <a:pPr algn="ctr"/>
            <a:r>
              <a:rPr lang="en-GB" b="1" dirty="0"/>
              <a:t>Curriculum Areas</a:t>
            </a:r>
            <a:endParaRPr lang="en-GB" dirty="0"/>
          </a:p>
          <a:p>
            <a:pPr algn="ctr"/>
            <a:r>
              <a:rPr lang="en-GB" dirty="0"/>
              <a:t>Earth &amp; space</a:t>
            </a:r>
          </a:p>
          <a:p>
            <a:pPr algn="ctr"/>
            <a:r>
              <a:rPr lang="en-GB" dirty="0"/>
              <a:t>Weather</a:t>
            </a:r>
          </a:p>
          <a:p>
            <a:pPr algn="ctr"/>
            <a:r>
              <a:rPr lang="en-GB" dirty="0"/>
              <a:t>Light &amp; Sound</a:t>
            </a:r>
          </a:p>
          <a:p>
            <a:pPr algn="ctr"/>
            <a:r>
              <a:rPr lang="en-GB" dirty="0"/>
              <a:t>Electricity</a:t>
            </a:r>
          </a:p>
        </p:txBody>
      </p:sp>
      <p:sp>
        <p:nvSpPr>
          <p:cNvPr id="8" name="TextBox 7">
            <a:extLst>
              <a:ext uri="{FF2B5EF4-FFF2-40B4-BE49-F238E27FC236}">
                <a16:creationId xmlns:a16="http://schemas.microsoft.com/office/drawing/2014/main" id="{C210D27B-C4C7-485A-8D9C-4432CB8EB97B}"/>
              </a:ext>
            </a:extLst>
          </p:cNvPr>
          <p:cNvSpPr txBox="1"/>
          <p:nvPr/>
        </p:nvSpPr>
        <p:spPr>
          <a:xfrm>
            <a:off x="6965170" y="5096271"/>
            <a:ext cx="1753205" cy="1477328"/>
          </a:xfrm>
          <a:prstGeom prst="rect">
            <a:avLst/>
          </a:prstGeom>
          <a:noFill/>
          <a:ln w="25400">
            <a:solidFill>
              <a:schemeClr val="accent1">
                <a:shade val="50000"/>
              </a:schemeClr>
            </a:solidFill>
          </a:ln>
        </p:spPr>
        <p:txBody>
          <a:bodyPr wrap="square" rtlCol="0" anchor="t">
            <a:spAutoFit/>
          </a:bodyPr>
          <a:lstStyle/>
          <a:p>
            <a:pPr algn="ctr"/>
            <a:r>
              <a:rPr lang="en-GB" b="1" dirty="0"/>
              <a:t>Ages</a:t>
            </a:r>
          </a:p>
          <a:p>
            <a:pPr algn="ctr"/>
            <a:endParaRPr lang="en-GB" b="1" dirty="0">
              <a:cs typeface="Calibri"/>
            </a:endParaRPr>
          </a:p>
          <a:p>
            <a:pPr algn="ctr"/>
            <a:r>
              <a:rPr lang="en-GB" dirty="0"/>
              <a:t>5-11 years</a:t>
            </a:r>
          </a:p>
          <a:p>
            <a:endParaRPr lang="en-GB" dirty="0"/>
          </a:p>
          <a:p>
            <a:endParaRPr lang="en-GB" dirty="0"/>
          </a:p>
        </p:txBody>
      </p:sp>
      <p:pic>
        <p:nvPicPr>
          <p:cNvPr id="6" name="Picture 5" descr="Icon&#10;&#10;Description automatically generated">
            <a:extLst>
              <a:ext uri="{FF2B5EF4-FFF2-40B4-BE49-F238E27FC236}">
                <a16:creationId xmlns:a16="http://schemas.microsoft.com/office/drawing/2014/main" id="{16AD7EB5-69FD-46D6-8EE5-DE08B29AD00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48153" y="1553221"/>
            <a:ext cx="4816099" cy="898141"/>
          </a:xfrm>
          <a:prstGeom prst="rect">
            <a:avLst/>
          </a:prstGeom>
        </p:spPr>
      </p:pic>
      <p:pic>
        <p:nvPicPr>
          <p:cNvPr id="7" name="Picture 6" descr="A picture containing shellfish&#10;&#10;Description automatically generated">
            <a:extLst>
              <a:ext uri="{FF2B5EF4-FFF2-40B4-BE49-F238E27FC236}">
                <a16:creationId xmlns:a16="http://schemas.microsoft.com/office/drawing/2014/main" id="{4D7A2B92-6996-4DB7-ABCA-63F172625F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32226" y="5403449"/>
            <a:ext cx="3896821" cy="915594"/>
          </a:xfrm>
          <a:prstGeom prst="rect">
            <a:avLst/>
          </a:prstGeom>
        </p:spPr>
      </p:pic>
      <p:pic>
        <p:nvPicPr>
          <p:cNvPr id="15" name="Picture 14" descr="A picture containing text, clipart&#10;&#10;Description automatically generated">
            <a:extLst>
              <a:ext uri="{FF2B5EF4-FFF2-40B4-BE49-F238E27FC236}">
                <a16:creationId xmlns:a16="http://schemas.microsoft.com/office/drawing/2014/main" id="{78389CF5-C3F7-4EB9-A390-9E57773F5A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48153" y="596567"/>
            <a:ext cx="4358709" cy="9779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B07B10-ADDB-431B-A652-28196C1CF2E5}"/>
              </a:ext>
            </a:extLst>
          </p:cNvPr>
          <p:cNvSpPr txBox="1"/>
          <p:nvPr/>
        </p:nvSpPr>
        <p:spPr>
          <a:xfrm>
            <a:off x="720000" y="360000"/>
            <a:ext cx="5277022" cy="369332"/>
          </a:xfrm>
          <a:prstGeom prst="rect">
            <a:avLst/>
          </a:prstGeom>
          <a:noFill/>
        </p:spPr>
        <p:txBody>
          <a:bodyPr wrap="none" rtlCol="0">
            <a:spAutoFit/>
          </a:bodyPr>
          <a:lstStyle/>
          <a:p>
            <a:r>
              <a:rPr lang="en-GB" b="1" dirty="0"/>
              <a:t>What do scientists know about Uranus and Neptune?</a:t>
            </a:r>
          </a:p>
        </p:txBody>
      </p:sp>
      <p:pic>
        <p:nvPicPr>
          <p:cNvPr id="5" name="Picture 4" descr="A picture containing indoor, egg, sitting, large&#10;&#10;Description automatically generated">
            <a:extLst>
              <a:ext uri="{FF2B5EF4-FFF2-40B4-BE49-F238E27FC236}">
                <a16:creationId xmlns:a16="http://schemas.microsoft.com/office/drawing/2014/main" id="{B3E304E3-7555-4562-82A4-30E51970F3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870634"/>
            <a:ext cx="2828544" cy="2828544"/>
          </a:xfrm>
          <a:prstGeom prst="rect">
            <a:avLst/>
          </a:prstGeom>
        </p:spPr>
      </p:pic>
      <p:sp>
        <p:nvSpPr>
          <p:cNvPr id="6" name="TextBox 5">
            <a:extLst>
              <a:ext uri="{FF2B5EF4-FFF2-40B4-BE49-F238E27FC236}">
                <a16:creationId xmlns:a16="http://schemas.microsoft.com/office/drawing/2014/main" id="{2D35FCD7-7EFB-4A04-92BC-E8E512F12749}"/>
              </a:ext>
            </a:extLst>
          </p:cNvPr>
          <p:cNvSpPr txBox="1"/>
          <p:nvPr/>
        </p:nvSpPr>
        <p:spPr>
          <a:xfrm>
            <a:off x="3877056" y="1011936"/>
            <a:ext cx="4901184" cy="2862322"/>
          </a:xfrm>
          <a:prstGeom prst="rect">
            <a:avLst/>
          </a:prstGeom>
          <a:noFill/>
        </p:spPr>
        <p:txBody>
          <a:bodyPr wrap="square" rtlCol="0">
            <a:spAutoFit/>
          </a:bodyPr>
          <a:lstStyle/>
          <a:p>
            <a:r>
              <a:rPr lang="en-GB" b="1" dirty="0"/>
              <a:t>Uranus</a:t>
            </a:r>
            <a:r>
              <a:rPr lang="en-GB" dirty="0"/>
              <a:t> is the 2</a:t>
            </a:r>
            <a:r>
              <a:rPr lang="en-GB" baseline="30000" dirty="0"/>
              <a:t>nd</a:t>
            </a:r>
            <a:r>
              <a:rPr lang="en-GB" dirty="0"/>
              <a:t> blue planet in our solar system.</a:t>
            </a:r>
          </a:p>
          <a:p>
            <a:endParaRPr lang="en-GB" dirty="0"/>
          </a:p>
          <a:p>
            <a:r>
              <a:rPr lang="en-GB" b="1" dirty="0"/>
              <a:t>Neptune</a:t>
            </a:r>
            <a:r>
              <a:rPr lang="en-GB" dirty="0"/>
              <a:t> is the 3</a:t>
            </a:r>
            <a:r>
              <a:rPr lang="en-GB" baseline="30000" dirty="0"/>
              <a:t>rd</a:t>
            </a:r>
            <a:r>
              <a:rPr lang="en-GB" dirty="0"/>
              <a:t> blue planet in our solar system.</a:t>
            </a:r>
          </a:p>
          <a:p>
            <a:endParaRPr lang="en-GB" dirty="0"/>
          </a:p>
          <a:p>
            <a:r>
              <a:rPr lang="en-GB" dirty="0"/>
              <a:t>They are much colder than Earth.</a:t>
            </a:r>
          </a:p>
          <a:p>
            <a:endParaRPr lang="en-GB" dirty="0"/>
          </a:p>
          <a:p>
            <a:r>
              <a:rPr lang="en-GB" dirty="0"/>
              <a:t>Both planets appear blue.</a:t>
            </a:r>
          </a:p>
          <a:p>
            <a:endParaRPr lang="en-GB" dirty="0"/>
          </a:p>
          <a:p>
            <a:r>
              <a:rPr lang="en-GB" dirty="0"/>
              <a:t>In the atmosphere of Uranus and Neptune, there is a lot of </a:t>
            </a:r>
            <a:r>
              <a:rPr lang="en-GB" b="1" dirty="0"/>
              <a:t>methane</a:t>
            </a:r>
            <a:r>
              <a:rPr lang="en-GB" dirty="0"/>
              <a:t> which absorbs red light.</a:t>
            </a:r>
          </a:p>
        </p:txBody>
      </p:sp>
      <p:pic>
        <p:nvPicPr>
          <p:cNvPr id="8" name="Picture 7" descr="A picture containing dark, sitting, control, remote&#10;&#10;Description automatically generated">
            <a:extLst>
              <a:ext uri="{FF2B5EF4-FFF2-40B4-BE49-F238E27FC236}">
                <a16:creationId xmlns:a16="http://schemas.microsoft.com/office/drawing/2014/main" id="{262E0E90-71BF-4726-92B0-078FE0687F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0000" y="3874258"/>
            <a:ext cx="2828544" cy="2535600"/>
          </a:xfrm>
          <a:prstGeom prst="rect">
            <a:avLst/>
          </a:prstGeom>
        </p:spPr>
      </p:pic>
      <p:sp>
        <p:nvSpPr>
          <p:cNvPr id="9" name="Rectangle: Rounded Corners 8">
            <a:extLst>
              <a:ext uri="{FF2B5EF4-FFF2-40B4-BE49-F238E27FC236}">
                <a16:creationId xmlns:a16="http://schemas.microsoft.com/office/drawing/2014/main" id="{A683A03D-42BF-4B48-ABFE-E65A3E397BBF}"/>
              </a:ext>
            </a:extLst>
          </p:cNvPr>
          <p:cNvSpPr/>
          <p:nvPr/>
        </p:nvSpPr>
        <p:spPr>
          <a:xfrm>
            <a:off x="3877056" y="4572000"/>
            <a:ext cx="4384548" cy="16215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are these planets blue?</a:t>
            </a:r>
          </a:p>
          <a:p>
            <a:pPr algn="ctr"/>
            <a:endParaRPr lang="en-GB" dirty="0"/>
          </a:p>
          <a:p>
            <a:pPr algn="ctr"/>
            <a:r>
              <a:rPr lang="en-GB" dirty="0"/>
              <a:t>Why do you think there is a difference in the blueness of these planets?</a:t>
            </a:r>
          </a:p>
        </p:txBody>
      </p:sp>
      <p:sp>
        <p:nvSpPr>
          <p:cNvPr id="7" name="TextBox 6">
            <a:extLst>
              <a:ext uri="{FF2B5EF4-FFF2-40B4-BE49-F238E27FC236}">
                <a16:creationId xmlns:a16="http://schemas.microsoft.com/office/drawing/2014/main" id="{C066EC67-1C9F-4AAD-9CD5-878159FE791B}"/>
              </a:ext>
            </a:extLst>
          </p:cNvPr>
          <p:cNvSpPr txBox="1"/>
          <p:nvPr/>
        </p:nvSpPr>
        <p:spPr>
          <a:xfrm>
            <a:off x="720000" y="6431049"/>
            <a:ext cx="2726585" cy="307777"/>
          </a:xfrm>
          <a:prstGeom prst="rect">
            <a:avLst/>
          </a:prstGeom>
          <a:noFill/>
        </p:spPr>
        <p:txBody>
          <a:bodyPr wrap="square">
            <a:spAutoFit/>
          </a:bodyPr>
          <a:lstStyle/>
          <a:p>
            <a:r>
              <a:rPr lang="en-GB" sz="1400" dirty="0"/>
              <a:t>Both images ©NASA/JPL </a:t>
            </a:r>
          </a:p>
        </p:txBody>
      </p:sp>
    </p:spTree>
    <p:extLst>
      <p:ext uri="{BB962C8B-B14F-4D97-AF65-F5344CB8AC3E}">
        <p14:creationId xmlns:p14="http://schemas.microsoft.com/office/powerpoint/2010/main" val="619306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7D0B9F-310C-4F3D-B1A0-78D931200B3C}"/>
              </a:ext>
            </a:extLst>
          </p:cNvPr>
          <p:cNvSpPr txBox="1"/>
          <p:nvPr/>
        </p:nvSpPr>
        <p:spPr>
          <a:xfrm>
            <a:off x="720000" y="360000"/>
            <a:ext cx="5544275" cy="369332"/>
          </a:xfrm>
          <a:prstGeom prst="rect">
            <a:avLst/>
          </a:prstGeom>
          <a:noFill/>
        </p:spPr>
        <p:txBody>
          <a:bodyPr wrap="none" rtlCol="0">
            <a:spAutoFit/>
          </a:bodyPr>
          <a:lstStyle/>
          <a:p>
            <a:r>
              <a:rPr lang="en-GB" b="1" dirty="0"/>
              <a:t>Facts about the </a:t>
            </a:r>
            <a:r>
              <a:rPr lang="en-GB" b="1" i="1" dirty="0"/>
              <a:t>blue planets</a:t>
            </a:r>
            <a:r>
              <a:rPr lang="en-GB" b="1" dirty="0"/>
              <a:t>: Earth, Uranus and Neptune</a:t>
            </a:r>
          </a:p>
        </p:txBody>
      </p:sp>
      <p:graphicFrame>
        <p:nvGraphicFramePr>
          <p:cNvPr id="2" name="Table 3">
            <a:extLst>
              <a:ext uri="{FF2B5EF4-FFF2-40B4-BE49-F238E27FC236}">
                <a16:creationId xmlns:a16="http://schemas.microsoft.com/office/drawing/2014/main" id="{90A30AE6-7FE7-4FA7-AEDA-7A0059C00564}"/>
              </a:ext>
            </a:extLst>
          </p:cNvPr>
          <p:cNvGraphicFramePr>
            <a:graphicFrameLocks noGrp="1"/>
          </p:cNvGraphicFramePr>
          <p:nvPr>
            <p:extLst>
              <p:ext uri="{D42A27DB-BD31-4B8C-83A1-F6EECF244321}">
                <p14:modId xmlns:p14="http://schemas.microsoft.com/office/powerpoint/2010/main" val="1252666768"/>
              </p:ext>
            </p:extLst>
          </p:nvPr>
        </p:nvGraphicFramePr>
        <p:xfrm>
          <a:off x="797820" y="764263"/>
          <a:ext cx="8141900" cy="5733737"/>
        </p:xfrm>
        <a:graphic>
          <a:graphicData uri="http://schemas.openxmlformats.org/drawingml/2006/table">
            <a:tbl>
              <a:tblPr firstRow="1" bandRow="1">
                <a:tableStyleId>{5C22544A-7EE6-4342-B048-85BDC9FD1C3A}</a:tableStyleId>
              </a:tblPr>
              <a:tblGrid>
                <a:gridCol w="3871127">
                  <a:extLst>
                    <a:ext uri="{9D8B030D-6E8A-4147-A177-3AD203B41FA5}">
                      <a16:colId xmlns:a16="http://schemas.microsoft.com/office/drawing/2014/main" val="3803404084"/>
                    </a:ext>
                  </a:extLst>
                </a:gridCol>
                <a:gridCol w="1400254">
                  <a:extLst>
                    <a:ext uri="{9D8B030D-6E8A-4147-A177-3AD203B41FA5}">
                      <a16:colId xmlns:a16="http://schemas.microsoft.com/office/drawing/2014/main" val="2181998006"/>
                    </a:ext>
                  </a:extLst>
                </a:gridCol>
                <a:gridCol w="1411369">
                  <a:extLst>
                    <a:ext uri="{9D8B030D-6E8A-4147-A177-3AD203B41FA5}">
                      <a16:colId xmlns:a16="http://schemas.microsoft.com/office/drawing/2014/main" val="295994612"/>
                    </a:ext>
                  </a:extLst>
                </a:gridCol>
                <a:gridCol w="1459150">
                  <a:extLst>
                    <a:ext uri="{9D8B030D-6E8A-4147-A177-3AD203B41FA5}">
                      <a16:colId xmlns:a16="http://schemas.microsoft.com/office/drawing/2014/main" val="141237883"/>
                    </a:ext>
                  </a:extLst>
                </a:gridCol>
              </a:tblGrid>
              <a:tr h="377110">
                <a:tc>
                  <a:txBody>
                    <a:bodyPr/>
                    <a:lstStyle/>
                    <a:p>
                      <a:endParaRPr lang="en-GB" dirty="0"/>
                    </a:p>
                  </a:txBody>
                  <a:tcPr/>
                </a:tc>
                <a:tc>
                  <a:txBody>
                    <a:bodyPr/>
                    <a:lstStyle/>
                    <a:p>
                      <a:r>
                        <a:rPr lang="en-GB"/>
                        <a:t>Earth</a:t>
                      </a:r>
                      <a:endParaRPr lang="en-GB" dirty="0"/>
                    </a:p>
                  </a:txBody>
                  <a:tcPr/>
                </a:tc>
                <a:tc>
                  <a:txBody>
                    <a:bodyPr/>
                    <a:lstStyle/>
                    <a:p>
                      <a:r>
                        <a:rPr lang="en-GB"/>
                        <a:t>Uranus</a:t>
                      </a:r>
                      <a:endParaRPr lang="en-GB" dirty="0"/>
                    </a:p>
                  </a:txBody>
                  <a:tcPr/>
                </a:tc>
                <a:tc>
                  <a:txBody>
                    <a:bodyPr/>
                    <a:lstStyle/>
                    <a:p>
                      <a:r>
                        <a:rPr lang="en-GB"/>
                        <a:t>Neptune</a:t>
                      </a:r>
                      <a:endParaRPr lang="en-GB" dirty="0"/>
                    </a:p>
                  </a:txBody>
                  <a:tcPr/>
                </a:tc>
                <a:extLst>
                  <a:ext uri="{0D108BD9-81ED-4DB2-BD59-A6C34878D82A}">
                    <a16:rowId xmlns:a16="http://schemas.microsoft.com/office/drawing/2014/main" val="1008419118"/>
                  </a:ext>
                </a:extLst>
              </a:tr>
              <a:tr h="408157">
                <a:tc>
                  <a:txBody>
                    <a:bodyPr/>
                    <a:lstStyle/>
                    <a:p>
                      <a:r>
                        <a:rPr lang="en-GB"/>
                        <a:t>Mass relative to Earth</a:t>
                      </a:r>
                      <a:endParaRPr lang="en-GB" dirty="0"/>
                    </a:p>
                  </a:txBody>
                  <a:tcPr/>
                </a:tc>
                <a:tc>
                  <a:txBody>
                    <a:bodyPr/>
                    <a:lstStyle/>
                    <a:p>
                      <a:r>
                        <a:rPr lang="en-GB"/>
                        <a:t>1</a:t>
                      </a:r>
                      <a:endParaRPr lang="en-GB" dirty="0"/>
                    </a:p>
                  </a:txBody>
                  <a:tcPr/>
                </a:tc>
                <a:tc>
                  <a:txBody>
                    <a:bodyPr/>
                    <a:lstStyle/>
                    <a:p>
                      <a:r>
                        <a:rPr lang="en-GB"/>
                        <a:t>14.5</a:t>
                      </a:r>
                      <a:endParaRPr lang="en-GB" dirty="0"/>
                    </a:p>
                  </a:txBody>
                  <a:tcPr/>
                </a:tc>
                <a:tc>
                  <a:txBody>
                    <a:bodyPr/>
                    <a:lstStyle/>
                    <a:p>
                      <a:r>
                        <a:rPr lang="en-GB"/>
                        <a:t>17</a:t>
                      </a:r>
                      <a:endParaRPr lang="en-GB" dirty="0"/>
                    </a:p>
                  </a:txBody>
                  <a:tcPr/>
                </a:tc>
                <a:extLst>
                  <a:ext uri="{0D108BD9-81ED-4DB2-BD59-A6C34878D82A}">
                    <a16:rowId xmlns:a16="http://schemas.microsoft.com/office/drawing/2014/main" val="1447855698"/>
                  </a:ext>
                </a:extLst>
              </a:tr>
              <a:tr h="377110">
                <a:tc>
                  <a:txBody>
                    <a:bodyPr/>
                    <a:lstStyle/>
                    <a:p>
                      <a:r>
                        <a:rPr lang="en-GB"/>
                        <a:t>Radius of planet (km)</a:t>
                      </a:r>
                      <a:endParaRPr lang="en-GB" dirty="0"/>
                    </a:p>
                  </a:txBody>
                  <a:tcPr/>
                </a:tc>
                <a:tc>
                  <a:txBody>
                    <a:bodyPr/>
                    <a:lstStyle/>
                    <a:p>
                      <a:r>
                        <a:rPr lang="en-GB"/>
                        <a:t>6,371</a:t>
                      </a:r>
                      <a:endParaRPr lang="en-GB" dirty="0"/>
                    </a:p>
                  </a:txBody>
                  <a:tcPr/>
                </a:tc>
                <a:tc>
                  <a:txBody>
                    <a:bodyPr/>
                    <a:lstStyle/>
                    <a:p>
                      <a:r>
                        <a:rPr lang="en-GB"/>
                        <a:t>25,363</a:t>
                      </a:r>
                      <a:endParaRPr lang="en-GB" dirty="0"/>
                    </a:p>
                  </a:txBody>
                  <a:tcPr/>
                </a:tc>
                <a:tc>
                  <a:txBody>
                    <a:bodyPr/>
                    <a:lstStyle/>
                    <a:p>
                      <a:r>
                        <a:rPr lang="en-GB"/>
                        <a:t>24,622</a:t>
                      </a:r>
                      <a:endParaRPr lang="en-GB" dirty="0"/>
                    </a:p>
                  </a:txBody>
                  <a:tcPr/>
                </a:tc>
                <a:extLst>
                  <a:ext uri="{0D108BD9-81ED-4DB2-BD59-A6C34878D82A}">
                    <a16:rowId xmlns:a16="http://schemas.microsoft.com/office/drawing/2014/main" val="2214273495"/>
                  </a:ext>
                </a:extLst>
              </a:tr>
              <a:tr h="377110">
                <a:tc>
                  <a:txBody>
                    <a:bodyPr/>
                    <a:lstStyle/>
                    <a:p>
                      <a:r>
                        <a:rPr lang="en-GB"/>
                        <a:t>Distance from Sun relative to Earth</a:t>
                      </a:r>
                      <a:endParaRPr lang="en-GB" dirty="0"/>
                    </a:p>
                  </a:txBody>
                  <a:tcPr/>
                </a:tc>
                <a:tc>
                  <a:txBody>
                    <a:bodyPr/>
                    <a:lstStyle/>
                    <a:p>
                      <a:r>
                        <a:rPr lang="en-GB"/>
                        <a:t>1</a:t>
                      </a:r>
                      <a:endParaRPr lang="en-GB" dirty="0"/>
                    </a:p>
                  </a:txBody>
                  <a:tcPr/>
                </a:tc>
                <a:tc>
                  <a:txBody>
                    <a:bodyPr/>
                    <a:lstStyle/>
                    <a:p>
                      <a:r>
                        <a:rPr lang="en-GB"/>
                        <a:t>20</a:t>
                      </a:r>
                      <a:endParaRPr lang="en-GB" dirty="0"/>
                    </a:p>
                  </a:txBody>
                  <a:tcPr/>
                </a:tc>
                <a:tc>
                  <a:txBody>
                    <a:bodyPr/>
                    <a:lstStyle/>
                    <a:p>
                      <a:r>
                        <a:rPr lang="en-GB"/>
                        <a:t>30</a:t>
                      </a:r>
                      <a:endParaRPr lang="en-GB" dirty="0"/>
                    </a:p>
                  </a:txBody>
                  <a:tcPr/>
                </a:tc>
                <a:extLst>
                  <a:ext uri="{0D108BD9-81ED-4DB2-BD59-A6C34878D82A}">
                    <a16:rowId xmlns:a16="http://schemas.microsoft.com/office/drawing/2014/main" val="257808293"/>
                  </a:ext>
                </a:extLst>
              </a:tr>
              <a:tr h="377110">
                <a:tc>
                  <a:txBody>
                    <a:bodyPr/>
                    <a:lstStyle/>
                    <a:p>
                      <a:r>
                        <a:rPr lang="en-GB"/>
                        <a:t>Sunlight received relative to Earth</a:t>
                      </a:r>
                      <a:endParaRPr lang="en-GB" dirty="0"/>
                    </a:p>
                  </a:txBody>
                  <a:tcPr/>
                </a:tc>
                <a:tc>
                  <a:txBody>
                    <a:bodyPr/>
                    <a:lstStyle/>
                    <a:p>
                      <a:r>
                        <a:rPr lang="en-GB"/>
                        <a:t>1</a:t>
                      </a:r>
                      <a:endParaRPr lang="en-GB" dirty="0"/>
                    </a:p>
                  </a:txBody>
                  <a:tcPr/>
                </a:tc>
                <a:tc>
                  <a:txBody>
                    <a:bodyPr/>
                    <a:lstStyle/>
                    <a:p>
                      <a:r>
                        <a:rPr lang="en-GB"/>
                        <a:t>1/400</a:t>
                      </a:r>
                      <a:endParaRPr lang="en-GB" dirty="0"/>
                    </a:p>
                  </a:txBody>
                  <a:tcPr/>
                </a:tc>
                <a:tc>
                  <a:txBody>
                    <a:bodyPr/>
                    <a:lstStyle/>
                    <a:p>
                      <a:r>
                        <a:rPr lang="en-GB"/>
                        <a:t>1/900</a:t>
                      </a:r>
                      <a:endParaRPr lang="en-GB" dirty="0"/>
                    </a:p>
                  </a:txBody>
                  <a:tcPr/>
                </a:tc>
                <a:extLst>
                  <a:ext uri="{0D108BD9-81ED-4DB2-BD59-A6C34878D82A}">
                    <a16:rowId xmlns:a16="http://schemas.microsoft.com/office/drawing/2014/main" val="872211298"/>
                  </a:ext>
                </a:extLst>
              </a:tr>
              <a:tr h="377110">
                <a:tc>
                  <a:txBody>
                    <a:bodyPr/>
                    <a:lstStyle/>
                    <a:p>
                      <a:r>
                        <a:rPr lang="en-GB"/>
                        <a:t>Fraction of oxygen in atmosphere</a:t>
                      </a:r>
                      <a:endParaRPr lang="en-GB" dirty="0"/>
                    </a:p>
                  </a:txBody>
                  <a:tcPr/>
                </a:tc>
                <a:tc>
                  <a:txBody>
                    <a:bodyPr/>
                    <a:lstStyle/>
                    <a:p>
                      <a:r>
                        <a:rPr lang="en-GB"/>
                        <a:t>21%</a:t>
                      </a:r>
                      <a:endParaRPr lang="en-GB" dirty="0"/>
                    </a:p>
                  </a:txBody>
                  <a:tcPr/>
                </a:tc>
                <a:tc>
                  <a:txBody>
                    <a:bodyPr/>
                    <a:lstStyle/>
                    <a:p>
                      <a:r>
                        <a:rPr lang="en-GB">
                          <a:latin typeface="Calibri" panose="020F0502020204030204" pitchFamily="34" charset="0"/>
                          <a:cs typeface="Calibri" panose="020F0502020204030204" pitchFamily="34" charset="0"/>
                        </a:rPr>
                        <a:t>~ 0</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Calibri" panose="020F0502020204030204" pitchFamily="34" charset="0"/>
                          <a:cs typeface="Calibri" panose="020F0502020204030204" pitchFamily="34" charset="0"/>
                        </a:rPr>
                        <a:t>~ 0</a:t>
                      </a:r>
                      <a:endParaRPr lang="en-GB" dirty="0"/>
                    </a:p>
                  </a:txBody>
                  <a:tcPr/>
                </a:tc>
                <a:extLst>
                  <a:ext uri="{0D108BD9-81ED-4DB2-BD59-A6C34878D82A}">
                    <a16:rowId xmlns:a16="http://schemas.microsoft.com/office/drawing/2014/main" val="2066845481"/>
                  </a:ext>
                </a:extLst>
              </a:tr>
              <a:tr h="637474">
                <a:tc>
                  <a:txBody>
                    <a:bodyPr/>
                    <a:lstStyle/>
                    <a:p>
                      <a:r>
                        <a:rPr lang="en-GB" dirty="0"/>
                        <a:t>Time taken for light to travel from the Sun to the planet (minutes)</a:t>
                      </a:r>
                    </a:p>
                  </a:txBody>
                  <a:tcPr/>
                </a:tc>
                <a:tc>
                  <a:txBody>
                    <a:bodyPr/>
                    <a:lstStyle/>
                    <a:p>
                      <a:r>
                        <a:rPr lang="en-GB"/>
                        <a:t>8</a:t>
                      </a:r>
                      <a:endParaRPr lang="en-GB" dirty="0"/>
                    </a:p>
                  </a:txBody>
                  <a:tcPr/>
                </a:tc>
                <a:tc>
                  <a:txBody>
                    <a:bodyPr/>
                    <a:lstStyle/>
                    <a:p>
                      <a:r>
                        <a:rPr lang="en-GB"/>
                        <a:t>165</a:t>
                      </a:r>
                      <a:endParaRPr lang="en-GB" dirty="0"/>
                    </a:p>
                  </a:txBody>
                  <a:tcPr/>
                </a:tc>
                <a:tc>
                  <a:txBody>
                    <a:bodyPr/>
                    <a:lstStyle/>
                    <a:p>
                      <a:r>
                        <a:rPr lang="en-GB"/>
                        <a:t>249</a:t>
                      </a:r>
                      <a:endParaRPr lang="en-GB" dirty="0"/>
                    </a:p>
                  </a:txBody>
                  <a:tcPr/>
                </a:tc>
                <a:extLst>
                  <a:ext uri="{0D108BD9-81ED-4DB2-BD59-A6C34878D82A}">
                    <a16:rowId xmlns:a16="http://schemas.microsoft.com/office/drawing/2014/main" val="3204487905"/>
                  </a:ext>
                </a:extLst>
              </a:tr>
              <a:tr h="377110">
                <a:tc>
                  <a:txBody>
                    <a:bodyPr/>
                    <a:lstStyle/>
                    <a:p>
                      <a:r>
                        <a:rPr lang="en-GB" dirty="0"/>
                        <a:t>Length of day (hours)</a:t>
                      </a:r>
                    </a:p>
                  </a:txBody>
                  <a:tcPr/>
                </a:tc>
                <a:tc>
                  <a:txBody>
                    <a:bodyPr/>
                    <a:lstStyle/>
                    <a:p>
                      <a:r>
                        <a:rPr lang="en-GB"/>
                        <a:t>24</a:t>
                      </a:r>
                      <a:endParaRPr lang="en-GB" dirty="0"/>
                    </a:p>
                  </a:txBody>
                  <a:tcPr/>
                </a:tc>
                <a:tc>
                  <a:txBody>
                    <a:bodyPr/>
                    <a:lstStyle/>
                    <a:p>
                      <a:r>
                        <a:rPr lang="en-GB"/>
                        <a:t>17</a:t>
                      </a:r>
                      <a:endParaRPr lang="en-GB" dirty="0"/>
                    </a:p>
                  </a:txBody>
                  <a:tcPr/>
                </a:tc>
                <a:tc>
                  <a:txBody>
                    <a:bodyPr/>
                    <a:lstStyle/>
                    <a:p>
                      <a:r>
                        <a:rPr lang="en-GB"/>
                        <a:t>16</a:t>
                      </a:r>
                      <a:endParaRPr lang="en-GB" dirty="0"/>
                    </a:p>
                  </a:txBody>
                  <a:tcPr/>
                </a:tc>
                <a:extLst>
                  <a:ext uri="{0D108BD9-81ED-4DB2-BD59-A6C34878D82A}">
                    <a16:rowId xmlns:a16="http://schemas.microsoft.com/office/drawing/2014/main" val="672814951"/>
                  </a:ext>
                </a:extLst>
              </a:tr>
              <a:tr h="377110">
                <a:tc>
                  <a:txBody>
                    <a:bodyPr/>
                    <a:lstStyle/>
                    <a:p>
                      <a:r>
                        <a:rPr lang="en-GB"/>
                        <a:t>Length year (days)</a:t>
                      </a:r>
                      <a:endParaRPr lang="en-GB" dirty="0"/>
                    </a:p>
                  </a:txBody>
                  <a:tcPr/>
                </a:tc>
                <a:tc>
                  <a:txBody>
                    <a:bodyPr/>
                    <a:lstStyle/>
                    <a:p>
                      <a:r>
                        <a:rPr lang="en-GB"/>
                        <a:t>365</a:t>
                      </a:r>
                      <a:endParaRPr lang="en-GB" dirty="0"/>
                    </a:p>
                  </a:txBody>
                  <a:tcPr/>
                </a:tc>
                <a:tc>
                  <a:txBody>
                    <a:bodyPr/>
                    <a:lstStyle/>
                    <a:p>
                      <a:r>
                        <a:rPr lang="en-GB"/>
                        <a:t>30,687</a:t>
                      </a:r>
                      <a:endParaRPr lang="en-GB" dirty="0"/>
                    </a:p>
                  </a:txBody>
                  <a:tcPr/>
                </a:tc>
                <a:tc>
                  <a:txBody>
                    <a:bodyPr/>
                    <a:lstStyle/>
                    <a:p>
                      <a:r>
                        <a:rPr lang="en-GB"/>
                        <a:t>60,190</a:t>
                      </a:r>
                      <a:endParaRPr lang="en-GB" dirty="0"/>
                    </a:p>
                  </a:txBody>
                  <a:tcPr/>
                </a:tc>
                <a:extLst>
                  <a:ext uri="{0D108BD9-81ED-4DB2-BD59-A6C34878D82A}">
                    <a16:rowId xmlns:a16="http://schemas.microsoft.com/office/drawing/2014/main" val="3435953058"/>
                  </a:ext>
                </a:extLst>
              </a:tr>
              <a:tr h="377110">
                <a:tc>
                  <a:txBody>
                    <a:bodyPr/>
                    <a:lstStyle/>
                    <a:p>
                      <a:r>
                        <a:rPr lang="en-GB"/>
                        <a:t>Average temperature (</a:t>
                      </a:r>
                      <a:r>
                        <a:rPr lang="en-GB">
                          <a:latin typeface="Calibri" panose="020F0502020204030204" pitchFamily="34" charset="0"/>
                          <a:cs typeface="Calibri" panose="020F0502020204030204" pitchFamily="34" charset="0"/>
                        </a:rPr>
                        <a:t>°C)</a:t>
                      </a:r>
                      <a:endParaRPr lang="en-GB" dirty="0"/>
                    </a:p>
                  </a:txBody>
                  <a:tcPr/>
                </a:tc>
                <a:tc>
                  <a:txBody>
                    <a:bodyPr/>
                    <a:lstStyle/>
                    <a:p>
                      <a:r>
                        <a:rPr lang="en-GB"/>
                        <a:t>16</a:t>
                      </a:r>
                      <a:endParaRPr lang="en-GB" dirty="0"/>
                    </a:p>
                  </a:txBody>
                  <a:tcPr/>
                </a:tc>
                <a:tc>
                  <a:txBody>
                    <a:bodyPr/>
                    <a:lstStyle/>
                    <a:p>
                      <a:r>
                        <a:rPr lang="en-GB"/>
                        <a:t>-214</a:t>
                      </a:r>
                      <a:endParaRPr lang="en-GB" dirty="0"/>
                    </a:p>
                  </a:txBody>
                  <a:tcPr/>
                </a:tc>
                <a:tc>
                  <a:txBody>
                    <a:bodyPr/>
                    <a:lstStyle/>
                    <a:p>
                      <a:r>
                        <a:rPr lang="en-GB">
                          <a:latin typeface="Calibri" panose="020F0502020204030204" pitchFamily="34" charset="0"/>
                          <a:cs typeface="Calibri" panose="020F0502020204030204" pitchFamily="34" charset="0"/>
                        </a:rPr>
                        <a:t>~ -200</a:t>
                      </a:r>
                      <a:endParaRPr lang="en-GB" dirty="0"/>
                    </a:p>
                  </a:txBody>
                  <a:tcPr/>
                </a:tc>
                <a:extLst>
                  <a:ext uri="{0D108BD9-81ED-4DB2-BD59-A6C34878D82A}">
                    <a16:rowId xmlns:a16="http://schemas.microsoft.com/office/drawing/2014/main" val="3751538263"/>
                  </a:ext>
                </a:extLst>
              </a:tr>
              <a:tr h="377110">
                <a:tc>
                  <a:txBody>
                    <a:bodyPr/>
                    <a:lstStyle/>
                    <a:p>
                      <a:r>
                        <a:rPr lang="en-GB"/>
                        <a:t>Number of moons</a:t>
                      </a:r>
                      <a:endParaRPr lang="en-GB" dirty="0"/>
                    </a:p>
                  </a:txBody>
                  <a:tcPr/>
                </a:tc>
                <a:tc>
                  <a:txBody>
                    <a:bodyPr/>
                    <a:lstStyle/>
                    <a:p>
                      <a:r>
                        <a:rPr lang="en-GB"/>
                        <a:t>1</a:t>
                      </a:r>
                      <a:endParaRPr lang="en-GB" dirty="0"/>
                    </a:p>
                  </a:txBody>
                  <a:tcPr/>
                </a:tc>
                <a:tc>
                  <a:txBody>
                    <a:bodyPr/>
                    <a:lstStyle/>
                    <a:p>
                      <a:r>
                        <a:rPr lang="en-GB"/>
                        <a:t>27</a:t>
                      </a:r>
                      <a:endParaRPr lang="en-GB" dirty="0"/>
                    </a:p>
                  </a:txBody>
                  <a:tcPr/>
                </a:tc>
                <a:tc>
                  <a:txBody>
                    <a:bodyPr/>
                    <a:lstStyle/>
                    <a:p>
                      <a:r>
                        <a:rPr lang="en-GB"/>
                        <a:t>14</a:t>
                      </a:r>
                      <a:endParaRPr lang="en-GB" dirty="0"/>
                    </a:p>
                  </a:txBody>
                  <a:tcPr/>
                </a:tc>
                <a:extLst>
                  <a:ext uri="{0D108BD9-81ED-4DB2-BD59-A6C34878D82A}">
                    <a16:rowId xmlns:a16="http://schemas.microsoft.com/office/drawing/2014/main" val="3838658160"/>
                  </a:ext>
                </a:extLst>
              </a:tr>
              <a:tr h="377110">
                <a:tc>
                  <a:txBody>
                    <a:bodyPr/>
                    <a:lstStyle/>
                    <a:p>
                      <a:r>
                        <a:rPr lang="en-GB"/>
                        <a:t>Life detected</a:t>
                      </a:r>
                      <a:endParaRPr lang="en-GB" dirty="0"/>
                    </a:p>
                  </a:txBody>
                  <a:tcPr/>
                </a:tc>
                <a:tc>
                  <a:txBody>
                    <a:bodyPr/>
                    <a:lstStyle/>
                    <a:p>
                      <a:r>
                        <a:rPr lang="en-GB"/>
                        <a:t>Yes</a:t>
                      </a:r>
                      <a:endParaRPr lang="en-GB" dirty="0"/>
                    </a:p>
                  </a:txBody>
                  <a:tcPr/>
                </a:tc>
                <a:tc>
                  <a:txBody>
                    <a:bodyPr/>
                    <a:lstStyle/>
                    <a:p>
                      <a:r>
                        <a:rPr lang="en-GB"/>
                        <a:t>No</a:t>
                      </a:r>
                      <a:endParaRPr lang="en-GB" dirty="0"/>
                    </a:p>
                  </a:txBody>
                  <a:tcPr/>
                </a:tc>
                <a:tc>
                  <a:txBody>
                    <a:bodyPr/>
                    <a:lstStyle/>
                    <a:p>
                      <a:r>
                        <a:rPr lang="en-GB"/>
                        <a:t>No</a:t>
                      </a:r>
                      <a:endParaRPr lang="en-GB" dirty="0"/>
                    </a:p>
                  </a:txBody>
                  <a:tcPr/>
                </a:tc>
                <a:extLst>
                  <a:ext uri="{0D108BD9-81ED-4DB2-BD59-A6C34878D82A}">
                    <a16:rowId xmlns:a16="http://schemas.microsoft.com/office/drawing/2014/main" val="3925808419"/>
                  </a:ext>
                </a:extLst>
              </a:tr>
              <a:tr h="910676">
                <a:tc>
                  <a:txBody>
                    <a:bodyPr/>
                    <a:lstStyle/>
                    <a:p>
                      <a:r>
                        <a:rPr lang="en-GB"/>
                        <a:t>Interesting fact</a:t>
                      </a:r>
                      <a:endParaRPr lang="en-GB" dirty="0"/>
                    </a:p>
                  </a:txBody>
                  <a:tcPr/>
                </a:tc>
                <a:tc>
                  <a:txBody>
                    <a:bodyPr/>
                    <a:lstStyle/>
                    <a:p>
                      <a:r>
                        <a:rPr lang="en-GB" dirty="0"/>
                        <a:t>Life exists</a:t>
                      </a:r>
                    </a:p>
                  </a:txBody>
                  <a:tcPr/>
                </a:tc>
                <a:tc>
                  <a:txBody>
                    <a:bodyPr/>
                    <a:lstStyle/>
                    <a:p>
                      <a:r>
                        <a:rPr lang="en-GB" dirty="0"/>
                        <a:t>Spins on its side</a:t>
                      </a:r>
                    </a:p>
                  </a:txBody>
                  <a:tcPr/>
                </a:tc>
                <a:tc>
                  <a:txBody>
                    <a:bodyPr/>
                    <a:lstStyle/>
                    <a:p>
                      <a:r>
                        <a:rPr lang="en-GB" dirty="0"/>
                        <a:t>Fastest winds in solar system*</a:t>
                      </a:r>
                    </a:p>
                  </a:txBody>
                  <a:tcPr/>
                </a:tc>
                <a:extLst>
                  <a:ext uri="{0D108BD9-81ED-4DB2-BD59-A6C34878D82A}">
                    <a16:rowId xmlns:a16="http://schemas.microsoft.com/office/drawing/2014/main" val="4070699476"/>
                  </a:ext>
                </a:extLst>
              </a:tr>
            </a:tbl>
          </a:graphicData>
        </a:graphic>
      </p:graphicFrame>
    </p:spTree>
    <p:extLst>
      <p:ext uri="{BB962C8B-B14F-4D97-AF65-F5344CB8AC3E}">
        <p14:creationId xmlns:p14="http://schemas.microsoft.com/office/powerpoint/2010/main" val="2652839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6895414" cy="369332"/>
          </a:xfrm>
          <a:prstGeom prst="rect">
            <a:avLst/>
          </a:prstGeom>
          <a:noFill/>
        </p:spPr>
        <p:txBody>
          <a:bodyPr wrap="none" rtlCol="0">
            <a:spAutoFit/>
          </a:bodyPr>
          <a:lstStyle/>
          <a:p>
            <a:r>
              <a:rPr lang="en-GB" b="1" dirty="0"/>
              <a:t>How do the scientists know about the conditions on different planets?</a:t>
            </a:r>
          </a:p>
        </p:txBody>
      </p:sp>
      <p:sp>
        <p:nvSpPr>
          <p:cNvPr id="18" name="Rectangle: Rounded Corners 17">
            <a:extLst>
              <a:ext uri="{FF2B5EF4-FFF2-40B4-BE49-F238E27FC236}">
                <a16:creationId xmlns:a16="http://schemas.microsoft.com/office/drawing/2014/main" id="{64723E3C-2A23-4822-9FD3-A3D3C92E15A3}"/>
              </a:ext>
            </a:extLst>
          </p:cNvPr>
          <p:cNvSpPr/>
          <p:nvPr/>
        </p:nvSpPr>
        <p:spPr>
          <a:xfrm>
            <a:off x="719998" y="5250594"/>
            <a:ext cx="3981427" cy="12375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effectLst/>
                <a:ea typeface="DengXian" panose="02010600030101010101" pitchFamily="2" charset="-122"/>
              </a:rPr>
              <a:t>Why do you think more information is obtained about Mars by landing on it rather than orbiting it</a:t>
            </a:r>
            <a:r>
              <a:rPr lang="en-GB" dirty="0"/>
              <a:t>?</a:t>
            </a:r>
          </a:p>
        </p:txBody>
      </p:sp>
      <p:sp>
        <p:nvSpPr>
          <p:cNvPr id="19" name="TextBox 18">
            <a:extLst>
              <a:ext uri="{FF2B5EF4-FFF2-40B4-BE49-F238E27FC236}">
                <a16:creationId xmlns:a16="http://schemas.microsoft.com/office/drawing/2014/main" id="{9F76AC82-16CD-48AB-9A5A-650F9FA85916}"/>
              </a:ext>
            </a:extLst>
          </p:cNvPr>
          <p:cNvSpPr txBox="1"/>
          <p:nvPr/>
        </p:nvSpPr>
        <p:spPr>
          <a:xfrm>
            <a:off x="743948" y="908274"/>
            <a:ext cx="3828052" cy="923330"/>
          </a:xfrm>
          <a:prstGeom prst="rect">
            <a:avLst/>
          </a:prstGeom>
          <a:noFill/>
        </p:spPr>
        <p:txBody>
          <a:bodyPr wrap="square" rtlCol="0">
            <a:spAutoFit/>
          </a:bodyPr>
          <a:lstStyle/>
          <a:p>
            <a:r>
              <a:rPr lang="en-GB" dirty="0">
                <a:solidFill>
                  <a:srgbClr val="333333"/>
                </a:solidFill>
              </a:rPr>
              <a:t>T</a:t>
            </a:r>
            <a:r>
              <a:rPr lang="en-GB" b="0" i="0" dirty="0">
                <a:solidFill>
                  <a:srgbClr val="333333"/>
                </a:solidFill>
                <a:effectLst/>
              </a:rPr>
              <a:t>he </a:t>
            </a:r>
            <a:r>
              <a:rPr lang="en-GB" b="1" i="0" dirty="0">
                <a:solidFill>
                  <a:srgbClr val="333333"/>
                </a:solidFill>
                <a:effectLst/>
              </a:rPr>
              <a:t>Hubble Space Telescope </a:t>
            </a:r>
            <a:r>
              <a:rPr lang="en-GB" b="0" i="0" dirty="0">
                <a:solidFill>
                  <a:srgbClr val="333333"/>
                </a:solidFill>
                <a:effectLst/>
              </a:rPr>
              <a:t>is a large, space-based observatory which was launched in 1990.</a:t>
            </a:r>
            <a:endParaRPr lang="en-GB" dirty="0"/>
          </a:p>
        </p:txBody>
      </p:sp>
      <p:sp>
        <p:nvSpPr>
          <p:cNvPr id="20" name="TextBox 19">
            <a:extLst>
              <a:ext uri="{FF2B5EF4-FFF2-40B4-BE49-F238E27FC236}">
                <a16:creationId xmlns:a16="http://schemas.microsoft.com/office/drawing/2014/main" id="{B6CF4BB7-604C-489B-B288-6843424ABF0F}"/>
              </a:ext>
            </a:extLst>
          </p:cNvPr>
          <p:cNvSpPr txBox="1"/>
          <p:nvPr/>
        </p:nvSpPr>
        <p:spPr>
          <a:xfrm>
            <a:off x="719998" y="4082316"/>
            <a:ext cx="4189625" cy="923330"/>
          </a:xfrm>
          <a:prstGeom prst="rect">
            <a:avLst/>
          </a:prstGeom>
          <a:noFill/>
        </p:spPr>
        <p:txBody>
          <a:bodyPr wrap="square" rtlCol="0">
            <a:spAutoFit/>
          </a:bodyPr>
          <a:lstStyle/>
          <a:p>
            <a:r>
              <a:rPr lang="en-GB" b="1" dirty="0"/>
              <a:t>Mariner 4 </a:t>
            </a:r>
            <a:r>
              <a:rPr lang="en-GB" dirty="0"/>
              <a:t>was the first orbiting spacecraft to send pictures of Mars back to Earth in 1965. </a:t>
            </a:r>
            <a:endParaRPr lang="en-GB" sz="1400" dirty="0"/>
          </a:p>
        </p:txBody>
      </p:sp>
      <p:pic>
        <p:nvPicPr>
          <p:cNvPr id="22" name="Picture 21" descr="A picture containing indoor, water, table, small&#10;&#10;Description automatically generated">
            <a:extLst>
              <a:ext uri="{FF2B5EF4-FFF2-40B4-BE49-F238E27FC236}">
                <a16:creationId xmlns:a16="http://schemas.microsoft.com/office/drawing/2014/main" id="{BCA0D3A9-4367-4FF7-B400-C7A3A6DF77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66103" y="4243024"/>
            <a:ext cx="3393918" cy="2015139"/>
          </a:xfrm>
          <a:prstGeom prst="rect">
            <a:avLst/>
          </a:prstGeom>
        </p:spPr>
      </p:pic>
      <p:sp>
        <p:nvSpPr>
          <p:cNvPr id="8" name="TextBox 7">
            <a:extLst>
              <a:ext uri="{FF2B5EF4-FFF2-40B4-BE49-F238E27FC236}">
                <a16:creationId xmlns:a16="http://schemas.microsoft.com/office/drawing/2014/main" id="{E99E6AE7-6124-4754-BE88-AAAAA345FA83}"/>
              </a:ext>
            </a:extLst>
          </p:cNvPr>
          <p:cNvSpPr txBox="1"/>
          <p:nvPr/>
        </p:nvSpPr>
        <p:spPr>
          <a:xfrm>
            <a:off x="8037053" y="6258163"/>
            <a:ext cx="746089" cy="307777"/>
          </a:xfrm>
          <a:prstGeom prst="rect">
            <a:avLst/>
          </a:prstGeom>
          <a:noFill/>
        </p:spPr>
        <p:txBody>
          <a:bodyPr wrap="square">
            <a:spAutoFit/>
          </a:bodyPr>
          <a:lstStyle/>
          <a:p>
            <a:r>
              <a:rPr lang="en-GB" sz="1400" dirty="0"/>
              <a:t>©NASA </a:t>
            </a:r>
          </a:p>
        </p:txBody>
      </p:sp>
      <p:pic>
        <p:nvPicPr>
          <p:cNvPr id="3" name="Picture 2" descr="A picture containing tube&#10;&#10;Description automatically generated">
            <a:extLst>
              <a:ext uri="{FF2B5EF4-FFF2-40B4-BE49-F238E27FC236}">
                <a16:creationId xmlns:a16="http://schemas.microsoft.com/office/drawing/2014/main" id="{F25620BE-BA04-44A7-A9D6-F039A9F041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66103" y="1043699"/>
            <a:ext cx="3393918" cy="2547957"/>
          </a:xfrm>
          <a:prstGeom prst="rect">
            <a:avLst/>
          </a:prstGeom>
        </p:spPr>
      </p:pic>
      <p:sp>
        <p:nvSpPr>
          <p:cNvPr id="12" name="Rectangle: Rounded Corners 11">
            <a:extLst>
              <a:ext uri="{FF2B5EF4-FFF2-40B4-BE49-F238E27FC236}">
                <a16:creationId xmlns:a16="http://schemas.microsoft.com/office/drawing/2014/main" id="{88934E84-D4F2-4F70-A398-BC6787D2FE6B}"/>
              </a:ext>
            </a:extLst>
          </p:cNvPr>
          <p:cNvSpPr/>
          <p:nvPr/>
        </p:nvSpPr>
        <p:spPr>
          <a:xfrm>
            <a:off x="719998" y="2010546"/>
            <a:ext cx="3957478" cy="1252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effectLst/>
                <a:ea typeface="DengXian" panose="02010600030101010101" pitchFamily="2" charset="-122"/>
                <a:cs typeface="Arial" panose="020B0604020202020204" pitchFamily="34" charset="0"/>
              </a:rPr>
              <a:t>What would you consider to be possible limitations in viewing planets from Earth or from the Hubble space telescope?</a:t>
            </a:r>
          </a:p>
        </p:txBody>
      </p:sp>
      <p:sp>
        <p:nvSpPr>
          <p:cNvPr id="14" name="TextBox 13">
            <a:extLst>
              <a:ext uri="{FF2B5EF4-FFF2-40B4-BE49-F238E27FC236}">
                <a16:creationId xmlns:a16="http://schemas.microsoft.com/office/drawing/2014/main" id="{C0B25DA9-C1D4-4F4A-8796-2CF49B3CD511}"/>
              </a:ext>
            </a:extLst>
          </p:cNvPr>
          <p:cNvSpPr txBox="1"/>
          <p:nvPr/>
        </p:nvSpPr>
        <p:spPr>
          <a:xfrm>
            <a:off x="8037054" y="3591656"/>
            <a:ext cx="746089" cy="307777"/>
          </a:xfrm>
          <a:prstGeom prst="rect">
            <a:avLst/>
          </a:prstGeom>
          <a:noFill/>
        </p:spPr>
        <p:txBody>
          <a:bodyPr wrap="square">
            <a:spAutoFit/>
          </a:bodyPr>
          <a:lstStyle/>
          <a:p>
            <a:r>
              <a:rPr lang="en-GB" sz="1400" dirty="0"/>
              <a:t>©NASA </a:t>
            </a:r>
          </a:p>
        </p:txBody>
      </p:sp>
    </p:spTree>
    <p:extLst>
      <p:ext uri="{BB962C8B-B14F-4D97-AF65-F5344CB8AC3E}">
        <p14:creationId xmlns:p14="http://schemas.microsoft.com/office/powerpoint/2010/main" val="2509960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7D0B9F-310C-4F3D-B1A0-78D931200B3C}"/>
              </a:ext>
            </a:extLst>
          </p:cNvPr>
          <p:cNvSpPr txBox="1"/>
          <p:nvPr/>
        </p:nvSpPr>
        <p:spPr>
          <a:xfrm>
            <a:off x="720000" y="360000"/>
            <a:ext cx="3873561" cy="369332"/>
          </a:xfrm>
          <a:prstGeom prst="rect">
            <a:avLst/>
          </a:prstGeom>
          <a:noFill/>
        </p:spPr>
        <p:txBody>
          <a:bodyPr wrap="none" rtlCol="0">
            <a:spAutoFit/>
          </a:bodyPr>
          <a:lstStyle/>
          <a:p>
            <a:r>
              <a:rPr lang="en-GB" b="1" dirty="0"/>
              <a:t>Where has Voyager 2 spacecraft been?</a:t>
            </a:r>
          </a:p>
        </p:txBody>
      </p:sp>
      <p:pic>
        <p:nvPicPr>
          <p:cNvPr id="5" name="Picture 4" descr="A satellite in space&#10;&#10;Description automatically generated">
            <a:extLst>
              <a:ext uri="{FF2B5EF4-FFF2-40B4-BE49-F238E27FC236}">
                <a16:creationId xmlns:a16="http://schemas.microsoft.com/office/drawing/2014/main" id="{60435765-2998-4A29-AB3A-19EC808BC45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9086" y="995479"/>
            <a:ext cx="4973343" cy="3692707"/>
          </a:xfrm>
          <a:prstGeom prst="rect">
            <a:avLst/>
          </a:prstGeom>
        </p:spPr>
      </p:pic>
      <p:sp>
        <p:nvSpPr>
          <p:cNvPr id="6" name="TextBox 5">
            <a:extLst>
              <a:ext uri="{FF2B5EF4-FFF2-40B4-BE49-F238E27FC236}">
                <a16:creationId xmlns:a16="http://schemas.microsoft.com/office/drawing/2014/main" id="{10B063DC-BA39-4360-86F4-D0E70DD18694}"/>
              </a:ext>
            </a:extLst>
          </p:cNvPr>
          <p:cNvSpPr txBox="1"/>
          <p:nvPr/>
        </p:nvSpPr>
        <p:spPr>
          <a:xfrm>
            <a:off x="719086" y="4820221"/>
            <a:ext cx="3852914" cy="1477328"/>
          </a:xfrm>
          <a:prstGeom prst="rect">
            <a:avLst/>
          </a:prstGeom>
          <a:noFill/>
        </p:spPr>
        <p:txBody>
          <a:bodyPr wrap="none" rtlCol="0">
            <a:spAutoFit/>
          </a:bodyPr>
          <a:lstStyle/>
          <a:p>
            <a:r>
              <a:rPr lang="en-GB" dirty="0"/>
              <a:t>Voyager 2 spacecraft left Earth in 1977.</a:t>
            </a:r>
          </a:p>
          <a:p>
            <a:endParaRPr lang="en-GB" dirty="0"/>
          </a:p>
          <a:p>
            <a:r>
              <a:rPr lang="en-GB" dirty="0"/>
              <a:t>It reached </a:t>
            </a:r>
            <a:r>
              <a:rPr lang="en-GB" b="1" dirty="0"/>
              <a:t>Uranus</a:t>
            </a:r>
            <a:r>
              <a:rPr lang="en-GB" dirty="0"/>
              <a:t> in 1986.</a:t>
            </a:r>
          </a:p>
          <a:p>
            <a:endParaRPr lang="en-GB" dirty="0"/>
          </a:p>
          <a:p>
            <a:r>
              <a:rPr lang="en-GB" dirty="0"/>
              <a:t>It reached </a:t>
            </a:r>
            <a:r>
              <a:rPr lang="en-GB" b="1" dirty="0"/>
              <a:t>Neptune</a:t>
            </a:r>
            <a:r>
              <a:rPr lang="en-GB" dirty="0"/>
              <a:t> in 1989.</a:t>
            </a:r>
          </a:p>
        </p:txBody>
      </p:sp>
      <p:sp>
        <p:nvSpPr>
          <p:cNvPr id="7" name="Rectangle: Rounded Corners 6">
            <a:extLst>
              <a:ext uri="{FF2B5EF4-FFF2-40B4-BE49-F238E27FC236}">
                <a16:creationId xmlns:a16="http://schemas.microsoft.com/office/drawing/2014/main" id="{2F108B35-12B6-403A-AD0E-F92BC03BC038}"/>
              </a:ext>
            </a:extLst>
          </p:cNvPr>
          <p:cNvSpPr/>
          <p:nvPr/>
        </p:nvSpPr>
        <p:spPr>
          <a:xfrm>
            <a:off x="5296900" y="5249037"/>
            <a:ext cx="3128014" cy="1048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long did it take Voyager 2 to reach the Ice Giants?</a:t>
            </a:r>
          </a:p>
        </p:txBody>
      </p:sp>
    </p:spTree>
    <p:extLst>
      <p:ext uri="{BB962C8B-B14F-4D97-AF65-F5344CB8AC3E}">
        <p14:creationId xmlns:p14="http://schemas.microsoft.com/office/powerpoint/2010/main" val="2717238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2772000" cy="360000"/>
          </a:xfrm>
          <a:prstGeom prst="rect">
            <a:avLst/>
          </a:prstGeom>
          <a:noFill/>
        </p:spPr>
        <p:txBody>
          <a:bodyPr wrap="none" rtlCol="0">
            <a:spAutoFit/>
          </a:bodyPr>
          <a:lstStyle/>
          <a:p>
            <a:r>
              <a:rPr lang="en-GB" b="1" dirty="0"/>
              <a:t>What has landed on Mars?</a:t>
            </a:r>
          </a:p>
        </p:txBody>
      </p:sp>
      <p:pic>
        <p:nvPicPr>
          <p:cNvPr id="3" name="Picture 2" descr="A picture containing vehicle, sitting, table, beach&#10;&#10;Description automatically generated">
            <a:extLst>
              <a:ext uri="{FF2B5EF4-FFF2-40B4-BE49-F238E27FC236}">
                <a16:creationId xmlns:a16="http://schemas.microsoft.com/office/drawing/2014/main" id="{3A069F93-6748-4F6B-B556-9AFE9B9124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643" y="933882"/>
            <a:ext cx="3209026" cy="2567837"/>
          </a:xfrm>
          <a:prstGeom prst="rect">
            <a:avLst/>
          </a:prstGeom>
        </p:spPr>
      </p:pic>
      <p:pic>
        <p:nvPicPr>
          <p:cNvPr id="10" name="Picture 9" descr="A close up of a desert&#10;&#10;Description automatically generated">
            <a:extLst>
              <a:ext uri="{FF2B5EF4-FFF2-40B4-BE49-F238E27FC236}">
                <a16:creationId xmlns:a16="http://schemas.microsoft.com/office/drawing/2014/main" id="{CDEC386C-560A-4FEA-9095-C3142EAB7A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3695" y="933882"/>
            <a:ext cx="2824031" cy="3963410"/>
          </a:xfrm>
          <a:prstGeom prst="rect">
            <a:avLst/>
          </a:prstGeom>
        </p:spPr>
      </p:pic>
      <p:sp>
        <p:nvSpPr>
          <p:cNvPr id="12" name="TextBox 11">
            <a:extLst>
              <a:ext uri="{FF2B5EF4-FFF2-40B4-BE49-F238E27FC236}">
                <a16:creationId xmlns:a16="http://schemas.microsoft.com/office/drawing/2014/main" id="{FBD85958-1E24-4354-875E-FC786689732D}"/>
              </a:ext>
            </a:extLst>
          </p:cNvPr>
          <p:cNvSpPr txBox="1"/>
          <p:nvPr/>
        </p:nvSpPr>
        <p:spPr>
          <a:xfrm>
            <a:off x="720000" y="3484903"/>
            <a:ext cx="3008388" cy="584775"/>
          </a:xfrm>
          <a:prstGeom prst="rect">
            <a:avLst/>
          </a:prstGeom>
          <a:noFill/>
        </p:spPr>
        <p:txBody>
          <a:bodyPr wrap="none" rtlCol="0">
            <a:spAutoFit/>
          </a:bodyPr>
          <a:lstStyle/>
          <a:p>
            <a:r>
              <a:rPr lang="en-GB" b="1" dirty="0"/>
              <a:t>Spirit</a:t>
            </a:r>
            <a:r>
              <a:rPr lang="en-GB" dirty="0"/>
              <a:t> and </a:t>
            </a:r>
            <a:r>
              <a:rPr lang="en-GB" b="1" dirty="0"/>
              <a:t>Opportunity</a:t>
            </a:r>
            <a:r>
              <a:rPr lang="en-GB" dirty="0"/>
              <a:t> Rovers</a:t>
            </a:r>
          </a:p>
          <a:p>
            <a:r>
              <a:rPr lang="en-GB" sz="1400" dirty="0"/>
              <a:t>© NASA/JPL-Caltech/MSSS</a:t>
            </a:r>
          </a:p>
        </p:txBody>
      </p:sp>
      <p:sp>
        <p:nvSpPr>
          <p:cNvPr id="13" name="TextBox 12">
            <a:extLst>
              <a:ext uri="{FF2B5EF4-FFF2-40B4-BE49-F238E27FC236}">
                <a16:creationId xmlns:a16="http://schemas.microsoft.com/office/drawing/2014/main" id="{E68E9A68-FF7B-4861-A3DF-FBB2909EE9CE}"/>
              </a:ext>
            </a:extLst>
          </p:cNvPr>
          <p:cNvSpPr txBox="1"/>
          <p:nvPr/>
        </p:nvSpPr>
        <p:spPr>
          <a:xfrm>
            <a:off x="4433695" y="4897292"/>
            <a:ext cx="2135393" cy="584775"/>
          </a:xfrm>
          <a:prstGeom prst="rect">
            <a:avLst/>
          </a:prstGeom>
          <a:noFill/>
        </p:spPr>
        <p:txBody>
          <a:bodyPr wrap="none" rtlCol="0">
            <a:spAutoFit/>
          </a:bodyPr>
          <a:lstStyle/>
          <a:p>
            <a:r>
              <a:rPr lang="en-GB" b="1" dirty="0"/>
              <a:t>Curiosit</a:t>
            </a:r>
            <a:r>
              <a:rPr lang="en-GB" dirty="0"/>
              <a:t>y Rover</a:t>
            </a:r>
          </a:p>
          <a:p>
            <a:r>
              <a:rPr lang="en-GB" sz="1400" dirty="0"/>
              <a:t>© NASA/JPL-Caltech/MSSS</a:t>
            </a:r>
          </a:p>
        </p:txBody>
      </p:sp>
      <p:pic>
        <p:nvPicPr>
          <p:cNvPr id="15" name="Picture 14" descr="A picture containing indoor, table, umbrella, cake&#10;&#10;Description automatically generated">
            <a:extLst>
              <a:ext uri="{FF2B5EF4-FFF2-40B4-BE49-F238E27FC236}">
                <a16:creationId xmlns:a16="http://schemas.microsoft.com/office/drawing/2014/main" id="{AE73C6C1-2954-4980-BF6C-3D3E4BD762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2643" y="4222770"/>
            <a:ext cx="3209026" cy="1829970"/>
          </a:xfrm>
          <a:prstGeom prst="rect">
            <a:avLst/>
          </a:prstGeom>
        </p:spPr>
      </p:pic>
      <p:sp>
        <p:nvSpPr>
          <p:cNvPr id="17" name="TextBox 16">
            <a:extLst>
              <a:ext uri="{FF2B5EF4-FFF2-40B4-BE49-F238E27FC236}">
                <a16:creationId xmlns:a16="http://schemas.microsoft.com/office/drawing/2014/main" id="{9264EDA9-BE77-4613-901A-F1FD1BE2A737}"/>
              </a:ext>
            </a:extLst>
          </p:cNvPr>
          <p:cNvSpPr txBox="1"/>
          <p:nvPr/>
        </p:nvSpPr>
        <p:spPr>
          <a:xfrm>
            <a:off x="818577" y="6055409"/>
            <a:ext cx="2135393" cy="584775"/>
          </a:xfrm>
          <a:prstGeom prst="rect">
            <a:avLst/>
          </a:prstGeom>
          <a:noFill/>
        </p:spPr>
        <p:txBody>
          <a:bodyPr wrap="none" rtlCol="0">
            <a:spAutoFit/>
          </a:bodyPr>
          <a:lstStyle/>
          <a:p>
            <a:r>
              <a:rPr lang="en-GB" b="1" dirty="0"/>
              <a:t>InSight </a:t>
            </a:r>
            <a:r>
              <a:rPr lang="en-GB" dirty="0"/>
              <a:t>craft</a:t>
            </a:r>
          </a:p>
          <a:p>
            <a:r>
              <a:rPr lang="en-GB" sz="1400" dirty="0"/>
              <a:t>© NASA/JPL-Caltech/MSSS</a:t>
            </a:r>
          </a:p>
        </p:txBody>
      </p:sp>
      <p:sp>
        <p:nvSpPr>
          <p:cNvPr id="18" name="Rectangle: Rounded Corners 17">
            <a:extLst>
              <a:ext uri="{FF2B5EF4-FFF2-40B4-BE49-F238E27FC236}">
                <a16:creationId xmlns:a16="http://schemas.microsoft.com/office/drawing/2014/main" id="{64723E3C-2A23-4822-9FD3-A3D3C92E15A3}"/>
              </a:ext>
            </a:extLst>
          </p:cNvPr>
          <p:cNvSpPr/>
          <p:nvPr/>
        </p:nvSpPr>
        <p:spPr>
          <a:xfrm>
            <a:off x="4433696" y="5674942"/>
            <a:ext cx="4046426" cy="9652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effectLst/>
                <a:ea typeface="DengXian" panose="02010600030101010101" pitchFamily="2" charset="-122"/>
              </a:rPr>
              <a:t>What sort of information do you think is obtained from Mars Rovers and InSight</a:t>
            </a:r>
            <a:r>
              <a:rPr lang="en-GB" dirty="0"/>
              <a:t>?</a:t>
            </a:r>
          </a:p>
        </p:txBody>
      </p:sp>
    </p:spTree>
    <p:extLst>
      <p:ext uri="{BB962C8B-B14F-4D97-AF65-F5344CB8AC3E}">
        <p14:creationId xmlns:p14="http://schemas.microsoft.com/office/powerpoint/2010/main" val="1896794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95A73F-7FE3-41F2-BAF0-A5F48D5532D8}"/>
              </a:ext>
            </a:extLst>
          </p:cNvPr>
          <p:cNvSpPr txBox="1"/>
          <p:nvPr/>
        </p:nvSpPr>
        <p:spPr>
          <a:xfrm>
            <a:off x="720000" y="360000"/>
            <a:ext cx="7688323" cy="369332"/>
          </a:xfrm>
          <a:prstGeom prst="rect">
            <a:avLst/>
          </a:prstGeom>
          <a:noFill/>
        </p:spPr>
        <p:txBody>
          <a:bodyPr wrap="none" rtlCol="0">
            <a:spAutoFit/>
          </a:bodyPr>
          <a:lstStyle/>
          <a:p>
            <a:r>
              <a:rPr lang="en-GB" b="1" dirty="0"/>
              <a:t>What has InSight found out in the first year of its mission (in 2019)?		1</a:t>
            </a:r>
          </a:p>
        </p:txBody>
      </p:sp>
      <p:sp>
        <p:nvSpPr>
          <p:cNvPr id="8" name="TextBox 7">
            <a:extLst>
              <a:ext uri="{FF2B5EF4-FFF2-40B4-BE49-F238E27FC236}">
                <a16:creationId xmlns:a16="http://schemas.microsoft.com/office/drawing/2014/main" id="{8D83042C-3011-42E8-9037-34B1645D07C9}"/>
              </a:ext>
            </a:extLst>
          </p:cNvPr>
          <p:cNvSpPr txBox="1"/>
          <p:nvPr/>
        </p:nvSpPr>
        <p:spPr>
          <a:xfrm>
            <a:off x="720000" y="895896"/>
            <a:ext cx="6665538" cy="1200329"/>
          </a:xfrm>
          <a:prstGeom prst="rect">
            <a:avLst/>
          </a:prstGeom>
          <a:noFill/>
        </p:spPr>
        <p:txBody>
          <a:bodyPr wrap="square" rtlCol="0">
            <a:spAutoFit/>
          </a:bodyPr>
          <a:lstStyle/>
          <a:p>
            <a:r>
              <a:rPr lang="en-GB" dirty="0"/>
              <a:t>174 </a:t>
            </a:r>
            <a:r>
              <a:rPr lang="en-GB" b="1" dirty="0" err="1"/>
              <a:t>marsquakes</a:t>
            </a:r>
            <a:r>
              <a:rPr lang="en-GB" dirty="0"/>
              <a:t> were detected in 6 months.</a:t>
            </a:r>
          </a:p>
          <a:p>
            <a:endParaRPr lang="en-GB" dirty="0"/>
          </a:p>
          <a:p>
            <a:pPr marL="285750" indent="-285750">
              <a:buFont typeface="Arial" panose="020B0604020202020204" pitchFamily="34" charset="0"/>
              <a:buChar char="•"/>
            </a:pPr>
            <a:r>
              <a:rPr lang="en-GB" dirty="0"/>
              <a:t>150 from the surface (crustal events)</a:t>
            </a:r>
          </a:p>
          <a:p>
            <a:pPr marL="285750" indent="-285750">
              <a:buFont typeface="Arial" panose="020B0604020202020204" pitchFamily="34" charset="0"/>
              <a:buChar char="•"/>
            </a:pPr>
            <a:r>
              <a:rPr lang="en-GB" dirty="0"/>
              <a:t>24 from deeper into the surface of Mars (sub-crustal events)</a:t>
            </a:r>
          </a:p>
        </p:txBody>
      </p:sp>
      <p:pic>
        <p:nvPicPr>
          <p:cNvPr id="13" name="Picture 12" descr="A close up of a mountain&#10;&#10;Description automatically generated">
            <a:extLst>
              <a:ext uri="{FF2B5EF4-FFF2-40B4-BE49-F238E27FC236}">
                <a16:creationId xmlns:a16="http://schemas.microsoft.com/office/drawing/2014/main" id="{B7FDECDE-A40E-4C30-AC6B-222754A198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2522261"/>
            <a:ext cx="3984939" cy="2490587"/>
          </a:xfrm>
          <a:prstGeom prst="rect">
            <a:avLst/>
          </a:prstGeom>
        </p:spPr>
      </p:pic>
      <p:sp>
        <p:nvSpPr>
          <p:cNvPr id="14" name="TextBox 13">
            <a:extLst>
              <a:ext uri="{FF2B5EF4-FFF2-40B4-BE49-F238E27FC236}">
                <a16:creationId xmlns:a16="http://schemas.microsoft.com/office/drawing/2014/main" id="{D17DF3E0-0EA0-4B26-A691-2BF4638ADD7E}"/>
              </a:ext>
            </a:extLst>
          </p:cNvPr>
          <p:cNvSpPr txBox="1"/>
          <p:nvPr/>
        </p:nvSpPr>
        <p:spPr>
          <a:xfrm>
            <a:off x="622464" y="5012848"/>
            <a:ext cx="3211841" cy="523220"/>
          </a:xfrm>
          <a:prstGeom prst="rect">
            <a:avLst/>
          </a:prstGeom>
          <a:noFill/>
        </p:spPr>
        <p:txBody>
          <a:bodyPr wrap="none" rtlCol="0">
            <a:spAutoFit/>
          </a:bodyPr>
          <a:lstStyle/>
          <a:p>
            <a:r>
              <a:rPr lang="en-GB" sz="1400" dirty="0"/>
              <a:t>Landslide on Mars surface.</a:t>
            </a:r>
          </a:p>
          <a:p>
            <a:r>
              <a:rPr lang="en-GB" sz="1400" dirty="0"/>
              <a:t>©NASA/JPL-Caltech/University of Arizona</a:t>
            </a:r>
          </a:p>
        </p:txBody>
      </p:sp>
      <p:pic>
        <p:nvPicPr>
          <p:cNvPr id="16" name="Picture 15" descr="A picture containing photo, large, ball&#10;&#10;Description automatically generated">
            <a:extLst>
              <a:ext uri="{FF2B5EF4-FFF2-40B4-BE49-F238E27FC236}">
                <a16:creationId xmlns:a16="http://schemas.microsoft.com/office/drawing/2014/main" id="{99CC7242-3469-4488-AC00-ABCDE39D09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227" r="12927"/>
          <a:stretch/>
        </p:blipFill>
        <p:spPr>
          <a:xfrm>
            <a:off x="5104431" y="2522261"/>
            <a:ext cx="3267619" cy="2490587"/>
          </a:xfrm>
          <a:prstGeom prst="rect">
            <a:avLst/>
          </a:prstGeom>
        </p:spPr>
      </p:pic>
      <p:sp>
        <p:nvSpPr>
          <p:cNvPr id="18" name="TextBox 17">
            <a:extLst>
              <a:ext uri="{FF2B5EF4-FFF2-40B4-BE49-F238E27FC236}">
                <a16:creationId xmlns:a16="http://schemas.microsoft.com/office/drawing/2014/main" id="{2EAF6183-FFED-4FBC-9548-82494B0D2DB4}"/>
              </a:ext>
            </a:extLst>
          </p:cNvPr>
          <p:cNvSpPr txBox="1"/>
          <p:nvPr/>
        </p:nvSpPr>
        <p:spPr>
          <a:xfrm>
            <a:off x="5104431" y="5012848"/>
            <a:ext cx="3653615" cy="738664"/>
          </a:xfrm>
          <a:prstGeom prst="rect">
            <a:avLst/>
          </a:prstGeom>
          <a:noFill/>
        </p:spPr>
        <p:txBody>
          <a:bodyPr wrap="square">
            <a:spAutoFit/>
          </a:bodyPr>
          <a:lstStyle/>
          <a:p>
            <a:r>
              <a:rPr lang="en-GB" sz="1400" dirty="0">
                <a:effectLst/>
                <a:ea typeface="DengXian" panose="02010600030101010101" pitchFamily="2" charset="-122"/>
              </a:rPr>
              <a:t>An artists concept of seismic waves through Mars’ interior.</a:t>
            </a:r>
          </a:p>
          <a:p>
            <a:r>
              <a:rPr lang="en-GB" sz="1400" dirty="0">
                <a:ea typeface="DengXian" panose="02010600030101010101" pitchFamily="2" charset="-122"/>
              </a:rPr>
              <a:t>©NASA/JPL-Caltech/ETH Zurich/ Van </a:t>
            </a:r>
            <a:r>
              <a:rPr lang="en-GB" sz="1400" dirty="0" err="1">
                <a:ea typeface="DengXian" panose="02010600030101010101" pitchFamily="2" charset="-122"/>
              </a:rPr>
              <a:t>Driel</a:t>
            </a:r>
            <a:endParaRPr lang="en-GB" sz="1400" dirty="0"/>
          </a:p>
        </p:txBody>
      </p:sp>
    </p:spTree>
    <p:extLst>
      <p:ext uri="{BB962C8B-B14F-4D97-AF65-F5344CB8AC3E}">
        <p14:creationId xmlns:p14="http://schemas.microsoft.com/office/powerpoint/2010/main" val="896329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95A73F-7FE3-41F2-BAF0-A5F48D5532D8}"/>
              </a:ext>
            </a:extLst>
          </p:cNvPr>
          <p:cNvSpPr txBox="1"/>
          <p:nvPr/>
        </p:nvSpPr>
        <p:spPr>
          <a:xfrm>
            <a:off x="720000" y="360000"/>
            <a:ext cx="7688323" cy="369332"/>
          </a:xfrm>
          <a:prstGeom prst="rect">
            <a:avLst/>
          </a:prstGeom>
          <a:noFill/>
        </p:spPr>
        <p:txBody>
          <a:bodyPr wrap="none" rtlCol="0">
            <a:spAutoFit/>
          </a:bodyPr>
          <a:lstStyle/>
          <a:p>
            <a:r>
              <a:rPr lang="en-GB" b="1" dirty="0"/>
              <a:t>What has InSight found out in the first year of its mission (in 2019)?		2</a:t>
            </a:r>
          </a:p>
        </p:txBody>
      </p:sp>
      <p:sp>
        <p:nvSpPr>
          <p:cNvPr id="2" name="TextBox 1">
            <a:extLst>
              <a:ext uri="{FF2B5EF4-FFF2-40B4-BE49-F238E27FC236}">
                <a16:creationId xmlns:a16="http://schemas.microsoft.com/office/drawing/2014/main" id="{F8399A60-F95D-4EBC-B76E-5D2EE40CE7C4}"/>
              </a:ext>
            </a:extLst>
          </p:cNvPr>
          <p:cNvSpPr txBox="1"/>
          <p:nvPr/>
        </p:nvSpPr>
        <p:spPr>
          <a:xfrm>
            <a:off x="720000" y="766894"/>
            <a:ext cx="8143584" cy="1200329"/>
          </a:xfrm>
          <a:prstGeom prst="rect">
            <a:avLst/>
          </a:prstGeom>
          <a:noFill/>
        </p:spPr>
        <p:txBody>
          <a:bodyPr wrap="square" rtlCol="0">
            <a:spAutoFit/>
          </a:bodyPr>
          <a:lstStyle/>
          <a:p>
            <a:pPr marL="285750" indent="-285750">
              <a:buFont typeface="Arial" panose="020B0604020202020204" pitchFamily="34" charset="0"/>
              <a:buChar char="•"/>
            </a:pPr>
            <a:r>
              <a:rPr lang="en-GB" b="1" dirty="0"/>
              <a:t>InSight</a:t>
            </a:r>
            <a:r>
              <a:rPr lang="en-GB" dirty="0"/>
              <a:t> has detected </a:t>
            </a:r>
            <a:r>
              <a:rPr lang="en-GB" b="1" dirty="0"/>
              <a:t>magnetic fields </a:t>
            </a:r>
            <a:r>
              <a:rPr lang="en-GB" dirty="0"/>
              <a:t>10x stronger than previously detected by orbiting satellites. </a:t>
            </a:r>
          </a:p>
          <a:p>
            <a:pPr marL="285750" indent="-285750">
              <a:buFont typeface="Arial" panose="020B0604020202020204" pitchFamily="34" charset="0"/>
              <a:buChar char="•"/>
            </a:pPr>
            <a:r>
              <a:rPr lang="en-GB" dirty="0"/>
              <a:t>Scientists think that there are probably </a:t>
            </a:r>
            <a:r>
              <a:rPr lang="en-GB" b="1" dirty="0"/>
              <a:t>magnetised rocks </a:t>
            </a:r>
            <a:r>
              <a:rPr lang="en-GB" dirty="0"/>
              <a:t>deep beneath the surface.</a:t>
            </a:r>
          </a:p>
        </p:txBody>
      </p:sp>
      <p:pic>
        <p:nvPicPr>
          <p:cNvPr id="5" name="Picture 4" descr="A close up of a sandy beach&#10;&#10;Description automatically generated">
            <a:extLst>
              <a:ext uri="{FF2B5EF4-FFF2-40B4-BE49-F238E27FC236}">
                <a16:creationId xmlns:a16="http://schemas.microsoft.com/office/drawing/2014/main" id="{2650C22E-AD4B-4BD7-9B8F-B9FCD0AD17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3984" y="2135985"/>
            <a:ext cx="6031526" cy="3367180"/>
          </a:xfrm>
          <a:prstGeom prst="rect">
            <a:avLst/>
          </a:prstGeom>
        </p:spPr>
      </p:pic>
      <p:sp>
        <p:nvSpPr>
          <p:cNvPr id="12" name="TextBox 11">
            <a:extLst>
              <a:ext uri="{FF2B5EF4-FFF2-40B4-BE49-F238E27FC236}">
                <a16:creationId xmlns:a16="http://schemas.microsoft.com/office/drawing/2014/main" id="{75D253BE-5602-4E08-BD09-9D514AAD7B33}"/>
              </a:ext>
            </a:extLst>
          </p:cNvPr>
          <p:cNvSpPr txBox="1"/>
          <p:nvPr/>
        </p:nvSpPr>
        <p:spPr>
          <a:xfrm>
            <a:off x="837566" y="6074020"/>
            <a:ext cx="7688323" cy="369332"/>
          </a:xfrm>
          <a:prstGeom prst="rect">
            <a:avLst/>
          </a:prstGeom>
          <a:noFill/>
        </p:spPr>
        <p:txBody>
          <a:bodyPr wrap="square">
            <a:spAutoFit/>
          </a:bodyPr>
          <a:lstStyle/>
          <a:p>
            <a:r>
              <a:rPr lang="en-GB" b="0" i="0" dirty="0">
                <a:effectLst/>
                <a:latin typeface="Montserrat"/>
              </a:rPr>
              <a:t>NASA's InSight spacecraft with its instruments deployed on the Martian surface.</a:t>
            </a:r>
          </a:p>
        </p:txBody>
      </p:sp>
      <p:sp>
        <p:nvSpPr>
          <p:cNvPr id="15" name="TextBox 14">
            <a:extLst>
              <a:ext uri="{FF2B5EF4-FFF2-40B4-BE49-F238E27FC236}">
                <a16:creationId xmlns:a16="http://schemas.microsoft.com/office/drawing/2014/main" id="{38B6272C-D90D-4A68-BA75-E4FBF335BA04}"/>
              </a:ext>
            </a:extLst>
          </p:cNvPr>
          <p:cNvSpPr txBox="1"/>
          <p:nvPr/>
        </p:nvSpPr>
        <p:spPr>
          <a:xfrm>
            <a:off x="1353984" y="5503165"/>
            <a:ext cx="4572000" cy="307777"/>
          </a:xfrm>
          <a:prstGeom prst="rect">
            <a:avLst/>
          </a:prstGeom>
          <a:noFill/>
        </p:spPr>
        <p:txBody>
          <a:bodyPr wrap="square">
            <a:spAutoFit/>
          </a:bodyPr>
          <a:lstStyle/>
          <a:p>
            <a:r>
              <a:rPr lang="en-GB" sz="1400" b="0" i="0" dirty="0">
                <a:effectLst/>
                <a:latin typeface="Calibri" panose="020F0502020204030204" pitchFamily="34" charset="0"/>
                <a:cs typeface="Calibri" panose="020F0502020204030204" pitchFamily="34" charset="0"/>
              </a:rPr>
              <a:t>©</a:t>
            </a:r>
            <a:r>
              <a:rPr lang="en-GB" sz="1400" b="0" i="0" dirty="0">
                <a:effectLst/>
                <a:latin typeface="Montserrat"/>
              </a:rPr>
              <a:t>NASA/JPL-Caltech</a:t>
            </a:r>
            <a:endParaRPr lang="en-GB" sz="1800" dirty="0"/>
          </a:p>
        </p:txBody>
      </p:sp>
    </p:spTree>
    <p:extLst>
      <p:ext uri="{BB962C8B-B14F-4D97-AF65-F5344CB8AC3E}">
        <p14:creationId xmlns:p14="http://schemas.microsoft.com/office/powerpoint/2010/main" val="4150476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95A73F-7FE3-41F2-BAF0-A5F48D5532D8}"/>
              </a:ext>
            </a:extLst>
          </p:cNvPr>
          <p:cNvSpPr txBox="1"/>
          <p:nvPr/>
        </p:nvSpPr>
        <p:spPr>
          <a:xfrm>
            <a:off x="720000" y="360000"/>
            <a:ext cx="7688323" cy="369332"/>
          </a:xfrm>
          <a:prstGeom prst="rect">
            <a:avLst/>
          </a:prstGeom>
          <a:noFill/>
        </p:spPr>
        <p:txBody>
          <a:bodyPr wrap="none" rtlCol="0">
            <a:spAutoFit/>
          </a:bodyPr>
          <a:lstStyle/>
          <a:p>
            <a:r>
              <a:rPr lang="en-GB" b="1" dirty="0"/>
              <a:t>What has InSight found out in the first year of its mission (in 2019)?		3</a:t>
            </a:r>
          </a:p>
        </p:txBody>
      </p:sp>
      <p:sp>
        <p:nvSpPr>
          <p:cNvPr id="2" name="TextBox 1">
            <a:extLst>
              <a:ext uri="{FF2B5EF4-FFF2-40B4-BE49-F238E27FC236}">
                <a16:creationId xmlns:a16="http://schemas.microsoft.com/office/drawing/2014/main" id="{850DE47C-A0D2-4DCE-8D62-BC8BA91DB11B}"/>
              </a:ext>
            </a:extLst>
          </p:cNvPr>
          <p:cNvSpPr txBox="1"/>
          <p:nvPr/>
        </p:nvSpPr>
        <p:spPr>
          <a:xfrm>
            <a:off x="727837" y="971965"/>
            <a:ext cx="2338332" cy="369332"/>
          </a:xfrm>
          <a:prstGeom prst="rect">
            <a:avLst/>
          </a:prstGeom>
          <a:noFill/>
        </p:spPr>
        <p:txBody>
          <a:bodyPr wrap="none" rtlCol="0">
            <a:spAutoFit/>
          </a:bodyPr>
          <a:lstStyle/>
          <a:p>
            <a:r>
              <a:rPr lang="en-GB" dirty="0">
                <a:hlinkClick r:id="rId3"/>
              </a:rPr>
              <a:t>Daily weather reports</a:t>
            </a:r>
            <a:r>
              <a:rPr lang="en-GB" dirty="0"/>
              <a:t>:</a:t>
            </a:r>
          </a:p>
        </p:txBody>
      </p:sp>
      <p:graphicFrame>
        <p:nvGraphicFramePr>
          <p:cNvPr id="4" name="Table 4">
            <a:extLst>
              <a:ext uri="{FF2B5EF4-FFF2-40B4-BE49-F238E27FC236}">
                <a16:creationId xmlns:a16="http://schemas.microsoft.com/office/drawing/2014/main" id="{9688183E-B58B-467A-A3B3-CA241D0867FB}"/>
              </a:ext>
            </a:extLst>
          </p:cNvPr>
          <p:cNvGraphicFramePr>
            <a:graphicFrameLocks noGrp="1"/>
          </p:cNvGraphicFramePr>
          <p:nvPr>
            <p:extLst>
              <p:ext uri="{D42A27DB-BD31-4B8C-83A1-F6EECF244321}">
                <p14:modId xmlns:p14="http://schemas.microsoft.com/office/powerpoint/2010/main" val="2394159112"/>
              </p:ext>
            </p:extLst>
          </p:nvPr>
        </p:nvGraphicFramePr>
        <p:xfrm>
          <a:off x="727837" y="1576822"/>
          <a:ext cx="7688325" cy="1416591"/>
        </p:xfrm>
        <a:graphic>
          <a:graphicData uri="http://schemas.openxmlformats.org/drawingml/2006/table">
            <a:tbl>
              <a:tblPr firstRow="1" bandRow="1">
                <a:tableStyleId>{5C22544A-7EE6-4342-B048-85BDC9FD1C3A}</a:tableStyleId>
              </a:tblPr>
              <a:tblGrid>
                <a:gridCol w="1537665">
                  <a:extLst>
                    <a:ext uri="{9D8B030D-6E8A-4147-A177-3AD203B41FA5}">
                      <a16:colId xmlns:a16="http://schemas.microsoft.com/office/drawing/2014/main" val="712404679"/>
                    </a:ext>
                  </a:extLst>
                </a:gridCol>
                <a:gridCol w="1537665">
                  <a:extLst>
                    <a:ext uri="{9D8B030D-6E8A-4147-A177-3AD203B41FA5}">
                      <a16:colId xmlns:a16="http://schemas.microsoft.com/office/drawing/2014/main" val="2114848730"/>
                    </a:ext>
                  </a:extLst>
                </a:gridCol>
                <a:gridCol w="1537665">
                  <a:extLst>
                    <a:ext uri="{9D8B030D-6E8A-4147-A177-3AD203B41FA5}">
                      <a16:colId xmlns:a16="http://schemas.microsoft.com/office/drawing/2014/main" val="3822884514"/>
                    </a:ext>
                  </a:extLst>
                </a:gridCol>
                <a:gridCol w="1537665">
                  <a:extLst>
                    <a:ext uri="{9D8B030D-6E8A-4147-A177-3AD203B41FA5}">
                      <a16:colId xmlns:a16="http://schemas.microsoft.com/office/drawing/2014/main" val="913017863"/>
                    </a:ext>
                  </a:extLst>
                </a:gridCol>
                <a:gridCol w="1537665">
                  <a:extLst>
                    <a:ext uri="{9D8B030D-6E8A-4147-A177-3AD203B41FA5}">
                      <a16:colId xmlns:a16="http://schemas.microsoft.com/office/drawing/2014/main" val="2959142974"/>
                    </a:ext>
                  </a:extLst>
                </a:gridCol>
              </a:tblGrid>
              <a:tr h="1007851">
                <a:tc>
                  <a:txBody>
                    <a:bodyPr/>
                    <a:lstStyle/>
                    <a:p>
                      <a:r>
                        <a:rPr lang="en-GB" dirty="0"/>
                        <a:t>Sol</a:t>
                      </a:r>
                    </a:p>
                  </a:txBody>
                  <a:tcPr/>
                </a:tc>
                <a:tc>
                  <a:txBody>
                    <a:bodyPr/>
                    <a:lstStyle/>
                    <a:p>
                      <a:r>
                        <a:rPr lang="en-GB" dirty="0"/>
                        <a:t>Wind speed (km/hour)</a:t>
                      </a:r>
                    </a:p>
                  </a:txBody>
                  <a:tcPr/>
                </a:tc>
                <a:tc>
                  <a:txBody>
                    <a:bodyPr/>
                    <a:lstStyle/>
                    <a:p>
                      <a:r>
                        <a:rPr lang="en-GB" dirty="0"/>
                        <a:t>Temperature at dawn (°C)</a:t>
                      </a:r>
                    </a:p>
                  </a:txBody>
                  <a:tcPr/>
                </a:tc>
                <a:tc>
                  <a:txBody>
                    <a:bodyPr/>
                    <a:lstStyle/>
                    <a:p>
                      <a:r>
                        <a:rPr lang="en-GB" dirty="0"/>
                        <a:t>Temperature at midday (°C)</a:t>
                      </a:r>
                    </a:p>
                  </a:txBody>
                  <a:tcPr/>
                </a:tc>
                <a:tc>
                  <a:txBody>
                    <a:bodyPr/>
                    <a:lstStyle/>
                    <a:p>
                      <a:r>
                        <a:rPr lang="en-GB" dirty="0"/>
                        <a:t>Surface pressure (Pascals)</a:t>
                      </a:r>
                    </a:p>
                  </a:txBody>
                  <a:tcPr/>
                </a:tc>
                <a:extLst>
                  <a:ext uri="{0D108BD9-81ED-4DB2-BD59-A6C34878D82A}">
                    <a16:rowId xmlns:a16="http://schemas.microsoft.com/office/drawing/2014/main" val="2237119248"/>
                  </a:ext>
                </a:extLst>
              </a:tr>
              <a:tr h="408740">
                <a:tc>
                  <a:txBody>
                    <a:bodyPr/>
                    <a:lstStyle/>
                    <a:p>
                      <a:r>
                        <a:rPr lang="en-GB" dirty="0"/>
                        <a:t>19</a:t>
                      </a:r>
                    </a:p>
                  </a:txBody>
                  <a:tcPr/>
                </a:tc>
                <a:tc>
                  <a:txBody>
                    <a:bodyPr/>
                    <a:lstStyle/>
                    <a:p>
                      <a:r>
                        <a:rPr lang="en-GB" dirty="0"/>
                        <a:t>27 - 63</a:t>
                      </a:r>
                    </a:p>
                  </a:txBody>
                  <a:tcPr/>
                </a:tc>
                <a:tc>
                  <a:txBody>
                    <a:bodyPr/>
                    <a:lstStyle/>
                    <a:p>
                      <a:r>
                        <a:rPr lang="en-GB" dirty="0"/>
                        <a:t>-93.15°C</a:t>
                      </a:r>
                    </a:p>
                  </a:txBody>
                  <a:tcPr/>
                </a:tc>
                <a:tc>
                  <a:txBody>
                    <a:bodyPr/>
                    <a:lstStyle/>
                    <a:p>
                      <a:r>
                        <a:rPr lang="en-GB" dirty="0"/>
                        <a:t>-23.15°C</a:t>
                      </a:r>
                    </a:p>
                  </a:txBody>
                  <a:tcPr/>
                </a:tc>
                <a:tc>
                  <a:txBody>
                    <a:bodyPr/>
                    <a:lstStyle/>
                    <a:p>
                      <a:r>
                        <a:rPr lang="en-GB" dirty="0"/>
                        <a:t>720 - 760</a:t>
                      </a:r>
                    </a:p>
                  </a:txBody>
                  <a:tcPr/>
                </a:tc>
                <a:extLst>
                  <a:ext uri="{0D108BD9-81ED-4DB2-BD59-A6C34878D82A}">
                    <a16:rowId xmlns:a16="http://schemas.microsoft.com/office/drawing/2014/main" val="486689501"/>
                  </a:ext>
                </a:extLst>
              </a:tr>
            </a:tbl>
          </a:graphicData>
        </a:graphic>
      </p:graphicFrame>
      <p:sp>
        <p:nvSpPr>
          <p:cNvPr id="5" name="Rectangle: Rounded Corners 4">
            <a:extLst>
              <a:ext uri="{FF2B5EF4-FFF2-40B4-BE49-F238E27FC236}">
                <a16:creationId xmlns:a16="http://schemas.microsoft.com/office/drawing/2014/main" id="{CCFA6A1E-0503-42D1-B98D-4875DFFEDA84}"/>
              </a:ext>
            </a:extLst>
          </p:cNvPr>
          <p:cNvSpPr/>
          <p:nvPr/>
        </p:nvSpPr>
        <p:spPr>
          <a:xfrm>
            <a:off x="1897003" y="4888455"/>
            <a:ext cx="5349993" cy="7854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does this tell you about life on Mars?</a:t>
            </a:r>
          </a:p>
        </p:txBody>
      </p:sp>
      <p:sp>
        <p:nvSpPr>
          <p:cNvPr id="6" name="TextBox 5">
            <a:extLst>
              <a:ext uri="{FF2B5EF4-FFF2-40B4-BE49-F238E27FC236}">
                <a16:creationId xmlns:a16="http://schemas.microsoft.com/office/drawing/2014/main" id="{97DE9984-1C3E-44E2-858E-9228EC7DA9DD}"/>
              </a:ext>
            </a:extLst>
          </p:cNvPr>
          <p:cNvSpPr txBox="1"/>
          <p:nvPr/>
        </p:nvSpPr>
        <p:spPr>
          <a:xfrm>
            <a:off x="727837" y="3637678"/>
            <a:ext cx="5315238" cy="369332"/>
          </a:xfrm>
          <a:prstGeom prst="rect">
            <a:avLst/>
          </a:prstGeom>
          <a:noFill/>
        </p:spPr>
        <p:txBody>
          <a:bodyPr wrap="none" rtlCol="0">
            <a:spAutoFit/>
          </a:bodyPr>
          <a:lstStyle/>
          <a:p>
            <a:r>
              <a:rPr lang="en-GB" dirty="0"/>
              <a:t>A </a:t>
            </a:r>
            <a:r>
              <a:rPr lang="en-GB" b="1" dirty="0"/>
              <a:t>sol </a:t>
            </a:r>
            <a:r>
              <a:rPr lang="en-GB" dirty="0"/>
              <a:t>is a Mars day = 24 hours, 39 minutes, 35 seconds.</a:t>
            </a:r>
          </a:p>
        </p:txBody>
      </p:sp>
    </p:spTree>
    <p:extLst>
      <p:ext uri="{BB962C8B-B14F-4D97-AF65-F5344CB8AC3E}">
        <p14:creationId xmlns:p14="http://schemas.microsoft.com/office/powerpoint/2010/main" val="2617760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7D0B9F-310C-4F3D-B1A0-78D931200B3C}"/>
              </a:ext>
            </a:extLst>
          </p:cNvPr>
          <p:cNvSpPr txBox="1"/>
          <p:nvPr/>
        </p:nvSpPr>
        <p:spPr>
          <a:xfrm>
            <a:off x="720000" y="360000"/>
            <a:ext cx="7511480" cy="369332"/>
          </a:xfrm>
          <a:prstGeom prst="rect">
            <a:avLst/>
          </a:prstGeom>
          <a:noFill/>
        </p:spPr>
        <p:txBody>
          <a:bodyPr wrap="none" rtlCol="0">
            <a:spAutoFit/>
          </a:bodyPr>
          <a:lstStyle/>
          <a:p>
            <a:r>
              <a:rPr lang="en-GB" b="1" dirty="0"/>
              <a:t>What ‘extraordinary’ information did Voyager 2 spacecraft find out (in 1989)?</a:t>
            </a:r>
          </a:p>
        </p:txBody>
      </p:sp>
      <p:pic>
        <p:nvPicPr>
          <p:cNvPr id="5" name="Picture 4" descr="A picture containing dark, sitting, control, remote&#10;&#10;Description automatically generated">
            <a:extLst>
              <a:ext uri="{FF2B5EF4-FFF2-40B4-BE49-F238E27FC236}">
                <a16:creationId xmlns:a16="http://schemas.microsoft.com/office/drawing/2014/main" id="{118AA6BA-017E-49EB-A751-34A406DB0D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8524" y="1219199"/>
            <a:ext cx="2976649" cy="2895601"/>
          </a:xfrm>
          <a:prstGeom prst="rect">
            <a:avLst/>
          </a:prstGeom>
        </p:spPr>
      </p:pic>
      <p:pic>
        <p:nvPicPr>
          <p:cNvPr id="7" name="Picture 6" descr="A picture containing water, large, airplane, fish&#10;&#10;Description automatically generated">
            <a:extLst>
              <a:ext uri="{FF2B5EF4-FFF2-40B4-BE49-F238E27FC236}">
                <a16:creationId xmlns:a16="http://schemas.microsoft.com/office/drawing/2014/main" id="{96955FFC-F103-4B14-9265-12560CD818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0932" y="1219198"/>
            <a:ext cx="2379015" cy="2895601"/>
          </a:xfrm>
          <a:prstGeom prst="rect">
            <a:avLst/>
          </a:prstGeom>
        </p:spPr>
      </p:pic>
      <p:sp>
        <p:nvSpPr>
          <p:cNvPr id="2" name="TextBox 1">
            <a:extLst>
              <a:ext uri="{FF2B5EF4-FFF2-40B4-BE49-F238E27FC236}">
                <a16:creationId xmlns:a16="http://schemas.microsoft.com/office/drawing/2014/main" id="{95EA0C81-D7DF-437C-9E6B-A799D4A8DD92}"/>
              </a:ext>
            </a:extLst>
          </p:cNvPr>
          <p:cNvSpPr txBox="1"/>
          <p:nvPr/>
        </p:nvSpPr>
        <p:spPr>
          <a:xfrm>
            <a:off x="1946032" y="4547244"/>
            <a:ext cx="1017330" cy="369332"/>
          </a:xfrm>
          <a:prstGeom prst="rect">
            <a:avLst/>
          </a:prstGeom>
          <a:noFill/>
        </p:spPr>
        <p:txBody>
          <a:bodyPr wrap="none" rtlCol="0">
            <a:spAutoFit/>
          </a:bodyPr>
          <a:lstStyle/>
          <a:p>
            <a:r>
              <a:rPr lang="en-GB" b="1" dirty="0"/>
              <a:t>Neptune</a:t>
            </a:r>
          </a:p>
        </p:txBody>
      </p:sp>
      <p:sp>
        <p:nvSpPr>
          <p:cNvPr id="4" name="TextBox 3">
            <a:extLst>
              <a:ext uri="{FF2B5EF4-FFF2-40B4-BE49-F238E27FC236}">
                <a16:creationId xmlns:a16="http://schemas.microsoft.com/office/drawing/2014/main" id="{784FE74B-B709-4052-8109-B8E135C5756F}"/>
              </a:ext>
            </a:extLst>
          </p:cNvPr>
          <p:cNvSpPr txBox="1"/>
          <p:nvPr/>
        </p:nvSpPr>
        <p:spPr>
          <a:xfrm>
            <a:off x="5844449" y="4547244"/>
            <a:ext cx="2311980" cy="369332"/>
          </a:xfrm>
          <a:prstGeom prst="rect">
            <a:avLst/>
          </a:prstGeom>
          <a:noFill/>
        </p:spPr>
        <p:txBody>
          <a:bodyPr wrap="none" rtlCol="0">
            <a:spAutoFit/>
          </a:bodyPr>
          <a:lstStyle/>
          <a:p>
            <a:r>
              <a:rPr lang="en-GB" b="1" dirty="0"/>
              <a:t>Great Dark Spot (GDS)</a:t>
            </a:r>
          </a:p>
        </p:txBody>
      </p:sp>
      <p:cxnSp>
        <p:nvCxnSpPr>
          <p:cNvPr id="8" name="Straight Connector 7">
            <a:extLst>
              <a:ext uri="{FF2B5EF4-FFF2-40B4-BE49-F238E27FC236}">
                <a16:creationId xmlns:a16="http://schemas.microsoft.com/office/drawing/2014/main" id="{0B6AE570-65F8-4D7C-A5DB-EDBA7787CD40}"/>
              </a:ext>
            </a:extLst>
          </p:cNvPr>
          <p:cNvCxnSpPr>
            <a:cxnSpLocks/>
          </p:cNvCxnSpPr>
          <p:nvPr/>
        </p:nvCxnSpPr>
        <p:spPr>
          <a:xfrm flipV="1">
            <a:off x="1758462" y="1758462"/>
            <a:ext cx="5241977" cy="633046"/>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040F206-4FB8-433F-A23B-C96854477447}"/>
              </a:ext>
            </a:extLst>
          </p:cNvPr>
          <p:cNvCxnSpPr>
            <a:cxnSpLocks/>
          </p:cNvCxnSpPr>
          <p:nvPr/>
        </p:nvCxnSpPr>
        <p:spPr>
          <a:xfrm>
            <a:off x="1758462" y="2808927"/>
            <a:ext cx="5241977" cy="32841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727F95C5-7BF8-4667-B7EB-8C9BF85EF4E0}"/>
              </a:ext>
            </a:extLst>
          </p:cNvPr>
          <p:cNvSpPr/>
          <p:nvPr/>
        </p:nvSpPr>
        <p:spPr>
          <a:xfrm>
            <a:off x="2963362" y="5500083"/>
            <a:ext cx="3444750" cy="7344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the GDS is?</a:t>
            </a:r>
          </a:p>
        </p:txBody>
      </p:sp>
      <p:sp>
        <p:nvSpPr>
          <p:cNvPr id="15" name="TextBox 14">
            <a:extLst>
              <a:ext uri="{FF2B5EF4-FFF2-40B4-BE49-F238E27FC236}">
                <a16:creationId xmlns:a16="http://schemas.microsoft.com/office/drawing/2014/main" id="{92F89BFA-79C8-4CE4-BC9B-CF96DC154DE6}"/>
              </a:ext>
            </a:extLst>
          </p:cNvPr>
          <p:cNvSpPr txBox="1"/>
          <p:nvPr/>
        </p:nvSpPr>
        <p:spPr>
          <a:xfrm>
            <a:off x="7283032" y="4106776"/>
            <a:ext cx="1113692" cy="307777"/>
          </a:xfrm>
          <a:prstGeom prst="rect">
            <a:avLst/>
          </a:prstGeom>
          <a:noFill/>
        </p:spPr>
        <p:txBody>
          <a:bodyPr wrap="square">
            <a:spAutoFit/>
          </a:bodyPr>
          <a:lstStyle/>
          <a:p>
            <a:r>
              <a:rPr lang="en-GB" sz="1400" b="0" i="0" dirty="0">
                <a:effectLst/>
                <a:latin typeface="Calibri" panose="020F0502020204030204" pitchFamily="34" charset="0"/>
                <a:cs typeface="Calibri" panose="020F0502020204030204" pitchFamily="34" charset="0"/>
              </a:rPr>
              <a:t>©</a:t>
            </a:r>
            <a:r>
              <a:rPr lang="en-GB" sz="1400" b="0" i="0" dirty="0">
                <a:effectLst/>
                <a:latin typeface="Montserrat"/>
              </a:rPr>
              <a:t>NASA/JPL</a:t>
            </a:r>
            <a:endParaRPr lang="en-GB" sz="1400" dirty="0"/>
          </a:p>
        </p:txBody>
      </p:sp>
      <p:sp>
        <p:nvSpPr>
          <p:cNvPr id="16" name="TextBox 15">
            <a:extLst>
              <a:ext uri="{FF2B5EF4-FFF2-40B4-BE49-F238E27FC236}">
                <a16:creationId xmlns:a16="http://schemas.microsoft.com/office/drawing/2014/main" id="{C5CCA716-77F0-4048-BFE2-44390DF8E17F}"/>
              </a:ext>
            </a:extLst>
          </p:cNvPr>
          <p:cNvSpPr txBox="1"/>
          <p:nvPr/>
        </p:nvSpPr>
        <p:spPr>
          <a:xfrm>
            <a:off x="3070575" y="4106776"/>
            <a:ext cx="1126427" cy="307777"/>
          </a:xfrm>
          <a:prstGeom prst="rect">
            <a:avLst/>
          </a:prstGeom>
          <a:noFill/>
        </p:spPr>
        <p:txBody>
          <a:bodyPr wrap="square">
            <a:spAutoFit/>
          </a:bodyPr>
          <a:lstStyle/>
          <a:p>
            <a:r>
              <a:rPr lang="en-GB" sz="1400" b="0" i="0" dirty="0">
                <a:effectLst/>
                <a:latin typeface="Calibri" panose="020F0502020204030204" pitchFamily="34" charset="0"/>
                <a:cs typeface="Calibri" panose="020F0502020204030204" pitchFamily="34" charset="0"/>
              </a:rPr>
              <a:t>©</a:t>
            </a:r>
            <a:r>
              <a:rPr lang="en-GB" sz="1400" b="0" i="0" dirty="0">
                <a:effectLst/>
                <a:latin typeface="Montserrat"/>
              </a:rPr>
              <a:t>NASA/JPL</a:t>
            </a:r>
            <a:endParaRPr lang="en-GB" sz="1400" dirty="0"/>
          </a:p>
        </p:txBody>
      </p:sp>
    </p:spTree>
    <p:extLst>
      <p:ext uri="{BB962C8B-B14F-4D97-AF65-F5344CB8AC3E}">
        <p14:creationId xmlns:p14="http://schemas.microsoft.com/office/powerpoint/2010/main" val="2274898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7D0B9F-310C-4F3D-B1A0-78D931200B3C}"/>
              </a:ext>
            </a:extLst>
          </p:cNvPr>
          <p:cNvSpPr txBox="1"/>
          <p:nvPr/>
        </p:nvSpPr>
        <p:spPr>
          <a:xfrm>
            <a:off x="720000" y="360000"/>
            <a:ext cx="8171752" cy="369332"/>
          </a:xfrm>
          <a:prstGeom prst="rect">
            <a:avLst/>
          </a:prstGeom>
          <a:noFill/>
        </p:spPr>
        <p:txBody>
          <a:bodyPr wrap="square" rtlCol="0">
            <a:spAutoFit/>
          </a:bodyPr>
          <a:lstStyle/>
          <a:p>
            <a:r>
              <a:rPr lang="en-GB" b="1" dirty="0"/>
              <a:t>What do scientists now know about storms on Neptune?</a:t>
            </a:r>
          </a:p>
        </p:txBody>
      </p:sp>
      <p:sp>
        <p:nvSpPr>
          <p:cNvPr id="6" name="TextBox 5">
            <a:extLst>
              <a:ext uri="{FF2B5EF4-FFF2-40B4-BE49-F238E27FC236}">
                <a16:creationId xmlns:a16="http://schemas.microsoft.com/office/drawing/2014/main" id="{DDB60818-B639-4A3B-B4F5-EE54FCF2FA12}"/>
              </a:ext>
            </a:extLst>
          </p:cNvPr>
          <p:cNvSpPr txBox="1"/>
          <p:nvPr/>
        </p:nvSpPr>
        <p:spPr>
          <a:xfrm>
            <a:off x="4805876" y="4059789"/>
            <a:ext cx="3634789" cy="2308324"/>
          </a:xfrm>
          <a:prstGeom prst="rect">
            <a:avLst/>
          </a:prstGeom>
          <a:noFill/>
        </p:spPr>
        <p:txBody>
          <a:bodyPr wrap="square" rtlCol="0">
            <a:spAutoFit/>
          </a:bodyPr>
          <a:lstStyle/>
          <a:p>
            <a:r>
              <a:rPr lang="en-GB" dirty="0"/>
              <a:t>The scientists concluded:</a:t>
            </a:r>
          </a:p>
          <a:p>
            <a:endParaRPr lang="en-GB" dirty="0"/>
          </a:p>
          <a:p>
            <a:r>
              <a:rPr lang="en-GB" dirty="0"/>
              <a:t>Storms last for at least 1-2 years.</a:t>
            </a:r>
          </a:p>
          <a:p>
            <a:endParaRPr lang="en-GB" dirty="0"/>
          </a:p>
          <a:p>
            <a:r>
              <a:rPr lang="en-GB" dirty="0"/>
              <a:t>Storms can last for 6 years.</a:t>
            </a:r>
          </a:p>
          <a:p>
            <a:endParaRPr lang="en-GB" dirty="0"/>
          </a:p>
          <a:p>
            <a:r>
              <a:rPr lang="en-GB" dirty="0"/>
              <a:t>No storms were detected in 2002, 2005, 2006, 2008 and 2011.</a:t>
            </a:r>
          </a:p>
        </p:txBody>
      </p:sp>
      <p:sp>
        <p:nvSpPr>
          <p:cNvPr id="10" name="TextBox 9">
            <a:extLst>
              <a:ext uri="{FF2B5EF4-FFF2-40B4-BE49-F238E27FC236}">
                <a16:creationId xmlns:a16="http://schemas.microsoft.com/office/drawing/2014/main" id="{0E9D7B09-4FC4-436F-BFFA-A36589223446}"/>
              </a:ext>
            </a:extLst>
          </p:cNvPr>
          <p:cNvSpPr txBox="1"/>
          <p:nvPr/>
        </p:nvSpPr>
        <p:spPr>
          <a:xfrm>
            <a:off x="720000" y="1008993"/>
            <a:ext cx="3868665" cy="1477328"/>
          </a:xfrm>
          <a:prstGeom prst="rect">
            <a:avLst/>
          </a:prstGeom>
          <a:noFill/>
        </p:spPr>
        <p:txBody>
          <a:bodyPr wrap="square" rtlCol="0">
            <a:spAutoFit/>
          </a:bodyPr>
          <a:lstStyle/>
          <a:p>
            <a:r>
              <a:rPr lang="en-GB" dirty="0"/>
              <a:t>Scientists looked at </a:t>
            </a:r>
            <a:r>
              <a:rPr lang="en-GB" b="1" dirty="0"/>
              <a:t>256 images </a:t>
            </a:r>
            <a:r>
              <a:rPr lang="en-GB" dirty="0"/>
              <a:t>taken from the </a:t>
            </a:r>
            <a:r>
              <a:rPr lang="en-GB" b="1" dirty="0"/>
              <a:t>Hubble space telescope </a:t>
            </a:r>
            <a:r>
              <a:rPr lang="en-GB" dirty="0"/>
              <a:t>between 1994 and 2018.</a:t>
            </a:r>
          </a:p>
          <a:p>
            <a:endParaRPr lang="en-GB" dirty="0"/>
          </a:p>
          <a:p>
            <a:r>
              <a:rPr lang="en-GB" dirty="0"/>
              <a:t>They looked for dark spots.</a:t>
            </a:r>
          </a:p>
        </p:txBody>
      </p:sp>
      <p:pic>
        <p:nvPicPr>
          <p:cNvPr id="12" name="Picture 11" descr="A picture containing water, airplane, large, plane&#10;&#10;Description automatically generated">
            <a:extLst>
              <a:ext uri="{FF2B5EF4-FFF2-40B4-BE49-F238E27FC236}">
                <a16:creationId xmlns:a16="http://schemas.microsoft.com/office/drawing/2014/main" id="{AC7B2E32-EAE8-46D2-9226-F3FFC1D7BD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6843" y="2829176"/>
            <a:ext cx="2649981" cy="3225406"/>
          </a:xfrm>
          <a:prstGeom prst="rect">
            <a:avLst/>
          </a:prstGeom>
        </p:spPr>
      </p:pic>
      <p:pic>
        <p:nvPicPr>
          <p:cNvPr id="17" name="Picture 16" descr="A picture containing tube&#10;&#10;Description automatically generated">
            <a:extLst>
              <a:ext uri="{FF2B5EF4-FFF2-40B4-BE49-F238E27FC236}">
                <a16:creationId xmlns:a16="http://schemas.microsoft.com/office/drawing/2014/main" id="{69295A6A-39F4-46B1-A4BB-C79C3247FB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7177" y="1008993"/>
            <a:ext cx="3223488" cy="2420008"/>
          </a:xfrm>
          <a:prstGeom prst="rect">
            <a:avLst/>
          </a:prstGeom>
        </p:spPr>
      </p:pic>
      <p:sp>
        <p:nvSpPr>
          <p:cNvPr id="18" name="TextBox 17">
            <a:extLst>
              <a:ext uri="{FF2B5EF4-FFF2-40B4-BE49-F238E27FC236}">
                <a16:creationId xmlns:a16="http://schemas.microsoft.com/office/drawing/2014/main" id="{EB5FDA69-842C-4E81-BC40-2FE23107E127}"/>
              </a:ext>
            </a:extLst>
          </p:cNvPr>
          <p:cNvSpPr txBox="1"/>
          <p:nvPr/>
        </p:nvSpPr>
        <p:spPr>
          <a:xfrm>
            <a:off x="5217177" y="3452195"/>
            <a:ext cx="3206823" cy="307777"/>
          </a:xfrm>
          <a:prstGeom prst="rect">
            <a:avLst/>
          </a:prstGeom>
          <a:noFill/>
        </p:spPr>
        <p:txBody>
          <a:bodyPr wrap="square">
            <a:spAutoFit/>
          </a:bodyPr>
          <a:lstStyle/>
          <a:p>
            <a:r>
              <a:rPr lang="en-GB" sz="1400" dirty="0"/>
              <a:t>Hubble space telescope ©NASA </a:t>
            </a:r>
          </a:p>
        </p:txBody>
      </p:sp>
      <p:sp>
        <p:nvSpPr>
          <p:cNvPr id="19" name="TextBox 18">
            <a:extLst>
              <a:ext uri="{FF2B5EF4-FFF2-40B4-BE49-F238E27FC236}">
                <a16:creationId xmlns:a16="http://schemas.microsoft.com/office/drawing/2014/main" id="{0C0FDBFA-F673-4BA0-BC30-B59270B2EB9D}"/>
              </a:ext>
            </a:extLst>
          </p:cNvPr>
          <p:cNvSpPr txBox="1"/>
          <p:nvPr/>
        </p:nvSpPr>
        <p:spPr>
          <a:xfrm>
            <a:off x="1276843" y="6029267"/>
            <a:ext cx="2649981" cy="523220"/>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The Great Dark Spot on Neptune </a:t>
            </a:r>
            <a:r>
              <a:rPr lang="en-GB" sz="1400" b="0" i="0" dirty="0">
                <a:effectLst/>
                <a:latin typeface="Calibri" panose="020F0502020204030204" pitchFamily="34" charset="0"/>
                <a:cs typeface="Calibri" panose="020F0502020204030204" pitchFamily="34" charset="0"/>
              </a:rPr>
              <a:t>©</a:t>
            </a:r>
            <a:r>
              <a:rPr lang="en-GB" sz="1400" b="0" i="0" dirty="0">
                <a:effectLst/>
                <a:latin typeface="Montserrat"/>
              </a:rPr>
              <a:t>NASA/JPL</a:t>
            </a:r>
            <a:endParaRPr lang="en-GB" sz="1400" dirty="0"/>
          </a:p>
        </p:txBody>
      </p:sp>
    </p:spTree>
    <p:extLst>
      <p:ext uri="{BB962C8B-B14F-4D97-AF65-F5344CB8AC3E}">
        <p14:creationId xmlns:p14="http://schemas.microsoft.com/office/powerpoint/2010/main" val="1853650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4733280"/>
            <a:ext cx="8084932" cy="954107"/>
          </a:xfrm>
          <a:prstGeom prst="rect">
            <a:avLst/>
          </a:prstGeom>
        </p:spPr>
        <p:txBody>
          <a:bodyPr wrap="square">
            <a:spAutoFit/>
          </a:bodyPr>
          <a:lstStyle/>
          <a:p>
            <a:r>
              <a:rPr lang="en-US" sz="1400"/>
              <a:t>This power point is intended to be a guide for teachers for their reference although they may wish to show certain slides in the classroom. </a:t>
            </a:r>
          </a:p>
          <a:p>
            <a:endParaRPr lang="en-US" sz="1400"/>
          </a:p>
          <a:p>
            <a:r>
              <a:rPr lang="en-US" sz="1400"/>
              <a:t>We would welcome any feedback on these materials.</a:t>
            </a:r>
            <a:endParaRPr lang="en-GB" sz="1400"/>
          </a:p>
        </p:txBody>
      </p:sp>
      <p:sp>
        <p:nvSpPr>
          <p:cNvPr id="4" name="Rectangle 3">
            <a:extLst>
              <a:ext uri="{FF2B5EF4-FFF2-40B4-BE49-F238E27FC236}">
                <a16:creationId xmlns:a16="http://schemas.microsoft.com/office/drawing/2014/main" id="{DC449E50-D10E-484B-830F-FBDA3FD8D5DB}"/>
              </a:ext>
            </a:extLst>
          </p:cNvPr>
          <p:cNvSpPr/>
          <p:nvPr/>
        </p:nvSpPr>
        <p:spPr>
          <a:xfrm>
            <a:off x="703770" y="1809110"/>
            <a:ext cx="8084932" cy="2677656"/>
          </a:xfrm>
          <a:prstGeom prst="rect">
            <a:avLst/>
          </a:prstGeom>
        </p:spPr>
        <p:txBody>
          <a:bodyPr wrap="square">
            <a:spAutoFit/>
          </a:bodyPr>
          <a:lstStyle/>
          <a:p>
            <a:pPr>
              <a:spcAft>
                <a:spcPts val="0"/>
              </a:spcAft>
            </a:pPr>
            <a:r>
              <a:rPr lang="en-GB" sz="1400" b="1">
                <a:latin typeface="Calibri" panose="020F0502020204030204" pitchFamily="34" charset="0"/>
                <a:ea typeface="Calibri" panose="020F0502020204030204" pitchFamily="34" charset="0"/>
              </a:rPr>
              <a:t>Disclaimer</a:t>
            </a:r>
          </a:p>
          <a:p>
            <a:pPr>
              <a:spcAft>
                <a:spcPts val="0"/>
              </a:spcAft>
            </a:pPr>
            <a:r>
              <a:rPr lang="en-GB" sz="1400">
                <a:latin typeface="Calibri" panose="020F0502020204030204" pitchFamily="34" charset="0"/>
                <a:ea typeface="Calibri" panose="020F0502020204030204" pitchFamily="34" charset="0"/>
              </a:rPr>
              <a:t>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a:latin typeface="Calibri" panose="020F0502020204030204" pitchFamily="34" charset="0"/>
                <a:ea typeface="Calibri" panose="020F0502020204030204" pitchFamily="34" charset="0"/>
              </a:rPr>
              <a:t> </a:t>
            </a:r>
          </a:p>
          <a:p>
            <a:pPr>
              <a:spcAft>
                <a:spcPts val="0"/>
              </a:spcAft>
            </a:pPr>
            <a:r>
              <a:rPr lang="en-GB" sz="1400">
                <a:latin typeface="Calibri" panose="020F0502020204030204" pitchFamily="34" charset="0"/>
                <a:ea typeface="Calibri" panose="020F0502020204030204" pitchFamily="34" charset="0"/>
              </a:rPr>
              <a:t>PSTT recommends that a full risk assessment is carried out before undertaking in the classroom any of the practical investigations contained in the power point.</a:t>
            </a:r>
          </a:p>
          <a:p>
            <a:pPr>
              <a:spcAft>
                <a:spcPts val="0"/>
              </a:spcAft>
            </a:pPr>
            <a:endParaRPr lang="en-GB" sz="1400">
              <a:latin typeface="Calibri" panose="020F0502020204030204" pitchFamily="34" charset="0"/>
              <a:ea typeface="Calibri" panose="020F0502020204030204" pitchFamily="34" charset="0"/>
            </a:endParaRPr>
          </a:p>
          <a:p>
            <a:pPr>
              <a:spcAft>
                <a:spcPts val="0"/>
              </a:spcAft>
            </a:pPr>
            <a:r>
              <a:rPr lang="en-GB" sz="1400" b="1">
                <a:latin typeface="Calibri" panose="020F0502020204030204" pitchFamily="34" charset="0"/>
                <a:ea typeface="Calibri" panose="020F0502020204030204" pitchFamily="34" charset="0"/>
              </a:rPr>
              <a:t>Safety note</a:t>
            </a:r>
          </a:p>
          <a:p>
            <a:pPr>
              <a:spcAft>
                <a:spcPts val="0"/>
              </a:spcAft>
            </a:pPr>
            <a:r>
              <a:rPr lang="en-GB" sz="1400">
                <a:latin typeface="Calibri" panose="020F0502020204030204" pitchFamily="34" charset="0"/>
                <a:ea typeface="Calibri" panose="020F0502020204030204" pitchFamily="34"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393045"/>
            <a:ext cx="8084932" cy="1169551"/>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Copyright</a:t>
            </a:r>
          </a:p>
          <a:p>
            <a:pPr>
              <a:spcAft>
                <a:spcPts val="0"/>
              </a:spcAft>
            </a:pPr>
            <a:r>
              <a:rPr lang="en-GB" sz="1400" dirty="0">
                <a:latin typeface="Calibri" panose="020F0502020204030204" pitchFamily="34" charset="0"/>
                <a:ea typeface="Calibri" panose="020F0502020204030204" pitchFamily="34" charset="0"/>
              </a:rPr>
              <a:t>The materials included in these resources are </a:t>
            </a:r>
            <a:r>
              <a:rPr lang="en-GB" sz="1400" b="1" dirty="0">
                <a:latin typeface="Calibri" panose="020F0502020204030204" pitchFamily="34" charset="0"/>
                <a:ea typeface="Calibri" panose="020F0502020204030204" pitchFamily="34" charset="0"/>
              </a:rPr>
              <a:t>©Primary Science Teaching Trust 2021</a:t>
            </a:r>
            <a:r>
              <a:rPr lang="en-GB" sz="1400" dirty="0">
                <a:latin typeface="Calibri" panose="020F0502020204030204" pitchFamily="34" charset="0"/>
                <a:ea typeface="Calibri" panose="020F0502020204030204" pitchFamily="34" charset="0"/>
              </a:rPr>
              <a:t>, but may be freely reproduced by teachers in schools for educational purposes, subject to the source being credited. </a:t>
            </a:r>
          </a:p>
          <a:p>
            <a:pPr>
              <a:spcAft>
                <a:spcPts val="0"/>
              </a:spcAft>
            </a:pPr>
            <a:r>
              <a:rPr lang="en-GB" sz="1400" dirty="0">
                <a:latin typeface="Calibri" panose="020F0502020204030204" pitchFamily="34" charset="0"/>
                <a:ea typeface="Calibri" panose="020F0502020204030204" pitchFamily="34" charset="0"/>
              </a:rPr>
              <a:t>Materials may not be used for promotional or commercial purposes without the express permission of the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7D0B9F-310C-4F3D-B1A0-78D931200B3C}"/>
              </a:ext>
            </a:extLst>
          </p:cNvPr>
          <p:cNvSpPr txBox="1"/>
          <p:nvPr/>
        </p:nvSpPr>
        <p:spPr>
          <a:xfrm>
            <a:off x="720000" y="360000"/>
            <a:ext cx="6620787" cy="369332"/>
          </a:xfrm>
          <a:prstGeom prst="rect">
            <a:avLst/>
          </a:prstGeom>
          <a:noFill/>
        </p:spPr>
        <p:txBody>
          <a:bodyPr wrap="none" rtlCol="0">
            <a:spAutoFit/>
          </a:bodyPr>
          <a:lstStyle/>
          <a:p>
            <a:r>
              <a:rPr lang="en-GB" b="1" dirty="0"/>
              <a:t>What else did Voyager 2 spacecraft detect on Neptune and Uranus?</a:t>
            </a:r>
          </a:p>
        </p:txBody>
      </p:sp>
      <p:pic>
        <p:nvPicPr>
          <p:cNvPr id="4" name="Picture 3" descr="A satellite in space&#10;&#10;Description automatically generated">
            <a:extLst>
              <a:ext uri="{FF2B5EF4-FFF2-40B4-BE49-F238E27FC236}">
                <a16:creationId xmlns:a16="http://schemas.microsoft.com/office/drawing/2014/main" id="{6A2D5717-6796-431B-93D7-45485DAEF1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7341" y="952827"/>
            <a:ext cx="3072574" cy="2281386"/>
          </a:xfrm>
          <a:prstGeom prst="rect">
            <a:avLst/>
          </a:prstGeom>
        </p:spPr>
      </p:pic>
      <p:pic>
        <p:nvPicPr>
          <p:cNvPr id="8" name="Picture 7" descr="A picture containing outdoor, object, telescope, grass&#10;&#10;Description automatically generated">
            <a:extLst>
              <a:ext uri="{FF2B5EF4-FFF2-40B4-BE49-F238E27FC236}">
                <a16:creationId xmlns:a16="http://schemas.microsoft.com/office/drawing/2014/main" id="{BD29CA34-CD1E-4002-9F2F-D9305EEBB9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35257" y="952827"/>
            <a:ext cx="3680597" cy="4907462"/>
          </a:xfrm>
          <a:prstGeom prst="rect">
            <a:avLst/>
          </a:prstGeom>
        </p:spPr>
      </p:pic>
      <p:sp>
        <p:nvSpPr>
          <p:cNvPr id="9" name="TextBox 8">
            <a:extLst>
              <a:ext uri="{FF2B5EF4-FFF2-40B4-BE49-F238E27FC236}">
                <a16:creationId xmlns:a16="http://schemas.microsoft.com/office/drawing/2014/main" id="{14ED748C-AA39-44F1-AFD5-D04EDC7DDEEE}"/>
              </a:ext>
            </a:extLst>
          </p:cNvPr>
          <p:cNvSpPr txBox="1"/>
          <p:nvPr/>
        </p:nvSpPr>
        <p:spPr>
          <a:xfrm>
            <a:off x="946833" y="3352255"/>
            <a:ext cx="3433587" cy="923330"/>
          </a:xfrm>
          <a:prstGeom prst="rect">
            <a:avLst/>
          </a:prstGeom>
          <a:noFill/>
        </p:spPr>
        <p:txBody>
          <a:bodyPr wrap="square" rtlCol="0">
            <a:spAutoFit/>
          </a:bodyPr>
          <a:lstStyle/>
          <a:p>
            <a:r>
              <a:rPr lang="en-GB" dirty="0"/>
              <a:t>Voyager 2 detected </a:t>
            </a:r>
            <a:r>
              <a:rPr lang="en-GB" b="1" dirty="0"/>
              <a:t>radio waves </a:t>
            </a:r>
            <a:r>
              <a:rPr lang="en-GB" dirty="0"/>
              <a:t>(similar to thunder) as it flew past Neptune and Uranus.</a:t>
            </a:r>
          </a:p>
        </p:txBody>
      </p:sp>
      <p:sp>
        <p:nvSpPr>
          <p:cNvPr id="11" name="Rectangle: Rounded Corners 10">
            <a:extLst>
              <a:ext uri="{FF2B5EF4-FFF2-40B4-BE49-F238E27FC236}">
                <a16:creationId xmlns:a16="http://schemas.microsoft.com/office/drawing/2014/main" id="{872350AE-6BDD-48E3-BF85-A6E13E4CF44D}"/>
              </a:ext>
            </a:extLst>
          </p:cNvPr>
          <p:cNvSpPr/>
          <p:nvPr/>
        </p:nvSpPr>
        <p:spPr>
          <a:xfrm>
            <a:off x="1191820" y="4393627"/>
            <a:ext cx="2943615" cy="21043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else might happen on these giant planets?</a:t>
            </a:r>
          </a:p>
          <a:p>
            <a:pPr algn="ctr"/>
            <a:endParaRPr lang="en-GB" dirty="0"/>
          </a:p>
          <a:p>
            <a:pPr algn="ctr"/>
            <a:r>
              <a:rPr lang="en-GB" dirty="0"/>
              <a:t>Do you think there could be life on these planets? Why?</a:t>
            </a:r>
          </a:p>
        </p:txBody>
      </p:sp>
      <p:sp>
        <p:nvSpPr>
          <p:cNvPr id="12" name="TextBox 11">
            <a:extLst>
              <a:ext uri="{FF2B5EF4-FFF2-40B4-BE49-F238E27FC236}">
                <a16:creationId xmlns:a16="http://schemas.microsoft.com/office/drawing/2014/main" id="{F3D5DCC3-811B-4B6E-8B1B-2739F547A2FC}"/>
              </a:ext>
            </a:extLst>
          </p:cNvPr>
          <p:cNvSpPr txBox="1"/>
          <p:nvPr/>
        </p:nvSpPr>
        <p:spPr>
          <a:xfrm>
            <a:off x="4935257" y="5860289"/>
            <a:ext cx="3920644" cy="800219"/>
          </a:xfrm>
          <a:prstGeom prst="rect">
            <a:avLst/>
          </a:prstGeom>
          <a:noFill/>
        </p:spPr>
        <p:txBody>
          <a:bodyPr wrap="square" rtlCol="0">
            <a:spAutoFit/>
          </a:bodyPr>
          <a:lstStyle/>
          <a:p>
            <a:r>
              <a:rPr lang="en-GB" dirty="0">
                <a:latin typeface="Calibri" panose="020F0502020204030204" pitchFamily="34" charset="0"/>
                <a:cs typeface="Calibri" panose="020F0502020204030204" pitchFamily="34" charset="0"/>
              </a:rPr>
              <a:t>The Lovell Telescope at Jodrell Bank, UK</a:t>
            </a:r>
          </a:p>
          <a:p>
            <a:r>
              <a:rPr lang="en-GB" sz="1400" dirty="0">
                <a:latin typeface="Calibri" panose="020F0502020204030204" pitchFamily="34" charset="0"/>
                <a:cs typeface="Calibri" panose="020F0502020204030204" pitchFamily="34" charset="0"/>
              </a:rPr>
              <a:t> CC-BY-SA 2.0-UK ©Mike Peel, Jodrell Bank Centre for Astrophysics, University of Manchester.</a:t>
            </a:r>
            <a:endParaRPr lang="en-GB" sz="1400" dirty="0"/>
          </a:p>
        </p:txBody>
      </p:sp>
    </p:spTree>
    <p:extLst>
      <p:ext uri="{BB962C8B-B14F-4D97-AF65-F5344CB8AC3E}">
        <p14:creationId xmlns:p14="http://schemas.microsoft.com/office/powerpoint/2010/main" val="2671810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582869" cy="369332"/>
          </a:xfrm>
          <a:prstGeom prst="rect">
            <a:avLst/>
          </a:prstGeom>
          <a:noFill/>
        </p:spPr>
        <p:txBody>
          <a:bodyPr wrap="none" rtlCol="0">
            <a:spAutoFit/>
          </a:bodyPr>
          <a:lstStyle/>
          <a:p>
            <a:r>
              <a:rPr lang="en-GB" b="1" dirty="0"/>
              <a:t>Investigation 1</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can you find out about previous missions to Mars?</a:t>
            </a:r>
          </a:p>
        </p:txBody>
      </p:sp>
      <p:sp>
        <p:nvSpPr>
          <p:cNvPr id="5" name="TextBox 4">
            <a:extLst>
              <a:ext uri="{FF2B5EF4-FFF2-40B4-BE49-F238E27FC236}">
                <a16:creationId xmlns:a16="http://schemas.microsoft.com/office/drawing/2014/main" id="{CF056EA8-6AE1-4A17-A093-D0C3BC08A72A}"/>
              </a:ext>
            </a:extLst>
          </p:cNvPr>
          <p:cNvSpPr txBox="1"/>
          <p:nvPr/>
        </p:nvSpPr>
        <p:spPr>
          <a:xfrm>
            <a:off x="4830861" y="1835397"/>
            <a:ext cx="3795385" cy="646331"/>
          </a:xfrm>
          <a:prstGeom prst="rect">
            <a:avLst/>
          </a:prstGeom>
          <a:noFill/>
        </p:spPr>
        <p:txBody>
          <a:bodyPr wrap="square" rtlCol="0">
            <a:spAutoFit/>
          </a:bodyPr>
          <a:lstStyle/>
          <a:p>
            <a:r>
              <a:rPr lang="en-GB" dirty="0"/>
              <a:t>There have been </a:t>
            </a:r>
            <a:r>
              <a:rPr lang="en-GB" b="1" dirty="0"/>
              <a:t>56</a:t>
            </a:r>
            <a:r>
              <a:rPr lang="en-GB" dirty="0"/>
              <a:t> missions to Mars, of which </a:t>
            </a:r>
            <a:r>
              <a:rPr lang="en-GB" b="1" dirty="0"/>
              <a:t>26</a:t>
            </a:r>
            <a:r>
              <a:rPr lang="en-GB" dirty="0"/>
              <a:t> have been successful.</a:t>
            </a:r>
          </a:p>
        </p:txBody>
      </p:sp>
      <p:sp>
        <p:nvSpPr>
          <p:cNvPr id="6" name="TextBox 5">
            <a:extLst>
              <a:ext uri="{FF2B5EF4-FFF2-40B4-BE49-F238E27FC236}">
                <a16:creationId xmlns:a16="http://schemas.microsoft.com/office/drawing/2014/main" id="{80549C9D-D8A9-422C-9BE2-1B6670941AE9}"/>
              </a:ext>
            </a:extLst>
          </p:cNvPr>
          <p:cNvSpPr txBox="1"/>
          <p:nvPr/>
        </p:nvSpPr>
        <p:spPr>
          <a:xfrm>
            <a:off x="719999" y="5171642"/>
            <a:ext cx="3672273" cy="1200329"/>
          </a:xfrm>
          <a:prstGeom prst="rect">
            <a:avLst/>
          </a:prstGeom>
          <a:noFill/>
        </p:spPr>
        <p:txBody>
          <a:bodyPr wrap="square" rtlCol="0">
            <a:spAutoFit/>
          </a:bodyPr>
          <a:lstStyle/>
          <a:p>
            <a:r>
              <a:rPr lang="en-GB" b="1" dirty="0"/>
              <a:t>Hope</a:t>
            </a:r>
            <a:r>
              <a:rPr lang="en-GB" dirty="0"/>
              <a:t> (also called </a:t>
            </a:r>
            <a:r>
              <a:rPr lang="en-GB" i="1" dirty="0"/>
              <a:t>al-Amal</a:t>
            </a:r>
            <a:r>
              <a:rPr lang="en-GB" dirty="0"/>
              <a:t>) is the first Mars probe to be launched by any Arab or Muslim country – United Arab Emirates (UAE).</a:t>
            </a:r>
          </a:p>
        </p:txBody>
      </p:sp>
      <p:pic>
        <p:nvPicPr>
          <p:cNvPr id="10" name="Picture 9" descr="A picture containing clothing, person, young, standing&#10;&#10;Description automatically generated">
            <a:extLst>
              <a:ext uri="{FF2B5EF4-FFF2-40B4-BE49-F238E27FC236}">
                <a16:creationId xmlns:a16="http://schemas.microsoft.com/office/drawing/2014/main" id="{12ECC982-A176-43A8-B23F-7BA3ECDD50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244" y="1835397"/>
            <a:ext cx="3595420" cy="2443448"/>
          </a:xfrm>
          <a:prstGeom prst="rect">
            <a:avLst/>
          </a:prstGeom>
          <a:ln w="38100">
            <a:solidFill>
              <a:schemeClr val="accent1"/>
            </a:solidFill>
          </a:ln>
        </p:spPr>
      </p:pic>
      <p:sp>
        <p:nvSpPr>
          <p:cNvPr id="11" name="TextBox 10">
            <a:extLst>
              <a:ext uri="{FF2B5EF4-FFF2-40B4-BE49-F238E27FC236}">
                <a16:creationId xmlns:a16="http://schemas.microsoft.com/office/drawing/2014/main" id="{51F6BDAD-CB9B-4819-9056-43CA32643AC0}"/>
              </a:ext>
            </a:extLst>
          </p:cNvPr>
          <p:cNvSpPr txBox="1"/>
          <p:nvPr/>
        </p:nvSpPr>
        <p:spPr>
          <a:xfrm>
            <a:off x="720000" y="4310903"/>
            <a:ext cx="3672273" cy="738664"/>
          </a:xfrm>
          <a:prstGeom prst="rect">
            <a:avLst/>
          </a:prstGeom>
          <a:noFill/>
        </p:spPr>
        <p:txBody>
          <a:bodyPr wrap="square" rtlCol="0">
            <a:spAutoFit/>
          </a:bodyPr>
          <a:lstStyle/>
          <a:p>
            <a:r>
              <a:rPr lang="en-GB" sz="1400" dirty="0"/>
              <a:t>Project director, </a:t>
            </a:r>
            <a:r>
              <a:rPr lang="en-GB" sz="1400" dirty="0" err="1"/>
              <a:t>Omran</a:t>
            </a:r>
            <a:r>
              <a:rPr lang="en-GB" sz="1400" dirty="0"/>
              <a:t> Sharaf, announces the Hope Mars Mission 2020. © Abraham Que through CC-BY-ASA-4.0 </a:t>
            </a:r>
            <a:r>
              <a:rPr lang="en-GB" sz="1400" dirty="0">
                <a:hlinkClick r:id="rId4"/>
              </a:rPr>
              <a:t>here</a:t>
            </a:r>
            <a:endParaRPr lang="en-GB" sz="1400" dirty="0"/>
          </a:p>
        </p:txBody>
      </p:sp>
      <p:pic>
        <p:nvPicPr>
          <p:cNvPr id="17" name="Picture 16" descr="A picture containing table, sitting, computer, dark&#10;&#10;Description automatically generated">
            <a:extLst>
              <a:ext uri="{FF2B5EF4-FFF2-40B4-BE49-F238E27FC236}">
                <a16:creationId xmlns:a16="http://schemas.microsoft.com/office/drawing/2014/main" id="{0E1DA067-282F-4AA9-B2D3-308D804BCAB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392272" y="4173820"/>
            <a:ext cx="4569460" cy="2279617"/>
          </a:xfrm>
          <a:prstGeom prst="rect">
            <a:avLst/>
          </a:prstGeom>
        </p:spPr>
      </p:pic>
      <p:sp>
        <p:nvSpPr>
          <p:cNvPr id="18" name="TextBox 17">
            <a:extLst>
              <a:ext uri="{FF2B5EF4-FFF2-40B4-BE49-F238E27FC236}">
                <a16:creationId xmlns:a16="http://schemas.microsoft.com/office/drawing/2014/main" id="{FF09F4DC-325D-4C4F-B90D-6EA92F8FDD39}"/>
              </a:ext>
            </a:extLst>
          </p:cNvPr>
          <p:cNvSpPr txBox="1"/>
          <p:nvPr/>
        </p:nvSpPr>
        <p:spPr>
          <a:xfrm>
            <a:off x="5097094" y="6161050"/>
            <a:ext cx="4110041" cy="584775"/>
          </a:xfrm>
          <a:prstGeom prst="rect">
            <a:avLst/>
          </a:prstGeom>
          <a:noFill/>
        </p:spPr>
        <p:txBody>
          <a:bodyPr wrap="square" rtlCol="0">
            <a:spAutoFit/>
          </a:bodyPr>
          <a:lstStyle/>
          <a:p>
            <a:r>
              <a:rPr lang="en-GB" dirty="0"/>
              <a:t>Hope probe.</a:t>
            </a:r>
          </a:p>
          <a:p>
            <a:r>
              <a:rPr lang="en-GB" sz="1400" dirty="0"/>
              <a:t>© Alejandro2018PDP through CC-BY-ASA-4.0 </a:t>
            </a:r>
            <a:r>
              <a:rPr lang="en-GB" sz="1400" dirty="0">
                <a:hlinkClick r:id="rId6"/>
              </a:rPr>
              <a:t>here</a:t>
            </a:r>
            <a:endParaRPr lang="en-GB" sz="1400" dirty="0"/>
          </a:p>
        </p:txBody>
      </p:sp>
      <p:pic>
        <p:nvPicPr>
          <p:cNvPr id="4" name="Picture 3" descr="Icon&#10;&#10;Description automatically generated">
            <a:extLst>
              <a:ext uri="{FF2B5EF4-FFF2-40B4-BE49-F238E27FC236}">
                <a16:creationId xmlns:a16="http://schemas.microsoft.com/office/drawing/2014/main" id="{3CDBD9AF-7BF1-4DD9-85CF-C76BB3CBFC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86667" y="107781"/>
            <a:ext cx="720000" cy="720000"/>
          </a:xfrm>
          <a:prstGeom prst="rect">
            <a:avLst/>
          </a:prstGeom>
        </p:spPr>
      </p:pic>
      <p:sp>
        <p:nvSpPr>
          <p:cNvPr id="8" name="Rectangle: Rounded Corners 7">
            <a:extLst>
              <a:ext uri="{FF2B5EF4-FFF2-40B4-BE49-F238E27FC236}">
                <a16:creationId xmlns:a16="http://schemas.microsoft.com/office/drawing/2014/main" id="{2540B523-D979-4084-8A50-EEC0A6700C32}"/>
              </a:ext>
            </a:extLst>
          </p:cNvPr>
          <p:cNvSpPr/>
          <p:nvPr/>
        </p:nvSpPr>
        <p:spPr>
          <a:xfrm>
            <a:off x="4830861" y="2563615"/>
            <a:ext cx="3595420" cy="14773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missions succeeded?</a:t>
            </a:r>
          </a:p>
          <a:p>
            <a:pPr algn="ctr"/>
            <a:r>
              <a:rPr lang="en-GB" dirty="0"/>
              <a:t>Which failed?</a:t>
            </a:r>
          </a:p>
          <a:p>
            <a:pPr algn="ctr"/>
            <a:r>
              <a:rPr lang="en-GB" dirty="0"/>
              <a:t>Which countries led them?</a:t>
            </a:r>
          </a:p>
          <a:p>
            <a:pPr algn="ctr"/>
            <a:r>
              <a:rPr lang="en-GB" dirty="0"/>
              <a:t>What were their objectives?</a:t>
            </a:r>
          </a:p>
        </p:txBody>
      </p:sp>
      <p:pic>
        <p:nvPicPr>
          <p:cNvPr id="9" name="Picture 8" descr="Icon&#10;&#10;Description automatically generated">
            <a:extLst>
              <a:ext uri="{FF2B5EF4-FFF2-40B4-BE49-F238E27FC236}">
                <a16:creationId xmlns:a16="http://schemas.microsoft.com/office/drawing/2014/main" id="{8FD29A44-6C95-42C8-A410-5616389423C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839694BD-BA7A-47C3-BACE-529110DC00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3" name="Picture 22" descr="Icon&#10;&#10;Description automatically generated">
            <a:extLst>
              <a:ext uri="{FF2B5EF4-FFF2-40B4-BE49-F238E27FC236}">
                <a16:creationId xmlns:a16="http://schemas.microsoft.com/office/drawing/2014/main" id="{4198051C-D816-4899-8811-2437F8AD4FC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5" name="Picture 24" descr="Icon&#10;&#10;Description automatically generated">
            <a:extLst>
              <a:ext uri="{FF2B5EF4-FFF2-40B4-BE49-F238E27FC236}">
                <a16:creationId xmlns:a16="http://schemas.microsoft.com/office/drawing/2014/main" id="{5036C8C8-7513-463E-9088-FC2AA3DA27E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2457490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39373C6-7B99-4A6D-B5B6-7CDECC70741F}"/>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can you find out about the scientists who worked on the InSight program?</a:t>
            </a:r>
          </a:p>
        </p:txBody>
      </p:sp>
      <p:sp>
        <p:nvSpPr>
          <p:cNvPr id="5" name="TextBox 4">
            <a:extLst>
              <a:ext uri="{FF2B5EF4-FFF2-40B4-BE49-F238E27FC236}">
                <a16:creationId xmlns:a16="http://schemas.microsoft.com/office/drawing/2014/main" id="{2B453E8B-C003-4750-A873-43F4EBD4173D}"/>
              </a:ext>
            </a:extLst>
          </p:cNvPr>
          <p:cNvSpPr txBox="1"/>
          <p:nvPr/>
        </p:nvSpPr>
        <p:spPr>
          <a:xfrm>
            <a:off x="720000" y="360000"/>
            <a:ext cx="1582869" cy="369332"/>
          </a:xfrm>
          <a:prstGeom prst="rect">
            <a:avLst/>
          </a:prstGeom>
          <a:noFill/>
        </p:spPr>
        <p:txBody>
          <a:bodyPr wrap="none" rtlCol="0">
            <a:spAutoFit/>
          </a:bodyPr>
          <a:lstStyle/>
          <a:p>
            <a:r>
              <a:rPr lang="en-GB" b="1" dirty="0"/>
              <a:t>Investigation 2</a:t>
            </a:r>
          </a:p>
        </p:txBody>
      </p:sp>
      <p:pic>
        <p:nvPicPr>
          <p:cNvPr id="7" name="Picture 6" descr="A group of people standing around a table&#10;&#10;Description automatically generated">
            <a:extLst>
              <a:ext uri="{FF2B5EF4-FFF2-40B4-BE49-F238E27FC236}">
                <a16:creationId xmlns:a16="http://schemas.microsoft.com/office/drawing/2014/main" id="{6B8F867F-BC27-4156-8E78-4F5934A4FC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20087" y="1727791"/>
            <a:ext cx="5703826" cy="4160101"/>
          </a:xfrm>
          <a:prstGeom prst="rect">
            <a:avLst/>
          </a:prstGeom>
        </p:spPr>
      </p:pic>
      <p:sp>
        <p:nvSpPr>
          <p:cNvPr id="9" name="TextBox 8">
            <a:extLst>
              <a:ext uri="{FF2B5EF4-FFF2-40B4-BE49-F238E27FC236}">
                <a16:creationId xmlns:a16="http://schemas.microsoft.com/office/drawing/2014/main" id="{15F0E15F-DEB1-4429-83B8-4B435CD671CC}"/>
              </a:ext>
            </a:extLst>
          </p:cNvPr>
          <p:cNvSpPr txBox="1"/>
          <p:nvPr/>
        </p:nvSpPr>
        <p:spPr>
          <a:xfrm>
            <a:off x="627887" y="6208641"/>
            <a:ext cx="8650225" cy="369332"/>
          </a:xfrm>
          <a:prstGeom prst="rect">
            <a:avLst/>
          </a:prstGeom>
          <a:noFill/>
        </p:spPr>
        <p:txBody>
          <a:bodyPr wrap="square">
            <a:spAutoFit/>
          </a:bodyPr>
          <a:lstStyle/>
          <a:p>
            <a:r>
              <a:rPr lang="en-GB" dirty="0"/>
              <a:t>The back shell of NASA's InSight spacecraft is being lowered onto the mission's lander. </a:t>
            </a:r>
          </a:p>
        </p:txBody>
      </p:sp>
      <p:pic>
        <p:nvPicPr>
          <p:cNvPr id="11" name="Picture 10">
            <a:extLst>
              <a:ext uri="{FF2B5EF4-FFF2-40B4-BE49-F238E27FC236}">
                <a16:creationId xmlns:a16="http://schemas.microsoft.com/office/drawing/2014/main" id="{978B8FB7-512A-4842-828F-E478DB4D6C68}"/>
              </a:ext>
            </a:extLst>
          </p:cNvPr>
          <p:cNvPicPr>
            <a:picLocks noChangeAspect="1"/>
          </p:cNvPicPr>
          <p:nvPr/>
        </p:nvPicPr>
        <p:blipFill>
          <a:blip r:embed="rId4"/>
          <a:stretch>
            <a:fillRect/>
          </a:stretch>
        </p:blipFill>
        <p:spPr>
          <a:xfrm>
            <a:off x="2749265" y="139366"/>
            <a:ext cx="719390" cy="719390"/>
          </a:xfrm>
          <a:prstGeom prst="rect">
            <a:avLst/>
          </a:prstGeom>
        </p:spPr>
      </p:pic>
      <p:sp>
        <p:nvSpPr>
          <p:cNvPr id="12" name="TextBox 11">
            <a:extLst>
              <a:ext uri="{FF2B5EF4-FFF2-40B4-BE49-F238E27FC236}">
                <a16:creationId xmlns:a16="http://schemas.microsoft.com/office/drawing/2014/main" id="{1A112C1D-D59A-47C2-A601-81B1DF42A4A3}"/>
              </a:ext>
            </a:extLst>
          </p:cNvPr>
          <p:cNvSpPr txBox="1"/>
          <p:nvPr/>
        </p:nvSpPr>
        <p:spPr>
          <a:xfrm>
            <a:off x="1639915" y="5900864"/>
            <a:ext cx="2932085" cy="307777"/>
          </a:xfrm>
          <a:prstGeom prst="rect">
            <a:avLst/>
          </a:prstGeom>
          <a:noFill/>
        </p:spPr>
        <p:txBody>
          <a:bodyPr wrap="none" rtlCol="0">
            <a:spAutoFit/>
          </a:bodyPr>
          <a:lstStyle/>
          <a:p>
            <a:r>
              <a:rPr lang="en-GB" sz="1400" dirty="0"/>
              <a:t>©NASA/JPL-Caltech/Lockheed Martin</a:t>
            </a:r>
          </a:p>
        </p:txBody>
      </p:sp>
      <p:pic>
        <p:nvPicPr>
          <p:cNvPr id="10" name="Picture 9" descr="Icon&#10;&#10;Description automatically generated">
            <a:extLst>
              <a:ext uri="{FF2B5EF4-FFF2-40B4-BE49-F238E27FC236}">
                <a16:creationId xmlns:a16="http://schemas.microsoft.com/office/drawing/2014/main" id="{9BC9EFF0-8B67-4863-AF36-E75CB756F3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5EE7F59A-4A63-49E7-B385-97014DE68D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E987665A-F76C-44F5-B4D8-2223BB8878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8702F20F-6F38-4836-B2A8-151724C2541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3487919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39373C6-7B99-4A6D-B5B6-7CDECC70741F}"/>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factors might affect the size of craters on a planet (or a moon)?</a:t>
            </a:r>
          </a:p>
        </p:txBody>
      </p:sp>
      <p:sp>
        <p:nvSpPr>
          <p:cNvPr id="5" name="TextBox 4">
            <a:extLst>
              <a:ext uri="{FF2B5EF4-FFF2-40B4-BE49-F238E27FC236}">
                <a16:creationId xmlns:a16="http://schemas.microsoft.com/office/drawing/2014/main" id="{2B453E8B-C003-4750-A873-43F4EBD4173D}"/>
              </a:ext>
            </a:extLst>
          </p:cNvPr>
          <p:cNvSpPr txBox="1"/>
          <p:nvPr/>
        </p:nvSpPr>
        <p:spPr>
          <a:xfrm>
            <a:off x="720000" y="360000"/>
            <a:ext cx="1582869" cy="369332"/>
          </a:xfrm>
          <a:prstGeom prst="rect">
            <a:avLst/>
          </a:prstGeom>
          <a:noFill/>
        </p:spPr>
        <p:txBody>
          <a:bodyPr wrap="none" rtlCol="0">
            <a:spAutoFit/>
          </a:bodyPr>
          <a:lstStyle/>
          <a:p>
            <a:r>
              <a:rPr lang="en-GB" b="1" dirty="0"/>
              <a:t>Investigation 3</a:t>
            </a:r>
          </a:p>
        </p:txBody>
      </p:sp>
      <p:sp>
        <p:nvSpPr>
          <p:cNvPr id="10" name="TextBox 9">
            <a:extLst>
              <a:ext uri="{FF2B5EF4-FFF2-40B4-BE49-F238E27FC236}">
                <a16:creationId xmlns:a16="http://schemas.microsoft.com/office/drawing/2014/main" id="{7CF4C854-C67F-4BD2-B77C-ED56AB2CBB6F}"/>
              </a:ext>
            </a:extLst>
          </p:cNvPr>
          <p:cNvSpPr txBox="1"/>
          <p:nvPr/>
        </p:nvSpPr>
        <p:spPr>
          <a:xfrm>
            <a:off x="3931919" y="1986635"/>
            <a:ext cx="4960559" cy="2862322"/>
          </a:xfrm>
          <a:prstGeom prst="rect">
            <a:avLst/>
          </a:prstGeom>
          <a:noFill/>
        </p:spPr>
        <p:txBody>
          <a:bodyPr wrap="square">
            <a:spAutoFit/>
          </a:bodyPr>
          <a:lstStyle/>
          <a:p>
            <a:r>
              <a:rPr lang="en-GB" dirty="0"/>
              <a:t>Photographs have shown scientists that there are thousands of impact craters on Mars, with a diameter larger than 1 km.</a:t>
            </a:r>
          </a:p>
          <a:p>
            <a:endParaRPr lang="en-GB" dirty="0"/>
          </a:p>
          <a:p>
            <a:r>
              <a:rPr lang="en-GB" dirty="0"/>
              <a:t>This crater on northern Elysium Planitia is more than twice the diameter of the famous Meteor Crater in Arizona, U.S.A. </a:t>
            </a:r>
          </a:p>
          <a:p>
            <a:endParaRPr lang="en-GB" dirty="0"/>
          </a:p>
          <a:p>
            <a:r>
              <a:rPr lang="en-GB" dirty="0"/>
              <a:t>It formed by the impact and subsequent explosion of a meteorite.</a:t>
            </a:r>
          </a:p>
        </p:txBody>
      </p:sp>
      <p:pic>
        <p:nvPicPr>
          <p:cNvPr id="6" name="Picture 5" descr="A picture containing nature, building, sitting, brown&#10;&#10;Description automatically generated">
            <a:extLst>
              <a:ext uri="{FF2B5EF4-FFF2-40B4-BE49-F238E27FC236}">
                <a16:creationId xmlns:a16="http://schemas.microsoft.com/office/drawing/2014/main" id="{BB51D691-2AE3-4397-B96D-1BC81259B1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9536" y="1986635"/>
            <a:ext cx="2779776" cy="4169664"/>
          </a:xfrm>
          <a:prstGeom prst="rect">
            <a:avLst/>
          </a:prstGeom>
        </p:spPr>
      </p:pic>
      <p:pic>
        <p:nvPicPr>
          <p:cNvPr id="13" name="Picture 12" descr="Icon&#10;&#10;Description automatically generated">
            <a:extLst>
              <a:ext uri="{FF2B5EF4-FFF2-40B4-BE49-F238E27FC236}">
                <a16:creationId xmlns:a16="http://schemas.microsoft.com/office/drawing/2014/main" id="{55FCE9E9-55EC-4DF6-B049-1E557C84C1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03302" y="115564"/>
            <a:ext cx="720000" cy="720000"/>
          </a:xfrm>
          <a:prstGeom prst="rect">
            <a:avLst/>
          </a:prstGeom>
        </p:spPr>
      </p:pic>
      <p:sp>
        <p:nvSpPr>
          <p:cNvPr id="14" name="Rectangle: Rounded Corners 13">
            <a:extLst>
              <a:ext uri="{FF2B5EF4-FFF2-40B4-BE49-F238E27FC236}">
                <a16:creationId xmlns:a16="http://schemas.microsoft.com/office/drawing/2014/main" id="{9030A7AA-3AAA-4415-B03F-4453D40214F1}"/>
              </a:ext>
            </a:extLst>
          </p:cNvPr>
          <p:cNvSpPr/>
          <p:nvPr/>
        </p:nvSpPr>
        <p:spPr>
          <a:xfrm>
            <a:off x="3931920" y="4990488"/>
            <a:ext cx="4960558" cy="11658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show whether there is a relationship between the size of the crater and the size of the meteor, or the speed of the meteor, or the type of Martian soil?</a:t>
            </a:r>
          </a:p>
        </p:txBody>
      </p:sp>
      <p:pic>
        <p:nvPicPr>
          <p:cNvPr id="16" name="Picture 15" descr="Icon&#10;&#10;Description automatically generated">
            <a:extLst>
              <a:ext uri="{FF2B5EF4-FFF2-40B4-BE49-F238E27FC236}">
                <a16:creationId xmlns:a16="http://schemas.microsoft.com/office/drawing/2014/main" id="{CBBF4B3B-53F0-4CBD-A6E9-27E8426804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30372" y="107781"/>
            <a:ext cx="720000" cy="720000"/>
          </a:xfrm>
          <a:prstGeom prst="rect">
            <a:avLst/>
          </a:prstGeom>
        </p:spPr>
      </p:pic>
      <p:sp>
        <p:nvSpPr>
          <p:cNvPr id="2" name="TextBox 1">
            <a:extLst>
              <a:ext uri="{FF2B5EF4-FFF2-40B4-BE49-F238E27FC236}">
                <a16:creationId xmlns:a16="http://schemas.microsoft.com/office/drawing/2014/main" id="{23693D6B-C68F-42BA-9B08-CF907374E0FD}"/>
              </a:ext>
            </a:extLst>
          </p:cNvPr>
          <p:cNvSpPr txBox="1"/>
          <p:nvPr/>
        </p:nvSpPr>
        <p:spPr>
          <a:xfrm>
            <a:off x="859536" y="6156299"/>
            <a:ext cx="1497718" cy="307777"/>
          </a:xfrm>
          <a:prstGeom prst="rect">
            <a:avLst/>
          </a:prstGeom>
          <a:noFill/>
        </p:spPr>
        <p:txBody>
          <a:bodyPr wrap="none" rtlCol="0">
            <a:spAutoFit/>
          </a:bodyPr>
          <a:lstStyle/>
          <a:p>
            <a:r>
              <a:rPr lang="en-GB" sz="1400" dirty="0">
                <a:latin typeface="Calibri" panose="020F0502020204030204" pitchFamily="34" charset="0"/>
                <a:cs typeface="Calibri" panose="020F0502020204030204" pitchFamily="34" charset="0"/>
              </a:rPr>
              <a:t>©NASA/JPL/MSSS</a:t>
            </a:r>
            <a:endParaRPr lang="en-GB" sz="1400" dirty="0"/>
          </a:p>
        </p:txBody>
      </p:sp>
      <p:grpSp>
        <p:nvGrpSpPr>
          <p:cNvPr id="11" name="Group 10">
            <a:extLst>
              <a:ext uri="{FF2B5EF4-FFF2-40B4-BE49-F238E27FC236}">
                <a16:creationId xmlns:a16="http://schemas.microsoft.com/office/drawing/2014/main" id="{A0D6BA63-FDCC-4E05-A8CF-3DA6720A3D28}"/>
              </a:ext>
            </a:extLst>
          </p:cNvPr>
          <p:cNvGrpSpPr/>
          <p:nvPr/>
        </p:nvGrpSpPr>
        <p:grpSpPr>
          <a:xfrm>
            <a:off x="3803002" y="107781"/>
            <a:ext cx="5194429" cy="736971"/>
            <a:chOff x="3803002" y="107781"/>
            <a:chExt cx="5194429" cy="736971"/>
          </a:xfrm>
        </p:grpSpPr>
        <p:pic>
          <p:nvPicPr>
            <p:cNvPr id="12" name="Picture 11" descr="Icon&#10;&#10;Description automatically generated">
              <a:extLst>
                <a:ext uri="{FF2B5EF4-FFF2-40B4-BE49-F238E27FC236}">
                  <a16:creationId xmlns:a16="http://schemas.microsoft.com/office/drawing/2014/main" id="{73B0EDA2-1072-4265-A580-155E6D4DEAD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134560FF-1D42-41DB-BF4C-2816B93859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F3E0D7E0-B7D4-4077-9AA1-627A9FDDAC1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5FA21EF0-DA50-429D-9FF6-07A8F4DD0D2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856FD3C0-48E4-4EB3-A85E-8A3961BA571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9E062BD3-A5B2-4148-9362-D7855C66BE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7AD1AEE4-9535-49BF-91C5-99CD80A9EEBE}"/>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grpSp>
    </p:spTree>
    <p:extLst>
      <p:ext uri="{BB962C8B-B14F-4D97-AF65-F5344CB8AC3E}">
        <p14:creationId xmlns:p14="http://schemas.microsoft.com/office/powerpoint/2010/main" val="4170283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522903BF-7D5C-4F1C-9B94-A1CCC4594DA3}"/>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has the weather has been like on Mars recently?</a:t>
            </a:r>
          </a:p>
        </p:txBody>
      </p:sp>
      <p:sp>
        <p:nvSpPr>
          <p:cNvPr id="5" name="Rectangle: Rounded Corners 4">
            <a:extLst>
              <a:ext uri="{FF2B5EF4-FFF2-40B4-BE49-F238E27FC236}">
                <a16:creationId xmlns:a16="http://schemas.microsoft.com/office/drawing/2014/main" id="{65A2D086-3C96-4851-B2C6-E657D89DEFCD}"/>
              </a:ext>
            </a:extLst>
          </p:cNvPr>
          <p:cNvSpPr/>
          <p:nvPr/>
        </p:nvSpPr>
        <p:spPr>
          <a:xfrm>
            <a:off x="766231" y="5759562"/>
            <a:ext cx="8123235" cy="946038"/>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Access to </a:t>
            </a:r>
            <a:r>
              <a:rPr lang="en-GB" dirty="0">
                <a:solidFill>
                  <a:schemeClr val="tx1"/>
                </a:solidFill>
                <a:hlinkClick r:id="rId3"/>
              </a:rPr>
              <a:t>Mars Weather</a:t>
            </a:r>
            <a:r>
              <a:rPr lang="en-GB" dirty="0">
                <a:solidFill>
                  <a:schemeClr val="tx1"/>
                </a:solidFill>
              </a:rPr>
              <a:t>, Laptops (or printed copy of latest weather report), square paper &amp; pencils.</a:t>
            </a:r>
          </a:p>
        </p:txBody>
      </p:sp>
      <p:sp>
        <p:nvSpPr>
          <p:cNvPr id="7" name="TextBox 6">
            <a:extLst>
              <a:ext uri="{FF2B5EF4-FFF2-40B4-BE49-F238E27FC236}">
                <a16:creationId xmlns:a16="http://schemas.microsoft.com/office/drawing/2014/main" id="{19461D3C-8BBD-4F50-A25A-BAA2A6D8109A}"/>
              </a:ext>
            </a:extLst>
          </p:cNvPr>
          <p:cNvSpPr txBox="1"/>
          <p:nvPr/>
        </p:nvSpPr>
        <p:spPr>
          <a:xfrm>
            <a:off x="720000" y="360000"/>
            <a:ext cx="1582869" cy="369332"/>
          </a:xfrm>
          <a:prstGeom prst="rect">
            <a:avLst/>
          </a:prstGeom>
          <a:noFill/>
        </p:spPr>
        <p:txBody>
          <a:bodyPr wrap="none" rtlCol="0">
            <a:spAutoFit/>
          </a:bodyPr>
          <a:lstStyle/>
          <a:p>
            <a:r>
              <a:rPr lang="en-GB" b="1" dirty="0"/>
              <a:t>Investigation 4</a:t>
            </a:r>
          </a:p>
        </p:txBody>
      </p:sp>
      <p:sp>
        <p:nvSpPr>
          <p:cNvPr id="10" name="Rectangle: Rounded Corners 9">
            <a:extLst>
              <a:ext uri="{FF2B5EF4-FFF2-40B4-BE49-F238E27FC236}">
                <a16:creationId xmlns:a16="http://schemas.microsoft.com/office/drawing/2014/main" id="{4E134763-D909-4E50-B645-013274245189}"/>
              </a:ext>
            </a:extLst>
          </p:cNvPr>
          <p:cNvSpPr/>
          <p:nvPr/>
        </p:nvSpPr>
        <p:spPr>
          <a:xfrm>
            <a:off x="5023012" y="4580911"/>
            <a:ext cx="3554152"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Present your results on a graph.</a:t>
            </a:r>
          </a:p>
        </p:txBody>
      </p:sp>
      <p:sp>
        <p:nvSpPr>
          <p:cNvPr id="11" name="TextBox 10">
            <a:extLst>
              <a:ext uri="{FF2B5EF4-FFF2-40B4-BE49-F238E27FC236}">
                <a16:creationId xmlns:a16="http://schemas.microsoft.com/office/drawing/2014/main" id="{53DD019B-6471-4385-89C0-E6D994228193}"/>
              </a:ext>
            </a:extLst>
          </p:cNvPr>
          <p:cNvSpPr txBox="1"/>
          <p:nvPr/>
        </p:nvSpPr>
        <p:spPr>
          <a:xfrm>
            <a:off x="766231" y="2304314"/>
            <a:ext cx="3577133" cy="1477328"/>
          </a:xfrm>
          <a:prstGeom prst="rect">
            <a:avLst/>
          </a:prstGeom>
          <a:noFill/>
        </p:spPr>
        <p:txBody>
          <a:bodyPr wrap="none" rtlCol="0">
            <a:spAutoFit/>
          </a:bodyPr>
          <a:lstStyle/>
          <a:p>
            <a:r>
              <a:rPr lang="en-GB" dirty="0"/>
              <a:t>How does the </a:t>
            </a:r>
            <a:r>
              <a:rPr lang="en-GB" b="1" dirty="0"/>
              <a:t>air temperature </a:t>
            </a:r>
            <a:r>
              <a:rPr lang="en-GB" dirty="0"/>
              <a:t>vary?</a:t>
            </a:r>
          </a:p>
          <a:p>
            <a:endParaRPr lang="en-GB" dirty="0"/>
          </a:p>
          <a:p>
            <a:r>
              <a:rPr lang="en-GB" dirty="0"/>
              <a:t>How does the </a:t>
            </a:r>
            <a:r>
              <a:rPr lang="en-GB" b="1" dirty="0"/>
              <a:t>wind speed </a:t>
            </a:r>
            <a:r>
              <a:rPr lang="en-GB" dirty="0"/>
              <a:t>vary?</a:t>
            </a:r>
          </a:p>
          <a:p>
            <a:endParaRPr lang="en-GB" dirty="0"/>
          </a:p>
          <a:p>
            <a:r>
              <a:rPr lang="en-GB" dirty="0"/>
              <a:t>How does the </a:t>
            </a:r>
            <a:r>
              <a:rPr lang="en-GB" b="1" dirty="0"/>
              <a:t>air pressure </a:t>
            </a:r>
            <a:r>
              <a:rPr lang="en-GB" dirty="0"/>
              <a:t>vary?</a:t>
            </a:r>
          </a:p>
        </p:txBody>
      </p:sp>
      <p:cxnSp>
        <p:nvCxnSpPr>
          <p:cNvPr id="13" name="Straight Connector 12">
            <a:extLst>
              <a:ext uri="{FF2B5EF4-FFF2-40B4-BE49-F238E27FC236}">
                <a16:creationId xmlns:a16="http://schemas.microsoft.com/office/drawing/2014/main" id="{FD1480CE-A30C-42EB-8366-5A47060DE564}"/>
              </a:ext>
            </a:extLst>
          </p:cNvPr>
          <p:cNvCxnSpPr>
            <a:cxnSpLocks/>
          </p:cNvCxnSpPr>
          <p:nvPr/>
        </p:nvCxnSpPr>
        <p:spPr>
          <a:xfrm>
            <a:off x="5791200" y="2343912"/>
            <a:ext cx="0" cy="150952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B45556A-AAC6-405D-A9FA-B837D65C7E47}"/>
              </a:ext>
            </a:extLst>
          </p:cNvPr>
          <p:cNvCxnSpPr>
            <a:cxnSpLocks/>
          </p:cNvCxnSpPr>
          <p:nvPr/>
        </p:nvCxnSpPr>
        <p:spPr>
          <a:xfrm flipH="1">
            <a:off x="5791200" y="3853439"/>
            <a:ext cx="155448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52E55A8-6D77-44A8-AD31-6DD6E129A803}"/>
              </a:ext>
            </a:extLst>
          </p:cNvPr>
          <p:cNvSpPr txBox="1"/>
          <p:nvPr/>
        </p:nvSpPr>
        <p:spPr>
          <a:xfrm>
            <a:off x="6026368" y="3932889"/>
            <a:ext cx="954685" cy="369332"/>
          </a:xfrm>
          <a:prstGeom prst="rect">
            <a:avLst/>
          </a:prstGeom>
          <a:noFill/>
        </p:spPr>
        <p:txBody>
          <a:bodyPr wrap="none" rtlCol="0">
            <a:spAutoFit/>
          </a:bodyPr>
          <a:lstStyle/>
          <a:p>
            <a:r>
              <a:rPr lang="en-GB" dirty="0"/>
              <a:t>date/sol</a:t>
            </a:r>
          </a:p>
        </p:txBody>
      </p:sp>
      <p:sp>
        <p:nvSpPr>
          <p:cNvPr id="18" name="TextBox 17">
            <a:extLst>
              <a:ext uri="{FF2B5EF4-FFF2-40B4-BE49-F238E27FC236}">
                <a16:creationId xmlns:a16="http://schemas.microsoft.com/office/drawing/2014/main" id="{97C452EA-6B6D-40C3-A4F3-7BA7B60AD6E1}"/>
              </a:ext>
            </a:extLst>
          </p:cNvPr>
          <p:cNvSpPr txBox="1"/>
          <p:nvPr/>
        </p:nvSpPr>
        <p:spPr>
          <a:xfrm rot="16200000">
            <a:off x="5037362" y="2957927"/>
            <a:ext cx="965970" cy="369332"/>
          </a:xfrm>
          <a:prstGeom prst="rect">
            <a:avLst/>
          </a:prstGeom>
          <a:noFill/>
        </p:spPr>
        <p:txBody>
          <a:bodyPr wrap="none" rtlCol="0">
            <a:spAutoFit/>
          </a:bodyPr>
          <a:lstStyle/>
          <a:p>
            <a:r>
              <a:rPr lang="en-GB" dirty="0"/>
              <a:t>weather</a:t>
            </a:r>
          </a:p>
        </p:txBody>
      </p:sp>
      <p:sp>
        <p:nvSpPr>
          <p:cNvPr id="20" name="Rectangle: Rounded Corners 19">
            <a:extLst>
              <a:ext uri="{FF2B5EF4-FFF2-40B4-BE49-F238E27FC236}">
                <a16:creationId xmlns:a16="http://schemas.microsoft.com/office/drawing/2014/main" id="{F1E6898E-B434-4607-93BD-4D1A592B7A8B}"/>
              </a:ext>
            </a:extLst>
          </p:cNvPr>
          <p:cNvSpPr/>
          <p:nvPr/>
        </p:nvSpPr>
        <p:spPr>
          <a:xfrm>
            <a:off x="766231" y="4580911"/>
            <a:ext cx="3554152"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units does InSight use when recoding this data?.</a:t>
            </a:r>
          </a:p>
        </p:txBody>
      </p:sp>
      <p:pic>
        <p:nvPicPr>
          <p:cNvPr id="22" name="Picture 21">
            <a:extLst>
              <a:ext uri="{FF2B5EF4-FFF2-40B4-BE49-F238E27FC236}">
                <a16:creationId xmlns:a16="http://schemas.microsoft.com/office/drawing/2014/main" id="{2ECBE808-5EF9-4738-90AD-C65F70038911}"/>
              </a:ext>
            </a:extLst>
          </p:cNvPr>
          <p:cNvPicPr>
            <a:picLocks noChangeAspect="1"/>
          </p:cNvPicPr>
          <p:nvPr/>
        </p:nvPicPr>
        <p:blipFill>
          <a:blip r:embed="rId4"/>
          <a:stretch>
            <a:fillRect/>
          </a:stretch>
        </p:blipFill>
        <p:spPr>
          <a:xfrm>
            <a:off x="2749265" y="139366"/>
            <a:ext cx="719390" cy="719390"/>
          </a:xfrm>
          <a:prstGeom prst="rect">
            <a:avLst/>
          </a:prstGeom>
        </p:spPr>
      </p:pic>
      <p:grpSp>
        <p:nvGrpSpPr>
          <p:cNvPr id="14" name="Group 13">
            <a:extLst>
              <a:ext uri="{FF2B5EF4-FFF2-40B4-BE49-F238E27FC236}">
                <a16:creationId xmlns:a16="http://schemas.microsoft.com/office/drawing/2014/main" id="{D4BBE910-3431-4F87-A5AF-247784D1D024}"/>
              </a:ext>
            </a:extLst>
          </p:cNvPr>
          <p:cNvGrpSpPr/>
          <p:nvPr/>
        </p:nvGrpSpPr>
        <p:grpSpPr>
          <a:xfrm>
            <a:off x="3803002" y="107781"/>
            <a:ext cx="5194429" cy="736971"/>
            <a:chOff x="3803002" y="107781"/>
            <a:chExt cx="5194429" cy="736971"/>
          </a:xfrm>
        </p:grpSpPr>
        <p:pic>
          <p:nvPicPr>
            <p:cNvPr id="16" name="Picture 15" descr="Icon&#10;&#10;Description automatically generated">
              <a:extLst>
                <a:ext uri="{FF2B5EF4-FFF2-40B4-BE49-F238E27FC236}">
                  <a16:creationId xmlns:a16="http://schemas.microsoft.com/office/drawing/2014/main" id="{58425562-553C-4F45-BA8B-E88387B8EC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A49454DF-7B3B-4A32-8EF8-CF96E9FDC7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FF05EE9B-96C1-4396-95A6-637BEB59130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23" name="Picture 22" descr="Icon&#10;&#10;Description automatically generated">
              <a:extLst>
                <a:ext uri="{FF2B5EF4-FFF2-40B4-BE49-F238E27FC236}">
                  <a16:creationId xmlns:a16="http://schemas.microsoft.com/office/drawing/2014/main" id="{81CC6657-2ABF-4B73-9DBB-FF35C32B922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24" name="Picture 23" descr="Icon&#10;&#10;Description automatically generated">
              <a:extLst>
                <a:ext uri="{FF2B5EF4-FFF2-40B4-BE49-F238E27FC236}">
                  <a16:creationId xmlns:a16="http://schemas.microsoft.com/office/drawing/2014/main" id="{27DC6B0C-C43D-4A2A-B987-8B798097406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5" name="Picture 24" descr="Icon&#10;&#10;Description automatically generated">
              <a:extLst>
                <a:ext uri="{FF2B5EF4-FFF2-40B4-BE49-F238E27FC236}">
                  <a16:creationId xmlns:a16="http://schemas.microsoft.com/office/drawing/2014/main" id="{8DCB04D6-A5ED-43C1-B428-B9A88B54419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6" name="Picture 25" descr="Icon&#10;&#10;Description automatically generated">
              <a:extLst>
                <a:ext uri="{FF2B5EF4-FFF2-40B4-BE49-F238E27FC236}">
                  <a16:creationId xmlns:a16="http://schemas.microsoft.com/office/drawing/2014/main" id="{55F688EF-D11D-463C-8ECB-AC7215E4A12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grpSp>
    </p:spTree>
    <p:extLst>
      <p:ext uri="{BB962C8B-B14F-4D97-AF65-F5344CB8AC3E}">
        <p14:creationId xmlns:p14="http://schemas.microsoft.com/office/powerpoint/2010/main" val="686712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582869" cy="369332"/>
          </a:xfrm>
          <a:prstGeom prst="rect">
            <a:avLst/>
          </a:prstGeom>
          <a:noFill/>
        </p:spPr>
        <p:txBody>
          <a:bodyPr wrap="none" rtlCol="0">
            <a:spAutoFit/>
          </a:bodyPr>
          <a:lstStyle/>
          <a:p>
            <a:r>
              <a:rPr lang="en-GB" b="1" dirty="0"/>
              <a:t>Investigation 5</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challenges would you have to overcome if you were living on Mars?</a:t>
            </a:r>
          </a:p>
        </p:txBody>
      </p:sp>
      <p:pic>
        <p:nvPicPr>
          <p:cNvPr id="3" name="Picture 2">
            <a:extLst>
              <a:ext uri="{FF2B5EF4-FFF2-40B4-BE49-F238E27FC236}">
                <a16:creationId xmlns:a16="http://schemas.microsoft.com/office/drawing/2014/main" id="{E33785F1-9776-4784-8C88-1042881A6303}"/>
              </a:ext>
            </a:extLst>
          </p:cNvPr>
          <p:cNvPicPr>
            <a:picLocks noChangeAspect="1"/>
          </p:cNvPicPr>
          <p:nvPr/>
        </p:nvPicPr>
        <p:blipFill>
          <a:blip r:embed="rId3"/>
          <a:stretch>
            <a:fillRect/>
          </a:stretch>
        </p:blipFill>
        <p:spPr>
          <a:xfrm>
            <a:off x="2749265" y="139366"/>
            <a:ext cx="719390" cy="719390"/>
          </a:xfrm>
          <a:prstGeom prst="rect">
            <a:avLst/>
          </a:prstGeom>
        </p:spPr>
      </p:pic>
      <p:sp>
        <p:nvSpPr>
          <p:cNvPr id="8" name="TextBox 7">
            <a:extLst>
              <a:ext uri="{FF2B5EF4-FFF2-40B4-BE49-F238E27FC236}">
                <a16:creationId xmlns:a16="http://schemas.microsoft.com/office/drawing/2014/main" id="{0F217A96-747F-418B-B5B9-3D69C3107403}"/>
              </a:ext>
            </a:extLst>
          </p:cNvPr>
          <p:cNvSpPr txBox="1"/>
          <p:nvPr/>
        </p:nvSpPr>
        <p:spPr>
          <a:xfrm>
            <a:off x="766233" y="1857215"/>
            <a:ext cx="4488520" cy="4524315"/>
          </a:xfrm>
          <a:prstGeom prst="rect">
            <a:avLst/>
          </a:prstGeom>
          <a:noFill/>
        </p:spPr>
        <p:txBody>
          <a:bodyPr wrap="square">
            <a:spAutoFit/>
          </a:bodyPr>
          <a:lstStyle/>
          <a:p>
            <a:pPr algn="l"/>
            <a:r>
              <a:rPr lang="en-GB" i="0" dirty="0">
                <a:solidFill>
                  <a:srgbClr val="000000"/>
                </a:solidFill>
                <a:effectLst/>
              </a:rPr>
              <a:t>Facts from NASA:</a:t>
            </a:r>
          </a:p>
          <a:p>
            <a:pPr marL="285750" indent="-285750" algn="l">
              <a:buFont typeface="Arial" panose="020B0604020202020204" pitchFamily="34" charset="0"/>
              <a:buChar char="•"/>
            </a:pPr>
            <a:r>
              <a:rPr lang="en-GB" b="0" i="0" dirty="0">
                <a:solidFill>
                  <a:srgbClr val="000000"/>
                </a:solidFill>
                <a:effectLst/>
              </a:rPr>
              <a:t>Mars is very </a:t>
            </a:r>
            <a:r>
              <a:rPr lang="en-GB" b="1" i="0" dirty="0">
                <a:solidFill>
                  <a:srgbClr val="000000"/>
                </a:solidFill>
                <a:effectLst/>
              </a:rPr>
              <a:t>cold</a:t>
            </a:r>
            <a:r>
              <a:rPr lang="en-GB" b="0" i="0" dirty="0">
                <a:solidFill>
                  <a:srgbClr val="000000"/>
                </a:solidFill>
                <a:effectLst/>
              </a:rPr>
              <a:t>. The average temperature on Mars is -60</a:t>
            </a:r>
            <a:r>
              <a:rPr lang="en-GB" b="0" i="0" dirty="0">
                <a:solidFill>
                  <a:srgbClr val="000000"/>
                </a:solidFill>
                <a:effectLst/>
                <a:cs typeface="Calibri" panose="020F0502020204030204" pitchFamily="34" charset="0"/>
              </a:rPr>
              <a:t>°C.</a:t>
            </a:r>
            <a:endParaRPr lang="en-GB" b="0" i="0" dirty="0">
              <a:solidFill>
                <a:srgbClr val="000000"/>
              </a:solidFill>
              <a:effectLst/>
            </a:endParaRPr>
          </a:p>
          <a:p>
            <a:pPr marL="285750" indent="-285750" algn="l">
              <a:buFont typeface="Arial" panose="020B0604020202020204" pitchFamily="34" charset="0"/>
              <a:buChar char="•"/>
            </a:pPr>
            <a:r>
              <a:rPr lang="en-GB" b="0" i="0" dirty="0">
                <a:solidFill>
                  <a:srgbClr val="000000"/>
                </a:solidFill>
                <a:effectLst/>
              </a:rPr>
              <a:t>Its surface is </a:t>
            </a:r>
            <a:r>
              <a:rPr lang="en-GB" b="1" i="0" dirty="0">
                <a:solidFill>
                  <a:srgbClr val="000000"/>
                </a:solidFill>
                <a:effectLst/>
              </a:rPr>
              <a:t>rocky</a:t>
            </a:r>
            <a:r>
              <a:rPr lang="en-GB" b="0" i="0" dirty="0">
                <a:solidFill>
                  <a:srgbClr val="000000"/>
                </a:solidFill>
                <a:effectLst/>
              </a:rPr>
              <a:t>, with canyons, volcanoes, dry lake beds and craters all over it. </a:t>
            </a:r>
          </a:p>
          <a:p>
            <a:pPr marL="285750" indent="-285750" algn="l">
              <a:buFont typeface="Arial" panose="020B0604020202020204" pitchFamily="34" charset="0"/>
              <a:buChar char="•"/>
            </a:pPr>
            <a:r>
              <a:rPr lang="en-GB" b="1" i="0" dirty="0">
                <a:solidFill>
                  <a:srgbClr val="000000"/>
                </a:solidFill>
                <a:effectLst/>
              </a:rPr>
              <a:t>Red dust </a:t>
            </a:r>
            <a:r>
              <a:rPr lang="en-GB" b="0" i="0" dirty="0">
                <a:solidFill>
                  <a:srgbClr val="000000"/>
                </a:solidFill>
                <a:effectLst/>
              </a:rPr>
              <a:t>covers most of its surface. </a:t>
            </a:r>
          </a:p>
          <a:p>
            <a:pPr marL="285750" indent="-285750" algn="l">
              <a:buFont typeface="Arial" panose="020B0604020202020204" pitchFamily="34" charset="0"/>
              <a:buChar char="•"/>
            </a:pPr>
            <a:r>
              <a:rPr lang="en-GB" b="0" i="0" dirty="0">
                <a:solidFill>
                  <a:srgbClr val="000000"/>
                </a:solidFill>
                <a:effectLst/>
              </a:rPr>
              <a:t>Mars has clouds and </a:t>
            </a:r>
            <a:r>
              <a:rPr lang="en-GB" b="1" i="0" dirty="0">
                <a:solidFill>
                  <a:srgbClr val="000000"/>
                </a:solidFill>
                <a:effectLst/>
              </a:rPr>
              <a:t>wind</a:t>
            </a:r>
            <a:r>
              <a:rPr lang="en-GB" b="0" i="0" dirty="0">
                <a:solidFill>
                  <a:srgbClr val="000000"/>
                </a:solidFill>
                <a:effectLst/>
              </a:rPr>
              <a:t> just like Earth. Sometimes the wind blows the red dust into a dust storm. </a:t>
            </a:r>
          </a:p>
          <a:p>
            <a:pPr marL="285750" indent="-285750" algn="l">
              <a:buFont typeface="Arial" panose="020B0604020202020204" pitchFamily="34" charset="0"/>
              <a:buChar char="•"/>
            </a:pPr>
            <a:r>
              <a:rPr lang="en-GB" b="0" i="0" dirty="0">
                <a:solidFill>
                  <a:srgbClr val="000000"/>
                </a:solidFill>
                <a:effectLst/>
              </a:rPr>
              <a:t>Mars has about one-third the </a:t>
            </a:r>
            <a:r>
              <a:rPr lang="en-GB" b="1" i="0" dirty="0">
                <a:solidFill>
                  <a:srgbClr val="000000"/>
                </a:solidFill>
                <a:effectLst/>
              </a:rPr>
              <a:t>gravity</a:t>
            </a:r>
            <a:r>
              <a:rPr lang="en-GB" b="0" i="0" dirty="0">
                <a:solidFill>
                  <a:srgbClr val="000000"/>
                </a:solidFill>
                <a:effectLst/>
              </a:rPr>
              <a:t> of Earth.</a:t>
            </a:r>
          </a:p>
          <a:p>
            <a:pPr marL="285750" indent="-285750" algn="l">
              <a:buFont typeface="Arial" panose="020B0604020202020204" pitchFamily="34" charset="0"/>
              <a:buChar char="•"/>
            </a:pPr>
            <a:r>
              <a:rPr lang="en-GB" b="0" i="0" dirty="0">
                <a:solidFill>
                  <a:srgbClr val="000000"/>
                </a:solidFill>
                <a:effectLst/>
              </a:rPr>
              <a:t>Mars’ </a:t>
            </a:r>
            <a:r>
              <a:rPr lang="en-GB" b="1" i="0" dirty="0">
                <a:solidFill>
                  <a:srgbClr val="000000"/>
                </a:solidFill>
                <a:effectLst/>
              </a:rPr>
              <a:t>atmosphere</a:t>
            </a:r>
            <a:r>
              <a:rPr lang="en-GB" b="0" i="0" dirty="0">
                <a:solidFill>
                  <a:srgbClr val="000000"/>
                </a:solidFill>
                <a:effectLst/>
              </a:rPr>
              <a:t> contains more than 95% carbon dioxide and much less than 1% oxygen. People would not be able to breathe the air on Mars.</a:t>
            </a:r>
          </a:p>
        </p:txBody>
      </p:sp>
      <p:pic>
        <p:nvPicPr>
          <p:cNvPr id="9" name="Picture 8" descr="A close up of a person wearing goggles&#10;&#10;Description automatically generated">
            <a:extLst>
              <a:ext uri="{FF2B5EF4-FFF2-40B4-BE49-F238E27FC236}">
                <a16:creationId xmlns:a16="http://schemas.microsoft.com/office/drawing/2014/main" id="{0122C9A5-97D3-4782-9467-13E0B96636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08320" y="1857215"/>
            <a:ext cx="3104388" cy="2069592"/>
          </a:xfrm>
          <a:prstGeom prst="rect">
            <a:avLst/>
          </a:prstGeom>
        </p:spPr>
      </p:pic>
      <p:pic>
        <p:nvPicPr>
          <p:cNvPr id="11" name="Picture 10" descr="Icon&#10;&#10;Description automatically generated">
            <a:extLst>
              <a:ext uri="{FF2B5EF4-FFF2-40B4-BE49-F238E27FC236}">
                <a16:creationId xmlns:a16="http://schemas.microsoft.com/office/drawing/2014/main" id="{92794E3F-5419-429D-A075-40D3B309F30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2" name="Picture 11" descr="Icon&#10;&#10;Description automatically generated">
            <a:extLst>
              <a:ext uri="{FF2B5EF4-FFF2-40B4-BE49-F238E27FC236}">
                <a16:creationId xmlns:a16="http://schemas.microsoft.com/office/drawing/2014/main" id="{B50945BC-4C00-4EBC-AA8B-038BB9DA8E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8ED43B73-8F60-4B61-AC04-90BD974B3F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1138B633-7855-480C-8108-5718D4DFF85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DDF9266A-6AEA-4440-97C8-D17EC3BEAF6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3043856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582869" cy="369332"/>
          </a:xfrm>
          <a:prstGeom prst="rect">
            <a:avLst/>
          </a:prstGeom>
          <a:noFill/>
        </p:spPr>
        <p:txBody>
          <a:bodyPr wrap="none" rtlCol="0">
            <a:spAutoFit/>
          </a:bodyPr>
          <a:lstStyle/>
          <a:p>
            <a:r>
              <a:rPr lang="en-GB" b="1" dirty="0"/>
              <a:t>Investigation 6</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model planetary motion around the Sun?</a:t>
            </a:r>
          </a:p>
        </p:txBody>
      </p:sp>
      <p:pic>
        <p:nvPicPr>
          <p:cNvPr id="4" name="Picture 3" descr="A picture containing shellfish&#10;&#10;Description automatically generated">
            <a:extLst>
              <a:ext uri="{FF2B5EF4-FFF2-40B4-BE49-F238E27FC236}">
                <a16:creationId xmlns:a16="http://schemas.microsoft.com/office/drawing/2014/main" id="{E7A50998-A421-4D9A-9D9A-A19A87B1CB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244" y="2465949"/>
            <a:ext cx="8123235" cy="1908628"/>
          </a:xfrm>
          <a:prstGeom prst="rect">
            <a:avLst/>
          </a:prstGeom>
        </p:spPr>
      </p:pic>
      <p:cxnSp>
        <p:nvCxnSpPr>
          <p:cNvPr id="7" name="Straight Arrow Connector 6">
            <a:extLst>
              <a:ext uri="{FF2B5EF4-FFF2-40B4-BE49-F238E27FC236}">
                <a16:creationId xmlns:a16="http://schemas.microsoft.com/office/drawing/2014/main" id="{7138A9C8-AF4A-4683-9708-44977D0FF6DD}"/>
              </a:ext>
            </a:extLst>
          </p:cNvPr>
          <p:cNvCxnSpPr>
            <a:cxnSpLocks/>
          </p:cNvCxnSpPr>
          <p:nvPr/>
        </p:nvCxnSpPr>
        <p:spPr>
          <a:xfrm flipV="1">
            <a:off x="2719754" y="3718084"/>
            <a:ext cx="0" cy="1312985"/>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014375-D0D7-4B6E-BB38-C6AB6EBD4AFC}"/>
              </a:ext>
            </a:extLst>
          </p:cNvPr>
          <p:cNvSpPr txBox="1"/>
          <p:nvPr/>
        </p:nvSpPr>
        <p:spPr>
          <a:xfrm>
            <a:off x="2378474" y="5122985"/>
            <a:ext cx="682559" cy="369332"/>
          </a:xfrm>
          <a:prstGeom prst="rect">
            <a:avLst/>
          </a:prstGeom>
          <a:noFill/>
        </p:spPr>
        <p:txBody>
          <a:bodyPr wrap="none" rtlCol="0">
            <a:spAutoFit/>
          </a:bodyPr>
          <a:lstStyle/>
          <a:p>
            <a:r>
              <a:rPr lang="en-GB" dirty="0"/>
              <a:t>Earth</a:t>
            </a:r>
          </a:p>
        </p:txBody>
      </p:sp>
      <p:sp>
        <p:nvSpPr>
          <p:cNvPr id="10" name="Rectangle: Rounded Corners 9">
            <a:extLst>
              <a:ext uri="{FF2B5EF4-FFF2-40B4-BE49-F238E27FC236}">
                <a16:creationId xmlns:a16="http://schemas.microsoft.com/office/drawing/2014/main" id="{768FB262-14D0-43A5-820B-32FB5FB0A9D6}"/>
              </a:ext>
            </a:extLst>
          </p:cNvPr>
          <p:cNvSpPr/>
          <p:nvPr/>
        </p:nvSpPr>
        <p:spPr>
          <a:xfrm>
            <a:off x="3587262" y="5767754"/>
            <a:ext cx="5305217" cy="5978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name the other planets in our solar system?</a:t>
            </a:r>
          </a:p>
        </p:txBody>
      </p:sp>
      <p:pic>
        <p:nvPicPr>
          <p:cNvPr id="11" name="Picture 10">
            <a:extLst>
              <a:ext uri="{FF2B5EF4-FFF2-40B4-BE49-F238E27FC236}">
                <a16:creationId xmlns:a16="http://schemas.microsoft.com/office/drawing/2014/main" id="{281E03B9-5A28-491F-AAFC-91F42F46362D}"/>
              </a:ext>
            </a:extLst>
          </p:cNvPr>
          <p:cNvPicPr>
            <a:picLocks noChangeAspect="1"/>
          </p:cNvPicPr>
          <p:nvPr/>
        </p:nvPicPr>
        <p:blipFill>
          <a:blip r:embed="rId4"/>
          <a:stretch>
            <a:fillRect/>
          </a:stretch>
        </p:blipFill>
        <p:spPr>
          <a:xfrm>
            <a:off x="2749265" y="139366"/>
            <a:ext cx="719390" cy="719390"/>
          </a:xfrm>
          <a:prstGeom prst="rect">
            <a:avLst/>
          </a:prstGeom>
        </p:spPr>
      </p:pic>
      <p:pic>
        <p:nvPicPr>
          <p:cNvPr id="13" name="Picture 12" descr="Icon&#10;&#10;Description automatically generated">
            <a:extLst>
              <a:ext uri="{FF2B5EF4-FFF2-40B4-BE49-F238E27FC236}">
                <a16:creationId xmlns:a16="http://schemas.microsoft.com/office/drawing/2014/main" id="{1306ECF4-B9D3-478E-A948-1913240F79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5B0A1E33-2A61-4A1F-A1B4-44D5295AD8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EF4E105C-A258-4AAD-87B8-CD0A9543921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09308201-EDE2-41EC-812B-2C647E8B6B3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D43322B2-9760-44E2-BA0D-0A2AA3AFA5E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3219622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635769" cy="369332"/>
          </a:xfrm>
          <a:prstGeom prst="rect">
            <a:avLst/>
          </a:prstGeom>
          <a:noFill/>
        </p:spPr>
        <p:txBody>
          <a:bodyPr wrap="none" rtlCol="0">
            <a:spAutoFit/>
          </a:bodyPr>
          <a:lstStyle/>
          <a:p>
            <a:r>
              <a:rPr lang="en-GB" b="1" dirty="0"/>
              <a:t>Investigation 7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is the maximum and minimum number of different storms that could have taken place on Neptune from 1994 – 2018 (25 years)?</a:t>
            </a:r>
          </a:p>
        </p:txBody>
      </p:sp>
      <p:sp>
        <p:nvSpPr>
          <p:cNvPr id="7" name="TextBox 6">
            <a:extLst>
              <a:ext uri="{FF2B5EF4-FFF2-40B4-BE49-F238E27FC236}">
                <a16:creationId xmlns:a16="http://schemas.microsoft.com/office/drawing/2014/main" id="{351DA381-58B1-4743-BAF7-DDB0CADCA262}"/>
              </a:ext>
            </a:extLst>
          </p:cNvPr>
          <p:cNvSpPr txBox="1"/>
          <p:nvPr/>
        </p:nvSpPr>
        <p:spPr>
          <a:xfrm>
            <a:off x="769243" y="1985963"/>
            <a:ext cx="5836093" cy="2031325"/>
          </a:xfrm>
          <a:prstGeom prst="rect">
            <a:avLst/>
          </a:prstGeom>
          <a:noFill/>
        </p:spPr>
        <p:txBody>
          <a:bodyPr wrap="square" rtlCol="0">
            <a:spAutoFit/>
          </a:bodyPr>
          <a:lstStyle/>
          <a:p>
            <a:r>
              <a:rPr lang="en-GB" dirty="0"/>
              <a:t>Storms last for a maximum of 6 years and a minimum of 1 or 2 years (depending on their location).</a:t>
            </a:r>
          </a:p>
          <a:p>
            <a:endParaRPr lang="en-GB" dirty="0"/>
          </a:p>
          <a:p>
            <a:r>
              <a:rPr lang="en-GB" dirty="0"/>
              <a:t>There were no storms in 2002, 2005, 2006, 2008 and 2011.</a:t>
            </a:r>
          </a:p>
          <a:p>
            <a:endParaRPr lang="en-GB" dirty="0"/>
          </a:p>
          <a:p>
            <a:r>
              <a:rPr lang="en-GB" dirty="0"/>
              <a:t>There were no observations of Neptune from 2012-2014 (i.e. no data was obtained).</a:t>
            </a:r>
          </a:p>
        </p:txBody>
      </p:sp>
      <p:pic>
        <p:nvPicPr>
          <p:cNvPr id="10" name="Picture 9">
            <a:extLst>
              <a:ext uri="{FF2B5EF4-FFF2-40B4-BE49-F238E27FC236}">
                <a16:creationId xmlns:a16="http://schemas.microsoft.com/office/drawing/2014/main" id="{D40A00CC-30D8-4E26-BCBD-0474F4889A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91277" y="1985963"/>
            <a:ext cx="2101202" cy="2557463"/>
          </a:xfrm>
          <a:prstGeom prst="rect">
            <a:avLst/>
          </a:prstGeom>
        </p:spPr>
      </p:pic>
      <p:sp>
        <p:nvSpPr>
          <p:cNvPr id="12" name="TextBox 11">
            <a:extLst>
              <a:ext uri="{FF2B5EF4-FFF2-40B4-BE49-F238E27FC236}">
                <a16:creationId xmlns:a16="http://schemas.microsoft.com/office/drawing/2014/main" id="{F4FDE060-FF8A-477C-BDBE-1C3AB4207033}"/>
              </a:ext>
            </a:extLst>
          </p:cNvPr>
          <p:cNvSpPr txBox="1"/>
          <p:nvPr/>
        </p:nvSpPr>
        <p:spPr>
          <a:xfrm>
            <a:off x="6791277" y="4543426"/>
            <a:ext cx="1113692" cy="307777"/>
          </a:xfrm>
          <a:prstGeom prst="rect">
            <a:avLst/>
          </a:prstGeom>
          <a:noFill/>
        </p:spPr>
        <p:txBody>
          <a:bodyPr wrap="square">
            <a:spAutoFit/>
          </a:bodyPr>
          <a:lstStyle/>
          <a:p>
            <a:r>
              <a:rPr lang="en-GB" sz="1400" b="0" i="0" dirty="0">
                <a:effectLst/>
                <a:latin typeface="Calibri" panose="020F0502020204030204" pitchFamily="34" charset="0"/>
                <a:cs typeface="Calibri" panose="020F0502020204030204" pitchFamily="34" charset="0"/>
              </a:rPr>
              <a:t>©</a:t>
            </a:r>
            <a:r>
              <a:rPr lang="en-GB" sz="1400" b="0" i="0" dirty="0">
                <a:effectLst/>
                <a:latin typeface="Montserrat"/>
              </a:rPr>
              <a:t>NASA/JPL</a:t>
            </a:r>
            <a:endParaRPr lang="en-GB" sz="1400" dirty="0"/>
          </a:p>
        </p:txBody>
      </p:sp>
      <p:sp>
        <p:nvSpPr>
          <p:cNvPr id="13" name="TextBox 12">
            <a:extLst>
              <a:ext uri="{FF2B5EF4-FFF2-40B4-BE49-F238E27FC236}">
                <a16:creationId xmlns:a16="http://schemas.microsoft.com/office/drawing/2014/main" id="{C61E53B2-FAC6-4175-A3E2-5C267A9C6C02}"/>
              </a:ext>
            </a:extLst>
          </p:cNvPr>
          <p:cNvSpPr txBox="1"/>
          <p:nvPr/>
        </p:nvSpPr>
        <p:spPr>
          <a:xfrm>
            <a:off x="871539" y="4957763"/>
            <a:ext cx="1851084" cy="369332"/>
          </a:xfrm>
          <a:prstGeom prst="rect">
            <a:avLst/>
          </a:prstGeom>
          <a:noFill/>
        </p:spPr>
        <p:txBody>
          <a:bodyPr wrap="none" rtlCol="0">
            <a:spAutoFit/>
          </a:bodyPr>
          <a:lstStyle/>
          <a:p>
            <a:r>
              <a:rPr lang="en-GB" dirty="0">
                <a:hlinkClick r:id="rId4"/>
              </a:rPr>
              <a:t>Worked examples</a:t>
            </a:r>
            <a:endParaRPr lang="en-GB" dirty="0"/>
          </a:p>
        </p:txBody>
      </p:sp>
      <p:pic>
        <p:nvPicPr>
          <p:cNvPr id="15" name="Picture 14" descr="Icon&#10;&#10;Description automatically generated">
            <a:extLst>
              <a:ext uri="{FF2B5EF4-FFF2-40B4-BE49-F238E27FC236}">
                <a16:creationId xmlns:a16="http://schemas.microsoft.com/office/drawing/2014/main" id="{14404C73-4A46-40DE-8043-1B1CB86BC4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1D285189-5788-42EC-9F1F-DC389A1001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5B4529E4-75CE-401F-93D9-2DAEA6F0E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695E00ED-F862-457D-9900-40A0773271C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pic>
        <p:nvPicPr>
          <p:cNvPr id="23" name="Picture 22" descr="Icon&#10;&#10;Description automatically generated">
            <a:extLst>
              <a:ext uri="{FF2B5EF4-FFF2-40B4-BE49-F238E27FC236}">
                <a16:creationId xmlns:a16="http://schemas.microsoft.com/office/drawing/2014/main" id="{7621694C-8E55-4602-88E0-17AE7E36088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558955" y="107781"/>
            <a:ext cx="720000" cy="720000"/>
          </a:xfrm>
          <a:prstGeom prst="rect">
            <a:avLst/>
          </a:prstGeom>
        </p:spPr>
      </p:pic>
    </p:spTree>
    <p:extLst>
      <p:ext uri="{BB962C8B-B14F-4D97-AF65-F5344CB8AC3E}">
        <p14:creationId xmlns:p14="http://schemas.microsoft.com/office/powerpoint/2010/main" val="2206141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635769" cy="369332"/>
          </a:xfrm>
          <a:prstGeom prst="rect">
            <a:avLst/>
          </a:prstGeom>
          <a:noFill/>
        </p:spPr>
        <p:txBody>
          <a:bodyPr wrap="none" rtlCol="0">
            <a:spAutoFit/>
          </a:bodyPr>
          <a:lstStyle/>
          <a:p>
            <a:r>
              <a:rPr lang="en-GB" b="1" dirty="0"/>
              <a:t>Investigation 8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explain how clouds are formed?</a:t>
            </a:r>
          </a:p>
        </p:txBody>
      </p:sp>
      <p:sp>
        <p:nvSpPr>
          <p:cNvPr id="4" name="Rectangle: Rounded Corners 3">
            <a:extLst>
              <a:ext uri="{FF2B5EF4-FFF2-40B4-BE49-F238E27FC236}">
                <a16:creationId xmlns:a16="http://schemas.microsoft.com/office/drawing/2014/main" id="{749C5E80-9660-4364-928F-5E7CB38321D4}"/>
              </a:ext>
            </a:extLst>
          </p:cNvPr>
          <p:cNvSpPr/>
          <p:nvPr/>
        </p:nvSpPr>
        <p:spPr>
          <a:xfrm>
            <a:off x="5513445" y="2011417"/>
            <a:ext cx="3379034" cy="2835166"/>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Transparent glass jar</a:t>
            </a:r>
          </a:p>
          <a:p>
            <a:r>
              <a:rPr lang="en-GB" dirty="0">
                <a:solidFill>
                  <a:schemeClr val="tx1"/>
                </a:solidFill>
              </a:rPr>
              <a:t>Warm tap water</a:t>
            </a:r>
          </a:p>
          <a:p>
            <a:r>
              <a:rPr lang="en-GB" dirty="0">
                <a:solidFill>
                  <a:schemeClr val="tx1"/>
                </a:solidFill>
              </a:rPr>
              <a:t>Metal tray or frozen ice pack</a:t>
            </a:r>
          </a:p>
          <a:p>
            <a:r>
              <a:rPr lang="en-GB" dirty="0">
                <a:solidFill>
                  <a:schemeClr val="tx1"/>
                </a:solidFill>
              </a:rPr>
              <a:t>Ice</a:t>
            </a:r>
          </a:p>
          <a:p>
            <a:r>
              <a:rPr lang="en-GB" dirty="0">
                <a:solidFill>
                  <a:schemeClr val="tx1"/>
                </a:solidFill>
              </a:rPr>
              <a:t>Spoon</a:t>
            </a:r>
          </a:p>
          <a:p>
            <a:r>
              <a:rPr lang="en-GB" dirty="0">
                <a:solidFill>
                  <a:schemeClr val="tx1"/>
                </a:solidFill>
              </a:rPr>
              <a:t>*Match</a:t>
            </a:r>
          </a:p>
          <a:p>
            <a:endParaRPr lang="en-GB" dirty="0">
              <a:solidFill>
                <a:schemeClr val="tx1"/>
              </a:solidFill>
            </a:endParaRPr>
          </a:p>
          <a:p>
            <a:r>
              <a:rPr lang="en-GB" dirty="0">
                <a:solidFill>
                  <a:schemeClr val="tx1"/>
                </a:solidFill>
              </a:rPr>
              <a:t>* You will need adult support</a:t>
            </a:r>
          </a:p>
        </p:txBody>
      </p:sp>
      <p:pic>
        <p:nvPicPr>
          <p:cNvPr id="7" name="Picture 6" descr="A group of clouds in the sky&#10;&#10;Description automatically generated">
            <a:extLst>
              <a:ext uri="{FF2B5EF4-FFF2-40B4-BE49-F238E27FC236}">
                <a16:creationId xmlns:a16="http://schemas.microsoft.com/office/drawing/2014/main" id="{1E65ECD2-F5AF-4A32-8434-FC2B55FA10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244" y="2011417"/>
            <a:ext cx="4252749" cy="2835166"/>
          </a:xfrm>
          <a:prstGeom prst="rect">
            <a:avLst/>
          </a:prstGeom>
        </p:spPr>
      </p:pic>
      <p:sp>
        <p:nvSpPr>
          <p:cNvPr id="8" name="Rectangle: Rounded Corners 7">
            <a:extLst>
              <a:ext uri="{FF2B5EF4-FFF2-40B4-BE49-F238E27FC236}">
                <a16:creationId xmlns:a16="http://schemas.microsoft.com/office/drawing/2014/main" id="{BF40160A-6171-4222-8B3F-158EFE043A2D}"/>
              </a:ext>
            </a:extLst>
          </p:cNvPr>
          <p:cNvSpPr/>
          <p:nvPr/>
        </p:nvSpPr>
        <p:spPr>
          <a:xfrm>
            <a:off x="769244" y="5470634"/>
            <a:ext cx="4252749" cy="8355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Is a cloud a liquid or a gas?</a:t>
            </a:r>
          </a:p>
          <a:p>
            <a:pPr algn="ctr"/>
            <a:r>
              <a:rPr lang="en-GB" dirty="0"/>
              <a:t>Can you explain?</a:t>
            </a:r>
          </a:p>
        </p:txBody>
      </p:sp>
      <p:pic>
        <p:nvPicPr>
          <p:cNvPr id="9" name="Picture 8" descr="A stop sign&#10;&#10;Description automatically generated">
            <a:extLst>
              <a:ext uri="{FF2B5EF4-FFF2-40B4-BE49-F238E27FC236}">
                <a16:creationId xmlns:a16="http://schemas.microsoft.com/office/drawing/2014/main" id="{5CF39BB7-7FEB-46F8-BF7B-75AB9D173E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1193" y="129720"/>
            <a:ext cx="720000" cy="720000"/>
          </a:xfrm>
          <a:prstGeom prst="rect">
            <a:avLst/>
          </a:prstGeom>
        </p:spPr>
      </p:pic>
      <p:pic>
        <p:nvPicPr>
          <p:cNvPr id="12" name="Picture 11" descr="Icon&#10;&#10;Description automatically generated">
            <a:extLst>
              <a:ext uri="{FF2B5EF4-FFF2-40B4-BE49-F238E27FC236}">
                <a16:creationId xmlns:a16="http://schemas.microsoft.com/office/drawing/2014/main" id="{8F52A7DF-844F-4CC9-A848-92B67AB5FB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3" name="Picture 12" descr="Icon&#10;&#10;Description automatically generated">
            <a:extLst>
              <a:ext uri="{FF2B5EF4-FFF2-40B4-BE49-F238E27FC236}">
                <a16:creationId xmlns:a16="http://schemas.microsoft.com/office/drawing/2014/main" id="{065E128A-3DBF-48DA-A33D-A189F4B967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4" name="Picture 13" descr="Icon&#10;&#10;Description automatically generated">
            <a:extLst>
              <a:ext uri="{FF2B5EF4-FFF2-40B4-BE49-F238E27FC236}">
                <a16:creationId xmlns:a16="http://schemas.microsoft.com/office/drawing/2014/main" id="{64D986D0-9442-4DA4-B01B-D0AEC97DE0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440E695C-8888-4240-88BE-C6EAEA43EAA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0BC19F3A-DF81-49E9-A633-04C0288615E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399CE35F-8BD7-4E57-9458-3F325AF72A5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2771284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635769" cy="369332"/>
          </a:xfrm>
          <a:prstGeom prst="rect">
            <a:avLst/>
          </a:prstGeom>
          <a:noFill/>
        </p:spPr>
        <p:txBody>
          <a:bodyPr wrap="none" rtlCol="0">
            <a:spAutoFit/>
          </a:bodyPr>
          <a:lstStyle/>
          <a:p>
            <a:r>
              <a:rPr lang="en-GB" b="1" dirty="0"/>
              <a:t>Investigation 9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long could a hurricane last?</a:t>
            </a:r>
          </a:p>
        </p:txBody>
      </p:sp>
      <p:sp>
        <p:nvSpPr>
          <p:cNvPr id="2" name="TextBox 1">
            <a:extLst>
              <a:ext uri="{FF2B5EF4-FFF2-40B4-BE49-F238E27FC236}">
                <a16:creationId xmlns:a16="http://schemas.microsoft.com/office/drawing/2014/main" id="{B3C4656F-B487-464F-87E0-57256D7CC46D}"/>
              </a:ext>
            </a:extLst>
          </p:cNvPr>
          <p:cNvSpPr txBox="1"/>
          <p:nvPr/>
        </p:nvSpPr>
        <p:spPr>
          <a:xfrm>
            <a:off x="790075" y="1857215"/>
            <a:ext cx="4093685" cy="1754326"/>
          </a:xfrm>
          <a:prstGeom prst="rect">
            <a:avLst/>
          </a:prstGeom>
          <a:noFill/>
        </p:spPr>
        <p:txBody>
          <a:bodyPr wrap="none" rtlCol="0">
            <a:spAutoFit/>
          </a:bodyPr>
          <a:lstStyle/>
          <a:p>
            <a:r>
              <a:rPr lang="en-GB" dirty="0"/>
              <a:t>A hurricane is a powerful, rotating storm.</a:t>
            </a:r>
          </a:p>
          <a:p>
            <a:r>
              <a:rPr lang="en-GB" dirty="0"/>
              <a:t>Winds &gt; 73 mph</a:t>
            </a:r>
          </a:p>
          <a:p>
            <a:r>
              <a:rPr lang="en-GB" dirty="0"/>
              <a:t>LOTS of rain</a:t>
            </a:r>
          </a:p>
          <a:p>
            <a:r>
              <a:rPr lang="en-GB" dirty="0"/>
              <a:t>Low air pressure</a:t>
            </a:r>
          </a:p>
          <a:p>
            <a:r>
              <a:rPr lang="en-GB" dirty="0"/>
              <a:t>Huge waves</a:t>
            </a:r>
          </a:p>
          <a:p>
            <a:r>
              <a:rPr lang="en-GB" dirty="0"/>
              <a:t>Thunder &amp; lightning</a:t>
            </a:r>
          </a:p>
        </p:txBody>
      </p:sp>
      <p:pic>
        <p:nvPicPr>
          <p:cNvPr id="4" name="Picture 3">
            <a:extLst>
              <a:ext uri="{FF2B5EF4-FFF2-40B4-BE49-F238E27FC236}">
                <a16:creationId xmlns:a16="http://schemas.microsoft.com/office/drawing/2014/main" id="{AC0898CA-F7ED-4FDB-9127-BED2939DC2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0174" y="1857215"/>
            <a:ext cx="3430401" cy="3470159"/>
          </a:xfrm>
          <a:prstGeom prst="rect">
            <a:avLst/>
          </a:prstGeom>
        </p:spPr>
      </p:pic>
      <p:sp>
        <p:nvSpPr>
          <p:cNvPr id="6" name="TextBox 5">
            <a:extLst>
              <a:ext uri="{FF2B5EF4-FFF2-40B4-BE49-F238E27FC236}">
                <a16:creationId xmlns:a16="http://schemas.microsoft.com/office/drawing/2014/main" id="{BA697878-21ED-4EB6-9483-578721B5DE49}"/>
              </a:ext>
            </a:extLst>
          </p:cNvPr>
          <p:cNvSpPr txBox="1"/>
          <p:nvPr/>
        </p:nvSpPr>
        <p:spPr>
          <a:xfrm>
            <a:off x="5070903" y="5327374"/>
            <a:ext cx="3882833" cy="369332"/>
          </a:xfrm>
          <a:prstGeom prst="rect">
            <a:avLst/>
          </a:prstGeom>
          <a:noFill/>
        </p:spPr>
        <p:txBody>
          <a:bodyPr wrap="square" rtlCol="0">
            <a:spAutoFit/>
          </a:bodyPr>
          <a:lstStyle/>
          <a:p>
            <a:r>
              <a:rPr lang="en-GB" dirty="0"/>
              <a:t>Satellite image of hurricane over Earth</a:t>
            </a:r>
          </a:p>
        </p:txBody>
      </p:sp>
      <p:sp>
        <p:nvSpPr>
          <p:cNvPr id="9" name="Arrow: Curved Right 8">
            <a:extLst>
              <a:ext uri="{FF2B5EF4-FFF2-40B4-BE49-F238E27FC236}">
                <a16:creationId xmlns:a16="http://schemas.microsoft.com/office/drawing/2014/main" id="{E226A45C-DAFE-4DE7-BC16-7DED9353E5E4}"/>
              </a:ext>
            </a:extLst>
          </p:cNvPr>
          <p:cNvSpPr/>
          <p:nvPr/>
        </p:nvSpPr>
        <p:spPr>
          <a:xfrm>
            <a:off x="6130754" y="3128824"/>
            <a:ext cx="516834" cy="926939"/>
          </a:xfrm>
          <a:prstGeom prst="curv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Arrow: Curved Right 9">
            <a:extLst>
              <a:ext uri="{FF2B5EF4-FFF2-40B4-BE49-F238E27FC236}">
                <a16:creationId xmlns:a16="http://schemas.microsoft.com/office/drawing/2014/main" id="{B7324721-BABF-4D05-8500-580E445C2A45}"/>
              </a:ext>
            </a:extLst>
          </p:cNvPr>
          <p:cNvSpPr/>
          <p:nvPr/>
        </p:nvSpPr>
        <p:spPr>
          <a:xfrm rot="10560204">
            <a:off x="7385665" y="3056261"/>
            <a:ext cx="516834" cy="926939"/>
          </a:xfrm>
          <a:prstGeom prst="curv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Rectangle: Rounded Corners 10">
            <a:extLst>
              <a:ext uri="{FF2B5EF4-FFF2-40B4-BE49-F238E27FC236}">
                <a16:creationId xmlns:a16="http://schemas.microsoft.com/office/drawing/2014/main" id="{CA81AAC1-C05E-44A1-855B-EA08C8FB3EEF}"/>
              </a:ext>
            </a:extLst>
          </p:cNvPr>
          <p:cNvSpPr/>
          <p:nvPr/>
        </p:nvSpPr>
        <p:spPr>
          <a:xfrm>
            <a:off x="5210175" y="5901087"/>
            <a:ext cx="3430401" cy="6515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there are more storms near the Earth’s equator?</a:t>
            </a:r>
          </a:p>
        </p:txBody>
      </p:sp>
      <p:sp>
        <p:nvSpPr>
          <p:cNvPr id="12" name="Rectangle: Rounded Corners 11">
            <a:extLst>
              <a:ext uri="{FF2B5EF4-FFF2-40B4-BE49-F238E27FC236}">
                <a16:creationId xmlns:a16="http://schemas.microsoft.com/office/drawing/2014/main" id="{6D61E9B5-EF25-4CE3-8CDF-7564A9D1AB38}"/>
              </a:ext>
            </a:extLst>
          </p:cNvPr>
          <p:cNvSpPr/>
          <p:nvPr/>
        </p:nvSpPr>
        <p:spPr>
          <a:xfrm>
            <a:off x="769244" y="3950358"/>
            <a:ext cx="3882833" cy="22765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create a storm in a glass of water?</a:t>
            </a:r>
          </a:p>
          <a:p>
            <a:pPr algn="ctr"/>
            <a:endParaRPr lang="en-GB" dirty="0"/>
          </a:p>
          <a:p>
            <a:pPr algn="ctr"/>
            <a:r>
              <a:rPr lang="en-GB" dirty="0"/>
              <a:t>What happens when you stir faster?</a:t>
            </a:r>
          </a:p>
          <a:p>
            <a:pPr algn="ctr"/>
            <a:endParaRPr lang="en-GB" dirty="0"/>
          </a:p>
          <a:p>
            <a:pPr algn="ctr"/>
            <a:r>
              <a:rPr lang="en-GB" dirty="0"/>
              <a:t>What happens when you stir for longer?</a:t>
            </a:r>
          </a:p>
        </p:txBody>
      </p:sp>
      <p:pic>
        <p:nvPicPr>
          <p:cNvPr id="13" name="Picture 12" descr="Icon&#10;&#10;Description automatically generated">
            <a:extLst>
              <a:ext uri="{FF2B5EF4-FFF2-40B4-BE49-F238E27FC236}">
                <a16:creationId xmlns:a16="http://schemas.microsoft.com/office/drawing/2014/main" id="{5D9E9D42-76C2-4027-826F-5F1775E1F0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04045" y="124253"/>
            <a:ext cx="720000" cy="720000"/>
          </a:xfrm>
          <a:prstGeom prst="rect">
            <a:avLst/>
          </a:prstGeom>
        </p:spPr>
      </p:pic>
      <p:pic>
        <p:nvPicPr>
          <p:cNvPr id="14" name="Picture 13" descr="Icon&#10;&#10;Description automatically generated">
            <a:extLst>
              <a:ext uri="{FF2B5EF4-FFF2-40B4-BE49-F238E27FC236}">
                <a16:creationId xmlns:a16="http://schemas.microsoft.com/office/drawing/2014/main" id="{69F583EB-3CEF-48DF-957A-420054A8E3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33832" y="124253"/>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8C1117E3-59EF-42F3-AC38-3D680845D0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9FE38A83-FC4D-46E2-894D-C17256765ED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45859E7E-7FF1-4285-BA39-EEF5EBAE517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A892B278-801B-4E16-9585-4A63EC2AA5C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AB669334-B95D-41D9-AD8E-E5EE30F40FB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1734FB54-08FA-46BD-BE8F-6EFCE6F4975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2" name="Picture 21" descr="Icon&#10;&#10;Description automatically generated">
            <a:extLst>
              <a:ext uri="{FF2B5EF4-FFF2-40B4-BE49-F238E27FC236}">
                <a16:creationId xmlns:a16="http://schemas.microsoft.com/office/drawing/2014/main" id="{B2FC0758-3FBC-499B-A2E9-BDC9B35B80A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255641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8BB63E-D110-4E1D-91EE-E3B592161FAC}"/>
              </a:ext>
            </a:extLst>
          </p:cNvPr>
          <p:cNvSpPr txBox="1"/>
          <p:nvPr/>
        </p:nvSpPr>
        <p:spPr>
          <a:xfrm>
            <a:off x="720000" y="360000"/>
            <a:ext cx="3877985" cy="369332"/>
          </a:xfrm>
          <a:prstGeom prst="rect">
            <a:avLst/>
          </a:prstGeom>
          <a:noFill/>
        </p:spPr>
        <p:txBody>
          <a:bodyPr wrap="none" rtlCol="0">
            <a:spAutoFit/>
          </a:bodyPr>
          <a:lstStyle/>
          <a:p>
            <a:r>
              <a:rPr lang="en-GB" b="1" dirty="0"/>
              <a:t>Contents:  Scientists &amp; their findings	</a:t>
            </a:r>
          </a:p>
        </p:txBody>
      </p:sp>
      <p:sp>
        <p:nvSpPr>
          <p:cNvPr id="3" name="TextBox 2">
            <a:extLst>
              <a:ext uri="{FF2B5EF4-FFF2-40B4-BE49-F238E27FC236}">
                <a16:creationId xmlns:a16="http://schemas.microsoft.com/office/drawing/2014/main" id="{A4B5C871-3F0B-4B0D-87A1-015B09D50947}"/>
              </a:ext>
            </a:extLst>
          </p:cNvPr>
          <p:cNvSpPr txBox="1"/>
          <p:nvPr/>
        </p:nvSpPr>
        <p:spPr>
          <a:xfrm>
            <a:off x="720000" y="1120676"/>
            <a:ext cx="8111179" cy="5078313"/>
          </a:xfrm>
          <a:prstGeom prst="rect">
            <a:avLst/>
          </a:prstGeom>
          <a:noFill/>
          <a:ln w="34925">
            <a:solidFill>
              <a:schemeClr val="accent1"/>
            </a:solidFill>
          </a:ln>
        </p:spPr>
        <p:txBody>
          <a:bodyPr wrap="square" rtlCol="0">
            <a:spAutoFit/>
          </a:bodyPr>
          <a:lstStyle/>
          <a:p>
            <a:r>
              <a:rPr lang="en-GB" b="1" dirty="0"/>
              <a:t>							slides</a:t>
            </a:r>
          </a:p>
          <a:p>
            <a:endParaRPr lang="en-GB" dirty="0"/>
          </a:p>
          <a:p>
            <a:r>
              <a:rPr lang="en-GB" dirty="0"/>
              <a:t>Who were the scientists?					5-8</a:t>
            </a:r>
          </a:p>
          <a:p>
            <a:r>
              <a:rPr lang="en-GB" dirty="0"/>
              <a:t>Mars							9</a:t>
            </a:r>
          </a:p>
          <a:p>
            <a:r>
              <a:rPr lang="en-GB" dirty="0"/>
              <a:t>Uranus and Neptune (Ice Giants)				10-11</a:t>
            </a:r>
          </a:p>
          <a:p>
            <a:r>
              <a:rPr lang="en-GB" dirty="0"/>
              <a:t>Telescopes, spacecraft and missions				12-14</a:t>
            </a:r>
          </a:p>
          <a:p>
            <a:r>
              <a:rPr lang="en-GB" dirty="0"/>
              <a:t>InSight mission to Mars					15-17</a:t>
            </a:r>
          </a:p>
          <a:p>
            <a:r>
              <a:rPr lang="en-GB" dirty="0"/>
              <a:t>Storms on Neptune						18-19</a:t>
            </a:r>
          </a:p>
          <a:p>
            <a:r>
              <a:rPr lang="en-GB" dirty="0"/>
              <a:t>Lightning on Uranus and Neptune				20</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pic>
        <p:nvPicPr>
          <p:cNvPr id="5" name="Picture 4" descr="A picture containing mollusk, invertebrate, cowrie&#10;&#10;Description automatically generated">
            <a:extLst>
              <a:ext uri="{FF2B5EF4-FFF2-40B4-BE49-F238E27FC236}">
                <a16:creationId xmlns:a16="http://schemas.microsoft.com/office/drawing/2014/main" id="{0C589E63-16B2-41F5-AA6A-638F62CD49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2880" y="4107580"/>
            <a:ext cx="7865417" cy="1848051"/>
          </a:xfrm>
          <a:prstGeom prst="rect">
            <a:avLst/>
          </a:prstGeom>
        </p:spPr>
      </p:pic>
    </p:spTree>
    <p:extLst>
      <p:ext uri="{BB962C8B-B14F-4D97-AF65-F5344CB8AC3E}">
        <p14:creationId xmlns:p14="http://schemas.microsoft.com/office/powerpoint/2010/main" val="30680289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10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see a convection current?</a:t>
            </a:r>
          </a:p>
        </p:txBody>
      </p:sp>
      <p:sp>
        <p:nvSpPr>
          <p:cNvPr id="4" name="Rectangle: Rounded Corners 3">
            <a:extLst>
              <a:ext uri="{FF2B5EF4-FFF2-40B4-BE49-F238E27FC236}">
                <a16:creationId xmlns:a16="http://schemas.microsoft.com/office/drawing/2014/main" id="{749C5E80-9660-4364-928F-5E7CB38321D4}"/>
              </a:ext>
            </a:extLst>
          </p:cNvPr>
          <p:cNvSpPr/>
          <p:nvPr/>
        </p:nvSpPr>
        <p:spPr>
          <a:xfrm>
            <a:off x="4308157" y="4463043"/>
            <a:ext cx="4584322" cy="2022701"/>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paper, pencil, scissors, thread,*</a:t>
            </a:r>
          </a:p>
          <a:p>
            <a:r>
              <a:rPr lang="en-GB" dirty="0">
                <a:solidFill>
                  <a:schemeClr val="tx1"/>
                </a:solidFill>
              </a:rPr>
              <a:t>a warm radiator</a:t>
            </a:r>
          </a:p>
          <a:p>
            <a:endParaRPr lang="en-GB" dirty="0">
              <a:solidFill>
                <a:schemeClr val="tx1"/>
              </a:solidFill>
            </a:endParaRPr>
          </a:p>
          <a:p>
            <a:r>
              <a:rPr lang="en-GB" dirty="0">
                <a:solidFill>
                  <a:schemeClr val="tx1"/>
                </a:solidFill>
              </a:rPr>
              <a:t>*children may need adult support to attach the thread</a:t>
            </a:r>
          </a:p>
        </p:txBody>
      </p:sp>
      <p:pic>
        <p:nvPicPr>
          <p:cNvPr id="9" name="Picture 8" descr="A stop sign&#10;&#10;Description automatically generated">
            <a:extLst>
              <a:ext uri="{FF2B5EF4-FFF2-40B4-BE49-F238E27FC236}">
                <a16:creationId xmlns:a16="http://schemas.microsoft.com/office/drawing/2014/main" id="{5CF39BB7-7FEB-46F8-BF7B-75AB9D173E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1193" y="129720"/>
            <a:ext cx="720000" cy="720000"/>
          </a:xfrm>
          <a:prstGeom prst="rect">
            <a:avLst/>
          </a:prstGeom>
        </p:spPr>
      </p:pic>
      <p:sp>
        <p:nvSpPr>
          <p:cNvPr id="11" name="TextBox 10">
            <a:extLst>
              <a:ext uri="{FF2B5EF4-FFF2-40B4-BE49-F238E27FC236}">
                <a16:creationId xmlns:a16="http://schemas.microsoft.com/office/drawing/2014/main" id="{890315B1-F957-47E2-A67B-7EAC619852D9}"/>
              </a:ext>
            </a:extLst>
          </p:cNvPr>
          <p:cNvSpPr txBox="1"/>
          <p:nvPr/>
        </p:nvSpPr>
        <p:spPr>
          <a:xfrm>
            <a:off x="4163002" y="2003805"/>
            <a:ext cx="4816958" cy="646331"/>
          </a:xfrm>
          <a:prstGeom prst="rect">
            <a:avLst/>
          </a:prstGeom>
          <a:noFill/>
        </p:spPr>
        <p:txBody>
          <a:bodyPr wrap="square">
            <a:spAutoFit/>
          </a:bodyPr>
          <a:lstStyle/>
          <a:p>
            <a:r>
              <a:rPr lang="en-GB" dirty="0"/>
              <a:t>1. Cut a spiral from paper.</a:t>
            </a:r>
          </a:p>
          <a:p>
            <a:r>
              <a:rPr lang="en-GB" dirty="0"/>
              <a:t>2. Suspend from thread and hold over a radiator.</a:t>
            </a:r>
          </a:p>
        </p:txBody>
      </p:sp>
      <p:sp>
        <p:nvSpPr>
          <p:cNvPr id="6" name="Rectangle: Rounded Corners 5">
            <a:extLst>
              <a:ext uri="{FF2B5EF4-FFF2-40B4-BE49-F238E27FC236}">
                <a16:creationId xmlns:a16="http://schemas.microsoft.com/office/drawing/2014/main" id="{3C16A83C-F553-4C73-9E3B-96BB0447AADD}"/>
              </a:ext>
            </a:extLst>
          </p:cNvPr>
          <p:cNvSpPr/>
          <p:nvPr/>
        </p:nvSpPr>
        <p:spPr>
          <a:xfrm>
            <a:off x="5173170" y="2981732"/>
            <a:ext cx="2277035" cy="8945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happening? Why?</a:t>
            </a:r>
          </a:p>
        </p:txBody>
      </p:sp>
      <p:grpSp>
        <p:nvGrpSpPr>
          <p:cNvPr id="10" name="Group 9">
            <a:extLst>
              <a:ext uri="{FF2B5EF4-FFF2-40B4-BE49-F238E27FC236}">
                <a16:creationId xmlns:a16="http://schemas.microsoft.com/office/drawing/2014/main" id="{7E323984-22DA-4DD1-B332-4B4A3975487E}"/>
              </a:ext>
            </a:extLst>
          </p:cNvPr>
          <p:cNvGrpSpPr/>
          <p:nvPr/>
        </p:nvGrpSpPr>
        <p:grpSpPr>
          <a:xfrm>
            <a:off x="3803002" y="107781"/>
            <a:ext cx="5194429" cy="736971"/>
            <a:chOff x="3803002" y="107781"/>
            <a:chExt cx="5194429" cy="736971"/>
          </a:xfrm>
        </p:grpSpPr>
        <p:pic>
          <p:nvPicPr>
            <p:cNvPr id="12" name="Picture 11" descr="Icon&#10;&#10;Description automatically generated">
              <a:extLst>
                <a:ext uri="{FF2B5EF4-FFF2-40B4-BE49-F238E27FC236}">
                  <a16:creationId xmlns:a16="http://schemas.microsoft.com/office/drawing/2014/main" id="{12618708-B6BE-47CE-B53D-29B41B0C5A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3" name="Picture 12" descr="Icon&#10;&#10;Description automatically generated">
              <a:extLst>
                <a:ext uri="{FF2B5EF4-FFF2-40B4-BE49-F238E27FC236}">
                  <a16:creationId xmlns:a16="http://schemas.microsoft.com/office/drawing/2014/main" id="{58A54ECD-AE42-426C-96BB-B1905E5CEF0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4" name="Picture 13" descr="Icon&#10;&#10;Description automatically generated">
              <a:extLst>
                <a:ext uri="{FF2B5EF4-FFF2-40B4-BE49-F238E27FC236}">
                  <a16:creationId xmlns:a16="http://schemas.microsoft.com/office/drawing/2014/main" id="{3C65D573-477A-42C5-9AE4-C0C863D7AC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D6703132-52D7-4614-9A18-CFCEC18331A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73FED537-99FE-477E-8F84-CEE364F13EC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9065736A-7F62-42E9-A799-124F88B7C30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F79EE9D5-C426-4087-8D2B-49FDE7359CB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grpSp>
      <p:sp>
        <p:nvSpPr>
          <p:cNvPr id="21" name="TextBox 20">
            <a:extLst>
              <a:ext uri="{FF2B5EF4-FFF2-40B4-BE49-F238E27FC236}">
                <a16:creationId xmlns:a16="http://schemas.microsoft.com/office/drawing/2014/main" id="{8DEA524E-27F1-48E7-9C97-FD0DC9425133}"/>
              </a:ext>
            </a:extLst>
          </p:cNvPr>
          <p:cNvSpPr txBox="1"/>
          <p:nvPr/>
        </p:nvSpPr>
        <p:spPr>
          <a:xfrm>
            <a:off x="3016161" y="5518560"/>
            <a:ext cx="1018869" cy="369332"/>
          </a:xfrm>
          <a:prstGeom prst="rect">
            <a:avLst/>
          </a:prstGeom>
          <a:noFill/>
        </p:spPr>
        <p:txBody>
          <a:bodyPr wrap="none" rtlCol="0">
            <a:spAutoFit/>
          </a:bodyPr>
          <a:lstStyle/>
          <a:p>
            <a:r>
              <a:rPr lang="en-GB" dirty="0">
                <a:solidFill>
                  <a:srgbClr val="0070C0"/>
                </a:solidFill>
              </a:rPr>
              <a:t>warm air</a:t>
            </a:r>
          </a:p>
        </p:txBody>
      </p:sp>
      <p:grpSp>
        <p:nvGrpSpPr>
          <p:cNvPr id="25" name="Group 24">
            <a:extLst>
              <a:ext uri="{FF2B5EF4-FFF2-40B4-BE49-F238E27FC236}">
                <a16:creationId xmlns:a16="http://schemas.microsoft.com/office/drawing/2014/main" id="{97D28CEE-5CD5-4D34-98C2-6B0C231FBEEE}"/>
              </a:ext>
            </a:extLst>
          </p:cNvPr>
          <p:cNvGrpSpPr/>
          <p:nvPr/>
        </p:nvGrpSpPr>
        <p:grpSpPr>
          <a:xfrm>
            <a:off x="769244" y="1805459"/>
            <a:ext cx="3201587" cy="4693264"/>
            <a:chOff x="961414" y="1804737"/>
            <a:chExt cx="3201587" cy="4693264"/>
          </a:xfrm>
        </p:grpSpPr>
        <p:pic>
          <p:nvPicPr>
            <p:cNvPr id="8" name="Picture 7">
              <a:extLst>
                <a:ext uri="{FF2B5EF4-FFF2-40B4-BE49-F238E27FC236}">
                  <a16:creationId xmlns:a16="http://schemas.microsoft.com/office/drawing/2014/main" id="{4321BABB-DEE1-43EF-860C-9CDE3FA0A64E}"/>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rot="5400000">
              <a:off x="215576" y="2550575"/>
              <a:ext cx="4693264" cy="3201587"/>
            </a:xfrm>
            <a:prstGeom prst="rect">
              <a:avLst/>
            </a:prstGeom>
          </p:spPr>
        </p:pic>
        <p:sp>
          <p:nvSpPr>
            <p:cNvPr id="19" name="Arrow: Up 18">
              <a:extLst>
                <a:ext uri="{FF2B5EF4-FFF2-40B4-BE49-F238E27FC236}">
                  <a16:creationId xmlns:a16="http://schemas.microsoft.com/office/drawing/2014/main" id="{520720D8-98A0-44E4-A8E3-BA8B6088B34C}"/>
                </a:ext>
              </a:extLst>
            </p:cNvPr>
            <p:cNvSpPr/>
            <p:nvPr/>
          </p:nvSpPr>
          <p:spPr>
            <a:xfrm>
              <a:off x="3405178" y="4124770"/>
              <a:ext cx="192667" cy="110693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Up 19">
              <a:extLst>
                <a:ext uri="{FF2B5EF4-FFF2-40B4-BE49-F238E27FC236}">
                  <a16:creationId xmlns:a16="http://schemas.microsoft.com/office/drawing/2014/main" id="{EBA77726-12AD-4CF5-A9C6-3085091AC971}"/>
                </a:ext>
              </a:extLst>
            </p:cNvPr>
            <p:cNvSpPr/>
            <p:nvPr/>
          </p:nvSpPr>
          <p:spPr>
            <a:xfrm rot="10800000">
              <a:off x="1712438" y="2981732"/>
              <a:ext cx="192667" cy="110693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887C55F6-5E8B-4CC4-A7A5-BCF66E20BD74}"/>
                </a:ext>
              </a:extLst>
            </p:cNvPr>
            <p:cNvSpPr txBox="1"/>
            <p:nvPr/>
          </p:nvSpPr>
          <p:spPr>
            <a:xfrm>
              <a:off x="1299336" y="2518252"/>
              <a:ext cx="873637" cy="369332"/>
            </a:xfrm>
            <a:prstGeom prst="rect">
              <a:avLst/>
            </a:prstGeom>
            <a:noFill/>
          </p:spPr>
          <p:txBody>
            <a:bodyPr wrap="none" rtlCol="0">
              <a:spAutoFit/>
            </a:bodyPr>
            <a:lstStyle/>
            <a:p>
              <a:r>
                <a:rPr lang="en-GB" dirty="0">
                  <a:solidFill>
                    <a:srgbClr val="0070C0"/>
                  </a:solidFill>
                </a:rPr>
                <a:t>cool air</a:t>
              </a:r>
            </a:p>
          </p:txBody>
        </p:sp>
        <p:sp>
          <p:nvSpPr>
            <p:cNvPr id="23" name="Arrow: Bent 22">
              <a:extLst>
                <a:ext uri="{FF2B5EF4-FFF2-40B4-BE49-F238E27FC236}">
                  <a16:creationId xmlns:a16="http://schemas.microsoft.com/office/drawing/2014/main" id="{F4B52F1F-2364-42B6-AFDA-B79AFCC309BA}"/>
                </a:ext>
              </a:extLst>
            </p:cNvPr>
            <p:cNvSpPr/>
            <p:nvPr/>
          </p:nvSpPr>
          <p:spPr>
            <a:xfrm flipH="1">
              <a:off x="3124960" y="2748932"/>
              <a:ext cx="472885" cy="659651"/>
            </a:xfrm>
            <a:prstGeom prst="bentArrow">
              <a:avLst>
                <a:gd name="adj1" fmla="val 19911"/>
                <a:gd name="adj2" fmla="val 25000"/>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Arrow: Bent 23">
              <a:extLst>
                <a:ext uri="{FF2B5EF4-FFF2-40B4-BE49-F238E27FC236}">
                  <a16:creationId xmlns:a16="http://schemas.microsoft.com/office/drawing/2014/main" id="{67C40348-1A3A-4B57-8671-CB8A4D9C7FF2}"/>
                </a:ext>
              </a:extLst>
            </p:cNvPr>
            <p:cNvSpPr/>
            <p:nvPr/>
          </p:nvSpPr>
          <p:spPr>
            <a:xfrm rot="10800000" flipH="1">
              <a:off x="1780524" y="5188734"/>
              <a:ext cx="472885" cy="659651"/>
            </a:xfrm>
            <a:prstGeom prst="bentArrow">
              <a:avLst>
                <a:gd name="adj1" fmla="val 19911"/>
                <a:gd name="adj2" fmla="val 25000"/>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26" name="TextBox 25">
            <a:extLst>
              <a:ext uri="{FF2B5EF4-FFF2-40B4-BE49-F238E27FC236}">
                <a16:creationId xmlns:a16="http://schemas.microsoft.com/office/drawing/2014/main" id="{DA67FCD0-CEC4-45AC-BBB4-706FDA338689}"/>
              </a:ext>
            </a:extLst>
          </p:cNvPr>
          <p:cNvSpPr txBox="1"/>
          <p:nvPr/>
        </p:nvSpPr>
        <p:spPr>
          <a:xfrm>
            <a:off x="2818675" y="5518560"/>
            <a:ext cx="1018869" cy="369332"/>
          </a:xfrm>
          <a:prstGeom prst="rect">
            <a:avLst/>
          </a:prstGeom>
          <a:noFill/>
        </p:spPr>
        <p:txBody>
          <a:bodyPr wrap="none" rtlCol="0">
            <a:spAutoFit/>
          </a:bodyPr>
          <a:lstStyle/>
          <a:p>
            <a:r>
              <a:rPr lang="en-GB" dirty="0">
                <a:solidFill>
                  <a:srgbClr val="0070C0"/>
                </a:solidFill>
              </a:rPr>
              <a:t>warm air</a:t>
            </a:r>
          </a:p>
        </p:txBody>
      </p:sp>
    </p:spTree>
    <p:extLst>
      <p:ext uri="{BB962C8B-B14F-4D97-AF65-F5344CB8AC3E}">
        <p14:creationId xmlns:p14="http://schemas.microsoft.com/office/powerpoint/2010/main" val="4799107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11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track a real hurricane?</a:t>
            </a:r>
          </a:p>
        </p:txBody>
      </p:sp>
      <p:pic>
        <p:nvPicPr>
          <p:cNvPr id="8" name="Picture 7" descr="Map&#10;&#10;Description automatically generated">
            <a:extLst>
              <a:ext uri="{FF2B5EF4-FFF2-40B4-BE49-F238E27FC236}">
                <a16:creationId xmlns:a16="http://schemas.microsoft.com/office/drawing/2014/main" id="{647CEE95-42C7-4F04-B1FB-AB42AC0F8C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3407" y="2326446"/>
            <a:ext cx="6361043" cy="3226904"/>
          </a:xfrm>
          <a:prstGeom prst="rect">
            <a:avLst/>
          </a:prstGeom>
        </p:spPr>
      </p:pic>
      <p:sp>
        <p:nvSpPr>
          <p:cNvPr id="9" name="TextBox 8">
            <a:extLst>
              <a:ext uri="{FF2B5EF4-FFF2-40B4-BE49-F238E27FC236}">
                <a16:creationId xmlns:a16="http://schemas.microsoft.com/office/drawing/2014/main" id="{0ECA31C0-F978-4D85-B15B-63C6C5057839}"/>
              </a:ext>
            </a:extLst>
          </p:cNvPr>
          <p:cNvSpPr txBox="1"/>
          <p:nvPr/>
        </p:nvSpPr>
        <p:spPr>
          <a:xfrm>
            <a:off x="3216229" y="3105834"/>
            <a:ext cx="899670" cy="646331"/>
          </a:xfrm>
          <a:prstGeom prst="rect">
            <a:avLst/>
          </a:prstGeom>
          <a:noFill/>
        </p:spPr>
        <p:txBody>
          <a:bodyPr wrap="none" rtlCol="0">
            <a:spAutoFit/>
          </a:bodyPr>
          <a:lstStyle/>
          <a:p>
            <a:r>
              <a:rPr lang="en-GB" dirty="0"/>
              <a:t>Atlantic</a:t>
            </a:r>
          </a:p>
          <a:p>
            <a:r>
              <a:rPr lang="en-GB" dirty="0"/>
              <a:t>Ocean</a:t>
            </a:r>
          </a:p>
        </p:txBody>
      </p:sp>
      <p:sp>
        <p:nvSpPr>
          <p:cNvPr id="10" name="TextBox 9">
            <a:extLst>
              <a:ext uri="{FF2B5EF4-FFF2-40B4-BE49-F238E27FC236}">
                <a16:creationId xmlns:a16="http://schemas.microsoft.com/office/drawing/2014/main" id="{E7AD0B90-F910-4602-BF50-0EFBBF820BF3}"/>
              </a:ext>
            </a:extLst>
          </p:cNvPr>
          <p:cNvSpPr txBox="1"/>
          <p:nvPr/>
        </p:nvSpPr>
        <p:spPr>
          <a:xfrm>
            <a:off x="6906534" y="3105834"/>
            <a:ext cx="859081" cy="923330"/>
          </a:xfrm>
          <a:prstGeom prst="rect">
            <a:avLst/>
          </a:prstGeom>
          <a:noFill/>
        </p:spPr>
        <p:txBody>
          <a:bodyPr wrap="none" rtlCol="0">
            <a:spAutoFit/>
          </a:bodyPr>
          <a:lstStyle/>
          <a:p>
            <a:r>
              <a:rPr lang="en-GB" dirty="0"/>
              <a:t>Central</a:t>
            </a:r>
          </a:p>
          <a:p>
            <a:r>
              <a:rPr lang="en-GB" dirty="0"/>
              <a:t>Pacific</a:t>
            </a:r>
          </a:p>
          <a:p>
            <a:r>
              <a:rPr lang="en-GB" dirty="0"/>
              <a:t>Ocean</a:t>
            </a:r>
          </a:p>
        </p:txBody>
      </p:sp>
      <p:sp>
        <p:nvSpPr>
          <p:cNvPr id="11" name="TextBox 10">
            <a:extLst>
              <a:ext uri="{FF2B5EF4-FFF2-40B4-BE49-F238E27FC236}">
                <a16:creationId xmlns:a16="http://schemas.microsoft.com/office/drawing/2014/main" id="{60E60C9B-4519-4B02-A4A2-1946D7877CF7}"/>
              </a:ext>
            </a:extLst>
          </p:cNvPr>
          <p:cNvSpPr txBox="1"/>
          <p:nvPr/>
        </p:nvSpPr>
        <p:spPr>
          <a:xfrm>
            <a:off x="1412140" y="3290500"/>
            <a:ext cx="882678" cy="923330"/>
          </a:xfrm>
          <a:prstGeom prst="rect">
            <a:avLst/>
          </a:prstGeom>
          <a:noFill/>
        </p:spPr>
        <p:txBody>
          <a:bodyPr wrap="none" rtlCol="0">
            <a:spAutoFit/>
          </a:bodyPr>
          <a:lstStyle/>
          <a:p>
            <a:r>
              <a:rPr lang="en-GB" dirty="0"/>
              <a:t>Eastern</a:t>
            </a:r>
          </a:p>
          <a:p>
            <a:r>
              <a:rPr lang="en-GB" dirty="0"/>
              <a:t>Pacific</a:t>
            </a:r>
          </a:p>
          <a:p>
            <a:r>
              <a:rPr lang="en-GB" dirty="0"/>
              <a:t>Ocean</a:t>
            </a:r>
          </a:p>
        </p:txBody>
      </p:sp>
      <p:pic>
        <p:nvPicPr>
          <p:cNvPr id="12" name="Picture 11">
            <a:extLst>
              <a:ext uri="{FF2B5EF4-FFF2-40B4-BE49-F238E27FC236}">
                <a16:creationId xmlns:a16="http://schemas.microsoft.com/office/drawing/2014/main" id="{7B4FA5EF-3075-41B4-9068-4CC4E1D78DFC}"/>
              </a:ext>
            </a:extLst>
          </p:cNvPr>
          <p:cNvPicPr>
            <a:picLocks noChangeAspect="1"/>
          </p:cNvPicPr>
          <p:nvPr/>
        </p:nvPicPr>
        <p:blipFill>
          <a:blip r:embed="rId4"/>
          <a:stretch>
            <a:fillRect/>
          </a:stretch>
        </p:blipFill>
        <p:spPr>
          <a:xfrm>
            <a:off x="2733507" y="124863"/>
            <a:ext cx="719390" cy="719390"/>
          </a:xfrm>
          <a:prstGeom prst="rect">
            <a:avLst/>
          </a:prstGeom>
        </p:spPr>
      </p:pic>
      <p:pic>
        <p:nvPicPr>
          <p:cNvPr id="14" name="Picture 13" descr="Icon&#10;&#10;Description automatically generated">
            <a:extLst>
              <a:ext uri="{FF2B5EF4-FFF2-40B4-BE49-F238E27FC236}">
                <a16:creationId xmlns:a16="http://schemas.microsoft.com/office/drawing/2014/main" id="{C0F5E84E-7328-4C33-B514-80D77D1A2D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C4603A39-08A3-4010-9E93-85C93785E6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C77150C0-7587-4013-8446-9892B873C77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8678670B-E5D9-4392-A4E9-E9F1B6DF0AA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spTree>
    <p:extLst>
      <p:ext uri="{BB962C8B-B14F-4D97-AF65-F5344CB8AC3E}">
        <p14:creationId xmlns:p14="http://schemas.microsoft.com/office/powerpoint/2010/main" val="3898024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12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can you find out about changes in your local environment?</a:t>
            </a:r>
          </a:p>
        </p:txBody>
      </p:sp>
      <p:sp>
        <p:nvSpPr>
          <p:cNvPr id="6" name="TextBox 5">
            <a:extLst>
              <a:ext uri="{FF2B5EF4-FFF2-40B4-BE49-F238E27FC236}">
                <a16:creationId xmlns:a16="http://schemas.microsoft.com/office/drawing/2014/main" id="{65CEC7A2-2001-4A7F-A471-9F9BB299CD3F}"/>
              </a:ext>
            </a:extLst>
          </p:cNvPr>
          <p:cNvSpPr txBox="1"/>
          <p:nvPr/>
        </p:nvSpPr>
        <p:spPr>
          <a:xfrm>
            <a:off x="815761" y="1879903"/>
            <a:ext cx="3756239" cy="1754326"/>
          </a:xfrm>
          <a:prstGeom prst="rect">
            <a:avLst/>
          </a:prstGeom>
          <a:noFill/>
        </p:spPr>
        <p:txBody>
          <a:bodyPr wrap="square">
            <a:spAutoFit/>
          </a:bodyPr>
          <a:lstStyle/>
          <a:p>
            <a:r>
              <a:rPr lang="en-GB" dirty="0"/>
              <a:t>Scientists have been looking at photographs of Neptune over a long period of time to find out about the changes in the weather and the environment there.</a:t>
            </a:r>
          </a:p>
          <a:p>
            <a:endParaRPr lang="en-GB" dirty="0"/>
          </a:p>
        </p:txBody>
      </p:sp>
      <p:pic>
        <p:nvPicPr>
          <p:cNvPr id="7" name="Picture 6" descr="A person standing in front of a mirror posing for the camera&#10;&#10;Description automatically generated">
            <a:extLst>
              <a:ext uri="{FF2B5EF4-FFF2-40B4-BE49-F238E27FC236}">
                <a16:creationId xmlns:a16="http://schemas.microsoft.com/office/drawing/2014/main" id="{1F6515D8-2DA0-434A-9BF0-46BD2D9367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076" y="4336720"/>
            <a:ext cx="2902799" cy="2177099"/>
          </a:xfrm>
          <a:prstGeom prst="rect">
            <a:avLst/>
          </a:prstGeom>
        </p:spPr>
      </p:pic>
      <p:pic>
        <p:nvPicPr>
          <p:cNvPr id="9" name="Picture 8" descr="A pole that has a sign on the grass&#10;&#10;Description automatically generated">
            <a:extLst>
              <a:ext uri="{FF2B5EF4-FFF2-40B4-BE49-F238E27FC236}">
                <a16:creationId xmlns:a16="http://schemas.microsoft.com/office/drawing/2014/main" id="{F172D929-5039-4E03-8778-D2B227268A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0119" y="1879903"/>
            <a:ext cx="4122359" cy="2747964"/>
          </a:xfrm>
          <a:prstGeom prst="rect">
            <a:avLst/>
          </a:prstGeom>
        </p:spPr>
      </p:pic>
      <p:pic>
        <p:nvPicPr>
          <p:cNvPr id="11" name="Picture 10" descr="A hand holding a cellphone&#10;&#10;Description automatically generated">
            <a:extLst>
              <a:ext uri="{FF2B5EF4-FFF2-40B4-BE49-F238E27FC236}">
                <a16:creationId xmlns:a16="http://schemas.microsoft.com/office/drawing/2014/main" id="{8FB8B1E7-CF85-4B3E-A4CD-0A8C3C2E60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62624" y="4336719"/>
            <a:ext cx="1598406" cy="2177100"/>
          </a:xfrm>
          <a:prstGeom prst="rect">
            <a:avLst/>
          </a:prstGeom>
        </p:spPr>
      </p:pic>
      <p:sp>
        <p:nvSpPr>
          <p:cNvPr id="12" name="Rectangle: Rounded Corners 11">
            <a:extLst>
              <a:ext uri="{FF2B5EF4-FFF2-40B4-BE49-F238E27FC236}">
                <a16:creationId xmlns:a16="http://schemas.microsoft.com/office/drawing/2014/main" id="{B496EE1A-DDFF-4D43-9DA4-3AD42B8C34F8}"/>
              </a:ext>
            </a:extLst>
          </p:cNvPr>
          <p:cNvSpPr/>
          <p:nvPr/>
        </p:nvSpPr>
        <p:spPr>
          <a:xfrm>
            <a:off x="6848182" y="5035498"/>
            <a:ext cx="2044296" cy="1444163"/>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cameras/tablets</a:t>
            </a:r>
          </a:p>
          <a:p>
            <a:r>
              <a:rPr lang="en-GB" dirty="0">
                <a:solidFill>
                  <a:schemeClr val="tx1"/>
                </a:solidFill>
              </a:rPr>
              <a:t>thermometers</a:t>
            </a:r>
          </a:p>
          <a:p>
            <a:r>
              <a:rPr lang="en-GB" dirty="0">
                <a:solidFill>
                  <a:schemeClr val="tx1"/>
                </a:solidFill>
              </a:rPr>
              <a:t>data loggers</a:t>
            </a:r>
          </a:p>
        </p:txBody>
      </p:sp>
      <p:pic>
        <p:nvPicPr>
          <p:cNvPr id="13" name="Picture 12" descr="A stop sign&#10;&#10;Description automatically generated">
            <a:extLst>
              <a:ext uri="{FF2B5EF4-FFF2-40B4-BE49-F238E27FC236}">
                <a16:creationId xmlns:a16="http://schemas.microsoft.com/office/drawing/2014/main" id="{54C44C4F-1DA2-41D6-B9A5-69426EBA27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21193" y="129720"/>
            <a:ext cx="720000" cy="720000"/>
          </a:xfrm>
          <a:prstGeom prst="rect">
            <a:avLst/>
          </a:prstGeom>
        </p:spPr>
      </p:pic>
      <p:sp>
        <p:nvSpPr>
          <p:cNvPr id="4" name="Rectangle: Rounded Corners 3">
            <a:extLst>
              <a:ext uri="{FF2B5EF4-FFF2-40B4-BE49-F238E27FC236}">
                <a16:creationId xmlns:a16="http://schemas.microsoft.com/office/drawing/2014/main" id="{8A6386C8-AA75-489C-964E-9FA894268604}"/>
              </a:ext>
            </a:extLst>
          </p:cNvPr>
          <p:cNvSpPr/>
          <p:nvPr/>
        </p:nvSpPr>
        <p:spPr>
          <a:xfrm>
            <a:off x="769245" y="3429000"/>
            <a:ext cx="3756238" cy="6442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copy the astronomers’ method?</a:t>
            </a:r>
          </a:p>
        </p:txBody>
      </p:sp>
      <p:pic>
        <p:nvPicPr>
          <p:cNvPr id="16" name="Picture 15" descr="Icon&#10;&#10;Description automatically generated">
            <a:extLst>
              <a:ext uri="{FF2B5EF4-FFF2-40B4-BE49-F238E27FC236}">
                <a16:creationId xmlns:a16="http://schemas.microsoft.com/office/drawing/2014/main" id="{14CC1553-B382-4D4B-85C8-1A70CFD1F3C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BD5BAFBC-856E-48F6-9DBE-A1E236FEC6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EB513E41-A2F6-4FEE-B018-A6806D4A025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5A35391E-3291-4E7E-A5B6-11D2B9CFC15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5880FF8B-21D2-4148-8760-7F545DBBEBC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DFA378E2-9985-459B-B232-02A4B22817C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2" name="Picture 21" descr="Icon&#10;&#10;Description automatically generated">
            <a:extLst>
              <a:ext uri="{FF2B5EF4-FFF2-40B4-BE49-F238E27FC236}">
                <a16:creationId xmlns:a16="http://schemas.microsoft.com/office/drawing/2014/main" id="{3CCCC062-ED5C-4A77-865E-4D073611B66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15694405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13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happens when you mix </a:t>
            </a:r>
            <a:r>
              <a:rPr lang="en-US" b="1" dirty="0" err="1"/>
              <a:t>coloured</a:t>
            </a:r>
            <a:r>
              <a:rPr lang="en-US" b="1" dirty="0"/>
              <a:t> light?</a:t>
            </a:r>
          </a:p>
        </p:txBody>
      </p:sp>
      <p:pic>
        <p:nvPicPr>
          <p:cNvPr id="7" name="Picture 6" descr="A picture containing object, light, lamp&#10;&#10;Description automatically generated">
            <a:extLst>
              <a:ext uri="{FF2B5EF4-FFF2-40B4-BE49-F238E27FC236}">
                <a16:creationId xmlns:a16="http://schemas.microsoft.com/office/drawing/2014/main" id="{8936D1C5-0867-456F-BABD-57F7A279E6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821" y="4543093"/>
            <a:ext cx="2437021" cy="1553601"/>
          </a:xfrm>
          <a:prstGeom prst="rect">
            <a:avLst/>
          </a:prstGeom>
        </p:spPr>
      </p:pic>
      <p:pic>
        <p:nvPicPr>
          <p:cNvPr id="9" name="Picture 8">
            <a:extLst>
              <a:ext uri="{FF2B5EF4-FFF2-40B4-BE49-F238E27FC236}">
                <a16:creationId xmlns:a16="http://schemas.microsoft.com/office/drawing/2014/main" id="{ABB19CA0-0433-4876-83AA-BD3B0002B150}"/>
              </a:ext>
            </a:extLst>
          </p:cNvPr>
          <p:cNvPicPr>
            <a:picLocks noChangeAspect="1"/>
          </p:cNvPicPr>
          <p:nvPr/>
        </p:nvPicPr>
        <p:blipFill>
          <a:blip r:embed="rId4"/>
          <a:stretch>
            <a:fillRect/>
          </a:stretch>
        </p:blipFill>
        <p:spPr>
          <a:xfrm rot="18551086">
            <a:off x="4135475" y="1629021"/>
            <a:ext cx="2438611" cy="1554615"/>
          </a:xfrm>
          <a:prstGeom prst="rect">
            <a:avLst/>
          </a:prstGeom>
        </p:spPr>
      </p:pic>
      <p:pic>
        <p:nvPicPr>
          <p:cNvPr id="11" name="Picture 10">
            <a:extLst>
              <a:ext uri="{FF2B5EF4-FFF2-40B4-BE49-F238E27FC236}">
                <a16:creationId xmlns:a16="http://schemas.microsoft.com/office/drawing/2014/main" id="{17EA6FDC-E0EA-48BC-A300-B36BB492877A}"/>
              </a:ext>
            </a:extLst>
          </p:cNvPr>
          <p:cNvPicPr>
            <a:picLocks noChangeAspect="1"/>
          </p:cNvPicPr>
          <p:nvPr/>
        </p:nvPicPr>
        <p:blipFill>
          <a:blip r:embed="rId4"/>
          <a:stretch>
            <a:fillRect/>
          </a:stretch>
        </p:blipFill>
        <p:spPr>
          <a:xfrm rot="20189035">
            <a:off x="4297701" y="3153609"/>
            <a:ext cx="2438611" cy="1554615"/>
          </a:xfrm>
          <a:prstGeom prst="rect">
            <a:avLst/>
          </a:prstGeom>
        </p:spPr>
      </p:pic>
      <p:cxnSp>
        <p:nvCxnSpPr>
          <p:cNvPr id="13" name="Straight Connector 12">
            <a:extLst>
              <a:ext uri="{FF2B5EF4-FFF2-40B4-BE49-F238E27FC236}">
                <a16:creationId xmlns:a16="http://schemas.microsoft.com/office/drawing/2014/main" id="{7C0F017E-74F8-4DBF-AE23-C8FC7B6D2B8D}"/>
              </a:ext>
            </a:extLst>
          </p:cNvPr>
          <p:cNvCxnSpPr/>
          <p:nvPr/>
        </p:nvCxnSpPr>
        <p:spPr>
          <a:xfrm>
            <a:off x="1537884" y="1955409"/>
            <a:ext cx="0" cy="3671668"/>
          </a:xfrm>
          <a:prstGeom prst="line">
            <a:avLst/>
          </a:prstGeom>
          <a:ln w="63500"/>
        </p:spPr>
        <p:style>
          <a:lnRef idx="1">
            <a:schemeClr val="dk1"/>
          </a:lnRef>
          <a:fillRef idx="0">
            <a:schemeClr val="dk1"/>
          </a:fillRef>
          <a:effectRef idx="0">
            <a:schemeClr val="dk1"/>
          </a:effectRef>
          <a:fontRef idx="minor">
            <a:schemeClr val="tx1"/>
          </a:fontRef>
        </p:style>
      </p:cxnSp>
      <p:sp>
        <p:nvSpPr>
          <p:cNvPr id="16" name="Arc 15">
            <a:extLst>
              <a:ext uri="{FF2B5EF4-FFF2-40B4-BE49-F238E27FC236}">
                <a16:creationId xmlns:a16="http://schemas.microsoft.com/office/drawing/2014/main" id="{B8CBD96E-2A9D-46DD-9100-45B99C2E09BA}"/>
              </a:ext>
            </a:extLst>
          </p:cNvPr>
          <p:cNvSpPr/>
          <p:nvPr/>
        </p:nvSpPr>
        <p:spPr>
          <a:xfrm rot="20101130" flipH="1">
            <a:off x="4242699" y="2471389"/>
            <a:ext cx="504682" cy="840545"/>
          </a:xfrm>
          <a:prstGeom prst="arc">
            <a:avLst>
              <a:gd name="adj1" fmla="val 16200000"/>
              <a:gd name="adj2" fmla="val 4864076"/>
            </a:avLst>
          </a:pr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Arc 17">
            <a:extLst>
              <a:ext uri="{FF2B5EF4-FFF2-40B4-BE49-F238E27FC236}">
                <a16:creationId xmlns:a16="http://schemas.microsoft.com/office/drawing/2014/main" id="{B7FEBEA6-820B-4571-AF3F-F47F84B76294}"/>
              </a:ext>
            </a:extLst>
          </p:cNvPr>
          <p:cNvSpPr/>
          <p:nvPr/>
        </p:nvSpPr>
        <p:spPr>
          <a:xfrm rot="1390241" flipH="1">
            <a:off x="4256201" y="4585088"/>
            <a:ext cx="504682" cy="840545"/>
          </a:xfrm>
          <a:prstGeom prst="arc">
            <a:avLst>
              <a:gd name="adj1" fmla="val 16200000"/>
              <a:gd name="adj2" fmla="val 4864076"/>
            </a:avLst>
          </a:prstGeom>
          <a:ln w="635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 name="Arc 19">
            <a:extLst>
              <a:ext uri="{FF2B5EF4-FFF2-40B4-BE49-F238E27FC236}">
                <a16:creationId xmlns:a16="http://schemas.microsoft.com/office/drawing/2014/main" id="{C0393605-BDAB-4DE7-B039-2E1F72EF6C74}"/>
              </a:ext>
            </a:extLst>
          </p:cNvPr>
          <p:cNvSpPr/>
          <p:nvPr/>
        </p:nvSpPr>
        <p:spPr>
          <a:xfrm flipH="1">
            <a:off x="4242698" y="3555920"/>
            <a:ext cx="504682" cy="840545"/>
          </a:xfrm>
          <a:prstGeom prst="arc">
            <a:avLst>
              <a:gd name="adj1" fmla="val 16200000"/>
              <a:gd name="adj2" fmla="val 4864076"/>
            </a:avLst>
          </a:prstGeom>
          <a:ln w="635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23" name="Picture 22" descr="A stop sign&#10;&#10;Description automatically generated">
            <a:extLst>
              <a:ext uri="{FF2B5EF4-FFF2-40B4-BE49-F238E27FC236}">
                <a16:creationId xmlns:a16="http://schemas.microsoft.com/office/drawing/2014/main" id="{76F6BE5D-D2F3-4DBA-8F10-8C723925E8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1193" y="129720"/>
            <a:ext cx="720000" cy="720000"/>
          </a:xfrm>
          <a:prstGeom prst="rect">
            <a:avLst/>
          </a:prstGeom>
        </p:spPr>
      </p:pic>
      <p:sp>
        <p:nvSpPr>
          <p:cNvPr id="2" name="Rectangle: Rounded Corners 1">
            <a:extLst>
              <a:ext uri="{FF2B5EF4-FFF2-40B4-BE49-F238E27FC236}">
                <a16:creationId xmlns:a16="http://schemas.microsoft.com/office/drawing/2014/main" id="{628F9ED4-2165-4C88-9024-1C4A7A79D1B3}"/>
              </a:ext>
            </a:extLst>
          </p:cNvPr>
          <p:cNvSpPr/>
          <p:nvPr/>
        </p:nvSpPr>
        <p:spPr>
          <a:xfrm>
            <a:off x="769244" y="5895953"/>
            <a:ext cx="3475779" cy="668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see on the screen?</a:t>
            </a:r>
          </a:p>
        </p:txBody>
      </p:sp>
      <p:pic>
        <p:nvPicPr>
          <p:cNvPr id="15" name="Picture 14" descr="Icon&#10;&#10;Description automatically generated">
            <a:extLst>
              <a:ext uri="{FF2B5EF4-FFF2-40B4-BE49-F238E27FC236}">
                <a16:creationId xmlns:a16="http://schemas.microsoft.com/office/drawing/2014/main" id="{7D130C4D-6D77-4F81-9EA7-D1DF9583FD0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A57FE026-25EB-42F4-B8BD-AB339982353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394CF92C-44E8-452E-9056-6A8B6AE54E9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22" name="Picture 21" descr="Icon&#10;&#10;Description automatically generated">
            <a:extLst>
              <a:ext uri="{FF2B5EF4-FFF2-40B4-BE49-F238E27FC236}">
                <a16:creationId xmlns:a16="http://schemas.microsoft.com/office/drawing/2014/main" id="{B256DF4D-B201-4846-832F-1A001595F6F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24" name="Picture 23" descr="Icon&#10;&#10;Description automatically generated">
            <a:extLst>
              <a:ext uri="{FF2B5EF4-FFF2-40B4-BE49-F238E27FC236}">
                <a16:creationId xmlns:a16="http://schemas.microsoft.com/office/drawing/2014/main" id="{DD0604CD-51C9-4B8C-926C-4E7F502CA95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5" name="Picture 24" descr="Icon&#10;&#10;Description automatically generated">
            <a:extLst>
              <a:ext uri="{FF2B5EF4-FFF2-40B4-BE49-F238E27FC236}">
                <a16:creationId xmlns:a16="http://schemas.microsoft.com/office/drawing/2014/main" id="{87230288-A1D6-4C40-9FC5-2965A505C49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6" name="Picture 25" descr="Icon&#10;&#10;Description automatically generated">
            <a:extLst>
              <a:ext uri="{FF2B5EF4-FFF2-40B4-BE49-F238E27FC236}">
                <a16:creationId xmlns:a16="http://schemas.microsoft.com/office/drawing/2014/main" id="{2722609E-4A82-490C-B3A8-40DE3000543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41805242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14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split white light?</a:t>
            </a:r>
          </a:p>
        </p:txBody>
      </p:sp>
      <p:sp>
        <p:nvSpPr>
          <p:cNvPr id="2" name="Rectangle: Rounded Corners 1">
            <a:extLst>
              <a:ext uri="{FF2B5EF4-FFF2-40B4-BE49-F238E27FC236}">
                <a16:creationId xmlns:a16="http://schemas.microsoft.com/office/drawing/2014/main" id="{4A452E36-6C9E-4337-85DE-A2021026386B}"/>
              </a:ext>
            </a:extLst>
          </p:cNvPr>
          <p:cNvSpPr/>
          <p:nvPr/>
        </p:nvSpPr>
        <p:spPr>
          <a:xfrm>
            <a:off x="766231" y="6005996"/>
            <a:ext cx="8123235" cy="699604"/>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A triangular prism, white cardboard, dark coloured cardboard, scissors</a:t>
            </a:r>
          </a:p>
        </p:txBody>
      </p:sp>
      <p:pic>
        <p:nvPicPr>
          <p:cNvPr id="7" name="Picture 6" descr="A picture containing shape&#10;&#10;Description automatically generated">
            <a:extLst>
              <a:ext uri="{FF2B5EF4-FFF2-40B4-BE49-F238E27FC236}">
                <a16:creationId xmlns:a16="http://schemas.microsoft.com/office/drawing/2014/main" id="{3947A0CC-FC9A-4A2E-9F20-F985EE013A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6231" y="1750793"/>
            <a:ext cx="8123234" cy="4120849"/>
          </a:xfrm>
          <a:prstGeom prst="rect">
            <a:avLst/>
          </a:prstGeom>
        </p:spPr>
      </p:pic>
      <p:sp>
        <p:nvSpPr>
          <p:cNvPr id="6" name="Rectangle: Rounded Corners 5">
            <a:extLst>
              <a:ext uri="{FF2B5EF4-FFF2-40B4-BE49-F238E27FC236}">
                <a16:creationId xmlns:a16="http://schemas.microsoft.com/office/drawing/2014/main" id="{2EF392E0-1970-4CB1-96C5-43FE9BAD7C17}"/>
              </a:ext>
            </a:extLst>
          </p:cNvPr>
          <p:cNvSpPr/>
          <p:nvPr/>
        </p:nvSpPr>
        <p:spPr>
          <a:xfrm>
            <a:off x="6594923" y="2485213"/>
            <a:ext cx="1758462" cy="8018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colours can you see?</a:t>
            </a:r>
          </a:p>
        </p:txBody>
      </p:sp>
      <p:pic>
        <p:nvPicPr>
          <p:cNvPr id="8" name="Picture 7" descr="A stop sign&#10;&#10;Description automatically generated">
            <a:extLst>
              <a:ext uri="{FF2B5EF4-FFF2-40B4-BE49-F238E27FC236}">
                <a16:creationId xmlns:a16="http://schemas.microsoft.com/office/drawing/2014/main" id="{FE324E8A-F8B7-43FE-B9BF-E702A822DB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1193" y="129720"/>
            <a:ext cx="720000" cy="720000"/>
          </a:xfrm>
          <a:prstGeom prst="rect">
            <a:avLst/>
          </a:prstGeom>
        </p:spPr>
      </p:pic>
      <p:grpSp>
        <p:nvGrpSpPr>
          <p:cNvPr id="9" name="Group 8">
            <a:extLst>
              <a:ext uri="{FF2B5EF4-FFF2-40B4-BE49-F238E27FC236}">
                <a16:creationId xmlns:a16="http://schemas.microsoft.com/office/drawing/2014/main" id="{6F4996E5-C315-46FB-80EA-A40D67A62257}"/>
              </a:ext>
            </a:extLst>
          </p:cNvPr>
          <p:cNvGrpSpPr/>
          <p:nvPr/>
        </p:nvGrpSpPr>
        <p:grpSpPr>
          <a:xfrm>
            <a:off x="3803002" y="107781"/>
            <a:ext cx="5194429" cy="736971"/>
            <a:chOff x="3803002" y="107781"/>
            <a:chExt cx="5194429" cy="736971"/>
          </a:xfrm>
        </p:grpSpPr>
        <p:pic>
          <p:nvPicPr>
            <p:cNvPr id="10" name="Picture 9" descr="Icon&#10;&#10;Description automatically generated">
              <a:extLst>
                <a:ext uri="{FF2B5EF4-FFF2-40B4-BE49-F238E27FC236}">
                  <a16:creationId xmlns:a16="http://schemas.microsoft.com/office/drawing/2014/main" id="{AE6C599B-98BC-46DD-BED6-9C1F977B1E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1" name="Picture 10" descr="Icon&#10;&#10;Description automatically generated">
              <a:extLst>
                <a:ext uri="{FF2B5EF4-FFF2-40B4-BE49-F238E27FC236}">
                  <a16:creationId xmlns:a16="http://schemas.microsoft.com/office/drawing/2014/main" id="{2D9C4930-7E11-4FB4-ACC2-DFF73670383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2" name="Picture 11" descr="Icon&#10;&#10;Description automatically generated">
              <a:extLst>
                <a:ext uri="{FF2B5EF4-FFF2-40B4-BE49-F238E27FC236}">
                  <a16:creationId xmlns:a16="http://schemas.microsoft.com/office/drawing/2014/main" id="{39284F91-CD3B-4F2B-B3BA-160524FFC5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3" name="Picture 12" descr="Icon&#10;&#10;Description automatically generated">
              <a:extLst>
                <a:ext uri="{FF2B5EF4-FFF2-40B4-BE49-F238E27FC236}">
                  <a16:creationId xmlns:a16="http://schemas.microsoft.com/office/drawing/2014/main" id="{84F7055C-D36B-461C-B0CD-33BD7A830A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14" name="Picture 13" descr="Icon&#10;&#10;Description automatically generated">
              <a:extLst>
                <a:ext uri="{FF2B5EF4-FFF2-40B4-BE49-F238E27FC236}">
                  <a16:creationId xmlns:a16="http://schemas.microsoft.com/office/drawing/2014/main" id="{BF9EA347-ED28-413A-8650-D1066069E48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B0C10A4F-D168-44A2-9A91-5EC25D1AB68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6A7E03FD-53C7-4FFC-ABCD-37B923435D0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grpSp>
    </p:spTree>
    <p:extLst>
      <p:ext uri="{BB962C8B-B14F-4D97-AF65-F5344CB8AC3E}">
        <p14:creationId xmlns:p14="http://schemas.microsoft.com/office/powerpoint/2010/main" val="25853281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15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does a simple telescope work?</a:t>
            </a:r>
          </a:p>
        </p:txBody>
      </p:sp>
      <p:sp>
        <p:nvSpPr>
          <p:cNvPr id="4" name="Rectangle: Rounded Corners 3">
            <a:extLst>
              <a:ext uri="{FF2B5EF4-FFF2-40B4-BE49-F238E27FC236}">
                <a16:creationId xmlns:a16="http://schemas.microsoft.com/office/drawing/2014/main" id="{72FF60C1-4F76-4097-B931-FAF5E76356BD}"/>
              </a:ext>
            </a:extLst>
          </p:cNvPr>
          <p:cNvSpPr/>
          <p:nvPr/>
        </p:nvSpPr>
        <p:spPr>
          <a:xfrm>
            <a:off x="766232" y="4572000"/>
            <a:ext cx="3250964" cy="2133600"/>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2 magnifying lenses </a:t>
            </a:r>
          </a:p>
          <a:p>
            <a:r>
              <a:rPr lang="en-GB" dirty="0">
                <a:solidFill>
                  <a:schemeClr val="tx1"/>
                </a:solidFill>
              </a:rPr>
              <a:t>a cardboard tube</a:t>
            </a:r>
          </a:p>
          <a:p>
            <a:r>
              <a:rPr lang="en-GB" dirty="0">
                <a:solidFill>
                  <a:schemeClr val="tx1"/>
                </a:solidFill>
              </a:rPr>
              <a:t>duct tape</a:t>
            </a:r>
          </a:p>
          <a:p>
            <a:r>
              <a:rPr lang="en-GB" dirty="0">
                <a:solidFill>
                  <a:schemeClr val="tx1"/>
                </a:solidFill>
              </a:rPr>
              <a:t>scissors</a:t>
            </a:r>
          </a:p>
          <a:p>
            <a:r>
              <a:rPr lang="en-GB" dirty="0">
                <a:solidFill>
                  <a:schemeClr val="tx1"/>
                </a:solidFill>
              </a:rPr>
              <a:t>ruler/tape measure</a:t>
            </a:r>
          </a:p>
          <a:p>
            <a:r>
              <a:rPr lang="en-GB" dirty="0">
                <a:solidFill>
                  <a:schemeClr val="tx1"/>
                </a:solidFill>
              </a:rPr>
              <a:t>sheet of text (e.g. newspaper)</a:t>
            </a:r>
          </a:p>
        </p:txBody>
      </p:sp>
      <p:sp>
        <p:nvSpPr>
          <p:cNvPr id="2" name="Rectangle: Rounded Corners 1">
            <a:extLst>
              <a:ext uri="{FF2B5EF4-FFF2-40B4-BE49-F238E27FC236}">
                <a16:creationId xmlns:a16="http://schemas.microsoft.com/office/drawing/2014/main" id="{3A906932-6135-4F0B-B95E-C7DEA4AC1ACB}"/>
              </a:ext>
            </a:extLst>
          </p:cNvPr>
          <p:cNvSpPr/>
          <p:nvPr/>
        </p:nvSpPr>
        <p:spPr>
          <a:xfrm>
            <a:off x="4600120" y="5138096"/>
            <a:ext cx="3629480" cy="9964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notice when the print comes into focus?</a:t>
            </a:r>
          </a:p>
        </p:txBody>
      </p:sp>
      <p:sp>
        <p:nvSpPr>
          <p:cNvPr id="6" name="Rectangle 5">
            <a:extLst>
              <a:ext uri="{FF2B5EF4-FFF2-40B4-BE49-F238E27FC236}">
                <a16:creationId xmlns:a16="http://schemas.microsoft.com/office/drawing/2014/main" id="{4D8DAF98-D20B-474D-98D0-531411D10ABA}"/>
              </a:ext>
            </a:extLst>
          </p:cNvPr>
          <p:cNvSpPr/>
          <p:nvPr/>
        </p:nvSpPr>
        <p:spPr>
          <a:xfrm>
            <a:off x="1190848" y="2664176"/>
            <a:ext cx="6054014" cy="131772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Oval 6">
            <a:extLst>
              <a:ext uri="{FF2B5EF4-FFF2-40B4-BE49-F238E27FC236}">
                <a16:creationId xmlns:a16="http://schemas.microsoft.com/office/drawing/2014/main" id="{1E0F28E5-23BB-4A9A-8AD1-E0681E82124F}"/>
              </a:ext>
            </a:extLst>
          </p:cNvPr>
          <p:cNvSpPr/>
          <p:nvPr/>
        </p:nvSpPr>
        <p:spPr>
          <a:xfrm>
            <a:off x="1746739" y="1930361"/>
            <a:ext cx="152400" cy="20515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36642B2E-6F25-456E-8CC3-C75071B11711}"/>
              </a:ext>
            </a:extLst>
          </p:cNvPr>
          <p:cNvSpPr/>
          <p:nvPr/>
        </p:nvSpPr>
        <p:spPr>
          <a:xfrm>
            <a:off x="5486401" y="2350253"/>
            <a:ext cx="152400" cy="16316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A picture containing ball&#10;&#10;Description automatically generated">
            <a:extLst>
              <a:ext uri="{FF2B5EF4-FFF2-40B4-BE49-F238E27FC236}">
                <a16:creationId xmlns:a16="http://schemas.microsoft.com/office/drawing/2014/main" id="{758D1FC5-D692-4E28-9C86-D409D6C47A6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870220">
            <a:off x="7294873" y="2507213"/>
            <a:ext cx="1506035" cy="1317724"/>
          </a:xfrm>
          <a:prstGeom prst="rect">
            <a:avLst/>
          </a:prstGeom>
        </p:spPr>
      </p:pic>
      <p:cxnSp>
        <p:nvCxnSpPr>
          <p:cNvPr id="14" name="Straight Arrow Connector 13">
            <a:extLst>
              <a:ext uri="{FF2B5EF4-FFF2-40B4-BE49-F238E27FC236}">
                <a16:creationId xmlns:a16="http://schemas.microsoft.com/office/drawing/2014/main" id="{A0EB72B5-9CE6-4AC2-ACC9-7E8A31205E96}"/>
              </a:ext>
            </a:extLst>
          </p:cNvPr>
          <p:cNvCxnSpPr>
            <a:endCxn id="8" idx="2"/>
          </p:cNvCxnSpPr>
          <p:nvPr/>
        </p:nvCxnSpPr>
        <p:spPr>
          <a:xfrm>
            <a:off x="1899139" y="3166075"/>
            <a:ext cx="3587262" cy="1"/>
          </a:xfrm>
          <a:prstGeom prst="straightConnector1">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1C051B1-BD49-4716-8883-35FFFAE32818}"/>
              </a:ext>
            </a:extLst>
          </p:cNvPr>
          <p:cNvCxnSpPr>
            <a:cxnSpLocks/>
          </p:cNvCxnSpPr>
          <p:nvPr/>
        </p:nvCxnSpPr>
        <p:spPr>
          <a:xfrm>
            <a:off x="5638801" y="3820374"/>
            <a:ext cx="569961" cy="1"/>
          </a:xfrm>
          <a:prstGeom prst="straightConnector1">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272980AB-B29D-4D4D-9B13-C2E4B6AC054E}"/>
              </a:ext>
            </a:extLst>
          </p:cNvPr>
          <p:cNvCxnSpPr>
            <a:cxnSpLocks/>
          </p:cNvCxnSpPr>
          <p:nvPr/>
        </p:nvCxnSpPr>
        <p:spPr>
          <a:xfrm>
            <a:off x="1190848" y="3821397"/>
            <a:ext cx="569961" cy="1"/>
          </a:xfrm>
          <a:prstGeom prst="straightConnector1">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FD94E95-5B41-4CE0-B7B2-ECC42014D310}"/>
              </a:ext>
            </a:extLst>
          </p:cNvPr>
          <p:cNvSpPr txBox="1"/>
          <p:nvPr/>
        </p:nvSpPr>
        <p:spPr>
          <a:xfrm>
            <a:off x="1162223" y="4012033"/>
            <a:ext cx="636713" cy="369332"/>
          </a:xfrm>
          <a:prstGeom prst="rect">
            <a:avLst/>
          </a:prstGeom>
          <a:noFill/>
        </p:spPr>
        <p:txBody>
          <a:bodyPr wrap="none" rtlCol="0">
            <a:spAutoFit/>
          </a:bodyPr>
          <a:lstStyle/>
          <a:p>
            <a:r>
              <a:rPr lang="en-GB" dirty="0">
                <a:solidFill>
                  <a:srgbClr val="FF0000"/>
                </a:solidFill>
              </a:rPr>
              <a:t>2 cm</a:t>
            </a:r>
          </a:p>
        </p:txBody>
      </p:sp>
      <p:sp>
        <p:nvSpPr>
          <p:cNvPr id="21" name="TextBox 20">
            <a:extLst>
              <a:ext uri="{FF2B5EF4-FFF2-40B4-BE49-F238E27FC236}">
                <a16:creationId xmlns:a16="http://schemas.microsoft.com/office/drawing/2014/main" id="{9BF47883-E99C-4E05-83C4-9BAC173CEBEB}"/>
              </a:ext>
            </a:extLst>
          </p:cNvPr>
          <p:cNvSpPr txBox="1"/>
          <p:nvPr/>
        </p:nvSpPr>
        <p:spPr>
          <a:xfrm>
            <a:off x="5552266" y="3992528"/>
            <a:ext cx="636713" cy="369332"/>
          </a:xfrm>
          <a:prstGeom prst="rect">
            <a:avLst/>
          </a:prstGeom>
          <a:noFill/>
        </p:spPr>
        <p:txBody>
          <a:bodyPr wrap="none" rtlCol="0">
            <a:spAutoFit/>
          </a:bodyPr>
          <a:lstStyle/>
          <a:p>
            <a:r>
              <a:rPr lang="en-GB" dirty="0">
                <a:solidFill>
                  <a:srgbClr val="FF0000"/>
                </a:solidFill>
              </a:rPr>
              <a:t>2 cm</a:t>
            </a:r>
          </a:p>
        </p:txBody>
      </p:sp>
      <p:cxnSp>
        <p:nvCxnSpPr>
          <p:cNvPr id="23" name="Straight Connector 22">
            <a:extLst>
              <a:ext uri="{FF2B5EF4-FFF2-40B4-BE49-F238E27FC236}">
                <a16:creationId xmlns:a16="http://schemas.microsoft.com/office/drawing/2014/main" id="{E4583D01-41C0-4794-8E38-6F12FAE5DE85}"/>
              </a:ext>
            </a:extLst>
          </p:cNvPr>
          <p:cNvCxnSpPr/>
          <p:nvPr/>
        </p:nvCxnSpPr>
        <p:spPr>
          <a:xfrm flipV="1">
            <a:off x="6208762" y="2664176"/>
            <a:ext cx="0" cy="1317722"/>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5" name="Picture 24" descr="A picture containing shape&#10;&#10;Description automatically generated">
            <a:extLst>
              <a:ext uri="{FF2B5EF4-FFF2-40B4-BE49-F238E27FC236}">
                <a16:creationId xmlns:a16="http://schemas.microsoft.com/office/drawing/2014/main" id="{4F165FC4-A703-44FD-899B-3A1BACEA2F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671084">
            <a:off x="6034470" y="2332528"/>
            <a:ext cx="343951" cy="343951"/>
          </a:xfrm>
          <a:prstGeom prst="rect">
            <a:avLst/>
          </a:prstGeom>
        </p:spPr>
      </p:pic>
      <p:sp>
        <p:nvSpPr>
          <p:cNvPr id="26" name="TextBox 25">
            <a:extLst>
              <a:ext uri="{FF2B5EF4-FFF2-40B4-BE49-F238E27FC236}">
                <a16:creationId xmlns:a16="http://schemas.microsoft.com/office/drawing/2014/main" id="{78F8E263-2A5F-444B-A480-57E142944CC0}"/>
              </a:ext>
            </a:extLst>
          </p:cNvPr>
          <p:cNvSpPr txBox="1"/>
          <p:nvPr/>
        </p:nvSpPr>
        <p:spPr>
          <a:xfrm>
            <a:off x="1069687" y="1620617"/>
            <a:ext cx="1506503" cy="369332"/>
          </a:xfrm>
          <a:prstGeom prst="rect">
            <a:avLst/>
          </a:prstGeom>
          <a:noFill/>
        </p:spPr>
        <p:txBody>
          <a:bodyPr wrap="none" rtlCol="0">
            <a:spAutoFit/>
          </a:bodyPr>
          <a:lstStyle/>
          <a:p>
            <a:r>
              <a:rPr lang="en-GB" dirty="0"/>
              <a:t>Objective lens</a:t>
            </a:r>
          </a:p>
        </p:txBody>
      </p:sp>
      <p:sp>
        <p:nvSpPr>
          <p:cNvPr id="27" name="TextBox 26">
            <a:extLst>
              <a:ext uri="{FF2B5EF4-FFF2-40B4-BE49-F238E27FC236}">
                <a16:creationId xmlns:a16="http://schemas.microsoft.com/office/drawing/2014/main" id="{8FF9DDF4-C597-4F0A-97C5-CC170B428D88}"/>
              </a:ext>
            </a:extLst>
          </p:cNvPr>
          <p:cNvSpPr txBox="1"/>
          <p:nvPr/>
        </p:nvSpPr>
        <p:spPr>
          <a:xfrm>
            <a:off x="4799014" y="1622838"/>
            <a:ext cx="1506503" cy="369332"/>
          </a:xfrm>
          <a:prstGeom prst="rect">
            <a:avLst/>
          </a:prstGeom>
          <a:noFill/>
        </p:spPr>
        <p:txBody>
          <a:bodyPr wrap="square" rtlCol="0">
            <a:spAutoFit/>
          </a:bodyPr>
          <a:lstStyle/>
          <a:p>
            <a:r>
              <a:rPr lang="en-GB" dirty="0"/>
              <a:t>Eyepiece lens</a:t>
            </a:r>
          </a:p>
        </p:txBody>
      </p:sp>
      <p:sp>
        <p:nvSpPr>
          <p:cNvPr id="30" name="TextBox 29">
            <a:extLst>
              <a:ext uri="{FF2B5EF4-FFF2-40B4-BE49-F238E27FC236}">
                <a16:creationId xmlns:a16="http://schemas.microsoft.com/office/drawing/2014/main" id="{EF21BA11-D35B-418C-BE1E-06E897A824C5}"/>
              </a:ext>
            </a:extLst>
          </p:cNvPr>
          <p:cNvSpPr txBox="1"/>
          <p:nvPr/>
        </p:nvSpPr>
        <p:spPr>
          <a:xfrm>
            <a:off x="2141318" y="2851899"/>
            <a:ext cx="3000245" cy="307777"/>
          </a:xfrm>
          <a:prstGeom prst="rect">
            <a:avLst/>
          </a:prstGeom>
          <a:noFill/>
        </p:spPr>
        <p:txBody>
          <a:bodyPr wrap="none" rtlCol="0">
            <a:spAutoFit/>
          </a:bodyPr>
          <a:lstStyle/>
          <a:p>
            <a:r>
              <a:rPr lang="en-GB" sz="1400" dirty="0">
                <a:solidFill>
                  <a:srgbClr val="FF0000"/>
                </a:solidFill>
              </a:rPr>
              <a:t>Distance at which text is in sharp focus</a:t>
            </a:r>
          </a:p>
        </p:txBody>
      </p:sp>
      <p:sp>
        <p:nvSpPr>
          <p:cNvPr id="31" name="Rectangle 30">
            <a:extLst>
              <a:ext uri="{FF2B5EF4-FFF2-40B4-BE49-F238E27FC236}">
                <a16:creationId xmlns:a16="http://schemas.microsoft.com/office/drawing/2014/main" id="{C266408D-0C68-43B3-B24C-06229865CC4B}"/>
              </a:ext>
            </a:extLst>
          </p:cNvPr>
          <p:cNvSpPr/>
          <p:nvPr/>
        </p:nvSpPr>
        <p:spPr>
          <a:xfrm>
            <a:off x="6208762" y="2697663"/>
            <a:ext cx="1008000" cy="1260000"/>
          </a:xfrm>
          <a:prstGeom prst="rect">
            <a:avLst/>
          </a:prstGeom>
          <a:pattFill prst="pct5">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remove</a:t>
            </a:r>
          </a:p>
        </p:txBody>
      </p:sp>
      <p:pic>
        <p:nvPicPr>
          <p:cNvPr id="10" name="Picture 9" descr="Icon&#10;&#10;Description automatically generated">
            <a:extLst>
              <a:ext uri="{FF2B5EF4-FFF2-40B4-BE49-F238E27FC236}">
                <a16:creationId xmlns:a16="http://schemas.microsoft.com/office/drawing/2014/main" id="{5E80A2DA-1BCE-4EAF-87DF-0B6FBAF7DF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77895" y="124253"/>
            <a:ext cx="720000" cy="720000"/>
          </a:xfrm>
          <a:prstGeom prst="rect">
            <a:avLst/>
          </a:prstGeom>
        </p:spPr>
      </p:pic>
      <p:pic>
        <p:nvPicPr>
          <p:cNvPr id="24" name="Picture 23" descr="Icon&#10;&#10;Description automatically generated">
            <a:extLst>
              <a:ext uri="{FF2B5EF4-FFF2-40B4-BE49-F238E27FC236}">
                <a16:creationId xmlns:a16="http://schemas.microsoft.com/office/drawing/2014/main" id="{0287671E-0C8A-48A2-8847-BAC754DAC3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28" name="Picture 27" descr="Icon&#10;&#10;Description automatically generated">
            <a:extLst>
              <a:ext uri="{FF2B5EF4-FFF2-40B4-BE49-F238E27FC236}">
                <a16:creationId xmlns:a16="http://schemas.microsoft.com/office/drawing/2014/main" id="{34B38541-8FD1-4B07-A9BB-2165DA3F31C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29" name="Picture 28" descr="Icon&#10;&#10;Description automatically generated">
            <a:extLst>
              <a:ext uri="{FF2B5EF4-FFF2-40B4-BE49-F238E27FC236}">
                <a16:creationId xmlns:a16="http://schemas.microsoft.com/office/drawing/2014/main" id="{E0A82944-EF72-44AD-BB15-F4B90B8E75B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32" name="Picture 31" descr="Icon&#10;&#10;Description automatically generated">
            <a:extLst>
              <a:ext uri="{FF2B5EF4-FFF2-40B4-BE49-F238E27FC236}">
                <a16:creationId xmlns:a16="http://schemas.microsoft.com/office/drawing/2014/main" id="{C8FF4B99-A316-45FE-A620-C156F22CF42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33" name="Picture 32" descr="Icon&#10;&#10;Description automatically generated">
            <a:extLst>
              <a:ext uri="{FF2B5EF4-FFF2-40B4-BE49-F238E27FC236}">
                <a16:creationId xmlns:a16="http://schemas.microsoft.com/office/drawing/2014/main" id="{8E34DD4E-C3DE-4659-AD28-33FCDEA84B1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34" name="Picture 33" descr="Icon&#10;&#10;Description automatically generated">
            <a:extLst>
              <a:ext uri="{FF2B5EF4-FFF2-40B4-BE49-F238E27FC236}">
                <a16:creationId xmlns:a16="http://schemas.microsoft.com/office/drawing/2014/main" id="{9FD450A0-8F2C-4573-BD43-69A44B846B3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35" name="Picture 34" descr="Icon&#10;&#10;Description automatically generated">
            <a:extLst>
              <a:ext uri="{FF2B5EF4-FFF2-40B4-BE49-F238E27FC236}">
                <a16:creationId xmlns:a16="http://schemas.microsoft.com/office/drawing/2014/main" id="{DD5E92F9-AFF7-446F-AA5C-DD261118FE4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17643450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699889" cy="369332"/>
          </a:xfrm>
          <a:prstGeom prst="rect">
            <a:avLst/>
          </a:prstGeom>
          <a:noFill/>
        </p:spPr>
        <p:txBody>
          <a:bodyPr wrap="none" rtlCol="0">
            <a:spAutoFit/>
          </a:bodyPr>
          <a:lstStyle/>
          <a:p>
            <a:r>
              <a:rPr lang="en-GB" b="1" dirty="0"/>
              <a:t>Investigation 16</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can materials become </a:t>
            </a:r>
            <a:r>
              <a:rPr lang="en-US" b="1" dirty="0" err="1"/>
              <a:t>magnetised</a:t>
            </a:r>
            <a:r>
              <a:rPr lang="en-US" b="1" dirty="0"/>
              <a:t>?</a:t>
            </a:r>
          </a:p>
        </p:txBody>
      </p:sp>
      <p:sp>
        <p:nvSpPr>
          <p:cNvPr id="15" name="Rectangle: Rounded Corners 14">
            <a:extLst>
              <a:ext uri="{FF2B5EF4-FFF2-40B4-BE49-F238E27FC236}">
                <a16:creationId xmlns:a16="http://schemas.microsoft.com/office/drawing/2014/main" id="{A23554C3-27B2-4CB4-AC4F-9969668AE17E}"/>
              </a:ext>
            </a:extLst>
          </p:cNvPr>
          <p:cNvSpPr/>
          <p:nvPr/>
        </p:nvSpPr>
        <p:spPr>
          <a:xfrm>
            <a:off x="766231" y="5759562"/>
            <a:ext cx="8123235" cy="946038"/>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Metal sewing needle, a magnet (a flat refrigerator magnet, bar magnet or more powerful neodymium magnet). A stronger magnet will work best.</a:t>
            </a:r>
          </a:p>
        </p:txBody>
      </p:sp>
      <p:sp>
        <p:nvSpPr>
          <p:cNvPr id="17" name="Rectangle: Rounded Corners 16">
            <a:extLst>
              <a:ext uri="{FF2B5EF4-FFF2-40B4-BE49-F238E27FC236}">
                <a16:creationId xmlns:a16="http://schemas.microsoft.com/office/drawing/2014/main" id="{167815B5-C73C-4290-B015-23F52B62F242}"/>
              </a:ext>
            </a:extLst>
          </p:cNvPr>
          <p:cNvSpPr/>
          <p:nvPr/>
        </p:nvSpPr>
        <p:spPr>
          <a:xfrm>
            <a:off x="5680093" y="2051108"/>
            <a:ext cx="3209373" cy="21917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your needle made of?</a:t>
            </a:r>
          </a:p>
          <a:p>
            <a:pPr algn="ctr"/>
            <a:endParaRPr lang="en-GB" dirty="0"/>
          </a:p>
          <a:p>
            <a:pPr algn="ctr"/>
            <a:r>
              <a:rPr lang="en-GB" dirty="0"/>
              <a:t>Can you magnetise other items?</a:t>
            </a:r>
          </a:p>
          <a:p>
            <a:pPr algn="ctr"/>
            <a:endParaRPr lang="en-GB" dirty="0"/>
          </a:p>
          <a:p>
            <a:pPr algn="ctr"/>
            <a:r>
              <a:rPr lang="en-GB" dirty="0"/>
              <a:t>Which materials can be magnetised?</a:t>
            </a:r>
          </a:p>
        </p:txBody>
      </p:sp>
      <p:pic>
        <p:nvPicPr>
          <p:cNvPr id="6" name="Picture 5" descr="A picture containing lamp, light&#10;&#10;Description automatically generated">
            <a:extLst>
              <a:ext uri="{FF2B5EF4-FFF2-40B4-BE49-F238E27FC236}">
                <a16:creationId xmlns:a16="http://schemas.microsoft.com/office/drawing/2014/main" id="{774E1F85-C44C-4CC8-8641-E7924B88B9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6132865">
            <a:off x="2756127" y="3009648"/>
            <a:ext cx="560190" cy="4146576"/>
          </a:xfrm>
          <a:prstGeom prst="rect">
            <a:avLst/>
          </a:prstGeom>
        </p:spPr>
      </p:pic>
      <p:grpSp>
        <p:nvGrpSpPr>
          <p:cNvPr id="4" name="Group 3">
            <a:extLst>
              <a:ext uri="{FF2B5EF4-FFF2-40B4-BE49-F238E27FC236}">
                <a16:creationId xmlns:a16="http://schemas.microsoft.com/office/drawing/2014/main" id="{0C5A0824-83DA-47C4-BB8E-21D27E4D637B}"/>
              </a:ext>
            </a:extLst>
          </p:cNvPr>
          <p:cNvGrpSpPr/>
          <p:nvPr/>
        </p:nvGrpSpPr>
        <p:grpSpPr>
          <a:xfrm>
            <a:off x="1049989" y="1991971"/>
            <a:ext cx="4391780" cy="2895930"/>
            <a:chOff x="970808" y="1261847"/>
            <a:chExt cx="4391780" cy="2895930"/>
          </a:xfrm>
        </p:grpSpPr>
        <p:sp>
          <p:nvSpPr>
            <p:cNvPr id="14" name="Arrow: Curved Down 13">
              <a:extLst>
                <a:ext uri="{FF2B5EF4-FFF2-40B4-BE49-F238E27FC236}">
                  <a16:creationId xmlns:a16="http://schemas.microsoft.com/office/drawing/2014/main" id="{25F1A02F-CC0A-47BA-8242-642F8FE59276}"/>
                </a:ext>
              </a:extLst>
            </p:cNvPr>
            <p:cNvSpPr/>
            <p:nvPr/>
          </p:nvSpPr>
          <p:spPr>
            <a:xfrm rot="737032" flipV="1">
              <a:off x="1210982" y="3387561"/>
              <a:ext cx="4050376" cy="77021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9" name="Picture 8" descr="Chart, bar chart&#10;&#10;Description automatically generated">
              <a:extLst>
                <a:ext uri="{FF2B5EF4-FFF2-40B4-BE49-F238E27FC236}">
                  <a16:creationId xmlns:a16="http://schemas.microsoft.com/office/drawing/2014/main" id="{9F9CA05C-C3A4-47B4-8EA3-2E5667077C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49647">
              <a:off x="970808" y="1261847"/>
              <a:ext cx="1147002" cy="2294004"/>
            </a:xfrm>
            <a:prstGeom prst="rect">
              <a:avLst/>
            </a:prstGeom>
          </p:spPr>
        </p:pic>
        <p:sp>
          <p:nvSpPr>
            <p:cNvPr id="11" name="Arrow: Curved Down 10">
              <a:extLst>
                <a:ext uri="{FF2B5EF4-FFF2-40B4-BE49-F238E27FC236}">
                  <a16:creationId xmlns:a16="http://schemas.microsoft.com/office/drawing/2014/main" id="{925FEC62-A9A9-428A-AA5D-19C14BADDA11}"/>
                </a:ext>
              </a:extLst>
            </p:cNvPr>
            <p:cNvSpPr/>
            <p:nvPr/>
          </p:nvSpPr>
          <p:spPr>
            <a:xfrm rot="737032" flipH="1">
              <a:off x="1753756" y="2234033"/>
              <a:ext cx="3608832" cy="61855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pic>
        <p:nvPicPr>
          <p:cNvPr id="19" name="Picture 18" descr="Logo, icon&#10;&#10;Description automatically generated">
            <a:extLst>
              <a:ext uri="{FF2B5EF4-FFF2-40B4-BE49-F238E27FC236}">
                <a16:creationId xmlns:a16="http://schemas.microsoft.com/office/drawing/2014/main" id="{E0501655-AB0C-49B7-B519-38BA8ED4AF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82480" y="117817"/>
            <a:ext cx="732871" cy="732871"/>
          </a:xfrm>
          <a:prstGeom prst="rect">
            <a:avLst/>
          </a:prstGeom>
        </p:spPr>
      </p:pic>
      <p:pic>
        <p:nvPicPr>
          <p:cNvPr id="16" name="Picture 15" descr="Icon&#10;&#10;Description automatically generated">
            <a:extLst>
              <a:ext uri="{FF2B5EF4-FFF2-40B4-BE49-F238E27FC236}">
                <a16:creationId xmlns:a16="http://schemas.microsoft.com/office/drawing/2014/main" id="{F03F31A5-18CD-4644-96B8-821DDC8C16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F05C927B-03C5-476B-9617-E1E8044E4C0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313DF31C-226D-4C6A-A637-B746749A532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DBFEE80F-D8DE-4A71-A6DB-AB9C742A447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22" name="Picture 21" descr="Icon&#10;&#10;Description automatically generated">
            <a:extLst>
              <a:ext uri="{FF2B5EF4-FFF2-40B4-BE49-F238E27FC236}">
                <a16:creationId xmlns:a16="http://schemas.microsoft.com/office/drawing/2014/main" id="{9FD0259C-3527-4614-8BAC-06464A9DA21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3" name="Picture 22" descr="Icon&#10;&#10;Description automatically generated">
            <a:extLst>
              <a:ext uri="{FF2B5EF4-FFF2-40B4-BE49-F238E27FC236}">
                <a16:creationId xmlns:a16="http://schemas.microsoft.com/office/drawing/2014/main" id="{15BA2ED6-35AF-4529-B6D8-0EB8566F955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4" name="Picture 23" descr="Icon&#10;&#10;Description automatically generated">
            <a:extLst>
              <a:ext uri="{FF2B5EF4-FFF2-40B4-BE49-F238E27FC236}">
                <a16:creationId xmlns:a16="http://schemas.microsoft.com/office/drawing/2014/main" id="{7FEA722F-45A0-436B-A09C-E5731A06600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spTree>
    <p:extLst>
      <p:ext uri="{BB962C8B-B14F-4D97-AF65-F5344CB8AC3E}">
        <p14:creationId xmlns:p14="http://schemas.microsoft.com/office/powerpoint/2010/main" val="2820744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17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calculate the speed of sound?</a:t>
            </a:r>
          </a:p>
        </p:txBody>
      </p:sp>
      <p:sp>
        <p:nvSpPr>
          <p:cNvPr id="13" name="Rectangle: Rounded Corners 12">
            <a:extLst>
              <a:ext uri="{FF2B5EF4-FFF2-40B4-BE49-F238E27FC236}">
                <a16:creationId xmlns:a16="http://schemas.microsoft.com/office/drawing/2014/main" id="{8CBA74D6-3BC6-4CBF-9A15-BE69CE52FA21}"/>
              </a:ext>
            </a:extLst>
          </p:cNvPr>
          <p:cNvSpPr/>
          <p:nvPr/>
        </p:nvSpPr>
        <p:spPr>
          <a:xfrm>
            <a:off x="720000" y="5344510"/>
            <a:ext cx="8172478" cy="1135151"/>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2 or 3 people, 2 blocks of wood or a metal biscuit tin with a lid, stopwatch, long tape measure or trundle wheel, notepad, pen, calculator, a large open space.</a:t>
            </a:r>
          </a:p>
        </p:txBody>
      </p:sp>
      <p:pic>
        <p:nvPicPr>
          <p:cNvPr id="4" name="Picture 3" descr="Logo&#10;&#10;Description automatically generated">
            <a:extLst>
              <a:ext uri="{FF2B5EF4-FFF2-40B4-BE49-F238E27FC236}">
                <a16:creationId xmlns:a16="http://schemas.microsoft.com/office/drawing/2014/main" id="{225420EB-3FFA-4E9C-80D3-A07B209008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2189422"/>
            <a:ext cx="1752788" cy="1204129"/>
          </a:xfrm>
          <a:prstGeom prst="rect">
            <a:avLst/>
          </a:prstGeom>
        </p:spPr>
      </p:pic>
      <p:pic>
        <p:nvPicPr>
          <p:cNvPr id="7" name="Picture 6" descr="A picture containing shape&#10;&#10;Description automatically generated">
            <a:extLst>
              <a:ext uri="{FF2B5EF4-FFF2-40B4-BE49-F238E27FC236}">
                <a16:creationId xmlns:a16="http://schemas.microsoft.com/office/drawing/2014/main" id="{57ED3C5D-4527-412B-BFB1-A12982D35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19750" y="1982750"/>
            <a:ext cx="1172728" cy="1410801"/>
          </a:xfrm>
          <a:prstGeom prst="rect">
            <a:avLst/>
          </a:prstGeom>
        </p:spPr>
      </p:pic>
      <p:cxnSp>
        <p:nvCxnSpPr>
          <p:cNvPr id="15" name="Straight Arrow Connector 14">
            <a:extLst>
              <a:ext uri="{FF2B5EF4-FFF2-40B4-BE49-F238E27FC236}">
                <a16:creationId xmlns:a16="http://schemas.microsoft.com/office/drawing/2014/main" id="{4FA21AA6-7212-47FF-8E33-E3B3455B5136}"/>
              </a:ext>
            </a:extLst>
          </p:cNvPr>
          <p:cNvCxnSpPr/>
          <p:nvPr/>
        </p:nvCxnSpPr>
        <p:spPr>
          <a:xfrm>
            <a:off x="1608083" y="3626069"/>
            <a:ext cx="6605751"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01ECFB5-8D4D-445C-82E5-CAFBC57FDEAB}"/>
              </a:ext>
            </a:extLst>
          </p:cNvPr>
          <p:cNvSpPr txBox="1"/>
          <p:nvPr/>
        </p:nvSpPr>
        <p:spPr>
          <a:xfrm>
            <a:off x="4158529" y="3198066"/>
            <a:ext cx="1344663" cy="369332"/>
          </a:xfrm>
          <a:prstGeom prst="rect">
            <a:avLst/>
          </a:prstGeom>
          <a:noFill/>
        </p:spPr>
        <p:txBody>
          <a:bodyPr wrap="none" rtlCol="0">
            <a:spAutoFit/>
          </a:bodyPr>
          <a:lstStyle/>
          <a:p>
            <a:r>
              <a:rPr lang="en-GB" dirty="0">
                <a:solidFill>
                  <a:srgbClr val="FF0000"/>
                </a:solidFill>
              </a:rPr>
              <a:t>distance (m)</a:t>
            </a:r>
          </a:p>
        </p:txBody>
      </p:sp>
      <p:sp>
        <p:nvSpPr>
          <p:cNvPr id="17" name="TextBox 16">
            <a:extLst>
              <a:ext uri="{FF2B5EF4-FFF2-40B4-BE49-F238E27FC236}">
                <a16:creationId xmlns:a16="http://schemas.microsoft.com/office/drawing/2014/main" id="{B017CF9C-F917-4CB0-8AA1-C8DE80AA2BB5}"/>
              </a:ext>
            </a:extLst>
          </p:cNvPr>
          <p:cNvSpPr txBox="1"/>
          <p:nvPr/>
        </p:nvSpPr>
        <p:spPr>
          <a:xfrm>
            <a:off x="7857112" y="2771757"/>
            <a:ext cx="898003" cy="369332"/>
          </a:xfrm>
          <a:prstGeom prst="rect">
            <a:avLst/>
          </a:prstGeom>
          <a:noFill/>
        </p:spPr>
        <p:txBody>
          <a:bodyPr wrap="none" rtlCol="0">
            <a:spAutoFit/>
          </a:bodyPr>
          <a:lstStyle/>
          <a:p>
            <a:r>
              <a:rPr lang="en-GB" dirty="0">
                <a:solidFill>
                  <a:srgbClr val="FF0000"/>
                </a:solidFill>
              </a:rPr>
              <a:t>time (s)</a:t>
            </a:r>
          </a:p>
        </p:txBody>
      </p:sp>
      <p:sp>
        <p:nvSpPr>
          <p:cNvPr id="18" name="TextBox 17">
            <a:extLst>
              <a:ext uri="{FF2B5EF4-FFF2-40B4-BE49-F238E27FC236}">
                <a16:creationId xmlns:a16="http://schemas.microsoft.com/office/drawing/2014/main" id="{D56C87D3-3E37-4051-9F1B-826ADF25F6FF}"/>
              </a:ext>
            </a:extLst>
          </p:cNvPr>
          <p:cNvSpPr txBox="1"/>
          <p:nvPr/>
        </p:nvSpPr>
        <p:spPr>
          <a:xfrm>
            <a:off x="2587169" y="4300624"/>
            <a:ext cx="4487382" cy="369332"/>
          </a:xfrm>
          <a:prstGeom prst="rect">
            <a:avLst/>
          </a:prstGeom>
          <a:noFill/>
        </p:spPr>
        <p:txBody>
          <a:bodyPr wrap="none" rtlCol="0">
            <a:spAutoFit/>
          </a:bodyPr>
          <a:lstStyle/>
          <a:p>
            <a:r>
              <a:rPr lang="en-GB" dirty="0"/>
              <a:t>Speed (m/s) = </a:t>
            </a:r>
            <a:r>
              <a:rPr lang="en-GB" dirty="0">
                <a:solidFill>
                  <a:srgbClr val="FF0000"/>
                </a:solidFill>
              </a:rPr>
              <a:t>distance (m) </a:t>
            </a:r>
            <a:r>
              <a:rPr lang="en-GB" dirty="0"/>
              <a:t>divided by </a:t>
            </a:r>
            <a:r>
              <a:rPr lang="en-GB" dirty="0">
                <a:solidFill>
                  <a:srgbClr val="FF0000"/>
                </a:solidFill>
              </a:rPr>
              <a:t>time (s)</a:t>
            </a:r>
          </a:p>
        </p:txBody>
      </p:sp>
      <p:pic>
        <p:nvPicPr>
          <p:cNvPr id="11" name="Picture 10" descr="Icon&#10;&#10;Description automatically generated">
            <a:extLst>
              <a:ext uri="{FF2B5EF4-FFF2-40B4-BE49-F238E27FC236}">
                <a16:creationId xmlns:a16="http://schemas.microsoft.com/office/drawing/2014/main" id="{163AF98B-1E3A-441B-B403-1FF2A597C4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76193" y="124253"/>
            <a:ext cx="720000" cy="720000"/>
          </a:xfrm>
          <a:prstGeom prst="rect">
            <a:avLst/>
          </a:prstGeom>
        </p:spPr>
      </p:pic>
      <p:grpSp>
        <p:nvGrpSpPr>
          <p:cNvPr id="12" name="Group 11">
            <a:extLst>
              <a:ext uri="{FF2B5EF4-FFF2-40B4-BE49-F238E27FC236}">
                <a16:creationId xmlns:a16="http://schemas.microsoft.com/office/drawing/2014/main" id="{9FDBD135-EF1D-477F-B6BC-21B819EB915D}"/>
              </a:ext>
            </a:extLst>
          </p:cNvPr>
          <p:cNvGrpSpPr/>
          <p:nvPr/>
        </p:nvGrpSpPr>
        <p:grpSpPr>
          <a:xfrm>
            <a:off x="3803002" y="107781"/>
            <a:ext cx="5194429" cy="736971"/>
            <a:chOff x="3803002" y="107781"/>
            <a:chExt cx="5194429" cy="736971"/>
          </a:xfrm>
        </p:grpSpPr>
        <p:pic>
          <p:nvPicPr>
            <p:cNvPr id="14" name="Picture 13" descr="Icon&#10;&#10;Description automatically generated">
              <a:extLst>
                <a:ext uri="{FF2B5EF4-FFF2-40B4-BE49-F238E27FC236}">
                  <a16:creationId xmlns:a16="http://schemas.microsoft.com/office/drawing/2014/main" id="{0594746D-42EB-4613-BFDD-9D1E2DE5D2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578324BD-B3BC-4B32-B7AD-86BFF1129E1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2126BC8A-80F8-4A73-BCEA-970E01273D5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21" name="Picture 20" descr="Icon&#10;&#10;Description automatically generated">
              <a:extLst>
                <a:ext uri="{FF2B5EF4-FFF2-40B4-BE49-F238E27FC236}">
                  <a16:creationId xmlns:a16="http://schemas.microsoft.com/office/drawing/2014/main" id="{90FC1259-C25E-440A-AF16-7E6253CE232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22" name="Picture 21" descr="Icon&#10;&#10;Description automatically generated">
              <a:extLst>
                <a:ext uri="{FF2B5EF4-FFF2-40B4-BE49-F238E27FC236}">
                  <a16:creationId xmlns:a16="http://schemas.microsoft.com/office/drawing/2014/main" id="{AD8412C8-334F-488E-B1F4-6F0DEBBDEF5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23" name="Picture 22" descr="Icon&#10;&#10;Description automatically generated">
              <a:extLst>
                <a:ext uri="{FF2B5EF4-FFF2-40B4-BE49-F238E27FC236}">
                  <a16:creationId xmlns:a16="http://schemas.microsoft.com/office/drawing/2014/main" id="{524747E8-C674-431B-A649-E17BA1B9786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4" name="Picture 23" descr="Icon&#10;&#10;Description automatically generated">
              <a:extLst>
                <a:ext uri="{FF2B5EF4-FFF2-40B4-BE49-F238E27FC236}">
                  <a16:creationId xmlns:a16="http://schemas.microsoft.com/office/drawing/2014/main" id="{AE740E87-3636-41FB-BFEA-85048F45A55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grpSp>
    </p:spTree>
    <p:extLst>
      <p:ext uri="{BB962C8B-B14F-4D97-AF65-F5344CB8AC3E}">
        <p14:creationId xmlns:p14="http://schemas.microsoft.com/office/powerpoint/2010/main" val="3986873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006C1-C295-4DFC-87EE-B5BE354789D0}"/>
              </a:ext>
            </a:extLst>
          </p:cNvPr>
          <p:cNvSpPr txBox="1"/>
          <p:nvPr/>
        </p:nvSpPr>
        <p:spPr>
          <a:xfrm>
            <a:off x="720000" y="360000"/>
            <a:ext cx="1752788" cy="369332"/>
          </a:xfrm>
          <a:prstGeom prst="rect">
            <a:avLst/>
          </a:prstGeom>
          <a:noFill/>
        </p:spPr>
        <p:txBody>
          <a:bodyPr wrap="none" rtlCol="0">
            <a:spAutoFit/>
          </a:bodyPr>
          <a:lstStyle/>
          <a:p>
            <a:r>
              <a:rPr lang="en-GB" b="1" dirty="0"/>
              <a:t>Investigation 18 </a:t>
            </a:r>
          </a:p>
        </p:txBody>
      </p:sp>
      <p:sp>
        <p:nvSpPr>
          <p:cNvPr id="5" name="Rectangle: Rounded Corners 4">
            <a:extLst>
              <a:ext uri="{FF2B5EF4-FFF2-40B4-BE49-F238E27FC236}">
                <a16:creationId xmlns:a16="http://schemas.microsoft.com/office/drawing/2014/main" id="{4F9820B6-243D-4430-8B80-7C93039CD5D1}"/>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create a static electric charge?</a:t>
            </a:r>
          </a:p>
        </p:txBody>
      </p:sp>
      <p:pic>
        <p:nvPicPr>
          <p:cNvPr id="4" name="Picture 3" descr="A stop sign&#10;&#10;Description automatically generated">
            <a:extLst>
              <a:ext uri="{FF2B5EF4-FFF2-40B4-BE49-F238E27FC236}">
                <a16:creationId xmlns:a16="http://schemas.microsoft.com/office/drawing/2014/main" id="{3C53E5D9-E697-4ED1-BCCD-80D9340080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46667" y="124253"/>
            <a:ext cx="720000" cy="720000"/>
          </a:xfrm>
          <a:prstGeom prst="rect">
            <a:avLst/>
          </a:prstGeom>
        </p:spPr>
      </p:pic>
      <p:sp>
        <p:nvSpPr>
          <p:cNvPr id="6" name="Rectangle: Rounded Corners 5">
            <a:extLst>
              <a:ext uri="{FF2B5EF4-FFF2-40B4-BE49-F238E27FC236}">
                <a16:creationId xmlns:a16="http://schemas.microsoft.com/office/drawing/2014/main" id="{AA337E66-79BC-4064-95E6-1A713CADFD6A}"/>
              </a:ext>
            </a:extLst>
          </p:cNvPr>
          <p:cNvSpPr/>
          <p:nvPr/>
        </p:nvSpPr>
        <p:spPr>
          <a:xfrm>
            <a:off x="345402" y="6054030"/>
            <a:ext cx="8549792" cy="674250"/>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2 inflated balloons with string attached, your hair, aluminium can (empty), woollen fabric</a:t>
            </a:r>
          </a:p>
        </p:txBody>
      </p:sp>
      <p:sp>
        <p:nvSpPr>
          <p:cNvPr id="2" name="TextBox 1">
            <a:extLst>
              <a:ext uri="{FF2B5EF4-FFF2-40B4-BE49-F238E27FC236}">
                <a16:creationId xmlns:a16="http://schemas.microsoft.com/office/drawing/2014/main" id="{A2513362-4FE4-4A90-82D2-664EE1CE025A}"/>
              </a:ext>
            </a:extLst>
          </p:cNvPr>
          <p:cNvSpPr txBox="1"/>
          <p:nvPr/>
        </p:nvSpPr>
        <p:spPr>
          <a:xfrm>
            <a:off x="720000" y="1771776"/>
            <a:ext cx="3900298" cy="1200329"/>
          </a:xfrm>
          <a:prstGeom prst="rect">
            <a:avLst/>
          </a:prstGeom>
          <a:noFill/>
        </p:spPr>
        <p:txBody>
          <a:bodyPr wrap="square" rtlCol="0">
            <a:spAutoFit/>
          </a:bodyPr>
          <a:lstStyle/>
          <a:p>
            <a:r>
              <a:rPr lang="en-GB" dirty="0"/>
              <a:t>1. Rub 2 balloons separately against a woollen fabric. Try moving the balloons together. </a:t>
            </a:r>
          </a:p>
          <a:p>
            <a:r>
              <a:rPr lang="en-GB" b="1" dirty="0"/>
              <a:t>What happens? Why?</a:t>
            </a:r>
          </a:p>
        </p:txBody>
      </p:sp>
      <p:sp>
        <p:nvSpPr>
          <p:cNvPr id="7" name="TextBox 6">
            <a:extLst>
              <a:ext uri="{FF2B5EF4-FFF2-40B4-BE49-F238E27FC236}">
                <a16:creationId xmlns:a16="http://schemas.microsoft.com/office/drawing/2014/main" id="{17371648-0BFE-42BD-85A9-91781C5AE502}"/>
              </a:ext>
            </a:extLst>
          </p:cNvPr>
          <p:cNvSpPr txBox="1"/>
          <p:nvPr/>
        </p:nvSpPr>
        <p:spPr>
          <a:xfrm>
            <a:off x="720000" y="3258233"/>
            <a:ext cx="4183470" cy="923330"/>
          </a:xfrm>
          <a:prstGeom prst="rect">
            <a:avLst/>
          </a:prstGeom>
          <a:noFill/>
        </p:spPr>
        <p:txBody>
          <a:bodyPr wrap="square" rtlCol="0">
            <a:spAutoFit/>
          </a:bodyPr>
          <a:lstStyle/>
          <a:p>
            <a:r>
              <a:rPr lang="en-GB" dirty="0"/>
              <a:t>2. Rub 1 balloon back and forth on your hair. Pull the balloon away slowly. </a:t>
            </a:r>
          </a:p>
          <a:p>
            <a:r>
              <a:rPr lang="en-GB" b="1" dirty="0"/>
              <a:t>What happens? Why?</a:t>
            </a:r>
          </a:p>
        </p:txBody>
      </p:sp>
      <p:sp>
        <p:nvSpPr>
          <p:cNvPr id="8" name="TextBox 7">
            <a:extLst>
              <a:ext uri="{FF2B5EF4-FFF2-40B4-BE49-F238E27FC236}">
                <a16:creationId xmlns:a16="http://schemas.microsoft.com/office/drawing/2014/main" id="{CEB05102-C57B-4DD2-AA54-92FB954669E5}"/>
              </a:ext>
            </a:extLst>
          </p:cNvPr>
          <p:cNvSpPr txBox="1"/>
          <p:nvPr/>
        </p:nvSpPr>
        <p:spPr>
          <a:xfrm>
            <a:off x="720000" y="4467692"/>
            <a:ext cx="3900298" cy="923330"/>
          </a:xfrm>
          <a:prstGeom prst="rect">
            <a:avLst/>
          </a:prstGeom>
          <a:noFill/>
        </p:spPr>
        <p:txBody>
          <a:bodyPr wrap="square" rtlCol="0">
            <a:spAutoFit/>
          </a:bodyPr>
          <a:lstStyle/>
          <a:p>
            <a:r>
              <a:rPr lang="en-GB" dirty="0"/>
              <a:t>3. Rub 1 balloon on your hair. Hold the balloon close to a can lying on its side.</a:t>
            </a:r>
          </a:p>
          <a:p>
            <a:r>
              <a:rPr lang="en-GB" b="1" dirty="0"/>
              <a:t>What happens? Why?</a:t>
            </a:r>
          </a:p>
        </p:txBody>
      </p:sp>
      <p:pic>
        <p:nvPicPr>
          <p:cNvPr id="10" name="Picture 9" descr="A picture containing outdoor, person, sitting, person&#10;&#10;Description automatically generated">
            <a:extLst>
              <a:ext uri="{FF2B5EF4-FFF2-40B4-BE49-F238E27FC236}">
                <a16:creationId xmlns:a16="http://schemas.microsoft.com/office/drawing/2014/main" id="{EC403D70-F46C-4D4E-96CA-5923F72A74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3470" y="1880380"/>
            <a:ext cx="3900298" cy="2599722"/>
          </a:xfrm>
          <a:prstGeom prst="rect">
            <a:avLst/>
          </a:prstGeom>
        </p:spPr>
      </p:pic>
      <p:sp>
        <p:nvSpPr>
          <p:cNvPr id="11" name="TextBox 10">
            <a:extLst>
              <a:ext uri="{FF2B5EF4-FFF2-40B4-BE49-F238E27FC236}">
                <a16:creationId xmlns:a16="http://schemas.microsoft.com/office/drawing/2014/main" id="{5695A6DE-B6C2-4E8B-BD62-91A8148231D3}"/>
              </a:ext>
            </a:extLst>
          </p:cNvPr>
          <p:cNvSpPr txBox="1"/>
          <p:nvPr/>
        </p:nvSpPr>
        <p:spPr>
          <a:xfrm>
            <a:off x="4903470" y="4480102"/>
            <a:ext cx="3900298" cy="646331"/>
          </a:xfrm>
          <a:prstGeom prst="rect">
            <a:avLst/>
          </a:prstGeom>
          <a:noFill/>
        </p:spPr>
        <p:txBody>
          <a:bodyPr wrap="none" rtlCol="0">
            <a:spAutoFit/>
          </a:bodyPr>
          <a:lstStyle/>
          <a:p>
            <a:r>
              <a:rPr lang="en-GB" dirty="0"/>
              <a:t>Look at the boy’s hair (and his shadow).</a:t>
            </a:r>
          </a:p>
          <a:p>
            <a:r>
              <a:rPr lang="en-GB" b="1" dirty="0"/>
              <a:t>What is happening? Why?</a:t>
            </a:r>
          </a:p>
        </p:txBody>
      </p:sp>
      <p:sp>
        <p:nvSpPr>
          <p:cNvPr id="12" name="Rectangle: Rounded Corners 11">
            <a:extLst>
              <a:ext uri="{FF2B5EF4-FFF2-40B4-BE49-F238E27FC236}">
                <a16:creationId xmlns:a16="http://schemas.microsoft.com/office/drawing/2014/main" id="{D5115B66-18F2-4765-A2A1-DABDE32126D7}"/>
              </a:ext>
            </a:extLst>
          </p:cNvPr>
          <p:cNvSpPr/>
          <p:nvPr/>
        </p:nvSpPr>
        <p:spPr>
          <a:xfrm>
            <a:off x="4903469" y="5336088"/>
            <a:ext cx="3989009" cy="4872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need to make lightning?</a:t>
            </a:r>
          </a:p>
        </p:txBody>
      </p:sp>
      <p:grpSp>
        <p:nvGrpSpPr>
          <p:cNvPr id="13" name="Group 12">
            <a:extLst>
              <a:ext uri="{FF2B5EF4-FFF2-40B4-BE49-F238E27FC236}">
                <a16:creationId xmlns:a16="http://schemas.microsoft.com/office/drawing/2014/main" id="{3660D05A-869A-4AA0-8E10-41F60C302E54}"/>
              </a:ext>
            </a:extLst>
          </p:cNvPr>
          <p:cNvGrpSpPr/>
          <p:nvPr/>
        </p:nvGrpSpPr>
        <p:grpSpPr>
          <a:xfrm>
            <a:off x="3803002" y="107781"/>
            <a:ext cx="5194429" cy="736971"/>
            <a:chOff x="3803002" y="107781"/>
            <a:chExt cx="5194429" cy="736971"/>
          </a:xfrm>
        </p:grpSpPr>
        <p:pic>
          <p:nvPicPr>
            <p:cNvPr id="14" name="Picture 13" descr="Icon&#10;&#10;Description automatically generated">
              <a:extLst>
                <a:ext uri="{FF2B5EF4-FFF2-40B4-BE49-F238E27FC236}">
                  <a16:creationId xmlns:a16="http://schemas.microsoft.com/office/drawing/2014/main" id="{E1269323-DE75-4772-A960-8003C83B8C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002" y="124253"/>
              <a:ext cx="720000" cy="720000"/>
            </a:xfrm>
            <a:prstGeom prst="rect">
              <a:avLst/>
            </a:prstGeom>
          </p:spPr>
        </p:pic>
        <p:pic>
          <p:nvPicPr>
            <p:cNvPr id="15" name="Picture 14" descr="Icon&#10;&#10;Description automatically generated">
              <a:extLst>
                <a:ext uri="{FF2B5EF4-FFF2-40B4-BE49-F238E27FC236}">
                  <a16:creationId xmlns:a16="http://schemas.microsoft.com/office/drawing/2014/main" id="{0018ADD1-6A78-4850-AE13-C10F050601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53929" y="117231"/>
              <a:ext cx="720000" cy="720000"/>
            </a:xfrm>
            <a:prstGeom prst="rect">
              <a:avLst/>
            </a:prstGeom>
          </p:spPr>
        </p:pic>
        <p:pic>
          <p:nvPicPr>
            <p:cNvPr id="16" name="Picture 15" descr="Icon&#10;&#10;Description automatically generated">
              <a:extLst>
                <a:ext uri="{FF2B5EF4-FFF2-40B4-BE49-F238E27FC236}">
                  <a16:creationId xmlns:a16="http://schemas.microsoft.com/office/drawing/2014/main" id="{796E9085-2173-492C-8840-D091AC9FF2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5631" y="107781"/>
              <a:ext cx="720000" cy="720000"/>
            </a:xfrm>
            <a:prstGeom prst="rect">
              <a:avLst/>
            </a:prstGeom>
          </p:spPr>
        </p:pic>
        <p:pic>
          <p:nvPicPr>
            <p:cNvPr id="17" name="Picture 16" descr="Icon&#10;&#10;Description automatically generated">
              <a:extLst>
                <a:ext uri="{FF2B5EF4-FFF2-40B4-BE49-F238E27FC236}">
                  <a16:creationId xmlns:a16="http://schemas.microsoft.com/office/drawing/2014/main" id="{8F148043-7628-48DF-9E8E-B994B736FB5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37334" y="124752"/>
              <a:ext cx="720000" cy="720000"/>
            </a:xfrm>
            <a:prstGeom prst="rect">
              <a:avLst/>
            </a:prstGeom>
          </p:spPr>
        </p:pic>
        <p:pic>
          <p:nvPicPr>
            <p:cNvPr id="18" name="Picture 17" descr="Icon&#10;&#10;Description automatically generated">
              <a:extLst>
                <a:ext uri="{FF2B5EF4-FFF2-40B4-BE49-F238E27FC236}">
                  <a16:creationId xmlns:a16="http://schemas.microsoft.com/office/drawing/2014/main" id="{C177C5E9-0C5B-407E-9914-9C42A030E6C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8261" y="124253"/>
              <a:ext cx="720000" cy="720000"/>
            </a:xfrm>
            <a:prstGeom prst="rect">
              <a:avLst/>
            </a:prstGeom>
          </p:spPr>
        </p:pic>
        <p:pic>
          <p:nvPicPr>
            <p:cNvPr id="19" name="Picture 18" descr="Icon&#10;&#10;Description automatically generated">
              <a:extLst>
                <a:ext uri="{FF2B5EF4-FFF2-40B4-BE49-F238E27FC236}">
                  <a16:creationId xmlns:a16="http://schemas.microsoft.com/office/drawing/2014/main" id="{01F1B5DB-FE4D-44D6-ABC4-1FB8FFFA4CC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539188" y="107781"/>
              <a:ext cx="720000" cy="720000"/>
            </a:xfrm>
            <a:prstGeom prst="rect">
              <a:avLst/>
            </a:prstGeom>
          </p:spPr>
        </p:pic>
        <p:pic>
          <p:nvPicPr>
            <p:cNvPr id="20" name="Picture 19" descr="Icon&#10;&#10;Description automatically generated">
              <a:extLst>
                <a:ext uri="{FF2B5EF4-FFF2-40B4-BE49-F238E27FC236}">
                  <a16:creationId xmlns:a16="http://schemas.microsoft.com/office/drawing/2014/main" id="{D0C2A463-7467-4B6D-A31F-5327DDD2711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77431" y="117231"/>
              <a:ext cx="720000" cy="720000"/>
            </a:xfrm>
            <a:prstGeom prst="rect">
              <a:avLst/>
            </a:prstGeom>
          </p:spPr>
        </p:pic>
      </p:grpSp>
    </p:spTree>
    <p:extLst>
      <p:ext uri="{BB962C8B-B14F-4D97-AF65-F5344CB8AC3E}">
        <p14:creationId xmlns:p14="http://schemas.microsoft.com/office/powerpoint/2010/main" val="28483009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B22728-1D4B-4D1C-B9BF-372C3DF2F88E}"/>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Questions for further learning</a:t>
            </a:r>
          </a:p>
        </p:txBody>
      </p:sp>
      <p:sp>
        <p:nvSpPr>
          <p:cNvPr id="3" name="TextBox 2">
            <a:extLst>
              <a:ext uri="{FF2B5EF4-FFF2-40B4-BE49-F238E27FC236}">
                <a16:creationId xmlns:a16="http://schemas.microsoft.com/office/drawing/2014/main" id="{5EC2E66D-5691-4CC1-A42A-FEA155DBDF34}"/>
              </a:ext>
            </a:extLst>
          </p:cNvPr>
          <p:cNvSpPr txBox="1"/>
          <p:nvPr/>
        </p:nvSpPr>
        <p:spPr>
          <a:xfrm>
            <a:off x="755576" y="2446728"/>
            <a:ext cx="8174112" cy="1508105"/>
          </a:xfrm>
          <a:prstGeom prst="rect">
            <a:avLst/>
          </a:prstGeom>
          <a:noFill/>
        </p:spPr>
        <p:txBody>
          <a:bodyPr wrap="square" rtlCol="0">
            <a:spAutoFit/>
          </a:bodyPr>
          <a:lstStyle/>
          <a:p>
            <a:pPr>
              <a:spcAft>
                <a:spcPts val="800"/>
              </a:spcAft>
            </a:pPr>
            <a:r>
              <a:rPr lang="en-GB" b="1" dirty="0">
                <a:ea typeface="DengXian" panose="02010600030101010101" pitchFamily="2" charset="-122"/>
                <a:cs typeface="Times New Roman" panose="02020603050405020304" pitchFamily="18" charset="0"/>
              </a:rPr>
              <a:t>Geography</a:t>
            </a:r>
          </a:p>
          <a:p>
            <a:pPr>
              <a:spcAft>
                <a:spcPts val="800"/>
              </a:spcAft>
            </a:pPr>
            <a:r>
              <a:rPr lang="en-GB" dirty="0">
                <a:ea typeface="DengXian" panose="02010600030101010101" pitchFamily="2" charset="-122"/>
                <a:cs typeface="Times New Roman" panose="02020603050405020304" pitchFamily="18" charset="0"/>
              </a:rPr>
              <a:t>Where is the biggest volcano in the Solar System? </a:t>
            </a:r>
          </a:p>
          <a:p>
            <a:pPr>
              <a:spcAft>
                <a:spcPts val="800"/>
              </a:spcAft>
            </a:pPr>
            <a:r>
              <a:rPr lang="en-GB" dirty="0">
                <a:ea typeface="DengXian" panose="02010600030101010101" pitchFamily="2" charset="-122"/>
                <a:cs typeface="Times New Roman" panose="02020603050405020304" pitchFamily="18" charset="0"/>
              </a:rPr>
              <a:t>Do other planets have features similar to those seen on Earth?</a:t>
            </a:r>
          </a:p>
          <a:p>
            <a:pPr>
              <a:spcAft>
                <a:spcPts val="800"/>
              </a:spcAft>
            </a:pPr>
            <a:r>
              <a:rPr lang="en-GB" dirty="0">
                <a:ea typeface="DengXian" panose="02010600030101010101" pitchFamily="2" charset="-122"/>
                <a:cs typeface="Times New Roman" panose="02020603050405020304" pitchFamily="18" charset="0"/>
              </a:rPr>
              <a:t>What would be the ‘good’ features of the planet that would encourage one to visit it? </a:t>
            </a:r>
          </a:p>
        </p:txBody>
      </p:sp>
      <p:sp>
        <p:nvSpPr>
          <p:cNvPr id="11" name="TextBox 10">
            <a:extLst>
              <a:ext uri="{FF2B5EF4-FFF2-40B4-BE49-F238E27FC236}">
                <a16:creationId xmlns:a16="http://schemas.microsoft.com/office/drawing/2014/main" id="{E12869C6-9A1F-49AB-B7F6-690D4A1125EE}"/>
              </a:ext>
            </a:extLst>
          </p:cNvPr>
          <p:cNvSpPr txBox="1"/>
          <p:nvPr/>
        </p:nvSpPr>
        <p:spPr>
          <a:xfrm>
            <a:off x="755576" y="4330942"/>
            <a:ext cx="8064896" cy="1572418"/>
          </a:xfrm>
          <a:prstGeom prst="rect">
            <a:avLst/>
          </a:prstGeom>
          <a:noFill/>
        </p:spPr>
        <p:txBody>
          <a:bodyPr wrap="square">
            <a:spAutoFit/>
          </a:bodyPr>
          <a:lstStyle/>
          <a:p>
            <a:pPr algn="just">
              <a:lnSpc>
                <a:spcPct val="107000"/>
              </a:lnSpc>
              <a:spcAft>
                <a:spcPts val="800"/>
              </a:spcAft>
            </a:pPr>
            <a:r>
              <a:rPr lang="en-GB" b="1" dirty="0">
                <a:effectLst/>
                <a:ea typeface="DengXian" panose="02010600030101010101" pitchFamily="2" charset="-122"/>
                <a:cs typeface="Times New Roman" panose="02020603050405020304" pitchFamily="18" charset="0"/>
              </a:rPr>
              <a:t>Design and Technology</a:t>
            </a:r>
            <a:endParaRPr lang="en-GB" dirty="0">
              <a:effectLst/>
              <a:ea typeface="DengXian" panose="02010600030101010101" pitchFamily="2" charset="-122"/>
              <a:cs typeface="Times New Roman" panose="02020603050405020304" pitchFamily="18" charset="0"/>
            </a:endParaRPr>
          </a:p>
          <a:p>
            <a:pPr algn="just">
              <a:lnSpc>
                <a:spcPct val="107000"/>
              </a:lnSpc>
              <a:spcAft>
                <a:spcPts val="800"/>
              </a:spcAft>
            </a:pPr>
            <a:r>
              <a:rPr lang="en-GB" dirty="0">
                <a:effectLst/>
                <a:ea typeface="DengXian" panose="02010600030101010101" pitchFamily="2" charset="-122"/>
                <a:cs typeface="Times New Roman" panose="02020603050405020304" pitchFamily="18" charset="0"/>
              </a:rPr>
              <a:t>What scientific instruments are on InSight? </a:t>
            </a:r>
          </a:p>
          <a:p>
            <a:pPr algn="just">
              <a:lnSpc>
                <a:spcPct val="107000"/>
              </a:lnSpc>
              <a:spcAft>
                <a:spcPts val="800"/>
              </a:spcAft>
            </a:pPr>
            <a:r>
              <a:rPr lang="en-GB" dirty="0">
                <a:effectLst/>
                <a:ea typeface="DengXian" panose="02010600030101010101" pitchFamily="2" charset="-122"/>
                <a:cs typeface="Times New Roman" panose="02020603050405020304" pitchFamily="18" charset="0"/>
              </a:rPr>
              <a:t>What clothes would be worn by astronauts and what features must they have? </a:t>
            </a:r>
          </a:p>
          <a:p>
            <a:pPr algn="just">
              <a:lnSpc>
                <a:spcPct val="107000"/>
              </a:lnSpc>
              <a:spcAft>
                <a:spcPts val="800"/>
              </a:spcAft>
            </a:pPr>
            <a:r>
              <a:rPr lang="en-GB" dirty="0">
                <a:effectLst/>
                <a:ea typeface="DengXian" panose="02010600030101010101" pitchFamily="2" charset="-122"/>
                <a:cs typeface="Times New Roman" panose="02020603050405020304" pitchFamily="18" charset="0"/>
              </a:rPr>
              <a:t>What would you eat and how would you transport it? </a:t>
            </a:r>
          </a:p>
        </p:txBody>
      </p:sp>
      <p:sp>
        <p:nvSpPr>
          <p:cNvPr id="4" name="TextBox 3">
            <a:extLst>
              <a:ext uri="{FF2B5EF4-FFF2-40B4-BE49-F238E27FC236}">
                <a16:creationId xmlns:a16="http://schemas.microsoft.com/office/drawing/2014/main" id="{07B6D6AC-7554-4EB8-AB21-EE77B6637259}"/>
              </a:ext>
            </a:extLst>
          </p:cNvPr>
          <p:cNvSpPr txBox="1"/>
          <p:nvPr/>
        </p:nvSpPr>
        <p:spPr>
          <a:xfrm>
            <a:off x="755576" y="1119689"/>
            <a:ext cx="7891784" cy="1856919"/>
          </a:xfrm>
          <a:prstGeom prst="rect">
            <a:avLst/>
          </a:prstGeom>
          <a:noFill/>
        </p:spPr>
        <p:txBody>
          <a:bodyPr wrap="square" rtlCol="0">
            <a:spAutoFit/>
          </a:bodyPr>
          <a:lstStyle/>
          <a:p>
            <a:pPr>
              <a:spcAft>
                <a:spcPts val="800"/>
              </a:spcAft>
            </a:pPr>
            <a:r>
              <a:rPr lang="en-GB" b="1" dirty="0"/>
              <a:t>Earth &amp; space</a:t>
            </a:r>
          </a:p>
          <a:p>
            <a:r>
              <a:rPr lang="en-GB" dirty="0"/>
              <a:t>Where are Voyager 1 and Voyager 2 spacecraft now? </a:t>
            </a:r>
          </a:p>
          <a:p>
            <a:r>
              <a:rPr lang="en-GB" dirty="0"/>
              <a:t>Where were they when you were born?</a:t>
            </a:r>
          </a:p>
          <a:p>
            <a:endParaRPr lang="en-GB" dirty="0"/>
          </a:p>
          <a:p>
            <a:endParaRPr lang="en-GB" dirty="0"/>
          </a:p>
          <a:p>
            <a:r>
              <a:rPr lang="en-GB" dirty="0"/>
              <a:t> </a:t>
            </a:r>
          </a:p>
        </p:txBody>
      </p:sp>
    </p:spTree>
    <p:extLst>
      <p:ext uri="{BB962C8B-B14F-4D97-AF65-F5344CB8AC3E}">
        <p14:creationId xmlns:p14="http://schemas.microsoft.com/office/powerpoint/2010/main" val="3098103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8BB63E-D110-4E1D-91EE-E3B592161FAC}"/>
              </a:ext>
            </a:extLst>
          </p:cNvPr>
          <p:cNvSpPr txBox="1"/>
          <p:nvPr/>
        </p:nvSpPr>
        <p:spPr>
          <a:xfrm>
            <a:off x="720000" y="360000"/>
            <a:ext cx="3509422" cy="369332"/>
          </a:xfrm>
          <a:prstGeom prst="rect">
            <a:avLst/>
          </a:prstGeom>
          <a:noFill/>
        </p:spPr>
        <p:txBody>
          <a:bodyPr wrap="none" rtlCol="0">
            <a:spAutoFit/>
          </a:bodyPr>
          <a:lstStyle/>
          <a:p>
            <a:r>
              <a:rPr lang="en-GB" b="1" dirty="0"/>
              <a:t>Contents: Classroom investigations</a:t>
            </a:r>
          </a:p>
        </p:txBody>
      </p:sp>
      <p:sp>
        <p:nvSpPr>
          <p:cNvPr id="5" name="TextBox 4">
            <a:extLst>
              <a:ext uri="{FF2B5EF4-FFF2-40B4-BE49-F238E27FC236}">
                <a16:creationId xmlns:a16="http://schemas.microsoft.com/office/drawing/2014/main" id="{6677A2AE-0995-49D3-84CC-72004A5AE0A4}"/>
              </a:ext>
            </a:extLst>
          </p:cNvPr>
          <p:cNvSpPr txBox="1"/>
          <p:nvPr/>
        </p:nvSpPr>
        <p:spPr>
          <a:xfrm>
            <a:off x="720000" y="778168"/>
            <a:ext cx="8066760" cy="1815882"/>
          </a:xfrm>
          <a:prstGeom prst="rect">
            <a:avLst/>
          </a:prstGeom>
          <a:noFill/>
          <a:ln w="38100">
            <a:solidFill>
              <a:srgbClr val="0070C0"/>
            </a:solidFill>
          </a:ln>
        </p:spPr>
        <p:txBody>
          <a:bodyPr wrap="square">
            <a:spAutoFit/>
          </a:bodyPr>
          <a:lstStyle/>
          <a:p>
            <a:r>
              <a:rPr lang="en-GB" sz="1400" b="1" dirty="0"/>
              <a:t>Earth &amp; Space Investigations				Slides</a:t>
            </a:r>
          </a:p>
          <a:p>
            <a:r>
              <a:rPr lang="en-GB" sz="1400" dirty="0"/>
              <a:t>1 What can you find out about previous missions to Mars?		21</a:t>
            </a:r>
          </a:p>
          <a:p>
            <a:r>
              <a:rPr lang="en-GB" sz="1400" dirty="0"/>
              <a:t>2 What can you find out about scientists working on the InSight program?	22</a:t>
            </a:r>
          </a:p>
          <a:p>
            <a:r>
              <a:rPr lang="en-GB" sz="1400" dirty="0"/>
              <a:t>3 What factors might affect the size of the craters on a planet?		23</a:t>
            </a:r>
          </a:p>
          <a:p>
            <a:r>
              <a:rPr lang="en-GB" sz="1400" dirty="0"/>
              <a:t>4 What has the weather been like on Mars recently?		24</a:t>
            </a:r>
          </a:p>
          <a:p>
            <a:r>
              <a:rPr lang="en-GB" sz="1400" dirty="0"/>
              <a:t>5 What challenges would you have to overcome if you were living on Mars?	25</a:t>
            </a:r>
          </a:p>
          <a:p>
            <a:r>
              <a:rPr lang="en-GB" sz="1400" dirty="0"/>
              <a:t>6 Can you model planetary motion around the Sun?		26</a:t>
            </a:r>
          </a:p>
          <a:p>
            <a:r>
              <a:rPr lang="en-GB" sz="1400" dirty="0"/>
              <a:t>7 How many storms on Neptune from 1994-2018?			27</a:t>
            </a:r>
          </a:p>
        </p:txBody>
      </p:sp>
      <p:sp>
        <p:nvSpPr>
          <p:cNvPr id="7" name="TextBox 6">
            <a:extLst>
              <a:ext uri="{FF2B5EF4-FFF2-40B4-BE49-F238E27FC236}">
                <a16:creationId xmlns:a16="http://schemas.microsoft.com/office/drawing/2014/main" id="{C73270F5-8018-46C3-B4C7-9F2D28FA6BCD}"/>
              </a:ext>
            </a:extLst>
          </p:cNvPr>
          <p:cNvSpPr txBox="1"/>
          <p:nvPr/>
        </p:nvSpPr>
        <p:spPr>
          <a:xfrm>
            <a:off x="720000" y="4284270"/>
            <a:ext cx="8066757" cy="954107"/>
          </a:xfrm>
          <a:prstGeom prst="rect">
            <a:avLst/>
          </a:prstGeom>
          <a:noFill/>
          <a:ln w="38100">
            <a:solidFill>
              <a:srgbClr val="0070C0"/>
            </a:solidFill>
          </a:ln>
        </p:spPr>
        <p:txBody>
          <a:bodyPr wrap="square">
            <a:spAutoFit/>
          </a:bodyPr>
          <a:lstStyle/>
          <a:p>
            <a:r>
              <a:rPr lang="en-GB" sz="1400" b="1" dirty="0"/>
              <a:t>Light Investigations					Slides</a:t>
            </a:r>
          </a:p>
          <a:p>
            <a:r>
              <a:rPr lang="en-GB" sz="1400" dirty="0"/>
              <a:t>13 What happens when you mix coloured light?			33</a:t>
            </a:r>
          </a:p>
          <a:p>
            <a:r>
              <a:rPr lang="en-GB" sz="1400" dirty="0"/>
              <a:t>14 Can you split white light?				34</a:t>
            </a:r>
          </a:p>
          <a:p>
            <a:r>
              <a:rPr lang="en-GB" sz="1400" dirty="0"/>
              <a:t>15 How does a simple telescope work?			35</a:t>
            </a:r>
          </a:p>
        </p:txBody>
      </p:sp>
      <p:sp>
        <p:nvSpPr>
          <p:cNvPr id="13" name="TextBox 12">
            <a:extLst>
              <a:ext uri="{FF2B5EF4-FFF2-40B4-BE49-F238E27FC236}">
                <a16:creationId xmlns:a16="http://schemas.microsoft.com/office/drawing/2014/main" id="{783169F6-E2E1-4B12-8D76-B82819881123}"/>
              </a:ext>
            </a:extLst>
          </p:cNvPr>
          <p:cNvSpPr txBox="1"/>
          <p:nvPr/>
        </p:nvSpPr>
        <p:spPr>
          <a:xfrm>
            <a:off x="720000" y="5381076"/>
            <a:ext cx="8066757" cy="954107"/>
          </a:xfrm>
          <a:prstGeom prst="rect">
            <a:avLst/>
          </a:prstGeom>
          <a:noFill/>
          <a:ln w="38100">
            <a:solidFill>
              <a:srgbClr val="0070C0"/>
            </a:solidFill>
          </a:ln>
        </p:spPr>
        <p:txBody>
          <a:bodyPr wrap="square">
            <a:spAutoFit/>
          </a:bodyPr>
          <a:lstStyle/>
          <a:p>
            <a:r>
              <a:rPr lang="en-GB" sz="1400" b="1" dirty="0"/>
              <a:t>Investigations related to other science topics					Slides</a:t>
            </a:r>
          </a:p>
          <a:p>
            <a:r>
              <a:rPr lang="en-GB" sz="1400" dirty="0"/>
              <a:t>16 How can materials become magnetised?			36</a:t>
            </a:r>
          </a:p>
          <a:p>
            <a:r>
              <a:rPr lang="en-GB" sz="1400" dirty="0"/>
              <a:t>17 Can you calculate the speed of sound?			37</a:t>
            </a:r>
          </a:p>
          <a:p>
            <a:r>
              <a:rPr lang="en-GB" sz="1400" dirty="0"/>
              <a:t>18 Can you create a static electric charge?			38</a:t>
            </a:r>
          </a:p>
        </p:txBody>
      </p:sp>
      <p:sp>
        <p:nvSpPr>
          <p:cNvPr id="15" name="TextBox 14">
            <a:extLst>
              <a:ext uri="{FF2B5EF4-FFF2-40B4-BE49-F238E27FC236}">
                <a16:creationId xmlns:a16="http://schemas.microsoft.com/office/drawing/2014/main" id="{63D8BDEA-3B98-4E09-A56F-08C07DC697D9}"/>
              </a:ext>
            </a:extLst>
          </p:cNvPr>
          <p:cNvSpPr txBox="1"/>
          <p:nvPr/>
        </p:nvSpPr>
        <p:spPr>
          <a:xfrm>
            <a:off x="720000" y="2756576"/>
            <a:ext cx="8066757" cy="1384995"/>
          </a:xfrm>
          <a:prstGeom prst="rect">
            <a:avLst/>
          </a:prstGeom>
          <a:noFill/>
          <a:ln w="38100">
            <a:solidFill>
              <a:srgbClr val="0070C0"/>
            </a:solidFill>
          </a:ln>
        </p:spPr>
        <p:txBody>
          <a:bodyPr wrap="square">
            <a:spAutoFit/>
          </a:bodyPr>
          <a:lstStyle/>
          <a:p>
            <a:r>
              <a:rPr lang="en-GB" sz="1400" b="1" dirty="0"/>
              <a:t>Weather / Seasonal changes Investigations			Slides</a:t>
            </a:r>
          </a:p>
          <a:p>
            <a:r>
              <a:rPr lang="en-GB" sz="1400" dirty="0"/>
              <a:t>8 Can you explain how clouds are formed?			28</a:t>
            </a:r>
          </a:p>
          <a:p>
            <a:r>
              <a:rPr lang="en-GB" sz="1400" dirty="0"/>
              <a:t>9 How long could a hurricane last?				29</a:t>
            </a:r>
          </a:p>
          <a:p>
            <a:r>
              <a:rPr lang="en-GB" sz="1400" dirty="0"/>
              <a:t>10 Can you see a convection current?				30</a:t>
            </a:r>
          </a:p>
          <a:p>
            <a:r>
              <a:rPr lang="en-GB" sz="1400" dirty="0"/>
              <a:t>11 Can you track a real hurricane?				31</a:t>
            </a:r>
          </a:p>
          <a:p>
            <a:r>
              <a:rPr lang="en-GB" sz="1400" dirty="0"/>
              <a:t>12 What can you find out about changes in your local environment?	32</a:t>
            </a:r>
          </a:p>
        </p:txBody>
      </p:sp>
      <p:pic>
        <p:nvPicPr>
          <p:cNvPr id="19" name="Picture 18" descr="A close up of a sandy beach&#10;&#10;Description automatically generated">
            <a:extLst>
              <a:ext uri="{FF2B5EF4-FFF2-40B4-BE49-F238E27FC236}">
                <a16:creationId xmlns:a16="http://schemas.microsoft.com/office/drawing/2014/main" id="{19FBEDB0-4EC1-4C03-9AB2-59077B13D96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00480" y="1235022"/>
            <a:ext cx="1417603" cy="902173"/>
          </a:xfrm>
          <a:prstGeom prst="rect">
            <a:avLst/>
          </a:prstGeom>
        </p:spPr>
      </p:pic>
      <p:pic>
        <p:nvPicPr>
          <p:cNvPr id="21" name="Picture 20" descr="A picture containing snow, outdoor, nature, water&#10;&#10;Description automatically generated">
            <a:extLst>
              <a:ext uri="{FF2B5EF4-FFF2-40B4-BE49-F238E27FC236}">
                <a16:creationId xmlns:a16="http://schemas.microsoft.com/office/drawing/2014/main" id="{970A5CD5-14D5-4C02-8B43-DE0DC329A8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00481" y="2960007"/>
            <a:ext cx="1417602" cy="985318"/>
          </a:xfrm>
          <a:prstGeom prst="rect">
            <a:avLst/>
          </a:prstGeom>
        </p:spPr>
      </p:pic>
      <p:pic>
        <p:nvPicPr>
          <p:cNvPr id="23" name="Picture 22" descr="A picture containing shape&#10;&#10;Description automatically generated">
            <a:extLst>
              <a:ext uri="{FF2B5EF4-FFF2-40B4-BE49-F238E27FC236}">
                <a16:creationId xmlns:a16="http://schemas.microsoft.com/office/drawing/2014/main" id="{1D65B451-94A1-4A3B-A0BB-2DBD6666D1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480" y="4401754"/>
            <a:ext cx="1417603" cy="719138"/>
          </a:xfrm>
          <a:prstGeom prst="rect">
            <a:avLst/>
          </a:prstGeom>
        </p:spPr>
      </p:pic>
      <p:pic>
        <p:nvPicPr>
          <p:cNvPr id="25" name="Picture 24" descr="A sky filled with lots of smoke&#10;&#10;Description automatically generated">
            <a:extLst>
              <a:ext uri="{FF2B5EF4-FFF2-40B4-BE49-F238E27FC236}">
                <a16:creationId xmlns:a16="http://schemas.microsoft.com/office/drawing/2014/main" id="{5043F808-C9A1-46DC-81F6-03235823853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200480" y="5445419"/>
            <a:ext cx="1417603" cy="825419"/>
          </a:xfrm>
          <a:prstGeom prst="rect">
            <a:avLst/>
          </a:prstGeom>
        </p:spPr>
      </p:pic>
    </p:spTree>
    <p:extLst>
      <p:ext uri="{BB962C8B-B14F-4D97-AF65-F5344CB8AC3E}">
        <p14:creationId xmlns:p14="http://schemas.microsoft.com/office/powerpoint/2010/main" val="38410685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8DDC10-98A8-40F0-BBE3-640E4812E91C}"/>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Maths links</a:t>
            </a:r>
          </a:p>
        </p:txBody>
      </p:sp>
      <p:graphicFrame>
        <p:nvGraphicFramePr>
          <p:cNvPr id="3" name="Table 2">
            <a:extLst>
              <a:ext uri="{FF2B5EF4-FFF2-40B4-BE49-F238E27FC236}">
                <a16:creationId xmlns:a16="http://schemas.microsoft.com/office/drawing/2014/main" id="{A8C09CC1-4060-4867-936B-387C1275B94C}"/>
              </a:ext>
            </a:extLst>
          </p:cNvPr>
          <p:cNvGraphicFramePr>
            <a:graphicFrameLocks noGrp="1"/>
          </p:cNvGraphicFramePr>
          <p:nvPr>
            <p:extLst>
              <p:ext uri="{D42A27DB-BD31-4B8C-83A1-F6EECF244321}">
                <p14:modId xmlns:p14="http://schemas.microsoft.com/office/powerpoint/2010/main" val="3803073472"/>
              </p:ext>
            </p:extLst>
          </p:nvPr>
        </p:nvGraphicFramePr>
        <p:xfrm>
          <a:off x="755576" y="1233714"/>
          <a:ext cx="8064896" cy="5209758"/>
        </p:xfrm>
        <a:graphic>
          <a:graphicData uri="http://schemas.openxmlformats.org/drawingml/2006/table">
            <a:tbl>
              <a:tblPr firstRow="1" bandRow="1">
                <a:tableStyleId>{5C22544A-7EE6-4342-B048-85BDC9FD1C3A}</a:tableStyleId>
              </a:tblPr>
              <a:tblGrid>
                <a:gridCol w="3170248">
                  <a:extLst>
                    <a:ext uri="{9D8B030D-6E8A-4147-A177-3AD203B41FA5}">
                      <a16:colId xmlns:a16="http://schemas.microsoft.com/office/drawing/2014/main" val="2933764945"/>
                    </a:ext>
                  </a:extLst>
                </a:gridCol>
                <a:gridCol w="4894648">
                  <a:extLst>
                    <a:ext uri="{9D8B030D-6E8A-4147-A177-3AD203B41FA5}">
                      <a16:colId xmlns:a16="http://schemas.microsoft.com/office/drawing/2014/main" val="3174419078"/>
                    </a:ext>
                  </a:extLst>
                </a:gridCol>
              </a:tblGrid>
              <a:tr h="435014">
                <a:tc>
                  <a:txBody>
                    <a:bodyPr/>
                    <a:lstStyle/>
                    <a:p>
                      <a:r>
                        <a:rPr lang="en-GB"/>
                        <a:t>Area of learning</a:t>
                      </a:r>
                    </a:p>
                  </a:txBody>
                  <a:tcPr/>
                </a:tc>
                <a:tc>
                  <a:txBody>
                    <a:bodyPr/>
                    <a:lstStyle/>
                    <a:p>
                      <a:r>
                        <a:rPr lang="en-GB" dirty="0"/>
                        <a:t>Activity</a:t>
                      </a:r>
                    </a:p>
                  </a:txBody>
                  <a:tcPr/>
                </a:tc>
                <a:extLst>
                  <a:ext uri="{0D108BD9-81ED-4DB2-BD59-A6C34878D82A}">
                    <a16:rowId xmlns:a16="http://schemas.microsoft.com/office/drawing/2014/main" val="1754962932"/>
                  </a:ext>
                </a:extLst>
              </a:tr>
              <a:tr h="804898">
                <a:tc>
                  <a:txBody>
                    <a:bodyPr/>
                    <a:lstStyle/>
                    <a:p>
                      <a:r>
                        <a:rPr lang="en-GB" dirty="0"/>
                        <a:t>Units of measure &amp; conversions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Much of NASA’s data uses imperial units of measure and children could convert these to metric units:</a:t>
                      </a:r>
                    </a:p>
                    <a:p>
                      <a:pPr marL="285750" indent="-285750">
                        <a:buFont typeface="Arial" panose="020B0604020202020204" pitchFamily="34" charset="0"/>
                        <a:buChar char="•"/>
                      </a:pPr>
                      <a:r>
                        <a:rPr lang="en-GB" dirty="0"/>
                        <a:t>Temperature </a:t>
                      </a:r>
                      <a:r>
                        <a:rPr lang="en-GB" dirty="0">
                          <a:latin typeface="Calibri" panose="020F0502020204030204" pitchFamily="34" charset="0"/>
                          <a:cs typeface="Calibri" panose="020F0502020204030204" pitchFamily="34" charset="0"/>
                        </a:rPr>
                        <a:t>°</a:t>
                      </a:r>
                      <a:r>
                        <a:rPr lang="en-GB" dirty="0"/>
                        <a:t>F to </a:t>
                      </a:r>
                      <a:r>
                        <a:rPr lang="en-GB" dirty="0">
                          <a:latin typeface="Calibri" panose="020F0502020204030204" pitchFamily="34" charset="0"/>
                          <a:cs typeface="Calibri" panose="020F0502020204030204" pitchFamily="34" charset="0"/>
                        </a:rPr>
                        <a:t>°C</a:t>
                      </a:r>
                    </a:p>
                    <a:p>
                      <a:pPr marL="285750" indent="-285750">
                        <a:buFont typeface="Arial" panose="020B0604020202020204" pitchFamily="34" charset="0"/>
                        <a:buChar char="•"/>
                      </a:pPr>
                      <a:r>
                        <a:rPr lang="en-GB" dirty="0"/>
                        <a:t>Wind speed mph to km/h</a:t>
                      </a:r>
                    </a:p>
                  </a:txBody>
                  <a:tcPr/>
                </a:tc>
                <a:extLst>
                  <a:ext uri="{0D108BD9-81ED-4DB2-BD59-A6C34878D82A}">
                    <a16:rowId xmlns:a16="http://schemas.microsoft.com/office/drawing/2014/main" val="1223818063"/>
                  </a:ext>
                </a:extLst>
              </a:tr>
              <a:tr h="6599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Units of measure &amp; conversions</a:t>
                      </a:r>
                    </a:p>
                    <a:p>
                      <a:endParaRPr lang="en-GB" dirty="0"/>
                    </a:p>
                  </a:txBody>
                  <a:tcPr/>
                </a:tc>
                <a:tc>
                  <a:txBody>
                    <a:bodyPr/>
                    <a:lstStyle/>
                    <a:p>
                      <a:r>
                        <a:rPr lang="en-GB" dirty="0"/>
                        <a:t>How much would you weigh (N) on other planets?</a:t>
                      </a:r>
                    </a:p>
                    <a:p>
                      <a:r>
                        <a:rPr lang="en-GB" dirty="0"/>
                        <a:t>e.g. gravity on Mars is 38% of Earth’s.</a:t>
                      </a:r>
                    </a:p>
                  </a:txBody>
                  <a:tcPr/>
                </a:tc>
                <a:extLst>
                  <a:ext uri="{0D108BD9-81ED-4DB2-BD59-A6C34878D82A}">
                    <a16:rowId xmlns:a16="http://schemas.microsoft.com/office/drawing/2014/main" val="4232617314"/>
                  </a:ext>
                </a:extLst>
              </a:tr>
              <a:tr h="375424">
                <a:tc>
                  <a:txBody>
                    <a:bodyPr/>
                    <a:lstStyle/>
                    <a:p>
                      <a:r>
                        <a:rPr lang="en-GB" dirty="0"/>
                        <a:t>Time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mn-lt"/>
                          <a:ea typeface="DengXian" panose="02010600030101010101" pitchFamily="2" charset="-122"/>
                          <a:cs typeface="Times New Roman" panose="02020603050405020304" pitchFamily="18" charset="0"/>
                        </a:rPr>
                        <a:t>How old would you be on certain planets based on their movement? e.g. If one Mars year = </a:t>
                      </a:r>
                      <a:r>
                        <a:rPr lang="en-GB" dirty="0"/>
                        <a:t>687 Earth days, how old would you be if you lived on Mars?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mn-lt"/>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mn-lt"/>
                          <a:ea typeface="DengXian" panose="02010600030101010101" pitchFamily="2" charset="-122"/>
                          <a:cs typeface="Times New Roman" panose="02020603050405020304" pitchFamily="18" charset="0"/>
                        </a:rPr>
                        <a:t>How long did it take different spacecraft to travel to certain planets? e.g. How long did it take Voyager 2 to reach the ice giants? (see slide 13).</a:t>
                      </a:r>
                    </a:p>
                  </a:txBody>
                  <a:tcPr/>
                </a:tc>
                <a:extLst>
                  <a:ext uri="{0D108BD9-81ED-4DB2-BD59-A6C34878D82A}">
                    <a16:rowId xmlns:a16="http://schemas.microsoft.com/office/drawing/2014/main" val="176339458"/>
                  </a:ext>
                </a:extLst>
              </a:tr>
              <a:tr h="375424">
                <a:tc>
                  <a:txBody>
                    <a:bodyPr/>
                    <a:lstStyle/>
                    <a:p>
                      <a:r>
                        <a:rPr lang="en-GB" dirty="0"/>
                        <a:t>Relative units – why are these useful?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Compare the mass, diameter, length of days, distance from Sun, etc. of planets to Earth’s.</a:t>
                      </a:r>
                    </a:p>
                  </a:txBody>
                  <a:tcPr/>
                </a:tc>
                <a:extLst>
                  <a:ext uri="{0D108BD9-81ED-4DB2-BD59-A6C34878D82A}">
                    <a16:rowId xmlns:a16="http://schemas.microsoft.com/office/drawing/2014/main" val="673579641"/>
                  </a:ext>
                </a:extLst>
              </a:tr>
            </a:tbl>
          </a:graphicData>
        </a:graphic>
      </p:graphicFrame>
    </p:spTree>
    <p:extLst>
      <p:ext uri="{BB962C8B-B14F-4D97-AF65-F5344CB8AC3E}">
        <p14:creationId xmlns:p14="http://schemas.microsoft.com/office/powerpoint/2010/main" val="1995699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0ED141-2348-4361-BCC3-320B88191792}"/>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Writing links</a:t>
            </a:r>
          </a:p>
        </p:txBody>
      </p:sp>
      <p:graphicFrame>
        <p:nvGraphicFramePr>
          <p:cNvPr id="3" name="Table 2">
            <a:extLst>
              <a:ext uri="{FF2B5EF4-FFF2-40B4-BE49-F238E27FC236}">
                <a16:creationId xmlns:a16="http://schemas.microsoft.com/office/drawing/2014/main" id="{0BF66AD4-C2FC-47B3-8A83-31D614623D60}"/>
              </a:ext>
            </a:extLst>
          </p:cNvPr>
          <p:cNvGraphicFramePr>
            <a:graphicFrameLocks noGrp="1"/>
          </p:cNvGraphicFramePr>
          <p:nvPr>
            <p:extLst>
              <p:ext uri="{D42A27DB-BD31-4B8C-83A1-F6EECF244321}">
                <p14:modId xmlns:p14="http://schemas.microsoft.com/office/powerpoint/2010/main" val="49489166"/>
              </p:ext>
            </p:extLst>
          </p:nvPr>
        </p:nvGraphicFramePr>
        <p:xfrm>
          <a:off x="755576" y="1201058"/>
          <a:ext cx="8064896" cy="4915574"/>
        </p:xfrm>
        <a:graphic>
          <a:graphicData uri="http://schemas.openxmlformats.org/drawingml/2006/table">
            <a:tbl>
              <a:tblPr firstRow="1" bandRow="1">
                <a:tableStyleId>{5C22544A-7EE6-4342-B048-85BDC9FD1C3A}</a:tableStyleId>
              </a:tblPr>
              <a:tblGrid>
                <a:gridCol w="1719400">
                  <a:extLst>
                    <a:ext uri="{9D8B030D-6E8A-4147-A177-3AD203B41FA5}">
                      <a16:colId xmlns:a16="http://schemas.microsoft.com/office/drawing/2014/main" val="2933764945"/>
                    </a:ext>
                  </a:extLst>
                </a:gridCol>
                <a:gridCol w="6345496">
                  <a:extLst>
                    <a:ext uri="{9D8B030D-6E8A-4147-A177-3AD203B41FA5}">
                      <a16:colId xmlns:a16="http://schemas.microsoft.com/office/drawing/2014/main" val="3174419078"/>
                    </a:ext>
                  </a:extLst>
                </a:gridCol>
              </a:tblGrid>
              <a:tr h="435014">
                <a:tc>
                  <a:txBody>
                    <a:bodyPr/>
                    <a:lstStyle/>
                    <a:p>
                      <a:r>
                        <a:rPr lang="en-GB"/>
                        <a:t>Area of learning</a:t>
                      </a:r>
                    </a:p>
                  </a:txBody>
                  <a:tcPr/>
                </a:tc>
                <a:tc>
                  <a:txBody>
                    <a:bodyPr/>
                    <a:lstStyle/>
                    <a:p>
                      <a:r>
                        <a:rPr lang="en-GB"/>
                        <a:t>Activity</a:t>
                      </a:r>
                    </a:p>
                  </a:txBody>
                  <a:tcPr/>
                </a:tc>
                <a:extLst>
                  <a:ext uri="{0D108BD9-81ED-4DB2-BD59-A6C34878D82A}">
                    <a16:rowId xmlns:a16="http://schemas.microsoft.com/office/drawing/2014/main" val="1754962932"/>
                  </a:ext>
                </a:extLst>
              </a:tr>
              <a:tr h="804898">
                <a:tc>
                  <a:txBody>
                    <a:bodyPr/>
                    <a:lstStyle/>
                    <a:p>
                      <a:r>
                        <a:rPr lang="en-GB" dirty="0"/>
                        <a:t>Letter/email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Imagine that you are either on the planet or in a space-ship circling (orbiting) the planet. What would you see? What would be different to Earth, e.g. clothes you wear, weather, length of day, length of year, different colours you would see. Is there water? Are there clouds? You could write an email, or a letter to your family or friends describing what you see?</a:t>
                      </a:r>
                    </a:p>
                  </a:txBody>
                  <a:tcPr/>
                </a:tc>
                <a:extLst>
                  <a:ext uri="{0D108BD9-81ED-4DB2-BD59-A6C34878D82A}">
                    <a16:rowId xmlns:a16="http://schemas.microsoft.com/office/drawing/2014/main" val="1223818063"/>
                  </a:ext>
                </a:extLst>
              </a:tr>
              <a:tr h="750847">
                <a:tc>
                  <a:txBody>
                    <a:bodyPr/>
                    <a:lstStyle/>
                    <a:p>
                      <a:r>
                        <a:rPr lang="en-GB" dirty="0"/>
                        <a:t>Diary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You could imagine travelling to one of the planets. How long would it take? How would you get there? Would you be visiting or starting a new colony? How would you feel?</a:t>
                      </a:r>
                    </a:p>
                  </a:txBody>
                  <a:tcPr/>
                </a:tc>
                <a:extLst>
                  <a:ext uri="{0D108BD9-81ED-4DB2-BD59-A6C34878D82A}">
                    <a16:rowId xmlns:a16="http://schemas.microsoft.com/office/drawing/2014/main" val="4232617314"/>
                  </a:ext>
                </a:extLst>
              </a:tr>
              <a:tr h="867166">
                <a:tc>
                  <a:txBody>
                    <a:bodyPr/>
                    <a:lstStyle/>
                    <a:p>
                      <a:r>
                        <a:rPr lang="en-GB" dirty="0"/>
                        <a:t>Report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InSight is now measuring the weather on Mars. You could check the updates and provide a Mars weather update, monthly or weekly, to your class and compare it with where you live.</a:t>
                      </a:r>
                    </a:p>
                  </a:txBody>
                  <a:tcPr/>
                </a:tc>
                <a:extLst>
                  <a:ext uri="{0D108BD9-81ED-4DB2-BD59-A6C34878D82A}">
                    <a16:rowId xmlns:a16="http://schemas.microsoft.com/office/drawing/2014/main" val="176339458"/>
                  </a:ext>
                </a:extLst>
              </a:tr>
              <a:tr h="750847">
                <a:tc>
                  <a:txBody>
                    <a:bodyPr/>
                    <a:lstStyle/>
                    <a:p>
                      <a:r>
                        <a:rPr lang="en-GB" dirty="0"/>
                        <a:t>Newspaper reports</a:t>
                      </a:r>
                    </a:p>
                  </a:txBody>
                  <a:tcPr/>
                </a:tc>
                <a:tc>
                  <a:txBody>
                    <a:bodyPr/>
                    <a:lstStyle/>
                    <a:p>
                      <a:r>
                        <a:rPr lang="en-GB" dirty="0"/>
                        <a:t>Children could research one of the Mars missions and write a newspaper report to explain what happened. Was it successful? What did scientists find out?</a:t>
                      </a:r>
                    </a:p>
                  </a:txBody>
                  <a:tcPr/>
                </a:tc>
                <a:extLst>
                  <a:ext uri="{0D108BD9-81ED-4DB2-BD59-A6C34878D82A}">
                    <a16:rowId xmlns:a16="http://schemas.microsoft.com/office/drawing/2014/main" val="2150429208"/>
                  </a:ext>
                </a:extLst>
              </a:tr>
            </a:tbl>
          </a:graphicData>
        </a:graphic>
      </p:graphicFrame>
    </p:spTree>
    <p:extLst>
      <p:ext uri="{BB962C8B-B14F-4D97-AF65-F5344CB8AC3E}">
        <p14:creationId xmlns:p14="http://schemas.microsoft.com/office/powerpoint/2010/main" val="780145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53" y="474435"/>
            <a:ext cx="7700386" cy="2564356"/>
          </a:xfrm>
          <a:prstGeom prst="rect">
            <a:avLst/>
          </a:prstGeom>
          <a:noFill/>
        </p:spPr>
        <p:txBody>
          <a:bodyPr wrap="square" rtlCol="0">
            <a:spAutoFit/>
          </a:bodyPr>
          <a:lstStyle/>
          <a:p>
            <a:pPr algn="just"/>
            <a:r>
              <a:rPr lang="en-US" sz="1662"/>
              <a:t>For more information on the Primary Science Teaching Trust and access to a large selection of PSTT resources, visit our website:</a:t>
            </a:r>
          </a:p>
          <a:p>
            <a:r>
              <a:rPr lang="en-US" sz="1662"/>
              <a:t>					</a:t>
            </a:r>
          </a:p>
          <a:p>
            <a:endParaRPr lang="en-US" sz="1662"/>
          </a:p>
          <a:p>
            <a:r>
              <a:rPr lang="en-US" sz="1662"/>
              <a:t>					</a:t>
            </a:r>
            <a:r>
              <a:rPr lang="en-US" sz="2585" err="1">
                <a:hlinkClick r:id="rId2"/>
              </a:rPr>
              <a:t>pstt.org.uk</a:t>
            </a:r>
            <a:r>
              <a:rPr lang="en-US" sz="1662"/>
              <a:t>	               	</a:t>
            </a:r>
          </a:p>
          <a:p>
            <a:endParaRPr lang="en-US" sz="1292"/>
          </a:p>
          <a:p>
            <a:endParaRPr lang="en-US" sz="1292"/>
          </a:p>
          <a:p>
            <a:r>
              <a:rPr lang="en-US" sz="1292"/>
              <a:t>	</a:t>
            </a:r>
          </a:p>
          <a:p>
            <a:endParaRPr lang="en-US" sz="1292"/>
          </a:p>
          <a:p>
            <a:r>
              <a:rPr lang="en-US" sz="1662"/>
              <a:t>           /</a:t>
            </a:r>
            <a:r>
              <a:rPr lang="en-US" sz="1662" err="1"/>
              <a:t>primaryscienceteachingtrust</a:t>
            </a:r>
            <a:r>
              <a:rPr lang="en-US" sz="1662"/>
              <a:t>   	                  @</a:t>
            </a:r>
            <a:r>
              <a:rPr lang="en-US" sz="1662" err="1"/>
              <a:t>pstt_whyhow</a:t>
            </a:r>
            <a:endParaRPr lang="en-US" sz="1662"/>
          </a:p>
        </p:txBody>
      </p:sp>
      <p:sp>
        <p:nvSpPr>
          <p:cNvPr id="5" name="TextBox 4">
            <a:extLst>
              <a:ext uri="{FF2B5EF4-FFF2-40B4-BE49-F238E27FC236}">
                <a16:creationId xmlns:a16="http://schemas.microsoft.com/office/drawing/2014/main" id="{4584F431-925B-DF48-ABCE-5F631F96B627}"/>
              </a:ext>
            </a:extLst>
          </p:cNvPr>
          <p:cNvSpPr txBox="1"/>
          <p:nvPr/>
        </p:nvSpPr>
        <p:spPr>
          <a:xfrm>
            <a:off x="877919" y="3248697"/>
            <a:ext cx="7700385" cy="3039550"/>
          </a:xfrm>
          <a:prstGeom prst="rect">
            <a:avLst/>
          </a:prstGeom>
          <a:noFill/>
        </p:spPr>
        <p:txBody>
          <a:bodyPr wrap="square" rtlCol="0">
            <a:spAutoFit/>
          </a:bodyPr>
          <a:lstStyle/>
          <a:p>
            <a:pPr algn="just"/>
            <a:r>
              <a:rPr lang="en-US" sz="1662"/>
              <a:t>To help you find high quality resources to support your primary science teaching quickly and easily, we provide links to excellent resources for teachers, children and families on our Wow Science website :</a:t>
            </a:r>
          </a:p>
          <a:p>
            <a:pPr lvl="8" algn="ctr"/>
            <a:endParaRPr lang="en-US" sz="1662"/>
          </a:p>
          <a:p>
            <a:pPr lvl="8" algn="ctr"/>
            <a:r>
              <a:rPr lang="en-US" sz="2585">
                <a:hlinkClick r:id="rId3"/>
              </a:rPr>
              <a:t>wowscience.co.uk</a:t>
            </a:r>
            <a:endParaRPr lang="en-US" sz="1662"/>
          </a:p>
          <a:p>
            <a:endParaRPr lang="en-US" sz="1662"/>
          </a:p>
          <a:p>
            <a:endParaRPr lang="en-US" sz="1662"/>
          </a:p>
          <a:p>
            <a:r>
              <a:rPr lang="en-US" sz="1662"/>
              <a:t>and we regularly provide further suggestions on how to use these in the classroom through social media platforms:</a:t>
            </a:r>
          </a:p>
          <a:p>
            <a:endParaRPr lang="en-US" sz="1108"/>
          </a:p>
          <a:p>
            <a:pPr>
              <a:spcBef>
                <a:spcPts val="554"/>
              </a:spcBef>
            </a:pPr>
            <a:r>
              <a:rPr lang="en-US" sz="1662"/>
              <a:t>           /</a:t>
            </a:r>
            <a:r>
              <a:rPr lang="en-US" sz="1662" err="1"/>
              <a:t>wowscience</a:t>
            </a:r>
            <a:r>
              <a:rPr lang="en-US" sz="1662"/>
              <a:t>	                                                    @</a:t>
            </a:r>
            <a:r>
              <a:rPr lang="en-US" sz="1662" err="1"/>
              <a:t>WowScienceHQ</a:t>
            </a:r>
            <a:endParaRPr lang="en-US" sz="1662"/>
          </a:p>
        </p:txBody>
      </p:sp>
      <p:pic>
        <p:nvPicPr>
          <p:cNvPr id="6" name="Picture 5">
            <a:extLst>
              <a:ext uri="{FF2B5EF4-FFF2-40B4-BE49-F238E27FC236}">
                <a16:creationId xmlns:a16="http://schemas.microsoft.com/office/drawing/2014/main" id="{7E32AB4C-6C0A-234E-BE64-2A6D5802D2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2667059"/>
            <a:ext cx="383912" cy="397566"/>
          </a:xfrm>
          <a:prstGeom prst="rect">
            <a:avLst/>
          </a:prstGeom>
        </p:spPr>
      </p:pic>
      <p:pic>
        <p:nvPicPr>
          <p:cNvPr id="7" name="Picture 6">
            <a:extLst>
              <a:ext uri="{FF2B5EF4-FFF2-40B4-BE49-F238E27FC236}">
                <a16:creationId xmlns:a16="http://schemas.microsoft.com/office/drawing/2014/main" id="{BE3E4294-527A-7F42-942A-F0003E9CB3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3" y="2667059"/>
            <a:ext cx="390649" cy="397566"/>
          </a:xfrm>
          <a:prstGeom prst="rect">
            <a:avLst/>
          </a:prstGeom>
        </p:spPr>
      </p:pic>
      <p:pic>
        <p:nvPicPr>
          <p:cNvPr id="8" name="Picture 7">
            <a:extLst>
              <a:ext uri="{FF2B5EF4-FFF2-40B4-BE49-F238E27FC236}">
                <a16:creationId xmlns:a16="http://schemas.microsoft.com/office/drawing/2014/main" id="{C4EE4A5A-B674-4D40-8860-3276770EF5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5876811"/>
            <a:ext cx="383912" cy="397566"/>
          </a:xfrm>
          <a:prstGeom prst="rect">
            <a:avLst/>
          </a:prstGeom>
        </p:spPr>
      </p:pic>
      <p:pic>
        <p:nvPicPr>
          <p:cNvPr id="9" name="Picture 8">
            <a:extLst>
              <a:ext uri="{FF2B5EF4-FFF2-40B4-BE49-F238E27FC236}">
                <a16:creationId xmlns:a16="http://schemas.microsoft.com/office/drawing/2014/main" id="{A9AD72B3-558B-4649-8712-448C147D00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2" y="5876811"/>
            <a:ext cx="390649" cy="397566"/>
          </a:xfrm>
          <a:prstGeom prst="rect">
            <a:avLst/>
          </a:prstGeom>
        </p:spPr>
      </p:pic>
      <p:pic>
        <p:nvPicPr>
          <p:cNvPr id="11" name="Picture 10">
            <a:extLst>
              <a:ext uri="{FF2B5EF4-FFF2-40B4-BE49-F238E27FC236}">
                <a16:creationId xmlns:a16="http://schemas.microsoft.com/office/drawing/2014/main" id="{41253E59-D241-4744-BD0D-C61A6DF87C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22501" y="1189243"/>
            <a:ext cx="1510049" cy="1127293"/>
          </a:xfrm>
          <a:prstGeom prst="rect">
            <a:avLst/>
          </a:prstGeom>
        </p:spPr>
      </p:pic>
      <p:pic>
        <p:nvPicPr>
          <p:cNvPr id="13" name="Picture 12">
            <a:extLst>
              <a:ext uri="{FF2B5EF4-FFF2-40B4-BE49-F238E27FC236}">
                <a16:creationId xmlns:a16="http://schemas.microsoft.com/office/drawing/2014/main" id="{649B3333-313E-444B-8800-4BA0CC7998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78317" y="4160160"/>
            <a:ext cx="1598418" cy="870036"/>
          </a:xfrm>
          <a:prstGeom prst="rect">
            <a:avLst/>
          </a:prstGeom>
        </p:spPr>
      </p:pic>
    </p:spTree>
    <p:extLst>
      <p:ext uri="{BB962C8B-B14F-4D97-AF65-F5344CB8AC3E}">
        <p14:creationId xmlns:p14="http://schemas.microsoft.com/office/powerpoint/2010/main" val="1125326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2625A4-FBED-4E71-A1F3-20A5AEE94B53}"/>
              </a:ext>
            </a:extLst>
          </p:cNvPr>
          <p:cNvSpPr txBox="1"/>
          <p:nvPr/>
        </p:nvSpPr>
        <p:spPr>
          <a:xfrm>
            <a:off x="770709" y="395293"/>
            <a:ext cx="7170746" cy="369332"/>
          </a:xfrm>
          <a:prstGeom prst="rect">
            <a:avLst/>
          </a:prstGeom>
          <a:noFill/>
        </p:spPr>
        <p:txBody>
          <a:bodyPr wrap="none" rtlCol="0">
            <a:spAutoFit/>
          </a:bodyPr>
          <a:lstStyle/>
          <a:p>
            <a:r>
              <a:rPr lang="en-GB" b="1" dirty="0"/>
              <a:t>Three</a:t>
            </a:r>
            <a:r>
              <a:rPr lang="en-GB" dirty="0"/>
              <a:t> papers inspired the article </a:t>
            </a:r>
            <a:r>
              <a:rPr lang="en-GB" b="1" dirty="0"/>
              <a:t>I bet you didn’t know…InSight into Mars</a:t>
            </a:r>
            <a:r>
              <a:rPr lang="en-GB" dirty="0"/>
              <a:t>.</a:t>
            </a:r>
          </a:p>
        </p:txBody>
      </p:sp>
      <p:sp>
        <p:nvSpPr>
          <p:cNvPr id="4" name="TextBox 3">
            <a:extLst>
              <a:ext uri="{FF2B5EF4-FFF2-40B4-BE49-F238E27FC236}">
                <a16:creationId xmlns:a16="http://schemas.microsoft.com/office/drawing/2014/main" id="{DEACC781-A84D-45CB-AE6B-5713DE840E7C}"/>
              </a:ext>
            </a:extLst>
          </p:cNvPr>
          <p:cNvSpPr txBox="1"/>
          <p:nvPr/>
        </p:nvSpPr>
        <p:spPr>
          <a:xfrm>
            <a:off x="770709" y="965124"/>
            <a:ext cx="8141643" cy="1077218"/>
          </a:xfrm>
          <a:prstGeom prst="rect">
            <a:avLst/>
          </a:prstGeom>
          <a:noFill/>
        </p:spPr>
        <p:txBody>
          <a:bodyPr wrap="square">
            <a:spAutoFit/>
          </a:bodyPr>
          <a:lstStyle/>
          <a:p>
            <a:pPr marL="342900" indent="-342900" algn="l">
              <a:spcAft>
                <a:spcPts val="600"/>
              </a:spcAft>
              <a:buFont typeface="+mj-lt"/>
              <a:buAutoNum type="arabicPeriod"/>
            </a:pPr>
            <a:r>
              <a:rPr lang="en-GB" b="1" i="1" dirty="0">
                <a:solidFill>
                  <a:srgbClr val="646463"/>
                </a:solidFill>
                <a:latin typeface="InterFace-Italic"/>
              </a:rPr>
              <a:t>The seismicity of Mars </a:t>
            </a:r>
          </a:p>
          <a:p>
            <a:pPr marL="342900" indent="-342900" algn="l">
              <a:spcAft>
                <a:spcPts val="600"/>
              </a:spcAft>
              <a:buFont typeface="+mj-lt"/>
              <a:buAutoNum type="arabicPeriod"/>
            </a:pPr>
            <a:r>
              <a:rPr lang="en-GB" b="1" i="1" dirty="0">
                <a:solidFill>
                  <a:srgbClr val="646463"/>
                </a:solidFill>
                <a:latin typeface="InterFace-Italic"/>
              </a:rPr>
              <a:t>Crustal and time-varying magnetic fields at the </a:t>
            </a:r>
            <a:r>
              <a:rPr lang="en-GB" b="1" i="1" dirty="0" err="1">
                <a:solidFill>
                  <a:srgbClr val="646463"/>
                </a:solidFill>
                <a:latin typeface="InterFace-Italic"/>
              </a:rPr>
              <a:t>InSight</a:t>
            </a:r>
            <a:r>
              <a:rPr lang="en-GB" b="1" i="1" dirty="0">
                <a:solidFill>
                  <a:srgbClr val="646463"/>
                </a:solidFill>
                <a:latin typeface="InterFace-Italic"/>
              </a:rPr>
              <a:t> landing site on Mars</a:t>
            </a:r>
          </a:p>
          <a:p>
            <a:pPr marL="342900" indent="-342900" algn="l">
              <a:spcAft>
                <a:spcPts val="600"/>
              </a:spcAft>
              <a:buFont typeface="+mj-lt"/>
              <a:buAutoNum type="arabicPeriod"/>
            </a:pPr>
            <a:r>
              <a:rPr lang="en-GB" b="1" i="1" dirty="0">
                <a:solidFill>
                  <a:srgbClr val="646463"/>
                </a:solidFill>
                <a:latin typeface="InterFace-Italic"/>
              </a:rPr>
              <a:t>The atmosphere of Mars as observed by </a:t>
            </a:r>
            <a:r>
              <a:rPr lang="en-GB" b="1" i="1" dirty="0" err="1">
                <a:solidFill>
                  <a:srgbClr val="646463"/>
                </a:solidFill>
                <a:latin typeface="InterFace-Italic"/>
              </a:rPr>
              <a:t>InSight</a:t>
            </a:r>
            <a:endParaRPr lang="en-GB" sz="1800" b="0" u="none" strike="noStrike" baseline="0" dirty="0">
              <a:latin typeface="InterFace-Italic"/>
            </a:endParaRPr>
          </a:p>
        </p:txBody>
      </p:sp>
      <p:pic>
        <p:nvPicPr>
          <p:cNvPr id="5" name="Picture 4" descr="A person sitting at a table&#10;&#10;Description automatically generated">
            <a:extLst>
              <a:ext uri="{FF2B5EF4-FFF2-40B4-BE49-F238E27FC236}">
                <a16:creationId xmlns:a16="http://schemas.microsoft.com/office/drawing/2014/main" id="{AEE32B3E-12A8-40F3-83FD-B8C39EDB7C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78930" y="3022378"/>
            <a:ext cx="1729134" cy="2592404"/>
          </a:xfrm>
          <a:prstGeom prst="rect">
            <a:avLst/>
          </a:prstGeom>
          <a:ln w="38100">
            <a:solidFill>
              <a:schemeClr val="accent1">
                <a:shade val="50000"/>
              </a:schemeClr>
            </a:solidFill>
          </a:ln>
        </p:spPr>
      </p:pic>
      <p:pic>
        <p:nvPicPr>
          <p:cNvPr id="7" name="Picture 6" descr="A person holding a microphone&#10;&#10;Description automatically generated with medium confidence">
            <a:extLst>
              <a:ext uri="{FF2B5EF4-FFF2-40B4-BE49-F238E27FC236}">
                <a16:creationId xmlns:a16="http://schemas.microsoft.com/office/drawing/2014/main" id="{5994F45A-D3E3-41AA-B4A6-62884BDDFAF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742431" y="3022378"/>
            <a:ext cx="2016314" cy="2592404"/>
          </a:xfrm>
          <a:prstGeom prst="rect">
            <a:avLst/>
          </a:prstGeom>
          <a:ln w="38100">
            <a:solidFill>
              <a:schemeClr val="accent1">
                <a:shade val="50000"/>
              </a:schemeClr>
            </a:solidFill>
          </a:ln>
        </p:spPr>
      </p:pic>
      <p:sp>
        <p:nvSpPr>
          <p:cNvPr id="9" name="TextBox 8">
            <a:extLst>
              <a:ext uri="{FF2B5EF4-FFF2-40B4-BE49-F238E27FC236}">
                <a16:creationId xmlns:a16="http://schemas.microsoft.com/office/drawing/2014/main" id="{72BEBB4D-DF0F-4FEE-9675-C4E4AF534D0F}"/>
              </a:ext>
            </a:extLst>
          </p:cNvPr>
          <p:cNvSpPr txBox="1"/>
          <p:nvPr/>
        </p:nvSpPr>
        <p:spPr>
          <a:xfrm>
            <a:off x="1057877" y="5707488"/>
            <a:ext cx="3350187" cy="923330"/>
          </a:xfrm>
          <a:prstGeom prst="rect">
            <a:avLst/>
          </a:prstGeom>
          <a:noFill/>
        </p:spPr>
        <p:txBody>
          <a:bodyPr wrap="square" rtlCol="0">
            <a:spAutoFit/>
          </a:bodyPr>
          <a:lstStyle/>
          <a:p>
            <a:r>
              <a:rPr lang="en-GB" b="1" dirty="0"/>
              <a:t>Professor Domenico </a:t>
            </a:r>
            <a:r>
              <a:rPr lang="en-GB" b="1" dirty="0" err="1"/>
              <a:t>Gardini</a:t>
            </a:r>
            <a:r>
              <a:rPr lang="en-GB" b="1" dirty="0"/>
              <a:t> </a:t>
            </a:r>
            <a:r>
              <a:rPr lang="en-GB" dirty="0"/>
              <a:t>works at </a:t>
            </a:r>
            <a:r>
              <a:rPr lang="en-GB" sz="1800" b="0" i="0" u="none" strike="noStrike" baseline="0" dirty="0">
                <a:latin typeface="Whitney-Book"/>
              </a:rPr>
              <a:t>the University of Zürich, Switzerland.</a:t>
            </a:r>
            <a:endParaRPr lang="en-GB" dirty="0"/>
          </a:p>
        </p:txBody>
      </p:sp>
      <p:sp>
        <p:nvSpPr>
          <p:cNvPr id="11" name="TextBox 10">
            <a:extLst>
              <a:ext uri="{FF2B5EF4-FFF2-40B4-BE49-F238E27FC236}">
                <a16:creationId xmlns:a16="http://schemas.microsoft.com/office/drawing/2014/main" id="{DAF19E67-3AF3-4A87-8106-616EE4610555}"/>
              </a:ext>
            </a:extLst>
          </p:cNvPr>
          <p:cNvSpPr txBox="1"/>
          <p:nvPr/>
        </p:nvSpPr>
        <p:spPr>
          <a:xfrm>
            <a:off x="4758553" y="5707488"/>
            <a:ext cx="4385447" cy="923330"/>
          </a:xfrm>
          <a:prstGeom prst="rect">
            <a:avLst/>
          </a:prstGeom>
          <a:noFill/>
        </p:spPr>
        <p:txBody>
          <a:bodyPr wrap="square" rtlCol="0">
            <a:spAutoFit/>
          </a:bodyPr>
          <a:lstStyle/>
          <a:p>
            <a:r>
              <a:rPr lang="en-GB" b="1" dirty="0"/>
              <a:t>Dr </a:t>
            </a:r>
            <a:r>
              <a:rPr lang="en-GB" b="1" dirty="0" err="1"/>
              <a:t>Aymeric</a:t>
            </a:r>
            <a:r>
              <a:rPr lang="en-GB" b="1" dirty="0"/>
              <a:t> Spiga </a:t>
            </a:r>
            <a:r>
              <a:rPr lang="en-GB" dirty="0"/>
              <a:t>works at Sorbonne University, France. He is talking at an event in Paris on the day that </a:t>
            </a:r>
            <a:r>
              <a:rPr lang="en-GB" dirty="0" err="1"/>
              <a:t>InSight</a:t>
            </a:r>
            <a:r>
              <a:rPr lang="en-GB" dirty="0"/>
              <a:t> landed on Mars.</a:t>
            </a:r>
          </a:p>
        </p:txBody>
      </p:sp>
      <p:sp>
        <p:nvSpPr>
          <p:cNvPr id="12" name="TextBox 11">
            <a:extLst>
              <a:ext uri="{FF2B5EF4-FFF2-40B4-BE49-F238E27FC236}">
                <a16:creationId xmlns:a16="http://schemas.microsoft.com/office/drawing/2014/main" id="{A3BC0719-49B5-4430-A650-8C9924B5BD6F}"/>
              </a:ext>
            </a:extLst>
          </p:cNvPr>
          <p:cNvSpPr txBox="1"/>
          <p:nvPr/>
        </p:nvSpPr>
        <p:spPr>
          <a:xfrm>
            <a:off x="770709" y="3281819"/>
            <a:ext cx="1908221" cy="646331"/>
          </a:xfrm>
          <a:prstGeom prst="rect">
            <a:avLst/>
          </a:prstGeom>
          <a:noFill/>
        </p:spPr>
        <p:txBody>
          <a:bodyPr wrap="square" rtlCol="0">
            <a:spAutoFit/>
          </a:bodyPr>
          <a:lstStyle/>
          <a:p>
            <a:r>
              <a:rPr lang="en-GB" dirty="0"/>
              <a:t>Here are two of the scientists:</a:t>
            </a:r>
          </a:p>
        </p:txBody>
      </p:sp>
      <p:sp>
        <p:nvSpPr>
          <p:cNvPr id="15" name="Rectangle: Rounded Corners 14">
            <a:extLst>
              <a:ext uri="{FF2B5EF4-FFF2-40B4-BE49-F238E27FC236}">
                <a16:creationId xmlns:a16="http://schemas.microsoft.com/office/drawing/2014/main" id="{E358CF80-A1D0-4FC4-BFB0-1B2FDC32738F}"/>
              </a:ext>
            </a:extLst>
          </p:cNvPr>
          <p:cNvSpPr/>
          <p:nvPr/>
        </p:nvSpPr>
        <p:spPr>
          <a:xfrm>
            <a:off x="791363" y="2179949"/>
            <a:ext cx="7934379"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scientists do you think worked together to write these papers?</a:t>
            </a:r>
          </a:p>
        </p:txBody>
      </p:sp>
    </p:spTree>
    <p:extLst>
      <p:ext uri="{BB962C8B-B14F-4D97-AF65-F5344CB8AC3E}">
        <p14:creationId xmlns:p14="http://schemas.microsoft.com/office/powerpoint/2010/main" val="2439222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869977-E94B-44BA-B71B-87916F9020B2}"/>
              </a:ext>
            </a:extLst>
          </p:cNvPr>
          <p:cNvSpPr txBox="1"/>
          <p:nvPr/>
        </p:nvSpPr>
        <p:spPr>
          <a:xfrm>
            <a:off x="770709" y="395293"/>
            <a:ext cx="8096565" cy="646331"/>
          </a:xfrm>
          <a:prstGeom prst="rect">
            <a:avLst/>
          </a:prstGeom>
          <a:noFill/>
        </p:spPr>
        <p:txBody>
          <a:bodyPr wrap="square" rtlCol="0">
            <a:spAutoFit/>
          </a:bodyPr>
          <a:lstStyle/>
          <a:p>
            <a:r>
              <a:rPr lang="en-GB" dirty="0"/>
              <a:t>One paper inspired the article </a:t>
            </a:r>
            <a:r>
              <a:rPr lang="en-GB" b="1" dirty="0"/>
              <a:t>I bet you didn’t know…Ice giants at the end of the Solar System</a:t>
            </a:r>
            <a:r>
              <a:rPr lang="en-GB" dirty="0"/>
              <a:t>.</a:t>
            </a:r>
          </a:p>
        </p:txBody>
      </p:sp>
      <p:sp>
        <p:nvSpPr>
          <p:cNvPr id="5" name="TextBox 4">
            <a:extLst>
              <a:ext uri="{FF2B5EF4-FFF2-40B4-BE49-F238E27FC236}">
                <a16:creationId xmlns:a16="http://schemas.microsoft.com/office/drawing/2014/main" id="{8ADF2B2C-A746-4727-A988-599860BCF730}"/>
              </a:ext>
            </a:extLst>
          </p:cNvPr>
          <p:cNvSpPr txBox="1"/>
          <p:nvPr/>
        </p:nvSpPr>
        <p:spPr>
          <a:xfrm>
            <a:off x="770709" y="1264731"/>
            <a:ext cx="8228912" cy="2492990"/>
          </a:xfrm>
          <a:prstGeom prst="rect">
            <a:avLst/>
          </a:prstGeom>
          <a:noFill/>
        </p:spPr>
        <p:txBody>
          <a:bodyPr wrap="square">
            <a:spAutoFit/>
          </a:bodyPr>
          <a:lstStyle/>
          <a:p>
            <a:pPr algn="l"/>
            <a:r>
              <a:rPr lang="en-GB" sz="1800" b="1" i="1" u="none" strike="noStrike" baseline="0" dirty="0">
                <a:solidFill>
                  <a:srgbClr val="646463"/>
                </a:solidFill>
                <a:latin typeface="InterFace-Italic"/>
              </a:rPr>
              <a:t>Uranus and Neptune: Origin, Evolution and Internal structure.</a:t>
            </a:r>
          </a:p>
          <a:p>
            <a:pPr algn="l"/>
            <a:r>
              <a:rPr lang="en-GB" sz="1800" b="0" i="1" u="none" strike="noStrike" baseline="0" dirty="0">
                <a:solidFill>
                  <a:srgbClr val="646463"/>
                </a:solidFill>
                <a:latin typeface="InterFace-Italic"/>
              </a:rPr>
              <a:t>By </a:t>
            </a:r>
            <a:r>
              <a:rPr lang="en-GB" sz="1800" b="0" i="1" u="none" strike="noStrike" baseline="0" dirty="0" err="1">
                <a:solidFill>
                  <a:srgbClr val="646463"/>
                </a:solidFill>
                <a:latin typeface="InterFace-Italic"/>
              </a:rPr>
              <a:t>Ravit</a:t>
            </a:r>
            <a:r>
              <a:rPr lang="en-GB" sz="1800" b="0" i="1" u="none" strike="noStrike" baseline="0" dirty="0">
                <a:solidFill>
                  <a:srgbClr val="646463"/>
                </a:solidFill>
                <a:latin typeface="InterFace-Italic"/>
              </a:rPr>
              <a:t> Helled</a:t>
            </a:r>
            <a:r>
              <a:rPr lang="en-GB" sz="1800" b="0" i="1" u="none" strike="noStrike" baseline="30000" dirty="0">
                <a:solidFill>
                  <a:srgbClr val="646463"/>
                </a:solidFill>
                <a:latin typeface="InterFace-Italic"/>
              </a:rPr>
              <a:t>1</a:t>
            </a:r>
            <a:r>
              <a:rPr lang="en-GB" sz="1800" b="0" i="1" u="none" strike="noStrike" baseline="0" dirty="0">
                <a:solidFill>
                  <a:srgbClr val="646463"/>
                </a:solidFill>
                <a:latin typeface="InterFace-Italic"/>
              </a:rPr>
              <a:t>, Nadine Nettelmann</a:t>
            </a:r>
            <a:r>
              <a:rPr lang="en-GB" sz="1800" b="0" i="1" u="none" strike="noStrike" baseline="30000" dirty="0">
                <a:solidFill>
                  <a:srgbClr val="646463"/>
                </a:solidFill>
                <a:latin typeface="InterFace-Italic"/>
              </a:rPr>
              <a:t>2</a:t>
            </a:r>
            <a:r>
              <a:rPr lang="en-GB" sz="1800" b="0" i="1" u="none" strike="noStrike" baseline="0" dirty="0">
                <a:solidFill>
                  <a:srgbClr val="646463"/>
                </a:solidFill>
                <a:latin typeface="InterFace-Italic"/>
              </a:rPr>
              <a:t> and Tristan Guillot</a:t>
            </a:r>
            <a:r>
              <a:rPr lang="en-GB" sz="1800" b="0" i="1" u="none" strike="noStrike" baseline="30000" dirty="0">
                <a:solidFill>
                  <a:srgbClr val="646463"/>
                </a:solidFill>
                <a:latin typeface="InterFace-Italic"/>
              </a:rPr>
              <a:t>3</a:t>
            </a:r>
            <a:r>
              <a:rPr lang="en-GB" sz="1800" b="0" i="1" u="none" strike="noStrike" baseline="0" dirty="0">
                <a:solidFill>
                  <a:srgbClr val="646463"/>
                </a:solidFill>
                <a:latin typeface="InterFace-Italic"/>
              </a:rPr>
              <a:t> .</a:t>
            </a:r>
          </a:p>
          <a:p>
            <a:pPr algn="l"/>
            <a:endParaRPr lang="en-GB" i="1" dirty="0">
              <a:solidFill>
                <a:srgbClr val="646463"/>
              </a:solidFill>
              <a:latin typeface="InterFace-Italic"/>
            </a:endParaRPr>
          </a:p>
          <a:p>
            <a:pPr algn="l"/>
            <a:r>
              <a:rPr lang="en-GB" sz="1400" b="0" i="1" u="none" strike="noStrike" baseline="0" dirty="0">
                <a:solidFill>
                  <a:srgbClr val="646463"/>
                </a:solidFill>
                <a:latin typeface="InterFace-Italic"/>
              </a:rPr>
              <a:t>1. University of Zurich, Centre for Theoretical Astrophysics and Cosmology. Institute of Computational Science, Zurich, Switzerland.</a:t>
            </a:r>
          </a:p>
          <a:p>
            <a:pPr algn="l"/>
            <a:r>
              <a:rPr lang="en-GB" sz="1400" b="0" i="1" u="none" strike="noStrike" baseline="0" dirty="0">
                <a:solidFill>
                  <a:srgbClr val="646463"/>
                </a:solidFill>
                <a:latin typeface="InterFace-Italic"/>
              </a:rPr>
              <a:t>2. German Aerospace Centre DLR, Institute of Plan</a:t>
            </a:r>
          </a:p>
          <a:p>
            <a:pPr algn="l"/>
            <a:r>
              <a:rPr lang="en-GB" sz="1400" b="0" i="1" u="none" strike="noStrike" baseline="0" dirty="0">
                <a:solidFill>
                  <a:srgbClr val="646463"/>
                </a:solidFill>
                <a:latin typeface="InterFace-Italic"/>
              </a:rPr>
              <a:t>3. CNRS, Observatory Cote Azur, Nice, France.</a:t>
            </a:r>
          </a:p>
          <a:p>
            <a:pPr algn="l"/>
            <a:endParaRPr lang="en-GB" sz="1400" i="1" dirty="0">
              <a:solidFill>
                <a:srgbClr val="646463"/>
              </a:solidFill>
              <a:latin typeface="InterFace-Italic"/>
            </a:endParaRPr>
          </a:p>
          <a:p>
            <a:r>
              <a:rPr lang="en-GB" i="1" dirty="0">
                <a:solidFill>
                  <a:srgbClr val="646463"/>
                </a:solidFill>
                <a:latin typeface="InterFace-Italic"/>
              </a:rPr>
              <a:t>Published in </a:t>
            </a:r>
            <a:r>
              <a:rPr lang="en-GB" b="0" i="1" u="none" strike="noStrike" baseline="0" dirty="0">
                <a:solidFill>
                  <a:srgbClr val="646463"/>
                </a:solidFill>
                <a:latin typeface="InterFace-Italic"/>
              </a:rPr>
              <a:t>Space Science Reviews, 216, article number 38 (2020)</a:t>
            </a:r>
          </a:p>
          <a:p>
            <a:pPr algn="l"/>
            <a:endParaRPr lang="en-GB" sz="1400" dirty="0"/>
          </a:p>
        </p:txBody>
      </p:sp>
      <p:pic>
        <p:nvPicPr>
          <p:cNvPr id="7" name="Picture 6" descr="A picture containing person, wall, indoor, window&#10;&#10;Description automatically generated">
            <a:extLst>
              <a:ext uri="{FF2B5EF4-FFF2-40B4-BE49-F238E27FC236}">
                <a16:creationId xmlns:a16="http://schemas.microsoft.com/office/drawing/2014/main" id="{587CBBBA-4360-48DD-B4E0-1352F39D37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8885" y="3732399"/>
            <a:ext cx="3323987" cy="2492990"/>
          </a:xfrm>
          <a:prstGeom prst="rect">
            <a:avLst/>
          </a:prstGeom>
          <a:solidFill>
            <a:srgbClr val="0070C0"/>
          </a:solidFill>
          <a:ln w="38100">
            <a:solidFill>
              <a:schemeClr val="accent1"/>
            </a:solidFill>
          </a:ln>
        </p:spPr>
      </p:pic>
      <p:sp>
        <p:nvSpPr>
          <p:cNvPr id="10" name="Rectangle: Rounded Corners 9">
            <a:extLst>
              <a:ext uri="{FF2B5EF4-FFF2-40B4-BE49-F238E27FC236}">
                <a16:creationId xmlns:a16="http://schemas.microsoft.com/office/drawing/2014/main" id="{EA9132ED-F99A-4BCF-B640-49F32B9571C5}"/>
              </a:ext>
            </a:extLst>
          </p:cNvPr>
          <p:cNvSpPr/>
          <p:nvPr/>
        </p:nvSpPr>
        <p:spPr>
          <a:xfrm>
            <a:off x="962525" y="3732399"/>
            <a:ext cx="3438787" cy="24929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800" b="0" u="none" strike="noStrike" baseline="0" dirty="0">
                <a:solidFill>
                  <a:srgbClr val="FFFFFF"/>
                </a:solidFill>
                <a:latin typeface="InterFace-Italic"/>
              </a:rPr>
              <a:t>One of the authors, </a:t>
            </a:r>
          </a:p>
          <a:p>
            <a:pPr algn="l"/>
            <a:r>
              <a:rPr lang="en-GB" sz="1800" b="1" u="none" strike="noStrike" baseline="0" dirty="0">
                <a:solidFill>
                  <a:srgbClr val="FFFFFF"/>
                </a:solidFill>
                <a:latin typeface="InterFace-Italic"/>
              </a:rPr>
              <a:t>Prof. </a:t>
            </a:r>
            <a:r>
              <a:rPr lang="en-GB" sz="1800" b="1" u="none" strike="noStrike" baseline="0" dirty="0" err="1">
                <a:solidFill>
                  <a:srgbClr val="FFFFFF"/>
                </a:solidFill>
                <a:latin typeface="InterFace-Italic"/>
              </a:rPr>
              <a:t>Ravit</a:t>
            </a:r>
            <a:r>
              <a:rPr lang="en-GB" sz="1800" b="1" u="none" strike="noStrike" baseline="0" dirty="0">
                <a:solidFill>
                  <a:srgbClr val="FFFFFF"/>
                </a:solidFill>
                <a:latin typeface="InterFace-Italic"/>
              </a:rPr>
              <a:t> </a:t>
            </a:r>
            <a:r>
              <a:rPr lang="en-GB" sz="1800" b="1" u="none" strike="noStrike" baseline="0" dirty="0" err="1">
                <a:solidFill>
                  <a:srgbClr val="FFFFFF"/>
                </a:solidFill>
                <a:latin typeface="InterFace-Italic"/>
              </a:rPr>
              <a:t>Helled</a:t>
            </a:r>
            <a:r>
              <a:rPr lang="en-GB" sz="1800" b="0" u="none" strike="noStrike" baseline="0" dirty="0">
                <a:solidFill>
                  <a:srgbClr val="FFFFFF"/>
                </a:solidFill>
                <a:latin typeface="InterFace-Italic"/>
              </a:rPr>
              <a:t>, has been</a:t>
            </a:r>
          </a:p>
          <a:p>
            <a:pPr algn="l"/>
            <a:r>
              <a:rPr lang="en-GB" sz="1800" b="0" u="none" strike="noStrike" baseline="0" dirty="0">
                <a:solidFill>
                  <a:srgbClr val="FFFFFF"/>
                </a:solidFill>
                <a:latin typeface="InterFace-Italic"/>
              </a:rPr>
              <a:t>recognised as being a ‘highly influential woman’.</a:t>
            </a:r>
          </a:p>
          <a:p>
            <a:pPr algn="l"/>
            <a:endParaRPr lang="en-GB" sz="1800" b="0" i="1" u="none" strike="noStrike" baseline="0" dirty="0">
              <a:solidFill>
                <a:srgbClr val="FFFFFF"/>
              </a:solidFill>
              <a:latin typeface="InterFace-Italic"/>
            </a:endParaRPr>
          </a:p>
          <a:p>
            <a:pPr algn="l"/>
            <a:r>
              <a:rPr lang="en-GB" sz="1800" b="1" i="0" u="none" strike="noStrike" baseline="0" dirty="0">
                <a:solidFill>
                  <a:srgbClr val="FFFFFF"/>
                </a:solidFill>
                <a:latin typeface="InterFace-Bold"/>
              </a:rPr>
              <a:t>Why do you think this is?</a:t>
            </a:r>
            <a:endParaRPr lang="en-GB" dirty="0"/>
          </a:p>
        </p:txBody>
      </p:sp>
    </p:spTree>
    <p:extLst>
      <p:ext uri="{BB962C8B-B14F-4D97-AF65-F5344CB8AC3E}">
        <p14:creationId xmlns:p14="http://schemas.microsoft.com/office/powerpoint/2010/main" val="3210087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2CC398-D42B-4703-AEA1-39A1449766C9}"/>
              </a:ext>
            </a:extLst>
          </p:cNvPr>
          <p:cNvSpPr txBox="1"/>
          <p:nvPr/>
        </p:nvSpPr>
        <p:spPr>
          <a:xfrm>
            <a:off x="770709" y="395293"/>
            <a:ext cx="8096565" cy="646331"/>
          </a:xfrm>
          <a:prstGeom prst="rect">
            <a:avLst/>
          </a:prstGeom>
          <a:noFill/>
        </p:spPr>
        <p:txBody>
          <a:bodyPr wrap="square" rtlCol="0">
            <a:spAutoFit/>
          </a:bodyPr>
          <a:lstStyle/>
          <a:p>
            <a:r>
              <a:rPr lang="en-GB" dirty="0"/>
              <a:t>One paper inspired the article </a:t>
            </a:r>
            <a:r>
              <a:rPr lang="en-GB" b="1" dirty="0"/>
              <a:t>I bet you didn’t know… There is a storm coming and it is not going away.</a:t>
            </a:r>
            <a:endParaRPr lang="en-GB" dirty="0"/>
          </a:p>
        </p:txBody>
      </p:sp>
      <p:sp>
        <p:nvSpPr>
          <p:cNvPr id="4" name="TextBox 3">
            <a:extLst>
              <a:ext uri="{FF2B5EF4-FFF2-40B4-BE49-F238E27FC236}">
                <a16:creationId xmlns:a16="http://schemas.microsoft.com/office/drawing/2014/main" id="{891CB399-DE95-4BBF-811A-9B60EC8E1698}"/>
              </a:ext>
            </a:extLst>
          </p:cNvPr>
          <p:cNvSpPr txBox="1"/>
          <p:nvPr/>
        </p:nvSpPr>
        <p:spPr>
          <a:xfrm>
            <a:off x="770708" y="1178023"/>
            <a:ext cx="7976249" cy="1477328"/>
          </a:xfrm>
          <a:prstGeom prst="rect">
            <a:avLst/>
          </a:prstGeom>
          <a:noFill/>
        </p:spPr>
        <p:txBody>
          <a:bodyPr wrap="square">
            <a:spAutoFit/>
          </a:bodyPr>
          <a:lstStyle/>
          <a:p>
            <a:pPr algn="l"/>
            <a:r>
              <a:rPr lang="en-GB" b="1" i="1" dirty="0">
                <a:solidFill>
                  <a:srgbClr val="646463"/>
                </a:solidFill>
                <a:latin typeface="InterFace-Italic"/>
              </a:rPr>
              <a:t>Lifetimes and Occurrence Rates of Dark Vortices on Neptune from 25 Years of Hubble Space Telescope Images.</a:t>
            </a:r>
          </a:p>
          <a:p>
            <a:pPr algn="l"/>
            <a:endParaRPr lang="en-GB" sz="1800" b="1" i="1" u="none" strike="noStrike" baseline="0" dirty="0">
              <a:solidFill>
                <a:srgbClr val="646463"/>
              </a:solidFill>
            </a:endParaRPr>
          </a:p>
          <a:p>
            <a:r>
              <a:rPr lang="en-GB" i="1" dirty="0">
                <a:solidFill>
                  <a:srgbClr val="646463"/>
                </a:solidFill>
                <a:latin typeface="InterFace-Italic"/>
              </a:rPr>
              <a:t>By Andrew I. Hsu, Michael H. Wong, and Amy A. Simon.</a:t>
            </a:r>
          </a:p>
          <a:p>
            <a:r>
              <a:rPr lang="en-GB" i="1" dirty="0">
                <a:solidFill>
                  <a:srgbClr val="646463"/>
                </a:solidFill>
                <a:latin typeface="InterFace-Italic"/>
              </a:rPr>
              <a:t>Published in The Astronomical Journal, volume 157: Article number 152 (2019)</a:t>
            </a:r>
          </a:p>
        </p:txBody>
      </p:sp>
      <p:sp>
        <p:nvSpPr>
          <p:cNvPr id="6" name="TextBox 5">
            <a:extLst>
              <a:ext uri="{FF2B5EF4-FFF2-40B4-BE49-F238E27FC236}">
                <a16:creationId xmlns:a16="http://schemas.microsoft.com/office/drawing/2014/main" id="{2912FB85-5459-4702-B29A-3C70D6009583}"/>
              </a:ext>
            </a:extLst>
          </p:cNvPr>
          <p:cNvSpPr txBox="1"/>
          <p:nvPr/>
        </p:nvSpPr>
        <p:spPr>
          <a:xfrm>
            <a:off x="5793812" y="3018253"/>
            <a:ext cx="2838124" cy="3139321"/>
          </a:xfrm>
          <a:prstGeom prst="rect">
            <a:avLst/>
          </a:prstGeom>
          <a:noFill/>
        </p:spPr>
        <p:txBody>
          <a:bodyPr wrap="square">
            <a:spAutoFit/>
          </a:bodyPr>
          <a:lstStyle/>
          <a:p>
            <a:pPr algn="l"/>
            <a:r>
              <a:rPr lang="en-GB" b="1" dirty="0"/>
              <a:t>Dr Mike Wong </a:t>
            </a:r>
            <a:r>
              <a:rPr lang="en-GB" dirty="0"/>
              <a:t>(right) and </a:t>
            </a:r>
            <a:r>
              <a:rPr lang="en-GB" b="1" dirty="0"/>
              <a:t>Andrew Hsu </a:t>
            </a:r>
            <a:r>
              <a:rPr lang="en-GB" dirty="0"/>
              <a:t>(left) work at the </a:t>
            </a:r>
            <a:r>
              <a:rPr lang="en-GB" b="0" u="none" strike="noStrike" baseline="0" dirty="0"/>
              <a:t>University of California, Astronomy Department, Berkeley, USA. </a:t>
            </a:r>
          </a:p>
          <a:p>
            <a:pPr algn="l"/>
            <a:endParaRPr lang="en-GB" dirty="0"/>
          </a:p>
          <a:p>
            <a:pPr algn="l"/>
            <a:r>
              <a:rPr lang="en-GB" b="0" u="none" strike="noStrike" baseline="0" dirty="0"/>
              <a:t>In this picture Andrew is presenting the research in his paper at the 2019 American Geophysical Union Fall Meeting,</a:t>
            </a:r>
          </a:p>
        </p:txBody>
      </p:sp>
      <p:pic>
        <p:nvPicPr>
          <p:cNvPr id="5" name="Picture 4" descr="A picture containing text, person&#10;&#10;Description automatically generated">
            <a:extLst>
              <a:ext uri="{FF2B5EF4-FFF2-40B4-BE49-F238E27FC236}">
                <a16:creationId xmlns:a16="http://schemas.microsoft.com/office/drawing/2014/main" id="{EF406A32-D80C-446A-9368-15171E55CD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0708" y="3042715"/>
            <a:ext cx="4695903" cy="3114859"/>
          </a:xfrm>
          <a:prstGeom prst="rect">
            <a:avLst/>
          </a:prstGeom>
          <a:ln w="38100">
            <a:solidFill>
              <a:schemeClr val="accent1"/>
            </a:solidFill>
          </a:ln>
        </p:spPr>
      </p:pic>
    </p:spTree>
    <p:extLst>
      <p:ext uri="{BB962C8B-B14F-4D97-AF65-F5344CB8AC3E}">
        <p14:creationId xmlns:p14="http://schemas.microsoft.com/office/powerpoint/2010/main" val="1542118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708E79-B7C3-41B8-B320-9D4DDE820945}"/>
              </a:ext>
            </a:extLst>
          </p:cNvPr>
          <p:cNvSpPr txBox="1"/>
          <p:nvPr/>
        </p:nvSpPr>
        <p:spPr>
          <a:xfrm>
            <a:off x="770709" y="395293"/>
            <a:ext cx="8096565" cy="646331"/>
          </a:xfrm>
          <a:prstGeom prst="rect">
            <a:avLst/>
          </a:prstGeom>
          <a:noFill/>
        </p:spPr>
        <p:txBody>
          <a:bodyPr wrap="square" rtlCol="0">
            <a:spAutoFit/>
          </a:bodyPr>
          <a:lstStyle/>
          <a:p>
            <a:r>
              <a:rPr lang="en-GB" dirty="0"/>
              <a:t>One paper inspired the article </a:t>
            </a:r>
            <a:r>
              <a:rPr lang="en-GB" b="1" dirty="0"/>
              <a:t>I bet you didn’t know… There is lightning at the edge of the Solar System.</a:t>
            </a:r>
            <a:endParaRPr lang="en-GB" dirty="0"/>
          </a:p>
        </p:txBody>
      </p:sp>
      <p:sp>
        <p:nvSpPr>
          <p:cNvPr id="4" name="TextBox 3">
            <a:extLst>
              <a:ext uri="{FF2B5EF4-FFF2-40B4-BE49-F238E27FC236}">
                <a16:creationId xmlns:a16="http://schemas.microsoft.com/office/drawing/2014/main" id="{68B52FA4-8988-474F-A559-D2FC7275EEF7}"/>
              </a:ext>
            </a:extLst>
          </p:cNvPr>
          <p:cNvSpPr txBox="1"/>
          <p:nvPr/>
        </p:nvSpPr>
        <p:spPr>
          <a:xfrm>
            <a:off x="704034" y="1297186"/>
            <a:ext cx="7302480" cy="1200329"/>
          </a:xfrm>
          <a:prstGeom prst="rect">
            <a:avLst/>
          </a:prstGeom>
          <a:noFill/>
        </p:spPr>
        <p:txBody>
          <a:bodyPr wrap="square">
            <a:spAutoFit/>
          </a:bodyPr>
          <a:lstStyle/>
          <a:p>
            <a:pPr algn="l"/>
            <a:r>
              <a:rPr lang="en-GB" sz="1800" b="1" i="1" u="none" strike="noStrike" baseline="0" dirty="0">
                <a:solidFill>
                  <a:srgbClr val="646463"/>
                </a:solidFill>
                <a:latin typeface="InterFace-Italic"/>
              </a:rPr>
              <a:t>Lightning detection in planetary atmospheres.</a:t>
            </a:r>
          </a:p>
          <a:p>
            <a:pPr algn="l"/>
            <a:endParaRPr lang="en-GB" sz="1800" b="1" i="1" u="none" strike="noStrike" baseline="0" dirty="0">
              <a:solidFill>
                <a:srgbClr val="646463"/>
              </a:solidFill>
              <a:latin typeface="InterFace-Italic"/>
            </a:endParaRPr>
          </a:p>
          <a:p>
            <a:pPr algn="l"/>
            <a:r>
              <a:rPr lang="en-GB" sz="1800" b="0" i="1" u="none" strike="noStrike" baseline="0" dirty="0">
                <a:solidFill>
                  <a:srgbClr val="646463"/>
                </a:solidFill>
                <a:latin typeface="InterFace-Italic"/>
              </a:rPr>
              <a:t>By Karen L. Aplin and Georg Fischer.</a:t>
            </a:r>
            <a:endParaRPr lang="it-IT" sz="1400" b="0" i="1" u="none" strike="noStrike" baseline="0" dirty="0">
              <a:solidFill>
                <a:srgbClr val="646463"/>
              </a:solidFill>
              <a:latin typeface="InterFace-Italic"/>
            </a:endParaRPr>
          </a:p>
          <a:p>
            <a:r>
              <a:rPr lang="it-IT" i="1" dirty="0">
                <a:solidFill>
                  <a:srgbClr val="646463"/>
                </a:solidFill>
                <a:latin typeface="InterFace-Italic"/>
              </a:rPr>
              <a:t>Published in </a:t>
            </a:r>
            <a:r>
              <a:rPr lang="it-IT" sz="1800" b="0" i="1" u="none" strike="noStrike" baseline="0" dirty="0">
                <a:solidFill>
                  <a:srgbClr val="646463"/>
                </a:solidFill>
                <a:latin typeface="InterFace-Italic"/>
              </a:rPr>
              <a:t>Space Sci Rev </a:t>
            </a:r>
            <a:r>
              <a:rPr lang="it-IT" i="1" dirty="0">
                <a:solidFill>
                  <a:srgbClr val="646463"/>
                </a:solidFill>
                <a:latin typeface="InterFace-Italic"/>
              </a:rPr>
              <a:t>216: 26 ( 2020) </a:t>
            </a:r>
            <a:endParaRPr lang="en-GB" dirty="0"/>
          </a:p>
        </p:txBody>
      </p:sp>
      <p:pic>
        <p:nvPicPr>
          <p:cNvPr id="5" name="Picture 4" descr="A person sitting on a log&#10;&#10;Description automatically generated with medium confidence">
            <a:extLst>
              <a:ext uri="{FF2B5EF4-FFF2-40B4-BE49-F238E27FC236}">
                <a16:creationId xmlns:a16="http://schemas.microsoft.com/office/drawing/2014/main" id="{C7D476A8-0B3D-4954-B731-A2E533C9911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0709" y="2940919"/>
            <a:ext cx="2285051" cy="3162300"/>
          </a:xfrm>
          <a:prstGeom prst="rect">
            <a:avLst/>
          </a:prstGeom>
          <a:ln w="38100">
            <a:solidFill>
              <a:schemeClr val="accent1"/>
            </a:solidFill>
          </a:ln>
        </p:spPr>
      </p:pic>
      <p:pic>
        <p:nvPicPr>
          <p:cNvPr id="7" name="Picture 6">
            <a:extLst>
              <a:ext uri="{FF2B5EF4-FFF2-40B4-BE49-F238E27FC236}">
                <a16:creationId xmlns:a16="http://schemas.microsoft.com/office/drawing/2014/main" id="{43C9A4DD-80F2-4105-A185-2E2BEBF94E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82037" y="3861651"/>
            <a:ext cx="2028825" cy="2241568"/>
          </a:xfrm>
          <a:prstGeom prst="rect">
            <a:avLst/>
          </a:prstGeom>
          <a:ln w="38100">
            <a:solidFill>
              <a:schemeClr val="accent1"/>
            </a:solidFill>
          </a:ln>
        </p:spPr>
      </p:pic>
      <p:sp>
        <p:nvSpPr>
          <p:cNvPr id="9" name="TextBox 8">
            <a:extLst>
              <a:ext uri="{FF2B5EF4-FFF2-40B4-BE49-F238E27FC236}">
                <a16:creationId xmlns:a16="http://schemas.microsoft.com/office/drawing/2014/main" id="{F1DE07A3-7CFE-49D5-B998-755E97720896}"/>
              </a:ext>
            </a:extLst>
          </p:cNvPr>
          <p:cNvSpPr txBox="1"/>
          <p:nvPr/>
        </p:nvSpPr>
        <p:spPr>
          <a:xfrm>
            <a:off x="4060261" y="5263828"/>
            <a:ext cx="2476500" cy="923330"/>
          </a:xfrm>
          <a:prstGeom prst="rect">
            <a:avLst/>
          </a:prstGeom>
          <a:noFill/>
        </p:spPr>
        <p:txBody>
          <a:bodyPr wrap="square">
            <a:spAutoFit/>
          </a:bodyPr>
          <a:lstStyle/>
          <a:p>
            <a:r>
              <a:rPr lang="en-GB" b="1" dirty="0"/>
              <a:t>Dr Georg Fischer </a:t>
            </a:r>
            <a:r>
              <a:rPr lang="en-GB" dirty="0"/>
              <a:t>works at the Space Research Institute in Austria.</a:t>
            </a:r>
          </a:p>
        </p:txBody>
      </p:sp>
      <p:sp>
        <p:nvSpPr>
          <p:cNvPr id="10" name="TextBox 9">
            <a:extLst>
              <a:ext uri="{FF2B5EF4-FFF2-40B4-BE49-F238E27FC236}">
                <a16:creationId xmlns:a16="http://schemas.microsoft.com/office/drawing/2014/main" id="{FB58BB1A-8939-4896-A276-FA5D396EE342}"/>
              </a:ext>
            </a:extLst>
          </p:cNvPr>
          <p:cNvSpPr txBox="1"/>
          <p:nvPr/>
        </p:nvSpPr>
        <p:spPr>
          <a:xfrm>
            <a:off x="3237340" y="2940919"/>
            <a:ext cx="2476500" cy="1754326"/>
          </a:xfrm>
          <a:prstGeom prst="rect">
            <a:avLst/>
          </a:prstGeom>
          <a:noFill/>
        </p:spPr>
        <p:txBody>
          <a:bodyPr wrap="square" rtlCol="0">
            <a:spAutoFit/>
          </a:bodyPr>
          <a:lstStyle/>
          <a:p>
            <a:r>
              <a:rPr lang="en-GB" b="1" dirty="0"/>
              <a:t>Dr Karen Aplin </a:t>
            </a:r>
            <a:r>
              <a:rPr lang="en-GB" dirty="0"/>
              <a:t>works at the University of Bristol, Faculty of Engineering. She has also worked at a government space science laboratory.</a:t>
            </a:r>
          </a:p>
        </p:txBody>
      </p:sp>
    </p:spTree>
    <p:extLst>
      <p:ext uri="{BB962C8B-B14F-4D97-AF65-F5344CB8AC3E}">
        <p14:creationId xmlns:p14="http://schemas.microsoft.com/office/powerpoint/2010/main" val="241582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31C9E7-1E30-4058-93FD-0A836C12E7B4}"/>
              </a:ext>
            </a:extLst>
          </p:cNvPr>
          <p:cNvSpPr txBox="1"/>
          <p:nvPr/>
        </p:nvSpPr>
        <p:spPr>
          <a:xfrm>
            <a:off x="720000" y="360000"/>
            <a:ext cx="3784562" cy="369332"/>
          </a:xfrm>
          <a:prstGeom prst="rect">
            <a:avLst/>
          </a:prstGeom>
          <a:noFill/>
        </p:spPr>
        <p:txBody>
          <a:bodyPr wrap="none" rtlCol="0">
            <a:spAutoFit/>
          </a:bodyPr>
          <a:lstStyle/>
          <a:p>
            <a:r>
              <a:rPr lang="en-GB" b="1" dirty="0"/>
              <a:t>What do scientists know about Mars?</a:t>
            </a:r>
          </a:p>
        </p:txBody>
      </p:sp>
      <p:pic>
        <p:nvPicPr>
          <p:cNvPr id="4" name="Picture 3" descr="A picture containing sitting, table, large, close&#10;&#10;Description automatically generated">
            <a:extLst>
              <a:ext uri="{FF2B5EF4-FFF2-40B4-BE49-F238E27FC236}">
                <a16:creationId xmlns:a16="http://schemas.microsoft.com/office/drawing/2014/main" id="{81962FA9-F29D-444D-80AE-16835E73FD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2375" y="1027133"/>
            <a:ext cx="3216057" cy="3216057"/>
          </a:xfrm>
          <a:prstGeom prst="rect">
            <a:avLst/>
          </a:prstGeom>
        </p:spPr>
      </p:pic>
      <p:sp>
        <p:nvSpPr>
          <p:cNvPr id="5" name="TextBox 4">
            <a:extLst>
              <a:ext uri="{FF2B5EF4-FFF2-40B4-BE49-F238E27FC236}">
                <a16:creationId xmlns:a16="http://schemas.microsoft.com/office/drawing/2014/main" id="{FD90ECDA-2A91-4D86-978D-B8CF67A20336}"/>
              </a:ext>
            </a:extLst>
          </p:cNvPr>
          <p:cNvSpPr txBox="1"/>
          <p:nvPr/>
        </p:nvSpPr>
        <p:spPr>
          <a:xfrm>
            <a:off x="4328160" y="1027133"/>
            <a:ext cx="4364903" cy="5632311"/>
          </a:xfrm>
          <a:prstGeom prst="rect">
            <a:avLst/>
          </a:prstGeom>
          <a:noFill/>
        </p:spPr>
        <p:txBody>
          <a:bodyPr wrap="square" rtlCol="0">
            <a:spAutoFit/>
          </a:bodyPr>
          <a:lstStyle/>
          <a:p>
            <a:r>
              <a:rPr lang="en-GB" b="1" dirty="0"/>
              <a:t>Mars</a:t>
            </a:r>
            <a:r>
              <a:rPr lang="en-GB" dirty="0"/>
              <a:t> is the </a:t>
            </a:r>
            <a:r>
              <a:rPr lang="en-GB" b="1" dirty="0"/>
              <a:t>4</a:t>
            </a:r>
            <a:r>
              <a:rPr lang="en-GB" b="1" baseline="30000" dirty="0"/>
              <a:t>th</a:t>
            </a:r>
            <a:r>
              <a:rPr lang="en-GB" dirty="0"/>
              <a:t> planet from the Sun.</a:t>
            </a:r>
          </a:p>
          <a:p>
            <a:endParaRPr lang="en-GB" dirty="0"/>
          </a:p>
          <a:p>
            <a:r>
              <a:rPr lang="en-GB" dirty="0"/>
              <a:t>Mars can be seen from Earth by eye at various times in the year.</a:t>
            </a:r>
          </a:p>
          <a:p>
            <a:endParaRPr lang="en-GB" dirty="0"/>
          </a:p>
          <a:p>
            <a:r>
              <a:rPr lang="en-GB" dirty="0"/>
              <a:t>It appears red because of iron in its soil (similar to soils found on Earth).</a:t>
            </a:r>
          </a:p>
          <a:p>
            <a:endParaRPr lang="en-GB" dirty="0"/>
          </a:p>
          <a:p>
            <a:r>
              <a:rPr lang="en-GB" dirty="0"/>
              <a:t>It is smaller than Earth - about half of Earth’s size, with gravity only 38% of Earth’s.</a:t>
            </a:r>
          </a:p>
          <a:p>
            <a:endParaRPr lang="en-GB" dirty="0"/>
          </a:p>
          <a:p>
            <a:r>
              <a:rPr lang="en-GB" dirty="0"/>
              <a:t>It takes longer for Mars to orbit the Sun than for Earth to orbit the Sun - 687 Earth days is one Mars year.</a:t>
            </a:r>
          </a:p>
          <a:p>
            <a:endParaRPr lang="en-GB" dirty="0">
              <a:highlight>
                <a:srgbClr val="FFFF00"/>
              </a:highlight>
            </a:endParaRPr>
          </a:p>
          <a:p>
            <a:r>
              <a:rPr lang="en-GB" dirty="0"/>
              <a:t>It rotates around its own axis at roughly the same speed as Earth – one Mars day (</a:t>
            </a:r>
            <a:r>
              <a:rPr lang="en-GB" b="1" dirty="0"/>
              <a:t>sol</a:t>
            </a:r>
            <a:r>
              <a:rPr lang="en-GB" dirty="0"/>
              <a:t>) is 40 minutes longer than one Earth day.</a:t>
            </a:r>
          </a:p>
          <a:p>
            <a:endParaRPr lang="en-GB" dirty="0"/>
          </a:p>
          <a:p>
            <a:r>
              <a:rPr lang="en-GB" dirty="0"/>
              <a:t>Mars has 2 moons: </a:t>
            </a:r>
            <a:r>
              <a:rPr lang="en-GB" b="1" dirty="0"/>
              <a:t>Phobos</a:t>
            </a:r>
            <a:r>
              <a:rPr lang="en-GB" dirty="0"/>
              <a:t> and </a:t>
            </a:r>
            <a:r>
              <a:rPr lang="en-GB" b="1" dirty="0"/>
              <a:t>Deimos.</a:t>
            </a:r>
          </a:p>
        </p:txBody>
      </p:sp>
      <p:sp>
        <p:nvSpPr>
          <p:cNvPr id="6" name="TextBox 5">
            <a:extLst>
              <a:ext uri="{FF2B5EF4-FFF2-40B4-BE49-F238E27FC236}">
                <a16:creationId xmlns:a16="http://schemas.microsoft.com/office/drawing/2014/main" id="{2D6DA481-ED28-4B37-8E8B-3B5FCE8885E7}"/>
              </a:ext>
            </a:extLst>
          </p:cNvPr>
          <p:cNvSpPr txBox="1"/>
          <p:nvPr/>
        </p:nvSpPr>
        <p:spPr>
          <a:xfrm>
            <a:off x="842375" y="4243190"/>
            <a:ext cx="746089" cy="307777"/>
          </a:xfrm>
          <a:prstGeom prst="rect">
            <a:avLst/>
          </a:prstGeom>
          <a:noFill/>
        </p:spPr>
        <p:txBody>
          <a:bodyPr wrap="square">
            <a:spAutoFit/>
          </a:bodyPr>
          <a:lstStyle/>
          <a:p>
            <a:r>
              <a:rPr lang="en-GB" sz="1400" dirty="0"/>
              <a:t>©NASA </a:t>
            </a:r>
          </a:p>
        </p:txBody>
      </p:sp>
    </p:spTree>
    <p:extLst>
      <p:ext uri="{BB962C8B-B14F-4D97-AF65-F5344CB8AC3E}">
        <p14:creationId xmlns:p14="http://schemas.microsoft.com/office/powerpoint/2010/main" val="38335989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602F4352AC064BAB6534866D1EBEE7" ma:contentTypeVersion="12" ma:contentTypeDescription="Create a new document." ma:contentTypeScope="" ma:versionID="398e8891476d4c17b6ed3be902448ba1">
  <xsd:schema xmlns:xsd="http://www.w3.org/2001/XMLSchema" xmlns:xs="http://www.w3.org/2001/XMLSchema" xmlns:p="http://schemas.microsoft.com/office/2006/metadata/properties" xmlns:ns2="f6a294d8-0227-4a1f-9f82-c7d0e374c362" xmlns:ns3="56010c2e-e7df-43f9-b9a0-0c299b337b10" targetNamespace="http://schemas.microsoft.com/office/2006/metadata/properties" ma:root="true" ma:fieldsID="f36cd9c4f2d0396c512f7b9e3a45a84d" ns2:_="" ns3:_="">
    <xsd:import namespace="f6a294d8-0227-4a1f-9f82-c7d0e374c362"/>
    <xsd:import namespace="56010c2e-e7df-43f9-b9a0-0c299b337b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294d8-0227-4a1f-9f82-c7d0e374c3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6010c2e-e7df-43f9-b9a0-0c299b337b1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56010c2e-e7df-43f9-b9a0-0c299b337b10">
      <UserInfo>
        <DisplayName>Sue Martin</DisplayName>
        <AccountId>13</AccountId>
        <AccountType/>
      </UserInfo>
    </SharedWithUsers>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886EC274-301C-4C7F-A040-B96300BCA162}">
  <ds:schemaRefs>
    <ds:schemaRef ds:uri="56010c2e-e7df-43f9-b9a0-0c299b337b10"/>
    <ds:schemaRef ds:uri="f6a294d8-0227-4a1f-9f82-c7d0e374c36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53AB155-FD45-400F-89C4-CD46A5BAE941}">
  <ds:schemaRefs>
    <ds:schemaRef ds:uri="http://purl.org/dc/terms/"/>
    <ds:schemaRef ds:uri="56010c2e-e7df-43f9-b9a0-0c299b337b10"/>
    <ds:schemaRef ds:uri="http://schemas.microsoft.com/office/2006/metadata/propertie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f6a294d8-0227-4a1f-9f82-c7d0e374c36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4062</TotalTime>
  <Words>11287</Words>
  <Application>Microsoft Office PowerPoint</Application>
  <PresentationFormat>On-screen Show (4:3)</PresentationFormat>
  <Paragraphs>915</Paragraphs>
  <Slides>42</Slides>
  <Notes>39</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42</vt:i4>
      </vt:variant>
    </vt:vector>
  </HeadingPairs>
  <TitlesOfParts>
    <vt:vector size="58" baseType="lpstr">
      <vt:lpstr>-apple-system</vt:lpstr>
      <vt:lpstr>Arial</vt:lpstr>
      <vt:lpstr>Arial</vt:lpstr>
      <vt:lpstr>Calibri</vt:lpstr>
      <vt:lpstr>Calibri-Bold</vt:lpstr>
      <vt:lpstr>Calibri-Light</vt:lpstr>
      <vt:lpstr>Georgia</vt:lpstr>
      <vt:lpstr>Helvetica Neue</vt:lpstr>
      <vt:lpstr>InterFace-Bold</vt:lpstr>
      <vt:lpstr>InterFace-Italic</vt:lpstr>
      <vt:lpstr>Montserrat</vt:lpstr>
      <vt:lpstr>Segoe UI</vt:lpstr>
      <vt:lpstr>Symbol</vt:lpstr>
      <vt:lpstr>Times New Roman</vt:lpstr>
      <vt:lpstr>Whitney-Book</vt:lpstr>
      <vt:lpstr>Office Theme</vt:lpstr>
      <vt:lpstr>I bet you didn’t know… Planet Series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12</cp:revision>
  <cp:lastPrinted>2020-11-25T18:00:57Z</cp:lastPrinted>
  <dcterms:created xsi:type="dcterms:W3CDTF">2016-06-16T08:43:18Z</dcterms:created>
  <dcterms:modified xsi:type="dcterms:W3CDTF">2021-04-29T10:47:57Z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ies>
</file>