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701" r:id="rId5"/>
    <p:sldMasterId id="2147483755" r:id="rId6"/>
  </p:sldMasterIdLst>
  <p:notesMasterIdLst>
    <p:notesMasterId r:id="rId28"/>
  </p:notesMasterIdLst>
  <p:sldIdLst>
    <p:sldId id="256" r:id="rId7"/>
    <p:sldId id="257" r:id="rId8"/>
    <p:sldId id="258" r:id="rId9"/>
    <p:sldId id="259" r:id="rId10"/>
    <p:sldId id="260" r:id="rId11"/>
    <p:sldId id="261" r:id="rId12"/>
    <p:sldId id="262" r:id="rId13"/>
    <p:sldId id="263" r:id="rId14"/>
    <p:sldId id="264" r:id="rId15"/>
    <p:sldId id="265" r:id="rId16"/>
    <p:sldId id="274" r:id="rId17"/>
    <p:sldId id="266" r:id="rId18"/>
    <p:sldId id="283" r:id="rId19"/>
    <p:sldId id="267" r:id="rId20"/>
    <p:sldId id="284" r:id="rId21"/>
    <p:sldId id="275" r:id="rId22"/>
    <p:sldId id="268" r:id="rId23"/>
    <p:sldId id="269" r:id="rId24"/>
    <p:sldId id="270" r:id="rId25"/>
    <p:sldId id="271" r:id="rId26"/>
    <p:sldId id="272" r:id="rId27"/>
  </p:sldIdLst>
  <p:sldSz cx="9144000" cy="6858000" type="screen4x3"/>
  <p:notesSz cx="6858000" cy="9144000"/>
  <p:embeddedFontLst>
    <p:embeddedFont>
      <p:font typeface="Helvetica Neue" panose="020B0604020202020204" charset="0"/>
      <p:regular r:id="rId29"/>
      <p:bold r:id="rId30"/>
      <p:italic r:id="rId31"/>
      <p:boldItalic r:id="rId32"/>
    </p:embeddedFont>
    <p:embeddedFont>
      <p:font typeface="Inter" panose="020B0604020202020204" charset="0"/>
      <p:regular r:id="rId33"/>
      <p:bold r:id="rId34"/>
    </p:embeddedFont>
    <p:embeddedFont>
      <p:font typeface="InterFace" panose="020B0604020202020204" charset="0"/>
      <p:regular r:id="rId35"/>
      <p:bold r:id="rId36"/>
      <p:italic r:id="rId37"/>
    </p:embeddedFont>
    <p:embeddedFont>
      <p:font typeface="Plus Jakarta Sans ExtraBold" panose="020B0604020202020204" charset="0"/>
      <p:bold r:id="rId38"/>
      <p:boldItalic r:id="rId39"/>
    </p:embeddedFont>
    <p:embeddedFont>
      <p:font typeface="Plus Jakarta Sans Medium" panose="020B0604020202020204" charset="0"/>
      <p:regular r:id="rId40"/>
      <p:bold r:id="rId41"/>
      <p:italic r:id="rId42"/>
      <p:boldItalic r:id="rId43"/>
    </p:embeddedFont>
    <p:embeddedFont>
      <p:font typeface="Segoe UI" panose="020B0502040204020203" pitchFamily="34" charset="0"/>
      <p:regular r:id="rId44"/>
      <p:bold r:id="rId45"/>
      <p:italic r:id="rId46"/>
      <p:boldItalic r:id="rId47"/>
    </p:embeddedFont>
    <p:embeddedFont>
      <p:font typeface="Trebuchet MS" panose="020B0603020202020204" pitchFamily="3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frFXXzh9lz/biglXAPkv0HGscO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7E6540-2695-3B35-8C92-78974B8E9320}" name="Rebecca Ellis" initials="RE" userId="S::Rebecca.Ellis@pstt.org.uk::9ac469bf-b035-4585-87b6-274816e0ba1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033"/>
    <a:srgbClr val="84BD00"/>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3B8F66-9AC1-4241-8054-588806E55879}" v="3" dt="2025-07-23T15:44:34.202"/>
  </p1510:revLst>
</p1510:revInfo>
</file>

<file path=ppt/tableStyles.xml><?xml version="1.0" encoding="utf-8"?>
<a:tblStyleLst xmlns:a="http://schemas.openxmlformats.org/drawingml/2006/main" def="{45E5F912-A809-432D-B4A6-CF2F0CCBE4AF}">
  <a:tblStyle styleId="{45E5F912-A809-432D-B4A6-CF2F0CCBE4A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155" autoAdjust="0"/>
  </p:normalViewPr>
  <p:slideViewPr>
    <p:cSldViewPr snapToGrid="0">
      <p:cViewPr varScale="1">
        <p:scale>
          <a:sx n="75" d="100"/>
          <a:sy n="75" d="100"/>
        </p:scale>
        <p:origin x="263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1.fntdata"/><Relationship Id="rId21" Type="http://schemas.openxmlformats.org/officeDocument/2006/relationships/slide" Target="slides/slide15.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customschemas.google.com/relationships/presentationmetadata" Target="meta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1.fntdata"/><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font" Target="fonts/font23.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59"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font" Target="fonts/font13.fntdata"/><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font" Target="fonts/font21.fntdata"/><Relationship Id="rId57"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font" Target="fonts/font3.fntdata"/><Relationship Id="rId44" Type="http://schemas.openxmlformats.org/officeDocument/2006/relationships/font" Target="fonts/font16.fntdata"/><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C19AE205-BAC8-4F03-9548-668E0CBF6F47}"/>
    <pc:docChg chg="undo redo custSel addSld delSld modSld">
      <pc:chgData name="Wendy Woodsford" userId="dd4886fa-f0a0-4f18-8f65-16d3fbb360dd" providerId="ADAL" clId="{C19AE205-BAC8-4F03-9548-668E0CBF6F47}" dt="2023-12-07T17:10:03.075" v="1082" actId="1036"/>
      <pc:docMkLst>
        <pc:docMk/>
      </pc:docMkLst>
      <pc:sldChg chg="modSp mod">
        <pc:chgData name="Wendy Woodsford" userId="dd4886fa-f0a0-4f18-8f65-16d3fbb360dd" providerId="ADAL" clId="{C19AE205-BAC8-4F03-9548-668E0CBF6F47}" dt="2023-12-07T15:52:56.147" v="126" actId="255"/>
        <pc:sldMkLst>
          <pc:docMk/>
          <pc:sldMk cId="0" sldId="256"/>
        </pc:sldMkLst>
      </pc:sldChg>
      <pc:sldChg chg="modSp mod">
        <pc:chgData name="Wendy Woodsford" userId="dd4886fa-f0a0-4f18-8f65-16d3fbb360dd" providerId="ADAL" clId="{C19AE205-BAC8-4F03-9548-668E0CBF6F47}" dt="2023-12-07T17:10:03.075" v="1082" actId="1036"/>
        <pc:sldMkLst>
          <pc:docMk/>
          <pc:sldMk cId="0" sldId="257"/>
        </pc:sldMkLst>
      </pc:sldChg>
      <pc:sldChg chg="addSp delSp modSp mod">
        <pc:chgData name="Wendy Woodsford" userId="dd4886fa-f0a0-4f18-8f65-16d3fbb360dd" providerId="ADAL" clId="{C19AE205-BAC8-4F03-9548-668E0CBF6F47}" dt="2023-12-07T16:51:06.849" v="1067" actId="1076"/>
        <pc:sldMkLst>
          <pc:docMk/>
          <pc:sldMk cId="0" sldId="258"/>
        </pc:sldMkLst>
      </pc:sldChg>
      <pc:sldChg chg="addSp delSp modSp mod">
        <pc:chgData name="Wendy Woodsford" userId="dd4886fa-f0a0-4f18-8f65-16d3fbb360dd" providerId="ADAL" clId="{C19AE205-BAC8-4F03-9548-668E0CBF6F47}" dt="2023-12-07T15:56:34.592" v="206" actId="20577"/>
        <pc:sldMkLst>
          <pc:docMk/>
          <pc:sldMk cId="0" sldId="259"/>
        </pc:sldMkLst>
      </pc:sldChg>
      <pc:sldChg chg="addSp delSp modSp mod">
        <pc:chgData name="Wendy Woodsford" userId="dd4886fa-f0a0-4f18-8f65-16d3fbb360dd" providerId="ADAL" clId="{C19AE205-BAC8-4F03-9548-668E0CBF6F47}" dt="2023-12-07T15:59:51.743" v="311" actId="14100"/>
        <pc:sldMkLst>
          <pc:docMk/>
          <pc:sldMk cId="0" sldId="260"/>
        </pc:sldMkLst>
      </pc:sldChg>
      <pc:sldChg chg="addSp delSp modSp mod">
        <pc:chgData name="Wendy Woodsford" userId="dd4886fa-f0a0-4f18-8f65-16d3fbb360dd" providerId="ADAL" clId="{C19AE205-BAC8-4F03-9548-668E0CBF6F47}" dt="2023-12-07T16:19:09.342" v="651" actId="1076"/>
        <pc:sldMkLst>
          <pc:docMk/>
          <pc:sldMk cId="0" sldId="261"/>
        </pc:sldMkLst>
      </pc:sldChg>
      <pc:sldChg chg="addSp delSp modSp mod">
        <pc:chgData name="Wendy Woodsford" userId="dd4886fa-f0a0-4f18-8f65-16d3fbb360dd" providerId="ADAL" clId="{C19AE205-BAC8-4F03-9548-668E0CBF6F47}" dt="2023-12-07T16:16:49.056" v="595" actId="1076"/>
        <pc:sldMkLst>
          <pc:docMk/>
          <pc:sldMk cId="0" sldId="262"/>
        </pc:sldMkLst>
      </pc:sldChg>
      <pc:sldChg chg="addSp delSp modSp mod">
        <pc:chgData name="Wendy Woodsford" userId="dd4886fa-f0a0-4f18-8f65-16d3fbb360dd" providerId="ADAL" clId="{C19AE205-BAC8-4F03-9548-668E0CBF6F47}" dt="2023-12-07T16:28:44.383" v="751" actId="1076"/>
        <pc:sldMkLst>
          <pc:docMk/>
          <pc:sldMk cId="0" sldId="263"/>
        </pc:sldMkLst>
      </pc:sldChg>
      <pc:sldChg chg="addSp delSp modSp mod">
        <pc:chgData name="Wendy Woodsford" userId="dd4886fa-f0a0-4f18-8f65-16d3fbb360dd" providerId="ADAL" clId="{C19AE205-BAC8-4F03-9548-668E0CBF6F47}" dt="2023-12-07T16:33:00.649" v="815" actId="113"/>
        <pc:sldMkLst>
          <pc:docMk/>
          <pc:sldMk cId="0" sldId="264"/>
        </pc:sldMkLst>
      </pc:sldChg>
      <pc:sldChg chg="modSp mod">
        <pc:chgData name="Wendy Woodsford" userId="dd4886fa-f0a0-4f18-8f65-16d3fbb360dd" providerId="ADAL" clId="{C19AE205-BAC8-4F03-9548-668E0CBF6F47}" dt="2023-12-07T16:34:13.133" v="826" actId="1076"/>
        <pc:sldMkLst>
          <pc:docMk/>
          <pc:sldMk cId="0" sldId="265"/>
        </pc:sldMkLst>
      </pc:sldChg>
      <pc:sldChg chg="modSp mod">
        <pc:chgData name="Wendy Woodsford" userId="dd4886fa-f0a0-4f18-8f65-16d3fbb360dd" providerId="ADAL" clId="{C19AE205-BAC8-4F03-9548-668E0CBF6F47}" dt="2023-12-07T16:39:02.783" v="884" actId="1076"/>
        <pc:sldMkLst>
          <pc:docMk/>
          <pc:sldMk cId="0" sldId="266"/>
        </pc:sldMkLst>
      </pc:sldChg>
      <pc:sldChg chg="addSp delSp modSp mod">
        <pc:chgData name="Wendy Woodsford" userId="dd4886fa-f0a0-4f18-8f65-16d3fbb360dd" providerId="ADAL" clId="{C19AE205-BAC8-4F03-9548-668E0CBF6F47}" dt="2023-12-07T16:42:51.263" v="960" actId="14100"/>
        <pc:sldMkLst>
          <pc:docMk/>
          <pc:sldMk cId="0" sldId="267"/>
        </pc:sldMkLst>
      </pc:sldChg>
      <pc:sldChg chg="modSp mod">
        <pc:chgData name="Wendy Woodsford" userId="dd4886fa-f0a0-4f18-8f65-16d3fbb360dd" providerId="ADAL" clId="{C19AE205-BAC8-4F03-9548-668E0CBF6F47}" dt="2023-12-07T16:45:29.899" v="1008" actId="255"/>
        <pc:sldMkLst>
          <pc:docMk/>
          <pc:sldMk cId="0" sldId="268"/>
        </pc:sldMkLst>
      </pc:sldChg>
      <pc:sldChg chg="modSp mod">
        <pc:chgData name="Wendy Woodsford" userId="dd4886fa-f0a0-4f18-8f65-16d3fbb360dd" providerId="ADAL" clId="{C19AE205-BAC8-4F03-9548-668E0CBF6F47}" dt="2023-12-07T16:46:32.961" v="1024" actId="1035"/>
        <pc:sldMkLst>
          <pc:docMk/>
          <pc:sldMk cId="0" sldId="269"/>
        </pc:sldMkLst>
      </pc:sldChg>
      <pc:sldChg chg="modSp mod">
        <pc:chgData name="Wendy Woodsford" userId="dd4886fa-f0a0-4f18-8f65-16d3fbb360dd" providerId="ADAL" clId="{C19AE205-BAC8-4F03-9548-668E0CBF6F47}" dt="2023-12-07T16:48:11.589" v="1044" actId="14100"/>
        <pc:sldMkLst>
          <pc:docMk/>
          <pc:sldMk cId="0" sldId="270"/>
        </pc:sldMkLst>
      </pc:sldChg>
      <pc:sldChg chg="addSp delSp modSp mod">
        <pc:chgData name="Wendy Woodsford" userId="dd4886fa-f0a0-4f18-8f65-16d3fbb360dd" providerId="ADAL" clId="{C19AE205-BAC8-4F03-9548-668E0CBF6F47}" dt="2023-12-07T16:50:36.441" v="1065" actId="207"/>
        <pc:sldMkLst>
          <pc:docMk/>
          <pc:sldMk cId="0" sldId="271"/>
        </pc:sldMkLst>
      </pc:sldChg>
      <pc:sldChg chg="modSp mod">
        <pc:chgData name="Wendy Woodsford" userId="dd4886fa-f0a0-4f18-8f65-16d3fbb360dd" providerId="ADAL" clId="{C19AE205-BAC8-4F03-9548-668E0CBF6F47}" dt="2023-12-07T16:49:57.932" v="1062" actId="14100"/>
        <pc:sldMkLst>
          <pc:docMk/>
          <pc:sldMk cId="0" sldId="272"/>
        </pc:sldMkLst>
      </pc:sldChg>
      <pc:sldChg chg="delSp modSp add del mod">
        <pc:chgData name="Wendy Woodsford" userId="dd4886fa-f0a0-4f18-8f65-16d3fbb360dd" providerId="ADAL" clId="{C19AE205-BAC8-4F03-9548-668E0CBF6F47}" dt="2023-12-07T16:42:41.787" v="958" actId="47"/>
        <pc:sldMkLst>
          <pc:docMk/>
          <pc:sldMk cId="3669085715" sldId="273"/>
        </pc:sldMkLst>
      </pc:sldChg>
      <pc:sldChg chg="modSp mod">
        <pc:chgData name="Wendy Woodsford" userId="dd4886fa-f0a0-4f18-8f65-16d3fbb360dd" providerId="ADAL" clId="{C19AE205-BAC8-4F03-9548-668E0CBF6F47}" dt="2023-12-07T16:34:55.390" v="839" actId="1076"/>
        <pc:sldMkLst>
          <pc:docMk/>
          <pc:sldMk cId="1114666576" sldId="274"/>
        </pc:sldMkLst>
      </pc:sldChg>
      <pc:sldChg chg="delSp modSp add mod">
        <pc:chgData name="Wendy Woodsford" userId="dd4886fa-f0a0-4f18-8f65-16d3fbb360dd" providerId="ADAL" clId="{C19AE205-BAC8-4F03-9548-668E0CBF6F47}" dt="2023-12-07T16:44:45.949" v="1002" actId="1076"/>
        <pc:sldMkLst>
          <pc:docMk/>
          <pc:sldMk cId="3580625701" sldId="275"/>
        </pc:sldMkLst>
      </pc:sldChg>
      <pc:sldMasterChg chg="addSldLayout delSldLayout">
        <pc:chgData name="Wendy Woodsford" userId="dd4886fa-f0a0-4f18-8f65-16d3fbb360dd" providerId="ADAL" clId="{C19AE205-BAC8-4F03-9548-668E0CBF6F47}" dt="2023-12-07T16:42:41.787" v="958" actId="47"/>
        <pc:sldMasterMkLst>
          <pc:docMk/>
          <pc:sldMasterMk cId="3271719557" sldId="2147483755"/>
        </pc:sldMasterMkLst>
        <pc:sldLayoutChg chg="add del">
          <pc:chgData name="Wendy Woodsford" userId="dd4886fa-f0a0-4f18-8f65-16d3fbb360dd" providerId="ADAL" clId="{C19AE205-BAC8-4F03-9548-668E0CBF6F47}" dt="2023-12-07T16:42:41.787" v="958" actId="47"/>
          <pc:sldLayoutMkLst>
            <pc:docMk/>
            <pc:sldMasterMk cId="3271719557" sldId="2147483755"/>
            <pc:sldLayoutMk cId="2105378741" sldId="2147483808"/>
          </pc:sldLayoutMkLst>
        </pc:sldLayoutChg>
      </pc:sldMasterChg>
    </pc:docChg>
  </pc:docChgLst>
  <pc:docChgLst>
    <pc:chgData name="Sophie Stewart" userId="1764df6f-81fd-4433-9d0a-2ea9194921a4" providerId="ADAL" clId="{403B8F66-9AC1-4241-8054-588806E55879}"/>
    <pc:docChg chg="undo custSel addSld modSld">
      <pc:chgData name="Sophie Stewart" userId="1764df6f-81fd-4433-9d0a-2ea9194921a4" providerId="ADAL" clId="{403B8F66-9AC1-4241-8054-588806E55879}" dt="2025-07-23T15:45:37.964" v="18" actId="1076"/>
      <pc:docMkLst>
        <pc:docMk/>
      </pc:docMkLst>
      <pc:sldChg chg="delSp modSp mod">
        <pc:chgData name="Sophie Stewart" userId="1764df6f-81fd-4433-9d0a-2ea9194921a4" providerId="ADAL" clId="{403B8F66-9AC1-4241-8054-588806E55879}" dt="2025-07-23T15:45:37.964" v="18" actId="1076"/>
        <pc:sldMkLst>
          <pc:docMk/>
          <pc:sldMk cId="0" sldId="271"/>
        </pc:sldMkLst>
        <pc:spChg chg="del mod">
          <ac:chgData name="Sophie Stewart" userId="1764df6f-81fd-4433-9d0a-2ea9194921a4" providerId="ADAL" clId="{403B8F66-9AC1-4241-8054-588806E55879}" dt="2025-07-23T15:45:28.277" v="15" actId="478"/>
          <ac:spMkLst>
            <pc:docMk/>
            <pc:sldMk cId="0" sldId="271"/>
            <ac:spMk id="1023" creationId="{00000000-0000-0000-0000-000000000000}"/>
          </ac:spMkLst>
        </pc:spChg>
        <pc:spChg chg="del">
          <ac:chgData name="Sophie Stewart" userId="1764df6f-81fd-4433-9d0a-2ea9194921a4" providerId="ADAL" clId="{403B8F66-9AC1-4241-8054-588806E55879}" dt="2025-07-23T15:45:16.135" v="10" actId="478"/>
          <ac:spMkLst>
            <pc:docMk/>
            <pc:sldMk cId="0" sldId="271"/>
            <ac:spMk id="1024" creationId="{00000000-0000-0000-0000-000000000000}"/>
          </ac:spMkLst>
        </pc:spChg>
        <pc:spChg chg="mod">
          <ac:chgData name="Sophie Stewart" userId="1764df6f-81fd-4433-9d0a-2ea9194921a4" providerId="ADAL" clId="{403B8F66-9AC1-4241-8054-588806E55879}" dt="2025-07-23T15:45:37.964" v="18" actId="1076"/>
          <ac:spMkLst>
            <pc:docMk/>
            <pc:sldMk cId="0" sldId="271"/>
            <ac:spMk id="1025" creationId="{00000000-0000-0000-0000-000000000000}"/>
          </ac:spMkLst>
        </pc:spChg>
      </pc:sldChg>
      <pc:sldChg chg="addSp delSp modSp mod">
        <pc:chgData name="Sophie Stewart" userId="1764df6f-81fd-4433-9d0a-2ea9194921a4" providerId="ADAL" clId="{403B8F66-9AC1-4241-8054-588806E55879}" dt="2025-07-23T15:44:57.765" v="9" actId="1076"/>
        <pc:sldMkLst>
          <pc:docMk/>
          <pc:sldMk cId="3580625701" sldId="275"/>
        </pc:sldMkLst>
        <pc:spChg chg="add mod">
          <ac:chgData name="Sophie Stewart" userId="1764df6f-81fd-4433-9d0a-2ea9194921a4" providerId="ADAL" clId="{403B8F66-9AC1-4241-8054-588806E55879}" dt="2025-07-23T15:44:48.361" v="8" actId="1076"/>
          <ac:spMkLst>
            <pc:docMk/>
            <pc:sldMk cId="3580625701" sldId="275"/>
            <ac:spMk id="3" creationId="{9536FB2E-DB45-5C1E-4C6F-50EA9AE98B3F}"/>
          </ac:spMkLst>
        </pc:spChg>
        <pc:spChg chg="add del mod">
          <ac:chgData name="Sophie Stewart" userId="1764df6f-81fd-4433-9d0a-2ea9194921a4" providerId="ADAL" clId="{403B8F66-9AC1-4241-8054-588806E55879}" dt="2025-07-23T15:44:38.790" v="5" actId="478"/>
          <ac:spMkLst>
            <pc:docMk/>
            <pc:sldMk cId="3580625701" sldId="275"/>
            <ac:spMk id="6" creationId="{CFF93DDA-5980-C594-5630-CFED4F0117CB}"/>
          </ac:spMkLst>
        </pc:spChg>
        <pc:spChg chg="del">
          <ac:chgData name="Sophie Stewart" userId="1764df6f-81fd-4433-9d0a-2ea9194921a4" providerId="ADAL" clId="{403B8F66-9AC1-4241-8054-588806E55879}" dt="2025-07-23T15:44:36.589" v="4" actId="478"/>
          <ac:spMkLst>
            <pc:docMk/>
            <pc:sldMk cId="3580625701" sldId="275"/>
            <ac:spMk id="975" creationId="{00000000-0000-0000-0000-000000000000}"/>
          </ac:spMkLst>
        </pc:spChg>
        <pc:picChg chg="mod">
          <ac:chgData name="Sophie Stewart" userId="1764df6f-81fd-4433-9d0a-2ea9194921a4" providerId="ADAL" clId="{403B8F66-9AC1-4241-8054-588806E55879}" dt="2025-07-23T15:44:57.765" v="9" actId="1076"/>
          <ac:picMkLst>
            <pc:docMk/>
            <pc:sldMk cId="3580625701" sldId="275"/>
            <ac:picMk id="976" creationId="{00000000-0000-0000-0000-000000000000}"/>
          </ac:picMkLst>
        </pc:picChg>
      </pc:sldChg>
      <pc:sldChg chg="addSp delSp modSp new mod">
        <pc:chgData name="Sophie Stewart" userId="1764df6f-81fd-4433-9d0a-2ea9194921a4" providerId="ADAL" clId="{403B8F66-9AC1-4241-8054-588806E55879}" dt="2025-07-23T15:44:41.861" v="6" actId="478"/>
        <pc:sldMkLst>
          <pc:docMk/>
          <pc:sldMk cId="556956765" sldId="284"/>
        </pc:sldMkLst>
        <pc:spChg chg="add del mod">
          <ac:chgData name="Sophie Stewart" userId="1764df6f-81fd-4433-9d0a-2ea9194921a4" providerId="ADAL" clId="{403B8F66-9AC1-4241-8054-588806E55879}" dt="2025-07-23T15:44:41.861" v="6" actId="478"/>
          <ac:spMkLst>
            <pc:docMk/>
            <pc:sldMk cId="556956765" sldId="284"/>
            <ac:spMk id="2" creationId="{6036B91D-F519-1110-E506-DA92FC5480A2}"/>
          </ac:spMkLst>
        </pc:spChg>
      </pc:sldChg>
    </pc:docChg>
  </pc:docChgLst>
  <pc:docChgLst>
    <pc:chgData name="Alison Trew" userId="501ad152-89bb-4882-ac72-f31826cb2e78" providerId="ADAL" clId="{19B3101C-9AF1-4D34-A9F8-4D6598C6C31A}"/>
    <pc:docChg chg="custSel delSld modSld delMainMaster">
      <pc:chgData name="Alison Trew" userId="501ad152-89bb-4882-ac72-f31826cb2e78" providerId="ADAL" clId="{19B3101C-9AF1-4D34-A9F8-4D6598C6C31A}" dt="2023-12-12T11:19:42.861" v="339" actId="20577"/>
      <pc:docMkLst>
        <pc:docMk/>
      </pc:docMkLst>
      <pc:sldChg chg="modSp mod">
        <pc:chgData name="Alison Trew" userId="501ad152-89bb-4882-ac72-f31826cb2e78" providerId="ADAL" clId="{19B3101C-9AF1-4D34-A9F8-4D6598C6C31A}" dt="2023-12-12T11:05:54.536" v="1" actId="1076"/>
        <pc:sldMkLst>
          <pc:docMk/>
          <pc:sldMk cId="0" sldId="258"/>
        </pc:sldMkLst>
      </pc:sldChg>
      <pc:sldChg chg="modNotesTx">
        <pc:chgData name="Alison Trew" userId="501ad152-89bb-4882-ac72-f31826cb2e78" providerId="ADAL" clId="{19B3101C-9AF1-4D34-A9F8-4D6598C6C31A}" dt="2023-12-12T11:16:09.129" v="263"/>
        <pc:sldMkLst>
          <pc:docMk/>
          <pc:sldMk cId="0" sldId="267"/>
        </pc:sldMkLst>
      </pc:sldChg>
      <pc:sldChg chg="modSp mod">
        <pc:chgData name="Alison Trew" userId="501ad152-89bb-4882-ac72-f31826cb2e78" providerId="ADAL" clId="{19B3101C-9AF1-4D34-A9F8-4D6598C6C31A}" dt="2023-12-12T11:19:24.106" v="337" actId="114"/>
        <pc:sldMkLst>
          <pc:docMk/>
          <pc:sldMk cId="0" sldId="269"/>
        </pc:sldMkLst>
      </pc:sldChg>
      <pc:sldChg chg="modSp mod">
        <pc:chgData name="Alison Trew" userId="501ad152-89bb-4882-ac72-f31826cb2e78" providerId="ADAL" clId="{19B3101C-9AF1-4D34-A9F8-4D6598C6C31A}" dt="2023-12-12T11:19:42.861" v="339" actId="20577"/>
        <pc:sldMkLst>
          <pc:docMk/>
          <pc:sldMk cId="0" sldId="271"/>
        </pc:sldMkLst>
      </pc:sldChg>
      <pc:sldChg chg="modSp mod">
        <pc:chgData name="Alison Trew" userId="501ad152-89bb-4882-ac72-f31826cb2e78" providerId="ADAL" clId="{19B3101C-9AF1-4D34-A9F8-4D6598C6C31A}" dt="2023-12-12T11:06:35.357" v="38" actId="20577"/>
        <pc:sldMkLst>
          <pc:docMk/>
          <pc:sldMk cId="1114666576" sldId="274"/>
        </pc:sldMkLst>
      </pc:sldChg>
      <pc:sldChg chg="addSp modSp mod">
        <pc:chgData name="Alison Trew" userId="501ad152-89bb-4882-ac72-f31826cb2e78" providerId="ADAL" clId="{19B3101C-9AF1-4D34-A9F8-4D6598C6C31A}" dt="2023-12-12T11:19:11.194" v="336" actId="1076"/>
        <pc:sldMkLst>
          <pc:docMk/>
          <pc:sldMk cId="3580625701" sldId="275"/>
        </pc:sldMkLst>
      </pc:sldChg>
      <pc:sldChg chg="del">
        <pc:chgData name="Alison Trew" userId="501ad152-89bb-4882-ac72-f31826cb2e78" providerId="ADAL" clId="{19B3101C-9AF1-4D34-A9F8-4D6598C6C31A}" dt="2023-12-12T11:07:54.717" v="41" actId="47"/>
        <pc:sldMkLst>
          <pc:docMk/>
          <pc:sldMk cId="1592847583" sldId="282"/>
        </pc:sldMkLst>
      </pc:sldChg>
      <pc:sldChg chg="addSp delSp modSp mod modClrScheme chgLayout modNotesTx">
        <pc:chgData name="Alison Trew" userId="501ad152-89bb-4882-ac72-f31826cb2e78" providerId="ADAL" clId="{19B3101C-9AF1-4D34-A9F8-4D6598C6C31A}" dt="2023-12-12T11:18:03.343" v="331" actId="20577"/>
        <pc:sldMkLst>
          <pc:docMk/>
          <pc:sldMk cId="4111545798" sldId="283"/>
        </pc:sldMkLst>
      </pc:sldChg>
      <pc:sldMasterChg chg="del delSldLayout">
        <pc:chgData name="Alison Trew" userId="501ad152-89bb-4882-ac72-f31826cb2e78" providerId="ADAL" clId="{19B3101C-9AF1-4D34-A9F8-4D6598C6C31A}" dt="2023-12-12T11:07:54.717" v="41" actId="47"/>
        <pc:sldMasterMkLst>
          <pc:docMk/>
          <pc:sldMasterMk cId="2941299874" sldId="2147483808"/>
        </pc:sldMasterMkLst>
        <pc:sldLayoutChg chg="del">
          <pc:chgData name="Alison Trew" userId="501ad152-89bb-4882-ac72-f31826cb2e78" providerId="ADAL" clId="{19B3101C-9AF1-4D34-A9F8-4D6598C6C31A}" dt="2023-12-12T11:07:54.717" v="41" actId="47"/>
          <pc:sldLayoutMkLst>
            <pc:docMk/>
            <pc:sldMasterMk cId="2941299874" sldId="2147483808"/>
            <pc:sldLayoutMk cId="3738179778" sldId="2147483809"/>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951508745" sldId="2147483810"/>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921976011" sldId="2147483811"/>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559897579" sldId="2147483812"/>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4024091907" sldId="2147483813"/>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803105648" sldId="2147483814"/>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171853539" sldId="2147483815"/>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4164448913" sldId="2147483816"/>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384627659" sldId="2147483817"/>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380013483" sldId="2147483818"/>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617938967" sldId="2147483819"/>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815673669" sldId="2147483820"/>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2031790074" sldId="2147483821"/>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3137341270" sldId="2147483822"/>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705438241" sldId="2147483823"/>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081887977" sldId="2147483824"/>
          </pc:sldLayoutMkLst>
        </pc:sldLayoutChg>
        <pc:sldLayoutChg chg="del">
          <pc:chgData name="Alison Trew" userId="501ad152-89bb-4882-ac72-f31826cb2e78" providerId="ADAL" clId="{19B3101C-9AF1-4D34-A9F8-4D6598C6C31A}" dt="2023-12-12T11:07:54.717" v="41" actId="47"/>
          <pc:sldLayoutMkLst>
            <pc:docMk/>
            <pc:sldMasterMk cId="2941299874" sldId="2147483808"/>
            <pc:sldLayoutMk cId="1414036688" sldId="2147483825"/>
          </pc:sldLayoutMkLst>
        </pc:sldLayoutChg>
      </pc:sldMasterChg>
    </pc:docChg>
  </pc:docChgLst>
  <pc:docChgLst>
    <pc:chgData name="Julia Nash" userId="S::julia.nash@pstt.org.uk::d7b08ddb-3caf-4a6c-92e5-cc815fb5c3c2" providerId="AD" clId="Web-{92D87883-80B0-D509-B09D-0FC56B1AE43A}"/>
    <pc:docChg chg="modSld">
      <pc:chgData name="Julia Nash" userId="S::julia.nash@pstt.org.uk::d7b08ddb-3caf-4a6c-92e5-cc815fb5c3c2" providerId="AD" clId="Web-{92D87883-80B0-D509-B09D-0FC56B1AE43A}" dt="2023-12-06T16:29:25.868" v="20" actId="1076"/>
      <pc:docMkLst>
        <pc:docMk/>
      </pc:docMkLst>
      <pc:sldChg chg="modSp">
        <pc:chgData name="Julia Nash" userId="S::julia.nash@pstt.org.uk::d7b08ddb-3caf-4a6c-92e5-cc815fb5c3c2" providerId="AD" clId="Web-{92D87883-80B0-D509-B09D-0FC56B1AE43A}" dt="2023-12-06T16:29:25.868" v="20" actId="1076"/>
        <pc:sldMkLst>
          <pc:docMk/>
          <pc:sldMk cId="0" sldId="267"/>
        </pc:sldMkLst>
      </pc:sldChg>
    </pc:docChg>
  </pc:docChgLst>
  <pc:docChgLst>
    <pc:chgData name="Wendy Woodsford" userId="dd4886fa-f0a0-4f18-8f65-16d3fbb360dd" providerId="ADAL" clId="{DB0031D3-3DEE-45B8-AF5C-57E38340909E}"/>
    <pc:docChg chg="modSld">
      <pc:chgData name="Wendy Woodsford" userId="dd4886fa-f0a0-4f18-8f65-16d3fbb360dd" providerId="ADAL" clId="{DB0031D3-3DEE-45B8-AF5C-57E38340909E}" dt="2023-12-12T18:08:04.361" v="78" actId="1076"/>
      <pc:docMkLst>
        <pc:docMk/>
      </pc:docMkLst>
      <pc:sldChg chg="modSp mod">
        <pc:chgData name="Wendy Woodsford" userId="dd4886fa-f0a0-4f18-8f65-16d3fbb360dd" providerId="ADAL" clId="{DB0031D3-3DEE-45B8-AF5C-57E38340909E}" dt="2023-12-12T17:56:19.103" v="5" actId="1076"/>
        <pc:sldMkLst>
          <pc:docMk/>
          <pc:sldMk cId="0" sldId="256"/>
        </pc:sldMkLst>
      </pc:sldChg>
      <pc:sldChg chg="modSp mod">
        <pc:chgData name="Wendy Woodsford" userId="dd4886fa-f0a0-4f18-8f65-16d3fbb360dd" providerId="ADAL" clId="{DB0031D3-3DEE-45B8-AF5C-57E38340909E}" dt="2023-12-12T17:58:43.521" v="51" actId="14100"/>
        <pc:sldMkLst>
          <pc:docMk/>
          <pc:sldMk cId="0" sldId="258"/>
        </pc:sldMkLst>
      </pc:sldChg>
      <pc:sldChg chg="modSp mod">
        <pc:chgData name="Wendy Woodsford" userId="dd4886fa-f0a0-4f18-8f65-16d3fbb360dd" providerId="ADAL" clId="{DB0031D3-3DEE-45B8-AF5C-57E38340909E}" dt="2023-12-12T17:59:27.006" v="54" actId="1076"/>
        <pc:sldMkLst>
          <pc:docMk/>
          <pc:sldMk cId="0" sldId="259"/>
        </pc:sldMkLst>
      </pc:sldChg>
      <pc:sldChg chg="modSp mod">
        <pc:chgData name="Wendy Woodsford" userId="dd4886fa-f0a0-4f18-8f65-16d3fbb360dd" providerId="ADAL" clId="{DB0031D3-3DEE-45B8-AF5C-57E38340909E}" dt="2023-12-12T18:01:13.908" v="63" actId="1076"/>
        <pc:sldMkLst>
          <pc:docMk/>
          <pc:sldMk cId="0" sldId="262"/>
        </pc:sldMkLst>
      </pc:sldChg>
      <pc:sldChg chg="modSp mod">
        <pc:chgData name="Wendy Woodsford" userId="dd4886fa-f0a0-4f18-8f65-16d3fbb360dd" providerId="ADAL" clId="{DB0031D3-3DEE-45B8-AF5C-57E38340909E}" dt="2023-12-12T18:02:32.559" v="65" actId="1076"/>
        <pc:sldMkLst>
          <pc:docMk/>
          <pc:sldMk cId="0" sldId="265"/>
        </pc:sldMkLst>
      </pc:sldChg>
      <pc:sldChg chg="modSp mod">
        <pc:chgData name="Wendy Woodsford" userId="dd4886fa-f0a0-4f18-8f65-16d3fbb360dd" providerId="ADAL" clId="{DB0031D3-3DEE-45B8-AF5C-57E38340909E}" dt="2023-12-12T18:05:54.029" v="69" actId="113"/>
        <pc:sldMkLst>
          <pc:docMk/>
          <pc:sldMk cId="0" sldId="267"/>
        </pc:sldMkLst>
      </pc:sldChg>
      <pc:sldChg chg="modSp mod">
        <pc:chgData name="Wendy Woodsford" userId="dd4886fa-f0a0-4f18-8f65-16d3fbb360dd" providerId="ADAL" clId="{DB0031D3-3DEE-45B8-AF5C-57E38340909E}" dt="2023-12-12T18:08:04.361" v="78" actId="1076"/>
        <pc:sldMkLst>
          <pc:docMk/>
          <pc:sldMk cId="0" sldId="269"/>
        </pc:sldMkLst>
      </pc:sldChg>
      <pc:sldChg chg="modSp mod">
        <pc:chgData name="Wendy Woodsford" userId="dd4886fa-f0a0-4f18-8f65-16d3fbb360dd" providerId="ADAL" clId="{DB0031D3-3DEE-45B8-AF5C-57E38340909E}" dt="2023-12-12T18:03:19.531" v="67" actId="14100"/>
        <pc:sldMkLst>
          <pc:docMk/>
          <pc:sldMk cId="1114666576" sldId="274"/>
        </pc:sldMkLst>
      </pc:sldChg>
      <pc:sldChg chg="modSp mod">
        <pc:chgData name="Wendy Woodsford" userId="dd4886fa-f0a0-4f18-8f65-16d3fbb360dd" providerId="ADAL" clId="{DB0031D3-3DEE-45B8-AF5C-57E38340909E}" dt="2023-12-12T18:06:47.319" v="77" actId="1036"/>
        <pc:sldMkLst>
          <pc:docMk/>
          <pc:sldMk cId="3580625701" sldId="2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6"/>
        <p:cNvGrpSpPr/>
        <p:nvPr/>
      </p:nvGrpSpPr>
      <p:grpSpPr>
        <a:xfrm>
          <a:off x="0" y="0"/>
          <a:ext cx="0" cy="0"/>
          <a:chOff x="0" y="0"/>
          <a:chExt cx="0" cy="0"/>
        </a:xfrm>
      </p:grpSpPr>
      <p:sp>
        <p:nvSpPr>
          <p:cNvPr id="817" name="Google Shape;817;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8" name="Google Shape;81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19" name="Google Shape;819;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8" name="Google Shape;9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1800" dirty="0">
                <a:latin typeface="Calibri"/>
                <a:ea typeface="Calibri"/>
                <a:cs typeface="Calibri"/>
                <a:sym typeface="Calibri"/>
              </a:rPr>
              <a:t>Explain</a:t>
            </a:r>
            <a:endParaRPr dirty="0"/>
          </a:p>
          <a:p>
            <a:pPr marL="0" marR="0" lvl="0" indent="0" algn="l" rtl="0">
              <a:lnSpc>
                <a:spcPct val="100000"/>
              </a:lnSpc>
              <a:spcBef>
                <a:spcPts val="0"/>
              </a:spcBef>
              <a:spcAft>
                <a:spcPts val="0"/>
              </a:spcAft>
              <a:buClr>
                <a:schemeClr val="dk1"/>
              </a:buClr>
              <a:buSzPts val="1800"/>
              <a:buFont typeface="Calibri"/>
              <a:buNone/>
            </a:pPr>
            <a:r>
              <a:rPr lang="en-GB" sz="1800" dirty="0">
                <a:latin typeface="Calibri"/>
                <a:ea typeface="Calibri"/>
                <a:cs typeface="Calibri"/>
                <a:sym typeface="Calibri"/>
              </a:rPr>
              <a:t>During the drought, the scientists found some differences between the areas with and without termites (Table 1). The soil in the area with termites was damper and had more nutrients. More young trees, called seedlings, survived in the areas with termites. </a:t>
            </a:r>
            <a:endParaRPr dirty="0"/>
          </a:p>
          <a:p>
            <a:pPr marL="0" lvl="0" indent="0" algn="l" rtl="0">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GB" b="1" dirty="0"/>
              <a:t>What conclusions can you draw from these observations? </a:t>
            </a:r>
            <a:r>
              <a:rPr lang="en-GB" b="0" dirty="0"/>
              <a:t>Ask the children for their ideas. Points are listed on next slide.</a:t>
            </a:r>
            <a:endParaRPr dirty="0"/>
          </a:p>
          <a:p>
            <a:pPr marL="0" marR="0" lvl="0" indent="0" algn="l" rtl="0">
              <a:lnSpc>
                <a:spcPct val="100000"/>
              </a:lnSpc>
              <a:spcBef>
                <a:spcPts val="0"/>
              </a:spcBef>
              <a:spcAft>
                <a:spcPts val="0"/>
              </a:spcAft>
              <a:buClr>
                <a:schemeClr val="dk1"/>
              </a:buClr>
              <a:buSzPts val="1200"/>
              <a:buFont typeface="Calibri"/>
              <a:buNone/>
            </a:pPr>
            <a:r>
              <a:rPr lang="en-GB" b="0" dirty="0"/>
              <a:t>The scientists’ findings suggest that during droughts:</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Termites increase the decomposition of dead material on the forest floor</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 activity increases soil moisture</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Termite activity improves soil nutrients</a:t>
            </a:r>
            <a:endParaRPr dirty="0"/>
          </a:p>
          <a:p>
            <a:pPr marL="171450" marR="0" lvl="0" indent="-171450" algn="l" rtl="0">
              <a:lnSpc>
                <a:spcPct val="100000"/>
              </a:lnSpc>
              <a:spcBef>
                <a:spcPts val="0"/>
              </a:spcBef>
              <a:spcAft>
                <a:spcPts val="0"/>
              </a:spcAft>
              <a:buClr>
                <a:schemeClr val="dk1"/>
              </a:buClr>
              <a:buSzPts val="1200"/>
              <a:buFont typeface="Arial"/>
              <a:buChar char="•"/>
            </a:pPr>
            <a:r>
              <a:rPr lang="en-GB" b="0" dirty="0"/>
              <a:t>Many more young plants survive when termites are present during dry conditions</a:t>
            </a:r>
            <a:endParaRPr dirty="0"/>
          </a:p>
          <a:p>
            <a:pPr marL="171450" marR="0" lvl="0" indent="-95250" algn="l" rtl="0">
              <a:lnSpc>
                <a:spcPct val="100000"/>
              </a:lnSpc>
              <a:spcBef>
                <a:spcPts val="0"/>
              </a:spcBef>
              <a:spcAft>
                <a:spcPts val="0"/>
              </a:spcAft>
              <a:buClr>
                <a:schemeClr val="dk1"/>
              </a:buClr>
              <a:buSzPts val="1200"/>
              <a:buFont typeface="Arial"/>
              <a:buNone/>
            </a:pPr>
            <a:endParaRPr b="0" dirty="0"/>
          </a:p>
          <a:p>
            <a:pPr marL="0" marR="0" lvl="0" indent="0" algn="l" rtl="0">
              <a:lnSpc>
                <a:spcPct val="100000"/>
              </a:lnSpc>
              <a:spcBef>
                <a:spcPts val="0"/>
              </a:spcBef>
              <a:spcAft>
                <a:spcPts val="0"/>
              </a:spcAft>
              <a:buClr>
                <a:schemeClr val="dk1"/>
              </a:buClr>
              <a:buSzPts val="1200"/>
              <a:buFont typeface="Arial"/>
              <a:buNone/>
            </a:pPr>
            <a:r>
              <a:rPr lang="en-GB" b="1" dirty="0"/>
              <a:t>Do any results surprise you?</a:t>
            </a:r>
            <a:endParaRPr dirty="0"/>
          </a:p>
          <a:p>
            <a:pPr marL="0" marR="0" lvl="0" indent="0" algn="l" rtl="0">
              <a:lnSpc>
                <a:spcPct val="100000"/>
              </a:lnSpc>
              <a:spcBef>
                <a:spcPts val="0"/>
              </a:spcBef>
              <a:spcAft>
                <a:spcPts val="0"/>
              </a:spcAft>
              <a:buClr>
                <a:schemeClr val="dk1"/>
              </a:buClr>
              <a:buSzPts val="1200"/>
              <a:buFont typeface="Arial"/>
              <a:buNone/>
            </a:pPr>
            <a:r>
              <a:rPr lang="en-GB" b="0" dirty="0"/>
              <a:t>You might expect seedlings will not survive in a drought, whether insects are present or not.</a:t>
            </a:r>
            <a:endParaRPr dirty="0"/>
          </a:p>
          <a:p>
            <a:pPr marL="0" marR="0" lvl="0" indent="0" algn="l" rtl="0">
              <a:lnSpc>
                <a:spcPct val="100000"/>
              </a:lnSpc>
              <a:spcBef>
                <a:spcPts val="0"/>
              </a:spcBef>
              <a:spcAft>
                <a:spcPts val="0"/>
              </a:spcAft>
              <a:buClr>
                <a:schemeClr val="dk1"/>
              </a:buClr>
              <a:buSzPts val="1200"/>
              <a:buFont typeface="Arial"/>
              <a:buNone/>
            </a:pPr>
            <a:r>
              <a:rPr lang="en-GB" b="0" dirty="0"/>
              <a:t>You might be surprised that when termites are present in the rainforest when conditions are dry, more young plants survive.</a:t>
            </a:r>
            <a:endParaRPr dirty="0"/>
          </a:p>
          <a:p>
            <a:pPr marL="0" lvl="0" indent="0" algn="l" rtl="0">
              <a:spcBef>
                <a:spcPts val="0"/>
              </a:spcBef>
              <a:spcAft>
                <a:spcPts val="0"/>
              </a:spcAft>
              <a:buNone/>
            </a:pPr>
            <a:endParaRPr dirty="0"/>
          </a:p>
        </p:txBody>
      </p:sp>
      <p:sp>
        <p:nvSpPr>
          <p:cNvPr id="939" name="Google Shape;9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2916461d063_0_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2916461d063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b="1"/>
              <a:t>Why is this research important for climate change?</a:t>
            </a:r>
            <a:endParaRPr/>
          </a:p>
          <a:p>
            <a:pPr marL="0" lvl="0" indent="0" algn="l" rtl="0">
              <a:spcBef>
                <a:spcPts val="0"/>
              </a:spcBef>
              <a:spcAft>
                <a:spcPts val="0"/>
              </a:spcAft>
              <a:buClr>
                <a:schemeClr val="dk1"/>
              </a:buClr>
              <a:buSzPts val="1200"/>
              <a:buFont typeface="Arial"/>
              <a:buNone/>
            </a:pPr>
            <a:r>
              <a:rPr lang="en-GB"/>
              <a:t>To understand the significance of the scientists’ findings, it might help to explain this flow diagram.</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Climate scientists predict that global temperatures will continue to rise, and we could see more droughts and dry conditions in areas such as rain forests.</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In dry conditions, decomposers such as fungi and bacteria may struggle to survive. If their numbers are reduced, fewer nutrients will be released into the soil and less water. Other plants in the rainforest will find it hard to survive. This will have an impact on food chains and could affect many species in the rain forest.</a:t>
            </a:r>
            <a:endParaRPr/>
          </a:p>
          <a:p>
            <a:pPr marL="0" lvl="0" indent="0" algn="l" rtl="0">
              <a:spcBef>
                <a:spcPts val="0"/>
              </a:spcBef>
              <a:spcAft>
                <a:spcPts val="0"/>
              </a:spcAft>
              <a:buClr>
                <a:schemeClr val="dk1"/>
              </a:buClr>
              <a:buSzPts val="1200"/>
              <a:buFont typeface="Arial"/>
              <a:buNone/>
            </a:pPr>
            <a:endParaRPr/>
          </a:p>
          <a:p>
            <a:pPr marL="0" lvl="0" indent="0" algn="l" rtl="0">
              <a:spcBef>
                <a:spcPts val="0"/>
              </a:spcBef>
              <a:spcAft>
                <a:spcPts val="0"/>
              </a:spcAft>
              <a:buClr>
                <a:schemeClr val="dk1"/>
              </a:buClr>
              <a:buSzPts val="1200"/>
              <a:buFont typeface="Arial"/>
              <a:buNone/>
            </a:pPr>
            <a:r>
              <a:rPr lang="en-GB"/>
              <a:t>In contrast, termites are effective decomposers of decaying matter, even during a drought.</a:t>
            </a:r>
            <a:endParaRPr/>
          </a:p>
          <a:p>
            <a:pPr marL="0" lvl="0" indent="0" algn="l" rtl="0">
              <a:spcBef>
                <a:spcPts val="0"/>
              </a:spcBef>
              <a:spcAft>
                <a:spcPts val="0"/>
              </a:spcAft>
              <a:buClr>
                <a:schemeClr val="dk1"/>
              </a:buClr>
              <a:buFont typeface="Arial"/>
              <a:buNone/>
            </a:pPr>
            <a:r>
              <a:rPr lang="en-GB">
                <a:solidFill>
                  <a:srgbClr val="646463"/>
                </a:solidFill>
                <a:latin typeface="Inter"/>
                <a:ea typeface="Inter"/>
                <a:cs typeface="Inter"/>
                <a:sym typeface="Inter"/>
              </a:rPr>
              <a:t>Dry conditions are favourable for tunnelling and foraging above ground. Unlike microbial decomposers (e.g. bacteria) and fungi, termites can collect leaf litter from above ground and then move it below ground through their underground tunnels. They do not rely on trickles of water to pull the decaying plant matter down into the soil.</a:t>
            </a:r>
            <a:endParaRPr/>
          </a:p>
          <a:p>
            <a:pPr marL="0" lvl="0" indent="0" algn="l" rtl="0">
              <a:spcBef>
                <a:spcPts val="0"/>
              </a:spcBef>
              <a:spcAft>
                <a:spcPts val="0"/>
              </a:spcAft>
              <a:buClr>
                <a:schemeClr val="dk1"/>
              </a:buClr>
              <a:buFont typeface="Arial"/>
              <a:buNone/>
            </a:pPr>
            <a:r>
              <a:rPr lang="en-GB">
                <a:solidFill>
                  <a:srgbClr val="646463"/>
                </a:solidFill>
                <a:latin typeface="Inter"/>
                <a:ea typeface="Inter"/>
                <a:cs typeface="Inter"/>
                <a:sym typeface="Inter"/>
              </a:rPr>
              <a:t>As well as eating the dead materials, the microbes in their guts help termites break compounds down into simple substances: water and nutrients. Termite poo containing water and nutrients then increases the soil moisture and makes it nutrient-rich and able to support forest growth.</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None/>
            </a:pPr>
            <a:endParaRPr/>
          </a:p>
        </p:txBody>
      </p:sp>
      <p:sp>
        <p:nvSpPr>
          <p:cNvPr id="949" name="Google Shape;949;g2916461d063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MORE DETAILS OF ALL SCIENTISTS ON THE NEXT SLIDE (OPTIONAL)</a:t>
            </a:r>
          </a:p>
          <a:p>
            <a:pPr algn="l"/>
            <a:r>
              <a:rPr lang="en-GB" dirty="0"/>
              <a:t>Scientists from around the world worked together on this paper - </a:t>
            </a:r>
            <a:r>
              <a:rPr lang="en-GB" sz="1800" b="0" i="1" u="none" strike="noStrike" baseline="0" dirty="0">
                <a:solidFill>
                  <a:srgbClr val="231F20"/>
                </a:solidFill>
                <a:latin typeface="AdvTT28cd547d.B"/>
              </a:rPr>
              <a:t>Termites mitigate the effects of drought in tropical rainforest</a:t>
            </a:r>
          </a:p>
          <a:p>
            <a:pPr algn="l"/>
            <a:r>
              <a:rPr lang="en-GB" sz="1800" b="0" i="0" u="none" strike="noStrike" baseline="0" dirty="0">
                <a:solidFill>
                  <a:srgbClr val="231F20"/>
                </a:solidFill>
                <a:latin typeface="AdvTT28cd547d.B"/>
              </a:rPr>
              <a:t>Published in - </a:t>
            </a:r>
            <a:r>
              <a:rPr lang="fr-FR" sz="1800" b="0" i="0" u="none" strike="noStrike" baseline="0" dirty="0">
                <a:solidFill>
                  <a:srgbClr val="231F20"/>
                </a:solidFill>
                <a:latin typeface="AdvTT0b7bb6fa.I"/>
              </a:rPr>
              <a:t>Science </a:t>
            </a:r>
            <a:r>
              <a:rPr lang="fr-FR" sz="1800" b="0" i="0" u="none" strike="noStrike" baseline="0" dirty="0">
                <a:solidFill>
                  <a:srgbClr val="231F20"/>
                </a:solidFill>
                <a:latin typeface="AdvTT82e34213.B"/>
              </a:rPr>
              <a:t>363</a:t>
            </a:r>
            <a:r>
              <a:rPr lang="fr-FR" sz="1800" b="0" i="0" u="none" strike="noStrike" baseline="0" dirty="0">
                <a:solidFill>
                  <a:srgbClr val="231F20"/>
                </a:solidFill>
                <a:latin typeface="AdvTTd7835f12"/>
              </a:rPr>
              <a:t>, 174</a:t>
            </a:r>
            <a:r>
              <a:rPr lang="fr-FR" sz="1800" b="0" i="0" u="none" strike="noStrike" baseline="0" dirty="0">
                <a:solidFill>
                  <a:srgbClr val="231F20"/>
                </a:solidFill>
                <a:latin typeface="AdvTTd7835f12+20"/>
              </a:rPr>
              <a:t>–</a:t>
            </a:r>
            <a:r>
              <a:rPr lang="fr-FR" sz="1800" b="0" i="0" u="none" strike="noStrike" baseline="0" dirty="0">
                <a:solidFill>
                  <a:srgbClr val="231F20"/>
                </a:solidFill>
                <a:latin typeface="AdvTTd7835f12"/>
              </a:rPr>
              <a:t>177 (2019) 11</a:t>
            </a:r>
            <a:endParaRPr lang="en-GB" sz="1800" b="0" i="1" u="none" strike="noStrike" baseline="0" dirty="0">
              <a:solidFill>
                <a:srgbClr val="231F20"/>
              </a:solidFill>
              <a:latin typeface="AdvTT28cd547d.B"/>
            </a:endParaRPr>
          </a:p>
          <a:p>
            <a:pPr algn="l"/>
            <a:r>
              <a:rPr lang="en-GB" sz="1800" b="0" i="0" u="none" strike="noStrike" baseline="0" dirty="0">
                <a:solidFill>
                  <a:srgbClr val="231F20"/>
                </a:solidFill>
                <a:latin typeface="AdvTT82e34213.B"/>
              </a:rPr>
              <a:t>L. A. Ashton1,2,3</a:t>
            </a:r>
            <a:r>
              <a:rPr lang="en-GB" sz="1800" b="0" i="0" u="none" strike="noStrike" baseline="0" dirty="0">
                <a:solidFill>
                  <a:srgbClr val="231F20"/>
                </a:solidFill>
                <a:latin typeface="AdvTT9a5695f7"/>
              </a:rPr>
              <a:t>*</a:t>
            </a:r>
            <a:r>
              <a:rPr lang="en-GB" sz="1800" b="0" i="0" u="none" strike="noStrike" baseline="0" dirty="0">
                <a:solidFill>
                  <a:srgbClr val="231F20"/>
                </a:solidFill>
                <a:latin typeface="AdvTT82e34213.B"/>
              </a:rPr>
              <a:t>, H. M. Griffiths4</a:t>
            </a:r>
            <a:r>
              <a:rPr lang="en-GB" sz="1800" b="0" i="0" u="none" strike="noStrike" baseline="0" dirty="0">
                <a:solidFill>
                  <a:srgbClr val="231F20"/>
                </a:solidFill>
                <a:latin typeface="AdvTT9a5695f7"/>
              </a:rPr>
              <a:t>*</a:t>
            </a:r>
            <a:r>
              <a:rPr lang="en-GB" sz="1800" b="0" i="0" u="none" strike="noStrike" baseline="0" dirty="0">
                <a:solidFill>
                  <a:srgbClr val="231F20"/>
                </a:solidFill>
                <a:latin typeface="AdvTT9a5695f7+20"/>
              </a:rPr>
              <a:t>†</a:t>
            </a:r>
            <a:r>
              <a:rPr lang="en-GB" sz="1800" b="0" i="0" u="none" strike="noStrike" baseline="0" dirty="0">
                <a:solidFill>
                  <a:srgbClr val="231F20"/>
                </a:solidFill>
                <a:latin typeface="AdvTT82e34213.B"/>
              </a:rPr>
              <a:t>, C. L. Parr4,5,6, T. A. Evans7, R. K. Didham7,8, </a:t>
            </a:r>
            <a:r>
              <a:rPr lang="fi-FI" sz="1800" b="0" i="0" u="none" strike="noStrike" baseline="0" dirty="0">
                <a:solidFill>
                  <a:srgbClr val="231F20"/>
                </a:solidFill>
                <a:latin typeface="AdvTT82e34213.B"/>
              </a:rPr>
              <a:t>F. Hasan2, Y. A. Teh9, H. S. Tin10, C. S. Vairappan10, P. Eggleton2</a:t>
            </a:r>
            <a:endParaRPr lang="en-GB" dirty="0"/>
          </a:p>
          <a:p>
            <a:pPr marL="571500" indent="-342900" algn="l">
              <a:buFont typeface="+mj-lt"/>
              <a:buAutoNum type="arabicPeriod"/>
            </a:pPr>
            <a:r>
              <a:rPr lang="en-GB" sz="1800" b="0" i="0" u="none" strike="noStrike" baseline="0" dirty="0">
                <a:solidFill>
                  <a:srgbClr val="231F20"/>
                </a:solidFill>
                <a:latin typeface="AdvTTec37d199"/>
              </a:rPr>
              <a:t>School of Biological Sciences, The University of Hong Kong, Hong Kong SAR, </a:t>
            </a:r>
            <a:r>
              <a:rPr lang="en-GB" sz="1800" b="1" i="0" u="none" strike="noStrike" baseline="0" dirty="0">
                <a:solidFill>
                  <a:srgbClr val="231F20"/>
                </a:solidFill>
                <a:latin typeface="AdvTTec37d199"/>
              </a:rPr>
              <a:t>China</a:t>
            </a:r>
            <a:r>
              <a:rPr lang="en-GB" sz="1800" b="0" i="0" u="none" strike="noStrike" baseline="0" dirty="0">
                <a:solidFill>
                  <a:srgbClr val="231F20"/>
                </a:solidFill>
                <a:latin typeface="AdvTTec37d199"/>
              </a:rPr>
              <a:t>. </a:t>
            </a:r>
          </a:p>
          <a:p>
            <a:pPr marL="571500" indent="-342900" algn="l">
              <a:buFont typeface="+mj-lt"/>
              <a:buAutoNum type="arabicPeriod"/>
            </a:pPr>
            <a:r>
              <a:rPr lang="en-GB" sz="1800" b="0" i="0" u="none" strike="noStrike" baseline="0" dirty="0">
                <a:solidFill>
                  <a:srgbClr val="231F20"/>
                </a:solidFill>
                <a:latin typeface="AdvTTec37d199"/>
              </a:rPr>
              <a:t>Department of Life Sciences, Natural History Museum, London,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Environmental Futures Research Institute, Griffith University, Brisbane, Queensland,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School of Environmental Sciences, University of Liverpool, Liverpool,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Department of Zoology and Entomology, University of Pretoria, Pretoria, </a:t>
            </a:r>
            <a:r>
              <a:rPr lang="en-GB" sz="1800" b="1" i="0" u="none" strike="noStrike" baseline="0" dirty="0">
                <a:solidFill>
                  <a:srgbClr val="231F20"/>
                </a:solidFill>
                <a:latin typeface="AdvTTec37d199"/>
              </a:rPr>
              <a:t>South Africa. </a:t>
            </a:r>
          </a:p>
          <a:p>
            <a:pPr marL="571500" indent="-342900" algn="l">
              <a:buFont typeface="+mj-lt"/>
              <a:buAutoNum type="arabicPeriod"/>
            </a:pPr>
            <a:r>
              <a:rPr lang="en-GB" sz="1800" b="0" i="0" u="none" strike="noStrike" baseline="0" dirty="0">
                <a:solidFill>
                  <a:srgbClr val="231F20"/>
                </a:solidFill>
                <a:latin typeface="AdvTTec37d199"/>
              </a:rPr>
              <a:t>School of Animal, Plant and Environmental Sciences, University of the Witwatersrand, Wits, </a:t>
            </a:r>
            <a:r>
              <a:rPr lang="en-GB" sz="1800" b="1" i="0" u="none" strike="noStrike" baseline="0" dirty="0">
                <a:solidFill>
                  <a:srgbClr val="231F20"/>
                </a:solidFill>
                <a:latin typeface="AdvTTec37d199"/>
              </a:rPr>
              <a:t>South Africa. </a:t>
            </a:r>
          </a:p>
          <a:p>
            <a:pPr marL="571500" indent="-342900" algn="l">
              <a:buFont typeface="+mj-lt"/>
              <a:buAutoNum type="arabicPeriod"/>
            </a:pPr>
            <a:r>
              <a:rPr lang="en-GB" sz="1800" b="0" i="0" u="none" strike="noStrike" baseline="0" dirty="0">
                <a:solidFill>
                  <a:srgbClr val="231F20"/>
                </a:solidFill>
                <a:latin typeface="AdvTTec37d199"/>
              </a:rPr>
              <a:t>School of Biological Sciences, University of Western Australia, Perth, Western Australia,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CSIRO Health and Biosecurity, Centre for Environment and Life Sciences, Perth, Western Australia, </a:t>
            </a:r>
            <a:r>
              <a:rPr lang="en-GB" sz="1800" b="1" i="0" u="none" strike="noStrike" baseline="0" dirty="0">
                <a:solidFill>
                  <a:srgbClr val="231F20"/>
                </a:solidFill>
                <a:latin typeface="AdvTTec37d199"/>
              </a:rPr>
              <a:t>Australia. </a:t>
            </a:r>
          </a:p>
          <a:p>
            <a:pPr marL="571500" indent="-342900" algn="l">
              <a:buFont typeface="+mj-lt"/>
              <a:buAutoNum type="arabicPeriod"/>
            </a:pPr>
            <a:r>
              <a:rPr lang="en-GB" sz="1800" b="0" i="0" u="none" strike="noStrike" baseline="0" dirty="0">
                <a:solidFill>
                  <a:srgbClr val="231F20"/>
                </a:solidFill>
                <a:latin typeface="AdvTTec37d199"/>
              </a:rPr>
              <a:t>School of Biological Sciences, University of Aberdeen, Aberdeen, </a:t>
            </a:r>
            <a:r>
              <a:rPr lang="en-GB" sz="1800" b="1" i="0" u="none" strike="noStrike" baseline="0" dirty="0">
                <a:solidFill>
                  <a:srgbClr val="231F20"/>
                </a:solidFill>
                <a:latin typeface="AdvTTec37d199"/>
              </a:rPr>
              <a:t>UK. </a:t>
            </a:r>
          </a:p>
          <a:p>
            <a:pPr marL="571500" indent="-342900" algn="l">
              <a:buFont typeface="+mj-lt"/>
              <a:buAutoNum type="arabicPeriod"/>
            </a:pPr>
            <a:r>
              <a:rPr lang="en-GB" sz="1800" b="0" i="0" u="none" strike="noStrike" baseline="0" dirty="0">
                <a:solidFill>
                  <a:srgbClr val="231F20"/>
                </a:solidFill>
                <a:latin typeface="AdvTTec37d199"/>
              </a:rPr>
              <a:t>1Universiti Malaysia Sabah, Kota Kinabalu, Sabah, </a:t>
            </a:r>
            <a:r>
              <a:rPr lang="en-GB" sz="1800" b="1" i="0" u="none" strike="noStrike" baseline="0" dirty="0">
                <a:solidFill>
                  <a:srgbClr val="231F20"/>
                </a:solidFill>
                <a:latin typeface="AdvTTec37d199"/>
              </a:rPr>
              <a:t>Malaysia.</a:t>
            </a:r>
            <a:endParaRPr lang="en-GB" b="1"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1138835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2" name="Google Shape;97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en-GB" dirty="0"/>
              <a:t>Click on the hyperlinks to visit the scientists’ profile pages.</a:t>
            </a:r>
          </a:p>
          <a:p>
            <a:r>
              <a:rPr lang="en-GB" dirty="0"/>
              <a:t>Some have headshots of the scientist and describe their work.</a:t>
            </a:r>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p:txBody>
      </p:sp>
      <p:sp>
        <p:nvSpPr>
          <p:cNvPr id="973" name="Google Shape;973;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0"/>
        <p:cNvGrpSpPr/>
        <p:nvPr/>
      </p:nvGrpSpPr>
      <p:grpSpPr>
        <a:xfrm>
          <a:off x="0" y="0"/>
          <a:ext cx="0" cy="0"/>
          <a:chOff x="0" y="0"/>
          <a:chExt cx="0" cy="0"/>
        </a:xfrm>
      </p:grpSpPr>
      <p:sp>
        <p:nvSpPr>
          <p:cNvPr id="971" name="Google Shape;971;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2" name="Google Shape;972;p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646463"/>
              </a:buClr>
              <a:buSzPts val="1200"/>
              <a:buFont typeface="Inter"/>
              <a:buNone/>
            </a:pPr>
            <a:r>
              <a:rPr lang="en-GB" sz="1200" b="0" i="0" u="none" strike="noStrike" dirty="0">
                <a:solidFill>
                  <a:srgbClr val="646463"/>
                </a:solidFill>
                <a:latin typeface="Inter"/>
                <a:ea typeface="Inter"/>
                <a:cs typeface="Inter"/>
                <a:sym typeface="Inter"/>
              </a:rPr>
              <a:t>Activity suitable for children 7-11 years, either socially distanced learning or home learning.</a:t>
            </a:r>
            <a:endParaRPr dirty="0"/>
          </a:p>
          <a:p>
            <a:pPr marL="0" marR="0" lvl="0" indent="0" algn="l" rtl="0">
              <a:lnSpc>
                <a:spcPct val="100000"/>
              </a:lnSpc>
              <a:spcBef>
                <a:spcPts val="0"/>
              </a:spcBef>
              <a:spcAft>
                <a:spcPts val="0"/>
              </a:spcAft>
              <a:buClr>
                <a:srgbClr val="646463"/>
              </a:buClr>
              <a:buSzPts val="1200"/>
              <a:buFont typeface="Inter"/>
              <a:buNone/>
            </a:pPr>
            <a:r>
              <a:rPr lang="en-GB" sz="1200" b="0" i="0" u="none" strike="noStrike" dirty="0">
                <a:solidFill>
                  <a:srgbClr val="646463"/>
                </a:solidFill>
                <a:latin typeface="Inter"/>
                <a:ea typeface="Inter"/>
                <a:cs typeface="Inter"/>
                <a:sym typeface="Inter"/>
              </a:rPr>
              <a:t>The following two slides show examples carried out by children (ages 10-11) learning at home.</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b="1" dirty="0">
                <a:solidFill>
                  <a:schemeClr val="dk1"/>
                </a:solidFill>
              </a:rPr>
              <a:t>Resources</a:t>
            </a:r>
            <a:endParaRPr dirty="0"/>
          </a:p>
          <a:p>
            <a:pPr marL="0" lvl="0" indent="0" algn="l" rtl="0">
              <a:spcBef>
                <a:spcPts val="0"/>
              </a:spcBef>
              <a:spcAft>
                <a:spcPts val="0"/>
              </a:spcAft>
              <a:buNone/>
            </a:pPr>
            <a:r>
              <a:rPr lang="en-GB" dirty="0">
                <a:solidFill>
                  <a:schemeClr val="dk1"/>
                </a:solidFill>
              </a:rPr>
              <a:t>2 sticky notes (or paper approx. 5cm x 5xm &amp; glue stick/tape), jug of water, small coins (1p or 5p)</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dirty="0">
              <a:solidFill>
                <a:srgbClr val="646463"/>
              </a:solidFill>
              <a:latin typeface="Inter"/>
              <a:ea typeface="Inter"/>
              <a:cs typeface="Inter"/>
              <a:sym typeface="Inter"/>
            </a:endParaRPr>
          </a:p>
        </p:txBody>
      </p:sp>
      <p:sp>
        <p:nvSpPr>
          <p:cNvPr id="973" name="Google Shape;973;p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387634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5"/>
        <p:cNvGrpSpPr/>
        <p:nvPr/>
      </p:nvGrpSpPr>
      <p:grpSpPr>
        <a:xfrm>
          <a:off x="0" y="0"/>
          <a:ext cx="0" cy="0"/>
          <a:chOff x="0" y="0"/>
          <a:chExt cx="0" cy="0"/>
        </a:xfrm>
      </p:grpSpPr>
      <p:sp>
        <p:nvSpPr>
          <p:cNvPr id="986" name="Google Shape;986;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7" name="Google Shape;98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This slide shows results from St. Margaret’s C of E Junior School, Leamington Spa.</a:t>
            </a:r>
            <a:endParaRPr dirty="0"/>
          </a:p>
        </p:txBody>
      </p:sp>
      <p:sp>
        <p:nvSpPr>
          <p:cNvPr id="988" name="Google Shape;98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8"/>
        <p:cNvGrpSpPr/>
        <p:nvPr/>
      </p:nvGrpSpPr>
      <p:grpSpPr>
        <a:xfrm>
          <a:off x="0" y="0"/>
          <a:ext cx="0" cy="0"/>
          <a:chOff x="0" y="0"/>
          <a:chExt cx="0" cy="0"/>
        </a:xfrm>
      </p:grpSpPr>
      <p:sp>
        <p:nvSpPr>
          <p:cNvPr id="999" name="Google Shape;999;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0" name="Google Shape;100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1" name="Google Shape;100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Google Shape;1010;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1" name="Google Shape;1011;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2" name="Google Shape;1012;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0" name="Google Shape;102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1" name="Google Shape;102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8" name="Google Shape;102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9" name="Google Shape;102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0" name="Google Shape;8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dirty="0"/>
              <a:t>*We recommend that you </a:t>
            </a:r>
            <a:r>
              <a:rPr lang="en-GB" u="sng" dirty="0"/>
              <a:t>focus on one of these enquiry skills</a:t>
            </a:r>
            <a:r>
              <a:rPr lang="en-GB" u="none" dirty="0"/>
              <a:t> </a:t>
            </a:r>
            <a:r>
              <a:rPr lang="en-GB" dirty="0"/>
              <a:t>when children carry out one of the research-related investigations.</a:t>
            </a:r>
            <a:endParaRPr dirty="0"/>
          </a:p>
          <a:p>
            <a:pPr marL="0" lvl="0" indent="0" algn="l" rtl="0">
              <a:spcBef>
                <a:spcPts val="0"/>
              </a:spcBef>
              <a:spcAft>
                <a:spcPts val="0"/>
              </a:spcAft>
              <a:buClr>
                <a:schemeClr val="dk1"/>
              </a:buClr>
              <a:buSzPts val="1200"/>
              <a:buFont typeface="Arial"/>
              <a:buNone/>
            </a:pPr>
            <a:r>
              <a:rPr lang="en-GB" dirty="0"/>
              <a:t>Of course, you might like to choose a different focus:</a:t>
            </a:r>
            <a:endParaRPr dirty="0"/>
          </a:p>
          <a:p>
            <a:pPr marL="171450" lvl="0" indent="-171450" algn="l" rtl="0">
              <a:spcBef>
                <a:spcPts val="0"/>
              </a:spcBef>
              <a:spcAft>
                <a:spcPts val="0"/>
              </a:spcAft>
              <a:buClr>
                <a:schemeClr val="dk1"/>
              </a:buClr>
              <a:buSzPts val="1200"/>
              <a:buFont typeface="Arial"/>
              <a:buChar char="•"/>
            </a:pPr>
            <a:r>
              <a:rPr lang="en-GB" dirty="0"/>
              <a:t>Asking questions</a:t>
            </a:r>
            <a:endParaRPr dirty="0"/>
          </a:p>
          <a:p>
            <a:pPr marL="171450" lvl="0" indent="-171450" algn="l" rtl="0">
              <a:spcBef>
                <a:spcPts val="0"/>
              </a:spcBef>
              <a:spcAft>
                <a:spcPts val="0"/>
              </a:spcAft>
              <a:buClr>
                <a:schemeClr val="dk1"/>
              </a:buClr>
              <a:buSzPts val="1200"/>
              <a:buFont typeface="Arial"/>
              <a:buChar char="•"/>
            </a:pPr>
            <a:r>
              <a:rPr lang="en-GB" dirty="0"/>
              <a:t>Making predictions</a:t>
            </a:r>
            <a:endParaRPr dirty="0"/>
          </a:p>
          <a:p>
            <a:pPr marL="171450" lvl="0" indent="-171450" algn="l" rtl="0">
              <a:spcBef>
                <a:spcPts val="0"/>
              </a:spcBef>
              <a:spcAft>
                <a:spcPts val="0"/>
              </a:spcAft>
              <a:buClr>
                <a:schemeClr val="dk1"/>
              </a:buClr>
              <a:buSzPts val="1200"/>
              <a:buFont typeface="Arial"/>
              <a:buChar char="•"/>
            </a:pPr>
            <a:r>
              <a:rPr lang="en-GB" dirty="0"/>
              <a:t>Observing and measuring</a:t>
            </a:r>
            <a:endParaRPr dirty="0"/>
          </a:p>
          <a:p>
            <a:pPr marL="171450" lvl="0" indent="-171450" algn="l" rtl="0">
              <a:spcBef>
                <a:spcPts val="0"/>
              </a:spcBef>
              <a:spcAft>
                <a:spcPts val="0"/>
              </a:spcAft>
              <a:buClr>
                <a:schemeClr val="dk1"/>
              </a:buClr>
              <a:buSzPts val="1200"/>
              <a:buFont typeface="Arial"/>
              <a:buChar char="•"/>
            </a:pPr>
            <a:r>
              <a:rPr lang="en-GB" dirty="0"/>
              <a:t>Recording data</a:t>
            </a:r>
            <a:endParaRPr dirty="0"/>
          </a:p>
          <a:p>
            <a:pPr marL="171450" lvl="0" indent="-171450" algn="l" rtl="0">
              <a:spcBef>
                <a:spcPts val="0"/>
              </a:spcBef>
              <a:spcAft>
                <a:spcPts val="0"/>
              </a:spcAft>
              <a:buClr>
                <a:schemeClr val="dk1"/>
              </a:buClr>
              <a:buSzPts val="1200"/>
              <a:buFont typeface="Arial"/>
              <a:buChar char="•"/>
            </a:pPr>
            <a:r>
              <a:rPr lang="en-GB" dirty="0"/>
              <a:t>Evaluating</a:t>
            </a:r>
            <a:endParaRPr dirty="0"/>
          </a:p>
          <a:p>
            <a:pPr marL="171450" lvl="0"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GB" dirty="0"/>
              <a:t>Science vocabulary is defined on the next slide.</a:t>
            </a:r>
            <a:endParaRPr dirty="0"/>
          </a:p>
        </p:txBody>
      </p:sp>
      <p:sp>
        <p:nvSpPr>
          <p:cNvPr id="831" name="Google Shape;8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6" name="Google Shape;84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Notes for teachers</a:t>
            </a:r>
            <a:endParaRPr dirty="0"/>
          </a:p>
        </p:txBody>
      </p:sp>
      <p:sp>
        <p:nvSpPr>
          <p:cNvPr id="847" name="Google Shape;84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3" name="Google Shape;8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800"/>
              <a:buFont typeface="Calibri"/>
              <a:buNone/>
            </a:pPr>
            <a:r>
              <a:rPr lang="en-GB" sz="2800" dirty="0"/>
              <a:t>Run this short </a:t>
            </a:r>
            <a:r>
              <a:rPr lang="en-GB" sz="2800" b="1" dirty="0"/>
              <a:t>Explorify</a:t>
            </a:r>
            <a:r>
              <a:rPr lang="en-GB" sz="2800" dirty="0"/>
              <a:t> activity - https://explorify.uk/en/activities/odd-one-out/terrific-tree-dwellers</a:t>
            </a:r>
            <a:endParaRPr dirty="0"/>
          </a:p>
          <a:p>
            <a:pPr marL="0" marR="0" lvl="0" indent="0" algn="l" defTabSz="914400" rtl="0" eaLnBrk="1" fontAlgn="auto" latinLnBrk="0" hangingPunct="1">
              <a:lnSpc>
                <a:spcPct val="100000"/>
              </a:lnSpc>
              <a:spcBef>
                <a:spcPts val="0"/>
              </a:spcBef>
              <a:spcAft>
                <a:spcPts val="0"/>
              </a:spcAft>
              <a:buClr>
                <a:schemeClr val="dk1"/>
              </a:buClr>
              <a:buSzPts val="2800"/>
              <a:buFont typeface="Calibri"/>
              <a:buNone/>
              <a:tabLst/>
              <a:defRPr/>
            </a:pPr>
            <a:r>
              <a:rPr lang="en-GB" sz="2800" dirty="0">
                <a:effectLst/>
                <a:latin typeface="Segoe UI" panose="020B0502040204020203" pitchFamily="34" charset="0"/>
              </a:rPr>
              <a:t>Discuss where these animals live using the Background Science section of the Explorify activity for reference. </a:t>
            </a:r>
          </a:p>
          <a:p>
            <a:pPr marL="457200" marR="0" lvl="0" indent="-457200" algn="l" defTabSz="914400" rtl="0" eaLnBrk="1" fontAlgn="auto" latinLnBrk="0" hangingPunct="1">
              <a:lnSpc>
                <a:spcPct val="100000"/>
              </a:lnSpc>
              <a:spcBef>
                <a:spcPts val="0"/>
              </a:spcBef>
              <a:spcAft>
                <a:spcPts val="0"/>
              </a:spcAft>
              <a:buClr>
                <a:schemeClr val="dk1"/>
              </a:buClr>
              <a:buSzPts val="2800"/>
              <a:buFont typeface="Arial" panose="020B0604020202020204" pitchFamily="34" charset="0"/>
              <a:buChar char="•"/>
              <a:tabLst/>
              <a:defRPr/>
            </a:pPr>
            <a:r>
              <a:rPr lang="en-GB" sz="2800" dirty="0">
                <a:effectLst/>
                <a:latin typeface="Segoe UI" panose="020B0502040204020203" pitchFamily="34" charset="0"/>
              </a:rPr>
              <a:t>Can you find these locations on a World map?</a:t>
            </a:r>
          </a:p>
          <a:p>
            <a:pPr marL="457200" marR="0" lvl="0" indent="-457200" algn="l" defTabSz="914400" rtl="0" eaLnBrk="1" fontAlgn="auto" latinLnBrk="0" hangingPunct="1">
              <a:lnSpc>
                <a:spcPct val="100000"/>
              </a:lnSpc>
              <a:spcBef>
                <a:spcPts val="0"/>
              </a:spcBef>
              <a:spcAft>
                <a:spcPts val="0"/>
              </a:spcAft>
              <a:buClr>
                <a:schemeClr val="dk1"/>
              </a:buClr>
              <a:buSzPts val="2800"/>
              <a:buFont typeface="Arial" panose="020B0604020202020204" pitchFamily="34" charset="0"/>
              <a:buChar char="•"/>
              <a:tabLst/>
              <a:defRPr/>
            </a:pPr>
            <a:r>
              <a:rPr lang="en-GB" sz="2800" dirty="0">
                <a:effectLst/>
                <a:latin typeface="Segoe UI" panose="020B0502040204020203" pitchFamily="34" charset="0"/>
              </a:rPr>
              <a:t>What do children know about tropical rainforests?</a:t>
            </a:r>
            <a:endParaRPr lang="en-GB" sz="2800" dirty="0">
              <a:effectLst/>
              <a:latin typeface="Arial" panose="020B0604020202020204" pitchFamily="34" charset="0"/>
            </a:endParaRPr>
          </a:p>
          <a:p>
            <a:pPr marL="0" marR="0" lvl="0" indent="0" algn="l" rtl="0">
              <a:lnSpc>
                <a:spcPct val="100000"/>
              </a:lnSpc>
              <a:spcBef>
                <a:spcPts val="0"/>
              </a:spcBef>
              <a:spcAft>
                <a:spcPts val="0"/>
              </a:spcAft>
              <a:buClr>
                <a:schemeClr val="dk1"/>
              </a:buClr>
              <a:buSzPts val="2800"/>
              <a:buFont typeface="Calibri"/>
              <a:buNone/>
            </a:pPr>
            <a:endParaRPr lang="en-GB" sz="2800" dirty="0"/>
          </a:p>
          <a:p>
            <a:pPr marL="0" marR="0" lvl="0" indent="0" algn="l" rtl="0">
              <a:lnSpc>
                <a:spcPct val="100000"/>
              </a:lnSpc>
              <a:spcBef>
                <a:spcPts val="0"/>
              </a:spcBef>
              <a:spcAft>
                <a:spcPts val="0"/>
              </a:spcAft>
              <a:buClr>
                <a:schemeClr val="dk1"/>
              </a:buClr>
              <a:buSzPts val="2800"/>
              <a:buFont typeface="Calibri"/>
              <a:buNone/>
            </a:pPr>
            <a:r>
              <a:rPr lang="en-GB" sz="2800" dirty="0"/>
              <a:t>This link will take you to the Explorify website – if you do not have an account, sign up (it's free) before the lesson!</a:t>
            </a:r>
            <a:endParaRPr sz="2800" dirty="0"/>
          </a:p>
          <a:p>
            <a:pPr marL="0" lvl="0" indent="0" algn="l" rtl="0">
              <a:spcBef>
                <a:spcPts val="0"/>
              </a:spcBef>
              <a:spcAft>
                <a:spcPts val="0"/>
              </a:spcAft>
              <a:buNone/>
            </a:pPr>
            <a:endParaRPr sz="2800" b="0" i="0" dirty="0">
              <a:solidFill>
                <a:srgbClr val="292929"/>
              </a:solidFill>
              <a:latin typeface="Helvetica Neue"/>
              <a:ea typeface="Helvetica Neue"/>
              <a:cs typeface="Helvetica Neue"/>
              <a:sym typeface="Helvetica Neue"/>
            </a:endParaRPr>
          </a:p>
          <a:p>
            <a:pPr marL="0" lvl="0" indent="0" algn="l" rtl="0">
              <a:spcBef>
                <a:spcPts val="0"/>
              </a:spcBef>
              <a:spcAft>
                <a:spcPts val="0"/>
              </a:spcAft>
              <a:buNone/>
            </a:pPr>
            <a:endParaRPr sz="1800" b="1" i="0" u="none" strike="noStrike" dirty="0">
              <a:solidFill>
                <a:srgbClr val="636467"/>
              </a:solidFill>
              <a:latin typeface="Inter"/>
              <a:ea typeface="Inter"/>
              <a:cs typeface="Inter"/>
              <a:sym typeface="Inter"/>
            </a:endParaRPr>
          </a:p>
          <a:p>
            <a:pPr marL="0" lvl="0" indent="0" algn="l" rtl="0">
              <a:spcBef>
                <a:spcPts val="0"/>
              </a:spcBef>
              <a:spcAft>
                <a:spcPts val="0"/>
              </a:spcAft>
              <a:buClr>
                <a:schemeClr val="dk1"/>
              </a:buClr>
              <a:buSzPts val="1800"/>
              <a:buFont typeface="Arial"/>
              <a:buNone/>
            </a:pPr>
            <a:endParaRPr sz="1800" b="0" i="0" u="none" strike="noStrike" dirty="0">
              <a:solidFill>
                <a:srgbClr val="7F7F7F"/>
              </a:solidFill>
              <a:latin typeface="Trebuchet MS"/>
              <a:ea typeface="Trebuchet MS"/>
              <a:cs typeface="Trebuchet MS"/>
              <a:sym typeface="Trebuchet MS"/>
            </a:endParaRPr>
          </a:p>
        </p:txBody>
      </p:sp>
      <p:sp>
        <p:nvSpPr>
          <p:cNvPr id="854" name="Google Shape;8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215900" lvl="0" indent="0" algn="just" rtl="0">
              <a:spcBef>
                <a:spcPts val="0"/>
              </a:spcBef>
              <a:spcAft>
                <a:spcPts val="0"/>
              </a:spcAft>
              <a:buNone/>
            </a:pPr>
            <a:r>
              <a:rPr lang="en-GB" sz="2800" b="1" i="0" dirty="0">
                <a:solidFill>
                  <a:srgbClr val="292929"/>
                </a:solidFill>
                <a:latin typeface="Helvetica Neue"/>
                <a:ea typeface="Helvetica Neue"/>
                <a:cs typeface="Helvetica Neue"/>
                <a:sym typeface="Helvetica Neue"/>
              </a:rPr>
              <a:t>Explain:</a:t>
            </a:r>
            <a:endParaRPr dirty="0"/>
          </a:p>
          <a:p>
            <a:pPr marL="0" lvl="0" indent="0" algn="l" rtl="0">
              <a:spcBef>
                <a:spcPts val="0"/>
              </a:spcBef>
              <a:spcAft>
                <a:spcPts val="0"/>
              </a:spcAft>
              <a:buNone/>
            </a:pPr>
            <a:r>
              <a:rPr lang="en-GB" sz="1800" dirty="0">
                <a:latin typeface="Calibri"/>
                <a:ea typeface="Calibri"/>
                <a:cs typeface="Calibri"/>
                <a:sym typeface="Calibri"/>
              </a:rPr>
              <a:t>Termites are efficient decomposers because, with the help of micro-organisms in their guts, they can break down even the toughest woody cellulose fibres into simple substances such as water and compounds containing useful nutrients including nitrogen and phosphorus.</a:t>
            </a:r>
            <a:endParaRPr sz="1800" u="sng" dirty="0"/>
          </a:p>
          <a:p>
            <a:pPr marL="0" lvl="0" indent="0" algn="l" rtl="0">
              <a:spcBef>
                <a:spcPts val="0"/>
              </a:spcBef>
              <a:spcAft>
                <a:spcPts val="0"/>
              </a:spcAft>
              <a:buNone/>
            </a:pPr>
            <a:endParaRPr sz="28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sz="1800" b="0" i="0" dirty="0">
                <a:solidFill>
                  <a:srgbClr val="202122"/>
                </a:solidFill>
                <a:latin typeface="Arial"/>
                <a:ea typeface="Arial"/>
                <a:cs typeface="Arial"/>
                <a:sym typeface="Arial"/>
              </a:rPr>
              <a:t>Termites construct shelter tubes that start from the ground. They are built during the night, a time of higher humidity and they provide protection from predators such as ants. These passageways are made from soil and faeces and are normally brown in colour. The size of these shelter tubes depends on the number of food sources that are available. They range from less than 1 cm to several cm in width but may be dozens of metres in length.</a:t>
            </a:r>
            <a:endParaRPr sz="1800" dirty="0"/>
          </a:p>
          <a:p>
            <a:pPr marL="0" marR="215900" lvl="0" indent="0" algn="just" rtl="0">
              <a:spcBef>
                <a:spcPts val="4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lvl="0" indent="0" algn="l" rtl="0">
              <a:spcBef>
                <a:spcPts val="0"/>
              </a:spcBef>
              <a:spcAft>
                <a:spcPts val="0"/>
              </a:spcAft>
              <a:buNone/>
            </a:pPr>
            <a:r>
              <a:rPr lang="en-GB" sz="1800" u="sng" dirty="0"/>
              <a:t>Check children understand the terms in bold:</a:t>
            </a:r>
            <a:endParaRPr dirty="0"/>
          </a:p>
          <a:p>
            <a:pPr marL="0" lvl="0" indent="0" algn="l" rtl="0">
              <a:spcBef>
                <a:spcPts val="0"/>
              </a:spcBef>
              <a:spcAft>
                <a:spcPts val="0"/>
              </a:spcAft>
              <a:buNone/>
            </a:pPr>
            <a:r>
              <a:rPr lang="en-GB" sz="1800" b="1" dirty="0"/>
              <a:t>decomposers</a:t>
            </a:r>
            <a:r>
              <a:rPr lang="en-GB" sz="1800" dirty="0"/>
              <a:t> - </a:t>
            </a:r>
            <a:r>
              <a:rPr lang="en-GB" sz="2800" b="0" i="0" u="none" strike="noStrike" dirty="0">
                <a:solidFill>
                  <a:srgbClr val="646463"/>
                </a:solidFill>
                <a:latin typeface="Inter"/>
                <a:ea typeface="Inter"/>
                <a:cs typeface="Inter"/>
                <a:sym typeface="Inter"/>
              </a:rPr>
              <a:t>an organism that breaks down dead organisms (and their waste) into the substances that plants need for growth, e.g., fungi, earthworms, beetles and bacteria</a:t>
            </a:r>
            <a:endParaRPr dirty="0"/>
          </a:p>
          <a:p>
            <a:pPr marL="0" marR="215900" lvl="0" indent="0" algn="just" defTabSz="914400" rtl="0" eaLnBrk="1" fontAlgn="auto" latinLnBrk="0" hangingPunct="1">
              <a:lnSpc>
                <a:spcPct val="100000"/>
              </a:lnSpc>
              <a:spcBef>
                <a:spcPts val="420"/>
              </a:spcBef>
              <a:spcAft>
                <a:spcPts val="0"/>
              </a:spcAft>
              <a:buClr>
                <a:schemeClr val="dk1"/>
              </a:buClr>
              <a:buSzPts val="1800"/>
              <a:buFont typeface="Noto Sans Symbols"/>
              <a:buNone/>
              <a:tabLst/>
              <a:defRPr/>
            </a:pPr>
            <a:r>
              <a:rPr lang="en-GB" sz="1800" b="1" dirty="0">
                <a:solidFill>
                  <a:srgbClr val="575757"/>
                </a:solidFill>
                <a:latin typeface="Calibri"/>
                <a:cs typeface="Calibri"/>
                <a:sym typeface="Calibri"/>
              </a:rPr>
              <a:t>nutrients</a:t>
            </a:r>
            <a:r>
              <a:rPr lang="en-GB" sz="1800" dirty="0">
                <a:solidFill>
                  <a:srgbClr val="575757"/>
                </a:solidFill>
                <a:latin typeface="Calibri"/>
                <a:cs typeface="Calibri"/>
                <a:sym typeface="Calibri"/>
              </a:rPr>
              <a:t> - nutrients are needed for living things to survive, grow and reproduce; they include carbohydrates, fats, proteins, vitamins and minerals</a:t>
            </a:r>
          </a:p>
          <a:p>
            <a:pPr marL="0" marR="215900" lvl="0" indent="0" algn="just" rtl="0">
              <a:spcBef>
                <a:spcPts val="4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Arial"/>
              <a:buNone/>
            </a:pPr>
            <a:endParaRPr b="1" dirty="0"/>
          </a:p>
        </p:txBody>
      </p:sp>
      <p:sp>
        <p:nvSpPr>
          <p:cNvPr id="864" name="Google Shape;86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Google Shape;875;g2916461d063_0_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6" name="Google Shape;876;g2916461d063_0_6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400" dirty="0"/>
              <a:t>All food chains start with plants - the </a:t>
            </a:r>
            <a:r>
              <a:rPr lang="en-GB" sz="1400" b="1" dirty="0"/>
              <a:t>producers </a:t>
            </a:r>
            <a:r>
              <a:rPr lang="en-GB" sz="1400" dirty="0"/>
              <a:t>that can make their own food. </a:t>
            </a:r>
          </a:p>
          <a:p>
            <a:pPr marL="0" lvl="0" indent="0" algn="l" rtl="0">
              <a:lnSpc>
                <a:spcPct val="107916"/>
              </a:lnSpc>
              <a:spcBef>
                <a:spcPts val="0"/>
              </a:spcBef>
              <a:spcAft>
                <a:spcPts val="0"/>
              </a:spcAft>
              <a:buClr>
                <a:schemeClr val="dk1"/>
              </a:buClr>
              <a:buSzPts val="1100"/>
              <a:buFont typeface="Arial"/>
              <a:buNone/>
            </a:pPr>
            <a:r>
              <a:rPr lang="en-GB" sz="1400" dirty="0"/>
              <a:t>The animals that eat plants are called herbivores. Animals who eat plants and other animals are called omnivores and those which just eat meat are</a:t>
            </a:r>
            <a:r>
              <a:rPr lang="en-GB" sz="1400" b="1" dirty="0"/>
              <a:t> </a:t>
            </a:r>
            <a:r>
              <a:rPr lang="en-GB" sz="1400" dirty="0"/>
              <a:t>carnivores. </a:t>
            </a:r>
            <a:endParaRPr sz="1400" dirty="0"/>
          </a:p>
          <a:p>
            <a:pPr marL="0" lvl="0" indent="0" algn="l" rtl="0">
              <a:lnSpc>
                <a:spcPct val="107916"/>
              </a:lnSpc>
              <a:spcBef>
                <a:spcPts val="800"/>
              </a:spcBef>
              <a:spcAft>
                <a:spcPts val="0"/>
              </a:spcAft>
              <a:buClr>
                <a:schemeClr val="dk1"/>
              </a:buClr>
              <a:buSzPts val="1100"/>
              <a:buFont typeface="Arial"/>
              <a:buNone/>
            </a:pPr>
            <a:endParaRPr lang="en-GB" sz="1400" dirty="0"/>
          </a:p>
          <a:p>
            <a:pPr marL="0" lvl="0" indent="0" algn="l" rtl="0">
              <a:lnSpc>
                <a:spcPct val="107916"/>
              </a:lnSpc>
              <a:spcBef>
                <a:spcPts val="800"/>
              </a:spcBef>
              <a:spcAft>
                <a:spcPts val="0"/>
              </a:spcAft>
              <a:buClr>
                <a:schemeClr val="dk1"/>
              </a:buClr>
              <a:buSzPts val="1100"/>
              <a:buFont typeface="Arial"/>
              <a:buNone/>
            </a:pPr>
            <a:r>
              <a:rPr lang="en-GB" sz="1400" dirty="0"/>
              <a:t>What happens when plants and animals die? </a:t>
            </a:r>
          </a:p>
          <a:p>
            <a:pPr marL="0" lvl="0" indent="0" algn="l" rtl="0">
              <a:lnSpc>
                <a:spcPct val="107916"/>
              </a:lnSpc>
              <a:spcBef>
                <a:spcPts val="800"/>
              </a:spcBef>
              <a:spcAft>
                <a:spcPts val="0"/>
              </a:spcAft>
              <a:buClr>
                <a:schemeClr val="dk1"/>
              </a:buClr>
              <a:buSzPts val="1100"/>
              <a:buFont typeface="Arial"/>
              <a:buNone/>
            </a:pPr>
            <a:r>
              <a:rPr lang="en-GB" sz="1400" b="1" dirty="0"/>
              <a:t>Decomposers</a:t>
            </a:r>
            <a:r>
              <a:rPr lang="en-GB" sz="1400" dirty="0"/>
              <a:t> make sure that the nutrients are recycled to the soil.  Without them, dead plants and animals (and their poo) would pile up and there would be no </a:t>
            </a:r>
            <a:r>
              <a:rPr lang="en-GB" sz="1400" b="1" dirty="0"/>
              <a:t>nutrients</a:t>
            </a:r>
            <a:r>
              <a:rPr lang="en-GB" sz="1400" dirty="0"/>
              <a:t> available for new plants to grow</a:t>
            </a:r>
            <a:r>
              <a:rPr lang="en-GB" sz="1400" b="1" dirty="0"/>
              <a:t>. </a:t>
            </a:r>
          </a:p>
          <a:p>
            <a:pPr marL="0" lvl="0" indent="0" algn="l" rtl="0">
              <a:lnSpc>
                <a:spcPct val="107916"/>
              </a:lnSpc>
              <a:spcBef>
                <a:spcPts val="800"/>
              </a:spcBef>
              <a:spcAft>
                <a:spcPts val="0"/>
              </a:spcAft>
              <a:buClr>
                <a:schemeClr val="dk1"/>
              </a:buClr>
              <a:buSzPts val="1100"/>
              <a:buFont typeface="Arial"/>
              <a:buNone/>
            </a:pPr>
            <a:r>
              <a:rPr lang="en-GB" sz="1400" b="1" dirty="0"/>
              <a:t>Decomposers, </a:t>
            </a:r>
            <a:r>
              <a:rPr lang="en-GB" sz="1400" dirty="0"/>
              <a:t>like fungi, microbes and termites</a:t>
            </a:r>
            <a:r>
              <a:rPr lang="en-GB" sz="1400" b="1" dirty="0"/>
              <a:t>,</a:t>
            </a:r>
            <a:r>
              <a:rPr lang="en-GB" sz="1400" dirty="0"/>
              <a:t> are nature’s recycling team.</a:t>
            </a:r>
            <a:endParaRPr sz="2800" b="1" dirty="0">
              <a:solidFill>
                <a:srgbClr val="292929"/>
              </a:solidFill>
              <a:latin typeface="Helvetica Neue"/>
              <a:ea typeface="Helvetica Neue"/>
              <a:cs typeface="Helvetica Neue"/>
              <a:sym typeface="Helvetica Neue"/>
            </a:endParaRPr>
          </a:p>
          <a:p>
            <a:pPr marL="0" marR="215900" lvl="0" indent="0" algn="just" rtl="0">
              <a:spcBef>
                <a:spcPts val="1220"/>
              </a:spcBef>
              <a:spcAft>
                <a:spcPts val="0"/>
              </a:spcAft>
              <a:buClr>
                <a:schemeClr val="dk1"/>
              </a:buClr>
              <a:buSzPts val="1800"/>
              <a:buFont typeface="Noto Sans Symbols"/>
              <a:buNone/>
            </a:pPr>
            <a:endParaRPr sz="18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Calibri"/>
              <a:buNone/>
            </a:pPr>
            <a:r>
              <a:rPr lang="en-GB" b="1" dirty="0"/>
              <a:t>Ask:</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is the word to describe animals which eat plants and animals?</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is the meaning of the word ‘</a:t>
            </a:r>
            <a:r>
              <a:rPr lang="en-GB" sz="1200" b="1" i="0" dirty="0">
                <a:latin typeface="Calibri"/>
                <a:ea typeface="Calibri"/>
                <a:cs typeface="Calibri"/>
                <a:sym typeface="Calibri"/>
              </a:rPr>
              <a:t>nutrients</a:t>
            </a:r>
            <a:r>
              <a:rPr lang="en-GB" sz="1200" i="0" dirty="0">
                <a:latin typeface="Calibri"/>
                <a:ea typeface="Calibri"/>
                <a:cs typeface="Calibri"/>
                <a:sym typeface="Calibri"/>
              </a:rPr>
              <a:t>’?</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What happens to autumn leaves once they fall off the trees?</a:t>
            </a:r>
            <a:endParaRPr dirty="0"/>
          </a:p>
          <a:p>
            <a:pPr marL="0" lvl="0" indent="0" algn="l" rtl="0">
              <a:spcBef>
                <a:spcPts val="0"/>
              </a:spcBef>
              <a:spcAft>
                <a:spcPts val="0"/>
              </a:spcAft>
              <a:buNone/>
            </a:pPr>
            <a:r>
              <a:rPr lang="en-GB" sz="1800" dirty="0"/>
              <a:t>When plants and animals die, decomposers make sure that the nutrients are recycled into the soil.</a:t>
            </a:r>
            <a:endParaRPr sz="1800" dirty="0"/>
          </a:p>
          <a:p>
            <a:pPr marL="0" lvl="0" indent="0" algn="l" rtl="0">
              <a:spcBef>
                <a:spcPts val="0"/>
              </a:spcBef>
              <a:spcAft>
                <a:spcPts val="0"/>
              </a:spcAft>
              <a:buNone/>
            </a:pPr>
            <a:r>
              <a:rPr lang="en-GB" sz="1800" dirty="0"/>
              <a:t>This provides nutrients for new plants to grow.</a:t>
            </a:r>
            <a:endParaRPr sz="1800" dirty="0"/>
          </a:p>
          <a:p>
            <a:pPr marL="0" lvl="0" indent="0" algn="l" rtl="0">
              <a:spcBef>
                <a:spcPts val="80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GB" sz="1200" b="1" dirty="0"/>
              <a:t>Nutrients</a:t>
            </a:r>
            <a:r>
              <a:rPr lang="en-GB" sz="1200" dirty="0"/>
              <a:t> - </a:t>
            </a:r>
            <a:r>
              <a:rPr lang="en-GB" sz="1200" b="0" i="0" dirty="0">
                <a:solidFill>
                  <a:srgbClr val="202124"/>
                </a:solidFill>
                <a:latin typeface="arial"/>
                <a:ea typeface="arial"/>
                <a:cs typeface="arial"/>
                <a:sym typeface="arial"/>
              </a:rPr>
              <a:t>a substance (chemical compounds in food) that provides nourishment essential for the maintenance of life and for growth, e.g. proteins, fats, carbohydrates, vitamins and minerals</a:t>
            </a:r>
            <a:endParaRPr sz="1200" dirty="0"/>
          </a:p>
          <a:p>
            <a:pPr marL="0" lvl="0" indent="0" algn="l" rtl="0">
              <a:spcBef>
                <a:spcPts val="0"/>
              </a:spcBef>
              <a:spcAft>
                <a:spcPts val="0"/>
              </a:spcAft>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endParaRPr b="1" dirty="0"/>
          </a:p>
        </p:txBody>
      </p:sp>
      <p:sp>
        <p:nvSpPr>
          <p:cNvPr id="877" name="Google Shape;877;g2916461d063_0_6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5" name="Google Shape;90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The children will need to know a little about rainforests and plant growth.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Superscripts: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t>Scientists have estimated that 50% of life on Earth can be found in a rainforest.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800" dirty="0"/>
              <a:t>&gt;25% of our natural medicines were discovered in rainforest.</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sz="1800" b="0" i="0" u="none" strike="noStrike" dirty="0">
              <a:solidFill>
                <a:srgbClr val="646463"/>
              </a:solidFill>
              <a:latin typeface="Inter"/>
              <a:ea typeface="Inter"/>
              <a:cs typeface="Inter"/>
              <a:sym typeface="Inter"/>
            </a:endParaRPr>
          </a:p>
          <a:p>
            <a:pPr marL="0" lvl="0" indent="0" algn="l" rtl="0">
              <a:spcBef>
                <a:spcPts val="0"/>
              </a:spcBef>
              <a:spcAft>
                <a:spcPts val="0"/>
              </a:spcAft>
              <a:buNone/>
            </a:pPr>
            <a:r>
              <a:rPr lang="en-GB" sz="1800" b="0" i="0" u="none" strike="noStrike" dirty="0">
                <a:solidFill>
                  <a:srgbClr val="646463"/>
                </a:solidFill>
                <a:latin typeface="Inter"/>
                <a:ea typeface="Inter"/>
                <a:cs typeface="Inter"/>
                <a:sym typeface="Inter"/>
              </a:rPr>
              <a:t>Children could find out more about rainforests here:</a:t>
            </a:r>
            <a:endParaRPr dirty="0"/>
          </a:p>
          <a:p>
            <a:pPr marL="285750" lvl="0" indent="-285750" algn="l" rtl="0">
              <a:spcBef>
                <a:spcPts val="0"/>
              </a:spcBef>
              <a:spcAft>
                <a:spcPts val="0"/>
              </a:spcAft>
              <a:buClr>
                <a:srgbClr val="646463"/>
              </a:buClr>
              <a:buSzPts val="1800"/>
              <a:buFont typeface="Arial"/>
              <a:buChar char="•"/>
            </a:pPr>
            <a:r>
              <a:rPr lang="en-GB" sz="1800" b="0" i="0" u="none" strike="noStrike" dirty="0">
                <a:solidFill>
                  <a:srgbClr val="646463"/>
                </a:solidFill>
                <a:latin typeface="Inter"/>
                <a:ea typeface="Inter"/>
                <a:cs typeface="Inter"/>
                <a:sym typeface="Inter"/>
              </a:rPr>
              <a:t>National Geographic Kids - https://www.natgeokids.com/uk/discover/geography/physical-geography/15-cool-things-about-rainforests/ </a:t>
            </a:r>
            <a:endParaRPr dirty="0"/>
          </a:p>
          <a:p>
            <a:pPr marL="285750" lvl="0" indent="-285750" algn="l" rtl="0">
              <a:spcBef>
                <a:spcPts val="0"/>
              </a:spcBef>
              <a:spcAft>
                <a:spcPts val="0"/>
              </a:spcAft>
              <a:buClr>
                <a:srgbClr val="646463"/>
              </a:buClr>
              <a:buSzPts val="1800"/>
              <a:buFont typeface="Arial"/>
              <a:buChar char="•"/>
            </a:pPr>
            <a:r>
              <a:rPr lang="en-GB" sz="1800" b="0" i="0" u="none" strike="noStrike" dirty="0">
                <a:solidFill>
                  <a:srgbClr val="646463"/>
                </a:solidFill>
                <a:latin typeface="Inter"/>
                <a:ea typeface="Inter"/>
                <a:cs typeface="Inter"/>
                <a:sym typeface="Inter"/>
              </a:rPr>
              <a:t>Rainforest Foundation UK have Student and Teacher Packs - rainforestfoundationuk.org/</a:t>
            </a:r>
            <a:r>
              <a:rPr lang="en-GB" sz="1800" b="0" i="0" u="none" strike="noStrike" dirty="0" err="1">
                <a:solidFill>
                  <a:srgbClr val="646463"/>
                </a:solidFill>
                <a:latin typeface="Inter"/>
                <a:ea typeface="Inter"/>
                <a:cs typeface="Inter"/>
                <a:sym typeface="Inter"/>
              </a:rPr>
              <a:t>education-pack?gclid</a:t>
            </a:r>
            <a:r>
              <a:rPr lang="en-GB" sz="1800" b="0" i="0" u="none" strike="noStrike" dirty="0">
                <a:solidFill>
                  <a:srgbClr val="646463"/>
                </a:solidFill>
                <a:latin typeface="Inter"/>
                <a:ea typeface="Inter"/>
                <a:cs typeface="Inter"/>
                <a:sym typeface="Inter"/>
              </a:rPr>
              <a:t>=Cj0KCQjwi7yCBhDJARIsAMWFScN8p4D1EvWza3Lo5SKdh1MZ-CDH9ot4xUbp4lpjfbWEgVGelnBQmsIaAiq8EALw_wcB</a:t>
            </a:r>
          </a:p>
          <a:p>
            <a:pPr marL="285750" lvl="0" indent="-285750" algn="l" rtl="0">
              <a:spcBef>
                <a:spcPts val="0"/>
              </a:spcBef>
              <a:spcAft>
                <a:spcPts val="0"/>
              </a:spcAft>
              <a:buClr>
                <a:srgbClr val="646463"/>
              </a:buClr>
              <a:buSzPts val="1800"/>
              <a:buFont typeface="Arial"/>
              <a:buChar char="•"/>
            </a:pPr>
            <a:endParaRPr lang="en-GB" sz="1800" b="0" i="0" u="none" strike="noStrike" dirty="0">
              <a:solidFill>
                <a:srgbClr val="646463"/>
              </a:solidFill>
              <a:latin typeface="Inter"/>
              <a:ea typeface="Inter"/>
              <a:sym typeface="Inter"/>
            </a:endParaRPr>
          </a:p>
          <a:p>
            <a:pPr marL="0" lvl="0" indent="0" algn="l" rtl="0">
              <a:spcBef>
                <a:spcPts val="0"/>
              </a:spcBef>
              <a:spcAft>
                <a:spcPts val="0"/>
              </a:spcAft>
              <a:buClr>
                <a:srgbClr val="646463"/>
              </a:buClr>
              <a:buSzPts val="1800"/>
              <a:buFont typeface="Arial"/>
              <a:buNone/>
            </a:pPr>
            <a:r>
              <a:rPr lang="en-GB" sz="1800" b="1" i="0" u="none" strike="noStrike" dirty="0">
                <a:solidFill>
                  <a:srgbClr val="646463"/>
                </a:solidFill>
                <a:latin typeface="Inter"/>
                <a:ea typeface="Inter"/>
                <a:sym typeface="Inter"/>
              </a:rPr>
              <a:t>Discuss - What do plants need to grow?</a:t>
            </a:r>
          </a:p>
          <a:p>
            <a:pPr marL="0" lvl="0" indent="0" algn="l" rtl="0">
              <a:spcBef>
                <a:spcPts val="0"/>
              </a:spcBef>
              <a:spcAft>
                <a:spcPts val="0"/>
              </a:spcAft>
              <a:buClr>
                <a:srgbClr val="646463"/>
              </a:buClr>
              <a:buSzPts val="1800"/>
              <a:buFont typeface="Arial"/>
              <a:buNone/>
            </a:pPr>
            <a:r>
              <a:rPr lang="en-GB" sz="1800" b="0" i="0" u="none" strike="noStrike" dirty="0">
                <a:solidFill>
                  <a:srgbClr val="646463"/>
                </a:solidFill>
                <a:latin typeface="Inter"/>
                <a:ea typeface="Inter"/>
                <a:sym typeface="Inter"/>
              </a:rPr>
              <a:t>Light, water, carbon dioxide, warmth </a:t>
            </a:r>
            <a:r>
              <a:rPr lang="en-GB" sz="1800" b="0" i="0" u="none" strike="noStrike" dirty="0">
                <a:solidFill>
                  <a:srgbClr val="646463"/>
                </a:solidFill>
                <a:latin typeface="Inter"/>
                <a:ea typeface="Inter"/>
                <a:sym typeface="Wingdings" panose="05000000000000000000" pitchFamily="2" charset="2"/>
              </a:rPr>
              <a:t></a:t>
            </a:r>
            <a:r>
              <a:rPr lang="en-GB" sz="1800" b="0" i="0" u="none" strike="noStrike" dirty="0">
                <a:solidFill>
                  <a:srgbClr val="646463"/>
                </a:solidFill>
                <a:latin typeface="Inter"/>
                <a:ea typeface="Inter"/>
                <a:sym typeface="Inter"/>
              </a:rPr>
              <a:t> plants make their own food.</a:t>
            </a:r>
          </a:p>
          <a:p>
            <a:pPr marL="0" lvl="0" indent="0" algn="l" rtl="0">
              <a:spcBef>
                <a:spcPts val="0"/>
              </a:spcBef>
              <a:spcAft>
                <a:spcPts val="0"/>
              </a:spcAft>
              <a:buClr>
                <a:srgbClr val="646463"/>
              </a:buClr>
              <a:buSzPts val="1800"/>
              <a:buFont typeface="Arial"/>
              <a:buNone/>
            </a:pPr>
            <a:r>
              <a:rPr lang="en-GB" sz="1800" b="0" i="0" u="none" strike="noStrike" dirty="0">
                <a:solidFill>
                  <a:srgbClr val="646463"/>
                </a:solidFill>
                <a:latin typeface="Inter"/>
                <a:ea typeface="Inter"/>
                <a:sym typeface="Inter"/>
              </a:rPr>
              <a:t>The process is called photosynthesis.</a:t>
            </a:r>
          </a:p>
          <a:p>
            <a:pPr marL="0" lvl="0" indent="0" algn="l" rtl="0">
              <a:spcBef>
                <a:spcPts val="0"/>
              </a:spcBef>
              <a:spcAft>
                <a:spcPts val="0"/>
              </a:spcAft>
              <a:buClr>
                <a:srgbClr val="646463"/>
              </a:buClr>
              <a:buSzPts val="1800"/>
              <a:buFont typeface="Arial"/>
              <a:buNone/>
            </a:pPr>
            <a:endParaRPr dirty="0"/>
          </a:p>
          <a:p>
            <a:pPr marL="285750" lvl="0" indent="-171450" algn="l" rtl="0">
              <a:spcBef>
                <a:spcPts val="0"/>
              </a:spcBef>
              <a:spcAft>
                <a:spcPts val="0"/>
              </a:spcAft>
              <a:buClr>
                <a:schemeClr val="dk1"/>
              </a:buClr>
              <a:buSzPts val="1800"/>
              <a:buFont typeface="Arial"/>
              <a:buNone/>
            </a:pPr>
            <a:endParaRPr sz="1800" b="0" i="0" u="none" strike="noStrike" dirty="0">
              <a:solidFill>
                <a:srgbClr val="646463"/>
              </a:solidFill>
              <a:latin typeface="Inter"/>
              <a:ea typeface="Inter"/>
              <a:cs typeface="Inter"/>
              <a:sym typeface="Inter"/>
            </a:endParaRPr>
          </a:p>
          <a:p>
            <a:pPr marL="0" marR="215900" lvl="0" indent="0" algn="just" rtl="0">
              <a:lnSpc>
                <a:spcPct val="100000"/>
              </a:lnSpc>
              <a:spcBef>
                <a:spcPts val="0"/>
              </a:spcBef>
              <a:spcAft>
                <a:spcPts val="0"/>
              </a:spcAft>
              <a:buClr>
                <a:schemeClr val="dk1"/>
              </a:buClr>
              <a:buSzPts val="1200"/>
              <a:buFont typeface="Arial"/>
              <a:buNone/>
            </a:pPr>
            <a:r>
              <a:rPr lang="en-GB" dirty="0">
                <a:latin typeface="Calibri"/>
                <a:ea typeface="Calibri"/>
                <a:cs typeface="Calibri"/>
                <a:sym typeface="Calibri"/>
              </a:rPr>
              <a:t>* © </a:t>
            </a:r>
            <a:r>
              <a:rPr lang="en-GB" dirty="0" err="1">
                <a:latin typeface="Calibri"/>
                <a:ea typeface="Calibri"/>
                <a:cs typeface="Calibri"/>
                <a:sym typeface="Calibri"/>
              </a:rPr>
              <a:t>Dukeabruzzi</a:t>
            </a:r>
            <a:r>
              <a:rPr lang="en-GB" sz="1200" b="0" i="0" u="none" strike="noStrike" dirty="0">
                <a:solidFill>
                  <a:srgbClr val="646463"/>
                </a:solidFill>
                <a:latin typeface="Inter"/>
                <a:ea typeface="Inter"/>
                <a:cs typeface="Inter"/>
                <a:sym typeface="Inter"/>
              </a:rPr>
              <a:t>, licenced through Creative Commons and accessed here - https://commons.wikimedia.org/wiki/File:Borneo_rainforest.jpg.</a:t>
            </a:r>
            <a:endParaRPr dirty="0"/>
          </a:p>
          <a:p>
            <a:pPr marL="0" marR="215900" lvl="0" indent="0" algn="just" rtl="0">
              <a:spcBef>
                <a:spcPts val="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p:txBody>
      </p:sp>
      <p:sp>
        <p:nvSpPr>
          <p:cNvPr id="906" name="Google Shape;90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3"/>
        <p:cNvGrpSpPr/>
        <p:nvPr/>
      </p:nvGrpSpPr>
      <p:grpSpPr>
        <a:xfrm>
          <a:off x="0" y="0"/>
          <a:ext cx="0" cy="0"/>
          <a:chOff x="0" y="0"/>
          <a:chExt cx="0" cy="0"/>
        </a:xfrm>
      </p:grpSpPr>
      <p:sp>
        <p:nvSpPr>
          <p:cNvPr id="914" name="Google Shape;91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5" name="Google Shape;91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215900" lvl="0" indent="0" algn="just" rtl="0">
              <a:lnSpc>
                <a:spcPct val="100000"/>
              </a:lnSpc>
              <a:spcBef>
                <a:spcPts val="0"/>
              </a:spcBef>
              <a:spcAft>
                <a:spcPts val="0"/>
              </a:spcAft>
              <a:buClr>
                <a:srgbClr val="292929"/>
              </a:buClr>
              <a:buSzPts val="1200"/>
              <a:buFont typeface="Helvetica Neue"/>
              <a:buNone/>
            </a:pPr>
            <a:r>
              <a:rPr lang="en-GB" sz="1200" b="1" i="0" dirty="0">
                <a:solidFill>
                  <a:srgbClr val="292929"/>
                </a:solidFill>
                <a:latin typeface="Helvetica Neue"/>
                <a:ea typeface="Helvetica Neue"/>
                <a:cs typeface="Helvetica Neue"/>
                <a:sym typeface="Helvetica Neue"/>
              </a:rPr>
              <a:t>Explain:</a:t>
            </a:r>
            <a:endParaRPr sz="1000" u="sng" dirty="0">
              <a:solidFill>
                <a:schemeClr val="dk1"/>
              </a:solidFill>
              <a:latin typeface="Trebuchet MS"/>
              <a:ea typeface="Trebuchet MS"/>
              <a:cs typeface="Trebuchet MS"/>
              <a:sym typeface="Trebuchet MS"/>
              <a:hlinkClick r:id="rId3">
                <a:extLst>
                  <a:ext uri="{A12FA001-AC4F-418D-AE19-62706E023703}">
                    <ahyp:hlinkClr xmlns:ahyp="http://schemas.microsoft.com/office/drawing/2018/hyperlinkcolor" val="tx"/>
                  </a:ext>
                </a:extLst>
              </a:hlinkClick>
            </a:endParaRPr>
          </a:p>
          <a:p>
            <a:pPr marL="0" lvl="0" indent="0" algn="l" rtl="0">
              <a:lnSpc>
                <a:spcPct val="107000"/>
              </a:lnSpc>
              <a:spcBef>
                <a:spcPts val="0"/>
              </a:spcBef>
              <a:spcAft>
                <a:spcPts val="0"/>
              </a:spcAft>
              <a:buNone/>
            </a:pPr>
            <a:r>
              <a:rPr lang="en-GB" sz="1800" dirty="0">
                <a:latin typeface="Calibri"/>
                <a:ea typeface="Calibri"/>
                <a:cs typeface="Calibri"/>
                <a:sym typeface="Calibri"/>
              </a:rPr>
              <a:t>Tropical rainforests are so important to our </a:t>
            </a:r>
            <a:r>
              <a:rPr lang="en-GB" sz="1800" b="1" dirty="0">
                <a:latin typeface="Calibri"/>
                <a:ea typeface="Calibri"/>
                <a:cs typeface="Calibri"/>
                <a:sym typeface="Calibri"/>
              </a:rPr>
              <a:t>atmosphere. </a:t>
            </a:r>
            <a:r>
              <a:rPr lang="en-GB" sz="1800" dirty="0">
                <a:latin typeface="Calibri"/>
                <a:ea typeface="Calibri"/>
                <a:cs typeface="Calibri"/>
                <a:sym typeface="Calibri"/>
              </a:rPr>
              <a:t>Why? Because plants, which grow tall and dense in the rainforest, make their own food by photosynthesis. This process uses carbon dioxide</a:t>
            </a:r>
            <a:r>
              <a:rPr lang="en-GB" sz="1800" b="1" dirty="0">
                <a:latin typeface="Calibri"/>
                <a:ea typeface="Calibri"/>
                <a:cs typeface="Calibri"/>
                <a:sym typeface="Calibri"/>
              </a:rPr>
              <a:t> </a:t>
            </a:r>
            <a:r>
              <a:rPr lang="en-GB" sz="1800" b="0" dirty="0">
                <a:latin typeface="Calibri"/>
                <a:ea typeface="Calibri"/>
                <a:cs typeface="Calibri"/>
                <a:sym typeface="Calibri"/>
              </a:rPr>
              <a:t>(and releases oxygen as a by-product.)  </a:t>
            </a:r>
            <a:r>
              <a:rPr lang="en-GB" sz="1800" dirty="0">
                <a:latin typeface="Calibri"/>
                <a:ea typeface="Calibri"/>
                <a:cs typeface="Calibri"/>
                <a:sym typeface="Calibri"/>
              </a:rPr>
              <a:t>Removing carbon dioxide (a greenhouse gas) from the </a:t>
            </a:r>
            <a:r>
              <a:rPr lang="en-GB" sz="1800" b="1" dirty="0">
                <a:latin typeface="Calibri"/>
                <a:ea typeface="Calibri"/>
                <a:cs typeface="Calibri"/>
                <a:sym typeface="Calibri"/>
              </a:rPr>
              <a:t>atmosphere</a:t>
            </a:r>
            <a:r>
              <a:rPr lang="en-GB" sz="1800" dirty="0">
                <a:latin typeface="Calibri"/>
                <a:ea typeface="Calibri"/>
                <a:cs typeface="Calibri"/>
                <a:sym typeface="Calibri"/>
              </a:rPr>
              <a:t> could help slow down </a:t>
            </a:r>
            <a:r>
              <a:rPr lang="en-GB" sz="1800" b="1" dirty="0">
                <a:latin typeface="Calibri"/>
                <a:ea typeface="Calibri"/>
                <a:cs typeface="Calibri"/>
                <a:sym typeface="Calibri"/>
              </a:rPr>
              <a:t>global warming. </a:t>
            </a:r>
          </a:p>
          <a:p>
            <a:pPr marL="0" lvl="0" indent="0" algn="l" rtl="0">
              <a:lnSpc>
                <a:spcPct val="107000"/>
              </a:lnSpc>
              <a:spcBef>
                <a:spcPts val="0"/>
              </a:spcBef>
              <a:spcAft>
                <a:spcPts val="0"/>
              </a:spcAft>
              <a:buNone/>
            </a:pPr>
            <a:r>
              <a:rPr lang="en-GB" sz="1800" dirty="0">
                <a:latin typeface="Calibri"/>
                <a:ea typeface="Calibri"/>
                <a:cs typeface="Calibri"/>
                <a:sym typeface="Calibri"/>
              </a:rPr>
              <a:t>So, if we keep rainforests healthy, they could be help us to slow </a:t>
            </a:r>
            <a:r>
              <a:rPr lang="en-GB" sz="1800" b="1" dirty="0">
                <a:latin typeface="Calibri"/>
                <a:ea typeface="Calibri"/>
                <a:cs typeface="Calibri"/>
                <a:sym typeface="Calibri"/>
              </a:rPr>
              <a:t>climate change</a:t>
            </a:r>
            <a:r>
              <a:rPr lang="en-GB" sz="1800" dirty="0">
                <a:latin typeface="Calibri"/>
                <a:ea typeface="Calibri"/>
                <a:cs typeface="Calibri"/>
                <a:sym typeface="Calibri"/>
              </a:rPr>
              <a:t>. </a:t>
            </a:r>
          </a:p>
          <a:p>
            <a:pPr marL="0" lvl="0" indent="0" algn="l" rtl="0">
              <a:lnSpc>
                <a:spcPct val="107000"/>
              </a:lnSpc>
              <a:spcBef>
                <a:spcPts val="0"/>
              </a:spcBef>
              <a:spcAft>
                <a:spcPts val="0"/>
              </a:spcAft>
              <a:buNone/>
            </a:pPr>
            <a:r>
              <a:rPr lang="en-GB" sz="1800" dirty="0">
                <a:latin typeface="Calibri"/>
                <a:ea typeface="Calibri"/>
                <a:cs typeface="Calibri"/>
                <a:sym typeface="Calibri"/>
              </a:rPr>
              <a:t>However, scientists are worried that </a:t>
            </a:r>
            <a:r>
              <a:rPr lang="en-GB" sz="1800" b="1" dirty="0">
                <a:latin typeface="Calibri"/>
                <a:ea typeface="Calibri"/>
                <a:cs typeface="Calibri"/>
                <a:sym typeface="Calibri"/>
              </a:rPr>
              <a:t>climate change</a:t>
            </a:r>
            <a:r>
              <a:rPr lang="en-GB" sz="1800" dirty="0">
                <a:latin typeface="Calibri"/>
                <a:ea typeface="Calibri"/>
                <a:cs typeface="Calibri"/>
                <a:sym typeface="Calibri"/>
              </a:rPr>
              <a:t> is causing more dry spells, called droughts. In the rainforest, will this might mean that trees grow less, become weaker or even die. </a:t>
            </a:r>
            <a:endParaRPr dirty="0"/>
          </a:p>
          <a:p>
            <a:pPr marL="0" marR="215900" lvl="0" indent="0" algn="just" rtl="0">
              <a:spcBef>
                <a:spcPts val="0"/>
              </a:spcBef>
              <a:spcAft>
                <a:spcPts val="0"/>
              </a:spcAft>
              <a:buNone/>
            </a:pPr>
            <a:endParaRPr sz="1200" dirty="0">
              <a:solidFill>
                <a:srgbClr val="7F7F7F"/>
              </a:solidFill>
              <a:latin typeface="Trebuchet MS"/>
              <a:ea typeface="Trebuchet MS"/>
              <a:cs typeface="Trebuchet MS"/>
              <a:sym typeface="Trebuchet MS"/>
            </a:endParaRPr>
          </a:p>
          <a:p>
            <a:pPr marL="0" marR="0" lvl="0" indent="0" algn="l" rtl="0">
              <a:lnSpc>
                <a:spcPct val="100000"/>
              </a:lnSpc>
              <a:spcBef>
                <a:spcPts val="0"/>
              </a:spcBef>
              <a:spcAft>
                <a:spcPts val="0"/>
              </a:spcAft>
              <a:buClr>
                <a:schemeClr val="dk1"/>
              </a:buClr>
              <a:buSzPts val="1200"/>
              <a:buFont typeface="Arial"/>
              <a:buNone/>
            </a:pPr>
            <a:r>
              <a:rPr lang="en-GB" sz="1200" b="1" dirty="0"/>
              <a:t>Why do you think rainforests are called ‘the lungs of the world’?</a:t>
            </a:r>
            <a:endParaRPr dirty="0"/>
          </a:p>
          <a:p>
            <a:pPr marL="0" lvl="0" indent="0" algn="l" rtl="0">
              <a:spcBef>
                <a:spcPts val="0"/>
              </a:spcBef>
              <a:spcAft>
                <a:spcPts val="0"/>
              </a:spcAft>
              <a:buNone/>
            </a:pPr>
            <a:r>
              <a:rPr lang="en-GB" sz="1200" b="0" i="0" u="none" strike="noStrike" dirty="0">
                <a:solidFill>
                  <a:srgbClr val="646463"/>
                </a:solidFill>
                <a:latin typeface="Inter"/>
                <a:ea typeface="Inter"/>
                <a:cs typeface="Inter"/>
                <a:sym typeface="Inter"/>
              </a:rPr>
              <a:t>The rainforest has a high density of plants, from the towering emergent layer to the forest floor. When these plants use carbon dioxide for making their own food (photosynthesis) they release vital oxygen. Rainforests have been called, ‘the lungs of the world’. Rainforests have also been called </a:t>
            </a:r>
            <a:r>
              <a:rPr lang="en-GB" sz="1200" b="1" i="0" u="none" strike="noStrike" dirty="0">
                <a:solidFill>
                  <a:srgbClr val="646463"/>
                </a:solidFill>
                <a:latin typeface="Inter"/>
                <a:ea typeface="Inter"/>
                <a:cs typeface="Inter"/>
                <a:sym typeface="Inter"/>
              </a:rPr>
              <a:t>‘the world’s pharmacy’ </a:t>
            </a:r>
            <a:r>
              <a:rPr lang="en-GB" sz="1200" b="0" i="0" u="none" strike="noStrike" dirty="0">
                <a:solidFill>
                  <a:srgbClr val="646463"/>
                </a:solidFill>
                <a:latin typeface="Inter"/>
                <a:ea typeface="Inter"/>
                <a:cs typeface="Inter"/>
                <a:sym typeface="Inter"/>
              </a:rPr>
              <a:t>because of the plants that have provided medicines.</a:t>
            </a:r>
            <a:endParaRPr dirty="0"/>
          </a:p>
          <a:p>
            <a:pPr marL="0" marR="215900" lvl="0" indent="0" algn="just" rtl="0">
              <a:spcBef>
                <a:spcPts val="0"/>
              </a:spcBef>
              <a:spcAft>
                <a:spcPts val="0"/>
              </a:spcAft>
              <a:buNone/>
            </a:pPr>
            <a:endParaRPr sz="1200" dirty="0">
              <a:solidFill>
                <a:srgbClr val="7F7F7F"/>
              </a:solidFill>
              <a:latin typeface="Trebuchet MS"/>
              <a:ea typeface="Trebuchet MS"/>
              <a:cs typeface="Trebuchet MS"/>
              <a:sym typeface="Trebuchet MS"/>
            </a:endParaRPr>
          </a:p>
          <a:p>
            <a:pPr marL="0" marR="215900" lvl="0" indent="0" algn="just" rtl="0">
              <a:spcBef>
                <a:spcPts val="0"/>
              </a:spcBef>
              <a:spcAft>
                <a:spcPts val="0"/>
              </a:spcAft>
              <a:buClr>
                <a:srgbClr val="7F7F7F"/>
              </a:buClr>
              <a:buSzPts val="1200"/>
              <a:buFont typeface="Arial"/>
              <a:buNone/>
            </a:pPr>
            <a:r>
              <a:rPr lang="en-GB" sz="1200" b="1" dirty="0">
                <a:solidFill>
                  <a:srgbClr val="7F7F7F"/>
                </a:solidFill>
                <a:latin typeface="Trebuchet MS"/>
                <a:ea typeface="Trebuchet MS"/>
                <a:cs typeface="Trebuchet MS"/>
                <a:sym typeface="Trebuchet MS"/>
              </a:rPr>
              <a:t>Ask: </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Do you think plants help cause </a:t>
            </a:r>
            <a:r>
              <a:rPr lang="en-GB" sz="1200" b="1" i="0" dirty="0">
                <a:latin typeface="Calibri"/>
                <a:ea typeface="Calibri"/>
                <a:cs typeface="Calibri"/>
                <a:sym typeface="Calibri"/>
              </a:rPr>
              <a:t>global warming</a:t>
            </a:r>
            <a:r>
              <a:rPr lang="en-GB" sz="1200" i="0" dirty="0">
                <a:latin typeface="Calibri"/>
                <a:ea typeface="Calibri"/>
                <a:cs typeface="Calibri"/>
                <a:sym typeface="Calibri"/>
              </a:rPr>
              <a:t> or prevent it? Explain your ideas.</a:t>
            </a:r>
            <a:endParaRPr dirty="0"/>
          </a:p>
          <a:p>
            <a:pPr marL="171450" lvl="0" indent="-171450" algn="l" rtl="0">
              <a:lnSpc>
                <a:spcPct val="107000"/>
              </a:lnSpc>
              <a:spcBef>
                <a:spcPts val="0"/>
              </a:spcBef>
              <a:spcAft>
                <a:spcPts val="0"/>
              </a:spcAft>
              <a:buClr>
                <a:schemeClr val="dk1"/>
              </a:buClr>
              <a:buSzPts val="1200"/>
              <a:buFont typeface="Arial"/>
              <a:buChar char="•"/>
            </a:pPr>
            <a:r>
              <a:rPr lang="en-GB" sz="1200" i="0" dirty="0">
                <a:latin typeface="Calibri"/>
                <a:ea typeface="Calibri"/>
                <a:cs typeface="Calibri"/>
                <a:sym typeface="Calibri"/>
              </a:rPr>
              <a:t>Other than climate change, what threats are there to the rainforests? </a:t>
            </a:r>
            <a:endParaRPr dirty="0"/>
          </a:p>
          <a:p>
            <a:pPr marL="0" marR="215900" lvl="0" indent="0" algn="just" rtl="0">
              <a:spcBef>
                <a:spcPts val="80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a:p>
            <a:pPr marL="0" marR="215900" lvl="0" indent="0" algn="just" rtl="0">
              <a:lnSpc>
                <a:spcPct val="100000"/>
              </a:lnSpc>
              <a:spcBef>
                <a:spcPts val="0"/>
              </a:spcBef>
              <a:spcAft>
                <a:spcPts val="0"/>
              </a:spcAft>
              <a:buClr>
                <a:schemeClr val="dk1"/>
              </a:buClr>
              <a:buSzPts val="1200"/>
              <a:buFont typeface="Arial"/>
              <a:buNone/>
            </a:pPr>
            <a:r>
              <a:rPr lang="en-GB" dirty="0">
                <a:latin typeface="Calibri"/>
                <a:ea typeface="Calibri"/>
                <a:cs typeface="Calibri"/>
                <a:sym typeface="Calibri"/>
              </a:rPr>
              <a:t>* © </a:t>
            </a:r>
            <a:r>
              <a:rPr lang="en-GB" dirty="0" err="1">
                <a:latin typeface="Calibri"/>
                <a:ea typeface="Calibri"/>
                <a:cs typeface="Calibri"/>
                <a:sym typeface="Calibri"/>
              </a:rPr>
              <a:t>Iubasi</a:t>
            </a:r>
            <a:r>
              <a:rPr lang="en-GB" sz="1200" b="0" i="0" u="none" strike="noStrike" dirty="0">
                <a:solidFill>
                  <a:srgbClr val="646463"/>
                </a:solidFill>
                <a:latin typeface="Inter"/>
                <a:ea typeface="Inter"/>
                <a:cs typeface="Inter"/>
                <a:sym typeface="Inter"/>
              </a:rPr>
              <a:t>, licenced through Creative Commons and accessed here - https://commons.wikimedia.org/wiki/File:Aerial_view_of_the_Amazon_Rainforest.jpg</a:t>
            </a:r>
            <a:endParaRPr dirty="0"/>
          </a:p>
          <a:p>
            <a:pPr marL="0" marR="215900" lvl="0" indent="0" algn="just" rtl="0">
              <a:spcBef>
                <a:spcPts val="0"/>
              </a:spcBef>
              <a:spcAft>
                <a:spcPts val="0"/>
              </a:spcAft>
              <a:buClr>
                <a:schemeClr val="dk1"/>
              </a:buClr>
              <a:buSzPts val="1200"/>
              <a:buFont typeface="Arial"/>
              <a:buNone/>
            </a:pPr>
            <a:endParaRPr sz="1200" b="1" dirty="0">
              <a:solidFill>
                <a:srgbClr val="7F7F7F"/>
              </a:solidFill>
              <a:latin typeface="Trebuchet MS"/>
              <a:ea typeface="Trebuchet MS"/>
              <a:cs typeface="Trebuchet MS"/>
              <a:sym typeface="Trebuchet MS"/>
            </a:endParaRPr>
          </a:p>
        </p:txBody>
      </p:sp>
      <p:sp>
        <p:nvSpPr>
          <p:cNvPr id="916" name="Google Shape;91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6" name="Google Shape;92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r>
              <a:rPr lang="en-GB" sz="1800" b="1" dirty="0"/>
              <a:t>Explain</a:t>
            </a:r>
            <a:endParaRPr dirty="0"/>
          </a:p>
          <a:p>
            <a:pPr marL="0" lvl="0" indent="0" algn="l" rtl="0">
              <a:lnSpc>
                <a:spcPct val="107000"/>
              </a:lnSpc>
              <a:spcBef>
                <a:spcPts val="0"/>
              </a:spcBef>
              <a:spcAft>
                <a:spcPts val="0"/>
              </a:spcAft>
              <a:buNone/>
            </a:pPr>
            <a:r>
              <a:rPr lang="en-GB" sz="1800" dirty="0">
                <a:latin typeface="Calibri"/>
                <a:ea typeface="Calibri"/>
                <a:cs typeface="Calibri"/>
                <a:sym typeface="Calibri"/>
              </a:rPr>
              <a:t>Scientists noticed that during droughts, the numbers of termites increased, and those termites became more active.  The scientists planned experiments to find out how this could affect the rest of the rainforest.  In some areas of the rainforest, they removed termites and in other areas they left them.  They  studied the areas closely for two years. Within that time, there was a drought. </a:t>
            </a:r>
            <a:endParaRPr dirty="0"/>
          </a:p>
          <a:p>
            <a:pPr marL="0" marR="0" lvl="0" indent="0" algn="l" rtl="0">
              <a:lnSpc>
                <a:spcPct val="100000"/>
              </a:lnSpc>
              <a:spcBef>
                <a:spcPts val="800"/>
              </a:spcBef>
              <a:spcAft>
                <a:spcPts val="0"/>
              </a:spcAft>
              <a:buClr>
                <a:schemeClr val="dk1"/>
              </a:buClr>
              <a:buSzPts val="1800"/>
              <a:buFont typeface="Calibri"/>
              <a:buNone/>
            </a:pPr>
            <a:endParaRPr sz="1800" b="1" dirty="0"/>
          </a:p>
          <a:p>
            <a:pPr marL="0" lvl="0" indent="0" algn="l" rtl="0">
              <a:lnSpc>
                <a:spcPct val="107000"/>
              </a:lnSpc>
              <a:spcBef>
                <a:spcPts val="0"/>
              </a:spcBef>
              <a:spcAft>
                <a:spcPts val="0"/>
              </a:spcAft>
              <a:buNone/>
            </a:pPr>
            <a:r>
              <a:rPr lang="en-GB" sz="1800" b="1" dirty="0">
                <a:latin typeface="Calibri"/>
                <a:ea typeface="Calibri"/>
                <a:cs typeface="Calibri"/>
                <a:sym typeface="Calibri"/>
              </a:rPr>
              <a:t>Ask</a:t>
            </a:r>
            <a:endParaRPr dirty="0"/>
          </a:p>
          <a:p>
            <a:pPr marL="0" lvl="0" indent="0" algn="l" rtl="0">
              <a:lnSpc>
                <a:spcPct val="107000"/>
              </a:lnSpc>
              <a:spcBef>
                <a:spcPts val="800"/>
              </a:spcBef>
              <a:spcAft>
                <a:spcPts val="0"/>
              </a:spcAft>
              <a:buClr>
                <a:schemeClr val="dk1"/>
              </a:buClr>
              <a:buSzPts val="1800"/>
              <a:buFont typeface="Arial"/>
              <a:buNone/>
            </a:pPr>
            <a:r>
              <a:rPr lang="en-GB" sz="1800" dirty="0">
                <a:latin typeface="Calibri"/>
                <a:ea typeface="Calibri"/>
                <a:cs typeface="Calibri"/>
                <a:sym typeface="Calibri"/>
              </a:rPr>
              <a:t>In this investigation, what was the variable which the scientists changed (the independent variable)?</a:t>
            </a:r>
            <a:endParaRPr dirty="0"/>
          </a:p>
          <a:p>
            <a:pPr marL="0" marR="0" lvl="0" indent="0" algn="l" rtl="0">
              <a:lnSpc>
                <a:spcPct val="100000"/>
              </a:lnSpc>
              <a:spcBef>
                <a:spcPts val="800"/>
              </a:spcBef>
              <a:spcAft>
                <a:spcPts val="0"/>
              </a:spcAft>
              <a:buClr>
                <a:schemeClr val="dk1"/>
              </a:buClr>
              <a:buSzPts val="1800"/>
              <a:buFont typeface="Calibri"/>
              <a:buNone/>
            </a:pPr>
            <a:endParaRPr sz="1800" b="1" dirty="0"/>
          </a:p>
          <a:p>
            <a:pPr marL="0" marR="0" lvl="0" indent="0" algn="l" rtl="0">
              <a:lnSpc>
                <a:spcPct val="100000"/>
              </a:lnSpc>
              <a:spcBef>
                <a:spcPts val="0"/>
              </a:spcBef>
              <a:spcAft>
                <a:spcPts val="0"/>
              </a:spcAft>
              <a:buClr>
                <a:schemeClr val="dk1"/>
              </a:buClr>
              <a:buSzPts val="1800"/>
              <a:buFont typeface="Calibri"/>
              <a:buNone/>
            </a:pPr>
            <a:endParaRPr sz="1800" b="1" dirty="0"/>
          </a:p>
          <a:p>
            <a:pPr marL="0" marR="0" lvl="0" indent="0" algn="l" rtl="0">
              <a:lnSpc>
                <a:spcPct val="100000"/>
              </a:lnSpc>
              <a:spcBef>
                <a:spcPts val="0"/>
              </a:spcBef>
              <a:spcAft>
                <a:spcPts val="0"/>
              </a:spcAft>
              <a:buClr>
                <a:schemeClr val="dk1"/>
              </a:buClr>
              <a:buSzPts val="1800"/>
              <a:buFont typeface="Calibri"/>
              <a:buNone/>
            </a:pPr>
            <a:r>
              <a:rPr lang="en-GB" sz="1800" b="1" dirty="0"/>
              <a:t>What features of the rainforest do you think the scientists observed and measured? </a:t>
            </a:r>
            <a:r>
              <a:rPr lang="en-GB" sz="1800" dirty="0"/>
              <a:t>Ask the children for their ideas.</a:t>
            </a:r>
            <a:endParaRPr dirty="0"/>
          </a:p>
          <a:p>
            <a:pPr marL="0" lvl="0" indent="0" algn="l" rtl="0">
              <a:spcBef>
                <a:spcPts val="0"/>
              </a:spcBef>
              <a:spcAft>
                <a:spcPts val="0"/>
              </a:spcAft>
              <a:buNone/>
            </a:pPr>
            <a:r>
              <a:rPr lang="en-GB" sz="1800" dirty="0"/>
              <a:t>The scientists measured:</a:t>
            </a:r>
            <a:endParaRPr dirty="0"/>
          </a:p>
          <a:p>
            <a:pPr marL="171450" lvl="0" indent="-171450" algn="l" rtl="0">
              <a:spcBef>
                <a:spcPts val="0"/>
              </a:spcBef>
              <a:spcAft>
                <a:spcPts val="0"/>
              </a:spcAft>
              <a:buClr>
                <a:schemeClr val="dk1"/>
              </a:buClr>
              <a:buSzPts val="1800"/>
              <a:buFont typeface="Arial"/>
              <a:buChar char="•"/>
            </a:pPr>
            <a:r>
              <a:rPr lang="en-GB" sz="1800" dirty="0"/>
              <a:t>Depth of leaf litter</a:t>
            </a:r>
            <a:endParaRPr dirty="0"/>
          </a:p>
          <a:p>
            <a:pPr marL="171450" lvl="0" indent="-171450" algn="l" rtl="0">
              <a:spcBef>
                <a:spcPts val="0"/>
              </a:spcBef>
              <a:spcAft>
                <a:spcPts val="0"/>
              </a:spcAft>
              <a:buClr>
                <a:schemeClr val="dk1"/>
              </a:buClr>
              <a:buSzPts val="1800"/>
              <a:buFont typeface="Arial"/>
              <a:buChar char="•"/>
            </a:pPr>
            <a:r>
              <a:rPr lang="en-GB" sz="1800" dirty="0"/>
              <a:t>Soil moisture</a:t>
            </a:r>
            <a:endParaRPr dirty="0"/>
          </a:p>
          <a:p>
            <a:pPr marL="171450" lvl="0" indent="-171450" algn="l" rtl="0">
              <a:spcBef>
                <a:spcPts val="0"/>
              </a:spcBef>
              <a:spcAft>
                <a:spcPts val="0"/>
              </a:spcAft>
              <a:buClr>
                <a:schemeClr val="dk1"/>
              </a:buClr>
              <a:buSzPts val="1800"/>
              <a:buFont typeface="Arial"/>
              <a:buChar char="•"/>
            </a:pPr>
            <a:r>
              <a:rPr lang="en-GB" sz="1800" dirty="0"/>
              <a:t>Soil nutrients</a:t>
            </a:r>
            <a:endParaRPr dirty="0"/>
          </a:p>
          <a:p>
            <a:pPr marL="171450" lvl="0" indent="-171450" algn="l" rtl="0">
              <a:spcBef>
                <a:spcPts val="0"/>
              </a:spcBef>
              <a:spcAft>
                <a:spcPts val="0"/>
              </a:spcAft>
              <a:buClr>
                <a:schemeClr val="dk1"/>
              </a:buClr>
              <a:buSzPts val="1800"/>
              <a:buFont typeface="Arial"/>
              <a:buChar char="•"/>
            </a:pPr>
            <a:r>
              <a:rPr lang="en-GB" sz="1800" dirty="0"/>
              <a:t>The number of seedlings (new plants) that survived</a:t>
            </a:r>
            <a:endParaRPr dirty="0"/>
          </a:p>
          <a:p>
            <a:pPr marL="0" lvl="0" indent="0" algn="l" rtl="0">
              <a:spcBef>
                <a:spcPts val="0"/>
              </a:spcBef>
              <a:spcAft>
                <a:spcPts val="0"/>
              </a:spcAft>
              <a:buClr>
                <a:schemeClr val="dk1"/>
              </a:buClr>
              <a:buSzPts val="1800"/>
              <a:buFont typeface="Arial"/>
              <a:buNone/>
            </a:pPr>
            <a:endParaRPr sz="1800" dirty="0"/>
          </a:p>
          <a:p>
            <a:pPr marL="0" marR="0" lvl="0" indent="0" algn="l" rtl="0">
              <a:lnSpc>
                <a:spcPct val="100000"/>
              </a:lnSpc>
              <a:spcBef>
                <a:spcPts val="0"/>
              </a:spcBef>
              <a:spcAft>
                <a:spcPts val="0"/>
              </a:spcAft>
              <a:buClr>
                <a:schemeClr val="dk1"/>
              </a:buClr>
              <a:buSzPts val="1800"/>
              <a:buFont typeface="Arial"/>
              <a:buNone/>
            </a:pPr>
            <a:endParaRPr sz="1800" dirty="0"/>
          </a:p>
          <a:p>
            <a:pPr marL="0" marR="0" lvl="0" indent="0" algn="l" rtl="0">
              <a:lnSpc>
                <a:spcPct val="100000"/>
              </a:lnSpc>
              <a:spcBef>
                <a:spcPts val="0"/>
              </a:spcBef>
              <a:spcAft>
                <a:spcPts val="0"/>
              </a:spcAft>
              <a:buClr>
                <a:schemeClr val="dk1"/>
              </a:buClr>
              <a:buSzPts val="1800"/>
              <a:buFont typeface="Arial"/>
              <a:buNone/>
            </a:pPr>
            <a:r>
              <a:rPr lang="en-GB" sz="1800" dirty="0"/>
              <a:t>* </a:t>
            </a:r>
            <a:r>
              <a:rPr lang="en-GB" sz="1800" dirty="0">
                <a:latin typeface="Calibri"/>
                <a:ea typeface="Calibri"/>
                <a:cs typeface="Calibri"/>
                <a:sym typeface="Calibri"/>
              </a:rPr>
              <a:t>© Bernard DUPONT, Licenced through Creative Commons and accessed here - https://commons.wikimedia.org/wiki/File:Termite_(Hospitalitermes_sp.)_(15572687452).jpg</a:t>
            </a:r>
            <a:endParaRPr sz="1800" dirty="0"/>
          </a:p>
          <a:p>
            <a:pPr marL="0" lvl="0" indent="0" algn="l" rtl="0">
              <a:lnSpc>
                <a:spcPct val="107000"/>
              </a:lnSpc>
              <a:spcBef>
                <a:spcPts val="0"/>
              </a:spcBef>
              <a:spcAft>
                <a:spcPts val="0"/>
              </a:spcAft>
              <a:buNone/>
            </a:pPr>
            <a:endParaRPr sz="1800" dirty="0">
              <a:latin typeface="Calibri"/>
              <a:ea typeface="Calibri"/>
              <a:cs typeface="Calibri"/>
              <a:sym typeface="Calibri"/>
            </a:endParaRPr>
          </a:p>
          <a:p>
            <a:pPr marL="0" lvl="0" indent="0" algn="l" rtl="0">
              <a:spcBef>
                <a:spcPts val="800"/>
              </a:spcBef>
              <a:spcAft>
                <a:spcPts val="0"/>
              </a:spcAft>
              <a:buNone/>
            </a:pPr>
            <a:endParaRPr sz="1800" dirty="0">
              <a:latin typeface="Calibri"/>
              <a:ea typeface="Calibri"/>
              <a:cs typeface="Calibri"/>
              <a:sym typeface="Calibri"/>
            </a:endParaRPr>
          </a:p>
        </p:txBody>
      </p:sp>
      <p:sp>
        <p:nvSpPr>
          <p:cNvPr id="927" name="Google Shape;92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8.emf"/><Relationship Id="rId7" Type="http://schemas.openxmlformats.org/officeDocument/2006/relationships/image" Target="../media/image79.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76.png"/><Relationship Id="rId4" Type="http://schemas.openxmlformats.org/officeDocument/2006/relationships/image" Target="../media/image7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83.jpeg"/><Relationship Id="rId1" Type="http://schemas.openxmlformats.org/officeDocument/2006/relationships/slideMaster" Target="../slideMasters/slideMaster3.xml"/><Relationship Id="rId6" Type="http://schemas.openxmlformats.org/officeDocument/2006/relationships/image" Target="../media/image85.png"/><Relationship Id="rId5" Type="http://schemas.openxmlformats.org/officeDocument/2006/relationships/hyperlink" Target="https://pstt.org.uk/what-we-do/why-how-magazine" TargetMode="External"/><Relationship Id="rId4" Type="http://schemas.openxmlformats.org/officeDocument/2006/relationships/image" Target="../media/image84.jpe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91.pn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94.png"/><Relationship Id="rId4" Type="http://schemas.openxmlformats.org/officeDocument/2006/relationships/image" Target="../media/image9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95.jpe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97.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100.jpe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Science-Fun-at-Home" TargetMode="Externa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109.jpeg"/><Relationship Id="rId3" Type="http://schemas.openxmlformats.org/officeDocument/2006/relationships/hyperlink" Target="https://www.lcfc.com/community" TargetMode="External"/><Relationship Id="rId7" Type="http://schemas.openxmlformats.org/officeDocument/2006/relationships/image" Target="../media/image108.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107.jpeg"/><Relationship Id="rId5" Type="http://schemas.openxmlformats.org/officeDocument/2006/relationships/image" Target="../media/image106.jpeg"/><Relationship Id="rId4" Type="http://schemas.openxmlformats.org/officeDocument/2006/relationships/image" Target="../media/image105.jpe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Master" Target="../slideMasters/slideMaster3.xml"/><Relationship Id="rId4" Type="http://schemas.openxmlformats.org/officeDocument/2006/relationships/hyperlink" Target="../TG_need%20proof-read/pstt.org.uk/resources/curriculum-materials/Whistlestop-Science-Weeks" TargetMode="Externa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115.png"/><Relationship Id="rId4" Type="http://schemas.openxmlformats.org/officeDocument/2006/relationships/image" Target="../media/image114.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118.png"/><Relationship Id="rId4" Type="http://schemas.openxmlformats.org/officeDocument/2006/relationships/image" Target="../media/image117.png"/></Relationships>
</file>

<file path=ppt/slideLayouts/_rels/slideLayout14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48.gif"/></Relationships>
</file>

<file path=ppt/slideLayouts/_rels/slideLayout14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122.jpeg"/><Relationship Id="rId4" Type="http://schemas.openxmlformats.org/officeDocument/2006/relationships/image" Target="../media/image121.jpe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127.jpeg"/><Relationship Id="rId4" Type="http://schemas.openxmlformats.org/officeDocument/2006/relationships/image" Target="../media/image126.jpe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135.png"/><Relationship Id="rId3" Type="http://schemas.openxmlformats.org/officeDocument/2006/relationships/image" Target="../media/image130.jpeg"/><Relationship Id="rId7" Type="http://schemas.openxmlformats.org/officeDocument/2006/relationships/image" Target="../media/image13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134.png"/><Relationship Id="rId5" Type="http://schemas.openxmlformats.org/officeDocument/2006/relationships/image" Target="../media/image131.png"/><Relationship Id="rId15" Type="http://schemas.openxmlformats.org/officeDocument/2006/relationships/image" Target="../media/image13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133.png"/><Relationship Id="rId14" Type="http://schemas.openxmlformats.org/officeDocument/2006/relationships/hyperlink" Target="https://pstt.org.uk/who-we-are/our-team/staff/Claire-Seeley" TargetMode="Externa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139.png"/><Relationship Id="rId4" Type="http://schemas.openxmlformats.org/officeDocument/2006/relationships/image" Target="../media/image138.pn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http://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hyperlink" Target="https://www.lcfc.com/community" TargetMode="External"/><Relationship Id="rId7" Type="http://schemas.openxmlformats.org/officeDocument/2006/relationships/image" Target="../media/image37.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1.xml"/><Relationship Id="rId4" Type="http://schemas.openxmlformats.org/officeDocument/2006/relationships/hyperlink" Target="http://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g"/><Relationship Id="rId4" Type="http://schemas.openxmlformats.org/officeDocument/2006/relationships/image" Target="../media/image51.jp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g"/><Relationship Id="rId4" Type="http://schemas.openxmlformats.org/officeDocument/2006/relationships/image" Target="../media/image56.jp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http://pstt.org.uk/resources/curriculum-materials/Starters-for-Science" TargetMode="External"/><Relationship Id="rId2" Type="http://schemas.openxmlformats.org/officeDocument/2006/relationships/image" Target="../media/image24.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http://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hyperlink" Target="https://www.lcfc.com/community" TargetMode="External"/><Relationship Id="rId7" Type="http://schemas.openxmlformats.org/officeDocument/2006/relationships/image" Target="../media/image37.jp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hyperlink" Target="http://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g"/><Relationship Id="rId4" Type="http://schemas.openxmlformats.org/officeDocument/2006/relationships/image" Target="../media/image51.jp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g"/><Relationship Id="rId4" Type="http://schemas.openxmlformats.org/officeDocument/2006/relationships/image" Target="../media/image56.jp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2"/>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2"/>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20" name="Google Shape;20;p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a:spLocks noGrp="1"/>
          </p:cNvSpPr>
          <p:nvPr>
            <p:ph type="pic" idx="2"/>
          </p:nvPr>
        </p:nvSpPr>
        <p:spPr>
          <a:xfrm>
            <a:off x="3887388" y="987429"/>
            <a:ext cx="4629150" cy="4873624"/>
          </a:xfrm>
          <a:prstGeom prst="rect">
            <a:avLst/>
          </a:prstGeom>
          <a:noFill/>
          <a:ln>
            <a:noFill/>
          </a:ln>
        </p:spPr>
      </p:sp>
      <p:sp>
        <p:nvSpPr>
          <p:cNvPr id="75" name="Google Shape;75;p37"/>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76" name="Google Shape;76;p3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762"/>
        <p:cNvGrpSpPr/>
        <p:nvPr/>
      </p:nvGrpSpPr>
      <p:grpSpPr>
        <a:xfrm>
          <a:off x="0" y="0"/>
          <a:ext cx="0" cy="0"/>
          <a:chOff x="0" y="0"/>
          <a:chExt cx="0" cy="0"/>
        </a:xfrm>
      </p:grpSpPr>
      <p:sp>
        <p:nvSpPr>
          <p:cNvPr id="763" name="Google Shape;763;p1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4" name="Google Shape;764;p1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5" name="Google Shape;765;p1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66" name="Google Shape;766;p123"/>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67" name="Google Shape;767;p123"/>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768" name="Google Shape;768;p123"/>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769" name="Google Shape;769;p123"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770" name="Google Shape;770;p123"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771" name="Google Shape;771;p123"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772" name="Google Shape;772;p123"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773" name="Google Shape;773;p123"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774" name="Google Shape;774;p123"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775" name="Google Shape;775;p123"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776" name="Google Shape;776;p123"/>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77" name="Google Shape;777;p123"/>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778" name="Google Shape;778;p123"/>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779" name="Google Shape;779;p123"/>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0" name="Google Shape;780;p123"/>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781" name="Google Shape;781;p123"/>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782"/>
        <p:cNvGrpSpPr/>
        <p:nvPr/>
      </p:nvGrpSpPr>
      <p:grpSpPr>
        <a:xfrm>
          <a:off x="0" y="0"/>
          <a:ext cx="0" cy="0"/>
          <a:chOff x="0" y="0"/>
          <a:chExt cx="0" cy="0"/>
        </a:xfrm>
      </p:grpSpPr>
      <p:sp>
        <p:nvSpPr>
          <p:cNvPr id="783" name="Google Shape;783;p1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4" name="Google Shape;784;p1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5" name="Google Shape;785;p1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86" name="Google Shape;786;p124"/>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87" name="Google Shape;787;p124"/>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788" name="Google Shape;788;p124"/>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789" name="Google Shape;789;p124"/>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790" name="Google Shape;790;p124"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791" name="Google Shape;791;p124"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792" name="Google Shape;792;p124"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793"/>
        <p:cNvGrpSpPr/>
        <p:nvPr/>
      </p:nvGrpSpPr>
      <p:grpSpPr>
        <a:xfrm>
          <a:off x="0" y="0"/>
          <a:ext cx="0" cy="0"/>
          <a:chOff x="0" y="0"/>
          <a:chExt cx="0" cy="0"/>
        </a:xfrm>
      </p:grpSpPr>
      <p:pic>
        <p:nvPicPr>
          <p:cNvPr id="794" name="Google Shape;794;p125"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795" name="Google Shape;795;p1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6" name="Google Shape;796;p1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7" name="Google Shape;797;p1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98" name="Google Shape;798;p125"/>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99" name="Google Shape;799;p125"/>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800" name="Google Shape;800;p125"/>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801"/>
        <p:cNvGrpSpPr/>
        <p:nvPr/>
      </p:nvGrpSpPr>
      <p:grpSpPr>
        <a:xfrm>
          <a:off x="0" y="0"/>
          <a:ext cx="0" cy="0"/>
          <a:chOff x="0" y="0"/>
          <a:chExt cx="0" cy="0"/>
        </a:xfrm>
      </p:grpSpPr>
      <p:sp>
        <p:nvSpPr>
          <p:cNvPr id="802" name="Google Shape;802;p1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3" name="Google Shape;803;p1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4" name="Google Shape;804;p1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05" name="Google Shape;805;p126"/>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806" name="Google Shape;806;p126"/>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807" name="Google Shape;807;p126"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808" name="Google Shape;808;p126"/>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809"/>
        <p:cNvGrpSpPr/>
        <p:nvPr/>
      </p:nvGrpSpPr>
      <p:grpSpPr>
        <a:xfrm>
          <a:off x="0" y="0"/>
          <a:ext cx="0" cy="0"/>
          <a:chOff x="0" y="0"/>
          <a:chExt cx="0" cy="0"/>
        </a:xfrm>
      </p:grpSpPr>
      <p:sp>
        <p:nvSpPr>
          <p:cNvPr id="810" name="Google Shape;810;p1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1" name="Google Shape;811;p1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2" name="Google Shape;812;p1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813" name="Google Shape;813;p127"/>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814" name="Google Shape;814;p127"/>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815" name="Google Shape;815;p127"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23/07/2025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249991950"/>
      </p:ext>
    </p:extLst>
  </p:cSld>
  <p:clrMapOvr>
    <a:masterClrMapping/>
  </p:clrMapOvr>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23/07/2025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512747579"/>
      </p:ext>
    </p:extLst>
  </p:cSld>
  <p:clrMapOvr>
    <a:masterClrMapping/>
  </p:clrMapOvr>
  <p:hf sldNum="0"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23/07/2025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75671742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23/07/2025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2496274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23/07/2025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796051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38"/>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38"/>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2" name="Google Shape;82;p3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23/07/2025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39236770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23/07/2025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13149238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23/07/2025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325625278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23/07/2025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1357564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23/07/2025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3019419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23/07/2025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56479496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23/07/2025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74549134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23/07/2025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50010067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0078454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23/07/2025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5545722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39"/>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39"/>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8" name="Google Shape;88;p3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3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3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23/07/2025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211761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0163411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23/07/2025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9076997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81106770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97067003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1158422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23/07/2025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5731149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48418123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39232905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615470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91"/>
        <p:cNvGrpSpPr/>
        <p:nvPr/>
      </p:nvGrpSpPr>
      <p:grpSpPr>
        <a:xfrm>
          <a:off x="0" y="0"/>
          <a:ext cx="0" cy="0"/>
          <a:chOff x="0" y="0"/>
          <a:chExt cx="0" cy="0"/>
        </a:xfrm>
      </p:grpSpPr>
      <p:sp>
        <p:nvSpPr>
          <p:cNvPr id="92" name="Google Shape;92;p40"/>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4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94" name="Google Shape;94;p4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4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4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23/07/2025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71527967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05201656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394734194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70324041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23/07/2025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32778730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5246535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77045798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354248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74187382"/>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23/07/2025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3229848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97"/>
        <p:cNvGrpSpPr/>
        <p:nvPr/>
      </p:nvGrpSpPr>
      <p:grpSpPr>
        <a:xfrm>
          <a:off x="0" y="0"/>
          <a:ext cx="0" cy="0"/>
          <a:chOff x="0" y="0"/>
          <a:chExt cx="0" cy="0"/>
        </a:xfrm>
      </p:grpSpPr>
      <p:sp>
        <p:nvSpPr>
          <p:cNvPr id="98" name="Google Shape;98;p4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4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4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01" name="Google Shape;101;p41"/>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102" name="Google Shape;102;p41">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103" name="Google Shape;103;p41"/>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104" name="Google Shape;104;p41"/>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105" name="Google Shape;105;p41"/>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06" name="Google Shape;106;p41"/>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07" name="Google Shape;107;p41"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108" name="Google Shape;108;p41"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109" name="Google Shape;109;p41"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0426452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02402116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068554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99203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443195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894347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65574972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11148755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7379615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760130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110"/>
        <p:cNvGrpSpPr/>
        <p:nvPr/>
      </p:nvGrpSpPr>
      <p:grpSpPr>
        <a:xfrm>
          <a:off x="0" y="0"/>
          <a:ext cx="0" cy="0"/>
          <a:chOff x="0" y="0"/>
          <a:chExt cx="0" cy="0"/>
        </a:xfrm>
      </p:grpSpPr>
      <p:sp>
        <p:nvSpPr>
          <p:cNvPr id="111" name="Google Shape;111;p4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4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4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14" name="Google Shape;114;p42"/>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115" name="Google Shape;115;p42">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16885" y="1388620"/>
            <a:ext cx="1298699" cy="706861"/>
          </a:xfrm>
          <a:prstGeom prst="rect">
            <a:avLst/>
          </a:prstGeom>
          <a:noFill/>
          <a:ln>
            <a:noFill/>
          </a:ln>
        </p:spPr>
      </p:pic>
      <p:sp>
        <p:nvSpPr>
          <p:cNvPr id="116" name="Google Shape;116;p42"/>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117" name="Google Shape;117;p42"/>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18" name="Google Shape;118;p42"/>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19" name="Google Shape;119;p42"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120" name="Google Shape;120;p42"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121" name="Google Shape;121;p42"/>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122" name="Google Shape;122;p42"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123" name="Google Shape;123;p42"/>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124" name="Google Shape;124;p42"/>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125" name="Google Shape;125;p42"/>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126" name="Google Shape;126;p42"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127" name="Google Shape;127;p42"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605365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156852248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15056324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23/07/2025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29010009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23/07/2025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1107663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08074523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23/07/2025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159188667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05584346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5122673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128"/>
        <p:cNvGrpSpPr/>
        <p:nvPr/>
      </p:nvGrpSpPr>
      <p:grpSpPr>
        <a:xfrm>
          <a:off x="0" y="0"/>
          <a:ext cx="0" cy="0"/>
          <a:chOff x="0" y="0"/>
          <a:chExt cx="0" cy="0"/>
        </a:xfrm>
      </p:grpSpPr>
      <p:sp>
        <p:nvSpPr>
          <p:cNvPr id="129" name="Google Shape;129;p4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4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4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132" name="Google Shape;132;p43"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a:effectLst>
            <a:outerShdw blurRad="50800" dist="38100" dir="2700000" algn="tl" rotWithShape="0">
              <a:srgbClr val="000000">
                <a:alpha val="40000"/>
              </a:srgbClr>
            </a:outerShdw>
          </a:effectLst>
        </p:spPr>
      </p:pic>
      <p:sp>
        <p:nvSpPr>
          <p:cNvPr id="133" name="Google Shape;133;p43"/>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134" name="Google Shape;134;p43"/>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135" name="Google Shape;135;p43"/>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136"/>
        <p:cNvGrpSpPr/>
        <p:nvPr/>
      </p:nvGrpSpPr>
      <p:grpSpPr>
        <a:xfrm>
          <a:off x="0" y="0"/>
          <a:ext cx="0" cy="0"/>
          <a:chOff x="0" y="0"/>
          <a:chExt cx="0" cy="0"/>
        </a:xfrm>
      </p:grpSpPr>
      <p:sp>
        <p:nvSpPr>
          <p:cNvPr id="137" name="Google Shape;137;p4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4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4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40" name="Google Shape;140;p44"/>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141" name="Google Shape;141;p44"/>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142" name="Google Shape;142;p44"/>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43" name="Google Shape;143;p44"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144"/>
        <p:cNvGrpSpPr/>
        <p:nvPr/>
      </p:nvGrpSpPr>
      <p:grpSpPr>
        <a:xfrm>
          <a:off x="0" y="0"/>
          <a:ext cx="0" cy="0"/>
          <a:chOff x="0" y="0"/>
          <a:chExt cx="0" cy="0"/>
        </a:xfrm>
      </p:grpSpPr>
      <p:sp>
        <p:nvSpPr>
          <p:cNvPr id="145" name="Google Shape;145;p4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4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4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48" name="Google Shape;148;p45"/>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149" name="Google Shape;149;p45"/>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150" name="Google Shape;150;p45"/>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151" name="Google Shape;151;p45" descr="A picture containing text, businesscard&#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152"/>
        <p:cNvGrpSpPr/>
        <p:nvPr/>
      </p:nvGrpSpPr>
      <p:grpSpPr>
        <a:xfrm>
          <a:off x="0" y="0"/>
          <a:ext cx="0" cy="0"/>
          <a:chOff x="0" y="0"/>
          <a:chExt cx="0" cy="0"/>
        </a:xfrm>
      </p:grpSpPr>
      <p:sp>
        <p:nvSpPr>
          <p:cNvPr id="153" name="Google Shape;153;p46"/>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154" name="Google Shape;154;p46"/>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55" name="Google Shape;155;p46"/>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156" name="Google Shape;156;p46">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157" name="Google Shape;157;p46"/>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158" name="Google Shape;158;p46"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159" name="Google Shape;159;p46"/>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3"/>
        <p:cNvGrpSpPr/>
        <p:nvPr/>
      </p:nvGrpSpPr>
      <p:grpSpPr>
        <a:xfrm>
          <a:off x="0" y="0"/>
          <a:ext cx="0" cy="0"/>
          <a:chOff x="0" y="0"/>
          <a:chExt cx="0" cy="0"/>
        </a:xfrm>
      </p:grpSpPr>
      <p:sp>
        <p:nvSpPr>
          <p:cNvPr id="24" name="Google Shape;24;p29"/>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160"/>
        <p:cNvGrpSpPr/>
        <p:nvPr/>
      </p:nvGrpSpPr>
      <p:grpSpPr>
        <a:xfrm>
          <a:off x="0" y="0"/>
          <a:ext cx="0" cy="0"/>
          <a:chOff x="0" y="0"/>
          <a:chExt cx="0" cy="0"/>
        </a:xfrm>
      </p:grpSpPr>
      <p:sp>
        <p:nvSpPr>
          <p:cNvPr id="161" name="Google Shape;161;p4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4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4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64" name="Google Shape;164;p47"/>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165" name="Google Shape;165;p47"/>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66" name="Google Shape;166;p47"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167" name="Google Shape;167;p47"/>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168"/>
        <p:cNvGrpSpPr/>
        <p:nvPr/>
      </p:nvGrpSpPr>
      <p:grpSpPr>
        <a:xfrm>
          <a:off x="0" y="0"/>
          <a:ext cx="0" cy="0"/>
          <a:chOff x="0" y="0"/>
          <a:chExt cx="0" cy="0"/>
        </a:xfrm>
      </p:grpSpPr>
      <p:sp>
        <p:nvSpPr>
          <p:cNvPr id="169" name="Google Shape;169;p4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0" name="Google Shape;170;p4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 name="Google Shape;171;p4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72" name="Google Shape;172;p48"/>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73" name="Google Shape;173;p48"/>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174" name="Google Shape;174;p48" descr="Graphical user interface, applicati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175"/>
        <p:cNvGrpSpPr/>
        <p:nvPr/>
      </p:nvGrpSpPr>
      <p:grpSpPr>
        <a:xfrm>
          <a:off x="0" y="0"/>
          <a:ext cx="0" cy="0"/>
          <a:chOff x="0" y="0"/>
          <a:chExt cx="0" cy="0"/>
        </a:xfrm>
      </p:grpSpPr>
      <p:sp>
        <p:nvSpPr>
          <p:cNvPr id="176" name="Google Shape;176;p4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4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4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79" name="Google Shape;179;p49"/>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80" name="Google Shape;180;p49"/>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181" name="Google Shape;181;p49">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182"/>
        <p:cNvGrpSpPr/>
        <p:nvPr/>
      </p:nvGrpSpPr>
      <p:grpSpPr>
        <a:xfrm>
          <a:off x="0" y="0"/>
          <a:ext cx="0" cy="0"/>
          <a:chOff x="0" y="0"/>
          <a:chExt cx="0" cy="0"/>
        </a:xfrm>
      </p:grpSpPr>
      <p:sp>
        <p:nvSpPr>
          <p:cNvPr id="183" name="Google Shape;183;p5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4" name="Google Shape;184;p5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 name="Google Shape;185;p5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86" name="Google Shape;186;p50"/>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187" name="Google Shape;187;p50"/>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188" name="Google Shape;188;p50"/>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189" name="Google Shape;189;p50" descr="A picture containing ic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804337" y="827460"/>
            <a:ext cx="1476653" cy="219618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190"/>
        <p:cNvGrpSpPr/>
        <p:nvPr/>
      </p:nvGrpSpPr>
      <p:grpSpPr>
        <a:xfrm>
          <a:off x="0" y="0"/>
          <a:ext cx="0" cy="0"/>
          <a:chOff x="0" y="0"/>
          <a:chExt cx="0" cy="0"/>
        </a:xfrm>
      </p:grpSpPr>
      <p:sp>
        <p:nvSpPr>
          <p:cNvPr id="191" name="Google Shape;191;p5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2" name="Google Shape;192;p5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5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194" name="Google Shape;194;p51"/>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195" name="Google Shape;195;p51"/>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196" name="Google Shape;196;p5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197" name="Google Shape;197;p51"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198" name="Google Shape;198;p51">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199"/>
        <p:cNvGrpSpPr/>
        <p:nvPr/>
      </p:nvGrpSpPr>
      <p:grpSpPr>
        <a:xfrm>
          <a:off x="0" y="0"/>
          <a:ext cx="0" cy="0"/>
          <a:chOff x="0" y="0"/>
          <a:chExt cx="0" cy="0"/>
        </a:xfrm>
      </p:grpSpPr>
      <p:sp>
        <p:nvSpPr>
          <p:cNvPr id="200" name="Google Shape;200;p52"/>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201" name="Google Shape;201;p52"/>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202" name="Google Shape;202;p52"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203" name="Google Shape;203;p52"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204" name="Google Shape;204;p52"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205"/>
        <p:cNvGrpSpPr/>
        <p:nvPr/>
      </p:nvGrpSpPr>
      <p:grpSpPr>
        <a:xfrm>
          <a:off x="0" y="0"/>
          <a:ext cx="0" cy="0"/>
          <a:chOff x="0" y="0"/>
          <a:chExt cx="0" cy="0"/>
        </a:xfrm>
      </p:grpSpPr>
      <p:sp>
        <p:nvSpPr>
          <p:cNvPr id="206" name="Google Shape;206;p5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5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8" name="Google Shape;208;p5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09" name="Google Shape;209;p53"/>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210" name="Google Shape;210;p53"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211" name="Google Shape;211;p53"/>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212"/>
        <p:cNvGrpSpPr/>
        <p:nvPr/>
      </p:nvGrpSpPr>
      <p:grpSpPr>
        <a:xfrm>
          <a:off x="0" y="0"/>
          <a:ext cx="0" cy="0"/>
          <a:chOff x="0" y="0"/>
          <a:chExt cx="0" cy="0"/>
        </a:xfrm>
      </p:grpSpPr>
      <p:sp>
        <p:nvSpPr>
          <p:cNvPr id="213" name="Google Shape;213;p5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4" name="Google Shape;214;p5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5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16" name="Google Shape;216;p54"/>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217" name="Google Shape;217;p54"/>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218" name="Google Shape;218;p54"/>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19" name="Google Shape;219;p54"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220" name="Google Shape;220;p54"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221"/>
        <p:cNvGrpSpPr/>
        <p:nvPr/>
      </p:nvGrpSpPr>
      <p:grpSpPr>
        <a:xfrm>
          <a:off x="0" y="0"/>
          <a:ext cx="0" cy="0"/>
          <a:chOff x="0" y="0"/>
          <a:chExt cx="0" cy="0"/>
        </a:xfrm>
      </p:grpSpPr>
      <p:sp>
        <p:nvSpPr>
          <p:cNvPr id="222" name="Google Shape;222;p5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5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 name="Google Shape;224;p5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25" name="Google Shape;225;p55"/>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226" name="Google Shape;226;p55"/>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227" name="Google Shape;227;p55"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228"/>
        <p:cNvGrpSpPr/>
        <p:nvPr/>
      </p:nvGrpSpPr>
      <p:grpSpPr>
        <a:xfrm>
          <a:off x="0" y="0"/>
          <a:ext cx="0" cy="0"/>
          <a:chOff x="0" y="0"/>
          <a:chExt cx="0" cy="0"/>
        </a:xfrm>
      </p:grpSpPr>
      <p:sp>
        <p:nvSpPr>
          <p:cNvPr id="229" name="Google Shape;229;p5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5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5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32" name="Google Shape;232;p56"/>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233" name="Google Shape;233;p56"/>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234" name="Google Shape;234;p56"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235" name="Google Shape;235;p56"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30"/>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30"/>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1" name="Google Shape;31;p3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3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236"/>
        <p:cNvGrpSpPr/>
        <p:nvPr/>
      </p:nvGrpSpPr>
      <p:grpSpPr>
        <a:xfrm>
          <a:off x="0" y="0"/>
          <a:ext cx="0" cy="0"/>
          <a:chOff x="0" y="0"/>
          <a:chExt cx="0" cy="0"/>
        </a:xfrm>
      </p:grpSpPr>
      <p:sp>
        <p:nvSpPr>
          <p:cNvPr id="237" name="Google Shape;237;p5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8" name="Google Shape;238;p5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9" name="Google Shape;239;p5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40" name="Google Shape;240;p57"/>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241" name="Google Shape;241;p57"/>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242" name="Google Shape;242;p57"/>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243"/>
        <p:cNvGrpSpPr/>
        <p:nvPr/>
      </p:nvGrpSpPr>
      <p:grpSpPr>
        <a:xfrm>
          <a:off x="0" y="0"/>
          <a:ext cx="0" cy="0"/>
          <a:chOff x="0" y="0"/>
          <a:chExt cx="0" cy="0"/>
        </a:xfrm>
      </p:grpSpPr>
      <p:sp>
        <p:nvSpPr>
          <p:cNvPr id="244" name="Google Shape;244;p5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5" name="Google Shape;245;p5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 name="Google Shape;246;p5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47" name="Google Shape;247;p58"/>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248" name="Google Shape;248;p58"/>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249" name="Google Shape;249;p58"/>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50" name="Google Shape;250;p58"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251"/>
        <p:cNvGrpSpPr/>
        <p:nvPr/>
      </p:nvGrpSpPr>
      <p:grpSpPr>
        <a:xfrm>
          <a:off x="0" y="0"/>
          <a:ext cx="0" cy="0"/>
          <a:chOff x="0" y="0"/>
          <a:chExt cx="0" cy="0"/>
        </a:xfrm>
      </p:grpSpPr>
      <p:sp>
        <p:nvSpPr>
          <p:cNvPr id="252" name="Google Shape;252;p5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3" name="Google Shape;253;p5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5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55" name="Google Shape;255;p59"/>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256" name="Google Shape;256;p59"/>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257" name="Google Shape;257;p59"/>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58" name="Google Shape;258;p59">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259"/>
        <p:cNvGrpSpPr/>
        <p:nvPr/>
      </p:nvGrpSpPr>
      <p:grpSpPr>
        <a:xfrm>
          <a:off x="0" y="0"/>
          <a:ext cx="0" cy="0"/>
          <a:chOff x="0" y="0"/>
          <a:chExt cx="0" cy="0"/>
        </a:xfrm>
      </p:grpSpPr>
      <p:sp>
        <p:nvSpPr>
          <p:cNvPr id="260" name="Google Shape;260;p60"/>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261" name="Google Shape;261;p60"/>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262" name="Google Shape;262;p60"/>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63" name="Google Shape;263;p60">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264"/>
        <p:cNvGrpSpPr/>
        <p:nvPr/>
      </p:nvGrpSpPr>
      <p:grpSpPr>
        <a:xfrm>
          <a:off x="0" y="0"/>
          <a:ext cx="0" cy="0"/>
          <a:chOff x="0" y="0"/>
          <a:chExt cx="0" cy="0"/>
        </a:xfrm>
      </p:grpSpPr>
      <p:sp>
        <p:nvSpPr>
          <p:cNvPr id="265" name="Google Shape;265;p61"/>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266" name="Google Shape;266;p61"/>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267" name="Google Shape;267;p61"/>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68" name="Google Shape;268;p61"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269" name="Google Shape;269;p61"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270" name="Google Shape;270;p61"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271" name="Google Shape;271;p61">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272" name="Google Shape;272;p61"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273"/>
        <p:cNvGrpSpPr/>
        <p:nvPr/>
      </p:nvGrpSpPr>
      <p:grpSpPr>
        <a:xfrm>
          <a:off x="0" y="0"/>
          <a:ext cx="0" cy="0"/>
          <a:chOff x="0" y="0"/>
          <a:chExt cx="0" cy="0"/>
        </a:xfrm>
      </p:grpSpPr>
      <p:sp>
        <p:nvSpPr>
          <p:cNvPr id="274" name="Google Shape;274;p6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5" name="Google Shape;275;p6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6" name="Google Shape;276;p6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277" name="Google Shape;277;p62"/>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278" name="Google Shape;278;p62"/>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279" name="Google Shape;279;p62"/>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80" name="Google Shape;280;p62"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281"/>
        <p:cNvGrpSpPr/>
        <p:nvPr/>
      </p:nvGrpSpPr>
      <p:grpSpPr>
        <a:xfrm>
          <a:off x="0" y="0"/>
          <a:ext cx="0" cy="0"/>
          <a:chOff x="0" y="0"/>
          <a:chExt cx="0" cy="0"/>
        </a:xfrm>
      </p:grpSpPr>
      <p:sp>
        <p:nvSpPr>
          <p:cNvPr id="282" name="Google Shape;282;p63"/>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283" name="Google Shape;283;p63"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284" name="Google Shape;284;p63"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285" name="Google Shape;285;p63"/>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286"/>
        <p:cNvGrpSpPr/>
        <p:nvPr/>
      </p:nvGrpSpPr>
      <p:grpSpPr>
        <a:xfrm>
          <a:off x="0" y="0"/>
          <a:ext cx="0" cy="0"/>
          <a:chOff x="0" y="0"/>
          <a:chExt cx="0" cy="0"/>
        </a:xfrm>
      </p:grpSpPr>
      <p:sp>
        <p:nvSpPr>
          <p:cNvPr id="287" name="Google Shape;287;p64"/>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288" name="Google Shape;288;p64"/>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289" name="Google Shape;289;p64"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290" name="Google Shape;290;p64">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291" name="Google Shape;291;p64"/>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292"/>
        <p:cNvGrpSpPr/>
        <p:nvPr/>
      </p:nvGrpSpPr>
      <p:grpSpPr>
        <a:xfrm>
          <a:off x="0" y="0"/>
          <a:ext cx="0" cy="0"/>
          <a:chOff x="0" y="0"/>
          <a:chExt cx="0" cy="0"/>
        </a:xfrm>
      </p:grpSpPr>
      <p:sp>
        <p:nvSpPr>
          <p:cNvPr id="293" name="Google Shape;293;p65"/>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294" name="Google Shape;294;p65"/>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295" name="Google Shape;295;p65"/>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296" name="Google Shape;296;p65"/>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297" name="Google Shape;297;p65"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298" name="Google Shape;298;p65"/>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299"/>
        <p:cNvGrpSpPr/>
        <p:nvPr/>
      </p:nvGrpSpPr>
      <p:grpSpPr>
        <a:xfrm>
          <a:off x="0" y="0"/>
          <a:ext cx="0" cy="0"/>
          <a:chOff x="0" y="0"/>
          <a:chExt cx="0" cy="0"/>
        </a:xfrm>
      </p:grpSpPr>
      <p:sp>
        <p:nvSpPr>
          <p:cNvPr id="300" name="Google Shape;300;p66"/>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301" name="Google Shape;301;p66"/>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302" name="Google Shape;302;p66"/>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03" name="Google Shape;303;p66"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304" name="Google Shape;304;p66"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305" name="Google Shape;305;p66"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31"/>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31"/>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3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306"/>
        <p:cNvGrpSpPr/>
        <p:nvPr/>
      </p:nvGrpSpPr>
      <p:grpSpPr>
        <a:xfrm>
          <a:off x="0" y="0"/>
          <a:ext cx="0" cy="0"/>
          <a:chOff x="0" y="0"/>
          <a:chExt cx="0" cy="0"/>
        </a:xfrm>
      </p:grpSpPr>
      <p:sp>
        <p:nvSpPr>
          <p:cNvPr id="307" name="Google Shape;307;p67"/>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308" name="Google Shape;308;p67"/>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309" name="Google Shape;309;p6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10" name="Google Shape;310;p67"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311" name="Google Shape;311;p67">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312"/>
        <p:cNvGrpSpPr/>
        <p:nvPr/>
      </p:nvGrpSpPr>
      <p:grpSpPr>
        <a:xfrm>
          <a:off x="0" y="0"/>
          <a:ext cx="0" cy="0"/>
          <a:chOff x="0" y="0"/>
          <a:chExt cx="0" cy="0"/>
        </a:xfrm>
      </p:grpSpPr>
      <p:sp>
        <p:nvSpPr>
          <p:cNvPr id="313" name="Google Shape;313;p68"/>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314" name="Google Shape;314;p68"/>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315" name="Google Shape;315;p6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16" name="Google Shape;316;p68"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317"/>
        <p:cNvGrpSpPr/>
        <p:nvPr/>
      </p:nvGrpSpPr>
      <p:grpSpPr>
        <a:xfrm>
          <a:off x="0" y="0"/>
          <a:ext cx="0" cy="0"/>
          <a:chOff x="0" y="0"/>
          <a:chExt cx="0" cy="0"/>
        </a:xfrm>
      </p:grpSpPr>
      <p:sp>
        <p:nvSpPr>
          <p:cNvPr id="318" name="Google Shape;318;p69"/>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319" name="Google Shape;319;p69"/>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320" name="Google Shape;320;p6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21" name="Google Shape;321;p69"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322"/>
        <p:cNvGrpSpPr/>
        <p:nvPr/>
      </p:nvGrpSpPr>
      <p:grpSpPr>
        <a:xfrm>
          <a:off x="0" y="0"/>
          <a:ext cx="0" cy="0"/>
          <a:chOff x="0" y="0"/>
          <a:chExt cx="0" cy="0"/>
        </a:xfrm>
      </p:grpSpPr>
      <p:pic>
        <p:nvPicPr>
          <p:cNvPr id="323" name="Google Shape;323;p70"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324" name="Google Shape;324;p70"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325" name="Google Shape;325;p70"/>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326" name="Google Shape;326;p70"/>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327" name="Google Shape;327;p70"/>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28" name="Google Shape;328;p70"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329"/>
        <p:cNvGrpSpPr/>
        <p:nvPr/>
      </p:nvGrpSpPr>
      <p:grpSpPr>
        <a:xfrm>
          <a:off x="0" y="0"/>
          <a:ext cx="0" cy="0"/>
          <a:chOff x="0" y="0"/>
          <a:chExt cx="0" cy="0"/>
        </a:xfrm>
      </p:grpSpPr>
      <p:sp>
        <p:nvSpPr>
          <p:cNvPr id="330" name="Google Shape;330;p71"/>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331" name="Google Shape;331;p71"/>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332" name="Google Shape;332;p71"/>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333" name="Google Shape;333;p71"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334"/>
        <p:cNvGrpSpPr/>
        <p:nvPr/>
      </p:nvGrpSpPr>
      <p:grpSpPr>
        <a:xfrm>
          <a:off x="0" y="0"/>
          <a:ext cx="0" cy="0"/>
          <a:chOff x="0" y="0"/>
          <a:chExt cx="0" cy="0"/>
        </a:xfrm>
      </p:grpSpPr>
      <p:sp>
        <p:nvSpPr>
          <p:cNvPr id="335" name="Google Shape;335;p7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6" name="Google Shape;336;p7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7" name="Google Shape;337;p7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38" name="Google Shape;338;p72"/>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39" name="Google Shape;339;p72"/>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340" name="Google Shape;340;p72"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341" name="Google Shape;341;p72"/>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342" name="Google Shape;342;p72"/>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sng" strike="noStrike" cap="none">
                <a:solidFill>
                  <a:srgbClr val="767171"/>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sng" strike="noStrike" cap="none">
                <a:solidFill>
                  <a:srgbClr val="767171"/>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343"/>
        <p:cNvGrpSpPr/>
        <p:nvPr/>
      </p:nvGrpSpPr>
      <p:grpSpPr>
        <a:xfrm>
          <a:off x="0" y="0"/>
          <a:ext cx="0" cy="0"/>
          <a:chOff x="0" y="0"/>
          <a:chExt cx="0" cy="0"/>
        </a:xfrm>
      </p:grpSpPr>
      <p:sp>
        <p:nvSpPr>
          <p:cNvPr id="344" name="Google Shape;344;p7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5" name="Google Shape;345;p7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6" name="Google Shape;346;p7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47" name="Google Shape;347;p73"/>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348" name="Google Shape;348;p73"/>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349" name="Google Shape;349;p73"/>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350"/>
        <p:cNvGrpSpPr/>
        <p:nvPr/>
      </p:nvGrpSpPr>
      <p:grpSpPr>
        <a:xfrm>
          <a:off x="0" y="0"/>
          <a:ext cx="0" cy="0"/>
          <a:chOff x="0" y="0"/>
          <a:chExt cx="0" cy="0"/>
        </a:xfrm>
      </p:grpSpPr>
      <p:sp>
        <p:nvSpPr>
          <p:cNvPr id="351" name="Google Shape;351;p7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2" name="Google Shape;352;p7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3" name="Google Shape;353;p7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54" name="Google Shape;354;p74"/>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55" name="Google Shape;355;p74"/>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356" name="Google Shape;356;p74"/>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357" name="Google Shape;357;p74"/>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Regional Mentors">
  <p:cSld name="Regional Mentors">
    <p:spTree>
      <p:nvGrpSpPr>
        <p:cNvPr id="1" name="Shape 358"/>
        <p:cNvGrpSpPr/>
        <p:nvPr/>
      </p:nvGrpSpPr>
      <p:grpSpPr>
        <a:xfrm>
          <a:off x="0" y="0"/>
          <a:ext cx="0" cy="0"/>
          <a:chOff x="0" y="0"/>
          <a:chExt cx="0" cy="0"/>
        </a:xfrm>
      </p:grpSpPr>
      <p:sp>
        <p:nvSpPr>
          <p:cNvPr id="359" name="Google Shape;359;p7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0" name="Google Shape;360;p7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1" name="Google Shape;361;p7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62" name="Google Shape;362;p75"/>
          <p:cNvSpPr txBox="1"/>
          <p:nvPr/>
        </p:nvSpPr>
        <p:spPr>
          <a:xfrm>
            <a:off x="628653" y="347025"/>
            <a:ext cx="7956514"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PSTT REGIONAL MENTORS</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63" name="Google Shape;363;p75"/>
          <p:cNvSpPr txBox="1"/>
          <p:nvPr/>
        </p:nvSpPr>
        <p:spPr>
          <a:xfrm>
            <a:off x="628645" y="930380"/>
            <a:ext cx="788670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none" strike="noStrike" cap="none">
                <a:solidFill>
                  <a:srgbClr val="767171"/>
                </a:solidFill>
                <a:latin typeface="Plus Jakarta Sans Medium"/>
                <a:ea typeface="Plus Jakarta Sans Medium"/>
                <a:cs typeface="Plus Jakarta Sans Medium"/>
                <a:sym typeface="Plus Jakarta Sans Medium"/>
              </a:rPr>
              <a:t>Supporting primary science leaders beyond the PSTT College of Fellows</a:t>
            </a:r>
            <a:endParaRPr/>
          </a:p>
        </p:txBody>
      </p:sp>
      <p:sp>
        <p:nvSpPr>
          <p:cNvPr id="364" name="Google Shape;364;p75"/>
          <p:cNvSpPr txBox="1"/>
          <p:nvPr/>
        </p:nvSpPr>
        <p:spPr>
          <a:xfrm>
            <a:off x="715987"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Kate Redhead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Birmingham &amp; Midlands</a:t>
            </a:r>
            <a:endParaRPr/>
          </a:p>
        </p:txBody>
      </p:sp>
      <p:pic>
        <p:nvPicPr>
          <p:cNvPr id="365" name="Google Shape;365;p75" descr="A person smiling for the camera&#10;&#10;Description automatically generated with medium confidence">
            <a:hlinkClick r:id="rId2"/>
          </p:cNvPr>
          <p:cNvPicPr preferRelativeResize="0"/>
          <p:nvPr/>
        </p:nvPicPr>
        <p:blipFill rotWithShape="1">
          <a:blip r:embed="rId3">
            <a:alphaModFix/>
          </a:blip>
          <a:srcRect/>
          <a:stretch/>
        </p:blipFill>
        <p:spPr>
          <a:xfrm>
            <a:off x="717469" y="1543606"/>
            <a:ext cx="1263823" cy="1263823"/>
          </a:xfrm>
          <a:prstGeom prst="rect">
            <a:avLst/>
          </a:prstGeom>
          <a:noFill/>
          <a:ln>
            <a:noFill/>
          </a:ln>
        </p:spPr>
      </p:pic>
      <p:pic>
        <p:nvPicPr>
          <p:cNvPr id="366" name="Google Shape;366;p75" descr="A person smiling for the camera&#10;&#10;Description automatically generated with low confidence">
            <a:hlinkClick r:id="rId4"/>
          </p:cNvPr>
          <p:cNvPicPr preferRelativeResize="0"/>
          <p:nvPr/>
        </p:nvPicPr>
        <p:blipFill rotWithShape="1">
          <a:blip r:embed="rId5">
            <a:alphaModFix/>
          </a:blip>
          <a:srcRect/>
          <a:stretch/>
        </p:blipFill>
        <p:spPr>
          <a:xfrm>
            <a:off x="2913785" y="1542677"/>
            <a:ext cx="1264752" cy="1264752"/>
          </a:xfrm>
          <a:prstGeom prst="rect">
            <a:avLst/>
          </a:prstGeom>
          <a:noFill/>
          <a:ln>
            <a:noFill/>
          </a:ln>
        </p:spPr>
      </p:pic>
      <p:pic>
        <p:nvPicPr>
          <p:cNvPr id="367" name="Google Shape;367;p75" descr="A close-up of a person smiling&#10;&#10;Description automatically generated">
            <a:hlinkClick r:id="rId6"/>
          </p:cNvPr>
          <p:cNvPicPr preferRelativeResize="0"/>
          <p:nvPr/>
        </p:nvPicPr>
        <p:blipFill rotWithShape="1">
          <a:blip r:embed="rId7">
            <a:alphaModFix/>
          </a:blip>
          <a:srcRect/>
          <a:stretch/>
        </p:blipFill>
        <p:spPr>
          <a:xfrm>
            <a:off x="5111030" y="1542677"/>
            <a:ext cx="1264752" cy="1264752"/>
          </a:xfrm>
          <a:prstGeom prst="rect">
            <a:avLst/>
          </a:prstGeom>
          <a:noFill/>
          <a:ln>
            <a:noFill/>
          </a:ln>
        </p:spPr>
      </p:pic>
      <p:pic>
        <p:nvPicPr>
          <p:cNvPr id="368" name="Google Shape;368;p75" descr="A picture containing grass, person, outdoor&#10;&#10;Description automatically generated">
            <a:hlinkClick r:id="rId8"/>
          </p:cNvPr>
          <p:cNvPicPr preferRelativeResize="0"/>
          <p:nvPr/>
        </p:nvPicPr>
        <p:blipFill rotWithShape="1">
          <a:blip r:embed="rId9">
            <a:alphaModFix/>
          </a:blip>
          <a:srcRect/>
          <a:stretch/>
        </p:blipFill>
        <p:spPr>
          <a:xfrm>
            <a:off x="7308274" y="1543606"/>
            <a:ext cx="1265306" cy="1265306"/>
          </a:xfrm>
          <a:prstGeom prst="rect">
            <a:avLst/>
          </a:prstGeom>
          <a:noFill/>
          <a:ln>
            <a:noFill/>
          </a:ln>
        </p:spPr>
      </p:pic>
      <p:pic>
        <p:nvPicPr>
          <p:cNvPr id="369" name="Google Shape;369;p75" descr="A person wearing glasses&#10;&#10;Description automatically generated with medium confidence">
            <a:hlinkClick r:id="rId10"/>
          </p:cNvPr>
          <p:cNvPicPr preferRelativeResize="0"/>
          <p:nvPr/>
        </p:nvPicPr>
        <p:blipFill rotWithShape="1">
          <a:blip r:embed="rId11">
            <a:alphaModFix/>
          </a:blip>
          <a:srcRect/>
          <a:stretch/>
        </p:blipFill>
        <p:spPr>
          <a:xfrm>
            <a:off x="717469" y="3725815"/>
            <a:ext cx="1283937" cy="1283937"/>
          </a:xfrm>
          <a:prstGeom prst="rect">
            <a:avLst/>
          </a:prstGeom>
          <a:noFill/>
          <a:ln>
            <a:noFill/>
          </a:ln>
        </p:spPr>
      </p:pic>
      <p:pic>
        <p:nvPicPr>
          <p:cNvPr id="370" name="Google Shape;370;p75" descr="A person smiling for the camera&#10;&#10;Description automatically generated with medium confidence">
            <a:hlinkClick r:id="rId12"/>
          </p:cNvPr>
          <p:cNvPicPr preferRelativeResize="0"/>
          <p:nvPr/>
        </p:nvPicPr>
        <p:blipFill rotWithShape="1">
          <a:blip r:embed="rId13">
            <a:alphaModFix/>
          </a:blip>
          <a:srcRect/>
          <a:stretch/>
        </p:blipFill>
        <p:spPr>
          <a:xfrm>
            <a:off x="2913785" y="3725815"/>
            <a:ext cx="1283937" cy="1283937"/>
          </a:xfrm>
          <a:prstGeom prst="rect">
            <a:avLst/>
          </a:prstGeom>
          <a:noFill/>
          <a:ln>
            <a:noFill/>
          </a:ln>
        </p:spPr>
      </p:pic>
      <p:pic>
        <p:nvPicPr>
          <p:cNvPr id="371" name="Google Shape;371;p75" descr="A picture containing outdoor, person, tree&#10;&#10;Description automatically generated">
            <a:hlinkClick r:id="rId14"/>
          </p:cNvPr>
          <p:cNvPicPr preferRelativeResize="0"/>
          <p:nvPr/>
        </p:nvPicPr>
        <p:blipFill rotWithShape="1">
          <a:blip r:embed="rId15">
            <a:alphaModFix/>
          </a:blip>
          <a:srcRect/>
          <a:stretch/>
        </p:blipFill>
        <p:spPr>
          <a:xfrm>
            <a:off x="5091845" y="3707433"/>
            <a:ext cx="1283937" cy="1283937"/>
          </a:xfrm>
          <a:prstGeom prst="rect">
            <a:avLst/>
          </a:prstGeom>
          <a:noFill/>
          <a:ln>
            <a:noFill/>
          </a:ln>
        </p:spPr>
      </p:pic>
      <p:sp>
        <p:nvSpPr>
          <p:cNvPr id="372" name="Google Shape;372;p75"/>
          <p:cNvSpPr txBox="1"/>
          <p:nvPr/>
        </p:nvSpPr>
        <p:spPr>
          <a:xfrm>
            <a:off x="2904193"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Ruth Shallcross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3" name="Google Shape;373;p75"/>
          <p:cNvSpPr txBox="1"/>
          <p:nvPr/>
        </p:nvSpPr>
        <p:spPr>
          <a:xfrm>
            <a:off x="5092399"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Kathy Schofield</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Wales</a:t>
            </a:r>
            <a:endParaRPr/>
          </a:p>
        </p:txBody>
      </p:sp>
      <p:sp>
        <p:nvSpPr>
          <p:cNvPr id="374" name="Google Shape;374;p75"/>
          <p:cNvSpPr txBox="1"/>
          <p:nvPr/>
        </p:nvSpPr>
        <p:spPr>
          <a:xfrm>
            <a:off x="7280605" y="2826614"/>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Sarah Eames</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Midlands</a:t>
            </a:r>
            <a:endParaRPr/>
          </a:p>
        </p:txBody>
      </p:sp>
      <p:sp>
        <p:nvSpPr>
          <p:cNvPr id="375" name="Google Shape;375;p75"/>
          <p:cNvSpPr txBox="1"/>
          <p:nvPr/>
        </p:nvSpPr>
        <p:spPr>
          <a:xfrm>
            <a:off x="715986"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Tom Holloway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6" name="Google Shape;376;p75"/>
          <p:cNvSpPr txBox="1"/>
          <p:nvPr/>
        </p:nvSpPr>
        <p:spPr>
          <a:xfrm>
            <a:off x="2904192" y="5035716"/>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Kulvinder Johal</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London &amp; South East</a:t>
            </a:r>
            <a:endParaRPr/>
          </a:p>
        </p:txBody>
      </p:sp>
      <p:sp>
        <p:nvSpPr>
          <p:cNvPr id="377" name="Google Shape;377;p75"/>
          <p:cNvSpPr txBox="1"/>
          <p:nvPr/>
        </p:nvSpPr>
        <p:spPr>
          <a:xfrm>
            <a:off x="5091845" y="5035717"/>
            <a:ext cx="1854746"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Claire Seeley</a:t>
            </a:r>
            <a:endParaRPr/>
          </a:p>
          <a:p>
            <a:pPr marL="0" marR="0" lvl="0" indent="0" algn="l" rtl="0">
              <a:lnSpc>
                <a:spcPct val="100000"/>
              </a:lnSpc>
              <a:spcBef>
                <a:spcPts val="0"/>
              </a:spcBef>
              <a:spcAft>
                <a:spcPts val="0"/>
              </a:spcAft>
              <a:buClr>
                <a:srgbClr val="767171"/>
              </a:buClr>
              <a:buSzPts val="1200"/>
              <a:buFont typeface="Plus Jakarta Sans Medium"/>
              <a:buNone/>
            </a:pPr>
            <a:r>
              <a:rPr lang="en-GB" sz="1200" b="0" i="0" u="none" strike="noStrike" cap="none">
                <a:solidFill>
                  <a:srgbClr val="767171"/>
                </a:solidFill>
                <a:latin typeface="Plus Jakarta Sans Medium"/>
                <a:ea typeface="Plus Jakarta Sans Medium"/>
                <a:cs typeface="Plus Jakarta Sans Medium"/>
                <a:sym typeface="Plus Jakarta Sans Medium"/>
              </a:rPr>
              <a:t>East Anglia</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PSEA for ITE">
  <p:cSld name="PSEA for ITE">
    <p:spTree>
      <p:nvGrpSpPr>
        <p:cNvPr id="1" name="Shape 378"/>
        <p:cNvGrpSpPr/>
        <p:nvPr/>
      </p:nvGrpSpPr>
      <p:grpSpPr>
        <a:xfrm>
          <a:off x="0" y="0"/>
          <a:ext cx="0" cy="0"/>
          <a:chOff x="0" y="0"/>
          <a:chExt cx="0" cy="0"/>
        </a:xfrm>
      </p:grpSpPr>
      <p:sp>
        <p:nvSpPr>
          <p:cNvPr id="379" name="Google Shape;379;p7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0" name="Google Shape;380;p7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1" name="Google Shape;381;p7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82" name="Google Shape;382;p76"/>
          <p:cNvSpPr txBox="1"/>
          <p:nvPr/>
        </p:nvSpPr>
        <p:spPr>
          <a:xfrm>
            <a:off x="628644" y="575674"/>
            <a:ext cx="7956514" cy="4847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700"/>
              <a:buFont typeface="Plus Jakarta Sans Medium"/>
              <a:buNone/>
            </a:pPr>
            <a:r>
              <a:rPr lang="en-GB" sz="2700" b="0" i="0" u="none" strike="noStrike" cap="none">
                <a:solidFill>
                  <a:srgbClr val="3EB1C8"/>
                </a:solidFill>
                <a:latin typeface="Plus Jakarta Sans Medium"/>
                <a:ea typeface="Plus Jakarta Sans Medium"/>
                <a:cs typeface="Plus Jakarta Sans Medium"/>
                <a:sym typeface="Plus Jakarta Sans Medium"/>
              </a:rPr>
              <a:t>Primary Science Enhancement Award for ITE</a:t>
            </a:r>
            <a:endParaRPr sz="27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83" name="Google Shape;383;p76"/>
          <p:cNvSpPr txBox="1"/>
          <p:nvPr/>
        </p:nvSpPr>
        <p:spPr>
          <a:xfrm>
            <a:off x="628645" y="2639768"/>
            <a:ext cx="3943355" cy="186974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Start their careers with increased competence and confidence to teach science</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Be confident to take up a position of school leadership in science</a:t>
            </a:r>
            <a:endParaRPr/>
          </a:p>
        </p:txBody>
      </p:sp>
      <p:sp>
        <p:nvSpPr>
          <p:cNvPr id="384" name="Google Shape;384;p76"/>
          <p:cNvSpPr txBox="1"/>
          <p:nvPr/>
        </p:nvSpPr>
        <p:spPr>
          <a:xfrm>
            <a:off x="628653" y="1203775"/>
            <a:ext cx="7886707" cy="126957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Enhancement Award (PSEA) </a:t>
            </a:r>
            <a:r>
              <a:rPr lang="en-GB" sz="1950" b="0" i="0" u="none" strike="noStrike" cap="none">
                <a:solidFill>
                  <a:srgbClr val="5E5B5C"/>
                </a:solidFill>
                <a:latin typeface="Plus Jakarta Sans Medium"/>
                <a:ea typeface="Plus Jakarta Sans Medium"/>
                <a:cs typeface="Plus Jakarta Sans Medium"/>
                <a:sym typeface="Plus Jakarta Sans Medium"/>
              </a:rPr>
              <a:t>enables student teachers to increase their experience and understanding of teaching and learning in primary science. The PSEA allows student teachers to: </a:t>
            </a:r>
            <a:endParaRPr sz="1950" b="0" i="0" u="none" strike="noStrike" cap="none">
              <a:solidFill>
                <a:srgbClr val="767171"/>
              </a:solidFill>
              <a:latin typeface="Plus Jakarta Sans Medium"/>
              <a:ea typeface="Plus Jakarta Sans Medium"/>
              <a:cs typeface="Plus Jakarta Sans Medium"/>
              <a:sym typeface="Plus Jakarta Sans Medium"/>
            </a:endParaRPr>
          </a:p>
        </p:txBody>
      </p:sp>
      <p:sp>
        <p:nvSpPr>
          <p:cNvPr id="385" name="Google Shape;385;p76"/>
          <p:cNvSpPr txBox="1"/>
          <p:nvPr/>
        </p:nvSpPr>
        <p:spPr>
          <a:xfrm>
            <a:off x="628644" y="4838707"/>
            <a:ext cx="6531737"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800"/>
              <a:buFont typeface="Plus Jakarta Sans Medium"/>
              <a:buNone/>
            </a:pPr>
            <a:r>
              <a:rPr lang="en-GB" sz="1800" b="0" i="0" u="sng" strike="noStrike" cap="none">
                <a:solidFill>
                  <a:srgbClr val="767171"/>
                </a:solidFill>
                <a:latin typeface="Plus Jakarta Sans Medium"/>
                <a:ea typeface="Plus Jakarta Sans Medium"/>
                <a:cs typeface="Plus Jakarta Sans Medium"/>
                <a:sym typeface="Plus Jakarta Sans Medium"/>
                <a:hlinkClick r:id="rId2">
                  <a:extLst>
                    <a:ext uri="{A12FA001-AC4F-418D-AE19-62706E023703}">
                      <ahyp:hlinkClr xmlns:ahyp="http://schemas.microsoft.com/office/drawing/2018/hyperlinkcolor" val="tx"/>
                    </a:ext>
                  </a:extLst>
                </a:hlinkClick>
              </a:rPr>
              <a:t>Find out more and get involved if you’re an ITE provider</a:t>
            </a:r>
            <a:endParaRPr sz="1800" b="0" i="0" u="none" strike="noStrike" cap="none">
              <a:solidFill>
                <a:srgbClr val="767171"/>
              </a:solidFill>
              <a:latin typeface="Plus Jakarta Sans Medium"/>
              <a:ea typeface="Plus Jakarta Sans Medium"/>
              <a:cs typeface="Plus Jakarta Sans Medium"/>
              <a:sym typeface="Plus Jakarta Sans Medium"/>
            </a:endParaRPr>
          </a:p>
        </p:txBody>
      </p:sp>
      <p:pic>
        <p:nvPicPr>
          <p:cNvPr id="386" name="Google Shape;386;p76" descr="Text&#10;&#10;Description automatically generated"/>
          <p:cNvPicPr preferRelativeResize="0"/>
          <p:nvPr/>
        </p:nvPicPr>
        <p:blipFill rotWithShape="1">
          <a:blip r:embed="rId3">
            <a:alphaModFix/>
          </a:blip>
          <a:srcRect/>
          <a:stretch/>
        </p:blipFill>
        <p:spPr>
          <a:xfrm>
            <a:off x="4838706" y="2638786"/>
            <a:ext cx="1662107" cy="833042"/>
          </a:xfrm>
          <a:prstGeom prst="rect">
            <a:avLst/>
          </a:prstGeom>
          <a:noFill/>
          <a:ln>
            <a:noFill/>
          </a:ln>
        </p:spPr>
      </p:pic>
      <p:pic>
        <p:nvPicPr>
          <p:cNvPr id="387" name="Google Shape;387;p76" descr="A picture containing text&#10;&#10;Description automatically generated"/>
          <p:cNvPicPr preferRelativeResize="0"/>
          <p:nvPr/>
        </p:nvPicPr>
        <p:blipFill rotWithShape="1">
          <a:blip r:embed="rId4">
            <a:alphaModFix/>
          </a:blip>
          <a:srcRect/>
          <a:stretch/>
        </p:blipFill>
        <p:spPr>
          <a:xfrm>
            <a:off x="4838706" y="3802693"/>
            <a:ext cx="3606827" cy="728045"/>
          </a:xfrm>
          <a:prstGeom prst="rect">
            <a:avLst/>
          </a:prstGeom>
          <a:noFill/>
          <a:ln>
            <a:noFill/>
          </a:ln>
        </p:spPr>
      </p:pic>
      <p:pic>
        <p:nvPicPr>
          <p:cNvPr id="388" name="Google Shape;388;p76" descr="A picture containing text&#10;&#10;Description automatically generated"/>
          <p:cNvPicPr preferRelativeResize="0"/>
          <p:nvPr/>
        </p:nvPicPr>
        <p:blipFill rotWithShape="1">
          <a:blip r:embed="rId5">
            <a:alphaModFix/>
          </a:blip>
          <a:srcRect/>
          <a:stretch/>
        </p:blipFill>
        <p:spPr>
          <a:xfrm>
            <a:off x="6767518" y="2588042"/>
            <a:ext cx="1662107" cy="71233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32"/>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2"/>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 name="Google Shape;43;p32"/>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4" name="Google Shape;44;p3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3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3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PSQM">
  <p:cSld name="PSQM">
    <p:spTree>
      <p:nvGrpSpPr>
        <p:cNvPr id="1" name="Shape 389"/>
        <p:cNvGrpSpPr/>
        <p:nvPr/>
      </p:nvGrpSpPr>
      <p:grpSpPr>
        <a:xfrm>
          <a:off x="0" y="0"/>
          <a:ext cx="0" cy="0"/>
          <a:chOff x="0" y="0"/>
          <a:chExt cx="0" cy="0"/>
        </a:xfrm>
      </p:grpSpPr>
      <p:pic>
        <p:nvPicPr>
          <p:cNvPr id="390" name="Google Shape;390;p77" descr="A picture containing text, clipart&#10;&#10;Description automatically generated">
            <a:hlinkClick r:id="rId2"/>
          </p:cNvPr>
          <p:cNvPicPr preferRelativeResize="0"/>
          <p:nvPr/>
        </p:nvPicPr>
        <p:blipFill rotWithShape="1">
          <a:blip r:embed="rId3">
            <a:alphaModFix/>
          </a:blip>
          <a:srcRect/>
          <a:stretch/>
        </p:blipFill>
        <p:spPr>
          <a:xfrm>
            <a:off x="4634902" y="1783320"/>
            <a:ext cx="4045438" cy="2275559"/>
          </a:xfrm>
          <a:prstGeom prst="rect">
            <a:avLst/>
          </a:prstGeom>
          <a:noFill/>
          <a:ln>
            <a:noFill/>
          </a:ln>
        </p:spPr>
      </p:pic>
      <p:sp>
        <p:nvSpPr>
          <p:cNvPr id="391" name="Google Shape;391;p7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2" name="Google Shape;392;p7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3" name="Google Shape;393;p7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394" name="Google Shape;394;p77"/>
          <p:cNvSpPr txBox="1"/>
          <p:nvPr/>
        </p:nvSpPr>
        <p:spPr>
          <a:xfrm>
            <a:off x="863010" y="734698"/>
            <a:ext cx="7956514"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PRIMARY SCIENCE QUALITY MARK</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395" name="Google Shape;395;p77"/>
          <p:cNvSpPr txBox="1"/>
          <p:nvPr/>
        </p:nvSpPr>
        <p:spPr>
          <a:xfrm>
            <a:off x="863010" y="1378243"/>
            <a:ext cx="3646090" cy="337015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We encourage you to consider taking part in the </a:t>
            </a:r>
            <a:r>
              <a:rPr lang="en-GB" sz="195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Primary Science Quality Mark (PSQM)</a:t>
            </a:r>
            <a:r>
              <a:rPr lang="en-GB" sz="1950" b="1" i="0" u="none" strike="noStrike" cap="none">
                <a:solidFill>
                  <a:srgbClr val="5E5B5C"/>
                </a:solidFill>
                <a:latin typeface="Plus Jakarta Sans ExtraBold"/>
                <a:ea typeface="Plus Jakarta Sans ExtraBold"/>
                <a:cs typeface="Plus Jakarta Sans ExtraBold"/>
                <a:sym typeface="Plus Jakarta Sans ExtraBold"/>
              </a:rPr>
              <a:t>. </a:t>
            </a:r>
            <a:r>
              <a:rPr lang="en-GB" sz="1950" b="0" i="0" u="none" strike="noStrike" cap="none">
                <a:solidFill>
                  <a:srgbClr val="5E5B5C"/>
                </a:solidFill>
                <a:latin typeface="Plus Jakarta Sans Medium"/>
                <a:ea typeface="Plus Jakarta Sans Medium"/>
                <a:cs typeface="Plus Jakarta Sans Medium"/>
                <a:sym typeface="Plus Jakarta Sans Medium"/>
              </a:rPr>
              <a:t>This year-long CPD accreditation programme focuses on developing effective, confident science leadership for whole school impact on science teaching and learning. </a:t>
            </a:r>
            <a:endParaRPr/>
          </a:p>
        </p:txBody>
      </p:sp>
      <p:sp>
        <p:nvSpPr>
          <p:cNvPr id="396" name="Google Shape;396;p77"/>
          <p:cNvSpPr txBox="1"/>
          <p:nvPr/>
        </p:nvSpPr>
        <p:spPr>
          <a:xfrm>
            <a:off x="863010" y="4902916"/>
            <a:ext cx="7250936" cy="609398"/>
          </a:xfrm>
          <a:prstGeom prst="rect">
            <a:avLst/>
          </a:prstGeom>
          <a:noFill/>
          <a:ln>
            <a:noFill/>
          </a:ln>
        </p:spPr>
        <p:txBody>
          <a:bodyPr spcFirstLastPara="1" wrap="square" lIns="68575" tIns="34275" rIns="68575" bIns="34275" anchor="t" anchorCtr="0">
            <a:spAutoFit/>
          </a:bodyPr>
          <a:lstStyle/>
          <a:p>
            <a:pPr marL="0" marR="0" lvl="0" indent="0" algn="l" rtl="0">
              <a:lnSpc>
                <a:spcPct val="9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PSTT is proud to be a long term supporter of PSQM through a strategic partnership with the University of Hertfordshire.</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SERC">
  <p:cSld name="SSERC">
    <p:spTree>
      <p:nvGrpSpPr>
        <p:cNvPr id="1" name="Shape 397"/>
        <p:cNvGrpSpPr/>
        <p:nvPr/>
      </p:nvGrpSpPr>
      <p:grpSpPr>
        <a:xfrm>
          <a:off x="0" y="0"/>
          <a:ext cx="0" cy="0"/>
          <a:chOff x="0" y="0"/>
          <a:chExt cx="0" cy="0"/>
        </a:xfrm>
      </p:grpSpPr>
      <p:sp>
        <p:nvSpPr>
          <p:cNvPr id="398" name="Google Shape;398;p7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9" name="Google Shape;399;p7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0" name="Google Shape;400;p7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401" name="Google Shape;401;p78"/>
          <p:cNvSpPr txBox="1"/>
          <p:nvPr/>
        </p:nvSpPr>
        <p:spPr>
          <a:xfrm>
            <a:off x="863004"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SSERC</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402" name="Google Shape;402;p78"/>
          <p:cNvSpPr txBox="1"/>
          <p:nvPr/>
        </p:nvSpPr>
        <p:spPr>
          <a:xfrm>
            <a:off x="863010" y="1661734"/>
            <a:ext cx="4111570"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1950"/>
              <a:buFont typeface="Plus Jakarta Sans Medium"/>
              <a:buNone/>
            </a:pPr>
            <a:r>
              <a:rPr lang="en-GB" sz="1950" b="0" i="0" u="none" strike="noStrike" cap="none">
                <a:solidFill>
                  <a:srgbClr val="5E5B5C"/>
                </a:solidFill>
                <a:latin typeface="Plus Jakarta Sans Medium"/>
                <a:ea typeface="Plus Jakarta Sans Medium"/>
                <a:cs typeface="Plus Jakarta Sans Medium"/>
                <a:sym typeface="Plus Jakarta Sans Medium"/>
              </a:rPr>
              <a:t>SSERC is a Local Authority shared service that provides support across all 32 Scottish Local Education Authorities. It supports primary science through three core strands:</a:t>
            </a:r>
            <a:endParaRPr/>
          </a:p>
        </p:txBody>
      </p:sp>
      <p:pic>
        <p:nvPicPr>
          <p:cNvPr id="403" name="Google Shape;403;p78" descr="Icon&#10;&#10;Description automatically generated with medium confidence">
            <a:hlinkClick r:id="rId2"/>
          </p:cNvPr>
          <p:cNvPicPr preferRelativeResize="0"/>
          <p:nvPr/>
        </p:nvPicPr>
        <p:blipFill rotWithShape="1">
          <a:blip r:embed="rId3">
            <a:alphaModFix/>
          </a:blip>
          <a:srcRect/>
          <a:stretch/>
        </p:blipFill>
        <p:spPr>
          <a:xfrm>
            <a:off x="5192007" y="1661735"/>
            <a:ext cx="3504424" cy="1685079"/>
          </a:xfrm>
          <a:prstGeom prst="rect">
            <a:avLst/>
          </a:prstGeom>
          <a:noFill/>
          <a:ln>
            <a:noFill/>
          </a:ln>
        </p:spPr>
      </p:pic>
      <p:sp>
        <p:nvSpPr>
          <p:cNvPr id="404" name="Google Shape;404;p78"/>
          <p:cNvSpPr txBox="1"/>
          <p:nvPr/>
        </p:nvSpPr>
        <p:spPr>
          <a:xfrm>
            <a:off x="863004" y="3581350"/>
            <a:ext cx="7652348" cy="2169825"/>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The provision of career-long professional learning (CLPL) opportunities for teachers across Scotland.</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an advisory service providing health and safety advice and guidance.</a:t>
            </a:r>
            <a:endParaRPr/>
          </a:p>
          <a:p>
            <a:pPr marL="342900" marR="0" lvl="0" indent="-342900" algn="l" rtl="0">
              <a:lnSpc>
                <a:spcPct val="100000"/>
              </a:lnSpc>
              <a:spcBef>
                <a:spcPts val="0"/>
              </a:spcBef>
              <a:spcAft>
                <a:spcPts val="0"/>
              </a:spcAft>
              <a:buClr>
                <a:srgbClr val="5E5B5C"/>
              </a:buClr>
              <a:buSzPts val="1950"/>
              <a:buFont typeface="Arial"/>
              <a:buChar char="•"/>
            </a:pPr>
            <a:r>
              <a:rPr lang="en-GB" sz="1950" b="0" i="0" u="none" strike="noStrike" cap="none">
                <a:solidFill>
                  <a:srgbClr val="5E5B5C"/>
                </a:solidFill>
                <a:latin typeface="Plus Jakarta Sans Medium"/>
                <a:ea typeface="Plus Jakarta Sans Medium"/>
                <a:cs typeface="Plus Jakarta Sans Medium"/>
                <a:sym typeface="Plus Jakarta Sans Medium"/>
              </a:rPr>
              <a:t>As lead coordinator for the STEM Ambassador hubs in Scotland, giving schools opportunities for wider STEM engagement</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SSERC">
  <p:cSld name="1_SSERC">
    <p:spTree>
      <p:nvGrpSpPr>
        <p:cNvPr id="1" name="Shape 405"/>
        <p:cNvGrpSpPr/>
        <p:nvPr/>
      </p:nvGrpSpPr>
      <p:grpSpPr>
        <a:xfrm>
          <a:off x="0" y="0"/>
          <a:ext cx="0" cy="0"/>
          <a:chOff x="0" y="0"/>
          <a:chExt cx="0" cy="0"/>
        </a:xfrm>
      </p:grpSpPr>
      <p:sp>
        <p:nvSpPr>
          <p:cNvPr id="406" name="Google Shape;406;p7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7" name="Google Shape;407;p7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8" name="Google Shape;408;p7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409" name="Google Shape;409;p79"/>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25 Years of PSTT</a:t>
            </a:r>
            <a:endParaRPr/>
          </a:p>
        </p:txBody>
      </p:sp>
      <p:sp>
        <p:nvSpPr>
          <p:cNvPr id="410" name="Google Shape;410;p79"/>
          <p:cNvSpPr txBox="1"/>
          <p:nvPr/>
        </p:nvSpPr>
        <p:spPr>
          <a:xfrm>
            <a:off x="809670" y="1594991"/>
            <a:ext cx="431859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endParaRPr/>
          </a:p>
        </p:txBody>
      </p:sp>
      <p:pic>
        <p:nvPicPr>
          <p:cNvPr id="411" name="Google Shape;411;p79" descr="A picture containing text, sign, room&#10;&#10;Description automatically generated"/>
          <p:cNvPicPr preferRelativeResize="0"/>
          <p:nvPr/>
        </p:nvPicPr>
        <p:blipFill rotWithShape="1">
          <a:blip r:embed="rId2">
            <a:alphaModFix/>
          </a:blip>
          <a:srcRect/>
          <a:stretch/>
        </p:blipFill>
        <p:spPr>
          <a:xfrm>
            <a:off x="5583510" y="2053590"/>
            <a:ext cx="2750820" cy="2750820"/>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9"/>
        <p:cNvGrpSpPr/>
        <p:nvPr/>
      </p:nvGrpSpPr>
      <p:grpSpPr>
        <a:xfrm>
          <a:off x="0" y="0"/>
          <a:ext cx="0" cy="0"/>
          <a:chOff x="0" y="0"/>
          <a:chExt cx="0" cy="0"/>
        </a:xfrm>
      </p:grpSpPr>
      <p:sp>
        <p:nvSpPr>
          <p:cNvPr id="420" name="Google Shape;420;p2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1" name="Google Shape;421;p2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2" name="Google Shape;422;p2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3" name="Google Shape;423;p2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4"/>
        <p:cNvGrpSpPr/>
        <p:nvPr/>
      </p:nvGrpSpPr>
      <p:grpSpPr>
        <a:xfrm>
          <a:off x="0" y="0"/>
          <a:ext cx="0" cy="0"/>
          <a:chOff x="0" y="0"/>
          <a:chExt cx="0" cy="0"/>
        </a:xfrm>
      </p:grpSpPr>
      <p:sp>
        <p:nvSpPr>
          <p:cNvPr id="425" name="Google Shape;425;p25"/>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6" name="Google Shape;426;p25"/>
          <p:cNvSpPr txBox="1">
            <a:spLocks noGrp="1"/>
          </p:cNvSpPr>
          <p:nvPr>
            <p:ph type="body" idx="1"/>
          </p:nvPr>
        </p:nvSpPr>
        <p:spPr>
          <a:xfrm>
            <a:off x="628653"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7" name="Google Shape;427;p25"/>
          <p:cNvSpPr txBox="1">
            <a:spLocks noGrp="1"/>
          </p:cNvSpPr>
          <p:nvPr>
            <p:ph type="body" idx="2"/>
          </p:nvPr>
        </p:nvSpPr>
        <p:spPr>
          <a:xfrm>
            <a:off x="4629151" y="1825627"/>
            <a:ext cx="3886202"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8" name="Google Shape;428;p2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9" name="Google Shape;429;p2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0" name="Google Shape;430;p2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31"/>
        <p:cNvGrpSpPr/>
        <p:nvPr/>
      </p:nvGrpSpPr>
      <p:grpSpPr>
        <a:xfrm>
          <a:off x="0" y="0"/>
          <a:ext cx="0" cy="0"/>
          <a:chOff x="0" y="0"/>
          <a:chExt cx="0" cy="0"/>
        </a:xfrm>
      </p:grpSpPr>
      <p:sp>
        <p:nvSpPr>
          <p:cNvPr id="432" name="Google Shape;432;p2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3" name="Google Shape;433;p26"/>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34" name="Google Shape;434;p2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5" name="Google Shape;435;p2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6" name="Google Shape;436;p2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37"/>
        <p:cNvGrpSpPr/>
        <p:nvPr/>
      </p:nvGrpSpPr>
      <p:grpSpPr>
        <a:xfrm>
          <a:off x="0" y="0"/>
          <a:ext cx="0" cy="0"/>
          <a:chOff x="0" y="0"/>
          <a:chExt cx="0" cy="0"/>
        </a:xfrm>
      </p:grpSpPr>
      <p:sp>
        <p:nvSpPr>
          <p:cNvPr id="438" name="Google Shape;438;p2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9" name="Google Shape;439;p2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2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43"/>
        <p:cNvGrpSpPr/>
        <p:nvPr/>
      </p:nvGrpSpPr>
      <p:grpSpPr>
        <a:xfrm>
          <a:off x="0" y="0"/>
          <a:ext cx="0" cy="0"/>
          <a:chOff x="0" y="0"/>
          <a:chExt cx="0" cy="0"/>
        </a:xfrm>
      </p:grpSpPr>
      <p:sp>
        <p:nvSpPr>
          <p:cNvPr id="444" name="Google Shape;444;p80"/>
          <p:cNvSpPr txBox="1">
            <a:spLocks noGrp="1"/>
          </p:cNvSpPr>
          <p:nvPr>
            <p:ph type="ctr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5400"/>
              <a:buFont typeface="Plus Jakarta Sans Medium"/>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5" name="Google Shape;445;p80"/>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E10098"/>
              </a:buClr>
              <a:buSzPts val="2400"/>
              <a:buNone/>
              <a:defRPr sz="2400">
                <a:solidFill>
                  <a:srgbClr val="E10098"/>
                </a:solidFill>
              </a:defRPr>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46" name="Google Shape;446;p8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7" name="Google Shape;447;p8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8" name="Google Shape;448;p8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49"/>
        <p:cNvGrpSpPr/>
        <p:nvPr/>
      </p:nvGrpSpPr>
      <p:grpSpPr>
        <a:xfrm>
          <a:off x="0" y="0"/>
          <a:ext cx="0" cy="0"/>
          <a:chOff x="0" y="0"/>
          <a:chExt cx="0" cy="0"/>
        </a:xfrm>
      </p:grpSpPr>
      <p:sp>
        <p:nvSpPr>
          <p:cNvPr id="450" name="Google Shape;450;p8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1" name="Google Shape;451;p8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2" name="Google Shape;452;p8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3" name="Google Shape;453;p8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4"/>
        <p:cNvGrpSpPr/>
        <p:nvPr/>
      </p:nvGrpSpPr>
      <p:grpSpPr>
        <a:xfrm>
          <a:off x="0" y="0"/>
          <a:ext cx="0" cy="0"/>
          <a:chOff x="0" y="0"/>
          <a:chExt cx="0" cy="0"/>
        </a:xfrm>
      </p:grpSpPr>
      <p:sp>
        <p:nvSpPr>
          <p:cNvPr id="455" name="Google Shape;455;p82"/>
          <p:cNvSpPr txBox="1">
            <a:spLocks noGrp="1"/>
          </p:cNvSpPr>
          <p:nvPr>
            <p:ph type="title"/>
          </p:nvPr>
        </p:nvSpPr>
        <p:spPr>
          <a:xfrm>
            <a:off x="623885" y="1709741"/>
            <a:ext cx="7886700" cy="285273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6000"/>
              <a:buFont typeface="Plus Jakarta Sans Medium"/>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6" name="Google Shape;456;p82"/>
          <p:cNvSpPr txBox="1">
            <a:spLocks noGrp="1"/>
          </p:cNvSpPr>
          <p:nvPr>
            <p:ph type="body" idx="1"/>
          </p:nvPr>
        </p:nvSpPr>
        <p:spPr>
          <a:xfrm>
            <a:off x="623885" y="4589462"/>
            <a:ext cx="7886700" cy="150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002060"/>
              </a:buClr>
              <a:buSzPts val="2400"/>
              <a:buNone/>
              <a:defRPr sz="2400">
                <a:solidFill>
                  <a:srgbClr val="002060"/>
                </a:solidFill>
              </a:defRPr>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57" name="Google Shape;457;p8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8" name="Google Shape;458;p8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9" name="Google Shape;459;p8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3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3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3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1" name="Google Shape;51;p3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2" name="Google Shape;52;p3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3" name="Google Shape;53;p3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3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0"/>
        <p:cNvGrpSpPr/>
        <p:nvPr/>
      </p:nvGrpSpPr>
      <p:grpSpPr>
        <a:xfrm>
          <a:off x="0" y="0"/>
          <a:ext cx="0" cy="0"/>
          <a:chOff x="0" y="0"/>
          <a:chExt cx="0" cy="0"/>
        </a:xfrm>
      </p:grpSpPr>
      <p:sp>
        <p:nvSpPr>
          <p:cNvPr id="461" name="Google Shape;461;p83"/>
          <p:cNvSpPr txBox="1">
            <a:spLocks noGrp="1"/>
          </p:cNvSpPr>
          <p:nvPr>
            <p:ph type="title"/>
          </p:nvPr>
        </p:nvSpPr>
        <p:spPr>
          <a:xfrm>
            <a:off x="629838"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83"/>
          <p:cNvSpPr txBox="1">
            <a:spLocks noGrp="1"/>
          </p:cNvSpPr>
          <p:nvPr>
            <p:ph type="body" idx="1"/>
          </p:nvPr>
        </p:nvSpPr>
        <p:spPr>
          <a:xfrm>
            <a:off x="629838" y="1681164"/>
            <a:ext cx="3868337"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3" name="Google Shape;463;p83"/>
          <p:cNvSpPr txBox="1">
            <a:spLocks noGrp="1"/>
          </p:cNvSpPr>
          <p:nvPr>
            <p:ph type="body" idx="2"/>
          </p:nvPr>
        </p:nvSpPr>
        <p:spPr>
          <a:xfrm>
            <a:off x="629838" y="2505077"/>
            <a:ext cx="3868337"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4" name="Google Shape;464;p83"/>
          <p:cNvSpPr txBox="1">
            <a:spLocks noGrp="1"/>
          </p:cNvSpPr>
          <p:nvPr>
            <p:ph type="body" idx="3"/>
          </p:nvPr>
        </p:nvSpPr>
        <p:spPr>
          <a:xfrm>
            <a:off x="4629150" y="1681164"/>
            <a:ext cx="3887388" cy="823913"/>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1"/>
              </a:spcBef>
              <a:spcAft>
                <a:spcPts val="0"/>
              </a:spcAft>
              <a:buClr>
                <a:srgbClr val="575757"/>
              </a:buClr>
              <a:buSzPts val="2400"/>
              <a:buNone/>
              <a:defRPr sz="2400" b="1"/>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5" name="Google Shape;465;p83"/>
          <p:cNvSpPr txBox="1">
            <a:spLocks noGrp="1"/>
          </p:cNvSpPr>
          <p:nvPr>
            <p:ph type="body" idx="4"/>
          </p:nvPr>
        </p:nvSpPr>
        <p:spPr>
          <a:xfrm>
            <a:off x="4629150" y="2505077"/>
            <a:ext cx="3887388" cy="368459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66" name="Google Shape;466;p8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8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8" name="Google Shape;468;p8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69"/>
        <p:cNvGrpSpPr/>
        <p:nvPr/>
      </p:nvGrpSpPr>
      <p:grpSpPr>
        <a:xfrm>
          <a:off x="0" y="0"/>
          <a:ext cx="0" cy="0"/>
          <a:chOff x="0" y="0"/>
          <a:chExt cx="0" cy="0"/>
        </a:xfrm>
      </p:grpSpPr>
      <p:sp>
        <p:nvSpPr>
          <p:cNvPr id="470" name="Google Shape;470;p84"/>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1" name="Google Shape;471;p84"/>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2" name="Google Shape;472;p84"/>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3" name="Google Shape;473;p8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4" name="Google Shape;474;p8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5" name="Google Shape;475;p8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6"/>
        <p:cNvGrpSpPr/>
        <p:nvPr/>
      </p:nvGrpSpPr>
      <p:grpSpPr>
        <a:xfrm>
          <a:off x="0" y="0"/>
          <a:ext cx="0" cy="0"/>
          <a:chOff x="0" y="0"/>
          <a:chExt cx="0" cy="0"/>
        </a:xfrm>
      </p:grpSpPr>
      <p:sp>
        <p:nvSpPr>
          <p:cNvPr id="477" name="Google Shape;477;p85"/>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8" name="Google Shape;478;p85"/>
          <p:cNvSpPr>
            <a:spLocks noGrp="1"/>
          </p:cNvSpPr>
          <p:nvPr>
            <p:ph type="pic" idx="2"/>
          </p:nvPr>
        </p:nvSpPr>
        <p:spPr>
          <a:xfrm>
            <a:off x="3887388" y="987429"/>
            <a:ext cx="4629150" cy="4873624"/>
          </a:xfrm>
          <a:prstGeom prst="rect">
            <a:avLst/>
          </a:prstGeom>
          <a:noFill/>
          <a:ln>
            <a:noFill/>
          </a:ln>
        </p:spPr>
      </p:sp>
      <p:sp>
        <p:nvSpPr>
          <p:cNvPr id="479" name="Google Shape;479;p85"/>
          <p:cNvSpPr txBox="1">
            <a:spLocks noGrp="1"/>
          </p:cNvSpPr>
          <p:nvPr>
            <p:ph type="body" idx="1"/>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0" name="Google Shape;480;p8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1" name="Google Shape;481;p8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2" name="Google Shape;482;p8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83"/>
        <p:cNvGrpSpPr/>
        <p:nvPr/>
      </p:nvGrpSpPr>
      <p:grpSpPr>
        <a:xfrm>
          <a:off x="0" y="0"/>
          <a:ext cx="0" cy="0"/>
          <a:chOff x="0" y="0"/>
          <a:chExt cx="0" cy="0"/>
        </a:xfrm>
      </p:grpSpPr>
      <p:sp>
        <p:nvSpPr>
          <p:cNvPr id="484" name="Google Shape;484;p86"/>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5" name="Google Shape;485;p86"/>
          <p:cNvSpPr txBox="1">
            <a:spLocks noGrp="1"/>
          </p:cNvSpPr>
          <p:nvPr>
            <p:ph type="body" idx="1"/>
          </p:nvPr>
        </p:nvSpPr>
        <p:spPr>
          <a:xfrm rot="5400000">
            <a:off x="2396333" y="57946"/>
            <a:ext cx="4351339" cy="78867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86" name="Google Shape;486;p8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7" name="Google Shape;487;p8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8" name="Google Shape;488;p8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489"/>
        <p:cNvGrpSpPr/>
        <p:nvPr/>
      </p:nvGrpSpPr>
      <p:grpSpPr>
        <a:xfrm>
          <a:off x="0" y="0"/>
          <a:ext cx="0" cy="0"/>
          <a:chOff x="0" y="0"/>
          <a:chExt cx="0" cy="0"/>
        </a:xfrm>
      </p:grpSpPr>
      <p:sp>
        <p:nvSpPr>
          <p:cNvPr id="490" name="Google Shape;490;p87"/>
          <p:cNvSpPr txBox="1">
            <a:spLocks noGrp="1"/>
          </p:cNvSpPr>
          <p:nvPr>
            <p:ph type="title"/>
          </p:nvPr>
        </p:nvSpPr>
        <p:spPr>
          <a:xfrm rot="5400000">
            <a:off x="4623596" y="2285209"/>
            <a:ext cx="5811839" cy="197167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 name="Google Shape;491;p87"/>
          <p:cNvSpPr txBox="1">
            <a:spLocks noGrp="1"/>
          </p:cNvSpPr>
          <p:nvPr>
            <p:ph type="body" idx="1"/>
          </p:nvPr>
        </p:nvSpPr>
        <p:spPr>
          <a:xfrm rot="5400000">
            <a:off x="623094" y="370685"/>
            <a:ext cx="5811839" cy="580072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1"/>
              </a:spcBef>
              <a:spcAft>
                <a:spcPts val="0"/>
              </a:spcAft>
              <a:buClr>
                <a:srgbClr val="575757"/>
              </a:buClr>
              <a:buSzPts val="2800"/>
              <a:buChar char="•"/>
              <a:defRPr/>
            </a:lvl1pPr>
            <a:lvl2pPr marL="914400" lvl="1" indent="-381000" algn="l">
              <a:lnSpc>
                <a:spcPct val="90000"/>
              </a:lnSpc>
              <a:spcBef>
                <a:spcPts val="499"/>
              </a:spcBef>
              <a:spcAft>
                <a:spcPts val="0"/>
              </a:spcAft>
              <a:buClr>
                <a:srgbClr val="575757"/>
              </a:buClr>
              <a:buSzPts val="2400"/>
              <a:buChar char="•"/>
              <a:defRPr/>
            </a:lvl2pPr>
            <a:lvl3pPr marL="1371600" lvl="2" indent="-355600" algn="l">
              <a:lnSpc>
                <a:spcPct val="90000"/>
              </a:lnSpc>
              <a:spcBef>
                <a:spcPts val="499"/>
              </a:spcBef>
              <a:spcAft>
                <a:spcPts val="0"/>
              </a:spcAft>
              <a:buClr>
                <a:srgbClr val="575757"/>
              </a:buClr>
              <a:buSzPts val="20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92" name="Google Shape;492;p8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3" name="Google Shape;493;p8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4" name="Google Shape;494;p8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495"/>
        <p:cNvGrpSpPr/>
        <p:nvPr/>
      </p:nvGrpSpPr>
      <p:grpSpPr>
        <a:xfrm>
          <a:off x="0" y="0"/>
          <a:ext cx="0" cy="0"/>
          <a:chOff x="0" y="0"/>
          <a:chExt cx="0" cy="0"/>
        </a:xfrm>
      </p:grpSpPr>
      <p:sp>
        <p:nvSpPr>
          <p:cNvPr id="496" name="Google Shape;496;p88"/>
          <p:cNvSpPr txBox="1">
            <a:spLocks noGrp="1"/>
          </p:cNvSpPr>
          <p:nvPr>
            <p:ph type="title"/>
          </p:nvPr>
        </p:nvSpPr>
        <p:spPr>
          <a:xfrm>
            <a:off x="685800" y="1122360"/>
            <a:ext cx="7772397" cy="2387599"/>
          </a:xfrm>
          <a:prstGeom prst="rect">
            <a:avLst/>
          </a:prstGeom>
          <a:noFill/>
          <a:ln>
            <a:noFill/>
          </a:ln>
        </p:spPr>
        <p:txBody>
          <a:bodyPr spcFirstLastPara="1" wrap="square" lIns="91425" tIns="45700" rIns="91425" bIns="45700" anchor="b" anchorCtr="1">
            <a:normAutofit/>
          </a:bodyPr>
          <a:lstStyle>
            <a:lvl1pPr lvl="0" algn="ctr">
              <a:lnSpc>
                <a:spcPct val="90000"/>
              </a:lnSpc>
              <a:spcBef>
                <a:spcPts val="0"/>
              </a:spcBef>
              <a:spcAft>
                <a:spcPts val="0"/>
              </a:spcAft>
              <a:buClr>
                <a:srgbClr val="3EB1C8"/>
              </a:buClr>
              <a:buSzPts val="3375"/>
              <a:buFont typeface="Plus Jakarta Sans Medium"/>
              <a:buNone/>
              <a:defRPr sz="3375"/>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88"/>
          <p:cNvSpPr txBox="1">
            <a:spLocks noGrp="1"/>
          </p:cNvSpPr>
          <p:nvPr>
            <p:ph type="subTitle" idx="1"/>
          </p:nvPr>
        </p:nvSpPr>
        <p:spPr>
          <a:xfrm>
            <a:off x="1143002" y="3602041"/>
            <a:ext cx="6858000" cy="1655761"/>
          </a:xfrm>
          <a:prstGeom prst="rect">
            <a:avLst/>
          </a:prstGeom>
          <a:noFill/>
          <a:ln>
            <a:noFill/>
          </a:ln>
        </p:spPr>
        <p:txBody>
          <a:bodyPr spcFirstLastPara="1" wrap="square" lIns="91425" tIns="45700" rIns="91425" bIns="45700" anchor="t" anchorCtr="1">
            <a:normAutofit/>
          </a:bodyPr>
          <a:lstStyle>
            <a:lvl1pPr lvl="0" algn="ctr">
              <a:lnSpc>
                <a:spcPct val="90000"/>
              </a:lnSpc>
              <a:spcBef>
                <a:spcPts val="1001"/>
              </a:spcBef>
              <a:spcAft>
                <a:spcPts val="0"/>
              </a:spcAft>
              <a:buClr>
                <a:srgbClr val="575757"/>
              </a:buClr>
              <a:buSzPts val="1350"/>
              <a:buNone/>
              <a:defRPr sz="1350"/>
            </a:lvl1pPr>
            <a:lvl2pPr lvl="1" algn="l">
              <a:lnSpc>
                <a:spcPct val="90000"/>
              </a:lnSpc>
              <a:spcBef>
                <a:spcPts val="499"/>
              </a:spcBef>
              <a:spcAft>
                <a:spcPts val="0"/>
              </a:spcAft>
              <a:buClr>
                <a:srgbClr val="575757"/>
              </a:buClr>
              <a:buSzPts val="1800"/>
              <a:buChar char="•"/>
              <a:defRPr/>
            </a:lvl2pPr>
            <a:lvl3pPr lvl="2" algn="l">
              <a:lnSpc>
                <a:spcPct val="90000"/>
              </a:lnSpc>
              <a:spcBef>
                <a:spcPts val="499"/>
              </a:spcBef>
              <a:spcAft>
                <a:spcPts val="0"/>
              </a:spcAft>
              <a:buClr>
                <a:srgbClr val="575757"/>
              </a:buClr>
              <a:buSzPts val="1800"/>
              <a:buChar char="•"/>
              <a:defRPr/>
            </a:lvl3pPr>
            <a:lvl4pPr lvl="3" algn="l">
              <a:lnSpc>
                <a:spcPct val="90000"/>
              </a:lnSpc>
              <a:spcBef>
                <a:spcPts val="499"/>
              </a:spcBef>
              <a:spcAft>
                <a:spcPts val="0"/>
              </a:spcAft>
              <a:buClr>
                <a:srgbClr val="575757"/>
              </a:buClr>
              <a:buSzPts val="1800"/>
              <a:buChar char="•"/>
              <a:defRPr/>
            </a:lvl4pPr>
            <a:lvl5pPr lvl="4" algn="l">
              <a:lnSpc>
                <a:spcPct val="90000"/>
              </a:lnSpc>
              <a:spcBef>
                <a:spcPts val="499"/>
              </a:spcBef>
              <a:spcAft>
                <a:spcPts val="0"/>
              </a:spcAft>
              <a:buClr>
                <a:srgbClr val="575757"/>
              </a:buClr>
              <a:buSzPts val="1800"/>
              <a:buChar char="•"/>
              <a:defRPr/>
            </a:lvl5pPr>
            <a:lvl6pPr lvl="5" algn="l">
              <a:lnSpc>
                <a:spcPct val="90000"/>
              </a:lnSpc>
              <a:spcBef>
                <a:spcPts val="375"/>
              </a:spcBef>
              <a:spcAft>
                <a:spcPts val="0"/>
              </a:spcAft>
              <a:buClr>
                <a:schemeClr val="dk1"/>
              </a:buClr>
              <a:buSzPts val="1800"/>
              <a:buChar char="•"/>
              <a:defRPr/>
            </a:lvl6pPr>
            <a:lvl7pPr lvl="6" algn="l">
              <a:lnSpc>
                <a:spcPct val="90000"/>
              </a:lnSpc>
              <a:spcBef>
                <a:spcPts val="375"/>
              </a:spcBef>
              <a:spcAft>
                <a:spcPts val="0"/>
              </a:spcAft>
              <a:buClr>
                <a:schemeClr val="dk1"/>
              </a:buClr>
              <a:buSzPts val="1800"/>
              <a:buChar char="•"/>
              <a:defRPr/>
            </a:lvl7pPr>
            <a:lvl8pPr lvl="7" algn="l">
              <a:lnSpc>
                <a:spcPct val="90000"/>
              </a:lnSpc>
              <a:spcBef>
                <a:spcPts val="375"/>
              </a:spcBef>
              <a:spcAft>
                <a:spcPts val="0"/>
              </a:spcAft>
              <a:buClr>
                <a:schemeClr val="dk1"/>
              </a:buClr>
              <a:buSzPts val="1800"/>
              <a:buChar char="•"/>
              <a:defRPr/>
            </a:lvl8pPr>
            <a:lvl9pPr lvl="8" algn="l">
              <a:lnSpc>
                <a:spcPct val="90000"/>
              </a:lnSpc>
              <a:spcBef>
                <a:spcPts val="375"/>
              </a:spcBef>
              <a:spcAft>
                <a:spcPts val="0"/>
              </a:spcAft>
              <a:buClr>
                <a:schemeClr val="dk1"/>
              </a:buClr>
              <a:buSzPts val="1800"/>
              <a:buChar char="•"/>
              <a:defRPr/>
            </a:lvl9pPr>
          </a:lstStyle>
          <a:p>
            <a:endParaRPr/>
          </a:p>
        </p:txBody>
      </p:sp>
      <p:sp>
        <p:nvSpPr>
          <p:cNvPr id="498" name="Google Shape;498;p8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9" name="Google Shape;499;p8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0" name="Google Shape;500;p8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Info about PSTT">
  <p:cSld name="Info about PSTT">
    <p:spTree>
      <p:nvGrpSpPr>
        <p:cNvPr id="1" name="Shape 501"/>
        <p:cNvGrpSpPr/>
        <p:nvPr/>
      </p:nvGrpSpPr>
      <p:grpSpPr>
        <a:xfrm>
          <a:off x="0" y="0"/>
          <a:ext cx="0" cy="0"/>
          <a:chOff x="0" y="0"/>
          <a:chExt cx="0" cy="0"/>
        </a:xfrm>
      </p:grpSpPr>
      <p:sp>
        <p:nvSpPr>
          <p:cNvPr id="502" name="Google Shape;502;p8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3" name="Google Shape;503;p8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4" name="Google Shape;504;p8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05" name="Google Shape;505;p89"/>
          <p:cNvSpPr txBox="1"/>
          <p:nvPr/>
        </p:nvSpPr>
        <p:spPr>
          <a:xfrm>
            <a:off x="1364735" y="1648366"/>
            <a:ext cx="6414527" cy="141386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For more information on the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Primary Science Teaching Trust </a:t>
            </a:r>
            <a:endParaRPr/>
          </a:p>
          <a:p>
            <a:pPr marL="0" marR="0" lvl="0" indent="0" algn="ctr"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and access to a large selection of PSTT resources, visit our website:</a:t>
            </a:r>
            <a:endParaRPr/>
          </a:p>
        </p:txBody>
      </p:sp>
      <p:pic>
        <p:nvPicPr>
          <p:cNvPr id="506" name="Google Shape;506;p89">
            <a:hlinkClick r:id="rId2"/>
          </p:cNvPr>
          <p:cNvPicPr preferRelativeResize="0"/>
          <p:nvPr/>
        </p:nvPicPr>
        <p:blipFill rotWithShape="1">
          <a:blip r:embed="rId3">
            <a:alphaModFix/>
          </a:blip>
          <a:srcRect/>
          <a:stretch/>
        </p:blipFill>
        <p:spPr>
          <a:xfrm>
            <a:off x="3464681" y="395364"/>
            <a:ext cx="2214638" cy="982069"/>
          </a:xfrm>
          <a:prstGeom prst="rect">
            <a:avLst/>
          </a:prstGeom>
          <a:noFill/>
          <a:ln>
            <a:noFill/>
          </a:ln>
        </p:spPr>
      </p:pic>
      <p:sp>
        <p:nvSpPr>
          <p:cNvPr id="507" name="Google Shape;507;p89"/>
          <p:cNvSpPr txBox="1"/>
          <p:nvPr/>
        </p:nvSpPr>
        <p:spPr>
          <a:xfrm>
            <a:off x="3107672" y="4318401"/>
            <a:ext cx="2928654"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/PrimaryScienceTeachingTrust</a:t>
            </a:r>
            <a:endParaRPr/>
          </a:p>
        </p:txBody>
      </p:sp>
      <p:sp>
        <p:nvSpPr>
          <p:cNvPr id="508" name="Google Shape;508;p89"/>
          <p:cNvSpPr txBox="1"/>
          <p:nvPr/>
        </p:nvSpPr>
        <p:spPr>
          <a:xfrm>
            <a:off x="2716514" y="3381313"/>
            <a:ext cx="3710971" cy="4847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2700"/>
              <a:buFont typeface="Plus Jakarta Sans ExtraBold"/>
              <a:buNone/>
            </a:pPr>
            <a:r>
              <a:rPr lang="en-GB" sz="2700" b="1" i="0" u="none" strike="noStrike" cap="none">
                <a:solidFill>
                  <a:srgbClr val="3EB1C8"/>
                </a:solidFill>
                <a:latin typeface="Plus Jakarta Sans ExtraBold"/>
                <a:ea typeface="Plus Jakarta Sans ExtraBold"/>
                <a:cs typeface="Plus Jakarta Sans ExtraBold"/>
                <a:sym typeface="Plus Jakarta Sans ExtraBold"/>
              </a:rPr>
              <a:t>www.pstt.</a:t>
            </a:r>
            <a:r>
              <a:rPr lang="en-GB" sz="2400" b="1" i="0" u="none" strike="noStrike" cap="none">
                <a:solidFill>
                  <a:srgbClr val="3EB1C8"/>
                </a:solidFill>
                <a:latin typeface="Plus Jakarta Sans ExtraBold"/>
                <a:ea typeface="Plus Jakarta Sans ExtraBold"/>
                <a:cs typeface="Plus Jakarta Sans ExtraBold"/>
                <a:sym typeface="Plus Jakarta Sans ExtraBold"/>
              </a:rPr>
              <a:t>org</a:t>
            </a:r>
            <a:r>
              <a:rPr lang="en-GB" sz="2700" b="1" i="0" u="none" strike="noStrike" cap="none">
                <a:solidFill>
                  <a:srgbClr val="3EB1C8"/>
                </a:solidFill>
                <a:latin typeface="Plus Jakarta Sans ExtraBold"/>
                <a:ea typeface="Plus Jakarta Sans ExtraBold"/>
                <a:cs typeface="Plus Jakarta Sans ExtraBold"/>
                <a:sym typeface="Plus Jakarta Sans ExtraBold"/>
              </a:rPr>
              <a:t>.uk</a:t>
            </a:r>
            <a:endParaRPr/>
          </a:p>
        </p:txBody>
      </p:sp>
      <p:sp>
        <p:nvSpPr>
          <p:cNvPr id="509" name="Google Shape;509;p89"/>
          <p:cNvSpPr txBox="1"/>
          <p:nvPr/>
        </p:nvSpPr>
        <p:spPr>
          <a:xfrm>
            <a:off x="3802326" y="4960065"/>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10" name="Google Shape;510;p89"/>
          <p:cNvSpPr txBox="1"/>
          <p:nvPr/>
        </p:nvSpPr>
        <p:spPr>
          <a:xfrm>
            <a:off x="3802325" y="5663976"/>
            <a:ext cx="1539346" cy="3000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500"/>
              <a:buFont typeface="Plus Jakarta Sans Medium"/>
              <a:buNone/>
            </a:pPr>
            <a:r>
              <a:rPr lang="en-GB" sz="1500" b="0" i="0" u="none" strike="noStrike" cap="none">
                <a:solidFill>
                  <a:srgbClr val="575757"/>
                </a:solidFill>
                <a:latin typeface="Plus Jakarta Sans Medium"/>
                <a:ea typeface="Plus Jakarta Sans Medium"/>
                <a:cs typeface="Plus Jakarta Sans Medium"/>
                <a:sym typeface="Plus Jakarta Sans Medium"/>
              </a:rPr>
              <a:t>/PSTT_whyhow</a:t>
            </a:r>
            <a:endParaRPr sz="15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11" name="Google Shape;511;p89" descr="Logo, icon&#10;&#10;Description automatically generated"/>
          <p:cNvPicPr preferRelativeResize="0"/>
          <p:nvPr/>
        </p:nvPicPr>
        <p:blipFill rotWithShape="1">
          <a:blip r:embed="rId4">
            <a:alphaModFix/>
          </a:blip>
          <a:srcRect/>
          <a:stretch/>
        </p:blipFill>
        <p:spPr>
          <a:xfrm>
            <a:off x="2796781" y="4313324"/>
            <a:ext cx="328475" cy="305159"/>
          </a:xfrm>
          <a:prstGeom prst="rect">
            <a:avLst/>
          </a:prstGeom>
          <a:noFill/>
          <a:ln>
            <a:noFill/>
          </a:ln>
        </p:spPr>
      </p:pic>
      <p:pic>
        <p:nvPicPr>
          <p:cNvPr id="512" name="Google Shape;512;p89" descr="Logo, icon&#10;&#10;Description automatically generated"/>
          <p:cNvPicPr preferRelativeResize="0"/>
          <p:nvPr/>
        </p:nvPicPr>
        <p:blipFill rotWithShape="1">
          <a:blip r:embed="rId5">
            <a:alphaModFix/>
          </a:blip>
          <a:srcRect/>
          <a:stretch/>
        </p:blipFill>
        <p:spPr>
          <a:xfrm>
            <a:off x="3464681" y="4943688"/>
            <a:ext cx="367388" cy="327995"/>
          </a:xfrm>
          <a:prstGeom prst="rect">
            <a:avLst/>
          </a:prstGeom>
          <a:noFill/>
          <a:ln>
            <a:noFill/>
          </a:ln>
        </p:spPr>
      </p:pic>
      <p:pic>
        <p:nvPicPr>
          <p:cNvPr id="513" name="Google Shape;513;p89" descr="Logo, icon&#10;&#10;Description automatically generated"/>
          <p:cNvPicPr preferRelativeResize="0"/>
          <p:nvPr/>
        </p:nvPicPr>
        <p:blipFill rotWithShape="1">
          <a:blip r:embed="rId6">
            <a:alphaModFix/>
          </a:blip>
          <a:srcRect/>
          <a:stretch/>
        </p:blipFill>
        <p:spPr>
          <a:xfrm>
            <a:off x="3464682" y="5613264"/>
            <a:ext cx="366788" cy="340753"/>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Additional Info about PSTT">
  <p:cSld name="Additional Info about PSTT">
    <p:spTree>
      <p:nvGrpSpPr>
        <p:cNvPr id="1" name="Shape 514"/>
        <p:cNvGrpSpPr/>
        <p:nvPr/>
      </p:nvGrpSpPr>
      <p:grpSpPr>
        <a:xfrm>
          <a:off x="0" y="0"/>
          <a:ext cx="0" cy="0"/>
          <a:chOff x="0" y="0"/>
          <a:chExt cx="0" cy="0"/>
        </a:xfrm>
      </p:grpSpPr>
      <p:sp>
        <p:nvSpPr>
          <p:cNvPr id="515" name="Google Shape;515;p9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6" name="Google Shape;516;p9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7" name="Google Shape;517;p9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18" name="Google Shape;518;p90"/>
          <p:cNvSpPr txBox="1"/>
          <p:nvPr/>
        </p:nvSpPr>
        <p:spPr>
          <a:xfrm>
            <a:off x="694277" y="2333743"/>
            <a:ext cx="3562457" cy="7758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We provide links to excellent resources for teachers, children and families on our Wow Science website:</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19" name="Google Shape;519;p90">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16885" y="1388620"/>
            <a:ext cx="1298699" cy="706861"/>
          </a:xfrm>
          <a:prstGeom prst="rect">
            <a:avLst/>
          </a:prstGeom>
          <a:noFill/>
          <a:ln>
            <a:noFill/>
          </a:ln>
        </p:spPr>
      </p:pic>
      <p:sp>
        <p:nvSpPr>
          <p:cNvPr id="520" name="Google Shape;520;p90"/>
          <p:cNvSpPr txBox="1"/>
          <p:nvPr/>
        </p:nvSpPr>
        <p:spPr>
          <a:xfrm>
            <a:off x="483262" y="3346249"/>
            <a:ext cx="3984487"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www.wowscience.co.uk</a:t>
            </a:r>
            <a:endParaRPr/>
          </a:p>
        </p:txBody>
      </p:sp>
      <p:sp>
        <p:nvSpPr>
          <p:cNvPr id="521" name="Google Shape;521;p90"/>
          <p:cNvSpPr txBox="1"/>
          <p:nvPr/>
        </p:nvSpPr>
        <p:spPr>
          <a:xfrm>
            <a:off x="1876665" y="4021475"/>
            <a:ext cx="1197679"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2" name="Google Shape;522;p90"/>
          <p:cNvSpPr txBox="1"/>
          <p:nvPr/>
        </p:nvSpPr>
        <p:spPr>
          <a:xfrm>
            <a:off x="1755052" y="4784882"/>
            <a:ext cx="1440903"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/WowScienceHQ</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23" name="Google Shape;523;p90" descr="Logo, icon&#10;&#10;Description automatically generated"/>
          <p:cNvPicPr preferRelativeResize="0"/>
          <p:nvPr/>
        </p:nvPicPr>
        <p:blipFill rotWithShape="1">
          <a:blip r:embed="rId4">
            <a:alphaModFix/>
          </a:blip>
          <a:srcRect/>
          <a:stretch/>
        </p:blipFill>
        <p:spPr>
          <a:xfrm>
            <a:off x="1548190" y="3997505"/>
            <a:ext cx="328475" cy="305159"/>
          </a:xfrm>
          <a:prstGeom prst="rect">
            <a:avLst/>
          </a:prstGeom>
          <a:noFill/>
          <a:ln>
            <a:noFill/>
          </a:ln>
        </p:spPr>
      </p:pic>
      <p:pic>
        <p:nvPicPr>
          <p:cNvPr id="524" name="Google Shape;524;p90" descr="Logo, icon&#10;&#10;Description automatically generated"/>
          <p:cNvPicPr preferRelativeResize="0"/>
          <p:nvPr/>
        </p:nvPicPr>
        <p:blipFill rotWithShape="1">
          <a:blip r:embed="rId5">
            <a:alphaModFix/>
          </a:blip>
          <a:srcRect/>
          <a:stretch/>
        </p:blipFill>
        <p:spPr>
          <a:xfrm>
            <a:off x="1387665" y="4747842"/>
            <a:ext cx="367388" cy="327995"/>
          </a:xfrm>
          <a:prstGeom prst="rect">
            <a:avLst/>
          </a:prstGeom>
          <a:noFill/>
          <a:ln>
            <a:noFill/>
          </a:ln>
        </p:spPr>
      </p:pic>
      <p:sp>
        <p:nvSpPr>
          <p:cNvPr id="525" name="Google Shape;525;p90"/>
          <p:cNvSpPr txBox="1"/>
          <p:nvPr/>
        </p:nvSpPr>
        <p:spPr>
          <a:xfrm>
            <a:off x="4917462" y="2333818"/>
            <a:ext cx="3532261" cy="7924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404040"/>
              </a:buClr>
              <a:buSzPts val="1500"/>
              <a:buFont typeface="Plus Jakarta Sans Medium"/>
              <a:buNone/>
            </a:pPr>
            <a:r>
              <a:rPr lang="en-GB" sz="1500" b="0" i="0" u="none" strike="noStrike" cap="none">
                <a:solidFill>
                  <a:srgbClr val="404040"/>
                </a:solidFill>
                <a:latin typeface="Plus Jakarta Sans Medium"/>
                <a:ea typeface="Plus Jakarta Sans Medium"/>
                <a:cs typeface="Plus Jakarta Sans Medium"/>
                <a:sym typeface="Plus Jakarta Sans Medium"/>
              </a:rPr>
              <a:t>Making science enjoyable with 600+ activities, tips for the classroom and planning support videos:</a:t>
            </a:r>
            <a:endParaRPr sz="1500" b="0" i="0" u="none" strike="noStrike" cap="none">
              <a:solidFill>
                <a:srgbClr val="002060"/>
              </a:solidFill>
              <a:latin typeface="Plus Jakarta Sans Medium"/>
              <a:ea typeface="Plus Jakarta Sans Medium"/>
              <a:cs typeface="Plus Jakarta Sans Medium"/>
              <a:sym typeface="Plus Jakarta Sans Medium"/>
            </a:endParaRPr>
          </a:p>
        </p:txBody>
      </p:sp>
      <p:pic>
        <p:nvPicPr>
          <p:cNvPr id="526" name="Google Shape;526;p90" descr="Shape&#10;&#10;Description automatically generated with low confidence">
            <a:hlinkClick r:id="rId6"/>
          </p:cNvPr>
          <p:cNvPicPr preferRelativeResize="0"/>
          <p:nvPr/>
        </p:nvPicPr>
        <p:blipFill rotWithShape="1">
          <a:blip r:embed="rId7">
            <a:alphaModFix/>
          </a:blip>
          <a:srcRect/>
          <a:stretch/>
        </p:blipFill>
        <p:spPr>
          <a:xfrm>
            <a:off x="5516524" y="1417998"/>
            <a:ext cx="2334140" cy="754345"/>
          </a:xfrm>
          <a:prstGeom prst="rect">
            <a:avLst/>
          </a:prstGeom>
          <a:noFill/>
          <a:ln>
            <a:noFill/>
          </a:ln>
        </p:spPr>
      </p:pic>
      <p:sp>
        <p:nvSpPr>
          <p:cNvPr id="527" name="Google Shape;527;p90"/>
          <p:cNvSpPr txBox="1"/>
          <p:nvPr/>
        </p:nvSpPr>
        <p:spPr>
          <a:xfrm>
            <a:off x="5218368" y="3346249"/>
            <a:ext cx="2930448" cy="43858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2400"/>
              <a:buFont typeface="Plus Jakarta Sans ExtraBold"/>
              <a:buNone/>
            </a:pPr>
            <a:r>
              <a:rPr lang="en-GB" sz="2400" b="1" i="0" u="none" strike="noStrike" cap="none">
                <a:solidFill>
                  <a:srgbClr val="3EB1C8"/>
                </a:solidFill>
                <a:latin typeface="Plus Jakarta Sans ExtraBold"/>
                <a:ea typeface="Plus Jakarta Sans ExtraBold"/>
                <a:cs typeface="Plus Jakarta Sans ExtraBold"/>
                <a:sym typeface="Plus Jakarta Sans ExtraBold"/>
              </a:rPr>
              <a:t>www.explorify.uk</a:t>
            </a:r>
            <a:endParaRPr/>
          </a:p>
        </p:txBody>
      </p:sp>
      <p:sp>
        <p:nvSpPr>
          <p:cNvPr id="528" name="Google Shape;528;p90"/>
          <p:cNvSpPr txBox="1"/>
          <p:nvPr/>
        </p:nvSpPr>
        <p:spPr>
          <a:xfrm>
            <a:off x="5948046" y="4784882"/>
            <a:ext cx="1704128"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sp>
        <p:nvSpPr>
          <p:cNvPr id="529" name="Google Shape;529;p90"/>
          <p:cNvSpPr txBox="1"/>
          <p:nvPr/>
        </p:nvSpPr>
        <p:spPr>
          <a:xfrm>
            <a:off x="5963141" y="4016407"/>
            <a:ext cx="1440902" cy="253916"/>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1200"/>
              <a:buFont typeface="Plus Jakarta Sans Medium"/>
              <a:buNone/>
            </a:pPr>
            <a:r>
              <a:rPr lang="en-GB" sz="1200" b="0" i="0" u="none" strike="noStrike" cap="none">
                <a:solidFill>
                  <a:srgbClr val="575757"/>
                </a:solidFill>
                <a:latin typeface="Plus Jakarta Sans Medium"/>
                <a:ea typeface="Plus Jakarta Sans Medium"/>
                <a:cs typeface="Plus Jakarta Sans Medium"/>
                <a:sym typeface="Plus Jakarta Sans Medium"/>
              </a:rPr>
              <a:t>/ExplorifySchools</a:t>
            </a:r>
            <a:endParaRPr sz="1200" b="0" i="0" u="none" strike="noStrike" cap="none">
              <a:solidFill>
                <a:srgbClr val="575757"/>
              </a:solidFill>
              <a:latin typeface="Plus Jakarta Sans Medium"/>
              <a:ea typeface="Plus Jakarta Sans Medium"/>
              <a:cs typeface="Plus Jakarta Sans Medium"/>
              <a:sym typeface="Plus Jakarta Sans Medium"/>
            </a:endParaRPr>
          </a:p>
        </p:txBody>
      </p:sp>
      <p:pic>
        <p:nvPicPr>
          <p:cNvPr id="530" name="Google Shape;530;p90" descr="Logo, icon&#10;&#10;Description automatically generated"/>
          <p:cNvPicPr preferRelativeResize="0"/>
          <p:nvPr/>
        </p:nvPicPr>
        <p:blipFill rotWithShape="1">
          <a:blip r:embed="rId4">
            <a:alphaModFix/>
          </a:blip>
          <a:srcRect/>
          <a:stretch/>
        </p:blipFill>
        <p:spPr>
          <a:xfrm>
            <a:off x="5658955" y="4003615"/>
            <a:ext cx="328475" cy="305159"/>
          </a:xfrm>
          <a:prstGeom prst="rect">
            <a:avLst/>
          </a:prstGeom>
          <a:noFill/>
          <a:ln>
            <a:noFill/>
          </a:ln>
        </p:spPr>
      </p:pic>
      <p:pic>
        <p:nvPicPr>
          <p:cNvPr id="531" name="Google Shape;531;p90" descr="Logo, icon&#10;&#10;Description automatically generated"/>
          <p:cNvPicPr preferRelativeResize="0"/>
          <p:nvPr/>
        </p:nvPicPr>
        <p:blipFill rotWithShape="1">
          <a:blip r:embed="rId5">
            <a:alphaModFix/>
          </a:blip>
          <a:srcRect/>
          <a:stretch/>
        </p:blipFill>
        <p:spPr>
          <a:xfrm>
            <a:off x="5595271" y="4743862"/>
            <a:ext cx="367388" cy="327995"/>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PSTT Free resources">
  <p:cSld name="PSTT Free resources">
    <p:spTree>
      <p:nvGrpSpPr>
        <p:cNvPr id="1" name="Shape 532"/>
        <p:cNvGrpSpPr/>
        <p:nvPr/>
      </p:nvGrpSpPr>
      <p:grpSpPr>
        <a:xfrm>
          <a:off x="0" y="0"/>
          <a:ext cx="0" cy="0"/>
          <a:chOff x="0" y="0"/>
          <a:chExt cx="0" cy="0"/>
        </a:xfrm>
      </p:grpSpPr>
      <p:sp>
        <p:nvSpPr>
          <p:cNvPr id="533" name="Google Shape;533;p9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4" name="Google Shape;534;p9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5" name="Google Shape;535;p9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pic>
        <p:nvPicPr>
          <p:cNvPr id="536" name="Google Shape;536;p91" descr="A picture containing text, newspaper, accessory, screenshot&#10;&#10;Description automatically generated">
            <a:hlinkClick r:id="rId2"/>
          </p:cNvPr>
          <p:cNvPicPr preferRelativeResize="0"/>
          <p:nvPr/>
        </p:nvPicPr>
        <p:blipFill rotWithShape="1">
          <a:blip r:embed="rId3">
            <a:alphaModFix/>
          </a:blip>
          <a:srcRect/>
          <a:stretch/>
        </p:blipFill>
        <p:spPr>
          <a:xfrm>
            <a:off x="4185115" y="1863573"/>
            <a:ext cx="4312653" cy="2816752"/>
          </a:xfrm>
          <a:prstGeom prst="rect">
            <a:avLst/>
          </a:prstGeom>
          <a:noFill/>
          <a:ln>
            <a:noFill/>
          </a:ln>
        </p:spPr>
      </p:pic>
      <p:sp>
        <p:nvSpPr>
          <p:cNvPr id="537" name="Google Shape;537;p91"/>
          <p:cNvSpPr txBox="1"/>
          <p:nvPr/>
        </p:nvSpPr>
        <p:spPr>
          <a:xfrm>
            <a:off x="840221" y="5231200"/>
            <a:ext cx="641948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Explore over 100 teaching resources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38" name="Google Shape;538;p91"/>
          <p:cNvSpPr txBox="1"/>
          <p:nvPr/>
        </p:nvSpPr>
        <p:spPr>
          <a:xfrm>
            <a:off x="840221" y="2124056"/>
            <a:ext cx="3125110"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75757"/>
              </a:buClr>
              <a:buSzPts val="2100"/>
              <a:buFont typeface="Plus Jakarta Sans Medium"/>
              <a:buNone/>
            </a:pPr>
            <a:r>
              <a:rPr lang="en-GB" sz="2100" b="0" i="0" u="none" strike="noStrike" cap="none">
                <a:solidFill>
                  <a:srgbClr val="575757"/>
                </a:solidFill>
                <a:latin typeface="Plus Jakarta Sans Medium"/>
                <a:ea typeface="Plus Jakarta Sans Medium"/>
                <a:cs typeface="Plus Jakarta Sans Medium"/>
                <a:sym typeface="Plus Jakarta Sans Medium"/>
              </a:rPr>
              <a:t>A wealth of resources to support teaching, learning, assessment and subject leadership in primary science, all completely </a:t>
            </a:r>
            <a:r>
              <a:rPr lang="en-GB" sz="2100" b="1" i="0" u="none" strike="noStrike" cap="none">
                <a:solidFill>
                  <a:srgbClr val="575757"/>
                </a:solidFill>
                <a:latin typeface="Plus Jakarta Sans ExtraBold"/>
                <a:ea typeface="Plus Jakarta Sans ExtraBold"/>
                <a:cs typeface="Plus Jakarta Sans ExtraBold"/>
                <a:sym typeface="Plus Jakarta Sans ExtraBold"/>
              </a:rPr>
              <a:t>free</a:t>
            </a:r>
            <a:r>
              <a:rPr lang="en-GB" sz="2100" b="0" i="0" u="none" strike="noStrike" cap="none">
                <a:solidFill>
                  <a:srgbClr val="575757"/>
                </a:solidFill>
                <a:latin typeface="Plus Jakarta Sans Medium"/>
                <a:ea typeface="Plus Jakarta Sans Medium"/>
                <a:cs typeface="Plus Jakarta Sans Medium"/>
                <a:sym typeface="Plus Jakarta Sans Medium"/>
              </a:rPr>
              <a:t> as digital downloads. </a:t>
            </a:r>
            <a:endParaRPr/>
          </a:p>
        </p:txBody>
      </p:sp>
      <p:sp>
        <p:nvSpPr>
          <p:cNvPr id="539" name="Google Shape;539;p91"/>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FREE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TS available resources">
  <p:cSld name="TTS available resources">
    <p:spTree>
      <p:nvGrpSpPr>
        <p:cNvPr id="1" name="Shape 540"/>
        <p:cNvGrpSpPr/>
        <p:nvPr/>
      </p:nvGrpSpPr>
      <p:grpSpPr>
        <a:xfrm>
          <a:off x="0" y="0"/>
          <a:ext cx="0" cy="0"/>
          <a:chOff x="0" y="0"/>
          <a:chExt cx="0" cy="0"/>
        </a:xfrm>
      </p:grpSpPr>
      <p:sp>
        <p:nvSpPr>
          <p:cNvPr id="541" name="Google Shape;541;p9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2" name="Google Shape;542;p9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3" name="Google Shape;543;p9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44" name="Google Shape;544;p92"/>
          <p:cNvSpPr txBox="1"/>
          <p:nvPr/>
        </p:nvSpPr>
        <p:spPr>
          <a:xfrm>
            <a:off x="848454" y="5208421"/>
            <a:ext cx="787925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Discover 10 resources available through TTS</a:t>
            </a:r>
            <a:endParaRPr sz="2100" b="1" i="0" u="none" strike="noStrike" cap="none">
              <a:solidFill>
                <a:srgbClr val="002060"/>
              </a:solidFill>
              <a:latin typeface="Plus Jakarta Sans ExtraBold"/>
              <a:ea typeface="Plus Jakarta Sans ExtraBold"/>
              <a:cs typeface="Plus Jakarta Sans ExtraBold"/>
              <a:sym typeface="Plus Jakarta Sans ExtraBold"/>
            </a:endParaRPr>
          </a:p>
        </p:txBody>
      </p:sp>
      <p:sp>
        <p:nvSpPr>
          <p:cNvPr id="545" name="Google Shape;545;p92"/>
          <p:cNvSpPr txBox="1"/>
          <p:nvPr/>
        </p:nvSpPr>
        <p:spPr>
          <a:xfrm>
            <a:off x="848454" y="1546123"/>
            <a:ext cx="3110580" cy="362406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addition to our free digital resources, we have collaborated with TTS to provide paid-for resources. These range from individual investigations to outdoor learning to further support your whole school in raising the profile of science. </a:t>
            </a:r>
            <a:endParaRPr/>
          </a:p>
        </p:txBody>
      </p:sp>
      <p:sp>
        <p:nvSpPr>
          <p:cNvPr id="546" name="Google Shape;546;p92"/>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PSTT RESOURCES via TTS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47" name="Google Shape;547;p92" descr="Graphical user interface, website&#10;&#10;Description automatically generated">
            <a:hlinkClick r:id="rId2"/>
          </p:cNvPr>
          <p:cNvPicPr preferRelativeResize="0"/>
          <p:nvPr/>
        </p:nvPicPr>
        <p:blipFill rotWithShape="1">
          <a:blip r:embed="rId3">
            <a:alphaModFix/>
          </a:blip>
          <a:srcRect/>
          <a:stretch/>
        </p:blipFill>
        <p:spPr>
          <a:xfrm>
            <a:off x="3959034" y="1863573"/>
            <a:ext cx="4760446" cy="2589334"/>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34"/>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3EB1C8"/>
              </a:buClr>
              <a:buSzPts val="3600"/>
              <a:buFont typeface="Plus Jakarta Sans Medium"/>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3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APS">
  <p:cSld name="TAPS">
    <p:spTree>
      <p:nvGrpSpPr>
        <p:cNvPr id="1" name="Shape 548"/>
        <p:cNvGrpSpPr/>
        <p:nvPr/>
      </p:nvGrpSpPr>
      <p:grpSpPr>
        <a:xfrm>
          <a:off x="0" y="0"/>
          <a:ext cx="0" cy="0"/>
          <a:chOff x="0" y="0"/>
          <a:chExt cx="0" cy="0"/>
        </a:xfrm>
      </p:grpSpPr>
      <p:sp>
        <p:nvSpPr>
          <p:cNvPr id="549" name="Google Shape;549;p9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0" name="Google Shape;550;p9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1" name="Google Shape;551;p9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52" name="Google Shape;552;p93"/>
          <p:cNvSpPr txBox="1"/>
          <p:nvPr/>
        </p:nvSpPr>
        <p:spPr>
          <a:xfrm>
            <a:off x="1186269" y="1778546"/>
            <a:ext cx="3790178"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The TAPS project has developed the TAPS pyramid tool to provide schools with a supportive structure to evaluate and develop their assessment processes. The TAPS webpage also contains a growing database of updated Focused Assessment plans and work samples.</a:t>
            </a:r>
            <a:endParaRPr/>
          </a:p>
        </p:txBody>
      </p:sp>
      <p:sp>
        <p:nvSpPr>
          <p:cNvPr id="553" name="Google Shape;553;p93"/>
          <p:cNvSpPr txBox="1"/>
          <p:nvPr/>
        </p:nvSpPr>
        <p:spPr>
          <a:xfrm>
            <a:off x="1186276" y="467784"/>
            <a:ext cx="6445450" cy="117724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TEACHER ASSESSMENT IN PRIMARY SCIENCE (TAPS)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sp>
        <p:nvSpPr>
          <p:cNvPr id="554" name="Google Shape;554;p93"/>
          <p:cNvSpPr txBox="1"/>
          <p:nvPr/>
        </p:nvSpPr>
        <p:spPr>
          <a:xfrm>
            <a:off x="1186269" y="5620830"/>
            <a:ext cx="4818878"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TAPS resources</a:t>
            </a:r>
            <a:endParaRPr/>
          </a:p>
        </p:txBody>
      </p:sp>
      <p:pic>
        <p:nvPicPr>
          <p:cNvPr id="555" name="Google Shape;555;p93" descr="A picture containing text, businesscard&#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101482" y="1863243"/>
            <a:ext cx="3743587" cy="3120403"/>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Why&amp;How? Magazine">
  <p:cSld name="Why&amp;How? Magazine">
    <p:spTree>
      <p:nvGrpSpPr>
        <p:cNvPr id="1" name="Shape 556"/>
        <p:cNvGrpSpPr/>
        <p:nvPr/>
      </p:nvGrpSpPr>
      <p:grpSpPr>
        <a:xfrm>
          <a:off x="0" y="0"/>
          <a:ext cx="0" cy="0"/>
          <a:chOff x="0" y="0"/>
          <a:chExt cx="0" cy="0"/>
        </a:xfrm>
      </p:grpSpPr>
      <p:sp>
        <p:nvSpPr>
          <p:cNvPr id="557" name="Google Shape;557;p94"/>
          <p:cNvSpPr txBox="1"/>
          <p:nvPr/>
        </p:nvSpPr>
        <p:spPr>
          <a:xfrm>
            <a:off x="844336" y="1426786"/>
            <a:ext cx="3841961"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Why and How? is for anyone who has an interest in primary science. Each issue contains the following sections, which you can download individually:</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Pictures for talk in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Explorify news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Climate Science</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Free resources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Cutting edge research linked with the principles of primary science </a:t>
            </a:r>
            <a:endParaRPr/>
          </a:p>
        </p:txBody>
      </p:sp>
      <p:sp>
        <p:nvSpPr>
          <p:cNvPr id="558" name="Google Shape;558;p94"/>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WHY&amp;HOW? Magazine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59" name="Google Shape;559;p94"/>
          <p:cNvPicPr preferRelativeResize="0"/>
          <p:nvPr/>
        </p:nvPicPr>
        <p:blipFill rotWithShape="1">
          <a:blip r:embed="rId2">
            <a:alphaModFix/>
          </a:blip>
          <a:srcRect/>
          <a:stretch/>
        </p:blipFill>
        <p:spPr>
          <a:xfrm rot="-542048">
            <a:off x="5165295" y="1512313"/>
            <a:ext cx="2182991" cy="3087071"/>
          </a:xfrm>
          <a:prstGeom prst="rect">
            <a:avLst/>
          </a:prstGeom>
          <a:noFill/>
          <a:ln>
            <a:noFill/>
          </a:ln>
          <a:effectLst>
            <a:outerShdw blurRad="50800" dist="38100" algn="l" rotWithShape="0">
              <a:srgbClr val="000000">
                <a:alpha val="40000"/>
              </a:srgbClr>
            </a:outerShdw>
          </a:effectLst>
        </p:spPr>
      </p:pic>
      <p:pic>
        <p:nvPicPr>
          <p:cNvPr id="560" name="Google Shape;560;p94">
            <a:hlinkClick r:id="rId3"/>
          </p:cNvPr>
          <p:cNvPicPr preferRelativeResize="0"/>
          <p:nvPr/>
        </p:nvPicPr>
        <p:blipFill rotWithShape="1">
          <a:blip r:embed="rId4">
            <a:alphaModFix/>
          </a:blip>
          <a:srcRect/>
          <a:stretch/>
        </p:blipFill>
        <p:spPr>
          <a:xfrm rot="398572">
            <a:off x="6664207" y="2202886"/>
            <a:ext cx="2182991" cy="3087071"/>
          </a:xfrm>
          <a:prstGeom prst="rect">
            <a:avLst/>
          </a:prstGeom>
          <a:noFill/>
          <a:ln>
            <a:noFill/>
          </a:ln>
          <a:effectLst>
            <a:outerShdw blurRad="50800" dist="38100" algn="l" rotWithShape="0">
              <a:srgbClr val="000000">
                <a:alpha val="40000"/>
              </a:srgbClr>
            </a:outerShdw>
          </a:effectLst>
        </p:spPr>
      </p:pic>
      <p:sp>
        <p:nvSpPr>
          <p:cNvPr id="561" name="Google Shape;561;p94"/>
          <p:cNvSpPr txBox="1"/>
          <p:nvPr/>
        </p:nvSpPr>
        <p:spPr>
          <a:xfrm>
            <a:off x="844336" y="6020597"/>
            <a:ext cx="5648642"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5">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current and past issues</a:t>
            </a:r>
            <a:endParaRPr/>
          </a:p>
        </p:txBody>
      </p:sp>
      <p:pic>
        <p:nvPicPr>
          <p:cNvPr id="562" name="Google Shape;562;p94" descr="Qr code&#10;&#10;Description automatically generated"/>
          <p:cNvPicPr preferRelativeResize="0"/>
          <p:nvPr/>
        </p:nvPicPr>
        <p:blipFill rotWithShape="1">
          <a:blip r:embed="rId6">
            <a:alphaModFix/>
          </a:blip>
          <a:srcRect/>
          <a:stretch/>
        </p:blipFill>
        <p:spPr>
          <a:xfrm>
            <a:off x="7822879" y="320491"/>
            <a:ext cx="953563" cy="941492"/>
          </a:xfrm>
          <a:prstGeom prst="rect">
            <a:avLst/>
          </a:prstGeom>
          <a:noFill/>
          <a:ln>
            <a:noFill/>
          </a:ln>
        </p:spPr>
      </p:pic>
      <p:sp>
        <p:nvSpPr>
          <p:cNvPr id="563" name="Google Shape;563;p94"/>
          <p:cNvSpPr txBox="1"/>
          <p:nvPr/>
        </p:nvSpPr>
        <p:spPr>
          <a:xfrm>
            <a:off x="7711392" y="1244016"/>
            <a:ext cx="1176538" cy="300082"/>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3EB1C8"/>
              </a:buClr>
              <a:buSzPts val="1500"/>
              <a:buFont typeface="Plus Jakarta Sans Medium"/>
              <a:buNone/>
            </a:pPr>
            <a:r>
              <a:rPr lang="en-GB" sz="1500" b="0" i="0" u="none" strike="noStrike" cap="none">
                <a:solidFill>
                  <a:srgbClr val="3EB1C8"/>
                </a:solidFill>
                <a:latin typeface="Plus Jakarta Sans Medium"/>
                <a:ea typeface="Plus Jakarta Sans Medium"/>
                <a:cs typeface="Plus Jakarta Sans Medium"/>
                <a:sym typeface="Plus Jakarta Sans Medium"/>
              </a:rPr>
              <a:t>Subscribe</a:t>
            </a:r>
            <a:endParaRPr sz="1500" b="1" i="0" u="none" strike="noStrike" cap="none">
              <a:solidFill>
                <a:srgbClr val="002060"/>
              </a:solidFill>
              <a:latin typeface="Plus Jakarta Sans ExtraBold"/>
              <a:ea typeface="Plus Jakarta Sans ExtraBold"/>
              <a:cs typeface="Plus Jakarta Sans ExtraBold"/>
              <a:sym typeface="Plus Jakarta Sans ExtraBo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Support for Subject Leaders">
  <p:cSld name="Support for Subject Leaders">
    <p:spTree>
      <p:nvGrpSpPr>
        <p:cNvPr id="1" name="Shape 564"/>
        <p:cNvGrpSpPr/>
        <p:nvPr/>
      </p:nvGrpSpPr>
      <p:grpSpPr>
        <a:xfrm>
          <a:off x="0" y="0"/>
          <a:ext cx="0" cy="0"/>
          <a:chOff x="0" y="0"/>
          <a:chExt cx="0" cy="0"/>
        </a:xfrm>
      </p:grpSpPr>
      <p:sp>
        <p:nvSpPr>
          <p:cNvPr id="565" name="Google Shape;565;p9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6" name="Google Shape;566;p9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7" name="Google Shape;567;p9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68" name="Google Shape;568;p95"/>
          <p:cNvSpPr txBox="1"/>
          <p:nvPr/>
        </p:nvSpPr>
        <p:spPr>
          <a:xfrm>
            <a:off x="844336" y="1329945"/>
            <a:ext cx="3409640"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F3F3F"/>
              </a:buClr>
              <a:buSzPts val="2100"/>
              <a:buFont typeface="Plus Jakarta Sans Medium"/>
              <a:buNone/>
            </a:pPr>
            <a:r>
              <a:rPr lang="en-GB" sz="2100" b="0" i="0" u="none" strike="noStrike" cap="none">
                <a:solidFill>
                  <a:srgbClr val="3F3F3F"/>
                </a:solidFill>
                <a:latin typeface="Plus Jakarta Sans Medium"/>
                <a:ea typeface="Plus Jakarta Sans Medium"/>
                <a:cs typeface="Plus Jakarta Sans Medium"/>
                <a:sym typeface="Plus Jakarta Sans Medium"/>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endParaRPr/>
          </a:p>
        </p:txBody>
      </p:sp>
      <p:sp>
        <p:nvSpPr>
          <p:cNvPr id="569" name="Google Shape;569;p95"/>
          <p:cNvSpPr txBox="1"/>
          <p:nvPr/>
        </p:nvSpPr>
        <p:spPr>
          <a:xfrm>
            <a:off x="844336" y="444988"/>
            <a:ext cx="7912802"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SUPPORT FOR SUBJECT LEADERS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570" name="Google Shape;570;p95" descr="Text&#10;&#10;Description automatically generated">
            <a:hlinkClick r:id="rId2"/>
          </p:cNvPr>
          <p:cNvPicPr preferRelativeResize="0"/>
          <p:nvPr/>
        </p:nvPicPr>
        <p:blipFill rotWithShape="1">
          <a:blip r:embed="rId3">
            <a:alphaModFix/>
          </a:blip>
          <a:srcRect/>
          <a:stretch/>
        </p:blipFill>
        <p:spPr>
          <a:xfrm>
            <a:off x="4360631" y="1483681"/>
            <a:ext cx="4396506" cy="3108134"/>
          </a:xfrm>
          <a:prstGeom prst="rect">
            <a:avLst/>
          </a:prstGeom>
          <a:noFill/>
          <a:ln>
            <a:noFill/>
          </a:ln>
          <a:effectLst>
            <a:outerShdw blurRad="50800" dist="38100" dir="2700000" algn="tl" rotWithShape="0">
              <a:srgbClr val="000000">
                <a:alpha val="40000"/>
              </a:srgbClr>
            </a:outerShdw>
          </a:effectLst>
        </p:spPr>
      </p:pic>
      <p:sp>
        <p:nvSpPr>
          <p:cNvPr id="571" name="Google Shape;571;p95"/>
          <p:cNvSpPr txBox="1"/>
          <p:nvPr/>
        </p:nvSpPr>
        <p:spPr>
          <a:xfrm>
            <a:off x="844336" y="5666723"/>
            <a:ext cx="517839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support materials for subject leaders</a:t>
            </a:r>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Enquiry Approaches">
  <p:cSld name="Enquiry Approaches">
    <p:spTree>
      <p:nvGrpSpPr>
        <p:cNvPr id="1" name="Shape 572"/>
        <p:cNvGrpSpPr/>
        <p:nvPr/>
      </p:nvGrpSpPr>
      <p:grpSpPr>
        <a:xfrm>
          <a:off x="0" y="0"/>
          <a:ext cx="0" cy="0"/>
          <a:chOff x="0" y="0"/>
          <a:chExt cx="0" cy="0"/>
        </a:xfrm>
      </p:grpSpPr>
      <p:sp>
        <p:nvSpPr>
          <p:cNvPr id="573" name="Google Shape;573;p9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4" name="Google Shape;574;p9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5" name="Google Shape;575;p9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76" name="Google Shape;576;p96"/>
          <p:cNvSpPr txBox="1"/>
          <p:nvPr/>
        </p:nvSpPr>
        <p:spPr>
          <a:xfrm>
            <a:off x="844336" y="431133"/>
            <a:ext cx="634777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APPROACHES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77" name="Google Shape;577;p96"/>
          <p:cNvSpPr txBox="1"/>
          <p:nvPr/>
        </p:nvSpPr>
        <p:spPr>
          <a:xfrm>
            <a:off x="844336" y="5734369"/>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definitions and examples of different types of scientific enquiry</a:t>
            </a:r>
            <a:endParaRPr/>
          </a:p>
        </p:txBody>
      </p:sp>
      <p:pic>
        <p:nvPicPr>
          <p:cNvPr id="578" name="Google Shape;578;p96" descr="Graphical user interface, applicati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2331614" y="1496708"/>
            <a:ext cx="4490180"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Enquiry Skills">
  <p:cSld name="Enquiry Skills">
    <p:spTree>
      <p:nvGrpSpPr>
        <p:cNvPr id="1" name="Shape 579"/>
        <p:cNvGrpSpPr/>
        <p:nvPr/>
      </p:nvGrpSpPr>
      <p:grpSpPr>
        <a:xfrm>
          <a:off x="0" y="0"/>
          <a:ext cx="0" cy="0"/>
          <a:chOff x="0" y="0"/>
          <a:chExt cx="0" cy="0"/>
        </a:xfrm>
      </p:grpSpPr>
      <p:sp>
        <p:nvSpPr>
          <p:cNvPr id="580" name="Google Shape;580;p9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1" name="Google Shape;581;p9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2" name="Google Shape;582;p9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83" name="Google Shape;583;p97"/>
          <p:cNvSpPr txBox="1"/>
          <p:nvPr/>
        </p:nvSpPr>
        <p:spPr>
          <a:xfrm>
            <a:off x="844336" y="431133"/>
            <a:ext cx="4666851"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EQUIRY SKILLS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84" name="Google Shape;584;p97"/>
          <p:cNvSpPr txBox="1"/>
          <p:nvPr/>
        </p:nvSpPr>
        <p:spPr>
          <a:xfrm>
            <a:off x="844336" y="5732353"/>
            <a:ext cx="576578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skills for carrying out practical investigations</a:t>
            </a:r>
            <a:endParaRPr/>
          </a:p>
        </p:txBody>
      </p:sp>
      <p:pic>
        <p:nvPicPr>
          <p:cNvPr id="585" name="Google Shape;585;p97">
            <a:hlinkClick r:id="rId2"/>
          </p:cNvPr>
          <p:cNvPicPr preferRelativeResize="0"/>
          <p:nvPr/>
        </p:nvPicPr>
        <p:blipFill rotWithShape="1">
          <a:blip r:embed="rId3">
            <a:alphaModFix/>
          </a:blip>
          <a:srcRect/>
          <a:stretch/>
        </p:blipFill>
        <p:spPr>
          <a:xfrm>
            <a:off x="2613566" y="1496709"/>
            <a:ext cx="3926274" cy="3864582"/>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Explorify">
  <p:cSld name="Explorify">
    <p:spTree>
      <p:nvGrpSpPr>
        <p:cNvPr id="1" name="Shape 586"/>
        <p:cNvGrpSpPr/>
        <p:nvPr/>
      </p:nvGrpSpPr>
      <p:grpSpPr>
        <a:xfrm>
          <a:off x="0" y="0"/>
          <a:ext cx="0" cy="0"/>
          <a:chOff x="0" y="0"/>
          <a:chExt cx="0" cy="0"/>
        </a:xfrm>
      </p:grpSpPr>
      <p:sp>
        <p:nvSpPr>
          <p:cNvPr id="587" name="Google Shape;587;p98"/>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8" name="Google Shape;588;p98"/>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9" name="Google Shape;589;p98"/>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0" name="Google Shape;590;p98"/>
          <p:cNvSpPr txBox="1"/>
          <p:nvPr/>
        </p:nvSpPr>
        <p:spPr>
          <a:xfrm>
            <a:off x="863010" y="73469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EXPLORIFY</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591" name="Google Shape;591;p98"/>
          <p:cNvSpPr txBox="1"/>
          <p:nvPr/>
        </p:nvSpPr>
        <p:spPr>
          <a:xfrm>
            <a:off x="863010" y="1613918"/>
            <a:ext cx="4111570"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Enhance science teaching for all children with over 600 low-prep activities – no matter your confidence with science. </a:t>
            </a:r>
            <a:endParaRPr/>
          </a:p>
        </p:txBody>
      </p:sp>
      <p:sp>
        <p:nvSpPr>
          <p:cNvPr id="592" name="Google Shape;592;p98"/>
          <p:cNvSpPr txBox="1"/>
          <p:nvPr/>
        </p:nvSpPr>
        <p:spPr>
          <a:xfrm>
            <a:off x="863011" y="3162550"/>
            <a:ext cx="7652348"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Spark curiosity, discussion and debate without worry of a definite right answer</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Help develop strategies that promote and encourage higher order thinking through discussion</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Use provided ‘background science’ and ‘take it further’ to develop lessons</a:t>
            </a:r>
            <a:endParaRPr/>
          </a:p>
          <a:p>
            <a:pPr marL="342900" marR="0" lvl="0" indent="-342900" algn="l" rtl="0">
              <a:lnSpc>
                <a:spcPct val="100000"/>
              </a:lnSpc>
              <a:spcBef>
                <a:spcPts val="0"/>
              </a:spcBef>
              <a:spcAft>
                <a:spcPts val="0"/>
              </a:spcAft>
              <a:buClr>
                <a:srgbClr val="5E5B5C"/>
              </a:buClr>
              <a:buSzPts val="2100"/>
              <a:buFont typeface="Arial"/>
              <a:buChar char="•"/>
            </a:pPr>
            <a:r>
              <a:rPr lang="en-GB" sz="2100" b="0" i="0" u="none" strike="noStrike" cap="none">
                <a:solidFill>
                  <a:srgbClr val="5E5B5C"/>
                </a:solidFill>
                <a:latin typeface="Plus Jakarta Sans Medium"/>
                <a:ea typeface="Plus Jakarta Sans Medium"/>
                <a:cs typeface="Plus Jakarta Sans Medium"/>
                <a:sym typeface="Plus Jakarta Sans Medium"/>
              </a:rPr>
              <a:t>Planning support videos and handouts will ensure you get the most out of Explorify</a:t>
            </a:r>
            <a:endParaRPr/>
          </a:p>
        </p:txBody>
      </p:sp>
      <p:pic>
        <p:nvPicPr>
          <p:cNvPr id="593" name="Google Shape;593;p98" descr="A picture containing icon&#10;&#10;Description automatically generated">
            <a:hlinkClick r:id="rId2"/>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804337" y="827460"/>
            <a:ext cx="1476653" cy="2196186"/>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ringing Back Glass">
  <p:cSld name="Bringing Back Glass">
    <p:spTree>
      <p:nvGrpSpPr>
        <p:cNvPr id="1" name="Shape 594"/>
        <p:cNvGrpSpPr/>
        <p:nvPr/>
      </p:nvGrpSpPr>
      <p:grpSpPr>
        <a:xfrm>
          <a:off x="0" y="0"/>
          <a:ext cx="0" cy="0"/>
          <a:chOff x="0" y="0"/>
          <a:chExt cx="0" cy="0"/>
        </a:xfrm>
      </p:grpSpPr>
      <p:sp>
        <p:nvSpPr>
          <p:cNvPr id="595" name="Google Shape;595;p99"/>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6" name="Google Shape;596;p99"/>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7" name="Google Shape;597;p99"/>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598" name="Google Shape;598;p99"/>
          <p:cNvSpPr txBox="1"/>
          <p:nvPr/>
        </p:nvSpPr>
        <p:spPr>
          <a:xfrm>
            <a:off x="778675" y="5291327"/>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Bringing Back Glass resource</a:t>
            </a:r>
            <a:endParaRPr/>
          </a:p>
        </p:txBody>
      </p:sp>
      <p:sp>
        <p:nvSpPr>
          <p:cNvPr id="599" name="Google Shape;599;p99"/>
          <p:cNvSpPr txBox="1"/>
          <p:nvPr/>
        </p:nvSpPr>
        <p:spPr>
          <a:xfrm>
            <a:off x="848454" y="1669370"/>
            <a:ext cx="3933060" cy="330090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A set of 15 activities to help children explore the importance of glass in everyday lives whilst engaged in practical investigations.</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Each activity has been linked to the UK primary curricula to help educators fit into their planning. </a:t>
            </a:r>
            <a:endParaRPr/>
          </a:p>
        </p:txBody>
      </p:sp>
      <p:sp>
        <p:nvSpPr>
          <p:cNvPr id="600" name="Google Shape;600;p99"/>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BRINGING BACK GLASS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01" name="Google Shape;601;p99" descr="Graphical user interface, text, website&#10;&#10;Description automatically generated">
            <a:hlinkClick r:id="rId2"/>
          </p:cNvPr>
          <p:cNvPicPr preferRelativeResize="0"/>
          <p:nvPr/>
        </p:nvPicPr>
        <p:blipFill rotWithShape="1">
          <a:blip r:embed="rId3">
            <a:alphaModFix/>
          </a:blip>
          <a:srcRect/>
          <a:stretch/>
        </p:blipFill>
        <p:spPr>
          <a:xfrm>
            <a:off x="5645532" y="1348317"/>
            <a:ext cx="3223964" cy="2274953"/>
          </a:xfrm>
          <a:prstGeom prst="rect">
            <a:avLst/>
          </a:prstGeom>
          <a:noFill/>
          <a:ln>
            <a:noFill/>
          </a:ln>
          <a:effectLst>
            <a:outerShdw blurRad="50800" dist="38100" algn="l" rotWithShape="0">
              <a:srgbClr val="000000">
                <a:alpha val="40000"/>
              </a:srgbClr>
            </a:outerShdw>
          </a:effectLst>
        </p:spPr>
      </p:pic>
      <p:pic>
        <p:nvPicPr>
          <p:cNvPr id="602" name="Google Shape;602;p99">
            <a:hlinkClick r:id="rId2"/>
          </p:cNvPr>
          <p:cNvPicPr preferRelativeResize="0"/>
          <p:nvPr/>
        </p:nvPicPr>
        <p:blipFill rotWithShape="1">
          <a:blip r:embed="rId4">
            <a:alphaModFix/>
          </a:blip>
          <a:srcRect/>
          <a:stretch/>
        </p:blipFill>
        <p:spPr>
          <a:xfrm>
            <a:off x="4781514" y="2372155"/>
            <a:ext cx="3220630" cy="227495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A Scientist Just Like Me">
  <p:cSld name="A Scientist Just Like Me">
    <p:spTree>
      <p:nvGrpSpPr>
        <p:cNvPr id="1" name="Shape 603"/>
        <p:cNvGrpSpPr/>
        <p:nvPr/>
      </p:nvGrpSpPr>
      <p:grpSpPr>
        <a:xfrm>
          <a:off x="0" y="0"/>
          <a:ext cx="0" cy="0"/>
          <a:chOff x="0" y="0"/>
          <a:chExt cx="0" cy="0"/>
        </a:xfrm>
      </p:grpSpPr>
      <p:sp>
        <p:nvSpPr>
          <p:cNvPr id="604" name="Google Shape;604;p100"/>
          <p:cNvSpPr txBox="1"/>
          <p:nvPr/>
        </p:nvSpPr>
        <p:spPr>
          <a:xfrm>
            <a:off x="561861" y="2008087"/>
            <a:ext cx="4010140"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Arial"/>
              <a:buNone/>
            </a:pPr>
            <a:r>
              <a:rPr lang="en-GB" sz="2100" b="0" i="0" u="none" strike="noStrike" cap="none">
                <a:solidFill>
                  <a:srgbClr val="5E5B5C"/>
                </a:solidFill>
                <a:latin typeface="Plus Jakarta Sans Medium"/>
                <a:ea typeface="Plus Jakarta Sans Medium"/>
                <a:cs typeface="Plus Jakarta Sans Medium"/>
                <a:sym typeface="Plus Jakarta Sans Medium"/>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sz="2100" b="0" i="0" u="none" strike="noStrike" cap="none">
              <a:solidFill>
                <a:srgbClr val="5E5B5C"/>
              </a:solidFill>
              <a:latin typeface="Plus Jakarta Sans Medium"/>
              <a:ea typeface="Plus Jakarta Sans Medium"/>
              <a:cs typeface="Plus Jakarta Sans Medium"/>
              <a:sym typeface="Plus Jakarta Sans Medium"/>
            </a:endParaRPr>
          </a:p>
        </p:txBody>
      </p:sp>
      <p:sp>
        <p:nvSpPr>
          <p:cNvPr id="605" name="Google Shape;605;p100"/>
          <p:cNvSpPr txBox="1"/>
          <p:nvPr/>
        </p:nvSpPr>
        <p:spPr>
          <a:xfrm>
            <a:off x="561860" y="5814246"/>
            <a:ext cx="4505402"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explore 100+ scientists</a:t>
            </a:r>
            <a:endParaRPr/>
          </a:p>
        </p:txBody>
      </p:sp>
      <p:pic>
        <p:nvPicPr>
          <p:cNvPr id="606" name="Google Shape;606;p100" descr="Text&#10;&#10;Description automatically generated"/>
          <p:cNvPicPr preferRelativeResize="0"/>
          <p:nvPr/>
        </p:nvPicPr>
        <p:blipFill rotWithShape="1">
          <a:blip r:embed="rId3">
            <a:alphaModFix/>
          </a:blip>
          <a:srcRect/>
          <a:stretch/>
        </p:blipFill>
        <p:spPr>
          <a:xfrm>
            <a:off x="561860" y="107416"/>
            <a:ext cx="8020280" cy="1395416"/>
          </a:xfrm>
          <a:prstGeom prst="rect">
            <a:avLst/>
          </a:prstGeom>
          <a:noFill/>
          <a:ln>
            <a:noFill/>
          </a:ln>
        </p:spPr>
      </p:pic>
      <p:pic>
        <p:nvPicPr>
          <p:cNvPr id="607" name="Google Shape;607;p100" descr="Graphical user interface, text&#10;&#10;Description automatically generated">
            <a:hlinkClick r:id="rId2"/>
          </p:cNvPr>
          <p:cNvPicPr preferRelativeResize="0"/>
          <p:nvPr/>
        </p:nvPicPr>
        <p:blipFill rotWithShape="1">
          <a:blip r:embed="rId4">
            <a:alphaModFix/>
          </a:blip>
          <a:srcRect/>
          <a:stretch/>
        </p:blipFill>
        <p:spPr>
          <a:xfrm>
            <a:off x="5380056" y="1823421"/>
            <a:ext cx="3202084" cy="1958027"/>
          </a:xfrm>
          <a:prstGeom prst="rect">
            <a:avLst/>
          </a:prstGeom>
          <a:noFill/>
          <a:ln>
            <a:noFill/>
          </a:ln>
          <a:effectLst>
            <a:outerShdw blurRad="50800" dist="38100" algn="l" rotWithShape="0">
              <a:srgbClr val="000000">
                <a:alpha val="40000"/>
              </a:srgbClr>
            </a:outerShdw>
          </a:effectLst>
        </p:spPr>
      </p:pic>
      <p:pic>
        <p:nvPicPr>
          <p:cNvPr id="608" name="Google Shape;608;p100" descr="Graphical user interface, text, website&#10;&#10;Description automatically generated">
            <a:hlinkClick r:id="rId2"/>
          </p:cNvPr>
          <p:cNvPicPr preferRelativeResize="0"/>
          <p:nvPr/>
        </p:nvPicPr>
        <p:blipFill rotWithShape="1">
          <a:blip r:embed="rId5">
            <a:alphaModFix/>
          </a:blip>
          <a:srcRect/>
          <a:stretch/>
        </p:blipFill>
        <p:spPr>
          <a:xfrm>
            <a:off x="4645810" y="3150053"/>
            <a:ext cx="3129168" cy="234360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Starters for Science">
  <p:cSld name="Starters for Science">
    <p:spTree>
      <p:nvGrpSpPr>
        <p:cNvPr id="1" name="Shape 609"/>
        <p:cNvGrpSpPr/>
        <p:nvPr/>
      </p:nvGrpSpPr>
      <p:grpSpPr>
        <a:xfrm>
          <a:off x="0" y="0"/>
          <a:ext cx="0" cy="0"/>
          <a:chOff x="0" y="0"/>
          <a:chExt cx="0" cy="0"/>
        </a:xfrm>
      </p:grpSpPr>
      <p:sp>
        <p:nvSpPr>
          <p:cNvPr id="610" name="Google Shape;610;p10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1" name="Google Shape;611;p10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2" name="Google Shape;612;p10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13" name="Google Shape;613;p101"/>
          <p:cNvSpPr txBox="1"/>
          <p:nvPr/>
        </p:nvSpPr>
        <p:spPr>
          <a:xfrm>
            <a:off x="907459" y="1766309"/>
            <a:ext cx="7329083" cy="34971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A series of five-minute videos created to support teachers getting started with </a:t>
            </a:r>
            <a:r>
              <a:rPr lang="en-GB" sz="2025" b="1" i="0" u="none" strike="noStrike" cap="none">
                <a:solidFill>
                  <a:srgbClr val="5E5B5C"/>
                </a:solidFill>
                <a:latin typeface="Plus Jakarta Sans ExtraBold"/>
                <a:ea typeface="Plus Jakarta Sans ExtraBold"/>
                <a:cs typeface="Plus Jakarta Sans ExtraBold"/>
                <a:sym typeface="Plus Jakarta Sans ExtraBold"/>
              </a:rPr>
              <a:t>practical science enquiry</a:t>
            </a:r>
            <a:r>
              <a:rPr lang="en-GB" sz="2025" b="0" i="0" u="none" strike="noStrike" cap="none">
                <a:solidFill>
                  <a:srgbClr val="5E5B5C"/>
                </a:solidFill>
                <a:latin typeface="Plus Jakarta Sans Medium"/>
                <a:ea typeface="Plus Jakarta Sans Medium"/>
                <a:cs typeface="Plus Jakarta Sans Medium"/>
                <a:sym typeface="Plus Jakarta Sans Medium"/>
              </a:rPr>
              <a:t>. They require minimal resources and can be used in school or at home. </a:t>
            </a:r>
            <a:endParaRPr/>
          </a:p>
          <a:p>
            <a:pPr marL="0" marR="0" lvl="0" indent="0" algn="l" rtl="0">
              <a:lnSpc>
                <a:spcPct val="100000"/>
              </a:lnSpc>
              <a:spcBef>
                <a:spcPts val="0"/>
              </a:spcBef>
              <a:spcAft>
                <a:spcPts val="0"/>
              </a:spcAft>
              <a:buClr>
                <a:srgbClr val="000000"/>
              </a:buClr>
              <a:buSzPts val="2025"/>
              <a:buFont typeface="Calibri"/>
              <a:buNone/>
            </a:pPr>
            <a:endParaRPr sz="2025"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025"/>
              <a:buFont typeface="Plus Jakarta Sans Medium"/>
              <a:buNone/>
            </a:pPr>
            <a:r>
              <a:rPr lang="en-GB" sz="2025" b="0" i="0" u="none" strike="noStrike" cap="none">
                <a:solidFill>
                  <a:srgbClr val="5E5B5C"/>
                </a:solidFill>
                <a:latin typeface="Plus Jakarta Sans Medium"/>
                <a:ea typeface="Plus Jakarta Sans Medium"/>
                <a:cs typeface="Plus Jakarta Sans Medium"/>
                <a:sym typeface="Plus Jakarta Sans Medium"/>
              </a:rPr>
              <a:t>Each video includes: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question or scenario related to the real world</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about what they already know</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A demonstration of a starter practical activity</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Time for children to think of their own questions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Ideas about what they could find out for themselves</a:t>
            </a:r>
            <a:endParaRPr/>
          </a:p>
          <a:p>
            <a:pPr marL="342900" marR="0" lvl="0" indent="-342900" algn="l" rtl="0">
              <a:lnSpc>
                <a:spcPct val="100000"/>
              </a:lnSpc>
              <a:spcBef>
                <a:spcPts val="0"/>
              </a:spcBef>
              <a:spcAft>
                <a:spcPts val="0"/>
              </a:spcAft>
              <a:buClr>
                <a:srgbClr val="5E5B5C"/>
              </a:buClr>
              <a:buSzPts val="2025"/>
              <a:buFont typeface="Arial"/>
              <a:buChar char="•"/>
            </a:pPr>
            <a:r>
              <a:rPr lang="en-GB" sz="2025" b="0" i="0" u="none" strike="noStrike" cap="none">
                <a:solidFill>
                  <a:srgbClr val="5E5B5C"/>
                </a:solidFill>
                <a:latin typeface="Plus Jakarta Sans Medium"/>
                <a:ea typeface="Plus Jakarta Sans Medium"/>
                <a:cs typeface="Plus Jakarta Sans Medium"/>
                <a:sym typeface="Plus Jakarta Sans Medium"/>
              </a:rPr>
              <a:t>Encouragement to share what they found with others</a:t>
            </a:r>
            <a:endParaRPr/>
          </a:p>
        </p:txBody>
      </p:sp>
      <p:pic>
        <p:nvPicPr>
          <p:cNvPr id="614" name="Google Shape;614;p101" descr="A picture containing shape&#10;&#10;Description automatically generated"/>
          <p:cNvPicPr preferRelativeResize="0"/>
          <p:nvPr/>
        </p:nvPicPr>
        <p:blipFill rotWithShape="1">
          <a:blip r:embed="rId2">
            <a:alphaModFix/>
          </a:blip>
          <a:srcRect/>
          <a:stretch/>
        </p:blipFill>
        <p:spPr>
          <a:xfrm>
            <a:off x="1433147" y="360484"/>
            <a:ext cx="6268915" cy="940498"/>
          </a:xfrm>
          <a:prstGeom prst="rect">
            <a:avLst/>
          </a:prstGeom>
          <a:noFill/>
          <a:ln>
            <a:noFill/>
          </a:ln>
        </p:spPr>
      </p:pic>
      <p:sp>
        <p:nvSpPr>
          <p:cNvPr id="615" name="Google Shape;615;p101"/>
          <p:cNvSpPr txBox="1"/>
          <p:nvPr/>
        </p:nvSpPr>
        <p:spPr>
          <a:xfrm>
            <a:off x="907459" y="5728747"/>
            <a:ext cx="5271683"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Starters for Science</a:t>
            </a:r>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Play, Observe &amp; Ask (EYFS)">
  <p:cSld name="Play, Observe &amp; Ask (EYFS)">
    <p:spTree>
      <p:nvGrpSpPr>
        <p:cNvPr id="1" name="Shape 616"/>
        <p:cNvGrpSpPr/>
        <p:nvPr/>
      </p:nvGrpSpPr>
      <p:grpSpPr>
        <a:xfrm>
          <a:off x="0" y="0"/>
          <a:ext cx="0" cy="0"/>
          <a:chOff x="0" y="0"/>
          <a:chExt cx="0" cy="0"/>
        </a:xfrm>
      </p:grpSpPr>
      <p:sp>
        <p:nvSpPr>
          <p:cNvPr id="617" name="Google Shape;617;p10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8" name="Google Shape;618;p10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9" name="Google Shape;619;p10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0" name="Google Shape;620;p102"/>
          <p:cNvSpPr txBox="1"/>
          <p:nvPr/>
        </p:nvSpPr>
        <p:spPr>
          <a:xfrm>
            <a:off x="840222" y="5366686"/>
            <a:ext cx="655485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Early Years resources and support</a:t>
            </a:r>
            <a:endParaRPr/>
          </a:p>
        </p:txBody>
      </p:sp>
      <p:sp>
        <p:nvSpPr>
          <p:cNvPr id="621" name="Google Shape;621;p102"/>
          <p:cNvSpPr txBox="1"/>
          <p:nvPr/>
        </p:nvSpPr>
        <p:spPr>
          <a:xfrm>
            <a:off x="840222" y="1468534"/>
            <a:ext cx="3731778" cy="3947234"/>
          </a:xfrm>
          <a:prstGeom prst="rect">
            <a:avLst/>
          </a:prstGeom>
          <a:noFill/>
          <a:ln>
            <a:noFill/>
          </a:ln>
        </p:spPr>
        <p:txBody>
          <a:bodyPr spcFirstLastPara="1" wrap="square" lIns="68575" tIns="34275" rIns="68575" bIns="34275" anchor="t" anchorCtr="0">
            <a:spAutoFit/>
          </a:bodyPr>
          <a:lstStyle/>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Effective Practice to develop science teaching and learning in Early Years (ages 3-5 years) </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Provision Maps for activity ideas and science investigations</a:t>
            </a:r>
            <a:endParaRPr/>
          </a:p>
          <a:p>
            <a:pPr marL="342900" marR="0" lvl="0" indent="-342900" algn="l" rtl="0">
              <a:spcBef>
                <a:spcPts val="0"/>
              </a:spcBef>
              <a:spcAft>
                <a:spcPts val="0"/>
              </a:spcAft>
              <a:buClr>
                <a:srgbClr val="5E5B5C"/>
              </a:buClr>
              <a:buSzPts val="2100"/>
              <a:buFont typeface="Arial"/>
              <a:buChar char="•"/>
            </a:pPr>
            <a:r>
              <a:rPr lang="en-GB" sz="2100" b="0" i="0">
                <a:solidFill>
                  <a:srgbClr val="5E5B5C"/>
                </a:solidFill>
                <a:latin typeface="Plus Jakarta Sans Medium"/>
                <a:ea typeface="Plus Jakarta Sans Medium"/>
                <a:cs typeface="Plus Jakarta Sans Medium"/>
                <a:sym typeface="Plus Jakarta Sans Medium"/>
              </a:rPr>
              <a:t>Wildlife games and activities to introduce UK plants, animals and fungi</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22" name="Google Shape;622;p102"/>
          <p:cNvSpPr txBox="1"/>
          <p:nvPr/>
        </p:nvSpPr>
        <p:spPr>
          <a:xfrm>
            <a:off x="840221" y="518461"/>
            <a:ext cx="7758656"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PLAY, OBSERVE AND ASK (in EYFS)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23" name="Google Shape;623;p102" descr="A picture containing text&#10;&#10;Description automatically generated">
            <a:hlinkClick r:id="rId2"/>
          </p:cNvPr>
          <p:cNvPicPr preferRelativeResize="0"/>
          <p:nvPr/>
        </p:nvPicPr>
        <p:blipFill rotWithShape="1">
          <a:blip r:embed="rId3">
            <a:alphaModFix/>
          </a:blip>
          <a:srcRect/>
          <a:stretch/>
        </p:blipFill>
        <p:spPr>
          <a:xfrm>
            <a:off x="5021065" y="1468534"/>
            <a:ext cx="3282713" cy="2079634"/>
          </a:xfrm>
          <a:prstGeom prst="rect">
            <a:avLst/>
          </a:prstGeom>
          <a:noFill/>
          <a:ln>
            <a:noFill/>
          </a:ln>
          <a:effectLst>
            <a:outerShdw blurRad="50800" dist="38100" algn="l" rotWithShape="0">
              <a:srgbClr val="000000">
                <a:alpha val="40000"/>
              </a:srgbClr>
            </a:outerShdw>
          </a:effectLst>
        </p:spPr>
      </p:pic>
      <p:pic>
        <p:nvPicPr>
          <p:cNvPr id="624" name="Google Shape;624;p102" descr="A collage of a cat&#10;&#10;Description automatically generated with low confidence">
            <a:hlinkClick r:id="rId2"/>
          </p:cNvPr>
          <p:cNvPicPr preferRelativeResize="0"/>
          <p:nvPr/>
        </p:nvPicPr>
        <p:blipFill rotWithShape="1">
          <a:blip r:embed="rId4">
            <a:alphaModFix/>
          </a:blip>
          <a:srcRect/>
          <a:stretch/>
        </p:blipFill>
        <p:spPr>
          <a:xfrm>
            <a:off x="5404135" y="2809302"/>
            <a:ext cx="3282713" cy="2231460"/>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3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Inclusive Approaches">
  <p:cSld name="Inclusive Approaches">
    <p:spTree>
      <p:nvGrpSpPr>
        <p:cNvPr id="1" name="Shape 625"/>
        <p:cNvGrpSpPr/>
        <p:nvPr/>
      </p:nvGrpSpPr>
      <p:grpSpPr>
        <a:xfrm>
          <a:off x="0" y="0"/>
          <a:ext cx="0" cy="0"/>
          <a:chOff x="0" y="0"/>
          <a:chExt cx="0" cy="0"/>
        </a:xfrm>
      </p:grpSpPr>
      <p:sp>
        <p:nvSpPr>
          <p:cNvPr id="626" name="Google Shape;626;p10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7" name="Google Shape;627;p10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8" name="Google Shape;628;p10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29" name="Google Shape;629;p103"/>
          <p:cNvSpPr txBox="1"/>
          <p:nvPr/>
        </p:nvSpPr>
        <p:spPr>
          <a:xfrm>
            <a:off x="905497" y="2773259"/>
            <a:ext cx="7758047" cy="2839239"/>
          </a:xfrm>
          <a:prstGeom prst="rect">
            <a:avLst/>
          </a:prstGeom>
          <a:noFill/>
          <a:ln>
            <a:noFill/>
          </a:ln>
        </p:spPr>
        <p:txBody>
          <a:bodyPr spcFirstLastPara="1" wrap="square" lIns="68575" tIns="34275" rIns="68575" bIns="34275" anchor="t" anchorCtr="0">
            <a:spAutoFit/>
          </a:bodyPr>
          <a:lstStyle/>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A guidance booklet produced by Sheffield Hallam University following their curriculum development project, Primary Science for All.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STRATA (Science to Raise and Track Achievement) materials: medium term plans for teachers of children with SEND, developed by teachers in Cambridgeshire.</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Sensory Sparks Club resources: activities for children with diverse needs, created by PSTT Fellow and SEND expert Julie Neil</a:t>
            </a:r>
            <a:endParaRPr/>
          </a:p>
          <a:p>
            <a:pPr marL="385763" marR="0" lvl="0" indent="-385763" algn="l" rtl="0">
              <a:spcBef>
                <a:spcPts val="0"/>
              </a:spcBef>
              <a:spcAft>
                <a:spcPts val="0"/>
              </a:spcAft>
              <a:buClr>
                <a:srgbClr val="5E5B5C"/>
              </a:buClr>
              <a:buSzPts val="1800"/>
              <a:buFont typeface="Calibri"/>
              <a:buAutoNum type="arabicPeriod"/>
            </a:pPr>
            <a:r>
              <a:rPr lang="en-GB" sz="1800" b="0" i="0">
                <a:solidFill>
                  <a:srgbClr val="5E5B5C"/>
                </a:solidFill>
                <a:latin typeface="Plus Jakarta Sans Medium"/>
                <a:ea typeface="Plus Jakarta Sans Medium"/>
                <a:cs typeface="Plus Jakarta Sans Medium"/>
                <a:sym typeface="Plus Jakarta Sans Medium"/>
              </a:rPr>
              <a:t>Further resources: links to other materials to support engagement and participation of children with SEND in science.</a:t>
            </a:r>
            <a:endParaRPr/>
          </a:p>
        </p:txBody>
      </p:sp>
      <p:sp>
        <p:nvSpPr>
          <p:cNvPr id="630" name="Google Shape;630;p103"/>
          <p:cNvSpPr txBox="1"/>
          <p:nvPr/>
        </p:nvSpPr>
        <p:spPr>
          <a:xfrm>
            <a:off x="905497" y="2275990"/>
            <a:ext cx="5679941"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Visit PSTT’s </a:t>
            </a: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Inclusion in Primary Science page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a:t>
            </a:r>
            <a:endParaRPr/>
          </a:p>
        </p:txBody>
      </p:sp>
      <p:pic>
        <p:nvPicPr>
          <p:cNvPr id="631" name="Google Shape;631;p103" descr="A picture containing shape&#10;&#10;Description automatically generated">
            <a:hlinkClick r:id="rId2"/>
          </p:cNvPr>
          <p:cNvPicPr preferRelativeResize="0"/>
          <p:nvPr/>
        </p:nvPicPr>
        <p:blipFill rotWithShape="1">
          <a:blip r:embed="rId3">
            <a:alphaModFix/>
          </a:blip>
          <a:srcRect/>
          <a:stretch/>
        </p:blipFill>
        <p:spPr>
          <a:xfrm>
            <a:off x="905497" y="136523"/>
            <a:ext cx="7758047" cy="198844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cience for One">
  <p:cSld name="Science for One">
    <p:spTree>
      <p:nvGrpSpPr>
        <p:cNvPr id="1" name="Shape 632"/>
        <p:cNvGrpSpPr/>
        <p:nvPr/>
      </p:nvGrpSpPr>
      <p:grpSpPr>
        <a:xfrm>
          <a:off x="0" y="0"/>
          <a:ext cx="0" cy="0"/>
          <a:chOff x="0" y="0"/>
          <a:chExt cx="0" cy="0"/>
        </a:xfrm>
      </p:grpSpPr>
      <p:sp>
        <p:nvSpPr>
          <p:cNvPr id="633" name="Google Shape;633;p104"/>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4" name="Google Shape;634;p104"/>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5" name="Google Shape;635;p104"/>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36" name="Google Shape;636;p104"/>
          <p:cNvSpPr txBox="1"/>
          <p:nvPr/>
        </p:nvSpPr>
        <p:spPr>
          <a:xfrm>
            <a:off x="840222" y="5600700"/>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for One resource</a:t>
            </a:r>
            <a:endParaRPr/>
          </a:p>
        </p:txBody>
      </p:sp>
      <p:sp>
        <p:nvSpPr>
          <p:cNvPr id="637" name="Google Shape;637;p104"/>
          <p:cNvSpPr txBox="1"/>
          <p:nvPr/>
        </p:nvSpPr>
        <p:spPr>
          <a:xfrm>
            <a:off x="840222" y="1616966"/>
            <a:ext cx="3840331" cy="3808735"/>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Explore different science topics for all primary ages with 8 practical science activities. Each activity is based around </a:t>
            </a:r>
            <a:r>
              <a:rPr lang="en-GB" sz="2025" b="1" i="0">
                <a:solidFill>
                  <a:srgbClr val="5E5B5C"/>
                </a:solidFill>
                <a:latin typeface="Plus Jakarta Sans ExtraBold"/>
                <a:ea typeface="Plus Jakarta Sans ExtraBold"/>
                <a:cs typeface="Plus Jakarta Sans ExtraBold"/>
                <a:sym typeface="Plus Jakarta Sans ExtraBold"/>
              </a:rPr>
              <a:t>one</a:t>
            </a:r>
            <a:r>
              <a:rPr lang="en-GB" sz="2025" b="0" i="0">
                <a:solidFill>
                  <a:srgbClr val="5E5B5C"/>
                </a:solidFill>
                <a:latin typeface="Plus Jakarta Sans Medium"/>
                <a:ea typeface="Plus Jakarta Sans Medium"/>
                <a:cs typeface="Plus Jakarta Sans Medium"/>
                <a:sym typeface="Plus Jakarta Sans Medium"/>
              </a:rPr>
              <a:t> easy to obtain resource.</a:t>
            </a:r>
            <a:endParaRPr/>
          </a:p>
          <a:p>
            <a:pPr marL="0" marR="0" lvl="0" indent="0" algn="l" rtl="0">
              <a:spcBef>
                <a:spcPts val="0"/>
              </a:spcBef>
              <a:spcAft>
                <a:spcPts val="0"/>
              </a:spcAft>
              <a:buNone/>
            </a:pPr>
            <a:endParaRPr sz="2025"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025" b="0" i="0">
                <a:solidFill>
                  <a:srgbClr val="5E5B5C"/>
                </a:solidFill>
                <a:latin typeface="Plus Jakarta Sans Medium"/>
                <a:ea typeface="Plus Jakarta Sans Medium"/>
                <a:cs typeface="Plus Jakarta Sans Medium"/>
                <a:sym typeface="Plus Jakarta Sans Medium"/>
              </a:rPr>
              <a:t>Many of the activities involve trial and improvement, making opportunities for discussion important for children to progress while thinking and explaining.</a:t>
            </a:r>
            <a:endParaRPr/>
          </a:p>
        </p:txBody>
      </p:sp>
      <p:pic>
        <p:nvPicPr>
          <p:cNvPr id="638" name="Google Shape;638;p104" descr="Diagram&#10;&#10;Description automatically generated">
            <a:hlinkClick r:id="rId2"/>
          </p:cNvPr>
          <p:cNvPicPr preferRelativeResize="0"/>
          <p:nvPr/>
        </p:nvPicPr>
        <p:blipFill rotWithShape="1">
          <a:blip r:embed="rId3">
            <a:alphaModFix/>
          </a:blip>
          <a:srcRect/>
          <a:stretch/>
        </p:blipFill>
        <p:spPr>
          <a:xfrm>
            <a:off x="5110239" y="2042491"/>
            <a:ext cx="3338024" cy="2773018"/>
          </a:xfrm>
          <a:prstGeom prst="rect">
            <a:avLst/>
          </a:prstGeom>
          <a:noFill/>
          <a:ln>
            <a:noFill/>
          </a:ln>
          <a:effectLst>
            <a:outerShdw blurRad="50800" dist="38100" algn="l" rotWithShape="0">
              <a:srgbClr val="000000">
                <a:alpha val="40000"/>
              </a:srgbClr>
            </a:outerShdw>
          </a:effectLst>
        </p:spPr>
      </p:pic>
      <p:pic>
        <p:nvPicPr>
          <p:cNvPr id="639" name="Google Shape;639;p104" descr="Graphical user interface, text&#10;&#10;Description automatically generated"/>
          <p:cNvPicPr preferRelativeResize="0"/>
          <p:nvPr/>
        </p:nvPicPr>
        <p:blipFill rotWithShape="1">
          <a:blip r:embed="rId4">
            <a:alphaModFix/>
          </a:blip>
          <a:srcRect/>
          <a:stretch/>
        </p:blipFill>
        <p:spPr>
          <a:xfrm>
            <a:off x="1688123" y="386861"/>
            <a:ext cx="6052439" cy="97594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Science Fun at Home">
  <p:cSld name="Science Fun at Home">
    <p:spTree>
      <p:nvGrpSpPr>
        <p:cNvPr id="1" name="Shape 640"/>
        <p:cNvGrpSpPr/>
        <p:nvPr/>
      </p:nvGrpSpPr>
      <p:grpSpPr>
        <a:xfrm>
          <a:off x="0" y="0"/>
          <a:ext cx="0" cy="0"/>
          <a:chOff x="0" y="0"/>
          <a:chExt cx="0" cy="0"/>
        </a:xfrm>
      </p:grpSpPr>
      <p:sp>
        <p:nvSpPr>
          <p:cNvPr id="641" name="Google Shape;641;p105"/>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2" name="Google Shape;642;p105"/>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3" name="Google Shape;643;p105"/>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44" name="Google Shape;644;p105"/>
          <p:cNvSpPr txBox="1"/>
          <p:nvPr/>
        </p:nvSpPr>
        <p:spPr>
          <a:xfrm>
            <a:off x="1385950" y="2438071"/>
            <a:ext cx="6797142" cy="200824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 collaboration with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Science Sparks</a:t>
            </a:r>
            <a:r>
              <a:rPr lang="en-GB" sz="2100" b="0" i="0" u="none" strike="noStrike" cap="none">
                <a:solidFill>
                  <a:srgbClr val="5E5B5C"/>
                </a:solidFill>
                <a:latin typeface="Plus Jakarta Sans Medium"/>
                <a:ea typeface="Plus Jakarta Sans Medium"/>
                <a:cs typeface="Plus Jakarta Sans Medium"/>
                <a:sym typeface="Plus Jakarta Sans Medium"/>
              </a:rPr>
              <a:t>, Science Fun at Home provides simple and engaging practical science activities. Originally created to support learning at home, the activities are equally useful for learning at school. The activities are open ended and adaptable for any age.</a:t>
            </a:r>
            <a:endParaRPr/>
          </a:p>
        </p:txBody>
      </p:sp>
      <p:pic>
        <p:nvPicPr>
          <p:cNvPr id="645" name="Google Shape;645;p105"/>
          <p:cNvPicPr preferRelativeResize="0"/>
          <p:nvPr/>
        </p:nvPicPr>
        <p:blipFill rotWithShape="1">
          <a:blip r:embed="rId3">
            <a:alphaModFix/>
          </a:blip>
          <a:srcRect/>
          <a:stretch/>
        </p:blipFill>
        <p:spPr>
          <a:xfrm>
            <a:off x="1494002" y="896815"/>
            <a:ext cx="6506999" cy="935381"/>
          </a:xfrm>
          <a:prstGeom prst="rect">
            <a:avLst/>
          </a:prstGeom>
          <a:noFill/>
          <a:ln>
            <a:noFill/>
          </a:ln>
        </p:spPr>
      </p:pic>
      <p:sp>
        <p:nvSpPr>
          <p:cNvPr id="646" name="Google Shape;646;p105"/>
          <p:cNvSpPr txBox="1"/>
          <p:nvPr/>
        </p:nvSpPr>
        <p:spPr>
          <a:xfrm>
            <a:off x="1854219" y="5052187"/>
            <a:ext cx="586060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Science Fun at Home activities</a:t>
            </a:r>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UK Wildlife">
  <p:cSld name="UK Wildlife">
    <p:spTree>
      <p:nvGrpSpPr>
        <p:cNvPr id="1" name="Shape 647"/>
        <p:cNvGrpSpPr/>
        <p:nvPr/>
      </p:nvGrpSpPr>
      <p:grpSpPr>
        <a:xfrm>
          <a:off x="0" y="0"/>
          <a:ext cx="0" cy="0"/>
          <a:chOff x="0" y="0"/>
          <a:chExt cx="0" cy="0"/>
        </a:xfrm>
      </p:grpSpPr>
      <p:sp>
        <p:nvSpPr>
          <p:cNvPr id="648" name="Google Shape;648;p10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9" name="Google Shape;649;p10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0" name="Google Shape;650;p10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1" name="Google Shape;651;p106"/>
          <p:cNvSpPr txBox="1"/>
          <p:nvPr/>
        </p:nvSpPr>
        <p:spPr>
          <a:xfrm>
            <a:off x="840222" y="5403808"/>
            <a:ext cx="6554851"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PSTT’s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UK Wildlife resource</a:t>
            </a:r>
            <a:endParaRPr/>
          </a:p>
        </p:txBody>
      </p:sp>
      <p:sp>
        <p:nvSpPr>
          <p:cNvPr id="652" name="Google Shape;652;p106"/>
          <p:cNvSpPr txBox="1"/>
          <p:nvPr/>
        </p:nvSpPr>
        <p:spPr>
          <a:xfrm>
            <a:off x="840222" y="1540061"/>
            <a:ext cx="3134219" cy="3624069"/>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Increase children's awareness of the wide variety of animals, plants and fungi that can be found in the UK. There are several card games and activities to promote discussion suitable for children ages 3 to 11 years.</a:t>
            </a:r>
            <a:endParaRPr/>
          </a:p>
          <a:p>
            <a:pPr marL="0" marR="0" lvl="0" indent="0" algn="l" rtl="0">
              <a:spcBef>
                <a:spcPts val="0"/>
              </a:spcBef>
              <a:spcAft>
                <a:spcPts val="0"/>
              </a:spcAft>
              <a:buNone/>
            </a:pPr>
            <a:endParaRPr sz="2100" b="0" i="0">
              <a:solidFill>
                <a:srgbClr val="5E5B5C"/>
              </a:solidFill>
              <a:latin typeface="Inter"/>
              <a:ea typeface="Inter"/>
              <a:cs typeface="Inter"/>
              <a:sym typeface="Inter"/>
            </a:endParaRPr>
          </a:p>
        </p:txBody>
      </p:sp>
      <p:sp>
        <p:nvSpPr>
          <p:cNvPr id="653" name="Google Shape;653;p106"/>
          <p:cNvSpPr txBox="1"/>
          <p:nvPr/>
        </p:nvSpPr>
        <p:spPr>
          <a:xfrm>
            <a:off x="840222" y="655817"/>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UK Wildlife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54" name="Google Shape;654;p106" descr="A picture containing text, mammal, outdoor, ground&#10;&#10;Description automatically generated">
            <a:hlinkClick r:id="rId2"/>
          </p:cNvPr>
          <p:cNvPicPr preferRelativeResize="0"/>
          <p:nvPr/>
        </p:nvPicPr>
        <p:blipFill rotWithShape="1">
          <a:blip r:embed="rId3">
            <a:alphaModFix/>
          </a:blip>
          <a:srcRect/>
          <a:stretch/>
        </p:blipFill>
        <p:spPr>
          <a:xfrm>
            <a:off x="4387467" y="1461315"/>
            <a:ext cx="4378282" cy="3277043"/>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Science Reading Challenge">
  <p:cSld name="Science Reading Challenge">
    <p:spTree>
      <p:nvGrpSpPr>
        <p:cNvPr id="1" name="Shape 655"/>
        <p:cNvGrpSpPr/>
        <p:nvPr/>
      </p:nvGrpSpPr>
      <p:grpSpPr>
        <a:xfrm>
          <a:off x="0" y="0"/>
          <a:ext cx="0" cy="0"/>
          <a:chOff x="0" y="0"/>
          <a:chExt cx="0" cy="0"/>
        </a:xfrm>
      </p:grpSpPr>
      <p:sp>
        <p:nvSpPr>
          <p:cNvPr id="656" name="Google Shape;656;p107"/>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7" name="Google Shape;657;p107"/>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8" name="Google Shape;658;p107"/>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59" name="Google Shape;659;p107"/>
          <p:cNvSpPr txBox="1"/>
          <p:nvPr/>
        </p:nvSpPr>
        <p:spPr>
          <a:xfrm>
            <a:off x="840222" y="5044834"/>
            <a:ext cx="7879252"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explore the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Science Reading Challenge resource</a:t>
            </a:r>
            <a:endParaRPr/>
          </a:p>
        </p:txBody>
      </p:sp>
      <p:sp>
        <p:nvSpPr>
          <p:cNvPr id="660" name="Google Shape;660;p107"/>
          <p:cNvSpPr txBox="1"/>
          <p:nvPr/>
        </p:nvSpPr>
        <p:spPr>
          <a:xfrm>
            <a:off x="824279" y="1707705"/>
            <a:ext cx="3723547" cy="2977738"/>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Run a school-wide Science Reading Challenge!</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Download ideas for possible launch events and activities. You can also download bookmarks, passports and certificates.</a:t>
            </a:r>
            <a:endParaRPr/>
          </a:p>
        </p:txBody>
      </p:sp>
      <p:sp>
        <p:nvSpPr>
          <p:cNvPr id="661" name="Google Shape;661;p107"/>
          <p:cNvSpPr txBox="1"/>
          <p:nvPr/>
        </p:nvSpPr>
        <p:spPr>
          <a:xfrm>
            <a:off x="840221" y="655817"/>
            <a:ext cx="8163102"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SCIENCE READING CHALLENGE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2" name="Google Shape;662;p107">
            <a:hlinkClick r:id="rId2"/>
          </p:cNvPr>
          <p:cNvPicPr preferRelativeResize="0"/>
          <p:nvPr/>
        </p:nvPicPr>
        <p:blipFill rotWithShape="1">
          <a:blip r:embed="rId3">
            <a:alphaModFix/>
          </a:blip>
          <a:srcRect/>
          <a:stretch/>
        </p:blipFill>
        <p:spPr>
          <a:xfrm>
            <a:off x="5189965" y="2153765"/>
            <a:ext cx="3529508" cy="2085618"/>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I bet you didn't know...">
  <p:cSld name="I bet you didn't know...">
    <p:spTree>
      <p:nvGrpSpPr>
        <p:cNvPr id="1" name="Shape 663"/>
        <p:cNvGrpSpPr/>
        <p:nvPr/>
      </p:nvGrpSpPr>
      <p:grpSpPr>
        <a:xfrm>
          <a:off x="0" y="0"/>
          <a:ext cx="0" cy="0"/>
          <a:chOff x="0" y="0"/>
          <a:chExt cx="0" cy="0"/>
        </a:xfrm>
      </p:grpSpPr>
      <p:sp>
        <p:nvSpPr>
          <p:cNvPr id="664" name="Google Shape;664;p108"/>
          <p:cNvSpPr txBox="1"/>
          <p:nvPr/>
        </p:nvSpPr>
        <p:spPr>
          <a:xfrm>
            <a:off x="844337" y="6126015"/>
            <a:ext cx="5314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articles and teacher guides</a:t>
            </a:r>
            <a:endParaRPr/>
          </a:p>
        </p:txBody>
      </p:sp>
      <p:sp>
        <p:nvSpPr>
          <p:cNvPr id="665" name="Google Shape;665;p108"/>
          <p:cNvSpPr txBox="1"/>
          <p:nvPr/>
        </p:nvSpPr>
        <p:spPr>
          <a:xfrm>
            <a:off x="844337" y="1532450"/>
            <a:ext cx="3586988"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666" name="Google Shape;666;p108"/>
          <p:cNvSpPr txBox="1"/>
          <p:nvPr/>
        </p:nvSpPr>
        <p:spPr>
          <a:xfrm>
            <a:off x="844338" y="614691"/>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I BET YOU DIDN’T KNOW…</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67" name="Google Shape;667;p108">
            <a:hlinkClick r:id="rId2"/>
          </p:cNvPr>
          <p:cNvPicPr preferRelativeResize="0"/>
          <p:nvPr/>
        </p:nvPicPr>
        <p:blipFill rotWithShape="1">
          <a:blip r:embed="rId3">
            <a:alphaModFix/>
          </a:blip>
          <a:srcRect/>
          <a:stretch/>
        </p:blipFill>
        <p:spPr>
          <a:xfrm>
            <a:off x="5500329" y="1532450"/>
            <a:ext cx="2811124" cy="39865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City Science Stars">
  <p:cSld name="City Science Stars">
    <p:spTree>
      <p:nvGrpSpPr>
        <p:cNvPr id="1" name="Shape 668"/>
        <p:cNvGrpSpPr/>
        <p:nvPr/>
      </p:nvGrpSpPr>
      <p:grpSpPr>
        <a:xfrm>
          <a:off x="0" y="0"/>
          <a:ext cx="0" cy="0"/>
          <a:chOff x="0" y="0"/>
          <a:chExt cx="0" cy="0"/>
        </a:xfrm>
      </p:grpSpPr>
      <p:sp>
        <p:nvSpPr>
          <p:cNvPr id="669" name="Google Shape;669;p109"/>
          <p:cNvSpPr txBox="1"/>
          <p:nvPr/>
        </p:nvSpPr>
        <p:spPr>
          <a:xfrm>
            <a:off x="534170" y="5118582"/>
            <a:ext cx="3938679" cy="323165"/>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650" b="1" i="0" u="none" strike="noStrike" cap="none">
                <a:solidFill>
                  <a:srgbClr val="002060"/>
                </a:solidFill>
                <a:latin typeface="Plus Jakarta Sans ExtraBold"/>
                <a:ea typeface="Plus Jakarta Sans ExtraBold"/>
                <a:cs typeface="Plus Jakarta Sans ExtraBold"/>
                <a:sym typeface="Plus Jakarta Sans ExtraBold"/>
              </a:rPr>
              <a:t> for City Science Stars</a:t>
            </a:r>
            <a:endParaRPr/>
          </a:p>
        </p:txBody>
      </p:sp>
      <p:sp>
        <p:nvSpPr>
          <p:cNvPr id="670" name="Google Shape;670;p109"/>
          <p:cNvSpPr txBox="1"/>
          <p:nvPr/>
        </p:nvSpPr>
        <p:spPr>
          <a:xfrm>
            <a:off x="844337" y="1543720"/>
            <a:ext cx="3085826" cy="330090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PSTT and </a:t>
            </a:r>
            <a:r>
              <a:rPr lang="en-GB" sz="2100" b="1" i="0" u="sng" strike="noStrike" cap="none">
                <a:solidFill>
                  <a:srgbClr val="006AB3"/>
                </a:solidFill>
                <a:latin typeface="Plus Jakarta Sans ExtraBold"/>
                <a:ea typeface="Plus Jakarta Sans ExtraBold"/>
                <a:cs typeface="Plus Jakarta Sans ExtraBold"/>
                <a:sym typeface="Plus Jakarta Sans ExtraBold"/>
                <a:hlinkClick r:id="rId3">
                  <a:extLst>
                    <a:ext uri="{A12FA001-AC4F-418D-AE19-62706E023703}">
                      <ahyp:hlinkClr xmlns:ahyp="http://schemas.microsoft.com/office/drawing/2018/hyperlinkcolor" val="tx"/>
                    </a:ext>
                  </a:extLst>
                </a:hlinkClick>
              </a:rPr>
              <a:t>Leicester City in the Community (LCitC)</a:t>
            </a:r>
            <a:r>
              <a:rPr lang="en-GB" sz="2100" b="0" i="0" u="none" strike="noStrike" cap="none">
                <a:solidFill>
                  <a:srgbClr val="5E5B5C"/>
                </a:solidFill>
                <a:latin typeface="Plus Jakarta Sans Medium"/>
                <a:ea typeface="Plus Jakarta Sans Medium"/>
                <a:cs typeface="Plus Jakarta Sans Medium"/>
                <a:sym typeface="Plus Jakarta Sans Medium"/>
              </a:rPr>
              <a:t>’s project aims to engage primary school children in Years 5 and 6 who have low science capital by linking lessons to football, other sports and to space.</a:t>
            </a:r>
            <a:endParaRPr/>
          </a:p>
        </p:txBody>
      </p:sp>
      <p:sp>
        <p:nvSpPr>
          <p:cNvPr id="671" name="Google Shape;671;p109"/>
          <p:cNvSpPr txBox="1"/>
          <p:nvPr/>
        </p:nvSpPr>
        <p:spPr>
          <a:xfrm>
            <a:off x="844338" y="646513"/>
            <a:ext cx="745532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600"/>
              <a:buFont typeface="Plus Jakarta Sans Medium"/>
              <a:buNone/>
            </a:pPr>
            <a:r>
              <a:rPr lang="en-GB" sz="3600" b="0" i="0" u="none" strike="noStrike" cap="none">
                <a:solidFill>
                  <a:srgbClr val="3EB1C8"/>
                </a:solidFill>
                <a:latin typeface="Plus Jakarta Sans Medium"/>
                <a:ea typeface="Plus Jakarta Sans Medium"/>
                <a:cs typeface="Plus Jakarta Sans Medium"/>
                <a:sym typeface="Plus Jakarta Sans Medium"/>
              </a:rPr>
              <a:t>CITY SCIENCE STARS</a:t>
            </a:r>
            <a:endParaRPr sz="360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72" name="Google Shape;672;p109" descr="Logo, company name&#10;&#10;Description automatically generated"/>
          <p:cNvPicPr preferRelativeResize="0"/>
          <p:nvPr/>
        </p:nvPicPr>
        <p:blipFill rotWithShape="1">
          <a:blip r:embed="rId4">
            <a:alphaModFix/>
          </a:blip>
          <a:srcRect/>
          <a:stretch/>
        </p:blipFill>
        <p:spPr>
          <a:xfrm>
            <a:off x="423701" y="5613849"/>
            <a:ext cx="1384342" cy="1066899"/>
          </a:xfrm>
          <a:prstGeom prst="rect">
            <a:avLst/>
          </a:prstGeom>
          <a:noFill/>
          <a:ln>
            <a:noFill/>
          </a:ln>
        </p:spPr>
      </p:pic>
      <p:pic>
        <p:nvPicPr>
          <p:cNvPr id="673" name="Google Shape;673;p109" descr="Logo&#10;&#10;Description automatically generated"/>
          <p:cNvPicPr preferRelativeResize="0"/>
          <p:nvPr/>
        </p:nvPicPr>
        <p:blipFill rotWithShape="1">
          <a:blip r:embed="rId5">
            <a:alphaModFix/>
          </a:blip>
          <a:srcRect/>
          <a:stretch/>
        </p:blipFill>
        <p:spPr>
          <a:xfrm>
            <a:off x="1888425" y="5613849"/>
            <a:ext cx="1347144" cy="1066900"/>
          </a:xfrm>
          <a:prstGeom prst="rect">
            <a:avLst/>
          </a:prstGeom>
          <a:noFill/>
          <a:ln>
            <a:noFill/>
          </a:ln>
        </p:spPr>
      </p:pic>
      <p:pic>
        <p:nvPicPr>
          <p:cNvPr id="674" name="Google Shape;674;p109" descr="Graphical user interface, text, application&#10;&#10;Description automatically generated">
            <a:hlinkClick r:id="rId2"/>
          </p:cNvPr>
          <p:cNvPicPr preferRelativeResize="0"/>
          <p:nvPr/>
        </p:nvPicPr>
        <p:blipFill rotWithShape="1">
          <a:blip r:embed="rId6">
            <a:alphaModFix/>
          </a:blip>
          <a:srcRect/>
          <a:stretch/>
        </p:blipFill>
        <p:spPr>
          <a:xfrm>
            <a:off x="5755134" y="769285"/>
            <a:ext cx="2167964" cy="3076307"/>
          </a:xfrm>
          <a:prstGeom prst="rect">
            <a:avLst/>
          </a:prstGeom>
          <a:noFill/>
          <a:ln>
            <a:noFill/>
          </a:ln>
          <a:effectLst>
            <a:outerShdw blurRad="50800" dist="38100" algn="l" rotWithShape="0">
              <a:srgbClr val="000000">
                <a:alpha val="40000"/>
              </a:srgbClr>
            </a:outerShdw>
          </a:effectLst>
        </p:spPr>
      </p:pic>
      <p:pic>
        <p:nvPicPr>
          <p:cNvPr id="675" name="Google Shape;675;p109">
            <a:hlinkClick r:id="rId2"/>
          </p:cNvPr>
          <p:cNvPicPr preferRelativeResize="0"/>
          <p:nvPr/>
        </p:nvPicPr>
        <p:blipFill rotWithShape="1">
          <a:blip r:embed="rId7">
            <a:alphaModFix/>
          </a:blip>
          <a:srcRect/>
          <a:stretch/>
        </p:blipFill>
        <p:spPr>
          <a:xfrm>
            <a:off x="6839116" y="2083093"/>
            <a:ext cx="2167964" cy="3064196"/>
          </a:xfrm>
          <a:prstGeom prst="rect">
            <a:avLst/>
          </a:prstGeom>
          <a:noFill/>
          <a:ln>
            <a:noFill/>
          </a:ln>
          <a:effectLst>
            <a:outerShdw blurRad="50800" dist="38100" algn="l" rotWithShape="0">
              <a:srgbClr val="000000">
                <a:alpha val="40000"/>
              </a:srgbClr>
            </a:outerShdw>
          </a:effectLst>
        </p:spPr>
      </p:pic>
      <p:pic>
        <p:nvPicPr>
          <p:cNvPr id="676" name="Google Shape;676;p109" descr="Text&#10;&#10;Description automatically generated">
            <a:hlinkClick r:id="rId2"/>
          </p:cNvPr>
          <p:cNvPicPr preferRelativeResize="0"/>
          <p:nvPr/>
        </p:nvPicPr>
        <p:blipFill rotWithShape="1">
          <a:blip r:embed="rId8">
            <a:alphaModFix/>
          </a:blip>
          <a:srcRect/>
          <a:stretch/>
        </p:blipFill>
        <p:spPr>
          <a:xfrm>
            <a:off x="4572001" y="2071987"/>
            <a:ext cx="2167964" cy="308640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limate Science">
  <p:cSld name="Climate Science">
    <p:spTree>
      <p:nvGrpSpPr>
        <p:cNvPr id="1" name="Shape 677"/>
        <p:cNvGrpSpPr/>
        <p:nvPr/>
      </p:nvGrpSpPr>
      <p:grpSpPr>
        <a:xfrm>
          <a:off x="0" y="0"/>
          <a:ext cx="0" cy="0"/>
          <a:chOff x="0" y="0"/>
          <a:chExt cx="0" cy="0"/>
        </a:xfrm>
      </p:grpSpPr>
      <p:sp>
        <p:nvSpPr>
          <p:cNvPr id="678" name="Google Shape;678;p11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9" name="Google Shape;679;p11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0" name="Google Shape;680;p11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681" name="Google Shape;681;p110"/>
          <p:cNvSpPr txBox="1"/>
          <p:nvPr/>
        </p:nvSpPr>
        <p:spPr>
          <a:xfrm>
            <a:off x="736633" y="5653548"/>
            <a:ext cx="5447657"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2100"/>
              <a:buFont typeface="Plus Jakarta Sans ExtraBold"/>
              <a:buNone/>
            </a:pPr>
            <a:r>
              <a:rPr lang="en-GB" sz="21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21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l" rtl="0">
              <a:lnSpc>
                <a:spcPct val="100000"/>
              </a:lnSpc>
              <a:spcBef>
                <a:spcPts val="0"/>
              </a:spcBef>
              <a:spcAft>
                <a:spcPts val="0"/>
              </a:spcAft>
              <a:buClr>
                <a:srgbClr val="002060"/>
              </a:buClr>
              <a:buSzPts val="2100"/>
              <a:buFont typeface="Plus Jakarta Sans ExtraBold"/>
              <a:buNone/>
            </a:pPr>
            <a:r>
              <a:rPr lang="en-GB" sz="2100" b="1" i="0" u="none" strike="noStrike" cap="none">
                <a:solidFill>
                  <a:srgbClr val="002060"/>
                </a:solidFill>
                <a:latin typeface="Plus Jakarta Sans ExtraBold"/>
                <a:ea typeface="Plus Jakarta Sans ExtraBold"/>
                <a:cs typeface="Plus Jakarta Sans ExtraBold"/>
                <a:sym typeface="Plus Jakarta Sans ExtraBold"/>
              </a:rPr>
              <a:t>Climate Science resources </a:t>
            </a:r>
            <a:endParaRPr/>
          </a:p>
        </p:txBody>
      </p:sp>
      <p:sp>
        <p:nvSpPr>
          <p:cNvPr id="682" name="Google Shape;682;p110"/>
          <p:cNvSpPr txBox="1"/>
          <p:nvPr/>
        </p:nvSpPr>
        <p:spPr>
          <a:xfrm>
            <a:off x="722214" y="1501445"/>
            <a:ext cx="4004340" cy="3947234"/>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Discover what makes effective climate science education in primary schools. </a:t>
            </a:r>
            <a:endParaRPr/>
          </a:p>
          <a:p>
            <a:pPr marL="0" marR="0" lvl="0" indent="0" algn="l" rtl="0">
              <a:spcBef>
                <a:spcPts val="0"/>
              </a:spcBef>
              <a:spcAft>
                <a:spcPts val="0"/>
              </a:spcAft>
              <a:buNone/>
            </a:pPr>
            <a:endParaRPr sz="2100" b="0" i="0">
              <a:solidFill>
                <a:srgbClr val="5E5B5C"/>
              </a:solidFill>
              <a:latin typeface="Plus Jakarta Sans Medium"/>
              <a:ea typeface="Plus Jakarta Sans Medium"/>
              <a:cs typeface="Plus Jakarta Sans Medium"/>
              <a:sym typeface="Plus Jakarta Sans Medium"/>
            </a:endParaRPr>
          </a:p>
          <a:p>
            <a:pPr marL="0" marR="0" lvl="0" indent="0" algn="l" rtl="0">
              <a:spcBef>
                <a:spcPts val="0"/>
              </a:spcBef>
              <a:spcAft>
                <a:spcPts val="0"/>
              </a:spcAft>
              <a:buNone/>
            </a:pPr>
            <a:r>
              <a:rPr lang="en-GB" sz="2100" b="0" i="0">
                <a:solidFill>
                  <a:srgbClr val="5E5B5C"/>
                </a:solidFill>
                <a:latin typeface="Plus Jakarta Sans Medium"/>
                <a:ea typeface="Plus Jakarta Sans Medium"/>
                <a:cs typeface="Plus Jakarta Sans Medium"/>
                <a:sym typeface="Plus Jakarta Sans Medium"/>
              </a:rPr>
              <a:t>Use live classroom sessions with your children or school assembly. Learn how to approach the science and solutions of climate change in 8 different teacher CPD sessions as well as Why&amp;How? magazine articles. </a:t>
            </a:r>
            <a:endParaRPr/>
          </a:p>
        </p:txBody>
      </p:sp>
      <p:sp>
        <p:nvSpPr>
          <p:cNvPr id="683" name="Google Shape;683;p110"/>
          <p:cNvSpPr txBox="1"/>
          <p:nvPr/>
        </p:nvSpPr>
        <p:spPr>
          <a:xfrm>
            <a:off x="736633" y="604079"/>
            <a:ext cx="8215856"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CLIMATE SCIENCE RESOURCES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684" name="Google Shape;684;p110" descr="A picture containing graphical user interface&#10;&#10;Description automatically generated"/>
          <p:cNvPicPr preferRelativeResize="0"/>
          <p:nvPr/>
        </p:nvPicPr>
        <p:blipFill rotWithShape="1">
          <a:blip r:embed="rId3">
            <a:alphaModFix/>
          </a:blip>
          <a:srcRect/>
          <a:stretch/>
        </p:blipFill>
        <p:spPr>
          <a:xfrm>
            <a:off x="5000440" y="2053241"/>
            <a:ext cx="3723547" cy="2751518"/>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histlestop Science Weeks">
  <p:cSld name="Whistlestop Science Weeks">
    <p:spTree>
      <p:nvGrpSpPr>
        <p:cNvPr id="1" name="Shape 685"/>
        <p:cNvGrpSpPr/>
        <p:nvPr/>
      </p:nvGrpSpPr>
      <p:grpSpPr>
        <a:xfrm>
          <a:off x="0" y="0"/>
          <a:ext cx="0" cy="0"/>
          <a:chOff x="0" y="0"/>
          <a:chExt cx="0" cy="0"/>
        </a:xfrm>
      </p:grpSpPr>
      <p:sp>
        <p:nvSpPr>
          <p:cNvPr id="686" name="Google Shape;686;p111"/>
          <p:cNvSpPr txBox="1"/>
          <p:nvPr/>
        </p:nvSpPr>
        <p:spPr>
          <a:xfrm>
            <a:off x="760842" y="2986983"/>
            <a:ext cx="7622317" cy="2562240"/>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Ready-made themed daily suggestions for short science activities, questions and challenges that children can do at home or in school</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Completely adaptable - schools can choose to:</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do a whole week or just a day</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switch the days around</a:t>
            </a:r>
            <a:endParaRPr/>
          </a:p>
          <a:p>
            <a:pPr marL="0" marR="0" lvl="0" indent="0" algn="l" rtl="0">
              <a:lnSpc>
                <a:spcPct val="100000"/>
              </a:lnSpc>
              <a:spcBef>
                <a:spcPts val="0"/>
              </a:spcBef>
              <a:spcAft>
                <a:spcPts val="0"/>
              </a:spcAft>
              <a:buClr>
                <a:srgbClr val="5E5B5C"/>
              </a:buClr>
              <a:buSzPts val="1800"/>
              <a:buFont typeface="Plus Jakarta Sans Medium"/>
              <a:buNone/>
            </a:pPr>
            <a:r>
              <a:rPr lang="en-GB" sz="1800" b="0" i="0" u="none" strike="noStrike" cap="none">
                <a:solidFill>
                  <a:srgbClr val="5E5B5C"/>
                </a:solidFill>
                <a:latin typeface="Plus Jakarta Sans Medium"/>
                <a:ea typeface="Plus Jakarta Sans Medium"/>
                <a:cs typeface="Plus Jakarta Sans Medium"/>
                <a:sym typeface="Plus Jakarta Sans Medium"/>
              </a:rPr>
              <a:t>	add or swap in some of the additional activities</a:t>
            </a:r>
            <a:endParaRPr/>
          </a:p>
          <a:p>
            <a:pPr marL="342900" marR="0" lvl="0" indent="-342900" algn="l" rtl="0">
              <a:lnSpc>
                <a:spcPct val="100000"/>
              </a:lnSpc>
              <a:spcBef>
                <a:spcPts val="0"/>
              </a:spcBef>
              <a:spcAft>
                <a:spcPts val="0"/>
              </a:spcAft>
              <a:buClr>
                <a:srgbClr val="5E5B5C"/>
              </a:buClr>
              <a:buSzPts val="1800"/>
              <a:buFont typeface="Arial"/>
              <a:buChar char="•"/>
            </a:pPr>
            <a:r>
              <a:rPr lang="en-GB" sz="1800" b="0" i="0" u="none" strike="noStrike" cap="none">
                <a:solidFill>
                  <a:srgbClr val="5E5B5C"/>
                </a:solidFill>
                <a:latin typeface="Plus Jakarta Sans Medium"/>
                <a:ea typeface="Plus Jakarta Sans Medium"/>
                <a:cs typeface="Plus Jakarta Sans Medium"/>
                <a:sym typeface="Plus Jakarta Sans Medium"/>
              </a:rPr>
              <a:t>Science conversation starters for children, their parents, carers and families</a:t>
            </a:r>
            <a:endParaRPr/>
          </a:p>
        </p:txBody>
      </p:sp>
      <p:pic>
        <p:nvPicPr>
          <p:cNvPr id="687" name="Google Shape;687;p111" descr="A picture containing text, clipart&#10;&#10;Description automatically generated"/>
          <p:cNvPicPr preferRelativeResize="0"/>
          <p:nvPr/>
        </p:nvPicPr>
        <p:blipFill rotWithShape="1">
          <a:blip r:embed="rId2">
            <a:alphaModFix/>
          </a:blip>
          <a:srcRect/>
          <a:stretch/>
        </p:blipFill>
        <p:spPr>
          <a:xfrm>
            <a:off x="2814976" y="1627479"/>
            <a:ext cx="3514052" cy="1244219"/>
          </a:xfrm>
          <a:prstGeom prst="rect">
            <a:avLst/>
          </a:prstGeom>
          <a:noFill/>
          <a:ln>
            <a:noFill/>
          </a:ln>
        </p:spPr>
      </p:pic>
      <p:pic>
        <p:nvPicPr>
          <p:cNvPr id="688" name="Google Shape;688;p111" descr="A yellow sign with black text&#10;&#10;Description automatically generated with medium confidence"/>
          <p:cNvPicPr preferRelativeResize="0"/>
          <p:nvPr/>
        </p:nvPicPr>
        <p:blipFill rotWithShape="1">
          <a:blip r:embed="rId3">
            <a:alphaModFix/>
          </a:blip>
          <a:srcRect/>
          <a:stretch/>
        </p:blipFill>
        <p:spPr>
          <a:xfrm>
            <a:off x="2338754" y="244042"/>
            <a:ext cx="4589586" cy="1383437"/>
          </a:xfrm>
          <a:prstGeom prst="rect">
            <a:avLst/>
          </a:prstGeom>
          <a:noFill/>
          <a:ln>
            <a:noFill/>
          </a:ln>
        </p:spPr>
      </p:pic>
      <p:sp>
        <p:nvSpPr>
          <p:cNvPr id="689" name="Google Shape;689;p111"/>
          <p:cNvSpPr txBox="1"/>
          <p:nvPr/>
        </p:nvSpPr>
        <p:spPr>
          <a:xfrm>
            <a:off x="2667239" y="5664509"/>
            <a:ext cx="3809520" cy="900246"/>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4">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a:t>
            </a:r>
            <a:endParaRPr/>
          </a:p>
          <a:p>
            <a:pPr marL="0" marR="0" lvl="0" indent="0" algn="ctr"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Whistlestop Science Weeks’ themes</a:t>
            </a:r>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Wow Science">
  <p:cSld name="Wow Science">
    <p:spTree>
      <p:nvGrpSpPr>
        <p:cNvPr id="1" name="Shape 690"/>
        <p:cNvGrpSpPr/>
        <p:nvPr/>
      </p:nvGrpSpPr>
      <p:grpSpPr>
        <a:xfrm>
          <a:off x="0" y="0"/>
          <a:ext cx="0" cy="0"/>
          <a:chOff x="0" y="0"/>
          <a:chExt cx="0" cy="0"/>
        </a:xfrm>
      </p:grpSpPr>
      <p:sp>
        <p:nvSpPr>
          <p:cNvPr id="691" name="Google Shape;691;p112"/>
          <p:cNvSpPr txBox="1"/>
          <p:nvPr/>
        </p:nvSpPr>
        <p:spPr>
          <a:xfrm>
            <a:off x="1744758" y="2501297"/>
            <a:ext cx="6410616" cy="3924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Searching out the best primary science activities</a:t>
            </a:r>
            <a:endParaRPr/>
          </a:p>
        </p:txBody>
      </p:sp>
      <p:sp>
        <p:nvSpPr>
          <p:cNvPr id="692" name="Google Shape;692;p112"/>
          <p:cNvSpPr txBox="1"/>
          <p:nvPr/>
        </p:nvSpPr>
        <p:spPr>
          <a:xfrm>
            <a:off x="3161857" y="5661862"/>
            <a:ext cx="3130058" cy="346249"/>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www.wowscience.co.uk</a:t>
            </a:r>
            <a:r>
              <a:rPr lang="en-GB" sz="1800" b="1" i="0" u="none" strike="noStrike" cap="none">
                <a:solidFill>
                  <a:srgbClr val="002060"/>
                </a:solidFill>
                <a:latin typeface="Plus Jakarta Sans ExtraBold"/>
                <a:ea typeface="Plus Jakarta Sans ExtraBold"/>
                <a:cs typeface="Plus Jakarta Sans ExtraBold"/>
                <a:sym typeface="Plus Jakarta Sans ExtraBold"/>
              </a:rPr>
              <a:t> </a:t>
            </a:r>
            <a:endParaRPr/>
          </a:p>
        </p:txBody>
      </p:sp>
      <p:pic>
        <p:nvPicPr>
          <p:cNvPr id="693" name="Google Shape;693;p112" descr="A picture containing text, clipart&#10;&#10;Description automatically generated"/>
          <p:cNvPicPr preferRelativeResize="0"/>
          <p:nvPr/>
        </p:nvPicPr>
        <p:blipFill rotWithShape="1">
          <a:blip r:embed="rId3">
            <a:alphaModFix/>
          </a:blip>
          <a:srcRect/>
          <a:stretch/>
        </p:blipFill>
        <p:spPr>
          <a:xfrm>
            <a:off x="2708883" y="100243"/>
            <a:ext cx="4201012" cy="2285243"/>
          </a:xfrm>
          <a:prstGeom prst="rect">
            <a:avLst/>
          </a:prstGeom>
          <a:noFill/>
          <a:ln>
            <a:noFill/>
          </a:ln>
        </p:spPr>
      </p:pic>
      <p:pic>
        <p:nvPicPr>
          <p:cNvPr id="694" name="Google Shape;694;p112">
            <a:hlinkClick r:id="rId2"/>
          </p:cNvPr>
          <p:cNvPicPr preferRelativeResize="0"/>
          <p:nvPr/>
        </p:nvPicPr>
        <p:blipFill rotWithShape="1">
          <a:blip r:embed="rId4">
            <a:alphaModFix/>
          </a:blip>
          <a:srcRect/>
          <a:stretch/>
        </p:blipFill>
        <p:spPr>
          <a:xfrm>
            <a:off x="2571751" y="3071012"/>
            <a:ext cx="4310273" cy="2413550"/>
          </a:xfrm>
          <a:prstGeom prst="rect">
            <a:avLst/>
          </a:prstGeom>
          <a:noFill/>
          <a:ln>
            <a:noFill/>
          </a:ln>
        </p:spPr>
      </p:pic>
      <p:pic>
        <p:nvPicPr>
          <p:cNvPr id="695" name="Google Shape;695;p112"/>
          <p:cNvPicPr preferRelativeResize="0"/>
          <p:nvPr/>
        </p:nvPicPr>
        <p:blipFill rotWithShape="1">
          <a:blip r:embed="rId5">
            <a:alphaModFix/>
          </a:blip>
          <a:srcRect/>
          <a:stretch/>
        </p:blipFill>
        <p:spPr>
          <a:xfrm>
            <a:off x="474786" y="5205407"/>
            <a:ext cx="1881554" cy="14111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629838" y="457202"/>
            <a:ext cx="2949180" cy="160019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EB1C8"/>
              </a:buClr>
              <a:buSzPts val="3200"/>
              <a:buFont typeface="Plus Jakarta Sans Medium"/>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txBox="1">
            <a:spLocks noGrp="1"/>
          </p:cNvSpPr>
          <p:nvPr>
            <p:ph type="body" idx="1"/>
          </p:nvPr>
        </p:nvSpPr>
        <p:spPr>
          <a:xfrm>
            <a:off x="3887388" y="987429"/>
            <a:ext cx="4629150" cy="4873624"/>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1"/>
              </a:spcBef>
              <a:spcAft>
                <a:spcPts val="0"/>
              </a:spcAft>
              <a:buClr>
                <a:srgbClr val="575757"/>
              </a:buClr>
              <a:buSzPts val="3200"/>
              <a:buChar char="•"/>
              <a:defRPr sz="3200"/>
            </a:lvl1pPr>
            <a:lvl2pPr marL="914400" lvl="1" indent="-406400" algn="l">
              <a:lnSpc>
                <a:spcPct val="90000"/>
              </a:lnSpc>
              <a:spcBef>
                <a:spcPts val="499"/>
              </a:spcBef>
              <a:spcAft>
                <a:spcPts val="0"/>
              </a:spcAft>
              <a:buClr>
                <a:srgbClr val="575757"/>
              </a:buClr>
              <a:buSzPts val="2800"/>
              <a:buChar char="•"/>
              <a:defRPr sz="2800"/>
            </a:lvl2pPr>
            <a:lvl3pPr marL="1371600" lvl="2" indent="-381000" algn="l">
              <a:lnSpc>
                <a:spcPct val="90000"/>
              </a:lnSpc>
              <a:spcBef>
                <a:spcPts val="499"/>
              </a:spcBef>
              <a:spcAft>
                <a:spcPts val="0"/>
              </a:spcAft>
              <a:buClr>
                <a:srgbClr val="575757"/>
              </a:buClr>
              <a:buSzPts val="2400"/>
              <a:buChar char="•"/>
              <a:defRPr sz="2400"/>
            </a:lvl3pPr>
            <a:lvl4pPr marL="1828800" lvl="3" indent="-355600" algn="l">
              <a:lnSpc>
                <a:spcPct val="90000"/>
              </a:lnSpc>
              <a:spcBef>
                <a:spcPts val="499"/>
              </a:spcBef>
              <a:spcAft>
                <a:spcPts val="0"/>
              </a:spcAft>
              <a:buClr>
                <a:srgbClr val="575757"/>
              </a:buClr>
              <a:buSzPts val="2000"/>
              <a:buChar char="•"/>
              <a:defRPr sz="2000"/>
            </a:lvl4pPr>
            <a:lvl5pPr marL="2286000" lvl="4" indent="-355600" algn="l">
              <a:lnSpc>
                <a:spcPct val="90000"/>
              </a:lnSpc>
              <a:spcBef>
                <a:spcPts val="499"/>
              </a:spcBef>
              <a:spcAft>
                <a:spcPts val="0"/>
              </a:spcAft>
              <a:buClr>
                <a:srgbClr val="575757"/>
              </a:buClr>
              <a:buSzPts val="2000"/>
              <a:buChar char="•"/>
              <a:defRPr sz="2000"/>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8" name="Google Shape;68;p36"/>
          <p:cNvSpPr txBox="1">
            <a:spLocks noGrp="1"/>
          </p:cNvSpPr>
          <p:nvPr>
            <p:ph type="body" idx="2"/>
          </p:nvPr>
        </p:nvSpPr>
        <p:spPr>
          <a:xfrm>
            <a:off x="629838" y="2057400"/>
            <a:ext cx="2949180" cy="381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1"/>
              </a:spcBef>
              <a:spcAft>
                <a:spcPts val="0"/>
              </a:spcAft>
              <a:buClr>
                <a:srgbClr val="575757"/>
              </a:buClr>
              <a:buSzPts val="1600"/>
              <a:buNone/>
              <a:defRPr sz="1600"/>
            </a:lvl1pPr>
            <a:lvl2pPr marL="914400" lvl="1" indent="-342900" algn="l">
              <a:lnSpc>
                <a:spcPct val="90000"/>
              </a:lnSpc>
              <a:spcBef>
                <a:spcPts val="499"/>
              </a:spcBef>
              <a:spcAft>
                <a:spcPts val="0"/>
              </a:spcAft>
              <a:buClr>
                <a:srgbClr val="575757"/>
              </a:buClr>
              <a:buSzPts val="1800"/>
              <a:buChar char="•"/>
              <a:defRPr/>
            </a:lvl2pPr>
            <a:lvl3pPr marL="1371600" lvl="2" indent="-342900" algn="l">
              <a:lnSpc>
                <a:spcPct val="90000"/>
              </a:lnSpc>
              <a:spcBef>
                <a:spcPts val="499"/>
              </a:spcBef>
              <a:spcAft>
                <a:spcPts val="0"/>
              </a:spcAft>
              <a:buClr>
                <a:srgbClr val="575757"/>
              </a:buClr>
              <a:buSzPts val="1800"/>
              <a:buChar char="•"/>
              <a:defRPr/>
            </a:lvl3pPr>
            <a:lvl4pPr marL="1828800" lvl="3" indent="-342900" algn="l">
              <a:lnSpc>
                <a:spcPct val="90000"/>
              </a:lnSpc>
              <a:spcBef>
                <a:spcPts val="499"/>
              </a:spcBef>
              <a:spcAft>
                <a:spcPts val="0"/>
              </a:spcAft>
              <a:buClr>
                <a:srgbClr val="575757"/>
              </a:buClr>
              <a:buSzPts val="1800"/>
              <a:buChar char="•"/>
              <a:defRPr/>
            </a:lvl4pPr>
            <a:lvl5pPr marL="2286000" lvl="4" indent="-342900" algn="l">
              <a:lnSpc>
                <a:spcPct val="90000"/>
              </a:lnSpc>
              <a:spcBef>
                <a:spcPts val="499"/>
              </a:spcBef>
              <a:spcAft>
                <a:spcPts val="0"/>
              </a:spcAft>
              <a:buClr>
                <a:srgbClr val="575757"/>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9" name="Google Shape;69;p36"/>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FREE Titanic Investigations ">
  <p:cSld name="FREE Titanic Investigations ">
    <p:spTree>
      <p:nvGrpSpPr>
        <p:cNvPr id="1" name="Shape 696"/>
        <p:cNvGrpSpPr/>
        <p:nvPr/>
      </p:nvGrpSpPr>
      <p:grpSpPr>
        <a:xfrm>
          <a:off x="0" y="0"/>
          <a:ext cx="0" cy="0"/>
          <a:chOff x="0" y="0"/>
          <a:chExt cx="0" cy="0"/>
        </a:xfrm>
      </p:grpSpPr>
      <p:sp>
        <p:nvSpPr>
          <p:cNvPr id="697" name="Google Shape;697;p113"/>
          <p:cNvSpPr txBox="1"/>
          <p:nvPr/>
        </p:nvSpPr>
        <p:spPr>
          <a:xfrm>
            <a:off x="844333" y="4445587"/>
            <a:ext cx="4052981"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for short videos of </a:t>
            </a:r>
            <a:endParaRPr/>
          </a:p>
          <a:p>
            <a:pPr marL="0" marR="0" lvl="0" indent="0" algn="l" rtl="0">
              <a:lnSpc>
                <a:spcPct val="100000"/>
              </a:lnSpc>
              <a:spcBef>
                <a:spcPts val="0"/>
              </a:spcBef>
              <a:spcAft>
                <a:spcPts val="0"/>
              </a:spcAft>
              <a:buClr>
                <a:srgbClr val="002060"/>
              </a:buClr>
              <a:buSzPts val="1800"/>
              <a:buFont typeface="Plus Jakarta Sans ExtraBold"/>
              <a:buNone/>
            </a:pPr>
            <a:r>
              <a:rPr lang="en-GB" sz="1800" b="1" i="0" u="none" strike="noStrike" cap="none">
                <a:solidFill>
                  <a:srgbClr val="002060"/>
                </a:solidFill>
                <a:latin typeface="Plus Jakarta Sans ExtraBold"/>
                <a:ea typeface="Plus Jakarta Sans ExtraBold"/>
                <a:cs typeface="Plus Jakarta Sans ExtraBold"/>
                <a:sym typeface="Plus Jakarta Sans ExtraBold"/>
              </a:rPr>
              <a:t>Titanic Investigations</a:t>
            </a:r>
            <a:endParaRPr/>
          </a:p>
        </p:txBody>
      </p:sp>
      <p:sp>
        <p:nvSpPr>
          <p:cNvPr id="698" name="Google Shape;698;p113"/>
          <p:cNvSpPr txBox="1"/>
          <p:nvPr/>
        </p:nvSpPr>
        <p:spPr>
          <a:xfrm>
            <a:off x="844332" y="1625748"/>
            <a:ext cx="3727666" cy="23314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PSTT, the primary science team at SSERC has created a series of short videos to illustrate some of the practical science activities based on the story of the Titanic. </a:t>
            </a:r>
            <a:endParaRPr/>
          </a:p>
        </p:txBody>
      </p:sp>
      <p:sp>
        <p:nvSpPr>
          <p:cNvPr id="699" name="Google Shape;699;p113"/>
          <p:cNvSpPr txBox="1"/>
          <p:nvPr/>
        </p:nvSpPr>
        <p:spPr>
          <a:xfrm>
            <a:off x="844336" y="444988"/>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TITANIC INVESTIGATIONS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0" name="Google Shape;700;p113"/>
          <p:cNvPicPr preferRelativeResize="0"/>
          <p:nvPr/>
        </p:nvPicPr>
        <p:blipFill rotWithShape="1">
          <a:blip r:embed="rId3">
            <a:alphaModFix/>
          </a:blip>
          <a:srcRect/>
          <a:stretch/>
        </p:blipFill>
        <p:spPr>
          <a:xfrm>
            <a:off x="5504230" y="1524423"/>
            <a:ext cx="3076787" cy="1751300"/>
          </a:xfrm>
          <a:prstGeom prst="rect">
            <a:avLst/>
          </a:prstGeom>
          <a:noFill/>
          <a:ln>
            <a:noFill/>
          </a:ln>
        </p:spPr>
      </p:pic>
      <p:pic>
        <p:nvPicPr>
          <p:cNvPr id="701" name="Google Shape;701;p113" descr="A person standing at a podium&#10;&#10;Description automatically generated"/>
          <p:cNvPicPr preferRelativeResize="0"/>
          <p:nvPr/>
        </p:nvPicPr>
        <p:blipFill rotWithShape="1">
          <a:blip r:embed="rId4">
            <a:alphaModFix/>
          </a:blip>
          <a:srcRect/>
          <a:stretch/>
        </p:blipFill>
        <p:spPr>
          <a:xfrm>
            <a:off x="5504230" y="3662659"/>
            <a:ext cx="3076787" cy="1751300"/>
          </a:xfrm>
          <a:prstGeom prst="rect">
            <a:avLst/>
          </a:prstGeom>
          <a:noFill/>
          <a:ln>
            <a:noFill/>
          </a:ln>
        </p:spPr>
      </p:pic>
      <p:pic>
        <p:nvPicPr>
          <p:cNvPr id="702" name="Google Shape;702;p113"/>
          <p:cNvPicPr preferRelativeResize="0"/>
          <p:nvPr/>
        </p:nvPicPr>
        <p:blipFill rotWithShape="1">
          <a:blip r:embed="rId5">
            <a:alphaModFix/>
          </a:blip>
          <a:srcRect/>
          <a:stretch/>
        </p:blipFill>
        <p:spPr>
          <a:xfrm>
            <a:off x="378092" y="5554311"/>
            <a:ext cx="2144421" cy="1031127"/>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Science &amp; STEM Clubs">
  <p:cSld name="Science &amp; STEM Clubs">
    <p:spTree>
      <p:nvGrpSpPr>
        <p:cNvPr id="1" name="Shape 703"/>
        <p:cNvGrpSpPr/>
        <p:nvPr/>
      </p:nvGrpSpPr>
      <p:grpSpPr>
        <a:xfrm>
          <a:off x="0" y="0"/>
          <a:ext cx="0" cy="0"/>
          <a:chOff x="0" y="0"/>
          <a:chExt cx="0" cy="0"/>
        </a:xfrm>
      </p:grpSpPr>
      <p:sp>
        <p:nvSpPr>
          <p:cNvPr id="704" name="Google Shape;704;p114"/>
          <p:cNvSpPr txBox="1"/>
          <p:nvPr/>
        </p:nvSpPr>
        <p:spPr>
          <a:xfrm>
            <a:off x="2384615" y="5671556"/>
            <a:ext cx="4777023" cy="577081"/>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650"/>
              <a:buFont typeface="Plus Jakarta Sans ExtraBold"/>
              <a:buNone/>
            </a:pPr>
            <a:r>
              <a:rPr lang="en-GB" sz="165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650" b="1" i="0" u="none" strike="noStrike" cap="none">
                <a:solidFill>
                  <a:srgbClr val="002060"/>
                </a:solidFill>
                <a:latin typeface="Plus Jakarta Sans ExtraBold"/>
                <a:ea typeface="Plus Jakarta Sans ExtraBold"/>
                <a:cs typeface="Plus Jakarta Sans ExtraBold"/>
                <a:sym typeface="Plus Jakarta Sans ExtraBold"/>
              </a:rPr>
              <a:t>for </a:t>
            </a:r>
            <a:endParaRPr/>
          </a:p>
          <a:p>
            <a:pPr marL="0" marR="0" lvl="0" indent="0" algn="ctr" rtl="0">
              <a:lnSpc>
                <a:spcPct val="100000"/>
              </a:lnSpc>
              <a:spcBef>
                <a:spcPts val="0"/>
              </a:spcBef>
              <a:spcAft>
                <a:spcPts val="0"/>
              </a:spcAft>
              <a:buClr>
                <a:srgbClr val="002060"/>
              </a:buClr>
              <a:buSzPts val="1650"/>
              <a:buFont typeface="Plus Jakarta Sans ExtraBold"/>
              <a:buNone/>
            </a:pPr>
            <a:r>
              <a:rPr lang="en-GB" sz="1650" b="1" i="0" u="none" strike="noStrike" cap="none">
                <a:solidFill>
                  <a:srgbClr val="002060"/>
                </a:solidFill>
                <a:latin typeface="Plus Jakarta Sans ExtraBold"/>
                <a:ea typeface="Plus Jakarta Sans ExtraBold"/>
                <a:cs typeface="Plus Jakarta Sans ExtraBold"/>
                <a:sym typeface="Plus Jakarta Sans ExtraBold"/>
              </a:rPr>
              <a:t>Science &amp; STEM Club resources</a:t>
            </a:r>
            <a:endParaRPr/>
          </a:p>
        </p:txBody>
      </p:sp>
      <p:sp>
        <p:nvSpPr>
          <p:cNvPr id="705" name="Google Shape;705;p114"/>
          <p:cNvSpPr txBox="1"/>
          <p:nvPr/>
        </p:nvSpPr>
        <p:spPr>
          <a:xfrm>
            <a:off x="844336" y="1222888"/>
            <a:ext cx="3850753"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Aimed at teachers or other adults looking for support to introduce a science or STEM club to primary children, PSTT has created a number of free to download, easily-accessible club packs.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Plus Jakarta Sans Medium"/>
              <a:ea typeface="Plus Jakarta Sans Medium"/>
              <a:cs typeface="Plus Jakarta Sans Medium"/>
              <a:sym typeface="Plus Jakarta Sans Medium"/>
            </a:endParaRPr>
          </a:p>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All activities are validated by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Children’s University</a:t>
            </a:r>
            <a:r>
              <a:rPr lang="en-GB" sz="2100" b="0" i="0" u="none" strike="noStrike" cap="none">
                <a:solidFill>
                  <a:srgbClr val="5E5B5C"/>
                </a:solidFill>
                <a:latin typeface="Plus Jakarta Sans Medium"/>
                <a:ea typeface="Plus Jakarta Sans Medium"/>
                <a:cs typeface="Plus Jakarta Sans Medium"/>
                <a:sym typeface="Plus Jakarta Sans Medium"/>
              </a:rPr>
              <a:t> and as such count towards accredited learning for any children taking part.</a:t>
            </a:r>
            <a:endParaRPr/>
          </a:p>
        </p:txBody>
      </p:sp>
      <p:sp>
        <p:nvSpPr>
          <p:cNvPr id="706" name="Google Shape;706;p114"/>
          <p:cNvSpPr txBox="1"/>
          <p:nvPr/>
        </p:nvSpPr>
        <p:spPr>
          <a:xfrm>
            <a:off x="844336" y="444988"/>
            <a:ext cx="7455325" cy="64633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750"/>
              <a:buFont typeface="Plus Jakarta Sans Medium"/>
              <a:buNone/>
            </a:pPr>
            <a:r>
              <a:rPr lang="en-GB" sz="3750" b="0" i="0" u="none" strike="noStrike" cap="none">
                <a:solidFill>
                  <a:srgbClr val="3EB1C8"/>
                </a:solidFill>
                <a:latin typeface="Plus Jakarta Sans Medium"/>
                <a:ea typeface="Plus Jakarta Sans Medium"/>
                <a:cs typeface="Plus Jakarta Sans Medium"/>
                <a:sym typeface="Plus Jakarta Sans Medium"/>
              </a:rPr>
              <a:t>SCIENCE &amp; STEM CLUBS </a:t>
            </a:r>
            <a:endParaRPr sz="37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07" name="Google Shape;707;p114" descr="A picture containing company name&#10;&#10;Description automatically generated"/>
          <p:cNvPicPr preferRelativeResize="0"/>
          <p:nvPr/>
        </p:nvPicPr>
        <p:blipFill rotWithShape="1">
          <a:blip r:embed="rId4">
            <a:alphaModFix/>
          </a:blip>
          <a:srcRect/>
          <a:stretch/>
        </p:blipFill>
        <p:spPr>
          <a:xfrm>
            <a:off x="430276" y="5624857"/>
            <a:ext cx="2163458" cy="985337"/>
          </a:xfrm>
          <a:prstGeom prst="rect">
            <a:avLst/>
          </a:prstGeom>
          <a:noFill/>
          <a:ln>
            <a:noFill/>
          </a:ln>
        </p:spPr>
      </p:pic>
      <p:pic>
        <p:nvPicPr>
          <p:cNvPr id="708" name="Google Shape;708;p114" descr="A picture containing table&#10;&#10;Description automatically generated">
            <a:hlinkClick r:id="rId2"/>
          </p:cNvPr>
          <p:cNvPicPr preferRelativeResize="0"/>
          <p:nvPr/>
        </p:nvPicPr>
        <p:blipFill rotWithShape="1">
          <a:blip r:embed="rId5">
            <a:alphaModFix/>
          </a:blip>
          <a:srcRect/>
          <a:stretch/>
        </p:blipFill>
        <p:spPr>
          <a:xfrm>
            <a:off x="6515100" y="897904"/>
            <a:ext cx="2558562" cy="3637627"/>
          </a:xfrm>
          <a:prstGeom prst="rect">
            <a:avLst/>
          </a:prstGeom>
          <a:noFill/>
          <a:ln>
            <a:noFill/>
          </a:ln>
          <a:effectLst>
            <a:outerShdw blurRad="50800" dist="38100" algn="l" rotWithShape="0">
              <a:srgbClr val="000000">
                <a:alpha val="40000"/>
              </a:srgbClr>
            </a:outerShdw>
          </a:effectLst>
        </p:spPr>
      </p:pic>
      <p:pic>
        <p:nvPicPr>
          <p:cNvPr id="709" name="Google Shape;709;p114" descr="Text&#10;&#10;Description automatically generated">
            <a:hlinkClick r:id="rId2"/>
          </p:cNvPr>
          <p:cNvPicPr preferRelativeResize="0"/>
          <p:nvPr/>
        </p:nvPicPr>
        <p:blipFill rotWithShape="1">
          <a:blip r:embed="rId6">
            <a:alphaModFix/>
          </a:blip>
          <a:srcRect/>
          <a:stretch/>
        </p:blipFill>
        <p:spPr>
          <a:xfrm>
            <a:off x="4773127" y="2946025"/>
            <a:ext cx="3280627" cy="2313848"/>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ig Jurassic Classroom">
  <p:cSld name="Big Jurassic Classroom">
    <p:spTree>
      <p:nvGrpSpPr>
        <p:cNvPr id="1" name="Shape 710"/>
        <p:cNvGrpSpPr/>
        <p:nvPr/>
      </p:nvGrpSpPr>
      <p:grpSpPr>
        <a:xfrm>
          <a:off x="0" y="0"/>
          <a:ext cx="0" cy="0"/>
          <a:chOff x="0" y="0"/>
          <a:chExt cx="0" cy="0"/>
        </a:xfrm>
      </p:grpSpPr>
      <p:sp>
        <p:nvSpPr>
          <p:cNvPr id="711" name="Google Shape;711;p115"/>
          <p:cNvSpPr txBox="1"/>
          <p:nvPr/>
        </p:nvSpPr>
        <p:spPr>
          <a:xfrm>
            <a:off x="985014" y="5595667"/>
            <a:ext cx="5098055" cy="62324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 </a:t>
            </a:r>
            <a:r>
              <a:rPr lang="en-GB" sz="1800" b="1" i="0" u="none" strike="noStrike" cap="none">
                <a:solidFill>
                  <a:srgbClr val="002060"/>
                </a:solidFill>
                <a:latin typeface="Plus Jakarta Sans ExtraBold"/>
                <a:ea typeface="Plus Jakarta Sans ExtraBold"/>
                <a:cs typeface="Plus Jakarta Sans ExtraBold"/>
                <a:sym typeface="Plus Jakarta Sans ExtraBold"/>
              </a:rPr>
              <a:t>to The Big Jurassic Classroom resource</a:t>
            </a:r>
            <a:endParaRPr/>
          </a:p>
        </p:txBody>
      </p:sp>
      <p:sp>
        <p:nvSpPr>
          <p:cNvPr id="712" name="Google Shape;712;p115"/>
          <p:cNvSpPr txBox="1"/>
          <p:nvPr/>
        </p:nvSpPr>
        <p:spPr>
          <a:xfrm>
            <a:off x="985014" y="1542111"/>
            <a:ext cx="3085826" cy="3947234"/>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In collaboration with the </a:t>
            </a:r>
            <a:r>
              <a:rPr lang="en-GB" sz="2100" b="0" i="0" u="sng" strike="noStrike" cap="none">
                <a:solidFill>
                  <a:srgbClr val="006AB3"/>
                </a:solidFill>
                <a:latin typeface="Plus Jakarta Sans Medium"/>
                <a:ea typeface="Plus Jakarta Sans Medium"/>
                <a:cs typeface="Plus Jakarta Sans Medium"/>
                <a:sym typeface="Plus Jakarta Sans Medium"/>
                <a:hlinkClick r:id="rId3">
                  <a:extLst>
                    <a:ext uri="{A12FA001-AC4F-418D-AE19-62706E023703}">
                      <ahyp:hlinkClr xmlns:ahyp="http://schemas.microsoft.com/office/drawing/2018/hyperlinkcolor" val="tx"/>
                    </a:ext>
                  </a:extLst>
                </a:hlinkClick>
              </a:rPr>
              <a:t>Jurassic Coast Trust</a:t>
            </a:r>
            <a:r>
              <a:rPr lang="en-GB" sz="2100" b="0" i="0" u="none" strike="noStrike" cap="none">
                <a:solidFill>
                  <a:srgbClr val="5E5B5C"/>
                </a:solidFill>
                <a:latin typeface="Plus Jakarta Sans Medium"/>
                <a:ea typeface="Plus Jakarta Sans Medium"/>
                <a:cs typeface="Plus Jakarta Sans Medium"/>
                <a:sym typeface="Plus Jakarta Sans Medium"/>
              </a:rPr>
              <a:t>, PSTT has created a free to download book, bringing together resources and information to show teachers how they can use their local environments to inspire interest in the UK’s geological history. </a:t>
            </a:r>
            <a:endParaRPr/>
          </a:p>
        </p:txBody>
      </p:sp>
      <p:sp>
        <p:nvSpPr>
          <p:cNvPr id="713" name="Google Shape;713;p115"/>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BIG JURASSIC CLASSROOM</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14" name="Google Shape;714;p115" descr="Calendar&#10;&#10;Description automatically generated">
            <a:hlinkClick r:id="rId2"/>
          </p:cNvPr>
          <p:cNvPicPr preferRelativeResize="0"/>
          <p:nvPr/>
        </p:nvPicPr>
        <p:blipFill rotWithShape="1">
          <a:blip r:embed="rId4">
            <a:alphaModFix/>
          </a:blip>
          <a:srcRect/>
          <a:stretch/>
        </p:blipFill>
        <p:spPr>
          <a:xfrm>
            <a:off x="6515100" y="1600197"/>
            <a:ext cx="2232553" cy="3158363"/>
          </a:xfrm>
          <a:prstGeom prst="rect">
            <a:avLst/>
          </a:prstGeom>
          <a:noFill/>
          <a:ln>
            <a:noFill/>
          </a:ln>
          <a:effectLst>
            <a:outerShdw blurRad="50800" dist="38100" algn="l" rotWithShape="0">
              <a:srgbClr val="000000">
                <a:alpha val="40000"/>
              </a:srgbClr>
            </a:outerShdw>
          </a:effectLst>
        </p:spPr>
      </p:pic>
      <p:pic>
        <p:nvPicPr>
          <p:cNvPr id="715" name="Google Shape;715;p115">
            <a:hlinkClick r:id="rId2"/>
          </p:cNvPr>
          <p:cNvPicPr preferRelativeResize="0"/>
          <p:nvPr/>
        </p:nvPicPr>
        <p:blipFill rotWithShape="1">
          <a:blip r:embed="rId5">
            <a:alphaModFix/>
          </a:blip>
          <a:srcRect/>
          <a:stretch/>
        </p:blipFill>
        <p:spPr>
          <a:xfrm>
            <a:off x="4534708" y="2998997"/>
            <a:ext cx="2866946" cy="202712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amily Science">
  <p:cSld name="Family Science">
    <p:spTree>
      <p:nvGrpSpPr>
        <p:cNvPr id="1" name="Shape 716"/>
        <p:cNvGrpSpPr/>
        <p:nvPr/>
      </p:nvGrpSpPr>
      <p:grpSpPr>
        <a:xfrm>
          <a:off x="0" y="0"/>
          <a:ext cx="0" cy="0"/>
          <a:chOff x="0" y="0"/>
          <a:chExt cx="0" cy="0"/>
        </a:xfrm>
      </p:grpSpPr>
      <p:sp>
        <p:nvSpPr>
          <p:cNvPr id="717" name="Google Shape;717;p116"/>
          <p:cNvSpPr txBox="1"/>
          <p:nvPr/>
        </p:nvSpPr>
        <p:spPr>
          <a:xfrm>
            <a:off x="985015" y="4983423"/>
            <a:ext cx="5438954"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start learning science together</a:t>
            </a:r>
            <a:endParaRPr/>
          </a:p>
        </p:txBody>
      </p:sp>
      <p:sp>
        <p:nvSpPr>
          <p:cNvPr id="718" name="Google Shape;718;p116"/>
          <p:cNvSpPr txBox="1"/>
          <p:nvPr/>
        </p:nvSpPr>
        <p:spPr>
          <a:xfrm>
            <a:off x="985014" y="1718519"/>
            <a:ext cx="3085826" cy="297773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This project provides family learning sessions in science. Children come to school with a parent, and they learn science together through problem solving and investigative activities.</a:t>
            </a:r>
            <a:endParaRPr/>
          </a:p>
        </p:txBody>
      </p:sp>
      <p:sp>
        <p:nvSpPr>
          <p:cNvPr id="719" name="Google Shape;719;p116"/>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FAMILY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0" name="Google Shape;720;p116" descr="A picture containing text, clipart&#10;&#10;Description automatically generated">
            <a:hlinkClick r:id="rId2"/>
          </p:cNvPr>
          <p:cNvPicPr preferRelativeResize="0"/>
          <p:nvPr/>
        </p:nvPicPr>
        <p:blipFill rotWithShape="1">
          <a:blip r:embed="rId3">
            <a:alphaModFix/>
          </a:blip>
          <a:srcRect/>
          <a:stretch/>
        </p:blipFill>
        <p:spPr>
          <a:xfrm>
            <a:off x="4501934" y="1718518"/>
            <a:ext cx="4072554" cy="2335526"/>
          </a:xfrm>
          <a:prstGeom prst="rect">
            <a:avLst/>
          </a:prstGeom>
          <a:noFill/>
          <a:ln>
            <a:noFill/>
          </a:ln>
          <a:effectLst>
            <a:outerShdw blurRad="50800" dist="38100" dir="2700000" algn="tl" rotWithShape="0">
              <a:srgbClr val="000000">
                <a:alpha val="40000"/>
              </a:srgbClr>
            </a:outerShdw>
          </a:effectLst>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Chain Reaction">
  <p:cSld name="Chain Reaction">
    <p:spTree>
      <p:nvGrpSpPr>
        <p:cNvPr id="1" name="Shape 721"/>
        <p:cNvGrpSpPr/>
        <p:nvPr/>
      </p:nvGrpSpPr>
      <p:grpSpPr>
        <a:xfrm>
          <a:off x="0" y="0"/>
          <a:ext cx="0" cy="0"/>
          <a:chOff x="0" y="0"/>
          <a:chExt cx="0" cy="0"/>
        </a:xfrm>
      </p:grpSpPr>
      <p:sp>
        <p:nvSpPr>
          <p:cNvPr id="722" name="Google Shape;722;p117"/>
          <p:cNvSpPr txBox="1"/>
          <p:nvPr/>
        </p:nvSpPr>
        <p:spPr>
          <a:xfrm>
            <a:off x="985015" y="5164520"/>
            <a:ext cx="5850815"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the Chain Reaction project</a:t>
            </a:r>
            <a:endParaRPr/>
          </a:p>
        </p:txBody>
      </p:sp>
      <p:sp>
        <p:nvSpPr>
          <p:cNvPr id="723" name="Google Shape;723;p117"/>
          <p:cNvSpPr txBox="1"/>
          <p:nvPr/>
        </p:nvSpPr>
        <p:spPr>
          <a:xfrm>
            <a:off x="985014" y="2455397"/>
            <a:ext cx="3085826" cy="168507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An engaging primary school STEM project for upper KS2 children that is easily adapted to suit any age group.</a:t>
            </a:r>
            <a:endParaRPr/>
          </a:p>
        </p:txBody>
      </p:sp>
      <p:sp>
        <p:nvSpPr>
          <p:cNvPr id="724" name="Google Shape;724;p117"/>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CHAIN REACTION</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25" name="Google Shape;725;p117" descr="A picture containing indoor, wooden, wood&#10;&#10;Description automatically generated">
            <a:hlinkClick r:id="rId2"/>
          </p:cNvPr>
          <p:cNvPicPr preferRelativeResize="0"/>
          <p:nvPr/>
        </p:nvPicPr>
        <p:blipFill rotWithShape="1">
          <a:blip r:embed="rId3">
            <a:alphaModFix/>
          </a:blip>
          <a:srcRect/>
          <a:stretch/>
        </p:blipFill>
        <p:spPr>
          <a:xfrm>
            <a:off x="4246412" y="1725212"/>
            <a:ext cx="4193927" cy="314544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Playground Science">
  <p:cSld name="Playground Science">
    <p:spTree>
      <p:nvGrpSpPr>
        <p:cNvPr id="1" name="Shape 726"/>
        <p:cNvGrpSpPr/>
        <p:nvPr/>
      </p:nvGrpSpPr>
      <p:grpSpPr>
        <a:xfrm>
          <a:off x="0" y="0"/>
          <a:ext cx="0" cy="0"/>
          <a:chOff x="0" y="0"/>
          <a:chExt cx="0" cy="0"/>
        </a:xfrm>
      </p:grpSpPr>
      <p:pic>
        <p:nvPicPr>
          <p:cNvPr id="727" name="Google Shape;727;p118" descr="Text&#10;&#10;Description automatically generated">
            <a:hlinkClick r:id="rId2"/>
          </p:cNvPr>
          <p:cNvPicPr preferRelativeResize="0"/>
          <p:nvPr/>
        </p:nvPicPr>
        <p:blipFill rotWithShape="1">
          <a:blip r:embed="rId3">
            <a:alphaModFix/>
          </a:blip>
          <a:srcRect/>
          <a:stretch/>
        </p:blipFill>
        <p:spPr>
          <a:xfrm rot="1158295">
            <a:off x="6144741" y="1883495"/>
            <a:ext cx="2634967" cy="1863291"/>
          </a:xfrm>
          <a:prstGeom prst="rect">
            <a:avLst/>
          </a:prstGeom>
          <a:noFill/>
          <a:ln>
            <a:noFill/>
          </a:ln>
          <a:effectLst>
            <a:outerShdw blurRad="50800" dist="38100" algn="l" rotWithShape="0">
              <a:srgbClr val="000000">
                <a:alpha val="40000"/>
              </a:srgbClr>
            </a:outerShdw>
          </a:effectLst>
        </p:spPr>
      </p:pic>
      <p:pic>
        <p:nvPicPr>
          <p:cNvPr id="728" name="Google Shape;728;p118" descr="Diagram, website&#10;&#10;Description automatically generated">
            <a:hlinkClick r:id="rId2"/>
          </p:cNvPr>
          <p:cNvPicPr preferRelativeResize="0"/>
          <p:nvPr/>
        </p:nvPicPr>
        <p:blipFill rotWithShape="1">
          <a:blip r:embed="rId4">
            <a:alphaModFix/>
          </a:blip>
          <a:srcRect/>
          <a:stretch/>
        </p:blipFill>
        <p:spPr>
          <a:xfrm rot="1124624">
            <a:off x="6181205" y="3104604"/>
            <a:ext cx="2562039" cy="1811719"/>
          </a:xfrm>
          <a:prstGeom prst="rect">
            <a:avLst/>
          </a:prstGeom>
          <a:noFill/>
          <a:ln>
            <a:noFill/>
          </a:ln>
          <a:effectLst>
            <a:outerShdw blurRad="50800" dist="38100" algn="l" rotWithShape="0">
              <a:srgbClr val="000000">
                <a:alpha val="40000"/>
              </a:srgbClr>
            </a:outerShdw>
          </a:effectLst>
        </p:spPr>
      </p:pic>
      <p:sp>
        <p:nvSpPr>
          <p:cNvPr id="729" name="Google Shape;729;p118"/>
          <p:cNvSpPr txBox="1"/>
          <p:nvPr/>
        </p:nvSpPr>
        <p:spPr>
          <a:xfrm>
            <a:off x="985014" y="6131216"/>
            <a:ext cx="4791533" cy="346249"/>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view Playground Science</a:t>
            </a:r>
            <a:endParaRPr/>
          </a:p>
        </p:txBody>
      </p:sp>
      <p:sp>
        <p:nvSpPr>
          <p:cNvPr id="730" name="Google Shape;730;p118"/>
          <p:cNvSpPr txBox="1"/>
          <p:nvPr/>
        </p:nvSpPr>
        <p:spPr>
          <a:xfrm>
            <a:off x="985014" y="1646085"/>
            <a:ext cx="3208917" cy="42704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5E5B5C"/>
              </a:buClr>
              <a:buSzPts val="2100"/>
              <a:buFont typeface="Plus Jakarta Sans Medium"/>
              <a:buNone/>
            </a:pPr>
            <a:r>
              <a:rPr lang="en-GB" sz="2100" b="0" i="0" u="none" strike="noStrike" cap="none">
                <a:solidFill>
                  <a:srgbClr val="5E5B5C"/>
                </a:solidFill>
                <a:latin typeface="Plus Jakarta Sans Medium"/>
                <a:ea typeface="Plus Jakarta Sans Medium"/>
                <a:cs typeface="Plus Jakarta Sans Medium"/>
                <a:sym typeface="Plus Jakarta Sans Medium"/>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endParaRPr/>
          </a:p>
        </p:txBody>
      </p:sp>
      <p:sp>
        <p:nvSpPr>
          <p:cNvPr id="731" name="Google Shape;731;p118"/>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PLAYGROUND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2" name="Google Shape;732;p118" descr="Text&#10;&#10;Description automatically generated">
            <a:hlinkClick r:id="rId2"/>
          </p:cNvPr>
          <p:cNvPicPr preferRelativeResize="0"/>
          <p:nvPr/>
        </p:nvPicPr>
        <p:blipFill rotWithShape="1">
          <a:blip r:embed="rId5">
            <a:alphaModFix/>
          </a:blip>
          <a:srcRect/>
          <a:stretch/>
        </p:blipFill>
        <p:spPr>
          <a:xfrm>
            <a:off x="4440115" y="2021697"/>
            <a:ext cx="2107628" cy="2981275"/>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ee Through Science">
  <p:cSld name="See Through Science">
    <p:spTree>
      <p:nvGrpSpPr>
        <p:cNvPr id="1" name="Shape 733"/>
        <p:cNvGrpSpPr/>
        <p:nvPr/>
      </p:nvGrpSpPr>
      <p:grpSpPr>
        <a:xfrm>
          <a:off x="0" y="0"/>
          <a:ext cx="0" cy="0"/>
          <a:chOff x="0" y="0"/>
          <a:chExt cx="0" cy="0"/>
        </a:xfrm>
      </p:grpSpPr>
      <p:sp>
        <p:nvSpPr>
          <p:cNvPr id="734" name="Google Shape;734;p119"/>
          <p:cNvSpPr txBox="1"/>
          <p:nvPr/>
        </p:nvSpPr>
        <p:spPr>
          <a:xfrm>
            <a:off x="2814164" y="5807524"/>
            <a:ext cx="3515672" cy="623248"/>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2060"/>
              </a:buClr>
              <a:buSzPts val="1800"/>
              <a:buFont typeface="Plus Jakarta Sans ExtraBold"/>
              <a:buNone/>
            </a:pPr>
            <a:r>
              <a:rPr lang="en-GB" sz="1800" b="1" i="0" u="sng" strike="noStrike" cap="none">
                <a:solidFill>
                  <a:srgbClr val="002060"/>
                </a:solidFill>
                <a:latin typeface="Plus Jakarta Sans ExtraBold"/>
                <a:ea typeface="Plus Jakarta Sans ExtraBold"/>
                <a:cs typeface="Plus Jakarta Sans ExtraBold"/>
                <a:sym typeface="Plus Jakarta Sans ExtraBold"/>
                <a:hlinkClick r:id="rId2">
                  <a:extLst>
                    <a:ext uri="{A12FA001-AC4F-418D-AE19-62706E023703}">
                      <ahyp:hlinkClr xmlns:ahyp="http://schemas.microsoft.com/office/drawing/2018/hyperlinkcolor" val="tx"/>
                    </a:ext>
                  </a:extLst>
                </a:hlinkClick>
              </a:rPr>
              <a:t>Click here</a:t>
            </a:r>
            <a:r>
              <a:rPr lang="en-GB" sz="1800" b="1" i="0" u="none" strike="noStrike" cap="none">
                <a:solidFill>
                  <a:srgbClr val="002060"/>
                </a:solidFill>
                <a:latin typeface="Plus Jakarta Sans ExtraBold"/>
                <a:ea typeface="Plus Jakarta Sans ExtraBold"/>
                <a:cs typeface="Plus Jakarta Sans ExtraBold"/>
                <a:sym typeface="Plus Jakarta Sans ExtraBold"/>
              </a:rPr>
              <a:t> to find out more about See Through Science</a:t>
            </a:r>
            <a:endParaRPr/>
          </a:p>
        </p:txBody>
      </p:sp>
      <p:sp>
        <p:nvSpPr>
          <p:cNvPr id="735" name="Google Shape;735;p119"/>
          <p:cNvSpPr txBox="1"/>
          <p:nvPr/>
        </p:nvSpPr>
        <p:spPr>
          <a:xfrm>
            <a:off x="985014" y="1566395"/>
            <a:ext cx="3204150" cy="459356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See Through Science is a set of fifteen high-resolution digital images (included with the book as a digital download). The book is packed with practical advice for teachers about using the image pack to develop children’s observation, questioning and discussion skills.</a:t>
            </a:r>
            <a:endParaRPr/>
          </a:p>
          <a:p>
            <a:pPr marL="0" marR="0" lvl="0" indent="0" algn="l" rtl="0">
              <a:lnSpc>
                <a:spcPct val="100000"/>
              </a:lnSpc>
              <a:spcBef>
                <a:spcPts val="0"/>
              </a:spcBef>
              <a:spcAft>
                <a:spcPts val="0"/>
              </a:spcAft>
              <a:buClr>
                <a:srgbClr val="000000"/>
              </a:buClr>
              <a:buSzPts val="2100"/>
              <a:buFont typeface="Calibri"/>
              <a:buNone/>
            </a:pPr>
            <a:endParaRPr sz="2100" b="0" i="0" u="none" strike="noStrike" cap="none">
              <a:solidFill>
                <a:srgbClr val="5E5B5C"/>
              </a:solidFill>
              <a:latin typeface="Inter"/>
              <a:ea typeface="Inter"/>
              <a:cs typeface="Inter"/>
              <a:sym typeface="Inter"/>
            </a:endParaRPr>
          </a:p>
        </p:txBody>
      </p:sp>
      <p:sp>
        <p:nvSpPr>
          <p:cNvPr id="736" name="Google Shape;736;p119"/>
          <p:cNvSpPr txBox="1"/>
          <p:nvPr/>
        </p:nvSpPr>
        <p:spPr>
          <a:xfrm>
            <a:off x="985014" y="738853"/>
            <a:ext cx="7455325"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SEE THROUGH SCIENCE</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pic>
        <p:nvPicPr>
          <p:cNvPr id="737" name="Google Shape;737;p119" descr="A picture containing application&#10;&#10;Description automatically generated">
            <a:hlinkClick r:id="rId2"/>
          </p:cNvPr>
          <p:cNvPicPr preferRelativeResize="0"/>
          <p:nvPr/>
        </p:nvPicPr>
        <p:blipFill rotWithShape="1">
          <a:blip r:embed="rId3">
            <a:alphaModFix/>
          </a:blip>
          <a:srcRect/>
          <a:stretch/>
        </p:blipFill>
        <p:spPr>
          <a:xfrm>
            <a:off x="5073165" y="1566394"/>
            <a:ext cx="2806787" cy="3969212"/>
          </a:xfrm>
          <a:prstGeom prst="rect">
            <a:avLst/>
          </a:prstGeom>
          <a:noFill/>
          <a:ln>
            <a:noFill/>
          </a:ln>
          <a:effectLst>
            <a:outerShdw blurRad="50800" dist="38100" algn="l" rotWithShape="0">
              <a:srgbClr val="000000">
                <a:alpha val="40000"/>
              </a:srgbClr>
            </a:outerShdw>
          </a:effectLst>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PSTA">
  <p:cSld name="PSTA">
    <p:spTree>
      <p:nvGrpSpPr>
        <p:cNvPr id="1" name="Shape 738"/>
        <p:cNvGrpSpPr/>
        <p:nvPr/>
      </p:nvGrpSpPr>
      <p:grpSpPr>
        <a:xfrm>
          <a:off x="0" y="0"/>
          <a:ext cx="0" cy="0"/>
          <a:chOff x="0" y="0"/>
          <a:chExt cx="0" cy="0"/>
        </a:xfrm>
      </p:grpSpPr>
      <p:sp>
        <p:nvSpPr>
          <p:cNvPr id="739" name="Google Shape;739;p120"/>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0" name="Google Shape;740;p120"/>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1" name="Google Shape;741;p120"/>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42" name="Google Shape;742;p120"/>
          <p:cNvSpPr txBox="1"/>
          <p:nvPr/>
        </p:nvSpPr>
        <p:spPr>
          <a:xfrm>
            <a:off x="515727" y="470104"/>
            <a:ext cx="8566727" cy="530915"/>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000"/>
              <a:buFont typeface="Plus Jakarta Sans Medium"/>
              <a:buNone/>
            </a:pPr>
            <a:r>
              <a:rPr lang="en-GB" sz="3000" b="0" i="0" u="none" strike="noStrike" cap="none">
                <a:solidFill>
                  <a:srgbClr val="3EB1C8"/>
                </a:solidFill>
                <a:latin typeface="Plus Jakarta Sans Medium"/>
                <a:ea typeface="Plus Jakarta Sans Medium"/>
                <a:cs typeface="Plus Jakarta Sans Medium"/>
                <a:sym typeface="Plus Jakarta Sans Medium"/>
              </a:rPr>
              <a:t>PRIMARY SCIENCE TEACHER AWARDS (PSTA)</a:t>
            </a:r>
            <a:endParaRPr sz="30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43" name="Google Shape;743;p120"/>
          <p:cNvSpPr txBox="1"/>
          <p:nvPr/>
        </p:nvSpPr>
        <p:spPr>
          <a:xfrm>
            <a:off x="568474" y="2666726"/>
            <a:ext cx="5007225" cy="2654573"/>
          </a:xfrm>
          <a:prstGeom prst="rect">
            <a:avLst/>
          </a:prstGeom>
          <a:noFill/>
          <a:ln>
            <a:noFill/>
          </a:ln>
        </p:spPr>
        <p:txBody>
          <a:bodyPr spcFirstLastPara="1" wrap="square" lIns="68575" tIns="34275" rIns="68575" bIns="34275" anchor="t" anchorCtr="0">
            <a:spAutoFit/>
          </a:bodyPr>
          <a:lstStyle/>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Are they innovative and creative in teaching science?</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How are they inspiring colleagues and contributing to developing science in their school and beyond?</a:t>
            </a:r>
            <a:endParaRPr/>
          </a:p>
          <a:p>
            <a:pPr marL="342900" marR="0" lvl="0" indent="-342900" algn="l" rtl="0">
              <a:lnSpc>
                <a:spcPct val="100000"/>
              </a:lnSpc>
              <a:spcBef>
                <a:spcPts val="0"/>
              </a:spcBef>
              <a:spcAft>
                <a:spcPts val="0"/>
              </a:spcAft>
              <a:buClr>
                <a:srgbClr val="767171"/>
              </a:buClr>
              <a:buSzPts val="2100"/>
              <a:buFont typeface="Arial"/>
              <a:buChar char="•"/>
            </a:pPr>
            <a:r>
              <a:rPr lang="en-GB" sz="2100" b="0" i="0" u="none" strike="noStrike" cap="none">
                <a:solidFill>
                  <a:srgbClr val="767171"/>
                </a:solidFill>
                <a:latin typeface="Plus Jakarta Sans Medium"/>
                <a:ea typeface="Plus Jakarta Sans Medium"/>
                <a:cs typeface="Plus Jakarta Sans Medium"/>
                <a:sym typeface="Plus Jakarta Sans Medium"/>
              </a:rPr>
              <a:t>Do they engage pupils in the excitement and fascination of science?</a:t>
            </a:r>
            <a:endParaRPr/>
          </a:p>
        </p:txBody>
      </p:sp>
      <p:pic>
        <p:nvPicPr>
          <p:cNvPr id="744" name="Google Shape;744;p120" descr="A group of people posing for a photo&#10;&#10;Description automatically generated"/>
          <p:cNvPicPr preferRelativeResize="0"/>
          <p:nvPr/>
        </p:nvPicPr>
        <p:blipFill rotWithShape="1">
          <a:blip r:embed="rId2">
            <a:alphaModFix/>
          </a:blip>
          <a:srcRect/>
          <a:stretch/>
        </p:blipFill>
        <p:spPr>
          <a:xfrm>
            <a:off x="5635870" y="2666727"/>
            <a:ext cx="2879482" cy="1758460"/>
          </a:xfrm>
          <a:prstGeom prst="rect">
            <a:avLst/>
          </a:prstGeom>
          <a:noFill/>
          <a:ln>
            <a:noFill/>
          </a:ln>
          <a:effectLst>
            <a:outerShdw blurRad="50800" dist="38100" algn="l" rotWithShape="0">
              <a:srgbClr val="000000">
                <a:alpha val="40000"/>
              </a:srgbClr>
            </a:outerShdw>
          </a:effectLst>
        </p:spPr>
      </p:pic>
      <p:sp>
        <p:nvSpPr>
          <p:cNvPr id="745" name="Google Shape;745;p120"/>
          <p:cNvSpPr txBox="1"/>
          <p:nvPr/>
        </p:nvSpPr>
        <p:spPr>
          <a:xfrm>
            <a:off x="568474" y="1152917"/>
            <a:ext cx="788670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The Primary Science Teacher Awards celebrate the achievements of teachers who are doing incredible work, raising the standard of primary science and disseminating best practice widely.</a:t>
            </a:r>
            <a:endParaRPr/>
          </a:p>
        </p:txBody>
      </p:sp>
      <p:sp>
        <p:nvSpPr>
          <p:cNvPr id="746" name="Google Shape;746;p120"/>
          <p:cNvSpPr txBox="1"/>
          <p:nvPr/>
        </p:nvSpPr>
        <p:spPr>
          <a:xfrm>
            <a:off x="568474" y="5481034"/>
            <a:ext cx="7683583"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Find out more and nominate an </a:t>
            </a:r>
            <a:endParaRPr/>
          </a:p>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outstanding primary science teacher</a:t>
            </a:r>
            <a:endParaRPr sz="2100" b="0" i="0" u="none" strike="noStrike" cap="none">
              <a:solidFill>
                <a:srgbClr val="767171"/>
              </a:solidFill>
              <a:latin typeface="Plus Jakarta Sans Medium"/>
              <a:ea typeface="Plus Jakarta Sans Medium"/>
              <a:cs typeface="Plus Jakarta Sans Medium"/>
              <a:sym typeface="Plus Jakarta Sans Medium"/>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College Fellows">
  <p:cSld name="College Fellows">
    <p:spTree>
      <p:nvGrpSpPr>
        <p:cNvPr id="1" name="Shape 747"/>
        <p:cNvGrpSpPr/>
        <p:nvPr/>
      </p:nvGrpSpPr>
      <p:grpSpPr>
        <a:xfrm>
          <a:off x="0" y="0"/>
          <a:ext cx="0" cy="0"/>
          <a:chOff x="0" y="0"/>
          <a:chExt cx="0" cy="0"/>
        </a:xfrm>
      </p:grpSpPr>
      <p:sp>
        <p:nvSpPr>
          <p:cNvPr id="748" name="Google Shape;748;p1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9" name="Google Shape;749;p1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0" name="Google Shape;750;p1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1" name="Google Shape;751;p121"/>
          <p:cNvSpPr txBox="1"/>
          <p:nvPr/>
        </p:nvSpPr>
        <p:spPr>
          <a:xfrm>
            <a:off x="726742" y="460257"/>
            <a:ext cx="7956514" cy="69249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4050"/>
              <a:buFont typeface="Plus Jakarta Sans Medium"/>
              <a:buNone/>
            </a:pPr>
            <a:r>
              <a:rPr lang="en-GB" sz="4050" b="0" i="0" u="none" strike="noStrike" cap="none">
                <a:solidFill>
                  <a:srgbClr val="3EB1C8"/>
                </a:solidFill>
                <a:latin typeface="Plus Jakarta Sans Medium"/>
                <a:ea typeface="Plus Jakarta Sans Medium"/>
                <a:cs typeface="Plus Jakarta Sans Medium"/>
                <a:sym typeface="Plus Jakarta Sans Medium"/>
              </a:rPr>
              <a:t>COLLEGE FELLOWS</a:t>
            </a:r>
            <a:endParaRPr sz="405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2" name="Google Shape;752;p121"/>
          <p:cNvSpPr txBox="1"/>
          <p:nvPr/>
        </p:nvSpPr>
        <p:spPr>
          <a:xfrm>
            <a:off x="726741" y="1256748"/>
            <a:ext cx="7886707" cy="186974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endParaRPr/>
          </a:p>
        </p:txBody>
      </p:sp>
      <p:sp>
        <p:nvSpPr>
          <p:cNvPr id="753" name="Google Shape;753;p121"/>
          <p:cNvSpPr txBox="1"/>
          <p:nvPr/>
        </p:nvSpPr>
        <p:spPr>
          <a:xfrm>
            <a:off x="726741" y="3230485"/>
            <a:ext cx="7886707" cy="2469907"/>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1950"/>
              <a:buFont typeface="Plus Jakarta Sans Medium"/>
              <a:buNone/>
            </a:pPr>
            <a:r>
              <a:rPr lang="en-GB" sz="1950" b="0" i="0" u="none" strike="noStrike" cap="none">
                <a:solidFill>
                  <a:srgbClr val="767171"/>
                </a:solidFill>
                <a:latin typeface="Plus Jakarta Sans Medium"/>
                <a:ea typeface="Plus Jakarta Sans Medium"/>
                <a:cs typeface="Plus Jakarta Sans Medium"/>
                <a:sym typeface="Plus Jakarta Sans Medium"/>
              </a:rPr>
              <a:t>PSTT currently invests over £500,000 each year in the College for Fellows to: </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Develop science education in their own school or a group of schools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Present CPD courses through school networks or national events</a:t>
            </a:r>
            <a:endParaRPr/>
          </a:p>
          <a:p>
            <a:pPr marL="342900" marR="0" lvl="0" indent="-342900" algn="l" rtl="0">
              <a:lnSpc>
                <a:spcPct val="100000"/>
              </a:lnSpc>
              <a:spcBef>
                <a:spcPts val="0"/>
              </a:spcBef>
              <a:spcAft>
                <a:spcPts val="0"/>
              </a:spcAft>
              <a:buClr>
                <a:srgbClr val="767171"/>
              </a:buClr>
              <a:buSzPts val="1950"/>
              <a:buFont typeface="Arial"/>
              <a:buChar char="•"/>
            </a:pPr>
            <a:r>
              <a:rPr lang="en-GB" sz="1950" b="0" i="0" u="none" strike="noStrike" cap="none">
                <a:solidFill>
                  <a:srgbClr val="767171"/>
                </a:solidFill>
                <a:latin typeface="Plus Jakarta Sans Medium"/>
                <a:ea typeface="Plus Jakarta Sans Medium"/>
                <a:cs typeface="Plus Jakarta Sans Medium"/>
                <a:sym typeface="Plus Jakarta Sans Medium"/>
              </a:rPr>
              <a:t>Work with universities or other organisations to develop a wide range of primary science resources</a:t>
            </a:r>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College, Clusters &amp; Collaboration">
  <p:cSld name="College, Clusters &amp; Collaboration">
    <p:spTree>
      <p:nvGrpSpPr>
        <p:cNvPr id="1" name="Shape 754"/>
        <p:cNvGrpSpPr/>
        <p:nvPr/>
      </p:nvGrpSpPr>
      <p:grpSpPr>
        <a:xfrm>
          <a:off x="0" y="0"/>
          <a:ext cx="0" cy="0"/>
          <a:chOff x="0" y="0"/>
          <a:chExt cx="0" cy="0"/>
        </a:xfrm>
      </p:grpSpPr>
      <p:sp>
        <p:nvSpPr>
          <p:cNvPr id="755" name="Google Shape;755;p122"/>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6" name="Google Shape;756;p122"/>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lvl="0" algn="ctr">
              <a:lnSpc>
                <a:spcPct val="100000"/>
              </a:lnSpc>
              <a:spcBef>
                <a:spcPts val="0"/>
              </a:spcBef>
              <a:spcAft>
                <a:spcPts val="0"/>
              </a:spcAft>
              <a:buClr>
                <a:srgbClr val="898C9D"/>
              </a:buClr>
              <a:buSzPts val="1200"/>
              <a:buFont typeface="Calibri"/>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7" name="Google Shape;757;p122"/>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C9D"/>
              </a:buClr>
              <a:buSzPts val="1200"/>
              <a:buFont typeface="Calibri"/>
              <a:buNone/>
              <a:defRPr/>
            </a:lvl1pPr>
            <a:lvl2pPr marL="0" marR="0" lvl="1" indent="0" algn="r">
              <a:lnSpc>
                <a:spcPct val="100000"/>
              </a:lnSpc>
              <a:spcBef>
                <a:spcPts val="0"/>
              </a:spcBef>
              <a:spcAft>
                <a:spcPts val="0"/>
              </a:spcAft>
              <a:buClr>
                <a:srgbClr val="898C9D"/>
              </a:buClr>
              <a:buSzPts val="1200"/>
              <a:buFont typeface="Calibri"/>
              <a:buNone/>
              <a:defRPr/>
            </a:lvl2pPr>
            <a:lvl3pPr marL="0" marR="0" lvl="2" indent="0" algn="r">
              <a:lnSpc>
                <a:spcPct val="100000"/>
              </a:lnSpc>
              <a:spcBef>
                <a:spcPts val="0"/>
              </a:spcBef>
              <a:spcAft>
                <a:spcPts val="0"/>
              </a:spcAft>
              <a:buClr>
                <a:srgbClr val="898C9D"/>
              </a:buClr>
              <a:buSzPts val="1200"/>
              <a:buFont typeface="Calibri"/>
              <a:buNone/>
              <a:defRPr/>
            </a:lvl3pPr>
            <a:lvl4pPr marL="0" marR="0" lvl="3" indent="0" algn="r">
              <a:lnSpc>
                <a:spcPct val="100000"/>
              </a:lnSpc>
              <a:spcBef>
                <a:spcPts val="0"/>
              </a:spcBef>
              <a:spcAft>
                <a:spcPts val="0"/>
              </a:spcAft>
              <a:buClr>
                <a:srgbClr val="898C9D"/>
              </a:buClr>
              <a:buSzPts val="1200"/>
              <a:buFont typeface="Calibri"/>
              <a:buNone/>
              <a:defRPr/>
            </a:lvl4pPr>
            <a:lvl5pPr marL="0" marR="0" lvl="4" indent="0" algn="r">
              <a:lnSpc>
                <a:spcPct val="100000"/>
              </a:lnSpc>
              <a:spcBef>
                <a:spcPts val="0"/>
              </a:spcBef>
              <a:spcAft>
                <a:spcPts val="0"/>
              </a:spcAft>
              <a:buClr>
                <a:srgbClr val="898C9D"/>
              </a:buClr>
              <a:buSzPts val="1200"/>
              <a:buFont typeface="Calibri"/>
              <a:buNone/>
              <a:defRPr/>
            </a:lvl5pPr>
            <a:lvl6pPr marL="0" marR="0" lvl="5" indent="0" algn="r">
              <a:lnSpc>
                <a:spcPct val="100000"/>
              </a:lnSpc>
              <a:spcBef>
                <a:spcPts val="0"/>
              </a:spcBef>
              <a:spcAft>
                <a:spcPts val="0"/>
              </a:spcAft>
              <a:buClr>
                <a:srgbClr val="898C9D"/>
              </a:buClr>
              <a:buSzPts val="1200"/>
              <a:buFont typeface="Calibri"/>
              <a:buNone/>
              <a:defRPr/>
            </a:lvl6pPr>
            <a:lvl7pPr marL="0" marR="0" lvl="6" indent="0" algn="r">
              <a:lnSpc>
                <a:spcPct val="100000"/>
              </a:lnSpc>
              <a:spcBef>
                <a:spcPts val="0"/>
              </a:spcBef>
              <a:spcAft>
                <a:spcPts val="0"/>
              </a:spcAft>
              <a:buClr>
                <a:srgbClr val="898C9D"/>
              </a:buClr>
              <a:buSzPts val="1200"/>
              <a:buFont typeface="Calibri"/>
              <a:buNone/>
              <a:defRPr/>
            </a:lvl7pPr>
            <a:lvl8pPr marL="0" marR="0" lvl="7" indent="0" algn="r">
              <a:lnSpc>
                <a:spcPct val="100000"/>
              </a:lnSpc>
              <a:spcBef>
                <a:spcPts val="0"/>
              </a:spcBef>
              <a:spcAft>
                <a:spcPts val="0"/>
              </a:spcAft>
              <a:buClr>
                <a:srgbClr val="898C9D"/>
              </a:buClr>
              <a:buSzPts val="1200"/>
              <a:buFont typeface="Calibri"/>
              <a:buNone/>
              <a:defRPr/>
            </a:lvl8pPr>
            <a:lvl9pPr marL="0" marR="0" lvl="8" indent="0" algn="r">
              <a:lnSpc>
                <a:spcPct val="100000"/>
              </a:lnSpc>
              <a:spcBef>
                <a:spcPts val="0"/>
              </a:spcBef>
              <a:spcAft>
                <a:spcPts val="0"/>
              </a:spcAft>
              <a:buClr>
                <a:srgbClr val="898C9D"/>
              </a:buClr>
              <a:buSzPts val="1200"/>
              <a:buFont typeface="Calibri"/>
              <a:buNone/>
              <a:defRPr/>
            </a:lvl9pPr>
          </a:lstStyle>
          <a:p>
            <a:pPr marL="0" lvl="0" indent="0" algn="r" rtl="0">
              <a:spcBef>
                <a:spcPts val="0"/>
              </a:spcBef>
              <a:spcAft>
                <a:spcPts val="0"/>
              </a:spcAft>
              <a:buNone/>
            </a:pPr>
            <a:fld id="{00000000-1234-1234-1234-123412341234}" type="slidenum">
              <a:rPr lang="en-GB"/>
              <a:t>‹#›</a:t>
            </a:fld>
            <a:endParaRPr sz="1200" b="0" i="0" u="none" strike="noStrike" cap="none">
              <a:solidFill>
                <a:srgbClr val="898C9D"/>
              </a:solidFill>
              <a:latin typeface="Calibri"/>
              <a:ea typeface="Calibri"/>
              <a:cs typeface="Calibri"/>
              <a:sym typeface="Calibri"/>
            </a:endParaRPr>
          </a:p>
        </p:txBody>
      </p:sp>
      <p:sp>
        <p:nvSpPr>
          <p:cNvPr id="758" name="Google Shape;758;p122"/>
          <p:cNvSpPr txBox="1"/>
          <p:nvPr/>
        </p:nvSpPr>
        <p:spPr>
          <a:xfrm>
            <a:off x="454180" y="575674"/>
            <a:ext cx="8689820" cy="5770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3EB1C8"/>
              </a:buClr>
              <a:buSzPts val="3300"/>
              <a:buFont typeface="Plus Jakarta Sans Medium"/>
              <a:buNone/>
            </a:pPr>
            <a:r>
              <a:rPr lang="en-GB" sz="3300" b="0" i="0" u="none" strike="noStrike" cap="none">
                <a:solidFill>
                  <a:srgbClr val="3EB1C8"/>
                </a:solidFill>
                <a:latin typeface="Plus Jakarta Sans Medium"/>
                <a:ea typeface="Plus Jakarta Sans Medium"/>
                <a:cs typeface="Plus Jakarta Sans Medium"/>
                <a:sym typeface="Plus Jakarta Sans Medium"/>
              </a:rPr>
              <a:t>COLLEGE, CLUSTERS &amp; COLLABORATION</a:t>
            </a:r>
            <a:endParaRPr sz="3300" b="0" i="0" u="none" strike="noStrike" cap="none">
              <a:solidFill>
                <a:srgbClr val="3EB1C8"/>
              </a:solidFill>
              <a:latin typeface="Plus Jakarta Sans Medium"/>
              <a:ea typeface="Plus Jakarta Sans Medium"/>
              <a:cs typeface="Plus Jakarta Sans Medium"/>
              <a:sym typeface="Plus Jakarta Sans Medium"/>
            </a:endParaRPr>
          </a:p>
        </p:txBody>
      </p:sp>
      <p:sp>
        <p:nvSpPr>
          <p:cNvPr id="759" name="Google Shape;759;p122"/>
          <p:cNvSpPr txBox="1"/>
          <p:nvPr/>
        </p:nvSpPr>
        <p:spPr>
          <a:xfrm>
            <a:off x="454181" y="1434280"/>
            <a:ext cx="8515348" cy="71558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Each of our PSTA winners automatically becomes a Fellow of the Primary Science Teacher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College</a:t>
            </a:r>
            <a:r>
              <a:rPr lang="en-GB" sz="2100" b="0" i="0" u="none" strike="noStrike" cap="none">
                <a:solidFill>
                  <a:srgbClr val="767171"/>
                </a:solidFill>
                <a:latin typeface="Plus Jakarta Sans Medium"/>
                <a:ea typeface="Plus Jakarta Sans Medium"/>
                <a:cs typeface="Plus Jakarta Sans Medium"/>
                <a:sym typeface="Plus Jakarta Sans Medium"/>
              </a:rPr>
              <a:t>, which is at the heart of our vision. </a:t>
            </a:r>
            <a:endParaRPr/>
          </a:p>
        </p:txBody>
      </p:sp>
      <p:sp>
        <p:nvSpPr>
          <p:cNvPr id="760" name="Google Shape;760;p122"/>
          <p:cNvSpPr txBox="1"/>
          <p:nvPr/>
        </p:nvSpPr>
        <p:spPr>
          <a:xfrm>
            <a:off x="454181" y="2431386"/>
            <a:ext cx="8515347"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PSTT encourages schools to come together as </a:t>
            </a:r>
            <a:r>
              <a:rPr lang="en-GB" sz="2100" b="1" i="0" u="none" strike="noStrike" cap="none">
                <a:solidFill>
                  <a:srgbClr val="767171"/>
                </a:solidFill>
                <a:latin typeface="Plus Jakarta Sans ExtraBold"/>
                <a:ea typeface="Plus Jakarta Sans ExtraBold"/>
                <a:cs typeface="Plus Jakarta Sans ExtraBold"/>
                <a:sym typeface="Plus Jakarta Sans ExtraBold"/>
              </a:rPr>
              <a:t>Clusters</a:t>
            </a:r>
            <a:r>
              <a:rPr lang="en-GB" sz="2100" b="0" i="0" u="none" strike="noStrike" cap="none">
                <a:solidFill>
                  <a:srgbClr val="767171"/>
                </a:solidFill>
                <a:latin typeface="Plus Jakarta Sans Medium"/>
                <a:ea typeface="Plus Jakarta Sans Medium"/>
                <a:cs typeface="Plus Jakarta Sans Medium"/>
                <a:sym typeface="Plus Jakarta Sans Medium"/>
              </a:rPr>
              <a:t>: local networks of schools which work together and meet regularly to develop their science teaching. Currently, we provide advice and financial support to more than 200 schools across 28 Clusters. </a:t>
            </a:r>
            <a:endParaRPr/>
          </a:p>
        </p:txBody>
      </p:sp>
      <p:sp>
        <p:nvSpPr>
          <p:cNvPr id="761" name="Google Shape;761;p122"/>
          <p:cNvSpPr txBox="1"/>
          <p:nvPr/>
        </p:nvSpPr>
        <p:spPr>
          <a:xfrm>
            <a:off x="454180" y="4074822"/>
            <a:ext cx="8426051" cy="136191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767171"/>
              </a:buClr>
              <a:buSzPts val="2100"/>
              <a:buFont typeface="Plus Jakarta Sans Medium"/>
              <a:buNone/>
            </a:pPr>
            <a:r>
              <a:rPr lang="en-GB" sz="2100" b="0" i="0" u="none" strike="noStrike" cap="none">
                <a:solidFill>
                  <a:srgbClr val="767171"/>
                </a:solidFill>
                <a:latin typeface="Plus Jakarta Sans Medium"/>
                <a:ea typeface="Plus Jakarta Sans Medium"/>
                <a:cs typeface="Plus Jakarta Sans Medium"/>
                <a:sym typeface="Plus Jakarta Sans Medium"/>
              </a:rPr>
              <a:t>We work with universities and other partners across the UK to drive research and development in primary science and to support </a:t>
            </a:r>
            <a:r>
              <a:rPr lang="en-GB" sz="2100" b="1" i="0" u="none" strike="noStrike" cap="none">
                <a:solidFill>
                  <a:srgbClr val="767171"/>
                </a:solidFill>
                <a:latin typeface="Plus Jakarta Sans ExtraBold"/>
                <a:ea typeface="Plus Jakarta Sans ExtraBold"/>
                <a:cs typeface="Plus Jakarta Sans ExtraBold"/>
                <a:sym typeface="Plus Jakarta Sans ExtraBold"/>
              </a:rPr>
              <a:t>Collaboration</a:t>
            </a:r>
            <a:r>
              <a:rPr lang="en-GB" sz="2100" b="0" i="0" u="none" strike="noStrike" cap="none">
                <a:solidFill>
                  <a:srgbClr val="767171"/>
                </a:solidFill>
                <a:latin typeface="Plus Jakarta Sans Medium"/>
                <a:ea typeface="Plus Jakarta Sans Medium"/>
                <a:cs typeface="Plus Jakarta Sans Medium"/>
                <a:sym typeface="Plus Jakarta Sans Medium"/>
              </a:rPr>
              <a:t> between researchers and teachers. Our Fellows are central to these activities.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theme" Target="../theme/theme2.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image" Target="../media/image1.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9" Type="http://schemas.openxmlformats.org/officeDocument/2006/relationships/slideLayout" Target="../slideLayouts/slideLayout143.xml"/><Relationship Id="rId21" Type="http://schemas.openxmlformats.org/officeDocument/2006/relationships/slideLayout" Target="../slideLayouts/slideLayout125.xml"/><Relationship Id="rId34" Type="http://schemas.openxmlformats.org/officeDocument/2006/relationships/slideLayout" Target="../slideLayouts/slideLayout138.xml"/><Relationship Id="rId42" Type="http://schemas.openxmlformats.org/officeDocument/2006/relationships/slideLayout" Target="../slideLayouts/slideLayout146.xml"/><Relationship Id="rId47" Type="http://schemas.openxmlformats.org/officeDocument/2006/relationships/slideLayout" Target="../slideLayouts/slideLayout151.xml"/><Relationship Id="rId50" Type="http://schemas.openxmlformats.org/officeDocument/2006/relationships/slideLayout" Target="../slideLayouts/slideLayout154.xml"/><Relationship Id="rId55" Type="http://schemas.openxmlformats.org/officeDocument/2006/relationships/theme" Target="../theme/theme3.xml"/><Relationship Id="rId7" Type="http://schemas.openxmlformats.org/officeDocument/2006/relationships/slideLayout" Target="../slideLayouts/slideLayout111.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9" Type="http://schemas.openxmlformats.org/officeDocument/2006/relationships/slideLayout" Target="../slideLayouts/slideLayout133.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32" Type="http://schemas.openxmlformats.org/officeDocument/2006/relationships/slideLayout" Target="../slideLayouts/slideLayout136.xml"/><Relationship Id="rId37" Type="http://schemas.openxmlformats.org/officeDocument/2006/relationships/slideLayout" Target="../slideLayouts/slideLayout141.xml"/><Relationship Id="rId40" Type="http://schemas.openxmlformats.org/officeDocument/2006/relationships/slideLayout" Target="../slideLayouts/slideLayout144.xml"/><Relationship Id="rId45" Type="http://schemas.openxmlformats.org/officeDocument/2006/relationships/slideLayout" Target="../slideLayouts/slideLayout149.xml"/><Relationship Id="rId53" Type="http://schemas.openxmlformats.org/officeDocument/2006/relationships/slideLayout" Target="../slideLayouts/slideLayout157.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31" Type="http://schemas.openxmlformats.org/officeDocument/2006/relationships/slideLayout" Target="../slideLayouts/slideLayout135.xml"/><Relationship Id="rId44" Type="http://schemas.openxmlformats.org/officeDocument/2006/relationships/slideLayout" Target="../slideLayouts/slideLayout148.xml"/><Relationship Id="rId52" Type="http://schemas.openxmlformats.org/officeDocument/2006/relationships/slideLayout" Target="../slideLayouts/slideLayout156.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slideLayout" Target="../slideLayouts/slideLayout131.xml"/><Relationship Id="rId30" Type="http://schemas.openxmlformats.org/officeDocument/2006/relationships/slideLayout" Target="../slideLayouts/slideLayout134.xml"/><Relationship Id="rId35" Type="http://schemas.openxmlformats.org/officeDocument/2006/relationships/slideLayout" Target="../slideLayouts/slideLayout139.xml"/><Relationship Id="rId43" Type="http://schemas.openxmlformats.org/officeDocument/2006/relationships/slideLayout" Target="../slideLayouts/slideLayout147.xml"/><Relationship Id="rId48" Type="http://schemas.openxmlformats.org/officeDocument/2006/relationships/slideLayout" Target="../slideLayouts/slideLayout152.xml"/><Relationship Id="rId56" Type="http://schemas.openxmlformats.org/officeDocument/2006/relationships/image" Target="../media/image73.png"/><Relationship Id="rId8" Type="http://schemas.openxmlformats.org/officeDocument/2006/relationships/slideLayout" Target="../slideLayouts/slideLayout112.xml"/><Relationship Id="rId51" Type="http://schemas.openxmlformats.org/officeDocument/2006/relationships/slideLayout" Target="../slideLayouts/slideLayout155.xml"/><Relationship Id="rId3" Type="http://schemas.openxmlformats.org/officeDocument/2006/relationships/slideLayout" Target="../slideLayouts/slideLayout107.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33" Type="http://schemas.openxmlformats.org/officeDocument/2006/relationships/slideLayout" Target="../slideLayouts/slideLayout137.xml"/><Relationship Id="rId38" Type="http://schemas.openxmlformats.org/officeDocument/2006/relationships/slideLayout" Target="../slideLayouts/slideLayout142.xml"/><Relationship Id="rId46" Type="http://schemas.openxmlformats.org/officeDocument/2006/relationships/slideLayout" Target="../slideLayouts/slideLayout150.xml"/><Relationship Id="rId20" Type="http://schemas.openxmlformats.org/officeDocument/2006/relationships/slideLayout" Target="../slideLayouts/slideLayout124.xml"/><Relationship Id="rId41" Type="http://schemas.openxmlformats.org/officeDocument/2006/relationships/slideLayout" Target="../slideLayouts/slideLayout145.xml"/><Relationship Id="rId54" Type="http://schemas.openxmlformats.org/officeDocument/2006/relationships/slideLayout" Target="../slideLayouts/slideLayout158.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28" Type="http://schemas.openxmlformats.org/officeDocument/2006/relationships/slideLayout" Target="../slideLayouts/slideLayout132.xml"/><Relationship Id="rId36" Type="http://schemas.openxmlformats.org/officeDocument/2006/relationships/slideLayout" Target="../slideLayouts/slideLayout140.xml"/><Relationship Id="rId49" Type="http://schemas.openxmlformats.org/officeDocument/2006/relationships/slideLayout" Target="../slideLayouts/slideLayout1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21"/>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1"/>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15" name="Google Shape;15;p21"/>
          <p:cNvPicPr preferRelativeResize="0"/>
          <p:nvPr/>
        </p:nvPicPr>
        <p:blipFill rotWithShape="1">
          <a:blip r:embed="rId54" cstate="screen">
            <a:alphaModFix/>
            <a:extLst>
              <a:ext uri="{28A0092B-C50C-407E-A947-70E740481C1C}">
                <a14:useLocalDpi xmlns:a14="http://schemas.microsoft.com/office/drawing/2010/main"/>
              </a:ext>
            </a:extLst>
          </a:blip>
          <a:srcRect/>
          <a:stretch/>
        </p:blipFill>
        <p:spPr>
          <a:xfrm rot="-5399996">
            <a:off x="-3306146" y="3312957"/>
            <a:ext cx="6857993" cy="232100"/>
          </a:xfrm>
          <a:prstGeom prst="rect">
            <a:avLst/>
          </a:prstGeom>
          <a:noFill/>
          <a:ln>
            <a:noFill/>
          </a:ln>
        </p:spPr>
      </p:pic>
      <p:pic>
        <p:nvPicPr>
          <p:cNvPr id="16" name="Google Shape;16;p21"/>
          <p:cNvPicPr preferRelativeResize="0"/>
          <p:nvPr/>
        </p:nvPicPr>
        <p:blipFill rotWithShape="1">
          <a:blip r:embed="rId55">
            <a:alphaModFix/>
          </a:blip>
          <a:srcRect/>
          <a:stretch/>
        </p:blipFill>
        <p:spPr>
          <a:xfrm>
            <a:off x="6457952" y="5486448"/>
            <a:ext cx="2483150" cy="110113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Shape 412"/>
        <p:cNvGrpSpPr/>
        <p:nvPr/>
      </p:nvGrpSpPr>
      <p:grpSpPr>
        <a:xfrm>
          <a:off x="0" y="0"/>
          <a:ext cx="0" cy="0"/>
          <a:chOff x="0" y="0"/>
          <a:chExt cx="0" cy="0"/>
        </a:xfrm>
      </p:grpSpPr>
      <p:sp>
        <p:nvSpPr>
          <p:cNvPr id="413" name="Google Shape;413;p23"/>
          <p:cNvSpPr txBox="1">
            <a:spLocks noGrp="1"/>
          </p:cNvSpPr>
          <p:nvPr>
            <p:ph type="title"/>
          </p:nvPr>
        </p:nvSpPr>
        <p:spPr>
          <a:xfrm>
            <a:off x="628652" y="365126"/>
            <a:ext cx="7886700" cy="132556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3EB1C8"/>
              </a:buClr>
              <a:buSzPts val="3600"/>
              <a:buFont typeface="Plus Jakarta Sans Medium"/>
              <a:buNone/>
              <a:defRPr sz="3600" b="0" i="0" u="none" strike="noStrike" cap="none">
                <a:solidFill>
                  <a:srgbClr val="3EB1C8"/>
                </a:solidFill>
                <a:latin typeface="Plus Jakarta Sans Medium"/>
                <a:ea typeface="Plus Jakarta Sans Medium"/>
                <a:cs typeface="Plus Jakarta Sans Medium"/>
                <a:sym typeface="Plus Jakarta Sans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14" name="Google Shape;414;p23"/>
          <p:cNvSpPr txBox="1">
            <a:spLocks noGrp="1"/>
          </p:cNvSpPr>
          <p:nvPr>
            <p:ph type="body" idx="1"/>
          </p:nvPr>
        </p:nvSpPr>
        <p:spPr>
          <a:xfrm>
            <a:off x="628652" y="1825627"/>
            <a:ext cx="7886700" cy="435133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1"/>
              </a:spcBef>
              <a:spcAft>
                <a:spcPts val="0"/>
              </a:spcAft>
              <a:buClr>
                <a:srgbClr val="575757"/>
              </a:buClr>
              <a:buSzPts val="2800"/>
              <a:buFont typeface="Arial"/>
              <a:buChar char="•"/>
              <a:defRPr sz="2800" b="0" i="0" u="none" strike="noStrike" cap="none">
                <a:solidFill>
                  <a:srgbClr val="575757"/>
                </a:solidFill>
                <a:latin typeface="Plus Jakarta Sans Medium"/>
                <a:ea typeface="Plus Jakarta Sans Medium"/>
                <a:cs typeface="Plus Jakarta Sans Medium"/>
                <a:sym typeface="Plus Jakarta Sans Medium"/>
              </a:defRPr>
            </a:lvl1pPr>
            <a:lvl2pPr marL="914400" marR="0" lvl="1" indent="-381000" algn="l" rtl="0">
              <a:lnSpc>
                <a:spcPct val="90000"/>
              </a:lnSpc>
              <a:spcBef>
                <a:spcPts val="499"/>
              </a:spcBef>
              <a:spcAft>
                <a:spcPts val="0"/>
              </a:spcAft>
              <a:buClr>
                <a:srgbClr val="575757"/>
              </a:buClr>
              <a:buSzPts val="2400"/>
              <a:buFont typeface="Arial"/>
              <a:buChar char="•"/>
              <a:defRPr sz="2400" b="0" i="0" u="none" strike="noStrike" cap="none">
                <a:solidFill>
                  <a:srgbClr val="575757"/>
                </a:solidFill>
                <a:latin typeface="Plus Jakarta Sans Medium"/>
                <a:ea typeface="Plus Jakarta Sans Medium"/>
                <a:cs typeface="Plus Jakarta Sans Medium"/>
                <a:sym typeface="Plus Jakarta Sans Medium"/>
              </a:defRPr>
            </a:lvl2pPr>
            <a:lvl3pPr marL="1371600" marR="0" lvl="2" indent="-355600" algn="l" rtl="0">
              <a:lnSpc>
                <a:spcPct val="90000"/>
              </a:lnSpc>
              <a:spcBef>
                <a:spcPts val="499"/>
              </a:spcBef>
              <a:spcAft>
                <a:spcPts val="0"/>
              </a:spcAft>
              <a:buClr>
                <a:srgbClr val="575757"/>
              </a:buClr>
              <a:buSzPts val="2000"/>
              <a:buFont typeface="Arial"/>
              <a:buChar char="•"/>
              <a:defRPr sz="2000" b="0" i="0" u="none" strike="noStrike" cap="none">
                <a:solidFill>
                  <a:srgbClr val="575757"/>
                </a:solidFill>
                <a:latin typeface="Plus Jakarta Sans Medium"/>
                <a:ea typeface="Plus Jakarta Sans Medium"/>
                <a:cs typeface="Plus Jakarta Sans Medium"/>
                <a:sym typeface="Plus Jakarta Sans Medium"/>
              </a:defRPr>
            </a:lvl3pPr>
            <a:lvl4pPr marL="1828800" marR="0" lvl="3"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4pPr>
            <a:lvl5pPr marL="2286000" marR="0" lvl="4" indent="-342900" algn="l" rtl="0">
              <a:lnSpc>
                <a:spcPct val="90000"/>
              </a:lnSpc>
              <a:spcBef>
                <a:spcPts val="499"/>
              </a:spcBef>
              <a:spcAft>
                <a:spcPts val="0"/>
              </a:spcAft>
              <a:buClr>
                <a:srgbClr val="575757"/>
              </a:buClr>
              <a:buSzPts val="1800"/>
              <a:buFont typeface="Arial"/>
              <a:buChar char="•"/>
              <a:defRPr sz="1800" b="0" i="0" u="none" strike="noStrike" cap="none">
                <a:solidFill>
                  <a:srgbClr val="575757"/>
                </a:solidFill>
                <a:latin typeface="Plus Jakarta Sans Medium"/>
                <a:ea typeface="Plus Jakarta Sans Medium"/>
                <a:cs typeface="Plus Jakarta Sans Medium"/>
                <a:sym typeface="Plus Jakarta Sans Medium"/>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415" name="Google Shape;415;p23"/>
          <p:cNvSpPr txBox="1">
            <a:spLocks noGrp="1"/>
          </p:cNvSpPr>
          <p:nvPr>
            <p:ph type="dt" idx="10"/>
          </p:nvPr>
        </p:nvSpPr>
        <p:spPr>
          <a:xfrm>
            <a:off x="628652" y="6356351"/>
            <a:ext cx="2057400" cy="365126"/>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6" name="Google Shape;416;p23"/>
          <p:cNvSpPr txBox="1">
            <a:spLocks noGrp="1"/>
          </p:cNvSpPr>
          <p:nvPr>
            <p:ph type="ftr" idx="11"/>
          </p:nvPr>
        </p:nvSpPr>
        <p:spPr>
          <a:xfrm>
            <a:off x="3028952" y="6356351"/>
            <a:ext cx="3086100" cy="365126"/>
          </a:xfrm>
          <a:prstGeom prst="rect">
            <a:avLst/>
          </a:prstGeom>
          <a:noFill/>
          <a:ln>
            <a:noFill/>
          </a:ln>
        </p:spPr>
        <p:txBody>
          <a:bodyPr spcFirstLastPara="1" wrap="square" lIns="91425" tIns="45700" rIns="91425" bIns="45700" anchor="ctr" anchorCtr="1">
            <a:noAutofit/>
          </a:bodyPr>
          <a:lstStyle>
            <a:lvl1pPr marR="0" lvl="0" algn="ct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7" name="Google Shape;417;p23"/>
          <p:cNvSpPr txBox="1">
            <a:spLocks noGrp="1"/>
          </p:cNvSpPr>
          <p:nvPr>
            <p:ph type="sldNum" idx="12"/>
          </p:nvPr>
        </p:nvSpPr>
        <p:spPr>
          <a:xfrm>
            <a:off x="6457952" y="6356351"/>
            <a:ext cx="2057400" cy="365126"/>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1pPr>
            <a:lvl2pPr marL="0" marR="0" lvl="1"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2pPr>
            <a:lvl3pPr marL="0" marR="0" lvl="2"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3pPr>
            <a:lvl4pPr marL="0" marR="0" lvl="3"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4pPr>
            <a:lvl5pPr marL="0" marR="0" lvl="4"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5pPr>
            <a:lvl6pPr marL="0" marR="0" lvl="5"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6pPr>
            <a:lvl7pPr marL="0" marR="0" lvl="6"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7pPr>
            <a:lvl8pPr marL="0" marR="0" lvl="7"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8pPr>
            <a:lvl9pPr marL="0" marR="0" lvl="8" indent="0" algn="r" rtl="0">
              <a:lnSpc>
                <a:spcPct val="100000"/>
              </a:lnSpc>
              <a:spcBef>
                <a:spcPts val="0"/>
              </a:spcBef>
              <a:spcAft>
                <a:spcPts val="0"/>
              </a:spcAft>
              <a:buClr>
                <a:srgbClr val="898C9D"/>
              </a:buClr>
              <a:buSzPts val="1200"/>
              <a:buFont typeface="Calibri"/>
              <a:buNone/>
              <a:defRPr sz="1200" b="0" i="0" u="none" strike="noStrike" cap="none">
                <a:solidFill>
                  <a:srgbClr val="898C9D"/>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418" name="Google Shape;418;p23"/>
          <p:cNvPicPr preferRelativeResize="0"/>
          <p:nvPr/>
        </p:nvPicPr>
        <p:blipFill rotWithShape="1">
          <a:blip r:embed="rId54" cstate="screen">
            <a:alphaModFix/>
            <a:extLst>
              <a:ext uri="{28A0092B-C50C-407E-A947-70E740481C1C}">
                <a14:useLocalDpi xmlns:a14="http://schemas.microsoft.com/office/drawing/2010/main"/>
              </a:ext>
            </a:extLst>
          </a:blip>
          <a:srcRect/>
          <a:stretch/>
        </p:blipFill>
        <p:spPr>
          <a:xfrm rot="-5399996">
            <a:off x="-3306146" y="3312957"/>
            <a:ext cx="6857993" cy="2321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8" r:id="rId26"/>
    <p:sldLayoutId id="2147483729" r:id="rId27"/>
    <p:sldLayoutId id="2147483730" r:id="rId28"/>
    <p:sldLayoutId id="2147483731" r:id="rId29"/>
    <p:sldLayoutId id="2147483732" r:id="rId30"/>
    <p:sldLayoutId id="2147483733" r:id="rId31"/>
    <p:sldLayoutId id="2147483734" r:id="rId32"/>
    <p:sldLayoutId id="2147483735" r:id="rId33"/>
    <p:sldLayoutId id="2147483736" r:id="rId34"/>
    <p:sldLayoutId id="2147483737" r:id="rId35"/>
    <p:sldLayoutId id="2147483738" r:id="rId36"/>
    <p:sldLayoutId id="2147483739" r:id="rId37"/>
    <p:sldLayoutId id="2147483740" r:id="rId38"/>
    <p:sldLayoutId id="2147483741" r:id="rId39"/>
    <p:sldLayoutId id="2147483742" r:id="rId40"/>
    <p:sldLayoutId id="2147483743" r:id="rId41"/>
    <p:sldLayoutId id="2147483744" r:id="rId42"/>
    <p:sldLayoutId id="2147483745" r:id="rId43"/>
    <p:sldLayoutId id="2147483746" r:id="rId44"/>
    <p:sldLayoutId id="2147483747" r:id="rId45"/>
    <p:sldLayoutId id="2147483748" r:id="rId46"/>
    <p:sldLayoutId id="2147483749" r:id="rId47"/>
    <p:sldLayoutId id="2147483750" r:id="rId48"/>
    <p:sldLayoutId id="2147483751" r:id="rId49"/>
    <p:sldLayoutId id="2147483752" r:id="rId50"/>
    <p:sldLayoutId id="2147483753" r:id="rId51"/>
    <p:sldLayoutId id="2147483754" r:id="rId5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23/07/2025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3271719557"/>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 id="2147483799" r:id="rId44"/>
    <p:sldLayoutId id="2147483800" r:id="rId45"/>
    <p:sldLayoutId id="2147483801" r:id="rId46"/>
    <p:sldLayoutId id="2147483802" r:id="rId47"/>
    <p:sldLayoutId id="2147483803" r:id="rId48"/>
    <p:sldLayoutId id="2147483804" r:id="rId49"/>
    <p:sldLayoutId id="2147483805" r:id="rId50"/>
    <p:sldLayoutId id="2147483806" r:id="rId51"/>
    <p:sldLayoutId id="2147483807" r:id="rId52"/>
    <p:sldLayoutId id="2147483826" r:id="rId53"/>
    <p:sldLayoutId id="2147483827"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1.xml"/></Relationships>
</file>

<file path=ppt/slides/_rels/slide11.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1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11.xml"/><Relationship Id="rId1" Type="http://schemas.openxmlformats.org/officeDocument/2006/relationships/slideLayout" Target="../slideLayouts/slideLayout111.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jpg"/></Relationships>
</file>

<file path=ppt/slides/_rels/slide13.xml.rels><?xml version="1.0" encoding="UTF-8" standalone="yes"?>
<Relationships xmlns="http://schemas.openxmlformats.org/package/2006/relationships"><Relationship Id="rId3" Type="http://schemas.openxmlformats.org/officeDocument/2006/relationships/hyperlink" Target="http://funkyant.weebly.com/" TargetMode="External"/><Relationship Id="rId2" Type="http://schemas.openxmlformats.org/officeDocument/2006/relationships/notesSlide" Target="../notesSlides/notesSlide12.xml"/><Relationship Id="rId1" Type="http://schemas.openxmlformats.org/officeDocument/2006/relationships/slideLayout" Target="../slideLayouts/slideLayout58.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14.xml.rels><?xml version="1.0" encoding="UTF-8" standalone="yes"?>
<Relationships xmlns="http://schemas.openxmlformats.org/package/2006/relationships"><Relationship Id="rId8" Type="http://schemas.openxmlformats.org/officeDocument/2006/relationships/hyperlink" Target="https://scholar.google.co.uk/citations?user=Y9W1kXztQmQC&amp;hl=en" TargetMode="External"/><Relationship Id="rId3" Type="http://schemas.openxmlformats.org/officeDocument/2006/relationships/hyperlink" Target="https://www.scifac.hku.hk/people/ashton-louise-amy" TargetMode="External"/><Relationship Id="rId7" Type="http://schemas.openxmlformats.org/officeDocument/2006/relationships/hyperlink" Target="https://research-repository.uwa.edu.au/en/persons/raphael-didham" TargetMode="External"/><Relationship Id="rId2" Type="http://schemas.openxmlformats.org/officeDocument/2006/relationships/notesSlide" Target="../notesSlides/notesSlide13.xml"/><Relationship Id="rId1" Type="http://schemas.openxmlformats.org/officeDocument/2006/relationships/slideLayout" Target="../slideLayouts/slideLayout111.xml"/><Relationship Id="rId6" Type="http://schemas.openxmlformats.org/officeDocument/2006/relationships/hyperlink" Target="https://research-repository.uwa.edu.au/en/persons/theo-evans" TargetMode="External"/><Relationship Id="rId5" Type="http://schemas.openxmlformats.org/officeDocument/2006/relationships/hyperlink" Target="https://www.liverpool.ac.uk/environmental-sciences/staff/catherine-parr/publications/" TargetMode="External"/><Relationship Id="rId10" Type="http://schemas.openxmlformats.org/officeDocument/2006/relationships/hyperlink" Target="https://scholar.google.com/citations?hl=en&amp;user=JF3tx6UAAAAJ&amp;view_op=list_works&amp;sortby=pubdate" TargetMode="External"/><Relationship Id="rId4" Type="http://schemas.openxmlformats.org/officeDocument/2006/relationships/hyperlink" Target="http://funkyant.weebly.com/people.html" TargetMode="External"/><Relationship Id="rId9" Type="http://schemas.openxmlformats.org/officeDocument/2006/relationships/hyperlink" Target="https://www.nhm.ac.uk/our-science/departments-and-staff/staff-directory/paul-eggleton.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8.xml"/></Relationships>
</file>

<file path=ppt/slides/_rels/slide16.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4.xml"/><Relationship Id="rId1" Type="http://schemas.openxmlformats.org/officeDocument/2006/relationships/slideLayout" Target="../slideLayouts/slideLayout111.xml"/><Relationship Id="rId5" Type="http://schemas.openxmlformats.org/officeDocument/2006/relationships/image" Target="../media/image172.png"/><Relationship Id="rId4" Type="http://schemas.openxmlformats.org/officeDocument/2006/relationships/image" Target="../media/image171.png"/></Relationships>
</file>

<file path=ppt/slides/_rels/slide17.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15.xml"/><Relationship Id="rId1" Type="http://schemas.openxmlformats.org/officeDocument/2006/relationships/slideLayout" Target="../slideLayouts/slideLayout111.xml"/><Relationship Id="rId6" Type="http://schemas.openxmlformats.org/officeDocument/2006/relationships/image" Target="../media/image176.png"/><Relationship Id="rId5" Type="http://schemas.openxmlformats.org/officeDocument/2006/relationships/image" Target="../media/image175.jpeg"/><Relationship Id="rId4" Type="http://schemas.openxmlformats.org/officeDocument/2006/relationships/image" Target="../media/image174.jpg"/></Relationships>
</file>

<file path=ppt/slides/_rels/slide18.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6.xml"/><Relationship Id="rId1" Type="http://schemas.openxmlformats.org/officeDocument/2006/relationships/slideLayout" Target="../slideLayouts/slideLayout111.xml"/><Relationship Id="rId5" Type="http://schemas.openxmlformats.org/officeDocument/2006/relationships/image" Target="../media/image170.png"/><Relationship Id="rId4" Type="http://schemas.openxmlformats.org/officeDocument/2006/relationships/image" Target="../media/image17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1.xml"/></Relationships>
</file>

<file path=ppt/slides/_rels/slide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2.xml"/><Relationship Id="rId1" Type="http://schemas.openxmlformats.org/officeDocument/2006/relationships/slideLayout" Target="../slideLayouts/slideLayout53.xml"/><Relationship Id="rId4" Type="http://schemas.openxmlformats.org/officeDocument/2006/relationships/image" Target="../media/image147.png"/></Relationships>
</file>

<file path=ppt/slides/_rels/slide20.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56.xml"/><Relationship Id="rId4" Type="http://schemas.openxmlformats.org/officeDocument/2006/relationships/hyperlink" Target="https://forms.gle/J9gp5EQU8HRebaFa7"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82.png"/><Relationship Id="rId2" Type="http://schemas.openxmlformats.org/officeDocument/2006/relationships/notesSlide" Target="../notesSlides/notesSlide19.xml"/><Relationship Id="rId1" Type="http://schemas.openxmlformats.org/officeDocument/2006/relationships/slideLayout" Target="../slideLayouts/slideLayout56.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image" Target="../media/image179.png"/></Relationships>
</file>

<file path=ppt/slides/_rels/slide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4.xml"/><Relationship Id="rId1" Type="http://schemas.openxmlformats.org/officeDocument/2006/relationships/slideLayout" Target="../slideLayouts/slideLayout53.xml"/><Relationship Id="rId4" Type="http://schemas.openxmlformats.org/officeDocument/2006/relationships/image" Target="../media/image150.jpg"/></Relationships>
</file>

<file path=ppt/slides/_rels/slide5.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5.xml"/><Relationship Id="rId1" Type="http://schemas.openxmlformats.org/officeDocument/2006/relationships/slideLayout" Target="../slideLayouts/slideLayout53.xml"/><Relationship Id="rId4" Type="http://schemas.openxmlformats.org/officeDocument/2006/relationships/image" Target="../media/image152.jpg"/></Relationships>
</file>

<file path=ppt/slides/_rels/slide6.xml.rels><?xml version="1.0" encoding="UTF-8" standalone="yes"?>
<Relationships xmlns="http://schemas.openxmlformats.org/package/2006/relationships"><Relationship Id="rId8" Type="http://schemas.openxmlformats.org/officeDocument/2006/relationships/image" Target="../media/image158.jpeg"/><Relationship Id="rId3" Type="http://schemas.openxmlformats.org/officeDocument/2006/relationships/image" Target="../media/image153.png"/><Relationship Id="rId7" Type="http://schemas.openxmlformats.org/officeDocument/2006/relationships/image" Target="../media/image157.png"/><Relationship Id="rId2" Type="http://schemas.openxmlformats.org/officeDocument/2006/relationships/notesSlide" Target="../notesSlides/notesSlide6.xml"/><Relationship Id="rId1" Type="http://schemas.openxmlformats.org/officeDocument/2006/relationships/slideLayout" Target="../slideLayouts/slideLayout53.xml"/><Relationship Id="rId6" Type="http://schemas.openxmlformats.org/officeDocument/2006/relationships/image" Target="../media/image156.png"/><Relationship Id="rId5" Type="http://schemas.openxmlformats.org/officeDocument/2006/relationships/image" Target="../media/image155.png"/><Relationship Id="rId4" Type="http://schemas.openxmlformats.org/officeDocument/2006/relationships/image" Target="../media/image154.png"/></Relationships>
</file>

<file path=ppt/slides/_rels/slide7.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8.xml"/><Relationship Id="rId1" Type="http://schemas.openxmlformats.org/officeDocument/2006/relationships/slideLayout" Target="../slideLayouts/slideLayout111.xml"/></Relationships>
</file>

<file path=ppt/slides/_rels/slide9.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9.xml"/><Relationship Id="rId1" Type="http://schemas.openxmlformats.org/officeDocument/2006/relationships/slideLayout" Target="../slideLayouts/slideLayout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Google Shape;821;p1"/>
          <p:cNvSpPr txBox="1">
            <a:spLocks noGrp="1"/>
          </p:cNvSpPr>
          <p:nvPr>
            <p:ph type="ctrTitle"/>
          </p:nvPr>
        </p:nvSpPr>
        <p:spPr>
          <a:xfrm>
            <a:off x="704003" y="4196747"/>
            <a:ext cx="7772400" cy="1401000"/>
          </a:xfrm>
          <a:prstGeom prst="rect">
            <a:avLst/>
          </a:prstGeom>
          <a:noFill/>
          <a:ln>
            <a:noFill/>
          </a:ln>
        </p:spPr>
        <p:txBody>
          <a:bodyPr spcFirstLastPara="1" wrap="square" lIns="91425" tIns="45700" rIns="91425" bIns="45700" anchor="b" anchorCtr="1">
            <a:noAutofit/>
          </a:bodyPr>
          <a:lstStyle/>
          <a:p>
            <a:pPr marL="0" lvl="0" indent="0" algn="ctr" rtl="0">
              <a:lnSpc>
                <a:spcPct val="90000"/>
              </a:lnSpc>
              <a:spcBef>
                <a:spcPts val="0"/>
              </a:spcBef>
              <a:spcAft>
                <a:spcPts val="0"/>
              </a:spcAft>
              <a:buClr>
                <a:srgbClr val="3EB1C8"/>
              </a:buClr>
              <a:buSzPts val="5400"/>
              <a:buFont typeface="Calibri"/>
              <a:buNone/>
            </a:pPr>
            <a:r>
              <a:rPr lang="en-GB" sz="4000" dirty="0">
                <a:latin typeface="Calibri" panose="020F0502020204030204" pitchFamily="34" charset="0"/>
                <a:cs typeface="Calibri" panose="020F0502020204030204" pitchFamily="34" charset="0"/>
              </a:rPr>
              <a:t>Termites can help rainforests survive droughts</a:t>
            </a:r>
            <a:endParaRPr sz="4000" dirty="0">
              <a:latin typeface="Calibri" panose="020F0502020204030204" pitchFamily="34" charset="0"/>
              <a:ea typeface="Calibri"/>
              <a:cs typeface="Calibri" panose="020F0502020204030204" pitchFamily="34" charset="0"/>
              <a:sym typeface="Calibri"/>
            </a:endParaRPr>
          </a:p>
        </p:txBody>
      </p:sp>
      <p:sp>
        <p:nvSpPr>
          <p:cNvPr id="822" name="Google Shape;822;p1"/>
          <p:cNvSpPr txBox="1">
            <a:spLocks noGrp="1"/>
          </p:cNvSpPr>
          <p:nvPr>
            <p:ph type="subTitle" idx="1"/>
          </p:nvPr>
        </p:nvSpPr>
        <p:spPr>
          <a:xfrm>
            <a:off x="913437" y="371904"/>
            <a:ext cx="6858000" cy="1655761"/>
          </a:xfrm>
          <a:prstGeom prst="rect">
            <a:avLst/>
          </a:prstGeom>
          <a:noFill/>
          <a:ln>
            <a:noFill/>
          </a:ln>
        </p:spPr>
        <p:txBody>
          <a:bodyPr spcFirstLastPara="1" wrap="square" lIns="91425" tIns="45700" rIns="91425" bIns="45700" anchor="t" anchorCtr="1">
            <a:normAutofit/>
          </a:bodyPr>
          <a:lstStyle/>
          <a:p>
            <a:pPr marL="0" lvl="0" indent="0" algn="ctr" rtl="0">
              <a:lnSpc>
                <a:spcPct val="90000"/>
              </a:lnSpc>
              <a:spcBef>
                <a:spcPts val="0"/>
              </a:spcBef>
              <a:spcAft>
                <a:spcPts val="0"/>
              </a:spcAft>
              <a:buClr>
                <a:srgbClr val="E10098"/>
              </a:buClr>
              <a:buSzPts val="2400"/>
              <a:buNone/>
            </a:pPr>
            <a:endParaRPr/>
          </a:p>
          <a:p>
            <a:pPr marL="0" lvl="0" indent="0" algn="ctr" rtl="0">
              <a:lnSpc>
                <a:spcPct val="90000"/>
              </a:lnSpc>
              <a:spcBef>
                <a:spcPts val="1001"/>
              </a:spcBef>
              <a:spcAft>
                <a:spcPts val="0"/>
              </a:spcAft>
              <a:buClr>
                <a:srgbClr val="E10098"/>
              </a:buClr>
              <a:buSzPts val="2400"/>
              <a:buNone/>
            </a:pPr>
            <a:endParaRPr/>
          </a:p>
        </p:txBody>
      </p:sp>
      <p:sp>
        <p:nvSpPr>
          <p:cNvPr id="823" name="Google Shape;823;p1"/>
          <p:cNvSpPr txBox="1"/>
          <p:nvPr/>
        </p:nvSpPr>
        <p:spPr>
          <a:xfrm>
            <a:off x="667586" y="5597747"/>
            <a:ext cx="5875718"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i="0" u="none" strike="noStrike" cap="none" dirty="0">
                <a:solidFill>
                  <a:srgbClr val="E10098"/>
                </a:solidFill>
                <a:latin typeface="Calibri" panose="020F0502020204030204" pitchFamily="34" charset="0"/>
                <a:ea typeface="Calibri"/>
                <a:cs typeface="Calibri" panose="020F0502020204030204" pitchFamily="34" charset="0"/>
                <a:sym typeface="Calibri"/>
              </a:rPr>
              <a:t>Teacher Guide</a:t>
            </a:r>
            <a:endParaRPr sz="1800"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n-GB" sz="1800" dirty="0">
                <a:solidFill>
                  <a:srgbClr val="00205B"/>
                </a:solidFill>
                <a:latin typeface="Calibri" panose="020F0502020204030204" pitchFamily="34" charset="0"/>
                <a:ea typeface="Calibri"/>
                <a:cs typeface="Calibri" panose="020F0502020204030204" pitchFamily="34" charset="0"/>
                <a:sym typeface="Calibri"/>
              </a:rPr>
              <a:t>Curriculum link: Food chains / Climate change</a:t>
            </a:r>
          </a:p>
          <a:p>
            <a:pPr marL="0" marR="0" lvl="0" indent="0" algn="l" rtl="0">
              <a:spcBef>
                <a:spcPts val="0"/>
              </a:spcBef>
              <a:spcAft>
                <a:spcPts val="0"/>
              </a:spcAft>
              <a:buNone/>
            </a:pPr>
            <a:r>
              <a:rPr lang="en-GB" sz="1800" dirty="0">
                <a:solidFill>
                  <a:srgbClr val="00205B"/>
                </a:solidFill>
                <a:latin typeface="Calibri" panose="020F0502020204030204" pitchFamily="34" charset="0"/>
                <a:cs typeface="Calibri" panose="020F0502020204030204" pitchFamily="34" charset="0"/>
                <a:sym typeface="Calibri"/>
              </a:rPr>
              <a:t>Suitable: 7-12 years</a:t>
            </a:r>
            <a:endParaRPr sz="1800" dirty="0">
              <a:latin typeface="Calibri" panose="020F0502020204030204" pitchFamily="34" charset="0"/>
              <a:cs typeface="Calibri" panose="020F0502020204030204" pitchFamily="34" charset="0"/>
            </a:endParaRPr>
          </a:p>
        </p:txBody>
      </p:sp>
      <p:sp>
        <p:nvSpPr>
          <p:cNvPr id="824" name="Google Shape;824;p1"/>
          <p:cNvSpPr txBox="1"/>
          <p:nvPr/>
        </p:nvSpPr>
        <p:spPr>
          <a:xfrm>
            <a:off x="667587" y="2275589"/>
            <a:ext cx="611065"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NASA</a:t>
            </a:r>
            <a:endParaRPr/>
          </a:p>
        </p:txBody>
      </p:sp>
      <p:pic>
        <p:nvPicPr>
          <p:cNvPr id="825" name="Google Shape;825;p1" descr="Logo&#10;&#10;Description automatically generated"/>
          <p:cNvPicPr preferRelativeResize="0"/>
          <p:nvPr/>
        </p:nvPicPr>
        <p:blipFill rotWithShape="1">
          <a:blip r:embed="rId3">
            <a:alphaModFix/>
          </a:blip>
          <a:srcRect/>
          <a:stretch/>
        </p:blipFill>
        <p:spPr>
          <a:xfrm>
            <a:off x="3132000" y="2758427"/>
            <a:ext cx="2880000" cy="1582329"/>
          </a:xfrm>
          <a:prstGeom prst="rect">
            <a:avLst/>
          </a:prstGeom>
          <a:noFill/>
          <a:ln>
            <a:noFill/>
          </a:ln>
        </p:spPr>
      </p:pic>
      <p:pic>
        <p:nvPicPr>
          <p:cNvPr id="4" name="Picture 3" descr="A group of ants on dirt&#10;&#10;Description automatically generated">
            <a:extLst>
              <a:ext uri="{FF2B5EF4-FFF2-40B4-BE49-F238E27FC236}">
                <a16:creationId xmlns:a16="http://schemas.microsoft.com/office/drawing/2014/main" id="{034367C7-7EA8-01FB-4D63-66B853D3AA1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2000" y="400106"/>
            <a:ext cx="7920000" cy="215378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0"/>
        <p:cNvGrpSpPr/>
        <p:nvPr/>
      </p:nvGrpSpPr>
      <p:grpSpPr>
        <a:xfrm>
          <a:off x="0" y="0"/>
          <a:ext cx="0" cy="0"/>
          <a:chOff x="0" y="0"/>
          <a:chExt cx="0" cy="0"/>
        </a:xfrm>
      </p:grpSpPr>
      <p:sp>
        <p:nvSpPr>
          <p:cNvPr id="941" name="Google Shape;941;p10"/>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the scientists find out?</a:t>
            </a:r>
            <a:endParaRPr kern="1200" dirty="0">
              <a:latin typeface="+mn-lt"/>
              <a:cs typeface="Plus Jakarta Sans Medium" pitchFamily="2" charset="0"/>
            </a:endParaRPr>
          </a:p>
        </p:txBody>
      </p:sp>
      <p:sp>
        <p:nvSpPr>
          <p:cNvPr id="942" name="Google Shape;942;p10"/>
          <p:cNvSpPr txBox="1"/>
          <p:nvPr/>
        </p:nvSpPr>
        <p:spPr>
          <a:xfrm>
            <a:off x="8138597" y="6608450"/>
            <a:ext cx="1005403"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Georgia Tech</a:t>
            </a:r>
            <a:endParaRPr/>
          </a:p>
        </p:txBody>
      </p:sp>
      <p:sp>
        <p:nvSpPr>
          <p:cNvPr id="943" name="Google Shape;943;p10"/>
          <p:cNvSpPr/>
          <p:nvPr/>
        </p:nvSpPr>
        <p:spPr>
          <a:xfrm>
            <a:off x="1520398" y="5495974"/>
            <a:ext cx="6103200" cy="996900"/>
          </a:xfrm>
          <a:prstGeom prst="roundRect">
            <a:avLst>
              <a:gd name="adj" fmla="val 16667"/>
            </a:avLst>
          </a:prstGeom>
          <a:solidFill>
            <a:srgbClr val="3EB1C8"/>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dirty="0">
                <a:solidFill>
                  <a:schemeClr val="lt1"/>
                </a:solidFill>
                <a:latin typeface="+mn-lt"/>
                <a:ea typeface="Calibri"/>
                <a:cs typeface="Calibri"/>
                <a:sym typeface="Calibri"/>
              </a:rPr>
              <a:t>What conclusions can you draw from these observations?</a:t>
            </a:r>
            <a:endParaRPr sz="1800" dirty="0">
              <a:latin typeface="+mn-lt"/>
            </a:endParaRPr>
          </a:p>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a:p>
            <a:pPr marL="0" marR="0" lvl="0" indent="0" algn="ctr" rtl="0">
              <a:spcBef>
                <a:spcPts val="0"/>
              </a:spcBef>
              <a:spcAft>
                <a:spcPts val="0"/>
              </a:spcAft>
              <a:buNone/>
            </a:pPr>
            <a:r>
              <a:rPr lang="en-GB" sz="1800" dirty="0">
                <a:solidFill>
                  <a:schemeClr val="lt1"/>
                </a:solidFill>
                <a:latin typeface="+mn-lt"/>
                <a:ea typeface="Calibri"/>
                <a:cs typeface="Calibri"/>
                <a:sym typeface="Calibri"/>
              </a:rPr>
              <a:t>Do any of these results surprise you?</a:t>
            </a:r>
            <a:endParaRPr sz="1800" dirty="0">
              <a:latin typeface="+mn-lt"/>
            </a:endParaRPr>
          </a:p>
        </p:txBody>
      </p:sp>
      <p:sp>
        <p:nvSpPr>
          <p:cNvPr id="944" name="Google Shape;944;p10"/>
          <p:cNvSpPr txBox="1"/>
          <p:nvPr/>
        </p:nvSpPr>
        <p:spPr>
          <a:xfrm>
            <a:off x="628648" y="1467632"/>
            <a:ext cx="78867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During the </a:t>
            </a:r>
            <a:r>
              <a:rPr lang="en-GB" sz="1800" b="1" dirty="0">
                <a:solidFill>
                  <a:schemeClr val="dk1"/>
                </a:solidFill>
                <a:latin typeface="Calibri"/>
                <a:ea typeface="Calibri"/>
                <a:cs typeface="Calibri"/>
                <a:sym typeface="Calibri"/>
              </a:rPr>
              <a:t>drought</a:t>
            </a:r>
            <a:r>
              <a:rPr lang="en-GB" sz="1800" dirty="0">
                <a:solidFill>
                  <a:schemeClr val="dk1"/>
                </a:solidFill>
                <a:latin typeface="Calibri"/>
                <a:ea typeface="Calibri"/>
                <a:cs typeface="Calibri"/>
                <a:sym typeface="Calibri"/>
              </a:rPr>
              <a:t> period, there were some significant differences between the test and control areas.</a:t>
            </a:r>
            <a:endParaRPr dirty="0"/>
          </a:p>
        </p:txBody>
      </p:sp>
      <p:graphicFrame>
        <p:nvGraphicFramePr>
          <p:cNvPr id="945" name="Google Shape;945;p10"/>
          <p:cNvGraphicFramePr/>
          <p:nvPr>
            <p:extLst>
              <p:ext uri="{D42A27DB-BD31-4B8C-83A1-F6EECF244321}">
                <p14:modId xmlns:p14="http://schemas.microsoft.com/office/powerpoint/2010/main" val="3751455770"/>
              </p:ext>
            </p:extLst>
          </p:nvPr>
        </p:nvGraphicFramePr>
        <p:xfrm>
          <a:off x="1105953" y="2494831"/>
          <a:ext cx="6932089" cy="2620275"/>
        </p:xfrm>
        <a:graphic>
          <a:graphicData uri="http://schemas.openxmlformats.org/drawingml/2006/table">
            <a:tbl>
              <a:tblPr>
                <a:noFill/>
                <a:tableStyleId>{45E5F912-A809-432D-B4A6-CF2F0CCBE4AF}</a:tableStyleId>
              </a:tblPr>
              <a:tblGrid>
                <a:gridCol w="2517697">
                  <a:extLst>
                    <a:ext uri="{9D8B030D-6E8A-4147-A177-3AD203B41FA5}">
                      <a16:colId xmlns:a16="http://schemas.microsoft.com/office/drawing/2014/main" val="20000"/>
                    </a:ext>
                  </a:extLst>
                </a:gridCol>
                <a:gridCol w="4414392">
                  <a:extLst>
                    <a:ext uri="{9D8B030D-6E8A-4147-A177-3AD203B41FA5}">
                      <a16:colId xmlns:a16="http://schemas.microsoft.com/office/drawing/2014/main" val="20001"/>
                    </a:ext>
                  </a:extLst>
                </a:gridCol>
              </a:tblGrid>
              <a:tr h="1041775">
                <a:tc>
                  <a:txBody>
                    <a:bodyPr/>
                    <a:lstStyle/>
                    <a:p>
                      <a:pPr marL="0" lvl="0" indent="0" algn="l" rtl="0">
                        <a:spcBef>
                          <a:spcPts val="0"/>
                        </a:spcBef>
                        <a:spcAft>
                          <a:spcPts val="0"/>
                        </a:spcAft>
                        <a:buClr>
                          <a:schemeClr val="dk1"/>
                        </a:buClr>
                        <a:buFont typeface="Arial"/>
                        <a:buNone/>
                      </a:pPr>
                      <a:r>
                        <a:rPr lang="en-GB" sz="1800" b="1">
                          <a:solidFill>
                            <a:schemeClr val="dk1"/>
                          </a:solidFill>
                          <a:latin typeface="+mn-lt"/>
                          <a:ea typeface="Calibri"/>
                          <a:cs typeface="Calibri"/>
                          <a:sym typeface="Calibri"/>
                        </a:rPr>
                        <a:t>Variables observed/measured by the scientists</a:t>
                      </a:r>
                      <a:endParaRPr sz="1800" b="1">
                        <a:latin typeface="+mn-lt"/>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GB" sz="1800" b="1" dirty="0">
                          <a:solidFill>
                            <a:schemeClr val="dk1"/>
                          </a:solidFill>
                          <a:latin typeface="+mn-lt"/>
                          <a:ea typeface="Calibri"/>
                          <a:cs typeface="Calibri"/>
                          <a:sym typeface="Calibri"/>
                        </a:rPr>
                        <a:t>Observations in control area (with termites) compared with test area (no termites)</a:t>
                      </a:r>
                      <a:endParaRPr sz="1800" b="1" dirty="0">
                        <a:latin typeface="+mn-lt"/>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94625">
                <a:tc>
                  <a:txBody>
                    <a:bodyPr/>
                    <a:lstStyle/>
                    <a:p>
                      <a:pPr marL="0" marR="0" lvl="0" indent="0" algn="l" rtl="0">
                        <a:spcBef>
                          <a:spcPts val="0"/>
                        </a:spcBef>
                        <a:spcAft>
                          <a:spcPts val="0"/>
                        </a:spcAft>
                        <a:buNone/>
                      </a:pPr>
                      <a:r>
                        <a:rPr lang="en-GB" sz="1800">
                          <a:latin typeface="+mn-lt"/>
                        </a:rPr>
                        <a:t>Depth of leaf litter</a:t>
                      </a:r>
                      <a:endParaRPr sz="1800">
                        <a:latin typeface="+mn-lt"/>
                      </a:endParaRPr>
                    </a:p>
                  </a:txBody>
                  <a:tcPr marL="91450" marR="91450"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22% lower</a:t>
                      </a:r>
                      <a:endParaRPr sz="1800" dirty="0">
                        <a:latin typeface="+mn-lt"/>
                      </a:endParaRPr>
                    </a:p>
                  </a:txBody>
                  <a:tcPr marL="91450" marR="91450" marT="45725" marB="457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94625">
                <a:tc>
                  <a:txBody>
                    <a:bodyPr/>
                    <a:lstStyle/>
                    <a:p>
                      <a:pPr marL="0" marR="0" lvl="0" indent="0" algn="l" rtl="0">
                        <a:spcBef>
                          <a:spcPts val="0"/>
                        </a:spcBef>
                        <a:spcAft>
                          <a:spcPts val="0"/>
                        </a:spcAft>
                        <a:buNone/>
                      </a:pPr>
                      <a:r>
                        <a:rPr lang="en-GB" sz="1800">
                          <a:latin typeface="+mn-lt"/>
                        </a:rPr>
                        <a:t>Soil moisture</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26% higher</a:t>
                      </a:r>
                      <a:endParaRPr sz="1800" dirty="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94625">
                <a:tc>
                  <a:txBody>
                    <a:bodyPr/>
                    <a:lstStyle/>
                    <a:p>
                      <a:pPr marL="0" marR="0" lvl="0" indent="0" algn="l" rtl="0">
                        <a:spcBef>
                          <a:spcPts val="0"/>
                        </a:spcBef>
                        <a:spcAft>
                          <a:spcPts val="0"/>
                        </a:spcAft>
                        <a:buNone/>
                      </a:pPr>
                      <a:r>
                        <a:rPr lang="en-GB" sz="1800">
                          <a:latin typeface="+mn-lt"/>
                        </a:rPr>
                        <a:t>Soil nutrients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a:latin typeface="+mn-lt"/>
                        </a:rPr>
                        <a:t>Better distribution of soil nutrients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94625">
                <a:tc>
                  <a:txBody>
                    <a:bodyPr/>
                    <a:lstStyle/>
                    <a:p>
                      <a:pPr marL="0" marR="0" lvl="0" indent="0" algn="l" rtl="0">
                        <a:spcBef>
                          <a:spcPts val="0"/>
                        </a:spcBef>
                        <a:spcAft>
                          <a:spcPts val="0"/>
                        </a:spcAft>
                        <a:buNone/>
                      </a:pPr>
                      <a:r>
                        <a:rPr lang="en-GB" sz="1800">
                          <a:latin typeface="+mn-lt"/>
                        </a:rPr>
                        <a:t>Survival of seedlings</a:t>
                      </a:r>
                      <a:endParaRPr sz="180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GB" sz="1800" dirty="0">
                          <a:latin typeface="+mn-lt"/>
                        </a:rPr>
                        <a:t>51% higher</a:t>
                      </a:r>
                      <a:endParaRPr sz="1800" dirty="0">
                        <a:latin typeface="+mn-lt"/>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FA84-E5C3-E9CF-AC1E-0D969FAF2C2F}"/>
              </a:ext>
            </a:extLst>
          </p:cNvPr>
          <p:cNvSpPr>
            <a:spLocks noGrp="1"/>
          </p:cNvSpPr>
          <p:nvPr>
            <p:ph type="title"/>
          </p:nvPr>
        </p:nvSpPr>
        <p:spPr>
          <a:xfrm>
            <a:off x="628652" y="365126"/>
            <a:ext cx="7886700" cy="1018800"/>
          </a:xfrm>
        </p:spPr>
        <p:txBody>
          <a:bodyPr/>
          <a:lstStyle/>
          <a:p>
            <a:r>
              <a:rPr lang="en-GB" dirty="0">
                <a:latin typeface="+mn-lt"/>
              </a:rPr>
              <a:t>What did the scientists conclude?</a:t>
            </a:r>
          </a:p>
        </p:txBody>
      </p:sp>
      <p:sp>
        <p:nvSpPr>
          <p:cNvPr id="6" name="TextBox 5">
            <a:extLst>
              <a:ext uri="{FF2B5EF4-FFF2-40B4-BE49-F238E27FC236}">
                <a16:creationId xmlns:a16="http://schemas.microsoft.com/office/drawing/2014/main" id="{460BC299-7950-D7DE-AD80-D16B59D6AF5B}"/>
              </a:ext>
            </a:extLst>
          </p:cNvPr>
          <p:cNvSpPr txBox="1"/>
          <p:nvPr/>
        </p:nvSpPr>
        <p:spPr>
          <a:xfrm>
            <a:off x="628648" y="1690688"/>
            <a:ext cx="8227253" cy="2308324"/>
          </a:xfrm>
          <a:prstGeom prst="rect">
            <a:avLst/>
          </a:prstGeom>
          <a:noFill/>
        </p:spPr>
        <p:txBody>
          <a:bodyPr wrap="square">
            <a:spAutoFit/>
          </a:bodyPr>
          <a:lstStyle/>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Termites increase the </a:t>
            </a:r>
            <a:r>
              <a:rPr lang="en-GB" sz="1800" b="1" dirty="0">
                <a:latin typeface="+mn-lt"/>
                <a:cs typeface="Calibri" panose="020F0502020204030204" pitchFamily="34" charset="0"/>
              </a:rPr>
              <a:t>decomposition of dead material </a:t>
            </a:r>
            <a:r>
              <a:rPr lang="en-GB" sz="1800" b="0" dirty="0">
                <a:latin typeface="+mn-lt"/>
                <a:cs typeface="Calibri" panose="020F0502020204030204" pitchFamily="34" charset="0"/>
              </a:rPr>
              <a:t>on the forest floor</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mn-lt"/>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 activity increases </a:t>
            </a:r>
            <a:r>
              <a:rPr lang="en-GB" sz="1800" b="1" dirty="0">
                <a:latin typeface="+mn-lt"/>
                <a:cs typeface="Calibri" panose="020F0502020204030204" pitchFamily="34" charset="0"/>
              </a:rPr>
              <a:t>soil moisture</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mn-lt"/>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r>
              <a:rPr lang="en-GB" sz="1800" b="0" dirty="0">
                <a:latin typeface="+mn-lt"/>
                <a:cs typeface="Calibri" panose="020F0502020204030204" pitchFamily="34" charset="0"/>
              </a:rPr>
              <a:t>Termite activity improves </a:t>
            </a:r>
            <a:r>
              <a:rPr lang="en-GB" sz="1800" b="1" dirty="0">
                <a:latin typeface="+mn-lt"/>
                <a:cs typeface="Calibri" panose="020F0502020204030204" pitchFamily="34" charset="0"/>
              </a:rPr>
              <a:t>soil nutrients</a:t>
            </a: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Calibri" panose="020F0502020204030204" pitchFamily="34" charset="0"/>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endParaRPr lang="en-GB" sz="1800" b="0" dirty="0">
              <a:latin typeface="Calibri" panose="020F0502020204030204" pitchFamily="34" charset="0"/>
              <a:cs typeface="Calibri" panose="020F0502020204030204" pitchFamily="34" charset="0"/>
            </a:endParaRPr>
          </a:p>
          <a:p>
            <a:pPr marL="171450" marR="0" lvl="0" indent="-171450" algn="l" rtl="0">
              <a:lnSpc>
                <a:spcPct val="100000"/>
              </a:lnSpc>
              <a:spcBef>
                <a:spcPts val="0"/>
              </a:spcBef>
              <a:spcAft>
                <a:spcPts val="0"/>
              </a:spcAft>
              <a:buClr>
                <a:schemeClr val="dk1"/>
              </a:buClr>
              <a:buSzPts val="1200"/>
              <a:buFont typeface="Arial"/>
              <a:buChar char="•"/>
            </a:pPr>
            <a:endParaRPr lang="en-GB" sz="1800"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08DBA4F9-AF3C-75D2-6149-F5704522D1D8}"/>
              </a:ext>
            </a:extLst>
          </p:cNvPr>
          <p:cNvPicPr>
            <a:picLocks noChangeAspect="1"/>
          </p:cNvPicPr>
          <p:nvPr/>
        </p:nvPicPr>
        <p:blipFill>
          <a:blip r:embed="rId2"/>
          <a:stretch>
            <a:fillRect/>
          </a:stretch>
        </p:blipFill>
        <p:spPr>
          <a:xfrm>
            <a:off x="3554355" y="4229574"/>
            <a:ext cx="2035289" cy="1972803"/>
          </a:xfrm>
          <a:prstGeom prst="rect">
            <a:avLst/>
          </a:prstGeom>
        </p:spPr>
      </p:pic>
      <p:sp>
        <p:nvSpPr>
          <p:cNvPr id="8" name="Arrow: Down 7">
            <a:extLst>
              <a:ext uri="{FF2B5EF4-FFF2-40B4-BE49-F238E27FC236}">
                <a16:creationId xmlns:a16="http://schemas.microsoft.com/office/drawing/2014/main" id="{765A00AF-7B7D-7AE3-6239-1F0142144EE5}"/>
              </a:ext>
            </a:extLst>
          </p:cNvPr>
          <p:cNvSpPr/>
          <p:nvPr/>
        </p:nvSpPr>
        <p:spPr>
          <a:xfrm>
            <a:off x="4164903" y="3385236"/>
            <a:ext cx="814192" cy="844338"/>
          </a:xfrm>
          <a:prstGeom prst="down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6B1368F-5FCF-0799-1043-5D73404EF00D}"/>
              </a:ext>
            </a:extLst>
          </p:cNvPr>
          <p:cNvSpPr txBox="1"/>
          <p:nvPr/>
        </p:nvSpPr>
        <p:spPr>
          <a:xfrm>
            <a:off x="628648" y="6123542"/>
            <a:ext cx="7991606" cy="369332"/>
          </a:xfrm>
          <a:prstGeom prst="rect">
            <a:avLst/>
          </a:prstGeom>
          <a:noFill/>
        </p:spPr>
        <p:txBody>
          <a:bodyPr wrap="square">
            <a:spAutoFit/>
          </a:bodyPr>
          <a:lstStyle/>
          <a:p>
            <a:r>
              <a:rPr lang="en-GB" sz="1800" dirty="0">
                <a:latin typeface="+mn-lt"/>
                <a:cs typeface="Calibri" panose="020F0502020204030204" pitchFamily="34" charset="0"/>
              </a:rPr>
              <a:t>Many </a:t>
            </a:r>
            <a:r>
              <a:rPr lang="en-GB" sz="1800" b="1" dirty="0">
                <a:latin typeface="+mn-lt"/>
                <a:cs typeface="Calibri" panose="020F0502020204030204" pitchFamily="34" charset="0"/>
              </a:rPr>
              <a:t>more young plants survive </a:t>
            </a:r>
            <a:r>
              <a:rPr lang="en-GB" sz="1800" dirty="0">
                <a:latin typeface="+mn-lt"/>
                <a:cs typeface="Calibri" panose="020F0502020204030204" pitchFamily="34" charset="0"/>
              </a:rPr>
              <a:t>when termites are present during dry conditions.</a:t>
            </a:r>
          </a:p>
        </p:txBody>
      </p:sp>
    </p:spTree>
    <p:extLst>
      <p:ext uri="{BB962C8B-B14F-4D97-AF65-F5344CB8AC3E}">
        <p14:creationId xmlns:p14="http://schemas.microsoft.com/office/powerpoint/2010/main" val="1114666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Google Shape;951;g2916461d063_0_8"/>
          <p:cNvSpPr txBox="1">
            <a:spLocks noGrp="1"/>
          </p:cNvSpPr>
          <p:nvPr>
            <p:ph type="title"/>
          </p:nvPr>
        </p:nvSpPr>
        <p:spPr>
          <a:xfrm>
            <a:off x="628652" y="365126"/>
            <a:ext cx="8291715" cy="1018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kern="1200" dirty="0">
                <a:latin typeface="+mn-lt"/>
                <a:cs typeface="Plus Jakarta Sans Medium" pitchFamily="2" charset="0"/>
              </a:rPr>
              <a:t>Why is this important for climate change?</a:t>
            </a:r>
            <a:endParaRPr kern="1200" dirty="0">
              <a:latin typeface="+mn-lt"/>
              <a:cs typeface="Plus Jakarta Sans Medium" pitchFamily="2" charset="0"/>
            </a:endParaRPr>
          </a:p>
        </p:txBody>
      </p:sp>
      <p:sp>
        <p:nvSpPr>
          <p:cNvPr id="952" name="Google Shape;952;g2916461d063_0_8"/>
          <p:cNvSpPr txBox="1"/>
          <p:nvPr/>
        </p:nvSpPr>
        <p:spPr>
          <a:xfrm>
            <a:off x="3800400" y="1722237"/>
            <a:ext cx="1543200" cy="646500"/>
          </a:xfrm>
          <a:prstGeom prst="rect">
            <a:avLst/>
          </a:prstGeom>
          <a:noFill/>
          <a:ln w="9525" cap="flat" cmpd="sng">
            <a:solidFill>
              <a:srgbClr val="3EB1C8"/>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Dry conditions in rainforest</a:t>
            </a:r>
            <a:endParaRPr dirty="0"/>
          </a:p>
        </p:txBody>
      </p:sp>
      <p:sp>
        <p:nvSpPr>
          <p:cNvPr id="953" name="Google Shape;953;g2916461d063_0_8"/>
          <p:cNvSpPr txBox="1"/>
          <p:nvPr/>
        </p:nvSpPr>
        <p:spPr>
          <a:xfrm>
            <a:off x="4771967" y="2634343"/>
            <a:ext cx="4148400"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rgbClr val="000000"/>
                </a:solidFill>
                <a:latin typeface="Calibri"/>
                <a:ea typeface="Calibri"/>
                <a:cs typeface="Calibri"/>
                <a:sym typeface="Calibri"/>
              </a:rPr>
              <a:t>Termites</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Dry ground - easier to tunnel</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Leaf litter pulled below ground and eaten</a:t>
            </a:r>
            <a:endParaRPr dirty="0"/>
          </a:p>
        </p:txBody>
      </p:sp>
      <p:sp>
        <p:nvSpPr>
          <p:cNvPr id="954" name="Google Shape;954;g2916461d063_0_8"/>
          <p:cNvSpPr txBox="1"/>
          <p:nvPr/>
        </p:nvSpPr>
        <p:spPr>
          <a:xfrm>
            <a:off x="5203302" y="4021708"/>
            <a:ext cx="34830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Termite poo containing nutrients and water released into soil</a:t>
            </a:r>
            <a:endParaRPr dirty="0"/>
          </a:p>
        </p:txBody>
      </p:sp>
      <p:sp>
        <p:nvSpPr>
          <p:cNvPr id="955" name="Google Shape;955;g2916461d063_0_8"/>
          <p:cNvSpPr txBox="1"/>
          <p:nvPr/>
        </p:nvSpPr>
        <p:spPr>
          <a:xfrm>
            <a:off x="5065002" y="5227050"/>
            <a:ext cx="3621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More plants will survive and grow</a:t>
            </a:r>
            <a:endParaRPr dirty="0"/>
          </a:p>
        </p:txBody>
      </p:sp>
      <p:sp>
        <p:nvSpPr>
          <p:cNvPr id="956" name="Google Shape;956;g2916461d063_0_8"/>
          <p:cNvSpPr/>
          <p:nvPr/>
        </p:nvSpPr>
        <p:spPr>
          <a:xfrm rot="-5400000">
            <a:off x="5806822" y="1573817"/>
            <a:ext cx="431100" cy="923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7" name="Google Shape;957;g2916461d063_0_8"/>
          <p:cNvSpPr/>
          <p:nvPr/>
        </p:nvSpPr>
        <p:spPr>
          <a:xfrm rot="5400000">
            <a:off x="2892470" y="1573817"/>
            <a:ext cx="431100" cy="923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8" name="Google Shape;958;g2916461d063_0_8"/>
          <p:cNvSpPr/>
          <p:nvPr/>
        </p:nvSpPr>
        <p:spPr>
          <a:xfrm>
            <a:off x="6741057" y="3493236"/>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59" name="Google Shape;959;g2916461d063_0_8"/>
          <p:cNvSpPr/>
          <p:nvPr/>
        </p:nvSpPr>
        <p:spPr>
          <a:xfrm>
            <a:off x="6741057" y="4678829"/>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pic>
        <p:nvPicPr>
          <p:cNvPr id="960" name="Google Shape;960;g2916461d063_0_8" descr="A picture containing outdoor, plant, flower, vegetabl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840607" y="5657487"/>
            <a:ext cx="2232000" cy="1069660"/>
          </a:xfrm>
          <a:prstGeom prst="rect">
            <a:avLst/>
          </a:prstGeom>
          <a:noFill/>
          <a:ln w="38100" cap="flat" cmpd="sng">
            <a:solidFill>
              <a:srgbClr val="3EB1C8"/>
            </a:solidFill>
            <a:prstDash val="solid"/>
            <a:round/>
            <a:headEnd type="none" w="sm" len="sm"/>
            <a:tailEnd type="none" w="sm" len="sm"/>
          </a:ln>
        </p:spPr>
      </p:pic>
      <p:sp>
        <p:nvSpPr>
          <p:cNvPr id="961" name="Google Shape;961;g2916461d063_0_8"/>
          <p:cNvSpPr txBox="1"/>
          <p:nvPr/>
        </p:nvSpPr>
        <p:spPr>
          <a:xfrm>
            <a:off x="1321909" y="2639130"/>
            <a:ext cx="19284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rgbClr val="000000"/>
                </a:solidFill>
                <a:latin typeface="Calibri"/>
                <a:ea typeface="Calibri"/>
                <a:cs typeface="Calibri"/>
                <a:sym typeface="Calibri"/>
              </a:rPr>
              <a:t>Fungi &amp; bacteria</a:t>
            </a:r>
            <a:endParaRPr dirty="0"/>
          </a:p>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Struggle to survive</a:t>
            </a:r>
            <a:endParaRPr dirty="0"/>
          </a:p>
        </p:txBody>
      </p:sp>
      <p:sp>
        <p:nvSpPr>
          <p:cNvPr id="962" name="Google Shape;962;g2916461d063_0_8"/>
          <p:cNvSpPr txBox="1"/>
          <p:nvPr/>
        </p:nvSpPr>
        <p:spPr>
          <a:xfrm>
            <a:off x="939011" y="4021708"/>
            <a:ext cx="2692500" cy="6465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Fewer nutrients and less moisture released into soil</a:t>
            </a:r>
            <a:endParaRPr dirty="0"/>
          </a:p>
        </p:txBody>
      </p:sp>
      <p:sp>
        <p:nvSpPr>
          <p:cNvPr id="963" name="Google Shape;963;g2916461d063_0_8"/>
          <p:cNvSpPr txBox="1"/>
          <p:nvPr/>
        </p:nvSpPr>
        <p:spPr>
          <a:xfrm>
            <a:off x="474611" y="5191960"/>
            <a:ext cx="3621300" cy="369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dirty="0">
                <a:solidFill>
                  <a:srgbClr val="000000"/>
                </a:solidFill>
                <a:latin typeface="Calibri"/>
                <a:ea typeface="Calibri"/>
                <a:cs typeface="Calibri"/>
                <a:sym typeface="Calibri"/>
              </a:rPr>
              <a:t>Plants will find it hard to survive</a:t>
            </a:r>
            <a:endParaRPr dirty="0"/>
          </a:p>
        </p:txBody>
      </p:sp>
      <p:sp>
        <p:nvSpPr>
          <p:cNvPr id="964" name="Google Shape;964;g2916461d063_0_8"/>
          <p:cNvSpPr/>
          <p:nvPr/>
        </p:nvSpPr>
        <p:spPr>
          <a:xfrm>
            <a:off x="2069728" y="3364935"/>
            <a:ext cx="431100" cy="5364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965" name="Google Shape;965;g2916461d063_0_8"/>
          <p:cNvSpPr/>
          <p:nvPr/>
        </p:nvSpPr>
        <p:spPr>
          <a:xfrm>
            <a:off x="2069728" y="4629655"/>
            <a:ext cx="431100" cy="537600"/>
          </a:xfrm>
          <a:prstGeom prst="downArrow">
            <a:avLst>
              <a:gd name="adj1" fmla="val 50000"/>
              <a:gd name="adj2" fmla="val 50000"/>
            </a:avLst>
          </a:prstGeom>
          <a:solidFill>
            <a:srgbClr val="3EB1C8"/>
          </a:solidFill>
          <a:ln w="25400" cap="flat" cmpd="sng">
            <a:no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pic>
        <p:nvPicPr>
          <p:cNvPr id="966" name="Google Shape;966;g2916461d063_0_8" descr="A picture containing rock, rocky, food, outdoor&#10;&#10;Description automatically generated"/>
          <p:cNvPicPr preferRelativeResize="0"/>
          <p:nvPr/>
        </p:nvPicPr>
        <p:blipFill rotWithShape="1">
          <a:blip r:embed="rId4">
            <a:alphaModFix/>
          </a:blip>
          <a:srcRect/>
          <a:stretch/>
        </p:blipFill>
        <p:spPr>
          <a:xfrm>
            <a:off x="1170040" y="5615687"/>
            <a:ext cx="2232000" cy="1153260"/>
          </a:xfrm>
          <a:prstGeom prst="rect">
            <a:avLst/>
          </a:prstGeom>
          <a:noFill/>
          <a:ln w="38100" cap="flat" cmpd="sng">
            <a:solidFill>
              <a:srgbClr val="3EB1C8"/>
            </a:solidFill>
            <a:prstDash val="solid"/>
            <a:round/>
            <a:headEnd type="none" w="sm" len="sm"/>
            <a:tailEnd type="none" w="sm" len="sm"/>
          </a:ln>
        </p:spPr>
      </p:pic>
      <p:pic>
        <p:nvPicPr>
          <p:cNvPr id="967" name="Google Shape;967;g2916461d063_0_8"/>
          <p:cNvPicPr preferRelativeResize="0"/>
          <p:nvPr/>
        </p:nvPicPr>
        <p:blipFill rotWithShape="1">
          <a:blip r:embed="rId5">
            <a:alphaModFix/>
          </a:blip>
          <a:srcRect/>
          <a:stretch/>
        </p:blipFill>
        <p:spPr>
          <a:xfrm>
            <a:off x="1662677" y="1481390"/>
            <a:ext cx="1041187" cy="1041187"/>
          </a:xfrm>
          <a:prstGeom prst="rect">
            <a:avLst/>
          </a:prstGeom>
          <a:noFill/>
          <a:ln>
            <a:noFill/>
          </a:ln>
        </p:spPr>
      </p:pic>
      <p:pic>
        <p:nvPicPr>
          <p:cNvPr id="969" name="Google Shape;969;g2916461d063_0_8" descr="Shape&#10;&#10;Description automatically generated with low confidence"/>
          <p:cNvPicPr preferRelativeResize="0"/>
          <p:nvPr/>
        </p:nvPicPr>
        <p:blipFill rotWithShape="1">
          <a:blip r:embed="rId6">
            <a:alphaModFix/>
          </a:blip>
          <a:srcRect/>
          <a:stretch/>
        </p:blipFill>
        <p:spPr>
          <a:xfrm rot="2882458">
            <a:off x="6648911" y="1457691"/>
            <a:ext cx="717596" cy="115565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86D3C-F57B-730A-F4B8-6A01F29C80C0}"/>
              </a:ext>
            </a:extLst>
          </p:cNvPr>
          <p:cNvSpPr>
            <a:spLocks noGrp="1"/>
          </p:cNvSpPr>
          <p:nvPr>
            <p:ph type="title"/>
          </p:nvPr>
        </p:nvSpPr>
        <p:spPr/>
        <p:txBody>
          <a:bodyPr/>
          <a:lstStyle/>
          <a:p>
            <a:r>
              <a:rPr lang="en-GB" dirty="0"/>
              <a:t>Who were the scientists?</a:t>
            </a:r>
          </a:p>
        </p:txBody>
      </p:sp>
      <p:sp>
        <p:nvSpPr>
          <p:cNvPr id="15" name="TextBox 14">
            <a:extLst>
              <a:ext uri="{FF2B5EF4-FFF2-40B4-BE49-F238E27FC236}">
                <a16:creationId xmlns:a16="http://schemas.microsoft.com/office/drawing/2014/main" id="{7136CF83-E968-4497-A6FD-4535F1BDE60B}"/>
              </a:ext>
            </a:extLst>
          </p:cNvPr>
          <p:cNvSpPr txBox="1"/>
          <p:nvPr/>
        </p:nvSpPr>
        <p:spPr>
          <a:xfrm>
            <a:off x="628648" y="1484001"/>
            <a:ext cx="8174729" cy="923330"/>
          </a:xfrm>
          <a:prstGeom prst="rect">
            <a:avLst/>
          </a:prstGeom>
          <a:noFill/>
        </p:spPr>
        <p:txBody>
          <a:bodyPr wrap="square" rtlCol="0">
            <a:spAutoFit/>
          </a:bodyPr>
          <a:lstStyle/>
          <a:p>
            <a:r>
              <a:rPr lang="en-GB" sz="1800" dirty="0">
                <a:latin typeface="Calibri" panose="020F0502020204030204" pitchFamily="34" charset="0"/>
                <a:cs typeface="Calibri" panose="020F0502020204030204" pitchFamily="34" charset="0"/>
              </a:rPr>
              <a:t>Dr Hannah Griffiths and Professor Kate Parr work in the </a:t>
            </a:r>
            <a:r>
              <a:rPr lang="en-GB" sz="1800" b="1" dirty="0">
                <a:latin typeface="Calibri" panose="020F0502020204030204" pitchFamily="34" charset="0"/>
                <a:cs typeface="Calibri" panose="020F0502020204030204" pitchFamily="34" charset="0"/>
                <a:hlinkClick r:id="rId3"/>
              </a:rPr>
              <a:t>Funky Ant Lab</a:t>
            </a:r>
            <a:r>
              <a:rPr lang="en-GB" sz="1800" dirty="0">
                <a:latin typeface="Calibri" panose="020F0502020204030204" pitchFamily="34" charset="0"/>
                <a:cs typeface="Calibri" panose="020F0502020204030204" pitchFamily="34" charset="0"/>
              </a:rPr>
              <a:t> at the University of Liverpool, UK. They are interested in </a:t>
            </a:r>
            <a:r>
              <a:rPr lang="en-GB" sz="1800" b="1" dirty="0">
                <a:latin typeface="Calibri" panose="020F0502020204030204" pitchFamily="34" charset="0"/>
                <a:cs typeface="Calibri" panose="020F0502020204030204" pitchFamily="34" charset="0"/>
              </a:rPr>
              <a:t>biodiversity</a:t>
            </a:r>
            <a:r>
              <a:rPr lang="en-GB" sz="1800" dirty="0">
                <a:latin typeface="Calibri" panose="020F0502020204030204" pitchFamily="34" charset="0"/>
                <a:cs typeface="Calibri" panose="020F0502020204030204" pitchFamily="34" charset="0"/>
              </a:rPr>
              <a:t> and the role of insects in different </a:t>
            </a:r>
            <a:r>
              <a:rPr lang="en-GB" sz="1800" b="1" dirty="0">
                <a:latin typeface="Calibri" panose="020F0502020204030204" pitchFamily="34" charset="0"/>
                <a:cs typeface="Calibri" panose="020F0502020204030204" pitchFamily="34" charset="0"/>
              </a:rPr>
              <a:t>ecosystems</a:t>
            </a:r>
            <a:r>
              <a:rPr lang="en-GB" sz="1800" dirty="0">
                <a:latin typeface="Calibri" panose="020F0502020204030204" pitchFamily="34" charset="0"/>
                <a:cs typeface="Calibri" panose="020F0502020204030204" pitchFamily="34" charset="0"/>
              </a:rPr>
              <a:t>. They have published lots of papers about ants and termites.</a:t>
            </a:r>
          </a:p>
        </p:txBody>
      </p:sp>
      <p:pic>
        <p:nvPicPr>
          <p:cNvPr id="5" name="Picture 4" descr="A picture containing outdoor, person&#10;&#10;Description automatically generated">
            <a:extLst>
              <a:ext uri="{FF2B5EF4-FFF2-40B4-BE49-F238E27FC236}">
                <a16:creationId xmlns:a16="http://schemas.microsoft.com/office/drawing/2014/main" id="{CB79F242-0C43-4E87-8663-69107EEA77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2719566" y="2942651"/>
            <a:ext cx="2736304" cy="2055773"/>
          </a:xfrm>
          <a:prstGeom prst="rect">
            <a:avLst/>
          </a:prstGeom>
          <a:ln w="38100">
            <a:solidFill>
              <a:schemeClr val="accent1"/>
            </a:solidFill>
          </a:ln>
        </p:spPr>
      </p:pic>
      <p:pic>
        <p:nvPicPr>
          <p:cNvPr id="8" name="Picture 7" descr="A picture containing outdoor, person, person, plant&#10;&#10;Description automatically generated">
            <a:extLst>
              <a:ext uri="{FF2B5EF4-FFF2-40B4-BE49-F238E27FC236}">
                <a16:creationId xmlns:a16="http://schemas.microsoft.com/office/drawing/2014/main" id="{5082EB90-D7D7-4EC5-8295-0F2B0C80F1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347" y="2602384"/>
            <a:ext cx="2188510" cy="2736305"/>
          </a:xfrm>
          <a:prstGeom prst="rect">
            <a:avLst/>
          </a:prstGeom>
          <a:ln w="38100">
            <a:solidFill>
              <a:schemeClr val="accent1"/>
            </a:solidFill>
          </a:ln>
        </p:spPr>
      </p:pic>
      <p:pic>
        <p:nvPicPr>
          <p:cNvPr id="10" name="Picture 9">
            <a:extLst>
              <a:ext uri="{FF2B5EF4-FFF2-40B4-BE49-F238E27FC236}">
                <a16:creationId xmlns:a16="http://schemas.microsoft.com/office/drawing/2014/main" id="{A964DC1F-5F7A-47C3-BBDA-7FECBE40E0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16144" y="2564905"/>
            <a:ext cx="2504772" cy="2736305"/>
          </a:xfrm>
          <a:prstGeom prst="rect">
            <a:avLst/>
          </a:prstGeom>
          <a:ln w="38100">
            <a:solidFill>
              <a:schemeClr val="accent1"/>
            </a:solidFill>
          </a:ln>
        </p:spPr>
      </p:pic>
      <p:sp>
        <p:nvSpPr>
          <p:cNvPr id="11" name="TextBox 10">
            <a:extLst>
              <a:ext uri="{FF2B5EF4-FFF2-40B4-BE49-F238E27FC236}">
                <a16:creationId xmlns:a16="http://schemas.microsoft.com/office/drawing/2014/main" id="{187BE0C6-3630-463D-8FE6-C280AE98AB37}"/>
              </a:ext>
            </a:extLst>
          </p:cNvPr>
          <p:cNvSpPr txBox="1"/>
          <p:nvPr/>
        </p:nvSpPr>
        <p:spPr>
          <a:xfrm>
            <a:off x="641817" y="5407148"/>
            <a:ext cx="4572080" cy="923330"/>
          </a:xfrm>
          <a:prstGeom prst="rect">
            <a:avLst/>
          </a:prstGeom>
          <a:noFill/>
        </p:spPr>
        <p:txBody>
          <a:bodyPr wrap="square" rtlCol="0">
            <a:spAutoFit/>
          </a:bodyPr>
          <a:lstStyle/>
          <a:p>
            <a:pPr algn="l"/>
            <a:r>
              <a:rPr lang="en-GB" sz="1800" b="1" i="0" u="none" strike="noStrike" baseline="0" dirty="0">
                <a:latin typeface="Calibri" panose="020F0502020204030204" pitchFamily="34" charset="0"/>
                <a:cs typeface="Calibri" panose="020F0502020204030204" pitchFamily="34" charset="0"/>
              </a:rPr>
              <a:t>Dr Hannah Griffiths </a:t>
            </a:r>
            <a:r>
              <a:rPr lang="en-GB" sz="1800" b="0" i="0" u="none" strike="noStrike" baseline="0" dirty="0">
                <a:latin typeface="Calibri" panose="020F0502020204030204" pitchFamily="34" charset="0"/>
                <a:cs typeface="Calibri" panose="020F0502020204030204" pitchFamily="34" charset="0"/>
              </a:rPr>
              <a:t>working in the forest where she was carrying out this research (left), and in a woodland close to her home (right).</a:t>
            </a:r>
            <a:endParaRPr lang="en-GB"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447599A-83AD-42C6-A594-A69D1FD73B9B}"/>
              </a:ext>
            </a:extLst>
          </p:cNvPr>
          <p:cNvSpPr txBox="1"/>
          <p:nvPr/>
        </p:nvSpPr>
        <p:spPr>
          <a:xfrm>
            <a:off x="6042330" y="5373999"/>
            <a:ext cx="2852399" cy="1200329"/>
          </a:xfrm>
          <a:prstGeom prst="rect">
            <a:avLst/>
          </a:prstGeom>
          <a:noFill/>
        </p:spPr>
        <p:txBody>
          <a:bodyPr wrap="square" rtlCol="0">
            <a:spAutoFit/>
          </a:bodyPr>
          <a:lstStyle/>
          <a:p>
            <a:r>
              <a:rPr lang="en-GB" sz="1800" b="1" dirty="0">
                <a:latin typeface="Calibri" panose="020F0502020204030204" pitchFamily="34" charset="0"/>
                <a:cs typeface="Calibri" panose="020F0502020204030204" pitchFamily="34" charset="0"/>
              </a:rPr>
              <a:t>Professor Kate Parr </a:t>
            </a:r>
            <a:r>
              <a:rPr lang="en-GB" sz="1800" dirty="0">
                <a:latin typeface="Calibri" panose="020F0502020204030204" pitchFamily="34" charset="0"/>
                <a:cs typeface="Calibri" panose="020F0502020204030204" pitchFamily="34" charset="0"/>
              </a:rPr>
              <a:t>is a professor of tropical ecology and heads the research in the Funky Ant Lab. .</a:t>
            </a:r>
            <a:endParaRPr lang="en-GB" sz="1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1545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sp>
        <p:nvSpPr>
          <p:cNvPr id="975" name="Google Shape;975;p14"/>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ct val="100000"/>
              <a:buFont typeface="Plus Jakarta Sans Medium"/>
              <a:buNone/>
            </a:pPr>
            <a:r>
              <a:rPr lang="en-GB" dirty="0">
                <a:latin typeface="+mn-lt"/>
                <a:cs typeface="Plus Jakarta Sans Medium"/>
              </a:rPr>
              <a:t>Who were the scientists</a:t>
            </a:r>
            <a:endParaRPr kern="1200" dirty="0">
              <a:latin typeface="+mn-lt"/>
              <a:cs typeface="Plus Jakarta Sans Medium"/>
            </a:endParaRPr>
          </a:p>
        </p:txBody>
      </p:sp>
      <p:sp>
        <p:nvSpPr>
          <p:cNvPr id="3" name="Google Shape;1051;p20">
            <a:extLst>
              <a:ext uri="{FF2B5EF4-FFF2-40B4-BE49-F238E27FC236}">
                <a16:creationId xmlns:a16="http://schemas.microsoft.com/office/drawing/2014/main" id="{03451E14-EFFB-D731-CB5C-B6960CA5BE12}"/>
              </a:ext>
            </a:extLst>
          </p:cNvPr>
          <p:cNvSpPr txBox="1"/>
          <p:nvPr/>
        </p:nvSpPr>
        <p:spPr>
          <a:xfrm>
            <a:off x="628648" y="1383926"/>
            <a:ext cx="8515352" cy="50782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u="sng" dirty="0">
                <a:solidFill>
                  <a:schemeClr val="dk1"/>
                </a:solidFill>
                <a:latin typeface="+mn-lt"/>
                <a:ea typeface="Calibri"/>
                <a:cs typeface="Calibri"/>
                <a:sym typeface="Calibri"/>
                <a:hlinkClick r:id="rId3">
                  <a:extLst>
                    <a:ext uri="{A12FA001-AC4F-418D-AE19-62706E023703}">
                      <ahyp:hlinkClr xmlns:ahyp="http://schemas.microsoft.com/office/drawing/2018/hyperlinkcolor" val="tx"/>
                    </a:ext>
                  </a:extLst>
                </a:hlinkClick>
              </a:rPr>
              <a:t>Dr Louise Amy Ashton</a:t>
            </a:r>
            <a:r>
              <a:rPr lang="en-GB" sz="1800" dirty="0">
                <a:solidFill>
                  <a:schemeClr val="dk1"/>
                </a:solidFill>
                <a:latin typeface="+mn-lt"/>
                <a:ea typeface="Calibri"/>
                <a:cs typeface="Calibri"/>
                <a:sym typeface="Calibri"/>
              </a:rPr>
              <a:t> works at the School of Biological Sciences at Hong Kong University. She is interested in </a:t>
            </a:r>
            <a:r>
              <a:rPr lang="en-GB" sz="1800" b="1" dirty="0">
                <a:solidFill>
                  <a:schemeClr val="dk1"/>
                </a:solidFill>
                <a:latin typeface="+mn-lt"/>
                <a:ea typeface="Calibri"/>
                <a:cs typeface="Calibri"/>
                <a:sym typeface="Calibri"/>
              </a:rPr>
              <a:t>biodiversity</a:t>
            </a:r>
            <a:r>
              <a:rPr lang="en-GB" sz="1800" dirty="0">
                <a:solidFill>
                  <a:schemeClr val="dk1"/>
                </a:solidFill>
                <a:latin typeface="+mn-lt"/>
                <a:ea typeface="Calibri"/>
                <a:cs typeface="Calibri"/>
                <a:sym typeface="Calibri"/>
              </a:rPr>
              <a:t> and the role of insects in tropical rain forests.</a:t>
            </a:r>
          </a:p>
          <a:p>
            <a:r>
              <a:rPr lang="en-GB" sz="1800" u="sng" dirty="0">
                <a:solidFill>
                  <a:schemeClr val="dk1"/>
                </a:solidFill>
                <a:latin typeface="+mn-lt"/>
                <a:ea typeface="Calibri"/>
                <a:cs typeface="Calibri"/>
                <a:sym typeface="Calibri"/>
                <a:hlinkClick r:id="rId4">
                  <a:extLst>
                    <a:ext uri="{A12FA001-AC4F-418D-AE19-62706E023703}">
                      <ahyp:hlinkClr xmlns:ahyp="http://schemas.microsoft.com/office/drawing/2018/hyperlinkcolor" val="tx"/>
                    </a:ext>
                  </a:extLst>
                </a:hlinkClick>
              </a:rPr>
              <a:t>Dr Hannah Griffiths</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5">
                  <a:extLst>
                    <a:ext uri="{A12FA001-AC4F-418D-AE19-62706E023703}">
                      <ahyp:hlinkClr xmlns:ahyp="http://schemas.microsoft.com/office/drawing/2018/hyperlinkcolor" val="tx"/>
                    </a:ext>
                  </a:extLst>
                </a:hlinkClick>
              </a:rPr>
              <a:t>Professor Kate Parr</a:t>
            </a:r>
            <a:r>
              <a:rPr lang="en-GB" sz="1800" dirty="0">
                <a:solidFill>
                  <a:schemeClr val="dk1"/>
                </a:solidFill>
                <a:latin typeface="+mn-lt"/>
                <a:ea typeface="Calibri"/>
                <a:cs typeface="Calibri"/>
                <a:sym typeface="Calibri"/>
              </a:rPr>
              <a:t> work in the </a:t>
            </a:r>
            <a:r>
              <a:rPr lang="en-GB" sz="1800" b="1" dirty="0">
                <a:solidFill>
                  <a:schemeClr val="dk1"/>
                </a:solidFill>
                <a:latin typeface="+mn-lt"/>
                <a:ea typeface="Calibri"/>
                <a:cs typeface="Calibri"/>
                <a:sym typeface="Calibri"/>
              </a:rPr>
              <a:t>‘Funky Ant Lab’</a:t>
            </a:r>
            <a:r>
              <a:rPr lang="en-GB" sz="1800" dirty="0">
                <a:solidFill>
                  <a:schemeClr val="dk1"/>
                </a:solidFill>
                <a:latin typeface="+mn-lt"/>
                <a:ea typeface="Calibri"/>
                <a:cs typeface="Calibri"/>
                <a:sym typeface="Calibri"/>
              </a:rPr>
              <a:t> at the University of Liverpool, UK. They are interested in biodiversity and the role of insects in different </a:t>
            </a:r>
            <a:r>
              <a:rPr lang="en-GB" sz="1800" b="1" dirty="0">
                <a:solidFill>
                  <a:schemeClr val="dk1"/>
                </a:solidFill>
                <a:latin typeface="+mn-lt"/>
                <a:ea typeface="Calibri"/>
                <a:cs typeface="Calibri"/>
                <a:sym typeface="Calibri"/>
              </a:rPr>
              <a:t>ecosystems</a:t>
            </a:r>
            <a:r>
              <a:rPr lang="en-GB" sz="1800" dirty="0">
                <a:solidFill>
                  <a:schemeClr val="dk1"/>
                </a:solidFill>
                <a:latin typeface="+mn-lt"/>
                <a:ea typeface="Calibri"/>
                <a:cs typeface="Calibri"/>
                <a:sym typeface="Calibri"/>
              </a:rPr>
              <a:t>. They have published lots of papers about ants and termites.</a:t>
            </a:r>
            <a:endParaRPr lang="en-GB" sz="1800" dirty="0">
              <a:latin typeface="+mn-lt"/>
            </a:endParaRPr>
          </a:p>
          <a:p>
            <a:r>
              <a:rPr lang="en-GB" sz="1800" u="sng" dirty="0">
                <a:solidFill>
                  <a:schemeClr val="dk1"/>
                </a:solidFill>
                <a:latin typeface="+mn-lt"/>
                <a:ea typeface="Calibri"/>
                <a:cs typeface="Calibri"/>
                <a:sym typeface="Calibri"/>
                <a:hlinkClick r:id="rId6">
                  <a:extLst>
                    <a:ext uri="{A12FA001-AC4F-418D-AE19-62706E023703}">
                      <ahyp:hlinkClr xmlns:ahyp="http://schemas.microsoft.com/office/drawing/2018/hyperlinkcolor" val="tx"/>
                    </a:ext>
                  </a:extLst>
                </a:hlinkClick>
              </a:rPr>
              <a:t>Professor Theo Evans</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7">
                  <a:extLst>
                    <a:ext uri="{A12FA001-AC4F-418D-AE19-62706E023703}">
                      <ahyp:hlinkClr xmlns:ahyp="http://schemas.microsoft.com/office/drawing/2018/hyperlinkcolor" val="tx"/>
                    </a:ext>
                  </a:extLst>
                </a:hlinkClick>
              </a:rPr>
              <a:t>Professor Raphael </a:t>
            </a:r>
            <a:r>
              <a:rPr lang="en-GB" sz="1800" u="sng" dirty="0" err="1">
                <a:solidFill>
                  <a:schemeClr val="dk1"/>
                </a:solidFill>
                <a:latin typeface="+mn-lt"/>
                <a:ea typeface="Calibri"/>
                <a:cs typeface="Calibri"/>
                <a:sym typeface="Calibri"/>
                <a:hlinkClick r:id="rId7">
                  <a:extLst>
                    <a:ext uri="{A12FA001-AC4F-418D-AE19-62706E023703}">
                      <ahyp:hlinkClr xmlns:ahyp="http://schemas.microsoft.com/office/drawing/2018/hyperlinkcolor" val="tx"/>
                    </a:ext>
                  </a:extLst>
                </a:hlinkClick>
              </a:rPr>
              <a:t>Didham</a:t>
            </a:r>
            <a:r>
              <a:rPr lang="en-GB" sz="1800" dirty="0">
                <a:solidFill>
                  <a:schemeClr val="dk1"/>
                </a:solidFill>
                <a:latin typeface="+mn-lt"/>
                <a:ea typeface="Calibri"/>
                <a:cs typeface="Calibri"/>
                <a:sym typeface="Calibri"/>
              </a:rPr>
              <a:t> are professors in the School of Biological Science at The University of Western Australia. They are interested in insects and how habitats change.</a:t>
            </a:r>
            <a:endParaRPr lang="en-GB" sz="1800" dirty="0">
              <a:latin typeface="+mn-lt"/>
            </a:endParaRPr>
          </a:p>
          <a:p>
            <a:r>
              <a:rPr lang="en-GB" sz="1800" u="sng" dirty="0" err="1">
                <a:solidFill>
                  <a:schemeClr val="dk1"/>
                </a:solidFill>
                <a:latin typeface="+mn-lt"/>
                <a:ea typeface="Calibri"/>
                <a:cs typeface="Calibri"/>
                <a:sym typeface="Calibri"/>
                <a:hlinkClick r:id="rId8">
                  <a:extLst>
                    <a:ext uri="{A12FA001-AC4F-418D-AE19-62706E023703}">
                      <ahyp:hlinkClr xmlns:ahyp="http://schemas.microsoft.com/office/drawing/2018/hyperlinkcolor" val="tx"/>
                    </a:ext>
                  </a:extLst>
                </a:hlinkClick>
              </a:rPr>
              <a:t>Fevziye</a:t>
            </a:r>
            <a:r>
              <a:rPr lang="en-GB" sz="1800" u="sng" dirty="0">
                <a:solidFill>
                  <a:schemeClr val="dk1"/>
                </a:solidFill>
                <a:latin typeface="+mn-lt"/>
                <a:ea typeface="Calibri"/>
                <a:cs typeface="Calibri"/>
                <a:sym typeface="Calibri"/>
                <a:hlinkClick r:id="rId8">
                  <a:extLst>
                    <a:ext uri="{A12FA001-AC4F-418D-AE19-62706E023703}">
                      <ahyp:hlinkClr xmlns:ahyp="http://schemas.microsoft.com/office/drawing/2018/hyperlinkcolor" val="tx"/>
                    </a:ext>
                  </a:extLst>
                </a:hlinkClick>
              </a:rPr>
              <a:t> Hasan</a:t>
            </a:r>
            <a:r>
              <a:rPr lang="en-GB" sz="1800" dirty="0">
                <a:solidFill>
                  <a:schemeClr val="dk1"/>
                </a:solidFill>
                <a:latin typeface="+mn-lt"/>
                <a:ea typeface="Calibri"/>
                <a:cs typeface="Calibri"/>
                <a:sym typeface="Calibri"/>
              </a:rPr>
              <a:t> and </a:t>
            </a:r>
            <a:r>
              <a:rPr lang="en-GB" sz="1800" u="sng" dirty="0">
                <a:solidFill>
                  <a:schemeClr val="dk1"/>
                </a:solidFill>
                <a:latin typeface="+mn-lt"/>
                <a:ea typeface="Calibri"/>
                <a:cs typeface="Calibri"/>
                <a:sym typeface="Calibri"/>
                <a:hlinkClick r:id="rId9">
                  <a:extLst>
                    <a:ext uri="{A12FA001-AC4F-418D-AE19-62706E023703}">
                      <ahyp:hlinkClr xmlns:ahyp="http://schemas.microsoft.com/office/drawing/2018/hyperlinkcolor" val="tx"/>
                    </a:ext>
                  </a:extLst>
                </a:hlinkClick>
              </a:rPr>
              <a:t>Dr Paul </a:t>
            </a:r>
            <a:r>
              <a:rPr lang="en-GB" sz="1800" u="sng" dirty="0" err="1">
                <a:solidFill>
                  <a:schemeClr val="dk1"/>
                </a:solidFill>
                <a:latin typeface="+mn-lt"/>
                <a:ea typeface="Calibri"/>
                <a:cs typeface="Calibri"/>
                <a:sym typeface="Calibri"/>
                <a:hlinkClick r:id="rId9">
                  <a:extLst>
                    <a:ext uri="{A12FA001-AC4F-418D-AE19-62706E023703}">
                      <ahyp:hlinkClr xmlns:ahyp="http://schemas.microsoft.com/office/drawing/2018/hyperlinkcolor" val="tx"/>
                    </a:ext>
                  </a:extLst>
                </a:hlinkClick>
              </a:rPr>
              <a:t>Eggleton</a:t>
            </a:r>
            <a:r>
              <a:rPr lang="en-GB" sz="1800" dirty="0">
                <a:solidFill>
                  <a:schemeClr val="dk1"/>
                </a:solidFill>
                <a:latin typeface="+mn-lt"/>
                <a:ea typeface="Calibri"/>
                <a:cs typeface="Calibri"/>
                <a:sym typeface="Calibri"/>
              </a:rPr>
              <a:t> work at the Natural History Museum in London, UK. They are interested in small animals living in the soil, particularly termites, ants, earthworms and beetles.</a:t>
            </a:r>
            <a:endParaRPr lang="en-GB" sz="1800" dirty="0">
              <a:latin typeface="+mn-lt"/>
            </a:endParaRPr>
          </a:p>
          <a:p>
            <a:r>
              <a:rPr lang="en-GB" sz="1800" dirty="0">
                <a:solidFill>
                  <a:schemeClr val="dk1"/>
                </a:solidFill>
                <a:latin typeface="+mn-lt"/>
                <a:ea typeface="Calibri"/>
                <a:cs typeface="Calibri"/>
                <a:sym typeface="Calibri"/>
              </a:rPr>
              <a:t>Y A </a:t>
            </a:r>
            <a:r>
              <a:rPr lang="en-GB" sz="1800" dirty="0" err="1">
                <a:solidFill>
                  <a:schemeClr val="dk1"/>
                </a:solidFill>
                <a:latin typeface="+mn-lt"/>
                <a:ea typeface="Calibri"/>
                <a:cs typeface="Calibri"/>
                <a:sym typeface="Calibri"/>
              </a:rPr>
              <a:t>Tey</a:t>
            </a:r>
            <a:r>
              <a:rPr lang="en-GB" sz="1800" dirty="0">
                <a:solidFill>
                  <a:schemeClr val="dk1"/>
                </a:solidFill>
                <a:latin typeface="+mn-lt"/>
                <a:ea typeface="Calibri"/>
                <a:cs typeface="Calibri"/>
                <a:sym typeface="Calibri"/>
              </a:rPr>
              <a:t> was working at </a:t>
            </a:r>
            <a:r>
              <a:rPr lang="en-GB" sz="1800" dirty="0">
                <a:solidFill>
                  <a:srgbClr val="231F20"/>
                </a:solidFill>
                <a:latin typeface="+mn-lt"/>
                <a:ea typeface="Arial"/>
                <a:cs typeface="Arial"/>
                <a:sym typeface="Arial"/>
              </a:rPr>
              <a:t>the </a:t>
            </a:r>
            <a:r>
              <a:rPr lang="en-GB" sz="1800" i="0" u="none" strike="noStrike" dirty="0">
                <a:solidFill>
                  <a:srgbClr val="231F20"/>
                </a:solidFill>
                <a:latin typeface="+mn-lt"/>
                <a:ea typeface="Arial"/>
                <a:cs typeface="Arial"/>
                <a:sym typeface="Arial"/>
              </a:rPr>
              <a:t>School of Biological Sciences, University of Aberdeen in Scotland when this paper was published.</a:t>
            </a:r>
            <a:endParaRPr lang="en-GB" sz="1800" dirty="0">
              <a:solidFill>
                <a:schemeClr val="dk1"/>
              </a:solidFill>
              <a:latin typeface="+mn-lt"/>
              <a:ea typeface="Calibri"/>
              <a:cs typeface="Calibri"/>
              <a:sym typeface="Calibri"/>
            </a:endParaRPr>
          </a:p>
          <a:p>
            <a:r>
              <a:rPr lang="en-GB" sz="1800" dirty="0">
                <a:solidFill>
                  <a:schemeClr val="dk1"/>
                </a:solidFill>
                <a:latin typeface="+mn-lt"/>
                <a:ea typeface="Calibri"/>
                <a:cs typeface="Calibri"/>
                <a:sym typeface="Calibri"/>
              </a:rPr>
              <a:t>H S Tin was working at the Institute for Tropical Biology &amp; Conservation at the University of Malaysia when this paper was published.</a:t>
            </a:r>
            <a:endParaRPr lang="en-GB" sz="1800" dirty="0">
              <a:latin typeface="+mn-lt"/>
            </a:endParaRPr>
          </a:p>
          <a:p>
            <a:r>
              <a:rPr lang="en-GB" sz="1800" u="sng" dirty="0">
                <a:solidFill>
                  <a:schemeClr val="dk1"/>
                </a:solidFill>
                <a:latin typeface="+mn-lt"/>
                <a:ea typeface="Calibri"/>
                <a:cs typeface="Calibri"/>
                <a:sym typeface="Calibri"/>
                <a:hlinkClick r:id="rId10">
                  <a:extLst>
                    <a:ext uri="{A12FA001-AC4F-418D-AE19-62706E023703}">
                      <ahyp:hlinkClr xmlns:ahyp="http://schemas.microsoft.com/office/drawing/2018/hyperlinkcolor" val="tx"/>
                    </a:ext>
                  </a:extLst>
                </a:hlinkClick>
              </a:rPr>
              <a:t>Professor Charles S. </a:t>
            </a:r>
            <a:r>
              <a:rPr lang="en-GB" sz="1800" u="sng" dirty="0" err="1">
                <a:solidFill>
                  <a:schemeClr val="dk1"/>
                </a:solidFill>
                <a:latin typeface="+mn-lt"/>
                <a:ea typeface="Calibri"/>
                <a:cs typeface="Calibri"/>
                <a:sym typeface="Calibri"/>
                <a:hlinkClick r:id="rId10">
                  <a:extLst>
                    <a:ext uri="{A12FA001-AC4F-418D-AE19-62706E023703}">
                      <ahyp:hlinkClr xmlns:ahyp="http://schemas.microsoft.com/office/drawing/2018/hyperlinkcolor" val="tx"/>
                    </a:ext>
                  </a:extLst>
                </a:hlinkClick>
              </a:rPr>
              <a:t>Vairappan</a:t>
            </a:r>
            <a:r>
              <a:rPr lang="en-GB" sz="1800" dirty="0">
                <a:solidFill>
                  <a:schemeClr val="dk1"/>
                </a:solidFill>
                <a:latin typeface="+mn-lt"/>
                <a:ea typeface="Calibri"/>
                <a:cs typeface="Calibri"/>
                <a:sym typeface="Calibri"/>
              </a:rPr>
              <a:t> is a chemist working on the chemical interactions between plants and animals and their environment. He works in the Institute for Tropical Biology and Conservation at the University of Malaysia Sabah.</a:t>
            </a:r>
            <a:endParaRPr lang="en-GB" sz="1800" dirty="0">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6956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pic>
        <p:nvPicPr>
          <p:cNvPr id="976" name="Google Shape;976;p14" descr="Icon&#10;&#10;Description automatically generated"/>
          <p:cNvPicPr preferRelativeResize="0"/>
          <p:nvPr/>
        </p:nvPicPr>
        <p:blipFill rotWithShape="1">
          <a:blip r:embed="rId3">
            <a:alphaModFix/>
          </a:blip>
          <a:srcRect/>
          <a:stretch/>
        </p:blipFill>
        <p:spPr>
          <a:xfrm>
            <a:off x="7836748" y="486981"/>
            <a:ext cx="900000" cy="900000"/>
          </a:xfrm>
          <a:prstGeom prst="rect">
            <a:avLst/>
          </a:prstGeom>
          <a:noFill/>
          <a:ln>
            <a:noFill/>
          </a:ln>
        </p:spPr>
      </p:pic>
      <p:sp>
        <p:nvSpPr>
          <p:cNvPr id="978" name="Google Shape;978;p14"/>
          <p:cNvSpPr txBox="1"/>
          <p:nvPr/>
        </p:nvSpPr>
        <p:spPr>
          <a:xfrm>
            <a:off x="6398560" y="3648391"/>
            <a:ext cx="2352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What did you observe?</a:t>
            </a:r>
            <a:endParaRPr/>
          </a:p>
        </p:txBody>
      </p:sp>
      <p:sp>
        <p:nvSpPr>
          <p:cNvPr id="979" name="Google Shape;979;p14"/>
          <p:cNvSpPr txBox="1"/>
          <p:nvPr/>
        </p:nvSpPr>
        <p:spPr>
          <a:xfrm>
            <a:off x="503954" y="2750351"/>
            <a:ext cx="5134846" cy="1200288"/>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Roll two pieces of paper to make two tunnels</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Dip one tunnel into a jug of water to make it wet</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Lie each tunnel on a flat surface</a:t>
            </a:r>
          </a:p>
          <a:p>
            <a:pPr marL="342900" marR="0" lvl="0" indent="-342900" algn="l" rtl="0">
              <a:spcBef>
                <a:spcPts val="0"/>
              </a:spcBef>
              <a:spcAft>
                <a:spcPts val="0"/>
              </a:spcAft>
              <a:buFont typeface="+mj-lt"/>
              <a:buAutoNum type="arabicPeriod"/>
            </a:pPr>
            <a:r>
              <a:rPr lang="en-GB" sz="1800" dirty="0">
                <a:solidFill>
                  <a:schemeClr val="dk1"/>
                </a:solidFill>
                <a:latin typeface="+mn-lt"/>
                <a:ea typeface="Calibri"/>
                <a:cs typeface="Calibri"/>
                <a:sym typeface="Calibri"/>
              </a:rPr>
              <a:t>Place coins onto the tunnels until they collapse</a:t>
            </a:r>
            <a:endParaRPr sz="1800" dirty="0">
              <a:latin typeface="+mn-lt"/>
            </a:endParaRPr>
          </a:p>
        </p:txBody>
      </p:sp>
      <p:sp>
        <p:nvSpPr>
          <p:cNvPr id="982" name="Google Shape;982;p14"/>
          <p:cNvSpPr txBox="1"/>
          <p:nvPr/>
        </p:nvSpPr>
        <p:spPr>
          <a:xfrm>
            <a:off x="2338350" y="5350377"/>
            <a:ext cx="44673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What does the tunnel look like from the side?</a:t>
            </a:r>
            <a:endParaRPr dirty="0"/>
          </a:p>
        </p:txBody>
      </p:sp>
      <p:pic>
        <p:nvPicPr>
          <p:cNvPr id="983" name="Google Shape;983;p14"/>
          <p:cNvPicPr preferRelativeResize="0"/>
          <p:nvPr/>
        </p:nvPicPr>
        <p:blipFill rotWithShape="1">
          <a:blip r:embed="rId4">
            <a:alphaModFix/>
          </a:blip>
          <a:srcRect/>
          <a:stretch/>
        </p:blipFill>
        <p:spPr>
          <a:xfrm>
            <a:off x="5774951" y="2839680"/>
            <a:ext cx="2975909" cy="1886636"/>
          </a:xfrm>
          <a:prstGeom prst="rect">
            <a:avLst/>
          </a:prstGeom>
          <a:noFill/>
          <a:ln w="38100" cap="flat" cmpd="sng">
            <a:solidFill>
              <a:srgbClr val="31538F"/>
            </a:solidFill>
            <a:prstDash val="solid"/>
            <a:round/>
            <a:headEnd type="none" w="sm" len="sm"/>
            <a:tailEnd type="none" w="sm" len="sm"/>
          </a:ln>
        </p:spPr>
      </p:pic>
      <p:sp>
        <p:nvSpPr>
          <p:cNvPr id="984" name="Google Shape;984;p14"/>
          <p:cNvSpPr txBox="1"/>
          <p:nvPr/>
        </p:nvSpPr>
        <p:spPr>
          <a:xfrm>
            <a:off x="1672800" y="5974447"/>
            <a:ext cx="5798400" cy="369291"/>
          </a:xfrm>
          <a:prstGeom prst="rect">
            <a:avLst/>
          </a:prstGeom>
          <a:noFill/>
          <a:ln>
            <a:noFill/>
          </a:ln>
        </p:spPr>
        <p:txBody>
          <a:bodyPr spcFirstLastPara="1" wrap="square" lIns="91425" tIns="45700" rIns="91425" bIns="45700" anchor="t" anchorCtr="0">
            <a:spAutoFit/>
          </a:bodyPr>
          <a:lstStyle/>
          <a:p>
            <a:r>
              <a:rPr lang="en-GB" sz="1800" dirty="0">
                <a:solidFill>
                  <a:schemeClr val="dk1"/>
                </a:solidFill>
                <a:latin typeface="Calibri"/>
                <a:ea typeface="Calibri"/>
                <a:cs typeface="Calibri"/>
                <a:sym typeface="Calibri"/>
              </a:rPr>
              <a:t>How many 5p coins can the tunnel hold before it collapses?</a:t>
            </a:r>
            <a:endParaRPr dirty="0">
              <a:solidFill>
                <a:schemeClr val="dk1"/>
              </a:solidFill>
            </a:endParaRPr>
          </a:p>
        </p:txBody>
      </p:sp>
      <p:sp>
        <p:nvSpPr>
          <p:cNvPr id="2" name="Rectangle: Rounded Corners 1">
            <a:extLst>
              <a:ext uri="{FF2B5EF4-FFF2-40B4-BE49-F238E27FC236}">
                <a16:creationId xmlns:a16="http://schemas.microsoft.com/office/drawing/2014/main" id="{B7978DC7-67D1-9E35-883D-9484B881E490}"/>
              </a:ext>
            </a:extLst>
          </p:cNvPr>
          <p:cNvSpPr/>
          <p:nvPr/>
        </p:nvSpPr>
        <p:spPr>
          <a:xfrm>
            <a:off x="612000" y="1528330"/>
            <a:ext cx="7920000" cy="720001"/>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800" b="1" dirty="0"/>
              <a:t>Will termites’ tunnels be stronger in wet or dry conditions?</a:t>
            </a:r>
          </a:p>
        </p:txBody>
      </p:sp>
      <p:pic>
        <p:nvPicPr>
          <p:cNvPr id="4" name="Picture 3" descr="A blue magnifying glass on a white circle&#10;&#10;Description automatically generated">
            <a:extLst>
              <a:ext uri="{FF2B5EF4-FFF2-40B4-BE49-F238E27FC236}">
                <a16:creationId xmlns:a16="http://schemas.microsoft.com/office/drawing/2014/main" id="{1E3B2E7A-B3EC-3DDC-79B5-374D529938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2764" y="5350377"/>
            <a:ext cx="900000" cy="900000"/>
          </a:xfrm>
          <a:prstGeom prst="rect">
            <a:avLst/>
          </a:prstGeom>
        </p:spPr>
      </p:pic>
      <p:sp>
        <p:nvSpPr>
          <p:cNvPr id="3" name="Google Shape;975;p14">
            <a:extLst>
              <a:ext uri="{FF2B5EF4-FFF2-40B4-BE49-F238E27FC236}">
                <a16:creationId xmlns:a16="http://schemas.microsoft.com/office/drawing/2014/main" id="{9536FB2E-DB45-5C1E-4C6F-50EA9AE98B3F}"/>
              </a:ext>
            </a:extLst>
          </p:cNvPr>
          <p:cNvSpPr txBox="1">
            <a:spLocks/>
          </p:cNvSpPr>
          <p:nvPr/>
        </p:nvSpPr>
        <p:spPr>
          <a:xfrm>
            <a:off x="857252" y="568326"/>
            <a:ext cx="7886700" cy="1018800"/>
          </a:xfrm>
          <a:prstGeom prst="rect">
            <a:avLst/>
          </a:prstGeom>
          <a:noFill/>
          <a:ln>
            <a:noFill/>
          </a:ln>
        </p:spPr>
        <p:txBody>
          <a:bodyPr spcFirstLastPara="1" wrap="square" lIns="91425" tIns="45700" rIns="91425" bIns="45700" anchor="ctr" anchorCtr="0">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pPr>
              <a:buClr>
                <a:srgbClr val="3EB1C8"/>
              </a:buClr>
              <a:buSzPct val="100000"/>
              <a:buFont typeface="Plus Jakarta Sans Medium"/>
              <a:buNone/>
            </a:pPr>
            <a:r>
              <a:rPr lang="en-GB">
                <a:latin typeface="+mn-lt"/>
                <a:cs typeface="Plus Jakarta Sans Medium"/>
              </a:rPr>
              <a:t>Your turn to investigate</a:t>
            </a:r>
            <a:endParaRPr lang="en-GB" dirty="0">
              <a:latin typeface="+mn-lt"/>
              <a:cs typeface="Plus Jakarta Sans Medium"/>
            </a:endParaRPr>
          </a:p>
        </p:txBody>
      </p:sp>
    </p:spTree>
    <p:extLst>
      <p:ext uri="{BB962C8B-B14F-4D97-AF65-F5344CB8AC3E}">
        <p14:creationId xmlns:p14="http://schemas.microsoft.com/office/powerpoint/2010/main" val="3580625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89"/>
        <p:cNvGrpSpPr/>
        <p:nvPr/>
      </p:nvGrpSpPr>
      <p:grpSpPr>
        <a:xfrm>
          <a:off x="0" y="0"/>
          <a:ext cx="0" cy="0"/>
          <a:chOff x="0" y="0"/>
          <a:chExt cx="0" cy="0"/>
        </a:xfrm>
      </p:grpSpPr>
      <p:sp>
        <p:nvSpPr>
          <p:cNvPr id="990" name="Google Shape;990;p15"/>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Plus Jakarta Sans Medium"/>
              <a:buNone/>
            </a:pPr>
            <a:r>
              <a:rPr lang="en-GB" kern="1200" dirty="0">
                <a:latin typeface="+mn-lt"/>
                <a:cs typeface="Calibri" panose="020F0502020204030204" pitchFamily="34" charset="0"/>
              </a:rPr>
              <a:t>Investigation – were your results like this or different?</a:t>
            </a:r>
            <a:endParaRPr kern="1200" dirty="0">
              <a:latin typeface="+mn-lt"/>
              <a:cs typeface="Calibri" panose="020F0502020204030204" pitchFamily="34" charset="0"/>
            </a:endParaRPr>
          </a:p>
        </p:txBody>
      </p:sp>
      <p:pic>
        <p:nvPicPr>
          <p:cNvPr id="991" name="Google Shape;991;p15" descr="A child sitting at a table&#10;&#10;Description automatically generated with medium confidence"/>
          <p:cNvPicPr preferRelativeResize="0"/>
          <p:nvPr/>
        </p:nvPicPr>
        <p:blipFill rotWithShape="1">
          <a:blip r:embed="rId3">
            <a:alphaModFix/>
          </a:blip>
          <a:srcRect/>
          <a:stretch/>
        </p:blipFill>
        <p:spPr>
          <a:xfrm>
            <a:off x="765821" y="2280065"/>
            <a:ext cx="1670045" cy="1252534"/>
          </a:xfrm>
          <a:prstGeom prst="rect">
            <a:avLst/>
          </a:prstGeom>
          <a:noFill/>
          <a:ln w="38100" cap="flat" cmpd="sng">
            <a:solidFill>
              <a:srgbClr val="3EB1C8"/>
            </a:solidFill>
            <a:prstDash val="solid"/>
            <a:round/>
            <a:headEnd type="none" w="sm" len="sm"/>
            <a:tailEnd type="none" w="sm" len="sm"/>
          </a:ln>
        </p:spPr>
      </p:pic>
      <p:pic>
        <p:nvPicPr>
          <p:cNvPr id="992" name="Google Shape;992;p15" descr="A picture containing floor, indoor&#10;&#10;Description automatically generated"/>
          <p:cNvPicPr preferRelativeResize="0"/>
          <p:nvPr/>
        </p:nvPicPr>
        <p:blipFill rotWithShape="1">
          <a:blip r:embed="rId4">
            <a:alphaModFix/>
          </a:blip>
          <a:srcRect/>
          <a:stretch/>
        </p:blipFill>
        <p:spPr>
          <a:xfrm>
            <a:off x="735613" y="3837750"/>
            <a:ext cx="1700253" cy="1275190"/>
          </a:xfrm>
          <a:prstGeom prst="rect">
            <a:avLst/>
          </a:prstGeom>
          <a:noFill/>
          <a:ln w="38100" cap="flat" cmpd="sng">
            <a:solidFill>
              <a:srgbClr val="3EB1C8"/>
            </a:solidFill>
            <a:prstDash val="solid"/>
            <a:round/>
            <a:headEnd type="none" w="sm" len="sm"/>
            <a:tailEnd type="none" w="sm" len="sm"/>
          </a:ln>
        </p:spPr>
      </p:pic>
      <p:pic>
        <p:nvPicPr>
          <p:cNvPr id="993" name="Google Shape;993;p15" descr="Text&#10;&#10;Description automatically generated"/>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603500" y="2280065"/>
            <a:ext cx="6083300" cy="2832875"/>
          </a:xfrm>
          <a:prstGeom prst="rect">
            <a:avLst/>
          </a:prstGeom>
          <a:noFill/>
          <a:ln w="38100" cap="flat" cmpd="sng">
            <a:solidFill>
              <a:srgbClr val="3EB1C8"/>
            </a:solidFill>
            <a:prstDash val="solid"/>
            <a:round/>
            <a:headEnd type="none" w="sm" len="sm"/>
            <a:tailEnd type="none" w="sm" len="sm"/>
          </a:ln>
        </p:spPr>
      </p:pic>
      <p:sp>
        <p:nvSpPr>
          <p:cNvPr id="994" name="Google Shape;994;p15"/>
          <p:cNvSpPr/>
          <p:nvPr/>
        </p:nvSpPr>
        <p:spPr>
          <a:xfrm>
            <a:off x="3140400" y="5543856"/>
            <a:ext cx="2863200" cy="6015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dirty="0">
                <a:solidFill>
                  <a:schemeClr val="lt1"/>
                </a:solidFill>
                <a:latin typeface="Calibri"/>
                <a:ea typeface="Calibri"/>
                <a:cs typeface="Calibri"/>
                <a:sym typeface="Calibri"/>
              </a:rPr>
              <a:t>What did you find out?</a:t>
            </a:r>
            <a:endParaRPr dirty="0"/>
          </a:p>
        </p:txBody>
      </p:sp>
      <p:pic>
        <p:nvPicPr>
          <p:cNvPr id="995" name="Google Shape;995;p15"/>
          <p:cNvPicPr preferRelativeResize="0"/>
          <p:nvPr/>
        </p:nvPicPr>
        <p:blipFill rotWithShape="1">
          <a:blip r:embed="rId6">
            <a:alphaModFix/>
          </a:blip>
          <a:srcRect/>
          <a:stretch/>
        </p:blipFill>
        <p:spPr>
          <a:xfrm>
            <a:off x="3050576" y="2440439"/>
            <a:ext cx="1216857" cy="319770"/>
          </a:xfrm>
          <a:prstGeom prst="rect">
            <a:avLst/>
          </a:prstGeom>
          <a:noFill/>
          <a:ln>
            <a:solidFill>
              <a:srgbClr val="3EB1C8"/>
            </a:solidFill>
          </a:ln>
        </p:spPr>
      </p:pic>
      <p:pic>
        <p:nvPicPr>
          <p:cNvPr id="996" name="Google Shape;996;p15"/>
          <p:cNvPicPr preferRelativeResize="0"/>
          <p:nvPr/>
        </p:nvPicPr>
        <p:blipFill rotWithShape="1">
          <a:blip r:embed="rId6">
            <a:alphaModFix/>
          </a:blip>
          <a:srcRect/>
          <a:stretch/>
        </p:blipFill>
        <p:spPr>
          <a:xfrm>
            <a:off x="4904029" y="2579369"/>
            <a:ext cx="1750257" cy="192045"/>
          </a:xfrm>
          <a:prstGeom prst="rect">
            <a:avLst/>
          </a:prstGeom>
          <a:noFill/>
          <a:ln>
            <a:solidFill>
              <a:srgbClr val="3EB1C8"/>
            </a:solidFill>
          </a:ln>
        </p:spPr>
      </p:pic>
      <p:pic>
        <p:nvPicPr>
          <p:cNvPr id="997" name="Google Shape;997;p15"/>
          <p:cNvPicPr preferRelativeResize="0"/>
          <p:nvPr/>
        </p:nvPicPr>
        <p:blipFill rotWithShape="1">
          <a:blip r:embed="rId6">
            <a:alphaModFix/>
          </a:blip>
          <a:srcRect/>
          <a:stretch/>
        </p:blipFill>
        <p:spPr>
          <a:xfrm>
            <a:off x="6797823" y="2568164"/>
            <a:ext cx="1750257" cy="203250"/>
          </a:xfrm>
          <a:prstGeom prst="rect">
            <a:avLst/>
          </a:prstGeom>
          <a:noFill/>
          <a:ln>
            <a:solidFill>
              <a:srgbClr val="3EB1C8"/>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3" name="Google Shape;1003;p16"/>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you find out?</a:t>
            </a:r>
            <a:endParaRPr kern="1200" dirty="0">
              <a:latin typeface="+mn-lt"/>
              <a:cs typeface="Plus Jakarta Sans Medium" pitchFamily="2" charset="0"/>
            </a:endParaRPr>
          </a:p>
        </p:txBody>
      </p:sp>
      <p:pic>
        <p:nvPicPr>
          <p:cNvPr id="1004" name="Google Shape;1004;p16" descr="Icon&#10;&#10;Description automatically generated"/>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30092" y="1692123"/>
            <a:ext cx="900000" cy="900000"/>
          </a:xfrm>
          <a:prstGeom prst="rect">
            <a:avLst/>
          </a:prstGeom>
          <a:noFill/>
          <a:ln>
            <a:noFill/>
          </a:ln>
        </p:spPr>
      </p:pic>
      <p:pic>
        <p:nvPicPr>
          <p:cNvPr id="1005" name="Google Shape;1005;p16" descr="Icon&#10;&#10;Description automatically generated"/>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667896" y="4700320"/>
            <a:ext cx="900000" cy="900000"/>
          </a:xfrm>
          <a:prstGeom prst="rect">
            <a:avLst/>
          </a:prstGeom>
          <a:noFill/>
          <a:ln>
            <a:noFill/>
          </a:ln>
        </p:spPr>
      </p:pic>
      <p:sp>
        <p:nvSpPr>
          <p:cNvPr id="1006" name="Google Shape;1006;p16"/>
          <p:cNvSpPr txBox="1"/>
          <p:nvPr/>
        </p:nvSpPr>
        <p:spPr>
          <a:xfrm>
            <a:off x="1689100" y="1574100"/>
            <a:ext cx="7140500" cy="14772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panose="020F0502020204030204" pitchFamily="34" charset="0"/>
                <a:ea typeface="Calibri"/>
                <a:cs typeface="Calibri" panose="020F0502020204030204" pitchFamily="34" charset="0"/>
                <a:sym typeface="Calibri"/>
              </a:rPr>
              <a:t>Which tunnel was stronger?</a:t>
            </a:r>
            <a:endParaRPr sz="1800"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endParaRPr sz="1800"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r>
              <a:rPr lang="en-GB" sz="1800" i="1" dirty="0">
                <a:solidFill>
                  <a:srgbClr val="3C3C3C"/>
                </a:solidFill>
                <a:latin typeface="Calibri" panose="020F0502020204030204" pitchFamily="34" charset="0"/>
                <a:ea typeface="Calibri"/>
                <a:cs typeface="Calibri" panose="020F0502020204030204" pitchFamily="34" charset="0"/>
                <a:sym typeface="Calibri"/>
              </a:rPr>
              <a:t>I found that….</a:t>
            </a:r>
            <a:endParaRPr sz="1800" i="1"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endParaRPr sz="1800" i="1" dirty="0">
              <a:solidFill>
                <a:srgbClr val="3C3C3C"/>
              </a:solidFill>
              <a:latin typeface="Calibri" panose="020F0502020204030204" pitchFamily="34" charset="0"/>
              <a:ea typeface="Calibri"/>
              <a:cs typeface="Calibri" panose="020F0502020204030204" pitchFamily="34" charset="0"/>
              <a:sym typeface="Calibri"/>
            </a:endParaRPr>
          </a:p>
          <a:p>
            <a:pPr marL="0" marR="0" lvl="0" indent="0" algn="l" rtl="0">
              <a:spcBef>
                <a:spcPts val="0"/>
              </a:spcBef>
              <a:spcAft>
                <a:spcPts val="0"/>
              </a:spcAft>
              <a:buNone/>
            </a:pPr>
            <a:r>
              <a:rPr lang="en-GB" sz="1800" i="1" dirty="0">
                <a:solidFill>
                  <a:srgbClr val="3C3C3C"/>
                </a:solidFill>
                <a:latin typeface="Calibri" panose="020F0502020204030204" pitchFamily="34" charset="0"/>
                <a:ea typeface="Calibri"/>
                <a:cs typeface="Calibri" panose="020F0502020204030204" pitchFamily="34" charset="0"/>
                <a:sym typeface="Calibri"/>
              </a:rPr>
              <a:t>This investigation linked to termite research because it showed how…</a:t>
            </a:r>
            <a:endParaRPr sz="1800" i="1" dirty="0">
              <a:solidFill>
                <a:srgbClr val="3C3C3C"/>
              </a:solidFill>
              <a:latin typeface="Calibri" panose="020F0502020204030204" pitchFamily="34" charset="0"/>
              <a:ea typeface="Calibri"/>
              <a:cs typeface="Calibri" panose="020F0502020204030204" pitchFamily="34" charset="0"/>
              <a:sym typeface="Calibri"/>
            </a:endParaRPr>
          </a:p>
        </p:txBody>
      </p:sp>
      <p:pic>
        <p:nvPicPr>
          <p:cNvPr id="1007" name="Google Shape;1007;p16" descr="Icon&#10;&#10;Description automatically generated"/>
          <p:cNvPicPr preferRelativeResize="0">
            <a:picLocks noChangeAspect="1"/>
          </p:cNvPicPr>
          <p:nvPr/>
        </p:nvPicPr>
        <p:blipFill rotWithShape="1">
          <a:blip r:embed="rId5">
            <a:alphaModFix/>
          </a:blip>
          <a:srcRect/>
          <a:stretch/>
        </p:blipFill>
        <p:spPr>
          <a:xfrm>
            <a:off x="8024850" y="243495"/>
            <a:ext cx="900000" cy="900000"/>
          </a:xfrm>
          <a:prstGeom prst="rect">
            <a:avLst/>
          </a:prstGeom>
          <a:noFill/>
          <a:ln>
            <a:noFill/>
          </a:ln>
        </p:spPr>
      </p:pic>
      <p:sp>
        <p:nvSpPr>
          <p:cNvPr id="1008" name="Google Shape;1008;p16"/>
          <p:cNvSpPr txBox="1"/>
          <p:nvPr/>
        </p:nvSpPr>
        <p:spPr>
          <a:xfrm>
            <a:off x="1689100" y="4700320"/>
            <a:ext cx="723575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a:ea typeface="Calibri"/>
                <a:cs typeface="Calibri"/>
                <a:sym typeface="Calibri"/>
              </a:rPr>
              <a:t>Was your investigation a fair test?</a:t>
            </a:r>
          </a:p>
          <a:p>
            <a:pPr marL="0" marR="0" lvl="0" indent="0" algn="l" rtl="0">
              <a:spcBef>
                <a:spcPts val="0"/>
              </a:spcBef>
              <a:spcAft>
                <a:spcPts val="0"/>
              </a:spcAft>
              <a:buNone/>
            </a:pPr>
            <a:endParaRPr sz="1800" dirty="0">
              <a:solidFill>
                <a:srgbClr val="3C3C3C"/>
              </a:solidFill>
              <a:latin typeface="Calibri"/>
              <a:ea typeface="Calibri"/>
              <a:cs typeface="Calibri"/>
              <a:sym typeface="Calibri"/>
            </a:endParaRPr>
          </a:p>
          <a:p>
            <a:pPr marL="0" marR="0" lvl="0" indent="0" algn="l" rtl="0">
              <a:spcBef>
                <a:spcPts val="0"/>
              </a:spcBef>
              <a:spcAft>
                <a:spcPts val="0"/>
              </a:spcAft>
              <a:buNone/>
            </a:pPr>
            <a:r>
              <a:rPr lang="en-GB" sz="1800" dirty="0">
                <a:solidFill>
                  <a:srgbClr val="3C3C3C"/>
                </a:solidFill>
                <a:latin typeface="Calibri"/>
                <a:ea typeface="Calibri"/>
                <a:cs typeface="Calibri"/>
                <a:sym typeface="Calibri"/>
              </a:rPr>
              <a:t>Is there anything you would do differently if you did it again?</a:t>
            </a:r>
            <a:endParaRPr sz="1800" dirty="0">
              <a:solidFill>
                <a:srgbClr val="3C3C3C"/>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17"/>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Cross-curricular links</a:t>
            </a:r>
            <a:endParaRPr kern="1200" dirty="0">
              <a:latin typeface="+mn-lt"/>
              <a:cs typeface="Plus Jakarta Sans Medium" pitchFamily="2" charset="0"/>
            </a:endParaRPr>
          </a:p>
        </p:txBody>
      </p:sp>
      <p:sp>
        <p:nvSpPr>
          <p:cNvPr id="1015" name="Google Shape;1015;p17"/>
          <p:cNvSpPr/>
          <p:nvPr/>
        </p:nvSpPr>
        <p:spPr>
          <a:xfrm>
            <a:off x="803215" y="1529368"/>
            <a:ext cx="3638156" cy="2151982"/>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mn-lt"/>
                <a:ea typeface="Calibri"/>
                <a:cs typeface="Calibri"/>
                <a:sym typeface="Calibri"/>
              </a:rPr>
              <a:t>Writing</a:t>
            </a:r>
            <a:endParaRPr sz="1800" dirty="0">
              <a:solidFill>
                <a:schemeClr val="lt1"/>
              </a:solidFill>
              <a:latin typeface="+mn-lt"/>
              <a:ea typeface="Calibri"/>
              <a:cs typeface="Calibri"/>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mn-lt"/>
                <a:ea typeface="Calibri"/>
                <a:cs typeface="Calibri"/>
                <a:sym typeface="Calibri"/>
              </a:rPr>
              <a:t>Newspaper report to describe what scientists have found out.</a:t>
            </a:r>
            <a:endParaRPr sz="1800" dirty="0">
              <a:latin typeface="+mn-lt"/>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mn-lt"/>
                <a:ea typeface="Calibri"/>
                <a:cs typeface="Calibri"/>
                <a:sym typeface="Calibri"/>
              </a:rPr>
              <a:t>Imagine you are living in the rainforest. What challenges do you have to overcome?</a:t>
            </a:r>
            <a:endParaRPr sz="1800" dirty="0">
              <a:latin typeface="+mn-lt"/>
            </a:endParaRPr>
          </a:p>
        </p:txBody>
      </p:sp>
      <p:sp>
        <p:nvSpPr>
          <p:cNvPr id="1016" name="Google Shape;1016;p17"/>
          <p:cNvSpPr/>
          <p:nvPr/>
        </p:nvSpPr>
        <p:spPr>
          <a:xfrm>
            <a:off x="4987641" y="1529368"/>
            <a:ext cx="3353144" cy="1325562"/>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Calibri" panose="020F0502020204030204" pitchFamily="34" charset="0"/>
                <a:ea typeface="Calibri"/>
                <a:cs typeface="Calibri" panose="020F0502020204030204" pitchFamily="34" charset="0"/>
                <a:sym typeface="Calibri"/>
              </a:rPr>
              <a:t>Maths</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panose="020F0502020204030204" pitchFamily="34" charset="0"/>
                <a:ea typeface="Calibri"/>
                <a:cs typeface="Calibri" panose="020F0502020204030204" pitchFamily="34" charset="0"/>
                <a:sym typeface="Calibri"/>
              </a:rPr>
              <a:t>Presenting data in tables, tally charts and graphs.</a:t>
            </a:r>
            <a:endParaRPr dirty="0">
              <a:latin typeface="Calibri" panose="020F0502020204030204" pitchFamily="34" charset="0"/>
              <a:cs typeface="Calibri" panose="020F0502020204030204" pitchFamily="34" charset="0"/>
            </a:endParaRPr>
          </a:p>
        </p:txBody>
      </p:sp>
      <p:sp>
        <p:nvSpPr>
          <p:cNvPr id="1017" name="Google Shape;1017;p17"/>
          <p:cNvSpPr/>
          <p:nvPr/>
        </p:nvSpPr>
        <p:spPr>
          <a:xfrm>
            <a:off x="803216" y="3942142"/>
            <a:ext cx="7537570" cy="2561911"/>
          </a:xfrm>
          <a:prstGeom prst="roundRect">
            <a:avLst>
              <a:gd name="adj" fmla="val 16667"/>
            </a:avLst>
          </a:prstGeom>
          <a:solidFill>
            <a:srgbClr val="84BD00"/>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lt1"/>
                </a:solidFill>
                <a:latin typeface="Calibri" panose="020F0502020204030204" pitchFamily="34" charset="0"/>
                <a:ea typeface="Calibri"/>
                <a:cs typeface="Calibri" panose="020F0502020204030204" pitchFamily="34" charset="0"/>
                <a:sym typeface="Calibri"/>
              </a:rPr>
              <a:t>Reading</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panose="020F0502020204030204" pitchFamily="34" charset="0"/>
                <a:ea typeface="Calibri"/>
                <a:cs typeface="Calibri" panose="020F0502020204030204" pitchFamily="34" charset="0"/>
                <a:sym typeface="Calibri"/>
              </a:rPr>
              <a:t>Poetry: ‘The bee is not afraid of me. A book of insect poems’ Ed. Fran Long &amp; Isabel </a:t>
            </a:r>
            <a:r>
              <a:rPr lang="en-GB" sz="1800" dirty="0" err="1">
                <a:solidFill>
                  <a:schemeClr val="lt1"/>
                </a:solidFill>
                <a:latin typeface="Calibri" panose="020F0502020204030204" pitchFamily="34" charset="0"/>
                <a:ea typeface="Calibri"/>
                <a:cs typeface="Calibri" panose="020F0502020204030204" pitchFamily="34" charset="0"/>
                <a:sym typeface="Calibri"/>
              </a:rPr>
              <a:t>Galleymore</a:t>
            </a:r>
            <a:r>
              <a:rPr lang="en-GB" sz="1800" dirty="0">
                <a:solidFill>
                  <a:schemeClr val="lt1"/>
                </a:solidFill>
                <a:latin typeface="Calibri" panose="020F0502020204030204" pitchFamily="34" charset="0"/>
                <a:ea typeface="Calibri"/>
                <a:cs typeface="Calibri" panose="020F0502020204030204" pitchFamily="34" charset="0"/>
                <a:sym typeface="Calibri"/>
              </a:rPr>
              <a:t>.</a:t>
            </a:r>
            <a:endParaRPr sz="1800" dirty="0">
              <a:solidFill>
                <a:schemeClr val="lt1"/>
              </a:solidFill>
              <a:latin typeface="Calibri" panose="020F0502020204030204" pitchFamily="34" charset="0"/>
              <a:ea typeface="Calibri"/>
              <a:cs typeface="Calibri" panose="020F0502020204030204" pitchFamily="34" charset="0"/>
              <a:sym typeface="Calibri"/>
            </a:endParaRPr>
          </a:p>
          <a:p>
            <a:pPr marL="285750" marR="0" lvl="0" indent="-285750" algn="l" rtl="0">
              <a:lnSpc>
                <a:spcPct val="100000"/>
              </a:lnSpc>
              <a:spcBef>
                <a:spcPts val="0"/>
              </a:spcBef>
              <a:spcAft>
                <a:spcPts val="0"/>
              </a:spcAft>
              <a:buClr>
                <a:schemeClr val="lt1"/>
              </a:buClr>
              <a:buSzPts val="1800"/>
              <a:buFont typeface="Arial"/>
              <a:buChar char="•"/>
            </a:pPr>
            <a:r>
              <a:rPr lang="en-GB" sz="1800" u="none" strike="noStrike" dirty="0">
                <a:solidFill>
                  <a:schemeClr val="lt1"/>
                </a:solidFill>
                <a:latin typeface="Calibri" panose="020F0502020204030204" pitchFamily="34" charset="0"/>
                <a:ea typeface="Calibri"/>
                <a:cs typeface="Calibri" panose="020F0502020204030204" pitchFamily="34" charset="0"/>
                <a:sym typeface="Calibri"/>
              </a:rPr>
              <a:t>Buddy's Rainforest Rescue: A True Story About Deforestation (Wild Tribe Heroes) by </a:t>
            </a:r>
            <a:r>
              <a:rPr lang="en-GB" sz="1800" dirty="0">
                <a:solidFill>
                  <a:schemeClr val="lt1"/>
                </a:solidFill>
                <a:latin typeface="Calibri" panose="020F0502020204030204" pitchFamily="34" charset="0"/>
                <a:ea typeface="Calibri"/>
                <a:cs typeface="Calibri" panose="020F0502020204030204" pitchFamily="34" charset="0"/>
                <a:sym typeface="Calibri"/>
              </a:rPr>
              <a:t> </a:t>
            </a:r>
            <a:r>
              <a:rPr lang="en-GB" sz="1800" u="none" dirty="0">
                <a:solidFill>
                  <a:schemeClr val="lt1"/>
                </a:solidFill>
                <a:latin typeface="Calibri" panose="020F0502020204030204" pitchFamily="34" charset="0"/>
                <a:ea typeface="Calibri"/>
                <a:cs typeface="Calibri" panose="020F0502020204030204" pitchFamily="34" charset="0"/>
                <a:sym typeface="Calibri"/>
              </a:rPr>
              <a:t>Ellie Jackson.</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The Great Kapok Tree by Lynne Cherry.</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Running Wild by Michael Morpurgo.</a:t>
            </a:r>
            <a:endParaRPr sz="1800" dirty="0">
              <a:latin typeface="Calibri" panose="020F0502020204030204" pitchFamily="34" charset="0"/>
              <a:cs typeface="Calibri" panose="020F0502020204030204" pitchFamily="34" charset="0"/>
            </a:endParaRPr>
          </a:p>
          <a:p>
            <a:pPr marL="285750" marR="0" lvl="0" indent="-285750" algn="l" rtl="0">
              <a:lnSpc>
                <a:spcPct val="100000"/>
              </a:lnSpc>
              <a:spcBef>
                <a:spcPts val="0"/>
              </a:spcBef>
              <a:spcAft>
                <a:spcPts val="0"/>
              </a:spcAft>
              <a:buClr>
                <a:schemeClr val="lt1"/>
              </a:buClr>
              <a:buSzPts val="1800"/>
              <a:buFont typeface="Arial"/>
              <a:buChar char="•"/>
            </a:pPr>
            <a:r>
              <a:rPr lang="en-GB" sz="1800" u="none" dirty="0">
                <a:solidFill>
                  <a:schemeClr val="lt1"/>
                </a:solidFill>
                <a:latin typeface="Calibri" panose="020F0502020204030204" pitchFamily="34" charset="0"/>
                <a:ea typeface="Calibri"/>
                <a:cs typeface="Calibri" panose="020F0502020204030204" pitchFamily="34" charset="0"/>
                <a:sym typeface="Calibri"/>
              </a:rPr>
              <a:t>The Explorer by Katherine </a:t>
            </a:r>
            <a:r>
              <a:rPr lang="en-GB" sz="1800" u="none" dirty="0" err="1">
                <a:solidFill>
                  <a:schemeClr val="lt1"/>
                </a:solidFill>
                <a:latin typeface="Calibri" panose="020F0502020204030204" pitchFamily="34" charset="0"/>
                <a:ea typeface="Calibri"/>
                <a:cs typeface="Calibri" panose="020F0502020204030204" pitchFamily="34" charset="0"/>
                <a:sym typeface="Calibri"/>
              </a:rPr>
              <a:t>Rundell</a:t>
            </a:r>
            <a:r>
              <a:rPr lang="en-GB" sz="1800" u="none" dirty="0">
                <a:solidFill>
                  <a:schemeClr val="lt1"/>
                </a:solidFill>
                <a:latin typeface="Calibri" panose="020F0502020204030204" pitchFamily="34" charset="0"/>
                <a:ea typeface="Calibri"/>
                <a:cs typeface="Calibri" panose="020F0502020204030204" pitchFamily="34" charset="0"/>
                <a:sym typeface="Calibri"/>
              </a:rPr>
              <a:t>.</a:t>
            </a:r>
            <a:endParaRPr sz="1800" dirty="0">
              <a:solidFill>
                <a:schemeClr val="lt1"/>
              </a:solidFill>
              <a:latin typeface="Calibri" panose="020F0502020204030204" pitchFamily="34" charset="0"/>
              <a:ea typeface="Calibri"/>
              <a:cs typeface="Calibri" panose="020F0502020204030204" pitchFamily="34" charset="0"/>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Google Shape;833;p2"/>
          <p:cNvSpPr txBox="1"/>
          <p:nvPr/>
        </p:nvSpPr>
        <p:spPr>
          <a:xfrm>
            <a:off x="626622" y="3724461"/>
            <a:ext cx="831641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400"/>
              <a:buFont typeface="Calibri"/>
              <a:buNone/>
            </a:pPr>
            <a:endParaRPr sz="1400" b="1" i="0" u="none" strike="noStrike" cap="none">
              <a:solidFill>
                <a:srgbClr val="000000"/>
              </a:solidFill>
              <a:latin typeface="Plus Jakarta Sans ExtraBold"/>
              <a:ea typeface="Plus Jakarta Sans ExtraBold"/>
              <a:cs typeface="Plus Jakarta Sans ExtraBold"/>
              <a:sym typeface="Plus Jakarta Sans ExtraBold"/>
            </a:endParaRPr>
          </a:p>
          <a:p>
            <a:pPr marL="342900" marR="0" lvl="0" indent="-254000" algn="l" rtl="0">
              <a:lnSpc>
                <a:spcPct val="100000"/>
              </a:lnSpc>
              <a:spcBef>
                <a:spcPts val="0"/>
              </a:spcBef>
              <a:spcAft>
                <a:spcPts val="0"/>
              </a:spcAft>
              <a:buClr>
                <a:schemeClr val="dk1"/>
              </a:buClr>
              <a:buSzPts val="1400"/>
              <a:buFont typeface="Calibri"/>
              <a:buNone/>
            </a:pPr>
            <a:endParaRPr sz="1400" i="0" u="none" strike="noStrike" cap="none">
              <a:solidFill>
                <a:srgbClr val="FF0000"/>
              </a:solidFill>
              <a:latin typeface="Plus Jakarta Sans Medium"/>
              <a:ea typeface="Plus Jakarta Sans Medium"/>
              <a:cs typeface="Plus Jakarta Sans Medium"/>
              <a:sym typeface="Plus Jakarta Sans Medium"/>
            </a:endParaRPr>
          </a:p>
        </p:txBody>
      </p:sp>
      <p:sp>
        <p:nvSpPr>
          <p:cNvPr id="834" name="Google Shape;834;p2"/>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Termites can help rainforests survive droughts</a:t>
            </a:r>
            <a:endParaRPr dirty="0">
              <a:latin typeface="Calibri" panose="020F0502020204030204" pitchFamily="34" charset="0"/>
              <a:cs typeface="Calibri" panose="020F0502020204030204" pitchFamily="34" charset="0"/>
              <a:sym typeface="Calibri"/>
            </a:endParaRPr>
          </a:p>
        </p:txBody>
      </p:sp>
      <p:sp>
        <p:nvSpPr>
          <p:cNvPr id="835" name="Google Shape;835;p2"/>
          <p:cNvSpPr txBox="1"/>
          <p:nvPr/>
        </p:nvSpPr>
        <p:spPr>
          <a:xfrm>
            <a:off x="626622" y="1430821"/>
            <a:ext cx="343503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i="0" u="none" strike="noStrike" cap="none" dirty="0">
                <a:solidFill>
                  <a:srgbClr val="3C3C3C"/>
                </a:solidFill>
                <a:latin typeface="Calibri"/>
                <a:ea typeface="Calibri"/>
                <a:cs typeface="Calibri"/>
                <a:sym typeface="Calibri"/>
              </a:rPr>
              <a:t>Subject knowledge</a:t>
            </a:r>
            <a:endParaRPr dirty="0"/>
          </a:p>
        </p:txBody>
      </p:sp>
      <p:sp>
        <p:nvSpPr>
          <p:cNvPr id="836" name="Google Shape;836;p2"/>
          <p:cNvSpPr txBox="1"/>
          <p:nvPr/>
        </p:nvSpPr>
        <p:spPr>
          <a:xfrm>
            <a:off x="4679913" y="1417500"/>
            <a:ext cx="3925247"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dirty="0">
                <a:solidFill>
                  <a:srgbClr val="3C3C3C"/>
                </a:solidFill>
                <a:latin typeface="Calibri"/>
                <a:ea typeface="Calibri"/>
                <a:cs typeface="Calibri"/>
                <a:sym typeface="Calibri"/>
              </a:rPr>
              <a:t>Enquiry skills*</a:t>
            </a:r>
            <a:endParaRPr dirty="0"/>
          </a:p>
        </p:txBody>
      </p:sp>
      <p:sp>
        <p:nvSpPr>
          <p:cNvPr id="837" name="Google Shape;837;p2"/>
          <p:cNvSpPr/>
          <p:nvPr/>
        </p:nvSpPr>
        <p:spPr>
          <a:xfrm>
            <a:off x="666887" y="1776894"/>
            <a:ext cx="3925246" cy="1843481"/>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a:ea typeface="Calibri"/>
                <a:cs typeface="Calibri"/>
                <a:sym typeface="Calibri"/>
              </a:rPr>
              <a:t>Interpret a variety of food chains, identifying producers, predators and prey</a:t>
            </a:r>
          </a:p>
          <a:p>
            <a:pPr marL="285750" marR="0" lvl="0" indent="-285750" algn="l" rtl="0">
              <a:spcBef>
                <a:spcPts val="0"/>
              </a:spcBef>
              <a:spcAft>
                <a:spcPts val="0"/>
              </a:spcAft>
              <a:buClr>
                <a:schemeClr val="lt1"/>
              </a:buClr>
              <a:buSzPts val="1800"/>
              <a:buFont typeface="Arial"/>
              <a:buChar char="•"/>
            </a:pPr>
            <a:r>
              <a:rPr lang="en-GB" sz="1800" dirty="0">
                <a:solidFill>
                  <a:schemeClr val="lt1"/>
                </a:solidFill>
                <a:latin typeface="Calibri"/>
                <a:ea typeface="Calibri"/>
                <a:cs typeface="Calibri"/>
                <a:sym typeface="Calibri"/>
              </a:rPr>
              <a:t>Understand how global warming is affecting rainforests and how this might be reduced</a:t>
            </a:r>
            <a:endParaRPr sz="1800" dirty="0">
              <a:solidFill>
                <a:schemeClr val="lt1"/>
              </a:solidFill>
              <a:latin typeface="Calibri"/>
              <a:ea typeface="Calibri"/>
              <a:cs typeface="Calibri"/>
              <a:sym typeface="Calibri"/>
            </a:endParaRPr>
          </a:p>
        </p:txBody>
      </p:sp>
      <p:sp>
        <p:nvSpPr>
          <p:cNvPr id="838" name="Google Shape;838;p2"/>
          <p:cNvSpPr/>
          <p:nvPr/>
        </p:nvSpPr>
        <p:spPr>
          <a:xfrm>
            <a:off x="626622" y="4050877"/>
            <a:ext cx="8316416" cy="1687993"/>
          </a:xfrm>
          <a:prstGeom prst="roundRect">
            <a:avLst>
              <a:gd name="adj" fmla="val 16667"/>
            </a:avLst>
          </a:prstGeom>
          <a:solidFill>
            <a:srgbClr val="84BD00"/>
          </a:solidFill>
          <a:ln w="12700" cap="flat" cmpd="sng">
            <a:solidFill>
              <a:srgbClr val="84BD00"/>
            </a:solidFill>
            <a:prstDash val="solid"/>
            <a:miter lim="800000"/>
            <a:headEnd type="none" w="sm" len="sm"/>
            <a:tailEnd type="none" w="sm" len="sm"/>
          </a:ln>
        </p:spPr>
        <p:txBody>
          <a:bodyPr spcFirstLastPara="1" wrap="square" lIns="91425" tIns="45700" rIns="91425" bIns="45700" anchor="ctr" anchorCtr="0">
            <a:noAutofit/>
          </a:bodyPr>
          <a:lstStyle/>
          <a:p>
            <a:r>
              <a:rPr lang="en-GB" sz="1800" dirty="0">
                <a:solidFill>
                  <a:schemeClr val="lt1"/>
                </a:solidFill>
                <a:latin typeface="Calibri"/>
                <a:ea typeface="Calibri"/>
                <a:cs typeface="Calibri"/>
                <a:sym typeface="Calibri"/>
              </a:rPr>
              <a:t>A team of scientists investigated the importance of termites within their rainforest habitat during periods of drought. They studied how features of the rainforest habitat changed when termites were removed from a study area. The scientists found that the activity of the termites as decomposers increased during droughts and improved the soil quality. A rainforest with termites will be more resilient to the increased frequency of droughts due to global warming.</a:t>
            </a:r>
            <a:endParaRPr lang="en-GB" sz="1800" b="0" i="0" u="none" strike="noStrike" cap="none" dirty="0">
              <a:solidFill>
                <a:schemeClr val="lt1"/>
              </a:solidFill>
              <a:latin typeface="Calibri"/>
              <a:ea typeface="Calibri"/>
              <a:cs typeface="Calibri"/>
              <a:sym typeface="Calibri"/>
            </a:endParaRPr>
          </a:p>
        </p:txBody>
      </p:sp>
      <p:sp>
        <p:nvSpPr>
          <p:cNvPr id="839" name="Google Shape;839;p2"/>
          <p:cNvSpPr/>
          <p:nvPr/>
        </p:nvSpPr>
        <p:spPr>
          <a:xfrm>
            <a:off x="626622" y="6115636"/>
            <a:ext cx="8316416" cy="584953"/>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R="0" lvl="0" algn="l" rtl="0">
              <a:spcBef>
                <a:spcPts val="0"/>
              </a:spcBef>
              <a:spcAft>
                <a:spcPts val="0"/>
              </a:spcAft>
              <a:buClr>
                <a:schemeClr val="lt1"/>
              </a:buClr>
              <a:buSzPts val="1600"/>
            </a:pPr>
            <a:r>
              <a:rPr lang="en-GB" sz="1800" dirty="0">
                <a:solidFill>
                  <a:schemeClr val="lt1"/>
                </a:solidFill>
                <a:latin typeface="Calibri"/>
                <a:ea typeface="Calibri"/>
                <a:cs typeface="Calibri"/>
                <a:sym typeface="Calibri"/>
              </a:rPr>
              <a:t>Investigate how different conditions affect termite tunnels.</a:t>
            </a:r>
            <a:endParaRPr sz="1800" dirty="0"/>
          </a:p>
        </p:txBody>
      </p:sp>
      <p:sp>
        <p:nvSpPr>
          <p:cNvPr id="840" name="Google Shape;840;p2"/>
          <p:cNvSpPr txBox="1"/>
          <p:nvPr/>
        </p:nvSpPr>
        <p:spPr>
          <a:xfrm>
            <a:off x="564960" y="3724461"/>
            <a:ext cx="50157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C3C3C"/>
                </a:solidFill>
                <a:latin typeface="Calibri"/>
                <a:ea typeface="Calibri"/>
                <a:cs typeface="Calibri"/>
                <a:sym typeface="Calibri"/>
              </a:rPr>
              <a:t>Summary of science research</a:t>
            </a:r>
            <a:endParaRPr dirty="0"/>
          </a:p>
        </p:txBody>
      </p:sp>
      <p:sp>
        <p:nvSpPr>
          <p:cNvPr id="841" name="Google Shape;841;p2"/>
          <p:cNvSpPr txBox="1"/>
          <p:nvPr/>
        </p:nvSpPr>
        <p:spPr>
          <a:xfrm>
            <a:off x="564960" y="5789671"/>
            <a:ext cx="46420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C3C3C"/>
              </a:buClr>
              <a:buSzPts val="1800"/>
              <a:buFont typeface="Calibri"/>
              <a:buNone/>
            </a:pPr>
            <a:r>
              <a:rPr lang="en-GB" sz="1800" b="1" dirty="0">
                <a:solidFill>
                  <a:srgbClr val="3C3C3C"/>
                </a:solidFill>
                <a:latin typeface="Calibri"/>
                <a:ea typeface="Calibri"/>
                <a:cs typeface="Calibri"/>
                <a:sym typeface="Calibri"/>
              </a:rPr>
              <a:t>Related investigations for children</a:t>
            </a:r>
            <a:endParaRPr sz="1800" dirty="0">
              <a:solidFill>
                <a:srgbClr val="3C3C3C"/>
              </a:solidFill>
              <a:latin typeface="Calibri"/>
              <a:ea typeface="Calibri"/>
              <a:cs typeface="Calibri"/>
              <a:sym typeface="Calibri"/>
            </a:endParaRPr>
          </a:p>
        </p:txBody>
      </p:sp>
      <p:pic>
        <p:nvPicPr>
          <p:cNvPr id="842" name="Google Shape;842;p2" descr="A picture containing text, screenshot, font, line&#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23168" y="1806112"/>
            <a:ext cx="4320000" cy="632268"/>
          </a:xfrm>
          <a:prstGeom prst="rect">
            <a:avLst/>
          </a:prstGeom>
          <a:noFill/>
          <a:ln>
            <a:noFill/>
          </a:ln>
        </p:spPr>
      </p:pic>
      <p:pic>
        <p:nvPicPr>
          <p:cNvPr id="843" name="Google Shape;843;p2" descr="A picture containing text, screenshot, font&#10;&#10;Description automatically generated"/>
          <p:cNvPicPr preferRelativeResize="0"/>
          <p:nvPr/>
        </p:nvPicPr>
        <p:blipFill rotWithShape="1">
          <a:blip r:embed="rId4">
            <a:alphaModFix/>
          </a:blip>
          <a:srcRect/>
          <a:stretch/>
        </p:blipFill>
        <p:spPr>
          <a:xfrm>
            <a:off x="4723168" y="2491825"/>
            <a:ext cx="4320000" cy="63059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sp>
        <p:nvSpPr>
          <p:cNvPr id="1025" name="Google Shape;1025;p18"/>
          <p:cNvSpPr/>
          <p:nvPr/>
        </p:nvSpPr>
        <p:spPr>
          <a:xfrm>
            <a:off x="767270" y="1582361"/>
            <a:ext cx="8084932" cy="3693278"/>
          </a:xfrm>
          <a:prstGeom prst="rect">
            <a:avLst/>
          </a:prstGeom>
          <a:noFill/>
          <a:ln>
            <a:noFill/>
          </a:ln>
        </p:spPr>
        <p:txBody>
          <a:bodyPr spcFirstLastPara="1" wrap="square" lIns="91425" tIns="45700" rIns="91425" bIns="45700" anchor="t" anchorCtr="0">
            <a:spAutoFit/>
          </a:bodyPr>
          <a:lstStyle/>
          <a:p>
            <a:pPr algn="l" rtl="0" fontAlgn="base"/>
            <a:r>
              <a:rPr lang="en-US" sz="1800" b="0" i="0" u="none" strike="noStrike" dirty="0">
                <a:solidFill>
                  <a:srgbClr val="534033"/>
                </a:solidFill>
                <a:effectLst/>
                <a:latin typeface="Calibri" panose="020F0502020204030204" pitchFamily="34" charset="0"/>
                <a:cs typeface="Calibri" panose="020F0502020204030204" pitchFamily="34" charset="0"/>
              </a:rPr>
              <a:t>This </a:t>
            </a:r>
            <a:r>
              <a:rPr lang="en-US" sz="1800" b="1" i="0" u="none" strike="noStrike" dirty="0">
                <a:solidFill>
                  <a:srgbClr val="534033"/>
                </a:solidFill>
                <a:effectLst/>
                <a:latin typeface="Calibri" panose="020F0502020204030204" pitchFamily="34" charset="0"/>
                <a:cs typeface="Calibri" panose="020F0502020204030204" pitchFamily="34" charset="0"/>
              </a:rPr>
              <a:t>PowerPoint</a:t>
            </a:r>
            <a:r>
              <a:rPr lang="en-US" sz="1800" b="0" i="0" u="none" strike="noStrike" dirty="0">
                <a:solidFill>
                  <a:srgbClr val="534033"/>
                </a:solidFill>
                <a:effectLst/>
                <a:latin typeface="Calibri" panose="020F0502020204030204" pitchFamily="34" charset="0"/>
                <a:cs typeface="Calibri" panose="020F0502020204030204" pitchFamily="34" charset="0"/>
              </a:rPr>
              <a:t> is intended to be a guide for teachers for their reference although they may wish to show certain slides in the classroom. </a:t>
            </a:r>
            <a:r>
              <a:rPr lang="en-US" sz="1800" b="0" i="0" dirty="0">
                <a:solidFill>
                  <a:srgbClr val="534033"/>
                </a:solidFill>
                <a:effectLst/>
                <a:latin typeface="Calibri" panose="020F0502020204030204" pitchFamily="34" charset="0"/>
                <a:cs typeface="Calibri" panose="020F0502020204030204" pitchFamily="34" charset="0"/>
              </a:rPr>
              <a:t>​</a:t>
            </a:r>
          </a:p>
          <a:p>
            <a:pPr algn="l" rtl="0" fontAlgn="base"/>
            <a:r>
              <a:rPr lang="en-US" sz="1800" b="0" i="0" dirty="0">
                <a:solidFill>
                  <a:srgbClr val="534033"/>
                </a:solidFill>
                <a:effectLst/>
                <a:latin typeface="Calibri" panose="020F0502020204030204" pitchFamily="34" charset="0"/>
                <a:cs typeface="Calibri" panose="020F0502020204030204" pitchFamily="34" charset="0"/>
              </a:rPr>
              <a:t>​</a:t>
            </a:r>
          </a:p>
          <a:p>
            <a:pPr algn="l" rtl="0" fontAlgn="base"/>
            <a:r>
              <a:rPr lang="en-GB" sz="1800" b="1" i="0" u="none" strike="noStrike" dirty="0">
                <a:solidFill>
                  <a:srgbClr val="534033"/>
                </a:solidFill>
                <a:effectLst/>
                <a:latin typeface="Calibri" panose="020F0502020204030204" pitchFamily="34" charset="0"/>
                <a:cs typeface="Calibri" panose="020F0502020204030204" pitchFamily="34" charset="0"/>
              </a:rPr>
              <a:t>Copyright</a:t>
            </a:r>
            <a:r>
              <a:rPr lang="en-US" sz="1800" b="0" i="0" dirty="0">
                <a:solidFill>
                  <a:srgbClr val="534033"/>
                </a:solidFill>
                <a:effectLst/>
                <a:latin typeface="Calibri" panose="020F0502020204030204" pitchFamily="34" charset="0"/>
                <a:cs typeface="Calibri" panose="020F0502020204030204" pitchFamily="34" charset="0"/>
              </a:rPr>
              <a:t>​</a:t>
            </a:r>
          </a:p>
          <a:p>
            <a:pPr algn="l" rtl="0" fontAlgn="base"/>
            <a:r>
              <a:rPr lang="en-GB" sz="1800" b="0" i="0" u="none" strike="noStrike" dirty="0">
                <a:solidFill>
                  <a:srgbClr val="534033"/>
                </a:solidFill>
                <a:effectLst/>
                <a:latin typeface="Calibri" panose="020F0502020204030204" pitchFamily="34" charset="0"/>
                <a:cs typeface="Calibri" panose="020F0502020204030204" pitchFamily="34" charset="0"/>
              </a:rPr>
              <a:t>The materials included in these resources are </a:t>
            </a:r>
            <a:r>
              <a:rPr lang="en-GB" sz="1800" b="1" i="0" u="none" strike="noStrike" dirty="0">
                <a:solidFill>
                  <a:srgbClr val="534033"/>
                </a:solidFill>
                <a:effectLst/>
                <a:latin typeface="Calibri" panose="020F0502020204030204" pitchFamily="34" charset="0"/>
                <a:cs typeface="Calibri" panose="020F0502020204030204" pitchFamily="34" charset="0"/>
              </a:rPr>
              <a:t>©Primary Science Teaching Trust 2021</a:t>
            </a:r>
            <a:r>
              <a:rPr lang="en-GB" sz="1800" b="0" i="0" u="none" strike="noStrike" dirty="0">
                <a:solidFill>
                  <a:srgbClr val="534033"/>
                </a:solidFill>
                <a:effectLst/>
                <a:latin typeface="Calibri" panose="020F0502020204030204" pitchFamily="34" charset="0"/>
                <a:cs typeface="Calibri" panose="020F0502020204030204" pitchFamily="34"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sz="1800" b="0" i="0" u="none" strike="noStrike" dirty="0">
                <a:solidFill>
                  <a:srgbClr val="534033"/>
                </a:solidFill>
                <a:effectLst/>
                <a:latin typeface="Calibri" panose="020F0502020204030204" pitchFamily="34" charset="0"/>
                <a:cs typeface="Calibri" panose="020F0502020204030204" pitchFamily="34" charset="0"/>
              </a:rPr>
            </a:br>
            <a:br>
              <a:rPr lang="en-GB" sz="1800" b="0" i="0" u="none" strike="noStrike" dirty="0">
                <a:solidFill>
                  <a:srgbClr val="534033"/>
                </a:solidFill>
                <a:effectLst/>
                <a:latin typeface="Calibri" panose="020F0502020204030204" pitchFamily="34" charset="0"/>
                <a:cs typeface="Calibri" panose="020F0502020204030204" pitchFamily="34" charset="0"/>
              </a:rPr>
            </a:br>
            <a:r>
              <a:rPr lang="en-US" sz="1800" b="1" i="0" u="none" strike="noStrike" dirty="0">
                <a:solidFill>
                  <a:srgbClr val="534033"/>
                </a:solidFill>
                <a:effectLst/>
                <a:latin typeface="Calibri" panose="020F0502020204030204" pitchFamily="34" charset="0"/>
                <a:cs typeface="Calibri" panose="020F0502020204030204" pitchFamily="34" charset="0"/>
              </a:rPr>
              <a:t>Feedback</a:t>
            </a:r>
            <a:r>
              <a:rPr lang="en-US" sz="1800" b="0" i="0" dirty="0">
                <a:solidFill>
                  <a:srgbClr val="534033"/>
                </a:solidFill>
                <a:effectLst/>
                <a:latin typeface="Calibri" panose="020F0502020204030204" pitchFamily="34" charset="0"/>
                <a:cs typeface="Calibri" panose="020F0502020204030204" pitchFamily="34" charset="0"/>
              </a:rPr>
              <a:t>​</a:t>
            </a:r>
          </a:p>
          <a:p>
            <a:pPr algn="l" rtl="0" fontAlgn="base"/>
            <a:r>
              <a:rPr lang="en-US" sz="1800" b="0" i="0" u="none" strike="noStrike" dirty="0">
                <a:solidFill>
                  <a:srgbClr val="534033"/>
                </a:solidFill>
                <a:effectLst/>
                <a:latin typeface="Calibri" panose="020F0502020204030204" pitchFamily="34" charset="0"/>
                <a:cs typeface="Calibri" panose="020F0502020204030204" pitchFamily="34" charset="0"/>
              </a:rPr>
              <a:t>We would welcome any feedback on these materials.</a:t>
            </a:r>
            <a:r>
              <a:rPr lang="en-US" sz="1800" b="0" i="0" dirty="0">
                <a:solidFill>
                  <a:srgbClr val="534033"/>
                </a:solidFill>
                <a:effectLst/>
                <a:latin typeface="Calibri" panose="020F0502020204030204" pitchFamily="34" charset="0"/>
                <a:cs typeface="Calibri" panose="020F0502020204030204" pitchFamily="34" charset="0"/>
              </a:rPr>
              <a:t>​</a:t>
            </a:r>
          </a:p>
          <a:p>
            <a:pPr algn="l" rtl="0" fontAlgn="base"/>
            <a:r>
              <a:rPr lang="en-US" sz="1800" b="0" i="0" u="none" strike="noStrike" dirty="0">
                <a:solidFill>
                  <a:srgbClr val="534033"/>
                </a:solidFill>
                <a:effectLst/>
                <a:latin typeface="Calibri" panose="020F0502020204030204" pitchFamily="34" charset="0"/>
                <a:cs typeface="Calibri" panose="020F0502020204030204" pitchFamily="34" charset="0"/>
              </a:rPr>
              <a:t>Please email </a:t>
            </a:r>
            <a:r>
              <a:rPr lang="en-US" sz="1800" b="0" i="0" u="sng" strike="noStrike" dirty="0">
                <a:solidFill>
                  <a:srgbClr val="534033"/>
                </a:solidFill>
                <a:effectLst/>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info@pstt.org.uk</a:t>
            </a:r>
            <a:r>
              <a:rPr lang="en-US" sz="1800" b="0" i="0" u="none" strike="noStrike" dirty="0">
                <a:solidFill>
                  <a:srgbClr val="534033"/>
                </a:solidFill>
                <a:effectLst/>
                <a:latin typeface="Calibri" panose="020F0502020204030204" pitchFamily="34" charset="0"/>
                <a:cs typeface="Calibri" panose="020F0502020204030204" pitchFamily="34" charset="0"/>
              </a:rPr>
              <a:t> or complete this short </a:t>
            </a:r>
            <a:r>
              <a:rPr lang="en-US" sz="1800" b="0" i="0" u="sng" strike="noStrike" dirty="0">
                <a:solidFill>
                  <a:srgbClr val="534033"/>
                </a:solidFill>
                <a:effectLst/>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survey</a:t>
            </a:r>
            <a:r>
              <a:rPr lang="en-US" sz="1800" b="0" i="0" u="none" strike="noStrike" dirty="0">
                <a:solidFill>
                  <a:srgbClr val="534033"/>
                </a:solidFill>
                <a:effectLst/>
                <a:latin typeface="Calibri" panose="020F0502020204030204" pitchFamily="34" charset="0"/>
                <a:cs typeface="Calibri" panose="020F0502020204030204" pitchFamily="34" charset="0"/>
              </a:rPr>
              <a:t>. </a:t>
            </a:r>
            <a:endParaRPr lang="en-US" sz="1800" b="0" i="0" dirty="0">
              <a:solidFill>
                <a:srgbClr val="534033"/>
              </a:solidFill>
              <a:effectLst/>
              <a:latin typeface="Calibri" panose="020F0502020204030204" pitchFamily="34" charset="0"/>
              <a:cs typeface="Calibri" panose="020F050202020403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30"/>
        <p:cNvGrpSpPr/>
        <p:nvPr/>
      </p:nvGrpSpPr>
      <p:grpSpPr>
        <a:xfrm>
          <a:off x="0" y="0"/>
          <a:ext cx="0" cy="0"/>
          <a:chOff x="0" y="0"/>
          <a:chExt cx="0" cy="0"/>
        </a:xfrm>
      </p:grpSpPr>
      <p:sp>
        <p:nvSpPr>
          <p:cNvPr id="1031" name="Google Shape;1031;p19"/>
          <p:cNvSpPr txBox="1"/>
          <p:nvPr/>
        </p:nvSpPr>
        <p:spPr>
          <a:xfrm>
            <a:off x="859749" y="2253072"/>
            <a:ext cx="7700386" cy="14847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662">
                <a:solidFill>
                  <a:srgbClr val="3C3C3C"/>
                </a:solidFill>
                <a:latin typeface="Calibri"/>
                <a:ea typeface="Calibri"/>
                <a:cs typeface="Calibri"/>
                <a:sym typeface="Calibri"/>
              </a:rPr>
              <a:t>For more information on the Primary Science Teaching Trust and access to a large selection of PSTT resources, visit our website:</a:t>
            </a:r>
            <a:endParaRPr/>
          </a:p>
          <a:p>
            <a:pPr marL="0" marR="0" lvl="0" indent="0" algn="just" rtl="0">
              <a:spcBef>
                <a:spcPts val="0"/>
              </a:spcBef>
              <a:spcAft>
                <a:spcPts val="0"/>
              </a:spcAft>
              <a:buNone/>
            </a:pPr>
            <a:endParaRPr sz="1662">
              <a:solidFill>
                <a:schemeClr val="dk1"/>
              </a:solidFill>
              <a:latin typeface="Calibri"/>
              <a:ea typeface="Calibri"/>
              <a:cs typeface="Calibri"/>
              <a:sym typeface="Calibri"/>
            </a:endParaRPr>
          </a:p>
          <a:p>
            <a:pPr marL="0" marR="0" lvl="0" indent="0" algn="ctr" rtl="0">
              <a:spcBef>
                <a:spcPts val="0"/>
              </a:spcBef>
              <a:spcAft>
                <a:spcPts val="0"/>
              </a:spcAft>
              <a:buNone/>
            </a:pPr>
            <a:r>
              <a:rPr lang="en-GB" sz="2400" b="1" u="sng">
                <a:solidFill>
                  <a:srgbClr val="3EB1C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www.pstt.org.uk</a:t>
            </a:r>
            <a:endParaRPr sz="2400" b="1">
              <a:solidFill>
                <a:srgbClr val="3EB1C8"/>
              </a:solidFill>
              <a:latin typeface="Calibri"/>
              <a:ea typeface="Calibri"/>
              <a:cs typeface="Calibri"/>
              <a:sym typeface="Calibri"/>
            </a:endParaRPr>
          </a:p>
          <a:p>
            <a:pPr marL="0" marR="0" lvl="0" indent="0" algn="just" rtl="0">
              <a:spcBef>
                <a:spcPts val="0"/>
              </a:spcBef>
              <a:spcAft>
                <a:spcPts val="0"/>
              </a:spcAft>
              <a:buNone/>
            </a:pPr>
            <a:endParaRPr sz="1662">
              <a:solidFill>
                <a:schemeClr val="dk1"/>
              </a:solidFill>
              <a:latin typeface="Calibri"/>
              <a:ea typeface="Calibri"/>
              <a:cs typeface="Calibri"/>
              <a:sym typeface="Calibri"/>
            </a:endParaRPr>
          </a:p>
        </p:txBody>
      </p:sp>
      <p:pic>
        <p:nvPicPr>
          <p:cNvPr id="1032" name="Google Shape;1032;p19" descr="Logo&#10;&#10;Description automatically generated"/>
          <p:cNvPicPr preferRelativeResize="0"/>
          <p:nvPr/>
        </p:nvPicPr>
        <p:blipFill rotWithShape="1">
          <a:blip r:embed="rId4">
            <a:alphaModFix/>
          </a:blip>
          <a:srcRect/>
          <a:stretch/>
        </p:blipFill>
        <p:spPr>
          <a:xfrm>
            <a:off x="3206689" y="388315"/>
            <a:ext cx="3006506" cy="1334438"/>
          </a:xfrm>
          <a:prstGeom prst="rect">
            <a:avLst/>
          </a:prstGeom>
          <a:noFill/>
          <a:ln>
            <a:noFill/>
          </a:ln>
        </p:spPr>
      </p:pic>
      <p:sp>
        <p:nvSpPr>
          <p:cNvPr id="1033" name="Google Shape;1033;p19"/>
          <p:cNvSpPr txBox="1"/>
          <p:nvPr/>
        </p:nvSpPr>
        <p:spPr>
          <a:xfrm>
            <a:off x="3531618" y="4193604"/>
            <a:ext cx="31104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rgbClr val="3C3C3C"/>
                </a:solidFill>
                <a:latin typeface="Calibri"/>
                <a:ea typeface="Calibri"/>
                <a:cs typeface="Calibri"/>
                <a:sym typeface="Calibri"/>
              </a:rPr>
              <a:t>/</a:t>
            </a:r>
            <a:r>
              <a:rPr lang="en-GB" sz="1800" dirty="0" err="1">
                <a:solidFill>
                  <a:srgbClr val="3C3C3C"/>
                </a:solidFill>
                <a:latin typeface="Calibri"/>
                <a:ea typeface="Calibri"/>
                <a:cs typeface="Calibri"/>
                <a:sym typeface="Calibri"/>
              </a:rPr>
              <a:t>PrimaryScienceTeachingTrust</a:t>
            </a:r>
            <a:endParaRPr dirty="0"/>
          </a:p>
        </p:txBody>
      </p:sp>
      <p:sp>
        <p:nvSpPr>
          <p:cNvPr id="1034" name="Google Shape;1034;p19"/>
          <p:cNvSpPr txBox="1"/>
          <p:nvPr/>
        </p:nvSpPr>
        <p:spPr>
          <a:xfrm>
            <a:off x="3531618" y="4966313"/>
            <a:ext cx="163493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3C3C3C"/>
                </a:solidFill>
                <a:latin typeface="Calibri"/>
                <a:ea typeface="Calibri"/>
                <a:cs typeface="Calibri"/>
                <a:sym typeface="Calibri"/>
              </a:rPr>
              <a:t>/PSTT_whyhow</a:t>
            </a:r>
            <a:endParaRPr/>
          </a:p>
        </p:txBody>
      </p:sp>
      <p:pic>
        <p:nvPicPr>
          <p:cNvPr id="1035" name="Google Shape;1035;p19" descr="Logo, icon&#10;&#10;Description automatically generated"/>
          <p:cNvPicPr preferRelativeResize="0"/>
          <p:nvPr/>
        </p:nvPicPr>
        <p:blipFill rotWithShape="1">
          <a:blip r:embed="rId5">
            <a:alphaModFix/>
          </a:blip>
          <a:srcRect/>
          <a:stretch/>
        </p:blipFill>
        <p:spPr>
          <a:xfrm>
            <a:off x="3114642" y="4879416"/>
            <a:ext cx="490942" cy="397566"/>
          </a:xfrm>
          <a:prstGeom prst="rect">
            <a:avLst/>
          </a:prstGeom>
          <a:noFill/>
          <a:ln>
            <a:noFill/>
          </a:ln>
        </p:spPr>
      </p:pic>
      <p:pic>
        <p:nvPicPr>
          <p:cNvPr id="1036" name="Google Shape;1036;p19" descr="Logo, icon&#10;&#10;Description automatically generated"/>
          <p:cNvPicPr preferRelativeResize="0"/>
          <p:nvPr/>
        </p:nvPicPr>
        <p:blipFill rotWithShape="1">
          <a:blip r:embed="rId6">
            <a:alphaModFix/>
          </a:blip>
          <a:srcRect/>
          <a:stretch/>
        </p:blipFill>
        <p:spPr>
          <a:xfrm>
            <a:off x="3090411" y="5645087"/>
            <a:ext cx="441207" cy="425078"/>
          </a:xfrm>
          <a:prstGeom prst="rect">
            <a:avLst/>
          </a:prstGeom>
          <a:noFill/>
          <a:ln>
            <a:noFill/>
          </a:ln>
        </p:spPr>
      </p:pic>
      <p:pic>
        <p:nvPicPr>
          <p:cNvPr id="1037" name="Google Shape;1037;p19" descr="Logo, icon&#10;&#10;Description automatically generated"/>
          <p:cNvPicPr preferRelativeResize="0"/>
          <p:nvPr/>
        </p:nvPicPr>
        <p:blipFill rotWithShape="1">
          <a:blip r:embed="rId7">
            <a:alphaModFix/>
          </a:blip>
          <a:srcRect/>
          <a:stretch/>
        </p:blipFill>
        <p:spPr>
          <a:xfrm>
            <a:off x="3164378" y="4133928"/>
            <a:ext cx="391471" cy="377383"/>
          </a:xfrm>
          <a:prstGeom prst="rect">
            <a:avLst/>
          </a:prstGeom>
          <a:noFill/>
          <a:ln>
            <a:noFill/>
          </a:ln>
        </p:spPr>
      </p:pic>
      <p:sp>
        <p:nvSpPr>
          <p:cNvPr id="1038" name="Google Shape;1038;p19"/>
          <p:cNvSpPr txBox="1"/>
          <p:nvPr/>
        </p:nvSpPr>
        <p:spPr>
          <a:xfrm>
            <a:off x="3531618" y="5739022"/>
            <a:ext cx="163493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3C3C3C"/>
                </a:solidFill>
                <a:latin typeface="Calibri"/>
                <a:ea typeface="Calibri"/>
                <a:cs typeface="Calibri"/>
                <a:sym typeface="Calibri"/>
              </a:rPr>
              <a:t>/PSTT_whyhow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8"/>
        <p:cNvGrpSpPr/>
        <p:nvPr/>
      </p:nvGrpSpPr>
      <p:grpSpPr>
        <a:xfrm>
          <a:off x="0" y="0"/>
          <a:ext cx="0" cy="0"/>
          <a:chOff x="0" y="0"/>
          <a:chExt cx="0" cy="0"/>
        </a:xfrm>
      </p:grpSpPr>
      <p:sp>
        <p:nvSpPr>
          <p:cNvPr id="850" name="Google Shape;850;p3"/>
          <p:cNvSpPr txBox="1">
            <a:spLocks noGrp="1"/>
          </p:cNvSpPr>
          <p:nvPr>
            <p:ph type="body" idx="1"/>
          </p:nvPr>
        </p:nvSpPr>
        <p:spPr>
          <a:xfrm>
            <a:off x="627204" y="1540996"/>
            <a:ext cx="4046400" cy="505991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atmosphere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layers of gases surrounding a planet</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by-product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something that is produced as a result of making something else</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cellulose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 compound containing nitrogen, oxygen and hydrogen which is an important structural part of green plants</a:t>
            </a: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climate change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the long-term increase in the Earth’s temperature and weather patterns</a:t>
            </a:r>
            <a:endParaRPr lang="en-GB" sz="1600" dirty="0">
              <a:solidFill>
                <a:schemeClr val="tx1"/>
              </a:solidFill>
              <a:latin typeface="Calibri" panose="020F0502020204030204" pitchFamily="34" charset="0"/>
              <a:ea typeface="Calibri"/>
              <a:cs typeface="Calibri" panose="020F0502020204030204" pitchFamily="34" charset="0"/>
            </a:endParaRP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control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the group in an experiment that does not receive the treatment by the researchers and is then used to compare how the other tested subjects do</a:t>
            </a:r>
          </a:p>
          <a:p>
            <a:pPr marL="0" lvl="0" indent="0" algn="l" rtl="0">
              <a:lnSpc>
                <a:spcPct val="100000"/>
              </a:lnSpc>
              <a:spcBef>
                <a:spcPts val="600"/>
              </a:spcBef>
              <a:spcAft>
                <a:spcPts val="0"/>
              </a:spcAft>
              <a:buClr>
                <a:srgbClr val="575757"/>
              </a:buClr>
              <a:buSzPts val="1800"/>
              <a:buNone/>
            </a:pPr>
            <a:r>
              <a:rPr lang="en-GB" sz="1600" b="1" dirty="0">
                <a:solidFill>
                  <a:schemeClr val="tx1"/>
                </a:solidFill>
                <a:latin typeface="Calibri" panose="020F0502020204030204" pitchFamily="34" charset="0"/>
                <a:ea typeface="Calibri"/>
                <a:cs typeface="Calibri" panose="020F0502020204030204" pitchFamily="34" charset="0"/>
                <a:sym typeface="Calibri"/>
              </a:rPr>
              <a:t>decomposer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an organism that breaks down dead organisms (and their waste) into the substances that plants need for growth, e.g., fungi, earthworms, beetles and bacteria</a:t>
            </a:r>
            <a:endParaRPr lang="en-GB" sz="1600" dirty="0">
              <a:solidFill>
                <a:schemeClr val="tx1"/>
              </a:solidFill>
              <a:latin typeface="Calibri" panose="020F0502020204030204" pitchFamily="34" charset="0"/>
              <a:cs typeface="Calibri" panose="020F0502020204030204" pitchFamily="34" charset="0"/>
              <a:sym typeface="Calibri"/>
            </a:endParaRPr>
          </a:p>
        </p:txBody>
      </p:sp>
      <p:sp>
        <p:nvSpPr>
          <p:cNvPr id="3" name="TextBox 2">
            <a:extLst>
              <a:ext uri="{FF2B5EF4-FFF2-40B4-BE49-F238E27FC236}">
                <a16:creationId xmlns:a16="http://schemas.microsoft.com/office/drawing/2014/main" id="{76273504-36AD-903F-B299-B78614E5C83A}"/>
              </a:ext>
            </a:extLst>
          </p:cNvPr>
          <p:cNvSpPr txBox="1"/>
          <p:nvPr/>
        </p:nvSpPr>
        <p:spPr>
          <a:xfrm>
            <a:off x="4733200" y="1608231"/>
            <a:ext cx="4046400" cy="4093428"/>
          </a:xfrm>
          <a:prstGeom prst="rect">
            <a:avLst/>
          </a:prstGeom>
          <a:noFill/>
        </p:spPr>
        <p:txBody>
          <a:bodyPr wrap="square">
            <a:spAutoFit/>
          </a:bodyPr>
          <a:lstStyle/>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ecosystem</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a community of living things (e.g., animals and plants) in a habitat, together with the non-living parts of the environment (e.g., air and water)</a:t>
            </a:r>
            <a:endParaRPr lang="en-GB" sz="1600" dirty="0">
              <a:solidFill>
                <a:schemeClr val="tx1"/>
              </a:solidFill>
              <a:latin typeface="Calibri"/>
              <a:cs typeface="Calibri"/>
              <a:sym typeface="Plus Jakarta Sans Medium"/>
            </a:endParaRP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global warming</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the long-term increase in the Earth’s overall temperature</a:t>
            </a:r>
            <a:endParaRPr lang="en-GB" sz="1600" dirty="0">
              <a:solidFill>
                <a:schemeClr val="tx1"/>
              </a:solidFill>
              <a:latin typeface="Calibri"/>
              <a:cs typeface="Calibri"/>
              <a:sym typeface="Plus Jakarta Sans Medium"/>
            </a:endParaRP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greenhouse gas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a gas in the Earth’s atmosphere that traps heat and contributes to global warming, e.g., carbon dioxide</a:t>
            </a: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nutrients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needed for living things to survive, grow and reproduce; they include carbohydrates, fats, proteins, vitamins and minerals</a:t>
            </a:r>
          </a:p>
          <a:p>
            <a:pPr lvl="0" algn="l" rtl="0">
              <a:spcBef>
                <a:spcPts val="600"/>
              </a:spcBef>
              <a:spcAft>
                <a:spcPts val="0"/>
              </a:spcAft>
              <a:buClr>
                <a:srgbClr val="575757"/>
              </a:buClr>
              <a:buSzPts val="1800"/>
            </a:pPr>
            <a:r>
              <a:rPr lang="en-GB" sz="1600" b="1" dirty="0">
                <a:solidFill>
                  <a:schemeClr val="tx1"/>
                </a:solidFill>
                <a:latin typeface="Calibri"/>
                <a:cs typeface="Calibri"/>
                <a:sym typeface="Calibri"/>
              </a:rPr>
              <a:t>producers</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panose="020F0502020204030204" pitchFamily="34" charset="0"/>
                <a:ea typeface="Calibri"/>
                <a:cs typeface="Calibri" panose="020F0502020204030204" pitchFamily="34" charset="0"/>
                <a:sym typeface="Calibri"/>
              </a:rPr>
              <a:t>-</a:t>
            </a:r>
            <a:r>
              <a:rPr lang="en-GB" sz="1600" b="1" dirty="0">
                <a:solidFill>
                  <a:schemeClr val="tx1"/>
                </a:solidFill>
                <a:latin typeface="Calibri" panose="020F0502020204030204" pitchFamily="34" charset="0"/>
                <a:ea typeface="Calibri"/>
                <a:cs typeface="Calibri" panose="020F0502020204030204" pitchFamily="34" charset="0"/>
                <a:sym typeface="Calibri"/>
              </a:rPr>
              <a:t> </a:t>
            </a:r>
            <a:r>
              <a:rPr lang="en-GB" sz="1600" dirty="0">
                <a:solidFill>
                  <a:schemeClr val="tx1"/>
                </a:solidFill>
                <a:latin typeface="Calibri"/>
                <a:cs typeface="Calibri"/>
                <a:sym typeface="Calibri"/>
              </a:rPr>
              <a:t>green plants which make their own food</a:t>
            </a:r>
            <a:endParaRPr lang="en-GB" sz="1600" dirty="0">
              <a:solidFill>
                <a:schemeClr val="tx1"/>
              </a:solidFill>
              <a:latin typeface="Calibri"/>
              <a:cs typeface="Calibri"/>
              <a:sym typeface="Plus Jakarta Sans Medium"/>
            </a:endParaRP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69EEF1BF-CBB1-6CE0-B9C0-CAAE0ECCD3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650972" y="12815"/>
            <a:ext cx="749855" cy="1348054"/>
          </a:xfrm>
          <a:prstGeom prst="rect">
            <a:avLst/>
          </a:prstGeom>
        </p:spPr>
      </p:pic>
      <p:sp>
        <p:nvSpPr>
          <p:cNvPr id="6" name="Google Shape;834;p2">
            <a:extLst>
              <a:ext uri="{FF2B5EF4-FFF2-40B4-BE49-F238E27FC236}">
                <a16:creationId xmlns:a16="http://schemas.microsoft.com/office/drawing/2014/main" id="{3FF8BDFB-C7E1-E03A-87BA-15025A6FF310}"/>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Key vocabulary</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5"/>
        <p:cNvGrpSpPr/>
        <p:nvPr/>
      </p:nvGrpSpPr>
      <p:grpSpPr>
        <a:xfrm>
          <a:off x="0" y="0"/>
          <a:ext cx="0" cy="0"/>
          <a:chOff x="0" y="0"/>
          <a:chExt cx="0" cy="0"/>
        </a:xfrm>
      </p:grpSpPr>
      <p:sp>
        <p:nvSpPr>
          <p:cNvPr id="857" name="Google Shape;857;p4"/>
          <p:cNvSpPr txBox="1"/>
          <p:nvPr/>
        </p:nvSpPr>
        <p:spPr>
          <a:xfrm>
            <a:off x="718774" y="6164117"/>
            <a:ext cx="1513556"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dirty="0">
                <a:solidFill>
                  <a:schemeClr val="lt1"/>
                </a:solidFill>
                <a:latin typeface="Calibri"/>
                <a:ea typeface="Calibri"/>
                <a:cs typeface="Calibri"/>
                <a:sym typeface="Calibri"/>
              </a:rPr>
              <a:t>© NASA/JPL-Caltech/ASU</a:t>
            </a:r>
            <a:endParaRPr dirty="0"/>
          </a:p>
        </p:txBody>
      </p:sp>
      <p:pic>
        <p:nvPicPr>
          <p:cNvPr id="858" name="Google Shape;858;p4" descr="Logo, company name&#10;&#10;Description automatically generated"/>
          <p:cNvPicPr preferRelativeResize="0"/>
          <p:nvPr/>
        </p:nvPicPr>
        <p:blipFill rotWithShape="1">
          <a:blip r:embed="rId3">
            <a:alphaModFix/>
          </a:blip>
          <a:srcRect/>
          <a:stretch/>
        </p:blipFill>
        <p:spPr>
          <a:xfrm>
            <a:off x="3663314" y="5882778"/>
            <a:ext cx="1817371" cy="808897"/>
          </a:xfrm>
          <a:prstGeom prst="rect">
            <a:avLst/>
          </a:prstGeom>
          <a:noFill/>
          <a:ln>
            <a:noFill/>
          </a:ln>
        </p:spPr>
      </p:pic>
      <p:sp>
        <p:nvSpPr>
          <p:cNvPr id="859" name="Google Shape;859;p4"/>
          <p:cNvSpPr txBox="1"/>
          <p:nvPr/>
        </p:nvSpPr>
        <p:spPr>
          <a:xfrm>
            <a:off x="6682551" y="5388715"/>
            <a:ext cx="124700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 Explorify</a:t>
            </a:r>
            <a:endParaRPr dirty="0"/>
          </a:p>
        </p:txBody>
      </p:sp>
      <p:pic>
        <p:nvPicPr>
          <p:cNvPr id="3" name="Picture 2" descr="A collage of different animals&#10;&#10;Description automatically generated">
            <a:extLst>
              <a:ext uri="{FF2B5EF4-FFF2-40B4-BE49-F238E27FC236}">
                <a16:creationId xmlns:a16="http://schemas.microsoft.com/office/drawing/2014/main" id="{00DD2E54-FFFC-22BB-E034-0DF5F27A60BE}"/>
              </a:ext>
            </a:extLst>
          </p:cNvPr>
          <p:cNvPicPr>
            <a:picLocks noChangeAspect="1"/>
          </p:cNvPicPr>
          <p:nvPr/>
        </p:nvPicPr>
        <p:blipFill>
          <a:blip r:embed="rId4"/>
          <a:stretch>
            <a:fillRect/>
          </a:stretch>
        </p:blipFill>
        <p:spPr>
          <a:xfrm>
            <a:off x="718774" y="1230543"/>
            <a:ext cx="7920000" cy="4605415"/>
          </a:xfrm>
          <a:prstGeom prst="rect">
            <a:avLst/>
          </a:prstGeom>
        </p:spPr>
      </p:pic>
      <p:sp>
        <p:nvSpPr>
          <p:cNvPr id="2" name="Google Shape;834;p2">
            <a:extLst>
              <a:ext uri="{FF2B5EF4-FFF2-40B4-BE49-F238E27FC236}">
                <a16:creationId xmlns:a16="http://schemas.microsoft.com/office/drawing/2014/main" id="{B5C37785-45FC-122F-E3C2-864C4F551E93}"/>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Quick Starter Activity</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7" name="Google Shape;867;p5"/>
          <p:cNvSpPr txBox="1"/>
          <p:nvPr/>
        </p:nvSpPr>
        <p:spPr>
          <a:xfrm>
            <a:off x="628652" y="1424700"/>
            <a:ext cx="8054698" cy="1200288"/>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GB" sz="1800" dirty="0">
                <a:solidFill>
                  <a:schemeClr val="dk1"/>
                </a:solidFill>
                <a:latin typeface="Calibri" panose="020F0502020204030204" pitchFamily="34" charset="0"/>
                <a:ea typeface="Calibri"/>
                <a:cs typeface="Calibri" panose="020F0502020204030204" pitchFamily="34" charset="0"/>
                <a:sym typeface="Calibri"/>
              </a:rPr>
              <a:t>Termites are </a:t>
            </a:r>
            <a:r>
              <a:rPr lang="en-GB" sz="1800" b="1" dirty="0">
                <a:solidFill>
                  <a:schemeClr val="dk1"/>
                </a:solidFill>
                <a:latin typeface="Calibri" panose="020F0502020204030204" pitchFamily="34" charset="0"/>
                <a:ea typeface="Calibri"/>
                <a:cs typeface="Calibri" panose="020F0502020204030204" pitchFamily="34" charset="0"/>
                <a:sym typeface="Calibri"/>
              </a:rPr>
              <a:t>decomposers</a:t>
            </a:r>
            <a:r>
              <a:rPr lang="en-GB" sz="1800" dirty="0">
                <a:solidFill>
                  <a:schemeClr val="dk1"/>
                </a:solidFill>
                <a:latin typeface="Calibri" panose="020F0502020204030204" pitchFamily="34" charset="0"/>
                <a:ea typeface="Calibri"/>
                <a:cs typeface="Calibri" panose="020F0502020204030204" pitchFamily="34" charset="0"/>
                <a:sym typeface="Calibri"/>
              </a:rPr>
              <a:t> – they eat wood and dead plants and break it down into simple materials (</a:t>
            </a:r>
            <a:r>
              <a:rPr lang="en-GB" sz="1800" b="1" dirty="0">
                <a:solidFill>
                  <a:schemeClr val="dk1"/>
                </a:solidFill>
                <a:latin typeface="Calibri" panose="020F0502020204030204" pitchFamily="34" charset="0"/>
                <a:ea typeface="Calibri"/>
                <a:cs typeface="Calibri" panose="020F0502020204030204" pitchFamily="34" charset="0"/>
                <a:sym typeface="Calibri"/>
              </a:rPr>
              <a:t>nutrients</a:t>
            </a:r>
            <a:r>
              <a:rPr lang="en-GB" sz="1800" dirty="0">
                <a:solidFill>
                  <a:schemeClr val="dk1"/>
                </a:solidFill>
                <a:latin typeface="Calibri" panose="020F0502020204030204" pitchFamily="34" charset="0"/>
                <a:ea typeface="Calibri"/>
                <a:cs typeface="Calibri" panose="020F0502020204030204" pitchFamily="34" charset="0"/>
                <a:sym typeface="Calibri"/>
              </a:rPr>
              <a:t>) that plants need to grow.</a:t>
            </a:r>
          </a:p>
          <a:p>
            <a:pPr marL="0" lvl="0" indent="0" algn="l" rtl="0">
              <a:spcBef>
                <a:spcPts val="0"/>
              </a:spcBef>
              <a:spcAft>
                <a:spcPts val="0"/>
              </a:spcAft>
              <a:buClr>
                <a:schemeClr val="dk1"/>
              </a:buClr>
              <a:buFont typeface="Arial"/>
              <a:buNone/>
            </a:pPr>
            <a:endParaRPr lang="en-GB" sz="1800" dirty="0">
              <a:solidFill>
                <a:schemeClr val="dk1"/>
              </a:solidFill>
              <a:latin typeface="Calibri" panose="020F0502020204030204" pitchFamily="34" charset="0"/>
              <a:cs typeface="Calibri" panose="020F0502020204030204" pitchFamily="34" charset="0"/>
              <a:sym typeface="Calibri"/>
            </a:endParaRPr>
          </a:p>
          <a:p>
            <a:pPr>
              <a:buClr>
                <a:schemeClr val="dk1"/>
              </a:buClr>
            </a:pPr>
            <a:r>
              <a:rPr lang="en-GB" sz="1800" dirty="0">
                <a:solidFill>
                  <a:schemeClr val="dk1"/>
                </a:solidFill>
                <a:latin typeface="Calibri" panose="020F0502020204030204" pitchFamily="34" charset="0"/>
                <a:ea typeface="Calibri"/>
                <a:cs typeface="Calibri" panose="020F0502020204030204" pitchFamily="34" charset="0"/>
                <a:sym typeface="Calibri"/>
              </a:rPr>
              <a:t>Termites are </a:t>
            </a:r>
            <a:r>
              <a:rPr lang="en-GB" sz="1800" b="1" dirty="0">
                <a:solidFill>
                  <a:schemeClr val="dk1"/>
                </a:solidFill>
                <a:latin typeface="Calibri" panose="020F0502020204030204" pitchFamily="34" charset="0"/>
                <a:ea typeface="Calibri"/>
                <a:cs typeface="Calibri" panose="020F0502020204030204" pitchFamily="34" charset="0"/>
                <a:sym typeface="Calibri"/>
              </a:rPr>
              <a:t>insects</a:t>
            </a:r>
            <a:r>
              <a:rPr lang="en-GB" sz="1800" dirty="0">
                <a:solidFill>
                  <a:schemeClr val="dk1"/>
                </a:solidFill>
                <a:latin typeface="Calibri" panose="020F0502020204030204" pitchFamily="34" charset="0"/>
                <a:ea typeface="Calibri"/>
                <a:cs typeface="Calibri" panose="020F0502020204030204" pitchFamily="34" charset="0"/>
                <a:sym typeface="Calibri"/>
              </a:rPr>
              <a:t> that live in large groups called colonies.</a:t>
            </a:r>
            <a:endParaRPr lang="en-GB" sz="1800" dirty="0">
              <a:latin typeface="Calibri" panose="020F0502020204030204" pitchFamily="34" charset="0"/>
              <a:cs typeface="Calibri" panose="020F0502020204030204" pitchFamily="34" charset="0"/>
            </a:endParaRPr>
          </a:p>
        </p:txBody>
      </p:sp>
      <p:pic>
        <p:nvPicPr>
          <p:cNvPr id="869" name="Google Shape;869;p5"/>
          <p:cNvPicPr preferRelativeResize="0"/>
          <p:nvPr/>
        </p:nvPicPr>
        <p:blipFill rotWithShape="1">
          <a:blip r:embed="rId3">
            <a:alphaModFix/>
          </a:blip>
          <a:srcRect/>
          <a:stretch/>
        </p:blipFill>
        <p:spPr>
          <a:xfrm>
            <a:off x="773994" y="3024204"/>
            <a:ext cx="3625859" cy="2417618"/>
          </a:xfrm>
          <a:prstGeom prst="rect">
            <a:avLst/>
          </a:prstGeom>
          <a:noFill/>
          <a:ln w="38100" cap="flat" cmpd="sng">
            <a:solidFill>
              <a:srgbClr val="3EB1C8"/>
            </a:solidFill>
            <a:prstDash val="solid"/>
            <a:round/>
            <a:headEnd type="none" w="sm" len="sm"/>
            <a:tailEnd type="none" w="sm" len="sm"/>
          </a:ln>
        </p:spPr>
      </p:pic>
      <p:pic>
        <p:nvPicPr>
          <p:cNvPr id="870" name="Google Shape;870;p5" descr="A picture containing toppings, close&#10;&#10;Description automatically generated"/>
          <p:cNvPicPr preferRelativeResize="0"/>
          <p:nvPr/>
        </p:nvPicPr>
        <p:blipFill rotWithShape="1">
          <a:blip r:embed="rId4">
            <a:alphaModFix/>
          </a:blip>
          <a:srcRect/>
          <a:stretch/>
        </p:blipFill>
        <p:spPr>
          <a:xfrm>
            <a:off x="4744149" y="3025225"/>
            <a:ext cx="3625859" cy="2416597"/>
          </a:xfrm>
          <a:prstGeom prst="rect">
            <a:avLst/>
          </a:prstGeom>
          <a:noFill/>
          <a:ln w="38100" cap="flat" cmpd="sng">
            <a:solidFill>
              <a:srgbClr val="3EB1C8"/>
            </a:solidFill>
            <a:prstDash val="solid"/>
            <a:round/>
            <a:headEnd type="none" w="sm" len="sm"/>
            <a:tailEnd type="none" w="sm" len="sm"/>
          </a:ln>
        </p:spPr>
      </p:pic>
      <p:sp>
        <p:nvSpPr>
          <p:cNvPr id="871" name="Google Shape;871;p5"/>
          <p:cNvSpPr txBox="1"/>
          <p:nvPr/>
        </p:nvSpPr>
        <p:spPr>
          <a:xfrm>
            <a:off x="628652" y="5765498"/>
            <a:ext cx="3992745"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Termites feeding on dead plant material.</a:t>
            </a:r>
            <a:endParaRPr dirty="0"/>
          </a:p>
        </p:txBody>
      </p:sp>
      <p:sp>
        <p:nvSpPr>
          <p:cNvPr id="872" name="Google Shape;872;p5"/>
          <p:cNvSpPr txBox="1"/>
          <p:nvPr/>
        </p:nvSpPr>
        <p:spPr>
          <a:xfrm>
            <a:off x="4621397" y="5765498"/>
            <a:ext cx="37026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dirty="0">
                <a:solidFill>
                  <a:srgbClr val="202122"/>
                </a:solidFill>
                <a:latin typeface="Calibri"/>
                <a:ea typeface="Calibri"/>
                <a:cs typeface="Calibri"/>
                <a:sym typeface="Calibri"/>
              </a:rPr>
              <a:t>Termites constructing shelter tubes made from soil and their poo!</a:t>
            </a:r>
            <a:endParaRPr sz="1800" dirty="0">
              <a:solidFill>
                <a:schemeClr val="dk1"/>
              </a:solidFill>
              <a:latin typeface="Calibri"/>
              <a:ea typeface="Calibri"/>
              <a:cs typeface="Calibri"/>
              <a:sym typeface="Calibri"/>
            </a:endParaRPr>
          </a:p>
        </p:txBody>
      </p:sp>
      <p:sp>
        <p:nvSpPr>
          <p:cNvPr id="9" name="Google Shape;834;p2">
            <a:extLst>
              <a:ext uri="{FF2B5EF4-FFF2-40B4-BE49-F238E27FC236}">
                <a16:creationId xmlns:a16="http://schemas.microsoft.com/office/drawing/2014/main" id="{4BED4EF6-2FF2-1E81-B8FE-221AB88FB95C}"/>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are termites?</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91" name="Google Shape;891;g2916461d063_0_66"/>
          <p:cNvSpPr txBox="1"/>
          <p:nvPr/>
        </p:nvSpPr>
        <p:spPr>
          <a:xfrm>
            <a:off x="718693" y="1422645"/>
            <a:ext cx="1391532" cy="1261854"/>
          </a:xfrm>
          <a:prstGeom prst="rect">
            <a:avLst/>
          </a:prstGeom>
          <a:solidFill>
            <a:schemeClr val="lt1"/>
          </a:solidFill>
          <a:ln w="38100">
            <a:solidFill>
              <a:srgbClr val="3EB1C8"/>
            </a:solidFill>
          </a:ln>
        </p:spPr>
        <p:txBody>
          <a:bodyPr spcFirstLastPara="1" wrap="square" lIns="91425" tIns="91425" rIns="91425" bIns="91425" anchor="t" anchorCtr="0">
            <a:spAutoFit/>
          </a:bodyPr>
          <a:lstStyle/>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endParaRPr lang="en-GB" sz="1000" dirty="0">
              <a:solidFill>
                <a:schemeClr val="dk1"/>
              </a:solidFill>
              <a:latin typeface="Calibri"/>
              <a:ea typeface="Calibri"/>
              <a:cs typeface="Calibri"/>
              <a:sym typeface="Calibri"/>
            </a:endParaRPr>
          </a:p>
          <a:p>
            <a:pPr marL="0" lvl="0" indent="0" algn="ctr" rtl="0">
              <a:spcBef>
                <a:spcPts val="0"/>
              </a:spcBef>
              <a:spcAft>
                <a:spcPts val="0"/>
              </a:spcAft>
              <a:buNone/>
            </a:pPr>
            <a:r>
              <a:rPr lang="en-GB" sz="1000" dirty="0">
                <a:solidFill>
                  <a:schemeClr val="dk1"/>
                </a:solidFill>
                <a:latin typeface="Calibri"/>
                <a:ea typeface="Calibri"/>
                <a:cs typeface="Calibri"/>
                <a:sym typeface="Calibri"/>
              </a:rPr>
              <a:t>berries</a:t>
            </a:r>
            <a:endParaRPr sz="600" dirty="0"/>
          </a:p>
        </p:txBody>
      </p:sp>
      <p:sp>
        <p:nvSpPr>
          <p:cNvPr id="880" name="Google Shape;880;g2916461d063_0_66"/>
          <p:cNvSpPr txBox="1"/>
          <p:nvPr/>
        </p:nvSpPr>
        <p:spPr>
          <a:xfrm>
            <a:off x="669452" y="3419583"/>
            <a:ext cx="1753116"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plants</a:t>
            </a:r>
            <a:r>
              <a:rPr lang="en-GB" sz="1800" dirty="0">
                <a:solidFill>
                  <a:schemeClr val="dk1"/>
                </a:solidFill>
                <a:latin typeface="Calibri"/>
                <a:ea typeface="Calibri"/>
                <a:cs typeface="Calibri"/>
                <a:sym typeface="Calibri"/>
              </a:rPr>
              <a:t> make their own food</a:t>
            </a:r>
            <a:endParaRPr dirty="0"/>
          </a:p>
        </p:txBody>
      </p:sp>
      <p:pic>
        <p:nvPicPr>
          <p:cNvPr id="881" name="Google Shape;881;g2916461d063_0_66"/>
          <p:cNvPicPr preferRelativeResize="0"/>
          <p:nvPr/>
        </p:nvPicPr>
        <p:blipFill>
          <a:blip r:embed="rId3">
            <a:alphaModFix/>
          </a:blip>
          <a:stretch>
            <a:fillRect/>
          </a:stretch>
        </p:blipFill>
        <p:spPr>
          <a:xfrm>
            <a:off x="5788165" y="3966278"/>
            <a:ext cx="2736138" cy="1990663"/>
          </a:xfrm>
          <a:prstGeom prst="rect">
            <a:avLst/>
          </a:prstGeom>
          <a:noFill/>
          <a:ln w="38100">
            <a:solidFill>
              <a:srgbClr val="3EB1C8"/>
            </a:solidFill>
          </a:ln>
        </p:spPr>
      </p:pic>
      <p:sp>
        <p:nvSpPr>
          <p:cNvPr id="882" name="Google Shape;882;g2916461d063_0_66"/>
          <p:cNvSpPr txBox="1"/>
          <p:nvPr/>
        </p:nvSpPr>
        <p:spPr>
          <a:xfrm>
            <a:off x="3470699" y="4178092"/>
            <a:ext cx="1284900" cy="646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herbivores</a:t>
            </a:r>
            <a:r>
              <a:rPr lang="en-GB" sz="1800" dirty="0">
                <a:solidFill>
                  <a:schemeClr val="dk1"/>
                </a:solidFill>
                <a:latin typeface="Calibri"/>
                <a:ea typeface="Calibri"/>
                <a:cs typeface="Calibri"/>
                <a:sym typeface="Calibri"/>
              </a:rPr>
              <a:t> eat plants</a:t>
            </a:r>
            <a:endParaRPr dirty="0"/>
          </a:p>
        </p:txBody>
      </p:sp>
      <p:sp>
        <p:nvSpPr>
          <p:cNvPr id="883" name="Google Shape;883;g2916461d063_0_66"/>
          <p:cNvSpPr txBox="1"/>
          <p:nvPr/>
        </p:nvSpPr>
        <p:spPr>
          <a:xfrm>
            <a:off x="4170010" y="2711381"/>
            <a:ext cx="2321477"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omnivores</a:t>
            </a:r>
            <a:r>
              <a:rPr lang="en-GB" sz="1800" dirty="0">
                <a:solidFill>
                  <a:schemeClr val="dk1"/>
                </a:solidFill>
                <a:latin typeface="Calibri"/>
                <a:ea typeface="Calibri"/>
                <a:cs typeface="Calibri"/>
                <a:sym typeface="Calibri"/>
              </a:rPr>
              <a:t> </a:t>
            </a:r>
          </a:p>
          <a:p>
            <a:pPr marL="0" marR="0" lvl="0" indent="0" algn="ctr" rtl="0">
              <a:spcBef>
                <a:spcPts val="0"/>
              </a:spcBef>
              <a:spcAft>
                <a:spcPts val="0"/>
              </a:spcAft>
              <a:buNone/>
            </a:pPr>
            <a:r>
              <a:rPr lang="en-GB" sz="1800" dirty="0">
                <a:solidFill>
                  <a:schemeClr val="dk1"/>
                </a:solidFill>
                <a:latin typeface="Calibri"/>
                <a:ea typeface="Calibri"/>
                <a:cs typeface="Calibri"/>
                <a:sym typeface="Calibri"/>
              </a:rPr>
              <a:t>eat plants and animals</a:t>
            </a:r>
            <a:endParaRPr dirty="0"/>
          </a:p>
        </p:txBody>
      </p:sp>
      <p:sp>
        <p:nvSpPr>
          <p:cNvPr id="884" name="Google Shape;884;g2916461d063_0_66"/>
          <p:cNvSpPr txBox="1"/>
          <p:nvPr/>
        </p:nvSpPr>
        <p:spPr>
          <a:xfrm>
            <a:off x="7722939" y="2734221"/>
            <a:ext cx="1310887"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carnivores</a:t>
            </a:r>
            <a:endParaRPr lang="en-GB" sz="1800"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ctr" rtl="0">
              <a:spcBef>
                <a:spcPts val="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eat animals</a:t>
            </a:r>
            <a:endParaRPr sz="1800" dirty="0">
              <a:latin typeface="Calibri" panose="020F0502020204030204" pitchFamily="34" charset="0"/>
              <a:cs typeface="Calibri" panose="020F0502020204030204" pitchFamily="34" charset="0"/>
            </a:endParaRPr>
          </a:p>
        </p:txBody>
      </p:sp>
      <p:sp>
        <p:nvSpPr>
          <p:cNvPr id="886" name="Google Shape;886;g2916461d063_0_66"/>
          <p:cNvSpPr txBox="1"/>
          <p:nvPr/>
        </p:nvSpPr>
        <p:spPr>
          <a:xfrm>
            <a:off x="698800" y="-962025"/>
            <a:ext cx="30000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000"/>
              <a:t>Berries image link - https://cdn.pixabay.com/photo/2018/07/14/22/53/currants-3538617_640.jpg</a:t>
            </a:r>
            <a:endParaRPr sz="1000"/>
          </a:p>
        </p:txBody>
      </p:sp>
      <p:pic>
        <p:nvPicPr>
          <p:cNvPr id="887" name="Google Shape;887;g2916461d063_0_66"/>
          <p:cNvPicPr preferRelativeResize="0"/>
          <p:nvPr/>
        </p:nvPicPr>
        <p:blipFill>
          <a:blip r:embed="rId4">
            <a:alphaModFix/>
          </a:blip>
          <a:stretch>
            <a:fillRect/>
          </a:stretch>
        </p:blipFill>
        <p:spPr>
          <a:xfrm>
            <a:off x="3493838" y="3380511"/>
            <a:ext cx="1141958" cy="809234"/>
          </a:xfrm>
          <a:prstGeom prst="rect">
            <a:avLst/>
          </a:prstGeom>
          <a:noFill/>
          <a:ln w="38100">
            <a:solidFill>
              <a:srgbClr val="3EB1C8"/>
            </a:solidFill>
          </a:ln>
        </p:spPr>
      </p:pic>
      <p:pic>
        <p:nvPicPr>
          <p:cNvPr id="888" name="Google Shape;888;g2916461d063_0_66"/>
          <p:cNvPicPr preferRelativeResize="0"/>
          <p:nvPr/>
        </p:nvPicPr>
        <p:blipFill>
          <a:blip r:embed="rId5">
            <a:alphaModFix/>
          </a:blip>
          <a:stretch>
            <a:fillRect/>
          </a:stretch>
        </p:blipFill>
        <p:spPr>
          <a:xfrm>
            <a:off x="7029433" y="1231799"/>
            <a:ext cx="1485915" cy="1479971"/>
          </a:xfrm>
          <a:prstGeom prst="rect">
            <a:avLst/>
          </a:prstGeom>
          <a:noFill/>
          <a:ln w="38100">
            <a:solidFill>
              <a:srgbClr val="3EB1C8"/>
            </a:solidFill>
          </a:ln>
        </p:spPr>
      </p:pic>
      <p:pic>
        <p:nvPicPr>
          <p:cNvPr id="889" name="Google Shape;889;g2916461d063_0_66"/>
          <p:cNvPicPr preferRelativeResize="0"/>
          <p:nvPr/>
        </p:nvPicPr>
        <p:blipFill>
          <a:blip r:embed="rId6">
            <a:alphaModFix/>
          </a:blip>
          <a:stretch>
            <a:fillRect/>
          </a:stretch>
        </p:blipFill>
        <p:spPr>
          <a:xfrm>
            <a:off x="3943894" y="1309392"/>
            <a:ext cx="1284900" cy="1251652"/>
          </a:xfrm>
          <a:prstGeom prst="rect">
            <a:avLst/>
          </a:prstGeom>
          <a:noFill/>
          <a:ln w="38100">
            <a:solidFill>
              <a:srgbClr val="3EB1C8"/>
            </a:solidFill>
          </a:ln>
        </p:spPr>
      </p:pic>
      <p:pic>
        <p:nvPicPr>
          <p:cNvPr id="890" name="Google Shape;890;g2916461d063_0_66"/>
          <p:cNvPicPr preferRelativeResize="0"/>
          <p:nvPr/>
        </p:nvPicPr>
        <p:blipFill>
          <a:blip r:embed="rId7">
            <a:alphaModFix/>
          </a:blip>
          <a:stretch>
            <a:fillRect/>
          </a:stretch>
        </p:blipFill>
        <p:spPr>
          <a:xfrm>
            <a:off x="773674" y="5024243"/>
            <a:ext cx="1118835" cy="930700"/>
          </a:xfrm>
          <a:prstGeom prst="rect">
            <a:avLst/>
          </a:prstGeom>
          <a:noFill/>
          <a:ln w="38100">
            <a:solidFill>
              <a:srgbClr val="3EB1C8"/>
            </a:solidFill>
          </a:ln>
        </p:spPr>
      </p:pic>
      <p:pic>
        <p:nvPicPr>
          <p:cNvPr id="885" name="Google Shape;885;g2916461d063_0_66"/>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773674" y="1489404"/>
            <a:ext cx="1284915" cy="848337"/>
          </a:xfrm>
          <a:prstGeom prst="rect">
            <a:avLst/>
          </a:prstGeom>
          <a:noFill/>
          <a:ln>
            <a:solidFill>
              <a:schemeClr val="dk2"/>
            </a:solidFill>
          </a:ln>
        </p:spPr>
      </p:pic>
      <p:cxnSp>
        <p:nvCxnSpPr>
          <p:cNvPr id="892" name="Google Shape;892;g2916461d063_0_66"/>
          <p:cNvCxnSpPr>
            <a:cxnSpLocks/>
          </p:cNvCxnSpPr>
          <p:nvPr/>
        </p:nvCxnSpPr>
        <p:spPr>
          <a:xfrm flipV="1">
            <a:off x="2110225" y="2035773"/>
            <a:ext cx="1753115" cy="3450"/>
          </a:xfrm>
          <a:prstGeom prst="straightConnector1">
            <a:avLst/>
          </a:prstGeom>
          <a:noFill/>
          <a:ln w="25400" cap="flat" cmpd="sng">
            <a:solidFill>
              <a:srgbClr val="3EB1C8"/>
            </a:solidFill>
            <a:prstDash val="solid"/>
            <a:round/>
            <a:headEnd type="none" w="med" len="med"/>
            <a:tailEnd type="triangle" w="med" len="med"/>
          </a:ln>
        </p:spPr>
      </p:cxnSp>
      <p:cxnSp>
        <p:nvCxnSpPr>
          <p:cNvPr id="893" name="Google Shape;893;g2916461d063_0_66"/>
          <p:cNvCxnSpPr>
            <a:cxnSpLocks/>
          </p:cNvCxnSpPr>
          <p:nvPr/>
        </p:nvCxnSpPr>
        <p:spPr>
          <a:xfrm flipV="1">
            <a:off x="1307610" y="3756931"/>
            <a:ext cx="2160746" cy="1239115"/>
          </a:xfrm>
          <a:prstGeom prst="straightConnector1">
            <a:avLst/>
          </a:prstGeom>
          <a:noFill/>
          <a:ln w="25400" cap="flat" cmpd="sng">
            <a:solidFill>
              <a:srgbClr val="3EB1C8"/>
            </a:solidFill>
            <a:prstDash val="solid"/>
            <a:round/>
            <a:headEnd type="none" w="med" len="med"/>
            <a:tailEnd type="triangle" w="med" len="med"/>
          </a:ln>
        </p:spPr>
      </p:cxnSp>
      <p:cxnSp>
        <p:nvCxnSpPr>
          <p:cNvPr id="894" name="Google Shape;894;g2916461d063_0_66"/>
          <p:cNvCxnSpPr>
            <a:cxnSpLocks/>
          </p:cNvCxnSpPr>
          <p:nvPr/>
        </p:nvCxnSpPr>
        <p:spPr>
          <a:xfrm>
            <a:off x="5308164" y="2027887"/>
            <a:ext cx="1656000" cy="7886"/>
          </a:xfrm>
          <a:prstGeom prst="straightConnector1">
            <a:avLst/>
          </a:prstGeom>
          <a:noFill/>
          <a:ln w="25400" cap="flat" cmpd="sng">
            <a:solidFill>
              <a:srgbClr val="3EB1C8"/>
            </a:solidFill>
            <a:prstDash val="solid"/>
            <a:round/>
            <a:headEnd type="none" w="med" len="med"/>
            <a:tailEnd type="triangle" w="med" len="med"/>
          </a:ln>
        </p:spPr>
      </p:cxnSp>
      <p:sp>
        <p:nvSpPr>
          <p:cNvPr id="895" name="Google Shape;895;g2916461d063_0_66"/>
          <p:cNvSpPr txBox="1"/>
          <p:nvPr/>
        </p:nvSpPr>
        <p:spPr>
          <a:xfrm>
            <a:off x="5686521" y="5934711"/>
            <a:ext cx="3207448" cy="92328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1800" b="1" dirty="0">
                <a:solidFill>
                  <a:srgbClr val="84BD00"/>
                </a:solidFill>
                <a:latin typeface="Calibri" panose="020F0502020204030204" pitchFamily="34" charset="0"/>
                <a:ea typeface="Calibri"/>
                <a:cs typeface="Calibri" panose="020F0502020204030204" pitchFamily="34" charset="0"/>
                <a:sym typeface="Calibri"/>
              </a:rPr>
              <a:t>Decomposers</a:t>
            </a:r>
            <a:r>
              <a:rPr lang="en-GB" sz="1800" dirty="0">
                <a:solidFill>
                  <a:srgbClr val="84BD00"/>
                </a:solidFill>
                <a:latin typeface="Calibri" panose="020F0502020204030204" pitchFamily="34" charset="0"/>
                <a:ea typeface="Calibri"/>
                <a:cs typeface="Calibri" panose="020F0502020204030204" pitchFamily="34" charset="0"/>
                <a:sym typeface="Calibri"/>
              </a:rPr>
              <a:t> eat dead plants and animals and break them down into simple materials</a:t>
            </a:r>
            <a:endParaRPr dirty="0">
              <a:solidFill>
                <a:srgbClr val="84BD00"/>
              </a:solidFill>
              <a:latin typeface="Calibri" panose="020F0502020204030204" pitchFamily="34" charset="0"/>
              <a:cs typeface="Calibri" panose="020F0502020204030204" pitchFamily="34" charset="0"/>
            </a:endParaRPr>
          </a:p>
        </p:txBody>
      </p:sp>
      <p:cxnSp>
        <p:nvCxnSpPr>
          <p:cNvPr id="896" name="Google Shape;896;g2916461d063_0_66"/>
          <p:cNvCxnSpPr>
            <a:cxnSpLocks/>
            <a:stCxn id="887" idx="3"/>
          </p:cNvCxnSpPr>
          <p:nvPr/>
        </p:nvCxnSpPr>
        <p:spPr>
          <a:xfrm>
            <a:off x="4635796" y="3785128"/>
            <a:ext cx="1765004" cy="79243"/>
          </a:xfrm>
          <a:prstGeom prst="straightConnector1">
            <a:avLst/>
          </a:prstGeom>
          <a:noFill/>
          <a:ln w="25400" cap="flat" cmpd="sng">
            <a:solidFill>
              <a:srgbClr val="84BD00"/>
            </a:solidFill>
            <a:prstDash val="solid"/>
            <a:round/>
            <a:headEnd type="none" w="med" len="med"/>
            <a:tailEnd type="triangle" w="med" len="med"/>
          </a:ln>
        </p:spPr>
      </p:cxnSp>
      <p:cxnSp>
        <p:nvCxnSpPr>
          <p:cNvPr id="897" name="Google Shape;897;g2916461d063_0_66"/>
          <p:cNvCxnSpPr>
            <a:cxnSpLocks/>
          </p:cNvCxnSpPr>
          <p:nvPr/>
        </p:nvCxnSpPr>
        <p:spPr>
          <a:xfrm>
            <a:off x="5294063" y="2089685"/>
            <a:ext cx="2053845" cy="1791843"/>
          </a:xfrm>
          <a:prstGeom prst="straightConnector1">
            <a:avLst/>
          </a:prstGeom>
          <a:noFill/>
          <a:ln w="25400" cap="flat" cmpd="sng">
            <a:solidFill>
              <a:srgbClr val="84BD00"/>
            </a:solidFill>
            <a:prstDash val="solid"/>
            <a:round/>
            <a:headEnd type="none" w="med" len="med"/>
            <a:tailEnd type="triangle" w="med" len="med"/>
          </a:ln>
        </p:spPr>
      </p:cxnSp>
      <p:cxnSp>
        <p:nvCxnSpPr>
          <p:cNvPr id="898" name="Google Shape;898;g2916461d063_0_66"/>
          <p:cNvCxnSpPr>
            <a:cxnSpLocks/>
            <a:stCxn id="888" idx="2"/>
          </p:cNvCxnSpPr>
          <p:nvPr/>
        </p:nvCxnSpPr>
        <p:spPr>
          <a:xfrm>
            <a:off x="7772391" y="2711770"/>
            <a:ext cx="0" cy="1188000"/>
          </a:xfrm>
          <a:prstGeom prst="straightConnector1">
            <a:avLst/>
          </a:prstGeom>
          <a:noFill/>
          <a:ln w="25400" cap="flat" cmpd="sng">
            <a:solidFill>
              <a:srgbClr val="84BD00"/>
            </a:solidFill>
            <a:prstDash val="solid"/>
            <a:round/>
            <a:headEnd type="none" w="med" len="med"/>
            <a:tailEnd type="triangle" w="med" len="med"/>
          </a:ln>
        </p:spPr>
      </p:cxnSp>
      <p:cxnSp>
        <p:nvCxnSpPr>
          <p:cNvPr id="899" name="Google Shape;899;g2916461d063_0_66"/>
          <p:cNvCxnSpPr>
            <a:cxnSpLocks/>
            <a:endCxn id="890" idx="3"/>
          </p:cNvCxnSpPr>
          <p:nvPr/>
        </p:nvCxnSpPr>
        <p:spPr>
          <a:xfrm flipH="1">
            <a:off x="1892509" y="5476266"/>
            <a:ext cx="4131505" cy="13327"/>
          </a:xfrm>
          <a:prstGeom prst="straightConnector1">
            <a:avLst/>
          </a:prstGeom>
          <a:noFill/>
          <a:ln w="25400" cap="flat" cmpd="sng">
            <a:solidFill>
              <a:srgbClr val="3EB1C8"/>
            </a:solidFill>
            <a:prstDash val="sysDash"/>
            <a:round/>
            <a:headEnd type="none" w="med" len="med"/>
            <a:tailEnd type="triangle" w="med" len="med"/>
          </a:ln>
        </p:spPr>
      </p:cxnSp>
      <p:sp>
        <p:nvSpPr>
          <p:cNvPr id="900" name="Google Shape;900;g2916461d063_0_66"/>
          <p:cNvSpPr txBox="1"/>
          <p:nvPr/>
        </p:nvSpPr>
        <p:spPr>
          <a:xfrm>
            <a:off x="4867275" y="-609600"/>
            <a:ext cx="4229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latin typeface="Plus Jakarta Sans Medium"/>
                <a:ea typeface="Plus Jakarta Sans Medium"/>
                <a:cs typeface="Plus Jakarta Sans Medium"/>
                <a:sym typeface="Plus Jakarta Sans Medium"/>
              </a:rPr>
              <a:t>This is a mock-up to test idea.</a:t>
            </a:r>
            <a:endParaRPr>
              <a:latin typeface="Plus Jakarta Sans Medium"/>
              <a:ea typeface="Plus Jakarta Sans Medium"/>
              <a:cs typeface="Plus Jakarta Sans Medium"/>
              <a:sym typeface="Plus Jakarta Sans Medium"/>
            </a:endParaRPr>
          </a:p>
        </p:txBody>
      </p:sp>
      <p:sp>
        <p:nvSpPr>
          <p:cNvPr id="901" name="Google Shape;901;g2916461d063_0_66"/>
          <p:cNvSpPr txBox="1"/>
          <p:nvPr/>
        </p:nvSpPr>
        <p:spPr>
          <a:xfrm>
            <a:off x="2169671" y="5433199"/>
            <a:ext cx="337947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Calibri"/>
                <a:ea typeface="Calibri"/>
                <a:cs typeface="Calibri"/>
                <a:sym typeface="Calibri"/>
              </a:rPr>
              <a:t>nutrients</a:t>
            </a:r>
            <a:r>
              <a:rPr lang="en-GB" sz="1800" dirty="0">
                <a:solidFill>
                  <a:schemeClr val="dk1"/>
                </a:solidFill>
                <a:latin typeface="Calibri"/>
                <a:ea typeface="Calibri"/>
                <a:cs typeface="Calibri"/>
                <a:sym typeface="Calibri"/>
              </a:rPr>
              <a:t> are </a:t>
            </a:r>
            <a:r>
              <a:rPr lang="en-GB" sz="1800" b="1" dirty="0">
                <a:solidFill>
                  <a:schemeClr val="dk1"/>
                </a:solidFill>
                <a:latin typeface="Calibri"/>
                <a:ea typeface="Calibri"/>
                <a:cs typeface="Calibri"/>
                <a:sym typeface="Calibri"/>
              </a:rPr>
              <a:t>recycled </a:t>
            </a:r>
            <a:r>
              <a:rPr lang="en-GB" sz="1800" dirty="0">
                <a:solidFill>
                  <a:schemeClr val="dk1"/>
                </a:solidFill>
                <a:latin typeface="Calibri"/>
                <a:ea typeface="Calibri"/>
                <a:cs typeface="Calibri"/>
                <a:sym typeface="Calibri"/>
              </a:rPr>
              <a:t>to the soil</a:t>
            </a:r>
            <a:endParaRPr dirty="0"/>
          </a:p>
        </p:txBody>
      </p:sp>
      <p:cxnSp>
        <p:nvCxnSpPr>
          <p:cNvPr id="902" name="Google Shape;902;g2916461d063_0_66"/>
          <p:cNvCxnSpPr>
            <a:cxnSpLocks/>
            <a:stCxn id="887" idx="0"/>
            <a:endCxn id="889" idx="2"/>
          </p:cNvCxnSpPr>
          <p:nvPr/>
        </p:nvCxnSpPr>
        <p:spPr>
          <a:xfrm flipV="1">
            <a:off x="4064817" y="2561044"/>
            <a:ext cx="521527" cy="819467"/>
          </a:xfrm>
          <a:prstGeom prst="straightConnector1">
            <a:avLst/>
          </a:prstGeom>
          <a:noFill/>
          <a:ln w="25400" cap="flat" cmpd="sng">
            <a:solidFill>
              <a:srgbClr val="3EB1C8"/>
            </a:solidFill>
            <a:prstDash val="solid"/>
            <a:round/>
            <a:headEnd type="none" w="med" len="med"/>
            <a:tailEnd type="triangle" w="med" len="med"/>
          </a:ln>
        </p:spPr>
      </p:cxnSp>
      <p:sp>
        <p:nvSpPr>
          <p:cNvPr id="5" name="Google Shape;834;p2">
            <a:extLst>
              <a:ext uri="{FF2B5EF4-FFF2-40B4-BE49-F238E27FC236}">
                <a16:creationId xmlns:a16="http://schemas.microsoft.com/office/drawing/2014/main" id="{271189B0-0F87-291C-3FC7-3327B0E97FDA}"/>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happens to dead plants and animals?</a:t>
            </a:r>
            <a:endParaRPr dirty="0">
              <a:latin typeface="Calibri" panose="020F0502020204030204" pitchFamily="34" charset="0"/>
              <a:cs typeface="Calibri" panose="020F0502020204030204" pitchFamily="34" charset="0"/>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0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9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8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8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9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9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9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8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9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9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0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9" name="Google Shape;909;p7"/>
          <p:cNvSpPr/>
          <p:nvPr/>
        </p:nvSpPr>
        <p:spPr>
          <a:xfrm>
            <a:off x="5593976" y="4348732"/>
            <a:ext cx="3119717" cy="5364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lt1"/>
                </a:solidFill>
                <a:latin typeface="Calibri" panose="020F0502020204030204" pitchFamily="34" charset="0"/>
                <a:ea typeface="Calibri"/>
                <a:cs typeface="Calibri" panose="020F0502020204030204" pitchFamily="34" charset="0"/>
                <a:sym typeface="Calibri"/>
              </a:rPr>
              <a:t>What do plants need to grow?</a:t>
            </a:r>
            <a:endParaRPr sz="1800" dirty="0">
              <a:latin typeface="Calibri" panose="020F0502020204030204" pitchFamily="34" charset="0"/>
              <a:cs typeface="Calibri" panose="020F0502020204030204" pitchFamily="34" charset="0"/>
            </a:endParaRPr>
          </a:p>
        </p:txBody>
      </p:sp>
      <p:sp>
        <p:nvSpPr>
          <p:cNvPr id="910" name="Google Shape;910;p7"/>
          <p:cNvSpPr txBox="1"/>
          <p:nvPr/>
        </p:nvSpPr>
        <p:spPr>
          <a:xfrm>
            <a:off x="628650" y="1312254"/>
            <a:ext cx="7957200" cy="14311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Rainforests are very </a:t>
            </a:r>
            <a:r>
              <a:rPr lang="en-GB" sz="1800" b="1" dirty="0">
                <a:solidFill>
                  <a:schemeClr val="dk1"/>
                </a:solidFill>
                <a:latin typeface="Calibri" panose="020F0502020204030204" pitchFamily="34" charset="0"/>
                <a:ea typeface="Calibri"/>
                <a:cs typeface="Calibri" panose="020F0502020204030204" pitchFamily="34" charset="0"/>
                <a:sym typeface="Calibri"/>
              </a:rPr>
              <a:t>wet</a:t>
            </a:r>
            <a:r>
              <a:rPr lang="en-GB" sz="1800" dirty="0">
                <a:solidFill>
                  <a:schemeClr val="dk1"/>
                </a:solidFill>
                <a:latin typeface="Calibri" panose="020F0502020204030204" pitchFamily="34" charset="0"/>
                <a:ea typeface="Calibri"/>
                <a:cs typeface="Calibri" panose="020F0502020204030204" pitchFamily="34" charset="0"/>
                <a:sym typeface="Calibri"/>
              </a:rPr>
              <a:t> and </a:t>
            </a:r>
            <a:r>
              <a:rPr lang="en-GB" sz="1800" b="1" dirty="0">
                <a:solidFill>
                  <a:schemeClr val="dk1"/>
                </a:solidFill>
                <a:latin typeface="Calibri" panose="020F0502020204030204" pitchFamily="34" charset="0"/>
                <a:ea typeface="Calibri"/>
                <a:cs typeface="Calibri" panose="020F0502020204030204" pitchFamily="34" charset="0"/>
                <a:sym typeface="Calibri"/>
              </a:rPr>
              <a:t>humid</a:t>
            </a:r>
            <a:r>
              <a:rPr lang="en-GB" sz="1800" dirty="0">
                <a:solidFill>
                  <a:schemeClr val="dk1"/>
                </a:solidFill>
                <a:latin typeface="Calibri" panose="020F0502020204030204" pitchFamily="34" charset="0"/>
                <a:ea typeface="Calibri"/>
                <a:cs typeface="Calibri" panose="020F0502020204030204" pitchFamily="34" charset="0"/>
                <a:sym typeface="Calibri"/>
              </a:rPr>
              <a:t>.</a:t>
            </a:r>
            <a:endParaRPr sz="1800" dirty="0">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Millions of species of plants and animals live in them.</a:t>
            </a:r>
            <a:r>
              <a:rPr lang="en-GB" sz="1800" baseline="30000" dirty="0">
                <a:solidFill>
                  <a:schemeClr val="dk1"/>
                </a:solidFill>
                <a:latin typeface="Calibri" panose="020F0502020204030204" pitchFamily="34" charset="0"/>
                <a:ea typeface="Calibri"/>
                <a:cs typeface="Calibri" panose="020F0502020204030204" pitchFamily="34" charset="0"/>
                <a:sym typeface="Calibri"/>
              </a:rPr>
              <a:t>1</a:t>
            </a: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New species are still being discovered.</a:t>
            </a:r>
            <a:r>
              <a:rPr lang="en-GB" sz="1800" baseline="30000" dirty="0">
                <a:solidFill>
                  <a:schemeClr val="dk1"/>
                </a:solidFill>
                <a:latin typeface="Calibri" panose="020F0502020204030204" pitchFamily="34" charset="0"/>
                <a:ea typeface="Calibri"/>
                <a:cs typeface="Calibri" panose="020F0502020204030204" pitchFamily="34" charset="0"/>
                <a:sym typeface="Calibri"/>
              </a:rPr>
              <a:t>2</a:t>
            </a:r>
            <a:endParaRPr sz="1800" baseline="30000" dirty="0">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Plants in the rainforests make their own food. </a:t>
            </a:r>
          </a:p>
        </p:txBody>
      </p:sp>
      <p:pic>
        <p:nvPicPr>
          <p:cNvPr id="911" name="Google Shape;911;p7" descr="A picture containing tree, outdoor, plant, forest&#10;&#10;Description automatically generated"/>
          <p:cNvPicPr preferRelativeResize="0"/>
          <p:nvPr/>
        </p:nvPicPr>
        <p:blipFill rotWithShape="1">
          <a:blip r:embed="rId3">
            <a:alphaModFix/>
          </a:blip>
          <a:srcRect/>
          <a:stretch/>
        </p:blipFill>
        <p:spPr>
          <a:xfrm>
            <a:off x="741231" y="3062201"/>
            <a:ext cx="4469248" cy="3109463"/>
          </a:xfrm>
          <a:prstGeom prst="rect">
            <a:avLst/>
          </a:prstGeom>
          <a:noFill/>
          <a:ln w="38100" cap="flat" cmpd="sng">
            <a:solidFill>
              <a:srgbClr val="3EB1C8"/>
            </a:solidFill>
            <a:prstDash val="solid"/>
            <a:round/>
            <a:headEnd type="none" w="sm" len="sm"/>
            <a:tailEnd type="none" w="sm" len="sm"/>
          </a:ln>
        </p:spPr>
      </p:pic>
      <p:sp>
        <p:nvSpPr>
          <p:cNvPr id="912" name="Google Shape;912;p7"/>
          <p:cNvSpPr txBox="1"/>
          <p:nvPr/>
        </p:nvSpPr>
        <p:spPr>
          <a:xfrm>
            <a:off x="628650" y="6236491"/>
            <a:ext cx="4302756"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dirty="0">
                <a:solidFill>
                  <a:schemeClr val="dk1"/>
                </a:solidFill>
                <a:latin typeface="Calibri" panose="020F0502020204030204" pitchFamily="34" charset="0"/>
                <a:ea typeface="Calibri"/>
                <a:cs typeface="Calibri" panose="020F0502020204030204" pitchFamily="34" charset="0"/>
                <a:sym typeface="Calibri"/>
              </a:rPr>
              <a:t>Rainforest in Kinabalu Park, Borneo.</a:t>
            </a:r>
            <a:r>
              <a:rPr lang="en-GB" dirty="0">
                <a:latin typeface="Calibri" panose="020F0502020204030204" pitchFamily="34" charset="0"/>
                <a:ea typeface="Calibri"/>
                <a:cs typeface="Calibri" panose="020F0502020204030204" pitchFamily="34" charset="0"/>
              </a:rPr>
              <a:t> </a:t>
            </a:r>
            <a:r>
              <a:rPr lang="en-GB" sz="1400" dirty="0">
                <a:solidFill>
                  <a:schemeClr val="dk1"/>
                </a:solidFill>
                <a:latin typeface="Calibri" panose="020F0502020204030204" pitchFamily="34" charset="0"/>
                <a:ea typeface="Calibri"/>
                <a:cs typeface="Calibri" panose="020F0502020204030204" pitchFamily="34" charset="0"/>
                <a:sym typeface="Calibri"/>
              </a:rPr>
              <a:t>©</a:t>
            </a:r>
            <a:r>
              <a:rPr lang="en-GB" sz="1400" dirty="0" err="1">
                <a:solidFill>
                  <a:schemeClr val="dk1"/>
                </a:solidFill>
                <a:latin typeface="Calibri" panose="020F0502020204030204" pitchFamily="34" charset="0"/>
                <a:ea typeface="Calibri"/>
                <a:cs typeface="Calibri" panose="020F0502020204030204" pitchFamily="34" charset="0"/>
                <a:sym typeface="Calibri"/>
              </a:rPr>
              <a:t>Dukeabruzzi</a:t>
            </a:r>
            <a:r>
              <a:rPr lang="en-GB" sz="1400" dirty="0">
                <a:solidFill>
                  <a:schemeClr val="dk1"/>
                </a:solidFill>
                <a:latin typeface="Calibri" panose="020F0502020204030204" pitchFamily="34" charset="0"/>
                <a:ea typeface="Calibri"/>
                <a:cs typeface="Calibri" panose="020F0502020204030204" pitchFamily="34" charset="0"/>
                <a:sym typeface="Calibri"/>
              </a:rPr>
              <a:t>*</a:t>
            </a:r>
            <a:endParaRPr sz="14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4" name="Google Shape;834;p2">
            <a:extLst>
              <a:ext uri="{FF2B5EF4-FFF2-40B4-BE49-F238E27FC236}">
                <a16:creationId xmlns:a16="http://schemas.microsoft.com/office/drawing/2014/main" id="{B78CDDB6-1C3B-303D-0243-4DEB515CBEFE}"/>
              </a:ext>
            </a:extLst>
          </p:cNvPr>
          <p:cNvSpPr txBox="1">
            <a:spLocks noGrp="1"/>
          </p:cNvSpPr>
          <p:nvPr>
            <p:ph type="title"/>
          </p:nvPr>
        </p:nvSpPr>
        <p:spPr>
          <a:xfrm>
            <a:off x="628652" y="365126"/>
            <a:ext cx="8210548" cy="101739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3EB1C8"/>
              </a:buClr>
              <a:buSzPts val="3600"/>
              <a:buFont typeface="Calibri"/>
              <a:buNone/>
            </a:pPr>
            <a:r>
              <a:rPr lang="en-GB" dirty="0">
                <a:latin typeface="Calibri" panose="020F0502020204030204" pitchFamily="34" charset="0"/>
                <a:cs typeface="Calibri" panose="020F0502020204030204" pitchFamily="34" charset="0"/>
                <a:sym typeface="Calibri"/>
              </a:rPr>
              <a:t>What do you know about rainforests?</a:t>
            </a:r>
            <a:endParaRPr dirty="0">
              <a:latin typeface="Calibri" panose="020F0502020204030204" pitchFamily="34" charset="0"/>
              <a:cs typeface="Calibri" panose="020F0502020204030204" pitchFamily="34" charset="0"/>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9" name="Google Shape;919;p8"/>
          <p:cNvSpPr/>
          <p:nvPr/>
        </p:nvSpPr>
        <p:spPr>
          <a:xfrm>
            <a:off x="1428776" y="6139249"/>
            <a:ext cx="6286447" cy="535800"/>
          </a:xfrm>
          <a:prstGeom prst="roundRect">
            <a:avLst>
              <a:gd name="adj" fmla="val 16667"/>
            </a:avLst>
          </a:prstGeom>
          <a:solidFill>
            <a:srgbClr val="3EB1C8"/>
          </a:solidFill>
          <a:ln w="12700" cap="flat" cmpd="sng">
            <a:solidFill>
              <a:srgbClr val="3EB1C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1800" dirty="0">
                <a:solidFill>
                  <a:schemeClr val="lt1"/>
                </a:solidFill>
                <a:latin typeface="+mn-lt"/>
                <a:ea typeface="Calibri"/>
                <a:cs typeface="Calibri"/>
                <a:sym typeface="Calibri"/>
              </a:rPr>
              <a:t>Why do you think rainforests are called “the lungs of the world”?</a:t>
            </a:r>
            <a:endParaRPr sz="1800" dirty="0">
              <a:latin typeface="+mn-lt"/>
            </a:endParaRPr>
          </a:p>
        </p:txBody>
      </p:sp>
      <p:sp>
        <p:nvSpPr>
          <p:cNvPr id="920" name="Google Shape;920;p8"/>
          <p:cNvSpPr txBox="1"/>
          <p:nvPr/>
        </p:nvSpPr>
        <p:spPr>
          <a:xfrm>
            <a:off x="628652" y="1633471"/>
            <a:ext cx="3943348" cy="1631175"/>
          </a:xfrm>
          <a:prstGeom prst="rect">
            <a:avLst/>
          </a:prstGeom>
          <a:noFill/>
          <a:ln>
            <a:noFill/>
          </a:ln>
        </p:spPr>
        <p:txBody>
          <a:bodyPr spcFirstLastPara="1" wrap="square" lIns="91425" tIns="45700" rIns="91425" bIns="45700" anchor="t" anchorCtr="0">
            <a:spAutoFit/>
          </a:bodyPr>
          <a:lstStyle/>
          <a:p>
            <a:pPr marL="0" marR="0" lvl="0" indent="0" algn="l" rtl="0">
              <a:spcBef>
                <a:spcPts val="60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Climate change</a:t>
            </a:r>
          </a:p>
          <a:p>
            <a:pPr marL="0" marR="0" lvl="0" indent="0" algn="l" rtl="0">
              <a:spcBef>
                <a:spcPts val="600"/>
              </a:spcBef>
              <a:spcAft>
                <a:spcPts val="0"/>
              </a:spcAft>
              <a:buNone/>
            </a:pPr>
            <a:r>
              <a:rPr lang="en-GB" sz="1800" dirty="0">
                <a:solidFill>
                  <a:schemeClr val="dk1"/>
                </a:solidFill>
                <a:latin typeface="Calibri" panose="020F0502020204030204" pitchFamily="34" charset="0"/>
                <a:ea typeface="Calibri"/>
                <a:cs typeface="Calibri" panose="020F0502020204030204" pitchFamily="34" charset="0"/>
                <a:sym typeface="Calibri"/>
              </a:rPr>
              <a:t>Human activities have increased the amount of </a:t>
            </a:r>
            <a:r>
              <a:rPr lang="en-GB" sz="1800" b="1" dirty="0">
                <a:solidFill>
                  <a:schemeClr val="dk1"/>
                </a:solidFill>
                <a:latin typeface="Calibri" panose="020F0502020204030204" pitchFamily="34" charset="0"/>
                <a:ea typeface="Calibri"/>
                <a:cs typeface="Calibri" panose="020F0502020204030204" pitchFamily="34" charset="0"/>
                <a:sym typeface="Calibri"/>
              </a:rPr>
              <a:t>carbon dioxide </a:t>
            </a:r>
            <a:r>
              <a:rPr lang="en-GB" sz="1800" dirty="0">
                <a:solidFill>
                  <a:schemeClr val="dk1"/>
                </a:solidFill>
                <a:latin typeface="Calibri" panose="020F0502020204030204" pitchFamily="34" charset="0"/>
                <a:ea typeface="Calibri"/>
                <a:cs typeface="Calibri" panose="020F0502020204030204" pitchFamily="34" charset="0"/>
                <a:sym typeface="Calibri"/>
              </a:rPr>
              <a:t>in the Earth’s atmosphere - this is causing </a:t>
            </a:r>
            <a:r>
              <a:rPr lang="en-GB" sz="1800" b="1" dirty="0">
                <a:solidFill>
                  <a:schemeClr val="dk1"/>
                </a:solidFill>
                <a:latin typeface="Calibri" panose="020F0502020204030204" pitchFamily="34" charset="0"/>
                <a:ea typeface="Calibri"/>
                <a:cs typeface="Calibri" panose="020F0502020204030204" pitchFamily="34" charset="0"/>
                <a:sym typeface="Calibri"/>
              </a:rPr>
              <a:t>global warming </a:t>
            </a:r>
            <a:r>
              <a:rPr lang="en-GB" sz="1800" dirty="0">
                <a:solidFill>
                  <a:schemeClr val="dk1"/>
                </a:solidFill>
                <a:latin typeface="Calibri" panose="020F0502020204030204" pitchFamily="34" charset="0"/>
                <a:ea typeface="Calibri"/>
                <a:cs typeface="Calibri" panose="020F0502020204030204" pitchFamily="34" charset="0"/>
                <a:sym typeface="Calibri"/>
              </a:rPr>
              <a:t>and</a:t>
            </a:r>
            <a:r>
              <a:rPr lang="en-GB" sz="1800" b="1" dirty="0">
                <a:solidFill>
                  <a:schemeClr val="dk1"/>
                </a:solidFill>
                <a:latin typeface="Calibri" panose="020F0502020204030204" pitchFamily="34" charset="0"/>
                <a:ea typeface="Calibri"/>
                <a:cs typeface="Calibri" panose="020F0502020204030204" pitchFamily="34" charset="0"/>
                <a:sym typeface="Calibri"/>
              </a:rPr>
              <a:t> climate change</a:t>
            </a:r>
            <a:r>
              <a:rPr lang="en-GB" sz="1800" dirty="0">
                <a:solidFill>
                  <a:schemeClr val="dk1"/>
                </a:solidFill>
                <a:latin typeface="Calibri" panose="020F0502020204030204" pitchFamily="34" charset="0"/>
                <a:ea typeface="Calibri"/>
                <a:cs typeface="Calibri" panose="020F0502020204030204" pitchFamily="34" charset="0"/>
                <a:sym typeface="Calibri"/>
              </a:rPr>
              <a:t>.</a:t>
            </a:r>
          </a:p>
        </p:txBody>
      </p:sp>
      <p:pic>
        <p:nvPicPr>
          <p:cNvPr id="922" name="Google Shape;922;p8" descr="A picture containing mountain, nature, outdoor, grass&#10;&#10;Description automatically generated"/>
          <p:cNvPicPr preferRelativeResize="0"/>
          <p:nvPr/>
        </p:nvPicPr>
        <p:blipFill rotWithShape="1">
          <a:blip r:embed="rId3">
            <a:alphaModFix/>
          </a:blip>
          <a:srcRect/>
          <a:stretch/>
        </p:blipFill>
        <p:spPr>
          <a:xfrm>
            <a:off x="5091727" y="3639949"/>
            <a:ext cx="3628003" cy="2038373"/>
          </a:xfrm>
          <a:prstGeom prst="rect">
            <a:avLst/>
          </a:prstGeom>
          <a:noFill/>
          <a:ln w="38100" cap="flat" cmpd="sng">
            <a:solidFill>
              <a:srgbClr val="3EB1C8"/>
            </a:solidFill>
            <a:prstDash val="solid"/>
            <a:round/>
            <a:headEnd type="none" w="sm" len="sm"/>
            <a:tailEnd type="none" w="sm" len="sm"/>
          </a:ln>
        </p:spPr>
      </p:pic>
      <p:sp>
        <p:nvSpPr>
          <p:cNvPr id="923" name="Google Shape;923;p8"/>
          <p:cNvSpPr txBox="1"/>
          <p:nvPr/>
        </p:nvSpPr>
        <p:spPr>
          <a:xfrm>
            <a:off x="4986089" y="5699682"/>
            <a:ext cx="3815114"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dirty="0">
                <a:solidFill>
                  <a:schemeClr val="dk1"/>
                </a:solidFill>
                <a:latin typeface="Calibri"/>
                <a:ea typeface="Calibri"/>
                <a:cs typeface="Calibri"/>
                <a:sym typeface="Calibri"/>
              </a:rPr>
              <a:t>Aerial view of the Amazon rainforest.</a:t>
            </a:r>
            <a:r>
              <a:rPr lang="en-GB" dirty="0">
                <a:ea typeface="Calibri"/>
              </a:rPr>
              <a:t> </a:t>
            </a:r>
            <a:r>
              <a:rPr lang="en-GB" sz="1400" dirty="0">
                <a:solidFill>
                  <a:schemeClr val="dk1"/>
                </a:solidFill>
                <a:latin typeface="Calibri"/>
                <a:ea typeface="Calibri"/>
                <a:cs typeface="Calibri"/>
                <a:sym typeface="Calibri"/>
              </a:rPr>
              <a:t>©</a:t>
            </a:r>
            <a:r>
              <a:rPr lang="en-GB" sz="1400" dirty="0" err="1">
                <a:solidFill>
                  <a:schemeClr val="dk1"/>
                </a:solidFill>
                <a:latin typeface="Calibri"/>
                <a:ea typeface="Calibri"/>
                <a:cs typeface="Calibri"/>
                <a:sym typeface="Calibri"/>
              </a:rPr>
              <a:t>Iubasi</a:t>
            </a:r>
            <a:r>
              <a:rPr lang="en-GB" sz="1400" dirty="0">
                <a:solidFill>
                  <a:schemeClr val="dk1"/>
                </a:solidFill>
                <a:latin typeface="Calibri"/>
                <a:ea typeface="Calibri"/>
                <a:cs typeface="Calibri"/>
                <a:sym typeface="Calibri"/>
              </a:rPr>
              <a:t>*</a:t>
            </a:r>
            <a:endParaRPr sz="1400" dirty="0">
              <a:solidFill>
                <a:schemeClr val="dk1"/>
              </a:solidFill>
              <a:latin typeface="Calibri"/>
              <a:ea typeface="Calibri"/>
              <a:cs typeface="Calibri"/>
              <a:sym typeface="Calibri"/>
            </a:endParaRPr>
          </a:p>
        </p:txBody>
      </p:sp>
      <p:sp>
        <p:nvSpPr>
          <p:cNvPr id="7" name="TextBox 6">
            <a:extLst>
              <a:ext uri="{FF2B5EF4-FFF2-40B4-BE49-F238E27FC236}">
                <a16:creationId xmlns:a16="http://schemas.microsoft.com/office/drawing/2014/main" id="{1FDD1766-6B39-BC0C-3D89-E2D97D133643}"/>
              </a:ext>
            </a:extLst>
          </p:cNvPr>
          <p:cNvSpPr txBox="1"/>
          <p:nvPr/>
        </p:nvSpPr>
        <p:spPr>
          <a:xfrm>
            <a:off x="593018" y="3495904"/>
            <a:ext cx="3943352" cy="2539157"/>
          </a:xfrm>
          <a:prstGeom prst="rect">
            <a:avLst/>
          </a:prstGeom>
          <a:noFill/>
        </p:spPr>
        <p:txBody>
          <a:bodyPr wrap="square">
            <a:spAutoFit/>
          </a:bodyPr>
          <a:lstStyle/>
          <a:p>
            <a:pPr>
              <a:spcBef>
                <a:spcPts val="600"/>
              </a:spcBef>
            </a:pPr>
            <a:r>
              <a:rPr lang="en-GB" sz="1800" b="1" dirty="0">
                <a:solidFill>
                  <a:srgbClr val="3EB1C8"/>
                </a:solidFill>
                <a:latin typeface="Calibri" panose="020F0502020204030204" pitchFamily="34" charset="0"/>
                <a:cs typeface="Calibri" panose="020F0502020204030204" pitchFamily="34" charset="0"/>
                <a:sym typeface="Calibri"/>
              </a:rPr>
              <a:t>Good news!</a:t>
            </a:r>
          </a:p>
          <a:p>
            <a:pPr>
              <a:spcBef>
                <a:spcPts val="600"/>
              </a:spcBef>
            </a:pPr>
            <a:r>
              <a:rPr lang="en-GB" sz="1800" dirty="0">
                <a:solidFill>
                  <a:schemeClr val="dk1"/>
                </a:solidFill>
                <a:latin typeface="Calibri" panose="020F0502020204030204" pitchFamily="34" charset="0"/>
                <a:cs typeface="Calibri" panose="020F0502020204030204" pitchFamily="34" charset="0"/>
                <a:sym typeface="Calibri"/>
              </a:rPr>
              <a:t>Removing carbon dioxide from the atmosphere could slow down global warming.</a:t>
            </a:r>
          </a:p>
          <a:p>
            <a:pPr>
              <a:spcBef>
                <a:spcPts val="600"/>
              </a:spcBef>
            </a:pPr>
            <a:r>
              <a:rPr lang="en-GB" sz="1800" dirty="0">
                <a:solidFill>
                  <a:schemeClr val="dk1"/>
                </a:solidFill>
                <a:latin typeface="Calibri" panose="020F0502020204030204" pitchFamily="34" charset="0"/>
                <a:cs typeface="Calibri" panose="020F0502020204030204" pitchFamily="34" charset="0"/>
                <a:sym typeface="Calibri"/>
              </a:rPr>
              <a:t>Plants use carbon dioxide and light to make their own food.</a:t>
            </a:r>
            <a:endParaRPr lang="en-GB" sz="1800" dirty="0">
              <a:solidFill>
                <a:schemeClr val="dk1"/>
              </a:solidFill>
              <a:latin typeface="Calibri" panose="020F0502020204030204" pitchFamily="34" charset="0"/>
              <a:cs typeface="Calibri" panose="020F0502020204030204" pitchFamily="34" charset="0"/>
            </a:endParaRPr>
          </a:p>
          <a:p>
            <a:pPr marL="0" marR="0" lvl="0" indent="0" algn="l" rtl="0">
              <a:spcBef>
                <a:spcPts val="600"/>
              </a:spcBef>
              <a:spcAft>
                <a:spcPts val="0"/>
              </a:spcAft>
              <a:buNone/>
            </a:pPr>
            <a:r>
              <a:rPr lang="en-GB" sz="1800" dirty="0">
                <a:solidFill>
                  <a:schemeClr val="dk1"/>
                </a:solidFill>
                <a:latin typeface="Calibri" panose="020F0502020204030204" pitchFamily="34" charset="0"/>
                <a:cs typeface="Calibri" panose="020F0502020204030204" pitchFamily="34" charset="0"/>
                <a:sym typeface="Calibri"/>
              </a:rPr>
              <a:t>This makes rainforests very important as they could help slow climate change. </a:t>
            </a:r>
            <a:endParaRPr lang="en-GB" sz="1800" dirty="0">
              <a:solidFill>
                <a:schemeClr val="dk1"/>
              </a:solidFill>
              <a:latin typeface="Calibri" panose="020F0502020204030204" pitchFamily="34" charset="0"/>
              <a:cs typeface="Calibri" panose="020F0502020204030204" pitchFamily="34" charset="0"/>
            </a:endParaRPr>
          </a:p>
        </p:txBody>
      </p:sp>
      <p:sp>
        <p:nvSpPr>
          <p:cNvPr id="2" name="Google Shape;834;p2">
            <a:extLst>
              <a:ext uri="{FF2B5EF4-FFF2-40B4-BE49-F238E27FC236}">
                <a16:creationId xmlns:a16="http://schemas.microsoft.com/office/drawing/2014/main" id="{CA0FAD8C-83CF-AB0B-0EFA-AF380532C8F6}"/>
              </a:ext>
            </a:extLst>
          </p:cNvPr>
          <p:cNvSpPr txBox="1">
            <a:spLocks/>
          </p:cNvSpPr>
          <p:nvPr/>
        </p:nvSpPr>
        <p:spPr>
          <a:xfrm>
            <a:off x="628652" y="365126"/>
            <a:ext cx="8210548" cy="1017398"/>
          </a:xfrm>
          <a:prstGeom prst="rect">
            <a:avLst/>
          </a:prstGeom>
          <a:noFill/>
          <a:ln>
            <a:noFill/>
          </a:ln>
        </p:spPr>
        <p:txBody>
          <a:bodyPr spcFirstLastPara="1" vert="horz" wrap="square" lIns="91425" tIns="45700" rIns="91425" bIns="45700" anchor="ctr" anchorCtr="0" compatLnSpc="1">
            <a:no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pPr>
              <a:buClr>
                <a:srgbClr val="3EB1C8"/>
              </a:buClr>
              <a:buSzPts val="3600"/>
              <a:buFont typeface="Calibri"/>
              <a:buNone/>
            </a:pPr>
            <a:r>
              <a:rPr lang="en-GB" kern="1200" dirty="0">
                <a:latin typeface="+mn-lt"/>
                <a:cs typeface="Plus Jakarta Sans Medium" pitchFamily="2" charset="0"/>
                <a:sym typeface="Calibri"/>
              </a:rPr>
              <a:t>What do scientists know about climate change and the rainforests?</a:t>
            </a:r>
            <a:endParaRPr lang="en-GB" dirty="0">
              <a:latin typeface="+mn-lt"/>
              <a:cs typeface="Calibri" panose="020F0502020204030204" pitchFamily="34" charset="0"/>
              <a:sym typeface="Calibri"/>
            </a:endParaRPr>
          </a:p>
        </p:txBody>
      </p:sp>
      <p:sp>
        <p:nvSpPr>
          <p:cNvPr id="4" name="Google Shape;920;p8">
            <a:extLst>
              <a:ext uri="{FF2B5EF4-FFF2-40B4-BE49-F238E27FC236}">
                <a16:creationId xmlns:a16="http://schemas.microsoft.com/office/drawing/2014/main" id="{1429A2A2-FADB-F9DB-6356-7683C39F1260}"/>
              </a:ext>
            </a:extLst>
          </p:cNvPr>
          <p:cNvSpPr txBox="1"/>
          <p:nvPr/>
        </p:nvSpPr>
        <p:spPr>
          <a:xfrm>
            <a:off x="4953105" y="1633471"/>
            <a:ext cx="3943348" cy="1985118"/>
          </a:xfrm>
          <a:prstGeom prst="rect">
            <a:avLst/>
          </a:prstGeom>
          <a:noFill/>
          <a:ln>
            <a:noFill/>
          </a:ln>
        </p:spPr>
        <p:txBody>
          <a:bodyPr spcFirstLastPara="1" wrap="square" lIns="91425" tIns="45700" rIns="91425" bIns="45700" anchor="t" anchorCtr="0">
            <a:spAutoFit/>
          </a:bodyPr>
          <a:lstStyle/>
          <a:p>
            <a:pPr marL="0" marR="0" lvl="0" indent="0" algn="l" rtl="0">
              <a:spcBef>
                <a:spcPts val="600"/>
              </a:spcBef>
              <a:spcAft>
                <a:spcPts val="0"/>
              </a:spcAft>
              <a:buNone/>
            </a:pPr>
            <a:r>
              <a:rPr lang="en-GB" sz="1800" b="1" dirty="0">
                <a:solidFill>
                  <a:schemeClr val="dk1"/>
                </a:solidFill>
                <a:latin typeface="Calibri" panose="020F0502020204030204" pitchFamily="34" charset="0"/>
                <a:ea typeface="Calibri"/>
                <a:cs typeface="Calibri" panose="020F0502020204030204" pitchFamily="34" charset="0"/>
                <a:sym typeface="Calibri"/>
              </a:rPr>
              <a:t>Rainforests</a:t>
            </a:r>
          </a:p>
          <a:p>
            <a:pPr>
              <a:spcBef>
                <a:spcPts val="600"/>
              </a:spcBef>
            </a:pPr>
            <a:r>
              <a:rPr lang="en-GB" sz="1800" dirty="0">
                <a:solidFill>
                  <a:schemeClr val="dk1"/>
                </a:solidFill>
                <a:latin typeface="+mn-lt"/>
                <a:ea typeface="Calibri"/>
                <a:cs typeface="Calibri"/>
                <a:sym typeface="Calibri"/>
              </a:rPr>
              <a:t>Scientists are worried that more dry spells, called </a:t>
            </a:r>
            <a:r>
              <a:rPr lang="en-GB" sz="1800" b="1" dirty="0">
                <a:solidFill>
                  <a:schemeClr val="dk1"/>
                </a:solidFill>
                <a:latin typeface="+mn-lt"/>
                <a:ea typeface="Calibri"/>
                <a:cs typeface="Calibri"/>
                <a:sym typeface="Calibri"/>
              </a:rPr>
              <a:t>droughts,</a:t>
            </a:r>
            <a:r>
              <a:rPr lang="en-GB" sz="1800" dirty="0">
                <a:solidFill>
                  <a:schemeClr val="dk1"/>
                </a:solidFill>
                <a:latin typeface="+mn-lt"/>
                <a:ea typeface="Calibri"/>
                <a:cs typeface="Calibri"/>
                <a:sym typeface="Calibri"/>
              </a:rPr>
              <a:t> are a threat to rainforests.</a:t>
            </a:r>
            <a:endParaRPr lang="en-GB" sz="1800" dirty="0">
              <a:latin typeface="+mn-lt"/>
            </a:endParaRPr>
          </a:p>
          <a:p>
            <a:pPr>
              <a:spcBef>
                <a:spcPts val="600"/>
              </a:spcBef>
            </a:pPr>
            <a:r>
              <a:rPr lang="en-GB" sz="1800" dirty="0">
                <a:solidFill>
                  <a:schemeClr val="dk1"/>
                </a:solidFill>
                <a:latin typeface="+mn-lt"/>
                <a:ea typeface="Calibri"/>
                <a:cs typeface="Calibri"/>
                <a:sym typeface="Calibri"/>
              </a:rPr>
              <a:t>Rainforests are disappearing due to </a:t>
            </a:r>
            <a:r>
              <a:rPr lang="en-GB" sz="1800" b="1" dirty="0">
                <a:solidFill>
                  <a:schemeClr val="dk1"/>
                </a:solidFill>
                <a:latin typeface="+mn-lt"/>
                <a:ea typeface="Calibri"/>
                <a:cs typeface="Calibri"/>
                <a:sym typeface="Calibri"/>
              </a:rPr>
              <a:t>deforestation</a:t>
            </a:r>
            <a:r>
              <a:rPr lang="en-GB" sz="1800" dirty="0">
                <a:solidFill>
                  <a:schemeClr val="dk1"/>
                </a:solidFill>
                <a:latin typeface="+mn-lt"/>
                <a:ea typeface="Calibri"/>
                <a:cs typeface="Calibri"/>
                <a:sym typeface="Calibri"/>
              </a:rPr>
              <a:t> and </a:t>
            </a:r>
            <a:r>
              <a:rPr lang="en-GB" sz="1800" b="1" dirty="0">
                <a:solidFill>
                  <a:schemeClr val="dk1"/>
                </a:solidFill>
                <a:latin typeface="+mn-lt"/>
                <a:ea typeface="Calibri"/>
                <a:cs typeface="Calibri"/>
                <a:sym typeface="Calibri"/>
              </a:rPr>
              <a:t>climate change</a:t>
            </a:r>
            <a:r>
              <a:rPr lang="en-GB" sz="1800" dirty="0">
                <a:solidFill>
                  <a:schemeClr val="dk1"/>
                </a:solidFill>
                <a:latin typeface="Calibri" panose="020F0502020204030204" pitchFamily="34" charset="0"/>
                <a:ea typeface="Calibri"/>
                <a:cs typeface="Calibri" panose="020F0502020204030204" pitchFamily="34" charset="0"/>
                <a:sym typeface="Calibri"/>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29" name="Google Shape;929;p9"/>
          <p:cNvSpPr txBox="1">
            <a:spLocks noGrp="1"/>
          </p:cNvSpPr>
          <p:nvPr>
            <p:ph type="title"/>
          </p:nvPr>
        </p:nvSpPr>
        <p:spPr>
          <a:xfrm>
            <a:off x="628652" y="365126"/>
            <a:ext cx="7886700" cy="1018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EB1C8"/>
              </a:buClr>
              <a:buSzPts val="3600"/>
              <a:buFont typeface="Calibri"/>
              <a:buNone/>
            </a:pPr>
            <a:r>
              <a:rPr lang="en-GB" kern="1200" dirty="0">
                <a:latin typeface="+mn-lt"/>
                <a:cs typeface="Plus Jakarta Sans Medium" pitchFamily="2" charset="0"/>
                <a:sym typeface="Calibri"/>
              </a:rPr>
              <a:t>What did the scientists do?</a:t>
            </a:r>
            <a:endParaRPr kern="1200" dirty="0">
              <a:latin typeface="+mn-lt"/>
              <a:cs typeface="Plus Jakarta Sans Medium" pitchFamily="2" charset="0"/>
            </a:endParaRPr>
          </a:p>
        </p:txBody>
      </p:sp>
      <p:sp>
        <p:nvSpPr>
          <p:cNvPr id="930" name="Google Shape;930;p9"/>
          <p:cNvSpPr txBox="1"/>
          <p:nvPr/>
        </p:nvSpPr>
        <p:spPr>
          <a:xfrm>
            <a:off x="628648" y="6456374"/>
            <a:ext cx="1152880"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a:solidFill>
                  <a:schemeClr val="lt1"/>
                </a:solidFill>
                <a:latin typeface="Calibri"/>
                <a:ea typeface="Calibri"/>
                <a:cs typeface="Calibri"/>
                <a:sym typeface="Calibri"/>
              </a:rPr>
              <a:t>© NASA/JPL/USGS</a:t>
            </a:r>
            <a:endParaRPr/>
          </a:p>
        </p:txBody>
      </p:sp>
      <p:pic>
        <p:nvPicPr>
          <p:cNvPr id="931" name="Google Shape;931;p9" descr="A picture containing insect&#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44389" y="1608240"/>
            <a:ext cx="3770963" cy="2798562"/>
          </a:xfrm>
          <a:prstGeom prst="rect">
            <a:avLst/>
          </a:prstGeom>
          <a:noFill/>
          <a:ln w="38100" cap="flat" cmpd="sng">
            <a:solidFill>
              <a:srgbClr val="3EB1C8"/>
            </a:solidFill>
            <a:prstDash val="solid"/>
            <a:round/>
            <a:headEnd type="none" w="sm" len="sm"/>
            <a:tailEnd type="none" w="sm" len="sm"/>
          </a:ln>
        </p:spPr>
      </p:pic>
      <p:sp>
        <p:nvSpPr>
          <p:cNvPr id="932" name="Google Shape;932;p9"/>
          <p:cNvSpPr txBox="1"/>
          <p:nvPr/>
        </p:nvSpPr>
        <p:spPr>
          <a:xfrm>
            <a:off x="4631720" y="4449360"/>
            <a:ext cx="3996300" cy="800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dirty="0">
                <a:solidFill>
                  <a:schemeClr val="dk1"/>
                </a:solidFill>
                <a:latin typeface="Calibri" panose="020F0502020204030204" pitchFamily="34" charset="0"/>
                <a:ea typeface="Calibri"/>
                <a:cs typeface="Calibri" panose="020F0502020204030204" pitchFamily="34" charset="0"/>
                <a:sym typeface="Calibri"/>
              </a:rPr>
              <a:t>Termites (</a:t>
            </a:r>
            <a:r>
              <a:rPr lang="en-GB" sz="1600" i="1" dirty="0" err="1">
                <a:solidFill>
                  <a:schemeClr val="dk1"/>
                </a:solidFill>
                <a:latin typeface="Calibri" panose="020F0502020204030204" pitchFamily="34" charset="0"/>
                <a:ea typeface="Calibri"/>
                <a:cs typeface="Calibri" panose="020F0502020204030204" pitchFamily="34" charset="0"/>
                <a:sym typeface="Calibri"/>
              </a:rPr>
              <a:t>Hospitalitermes</a:t>
            </a:r>
            <a:r>
              <a:rPr lang="en-GB" sz="1600" i="1" dirty="0">
                <a:solidFill>
                  <a:schemeClr val="dk1"/>
                </a:solidFill>
                <a:latin typeface="Calibri" panose="020F0502020204030204" pitchFamily="34" charset="0"/>
                <a:ea typeface="Calibri"/>
                <a:cs typeface="Calibri" panose="020F0502020204030204" pitchFamily="34" charset="0"/>
                <a:sym typeface="Calibri"/>
              </a:rPr>
              <a:t> sp</a:t>
            </a:r>
            <a:r>
              <a:rPr lang="en-GB" sz="1600" dirty="0">
                <a:solidFill>
                  <a:schemeClr val="dk1"/>
                </a:solidFill>
                <a:latin typeface="Calibri" panose="020F0502020204030204" pitchFamily="34" charset="0"/>
                <a:ea typeface="Calibri"/>
                <a:cs typeface="Calibri" panose="020F0502020204030204" pitchFamily="34" charset="0"/>
                <a:sym typeface="Calibri"/>
              </a:rPr>
              <a:t>.) are found in massive numbers in rainforests.</a:t>
            </a:r>
            <a:endParaRPr sz="1200"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n-GB" sz="1400" dirty="0">
                <a:solidFill>
                  <a:schemeClr val="dk1"/>
                </a:solidFill>
                <a:latin typeface="Calibri" panose="020F0502020204030204" pitchFamily="34" charset="0"/>
                <a:ea typeface="Calibri"/>
                <a:cs typeface="Calibri" panose="020F0502020204030204" pitchFamily="34" charset="0"/>
                <a:sym typeface="Calibri"/>
              </a:rPr>
              <a:t>© Bernard DUPONT*</a:t>
            </a:r>
            <a:endParaRPr sz="14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933" name="Google Shape;933;p9"/>
          <p:cNvSpPr txBox="1"/>
          <p:nvPr/>
        </p:nvSpPr>
        <p:spPr>
          <a:xfrm>
            <a:off x="628648" y="1499722"/>
            <a:ext cx="3770963" cy="44627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mn-lt"/>
                <a:ea typeface="Calibri"/>
                <a:cs typeface="Calibri"/>
                <a:sym typeface="Calibri"/>
              </a:rPr>
              <a:t>The scientists wanted to know how termites affected the rainforest.</a:t>
            </a:r>
            <a:endParaRPr sz="1800" dirty="0">
              <a:latin typeface="+mn-lt"/>
            </a:endParaRPr>
          </a:p>
          <a:p>
            <a:pPr marL="0" marR="0" lvl="0" indent="0" algn="l" rtl="0">
              <a:spcBef>
                <a:spcPts val="0"/>
              </a:spcBef>
              <a:spcAft>
                <a:spcPts val="0"/>
              </a:spcAft>
              <a:buNone/>
            </a:pPr>
            <a:endParaRPr sz="18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800" dirty="0">
                <a:solidFill>
                  <a:schemeClr val="dk1"/>
                </a:solidFill>
                <a:latin typeface="+mn-lt"/>
                <a:ea typeface="Calibri"/>
                <a:cs typeface="Calibri"/>
                <a:sym typeface="Calibri"/>
              </a:rPr>
              <a:t>They removed them from some areas of the rainforest.</a:t>
            </a:r>
          </a:p>
          <a:p>
            <a:pPr marL="0" marR="0" lvl="0" indent="0" algn="l" rtl="0">
              <a:spcBef>
                <a:spcPts val="0"/>
              </a:spcBef>
              <a:spcAft>
                <a:spcPts val="0"/>
              </a:spcAft>
              <a:buNone/>
            </a:pPr>
            <a:endParaRPr lang="en-GB" sz="1800" dirty="0">
              <a:solidFill>
                <a:schemeClr val="dk1"/>
              </a:solidFill>
              <a:latin typeface="+mn-lt"/>
              <a:cs typeface="Calibri"/>
              <a:sym typeface="Calibri"/>
            </a:endParaRPr>
          </a:p>
          <a:p>
            <a:pPr marL="0" lvl="0" indent="0" algn="l" rtl="0">
              <a:spcBef>
                <a:spcPts val="0"/>
              </a:spcBef>
              <a:spcAft>
                <a:spcPts val="0"/>
              </a:spcAft>
              <a:buClr>
                <a:schemeClr val="dk1"/>
              </a:buClr>
              <a:buFont typeface="Arial"/>
              <a:buNone/>
            </a:pPr>
            <a:r>
              <a:rPr lang="en-GB" sz="1800" dirty="0">
                <a:solidFill>
                  <a:schemeClr val="dk1"/>
                </a:solidFill>
                <a:latin typeface="+mn-lt"/>
                <a:ea typeface="Calibri"/>
                <a:cs typeface="Calibri"/>
                <a:sym typeface="Calibri"/>
              </a:rPr>
              <a:t>The areas with termites still present were called </a:t>
            </a:r>
            <a:r>
              <a:rPr lang="en-GB" sz="1800" b="1" dirty="0">
                <a:solidFill>
                  <a:schemeClr val="dk1"/>
                </a:solidFill>
                <a:latin typeface="+mn-lt"/>
                <a:ea typeface="Calibri"/>
                <a:cs typeface="Calibri"/>
                <a:sym typeface="Calibri"/>
              </a:rPr>
              <a:t>control areas</a:t>
            </a:r>
            <a:r>
              <a:rPr lang="en-GB" sz="1800" dirty="0">
                <a:solidFill>
                  <a:schemeClr val="dk1"/>
                </a:solidFill>
                <a:latin typeface="+mn-lt"/>
                <a:ea typeface="Calibri"/>
                <a:cs typeface="Calibri"/>
                <a:sym typeface="Calibri"/>
              </a:rPr>
              <a:t>.</a:t>
            </a:r>
          </a:p>
          <a:p>
            <a:pPr marL="0" marR="0" lvl="0" indent="0" algn="l" rtl="0">
              <a:spcBef>
                <a:spcPts val="0"/>
              </a:spcBef>
              <a:spcAft>
                <a:spcPts val="0"/>
              </a:spcAft>
              <a:buNone/>
            </a:pPr>
            <a:endParaRPr lang="en-GB" sz="1800" dirty="0">
              <a:solidFill>
                <a:schemeClr val="dk1"/>
              </a:solidFill>
              <a:latin typeface="+mn-lt"/>
              <a:ea typeface="Calibri"/>
              <a:cs typeface="Calibri"/>
              <a:sym typeface="Calibri"/>
            </a:endParaRPr>
          </a:p>
          <a:p>
            <a:pPr marL="0" marR="0" lvl="0" indent="0" algn="l" rtl="0">
              <a:spcBef>
                <a:spcPts val="0"/>
              </a:spcBef>
              <a:spcAft>
                <a:spcPts val="0"/>
              </a:spcAft>
              <a:buNone/>
            </a:pPr>
            <a:r>
              <a:rPr lang="en-GB" sz="1800" dirty="0">
                <a:solidFill>
                  <a:schemeClr val="dk1"/>
                </a:solidFill>
                <a:latin typeface="+mn-lt"/>
                <a:ea typeface="Calibri"/>
                <a:cs typeface="Calibri"/>
                <a:sym typeface="Calibri"/>
              </a:rPr>
              <a:t>The areas with the termites removed were called</a:t>
            </a:r>
            <a:r>
              <a:rPr lang="en-GB" sz="1800" b="1" dirty="0">
                <a:solidFill>
                  <a:schemeClr val="dk1"/>
                </a:solidFill>
                <a:latin typeface="+mn-lt"/>
                <a:ea typeface="Calibri"/>
                <a:cs typeface="Calibri"/>
                <a:sym typeface="Calibri"/>
              </a:rPr>
              <a:t> test areas</a:t>
            </a:r>
            <a:r>
              <a:rPr lang="en-GB" sz="1800" dirty="0">
                <a:solidFill>
                  <a:schemeClr val="dk1"/>
                </a:solidFill>
                <a:latin typeface="+mn-lt"/>
                <a:ea typeface="Calibri"/>
                <a:cs typeface="Calibri"/>
                <a:sym typeface="Calibri"/>
              </a:rPr>
              <a:t>.</a:t>
            </a:r>
          </a:p>
          <a:p>
            <a:pPr marL="0" marR="0" lvl="0" indent="0" algn="l" rtl="0">
              <a:spcBef>
                <a:spcPts val="0"/>
              </a:spcBef>
              <a:spcAft>
                <a:spcPts val="0"/>
              </a:spcAft>
              <a:buNone/>
            </a:pPr>
            <a:endParaRPr lang="en-GB" sz="1800" b="1" dirty="0">
              <a:solidFill>
                <a:schemeClr val="dk1"/>
              </a:solidFill>
              <a:latin typeface="+mn-lt"/>
              <a:ea typeface="Calibri"/>
              <a:cs typeface="Calibri"/>
              <a:sym typeface="Calibri"/>
            </a:endParaRPr>
          </a:p>
          <a:p>
            <a:r>
              <a:rPr lang="en-GB" sz="1800" dirty="0">
                <a:solidFill>
                  <a:schemeClr val="dk1"/>
                </a:solidFill>
                <a:latin typeface="+mn-lt"/>
                <a:ea typeface="Calibri"/>
                <a:cs typeface="Calibri"/>
                <a:sym typeface="Calibri"/>
              </a:rPr>
              <a:t>For two years, they compared </a:t>
            </a:r>
            <a:r>
              <a:rPr lang="en-GB" sz="1800" b="1" dirty="0">
                <a:solidFill>
                  <a:schemeClr val="dk1"/>
                </a:solidFill>
                <a:latin typeface="+mn-lt"/>
                <a:ea typeface="Calibri"/>
                <a:cs typeface="Calibri"/>
                <a:sym typeface="Calibri"/>
              </a:rPr>
              <a:t>test areas </a:t>
            </a:r>
            <a:r>
              <a:rPr lang="en-GB" sz="1800" dirty="0">
                <a:solidFill>
                  <a:schemeClr val="dk1"/>
                </a:solidFill>
                <a:latin typeface="+mn-lt"/>
                <a:ea typeface="Calibri"/>
                <a:cs typeface="Calibri"/>
                <a:sym typeface="Calibri"/>
              </a:rPr>
              <a:t>with </a:t>
            </a:r>
            <a:r>
              <a:rPr lang="en-GB" sz="1800" b="1" dirty="0">
                <a:solidFill>
                  <a:schemeClr val="dk1"/>
                </a:solidFill>
                <a:latin typeface="+mn-lt"/>
                <a:ea typeface="Calibri"/>
                <a:cs typeface="Calibri"/>
                <a:sym typeface="Calibri"/>
              </a:rPr>
              <a:t>control areas</a:t>
            </a:r>
            <a:r>
              <a:rPr lang="en-GB" sz="1800" dirty="0">
                <a:solidFill>
                  <a:schemeClr val="dk1"/>
                </a:solidFill>
                <a:latin typeface="+mn-lt"/>
                <a:ea typeface="Calibri"/>
                <a:cs typeface="Calibri"/>
                <a:sym typeface="Calibri"/>
              </a:rPr>
              <a:t> by measuring key features of the soil.</a:t>
            </a:r>
            <a:endParaRPr lang="en-GB" sz="1800" b="1" dirty="0">
              <a:solidFill>
                <a:schemeClr val="dk1"/>
              </a:solidFill>
              <a:latin typeface="+mn-lt"/>
              <a:ea typeface="Calibri"/>
              <a:cs typeface="Calibri"/>
              <a:sym typeface="Calibri"/>
            </a:endParaRPr>
          </a:p>
          <a:p>
            <a:pPr marL="0" marR="0" lvl="0" indent="0" algn="l"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6B32E5EB-EDF8-4F8B-A82D-C86BBE65253F}">
  <ds:schemaRefs>
    <ds:schemaRef ds:uri="http://schemas.microsoft.com/sharepoint/v3/contenttype/forms"/>
  </ds:schemaRefs>
</ds:datastoreItem>
</file>

<file path=customXml/itemProps2.xml><?xml version="1.0" encoding="utf-8"?>
<ds:datastoreItem xmlns:ds="http://schemas.openxmlformats.org/officeDocument/2006/customXml" ds:itemID="{A72DFB4C-E313-4897-947D-AD3CD6EEABD5}"/>
</file>

<file path=customXml/itemProps3.xml><?xml version="1.0" encoding="utf-8"?>
<ds:datastoreItem xmlns:ds="http://schemas.openxmlformats.org/officeDocument/2006/customXml" ds:itemID="{B4853EE0-B5A0-4809-9C11-EA99FC16698B}">
  <ds:schemaRefs>
    <ds:schemaRef ds:uri="http://purl.org/dc/dcmitype/"/>
    <ds:schemaRef ds:uri="f6a294d8-0227-4a1f-9f82-c7d0e374c362"/>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www.w3.org/XML/1998/namespace"/>
    <ds:schemaRef ds:uri="http://purl.org/dc/terms/"/>
    <ds:schemaRef ds:uri="http://schemas.openxmlformats.org/package/2006/metadata/core-properties"/>
    <ds:schemaRef ds:uri="56010c2e-e7df-43f9-b9a0-0c299b337b10"/>
    <ds:schemaRef ds:uri="51cf1bba-0ff5-42e2-8005-60d9d9512cef"/>
    <ds:schemaRef ds:uri="7705360a-025e-40d4-a4f7-46b65681b513"/>
  </ds:schemaRefs>
</ds:datastoreItem>
</file>

<file path=docProps/app.xml><?xml version="1.0" encoding="utf-8"?>
<Properties xmlns="http://schemas.openxmlformats.org/officeDocument/2006/extended-properties" xmlns:vt="http://schemas.openxmlformats.org/officeDocument/2006/docPropsVTypes">
  <TotalTime>550</TotalTime>
  <Words>3631</Words>
  <Application>Microsoft Office PowerPoint</Application>
  <PresentationFormat>On-screen Show (4:3)</PresentationFormat>
  <Paragraphs>324</Paragraphs>
  <Slides>21</Slides>
  <Notes>19</Notes>
  <HiddenSlides>0</HiddenSlides>
  <MMClips>0</MMClips>
  <ScaleCrop>false</ScaleCrop>
  <HeadingPairs>
    <vt:vector size="6" baseType="variant">
      <vt:variant>
        <vt:lpstr>Fonts Used</vt:lpstr>
      </vt:variant>
      <vt:variant>
        <vt:i4>21</vt:i4>
      </vt:variant>
      <vt:variant>
        <vt:lpstr>Theme</vt:lpstr>
      </vt:variant>
      <vt:variant>
        <vt:i4>3</vt:i4>
      </vt:variant>
      <vt:variant>
        <vt:lpstr>Slide Titles</vt:lpstr>
      </vt:variant>
      <vt:variant>
        <vt:i4>21</vt:i4>
      </vt:variant>
    </vt:vector>
  </HeadingPairs>
  <TitlesOfParts>
    <vt:vector size="45" baseType="lpstr">
      <vt:lpstr>AdvTT28cd547d.B</vt:lpstr>
      <vt:lpstr>Inter</vt:lpstr>
      <vt:lpstr>InterFace</vt:lpstr>
      <vt:lpstr>AdvTTd7835f12+20</vt:lpstr>
      <vt:lpstr>Calibri</vt:lpstr>
      <vt:lpstr>Segoe UI</vt:lpstr>
      <vt:lpstr>Helvetica Neue</vt:lpstr>
      <vt:lpstr>Plus Jakarta Sans ExtraBold</vt:lpstr>
      <vt:lpstr>AdvTTd7835f12</vt:lpstr>
      <vt:lpstr>AdvTT82e34213.B</vt:lpstr>
      <vt:lpstr>AdvTT9a5695f7+20</vt:lpstr>
      <vt:lpstr>Plus Jakarta Sans</vt:lpstr>
      <vt:lpstr>Plus Jakarta Sans Medium</vt:lpstr>
      <vt:lpstr>Trebuchet MS</vt:lpstr>
      <vt:lpstr>Noto Sans Symbols</vt:lpstr>
      <vt:lpstr>AdvTT0b7bb6fa.I</vt:lpstr>
      <vt:lpstr>Interface-Regular</vt:lpstr>
      <vt:lpstr>AdvTT9a5695f7</vt:lpstr>
      <vt:lpstr>Arial</vt:lpstr>
      <vt:lpstr>AdvTTec37d199</vt:lpstr>
      <vt:lpstr>Arial</vt:lpstr>
      <vt:lpstr>2_Office Theme</vt:lpstr>
      <vt:lpstr>1_Office Theme</vt:lpstr>
      <vt:lpstr>3_Office Theme</vt:lpstr>
      <vt:lpstr>Termites can help rainforests survive droughts</vt:lpstr>
      <vt:lpstr>Termites can help rainforests survive droughts</vt:lpstr>
      <vt:lpstr>Key vocabulary</vt:lpstr>
      <vt:lpstr>Quick Starter Activity</vt:lpstr>
      <vt:lpstr>What are termites?</vt:lpstr>
      <vt:lpstr>What happens to dead plants and animals?</vt:lpstr>
      <vt:lpstr>What do you know about rainforests?</vt:lpstr>
      <vt:lpstr>PowerPoint Presentation</vt:lpstr>
      <vt:lpstr>What did the scientists do?</vt:lpstr>
      <vt:lpstr>What did the scientists find out?</vt:lpstr>
      <vt:lpstr>What did the scientists conclude?</vt:lpstr>
      <vt:lpstr>Why is this important for climate change?</vt:lpstr>
      <vt:lpstr>Who were the scientists?</vt:lpstr>
      <vt:lpstr>Who were the scientists</vt:lpstr>
      <vt:lpstr>PowerPoint Presentation</vt:lpstr>
      <vt:lpstr>PowerPoint Presentation</vt:lpstr>
      <vt:lpstr>Investigation – were your results like this or different?</vt:lpstr>
      <vt:lpstr>What did you find out?</vt:lpstr>
      <vt:lpstr>Cross-curricular links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Termites can help rainforests survive droughts</dc:title>
  <dc:creator>-</dc:creator>
  <cp:lastModifiedBy>Sophie Stewart</cp:lastModifiedBy>
  <cp:revision>12</cp:revision>
  <dcterms:created xsi:type="dcterms:W3CDTF">2016-06-16T08:43:18Z</dcterms:created>
  <dcterms:modified xsi:type="dcterms:W3CDTF">2025-07-23T15:45:48Z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