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280" r:id="rId6"/>
    <p:sldId id="268" r:id="rId7"/>
    <p:sldId id="257" r:id="rId8"/>
    <p:sldId id="281" r:id="rId9"/>
    <p:sldId id="258" r:id="rId10"/>
    <p:sldId id="283" r:id="rId11"/>
    <p:sldId id="282" r:id="rId12"/>
    <p:sldId id="259" r:id="rId13"/>
    <p:sldId id="285" r:id="rId14"/>
    <p:sldId id="284" r:id="rId15"/>
    <p:sldId id="267" r:id="rId16"/>
    <p:sldId id="262" r:id="rId17"/>
    <p:sldId id="263" r:id="rId18"/>
    <p:sldId id="264" r:id="rId19"/>
    <p:sldId id="265" r:id="rId20"/>
    <p:sldId id="27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son Trew" initials="AT" lastIdx="11" clrIdx="0">
    <p:extLst>
      <p:ext uri="{19B8F6BF-5375-455C-9EA6-DF929625EA0E}">
        <p15:presenceInfo xmlns:p15="http://schemas.microsoft.com/office/powerpoint/2012/main" userId="S::Alison.Trew@pstt.org.uk::501ad152-89bb-4882-ac72-f31826cb2e78" providerId="AD"/>
      </p:ext>
    </p:extLst>
  </p:cmAuthor>
  <p:cmAuthor id="2" name="Sue Martin" initials="SM" lastIdx="7" clrIdx="1">
    <p:extLst>
      <p:ext uri="{19B8F6BF-5375-455C-9EA6-DF929625EA0E}">
        <p15:presenceInfo xmlns:p15="http://schemas.microsoft.com/office/powerpoint/2012/main" userId="S::sue.martin@pstt.org.uk::cb0194a5-6d63-41ca-ace6-4751bda7921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9C1F00-4C8B-4772-BA24-49B016A3F553}" v="1" dt="2021-07-28T10:24:03.7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53" autoAdjust="0"/>
    <p:restoredTop sz="59789" autoAdjust="0"/>
  </p:normalViewPr>
  <p:slideViewPr>
    <p:cSldViewPr>
      <p:cViewPr varScale="1">
        <p:scale>
          <a:sx n="45" d="100"/>
          <a:sy n="45" d="100"/>
        </p:scale>
        <p:origin x="2880"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3FAB5-BCA0-4861-867F-C7B00828AEDE}" type="datetimeFigureOut">
              <a:rPr lang="en-GB" smtClean="0"/>
              <a:t>29/07/2021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B62ADE-C0E3-4181-8BA0-7700323193E2}" type="slidenum">
              <a:rPr lang="en-GB" smtClean="0"/>
              <a:t>‹#›</a:t>
            </a:fld>
            <a:endParaRPr lang="en-GB"/>
          </a:p>
        </p:txBody>
      </p:sp>
    </p:spTree>
    <p:extLst>
      <p:ext uri="{BB962C8B-B14F-4D97-AF65-F5344CB8AC3E}">
        <p14:creationId xmlns:p14="http://schemas.microsoft.com/office/powerpoint/2010/main" val="3946120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a:t>
            </a:fld>
            <a:endParaRPr lang="en-GB"/>
          </a:p>
        </p:txBody>
      </p:sp>
    </p:spTree>
    <p:extLst>
      <p:ext uri="{BB962C8B-B14F-4D97-AF65-F5344CB8AC3E}">
        <p14:creationId xmlns:p14="http://schemas.microsoft.com/office/powerpoint/2010/main" val="29303328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Suitable for younger children (ages 4-7).</a:t>
            </a:r>
          </a:p>
          <a:p>
            <a:endParaRPr lang="en-GB" dirty="0"/>
          </a:p>
          <a:p>
            <a:pPr>
              <a:lnSpc>
                <a:spcPct val="115000"/>
              </a:lnSpc>
              <a:spcAft>
                <a:spcPts val="1000"/>
              </a:spcAft>
            </a:pPr>
            <a:r>
              <a:rPr lang="en-GB" sz="1800" dirty="0">
                <a:effectLst/>
                <a:latin typeface="Calibri" panose="020F0502020204030204" pitchFamily="34" charset="0"/>
                <a:ea typeface="Calibri" panose="020F0502020204030204" pitchFamily="34" charset="0"/>
                <a:cs typeface="Calibri" panose="020F0502020204030204" pitchFamily="34" charset="0"/>
              </a:rPr>
              <a:t>Children often believe that a plant does not move until you prove to them, for example, that a plant moves towards a source of light.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sz="1800" dirty="0">
                <a:effectLst/>
                <a:latin typeface="Calibri" panose="020F0502020204030204" pitchFamily="34" charset="0"/>
                <a:ea typeface="Calibri" panose="020F0502020204030204" pitchFamily="34" charset="0"/>
                <a:cs typeface="Calibri" panose="020F0502020204030204" pitchFamily="34" charset="0"/>
              </a:rPr>
              <a:t>This would be a great time to explore, experiment and allow the children time to observe all these senses for themselves BEFORE asking the question -  </a:t>
            </a:r>
            <a:r>
              <a:rPr lang="en-GB" sz="1800" b="1" dirty="0">
                <a:effectLst/>
                <a:latin typeface="Calibri" panose="020F0502020204030204" pitchFamily="34" charset="0"/>
                <a:ea typeface="Calibri" panose="020F0502020204030204" pitchFamily="34" charset="0"/>
                <a:cs typeface="Calibri" panose="020F0502020204030204" pitchFamily="34" charset="0"/>
              </a:rPr>
              <a:t>Do plants have five senses like animals? </a:t>
            </a:r>
          </a:p>
          <a:p>
            <a:pPr>
              <a:lnSpc>
                <a:spcPct val="115000"/>
              </a:lnSpc>
              <a:spcAft>
                <a:spcPts val="1000"/>
              </a:spcAft>
            </a:pPr>
            <a:r>
              <a:rPr lang="en-GB" sz="1800" b="0" dirty="0">
                <a:effectLst/>
                <a:latin typeface="Calibri" panose="020F0502020204030204" pitchFamily="34" charset="0"/>
                <a:ea typeface="Calibri" panose="020F0502020204030204" pitchFamily="34" charset="0"/>
                <a:cs typeface="Calibri" panose="020F0502020204030204" pitchFamily="34" charset="0"/>
              </a:rPr>
              <a:t>Teachers could provide smelling pots, shaking tins, blindfolds and feely bags and perhaps let children taste some unfamiliar fruit/vegetables (be aware of allergies).</a:t>
            </a:r>
          </a:p>
          <a:p>
            <a:pPr>
              <a:lnSpc>
                <a:spcPct val="115000"/>
              </a:lnSpc>
              <a:spcAft>
                <a:spcPts val="1000"/>
              </a:spcAft>
            </a:pPr>
            <a:endParaRPr lang="en-GB" sz="1800" dirty="0">
              <a:effectLst/>
              <a:latin typeface="Calibri" panose="020F0502020204030204" pitchFamily="34" charset="0"/>
              <a:ea typeface="Calibri" panose="020F0502020204030204" pitchFamily="34" charset="0"/>
              <a:cs typeface="Calibri" panose="020F0502020204030204" pitchFamily="34" charset="0"/>
            </a:endParaRPr>
          </a:p>
          <a:p>
            <a:pPr>
              <a:lnSpc>
                <a:spcPct val="115000"/>
              </a:lnSpc>
              <a:spcAft>
                <a:spcPts val="1000"/>
              </a:spcAft>
            </a:pPr>
            <a:r>
              <a:rPr lang="en-GB" sz="1800" b="1" dirty="0">
                <a:effectLst/>
                <a:latin typeface="Calibri" panose="020F0502020204030204" pitchFamily="34" charset="0"/>
                <a:ea typeface="Calibri" panose="020F0502020204030204" pitchFamily="34" charset="0"/>
                <a:cs typeface="Calibri" panose="020F0502020204030204" pitchFamily="34" charset="0"/>
              </a:rPr>
              <a:t>Possible learning outcomes</a:t>
            </a: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GB" dirty="0"/>
              <a:t>Animals including humans have a variety of senses which includes the 5 senses (sight, taste, smell, touch and hearing).</a:t>
            </a:r>
          </a:p>
          <a:p>
            <a:pPr marL="171450" indent="-171450">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These 5 senses have evolved and developed for our/animals’ protection and survival.  They are how animals perceive and make sense of the world.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r>
              <a:rPr lang="en-GB" b="1" dirty="0"/>
              <a:t>Science vocabulary</a:t>
            </a:r>
          </a:p>
          <a:p>
            <a:r>
              <a:rPr lang="en-GB" dirty="0"/>
              <a:t>Sight</a:t>
            </a:r>
          </a:p>
          <a:p>
            <a:r>
              <a:rPr lang="en-GB" dirty="0"/>
              <a:t>Taste</a:t>
            </a:r>
          </a:p>
          <a:p>
            <a:r>
              <a:rPr lang="en-GB" dirty="0"/>
              <a:t>Smell</a:t>
            </a:r>
          </a:p>
          <a:p>
            <a:r>
              <a:rPr lang="en-GB" dirty="0"/>
              <a:t>Touch</a:t>
            </a:r>
          </a:p>
          <a:p>
            <a:r>
              <a:rPr lang="en-GB" dirty="0"/>
              <a:t>Hearing</a:t>
            </a:r>
          </a:p>
          <a:p>
            <a:r>
              <a:rPr lang="en-GB" dirty="0"/>
              <a:t>Eye</a:t>
            </a:r>
          </a:p>
          <a:p>
            <a:r>
              <a:rPr lang="en-GB" dirty="0"/>
              <a:t>Mouth/Tongue/Taste buds</a:t>
            </a:r>
          </a:p>
          <a:p>
            <a:r>
              <a:rPr lang="en-GB" dirty="0"/>
              <a:t>Nose</a:t>
            </a:r>
          </a:p>
          <a:p>
            <a:r>
              <a:rPr lang="en-GB" dirty="0"/>
              <a:t>Skin</a:t>
            </a:r>
          </a:p>
          <a:p>
            <a:r>
              <a:rPr lang="en-GB" dirty="0"/>
              <a:t>Ear</a:t>
            </a:r>
          </a:p>
          <a:p>
            <a:r>
              <a:rPr lang="en-GB" dirty="0"/>
              <a:t>Senses</a:t>
            </a:r>
          </a:p>
          <a:p>
            <a:r>
              <a:rPr lang="en-GB" dirty="0"/>
              <a:t>Survive</a:t>
            </a:r>
          </a:p>
          <a:p>
            <a:endParaRPr lang="en-GB" dirty="0"/>
          </a:p>
          <a:p>
            <a:r>
              <a:rPr lang="en-GB" b="1" dirty="0"/>
              <a:t>Questions to ask the children</a:t>
            </a:r>
          </a:p>
          <a:p>
            <a:pPr>
              <a:lnSpc>
                <a:spcPct val="115000"/>
              </a:lnSpc>
              <a:spcAft>
                <a:spcPts val="1000"/>
              </a:spcAft>
            </a:pPr>
            <a:r>
              <a:rPr lang="en-GB" sz="1800" b="1" dirty="0">
                <a:effectLst/>
                <a:latin typeface="Calibri" panose="020F0502020204030204" pitchFamily="34" charset="0"/>
                <a:ea typeface="Calibri" panose="020F0502020204030204" pitchFamily="34" charset="0"/>
                <a:cs typeface="Calibri" panose="020F0502020204030204" pitchFamily="34" charset="0"/>
              </a:rPr>
              <a:t>What does this body part allow us to do?</a:t>
            </a:r>
          </a:p>
          <a:p>
            <a:pPr>
              <a:lnSpc>
                <a:spcPct val="115000"/>
              </a:lnSpc>
              <a:spcAft>
                <a:spcPts val="1000"/>
              </a:spcAft>
            </a:pPr>
            <a:r>
              <a:rPr lang="en-GB" sz="1800" b="1" dirty="0">
                <a:effectLst/>
                <a:latin typeface="Calibri" panose="020F0502020204030204" pitchFamily="34" charset="0"/>
                <a:ea typeface="Calibri" panose="020F0502020204030204" pitchFamily="34" charset="0"/>
                <a:cs typeface="Calibri" panose="020F0502020204030204" pitchFamily="34" charset="0"/>
              </a:rPr>
              <a:t>Sight</a:t>
            </a:r>
            <a:r>
              <a:rPr lang="en-GB" sz="1800" dirty="0">
                <a:effectLst/>
                <a:latin typeface="Calibri" panose="020F0502020204030204" pitchFamily="34" charset="0"/>
                <a:ea typeface="Calibri" panose="020F0502020204030204" pitchFamily="34" charset="0"/>
                <a:cs typeface="Calibri" panose="020F0502020204030204" pitchFamily="34" charset="0"/>
              </a:rPr>
              <a:t> - We see through our eyes.  Our eyes are organs that take in light and images and turn them into electrical impulses that our brain can understand. </a:t>
            </a:r>
          </a:p>
          <a:p>
            <a:pPr marL="285750" marR="0" lvl="0" indent="-285750" algn="l" defTabSz="914400" rtl="0" eaLnBrk="1" fontAlgn="auto" latinLnBrk="0" hangingPunct="1">
              <a:lnSpc>
                <a:spcPct val="115000"/>
              </a:lnSpc>
              <a:spcBef>
                <a:spcPts val="0"/>
              </a:spcBef>
              <a:spcAft>
                <a:spcPts val="1000"/>
              </a:spcAft>
              <a:buClrTx/>
              <a:buSzTx/>
              <a:buFont typeface="Arial" panose="020B0604020202020204" pitchFamily="34" charset="0"/>
              <a:buChar char="•"/>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Do plants see things coming?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spcAft>
                <a:spcPts val="10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What could be the plants’ eyes? </a:t>
            </a:r>
          </a:p>
          <a:p>
            <a:pPr marL="285750" indent="-285750">
              <a:lnSpc>
                <a:spcPct val="115000"/>
              </a:lnSpc>
              <a:spcAft>
                <a:spcPts val="1000"/>
              </a:spcAft>
              <a:buFont typeface="Arial" panose="020B0604020202020204" pitchFamily="34" charset="0"/>
              <a:buChar char="•"/>
            </a:pPr>
            <a:endParaRPr lang="en-GB" sz="1800" b="1" dirty="0">
              <a:effectLst/>
              <a:latin typeface="Calibri" panose="020F0502020204030204" pitchFamily="34" charset="0"/>
              <a:ea typeface="Calibri" panose="020F0502020204030204" pitchFamily="34" charset="0"/>
              <a:cs typeface="Calibri" panose="020F0502020204030204" pitchFamily="34" charset="0"/>
            </a:endParaRPr>
          </a:p>
          <a:p>
            <a:pPr>
              <a:lnSpc>
                <a:spcPct val="115000"/>
              </a:lnSpc>
              <a:spcAft>
                <a:spcPts val="1000"/>
              </a:spcAft>
            </a:pPr>
            <a:r>
              <a:rPr lang="en-GB" sz="1800" b="1" dirty="0">
                <a:effectLst/>
                <a:latin typeface="Calibri" panose="020F0502020204030204" pitchFamily="34" charset="0"/>
                <a:ea typeface="Calibri" panose="020F0502020204030204" pitchFamily="34" charset="0"/>
                <a:cs typeface="Calibri" panose="020F0502020204030204" pitchFamily="34" charset="0"/>
              </a:rPr>
              <a:t>Taste </a:t>
            </a:r>
            <a:r>
              <a:rPr lang="en-GB" sz="1800" dirty="0">
                <a:effectLst/>
                <a:latin typeface="Calibri" panose="020F0502020204030204" pitchFamily="34" charset="0"/>
                <a:ea typeface="Calibri" panose="020F0502020204030204" pitchFamily="34" charset="0"/>
                <a:cs typeface="Calibri" panose="020F0502020204030204" pitchFamily="34" charset="0"/>
              </a:rPr>
              <a:t>- We use our tongue to taste things. There are approximately 10,000 taste buds or sensor cells on a human’s tongue which determine four different flavours: bitter, sour, salty, and (maybe best of all) sweet. </a:t>
            </a:r>
          </a:p>
          <a:p>
            <a:pPr marL="285750" indent="-285750">
              <a:lnSpc>
                <a:spcPct val="115000"/>
              </a:lnSpc>
              <a:spcAft>
                <a:spcPts val="10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How do plants get food? – ask the children for their ideas. There is no expectation that young children will know about photosynthesis but you might simply explain that plants make their own food inside their leaves using sunlight </a:t>
            </a:r>
            <a:r>
              <a:rPr lang="en-GB" sz="1800" u="sng" dirty="0">
                <a:effectLst/>
                <a:latin typeface="Calibri" panose="020F0502020204030204" pitchFamily="34" charset="0"/>
                <a:ea typeface="Calibri" panose="020F0502020204030204" pitchFamily="34" charset="0"/>
                <a:cs typeface="Calibri" panose="020F0502020204030204" pitchFamily="34" charset="0"/>
              </a:rPr>
              <a:t>and</a:t>
            </a:r>
            <a:r>
              <a:rPr lang="en-GB" sz="1800" dirty="0">
                <a:effectLst/>
                <a:latin typeface="Calibri" panose="020F0502020204030204" pitchFamily="34" charset="0"/>
                <a:ea typeface="Calibri" panose="020F0502020204030204" pitchFamily="34" charset="0"/>
                <a:cs typeface="Calibri" panose="020F0502020204030204" pitchFamily="34" charset="0"/>
              </a:rPr>
              <a:t> that they also need small amounts of ‘nutrients’ (chemicals: nitrogen, phosphorous, potassium) which they get from the soil through their roots.</a:t>
            </a:r>
          </a:p>
          <a:p>
            <a:pPr marL="285750" marR="0" lvl="0" indent="-285750" algn="l" defTabSz="914400" rtl="0" eaLnBrk="1" fontAlgn="auto" latinLnBrk="0" hangingPunct="1">
              <a:lnSpc>
                <a:spcPct val="115000"/>
              </a:lnSpc>
              <a:spcBef>
                <a:spcPts val="0"/>
              </a:spcBef>
              <a:spcAft>
                <a:spcPts val="1000"/>
              </a:spcAft>
              <a:buClrTx/>
              <a:buSzTx/>
              <a:buFont typeface="Arial" panose="020B0604020202020204" pitchFamily="34" charset="0"/>
              <a:buChar char="•"/>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Do plants like some soil nutrients more than others? </a:t>
            </a:r>
            <a:r>
              <a:rPr lang="en-GB" sz="1800" dirty="0">
                <a:effectLst/>
                <a:latin typeface="Segoe UI" panose="020B0502040204020203" pitchFamily="34" charset="0"/>
                <a:ea typeface="Calibri" panose="020F0502020204030204" pitchFamily="34" charset="0"/>
                <a:cs typeface="Calibri" panose="020F0502020204030204" pitchFamily="34" charset="0"/>
              </a:rPr>
              <a:t>P</a:t>
            </a:r>
            <a:r>
              <a:rPr lang="en-GB" sz="1800" dirty="0">
                <a:effectLst/>
                <a:latin typeface="Segoe UI" panose="020B0502040204020203" pitchFamily="34" charset="0"/>
              </a:rPr>
              <a:t>lants might benefit more from certain nutrients than others, or have specific needs (e.g. different nutrients promote leaf growth compared to fruit production). In other words, plants need certain types of ‘nutrients’ from the soil rather than having a choice preference for a specific taste.</a:t>
            </a:r>
            <a:endParaRPr lang="en-GB" sz="18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lnSpc>
                <a:spcPct val="115000"/>
              </a:lnSpc>
              <a:spcAft>
                <a:spcPts val="10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What might happen if you change the compost? The types of nutrients available would change. This might be good for some plants, but not for others – it will depend on what nutrients the plant needs to grow and stay healthy.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800" b="1" dirty="0">
              <a:effectLst/>
              <a:latin typeface="Calibri" panose="020F0502020204030204" pitchFamily="34" charset="0"/>
              <a:ea typeface="Calibri" panose="020F0502020204030204" pitchFamily="34" charset="0"/>
              <a:cs typeface="Calibri" panose="020F0502020204030204" pitchFamily="34" charset="0"/>
            </a:endParaRPr>
          </a:p>
          <a:p>
            <a:pPr>
              <a:lnSpc>
                <a:spcPct val="115000"/>
              </a:lnSpc>
              <a:spcAft>
                <a:spcPts val="1000"/>
              </a:spcAft>
            </a:pPr>
            <a:r>
              <a:rPr lang="en-GB" sz="1800" b="1" dirty="0">
                <a:effectLst/>
                <a:latin typeface="Calibri" panose="020F0502020204030204" pitchFamily="34" charset="0"/>
                <a:ea typeface="Calibri" panose="020F0502020204030204" pitchFamily="34" charset="0"/>
                <a:cs typeface="Calibri" panose="020F0502020204030204" pitchFamily="34" charset="0"/>
              </a:rPr>
              <a:t>Smell </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Calibri" panose="020F0502020204030204" pitchFamily="34" charset="0"/>
                <a:ea typeface="Calibri" panose="020F0502020204030204" pitchFamily="34" charset="0"/>
                <a:cs typeface="Calibri" panose="020F0502020204030204" pitchFamily="34" charset="0"/>
              </a:rPr>
              <a:t>We smell things when something emits small molecules that float in the air and end up in our nose.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15000"/>
              </a:lnSpc>
              <a:spcAft>
                <a:spcPts val="10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Do plants like nasty or sweet smells?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800" b="1" dirty="0">
              <a:effectLst/>
              <a:latin typeface="Calibri" panose="020F0502020204030204" pitchFamily="34" charset="0"/>
              <a:ea typeface="Calibri" panose="020F0502020204030204" pitchFamily="34" charset="0"/>
              <a:cs typeface="Calibri" panose="020F0502020204030204" pitchFamily="34" charset="0"/>
            </a:endParaRPr>
          </a:p>
          <a:p>
            <a:pPr>
              <a:lnSpc>
                <a:spcPct val="115000"/>
              </a:lnSpc>
              <a:spcAft>
                <a:spcPts val="1000"/>
              </a:spcAft>
            </a:pPr>
            <a:r>
              <a:rPr lang="en-GB" sz="1800" b="1" dirty="0">
                <a:effectLst/>
                <a:latin typeface="Calibri" panose="020F0502020204030204" pitchFamily="34" charset="0"/>
                <a:ea typeface="Calibri" panose="020F0502020204030204" pitchFamily="34" charset="0"/>
                <a:cs typeface="Calibri" panose="020F0502020204030204" pitchFamily="34" charset="0"/>
              </a:rPr>
              <a:t>Touch </a:t>
            </a:r>
            <a:r>
              <a:rPr lang="en-GB" sz="1800" b="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Calibri" panose="020F0502020204030204" pitchFamily="34" charset="0"/>
                <a:ea typeface="Calibri" panose="020F0502020204030204" pitchFamily="34" charset="0"/>
                <a:cs typeface="Calibri" panose="020F0502020204030204" pitchFamily="34" charset="0"/>
              </a:rPr>
              <a:t>There are thousands and thousands of sensors or receptor cells in our skin. These sensors send information to the brain about things we touch. They can tell the brain if it's hot, cold, rough, smooth, or painful. </a:t>
            </a:r>
          </a:p>
          <a:p>
            <a:pPr marL="285750" indent="-285750">
              <a:lnSpc>
                <a:spcPct val="115000"/>
              </a:lnSpc>
              <a:spcAft>
                <a:spcPts val="10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What happens if you touch a plant?  Look at fly catchers - how they respond to touch?</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800" b="1" dirty="0">
              <a:effectLst/>
              <a:latin typeface="Calibri" panose="020F0502020204030204" pitchFamily="34" charset="0"/>
              <a:ea typeface="Calibri" panose="020F0502020204030204" pitchFamily="34" charset="0"/>
              <a:cs typeface="Calibri" panose="020F0502020204030204" pitchFamily="34" charset="0"/>
            </a:endParaRPr>
          </a:p>
          <a:p>
            <a:pPr>
              <a:lnSpc>
                <a:spcPct val="115000"/>
              </a:lnSpc>
              <a:spcAft>
                <a:spcPts val="1000"/>
              </a:spcAft>
            </a:pPr>
            <a:r>
              <a:rPr lang="en-GB" sz="1800" b="1" dirty="0">
                <a:effectLst/>
                <a:latin typeface="Calibri" panose="020F0502020204030204" pitchFamily="34" charset="0"/>
                <a:ea typeface="Calibri" panose="020F0502020204030204" pitchFamily="34" charset="0"/>
                <a:cs typeface="Calibri" panose="020F0502020204030204" pitchFamily="34" charset="0"/>
              </a:rPr>
              <a:t>Hearing</a:t>
            </a:r>
            <a:r>
              <a:rPr lang="en-GB" sz="1800" dirty="0">
                <a:effectLst/>
                <a:latin typeface="Calibri" panose="020F0502020204030204" pitchFamily="34" charset="0"/>
                <a:ea typeface="Calibri" panose="020F0502020204030204" pitchFamily="34" charset="0"/>
                <a:cs typeface="Calibri" panose="020F0502020204030204" pitchFamily="34" charset="0"/>
              </a:rPr>
              <a:t> - Hearing is how our ears understand sound waves and turn them into a signal that the brain can understand. </a:t>
            </a:r>
          </a:p>
          <a:p>
            <a:pPr marL="285750" indent="-285750">
              <a:lnSpc>
                <a:spcPct val="115000"/>
              </a:lnSpc>
              <a:spcAft>
                <a:spcPts val="10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What sounds do you like? </a:t>
            </a:r>
          </a:p>
          <a:p>
            <a:pPr marL="285750" indent="-285750">
              <a:lnSpc>
                <a:spcPct val="115000"/>
              </a:lnSpc>
              <a:spcAft>
                <a:spcPts val="10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What do you think might happen if you play music/water sounds to plants?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effectLst/>
                <a:latin typeface="Calibri" panose="020F0502020204030204" pitchFamily="34" charset="0"/>
                <a:ea typeface="Calibri" panose="020F0502020204030204" pitchFamily="34" charset="0"/>
                <a:cs typeface="Calibri" panose="020F0502020204030204" pitchFamily="34" charset="0"/>
              </a:rPr>
              <a:t>Do plants have five senses like animals? </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11</a:t>
            </a:fld>
            <a:endParaRPr lang="en-GB"/>
          </a:p>
        </p:txBody>
      </p:sp>
    </p:spTree>
    <p:extLst>
      <p:ext uri="{BB962C8B-B14F-4D97-AF65-F5344CB8AC3E}">
        <p14:creationId xmlns:p14="http://schemas.microsoft.com/office/powerpoint/2010/main" val="1153994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Suitable for children (ages 5-11)</a:t>
            </a:r>
          </a:p>
          <a:p>
            <a:r>
              <a:rPr lang="en-GB" b="0" dirty="0"/>
              <a:t>* For quick growing plants, you might like to try growing peas over a half-term.</a:t>
            </a:r>
          </a:p>
          <a:p>
            <a:endParaRPr lang="en-GB" b="1" dirty="0"/>
          </a:p>
          <a:p>
            <a:r>
              <a:rPr lang="en-GB" b="1" dirty="0"/>
              <a:t>Possible learning outcomes</a:t>
            </a:r>
          </a:p>
          <a:p>
            <a:pPr marL="171450" indent="-171450">
              <a:buFont typeface="Arial" panose="020B0604020202020204" pitchFamily="34" charset="0"/>
              <a:buChar char="•"/>
            </a:pPr>
            <a:r>
              <a:rPr lang="en-GB" dirty="0"/>
              <a:t>Sound travels through air from its source.</a:t>
            </a:r>
          </a:p>
          <a:p>
            <a:pPr marL="171450" indent="-171450">
              <a:buFont typeface="Arial" panose="020B0604020202020204" pitchFamily="34" charset="0"/>
              <a:buChar char="•"/>
            </a:pPr>
            <a:r>
              <a:rPr lang="en-GB" dirty="0"/>
              <a:t>Confidence using a data logger</a:t>
            </a:r>
          </a:p>
          <a:p>
            <a:pPr marL="171450" indent="-171450">
              <a:buFont typeface="Arial" panose="020B0604020202020204" pitchFamily="34" charset="0"/>
              <a:buChar char="•"/>
            </a:pPr>
            <a:r>
              <a:rPr lang="en-GB" dirty="0"/>
              <a:t>Younger children (observing over time/comparative test) - Perform simple tests / gather and record data / use their observations to suggest answers to questions</a:t>
            </a:r>
          </a:p>
          <a:p>
            <a:pPr marL="171450" indent="-171450">
              <a:buFont typeface="Arial" panose="020B0604020202020204" pitchFamily="34" charset="0"/>
              <a:buChar char="•"/>
            </a:pPr>
            <a:r>
              <a:rPr lang="en-GB" dirty="0"/>
              <a:t>Older children – set up a comparative or fair test (recognising and controlling variables where necessary) / make observations / take accurate measurements / record data / report on findings / draw conclusions / use results to make predictions for new values / use results to suggest improvements or comment on degree of trust in results</a:t>
            </a:r>
          </a:p>
          <a:p>
            <a:endParaRPr lang="en-GB" dirty="0"/>
          </a:p>
          <a:p>
            <a:r>
              <a:rPr lang="en-GB" b="1" dirty="0"/>
              <a:t>Science vocabulary</a:t>
            </a:r>
          </a:p>
          <a:p>
            <a:r>
              <a:rPr lang="en-GB" dirty="0"/>
              <a:t>Sound</a:t>
            </a:r>
          </a:p>
          <a:p>
            <a:r>
              <a:rPr lang="en-GB" dirty="0"/>
              <a:t>Sound source</a:t>
            </a:r>
          </a:p>
          <a:p>
            <a:r>
              <a:rPr lang="en-GB" dirty="0"/>
              <a:t>Distance</a:t>
            </a:r>
          </a:p>
          <a:p>
            <a:r>
              <a:rPr lang="en-GB" dirty="0"/>
              <a:t>Measure</a:t>
            </a:r>
          </a:p>
          <a:p>
            <a:r>
              <a:rPr lang="en-GB" dirty="0"/>
              <a:t>Plant</a:t>
            </a:r>
          </a:p>
          <a:p>
            <a:r>
              <a:rPr lang="en-GB" dirty="0"/>
              <a:t>Growth</a:t>
            </a:r>
          </a:p>
          <a:p>
            <a:r>
              <a:rPr lang="en-GB" dirty="0"/>
              <a:t>Compare</a:t>
            </a:r>
          </a:p>
          <a:p>
            <a:r>
              <a:rPr lang="en-GB" dirty="0"/>
              <a:t>Variable (older children)</a:t>
            </a:r>
          </a:p>
          <a:p>
            <a:r>
              <a:rPr lang="en-GB" dirty="0"/>
              <a:t>Fair test (older children)</a:t>
            </a:r>
          </a:p>
          <a:p>
            <a:r>
              <a:rPr lang="en-GB" dirty="0"/>
              <a:t>Data logger</a:t>
            </a:r>
          </a:p>
          <a:p>
            <a:endParaRPr lang="en-GB" dirty="0"/>
          </a:p>
          <a:p>
            <a:r>
              <a:rPr lang="en-GB" b="1" dirty="0"/>
              <a:t>Questions to ask children</a:t>
            </a:r>
          </a:p>
          <a:p>
            <a:endParaRPr lang="en-GB" u="sng" dirty="0"/>
          </a:p>
          <a:p>
            <a:r>
              <a:rPr lang="en-GB" u="sng" dirty="0"/>
              <a:t>Younger children</a:t>
            </a:r>
            <a:r>
              <a:rPr lang="en-GB" u="none" dirty="0"/>
              <a:t> </a:t>
            </a:r>
            <a:r>
              <a:rPr lang="en-GB" dirty="0"/>
              <a:t>may carry out a simple comparative test by putting plants in a quiet place and a noisy place and comparing the appearance of the plants after a period of time. You might let the children explore the school with data loggers to find out where the quiet places are and the noisy places. </a:t>
            </a:r>
          </a:p>
          <a:p>
            <a:pPr marL="171450" indent="-171450">
              <a:buFont typeface="Arial" panose="020B0604020202020204" pitchFamily="34" charset="0"/>
              <a:buChar char="•"/>
            </a:pPr>
            <a:r>
              <a:rPr lang="en-GB" dirty="0"/>
              <a:t>Where are the loud/quiet places in your school?</a:t>
            </a:r>
          </a:p>
          <a:p>
            <a:pPr marL="171450" indent="-171450">
              <a:buFont typeface="Arial" panose="020B0604020202020204" pitchFamily="34" charset="0"/>
              <a:buChar char="•"/>
            </a:pPr>
            <a:r>
              <a:rPr lang="en-GB" dirty="0"/>
              <a:t>How does the sound change in these places during the day?</a:t>
            </a:r>
          </a:p>
          <a:p>
            <a:pPr marL="171450" indent="-171450">
              <a:buFont typeface="Arial" panose="020B0604020202020204" pitchFamily="34" charset="0"/>
              <a:buChar char="•"/>
            </a:pPr>
            <a:r>
              <a:rPr lang="en-GB" dirty="0"/>
              <a:t>How are the plants similar?</a:t>
            </a:r>
          </a:p>
          <a:p>
            <a:pPr marL="171450" indent="-171450">
              <a:buFont typeface="Arial" panose="020B0604020202020204" pitchFamily="34" charset="0"/>
              <a:buChar char="•"/>
            </a:pPr>
            <a:r>
              <a:rPr lang="en-GB" dirty="0"/>
              <a:t>How are the plants different?</a:t>
            </a:r>
          </a:p>
          <a:p>
            <a:pPr marL="171450" indent="-171450">
              <a:buFont typeface="Arial" panose="020B0604020202020204" pitchFamily="34" charset="0"/>
              <a:buChar char="•"/>
            </a:pPr>
            <a:r>
              <a:rPr lang="en-GB" dirty="0"/>
              <a:t>Why do you think this has happened?</a:t>
            </a:r>
          </a:p>
          <a:p>
            <a:endParaRPr lang="en-GB" u="sng" dirty="0"/>
          </a:p>
          <a:p>
            <a:r>
              <a:rPr lang="en-GB" u="sng" dirty="0"/>
              <a:t>Older children</a:t>
            </a:r>
            <a:r>
              <a:rPr lang="en-GB" u="none" dirty="0"/>
              <a:t> </a:t>
            </a:r>
            <a:r>
              <a:rPr lang="en-GB" dirty="0"/>
              <a:t>could plan and carry out a fair test. To help the children plan their investigation, ask:</a:t>
            </a:r>
          </a:p>
          <a:p>
            <a:pPr marL="171450" indent="-171450">
              <a:buFont typeface="Arial" panose="020B0604020202020204" pitchFamily="34" charset="0"/>
              <a:buChar char="•"/>
            </a:pPr>
            <a:r>
              <a:rPr lang="en-GB" dirty="0"/>
              <a:t>What types of sound will you investigate?</a:t>
            </a:r>
          </a:p>
          <a:p>
            <a:pPr marL="171450" indent="-171450">
              <a:buFont typeface="Arial" panose="020B0604020202020204" pitchFamily="34" charset="0"/>
              <a:buChar char="•"/>
            </a:pPr>
            <a:r>
              <a:rPr lang="en-GB" dirty="0"/>
              <a:t>What will you change? Children could change the type of music/type of instrument/loudness of sound/distance of the sound from the plant/how long the plant ‘hears’ the sound.</a:t>
            </a:r>
          </a:p>
          <a:p>
            <a:pPr marL="171450" indent="-171450">
              <a:buFont typeface="Arial" panose="020B0604020202020204" pitchFamily="34" charset="0"/>
              <a:buChar char="•"/>
            </a:pPr>
            <a:r>
              <a:rPr lang="en-GB" dirty="0"/>
              <a:t>What will you keep the same? Remind children that to keep their test fair, they should only change one variable.</a:t>
            </a:r>
          </a:p>
          <a:p>
            <a:pPr marL="171450" indent="-171450">
              <a:buFont typeface="Arial" panose="020B0604020202020204" pitchFamily="34" charset="0"/>
              <a:buChar char="•"/>
            </a:pPr>
            <a:r>
              <a:rPr lang="en-GB" dirty="0"/>
              <a:t>How will you know if your plant has responded to the sound? </a:t>
            </a:r>
          </a:p>
          <a:p>
            <a:pPr marL="171450" indent="-171450">
              <a:buFont typeface="Arial" panose="020B0604020202020204" pitchFamily="34" charset="0"/>
              <a:buChar char="•"/>
            </a:pPr>
            <a:r>
              <a:rPr lang="en-GB" dirty="0"/>
              <a:t>What will you measure? It is probably easiest to measure the changes in height of the plant but children may also suggest other things that they could measure, e.g. count the number of leaves</a:t>
            </a:r>
          </a:p>
        </p:txBody>
      </p:sp>
      <p:sp>
        <p:nvSpPr>
          <p:cNvPr id="4" name="Slide Number Placeholder 3"/>
          <p:cNvSpPr>
            <a:spLocks noGrp="1"/>
          </p:cNvSpPr>
          <p:nvPr>
            <p:ph type="sldNum" sz="quarter" idx="5"/>
          </p:nvPr>
        </p:nvSpPr>
        <p:spPr/>
        <p:txBody>
          <a:bodyPr/>
          <a:lstStyle/>
          <a:p>
            <a:fld id="{0DB62ADE-C0E3-4181-8BA0-7700323193E2}" type="slidenum">
              <a:rPr lang="en-GB" smtClean="0"/>
              <a:t>12</a:t>
            </a:fld>
            <a:endParaRPr lang="en-GB"/>
          </a:p>
        </p:txBody>
      </p:sp>
    </p:spTree>
    <p:extLst>
      <p:ext uri="{BB962C8B-B14F-4D97-AF65-F5344CB8AC3E}">
        <p14:creationId xmlns:p14="http://schemas.microsoft.com/office/powerpoint/2010/main" val="10298231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How did your plant respond to sound? </a:t>
            </a:r>
          </a:p>
          <a:p>
            <a:r>
              <a:rPr lang="en-GB" dirty="0"/>
              <a:t>Allow children time to share their results.</a:t>
            </a:r>
          </a:p>
          <a:p>
            <a:endParaRPr lang="en-GB" b="1" dirty="0"/>
          </a:p>
          <a:p>
            <a:r>
              <a:rPr lang="en-GB" b="1" dirty="0"/>
              <a:t>Do you think this response gives the plant an advantage? Why? </a:t>
            </a:r>
          </a:p>
          <a:p>
            <a:r>
              <a:rPr lang="en-GB" dirty="0"/>
              <a:t>Possible answers:</a:t>
            </a:r>
          </a:p>
          <a:p>
            <a:r>
              <a:rPr lang="en-GB" dirty="0"/>
              <a:t>If music/sound has increased the height/become greener/has more leaves, perhaps the vibrations caused the plant to make chemicals that promote growth.</a:t>
            </a:r>
          </a:p>
          <a:p>
            <a:r>
              <a:rPr lang="en-GB" dirty="0"/>
              <a:t>If music/sound resulted in less growth than expected/unhealthy looking plant, perhaps the vibrations caused the plant to produce chemicals that stop healthy growth.</a:t>
            </a:r>
          </a:p>
          <a:p>
            <a:endParaRPr lang="en-GB" dirty="0"/>
          </a:p>
          <a:p>
            <a:r>
              <a:rPr lang="en-GB" dirty="0"/>
              <a:t>All children - </a:t>
            </a:r>
            <a:r>
              <a:rPr lang="en-GB" b="1" dirty="0"/>
              <a:t>Did anything surprise you?</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Older children - </a:t>
            </a:r>
            <a:r>
              <a:rPr lang="en-GB" b="1" dirty="0"/>
              <a:t>What other ways might your plant respond to sound that you couldn’t measure in the classroom?</a:t>
            </a:r>
          </a:p>
          <a:p>
            <a:r>
              <a:rPr lang="en-GB" sz="1200" dirty="0"/>
              <a:t>C</a:t>
            </a:r>
            <a:r>
              <a:rPr lang="en-GB" dirty="0"/>
              <a:t>hildren may want to measure/identify the chemicals inside the plant - remembering that the scientists reported that </a:t>
            </a:r>
            <a:r>
              <a:rPr lang="en-GB" sz="1200" dirty="0">
                <a:effectLst/>
                <a:latin typeface="Calibri" panose="020F0502020204030204" pitchFamily="34" charset="0"/>
                <a:ea typeface="Times New Roman" panose="02020603050405020304" pitchFamily="18" charset="0"/>
                <a:cs typeface="Calibri" panose="020F0502020204030204" pitchFamily="34" charset="0"/>
              </a:rPr>
              <a:t>p</a:t>
            </a:r>
            <a:r>
              <a:rPr lang="en-GB" sz="1200" dirty="0"/>
              <a:t>lants produced sweeter nectar after 3 minutes of bee buzzing, or nasty tasting leaves for chewing caterpillars. This is something that could be done in a laboratory with special equipment, usually a type of chromatography. Teachers could demonstrate how chemicals can be separated using chromatography with felt tip pens and strips of paper towels in water.</a:t>
            </a:r>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13</a:t>
            </a:fld>
            <a:endParaRPr lang="en-GB"/>
          </a:p>
        </p:txBody>
      </p:sp>
    </p:spTree>
    <p:extLst>
      <p:ext uri="{BB962C8B-B14F-4D97-AF65-F5344CB8AC3E}">
        <p14:creationId xmlns:p14="http://schemas.microsoft.com/office/powerpoint/2010/main" val="336193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800" b="0" i="0" u="none" strike="noStrike" baseline="0" dirty="0">
                <a:latin typeface="AdvOT596495f2"/>
              </a:rPr>
              <a:t>1. Older children could dissect the flowers to compare the number of stamens, the shape of the pistil, the number/colour size of the petals/sepals.</a:t>
            </a:r>
          </a:p>
          <a:p>
            <a:pPr algn="l"/>
            <a:endParaRPr lang="en-GB" sz="1800" b="0" i="0" u="none" strike="noStrike" baseline="0" dirty="0">
              <a:latin typeface="AdvOT596495f2"/>
            </a:endParaRPr>
          </a:p>
          <a:p>
            <a:pPr algn="l"/>
            <a:r>
              <a:rPr lang="en-GB" sz="1800" b="0" i="0" u="none" strike="noStrike" baseline="0" dirty="0">
                <a:latin typeface="AdvOT596495f2"/>
              </a:rPr>
              <a:t>2. The two bat-pollinated Central-American rainforest vines that the scientists refer to in their review were </a:t>
            </a:r>
            <a:r>
              <a:rPr lang="en-GB" sz="1800" b="0" i="1" u="none" strike="noStrike" baseline="0" dirty="0" err="1">
                <a:latin typeface="AdvOT7fb33346.I"/>
              </a:rPr>
              <a:t>Marcgravia</a:t>
            </a:r>
            <a:r>
              <a:rPr lang="en-GB" sz="1800" b="0" i="1" u="none" strike="noStrike" baseline="0" dirty="0">
                <a:latin typeface="AdvOT7fb33346.I"/>
              </a:rPr>
              <a:t> </a:t>
            </a:r>
            <a:r>
              <a:rPr lang="en-GB" sz="1800" b="0" i="1" u="none" strike="noStrike" baseline="0" dirty="0" err="1">
                <a:latin typeface="AdvOT7fb33346.I"/>
              </a:rPr>
              <a:t>evenia</a:t>
            </a:r>
            <a:r>
              <a:rPr lang="en-GB" sz="1800" b="0" i="1" u="none" strike="noStrike" baseline="0" dirty="0">
                <a:latin typeface="AdvOT7fb33346.I"/>
              </a:rPr>
              <a:t> </a:t>
            </a:r>
            <a:r>
              <a:rPr lang="en-GB" sz="1800" b="0" i="0" u="none" strike="noStrike" baseline="0" dirty="0">
                <a:latin typeface="AdvOT596495f2"/>
              </a:rPr>
              <a:t>and </a:t>
            </a:r>
            <a:r>
              <a:rPr lang="en-GB" sz="1800" b="0" i="1" u="none" strike="noStrike" baseline="0" dirty="0">
                <a:latin typeface="AdvOT7fb33346.I"/>
              </a:rPr>
              <a:t>Mucuna </a:t>
            </a:r>
            <a:r>
              <a:rPr lang="en-GB" sz="1800" b="0" i="1" u="none" strike="noStrike" baseline="0" dirty="0" err="1">
                <a:latin typeface="AdvOT7fb33346.I"/>
              </a:rPr>
              <a:t>holtonii</a:t>
            </a:r>
            <a:r>
              <a:rPr lang="en-GB" sz="1800" b="0" i="0" u="none" strike="noStrike" baseline="0" dirty="0">
                <a:latin typeface="AdvOT7fb33346.I"/>
              </a:rPr>
              <a:t>. Both have </a:t>
            </a:r>
            <a:r>
              <a:rPr lang="en-GB" sz="1800" b="0" i="0" u="none" strike="noStrike" baseline="0" dirty="0">
                <a:latin typeface="AdvOT596495f2"/>
              </a:rPr>
              <a:t>evolved special dish-like leaves, which re</a:t>
            </a:r>
            <a:r>
              <a:rPr lang="en-GB" sz="1800" b="0" i="0" u="none" strike="noStrike" baseline="0" dirty="0">
                <a:latin typeface="AdvOT596495f2+fb"/>
              </a:rPr>
              <a:t>fl</a:t>
            </a:r>
            <a:r>
              <a:rPr lang="en-GB" sz="1800" b="0" i="0" u="none" strike="noStrike" baseline="0" dirty="0">
                <a:latin typeface="AdvOT596495f2"/>
              </a:rPr>
              <a:t>ect loud</a:t>
            </a:r>
          </a:p>
          <a:p>
            <a:pPr algn="l"/>
            <a:r>
              <a:rPr lang="en-GB" sz="1800" b="0" i="0" u="none" strike="noStrike" baseline="0" dirty="0">
                <a:latin typeface="AdvOT596495f2"/>
              </a:rPr>
              <a:t>echoes from a very wide range of angles. These leaves act as a sonic beacon that stands out among the general clutter of the forest, allowing the bats to </a:t>
            </a:r>
            <a:r>
              <a:rPr lang="en-GB" sz="1800" b="0" i="0" u="none" strike="noStrike" baseline="0" dirty="0">
                <a:latin typeface="AdvOT596495f2+fb"/>
              </a:rPr>
              <a:t>fi</a:t>
            </a:r>
            <a:r>
              <a:rPr lang="en-GB" sz="1800" b="0" i="0" u="none" strike="noStrike" baseline="0" dirty="0">
                <a:latin typeface="AdvOT596495f2"/>
              </a:rPr>
              <a:t>nd the </a:t>
            </a:r>
            <a:r>
              <a:rPr lang="en-GB" sz="1800" b="0" i="0" u="none" strike="noStrike" baseline="0" dirty="0">
                <a:latin typeface="AdvOT596495f2+fb"/>
              </a:rPr>
              <a:t>fl</a:t>
            </a:r>
            <a:r>
              <a:rPr lang="en-GB" sz="1800" b="0" i="0" u="none" strike="noStrike" baseline="0" dirty="0">
                <a:latin typeface="AdvOT596495f2"/>
              </a:rPr>
              <a:t>owers and guiding them towards the nectar.</a:t>
            </a:r>
          </a:p>
          <a:p>
            <a:pPr algn="l"/>
            <a:endParaRPr lang="en-GB" sz="1800" b="0" i="0" u="none" strike="noStrike" baseline="0" dirty="0">
              <a:latin typeface="AdvOT596495f2"/>
            </a:endParaRPr>
          </a:p>
          <a:p>
            <a:pPr algn="l"/>
            <a:r>
              <a:rPr lang="en-GB" sz="1800" b="0" i="0" u="none" strike="noStrike" baseline="0" dirty="0">
                <a:latin typeface="AdvOT596495f2"/>
              </a:rPr>
              <a:t>3. It would be worth including a dandelion which has a very long tap root.</a:t>
            </a:r>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14</a:t>
            </a:fld>
            <a:endParaRPr lang="en-GB"/>
          </a:p>
        </p:txBody>
      </p:sp>
    </p:spTree>
    <p:extLst>
      <p:ext uri="{BB962C8B-B14F-4D97-AF65-F5344CB8AC3E}">
        <p14:creationId xmlns:p14="http://schemas.microsoft.com/office/powerpoint/2010/main" val="1585016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Notes for teachers:</a:t>
            </a:r>
          </a:p>
          <a:p>
            <a:r>
              <a:rPr lang="en-GB" dirty="0"/>
              <a:t>You might like to present this activity as a PMI (Positive, Minus, Interesting). Share this scenario as a statement and then ask the children to consider in turn, the </a:t>
            </a:r>
            <a:r>
              <a:rPr lang="en-GB" b="1" dirty="0"/>
              <a:t>Positives</a:t>
            </a:r>
            <a:r>
              <a:rPr lang="en-GB" dirty="0"/>
              <a:t>, the </a:t>
            </a:r>
            <a:r>
              <a:rPr lang="en-GB" b="1" dirty="0"/>
              <a:t>Minuses</a:t>
            </a:r>
            <a:r>
              <a:rPr lang="en-GB" dirty="0"/>
              <a:t>, any </a:t>
            </a:r>
            <a:r>
              <a:rPr lang="en-GB" b="1" dirty="0"/>
              <a:t>Interesting</a:t>
            </a:r>
            <a:r>
              <a:rPr lang="en-GB" dirty="0"/>
              <a:t> associated ideas.</a:t>
            </a:r>
          </a:p>
          <a:p>
            <a:r>
              <a:rPr lang="en-GB" b="0" i="0" u="none" dirty="0">
                <a:solidFill>
                  <a:srgbClr val="5E5B5C"/>
                </a:solidFill>
                <a:effectLst/>
                <a:latin typeface="Interface-Bold"/>
              </a:rPr>
              <a:t>Top Tips:</a:t>
            </a:r>
            <a:endParaRPr lang="en-GB" b="0" i="0" u="none" dirty="0">
              <a:solidFill>
                <a:srgbClr val="5E5B5C"/>
              </a:solidFill>
              <a:effectLst/>
              <a:latin typeface="Interface-Regular"/>
            </a:endParaRPr>
          </a:p>
          <a:p>
            <a:pPr marL="171450" indent="-171450" algn="l">
              <a:buFont typeface="Arial" panose="020B0604020202020204" pitchFamily="34" charset="0"/>
              <a:buChar char="•"/>
            </a:pPr>
            <a:r>
              <a:rPr lang="en-GB" b="0" i="0" dirty="0">
                <a:solidFill>
                  <a:srgbClr val="5E5B5C"/>
                </a:solidFill>
                <a:effectLst/>
                <a:latin typeface="Interface-Regular"/>
              </a:rPr>
              <a:t>Children could share their ideas in pairs or small groups before opening the discussion to the whole class.</a:t>
            </a:r>
          </a:p>
          <a:p>
            <a:pPr marL="171450" indent="-171450" algn="l">
              <a:buFont typeface="Arial" panose="020B0604020202020204" pitchFamily="34" charset="0"/>
              <a:buChar char="•"/>
            </a:pPr>
            <a:r>
              <a:rPr lang="en-GB" b="0" i="0" dirty="0">
                <a:solidFill>
                  <a:srgbClr val="5E5B5C"/>
                </a:solidFill>
                <a:effectLst/>
                <a:latin typeface="Interface-Regular"/>
              </a:rPr>
              <a:t>Teachers may scribe pupil’s comments to collect evidence of children’s conceptual knowledge as well as their thinking and reasoning in science.</a:t>
            </a:r>
          </a:p>
          <a:p>
            <a:pPr marL="171450" indent="-171450" algn="l">
              <a:buFont typeface="Arial" panose="020B0604020202020204" pitchFamily="34" charset="0"/>
              <a:buChar char="•"/>
            </a:pPr>
            <a:r>
              <a:rPr lang="en-GB" b="0" i="0" dirty="0">
                <a:solidFill>
                  <a:srgbClr val="5E5B5C"/>
                </a:solidFill>
                <a:effectLst/>
                <a:latin typeface="Interface-Regular"/>
              </a:rPr>
              <a:t>Children may sometimes like to jot their ideas on a whiteboard before discussing with others.</a:t>
            </a:r>
            <a:endParaRPr lang="en-GB" dirty="0"/>
          </a:p>
          <a:p>
            <a:r>
              <a:rPr lang="en-GB" dirty="0"/>
              <a:t>For information about this strategy, please visit </a:t>
            </a:r>
            <a:r>
              <a:rPr lang="en-GB" i="1" dirty="0"/>
              <a:t>Bright Ideas </a:t>
            </a:r>
            <a:r>
              <a:rPr lang="en-GB" dirty="0"/>
              <a:t>at https://pstt.org.uk/resources/curriculum-materials/bright-ideas </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3</a:t>
            </a:fld>
            <a:endParaRPr lang="en-GB"/>
          </a:p>
        </p:txBody>
      </p:sp>
    </p:spTree>
    <p:extLst>
      <p:ext uri="{BB962C8B-B14F-4D97-AF65-F5344CB8AC3E}">
        <p14:creationId xmlns:p14="http://schemas.microsoft.com/office/powerpoint/2010/main" val="2252141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Khait et al.’s review:</a:t>
            </a:r>
          </a:p>
          <a:p>
            <a:r>
              <a:rPr lang="en-GB" i="1" dirty="0"/>
              <a:t>Sound perception in plants.</a:t>
            </a:r>
          </a:p>
          <a:p>
            <a:r>
              <a:rPr lang="en-GB" i="0" dirty="0"/>
              <a:t>Published in </a:t>
            </a:r>
            <a:r>
              <a:rPr lang="en-GB" i="1" dirty="0"/>
              <a:t>Seminars in Cell and Developmental Biology 92 (2019) 134-138. </a:t>
            </a:r>
          </a:p>
          <a:p>
            <a:endParaRPr lang="en-GB" i="1" dirty="0"/>
          </a:p>
        </p:txBody>
      </p:sp>
      <p:sp>
        <p:nvSpPr>
          <p:cNvPr id="4" name="Slide Number Placeholder 3"/>
          <p:cNvSpPr>
            <a:spLocks noGrp="1"/>
          </p:cNvSpPr>
          <p:nvPr>
            <p:ph type="sldNum" sz="quarter" idx="5"/>
          </p:nvPr>
        </p:nvSpPr>
        <p:spPr/>
        <p:txBody>
          <a:bodyPr/>
          <a:lstStyle/>
          <a:p>
            <a:fld id="{0DB62ADE-C0E3-4181-8BA0-7700323193E2}" type="slidenum">
              <a:rPr lang="en-GB" smtClean="0"/>
              <a:t>4</a:t>
            </a:fld>
            <a:endParaRPr lang="en-GB"/>
          </a:p>
        </p:txBody>
      </p:sp>
    </p:spTree>
    <p:extLst>
      <p:ext uri="{BB962C8B-B14F-4D97-AF65-F5344CB8AC3E}">
        <p14:creationId xmlns:p14="http://schemas.microsoft.com/office/powerpoint/2010/main" val="2092080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Possible learning outcome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Plants (like all living organisms) </a:t>
            </a:r>
            <a:r>
              <a:rPr lang="en-GB" sz="1800" i="0" dirty="0">
                <a:effectLst/>
                <a:latin typeface="Calibri" panose="020F0502020204030204" pitchFamily="34" charset="0"/>
                <a:ea typeface="Times New Roman" panose="02020603050405020304" pitchFamily="18" charset="0"/>
              </a:rPr>
              <a:t>are </a:t>
            </a:r>
            <a:r>
              <a:rPr lang="en-GB" sz="1800" b="1" i="0" dirty="0">
                <a:effectLst/>
                <a:latin typeface="Calibri" panose="020F0502020204030204" pitchFamily="34" charset="0"/>
                <a:ea typeface="Times New Roman" panose="02020603050405020304" pitchFamily="18" charset="0"/>
              </a:rPr>
              <a:t>sensitive </a:t>
            </a:r>
            <a:r>
              <a:rPr lang="en-GB" sz="1800" b="0" i="0" dirty="0">
                <a:effectLst/>
                <a:latin typeface="Calibri" panose="020F0502020204030204" pitchFamily="34" charset="0"/>
                <a:ea typeface="Times New Roman" panose="02020603050405020304" pitchFamily="18" charset="0"/>
              </a:rPr>
              <a:t>to their surroundings.</a:t>
            </a:r>
            <a:endParaRPr lang="en-GB" sz="1800" i="0"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p>
          <a:p>
            <a:r>
              <a:rPr lang="en-GB" b="1" dirty="0"/>
              <a:t>Science vocabulary</a:t>
            </a:r>
          </a:p>
          <a:p>
            <a:r>
              <a:rPr lang="en-GB" dirty="0"/>
              <a:t>Plants</a:t>
            </a:r>
          </a:p>
          <a:p>
            <a:r>
              <a:rPr lang="en-GB" dirty="0"/>
              <a:t>Organisms (older children)</a:t>
            </a:r>
          </a:p>
          <a:p>
            <a:r>
              <a:rPr lang="en-GB" dirty="0"/>
              <a:t>Sensitive/sensitivity</a:t>
            </a:r>
          </a:p>
          <a:p>
            <a:r>
              <a:rPr lang="en-GB" dirty="0"/>
              <a:t>Temperature</a:t>
            </a:r>
          </a:p>
          <a:p>
            <a:r>
              <a:rPr lang="en-GB" dirty="0"/>
              <a:t>Water</a:t>
            </a:r>
          </a:p>
          <a:p>
            <a:r>
              <a:rPr lang="en-GB" dirty="0"/>
              <a:t>Light</a:t>
            </a:r>
          </a:p>
          <a:p>
            <a:r>
              <a:rPr lang="en-GB" dirty="0"/>
              <a:t>Sound</a:t>
            </a:r>
          </a:p>
          <a:p>
            <a:r>
              <a:rPr lang="en-GB" dirty="0"/>
              <a:t>Ears</a:t>
            </a:r>
          </a:p>
          <a:p>
            <a:endParaRPr lang="en-GB" dirty="0"/>
          </a:p>
          <a:p>
            <a:r>
              <a:rPr lang="en-GB" b="1" dirty="0"/>
              <a:t>Questions to ask the children</a:t>
            </a:r>
          </a:p>
          <a:p>
            <a:pPr marL="171450" indent="-171450">
              <a:buFont typeface="Arial" panose="020B0604020202020204" pitchFamily="34" charset="0"/>
              <a:buChar char="•"/>
            </a:pPr>
            <a:r>
              <a:rPr lang="en-GB" b="1" dirty="0"/>
              <a:t>What can all plants (and animals) do? </a:t>
            </a:r>
            <a:r>
              <a:rPr lang="en-GB" sz="1200" i="0" dirty="0">
                <a:effectLst/>
                <a:latin typeface="Calibri" panose="020F0502020204030204" pitchFamily="34" charset="0"/>
                <a:ea typeface="Times New Roman" panose="02020603050405020304" pitchFamily="18" charset="0"/>
              </a:rPr>
              <a:t>Teachers may refer to MRS GREN to help children remember this and other characteristics of living things – </a:t>
            </a:r>
            <a:r>
              <a:rPr lang="en-GB" sz="1200" b="1" i="0" dirty="0">
                <a:effectLst/>
                <a:latin typeface="Calibri" panose="020F0502020204030204" pitchFamily="34" charset="0"/>
                <a:ea typeface="Times New Roman" panose="02020603050405020304" pitchFamily="18" charset="0"/>
              </a:rPr>
              <a:t>m</a:t>
            </a:r>
            <a:r>
              <a:rPr lang="en-GB" sz="1200" i="0" dirty="0">
                <a:effectLst/>
                <a:latin typeface="Calibri" panose="020F0502020204030204" pitchFamily="34" charset="0"/>
                <a:ea typeface="Times New Roman" panose="02020603050405020304" pitchFamily="18" charset="0"/>
              </a:rPr>
              <a:t>ove, </a:t>
            </a:r>
            <a:r>
              <a:rPr lang="en-GB" sz="1200" b="1" i="0" dirty="0">
                <a:effectLst/>
                <a:latin typeface="Calibri" panose="020F0502020204030204" pitchFamily="34" charset="0"/>
                <a:ea typeface="Times New Roman" panose="02020603050405020304" pitchFamily="18" charset="0"/>
              </a:rPr>
              <a:t>r</a:t>
            </a:r>
            <a:r>
              <a:rPr lang="en-GB" sz="1200" i="0" dirty="0">
                <a:effectLst/>
                <a:latin typeface="Calibri" panose="020F0502020204030204" pitchFamily="34" charset="0"/>
                <a:ea typeface="Times New Roman" panose="02020603050405020304" pitchFamily="18" charset="0"/>
              </a:rPr>
              <a:t>espire, </a:t>
            </a:r>
            <a:r>
              <a:rPr lang="en-GB" sz="1200" b="1" i="0" dirty="0">
                <a:effectLst/>
                <a:latin typeface="Calibri" panose="020F0502020204030204" pitchFamily="34" charset="0"/>
                <a:ea typeface="Times New Roman" panose="02020603050405020304" pitchFamily="18" charset="0"/>
              </a:rPr>
              <a:t>s</a:t>
            </a:r>
            <a:r>
              <a:rPr lang="en-GB" sz="1200" i="0" dirty="0">
                <a:effectLst/>
                <a:latin typeface="Calibri" panose="020F0502020204030204" pitchFamily="34" charset="0"/>
                <a:ea typeface="Times New Roman" panose="02020603050405020304" pitchFamily="18" charset="0"/>
              </a:rPr>
              <a:t>ensitivity, </a:t>
            </a:r>
            <a:r>
              <a:rPr lang="en-GB" sz="1200" b="1" i="0" dirty="0">
                <a:effectLst/>
                <a:latin typeface="Calibri" panose="020F0502020204030204" pitchFamily="34" charset="0"/>
                <a:ea typeface="Times New Roman" panose="02020603050405020304" pitchFamily="18" charset="0"/>
              </a:rPr>
              <a:t>g</a:t>
            </a:r>
            <a:r>
              <a:rPr lang="en-GB" sz="1200" i="0" dirty="0">
                <a:effectLst/>
                <a:latin typeface="Calibri" panose="020F0502020204030204" pitchFamily="34" charset="0"/>
                <a:ea typeface="Times New Roman" panose="02020603050405020304" pitchFamily="18" charset="0"/>
              </a:rPr>
              <a:t>rowth, </a:t>
            </a:r>
            <a:r>
              <a:rPr lang="en-GB" sz="1200" b="1" i="0" dirty="0">
                <a:effectLst/>
                <a:latin typeface="Calibri" panose="020F0502020204030204" pitchFamily="34" charset="0"/>
                <a:ea typeface="Times New Roman" panose="02020603050405020304" pitchFamily="18" charset="0"/>
              </a:rPr>
              <a:t>r</a:t>
            </a:r>
            <a:r>
              <a:rPr lang="en-GB" sz="1200" i="0" dirty="0">
                <a:effectLst/>
                <a:latin typeface="Calibri" panose="020F0502020204030204" pitchFamily="34" charset="0"/>
                <a:ea typeface="Times New Roman" panose="02020603050405020304" pitchFamily="18" charset="0"/>
              </a:rPr>
              <a:t>eproduction, </a:t>
            </a:r>
            <a:r>
              <a:rPr lang="en-GB" sz="1200" b="1" i="0" dirty="0">
                <a:effectLst/>
                <a:latin typeface="Calibri" panose="020F0502020204030204" pitchFamily="34" charset="0"/>
                <a:ea typeface="Times New Roman" panose="02020603050405020304" pitchFamily="18" charset="0"/>
              </a:rPr>
              <a:t>e</a:t>
            </a:r>
            <a:r>
              <a:rPr lang="en-GB" sz="1200" i="0" dirty="0">
                <a:effectLst/>
                <a:latin typeface="Calibri" panose="020F0502020204030204" pitchFamily="34" charset="0"/>
                <a:ea typeface="Times New Roman" panose="02020603050405020304" pitchFamily="18" charset="0"/>
              </a:rPr>
              <a:t>xcretion of waste, </a:t>
            </a:r>
            <a:r>
              <a:rPr lang="en-GB" sz="1200" b="1" i="0" dirty="0">
                <a:effectLst/>
                <a:latin typeface="Calibri" panose="020F0502020204030204" pitchFamily="34" charset="0"/>
                <a:ea typeface="Times New Roman" panose="02020603050405020304" pitchFamily="18" charset="0"/>
              </a:rPr>
              <a:t>n</a:t>
            </a:r>
            <a:r>
              <a:rPr lang="en-GB" sz="1200" i="0" dirty="0">
                <a:effectLst/>
                <a:latin typeface="Calibri" panose="020F0502020204030204" pitchFamily="34" charset="0"/>
                <a:ea typeface="Times New Roman" panose="02020603050405020304" pitchFamily="18" charset="0"/>
              </a:rPr>
              <a:t>utrition </a:t>
            </a:r>
            <a:r>
              <a:rPr lang="en-GB" b="0" dirty="0"/>
              <a:t>(see film clip – Plants are living things).</a:t>
            </a:r>
          </a:p>
          <a:p>
            <a:pPr marL="171450" indent="-171450">
              <a:buFont typeface="Arial" panose="020B0604020202020204" pitchFamily="34" charset="0"/>
              <a:buChar char="•"/>
            </a:pPr>
            <a:r>
              <a:rPr lang="en-GB" b="1" dirty="0"/>
              <a:t>What happens to daisy flowers during the day/night? </a:t>
            </a:r>
            <a:r>
              <a:rPr lang="en-GB" b="0" dirty="0"/>
              <a:t>Children could observe what happens or you could photograph daisies at school at different times of day to show that the petals close in the evening and open when it warms up in the morning.</a:t>
            </a:r>
          </a:p>
          <a:p>
            <a:pPr marL="171450" indent="-171450">
              <a:buFont typeface="Arial" panose="020B0604020202020204" pitchFamily="34" charset="0"/>
              <a:buChar char="•"/>
            </a:pPr>
            <a:r>
              <a:rPr lang="en-GB" b="1" dirty="0"/>
              <a:t>What happens when a fly lands on a Venus fly trap? </a:t>
            </a:r>
            <a:r>
              <a:rPr lang="en-GB" b="0" i="0" dirty="0">
                <a:solidFill>
                  <a:srgbClr val="202122"/>
                </a:solidFill>
                <a:effectLst/>
                <a:latin typeface="Arial" panose="020B0604020202020204" pitchFamily="34" charset="0"/>
              </a:rPr>
              <a:t>When an insect or spider crawling along the leaves contacts a hair, the trap prepares to close, snapping shut only if another contact occurs within approximately twenty seconds of the first strike. </a:t>
            </a:r>
          </a:p>
          <a:p>
            <a:pPr marL="171450" indent="-171450">
              <a:buFont typeface="Arial" panose="020B0604020202020204" pitchFamily="34" charset="0"/>
              <a:buChar char="•"/>
            </a:pPr>
            <a:r>
              <a:rPr lang="en-GB" b="1" i="0" dirty="0">
                <a:solidFill>
                  <a:srgbClr val="202122"/>
                </a:solidFill>
                <a:effectLst/>
                <a:latin typeface="Arial" panose="020B0604020202020204" pitchFamily="34" charset="0"/>
              </a:rPr>
              <a:t>How does a tree respond to different seasons? </a:t>
            </a:r>
            <a:r>
              <a:rPr lang="en-GB" b="0" i="0" dirty="0">
                <a:solidFill>
                  <a:srgbClr val="202122"/>
                </a:solidFill>
                <a:effectLst/>
                <a:latin typeface="Arial" panose="020B0604020202020204" pitchFamily="34" charset="0"/>
              </a:rPr>
              <a:t>What makes the tree change? (see film clip - Seasons)</a:t>
            </a:r>
            <a:endParaRPr lang="en-GB" b="0" dirty="0"/>
          </a:p>
          <a:p>
            <a:pPr marL="171450" indent="-171450">
              <a:buFont typeface="Arial" panose="020B0604020202020204" pitchFamily="34" charset="0"/>
              <a:buChar char="•"/>
            </a:pPr>
            <a:r>
              <a:rPr lang="en-GB" b="1" dirty="0"/>
              <a:t>How do plants respond to warmer temperatures in spring? </a:t>
            </a:r>
            <a:r>
              <a:rPr lang="en-GB" b="0" dirty="0"/>
              <a:t>How do they know to start growing? (see film clip – Spring flowers)</a:t>
            </a:r>
          </a:p>
          <a:p>
            <a:pPr marL="171450" indent="-171450">
              <a:buFont typeface="Arial" panose="020B0604020202020204" pitchFamily="34" charset="0"/>
              <a:buChar char="•"/>
            </a:pPr>
            <a:endParaRPr lang="en-GB" dirty="0"/>
          </a:p>
          <a:p>
            <a:r>
              <a:rPr lang="en-GB" b="1" dirty="0"/>
              <a:t>Useful websites</a:t>
            </a:r>
          </a:p>
          <a:p>
            <a:r>
              <a:rPr lang="en-GB" b="0" dirty="0"/>
              <a:t>Explorify – Seasons (What’s going on?) - https://explorify.wellcome.ac.uk/en/activities/whats-going-on/seasons</a:t>
            </a:r>
          </a:p>
          <a:p>
            <a:r>
              <a:rPr lang="en-GB" dirty="0"/>
              <a:t>Explorify – Spring flowers (What’s going on?) - https://explorify.wellcome.ac.uk/en/activities/whats-going-on/spring-flowers</a:t>
            </a:r>
          </a:p>
          <a:p>
            <a:r>
              <a:rPr lang="en-GB" dirty="0"/>
              <a:t>BBC Bitesize – Plants are living things - https://www.bbc.co.uk/bitesize/clips/zvbvr82</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5</a:t>
            </a:fld>
            <a:endParaRPr lang="en-GB"/>
          </a:p>
        </p:txBody>
      </p:sp>
    </p:spTree>
    <p:extLst>
      <p:ext uri="{BB962C8B-B14F-4D97-AF65-F5344CB8AC3E}">
        <p14:creationId xmlns:p14="http://schemas.microsoft.com/office/powerpoint/2010/main" val="2931393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0" dirty="0"/>
              <a:t>Possible learning outcome</a:t>
            </a:r>
          </a:p>
          <a:p>
            <a:pPr marL="171450" indent="-171450">
              <a:buFont typeface="Arial" panose="020B0604020202020204" pitchFamily="34" charset="0"/>
              <a:buChar char="•"/>
            </a:pPr>
            <a:r>
              <a:rPr lang="en-GB" b="0" i="0" dirty="0"/>
              <a:t>Understand how scientists work (the nature of science research).</a:t>
            </a:r>
          </a:p>
          <a:p>
            <a:endParaRPr lang="en-GB" b="1" i="0" dirty="0"/>
          </a:p>
          <a:p>
            <a:r>
              <a:rPr lang="en-GB" b="1" i="0" dirty="0"/>
              <a:t>Science vocabulary</a:t>
            </a:r>
          </a:p>
          <a:p>
            <a:r>
              <a:rPr lang="en-GB" b="0" i="0" dirty="0"/>
              <a:t>Review</a:t>
            </a:r>
          </a:p>
          <a:p>
            <a:r>
              <a:rPr lang="en-GB" b="0" i="0" dirty="0"/>
              <a:t>Sound</a:t>
            </a:r>
          </a:p>
          <a:p>
            <a:r>
              <a:rPr lang="en-GB" b="0" i="0" dirty="0"/>
              <a:t>Vibration</a:t>
            </a:r>
          </a:p>
          <a:p>
            <a:r>
              <a:rPr lang="en-GB" b="0" i="0" dirty="0"/>
              <a:t>Hear</a:t>
            </a:r>
          </a:p>
          <a:p>
            <a:r>
              <a:rPr lang="en-GB" b="0" i="0" dirty="0"/>
              <a:t>Ear</a:t>
            </a:r>
          </a:p>
          <a:p>
            <a:endParaRPr lang="en-GB" b="1" i="0" dirty="0"/>
          </a:p>
          <a:p>
            <a:r>
              <a:rPr lang="en-GB" b="1" i="0" dirty="0"/>
              <a:t>Questions to ask the children</a:t>
            </a:r>
          </a:p>
          <a:p>
            <a:pPr marL="171450" indent="-171450">
              <a:buFont typeface="Arial" panose="020B0604020202020204" pitchFamily="34" charset="0"/>
              <a:buChar char="•"/>
            </a:pPr>
            <a:r>
              <a:rPr lang="en-GB" b="1" i="0" dirty="0"/>
              <a:t>What is a review?</a:t>
            </a:r>
          </a:p>
          <a:p>
            <a:pPr marL="0" marR="0" lvl="0" indent="0" algn="l" defTabSz="914400" rtl="0" eaLnBrk="1" fontAlgn="auto" latinLnBrk="0" hangingPunct="1">
              <a:lnSpc>
                <a:spcPct val="100000"/>
              </a:lnSpc>
              <a:spcBef>
                <a:spcPts val="0"/>
              </a:spcBef>
              <a:spcAft>
                <a:spcPts val="0"/>
              </a:spcAft>
              <a:buClrTx/>
              <a:buSzTx/>
              <a:buFontTx/>
              <a:buNone/>
              <a:tabLst/>
              <a:defRPr/>
            </a:pPr>
            <a:r>
              <a:rPr lang="en-GB" i="0" dirty="0"/>
              <a:t>Ask children if they have ever written or read a review. They may have seen reviews of sports events, films or book reviews.</a:t>
            </a:r>
          </a:p>
          <a:p>
            <a:r>
              <a:rPr lang="en-GB" i="0" dirty="0"/>
              <a:t>What was the review about? </a:t>
            </a:r>
          </a:p>
          <a:p>
            <a:r>
              <a:rPr lang="en-GB" i="0" dirty="0"/>
              <a:t>Then ask children what they think a science review is. What might it contain?</a:t>
            </a:r>
          </a:p>
          <a:p>
            <a:r>
              <a:rPr lang="en-GB" i="0" dirty="0"/>
              <a:t>Explain – when scientists write a review, they read and evaluate science reports (papers published in science journals) from lots of science research groups working in a particular area of science.</a:t>
            </a:r>
          </a:p>
          <a:p>
            <a:r>
              <a:rPr lang="en-GB" i="0" dirty="0"/>
              <a:t>In this case, Khait and his colleagues discussed studies carried out by other scientists who were investigating whether plants make sounds, whether plants can detect sounds and whether plants have any special features that enable them to do this.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171450" indent="-171450">
              <a:buFont typeface="Arial" panose="020B0604020202020204" pitchFamily="34" charset="0"/>
              <a:buChar char="•"/>
            </a:pPr>
            <a:r>
              <a:rPr lang="en-GB" b="1" i="0" dirty="0"/>
              <a:t>Do you think that plants make sounds? Why do you think this?</a:t>
            </a:r>
          </a:p>
          <a:p>
            <a:pPr marL="171450" indent="-171450">
              <a:buFont typeface="Arial" panose="020B0604020202020204" pitchFamily="34" charset="0"/>
              <a:buChar char="•"/>
            </a:pPr>
            <a:r>
              <a:rPr lang="en-GB" b="1" i="0" dirty="0"/>
              <a:t>Do you think that plants respond to sounds? Why?</a:t>
            </a:r>
          </a:p>
          <a:p>
            <a:r>
              <a:rPr lang="en-GB" b="0" i="0" dirty="0"/>
              <a:t>Teachers could use this opportunity to elicit children’s current understanding of sound – what it is, how it travels, how it is heard.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6</a:t>
            </a:fld>
            <a:endParaRPr lang="en-GB"/>
          </a:p>
        </p:txBody>
      </p:sp>
    </p:spTree>
    <p:extLst>
      <p:ext uri="{BB962C8B-B14F-4D97-AF65-F5344CB8AC3E}">
        <p14:creationId xmlns:p14="http://schemas.microsoft.com/office/powerpoint/2010/main" val="2794618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0" dirty="0"/>
              <a:t>Possible learning outcomes</a:t>
            </a:r>
          </a:p>
          <a:p>
            <a:pPr marL="171450" indent="-171450">
              <a:buFont typeface="Arial" panose="020B0604020202020204" pitchFamily="34" charset="0"/>
              <a:buChar char="•"/>
            </a:pPr>
            <a:r>
              <a:rPr lang="en-GB" b="0" i="0" dirty="0"/>
              <a:t>Know that bees (and other insects) collect nectar (a sugary liquid) and pollen (a powder) from flowers as food for themselves.</a:t>
            </a:r>
          </a:p>
          <a:p>
            <a:pPr marL="171450" indent="-171450">
              <a:buFont typeface="Arial" panose="020B0604020202020204" pitchFamily="34" charset="0"/>
              <a:buChar char="•"/>
            </a:pPr>
            <a:r>
              <a:rPr lang="en-GB" b="0" i="0" dirty="0"/>
              <a:t>Know that bees (and other insects) are pollinators – they transfer pollen from one flower to another flower and this process is called pollination.</a:t>
            </a:r>
            <a:endParaRPr lang="en-GB" b="0" i="0" dirty="0">
              <a:solidFill>
                <a:srgbClr val="4D5156"/>
              </a:solidFill>
              <a:effectLst/>
              <a:latin typeface="arial" panose="020B0604020202020204" pitchFamily="34" charset="0"/>
            </a:endParaRPr>
          </a:p>
          <a:p>
            <a:pPr marL="171450" indent="-171450">
              <a:buFont typeface="Arial" panose="020B0604020202020204" pitchFamily="34" charset="0"/>
              <a:buChar char="•"/>
            </a:pPr>
            <a:r>
              <a:rPr lang="en-GB" b="0" i="0" dirty="0">
                <a:solidFill>
                  <a:srgbClr val="4D5156"/>
                </a:solidFill>
                <a:effectLst/>
                <a:latin typeface="arial" panose="020B0604020202020204" pitchFamily="34" charset="0"/>
              </a:rPr>
              <a:t>Older children - Know that for flowering plants to make seeds, pollen has to be transferred from a male part of a flower to a female part of a flower so that the flower can be fertilised.</a:t>
            </a:r>
            <a:endParaRPr lang="en-GB" b="0" i="0" dirty="0"/>
          </a:p>
          <a:p>
            <a:endParaRPr lang="en-GB" b="1" i="0" dirty="0"/>
          </a:p>
          <a:p>
            <a:r>
              <a:rPr lang="en-GB" b="1" i="0" dirty="0"/>
              <a:t>Science vocabulary</a:t>
            </a:r>
          </a:p>
          <a:p>
            <a:r>
              <a:rPr lang="en-GB" b="0" i="0" dirty="0"/>
              <a:t>Sound</a:t>
            </a:r>
          </a:p>
          <a:p>
            <a:r>
              <a:rPr lang="en-GB" b="0" i="0" dirty="0"/>
              <a:t>Nectar</a:t>
            </a:r>
          </a:p>
          <a:p>
            <a:r>
              <a:rPr lang="en-GB" b="0" i="0" dirty="0"/>
              <a:t>Sugar</a:t>
            </a:r>
          </a:p>
          <a:p>
            <a:r>
              <a:rPr lang="en-GB" b="0" i="0" dirty="0"/>
              <a:t>Pollinator</a:t>
            </a:r>
          </a:p>
          <a:p>
            <a:r>
              <a:rPr lang="en-GB" b="0" i="0" dirty="0"/>
              <a:t>Pollination</a:t>
            </a:r>
          </a:p>
          <a:p>
            <a:r>
              <a:rPr lang="en-GB" b="0" i="0" dirty="0"/>
              <a:t>Fertilisation (older children)</a:t>
            </a:r>
          </a:p>
          <a:p>
            <a:endParaRPr lang="en-GB" b="1" i="0" dirty="0"/>
          </a:p>
          <a:p>
            <a:r>
              <a:rPr lang="en-GB" b="1" i="0" dirty="0"/>
              <a:t>Questions to ask the children</a:t>
            </a: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Can you predict what happened when the speaker sounded or the bee buzzed?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Note: The answer is on the next slide.</a:t>
            </a:r>
          </a:p>
          <a:p>
            <a:r>
              <a:rPr lang="en-GB" i="0" dirty="0"/>
              <a:t>To help children think about this, teachers might ask children what they know about why bees visit flowers:</a:t>
            </a:r>
          </a:p>
          <a:p>
            <a:pPr marL="171450" indent="-171450">
              <a:buFont typeface="Arial" panose="020B0604020202020204" pitchFamily="34" charset="0"/>
              <a:buChar char="•"/>
            </a:pPr>
            <a:r>
              <a:rPr lang="en-GB" i="0" dirty="0"/>
              <a:t>Why do bees visit flowers? Children (even young children) may know that bees collect nectar (a sugary solution) and pollen from flowers as food.</a:t>
            </a:r>
          </a:p>
          <a:p>
            <a:pPr marL="171450" indent="-171450">
              <a:buFont typeface="Arial" panose="020B0604020202020204" pitchFamily="34" charset="0"/>
              <a:buChar char="•"/>
            </a:pPr>
            <a:r>
              <a:rPr lang="en-GB" i="0" dirty="0"/>
              <a:t>Why is it good for flowers that bees (and other insects/animals) visit their flowers? The bees (or other animals) take pollen from one flower to another (pollination).</a:t>
            </a:r>
          </a:p>
          <a:p>
            <a:pPr marL="171450" indent="-171450">
              <a:buFont typeface="Arial" panose="020B0604020202020204" pitchFamily="34" charset="0"/>
              <a:buChar char="•"/>
            </a:pPr>
            <a:r>
              <a:rPr lang="en-GB" i="0" dirty="0"/>
              <a:t>If a plant can hear the bee coming, how could it persuade the bee to visit? Children might suggest that the flower should become brighter, smellier, move, make more pollen, </a:t>
            </a:r>
          </a:p>
          <a:p>
            <a:endParaRPr lang="en-GB" dirty="0"/>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7</a:t>
            </a:fld>
            <a:endParaRPr lang="en-GB"/>
          </a:p>
        </p:txBody>
      </p:sp>
    </p:spTree>
    <p:extLst>
      <p:ext uri="{BB962C8B-B14F-4D97-AF65-F5344CB8AC3E}">
        <p14:creationId xmlns:p14="http://schemas.microsoft.com/office/powerpoint/2010/main" val="4222166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Possible learning outcomes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Plants (like all living organisms) </a:t>
            </a:r>
            <a:r>
              <a:rPr lang="en-GB" sz="1800" i="0" dirty="0">
                <a:effectLst/>
                <a:latin typeface="Calibri" panose="020F0502020204030204" pitchFamily="34" charset="0"/>
                <a:ea typeface="Times New Roman" panose="02020603050405020304" pitchFamily="18" charset="0"/>
              </a:rPr>
              <a:t>are </a:t>
            </a:r>
            <a:r>
              <a:rPr lang="en-GB" sz="1800" b="1" i="0" dirty="0">
                <a:effectLst/>
                <a:latin typeface="Calibri" panose="020F0502020204030204" pitchFamily="34" charset="0"/>
                <a:ea typeface="Times New Roman" panose="02020603050405020304" pitchFamily="18" charset="0"/>
              </a:rPr>
              <a:t>sensitive </a:t>
            </a:r>
            <a:r>
              <a:rPr lang="en-GB" sz="1800" b="0" i="0" dirty="0">
                <a:effectLst/>
                <a:latin typeface="Calibri" panose="020F0502020204030204" pitchFamily="34" charset="0"/>
                <a:ea typeface="Times New Roman" panose="02020603050405020304" pitchFamily="18" charset="0"/>
              </a:rPr>
              <a:t>to their surroundings.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dirty="0">
                <a:effectLst/>
                <a:latin typeface="Calibri" panose="020F0502020204030204" pitchFamily="34" charset="0"/>
                <a:ea typeface="Times New Roman" panose="02020603050405020304" pitchFamily="18" charset="0"/>
              </a:rPr>
              <a:t>Flowering plants need insects to pollinate them so that they can make seeds and survive.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dirty="0">
                <a:effectLst/>
                <a:latin typeface="Calibri" panose="020F0502020204030204" pitchFamily="34" charset="0"/>
                <a:ea typeface="Times New Roman" panose="02020603050405020304" pitchFamily="18" charset="0"/>
              </a:rPr>
              <a:t>Some animals (herbivores) eat plants.</a:t>
            </a:r>
            <a:endParaRPr lang="en-GB" sz="1800" i="0"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p>
          <a:p>
            <a:r>
              <a:rPr lang="en-GB" b="1" dirty="0"/>
              <a:t>Science vocabulary</a:t>
            </a:r>
          </a:p>
          <a:p>
            <a:r>
              <a:rPr lang="en-GB" dirty="0"/>
              <a:t>Plants</a:t>
            </a:r>
          </a:p>
          <a:p>
            <a:r>
              <a:rPr lang="en-GB" dirty="0"/>
              <a:t>Organisms (older children)</a:t>
            </a:r>
          </a:p>
          <a:p>
            <a:r>
              <a:rPr lang="en-GB" dirty="0"/>
              <a:t>Sensitive/sensitivity</a:t>
            </a:r>
          </a:p>
          <a:p>
            <a:r>
              <a:rPr lang="en-GB" dirty="0"/>
              <a:t>Sound</a:t>
            </a:r>
          </a:p>
          <a:p>
            <a:r>
              <a:rPr lang="en-GB" dirty="0"/>
              <a:t>Pollinator</a:t>
            </a:r>
          </a:p>
          <a:p>
            <a:r>
              <a:rPr lang="en-GB" dirty="0"/>
              <a:t>Predator</a:t>
            </a:r>
          </a:p>
          <a:p>
            <a:r>
              <a:rPr lang="en-GB" dirty="0"/>
              <a:t>Herbivore</a:t>
            </a:r>
          </a:p>
          <a:p>
            <a:endParaRPr lang="en-US" dirty="0"/>
          </a:p>
          <a:p>
            <a:r>
              <a:rPr lang="en-US" b="1" dirty="0"/>
              <a:t>Questions to ask the children</a:t>
            </a:r>
          </a:p>
          <a:p>
            <a:pPr marL="342900" lvl="0" indent="-342900">
              <a:lnSpc>
                <a:spcPct val="115000"/>
              </a:lnSpc>
              <a:spcAft>
                <a:spcPts val="1000"/>
              </a:spcAft>
              <a:buFont typeface="Symbol" panose="05050102010706020507" pitchFamily="18" charset="2"/>
              <a:buChar char=""/>
            </a:pPr>
            <a:r>
              <a:rPr lang="en-GB" sz="1800" b="1" dirty="0">
                <a:effectLst/>
                <a:latin typeface="Calibri" panose="020F0502020204030204" pitchFamily="34" charset="0"/>
                <a:ea typeface="Times New Roman" panose="02020603050405020304" pitchFamily="18" charset="0"/>
                <a:cs typeface="Calibri" panose="020F0502020204030204" pitchFamily="34" charset="0"/>
              </a:rPr>
              <a:t>How do you think the ability to sense tiny vibrations could be beneficial for a plant?</a:t>
            </a:r>
          </a:p>
          <a:p>
            <a:pPr marL="0" lvl="0" indent="0">
              <a:lnSpc>
                <a:spcPct val="115000"/>
              </a:lnSpc>
              <a:spcAft>
                <a:spcPts val="1000"/>
              </a:spcAft>
              <a:buFont typeface="Symbol" panose="05050102010706020507" pitchFamily="18" charset="2"/>
              <a:buNone/>
            </a:pPr>
            <a:r>
              <a:rPr lang="en-GB" sz="1800" b="0" dirty="0">
                <a:effectLst/>
                <a:latin typeface="Calibri" panose="020F0502020204030204" pitchFamily="34" charset="0"/>
                <a:ea typeface="Times New Roman" panose="02020603050405020304" pitchFamily="18" charset="0"/>
                <a:cs typeface="Calibri" panose="020F0502020204030204" pitchFamily="34" charset="0"/>
              </a:rPr>
              <a:t>Ask children to consider each of the examples on the slide.</a:t>
            </a:r>
          </a:p>
          <a:p>
            <a:pPr marL="228600" marR="0" lvl="0" indent="-228600" algn="l" defTabSz="914400" rtl="0" eaLnBrk="1" fontAlgn="auto" latinLnBrk="0" hangingPunct="1">
              <a:lnSpc>
                <a:spcPct val="115000"/>
              </a:lnSpc>
              <a:spcBef>
                <a:spcPts val="0"/>
              </a:spcBef>
              <a:spcAft>
                <a:spcPts val="1000"/>
              </a:spcAft>
              <a:buClrTx/>
              <a:buSzTx/>
              <a:buFont typeface="+mj-lt"/>
              <a:buAutoNum type="arabicPeriod"/>
              <a:tabLst/>
              <a:defRPr/>
            </a:pPr>
            <a:r>
              <a:rPr lang="en-GB" sz="1200" dirty="0">
                <a:effectLst/>
                <a:latin typeface="Calibri" panose="020F0502020204030204" pitchFamily="34" charset="0"/>
                <a:ea typeface="Times New Roman" panose="02020603050405020304" pitchFamily="18" charset="0"/>
                <a:cs typeface="Calibri" panose="020F0502020204030204" pitchFamily="34" charset="0"/>
              </a:rPr>
              <a:t>Consider the example of vibrations in the air– </a:t>
            </a:r>
            <a:r>
              <a:rPr lang="en-GB" sz="1800" dirty="0">
                <a:effectLst/>
                <a:latin typeface="Calibri" panose="020F0502020204030204" pitchFamily="34" charset="0"/>
                <a:ea typeface="Times New Roman" panose="02020603050405020304" pitchFamily="18" charset="0"/>
                <a:cs typeface="Calibri" panose="020F0502020204030204" pitchFamily="34" charset="0"/>
              </a:rPr>
              <a:t>p</a:t>
            </a:r>
            <a:r>
              <a:rPr lang="en-GB" sz="1800" dirty="0"/>
              <a:t>lants produced sweeter nectar after 3 minutes of bee or speaker buzzing. </a:t>
            </a:r>
            <a:r>
              <a:rPr lang="en-GB" sz="1800" dirty="0">
                <a:effectLst/>
                <a:latin typeface="Calibri" panose="020F0502020204030204" pitchFamily="34" charset="0"/>
                <a:ea typeface="Times New Roman" panose="02020603050405020304" pitchFamily="18" charset="0"/>
                <a:cs typeface="Calibri" panose="020F0502020204030204" pitchFamily="34" charset="0"/>
              </a:rPr>
              <a:t>Plants need bees and it appears that in this case the plant is making itself </a:t>
            </a:r>
            <a:r>
              <a:rPr lang="en-GB" sz="1800" u="sng" dirty="0">
                <a:effectLst/>
                <a:latin typeface="Calibri" panose="020F0502020204030204" pitchFamily="34" charset="0"/>
                <a:ea typeface="Times New Roman" panose="02020603050405020304" pitchFamily="18" charset="0"/>
                <a:cs typeface="Calibri" panose="020F0502020204030204" pitchFamily="34" charset="0"/>
              </a:rPr>
              <a:t>more attractive</a:t>
            </a:r>
            <a:r>
              <a:rPr lang="en-GB" sz="1800" u="none" dirty="0">
                <a:effectLst/>
                <a:latin typeface="Calibri" panose="020F0502020204030204" pitchFamily="34" charset="0"/>
                <a:ea typeface="Times New Roman" panose="02020603050405020304" pitchFamily="18" charset="0"/>
                <a:cs typeface="Calibri" panose="020F0502020204030204" pitchFamily="34" charset="0"/>
              </a:rPr>
              <a:t> </a:t>
            </a:r>
            <a:r>
              <a:rPr lang="en-GB" sz="1800" dirty="0">
                <a:effectLst/>
                <a:latin typeface="Calibri" panose="020F0502020204030204" pitchFamily="34" charset="0"/>
                <a:ea typeface="Times New Roman" panose="02020603050405020304" pitchFamily="18" charset="0"/>
                <a:cs typeface="Calibri" panose="020F0502020204030204" pitchFamily="34" charset="0"/>
              </a:rPr>
              <a:t>to the bee by making sweeter nectar. Conclusion - </a:t>
            </a:r>
            <a:r>
              <a:rPr lang="en-GB" sz="1800" b="0" dirty="0">
                <a:effectLst/>
                <a:latin typeface="Calibri" panose="020F0502020204030204" pitchFamily="34" charset="0"/>
                <a:ea typeface="Times New Roman" panose="02020603050405020304" pitchFamily="18" charset="0"/>
                <a:cs typeface="Calibri" panose="020F0502020204030204" pitchFamily="34" charset="0"/>
              </a:rPr>
              <a:t>The plant has changed itself to make itself more attractive to pollinators. </a:t>
            </a:r>
            <a:r>
              <a:rPr lang="en-GB" sz="1800" dirty="0">
                <a:effectLst/>
                <a:latin typeface="Calibri" panose="020F0502020204030204" pitchFamily="34" charset="0"/>
                <a:ea typeface="Times New Roman" panose="02020603050405020304" pitchFamily="18" charset="0"/>
                <a:cs typeface="Calibri" panose="020F0502020204030204" pitchFamily="34" charset="0"/>
              </a:rPr>
              <a:t>What other ways could the plant quickly make itself attractive to a pollinator? Maybe the plant can change the chemicals inside it to make a sweeter/stronger smelling flower, open its petals wider, or have brighter colour petals.</a:t>
            </a:r>
          </a:p>
          <a:p>
            <a:pPr marL="342900" marR="0" lvl="0" indent="-342900" algn="l" defTabSz="914400" rtl="0" eaLnBrk="1" fontAlgn="auto" latinLnBrk="0" hangingPunct="1">
              <a:lnSpc>
                <a:spcPct val="115000"/>
              </a:lnSpc>
              <a:spcBef>
                <a:spcPts val="0"/>
              </a:spcBef>
              <a:spcAft>
                <a:spcPts val="1000"/>
              </a:spcAft>
              <a:buClrTx/>
              <a:buSzTx/>
              <a:buFont typeface="+mj-lt"/>
              <a:buAutoNum type="arabicPeriod"/>
              <a:tabLst/>
              <a:defRPr/>
            </a:pPr>
            <a:r>
              <a:rPr lang="en-GB" sz="1800" dirty="0">
                <a:effectLst/>
                <a:latin typeface="Calibri" panose="020F0502020204030204" pitchFamily="34" charset="0"/>
                <a:ea typeface="Times New Roman" panose="02020603050405020304" pitchFamily="18" charset="0"/>
                <a:cs typeface="Calibri" panose="020F0502020204030204" pitchFamily="34" charset="0"/>
              </a:rPr>
              <a:t>Consider the example of vibrations in the soil – plants grow towards sounds similar to the sounds of flowing water. In this case the plant develops roots to increase its supply of water which it needs to stay healthy.</a:t>
            </a:r>
          </a:p>
          <a:p>
            <a:pPr marL="342900" marR="0" lvl="0" indent="-342900" algn="l" defTabSz="914400" rtl="0" eaLnBrk="1" fontAlgn="auto" latinLnBrk="0" hangingPunct="1">
              <a:lnSpc>
                <a:spcPct val="115000"/>
              </a:lnSpc>
              <a:spcBef>
                <a:spcPts val="0"/>
              </a:spcBef>
              <a:spcAft>
                <a:spcPts val="1000"/>
              </a:spcAft>
              <a:buClrTx/>
              <a:buSzTx/>
              <a:buFont typeface="+mj-lt"/>
              <a:buAutoNum type="arabicPeriod"/>
              <a:tabLst/>
              <a:defRPr/>
            </a:pPr>
            <a:r>
              <a:rPr lang="en-GB" sz="1800" dirty="0">
                <a:effectLst/>
                <a:latin typeface="Calibri" panose="020F0502020204030204" pitchFamily="34" charset="0"/>
                <a:ea typeface="Times New Roman" panose="02020603050405020304" pitchFamily="18" charset="0"/>
                <a:cs typeface="Calibri" panose="020F0502020204030204" pitchFamily="34" charset="0"/>
              </a:rPr>
              <a:t>Consider the example of vibrations on the plant - </a:t>
            </a:r>
            <a:r>
              <a:rPr lang="en-GB" sz="2800" dirty="0">
                <a:effectLst/>
                <a:latin typeface="Calibri" panose="020F0502020204030204" pitchFamily="34" charset="0"/>
                <a:ea typeface="Times New Roman" panose="02020603050405020304" pitchFamily="18" charset="0"/>
                <a:cs typeface="Calibri" panose="020F0502020204030204" pitchFamily="34" charset="0"/>
              </a:rPr>
              <a:t>l</a:t>
            </a:r>
            <a:r>
              <a:rPr lang="en-GB" sz="2800" dirty="0"/>
              <a:t>eaves produced more of the chemicals that caterpillars do not like to eat. This protects the plant from being eaten. Perhaps other plants can make chemicals that their predators do not like to eat, making themselves </a:t>
            </a:r>
            <a:r>
              <a:rPr lang="en-GB" sz="2800" u="sng" dirty="0"/>
              <a:t>less attractive</a:t>
            </a:r>
            <a:r>
              <a:rPr lang="en-GB" sz="2800" u="none" dirty="0"/>
              <a:t> </a:t>
            </a:r>
            <a:r>
              <a:rPr lang="en-GB" sz="2800" dirty="0"/>
              <a:t>and increasing their chances of survival.</a:t>
            </a:r>
          </a:p>
          <a:p>
            <a:pPr marL="0" lvl="0" indent="0">
              <a:lnSpc>
                <a:spcPct val="115000"/>
              </a:lnSpc>
              <a:spcAft>
                <a:spcPts val="1000"/>
              </a:spcAft>
              <a:buFont typeface="Symbol" panose="05050102010706020507" pitchFamily="18" charset="2"/>
              <a:buNone/>
            </a:pPr>
            <a:endParaRPr lang="en-GB" sz="1800" dirty="0">
              <a:effectLst/>
              <a:latin typeface="Calibri" panose="020F0502020204030204" pitchFamily="34" charset="0"/>
              <a:ea typeface="Times New Roman" panose="02020603050405020304" pitchFamily="18" charset="0"/>
              <a:cs typeface="Calibri" panose="020F0502020204030204" pitchFamily="34" charset="0"/>
            </a:endParaRPr>
          </a:p>
          <a:p>
            <a:pPr marL="0" lvl="0" indent="0">
              <a:lnSpc>
                <a:spcPct val="115000"/>
              </a:lnSpc>
              <a:spcAft>
                <a:spcPts val="1000"/>
              </a:spcAft>
              <a:buFont typeface="Symbol" panose="05050102010706020507" pitchFamily="18" charset="2"/>
              <a:buNone/>
            </a:pPr>
            <a:r>
              <a:rPr lang="en-GB" sz="1800" dirty="0">
                <a:effectLst/>
                <a:latin typeface="Calibri" panose="020F0502020204030204" pitchFamily="34" charset="0"/>
                <a:ea typeface="Times New Roman" panose="02020603050405020304" pitchFamily="18" charset="0"/>
                <a:cs typeface="Calibri" panose="020F0502020204030204" pitchFamily="34" charset="0"/>
              </a:rPr>
              <a:t>There are other possibilities:</a:t>
            </a:r>
          </a:p>
          <a:p>
            <a:pPr marL="342900" lvl="0" indent="-342900">
              <a:lnSpc>
                <a:spcPct val="115000"/>
              </a:lnSpc>
              <a:spcAft>
                <a:spcPts val="1000"/>
              </a:spcAft>
              <a:buFont typeface="+mj-lt"/>
              <a:buAutoNum type="arabicPeriod" startAt="4"/>
            </a:pPr>
            <a:r>
              <a:rPr lang="en-GB" sz="1800" dirty="0">
                <a:effectLst/>
                <a:latin typeface="Calibri" panose="020F0502020204030204" pitchFamily="34" charset="0"/>
                <a:ea typeface="Calibri" panose="020F0502020204030204" pitchFamily="34" charset="0"/>
              </a:rPr>
              <a:t>Another example of vibrations in the air could come from thunder precedes rain - if in a </a:t>
            </a:r>
            <a:r>
              <a:rPr lang="en-GB" sz="1800" i="1" dirty="0">
                <a:effectLst/>
                <a:latin typeface="Calibri" panose="020F0502020204030204" pitchFamily="34" charset="0"/>
                <a:ea typeface="Calibri" panose="020F0502020204030204" pitchFamily="34" charset="0"/>
              </a:rPr>
              <a:t>drought</a:t>
            </a:r>
            <a:r>
              <a:rPr lang="en-GB" sz="1800" dirty="0">
                <a:effectLst/>
                <a:latin typeface="Calibri" panose="020F0502020204030204" pitchFamily="34" charset="0"/>
                <a:ea typeface="Calibri" panose="020F0502020204030204" pitchFamily="34" charset="0"/>
              </a:rPr>
              <a:t> a plant could hear the thunder that and prepare itself to take up more water than normal, this may be favourable.</a:t>
            </a:r>
            <a:endParaRPr lang="en-GB"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indent="-342900">
              <a:lnSpc>
                <a:spcPct val="115000"/>
              </a:lnSpc>
              <a:spcAft>
                <a:spcPts val="1000"/>
              </a:spcAft>
              <a:buFont typeface="+mj-lt"/>
              <a:buAutoNum type="arabicPeriod" startAt="4"/>
            </a:pPr>
            <a:r>
              <a:rPr lang="en-GB" sz="1800" dirty="0">
                <a:effectLst/>
                <a:latin typeface="Calibri" panose="020F0502020204030204" pitchFamily="34" charset="0"/>
                <a:ea typeface="Calibri" panose="020F0502020204030204" pitchFamily="34" charset="0"/>
                <a:cs typeface="Calibri" panose="020F0502020204030204" pitchFamily="34" charset="0"/>
              </a:rPr>
              <a:t>If a plant could hear that another plant is under threat (drought or cutting) and respond by changing its chemical makeup</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Calibri" panose="020F0502020204030204" pitchFamily="34" charset="0"/>
                <a:ea typeface="Calibri" panose="020F0502020204030204" pitchFamily="34" charset="0"/>
                <a:cs typeface="Calibri" panose="020F0502020204030204" pitchFamily="34" charset="0"/>
              </a:rPr>
              <a:t>this may protect the plant from harm</a:t>
            </a:r>
          </a:p>
          <a:p>
            <a:pPr marL="342900" indent="-342900">
              <a:lnSpc>
                <a:spcPct val="115000"/>
              </a:lnSpc>
              <a:spcAft>
                <a:spcPts val="1000"/>
              </a:spcAft>
              <a:buFont typeface="+mj-lt"/>
              <a:buAutoNum type="arabicPeriod" startAt="4"/>
            </a:pPr>
            <a:r>
              <a:rPr lang="en-GB" sz="1800" dirty="0">
                <a:effectLst/>
                <a:latin typeface="Calibri" panose="020F0502020204030204" pitchFamily="34" charset="0"/>
                <a:ea typeface="Calibri" panose="020F0502020204030204" pitchFamily="34" charset="0"/>
                <a:cs typeface="Calibri" panose="020F0502020204030204" pitchFamily="34" charset="0"/>
              </a:rPr>
              <a:t>In agriculture and farming, being able to hear when a plant is stressed could lead to more precise care in the field.</a:t>
            </a:r>
            <a:endParaRPr lang="en-GB"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nSpc>
                <a:spcPct val="115000"/>
              </a:lnSpc>
              <a:spcAft>
                <a:spcPts val="1000"/>
              </a:spcAft>
              <a:buFont typeface="Symbol" panose="05050102010706020507" pitchFamily="18" charset="2"/>
              <a:buChar char=""/>
            </a:pPr>
            <a:endParaRPr lang="en-GB" sz="18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lnSpc>
                <a:spcPct val="115000"/>
              </a:lnSpc>
              <a:spcAft>
                <a:spcPts val="1000"/>
              </a:spcAft>
              <a:buFont typeface="Symbol" panose="05050102010706020507" pitchFamily="18" charset="2"/>
              <a:buChar char=""/>
            </a:pPr>
            <a:r>
              <a:rPr lang="en-GB" sz="1800" b="1" dirty="0">
                <a:effectLst/>
                <a:latin typeface="Calibri" panose="020F0502020204030204" pitchFamily="34" charset="0"/>
                <a:ea typeface="Times New Roman" panose="02020603050405020304" pitchFamily="18" charset="0"/>
                <a:cs typeface="Calibri" panose="020F0502020204030204" pitchFamily="34" charset="0"/>
              </a:rPr>
              <a:t>What do you think would be the most advantageous response? Why?</a:t>
            </a:r>
          </a:p>
          <a:p>
            <a:pPr marL="0" lvl="0" indent="0">
              <a:lnSpc>
                <a:spcPct val="115000"/>
              </a:lnSpc>
              <a:spcAft>
                <a:spcPts val="1000"/>
              </a:spcAft>
              <a:buFont typeface="Symbol" panose="05050102010706020507" pitchFamily="18" charset="2"/>
              <a:buNone/>
            </a:pPr>
            <a:r>
              <a:rPr lang="en-GB" sz="1800" b="0" dirty="0">
                <a:effectLst/>
                <a:latin typeface="Calibri" panose="020F0502020204030204" pitchFamily="34" charset="0"/>
                <a:ea typeface="Times New Roman" panose="02020603050405020304" pitchFamily="18" charset="0"/>
                <a:cs typeface="Calibri" panose="020F0502020204030204" pitchFamily="34" charset="0"/>
              </a:rPr>
              <a:t>Any of the possibilities discussed above that increase the plants chances of survival.</a:t>
            </a:r>
          </a:p>
          <a:p>
            <a:pPr marL="0" lvl="0" indent="0">
              <a:lnSpc>
                <a:spcPct val="115000"/>
              </a:lnSpc>
              <a:spcAft>
                <a:spcPts val="1000"/>
              </a:spcAft>
              <a:buFont typeface="Symbol" panose="05050102010706020507" pitchFamily="18" charset="2"/>
              <a:buNone/>
            </a:pPr>
            <a:r>
              <a:rPr lang="en-GB" sz="1800" b="0" dirty="0">
                <a:effectLst/>
                <a:latin typeface="Calibri" panose="020F0502020204030204" pitchFamily="34" charset="0"/>
                <a:ea typeface="Times New Roman" panose="02020603050405020304" pitchFamily="18" charset="0"/>
                <a:cs typeface="Calibri" panose="020F0502020204030204" pitchFamily="34" charset="0"/>
              </a:rPr>
              <a:t>To prompt discussion, teachers might like to ask: </a:t>
            </a:r>
          </a:p>
          <a:p>
            <a:pPr marL="0" lvl="0" indent="0">
              <a:lnSpc>
                <a:spcPct val="115000"/>
              </a:lnSpc>
              <a:spcAft>
                <a:spcPts val="1000"/>
              </a:spcAft>
              <a:buFont typeface="Symbol" panose="05050102010706020507" pitchFamily="18" charset="2"/>
              <a:buNone/>
            </a:pPr>
            <a:r>
              <a:rPr lang="en-GB" sz="1800" b="0" dirty="0">
                <a:effectLst/>
                <a:latin typeface="Calibri" panose="020F0502020204030204" pitchFamily="34" charset="0"/>
                <a:ea typeface="Times New Roman" panose="02020603050405020304" pitchFamily="18" charset="0"/>
                <a:cs typeface="Calibri" panose="020F0502020204030204" pitchFamily="34" charset="0"/>
              </a:rPr>
              <a:t>How do you think a plant would respond if it could ‘hear’ a cow chewing nearby grass?</a:t>
            </a:r>
          </a:p>
          <a:p>
            <a:pPr marL="0" lvl="0" indent="0">
              <a:lnSpc>
                <a:spcPct val="115000"/>
              </a:lnSpc>
              <a:spcAft>
                <a:spcPts val="1000"/>
              </a:spcAft>
              <a:buFont typeface="Symbol" panose="05050102010706020507" pitchFamily="18" charset="2"/>
              <a:buNone/>
            </a:pPr>
            <a:r>
              <a:rPr lang="en-GB" sz="1800" b="0" dirty="0">
                <a:effectLst/>
                <a:latin typeface="Calibri" panose="020F0502020204030204" pitchFamily="34" charset="0"/>
                <a:ea typeface="Times New Roman" panose="02020603050405020304" pitchFamily="18" charset="0"/>
                <a:cs typeface="Calibri" panose="020F0502020204030204" pitchFamily="34" charset="0"/>
              </a:rPr>
              <a:t>How do you think a plant might respond if it ‘heard’ a butterfly flying by?</a:t>
            </a:r>
            <a:endParaRPr lang="en-GB" sz="1800" b="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0DB62ADE-C0E3-4181-8BA0-7700323193E2}" type="slidenum">
              <a:rPr lang="en-GB" smtClean="0"/>
              <a:t>8</a:t>
            </a:fld>
            <a:endParaRPr lang="en-GB"/>
          </a:p>
        </p:txBody>
      </p:sp>
    </p:spTree>
    <p:extLst>
      <p:ext uri="{BB962C8B-B14F-4D97-AF65-F5344CB8AC3E}">
        <p14:creationId xmlns:p14="http://schemas.microsoft.com/office/powerpoint/2010/main" val="2039379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Possible learning outcomes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Plants take up water from the soil through the roots and then it travels upwards through tubes in the stem to the leaves (where it is used to make food).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Sounds (vibrations) made by plants can travel through the air and be detected (heard).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dirty="0"/>
          </a:p>
          <a:p>
            <a:r>
              <a:rPr lang="en-GB" b="1" dirty="0"/>
              <a:t>Science vocabulary</a:t>
            </a:r>
          </a:p>
          <a:p>
            <a:r>
              <a:rPr lang="en-GB" dirty="0"/>
              <a:t>Plants</a:t>
            </a:r>
          </a:p>
          <a:p>
            <a:r>
              <a:rPr lang="en-GB" dirty="0"/>
              <a:t>Stem</a:t>
            </a:r>
          </a:p>
          <a:p>
            <a:r>
              <a:rPr lang="en-GB" dirty="0"/>
              <a:t>Roots</a:t>
            </a:r>
          </a:p>
          <a:p>
            <a:r>
              <a:rPr lang="en-GB" dirty="0"/>
              <a:t>Leaves</a:t>
            </a:r>
          </a:p>
          <a:p>
            <a:r>
              <a:rPr lang="en-GB" dirty="0"/>
              <a:t>Water</a:t>
            </a:r>
          </a:p>
          <a:p>
            <a:r>
              <a:rPr lang="en-GB" dirty="0"/>
              <a:t>Air bubble</a:t>
            </a:r>
          </a:p>
          <a:p>
            <a:r>
              <a:rPr lang="en-GB" dirty="0"/>
              <a:t>Sound</a:t>
            </a:r>
          </a:p>
          <a:p>
            <a:r>
              <a:rPr lang="en-GB" dirty="0"/>
              <a:t>Vibration</a:t>
            </a:r>
          </a:p>
          <a:p>
            <a:r>
              <a:rPr lang="en-GB" dirty="0"/>
              <a:t>Particles (older children)</a:t>
            </a:r>
          </a:p>
          <a:p>
            <a:r>
              <a:rPr lang="en-GB" dirty="0"/>
              <a:t>Air</a:t>
            </a:r>
          </a:p>
          <a:p>
            <a:r>
              <a:rPr lang="en-GB" dirty="0"/>
              <a:t>Sound wave</a:t>
            </a:r>
          </a:p>
          <a:p>
            <a:r>
              <a:rPr lang="en-GB" dirty="0"/>
              <a:t>Heard/detected</a:t>
            </a:r>
          </a:p>
          <a:p>
            <a:r>
              <a:rPr lang="en-GB" dirty="0"/>
              <a:t>Loudness </a:t>
            </a:r>
          </a:p>
          <a:p>
            <a:r>
              <a:rPr lang="en-GB" dirty="0"/>
              <a:t>Intensity (older children)</a:t>
            </a:r>
          </a:p>
          <a:p>
            <a:r>
              <a:rPr lang="en-GB" dirty="0"/>
              <a:t>Pitch</a:t>
            </a:r>
          </a:p>
          <a:p>
            <a:r>
              <a:rPr lang="en-GB" dirty="0"/>
              <a:t>Frequency (older children)</a:t>
            </a:r>
          </a:p>
          <a:p>
            <a:endParaRPr lang="en-US" dirty="0"/>
          </a:p>
          <a:p>
            <a:r>
              <a:rPr lang="en-US" b="1" dirty="0"/>
              <a:t>Explain to the children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Times New Roman" panose="02020603050405020304" pitchFamily="18" charset="0"/>
                <a:cs typeface="Calibri" panose="020F0502020204030204" pitchFamily="34" charset="0"/>
              </a:rPr>
              <a:t>Sounds made by plants have been detected. Scientists think that these sounds are made in the tubes in the stem that carry water from the roots upwards to the leaves. Sometimes air bubbles form in these tubes (this is called </a:t>
            </a:r>
            <a:r>
              <a:rPr lang="en-GB" sz="1800" i="1" dirty="0">
                <a:effectLst/>
                <a:latin typeface="Calibri" panose="020F0502020204030204" pitchFamily="34" charset="0"/>
                <a:ea typeface="Times New Roman" panose="02020603050405020304" pitchFamily="18" charset="0"/>
                <a:cs typeface="Calibri" panose="020F0502020204030204" pitchFamily="34" charset="0"/>
              </a:rPr>
              <a:t>cavitation</a:t>
            </a:r>
            <a:r>
              <a:rPr lang="en-GB" sz="1800" dirty="0">
                <a:effectLst/>
                <a:latin typeface="Calibri" panose="020F0502020204030204" pitchFamily="34" charset="0"/>
                <a:ea typeface="Times New Roman" panose="02020603050405020304" pitchFamily="18" charset="0"/>
                <a:cs typeface="Calibri" panose="020F0502020204030204" pitchFamily="34" charset="0"/>
              </a:rPr>
              <a:t>). If the air bubble rapidly collapses this causes a shock wave. These sounds have been detected remotely which suggests that the sounds produced by plants can travel through the air. Not only that, but these sounds also varied in </a:t>
            </a:r>
            <a:r>
              <a:rPr lang="en-GB" sz="1800" i="1" dirty="0">
                <a:effectLst/>
                <a:latin typeface="Calibri" panose="020F0502020204030204" pitchFamily="34" charset="0"/>
                <a:ea typeface="Times New Roman" panose="02020603050405020304" pitchFamily="18" charset="0"/>
                <a:cs typeface="Calibri" panose="020F0502020204030204" pitchFamily="34" charset="0"/>
              </a:rPr>
              <a:t>intensity</a:t>
            </a:r>
            <a:r>
              <a:rPr lang="en-GB" sz="1800" dirty="0">
                <a:effectLst/>
                <a:latin typeface="Calibri" panose="020F0502020204030204" pitchFamily="34" charset="0"/>
                <a:ea typeface="Times New Roman" panose="02020603050405020304" pitchFamily="18" charset="0"/>
                <a:cs typeface="Calibri" panose="020F0502020204030204" pitchFamily="34" charset="0"/>
              </a:rPr>
              <a:t> (some are louder than others) and </a:t>
            </a:r>
            <a:r>
              <a:rPr lang="en-GB" sz="1800" i="1" dirty="0">
                <a:effectLst/>
                <a:latin typeface="Calibri" panose="020F0502020204030204" pitchFamily="34" charset="0"/>
                <a:ea typeface="Times New Roman" panose="02020603050405020304" pitchFamily="18" charset="0"/>
                <a:cs typeface="Calibri" panose="020F0502020204030204" pitchFamily="34" charset="0"/>
              </a:rPr>
              <a:t>frequency</a:t>
            </a:r>
            <a:r>
              <a:rPr lang="en-GB" sz="1800" dirty="0">
                <a:effectLst/>
                <a:latin typeface="Calibri" panose="020F0502020204030204" pitchFamily="34" charset="0"/>
                <a:ea typeface="Times New Roman" panose="02020603050405020304" pitchFamily="18" charset="0"/>
                <a:cs typeface="Calibri" panose="020F0502020204030204" pitchFamily="34" charset="0"/>
              </a:rPr>
              <a:t> (different pitch) depending on the state of the plant (dry, cut, or not stressed).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latin typeface="Calibri" panose="020F0502020204030204" pitchFamily="34" charset="0"/>
                <a:ea typeface="Times New Roman" panose="02020603050405020304" pitchFamily="18" charset="0"/>
                <a:cs typeface="Calibri" panose="020F0502020204030204" pitchFamily="34" charset="0"/>
              </a:rPr>
              <a:t>Question to ask the children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effectLst/>
                <a:latin typeface="Calibri" panose="020F0502020204030204" pitchFamily="34" charset="0"/>
                <a:ea typeface="Times New Roman" panose="02020603050405020304" pitchFamily="18" charset="0"/>
                <a:cs typeface="Calibri" panose="020F0502020204030204" pitchFamily="34" charset="0"/>
              </a:rPr>
              <a:t>How could this be useful for a plant?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Times New Roman" panose="02020603050405020304" pitchFamily="18" charset="0"/>
                <a:cs typeface="Calibri" panose="020F0502020204030204" pitchFamily="34" charset="0"/>
              </a:rPr>
              <a:t>Such sounds could carry important information to other plants nearby, possibly so that other plants can prepare themselves for the arrival of a predator or changes in the environment.</a:t>
            </a:r>
            <a:endParaRPr lang="en-GB"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b="0" dirty="0"/>
          </a:p>
        </p:txBody>
      </p:sp>
      <p:sp>
        <p:nvSpPr>
          <p:cNvPr id="4" name="Slide Number Placeholder 3"/>
          <p:cNvSpPr>
            <a:spLocks noGrp="1"/>
          </p:cNvSpPr>
          <p:nvPr>
            <p:ph type="sldNum" sz="quarter" idx="10"/>
          </p:nvPr>
        </p:nvSpPr>
        <p:spPr/>
        <p:txBody>
          <a:bodyPr/>
          <a:lstStyle/>
          <a:p>
            <a:fld id="{0DB62ADE-C0E3-4181-8BA0-7700323193E2}" type="slidenum">
              <a:rPr lang="en-GB" smtClean="0"/>
              <a:t>9</a:t>
            </a:fld>
            <a:endParaRPr lang="en-GB"/>
          </a:p>
        </p:txBody>
      </p:sp>
    </p:spTree>
    <p:extLst>
      <p:ext uri="{BB962C8B-B14F-4D97-AF65-F5344CB8AC3E}">
        <p14:creationId xmlns:p14="http://schemas.microsoft.com/office/powerpoint/2010/main" val="1229036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Possible learning outcomes (older children)</a:t>
            </a:r>
          </a:p>
          <a:p>
            <a:pPr marL="171450" indent="-171450">
              <a:buFont typeface="Arial" panose="020B0604020202020204" pitchFamily="34" charset="0"/>
              <a:buChar char="•"/>
            </a:pPr>
            <a:r>
              <a:rPr lang="en-GB" dirty="0"/>
              <a:t>Older children – some plants have changed their structure over a long period of time (</a:t>
            </a:r>
            <a:r>
              <a:rPr lang="en-GB" i="1" dirty="0"/>
              <a:t>evolved</a:t>
            </a:r>
            <a:r>
              <a:rPr lang="en-GB" dirty="0"/>
              <a:t>) through a process of </a:t>
            </a:r>
            <a:r>
              <a:rPr lang="en-GB" i="1" dirty="0"/>
              <a:t>natural selection </a:t>
            </a:r>
            <a:r>
              <a:rPr lang="en-GB" dirty="0"/>
              <a:t>so that they are adapted to their environment.</a:t>
            </a:r>
          </a:p>
          <a:p>
            <a:pPr marL="0" indent="0">
              <a:buFont typeface="Arial" panose="020B0604020202020204" pitchFamily="34" charset="0"/>
              <a:buNone/>
            </a:pPr>
            <a:endParaRPr lang="en-GB" dirty="0"/>
          </a:p>
          <a:p>
            <a:pPr marL="0" indent="0">
              <a:buFont typeface="Arial" panose="020B0604020202020204" pitchFamily="34" charset="0"/>
              <a:buNone/>
            </a:pPr>
            <a:r>
              <a:rPr lang="en-GB" b="1" dirty="0"/>
              <a:t>Science vocabulary</a:t>
            </a:r>
          </a:p>
          <a:p>
            <a:pPr marL="0" indent="0">
              <a:buFont typeface="Arial" panose="020B0604020202020204" pitchFamily="34" charset="0"/>
              <a:buNone/>
            </a:pPr>
            <a:r>
              <a:rPr lang="en-GB" dirty="0"/>
              <a:t>Adapted/adaptations</a:t>
            </a:r>
          </a:p>
          <a:p>
            <a:pPr marL="0" indent="0">
              <a:buFont typeface="Arial" panose="020B0604020202020204" pitchFamily="34" charset="0"/>
              <a:buNone/>
            </a:pPr>
            <a:r>
              <a:rPr lang="en-GB" dirty="0"/>
              <a:t>Advantage</a:t>
            </a:r>
          </a:p>
          <a:p>
            <a:pPr marL="0" indent="0">
              <a:buFont typeface="Arial" panose="020B0604020202020204" pitchFamily="34" charset="0"/>
              <a:buNone/>
            </a:pPr>
            <a:r>
              <a:rPr lang="en-GB" dirty="0"/>
              <a:t>Natural selection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Evolve</a:t>
            </a:r>
          </a:p>
          <a:p>
            <a:pPr marL="0" indent="0">
              <a:buFont typeface="Arial" panose="020B0604020202020204" pitchFamily="34" charset="0"/>
              <a:buNone/>
            </a:pPr>
            <a:endParaRPr lang="en-GB" dirty="0"/>
          </a:p>
          <a:p>
            <a:pPr marL="0" indent="0">
              <a:buFont typeface="Arial" panose="020B0604020202020204" pitchFamily="34" charset="0"/>
              <a:buNone/>
            </a:pPr>
            <a:r>
              <a:rPr lang="en-GB" b="1" dirty="0"/>
              <a:t>Questions to ask children</a:t>
            </a:r>
          </a:p>
          <a:p>
            <a:pPr marL="0" indent="0">
              <a:buFont typeface="Arial" panose="020B0604020202020204" pitchFamily="34" charset="0"/>
              <a:buNone/>
            </a:pPr>
            <a:r>
              <a:rPr lang="en-GB" b="1" dirty="0"/>
              <a:t>How might the structure of a ‘hearing’ plant change over time?</a:t>
            </a:r>
          </a:p>
          <a:p>
            <a:pPr algn="l"/>
            <a:r>
              <a:rPr lang="en-GB" sz="1800" b="0" i="0" u="none" strike="noStrike" baseline="0" dirty="0">
                <a:solidFill>
                  <a:srgbClr val="646463"/>
                </a:solidFill>
                <a:latin typeface="InterFace-Regular"/>
              </a:rPr>
              <a:t>If there are benefits for a plant being able to detect and respond to sound, over time, the parts of a plant that assist in the process (shape, size and structure of parts that turn vibrations into the signals that trigger other parts to respond) may become more widespread through a process of </a:t>
            </a:r>
            <a:r>
              <a:rPr lang="en-GB" sz="1800" b="0" i="1" u="none" strike="noStrike" baseline="0" dirty="0">
                <a:solidFill>
                  <a:srgbClr val="646463"/>
                </a:solidFill>
                <a:latin typeface="InterFace-Italic"/>
              </a:rPr>
              <a:t>natural selection. </a:t>
            </a:r>
            <a:r>
              <a:rPr lang="en-GB" sz="1800" b="0" i="0" u="none" strike="noStrike" baseline="0" dirty="0">
                <a:solidFill>
                  <a:srgbClr val="646463"/>
                </a:solidFill>
                <a:latin typeface="InterFace-Regular"/>
              </a:rPr>
              <a:t>Perhaps flowers could help </a:t>
            </a:r>
            <a:r>
              <a:rPr lang="en-GB" sz="1800" b="0" i="1" u="none" strike="noStrike" baseline="0" dirty="0">
                <a:solidFill>
                  <a:srgbClr val="646463"/>
                </a:solidFill>
                <a:latin typeface="InterFace-Italic"/>
              </a:rPr>
              <a:t>amplify </a:t>
            </a:r>
            <a:r>
              <a:rPr lang="en-GB" sz="1800" b="0" i="0" u="none" strike="noStrike" baseline="0" dirty="0">
                <a:solidFill>
                  <a:srgbClr val="646463"/>
                </a:solidFill>
                <a:latin typeface="InterFace-Regular"/>
              </a:rPr>
              <a:t>sounds to ‘alert’ plants to the approach of a </a:t>
            </a:r>
            <a:r>
              <a:rPr lang="en-GB" sz="1800" b="0" i="1" u="none" strike="noStrike" baseline="0" dirty="0">
                <a:solidFill>
                  <a:srgbClr val="646463"/>
                </a:solidFill>
                <a:latin typeface="InterFace-Italic"/>
              </a:rPr>
              <a:t>pollinator</a:t>
            </a:r>
            <a:r>
              <a:rPr lang="en-GB" sz="1800" b="0" i="0" u="none" strike="noStrike" baseline="0" dirty="0">
                <a:solidFill>
                  <a:srgbClr val="646463"/>
                </a:solidFill>
                <a:latin typeface="InterFace-Regular"/>
              </a:rPr>
              <a:t>; the plant’s response could be to make sweeter nectar or to open its petals to receive its pollinator.</a:t>
            </a:r>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10</a:t>
            </a:fld>
            <a:endParaRPr lang="en-GB"/>
          </a:p>
        </p:txBody>
      </p:sp>
    </p:spTree>
    <p:extLst>
      <p:ext uri="{BB962C8B-B14F-4D97-AF65-F5344CB8AC3E}">
        <p14:creationId xmlns:p14="http://schemas.microsoft.com/office/powerpoint/2010/main" val="2744819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pic>
        <p:nvPicPr>
          <p:cNvPr id="9" name="Picture 8"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10" name="Picture 9"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3528" y="332656"/>
            <a:ext cx="2910457" cy="217132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79512" y="5445224"/>
            <a:ext cx="1584176" cy="1181861"/>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08304" y="5445224"/>
            <a:ext cx="1584176" cy="1181861"/>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1520" y="5529904"/>
            <a:ext cx="1986677" cy="975663"/>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948264" y="5601912"/>
            <a:ext cx="1986677" cy="975663"/>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descr="Colour Wheel.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520" y="260648"/>
            <a:ext cx="779549" cy="793286"/>
          </a:xfrm>
          <a:prstGeom prst="rect">
            <a:avLst/>
          </a:prstGeom>
        </p:spPr>
      </p:pic>
      <p:pic>
        <p:nvPicPr>
          <p:cNvPr id="7" name="Picture 6" descr="Colour Strip.jpg"/>
          <p:cNvPicPr>
            <a:picLocks noChangeAspect="1"/>
          </p:cNvPicPr>
          <p:nvPr userDrawn="1"/>
        </p:nvPicPr>
        <p:blipFill>
          <a:blip r:embed="rId3"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827584"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1115616"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19572" y="284637"/>
            <a:ext cx="1080120" cy="73788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67544" y="476672"/>
            <a:ext cx="2993311" cy="1470025"/>
          </a:xfrm>
          <a:prstGeom prst="rect">
            <a:avLst/>
          </a:prstGeom>
        </p:spPr>
      </p:pic>
      <p:sp>
        <p:nvSpPr>
          <p:cNvPr id="10"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11"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8" name="Picture 7"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3528" y="332655"/>
            <a:ext cx="1584176" cy="118186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13351" y="219014"/>
            <a:ext cx="2736304" cy="134380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descr="Colour Strip.jpg"/>
          <p:cNvPicPr>
            <a:picLocks noChangeAspect="1"/>
          </p:cNvPicPr>
          <p:nvPr userDrawn="1"/>
        </p:nvPicPr>
        <p:blipFill>
          <a:blip r:embed="rId2" cstate="print"/>
          <a:stretch>
            <a:fillRect/>
          </a:stretch>
        </p:blipFill>
        <p:spPr>
          <a:xfrm>
            <a:off x="3275856" y="0"/>
            <a:ext cx="5868144" cy="47667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a:off x="3275856" y="6381328"/>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868144" y="476672"/>
            <a:ext cx="2910457" cy="2171322"/>
          </a:xfrm>
          <a:prstGeom prst="rect">
            <a:avLst/>
          </a:prstGeom>
        </p:spPr>
      </p:pic>
      <p:pic>
        <p:nvPicPr>
          <p:cNvPr id="8" name="Picture 7"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64088" y="407972"/>
            <a:ext cx="3456384" cy="1697441"/>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9" name="Picture 8" descr="Colour Strip.jpg"/>
          <p:cNvPicPr>
            <a:picLocks noChangeAspect="1"/>
          </p:cNvPicPr>
          <p:nvPr userDrawn="1"/>
        </p:nvPicPr>
        <p:blipFill>
          <a:blip r:embed="rId2" cstate="print"/>
          <a:stretch>
            <a:fillRect/>
          </a:stretch>
        </p:blipFill>
        <p:spPr>
          <a:xfrm>
            <a:off x="2123728" y="0"/>
            <a:ext cx="7020272" cy="311823"/>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0" y="6546177"/>
            <a:ext cx="7020272" cy="311823"/>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CBF36-EF5A-4749-AAA0-29A8BE84FFD0}" type="datetimeFigureOut">
              <a:rPr lang="en-GB" smtClean="0"/>
              <a:pPr/>
              <a:t>29/07/2021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36BD09-2225-4D3F-80F2-64A4E7095FD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43.jpeg"/></Relationships>
</file>

<file path=ppt/slides/_rels/slide11.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4.jpeg"/><Relationship Id="rId7" Type="http://schemas.openxmlformats.org/officeDocument/2006/relationships/image" Target="../media/image48.jpeg"/><Relationship Id="rId12"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47.jpeg"/><Relationship Id="rId11" Type="http://schemas.openxmlformats.org/officeDocument/2006/relationships/image" Target="../media/image15.png"/><Relationship Id="rId5" Type="http://schemas.openxmlformats.org/officeDocument/2006/relationships/image" Target="../media/image46.jpeg"/><Relationship Id="rId10" Type="http://schemas.openxmlformats.org/officeDocument/2006/relationships/image" Target="../media/image17.png"/><Relationship Id="rId4" Type="http://schemas.openxmlformats.org/officeDocument/2006/relationships/image" Target="../media/image45.jpeg"/><Relationship Id="rId9" Type="http://schemas.openxmlformats.org/officeDocument/2006/relationships/image" Target="../media/image50.jpeg"/></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14.png"/><Relationship Id="rId2" Type="http://schemas.openxmlformats.org/officeDocument/2006/relationships/notesSlide" Target="../notesSlides/notesSlide11.xml"/><Relationship Id="rId16" Type="http://schemas.openxmlformats.org/officeDocument/2006/relationships/image" Target="../media/image17.png"/><Relationship Id="rId1" Type="http://schemas.openxmlformats.org/officeDocument/2006/relationships/slideLayout" Target="../slideLayouts/slideLayout11.xml"/><Relationship Id="rId6" Type="http://schemas.openxmlformats.org/officeDocument/2006/relationships/image" Target="../media/image54.png"/><Relationship Id="rId11" Type="http://schemas.openxmlformats.org/officeDocument/2006/relationships/image" Target="../media/image13.png"/><Relationship Id="rId5" Type="http://schemas.openxmlformats.org/officeDocument/2006/relationships/image" Target="../media/image53.png"/><Relationship Id="rId15" Type="http://schemas.openxmlformats.org/officeDocument/2006/relationships/image" Target="../media/image16.png"/><Relationship Id="rId10" Type="http://schemas.openxmlformats.org/officeDocument/2006/relationships/image" Target="../media/image12.png"/><Relationship Id="rId4" Type="http://schemas.openxmlformats.org/officeDocument/2006/relationships/image" Target="../media/image52.png"/><Relationship Id="rId9" Type="http://schemas.openxmlformats.org/officeDocument/2006/relationships/image" Target="../media/image19.png"/><Relationship Id="rId1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image" Target="../media/image58.png"/></Relationships>
</file>

<file path=ppt/slides/_rels/slide1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hyperlink" Target="http://www.wowscience.co.uk/" TargetMode="External"/><Relationship Id="rId7" Type="http://schemas.openxmlformats.org/officeDocument/2006/relationships/image" Target="../media/image63.emf"/><Relationship Id="rId2" Type="http://schemas.openxmlformats.org/officeDocument/2006/relationships/hyperlink" Target="http://www.pstt.org.uk/" TargetMode="External"/><Relationship Id="rId1" Type="http://schemas.openxmlformats.org/officeDocument/2006/relationships/slideLayout" Target="../slideLayouts/slideLayout11.xml"/><Relationship Id="rId6" Type="http://schemas.openxmlformats.org/officeDocument/2006/relationships/image" Target="../media/image62.jpeg"/><Relationship Id="rId5" Type="http://schemas.openxmlformats.org/officeDocument/2006/relationships/image" Target="../media/image61.png"/><Relationship Id="rId4" Type="http://schemas.openxmlformats.org/officeDocument/2006/relationships/image" Target="../media/image6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13.pn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image" Target="../media/image26.png"/><Relationship Id="rId4" Type="http://schemas.openxmlformats.org/officeDocument/2006/relationships/image" Target="../media/image25.jpeg"/></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image" Target="../media/image35.png"/><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F206B-A9C6-9745-8A2F-BCEABD5C9F3F}"/>
              </a:ext>
            </a:extLst>
          </p:cNvPr>
          <p:cNvSpPr>
            <a:spLocks noGrp="1"/>
          </p:cNvSpPr>
          <p:nvPr>
            <p:ph type="ctrTitle"/>
          </p:nvPr>
        </p:nvSpPr>
        <p:spPr>
          <a:xfrm>
            <a:off x="288289" y="2924944"/>
            <a:ext cx="8698712" cy="1470025"/>
          </a:xfrm>
        </p:spPr>
        <p:txBody>
          <a:bodyPr>
            <a:normAutofit/>
          </a:bodyPr>
          <a:lstStyle/>
          <a:p>
            <a:r>
              <a:rPr lang="en-GB" sz="4000" dirty="0"/>
              <a:t>I bet you didn’t know…</a:t>
            </a:r>
            <a:br>
              <a:rPr lang="en-GB" sz="4000" dirty="0"/>
            </a:br>
            <a:r>
              <a:rPr lang="en-GB" sz="4000" dirty="0"/>
              <a:t>Can plants hear and respond to sounds?</a:t>
            </a:r>
          </a:p>
        </p:txBody>
      </p:sp>
      <p:sp>
        <p:nvSpPr>
          <p:cNvPr id="10" name="TextBox 9">
            <a:extLst>
              <a:ext uri="{FF2B5EF4-FFF2-40B4-BE49-F238E27FC236}">
                <a16:creationId xmlns:a16="http://schemas.microsoft.com/office/drawing/2014/main" id="{CD64CD41-2F05-4C8D-8E44-AB1427011AC8}"/>
              </a:ext>
            </a:extLst>
          </p:cNvPr>
          <p:cNvSpPr txBox="1"/>
          <p:nvPr/>
        </p:nvSpPr>
        <p:spPr>
          <a:xfrm>
            <a:off x="425384" y="5090366"/>
            <a:ext cx="2321599" cy="1200329"/>
          </a:xfrm>
          <a:prstGeom prst="rect">
            <a:avLst/>
          </a:prstGeom>
          <a:noFill/>
          <a:ln w="25400">
            <a:solidFill>
              <a:schemeClr val="accent1">
                <a:shade val="50000"/>
              </a:schemeClr>
            </a:solidFill>
          </a:ln>
        </p:spPr>
        <p:txBody>
          <a:bodyPr wrap="square" rtlCol="0">
            <a:spAutoFit/>
          </a:bodyPr>
          <a:lstStyle/>
          <a:p>
            <a:pPr algn="ctr"/>
            <a:r>
              <a:rPr lang="en-GB" b="1" dirty="0"/>
              <a:t>Curriculum Areas</a:t>
            </a:r>
          </a:p>
          <a:p>
            <a:pPr algn="ctr"/>
            <a:r>
              <a:rPr lang="en-GB" dirty="0"/>
              <a:t>Plants</a:t>
            </a:r>
          </a:p>
          <a:p>
            <a:pPr algn="ctr"/>
            <a:r>
              <a:rPr lang="en-GB" dirty="0"/>
              <a:t>Sound</a:t>
            </a:r>
          </a:p>
          <a:p>
            <a:pPr algn="ctr"/>
            <a:r>
              <a:rPr lang="en-GB" dirty="0"/>
              <a:t>Adaptation/Evolution</a:t>
            </a:r>
          </a:p>
        </p:txBody>
      </p:sp>
      <p:sp>
        <p:nvSpPr>
          <p:cNvPr id="14" name="Subtitle 2">
            <a:extLst>
              <a:ext uri="{FF2B5EF4-FFF2-40B4-BE49-F238E27FC236}">
                <a16:creationId xmlns:a16="http://schemas.microsoft.com/office/drawing/2014/main" id="{0A769EF7-86EF-3D4E-8CBA-0404B30D5438}"/>
              </a:ext>
            </a:extLst>
          </p:cNvPr>
          <p:cNvSpPr>
            <a:spLocks noGrp="1"/>
          </p:cNvSpPr>
          <p:nvPr>
            <p:ph type="subTitle" idx="1"/>
          </p:nvPr>
        </p:nvSpPr>
        <p:spPr>
          <a:xfrm>
            <a:off x="1505793" y="4297161"/>
            <a:ext cx="6400800" cy="1296144"/>
          </a:xfrm>
        </p:spPr>
        <p:txBody>
          <a:bodyPr/>
          <a:lstStyle/>
          <a:p>
            <a:r>
              <a:rPr lang="en-GB" dirty="0"/>
              <a:t>Teacher Guide</a:t>
            </a:r>
          </a:p>
        </p:txBody>
      </p:sp>
      <p:sp>
        <p:nvSpPr>
          <p:cNvPr id="9" name="TextBox 8">
            <a:extLst>
              <a:ext uri="{FF2B5EF4-FFF2-40B4-BE49-F238E27FC236}">
                <a16:creationId xmlns:a16="http://schemas.microsoft.com/office/drawing/2014/main" id="{110E483E-AA85-49B3-BDF5-097C1AF2B762}"/>
              </a:ext>
            </a:extLst>
          </p:cNvPr>
          <p:cNvSpPr txBox="1"/>
          <p:nvPr/>
        </p:nvSpPr>
        <p:spPr>
          <a:xfrm>
            <a:off x="6918713" y="5091829"/>
            <a:ext cx="1799614" cy="1200329"/>
          </a:xfrm>
          <a:prstGeom prst="rect">
            <a:avLst/>
          </a:prstGeom>
          <a:noFill/>
          <a:ln w="25400">
            <a:solidFill>
              <a:schemeClr val="accent1">
                <a:shade val="50000"/>
              </a:schemeClr>
            </a:solidFill>
          </a:ln>
        </p:spPr>
        <p:txBody>
          <a:bodyPr wrap="square" rtlCol="0">
            <a:spAutoFit/>
          </a:bodyPr>
          <a:lstStyle/>
          <a:p>
            <a:pPr algn="ctr"/>
            <a:r>
              <a:rPr lang="en-GB" b="1" dirty="0"/>
              <a:t>Ages</a:t>
            </a:r>
          </a:p>
          <a:p>
            <a:pPr algn="ctr"/>
            <a:endParaRPr lang="en-GB" b="1" dirty="0"/>
          </a:p>
          <a:p>
            <a:pPr algn="ctr"/>
            <a:r>
              <a:rPr lang="en-GB" dirty="0"/>
              <a:t>5-11</a:t>
            </a:r>
          </a:p>
          <a:p>
            <a:pPr algn="ctr"/>
            <a:endParaRPr lang="en-GB" dirty="0"/>
          </a:p>
        </p:txBody>
      </p:sp>
      <p:pic>
        <p:nvPicPr>
          <p:cNvPr id="5" name="Picture 4" descr="A plant in a pot&#10;&#10;Description automatically generated with medium confidence">
            <a:extLst>
              <a:ext uri="{FF2B5EF4-FFF2-40B4-BE49-F238E27FC236}">
                <a16:creationId xmlns:a16="http://schemas.microsoft.com/office/drawing/2014/main" id="{99D06873-DC23-43F2-8461-B753271259C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19751" y="4907044"/>
            <a:ext cx="1239317" cy="1629787"/>
          </a:xfrm>
          <a:prstGeom prst="rect">
            <a:avLst/>
          </a:prstGeom>
        </p:spPr>
      </p:pic>
      <p:pic>
        <p:nvPicPr>
          <p:cNvPr id="12" name="Picture 11" descr="A picture containing text, sign, dark, close&#10;&#10;Description automatically generated">
            <a:extLst>
              <a:ext uri="{FF2B5EF4-FFF2-40B4-BE49-F238E27FC236}">
                <a16:creationId xmlns:a16="http://schemas.microsoft.com/office/drawing/2014/main" id="{40D539BD-2D3F-4AF8-88FC-B8AA8498F9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58718" y="5316826"/>
            <a:ext cx="1154649" cy="894853"/>
          </a:xfrm>
          <a:prstGeom prst="rect">
            <a:avLst/>
          </a:prstGeom>
        </p:spPr>
      </p:pic>
      <p:pic>
        <p:nvPicPr>
          <p:cNvPr id="15" name="Picture 14" descr="Icon&#10;&#10;Description automatically generated">
            <a:extLst>
              <a:ext uri="{FF2B5EF4-FFF2-40B4-BE49-F238E27FC236}">
                <a16:creationId xmlns:a16="http://schemas.microsoft.com/office/drawing/2014/main" id="{E1E5FF01-61A6-484B-AC08-8E68B36A829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05773" y="1812669"/>
            <a:ext cx="720000" cy="720000"/>
          </a:xfrm>
          <a:prstGeom prst="rect">
            <a:avLst/>
          </a:prstGeom>
        </p:spPr>
      </p:pic>
      <p:pic>
        <p:nvPicPr>
          <p:cNvPr id="17" name="Picture 16" descr="Icon&#10;&#10;Description automatically generated">
            <a:extLst>
              <a:ext uri="{FF2B5EF4-FFF2-40B4-BE49-F238E27FC236}">
                <a16:creationId xmlns:a16="http://schemas.microsoft.com/office/drawing/2014/main" id="{7D44371B-10B3-440F-8CC7-E3DADAD128C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73773" y="1812669"/>
            <a:ext cx="720000" cy="720000"/>
          </a:xfrm>
          <a:prstGeom prst="rect">
            <a:avLst/>
          </a:prstGeom>
        </p:spPr>
      </p:pic>
      <p:pic>
        <p:nvPicPr>
          <p:cNvPr id="18" name="Picture 17" descr="Icon&#10;&#10;Description automatically generated">
            <a:extLst>
              <a:ext uri="{FF2B5EF4-FFF2-40B4-BE49-F238E27FC236}">
                <a16:creationId xmlns:a16="http://schemas.microsoft.com/office/drawing/2014/main" id="{A21AF6B9-14FE-41C6-93EC-8D051D36F58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139068" y="1812975"/>
            <a:ext cx="720000" cy="720000"/>
          </a:xfrm>
          <a:prstGeom prst="rect">
            <a:avLst/>
          </a:prstGeom>
        </p:spPr>
      </p:pic>
      <p:pic>
        <p:nvPicPr>
          <p:cNvPr id="19" name="Picture 18" descr="Icon&#10;&#10;Description automatically generated">
            <a:extLst>
              <a:ext uri="{FF2B5EF4-FFF2-40B4-BE49-F238E27FC236}">
                <a16:creationId xmlns:a16="http://schemas.microsoft.com/office/drawing/2014/main" id="{8900C274-E8CE-473E-8D6D-F5734F67D5C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88190" y="1815244"/>
            <a:ext cx="720000" cy="720000"/>
          </a:xfrm>
          <a:prstGeom prst="rect">
            <a:avLst/>
          </a:prstGeom>
        </p:spPr>
      </p:pic>
      <p:pic>
        <p:nvPicPr>
          <p:cNvPr id="20" name="Picture 19" descr="Icon&#10;&#10;Description automatically generated">
            <a:extLst>
              <a:ext uri="{FF2B5EF4-FFF2-40B4-BE49-F238E27FC236}">
                <a16:creationId xmlns:a16="http://schemas.microsoft.com/office/drawing/2014/main" id="{73E43B83-2069-4AB5-B220-74418881D45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644190" y="1812669"/>
            <a:ext cx="720000" cy="720000"/>
          </a:xfrm>
          <a:prstGeom prst="rect">
            <a:avLst/>
          </a:prstGeom>
        </p:spPr>
      </p:pic>
      <p:pic>
        <p:nvPicPr>
          <p:cNvPr id="21" name="Picture 20" descr="Icon&#10;&#10;Description automatically generated">
            <a:extLst>
              <a:ext uri="{FF2B5EF4-FFF2-40B4-BE49-F238E27FC236}">
                <a16:creationId xmlns:a16="http://schemas.microsoft.com/office/drawing/2014/main" id="{30DB374C-AE79-449A-A4CF-CFE02A89E55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900190" y="1812669"/>
            <a:ext cx="720000" cy="720000"/>
          </a:xfrm>
          <a:prstGeom prst="rect">
            <a:avLst/>
          </a:prstGeom>
        </p:spPr>
      </p:pic>
      <p:pic>
        <p:nvPicPr>
          <p:cNvPr id="22" name="Picture 21" descr="Icon&#10;&#10;Description automatically generated">
            <a:extLst>
              <a:ext uri="{FF2B5EF4-FFF2-40B4-BE49-F238E27FC236}">
                <a16:creationId xmlns:a16="http://schemas.microsoft.com/office/drawing/2014/main" id="{A5B91660-6355-4273-858F-BA86357C334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133668" y="693071"/>
            <a:ext cx="720000" cy="720000"/>
          </a:xfrm>
          <a:prstGeom prst="rect">
            <a:avLst/>
          </a:prstGeom>
        </p:spPr>
      </p:pic>
      <p:pic>
        <p:nvPicPr>
          <p:cNvPr id="23" name="Picture 22" descr="A picture containing text, sign, clipart, vector graphics&#10;&#10;Description automatically generated">
            <a:extLst>
              <a:ext uri="{FF2B5EF4-FFF2-40B4-BE49-F238E27FC236}">
                <a16:creationId xmlns:a16="http://schemas.microsoft.com/office/drawing/2014/main" id="{06E6B4B3-5EBA-469E-92CB-15F554C7F851}"/>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346193" y="696549"/>
            <a:ext cx="720000" cy="720000"/>
          </a:xfrm>
          <a:prstGeom prst="rect">
            <a:avLst/>
          </a:prstGeom>
        </p:spPr>
      </p:pic>
      <p:pic>
        <p:nvPicPr>
          <p:cNvPr id="24" name="Picture 23" descr="Logo, icon&#10;&#10;Description automatically generated">
            <a:extLst>
              <a:ext uri="{FF2B5EF4-FFF2-40B4-BE49-F238E27FC236}">
                <a16:creationId xmlns:a16="http://schemas.microsoft.com/office/drawing/2014/main" id="{2806AA92-C7DD-4BCB-AF61-F5944E6762C7}"/>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558718" y="696549"/>
            <a:ext cx="720000" cy="720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5E45217-D4B9-442F-99F1-0A86E3CBE084}"/>
              </a:ext>
            </a:extLst>
          </p:cNvPr>
          <p:cNvSpPr txBox="1"/>
          <p:nvPr/>
        </p:nvSpPr>
        <p:spPr>
          <a:xfrm>
            <a:off x="720000" y="360000"/>
            <a:ext cx="3284489" cy="369332"/>
          </a:xfrm>
          <a:prstGeom prst="rect">
            <a:avLst/>
          </a:prstGeom>
          <a:noFill/>
        </p:spPr>
        <p:txBody>
          <a:bodyPr wrap="none" rtlCol="0">
            <a:spAutoFit/>
          </a:bodyPr>
          <a:lstStyle/>
          <a:p>
            <a:r>
              <a:rPr lang="en-GB" b="1" dirty="0"/>
              <a:t>What did the scientists find out?</a:t>
            </a:r>
          </a:p>
        </p:txBody>
      </p:sp>
      <p:sp>
        <p:nvSpPr>
          <p:cNvPr id="4" name="TextBox 3">
            <a:extLst>
              <a:ext uri="{FF2B5EF4-FFF2-40B4-BE49-F238E27FC236}">
                <a16:creationId xmlns:a16="http://schemas.microsoft.com/office/drawing/2014/main" id="{650C99AE-F0A8-4828-98E9-7E5FBE1D9B85}"/>
              </a:ext>
            </a:extLst>
          </p:cNvPr>
          <p:cNvSpPr txBox="1"/>
          <p:nvPr/>
        </p:nvSpPr>
        <p:spPr>
          <a:xfrm>
            <a:off x="751897" y="960596"/>
            <a:ext cx="8068576" cy="646331"/>
          </a:xfrm>
          <a:prstGeom prst="rect">
            <a:avLst/>
          </a:prstGeom>
          <a:noFill/>
        </p:spPr>
        <p:txBody>
          <a:bodyPr wrap="square" rtlCol="0">
            <a:spAutoFit/>
          </a:bodyPr>
          <a:lstStyle/>
          <a:p>
            <a:r>
              <a:rPr lang="en-GB" dirty="0"/>
              <a:t>3. Some plants have </a:t>
            </a:r>
            <a:r>
              <a:rPr lang="en-GB" dirty="0">
                <a:latin typeface="Calibri" panose="020F0502020204030204" pitchFamily="34" charset="0"/>
                <a:ea typeface="Times New Roman" panose="02020603050405020304" pitchFamily="18" charset="0"/>
              </a:rPr>
              <a:t>changed their structure over time to improve their chances of survival.</a:t>
            </a:r>
            <a:endParaRPr lang="en-GB" dirty="0"/>
          </a:p>
        </p:txBody>
      </p:sp>
      <p:pic>
        <p:nvPicPr>
          <p:cNvPr id="8" name="Picture 7" descr="A picture containing bat, mammal, brown&#10;&#10;Description automatically generated">
            <a:extLst>
              <a:ext uri="{FF2B5EF4-FFF2-40B4-BE49-F238E27FC236}">
                <a16:creationId xmlns:a16="http://schemas.microsoft.com/office/drawing/2014/main" id="{D58D4182-D34F-438B-9E4B-5C3CECE6DC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3608" y="1988839"/>
            <a:ext cx="2736304" cy="3171458"/>
          </a:xfrm>
          <a:prstGeom prst="rect">
            <a:avLst/>
          </a:prstGeom>
          <a:ln w="38100">
            <a:solidFill>
              <a:schemeClr val="accent1">
                <a:shade val="50000"/>
              </a:schemeClr>
            </a:solidFill>
          </a:ln>
        </p:spPr>
      </p:pic>
      <p:pic>
        <p:nvPicPr>
          <p:cNvPr id="10" name="Picture 9" descr="A picture containing tree, outdoor, plant, lush&#10;&#10;Description automatically generated">
            <a:extLst>
              <a:ext uri="{FF2B5EF4-FFF2-40B4-BE49-F238E27FC236}">
                <a16:creationId xmlns:a16="http://schemas.microsoft.com/office/drawing/2014/main" id="{3E2BE4A9-A2D0-4436-8AE1-791FA8B9F9C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60815" y="1988839"/>
            <a:ext cx="4228609" cy="3171457"/>
          </a:xfrm>
          <a:prstGeom prst="rect">
            <a:avLst/>
          </a:prstGeom>
          <a:ln w="38100">
            <a:solidFill>
              <a:schemeClr val="accent1">
                <a:shade val="50000"/>
              </a:schemeClr>
            </a:solidFill>
          </a:ln>
        </p:spPr>
      </p:pic>
      <p:sp>
        <p:nvSpPr>
          <p:cNvPr id="11" name="Rectangle: Rounded Corners 10">
            <a:extLst>
              <a:ext uri="{FF2B5EF4-FFF2-40B4-BE49-F238E27FC236}">
                <a16:creationId xmlns:a16="http://schemas.microsoft.com/office/drawing/2014/main" id="{261BE704-29CA-454E-BA99-D43788C28E98}"/>
              </a:ext>
            </a:extLst>
          </p:cNvPr>
          <p:cNvSpPr/>
          <p:nvPr/>
        </p:nvSpPr>
        <p:spPr>
          <a:xfrm>
            <a:off x="1473817" y="5589240"/>
            <a:ext cx="6624736"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might the structure of a ‘hearing’ plant change over time?</a:t>
            </a:r>
          </a:p>
        </p:txBody>
      </p:sp>
    </p:spTree>
    <p:extLst>
      <p:ext uri="{BB962C8B-B14F-4D97-AF65-F5344CB8AC3E}">
        <p14:creationId xmlns:p14="http://schemas.microsoft.com/office/powerpoint/2010/main" val="2251506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BCD71B-940F-4A09-AEC5-C17AACF862FF}"/>
              </a:ext>
            </a:extLst>
          </p:cNvPr>
          <p:cNvSpPr txBox="1"/>
          <p:nvPr/>
        </p:nvSpPr>
        <p:spPr>
          <a:xfrm>
            <a:off x="714178" y="190860"/>
            <a:ext cx="2109360" cy="369332"/>
          </a:xfrm>
          <a:prstGeom prst="rect">
            <a:avLst/>
          </a:prstGeom>
          <a:noFill/>
        </p:spPr>
        <p:txBody>
          <a:bodyPr wrap="none" rtlCol="0">
            <a:spAutoFit/>
          </a:bodyPr>
          <a:lstStyle/>
          <a:p>
            <a:r>
              <a:rPr lang="en-GB" b="1" dirty="0"/>
              <a:t>Longer investigation</a:t>
            </a:r>
          </a:p>
        </p:txBody>
      </p:sp>
      <p:sp>
        <p:nvSpPr>
          <p:cNvPr id="3" name="Rectangle: Rounded Corners 8">
            <a:extLst>
              <a:ext uri="{FF2B5EF4-FFF2-40B4-BE49-F238E27FC236}">
                <a16:creationId xmlns:a16="http://schemas.microsoft.com/office/drawing/2014/main" id="{286E2E76-0CEF-4872-8F33-5547DF8689F7}"/>
              </a:ext>
            </a:extLst>
          </p:cNvPr>
          <p:cNvSpPr/>
          <p:nvPr/>
        </p:nvSpPr>
        <p:spPr>
          <a:xfrm>
            <a:off x="800933" y="878276"/>
            <a:ext cx="8028536" cy="4886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What do these body parts let you do?</a:t>
            </a:r>
          </a:p>
        </p:txBody>
      </p:sp>
      <p:pic>
        <p:nvPicPr>
          <p:cNvPr id="5" name="Picture 4" descr="A picture containing person, young, indoor, child&#10;&#10;Description automatically generated">
            <a:extLst>
              <a:ext uri="{FF2B5EF4-FFF2-40B4-BE49-F238E27FC236}">
                <a16:creationId xmlns:a16="http://schemas.microsoft.com/office/drawing/2014/main" id="{47E139A6-7D94-43CC-A238-3A940F97502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71800" y="1772816"/>
            <a:ext cx="3528392" cy="1152128"/>
          </a:xfrm>
          <a:prstGeom prst="rect">
            <a:avLst/>
          </a:prstGeom>
        </p:spPr>
      </p:pic>
      <p:pic>
        <p:nvPicPr>
          <p:cNvPr id="17" name="Picture 16" descr="A picture containing person, child, young, little&#10;&#10;Description automatically generated">
            <a:extLst>
              <a:ext uri="{FF2B5EF4-FFF2-40B4-BE49-F238E27FC236}">
                <a16:creationId xmlns:a16="http://schemas.microsoft.com/office/drawing/2014/main" id="{3BFCE6F5-2C9E-456E-BB03-0B25DE3DB36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593925" y="4252344"/>
            <a:ext cx="1884142" cy="1194672"/>
          </a:xfrm>
          <a:prstGeom prst="rect">
            <a:avLst/>
          </a:prstGeom>
        </p:spPr>
      </p:pic>
      <p:pic>
        <p:nvPicPr>
          <p:cNvPr id="21" name="Picture 20" descr="A picture containing outdoor, person&#10;&#10;Description automatically generated">
            <a:extLst>
              <a:ext uri="{FF2B5EF4-FFF2-40B4-BE49-F238E27FC236}">
                <a16:creationId xmlns:a16="http://schemas.microsoft.com/office/drawing/2014/main" id="{53FA219A-5DD9-40C6-ACE5-BDC19435578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816182" y="2602745"/>
            <a:ext cx="967533" cy="1715085"/>
          </a:xfrm>
          <a:prstGeom prst="rect">
            <a:avLst/>
          </a:prstGeom>
        </p:spPr>
      </p:pic>
      <p:pic>
        <p:nvPicPr>
          <p:cNvPr id="27" name="Picture 26" descr="A child smiling for the camera&#10;&#10;Description automatically generated with low confidence">
            <a:extLst>
              <a:ext uri="{FF2B5EF4-FFF2-40B4-BE49-F238E27FC236}">
                <a16:creationId xmlns:a16="http://schemas.microsoft.com/office/drawing/2014/main" id="{20E29D6D-CCAC-4812-B4D6-38C57E9FB47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288277" y="2602745"/>
            <a:ext cx="883828" cy="1877905"/>
          </a:xfrm>
          <a:prstGeom prst="rect">
            <a:avLst/>
          </a:prstGeom>
        </p:spPr>
      </p:pic>
      <p:pic>
        <p:nvPicPr>
          <p:cNvPr id="7" name="Picture 6" descr="A close up of a child&#10;&#10;Description automatically generated with medium confidence">
            <a:extLst>
              <a:ext uri="{FF2B5EF4-FFF2-40B4-BE49-F238E27FC236}">
                <a16:creationId xmlns:a16="http://schemas.microsoft.com/office/drawing/2014/main" id="{761C0847-9F8D-4FD3-B246-BBBB3C49EB9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1129566">
            <a:off x="3693335" y="2750434"/>
            <a:ext cx="1685322" cy="1615610"/>
          </a:xfrm>
          <a:prstGeom prst="ellipse">
            <a:avLst/>
          </a:prstGeom>
          <a:ln w="3175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1" name="Picture 30" descr="A picture containing person, child, young, little&#10;&#10;Description automatically generated">
            <a:extLst>
              <a:ext uri="{FF2B5EF4-FFF2-40B4-BE49-F238E27FC236}">
                <a16:creationId xmlns:a16="http://schemas.microsoft.com/office/drawing/2014/main" id="{97CF4784-3466-4CB3-AD90-B41B19AD9DC8}"/>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164101" y="4672141"/>
            <a:ext cx="2016007" cy="1975713"/>
          </a:xfrm>
          <a:prstGeom prst="ellipse">
            <a:avLst/>
          </a:prstGeom>
          <a:ln w="3175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5" name="Picture 34" descr="A picture containing person, doll, toy, dessert&#10;&#10;Description automatically generated">
            <a:extLst>
              <a:ext uri="{FF2B5EF4-FFF2-40B4-BE49-F238E27FC236}">
                <a16:creationId xmlns:a16="http://schemas.microsoft.com/office/drawing/2014/main" id="{0A2F8896-101D-43AE-A922-7FB6C7287E8A}"/>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rot="20100299">
            <a:off x="808669" y="4652484"/>
            <a:ext cx="2015024" cy="2015024"/>
          </a:xfrm>
          <a:prstGeom prst="ellipse">
            <a:avLst/>
          </a:prstGeom>
          <a:ln w="3175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descr="Icon&#10;&#10;Description automatically generated">
            <a:extLst>
              <a:ext uri="{FF2B5EF4-FFF2-40B4-BE49-F238E27FC236}">
                <a16:creationId xmlns:a16="http://schemas.microsoft.com/office/drawing/2014/main" id="{B38D51C7-4217-438E-9E9D-13CB2C92FA15}"/>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358856" y="80188"/>
            <a:ext cx="720000" cy="720000"/>
          </a:xfrm>
          <a:prstGeom prst="rect">
            <a:avLst/>
          </a:prstGeom>
        </p:spPr>
      </p:pic>
      <p:pic>
        <p:nvPicPr>
          <p:cNvPr id="9" name="Picture 8" descr="Icon&#10;&#10;Description automatically generated">
            <a:extLst>
              <a:ext uri="{FF2B5EF4-FFF2-40B4-BE49-F238E27FC236}">
                <a16:creationId xmlns:a16="http://schemas.microsoft.com/office/drawing/2014/main" id="{2E9D53A8-477E-4B70-BB89-5A3B7EF1A82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106755" y="80188"/>
            <a:ext cx="720000" cy="720000"/>
          </a:xfrm>
          <a:prstGeom prst="rect">
            <a:avLst/>
          </a:prstGeom>
        </p:spPr>
      </p:pic>
      <p:pic>
        <p:nvPicPr>
          <p:cNvPr id="11" name="Picture 10" descr="Logo, icon&#10;&#10;Description automatically generated">
            <a:extLst>
              <a:ext uri="{FF2B5EF4-FFF2-40B4-BE49-F238E27FC236}">
                <a16:creationId xmlns:a16="http://schemas.microsoft.com/office/drawing/2014/main" id="{A0004DE0-174E-446D-8D1A-F53A54C156D5}"/>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853338" y="80188"/>
            <a:ext cx="720000" cy="720000"/>
          </a:xfrm>
          <a:prstGeom prst="rect">
            <a:avLst/>
          </a:prstGeom>
        </p:spPr>
      </p:pic>
    </p:spTree>
    <p:extLst>
      <p:ext uri="{BB962C8B-B14F-4D97-AF65-F5344CB8AC3E}">
        <p14:creationId xmlns:p14="http://schemas.microsoft.com/office/powerpoint/2010/main" val="732501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14178" y="190860"/>
            <a:ext cx="1525989" cy="646331"/>
          </a:xfrm>
          <a:prstGeom prst="rect">
            <a:avLst/>
          </a:prstGeom>
          <a:noFill/>
        </p:spPr>
        <p:txBody>
          <a:bodyPr wrap="square" rtlCol="0">
            <a:spAutoFit/>
          </a:bodyPr>
          <a:lstStyle/>
          <a:p>
            <a:r>
              <a:rPr lang="en-GB" b="1" dirty="0"/>
              <a:t>Longer investigation</a:t>
            </a:r>
          </a:p>
        </p:txBody>
      </p:sp>
      <p:sp>
        <p:nvSpPr>
          <p:cNvPr id="17" name="Rectangle 16">
            <a:extLst>
              <a:ext uri="{FF2B5EF4-FFF2-40B4-BE49-F238E27FC236}">
                <a16:creationId xmlns:a16="http://schemas.microsoft.com/office/drawing/2014/main" id="{7312E067-53C9-4D25-BACE-70AEA9C4C2EB}"/>
              </a:ext>
            </a:extLst>
          </p:cNvPr>
          <p:cNvSpPr/>
          <p:nvPr/>
        </p:nvSpPr>
        <p:spPr>
          <a:xfrm>
            <a:off x="6700483" y="4653573"/>
            <a:ext cx="1506393" cy="369332"/>
          </a:xfrm>
          <a:prstGeom prst="rect">
            <a:avLst/>
          </a:prstGeom>
        </p:spPr>
        <p:txBody>
          <a:bodyPr wrap="square">
            <a:spAutoFit/>
          </a:bodyPr>
          <a:lstStyle/>
          <a:p>
            <a:pPr algn="ctr"/>
            <a:endParaRPr lang="en-GB" dirty="0"/>
          </a:p>
        </p:txBody>
      </p:sp>
      <p:grpSp>
        <p:nvGrpSpPr>
          <p:cNvPr id="6" name="Group 5"/>
          <p:cNvGrpSpPr/>
          <p:nvPr/>
        </p:nvGrpSpPr>
        <p:grpSpPr>
          <a:xfrm>
            <a:off x="791936" y="1597005"/>
            <a:ext cx="4068095" cy="3804454"/>
            <a:chOff x="766770" y="2780928"/>
            <a:chExt cx="2309186" cy="2579560"/>
          </a:xfrm>
        </p:grpSpPr>
        <p:sp>
          <p:nvSpPr>
            <p:cNvPr id="11" name="Rectangle: Rounded Corners 10">
              <a:extLst>
                <a:ext uri="{FF2B5EF4-FFF2-40B4-BE49-F238E27FC236}">
                  <a16:creationId xmlns:a16="http://schemas.microsoft.com/office/drawing/2014/main" id="{F585D00B-13A9-4BA0-8B2D-5DDA44050FC9}"/>
                </a:ext>
              </a:extLst>
            </p:cNvPr>
            <p:cNvSpPr/>
            <p:nvPr/>
          </p:nvSpPr>
          <p:spPr>
            <a:xfrm>
              <a:off x="766770" y="2780928"/>
              <a:ext cx="2309186" cy="25795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62ED0DB6-3353-4C19-BEFE-0DA97232295B}"/>
                </a:ext>
              </a:extLst>
            </p:cNvPr>
            <p:cNvSpPr/>
            <p:nvPr/>
          </p:nvSpPr>
          <p:spPr>
            <a:xfrm>
              <a:off x="804142" y="2864556"/>
              <a:ext cx="2141417" cy="369332"/>
            </a:xfrm>
            <a:prstGeom prst="rect">
              <a:avLst/>
            </a:prstGeom>
          </p:spPr>
          <p:txBody>
            <a:bodyPr wrap="square">
              <a:spAutoFit/>
            </a:bodyPr>
            <a:lstStyle/>
            <a:p>
              <a:endParaRPr lang="en-GB" b="1" dirty="0"/>
            </a:p>
          </p:txBody>
        </p:sp>
      </p:grpSp>
      <p:sp>
        <p:nvSpPr>
          <p:cNvPr id="36" name="Rectangle: Rounded Corners 8">
            <a:extLst>
              <a:ext uri="{FF2B5EF4-FFF2-40B4-BE49-F238E27FC236}">
                <a16:creationId xmlns:a16="http://schemas.microsoft.com/office/drawing/2014/main" id="{37DD0983-6F7B-4F9A-8995-EACBD7609CDE}"/>
              </a:ext>
            </a:extLst>
          </p:cNvPr>
          <p:cNvSpPr/>
          <p:nvPr/>
        </p:nvSpPr>
        <p:spPr>
          <a:xfrm>
            <a:off x="791936" y="925127"/>
            <a:ext cx="8098771" cy="4886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How could you investigate whether plants respond to sound?</a:t>
            </a:r>
          </a:p>
        </p:txBody>
      </p:sp>
      <p:sp>
        <p:nvSpPr>
          <p:cNvPr id="13" name="Rectangle: Rounded Corners 12">
            <a:extLst>
              <a:ext uri="{FF2B5EF4-FFF2-40B4-BE49-F238E27FC236}">
                <a16:creationId xmlns:a16="http://schemas.microsoft.com/office/drawing/2014/main" id="{7B40C002-2FC1-4A12-B84F-325DA081E1F2}"/>
              </a:ext>
            </a:extLst>
          </p:cNvPr>
          <p:cNvSpPr/>
          <p:nvPr/>
        </p:nvSpPr>
        <p:spPr>
          <a:xfrm>
            <a:off x="714177" y="5691444"/>
            <a:ext cx="8098771" cy="975696"/>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rPr>
              <a:t>Possible resources</a:t>
            </a:r>
          </a:p>
          <a:p>
            <a:r>
              <a:rPr lang="en-US" dirty="0">
                <a:solidFill>
                  <a:schemeClr val="tx1"/>
                </a:solidFill>
              </a:rPr>
              <a:t>Plants* (at least 2 similar plants), source of sound (e.g. radio or musical instrument), rulers/tape measures, stopwatch, data loggers</a:t>
            </a:r>
          </a:p>
        </p:txBody>
      </p:sp>
      <p:pic>
        <p:nvPicPr>
          <p:cNvPr id="4" name="Picture 3" descr="A plant in a pot&#10;&#10;Description automatically generated with medium confidence">
            <a:extLst>
              <a:ext uri="{FF2B5EF4-FFF2-40B4-BE49-F238E27FC236}">
                <a16:creationId xmlns:a16="http://schemas.microsoft.com/office/drawing/2014/main" id="{4D56B6B4-E0B4-4312-8839-26278DB115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67600" y="3215769"/>
            <a:ext cx="1512347" cy="1988840"/>
          </a:xfrm>
          <a:prstGeom prst="rect">
            <a:avLst/>
          </a:prstGeom>
        </p:spPr>
      </p:pic>
      <p:pic>
        <p:nvPicPr>
          <p:cNvPr id="9" name="Picture 8" descr="A picture containing text, clock, watch&#10;&#10;Description automatically generated">
            <a:extLst>
              <a:ext uri="{FF2B5EF4-FFF2-40B4-BE49-F238E27FC236}">
                <a16:creationId xmlns:a16="http://schemas.microsoft.com/office/drawing/2014/main" id="{146466C1-5E91-4764-84C5-CD20DF85B47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49933" y="1842922"/>
            <a:ext cx="1017133" cy="1287341"/>
          </a:xfrm>
          <a:prstGeom prst="rect">
            <a:avLst/>
          </a:prstGeom>
        </p:spPr>
      </p:pic>
      <p:pic>
        <p:nvPicPr>
          <p:cNvPr id="15" name="Picture 14" descr="A picture containing text, basket, container&#10;&#10;Description automatically generated">
            <a:extLst>
              <a:ext uri="{FF2B5EF4-FFF2-40B4-BE49-F238E27FC236}">
                <a16:creationId xmlns:a16="http://schemas.microsoft.com/office/drawing/2014/main" id="{3931E65F-08DD-4FF1-B01F-717462DA4A5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27775" y="3775936"/>
            <a:ext cx="1777751" cy="1467474"/>
          </a:xfrm>
          <a:prstGeom prst="rect">
            <a:avLst/>
          </a:prstGeom>
        </p:spPr>
      </p:pic>
      <p:pic>
        <p:nvPicPr>
          <p:cNvPr id="19" name="Picture 18" descr="A picture containing measuring stick&#10;&#10;Description automatically generated">
            <a:extLst>
              <a:ext uri="{FF2B5EF4-FFF2-40B4-BE49-F238E27FC236}">
                <a16:creationId xmlns:a16="http://schemas.microsoft.com/office/drawing/2014/main" id="{3726EAA8-B94A-4218-B3C0-BC41F27C1F6B}"/>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6200000">
            <a:off x="1436934" y="3203973"/>
            <a:ext cx="3551218" cy="450054"/>
          </a:xfrm>
          <a:prstGeom prst="rect">
            <a:avLst/>
          </a:prstGeom>
        </p:spPr>
      </p:pic>
      <p:sp>
        <p:nvSpPr>
          <p:cNvPr id="23" name="Rectangle: Rounded Corners 22">
            <a:extLst>
              <a:ext uri="{FF2B5EF4-FFF2-40B4-BE49-F238E27FC236}">
                <a16:creationId xmlns:a16="http://schemas.microsoft.com/office/drawing/2014/main" id="{381FAAC0-FC9D-4DEF-B7F8-E24B29323663}"/>
              </a:ext>
            </a:extLst>
          </p:cNvPr>
          <p:cNvSpPr/>
          <p:nvPr/>
        </p:nvSpPr>
        <p:spPr>
          <a:xfrm>
            <a:off x="5250295" y="4131348"/>
            <a:ext cx="3577701"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will you know if the plant has responded to the sound?</a:t>
            </a:r>
          </a:p>
        </p:txBody>
      </p:sp>
      <p:sp>
        <p:nvSpPr>
          <p:cNvPr id="25" name="Rectangle: Rounded Corners 24">
            <a:extLst>
              <a:ext uri="{FF2B5EF4-FFF2-40B4-BE49-F238E27FC236}">
                <a16:creationId xmlns:a16="http://schemas.microsoft.com/office/drawing/2014/main" id="{70898A1C-217A-4BA1-A128-46FF268E282B}"/>
              </a:ext>
            </a:extLst>
          </p:cNvPr>
          <p:cNvSpPr/>
          <p:nvPr/>
        </p:nvSpPr>
        <p:spPr>
          <a:xfrm>
            <a:off x="5250296" y="3278439"/>
            <a:ext cx="357770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What types of sounds will you investigate?</a:t>
            </a:r>
          </a:p>
        </p:txBody>
      </p:sp>
      <p:pic>
        <p:nvPicPr>
          <p:cNvPr id="22" name="Picture 21" descr="A picture containing knife, weapon&#10;&#10;Description automatically generated">
            <a:extLst>
              <a:ext uri="{FF2B5EF4-FFF2-40B4-BE49-F238E27FC236}">
                <a16:creationId xmlns:a16="http://schemas.microsoft.com/office/drawing/2014/main" id="{E639DF48-3C22-46FF-8217-86DF400AB34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5450" y="3132435"/>
            <a:ext cx="1930076" cy="965038"/>
          </a:xfrm>
          <a:prstGeom prst="rect">
            <a:avLst/>
          </a:prstGeom>
        </p:spPr>
      </p:pic>
      <p:sp>
        <p:nvSpPr>
          <p:cNvPr id="27" name="Rectangle: Rounded Corners 26">
            <a:extLst>
              <a:ext uri="{FF2B5EF4-FFF2-40B4-BE49-F238E27FC236}">
                <a16:creationId xmlns:a16="http://schemas.microsoft.com/office/drawing/2014/main" id="{F08CA6F6-47CA-4C30-AC07-8896F37F0F1C}"/>
              </a:ext>
            </a:extLst>
          </p:cNvPr>
          <p:cNvSpPr/>
          <p:nvPr/>
        </p:nvSpPr>
        <p:spPr>
          <a:xfrm>
            <a:off x="5250295" y="2364637"/>
            <a:ext cx="3577700" cy="5974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Where are the loud/quiet places in your school?</a:t>
            </a:r>
          </a:p>
        </p:txBody>
      </p:sp>
      <p:pic>
        <p:nvPicPr>
          <p:cNvPr id="7" name="Picture 6" descr="Icon&#10;&#10;Description automatically generated">
            <a:extLst>
              <a:ext uri="{FF2B5EF4-FFF2-40B4-BE49-F238E27FC236}">
                <a16:creationId xmlns:a16="http://schemas.microsoft.com/office/drawing/2014/main" id="{F244D770-B705-4E98-A1F6-C91F5A06F38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912109" y="61623"/>
            <a:ext cx="720000" cy="720000"/>
          </a:xfrm>
          <a:prstGeom prst="rect">
            <a:avLst/>
          </a:prstGeom>
        </p:spPr>
      </p:pic>
      <p:pic>
        <p:nvPicPr>
          <p:cNvPr id="18" name="Picture 17" descr="A picture containing text, sign, clipart, vector graphics&#10;&#10;Description automatically generated">
            <a:extLst>
              <a:ext uri="{FF2B5EF4-FFF2-40B4-BE49-F238E27FC236}">
                <a16:creationId xmlns:a16="http://schemas.microsoft.com/office/drawing/2014/main" id="{1631A731-0D59-4762-BA1F-5208A1CD395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150987" y="57778"/>
            <a:ext cx="720000" cy="720000"/>
          </a:xfrm>
          <a:prstGeom prst="rect">
            <a:avLst/>
          </a:prstGeom>
        </p:spPr>
      </p:pic>
      <p:pic>
        <p:nvPicPr>
          <p:cNvPr id="21" name="Picture 20" descr="Icon&#10;&#10;Description automatically generated">
            <a:extLst>
              <a:ext uri="{FF2B5EF4-FFF2-40B4-BE49-F238E27FC236}">
                <a16:creationId xmlns:a16="http://schemas.microsoft.com/office/drawing/2014/main" id="{B731F2A3-8E8D-4BDF-B891-F8EA639974C5}"/>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769289" y="54553"/>
            <a:ext cx="720000" cy="720000"/>
          </a:xfrm>
          <a:prstGeom prst="rect">
            <a:avLst/>
          </a:prstGeom>
        </p:spPr>
      </p:pic>
      <p:pic>
        <p:nvPicPr>
          <p:cNvPr id="26" name="Picture 25" descr="Icon&#10;&#10;Description automatically generated">
            <a:extLst>
              <a:ext uri="{FF2B5EF4-FFF2-40B4-BE49-F238E27FC236}">
                <a16:creationId xmlns:a16="http://schemas.microsoft.com/office/drawing/2014/main" id="{03580BDC-D38B-46F2-B6FD-BC467F115DD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537289" y="54553"/>
            <a:ext cx="720000" cy="720000"/>
          </a:xfrm>
          <a:prstGeom prst="rect">
            <a:avLst/>
          </a:prstGeom>
        </p:spPr>
      </p:pic>
      <p:pic>
        <p:nvPicPr>
          <p:cNvPr id="29" name="Picture 28" descr="Icon&#10;&#10;Description automatically generated">
            <a:extLst>
              <a:ext uri="{FF2B5EF4-FFF2-40B4-BE49-F238E27FC236}">
                <a16:creationId xmlns:a16="http://schemas.microsoft.com/office/drawing/2014/main" id="{85CD3E4A-2050-4E2F-9785-EA1C334BA7EE}"/>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302584" y="54859"/>
            <a:ext cx="720000" cy="720000"/>
          </a:xfrm>
          <a:prstGeom prst="rect">
            <a:avLst/>
          </a:prstGeom>
        </p:spPr>
      </p:pic>
      <p:pic>
        <p:nvPicPr>
          <p:cNvPr id="31" name="Picture 30" descr="Icon&#10;&#10;Description automatically generated">
            <a:extLst>
              <a:ext uri="{FF2B5EF4-FFF2-40B4-BE49-F238E27FC236}">
                <a16:creationId xmlns:a16="http://schemas.microsoft.com/office/drawing/2014/main" id="{341BE32B-56E0-42FC-8406-5ED2D55F7F84}"/>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295706" y="54553"/>
            <a:ext cx="720000" cy="720000"/>
          </a:xfrm>
          <a:prstGeom prst="rect">
            <a:avLst/>
          </a:prstGeom>
        </p:spPr>
      </p:pic>
      <p:pic>
        <p:nvPicPr>
          <p:cNvPr id="33" name="Picture 32" descr="Icon&#10;&#10;Description automatically generated">
            <a:extLst>
              <a:ext uri="{FF2B5EF4-FFF2-40B4-BE49-F238E27FC236}">
                <a16:creationId xmlns:a16="http://schemas.microsoft.com/office/drawing/2014/main" id="{6A22B591-7D7E-440C-A7A0-9B7CC417B724}"/>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551706" y="57128"/>
            <a:ext cx="720000" cy="720000"/>
          </a:xfrm>
          <a:prstGeom prst="rect">
            <a:avLst/>
          </a:prstGeom>
        </p:spPr>
      </p:pic>
      <p:pic>
        <p:nvPicPr>
          <p:cNvPr id="35" name="Picture 34" descr="Icon&#10;&#10;Description automatically generated">
            <a:extLst>
              <a:ext uri="{FF2B5EF4-FFF2-40B4-BE49-F238E27FC236}">
                <a16:creationId xmlns:a16="http://schemas.microsoft.com/office/drawing/2014/main" id="{7BC153D9-8F41-4C40-A0EA-D27A0CE247F9}"/>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6807706" y="54553"/>
            <a:ext cx="720000" cy="720000"/>
          </a:xfrm>
          <a:prstGeom prst="rect">
            <a:avLst/>
          </a:prstGeom>
        </p:spPr>
      </p:pic>
      <p:pic>
        <p:nvPicPr>
          <p:cNvPr id="38" name="Picture 37" descr="Icon&#10;&#10;Description automatically generated">
            <a:extLst>
              <a:ext uri="{FF2B5EF4-FFF2-40B4-BE49-F238E27FC236}">
                <a16:creationId xmlns:a16="http://schemas.microsoft.com/office/drawing/2014/main" id="{EF76CA7B-9A9F-44B6-B741-868E01264285}"/>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6063706" y="54553"/>
            <a:ext cx="720000" cy="720000"/>
          </a:xfrm>
          <a:prstGeom prst="rect">
            <a:avLst/>
          </a:prstGeom>
        </p:spPr>
      </p:pic>
    </p:spTree>
    <p:extLst>
      <p:ext uri="{BB962C8B-B14F-4D97-AF65-F5344CB8AC3E}">
        <p14:creationId xmlns:p14="http://schemas.microsoft.com/office/powerpoint/2010/main" val="2655144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B3BB4B3-6787-45DD-B264-DB3D50D4A9E3}"/>
              </a:ext>
            </a:extLst>
          </p:cNvPr>
          <p:cNvSpPr txBox="1"/>
          <p:nvPr/>
        </p:nvSpPr>
        <p:spPr>
          <a:xfrm>
            <a:off x="720000" y="360000"/>
            <a:ext cx="2388987" cy="369332"/>
          </a:xfrm>
          <a:prstGeom prst="rect">
            <a:avLst/>
          </a:prstGeom>
          <a:noFill/>
        </p:spPr>
        <p:txBody>
          <a:bodyPr wrap="none" rtlCol="0">
            <a:spAutoFit/>
          </a:bodyPr>
          <a:lstStyle/>
          <a:p>
            <a:r>
              <a:rPr lang="en-GB" b="1" dirty="0"/>
              <a:t>What did you find out?</a:t>
            </a:r>
          </a:p>
        </p:txBody>
      </p:sp>
      <p:sp>
        <p:nvSpPr>
          <p:cNvPr id="9" name="Rectangle: Rounded Corners 8">
            <a:extLst>
              <a:ext uri="{FF2B5EF4-FFF2-40B4-BE49-F238E27FC236}">
                <a16:creationId xmlns:a16="http://schemas.microsoft.com/office/drawing/2014/main" id="{37DD0983-6F7B-4F9A-8995-EACBD7609CDE}"/>
              </a:ext>
            </a:extLst>
          </p:cNvPr>
          <p:cNvSpPr/>
          <p:nvPr/>
        </p:nvSpPr>
        <p:spPr>
          <a:xfrm>
            <a:off x="723076" y="2229089"/>
            <a:ext cx="4392488" cy="7655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Do you think this response gives the plant and advantage? Why?</a:t>
            </a:r>
          </a:p>
        </p:txBody>
      </p:sp>
      <p:sp>
        <p:nvSpPr>
          <p:cNvPr id="10" name="Rectangle: Rounded Corners 9">
            <a:extLst>
              <a:ext uri="{FF2B5EF4-FFF2-40B4-BE49-F238E27FC236}">
                <a16:creationId xmlns:a16="http://schemas.microsoft.com/office/drawing/2014/main" id="{4120AB97-D24D-4CB3-B013-4954B09C82FF}"/>
              </a:ext>
            </a:extLst>
          </p:cNvPr>
          <p:cNvSpPr/>
          <p:nvPr/>
        </p:nvSpPr>
        <p:spPr>
          <a:xfrm>
            <a:off x="723076" y="3369619"/>
            <a:ext cx="4392488" cy="9954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What other ways might your plant respond to sound that you couldn’t measure in the classroom?</a:t>
            </a:r>
          </a:p>
        </p:txBody>
      </p:sp>
      <p:sp>
        <p:nvSpPr>
          <p:cNvPr id="8" name="Rectangle: Rounded Corners 7">
            <a:extLst>
              <a:ext uri="{FF2B5EF4-FFF2-40B4-BE49-F238E27FC236}">
                <a16:creationId xmlns:a16="http://schemas.microsoft.com/office/drawing/2014/main" id="{B25C16BB-6FB0-4AD3-A1A0-C8F9801CD1FF}"/>
              </a:ext>
            </a:extLst>
          </p:cNvPr>
          <p:cNvSpPr/>
          <p:nvPr/>
        </p:nvSpPr>
        <p:spPr>
          <a:xfrm>
            <a:off x="723076" y="1088559"/>
            <a:ext cx="4392488" cy="7655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did your plant respond to sound?</a:t>
            </a:r>
          </a:p>
        </p:txBody>
      </p:sp>
      <p:pic>
        <p:nvPicPr>
          <p:cNvPr id="3" name="Picture 2" descr="A plant in a pot&#10;&#10;Description automatically generated with medium confidence">
            <a:extLst>
              <a:ext uri="{FF2B5EF4-FFF2-40B4-BE49-F238E27FC236}">
                <a16:creationId xmlns:a16="http://schemas.microsoft.com/office/drawing/2014/main" id="{9D11BBDC-8B05-4C14-B094-BD5B9FD74B6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79912" y="0"/>
            <a:ext cx="5214938" cy="6858000"/>
          </a:xfrm>
          <a:prstGeom prst="rect">
            <a:avLst/>
          </a:prstGeom>
        </p:spPr>
      </p:pic>
      <p:pic>
        <p:nvPicPr>
          <p:cNvPr id="5" name="Picture 4" descr="A picture containing text, sign, dark, close&#10;&#10;Description automatically generated">
            <a:extLst>
              <a:ext uri="{FF2B5EF4-FFF2-40B4-BE49-F238E27FC236}">
                <a16:creationId xmlns:a16="http://schemas.microsoft.com/office/drawing/2014/main" id="{F35DB05D-07B1-4B25-A357-235D8176EC6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28343" y="4678844"/>
            <a:ext cx="2089865" cy="1619645"/>
          </a:xfrm>
          <a:prstGeom prst="rect">
            <a:avLst/>
          </a:prstGeom>
        </p:spPr>
      </p:pic>
    </p:spTree>
    <p:extLst>
      <p:ext uri="{BB962C8B-B14F-4D97-AF65-F5344CB8AC3E}">
        <p14:creationId xmlns:p14="http://schemas.microsoft.com/office/powerpoint/2010/main" val="1864309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B22728-1D4B-4D1C-B9BF-372C3DF2F88E}"/>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Questions for further learning</a:t>
            </a:r>
          </a:p>
        </p:txBody>
      </p:sp>
      <p:sp>
        <p:nvSpPr>
          <p:cNvPr id="3" name="TextBox 2">
            <a:extLst>
              <a:ext uri="{FF2B5EF4-FFF2-40B4-BE49-F238E27FC236}">
                <a16:creationId xmlns:a16="http://schemas.microsoft.com/office/drawing/2014/main" id="{7698CE9F-1474-4185-A251-C7E9791A3FFF}"/>
              </a:ext>
            </a:extLst>
          </p:cNvPr>
          <p:cNvSpPr txBox="1"/>
          <p:nvPr/>
        </p:nvSpPr>
        <p:spPr>
          <a:xfrm>
            <a:off x="755577" y="3830411"/>
            <a:ext cx="5472608" cy="1477328"/>
          </a:xfrm>
          <a:prstGeom prst="rect">
            <a:avLst/>
          </a:prstGeom>
          <a:noFill/>
        </p:spPr>
        <p:txBody>
          <a:bodyPr wrap="square" rtlCol="0">
            <a:spAutoFit/>
          </a:bodyPr>
          <a:lstStyle/>
          <a:p>
            <a:r>
              <a:rPr lang="en-GB" b="1" dirty="0"/>
              <a:t>What strange features do some plants have to enable them to survive in their environment? </a:t>
            </a:r>
          </a:p>
          <a:p>
            <a:r>
              <a:rPr lang="en-GB" dirty="0"/>
              <a:t>Children could research unfamiliar plants living in rainforests such as the Venus fly trap and bat-pollinated vines</a:t>
            </a:r>
            <a:r>
              <a:rPr lang="en-GB" baseline="30000" dirty="0"/>
              <a:t>2</a:t>
            </a:r>
            <a:r>
              <a:rPr lang="en-GB" dirty="0"/>
              <a:t>.</a:t>
            </a:r>
          </a:p>
        </p:txBody>
      </p:sp>
      <p:sp>
        <p:nvSpPr>
          <p:cNvPr id="4" name="TextBox 3">
            <a:extLst>
              <a:ext uri="{FF2B5EF4-FFF2-40B4-BE49-F238E27FC236}">
                <a16:creationId xmlns:a16="http://schemas.microsoft.com/office/drawing/2014/main" id="{2906C65C-A4CC-41E8-8627-44A7709003B3}"/>
              </a:ext>
            </a:extLst>
          </p:cNvPr>
          <p:cNvSpPr txBox="1"/>
          <p:nvPr/>
        </p:nvSpPr>
        <p:spPr>
          <a:xfrm>
            <a:off x="755578" y="2194191"/>
            <a:ext cx="5472608" cy="1477328"/>
          </a:xfrm>
          <a:prstGeom prst="rect">
            <a:avLst/>
          </a:prstGeom>
          <a:noFill/>
        </p:spPr>
        <p:txBody>
          <a:bodyPr wrap="square" rtlCol="0">
            <a:spAutoFit/>
          </a:bodyPr>
          <a:lstStyle/>
          <a:p>
            <a:r>
              <a:rPr lang="en-GB" b="1" dirty="0"/>
              <a:t>What features do some plants have that enables them to climb?</a:t>
            </a:r>
          </a:p>
          <a:p>
            <a:r>
              <a:rPr lang="en-GB" dirty="0"/>
              <a:t>Children could go on a nature walk in a park, garden or around the school grounds to look for and examine plants such as ivy, clematis and vines.</a:t>
            </a:r>
          </a:p>
        </p:txBody>
      </p:sp>
      <p:sp>
        <p:nvSpPr>
          <p:cNvPr id="5" name="TextBox 4">
            <a:extLst>
              <a:ext uri="{FF2B5EF4-FFF2-40B4-BE49-F238E27FC236}">
                <a16:creationId xmlns:a16="http://schemas.microsoft.com/office/drawing/2014/main" id="{CFCE6603-187A-4E1E-B889-35DB2C53B721}"/>
              </a:ext>
            </a:extLst>
          </p:cNvPr>
          <p:cNvSpPr txBox="1"/>
          <p:nvPr/>
        </p:nvSpPr>
        <p:spPr>
          <a:xfrm>
            <a:off x="755577" y="1111969"/>
            <a:ext cx="5832647" cy="923330"/>
          </a:xfrm>
          <a:prstGeom prst="rect">
            <a:avLst/>
          </a:prstGeom>
          <a:noFill/>
        </p:spPr>
        <p:txBody>
          <a:bodyPr wrap="square" rtlCol="0">
            <a:spAutoFit/>
          </a:bodyPr>
          <a:lstStyle/>
          <a:p>
            <a:r>
              <a:rPr lang="en-GB" b="1" dirty="0"/>
              <a:t>How are plants/flowers similar and different to each other?</a:t>
            </a:r>
          </a:p>
          <a:p>
            <a:r>
              <a:rPr lang="en-GB" dirty="0"/>
              <a:t>Children could collect different types of leaves or flowers</a:t>
            </a:r>
            <a:r>
              <a:rPr lang="en-GB" baseline="30000" dirty="0"/>
              <a:t>1</a:t>
            </a:r>
            <a:r>
              <a:rPr lang="en-GB" dirty="0"/>
              <a:t> found in their locality.</a:t>
            </a:r>
          </a:p>
        </p:txBody>
      </p:sp>
      <p:sp>
        <p:nvSpPr>
          <p:cNvPr id="6" name="TextBox 5">
            <a:extLst>
              <a:ext uri="{FF2B5EF4-FFF2-40B4-BE49-F238E27FC236}">
                <a16:creationId xmlns:a16="http://schemas.microsoft.com/office/drawing/2014/main" id="{52EDE285-5DAC-4AFE-9D2B-AFCF02DCC8A2}"/>
              </a:ext>
            </a:extLst>
          </p:cNvPr>
          <p:cNvSpPr txBox="1"/>
          <p:nvPr/>
        </p:nvSpPr>
        <p:spPr>
          <a:xfrm>
            <a:off x="754584" y="5442223"/>
            <a:ext cx="5472608" cy="923330"/>
          </a:xfrm>
          <a:prstGeom prst="rect">
            <a:avLst/>
          </a:prstGeom>
          <a:noFill/>
        </p:spPr>
        <p:txBody>
          <a:bodyPr wrap="square" rtlCol="0">
            <a:spAutoFit/>
          </a:bodyPr>
          <a:lstStyle/>
          <a:p>
            <a:r>
              <a:rPr lang="en-GB" b="1" dirty="0"/>
              <a:t>Do the tallest plants have the longest roots?</a:t>
            </a:r>
          </a:p>
          <a:p>
            <a:r>
              <a:rPr lang="en-GB" dirty="0"/>
              <a:t>In a pattern-seeking enquiry, children could measure the stem and roots of common plants</a:t>
            </a:r>
            <a:r>
              <a:rPr lang="en-GB" baseline="30000" dirty="0"/>
              <a:t>3</a:t>
            </a:r>
            <a:r>
              <a:rPr lang="en-GB" dirty="0"/>
              <a:t>.</a:t>
            </a:r>
          </a:p>
        </p:txBody>
      </p:sp>
      <p:pic>
        <p:nvPicPr>
          <p:cNvPr id="8" name="Picture 7" descr="A picture containing plant, vegetable&#10;&#10;Description automatically generated">
            <a:extLst>
              <a:ext uri="{FF2B5EF4-FFF2-40B4-BE49-F238E27FC236}">
                <a16:creationId xmlns:a16="http://schemas.microsoft.com/office/drawing/2014/main" id="{E6016FC6-37D5-434B-9CED-165AC872E91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2240" y="1189585"/>
            <a:ext cx="2088232" cy="3132348"/>
          </a:xfrm>
          <a:prstGeom prst="rect">
            <a:avLst/>
          </a:prstGeom>
          <a:ln w="38100">
            <a:solidFill>
              <a:schemeClr val="accent1">
                <a:shade val="50000"/>
              </a:schemeClr>
            </a:solidFill>
          </a:ln>
        </p:spPr>
      </p:pic>
      <p:sp>
        <p:nvSpPr>
          <p:cNvPr id="9" name="TextBox 8">
            <a:extLst>
              <a:ext uri="{FF2B5EF4-FFF2-40B4-BE49-F238E27FC236}">
                <a16:creationId xmlns:a16="http://schemas.microsoft.com/office/drawing/2014/main" id="{18520093-30CD-40C4-A40D-0125FBAA5E02}"/>
              </a:ext>
            </a:extLst>
          </p:cNvPr>
          <p:cNvSpPr txBox="1"/>
          <p:nvPr/>
        </p:nvSpPr>
        <p:spPr>
          <a:xfrm>
            <a:off x="6588223" y="4341151"/>
            <a:ext cx="2411760" cy="738664"/>
          </a:xfrm>
          <a:prstGeom prst="rect">
            <a:avLst/>
          </a:prstGeom>
          <a:noFill/>
        </p:spPr>
        <p:txBody>
          <a:bodyPr wrap="square" rtlCol="0">
            <a:spAutoFit/>
          </a:bodyPr>
          <a:lstStyle/>
          <a:p>
            <a:r>
              <a:rPr lang="en-GB" sz="1400" dirty="0"/>
              <a:t>A pitcher plant is a carnivore. Its leaves form pitfall traps to catch their prey.</a:t>
            </a:r>
          </a:p>
        </p:txBody>
      </p:sp>
    </p:spTree>
    <p:extLst>
      <p:ext uri="{BB962C8B-B14F-4D97-AF65-F5344CB8AC3E}">
        <p14:creationId xmlns:p14="http://schemas.microsoft.com/office/powerpoint/2010/main" val="3098103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78DDC10-98A8-40F0-BBE3-640E4812E91C}"/>
              </a:ext>
            </a:extLst>
          </p:cNvPr>
          <p:cNvSpPr/>
          <p:nvPr/>
        </p:nvSpPr>
        <p:spPr>
          <a:xfrm>
            <a:off x="755576" y="188640"/>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Maths links</a:t>
            </a:r>
          </a:p>
        </p:txBody>
      </p:sp>
      <p:graphicFrame>
        <p:nvGraphicFramePr>
          <p:cNvPr id="5" name="Table 4">
            <a:extLst>
              <a:ext uri="{FF2B5EF4-FFF2-40B4-BE49-F238E27FC236}">
                <a16:creationId xmlns:a16="http://schemas.microsoft.com/office/drawing/2014/main" id="{163CCDDE-AD17-44A6-9700-FED932AC0F4B}"/>
              </a:ext>
            </a:extLst>
          </p:cNvPr>
          <p:cNvGraphicFramePr>
            <a:graphicFrameLocks noGrp="1"/>
          </p:cNvGraphicFramePr>
          <p:nvPr>
            <p:extLst>
              <p:ext uri="{D42A27DB-BD31-4B8C-83A1-F6EECF244321}">
                <p14:modId xmlns:p14="http://schemas.microsoft.com/office/powerpoint/2010/main" val="261932555"/>
              </p:ext>
            </p:extLst>
          </p:nvPr>
        </p:nvGraphicFramePr>
        <p:xfrm>
          <a:off x="755576" y="1124745"/>
          <a:ext cx="8064896" cy="2560320"/>
        </p:xfrm>
        <a:graphic>
          <a:graphicData uri="http://schemas.openxmlformats.org/drawingml/2006/table">
            <a:tbl>
              <a:tblPr firstRow="1" bandRow="1">
                <a:tableStyleId>{5C22544A-7EE6-4342-B048-85BDC9FD1C3A}</a:tableStyleId>
              </a:tblPr>
              <a:tblGrid>
                <a:gridCol w="4071668">
                  <a:extLst>
                    <a:ext uri="{9D8B030D-6E8A-4147-A177-3AD203B41FA5}">
                      <a16:colId xmlns:a16="http://schemas.microsoft.com/office/drawing/2014/main" val="1931723383"/>
                    </a:ext>
                  </a:extLst>
                </a:gridCol>
                <a:gridCol w="3993228">
                  <a:extLst>
                    <a:ext uri="{9D8B030D-6E8A-4147-A177-3AD203B41FA5}">
                      <a16:colId xmlns:a16="http://schemas.microsoft.com/office/drawing/2014/main" val="4262122641"/>
                    </a:ext>
                  </a:extLst>
                </a:gridCol>
              </a:tblGrid>
              <a:tr h="332410">
                <a:tc>
                  <a:txBody>
                    <a:bodyPr/>
                    <a:lstStyle/>
                    <a:p>
                      <a:r>
                        <a:rPr lang="en-GB" dirty="0"/>
                        <a:t>Area of learning</a:t>
                      </a:r>
                    </a:p>
                  </a:txBody>
                  <a:tcPr/>
                </a:tc>
                <a:tc>
                  <a:txBody>
                    <a:bodyPr/>
                    <a:lstStyle/>
                    <a:p>
                      <a:r>
                        <a:rPr lang="en-GB" dirty="0"/>
                        <a:t>Activity</a:t>
                      </a:r>
                    </a:p>
                  </a:txBody>
                  <a:tcPr/>
                </a:tc>
                <a:extLst>
                  <a:ext uri="{0D108BD9-81ED-4DB2-BD59-A6C34878D82A}">
                    <a16:rowId xmlns:a16="http://schemas.microsoft.com/office/drawing/2014/main" val="1089412116"/>
                  </a:ext>
                </a:extLst>
              </a:tr>
              <a:tr h="332410">
                <a:tc>
                  <a:txBody>
                    <a:bodyPr/>
                    <a:lstStyle/>
                    <a:p>
                      <a:r>
                        <a:rPr lang="en-GB" dirty="0"/>
                        <a:t>Measuring accurately (cm or mm)</a:t>
                      </a:r>
                    </a:p>
                  </a:txBody>
                  <a:tcPr/>
                </a:tc>
                <a:tc>
                  <a:txBody>
                    <a:bodyPr/>
                    <a:lstStyle/>
                    <a:p>
                      <a:r>
                        <a:rPr lang="en-GB" dirty="0"/>
                        <a:t>Investigating whether plants respond to sound – measuring plant growth</a:t>
                      </a:r>
                    </a:p>
                  </a:txBody>
                  <a:tcPr/>
                </a:tc>
                <a:extLst>
                  <a:ext uri="{0D108BD9-81ED-4DB2-BD59-A6C34878D82A}">
                    <a16:rowId xmlns:a16="http://schemas.microsoft.com/office/drawing/2014/main" val="1344848682"/>
                  </a:ext>
                </a:extLst>
              </a:tr>
              <a:tr h="393113">
                <a:tc>
                  <a:txBody>
                    <a:bodyPr/>
                    <a:lstStyle/>
                    <a:p>
                      <a:r>
                        <a:rPr lang="en-GB" dirty="0"/>
                        <a:t>Graphs (line graphs)</a:t>
                      </a:r>
                    </a:p>
                  </a:txBody>
                  <a:tcPr/>
                </a:tc>
                <a:tc>
                  <a:txBody>
                    <a:bodyPr/>
                    <a:lstStyle/>
                    <a:p>
                      <a:r>
                        <a:rPr lang="en-GB" dirty="0"/>
                        <a:t>Using data logger to monitor the noisy/quiet areas of school.</a:t>
                      </a:r>
                    </a:p>
                  </a:txBody>
                  <a:tcPr/>
                </a:tc>
                <a:extLst>
                  <a:ext uri="{0D108BD9-81ED-4DB2-BD59-A6C34878D82A}">
                    <a16:rowId xmlns:a16="http://schemas.microsoft.com/office/drawing/2014/main" val="539966196"/>
                  </a:ext>
                </a:extLst>
              </a:tr>
              <a:tr h="393113">
                <a:tc>
                  <a:txBody>
                    <a:bodyPr/>
                    <a:lstStyle/>
                    <a:p>
                      <a:r>
                        <a:rPr lang="en-GB" dirty="0"/>
                        <a:t>Graphs (bar charts)</a:t>
                      </a:r>
                    </a:p>
                  </a:txBody>
                  <a:tcPr/>
                </a:tc>
                <a:tc>
                  <a:txBody>
                    <a:bodyPr/>
                    <a:lstStyle/>
                    <a:p>
                      <a:r>
                        <a:rPr lang="en-GB" dirty="0"/>
                        <a:t>Investigating whether plants respond to sound - presenting data (e.g. number of leaves or height)</a:t>
                      </a:r>
                    </a:p>
                  </a:txBody>
                  <a:tcPr/>
                </a:tc>
                <a:extLst>
                  <a:ext uri="{0D108BD9-81ED-4DB2-BD59-A6C34878D82A}">
                    <a16:rowId xmlns:a16="http://schemas.microsoft.com/office/drawing/2014/main" val="3996683993"/>
                  </a:ext>
                </a:extLst>
              </a:tr>
            </a:tbl>
          </a:graphicData>
        </a:graphic>
      </p:graphicFrame>
    </p:spTree>
    <p:extLst>
      <p:ext uri="{BB962C8B-B14F-4D97-AF65-F5344CB8AC3E}">
        <p14:creationId xmlns:p14="http://schemas.microsoft.com/office/powerpoint/2010/main" val="1995699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0ED141-2348-4361-BCC3-320B88191792}"/>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Writing links</a:t>
            </a:r>
          </a:p>
        </p:txBody>
      </p:sp>
      <p:graphicFrame>
        <p:nvGraphicFramePr>
          <p:cNvPr id="3" name="Table 2">
            <a:extLst>
              <a:ext uri="{FF2B5EF4-FFF2-40B4-BE49-F238E27FC236}">
                <a16:creationId xmlns:a16="http://schemas.microsoft.com/office/drawing/2014/main" id="{0BF66AD4-C2FC-47B3-8A83-31D614623D60}"/>
              </a:ext>
            </a:extLst>
          </p:cNvPr>
          <p:cNvGraphicFramePr>
            <a:graphicFrameLocks noGrp="1"/>
          </p:cNvGraphicFramePr>
          <p:nvPr>
            <p:extLst>
              <p:ext uri="{D42A27DB-BD31-4B8C-83A1-F6EECF244321}">
                <p14:modId xmlns:p14="http://schemas.microsoft.com/office/powerpoint/2010/main" val="3595935296"/>
              </p:ext>
            </p:extLst>
          </p:nvPr>
        </p:nvGraphicFramePr>
        <p:xfrm>
          <a:off x="755576" y="1268760"/>
          <a:ext cx="8064896" cy="3172899"/>
        </p:xfrm>
        <a:graphic>
          <a:graphicData uri="http://schemas.openxmlformats.org/drawingml/2006/table">
            <a:tbl>
              <a:tblPr firstRow="1" bandRow="1">
                <a:tableStyleId>{5C22544A-7EE6-4342-B048-85BDC9FD1C3A}</a:tableStyleId>
              </a:tblPr>
              <a:tblGrid>
                <a:gridCol w="4032448">
                  <a:extLst>
                    <a:ext uri="{9D8B030D-6E8A-4147-A177-3AD203B41FA5}">
                      <a16:colId xmlns:a16="http://schemas.microsoft.com/office/drawing/2014/main" val="2933764945"/>
                    </a:ext>
                  </a:extLst>
                </a:gridCol>
                <a:gridCol w="4032448">
                  <a:extLst>
                    <a:ext uri="{9D8B030D-6E8A-4147-A177-3AD203B41FA5}">
                      <a16:colId xmlns:a16="http://schemas.microsoft.com/office/drawing/2014/main" val="3174419078"/>
                    </a:ext>
                  </a:extLst>
                </a:gridCol>
              </a:tblGrid>
              <a:tr h="435014">
                <a:tc>
                  <a:txBody>
                    <a:bodyPr/>
                    <a:lstStyle/>
                    <a:p>
                      <a:r>
                        <a:rPr lang="en-GB" dirty="0"/>
                        <a:t>Area of learning</a:t>
                      </a:r>
                    </a:p>
                  </a:txBody>
                  <a:tcPr/>
                </a:tc>
                <a:tc>
                  <a:txBody>
                    <a:bodyPr/>
                    <a:lstStyle/>
                    <a:p>
                      <a:r>
                        <a:rPr lang="en-GB" dirty="0"/>
                        <a:t>Activity</a:t>
                      </a:r>
                    </a:p>
                  </a:txBody>
                  <a:tcPr/>
                </a:tc>
                <a:extLst>
                  <a:ext uri="{0D108BD9-81ED-4DB2-BD59-A6C34878D82A}">
                    <a16:rowId xmlns:a16="http://schemas.microsoft.com/office/drawing/2014/main" val="1754962932"/>
                  </a:ext>
                </a:extLst>
              </a:tr>
              <a:tr h="1072638">
                <a:tc>
                  <a:txBody>
                    <a:bodyPr/>
                    <a:lstStyle/>
                    <a:p>
                      <a:r>
                        <a:rPr lang="en-GB" dirty="0"/>
                        <a:t>Diary</a:t>
                      </a:r>
                    </a:p>
                  </a:txBody>
                  <a:tcPr/>
                </a:tc>
                <a:tc>
                  <a:txBody>
                    <a:bodyPr/>
                    <a:lstStyle/>
                    <a:p>
                      <a:r>
                        <a:rPr lang="en-GB" dirty="0"/>
                        <a:t>Imagine that you are a plant. What would you like to say to humans if you could talk?</a:t>
                      </a:r>
                    </a:p>
                  </a:txBody>
                  <a:tcPr/>
                </a:tc>
                <a:extLst>
                  <a:ext uri="{0D108BD9-81ED-4DB2-BD59-A6C34878D82A}">
                    <a16:rowId xmlns:a16="http://schemas.microsoft.com/office/drawing/2014/main" val="1223818063"/>
                  </a:ext>
                </a:extLst>
              </a:tr>
              <a:tr h="750847">
                <a:tc>
                  <a:txBody>
                    <a:bodyPr/>
                    <a:lstStyle/>
                    <a:p>
                      <a:r>
                        <a:rPr lang="en-GB" dirty="0"/>
                        <a:t>Report</a:t>
                      </a:r>
                    </a:p>
                  </a:txBody>
                  <a:tcPr/>
                </a:tc>
                <a:tc>
                  <a:txBody>
                    <a:bodyPr/>
                    <a:lstStyle/>
                    <a:p>
                      <a:r>
                        <a:rPr lang="en-GB" dirty="0"/>
                        <a:t>Imagine you are a plant that can hear what is going on around you. What would you find out?</a:t>
                      </a:r>
                    </a:p>
                  </a:txBody>
                  <a:tcPr/>
                </a:tc>
                <a:extLst>
                  <a:ext uri="{0D108BD9-81ED-4DB2-BD59-A6C34878D82A}">
                    <a16:rowId xmlns:a16="http://schemas.microsoft.com/office/drawing/2014/main" val="1008508684"/>
                  </a:ext>
                </a:extLst>
              </a:tr>
              <a:tr h="750847">
                <a:tc>
                  <a:txBody>
                    <a:bodyPr/>
                    <a:lstStyle/>
                    <a:p>
                      <a:r>
                        <a:rPr lang="en-GB" dirty="0"/>
                        <a:t>Instructions</a:t>
                      </a:r>
                    </a:p>
                  </a:txBody>
                  <a:tcPr/>
                </a:tc>
                <a:tc>
                  <a:txBody>
                    <a:bodyPr/>
                    <a:lstStyle/>
                    <a:p>
                      <a:r>
                        <a:rPr lang="en-GB" dirty="0"/>
                        <a:t>How to care for a plant – what does a plant need to stay healthy and grow?</a:t>
                      </a:r>
                    </a:p>
                  </a:txBody>
                  <a:tcPr/>
                </a:tc>
                <a:extLst>
                  <a:ext uri="{0D108BD9-81ED-4DB2-BD59-A6C34878D82A}">
                    <a16:rowId xmlns:a16="http://schemas.microsoft.com/office/drawing/2014/main" val="3954353829"/>
                  </a:ext>
                </a:extLst>
              </a:tr>
            </a:tbl>
          </a:graphicData>
        </a:graphic>
      </p:graphicFrame>
    </p:spTree>
    <p:extLst>
      <p:ext uri="{BB962C8B-B14F-4D97-AF65-F5344CB8AC3E}">
        <p14:creationId xmlns:p14="http://schemas.microsoft.com/office/powerpoint/2010/main" val="780145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E9A4A2-6880-CE44-AEEE-591D319ED21F}"/>
              </a:ext>
            </a:extLst>
          </p:cNvPr>
          <p:cNvSpPr txBox="1"/>
          <p:nvPr/>
        </p:nvSpPr>
        <p:spPr>
          <a:xfrm>
            <a:off x="859753" y="474435"/>
            <a:ext cx="7700386" cy="2564356"/>
          </a:xfrm>
          <a:prstGeom prst="rect">
            <a:avLst/>
          </a:prstGeom>
          <a:noFill/>
        </p:spPr>
        <p:txBody>
          <a:bodyPr wrap="square" rtlCol="0">
            <a:spAutoFit/>
          </a:bodyPr>
          <a:lstStyle/>
          <a:p>
            <a:pPr algn="just"/>
            <a:r>
              <a:rPr lang="en-US" sz="1662" dirty="0"/>
              <a:t>For more information on the Primary Science Teaching Trust and access to a large selection of PSTT resources, visit our website:</a:t>
            </a:r>
          </a:p>
          <a:p>
            <a:r>
              <a:rPr lang="en-US" sz="1662" dirty="0"/>
              <a:t>					</a:t>
            </a:r>
          </a:p>
          <a:p>
            <a:endParaRPr lang="en-US" sz="1662" dirty="0"/>
          </a:p>
          <a:p>
            <a:r>
              <a:rPr lang="en-US" sz="1662" dirty="0"/>
              <a:t>					</a:t>
            </a:r>
            <a:r>
              <a:rPr lang="en-US" sz="2585" dirty="0" err="1">
                <a:hlinkClick r:id="rId2"/>
              </a:rPr>
              <a:t>pstt.org.uk</a:t>
            </a:r>
            <a:r>
              <a:rPr lang="en-US" sz="1662" dirty="0"/>
              <a:t>	               	</a:t>
            </a:r>
          </a:p>
          <a:p>
            <a:endParaRPr lang="en-US" sz="1292" dirty="0"/>
          </a:p>
          <a:p>
            <a:endParaRPr lang="en-US" sz="1292" dirty="0"/>
          </a:p>
          <a:p>
            <a:r>
              <a:rPr lang="en-US" sz="1292" dirty="0"/>
              <a:t>	</a:t>
            </a:r>
          </a:p>
          <a:p>
            <a:endParaRPr lang="en-US" sz="1292" dirty="0"/>
          </a:p>
          <a:p>
            <a:r>
              <a:rPr lang="en-US" sz="1662" dirty="0"/>
              <a:t>           /</a:t>
            </a:r>
            <a:r>
              <a:rPr lang="en-US" sz="1662" dirty="0" err="1"/>
              <a:t>primaryscienceteachingtrust</a:t>
            </a:r>
            <a:r>
              <a:rPr lang="en-US" sz="1662" dirty="0"/>
              <a:t>   	                  @</a:t>
            </a:r>
            <a:r>
              <a:rPr lang="en-US" sz="1662" dirty="0" err="1"/>
              <a:t>pstt_whyhow</a:t>
            </a:r>
            <a:endParaRPr lang="en-US" sz="1662" dirty="0"/>
          </a:p>
        </p:txBody>
      </p:sp>
      <p:sp>
        <p:nvSpPr>
          <p:cNvPr id="5" name="TextBox 4">
            <a:extLst>
              <a:ext uri="{FF2B5EF4-FFF2-40B4-BE49-F238E27FC236}">
                <a16:creationId xmlns:a16="http://schemas.microsoft.com/office/drawing/2014/main" id="{4584F431-925B-DF48-ABCE-5F631F96B627}"/>
              </a:ext>
            </a:extLst>
          </p:cNvPr>
          <p:cNvSpPr txBox="1"/>
          <p:nvPr/>
        </p:nvSpPr>
        <p:spPr>
          <a:xfrm>
            <a:off x="877919" y="3248697"/>
            <a:ext cx="7700385" cy="3039550"/>
          </a:xfrm>
          <a:prstGeom prst="rect">
            <a:avLst/>
          </a:prstGeom>
          <a:noFill/>
        </p:spPr>
        <p:txBody>
          <a:bodyPr wrap="square" rtlCol="0">
            <a:spAutoFit/>
          </a:bodyPr>
          <a:lstStyle/>
          <a:p>
            <a:pPr algn="just"/>
            <a:r>
              <a:rPr lang="en-US" sz="1662" dirty="0"/>
              <a:t>To help you find high quality resources to support your primary science teaching quickly and easily, we provide links to excellent resources for teachers, children and families on our Wow Science website :</a:t>
            </a:r>
          </a:p>
          <a:p>
            <a:pPr lvl="8" algn="ctr"/>
            <a:endParaRPr lang="en-US" sz="1662" dirty="0"/>
          </a:p>
          <a:p>
            <a:pPr lvl="8" algn="ctr"/>
            <a:r>
              <a:rPr lang="en-US" sz="2585" dirty="0">
                <a:hlinkClick r:id="rId3"/>
              </a:rPr>
              <a:t>wowscience.co.uk</a:t>
            </a:r>
            <a:endParaRPr lang="en-US" sz="1662" dirty="0"/>
          </a:p>
          <a:p>
            <a:endParaRPr lang="en-US" sz="1662" dirty="0"/>
          </a:p>
          <a:p>
            <a:endParaRPr lang="en-US" sz="1662" dirty="0"/>
          </a:p>
          <a:p>
            <a:r>
              <a:rPr lang="en-US" sz="1662" dirty="0"/>
              <a:t>and we regularly provide further suggestions on how to use these in the classroom through social media platforms:</a:t>
            </a:r>
          </a:p>
          <a:p>
            <a:endParaRPr lang="en-US" sz="1108" dirty="0"/>
          </a:p>
          <a:p>
            <a:pPr>
              <a:spcBef>
                <a:spcPts val="554"/>
              </a:spcBef>
            </a:pPr>
            <a:r>
              <a:rPr lang="en-US" sz="1662" dirty="0"/>
              <a:t>           /</a:t>
            </a:r>
            <a:r>
              <a:rPr lang="en-US" sz="1662" dirty="0" err="1"/>
              <a:t>wowscience</a:t>
            </a:r>
            <a:r>
              <a:rPr lang="en-US" sz="1662" dirty="0"/>
              <a:t>	                                                    @</a:t>
            </a:r>
            <a:r>
              <a:rPr lang="en-US" sz="1662" dirty="0" err="1"/>
              <a:t>WowScienceHQ</a:t>
            </a:r>
            <a:endParaRPr lang="en-US" sz="1662" dirty="0"/>
          </a:p>
        </p:txBody>
      </p:sp>
      <p:pic>
        <p:nvPicPr>
          <p:cNvPr id="6" name="Picture 5">
            <a:extLst>
              <a:ext uri="{FF2B5EF4-FFF2-40B4-BE49-F238E27FC236}">
                <a16:creationId xmlns:a16="http://schemas.microsoft.com/office/drawing/2014/main" id="{7E32AB4C-6C0A-234E-BE64-2A6D5802D28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41" y="2667059"/>
            <a:ext cx="383912" cy="397566"/>
          </a:xfrm>
          <a:prstGeom prst="rect">
            <a:avLst/>
          </a:prstGeom>
        </p:spPr>
      </p:pic>
      <p:pic>
        <p:nvPicPr>
          <p:cNvPr id="7" name="Picture 6">
            <a:extLst>
              <a:ext uri="{FF2B5EF4-FFF2-40B4-BE49-F238E27FC236}">
                <a16:creationId xmlns:a16="http://schemas.microsoft.com/office/drawing/2014/main" id="{BE3E4294-527A-7F42-942A-F0003E9CB33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09943" y="2667059"/>
            <a:ext cx="390649" cy="397566"/>
          </a:xfrm>
          <a:prstGeom prst="rect">
            <a:avLst/>
          </a:prstGeom>
        </p:spPr>
      </p:pic>
      <p:pic>
        <p:nvPicPr>
          <p:cNvPr id="8" name="Picture 7">
            <a:extLst>
              <a:ext uri="{FF2B5EF4-FFF2-40B4-BE49-F238E27FC236}">
                <a16:creationId xmlns:a16="http://schemas.microsoft.com/office/drawing/2014/main" id="{C4EE4A5A-B674-4D40-8860-3276770EF5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41" y="5876811"/>
            <a:ext cx="383912" cy="397566"/>
          </a:xfrm>
          <a:prstGeom prst="rect">
            <a:avLst/>
          </a:prstGeom>
        </p:spPr>
      </p:pic>
      <p:pic>
        <p:nvPicPr>
          <p:cNvPr id="9" name="Picture 8">
            <a:extLst>
              <a:ext uri="{FF2B5EF4-FFF2-40B4-BE49-F238E27FC236}">
                <a16:creationId xmlns:a16="http://schemas.microsoft.com/office/drawing/2014/main" id="{A9AD72B3-558B-4649-8712-448C147D00C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09942" y="5876811"/>
            <a:ext cx="390649" cy="397566"/>
          </a:xfrm>
          <a:prstGeom prst="rect">
            <a:avLst/>
          </a:prstGeom>
        </p:spPr>
      </p:pic>
      <p:pic>
        <p:nvPicPr>
          <p:cNvPr id="11" name="Picture 10">
            <a:extLst>
              <a:ext uri="{FF2B5EF4-FFF2-40B4-BE49-F238E27FC236}">
                <a16:creationId xmlns:a16="http://schemas.microsoft.com/office/drawing/2014/main" id="{41253E59-D241-4744-BD0D-C61A6DF87C0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22501" y="1189243"/>
            <a:ext cx="1510049" cy="1127293"/>
          </a:xfrm>
          <a:prstGeom prst="rect">
            <a:avLst/>
          </a:prstGeom>
        </p:spPr>
      </p:pic>
      <p:pic>
        <p:nvPicPr>
          <p:cNvPr id="13" name="Picture 12">
            <a:extLst>
              <a:ext uri="{FF2B5EF4-FFF2-40B4-BE49-F238E27FC236}">
                <a16:creationId xmlns:a16="http://schemas.microsoft.com/office/drawing/2014/main" id="{649B3333-313E-444B-8800-4BA0CC79988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78317" y="4160160"/>
            <a:ext cx="1598418" cy="870036"/>
          </a:xfrm>
          <a:prstGeom prst="rect">
            <a:avLst/>
          </a:prstGeom>
        </p:spPr>
      </p:pic>
    </p:spTree>
    <p:extLst>
      <p:ext uri="{BB962C8B-B14F-4D97-AF65-F5344CB8AC3E}">
        <p14:creationId xmlns:p14="http://schemas.microsoft.com/office/powerpoint/2010/main" val="1125326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BE9A749-B1E4-4BE0-8102-2EFF9A9DDFE4}"/>
              </a:ext>
            </a:extLst>
          </p:cNvPr>
          <p:cNvSpPr/>
          <p:nvPr/>
        </p:nvSpPr>
        <p:spPr>
          <a:xfrm>
            <a:off x="703770" y="4733280"/>
            <a:ext cx="8084932" cy="954107"/>
          </a:xfrm>
          <a:prstGeom prst="rect">
            <a:avLst/>
          </a:prstGeom>
        </p:spPr>
        <p:txBody>
          <a:bodyPr wrap="square">
            <a:spAutoFit/>
          </a:bodyPr>
          <a:lstStyle/>
          <a:p>
            <a:r>
              <a:rPr lang="en-US" sz="1400" dirty="0"/>
              <a:t>This power point is intended to be a guide for teachers for their reference although they may wish to show certain slides in the classroom. </a:t>
            </a:r>
          </a:p>
          <a:p>
            <a:endParaRPr lang="en-US" sz="1400" dirty="0"/>
          </a:p>
          <a:p>
            <a:r>
              <a:rPr lang="en-US" sz="1400" dirty="0"/>
              <a:t>We would welcome any feedback on these materials.</a:t>
            </a:r>
            <a:endParaRPr lang="en-GB" sz="1400" dirty="0"/>
          </a:p>
        </p:txBody>
      </p:sp>
      <p:sp>
        <p:nvSpPr>
          <p:cNvPr id="4" name="Rectangle 3">
            <a:extLst>
              <a:ext uri="{FF2B5EF4-FFF2-40B4-BE49-F238E27FC236}">
                <a16:creationId xmlns:a16="http://schemas.microsoft.com/office/drawing/2014/main" id="{DC449E50-D10E-484B-830F-FBDA3FD8D5DB}"/>
              </a:ext>
            </a:extLst>
          </p:cNvPr>
          <p:cNvSpPr/>
          <p:nvPr/>
        </p:nvSpPr>
        <p:spPr>
          <a:xfrm>
            <a:off x="703770" y="1809110"/>
            <a:ext cx="8084932" cy="2677656"/>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Disclaimer</a:t>
            </a:r>
          </a:p>
          <a:p>
            <a:pPr>
              <a:spcAft>
                <a:spcPts val="0"/>
              </a:spcAft>
            </a:pPr>
            <a:r>
              <a:rPr lang="en-GB" sz="1400" dirty="0">
                <a:latin typeface="Calibri" panose="020F0502020204030204" pitchFamily="34" charset="0"/>
                <a:ea typeface="Calibri" panose="020F0502020204030204" pitchFamily="34" charset="0"/>
              </a:rPr>
              <a:t>Primary Science Teaching Trust (PSTT) is not liable for the actions or activities of any reader or anyone else who uses the information in this document or the associated classroom materials. PSTT assumes no liability with regard to injuries or damage to property that may occur as a result of using the information contained in these plans.</a:t>
            </a:r>
          </a:p>
          <a:p>
            <a:pPr>
              <a:spcAft>
                <a:spcPts val="0"/>
              </a:spcAft>
            </a:pPr>
            <a:r>
              <a:rPr lang="en-GB" sz="1400" dirty="0">
                <a:latin typeface="Calibri" panose="020F0502020204030204" pitchFamily="34" charset="0"/>
                <a:ea typeface="Calibri" panose="020F0502020204030204" pitchFamily="34" charset="0"/>
              </a:rPr>
              <a:t> </a:t>
            </a:r>
          </a:p>
          <a:p>
            <a:pPr>
              <a:spcAft>
                <a:spcPts val="0"/>
              </a:spcAft>
            </a:pPr>
            <a:r>
              <a:rPr lang="en-GB" sz="1400" dirty="0">
                <a:latin typeface="Calibri" panose="020F0502020204030204" pitchFamily="34" charset="0"/>
                <a:ea typeface="Calibri" panose="020F0502020204030204" pitchFamily="34" charset="0"/>
              </a:rPr>
              <a:t>PSTT recommends that a full risk assessment is carried out before undertaking in the classroom any of the practical investigations contained in the power point.</a:t>
            </a:r>
          </a:p>
          <a:p>
            <a:pPr>
              <a:spcAft>
                <a:spcPts val="0"/>
              </a:spcAft>
            </a:pPr>
            <a:endParaRPr lang="en-GB" sz="1400" dirty="0">
              <a:latin typeface="Calibri" panose="020F0502020204030204" pitchFamily="34" charset="0"/>
              <a:ea typeface="Calibri" panose="020F0502020204030204" pitchFamily="34" charset="0"/>
            </a:endParaRPr>
          </a:p>
          <a:p>
            <a:pPr>
              <a:spcAft>
                <a:spcPts val="0"/>
              </a:spcAft>
            </a:pPr>
            <a:r>
              <a:rPr lang="en-GB" sz="1400" b="1" dirty="0">
                <a:latin typeface="Calibri" panose="020F0502020204030204" pitchFamily="34" charset="0"/>
                <a:ea typeface="Calibri" panose="020F0502020204030204" pitchFamily="34" charset="0"/>
              </a:rPr>
              <a:t>Safety note</a:t>
            </a:r>
          </a:p>
          <a:p>
            <a:pPr>
              <a:spcAft>
                <a:spcPts val="0"/>
              </a:spcAft>
            </a:pPr>
            <a:r>
              <a:rPr lang="en-GB" sz="1400" dirty="0">
                <a:latin typeface="Calibri" panose="020F0502020204030204" pitchFamily="34" charset="0"/>
                <a:ea typeface="Calibri" panose="020F0502020204030204" pitchFamily="34" charset="0"/>
              </a:rPr>
              <a:t>PSTT advises teachers to refer to either CLEAPSS website or SSERC website for up to date health and safety information when planning practical activities for children.</a:t>
            </a:r>
          </a:p>
        </p:txBody>
      </p:sp>
      <p:sp>
        <p:nvSpPr>
          <p:cNvPr id="5" name="Rectangle 4">
            <a:extLst>
              <a:ext uri="{FF2B5EF4-FFF2-40B4-BE49-F238E27FC236}">
                <a16:creationId xmlns:a16="http://schemas.microsoft.com/office/drawing/2014/main" id="{8DDA5A8F-916F-4B0A-89B9-F55C61E55418}"/>
              </a:ext>
            </a:extLst>
          </p:cNvPr>
          <p:cNvSpPr/>
          <p:nvPr/>
        </p:nvSpPr>
        <p:spPr>
          <a:xfrm>
            <a:off x="703770" y="393045"/>
            <a:ext cx="8084932" cy="1169551"/>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Copyright</a:t>
            </a:r>
          </a:p>
          <a:p>
            <a:pPr>
              <a:spcAft>
                <a:spcPts val="0"/>
              </a:spcAft>
            </a:pPr>
            <a:r>
              <a:rPr lang="en-GB" sz="1400" dirty="0">
                <a:latin typeface="Calibri" panose="020F0502020204030204" pitchFamily="34" charset="0"/>
                <a:ea typeface="Calibri" panose="020F0502020204030204" pitchFamily="34" charset="0"/>
              </a:rPr>
              <a:t>The materials included in these resources are </a:t>
            </a:r>
            <a:r>
              <a:rPr lang="en-GB" sz="1400" b="1" dirty="0">
                <a:latin typeface="Calibri" panose="020F0502020204030204" pitchFamily="34" charset="0"/>
                <a:ea typeface="Calibri" panose="020F0502020204030204" pitchFamily="34" charset="0"/>
              </a:rPr>
              <a:t>©Primary Science Teaching Trust 2021</a:t>
            </a:r>
            <a:r>
              <a:rPr lang="en-GB" sz="1400" dirty="0">
                <a:latin typeface="Calibri" panose="020F0502020204030204" pitchFamily="34" charset="0"/>
                <a:ea typeface="Calibri" panose="020F0502020204030204" pitchFamily="34" charset="0"/>
              </a:rPr>
              <a:t>, but may be freely reproduced by teachers in schools for educational purposes, subject to the source being credited. </a:t>
            </a:r>
          </a:p>
          <a:p>
            <a:pPr>
              <a:spcAft>
                <a:spcPts val="0"/>
              </a:spcAft>
            </a:pPr>
            <a:r>
              <a:rPr lang="en-GB" sz="1400" dirty="0">
                <a:latin typeface="Calibri" panose="020F0502020204030204" pitchFamily="34" charset="0"/>
                <a:ea typeface="Calibri" panose="020F0502020204030204" pitchFamily="34" charset="0"/>
              </a:rPr>
              <a:t>Materials may not be used for promotional or commercial purposes without the express permission of the PSTT. On no account may copies be offered for sale.</a:t>
            </a:r>
          </a:p>
        </p:txBody>
      </p:sp>
    </p:spTree>
    <p:extLst>
      <p:ext uri="{BB962C8B-B14F-4D97-AF65-F5344CB8AC3E}">
        <p14:creationId xmlns:p14="http://schemas.microsoft.com/office/powerpoint/2010/main" val="124576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B2C6CE-E110-41F0-ABC4-C8DA78C08DCC}"/>
              </a:ext>
            </a:extLst>
          </p:cNvPr>
          <p:cNvSpPr txBox="1"/>
          <p:nvPr/>
        </p:nvSpPr>
        <p:spPr>
          <a:xfrm>
            <a:off x="720000" y="360000"/>
            <a:ext cx="1483098" cy="369332"/>
          </a:xfrm>
          <a:prstGeom prst="rect">
            <a:avLst/>
          </a:prstGeom>
          <a:noFill/>
        </p:spPr>
        <p:txBody>
          <a:bodyPr wrap="none" rtlCol="0">
            <a:spAutoFit/>
          </a:bodyPr>
          <a:lstStyle/>
          <a:p>
            <a:r>
              <a:rPr lang="en-GB" b="1" dirty="0"/>
              <a:t>Quick activity</a:t>
            </a:r>
          </a:p>
        </p:txBody>
      </p:sp>
      <p:sp>
        <p:nvSpPr>
          <p:cNvPr id="7" name="Rectangle: Rounded Corners 6">
            <a:extLst>
              <a:ext uri="{FF2B5EF4-FFF2-40B4-BE49-F238E27FC236}">
                <a16:creationId xmlns:a16="http://schemas.microsoft.com/office/drawing/2014/main" id="{DD89CAB2-35E6-4495-B69C-E4B815DD3A0D}"/>
              </a:ext>
            </a:extLst>
          </p:cNvPr>
          <p:cNvSpPr/>
          <p:nvPr/>
        </p:nvSpPr>
        <p:spPr>
          <a:xfrm>
            <a:off x="720000" y="921266"/>
            <a:ext cx="8100472" cy="6326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Plants can hear sounds.</a:t>
            </a:r>
          </a:p>
        </p:txBody>
      </p:sp>
      <p:pic>
        <p:nvPicPr>
          <p:cNvPr id="11" name="Picture 10" descr="A picture containing drawing&#10;&#10;Description automatically generated">
            <a:extLst>
              <a:ext uri="{FF2B5EF4-FFF2-40B4-BE49-F238E27FC236}">
                <a16:creationId xmlns:a16="http://schemas.microsoft.com/office/drawing/2014/main" id="{9DCCEEC7-179E-44C3-93A3-7E2510F096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38660" y="74393"/>
            <a:ext cx="781812" cy="781812"/>
          </a:xfrm>
          <a:prstGeom prst="rect">
            <a:avLst/>
          </a:prstGeom>
        </p:spPr>
      </p:pic>
      <p:pic>
        <p:nvPicPr>
          <p:cNvPr id="5" name="Picture 4" descr="A picture containing text, plant&#10;&#10;Description automatically generated">
            <a:extLst>
              <a:ext uri="{FF2B5EF4-FFF2-40B4-BE49-F238E27FC236}">
                <a16:creationId xmlns:a16="http://schemas.microsoft.com/office/drawing/2014/main" id="{30360D7C-9EFD-40D1-A1F8-DEDB2C64FE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44720" y="1715027"/>
            <a:ext cx="2254560" cy="4509120"/>
          </a:xfrm>
          <a:prstGeom prst="rect">
            <a:avLst/>
          </a:prstGeom>
        </p:spPr>
      </p:pic>
      <p:sp>
        <p:nvSpPr>
          <p:cNvPr id="8" name="Speech Bubble: Oval 7">
            <a:extLst>
              <a:ext uri="{FF2B5EF4-FFF2-40B4-BE49-F238E27FC236}">
                <a16:creationId xmlns:a16="http://schemas.microsoft.com/office/drawing/2014/main" id="{98182C39-BC64-402E-9A5C-716DA55B648E}"/>
              </a:ext>
            </a:extLst>
          </p:cNvPr>
          <p:cNvSpPr/>
          <p:nvPr/>
        </p:nvSpPr>
        <p:spPr>
          <a:xfrm>
            <a:off x="6156176" y="2276872"/>
            <a:ext cx="1734422" cy="1296144"/>
          </a:xfrm>
          <a:prstGeom prst="wedgeEllipseCallout">
            <a:avLst>
              <a:gd name="adj1" fmla="val -64767"/>
              <a:gd name="adj2" fmla="val 67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Minuses?</a:t>
            </a:r>
          </a:p>
        </p:txBody>
      </p:sp>
      <p:sp>
        <p:nvSpPr>
          <p:cNvPr id="12" name="Speech Bubble: Oval 11">
            <a:extLst>
              <a:ext uri="{FF2B5EF4-FFF2-40B4-BE49-F238E27FC236}">
                <a16:creationId xmlns:a16="http://schemas.microsoft.com/office/drawing/2014/main" id="{476ED164-8B06-4711-AAA2-253537F5E4FC}"/>
              </a:ext>
            </a:extLst>
          </p:cNvPr>
          <p:cNvSpPr/>
          <p:nvPr/>
        </p:nvSpPr>
        <p:spPr>
          <a:xfrm>
            <a:off x="6516216" y="4617924"/>
            <a:ext cx="1913350" cy="1296144"/>
          </a:xfrm>
          <a:prstGeom prst="wedgeEllipseCallout">
            <a:avLst>
              <a:gd name="adj1" fmla="val -82535"/>
              <a:gd name="adj2" fmla="val -415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Interesting?</a:t>
            </a:r>
          </a:p>
        </p:txBody>
      </p:sp>
      <p:sp>
        <p:nvSpPr>
          <p:cNvPr id="13" name="Speech Bubble: Oval 12">
            <a:extLst>
              <a:ext uri="{FF2B5EF4-FFF2-40B4-BE49-F238E27FC236}">
                <a16:creationId xmlns:a16="http://schemas.microsoft.com/office/drawing/2014/main" id="{4FF394EF-4DA8-458E-9022-D31AD0E01BE1}"/>
              </a:ext>
            </a:extLst>
          </p:cNvPr>
          <p:cNvSpPr/>
          <p:nvPr/>
        </p:nvSpPr>
        <p:spPr>
          <a:xfrm>
            <a:off x="1557898" y="2276872"/>
            <a:ext cx="1734422" cy="1296144"/>
          </a:xfrm>
          <a:prstGeom prst="wedgeEllipseCallout">
            <a:avLst>
              <a:gd name="adj1" fmla="val 69063"/>
              <a:gd name="adj2" fmla="val 552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Positives?</a:t>
            </a:r>
          </a:p>
        </p:txBody>
      </p:sp>
      <p:pic>
        <p:nvPicPr>
          <p:cNvPr id="4" name="Picture 3" descr="Icon&#10;&#10;Description automatically generated">
            <a:extLst>
              <a:ext uri="{FF2B5EF4-FFF2-40B4-BE49-F238E27FC236}">
                <a16:creationId xmlns:a16="http://schemas.microsoft.com/office/drawing/2014/main" id="{D22E4D08-0F5B-416F-9C8D-D05286E7DDF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80842" y="105299"/>
            <a:ext cx="720000" cy="720000"/>
          </a:xfrm>
          <a:prstGeom prst="rect">
            <a:avLst/>
          </a:prstGeom>
        </p:spPr>
      </p:pic>
    </p:spTree>
    <p:extLst>
      <p:ext uri="{BB962C8B-B14F-4D97-AF65-F5344CB8AC3E}">
        <p14:creationId xmlns:p14="http://schemas.microsoft.com/office/powerpoint/2010/main" val="1478597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2583336" cy="369332"/>
          </a:xfrm>
          <a:prstGeom prst="rect">
            <a:avLst/>
          </a:prstGeom>
          <a:noFill/>
        </p:spPr>
        <p:txBody>
          <a:bodyPr wrap="none" rtlCol="0" anchor="t">
            <a:spAutoFit/>
          </a:bodyPr>
          <a:lstStyle/>
          <a:p>
            <a:r>
              <a:rPr lang="en-GB" b="1" dirty="0"/>
              <a:t>Who were the scientists?</a:t>
            </a:r>
          </a:p>
        </p:txBody>
      </p:sp>
      <p:sp>
        <p:nvSpPr>
          <p:cNvPr id="4" name="TextBox 3">
            <a:extLst>
              <a:ext uri="{FF2B5EF4-FFF2-40B4-BE49-F238E27FC236}">
                <a16:creationId xmlns:a16="http://schemas.microsoft.com/office/drawing/2014/main" id="{D2810B02-8BA9-47D2-B08A-C46DA3401B7E}"/>
              </a:ext>
            </a:extLst>
          </p:cNvPr>
          <p:cNvSpPr txBox="1"/>
          <p:nvPr/>
        </p:nvSpPr>
        <p:spPr>
          <a:xfrm>
            <a:off x="1475656" y="937893"/>
            <a:ext cx="2051800" cy="2031325"/>
          </a:xfrm>
          <a:prstGeom prst="rect">
            <a:avLst/>
          </a:prstGeom>
          <a:noFill/>
        </p:spPr>
        <p:txBody>
          <a:bodyPr wrap="square">
            <a:spAutoFit/>
          </a:bodyPr>
          <a:lstStyle/>
          <a:p>
            <a:r>
              <a:rPr lang="en-GB" dirty="0"/>
              <a:t>I. Khait</a:t>
            </a:r>
          </a:p>
          <a:p>
            <a:pPr marL="400050" indent="-400050">
              <a:buAutoNum type="romanUcPeriod"/>
            </a:pPr>
            <a:endParaRPr lang="en-GB" dirty="0"/>
          </a:p>
          <a:p>
            <a:r>
              <a:rPr lang="en-GB" dirty="0"/>
              <a:t>U. </a:t>
            </a:r>
            <a:r>
              <a:rPr lang="en-GB" dirty="0" err="1"/>
              <a:t>Obolskib</a:t>
            </a:r>
            <a:endParaRPr lang="en-GB" dirty="0"/>
          </a:p>
          <a:p>
            <a:endParaRPr lang="en-GB" dirty="0"/>
          </a:p>
          <a:p>
            <a:r>
              <a:rPr lang="en-GB" dirty="0"/>
              <a:t>Y. </a:t>
            </a:r>
            <a:r>
              <a:rPr lang="en-GB" dirty="0" err="1"/>
              <a:t>Yovelc</a:t>
            </a:r>
            <a:r>
              <a:rPr lang="en-GB" dirty="0"/>
              <a:t> </a:t>
            </a:r>
          </a:p>
          <a:p>
            <a:endParaRPr lang="en-GB" dirty="0"/>
          </a:p>
          <a:p>
            <a:r>
              <a:rPr lang="en-GB" dirty="0"/>
              <a:t>L. </a:t>
            </a:r>
            <a:r>
              <a:rPr lang="en-GB" dirty="0" err="1"/>
              <a:t>Hadanya</a:t>
            </a:r>
            <a:endParaRPr lang="en-GB" dirty="0"/>
          </a:p>
        </p:txBody>
      </p:sp>
      <p:pic>
        <p:nvPicPr>
          <p:cNvPr id="5" name="Picture 4" descr="A picture containing sky, outdoor, tree, government building&#10;&#10;Description automatically generated">
            <a:extLst>
              <a:ext uri="{FF2B5EF4-FFF2-40B4-BE49-F238E27FC236}">
                <a16:creationId xmlns:a16="http://schemas.microsoft.com/office/drawing/2014/main" id="{DE2A4C68-664C-4EA2-ABBD-EF23F11ABC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4315" y="937893"/>
            <a:ext cx="4612957" cy="3459720"/>
          </a:xfrm>
          <a:prstGeom prst="rect">
            <a:avLst/>
          </a:prstGeom>
          <a:ln w="38100">
            <a:solidFill>
              <a:schemeClr val="accent1">
                <a:shade val="50000"/>
              </a:schemeClr>
            </a:solidFill>
          </a:ln>
        </p:spPr>
      </p:pic>
      <p:sp>
        <p:nvSpPr>
          <p:cNvPr id="6" name="TextBox 5">
            <a:extLst>
              <a:ext uri="{FF2B5EF4-FFF2-40B4-BE49-F238E27FC236}">
                <a16:creationId xmlns:a16="http://schemas.microsoft.com/office/drawing/2014/main" id="{E4CAD0D0-DF00-4E86-B573-403969FC9D1E}"/>
              </a:ext>
            </a:extLst>
          </p:cNvPr>
          <p:cNvSpPr txBox="1"/>
          <p:nvPr/>
        </p:nvSpPr>
        <p:spPr>
          <a:xfrm>
            <a:off x="720000" y="4997387"/>
            <a:ext cx="4212040" cy="369332"/>
          </a:xfrm>
          <a:prstGeom prst="rect">
            <a:avLst/>
          </a:prstGeom>
          <a:noFill/>
        </p:spPr>
        <p:txBody>
          <a:bodyPr wrap="square" rtlCol="0">
            <a:spAutoFit/>
          </a:bodyPr>
          <a:lstStyle/>
          <a:p>
            <a:r>
              <a:rPr lang="en-GB" dirty="0"/>
              <a:t>These scientists work at Tel Aviv University.</a:t>
            </a:r>
          </a:p>
        </p:txBody>
      </p:sp>
      <p:sp>
        <p:nvSpPr>
          <p:cNvPr id="10" name="TextBox 9">
            <a:extLst>
              <a:ext uri="{FF2B5EF4-FFF2-40B4-BE49-F238E27FC236}">
                <a16:creationId xmlns:a16="http://schemas.microsoft.com/office/drawing/2014/main" id="{F08E7FAE-9CB2-4A26-9351-44480D8AEBCB}"/>
              </a:ext>
            </a:extLst>
          </p:cNvPr>
          <p:cNvSpPr txBox="1"/>
          <p:nvPr/>
        </p:nvSpPr>
        <p:spPr>
          <a:xfrm>
            <a:off x="3707904" y="4476532"/>
            <a:ext cx="4612957" cy="307777"/>
          </a:xfrm>
          <a:prstGeom prst="rect">
            <a:avLst/>
          </a:prstGeom>
          <a:noFill/>
        </p:spPr>
        <p:txBody>
          <a:bodyPr wrap="square" rtlCol="0">
            <a:spAutoFit/>
          </a:bodyPr>
          <a:lstStyle/>
          <a:p>
            <a:r>
              <a:rPr lang="en-GB" sz="1400" dirty="0"/>
              <a:t>Life Sciences Building, Tel Aviv University, © </a:t>
            </a:r>
            <a:r>
              <a:rPr lang="he-IL" sz="1400" dirty="0"/>
              <a:t>מיכאל יעקובסון</a:t>
            </a:r>
            <a:endParaRPr lang="en-GB" sz="1400" dirty="0"/>
          </a:p>
        </p:txBody>
      </p:sp>
      <p:sp>
        <p:nvSpPr>
          <p:cNvPr id="12" name="TextBox 11">
            <a:extLst>
              <a:ext uri="{FF2B5EF4-FFF2-40B4-BE49-F238E27FC236}">
                <a16:creationId xmlns:a16="http://schemas.microsoft.com/office/drawing/2014/main" id="{F0D15283-D3B2-43B7-B1FF-95331F55396A}"/>
              </a:ext>
            </a:extLst>
          </p:cNvPr>
          <p:cNvSpPr txBox="1"/>
          <p:nvPr/>
        </p:nvSpPr>
        <p:spPr>
          <a:xfrm>
            <a:off x="720000" y="5733685"/>
            <a:ext cx="8080776" cy="369332"/>
          </a:xfrm>
          <a:prstGeom prst="rect">
            <a:avLst/>
          </a:prstGeom>
          <a:noFill/>
        </p:spPr>
        <p:txBody>
          <a:bodyPr wrap="square">
            <a:spAutoFit/>
          </a:bodyPr>
          <a:lstStyle/>
          <a:p>
            <a:r>
              <a:rPr lang="en-GB" dirty="0"/>
              <a:t>This is the largest university in Israel and the largest Jewish university in the world.</a:t>
            </a:r>
          </a:p>
        </p:txBody>
      </p:sp>
    </p:spTree>
    <p:extLst>
      <p:ext uri="{BB962C8B-B14F-4D97-AF65-F5344CB8AC3E}">
        <p14:creationId xmlns:p14="http://schemas.microsoft.com/office/powerpoint/2010/main" val="4121939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3056414" cy="369332"/>
          </a:xfrm>
          <a:prstGeom prst="rect">
            <a:avLst/>
          </a:prstGeom>
          <a:noFill/>
        </p:spPr>
        <p:txBody>
          <a:bodyPr wrap="none" rtlCol="0">
            <a:spAutoFit/>
          </a:bodyPr>
          <a:lstStyle/>
          <a:p>
            <a:r>
              <a:rPr lang="en-GB" b="1" dirty="0"/>
              <a:t>What did the scientists know?</a:t>
            </a:r>
          </a:p>
        </p:txBody>
      </p:sp>
      <p:sp>
        <p:nvSpPr>
          <p:cNvPr id="2" name="TextBox 1">
            <a:extLst>
              <a:ext uri="{FF2B5EF4-FFF2-40B4-BE49-F238E27FC236}">
                <a16:creationId xmlns:a16="http://schemas.microsoft.com/office/drawing/2014/main" id="{67E8B06C-6B19-49F8-A9BA-58ECC8AE129D}"/>
              </a:ext>
            </a:extLst>
          </p:cNvPr>
          <p:cNvSpPr txBox="1"/>
          <p:nvPr/>
        </p:nvSpPr>
        <p:spPr>
          <a:xfrm>
            <a:off x="720000" y="1350537"/>
            <a:ext cx="4068230" cy="369332"/>
          </a:xfrm>
          <a:prstGeom prst="rect">
            <a:avLst/>
          </a:prstGeom>
          <a:noFill/>
        </p:spPr>
        <p:txBody>
          <a:bodyPr wrap="none" rtlCol="0">
            <a:spAutoFit/>
          </a:bodyPr>
          <a:lstStyle/>
          <a:p>
            <a:r>
              <a:rPr lang="en-GB" dirty="0"/>
              <a:t>Plants</a:t>
            </a:r>
            <a:r>
              <a:rPr lang="en-GB" sz="1800" dirty="0">
                <a:effectLst/>
                <a:latin typeface="Calibri" panose="020F0502020204030204" pitchFamily="34" charset="0"/>
                <a:ea typeface="Times New Roman" panose="02020603050405020304" pitchFamily="18" charset="0"/>
              </a:rPr>
              <a:t> are </a:t>
            </a:r>
            <a:r>
              <a:rPr lang="en-GB" sz="1800" b="1" dirty="0">
                <a:effectLst/>
                <a:latin typeface="Calibri" panose="020F0502020204030204" pitchFamily="34" charset="0"/>
                <a:ea typeface="Times New Roman" panose="02020603050405020304" pitchFamily="18" charset="0"/>
              </a:rPr>
              <a:t>sensitive</a:t>
            </a:r>
            <a:r>
              <a:rPr lang="en-GB" sz="1800" dirty="0">
                <a:effectLst/>
                <a:latin typeface="Calibri" panose="020F0502020204030204" pitchFamily="34" charset="0"/>
                <a:ea typeface="Times New Roman" panose="02020603050405020304" pitchFamily="18" charset="0"/>
              </a:rPr>
              <a:t> to their surroundings.</a:t>
            </a:r>
          </a:p>
        </p:txBody>
      </p:sp>
      <p:sp>
        <p:nvSpPr>
          <p:cNvPr id="5" name="TextBox 4">
            <a:extLst>
              <a:ext uri="{FF2B5EF4-FFF2-40B4-BE49-F238E27FC236}">
                <a16:creationId xmlns:a16="http://schemas.microsoft.com/office/drawing/2014/main" id="{79EF7CB7-1672-4686-987D-CF373B5AE8C1}"/>
              </a:ext>
            </a:extLst>
          </p:cNvPr>
          <p:cNvSpPr txBox="1"/>
          <p:nvPr/>
        </p:nvSpPr>
        <p:spPr>
          <a:xfrm>
            <a:off x="720000" y="910719"/>
            <a:ext cx="4572000" cy="369332"/>
          </a:xfrm>
          <a:prstGeom prst="rect">
            <a:avLst/>
          </a:prstGeom>
          <a:noFill/>
        </p:spPr>
        <p:txBody>
          <a:bodyPr wrap="square">
            <a:spAutoFit/>
          </a:bodyPr>
          <a:lstStyle/>
          <a:p>
            <a:r>
              <a:rPr lang="en-GB" dirty="0"/>
              <a:t>Plants do not have ears or voices.</a:t>
            </a:r>
          </a:p>
        </p:txBody>
      </p:sp>
      <p:sp>
        <p:nvSpPr>
          <p:cNvPr id="6" name="Rectangle: Rounded Corners 5">
            <a:extLst>
              <a:ext uri="{FF2B5EF4-FFF2-40B4-BE49-F238E27FC236}">
                <a16:creationId xmlns:a16="http://schemas.microsoft.com/office/drawing/2014/main" id="{E536F07B-3C24-49CE-95C8-80827D1A37E0}"/>
              </a:ext>
            </a:extLst>
          </p:cNvPr>
          <p:cNvSpPr/>
          <p:nvPr/>
        </p:nvSpPr>
        <p:spPr>
          <a:xfrm>
            <a:off x="719999" y="5872222"/>
            <a:ext cx="8023623" cy="5576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Can you think of any ways that plants respond to their surroundings?</a:t>
            </a:r>
          </a:p>
        </p:txBody>
      </p:sp>
      <p:sp>
        <p:nvSpPr>
          <p:cNvPr id="8" name="Rectangle: Rounded Corners 7">
            <a:extLst>
              <a:ext uri="{FF2B5EF4-FFF2-40B4-BE49-F238E27FC236}">
                <a16:creationId xmlns:a16="http://schemas.microsoft.com/office/drawing/2014/main" id="{A17FFD9D-6ADD-410A-BC78-0FA50E33A4D9}"/>
              </a:ext>
            </a:extLst>
          </p:cNvPr>
          <p:cNvSpPr/>
          <p:nvPr/>
        </p:nvSpPr>
        <p:spPr>
          <a:xfrm>
            <a:off x="720002" y="4870509"/>
            <a:ext cx="3736235" cy="6300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What happens to these flowers at night?</a:t>
            </a:r>
          </a:p>
        </p:txBody>
      </p:sp>
      <p:pic>
        <p:nvPicPr>
          <p:cNvPr id="10" name="Picture 9" descr="A picture containing plant&#10;&#10;Description automatically generated">
            <a:extLst>
              <a:ext uri="{FF2B5EF4-FFF2-40B4-BE49-F238E27FC236}">
                <a16:creationId xmlns:a16="http://schemas.microsoft.com/office/drawing/2014/main" id="{558293EA-AF4D-45CA-86E9-DF3967F14EA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7388" y="1827901"/>
            <a:ext cx="3760031" cy="2820023"/>
          </a:xfrm>
          <a:prstGeom prst="rect">
            <a:avLst/>
          </a:prstGeom>
          <a:ln w="38100">
            <a:solidFill>
              <a:schemeClr val="accent1">
                <a:shade val="50000"/>
              </a:schemeClr>
            </a:solidFill>
          </a:ln>
        </p:spPr>
      </p:pic>
      <p:sp>
        <p:nvSpPr>
          <p:cNvPr id="11" name="Rectangle: Rounded Corners 10">
            <a:extLst>
              <a:ext uri="{FF2B5EF4-FFF2-40B4-BE49-F238E27FC236}">
                <a16:creationId xmlns:a16="http://schemas.microsoft.com/office/drawing/2014/main" id="{3F055B25-643A-404B-A31A-CD7EB5B8DEA7}"/>
              </a:ext>
            </a:extLst>
          </p:cNvPr>
          <p:cNvSpPr/>
          <p:nvPr/>
        </p:nvSpPr>
        <p:spPr>
          <a:xfrm>
            <a:off x="5007387" y="4870509"/>
            <a:ext cx="3736235" cy="6300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did the fly get into this plant?</a:t>
            </a:r>
          </a:p>
        </p:txBody>
      </p:sp>
      <p:pic>
        <p:nvPicPr>
          <p:cNvPr id="13" name="Picture 12" descr="A group of daisies in a field&#10;&#10;Description automatically generated with low confidence">
            <a:extLst>
              <a:ext uri="{FF2B5EF4-FFF2-40B4-BE49-F238E27FC236}">
                <a16:creationId xmlns:a16="http://schemas.microsoft.com/office/drawing/2014/main" id="{9FCAECA3-D574-4A81-97F5-080E2F5E15B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20001" y="1850959"/>
            <a:ext cx="3736236" cy="2802177"/>
          </a:xfrm>
          <a:prstGeom prst="rect">
            <a:avLst/>
          </a:prstGeom>
          <a:ln w="38100">
            <a:solidFill>
              <a:schemeClr val="accent1">
                <a:shade val="50000"/>
              </a:schemeClr>
            </a:solidFill>
          </a:ln>
        </p:spPr>
      </p:pic>
      <p:pic>
        <p:nvPicPr>
          <p:cNvPr id="14" name="Picture 13">
            <a:extLst>
              <a:ext uri="{FF2B5EF4-FFF2-40B4-BE49-F238E27FC236}">
                <a16:creationId xmlns:a16="http://schemas.microsoft.com/office/drawing/2014/main" id="{03554868-413A-472D-8B75-D49269C09F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64171" y="185140"/>
            <a:ext cx="1466255" cy="1407993"/>
          </a:xfrm>
          <a:prstGeom prst="rect">
            <a:avLst/>
          </a:prstGeom>
        </p:spPr>
      </p:pic>
      <p:cxnSp>
        <p:nvCxnSpPr>
          <p:cNvPr id="16" name="Straight Arrow Connector 15">
            <a:extLst>
              <a:ext uri="{FF2B5EF4-FFF2-40B4-BE49-F238E27FC236}">
                <a16:creationId xmlns:a16="http://schemas.microsoft.com/office/drawing/2014/main" id="{3FE5A7F3-B558-42EF-A9CD-3B3C5D3499A4}"/>
              </a:ext>
            </a:extLst>
          </p:cNvPr>
          <p:cNvCxnSpPr>
            <a:cxnSpLocks/>
          </p:cNvCxnSpPr>
          <p:nvPr/>
        </p:nvCxnSpPr>
        <p:spPr>
          <a:xfrm>
            <a:off x="7297299" y="1535203"/>
            <a:ext cx="515061" cy="1245725"/>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2180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495D92-C6EB-40A1-B4AB-869D18E689B9}"/>
              </a:ext>
            </a:extLst>
          </p:cNvPr>
          <p:cNvSpPr txBox="1"/>
          <p:nvPr/>
        </p:nvSpPr>
        <p:spPr>
          <a:xfrm>
            <a:off x="720000" y="360000"/>
            <a:ext cx="2774734" cy="369332"/>
          </a:xfrm>
          <a:prstGeom prst="rect">
            <a:avLst/>
          </a:prstGeom>
          <a:noFill/>
        </p:spPr>
        <p:txBody>
          <a:bodyPr wrap="none" rtlCol="0">
            <a:spAutoFit/>
          </a:bodyPr>
          <a:lstStyle/>
          <a:p>
            <a:r>
              <a:rPr lang="en-GB" b="1" dirty="0"/>
              <a:t>What did the scientists do?</a:t>
            </a:r>
          </a:p>
        </p:txBody>
      </p:sp>
      <p:sp>
        <p:nvSpPr>
          <p:cNvPr id="3" name="TextBox 2">
            <a:extLst>
              <a:ext uri="{FF2B5EF4-FFF2-40B4-BE49-F238E27FC236}">
                <a16:creationId xmlns:a16="http://schemas.microsoft.com/office/drawing/2014/main" id="{8887D8E9-0713-427F-A722-073AEDD14095}"/>
              </a:ext>
            </a:extLst>
          </p:cNvPr>
          <p:cNvSpPr txBox="1"/>
          <p:nvPr/>
        </p:nvSpPr>
        <p:spPr>
          <a:xfrm>
            <a:off x="724505" y="950990"/>
            <a:ext cx="7957721" cy="1754326"/>
          </a:xfrm>
          <a:prstGeom prst="rect">
            <a:avLst/>
          </a:prstGeom>
          <a:noFill/>
        </p:spPr>
        <p:txBody>
          <a:bodyPr wrap="square">
            <a:spAutoFit/>
          </a:bodyPr>
          <a:lstStyle/>
          <a:p>
            <a:r>
              <a:rPr lang="en-GB" dirty="0"/>
              <a:t>In 2019, they published a </a:t>
            </a:r>
            <a:r>
              <a:rPr lang="en-GB" b="1" dirty="0"/>
              <a:t>review</a:t>
            </a:r>
            <a:r>
              <a:rPr lang="en-GB" dirty="0"/>
              <a:t> of work published by other scientists to find out:</a:t>
            </a:r>
          </a:p>
          <a:p>
            <a:r>
              <a:rPr lang="en-GB" dirty="0"/>
              <a:t> </a:t>
            </a:r>
          </a:p>
          <a:p>
            <a:pPr marL="342900" indent="-342900">
              <a:buFont typeface="+mj-lt"/>
              <a:buAutoNum type="arabicPeriod"/>
            </a:pPr>
            <a:r>
              <a:rPr lang="en-GB" b="1" dirty="0"/>
              <a:t>Can plants detect sounds?</a:t>
            </a:r>
          </a:p>
          <a:p>
            <a:pPr marL="342900" indent="-342900">
              <a:buFont typeface="+mj-lt"/>
              <a:buAutoNum type="arabicPeriod"/>
            </a:pPr>
            <a:endParaRPr lang="en-GB" dirty="0"/>
          </a:p>
          <a:p>
            <a:pPr marL="342900" indent="-342900">
              <a:buFont typeface="+mj-lt"/>
              <a:buAutoNum type="arabicPeriod"/>
            </a:pPr>
            <a:r>
              <a:rPr lang="en-GB" b="1" dirty="0"/>
              <a:t>Can plants make sounds?</a:t>
            </a:r>
          </a:p>
          <a:p>
            <a:endParaRPr lang="en-GB" dirty="0"/>
          </a:p>
        </p:txBody>
      </p:sp>
      <p:sp>
        <p:nvSpPr>
          <p:cNvPr id="4" name="Rectangle: Rounded Corners 3">
            <a:extLst>
              <a:ext uri="{FF2B5EF4-FFF2-40B4-BE49-F238E27FC236}">
                <a16:creationId xmlns:a16="http://schemas.microsoft.com/office/drawing/2014/main" id="{B8A1403B-94A5-45AF-A0F8-59BF926E10ED}"/>
              </a:ext>
            </a:extLst>
          </p:cNvPr>
          <p:cNvSpPr/>
          <p:nvPr/>
        </p:nvSpPr>
        <p:spPr>
          <a:xfrm>
            <a:off x="5220072" y="1628800"/>
            <a:ext cx="2421128" cy="7196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What is a review?</a:t>
            </a:r>
          </a:p>
        </p:txBody>
      </p:sp>
      <p:sp>
        <p:nvSpPr>
          <p:cNvPr id="20" name="Rectangle: Rounded Corners 19">
            <a:extLst>
              <a:ext uri="{FF2B5EF4-FFF2-40B4-BE49-F238E27FC236}">
                <a16:creationId xmlns:a16="http://schemas.microsoft.com/office/drawing/2014/main" id="{150459D4-F3F2-4342-B644-245EEC667086}"/>
              </a:ext>
            </a:extLst>
          </p:cNvPr>
          <p:cNvSpPr/>
          <p:nvPr/>
        </p:nvSpPr>
        <p:spPr>
          <a:xfrm>
            <a:off x="1619672" y="5907010"/>
            <a:ext cx="6444288" cy="7019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Do you think that plants make sounds or respond to sound?</a:t>
            </a:r>
          </a:p>
        </p:txBody>
      </p:sp>
      <p:pic>
        <p:nvPicPr>
          <p:cNvPr id="8" name="Picture 7" descr="A plant in a pot&#10;&#10;Description automatically generated with medium confidence">
            <a:extLst>
              <a:ext uri="{FF2B5EF4-FFF2-40B4-BE49-F238E27FC236}">
                <a16:creationId xmlns:a16="http://schemas.microsoft.com/office/drawing/2014/main" id="{6253E766-1784-45F0-9AB6-D9B06FA11B9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32" y="2516261"/>
            <a:ext cx="2443201" cy="3212976"/>
          </a:xfrm>
          <a:prstGeom prst="rect">
            <a:avLst/>
          </a:prstGeom>
        </p:spPr>
      </p:pic>
      <p:pic>
        <p:nvPicPr>
          <p:cNvPr id="10" name="Picture 9" descr="Logo&#10;&#10;Description automatically generated">
            <a:extLst>
              <a:ext uri="{FF2B5EF4-FFF2-40B4-BE49-F238E27FC236}">
                <a16:creationId xmlns:a16="http://schemas.microsoft.com/office/drawing/2014/main" id="{BFAA7A02-5970-448B-8F9D-8588E1D534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855250">
            <a:off x="2884441" y="3554136"/>
            <a:ext cx="1002548" cy="1002548"/>
          </a:xfrm>
          <a:prstGeom prst="rect">
            <a:avLst/>
          </a:prstGeom>
        </p:spPr>
      </p:pic>
      <p:pic>
        <p:nvPicPr>
          <p:cNvPr id="11" name="Picture 10">
            <a:extLst>
              <a:ext uri="{FF2B5EF4-FFF2-40B4-BE49-F238E27FC236}">
                <a16:creationId xmlns:a16="http://schemas.microsoft.com/office/drawing/2014/main" id="{FB482ED9-0DE7-4AC0-BAA0-3E3953CBCE6E}"/>
              </a:ext>
            </a:extLst>
          </p:cNvPr>
          <p:cNvPicPr>
            <a:picLocks noChangeAspect="1"/>
          </p:cNvPicPr>
          <p:nvPr/>
        </p:nvPicPr>
        <p:blipFill>
          <a:blip r:embed="rId5"/>
          <a:stretch>
            <a:fillRect/>
          </a:stretch>
        </p:blipFill>
        <p:spPr>
          <a:xfrm>
            <a:off x="4727651" y="2546250"/>
            <a:ext cx="2438611" cy="3212870"/>
          </a:xfrm>
          <a:prstGeom prst="rect">
            <a:avLst/>
          </a:prstGeom>
        </p:spPr>
      </p:pic>
      <p:pic>
        <p:nvPicPr>
          <p:cNvPr id="21" name="Picture 20" descr="Shape&#10;&#10;Description automatically generated with low confidence">
            <a:extLst>
              <a:ext uri="{FF2B5EF4-FFF2-40B4-BE49-F238E27FC236}">
                <a16:creationId xmlns:a16="http://schemas.microsoft.com/office/drawing/2014/main" id="{1F4476FB-C57E-4BAF-A2CB-093E4BC007C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0855109">
            <a:off x="5817086" y="3113696"/>
            <a:ext cx="439800" cy="664894"/>
          </a:xfrm>
          <a:prstGeom prst="rect">
            <a:avLst/>
          </a:prstGeom>
        </p:spPr>
      </p:pic>
      <p:pic>
        <p:nvPicPr>
          <p:cNvPr id="22" name="Picture 21">
            <a:extLst>
              <a:ext uri="{FF2B5EF4-FFF2-40B4-BE49-F238E27FC236}">
                <a16:creationId xmlns:a16="http://schemas.microsoft.com/office/drawing/2014/main" id="{30ABE06A-5C54-4F35-9A98-E0FE16EB1E1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6323217" y="3678990"/>
            <a:ext cx="572462" cy="749873"/>
          </a:xfrm>
          <a:prstGeom prst="rect">
            <a:avLst/>
          </a:prstGeom>
        </p:spPr>
      </p:pic>
      <p:pic>
        <p:nvPicPr>
          <p:cNvPr id="23" name="Picture 22">
            <a:extLst>
              <a:ext uri="{FF2B5EF4-FFF2-40B4-BE49-F238E27FC236}">
                <a16:creationId xmlns:a16="http://schemas.microsoft.com/office/drawing/2014/main" id="{E5ABD2FD-E244-41D1-82EE-947F92B1FFC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1799229" y="2829147"/>
            <a:ext cx="977219" cy="976436"/>
          </a:xfrm>
          <a:prstGeom prst="rect">
            <a:avLst/>
          </a:prstGeom>
        </p:spPr>
      </p:pic>
    </p:spTree>
    <p:extLst>
      <p:ext uri="{BB962C8B-B14F-4D97-AF65-F5344CB8AC3E}">
        <p14:creationId xmlns:p14="http://schemas.microsoft.com/office/powerpoint/2010/main" val="2511030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495D92-C6EB-40A1-B4AB-869D18E689B9}"/>
              </a:ext>
            </a:extLst>
          </p:cNvPr>
          <p:cNvSpPr txBox="1"/>
          <p:nvPr/>
        </p:nvSpPr>
        <p:spPr>
          <a:xfrm>
            <a:off x="720000" y="360000"/>
            <a:ext cx="3205942" cy="369332"/>
          </a:xfrm>
          <a:prstGeom prst="rect">
            <a:avLst/>
          </a:prstGeom>
          <a:noFill/>
        </p:spPr>
        <p:txBody>
          <a:bodyPr wrap="none" rtlCol="0">
            <a:spAutoFit/>
          </a:bodyPr>
          <a:lstStyle/>
          <a:p>
            <a:r>
              <a:rPr lang="en-GB" b="1" dirty="0"/>
              <a:t>What else did the scientists do?</a:t>
            </a:r>
          </a:p>
        </p:txBody>
      </p:sp>
      <p:sp>
        <p:nvSpPr>
          <p:cNvPr id="5" name="TextBox 4">
            <a:extLst>
              <a:ext uri="{FF2B5EF4-FFF2-40B4-BE49-F238E27FC236}">
                <a16:creationId xmlns:a16="http://schemas.microsoft.com/office/drawing/2014/main" id="{CC68E225-A0FF-41F2-BC4C-57AB5E8511B6}"/>
              </a:ext>
            </a:extLst>
          </p:cNvPr>
          <p:cNvSpPr txBox="1"/>
          <p:nvPr/>
        </p:nvSpPr>
        <p:spPr>
          <a:xfrm>
            <a:off x="720000" y="887981"/>
            <a:ext cx="5917004" cy="369332"/>
          </a:xfrm>
          <a:prstGeom prst="rect">
            <a:avLst/>
          </a:prstGeom>
          <a:noFill/>
        </p:spPr>
        <p:txBody>
          <a:bodyPr wrap="none" rtlCol="0">
            <a:spAutoFit/>
          </a:bodyPr>
          <a:lstStyle/>
          <a:p>
            <a:r>
              <a:rPr lang="en-GB" dirty="0"/>
              <a:t>The scientists also carried out some </a:t>
            </a:r>
            <a:r>
              <a:rPr lang="en-GB" b="1" dirty="0"/>
              <a:t>experiments</a:t>
            </a:r>
            <a:r>
              <a:rPr lang="en-GB" dirty="0"/>
              <a:t> with plants.</a:t>
            </a:r>
          </a:p>
        </p:txBody>
      </p:sp>
      <p:pic>
        <p:nvPicPr>
          <p:cNvPr id="7" name="Picture 6" descr="A yellow flower in the dirt&#10;&#10;Description automatically generated with medium confidence">
            <a:extLst>
              <a:ext uri="{FF2B5EF4-FFF2-40B4-BE49-F238E27FC236}">
                <a16:creationId xmlns:a16="http://schemas.microsoft.com/office/drawing/2014/main" id="{5D6FBFEB-3734-4F19-AF66-B6C9EBBADE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05924" y="1828508"/>
            <a:ext cx="4280595" cy="2844435"/>
          </a:xfrm>
          <a:prstGeom prst="rect">
            <a:avLst/>
          </a:prstGeom>
          <a:ln w="38100">
            <a:solidFill>
              <a:schemeClr val="accent1">
                <a:shade val="50000"/>
              </a:schemeClr>
            </a:solidFill>
          </a:ln>
        </p:spPr>
      </p:pic>
      <p:sp>
        <p:nvSpPr>
          <p:cNvPr id="14" name="TextBox 13">
            <a:extLst>
              <a:ext uri="{FF2B5EF4-FFF2-40B4-BE49-F238E27FC236}">
                <a16:creationId xmlns:a16="http://schemas.microsoft.com/office/drawing/2014/main" id="{0938C3A1-CC3F-4AD4-8C07-4267212885DC}"/>
              </a:ext>
            </a:extLst>
          </p:cNvPr>
          <p:cNvSpPr txBox="1"/>
          <p:nvPr/>
        </p:nvSpPr>
        <p:spPr>
          <a:xfrm>
            <a:off x="797704" y="4004144"/>
            <a:ext cx="1115113" cy="369332"/>
          </a:xfrm>
          <a:prstGeom prst="rect">
            <a:avLst/>
          </a:prstGeom>
          <a:noFill/>
        </p:spPr>
        <p:txBody>
          <a:bodyPr wrap="none" rtlCol="0">
            <a:spAutoFit/>
          </a:bodyPr>
          <a:lstStyle/>
          <a:p>
            <a:r>
              <a:rPr lang="en-GB" dirty="0"/>
              <a:t>3 minutes</a:t>
            </a:r>
          </a:p>
        </p:txBody>
      </p:sp>
      <p:sp>
        <p:nvSpPr>
          <p:cNvPr id="15" name="TextBox 14">
            <a:extLst>
              <a:ext uri="{FF2B5EF4-FFF2-40B4-BE49-F238E27FC236}">
                <a16:creationId xmlns:a16="http://schemas.microsoft.com/office/drawing/2014/main" id="{C7BAD406-671D-404B-BB34-E6127AFCC556}"/>
              </a:ext>
            </a:extLst>
          </p:cNvPr>
          <p:cNvSpPr txBox="1"/>
          <p:nvPr/>
        </p:nvSpPr>
        <p:spPr>
          <a:xfrm>
            <a:off x="6851590" y="4030679"/>
            <a:ext cx="1115113" cy="369332"/>
          </a:xfrm>
          <a:prstGeom prst="rect">
            <a:avLst/>
          </a:prstGeom>
          <a:noFill/>
        </p:spPr>
        <p:txBody>
          <a:bodyPr wrap="none" rtlCol="0">
            <a:spAutoFit/>
          </a:bodyPr>
          <a:lstStyle/>
          <a:p>
            <a:r>
              <a:rPr lang="en-GB" dirty="0"/>
              <a:t>3 minutes</a:t>
            </a:r>
          </a:p>
        </p:txBody>
      </p:sp>
      <p:sp>
        <p:nvSpPr>
          <p:cNvPr id="16" name="Rectangle: Rounded Corners 15">
            <a:extLst>
              <a:ext uri="{FF2B5EF4-FFF2-40B4-BE49-F238E27FC236}">
                <a16:creationId xmlns:a16="http://schemas.microsoft.com/office/drawing/2014/main" id="{C4C7FE83-1F48-45E9-A34A-C90093CAB593}"/>
              </a:ext>
            </a:extLst>
          </p:cNvPr>
          <p:cNvSpPr/>
          <p:nvPr/>
        </p:nvSpPr>
        <p:spPr>
          <a:xfrm>
            <a:off x="797704" y="5452328"/>
            <a:ext cx="7859365" cy="8338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Can you predict what happened when the speaker sounded or the bee buzzed?</a:t>
            </a:r>
          </a:p>
        </p:txBody>
      </p:sp>
      <p:sp>
        <p:nvSpPr>
          <p:cNvPr id="17" name="TextBox 16">
            <a:extLst>
              <a:ext uri="{FF2B5EF4-FFF2-40B4-BE49-F238E27FC236}">
                <a16:creationId xmlns:a16="http://schemas.microsoft.com/office/drawing/2014/main" id="{375E32C3-E9B6-479C-A65E-70A0D5F8026B}"/>
              </a:ext>
            </a:extLst>
          </p:cNvPr>
          <p:cNvSpPr txBox="1"/>
          <p:nvPr/>
        </p:nvSpPr>
        <p:spPr>
          <a:xfrm>
            <a:off x="3054831" y="4663652"/>
            <a:ext cx="2660087" cy="369332"/>
          </a:xfrm>
          <a:prstGeom prst="rect">
            <a:avLst/>
          </a:prstGeom>
          <a:noFill/>
        </p:spPr>
        <p:txBody>
          <a:bodyPr wrap="none" rtlCol="0">
            <a:spAutoFit/>
          </a:bodyPr>
          <a:lstStyle/>
          <a:p>
            <a:r>
              <a:rPr lang="en-GB" dirty="0"/>
              <a:t>An evening primrose plant</a:t>
            </a:r>
          </a:p>
        </p:txBody>
      </p:sp>
      <p:pic>
        <p:nvPicPr>
          <p:cNvPr id="19" name="Picture 18" descr="Logo&#10;&#10;Description automatically generated">
            <a:extLst>
              <a:ext uri="{FF2B5EF4-FFF2-40B4-BE49-F238E27FC236}">
                <a16:creationId xmlns:a16="http://schemas.microsoft.com/office/drawing/2014/main" id="{FB4A08A9-7F0C-43E4-BE1C-190E649838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11853" y="2139095"/>
            <a:ext cx="2503342" cy="2349491"/>
          </a:xfrm>
          <a:prstGeom prst="rect">
            <a:avLst/>
          </a:prstGeom>
        </p:spPr>
      </p:pic>
      <p:pic>
        <p:nvPicPr>
          <p:cNvPr id="13" name="Picture 12" descr="A picture containing text, sign, dark, close&#10;&#10;Description automatically generated">
            <a:extLst>
              <a:ext uri="{FF2B5EF4-FFF2-40B4-BE49-F238E27FC236}">
                <a16:creationId xmlns:a16="http://schemas.microsoft.com/office/drawing/2014/main" id="{D0506515-AC61-4D65-A409-2BD3BDE77E4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5740" y="2492896"/>
            <a:ext cx="1691543" cy="1310946"/>
          </a:xfrm>
          <a:prstGeom prst="rect">
            <a:avLst/>
          </a:prstGeom>
        </p:spPr>
      </p:pic>
      <p:sp>
        <p:nvSpPr>
          <p:cNvPr id="12" name="TextBox 11">
            <a:extLst>
              <a:ext uri="{FF2B5EF4-FFF2-40B4-BE49-F238E27FC236}">
                <a16:creationId xmlns:a16="http://schemas.microsoft.com/office/drawing/2014/main" id="{A4804705-5CBD-491B-8ACF-150C17E81E0B}"/>
              </a:ext>
            </a:extLst>
          </p:cNvPr>
          <p:cNvSpPr txBox="1"/>
          <p:nvPr/>
        </p:nvSpPr>
        <p:spPr>
          <a:xfrm>
            <a:off x="3052164" y="1426448"/>
            <a:ext cx="4572000" cy="369332"/>
          </a:xfrm>
          <a:prstGeom prst="rect">
            <a:avLst/>
          </a:prstGeom>
          <a:noFill/>
        </p:spPr>
        <p:txBody>
          <a:bodyPr wrap="square">
            <a:spAutoFit/>
          </a:bodyPr>
          <a:lstStyle/>
          <a:p>
            <a:r>
              <a:rPr lang="en-GB" b="1" dirty="0"/>
              <a:t>Do plants respond to sound?</a:t>
            </a:r>
          </a:p>
        </p:txBody>
      </p:sp>
    </p:spTree>
    <p:extLst>
      <p:ext uri="{BB962C8B-B14F-4D97-AF65-F5344CB8AC3E}">
        <p14:creationId xmlns:p14="http://schemas.microsoft.com/office/powerpoint/2010/main" val="1974942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1C9E7-1E30-4058-93FD-0A836C12E7B4}"/>
              </a:ext>
            </a:extLst>
          </p:cNvPr>
          <p:cNvSpPr txBox="1"/>
          <p:nvPr/>
        </p:nvSpPr>
        <p:spPr>
          <a:xfrm>
            <a:off x="720000" y="360000"/>
            <a:ext cx="3284489" cy="369332"/>
          </a:xfrm>
          <a:prstGeom prst="rect">
            <a:avLst/>
          </a:prstGeom>
          <a:noFill/>
        </p:spPr>
        <p:txBody>
          <a:bodyPr wrap="none" rtlCol="0">
            <a:spAutoFit/>
          </a:bodyPr>
          <a:lstStyle/>
          <a:p>
            <a:r>
              <a:rPr lang="en-GB" b="1" dirty="0"/>
              <a:t>What did the scientists find out?</a:t>
            </a:r>
          </a:p>
        </p:txBody>
      </p:sp>
      <p:sp>
        <p:nvSpPr>
          <p:cNvPr id="3" name="TextBox 2">
            <a:extLst>
              <a:ext uri="{FF2B5EF4-FFF2-40B4-BE49-F238E27FC236}">
                <a16:creationId xmlns:a16="http://schemas.microsoft.com/office/drawing/2014/main" id="{2C0829CC-D143-4161-A7A5-EBF8BD28167C}"/>
              </a:ext>
            </a:extLst>
          </p:cNvPr>
          <p:cNvSpPr txBox="1"/>
          <p:nvPr/>
        </p:nvSpPr>
        <p:spPr>
          <a:xfrm>
            <a:off x="751896" y="960596"/>
            <a:ext cx="3089500" cy="369332"/>
          </a:xfrm>
          <a:prstGeom prst="rect">
            <a:avLst/>
          </a:prstGeom>
          <a:noFill/>
        </p:spPr>
        <p:txBody>
          <a:bodyPr wrap="none" rtlCol="0">
            <a:spAutoFit/>
          </a:bodyPr>
          <a:lstStyle/>
          <a:p>
            <a:r>
              <a:rPr lang="en-GB" dirty="0"/>
              <a:t>1. Plants respond to vibrations.</a:t>
            </a:r>
          </a:p>
        </p:txBody>
      </p:sp>
      <p:sp>
        <p:nvSpPr>
          <p:cNvPr id="4" name="TextBox 3">
            <a:extLst>
              <a:ext uri="{FF2B5EF4-FFF2-40B4-BE49-F238E27FC236}">
                <a16:creationId xmlns:a16="http://schemas.microsoft.com/office/drawing/2014/main" id="{1785A000-2CA4-4498-9D5B-C28F1C401A9E}"/>
              </a:ext>
            </a:extLst>
          </p:cNvPr>
          <p:cNvSpPr txBox="1"/>
          <p:nvPr/>
        </p:nvSpPr>
        <p:spPr>
          <a:xfrm>
            <a:off x="1448530" y="1617063"/>
            <a:ext cx="1162588" cy="369332"/>
          </a:xfrm>
          <a:prstGeom prst="rect">
            <a:avLst/>
          </a:prstGeom>
          <a:noFill/>
        </p:spPr>
        <p:txBody>
          <a:bodyPr wrap="square" rtlCol="0">
            <a:spAutoFit/>
          </a:bodyPr>
          <a:lstStyle/>
          <a:p>
            <a:r>
              <a:rPr lang="en-GB" b="1" dirty="0"/>
              <a:t>In the air </a:t>
            </a:r>
            <a:r>
              <a:rPr lang="en-GB" dirty="0"/>
              <a:t> </a:t>
            </a:r>
          </a:p>
        </p:txBody>
      </p:sp>
      <p:sp>
        <p:nvSpPr>
          <p:cNvPr id="8" name="TextBox 7">
            <a:extLst>
              <a:ext uri="{FF2B5EF4-FFF2-40B4-BE49-F238E27FC236}">
                <a16:creationId xmlns:a16="http://schemas.microsoft.com/office/drawing/2014/main" id="{24F197AD-6065-4B26-BCD5-609F12B4C27C}"/>
              </a:ext>
            </a:extLst>
          </p:cNvPr>
          <p:cNvSpPr txBox="1"/>
          <p:nvPr/>
        </p:nvSpPr>
        <p:spPr>
          <a:xfrm>
            <a:off x="751896" y="5296083"/>
            <a:ext cx="2555856" cy="923330"/>
          </a:xfrm>
          <a:prstGeom prst="rect">
            <a:avLst/>
          </a:prstGeom>
          <a:noFill/>
        </p:spPr>
        <p:txBody>
          <a:bodyPr wrap="square">
            <a:spAutoFit/>
          </a:bodyPr>
          <a:lstStyle/>
          <a:p>
            <a:r>
              <a:rPr lang="en-GB" dirty="0"/>
              <a:t>Plants produced sweeter nectar after 3 minutes of bee or speaker buzzing</a:t>
            </a:r>
          </a:p>
        </p:txBody>
      </p:sp>
      <p:sp>
        <p:nvSpPr>
          <p:cNvPr id="10" name="TextBox 9">
            <a:extLst>
              <a:ext uri="{FF2B5EF4-FFF2-40B4-BE49-F238E27FC236}">
                <a16:creationId xmlns:a16="http://schemas.microsoft.com/office/drawing/2014/main" id="{31B5BCCE-5DB1-4EAF-ACF3-0D5B08DC226E}"/>
              </a:ext>
            </a:extLst>
          </p:cNvPr>
          <p:cNvSpPr txBox="1"/>
          <p:nvPr/>
        </p:nvSpPr>
        <p:spPr>
          <a:xfrm>
            <a:off x="4272130" y="1617063"/>
            <a:ext cx="1120820" cy="369332"/>
          </a:xfrm>
          <a:prstGeom prst="rect">
            <a:avLst/>
          </a:prstGeom>
          <a:noFill/>
        </p:spPr>
        <p:txBody>
          <a:bodyPr wrap="none" rtlCol="0">
            <a:spAutoFit/>
          </a:bodyPr>
          <a:lstStyle/>
          <a:p>
            <a:r>
              <a:rPr lang="en-GB" b="1" dirty="0"/>
              <a:t>In the soil</a:t>
            </a:r>
          </a:p>
        </p:txBody>
      </p:sp>
      <p:sp>
        <p:nvSpPr>
          <p:cNvPr id="11" name="TextBox 10">
            <a:extLst>
              <a:ext uri="{FF2B5EF4-FFF2-40B4-BE49-F238E27FC236}">
                <a16:creationId xmlns:a16="http://schemas.microsoft.com/office/drawing/2014/main" id="{CE87B551-A885-4B4D-BF9B-98E9AAE24932}"/>
              </a:ext>
            </a:extLst>
          </p:cNvPr>
          <p:cNvSpPr txBox="1"/>
          <p:nvPr/>
        </p:nvSpPr>
        <p:spPr>
          <a:xfrm>
            <a:off x="3796698" y="5296084"/>
            <a:ext cx="2160000" cy="1200329"/>
          </a:xfrm>
          <a:prstGeom prst="rect">
            <a:avLst/>
          </a:prstGeom>
          <a:noFill/>
        </p:spPr>
        <p:txBody>
          <a:bodyPr wrap="square" rtlCol="0">
            <a:spAutoFit/>
          </a:bodyPr>
          <a:lstStyle/>
          <a:p>
            <a:r>
              <a:rPr lang="en-GB" dirty="0"/>
              <a:t>Plants grew towards sounds similar to the sound of flowing water</a:t>
            </a:r>
          </a:p>
        </p:txBody>
      </p:sp>
      <p:sp>
        <p:nvSpPr>
          <p:cNvPr id="12" name="TextBox 11">
            <a:extLst>
              <a:ext uri="{FF2B5EF4-FFF2-40B4-BE49-F238E27FC236}">
                <a16:creationId xmlns:a16="http://schemas.microsoft.com/office/drawing/2014/main" id="{9BA757E0-7C9A-459B-9E19-CB254995A6EB}"/>
              </a:ext>
            </a:extLst>
          </p:cNvPr>
          <p:cNvSpPr txBox="1"/>
          <p:nvPr/>
        </p:nvSpPr>
        <p:spPr>
          <a:xfrm flipH="1">
            <a:off x="6942658" y="1617063"/>
            <a:ext cx="1387086" cy="369332"/>
          </a:xfrm>
          <a:prstGeom prst="rect">
            <a:avLst/>
          </a:prstGeom>
          <a:noFill/>
        </p:spPr>
        <p:txBody>
          <a:bodyPr wrap="square" rtlCol="0">
            <a:spAutoFit/>
          </a:bodyPr>
          <a:lstStyle/>
          <a:p>
            <a:r>
              <a:rPr lang="en-GB" b="1" dirty="0"/>
              <a:t>On the plant</a:t>
            </a:r>
          </a:p>
        </p:txBody>
      </p:sp>
      <p:sp>
        <p:nvSpPr>
          <p:cNvPr id="13" name="TextBox 12">
            <a:extLst>
              <a:ext uri="{FF2B5EF4-FFF2-40B4-BE49-F238E27FC236}">
                <a16:creationId xmlns:a16="http://schemas.microsoft.com/office/drawing/2014/main" id="{7BDB95AB-41F2-45F2-B446-7F525FBE89FA}"/>
              </a:ext>
            </a:extLst>
          </p:cNvPr>
          <p:cNvSpPr txBox="1"/>
          <p:nvPr/>
        </p:nvSpPr>
        <p:spPr>
          <a:xfrm>
            <a:off x="6412065" y="5296083"/>
            <a:ext cx="2448272" cy="1200329"/>
          </a:xfrm>
          <a:prstGeom prst="rect">
            <a:avLst/>
          </a:prstGeom>
          <a:noFill/>
        </p:spPr>
        <p:txBody>
          <a:bodyPr wrap="square" rtlCol="0">
            <a:spAutoFit/>
          </a:bodyPr>
          <a:lstStyle/>
          <a:p>
            <a:r>
              <a:rPr lang="en-GB" dirty="0"/>
              <a:t>Leaves produced more of the chemicals that caterpillars do not like to eat</a:t>
            </a:r>
          </a:p>
        </p:txBody>
      </p:sp>
      <p:pic>
        <p:nvPicPr>
          <p:cNvPr id="15" name="Picture 14" descr="A picture containing text, plant&#10;&#10;Description automatically generated">
            <a:extLst>
              <a:ext uri="{FF2B5EF4-FFF2-40B4-BE49-F238E27FC236}">
                <a16:creationId xmlns:a16="http://schemas.microsoft.com/office/drawing/2014/main" id="{18E2303A-D3D0-4F5B-A94A-BE6D1C508A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08923" y="2187197"/>
            <a:ext cx="1241802" cy="2483604"/>
          </a:xfrm>
          <a:prstGeom prst="rect">
            <a:avLst/>
          </a:prstGeom>
        </p:spPr>
      </p:pic>
      <p:pic>
        <p:nvPicPr>
          <p:cNvPr id="16" name="Picture 15">
            <a:extLst>
              <a:ext uri="{FF2B5EF4-FFF2-40B4-BE49-F238E27FC236}">
                <a16:creationId xmlns:a16="http://schemas.microsoft.com/office/drawing/2014/main" id="{636F8523-B718-4638-86DF-8FC47DB23C43}"/>
              </a:ext>
            </a:extLst>
          </p:cNvPr>
          <p:cNvPicPr>
            <a:picLocks noChangeAspect="1"/>
          </p:cNvPicPr>
          <p:nvPr/>
        </p:nvPicPr>
        <p:blipFill>
          <a:blip r:embed="rId4"/>
          <a:stretch>
            <a:fillRect/>
          </a:stretch>
        </p:blipFill>
        <p:spPr>
          <a:xfrm>
            <a:off x="4210694" y="2188356"/>
            <a:ext cx="1243692" cy="2481287"/>
          </a:xfrm>
          <a:prstGeom prst="rect">
            <a:avLst/>
          </a:prstGeom>
        </p:spPr>
      </p:pic>
      <p:pic>
        <p:nvPicPr>
          <p:cNvPr id="17" name="Picture 16">
            <a:extLst>
              <a:ext uri="{FF2B5EF4-FFF2-40B4-BE49-F238E27FC236}">
                <a16:creationId xmlns:a16="http://schemas.microsoft.com/office/drawing/2014/main" id="{05DE3489-9477-4243-B4D3-0D29E7F2EC4C}"/>
              </a:ext>
            </a:extLst>
          </p:cNvPr>
          <p:cNvPicPr>
            <a:picLocks noChangeAspect="1"/>
          </p:cNvPicPr>
          <p:nvPr/>
        </p:nvPicPr>
        <p:blipFill>
          <a:blip r:embed="rId4"/>
          <a:stretch>
            <a:fillRect/>
          </a:stretch>
        </p:blipFill>
        <p:spPr>
          <a:xfrm>
            <a:off x="7014355" y="2099501"/>
            <a:ext cx="1243692" cy="2481287"/>
          </a:xfrm>
          <a:prstGeom prst="rect">
            <a:avLst/>
          </a:prstGeom>
        </p:spPr>
      </p:pic>
      <p:sp>
        <p:nvSpPr>
          <p:cNvPr id="23" name="Freeform: Shape 22">
            <a:extLst>
              <a:ext uri="{FF2B5EF4-FFF2-40B4-BE49-F238E27FC236}">
                <a16:creationId xmlns:a16="http://schemas.microsoft.com/office/drawing/2014/main" id="{3F9E04F2-7938-4052-AE0B-42067DC32767}"/>
              </a:ext>
            </a:extLst>
          </p:cNvPr>
          <p:cNvSpPr/>
          <p:nvPr/>
        </p:nvSpPr>
        <p:spPr>
          <a:xfrm>
            <a:off x="4163209" y="4840888"/>
            <a:ext cx="1535461" cy="96899"/>
          </a:xfrm>
          <a:custGeom>
            <a:avLst/>
            <a:gdLst>
              <a:gd name="connsiteX0" fmla="*/ 0 w 1535461"/>
              <a:gd name="connsiteY0" fmla="*/ 86114 h 96899"/>
              <a:gd name="connsiteX1" fmla="*/ 387276 w 1535461"/>
              <a:gd name="connsiteY1" fmla="*/ 53 h 96899"/>
              <a:gd name="connsiteX2" fmla="*/ 699247 w 1535461"/>
              <a:gd name="connsiteY2" fmla="*/ 96872 h 96899"/>
              <a:gd name="connsiteX3" fmla="*/ 1000462 w 1535461"/>
              <a:gd name="connsiteY3" fmla="*/ 10811 h 96899"/>
              <a:gd name="connsiteX4" fmla="*/ 1323191 w 1535461"/>
              <a:gd name="connsiteY4" fmla="*/ 86114 h 96899"/>
              <a:gd name="connsiteX5" fmla="*/ 1516829 w 1535461"/>
              <a:gd name="connsiteY5" fmla="*/ 10811 h 96899"/>
              <a:gd name="connsiteX6" fmla="*/ 1516829 w 1535461"/>
              <a:gd name="connsiteY6" fmla="*/ 21568 h 96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5461" h="96899">
                <a:moveTo>
                  <a:pt x="0" y="86114"/>
                </a:moveTo>
                <a:cubicBezTo>
                  <a:pt x="135367" y="42187"/>
                  <a:pt x="270735" y="-1740"/>
                  <a:pt x="387276" y="53"/>
                </a:cubicBezTo>
                <a:cubicBezTo>
                  <a:pt x="503817" y="1846"/>
                  <a:pt x="597049" y="95079"/>
                  <a:pt x="699247" y="96872"/>
                </a:cubicBezTo>
                <a:cubicBezTo>
                  <a:pt x="801445" y="98665"/>
                  <a:pt x="896471" y="12604"/>
                  <a:pt x="1000462" y="10811"/>
                </a:cubicBezTo>
                <a:cubicBezTo>
                  <a:pt x="1104453" y="9018"/>
                  <a:pt x="1237130" y="86114"/>
                  <a:pt x="1323191" y="86114"/>
                </a:cubicBezTo>
                <a:cubicBezTo>
                  <a:pt x="1409252" y="86114"/>
                  <a:pt x="1484556" y="21569"/>
                  <a:pt x="1516829" y="10811"/>
                </a:cubicBezTo>
                <a:cubicBezTo>
                  <a:pt x="1549102" y="53"/>
                  <a:pt x="1532965" y="10810"/>
                  <a:pt x="1516829" y="2156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a:extLst>
              <a:ext uri="{FF2B5EF4-FFF2-40B4-BE49-F238E27FC236}">
                <a16:creationId xmlns:a16="http://schemas.microsoft.com/office/drawing/2014/main" id="{3AD124C8-F52B-4F83-B1CB-D590DCB1A767}"/>
              </a:ext>
            </a:extLst>
          </p:cNvPr>
          <p:cNvPicPr>
            <a:picLocks noChangeAspect="1"/>
          </p:cNvPicPr>
          <p:nvPr/>
        </p:nvPicPr>
        <p:blipFill>
          <a:blip r:embed="rId5"/>
          <a:stretch>
            <a:fillRect/>
          </a:stretch>
        </p:blipFill>
        <p:spPr>
          <a:xfrm>
            <a:off x="4153631" y="5041777"/>
            <a:ext cx="1554615" cy="121931"/>
          </a:xfrm>
          <a:prstGeom prst="rect">
            <a:avLst/>
          </a:prstGeom>
        </p:spPr>
      </p:pic>
      <p:pic>
        <p:nvPicPr>
          <p:cNvPr id="25" name="Picture 24">
            <a:extLst>
              <a:ext uri="{FF2B5EF4-FFF2-40B4-BE49-F238E27FC236}">
                <a16:creationId xmlns:a16="http://schemas.microsoft.com/office/drawing/2014/main" id="{C9B8DF4D-DAC5-4562-B8D1-2601BC442433}"/>
              </a:ext>
            </a:extLst>
          </p:cNvPr>
          <p:cNvPicPr>
            <a:picLocks noChangeAspect="1"/>
          </p:cNvPicPr>
          <p:nvPr/>
        </p:nvPicPr>
        <p:blipFill>
          <a:blip r:embed="rId5"/>
          <a:stretch>
            <a:fillRect/>
          </a:stretch>
        </p:blipFill>
        <p:spPr>
          <a:xfrm>
            <a:off x="4163209" y="4928817"/>
            <a:ext cx="1554615" cy="121931"/>
          </a:xfrm>
          <a:prstGeom prst="rect">
            <a:avLst/>
          </a:prstGeom>
        </p:spPr>
      </p:pic>
      <p:pic>
        <p:nvPicPr>
          <p:cNvPr id="27" name="Picture 26" descr="A picture containing dinosaur&#10;&#10;Description automatically generated">
            <a:extLst>
              <a:ext uri="{FF2B5EF4-FFF2-40B4-BE49-F238E27FC236}">
                <a16:creationId xmlns:a16="http://schemas.microsoft.com/office/drawing/2014/main" id="{9F4FE12D-5C94-4453-8B91-A0FD5178D89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9138263" flipV="1">
            <a:off x="7465300" y="2849894"/>
            <a:ext cx="539552" cy="235219"/>
          </a:xfrm>
          <a:prstGeom prst="rect">
            <a:avLst/>
          </a:prstGeom>
        </p:spPr>
      </p:pic>
      <p:pic>
        <p:nvPicPr>
          <p:cNvPr id="6" name="Picture 5" descr="Logo&#10;&#10;Description automatically generated">
            <a:extLst>
              <a:ext uri="{FF2B5EF4-FFF2-40B4-BE49-F238E27FC236}">
                <a16:creationId xmlns:a16="http://schemas.microsoft.com/office/drawing/2014/main" id="{8795D82C-F6E5-4AEB-87D4-9DEE63DB3F2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377855" y="2203656"/>
            <a:ext cx="787995" cy="739566"/>
          </a:xfrm>
          <a:prstGeom prst="rect">
            <a:avLst/>
          </a:prstGeom>
        </p:spPr>
      </p:pic>
    </p:spTree>
    <p:extLst>
      <p:ext uri="{BB962C8B-B14F-4D97-AF65-F5344CB8AC3E}">
        <p14:creationId xmlns:p14="http://schemas.microsoft.com/office/powerpoint/2010/main" val="3220235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1C9E7-1E30-4058-93FD-0A836C12E7B4}"/>
              </a:ext>
            </a:extLst>
          </p:cNvPr>
          <p:cNvSpPr txBox="1"/>
          <p:nvPr/>
        </p:nvSpPr>
        <p:spPr>
          <a:xfrm>
            <a:off x="720000" y="360000"/>
            <a:ext cx="3284489" cy="369332"/>
          </a:xfrm>
          <a:prstGeom prst="rect">
            <a:avLst/>
          </a:prstGeom>
          <a:noFill/>
        </p:spPr>
        <p:txBody>
          <a:bodyPr wrap="none" rtlCol="0">
            <a:spAutoFit/>
          </a:bodyPr>
          <a:lstStyle/>
          <a:p>
            <a:r>
              <a:rPr lang="en-GB" b="1" dirty="0"/>
              <a:t>What did the scientists find out?</a:t>
            </a:r>
          </a:p>
        </p:txBody>
      </p:sp>
      <p:sp>
        <p:nvSpPr>
          <p:cNvPr id="3" name="TextBox 2">
            <a:extLst>
              <a:ext uri="{FF2B5EF4-FFF2-40B4-BE49-F238E27FC236}">
                <a16:creationId xmlns:a16="http://schemas.microsoft.com/office/drawing/2014/main" id="{2C0829CC-D143-4161-A7A5-EBF8BD28167C}"/>
              </a:ext>
            </a:extLst>
          </p:cNvPr>
          <p:cNvSpPr txBox="1"/>
          <p:nvPr/>
        </p:nvSpPr>
        <p:spPr>
          <a:xfrm>
            <a:off x="751896" y="960596"/>
            <a:ext cx="6657079" cy="369332"/>
          </a:xfrm>
          <a:prstGeom prst="rect">
            <a:avLst/>
          </a:prstGeom>
          <a:noFill/>
        </p:spPr>
        <p:txBody>
          <a:bodyPr wrap="none" rtlCol="0">
            <a:spAutoFit/>
          </a:bodyPr>
          <a:lstStyle/>
          <a:p>
            <a:r>
              <a:rPr lang="en-GB" dirty="0"/>
              <a:t>2. Plants can also make vibrations (sounds) that travel through the air.</a:t>
            </a:r>
          </a:p>
        </p:txBody>
      </p:sp>
      <p:grpSp>
        <p:nvGrpSpPr>
          <p:cNvPr id="65" name="Group 64">
            <a:extLst>
              <a:ext uri="{FF2B5EF4-FFF2-40B4-BE49-F238E27FC236}">
                <a16:creationId xmlns:a16="http://schemas.microsoft.com/office/drawing/2014/main" id="{2671ECCF-8A82-4849-AF60-110002E18F86}"/>
              </a:ext>
            </a:extLst>
          </p:cNvPr>
          <p:cNvGrpSpPr/>
          <p:nvPr/>
        </p:nvGrpSpPr>
        <p:grpSpPr>
          <a:xfrm>
            <a:off x="3108952" y="1653964"/>
            <a:ext cx="2183936" cy="4128147"/>
            <a:chOff x="1547664" y="1645306"/>
            <a:chExt cx="2183936" cy="4128147"/>
          </a:xfrm>
        </p:grpSpPr>
        <p:sp>
          <p:nvSpPr>
            <p:cNvPr id="47" name="Rectangle 46">
              <a:extLst>
                <a:ext uri="{FF2B5EF4-FFF2-40B4-BE49-F238E27FC236}">
                  <a16:creationId xmlns:a16="http://schemas.microsoft.com/office/drawing/2014/main" id="{32954322-394B-4FE9-8A01-7FFC1BF1D154}"/>
                </a:ext>
              </a:extLst>
            </p:cNvPr>
            <p:cNvSpPr/>
            <p:nvPr/>
          </p:nvSpPr>
          <p:spPr>
            <a:xfrm>
              <a:off x="3002438" y="2060848"/>
              <a:ext cx="720080" cy="36004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D0AC838-961F-460F-AF88-530BC43001D5}"/>
                </a:ext>
              </a:extLst>
            </p:cNvPr>
            <p:cNvSpPr/>
            <p:nvPr/>
          </p:nvSpPr>
          <p:spPr>
            <a:xfrm>
              <a:off x="2275051" y="2060848"/>
              <a:ext cx="720080" cy="36004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AF5ABDA0-8885-442A-8C7A-09C2F3EA5382}"/>
                </a:ext>
              </a:extLst>
            </p:cNvPr>
            <p:cNvSpPr/>
            <p:nvPr/>
          </p:nvSpPr>
          <p:spPr>
            <a:xfrm>
              <a:off x="1547664" y="2060848"/>
              <a:ext cx="720080" cy="36004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A6ADC39F-D743-4781-9287-0906CEBC3842}"/>
                </a:ext>
              </a:extLst>
            </p:cNvPr>
            <p:cNvSpPr/>
            <p:nvPr/>
          </p:nvSpPr>
          <p:spPr>
            <a:xfrm>
              <a:off x="1547664" y="1927875"/>
              <a:ext cx="720080" cy="216024"/>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C2C3A42C-7FD6-4053-AFB7-B738B84F1CEA}"/>
                </a:ext>
              </a:extLst>
            </p:cNvPr>
            <p:cNvSpPr/>
            <p:nvPr/>
          </p:nvSpPr>
          <p:spPr>
            <a:xfrm>
              <a:off x="2282358" y="1927875"/>
              <a:ext cx="720080" cy="216024"/>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2A81F44F-426D-4793-81C4-95A5487FB050}"/>
                </a:ext>
              </a:extLst>
            </p:cNvPr>
            <p:cNvSpPr/>
            <p:nvPr/>
          </p:nvSpPr>
          <p:spPr>
            <a:xfrm>
              <a:off x="3011520" y="1952836"/>
              <a:ext cx="720080" cy="216024"/>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650DE7D6-0EEA-46C7-B0B6-C697A30206D5}"/>
                </a:ext>
              </a:extLst>
            </p:cNvPr>
            <p:cNvSpPr/>
            <p:nvPr/>
          </p:nvSpPr>
          <p:spPr>
            <a:xfrm>
              <a:off x="2996906" y="5557429"/>
              <a:ext cx="720080" cy="216024"/>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30F9BE04-1798-470C-B2EF-BBDA6D8639F0}"/>
                </a:ext>
              </a:extLst>
            </p:cNvPr>
            <p:cNvSpPr/>
            <p:nvPr/>
          </p:nvSpPr>
          <p:spPr>
            <a:xfrm>
              <a:off x="2260437" y="5552610"/>
              <a:ext cx="720080" cy="216024"/>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B1B75341-B6C6-44C3-A402-5DA8ABB154DC}"/>
                </a:ext>
              </a:extLst>
            </p:cNvPr>
            <p:cNvSpPr/>
            <p:nvPr/>
          </p:nvSpPr>
          <p:spPr>
            <a:xfrm>
              <a:off x="1554971" y="5553236"/>
              <a:ext cx="720080" cy="216024"/>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EC553326-0A6B-450A-A78E-1C8E11CC26B8}"/>
                </a:ext>
              </a:extLst>
            </p:cNvPr>
            <p:cNvSpPr/>
            <p:nvPr/>
          </p:nvSpPr>
          <p:spPr>
            <a:xfrm>
              <a:off x="1688875" y="2807905"/>
              <a:ext cx="144016" cy="176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extLst>
                <a:ext uri="{FF2B5EF4-FFF2-40B4-BE49-F238E27FC236}">
                  <a16:creationId xmlns:a16="http://schemas.microsoft.com/office/drawing/2014/main" id="{FA20F81C-B17A-4C7F-8DE0-A016C3A8BC5E}"/>
                </a:ext>
              </a:extLst>
            </p:cNvPr>
            <p:cNvSpPr/>
            <p:nvPr/>
          </p:nvSpPr>
          <p:spPr>
            <a:xfrm>
              <a:off x="2051120" y="2336733"/>
              <a:ext cx="144016" cy="176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extLst>
                <a:ext uri="{FF2B5EF4-FFF2-40B4-BE49-F238E27FC236}">
                  <a16:creationId xmlns:a16="http://schemas.microsoft.com/office/drawing/2014/main" id="{2F88AC8F-7CC5-4B48-9EFA-C3C484EA8D50}"/>
                </a:ext>
              </a:extLst>
            </p:cNvPr>
            <p:cNvSpPr/>
            <p:nvPr/>
          </p:nvSpPr>
          <p:spPr>
            <a:xfrm>
              <a:off x="2779995" y="2517269"/>
              <a:ext cx="144016" cy="176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a:extLst>
                <a:ext uri="{FF2B5EF4-FFF2-40B4-BE49-F238E27FC236}">
                  <a16:creationId xmlns:a16="http://schemas.microsoft.com/office/drawing/2014/main" id="{D04EBF1F-3E6D-4C70-9E56-8A11561444EA}"/>
                </a:ext>
              </a:extLst>
            </p:cNvPr>
            <p:cNvSpPr/>
            <p:nvPr/>
          </p:nvSpPr>
          <p:spPr>
            <a:xfrm>
              <a:off x="3126895" y="4714729"/>
              <a:ext cx="144016" cy="176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1E7D511B-EFC6-42C0-9A95-835F9A11DA22}"/>
                </a:ext>
              </a:extLst>
            </p:cNvPr>
            <p:cNvSpPr/>
            <p:nvPr/>
          </p:nvSpPr>
          <p:spPr>
            <a:xfrm>
              <a:off x="1866708" y="4311187"/>
              <a:ext cx="144016" cy="176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FD817299-1BB5-4AA7-B9BF-2CE990424BA7}"/>
                </a:ext>
              </a:extLst>
            </p:cNvPr>
            <p:cNvSpPr/>
            <p:nvPr/>
          </p:nvSpPr>
          <p:spPr>
            <a:xfrm>
              <a:off x="2459132" y="5010208"/>
              <a:ext cx="144016" cy="176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3A907764-BC05-4FD6-A0F4-D849D21078AD}"/>
                </a:ext>
              </a:extLst>
            </p:cNvPr>
            <p:cNvSpPr/>
            <p:nvPr/>
          </p:nvSpPr>
          <p:spPr>
            <a:xfrm>
              <a:off x="3371560" y="5067498"/>
              <a:ext cx="144016" cy="176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F146B6AB-9BA1-47CF-9519-DBB28C6706ED}"/>
                </a:ext>
              </a:extLst>
            </p:cNvPr>
            <p:cNvSpPr/>
            <p:nvPr/>
          </p:nvSpPr>
          <p:spPr>
            <a:xfrm>
              <a:off x="3371733" y="2393378"/>
              <a:ext cx="144016" cy="176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6EE23F12-E2BB-417C-9588-685C215C60C1}"/>
                </a:ext>
              </a:extLst>
            </p:cNvPr>
            <p:cNvSpPr/>
            <p:nvPr/>
          </p:nvSpPr>
          <p:spPr>
            <a:xfrm>
              <a:off x="2275051" y="3315252"/>
              <a:ext cx="705466" cy="104586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Arrow: Up 60">
              <a:extLst>
                <a:ext uri="{FF2B5EF4-FFF2-40B4-BE49-F238E27FC236}">
                  <a16:creationId xmlns:a16="http://schemas.microsoft.com/office/drawing/2014/main" id="{8186B88B-F9EF-411F-BE30-D0C228904D83}"/>
                </a:ext>
              </a:extLst>
            </p:cNvPr>
            <p:cNvSpPr/>
            <p:nvPr/>
          </p:nvSpPr>
          <p:spPr>
            <a:xfrm>
              <a:off x="1830847" y="1645306"/>
              <a:ext cx="216024" cy="3841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2" name="TextBox 61">
            <a:extLst>
              <a:ext uri="{FF2B5EF4-FFF2-40B4-BE49-F238E27FC236}">
                <a16:creationId xmlns:a16="http://schemas.microsoft.com/office/drawing/2014/main" id="{98658033-16A8-441B-A819-2D10620410E6}"/>
              </a:ext>
            </a:extLst>
          </p:cNvPr>
          <p:cNvSpPr txBox="1"/>
          <p:nvPr/>
        </p:nvSpPr>
        <p:spPr>
          <a:xfrm>
            <a:off x="895184" y="2725552"/>
            <a:ext cx="1765420" cy="369332"/>
          </a:xfrm>
          <a:prstGeom prst="rect">
            <a:avLst/>
          </a:prstGeom>
          <a:noFill/>
        </p:spPr>
        <p:txBody>
          <a:bodyPr wrap="none" rtlCol="0">
            <a:spAutoFit/>
          </a:bodyPr>
          <a:lstStyle/>
          <a:p>
            <a:r>
              <a:rPr lang="en-GB" dirty="0"/>
              <a:t>Water molecules</a:t>
            </a:r>
          </a:p>
        </p:txBody>
      </p:sp>
      <p:sp>
        <p:nvSpPr>
          <p:cNvPr id="63" name="TextBox 62">
            <a:extLst>
              <a:ext uri="{FF2B5EF4-FFF2-40B4-BE49-F238E27FC236}">
                <a16:creationId xmlns:a16="http://schemas.microsoft.com/office/drawing/2014/main" id="{51AD264C-2022-4831-B46F-55524D75F6F2}"/>
              </a:ext>
            </a:extLst>
          </p:cNvPr>
          <p:cNvSpPr txBox="1"/>
          <p:nvPr/>
        </p:nvSpPr>
        <p:spPr>
          <a:xfrm>
            <a:off x="895184" y="3667322"/>
            <a:ext cx="1159292" cy="369332"/>
          </a:xfrm>
          <a:prstGeom prst="rect">
            <a:avLst/>
          </a:prstGeom>
          <a:noFill/>
        </p:spPr>
        <p:txBody>
          <a:bodyPr wrap="none" rtlCol="0">
            <a:spAutoFit/>
          </a:bodyPr>
          <a:lstStyle/>
          <a:p>
            <a:r>
              <a:rPr lang="en-GB" dirty="0"/>
              <a:t>Air bubble</a:t>
            </a:r>
          </a:p>
        </p:txBody>
      </p:sp>
      <p:sp>
        <p:nvSpPr>
          <p:cNvPr id="64" name="TextBox 63">
            <a:extLst>
              <a:ext uri="{FF2B5EF4-FFF2-40B4-BE49-F238E27FC236}">
                <a16:creationId xmlns:a16="http://schemas.microsoft.com/office/drawing/2014/main" id="{829B1D6D-E97E-42BD-8FFA-9145CBC032E3}"/>
              </a:ext>
            </a:extLst>
          </p:cNvPr>
          <p:cNvSpPr txBox="1"/>
          <p:nvPr/>
        </p:nvSpPr>
        <p:spPr>
          <a:xfrm>
            <a:off x="3036017" y="6087769"/>
            <a:ext cx="2590646" cy="369332"/>
          </a:xfrm>
          <a:prstGeom prst="rect">
            <a:avLst/>
          </a:prstGeom>
          <a:noFill/>
        </p:spPr>
        <p:txBody>
          <a:bodyPr wrap="none" rtlCol="0">
            <a:spAutoFit/>
          </a:bodyPr>
          <a:lstStyle/>
          <a:p>
            <a:r>
              <a:rPr lang="en-GB" dirty="0"/>
              <a:t>Tubes in the stem (xylem)</a:t>
            </a:r>
          </a:p>
        </p:txBody>
      </p:sp>
      <p:cxnSp>
        <p:nvCxnSpPr>
          <p:cNvPr id="67" name="Straight Connector 66">
            <a:extLst>
              <a:ext uri="{FF2B5EF4-FFF2-40B4-BE49-F238E27FC236}">
                <a16:creationId xmlns:a16="http://schemas.microsoft.com/office/drawing/2014/main" id="{8B3584E4-1EC1-4091-8E36-A23C051ECE4E}"/>
              </a:ext>
            </a:extLst>
          </p:cNvPr>
          <p:cNvCxnSpPr>
            <a:cxnSpLocks/>
          </p:cNvCxnSpPr>
          <p:nvPr/>
        </p:nvCxnSpPr>
        <p:spPr>
          <a:xfrm flipV="1">
            <a:off x="2601004" y="2930000"/>
            <a:ext cx="558027" cy="733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6DC9B0E-0558-4B38-9839-F01BBE5B58C9}"/>
              </a:ext>
            </a:extLst>
          </p:cNvPr>
          <p:cNvCxnSpPr>
            <a:cxnSpLocks/>
          </p:cNvCxnSpPr>
          <p:nvPr/>
        </p:nvCxnSpPr>
        <p:spPr>
          <a:xfrm flipV="1">
            <a:off x="2587565" y="2463034"/>
            <a:ext cx="962431" cy="35895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96DE6BE8-3DF6-413B-B4EF-22A46417CD2C}"/>
              </a:ext>
            </a:extLst>
          </p:cNvPr>
          <p:cNvCxnSpPr>
            <a:cxnSpLocks/>
          </p:cNvCxnSpPr>
          <p:nvPr/>
        </p:nvCxnSpPr>
        <p:spPr>
          <a:xfrm>
            <a:off x="2120654" y="3882977"/>
            <a:ext cx="197086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Explosion: 14 Points 74">
            <a:extLst>
              <a:ext uri="{FF2B5EF4-FFF2-40B4-BE49-F238E27FC236}">
                <a16:creationId xmlns:a16="http://schemas.microsoft.com/office/drawing/2014/main" id="{6E696A5C-BCBF-43F9-80BF-3F7419954358}"/>
              </a:ext>
            </a:extLst>
          </p:cNvPr>
          <p:cNvSpPr/>
          <p:nvPr/>
        </p:nvSpPr>
        <p:spPr>
          <a:xfrm>
            <a:off x="3669416" y="2991931"/>
            <a:ext cx="1212288" cy="714992"/>
          </a:xfrm>
          <a:prstGeom prst="irregularSeal2">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rgbClr val="FF0000"/>
                </a:solidFill>
              </a:rPr>
              <a:t>Pop!</a:t>
            </a:r>
          </a:p>
        </p:txBody>
      </p:sp>
      <p:sp>
        <p:nvSpPr>
          <p:cNvPr id="76" name="Arc 75">
            <a:extLst>
              <a:ext uri="{FF2B5EF4-FFF2-40B4-BE49-F238E27FC236}">
                <a16:creationId xmlns:a16="http://schemas.microsoft.com/office/drawing/2014/main" id="{32485AF3-04E6-4A21-8852-38E707EF5B51}"/>
              </a:ext>
            </a:extLst>
          </p:cNvPr>
          <p:cNvSpPr/>
          <p:nvPr/>
        </p:nvSpPr>
        <p:spPr>
          <a:xfrm rot="2967201">
            <a:off x="3961163" y="3470169"/>
            <a:ext cx="867382" cy="778307"/>
          </a:xfrm>
          <a:prstGeom prst="arc">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8" name="Arc 77">
            <a:extLst>
              <a:ext uri="{FF2B5EF4-FFF2-40B4-BE49-F238E27FC236}">
                <a16:creationId xmlns:a16="http://schemas.microsoft.com/office/drawing/2014/main" id="{29ED1463-8368-4452-A991-342328F39224}"/>
              </a:ext>
            </a:extLst>
          </p:cNvPr>
          <p:cNvSpPr/>
          <p:nvPr/>
        </p:nvSpPr>
        <p:spPr>
          <a:xfrm rot="2967201">
            <a:off x="4207278" y="3483317"/>
            <a:ext cx="867382" cy="778307"/>
          </a:xfrm>
          <a:prstGeom prst="arc">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9" name="Arc 78">
            <a:extLst>
              <a:ext uri="{FF2B5EF4-FFF2-40B4-BE49-F238E27FC236}">
                <a16:creationId xmlns:a16="http://schemas.microsoft.com/office/drawing/2014/main" id="{DBEEB186-BAFA-439E-A345-955A1805E26E}"/>
              </a:ext>
            </a:extLst>
          </p:cNvPr>
          <p:cNvSpPr/>
          <p:nvPr/>
        </p:nvSpPr>
        <p:spPr>
          <a:xfrm rot="2967201">
            <a:off x="4487899" y="3484390"/>
            <a:ext cx="867382" cy="778307"/>
          </a:xfrm>
          <a:prstGeom prst="arc">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0" name="Arc 79">
            <a:extLst>
              <a:ext uri="{FF2B5EF4-FFF2-40B4-BE49-F238E27FC236}">
                <a16:creationId xmlns:a16="http://schemas.microsoft.com/office/drawing/2014/main" id="{1FFA2A07-E677-4A43-9BD2-4EEAED6B3A1E}"/>
              </a:ext>
            </a:extLst>
          </p:cNvPr>
          <p:cNvSpPr/>
          <p:nvPr/>
        </p:nvSpPr>
        <p:spPr>
          <a:xfrm rot="2967201">
            <a:off x="4784916" y="3496466"/>
            <a:ext cx="867382" cy="778307"/>
          </a:xfrm>
          <a:prstGeom prst="arc">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1" name="Arc 80">
            <a:extLst>
              <a:ext uri="{FF2B5EF4-FFF2-40B4-BE49-F238E27FC236}">
                <a16:creationId xmlns:a16="http://schemas.microsoft.com/office/drawing/2014/main" id="{6ECFF0C7-271B-42B4-85FC-02325B135DD4}"/>
              </a:ext>
            </a:extLst>
          </p:cNvPr>
          <p:cNvSpPr/>
          <p:nvPr/>
        </p:nvSpPr>
        <p:spPr>
          <a:xfrm rot="2967201">
            <a:off x="5359748" y="3481747"/>
            <a:ext cx="867382" cy="778307"/>
          </a:xfrm>
          <a:prstGeom prst="arc">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2" name="Arc 81">
            <a:extLst>
              <a:ext uri="{FF2B5EF4-FFF2-40B4-BE49-F238E27FC236}">
                <a16:creationId xmlns:a16="http://schemas.microsoft.com/office/drawing/2014/main" id="{0CF86021-F9DA-4302-B7BE-DAB3536E47AF}"/>
              </a:ext>
            </a:extLst>
          </p:cNvPr>
          <p:cNvSpPr/>
          <p:nvPr/>
        </p:nvSpPr>
        <p:spPr>
          <a:xfrm rot="2967201">
            <a:off x="5065536" y="3493824"/>
            <a:ext cx="867382" cy="778307"/>
          </a:xfrm>
          <a:prstGeom prst="arc">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84" name="Straight Arrow Connector 83">
            <a:extLst>
              <a:ext uri="{FF2B5EF4-FFF2-40B4-BE49-F238E27FC236}">
                <a16:creationId xmlns:a16="http://schemas.microsoft.com/office/drawing/2014/main" id="{F2354896-066D-40F3-8156-65A151EE330B}"/>
              </a:ext>
            </a:extLst>
          </p:cNvPr>
          <p:cNvCxnSpPr/>
          <p:nvPr/>
        </p:nvCxnSpPr>
        <p:spPr>
          <a:xfrm flipV="1">
            <a:off x="6371076" y="3851988"/>
            <a:ext cx="1465617" cy="1207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BE4679C3-77A0-4C72-9C12-F91D60A29E4B}"/>
              </a:ext>
            </a:extLst>
          </p:cNvPr>
          <p:cNvSpPr txBox="1"/>
          <p:nvPr/>
        </p:nvSpPr>
        <p:spPr>
          <a:xfrm>
            <a:off x="6445210" y="3385514"/>
            <a:ext cx="1317348" cy="369332"/>
          </a:xfrm>
          <a:prstGeom prst="rect">
            <a:avLst/>
          </a:prstGeom>
          <a:noFill/>
        </p:spPr>
        <p:txBody>
          <a:bodyPr wrap="none" rtlCol="0">
            <a:spAutoFit/>
          </a:bodyPr>
          <a:lstStyle/>
          <a:p>
            <a:r>
              <a:rPr lang="en-GB" dirty="0">
                <a:solidFill>
                  <a:srgbClr val="FF0000"/>
                </a:solidFill>
              </a:rPr>
              <a:t>Sound wave</a:t>
            </a:r>
          </a:p>
        </p:txBody>
      </p:sp>
      <p:sp>
        <p:nvSpPr>
          <p:cNvPr id="86" name="Arrow: Up 85">
            <a:extLst>
              <a:ext uri="{FF2B5EF4-FFF2-40B4-BE49-F238E27FC236}">
                <a16:creationId xmlns:a16="http://schemas.microsoft.com/office/drawing/2014/main" id="{719EE1EA-8632-4977-9EFF-9957378A97A5}"/>
              </a:ext>
            </a:extLst>
          </p:cNvPr>
          <p:cNvSpPr/>
          <p:nvPr/>
        </p:nvSpPr>
        <p:spPr>
          <a:xfrm>
            <a:off x="4107397" y="1664603"/>
            <a:ext cx="216024" cy="3841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Arrow: Up 86">
            <a:extLst>
              <a:ext uri="{FF2B5EF4-FFF2-40B4-BE49-F238E27FC236}">
                <a16:creationId xmlns:a16="http://schemas.microsoft.com/office/drawing/2014/main" id="{EBA49BED-63C3-45FD-8D19-EA0C865DFD54}"/>
              </a:ext>
            </a:extLst>
          </p:cNvPr>
          <p:cNvSpPr/>
          <p:nvPr/>
        </p:nvSpPr>
        <p:spPr>
          <a:xfrm>
            <a:off x="4824836" y="1667108"/>
            <a:ext cx="216024" cy="3841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9" name="Picture 88" descr="Shape&#10;&#10;Description automatically generated with low confidence">
            <a:extLst>
              <a:ext uri="{FF2B5EF4-FFF2-40B4-BE49-F238E27FC236}">
                <a16:creationId xmlns:a16="http://schemas.microsoft.com/office/drawing/2014/main" id="{4412846C-064D-47B7-B48E-58F06D2B55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36257">
            <a:off x="7769465" y="3386091"/>
            <a:ext cx="1533400" cy="1533400"/>
          </a:xfrm>
          <a:prstGeom prst="rect">
            <a:avLst/>
          </a:prstGeom>
        </p:spPr>
      </p:pic>
      <p:sp>
        <p:nvSpPr>
          <p:cNvPr id="90" name="Rectangle: Rounded Corners 89">
            <a:extLst>
              <a:ext uri="{FF2B5EF4-FFF2-40B4-BE49-F238E27FC236}">
                <a16:creationId xmlns:a16="http://schemas.microsoft.com/office/drawing/2014/main" id="{95B96D86-DE1B-4339-AA5B-8E87771FF8EC}"/>
              </a:ext>
            </a:extLst>
          </p:cNvPr>
          <p:cNvSpPr/>
          <p:nvPr/>
        </p:nvSpPr>
        <p:spPr>
          <a:xfrm>
            <a:off x="6614961" y="5457670"/>
            <a:ext cx="2205770" cy="1032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could this be useful for a plant?</a:t>
            </a:r>
          </a:p>
        </p:txBody>
      </p:sp>
    </p:spTree>
    <p:extLst>
      <p:ext uri="{BB962C8B-B14F-4D97-AF65-F5344CB8AC3E}">
        <p14:creationId xmlns:p14="http://schemas.microsoft.com/office/powerpoint/2010/main" val="38335989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F602F4352AC064BAB6534866D1EBEE7" ma:contentTypeVersion="13" ma:contentTypeDescription="Create a new document." ma:contentTypeScope="" ma:versionID="15fd824e704b7fc61528198d6eb17511">
  <xsd:schema xmlns:xsd="http://www.w3.org/2001/XMLSchema" xmlns:xs="http://www.w3.org/2001/XMLSchema" xmlns:p="http://schemas.microsoft.com/office/2006/metadata/properties" xmlns:ns2="f6a294d8-0227-4a1f-9f82-c7d0e374c362" xmlns:ns3="56010c2e-e7df-43f9-b9a0-0c299b337b10" targetNamespace="http://schemas.microsoft.com/office/2006/metadata/properties" ma:root="true" ma:fieldsID="e65e34907a44a2547a0e2cc8f03a0d95" ns2:_="" ns3:_="">
    <xsd:import namespace="f6a294d8-0227-4a1f-9f82-c7d0e374c362"/>
    <xsd:import namespace="56010c2e-e7df-43f9-b9a0-0c299b337b1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a294d8-0227-4a1f-9f82-c7d0e374c3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010c2e-e7df-43f9-b9a0-0c299b337b1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D920BA0-0A4C-42B9-95DD-D8A20D716C74}">
  <ds:schemaRefs>
    <ds:schemaRef ds:uri="http://schemas.microsoft.com/sharepoint/v3/contenttype/forms"/>
  </ds:schemaRefs>
</ds:datastoreItem>
</file>

<file path=customXml/itemProps2.xml><?xml version="1.0" encoding="utf-8"?>
<ds:datastoreItem xmlns:ds="http://schemas.openxmlformats.org/officeDocument/2006/customXml" ds:itemID="{A292EBFF-EA91-48BB-80DD-2CF19051BA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a294d8-0227-4a1f-9f82-c7d0e374c362"/>
    <ds:schemaRef ds:uri="56010c2e-e7df-43f9-b9a0-0c299b337b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3AB155-FD45-400F-89C4-CD46A5BAE941}">
  <ds:schemaRefs>
    <ds:schemaRef ds:uri="http://purl.org/dc/elements/1.1/"/>
    <ds:schemaRef ds:uri="http://schemas.microsoft.com/office/infopath/2007/PartnerControls"/>
    <ds:schemaRef ds:uri="56010c2e-e7df-43f9-b9a0-0c299b337b10"/>
    <ds:schemaRef ds:uri="http://schemas.microsoft.com/office/2006/metadata/properties"/>
    <ds:schemaRef ds:uri="http://purl.org/dc/terms/"/>
    <ds:schemaRef ds:uri="http://schemas.openxmlformats.org/package/2006/metadata/core-properties"/>
    <ds:schemaRef ds:uri="http://schemas.microsoft.com/office/2006/documentManagement/types"/>
    <ds:schemaRef ds:uri="f6a294d8-0227-4a1f-9f82-c7d0e374c36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1974</TotalTime>
  <Words>4285</Words>
  <Application>Microsoft Macintosh PowerPoint</Application>
  <PresentationFormat>On-screen Show (4:3)</PresentationFormat>
  <Paragraphs>396</Paragraphs>
  <Slides>17</Slides>
  <Notes>13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17</vt:i4>
      </vt:variant>
    </vt:vector>
  </HeadingPairs>
  <TitlesOfParts>
    <vt:vector size="30" baseType="lpstr">
      <vt:lpstr>AdvOT596495f2</vt:lpstr>
      <vt:lpstr>AdvOT596495f2+fb</vt:lpstr>
      <vt:lpstr>AdvOT7fb33346.I</vt:lpstr>
      <vt:lpstr>Arial</vt:lpstr>
      <vt:lpstr>Arial</vt:lpstr>
      <vt:lpstr>Calibri</vt:lpstr>
      <vt:lpstr>Interface-Bold</vt:lpstr>
      <vt:lpstr>InterFace-Italic</vt:lpstr>
      <vt:lpstr>Interface-Regular</vt:lpstr>
      <vt:lpstr>Interface-Regular</vt:lpstr>
      <vt:lpstr>Segoe UI</vt:lpstr>
      <vt:lpstr>Symbol</vt:lpstr>
      <vt:lpstr>Office Theme</vt:lpstr>
      <vt:lpstr>I bet you didn’t know… Can plants hear and respond to sounds?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Bristol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Sue Martin</cp:lastModifiedBy>
  <cp:revision>94</cp:revision>
  <dcterms:created xsi:type="dcterms:W3CDTF">2016-06-16T08:43:18Z</dcterms:created>
  <dcterms:modified xsi:type="dcterms:W3CDTF">2021-07-29T08:00:06Z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0x010100FF602F4352AC064BAB6534866D1EBEE7</vt:lpwstr>
  </property>
</Properties>
</file>