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theme/themeOverride2.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666" r:id="rId5"/>
  </p:sldMasterIdLst>
  <p:notesMasterIdLst>
    <p:notesMasterId r:id="rId24"/>
  </p:notesMasterIdLst>
  <p:sldIdLst>
    <p:sldId id="294" r:id="rId6"/>
    <p:sldId id="329" r:id="rId7"/>
    <p:sldId id="330" r:id="rId8"/>
    <p:sldId id="337" r:id="rId9"/>
    <p:sldId id="281" r:id="rId10"/>
    <p:sldId id="345" r:id="rId11"/>
    <p:sldId id="338" r:id="rId12"/>
    <p:sldId id="339" r:id="rId13"/>
    <p:sldId id="340" r:id="rId14"/>
    <p:sldId id="346" r:id="rId15"/>
    <p:sldId id="260" r:id="rId16"/>
    <p:sldId id="341" r:id="rId17"/>
    <p:sldId id="342" r:id="rId18"/>
    <p:sldId id="343" r:id="rId19"/>
    <p:sldId id="336" r:id="rId20"/>
    <p:sldId id="344" r:id="rId21"/>
    <p:sldId id="333" r:id="rId22"/>
    <p:sldId id="334"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2"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23FC12-CB65-4417-BFB4-916E7D2337BA}" v="2" dt="2025-07-15T10:20:28.8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67" autoAdjust="0"/>
    <p:restoredTop sz="83213" autoAdjust="0"/>
  </p:normalViewPr>
  <p:slideViewPr>
    <p:cSldViewPr>
      <p:cViewPr varScale="1">
        <p:scale>
          <a:sx n="52" d="100"/>
          <a:sy n="52" d="100"/>
        </p:scale>
        <p:origin x="1592" y="60"/>
      </p:cViewPr>
      <p:guideLst>
        <p:guide orient="horz" pos="2160"/>
        <p:guide pos="2880"/>
      </p:guideLst>
    </p:cSldViewPr>
  </p:slideViewPr>
  <p:notesTextViewPr>
    <p:cViewPr>
      <p:scale>
        <a:sx n="100" d="100"/>
        <a:sy n="100" d="100"/>
      </p:scale>
      <p:origin x="0" y="0"/>
    </p:cViewPr>
  </p:notesTextViewPr>
  <p:notesViewPr>
    <p:cSldViewPr>
      <p:cViewPr varScale="1">
        <p:scale>
          <a:sx n="51" d="100"/>
          <a:sy n="51" d="100"/>
        </p:scale>
        <p:origin x="2692" y="2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46D96BEB-5AA8-482D-8F1B-E21EF00F758C}"/>
    <pc:docChg chg="custSel modSld">
      <pc:chgData name="Alison Trew" userId="501ad152-89bb-4882-ac72-f31826cb2e78" providerId="ADAL" clId="{46D96BEB-5AA8-482D-8F1B-E21EF00F758C}" dt="2023-11-30T17:00:29.608" v="122"/>
      <pc:docMkLst>
        <pc:docMk/>
      </pc:docMkLst>
      <pc:sldChg chg="modNotesTx">
        <pc:chgData name="Alison Trew" userId="501ad152-89bb-4882-ac72-f31826cb2e78" providerId="ADAL" clId="{46D96BEB-5AA8-482D-8F1B-E21EF00F758C}" dt="2023-11-30T16:59:35.487" v="118"/>
        <pc:sldMkLst>
          <pc:docMk/>
          <pc:sldMk cId="2457490618" sldId="260"/>
        </pc:sldMkLst>
      </pc:sldChg>
      <pc:sldChg chg="modSp mod modNotesTx">
        <pc:chgData name="Alison Trew" userId="501ad152-89bb-4882-ac72-f31826cb2e78" providerId="ADAL" clId="{46D96BEB-5AA8-482D-8F1B-E21EF00F758C}" dt="2023-11-30T16:57:02.950" v="112"/>
        <pc:sldMkLst>
          <pc:docMk/>
          <pc:sldMk cId="4189063432" sldId="281"/>
        </pc:sldMkLst>
      </pc:sldChg>
      <pc:sldChg chg="delSp mod">
        <pc:chgData name="Alison Trew" userId="501ad152-89bb-4882-ac72-f31826cb2e78" providerId="ADAL" clId="{46D96BEB-5AA8-482D-8F1B-E21EF00F758C}" dt="2023-11-30T16:46:24.408" v="6" actId="478"/>
        <pc:sldMkLst>
          <pc:docMk/>
          <pc:sldMk cId="2138340573" sldId="337"/>
        </pc:sldMkLst>
      </pc:sldChg>
      <pc:sldChg chg="modNotesTx">
        <pc:chgData name="Alison Trew" userId="501ad152-89bb-4882-ac72-f31826cb2e78" providerId="ADAL" clId="{46D96BEB-5AA8-482D-8F1B-E21EF00F758C}" dt="2023-11-30T16:58:39.949" v="116"/>
        <pc:sldMkLst>
          <pc:docMk/>
          <pc:sldMk cId="1255513000" sldId="338"/>
        </pc:sldMkLst>
      </pc:sldChg>
      <pc:sldChg chg="modSp mod modNotesTx">
        <pc:chgData name="Alison Trew" userId="501ad152-89bb-4882-ac72-f31826cb2e78" providerId="ADAL" clId="{46D96BEB-5AA8-482D-8F1B-E21EF00F758C}" dt="2023-11-30T16:54:01.237" v="105"/>
        <pc:sldMkLst>
          <pc:docMk/>
          <pc:sldMk cId="2428164010" sldId="339"/>
        </pc:sldMkLst>
      </pc:sldChg>
      <pc:sldChg chg="modNotesTx">
        <pc:chgData name="Alison Trew" userId="501ad152-89bb-4882-ac72-f31826cb2e78" providerId="ADAL" clId="{46D96BEB-5AA8-482D-8F1B-E21EF00F758C}" dt="2023-11-30T16:59:14.762" v="117" actId="20577"/>
        <pc:sldMkLst>
          <pc:docMk/>
          <pc:sldMk cId="3049791214" sldId="340"/>
        </pc:sldMkLst>
      </pc:sldChg>
      <pc:sldChg chg="modNotesTx">
        <pc:chgData name="Alison Trew" userId="501ad152-89bb-4882-ac72-f31826cb2e78" providerId="ADAL" clId="{46D96BEB-5AA8-482D-8F1B-E21EF00F758C}" dt="2023-11-30T16:59:49.501" v="119"/>
        <pc:sldMkLst>
          <pc:docMk/>
          <pc:sldMk cId="2584236763" sldId="341"/>
        </pc:sldMkLst>
      </pc:sldChg>
      <pc:sldChg chg="modNotesTx">
        <pc:chgData name="Alison Trew" userId="501ad152-89bb-4882-ac72-f31826cb2e78" providerId="ADAL" clId="{46D96BEB-5AA8-482D-8F1B-E21EF00F758C}" dt="2023-11-30T17:00:00.270" v="120"/>
        <pc:sldMkLst>
          <pc:docMk/>
          <pc:sldMk cId="4173737562" sldId="342"/>
        </pc:sldMkLst>
      </pc:sldChg>
      <pc:sldChg chg="modNotesTx">
        <pc:chgData name="Alison Trew" userId="501ad152-89bb-4882-ac72-f31826cb2e78" providerId="ADAL" clId="{46D96BEB-5AA8-482D-8F1B-E21EF00F758C}" dt="2023-11-30T17:00:15.461" v="121"/>
        <pc:sldMkLst>
          <pc:docMk/>
          <pc:sldMk cId="1716686453" sldId="343"/>
        </pc:sldMkLst>
      </pc:sldChg>
      <pc:sldChg chg="modSp mod modNotesTx">
        <pc:chgData name="Alison Trew" userId="501ad152-89bb-4882-ac72-f31826cb2e78" providerId="ADAL" clId="{46D96BEB-5AA8-482D-8F1B-E21EF00F758C}" dt="2023-11-30T17:00:29.608" v="122"/>
        <pc:sldMkLst>
          <pc:docMk/>
          <pc:sldMk cId="1679282404" sldId="344"/>
        </pc:sldMkLst>
      </pc:sldChg>
      <pc:sldChg chg="modSp mod modNotesTx">
        <pc:chgData name="Alison Trew" userId="501ad152-89bb-4882-ac72-f31826cb2e78" providerId="ADAL" clId="{46D96BEB-5AA8-482D-8F1B-E21EF00F758C}" dt="2023-11-30T16:58:02.100" v="115" actId="20577"/>
        <pc:sldMkLst>
          <pc:docMk/>
          <pc:sldMk cId="1404606053" sldId="345"/>
        </pc:sldMkLst>
      </pc:sldChg>
    </pc:docChg>
  </pc:docChgLst>
  <pc:docChgLst>
    <pc:chgData name="Paula Montero" userId="S::paula.montero@pstt.org.uk::9c82981b-9b26-4f56-a06f-e948bb469f68" providerId="AD" clId="Web-{D7B6CD9A-ACF7-9DBF-78B6-97805EACD8DC}"/>
    <pc:docChg chg="addSld delSld modSld sldOrd addMainMaster">
      <pc:chgData name="Paula Montero" userId="S::paula.montero@pstt.org.uk::9c82981b-9b26-4f56-a06f-e948bb469f68" providerId="AD" clId="Web-{D7B6CD9A-ACF7-9DBF-78B6-97805EACD8DC}" dt="2023-11-28T13:32:44.952" v="645"/>
      <pc:docMkLst>
        <pc:docMk/>
      </pc:docMkLst>
      <pc:sldChg chg="del">
        <pc:chgData name="Paula Montero" userId="S::paula.montero@pstt.org.uk::9c82981b-9b26-4f56-a06f-e948bb469f68" providerId="AD" clId="Web-{D7B6CD9A-ACF7-9DBF-78B6-97805EACD8DC}" dt="2023-11-28T11:49:19.385" v="33"/>
        <pc:sldMkLst>
          <pc:docMk/>
          <pc:sldMk cId="0" sldId="256"/>
        </pc:sldMkLst>
      </pc:sldChg>
      <pc:sldChg chg="addSp delSp modSp add">
        <pc:chgData name="Paula Montero" userId="S::paula.montero@pstt.org.uk::9c82981b-9b26-4f56-a06f-e948bb469f68" providerId="AD" clId="Web-{D7B6CD9A-ACF7-9DBF-78B6-97805EACD8DC}" dt="2023-11-28T13:15:03.768" v="434" actId="14100"/>
        <pc:sldMkLst>
          <pc:docMk/>
          <pc:sldMk cId="2457490618" sldId="260"/>
        </pc:sldMkLst>
      </pc:sldChg>
      <pc:sldChg chg="del">
        <pc:chgData name="Paula Montero" userId="S::paula.montero@pstt.org.uk::9c82981b-9b26-4f56-a06f-e948bb469f68" providerId="AD" clId="Web-{D7B6CD9A-ACF7-9DBF-78B6-97805EACD8DC}" dt="2023-11-28T13:18:45.433" v="469"/>
        <pc:sldMkLst>
          <pc:docMk/>
          <pc:sldMk cId="1864309039" sldId="262"/>
        </pc:sldMkLst>
      </pc:sldChg>
      <pc:sldChg chg="del">
        <pc:chgData name="Paula Montero" userId="S::paula.montero@pstt.org.uk::9c82981b-9b26-4f56-a06f-e948bb469f68" providerId="AD" clId="Web-{D7B6CD9A-ACF7-9DBF-78B6-97805EACD8DC}" dt="2023-11-28T13:22:35.708" v="511"/>
        <pc:sldMkLst>
          <pc:docMk/>
          <pc:sldMk cId="3098103686" sldId="263"/>
        </pc:sldMkLst>
      </pc:sldChg>
      <pc:sldChg chg="del">
        <pc:chgData name="Paula Montero" userId="S::paula.montero@pstt.org.uk::9c82981b-9b26-4f56-a06f-e948bb469f68" providerId="AD" clId="Web-{D7B6CD9A-ACF7-9DBF-78B6-97805EACD8DC}" dt="2023-11-28T13:26:12.030" v="572"/>
        <pc:sldMkLst>
          <pc:docMk/>
          <pc:sldMk cId="199569961" sldId="264"/>
        </pc:sldMkLst>
      </pc:sldChg>
      <pc:sldChg chg="del">
        <pc:chgData name="Paula Montero" userId="S::paula.montero@pstt.org.uk::9c82981b-9b26-4f56-a06f-e948bb469f68" providerId="AD" clId="Web-{D7B6CD9A-ACF7-9DBF-78B6-97805EACD8DC}" dt="2023-11-28T13:32:10.279" v="638"/>
        <pc:sldMkLst>
          <pc:docMk/>
          <pc:sldMk cId="780145735" sldId="265"/>
        </pc:sldMkLst>
      </pc:sldChg>
      <pc:sldChg chg="del">
        <pc:chgData name="Paula Montero" userId="S::paula.montero@pstt.org.uk::9c82981b-9b26-4f56-a06f-e948bb469f68" providerId="AD" clId="Web-{D7B6CD9A-ACF7-9DBF-78B6-97805EACD8DC}" dt="2023-11-28T13:14:01.531" v="428"/>
        <pc:sldMkLst>
          <pc:docMk/>
          <pc:sldMk cId="2655144796" sldId="267"/>
        </pc:sldMkLst>
      </pc:sldChg>
      <pc:sldChg chg="del">
        <pc:chgData name="Paula Montero" userId="S::paula.montero@pstt.org.uk::9c82981b-9b26-4f56-a06f-e948bb469f68" providerId="AD" clId="Web-{D7B6CD9A-ACF7-9DBF-78B6-97805EACD8DC}" dt="2023-11-28T13:32:25.951" v="641"/>
        <pc:sldMkLst>
          <pc:docMk/>
          <pc:sldMk cId="1125326587" sldId="279"/>
        </pc:sldMkLst>
      </pc:sldChg>
      <pc:sldChg chg="del ord">
        <pc:chgData name="Paula Montero" userId="S::paula.montero@pstt.org.uk::9c82981b-9b26-4f56-a06f-e948bb469f68" providerId="AD" clId="Web-{D7B6CD9A-ACF7-9DBF-78B6-97805EACD8DC}" dt="2023-11-28T13:32:44.952" v="645"/>
        <pc:sldMkLst>
          <pc:docMk/>
          <pc:sldMk cId="124576855" sldId="280"/>
        </pc:sldMkLst>
      </pc:sldChg>
      <pc:sldChg chg="addSp delSp modSp add">
        <pc:chgData name="Paula Montero" userId="S::paula.montero@pstt.org.uk::9c82981b-9b26-4f56-a06f-e948bb469f68" providerId="AD" clId="Web-{D7B6CD9A-ACF7-9DBF-78B6-97805EACD8DC}" dt="2023-11-28T12:48:00.326" v="178" actId="1076"/>
        <pc:sldMkLst>
          <pc:docMk/>
          <pc:sldMk cId="4189063432" sldId="281"/>
        </pc:sldMkLst>
      </pc:sldChg>
      <pc:sldChg chg="del">
        <pc:chgData name="Paula Montero" userId="S::paula.montero@pstt.org.uk::9c82981b-9b26-4f56-a06f-e948bb469f68" providerId="AD" clId="Web-{D7B6CD9A-ACF7-9DBF-78B6-97805EACD8DC}" dt="2023-11-28T12:57:54.288" v="271"/>
        <pc:sldMkLst>
          <pc:docMk/>
          <pc:sldMk cId="338968311" sldId="282"/>
        </pc:sldMkLst>
      </pc:sldChg>
      <pc:sldChg chg="del">
        <pc:chgData name="Paula Montero" userId="S::paula.montero@pstt.org.uk::9c82981b-9b26-4f56-a06f-e948bb469f68" providerId="AD" clId="Web-{D7B6CD9A-ACF7-9DBF-78B6-97805EACD8DC}" dt="2023-11-28T12:54:18.779" v="225"/>
        <pc:sldMkLst>
          <pc:docMk/>
          <pc:sldMk cId="1431155546" sldId="283"/>
        </pc:sldMkLst>
      </pc:sldChg>
      <pc:sldChg chg="del ord">
        <pc:chgData name="Paula Montero" userId="S::paula.montero@pstt.org.uk::9c82981b-9b26-4f56-a06f-e948bb469f68" providerId="AD" clId="Web-{D7B6CD9A-ACF7-9DBF-78B6-97805EACD8DC}" dt="2023-11-28T12:40:54.137" v="124"/>
        <pc:sldMkLst>
          <pc:docMk/>
          <pc:sldMk cId="1171188733" sldId="285"/>
        </pc:sldMkLst>
      </pc:sldChg>
      <pc:sldChg chg="del">
        <pc:chgData name="Paula Montero" userId="S::paula.montero@pstt.org.uk::9c82981b-9b26-4f56-a06f-e948bb469f68" providerId="AD" clId="Web-{D7B6CD9A-ACF7-9DBF-78B6-97805EACD8DC}" dt="2023-11-28T12:38:19.474" v="106"/>
        <pc:sldMkLst>
          <pc:docMk/>
          <pc:sldMk cId="1527463767" sldId="287"/>
        </pc:sldMkLst>
      </pc:sldChg>
      <pc:sldChg chg="del">
        <pc:chgData name="Paula Montero" userId="S::paula.montero@pstt.org.uk::9c82981b-9b26-4f56-a06f-e948bb469f68" providerId="AD" clId="Web-{D7B6CD9A-ACF7-9DBF-78B6-97805EACD8DC}" dt="2023-11-28T12:56:11.893" v="248"/>
        <pc:sldMkLst>
          <pc:docMk/>
          <pc:sldMk cId="3543568959" sldId="291"/>
        </pc:sldMkLst>
      </pc:sldChg>
      <pc:sldChg chg="del">
        <pc:chgData name="Paula Montero" userId="S::paula.montero@pstt.org.uk::9c82981b-9b26-4f56-a06f-e948bb469f68" providerId="AD" clId="Web-{D7B6CD9A-ACF7-9DBF-78B6-97805EACD8DC}" dt="2023-11-28T12:48:48.641" v="179"/>
        <pc:sldMkLst>
          <pc:docMk/>
          <pc:sldMk cId="3584996860" sldId="293"/>
        </pc:sldMkLst>
      </pc:sldChg>
      <pc:sldChg chg="addSp delSp modSp add">
        <pc:chgData name="Paula Montero" userId="S::paula.montero@pstt.org.uk::9c82981b-9b26-4f56-a06f-e948bb469f68" providerId="AD" clId="Web-{D7B6CD9A-ACF7-9DBF-78B6-97805EACD8DC}" dt="2023-11-28T11:49:04.853" v="32"/>
        <pc:sldMkLst>
          <pc:docMk/>
          <pc:sldMk cId="0" sldId="294"/>
        </pc:sldMkLst>
      </pc:sldChg>
      <pc:sldChg chg="del ord">
        <pc:chgData name="Paula Montero" userId="S::paula.montero@pstt.org.uk::9c82981b-9b26-4f56-a06f-e948bb469f68" providerId="AD" clId="Web-{D7B6CD9A-ACF7-9DBF-78B6-97805EACD8DC}" dt="2023-11-28T11:52:19" v="69"/>
        <pc:sldMkLst>
          <pc:docMk/>
          <pc:sldMk cId="305741930" sldId="295"/>
        </pc:sldMkLst>
      </pc:sldChg>
      <pc:sldChg chg="del">
        <pc:chgData name="Paula Montero" userId="S::paula.montero@pstt.org.uk::9c82981b-9b26-4f56-a06f-e948bb469f68" providerId="AD" clId="Web-{D7B6CD9A-ACF7-9DBF-78B6-97805EACD8DC}" dt="2023-11-28T13:13:58.906" v="427"/>
        <pc:sldMkLst>
          <pc:docMk/>
          <pc:sldMk cId="1113791095" sldId="296"/>
        </pc:sldMkLst>
      </pc:sldChg>
      <pc:sldChg chg="addSp delSp modSp add">
        <pc:chgData name="Paula Montero" userId="S::paula.montero@pstt.org.uk::9c82981b-9b26-4f56-a06f-e948bb469f68" providerId="AD" clId="Web-{D7B6CD9A-ACF7-9DBF-78B6-97805EACD8DC}" dt="2023-11-28T11:52:04.937" v="68" actId="1076"/>
        <pc:sldMkLst>
          <pc:docMk/>
          <pc:sldMk cId="2098176612" sldId="329"/>
        </pc:sldMkLst>
      </pc:sldChg>
      <pc:sldChg chg="addSp delSp modSp add">
        <pc:chgData name="Paula Montero" userId="S::paula.montero@pstt.org.uk::9c82981b-9b26-4f56-a06f-e948bb469f68" providerId="AD" clId="Web-{D7B6CD9A-ACF7-9DBF-78B6-97805EACD8DC}" dt="2023-11-28T12:40:39.793" v="123" actId="14100"/>
        <pc:sldMkLst>
          <pc:docMk/>
          <pc:sldMk cId="3540396738" sldId="330"/>
        </pc:sldMkLst>
      </pc:sldChg>
      <pc:sldChg chg="modSp add">
        <pc:chgData name="Paula Montero" userId="S::paula.montero@pstt.org.uk::9c82981b-9b26-4f56-a06f-e948bb469f68" providerId="AD" clId="Web-{D7B6CD9A-ACF7-9DBF-78B6-97805EACD8DC}" dt="2023-11-28T13:32:41.249" v="644" actId="20577"/>
        <pc:sldMkLst>
          <pc:docMk/>
          <pc:sldMk cId="1454519032" sldId="333"/>
        </pc:sldMkLst>
      </pc:sldChg>
      <pc:sldChg chg="add">
        <pc:chgData name="Paula Montero" userId="S::paula.montero@pstt.org.uk::9c82981b-9b26-4f56-a06f-e948bb469f68" providerId="AD" clId="Web-{D7B6CD9A-ACF7-9DBF-78B6-97805EACD8DC}" dt="2023-11-28T13:32:20.685" v="639"/>
        <pc:sldMkLst>
          <pc:docMk/>
          <pc:sldMk cId="804180932" sldId="334"/>
        </pc:sldMkLst>
      </pc:sldChg>
      <pc:sldChg chg="addSp delSp modSp add">
        <pc:chgData name="Paula Montero" userId="S::paula.montero@pstt.org.uk::9c82981b-9b26-4f56-a06f-e948bb469f68" providerId="AD" clId="Web-{D7B6CD9A-ACF7-9DBF-78B6-97805EACD8DC}" dt="2023-11-28T13:26:05.842" v="571" actId="1076"/>
        <pc:sldMkLst>
          <pc:docMk/>
          <pc:sldMk cId="2588583920" sldId="336"/>
        </pc:sldMkLst>
      </pc:sldChg>
      <pc:sldChg chg="addSp delSp modSp add">
        <pc:chgData name="Paula Montero" userId="S::paula.montero@pstt.org.uk::9c82981b-9b26-4f56-a06f-e948bb469f68" providerId="AD" clId="Web-{D7B6CD9A-ACF7-9DBF-78B6-97805EACD8DC}" dt="2023-11-28T12:38:02.536" v="105" actId="14100"/>
        <pc:sldMkLst>
          <pc:docMk/>
          <pc:sldMk cId="2138340573" sldId="337"/>
        </pc:sldMkLst>
      </pc:sldChg>
      <pc:sldChg chg="addSp delSp modSp add">
        <pc:chgData name="Paula Montero" userId="S::paula.montero@pstt.org.uk::9c82981b-9b26-4f56-a06f-e948bb469f68" providerId="AD" clId="Web-{D7B6CD9A-ACF7-9DBF-78B6-97805EACD8DC}" dt="2023-11-28T12:54:10.607" v="224"/>
        <pc:sldMkLst>
          <pc:docMk/>
          <pc:sldMk cId="1255513000" sldId="338"/>
        </pc:sldMkLst>
      </pc:sldChg>
      <pc:sldChg chg="addSp delSp modSp add">
        <pc:chgData name="Paula Montero" userId="S::paula.montero@pstt.org.uk::9c82981b-9b26-4f56-a06f-e948bb469f68" providerId="AD" clId="Web-{D7B6CD9A-ACF7-9DBF-78B6-97805EACD8DC}" dt="2023-11-28T12:55:51.689" v="247"/>
        <pc:sldMkLst>
          <pc:docMk/>
          <pc:sldMk cId="2428164010" sldId="339"/>
        </pc:sldMkLst>
      </pc:sldChg>
      <pc:sldChg chg="addSp delSp modSp add">
        <pc:chgData name="Paula Montero" userId="S::paula.montero@pstt.org.uk::9c82981b-9b26-4f56-a06f-e948bb469f68" providerId="AD" clId="Web-{D7B6CD9A-ACF7-9DBF-78B6-97805EACD8DC}" dt="2023-11-28T12:58:01.617" v="272" actId="1076"/>
        <pc:sldMkLst>
          <pc:docMk/>
          <pc:sldMk cId="3049791214" sldId="340"/>
        </pc:sldMkLst>
      </pc:sldChg>
      <pc:sldChg chg="addSp delSp modSp add replId">
        <pc:chgData name="Paula Montero" userId="S::paula.montero@pstt.org.uk::9c82981b-9b26-4f56-a06f-e948bb469f68" providerId="AD" clId="Web-{D7B6CD9A-ACF7-9DBF-78B6-97805EACD8DC}" dt="2023-11-28T13:15:40.769" v="439" actId="1076"/>
        <pc:sldMkLst>
          <pc:docMk/>
          <pc:sldMk cId="2584236763" sldId="341"/>
        </pc:sldMkLst>
      </pc:sldChg>
      <pc:sldChg chg="add del replId">
        <pc:chgData name="Paula Montero" userId="S::paula.montero@pstt.org.uk::9c82981b-9b26-4f56-a06f-e948bb469f68" providerId="AD" clId="Web-{D7B6CD9A-ACF7-9DBF-78B6-97805EACD8DC}" dt="2023-11-28T12:58:46.556" v="283"/>
        <pc:sldMkLst>
          <pc:docMk/>
          <pc:sldMk cId="1411589149" sldId="342"/>
        </pc:sldMkLst>
      </pc:sldChg>
      <pc:sldChg chg="addSp delSp modSp add">
        <pc:chgData name="Paula Montero" userId="S::paula.montero@pstt.org.uk::9c82981b-9b26-4f56-a06f-e948bb469f68" providerId="AD" clId="Web-{D7B6CD9A-ACF7-9DBF-78B6-97805EACD8DC}" dt="2023-11-28T13:18:31.089" v="468" actId="1076"/>
        <pc:sldMkLst>
          <pc:docMk/>
          <pc:sldMk cId="4173737562" sldId="342"/>
        </pc:sldMkLst>
      </pc:sldChg>
      <pc:sldChg chg="addSp delSp modSp add">
        <pc:chgData name="Paula Montero" userId="S::paula.montero@pstt.org.uk::9c82981b-9b26-4f56-a06f-e948bb469f68" providerId="AD" clId="Web-{D7B6CD9A-ACF7-9DBF-78B6-97805EACD8DC}" dt="2023-11-28T13:22:09.832" v="510" actId="1076"/>
        <pc:sldMkLst>
          <pc:docMk/>
          <pc:sldMk cId="1716686453" sldId="343"/>
        </pc:sldMkLst>
      </pc:sldChg>
      <pc:sldChg chg="addSp delSp modSp add">
        <pc:chgData name="Paula Montero" userId="S::paula.montero@pstt.org.uk::9c82981b-9b26-4f56-a06f-e948bb469f68" providerId="AD" clId="Web-{D7B6CD9A-ACF7-9DBF-78B6-97805EACD8DC}" dt="2023-11-28T13:31:52.622" v="637" actId="14100"/>
        <pc:sldMkLst>
          <pc:docMk/>
          <pc:sldMk cId="1679282404" sldId="344"/>
        </pc:sldMkLst>
      </pc:sldChg>
      <pc:sldMasterChg chg="add addSldLayout">
        <pc:chgData name="Paula Montero" userId="S::paula.montero@pstt.org.uk::9c82981b-9b26-4f56-a06f-e948bb469f68" providerId="AD" clId="Web-{D7B6CD9A-ACF7-9DBF-78B6-97805EACD8DC}" dt="2023-11-28T11:38:01.801" v="3"/>
        <pc:sldMasterMkLst>
          <pc:docMk/>
          <pc:sldMasterMk cId="1262823886" sldId="2147483666"/>
        </pc:sldMasterMkLst>
        <pc:sldLayoutChg chg="add">
          <pc:chgData name="Paula Montero" userId="S::paula.montero@pstt.org.uk::9c82981b-9b26-4f56-a06f-e948bb469f68" providerId="AD" clId="Web-{D7B6CD9A-ACF7-9DBF-78B6-97805EACD8DC}" dt="2023-11-28T11:38:01.801"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668318723" sldId="2147483670"/>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780370283" sldId="2147483674"/>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593611716" sldId="2147483675"/>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822891387" sldId="2147483683"/>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12050225" sldId="2147483691"/>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976073001" sldId="2147483696"/>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43747641" sldId="2147483705"/>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950771612" sldId="2147483706"/>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837256757" sldId="2147483707"/>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03471427" sldId="2147483713"/>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D7B6CD9A-ACF7-9DBF-78B6-97805EACD8DC}" dt="2023-11-28T11:38:01.207" v="0"/>
        <pc:sldMasterMkLst>
          <pc:docMk/>
          <pc:sldMasterMk cId="2199900283" sldId="2147483719"/>
        </pc:sldMasterMkLst>
        <pc:sldLayoutChg chg="add">
          <pc:chgData name="Paula Montero" userId="S::paula.montero@pstt.org.uk::9c82981b-9b26-4f56-a06f-e948bb469f68" providerId="AD" clId="Web-{D7B6CD9A-ACF7-9DBF-78B6-97805EACD8DC}" dt="2023-11-28T11:38:01.207" v="0"/>
          <pc:sldLayoutMkLst>
            <pc:docMk/>
            <pc:sldMasterMk cId="2199900283" sldId="2147483719"/>
            <pc:sldLayoutMk cId="282375877" sldId="2147483720"/>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853252364" sldId="2147483721"/>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8896219" sldId="2147483723"/>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91773792" sldId="2147483728"/>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706386600" sldId="2147483729"/>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00879546" sldId="2147483731"/>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39033303" sldId="2147483732"/>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35153570" sldId="2147483733"/>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94765608" sldId="2147483735"/>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07946760" sldId="2147483738"/>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648376543" sldId="2147483739"/>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40707051" sldId="2147483741"/>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709546126" sldId="2147483744"/>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947206051" sldId="2147483745"/>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02384056" sldId="2147483748"/>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790048723" sldId="2147483751"/>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44617281" sldId="2147483755"/>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896979601" sldId="2147483758"/>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80713213" sldId="2147483759"/>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917799042" sldId="2147483772"/>
          </pc:sldLayoutMkLst>
        </pc:sldLayoutChg>
      </pc:sldMasterChg>
    </pc:docChg>
  </pc:docChgLst>
  <pc:docChgLst>
    <pc:chgData name="Alison Trew" userId="501ad152-89bb-4882-ac72-f31826cb2e78" providerId="ADAL" clId="{8782745E-BFAC-4374-BA18-38BF484C990A}"/>
    <pc:docChg chg="undo custSel addSld delSld modSld sldOrd">
      <pc:chgData name="Alison Trew" userId="501ad152-89bb-4882-ac72-f31826cb2e78" providerId="ADAL" clId="{8782745E-BFAC-4374-BA18-38BF484C990A}" dt="2022-11-02T14:57:40.376" v="2169" actId="20577"/>
      <pc:docMkLst>
        <pc:docMk/>
      </pc:docMkLst>
      <pc:sldChg chg="modSp mod">
        <pc:chgData name="Alison Trew" userId="501ad152-89bb-4882-ac72-f31826cb2e78" providerId="ADAL" clId="{8782745E-BFAC-4374-BA18-38BF484C990A}" dt="2022-10-24T13:23:13.142" v="1" actId="20577"/>
        <pc:sldMkLst>
          <pc:docMk/>
          <pc:sldMk cId="0" sldId="256"/>
        </pc:sldMkLst>
      </pc:sldChg>
      <pc:sldChg chg="delSp modSp mod modNotesTx">
        <pc:chgData name="Alison Trew" userId="501ad152-89bb-4882-ac72-f31826cb2e78" providerId="ADAL" clId="{8782745E-BFAC-4374-BA18-38BF484C990A}" dt="2022-10-24T15:17:45.491" v="1974" actId="20577"/>
        <pc:sldMkLst>
          <pc:docMk/>
          <pc:sldMk cId="2655144796" sldId="267"/>
        </pc:sldMkLst>
      </pc:sldChg>
      <pc:sldChg chg="modNotesTx">
        <pc:chgData name="Alison Trew" userId="501ad152-89bb-4882-ac72-f31826cb2e78" providerId="ADAL" clId="{8782745E-BFAC-4374-BA18-38BF484C990A}" dt="2022-10-24T15:18:12.187" v="1978" actId="20577"/>
        <pc:sldMkLst>
          <pc:docMk/>
          <pc:sldMk cId="1478597435" sldId="268"/>
        </pc:sldMkLst>
      </pc:sldChg>
      <pc:sldChg chg="modSp mod ord modClrScheme chgLayout">
        <pc:chgData name="Alison Trew" userId="501ad152-89bb-4882-ac72-f31826cb2e78" providerId="ADAL" clId="{8782745E-BFAC-4374-BA18-38BF484C990A}" dt="2022-10-24T14:17:21.422" v="1641"/>
        <pc:sldMkLst>
          <pc:docMk/>
          <pc:sldMk cId="124576855" sldId="280"/>
        </pc:sldMkLst>
      </pc:sldChg>
      <pc:sldChg chg="del modNotesTx">
        <pc:chgData name="Alison Trew" userId="501ad152-89bb-4882-ac72-f31826cb2e78" providerId="ADAL" clId="{8782745E-BFAC-4374-BA18-38BF484C990A}" dt="2022-10-24T13:52:58.995" v="1508" actId="47"/>
        <pc:sldMkLst>
          <pc:docMk/>
          <pc:sldMk cId="2722180806" sldId="281"/>
        </pc:sldMkLst>
      </pc:sldChg>
      <pc:sldChg chg="modNotesTx">
        <pc:chgData name="Alison Trew" userId="501ad152-89bb-4882-ac72-f31826cb2e78" providerId="ADAL" clId="{8782745E-BFAC-4374-BA18-38BF484C990A}" dt="2022-10-24T13:41:36.117" v="1274" actId="20577"/>
        <pc:sldMkLst>
          <pc:docMk/>
          <pc:sldMk cId="3767884210" sldId="282"/>
        </pc:sldMkLst>
      </pc:sldChg>
      <pc:sldChg chg="modNotesTx">
        <pc:chgData name="Alison Trew" userId="501ad152-89bb-4882-ac72-f31826cb2e78" providerId="ADAL" clId="{8782745E-BFAC-4374-BA18-38BF484C990A}" dt="2022-10-24T13:53:09.873" v="1510" actId="20577"/>
        <pc:sldMkLst>
          <pc:docMk/>
          <pc:sldMk cId="1431155546" sldId="283"/>
        </pc:sldMkLst>
      </pc:sldChg>
      <pc:sldChg chg="addSp delSp modSp mod">
        <pc:chgData name="Alison Trew" userId="501ad152-89bb-4882-ac72-f31826cb2e78" providerId="ADAL" clId="{8782745E-BFAC-4374-BA18-38BF484C990A}" dt="2022-11-02T14:57:40.376" v="2169" actId="20577"/>
        <pc:sldMkLst>
          <pc:docMk/>
          <pc:sldMk cId="1171188733" sldId="285"/>
        </pc:sldMkLst>
      </pc:sldChg>
      <pc:sldChg chg="modNotesTx">
        <pc:chgData name="Alison Trew" userId="501ad152-89bb-4882-ac72-f31826cb2e78" providerId="ADAL" clId="{8782745E-BFAC-4374-BA18-38BF484C990A}" dt="2022-10-24T13:40:25.231" v="1205" actId="20577"/>
        <pc:sldMkLst>
          <pc:docMk/>
          <pc:sldMk cId="1527463767" sldId="287"/>
        </pc:sldMkLst>
      </pc:sldChg>
      <pc:sldChg chg="modNotesTx">
        <pc:chgData name="Alison Trew" userId="501ad152-89bb-4882-ac72-f31826cb2e78" providerId="ADAL" clId="{8782745E-BFAC-4374-BA18-38BF484C990A}" dt="2022-10-24T14:00:03.694" v="1530" actId="20577"/>
        <pc:sldMkLst>
          <pc:docMk/>
          <pc:sldMk cId="3543568959" sldId="291"/>
        </pc:sldMkLst>
      </pc:sldChg>
      <pc:sldChg chg="modNotesTx">
        <pc:chgData name="Alison Trew" userId="501ad152-89bb-4882-ac72-f31826cb2e78" providerId="ADAL" clId="{8782745E-BFAC-4374-BA18-38BF484C990A}" dt="2022-10-24T13:52:10.976" v="1500" actId="20577"/>
        <pc:sldMkLst>
          <pc:docMk/>
          <pc:sldMk cId="3584996860" sldId="293"/>
        </pc:sldMkLst>
      </pc:sldChg>
      <pc:sldChg chg="modNotesTx">
        <pc:chgData name="Alison Trew" userId="501ad152-89bb-4882-ac72-f31826cb2e78" providerId="ADAL" clId="{8782745E-BFAC-4374-BA18-38BF484C990A}" dt="2022-10-24T13:59:56.348" v="1529" actId="20577"/>
        <pc:sldMkLst>
          <pc:docMk/>
          <pc:sldMk cId="852129100" sldId="294"/>
        </pc:sldMkLst>
      </pc:sldChg>
      <pc:sldChg chg="addSp delSp modSp mod">
        <pc:chgData name="Alison Trew" userId="501ad152-89bb-4882-ac72-f31826cb2e78" providerId="ADAL" clId="{8782745E-BFAC-4374-BA18-38BF484C990A}" dt="2022-10-28T12:19:09.975" v="2138" actId="20577"/>
        <pc:sldMkLst>
          <pc:docMk/>
          <pc:sldMk cId="305741930" sldId="295"/>
        </pc:sldMkLst>
      </pc:sldChg>
      <pc:sldChg chg="modSp add mod modNotesTx">
        <pc:chgData name="Alison Trew" userId="501ad152-89bb-4882-ac72-f31826cb2e78" providerId="ADAL" clId="{8782745E-BFAC-4374-BA18-38BF484C990A}" dt="2022-10-24T15:19:57.146" v="1997" actId="20577"/>
        <pc:sldMkLst>
          <pc:docMk/>
          <pc:sldMk cId="1113791095" sldId="296"/>
        </pc:sldMkLst>
      </pc:sldChg>
    </pc:docChg>
  </pc:docChgLst>
  <pc:docChgLst>
    <pc:chgData name="Wendy Woodsford" userId="S::wendy.woodsford@pstt.org.uk::dd4886fa-f0a0-4f18-8f65-16d3fbb360dd" providerId="AD" clId="Web-{6A90E417-F111-DB87-A81C-72825A496244}"/>
    <pc:docChg chg="modSld">
      <pc:chgData name="Wendy Woodsford" userId="S::wendy.woodsford@pstt.org.uk::dd4886fa-f0a0-4f18-8f65-16d3fbb360dd" providerId="AD" clId="Web-{6A90E417-F111-DB87-A81C-72825A496244}" dt="2023-12-01T09:26:26.329" v="29" actId="20577"/>
      <pc:docMkLst>
        <pc:docMk/>
      </pc:docMkLst>
      <pc:sldChg chg="addSp delSp modSp">
        <pc:chgData name="Wendy Woodsford" userId="S::wendy.woodsford@pstt.org.uk::dd4886fa-f0a0-4f18-8f65-16d3fbb360dd" providerId="AD" clId="Web-{6A90E417-F111-DB87-A81C-72825A496244}" dt="2023-12-01T09:24:19.403" v="4" actId="20577"/>
        <pc:sldMkLst>
          <pc:docMk/>
          <pc:sldMk cId="2098176612" sldId="329"/>
        </pc:sldMkLst>
      </pc:sldChg>
      <pc:sldChg chg="modSp">
        <pc:chgData name="Wendy Woodsford" userId="S::wendy.woodsford@pstt.org.uk::dd4886fa-f0a0-4f18-8f65-16d3fbb360dd" providerId="AD" clId="Web-{6A90E417-F111-DB87-A81C-72825A496244}" dt="2023-12-01T09:26:26.329" v="29" actId="20577"/>
        <pc:sldMkLst>
          <pc:docMk/>
          <pc:sldMk cId="3540396738" sldId="330"/>
        </pc:sldMkLst>
      </pc:sldChg>
    </pc:docChg>
  </pc:docChgLst>
  <pc:docChgLst>
    <pc:chgData name="Paula Montero" userId="S::paula.montero@pstt.org.uk::9c82981b-9b26-4f56-a06f-e948bb469f68" providerId="AD" clId="Web-{654D640E-13BE-98FE-C4D0-2FE5B79E675B}"/>
    <pc:docChg chg="modSld">
      <pc:chgData name="Paula Montero" userId="S::paula.montero@pstt.org.uk::9c82981b-9b26-4f56-a06f-e948bb469f68" providerId="AD" clId="Web-{654D640E-13BE-98FE-C4D0-2FE5B79E675B}" dt="2023-12-01T09:48:27.636" v="0"/>
      <pc:docMkLst>
        <pc:docMk/>
      </pc:docMkLst>
      <pc:sldChg chg="modSp">
        <pc:chgData name="Paula Montero" userId="S::paula.montero@pstt.org.uk::9c82981b-9b26-4f56-a06f-e948bb469f68" providerId="AD" clId="Web-{654D640E-13BE-98FE-C4D0-2FE5B79E675B}" dt="2023-12-01T09:48:27.636" v="0"/>
        <pc:sldMkLst>
          <pc:docMk/>
          <pc:sldMk cId="4173737562" sldId="342"/>
        </pc:sldMkLst>
      </pc:sldChg>
    </pc:docChg>
  </pc:docChgLst>
  <pc:docChgLst>
    <pc:chgData name="Alison Trew" userId="501ad152-89bb-4882-ac72-f31826cb2e78" providerId="ADAL" clId="{6BB8B098-9C82-418B-B0FD-174C521C8528}"/>
    <pc:docChg chg="modSld">
      <pc:chgData name="Alison Trew" userId="501ad152-89bb-4882-ac72-f31826cb2e78" providerId="ADAL" clId="{6BB8B098-9C82-418B-B0FD-174C521C8528}" dt="2023-12-18T16:53:51.865" v="1" actId="20577"/>
      <pc:docMkLst>
        <pc:docMk/>
      </pc:docMkLst>
      <pc:sldChg chg="modSp mod">
        <pc:chgData name="Alison Trew" userId="501ad152-89bb-4882-ac72-f31826cb2e78" providerId="ADAL" clId="{6BB8B098-9C82-418B-B0FD-174C521C8528}" dt="2023-12-18T16:53:51.865" v="1" actId="20577"/>
        <pc:sldMkLst>
          <pc:docMk/>
          <pc:sldMk cId="0" sldId="294"/>
        </pc:sldMkLst>
      </pc:sldChg>
    </pc:docChg>
  </pc:docChgLst>
  <pc:docChgLst>
    <pc:chgData name="Wendy Woodsford" userId="dd4886fa-f0a0-4f18-8f65-16d3fbb360dd" providerId="ADAL" clId="{59C17418-827B-44A8-AA03-582533B40701}"/>
    <pc:docChg chg="undo custSel modSld">
      <pc:chgData name="Wendy Woodsford" userId="dd4886fa-f0a0-4f18-8f65-16d3fbb360dd" providerId="ADAL" clId="{59C17418-827B-44A8-AA03-582533B40701}" dt="2023-12-04T13:00:39.390" v="288" actId="14100"/>
      <pc:docMkLst>
        <pc:docMk/>
      </pc:docMkLst>
      <pc:sldChg chg="modSp mod">
        <pc:chgData name="Wendy Woodsford" userId="dd4886fa-f0a0-4f18-8f65-16d3fbb360dd" providerId="ADAL" clId="{59C17418-827B-44A8-AA03-582533B40701}" dt="2023-12-01T09:30:29.972" v="1" actId="14100"/>
        <pc:sldMkLst>
          <pc:docMk/>
          <pc:sldMk cId="2098176612" sldId="329"/>
        </pc:sldMkLst>
      </pc:sldChg>
      <pc:sldChg chg="modSp mod">
        <pc:chgData name="Wendy Woodsford" userId="dd4886fa-f0a0-4f18-8f65-16d3fbb360dd" providerId="ADAL" clId="{59C17418-827B-44A8-AA03-582533B40701}" dt="2023-12-04T13:00:39.390" v="288" actId="14100"/>
        <pc:sldMkLst>
          <pc:docMk/>
          <pc:sldMk cId="3540396738" sldId="330"/>
        </pc:sldMkLst>
      </pc:sldChg>
      <pc:sldChg chg="modSp mod">
        <pc:chgData name="Wendy Woodsford" userId="dd4886fa-f0a0-4f18-8f65-16d3fbb360dd" providerId="ADAL" clId="{59C17418-827B-44A8-AA03-582533B40701}" dt="2023-12-01T09:42:25.212" v="188" actId="1035"/>
        <pc:sldMkLst>
          <pc:docMk/>
          <pc:sldMk cId="4173737562" sldId="342"/>
        </pc:sldMkLst>
      </pc:sldChg>
    </pc:docChg>
  </pc:docChgLst>
  <pc:docChgLst>
    <pc:chgData name="Sophie Stewart" userId="1764df6f-81fd-4433-9d0a-2ea9194921a4" providerId="ADAL" clId="{7323FC12-CB65-4417-BFB4-916E7D2337BA}"/>
    <pc:docChg chg="custSel addSld delSld modSld">
      <pc:chgData name="Sophie Stewart" userId="1764df6f-81fd-4433-9d0a-2ea9194921a4" providerId="ADAL" clId="{7323FC12-CB65-4417-BFB4-916E7D2337BA}" dt="2025-07-24T09:23:10.329" v="12" actId="20577"/>
      <pc:docMkLst>
        <pc:docMk/>
      </pc:docMkLst>
      <pc:sldChg chg="del">
        <pc:chgData name="Sophie Stewart" userId="1764df6f-81fd-4433-9d0a-2ea9194921a4" providerId="ADAL" clId="{7323FC12-CB65-4417-BFB4-916E7D2337BA}" dt="2025-07-15T10:20:47.583" v="11" actId="47"/>
        <pc:sldMkLst>
          <pc:docMk/>
          <pc:sldMk cId="124576855" sldId="280"/>
        </pc:sldMkLst>
      </pc:sldChg>
      <pc:sldChg chg="delSp modSp mod">
        <pc:chgData name="Sophie Stewart" userId="1764df6f-81fd-4433-9d0a-2ea9194921a4" providerId="ADAL" clId="{7323FC12-CB65-4417-BFB4-916E7D2337BA}" dt="2025-07-24T09:23:10.329" v="12" actId="20577"/>
        <pc:sldMkLst>
          <pc:docMk/>
          <pc:sldMk cId="1454519032" sldId="333"/>
        </pc:sldMkLst>
        <pc:spChg chg="mod">
          <ac:chgData name="Sophie Stewart" userId="1764df6f-81fd-4433-9d0a-2ea9194921a4" providerId="ADAL" clId="{7323FC12-CB65-4417-BFB4-916E7D2337BA}" dt="2025-07-24T09:23:10.329" v="12" actId="20577"/>
          <ac:spMkLst>
            <pc:docMk/>
            <pc:sldMk cId="1454519032" sldId="333"/>
            <ac:spMk id="5" creationId="{8DDA5A8F-916F-4B0A-89B9-F55C61E55418}"/>
          </ac:spMkLst>
        </pc:spChg>
      </pc:sldChg>
      <pc:sldChg chg="new">
        <pc:chgData name="Sophie Stewart" userId="1764df6f-81fd-4433-9d0a-2ea9194921a4" providerId="ADAL" clId="{7323FC12-CB65-4417-BFB4-916E7D2337BA}" dt="2025-07-15T10:19:12.914" v="0" actId="680"/>
        <pc:sldMkLst>
          <pc:docMk/>
          <pc:sldMk cId="3741127257" sldId="346"/>
        </pc:sldMkLst>
      </pc:sldChg>
    </pc:docChg>
  </pc:docChgLst>
  <pc:docChgLst>
    <pc:chgData name="Paula Montero" userId="S::paula.montero@pstt.org.uk::9c82981b-9b26-4f56-a06f-e948bb469f68" providerId="AD" clId="Web-{95AF4323-1C18-1BA3-123F-0C2F3D0D47DD}"/>
    <pc:docChg chg="addSld modSld">
      <pc:chgData name="Paula Montero" userId="S::paula.montero@pstt.org.uk::9c82981b-9b26-4f56-a06f-e948bb469f68" providerId="AD" clId="Web-{95AF4323-1C18-1BA3-123F-0C2F3D0D47DD}" dt="2023-11-30T14:00:11.007" v="91" actId="1076"/>
      <pc:docMkLst>
        <pc:docMk/>
      </pc:docMkLst>
      <pc:sldChg chg="delSp modSp">
        <pc:chgData name="Paula Montero" userId="S::paula.montero@pstt.org.uk::9c82981b-9b26-4f56-a06f-e948bb469f68" providerId="AD" clId="Web-{95AF4323-1C18-1BA3-123F-0C2F3D0D47DD}" dt="2023-11-30T14:00:11.007" v="91" actId="1076"/>
        <pc:sldMkLst>
          <pc:docMk/>
          <pc:sldMk cId="4189063432" sldId="281"/>
        </pc:sldMkLst>
      </pc:sldChg>
      <pc:sldChg chg="addSp delSp modSp">
        <pc:chgData name="Paula Montero" userId="S::paula.montero@pstt.org.uk::9c82981b-9b26-4f56-a06f-e948bb469f68" providerId="AD" clId="Web-{95AF4323-1C18-1BA3-123F-0C2F3D0D47DD}" dt="2023-11-30T13:35:07.026" v="14" actId="1076"/>
        <pc:sldMkLst>
          <pc:docMk/>
          <pc:sldMk cId="3540396738" sldId="330"/>
        </pc:sldMkLst>
      </pc:sldChg>
      <pc:sldChg chg="delSp modSp add replId">
        <pc:chgData name="Paula Montero" userId="S::paula.montero@pstt.org.uk::9c82981b-9b26-4f56-a06f-e948bb469f68" providerId="AD" clId="Web-{95AF4323-1C18-1BA3-123F-0C2F3D0D47DD}" dt="2023-11-30T13:39:29.565" v="54" actId="1076"/>
        <pc:sldMkLst>
          <pc:docMk/>
          <pc:sldMk cId="1404606053" sldId="345"/>
        </pc:sldMkLst>
      </pc:sldChg>
    </pc:docChg>
  </pc:docChgLst>
  <pc:docChgLst>
    <pc:chgData name="Alison Trew" userId="501ad152-89bb-4882-ac72-f31826cb2e78" providerId="ADAL" clId="{D863CBCF-5E52-4E42-AF68-DA112F05B335}"/>
    <pc:docChg chg="custSel delSld modSld sldOrd">
      <pc:chgData name="Alison Trew" userId="501ad152-89bb-4882-ac72-f31826cb2e78" providerId="ADAL" clId="{D863CBCF-5E52-4E42-AF68-DA112F05B335}" dt="2023-11-21T14:43:45.482" v="1208"/>
      <pc:docMkLst>
        <pc:docMk/>
      </pc:docMkLst>
      <pc:sldChg chg="delSp mod">
        <pc:chgData name="Alison Trew" userId="501ad152-89bb-4882-ac72-f31826cb2e78" providerId="ADAL" clId="{D863CBCF-5E52-4E42-AF68-DA112F05B335}" dt="2023-11-21T12:22:44.392" v="3" actId="478"/>
        <pc:sldMkLst>
          <pc:docMk/>
          <pc:sldMk cId="0" sldId="256"/>
        </pc:sldMkLst>
      </pc:sldChg>
      <pc:sldChg chg="addSp delSp modSp mod">
        <pc:chgData name="Alison Trew" userId="501ad152-89bb-4882-ac72-f31826cb2e78" providerId="ADAL" clId="{D863CBCF-5E52-4E42-AF68-DA112F05B335}" dt="2023-11-21T14:37:38.889" v="838" actId="5793"/>
        <pc:sldMkLst>
          <pc:docMk/>
          <pc:sldMk cId="1864309039" sldId="262"/>
        </pc:sldMkLst>
      </pc:sldChg>
      <pc:sldChg chg="addSp delSp modSp mod modNotesTx">
        <pc:chgData name="Alison Trew" userId="501ad152-89bb-4882-ac72-f31826cb2e78" providerId="ADAL" clId="{D863CBCF-5E52-4E42-AF68-DA112F05B335}" dt="2023-11-21T14:38:22.287" v="904" actId="20577"/>
        <pc:sldMkLst>
          <pc:docMk/>
          <pc:sldMk cId="3098103686" sldId="263"/>
        </pc:sldMkLst>
      </pc:sldChg>
      <pc:sldChg chg="modNotesTx">
        <pc:chgData name="Alison Trew" userId="501ad152-89bb-4882-ac72-f31826cb2e78" providerId="ADAL" clId="{D863CBCF-5E52-4E42-AF68-DA112F05B335}" dt="2023-11-21T14:35:48.071" v="638" actId="20577"/>
        <pc:sldMkLst>
          <pc:docMk/>
          <pc:sldMk cId="780145735" sldId="265"/>
        </pc:sldMkLst>
      </pc:sldChg>
      <pc:sldChg chg="addSp delSp modSp mod modNotesTx">
        <pc:chgData name="Alison Trew" userId="501ad152-89bb-4882-ac72-f31826cb2e78" providerId="ADAL" clId="{D863CBCF-5E52-4E42-AF68-DA112F05B335}" dt="2023-11-21T14:43:39.435" v="1207" actId="1076"/>
        <pc:sldMkLst>
          <pc:docMk/>
          <pc:sldMk cId="2655144796" sldId="267"/>
        </pc:sldMkLst>
      </pc:sldChg>
      <pc:sldChg chg="modSp del mod ord">
        <pc:chgData name="Alison Trew" userId="501ad152-89bb-4882-ac72-f31826cb2e78" providerId="ADAL" clId="{D863CBCF-5E52-4E42-AF68-DA112F05B335}" dt="2023-11-21T14:38:33.131" v="905" actId="47"/>
        <pc:sldMkLst>
          <pc:docMk/>
          <pc:sldMk cId="1478597435" sldId="268"/>
        </pc:sldMkLst>
      </pc:sldChg>
      <pc:sldChg chg="del">
        <pc:chgData name="Alison Trew" userId="501ad152-89bb-4882-ac72-f31826cb2e78" providerId="ADAL" clId="{D863CBCF-5E52-4E42-AF68-DA112F05B335}" dt="2023-11-21T12:23:54.910" v="12" actId="2696"/>
        <pc:sldMkLst>
          <pc:docMk/>
          <pc:sldMk cId="3767884210" sldId="282"/>
        </pc:sldMkLst>
      </pc:sldChg>
      <pc:sldChg chg="addSp delSp modSp mod modNotesTx">
        <pc:chgData name="Alison Trew" userId="501ad152-89bb-4882-ac72-f31826cb2e78" providerId="ADAL" clId="{D863CBCF-5E52-4E42-AF68-DA112F05B335}" dt="2023-11-21T12:30:07.388" v="113" actId="5793"/>
        <pc:sldMkLst>
          <pc:docMk/>
          <pc:sldMk cId="1431155546" sldId="283"/>
        </pc:sldMkLst>
      </pc:sldChg>
      <pc:sldChg chg="modSp mod">
        <pc:chgData name="Alison Trew" userId="501ad152-89bb-4882-ac72-f31826cb2e78" providerId="ADAL" clId="{D863CBCF-5E52-4E42-AF68-DA112F05B335}" dt="2023-11-21T12:30:25.095" v="115" actId="20577"/>
        <pc:sldMkLst>
          <pc:docMk/>
          <pc:sldMk cId="3543568959" sldId="291"/>
        </pc:sldMkLst>
      </pc:sldChg>
      <pc:sldChg chg="delSp del mod">
        <pc:chgData name="Alison Trew" userId="501ad152-89bb-4882-ac72-f31826cb2e78" providerId="ADAL" clId="{D863CBCF-5E52-4E42-AF68-DA112F05B335}" dt="2023-11-21T12:30:13.235" v="114" actId="47"/>
        <pc:sldMkLst>
          <pc:docMk/>
          <pc:sldMk cId="852129100" sldId="294"/>
        </pc:sldMkLst>
      </pc:sldChg>
      <pc:sldChg chg="addSp delSp modSp mod modNotesTx">
        <pc:chgData name="Alison Trew" userId="501ad152-89bb-4882-ac72-f31826cb2e78" providerId="ADAL" clId="{D863CBCF-5E52-4E42-AF68-DA112F05B335}" dt="2023-11-21T14:42:54.871" v="1096" actId="14100"/>
        <pc:sldMkLst>
          <pc:docMk/>
          <pc:sldMk cId="305741930" sldId="295"/>
        </pc:sldMkLst>
      </pc:sldChg>
      <pc:sldChg chg="addSp delSp modSp mod modNotesTx">
        <pc:chgData name="Alison Trew" userId="501ad152-89bb-4882-ac72-f31826cb2e78" providerId="ADAL" clId="{D863CBCF-5E52-4E42-AF68-DA112F05B335}" dt="2023-11-21T14:43:45.482" v="1208"/>
        <pc:sldMkLst>
          <pc:docMk/>
          <pc:sldMk cId="1113791095" sldId="29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24/07/2025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solidFill>
                  <a:schemeClr val="tx1"/>
                </a:solidFill>
              </a:rPr>
              <a:t>Resources</a:t>
            </a:r>
          </a:p>
          <a:p>
            <a:r>
              <a:rPr lang="en-US" sz="1800" dirty="0">
                <a:solidFill>
                  <a:schemeClr val="tx1"/>
                </a:solidFill>
              </a:rPr>
              <a:t>Hard surfaces e.g., plastic, wood, a hard ball (e.g., cricket ball),  ramp, chalk, measuring tape, stopwatch &amp; calculator (optional)</a:t>
            </a:r>
          </a:p>
          <a:p>
            <a:pPr algn="l"/>
            <a:endParaRPr lang="en-GB" sz="1200" b="1" i="0" u="none" strike="noStrike" baseline="0" dirty="0">
              <a:solidFill>
                <a:srgbClr val="000000"/>
              </a:solidFill>
              <a:latin typeface="InterFace" panose="020B0503030203020204" pitchFamily="34" charset="0"/>
            </a:endParaRPr>
          </a:p>
          <a:p>
            <a:pPr algn="l"/>
            <a:r>
              <a:rPr lang="en-GB" sz="1200" b="1" i="0" u="none" strike="noStrike" baseline="0" dirty="0">
                <a:solidFill>
                  <a:srgbClr val="000000"/>
                </a:solidFill>
                <a:latin typeface="InterFace" panose="020B0503030203020204" pitchFamily="34" charset="0"/>
              </a:rPr>
              <a:t>Instructions</a:t>
            </a:r>
          </a:p>
          <a:p>
            <a:pPr algn="l"/>
            <a:r>
              <a:rPr lang="en-GB" sz="1200" b="0" i="0" u="none" strike="noStrike" baseline="0" dirty="0">
                <a:solidFill>
                  <a:srgbClr val="000000"/>
                </a:solidFill>
                <a:latin typeface="InterFace" panose="020B0503030203020204" pitchFamily="34" charset="0"/>
              </a:rPr>
              <a:t>Provide </a:t>
            </a:r>
            <a:r>
              <a:rPr lang="en-GB" sz="1200" b="0" i="0" u="none" strike="noStrike" baseline="0" dirty="0">
                <a:solidFill>
                  <a:srgbClr val="626365"/>
                </a:solidFill>
                <a:latin typeface="InterFace" panose="020B0503030203020204" pitchFamily="34" charset="0"/>
              </a:rPr>
              <a:t>a cricket ball (or a hard ball of a similar size) and a range of different materials that cricket bats could be made of. </a:t>
            </a:r>
          </a:p>
          <a:p>
            <a:r>
              <a:rPr lang="en-GB" sz="1200" b="0" i="0" u="none" strike="noStrike" baseline="0" dirty="0">
                <a:solidFill>
                  <a:srgbClr val="626365"/>
                </a:solidFill>
                <a:latin typeface="InterFace" panose="020B0503030203020204" pitchFamily="34" charset="0"/>
              </a:rPr>
              <a:t>Encourage the children to feel the surfaces. Discuss what they are made of and their properties - how bendy/stretchy are they? Ask the children to predict which surface will allow the ball to bounce furthest after the ball hits it and to suggest why. </a:t>
            </a:r>
          </a:p>
          <a:p>
            <a:r>
              <a:rPr lang="en-GB" sz="1200" b="0" i="0" u="none" strike="noStrike" baseline="0" dirty="0">
                <a:solidFill>
                  <a:srgbClr val="626365"/>
                </a:solidFill>
                <a:latin typeface="InterFace" panose="020B0503030203020204" pitchFamily="34" charset="0"/>
              </a:rPr>
              <a:t>In small groups, children roll the ball down a ramp towards a wall (or similar hard surface) so that it bounces off. Mark and measure the distance that the ball bounces back from this hard surface. </a:t>
            </a:r>
          </a:p>
          <a:p>
            <a:r>
              <a:rPr lang="en-GB" sz="1200" b="0" i="0" u="none" strike="noStrike" baseline="0" dirty="0">
                <a:solidFill>
                  <a:srgbClr val="626365"/>
                </a:solidFill>
                <a:latin typeface="InterFace" panose="020B0503030203020204" pitchFamily="34" charset="0"/>
              </a:rPr>
              <a:t>Fix different surfaces against the wall and repeat. </a:t>
            </a:r>
          </a:p>
          <a:p>
            <a:r>
              <a:rPr lang="en-GB" sz="1200" b="0" i="0" u="none" strike="noStrike" baseline="0" dirty="0">
                <a:solidFill>
                  <a:srgbClr val="626365"/>
                </a:solidFill>
                <a:latin typeface="InterFace" panose="020B0503030203020204" pitchFamily="34" charset="0"/>
              </a:rPr>
              <a:t>From their tests, children can order the surfaces according to how bouncy they are.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Depending on their age and abilities, children could repeat their measurements, take averages and present their data on a bar chart.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Some children could measure the time taken for the ball to reach the wall from the end of the ramp and the time it takes to get back to the ramp. Finding the ratio of these times would give a rough coefficient of restitution between 0 – 1.</a:t>
            </a:r>
          </a:p>
          <a:p>
            <a:endParaRPr lang="en-GB" b="1" dirty="0"/>
          </a:p>
          <a:p>
            <a:r>
              <a:rPr lang="en-GB" b="1" dirty="0"/>
              <a:t>Questions to ask the children</a:t>
            </a:r>
          </a:p>
          <a:p>
            <a:pPr marL="171450" indent="-171450">
              <a:buFont typeface="Arial" panose="020B0604020202020204" pitchFamily="34" charset="0"/>
              <a:buChar char="•"/>
            </a:pPr>
            <a:r>
              <a:rPr lang="en-GB" b="0" dirty="0"/>
              <a:t>Can you predict which  surface is most bouncy? Why do you think this?</a:t>
            </a:r>
          </a:p>
          <a:p>
            <a:pPr marL="171450" indent="-171450">
              <a:buFont typeface="Arial" panose="020B0604020202020204" pitchFamily="34" charset="0"/>
              <a:buChar char="•"/>
            </a:pPr>
            <a:r>
              <a:rPr lang="en-GB" b="0" dirty="0"/>
              <a:t>Which surface was most/least bouncy? How do you know?</a:t>
            </a:r>
          </a:p>
          <a:p>
            <a:pPr marL="171450" indent="-171450">
              <a:buFont typeface="Arial" panose="020B0604020202020204" pitchFamily="34" charset="0"/>
              <a:buChar char="•"/>
            </a:pPr>
            <a:r>
              <a:rPr lang="en-GB" b="0" dirty="0"/>
              <a:t>Did any results surprise you?</a:t>
            </a:r>
          </a:p>
          <a:p>
            <a:pPr marL="171450" indent="-171450">
              <a:buFont typeface="Arial" panose="020B0604020202020204" pitchFamily="34" charset="0"/>
              <a:buChar char="•"/>
            </a:pPr>
            <a:r>
              <a:rPr lang="en-GB" b="0" dirty="0"/>
              <a:t>What was tricky? </a:t>
            </a:r>
          </a:p>
          <a:p>
            <a:pPr marL="171450" indent="-171450">
              <a:buFont typeface="Arial" panose="020B0604020202020204" pitchFamily="34" charset="0"/>
              <a:buChar char="•"/>
            </a:pPr>
            <a:endParaRPr lang="en-GB" b="0"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dirty="0"/>
              <a:t>If you can’t find different surfaces to test, this is a similar investigation but varying the types of balls rather than the surface.</a:t>
            </a:r>
          </a:p>
          <a:p>
            <a:endParaRPr lang="en-US" b="1" dirty="0">
              <a:solidFill>
                <a:schemeClr val="tx1"/>
              </a:solidFill>
            </a:endParaRPr>
          </a:p>
          <a:p>
            <a:r>
              <a:rPr lang="en-US" b="1" dirty="0">
                <a:solidFill>
                  <a:schemeClr val="tx1"/>
                </a:solidFill>
              </a:rPr>
              <a:t>Resources</a:t>
            </a:r>
          </a:p>
          <a:p>
            <a:r>
              <a:rPr lang="en-US" dirty="0">
                <a:solidFill>
                  <a:schemeClr val="tx1"/>
                </a:solidFill>
              </a:rPr>
              <a:t>Hard surface, range of balls made with different materials, </a:t>
            </a:r>
          </a:p>
          <a:p>
            <a:r>
              <a:rPr lang="en-US" dirty="0">
                <a:solidFill>
                  <a:schemeClr val="tx1"/>
                </a:solidFill>
              </a:rPr>
              <a:t>ramp, measuring tape, stopwatch &amp; calculator (older children)</a:t>
            </a:r>
          </a:p>
          <a:p>
            <a:endParaRPr lang="en-GB" b="1" dirty="0"/>
          </a:p>
          <a:p>
            <a:r>
              <a:rPr lang="en-GB" b="1" dirty="0"/>
              <a:t>Questions to ask the children</a:t>
            </a:r>
          </a:p>
          <a:p>
            <a:pPr marL="171450" indent="-171450">
              <a:buFont typeface="Arial" panose="020B0604020202020204" pitchFamily="34" charset="0"/>
              <a:buChar char="•"/>
            </a:pPr>
            <a:r>
              <a:rPr lang="en-GB" b="0" dirty="0"/>
              <a:t>Can you predict which ball is most bouncy? Why do you think this?</a:t>
            </a:r>
          </a:p>
          <a:p>
            <a:pPr marL="171450" indent="-171450">
              <a:buFont typeface="Arial" panose="020B0604020202020204" pitchFamily="34" charset="0"/>
              <a:buChar char="•"/>
            </a:pPr>
            <a:r>
              <a:rPr lang="en-GB" b="0" dirty="0"/>
              <a:t>Which ball is most/least bouncy? How do you know?</a:t>
            </a:r>
          </a:p>
          <a:p>
            <a:pPr marL="171450" indent="-171450">
              <a:buFont typeface="Arial" panose="020B0604020202020204" pitchFamily="34" charset="0"/>
              <a:buChar char="•"/>
            </a:pPr>
            <a:r>
              <a:rPr lang="en-GB" b="0" dirty="0"/>
              <a:t>Did any results surprise you?</a:t>
            </a:r>
          </a:p>
          <a:p>
            <a:pPr marL="171450" indent="-171450">
              <a:buFont typeface="Arial" panose="020B0604020202020204" pitchFamily="34" charset="0"/>
              <a:buChar char="•"/>
            </a:pPr>
            <a:r>
              <a:rPr lang="en-GB" b="0" dirty="0"/>
              <a:t>What was tricky? </a:t>
            </a:r>
          </a:p>
          <a:p>
            <a:pPr marL="171450" indent="-171450">
              <a:buFont typeface="Arial" panose="020B0604020202020204" pitchFamily="34" charset="0"/>
              <a:buChar char="•"/>
            </a:pPr>
            <a:endParaRPr lang="en-GB" b="0"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1983748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Delete as appropriate according to what materials the children investigated.</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*Measuring the properties of other different materials - Resources</a:t>
            </a:r>
          </a:p>
          <a:p>
            <a:r>
              <a:rPr lang="en-US" dirty="0">
                <a:solidFill>
                  <a:schemeClr val="tx1"/>
                </a:solidFill>
              </a:rPr>
              <a:t>Variety of materials, range of measuring equipment: rulers, protractors, force meters, stop watches, data logger</a:t>
            </a:r>
          </a:p>
          <a:p>
            <a:endParaRPr lang="en-GB" b="0" i="0" dirty="0">
              <a:solidFill>
                <a:srgbClr val="202124"/>
              </a:solidFill>
              <a:effectLst/>
              <a:latin typeface="arial"/>
              <a:cs typeface="arial"/>
            </a:endParaRPr>
          </a:p>
          <a:p>
            <a:r>
              <a:rPr lang="en-GB" b="0" i="0" dirty="0">
                <a:solidFill>
                  <a:srgbClr val="202124"/>
                </a:solidFill>
                <a:effectLst/>
                <a:latin typeface="arial"/>
                <a:cs typeface="arial"/>
              </a:rPr>
              <a:t>Depending on the materials and measuring devices you provide, children can carry out a range of investigations. </a:t>
            </a:r>
          </a:p>
          <a:p>
            <a:r>
              <a:rPr lang="en-GB" b="0" i="0" dirty="0">
                <a:solidFill>
                  <a:srgbClr val="202124"/>
                </a:solidFill>
                <a:effectLst/>
                <a:latin typeface="arial"/>
                <a:cs typeface="arial"/>
              </a:rPr>
              <a:t>Here are some ideas to get you started:</a:t>
            </a:r>
          </a:p>
          <a:p>
            <a:pPr marL="171450" indent="-171450">
              <a:buFont typeface="Arial" panose="020B0604020202020204" pitchFamily="34" charset="0"/>
              <a:buChar char="•"/>
            </a:pPr>
            <a:r>
              <a:rPr lang="en-GB" b="0" i="0" dirty="0">
                <a:solidFill>
                  <a:srgbClr val="202124"/>
                </a:solidFill>
                <a:effectLst/>
                <a:latin typeface="arial"/>
                <a:cs typeface="arial"/>
              </a:rPr>
              <a:t>How squashable (compressible) are the materials? Provide sponges, play doughs – add weights and measure distance compressed.</a:t>
            </a:r>
          </a:p>
          <a:p>
            <a:pPr marL="171450" indent="-171450">
              <a:buFont typeface="Arial" panose="020B0604020202020204" pitchFamily="34" charset="0"/>
              <a:buChar char="•"/>
            </a:pPr>
            <a:r>
              <a:rPr lang="en-GB" b="0" i="0" dirty="0">
                <a:solidFill>
                  <a:srgbClr val="202124"/>
                </a:solidFill>
                <a:effectLst/>
                <a:latin typeface="arial"/>
                <a:cs typeface="arial"/>
              </a:rPr>
              <a:t>How bendy (flexible) are the materials? Provide a range of materials that are flexible (e.g. plastic ruler) and measure distance moved with rulers or the angle of movement with protractors.</a:t>
            </a:r>
          </a:p>
          <a:p>
            <a:pPr marL="171450" indent="-171450">
              <a:buFont typeface="Arial" panose="020B0604020202020204" pitchFamily="34" charset="0"/>
              <a:buChar char="•"/>
            </a:pPr>
            <a:r>
              <a:rPr lang="en-GB" b="0" i="0" dirty="0">
                <a:solidFill>
                  <a:srgbClr val="202124"/>
                </a:solidFill>
                <a:effectLst/>
                <a:latin typeface="arial"/>
                <a:cs typeface="arial"/>
              </a:rPr>
              <a:t>How stretchy (elastic) are the materials? Provide elastic bands, socks, tights, other fabrics – use rulers to measure the length with/without stretching. Children could compare the ratio of stretched: unstretched materials.</a:t>
            </a:r>
          </a:p>
          <a:p>
            <a:pPr marL="171450" indent="-171450">
              <a:buFont typeface="Arial" panose="020B0604020202020204" pitchFamily="34" charset="0"/>
              <a:buChar char="•"/>
            </a:pPr>
            <a:r>
              <a:rPr lang="en-GB" b="0" i="0" dirty="0">
                <a:solidFill>
                  <a:srgbClr val="202124"/>
                </a:solidFill>
                <a:effectLst/>
                <a:latin typeface="arial"/>
                <a:cs typeface="arial"/>
              </a:rPr>
              <a:t>How strong are these materials? Provide a range of plastic bags or threads – test to destruction with weights or force meters.</a:t>
            </a:r>
          </a:p>
          <a:p>
            <a:pPr marL="171450" indent="-171450">
              <a:buFont typeface="Arial" panose="020B0604020202020204" pitchFamily="34" charset="0"/>
              <a:buChar char="•"/>
            </a:pPr>
            <a:r>
              <a:rPr lang="en-GB" b="0" i="0" dirty="0">
                <a:solidFill>
                  <a:srgbClr val="202124"/>
                </a:solidFill>
                <a:effectLst/>
                <a:latin typeface="arial"/>
                <a:cs typeface="arial"/>
              </a:rPr>
              <a:t>How loud are these materials? Provide a range of fabrics, papers, plastic bags - test waving/shaking different materials and measure sound levels with data loggers/sound meters</a:t>
            </a:r>
          </a:p>
          <a:p>
            <a:endParaRPr lang="en-GB" b="1" dirty="0"/>
          </a:p>
          <a:p>
            <a:r>
              <a:rPr lang="en-GB" b="1" dirty="0"/>
              <a:t>Questions to ask the children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How could you alter the shape/size/appearance of this material?</a:t>
            </a:r>
          </a:p>
          <a:p>
            <a:pPr marL="171450" indent="-171450">
              <a:buFont typeface="Arial" panose="020B0604020202020204" pitchFamily="34" charset="0"/>
              <a:buChar char="•"/>
            </a:pPr>
            <a:r>
              <a:rPr lang="en-GB" b="0" dirty="0"/>
              <a:t>Can you describe the properties of this material?</a:t>
            </a:r>
          </a:p>
          <a:p>
            <a:pPr marL="171450" indent="-171450">
              <a:buFont typeface="Arial" panose="020B0604020202020204" pitchFamily="34" charset="0"/>
              <a:buChar char="•"/>
            </a:pPr>
            <a:r>
              <a:rPr lang="en-GB" b="0" dirty="0"/>
              <a:t>Can you measure any of the properties of this material?</a:t>
            </a:r>
          </a:p>
          <a:p>
            <a:pPr marL="171450" indent="-171450">
              <a:buFont typeface="Arial" panose="020B0604020202020204" pitchFamily="34" charset="0"/>
              <a:buChar char="•"/>
            </a:pPr>
            <a:r>
              <a:rPr lang="en-GB" b="0" dirty="0"/>
              <a:t>How will you compare this property in different materials?</a:t>
            </a:r>
          </a:p>
          <a:p>
            <a:pPr marL="171450" indent="-171450">
              <a:buFont typeface="Arial" panose="020B0604020202020204" pitchFamily="34" charset="0"/>
              <a:buChar char="•"/>
            </a:pPr>
            <a:r>
              <a:rPr lang="en-GB" b="0" dirty="0"/>
              <a:t>What measuring device will you need for this?</a:t>
            </a:r>
          </a:p>
          <a:p>
            <a:pPr marL="171450" indent="-171450">
              <a:buFont typeface="Arial" panose="020B0604020202020204" pitchFamily="34" charset="0"/>
              <a:buChar char="•"/>
            </a:pPr>
            <a:r>
              <a:rPr lang="en-GB" b="0" dirty="0"/>
              <a:t>What will you measure?</a:t>
            </a:r>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1" dirty="0"/>
              <a:t>*Letters to the Earth </a:t>
            </a:r>
            <a:r>
              <a:rPr lang="en-GB" dirty="0"/>
              <a:t>is a collection of letters and poems which express human feeling about the climate crisis. </a:t>
            </a:r>
          </a:p>
          <a:p>
            <a:pPr marL="0" indent="0">
              <a:buFont typeface="Arial" panose="020B0604020202020204" pitchFamily="34" charset="0"/>
              <a:buNone/>
            </a:pPr>
            <a:r>
              <a:rPr lang="en-GB" dirty="0"/>
              <a:t>You can find out more about this the climate science section of our </a:t>
            </a:r>
            <a:r>
              <a:rPr lang="en-GB" b="1" dirty="0"/>
              <a:t>Why&amp;How Newsletter (Issue 9) </a:t>
            </a:r>
            <a:r>
              <a:rPr lang="en-GB" b="0" dirty="0"/>
              <a:t>– Connecting Nature and Caring for the Earth. </a:t>
            </a:r>
          </a:p>
          <a:p>
            <a:pPr marL="0" indent="0">
              <a:buFont typeface="Arial" panose="020B0604020202020204" pitchFamily="34" charset="0"/>
              <a:buNone/>
            </a:pPr>
            <a:r>
              <a:rPr lang="en-GB" b="0"/>
              <a:t>To see more Why&amp;How climate science articles, visit www.pstt.org.uk </a:t>
            </a:r>
            <a:endParaRPr lang="en-GB"/>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Have a range of sticky objects to show children.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 well as glues and adhesive tapes, don’t forget Velcro on shoes, string, laces, envelopes, post it notes,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Think – pair - share</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Teachers may like to have a cricket bat, some objects made from willow (e.g. baskets) and bamboo (e.g. garden canes, bowls, clothing) to show the children.</a:t>
            </a:r>
          </a:p>
          <a:p>
            <a:endParaRPr lang="en-GB" b="1" dirty="0"/>
          </a:p>
          <a:p>
            <a:r>
              <a:rPr lang="en-GB" b="1" dirty="0"/>
              <a:t>Key information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Cricket bats must be hard, smooth and strong.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Cricket bats </a:t>
            </a:r>
            <a:r>
              <a:rPr lang="en-GB" dirty="0"/>
              <a:t>are made from willow.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There aren’t enough willow trees in the world to keep making cricket bats.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Bamboo</a:t>
            </a:r>
            <a:r>
              <a:rPr lang="en-GB" dirty="0"/>
              <a:t> is already used for many different purposes.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Bamboo is a grass (not a tree). Many of the larger woody bamboo species are very tree-like in appearance and can be called ‘bamboo trees’.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The scientists like playing cricket and understood what </a:t>
            </a:r>
            <a:r>
              <a:rPr lang="en-GB" b="0" dirty="0"/>
              <a:t>properties</a:t>
            </a:r>
            <a:r>
              <a:rPr lang="en-GB" dirty="0"/>
              <a:t> a cricket bat has to have.</a:t>
            </a:r>
          </a:p>
          <a:p>
            <a:pPr marL="171450" indent="-171450">
              <a:buFont typeface="Arial" panose="020B0604020202020204" pitchFamily="34" charset="0"/>
              <a:buChar char="•"/>
            </a:pPr>
            <a:r>
              <a:rPr lang="en-GB" b="0" dirty="0"/>
              <a:t>Materials can be natural or artificial – wood is a natural material.</a:t>
            </a:r>
          </a:p>
          <a:p>
            <a:pPr marL="171450" indent="-171450" algn="l">
              <a:buFont typeface="Arial" panose="020B0604020202020204" pitchFamily="34" charset="0"/>
              <a:buChar char="•"/>
            </a:pPr>
            <a:r>
              <a:rPr lang="en-GB" b="0" dirty="0"/>
              <a:t>Some natural materials will run out one day (</a:t>
            </a:r>
            <a:r>
              <a:rPr lang="en-GB" b="1" dirty="0"/>
              <a:t>unsustainable</a:t>
            </a:r>
            <a:r>
              <a:rPr lang="en-GB" b="0" dirty="0"/>
              <a:t>) - </a:t>
            </a:r>
            <a:r>
              <a:rPr lang="en-GB" sz="1200" b="0" i="0" u="none" strike="noStrike" baseline="0" dirty="0">
                <a:solidFill>
                  <a:srgbClr val="646463"/>
                </a:solidFill>
                <a:latin typeface="InterFace-Regular"/>
              </a:rPr>
              <a:t>willow trees take at least 6 years to mature, and often closer to 15 years before the willow is ready to be used. This has led to a widespread shortage in high quality willow to make crickets bats (and an unsustainable demand for willow worldwide). </a:t>
            </a:r>
            <a:endParaRPr lang="en-GB" b="0" dirty="0"/>
          </a:p>
          <a:p>
            <a:endParaRPr lang="en-GB" b="0" dirty="0"/>
          </a:p>
          <a:p>
            <a:r>
              <a:rPr lang="en-GB" b="1" dirty="0"/>
              <a:t>Questions to ask the children</a:t>
            </a:r>
          </a:p>
          <a:p>
            <a:pPr marL="171450" indent="-171450">
              <a:buFont typeface="Arial" panose="020B0604020202020204" pitchFamily="34" charset="0"/>
              <a:buChar char="•"/>
            </a:pPr>
            <a:r>
              <a:rPr lang="en-GB" b="1" dirty="0"/>
              <a:t>Can you describe the properties of a cricket bat? </a:t>
            </a:r>
            <a:r>
              <a:rPr lang="en-GB" b="0" dirty="0"/>
              <a:t>Encourage children to describe the properties, e.g. hard, smooth, stiff (rigid), strong. Make children aware that a ricket bat is made of willow (a type of wood).</a:t>
            </a:r>
          </a:p>
          <a:p>
            <a:pPr marL="171450" indent="-171450">
              <a:buFont typeface="Arial" panose="020B0604020202020204" pitchFamily="34" charset="0"/>
              <a:buChar cha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Calibri" panose="020F0502020204030204" pitchFamily="34" charset="0"/>
                <a:cs typeface="Times New Roman" panose="02020603050405020304" pitchFamily="18" charset="0"/>
              </a:rPr>
              <a:t>*© </a:t>
            </a:r>
            <a:r>
              <a:rPr lang="en-GB" b="0" dirty="0" err="1">
                <a:latin typeface="Calibri" panose="020F0502020204030204" pitchFamily="34" charset="0"/>
                <a:cs typeface="Times New Roman" panose="02020603050405020304" pitchFamily="18" charset="0"/>
              </a:rPr>
              <a:t>THUGCHILDc</a:t>
            </a:r>
            <a:r>
              <a:rPr lang="en-GB" b="0" dirty="0">
                <a:latin typeface="Calibri" panose="020F0502020204030204" pitchFamily="34" charset="0"/>
                <a:cs typeface="Times New Roman" panose="02020603050405020304" pitchFamily="18" charset="0"/>
              </a:rPr>
              <a:t>, </a:t>
            </a:r>
            <a:r>
              <a:rPr lang="en-GB" dirty="0">
                <a:latin typeface="Calibri" panose="020F0502020204030204" pitchFamily="34" charset="0"/>
                <a:cs typeface="Times New Roman" panose="02020603050405020304" pitchFamily="18" charset="0"/>
              </a:rPr>
              <a:t>Licenced through Creative Commons and accessed here - https://commons.wikimedia.org/wiki/File:Bat(cricket).jpg</a:t>
            </a:r>
            <a:endParaRPr lang="en-GB" b="1" dirty="0"/>
          </a:p>
          <a:p>
            <a:endParaRPr lang="en-GB" baseline="-25000" dirty="0"/>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Questions to ask the children</a:t>
            </a:r>
          </a:p>
          <a:p>
            <a:pPr marL="171450" indent="-171450">
              <a:buFont typeface="Arial" panose="020B0604020202020204" pitchFamily="34" charset="0"/>
              <a:buChar char="•"/>
            </a:pPr>
            <a:r>
              <a:rPr lang="en-GB" b="1" dirty="0"/>
              <a:t>Where does willow come from? </a:t>
            </a:r>
            <a:r>
              <a:rPr lang="en-GB" b="0" dirty="0"/>
              <a:t>Look at the image of the willow tree. Maybe go outside to see if you can find a willow tree growing nearby. Explain that willow is a natural material.</a:t>
            </a:r>
          </a:p>
          <a:p>
            <a:pPr marL="171450" indent="-171450">
              <a:buFont typeface="Arial" panose="020B0604020202020204" pitchFamily="34" charset="0"/>
              <a:buChar char="•"/>
            </a:pPr>
            <a:r>
              <a:rPr lang="en-GB" b="1" dirty="0"/>
              <a:t>What does unsustainable mean? </a:t>
            </a:r>
            <a:r>
              <a:rPr lang="en-GB" sz="1200" b="0" i="0" u="none" strike="noStrike" baseline="0" dirty="0">
                <a:solidFill>
                  <a:srgbClr val="646463"/>
                </a:solidFill>
                <a:latin typeface="InterFace-Regular"/>
              </a:rPr>
              <a:t>can’t last forever, an unsustainable resource is used up and can’t be replaced</a:t>
            </a:r>
            <a:endParaRPr lang="en-GB" b="0" dirty="0"/>
          </a:p>
          <a:p>
            <a:pPr marL="171450" indent="-171450" algn="l">
              <a:buFont typeface="Arial" panose="020B0604020202020204" pitchFamily="34" charset="0"/>
              <a:buChar char="•"/>
            </a:pPr>
            <a:r>
              <a:rPr lang="en-GB" b="1" dirty="0"/>
              <a:t>Why is willow unsustainable? </a:t>
            </a:r>
            <a:r>
              <a:rPr lang="en-GB" sz="1800" b="0" i="0" u="none" strike="noStrike" baseline="0" dirty="0">
                <a:solidFill>
                  <a:srgbClr val="646463"/>
                </a:solidFill>
                <a:latin typeface="InterFace-Regular"/>
              </a:rPr>
              <a:t>Willow trees take at least 6 years to mature, and often closer to 15 years before the willow is ready to be used. This has led to a widespread shortage in high quality willow to make crickets bats, and an unsustainable demand for willow worldwide.</a:t>
            </a:r>
            <a:endParaRPr lang="en-GB"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Can you think of any other materials where global demand is unsustainable? </a:t>
            </a:r>
            <a:r>
              <a:rPr lang="en-GB" b="0" dirty="0"/>
              <a:t>Children could research this. Examples are oil, gas, coal,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What is bamboo used for? </a:t>
            </a:r>
            <a:r>
              <a:rPr lang="en-GB" b="0" dirty="0"/>
              <a:t>Look at some bamboo objects. Encourage the children to describe the properties of the bamboo.</a:t>
            </a:r>
          </a:p>
          <a:p>
            <a:pPr marL="171450" indent="-171450">
              <a:buFont typeface="Arial" panose="020B0604020202020204" pitchFamily="34" charset="0"/>
              <a:buChar char="•"/>
            </a:pPr>
            <a:r>
              <a:rPr lang="en-GB" b="1" dirty="0"/>
              <a:t>Where does bamboo come from? </a:t>
            </a:r>
            <a:r>
              <a:rPr lang="en-GB" b="0" dirty="0"/>
              <a:t>Look at images of bamboo. Children may have seen bamboo garden canes but not realised that they come from a plant. Explain that this is a natural material.</a:t>
            </a:r>
          </a:p>
          <a:p>
            <a:pPr marL="171450" indent="-171450">
              <a:buFont typeface="Arial" panose="020B0604020202020204" pitchFamily="34" charset="0"/>
              <a:buChar char="•"/>
            </a:pPr>
            <a:r>
              <a:rPr lang="en-GB" b="1" dirty="0"/>
              <a:t>Can you think of other products bamboo could be used for in the future?</a:t>
            </a:r>
          </a:p>
          <a:p>
            <a:pPr marL="171450" indent="-171450">
              <a:buFont typeface="Arial" panose="020B0604020202020204" pitchFamily="34" charset="0"/>
              <a:buChar char="•"/>
            </a:pPr>
            <a:r>
              <a:rPr lang="en-GB" b="1" dirty="0"/>
              <a:t>Why do you think bamboo is such a good sustainable material? </a:t>
            </a:r>
            <a:r>
              <a:rPr lang="en-GB" b="0" dirty="0"/>
              <a:t>Bamboo is fast-growing and cheap.</a:t>
            </a:r>
          </a:p>
          <a:p>
            <a:pPr marL="171450" indent="-171450">
              <a:buFont typeface="Arial" panose="020B0604020202020204" pitchFamily="34" charset="0"/>
              <a:buChar char="•"/>
            </a:pPr>
            <a:endParaRPr lang="en-GB" b="0" dirty="0"/>
          </a:p>
          <a:p>
            <a:pPr marL="0" indent="0">
              <a:buFont typeface="Arial" panose="020B0604020202020204" pitchFamily="34" charset="0"/>
              <a:buNone/>
            </a:pPr>
            <a:r>
              <a:rPr lang="en-GB" b="1" dirty="0"/>
              <a:t>*© </a:t>
            </a:r>
            <a:r>
              <a:rPr lang="en-GB" b="0" dirty="0"/>
              <a:t>Willow, </a:t>
            </a:r>
            <a:r>
              <a:rPr lang="en-GB" dirty="0">
                <a:latin typeface="Calibri" panose="020F0502020204030204" pitchFamily="34" charset="0"/>
                <a:cs typeface="Times New Roman" panose="02020603050405020304" pitchFamily="18" charset="0"/>
              </a:rPr>
              <a:t>Licenced through Creative Commons and accessed here - https://commons.wikimedia.org/wiki/File:Salix_alba_013.jpg</a:t>
            </a:r>
          </a:p>
          <a:p>
            <a:endParaRPr lang="en-GB" baseline="-25000"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1891338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Question to ask children: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latin typeface="Calibri" panose="020F0502020204030204" pitchFamily="34" charset="0"/>
                <a:ea typeface="Calibri" panose="020F0502020204030204" pitchFamily="34" charset="0"/>
                <a:cs typeface="Times New Roman" panose="02020603050405020304" pitchFamily="18" charset="0"/>
              </a:rPr>
              <a:t>Why do you think it was necessary to perform different tests on the bats</a:t>
            </a:r>
            <a:r>
              <a:rPr lang="en-GB" sz="1200" b="1"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dirty="0"/>
              <a:t>To be useful, the cricket bat must have many different properties – to be strong (not squashy), stiff (not bendy), hard, and pleasant to use (not shaking or bouncy).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Background information (for teachers)</a:t>
            </a:r>
          </a:p>
          <a:p>
            <a:pPr>
              <a:spcBef>
                <a:spcPts val="600"/>
              </a:spcBef>
            </a:pPr>
            <a:r>
              <a:rPr lang="en-GB" dirty="0"/>
              <a:t>Compression – how much the bat could be </a:t>
            </a:r>
            <a:r>
              <a:rPr lang="en-GB" b="1" dirty="0"/>
              <a:t>squashed</a:t>
            </a:r>
            <a:endParaRPr lang="en-GB" dirty="0"/>
          </a:p>
          <a:p>
            <a:pPr>
              <a:spcBef>
                <a:spcPts val="600"/>
              </a:spcBef>
            </a:pPr>
            <a:r>
              <a:rPr lang="en-GB" dirty="0"/>
              <a:t>Flexibility – how </a:t>
            </a:r>
            <a:r>
              <a:rPr lang="en-GB" b="1" dirty="0"/>
              <a:t>bendy</a:t>
            </a:r>
            <a:r>
              <a:rPr lang="en-GB" dirty="0"/>
              <a:t> the bat was</a:t>
            </a:r>
          </a:p>
          <a:p>
            <a:pPr>
              <a:spcBef>
                <a:spcPts val="600"/>
              </a:spcBef>
            </a:pPr>
            <a:r>
              <a:rPr lang="en-GB" dirty="0"/>
              <a:t>Hardness – how </a:t>
            </a:r>
            <a:r>
              <a:rPr lang="en-GB" b="1" dirty="0"/>
              <a:t>hard</a:t>
            </a:r>
            <a:r>
              <a:rPr lang="en-GB" dirty="0"/>
              <a:t> the material was</a:t>
            </a:r>
          </a:p>
          <a:p>
            <a:pPr>
              <a:spcBef>
                <a:spcPts val="600"/>
              </a:spcBef>
            </a:pPr>
            <a:r>
              <a:rPr lang="en-GB" dirty="0"/>
              <a:t>Damping – how quickly </a:t>
            </a:r>
            <a:r>
              <a:rPr lang="en-GB" b="1" dirty="0"/>
              <a:t>vibrations</a:t>
            </a:r>
            <a:r>
              <a:rPr lang="en-GB" dirty="0"/>
              <a:t> stopped</a:t>
            </a:r>
          </a:p>
          <a:p>
            <a:pPr>
              <a:spcBef>
                <a:spcPts val="600"/>
              </a:spcBef>
            </a:pPr>
            <a:r>
              <a:rPr lang="en-GB" dirty="0"/>
              <a:t>Coefficient of Restitution – how </a:t>
            </a:r>
            <a:r>
              <a:rPr lang="en-GB" b="1" dirty="0"/>
              <a:t>bouncy</a:t>
            </a:r>
            <a:r>
              <a:rPr lang="en-GB" dirty="0"/>
              <a:t> the material was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i="0" u="none" strike="noStrike" baseline="0" dirty="0">
                <a:solidFill>
                  <a:srgbClr val="646463"/>
                </a:solidFill>
                <a:latin typeface="InterFace-Bold"/>
              </a:rPr>
              <a:t>Compression </a:t>
            </a:r>
            <a:r>
              <a:rPr lang="en-GB" sz="1200" b="0" i="0" u="none" strike="noStrike" baseline="0" dirty="0">
                <a:solidFill>
                  <a:srgbClr val="646463"/>
                </a:solidFill>
                <a:latin typeface="InterFace-Regular"/>
              </a:rPr>
              <a:t>– tested by using heavy weights, about 10,000kg, to ‘squash’ the material whilst filming it to determine the point, and method, of breaking. Compression testing also gives a value for a measure called the Modulus of Elasticity (MoE) – basically how easily the material can be deformed. Think about squeezing a piece of plasticine which changes shape easily, low MoE, compared to trying to squeeze a piece of wood that doesn’t change shape, high MoE.</a:t>
            </a:r>
          </a:p>
          <a:p>
            <a:pPr marL="0" indent="0" algn="l">
              <a:buFont typeface="Arial" panose="020B0604020202020204" pitchFamily="34" charset="0"/>
              <a:buNone/>
            </a:pPr>
            <a:r>
              <a:rPr lang="en-GB" sz="1200" b="1" i="0" u="none" strike="noStrike" baseline="0" dirty="0">
                <a:solidFill>
                  <a:srgbClr val="646463"/>
                </a:solidFill>
                <a:latin typeface="InterFace-Bold"/>
              </a:rPr>
              <a:t>Flexibility </a:t>
            </a:r>
            <a:r>
              <a:rPr lang="en-GB" sz="1200" b="0" i="0" u="none" strike="noStrike" baseline="0" dirty="0">
                <a:solidFill>
                  <a:srgbClr val="646463"/>
                </a:solidFill>
                <a:latin typeface="InterFace-Regular"/>
              </a:rPr>
              <a:t>– measured by bending the bat at different points along its length until it breaks.</a:t>
            </a:r>
            <a:endParaRPr lang="en-GB" sz="1200" b="1" i="0" u="none" strike="noStrike" baseline="0" dirty="0">
              <a:solidFill>
                <a:srgbClr val="FFFFFF"/>
              </a:solidFill>
              <a:latin typeface="InterFace-Bold"/>
            </a:endParaRPr>
          </a:p>
          <a:p>
            <a:pPr marL="0" indent="0" algn="l">
              <a:buFont typeface="Arial" panose="020B0604020202020204" pitchFamily="34" charset="0"/>
              <a:buNone/>
            </a:pPr>
            <a:r>
              <a:rPr lang="en-GB" sz="1200" b="1" i="0" u="none" strike="noStrike" baseline="0" dirty="0">
                <a:solidFill>
                  <a:srgbClr val="646463"/>
                </a:solidFill>
                <a:latin typeface="InterFace-Bold"/>
              </a:rPr>
              <a:t>Hardness </a:t>
            </a:r>
            <a:r>
              <a:rPr lang="en-GB" sz="1200" b="0" i="0" u="none" strike="noStrike" baseline="0" dirty="0">
                <a:solidFill>
                  <a:srgbClr val="646463"/>
                </a:solidFill>
                <a:latin typeface="InterFace-Regular"/>
              </a:rPr>
              <a:t>– measured using the Vickers-Hardness Test, this involves pressing a pyramid-shaped diamond onto the surface of the material using a precise force. The area of the dent left by the diamond is then measured.</a:t>
            </a:r>
          </a:p>
          <a:p>
            <a:pPr marL="0" indent="0" algn="l">
              <a:buFont typeface="Arial" panose="020B0604020202020204" pitchFamily="34" charset="0"/>
              <a:buNone/>
            </a:pPr>
            <a:r>
              <a:rPr lang="en-GB" sz="1200" b="1" i="0" u="none" strike="noStrike" baseline="0" dirty="0">
                <a:solidFill>
                  <a:srgbClr val="646463"/>
                </a:solidFill>
                <a:latin typeface="InterFace-Bold"/>
              </a:rPr>
              <a:t>Damping </a:t>
            </a:r>
            <a:r>
              <a:rPr lang="en-GB" sz="1200" b="0" i="0" u="none" strike="noStrike" baseline="0" dirty="0">
                <a:solidFill>
                  <a:srgbClr val="646463"/>
                </a:solidFill>
                <a:latin typeface="InterFace-Regular"/>
              </a:rPr>
              <a:t>– measure of how quickly a material stops vibrating after being struck by a hard object. It is measured by using a sensitive microphone to listen for vibrations in the material.</a:t>
            </a:r>
          </a:p>
          <a:p>
            <a:pPr marL="0" indent="0" algn="l">
              <a:buFont typeface="Arial" panose="020B0604020202020204" pitchFamily="34" charset="0"/>
              <a:buNone/>
            </a:pPr>
            <a:r>
              <a:rPr lang="en-GB" sz="1200" b="1" i="0" u="none" strike="noStrike" baseline="0" dirty="0">
                <a:solidFill>
                  <a:srgbClr val="646463"/>
                </a:solidFill>
                <a:latin typeface="InterFace-Bold"/>
              </a:rPr>
              <a:t>Coefficient of Restitution (CoR) </a:t>
            </a:r>
            <a:r>
              <a:rPr lang="en-GB" sz="1200" b="0" i="0" u="none" strike="noStrike" baseline="0" dirty="0">
                <a:solidFill>
                  <a:srgbClr val="646463"/>
                </a:solidFill>
                <a:latin typeface="InterFace-Regular"/>
              </a:rPr>
              <a:t>– a measure of the speed that 2 objects move apart after they have collided. Think about a bouncy ball hitting a hard floor and bouncing up. This is a very elastic collision and has a CoR close to 1, which means that the ball bounces back close to the height from which it was dropped. In contrast, a bean bag hitting the same hard floor doesn’t bounce at all; this is a very inelastic collision and has a CoR close to 0. In their tests, the bamboo bat was held in place and a hard cricket ball was hit against it at different speeds. The speed of the ball bouncing off the bat was measured at different points and compared to a willow bat. In this way, the scientists could tell whether the bamboo bat would behave in a similar way to a wooden bat and therefore make a good replacement.</a:t>
            </a:r>
            <a:endParaRPr lang="en-GB" sz="1200"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 Cjp24, licenced through Creative Commons and accessed here - https://commons.wikimedia.org/wiki/File:Compression_test-Universal_testing_machine.jpg </a:t>
            </a:r>
          </a:p>
          <a:p>
            <a:endParaRPr lang="en-GB" baseline="-25000"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 children: What do you think should happen next? Why?</a:t>
            </a:r>
          </a:p>
          <a:p>
            <a:pPr marL="171450" indent="-171450">
              <a:buFont typeface="Arial" panose="020B0604020202020204" pitchFamily="34" charset="0"/>
              <a:buChar char="•"/>
            </a:pPr>
            <a:r>
              <a:rPr lang="en-US" b="0" dirty="0"/>
              <a:t>Bamboo should be used to make cricket bats. Why? – because they is plenty of it and it grows quickly (it is a more sustainable material).</a:t>
            </a:r>
          </a:p>
          <a:p>
            <a:pPr marL="171450" indent="-171450">
              <a:buFont typeface="Arial" panose="020B0604020202020204" pitchFamily="34" charset="0"/>
              <a:buChar char="•"/>
            </a:pPr>
            <a:r>
              <a:rPr lang="en-US" b="0" dirty="0"/>
              <a:t>Bamboo bats should </a:t>
            </a:r>
            <a:r>
              <a:rPr lang="en-US" b="0" u="sng" dirty="0"/>
              <a:t>not</a:t>
            </a:r>
            <a:r>
              <a:rPr lang="en-US" b="0" dirty="0"/>
              <a:t> be used to make cricket bats. Why? – because they are too heavy / because it is not allowed in cricket rules.</a:t>
            </a:r>
          </a:p>
          <a:p>
            <a:pPr marL="171450" indent="-171450">
              <a:buFont typeface="Arial" panose="020B0604020202020204" pitchFamily="34" charset="0"/>
              <a:buChar char="•"/>
            </a:pPr>
            <a:r>
              <a:rPr lang="en-US" b="0" dirty="0"/>
              <a:t>The bamboo bat design needs to be improved. Why? – to make the bamboo cricket bat lighter because then the cricketers can do all the shots they want and lots of new bats can be made.</a:t>
            </a:r>
          </a:p>
          <a:p>
            <a:endParaRPr lang="en-US" b="1" dirty="0"/>
          </a:p>
          <a:p>
            <a:r>
              <a:rPr lang="en-US" b="1" dirty="0"/>
              <a:t>Notes for teachers</a:t>
            </a:r>
          </a:p>
          <a:p>
            <a:pPr algn="l"/>
            <a:r>
              <a:rPr lang="en-GB" sz="1800" b="0" i="0" u="none" strike="noStrike" baseline="0" dirty="0">
                <a:solidFill>
                  <a:srgbClr val="646463"/>
                </a:solidFill>
                <a:latin typeface="InterFace-Regular"/>
              </a:rPr>
              <a:t>At this time, the MCC have rejected the possibility of players using bamboo bats as they say that the blade of the bat must be made of wood. However, this is due to be discussed again at the next laws committee meeting and there could still be a future for bamboo cricket bats.</a:t>
            </a:r>
            <a:endParaRPr lang="en-US" b="1"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latin typeface="Calibri" panose="020F0502020204030204" pitchFamily="34" charset="0"/>
                <a:ea typeface="Calibri" panose="020F0502020204030204" pitchFamily="34" charset="0"/>
                <a:cs typeface="Times New Roman" panose="02020603050405020304" pitchFamily="18" charset="0"/>
              </a:rPr>
              <a:t>Collaborations between scientists in different departments at the same university are common and the scientists bring different knowledge and skills to the research process.</a:t>
            </a:r>
            <a:endParaRPr lang="en-GB" b="0" i="1"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i="0" dirty="0">
                <a:latin typeface="Calibri" panose="020F0502020204030204" pitchFamily="34" charset="0"/>
                <a:ea typeface="Calibri" panose="020F0502020204030204" pitchFamily="34" charset="0"/>
                <a:cs typeface="Times New Roman" panose="02020603050405020304" pitchFamily="18" charset="0"/>
              </a:rPr>
              <a:t>Ask the children: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Why do you think the scientists were interested in exploring new materials for cricket bats?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Their primary objective was to find a material that was more sustainable than traditional willow. Bamboo was an obvious choice to start with as it grows very quickly and can be sustainably sourced.</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Useful website: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https://www.cam.ac.uk/stories/bamboo-cricket-bats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This is a Cambridge University website which explains this study on cricket bats. You might like to show the photos of the scientists to your children. The text is aimed at adults but might be suitable for some older children.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James Bowe, Cambridge University Department of Engineering</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0478103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8.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formatting/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1.xml"/><Relationship Id="rId4" Type="http://schemas.openxmlformats.org/officeDocument/2006/relationships/hyperlink" Target="../../TG_need%20formatting/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8.jpe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Science-Fun-at-Home" TargetMode="Externa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Whistlestop-Science-Weeks" TargetMode="Externa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93.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94.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24/07/2025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24/07/2025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24/07/2025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24/07/2025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24/07/2025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24/07/2025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24/07/2025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24/07/2025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24/07/2025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24/07/2025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24/07/2025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24/07/2025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24/07/2025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24/07/2025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363518642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24/07/2025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24/07/2025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24/07/2025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24/07/2025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24/07/2025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24/07/2025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24/07/2025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24/07/2025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24/07/2025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24/07/2025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24/07/2025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24/07/2025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24/07/2025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24/07/2025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24/07/2025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24/07/2025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24/07/2025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24/07/2025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24/07/2025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24/07/2025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7.xml"/><Relationship Id="rId18" Type="http://schemas.openxmlformats.org/officeDocument/2006/relationships/slideLayout" Target="../slideLayouts/slideLayout72.xml"/><Relationship Id="rId26" Type="http://schemas.openxmlformats.org/officeDocument/2006/relationships/slideLayout" Target="../slideLayouts/slideLayout80.xml"/><Relationship Id="rId39" Type="http://schemas.openxmlformats.org/officeDocument/2006/relationships/slideLayout" Target="../slideLayouts/slideLayout93.xml"/><Relationship Id="rId21" Type="http://schemas.openxmlformats.org/officeDocument/2006/relationships/slideLayout" Target="../slideLayouts/slideLayout75.xml"/><Relationship Id="rId34" Type="http://schemas.openxmlformats.org/officeDocument/2006/relationships/slideLayout" Target="../slideLayouts/slideLayout88.xml"/><Relationship Id="rId42" Type="http://schemas.openxmlformats.org/officeDocument/2006/relationships/slideLayout" Target="../slideLayouts/slideLayout96.xml"/><Relationship Id="rId47" Type="http://schemas.openxmlformats.org/officeDocument/2006/relationships/slideLayout" Target="../slideLayouts/slideLayout101.xml"/><Relationship Id="rId50" Type="http://schemas.openxmlformats.org/officeDocument/2006/relationships/slideLayout" Target="../slideLayouts/slideLayout104.xml"/><Relationship Id="rId55" Type="http://schemas.openxmlformats.org/officeDocument/2006/relationships/image" Target="../media/image73.png"/><Relationship Id="rId7" Type="http://schemas.openxmlformats.org/officeDocument/2006/relationships/slideLayout" Target="../slideLayouts/slideLayout6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9" Type="http://schemas.openxmlformats.org/officeDocument/2006/relationships/slideLayout" Target="../slideLayouts/slideLayout83.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32" Type="http://schemas.openxmlformats.org/officeDocument/2006/relationships/slideLayout" Target="../slideLayouts/slideLayout86.xml"/><Relationship Id="rId37" Type="http://schemas.openxmlformats.org/officeDocument/2006/relationships/slideLayout" Target="../slideLayouts/slideLayout91.xml"/><Relationship Id="rId40" Type="http://schemas.openxmlformats.org/officeDocument/2006/relationships/slideLayout" Target="../slideLayouts/slideLayout94.xml"/><Relationship Id="rId45" Type="http://schemas.openxmlformats.org/officeDocument/2006/relationships/slideLayout" Target="../slideLayouts/slideLayout99.xml"/><Relationship Id="rId53" Type="http://schemas.openxmlformats.org/officeDocument/2006/relationships/theme" Target="../theme/theme2.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31" Type="http://schemas.openxmlformats.org/officeDocument/2006/relationships/slideLayout" Target="../slideLayouts/slideLayout85.xml"/><Relationship Id="rId44" Type="http://schemas.openxmlformats.org/officeDocument/2006/relationships/slideLayout" Target="../slideLayouts/slideLayout98.xml"/><Relationship Id="rId52" Type="http://schemas.openxmlformats.org/officeDocument/2006/relationships/slideLayout" Target="../slideLayouts/slideLayout106.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slideLayout" Target="../slideLayouts/slideLayout81.xml"/><Relationship Id="rId30" Type="http://schemas.openxmlformats.org/officeDocument/2006/relationships/slideLayout" Target="../slideLayouts/slideLayout84.xml"/><Relationship Id="rId35" Type="http://schemas.openxmlformats.org/officeDocument/2006/relationships/slideLayout" Target="../slideLayouts/slideLayout89.xml"/><Relationship Id="rId43" Type="http://schemas.openxmlformats.org/officeDocument/2006/relationships/slideLayout" Target="../slideLayouts/slideLayout97.xml"/><Relationship Id="rId48" Type="http://schemas.openxmlformats.org/officeDocument/2006/relationships/slideLayout" Target="../slideLayouts/slideLayout102.xml"/><Relationship Id="rId8" Type="http://schemas.openxmlformats.org/officeDocument/2006/relationships/slideLayout" Target="../slideLayouts/slideLayout62.xml"/><Relationship Id="rId51" Type="http://schemas.openxmlformats.org/officeDocument/2006/relationships/slideLayout" Target="../slideLayouts/slideLayout105.xml"/><Relationship Id="rId3" Type="http://schemas.openxmlformats.org/officeDocument/2006/relationships/slideLayout" Target="../slideLayouts/slideLayout57.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33" Type="http://schemas.openxmlformats.org/officeDocument/2006/relationships/slideLayout" Target="../slideLayouts/slideLayout87.xml"/><Relationship Id="rId38" Type="http://schemas.openxmlformats.org/officeDocument/2006/relationships/slideLayout" Target="../slideLayouts/slideLayout92.xml"/><Relationship Id="rId46" Type="http://schemas.openxmlformats.org/officeDocument/2006/relationships/slideLayout" Target="../slideLayouts/slideLayout100.xml"/><Relationship Id="rId20" Type="http://schemas.openxmlformats.org/officeDocument/2006/relationships/slideLayout" Target="../slideLayouts/slideLayout74.xml"/><Relationship Id="rId41" Type="http://schemas.openxmlformats.org/officeDocument/2006/relationships/slideLayout" Target="../slideLayouts/slideLayout95.xml"/><Relationship Id="rId54" Type="http://schemas.openxmlformats.org/officeDocument/2006/relationships/image" Target="../media/image1.png"/><Relationship Id="rId1" Type="http://schemas.openxmlformats.org/officeDocument/2006/relationships/slideLayout" Target="../slideLayouts/slideLayout55.xml"/><Relationship Id="rId6" Type="http://schemas.openxmlformats.org/officeDocument/2006/relationships/slideLayout" Target="../slideLayouts/slideLayout60.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slideLayout" Target="../slideLayouts/slideLayout82.xml"/><Relationship Id="rId36" Type="http://schemas.openxmlformats.org/officeDocument/2006/relationships/slideLayout" Target="../slideLayouts/slideLayout90.xml"/><Relationship Id="rId49"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24/07/2025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 id="2147483773"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24/07/2025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55.xml"/><Relationship Id="rId4" Type="http://schemas.openxmlformats.org/officeDocument/2006/relationships/image" Target="../media/image7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1.xml"/><Relationship Id="rId5" Type="http://schemas.openxmlformats.org/officeDocument/2006/relationships/image" Target="../media/image87.jpeg"/><Relationship Id="rId4" Type="http://schemas.openxmlformats.org/officeDocument/2006/relationships/image" Target="../media/image8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6.png"/></Relationships>
</file>

<file path=ppt/slides/_rels/slide1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9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hyperlink" Target="https://forms.gle/J9gp5EQU8HRebaFa7"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96.pn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1.jpeg"/></Relationships>
</file>

<file path=ppt/slides/_rels/slide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3.png"/></Relationships>
</file>

<file path=ppt/slides/_rels/slide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400912"/>
          </a:xfrm>
        </p:spPr>
        <p:txBody>
          <a:bodyPr>
            <a:noAutofit/>
          </a:bodyPr>
          <a:lstStyle/>
          <a:p>
            <a:r>
              <a:rPr lang="en-GB" sz="4000" dirty="0">
                <a:latin typeface="+mn-lt"/>
                <a:cs typeface="Calibri"/>
              </a:rPr>
              <a:t>Bamboo can be used to make cricket bats</a:t>
            </a:r>
            <a:endParaRPr lang="en-US" dirty="0"/>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Properties </a:t>
            </a:r>
            <a:r>
              <a:rPr lang="en-GB" dirty="0">
                <a:solidFill>
                  <a:srgbClr val="00205B"/>
                </a:solidFill>
                <a:latin typeface="Calibri" panose="020F0502020204030204"/>
                <a:cs typeface="Plus Jakarta Sans Medium" pitchFamily="2" charset="0"/>
              </a:rPr>
              <a:t>of materials </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Calibri"/>
              </a:rPr>
              <a:t>&amp; </a:t>
            </a:r>
            <a:r>
              <a:rPr lang="en-GB" dirty="0">
                <a:solidFill>
                  <a:srgbClr val="00205B"/>
                </a:solidFill>
                <a:latin typeface="Calibri" panose="020F0502020204030204"/>
                <a:cs typeface="Calibri"/>
              </a:rPr>
              <a:t>their </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Calibri"/>
              </a:rPr>
              <a:t>uses</a:t>
            </a:r>
            <a:endParaRPr lang="en-GB" dirty="0">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7</a:t>
            </a:r>
            <a:r>
              <a:rPr lang="en-GB" dirty="0">
                <a:solidFill>
                  <a:srgbClr val="00205B"/>
                </a:solidFill>
                <a:latin typeface="Calibri" panose="020F0502020204030204"/>
                <a:cs typeface="Plus Jakarta Sans Medium" pitchFamily="2" charset="0"/>
              </a:rPr>
              <a:t>-11</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latin typeface="Calibri" panose="020F0502020204030204"/>
              <a:cs typeface="Plus Jakarta Sans Medium" pitchFamily="2" charset="0"/>
            </a:endParaRP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12" name="Picture 11" descr="A group of green bamboo stems&#10;&#10;Description automatically generated">
            <a:extLst>
              <a:ext uri="{FF2B5EF4-FFF2-40B4-BE49-F238E27FC236}">
                <a16:creationId xmlns:a16="http://schemas.microsoft.com/office/drawing/2014/main" id="{B306BF8B-EEA8-5814-1173-516456A81306}"/>
              </a:ext>
            </a:extLst>
          </p:cNvPr>
          <p:cNvPicPr>
            <a:picLocks noChangeAspect="1"/>
          </p:cNvPicPr>
          <p:nvPr/>
        </p:nvPicPr>
        <p:blipFill rotWithShape="1">
          <a:blip r:embed="rId4"/>
          <a:srcRect t="8844" r="124" b="54717"/>
          <a:stretch/>
        </p:blipFill>
        <p:spPr>
          <a:xfrm>
            <a:off x="697624" y="385115"/>
            <a:ext cx="7916269" cy="210088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11272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pic>
        <p:nvPicPr>
          <p:cNvPr id="14" name="Picture 13" descr="A blue circle with white scales in it&#10;&#10;Description automatically generated">
            <a:extLst>
              <a:ext uri="{FF2B5EF4-FFF2-40B4-BE49-F238E27FC236}">
                <a16:creationId xmlns:a16="http://schemas.microsoft.com/office/drawing/2014/main" id="{76E05E06-4922-100A-EE48-6CBD5C143A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3296" y="224613"/>
            <a:ext cx="900000" cy="900000"/>
          </a:xfrm>
          <a:prstGeom prst="rect">
            <a:avLst/>
          </a:prstGeom>
        </p:spPr>
      </p:pic>
      <p:sp>
        <p:nvSpPr>
          <p:cNvPr id="12" name="Rectangle: Rounded Corners 8">
            <a:extLst>
              <a:ext uri="{FF2B5EF4-FFF2-40B4-BE49-F238E27FC236}">
                <a16:creationId xmlns:a16="http://schemas.microsoft.com/office/drawing/2014/main" id="{9E2301F7-4D95-858A-A2FA-41E9019E5362}"/>
              </a:ext>
            </a:extLst>
          </p:cNvPr>
          <p:cNvSpPr/>
          <p:nvPr/>
        </p:nvSpPr>
        <p:spPr>
          <a:xfrm>
            <a:off x="834924" y="1366094"/>
            <a:ext cx="7891180" cy="48864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Can you measure the ‘bounciness’ of different surfaces?</a:t>
            </a:r>
          </a:p>
        </p:txBody>
      </p:sp>
      <p:sp>
        <p:nvSpPr>
          <p:cNvPr id="19" name="TextBox 18">
            <a:extLst>
              <a:ext uri="{FF2B5EF4-FFF2-40B4-BE49-F238E27FC236}">
                <a16:creationId xmlns:a16="http://schemas.microsoft.com/office/drawing/2014/main" id="{F2C7A9F4-CA83-981F-4ECE-C642FA648794}"/>
              </a:ext>
            </a:extLst>
          </p:cNvPr>
          <p:cNvSpPr txBox="1"/>
          <p:nvPr/>
        </p:nvSpPr>
        <p:spPr>
          <a:xfrm>
            <a:off x="3045262" y="5740843"/>
            <a:ext cx="3060774" cy="923330"/>
          </a:xfrm>
          <a:prstGeom prst="rect">
            <a:avLst/>
          </a:prstGeom>
          <a:noFill/>
        </p:spPr>
        <p:txBody>
          <a:bodyPr wrap="none" lIns="91440" tIns="45720" rIns="91440" bIns="45720" rtlCol="0" anchor="t">
            <a:spAutoFit/>
          </a:bodyPr>
          <a:lstStyle/>
          <a:p>
            <a:pPr algn="ctr"/>
            <a:r>
              <a:rPr lang="en-GB" b="1" dirty="0"/>
              <a:t>What will you change?</a:t>
            </a:r>
            <a:endParaRPr lang="en-US" dirty="0"/>
          </a:p>
          <a:p>
            <a:pPr algn="ctr"/>
            <a:r>
              <a:rPr lang="en-GB" b="1" dirty="0"/>
              <a:t>What will you keep the same?</a:t>
            </a:r>
            <a:endParaRPr lang="en-GB" b="1" dirty="0">
              <a:cs typeface="Calibri" panose="020F0502020204030204"/>
            </a:endParaRPr>
          </a:p>
          <a:p>
            <a:pPr algn="ctr"/>
            <a:r>
              <a:rPr lang="en-GB" b="1" dirty="0"/>
              <a:t>What will you measure?</a:t>
            </a:r>
            <a:endParaRPr lang="en-GB" b="1" dirty="0">
              <a:cs typeface="Calibri" panose="020F0502020204030204"/>
            </a:endParaRPr>
          </a:p>
        </p:txBody>
      </p:sp>
      <p:pic>
        <p:nvPicPr>
          <p:cNvPr id="22" name="Picture 21" descr="A red brick wall&#10;&#10;Description automatically generated">
            <a:extLst>
              <a:ext uri="{FF2B5EF4-FFF2-40B4-BE49-F238E27FC236}">
                <a16:creationId xmlns:a16="http://schemas.microsoft.com/office/drawing/2014/main" id="{F040D475-EB91-6C3A-082C-E85FEA3D613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318498" y="2819138"/>
            <a:ext cx="1797089" cy="2418905"/>
          </a:xfrm>
          <a:prstGeom prst="rect">
            <a:avLst/>
          </a:prstGeom>
        </p:spPr>
      </p:pic>
      <p:sp>
        <p:nvSpPr>
          <p:cNvPr id="23" name="Rectangle: Rounded Corners 22">
            <a:extLst>
              <a:ext uri="{FF2B5EF4-FFF2-40B4-BE49-F238E27FC236}">
                <a16:creationId xmlns:a16="http://schemas.microsoft.com/office/drawing/2014/main" id="{52F63C8D-59E4-E789-78B4-87FF6521D08D}"/>
              </a:ext>
            </a:extLst>
          </p:cNvPr>
          <p:cNvSpPr/>
          <p:nvPr/>
        </p:nvSpPr>
        <p:spPr>
          <a:xfrm>
            <a:off x="883004" y="2133927"/>
            <a:ext cx="7564402" cy="3522206"/>
          </a:xfrm>
          <a:prstGeom prst="roundRect">
            <a:avLst/>
          </a:prstGeom>
          <a:noFill/>
          <a:ln>
            <a:solidFill>
              <a:srgbClr val="3EB1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6D4ED73D-4B30-C087-0EC1-5BC50110DEB8}"/>
              </a:ext>
            </a:extLst>
          </p:cNvPr>
          <p:cNvSpPr txBox="1"/>
          <p:nvPr/>
        </p:nvSpPr>
        <p:spPr>
          <a:xfrm>
            <a:off x="1917337" y="2423861"/>
            <a:ext cx="598241" cy="369332"/>
          </a:xfrm>
          <a:prstGeom prst="rect">
            <a:avLst/>
          </a:prstGeom>
          <a:noFill/>
        </p:spPr>
        <p:txBody>
          <a:bodyPr wrap="none" lIns="91440" tIns="45720" rIns="91440" bIns="45720" rtlCol="0" anchor="t">
            <a:spAutoFit/>
          </a:bodyPr>
          <a:lstStyle/>
          <a:p>
            <a:r>
              <a:rPr lang="en-GB" dirty="0"/>
              <a:t>Wall</a:t>
            </a:r>
          </a:p>
        </p:txBody>
      </p:sp>
      <p:cxnSp>
        <p:nvCxnSpPr>
          <p:cNvPr id="27" name="Straight Arrow Connector 26">
            <a:extLst>
              <a:ext uri="{FF2B5EF4-FFF2-40B4-BE49-F238E27FC236}">
                <a16:creationId xmlns:a16="http://schemas.microsoft.com/office/drawing/2014/main" id="{95785E3A-C056-F972-0ABD-7EB4BEF11BA4}"/>
              </a:ext>
            </a:extLst>
          </p:cNvPr>
          <p:cNvCxnSpPr>
            <a:cxnSpLocks/>
          </p:cNvCxnSpPr>
          <p:nvPr/>
        </p:nvCxnSpPr>
        <p:spPr>
          <a:xfrm flipH="1">
            <a:off x="3166198" y="5194395"/>
            <a:ext cx="2166862" cy="0"/>
          </a:xfrm>
          <a:prstGeom prst="straightConnector1">
            <a:avLst/>
          </a:prstGeom>
          <a:ln w="25400">
            <a:solidFill>
              <a:srgbClr val="3EB1C8"/>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75ABC560-AA2E-0829-B4EA-4CAD033650F2}"/>
              </a:ext>
            </a:extLst>
          </p:cNvPr>
          <p:cNvCxnSpPr>
            <a:cxnSpLocks/>
          </p:cNvCxnSpPr>
          <p:nvPr/>
        </p:nvCxnSpPr>
        <p:spPr>
          <a:xfrm flipV="1">
            <a:off x="3164643" y="4945733"/>
            <a:ext cx="1432345" cy="6754"/>
          </a:xfrm>
          <a:prstGeom prst="straightConnector1">
            <a:avLst/>
          </a:prstGeom>
          <a:ln w="25400">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CB5CD7A6-EDEC-851D-1694-AE81EAE34A26}"/>
              </a:ext>
            </a:extLst>
          </p:cNvPr>
          <p:cNvSpPr txBox="1"/>
          <p:nvPr/>
        </p:nvSpPr>
        <p:spPr>
          <a:xfrm>
            <a:off x="3119454" y="4444063"/>
            <a:ext cx="1375698" cy="369332"/>
          </a:xfrm>
          <a:prstGeom prst="rect">
            <a:avLst/>
          </a:prstGeom>
          <a:noFill/>
        </p:spPr>
        <p:txBody>
          <a:bodyPr wrap="none" lIns="91440" tIns="45720" rIns="91440" bIns="45720" rtlCol="0" anchor="t">
            <a:spAutoFit/>
          </a:bodyPr>
          <a:lstStyle/>
          <a:p>
            <a:r>
              <a:rPr lang="en-GB" dirty="0">
                <a:solidFill>
                  <a:srgbClr val="FF0000"/>
                </a:solidFill>
              </a:rPr>
              <a:t>Bounce back</a:t>
            </a:r>
          </a:p>
        </p:txBody>
      </p:sp>
      <p:cxnSp>
        <p:nvCxnSpPr>
          <p:cNvPr id="33" name="Straight Arrow Connector 32">
            <a:extLst>
              <a:ext uri="{FF2B5EF4-FFF2-40B4-BE49-F238E27FC236}">
                <a16:creationId xmlns:a16="http://schemas.microsoft.com/office/drawing/2014/main" id="{0457FB72-8CEF-A04B-8C0C-0ABE5E99585C}"/>
              </a:ext>
            </a:extLst>
          </p:cNvPr>
          <p:cNvCxnSpPr>
            <a:cxnSpLocks/>
          </p:cNvCxnSpPr>
          <p:nvPr/>
        </p:nvCxnSpPr>
        <p:spPr>
          <a:xfrm flipH="1">
            <a:off x="5428460" y="4202106"/>
            <a:ext cx="1983099" cy="946128"/>
          </a:xfrm>
          <a:prstGeom prst="straightConnector1">
            <a:avLst/>
          </a:prstGeom>
          <a:ln w="25400">
            <a:solidFill>
              <a:srgbClr val="3EB1C8"/>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9556F4AE-7AD2-3BD3-7B0E-4E1F38A57085}"/>
              </a:ext>
            </a:extLst>
          </p:cNvPr>
          <p:cNvSpPr/>
          <p:nvPr/>
        </p:nvSpPr>
        <p:spPr>
          <a:xfrm>
            <a:off x="7490050" y="4312362"/>
            <a:ext cx="532395" cy="891844"/>
          </a:xfrm>
          <a:prstGeom prst="rect">
            <a:avLst/>
          </a:prstGeom>
          <a:solidFill>
            <a:schemeClr val="tx1">
              <a:lumMod val="65000"/>
              <a:lumOff val="35000"/>
            </a:schemeClr>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C298FF72-2E66-3955-76A0-2FEF36C6A166}"/>
              </a:ext>
            </a:extLst>
          </p:cNvPr>
          <p:cNvSpPr/>
          <p:nvPr/>
        </p:nvSpPr>
        <p:spPr>
          <a:xfrm rot="20040000">
            <a:off x="5415049" y="4695098"/>
            <a:ext cx="2440050" cy="45719"/>
          </a:xfrm>
          <a:prstGeom prst="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Oval 38">
            <a:extLst>
              <a:ext uri="{FF2B5EF4-FFF2-40B4-BE49-F238E27FC236}">
                <a16:creationId xmlns:a16="http://schemas.microsoft.com/office/drawing/2014/main" id="{D5E90508-917C-8BE2-81D2-706D7F4A430D}"/>
              </a:ext>
            </a:extLst>
          </p:cNvPr>
          <p:cNvSpPr/>
          <p:nvPr/>
        </p:nvSpPr>
        <p:spPr>
          <a:xfrm>
            <a:off x="7525526" y="3703196"/>
            <a:ext cx="432048" cy="4131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extBox 40">
            <a:extLst>
              <a:ext uri="{FF2B5EF4-FFF2-40B4-BE49-F238E27FC236}">
                <a16:creationId xmlns:a16="http://schemas.microsoft.com/office/drawing/2014/main" id="{E3C4971C-A068-0568-7189-EBAD68C910B7}"/>
              </a:ext>
            </a:extLst>
          </p:cNvPr>
          <p:cNvSpPr txBox="1"/>
          <p:nvPr/>
        </p:nvSpPr>
        <p:spPr>
          <a:xfrm>
            <a:off x="7488883" y="5200050"/>
            <a:ext cx="610255" cy="369332"/>
          </a:xfrm>
          <a:prstGeom prst="rect">
            <a:avLst/>
          </a:prstGeom>
          <a:noFill/>
        </p:spPr>
        <p:txBody>
          <a:bodyPr wrap="square" lIns="91440" tIns="45720" rIns="91440" bIns="45720" rtlCol="0" anchor="t">
            <a:spAutoFit/>
          </a:bodyPr>
          <a:lstStyle/>
          <a:p>
            <a:r>
              <a:rPr lang="en-GB" dirty="0"/>
              <a:t>Box</a:t>
            </a:r>
          </a:p>
        </p:txBody>
      </p:sp>
      <p:sp>
        <p:nvSpPr>
          <p:cNvPr id="43" name="TextBox 42">
            <a:extLst>
              <a:ext uri="{FF2B5EF4-FFF2-40B4-BE49-F238E27FC236}">
                <a16:creationId xmlns:a16="http://schemas.microsoft.com/office/drawing/2014/main" id="{AF058EA4-1C47-5291-512D-64B8E697DF21}"/>
              </a:ext>
            </a:extLst>
          </p:cNvPr>
          <p:cNvSpPr txBox="1"/>
          <p:nvPr/>
        </p:nvSpPr>
        <p:spPr>
          <a:xfrm rot="19980000">
            <a:off x="6422262" y="4768181"/>
            <a:ext cx="726481" cy="369332"/>
          </a:xfrm>
          <a:prstGeom prst="rect">
            <a:avLst/>
          </a:prstGeom>
          <a:noFill/>
        </p:spPr>
        <p:txBody>
          <a:bodyPr wrap="none" lIns="91440" tIns="45720" rIns="91440" bIns="45720" rtlCol="0" anchor="t">
            <a:spAutoFit/>
          </a:bodyPr>
          <a:lstStyle/>
          <a:p>
            <a:r>
              <a:rPr lang="en-GB" dirty="0"/>
              <a:t>Ramp</a:t>
            </a:r>
          </a:p>
        </p:txBody>
      </p:sp>
      <p:sp>
        <p:nvSpPr>
          <p:cNvPr id="45" name="TextBox 44">
            <a:extLst>
              <a:ext uri="{FF2B5EF4-FFF2-40B4-BE49-F238E27FC236}">
                <a16:creationId xmlns:a16="http://schemas.microsoft.com/office/drawing/2014/main" id="{5559C909-9683-D328-7D0B-414A3D91D06B}"/>
              </a:ext>
            </a:extLst>
          </p:cNvPr>
          <p:cNvSpPr txBox="1"/>
          <p:nvPr/>
        </p:nvSpPr>
        <p:spPr>
          <a:xfrm>
            <a:off x="7483863" y="3160401"/>
            <a:ext cx="522900" cy="369332"/>
          </a:xfrm>
          <a:prstGeom prst="rect">
            <a:avLst/>
          </a:prstGeom>
          <a:noFill/>
        </p:spPr>
        <p:txBody>
          <a:bodyPr wrap="none" lIns="91440" tIns="45720" rIns="91440" bIns="45720" rtlCol="0" anchor="t">
            <a:spAutoFit/>
          </a:bodyPr>
          <a:lstStyle/>
          <a:p>
            <a:r>
              <a:rPr lang="en-GB" dirty="0"/>
              <a:t>Ball</a:t>
            </a:r>
          </a:p>
        </p:txBody>
      </p:sp>
    </p:spTree>
    <p:extLst>
      <p:ext uri="{BB962C8B-B14F-4D97-AF65-F5344CB8AC3E}">
        <p14:creationId xmlns:p14="http://schemas.microsoft.com/office/powerpoint/2010/main" val="2457490618"/>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pic>
        <p:nvPicPr>
          <p:cNvPr id="14" name="Picture 13" descr="A blue circle with white scales in it&#10;&#10;Description automatically generated">
            <a:extLst>
              <a:ext uri="{FF2B5EF4-FFF2-40B4-BE49-F238E27FC236}">
                <a16:creationId xmlns:a16="http://schemas.microsoft.com/office/drawing/2014/main" id="{76E05E06-4922-100A-EE48-6CBD5C143A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3296" y="224613"/>
            <a:ext cx="900000" cy="900000"/>
          </a:xfrm>
          <a:prstGeom prst="rect">
            <a:avLst/>
          </a:prstGeom>
        </p:spPr>
      </p:pic>
      <p:pic>
        <p:nvPicPr>
          <p:cNvPr id="2" name="Picture 1" descr="A brick wall with blue and red text&#10;&#10;Description automatically generated">
            <a:extLst>
              <a:ext uri="{FF2B5EF4-FFF2-40B4-BE49-F238E27FC236}">
                <a16:creationId xmlns:a16="http://schemas.microsoft.com/office/drawing/2014/main" id="{ABF21E0F-D321-9EB2-EBF3-B8475E7B6632}"/>
              </a:ext>
            </a:extLst>
          </p:cNvPr>
          <p:cNvPicPr>
            <a:picLocks noChangeAspect="1"/>
          </p:cNvPicPr>
          <p:nvPr/>
        </p:nvPicPr>
        <p:blipFill rotWithShape="1">
          <a:blip r:embed="rId5"/>
          <a:srcRect l="2668" t="2128" r="-254" b="1596"/>
          <a:stretch/>
        </p:blipFill>
        <p:spPr>
          <a:xfrm>
            <a:off x="934023" y="1910264"/>
            <a:ext cx="7623439" cy="3597517"/>
          </a:xfrm>
          <a:prstGeom prst="rect">
            <a:avLst/>
          </a:prstGeom>
        </p:spPr>
      </p:pic>
      <p:sp>
        <p:nvSpPr>
          <p:cNvPr id="4" name="TextBox 3">
            <a:extLst>
              <a:ext uri="{FF2B5EF4-FFF2-40B4-BE49-F238E27FC236}">
                <a16:creationId xmlns:a16="http://schemas.microsoft.com/office/drawing/2014/main" id="{3AC3CBBE-355C-57A2-6B07-BD590169FDB9}"/>
              </a:ext>
            </a:extLst>
          </p:cNvPr>
          <p:cNvSpPr txBox="1"/>
          <p:nvPr/>
        </p:nvSpPr>
        <p:spPr>
          <a:xfrm>
            <a:off x="3045262" y="5642731"/>
            <a:ext cx="3060774" cy="923330"/>
          </a:xfrm>
          <a:prstGeom prst="rect">
            <a:avLst/>
          </a:prstGeom>
          <a:noFill/>
        </p:spPr>
        <p:txBody>
          <a:bodyPr wrap="none" lIns="91440" tIns="45720" rIns="91440" bIns="45720" rtlCol="0" anchor="t">
            <a:spAutoFit/>
          </a:bodyPr>
          <a:lstStyle/>
          <a:p>
            <a:pPr algn="ctr"/>
            <a:r>
              <a:rPr lang="en-GB" b="1" dirty="0"/>
              <a:t>What will you change?</a:t>
            </a:r>
            <a:endParaRPr lang="en-US"/>
          </a:p>
          <a:p>
            <a:pPr algn="ctr"/>
            <a:r>
              <a:rPr lang="en-GB" b="1" dirty="0"/>
              <a:t>What will you keep the same?</a:t>
            </a:r>
            <a:endParaRPr lang="en-GB" b="1" dirty="0">
              <a:cs typeface="Calibri" panose="020F0502020204030204"/>
            </a:endParaRPr>
          </a:p>
          <a:p>
            <a:pPr algn="ctr"/>
            <a:r>
              <a:rPr lang="en-GB" b="1" dirty="0"/>
              <a:t>What will you measure?</a:t>
            </a:r>
            <a:endParaRPr lang="en-GB" b="1" dirty="0">
              <a:cs typeface="Calibri" panose="020F0502020204030204"/>
            </a:endParaRPr>
          </a:p>
        </p:txBody>
      </p:sp>
      <p:pic>
        <p:nvPicPr>
          <p:cNvPr id="6" name="Picture 5" descr="A basketball and a ball&#10;&#10;Description automatically generated with low confidence">
            <a:extLst>
              <a:ext uri="{FF2B5EF4-FFF2-40B4-BE49-F238E27FC236}">
                <a16:creationId xmlns:a16="http://schemas.microsoft.com/office/drawing/2014/main" id="{E9AAFCCE-62E4-B793-4AAE-99266D76F1D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0588" y="5587228"/>
            <a:ext cx="2050949" cy="1027978"/>
          </a:xfrm>
          <a:prstGeom prst="rect">
            <a:avLst/>
          </a:prstGeom>
        </p:spPr>
      </p:pic>
      <p:sp>
        <p:nvSpPr>
          <p:cNvPr id="7" name="Rectangle: Rounded Corners 6">
            <a:extLst>
              <a:ext uri="{FF2B5EF4-FFF2-40B4-BE49-F238E27FC236}">
                <a16:creationId xmlns:a16="http://schemas.microsoft.com/office/drawing/2014/main" id="{DB8C86ED-3AB2-E676-D53F-4A09DDEDB360}"/>
              </a:ext>
            </a:extLst>
          </p:cNvPr>
          <p:cNvSpPr/>
          <p:nvPr/>
        </p:nvSpPr>
        <p:spPr>
          <a:xfrm>
            <a:off x="805490" y="1336661"/>
            <a:ext cx="7891180" cy="48864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b="1" dirty="0"/>
              <a:t>Can you measure the ‘bounciness’ of different balls?</a:t>
            </a:r>
          </a:p>
        </p:txBody>
      </p:sp>
    </p:spTree>
    <p:extLst>
      <p:ext uri="{BB962C8B-B14F-4D97-AF65-F5344CB8AC3E}">
        <p14:creationId xmlns:p14="http://schemas.microsoft.com/office/powerpoint/2010/main" val="2584236763"/>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you find out?</a:t>
            </a:r>
          </a:p>
        </p:txBody>
      </p:sp>
      <p:sp>
        <p:nvSpPr>
          <p:cNvPr id="5" name="Rectangle: Rounded Corners 4">
            <a:extLst>
              <a:ext uri="{FF2B5EF4-FFF2-40B4-BE49-F238E27FC236}">
                <a16:creationId xmlns:a16="http://schemas.microsoft.com/office/drawing/2014/main" id="{F9ED3446-F51D-C511-C29E-5DD3BAFB7170}"/>
              </a:ext>
            </a:extLst>
          </p:cNvPr>
          <p:cNvSpPr/>
          <p:nvPr/>
        </p:nvSpPr>
        <p:spPr>
          <a:xfrm>
            <a:off x="940161" y="2093403"/>
            <a:ext cx="7433276" cy="107906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What material do you think would be good for a cricket bat/ball? </a:t>
            </a:r>
          </a:p>
          <a:p>
            <a:pPr algn="ctr"/>
            <a:endParaRPr lang="en-GB" b="1" dirty="0"/>
          </a:p>
          <a:p>
            <a:pPr algn="ctr"/>
            <a:r>
              <a:rPr lang="en-GB" b="1" dirty="0"/>
              <a:t>Why do you think this?</a:t>
            </a:r>
          </a:p>
        </p:txBody>
      </p:sp>
      <p:sp>
        <p:nvSpPr>
          <p:cNvPr id="9" name="TextBox 8">
            <a:extLst>
              <a:ext uri="{FF2B5EF4-FFF2-40B4-BE49-F238E27FC236}">
                <a16:creationId xmlns:a16="http://schemas.microsoft.com/office/drawing/2014/main" id="{EABBF55D-96FC-BF4C-F7F0-CA5727BCE43B}"/>
              </a:ext>
            </a:extLst>
          </p:cNvPr>
          <p:cNvSpPr txBox="1"/>
          <p:nvPr/>
        </p:nvSpPr>
        <p:spPr>
          <a:xfrm>
            <a:off x="2186103" y="3883365"/>
            <a:ext cx="6186047" cy="1477328"/>
          </a:xfrm>
          <a:prstGeom prst="rect">
            <a:avLst/>
          </a:prstGeom>
          <a:noFill/>
        </p:spPr>
        <p:txBody>
          <a:bodyPr wrap="square" rtlCol="0">
            <a:spAutoFit/>
          </a:bodyPr>
          <a:lstStyle/>
          <a:p>
            <a:r>
              <a:rPr lang="en-GB" i="1" dirty="0"/>
              <a:t>………………… is a good material for a bat/ball* because……</a:t>
            </a:r>
          </a:p>
          <a:p>
            <a:endParaRPr lang="en-GB" i="1" dirty="0"/>
          </a:p>
          <a:p>
            <a:r>
              <a:rPr lang="en-GB" i="1" dirty="0"/>
              <a:t>…………………is not a good material for a bat/ball* because………</a:t>
            </a:r>
          </a:p>
          <a:p>
            <a:endParaRPr lang="en-GB" i="1" dirty="0"/>
          </a:p>
          <a:p>
            <a:r>
              <a:rPr lang="en-GB" i="1" dirty="0"/>
              <a:t>The best material for a bat/ball* is……. because it is……….</a:t>
            </a:r>
          </a:p>
        </p:txBody>
      </p:sp>
      <p:pic>
        <p:nvPicPr>
          <p:cNvPr id="10" name="Picture 9" descr="A green and white circle with a black background&#10;&#10;Description automatically generated">
            <a:extLst>
              <a:ext uri="{FF2B5EF4-FFF2-40B4-BE49-F238E27FC236}">
                <a16:creationId xmlns:a16="http://schemas.microsoft.com/office/drawing/2014/main" id="{77934D65-C372-8886-63B1-665127BE456A}"/>
              </a:ext>
            </a:extLst>
          </p:cNvPr>
          <p:cNvPicPr>
            <a:picLocks noChangeAspect="1"/>
          </p:cNvPicPr>
          <p:nvPr/>
        </p:nvPicPr>
        <p:blipFill>
          <a:blip r:embed="rId3"/>
          <a:stretch>
            <a:fillRect/>
          </a:stretch>
        </p:blipFill>
        <p:spPr>
          <a:xfrm>
            <a:off x="943836" y="4221088"/>
            <a:ext cx="908138" cy="900000"/>
          </a:xfrm>
          <a:prstGeom prst="rect">
            <a:avLst/>
          </a:prstGeom>
          <a:ln>
            <a:noFill/>
          </a:ln>
        </p:spPr>
      </p:pic>
    </p:spTree>
    <p:extLst>
      <p:ext uri="{BB962C8B-B14F-4D97-AF65-F5344CB8AC3E}">
        <p14:creationId xmlns:p14="http://schemas.microsoft.com/office/powerpoint/2010/main" val="41737375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sp>
        <p:nvSpPr>
          <p:cNvPr id="12" name="TextBox 11">
            <a:extLst>
              <a:ext uri="{FF2B5EF4-FFF2-40B4-BE49-F238E27FC236}">
                <a16:creationId xmlns:a16="http://schemas.microsoft.com/office/drawing/2014/main" id="{462A488A-CA3D-D3F6-5AF2-571154CCD6EB}"/>
              </a:ext>
            </a:extLst>
          </p:cNvPr>
          <p:cNvSpPr txBox="1"/>
          <p:nvPr/>
        </p:nvSpPr>
        <p:spPr>
          <a:xfrm>
            <a:off x="628031" y="1585459"/>
            <a:ext cx="8131313" cy="923330"/>
          </a:xfrm>
          <a:prstGeom prst="rect">
            <a:avLst/>
          </a:prstGeom>
          <a:noFill/>
        </p:spPr>
        <p:txBody>
          <a:bodyPr wrap="square" lIns="91440" tIns="45720" rIns="91440" bIns="45720" rtlCol="0" anchor="t">
            <a:spAutoFit/>
          </a:bodyPr>
          <a:lstStyle/>
          <a:p>
            <a:r>
              <a:rPr lang="en-GB" dirty="0"/>
              <a:t>Think of a sport you play and the equipment you use to play it.</a:t>
            </a:r>
          </a:p>
          <a:p>
            <a:pPr marL="285750" indent="-285750">
              <a:buFont typeface="Arial"/>
              <a:buChar char="•"/>
            </a:pPr>
            <a:r>
              <a:rPr lang="en-GB" dirty="0"/>
              <a:t>What are the important </a:t>
            </a:r>
            <a:r>
              <a:rPr lang="en-GB" b="1" dirty="0"/>
              <a:t>properties</a:t>
            </a:r>
            <a:r>
              <a:rPr lang="en-GB" dirty="0"/>
              <a:t> of the equipment?</a:t>
            </a:r>
            <a:endParaRPr lang="en-GB" dirty="0">
              <a:cs typeface="Calibri"/>
            </a:endParaRPr>
          </a:p>
          <a:p>
            <a:pPr marL="285750" indent="-285750">
              <a:buFont typeface="Arial"/>
              <a:buChar char="•"/>
            </a:pPr>
            <a:r>
              <a:rPr lang="en-GB" dirty="0"/>
              <a:t>How do those properties affect the choice of </a:t>
            </a:r>
            <a:r>
              <a:rPr lang="en-GB" b="1" dirty="0"/>
              <a:t>materials </a:t>
            </a:r>
            <a:r>
              <a:rPr lang="en-GB" dirty="0"/>
              <a:t>used?</a:t>
            </a:r>
            <a:endParaRPr lang="en-GB" dirty="0">
              <a:cs typeface="Calibri"/>
            </a:endParaRPr>
          </a:p>
        </p:txBody>
      </p:sp>
      <p:sp>
        <p:nvSpPr>
          <p:cNvPr id="14" name="TextBox 13">
            <a:extLst>
              <a:ext uri="{FF2B5EF4-FFF2-40B4-BE49-F238E27FC236}">
                <a16:creationId xmlns:a16="http://schemas.microsoft.com/office/drawing/2014/main" id="{3E02FCDB-5D39-3524-7022-9DD507C09ECF}"/>
              </a:ext>
            </a:extLst>
          </p:cNvPr>
          <p:cNvSpPr txBox="1"/>
          <p:nvPr/>
        </p:nvSpPr>
        <p:spPr>
          <a:xfrm>
            <a:off x="633405" y="2858110"/>
            <a:ext cx="8131313" cy="1561005"/>
          </a:xfrm>
          <a:prstGeom prst="rect">
            <a:avLst/>
          </a:prstGeom>
          <a:noFill/>
        </p:spPr>
        <p:txBody>
          <a:bodyPr wrap="square">
            <a:spAutoFit/>
          </a:bodyPr>
          <a:lstStyle/>
          <a:p>
            <a:pPr>
              <a:lnSpc>
                <a:spcPct val="107000"/>
              </a:lnSpc>
            </a:pPr>
            <a:r>
              <a:rPr lang="en-GB" dirty="0"/>
              <a:t>Why do sporting governing bodies have rules, or laws, that participants must follow?</a:t>
            </a:r>
          </a:p>
          <a:p>
            <a:pPr marL="285750" indent="-285750">
              <a:lnSpc>
                <a:spcPct val="107000"/>
              </a:lnSpc>
              <a:buFont typeface="Arial" panose="020B0604020202020204" pitchFamily="34" charset="0"/>
              <a:buChar char="•"/>
            </a:pPr>
            <a:r>
              <a:rPr lang="en-GB" dirty="0"/>
              <a:t>Can you research rules that other sports have regarding the equipment that people can use to play them?    </a:t>
            </a:r>
          </a:p>
          <a:p>
            <a:pPr marL="285750" indent="-285750">
              <a:lnSpc>
                <a:spcPct val="107000"/>
              </a:lnSpc>
              <a:buFont typeface="Arial" panose="020B0604020202020204" pitchFamily="34" charset="0"/>
              <a:buChar char="•"/>
            </a:pPr>
            <a:r>
              <a:rPr lang="en-GB" dirty="0"/>
              <a:t>How do the </a:t>
            </a:r>
            <a:r>
              <a:rPr lang="en-GB" b="1" dirty="0"/>
              <a:t>materials</a:t>
            </a:r>
            <a:r>
              <a:rPr lang="en-GB" dirty="0"/>
              <a:t> that the sports equipment is made of affect the way a sport is played?</a:t>
            </a:r>
          </a:p>
        </p:txBody>
      </p:sp>
      <p:sp>
        <p:nvSpPr>
          <p:cNvPr id="16" name="TextBox 15">
            <a:extLst>
              <a:ext uri="{FF2B5EF4-FFF2-40B4-BE49-F238E27FC236}">
                <a16:creationId xmlns:a16="http://schemas.microsoft.com/office/drawing/2014/main" id="{AB7CDDE0-36DE-8636-FE2D-E221CA476823}"/>
              </a:ext>
            </a:extLst>
          </p:cNvPr>
          <p:cNvSpPr txBox="1"/>
          <p:nvPr/>
        </p:nvSpPr>
        <p:spPr>
          <a:xfrm>
            <a:off x="632050" y="4682269"/>
            <a:ext cx="4382844" cy="1754326"/>
          </a:xfrm>
          <a:prstGeom prst="rect">
            <a:avLst/>
          </a:prstGeom>
          <a:noFill/>
        </p:spPr>
        <p:txBody>
          <a:bodyPr wrap="square" rtlCol="0">
            <a:spAutoFit/>
          </a:bodyPr>
          <a:lstStyle/>
          <a:p>
            <a:r>
              <a:rPr lang="en-GB" b="1" dirty="0"/>
              <a:t>Do all plastics/papers/woods/metals have the same properties?</a:t>
            </a:r>
          </a:p>
          <a:p>
            <a:r>
              <a:rPr lang="en-GB" dirty="0"/>
              <a:t>What properties of common materials can you measure?*</a:t>
            </a:r>
          </a:p>
          <a:p>
            <a:r>
              <a:rPr lang="en-GB" dirty="0"/>
              <a:t>What equipment will you use?</a:t>
            </a:r>
          </a:p>
          <a:p>
            <a:endParaRPr lang="en-GB" dirty="0"/>
          </a:p>
        </p:txBody>
      </p:sp>
      <p:pic>
        <p:nvPicPr>
          <p:cNvPr id="18" name="Picture 17" descr="A group of measuring tools&#10;&#10;Description automatically generated">
            <a:extLst>
              <a:ext uri="{FF2B5EF4-FFF2-40B4-BE49-F238E27FC236}">
                <a16:creationId xmlns:a16="http://schemas.microsoft.com/office/drawing/2014/main" id="{7E768836-D3F3-ADAB-8ED3-45980BE4D2A1}"/>
              </a:ext>
            </a:extLst>
          </p:cNvPr>
          <p:cNvPicPr>
            <a:picLocks noChangeAspect="1"/>
          </p:cNvPicPr>
          <p:nvPr/>
        </p:nvPicPr>
        <p:blipFill rotWithShape="1">
          <a:blip r:embed="rId3"/>
          <a:srcRect l="997" t="1624" r="1329" b="1624"/>
          <a:stretch/>
        </p:blipFill>
        <p:spPr>
          <a:xfrm>
            <a:off x="5320804" y="4325108"/>
            <a:ext cx="3196410" cy="2267235"/>
          </a:xfrm>
          <a:prstGeom prst="rect">
            <a:avLst/>
          </a:prstGeom>
          <a:ln w="28575">
            <a:solidFill>
              <a:srgbClr val="3EB1C8"/>
            </a:solidFill>
          </a:ln>
        </p:spPr>
      </p:pic>
      <p:pic>
        <p:nvPicPr>
          <p:cNvPr id="20" name="Picture 19" descr="A tennis racket and a ball&#10;&#10;Description automatically generated with medium confidence">
            <a:extLst>
              <a:ext uri="{FF2B5EF4-FFF2-40B4-BE49-F238E27FC236}">
                <a16:creationId xmlns:a16="http://schemas.microsoft.com/office/drawing/2014/main" id="{4C016135-7DD0-CD60-513D-7B37B1FD60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13994" y="1710834"/>
            <a:ext cx="2438037" cy="1210293"/>
          </a:xfrm>
          <a:prstGeom prst="rect">
            <a:avLst/>
          </a:prstGeom>
        </p:spPr>
      </p:pic>
    </p:spTree>
    <p:extLst>
      <p:ext uri="{BB962C8B-B14F-4D97-AF65-F5344CB8AC3E}">
        <p14:creationId xmlns:p14="http://schemas.microsoft.com/office/powerpoint/2010/main" val="17166864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1842568" y="1888101"/>
            <a:ext cx="5464471" cy="389025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Maths</a:t>
            </a:r>
          </a:p>
          <a:p>
            <a:pPr marL="285750" marR="0" lvl="0" indent="-285750" algn="ctr" defTabSz="914400" rtl="0" eaLnBrk="1" fontAlgn="auto" latinLnBrk="0" hangingPunct="1">
              <a:lnSpc>
                <a:spcPct val="100000"/>
              </a:lnSpc>
              <a:spcBef>
                <a:spcPts val="0"/>
              </a:spcBef>
              <a:spcAft>
                <a:spcPts val="0"/>
              </a:spcAft>
              <a:buClrTx/>
              <a:buSzTx/>
              <a:buFont typeface="Arial"/>
              <a:buChar char="•"/>
              <a:tabLst/>
              <a:defRPr/>
            </a:pPr>
            <a:endParaRPr lang="en-GB" sz="1800" b="1" i="0" u="none" strike="noStrike" kern="1200" cap="none" spc="0" normalizeH="0" baseline="0" noProof="0" dirty="0">
              <a:ln>
                <a:noFill/>
              </a:ln>
              <a:solidFill>
                <a:prstClr val="white"/>
              </a:solidFill>
              <a:effectLst/>
              <a:uLnTx/>
              <a:uFillTx/>
              <a:latin typeface="Calibri" panose="020F0502020204030204"/>
              <a:cs typeface="Calibri" panose="020F0502020204030204"/>
            </a:endParaRPr>
          </a:p>
          <a:p>
            <a:pPr marL="285750" indent="-285750">
              <a:buFont typeface="Arial"/>
              <a:buChar char="•"/>
            </a:pPr>
            <a:r>
              <a:rPr lang="en-GB" dirty="0">
                <a:solidFill>
                  <a:srgbClr val="FFFFFF"/>
                </a:solidFill>
                <a:latin typeface="Calibri"/>
                <a:cs typeface="Calibri"/>
              </a:rPr>
              <a:t>Comparing and measuring distances – Measuring bounciness of different balls</a:t>
            </a:r>
            <a:br>
              <a:rPr lang="en-GB" dirty="0">
                <a:solidFill>
                  <a:srgbClr val="FFFFFF"/>
                </a:solidFill>
                <a:latin typeface="Calibri"/>
                <a:cs typeface="Calibri"/>
              </a:rPr>
            </a:br>
            <a:endParaRPr lang="en-GB" dirty="0">
              <a:cs typeface="Calibri"/>
            </a:endParaRPr>
          </a:p>
          <a:p>
            <a:pPr marL="285750" indent="-285750">
              <a:buFont typeface="Arial"/>
              <a:buChar char="•"/>
              <a:defRPr/>
            </a:pPr>
            <a:r>
              <a:rPr lang="en-GB" dirty="0">
                <a:solidFill>
                  <a:prstClr val="white"/>
                </a:solidFill>
                <a:latin typeface="Calibri" panose="020F0502020204030204"/>
                <a:cs typeface="Calibri"/>
              </a:rPr>
              <a:t>Measuring time and calculating ratios (older children) - Measuring bounciness of different balls</a:t>
            </a:r>
            <a:br>
              <a:rPr lang="en-GB" dirty="0">
                <a:solidFill>
                  <a:prstClr val="white"/>
                </a:solidFill>
                <a:latin typeface="Calibri" panose="020F0502020204030204"/>
                <a:cs typeface="Calibri"/>
              </a:rPr>
            </a:br>
            <a:endParaRPr lang="en-GB" sz="1800" b="0" i="0" u="none" strike="noStrike" kern="1200" cap="none" spc="0" normalizeH="0" baseline="0" noProof="0" dirty="0">
              <a:ln>
                <a:noFill/>
              </a:ln>
              <a:solidFill>
                <a:prstClr val="white"/>
              </a:solidFill>
              <a:effectLst/>
              <a:uLnTx/>
              <a:uFillTx/>
              <a:latin typeface="Calibri" panose="020F0502020204030204"/>
              <a:cs typeface="Calibri"/>
            </a:endParaRPr>
          </a:p>
          <a:p>
            <a:pPr marL="285750" indent="-285750">
              <a:buFont typeface="Arial"/>
              <a:buChar char="•"/>
              <a:defRPr/>
            </a:pPr>
            <a:r>
              <a:rPr lang="en-GB" dirty="0">
                <a:solidFill>
                  <a:prstClr val="white"/>
                </a:solidFill>
                <a:latin typeface="Calibri" panose="020F0502020204030204"/>
                <a:cs typeface="Calibri"/>
              </a:rPr>
              <a:t>Measuring and comparing with different units - Measuring properties of materials</a:t>
            </a:r>
            <a:endParaRPr lang="en-GB" sz="1800" b="0" i="0" u="none" strike="noStrike" kern="1200" cap="none" spc="0" normalizeH="0" baseline="0" noProof="0" dirty="0">
              <a:ln>
                <a:noFill/>
              </a:ln>
              <a:solidFill>
                <a:prstClr val="white"/>
              </a:solidFill>
              <a:effectLst/>
              <a:uLnTx/>
              <a:uFillTx/>
              <a:latin typeface="Calibri" panose="020F0502020204030204"/>
              <a:cs typeface="Calibri"/>
            </a:endParaRPr>
          </a:p>
        </p:txBody>
      </p:sp>
    </p:spTree>
    <p:extLst>
      <p:ext uri="{BB962C8B-B14F-4D97-AF65-F5344CB8AC3E}">
        <p14:creationId xmlns:p14="http://schemas.microsoft.com/office/powerpoint/2010/main" val="25885839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1344862" y="1372530"/>
            <a:ext cx="6442046" cy="514031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a:buChar char="•"/>
            </a:pPr>
            <a:r>
              <a:rPr lang="en-GB" dirty="0">
                <a:solidFill>
                  <a:prstClr val="white"/>
                </a:solidFill>
                <a:latin typeface="Calibri" panose="020F0502020204030204"/>
              </a:rPr>
              <a:t>Newspaper</a:t>
            </a:r>
            <a:r>
              <a:rPr lang="en-GB" dirty="0">
                <a:solidFill>
                  <a:prstClr val="white"/>
                </a:solidFill>
              </a:rPr>
              <a:t> </a:t>
            </a: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report</a:t>
            </a:r>
            <a:r>
              <a:rPr lang="en-GB" dirty="0">
                <a:solidFill>
                  <a:prstClr val="white"/>
                </a:solidFill>
                <a:latin typeface="Calibri" panose="020F0502020204030204"/>
              </a:rPr>
              <a:t> - Write a </a:t>
            </a:r>
            <a:r>
              <a:rPr lang="en-GB">
                <a:solidFill>
                  <a:prstClr val="white"/>
                </a:solidFill>
                <a:latin typeface="Calibri" panose="020F0502020204030204"/>
              </a:rPr>
              <a:t>report about bamboo </a:t>
            </a:r>
            <a:r>
              <a:rPr lang="en-GB" dirty="0">
                <a:solidFill>
                  <a:prstClr val="white"/>
                </a:solidFill>
                <a:latin typeface="Calibri" panose="020F0502020204030204"/>
              </a:rPr>
              <a:t>cricket bats</a:t>
            </a:r>
            <a:br>
              <a:rPr lang="en-GB" dirty="0">
                <a:solidFill>
                  <a:prstClr val="white"/>
                </a:solidFill>
                <a:latin typeface="Calibri" panose="020F0502020204030204"/>
              </a:rPr>
            </a:br>
            <a:endParaRPr lang="en-GB" dirty="0">
              <a:solidFill>
                <a:prstClr val="white"/>
              </a:solidFill>
              <a:cs typeface="Calibri" panose="020F0502020204030204"/>
            </a:endParaRPr>
          </a:p>
          <a:p>
            <a:pPr marL="285750" indent="-285750">
              <a:buFont typeface="Arial"/>
              <a:buChar char="•"/>
            </a:pPr>
            <a:r>
              <a:rPr lang="en-GB" dirty="0">
                <a:solidFill>
                  <a:prstClr val="white"/>
                </a:solidFill>
                <a:cs typeface="Calibri" panose="020F0502020204030204"/>
              </a:rPr>
              <a:t>Persuasive writing - Write a letter to MCC to persuade them to allow cricketers to use bamboo bats or make a leaflet explaining the benefits to the environment of using bamboo cricket bats</a:t>
            </a:r>
            <a:br>
              <a:rPr lang="en-GB" dirty="0">
                <a:solidFill>
                  <a:prstClr val="white"/>
                </a:solidFill>
                <a:cs typeface="Calibri" panose="020F0502020204030204"/>
              </a:rPr>
            </a:br>
            <a:endParaRPr lang="en-GB" dirty="0">
              <a:solidFill>
                <a:prstClr val="white"/>
              </a:solidFill>
              <a:cs typeface="Calibri" panose="020F0502020204030204"/>
            </a:endParaRPr>
          </a:p>
          <a:p>
            <a:pPr marL="285750" indent="-285750">
              <a:buFont typeface="Arial"/>
              <a:buChar char="•"/>
              <a:defRPr/>
            </a:pPr>
            <a:r>
              <a:rPr lang="en-GB" dirty="0">
                <a:solidFill>
                  <a:prstClr val="white"/>
                </a:solidFill>
                <a:latin typeface="Calibri" panose="020F0502020204030204"/>
                <a:cs typeface="Calibri" panose="020F0502020204030204"/>
              </a:rPr>
              <a:t>Explanation - Explain how willow and bamboo bats are similar and how they are different</a:t>
            </a:r>
            <a:br>
              <a:rPr lang="en-GB" dirty="0">
                <a:solidFill>
                  <a:prstClr val="white"/>
                </a:solidFill>
                <a:latin typeface="Calibri" panose="020F0502020204030204"/>
                <a:cs typeface="Calibri" panose="020F0502020204030204"/>
              </a:rPr>
            </a:br>
            <a:endParaRPr lang="en-GB" sz="1800" b="0" i="0" u="none" strike="noStrike" kern="1200" cap="none" spc="0" normalizeH="0" baseline="0" noProof="0" dirty="0">
              <a:ln>
                <a:noFill/>
              </a:ln>
              <a:solidFill>
                <a:prstClr val="white"/>
              </a:solidFill>
              <a:effectLst/>
              <a:uLnTx/>
              <a:uFillTx/>
              <a:latin typeface="Calibri" panose="020F0502020204030204"/>
              <a:cs typeface="Calibri" panose="020F0502020204030204"/>
            </a:endParaRPr>
          </a:p>
          <a:p>
            <a:pPr marL="285750" indent="-285750">
              <a:buFont typeface="Arial"/>
              <a:buChar char="•"/>
              <a:defRPr/>
            </a:pPr>
            <a:r>
              <a:rPr lang="en-GB" dirty="0">
                <a:solidFill>
                  <a:prstClr val="white"/>
                </a:solidFill>
                <a:latin typeface="Calibri" panose="020F0502020204030204"/>
                <a:cs typeface="Calibri" panose="020F0502020204030204"/>
              </a:rPr>
              <a:t>Letters/poems - Write a Letter to the Earth* to express your feelings about what is happening to willow trees and other natural resources in the world</a:t>
            </a:r>
          </a:p>
          <a:p>
            <a:pPr>
              <a:defRPr/>
            </a:pPr>
            <a:endParaRPr lang="en-GB" dirty="0">
              <a:solidFill>
                <a:prstClr val="white"/>
              </a:solidFill>
              <a:latin typeface="Calibri" panose="020F0502020204030204"/>
              <a:cs typeface="Calibri" panose="020F0502020204030204"/>
            </a:endParaRPr>
          </a:p>
        </p:txBody>
      </p:sp>
    </p:spTree>
    <p:extLst>
      <p:ext uri="{BB962C8B-B14F-4D97-AF65-F5344CB8AC3E}">
        <p14:creationId xmlns:p14="http://schemas.microsoft.com/office/powerpoint/2010/main" val="16792824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55576" y="1582340"/>
            <a:ext cx="8084932" cy="3693319"/>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b="1"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ExtraBold" pitchFamily="2" charset="0"/>
              </a:rPr>
              <a:t>©Primary Science Teaching Trust </a:t>
            </a:r>
            <a:r>
              <a:rPr lang="en-GB" b="1" dirty="0">
                <a:solidFill>
                  <a:srgbClr val="3C3C3C"/>
                </a:solidFill>
                <a:latin typeface="Calibri"/>
                <a:ea typeface="Calibri" panose="020F0502020204030204" pitchFamily="34" charset="0"/>
                <a:cs typeface="Plus Jakarta Sans ExtraBold" pitchFamily="2" charset="0"/>
              </a:rPr>
              <a:t>2021</a:t>
            </a:r>
            <a: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br>
            <a:b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b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45190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dirty="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US" dirty="0">
                <a:latin typeface="Calibri"/>
                <a:ea typeface="Calibri"/>
              </a:rPr>
              <a:t>Bamboo can be used to make cricket bats</a:t>
            </a:r>
          </a:p>
        </p:txBody>
      </p:sp>
      <p:sp>
        <p:nvSpPr>
          <p:cNvPr id="3" name="TextBox 2">
            <a:extLst>
              <a:ext uri="{FF2B5EF4-FFF2-40B4-BE49-F238E27FC236}">
                <a16:creationId xmlns:a16="http://schemas.microsoft.com/office/drawing/2014/main" id="{11017798-E05A-675E-904D-496F8851E70E}"/>
              </a:ext>
            </a:extLst>
          </p:cNvPr>
          <p:cNvSpPr txBox="1"/>
          <p:nvPr/>
        </p:nvSpPr>
        <p:spPr>
          <a:xfrm>
            <a:off x="608896" y="1141822"/>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168456"/>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18748" y="1554239"/>
            <a:ext cx="3737227" cy="180880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buFont typeface="Arial"/>
              <a:buChar char="•"/>
              <a:defRPr/>
            </a:pPr>
            <a:r>
              <a:rPr lang="en-GB" dirty="0">
                <a:solidFill>
                  <a:prstClr val="white"/>
                </a:solidFill>
                <a:latin typeface="Calibri" panose="020F0502020204030204"/>
                <a:cs typeface="Calibri"/>
              </a:rPr>
              <a:t>Understand that the properties of a material determine whether it suitable for a particular use</a:t>
            </a:r>
            <a:endParaRPr lang="en-US" dirty="0">
              <a:solidFill>
                <a:prstClr val="white"/>
              </a:solidFill>
            </a:endParaRPr>
          </a:p>
          <a:p>
            <a:pPr marL="285750" indent="-285750">
              <a:buFont typeface="Arial"/>
              <a:buChar char="•"/>
              <a:defRPr/>
            </a:pPr>
            <a:r>
              <a:rPr lang="en-GB" dirty="0">
                <a:solidFill>
                  <a:prstClr val="white"/>
                </a:solidFill>
                <a:latin typeface="Calibri" panose="020F0502020204030204"/>
                <a:cs typeface="Calibri"/>
              </a:rPr>
              <a:t>Understand that sometimes, the way that humans use natural resources is unsustainable</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06916" y="3817078"/>
            <a:ext cx="8326269" cy="1486812"/>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Cricket bats have been made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of </a:t>
            </a:r>
            <a:r>
              <a:rPr lang="en-GB" sz="1600" dirty="0">
                <a:solidFill>
                  <a:prstClr val="white"/>
                </a:solidFill>
                <a:latin typeface="Calibri" panose="020F0502020204030204"/>
                <a:cs typeface="Calibri"/>
              </a:rPr>
              <a:t>willow for almost 200 years. However</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there is now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 </a:t>
            </a:r>
            <a:r>
              <a:rPr lang="en-GB" sz="1600" dirty="0">
                <a:solidFill>
                  <a:prstClr val="white"/>
                </a:solidFill>
                <a:latin typeface="Calibri" panose="020F0502020204030204"/>
                <a:cs typeface="Calibri"/>
              </a:rPr>
              <a:t>shortage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of </a:t>
            </a:r>
            <a:r>
              <a:rPr lang="en-GB" sz="1600" dirty="0">
                <a:solidFill>
                  <a:prstClr val="white"/>
                </a:solidFill>
                <a:latin typeface="Calibri" panose="020F0502020204030204"/>
                <a:cs typeface="Calibri"/>
              </a:rPr>
              <a:t>high-quality willow and an unsustainable demand for willow worldwide</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Scientists have been comparing other materials with similar properties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a:t>
            </a:r>
            <a:r>
              <a:rPr lang="en-GB" sz="1600" dirty="0">
                <a:solidFill>
                  <a:prstClr val="white"/>
                </a:solidFill>
                <a:latin typeface="Calibri" panose="020F0502020204030204"/>
                <a:cs typeface="Calibri"/>
              </a:rPr>
              <a:t>see if there is an alternative material that can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be used</a:t>
            </a:r>
            <a:r>
              <a:rPr lang="en-GB" sz="1600" dirty="0">
                <a:solidFill>
                  <a:prstClr val="white"/>
                </a:solidFill>
                <a:latin typeface="Calibri" panose="020F0502020204030204"/>
                <a:cs typeface="Calibri"/>
              </a:rPr>
              <a:t>. Children will learn about the properties of willow and bamboo and how these properties can be tested and compared</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t>
            </a:r>
            <a:endParaRPr lang="en-US" dirty="0">
              <a:ea typeface="+mn-ea"/>
              <a:cs typeface="Calibri"/>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16769" y="5815718"/>
            <a:ext cx="8326269" cy="67715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R="0" lvl="0" algn="l" defTabSz="914400" rtl="0" eaLnBrk="1" fontAlgn="auto" latinLnBrk="0" hangingPunct="1">
              <a:lnSpc>
                <a:spcPct val="100000"/>
              </a:lnSpc>
              <a:spcBef>
                <a:spcPts val="0"/>
              </a:spcBef>
              <a:spcAft>
                <a:spcPts val="0"/>
              </a:spcAft>
              <a:buClrTx/>
              <a:buSzTx/>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Children</a:t>
            </a:r>
            <a:r>
              <a:rPr lang="en-GB" sz="1600" dirty="0">
                <a:solidFill>
                  <a:prstClr val="white"/>
                </a:solidFill>
                <a:latin typeface="Calibri" panose="020F0502020204030204"/>
                <a:cs typeface="Plus Jakarta Sans Medium" pitchFamily="2" charset="0"/>
              </a:rPr>
              <a:t> measure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and </a:t>
            </a:r>
            <a:r>
              <a:rPr lang="en-GB" sz="1600" dirty="0">
                <a:solidFill>
                  <a:prstClr val="white"/>
                </a:solidFill>
                <a:latin typeface="Calibri" panose="020F0502020204030204"/>
                <a:cs typeface="Plus Jakarta Sans Medium" pitchFamily="2" charset="0"/>
              </a:rPr>
              <a:t>compare the bounciness of different surfaces using one type of hard ball,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or </a:t>
            </a:r>
            <a:r>
              <a:rPr lang="en-GB" sz="1600" dirty="0">
                <a:solidFill>
                  <a:prstClr val="white"/>
                </a:solidFill>
                <a:latin typeface="Calibri" panose="020F0502020204030204"/>
                <a:cs typeface="Plus Jakarta Sans Medium" pitchFamily="2" charset="0"/>
              </a:rPr>
              <a:t>the bounciness of different balls against a hard surface</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a:t>
            </a:r>
            <a:endParaRPr lang="en-US" dirty="0">
              <a:solidFill>
                <a:prstClr val="white"/>
              </a:solidFill>
              <a:cs typeface="Calibri" panose="020F0502020204030204"/>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28603" y="3447747"/>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08896" y="5394013"/>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3" name="Picture 12" descr="A white sign with red text&#10;&#10;Description automatically generated">
            <a:extLst>
              <a:ext uri="{FF2B5EF4-FFF2-40B4-BE49-F238E27FC236}">
                <a16:creationId xmlns:a16="http://schemas.microsoft.com/office/drawing/2014/main" id="{49FDA68B-6DD3-4484-33D9-A25E260E05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3898" y="1825512"/>
            <a:ext cx="4320000" cy="632739"/>
          </a:xfrm>
          <a:prstGeom prst="rect">
            <a:avLst/>
          </a:prstGeom>
        </p:spPr>
      </p:pic>
      <p:pic>
        <p:nvPicPr>
          <p:cNvPr id="20" name="Picture 19" descr="A white background with green text&#10;&#10;Description automatically generated">
            <a:extLst>
              <a:ext uri="{FF2B5EF4-FFF2-40B4-BE49-F238E27FC236}">
                <a16:creationId xmlns:a16="http://schemas.microsoft.com/office/drawing/2014/main" id="{9C353877-A7EC-91DE-DF82-C438A8FDDB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20865" y="2575688"/>
            <a:ext cx="4326058" cy="622870"/>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a:xfrm>
            <a:off x="649928" y="365660"/>
            <a:ext cx="7886700" cy="543600"/>
          </a:xfrm>
        </p:spPr>
        <p:txBody>
          <a:bodyPr>
            <a:normAutofit fontScale="90000"/>
          </a:bodyPr>
          <a:lstStyle/>
          <a:p>
            <a:r>
              <a:rPr lang="en-GB" dirty="0">
                <a:latin typeface="+mn-lt"/>
              </a:rPr>
              <a:t>Key vocabulary</a:t>
            </a:r>
          </a:p>
        </p:txBody>
      </p:sp>
      <p:sp>
        <p:nvSpPr>
          <p:cNvPr id="5" name="TextBox 4">
            <a:extLst>
              <a:ext uri="{FF2B5EF4-FFF2-40B4-BE49-F238E27FC236}">
                <a16:creationId xmlns:a16="http://schemas.microsoft.com/office/drawing/2014/main" id="{064FD1A9-3846-8296-C2FB-74F8035E320D}"/>
              </a:ext>
            </a:extLst>
          </p:cNvPr>
          <p:cNvSpPr txBox="1"/>
          <p:nvPr/>
        </p:nvSpPr>
        <p:spPr>
          <a:xfrm>
            <a:off x="649929" y="1118929"/>
            <a:ext cx="4066087" cy="5663089"/>
          </a:xfrm>
          <a:prstGeom prst="rect">
            <a:avLst/>
          </a:prstGeom>
          <a:noFill/>
        </p:spPr>
        <p:txBody>
          <a:bodyPr wrap="square" lIns="91440" tIns="0" rIns="0" bIns="0" anchor="t">
            <a:spAutoFit/>
          </a:bodyPr>
          <a:lstStyle/>
          <a:p>
            <a:r>
              <a:rPr lang="en-GB" sz="1400" b="1" dirty="0"/>
              <a:t>bamboo </a:t>
            </a:r>
            <a:r>
              <a:rPr lang="en-GB" sz="1400" dirty="0"/>
              <a:t>- a type of grass with a similar structure to wood</a:t>
            </a:r>
          </a:p>
          <a:p>
            <a:pPr algn="l"/>
            <a:endParaRPr lang="en-GB" sz="1100" dirty="0"/>
          </a:p>
          <a:p>
            <a:r>
              <a:rPr lang="en-GB" sz="1400" b="1" dirty="0"/>
              <a:t>c</a:t>
            </a:r>
            <a:r>
              <a:rPr lang="en-GB" sz="1400" b="1" i="0" u="none" strike="noStrike" baseline="0" dirty="0"/>
              <a:t>ell</a:t>
            </a:r>
            <a:r>
              <a:rPr lang="en-GB" sz="1400" b="1" dirty="0"/>
              <a:t> </a:t>
            </a:r>
            <a:r>
              <a:rPr lang="en-GB" sz="1400" i="0" u="none" strike="noStrike" baseline="0" dirty="0"/>
              <a:t>-</a:t>
            </a:r>
            <a:r>
              <a:rPr lang="en-GB" sz="1400" dirty="0"/>
              <a:t> </a:t>
            </a:r>
            <a:r>
              <a:rPr lang="en-GB" sz="1400" b="0" i="0" u="none" strike="noStrike" baseline="0" dirty="0"/>
              <a:t>the smallest unit that can live on its own, they make up all living organisms</a:t>
            </a:r>
            <a:endParaRPr lang="en-GB" sz="1400" b="0" i="0" u="none" strike="noStrike" baseline="0" dirty="0">
              <a:ea typeface="Calibri"/>
              <a:cs typeface="Calibri"/>
            </a:endParaRPr>
          </a:p>
          <a:p>
            <a:pPr algn="l"/>
            <a:endParaRPr lang="en-GB" sz="1100" dirty="0"/>
          </a:p>
          <a:p>
            <a:r>
              <a:rPr lang="en-GB" sz="1400" b="1" i="0" u="none" strike="noStrike" baseline="0" dirty="0"/>
              <a:t>coefficient of restitution</a:t>
            </a:r>
            <a:r>
              <a:rPr lang="en-GB" sz="1400" b="1" dirty="0"/>
              <a:t> </a:t>
            </a:r>
            <a:r>
              <a:rPr lang="en-GB" sz="1400" i="0" u="none" strike="noStrike" baseline="0" dirty="0"/>
              <a:t>-</a:t>
            </a:r>
            <a:r>
              <a:rPr lang="en-GB" sz="1400" dirty="0"/>
              <a:t> </a:t>
            </a:r>
            <a:r>
              <a:rPr lang="en-GB" sz="1400" b="0" i="0" u="none" strike="noStrike" baseline="0" dirty="0"/>
              <a:t>a measure of the speed that two objects move apart after hitting each other</a:t>
            </a:r>
          </a:p>
          <a:p>
            <a:pPr algn="l"/>
            <a:endParaRPr lang="en-GB" sz="1100" dirty="0"/>
          </a:p>
          <a:p>
            <a:r>
              <a:rPr lang="en-GB" sz="1400" b="1" dirty="0"/>
              <a:t>c</a:t>
            </a:r>
            <a:r>
              <a:rPr lang="en-GB" sz="1400" b="1" i="0" u="none" strike="noStrike" baseline="0" dirty="0"/>
              <a:t>ollided</a:t>
            </a:r>
            <a:r>
              <a:rPr lang="en-GB" sz="1400" b="1" dirty="0"/>
              <a:t> </a:t>
            </a:r>
            <a:r>
              <a:rPr lang="en-GB" sz="1400" i="0" u="none" strike="noStrike" baseline="0" dirty="0"/>
              <a:t>-</a:t>
            </a:r>
            <a:r>
              <a:rPr lang="en-GB" sz="1400" dirty="0"/>
              <a:t> </a:t>
            </a:r>
            <a:r>
              <a:rPr lang="en-GB" sz="1400" b="0" i="0" u="none" strike="noStrike" baseline="0" dirty="0"/>
              <a:t>to crash into, or hit, another object</a:t>
            </a:r>
            <a:endParaRPr lang="en-GB" sz="1400" b="0" i="0" u="none" strike="noStrike" baseline="0" dirty="0">
              <a:ea typeface="Calibri"/>
              <a:cs typeface="Calibri"/>
            </a:endParaRPr>
          </a:p>
          <a:p>
            <a:pPr algn="l"/>
            <a:endParaRPr lang="en-GB" sz="1100" dirty="0"/>
          </a:p>
          <a:p>
            <a:r>
              <a:rPr lang="en-GB" sz="1400" b="1" dirty="0"/>
              <a:t>compress/c</a:t>
            </a:r>
            <a:r>
              <a:rPr lang="en-GB" sz="1400" b="1" i="0" u="none" strike="noStrike" baseline="0" dirty="0"/>
              <a:t>ompression</a:t>
            </a:r>
            <a:r>
              <a:rPr lang="en-GB" sz="1400" b="1" dirty="0"/>
              <a:t> </a:t>
            </a:r>
            <a:r>
              <a:rPr lang="en-GB" sz="1400" i="0" u="none" strike="noStrike" baseline="0" dirty="0"/>
              <a:t>-</a:t>
            </a:r>
            <a:r>
              <a:rPr lang="en-GB" sz="1400" dirty="0"/>
              <a:t> </a:t>
            </a:r>
            <a:r>
              <a:rPr lang="en-GB" sz="1400" b="0" i="0" u="none" strike="noStrike" baseline="0" dirty="0"/>
              <a:t>a force that squeezes something together</a:t>
            </a:r>
            <a:endParaRPr lang="en-GB" sz="1400" b="0" i="0" u="none" strike="noStrike" baseline="0" dirty="0">
              <a:ea typeface="Calibri"/>
              <a:cs typeface="Calibri"/>
            </a:endParaRPr>
          </a:p>
          <a:p>
            <a:pPr algn="l"/>
            <a:endParaRPr lang="en-GB" sz="1100" b="0" i="0" u="none" strike="noStrike" baseline="0" dirty="0"/>
          </a:p>
          <a:p>
            <a:r>
              <a:rPr lang="en-GB" sz="1400" b="1" dirty="0"/>
              <a:t>d</a:t>
            </a:r>
            <a:r>
              <a:rPr lang="en-GB" sz="1400" b="1" i="0" u="none" strike="noStrike" baseline="0" dirty="0"/>
              <a:t>amping</a:t>
            </a:r>
            <a:r>
              <a:rPr lang="en-GB" sz="1400" b="1" dirty="0"/>
              <a:t> </a:t>
            </a:r>
            <a:r>
              <a:rPr lang="en-GB" sz="1400" i="0" u="none" strike="noStrike" baseline="0" dirty="0"/>
              <a:t>-</a:t>
            </a:r>
            <a:r>
              <a:rPr lang="en-GB" sz="1400" dirty="0"/>
              <a:t> </a:t>
            </a:r>
            <a:r>
              <a:rPr lang="en-GB" sz="1400" b="0" i="0" u="none" strike="noStrike" baseline="0" dirty="0"/>
              <a:t>a process that stops something vibrating</a:t>
            </a:r>
            <a:endParaRPr lang="en-GB" sz="1400" b="0" i="0" u="none" strike="noStrike" baseline="0" dirty="0">
              <a:ea typeface="Calibri"/>
              <a:cs typeface="Calibri"/>
            </a:endParaRPr>
          </a:p>
          <a:p>
            <a:pPr algn="l"/>
            <a:endParaRPr lang="en-GB" sz="1100" b="0" i="0" u="none" strike="noStrike" baseline="0" dirty="0"/>
          </a:p>
          <a:p>
            <a:r>
              <a:rPr lang="en-GB" sz="1400" b="1" dirty="0"/>
              <a:t>d</a:t>
            </a:r>
            <a:r>
              <a:rPr lang="en-GB" sz="1400" b="1" i="0" u="none" strike="noStrike" baseline="0" dirty="0"/>
              <a:t>eformed</a:t>
            </a:r>
            <a:r>
              <a:rPr lang="en-GB" sz="1400" b="1" dirty="0"/>
              <a:t> </a:t>
            </a:r>
            <a:r>
              <a:rPr lang="en-GB" sz="1400" i="0" u="none" strike="noStrike" baseline="0" dirty="0"/>
              <a:t>-</a:t>
            </a:r>
            <a:r>
              <a:rPr lang="en-GB" sz="1400" dirty="0"/>
              <a:t> </a:t>
            </a:r>
            <a:r>
              <a:rPr lang="en-GB" sz="1400" b="0" i="0" u="none" strike="noStrike" baseline="0" dirty="0"/>
              <a:t>to make something have a new shape by twisting, pushing or pulling it</a:t>
            </a:r>
            <a:endParaRPr lang="en-GB" sz="1400" b="0" i="0" u="none" strike="noStrike" baseline="0" dirty="0">
              <a:ea typeface="Calibri"/>
              <a:cs typeface="Calibri"/>
            </a:endParaRPr>
          </a:p>
          <a:p>
            <a:pPr algn="l"/>
            <a:endParaRPr lang="en-GB" sz="1100" b="0" i="0" u="none" strike="noStrike" baseline="0" dirty="0"/>
          </a:p>
          <a:p>
            <a:r>
              <a:rPr lang="en-GB" sz="1400" b="1" dirty="0"/>
              <a:t>d</a:t>
            </a:r>
            <a:r>
              <a:rPr lang="en-GB" sz="1400" b="1" i="0" u="none" strike="noStrike" baseline="0" dirty="0"/>
              <a:t>ensity</a:t>
            </a:r>
            <a:r>
              <a:rPr lang="en-GB" sz="1400" b="1" dirty="0"/>
              <a:t> </a:t>
            </a:r>
            <a:r>
              <a:rPr lang="en-GB" sz="1400" i="0" u="none" strike="noStrike" baseline="0" dirty="0"/>
              <a:t>-</a:t>
            </a:r>
            <a:r>
              <a:rPr lang="en-GB" sz="1400" dirty="0"/>
              <a:t> </a:t>
            </a:r>
            <a:r>
              <a:rPr lang="en-GB" sz="1400" b="0" i="0" u="none" strike="noStrike" baseline="0" dirty="0"/>
              <a:t>a measure of how much material is packed into a certain space</a:t>
            </a:r>
            <a:endParaRPr lang="en-GB" sz="1400" b="0" i="0" u="none" strike="noStrike" baseline="0" dirty="0">
              <a:ea typeface="Calibri"/>
              <a:cs typeface="Calibri"/>
            </a:endParaRPr>
          </a:p>
          <a:p>
            <a:pPr algn="l"/>
            <a:endParaRPr lang="en-GB" sz="1100" dirty="0"/>
          </a:p>
          <a:p>
            <a:r>
              <a:rPr lang="en-GB" sz="1400" b="1" dirty="0"/>
              <a:t>e</a:t>
            </a:r>
            <a:r>
              <a:rPr lang="en-GB" sz="1400" b="1" i="0" u="none" strike="noStrike" baseline="0" dirty="0"/>
              <a:t>lastic</a:t>
            </a:r>
            <a:r>
              <a:rPr lang="en-GB" sz="1400" b="1" dirty="0"/>
              <a:t> </a:t>
            </a:r>
            <a:r>
              <a:rPr lang="en-GB" sz="1400" i="0" u="none" strike="noStrike" baseline="0" dirty="0"/>
              <a:t>-</a:t>
            </a:r>
            <a:r>
              <a:rPr lang="en-GB" sz="1400" dirty="0"/>
              <a:t> </a:t>
            </a:r>
            <a:r>
              <a:rPr lang="en-GB" sz="1400" b="0" i="0" u="none" strike="noStrike" baseline="0" dirty="0"/>
              <a:t>the ability of a </a:t>
            </a:r>
            <a:r>
              <a:rPr lang="en-GB" sz="1400" b="0" i="1" u="none" strike="noStrike" baseline="0" dirty="0"/>
              <a:t>deformed </a:t>
            </a:r>
            <a:r>
              <a:rPr lang="en-GB" sz="1400" b="0" i="0" u="none" strike="noStrike" baseline="0" dirty="0"/>
              <a:t>material to return to its original size and shape when the forces causing the change in shape are removed</a:t>
            </a:r>
          </a:p>
          <a:p>
            <a:endParaRPr lang="en-GB" sz="1100" b="0" i="0" u="none" strike="noStrike" baseline="0" dirty="0"/>
          </a:p>
          <a:p>
            <a:r>
              <a:rPr lang="en-GB" sz="1400" b="1" dirty="0"/>
              <a:t>e</a:t>
            </a:r>
            <a:r>
              <a:rPr lang="en-GB" sz="1400" b="1" i="0" u="none" strike="noStrike" baseline="0" dirty="0"/>
              <a:t>nergy</a:t>
            </a:r>
            <a:r>
              <a:rPr lang="en-GB" sz="1400" dirty="0"/>
              <a:t> - </a:t>
            </a:r>
            <a:r>
              <a:rPr lang="en-GB" sz="1400" b="0" i="0" u="none" strike="noStrike" baseline="0" dirty="0"/>
              <a:t>the ability to do work, energy can be stored or transferred from one thing to another</a:t>
            </a:r>
          </a:p>
        </p:txBody>
      </p:sp>
      <p:sp>
        <p:nvSpPr>
          <p:cNvPr id="8" name="TextBox 7">
            <a:extLst>
              <a:ext uri="{FF2B5EF4-FFF2-40B4-BE49-F238E27FC236}">
                <a16:creationId xmlns:a16="http://schemas.microsoft.com/office/drawing/2014/main" id="{740FA5CD-03BE-99CC-5ABD-8351A59FFE54}"/>
              </a:ext>
            </a:extLst>
          </p:cNvPr>
          <p:cNvSpPr txBox="1"/>
          <p:nvPr/>
        </p:nvSpPr>
        <p:spPr>
          <a:xfrm>
            <a:off x="4716016" y="1124744"/>
            <a:ext cx="4068000" cy="5201424"/>
          </a:xfrm>
          <a:prstGeom prst="rect">
            <a:avLst/>
          </a:prstGeom>
          <a:noFill/>
        </p:spPr>
        <p:txBody>
          <a:bodyPr wrap="square" lIns="91440" tIns="0" rIns="0" bIns="0" anchor="t">
            <a:spAutoFit/>
          </a:bodyPr>
          <a:lstStyle/>
          <a:p>
            <a:r>
              <a:rPr lang="en-GB" sz="1400" b="1" dirty="0"/>
              <a:t>flexibility </a:t>
            </a:r>
            <a:r>
              <a:rPr lang="en-GB" sz="1400" dirty="0"/>
              <a:t>- </a:t>
            </a:r>
            <a:r>
              <a:rPr lang="en-GB" sz="1400" b="0" i="0" u="none" strike="noStrike" baseline="0" dirty="0"/>
              <a:t>the ability of a material to bend and return to its original shape</a:t>
            </a:r>
            <a:endParaRPr lang="en-GB" sz="1400" b="0" i="0" u="none" strike="noStrike" baseline="0" dirty="0">
              <a:ea typeface="Calibri"/>
              <a:cs typeface="Calibri"/>
            </a:endParaRPr>
          </a:p>
          <a:p>
            <a:pPr algn="l"/>
            <a:endParaRPr lang="en-GB" sz="1100" b="1" i="0" u="none" strike="noStrike" baseline="0" dirty="0"/>
          </a:p>
          <a:p>
            <a:r>
              <a:rPr lang="en-GB" sz="1400" b="1" i="0" u="none" strike="noStrike" baseline="0" dirty="0"/>
              <a:t>hardness</a:t>
            </a:r>
            <a:r>
              <a:rPr lang="en-GB" sz="1400" b="1" dirty="0"/>
              <a:t> </a:t>
            </a:r>
            <a:r>
              <a:rPr lang="en-GB" sz="1400" dirty="0"/>
              <a:t>- </a:t>
            </a:r>
            <a:r>
              <a:rPr lang="en-GB" sz="1400" b="0" i="0" u="none" strike="noStrike" baseline="0" dirty="0"/>
              <a:t>a measure of how hard a material is</a:t>
            </a:r>
            <a:endParaRPr lang="en-GB" sz="1400" b="0" i="0" u="none" strike="noStrike" baseline="0" dirty="0">
              <a:ea typeface="Calibri"/>
              <a:cs typeface="Calibri"/>
            </a:endParaRPr>
          </a:p>
          <a:p>
            <a:pPr algn="l"/>
            <a:endParaRPr lang="en-GB" sz="1100" b="1" i="0" u="none" strike="noStrike" baseline="0" dirty="0"/>
          </a:p>
          <a:p>
            <a:r>
              <a:rPr lang="en-GB" sz="1400" b="1" dirty="0"/>
              <a:t>material </a:t>
            </a:r>
            <a:r>
              <a:rPr lang="en-GB" sz="1400" dirty="0"/>
              <a:t>- a substance that something is made of</a:t>
            </a:r>
            <a:endParaRPr lang="en-GB" sz="1400" dirty="0">
              <a:ea typeface="Calibri"/>
              <a:cs typeface="Calibri"/>
            </a:endParaRPr>
          </a:p>
          <a:p>
            <a:pPr algn="l"/>
            <a:endParaRPr lang="en-GB" sz="1100" b="1" dirty="0"/>
          </a:p>
          <a:p>
            <a:r>
              <a:rPr lang="en-GB" sz="1400" b="1" dirty="0"/>
              <a:t>properties </a:t>
            </a:r>
            <a:r>
              <a:rPr lang="en-GB" sz="1400" dirty="0"/>
              <a:t>- describes what the material is like/can do, e.g., hard, smooth, strong</a:t>
            </a:r>
          </a:p>
          <a:p>
            <a:pPr algn="l"/>
            <a:endParaRPr lang="en-GB" sz="1100" b="1" dirty="0"/>
          </a:p>
          <a:p>
            <a:r>
              <a:rPr lang="en-GB" sz="1400" b="1" dirty="0"/>
              <a:t>r</a:t>
            </a:r>
            <a:r>
              <a:rPr lang="en-GB" sz="1400" b="1" i="0" u="none" strike="noStrike" baseline="0" dirty="0"/>
              <a:t>esin</a:t>
            </a:r>
            <a:r>
              <a:rPr lang="en-GB" sz="1400" b="1" dirty="0"/>
              <a:t> </a:t>
            </a:r>
            <a:r>
              <a:rPr lang="en-GB" sz="1400" dirty="0"/>
              <a:t>- </a:t>
            </a:r>
            <a:r>
              <a:rPr lang="en-GB" sz="1400" b="0" i="0" u="none" strike="noStrike" baseline="0" dirty="0"/>
              <a:t>thick, sticky liquid substance</a:t>
            </a:r>
            <a:endParaRPr lang="en-GB" sz="1400" b="0" i="0" u="none" strike="noStrike" baseline="0" dirty="0">
              <a:ea typeface="Calibri"/>
              <a:cs typeface="Calibri"/>
            </a:endParaRPr>
          </a:p>
          <a:p>
            <a:pPr algn="l"/>
            <a:endParaRPr lang="en-GB" sz="1100" dirty="0"/>
          </a:p>
          <a:p>
            <a:r>
              <a:rPr lang="en-GB" sz="1400" b="1" dirty="0"/>
              <a:t>sustainable </a:t>
            </a:r>
            <a:r>
              <a:rPr lang="en-GB" sz="1400" i="0" u="none" strike="noStrike" baseline="0" dirty="0"/>
              <a:t>-</a:t>
            </a:r>
            <a:r>
              <a:rPr lang="en-GB" sz="1400" dirty="0"/>
              <a:t> the idea that humans must interact with the environment in a way that means there will be enough resources left for future generations</a:t>
            </a:r>
          </a:p>
          <a:p>
            <a:endParaRPr lang="en-GB" sz="1100" b="1" dirty="0"/>
          </a:p>
          <a:p>
            <a:r>
              <a:rPr lang="en-GB" sz="1400" b="1" dirty="0"/>
              <a:t>u</a:t>
            </a:r>
            <a:r>
              <a:rPr lang="en-GB" sz="1400" b="1" i="0" u="none" strike="noStrike" baseline="0" dirty="0"/>
              <a:t>nsustainable</a:t>
            </a:r>
            <a:r>
              <a:rPr lang="en-GB" sz="1400" b="1" dirty="0"/>
              <a:t> </a:t>
            </a:r>
            <a:r>
              <a:rPr lang="en-GB" sz="1400" dirty="0"/>
              <a:t>- there is no way to keep doing something at the same rate or in the same way, e.g. some human activities use natural resources more quickly that they can be replaced</a:t>
            </a:r>
          </a:p>
          <a:p>
            <a:endParaRPr lang="en-GB" sz="1100" b="1" i="0" u="none" strike="noStrike" baseline="0" dirty="0"/>
          </a:p>
          <a:p>
            <a:r>
              <a:rPr lang="en-GB" sz="1400" b="1" dirty="0"/>
              <a:t>vibrating </a:t>
            </a:r>
            <a:r>
              <a:rPr lang="en-GB" sz="1400" dirty="0"/>
              <a:t>- very</a:t>
            </a:r>
            <a:r>
              <a:rPr lang="en-GB" sz="1400" b="0" i="0" u="none" strike="noStrike" baseline="0" dirty="0"/>
              <a:t> quickly moving back and forth or up and down</a:t>
            </a:r>
            <a:endParaRPr lang="en-GB" sz="1400" b="0" i="0" u="none" strike="noStrike" baseline="0" dirty="0">
              <a:ea typeface="Calibri"/>
              <a:cs typeface="Calibri"/>
            </a:endParaRPr>
          </a:p>
          <a:p>
            <a:pPr algn="l"/>
            <a:endParaRPr lang="en-GB" sz="1100" dirty="0"/>
          </a:p>
          <a:p>
            <a:r>
              <a:rPr lang="en-GB" sz="1400" b="1" dirty="0"/>
              <a:t>willow </a:t>
            </a:r>
            <a:r>
              <a:rPr lang="en-GB" sz="1400" dirty="0"/>
              <a:t>- a type of tree</a:t>
            </a:r>
            <a:endParaRPr lang="en-GB" sz="1400" dirty="0">
              <a:ea typeface="Calibri"/>
              <a:cs typeface="Calibri"/>
            </a:endParaRPr>
          </a:p>
        </p:txBody>
      </p:sp>
      <p:pic>
        <p:nvPicPr>
          <p:cNvPr id="6" name="Picture 5" descr="A group of green bamboo stems&#10;&#10;Description automatically generated">
            <a:extLst>
              <a:ext uri="{FF2B5EF4-FFF2-40B4-BE49-F238E27FC236}">
                <a16:creationId xmlns:a16="http://schemas.microsoft.com/office/drawing/2014/main" id="{2BD1147C-54EF-7C05-5A90-062B658449C8}"/>
              </a:ext>
            </a:extLst>
          </p:cNvPr>
          <p:cNvPicPr>
            <a:picLocks noChangeAspect="1"/>
          </p:cNvPicPr>
          <p:nvPr/>
        </p:nvPicPr>
        <p:blipFill rotWithShape="1">
          <a:blip r:embed="rId3"/>
          <a:srcRect t="8844" r="124" b="54717"/>
          <a:stretch/>
        </p:blipFill>
        <p:spPr>
          <a:xfrm>
            <a:off x="6398031" y="365660"/>
            <a:ext cx="2215862" cy="602824"/>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2833466" y="5758518"/>
            <a:ext cx="3486921" cy="82303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GB" dirty="0">
                <a:solidFill>
                  <a:prstClr val="white"/>
                </a:solidFill>
                <a:latin typeface="Calibri" panose="020F0502020204030204"/>
                <a:cs typeface="Calibri"/>
              </a:rPr>
              <a:t>What do you think this is?</a:t>
            </a:r>
            <a:endParaRPr lang="en-GB" dirty="0">
              <a:solidFill>
                <a:prstClr val="white"/>
              </a:solidFill>
              <a:cs typeface="Calibri"/>
            </a:endParaRPr>
          </a:p>
        </p:txBody>
      </p:sp>
      <p:pic>
        <p:nvPicPr>
          <p:cNvPr id="5" name="Picture 4" descr="A tall bamboo trees with green leaves&#10;&#10;Description automatically generated">
            <a:extLst>
              <a:ext uri="{FF2B5EF4-FFF2-40B4-BE49-F238E27FC236}">
                <a16:creationId xmlns:a16="http://schemas.microsoft.com/office/drawing/2014/main" id="{199DE5AA-5EA3-5550-74DE-F4BB5ADEED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49973" y="1436435"/>
            <a:ext cx="6240320" cy="4156929"/>
          </a:xfrm>
          <a:prstGeom prst="rect">
            <a:avLst/>
          </a:prstGeom>
          <a:ln w="38100">
            <a:solidFill>
              <a:srgbClr val="3EB1C8"/>
            </a:solidFill>
          </a:ln>
        </p:spPr>
      </p:pic>
    </p:spTree>
    <p:extLst>
      <p:ext uri="{BB962C8B-B14F-4D97-AF65-F5344CB8AC3E}">
        <p14:creationId xmlns:p14="http://schemas.microsoft.com/office/powerpoint/2010/main" val="213834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cs typeface="Calibri"/>
              </a:rPr>
              <a:t>What did the scientists know about cricket bats?</a:t>
            </a:r>
            <a:endParaRPr lang="en-US" dirty="0"/>
          </a:p>
        </p:txBody>
      </p:sp>
      <p:pic>
        <p:nvPicPr>
          <p:cNvPr id="5" name="Picture 4" descr="A close-up of a cricket bat&#10;&#10;Description automatically generated">
            <a:extLst>
              <a:ext uri="{FF2B5EF4-FFF2-40B4-BE49-F238E27FC236}">
                <a16:creationId xmlns:a16="http://schemas.microsoft.com/office/drawing/2014/main" id="{A603B979-96B3-CF53-4A9F-1947F21D27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83564" y="2648434"/>
            <a:ext cx="1157457" cy="2915590"/>
          </a:xfrm>
          <a:prstGeom prst="rect">
            <a:avLst/>
          </a:prstGeom>
          <a:ln w="38100">
            <a:solidFill>
              <a:srgbClr val="3EB1C8"/>
            </a:solidFill>
          </a:ln>
        </p:spPr>
      </p:pic>
      <p:sp>
        <p:nvSpPr>
          <p:cNvPr id="16" name="TextBox 15">
            <a:extLst>
              <a:ext uri="{FF2B5EF4-FFF2-40B4-BE49-F238E27FC236}">
                <a16:creationId xmlns:a16="http://schemas.microsoft.com/office/drawing/2014/main" id="{1B7F4CC7-85AF-0FBC-31AE-5DBECFC3180F}"/>
              </a:ext>
            </a:extLst>
          </p:cNvPr>
          <p:cNvSpPr txBox="1"/>
          <p:nvPr/>
        </p:nvSpPr>
        <p:spPr>
          <a:xfrm>
            <a:off x="2571916" y="1971787"/>
            <a:ext cx="3980833" cy="369332"/>
          </a:xfrm>
          <a:prstGeom prst="rect">
            <a:avLst/>
          </a:prstGeom>
          <a:noFill/>
        </p:spPr>
        <p:txBody>
          <a:bodyPr wrap="square">
            <a:spAutoFit/>
          </a:bodyPr>
          <a:lstStyle/>
          <a:p>
            <a:r>
              <a:rPr lang="en-GB" b="1" dirty="0"/>
              <a:t>Cricket bats </a:t>
            </a:r>
            <a:r>
              <a:rPr lang="en-GB" dirty="0"/>
              <a:t>are made from </a:t>
            </a:r>
            <a:r>
              <a:rPr lang="en-GB" b="1" dirty="0"/>
              <a:t>willow</a:t>
            </a:r>
            <a:r>
              <a:rPr lang="en-GB" dirty="0"/>
              <a:t>.</a:t>
            </a:r>
          </a:p>
        </p:txBody>
      </p:sp>
      <p:sp>
        <p:nvSpPr>
          <p:cNvPr id="22" name="Rectangle: Rounded Corners 21">
            <a:extLst>
              <a:ext uri="{FF2B5EF4-FFF2-40B4-BE49-F238E27FC236}">
                <a16:creationId xmlns:a16="http://schemas.microsoft.com/office/drawing/2014/main" id="{6FA30A6A-FF19-FBF8-FA4E-F6060DFE40CA}"/>
              </a:ext>
            </a:extLst>
          </p:cNvPr>
          <p:cNvSpPr/>
          <p:nvPr/>
        </p:nvSpPr>
        <p:spPr>
          <a:xfrm>
            <a:off x="3938723" y="4711199"/>
            <a:ext cx="3221837" cy="85061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properties does a cricket bat have?</a:t>
            </a:r>
          </a:p>
        </p:txBody>
      </p:sp>
      <p:sp>
        <p:nvSpPr>
          <p:cNvPr id="24" name="TextBox 23">
            <a:extLst>
              <a:ext uri="{FF2B5EF4-FFF2-40B4-BE49-F238E27FC236}">
                <a16:creationId xmlns:a16="http://schemas.microsoft.com/office/drawing/2014/main" id="{37C79237-C5C9-79AA-ACB1-552759A1F429}"/>
              </a:ext>
            </a:extLst>
          </p:cNvPr>
          <p:cNvSpPr txBox="1"/>
          <p:nvPr/>
        </p:nvSpPr>
        <p:spPr>
          <a:xfrm>
            <a:off x="3624658" y="3222866"/>
            <a:ext cx="3994030" cy="923330"/>
          </a:xfrm>
          <a:prstGeom prst="rect">
            <a:avLst/>
          </a:prstGeom>
          <a:noFill/>
        </p:spPr>
        <p:txBody>
          <a:bodyPr wrap="square">
            <a:spAutoFit/>
          </a:bodyPr>
          <a:lstStyle/>
          <a:p>
            <a:r>
              <a:rPr lang="en-GB" dirty="0"/>
              <a:t>The scientists had a background of playing cricket and understood what </a:t>
            </a:r>
            <a:r>
              <a:rPr lang="en-GB" b="1" dirty="0"/>
              <a:t>properties</a:t>
            </a:r>
            <a:r>
              <a:rPr lang="en-GB" dirty="0"/>
              <a:t> a cricket bat has to have.</a:t>
            </a:r>
          </a:p>
        </p:txBody>
      </p:sp>
      <p:sp>
        <p:nvSpPr>
          <p:cNvPr id="26" name="TextBox 25">
            <a:extLst>
              <a:ext uri="{FF2B5EF4-FFF2-40B4-BE49-F238E27FC236}">
                <a16:creationId xmlns:a16="http://schemas.microsoft.com/office/drawing/2014/main" id="{0C063414-9E02-2CEA-1FA5-FA3CA62881AA}"/>
              </a:ext>
            </a:extLst>
          </p:cNvPr>
          <p:cNvSpPr txBox="1"/>
          <p:nvPr/>
        </p:nvSpPr>
        <p:spPr>
          <a:xfrm flipH="1">
            <a:off x="1839092" y="5718504"/>
            <a:ext cx="1455898" cy="276999"/>
          </a:xfrm>
          <a:prstGeom prst="rect">
            <a:avLst/>
          </a:prstGeom>
          <a:noFill/>
        </p:spPr>
        <p:txBody>
          <a:bodyPr wrap="square" rtlCol="0">
            <a:spAutoFit/>
          </a:bodyPr>
          <a:lstStyle/>
          <a:p>
            <a:r>
              <a:rPr lang="en-GB" sz="1200" dirty="0"/>
              <a:t>© </a:t>
            </a:r>
            <a:r>
              <a:rPr lang="en-GB" sz="1200" dirty="0" err="1"/>
              <a:t>THUGCHILDz</a:t>
            </a:r>
            <a:r>
              <a:rPr lang="en-GB" sz="1200" dirty="0"/>
              <a:t>*</a:t>
            </a:r>
          </a:p>
        </p:txBody>
      </p:sp>
    </p:spTree>
    <p:extLst>
      <p:ext uri="{BB962C8B-B14F-4D97-AF65-F5344CB8AC3E}">
        <p14:creationId xmlns:p14="http://schemas.microsoft.com/office/powerpoint/2010/main" val="4189063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cs typeface="Calibri"/>
              </a:rPr>
              <a:t>What did the scientists know about willow and bamboo?</a:t>
            </a:r>
            <a:endParaRPr lang="en-US" dirty="0"/>
          </a:p>
        </p:txBody>
      </p:sp>
      <p:pic>
        <p:nvPicPr>
          <p:cNvPr id="12" name="Picture 11" descr="A group of trees&#10;&#10;Description automatically generated with medium confidence">
            <a:extLst>
              <a:ext uri="{FF2B5EF4-FFF2-40B4-BE49-F238E27FC236}">
                <a16:creationId xmlns:a16="http://schemas.microsoft.com/office/drawing/2014/main" id="{E2337B3D-64D7-536B-453D-C3F52274539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34921" y="2949990"/>
            <a:ext cx="2404242" cy="2915590"/>
          </a:xfrm>
          <a:prstGeom prst="rect">
            <a:avLst/>
          </a:prstGeom>
          <a:ln w="38100">
            <a:solidFill>
              <a:srgbClr val="3EB1C8"/>
            </a:solidFill>
          </a:ln>
        </p:spPr>
      </p:pic>
      <p:pic>
        <p:nvPicPr>
          <p:cNvPr id="14" name="Picture 13" descr="A picture containing plant&#10;&#10;Description automatically generated">
            <a:extLst>
              <a:ext uri="{FF2B5EF4-FFF2-40B4-BE49-F238E27FC236}">
                <a16:creationId xmlns:a16="http://schemas.microsoft.com/office/drawing/2014/main" id="{409058E7-DB47-76C3-94D1-5B4100B250C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263714" y="2926019"/>
            <a:ext cx="2404242" cy="2915590"/>
          </a:xfrm>
          <a:prstGeom prst="rect">
            <a:avLst/>
          </a:prstGeom>
          <a:ln w="38100">
            <a:solidFill>
              <a:srgbClr val="3EB1C8"/>
            </a:solidFill>
          </a:ln>
        </p:spPr>
      </p:pic>
      <p:sp>
        <p:nvSpPr>
          <p:cNvPr id="18" name="TextBox 17">
            <a:extLst>
              <a:ext uri="{FF2B5EF4-FFF2-40B4-BE49-F238E27FC236}">
                <a16:creationId xmlns:a16="http://schemas.microsoft.com/office/drawing/2014/main" id="{C464BCC8-257D-CCC8-6758-2B6D58614EA3}"/>
              </a:ext>
            </a:extLst>
          </p:cNvPr>
          <p:cNvSpPr txBox="1"/>
          <p:nvPr/>
        </p:nvSpPr>
        <p:spPr>
          <a:xfrm>
            <a:off x="996356" y="2000971"/>
            <a:ext cx="3076734" cy="64633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Global supplies of </a:t>
            </a:r>
            <a:r>
              <a:rPr lang="en-GB" b="1" dirty="0"/>
              <a:t>willow</a:t>
            </a:r>
            <a:r>
              <a:rPr lang="en-GB" dirty="0"/>
              <a:t> are becoming </a:t>
            </a:r>
            <a:r>
              <a:rPr lang="en-GB" b="1" dirty="0">
                <a:solidFill>
                  <a:srgbClr val="3EB1C8"/>
                </a:solidFill>
              </a:rPr>
              <a:t>unsustainable</a:t>
            </a:r>
            <a:r>
              <a:rPr lang="en-GB" dirty="0"/>
              <a:t>.</a:t>
            </a:r>
          </a:p>
        </p:txBody>
      </p:sp>
      <p:sp>
        <p:nvSpPr>
          <p:cNvPr id="20" name="TextBox 19">
            <a:extLst>
              <a:ext uri="{FF2B5EF4-FFF2-40B4-BE49-F238E27FC236}">
                <a16:creationId xmlns:a16="http://schemas.microsoft.com/office/drawing/2014/main" id="{02AD9C3E-BB52-3005-F7C8-4D8BB04FE064}"/>
              </a:ext>
            </a:extLst>
          </p:cNvPr>
          <p:cNvSpPr txBox="1"/>
          <p:nvPr/>
        </p:nvSpPr>
        <p:spPr>
          <a:xfrm>
            <a:off x="4572548" y="1920131"/>
            <a:ext cx="4475200" cy="923330"/>
          </a:xfrm>
          <a:prstGeom prst="rect">
            <a:avLst/>
          </a:prstGeom>
          <a:noFill/>
        </p:spPr>
        <p:txBody>
          <a:bodyPr wrap="square" lIns="91440" tIns="45720" rIns="91440" bIns="45720" rtlCol="0" anchor="t">
            <a:spAutoFit/>
          </a:bodyPr>
          <a:lstStyle/>
          <a:p>
            <a:r>
              <a:rPr lang="en-GB" b="1" dirty="0"/>
              <a:t>Bamboo</a:t>
            </a:r>
            <a:r>
              <a:rPr lang="en-GB" dirty="0"/>
              <a:t> is a highly </a:t>
            </a:r>
            <a:r>
              <a:rPr lang="en-GB" b="1" dirty="0">
                <a:solidFill>
                  <a:srgbClr val="3EB1C8"/>
                </a:solidFill>
              </a:rPr>
              <a:t>sustainable</a:t>
            </a:r>
            <a:r>
              <a:rPr lang="en-GB" dirty="0"/>
              <a:t> and versatile material that is used for many different purposes.</a:t>
            </a:r>
          </a:p>
        </p:txBody>
      </p:sp>
      <p:sp>
        <p:nvSpPr>
          <p:cNvPr id="28" name="TextBox 27">
            <a:extLst>
              <a:ext uri="{FF2B5EF4-FFF2-40B4-BE49-F238E27FC236}">
                <a16:creationId xmlns:a16="http://schemas.microsoft.com/office/drawing/2014/main" id="{FE13E9E7-F130-AE22-DE02-78BE2959EBC7}"/>
              </a:ext>
            </a:extLst>
          </p:cNvPr>
          <p:cNvSpPr txBox="1"/>
          <p:nvPr/>
        </p:nvSpPr>
        <p:spPr>
          <a:xfrm flipH="1">
            <a:off x="2098794" y="5964055"/>
            <a:ext cx="891694" cy="276999"/>
          </a:xfrm>
          <a:prstGeom prst="rect">
            <a:avLst/>
          </a:prstGeom>
          <a:noFill/>
        </p:spPr>
        <p:txBody>
          <a:bodyPr wrap="square" rtlCol="0">
            <a:spAutoFit/>
          </a:bodyPr>
          <a:lstStyle/>
          <a:p>
            <a:r>
              <a:rPr lang="en-GB" sz="1200" dirty="0"/>
              <a:t>© Willow*</a:t>
            </a:r>
          </a:p>
        </p:txBody>
      </p:sp>
      <p:sp>
        <p:nvSpPr>
          <p:cNvPr id="30" name="Rectangle: Rounded Corners 29">
            <a:extLst>
              <a:ext uri="{FF2B5EF4-FFF2-40B4-BE49-F238E27FC236}">
                <a16:creationId xmlns:a16="http://schemas.microsoft.com/office/drawing/2014/main" id="{FCBD9F8E-D126-EC82-806A-895B22074F0B}"/>
              </a:ext>
            </a:extLst>
          </p:cNvPr>
          <p:cNvSpPr/>
          <p:nvPr/>
        </p:nvSpPr>
        <p:spPr>
          <a:xfrm>
            <a:off x="4568370" y="6106087"/>
            <a:ext cx="3795768" cy="45177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other uses does bamboo have?</a:t>
            </a:r>
          </a:p>
        </p:txBody>
      </p:sp>
    </p:spTree>
    <p:extLst>
      <p:ext uri="{BB962C8B-B14F-4D97-AF65-F5344CB8AC3E}">
        <p14:creationId xmlns:p14="http://schemas.microsoft.com/office/powerpoint/2010/main" val="1404606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sp>
        <p:nvSpPr>
          <p:cNvPr id="5" name="TextBox 4">
            <a:extLst>
              <a:ext uri="{FF2B5EF4-FFF2-40B4-BE49-F238E27FC236}">
                <a16:creationId xmlns:a16="http://schemas.microsoft.com/office/drawing/2014/main" id="{39DFD53B-B947-6F73-AEDB-8D6387361C43}"/>
              </a:ext>
            </a:extLst>
          </p:cNvPr>
          <p:cNvSpPr txBox="1"/>
          <p:nvPr/>
        </p:nvSpPr>
        <p:spPr>
          <a:xfrm>
            <a:off x="631317" y="1477479"/>
            <a:ext cx="8244489" cy="3970318"/>
          </a:xfrm>
          <a:prstGeom prst="rect">
            <a:avLst/>
          </a:prstGeom>
          <a:noFill/>
        </p:spPr>
        <p:txBody>
          <a:bodyPr wrap="square" lIns="91440" tIns="45720" rIns="91440" bIns="45720" rtlCol="0" anchor="t">
            <a:spAutoFit/>
          </a:bodyPr>
          <a:lstStyle/>
          <a:p>
            <a:r>
              <a:rPr lang="en-GB" dirty="0"/>
              <a:t>The scientists made a bamboo bat.</a:t>
            </a:r>
          </a:p>
          <a:p>
            <a:endParaRPr lang="en-GB" dirty="0"/>
          </a:p>
          <a:p>
            <a:r>
              <a:rPr lang="en-GB" dirty="0"/>
              <a:t>They tested the bamboo bat and a willow bat to find out:</a:t>
            </a:r>
          </a:p>
          <a:p>
            <a:endParaRPr lang="en-GB" dirty="0"/>
          </a:p>
          <a:p>
            <a:pPr algn="r"/>
            <a:endParaRPr lang="en-GB" dirty="0"/>
          </a:p>
          <a:p>
            <a:r>
              <a:rPr lang="en-GB" dirty="0"/>
              <a:t>how </a:t>
            </a:r>
            <a:r>
              <a:rPr lang="en-GB" b="1" dirty="0"/>
              <a:t>squashy</a:t>
            </a:r>
            <a:r>
              <a:rPr lang="en-GB" dirty="0"/>
              <a:t> the bat was</a:t>
            </a:r>
            <a:endParaRPr lang="en-GB" b="1" dirty="0"/>
          </a:p>
          <a:p>
            <a:endParaRPr lang="en-GB" dirty="0"/>
          </a:p>
          <a:p>
            <a:r>
              <a:rPr lang="en-GB" dirty="0"/>
              <a:t>how </a:t>
            </a:r>
            <a:r>
              <a:rPr lang="en-GB" b="1" dirty="0"/>
              <a:t>bendy</a:t>
            </a:r>
            <a:r>
              <a:rPr lang="en-GB" dirty="0"/>
              <a:t> the bat was</a:t>
            </a:r>
          </a:p>
          <a:p>
            <a:endParaRPr lang="en-GB" dirty="0"/>
          </a:p>
          <a:p>
            <a:r>
              <a:rPr lang="en-GB" dirty="0"/>
              <a:t>how </a:t>
            </a:r>
            <a:r>
              <a:rPr lang="en-GB" b="1" dirty="0"/>
              <a:t>hard</a:t>
            </a:r>
            <a:r>
              <a:rPr lang="en-GB" dirty="0"/>
              <a:t> the bat was</a:t>
            </a:r>
          </a:p>
          <a:p>
            <a:endParaRPr lang="en-GB" dirty="0"/>
          </a:p>
          <a:p>
            <a:r>
              <a:rPr lang="en-GB" dirty="0"/>
              <a:t>how </a:t>
            </a:r>
            <a:r>
              <a:rPr lang="en-GB" b="1" dirty="0"/>
              <a:t>shaky</a:t>
            </a:r>
            <a:r>
              <a:rPr lang="en-GB" dirty="0"/>
              <a:t> the bat was</a:t>
            </a:r>
          </a:p>
          <a:p>
            <a:endParaRPr lang="en-GB" dirty="0"/>
          </a:p>
          <a:p>
            <a:r>
              <a:rPr lang="en-GB" dirty="0"/>
              <a:t>how </a:t>
            </a:r>
            <a:r>
              <a:rPr lang="en-GB" b="1" dirty="0"/>
              <a:t>bouncy</a:t>
            </a:r>
            <a:r>
              <a:rPr lang="en-GB" dirty="0"/>
              <a:t> the bat was</a:t>
            </a:r>
          </a:p>
        </p:txBody>
      </p:sp>
      <p:pic>
        <p:nvPicPr>
          <p:cNvPr id="12" name="Picture 11" descr="A close-up of a skateboard&#10;&#10;Description automatically generated">
            <a:extLst>
              <a:ext uri="{FF2B5EF4-FFF2-40B4-BE49-F238E27FC236}">
                <a16:creationId xmlns:a16="http://schemas.microsoft.com/office/drawing/2014/main" id="{C63FA187-F3F6-CD7E-8B81-0EC2FC7249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45837" y="2680978"/>
            <a:ext cx="1009712" cy="2579815"/>
          </a:xfrm>
          <a:prstGeom prst="rect">
            <a:avLst/>
          </a:prstGeom>
          <a:ln w="28575">
            <a:solidFill>
              <a:srgbClr val="3EB1C8"/>
            </a:solidFill>
          </a:ln>
        </p:spPr>
      </p:pic>
      <p:pic>
        <p:nvPicPr>
          <p:cNvPr id="14" name="Picture 13" descr="A machine with a round metal object&#10;&#10;Description automatically generated">
            <a:extLst>
              <a:ext uri="{FF2B5EF4-FFF2-40B4-BE49-F238E27FC236}">
                <a16:creationId xmlns:a16="http://schemas.microsoft.com/office/drawing/2014/main" id="{D6FA433F-A355-45AF-F64B-B029C30794B6}"/>
              </a:ext>
            </a:extLst>
          </p:cNvPr>
          <p:cNvPicPr>
            <a:picLocks noChangeAspect="1"/>
          </p:cNvPicPr>
          <p:nvPr/>
        </p:nvPicPr>
        <p:blipFill rotWithShape="1">
          <a:blip r:embed="rId4"/>
          <a:srcRect l="1759" t="2330" r="1894" b="1792"/>
          <a:stretch/>
        </p:blipFill>
        <p:spPr>
          <a:xfrm>
            <a:off x="5052779" y="2731203"/>
            <a:ext cx="3286920" cy="2473481"/>
          </a:xfrm>
          <a:prstGeom prst="rect">
            <a:avLst/>
          </a:prstGeom>
          <a:ln w="28575">
            <a:solidFill>
              <a:srgbClr val="3EB1C8"/>
            </a:solidFill>
          </a:ln>
        </p:spPr>
      </p:pic>
      <p:sp>
        <p:nvSpPr>
          <p:cNvPr id="16" name="Rectangle: Rounded Corners 15">
            <a:extLst>
              <a:ext uri="{FF2B5EF4-FFF2-40B4-BE49-F238E27FC236}">
                <a16:creationId xmlns:a16="http://schemas.microsoft.com/office/drawing/2014/main" id="{5984CD8A-387D-C487-B78C-C69082F22C30}"/>
              </a:ext>
            </a:extLst>
          </p:cNvPr>
          <p:cNvSpPr/>
          <p:nvPr/>
        </p:nvSpPr>
        <p:spPr>
          <a:xfrm>
            <a:off x="631317" y="5701424"/>
            <a:ext cx="3987087" cy="831419"/>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alibri" panose="020F0502020204030204" pitchFamily="34" charset="0"/>
                <a:ea typeface="Calibri" panose="020F0502020204030204" pitchFamily="34" charset="0"/>
                <a:cs typeface="Times New Roman" panose="02020603050405020304" pitchFamily="18" charset="0"/>
              </a:rPr>
              <a:t>Why do you think it was necessary to perform different tests on the bats</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dirty="0"/>
          </a:p>
        </p:txBody>
      </p:sp>
      <p:sp>
        <p:nvSpPr>
          <p:cNvPr id="18" name="TextBox 17">
            <a:extLst>
              <a:ext uri="{FF2B5EF4-FFF2-40B4-BE49-F238E27FC236}">
                <a16:creationId xmlns:a16="http://schemas.microsoft.com/office/drawing/2014/main" id="{26548F72-5F99-3AC4-107D-8D8A71D3CEB2}"/>
              </a:ext>
            </a:extLst>
          </p:cNvPr>
          <p:cNvSpPr txBox="1"/>
          <p:nvPr/>
        </p:nvSpPr>
        <p:spPr>
          <a:xfrm>
            <a:off x="4884100" y="5705952"/>
            <a:ext cx="4030679"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ea typeface="+mn-lt"/>
                <a:cs typeface="+mn-lt"/>
              </a:rPr>
              <a:t>A compression machine is used to test how much a material can be squashed by a force pressing down on it. </a:t>
            </a:r>
            <a:endParaRPr lang="en-GB" i="1" dirty="0">
              <a:ea typeface="+mn-lt"/>
              <a:cs typeface="+mn-lt"/>
            </a:endParaRPr>
          </a:p>
        </p:txBody>
      </p:sp>
      <p:sp>
        <p:nvSpPr>
          <p:cNvPr id="20" name="TextBox 19">
            <a:extLst>
              <a:ext uri="{FF2B5EF4-FFF2-40B4-BE49-F238E27FC236}">
                <a16:creationId xmlns:a16="http://schemas.microsoft.com/office/drawing/2014/main" id="{58C637DD-5598-4920-D004-F339719ED421}"/>
              </a:ext>
            </a:extLst>
          </p:cNvPr>
          <p:cNvSpPr txBox="1"/>
          <p:nvPr/>
        </p:nvSpPr>
        <p:spPr>
          <a:xfrm>
            <a:off x="5051609" y="5264410"/>
            <a:ext cx="4572000" cy="307777"/>
          </a:xfrm>
          <a:prstGeom prst="rect">
            <a:avLst/>
          </a:prstGeom>
          <a:noFill/>
        </p:spPr>
        <p:txBody>
          <a:bodyPr wrap="square" lIns="91440" tIns="45720" rIns="91440" bIns="45720" anchor="t">
            <a:spAutoFit/>
          </a:bodyPr>
          <a:lstStyle/>
          <a:p>
            <a:r>
              <a:rPr lang="en-GB" sz="1400" dirty="0">
                <a:ea typeface="+mn-lt"/>
                <a:cs typeface="+mn-lt"/>
              </a:rPr>
              <a:t>© Cjp24*</a:t>
            </a:r>
            <a:endParaRPr lang="en-US" sz="1400" dirty="0"/>
          </a:p>
        </p:txBody>
      </p:sp>
    </p:spTree>
    <p:extLst>
      <p:ext uri="{BB962C8B-B14F-4D97-AF65-F5344CB8AC3E}">
        <p14:creationId xmlns:p14="http://schemas.microsoft.com/office/powerpoint/2010/main" val="1255513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the scientists find out?</a:t>
            </a:r>
          </a:p>
        </p:txBody>
      </p:sp>
      <p:sp>
        <p:nvSpPr>
          <p:cNvPr id="5" name="TextBox 4">
            <a:extLst>
              <a:ext uri="{FF2B5EF4-FFF2-40B4-BE49-F238E27FC236}">
                <a16:creationId xmlns:a16="http://schemas.microsoft.com/office/drawing/2014/main" id="{9775954A-E9FC-819D-5539-C293FCA9AE4A}"/>
              </a:ext>
            </a:extLst>
          </p:cNvPr>
          <p:cNvSpPr txBox="1"/>
          <p:nvPr/>
        </p:nvSpPr>
        <p:spPr>
          <a:xfrm>
            <a:off x="629724" y="1377383"/>
            <a:ext cx="7906045" cy="671915"/>
          </a:xfrm>
          <a:prstGeom prst="rect">
            <a:avLst/>
          </a:prstGeom>
          <a:noFill/>
        </p:spPr>
        <p:txBody>
          <a:bodyPr wrap="square" lIns="91440" tIns="45720" rIns="91440" bIns="45720" anchor="t">
            <a:spAutoFit/>
          </a:bodyPr>
          <a:lstStyle/>
          <a:p>
            <a:pPr>
              <a:lnSpc>
                <a:spcPct val="107000"/>
              </a:lnSpc>
              <a:spcAft>
                <a:spcPts val="800"/>
              </a:spcAft>
            </a:pPr>
            <a:r>
              <a:rPr lang="en-GB" b="1" dirty="0">
                <a:latin typeface="Calibri"/>
                <a:ea typeface="Calibri" panose="020F0502020204030204" pitchFamily="34" charset="0"/>
                <a:cs typeface="Times New Roman"/>
              </a:rPr>
              <a:t>Similarities</a:t>
            </a:r>
            <a:br>
              <a:rPr lang="en-GB" b="1" dirty="0">
                <a:latin typeface="Calibri"/>
                <a:ea typeface="Calibri" panose="020F0502020204030204" pitchFamily="34" charset="0"/>
                <a:cs typeface="Times New Roman"/>
              </a:rPr>
            </a:br>
            <a:r>
              <a:rPr lang="en-GB" dirty="0">
                <a:latin typeface="Calibri"/>
                <a:ea typeface="Calibri" panose="020F0502020204030204" pitchFamily="34" charset="0"/>
                <a:cs typeface="Times New Roman"/>
              </a:rPr>
              <a:t>Bamboo</a:t>
            </a:r>
            <a:r>
              <a:rPr lang="en-GB" sz="1800" dirty="0">
                <a:effectLst/>
                <a:latin typeface="Calibri"/>
                <a:ea typeface="Calibri" panose="020F0502020204030204" pitchFamily="34" charset="0"/>
                <a:cs typeface="Times New Roman"/>
              </a:rPr>
              <a:t> cricket bats perform very like traditional willow bats.</a:t>
            </a:r>
            <a:endParaRPr lang="en-US" dirty="0">
              <a:latin typeface="Calibri"/>
              <a:cs typeface="Times New Roman"/>
            </a:endParaRPr>
          </a:p>
        </p:txBody>
      </p:sp>
      <p:sp>
        <p:nvSpPr>
          <p:cNvPr id="7" name="TextBox 6">
            <a:extLst>
              <a:ext uri="{FF2B5EF4-FFF2-40B4-BE49-F238E27FC236}">
                <a16:creationId xmlns:a16="http://schemas.microsoft.com/office/drawing/2014/main" id="{0DEDC9F9-1A14-363F-17C0-F9CAD3C99CF5}"/>
              </a:ext>
            </a:extLst>
          </p:cNvPr>
          <p:cNvSpPr txBox="1"/>
          <p:nvPr/>
        </p:nvSpPr>
        <p:spPr>
          <a:xfrm>
            <a:off x="631700" y="2154098"/>
            <a:ext cx="7884447" cy="923330"/>
          </a:xfrm>
          <a:prstGeom prst="rect">
            <a:avLst/>
          </a:prstGeom>
          <a:noFill/>
        </p:spPr>
        <p:txBody>
          <a:bodyPr wrap="square" rtlCol="0">
            <a:spAutoFit/>
          </a:bodyPr>
          <a:lstStyle/>
          <a:p>
            <a:r>
              <a:rPr lang="en-GB" b="1" dirty="0"/>
              <a:t>Differences</a:t>
            </a:r>
          </a:p>
          <a:p>
            <a:r>
              <a:rPr lang="en-GB" dirty="0"/>
              <a:t>Bamboo bats were heavier than willow - this makes it harder for cricketers to play certain shots.</a:t>
            </a:r>
          </a:p>
        </p:txBody>
      </p:sp>
      <p:pic>
        <p:nvPicPr>
          <p:cNvPr id="9" name="Picture 8" descr="A group of men playing cricket&#10;&#10;Description automatically generated with medium confidence">
            <a:extLst>
              <a:ext uri="{FF2B5EF4-FFF2-40B4-BE49-F238E27FC236}">
                <a16:creationId xmlns:a16="http://schemas.microsoft.com/office/drawing/2014/main" id="{7B595F98-86F1-A1F6-95CC-27EC3ABF97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925984" y="3184079"/>
            <a:ext cx="5315500" cy="2520280"/>
          </a:xfrm>
          <a:prstGeom prst="rect">
            <a:avLst/>
          </a:prstGeom>
          <a:ln w="38100">
            <a:solidFill>
              <a:srgbClr val="3EB1C8"/>
            </a:solidFill>
          </a:ln>
        </p:spPr>
      </p:pic>
      <p:sp>
        <p:nvSpPr>
          <p:cNvPr id="11" name="Rectangle: Rounded Corners 10">
            <a:extLst>
              <a:ext uri="{FF2B5EF4-FFF2-40B4-BE49-F238E27FC236}">
                <a16:creationId xmlns:a16="http://schemas.microsoft.com/office/drawing/2014/main" id="{8DA98E64-93A8-851E-C6A0-C54467830740}"/>
              </a:ext>
            </a:extLst>
          </p:cNvPr>
          <p:cNvSpPr/>
          <p:nvPr/>
        </p:nvSpPr>
        <p:spPr>
          <a:xfrm>
            <a:off x="2434886" y="5879690"/>
            <a:ext cx="4295719" cy="69273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think should happen next?</a:t>
            </a:r>
          </a:p>
        </p:txBody>
      </p:sp>
    </p:spTree>
    <p:extLst>
      <p:ext uri="{BB962C8B-B14F-4D97-AF65-F5344CB8AC3E}">
        <p14:creationId xmlns:p14="http://schemas.microsoft.com/office/powerpoint/2010/main" val="2428164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rPr>
              <a:t>Who were the scientists?</a:t>
            </a:r>
          </a:p>
        </p:txBody>
      </p:sp>
      <p:sp>
        <p:nvSpPr>
          <p:cNvPr id="4" name="TextBox 3">
            <a:extLst>
              <a:ext uri="{FF2B5EF4-FFF2-40B4-BE49-F238E27FC236}">
                <a16:creationId xmlns:a16="http://schemas.microsoft.com/office/drawing/2014/main" id="{042CEC61-B43D-1B46-A25E-63606C6A3BFF}"/>
              </a:ext>
            </a:extLst>
          </p:cNvPr>
          <p:cNvSpPr txBox="1"/>
          <p:nvPr/>
        </p:nvSpPr>
        <p:spPr>
          <a:xfrm>
            <a:off x="628145" y="1880025"/>
            <a:ext cx="4362243" cy="3970318"/>
          </a:xfrm>
          <a:prstGeom prst="rect">
            <a:avLst/>
          </a:prstGeom>
          <a:noFill/>
        </p:spPr>
        <p:txBody>
          <a:bodyPr wrap="square">
            <a:spAutoFit/>
          </a:bodyPr>
          <a:lstStyle/>
          <a:p>
            <a:r>
              <a:rPr lang="en-GB" b="1" i="1" dirty="0">
                <a:latin typeface="Calibri" panose="020F0502020204030204" pitchFamily="34" charset="0"/>
                <a:ea typeface="Calibri" panose="020F0502020204030204" pitchFamily="34" charset="0"/>
                <a:cs typeface="Times New Roman" panose="02020603050405020304" pitchFamily="18" charset="0"/>
              </a:rPr>
              <a:t>Ben </a:t>
            </a:r>
            <a:r>
              <a:rPr lang="en-GB" b="1" i="1" dirty="0" err="1">
                <a:latin typeface="Calibri" panose="020F0502020204030204" pitchFamily="34" charset="0"/>
                <a:ea typeface="Calibri" panose="020F0502020204030204" pitchFamily="34" charset="0"/>
                <a:cs typeface="Times New Roman" panose="02020603050405020304" pitchFamily="18" charset="0"/>
              </a:rPr>
              <a:t>Tinkler</a:t>
            </a:r>
            <a:r>
              <a:rPr lang="en-GB" b="1" i="1" dirty="0">
                <a:latin typeface="Calibri" panose="020F0502020204030204" pitchFamily="34" charset="0"/>
                <a:ea typeface="Calibri" panose="020F0502020204030204" pitchFamily="34" charset="0"/>
                <a:cs typeface="Times New Roman" panose="02020603050405020304" pitchFamily="18" charset="0"/>
              </a:rPr>
              <a:t>-Davies </a:t>
            </a:r>
            <a:r>
              <a:rPr lang="en-GB" dirty="0">
                <a:latin typeface="Calibri" panose="020F0502020204030204" pitchFamily="34" charset="0"/>
                <a:ea typeface="Calibri" panose="020F0502020204030204" pitchFamily="34" charset="0"/>
                <a:cs typeface="Times New Roman" panose="02020603050405020304" pitchFamily="18" charset="0"/>
              </a:rPr>
              <a:t>works in the </a:t>
            </a:r>
            <a:r>
              <a:rPr lang="en-US" dirty="0"/>
              <a:t>Division of Mechanics, Materials and Design which is part of the Department of Engineering at the University of Cambridge. He is a lifelong cricketer and follower of the game.</a:t>
            </a:r>
            <a:endParaRPr lang="en-GB" b="1" i="1" dirty="0">
              <a:ea typeface="Calibri" panose="020F0502020204030204" pitchFamily="34" charset="0"/>
              <a:cs typeface="Times New Roman" panose="02020603050405020304" pitchFamily="18" charset="0"/>
            </a:endParaRPr>
          </a:p>
          <a:p>
            <a:endParaRPr lang="en-GB" b="1" i="1" dirty="0">
              <a:latin typeface="Calibri" panose="020F0502020204030204" pitchFamily="34" charset="0"/>
              <a:ea typeface="Calibri" panose="020F0502020204030204" pitchFamily="34" charset="0"/>
              <a:cs typeface="Times New Roman" panose="02020603050405020304" pitchFamily="18" charset="0"/>
            </a:endParaRPr>
          </a:p>
          <a:p>
            <a:r>
              <a:rPr lang="en-GB" b="1" i="1" dirty="0">
                <a:latin typeface="Calibri" panose="020F0502020204030204" pitchFamily="34" charset="0"/>
                <a:ea typeface="Calibri" panose="020F0502020204030204" pitchFamily="34" charset="0"/>
                <a:cs typeface="Times New Roman" panose="02020603050405020304" pitchFamily="18" charset="0"/>
              </a:rPr>
              <a:t>Michael H Ramage </a:t>
            </a:r>
            <a:r>
              <a:rPr lang="en-GB" dirty="0">
                <a:latin typeface="Calibri" panose="020F0502020204030204" pitchFamily="34" charset="0"/>
                <a:ea typeface="Calibri" panose="020F0502020204030204" pitchFamily="34" charset="0"/>
                <a:cs typeface="Times New Roman" panose="02020603050405020304" pitchFamily="18" charset="0"/>
              </a:rPr>
              <a:t>also works in the </a:t>
            </a:r>
            <a:r>
              <a:rPr lang="en-US" dirty="0"/>
              <a:t>Division of Mechanics, Materials and Design.</a:t>
            </a:r>
            <a:endParaRPr lang="en-GB" b="1" i="1" dirty="0">
              <a:latin typeface="Calibri" panose="020F0502020204030204" pitchFamily="34" charset="0"/>
              <a:ea typeface="Calibri" panose="020F0502020204030204" pitchFamily="34" charset="0"/>
              <a:cs typeface="Times New Roman" panose="02020603050405020304" pitchFamily="18" charset="0"/>
            </a:endParaRPr>
          </a:p>
          <a:p>
            <a:endParaRPr lang="en-GB" b="1" i="1" dirty="0">
              <a:latin typeface="Calibri" panose="020F0502020204030204" pitchFamily="34" charset="0"/>
              <a:ea typeface="Calibri" panose="020F0502020204030204" pitchFamily="34" charset="0"/>
              <a:cs typeface="Times New Roman" panose="02020603050405020304" pitchFamily="18" charset="0"/>
            </a:endParaRPr>
          </a:p>
          <a:p>
            <a:r>
              <a:rPr lang="en-GB" b="1" i="1" dirty="0" err="1">
                <a:latin typeface="Calibri" panose="020F0502020204030204" pitchFamily="34" charset="0"/>
                <a:ea typeface="Calibri" panose="020F0502020204030204" pitchFamily="34" charset="0"/>
                <a:cs typeface="Times New Roman" panose="02020603050405020304" pitchFamily="18" charset="0"/>
              </a:rPr>
              <a:t>Darshil</a:t>
            </a:r>
            <a:r>
              <a:rPr lang="en-GB" b="1" i="1" dirty="0">
                <a:latin typeface="Calibri" panose="020F0502020204030204" pitchFamily="34" charset="0"/>
                <a:ea typeface="Calibri" panose="020F0502020204030204" pitchFamily="34" charset="0"/>
                <a:cs typeface="Times New Roman" panose="02020603050405020304" pitchFamily="18" charset="0"/>
              </a:rPr>
              <a:t> U Shah </a:t>
            </a:r>
            <a:r>
              <a:rPr lang="en-GB" dirty="0">
                <a:latin typeface="Calibri" panose="020F0502020204030204" pitchFamily="34" charset="0"/>
                <a:ea typeface="Calibri" panose="020F0502020204030204" pitchFamily="34" charset="0"/>
                <a:cs typeface="Times New Roman" panose="02020603050405020304" pitchFamily="18" charset="0"/>
              </a:rPr>
              <a:t>works in the </a:t>
            </a:r>
            <a:r>
              <a:rPr lang="en-US" dirty="0">
                <a:latin typeface="Calibri" panose="020F0502020204030204" pitchFamily="34" charset="0"/>
                <a:ea typeface="Calibri" panose="020F0502020204030204" pitchFamily="34" charset="0"/>
                <a:cs typeface="Times New Roman" panose="02020603050405020304" pitchFamily="18" charset="0"/>
              </a:rPr>
              <a:t>Centre for Natural Material Innovation which is part of the Department of Architecture at the University of Cambridge. He is a passionate cricket fan.</a:t>
            </a:r>
            <a:endParaRPr lang="en-GB" dirty="0">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descr="A brick building with a fence in front of it&#10;&#10;Description automatically generated with low confidence">
            <a:extLst>
              <a:ext uri="{FF2B5EF4-FFF2-40B4-BE49-F238E27FC236}">
                <a16:creationId xmlns:a16="http://schemas.microsoft.com/office/drawing/2014/main" id="{628ED65B-C730-686D-F088-DFB9DEDC51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78939" y="1624935"/>
            <a:ext cx="3404486" cy="2952328"/>
          </a:xfrm>
          <a:prstGeom prst="rect">
            <a:avLst/>
          </a:prstGeom>
          <a:ln w="38100">
            <a:solidFill>
              <a:srgbClr val="3EB1C8"/>
            </a:solidFill>
          </a:ln>
        </p:spPr>
      </p:pic>
      <p:sp>
        <p:nvSpPr>
          <p:cNvPr id="10" name="Rectangle: Rounded Corners 9">
            <a:extLst>
              <a:ext uri="{FF2B5EF4-FFF2-40B4-BE49-F238E27FC236}">
                <a16:creationId xmlns:a16="http://schemas.microsoft.com/office/drawing/2014/main" id="{CA1B86C5-6CCB-1FDC-32F5-1F14AAA2EE1D}"/>
              </a:ext>
            </a:extLst>
          </p:cNvPr>
          <p:cNvSpPr/>
          <p:nvPr/>
        </p:nvSpPr>
        <p:spPr>
          <a:xfrm>
            <a:off x="5278939" y="5052242"/>
            <a:ext cx="3404486" cy="133974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 scientists were interested in exploring new materials for cricket bats?</a:t>
            </a:r>
          </a:p>
        </p:txBody>
      </p:sp>
      <p:sp>
        <p:nvSpPr>
          <p:cNvPr id="12" name="TextBox 11">
            <a:extLst>
              <a:ext uri="{FF2B5EF4-FFF2-40B4-BE49-F238E27FC236}">
                <a16:creationId xmlns:a16="http://schemas.microsoft.com/office/drawing/2014/main" id="{49F8C13C-40D1-37B2-2F60-A428BCD6AC09}"/>
              </a:ext>
            </a:extLst>
          </p:cNvPr>
          <p:cNvSpPr txBox="1"/>
          <p:nvPr/>
        </p:nvSpPr>
        <p:spPr>
          <a:xfrm flipH="1">
            <a:off x="5281963" y="4577263"/>
            <a:ext cx="1455898" cy="246221"/>
          </a:xfrm>
          <a:prstGeom prst="rect">
            <a:avLst/>
          </a:prstGeom>
          <a:noFill/>
        </p:spPr>
        <p:txBody>
          <a:bodyPr wrap="square" rtlCol="0">
            <a:spAutoFit/>
          </a:bodyPr>
          <a:lstStyle/>
          <a:p>
            <a:r>
              <a:rPr lang="en-GB" sz="1000" dirty="0"/>
              <a:t>© James Bowe*</a:t>
            </a:r>
          </a:p>
        </p:txBody>
      </p:sp>
    </p:spTree>
    <p:extLst>
      <p:ext uri="{BB962C8B-B14F-4D97-AF65-F5344CB8AC3E}">
        <p14:creationId xmlns:p14="http://schemas.microsoft.com/office/powerpoint/2010/main" val="3049791214"/>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3AB155-FD45-400F-89C4-CD46A5BAE941}">
  <ds:schemaRefs>
    <ds:schemaRef ds:uri="http://purl.org/dc/dcmitype/"/>
    <ds:schemaRef ds:uri="http://schemas.microsoft.com/office/infopath/2007/PartnerControls"/>
    <ds:schemaRef ds:uri="http://www.w3.org/XML/1998/namespace"/>
    <ds:schemaRef ds:uri="http://purl.org/dc/elements/1.1/"/>
    <ds:schemaRef ds:uri="http://schemas.microsoft.com/office/2006/metadata/properties"/>
    <ds:schemaRef ds:uri="http://schemas.microsoft.com/office/2006/documentManagement/types"/>
    <ds:schemaRef ds:uri="51cf1bba-0ff5-42e2-8005-60d9d9512cef"/>
    <ds:schemaRef ds:uri="http://schemas.openxmlformats.org/package/2006/metadata/core-properties"/>
    <ds:schemaRef ds:uri="7705360a-025e-40d4-a4f7-46b65681b513"/>
    <ds:schemaRef ds:uri="http://purl.org/dc/terms/"/>
  </ds:schemaRefs>
</ds:datastoreItem>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4DDF25E3-2B68-4B3E-B169-6EE4851AF5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705360a-025e-40d4-a4f7-46b65681b513"/>
    <ds:schemaRef ds:uri="51cf1bba-0ff5-42e2-8005-60d9d9512c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3474</TotalTime>
  <Words>3566</Words>
  <Application>Microsoft Office PowerPoint</Application>
  <PresentationFormat>On-screen Show (4:3)</PresentationFormat>
  <Paragraphs>294</Paragraphs>
  <Slides>18</Slides>
  <Notes>17</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18</vt:i4>
      </vt:variant>
    </vt:vector>
  </HeadingPairs>
  <TitlesOfParts>
    <vt:vector size="30" baseType="lpstr">
      <vt:lpstr>Arial</vt:lpstr>
      <vt:lpstr>Arial</vt:lpstr>
      <vt:lpstr>Calibri</vt:lpstr>
      <vt:lpstr>InterFace</vt:lpstr>
      <vt:lpstr>InterFace-Bold</vt:lpstr>
      <vt:lpstr>InterFace-Regular</vt:lpstr>
      <vt:lpstr>InterFace-Regular</vt:lpstr>
      <vt:lpstr>Plus Jakarta Sans</vt:lpstr>
      <vt:lpstr>Plus Jakarta Sans ExtraBold</vt:lpstr>
      <vt:lpstr>Plus Jakarta Sans Medium</vt:lpstr>
      <vt:lpstr>1_Office Theme</vt:lpstr>
      <vt:lpstr>2_Office Theme</vt:lpstr>
      <vt:lpstr>Bamboo can be used to make cricket bats</vt:lpstr>
      <vt:lpstr>Bamboo can be used to make cricket bats</vt:lpstr>
      <vt:lpstr>Key vocabulary</vt:lpstr>
      <vt:lpstr>Quick activity</vt:lpstr>
      <vt:lpstr>What did the scientists know about cricket bats?</vt:lpstr>
      <vt:lpstr>What did the scientists know about willow and bamboo?</vt:lpstr>
      <vt:lpstr>What did the scientists do?</vt:lpstr>
      <vt:lpstr>What did the scientists find out?</vt:lpstr>
      <vt:lpstr>Who were the scientists?</vt:lpstr>
      <vt:lpstr>PowerPoint Presentation</vt:lpstr>
      <vt:lpstr>Your turn to investigate</vt:lpstr>
      <vt:lpstr>Your turn to investigate</vt:lpstr>
      <vt:lpstr>What did you find out?</vt:lpstr>
      <vt:lpstr>Questions for further learning</vt:lpstr>
      <vt:lpstr>Cross-curricular links</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621</cp:revision>
  <dcterms:created xsi:type="dcterms:W3CDTF">2016-06-16T08:43:18Z</dcterms:created>
  <dcterms:modified xsi:type="dcterms:W3CDTF">2025-07-24T09:23:13Z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