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6"/>
  </p:notesMasterIdLst>
  <p:sldIdLst>
    <p:sldId id="294" r:id="rId6"/>
    <p:sldId id="329" r:id="rId7"/>
    <p:sldId id="330" r:id="rId8"/>
    <p:sldId id="337" r:id="rId9"/>
    <p:sldId id="340" r:id="rId10"/>
    <p:sldId id="341" r:id="rId11"/>
    <p:sldId id="342" r:id="rId12"/>
    <p:sldId id="343" r:id="rId13"/>
    <p:sldId id="344" r:id="rId14"/>
    <p:sldId id="345" r:id="rId15"/>
    <p:sldId id="346" r:id="rId16"/>
    <p:sldId id="351" r:id="rId17"/>
    <p:sldId id="347" r:id="rId18"/>
    <p:sldId id="348" r:id="rId19"/>
    <p:sldId id="339" r:id="rId20"/>
    <p:sldId id="349" r:id="rId21"/>
    <p:sldId id="350" r:id="rId22"/>
    <p:sldId id="336" r:id="rId23"/>
    <p:sldId id="333" r:id="rId24"/>
    <p:sldId id="33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4155">
          <p15:clr>
            <a:srgbClr val="A4A3A4"/>
          </p15:clr>
        </p15:guide>
        <p15:guide id="4" pos="197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5" clrIdx="0"/>
  <p:cmAuthor id="2" name="Sue Martin" initials="SM" lastIdx="3"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C1F859-8F72-4BC0-AF72-802DEDDB1CF1}" v="2" dt="2025-07-21T10:34:14.7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67" autoAdjust="0"/>
  </p:normalViewPr>
  <p:slideViewPr>
    <p:cSldViewPr snapToGrid="0">
      <p:cViewPr varScale="1">
        <p:scale>
          <a:sx n="103" d="100"/>
          <a:sy n="103" d="100"/>
        </p:scale>
        <p:origin x="1854" y="102"/>
      </p:cViewPr>
      <p:guideLst>
        <p:guide orient="horz" pos="2160"/>
        <p:guide pos="2880"/>
        <p:guide orient="horz" pos="4155"/>
        <p:guide pos="197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7107F433-0E42-4B6B-82F9-6E1FCA626150}"/>
    <pc:docChg chg="undo custSel modSld">
      <pc:chgData name="Wendy Woodsford" userId="dd4886fa-f0a0-4f18-8f65-16d3fbb360dd" providerId="ADAL" clId="{7107F433-0E42-4B6B-82F9-6E1FCA626150}" dt="2023-12-15T14:45:52.254" v="279" actId="14100"/>
      <pc:docMkLst>
        <pc:docMk/>
      </pc:docMkLst>
      <pc:sldChg chg="modSp mod">
        <pc:chgData name="Wendy Woodsford" userId="dd4886fa-f0a0-4f18-8f65-16d3fbb360dd" providerId="ADAL" clId="{7107F433-0E42-4B6B-82F9-6E1FCA626150}" dt="2023-12-15T14:29:52.410" v="41" actId="1076"/>
        <pc:sldMkLst>
          <pc:docMk/>
          <pc:sldMk cId="0" sldId="294"/>
        </pc:sldMkLst>
      </pc:sldChg>
      <pc:sldChg chg="modSp mod">
        <pc:chgData name="Wendy Woodsford" userId="dd4886fa-f0a0-4f18-8f65-16d3fbb360dd" providerId="ADAL" clId="{7107F433-0E42-4B6B-82F9-6E1FCA626150}" dt="2023-12-15T14:31:44.486" v="54" actId="14100"/>
        <pc:sldMkLst>
          <pc:docMk/>
          <pc:sldMk cId="2098176612" sldId="329"/>
        </pc:sldMkLst>
      </pc:sldChg>
      <pc:sldChg chg="modSp mod">
        <pc:chgData name="Wendy Woodsford" userId="dd4886fa-f0a0-4f18-8f65-16d3fbb360dd" providerId="ADAL" clId="{7107F433-0E42-4B6B-82F9-6E1FCA626150}" dt="2023-12-15T14:33:20.042" v="58" actId="14100"/>
        <pc:sldMkLst>
          <pc:docMk/>
          <pc:sldMk cId="3540396738" sldId="330"/>
        </pc:sldMkLst>
      </pc:sldChg>
      <pc:sldChg chg="modSp mod">
        <pc:chgData name="Wendy Woodsford" userId="dd4886fa-f0a0-4f18-8f65-16d3fbb360dd" providerId="ADAL" clId="{7107F433-0E42-4B6B-82F9-6E1FCA626150}" dt="2023-12-15T14:45:52.254" v="279" actId="14100"/>
        <pc:sldMkLst>
          <pc:docMk/>
          <pc:sldMk cId="2588583920" sldId="336"/>
        </pc:sldMkLst>
      </pc:sldChg>
      <pc:sldChg chg="modSp mod">
        <pc:chgData name="Wendy Woodsford" userId="dd4886fa-f0a0-4f18-8f65-16d3fbb360dd" providerId="ADAL" clId="{7107F433-0E42-4B6B-82F9-6E1FCA626150}" dt="2023-12-15T14:33:45.093" v="61" actId="14100"/>
        <pc:sldMkLst>
          <pc:docMk/>
          <pc:sldMk cId="2138340573" sldId="337"/>
        </pc:sldMkLst>
      </pc:sldChg>
      <pc:sldChg chg="modSp mod">
        <pc:chgData name="Wendy Woodsford" userId="dd4886fa-f0a0-4f18-8f65-16d3fbb360dd" providerId="ADAL" clId="{7107F433-0E42-4B6B-82F9-6E1FCA626150}" dt="2023-12-15T14:34:15.341" v="66" actId="1076"/>
        <pc:sldMkLst>
          <pc:docMk/>
          <pc:sldMk cId="3801622769" sldId="340"/>
        </pc:sldMkLst>
      </pc:sldChg>
      <pc:sldChg chg="modSp mod">
        <pc:chgData name="Wendy Woodsford" userId="dd4886fa-f0a0-4f18-8f65-16d3fbb360dd" providerId="ADAL" clId="{7107F433-0E42-4B6B-82F9-6E1FCA626150}" dt="2023-12-15T14:35:55.981" v="82" actId="1076"/>
        <pc:sldMkLst>
          <pc:docMk/>
          <pc:sldMk cId="1915048962" sldId="341"/>
        </pc:sldMkLst>
      </pc:sldChg>
      <pc:sldChg chg="modSp mod">
        <pc:chgData name="Wendy Woodsford" userId="dd4886fa-f0a0-4f18-8f65-16d3fbb360dd" providerId="ADAL" clId="{7107F433-0E42-4B6B-82F9-6E1FCA626150}" dt="2023-12-15T14:36:52.533" v="88" actId="1076"/>
        <pc:sldMkLst>
          <pc:docMk/>
          <pc:sldMk cId="192739539" sldId="342"/>
        </pc:sldMkLst>
      </pc:sldChg>
      <pc:sldChg chg="modSp mod">
        <pc:chgData name="Wendy Woodsford" userId="dd4886fa-f0a0-4f18-8f65-16d3fbb360dd" providerId="ADAL" clId="{7107F433-0E42-4B6B-82F9-6E1FCA626150}" dt="2023-12-15T14:37:36.849" v="93" actId="1076"/>
        <pc:sldMkLst>
          <pc:docMk/>
          <pc:sldMk cId="3000698231" sldId="343"/>
        </pc:sldMkLst>
      </pc:sldChg>
      <pc:sldChg chg="modSp mod">
        <pc:chgData name="Wendy Woodsford" userId="dd4886fa-f0a0-4f18-8f65-16d3fbb360dd" providerId="ADAL" clId="{7107F433-0E42-4B6B-82F9-6E1FCA626150}" dt="2023-12-15T14:38:13.333" v="99" actId="1076"/>
        <pc:sldMkLst>
          <pc:docMk/>
          <pc:sldMk cId="311402782" sldId="344"/>
        </pc:sldMkLst>
      </pc:sldChg>
      <pc:sldChg chg="modSp mod">
        <pc:chgData name="Wendy Woodsford" userId="dd4886fa-f0a0-4f18-8f65-16d3fbb360dd" providerId="ADAL" clId="{7107F433-0E42-4B6B-82F9-6E1FCA626150}" dt="2023-12-15T14:38:43.783" v="104" actId="1076"/>
        <pc:sldMkLst>
          <pc:docMk/>
          <pc:sldMk cId="2421370943" sldId="345"/>
        </pc:sldMkLst>
      </pc:sldChg>
      <pc:sldChg chg="modSp mod">
        <pc:chgData name="Wendy Woodsford" userId="dd4886fa-f0a0-4f18-8f65-16d3fbb360dd" providerId="ADAL" clId="{7107F433-0E42-4B6B-82F9-6E1FCA626150}" dt="2023-12-15T14:41:02.965" v="151" actId="1035"/>
        <pc:sldMkLst>
          <pc:docMk/>
          <pc:sldMk cId="2761406251" sldId="347"/>
        </pc:sldMkLst>
      </pc:sldChg>
      <pc:sldChg chg="modSp mod">
        <pc:chgData name="Wendy Woodsford" userId="dd4886fa-f0a0-4f18-8f65-16d3fbb360dd" providerId="ADAL" clId="{7107F433-0E42-4B6B-82F9-6E1FCA626150}" dt="2023-12-15T14:41:28.833" v="155" actId="113"/>
        <pc:sldMkLst>
          <pc:docMk/>
          <pc:sldMk cId="3807495847" sldId="348"/>
        </pc:sldMkLst>
      </pc:sldChg>
      <pc:sldChg chg="modSp mod">
        <pc:chgData name="Wendy Woodsford" userId="dd4886fa-f0a0-4f18-8f65-16d3fbb360dd" providerId="ADAL" clId="{7107F433-0E42-4B6B-82F9-6E1FCA626150}" dt="2023-12-15T14:44:19.717" v="258" actId="14100"/>
        <pc:sldMkLst>
          <pc:docMk/>
          <pc:sldMk cId="2615898264" sldId="349"/>
        </pc:sldMkLst>
      </pc:sldChg>
      <pc:sldChg chg="modSp mod">
        <pc:chgData name="Wendy Woodsford" userId="dd4886fa-f0a0-4f18-8f65-16d3fbb360dd" providerId="ADAL" clId="{7107F433-0E42-4B6B-82F9-6E1FCA626150}" dt="2023-12-15T14:45:11.802" v="275" actId="113"/>
        <pc:sldMkLst>
          <pc:docMk/>
          <pc:sldMk cId="2415456040" sldId="350"/>
        </pc:sldMkLst>
      </pc:sldChg>
    </pc:docChg>
  </pc:docChgLst>
  <pc:docChgLst>
    <pc:chgData name="Sophie Stewart" userId="1764df6f-81fd-4433-9d0a-2ea9194921a4" providerId="ADAL" clId="{CFC1F859-8F72-4BC0-AF72-802DEDDB1CF1}"/>
    <pc:docChg chg="undo redo custSel addSld delSld modSld">
      <pc:chgData name="Sophie Stewart" userId="1764df6f-81fd-4433-9d0a-2ea9194921a4" providerId="ADAL" clId="{CFC1F859-8F72-4BC0-AF72-802DEDDB1CF1}" dt="2025-07-21T10:34:16.562" v="12" actId="47"/>
      <pc:docMkLst>
        <pc:docMk/>
      </pc:docMkLst>
      <pc:sldChg chg="del">
        <pc:chgData name="Sophie Stewart" userId="1764df6f-81fd-4433-9d0a-2ea9194921a4" providerId="ADAL" clId="{CFC1F859-8F72-4BC0-AF72-802DEDDB1CF1}" dt="2025-07-21T10:34:16.562" v="12" actId="47"/>
        <pc:sldMkLst>
          <pc:docMk/>
          <pc:sldMk cId="124576855" sldId="280"/>
        </pc:sldMkLst>
      </pc:sldChg>
      <pc:sldChg chg="delSp modSp mod">
        <pc:chgData name="Sophie Stewart" userId="1764df6f-81fd-4433-9d0a-2ea9194921a4" providerId="ADAL" clId="{CFC1F859-8F72-4BC0-AF72-802DEDDB1CF1}" dt="2025-07-21T10:34:06.326" v="11" actId="1076"/>
        <pc:sldMkLst>
          <pc:docMk/>
          <pc:sldMk cId="1454519032" sldId="333"/>
        </pc:sldMkLst>
        <pc:spChg chg="del mod">
          <ac:chgData name="Sophie Stewart" userId="1764df6f-81fd-4433-9d0a-2ea9194921a4" providerId="ADAL" clId="{CFC1F859-8F72-4BC0-AF72-802DEDDB1CF1}" dt="2025-07-21T10:33:58.001" v="8" actId="478"/>
          <ac:spMkLst>
            <pc:docMk/>
            <pc:sldMk cId="1454519032" sldId="333"/>
            <ac:spMk id="3" creationId="{EBE9A749-B1E4-4BE0-8102-2EFF9A9DDFE4}"/>
          </ac:spMkLst>
        </pc:spChg>
        <pc:spChg chg="del">
          <ac:chgData name="Sophie Stewart" userId="1764df6f-81fd-4433-9d0a-2ea9194921a4" providerId="ADAL" clId="{CFC1F859-8F72-4BC0-AF72-802DEDDB1CF1}" dt="2025-07-21T10:33:45.442" v="3" actId="478"/>
          <ac:spMkLst>
            <pc:docMk/>
            <pc:sldMk cId="1454519032" sldId="333"/>
            <ac:spMk id="4" creationId="{DC449E50-D10E-484B-830F-FBDA3FD8D5DB}"/>
          </ac:spMkLst>
        </pc:spChg>
        <pc:spChg chg="mod">
          <ac:chgData name="Sophie Stewart" userId="1764df6f-81fd-4433-9d0a-2ea9194921a4" providerId="ADAL" clId="{CFC1F859-8F72-4BC0-AF72-802DEDDB1CF1}" dt="2025-07-21T10:34:06.326" v="11" actId="1076"/>
          <ac:spMkLst>
            <pc:docMk/>
            <pc:sldMk cId="1454519032" sldId="333"/>
            <ac:spMk id="5" creationId="{8DDA5A8F-916F-4B0A-89B9-F55C61E55418}"/>
          </ac:spMkLst>
        </pc:spChg>
      </pc:sldChg>
      <pc:sldChg chg="new add del">
        <pc:chgData name="Sophie Stewart" userId="1764df6f-81fd-4433-9d0a-2ea9194921a4" providerId="ADAL" clId="{CFC1F859-8F72-4BC0-AF72-802DEDDB1CF1}" dt="2025-07-21T10:33:34.748" v="2" actId="680"/>
        <pc:sldMkLst>
          <pc:docMk/>
          <pc:sldMk cId="3936020246" sldId="351"/>
        </pc:sldMkLst>
      </pc:sldChg>
    </pc:docChg>
  </pc:docChgLst>
  <pc:docChgLst>
    <pc:chgData name="Alison Trew" userId="501ad152-89bb-4882-ac72-f31826cb2e78" providerId="ADAL" clId="{A504077F-5CA6-4B2D-AC5B-43343DF97668}"/>
    <pc:docChg chg="undo custSel delSld modSld">
      <pc:chgData name="Alison Trew" userId="501ad152-89bb-4882-ac72-f31826cb2e78" providerId="ADAL" clId="{A504077F-5CA6-4B2D-AC5B-43343DF97668}" dt="2023-12-14T16:29:08.360" v="113" actId="1076"/>
      <pc:docMkLst>
        <pc:docMk/>
      </pc:docMkLst>
      <pc:sldChg chg="modSp mod">
        <pc:chgData name="Alison Trew" userId="501ad152-89bb-4882-ac72-f31826cb2e78" providerId="ADAL" clId="{A504077F-5CA6-4B2D-AC5B-43343DF97668}" dt="2023-12-14T13:57:32.714" v="0" actId="5793"/>
        <pc:sldMkLst>
          <pc:docMk/>
          <pc:sldMk cId="2098176612" sldId="329"/>
        </pc:sldMkLst>
      </pc:sldChg>
      <pc:sldChg chg="addSp modSp mod">
        <pc:chgData name="Alison Trew" userId="501ad152-89bb-4882-ac72-f31826cb2e78" providerId="ADAL" clId="{A504077F-5CA6-4B2D-AC5B-43343DF97668}" dt="2023-12-14T16:26:41.983" v="65" actId="14100"/>
        <pc:sldMkLst>
          <pc:docMk/>
          <pc:sldMk cId="3540396738" sldId="330"/>
        </pc:sldMkLst>
      </pc:sldChg>
      <pc:sldChg chg="del">
        <pc:chgData name="Alison Trew" userId="501ad152-89bb-4882-ac72-f31826cb2e78" providerId="ADAL" clId="{A504077F-5CA6-4B2D-AC5B-43343DF97668}" dt="2023-12-14T16:26:49.471" v="66" actId="47"/>
        <pc:sldMkLst>
          <pc:docMk/>
          <pc:sldMk cId="2145054271" sldId="338"/>
        </pc:sldMkLst>
      </pc:sldChg>
      <pc:sldChg chg="modSp mod">
        <pc:chgData name="Alison Trew" userId="501ad152-89bb-4882-ac72-f31826cb2e78" providerId="ADAL" clId="{A504077F-5CA6-4B2D-AC5B-43343DF97668}" dt="2023-12-14T16:23:04.570" v="28" actId="20577"/>
        <pc:sldMkLst>
          <pc:docMk/>
          <pc:sldMk cId="3801622769" sldId="340"/>
        </pc:sldMkLst>
      </pc:sldChg>
      <pc:sldChg chg="modSp mod">
        <pc:chgData name="Alison Trew" userId="501ad152-89bb-4882-ac72-f31826cb2e78" providerId="ADAL" clId="{A504077F-5CA6-4B2D-AC5B-43343DF97668}" dt="2023-12-14T16:23:17.742" v="29" actId="1076"/>
        <pc:sldMkLst>
          <pc:docMk/>
          <pc:sldMk cId="1915048962" sldId="341"/>
        </pc:sldMkLst>
      </pc:sldChg>
      <pc:sldChg chg="delSp modSp mod">
        <pc:chgData name="Alison Trew" userId="501ad152-89bb-4882-ac72-f31826cb2e78" providerId="ADAL" clId="{A504077F-5CA6-4B2D-AC5B-43343DF97668}" dt="2023-12-14T16:29:08.360" v="113" actId="1076"/>
        <pc:sldMkLst>
          <pc:docMk/>
          <pc:sldMk cId="2615898264" sldId="349"/>
        </pc:sldMkLst>
      </pc:sldChg>
      <pc:sldChg chg="delSp modSp mod">
        <pc:chgData name="Alison Trew" userId="501ad152-89bb-4882-ac72-f31826cb2e78" providerId="ADAL" clId="{A504077F-5CA6-4B2D-AC5B-43343DF97668}" dt="2023-12-14T16:28:52.232" v="109" actId="1076"/>
        <pc:sldMkLst>
          <pc:docMk/>
          <pc:sldMk cId="2415456040" sldId="350"/>
        </pc:sldMkLst>
      </pc:sldChg>
    </pc:docChg>
  </pc:docChgLst>
  <pc:docChgLst>
    <pc:chgData name="Paula Montero" userId="9c82981b-9b26-4f56-a06f-e948bb469f68" providerId="ADAL" clId="{48FF065A-34AF-43E7-A394-72AD8671B698}"/>
    <pc:docChg chg="undo custSel addSld delSld modSld sldOrd delMainMaster">
      <pc:chgData name="Paula Montero" userId="9c82981b-9b26-4f56-a06f-e948bb469f68" providerId="ADAL" clId="{48FF065A-34AF-43E7-A394-72AD8671B698}" dt="2023-12-14T14:50:25.715" v="547" actId="14100"/>
      <pc:docMkLst>
        <pc:docMk/>
      </pc:docMkLst>
      <pc:sldChg chg="modSp del mod">
        <pc:chgData name="Paula Montero" userId="9c82981b-9b26-4f56-a06f-e948bb469f68" providerId="ADAL" clId="{48FF065A-34AF-43E7-A394-72AD8671B698}" dt="2023-12-14T11:59:47.323" v="184" actId="2696"/>
        <pc:sldMkLst>
          <pc:docMk/>
          <pc:sldMk cId="4121939817" sldId="257"/>
        </pc:sldMkLst>
      </pc:sldChg>
      <pc:sldChg chg="del ord">
        <pc:chgData name="Paula Montero" userId="9c82981b-9b26-4f56-a06f-e948bb469f68" providerId="ADAL" clId="{48FF065A-34AF-43E7-A394-72AD8671B698}" dt="2023-12-14T12:50:28.617" v="286" actId="2696"/>
        <pc:sldMkLst>
          <pc:docMk/>
          <pc:sldMk cId="1864309039" sldId="262"/>
        </pc:sldMkLst>
      </pc:sldChg>
      <pc:sldChg chg="delSp modSp del mod">
        <pc:chgData name="Paula Montero" userId="9c82981b-9b26-4f56-a06f-e948bb469f68" providerId="ADAL" clId="{48FF065A-34AF-43E7-A394-72AD8671B698}" dt="2023-12-14T12:54:16.940" v="323" actId="2696"/>
        <pc:sldMkLst>
          <pc:docMk/>
          <pc:sldMk cId="3098103686" sldId="263"/>
        </pc:sldMkLst>
      </pc:sldChg>
      <pc:sldChg chg="del">
        <pc:chgData name="Paula Montero" userId="9c82981b-9b26-4f56-a06f-e948bb469f68" providerId="ADAL" clId="{48FF065A-34AF-43E7-A394-72AD8671B698}" dt="2023-12-14T14:43:55.915" v="544" actId="2696"/>
        <pc:sldMkLst>
          <pc:docMk/>
          <pc:sldMk cId="199569961" sldId="264"/>
        </pc:sldMkLst>
      </pc:sldChg>
      <pc:sldChg chg="del ord">
        <pc:chgData name="Paula Montero" userId="9c82981b-9b26-4f56-a06f-e948bb469f68" providerId="ADAL" clId="{48FF065A-34AF-43E7-A394-72AD8671B698}" dt="2023-12-14T14:30:30.095" v="471" actId="2696"/>
        <pc:sldMkLst>
          <pc:docMk/>
          <pc:sldMk cId="780145735" sldId="265"/>
        </pc:sldMkLst>
      </pc:sldChg>
      <pc:sldChg chg="addSp delSp modSp del mod ord">
        <pc:chgData name="Paula Montero" userId="9c82981b-9b26-4f56-a06f-e948bb469f68" providerId="ADAL" clId="{48FF065A-34AF-43E7-A394-72AD8671B698}" dt="2023-12-14T12:08:54.040" v="250" actId="2696"/>
        <pc:sldMkLst>
          <pc:docMk/>
          <pc:sldMk cId="2655144796" sldId="267"/>
        </pc:sldMkLst>
      </pc:sldChg>
      <pc:sldChg chg="del">
        <pc:chgData name="Paula Montero" userId="9c82981b-9b26-4f56-a06f-e948bb469f68" providerId="ADAL" clId="{48FF065A-34AF-43E7-A394-72AD8671B698}" dt="2023-12-14T14:13:40.384" v="396" actId="2696"/>
        <pc:sldMkLst>
          <pc:docMk/>
          <pc:sldMk cId="1478597435" sldId="268"/>
        </pc:sldMkLst>
      </pc:sldChg>
      <pc:sldChg chg="addSp modSp del">
        <pc:chgData name="Paula Montero" userId="9c82981b-9b26-4f56-a06f-e948bb469f68" providerId="ADAL" clId="{48FF065A-34AF-43E7-A394-72AD8671B698}" dt="2023-12-14T13:04:32.906" v="363" actId="2696"/>
        <pc:sldMkLst>
          <pc:docMk/>
          <pc:sldMk cId="1864149506" sldId="269"/>
        </pc:sldMkLst>
      </pc:sldChg>
      <pc:sldChg chg="addSp modSp del">
        <pc:chgData name="Paula Montero" userId="9c82981b-9b26-4f56-a06f-e948bb469f68" providerId="ADAL" clId="{48FF065A-34AF-43E7-A394-72AD8671B698}" dt="2023-12-14T11:54:33.011" v="160" actId="2696"/>
        <pc:sldMkLst>
          <pc:docMk/>
          <pc:sldMk cId="1457513862" sldId="285"/>
        </pc:sldMkLst>
      </pc:sldChg>
      <pc:sldChg chg="del">
        <pc:chgData name="Paula Montero" userId="9c82981b-9b26-4f56-a06f-e948bb469f68" providerId="ADAL" clId="{48FF065A-34AF-43E7-A394-72AD8671B698}" dt="2023-12-14T12:02:44.087" v="206" actId="2696"/>
        <pc:sldMkLst>
          <pc:docMk/>
          <pc:sldMk cId="2611821015" sldId="286"/>
        </pc:sldMkLst>
      </pc:sldChg>
      <pc:sldChg chg="modSp mod">
        <pc:chgData name="Paula Montero" userId="9c82981b-9b26-4f56-a06f-e948bb469f68" providerId="ADAL" clId="{48FF065A-34AF-43E7-A394-72AD8671B698}" dt="2023-12-14T12:09:45.950" v="260" actId="1076"/>
        <pc:sldMkLst>
          <pc:docMk/>
          <pc:sldMk cId="2098176612" sldId="329"/>
        </pc:sldMkLst>
      </pc:sldChg>
      <pc:sldChg chg="modSp mod">
        <pc:chgData name="Paula Montero" userId="9c82981b-9b26-4f56-a06f-e948bb469f68" providerId="ADAL" clId="{48FF065A-34AF-43E7-A394-72AD8671B698}" dt="2023-12-14T11:46:33.394" v="102"/>
        <pc:sldMkLst>
          <pc:docMk/>
          <pc:sldMk cId="3540396738" sldId="330"/>
        </pc:sldMkLst>
      </pc:sldChg>
      <pc:sldChg chg="addSp delSp modSp mod ord">
        <pc:chgData name="Paula Montero" userId="9c82981b-9b26-4f56-a06f-e948bb469f68" providerId="ADAL" clId="{48FF065A-34AF-43E7-A394-72AD8671B698}" dt="2023-12-14T14:50:25.715" v="547" actId="14100"/>
        <pc:sldMkLst>
          <pc:docMk/>
          <pc:sldMk cId="2588583920" sldId="336"/>
        </pc:sldMkLst>
      </pc:sldChg>
      <pc:sldChg chg="modSp mod">
        <pc:chgData name="Paula Montero" userId="9c82981b-9b26-4f56-a06f-e948bb469f68" providerId="ADAL" clId="{48FF065A-34AF-43E7-A394-72AD8671B698}" dt="2023-12-14T11:08:24.382" v="9" actId="1076"/>
        <pc:sldMkLst>
          <pc:docMk/>
          <pc:sldMk cId="2138340573" sldId="337"/>
        </pc:sldMkLst>
      </pc:sldChg>
      <pc:sldChg chg="modSp mod">
        <pc:chgData name="Paula Montero" userId="9c82981b-9b26-4f56-a06f-e948bb469f68" providerId="ADAL" clId="{48FF065A-34AF-43E7-A394-72AD8671B698}" dt="2023-12-14T11:47:33.636" v="111"/>
        <pc:sldMkLst>
          <pc:docMk/>
          <pc:sldMk cId="2145054271" sldId="338"/>
        </pc:sldMkLst>
      </pc:sldChg>
      <pc:sldChg chg="addSp delSp modSp mod ord modNotesTx">
        <pc:chgData name="Paula Montero" userId="9c82981b-9b26-4f56-a06f-e948bb469f68" providerId="ADAL" clId="{48FF065A-34AF-43E7-A394-72AD8671B698}" dt="2023-12-14T12:54:11.203" v="322" actId="1076"/>
        <pc:sldMkLst>
          <pc:docMk/>
          <pc:sldMk cId="3937937123" sldId="339"/>
        </pc:sldMkLst>
      </pc:sldChg>
      <pc:sldChg chg="modSp mod">
        <pc:chgData name="Paula Montero" userId="9c82981b-9b26-4f56-a06f-e948bb469f68" providerId="ADAL" clId="{48FF065A-34AF-43E7-A394-72AD8671B698}" dt="2023-12-14T11:14:43.218" v="12" actId="1076"/>
        <pc:sldMkLst>
          <pc:docMk/>
          <pc:sldMk cId="3801622769" sldId="340"/>
        </pc:sldMkLst>
      </pc:sldChg>
      <pc:sldChg chg="modSp mod">
        <pc:chgData name="Paula Montero" userId="9c82981b-9b26-4f56-a06f-e948bb469f68" providerId="ADAL" clId="{48FF065A-34AF-43E7-A394-72AD8671B698}" dt="2023-12-14T11:23:33.860" v="16" actId="1076"/>
        <pc:sldMkLst>
          <pc:docMk/>
          <pc:sldMk cId="1915048962" sldId="341"/>
        </pc:sldMkLst>
      </pc:sldChg>
      <pc:sldChg chg="modSp mod">
        <pc:chgData name="Paula Montero" userId="9c82981b-9b26-4f56-a06f-e948bb469f68" providerId="ADAL" clId="{48FF065A-34AF-43E7-A394-72AD8671B698}" dt="2023-12-14T11:23:55.097" v="17" actId="1076"/>
        <pc:sldMkLst>
          <pc:docMk/>
          <pc:sldMk cId="192739539" sldId="342"/>
        </pc:sldMkLst>
      </pc:sldChg>
      <pc:sldChg chg="modSp mod">
        <pc:chgData name="Paula Montero" userId="9c82981b-9b26-4f56-a06f-e948bb469f68" providerId="ADAL" clId="{48FF065A-34AF-43E7-A394-72AD8671B698}" dt="2023-12-14T11:45:57.940" v="97" actId="1076"/>
        <pc:sldMkLst>
          <pc:docMk/>
          <pc:sldMk cId="3000698231" sldId="343"/>
        </pc:sldMkLst>
      </pc:sldChg>
      <pc:sldChg chg="addSp delSp modSp mod modNotesTx">
        <pc:chgData name="Paula Montero" userId="9c82981b-9b26-4f56-a06f-e948bb469f68" providerId="ADAL" clId="{48FF065A-34AF-43E7-A394-72AD8671B698}" dt="2023-12-14T11:54:24.785" v="159" actId="1076"/>
        <pc:sldMkLst>
          <pc:docMk/>
          <pc:sldMk cId="311402782" sldId="344"/>
        </pc:sldMkLst>
      </pc:sldChg>
      <pc:sldChg chg="addSp modSp mod modNotesTx">
        <pc:chgData name="Paula Montero" userId="9c82981b-9b26-4f56-a06f-e948bb469f68" providerId="ADAL" clId="{48FF065A-34AF-43E7-A394-72AD8671B698}" dt="2023-12-14T11:59:31.668" v="183" actId="1076"/>
        <pc:sldMkLst>
          <pc:docMk/>
          <pc:sldMk cId="2421370943" sldId="345"/>
        </pc:sldMkLst>
      </pc:sldChg>
      <pc:sldChg chg="addSp modSp mod modNotesTx">
        <pc:chgData name="Paula Montero" userId="9c82981b-9b26-4f56-a06f-e948bb469f68" providerId="ADAL" clId="{48FF065A-34AF-43E7-A394-72AD8671B698}" dt="2023-12-14T12:02:40.974" v="205"/>
        <pc:sldMkLst>
          <pc:docMk/>
          <pc:sldMk cId="2828613189" sldId="346"/>
        </pc:sldMkLst>
      </pc:sldChg>
      <pc:sldChg chg="addSp delSp modSp mod modNotesTx">
        <pc:chgData name="Paula Montero" userId="9c82981b-9b26-4f56-a06f-e948bb469f68" providerId="ADAL" clId="{48FF065A-34AF-43E7-A394-72AD8671B698}" dt="2023-12-14T12:07:59.017" v="249" actId="1076"/>
        <pc:sldMkLst>
          <pc:docMk/>
          <pc:sldMk cId="2761406251" sldId="347"/>
        </pc:sldMkLst>
      </pc:sldChg>
      <pc:sldChg chg="addSp modSp add mod">
        <pc:chgData name="Paula Montero" userId="9c82981b-9b26-4f56-a06f-e948bb469f68" providerId="ADAL" clId="{48FF065A-34AF-43E7-A394-72AD8671B698}" dt="2023-12-14T12:48:58.752" v="285" actId="14100"/>
        <pc:sldMkLst>
          <pc:docMk/>
          <pc:sldMk cId="3807495847" sldId="348"/>
        </pc:sldMkLst>
      </pc:sldChg>
      <pc:sldChg chg="addSp delSp modSp add mod ord modAnim modNotesTx">
        <pc:chgData name="Paula Montero" userId="9c82981b-9b26-4f56-a06f-e948bb469f68" providerId="ADAL" clId="{48FF065A-34AF-43E7-A394-72AD8671B698}" dt="2023-12-14T13:01:43.582" v="362" actId="164"/>
        <pc:sldMkLst>
          <pc:docMk/>
          <pc:sldMk cId="2615898264" sldId="349"/>
        </pc:sldMkLst>
      </pc:sldChg>
      <pc:sldChg chg="addSp modSp add mod ord modNotesTx">
        <pc:chgData name="Paula Montero" userId="9c82981b-9b26-4f56-a06f-e948bb469f68" providerId="ADAL" clId="{48FF065A-34AF-43E7-A394-72AD8671B698}" dt="2023-12-14T14:11:23.999" v="395" actId="1076"/>
        <pc:sldMkLst>
          <pc:docMk/>
          <pc:sldMk cId="2415456040" sldId="350"/>
        </pc:sldMkLst>
      </pc:sldChg>
      <pc:sldChg chg="add del">
        <pc:chgData name="Paula Montero" userId="9c82981b-9b26-4f56-a06f-e948bb469f68" providerId="ADAL" clId="{48FF065A-34AF-43E7-A394-72AD8671B698}" dt="2023-12-14T14:44:05.330" v="545" actId="2696"/>
        <pc:sldMkLst>
          <pc:docMk/>
          <pc:sldMk cId="2453417841" sldId="351"/>
        </pc:sldMkLst>
      </pc:sldChg>
      <pc:sldMasterChg chg="del delSldLayout">
        <pc:chgData name="Paula Montero" userId="9c82981b-9b26-4f56-a06f-e948bb469f68" providerId="ADAL" clId="{48FF065A-34AF-43E7-A394-72AD8671B698}" dt="2023-12-14T14:43:55.915" v="544" actId="2696"/>
        <pc:sldMasterMkLst>
          <pc:docMk/>
          <pc:sldMasterMk cId="0" sldId="2147483648"/>
        </pc:sldMasterMkLst>
        <pc:sldLayoutChg chg="del">
          <pc:chgData name="Paula Montero" userId="9c82981b-9b26-4f56-a06f-e948bb469f68" providerId="ADAL" clId="{48FF065A-34AF-43E7-A394-72AD8671B698}" dt="2023-12-14T14:43:55.915" v="544" actId="2696"/>
          <pc:sldLayoutMkLst>
            <pc:docMk/>
            <pc:sldMasterMk cId="0" sldId="2147483648"/>
            <pc:sldLayoutMk cId="0" sldId="2147483649"/>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0"/>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1"/>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2"/>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3"/>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4"/>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5"/>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6"/>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7"/>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8"/>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59"/>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0"/>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1"/>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2"/>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3"/>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4"/>
          </pc:sldLayoutMkLst>
        </pc:sldLayoutChg>
        <pc:sldLayoutChg chg="del">
          <pc:chgData name="Paula Montero" userId="9c82981b-9b26-4f56-a06f-e948bb469f68" providerId="ADAL" clId="{48FF065A-34AF-43E7-A394-72AD8671B698}" dt="2023-12-14T14:43:55.915" v="544" actId="2696"/>
          <pc:sldLayoutMkLst>
            <pc:docMk/>
            <pc:sldMasterMk cId="0" sldId="2147483648"/>
            <pc:sldLayoutMk cId="0" sldId="2147483665"/>
          </pc:sldLayoutMkLst>
        </pc:sldLayoutChg>
      </pc:sldMasterChg>
    </pc:docChg>
  </pc:docChgLst>
  <pc:docChgLst>
    <pc:chgData name="Paula Montero" userId="S::paula.montero@pstt.org.uk::9c82981b-9b26-4f56-a06f-e948bb469f68" providerId="AD" clId="Web-{7F86D759-FB48-4DB2-F7E3-5E0CACF1E9F7}"/>
    <pc:docChg chg="delSld modSld">
      <pc:chgData name="Paula Montero" userId="S::paula.montero@pstt.org.uk::9c82981b-9b26-4f56-a06f-e948bb469f68" providerId="AD" clId="Web-{7F86D759-FB48-4DB2-F7E3-5E0CACF1E9F7}" dt="2023-12-14T09:34:21.480" v="12"/>
      <pc:docMkLst>
        <pc:docMk/>
      </pc:docMkLst>
      <pc:sldChg chg="del">
        <pc:chgData name="Paula Montero" userId="S::paula.montero@pstt.org.uk::9c82981b-9b26-4f56-a06f-e948bb469f68" providerId="AD" clId="Web-{7F86D759-FB48-4DB2-F7E3-5E0CACF1E9F7}" dt="2023-12-14T09:34:21.480" v="12"/>
        <pc:sldMkLst>
          <pc:docMk/>
          <pc:sldMk cId="1608807952" sldId="283"/>
        </pc:sldMkLst>
      </pc:sldChg>
      <pc:sldChg chg="modSp">
        <pc:chgData name="Paula Montero" userId="S::paula.montero@pstt.org.uk::9c82981b-9b26-4f56-a06f-e948bb469f68" providerId="AD" clId="Web-{7F86D759-FB48-4DB2-F7E3-5E0CACF1E9F7}" dt="2023-12-14T09:33:38.463" v="11" actId="1076"/>
        <pc:sldMkLst>
          <pc:docMk/>
          <pc:sldMk cId="2098176612" sldId="329"/>
        </pc:sldMkLst>
      </pc:sldChg>
    </pc:docChg>
  </pc:docChgLst>
  <pc:docChgLst>
    <pc:chgData name="Alison Trew" userId="501ad152-89bb-4882-ac72-f31826cb2e78" providerId="ADAL" clId="{E7745B94-0C29-46A2-AC14-FDF2F944FEED}"/>
    <pc:docChg chg="modSld">
      <pc:chgData name="Alison Trew" userId="501ad152-89bb-4882-ac72-f31826cb2e78" providerId="ADAL" clId="{E7745B94-0C29-46A2-AC14-FDF2F944FEED}" dt="2023-12-18T17:40:10.307" v="14" actId="20577"/>
      <pc:docMkLst>
        <pc:docMk/>
      </pc:docMkLst>
      <pc:sldChg chg="modSp mod">
        <pc:chgData name="Alison Trew" userId="501ad152-89bb-4882-ac72-f31826cb2e78" providerId="ADAL" clId="{E7745B94-0C29-46A2-AC14-FDF2F944FEED}" dt="2023-12-18T17:38:35.574" v="12" actId="1076"/>
        <pc:sldMkLst>
          <pc:docMk/>
          <pc:sldMk cId="0" sldId="294"/>
        </pc:sldMkLst>
      </pc:sldChg>
      <pc:sldChg chg="modSp mod">
        <pc:chgData name="Alison Trew" userId="501ad152-89bb-4882-ac72-f31826cb2e78" providerId="ADAL" clId="{E7745B94-0C29-46A2-AC14-FDF2F944FEED}" dt="2023-12-18T17:40:10.307" v="14" actId="20577"/>
        <pc:sldMkLst>
          <pc:docMk/>
          <pc:sldMk cId="2588583920" sldId="336"/>
        </pc:sldMkLst>
      </pc:sldChg>
    </pc:docChg>
  </pc:docChgLst>
  <pc:docChgLst>
    <pc:chgData name="Alison Trew" userId="501ad152-89bb-4882-ac72-f31826cb2e78" providerId="ADAL" clId="{59014AB2-7E1D-4102-BC01-3143BFB2E7D7}"/>
    <pc:docChg chg="undo custSel modSld sldOrd">
      <pc:chgData name="Alison Trew" userId="501ad152-89bb-4882-ac72-f31826cb2e78" providerId="ADAL" clId="{59014AB2-7E1D-4102-BC01-3143BFB2E7D7}" dt="2022-10-28T13:15:47.979" v="2332" actId="20577"/>
      <pc:docMkLst>
        <pc:docMk/>
      </pc:docMkLst>
      <pc:sldChg chg="modSp mod">
        <pc:chgData name="Alison Trew" userId="501ad152-89bb-4882-ac72-f31826cb2e78" providerId="ADAL" clId="{59014AB2-7E1D-4102-BC01-3143BFB2E7D7}" dt="2022-10-21T10:58:40.615" v="20" actId="20577"/>
        <pc:sldMkLst>
          <pc:docMk/>
          <pc:sldMk cId="0" sldId="256"/>
        </pc:sldMkLst>
      </pc:sldChg>
      <pc:sldChg chg="modNotesTx">
        <pc:chgData name="Alison Trew" userId="501ad152-89bb-4882-ac72-f31826cb2e78" providerId="ADAL" clId="{59014AB2-7E1D-4102-BC01-3143BFB2E7D7}" dt="2022-10-21T11:50:56.564" v="1371" actId="20577"/>
        <pc:sldMkLst>
          <pc:docMk/>
          <pc:sldMk cId="3833598956" sldId="259"/>
        </pc:sldMkLst>
      </pc:sldChg>
      <pc:sldChg chg="ord">
        <pc:chgData name="Alison Trew" userId="501ad152-89bb-4882-ac72-f31826cb2e78" providerId="ADAL" clId="{59014AB2-7E1D-4102-BC01-3143BFB2E7D7}" dt="2022-10-21T11:52:45.557" v="1389"/>
        <pc:sldMkLst>
          <pc:docMk/>
          <pc:sldMk cId="1864309039" sldId="262"/>
        </pc:sldMkLst>
      </pc:sldChg>
      <pc:sldChg chg="addSp modSp mod ord">
        <pc:chgData name="Alison Trew" userId="501ad152-89bb-4882-ac72-f31826cb2e78" providerId="ADAL" clId="{59014AB2-7E1D-4102-BC01-3143BFB2E7D7}" dt="2022-10-28T13:14:15.291" v="2199" actId="1076"/>
        <pc:sldMkLst>
          <pc:docMk/>
          <pc:sldMk cId="3098103686" sldId="263"/>
        </pc:sldMkLst>
      </pc:sldChg>
      <pc:sldChg chg="modSp mod modNotesTx">
        <pc:chgData name="Alison Trew" userId="501ad152-89bb-4882-ac72-f31826cb2e78" providerId="ADAL" clId="{59014AB2-7E1D-4102-BC01-3143BFB2E7D7}" dt="2022-10-21T11:52:37.845" v="1387" actId="20577"/>
        <pc:sldMkLst>
          <pc:docMk/>
          <pc:sldMk cId="2655144796" sldId="267"/>
        </pc:sldMkLst>
      </pc:sldChg>
      <pc:sldChg chg="modSp mod ord modNotesTx">
        <pc:chgData name="Alison Trew" userId="501ad152-89bb-4882-ac72-f31826cb2e78" providerId="ADAL" clId="{59014AB2-7E1D-4102-BC01-3143BFB2E7D7}" dt="2022-10-28T13:14:45.116" v="2209" actId="20577"/>
        <pc:sldMkLst>
          <pc:docMk/>
          <pc:sldMk cId="1478597435" sldId="268"/>
        </pc:sldMkLst>
      </pc:sldChg>
      <pc:sldChg chg="modSp mod ord modNotesTx">
        <pc:chgData name="Alison Trew" userId="501ad152-89bb-4882-ac72-f31826cb2e78" providerId="ADAL" clId="{59014AB2-7E1D-4102-BC01-3143BFB2E7D7}" dt="2022-10-21T12:05:54.416" v="1682"/>
        <pc:sldMkLst>
          <pc:docMk/>
          <pc:sldMk cId="1864149506" sldId="269"/>
        </pc:sldMkLst>
      </pc:sldChg>
      <pc:sldChg chg="addSp delSp modSp mod">
        <pc:chgData name="Alison Trew" userId="501ad152-89bb-4882-ac72-f31826cb2e78" providerId="ADAL" clId="{59014AB2-7E1D-4102-BC01-3143BFB2E7D7}" dt="2022-10-28T13:15:47.979" v="2332" actId="20577"/>
        <pc:sldMkLst>
          <pc:docMk/>
          <pc:sldMk cId="124576855" sldId="280"/>
        </pc:sldMkLst>
      </pc:sldChg>
      <pc:sldChg chg="modNotesTx">
        <pc:chgData name="Alison Trew" userId="501ad152-89bb-4882-ac72-f31826cb2e78" providerId="ADAL" clId="{59014AB2-7E1D-4102-BC01-3143BFB2E7D7}" dt="2022-10-21T11:41:10.896" v="767" actId="20577"/>
        <pc:sldMkLst>
          <pc:docMk/>
          <pc:sldMk cId="2722180806" sldId="281"/>
        </pc:sldMkLst>
      </pc:sldChg>
      <pc:sldChg chg="modNotesTx">
        <pc:chgData name="Alison Trew" userId="501ad152-89bb-4882-ac72-f31826cb2e78" providerId="ADAL" clId="{59014AB2-7E1D-4102-BC01-3143BFB2E7D7}" dt="2022-10-21T11:48:50.886" v="1198" actId="20577"/>
        <pc:sldMkLst>
          <pc:docMk/>
          <pc:sldMk cId="1423609084" sldId="282"/>
        </pc:sldMkLst>
      </pc:sldChg>
      <pc:sldChg chg="modNotesTx">
        <pc:chgData name="Alison Trew" userId="501ad152-89bb-4882-ac72-f31826cb2e78" providerId="ADAL" clId="{59014AB2-7E1D-4102-BC01-3143BFB2E7D7}" dt="2022-10-21T11:49:56.190" v="1316" actId="20577"/>
        <pc:sldMkLst>
          <pc:docMk/>
          <pc:sldMk cId="1608807952" sldId="283"/>
        </pc:sldMkLst>
      </pc:sldChg>
      <pc:sldChg chg="modNotesTx">
        <pc:chgData name="Alison Trew" userId="501ad152-89bb-4882-ac72-f31826cb2e78" providerId="ADAL" clId="{59014AB2-7E1D-4102-BC01-3143BFB2E7D7}" dt="2022-10-21T11:51:14.030" v="1373" actId="20577"/>
        <pc:sldMkLst>
          <pc:docMk/>
          <pc:sldMk cId="2611821015" sldId="286"/>
        </pc:sldMkLst>
      </pc:sldChg>
      <pc:sldChg chg="modSp mod ord modClrScheme chgLayout">
        <pc:chgData name="Alison Trew" userId="501ad152-89bb-4882-ac72-f31826cb2e78" providerId="ADAL" clId="{59014AB2-7E1D-4102-BC01-3143BFB2E7D7}" dt="2022-10-21T14:56:47.735" v="2049" actId="20577"/>
        <pc:sldMkLst>
          <pc:docMk/>
          <pc:sldMk cId="3284342534" sldId="289"/>
        </pc:sldMkLst>
      </pc:sldChg>
      <pc:sldChg chg="modNotesTx">
        <pc:chgData name="Alison Trew" userId="501ad152-89bb-4882-ac72-f31826cb2e78" providerId="ADAL" clId="{59014AB2-7E1D-4102-BC01-3143BFB2E7D7}" dt="2022-10-21T11:50:41.137" v="1370" actId="313"/>
        <pc:sldMkLst>
          <pc:docMk/>
          <pc:sldMk cId="3236341793" sldId="292"/>
        </pc:sldMkLst>
      </pc:sldChg>
      <pc:sldChg chg="addSp delSp modSp mod">
        <pc:chgData name="Alison Trew" userId="501ad152-89bb-4882-ac72-f31826cb2e78" providerId="ADAL" clId="{59014AB2-7E1D-4102-BC01-3143BFB2E7D7}" dt="2022-10-21T11:44:21.702" v="861" actId="20577"/>
        <pc:sldMkLst>
          <pc:docMk/>
          <pc:sldMk cId="1171188733" sldId="293"/>
        </pc:sldMkLst>
      </pc:sldChg>
    </pc:docChg>
  </pc:docChgLst>
  <pc:docChgLst>
    <pc:chgData name="Alison Trew" userId="501ad152-89bb-4882-ac72-f31826cb2e78" providerId="ADAL" clId="{B4FAD6AD-7A53-4557-A266-1EBAA99656C6}"/>
    <pc:docChg chg="custSel modSld sldOrd">
      <pc:chgData name="Alison Trew" userId="501ad152-89bb-4882-ac72-f31826cb2e78" providerId="ADAL" clId="{B4FAD6AD-7A53-4557-A266-1EBAA99656C6}" dt="2023-11-29T12:59:31.686" v="561" actId="14100"/>
      <pc:docMkLst>
        <pc:docMk/>
      </pc:docMkLst>
      <pc:sldChg chg="addSp delSp modSp mod">
        <pc:chgData name="Alison Trew" userId="501ad152-89bb-4882-ac72-f31826cb2e78" providerId="ADAL" clId="{B4FAD6AD-7A53-4557-A266-1EBAA99656C6}" dt="2023-11-29T12:55:29.076" v="548" actId="1076"/>
        <pc:sldMkLst>
          <pc:docMk/>
          <pc:sldMk cId="0" sldId="256"/>
        </pc:sldMkLst>
      </pc:sldChg>
      <pc:sldChg chg="modSp mod ord">
        <pc:chgData name="Alison Trew" userId="501ad152-89bb-4882-ac72-f31826cb2e78" providerId="ADAL" clId="{B4FAD6AD-7A53-4557-A266-1EBAA99656C6}" dt="2023-11-29T12:48:48.657" v="529" actId="113"/>
        <pc:sldMkLst>
          <pc:docMk/>
          <pc:sldMk cId="4121939817" sldId="257"/>
        </pc:sldMkLst>
      </pc:sldChg>
      <pc:sldChg chg="addSp delSp modSp mod ord">
        <pc:chgData name="Alison Trew" userId="501ad152-89bb-4882-ac72-f31826cb2e78" providerId="ADAL" clId="{B4FAD6AD-7A53-4557-A266-1EBAA99656C6}" dt="2023-11-29T12:50:13.385" v="537"/>
        <pc:sldMkLst>
          <pc:docMk/>
          <pc:sldMk cId="3833598956" sldId="259"/>
        </pc:sldMkLst>
      </pc:sldChg>
      <pc:sldChg chg="addSp delSp modSp mod">
        <pc:chgData name="Alison Trew" userId="501ad152-89bb-4882-ac72-f31826cb2e78" providerId="ADAL" clId="{B4FAD6AD-7A53-4557-A266-1EBAA99656C6}" dt="2023-11-29T12:41:01.992" v="278" actId="1076"/>
        <pc:sldMkLst>
          <pc:docMk/>
          <pc:sldMk cId="1864309039" sldId="262"/>
        </pc:sldMkLst>
      </pc:sldChg>
      <pc:sldChg chg="addSp delSp modSp mod modNotesTx">
        <pc:chgData name="Alison Trew" userId="501ad152-89bb-4882-ac72-f31826cb2e78" providerId="ADAL" clId="{B4FAD6AD-7A53-4557-A266-1EBAA99656C6}" dt="2023-11-29T12:59:31.686" v="561" actId="14100"/>
        <pc:sldMkLst>
          <pc:docMk/>
          <pc:sldMk cId="2655144796" sldId="267"/>
        </pc:sldMkLst>
      </pc:sldChg>
      <pc:sldChg chg="addSp delSp modSp mod modNotesTx">
        <pc:chgData name="Alison Trew" userId="501ad152-89bb-4882-ac72-f31826cb2e78" providerId="ADAL" clId="{B4FAD6AD-7A53-4557-A266-1EBAA99656C6}" dt="2023-11-29T12:42:23.181" v="292"/>
        <pc:sldMkLst>
          <pc:docMk/>
          <pc:sldMk cId="124576855" sldId="280"/>
        </pc:sldMkLst>
      </pc:sldChg>
      <pc:sldChg chg="modSp mod">
        <pc:chgData name="Alison Trew" userId="501ad152-89bb-4882-ac72-f31826cb2e78" providerId="ADAL" clId="{B4FAD6AD-7A53-4557-A266-1EBAA99656C6}" dt="2023-11-29T12:42:47.543" v="322" actId="20577"/>
        <pc:sldMkLst>
          <pc:docMk/>
          <pc:sldMk cId="2722180806" sldId="281"/>
        </pc:sldMkLst>
      </pc:sldChg>
      <pc:sldChg chg="modSp mod">
        <pc:chgData name="Alison Trew" userId="501ad152-89bb-4882-ac72-f31826cb2e78" providerId="ADAL" clId="{B4FAD6AD-7A53-4557-A266-1EBAA99656C6}" dt="2023-11-29T12:42:55.199" v="336" actId="20577"/>
        <pc:sldMkLst>
          <pc:docMk/>
          <pc:sldMk cId="1423609084" sldId="282"/>
        </pc:sldMkLst>
      </pc:sldChg>
      <pc:sldChg chg="ord">
        <pc:chgData name="Alison Trew" userId="501ad152-89bb-4882-ac72-f31826cb2e78" providerId="ADAL" clId="{B4FAD6AD-7A53-4557-A266-1EBAA99656C6}" dt="2023-11-29T12:49:16.724" v="531"/>
        <pc:sldMkLst>
          <pc:docMk/>
          <pc:sldMk cId="1457513862" sldId="285"/>
        </pc:sldMkLst>
      </pc:sldChg>
      <pc:sldChg chg="addSp modSp mod">
        <pc:chgData name="Alison Trew" userId="501ad152-89bb-4882-ac72-f31826cb2e78" providerId="ADAL" clId="{B4FAD6AD-7A53-4557-A266-1EBAA99656C6}" dt="2023-11-29T12:43:31.067" v="340" actId="164"/>
        <pc:sldMkLst>
          <pc:docMk/>
          <pc:sldMk cId="3236341793" sldId="292"/>
        </pc:sldMkLst>
      </pc:sldChg>
    </pc:docChg>
  </pc:docChgLst>
  <pc:docChgLst>
    <pc:chgData name="Paula Montero" userId="S::paula.montero@pstt.org.uk::9c82981b-9b26-4f56-a06f-e948bb469f68" providerId="AD" clId="Web-{A5889BF6-119D-36BD-B448-C34AC77BACD3}"/>
    <pc:docChg chg="addSld delSld modSld sldOrd addMainMaster">
      <pc:chgData name="Paula Montero" userId="S::paula.montero@pstt.org.uk::9c82981b-9b26-4f56-a06f-e948bb469f68" providerId="AD" clId="Web-{A5889BF6-119D-36BD-B448-C34AC77BACD3}" dt="2023-12-13T16:05:54.074" v="441"/>
      <pc:docMkLst>
        <pc:docMk/>
      </pc:docMkLst>
      <pc:sldChg chg="del">
        <pc:chgData name="Paula Montero" userId="S::paula.montero@pstt.org.uk::9c82981b-9b26-4f56-a06f-e948bb469f68" providerId="AD" clId="Web-{A5889BF6-119D-36BD-B448-C34AC77BACD3}" dt="2023-12-13T15:14:39.822" v="38"/>
        <pc:sldMkLst>
          <pc:docMk/>
          <pc:sldMk cId="0" sldId="256"/>
        </pc:sldMkLst>
      </pc:sldChg>
      <pc:sldChg chg="addSp del">
        <pc:chgData name="Paula Montero" userId="S::paula.montero@pstt.org.uk::9c82981b-9b26-4f56-a06f-e948bb469f68" providerId="AD" clId="Web-{A5889BF6-119D-36BD-B448-C34AC77BACD3}" dt="2023-12-13T16:05:54.074" v="441"/>
        <pc:sldMkLst>
          <pc:docMk/>
          <pc:sldMk cId="3833598956" sldId="259"/>
        </pc:sldMkLst>
      </pc:sldChg>
      <pc:sldChg chg="del">
        <pc:chgData name="Paula Montero" userId="S::paula.montero@pstt.org.uk::9c82981b-9b26-4f56-a06f-e948bb469f68" providerId="AD" clId="Web-{A5889BF6-119D-36BD-B448-C34AC77BACD3}" dt="2023-12-13T15:23:43.245" v="137"/>
        <pc:sldMkLst>
          <pc:docMk/>
          <pc:sldMk cId="1125326587" sldId="279"/>
        </pc:sldMkLst>
      </pc:sldChg>
      <pc:sldChg chg="del ord">
        <pc:chgData name="Paula Montero" userId="S::paula.montero@pstt.org.uk::9c82981b-9b26-4f56-a06f-e948bb469f68" providerId="AD" clId="Web-{A5889BF6-119D-36BD-B448-C34AC77BACD3}" dt="2023-12-13T15:19:27.237" v="86"/>
        <pc:sldMkLst>
          <pc:docMk/>
          <pc:sldMk cId="124576855" sldId="280"/>
        </pc:sldMkLst>
      </pc:sldChg>
      <pc:sldChg chg="addSp delSp modSp del">
        <pc:chgData name="Paula Montero" userId="S::paula.montero@pstt.org.uk::9c82981b-9b26-4f56-a06f-e948bb469f68" providerId="AD" clId="Web-{A5889BF6-119D-36BD-B448-C34AC77BACD3}" dt="2023-12-13T15:38:14.491" v="196"/>
        <pc:sldMkLst>
          <pc:docMk/>
          <pc:sldMk cId="2722180806" sldId="281"/>
        </pc:sldMkLst>
      </pc:sldChg>
      <pc:sldChg chg="addSp del ord">
        <pc:chgData name="Paula Montero" userId="S::paula.montero@pstt.org.uk::9c82981b-9b26-4f56-a06f-e948bb469f68" providerId="AD" clId="Web-{A5889BF6-119D-36BD-B448-C34AC77BACD3}" dt="2023-12-13T15:51:54.766" v="314"/>
        <pc:sldMkLst>
          <pc:docMk/>
          <pc:sldMk cId="1423609084" sldId="282"/>
        </pc:sldMkLst>
      </pc:sldChg>
      <pc:sldChg chg="addSp">
        <pc:chgData name="Paula Montero" userId="S::paula.montero@pstt.org.uk::9c82981b-9b26-4f56-a06f-e948bb469f68" providerId="AD" clId="Web-{A5889BF6-119D-36BD-B448-C34AC77BACD3}" dt="2023-12-13T15:52:38.377" v="315"/>
        <pc:sldMkLst>
          <pc:docMk/>
          <pc:sldMk cId="1608807952" sldId="283"/>
        </pc:sldMkLst>
      </pc:sldChg>
      <pc:sldChg chg="del ord">
        <pc:chgData name="Paula Montero" userId="S::paula.montero@pstt.org.uk::9c82981b-9b26-4f56-a06f-e948bb469f68" providerId="AD" clId="Web-{A5889BF6-119D-36BD-B448-C34AC77BACD3}" dt="2023-12-13T15:23:57.449" v="142"/>
        <pc:sldMkLst>
          <pc:docMk/>
          <pc:sldMk cId="3284342534" sldId="289"/>
        </pc:sldMkLst>
      </pc:sldChg>
      <pc:sldChg chg="del">
        <pc:chgData name="Paula Montero" userId="S::paula.montero@pstt.org.uk::9c82981b-9b26-4f56-a06f-e948bb469f68" providerId="AD" clId="Web-{A5889BF6-119D-36BD-B448-C34AC77BACD3}" dt="2023-12-13T16:03:36.257" v="403"/>
        <pc:sldMkLst>
          <pc:docMk/>
          <pc:sldMk cId="3236341793" sldId="292"/>
        </pc:sldMkLst>
      </pc:sldChg>
      <pc:sldChg chg="del">
        <pc:chgData name="Paula Montero" userId="S::paula.montero@pstt.org.uk::9c82981b-9b26-4f56-a06f-e948bb469f68" providerId="AD" clId="Web-{A5889BF6-119D-36BD-B448-C34AC77BACD3}" dt="2023-12-13T15:23:13.666" v="132"/>
        <pc:sldMkLst>
          <pc:docMk/>
          <pc:sldMk cId="1171188733" sldId="293"/>
        </pc:sldMkLst>
      </pc:sldChg>
      <pc:sldChg chg="addSp delSp modSp add">
        <pc:chgData name="Paula Montero" userId="S::paula.montero@pstt.org.uk::9c82981b-9b26-4f56-a06f-e948bb469f68" providerId="AD" clId="Web-{A5889BF6-119D-36BD-B448-C34AC77BACD3}" dt="2023-12-13T15:14:00.071" v="37" actId="1076"/>
        <pc:sldMkLst>
          <pc:docMk/>
          <pc:sldMk cId="0" sldId="294"/>
        </pc:sldMkLst>
      </pc:sldChg>
      <pc:sldChg chg="addSp delSp modSp add modNotes">
        <pc:chgData name="Paula Montero" userId="S::paula.montero@pstt.org.uk::9c82981b-9b26-4f56-a06f-e948bb469f68" providerId="AD" clId="Web-{A5889BF6-119D-36BD-B448-C34AC77BACD3}" dt="2023-12-13T15:19:23.784" v="85"/>
        <pc:sldMkLst>
          <pc:docMk/>
          <pc:sldMk cId="2098176612" sldId="329"/>
        </pc:sldMkLst>
      </pc:sldChg>
      <pc:sldChg chg="addSp delSp modSp add">
        <pc:chgData name="Paula Montero" userId="S::paula.montero@pstt.org.uk::9c82981b-9b26-4f56-a06f-e948bb469f68" providerId="AD" clId="Web-{A5889BF6-119D-36BD-B448-C34AC77BACD3}" dt="2023-12-13T15:22:55.837" v="131"/>
        <pc:sldMkLst>
          <pc:docMk/>
          <pc:sldMk cId="3540396738" sldId="330"/>
        </pc:sldMkLst>
      </pc:sldChg>
      <pc:sldChg chg="modSp add">
        <pc:chgData name="Paula Montero" userId="S::paula.montero@pstt.org.uk::9c82981b-9b26-4f56-a06f-e948bb469f68" providerId="AD" clId="Web-{A5889BF6-119D-36BD-B448-C34AC77BACD3}" dt="2023-12-13T15:23:55.042" v="141" actId="20577"/>
        <pc:sldMkLst>
          <pc:docMk/>
          <pc:sldMk cId="1454519032" sldId="333"/>
        </pc:sldMkLst>
      </pc:sldChg>
      <pc:sldChg chg="add">
        <pc:chgData name="Paula Montero" userId="S::paula.montero@pstt.org.uk::9c82981b-9b26-4f56-a06f-e948bb469f68" providerId="AD" clId="Web-{A5889BF6-119D-36BD-B448-C34AC77BACD3}" dt="2023-12-13T15:23:38.870" v="133"/>
        <pc:sldMkLst>
          <pc:docMk/>
          <pc:sldMk cId="804180932" sldId="334"/>
        </pc:sldMkLst>
      </pc:sldChg>
      <pc:sldChg chg="delSp add">
        <pc:chgData name="Paula Montero" userId="S::paula.montero@pstt.org.uk::9c82981b-9b26-4f56-a06f-e948bb469f68" providerId="AD" clId="Web-{A5889BF6-119D-36BD-B448-C34AC77BACD3}" dt="2023-12-13T15:24:49.716" v="144"/>
        <pc:sldMkLst>
          <pc:docMk/>
          <pc:sldMk cId="2588583920" sldId="336"/>
        </pc:sldMkLst>
      </pc:sldChg>
      <pc:sldChg chg="addSp delSp modSp add ord modNotes">
        <pc:chgData name="Paula Montero" userId="S::paula.montero@pstt.org.uk::9c82981b-9b26-4f56-a06f-e948bb469f68" providerId="AD" clId="Web-{A5889BF6-119D-36BD-B448-C34AC77BACD3}" dt="2023-12-13T15:36:47.426" v="195"/>
        <pc:sldMkLst>
          <pc:docMk/>
          <pc:sldMk cId="2138340573" sldId="337"/>
        </pc:sldMkLst>
      </pc:sldChg>
      <pc:sldChg chg="addSp delSp modSp add replId">
        <pc:chgData name="Paula Montero" userId="S::paula.montero@pstt.org.uk::9c82981b-9b26-4f56-a06f-e948bb469f68" providerId="AD" clId="Web-{A5889BF6-119D-36BD-B448-C34AC77BACD3}" dt="2023-12-13T15:22:50.400" v="129" actId="1076"/>
        <pc:sldMkLst>
          <pc:docMk/>
          <pc:sldMk cId="2145054271" sldId="338"/>
        </pc:sldMkLst>
      </pc:sldChg>
      <pc:sldChg chg="add ord">
        <pc:chgData name="Paula Montero" userId="S::paula.montero@pstt.org.uk::9c82981b-9b26-4f56-a06f-e948bb469f68" providerId="AD" clId="Web-{A5889BF6-119D-36BD-B448-C34AC77BACD3}" dt="2023-12-13T15:24:03.371" v="143"/>
        <pc:sldMkLst>
          <pc:docMk/>
          <pc:sldMk cId="3937937123" sldId="339"/>
        </pc:sldMkLst>
      </pc:sldChg>
      <pc:sldChg chg="add del">
        <pc:chgData name="Paula Montero" userId="S::paula.montero@pstt.org.uk::9c82981b-9b26-4f56-a06f-e948bb469f68" providerId="AD" clId="Web-{A5889BF6-119D-36BD-B448-C34AC77BACD3}" dt="2023-12-13T15:27:34.408" v="154"/>
        <pc:sldMkLst>
          <pc:docMk/>
          <pc:sldMk cId="3020239080" sldId="340"/>
        </pc:sldMkLst>
      </pc:sldChg>
      <pc:sldChg chg="addSp delSp modSp add replId modNotes">
        <pc:chgData name="Paula Montero" userId="S::paula.montero@pstt.org.uk::9c82981b-9b26-4f56-a06f-e948bb469f68" providerId="AD" clId="Web-{A5889BF6-119D-36BD-B448-C34AC77BACD3}" dt="2023-12-13T15:51:45.703" v="313" actId="1076"/>
        <pc:sldMkLst>
          <pc:docMk/>
          <pc:sldMk cId="3801622769" sldId="340"/>
        </pc:sldMkLst>
      </pc:sldChg>
      <pc:sldChg chg="addSp delSp modSp add replId modNotes">
        <pc:chgData name="Paula Montero" userId="S::paula.montero@pstt.org.uk::9c82981b-9b26-4f56-a06f-e948bb469f68" providerId="AD" clId="Web-{A5889BF6-119D-36BD-B448-C34AC77BACD3}" dt="2023-12-13T15:57:50.512" v="378"/>
        <pc:sldMkLst>
          <pc:docMk/>
          <pc:sldMk cId="1915048962" sldId="341"/>
        </pc:sldMkLst>
      </pc:sldChg>
      <pc:sldChg chg="add del">
        <pc:chgData name="Paula Montero" userId="S::paula.montero@pstt.org.uk::9c82981b-9b26-4f56-a06f-e948bb469f68" providerId="AD" clId="Web-{A5889BF6-119D-36BD-B448-C34AC77BACD3}" dt="2023-12-13T15:27:34.408" v="153"/>
        <pc:sldMkLst>
          <pc:docMk/>
          <pc:sldMk cId="2174188678" sldId="341"/>
        </pc:sldMkLst>
      </pc:sldChg>
      <pc:sldChg chg="addSp modSp add replId modNotes">
        <pc:chgData name="Paula Montero" userId="S::paula.montero@pstt.org.uk::9c82981b-9b26-4f56-a06f-e948bb469f68" providerId="AD" clId="Web-{A5889BF6-119D-36BD-B448-C34AC77BACD3}" dt="2023-12-13T16:03:31.038" v="402" actId="1076"/>
        <pc:sldMkLst>
          <pc:docMk/>
          <pc:sldMk cId="192739539" sldId="342"/>
        </pc:sldMkLst>
      </pc:sldChg>
      <pc:sldChg chg="add del">
        <pc:chgData name="Paula Montero" userId="S::paula.montero@pstt.org.uk::9c82981b-9b26-4f56-a06f-e948bb469f68" providerId="AD" clId="Web-{A5889BF6-119D-36BD-B448-C34AC77BACD3}" dt="2023-12-13T15:27:34.408" v="152"/>
        <pc:sldMkLst>
          <pc:docMk/>
          <pc:sldMk cId="523040574" sldId="342"/>
        </pc:sldMkLst>
      </pc:sldChg>
      <pc:sldChg chg="add del">
        <pc:chgData name="Paula Montero" userId="S::paula.montero@pstt.org.uk::9c82981b-9b26-4f56-a06f-e948bb469f68" providerId="AD" clId="Web-{A5889BF6-119D-36BD-B448-C34AC77BACD3}" dt="2023-12-13T15:27:34.408" v="151"/>
        <pc:sldMkLst>
          <pc:docMk/>
          <pc:sldMk cId="223205016" sldId="343"/>
        </pc:sldMkLst>
      </pc:sldChg>
      <pc:sldChg chg="addSp delSp modSp add replId modNotes">
        <pc:chgData name="Paula Montero" userId="S::paula.montero@pstt.org.uk::9c82981b-9b26-4f56-a06f-e948bb469f68" providerId="AD" clId="Web-{A5889BF6-119D-36BD-B448-C34AC77BACD3}" dt="2023-12-13T16:05:39.948" v="440" actId="14100"/>
        <pc:sldMkLst>
          <pc:docMk/>
          <pc:sldMk cId="3000698231" sldId="343"/>
        </pc:sldMkLst>
      </pc:sldChg>
      <pc:sldChg chg="add replId">
        <pc:chgData name="Paula Montero" userId="S::paula.montero@pstt.org.uk::9c82981b-9b26-4f56-a06f-e948bb469f68" providerId="AD" clId="Web-{A5889BF6-119D-36BD-B448-C34AC77BACD3}" dt="2023-12-13T16:00:35.204" v="380"/>
        <pc:sldMkLst>
          <pc:docMk/>
          <pc:sldMk cId="311402782" sldId="344"/>
        </pc:sldMkLst>
      </pc:sldChg>
      <pc:sldChg chg="add replId">
        <pc:chgData name="Paula Montero" userId="S::paula.montero@pstt.org.uk::9c82981b-9b26-4f56-a06f-e948bb469f68" providerId="AD" clId="Web-{A5889BF6-119D-36BD-B448-C34AC77BACD3}" dt="2023-12-13T16:00:38.579" v="381"/>
        <pc:sldMkLst>
          <pc:docMk/>
          <pc:sldMk cId="2421370943" sldId="345"/>
        </pc:sldMkLst>
      </pc:sldChg>
      <pc:sldChg chg="add replId">
        <pc:chgData name="Paula Montero" userId="S::paula.montero@pstt.org.uk::9c82981b-9b26-4f56-a06f-e948bb469f68" providerId="AD" clId="Web-{A5889BF6-119D-36BD-B448-C34AC77BACD3}" dt="2023-12-13T16:00:41.642" v="382"/>
        <pc:sldMkLst>
          <pc:docMk/>
          <pc:sldMk cId="2828613189" sldId="346"/>
        </pc:sldMkLst>
      </pc:sldChg>
      <pc:sldChg chg="add replId">
        <pc:chgData name="Paula Montero" userId="S::paula.montero@pstt.org.uk::9c82981b-9b26-4f56-a06f-e948bb469f68" providerId="AD" clId="Web-{A5889BF6-119D-36BD-B448-C34AC77BACD3}" dt="2023-12-13T16:00:45.314" v="383"/>
        <pc:sldMkLst>
          <pc:docMk/>
          <pc:sldMk cId="2761406251" sldId="347"/>
        </pc:sldMkLst>
      </pc:sldChg>
      <pc:sldMasterChg chg="add addSldLayout">
        <pc:chgData name="Paula Montero" userId="S::paula.montero@pstt.org.uk::9c82981b-9b26-4f56-a06f-e948bb469f68" providerId="AD" clId="Web-{A5889BF6-119D-36BD-B448-C34AC77BACD3}" dt="2023-12-13T15:11:09.440" v="3"/>
        <pc:sldMasterMkLst>
          <pc:docMk/>
          <pc:sldMasterMk cId="1262823886" sldId="2147483666"/>
        </pc:sldMasterMkLst>
        <pc:sldLayoutChg chg="add">
          <pc:chgData name="Paula Montero" userId="S::paula.montero@pstt.org.uk::9c82981b-9b26-4f56-a06f-e948bb469f68" providerId="AD" clId="Web-{A5889BF6-119D-36BD-B448-C34AC77BACD3}" dt="2023-12-13T15:11:09.440"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668318723" sldId="214748367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780370283" sldId="214748367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593611716" sldId="214748367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822891387" sldId="214748368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12050225" sldId="214748369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976073001" sldId="214748369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3747641" sldId="214748370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950771612" sldId="214748370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837256757" sldId="214748370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03471427" sldId="2147483713"/>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A5889BF6-119D-36BD-B448-C34AC77BACD3}" dt="2023-12-13T15:11:09.440"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A5889BF6-119D-36BD-B448-C34AC77BACD3}" dt="2023-12-13T15:11:08.706" v="0"/>
        <pc:sldMasterMkLst>
          <pc:docMk/>
          <pc:sldMasterMk cId="2199900283" sldId="2147483719"/>
        </pc:sldMasterMkLst>
        <pc:sldLayoutChg chg="add">
          <pc:chgData name="Paula Montero" userId="S::paula.montero@pstt.org.uk::9c82981b-9b26-4f56-a06f-e948bb469f68" providerId="AD" clId="Web-{A5889BF6-119D-36BD-B448-C34AC77BACD3}" dt="2023-12-13T15:11:08.706" v="0"/>
          <pc:sldLayoutMkLst>
            <pc:docMk/>
            <pc:sldMasterMk cId="2199900283" sldId="2147483719"/>
            <pc:sldLayoutMk cId="282375877" sldId="214748372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853252364" sldId="214748372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8896219" sldId="214748372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91773792" sldId="214748372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706386600" sldId="214748372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00879546" sldId="214748373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39033303" sldId="214748373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35153570" sldId="214748373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94765608" sldId="214748373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07946760" sldId="214748373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648376543" sldId="214748373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40707051" sldId="214748374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709546126" sldId="214748374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947206051" sldId="214748374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02384056" sldId="214748374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790048723" sldId="214748375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44617281" sldId="214748375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896979601" sldId="214748375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80713213" sldId="214748375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A5889BF6-119D-36BD-B448-C34AC77BACD3}" dt="2023-12-13T15:11:08.706" v="0"/>
          <pc:sldLayoutMkLst>
            <pc:docMk/>
            <pc:sldMasterMk cId="2199900283" sldId="2147483719"/>
            <pc:sldLayoutMk cId="3917799042" sldId="21474837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21/07/2025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893F5-3A41-48D3-E6E4-E46E4B893F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A8B80A-7AE3-6199-3F5C-F507A69F4F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F6C062-1584-CC65-80A1-09299C1ADEE5}"/>
              </a:ext>
            </a:extLst>
          </p:cNvPr>
          <p:cNvSpPr>
            <a:spLocks noGrp="1"/>
          </p:cNvSpPr>
          <p:nvPr>
            <p:ph type="body" idx="1"/>
          </p:nvPr>
        </p:nvSpPr>
        <p:spPr/>
        <p:txBody>
          <a:bodyPr/>
          <a:lstStyle/>
          <a:p>
            <a:r>
              <a:rPr lang="en-GB"/>
              <a:t>Click on the links to see images and information about the scientists.</a:t>
            </a:r>
          </a:p>
          <a:p>
            <a:endParaRPr lang="en-GB"/>
          </a:p>
          <a:p>
            <a:r>
              <a:rPr lang="en-GB" b="1"/>
              <a:t>Question to ask children:</a:t>
            </a:r>
          </a:p>
          <a:p>
            <a:pPr marL="171450" indent="-171450" algn="l">
              <a:buFont typeface="Arial" panose="020B0604020202020204" pitchFamily="34" charset="0"/>
              <a:buChar char="•"/>
            </a:pPr>
            <a:r>
              <a:rPr lang="en-GB" b="1"/>
              <a:t>What is an ecosystem? </a:t>
            </a:r>
            <a:r>
              <a:rPr lang="en-GB" sz="1800" b="0" i="0" u="none" strike="noStrike" baseline="0">
                <a:solidFill>
                  <a:srgbClr val="646463"/>
                </a:solidFill>
                <a:latin typeface="InterFace-Regular"/>
              </a:rPr>
              <a:t>A community of living things (e.g. animals and plants) in a habitat, together with the non-living parts of the environment (e.g. air and water)</a:t>
            </a:r>
            <a:endParaRPr lang="en-GB" b="1"/>
          </a:p>
          <a:p>
            <a:pPr marL="171450" indent="-171450">
              <a:buFont typeface="Arial" panose="020B0604020202020204" pitchFamily="34" charset="0"/>
              <a:buChar char="•"/>
            </a:pPr>
            <a:r>
              <a:rPr lang="en-GB" b="1"/>
              <a:t>Do you know what ecology is? </a:t>
            </a:r>
            <a:r>
              <a:rPr lang="en-GB"/>
              <a:t>Ecology is the study of the relationships between living organisms (including humans) and their physical environment.</a:t>
            </a:r>
          </a:p>
          <a:p>
            <a:pPr marL="171450" indent="-171450">
              <a:buFont typeface="Arial" panose="020B0604020202020204" pitchFamily="34" charset="0"/>
              <a:buChar char="•"/>
            </a:pPr>
            <a:r>
              <a:rPr lang="en-GB" b="1"/>
              <a:t>What living things do you think the scientists studied above the ground? </a:t>
            </a:r>
            <a:r>
              <a:rPr lang="en-GB"/>
              <a:t>Children might suggest plants such as grass, flowers, bushes, trees and animals (e.g. birds, mice, squirrels).</a:t>
            </a:r>
          </a:p>
          <a:p>
            <a:pPr marL="171450" indent="-171450">
              <a:buFont typeface="Arial" panose="020B0604020202020204" pitchFamily="34" charset="0"/>
              <a:buChar char="•"/>
            </a:pPr>
            <a:r>
              <a:rPr lang="en-GB" b="1"/>
              <a:t>What living things do you think the scientists might study below the ground? </a:t>
            </a:r>
            <a:r>
              <a:rPr lang="en-GB"/>
              <a:t>Children might suggest some insects (e.g. ants, bees), worms, mammals (e.g. moles, rats).</a:t>
            </a:r>
          </a:p>
          <a:p>
            <a:endParaRPr lang="en-GB"/>
          </a:p>
        </p:txBody>
      </p:sp>
      <p:sp>
        <p:nvSpPr>
          <p:cNvPr id="4" name="Slide Number Placeholder 3">
            <a:extLst>
              <a:ext uri="{FF2B5EF4-FFF2-40B4-BE49-F238E27FC236}">
                <a16:creationId xmlns:a16="http://schemas.microsoft.com/office/drawing/2014/main" id="{7E50CB51-8564-E0B7-5655-F7BBA4B9ECCF}"/>
              </a:ext>
            </a:extLst>
          </p:cNvPr>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384275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70902-DAD2-B2CF-9BE1-29F2C26FE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1D5361-424D-B730-26EF-FA599FB345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2295EF-6C7A-04A5-B846-01865139963F}"/>
              </a:ext>
            </a:extLst>
          </p:cNvPr>
          <p:cNvSpPr>
            <a:spLocks noGrp="1"/>
          </p:cNvSpPr>
          <p:nvPr>
            <p:ph type="body" idx="1"/>
          </p:nvPr>
        </p:nvSpPr>
        <p:spPr/>
        <p:txBody>
          <a:bodyPr/>
          <a:lstStyle/>
          <a:p>
            <a:r>
              <a:rPr lang="en-GB" sz="1200" b="1" kern="1200">
                <a:solidFill>
                  <a:schemeClr val="tx1"/>
                </a:solidFill>
                <a:effectLst/>
                <a:latin typeface="+mn-lt"/>
                <a:ea typeface="+mn-ea"/>
                <a:cs typeface="+mn-cs"/>
              </a:rPr>
              <a:t>Why is this important?</a:t>
            </a:r>
          </a:p>
          <a:p>
            <a:r>
              <a:rPr lang="en-GB" sz="1200" kern="1200">
                <a:solidFill>
                  <a:schemeClr val="tx1"/>
                </a:solidFill>
                <a:effectLst/>
                <a:latin typeface="+mn-lt"/>
                <a:ea typeface="+mn-ea"/>
                <a:cs typeface="+mn-cs"/>
              </a:rPr>
              <a:t>These results are important for farms and gardens because the quality and quantity of crop plants depends on the quality of the soil. </a:t>
            </a:r>
          </a:p>
          <a:p>
            <a:r>
              <a:rPr lang="en-GB" sz="1200" kern="1200">
                <a:solidFill>
                  <a:schemeClr val="tx1"/>
                </a:solidFill>
                <a:effectLst/>
                <a:latin typeface="+mn-lt"/>
                <a:ea typeface="+mn-ea"/>
                <a:cs typeface="+mn-cs"/>
              </a:rPr>
              <a:t>Even though the scientists do not know why the plants and worms were affected, the study did show that plant growth was changed by microplastics. </a:t>
            </a:r>
          </a:p>
          <a:p>
            <a:r>
              <a:rPr lang="en-GB" sz="1200" kern="1200">
                <a:solidFill>
                  <a:schemeClr val="tx1"/>
                </a:solidFill>
                <a:effectLst/>
                <a:latin typeface="+mn-lt"/>
                <a:ea typeface="+mn-ea"/>
                <a:cs typeface="+mn-cs"/>
              </a:rPr>
              <a:t>Because of their important role in processing the soil, earthworms can affect plant growth too so any damage to them may lead to a decrease in plant growth in the long term.</a:t>
            </a:r>
            <a:r>
              <a:rPr lang="en-GB"/>
              <a:t> </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There is also the possibility that microplastics could be incorporated into plants as they grow and this could pose a threat to animals that eat those plants. The amount of plastics could build up in any animal eating lots of plants. This is called </a:t>
            </a:r>
            <a:r>
              <a:rPr lang="en-GB" sz="1200" b="1" kern="1200">
                <a:solidFill>
                  <a:schemeClr val="tx1"/>
                </a:solidFill>
                <a:effectLst/>
                <a:latin typeface="+mn-lt"/>
                <a:ea typeface="+mn-ea"/>
                <a:cs typeface="+mn-cs"/>
              </a:rPr>
              <a:t>bioaccumulation</a:t>
            </a:r>
            <a:r>
              <a:rPr lang="en-GB" sz="1200" kern="1200">
                <a:solidFill>
                  <a:schemeClr val="tx1"/>
                </a:solidFill>
                <a:effectLst/>
                <a:latin typeface="+mn-lt"/>
                <a:ea typeface="+mn-ea"/>
                <a:cs typeface="+mn-cs"/>
              </a:rPr>
              <a:t> and could ultimately lead to humans </a:t>
            </a:r>
            <a:r>
              <a:rPr lang="en-GB"/>
              <a:t>or other animals </a:t>
            </a:r>
            <a:r>
              <a:rPr lang="en-GB" sz="1200" kern="1200">
                <a:solidFill>
                  <a:schemeClr val="tx1"/>
                </a:solidFill>
                <a:effectLst/>
                <a:latin typeface="+mn-lt"/>
                <a:ea typeface="+mn-ea"/>
                <a:cs typeface="+mn-cs"/>
              </a:rPr>
              <a:t>ingesting plastic from plants.</a:t>
            </a: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Questions to discuss with children</a:t>
            </a:r>
          </a:p>
          <a:p>
            <a:pPr marL="171450" indent="-171450">
              <a:buFont typeface="Arial" panose="020B0604020202020204" pitchFamily="34" charset="0"/>
              <a:buChar char="•"/>
            </a:pPr>
            <a:r>
              <a:rPr lang="en-GB" sz="1200" b="1" kern="1200">
                <a:solidFill>
                  <a:schemeClr val="tx1"/>
                </a:solidFill>
                <a:effectLst/>
                <a:latin typeface="+mn-lt"/>
                <a:ea typeface="+mn-ea"/>
                <a:cs typeface="+mn-cs"/>
              </a:rPr>
              <a:t>What plants do you eat?</a:t>
            </a:r>
          </a:p>
          <a:p>
            <a:pPr marL="171450" indent="-171450">
              <a:buFont typeface="Arial" panose="020B0604020202020204" pitchFamily="34" charset="0"/>
              <a:buChar char="•"/>
            </a:pPr>
            <a:r>
              <a:rPr lang="en-GB" sz="1200" b="1" kern="1200">
                <a:solidFill>
                  <a:schemeClr val="tx1"/>
                </a:solidFill>
                <a:effectLst/>
                <a:latin typeface="+mn-lt"/>
                <a:ea typeface="+mn-ea"/>
                <a:cs typeface="+mn-cs"/>
              </a:rPr>
              <a:t>What might happen if these plants contain microplastics? </a:t>
            </a:r>
            <a:r>
              <a:rPr lang="en-GB" sz="1200" b="0" kern="1200">
                <a:solidFill>
                  <a:schemeClr val="tx1"/>
                </a:solidFill>
                <a:effectLst/>
                <a:latin typeface="+mn-lt"/>
                <a:ea typeface="+mn-ea"/>
                <a:cs typeface="+mn-cs"/>
              </a:rPr>
              <a:t>Encourage children to think about and perhaps draw some food chains.</a:t>
            </a:r>
          </a:p>
          <a:p>
            <a:endParaRPr lang="en-GB"/>
          </a:p>
        </p:txBody>
      </p:sp>
      <p:sp>
        <p:nvSpPr>
          <p:cNvPr id="4" name="Slide Number Placeholder 3">
            <a:extLst>
              <a:ext uri="{FF2B5EF4-FFF2-40B4-BE49-F238E27FC236}">
                <a16:creationId xmlns:a16="http://schemas.microsoft.com/office/drawing/2014/main" id="{8BDF2B55-288C-6BDD-53CF-0FEF75B6A8CD}"/>
              </a:ext>
            </a:extLst>
          </p:cNvPr>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4148537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chemeClr val="tx1"/>
                </a:solidFill>
              </a:rPr>
              <a:t>Resources: </a:t>
            </a:r>
            <a:r>
              <a:rPr lang="en-US">
                <a:solidFill>
                  <a:schemeClr val="tx1"/>
                </a:solidFill>
              </a:rPr>
              <a:t>6 similar broad bean plants growing in soil in pots – they should have some shoot showing above the soil, plant pots, a light/warm place, a dark/warm place, a cold place, water. </a:t>
            </a:r>
          </a:p>
          <a:p>
            <a:endParaRPr lang="en-GB" b="1"/>
          </a:p>
          <a:p>
            <a:r>
              <a:rPr lang="en-GB" b="1"/>
              <a:t>What to do</a:t>
            </a:r>
          </a:p>
          <a:p>
            <a:r>
              <a:rPr lang="en-US" sz="1200"/>
              <a:t>Label 3 pots “watered” and 3 pots “un-watered”. </a:t>
            </a:r>
          </a:p>
          <a:p>
            <a:r>
              <a:rPr lang="en-US" sz="1200"/>
              <a:t>Measure and record the height of shoot for each plant.  </a:t>
            </a:r>
          </a:p>
          <a:p>
            <a:r>
              <a:rPr lang="en-US" sz="1200"/>
              <a:t>Store 1 watered pot and 1 un-watered in each of these places:</a:t>
            </a:r>
          </a:p>
          <a:p>
            <a:pPr marL="228600" indent="-228600">
              <a:buAutoNum type="arabicPeriod"/>
            </a:pPr>
            <a:r>
              <a:rPr lang="en-US" sz="1200"/>
              <a:t>a fridge (cold &amp; dark)      </a:t>
            </a:r>
          </a:p>
          <a:p>
            <a:pPr marL="228600" indent="-228600">
              <a:buAutoNum type="arabicPeriod"/>
            </a:pPr>
            <a:r>
              <a:rPr lang="en-US" sz="1200"/>
              <a:t>2. In a dark, warm cupboard	</a:t>
            </a:r>
          </a:p>
          <a:p>
            <a:pPr marL="228600" indent="-228600">
              <a:buAutoNum type="arabicPeriod"/>
            </a:pPr>
            <a:r>
              <a:rPr lang="en-US" sz="1200"/>
              <a:t>3. In a sunny warm spot in the classroom</a:t>
            </a:r>
          </a:p>
          <a:p>
            <a:r>
              <a:rPr lang="en-US" sz="1200"/>
              <a:t>Water the  “watered” pots every day. </a:t>
            </a:r>
            <a:r>
              <a:rPr lang="en-US" sz="1200" u="sng"/>
              <a:t>Do not water the other pots. </a:t>
            </a:r>
          </a:p>
          <a:p>
            <a:r>
              <a:rPr lang="en-US" sz="1200"/>
              <a:t>You may like to set up replicates. </a:t>
            </a:r>
          </a:p>
          <a:p>
            <a:r>
              <a:rPr lang="en-US" sz="1200"/>
              <a:t>Leave the plants for 2 to 3 weeks, checking daily.</a:t>
            </a:r>
          </a:p>
          <a:p>
            <a:r>
              <a:rPr lang="en-US" sz="1200"/>
              <a:t>Record what you observe.  </a:t>
            </a:r>
          </a:p>
          <a:p>
            <a:r>
              <a:rPr lang="en-US" sz="1200"/>
              <a:t>After 2 weeks, measure and record the length of the shoot. </a:t>
            </a:r>
          </a:p>
          <a:p>
            <a:pPr marL="0" indent="0">
              <a:buNone/>
            </a:pPr>
            <a:endParaRPr lang="en-US" sz="1200"/>
          </a:p>
          <a:p>
            <a:r>
              <a:rPr lang="en-US" sz="1200" b="1"/>
              <a:t>Note for teachers</a:t>
            </a:r>
          </a:p>
          <a:p>
            <a:r>
              <a:rPr lang="en-US" sz="1200"/>
              <a:t>Some children may want to investigate the effect of microplastics in the soil or the effect of worms in the soil. We have not suggested this because it is unlikely that children will observe a measurable difference in a classroom experiment which uses small pots and is only carried out over 1-2 weeks. In the scientists’ experiments, they used 1.3 l pots and monitored the plants for 30 days. You may want to set up one set of large pots with the whole class and monitor any changes over a longer period of time together.</a:t>
            </a:r>
          </a:p>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678620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716269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*Useful websites</a:t>
            </a:r>
          </a:p>
          <a:p>
            <a:r>
              <a:rPr lang="en-GB">
                <a:cs typeface="Calibri"/>
              </a:rPr>
              <a:t>The Woodland Trust - https://www.woodlandtrust.org.uk/blog/2020/05/how-to-make-a-wormery/</a:t>
            </a:r>
          </a:p>
          <a:p>
            <a:r>
              <a:rPr lang="en-GB">
                <a:cs typeface="Calibri"/>
              </a:rPr>
              <a:t>The RHS Campaign for School Gardening - https://schoolgardening.rhs.org.uk/resources/activity/mini-wormery</a:t>
            </a:r>
          </a:p>
          <a:p>
            <a:r>
              <a:rPr lang="en-GB">
                <a:cs typeface="Calibri"/>
              </a:rPr>
              <a:t>Science Sparks - https://www.science-sparks.com/make-your-own-wormery/</a:t>
            </a:r>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r>
              <a:rPr lang="en-GB"/>
              <a:t>Suitable for ages 5-11 but if working with younger children, teachers may wish to reduce the number of variables, e.g., just compare the seed germination in damp and dry environments or light and dark environments.</a:t>
            </a:r>
          </a:p>
          <a:p>
            <a:br>
              <a:rPr lang="en-GB"/>
            </a:br>
            <a:r>
              <a:rPr lang="en-US" b="1">
                <a:solidFill>
                  <a:schemeClr val="tx1"/>
                </a:solidFill>
              </a:rPr>
              <a:t>Resources </a:t>
            </a:r>
          </a:p>
          <a:p>
            <a:r>
              <a:rPr lang="en-US">
                <a:solidFill>
                  <a:schemeClr val="tx1"/>
                </a:solidFill>
              </a:rPr>
              <a:t>Broad bean (or other) seeds; damp kitchen roll; polythene bags; a warm place, a cold place, a dark place</a:t>
            </a:r>
            <a:br>
              <a:rPr lang="en-GB"/>
            </a:br>
            <a:endParaRPr lang="en-GB"/>
          </a:p>
          <a:p>
            <a:r>
              <a:rPr lang="en-GB" b="1"/>
              <a:t>What to do</a:t>
            </a:r>
          </a:p>
          <a:p>
            <a:r>
              <a:rPr lang="en-US" sz="1200"/>
              <a:t>Take 6 seeds and place them each in a  clear, </a:t>
            </a:r>
            <a:r>
              <a:rPr lang="en-US" sz="1200" err="1"/>
              <a:t>colourless</a:t>
            </a:r>
            <a:r>
              <a:rPr lang="en-US" sz="1200"/>
              <a:t> sandwich bag.   </a:t>
            </a:r>
          </a:p>
          <a:p>
            <a:r>
              <a:rPr lang="en-US" sz="1200"/>
              <a:t>To 3 of the bags add folded, damp kitchen roll and to 3 of the bags add folded, dry kitchen roll.  </a:t>
            </a:r>
          </a:p>
          <a:p>
            <a:pPr marL="171450" indent="-171450">
              <a:buFont typeface="Arial" panose="020B0604020202020204" pitchFamily="34" charset="0"/>
              <a:buChar char="•"/>
            </a:pPr>
            <a:r>
              <a:rPr lang="en-US" sz="1200"/>
              <a:t>Put 1 damp and 1 dry bag in dark cupboard in the classroom.</a:t>
            </a:r>
          </a:p>
          <a:p>
            <a:pPr marL="171450" indent="-171450">
              <a:buFont typeface="Arial" panose="020B0604020202020204" pitchFamily="34" charset="0"/>
              <a:buChar char="•"/>
            </a:pPr>
            <a:r>
              <a:rPr lang="en-US" sz="1200"/>
              <a:t>Put 1 damp and 1 dry bag in daylight in the classroom.</a:t>
            </a:r>
          </a:p>
          <a:p>
            <a:pPr marL="171450" indent="-171450">
              <a:buFont typeface="Arial" panose="020B0604020202020204" pitchFamily="34" charset="0"/>
              <a:buChar char="•"/>
            </a:pPr>
            <a:r>
              <a:rPr lang="en-US" sz="1200"/>
              <a:t>Put 1 damp and 1 dry bag in a fridge (cold &amp; probably dark).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Leave the seeds for 2 to 3 weeks, checking daily.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Record which seeds germinate and when. You may like to set up replicates.</a:t>
            </a:r>
          </a:p>
          <a:p>
            <a:endParaRPr lang="en-US" sz="1200"/>
          </a:p>
          <a:p>
            <a:r>
              <a:rPr lang="en-GB" b="1"/>
              <a:t>Questions to ask children</a:t>
            </a:r>
          </a:p>
          <a:p>
            <a:r>
              <a:rPr lang="en-GB" b="1"/>
              <a:t>What do think will happen to the seeds in each ‘treatment’?</a:t>
            </a:r>
          </a:p>
          <a:p>
            <a:r>
              <a:rPr lang="en-GB" b="1"/>
              <a:t>How will you measure/record what happens? </a:t>
            </a:r>
            <a:r>
              <a:rPr lang="en-GB"/>
              <a:t>Younger children could photograph the seeds (observation over time).</a:t>
            </a:r>
          </a:p>
          <a:p>
            <a:r>
              <a:rPr lang="en-GB" b="1"/>
              <a:t>What do your results tell you about the best conditions for your seeds to grow (germinate)? </a:t>
            </a:r>
          </a:p>
          <a:p>
            <a:endParaRPr lang="en-GB" b="1"/>
          </a:p>
          <a:p>
            <a:r>
              <a:rPr lang="en-GB" b="1"/>
              <a:t>Possible learning outcomes</a:t>
            </a:r>
          </a:p>
          <a:p>
            <a:pPr marL="171450" indent="-171450">
              <a:buFont typeface="Arial" panose="020B0604020202020204" pitchFamily="34" charset="0"/>
              <a:buChar char="•"/>
            </a:pPr>
            <a:r>
              <a:rPr lang="en-GB"/>
              <a:t>Know the requirements for seed germination</a:t>
            </a:r>
          </a:p>
          <a:p>
            <a:pPr marL="171450" indent="-171450">
              <a:buFont typeface="Arial" panose="020B0604020202020204" pitchFamily="34" charset="0"/>
              <a:buChar char="•"/>
            </a:pPr>
            <a:r>
              <a:rPr lang="en-GB"/>
              <a:t>Skills – predict / set up tests / observe (and measure if older children) / record / interpret / evaluate their enquiry approach</a:t>
            </a:r>
          </a:p>
          <a:p>
            <a:endParaRPr lang="en-GB"/>
          </a:p>
          <a:p>
            <a:r>
              <a:rPr lang="en-GB" b="1"/>
              <a:t>Key vocabulary</a:t>
            </a:r>
          </a:p>
          <a:p>
            <a:r>
              <a:rPr lang="en-GB"/>
              <a:t>Seed / Light / Dark / Wet / Dry/ Germinate/germination (older children) / Root / Shoot / Plant</a:t>
            </a:r>
          </a:p>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692233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6BC8-062F-5A55-CAFE-D026338894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45466-E64F-0739-0E36-A2E8EAE8A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A2A39-78A3-4E83-4BC8-8C51AC6DE821}"/>
              </a:ext>
            </a:extLst>
          </p:cNvPr>
          <p:cNvSpPr>
            <a:spLocks noGrp="1"/>
          </p:cNvSpPr>
          <p:nvPr>
            <p:ph type="body" idx="1"/>
          </p:nvPr>
        </p:nvSpPr>
        <p:spPr/>
        <p:txBody>
          <a:bodyPr/>
          <a:lstStyle/>
          <a:p>
            <a:r>
              <a:rPr lang="en-GB" b="1"/>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A possible investigation that children could carry out: What type of place (habitat) do worms prefer? Children could look for worms at different sites (one group at each site or , e.g. sunny, shady, wet, dry. </a:t>
            </a:r>
            <a:r>
              <a:rPr lang="en-GB"/>
              <a:t>This 8-minute film shows how to catch worms. </a:t>
            </a:r>
            <a:r>
              <a:rPr lang="en-GB" i="1"/>
              <a:t>How to catch Earthworms for fishing – No tools needed!!  </a:t>
            </a:r>
            <a:r>
              <a:rPr lang="en-GB"/>
              <a:t>Visit - https://video.link/w/ViI8d </a:t>
            </a:r>
            <a:br>
              <a:rPr lang="en-GB"/>
            </a:br>
            <a:br>
              <a:rPr lang="en-GB"/>
            </a:br>
            <a:r>
              <a:rPr lang="en-US" b="1">
                <a:solidFill>
                  <a:schemeClr val="tx1"/>
                </a:solidFill>
              </a:rPr>
              <a:t>Resources </a:t>
            </a:r>
            <a:r>
              <a:rPr lang="en-US">
                <a:solidFill>
                  <a:schemeClr val="tx1"/>
                </a:solidFill>
              </a:rPr>
              <a:t>– a patch of natural earth, plastic tray/container, magnifiers, spoons, small pots to collect soil, (microscopes)</a:t>
            </a:r>
          </a:p>
          <a:p>
            <a:endParaRPr lang="en-GB" b="0"/>
          </a:p>
          <a:p>
            <a:r>
              <a:rPr lang="en-GB" b="1"/>
              <a:t>Questions to ask children</a:t>
            </a:r>
          </a:p>
          <a:p>
            <a:pPr marL="171450" indent="-171450">
              <a:buFont typeface="Arial" panose="020B0604020202020204" pitchFamily="34" charset="0"/>
              <a:buChar char="•"/>
            </a:pPr>
            <a:r>
              <a:rPr lang="en-GB" b="1"/>
              <a:t>How many Earthworms did you find?</a:t>
            </a:r>
          </a:p>
          <a:p>
            <a:pPr marL="171450" indent="-171450">
              <a:buFont typeface="Arial" panose="020B0604020202020204" pitchFamily="34" charset="0"/>
              <a:buChar char="•"/>
            </a:pPr>
            <a:r>
              <a:rPr lang="en-GB" b="1"/>
              <a:t>Older children - How many worms per m</a:t>
            </a:r>
            <a:r>
              <a:rPr lang="en-GB" b="1" baseline="30000"/>
              <a:t>2</a:t>
            </a:r>
            <a:r>
              <a:rPr lang="en-GB" b="1"/>
              <a:t>?</a:t>
            </a:r>
          </a:p>
          <a:p>
            <a:pPr marL="171450" indent="-171450">
              <a:buFont typeface="Arial" panose="020B0604020202020204" pitchFamily="34" charset="0"/>
              <a:buChar char="•"/>
            </a:pPr>
            <a:r>
              <a:rPr lang="en-GB" b="1"/>
              <a:t>What sites (habitats) do worms prefer? Why?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a:t>Did you find any plastic in the soil at any of these places?</a:t>
            </a:r>
          </a:p>
          <a:p>
            <a:endParaRPr lang="en-GB" b="0"/>
          </a:p>
          <a:p>
            <a:r>
              <a:rPr lang="en-GB" b="1"/>
              <a:t>Possible learning outcomes</a:t>
            </a:r>
          </a:p>
          <a:p>
            <a:pPr marL="171450" indent="-171450">
              <a:buFont typeface="Arial" panose="020B0604020202020204" pitchFamily="34" charset="0"/>
              <a:buChar char="•"/>
            </a:pPr>
            <a:r>
              <a:rPr lang="en-GB" b="0"/>
              <a:t>Younger children - identify and name common animals in their habitats</a:t>
            </a:r>
          </a:p>
          <a:p>
            <a:pPr marL="171450" indent="-171450">
              <a:buFont typeface="Arial" panose="020B0604020202020204" pitchFamily="34" charset="0"/>
              <a:buChar char="•"/>
            </a:pPr>
            <a:r>
              <a:rPr lang="en-GB" b="0"/>
              <a:t>Older children – identify and classify animals according to common observable characteristics</a:t>
            </a:r>
          </a:p>
          <a:p>
            <a:pPr marL="171450" indent="-171450">
              <a:buFont typeface="Arial" panose="020B0604020202020204" pitchFamily="34" charset="0"/>
              <a:buChar char="•"/>
            </a:pPr>
            <a:r>
              <a:rPr lang="en-GB" b="0"/>
              <a:t>Skills – making predictions / asking questions / carrying out a test / observing / recording data interpreting and communicating results / evaluating a method</a:t>
            </a:r>
          </a:p>
          <a:p>
            <a:endParaRPr lang="en-GB" b="1"/>
          </a:p>
          <a:p>
            <a:r>
              <a:rPr lang="en-GB" b="1"/>
              <a:t>Key vocabulary</a:t>
            </a:r>
          </a:p>
          <a:p>
            <a:r>
              <a:rPr lang="en-GB" b="0"/>
              <a:t>Worm / Earthworm / Limbs (worms have none) / Bristles / Segments / Animal / Invertebrate / Backbone (worms don’t have one) / Habitat – the natural home or environment of an animal, plant (or other living thing)</a:t>
            </a:r>
          </a:p>
          <a:p>
            <a:endParaRPr lang="en-GB"/>
          </a:p>
        </p:txBody>
      </p:sp>
      <p:sp>
        <p:nvSpPr>
          <p:cNvPr id="4" name="Slide Number Placeholder 3">
            <a:extLst>
              <a:ext uri="{FF2B5EF4-FFF2-40B4-BE49-F238E27FC236}">
                <a16:creationId xmlns:a16="http://schemas.microsoft.com/office/drawing/2014/main" id="{80FED97B-7297-17C2-4238-599E96050346}"/>
              </a:ext>
            </a:extLst>
          </p:cNvPr>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350401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endParaRPr lang="en-US"/>
          </a:p>
          <a:p>
            <a:pPr marL="171450" indent="-171450">
              <a:buFont typeface="Arial,Sans-Serif"/>
              <a:buChar char="•"/>
            </a:pPr>
            <a:endParaRPr lang="en-GB"/>
          </a:p>
          <a:p>
            <a:r>
              <a:rPr lang="en-GB"/>
              <a:t>Science vocabulary is defined on the next slide.</a:t>
            </a:r>
          </a:p>
          <a:p>
            <a:pPr marL="171450" indent="-171450">
              <a:buFont typeface="Arial" panose="020B0604020202020204" pitchFamily="34" charset="0"/>
              <a:buChar char="•"/>
            </a:pPr>
            <a:endParaRPr lang="en-GB">
              <a:cs typeface="Calibri"/>
            </a:endParaRP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Teachers might like to have some objects made from different types of plastic for the children to look at. Ask the children to describe the properties of different plastics, </a:t>
            </a:r>
            <a:r>
              <a:rPr lang="en-US"/>
              <a:t>e.g., strong, hard, smooth, flexible, transparent/translucent/opaque.</a:t>
            </a:r>
          </a:p>
          <a:p>
            <a:endParaRPr lang="en-GB"/>
          </a:p>
          <a:p>
            <a:r>
              <a:rPr lang="en-GB" b="1"/>
              <a:t>Background information for teachers</a:t>
            </a:r>
            <a:endParaRPr lang="en-US"/>
          </a:p>
          <a:p>
            <a:r>
              <a:rPr lang="en-GB"/>
              <a:t>Plastics are made from natural organic materials such as cellulose (form plants), coal, natural gas and oil. These natural resources are transformed through chemical reactions to make plastics. It takes time and energy to create a new plastic.</a:t>
            </a:r>
            <a:endParaRPr lang="en-US"/>
          </a:p>
          <a:p>
            <a:endParaRPr lang="en-US"/>
          </a:p>
          <a:p>
            <a:r>
              <a:rPr lang="en-US" b="1"/>
              <a:t>Questions to ask children</a:t>
            </a:r>
            <a:endParaRPr lang="en-US"/>
          </a:p>
          <a:p>
            <a:pPr marL="171450" indent="-171450">
              <a:buFont typeface="Arial,Sans-Serif"/>
              <a:buChar char="•"/>
            </a:pPr>
            <a:r>
              <a:rPr lang="en-US" b="1"/>
              <a:t>What do you use that is made of plastic? </a:t>
            </a:r>
            <a:r>
              <a:rPr lang="en-US"/>
              <a:t>Younger children could go on a plastic hunt in the classroom or at home.</a:t>
            </a:r>
          </a:p>
          <a:p>
            <a:pPr marL="171450" indent="-171450">
              <a:buFont typeface="Arial,Sans-Serif"/>
              <a:buChar char="•"/>
            </a:pPr>
            <a:r>
              <a:rPr lang="en-US" b="1"/>
              <a:t>Where does plastic come from? </a:t>
            </a:r>
            <a:r>
              <a:rPr lang="en-US"/>
              <a:t>Plastic is not a natural material (non-natural/artificial). Plastic is made from materials that are found in the natural world, e.g., plants, coal, gas and oil.</a:t>
            </a:r>
          </a:p>
          <a:p>
            <a:pPr marL="171450" indent="-171450">
              <a:buFont typeface="Arial,Sans-Serif"/>
              <a:buChar char="•"/>
            </a:pPr>
            <a:r>
              <a:rPr lang="en-US" b="1"/>
              <a:t>What are the properties of plastic? </a:t>
            </a:r>
            <a:r>
              <a:rPr lang="en-US"/>
              <a:t>The children’s answer will depend on what plastic object they are thinking of.</a:t>
            </a:r>
          </a:p>
          <a:p>
            <a:pPr marL="171450" indent="-171450">
              <a:buFont typeface="Arial,Sans-Serif"/>
              <a:buChar char="•"/>
            </a:pPr>
            <a:r>
              <a:rPr lang="en-US" b="1"/>
              <a:t>What properties of plastic make it suitable for different purposes? </a:t>
            </a:r>
            <a:r>
              <a:rPr lang="en-US"/>
              <a:t>Children could compare plastic lunch boxes (rigid/stiff, strong, waterproof) and plastic bags (bendy/flexible, strong, waterproof). </a:t>
            </a:r>
            <a:r>
              <a:rPr lang="en-US" err="1"/>
              <a:t>Emphasise</a:t>
            </a:r>
            <a:r>
              <a:rPr lang="en-US"/>
              <a:t> that different plastics have some properties that are the same and some properties that are different. It depends what materials they are made from.</a:t>
            </a:r>
          </a:p>
          <a:p>
            <a:pPr marL="171450" indent="-171450">
              <a:buFont typeface="Arial,Sans-Serif"/>
              <a:buChar char="•"/>
            </a:pPr>
            <a:endParaRPr lang="en-US"/>
          </a:p>
          <a:p>
            <a:endParaRPr lang="en-GB">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E3EDB-349D-FE28-F2F2-E77D94C3BB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E5F1EC-833D-673F-C470-1E88D02905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D80797-8839-3185-A9B0-CB54510920EF}"/>
              </a:ext>
            </a:extLst>
          </p:cNvPr>
          <p:cNvSpPr>
            <a:spLocks noGrp="1"/>
          </p:cNvSpPr>
          <p:nvPr>
            <p:ph type="body" idx="1"/>
          </p:nvPr>
        </p:nvSpPr>
        <p:spPr/>
        <p:txBody>
          <a:bodyPr/>
          <a:lstStyle/>
          <a:p>
            <a:r>
              <a:rPr lang="en-GB"/>
              <a:t>Teachers might like to have a teaspoon of soil to show the children and explain that there will be between 3 and 20 plastic pieces mixed in the soil. You could put a few plastic pieces in some soil for the children to find.</a:t>
            </a:r>
            <a:endParaRPr lang="en-US"/>
          </a:p>
          <a:p>
            <a:endParaRPr lang="en-GB"/>
          </a:p>
          <a:p>
            <a:r>
              <a:rPr lang="en-GB" b="1"/>
              <a:t>Questions to ask children</a:t>
            </a:r>
            <a:endParaRPr lang="en-US"/>
          </a:p>
          <a:p>
            <a:r>
              <a:rPr lang="en-GB" b="1"/>
              <a:t>What are particles?</a:t>
            </a:r>
            <a:endParaRPr lang="en-US"/>
          </a:p>
          <a:p>
            <a:r>
              <a:rPr lang="en-GB"/>
              <a:t>very small pieces</a:t>
            </a:r>
            <a:endParaRPr lang="en-US"/>
          </a:p>
          <a:p>
            <a:r>
              <a:rPr lang="en-GB" b="1"/>
              <a:t>What are microplastics? </a:t>
            </a:r>
            <a:endParaRPr lang="en-US"/>
          </a:p>
          <a:p>
            <a:r>
              <a:rPr lang="en-GB"/>
              <a:t>These are pieces of plastic that are smaller than 5mm – children could cut some modelling clay (or similar) into pieces this small or measure grains of rice to get an idea of the sizes that are talked about here.</a:t>
            </a:r>
            <a:endParaRPr lang="en-US"/>
          </a:p>
          <a:p>
            <a:r>
              <a:rPr lang="en-GB" b="1"/>
              <a:t>How much plastic is there? </a:t>
            </a:r>
            <a:endParaRPr lang="en-US"/>
          </a:p>
          <a:p>
            <a:r>
              <a:rPr lang="en-GB"/>
              <a:t>In agricultural land – land used for farming - there are thought to be between 700 and 4000 plastic particles per kilogram of soil.  One teaspoon contains about 5g of soil so you would expect there to be between 3.5 and 20 plastic particles in every teaspoon of soil. </a:t>
            </a:r>
            <a:endParaRPr lang="en-US"/>
          </a:p>
          <a:p>
            <a:r>
              <a:rPr lang="en-GB" b="1"/>
              <a:t>Where does it come from?</a:t>
            </a:r>
            <a:endParaRPr lang="en-US"/>
          </a:p>
          <a:p>
            <a:r>
              <a:rPr lang="en-GB"/>
              <a:t>Plastics in the soil comes from plastic particles in rainwater; from particles floating in the air; from water used to water plants and from sewage used as fertilizer. Plastic is also used on farmland to cover the soil so that weeds are limited and only the crop grows.  This is called plastic mulching and is another source of plastic in soil, even though the plastic is often </a:t>
            </a:r>
            <a:r>
              <a:rPr lang="en-GB" b="1"/>
              <a:t>biodegradable</a:t>
            </a:r>
            <a:r>
              <a:rPr lang="en-GB"/>
              <a:t> – that means it can break down in the soil . Microplastics are plastic particles that are less than 5mm in diameter.</a:t>
            </a:r>
            <a:endParaRPr lang="en-US"/>
          </a:p>
          <a:p>
            <a:r>
              <a:rPr lang="en-GB" b="1"/>
              <a:t>What types of plastic have you heard of?</a:t>
            </a:r>
            <a:endParaRPr lang="en-US"/>
          </a:p>
          <a:p>
            <a:r>
              <a:rPr lang="en-GB"/>
              <a:t>There are many different types of plastic including </a:t>
            </a:r>
            <a:r>
              <a:rPr lang="en-GB" b="1"/>
              <a:t>polythene, nylon </a:t>
            </a:r>
            <a:r>
              <a:rPr lang="en-GB"/>
              <a:t>and </a:t>
            </a:r>
            <a:r>
              <a:rPr lang="en-GB" b="1"/>
              <a:t>acrylic</a:t>
            </a:r>
            <a:r>
              <a:rPr lang="en-GB"/>
              <a:t>.  </a:t>
            </a:r>
            <a:endParaRPr lang="en-US"/>
          </a:p>
          <a:p>
            <a:r>
              <a:rPr lang="en-GB"/>
              <a:t>Polythene is not biodegradable and can remain in the environment for decades.  </a:t>
            </a:r>
            <a:endParaRPr lang="en-US"/>
          </a:p>
          <a:p>
            <a:r>
              <a:rPr lang="en-GB"/>
              <a:t>Nylon and acrylic fibres come from our clothing and are washed into the sewage system from washing machines.   </a:t>
            </a:r>
            <a:endParaRPr lang="en-US"/>
          </a:p>
          <a:p>
            <a:r>
              <a:rPr lang="en-GB"/>
              <a:t>Some biodegradable plastics are now being used but it takes a very long time for them to break down.</a:t>
            </a:r>
          </a:p>
        </p:txBody>
      </p:sp>
      <p:sp>
        <p:nvSpPr>
          <p:cNvPr id="4" name="Slide Number Placeholder 3">
            <a:extLst>
              <a:ext uri="{FF2B5EF4-FFF2-40B4-BE49-F238E27FC236}">
                <a16:creationId xmlns:a16="http://schemas.microsoft.com/office/drawing/2014/main" id="{27453B7D-444A-DFFC-0D73-750E2C8F0FD7}"/>
              </a:ext>
            </a:extLst>
          </p:cNvPr>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68504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34AE6-9202-0251-B8E9-1CC9BC53E4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D470C0-462B-7F94-566D-403A2E4B2E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5579C-09DC-41A3-E7E2-7B30E5F950B6}"/>
              </a:ext>
            </a:extLst>
          </p:cNvPr>
          <p:cNvSpPr>
            <a:spLocks noGrp="1"/>
          </p:cNvSpPr>
          <p:nvPr>
            <p:ph type="body" idx="1"/>
          </p:nvPr>
        </p:nvSpPr>
        <p:spPr/>
        <p:txBody>
          <a:bodyPr/>
          <a:lstStyle/>
          <a:p>
            <a:r>
              <a:rPr lang="en-GB"/>
              <a:t>Explain that the scientists wanted to find out how microplastics affected 2 living things – one plant &amp; one animal. </a:t>
            </a:r>
            <a:endParaRPr lang="en-US"/>
          </a:p>
          <a:p>
            <a:r>
              <a:rPr lang="en-GB"/>
              <a:t>You might like to talk about plastic fibres that come form clothing.</a:t>
            </a:r>
            <a:endParaRPr lang="en-US"/>
          </a:p>
          <a:p>
            <a:r>
              <a:rPr lang="en-GB"/>
              <a:t>Are you wearing any plastic today?</a:t>
            </a:r>
            <a:endParaRPr lang="en-US"/>
          </a:p>
          <a:p>
            <a:endParaRPr lang="en-GB"/>
          </a:p>
          <a:p>
            <a:r>
              <a:rPr lang="en-GB" b="1"/>
              <a:t>Background information for teachers</a:t>
            </a:r>
            <a:endParaRPr lang="en-US"/>
          </a:p>
          <a:p>
            <a:r>
              <a:rPr lang="en-GB"/>
              <a:t>In this study, scientists studied the effect of microplastic contamination on the rosy-tipped earthworm (</a:t>
            </a:r>
            <a:r>
              <a:rPr lang="en-GB" i="1" err="1"/>
              <a:t>Aporrectodea</a:t>
            </a:r>
            <a:r>
              <a:rPr lang="en-GB" i="1"/>
              <a:t> rosea</a:t>
            </a:r>
            <a:r>
              <a:rPr lang="en-GB"/>
              <a:t>) and a type of ryegrass that is very common in grasslands of northern Europe (perennial ryegrass: </a:t>
            </a:r>
            <a:r>
              <a:rPr lang="en-GB" i="1"/>
              <a:t>Lolium </a:t>
            </a:r>
            <a:r>
              <a:rPr lang="en-GB" i="1" err="1"/>
              <a:t>perenne</a:t>
            </a:r>
            <a:r>
              <a:rPr lang="en-GB"/>
              <a:t>) . </a:t>
            </a:r>
            <a:endParaRPr lang="en-US"/>
          </a:p>
          <a:p>
            <a:r>
              <a:rPr lang="en-GB"/>
              <a:t>Three different types of microplastics were used in the investigation: </a:t>
            </a:r>
            <a:endParaRPr lang="en-US"/>
          </a:p>
          <a:p>
            <a:pPr marL="171450" indent="-171450">
              <a:buFont typeface="Arial,Sans-Serif"/>
              <a:buChar char="•"/>
            </a:pPr>
            <a:r>
              <a:rPr lang="en-GB"/>
              <a:t>Nylon and acrylic fibres from clothing</a:t>
            </a:r>
            <a:endParaRPr lang="en-US"/>
          </a:p>
          <a:p>
            <a:pPr marL="171450" indent="-171450">
              <a:buFont typeface="Arial,Sans-Serif"/>
              <a:buChar char="•"/>
            </a:pPr>
            <a:r>
              <a:rPr lang="en-GB"/>
              <a:t>micro-particles of polythene</a:t>
            </a:r>
            <a:endParaRPr lang="en-US"/>
          </a:p>
          <a:p>
            <a:pPr marL="171450" indent="-171450">
              <a:buFont typeface="Arial,Sans-Serif"/>
              <a:buChar char="•"/>
            </a:pPr>
            <a:r>
              <a:rPr lang="en-GB"/>
              <a:t>micro-particles of a biodegradable plastic used in farming. </a:t>
            </a:r>
          </a:p>
        </p:txBody>
      </p:sp>
      <p:sp>
        <p:nvSpPr>
          <p:cNvPr id="4" name="Slide Number Placeholder 3">
            <a:extLst>
              <a:ext uri="{FF2B5EF4-FFF2-40B4-BE49-F238E27FC236}">
                <a16:creationId xmlns:a16="http://schemas.microsoft.com/office/drawing/2014/main" id="{260BB17E-1EBE-8E24-8A4C-711DAEB0B155}"/>
              </a:ext>
            </a:extLst>
          </p:cNvPr>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651678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828C9-1692-6D63-E7F2-D966AF9C4A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92F139-5E7F-68D8-3E15-9EB6580A92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6668C8-568F-1847-EE40-084A4052EB47}"/>
              </a:ext>
            </a:extLst>
          </p:cNvPr>
          <p:cNvSpPr>
            <a:spLocks noGrp="1"/>
          </p:cNvSpPr>
          <p:nvPr>
            <p:ph type="body" idx="1"/>
          </p:nvPr>
        </p:nvSpPr>
        <p:spPr/>
        <p:txBody>
          <a:bodyPr/>
          <a:lstStyle/>
          <a:p>
            <a:r>
              <a:rPr lang="en-GB" b="1"/>
              <a:t>Briefly explain how the experiment was set up:</a:t>
            </a:r>
            <a:endParaRPr lang="en-US"/>
          </a:p>
          <a:p>
            <a:r>
              <a:rPr lang="en-GB"/>
              <a:t>The experiments were carried out in </a:t>
            </a:r>
            <a:r>
              <a:rPr lang="en-GB" b="1"/>
              <a:t>1.3 litre plant pots </a:t>
            </a:r>
            <a:r>
              <a:rPr lang="en-GB"/>
              <a:t>and each test pot contained soil, earthworms and a different type of microplastic.  </a:t>
            </a:r>
            <a:endParaRPr lang="en-US"/>
          </a:p>
          <a:p>
            <a:r>
              <a:rPr lang="en-GB"/>
              <a:t>There were eight different combinations of microplastics and plants and each was called a “</a:t>
            </a:r>
            <a:r>
              <a:rPr lang="en-GB" b="1"/>
              <a:t>treatment</a:t>
            </a:r>
            <a:r>
              <a:rPr lang="en-GB"/>
              <a:t>”.  </a:t>
            </a:r>
            <a:endParaRPr lang="en-US"/>
          </a:p>
          <a:p>
            <a:r>
              <a:rPr lang="en-GB"/>
              <a:t>The ‘</a:t>
            </a:r>
            <a:r>
              <a:rPr lang="en-GB" b="1"/>
              <a:t>control’</a:t>
            </a:r>
            <a:r>
              <a:rPr lang="en-GB"/>
              <a:t> pots contained no microplastics.   </a:t>
            </a:r>
            <a:endParaRPr lang="en-US"/>
          </a:p>
          <a:p>
            <a:r>
              <a:rPr lang="en-GB"/>
              <a:t>Some pots had ryegrass planted in them and some did not.  This was to see if the presence of the grass affected the growth of the worms.  Each treatment was replicated five times. </a:t>
            </a:r>
            <a:endParaRPr lang="en-US"/>
          </a:p>
          <a:p>
            <a:endParaRPr lang="en-GB"/>
          </a:p>
          <a:p>
            <a:r>
              <a:rPr lang="en-GB"/>
              <a:t>The experiment was carried out like this:</a:t>
            </a:r>
            <a:endParaRPr lang="en-US"/>
          </a:p>
          <a:p>
            <a:r>
              <a:rPr lang="en-GB"/>
              <a:t>To set up the investigation, the microplastics were mixed with the soil and both were added to the pots.  </a:t>
            </a:r>
            <a:endParaRPr lang="en-US"/>
          </a:p>
          <a:p>
            <a:r>
              <a:rPr lang="en-GB"/>
              <a:t>All the pots were watered and 24h later, two earthworms were added. </a:t>
            </a:r>
            <a:endParaRPr lang="en-US"/>
          </a:p>
          <a:p>
            <a:r>
              <a:rPr lang="en-GB"/>
              <a:t>Each worm was weighed and then added to each pot.  </a:t>
            </a:r>
            <a:endParaRPr lang="en-US"/>
          </a:p>
          <a:p>
            <a:r>
              <a:rPr lang="en-GB"/>
              <a:t>Rye grass was then added to the pots that needed it: 200 seeds were sown in each pot.  </a:t>
            </a:r>
            <a:endParaRPr lang="en-US"/>
          </a:p>
          <a:p>
            <a:r>
              <a:rPr lang="en-GB"/>
              <a:t>The pots were watered every day for </a:t>
            </a:r>
            <a:r>
              <a:rPr lang="en-GB" b="1"/>
              <a:t>30 days</a:t>
            </a:r>
            <a:r>
              <a:rPr lang="en-GB"/>
              <a:t>. </a:t>
            </a:r>
            <a:endParaRPr lang="en-US"/>
          </a:p>
          <a:p>
            <a:endParaRPr lang="en-GB"/>
          </a:p>
          <a:p>
            <a:r>
              <a:rPr lang="en-GB" b="1"/>
              <a:t>Questions to ask children</a:t>
            </a:r>
            <a:endParaRPr lang="en-US"/>
          </a:p>
          <a:p>
            <a:r>
              <a:rPr lang="en-GB" b="1"/>
              <a:t>Why do you think the scientists repeated (replicated) each treatment 5 times? </a:t>
            </a:r>
            <a:r>
              <a:rPr lang="en-GB"/>
              <a:t>There are many possible reasons: the grass and worms are living things and some plants and some worms be healthier than others in different pots – this could affect the results.</a:t>
            </a:r>
            <a:endParaRPr lang="en-US"/>
          </a:p>
          <a:p>
            <a:r>
              <a:rPr lang="en-GB" b="1"/>
              <a:t>Why do you think the scientists weighed the worms? </a:t>
            </a:r>
            <a:r>
              <a:rPr lang="en-GB"/>
              <a:t>The scientists wanted to find out whether the plastic affected how well the worms grew. They needed to measure the size of the worms before/after the experiment. It would be very hard to measure the length of a worm (they wriggle!) and so weighing them is a better option. </a:t>
            </a:r>
            <a:endParaRPr lang="en-US"/>
          </a:p>
          <a:p>
            <a:r>
              <a:rPr lang="en-GB"/>
              <a:t>How would you measure a worm?</a:t>
            </a:r>
            <a:endParaRPr lang="en-GB">
              <a:ea typeface="Calibri"/>
              <a:cs typeface="Calibri"/>
            </a:endParaRPr>
          </a:p>
        </p:txBody>
      </p:sp>
      <p:sp>
        <p:nvSpPr>
          <p:cNvPr id="4" name="Slide Number Placeholder 3">
            <a:extLst>
              <a:ext uri="{FF2B5EF4-FFF2-40B4-BE49-F238E27FC236}">
                <a16:creationId xmlns:a16="http://schemas.microsoft.com/office/drawing/2014/main" id="{A8339FB6-A3DB-B53D-4009-4847EB6C37FC}"/>
              </a:ext>
            </a:extLst>
          </p:cNvPr>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38920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14669-2EAB-5804-744E-DF06B5A366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5A152B-3F44-032C-9D0C-157D8DC48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F419F5-AA25-04EB-B554-1CB964F4FC12}"/>
              </a:ext>
            </a:extLst>
          </p:cNvPr>
          <p:cNvSpPr>
            <a:spLocks noGrp="1"/>
          </p:cNvSpPr>
          <p:nvPr>
            <p:ph type="body" idx="1"/>
          </p:nvPr>
        </p:nvSpPr>
        <p:spPr/>
        <p:txBody>
          <a:bodyPr/>
          <a:lstStyle/>
          <a:p>
            <a:r>
              <a:rPr lang="en-GB" b="1"/>
              <a:t>How did microplastics affect plants?</a:t>
            </a:r>
            <a:endParaRPr lang="en-US"/>
          </a:p>
          <a:p>
            <a:r>
              <a:rPr lang="en-GB"/>
              <a:t>The scientists found that the results depended on the type of plastic used.  </a:t>
            </a:r>
            <a:endParaRPr lang="en-US"/>
          </a:p>
          <a:p>
            <a:endParaRPr lang="en-GB"/>
          </a:p>
          <a:p>
            <a:r>
              <a:rPr lang="en-GB" b="1"/>
              <a:t>Germination</a:t>
            </a:r>
            <a:endParaRPr lang="en-US"/>
          </a:p>
          <a:p>
            <a:r>
              <a:rPr lang="en-GB"/>
              <a:t>Polythene had no effect on seed germination but clothing fibres and biodegradable plastics led to a decrease in germination.  </a:t>
            </a:r>
            <a:endParaRPr lang="en-US"/>
          </a:p>
          <a:p>
            <a:endParaRPr lang="en-GB"/>
          </a:p>
          <a:p>
            <a:r>
              <a:rPr lang="en-GB" b="1"/>
              <a:t>Plant growth</a:t>
            </a:r>
            <a:endParaRPr lang="en-US"/>
          </a:p>
          <a:p>
            <a:r>
              <a:rPr lang="en-GB"/>
              <a:t>The plants’ shoots were shorter when the pots contained biodegradable plastic but the overall mass of shoots was not affected, so they must have grown more, shorter shoots.  The plants had 45% more roots when they were grown with polythene particles compared to those exposed to biodegradable plastics.  </a:t>
            </a:r>
            <a:endParaRPr lang="en-US"/>
          </a:p>
          <a:p>
            <a:endParaRPr lang="en-GB"/>
          </a:p>
          <a:p>
            <a:r>
              <a:rPr lang="en-GB" b="1"/>
              <a:t>Photosynthetic chemicals in the leaves (chlorophyll)</a:t>
            </a:r>
            <a:endParaRPr lang="en-US"/>
          </a:p>
          <a:p>
            <a:r>
              <a:rPr lang="en-GB"/>
              <a:t>The chlorophyll content of all the pots exposed to microplastics was affected.  The total amount of chlorophyll was not affected but the ratio of the different types of chlorophyll in the plants was very different compared to the control.    </a:t>
            </a:r>
            <a:endParaRPr lang="en-US"/>
          </a:p>
          <a:p>
            <a:endParaRPr lang="en-GB"/>
          </a:p>
          <a:p>
            <a:r>
              <a:rPr lang="en-GB" b="1"/>
              <a:t>What did the scientists conclude?</a:t>
            </a:r>
            <a:endParaRPr lang="en-US"/>
          </a:p>
          <a:p>
            <a:r>
              <a:rPr lang="en-GB"/>
              <a:t>The scientists concluded that different types of plastics had different effects on the plants and this may be due to the different shapes of the microplastics or may be because they contain different compounds and some are more toxic to plants than others.</a:t>
            </a:r>
          </a:p>
        </p:txBody>
      </p:sp>
      <p:sp>
        <p:nvSpPr>
          <p:cNvPr id="4" name="Slide Number Placeholder 3">
            <a:extLst>
              <a:ext uri="{FF2B5EF4-FFF2-40B4-BE49-F238E27FC236}">
                <a16:creationId xmlns:a16="http://schemas.microsoft.com/office/drawing/2014/main" id="{9C00ED9D-F61F-693C-3DD3-3BA626D80228}"/>
              </a:ext>
            </a:extLst>
          </p:cNvPr>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4138537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EDA1E-0E0D-3194-026F-DB34A80955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CA604-F095-A47F-95A9-B5B312498F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2CC22C-2C7E-420A-B1B8-8587ECE2AA2E}"/>
              </a:ext>
            </a:extLst>
          </p:cNvPr>
          <p:cNvSpPr>
            <a:spLocks noGrp="1"/>
          </p:cNvSpPr>
          <p:nvPr>
            <p:ph type="body" idx="1"/>
          </p:nvPr>
        </p:nvSpPr>
        <p:spPr/>
        <p:txBody>
          <a:bodyPr/>
          <a:lstStyle/>
          <a:p>
            <a:r>
              <a:rPr lang="en-GB" sz="1200" b="1" kern="1200">
                <a:solidFill>
                  <a:schemeClr val="tx1"/>
                </a:solidFill>
                <a:effectLst/>
                <a:latin typeface="+mn-lt"/>
                <a:ea typeface="+mn-ea"/>
                <a:cs typeface="+mn-cs"/>
              </a:rPr>
              <a:t>How did microplastics affect earthworms?</a:t>
            </a:r>
          </a:p>
          <a:p>
            <a:r>
              <a:rPr lang="en-GB" sz="1200" kern="1200">
                <a:solidFill>
                  <a:schemeClr val="tx1"/>
                </a:solidFill>
                <a:effectLst/>
                <a:latin typeface="+mn-lt"/>
                <a:ea typeface="+mn-ea"/>
                <a:cs typeface="+mn-cs"/>
              </a:rPr>
              <a:t>All the worms survived but those that were in the pots containing microplastics had lost weight whilst all the worms in the control pots had gained weight. The results were the same with or without the rye grass in the pots.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What did the scientists conclude?</a:t>
            </a:r>
          </a:p>
          <a:p>
            <a:r>
              <a:rPr lang="en-GB" sz="1200" kern="1200">
                <a:solidFill>
                  <a:schemeClr val="tx1"/>
                </a:solidFill>
                <a:effectLst/>
                <a:latin typeface="+mn-lt"/>
                <a:ea typeface="+mn-ea"/>
                <a:cs typeface="+mn-cs"/>
              </a:rPr>
              <a:t>To get enough nutrients, worms have to eat large amounts of soil and it is possible that the plastics they eat damaged their digestion system, stopping them from getting the nutrients they needed to grow.  This could ultimately lead to their death.</a:t>
            </a:r>
          </a:p>
          <a:p>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How did microplastics affect soil?</a:t>
            </a:r>
          </a:p>
          <a:p>
            <a:r>
              <a:rPr lang="en-GB" sz="1200" kern="1200">
                <a:solidFill>
                  <a:schemeClr val="tx1"/>
                </a:solidFill>
                <a:effectLst/>
                <a:latin typeface="+mn-lt"/>
                <a:ea typeface="+mn-ea"/>
                <a:cs typeface="+mn-cs"/>
              </a:rPr>
              <a:t>The plastics had also affected the soil itself. The soil pH (acidity/alkalinity) had changed but the type of change varied and the soil in pots containing polythene became more acidic than other pots.  </a:t>
            </a:r>
          </a:p>
          <a:p>
            <a:r>
              <a:rPr lang="en-GB" sz="1200" b="1" kern="1200">
                <a:solidFill>
                  <a:schemeClr val="tx1"/>
                </a:solidFill>
                <a:effectLst/>
                <a:latin typeface="+mn-lt"/>
                <a:ea typeface="+mn-ea"/>
                <a:cs typeface="+mn-cs"/>
              </a:rPr>
              <a:t>What did the scientists conclude?</a:t>
            </a:r>
          </a:p>
          <a:p>
            <a:r>
              <a:rPr lang="en-GB" sz="1200" kern="1200">
                <a:solidFill>
                  <a:schemeClr val="tx1"/>
                </a:solidFill>
                <a:effectLst/>
                <a:latin typeface="+mn-lt"/>
                <a:ea typeface="+mn-ea"/>
                <a:cs typeface="+mn-cs"/>
              </a:rPr>
              <a:t>If soil becomes more acidic, the microbes living in the soil that breakdown organic matter in it may be damaged, and minerals may not get recycled for new plant growth.</a:t>
            </a:r>
          </a:p>
          <a:p>
            <a:endParaRPr lang="en-GB"/>
          </a:p>
        </p:txBody>
      </p:sp>
      <p:sp>
        <p:nvSpPr>
          <p:cNvPr id="4" name="Slide Number Placeholder 3">
            <a:extLst>
              <a:ext uri="{FF2B5EF4-FFF2-40B4-BE49-F238E27FC236}">
                <a16:creationId xmlns:a16="http://schemas.microsoft.com/office/drawing/2014/main" id="{7A8A5D90-A1BB-8234-6393-FDE7448B556E}"/>
              </a:ext>
            </a:extLst>
          </p:cNvPr>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211281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2367805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image" Target="../media/image73.png"/><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9" Type="http://schemas.openxmlformats.org/officeDocument/2006/relationships/slideLayout" Target="../slideLayouts/slideLayout83.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theme" Target="../theme/theme2.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hyperlink" Target="https://aru.ac.uk/people/bas-boots"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9.jpeg"/><Relationship Id="rId4" Type="http://schemas.openxmlformats.org/officeDocument/2006/relationships/image" Target="../media/image98.jpeg"/></Relationships>
</file>

<file path=ppt/slides/_rels/slide1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3.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jpeg"/><Relationship Id="rId7" Type="http://schemas.openxmlformats.org/officeDocument/2006/relationships/image" Target="../media/image10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 Id="rId9" Type="http://schemas.openxmlformats.org/officeDocument/2006/relationships/image" Target="../media/image107.png"/></Relationships>
</file>

<file path=ppt/slides/_rels/slide1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08.png"/></Relationships>
</file>

<file path=ppt/slides/_rels/slide1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12.png"/><Relationship Id="rId4" Type="http://schemas.openxmlformats.org/officeDocument/2006/relationships/image" Target="../media/image111.png"/></Relationships>
</file>

<file path=ppt/slides/_rels/slide1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4.jpeg"/><Relationship Id="rId4" Type="http://schemas.openxmlformats.org/officeDocument/2006/relationships/image" Target="../media/image93.png"/></Relationships>
</file>

<file path=ppt/slides/_rels/slide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image" Target="../media/image9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200051"/>
          </a:xfrm>
        </p:spPr>
        <p:txBody>
          <a:bodyPr>
            <a:noAutofit/>
          </a:bodyPr>
          <a:lstStyle/>
          <a:p>
            <a:r>
              <a:rPr lang="en-GB" sz="4000" dirty="0">
                <a:latin typeface="+mn-lt"/>
                <a:cs typeface="Calibri"/>
              </a:rPr>
              <a:t>Plastics in soil affect the survival of plants and worms </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6616" y="5562766"/>
            <a:ext cx="5090334"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Curriculum links:</a:t>
            </a:r>
            <a:r>
              <a:rPr lang="en-GB" dirty="0">
                <a:solidFill>
                  <a:srgbClr val="00205B"/>
                </a:solidFill>
                <a:cs typeface="Plus Jakarta Sans Medium" pitchFamily="2" charset="0"/>
              </a:rPr>
              <a:t> </a:t>
            </a:r>
            <a:r>
              <a:rPr lang="en-GB" dirty="0">
                <a:solidFill>
                  <a:srgbClr val="00205B"/>
                </a:solidFill>
                <a:cs typeface="Calibri"/>
              </a:rPr>
              <a:t>Plant growth / Environment </a:t>
            </a:r>
            <a:r>
              <a:rPr kumimoji="0" lang="en-GB" b="0" i="0" u="none" strike="noStrike" kern="1200" cap="none" spc="0" normalizeH="0" baseline="0" noProof="0" dirty="0">
                <a:ln>
                  <a:noFill/>
                </a:ln>
                <a:solidFill>
                  <a:srgbClr val="00205B"/>
                </a:solidFill>
                <a:effectLst/>
                <a:uLnTx/>
                <a:uFillTx/>
                <a:ea typeface="+mn-ea"/>
                <a:cs typeface="Calibri"/>
              </a:rPr>
              <a:t>change</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Suitable: </a:t>
            </a:r>
            <a:r>
              <a:rPr lang="en-GB" dirty="0">
                <a:solidFill>
                  <a:srgbClr val="00205B"/>
                </a:solidFill>
                <a:cs typeface="Plus Jakarta Sans Medium" pitchFamily="2" charset="0"/>
              </a:rPr>
              <a:t>7-11</a:t>
            </a: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ea typeface="Calibri"/>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3" name="Picture 12" descr="Rows of green plants growing in a field&#10;&#10;Description automatically generated">
            <a:extLst>
              <a:ext uri="{FF2B5EF4-FFF2-40B4-BE49-F238E27FC236}">
                <a16:creationId xmlns:a16="http://schemas.microsoft.com/office/drawing/2014/main" id="{283C236D-5473-0494-13F6-098028F038B2}"/>
              </a:ext>
            </a:extLst>
          </p:cNvPr>
          <p:cNvPicPr>
            <a:picLocks noChangeAspect="1"/>
          </p:cNvPicPr>
          <p:nvPr/>
        </p:nvPicPr>
        <p:blipFill rotWithShape="1">
          <a:blip r:embed="rId4">
            <a:extLst>
              <a:ext uri="{28A0092B-C50C-407E-A947-70E740481C1C}">
                <a14:useLocalDpi xmlns:a14="http://schemas.microsoft.com/office/drawing/2010/main" val="0"/>
              </a:ext>
            </a:extLst>
          </a:blip>
          <a:srcRect l="2476" t="31624" r="6873" b="36405"/>
          <a:stretch/>
        </p:blipFill>
        <p:spPr>
          <a:xfrm>
            <a:off x="606616" y="371904"/>
            <a:ext cx="7930763" cy="20977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18C3E-C9E5-B4D7-CDE5-F14D8765CE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C39B65-161C-AE9D-BDBD-D81F5C6B003C}"/>
              </a:ext>
            </a:extLst>
          </p:cNvPr>
          <p:cNvSpPr>
            <a:spLocks noGrp="1"/>
          </p:cNvSpPr>
          <p:nvPr>
            <p:ph type="title"/>
          </p:nvPr>
        </p:nvSpPr>
        <p:spPr/>
        <p:txBody>
          <a:bodyPr/>
          <a:lstStyle/>
          <a:p>
            <a:r>
              <a:rPr lang="en-GB" dirty="0">
                <a:latin typeface="+mn-lt"/>
              </a:rPr>
              <a:t>Who were the scientists?</a:t>
            </a:r>
          </a:p>
        </p:txBody>
      </p:sp>
      <p:sp>
        <p:nvSpPr>
          <p:cNvPr id="3" name="TextBox 2">
            <a:extLst>
              <a:ext uri="{FF2B5EF4-FFF2-40B4-BE49-F238E27FC236}">
                <a16:creationId xmlns:a16="http://schemas.microsoft.com/office/drawing/2014/main" id="{CEC1F027-5F6A-C7ED-E9E1-E801A8FEFCB2}"/>
              </a:ext>
            </a:extLst>
          </p:cNvPr>
          <p:cNvSpPr txBox="1"/>
          <p:nvPr/>
        </p:nvSpPr>
        <p:spPr>
          <a:xfrm>
            <a:off x="628648" y="1556792"/>
            <a:ext cx="8291672" cy="2031325"/>
          </a:xfrm>
          <a:prstGeom prst="rect">
            <a:avLst/>
          </a:prstGeom>
          <a:noFill/>
        </p:spPr>
        <p:txBody>
          <a:bodyPr wrap="square">
            <a:spAutoFit/>
          </a:bodyPr>
          <a:lstStyle/>
          <a:p>
            <a:r>
              <a:rPr lang="en-GB" b="1">
                <a:hlinkClick r:id="rId3"/>
              </a:rPr>
              <a:t>Dr Bas Boots</a:t>
            </a:r>
            <a:r>
              <a:rPr lang="en-GB"/>
              <a:t> is one of the scientist who worked on this project.</a:t>
            </a:r>
          </a:p>
          <a:p>
            <a:endParaRPr lang="en-GB"/>
          </a:p>
          <a:p>
            <a:r>
              <a:rPr lang="en-GB"/>
              <a:t>Bas is a </a:t>
            </a:r>
            <a:r>
              <a:rPr lang="en-GB" b="1"/>
              <a:t>soil ecologist</a:t>
            </a:r>
            <a:r>
              <a:rPr lang="en-GB"/>
              <a:t>.</a:t>
            </a:r>
          </a:p>
          <a:p>
            <a:endParaRPr lang="en-GB" b="1"/>
          </a:p>
          <a:p>
            <a:r>
              <a:rPr lang="en-GB"/>
              <a:t>He works at the School of Life Sciences at Anglia Ruskin University in Cambridge (UK).</a:t>
            </a:r>
          </a:p>
          <a:p>
            <a:endParaRPr lang="en-GB"/>
          </a:p>
          <a:p>
            <a:r>
              <a:rPr lang="en-GB"/>
              <a:t>He is a lecturer in biology and supervises students carrying out research.</a:t>
            </a:r>
          </a:p>
        </p:txBody>
      </p:sp>
      <p:sp>
        <p:nvSpPr>
          <p:cNvPr id="4" name="Rectangle 3">
            <a:extLst>
              <a:ext uri="{FF2B5EF4-FFF2-40B4-BE49-F238E27FC236}">
                <a16:creationId xmlns:a16="http://schemas.microsoft.com/office/drawing/2014/main" id="{F4F91E53-9D56-5E3B-1C7D-AD8E77BE5925}"/>
              </a:ext>
            </a:extLst>
          </p:cNvPr>
          <p:cNvSpPr/>
          <p:nvPr/>
        </p:nvSpPr>
        <p:spPr>
          <a:xfrm>
            <a:off x="628648" y="3717032"/>
            <a:ext cx="7886704" cy="646331"/>
          </a:xfrm>
          <a:prstGeom prst="rect">
            <a:avLst/>
          </a:prstGeom>
        </p:spPr>
        <p:txBody>
          <a:bodyPr wrap="square">
            <a:spAutoFit/>
          </a:bodyPr>
          <a:lstStyle/>
          <a:p>
            <a:r>
              <a:rPr lang="en-GB" dirty="0"/>
              <a:t>The scientists published a report about their research called</a:t>
            </a:r>
          </a:p>
          <a:p>
            <a:r>
              <a:rPr lang="en-GB" b="1" i="1" dirty="0"/>
              <a:t>Effects of Microplastics in Soil Ecosystems: Above and Below Ground</a:t>
            </a:r>
          </a:p>
        </p:txBody>
      </p:sp>
      <p:pic>
        <p:nvPicPr>
          <p:cNvPr id="5" name="Picture 4" descr="A close-up of some grass&#10;&#10;Description automatically generated with medium confidence">
            <a:extLst>
              <a:ext uri="{FF2B5EF4-FFF2-40B4-BE49-F238E27FC236}">
                <a16:creationId xmlns:a16="http://schemas.microsoft.com/office/drawing/2014/main" id="{96E02D73-B018-12B2-4427-0D7EEB3A7B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3684" y="4699883"/>
            <a:ext cx="2520280" cy="1655539"/>
          </a:xfrm>
          <a:prstGeom prst="rect">
            <a:avLst/>
          </a:prstGeom>
          <a:ln w="38100">
            <a:solidFill>
              <a:srgbClr val="3EB1C8"/>
            </a:solidFill>
          </a:ln>
        </p:spPr>
      </p:pic>
      <p:pic>
        <p:nvPicPr>
          <p:cNvPr id="6" name="Picture 5" descr="A snake on the ground&#10;&#10;Description automatically generated with medium confidence">
            <a:extLst>
              <a:ext uri="{FF2B5EF4-FFF2-40B4-BE49-F238E27FC236}">
                <a16:creationId xmlns:a16="http://schemas.microsoft.com/office/drawing/2014/main" id="{3039AA97-279D-4B16-4D01-C89E4C92A6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64397" y="4699883"/>
            <a:ext cx="2528162" cy="1655539"/>
          </a:xfrm>
          <a:prstGeom prst="rect">
            <a:avLst/>
          </a:prstGeom>
          <a:ln w="38100">
            <a:solidFill>
              <a:srgbClr val="3EB1C8"/>
            </a:solidFill>
          </a:ln>
        </p:spPr>
      </p:pic>
      <p:sp>
        <p:nvSpPr>
          <p:cNvPr id="7" name="Rectangle: Rounded Corners 6">
            <a:extLst>
              <a:ext uri="{FF2B5EF4-FFF2-40B4-BE49-F238E27FC236}">
                <a16:creationId xmlns:a16="http://schemas.microsoft.com/office/drawing/2014/main" id="{2338EE6C-2D4C-C443-AB06-293F50662B09}"/>
              </a:ext>
            </a:extLst>
          </p:cNvPr>
          <p:cNvSpPr/>
          <p:nvPr/>
        </p:nvSpPr>
        <p:spPr>
          <a:xfrm>
            <a:off x="6742992" y="4699883"/>
            <a:ext cx="2077480" cy="76097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an </a:t>
            </a:r>
            <a:r>
              <a:rPr lang="en-GB" b="1" dirty="0"/>
              <a:t>ecosystem</a:t>
            </a:r>
            <a:r>
              <a:rPr lang="en-GB" dirty="0"/>
              <a:t>?</a:t>
            </a:r>
          </a:p>
        </p:txBody>
      </p:sp>
      <p:sp>
        <p:nvSpPr>
          <p:cNvPr id="8" name="Rectangle: Rounded Corners 7">
            <a:extLst>
              <a:ext uri="{FF2B5EF4-FFF2-40B4-BE49-F238E27FC236}">
                <a16:creationId xmlns:a16="http://schemas.microsoft.com/office/drawing/2014/main" id="{86302302-1104-8418-CA1A-9E2A9E57EFE8}"/>
              </a:ext>
            </a:extLst>
          </p:cNvPr>
          <p:cNvSpPr/>
          <p:nvPr/>
        </p:nvSpPr>
        <p:spPr>
          <a:xfrm>
            <a:off x="6742992" y="5594450"/>
            <a:ext cx="2077480" cy="76097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Do you know what </a:t>
            </a:r>
            <a:r>
              <a:rPr lang="en-GB" b="1" dirty="0"/>
              <a:t>ecology</a:t>
            </a:r>
            <a:r>
              <a:rPr lang="en-GB" dirty="0"/>
              <a:t> is?</a:t>
            </a:r>
          </a:p>
        </p:txBody>
      </p:sp>
    </p:spTree>
    <p:extLst>
      <p:ext uri="{BB962C8B-B14F-4D97-AF65-F5344CB8AC3E}">
        <p14:creationId xmlns:p14="http://schemas.microsoft.com/office/powerpoint/2010/main" val="2421370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EE46E-C14A-7E54-28CB-732E0CECC6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B24428-270A-DF94-9F36-82DE8CF06BEE}"/>
              </a:ext>
            </a:extLst>
          </p:cNvPr>
          <p:cNvSpPr>
            <a:spLocks noGrp="1"/>
          </p:cNvSpPr>
          <p:nvPr>
            <p:ph type="title"/>
          </p:nvPr>
        </p:nvSpPr>
        <p:spPr/>
        <p:txBody>
          <a:bodyPr/>
          <a:lstStyle/>
          <a:p>
            <a:r>
              <a:rPr lang="en-GB" dirty="0">
                <a:latin typeface="+mn-lt"/>
              </a:rPr>
              <a:t>Why is this important?</a:t>
            </a:r>
          </a:p>
        </p:txBody>
      </p:sp>
      <p:pic>
        <p:nvPicPr>
          <p:cNvPr id="3" name="Picture 2" descr="A picture containing plant, silhouette&#10;&#10;Description automatically generated">
            <a:extLst>
              <a:ext uri="{FF2B5EF4-FFF2-40B4-BE49-F238E27FC236}">
                <a16:creationId xmlns:a16="http://schemas.microsoft.com/office/drawing/2014/main" id="{818FEC7F-9CA1-3956-77DA-B7E58882B8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520" y="2924943"/>
            <a:ext cx="8892480" cy="3933057"/>
          </a:xfrm>
          <a:prstGeom prst="rect">
            <a:avLst/>
          </a:prstGeom>
        </p:spPr>
      </p:pic>
      <p:sp>
        <p:nvSpPr>
          <p:cNvPr id="4" name="Rectangle 3">
            <a:extLst>
              <a:ext uri="{FF2B5EF4-FFF2-40B4-BE49-F238E27FC236}">
                <a16:creationId xmlns:a16="http://schemas.microsoft.com/office/drawing/2014/main" id="{353E651F-2F7C-6380-E35A-509AE6828A12}"/>
              </a:ext>
            </a:extLst>
          </p:cNvPr>
          <p:cNvSpPr/>
          <p:nvPr/>
        </p:nvSpPr>
        <p:spPr>
          <a:xfrm>
            <a:off x="450452" y="1412777"/>
            <a:ext cx="8586044" cy="1661993"/>
          </a:xfrm>
          <a:prstGeom prst="rect">
            <a:avLst/>
          </a:prstGeom>
        </p:spPr>
        <p:txBody>
          <a:bodyPr wrap="square">
            <a:spAutoFit/>
          </a:bodyPr>
          <a:lstStyle/>
          <a:p>
            <a:pPr marL="285750" indent="-285750">
              <a:spcAft>
                <a:spcPts val="1200"/>
              </a:spcAft>
              <a:buFont typeface="Arial" panose="020B0604020202020204" pitchFamily="34" charset="0"/>
              <a:buChar char="•"/>
            </a:pPr>
            <a:r>
              <a:rPr lang="en-GB" dirty="0"/>
              <a:t>The quality and quantity of crop plants depends on the quality of the soil.</a:t>
            </a:r>
          </a:p>
          <a:p>
            <a:pPr marL="285750" indent="-285750">
              <a:spcAft>
                <a:spcPts val="1200"/>
              </a:spcAft>
              <a:buFont typeface="Arial" panose="020B0604020202020204" pitchFamily="34" charset="0"/>
              <a:buChar char="•"/>
            </a:pPr>
            <a:r>
              <a:rPr lang="en-GB" dirty="0"/>
              <a:t>Plant growth was changed by the presence of microplastics.</a:t>
            </a:r>
          </a:p>
          <a:p>
            <a:pPr marL="285750" indent="-285750">
              <a:spcAft>
                <a:spcPts val="1200"/>
              </a:spcAft>
              <a:buFont typeface="Arial" panose="020B0604020202020204" pitchFamily="34" charset="0"/>
              <a:buChar char="•"/>
            </a:pPr>
            <a:r>
              <a:rPr lang="en-GB" sz="1800" dirty="0"/>
              <a:t>Earthworms process the soil so any damage to them may affect plant growth.</a:t>
            </a:r>
            <a:endParaRPr lang="en-US" sz="1800" dirty="0"/>
          </a:p>
          <a:p>
            <a:pPr marL="285750" indent="-285750">
              <a:spcAft>
                <a:spcPts val="1200"/>
              </a:spcAft>
              <a:buFont typeface="Arial" panose="020B0604020202020204" pitchFamily="34" charset="0"/>
              <a:buChar char="•"/>
            </a:pPr>
            <a:r>
              <a:rPr lang="en-GB" sz="1800" dirty="0"/>
              <a:t>Plastics could build up in plants and then in animals that eat them (</a:t>
            </a:r>
            <a:r>
              <a:rPr lang="en-GB" sz="1800" dirty="0" err="1"/>
              <a:t>bioacculumation</a:t>
            </a:r>
            <a:r>
              <a:rPr lang="en-GB" sz="1800" dirty="0"/>
              <a:t>).</a:t>
            </a:r>
            <a:endParaRPr lang="en-US" sz="1800" dirty="0"/>
          </a:p>
        </p:txBody>
      </p:sp>
      <p:sp>
        <p:nvSpPr>
          <p:cNvPr id="5" name="Rectangle: Rounded Corners 4">
            <a:extLst>
              <a:ext uri="{FF2B5EF4-FFF2-40B4-BE49-F238E27FC236}">
                <a16:creationId xmlns:a16="http://schemas.microsoft.com/office/drawing/2014/main" id="{ED988A2D-B2C3-ED23-377B-CA3D5A4F0592}"/>
              </a:ext>
            </a:extLst>
          </p:cNvPr>
          <p:cNvSpPr/>
          <p:nvPr/>
        </p:nvSpPr>
        <p:spPr>
          <a:xfrm>
            <a:off x="971600" y="3429000"/>
            <a:ext cx="3024336" cy="12241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plants do you eat?</a:t>
            </a:r>
          </a:p>
          <a:p>
            <a:pPr algn="ctr"/>
            <a:endParaRPr lang="en-GB" dirty="0"/>
          </a:p>
          <a:p>
            <a:pPr algn="ctr"/>
            <a:r>
              <a:rPr lang="en-GB" dirty="0"/>
              <a:t>What might happen if these plants contain microplastics?</a:t>
            </a:r>
          </a:p>
        </p:txBody>
      </p:sp>
    </p:spTree>
    <p:extLst>
      <p:ext uri="{BB962C8B-B14F-4D97-AF65-F5344CB8AC3E}">
        <p14:creationId xmlns:p14="http://schemas.microsoft.com/office/powerpoint/2010/main" val="2828613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6020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Your turn to investigate</a:t>
            </a:r>
          </a:p>
        </p:txBody>
      </p:sp>
      <p:sp>
        <p:nvSpPr>
          <p:cNvPr id="3" name="Rectangle: Rounded Corners 8">
            <a:extLst>
              <a:ext uri="{FF2B5EF4-FFF2-40B4-BE49-F238E27FC236}">
                <a16:creationId xmlns:a16="http://schemas.microsoft.com/office/drawing/2014/main" id="{2FA77D06-E0EA-8800-DBC6-82A76DE5A411}"/>
              </a:ext>
            </a:extLst>
          </p:cNvPr>
          <p:cNvSpPr/>
          <p:nvPr/>
        </p:nvSpPr>
        <p:spPr>
          <a:xfrm>
            <a:off x="2210154" y="1420159"/>
            <a:ext cx="4723691" cy="43315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investigate what plants need to grow?</a:t>
            </a:r>
          </a:p>
        </p:txBody>
      </p:sp>
      <p:sp>
        <p:nvSpPr>
          <p:cNvPr id="6" name="Rectangle 5">
            <a:extLst>
              <a:ext uri="{FF2B5EF4-FFF2-40B4-BE49-F238E27FC236}">
                <a16:creationId xmlns:a16="http://schemas.microsoft.com/office/drawing/2014/main" id="{E759C095-D11F-C435-BE93-DC3FF2482AB3}"/>
              </a:ext>
            </a:extLst>
          </p:cNvPr>
          <p:cNvSpPr/>
          <p:nvPr/>
        </p:nvSpPr>
        <p:spPr>
          <a:xfrm>
            <a:off x="5189048" y="4330189"/>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1DF682BE-027A-3E2E-7B68-B5F108FF6723}"/>
              </a:ext>
            </a:extLst>
          </p:cNvPr>
          <p:cNvSpPr/>
          <p:nvPr/>
        </p:nvSpPr>
        <p:spPr>
          <a:xfrm>
            <a:off x="5197580" y="2190486"/>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464722F-6D7B-151F-A7E0-E4ECBE8B0DC6}"/>
              </a:ext>
            </a:extLst>
          </p:cNvPr>
          <p:cNvSpPr/>
          <p:nvPr/>
        </p:nvSpPr>
        <p:spPr>
          <a:xfrm>
            <a:off x="3015569" y="4312164"/>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CA4BF3CA-DB1D-EA19-314E-78A6C6BAB9EE}"/>
              </a:ext>
            </a:extLst>
          </p:cNvPr>
          <p:cNvSpPr/>
          <p:nvPr/>
        </p:nvSpPr>
        <p:spPr>
          <a:xfrm>
            <a:off x="3031339" y="2172944"/>
            <a:ext cx="1881151" cy="1937834"/>
          </a:xfrm>
          <a:prstGeom prst="rect">
            <a:avLst/>
          </a:prstGeom>
          <a:solidFill>
            <a:schemeClr val="bg1">
              <a:lumMod val="50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06B6B38C-5EB9-1127-DE40-4E5810B2F410}"/>
              </a:ext>
            </a:extLst>
          </p:cNvPr>
          <p:cNvSpPr/>
          <p:nvPr/>
        </p:nvSpPr>
        <p:spPr>
          <a:xfrm>
            <a:off x="6743998" y="5335351"/>
            <a:ext cx="1506393" cy="369332"/>
          </a:xfrm>
          <a:prstGeom prst="rect">
            <a:avLst/>
          </a:prstGeom>
        </p:spPr>
        <p:txBody>
          <a:bodyPr wrap="square">
            <a:spAutoFit/>
          </a:bodyPr>
          <a:lstStyle/>
          <a:p>
            <a:pPr algn="ctr"/>
            <a:endParaRPr lang="en-GB"/>
          </a:p>
        </p:txBody>
      </p:sp>
      <p:pic>
        <p:nvPicPr>
          <p:cNvPr id="11" name="Picture 10" descr="A plant in a pot&#10;&#10;Description automatically generated with medium confidence">
            <a:extLst>
              <a:ext uri="{FF2B5EF4-FFF2-40B4-BE49-F238E27FC236}">
                <a16:creationId xmlns:a16="http://schemas.microsoft.com/office/drawing/2014/main" id="{60B14640-FA37-84D5-898F-0DAA592DEE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5545" y="2286974"/>
            <a:ext cx="1514218" cy="1491868"/>
          </a:xfrm>
          <a:prstGeom prst="rect">
            <a:avLst/>
          </a:prstGeom>
        </p:spPr>
      </p:pic>
      <p:pic>
        <p:nvPicPr>
          <p:cNvPr id="12" name="Picture 11">
            <a:extLst>
              <a:ext uri="{FF2B5EF4-FFF2-40B4-BE49-F238E27FC236}">
                <a16:creationId xmlns:a16="http://schemas.microsoft.com/office/drawing/2014/main" id="{11342C3E-C593-8A66-6E68-5FA43D9D0574}"/>
              </a:ext>
            </a:extLst>
          </p:cNvPr>
          <p:cNvPicPr>
            <a:picLocks noChangeAspect="1"/>
          </p:cNvPicPr>
          <p:nvPr/>
        </p:nvPicPr>
        <p:blipFill>
          <a:blip r:embed="rId4"/>
          <a:stretch>
            <a:fillRect/>
          </a:stretch>
        </p:blipFill>
        <p:spPr>
          <a:xfrm>
            <a:off x="5379138" y="4398809"/>
            <a:ext cx="1518036" cy="1487553"/>
          </a:xfrm>
          <a:prstGeom prst="rect">
            <a:avLst/>
          </a:prstGeom>
        </p:spPr>
      </p:pic>
      <p:pic>
        <p:nvPicPr>
          <p:cNvPr id="13" name="Picture 12">
            <a:extLst>
              <a:ext uri="{FF2B5EF4-FFF2-40B4-BE49-F238E27FC236}">
                <a16:creationId xmlns:a16="http://schemas.microsoft.com/office/drawing/2014/main" id="{E1375111-778D-8318-4FD8-4A140F0BEB55}"/>
              </a:ext>
            </a:extLst>
          </p:cNvPr>
          <p:cNvPicPr>
            <a:picLocks noChangeAspect="1"/>
          </p:cNvPicPr>
          <p:nvPr/>
        </p:nvPicPr>
        <p:blipFill>
          <a:blip r:embed="rId4"/>
          <a:stretch>
            <a:fillRect/>
          </a:stretch>
        </p:blipFill>
        <p:spPr>
          <a:xfrm>
            <a:off x="5358931" y="2300638"/>
            <a:ext cx="1518036" cy="1487553"/>
          </a:xfrm>
          <a:prstGeom prst="rect">
            <a:avLst/>
          </a:prstGeom>
        </p:spPr>
      </p:pic>
      <p:pic>
        <p:nvPicPr>
          <p:cNvPr id="14" name="Picture 13">
            <a:extLst>
              <a:ext uri="{FF2B5EF4-FFF2-40B4-BE49-F238E27FC236}">
                <a16:creationId xmlns:a16="http://schemas.microsoft.com/office/drawing/2014/main" id="{B9A7368F-D6DA-F87D-80C1-E75A14D04204}"/>
              </a:ext>
            </a:extLst>
          </p:cNvPr>
          <p:cNvPicPr>
            <a:picLocks noChangeAspect="1"/>
          </p:cNvPicPr>
          <p:nvPr/>
        </p:nvPicPr>
        <p:blipFill>
          <a:blip r:embed="rId4"/>
          <a:stretch>
            <a:fillRect/>
          </a:stretch>
        </p:blipFill>
        <p:spPr>
          <a:xfrm>
            <a:off x="3210997" y="4406080"/>
            <a:ext cx="1518036" cy="1487553"/>
          </a:xfrm>
          <a:prstGeom prst="rect">
            <a:avLst/>
          </a:prstGeom>
        </p:spPr>
      </p:pic>
      <p:pic>
        <p:nvPicPr>
          <p:cNvPr id="15" name="Picture 14">
            <a:extLst>
              <a:ext uri="{FF2B5EF4-FFF2-40B4-BE49-F238E27FC236}">
                <a16:creationId xmlns:a16="http://schemas.microsoft.com/office/drawing/2014/main" id="{11D819EE-71CB-CEBC-B2F0-8AB2F24CDAAC}"/>
              </a:ext>
            </a:extLst>
          </p:cNvPr>
          <p:cNvPicPr>
            <a:picLocks noChangeAspect="1"/>
          </p:cNvPicPr>
          <p:nvPr/>
        </p:nvPicPr>
        <p:blipFill>
          <a:blip r:embed="rId4"/>
          <a:stretch>
            <a:fillRect/>
          </a:stretch>
        </p:blipFill>
        <p:spPr>
          <a:xfrm>
            <a:off x="3210997" y="2293008"/>
            <a:ext cx="1518036" cy="1487553"/>
          </a:xfrm>
          <a:prstGeom prst="rect">
            <a:avLst/>
          </a:prstGeom>
        </p:spPr>
      </p:pic>
      <p:pic>
        <p:nvPicPr>
          <p:cNvPr id="16" name="Picture 15">
            <a:extLst>
              <a:ext uri="{FF2B5EF4-FFF2-40B4-BE49-F238E27FC236}">
                <a16:creationId xmlns:a16="http://schemas.microsoft.com/office/drawing/2014/main" id="{13690BD9-0A32-4958-B8DB-DB3ABB29D3B3}"/>
              </a:ext>
            </a:extLst>
          </p:cNvPr>
          <p:cNvPicPr>
            <a:picLocks noChangeAspect="1"/>
          </p:cNvPicPr>
          <p:nvPr/>
        </p:nvPicPr>
        <p:blipFill>
          <a:blip r:embed="rId4"/>
          <a:stretch>
            <a:fillRect/>
          </a:stretch>
        </p:blipFill>
        <p:spPr>
          <a:xfrm>
            <a:off x="1101179" y="4398809"/>
            <a:ext cx="1518036" cy="1487553"/>
          </a:xfrm>
          <a:prstGeom prst="rect">
            <a:avLst/>
          </a:prstGeom>
        </p:spPr>
      </p:pic>
      <p:sp>
        <p:nvSpPr>
          <p:cNvPr id="17" name="TextBox 16">
            <a:extLst>
              <a:ext uri="{FF2B5EF4-FFF2-40B4-BE49-F238E27FC236}">
                <a16:creationId xmlns:a16="http://schemas.microsoft.com/office/drawing/2014/main" id="{6937CD5E-D9CB-B83F-0367-21FF7307FDBD}"/>
              </a:ext>
            </a:extLst>
          </p:cNvPr>
          <p:cNvSpPr txBox="1"/>
          <p:nvPr/>
        </p:nvSpPr>
        <p:spPr>
          <a:xfrm>
            <a:off x="1405938" y="5886362"/>
            <a:ext cx="596125" cy="369332"/>
          </a:xfrm>
          <a:prstGeom prst="rect">
            <a:avLst/>
          </a:prstGeom>
          <a:noFill/>
        </p:spPr>
        <p:txBody>
          <a:bodyPr wrap="none" rtlCol="0">
            <a:spAutoFit/>
          </a:bodyPr>
          <a:lstStyle/>
          <a:p>
            <a:r>
              <a:rPr lang="en-GB"/>
              <a:t>light</a:t>
            </a:r>
          </a:p>
        </p:txBody>
      </p:sp>
      <p:sp>
        <p:nvSpPr>
          <p:cNvPr id="18" name="TextBox 17">
            <a:extLst>
              <a:ext uri="{FF2B5EF4-FFF2-40B4-BE49-F238E27FC236}">
                <a16:creationId xmlns:a16="http://schemas.microsoft.com/office/drawing/2014/main" id="{926C34D9-1E7C-FFFF-604C-DC49888E2C64}"/>
              </a:ext>
            </a:extLst>
          </p:cNvPr>
          <p:cNvSpPr txBox="1"/>
          <p:nvPr/>
        </p:nvSpPr>
        <p:spPr>
          <a:xfrm>
            <a:off x="1412490" y="3793528"/>
            <a:ext cx="596125" cy="369332"/>
          </a:xfrm>
          <a:prstGeom prst="rect">
            <a:avLst/>
          </a:prstGeom>
          <a:noFill/>
        </p:spPr>
        <p:txBody>
          <a:bodyPr wrap="none" rtlCol="0">
            <a:spAutoFit/>
          </a:bodyPr>
          <a:lstStyle/>
          <a:p>
            <a:r>
              <a:rPr lang="en-GB"/>
              <a:t>light</a:t>
            </a:r>
          </a:p>
        </p:txBody>
      </p:sp>
      <p:sp>
        <p:nvSpPr>
          <p:cNvPr id="19" name="TextBox 18">
            <a:extLst>
              <a:ext uri="{FF2B5EF4-FFF2-40B4-BE49-F238E27FC236}">
                <a16:creationId xmlns:a16="http://schemas.microsoft.com/office/drawing/2014/main" id="{E9979DB0-DF73-B5A3-18A1-B9FB74C7C7BE}"/>
              </a:ext>
            </a:extLst>
          </p:cNvPr>
          <p:cNvSpPr txBox="1"/>
          <p:nvPr/>
        </p:nvSpPr>
        <p:spPr>
          <a:xfrm>
            <a:off x="3602944" y="3793528"/>
            <a:ext cx="601447" cy="369332"/>
          </a:xfrm>
          <a:prstGeom prst="rect">
            <a:avLst/>
          </a:prstGeom>
          <a:noFill/>
        </p:spPr>
        <p:txBody>
          <a:bodyPr wrap="none" rtlCol="0">
            <a:spAutoFit/>
          </a:bodyPr>
          <a:lstStyle/>
          <a:p>
            <a:r>
              <a:rPr lang="en-GB"/>
              <a:t>dark</a:t>
            </a:r>
          </a:p>
        </p:txBody>
      </p:sp>
      <p:sp>
        <p:nvSpPr>
          <p:cNvPr id="20" name="TextBox 19">
            <a:extLst>
              <a:ext uri="{FF2B5EF4-FFF2-40B4-BE49-F238E27FC236}">
                <a16:creationId xmlns:a16="http://schemas.microsoft.com/office/drawing/2014/main" id="{913E83B2-61A9-93B5-A457-E871F5227272}"/>
              </a:ext>
            </a:extLst>
          </p:cNvPr>
          <p:cNvSpPr txBox="1"/>
          <p:nvPr/>
        </p:nvSpPr>
        <p:spPr>
          <a:xfrm>
            <a:off x="3602943" y="5893633"/>
            <a:ext cx="601447" cy="369332"/>
          </a:xfrm>
          <a:prstGeom prst="rect">
            <a:avLst/>
          </a:prstGeom>
          <a:noFill/>
        </p:spPr>
        <p:txBody>
          <a:bodyPr wrap="none" rtlCol="0">
            <a:spAutoFit/>
          </a:bodyPr>
          <a:lstStyle/>
          <a:p>
            <a:r>
              <a:rPr lang="en-GB"/>
              <a:t>dark</a:t>
            </a:r>
          </a:p>
        </p:txBody>
      </p:sp>
      <p:sp>
        <p:nvSpPr>
          <p:cNvPr id="21" name="TextBox 20">
            <a:extLst>
              <a:ext uri="{FF2B5EF4-FFF2-40B4-BE49-F238E27FC236}">
                <a16:creationId xmlns:a16="http://schemas.microsoft.com/office/drawing/2014/main" id="{B6529716-C59B-74F5-37A6-3F9B56B2A608}"/>
              </a:ext>
            </a:extLst>
          </p:cNvPr>
          <p:cNvSpPr txBox="1"/>
          <p:nvPr/>
        </p:nvSpPr>
        <p:spPr>
          <a:xfrm>
            <a:off x="5464600" y="3778842"/>
            <a:ext cx="577081" cy="369332"/>
          </a:xfrm>
          <a:prstGeom prst="rect">
            <a:avLst/>
          </a:prstGeom>
          <a:noFill/>
        </p:spPr>
        <p:txBody>
          <a:bodyPr wrap="none" rtlCol="0">
            <a:spAutoFit/>
          </a:bodyPr>
          <a:lstStyle/>
          <a:p>
            <a:r>
              <a:rPr lang="en-GB"/>
              <a:t>cold</a:t>
            </a:r>
          </a:p>
        </p:txBody>
      </p:sp>
      <p:sp>
        <p:nvSpPr>
          <p:cNvPr id="22" name="TextBox 21">
            <a:extLst>
              <a:ext uri="{FF2B5EF4-FFF2-40B4-BE49-F238E27FC236}">
                <a16:creationId xmlns:a16="http://schemas.microsoft.com/office/drawing/2014/main" id="{62872268-5C51-B553-8C13-9FBFF94BA663}"/>
              </a:ext>
            </a:extLst>
          </p:cNvPr>
          <p:cNvSpPr txBox="1"/>
          <p:nvPr/>
        </p:nvSpPr>
        <p:spPr>
          <a:xfrm>
            <a:off x="5489714" y="5886362"/>
            <a:ext cx="577081" cy="369332"/>
          </a:xfrm>
          <a:prstGeom prst="rect">
            <a:avLst/>
          </a:prstGeom>
          <a:noFill/>
        </p:spPr>
        <p:txBody>
          <a:bodyPr wrap="none" rtlCol="0">
            <a:spAutoFit/>
          </a:bodyPr>
          <a:lstStyle/>
          <a:p>
            <a:r>
              <a:rPr lang="en-GB"/>
              <a:t>cold</a:t>
            </a:r>
          </a:p>
        </p:txBody>
      </p:sp>
      <p:sp>
        <p:nvSpPr>
          <p:cNvPr id="23" name="TextBox 22">
            <a:extLst>
              <a:ext uri="{FF2B5EF4-FFF2-40B4-BE49-F238E27FC236}">
                <a16:creationId xmlns:a16="http://schemas.microsoft.com/office/drawing/2014/main" id="{5AA8E3E3-F9BD-96D8-B856-616005581173}"/>
              </a:ext>
            </a:extLst>
          </p:cNvPr>
          <p:cNvSpPr txBox="1"/>
          <p:nvPr/>
        </p:nvSpPr>
        <p:spPr>
          <a:xfrm>
            <a:off x="7625513" y="3070871"/>
            <a:ext cx="959943" cy="369332"/>
          </a:xfrm>
          <a:prstGeom prst="rect">
            <a:avLst/>
          </a:prstGeom>
          <a:noFill/>
        </p:spPr>
        <p:txBody>
          <a:bodyPr wrap="none" rtlCol="0">
            <a:spAutoFit/>
          </a:bodyPr>
          <a:lstStyle/>
          <a:p>
            <a:r>
              <a:rPr lang="en-GB" dirty="0"/>
              <a:t>watered</a:t>
            </a:r>
          </a:p>
        </p:txBody>
      </p:sp>
      <p:sp>
        <p:nvSpPr>
          <p:cNvPr id="24" name="TextBox 23">
            <a:extLst>
              <a:ext uri="{FF2B5EF4-FFF2-40B4-BE49-F238E27FC236}">
                <a16:creationId xmlns:a16="http://schemas.microsoft.com/office/drawing/2014/main" id="{340B9C8D-B2BC-2F32-E962-87CE3032F0D6}"/>
              </a:ext>
            </a:extLst>
          </p:cNvPr>
          <p:cNvSpPr txBox="1"/>
          <p:nvPr/>
        </p:nvSpPr>
        <p:spPr>
          <a:xfrm>
            <a:off x="7620809" y="4966019"/>
            <a:ext cx="1333442" cy="369332"/>
          </a:xfrm>
          <a:prstGeom prst="rect">
            <a:avLst/>
          </a:prstGeom>
          <a:noFill/>
        </p:spPr>
        <p:txBody>
          <a:bodyPr wrap="none" rtlCol="0">
            <a:spAutoFit/>
          </a:bodyPr>
          <a:lstStyle/>
          <a:p>
            <a:r>
              <a:rPr lang="en-GB" dirty="0"/>
              <a:t>not watered</a:t>
            </a:r>
          </a:p>
        </p:txBody>
      </p:sp>
      <p:sp>
        <p:nvSpPr>
          <p:cNvPr id="25" name="Arrow: Left 24">
            <a:extLst>
              <a:ext uri="{FF2B5EF4-FFF2-40B4-BE49-F238E27FC236}">
                <a16:creationId xmlns:a16="http://schemas.microsoft.com/office/drawing/2014/main" id="{B850B94C-749E-BBB9-C6A6-D9FA276EBC99}"/>
              </a:ext>
            </a:extLst>
          </p:cNvPr>
          <p:cNvSpPr/>
          <p:nvPr/>
        </p:nvSpPr>
        <p:spPr>
          <a:xfrm>
            <a:off x="7196425" y="3187252"/>
            <a:ext cx="410712" cy="184666"/>
          </a:xfrm>
          <a:prstGeom prst="lef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Arrow: Left 25">
            <a:extLst>
              <a:ext uri="{FF2B5EF4-FFF2-40B4-BE49-F238E27FC236}">
                <a16:creationId xmlns:a16="http://schemas.microsoft.com/office/drawing/2014/main" id="{801AEBC8-1C67-CB09-2F6C-8758854A34BD}"/>
              </a:ext>
            </a:extLst>
          </p:cNvPr>
          <p:cNvSpPr/>
          <p:nvPr/>
        </p:nvSpPr>
        <p:spPr>
          <a:xfrm>
            <a:off x="7175492" y="5057523"/>
            <a:ext cx="410712" cy="184666"/>
          </a:xfrm>
          <a:prstGeom prst="lef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6" descr="A yellow sunflower with a black background&#10;&#10;Description automatically generated with low confidence">
            <a:extLst>
              <a:ext uri="{FF2B5EF4-FFF2-40B4-BE49-F238E27FC236}">
                <a16:creationId xmlns:a16="http://schemas.microsoft.com/office/drawing/2014/main" id="{FE4D805A-6AA1-C399-49DB-78B5F19920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552" y="2132856"/>
            <a:ext cx="951127" cy="948164"/>
          </a:xfrm>
          <a:prstGeom prst="rect">
            <a:avLst/>
          </a:prstGeom>
        </p:spPr>
      </p:pic>
      <p:pic>
        <p:nvPicPr>
          <p:cNvPr id="28" name="Picture 27" descr="A yellow sunflower with a black background&#10;&#10;Description automatically generated with low confidence">
            <a:extLst>
              <a:ext uri="{FF2B5EF4-FFF2-40B4-BE49-F238E27FC236}">
                <a16:creationId xmlns:a16="http://schemas.microsoft.com/office/drawing/2014/main" id="{95875473-DDDF-BF10-B8BE-72DE60050C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6433" y="3989643"/>
            <a:ext cx="951127" cy="948164"/>
          </a:xfrm>
          <a:prstGeom prst="rect">
            <a:avLst/>
          </a:prstGeom>
        </p:spPr>
      </p:pic>
      <p:pic>
        <p:nvPicPr>
          <p:cNvPr id="29" name="Picture 28" descr="Icon&#10;&#10;Description automatically generated">
            <a:extLst>
              <a:ext uri="{FF2B5EF4-FFF2-40B4-BE49-F238E27FC236}">
                <a16:creationId xmlns:a16="http://schemas.microsoft.com/office/drawing/2014/main" id="{A4234195-A7A7-2E07-A83F-19D786BBFBD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53809" y="3554553"/>
            <a:ext cx="808786" cy="542358"/>
          </a:xfrm>
          <a:prstGeom prst="rect">
            <a:avLst/>
          </a:prstGeom>
        </p:spPr>
      </p:pic>
      <p:pic>
        <p:nvPicPr>
          <p:cNvPr id="30" name="Picture 29" descr="Icon&#10;&#10;Description automatically generated">
            <a:extLst>
              <a:ext uri="{FF2B5EF4-FFF2-40B4-BE49-F238E27FC236}">
                <a16:creationId xmlns:a16="http://schemas.microsoft.com/office/drawing/2014/main" id="{F592213A-F824-69C5-8362-AE506B46A2D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31099" y="5669352"/>
            <a:ext cx="808786" cy="542358"/>
          </a:xfrm>
          <a:prstGeom prst="rect">
            <a:avLst/>
          </a:prstGeom>
        </p:spPr>
      </p:pic>
      <p:pic>
        <p:nvPicPr>
          <p:cNvPr id="31" name="Picture 30" descr="Icon&#10;&#10;Description automatically generated">
            <a:extLst>
              <a:ext uri="{FF2B5EF4-FFF2-40B4-BE49-F238E27FC236}">
                <a16:creationId xmlns:a16="http://schemas.microsoft.com/office/drawing/2014/main" id="{43C505F1-C26A-54C0-589E-8A617AE274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54251" y="210984"/>
            <a:ext cx="900000" cy="900000"/>
          </a:xfrm>
          <a:prstGeom prst="rect">
            <a:avLst/>
          </a:prstGeom>
        </p:spPr>
      </p:pic>
      <p:pic>
        <p:nvPicPr>
          <p:cNvPr id="32" name="Picture 31" descr="A red and white circle with a pen and a pipette&#10;&#10;Description automatically generated">
            <a:extLst>
              <a:ext uri="{FF2B5EF4-FFF2-40B4-BE49-F238E27FC236}">
                <a16:creationId xmlns:a16="http://schemas.microsoft.com/office/drawing/2014/main" id="{D88ADB2F-ADD5-B53E-FEE1-DB8A0699557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96203" y="210984"/>
            <a:ext cx="900000" cy="900000"/>
          </a:xfrm>
          <a:prstGeom prst="rect">
            <a:avLst/>
          </a:prstGeom>
        </p:spPr>
      </p:pic>
      <p:pic>
        <p:nvPicPr>
          <p:cNvPr id="33" name="Picture 32" descr="A blue magnifying glass on a white circle&#10;&#10;Description automatically generated">
            <a:extLst>
              <a:ext uri="{FF2B5EF4-FFF2-40B4-BE49-F238E27FC236}">
                <a16:creationId xmlns:a16="http://schemas.microsoft.com/office/drawing/2014/main" id="{F93192CE-394C-7906-1113-BC1976C848F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43942" y="229456"/>
            <a:ext cx="900000" cy="900000"/>
          </a:xfrm>
          <a:prstGeom prst="rect">
            <a:avLst/>
          </a:prstGeom>
        </p:spPr>
      </p:pic>
    </p:spTree>
    <p:extLst>
      <p:ext uri="{BB962C8B-B14F-4D97-AF65-F5344CB8AC3E}">
        <p14:creationId xmlns:p14="http://schemas.microsoft.com/office/powerpoint/2010/main" val="2761406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What did you find out?</a:t>
            </a:r>
          </a:p>
        </p:txBody>
      </p:sp>
      <p:pic>
        <p:nvPicPr>
          <p:cNvPr id="3" name="Picture 2" descr="A picture containing plant, silhouette&#10;&#10;Description automatically generated">
            <a:extLst>
              <a:ext uri="{FF2B5EF4-FFF2-40B4-BE49-F238E27FC236}">
                <a16:creationId xmlns:a16="http://schemas.microsoft.com/office/drawing/2014/main" id="{0A18E08E-94A1-6970-6F07-DEC60200A2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520" y="2924943"/>
            <a:ext cx="8892480" cy="3933057"/>
          </a:xfrm>
          <a:prstGeom prst="rect">
            <a:avLst/>
          </a:prstGeom>
        </p:spPr>
      </p:pic>
      <p:sp>
        <p:nvSpPr>
          <p:cNvPr id="4" name="Rectangle: Rounded Corners 3">
            <a:extLst>
              <a:ext uri="{FF2B5EF4-FFF2-40B4-BE49-F238E27FC236}">
                <a16:creationId xmlns:a16="http://schemas.microsoft.com/office/drawing/2014/main" id="{DAB5807C-CD94-C7E0-DCBB-4D093D73A2DB}"/>
              </a:ext>
            </a:extLst>
          </p:cNvPr>
          <p:cNvSpPr/>
          <p:nvPr/>
        </p:nvSpPr>
        <p:spPr>
          <a:xfrm>
            <a:off x="1674000" y="1781238"/>
            <a:ext cx="5796000" cy="61009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conditions do plants need to grow?</a:t>
            </a:r>
          </a:p>
        </p:txBody>
      </p:sp>
      <p:sp>
        <p:nvSpPr>
          <p:cNvPr id="5" name="Rectangle: Rounded Corners 8">
            <a:extLst>
              <a:ext uri="{FF2B5EF4-FFF2-40B4-BE49-F238E27FC236}">
                <a16:creationId xmlns:a16="http://schemas.microsoft.com/office/drawing/2014/main" id="{0691118B-8471-E42B-A37A-A2CC0CF69B11}"/>
              </a:ext>
            </a:extLst>
          </p:cNvPr>
          <p:cNvSpPr/>
          <p:nvPr/>
        </p:nvSpPr>
        <p:spPr>
          <a:xfrm>
            <a:off x="1673892" y="2708920"/>
            <a:ext cx="5796216" cy="61009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Were there any other ‘treatments’ you could have tried?</a:t>
            </a:r>
          </a:p>
        </p:txBody>
      </p:sp>
      <p:pic>
        <p:nvPicPr>
          <p:cNvPr id="6" name="Picture 5" descr="A green and white circle with a black background&#10;&#10;Description automatically generated">
            <a:extLst>
              <a:ext uri="{FF2B5EF4-FFF2-40B4-BE49-F238E27FC236}">
                <a16:creationId xmlns:a16="http://schemas.microsoft.com/office/drawing/2014/main" id="{9C6E4405-EA2F-96E3-FAF7-817B12E69909}"/>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8053200" y="212400"/>
            <a:ext cx="900000" cy="900000"/>
          </a:xfrm>
          <a:prstGeom prst="rect">
            <a:avLst/>
          </a:prstGeom>
        </p:spPr>
      </p:pic>
    </p:spTree>
    <p:extLst>
      <p:ext uri="{BB962C8B-B14F-4D97-AF65-F5344CB8AC3E}">
        <p14:creationId xmlns:p14="http://schemas.microsoft.com/office/powerpoint/2010/main" val="3807495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2" name="TextBox 1">
            <a:extLst>
              <a:ext uri="{FF2B5EF4-FFF2-40B4-BE49-F238E27FC236}">
                <a16:creationId xmlns:a16="http://schemas.microsoft.com/office/drawing/2014/main" id="{C202F19A-2E06-07C8-6A2F-1320E2A8E847}"/>
              </a:ext>
            </a:extLst>
          </p:cNvPr>
          <p:cNvSpPr txBox="1"/>
          <p:nvPr/>
        </p:nvSpPr>
        <p:spPr>
          <a:xfrm>
            <a:off x="628652" y="2060848"/>
            <a:ext cx="8191820" cy="3970318"/>
          </a:xfrm>
          <a:prstGeom prst="rect">
            <a:avLst/>
          </a:prstGeom>
          <a:noFill/>
        </p:spPr>
        <p:txBody>
          <a:bodyPr wrap="square" rtlCol="0">
            <a:spAutoFit/>
          </a:bodyPr>
          <a:lstStyle/>
          <a:p>
            <a:r>
              <a:rPr lang="en-GB" b="1" dirty="0"/>
              <a:t>What do plants need to germinate?</a:t>
            </a:r>
          </a:p>
          <a:p>
            <a:r>
              <a:rPr lang="en-GB" dirty="0"/>
              <a:t>Children could carry out a similar investigation with seeds (see slide 15).</a:t>
            </a:r>
            <a:br>
              <a:rPr lang="en-GB" dirty="0"/>
            </a:br>
            <a:br>
              <a:rPr lang="en-GB" dirty="0"/>
            </a:br>
            <a:r>
              <a:rPr lang="en-GB" b="1" dirty="0"/>
              <a:t>Which type of soil do earthworms prefer?</a:t>
            </a:r>
          </a:p>
          <a:p>
            <a:r>
              <a:rPr lang="en-GB" dirty="0"/>
              <a:t>Children could look for earthworms in different localities (see slide 16).</a:t>
            </a:r>
            <a:br>
              <a:rPr lang="en-GB" dirty="0"/>
            </a:br>
            <a:br>
              <a:rPr lang="en-GB" dirty="0"/>
            </a:br>
            <a:r>
              <a:rPr lang="en-GB" b="1" dirty="0"/>
              <a:t>How do earthworms keep the soil nice and healthy? </a:t>
            </a:r>
          </a:p>
          <a:p>
            <a:r>
              <a:rPr lang="en-GB" dirty="0"/>
              <a:t>Children could build their own wormery. There are many useful websites*</a:t>
            </a:r>
            <a:br>
              <a:rPr lang="en-GB" dirty="0"/>
            </a:br>
            <a:br>
              <a:rPr lang="en-GB" dirty="0"/>
            </a:br>
            <a:r>
              <a:rPr lang="en-GB" b="1" dirty="0"/>
              <a:t>What might happen if you eat animals that have eaten plants containing microplastics? </a:t>
            </a:r>
          </a:p>
          <a:p>
            <a:r>
              <a:rPr lang="en-GB" dirty="0"/>
              <a:t>Children could research where their food comes from and create food chains showing how plastics might  become part of their diet.</a:t>
            </a:r>
          </a:p>
          <a:p>
            <a:endParaRPr lang="en-GB" dirty="0"/>
          </a:p>
        </p:txBody>
      </p:sp>
      <p:pic>
        <p:nvPicPr>
          <p:cNvPr id="12" name="Picture 11" descr="A picture containing invertebrate, worm&#10;&#10;Description automatically generated">
            <a:extLst>
              <a:ext uri="{FF2B5EF4-FFF2-40B4-BE49-F238E27FC236}">
                <a16:creationId xmlns:a16="http://schemas.microsoft.com/office/drawing/2014/main" id="{27EA7B7B-7A97-3BF5-AC63-CEA53F3D4390}"/>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rot="5400000">
            <a:off x="2005815" y="-28666"/>
            <a:ext cx="5708435" cy="8064896"/>
          </a:xfrm>
          <a:prstGeom prst="rect">
            <a:avLst/>
          </a:prstGeom>
          <a:effectLst>
            <a:glow rad="127000">
              <a:schemeClr val="accent1">
                <a:alpha val="0"/>
              </a:schemeClr>
            </a:glow>
          </a:effectLst>
        </p:spPr>
      </p:pic>
    </p:spTree>
    <p:extLst>
      <p:ext uri="{BB962C8B-B14F-4D97-AF65-F5344CB8AC3E}">
        <p14:creationId xmlns:p14="http://schemas.microsoft.com/office/powerpoint/2010/main" val="3937937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Further learning</a:t>
            </a:r>
          </a:p>
        </p:txBody>
      </p:sp>
      <p:grpSp>
        <p:nvGrpSpPr>
          <p:cNvPr id="51" name="Group 50">
            <a:extLst>
              <a:ext uri="{FF2B5EF4-FFF2-40B4-BE49-F238E27FC236}">
                <a16:creationId xmlns:a16="http://schemas.microsoft.com/office/drawing/2014/main" id="{D5784FAA-402F-F25F-97BB-E1FF2FE2ED43}"/>
              </a:ext>
            </a:extLst>
          </p:cNvPr>
          <p:cNvGrpSpPr/>
          <p:nvPr/>
        </p:nvGrpSpPr>
        <p:grpSpPr>
          <a:xfrm>
            <a:off x="847137" y="2642825"/>
            <a:ext cx="7952278" cy="3074923"/>
            <a:chOff x="847137" y="2371221"/>
            <a:chExt cx="7952278" cy="3074923"/>
          </a:xfrm>
        </p:grpSpPr>
        <p:sp>
          <p:nvSpPr>
            <p:cNvPr id="4" name="Rectangle 3">
              <a:extLst>
                <a:ext uri="{FF2B5EF4-FFF2-40B4-BE49-F238E27FC236}">
                  <a16:creationId xmlns:a16="http://schemas.microsoft.com/office/drawing/2014/main" id="{CC317456-803A-EDA5-D1A2-48BF6C4596EE}"/>
                </a:ext>
              </a:extLst>
            </p:cNvPr>
            <p:cNvSpPr/>
            <p:nvPr/>
          </p:nvSpPr>
          <p:spPr>
            <a:xfrm>
              <a:off x="6210750" y="2410949"/>
              <a:ext cx="2588665" cy="195628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22C7D06-F296-AC2B-E0E9-C288124BFD80}"/>
                </a:ext>
              </a:extLst>
            </p:cNvPr>
            <p:cNvGrpSpPr/>
            <p:nvPr/>
          </p:nvGrpSpPr>
          <p:grpSpPr>
            <a:xfrm>
              <a:off x="847138" y="2948481"/>
              <a:ext cx="1063558" cy="1305464"/>
              <a:chOff x="795048" y="1974788"/>
              <a:chExt cx="1063558" cy="1305464"/>
            </a:xfrm>
          </p:grpSpPr>
          <p:sp>
            <p:nvSpPr>
              <p:cNvPr id="35" name="Oval 34">
                <a:extLst>
                  <a:ext uri="{FF2B5EF4-FFF2-40B4-BE49-F238E27FC236}">
                    <a16:creationId xmlns:a16="http://schemas.microsoft.com/office/drawing/2014/main" id="{65353ACF-512C-72EB-DF53-6307F9536558}"/>
                  </a:ext>
                </a:extLst>
              </p:cNvPr>
              <p:cNvSpPr/>
              <p:nvPr/>
            </p:nvSpPr>
            <p:spPr>
              <a:xfrm>
                <a:off x="1482107" y="3024459"/>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18CA6578-3487-66EA-3292-43BA1C449FD3}"/>
                  </a:ext>
                </a:extLst>
              </p:cNvPr>
              <p:cNvSpPr/>
              <p:nvPr/>
            </p:nvSpPr>
            <p:spPr>
              <a:xfrm>
                <a:off x="795048" y="1974788"/>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51B06CF2-1058-D1AE-08E4-0164B376D146}"/>
                  </a:ext>
                </a:extLst>
              </p:cNvPr>
              <p:cNvSpPr/>
              <p:nvPr/>
            </p:nvSpPr>
            <p:spPr>
              <a:xfrm>
                <a:off x="892258" y="2684259"/>
                <a:ext cx="369565" cy="462752"/>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6" name="Group 5">
              <a:extLst>
                <a:ext uri="{FF2B5EF4-FFF2-40B4-BE49-F238E27FC236}">
                  <a16:creationId xmlns:a16="http://schemas.microsoft.com/office/drawing/2014/main" id="{924F7BAE-7F58-4097-B8B4-C852E61087D0}"/>
                </a:ext>
              </a:extLst>
            </p:cNvPr>
            <p:cNvGrpSpPr/>
            <p:nvPr/>
          </p:nvGrpSpPr>
          <p:grpSpPr>
            <a:xfrm>
              <a:off x="3576870" y="2962028"/>
              <a:ext cx="1063558" cy="1305464"/>
              <a:chOff x="795048" y="1974788"/>
              <a:chExt cx="1063558" cy="1305464"/>
            </a:xfrm>
          </p:grpSpPr>
          <p:sp>
            <p:nvSpPr>
              <p:cNvPr id="32" name="Oval 31">
                <a:extLst>
                  <a:ext uri="{FF2B5EF4-FFF2-40B4-BE49-F238E27FC236}">
                    <a16:creationId xmlns:a16="http://schemas.microsoft.com/office/drawing/2014/main" id="{B9A79DC1-8663-8299-5D7B-3FA95FD9EC37}"/>
                  </a:ext>
                </a:extLst>
              </p:cNvPr>
              <p:cNvSpPr/>
              <p:nvPr/>
            </p:nvSpPr>
            <p:spPr>
              <a:xfrm>
                <a:off x="1482107" y="3024459"/>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D56226D1-85B4-D1E0-0D63-2561C3A137E8}"/>
                  </a:ext>
                </a:extLst>
              </p:cNvPr>
              <p:cNvSpPr/>
              <p:nvPr/>
            </p:nvSpPr>
            <p:spPr>
              <a:xfrm>
                <a:off x="795048" y="1974788"/>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E885FE0-8D21-B8A4-7D6E-D96867B15DF5}"/>
                  </a:ext>
                </a:extLst>
              </p:cNvPr>
              <p:cNvSpPr/>
              <p:nvPr/>
            </p:nvSpPr>
            <p:spPr>
              <a:xfrm>
                <a:off x="892258" y="2684259"/>
                <a:ext cx="369565" cy="462752"/>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7" name="Oval 6">
              <a:extLst>
                <a:ext uri="{FF2B5EF4-FFF2-40B4-BE49-F238E27FC236}">
                  <a16:creationId xmlns:a16="http://schemas.microsoft.com/office/drawing/2014/main" id="{AF70B2D7-D2D1-80FF-6985-D1B82FDA44FF}"/>
                </a:ext>
              </a:extLst>
            </p:cNvPr>
            <p:cNvSpPr/>
            <p:nvPr/>
          </p:nvSpPr>
          <p:spPr>
            <a:xfrm>
              <a:off x="2897257" y="3998152"/>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2FB746BA-98F4-04CC-77FE-E6A7892F8E1D}"/>
                </a:ext>
              </a:extLst>
            </p:cNvPr>
            <p:cNvSpPr/>
            <p:nvPr/>
          </p:nvSpPr>
          <p:spPr>
            <a:xfrm>
              <a:off x="2210198" y="2948481"/>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052E564-F15F-8CCD-FFF8-FB3C7BA17FD6}"/>
                </a:ext>
              </a:extLst>
            </p:cNvPr>
            <p:cNvSpPr/>
            <p:nvPr/>
          </p:nvSpPr>
          <p:spPr>
            <a:xfrm>
              <a:off x="5626989" y="3997787"/>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74E3E040-BB25-EF37-78CC-D121B6DADB6C}"/>
                </a:ext>
              </a:extLst>
            </p:cNvPr>
            <p:cNvSpPr/>
            <p:nvPr/>
          </p:nvSpPr>
          <p:spPr>
            <a:xfrm>
              <a:off x="4939930" y="2948116"/>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BC79ED42-1F57-A059-4DF3-28AE13AA9911}"/>
                </a:ext>
              </a:extLst>
            </p:cNvPr>
            <p:cNvGrpSpPr/>
            <p:nvPr/>
          </p:nvGrpSpPr>
          <p:grpSpPr>
            <a:xfrm>
              <a:off x="6302990" y="2956405"/>
              <a:ext cx="1063558" cy="1305464"/>
              <a:chOff x="795048" y="1974788"/>
              <a:chExt cx="1063558" cy="1305464"/>
            </a:xfrm>
          </p:grpSpPr>
          <p:sp>
            <p:nvSpPr>
              <p:cNvPr id="29" name="Oval 28">
                <a:extLst>
                  <a:ext uri="{FF2B5EF4-FFF2-40B4-BE49-F238E27FC236}">
                    <a16:creationId xmlns:a16="http://schemas.microsoft.com/office/drawing/2014/main" id="{3DE41027-ABC9-0181-86CA-570FFE4ACA05}"/>
                  </a:ext>
                </a:extLst>
              </p:cNvPr>
              <p:cNvSpPr/>
              <p:nvPr/>
            </p:nvSpPr>
            <p:spPr>
              <a:xfrm>
                <a:off x="1482107" y="3024459"/>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5ED953C7-7A60-6714-D066-04B7E1709D50}"/>
                  </a:ext>
                </a:extLst>
              </p:cNvPr>
              <p:cNvSpPr/>
              <p:nvPr/>
            </p:nvSpPr>
            <p:spPr>
              <a:xfrm>
                <a:off x="795048" y="1974788"/>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F555129-784C-81D6-B3E1-D190C182906A}"/>
                  </a:ext>
                </a:extLst>
              </p:cNvPr>
              <p:cNvSpPr/>
              <p:nvPr/>
            </p:nvSpPr>
            <p:spPr>
              <a:xfrm>
                <a:off x="892258" y="2684259"/>
                <a:ext cx="369565" cy="462752"/>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12" name="Oval 11">
              <a:extLst>
                <a:ext uri="{FF2B5EF4-FFF2-40B4-BE49-F238E27FC236}">
                  <a16:creationId xmlns:a16="http://schemas.microsoft.com/office/drawing/2014/main" id="{7AD4B3B1-2B7F-3D2B-5E2E-0C8BA46F7137}"/>
                </a:ext>
              </a:extLst>
            </p:cNvPr>
            <p:cNvSpPr/>
            <p:nvPr/>
          </p:nvSpPr>
          <p:spPr>
            <a:xfrm>
              <a:off x="8353109" y="4014855"/>
              <a:ext cx="223890" cy="14401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9222C24-2550-E9C4-322B-9DE953D2681E}"/>
                </a:ext>
              </a:extLst>
            </p:cNvPr>
            <p:cNvSpPr/>
            <p:nvPr/>
          </p:nvSpPr>
          <p:spPr>
            <a:xfrm>
              <a:off x="7666050" y="2965184"/>
              <a:ext cx="1063558" cy="130546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D6BD902-3AFA-6143-E8BE-4CB783E2EDAA}"/>
                </a:ext>
              </a:extLst>
            </p:cNvPr>
            <p:cNvSpPr/>
            <p:nvPr/>
          </p:nvSpPr>
          <p:spPr>
            <a:xfrm>
              <a:off x="2367782" y="3692864"/>
              <a:ext cx="352523" cy="44529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99360BE-4159-E12C-A282-6BCCD806F1DE}"/>
                </a:ext>
              </a:extLst>
            </p:cNvPr>
            <p:cNvSpPr/>
            <p:nvPr/>
          </p:nvSpPr>
          <p:spPr>
            <a:xfrm>
              <a:off x="7857884" y="3704797"/>
              <a:ext cx="352523" cy="44529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41A8DC7-EE50-87B5-6012-6DBF23DF9CFB}"/>
                </a:ext>
              </a:extLst>
            </p:cNvPr>
            <p:cNvSpPr/>
            <p:nvPr/>
          </p:nvSpPr>
          <p:spPr>
            <a:xfrm>
              <a:off x="5107198" y="3689261"/>
              <a:ext cx="352523" cy="44529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AF264F2-B0E4-BF7E-88A1-923B2B548274}"/>
                </a:ext>
              </a:extLst>
            </p:cNvPr>
            <p:cNvSpPr txBox="1"/>
            <p:nvPr/>
          </p:nvSpPr>
          <p:spPr>
            <a:xfrm>
              <a:off x="847137" y="4522814"/>
              <a:ext cx="1056027" cy="923330"/>
            </a:xfrm>
            <a:prstGeom prst="rect">
              <a:avLst/>
            </a:prstGeom>
            <a:noFill/>
          </p:spPr>
          <p:txBody>
            <a:bodyPr wrap="square" rtlCol="0">
              <a:spAutoFit/>
            </a:bodyPr>
            <a:lstStyle/>
            <a:p>
              <a:r>
                <a:rPr lang="en-GB"/>
                <a:t>damp kitchen roll</a:t>
              </a:r>
            </a:p>
          </p:txBody>
        </p:sp>
        <p:sp>
          <p:nvSpPr>
            <p:cNvPr id="18" name="TextBox 17">
              <a:extLst>
                <a:ext uri="{FF2B5EF4-FFF2-40B4-BE49-F238E27FC236}">
                  <a16:creationId xmlns:a16="http://schemas.microsoft.com/office/drawing/2014/main" id="{48880246-6751-A0B9-4466-29F593F828AD}"/>
                </a:ext>
              </a:extLst>
            </p:cNvPr>
            <p:cNvSpPr txBox="1"/>
            <p:nvPr/>
          </p:nvSpPr>
          <p:spPr>
            <a:xfrm>
              <a:off x="2217729" y="4522814"/>
              <a:ext cx="1056027" cy="923330"/>
            </a:xfrm>
            <a:prstGeom prst="rect">
              <a:avLst/>
            </a:prstGeom>
            <a:noFill/>
          </p:spPr>
          <p:txBody>
            <a:bodyPr wrap="square" rtlCol="0">
              <a:spAutoFit/>
            </a:bodyPr>
            <a:lstStyle/>
            <a:p>
              <a:r>
                <a:rPr lang="en-GB" dirty="0"/>
                <a:t>dry kitchen roll</a:t>
              </a:r>
            </a:p>
          </p:txBody>
        </p:sp>
        <p:pic>
          <p:nvPicPr>
            <p:cNvPr id="19" name="Picture 18" descr="A yellow sunflower with a black background&#10;&#10;Description automatically generated with low confidence">
              <a:extLst>
                <a:ext uri="{FF2B5EF4-FFF2-40B4-BE49-F238E27FC236}">
                  <a16:creationId xmlns:a16="http://schemas.microsoft.com/office/drawing/2014/main" id="{8FFB42C6-427D-9C0E-1DC1-0685559714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3005" y="2371221"/>
              <a:ext cx="533754" cy="532091"/>
            </a:xfrm>
            <a:prstGeom prst="rect">
              <a:avLst/>
            </a:prstGeom>
          </p:spPr>
        </p:pic>
        <p:pic>
          <p:nvPicPr>
            <p:cNvPr id="20" name="Picture 19" descr="A yellow sunflower with a black background&#10;&#10;Description automatically generated with low confidence">
              <a:extLst>
                <a:ext uri="{FF2B5EF4-FFF2-40B4-BE49-F238E27FC236}">
                  <a16:creationId xmlns:a16="http://schemas.microsoft.com/office/drawing/2014/main" id="{BC591166-06BA-181C-BCBB-2BA7CDBEC6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0776" y="2378407"/>
              <a:ext cx="533754" cy="532091"/>
            </a:xfrm>
            <a:prstGeom prst="rect">
              <a:avLst/>
            </a:prstGeom>
          </p:spPr>
        </p:pic>
        <p:cxnSp>
          <p:nvCxnSpPr>
            <p:cNvPr id="21" name="Straight Arrow Connector 20">
              <a:extLst>
                <a:ext uri="{FF2B5EF4-FFF2-40B4-BE49-F238E27FC236}">
                  <a16:creationId xmlns:a16="http://schemas.microsoft.com/office/drawing/2014/main" id="{C7A737A4-30B7-DAFC-A131-61C5F4460915}"/>
                </a:ext>
              </a:extLst>
            </p:cNvPr>
            <p:cNvCxnSpPr>
              <a:endCxn id="37" idx="2"/>
            </p:cNvCxnSpPr>
            <p:nvPr/>
          </p:nvCxnSpPr>
          <p:spPr>
            <a:xfrm flipV="1">
              <a:off x="1129130" y="4120704"/>
              <a:ext cx="1" cy="40211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9957F664-F7D8-4A61-A842-208DF16C49DE}"/>
                </a:ext>
              </a:extLst>
            </p:cNvPr>
            <p:cNvCxnSpPr/>
            <p:nvPr/>
          </p:nvCxnSpPr>
          <p:spPr>
            <a:xfrm flipV="1">
              <a:off x="2526156" y="4166178"/>
              <a:ext cx="1" cy="40211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BAC8B319-49D6-37E6-B7F6-EF2D80B98352}"/>
                </a:ext>
              </a:extLst>
            </p:cNvPr>
            <p:cNvSpPr txBox="1"/>
            <p:nvPr/>
          </p:nvSpPr>
          <p:spPr>
            <a:xfrm>
              <a:off x="4108649" y="4521806"/>
              <a:ext cx="627095" cy="369332"/>
            </a:xfrm>
            <a:prstGeom prst="rect">
              <a:avLst/>
            </a:prstGeom>
            <a:noFill/>
          </p:spPr>
          <p:txBody>
            <a:bodyPr wrap="none" rtlCol="0">
              <a:spAutoFit/>
            </a:bodyPr>
            <a:lstStyle/>
            <a:p>
              <a:r>
                <a:rPr lang="en-GB" dirty="0"/>
                <a:t>seed</a:t>
              </a:r>
            </a:p>
          </p:txBody>
        </p:sp>
        <p:sp>
          <p:nvSpPr>
            <p:cNvPr id="24" name="TextBox 23">
              <a:extLst>
                <a:ext uri="{FF2B5EF4-FFF2-40B4-BE49-F238E27FC236}">
                  <a16:creationId xmlns:a16="http://schemas.microsoft.com/office/drawing/2014/main" id="{32E8B48A-DDA2-B74C-080F-20ED32B2585D}"/>
                </a:ext>
              </a:extLst>
            </p:cNvPr>
            <p:cNvSpPr txBox="1"/>
            <p:nvPr/>
          </p:nvSpPr>
          <p:spPr>
            <a:xfrm>
              <a:off x="5279490" y="4521806"/>
              <a:ext cx="1116741" cy="646331"/>
            </a:xfrm>
            <a:prstGeom prst="rect">
              <a:avLst/>
            </a:prstGeom>
            <a:noFill/>
          </p:spPr>
          <p:txBody>
            <a:bodyPr wrap="square" rtlCol="0">
              <a:spAutoFit/>
            </a:bodyPr>
            <a:lstStyle/>
            <a:p>
              <a:r>
                <a:rPr lang="en-GB" dirty="0"/>
                <a:t>sandwich bag</a:t>
              </a:r>
            </a:p>
          </p:txBody>
        </p:sp>
        <p:cxnSp>
          <p:nvCxnSpPr>
            <p:cNvPr id="25" name="Straight Arrow Connector 24">
              <a:extLst>
                <a:ext uri="{FF2B5EF4-FFF2-40B4-BE49-F238E27FC236}">
                  <a16:creationId xmlns:a16="http://schemas.microsoft.com/office/drawing/2014/main" id="{A11DB18A-5CC8-7DCE-732B-E942AD87B2EF}"/>
                </a:ext>
              </a:extLst>
            </p:cNvPr>
            <p:cNvCxnSpPr/>
            <p:nvPr/>
          </p:nvCxnSpPr>
          <p:spPr>
            <a:xfrm flipV="1">
              <a:off x="5546875" y="4252713"/>
              <a:ext cx="1" cy="36000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FF97FBE8-58DB-85E8-C34A-E8887B608011}"/>
                </a:ext>
              </a:extLst>
            </p:cNvPr>
            <p:cNvCxnSpPr>
              <a:cxnSpLocks/>
              <a:endCxn id="32" idx="4"/>
            </p:cNvCxnSpPr>
            <p:nvPr/>
          </p:nvCxnSpPr>
          <p:spPr>
            <a:xfrm flipV="1">
              <a:off x="4375873" y="4155715"/>
              <a:ext cx="1" cy="4230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pic>
          <p:nvPicPr>
            <p:cNvPr id="27" name="Picture 26" descr="Icon&#10;&#10;Description automatically generated">
              <a:extLst>
                <a:ext uri="{FF2B5EF4-FFF2-40B4-BE49-F238E27FC236}">
                  <a16:creationId xmlns:a16="http://schemas.microsoft.com/office/drawing/2014/main" id="{1132617A-F882-A175-10DA-21CF3C3D0CA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87248" y="2385360"/>
              <a:ext cx="800571" cy="529107"/>
            </a:xfrm>
            <a:prstGeom prst="rect">
              <a:avLst/>
            </a:prstGeom>
          </p:spPr>
        </p:pic>
        <p:pic>
          <p:nvPicPr>
            <p:cNvPr id="28" name="Picture 27" descr="Icon&#10;&#10;Description automatically generated">
              <a:extLst>
                <a:ext uri="{FF2B5EF4-FFF2-40B4-BE49-F238E27FC236}">
                  <a16:creationId xmlns:a16="http://schemas.microsoft.com/office/drawing/2014/main" id="{A6ED0FE8-8D73-D0F3-87E1-F5127A6EE1D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41258" y="2385359"/>
              <a:ext cx="800571" cy="529107"/>
            </a:xfrm>
            <a:prstGeom prst="rect">
              <a:avLst/>
            </a:prstGeom>
          </p:spPr>
        </p:pic>
      </p:grpSp>
      <p:sp>
        <p:nvSpPr>
          <p:cNvPr id="38" name="Rectangle 37">
            <a:extLst>
              <a:ext uri="{FF2B5EF4-FFF2-40B4-BE49-F238E27FC236}">
                <a16:creationId xmlns:a16="http://schemas.microsoft.com/office/drawing/2014/main" id="{E946468B-AABB-1250-C10E-C8C773F9C88E}"/>
              </a:ext>
            </a:extLst>
          </p:cNvPr>
          <p:cNvSpPr/>
          <p:nvPr/>
        </p:nvSpPr>
        <p:spPr>
          <a:xfrm>
            <a:off x="628652" y="6218556"/>
            <a:ext cx="8389248" cy="369332"/>
          </a:xfrm>
          <a:prstGeom prst="rect">
            <a:avLst/>
          </a:prstGeom>
        </p:spPr>
        <p:txBody>
          <a:bodyPr wrap="square" lIns="91440" tIns="45720" rIns="91440" bIns="45720" anchor="t">
            <a:spAutoFit/>
          </a:bodyPr>
          <a:lstStyle/>
          <a:p>
            <a:r>
              <a:rPr lang="en-US" b="1" dirty="0"/>
              <a:t>Tip: </a:t>
            </a:r>
            <a:r>
              <a:rPr lang="en-US" dirty="0"/>
              <a:t>Don</a:t>
            </a:r>
            <a:r>
              <a:rPr lang="fr-FR" dirty="0"/>
              <a:t>’</a:t>
            </a:r>
            <a:r>
              <a:rPr lang="en-US" dirty="0"/>
              <a:t>t get the kitchen roll too wet or your seed may go </a:t>
            </a:r>
            <a:r>
              <a:rPr lang="en-US" dirty="0" err="1"/>
              <a:t>mouldy</a:t>
            </a:r>
            <a:r>
              <a:rPr lang="en-US" dirty="0"/>
              <a:t>! </a:t>
            </a:r>
            <a:endParaRPr lang="en-US" i="1" dirty="0"/>
          </a:p>
        </p:txBody>
      </p:sp>
      <p:pic>
        <p:nvPicPr>
          <p:cNvPr id="48" name="Picture 47" descr="A picture containing text, sign, clipart, vector graphics&#10;&#10;Description automatically generated">
            <a:extLst>
              <a:ext uri="{FF2B5EF4-FFF2-40B4-BE49-F238E27FC236}">
                <a16:creationId xmlns:a16="http://schemas.microsoft.com/office/drawing/2014/main" id="{E04C3F28-8A70-C27E-8FA2-13DD40F742B2}"/>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8053200" y="212400"/>
            <a:ext cx="900000" cy="900000"/>
          </a:xfrm>
          <a:prstGeom prst="rect">
            <a:avLst/>
          </a:prstGeom>
        </p:spPr>
      </p:pic>
      <p:pic>
        <p:nvPicPr>
          <p:cNvPr id="49" name="Picture 48" descr="Icon&#10;&#10;Description automatically generated">
            <a:extLst>
              <a:ext uri="{FF2B5EF4-FFF2-40B4-BE49-F238E27FC236}">
                <a16:creationId xmlns:a16="http://schemas.microsoft.com/office/drawing/2014/main" id="{2D544C70-11B6-D975-845C-884BC4A081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34145" y="212400"/>
            <a:ext cx="900000" cy="900000"/>
          </a:xfrm>
          <a:prstGeom prst="rect">
            <a:avLst/>
          </a:prstGeom>
        </p:spPr>
      </p:pic>
      <p:sp>
        <p:nvSpPr>
          <p:cNvPr id="50" name="Rectangle: Rounded Corners 8">
            <a:extLst>
              <a:ext uri="{FF2B5EF4-FFF2-40B4-BE49-F238E27FC236}">
                <a16:creationId xmlns:a16="http://schemas.microsoft.com/office/drawing/2014/main" id="{DB2B5050-B111-B6F1-EDBD-CFD0B5FA30EB}"/>
              </a:ext>
            </a:extLst>
          </p:cNvPr>
          <p:cNvSpPr/>
          <p:nvPr/>
        </p:nvSpPr>
        <p:spPr>
          <a:xfrm>
            <a:off x="1942702" y="1664023"/>
            <a:ext cx="5271237" cy="53209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investigate what plants need to germinate?</a:t>
            </a:r>
          </a:p>
        </p:txBody>
      </p:sp>
    </p:spTree>
    <p:extLst>
      <p:ext uri="{BB962C8B-B14F-4D97-AF65-F5344CB8AC3E}">
        <p14:creationId xmlns:p14="http://schemas.microsoft.com/office/powerpoint/2010/main" val="261589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F576F-A9EB-E610-AA69-7925F5F93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EF7-C464-2BCC-3751-67C657440917}"/>
              </a:ext>
            </a:extLst>
          </p:cNvPr>
          <p:cNvSpPr>
            <a:spLocks noGrp="1"/>
          </p:cNvSpPr>
          <p:nvPr>
            <p:ph type="title"/>
          </p:nvPr>
        </p:nvSpPr>
        <p:spPr/>
        <p:txBody>
          <a:bodyPr/>
          <a:lstStyle/>
          <a:p>
            <a:r>
              <a:rPr lang="en-GB" dirty="0">
                <a:latin typeface="+mn-lt"/>
              </a:rPr>
              <a:t>Further learning</a:t>
            </a:r>
          </a:p>
        </p:txBody>
      </p:sp>
      <p:sp>
        <p:nvSpPr>
          <p:cNvPr id="3" name="Rectangle: Rounded Corners 2">
            <a:extLst>
              <a:ext uri="{FF2B5EF4-FFF2-40B4-BE49-F238E27FC236}">
                <a16:creationId xmlns:a16="http://schemas.microsoft.com/office/drawing/2014/main" id="{23CAF526-F209-B120-238A-C204223F7CA7}"/>
              </a:ext>
            </a:extLst>
          </p:cNvPr>
          <p:cNvSpPr/>
          <p:nvPr/>
        </p:nvSpPr>
        <p:spPr>
          <a:xfrm>
            <a:off x="2627784" y="1690688"/>
            <a:ext cx="3888432" cy="49151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many earthworms can you find?</a:t>
            </a:r>
          </a:p>
        </p:txBody>
      </p:sp>
      <p:pic>
        <p:nvPicPr>
          <p:cNvPr id="4" name="Picture 3" descr="A snake on the ground&#10;&#10;Description automatically generated with medium confidence">
            <a:extLst>
              <a:ext uri="{FF2B5EF4-FFF2-40B4-BE49-F238E27FC236}">
                <a16:creationId xmlns:a16="http://schemas.microsoft.com/office/drawing/2014/main" id="{E9CD7C6E-73E2-C62A-CA3F-45D03343D0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61686" y="2492896"/>
            <a:ext cx="6620628" cy="3600400"/>
          </a:xfrm>
          <a:prstGeom prst="rect">
            <a:avLst/>
          </a:prstGeom>
          <a:ln w="38100">
            <a:solidFill>
              <a:srgbClr val="3EB1C8"/>
            </a:solidFill>
          </a:ln>
        </p:spPr>
      </p:pic>
      <p:sp>
        <p:nvSpPr>
          <p:cNvPr id="5" name="Rectangle: Rounded Corners 4">
            <a:extLst>
              <a:ext uri="{FF2B5EF4-FFF2-40B4-BE49-F238E27FC236}">
                <a16:creationId xmlns:a16="http://schemas.microsoft.com/office/drawing/2014/main" id="{BE8318D7-39DB-A079-E4A0-E1569081C575}"/>
              </a:ext>
            </a:extLst>
          </p:cNvPr>
          <p:cNvSpPr/>
          <p:nvPr/>
        </p:nvSpPr>
        <p:spPr>
          <a:xfrm>
            <a:off x="1331640" y="5413067"/>
            <a:ext cx="1940170" cy="62192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Is there any plastic in the soil?</a:t>
            </a:r>
          </a:p>
        </p:txBody>
      </p:sp>
      <p:pic>
        <p:nvPicPr>
          <p:cNvPr id="7" name="Picture 6" descr="Logo, icon&#10;&#10;Description automatically generated">
            <a:extLst>
              <a:ext uri="{FF2B5EF4-FFF2-40B4-BE49-F238E27FC236}">
                <a16:creationId xmlns:a16="http://schemas.microsoft.com/office/drawing/2014/main" id="{753ABF5C-CEE7-4130-3C9C-9E6E4B50A4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53200" y="212400"/>
            <a:ext cx="900000" cy="900000"/>
          </a:xfrm>
          <a:prstGeom prst="rect">
            <a:avLst/>
          </a:prstGeom>
        </p:spPr>
      </p:pic>
    </p:spTree>
    <p:extLst>
      <p:ext uri="{BB962C8B-B14F-4D97-AF65-F5344CB8AC3E}">
        <p14:creationId xmlns:p14="http://schemas.microsoft.com/office/powerpoint/2010/main" val="2415456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703393" y="1539316"/>
            <a:ext cx="4841932" cy="477000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lang="en-GB" dirty="0"/>
              <a:t>Newspaper report - Write a newspaper report about the earthworms that lost weight due to microplastics</a:t>
            </a:r>
            <a:br>
              <a:rPr lang="en-GB" dirty="0"/>
            </a:br>
            <a:endParaRPr lang="en-GB" dirty="0"/>
          </a:p>
          <a:p>
            <a:pPr marL="285750" indent="-285750">
              <a:buFont typeface="Arial" panose="020B0604020202020204" pitchFamily="34" charset="0"/>
              <a:buChar char="•"/>
            </a:pPr>
            <a:r>
              <a:rPr lang="en-GB" dirty="0"/>
              <a:t>Speaking - Present your results to another class</a:t>
            </a:r>
            <a:br>
              <a:rPr lang="en-GB" dirty="0"/>
            </a:br>
            <a:endParaRPr lang="en-GB" dirty="0"/>
          </a:p>
          <a:p>
            <a:pPr marL="285750" indent="-285750">
              <a:buFont typeface="Arial" panose="020B0604020202020204" pitchFamily="34" charset="0"/>
              <a:buChar char="•"/>
            </a:pPr>
            <a:r>
              <a:rPr lang="en-GB" dirty="0"/>
              <a:t>Persuasive writing - Write a letter to your MP/local newspaper explaining why we need to dispose of plastics carefully</a:t>
            </a:r>
            <a:br>
              <a:rPr lang="en-GB" dirty="0"/>
            </a:br>
            <a:endParaRPr lang="en-GB" dirty="0"/>
          </a:p>
          <a:p>
            <a:pPr marL="285750" indent="-285750">
              <a:buFont typeface="Arial" panose="020B0604020202020204" pitchFamily="34" charset="0"/>
              <a:buChar char="•"/>
            </a:pPr>
            <a:r>
              <a:rPr lang="en-GB" dirty="0"/>
              <a:t>Narrative - Write about a day in your life as if you were a worm. What is your environment like? What do you do? What do you eat? What dangers do you face?</a:t>
            </a:r>
          </a:p>
        </p:txBody>
      </p:sp>
      <p:sp>
        <p:nvSpPr>
          <p:cNvPr id="4" name="Rectangle: Rounded Corners 3">
            <a:extLst>
              <a:ext uri="{FF2B5EF4-FFF2-40B4-BE49-F238E27FC236}">
                <a16:creationId xmlns:a16="http://schemas.microsoft.com/office/drawing/2014/main" id="{18174330-40AA-7BED-40F6-52A4142FDD5C}"/>
              </a:ext>
            </a:extLst>
          </p:cNvPr>
          <p:cNvSpPr/>
          <p:nvPr/>
        </p:nvSpPr>
        <p:spPr>
          <a:xfrm>
            <a:off x="5796136" y="1539316"/>
            <a:ext cx="2895282" cy="477000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lgn="l" rtl="0" eaLnBrk="1" fontAlgn="t" latinLnBrk="0" hangingPunct="1">
              <a:spcBef>
                <a:spcPts val="0"/>
              </a:spcBef>
              <a:spcAft>
                <a:spcPts val="0"/>
              </a:spcAft>
              <a:buFont typeface="Arial" panose="020B0604020202020204" pitchFamily="34" charset="0"/>
              <a:buChar char="•"/>
            </a:pPr>
            <a:r>
              <a:rPr lang="en-GB" sz="1800" i="0" u="none" strike="noStrike" kern="1200" dirty="0">
                <a:solidFill>
                  <a:srgbClr val="FFFFFF"/>
                </a:solidFill>
                <a:effectLst/>
                <a:latin typeface="Calibri" panose="020F0502020204030204" pitchFamily="34" charset="0"/>
              </a:rPr>
              <a:t>Counting &amp; calculations - Catching worms</a:t>
            </a:r>
            <a:br>
              <a:rPr lang="en-GB" sz="1800" i="0" u="none" strike="noStrike" kern="1200" dirty="0">
                <a:solidFill>
                  <a:srgbClr val="FFFFFF"/>
                </a:solidFill>
                <a:effectLst/>
                <a:latin typeface="Calibri" panose="020F0502020204030204" pitchFamily="34" charset="0"/>
              </a:rPr>
            </a:br>
            <a:endParaRPr lang="en-GB" sz="1800" i="0" u="none" strike="noStrike" kern="1200" dirty="0">
              <a:solidFill>
                <a:srgbClr val="FFFFFF"/>
              </a:solidFill>
              <a:effectLst/>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GB" dirty="0">
                <a:solidFill>
                  <a:srgbClr val="FFFFFF"/>
                </a:solidFill>
                <a:latin typeface="Calibri" panose="020F0502020204030204" pitchFamily="34" charset="0"/>
              </a:rPr>
              <a:t>Measuring - Measuring 1 square metre for worm survey</a:t>
            </a:r>
            <a:br>
              <a:rPr lang="en-GB" dirty="0">
                <a:solidFill>
                  <a:srgbClr val="FFFFFF"/>
                </a:solidFill>
                <a:latin typeface="Calibri" panose="020F0502020204030204" pitchFamily="34" charset="0"/>
              </a:rPr>
            </a:br>
            <a:endParaRPr lang="en-GB" dirty="0">
              <a:solidFill>
                <a:srgbClr val="FFFFFF"/>
              </a:solidFill>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GB" sz="1800" i="0" u="none" strike="noStrike" kern="1200" dirty="0">
                <a:solidFill>
                  <a:srgbClr val="FFFFFF"/>
                </a:solidFill>
                <a:effectLst/>
                <a:latin typeface="Calibri" panose="020F0502020204030204" pitchFamily="34" charset="0"/>
              </a:rPr>
              <a:t>Measuring - Measuring plant roots and shoots in investigations</a:t>
            </a:r>
          </a:p>
          <a:p>
            <a:pPr marL="285750" indent="-285750" algn="l" rtl="0" eaLnBrk="1" fontAlgn="t" latinLnBrk="0" hangingPunct="1">
              <a:spcBef>
                <a:spcPts val="0"/>
              </a:spcBef>
              <a:spcAft>
                <a:spcPts val="0"/>
              </a:spcAft>
              <a:buFont typeface="Arial" panose="020B0604020202020204" pitchFamily="34" charset="0"/>
              <a:buChar char="•"/>
            </a:pPr>
            <a:endParaRPr lang="en-GB" dirty="0">
              <a:solidFill>
                <a:srgbClr val="FFFFFF"/>
              </a:solidFill>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endParaRPr lang="en-GB" sz="1800" i="0" u="none" strike="noStrike" kern="1200" dirty="0">
              <a:solidFill>
                <a:srgbClr val="FFFFFF"/>
              </a:solidFill>
              <a:effectLst/>
              <a:latin typeface="Calibri" panose="020F0502020204030204" pitchFamily="34" charset="0"/>
            </a:endParaRPr>
          </a:p>
        </p:txBody>
      </p:sp>
    </p:spTree>
    <p:extLst>
      <p:ext uri="{BB962C8B-B14F-4D97-AF65-F5344CB8AC3E}">
        <p14:creationId xmlns:p14="http://schemas.microsoft.com/office/powerpoint/2010/main" val="2588583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03770" y="1582340"/>
            <a:ext cx="8084932" cy="3693319"/>
          </a:xfrm>
          <a:prstGeom prst="rect">
            <a:avLst/>
          </a:prstGeom>
        </p:spPr>
        <p:txBody>
          <a:bodyPr wrap="square" lIns="91440" tIns="45720" rIns="91440" bIns="45720" anchor="t">
            <a:spAutoFit/>
          </a:bodyPr>
          <a:lstStyle/>
          <a:p>
            <a:pPr>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dirty="0">
                <a:solidFill>
                  <a:srgbClr val="3C3C3C"/>
                </a:solidFill>
                <a:latin typeface="Calibri" panose="020F0502020204030204"/>
                <a:cs typeface="Plus Jakarta Sans Medium" pitchFamily="2" charset="0"/>
              </a:rPr>
              <a:t> </a:t>
            </a: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a:ea typeface="Calibri"/>
                <a:cs typeface="Plus Jakarta Sans ExtraBold" pitchFamily="2" charset="0"/>
              </a:rPr>
              <a:t>Copyright</a:t>
            </a:r>
            <a:endParaRPr lang="en-GB" b="1" i="0" u="none" strike="noStrike" kern="1200" cap="none" spc="0" normalizeH="0" baseline="0" noProof="0" dirty="0">
              <a:ln>
                <a:noFill/>
              </a:ln>
              <a:solidFill>
                <a:srgbClr val="3C3C3C"/>
              </a:solidFill>
              <a:effectLst/>
              <a:uLnTx/>
              <a:uFillTx/>
              <a:latin typeface="Calibri"/>
              <a:ea typeface="Calibri"/>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a:cs typeface="Plus Jakarta Sans ExtraBold" pitchFamily="2" charset="0"/>
              </a:rPr>
              <a:t>©Primary Science Teaching Trust </a:t>
            </a:r>
            <a:r>
              <a:rPr lang="en-GB" b="1" dirty="0">
                <a:solidFill>
                  <a:srgbClr val="3C3C3C"/>
                </a:solidFill>
                <a:latin typeface="Calibri"/>
                <a:ea typeface="Calibri"/>
                <a:cs typeface="Plus Jakarta Sans ExtraBold" pitchFamily="2" charset="0"/>
              </a:rPr>
              <a:t>2021</a:t>
            </a:r>
            <a: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a:t>
            </a:r>
            <a:endParaRPr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07837" y="673027"/>
            <a:ext cx="8335201" cy="543975"/>
          </a:xfrm>
        </p:spPr>
        <p:txBody>
          <a:bodyPr>
            <a:noAutofit/>
          </a:bodyPr>
          <a:lstStyle/>
          <a:p>
            <a:r>
              <a:rPr lang="en-GB" dirty="0">
                <a:latin typeface="+mn-lt"/>
                <a:cs typeface="Calibri"/>
              </a:rPr>
              <a:t>Plastics in soil affect the survival of plants and worms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7837" y="1502711"/>
            <a:ext cx="345381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08239" y="1507198"/>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98223" y="1922470"/>
            <a:ext cx="3634985" cy="168428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a:buChar char="•"/>
              <a:defRPr/>
            </a:pPr>
            <a:r>
              <a:rPr lang="en-GB" dirty="0">
                <a:solidFill>
                  <a:prstClr val="white"/>
                </a:solidFill>
                <a:ea typeface="Calibri"/>
                <a:cs typeface="Calibri"/>
              </a:rPr>
              <a:t>Describe the requirements of plants for germination and growth</a:t>
            </a:r>
            <a:endParaRPr lang="en-US" dirty="0"/>
          </a:p>
          <a:p>
            <a:pPr marL="285750" indent="-285750">
              <a:buFont typeface="Arial"/>
              <a:buChar char="•"/>
              <a:defRPr/>
            </a:pPr>
            <a:r>
              <a:rPr lang="en-GB" dirty="0">
                <a:solidFill>
                  <a:prstClr val="white"/>
                </a:solidFill>
                <a:ea typeface="Calibri"/>
                <a:cs typeface="Calibri"/>
              </a:rPr>
              <a:t>Know what we mean by plastic pollution and its impact</a:t>
            </a:r>
            <a:endParaRPr lang="en-GB" dirty="0">
              <a:ea typeface="Calibri"/>
              <a:cs typeface="Calibri"/>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98224" y="4176319"/>
            <a:ext cx="8132030" cy="1316083"/>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srgbClr val="FFFFFF"/>
                </a:solidFill>
                <a:latin typeface="Calibri" panose="020F0502020204030204"/>
                <a:cs typeface="Calibri"/>
              </a:rPr>
              <a:t>In agricultural land there are thought to be between 700 and 4000 plastic particles per kilogram of soil. Scientists have shown that the presence of microplastics in soil affects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the </a:t>
            </a:r>
            <a:r>
              <a:rPr lang="en-GB" sz="1600" dirty="0">
                <a:solidFill>
                  <a:srgbClr val="FFFFFF"/>
                </a:solidFill>
                <a:latin typeface="Calibri" panose="020F0502020204030204"/>
                <a:cs typeface="Calibri"/>
              </a:rPr>
              <a:t>growth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of </a:t>
            </a:r>
            <a:r>
              <a:rPr lang="en-GB" sz="1600" dirty="0">
                <a:solidFill>
                  <a:srgbClr val="FFFFFF"/>
                </a:solidFill>
                <a:latin typeface="Calibri" panose="020F0502020204030204"/>
                <a:cs typeface="Calibri"/>
              </a:rPr>
              <a:t>plants and earthworms. Children will learn about microplastics</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 </a:t>
            </a:r>
            <a:r>
              <a:rPr lang="en-GB" sz="1600" dirty="0">
                <a:solidFill>
                  <a:srgbClr val="FFFFFF"/>
                </a:solidFill>
                <a:latin typeface="Calibri" panose="020F0502020204030204"/>
                <a:cs typeface="Calibri"/>
              </a:rPr>
              <a:t>where they come from and how they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have </a:t>
            </a:r>
            <a:r>
              <a:rPr lang="en-GB" sz="1600" dirty="0">
                <a:solidFill>
                  <a:srgbClr val="FFFFFF"/>
                </a:solidFill>
                <a:latin typeface="Calibri" panose="020F0502020204030204"/>
                <a:cs typeface="Calibri"/>
              </a:rPr>
              <a:t>affected the growth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of </a:t>
            </a:r>
            <a:r>
              <a:rPr lang="en-GB" sz="1600" dirty="0">
                <a:solidFill>
                  <a:srgbClr val="FFFFFF"/>
                </a:solidFill>
                <a:latin typeface="Calibri" panose="020F0502020204030204"/>
                <a:cs typeface="Calibri"/>
              </a:rPr>
              <a:t>plants (</a:t>
            </a:r>
            <a:r>
              <a:rPr kumimoji="0" lang="en-GB" sz="1600" b="0" i="0" u="none" strike="noStrike" kern="1200" cap="none" spc="0" normalizeH="0" baseline="0" noProof="0" dirty="0">
                <a:ln>
                  <a:noFill/>
                </a:ln>
                <a:solidFill>
                  <a:srgbClr val="FFFFFF"/>
                </a:solidFill>
                <a:effectLst/>
                <a:uLnTx/>
                <a:uFillTx/>
                <a:latin typeface="Calibri" panose="020F0502020204030204"/>
                <a:ea typeface="+mn-ea"/>
                <a:cs typeface="Calibri"/>
              </a:rPr>
              <a:t>and </a:t>
            </a:r>
            <a:r>
              <a:rPr lang="en-GB" sz="1600" dirty="0">
                <a:solidFill>
                  <a:srgbClr val="FFFFFF"/>
                </a:solidFill>
                <a:latin typeface="Calibri" panose="020F0502020204030204"/>
                <a:cs typeface="Calibri"/>
              </a:rPr>
              <a:t>worms).</a:t>
            </a:r>
            <a:endParaRPr lang="en-US" dirty="0">
              <a:ea typeface="+mn-ea"/>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98222" y="5853311"/>
            <a:ext cx="8132031" cy="62554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a:solidFill>
                  <a:prstClr val="white"/>
                </a:solidFill>
                <a:latin typeface="Calibri" panose="020F0502020204030204"/>
                <a:cs typeface="Calibri"/>
              </a:rPr>
              <a:t>Investigate conditions needed for plant growth</a:t>
            </a:r>
            <a:endParaRPr lang="en-US">
              <a:solidFill>
                <a:prstClr val="white"/>
              </a:solidFill>
              <a:ea typeface="Calibri" panose="020F0502020204030204"/>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07837" y="3757688"/>
            <a:ext cx="497773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07837" y="5546512"/>
            <a:ext cx="847114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3" name="Picture 12" descr="A white sign with red text&#10;&#10;Description automatically generated">
            <a:extLst>
              <a:ext uri="{FF2B5EF4-FFF2-40B4-BE49-F238E27FC236}">
                <a16:creationId xmlns:a16="http://schemas.microsoft.com/office/drawing/2014/main" id="{49FDA68B-6DD3-4484-33D9-A25E260E0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882313"/>
            <a:ext cx="4320000" cy="632739"/>
          </a:xfrm>
          <a:prstGeom prst="rect">
            <a:avLst/>
          </a:prstGeom>
        </p:spPr>
      </p:pic>
      <p:pic>
        <p:nvPicPr>
          <p:cNvPr id="20" name="Picture 19" descr="A white background with blue text&#10;&#10;Description automatically generated">
            <a:extLst>
              <a:ext uri="{FF2B5EF4-FFF2-40B4-BE49-F238E27FC236}">
                <a16:creationId xmlns:a16="http://schemas.microsoft.com/office/drawing/2014/main" id="{1920BFD8-F654-F39A-B69C-164704DBD0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162" y="2608093"/>
            <a:ext cx="4319838" cy="641996"/>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B5DFE9B2-F42F-6D84-2AA1-EDC126E1E473}"/>
              </a:ext>
            </a:extLst>
          </p:cNvPr>
          <p:cNvSpPr txBox="1"/>
          <p:nvPr/>
        </p:nvSpPr>
        <p:spPr>
          <a:xfrm>
            <a:off x="628649" y="1471910"/>
            <a:ext cx="4046901" cy="5386090"/>
          </a:xfrm>
          <a:prstGeom prst="rect">
            <a:avLst/>
          </a:prstGeom>
          <a:noFill/>
        </p:spPr>
        <p:txBody>
          <a:bodyPr wrap="square" lIns="91440" tIns="45720" rIns="91440" bIns="45720" rtlCol="0" anchor="t">
            <a:spAutoFit/>
          </a:bodyPr>
          <a:lstStyle/>
          <a:p>
            <a:pPr algn="l">
              <a:spcAft>
                <a:spcPts val="600"/>
              </a:spcAft>
            </a:pPr>
            <a:r>
              <a:rPr lang="en-GB" sz="1600" b="1" dirty="0">
                <a:latin typeface="Calibri" panose="020F0502020204030204" pitchFamily="34" charset="0"/>
                <a:ea typeface="Calibri"/>
                <a:cs typeface="Calibri" panose="020F0502020204030204" pitchFamily="34" charset="0"/>
              </a:rPr>
              <a:t>a</a:t>
            </a:r>
            <a:r>
              <a:rPr lang="en-GB" sz="1600" b="1" i="0" u="none" strike="noStrike" baseline="0" dirty="0">
                <a:latin typeface="Calibri" panose="020F0502020204030204" pitchFamily="34" charset="0"/>
                <a:ea typeface="Calibri"/>
                <a:cs typeface="Calibri" panose="020F0502020204030204" pitchFamily="34" charset="0"/>
              </a:rPr>
              <a:t>crylic</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a type of plastic</a:t>
            </a:r>
          </a:p>
          <a:p>
            <a:pPr algn="l">
              <a:spcAft>
                <a:spcPts val="600"/>
              </a:spcAft>
            </a:pPr>
            <a:r>
              <a:rPr lang="en-GB" sz="1600" b="1" dirty="0">
                <a:latin typeface="Calibri" panose="020F0502020204030204" pitchFamily="34" charset="0"/>
                <a:ea typeface="Calibri"/>
                <a:cs typeface="Calibri" panose="020F0502020204030204" pitchFamily="34" charset="0"/>
              </a:rPr>
              <a:t>b</a:t>
            </a:r>
            <a:r>
              <a:rPr lang="en-GB" sz="1600" b="1" i="0" u="none" strike="noStrike" baseline="0" dirty="0">
                <a:latin typeface="Calibri" panose="020F0502020204030204" pitchFamily="34" charset="0"/>
                <a:ea typeface="Calibri"/>
                <a:cs typeface="Calibri" panose="020F0502020204030204" pitchFamily="34" charset="0"/>
              </a:rPr>
              <a:t>ioaccumulation</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the gradual accumulation of substances in an animal or plant</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b</a:t>
            </a:r>
            <a:r>
              <a:rPr lang="en-GB" sz="1600" b="1" i="0" u="none" strike="noStrike" baseline="0" dirty="0">
                <a:latin typeface="Calibri" panose="020F0502020204030204" pitchFamily="34" charset="0"/>
                <a:ea typeface="Calibri"/>
                <a:cs typeface="Calibri" panose="020F0502020204030204" pitchFamily="34" charset="0"/>
              </a:rPr>
              <a:t>iodegradable</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able to be broken down in nature by microbes (which prevents pollution)</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c</a:t>
            </a:r>
            <a:r>
              <a:rPr lang="en-GB" sz="1600" b="1" i="0" u="none" strike="noStrike" baseline="0" dirty="0">
                <a:latin typeface="Calibri" panose="020F0502020204030204" pitchFamily="34" charset="0"/>
                <a:ea typeface="Calibri"/>
                <a:cs typeface="Calibri" panose="020F0502020204030204" pitchFamily="34" charset="0"/>
              </a:rPr>
              <a:t>hlorophyll</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the chemical that plants use to trap energy from sunlight, to use in photosynthesis</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control</a:t>
            </a:r>
            <a:r>
              <a:rPr lang="en-GB" sz="1600" i="0" u="none" strike="noStrike" baseline="0" dirty="0">
                <a:latin typeface="Calibri" panose="020F0502020204030204" pitchFamily="34" charset="0"/>
                <a:ea typeface="Calibri"/>
                <a:cs typeface="Calibri" panose="020F0502020204030204" pitchFamily="34" charset="0"/>
              </a:rPr>
              <a:t> - </a:t>
            </a:r>
            <a:r>
              <a:rPr lang="en-GB" sz="1600" dirty="0">
                <a:latin typeface="Calibri" panose="020F0502020204030204" pitchFamily="34" charset="0"/>
                <a:ea typeface="Calibri"/>
                <a:cs typeface="Calibri" panose="020F0502020204030204" pitchFamily="34" charset="0"/>
              </a:rPr>
              <a:t>a treatment in an experiment that has nothing added to it</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m</a:t>
            </a:r>
            <a:r>
              <a:rPr lang="en-GB" sz="1600" b="1" i="0" u="none" strike="noStrike" baseline="0" dirty="0">
                <a:latin typeface="Calibri" panose="020F0502020204030204" pitchFamily="34" charset="0"/>
                <a:ea typeface="Calibri"/>
                <a:cs typeface="Calibri" panose="020F0502020204030204" pitchFamily="34" charset="0"/>
              </a:rPr>
              <a:t>icrobes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microorganisms such as bacteria</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m</a:t>
            </a:r>
            <a:r>
              <a:rPr lang="en-GB" sz="1600" b="1" i="0" u="none" strike="noStrike" baseline="0" dirty="0">
                <a:latin typeface="Calibri" panose="020F0502020204030204" pitchFamily="34" charset="0"/>
                <a:ea typeface="Calibri"/>
                <a:cs typeface="Calibri" panose="020F0502020204030204" pitchFamily="34" charset="0"/>
              </a:rPr>
              <a:t>icroplastics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plastic particles that are less than 5mm in diameter</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m</a:t>
            </a:r>
            <a:r>
              <a:rPr lang="en-GB" sz="1600" b="1" i="0" u="none" strike="noStrike" baseline="0" dirty="0">
                <a:latin typeface="Calibri" panose="020F0502020204030204" pitchFamily="34" charset="0"/>
                <a:ea typeface="Calibri"/>
                <a:cs typeface="Calibri" panose="020F0502020204030204" pitchFamily="34" charset="0"/>
              </a:rPr>
              <a:t>inerals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substances required by plants and animals in tiny amounts for various functions, for example calcium and copper</a:t>
            </a:r>
            <a:endParaRPr lang="en-GB" sz="1600" b="1" dirty="0">
              <a:latin typeface="Calibri" panose="020F0502020204030204" pitchFamily="34" charset="0"/>
              <a:ea typeface="Calibri"/>
              <a:cs typeface="Calibri" panose="020F0502020204030204" pitchFamily="34" charset="0"/>
            </a:endParaRPr>
          </a:p>
          <a:p>
            <a:pPr algn="l">
              <a:spcAft>
                <a:spcPts val="600"/>
              </a:spcAft>
            </a:pPr>
            <a:r>
              <a:rPr lang="en-GB" sz="1600" b="1" dirty="0">
                <a:latin typeface="Calibri" panose="020F0502020204030204" pitchFamily="34" charset="0"/>
                <a:ea typeface="Calibri"/>
                <a:cs typeface="Calibri" panose="020F0502020204030204" pitchFamily="34" charset="0"/>
              </a:rPr>
              <a:t>n</a:t>
            </a:r>
            <a:r>
              <a:rPr lang="en-GB" sz="1600" b="1" i="0" u="none" strike="noStrike" baseline="0" dirty="0">
                <a:latin typeface="Calibri" panose="020F0502020204030204" pitchFamily="34" charset="0"/>
                <a:ea typeface="Calibri"/>
                <a:cs typeface="Calibri" panose="020F0502020204030204" pitchFamily="34" charset="0"/>
              </a:rPr>
              <a:t>utrients</a:t>
            </a:r>
            <a:r>
              <a:rPr lang="en-GB" sz="1600" i="0" u="none" strike="noStrike" baseline="0" dirty="0">
                <a:latin typeface="Calibri" panose="020F0502020204030204" pitchFamily="34" charset="0"/>
                <a:ea typeface="Calibri"/>
                <a:cs typeface="Calibri" panose="020F0502020204030204" pitchFamily="34" charset="0"/>
              </a:rPr>
              <a:t> - </a:t>
            </a:r>
            <a:r>
              <a:rPr lang="en-GB" sz="1600" b="0" i="0" u="none" strike="noStrike" baseline="0" dirty="0">
                <a:latin typeface="Calibri" panose="020F0502020204030204" pitchFamily="34" charset="0"/>
                <a:ea typeface="Calibri"/>
                <a:cs typeface="Calibri" panose="020F0502020204030204" pitchFamily="34" charset="0"/>
              </a:rPr>
              <a:t>a substance that plants and animals need to survive, for example carbohydrates and proteins</a:t>
            </a:r>
          </a:p>
        </p:txBody>
      </p:sp>
      <p:pic>
        <p:nvPicPr>
          <p:cNvPr id="12" name="Picture 11" descr="A snake on the ground&#10;&#10;Description automatically generated">
            <a:extLst>
              <a:ext uri="{FF2B5EF4-FFF2-40B4-BE49-F238E27FC236}">
                <a16:creationId xmlns:a16="http://schemas.microsoft.com/office/drawing/2014/main" id="{808D31B1-3732-F320-C78A-BC618DB30064}"/>
              </a:ext>
            </a:extLst>
          </p:cNvPr>
          <p:cNvPicPr>
            <a:picLocks noChangeAspect="1"/>
          </p:cNvPicPr>
          <p:nvPr/>
        </p:nvPicPr>
        <p:blipFill>
          <a:blip r:embed="rId3"/>
          <a:stretch>
            <a:fillRect/>
          </a:stretch>
        </p:blipFill>
        <p:spPr>
          <a:xfrm>
            <a:off x="7218623" y="367747"/>
            <a:ext cx="1485578" cy="1092845"/>
          </a:xfrm>
          <a:prstGeom prst="rect">
            <a:avLst/>
          </a:prstGeom>
        </p:spPr>
      </p:pic>
      <p:sp>
        <p:nvSpPr>
          <p:cNvPr id="3" name="TextBox 2">
            <a:extLst>
              <a:ext uri="{FF2B5EF4-FFF2-40B4-BE49-F238E27FC236}">
                <a16:creationId xmlns:a16="http://schemas.microsoft.com/office/drawing/2014/main" id="{EE22D013-8361-0BAE-AB55-954F540C2917}"/>
              </a:ext>
            </a:extLst>
          </p:cNvPr>
          <p:cNvSpPr txBox="1"/>
          <p:nvPr/>
        </p:nvSpPr>
        <p:spPr>
          <a:xfrm>
            <a:off x="4807387" y="1472630"/>
            <a:ext cx="4046901" cy="5139869"/>
          </a:xfrm>
          <a:prstGeom prst="rect">
            <a:avLst/>
          </a:prstGeom>
          <a:noFill/>
        </p:spPr>
        <p:txBody>
          <a:bodyPr wrap="square" lIns="91440" tIns="45720" rIns="91440" bIns="45720" rtlCol="0" anchor="t">
            <a:spAutoFit/>
          </a:bodyPr>
          <a:lstStyle/>
          <a:p>
            <a:pPr>
              <a:spcAft>
                <a:spcPts val="600"/>
              </a:spcAft>
            </a:pPr>
            <a:r>
              <a:rPr lang="en-GB" sz="1600" b="1" dirty="0">
                <a:ea typeface="Calibri"/>
                <a:cs typeface="Calibri"/>
              </a:rPr>
              <a:t>nylon</a:t>
            </a:r>
            <a:r>
              <a:rPr lang="en-GB" sz="1600" i="0" u="none" strike="noStrike" baseline="0" dirty="0">
                <a:ea typeface="Calibri"/>
                <a:cs typeface="Calibri"/>
              </a:rPr>
              <a:t> - </a:t>
            </a:r>
            <a:r>
              <a:rPr lang="en-GB" sz="1600" dirty="0">
                <a:ea typeface="Calibri"/>
                <a:cs typeface="Calibri"/>
              </a:rPr>
              <a:t>a type of plastic</a:t>
            </a:r>
          </a:p>
          <a:p>
            <a:pPr algn="l">
              <a:spcAft>
                <a:spcPts val="600"/>
              </a:spcAft>
            </a:pPr>
            <a:r>
              <a:rPr lang="en-GB" sz="1600" b="1" i="0" u="none" strike="noStrike" baseline="0" dirty="0">
                <a:ea typeface="Calibri"/>
                <a:cs typeface="Calibri"/>
              </a:rPr>
              <a:t>organic matter</a:t>
            </a:r>
            <a:r>
              <a:rPr lang="en-GB" sz="1600" i="0" u="none" strike="noStrike" baseline="0" dirty="0">
                <a:ea typeface="Calibri"/>
                <a:cs typeface="Calibri"/>
              </a:rPr>
              <a:t> - </a:t>
            </a:r>
            <a:r>
              <a:rPr lang="en-GB" sz="1600" b="0" i="0" u="none" strike="noStrike" baseline="0" dirty="0">
                <a:ea typeface="Calibri"/>
                <a:cs typeface="Calibri"/>
              </a:rPr>
              <a:t>any material produced by a living plant or animal, such as leaves or dead animals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articles</a:t>
            </a:r>
            <a:r>
              <a:rPr lang="en-GB" sz="1600" i="0" u="none" strike="noStrike" baseline="0" dirty="0">
                <a:ea typeface="Calibri"/>
                <a:cs typeface="Calibri"/>
              </a:rPr>
              <a:t> - </a:t>
            </a:r>
            <a:r>
              <a:rPr lang="en-GB" sz="1600" b="0" i="0" u="none" strike="noStrike" baseline="0" dirty="0">
                <a:ea typeface="Calibri"/>
                <a:cs typeface="Calibri"/>
              </a:rPr>
              <a:t>very small pieces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hotosynthesis</a:t>
            </a:r>
            <a:r>
              <a:rPr lang="en-GB" sz="1600" i="0" u="none" strike="noStrike" baseline="0" dirty="0">
                <a:ea typeface="Calibri"/>
                <a:cs typeface="Calibri"/>
              </a:rPr>
              <a:t> - </a:t>
            </a:r>
            <a:r>
              <a:rPr lang="en-GB" sz="1600" b="0" i="0" u="none" strike="noStrike" baseline="0" dirty="0">
                <a:ea typeface="Calibri"/>
                <a:cs typeface="Calibri"/>
              </a:rPr>
              <a:t>the process where plants use energy from the sun, with water and carbon dioxide, to create their own carbohydrate or food</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hotosynthesise</a:t>
            </a:r>
            <a:r>
              <a:rPr lang="en-GB" sz="1600" i="0" u="none" strike="noStrike" baseline="0" dirty="0">
                <a:ea typeface="Calibri"/>
                <a:cs typeface="Calibri"/>
              </a:rPr>
              <a:t> - </a:t>
            </a:r>
            <a:r>
              <a:rPr lang="en-GB" sz="1600" b="0" i="0" u="none" strike="noStrike" baseline="0" dirty="0">
                <a:ea typeface="Calibri"/>
                <a:cs typeface="Calibri"/>
              </a:rPr>
              <a:t>when a plant produces its own ‘food’ by photosynthesis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ollution</a:t>
            </a:r>
            <a:r>
              <a:rPr lang="en-GB" sz="1600" i="0" u="none" strike="noStrike" baseline="0" dirty="0">
                <a:ea typeface="Calibri"/>
                <a:cs typeface="Calibri"/>
              </a:rPr>
              <a:t> - </a:t>
            </a:r>
            <a:r>
              <a:rPr lang="en-GB" sz="1600" b="0" i="0" u="none" strike="noStrike" baseline="0" dirty="0">
                <a:ea typeface="Calibri"/>
                <a:cs typeface="Calibri"/>
              </a:rPr>
              <a:t>the presence or introduction of a substance to the environment which has harmful effects</a:t>
            </a:r>
            <a:endParaRPr lang="en-GB" sz="1600" b="1" dirty="0">
              <a:ea typeface="Calibri"/>
              <a:cs typeface="Calibri"/>
            </a:endParaRPr>
          </a:p>
          <a:p>
            <a:pPr algn="l">
              <a:spcAft>
                <a:spcPts val="600"/>
              </a:spcAft>
            </a:pPr>
            <a:r>
              <a:rPr lang="en-GB" sz="1600" b="1" dirty="0">
                <a:ea typeface="Calibri"/>
                <a:cs typeface="Calibri"/>
              </a:rPr>
              <a:t>p</a:t>
            </a:r>
            <a:r>
              <a:rPr lang="en-GB" sz="1600" b="1" i="0" u="none" strike="noStrike" baseline="0" dirty="0">
                <a:ea typeface="Calibri"/>
                <a:cs typeface="Calibri"/>
              </a:rPr>
              <a:t>olythene</a:t>
            </a:r>
            <a:r>
              <a:rPr lang="en-GB" sz="1600" i="0" u="none" strike="noStrike" baseline="0" dirty="0">
                <a:ea typeface="Calibri"/>
                <a:cs typeface="Calibri"/>
              </a:rPr>
              <a:t> - </a:t>
            </a:r>
            <a:r>
              <a:rPr lang="en-GB" sz="1600" b="0" i="0" u="none" strike="noStrike" baseline="0" dirty="0">
                <a:ea typeface="Calibri"/>
                <a:cs typeface="Calibri"/>
              </a:rPr>
              <a:t>a type of plastic</a:t>
            </a:r>
            <a:endParaRPr lang="en-GB" sz="1600" b="1" dirty="0">
              <a:ea typeface="Calibri"/>
              <a:cs typeface="Calibri"/>
            </a:endParaRPr>
          </a:p>
          <a:p>
            <a:pPr algn="l">
              <a:spcAft>
                <a:spcPts val="600"/>
              </a:spcAft>
            </a:pPr>
            <a:r>
              <a:rPr lang="en-GB" sz="1600" b="1" dirty="0">
                <a:ea typeface="Calibri"/>
                <a:cs typeface="Calibri"/>
              </a:rPr>
              <a:t>t</a:t>
            </a:r>
            <a:r>
              <a:rPr lang="en-GB" sz="1600" b="1" i="0" u="none" strike="noStrike" baseline="0" dirty="0">
                <a:ea typeface="Calibri"/>
                <a:cs typeface="Calibri"/>
              </a:rPr>
              <a:t>oxic</a:t>
            </a:r>
            <a:r>
              <a:rPr lang="en-GB" sz="1600" i="0" u="none" strike="noStrike" baseline="0" dirty="0">
                <a:ea typeface="Calibri"/>
                <a:cs typeface="Calibri"/>
              </a:rPr>
              <a:t> - </a:t>
            </a:r>
            <a:r>
              <a:rPr lang="en-GB" sz="1600" b="0" i="0" u="none" strike="noStrike" baseline="0" dirty="0">
                <a:ea typeface="Calibri"/>
                <a:cs typeface="Calibri"/>
              </a:rPr>
              <a:t>poisonous</a:t>
            </a:r>
            <a:endParaRPr lang="en-GB" sz="1600" dirty="0">
              <a:ea typeface="Calibri"/>
              <a:cs typeface="Calibri"/>
            </a:endParaRPr>
          </a:p>
          <a:p>
            <a:pPr>
              <a:spcAft>
                <a:spcPts val="600"/>
              </a:spcAft>
            </a:pPr>
            <a:r>
              <a:rPr lang="en-GB" sz="1600" b="1" dirty="0">
                <a:ea typeface="Calibri"/>
                <a:cs typeface="Calibri"/>
              </a:rPr>
              <a:t>treatment</a:t>
            </a:r>
            <a:r>
              <a:rPr lang="en-GB" sz="1600" i="0" u="none" strike="noStrike" baseline="0" dirty="0">
                <a:ea typeface="Calibri"/>
                <a:cs typeface="Calibri"/>
              </a:rPr>
              <a:t> - </a:t>
            </a:r>
            <a:r>
              <a:rPr lang="en-GB" sz="1600" dirty="0">
                <a:ea typeface="Calibri"/>
                <a:cs typeface="Calibri"/>
              </a:rPr>
              <a:t>the different conditions applied to the test</a:t>
            </a:r>
          </a:p>
        </p:txBody>
      </p:sp>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normAutofit/>
          </a:bodyPr>
          <a:lstStyle/>
          <a:p>
            <a:r>
              <a:rPr lang="en-GB" dirty="0">
                <a:latin typeface="+mn-lt"/>
                <a:cs typeface="Calibri"/>
              </a:rPr>
              <a:t>What did the scientists know about pollution?</a:t>
            </a:r>
            <a:endParaRPr lang="en-US" dirty="0"/>
          </a:p>
        </p:txBody>
      </p:sp>
      <p:pic>
        <p:nvPicPr>
          <p:cNvPr id="5" name="Picture 4" descr="A picture containing sky, outdoor, person, ground&#10;&#10;Description automatically generated">
            <a:extLst>
              <a:ext uri="{FF2B5EF4-FFF2-40B4-BE49-F238E27FC236}">
                <a16:creationId xmlns:a16="http://schemas.microsoft.com/office/drawing/2014/main" id="{6EC1943D-8C81-C8DF-2EB2-82BD936186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8" y="1883802"/>
            <a:ext cx="2984371" cy="2984371"/>
          </a:xfrm>
          <a:prstGeom prst="rect">
            <a:avLst/>
          </a:prstGeom>
          <a:ln w="38100">
            <a:solidFill>
              <a:srgbClr val="3EB1C8"/>
            </a:solidFill>
          </a:ln>
        </p:spPr>
      </p:pic>
      <p:sp>
        <p:nvSpPr>
          <p:cNvPr id="7" name="TextBox 6">
            <a:extLst>
              <a:ext uri="{FF2B5EF4-FFF2-40B4-BE49-F238E27FC236}">
                <a16:creationId xmlns:a16="http://schemas.microsoft.com/office/drawing/2014/main" id="{812C62B7-E969-2462-791D-18F6A53D6B26}"/>
              </a:ext>
            </a:extLst>
          </p:cNvPr>
          <p:cNvSpPr txBox="1"/>
          <p:nvPr/>
        </p:nvSpPr>
        <p:spPr>
          <a:xfrm>
            <a:off x="4478728" y="1883802"/>
            <a:ext cx="4032448" cy="2031325"/>
          </a:xfrm>
          <a:prstGeom prst="rect">
            <a:avLst/>
          </a:prstGeom>
          <a:noFill/>
        </p:spPr>
        <p:txBody>
          <a:bodyPr wrap="square" lIns="91440" tIns="45720" rIns="91440" bIns="45720" rtlCol="0" anchor="t">
            <a:spAutoFit/>
          </a:bodyPr>
          <a:lstStyle/>
          <a:p>
            <a:pPr algn="ctr"/>
            <a:r>
              <a:rPr lang="en-US" dirty="0"/>
              <a:t>Plastics </a:t>
            </a:r>
            <a:r>
              <a:rPr lang="en-US" b="1" dirty="0"/>
              <a:t>pollute</a:t>
            </a:r>
            <a:r>
              <a:rPr lang="en-US" dirty="0"/>
              <a:t> our oceans.</a:t>
            </a:r>
          </a:p>
          <a:p>
            <a:pPr algn="ctr"/>
            <a:endParaRPr lang="en-US" dirty="0"/>
          </a:p>
          <a:p>
            <a:pPr algn="ctr"/>
            <a:r>
              <a:rPr lang="en-US" dirty="0"/>
              <a:t>This is harmful to animals and plants living in the sea.</a:t>
            </a:r>
            <a:br>
              <a:rPr lang="en-US" dirty="0">
                <a:ea typeface="Calibri"/>
                <a:cs typeface="Calibri"/>
              </a:rPr>
            </a:br>
            <a:br>
              <a:rPr lang="en-US" dirty="0">
                <a:ea typeface="Calibri"/>
                <a:cs typeface="Calibri"/>
              </a:rPr>
            </a:br>
            <a:r>
              <a:rPr lang="en-US" dirty="0">
                <a:ea typeface="Calibri"/>
                <a:cs typeface="Calibri"/>
              </a:rPr>
              <a:t>The scientists knew that our soil is polluted by plastic too.</a:t>
            </a:r>
            <a:endParaRPr lang="en-US" dirty="0"/>
          </a:p>
        </p:txBody>
      </p:sp>
      <p:pic>
        <p:nvPicPr>
          <p:cNvPr id="9" name="Picture 8" descr="A hand holding a blue bucket with dirt in it&#10;&#10;Description automatically generated with medium confidence">
            <a:extLst>
              <a:ext uri="{FF2B5EF4-FFF2-40B4-BE49-F238E27FC236}">
                <a16:creationId xmlns:a16="http://schemas.microsoft.com/office/drawing/2014/main" id="{40864912-861B-05F5-7DF6-F7BB12D44A3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0112" y="4108241"/>
            <a:ext cx="2320428" cy="2474929"/>
          </a:xfrm>
          <a:prstGeom prst="rect">
            <a:avLst/>
          </a:prstGeom>
          <a:ln w="38100">
            <a:solidFill>
              <a:srgbClr val="3EB1C8"/>
            </a:solidFill>
          </a:ln>
        </p:spPr>
      </p:pic>
      <p:sp>
        <p:nvSpPr>
          <p:cNvPr id="14" name="Rectangle: Rounded Corners 13">
            <a:extLst>
              <a:ext uri="{FF2B5EF4-FFF2-40B4-BE49-F238E27FC236}">
                <a16:creationId xmlns:a16="http://schemas.microsoft.com/office/drawing/2014/main" id="{A9E0DE7A-BC77-82EC-C205-8188036C2AE9}"/>
              </a:ext>
            </a:extLst>
          </p:cNvPr>
          <p:cNvSpPr/>
          <p:nvPr/>
        </p:nvSpPr>
        <p:spPr>
          <a:xfrm>
            <a:off x="628652" y="5589240"/>
            <a:ext cx="4217669" cy="60716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use that is made of plastic?</a:t>
            </a:r>
          </a:p>
        </p:txBody>
      </p:sp>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E50C9-2A12-670C-8984-67E7DFF84F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4E6977-1753-E8C6-54DB-4E09E90FA42D}"/>
              </a:ext>
            </a:extLst>
          </p:cNvPr>
          <p:cNvSpPr>
            <a:spLocks noGrp="1"/>
          </p:cNvSpPr>
          <p:nvPr>
            <p:ph type="title"/>
          </p:nvPr>
        </p:nvSpPr>
        <p:spPr/>
        <p:txBody>
          <a:bodyPr/>
          <a:lstStyle/>
          <a:p>
            <a:r>
              <a:rPr lang="en-GB" dirty="0">
                <a:latin typeface="+mn-lt"/>
                <a:cs typeface="Calibri"/>
              </a:rPr>
              <a:t>What did the scientists know about plastic?</a:t>
            </a:r>
            <a:endParaRPr lang="en-US" dirty="0"/>
          </a:p>
        </p:txBody>
      </p:sp>
      <p:sp>
        <p:nvSpPr>
          <p:cNvPr id="4" name="Rectangle: Rounded Corners 3">
            <a:extLst>
              <a:ext uri="{FF2B5EF4-FFF2-40B4-BE49-F238E27FC236}">
                <a16:creationId xmlns:a16="http://schemas.microsoft.com/office/drawing/2014/main" id="{A4E9F228-B08E-C606-64DE-99A317D22A96}"/>
              </a:ext>
            </a:extLst>
          </p:cNvPr>
          <p:cNvSpPr/>
          <p:nvPr/>
        </p:nvSpPr>
        <p:spPr>
          <a:xfrm>
            <a:off x="2848357" y="1482832"/>
            <a:ext cx="3447285" cy="36410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much plastic is there?</a:t>
            </a:r>
          </a:p>
        </p:txBody>
      </p:sp>
      <p:pic>
        <p:nvPicPr>
          <p:cNvPr id="6" name="Picture 5" descr="A spoon full of brown powder&#10;&#10;Description automatically generated">
            <a:extLst>
              <a:ext uri="{FF2B5EF4-FFF2-40B4-BE49-F238E27FC236}">
                <a16:creationId xmlns:a16="http://schemas.microsoft.com/office/drawing/2014/main" id="{8A7460C5-534B-12C8-62DF-63F4CE488F5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749" t="6693" r="13944" b="18675"/>
          <a:stretch/>
        </p:blipFill>
        <p:spPr>
          <a:xfrm>
            <a:off x="1397355" y="2169349"/>
            <a:ext cx="1721749" cy="1145816"/>
          </a:xfrm>
          <a:prstGeom prst="rect">
            <a:avLst/>
          </a:prstGeom>
          <a:ln w="38100">
            <a:solidFill>
              <a:srgbClr val="3EB1C8"/>
            </a:solidFill>
          </a:ln>
        </p:spPr>
      </p:pic>
      <p:sp>
        <p:nvSpPr>
          <p:cNvPr id="8" name="TextBox 7">
            <a:extLst>
              <a:ext uri="{FF2B5EF4-FFF2-40B4-BE49-F238E27FC236}">
                <a16:creationId xmlns:a16="http://schemas.microsoft.com/office/drawing/2014/main" id="{130EC8CB-158F-50C3-9B96-F8E1536BA25E}"/>
              </a:ext>
            </a:extLst>
          </p:cNvPr>
          <p:cNvSpPr txBox="1"/>
          <p:nvPr/>
        </p:nvSpPr>
        <p:spPr>
          <a:xfrm>
            <a:off x="1303375" y="3429538"/>
            <a:ext cx="2526275" cy="584775"/>
          </a:xfrm>
          <a:prstGeom prst="rect">
            <a:avLst/>
          </a:prstGeom>
          <a:noFill/>
        </p:spPr>
        <p:txBody>
          <a:bodyPr wrap="square" lIns="91440" tIns="45720" rIns="91440" bIns="45720" rtlCol="0" anchor="t">
            <a:spAutoFit/>
          </a:bodyPr>
          <a:lstStyle/>
          <a:p>
            <a:r>
              <a:rPr lang="en-US" sz="1600" dirty="0"/>
              <a:t>5g of soil can contain </a:t>
            </a:r>
            <a:endParaRPr lang="en-US" sz="1600" dirty="0">
              <a:ea typeface="Calibri"/>
              <a:cs typeface="Calibri"/>
            </a:endParaRPr>
          </a:p>
          <a:p>
            <a:r>
              <a:rPr lang="en-US" sz="1600" dirty="0"/>
              <a:t>3.5 - 20 plastic </a:t>
            </a:r>
            <a:r>
              <a:rPr lang="en-US" sz="1600" b="1" dirty="0"/>
              <a:t>particles</a:t>
            </a:r>
            <a:endParaRPr lang="en-US" sz="1600" b="1" dirty="0">
              <a:ea typeface="Calibri"/>
              <a:cs typeface="Calibri"/>
            </a:endParaRPr>
          </a:p>
        </p:txBody>
      </p:sp>
      <p:sp>
        <p:nvSpPr>
          <p:cNvPr id="10" name="TextBox 9">
            <a:extLst>
              <a:ext uri="{FF2B5EF4-FFF2-40B4-BE49-F238E27FC236}">
                <a16:creationId xmlns:a16="http://schemas.microsoft.com/office/drawing/2014/main" id="{54D1E170-2B3E-0AED-D131-155AAC218750}"/>
              </a:ext>
            </a:extLst>
          </p:cNvPr>
          <p:cNvSpPr txBox="1"/>
          <p:nvPr/>
        </p:nvSpPr>
        <p:spPr>
          <a:xfrm>
            <a:off x="6698679" y="1537596"/>
            <a:ext cx="2020732" cy="1477328"/>
          </a:xfrm>
          <a:prstGeom prst="rect">
            <a:avLst/>
          </a:prstGeom>
          <a:noFill/>
        </p:spPr>
        <p:txBody>
          <a:bodyPr wrap="square" lIns="91440" tIns="45720" rIns="91440" bIns="45720" rtlCol="0" anchor="t">
            <a:spAutoFit/>
          </a:bodyPr>
          <a:lstStyle/>
          <a:p>
            <a:pPr algn="ctr"/>
            <a:r>
              <a:rPr lang="en-GB" i="1" dirty="0">
                <a:solidFill>
                  <a:srgbClr val="3EB1C8"/>
                </a:solidFill>
              </a:rPr>
              <a:t>The scientist knew the answers to these questions. </a:t>
            </a:r>
            <a:endParaRPr lang="en-GB" i="1" dirty="0">
              <a:solidFill>
                <a:srgbClr val="3EB1C8"/>
              </a:solidFill>
              <a:ea typeface="Calibri"/>
              <a:cs typeface="Calibri"/>
            </a:endParaRPr>
          </a:p>
          <a:p>
            <a:pPr algn="ctr"/>
            <a:endParaRPr lang="en-GB" i="1" dirty="0">
              <a:solidFill>
                <a:srgbClr val="3EB1C8"/>
              </a:solidFill>
            </a:endParaRPr>
          </a:p>
          <a:p>
            <a:pPr algn="ctr"/>
            <a:r>
              <a:rPr lang="en-GB" i="1" dirty="0">
                <a:solidFill>
                  <a:srgbClr val="3EB1C8"/>
                </a:solidFill>
              </a:rPr>
              <a:t>Do you?</a:t>
            </a:r>
            <a:endParaRPr lang="en-GB" i="1" dirty="0">
              <a:solidFill>
                <a:srgbClr val="3EB1C8"/>
              </a:solidFill>
              <a:ea typeface="Calibri"/>
              <a:cs typeface="Calibri"/>
            </a:endParaRPr>
          </a:p>
        </p:txBody>
      </p:sp>
      <p:sp>
        <p:nvSpPr>
          <p:cNvPr id="12" name="Oval 11">
            <a:extLst>
              <a:ext uri="{FF2B5EF4-FFF2-40B4-BE49-F238E27FC236}">
                <a16:creationId xmlns:a16="http://schemas.microsoft.com/office/drawing/2014/main" id="{485829B2-C246-0ABA-2297-9C6690569075}"/>
              </a:ext>
            </a:extLst>
          </p:cNvPr>
          <p:cNvSpPr/>
          <p:nvPr/>
        </p:nvSpPr>
        <p:spPr>
          <a:xfrm>
            <a:off x="5171613" y="2470184"/>
            <a:ext cx="576064" cy="549323"/>
          </a:xfrm>
          <a:prstGeom prst="ellipse">
            <a:avLst/>
          </a:prstGeom>
          <a:solidFill>
            <a:schemeClr val="accent1">
              <a:lumMod val="20000"/>
              <a:lumOff val="80000"/>
            </a:schemeClr>
          </a:solidFill>
          <a:ln>
            <a:solidFill>
              <a:srgbClr val="3EB1C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31BE97FC-DAEB-5A31-A4F3-E724DB14E013}"/>
              </a:ext>
            </a:extLst>
          </p:cNvPr>
          <p:cNvCxnSpPr>
            <a:cxnSpLocks/>
          </p:cNvCxnSpPr>
          <p:nvPr/>
        </p:nvCxnSpPr>
        <p:spPr>
          <a:xfrm>
            <a:off x="5255975" y="2566635"/>
            <a:ext cx="407338" cy="356422"/>
          </a:xfrm>
          <a:prstGeom prst="straightConnector1">
            <a:avLst/>
          </a:prstGeom>
          <a:ln>
            <a:solidFill>
              <a:srgbClr val="3EB1C8"/>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4B302734-1961-3AC6-0353-692432A147D8}"/>
              </a:ext>
            </a:extLst>
          </p:cNvPr>
          <p:cNvSpPr txBox="1"/>
          <p:nvPr/>
        </p:nvSpPr>
        <p:spPr>
          <a:xfrm>
            <a:off x="4495858" y="3547438"/>
            <a:ext cx="3213187" cy="338554"/>
          </a:xfrm>
          <a:prstGeom prst="rect">
            <a:avLst/>
          </a:prstGeom>
          <a:noFill/>
        </p:spPr>
        <p:txBody>
          <a:bodyPr wrap="none" lIns="91440" tIns="45720" rIns="91440" bIns="45720" rtlCol="0" anchor="t">
            <a:spAutoFit/>
          </a:bodyPr>
          <a:lstStyle/>
          <a:p>
            <a:r>
              <a:rPr lang="en-US" sz="1600" b="1" dirty="0"/>
              <a:t>Microplastics</a:t>
            </a:r>
            <a:r>
              <a:rPr lang="en-US" sz="1600" dirty="0"/>
              <a:t> are &lt;5mm in diameter</a:t>
            </a:r>
          </a:p>
        </p:txBody>
      </p:sp>
      <p:pic>
        <p:nvPicPr>
          <p:cNvPr id="21" name="Picture 20">
            <a:extLst>
              <a:ext uri="{FF2B5EF4-FFF2-40B4-BE49-F238E27FC236}">
                <a16:creationId xmlns:a16="http://schemas.microsoft.com/office/drawing/2014/main" id="{93B8D97C-91B7-5731-20D2-892B98856D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9628" y="4840688"/>
            <a:ext cx="1535041" cy="1152127"/>
          </a:xfrm>
          <a:prstGeom prst="rect">
            <a:avLst/>
          </a:prstGeom>
          <a:ln w="38100">
            <a:solidFill>
              <a:srgbClr val="3EB1C8"/>
            </a:solidFill>
          </a:ln>
        </p:spPr>
      </p:pic>
      <p:pic>
        <p:nvPicPr>
          <p:cNvPr id="22" name="Picture 21">
            <a:extLst>
              <a:ext uri="{FF2B5EF4-FFF2-40B4-BE49-F238E27FC236}">
                <a16:creationId xmlns:a16="http://schemas.microsoft.com/office/drawing/2014/main" id="{16B7A871-BD84-B016-5C35-D6B3D10BE84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74"/>
          <a:stretch/>
        </p:blipFill>
        <p:spPr>
          <a:xfrm>
            <a:off x="7304929" y="4840687"/>
            <a:ext cx="1536171" cy="1152128"/>
          </a:xfrm>
          <a:prstGeom prst="rect">
            <a:avLst/>
          </a:prstGeom>
          <a:ln w="38100">
            <a:solidFill>
              <a:srgbClr val="3EB1C8"/>
            </a:solidFill>
          </a:ln>
        </p:spPr>
      </p:pic>
      <p:sp>
        <p:nvSpPr>
          <p:cNvPr id="23" name="TextBox 22">
            <a:extLst>
              <a:ext uri="{FF2B5EF4-FFF2-40B4-BE49-F238E27FC236}">
                <a16:creationId xmlns:a16="http://schemas.microsoft.com/office/drawing/2014/main" id="{1CC441DF-11EF-2FE1-02C7-76847DAB2764}"/>
              </a:ext>
            </a:extLst>
          </p:cNvPr>
          <p:cNvSpPr txBox="1"/>
          <p:nvPr/>
        </p:nvSpPr>
        <p:spPr>
          <a:xfrm>
            <a:off x="4153395" y="6090678"/>
            <a:ext cx="947695" cy="584775"/>
          </a:xfrm>
          <a:prstGeom prst="rect">
            <a:avLst/>
          </a:prstGeom>
          <a:noFill/>
          <a:ln>
            <a:noFill/>
          </a:ln>
        </p:spPr>
        <p:txBody>
          <a:bodyPr wrap="none" lIns="91440" tIns="45720" rIns="91440" bIns="45720" rtlCol="0" anchor="t">
            <a:spAutoFit/>
          </a:bodyPr>
          <a:lstStyle/>
          <a:p>
            <a:r>
              <a:rPr lang="en-US" sz="1600"/>
              <a:t>Watering</a:t>
            </a:r>
          </a:p>
          <a:p>
            <a:r>
              <a:rPr lang="en-US" sz="1600"/>
              <a:t>plants</a:t>
            </a:r>
            <a:endParaRPr lang="en-US" sz="1600">
              <a:ea typeface="Calibri"/>
              <a:cs typeface="Calibri"/>
            </a:endParaRPr>
          </a:p>
        </p:txBody>
      </p:sp>
      <p:sp>
        <p:nvSpPr>
          <p:cNvPr id="24" name="TextBox 23">
            <a:extLst>
              <a:ext uri="{FF2B5EF4-FFF2-40B4-BE49-F238E27FC236}">
                <a16:creationId xmlns:a16="http://schemas.microsoft.com/office/drawing/2014/main" id="{92229F92-F2DF-1468-A75A-6B53A81E0461}"/>
              </a:ext>
            </a:extLst>
          </p:cNvPr>
          <p:cNvSpPr txBox="1"/>
          <p:nvPr/>
        </p:nvSpPr>
        <p:spPr>
          <a:xfrm>
            <a:off x="5459381" y="6095918"/>
            <a:ext cx="1872208" cy="584775"/>
          </a:xfrm>
          <a:prstGeom prst="rect">
            <a:avLst/>
          </a:prstGeom>
          <a:noFill/>
          <a:ln>
            <a:noFill/>
          </a:ln>
        </p:spPr>
        <p:txBody>
          <a:bodyPr wrap="square" lIns="91440" tIns="45720" rIns="91440" bIns="45720" rtlCol="0" anchor="t">
            <a:spAutoFit/>
          </a:bodyPr>
          <a:lstStyle/>
          <a:p>
            <a:pPr algn="ctr"/>
            <a:r>
              <a:rPr lang="en-US" sz="1600"/>
              <a:t>Sewage used as fertilizer</a:t>
            </a:r>
          </a:p>
        </p:txBody>
      </p:sp>
      <p:sp>
        <p:nvSpPr>
          <p:cNvPr id="25" name="TextBox 24">
            <a:extLst>
              <a:ext uri="{FF2B5EF4-FFF2-40B4-BE49-F238E27FC236}">
                <a16:creationId xmlns:a16="http://schemas.microsoft.com/office/drawing/2014/main" id="{E012FC8B-AE73-A169-532C-A4BE82EF10B8}"/>
              </a:ext>
            </a:extLst>
          </p:cNvPr>
          <p:cNvSpPr txBox="1"/>
          <p:nvPr/>
        </p:nvSpPr>
        <p:spPr>
          <a:xfrm>
            <a:off x="7343314" y="6096591"/>
            <a:ext cx="1475657" cy="584775"/>
          </a:xfrm>
          <a:prstGeom prst="rect">
            <a:avLst/>
          </a:prstGeom>
          <a:noFill/>
          <a:ln>
            <a:noFill/>
          </a:ln>
        </p:spPr>
        <p:txBody>
          <a:bodyPr wrap="square" lIns="91440" tIns="45720" rIns="91440" bIns="45720" rtlCol="0" anchor="t">
            <a:spAutoFit/>
          </a:bodyPr>
          <a:lstStyle/>
          <a:p>
            <a:pPr algn="ctr"/>
            <a:r>
              <a:rPr lang="en-US" sz="1600"/>
              <a:t>Plastic mulching</a:t>
            </a:r>
          </a:p>
        </p:txBody>
      </p:sp>
      <p:sp>
        <p:nvSpPr>
          <p:cNvPr id="26" name="TextBox 25">
            <a:extLst>
              <a:ext uri="{FF2B5EF4-FFF2-40B4-BE49-F238E27FC236}">
                <a16:creationId xmlns:a16="http://schemas.microsoft.com/office/drawing/2014/main" id="{23D195FE-204C-FC8D-0A7C-25F394151DCE}"/>
              </a:ext>
            </a:extLst>
          </p:cNvPr>
          <p:cNvSpPr txBox="1"/>
          <p:nvPr/>
        </p:nvSpPr>
        <p:spPr>
          <a:xfrm>
            <a:off x="1092188" y="6096591"/>
            <a:ext cx="548548" cy="338554"/>
          </a:xfrm>
          <a:prstGeom prst="rect">
            <a:avLst/>
          </a:prstGeom>
          <a:noFill/>
          <a:ln>
            <a:noFill/>
          </a:ln>
        </p:spPr>
        <p:txBody>
          <a:bodyPr wrap="none" lIns="91440" tIns="45720" rIns="91440" bIns="45720" rtlCol="0" anchor="t">
            <a:spAutoFit/>
          </a:bodyPr>
          <a:lstStyle/>
          <a:p>
            <a:r>
              <a:rPr lang="en-US" sz="1600" dirty="0"/>
              <a:t>Rain</a:t>
            </a:r>
          </a:p>
        </p:txBody>
      </p:sp>
      <p:pic>
        <p:nvPicPr>
          <p:cNvPr id="27" name="Picture 26">
            <a:extLst>
              <a:ext uri="{FF2B5EF4-FFF2-40B4-BE49-F238E27FC236}">
                <a16:creationId xmlns:a16="http://schemas.microsoft.com/office/drawing/2014/main" id="{222CF302-3A23-746D-E5DE-0EABD0239ED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291178" y="4841784"/>
            <a:ext cx="1530503" cy="1151031"/>
          </a:xfrm>
          <a:prstGeom prst="rect">
            <a:avLst/>
          </a:prstGeom>
          <a:ln w="38100">
            <a:solidFill>
              <a:srgbClr val="3EB1C8"/>
            </a:solidFill>
          </a:ln>
        </p:spPr>
      </p:pic>
      <p:pic>
        <p:nvPicPr>
          <p:cNvPr id="28" name="Picture 27">
            <a:extLst>
              <a:ext uri="{FF2B5EF4-FFF2-40B4-BE49-F238E27FC236}">
                <a16:creationId xmlns:a16="http://schemas.microsoft.com/office/drawing/2014/main" id="{384F9C06-CB99-6753-8407-3CC6E526EE1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58190" y="4846628"/>
            <a:ext cx="1535041" cy="1152128"/>
          </a:xfrm>
          <a:prstGeom prst="rect">
            <a:avLst/>
          </a:prstGeom>
          <a:ln w="38100">
            <a:solidFill>
              <a:srgbClr val="3EB1C8"/>
            </a:solidFill>
          </a:ln>
        </p:spPr>
      </p:pic>
      <p:pic>
        <p:nvPicPr>
          <p:cNvPr id="29" name="Picture 28">
            <a:extLst>
              <a:ext uri="{FF2B5EF4-FFF2-40B4-BE49-F238E27FC236}">
                <a16:creationId xmlns:a16="http://schemas.microsoft.com/office/drawing/2014/main" id="{7C1B2AB0-3DEF-1552-D71E-48E954CE428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33379" y="4840687"/>
            <a:ext cx="1536171" cy="1152128"/>
          </a:xfrm>
          <a:prstGeom prst="rect">
            <a:avLst/>
          </a:prstGeom>
          <a:ln w="38100">
            <a:solidFill>
              <a:srgbClr val="3EB1C8"/>
            </a:solidFill>
          </a:ln>
        </p:spPr>
      </p:pic>
      <p:sp>
        <p:nvSpPr>
          <p:cNvPr id="30" name="TextBox 29">
            <a:extLst>
              <a:ext uri="{FF2B5EF4-FFF2-40B4-BE49-F238E27FC236}">
                <a16:creationId xmlns:a16="http://schemas.microsoft.com/office/drawing/2014/main" id="{FCAD0998-39AF-85E3-EC01-BD0569105033}"/>
              </a:ext>
            </a:extLst>
          </p:cNvPr>
          <p:cNvSpPr txBox="1"/>
          <p:nvPr/>
        </p:nvSpPr>
        <p:spPr>
          <a:xfrm>
            <a:off x="2908149" y="6096591"/>
            <a:ext cx="421910" cy="338554"/>
          </a:xfrm>
          <a:prstGeom prst="rect">
            <a:avLst/>
          </a:prstGeom>
          <a:noFill/>
          <a:ln>
            <a:noFill/>
          </a:ln>
        </p:spPr>
        <p:txBody>
          <a:bodyPr wrap="none" lIns="91440" tIns="45720" rIns="91440" bIns="45720" rtlCol="0" anchor="t">
            <a:spAutoFit/>
          </a:bodyPr>
          <a:lstStyle/>
          <a:p>
            <a:r>
              <a:rPr lang="en-US" sz="1600"/>
              <a:t>Air</a:t>
            </a:r>
          </a:p>
        </p:txBody>
      </p:sp>
      <p:sp>
        <p:nvSpPr>
          <p:cNvPr id="31" name="Rectangle: Rounded Corners 30">
            <a:extLst>
              <a:ext uri="{FF2B5EF4-FFF2-40B4-BE49-F238E27FC236}">
                <a16:creationId xmlns:a16="http://schemas.microsoft.com/office/drawing/2014/main" id="{29E9C62C-6FA0-FA3A-E1F5-D5CC53770A26}"/>
              </a:ext>
            </a:extLst>
          </p:cNvPr>
          <p:cNvSpPr/>
          <p:nvPr/>
        </p:nvSpPr>
        <p:spPr>
          <a:xfrm>
            <a:off x="2899050" y="4264566"/>
            <a:ext cx="3456384" cy="34847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Where does plastic come from?</a:t>
            </a:r>
          </a:p>
        </p:txBody>
      </p:sp>
    </p:spTree>
    <p:extLst>
      <p:ext uri="{BB962C8B-B14F-4D97-AF65-F5344CB8AC3E}">
        <p14:creationId xmlns:p14="http://schemas.microsoft.com/office/powerpoint/2010/main" val="3801622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A113D-D1C4-91C8-FB82-BD99F46054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6601E8-4C9A-C0F9-EA23-862B1434066B}"/>
              </a:ext>
            </a:extLst>
          </p:cNvPr>
          <p:cNvSpPr>
            <a:spLocks noGrp="1"/>
          </p:cNvSpPr>
          <p:nvPr>
            <p:ph type="title"/>
          </p:nvPr>
        </p:nvSpPr>
        <p:spPr>
          <a:xfrm>
            <a:off x="628652" y="127473"/>
            <a:ext cx="7886700" cy="1325562"/>
          </a:xfrm>
        </p:spPr>
        <p:txBody>
          <a:bodyPr/>
          <a:lstStyle/>
          <a:p>
            <a:r>
              <a:rPr lang="en-GB" dirty="0">
                <a:latin typeface="+mn-lt"/>
                <a:cs typeface="Calibri"/>
              </a:rPr>
              <a:t>What did the scientists do?</a:t>
            </a:r>
            <a:endParaRPr lang="en-US" dirty="0"/>
          </a:p>
        </p:txBody>
      </p:sp>
      <p:sp>
        <p:nvSpPr>
          <p:cNvPr id="5" name="TextBox 4">
            <a:extLst>
              <a:ext uri="{FF2B5EF4-FFF2-40B4-BE49-F238E27FC236}">
                <a16:creationId xmlns:a16="http://schemas.microsoft.com/office/drawing/2014/main" id="{87DDBB35-67F8-2D56-9907-6FDC2DBD401A}"/>
              </a:ext>
            </a:extLst>
          </p:cNvPr>
          <p:cNvSpPr txBox="1"/>
          <p:nvPr/>
        </p:nvSpPr>
        <p:spPr>
          <a:xfrm>
            <a:off x="628648" y="1109228"/>
            <a:ext cx="8352928" cy="369332"/>
          </a:xfrm>
          <a:prstGeom prst="rect">
            <a:avLst/>
          </a:prstGeom>
          <a:noFill/>
        </p:spPr>
        <p:txBody>
          <a:bodyPr wrap="square" rtlCol="0">
            <a:spAutoFit/>
          </a:bodyPr>
          <a:lstStyle/>
          <a:p>
            <a:r>
              <a:rPr lang="en-US" dirty="0"/>
              <a:t>They studied how 3 different types of </a:t>
            </a:r>
            <a:r>
              <a:rPr lang="en-US" b="1" dirty="0"/>
              <a:t>microplastics</a:t>
            </a:r>
            <a:r>
              <a:rPr lang="en-US" dirty="0"/>
              <a:t> affect the growth of 2 </a:t>
            </a:r>
            <a:r>
              <a:rPr lang="en-US" b="1" dirty="0"/>
              <a:t>living things</a:t>
            </a:r>
            <a:r>
              <a:rPr lang="en-US" dirty="0"/>
              <a:t>:</a:t>
            </a:r>
          </a:p>
        </p:txBody>
      </p:sp>
      <p:sp>
        <p:nvSpPr>
          <p:cNvPr id="6" name="Rectangle 5">
            <a:extLst>
              <a:ext uri="{FF2B5EF4-FFF2-40B4-BE49-F238E27FC236}">
                <a16:creationId xmlns:a16="http://schemas.microsoft.com/office/drawing/2014/main" id="{B348D9D3-526D-1B67-5D45-60F821801A50}"/>
              </a:ext>
            </a:extLst>
          </p:cNvPr>
          <p:cNvSpPr/>
          <p:nvPr/>
        </p:nvSpPr>
        <p:spPr>
          <a:xfrm>
            <a:off x="1923809" y="3227913"/>
            <a:ext cx="2165081" cy="584775"/>
          </a:xfrm>
          <a:prstGeom prst="rect">
            <a:avLst/>
          </a:prstGeom>
        </p:spPr>
        <p:txBody>
          <a:bodyPr wrap="none">
            <a:spAutoFit/>
          </a:bodyPr>
          <a:lstStyle/>
          <a:p>
            <a:pPr algn="ctr"/>
            <a:r>
              <a:rPr lang="en-US" sz="1600" b="1" dirty="0"/>
              <a:t>rosy-tipped earthworm</a:t>
            </a:r>
          </a:p>
          <a:p>
            <a:pPr algn="ctr"/>
            <a:r>
              <a:rPr lang="en-US" sz="1600" dirty="0"/>
              <a:t>(</a:t>
            </a:r>
            <a:r>
              <a:rPr lang="en-GB" sz="1600" i="1" dirty="0" err="1"/>
              <a:t>Aporrectodea</a:t>
            </a:r>
            <a:r>
              <a:rPr lang="en-GB" sz="1600" i="1" dirty="0"/>
              <a:t> rosea</a:t>
            </a:r>
            <a:r>
              <a:rPr lang="en-GB" sz="1600" dirty="0"/>
              <a:t>) </a:t>
            </a:r>
            <a:endParaRPr lang="en-US" sz="1600" dirty="0"/>
          </a:p>
        </p:txBody>
      </p:sp>
      <p:sp>
        <p:nvSpPr>
          <p:cNvPr id="7" name="Rectangle 6">
            <a:extLst>
              <a:ext uri="{FF2B5EF4-FFF2-40B4-BE49-F238E27FC236}">
                <a16:creationId xmlns:a16="http://schemas.microsoft.com/office/drawing/2014/main" id="{7417072F-29B4-C1C4-6D0A-C4077EBB8CEE}"/>
              </a:ext>
            </a:extLst>
          </p:cNvPr>
          <p:cNvSpPr/>
          <p:nvPr/>
        </p:nvSpPr>
        <p:spPr>
          <a:xfrm>
            <a:off x="5139806" y="3227912"/>
            <a:ext cx="1944216" cy="584776"/>
          </a:xfrm>
          <a:prstGeom prst="rect">
            <a:avLst/>
          </a:prstGeom>
        </p:spPr>
        <p:txBody>
          <a:bodyPr wrap="square">
            <a:spAutoFit/>
          </a:bodyPr>
          <a:lstStyle/>
          <a:p>
            <a:pPr algn="ctr"/>
            <a:r>
              <a:rPr lang="en-GB" sz="1600" b="1" dirty="0"/>
              <a:t>perennial ryegrass </a:t>
            </a:r>
            <a:r>
              <a:rPr lang="en-GB" sz="1600" dirty="0"/>
              <a:t>(</a:t>
            </a:r>
            <a:r>
              <a:rPr lang="en-GB" sz="1600" i="1" dirty="0"/>
              <a:t>Lolium </a:t>
            </a:r>
            <a:r>
              <a:rPr lang="en-GB" sz="1600" i="1" dirty="0" err="1"/>
              <a:t>perenne</a:t>
            </a:r>
            <a:r>
              <a:rPr lang="en-GB" sz="1600" i="1" dirty="0"/>
              <a:t>)</a:t>
            </a:r>
            <a:endParaRPr lang="en-US" sz="1600" dirty="0"/>
          </a:p>
        </p:txBody>
      </p:sp>
      <p:sp>
        <p:nvSpPr>
          <p:cNvPr id="8" name="TextBox 7">
            <a:extLst>
              <a:ext uri="{FF2B5EF4-FFF2-40B4-BE49-F238E27FC236}">
                <a16:creationId xmlns:a16="http://schemas.microsoft.com/office/drawing/2014/main" id="{ECD23C19-23CF-4125-47FA-107311BABFB5}"/>
              </a:ext>
            </a:extLst>
          </p:cNvPr>
          <p:cNvSpPr txBox="1"/>
          <p:nvPr/>
        </p:nvSpPr>
        <p:spPr>
          <a:xfrm>
            <a:off x="628648" y="3898243"/>
            <a:ext cx="3538152" cy="369332"/>
          </a:xfrm>
          <a:prstGeom prst="rect">
            <a:avLst/>
          </a:prstGeom>
          <a:noFill/>
        </p:spPr>
        <p:txBody>
          <a:bodyPr wrap="square" rtlCol="0">
            <a:spAutoFit/>
          </a:bodyPr>
          <a:lstStyle/>
          <a:p>
            <a:r>
              <a:rPr lang="en-US" dirty="0"/>
              <a:t>The 3 </a:t>
            </a:r>
            <a:r>
              <a:rPr lang="en-US" b="1" dirty="0"/>
              <a:t>microplastics</a:t>
            </a:r>
            <a:r>
              <a:rPr lang="en-US" dirty="0"/>
              <a:t> they used were:</a:t>
            </a:r>
          </a:p>
        </p:txBody>
      </p:sp>
      <p:sp>
        <p:nvSpPr>
          <p:cNvPr id="9" name="Rectangle 8">
            <a:extLst>
              <a:ext uri="{FF2B5EF4-FFF2-40B4-BE49-F238E27FC236}">
                <a16:creationId xmlns:a16="http://schemas.microsoft.com/office/drawing/2014/main" id="{E567CCEF-9EF3-63F8-1A44-707BB01F02D7}"/>
              </a:ext>
            </a:extLst>
          </p:cNvPr>
          <p:cNvSpPr/>
          <p:nvPr/>
        </p:nvSpPr>
        <p:spPr>
          <a:xfrm>
            <a:off x="879693" y="5949278"/>
            <a:ext cx="2088232" cy="584775"/>
          </a:xfrm>
          <a:prstGeom prst="rect">
            <a:avLst/>
          </a:prstGeom>
        </p:spPr>
        <p:txBody>
          <a:bodyPr wrap="square" lIns="91440" tIns="45720" rIns="91440" bIns="45720" anchor="t">
            <a:spAutoFit/>
          </a:bodyPr>
          <a:lstStyle/>
          <a:p>
            <a:pPr algn="ctr"/>
            <a:r>
              <a:rPr lang="en-GB" sz="1600" b="1" dirty="0"/>
              <a:t>Nylon and acrylic </a:t>
            </a:r>
            <a:r>
              <a:rPr lang="en-GB" sz="1600" dirty="0"/>
              <a:t>fibres from clothing</a:t>
            </a:r>
          </a:p>
        </p:txBody>
      </p:sp>
      <p:sp>
        <p:nvSpPr>
          <p:cNvPr id="10" name="Rectangle 9">
            <a:extLst>
              <a:ext uri="{FF2B5EF4-FFF2-40B4-BE49-F238E27FC236}">
                <a16:creationId xmlns:a16="http://schemas.microsoft.com/office/drawing/2014/main" id="{6949E5FE-0BDB-61D5-A079-4E0CC5F4F512}"/>
              </a:ext>
            </a:extLst>
          </p:cNvPr>
          <p:cNvSpPr/>
          <p:nvPr/>
        </p:nvSpPr>
        <p:spPr>
          <a:xfrm>
            <a:off x="3582580" y="5949278"/>
            <a:ext cx="1978840" cy="584775"/>
          </a:xfrm>
          <a:prstGeom prst="rect">
            <a:avLst/>
          </a:prstGeom>
        </p:spPr>
        <p:txBody>
          <a:bodyPr wrap="square" lIns="91440" tIns="45720" rIns="91440" bIns="45720" anchor="t">
            <a:spAutoFit/>
          </a:bodyPr>
          <a:lstStyle/>
          <a:p>
            <a:pPr algn="ctr"/>
            <a:r>
              <a:rPr lang="en-GB" sz="1600" dirty="0"/>
              <a:t>Micro-particles of </a:t>
            </a:r>
            <a:r>
              <a:rPr lang="en-GB" sz="1600" b="1" dirty="0"/>
              <a:t>polythene</a:t>
            </a:r>
            <a:r>
              <a:rPr lang="en-GB" sz="1600" dirty="0"/>
              <a:t> </a:t>
            </a:r>
            <a:endParaRPr lang="en-US" dirty="0"/>
          </a:p>
        </p:txBody>
      </p:sp>
      <p:pic>
        <p:nvPicPr>
          <p:cNvPr id="11" name="Picture 10">
            <a:extLst>
              <a:ext uri="{FF2B5EF4-FFF2-40B4-BE49-F238E27FC236}">
                <a16:creationId xmlns:a16="http://schemas.microsoft.com/office/drawing/2014/main" id="{743EA2EF-B35D-E73E-6702-0BC886CED3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00336" y="1714743"/>
            <a:ext cx="2063500" cy="1512138"/>
          </a:xfrm>
          <a:prstGeom prst="rect">
            <a:avLst/>
          </a:prstGeom>
          <a:ln w="38100">
            <a:solidFill>
              <a:srgbClr val="3EB1C8"/>
            </a:solidFill>
          </a:ln>
        </p:spPr>
      </p:pic>
      <p:pic>
        <p:nvPicPr>
          <p:cNvPr id="12" name="Picture 11">
            <a:extLst>
              <a:ext uri="{FF2B5EF4-FFF2-40B4-BE49-F238E27FC236}">
                <a16:creationId xmlns:a16="http://schemas.microsoft.com/office/drawing/2014/main" id="{5316E21E-C663-FCDC-8A22-9A9A43E55D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164" y="1696427"/>
            <a:ext cx="2063500" cy="1507825"/>
          </a:xfrm>
          <a:prstGeom prst="rect">
            <a:avLst/>
          </a:prstGeom>
          <a:ln w="38100">
            <a:solidFill>
              <a:srgbClr val="3EB1C8"/>
            </a:solidFill>
          </a:ln>
        </p:spPr>
      </p:pic>
      <p:pic>
        <p:nvPicPr>
          <p:cNvPr id="13" name="Picture 12">
            <a:extLst>
              <a:ext uri="{FF2B5EF4-FFF2-40B4-BE49-F238E27FC236}">
                <a16:creationId xmlns:a16="http://schemas.microsoft.com/office/drawing/2014/main" id="{C0ECD3E8-249D-7503-6EEE-CAA1833EF7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9415" y="4448137"/>
            <a:ext cx="2107795" cy="1421467"/>
          </a:xfrm>
          <a:prstGeom prst="rect">
            <a:avLst/>
          </a:prstGeom>
          <a:ln w="38100">
            <a:solidFill>
              <a:srgbClr val="3EB1C8"/>
            </a:solidFill>
          </a:ln>
        </p:spPr>
      </p:pic>
      <p:pic>
        <p:nvPicPr>
          <p:cNvPr id="14" name="Picture 13" descr="A picture containing grass, outdoor, deck, bench&#10;&#10;Description automatically generated">
            <a:extLst>
              <a:ext uri="{FF2B5EF4-FFF2-40B4-BE49-F238E27FC236}">
                <a16:creationId xmlns:a16="http://schemas.microsoft.com/office/drawing/2014/main" id="{10275C0E-2A5A-6D7E-77A3-C9E0EAA35DC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512444" y="4443249"/>
            <a:ext cx="2119112" cy="1422296"/>
          </a:xfrm>
          <a:prstGeom prst="rect">
            <a:avLst/>
          </a:prstGeom>
          <a:ln w="38100">
            <a:solidFill>
              <a:srgbClr val="3EB1C8"/>
            </a:solidFill>
          </a:ln>
        </p:spPr>
      </p:pic>
      <p:pic>
        <p:nvPicPr>
          <p:cNvPr id="15" name="Picture 14" descr="A picture containing ground, outdoor&#10;&#10;Description automatically generated">
            <a:extLst>
              <a:ext uri="{FF2B5EF4-FFF2-40B4-BE49-F238E27FC236}">
                <a16:creationId xmlns:a16="http://schemas.microsoft.com/office/drawing/2014/main" id="{99A7FFB6-1C45-320B-FFEE-C2C264D1DEC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396240" y="4444767"/>
            <a:ext cx="2119112" cy="1433611"/>
          </a:xfrm>
          <a:prstGeom prst="rect">
            <a:avLst/>
          </a:prstGeom>
          <a:ln w="38100">
            <a:solidFill>
              <a:srgbClr val="3EB1C8"/>
            </a:solidFill>
          </a:ln>
        </p:spPr>
      </p:pic>
      <p:sp>
        <p:nvSpPr>
          <p:cNvPr id="18" name="Rectangle 17">
            <a:extLst>
              <a:ext uri="{FF2B5EF4-FFF2-40B4-BE49-F238E27FC236}">
                <a16:creationId xmlns:a16="http://schemas.microsoft.com/office/drawing/2014/main" id="{8FA44701-D830-7F11-892A-41A9A25B7B3A}"/>
              </a:ext>
            </a:extLst>
          </p:cNvPr>
          <p:cNvSpPr/>
          <p:nvPr/>
        </p:nvSpPr>
        <p:spPr>
          <a:xfrm>
            <a:off x="6176075" y="5882429"/>
            <a:ext cx="2700498" cy="830997"/>
          </a:xfrm>
          <a:prstGeom prst="rect">
            <a:avLst/>
          </a:prstGeom>
        </p:spPr>
        <p:txBody>
          <a:bodyPr wrap="square" lIns="91440" tIns="45720" rIns="91440" bIns="45720" anchor="t">
            <a:spAutoFit/>
          </a:bodyPr>
          <a:lstStyle/>
          <a:p>
            <a:pPr algn="ctr"/>
            <a:r>
              <a:rPr lang="en-GB" sz="1600" dirty="0"/>
              <a:t>Micro-particles of a </a:t>
            </a:r>
            <a:r>
              <a:rPr lang="en-GB" sz="1600" b="1" dirty="0"/>
              <a:t>biodegradable plastic </a:t>
            </a:r>
            <a:r>
              <a:rPr lang="en-GB" sz="1600" dirty="0"/>
              <a:t>used in farming</a:t>
            </a:r>
            <a:endParaRPr lang="en-US" sz="1600" dirty="0"/>
          </a:p>
        </p:txBody>
      </p:sp>
    </p:spTree>
    <p:extLst>
      <p:ext uri="{BB962C8B-B14F-4D97-AF65-F5344CB8AC3E}">
        <p14:creationId xmlns:p14="http://schemas.microsoft.com/office/powerpoint/2010/main" val="1915048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97B06-730A-9857-ECEF-4CE95EAFB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665919-B0E8-71EC-9FA0-195DB24BF235}"/>
              </a:ext>
            </a:extLst>
          </p:cNvPr>
          <p:cNvSpPr>
            <a:spLocks noGrp="1"/>
          </p:cNvSpPr>
          <p:nvPr>
            <p:ph type="title"/>
          </p:nvPr>
        </p:nvSpPr>
        <p:spPr>
          <a:xfrm>
            <a:off x="628652" y="365126"/>
            <a:ext cx="7886700" cy="952107"/>
          </a:xfrm>
        </p:spPr>
        <p:txBody>
          <a:bodyPr>
            <a:normAutofit/>
          </a:bodyPr>
          <a:lstStyle/>
          <a:p>
            <a:r>
              <a:rPr lang="en-GB" dirty="0">
                <a:latin typeface="+mn-lt"/>
                <a:cs typeface="Calibri"/>
              </a:rPr>
              <a:t>What did the scientists do?</a:t>
            </a:r>
            <a:endParaRPr lang="en-US" dirty="0"/>
          </a:p>
        </p:txBody>
      </p:sp>
      <p:grpSp>
        <p:nvGrpSpPr>
          <p:cNvPr id="170" name="Group 169">
            <a:extLst>
              <a:ext uri="{FF2B5EF4-FFF2-40B4-BE49-F238E27FC236}">
                <a16:creationId xmlns:a16="http://schemas.microsoft.com/office/drawing/2014/main" id="{5A7E7CD7-2606-3E8D-3E06-3F397DA457A4}"/>
              </a:ext>
            </a:extLst>
          </p:cNvPr>
          <p:cNvGrpSpPr/>
          <p:nvPr/>
        </p:nvGrpSpPr>
        <p:grpSpPr>
          <a:xfrm>
            <a:off x="1797646" y="1712953"/>
            <a:ext cx="6053776" cy="3872847"/>
            <a:chOff x="1548676" y="1497933"/>
            <a:chExt cx="6551715" cy="4133134"/>
          </a:xfrm>
        </p:grpSpPr>
        <p:sp>
          <p:nvSpPr>
            <p:cNvPr id="4" name="Trapezoid 5">
              <a:extLst>
                <a:ext uri="{FF2B5EF4-FFF2-40B4-BE49-F238E27FC236}">
                  <a16:creationId xmlns:a16="http://schemas.microsoft.com/office/drawing/2014/main" id="{FACC842A-C7EE-0CB9-18DD-54AD4F7A8F82}"/>
                </a:ext>
              </a:extLst>
            </p:cNvPr>
            <p:cNvSpPr/>
            <p:nvPr/>
          </p:nvSpPr>
          <p:spPr>
            <a:xfrm rot="10800000">
              <a:off x="3193326" y="1830825"/>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FFCA7BCE-EFB9-02DF-B88F-207F053AFC88}"/>
                </a:ext>
              </a:extLst>
            </p:cNvPr>
            <p:cNvSpPr txBox="1"/>
            <p:nvPr/>
          </p:nvSpPr>
          <p:spPr>
            <a:xfrm>
              <a:off x="2941720" y="3007684"/>
              <a:ext cx="175500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nylon &amp; acrylic fibres </a:t>
              </a:r>
              <a:r>
                <a:rPr kumimoji="0" lang="en-US" sz="1400" b="0" i="0" u="none" strike="noStrike" kern="1200" cap="none" spc="0" normalizeH="0" baseline="0" noProof="0">
                  <a:ln>
                    <a:noFill/>
                  </a:ln>
                  <a:solidFill>
                    <a:prstClr val="black"/>
                  </a:solidFill>
                  <a:effectLst/>
                  <a:uLnTx/>
                  <a:uFillTx/>
                  <a:latin typeface="Calibri"/>
                  <a:ea typeface="+mn-ea"/>
                  <a:cs typeface="+mn-cs"/>
                </a:rPr>
                <a:t>+ rye grass</a:t>
              </a:r>
            </a:p>
          </p:txBody>
        </p:sp>
        <p:grpSp>
          <p:nvGrpSpPr>
            <p:cNvPr id="6" name="Group 5">
              <a:extLst>
                <a:ext uri="{FF2B5EF4-FFF2-40B4-BE49-F238E27FC236}">
                  <a16:creationId xmlns:a16="http://schemas.microsoft.com/office/drawing/2014/main" id="{9E50B51C-F9D3-896D-43C3-82C98525414F}"/>
                </a:ext>
              </a:extLst>
            </p:cNvPr>
            <p:cNvGrpSpPr/>
            <p:nvPr/>
          </p:nvGrpSpPr>
          <p:grpSpPr>
            <a:xfrm>
              <a:off x="3400336" y="1503286"/>
              <a:ext cx="845471" cy="327539"/>
              <a:chOff x="3258654" y="2036881"/>
              <a:chExt cx="845471" cy="327539"/>
            </a:xfrm>
          </p:grpSpPr>
          <p:sp>
            <p:nvSpPr>
              <p:cNvPr id="150" name="Isosceles Triangle 149">
                <a:extLst>
                  <a:ext uri="{FF2B5EF4-FFF2-40B4-BE49-F238E27FC236}">
                    <a16:creationId xmlns:a16="http://schemas.microsoft.com/office/drawing/2014/main" id="{9526991E-24C9-999C-33F8-AA953233CF0E}"/>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1" name="Isosceles Triangle 150">
                <a:extLst>
                  <a:ext uri="{FF2B5EF4-FFF2-40B4-BE49-F238E27FC236}">
                    <a16:creationId xmlns:a16="http://schemas.microsoft.com/office/drawing/2014/main" id="{84E06ADE-4BFF-A8B9-2B01-FD3DBDB0F5C8}"/>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2" name="Isosceles Triangle 151">
                <a:extLst>
                  <a:ext uri="{FF2B5EF4-FFF2-40B4-BE49-F238E27FC236}">
                    <a16:creationId xmlns:a16="http://schemas.microsoft.com/office/drawing/2014/main" id="{4E14D484-DA96-641F-91AD-B08F43737DC2}"/>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3" name="Isosceles Triangle 152">
                <a:extLst>
                  <a:ext uri="{FF2B5EF4-FFF2-40B4-BE49-F238E27FC236}">
                    <a16:creationId xmlns:a16="http://schemas.microsoft.com/office/drawing/2014/main" id="{7FF7808D-3344-EEA5-30A5-7504715039E3}"/>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4" name="Isosceles Triangle 153">
                <a:extLst>
                  <a:ext uri="{FF2B5EF4-FFF2-40B4-BE49-F238E27FC236}">
                    <a16:creationId xmlns:a16="http://schemas.microsoft.com/office/drawing/2014/main" id="{1A968434-3F18-BC4F-9CDD-CC56B5587AC5}"/>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5" name="Isosceles Triangle 154">
                <a:extLst>
                  <a:ext uri="{FF2B5EF4-FFF2-40B4-BE49-F238E27FC236}">
                    <a16:creationId xmlns:a16="http://schemas.microsoft.com/office/drawing/2014/main" id="{7FC8E86E-4AAF-56A0-B7B8-3DFEBCCAEC59}"/>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6" name="Isosceles Triangle 155">
                <a:extLst>
                  <a:ext uri="{FF2B5EF4-FFF2-40B4-BE49-F238E27FC236}">
                    <a16:creationId xmlns:a16="http://schemas.microsoft.com/office/drawing/2014/main" id="{1B022C6E-93E1-47AE-98F9-BBD5587F3B15}"/>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7" name="Isosceles Triangle 156">
                <a:extLst>
                  <a:ext uri="{FF2B5EF4-FFF2-40B4-BE49-F238E27FC236}">
                    <a16:creationId xmlns:a16="http://schemas.microsoft.com/office/drawing/2014/main" id="{49EAB5AA-7E64-9508-2C5A-FB4CDA81D382}"/>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8" name="Isosceles Triangle 157">
                <a:extLst>
                  <a:ext uri="{FF2B5EF4-FFF2-40B4-BE49-F238E27FC236}">
                    <a16:creationId xmlns:a16="http://schemas.microsoft.com/office/drawing/2014/main" id="{BCA46921-E8FA-3215-9851-27E584EB26DE}"/>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9" name="Isosceles Triangle 158">
                <a:extLst>
                  <a:ext uri="{FF2B5EF4-FFF2-40B4-BE49-F238E27FC236}">
                    <a16:creationId xmlns:a16="http://schemas.microsoft.com/office/drawing/2014/main" id="{FA3D836F-8898-4FBD-68BF-7C24D6BFE7D6}"/>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0" name="Isosceles Triangle 159">
                <a:extLst>
                  <a:ext uri="{FF2B5EF4-FFF2-40B4-BE49-F238E27FC236}">
                    <a16:creationId xmlns:a16="http://schemas.microsoft.com/office/drawing/2014/main" id="{919C52B8-13C5-1D95-D3A2-0780C460B1D1}"/>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1" name="Isosceles Triangle 160">
                <a:extLst>
                  <a:ext uri="{FF2B5EF4-FFF2-40B4-BE49-F238E27FC236}">
                    <a16:creationId xmlns:a16="http://schemas.microsoft.com/office/drawing/2014/main" id="{CBFD95F2-A861-8444-C6CE-E9BCF0A92B48}"/>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2" name="Isosceles Triangle 161">
                <a:extLst>
                  <a:ext uri="{FF2B5EF4-FFF2-40B4-BE49-F238E27FC236}">
                    <a16:creationId xmlns:a16="http://schemas.microsoft.com/office/drawing/2014/main" id="{83418372-AF1A-467E-3BB7-3E1DA65462FC}"/>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3" name="Isosceles Triangle 162">
                <a:extLst>
                  <a:ext uri="{FF2B5EF4-FFF2-40B4-BE49-F238E27FC236}">
                    <a16:creationId xmlns:a16="http://schemas.microsoft.com/office/drawing/2014/main" id="{F2AADD80-823B-4540-3291-0617F0F7C1E2}"/>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4" name="Isosceles Triangle 163">
                <a:extLst>
                  <a:ext uri="{FF2B5EF4-FFF2-40B4-BE49-F238E27FC236}">
                    <a16:creationId xmlns:a16="http://schemas.microsoft.com/office/drawing/2014/main" id="{37A50D14-CA88-C075-C35F-56C599785747}"/>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5" name="Isosceles Triangle 164">
                <a:extLst>
                  <a:ext uri="{FF2B5EF4-FFF2-40B4-BE49-F238E27FC236}">
                    <a16:creationId xmlns:a16="http://schemas.microsoft.com/office/drawing/2014/main" id="{D8AE2005-7299-3047-E20B-43EA20286056}"/>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6" name="Isosceles Triangle 165">
                <a:extLst>
                  <a:ext uri="{FF2B5EF4-FFF2-40B4-BE49-F238E27FC236}">
                    <a16:creationId xmlns:a16="http://schemas.microsoft.com/office/drawing/2014/main" id="{8327AD94-A8F7-4916-813B-09A52A78179D}"/>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7" name="Isosceles Triangle 166">
                <a:extLst>
                  <a:ext uri="{FF2B5EF4-FFF2-40B4-BE49-F238E27FC236}">
                    <a16:creationId xmlns:a16="http://schemas.microsoft.com/office/drawing/2014/main" id="{87D5B94F-9F68-049A-C126-B44C51528FA8}"/>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8" name="Isosceles Triangle 167">
                <a:extLst>
                  <a:ext uri="{FF2B5EF4-FFF2-40B4-BE49-F238E27FC236}">
                    <a16:creationId xmlns:a16="http://schemas.microsoft.com/office/drawing/2014/main" id="{C3A36B28-3C69-7E90-FFC6-8CAB3B1BEDFE}"/>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9" name="Isosceles Triangle 168">
                <a:extLst>
                  <a:ext uri="{FF2B5EF4-FFF2-40B4-BE49-F238E27FC236}">
                    <a16:creationId xmlns:a16="http://schemas.microsoft.com/office/drawing/2014/main" id="{A2F4B677-63C9-0487-27D3-A4449C2C1C42}"/>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7" name="Curved Connector 39">
              <a:extLst>
                <a:ext uri="{FF2B5EF4-FFF2-40B4-BE49-F238E27FC236}">
                  <a16:creationId xmlns:a16="http://schemas.microsoft.com/office/drawing/2014/main" id="{F5576903-846D-AF3F-E40F-E2CE15BEAD4E}"/>
                </a:ext>
              </a:extLst>
            </p:cNvPr>
            <p:cNvCxnSpPr/>
            <p:nvPr/>
          </p:nvCxnSpPr>
          <p:spPr>
            <a:xfrm rot="16200000" flipH="1">
              <a:off x="3534689" y="2070154"/>
              <a:ext cx="233280" cy="164153"/>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Curved Connector 40">
              <a:extLst>
                <a:ext uri="{FF2B5EF4-FFF2-40B4-BE49-F238E27FC236}">
                  <a16:creationId xmlns:a16="http://schemas.microsoft.com/office/drawing/2014/main" id="{5FA655B5-EED6-8211-3EED-D96AC288CF16}"/>
                </a:ext>
              </a:extLst>
            </p:cNvPr>
            <p:cNvCxnSpPr/>
            <p:nvPr/>
          </p:nvCxnSpPr>
          <p:spPr>
            <a:xfrm rot="16200000" flipH="1">
              <a:off x="3511532" y="2362355"/>
              <a:ext cx="197519" cy="82074"/>
            </a:xfrm>
            <a:prstGeom prst="curvedConnector3">
              <a:avLst>
                <a:gd name="adj1" fmla="val 50000"/>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Curved Connector 42">
              <a:extLst>
                <a:ext uri="{FF2B5EF4-FFF2-40B4-BE49-F238E27FC236}">
                  <a16:creationId xmlns:a16="http://schemas.microsoft.com/office/drawing/2014/main" id="{99D4556D-9F94-7A32-717F-4E028C785F0B}"/>
                </a:ext>
              </a:extLst>
            </p:cNvPr>
            <p:cNvCxnSpPr/>
            <p:nvPr/>
          </p:nvCxnSpPr>
          <p:spPr>
            <a:xfrm rot="16200000" flipH="1">
              <a:off x="3769166" y="2070154"/>
              <a:ext cx="233280" cy="164153"/>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Curved Connector 43">
              <a:extLst>
                <a:ext uri="{FF2B5EF4-FFF2-40B4-BE49-F238E27FC236}">
                  <a16:creationId xmlns:a16="http://schemas.microsoft.com/office/drawing/2014/main" id="{5C75E3B3-1A0F-1875-401C-B8542C55F649}"/>
                </a:ext>
              </a:extLst>
            </p:cNvPr>
            <p:cNvCxnSpPr/>
            <p:nvPr/>
          </p:nvCxnSpPr>
          <p:spPr>
            <a:xfrm rot="16200000" flipH="1">
              <a:off x="3704368" y="2339195"/>
              <a:ext cx="233280" cy="164153"/>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Curved Connector 44">
              <a:extLst>
                <a:ext uri="{FF2B5EF4-FFF2-40B4-BE49-F238E27FC236}">
                  <a16:creationId xmlns:a16="http://schemas.microsoft.com/office/drawing/2014/main" id="{40E0A8E8-1096-42FF-2A6F-CA245C96CEFE}"/>
                </a:ext>
              </a:extLst>
            </p:cNvPr>
            <p:cNvCxnSpPr/>
            <p:nvPr/>
          </p:nvCxnSpPr>
          <p:spPr>
            <a:xfrm rot="10800000" flipV="1">
              <a:off x="3339376" y="2093907"/>
              <a:ext cx="152398" cy="116642"/>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Curved Connector 46">
              <a:extLst>
                <a:ext uri="{FF2B5EF4-FFF2-40B4-BE49-F238E27FC236}">
                  <a16:creationId xmlns:a16="http://schemas.microsoft.com/office/drawing/2014/main" id="{8F995052-E667-B033-071F-A510B3E993D0}"/>
                </a:ext>
              </a:extLst>
            </p:cNvPr>
            <p:cNvCxnSpPr/>
            <p:nvPr/>
          </p:nvCxnSpPr>
          <p:spPr>
            <a:xfrm rot="16200000" flipH="1">
              <a:off x="4076184" y="2085272"/>
              <a:ext cx="233280" cy="164153"/>
            </a:xfrm>
            <a:prstGeom prst="curvedConnector3">
              <a:avLst>
                <a:gd name="adj1" fmla="val 120370"/>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Curved Connector 47">
              <a:extLst>
                <a:ext uri="{FF2B5EF4-FFF2-40B4-BE49-F238E27FC236}">
                  <a16:creationId xmlns:a16="http://schemas.microsoft.com/office/drawing/2014/main" id="{1B176B2F-5D4D-3149-BC25-32530DB7A756}"/>
                </a:ext>
              </a:extLst>
            </p:cNvPr>
            <p:cNvCxnSpPr/>
            <p:nvPr/>
          </p:nvCxnSpPr>
          <p:spPr>
            <a:xfrm rot="16200000" flipH="1">
              <a:off x="3691405" y="2264553"/>
              <a:ext cx="349923" cy="125275"/>
            </a:xfrm>
            <a:prstGeom prst="curvedConnector3">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Curved Connector 83">
              <a:extLst>
                <a:ext uri="{FF2B5EF4-FFF2-40B4-BE49-F238E27FC236}">
                  <a16:creationId xmlns:a16="http://schemas.microsoft.com/office/drawing/2014/main" id="{A1463885-ECCE-F92F-A694-42CE530A1813}"/>
                </a:ext>
              </a:extLst>
            </p:cNvPr>
            <p:cNvCxnSpPr/>
            <p:nvPr/>
          </p:nvCxnSpPr>
          <p:spPr>
            <a:xfrm>
              <a:off x="3491774" y="2621097"/>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15" name="Curved Connector 86">
              <a:extLst>
                <a:ext uri="{FF2B5EF4-FFF2-40B4-BE49-F238E27FC236}">
                  <a16:creationId xmlns:a16="http://schemas.microsoft.com/office/drawing/2014/main" id="{398B7B85-D37B-DEB9-68B6-A1A1453614D1}"/>
                </a:ext>
              </a:extLst>
            </p:cNvPr>
            <p:cNvCxnSpPr/>
            <p:nvPr/>
          </p:nvCxnSpPr>
          <p:spPr>
            <a:xfrm>
              <a:off x="3772967" y="2655726"/>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16" name="Trapezoid 87">
              <a:extLst>
                <a:ext uri="{FF2B5EF4-FFF2-40B4-BE49-F238E27FC236}">
                  <a16:creationId xmlns:a16="http://schemas.microsoft.com/office/drawing/2014/main" id="{FA101FF6-C080-3E65-D45B-4B2C89DFCBB0}"/>
                </a:ext>
              </a:extLst>
            </p:cNvPr>
            <p:cNvSpPr/>
            <p:nvPr/>
          </p:nvSpPr>
          <p:spPr>
            <a:xfrm rot="10800000">
              <a:off x="3176808" y="3879529"/>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98B91405-B4E4-523F-4485-C51F94A68EEC}"/>
                </a:ext>
              </a:extLst>
            </p:cNvPr>
            <p:cNvSpPr txBox="1"/>
            <p:nvPr/>
          </p:nvSpPr>
          <p:spPr>
            <a:xfrm>
              <a:off x="2878945" y="5107847"/>
              <a:ext cx="175500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nylon &amp; acrylic fibres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cxnSp>
          <p:nvCxnSpPr>
            <p:cNvPr id="18" name="Curved Connector 110">
              <a:extLst>
                <a:ext uri="{FF2B5EF4-FFF2-40B4-BE49-F238E27FC236}">
                  <a16:creationId xmlns:a16="http://schemas.microsoft.com/office/drawing/2014/main" id="{61DEEE43-35EB-1390-B34A-380288AAD4F0}"/>
                </a:ext>
              </a:extLst>
            </p:cNvPr>
            <p:cNvCxnSpPr/>
            <p:nvPr/>
          </p:nvCxnSpPr>
          <p:spPr>
            <a:xfrm rot="16200000" flipH="1">
              <a:off x="3518171" y="4118858"/>
              <a:ext cx="233280" cy="164153"/>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Curved Connector 111">
              <a:extLst>
                <a:ext uri="{FF2B5EF4-FFF2-40B4-BE49-F238E27FC236}">
                  <a16:creationId xmlns:a16="http://schemas.microsoft.com/office/drawing/2014/main" id="{8B35BA4E-EA93-BD02-DF99-466AA70923A8}"/>
                </a:ext>
              </a:extLst>
            </p:cNvPr>
            <p:cNvCxnSpPr/>
            <p:nvPr/>
          </p:nvCxnSpPr>
          <p:spPr>
            <a:xfrm rot="16200000" flipH="1">
              <a:off x="3495014" y="4411059"/>
              <a:ext cx="197519" cy="82074"/>
            </a:xfrm>
            <a:prstGeom prst="curvedConnector3">
              <a:avLst>
                <a:gd name="adj1" fmla="val 50000"/>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Curved Connector 112">
              <a:extLst>
                <a:ext uri="{FF2B5EF4-FFF2-40B4-BE49-F238E27FC236}">
                  <a16:creationId xmlns:a16="http://schemas.microsoft.com/office/drawing/2014/main" id="{F68660DE-71E2-BAB9-AFD8-DDCDF7E22FEA}"/>
                </a:ext>
              </a:extLst>
            </p:cNvPr>
            <p:cNvCxnSpPr/>
            <p:nvPr/>
          </p:nvCxnSpPr>
          <p:spPr>
            <a:xfrm rot="16200000" flipH="1">
              <a:off x="3752648" y="4118858"/>
              <a:ext cx="233280" cy="164153"/>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Curved Connector 113">
              <a:extLst>
                <a:ext uri="{FF2B5EF4-FFF2-40B4-BE49-F238E27FC236}">
                  <a16:creationId xmlns:a16="http://schemas.microsoft.com/office/drawing/2014/main" id="{CCB489CA-BD7A-7A09-95FE-71F679547C87}"/>
                </a:ext>
              </a:extLst>
            </p:cNvPr>
            <p:cNvCxnSpPr/>
            <p:nvPr/>
          </p:nvCxnSpPr>
          <p:spPr>
            <a:xfrm rot="16200000" flipH="1">
              <a:off x="3687850" y="4387899"/>
              <a:ext cx="233280" cy="164153"/>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Curved Connector 114">
              <a:extLst>
                <a:ext uri="{FF2B5EF4-FFF2-40B4-BE49-F238E27FC236}">
                  <a16:creationId xmlns:a16="http://schemas.microsoft.com/office/drawing/2014/main" id="{9034DA0F-D191-BD10-CA8D-C40C1A5B1F06}"/>
                </a:ext>
              </a:extLst>
            </p:cNvPr>
            <p:cNvCxnSpPr/>
            <p:nvPr/>
          </p:nvCxnSpPr>
          <p:spPr>
            <a:xfrm rot="10800000" flipV="1">
              <a:off x="3322858" y="4142611"/>
              <a:ext cx="152398" cy="116642"/>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Curved Connector 115">
              <a:extLst>
                <a:ext uri="{FF2B5EF4-FFF2-40B4-BE49-F238E27FC236}">
                  <a16:creationId xmlns:a16="http://schemas.microsoft.com/office/drawing/2014/main" id="{3C667B30-F00B-770A-4EE4-99BD2AD9FA06}"/>
                </a:ext>
              </a:extLst>
            </p:cNvPr>
            <p:cNvCxnSpPr/>
            <p:nvPr/>
          </p:nvCxnSpPr>
          <p:spPr>
            <a:xfrm rot="16200000" flipH="1">
              <a:off x="4059666" y="4133976"/>
              <a:ext cx="233280" cy="164153"/>
            </a:xfrm>
            <a:prstGeom prst="curvedConnector3">
              <a:avLst>
                <a:gd name="adj1" fmla="val 120370"/>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Curved Connector 116">
              <a:extLst>
                <a:ext uri="{FF2B5EF4-FFF2-40B4-BE49-F238E27FC236}">
                  <a16:creationId xmlns:a16="http://schemas.microsoft.com/office/drawing/2014/main" id="{5968ED0C-87A2-B006-BFF5-3C75985EEFC1}"/>
                </a:ext>
              </a:extLst>
            </p:cNvPr>
            <p:cNvCxnSpPr/>
            <p:nvPr/>
          </p:nvCxnSpPr>
          <p:spPr>
            <a:xfrm rot="16200000" flipH="1">
              <a:off x="3674887" y="4313257"/>
              <a:ext cx="349923" cy="125275"/>
            </a:xfrm>
            <a:prstGeom prst="curvedConnector3">
              <a:avLst/>
            </a:prstGeom>
            <a:solidFill>
              <a:schemeClr val="bg2">
                <a:lumMod val="50000"/>
              </a:schemeClr>
            </a:solidFill>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Curved Connector 117">
              <a:extLst>
                <a:ext uri="{FF2B5EF4-FFF2-40B4-BE49-F238E27FC236}">
                  <a16:creationId xmlns:a16="http://schemas.microsoft.com/office/drawing/2014/main" id="{89DED520-82A8-3076-B740-0459E15ADC22}"/>
                </a:ext>
              </a:extLst>
            </p:cNvPr>
            <p:cNvCxnSpPr/>
            <p:nvPr/>
          </p:nvCxnSpPr>
          <p:spPr>
            <a:xfrm>
              <a:off x="3475256" y="4669801"/>
              <a:ext cx="270387" cy="235542"/>
            </a:xfrm>
            <a:prstGeom prst="curvedConnector3">
              <a:avLst/>
            </a:prstGeom>
            <a:solidFill>
              <a:schemeClr val="bg2">
                <a:lumMod val="50000"/>
              </a:schemeClr>
            </a:solidFill>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26" name="Curved Connector 118">
              <a:extLst>
                <a:ext uri="{FF2B5EF4-FFF2-40B4-BE49-F238E27FC236}">
                  <a16:creationId xmlns:a16="http://schemas.microsoft.com/office/drawing/2014/main" id="{065760DF-8181-FF00-4500-F007AE8D3006}"/>
                </a:ext>
              </a:extLst>
            </p:cNvPr>
            <p:cNvCxnSpPr/>
            <p:nvPr/>
          </p:nvCxnSpPr>
          <p:spPr>
            <a:xfrm>
              <a:off x="3756449" y="4704430"/>
              <a:ext cx="270387" cy="235542"/>
            </a:xfrm>
            <a:prstGeom prst="curvedConnector3">
              <a:avLst/>
            </a:prstGeom>
            <a:solidFill>
              <a:schemeClr val="bg2">
                <a:lumMod val="50000"/>
              </a:schemeClr>
            </a:solidFill>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27" name="Trapezoid 160">
              <a:extLst>
                <a:ext uri="{FF2B5EF4-FFF2-40B4-BE49-F238E27FC236}">
                  <a16:creationId xmlns:a16="http://schemas.microsoft.com/office/drawing/2014/main" id="{6319C13C-3CB3-A4DC-5F9E-DB069A8868D4}"/>
                </a:ext>
              </a:extLst>
            </p:cNvPr>
            <p:cNvSpPr/>
            <p:nvPr/>
          </p:nvSpPr>
          <p:spPr>
            <a:xfrm rot="10800000">
              <a:off x="1548677" y="1825471"/>
              <a:ext cx="1285240" cy="1126277"/>
            </a:xfrm>
            <a:prstGeom prst="trapezoid">
              <a:avLst/>
            </a:prstGeom>
            <a:solidFill>
              <a:schemeClr val="bg2">
                <a:lumMod val="50000"/>
              </a:schemeClr>
            </a:solidFill>
            <a:ln>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28" name="Group 27">
              <a:extLst>
                <a:ext uri="{FF2B5EF4-FFF2-40B4-BE49-F238E27FC236}">
                  <a16:creationId xmlns:a16="http://schemas.microsoft.com/office/drawing/2014/main" id="{0E2A21D9-6E59-DBBD-0192-B04FA533992E}"/>
                </a:ext>
              </a:extLst>
            </p:cNvPr>
            <p:cNvGrpSpPr/>
            <p:nvPr/>
          </p:nvGrpSpPr>
          <p:grpSpPr>
            <a:xfrm>
              <a:off x="1771177" y="1497933"/>
              <a:ext cx="845471" cy="327539"/>
              <a:chOff x="3258654" y="2036881"/>
              <a:chExt cx="845471" cy="327539"/>
            </a:xfrm>
          </p:grpSpPr>
          <p:sp>
            <p:nvSpPr>
              <p:cNvPr id="130" name="Isosceles Triangle 129">
                <a:extLst>
                  <a:ext uri="{FF2B5EF4-FFF2-40B4-BE49-F238E27FC236}">
                    <a16:creationId xmlns:a16="http://schemas.microsoft.com/office/drawing/2014/main" id="{BB9181AE-8607-5C2E-B562-4081C7178920}"/>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1" name="Isosceles Triangle 130">
                <a:extLst>
                  <a:ext uri="{FF2B5EF4-FFF2-40B4-BE49-F238E27FC236}">
                    <a16:creationId xmlns:a16="http://schemas.microsoft.com/office/drawing/2014/main" id="{7422D691-6DF7-0181-CDE6-15E01193AE61}"/>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2" name="Isosceles Triangle 131">
                <a:extLst>
                  <a:ext uri="{FF2B5EF4-FFF2-40B4-BE49-F238E27FC236}">
                    <a16:creationId xmlns:a16="http://schemas.microsoft.com/office/drawing/2014/main" id="{B554BBF0-4D5C-C119-C4A4-ED06DBAADA21}"/>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3" name="Isosceles Triangle 132">
                <a:extLst>
                  <a:ext uri="{FF2B5EF4-FFF2-40B4-BE49-F238E27FC236}">
                    <a16:creationId xmlns:a16="http://schemas.microsoft.com/office/drawing/2014/main" id="{6AF7B8C4-791C-B6EA-6FB4-0197F3BD8586}"/>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4" name="Isosceles Triangle 133">
                <a:extLst>
                  <a:ext uri="{FF2B5EF4-FFF2-40B4-BE49-F238E27FC236}">
                    <a16:creationId xmlns:a16="http://schemas.microsoft.com/office/drawing/2014/main" id="{D8733C1D-389E-39BB-66CA-0F23E90D3D33}"/>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5" name="Isosceles Triangle 134">
                <a:extLst>
                  <a:ext uri="{FF2B5EF4-FFF2-40B4-BE49-F238E27FC236}">
                    <a16:creationId xmlns:a16="http://schemas.microsoft.com/office/drawing/2014/main" id="{7CE73137-640F-8093-157D-F736DCF9E129}"/>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6" name="Isosceles Triangle 135">
                <a:extLst>
                  <a:ext uri="{FF2B5EF4-FFF2-40B4-BE49-F238E27FC236}">
                    <a16:creationId xmlns:a16="http://schemas.microsoft.com/office/drawing/2014/main" id="{FCD92C09-44C0-F4FD-5299-70B0BFE85DC8}"/>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7" name="Isosceles Triangle 136">
                <a:extLst>
                  <a:ext uri="{FF2B5EF4-FFF2-40B4-BE49-F238E27FC236}">
                    <a16:creationId xmlns:a16="http://schemas.microsoft.com/office/drawing/2014/main" id="{701E53D6-ECBE-15C5-BC48-F5D2C4FBFDD8}"/>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8" name="Isosceles Triangle 137">
                <a:extLst>
                  <a:ext uri="{FF2B5EF4-FFF2-40B4-BE49-F238E27FC236}">
                    <a16:creationId xmlns:a16="http://schemas.microsoft.com/office/drawing/2014/main" id="{276FC25C-4000-B0A9-5F46-A3C8EE70EC8F}"/>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9" name="Isosceles Triangle 138">
                <a:extLst>
                  <a:ext uri="{FF2B5EF4-FFF2-40B4-BE49-F238E27FC236}">
                    <a16:creationId xmlns:a16="http://schemas.microsoft.com/office/drawing/2014/main" id="{EB5AE2D2-4DAB-9A7F-1BE4-2AD336AEE253}"/>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0" name="Isosceles Triangle 139">
                <a:extLst>
                  <a:ext uri="{FF2B5EF4-FFF2-40B4-BE49-F238E27FC236}">
                    <a16:creationId xmlns:a16="http://schemas.microsoft.com/office/drawing/2014/main" id="{F260022D-081A-09CE-D48A-8E7F18D3BF83}"/>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1" name="Isosceles Triangle 140">
                <a:extLst>
                  <a:ext uri="{FF2B5EF4-FFF2-40B4-BE49-F238E27FC236}">
                    <a16:creationId xmlns:a16="http://schemas.microsoft.com/office/drawing/2014/main" id="{1FA31469-3C77-6960-1B3A-A92B5E3CBB20}"/>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2" name="Isosceles Triangle 141">
                <a:extLst>
                  <a:ext uri="{FF2B5EF4-FFF2-40B4-BE49-F238E27FC236}">
                    <a16:creationId xmlns:a16="http://schemas.microsoft.com/office/drawing/2014/main" id="{8A1E4AF0-99DD-66DC-C92F-905C51353F9F}"/>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3" name="Isosceles Triangle 142">
                <a:extLst>
                  <a:ext uri="{FF2B5EF4-FFF2-40B4-BE49-F238E27FC236}">
                    <a16:creationId xmlns:a16="http://schemas.microsoft.com/office/drawing/2014/main" id="{7B507EA9-4ED2-8103-B6C1-7DE512D09E87}"/>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4" name="Isosceles Triangle 143">
                <a:extLst>
                  <a:ext uri="{FF2B5EF4-FFF2-40B4-BE49-F238E27FC236}">
                    <a16:creationId xmlns:a16="http://schemas.microsoft.com/office/drawing/2014/main" id="{4E4E13DD-D21D-9814-305C-5738B24310A6}"/>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5" name="Isosceles Triangle 144">
                <a:extLst>
                  <a:ext uri="{FF2B5EF4-FFF2-40B4-BE49-F238E27FC236}">
                    <a16:creationId xmlns:a16="http://schemas.microsoft.com/office/drawing/2014/main" id="{F68761B6-4F2D-3355-ED07-A2A49B6A5342}"/>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6" name="Isosceles Triangle 145">
                <a:extLst>
                  <a:ext uri="{FF2B5EF4-FFF2-40B4-BE49-F238E27FC236}">
                    <a16:creationId xmlns:a16="http://schemas.microsoft.com/office/drawing/2014/main" id="{70BA945C-3D87-8332-0165-666DE50C15FB}"/>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7" name="Isosceles Triangle 146">
                <a:extLst>
                  <a:ext uri="{FF2B5EF4-FFF2-40B4-BE49-F238E27FC236}">
                    <a16:creationId xmlns:a16="http://schemas.microsoft.com/office/drawing/2014/main" id="{2F301D8A-6929-0507-64AB-B30E9FAD95FE}"/>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8" name="Isosceles Triangle 147">
                <a:extLst>
                  <a:ext uri="{FF2B5EF4-FFF2-40B4-BE49-F238E27FC236}">
                    <a16:creationId xmlns:a16="http://schemas.microsoft.com/office/drawing/2014/main" id="{5327F8E0-ED02-4CB4-FB11-1BF50BA6EDC0}"/>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9" name="Isosceles Triangle 148">
                <a:extLst>
                  <a:ext uri="{FF2B5EF4-FFF2-40B4-BE49-F238E27FC236}">
                    <a16:creationId xmlns:a16="http://schemas.microsoft.com/office/drawing/2014/main" id="{A1A0A48D-263E-A556-945D-C82D17FB6318}"/>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29" name="Curved Connector 182">
              <a:extLst>
                <a:ext uri="{FF2B5EF4-FFF2-40B4-BE49-F238E27FC236}">
                  <a16:creationId xmlns:a16="http://schemas.microsoft.com/office/drawing/2014/main" id="{815CB0A7-8D15-819E-B4D2-970AEEFB588E}"/>
                </a:ext>
              </a:extLst>
            </p:cNvPr>
            <p:cNvCxnSpPr/>
            <p:nvPr/>
          </p:nvCxnSpPr>
          <p:spPr>
            <a:xfrm>
              <a:off x="1847125" y="2615743"/>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30" name="Curved Connector 183">
              <a:extLst>
                <a:ext uri="{FF2B5EF4-FFF2-40B4-BE49-F238E27FC236}">
                  <a16:creationId xmlns:a16="http://schemas.microsoft.com/office/drawing/2014/main" id="{80B036DE-41DC-1E9A-C753-6B9B321AED9C}"/>
                </a:ext>
              </a:extLst>
            </p:cNvPr>
            <p:cNvCxnSpPr/>
            <p:nvPr/>
          </p:nvCxnSpPr>
          <p:spPr>
            <a:xfrm>
              <a:off x="2128318" y="2650372"/>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086B10D8-10BE-BE4B-CAF7-B3EEECC23D48}"/>
                </a:ext>
              </a:extLst>
            </p:cNvPr>
            <p:cNvSpPr txBox="1"/>
            <p:nvPr/>
          </p:nvSpPr>
          <p:spPr>
            <a:xfrm>
              <a:off x="1605698" y="3013037"/>
              <a:ext cx="110933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control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rye grass</a:t>
              </a:r>
            </a:p>
          </p:txBody>
        </p:sp>
        <p:sp>
          <p:nvSpPr>
            <p:cNvPr id="32" name="Trapezoid 185">
              <a:extLst>
                <a:ext uri="{FF2B5EF4-FFF2-40B4-BE49-F238E27FC236}">
                  <a16:creationId xmlns:a16="http://schemas.microsoft.com/office/drawing/2014/main" id="{39EA8BF9-8D91-E8C0-201D-784CCC7FFD2C}"/>
                </a:ext>
              </a:extLst>
            </p:cNvPr>
            <p:cNvSpPr/>
            <p:nvPr/>
          </p:nvSpPr>
          <p:spPr>
            <a:xfrm rot="10800000">
              <a:off x="1548676" y="3874175"/>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33" name="Curved Connector 207">
              <a:extLst>
                <a:ext uri="{FF2B5EF4-FFF2-40B4-BE49-F238E27FC236}">
                  <a16:creationId xmlns:a16="http://schemas.microsoft.com/office/drawing/2014/main" id="{7B0E29C5-1DCF-B1FB-A5E5-FA8690AD3FAD}"/>
                </a:ext>
              </a:extLst>
            </p:cNvPr>
            <p:cNvCxnSpPr/>
            <p:nvPr/>
          </p:nvCxnSpPr>
          <p:spPr>
            <a:xfrm>
              <a:off x="1847124" y="4664447"/>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34" name="Curved Connector 208">
              <a:extLst>
                <a:ext uri="{FF2B5EF4-FFF2-40B4-BE49-F238E27FC236}">
                  <a16:creationId xmlns:a16="http://schemas.microsoft.com/office/drawing/2014/main" id="{AB067482-2FAD-E83A-FB00-090F10D7AACA}"/>
                </a:ext>
              </a:extLst>
            </p:cNvPr>
            <p:cNvCxnSpPr/>
            <p:nvPr/>
          </p:nvCxnSpPr>
          <p:spPr>
            <a:xfrm>
              <a:off x="2128317" y="4699076"/>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40522D1C-16F2-9483-51E6-A7B8C9883C67}"/>
                </a:ext>
              </a:extLst>
            </p:cNvPr>
            <p:cNvSpPr txBox="1"/>
            <p:nvPr/>
          </p:nvSpPr>
          <p:spPr>
            <a:xfrm>
              <a:off x="1745471" y="5103861"/>
              <a:ext cx="87456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control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sp>
          <p:nvSpPr>
            <p:cNvPr id="36" name="Trapezoid 210">
              <a:extLst>
                <a:ext uri="{FF2B5EF4-FFF2-40B4-BE49-F238E27FC236}">
                  <a16:creationId xmlns:a16="http://schemas.microsoft.com/office/drawing/2014/main" id="{1D7CE6B7-1140-13DE-F9B4-A8A8D6AC45F5}"/>
                </a:ext>
              </a:extLst>
            </p:cNvPr>
            <p:cNvSpPr/>
            <p:nvPr/>
          </p:nvSpPr>
          <p:spPr>
            <a:xfrm rot="10800000">
              <a:off x="4823108" y="1825472"/>
              <a:ext cx="1285240" cy="1126277"/>
            </a:xfrm>
            <a:prstGeom prst="trapezoid">
              <a:avLst/>
            </a:prstGeom>
            <a:solidFill>
              <a:schemeClr val="bg2">
                <a:lumMod val="50000"/>
              </a:schemeClr>
            </a:solidFill>
            <a:ln>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Box 36">
              <a:extLst>
                <a:ext uri="{FF2B5EF4-FFF2-40B4-BE49-F238E27FC236}">
                  <a16:creationId xmlns:a16="http://schemas.microsoft.com/office/drawing/2014/main" id="{6DBBEDA3-53B4-809E-5536-EEC5C30F8DF6}"/>
                </a:ext>
              </a:extLst>
            </p:cNvPr>
            <p:cNvSpPr txBox="1"/>
            <p:nvPr/>
          </p:nvSpPr>
          <p:spPr>
            <a:xfrm>
              <a:off x="4823108" y="3007684"/>
              <a:ext cx="119884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polythene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rye grass</a:t>
              </a:r>
            </a:p>
          </p:txBody>
        </p:sp>
        <p:grpSp>
          <p:nvGrpSpPr>
            <p:cNvPr id="38" name="Group 37">
              <a:extLst>
                <a:ext uri="{FF2B5EF4-FFF2-40B4-BE49-F238E27FC236}">
                  <a16:creationId xmlns:a16="http://schemas.microsoft.com/office/drawing/2014/main" id="{3B951CC2-B6B5-E0BA-49E4-FAA1E5E15A41}"/>
                </a:ext>
              </a:extLst>
            </p:cNvPr>
            <p:cNvGrpSpPr/>
            <p:nvPr/>
          </p:nvGrpSpPr>
          <p:grpSpPr>
            <a:xfrm>
              <a:off x="5030118" y="1497933"/>
              <a:ext cx="845471" cy="327539"/>
              <a:chOff x="3258654" y="2036881"/>
              <a:chExt cx="845471" cy="327539"/>
            </a:xfrm>
          </p:grpSpPr>
          <p:sp>
            <p:nvSpPr>
              <p:cNvPr id="110" name="Isosceles Triangle 109">
                <a:extLst>
                  <a:ext uri="{FF2B5EF4-FFF2-40B4-BE49-F238E27FC236}">
                    <a16:creationId xmlns:a16="http://schemas.microsoft.com/office/drawing/2014/main" id="{45E791F5-978A-09BF-3E5A-9BE939EA5F9F}"/>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1" name="Isosceles Triangle 110">
                <a:extLst>
                  <a:ext uri="{FF2B5EF4-FFF2-40B4-BE49-F238E27FC236}">
                    <a16:creationId xmlns:a16="http://schemas.microsoft.com/office/drawing/2014/main" id="{F6D00388-34CC-1F19-6272-8C54C9FD912F}"/>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2" name="Isosceles Triangle 111">
                <a:extLst>
                  <a:ext uri="{FF2B5EF4-FFF2-40B4-BE49-F238E27FC236}">
                    <a16:creationId xmlns:a16="http://schemas.microsoft.com/office/drawing/2014/main" id="{C1328D98-58B1-3FDC-DAB1-66ED3215F69B}"/>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3" name="Isosceles Triangle 112">
                <a:extLst>
                  <a:ext uri="{FF2B5EF4-FFF2-40B4-BE49-F238E27FC236}">
                    <a16:creationId xmlns:a16="http://schemas.microsoft.com/office/drawing/2014/main" id="{27AE1399-4C23-8683-80A7-5B46AEED1EB4}"/>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4" name="Isosceles Triangle 113">
                <a:extLst>
                  <a:ext uri="{FF2B5EF4-FFF2-40B4-BE49-F238E27FC236}">
                    <a16:creationId xmlns:a16="http://schemas.microsoft.com/office/drawing/2014/main" id="{2E92D4A1-4A5B-32EA-438C-20DF299C4F80}"/>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5" name="Isosceles Triangle 114">
                <a:extLst>
                  <a:ext uri="{FF2B5EF4-FFF2-40B4-BE49-F238E27FC236}">
                    <a16:creationId xmlns:a16="http://schemas.microsoft.com/office/drawing/2014/main" id="{4CAC2DDB-25CB-CDB1-8ECC-8ACCE49AFA8E}"/>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6" name="Isosceles Triangle 115">
                <a:extLst>
                  <a:ext uri="{FF2B5EF4-FFF2-40B4-BE49-F238E27FC236}">
                    <a16:creationId xmlns:a16="http://schemas.microsoft.com/office/drawing/2014/main" id="{E4B79967-97B0-60CF-CB94-C08BB429AF56}"/>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7" name="Isosceles Triangle 116">
                <a:extLst>
                  <a:ext uri="{FF2B5EF4-FFF2-40B4-BE49-F238E27FC236}">
                    <a16:creationId xmlns:a16="http://schemas.microsoft.com/office/drawing/2014/main" id="{CF081B97-2FBC-F429-F410-7BB215ABBA40}"/>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8" name="Isosceles Triangle 117">
                <a:extLst>
                  <a:ext uri="{FF2B5EF4-FFF2-40B4-BE49-F238E27FC236}">
                    <a16:creationId xmlns:a16="http://schemas.microsoft.com/office/drawing/2014/main" id="{C0AED521-4A26-496B-072D-C00DEF5ACB51}"/>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9" name="Isosceles Triangle 118">
                <a:extLst>
                  <a:ext uri="{FF2B5EF4-FFF2-40B4-BE49-F238E27FC236}">
                    <a16:creationId xmlns:a16="http://schemas.microsoft.com/office/drawing/2014/main" id="{23C1E1F1-5F2A-366C-DFA6-759008E41D28}"/>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0" name="Isosceles Triangle 119">
                <a:extLst>
                  <a:ext uri="{FF2B5EF4-FFF2-40B4-BE49-F238E27FC236}">
                    <a16:creationId xmlns:a16="http://schemas.microsoft.com/office/drawing/2014/main" id="{240B7B87-F6D9-2908-A967-87C239D4B679}"/>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1" name="Isosceles Triangle 120">
                <a:extLst>
                  <a:ext uri="{FF2B5EF4-FFF2-40B4-BE49-F238E27FC236}">
                    <a16:creationId xmlns:a16="http://schemas.microsoft.com/office/drawing/2014/main" id="{12113543-E44B-DEB6-6735-C2BCC6C9CC77}"/>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2" name="Isosceles Triangle 121">
                <a:extLst>
                  <a:ext uri="{FF2B5EF4-FFF2-40B4-BE49-F238E27FC236}">
                    <a16:creationId xmlns:a16="http://schemas.microsoft.com/office/drawing/2014/main" id="{5CB6CE1C-FAA6-5D8D-B439-8E590093CAFE}"/>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3" name="Isosceles Triangle 122">
                <a:extLst>
                  <a:ext uri="{FF2B5EF4-FFF2-40B4-BE49-F238E27FC236}">
                    <a16:creationId xmlns:a16="http://schemas.microsoft.com/office/drawing/2014/main" id="{724563B9-06C7-FC0C-5ECD-FD29352C6330}"/>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4" name="Isosceles Triangle 123">
                <a:extLst>
                  <a:ext uri="{FF2B5EF4-FFF2-40B4-BE49-F238E27FC236}">
                    <a16:creationId xmlns:a16="http://schemas.microsoft.com/office/drawing/2014/main" id="{D29D71C7-DE0C-21B2-6BF4-5892E70A2C30}"/>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5" name="Isosceles Triangle 124">
                <a:extLst>
                  <a:ext uri="{FF2B5EF4-FFF2-40B4-BE49-F238E27FC236}">
                    <a16:creationId xmlns:a16="http://schemas.microsoft.com/office/drawing/2014/main" id="{90CDE050-A7F0-ABAE-C464-1F38F3287FAC}"/>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6" name="Isosceles Triangle 125">
                <a:extLst>
                  <a:ext uri="{FF2B5EF4-FFF2-40B4-BE49-F238E27FC236}">
                    <a16:creationId xmlns:a16="http://schemas.microsoft.com/office/drawing/2014/main" id="{08F02B82-BD93-496C-1171-E2170F408249}"/>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7" name="Isosceles Triangle 126">
                <a:extLst>
                  <a:ext uri="{FF2B5EF4-FFF2-40B4-BE49-F238E27FC236}">
                    <a16:creationId xmlns:a16="http://schemas.microsoft.com/office/drawing/2014/main" id="{2CCC04DF-B92E-8C20-5691-E75E26C20665}"/>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8" name="Isosceles Triangle 127">
                <a:extLst>
                  <a:ext uri="{FF2B5EF4-FFF2-40B4-BE49-F238E27FC236}">
                    <a16:creationId xmlns:a16="http://schemas.microsoft.com/office/drawing/2014/main" id="{0EBB5D6D-C865-A308-3EC3-DDFBEAE1C798}"/>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9" name="Isosceles Triangle 128">
                <a:extLst>
                  <a:ext uri="{FF2B5EF4-FFF2-40B4-BE49-F238E27FC236}">
                    <a16:creationId xmlns:a16="http://schemas.microsoft.com/office/drawing/2014/main" id="{714C931A-977A-8722-E0C8-12EAC502ABF0}"/>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39" name="Curved Connector 240">
              <a:extLst>
                <a:ext uri="{FF2B5EF4-FFF2-40B4-BE49-F238E27FC236}">
                  <a16:creationId xmlns:a16="http://schemas.microsoft.com/office/drawing/2014/main" id="{3AE549A2-7C81-9A56-8683-6739ECEE121D}"/>
                </a:ext>
              </a:extLst>
            </p:cNvPr>
            <p:cNvCxnSpPr/>
            <p:nvPr/>
          </p:nvCxnSpPr>
          <p:spPr>
            <a:xfrm>
              <a:off x="5121556" y="2615744"/>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40" name="Curved Connector 241">
              <a:extLst>
                <a:ext uri="{FF2B5EF4-FFF2-40B4-BE49-F238E27FC236}">
                  <a16:creationId xmlns:a16="http://schemas.microsoft.com/office/drawing/2014/main" id="{3D06B7FB-B013-4B1A-B0F1-52B2D26FD584}"/>
                </a:ext>
              </a:extLst>
            </p:cNvPr>
            <p:cNvCxnSpPr/>
            <p:nvPr/>
          </p:nvCxnSpPr>
          <p:spPr>
            <a:xfrm>
              <a:off x="5402749" y="2650373"/>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41" name="Trapezoid 242">
              <a:extLst>
                <a:ext uri="{FF2B5EF4-FFF2-40B4-BE49-F238E27FC236}">
                  <a16:creationId xmlns:a16="http://schemas.microsoft.com/office/drawing/2014/main" id="{4C9832BD-4765-3302-3D76-D305F837F9CF}"/>
                </a:ext>
              </a:extLst>
            </p:cNvPr>
            <p:cNvSpPr/>
            <p:nvPr/>
          </p:nvSpPr>
          <p:spPr>
            <a:xfrm rot="10800000">
              <a:off x="6429916" y="1831780"/>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2" name="TextBox 41">
              <a:extLst>
                <a:ext uri="{FF2B5EF4-FFF2-40B4-BE49-F238E27FC236}">
                  <a16:creationId xmlns:a16="http://schemas.microsoft.com/office/drawing/2014/main" id="{423C7842-3CA2-0434-6358-849189495466}"/>
                </a:ext>
              </a:extLst>
            </p:cNvPr>
            <p:cNvSpPr txBox="1"/>
            <p:nvPr/>
          </p:nvSpPr>
          <p:spPr>
            <a:xfrm>
              <a:off x="6274684" y="3013992"/>
              <a:ext cx="1825707"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a:ea typeface="+mn-ea"/>
                  <a:cs typeface="+mn-cs"/>
                </a:rPr>
                <a:t>biodegradable plastic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 rye grass</a:t>
              </a:r>
            </a:p>
          </p:txBody>
        </p:sp>
        <p:grpSp>
          <p:nvGrpSpPr>
            <p:cNvPr id="43" name="Group 42">
              <a:extLst>
                <a:ext uri="{FF2B5EF4-FFF2-40B4-BE49-F238E27FC236}">
                  <a16:creationId xmlns:a16="http://schemas.microsoft.com/office/drawing/2014/main" id="{935F1C8E-2E62-1A4F-D316-7A4BDF870B59}"/>
                </a:ext>
              </a:extLst>
            </p:cNvPr>
            <p:cNvGrpSpPr/>
            <p:nvPr/>
          </p:nvGrpSpPr>
          <p:grpSpPr>
            <a:xfrm>
              <a:off x="6636926" y="1504241"/>
              <a:ext cx="845471" cy="327539"/>
              <a:chOff x="3258654" y="2036881"/>
              <a:chExt cx="845471" cy="327539"/>
            </a:xfrm>
          </p:grpSpPr>
          <p:sp>
            <p:nvSpPr>
              <p:cNvPr id="90" name="Isosceles Triangle 89">
                <a:extLst>
                  <a:ext uri="{FF2B5EF4-FFF2-40B4-BE49-F238E27FC236}">
                    <a16:creationId xmlns:a16="http://schemas.microsoft.com/office/drawing/2014/main" id="{C53977CD-4810-4917-0391-365A0761B0B2}"/>
                  </a:ext>
                </a:extLst>
              </p:cNvPr>
              <p:cNvSpPr/>
              <p:nvPr/>
            </p:nvSpPr>
            <p:spPr>
              <a:xfrm>
                <a:off x="325865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1" name="Isosceles Triangle 90">
                <a:extLst>
                  <a:ext uri="{FF2B5EF4-FFF2-40B4-BE49-F238E27FC236}">
                    <a16:creationId xmlns:a16="http://schemas.microsoft.com/office/drawing/2014/main" id="{3925EC05-07E1-13B9-D8DA-BC48A8E16913}"/>
                  </a:ext>
                </a:extLst>
              </p:cNvPr>
              <p:cNvSpPr/>
              <p:nvPr/>
            </p:nvSpPr>
            <p:spPr>
              <a:xfrm>
                <a:off x="330437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2" name="Isosceles Triangle 91">
                <a:extLst>
                  <a:ext uri="{FF2B5EF4-FFF2-40B4-BE49-F238E27FC236}">
                    <a16:creationId xmlns:a16="http://schemas.microsoft.com/office/drawing/2014/main" id="{CB366E53-44AA-AAA9-B9EA-FF89EB265276}"/>
                  </a:ext>
                </a:extLst>
              </p:cNvPr>
              <p:cNvSpPr/>
              <p:nvPr/>
            </p:nvSpPr>
            <p:spPr>
              <a:xfrm>
                <a:off x="33500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3" name="Isosceles Triangle 92">
                <a:extLst>
                  <a:ext uri="{FF2B5EF4-FFF2-40B4-BE49-F238E27FC236}">
                    <a16:creationId xmlns:a16="http://schemas.microsoft.com/office/drawing/2014/main" id="{D4549E5B-6732-878F-A201-8D0911DD137F}"/>
                  </a:ext>
                </a:extLst>
              </p:cNvPr>
              <p:cNvSpPr/>
              <p:nvPr/>
            </p:nvSpPr>
            <p:spPr>
              <a:xfrm>
                <a:off x="339049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4" name="Isosceles Triangle 93">
                <a:extLst>
                  <a:ext uri="{FF2B5EF4-FFF2-40B4-BE49-F238E27FC236}">
                    <a16:creationId xmlns:a16="http://schemas.microsoft.com/office/drawing/2014/main" id="{EC4DDE15-4423-A44F-1AA9-B429A94F7D63}"/>
                  </a:ext>
                </a:extLst>
              </p:cNvPr>
              <p:cNvSpPr/>
              <p:nvPr/>
            </p:nvSpPr>
            <p:spPr>
              <a:xfrm>
                <a:off x="342757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5" name="Isosceles Triangle 94">
                <a:extLst>
                  <a:ext uri="{FF2B5EF4-FFF2-40B4-BE49-F238E27FC236}">
                    <a16:creationId xmlns:a16="http://schemas.microsoft.com/office/drawing/2014/main" id="{DD1D120F-5CC7-65B8-18E7-50C148C0AB56}"/>
                  </a:ext>
                </a:extLst>
              </p:cNvPr>
              <p:cNvSpPr/>
              <p:nvPr/>
            </p:nvSpPr>
            <p:spPr>
              <a:xfrm>
                <a:off x="3471084"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6" name="Isosceles Triangle 95">
                <a:extLst>
                  <a:ext uri="{FF2B5EF4-FFF2-40B4-BE49-F238E27FC236}">
                    <a16:creationId xmlns:a16="http://schemas.microsoft.com/office/drawing/2014/main" id="{2494DD49-EB46-CE45-14BB-7037BF105013}"/>
                  </a:ext>
                </a:extLst>
              </p:cNvPr>
              <p:cNvSpPr/>
              <p:nvPr/>
            </p:nvSpPr>
            <p:spPr>
              <a:xfrm>
                <a:off x="3516803"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7" name="Isosceles Triangle 96">
                <a:extLst>
                  <a:ext uri="{FF2B5EF4-FFF2-40B4-BE49-F238E27FC236}">
                    <a16:creationId xmlns:a16="http://schemas.microsoft.com/office/drawing/2014/main" id="{6ADE68E5-3303-32FB-3460-A43FE5980CBA}"/>
                  </a:ext>
                </a:extLst>
              </p:cNvPr>
              <p:cNvSpPr/>
              <p:nvPr/>
            </p:nvSpPr>
            <p:spPr>
              <a:xfrm>
                <a:off x="35625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8" name="Isosceles Triangle 97">
                <a:extLst>
                  <a:ext uri="{FF2B5EF4-FFF2-40B4-BE49-F238E27FC236}">
                    <a16:creationId xmlns:a16="http://schemas.microsoft.com/office/drawing/2014/main" id="{6FCB7E58-922D-6EAF-1F02-33FEF67CA75F}"/>
                  </a:ext>
                </a:extLst>
              </p:cNvPr>
              <p:cNvSpPr/>
              <p:nvPr/>
            </p:nvSpPr>
            <p:spPr>
              <a:xfrm>
                <a:off x="360292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9" name="Isosceles Triangle 98">
                <a:extLst>
                  <a:ext uri="{FF2B5EF4-FFF2-40B4-BE49-F238E27FC236}">
                    <a16:creationId xmlns:a16="http://schemas.microsoft.com/office/drawing/2014/main" id="{51DDCF64-5379-1002-AE62-FA30A0609DDC}"/>
                  </a:ext>
                </a:extLst>
              </p:cNvPr>
              <p:cNvSpPr/>
              <p:nvPr/>
            </p:nvSpPr>
            <p:spPr>
              <a:xfrm>
                <a:off x="364000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0" name="Isosceles Triangle 99">
                <a:extLst>
                  <a:ext uri="{FF2B5EF4-FFF2-40B4-BE49-F238E27FC236}">
                    <a16:creationId xmlns:a16="http://schemas.microsoft.com/office/drawing/2014/main" id="{16E9B69B-78DD-B811-03A1-8C928BEEC810}"/>
                  </a:ext>
                </a:extLst>
              </p:cNvPr>
              <p:cNvSpPr/>
              <p:nvPr/>
            </p:nvSpPr>
            <p:spPr>
              <a:xfrm>
                <a:off x="3677542"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1" name="Isosceles Triangle 100">
                <a:extLst>
                  <a:ext uri="{FF2B5EF4-FFF2-40B4-BE49-F238E27FC236}">
                    <a16:creationId xmlns:a16="http://schemas.microsoft.com/office/drawing/2014/main" id="{A19C2A52-96BC-A991-E5CB-D60CB6C31A32}"/>
                  </a:ext>
                </a:extLst>
              </p:cNvPr>
              <p:cNvSpPr/>
              <p:nvPr/>
            </p:nvSpPr>
            <p:spPr>
              <a:xfrm>
                <a:off x="3723261"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2" name="Isosceles Triangle 101">
                <a:extLst>
                  <a:ext uri="{FF2B5EF4-FFF2-40B4-BE49-F238E27FC236}">
                    <a16:creationId xmlns:a16="http://schemas.microsoft.com/office/drawing/2014/main" id="{E01FCB11-6805-7601-7593-DCCB6161AF2F}"/>
                  </a:ext>
                </a:extLst>
              </p:cNvPr>
              <p:cNvSpPr/>
              <p:nvPr/>
            </p:nvSpPr>
            <p:spPr>
              <a:xfrm>
                <a:off x="37689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3" name="Isosceles Triangle 102">
                <a:extLst>
                  <a:ext uri="{FF2B5EF4-FFF2-40B4-BE49-F238E27FC236}">
                    <a16:creationId xmlns:a16="http://schemas.microsoft.com/office/drawing/2014/main" id="{796F3BD4-8986-6BE9-600E-D955C2D2A790}"/>
                  </a:ext>
                </a:extLst>
              </p:cNvPr>
              <p:cNvSpPr/>
              <p:nvPr/>
            </p:nvSpPr>
            <p:spPr>
              <a:xfrm>
                <a:off x="3809380"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4" name="Isosceles Triangle 103">
                <a:extLst>
                  <a:ext uri="{FF2B5EF4-FFF2-40B4-BE49-F238E27FC236}">
                    <a16:creationId xmlns:a16="http://schemas.microsoft.com/office/drawing/2014/main" id="{67232202-40B4-BFD1-C0A3-E3F750A8BA65}"/>
                  </a:ext>
                </a:extLst>
              </p:cNvPr>
              <p:cNvSpPr/>
              <p:nvPr/>
            </p:nvSpPr>
            <p:spPr>
              <a:xfrm>
                <a:off x="384645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5" name="Isosceles Triangle 104">
                <a:extLst>
                  <a:ext uri="{FF2B5EF4-FFF2-40B4-BE49-F238E27FC236}">
                    <a16:creationId xmlns:a16="http://schemas.microsoft.com/office/drawing/2014/main" id="{A91D82CE-EF69-E7D3-3860-E70A9B899971}"/>
                  </a:ext>
                </a:extLst>
              </p:cNvPr>
              <p:cNvSpPr/>
              <p:nvPr/>
            </p:nvSpPr>
            <p:spPr>
              <a:xfrm>
                <a:off x="3889489"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6" name="Isosceles Triangle 105">
                <a:extLst>
                  <a:ext uri="{FF2B5EF4-FFF2-40B4-BE49-F238E27FC236}">
                    <a16:creationId xmlns:a16="http://schemas.microsoft.com/office/drawing/2014/main" id="{52A51373-49D9-F84D-43F9-AB8350D67E37}"/>
                  </a:ext>
                </a:extLst>
              </p:cNvPr>
              <p:cNvSpPr/>
              <p:nvPr/>
            </p:nvSpPr>
            <p:spPr>
              <a:xfrm>
                <a:off x="3935208"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7" name="Isosceles Triangle 106">
                <a:extLst>
                  <a:ext uri="{FF2B5EF4-FFF2-40B4-BE49-F238E27FC236}">
                    <a16:creationId xmlns:a16="http://schemas.microsoft.com/office/drawing/2014/main" id="{D8BF2247-1C8C-C47B-CB35-D4A7CB6EC7E4}"/>
                  </a:ext>
                </a:extLst>
              </p:cNvPr>
              <p:cNvSpPr/>
              <p:nvPr/>
            </p:nvSpPr>
            <p:spPr>
              <a:xfrm>
                <a:off x="39809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8" name="Isosceles Triangle 107">
                <a:extLst>
                  <a:ext uri="{FF2B5EF4-FFF2-40B4-BE49-F238E27FC236}">
                    <a16:creationId xmlns:a16="http://schemas.microsoft.com/office/drawing/2014/main" id="{FC8BAA42-FFA8-EF00-CA06-5801A1157AB9}"/>
                  </a:ext>
                </a:extLst>
              </p:cNvPr>
              <p:cNvSpPr/>
              <p:nvPr/>
            </p:nvSpPr>
            <p:spPr>
              <a:xfrm>
                <a:off x="4021327"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9" name="Isosceles Triangle 108">
                <a:extLst>
                  <a:ext uri="{FF2B5EF4-FFF2-40B4-BE49-F238E27FC236}">
                    <a16:creationId xmlns:a16="http://schemas.microsoft.com/office/drawing/2014/main" id="{2CF44414-B9C8-FD8D-EC75-29509D33B1C2}"/>
                  </a:ext>
                </a:extLst>
              </p:cNvPr>
              <p:cNvSpPr/>
              <p:nvPr/>
            </p:nvSpPr>
            <p:spPr>
              <a:xfrm>
                <a:off x="4058406" y="2036881"/>
                <a:ext cx="45719" cy="327539"/>
              </a:xfrm>
              <a:prstGeom prst="triangle">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44" name="Curved Connector 272">
              <a:extLst>
                <a:ext uri="{FF2B5EF4-FFF2-40B4-BE49-F238E27FC236}">
                  <a16:creationId xmlns:a16="http://schemas.microsoft.com/office/drawing/2014/main" id="{5332E3C2-70C2-8D8A-4DB1-D6E782A37598}"/>
                </a:ext>
              </a:extLst>
            </p:cNvPr>
            <p:cNvCxnSpPr/>
            <p:nvPr/>
          </p:nvCxnSpPr>
          <p:spPr>
            <a:xfrm>
              <a:off x="6728364" y="2622052"/>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45" name="Curved Connector 273">
              <a:extLst>
                <a:ext uri="{FF2B5EF4-FFF2-40B4-BE49-F238E27FC236}">
                  <a16:creationId xmlns:a16="http://schemas.microsoft.com/office/drawing/2014/main" id="{E1B706CA-DF77-31E5-9872-116E5751FAEF}"/>
                </a:ext>
              </a:extLst>
            </p:cNvPr>
            <p:cNvCxnSpPr/>
            <p:nvPr/>
          </p:nvCxnSpPr>
          <p:spPr>
            <a:xfrm>
              <a:off x="7009557" y="2656681"/>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46" name="Regular Pentagon 274">
              <a:extLst>
                <a:ext uri="{FF2B5EF4-FFF2-40B4-BE49-F238E27FC236}">
                  <a16:creationId xmlns:a16="http://schemas.microsoft.com/office/drawing/2014/main" id="{018211A8-0549-814F-E81F-9DFE2006AD06}"/>
                </a:ext>
              </a:extLst>
            </p:cNvPr>
            <p:cNvSpPr/>
            <p:nvPr/>
          </p:nvSpPr>
          <p:spPr>
            <a:xfrm>
              <a:off x="5013460" y="2172780"/>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7" name="Regular Pentagon 275">
              <a:extLst>
                <a:ext uri="{FF2B5EF4-FFF2-40B4-BE49-F238E27FC236}">
                  <a16:creationId xmlns:a16="http://schemas.microsoft.com/office/drawing/2014/main" id="{4A019162-1C1B-387D-B087-C63EA5EB5077}"/>
                </a:ext>
              </a:extLst>
            </p:cNvPr>
            <p:cNvSpPr/>
            <p:nvPr/>
          </p:nvSpPr>
          <p:spPr>
            <a:xfrm>
              <a:off x="5165860" y="2325180"/>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8" name="Regular Pentagon 276">
              <a:extLst>
                <a:ext uri="{FF2B5EF4-FFF2-40B4-BE49-F238E27FC236}">
                  <a16:creationId xmlns:a16="http://schemas.microsoft.com/office/drawing/2014/main" id="{F2F426DF-2DDD-7ADC-3D34-8DBFBA86E64C}"/>
                </a:ext>
              </a:extLst>
            </p:cNvPr>
            <p:cNvSpPr/>
            <p:nvPr/>
          </p:nvSpPr>
          <p:spPr>
            <a:xfrm>
              <a:off x="5318260" y="2477580"/>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gular Pentagon 277">
              <a:extLst>
                <a:ext uri="{FF2B5EF4-FFF2-40B4-BE49-F238E27FC236}">
                  <a16:creationId xmlns:a16="http://schemas.microsoft.com/office/drawing/2014/main" id="{5C212E3E-5FB6-1177-E9E9-D6874F59C849}"/>
                </a:ext>
              </a:extLst>
            </p:cNvPr>
            <p:cNvSpPr/>
            <p:nvPr/>
          </p:nvSpPr>
          <p:spPr>
            <a:xfrm>
              <a:off x="5523786" y="2348039"/>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Regular Pentagon 278">
              <a:extLst>
                <a:ext uri="{FF2B5EF4-FFF2-40B4-BE49-F238E27FC236}">
                  <a16:creationId xmlns:a16="http://schemas.microsoft.com/office/drawing/2014/main" id="{F7EAFE3F-6272-3A8B-D381-2C04D64D990B}"/>
                </a:ext>
              </a:extLst>
            </p:cNvPr>
            <p:cNvSpPr/>
            <p:nvPr/>
          </p:nvSpPr>
          <p:spPr>
            <a:xfrm>
              <a:off x="5371803" y="2218499"/>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1" name="Regular Pentagon 279">
              <a:extLst>
                <a:ext uri="{FF2B5EF4-FFF2-40B4-BE49-F238E27FC236}">
                  <a16:creationId xmlns:a16="http://schemas.microsoft.com/office/drawing/2014/main" id="{A7394D59-62F4-2796-9FCC-CF3D2D7CAA18}"/>
                </a:ext>
              </a:extLst>
            </p:cNvPr>
            <p:cNvSpPr/>
            <p:nvPr/>
          </p:nvSpPr>
          <p:spPr>
            <a:xfrm>
              <a:off x="5758857" y="2385051"/>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2" name="Regular Pentagon 280">
              <a:extLst>
                <a:ext uri="{FF2B5EF4-FFF2-40B4-BE49-F238E27FC236}">
                  <a16:creationId xmlns:a16="http://schemas.microsoft.com/office/drawing/2014/main" id="{C1D88343-5EC8-6576-1E33-EC3AA626644E}"/>
                </a:ext>
              </a:extLst>
            </p:cNvPr>
            <p:cNvSpPr/>
            <p:nvPr/>
          </p:nvSpPr>
          <p:spPr>
            <a:xfrm>
              <a:off x="5518325" y="1934655"/>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3" name="Regular Pentagon 281">
              <a:extLst>
                <a:ext uri="{FF2B5EF4-FFF2-40B4-BE49-F238E27FC236}">
                  <a16:creationId xmlns:a16="http://schemas.microsoft.com/office/drawing/2014/main" id="{A33DC5E1-58C5-B7C4-F13B-936CFEE1C41F}"/>
                </a:ext>
              </a:extLst>
            </p:cNvPr>
            <p:cNvSpPr/>
            <p:nvPr/>
          </p:nvSpPr>
          <p:spPr>
            <a:xfrm>
              <a:off x="5211359" y="1957514"/>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4" name="Regular Pentagon 282">
              <a:extLst>
                <a:ext uri="{FF2B5EF4-FFF2-40B4-BE49-F238E27FC236}">
                  <a16:creationId xmlns:a16="http://schemas.microsoft.com/office/drawing/2014/main" id="{105E7219-BC28-2FF9-0DC6-8E5031B0E544}"/>
                </a:ext>
              </a:extLst>
            </p:cNvPr>
            <p:cNvSpPr/>
            <p:nvPr/>
          </p:nvSpPr>
          <p:spPr>
            <a:xfrm>
              <a:off x="5833049" y="207104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5" name="Hexagon 54">
              <a:extLst>
                <a:ext uri="{FF2B5EF4-FFF2-40B4-BE49-F238E27FC236}">
                  <a16:creationId xmlns:a16="http://schemas.microsoft.com/office/drawing/2014/main" id="{3FF4B3D5-FB4B-D83E-A570-D9D7E26C699F}"/>
                </a:ext>
              </a:extLst>
            </p:cNvPr>
            <p:cNvSpPr/>
            <p:nvPr/>
          </p:nvSpPr>
          <p:spPr>
            <a:xfrm>
              <a:off x="6682645" y="2454720"/>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6" name="Hexagon 55">
              <a:extLst>
                <a:ext uri="{FF2B5EF4-FFF2-40B4-BE49-F238E27FC236}">
                  <a16:creationId xmlns:a16="http://schemas.microsoft.com/office/drawing/2014/main" id="{0AFFE36E-5597-03E7-4145-FBFB19B435A1}"/>
                </a:ext>
              </a:extLst>
            </p:cNvPr>
            <p:cNvSpPr/>
            <p:nvPr/>
          </p:nvSpPr>
          <p:spPr>
            <a:xfrm>
              <a:off x="6614066" y="2050708"/>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7" name="Hexagon 56">
              <a:extLst>
                <a:ext uri="{FF2B5EF4-FFF2-40B4-BE49-F238E27FC236}">
                  <a16:creationId xmlns:a16="http://schemas.microsoft.com/office/drawing/2014/main" id="{592FB13F-5EF3-F81B-4675-821505B66913}"/>
                </a:ext>
              </a:extLst>
            </p:cNvPr>
            <p:cNvSpPr/>
            <p:nvPr/>
          </p:nvSpPr>
          <p:spPr>
            <a:xfrm>
              <a:off x="6828702" y="2152229"/>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8" name="Hexagon 57">
              <a:extLst>
                <a:ext uri="{FF2B5EF4-FFF2-40B4-BE49-F238E27FC236}">
                  <a16:creationId xmlns:a16="http://schemas.microsoft.com/office/drawing/2014/main" id="{6E181CE6-D828-4353-5036-1B87200C06BB}"/>
                </a:ext>
              </a:extLst>
            </p:cNvPr>
            <p:cNvSpPr/>
            <p:nvPr/>
          </p:nvSpPr>
          <p:spPr>
            <a:xfrm>
              <a:off x="7244901" y="2304632"/>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9" name="Hexagon 58">
              <a:extLst>
                <a:ext uri="{FF2B5EF4-FFF2-40B4-BE49-F238E27FC236}">
                  <a16:creationId xmlns:a16="http://schemas.microsoft.com/office/drawing/2014/main" id="{64B576C0-94DD-6C18-DD7B-F174947BD58F}"/>
                </a:ext>
              </a:extLst>
            </p:cNvPr>
            <p:cNvSpPr/>
            <p:nvPr/>
          </p:nvSpPr>
          <p:spPr>
            <a:xfrm>
              <a:off x="7129330" y="196381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0" name="Hexagon 59">
              <a:extLst>
                <a:ext uri="{FF2B5EF4-FFF2-40B4-BE49-F238E27FC236}">
                  <a16:creationId xmlns:a16="http://schemas.microsoft.com/office/drawing/2014/main" id="{4E81AE5E-9AD2-AD7E-CDA0-F9D36451D727}"/>
                </a:ext>
              </a:extLst>
            </p:cNvPr>
            <p:cNvSpPr/>
            <p:nvPr/>
          </p:nvSpPr>
          <p:spPr>
            <a:xfrm>
              <a:off x="7281730" y="211621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1" name="Hexagon 60">
              <a:extLst>
                <a:ext uri="{FF2B5EF4-FFF2-40B4-BE49-F238E27FC236}">
                  <a16:creationId xmlns:a16="http://schemas.microsoft.com/office/drawing/2014/main" id="{B7C54191-E047-526B-5A6B-60024AC6E654}"/>
                </a:ext>
              </a:extLst>
            </p:cNvPr>
            <p:cNvSpPr/>
            <p:nvPr/>
          </p:nvSpPr>
          <p:spPr>
            <a:xfrm>
              <a:off x="6995413" y="2468880"/>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2" name="Hexagon 61">
              <a:extLst>
                <a:ext uri="{FF2B5EF4-FFF2-40B4-BE49-F238E27FC236}">
                  <a16:creationId xmlns:a16="http://schemas.microsoft.com/office/drawing/2014/main" id="{E0BB16C6-1842-6862-F0E0-7D065F8E9E30}"/>
                </a:ext>
              </a:extLst>
            </p:cNvPr>
            <p:cNvSpPr/>
            <p:nvPr/>
          </p:nvSpPr>
          <p:spPr>
            <a:xfrm>
              <a:off x="6963838" y="2713799"/>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3" name="Hexagon 62">
              <a:extLst>
                <a:ext uri="{FF2B5EF4-FFF2-40B4-BE49-F238E27FC236}">
                  <a16:creationId xmlns:a16="http://schemas.microsoft.com/office/drawing/2014/main" id="{F20960C8-A3DD-9D7B-C050-D63B675783C6}"/>
                </a:ext>
              </a:extLst>
            </p:cNvPr>
            <p:cNvSpPr/>
            <p:nvPr/>
          </p:nvSpPr>
          <p:spPr>
            <a:xfrm>
              <a:off x="7279944" y="2460433"/>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4" name="Trapezoid 292">
              <a:extLst>
                <a:ext uri="{FF2B5EF4-FFF2-40B4-BE49-F238E27FC236}">
                  <a16:creationId xmlns:a16="http://schemas.microsoft.com/office/drawing/2014/main" id="{E4CABB0E-83EC-27ED-742F-F914A38C62DA}"/>
                </a:ext>
              </a:extLst>
            </p:cNvPr>
            <p:cNvSpPr/>
            <p:nvPr/>
          </p:nvSpPr>
          <p:spPr>
            <a:xfrm rot="10800000">
              <a:off x="4812887" y="3879529"/>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5" name="TextBox 64">
              <a:extLst>
                <a:ext uri="{FF2B5EF4-FFF2-40B4-BE49-F238E27FC236}">
                  <a16:creationId xmlns:a16="http://schemas.microsoft.com/office/drawing/2014/main" id="{BF336CFE-350C-35DF-0703-8F6243C42253}"/>
                </a:ext>
              </a:extLst>
            </p:cNvPr>
            <p:cNvSpPr txBox="1"/>
            <p:nvPr/>
          </p:nvSpPr>
          <p:spPr>
            <a:xfrm>
              <a:off x="4829569" y="5107847"/>
              <a:ext cx="1198844"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polythene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cxnSp>
          <p:nvCxnSpPr>
            <p:cNvPr id="66" name="Curved Connector 315">
              <a:extLst>
                <a:ext uri="{FF2B5EF4-FFF2-40B4-BE49-F238E27FC236}">
                  <a16:creationId xmlns:a16="http://schemas.microsoft.com/office/drawing/2014/main" id="{3E9C4E49-DD01-48B8-1604-927F20801E11}"/>
                </a:ext>
              </a:extLst>
            </p:cNvPr>
            <p:cNvCxnSpPr/>
            <p:nvPr/>
          </p:nvCxnSpPr>
          <p:spPr>
            <a:xfrm>
              <a:off x="5111335" y="4669801"/>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67" name="Curved Connector 316">
              <a:extLst>
                <a:ext uri="{FF2B5EF4-FFF2-40B4-BE49-F238E27FC236}">
                  <a16:creationId xmlns:a16="http://schemas.microsoft.com/office/drawing/2014/main" id="{ED22B5DE-36AD-BEFC-46A5-85546A7AEEA0}"/>
                </a:ext>
              </a:extLst>
            </p:cNvPr>
            <p:cNvCxnSpPr/>
            <p:nvPr/>
          </p:nvCxnSpPr>
          <p:spPr>
            <a:xfrm>
              <a:off x="5392528" y="4704430"/>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68" name="Trapezoid 317">
              <a:extLst>
                <a:ext uri="{FF2B5EF4-FFF2-40B4-BE49-F238E27FC236}">
                  <a16:creationId xmlns:a16="http://schemas.microsoft.com/office/drawing/2014/main" id="{ABD9BEA2-C81E-6BDC-EDDB-96BB0FCC1EC3}"/>
                </a:ext>
              </a:extLst>
            </p:cNvPr>
            <p:cNvSpPr/>
            <p:nvPr/>
          </p:nvSpPr>
          <p:spPr>
            <a:xfrm rot="10800000">
              <a:off x="6419695" y="3885837"/>
              <a:ext cx="1285240" cy="1126277"/>
            </a:xfrm>
            <a:prstGeom prst="trapezoid">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9" name="TextBox 68">
              <a:extLst>
                <a:ext uri="{FF2B5EF4-FFF2-40B4-BE49-F238E27FC236}">
                  <a16:creationId xmlns:a16="http://schemas.microsoft.com/office/drawing/2014/main" id="{F26079B4-BD97-5C13-8894-732255414D10}"/>
                </a:ext>
              </a:extLst>
            </p:cNvPr>
            <p:cNvSpPr txBox="1"/>
            <p:nvPr/>
          </p:nvSpPr>
          <p:spPr>
            <a:xfrm>
              <a:off x="6224029" y="5103861"/>
              <a:ext cx="1825706"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biodegradable plastic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 worms</a:t>
              </a:r>
            </a:p>
          </p:txBody>
        </p:sp>
        <p:cxnSp>
          <p:nvCxnSpPr>
            <p:cNvPr id="70" name="Curved Connector 340">
              <a:extLst>
                <a:ext uri="{FF2B5EF4-FFF2-40B4-BE49-F238E27FC236}">
                  <a16:creationId xmlns:a16="http://schemas.microsoft.com/office/drawing/2014/main" id="{CC838F93-D671-B724-C7FA-DF124752D559}"/>
                </a:ext>
              </a:extLst>
            </p:cNvPr>
            <p:cNvCxnSpPr/>
            <p:nvPr/>
          </p:nvCxnSpPr>
          <p:spPr>
            <a:xfrm>
              <a:off x="6718143" y="4676109"/>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cxnSp>
          <p:nvCxnSpPr>
            <p:cNvPr id="71" name="Curved Connector 341">
              <a:extLst>
                <a:ext uri="{FF2B5EF4-FFF2-40B4-BE49-F238E27FC236}">
                  <a16:creationId xmlns:a16="http://schemas.microsoft.com/office/drawing/2014/main" id="{D6AF964B-AFA8-EA4E-BF4A-7FF8F1159062}"/>
                </a:ext>
              </a:extLst>
            </p:cNvPr>
            <p:cNvCxnSpPr/>
            <p:nvPr/>
          </p:nvCxnSpPr>
          <p:spPr>
            <a:xfrm>
              <a:off x="6999336" y="4710738"/>
              <a:ext cx="270387" cy="235542"/>
            </a:xfrm>
            <a:prstGeom prst="curvedConnector3">
              <a:avLst/>
            </a:prstGeom>
            <a:ln w="63500" cap="rnd">
              <a:solidFill>
                <a:schemeClr val="accent6">
                  <a:lumMod val="50000"/>
                </a:schemeClr>
              </a:solidFill>
              <a:round/>
            </a:ln>
          </p:spPr>
          <p:style>
            <a:lnRef idx="2">
              <a:schemeClr val="accent1"/>
            </a:lnRef>
            <a:fillRef idx="0">
              <a:schemeClr val="accent1"/>
            </a:fillRef>
            <a:effectRef idx="1">
              <a:schemeClr val="accent1"/>
            </a:effectRef>
            <a:fontRef idx="minor">
              <a:schemeClr val="tx1"/>
            </a:fontRef>
          </p:style>
        </p:cxnSp>
        <p:sp>
          <p:nvSpPr>
            <p:cNvPr id="72" name="Regular Pentagon 342">
              <a:extLst>
                <a:ext uri="{FF2B5EF4-FFF2-40B4-BE49-F238E27FC236}">
                  <a16:creationId xmlns:a16="http://schemas.microsoft.com/office/drawing/2014/main" id="{E5964AD2-3927-3571-D8D6-C855523E6B75}"/>
                </a:ext>
              </a:extLst>
            </p:cNvPr>
            <p:cNvSpPr/>
            <p:nvPr/>
          </p:nvSpPr>
          <p:spPr>
            <a:xfrm>
              <a:off x="5003239" y="422683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3" name="Regular Pentagon 343">
              <a:extLst>
                <a:ext uri="{FF2B5EF4-FFF2-40B4-BE49-F238E27FC236}">
                  <a16:creationId xmlns:a16="http://schemas.microsoft.com/office/drawing/2014/main" id="{151A1FF0-F9C0-0826-7430-6E9E7F8CAE8B}"/>
                </a:ext>
              </a:extLst>
            </p:cNvPr>
            <p:cNvSpPr/>
            <p:nvPr/>
          </p:nvSpPr>
          <p:spPr>
            <a:xfrm>
              <a:off x="5155639" y="437923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4" name="Regular Pentagon 344">
              <a:extLst>
                <a:ext uri="{FF2B5EF4-FFF2-40B4-BE49-F238E27FC236}">
                  <a16:creationId xmlns:a16="http://schemas.microsoft.com/office/drawing/2014/main" id="{A63B8723-297B-5D21-64AC-F938D1521C4F}"/>
                </a:ext>
              </a:extLst>
            </p:cNvPr>
            <p:cNvSpPr/>
            <p:nvPr/>
          </p:nvSpPr>
          <p:spPr>
            <a:xfrm>
              <a:off x="5308039" y="4531637"/>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5" name="Regular Pentagon 345">
              <a:extLst>
                <a:ext uri="{FF2B5EF4-FFF2-40B4-BE49-F238E27FC236}">
                  <a16:creationId xmlns:a16="http://schemas.microsoft.com/office/drawing/2014/main" id="{05C30247-52CF-7D25-264B-D6CEFD0A010D}"/>
                </a:ext>
              </a:extLst>
            </p:cNvPr>
            <p:cNvSpPr/>
            <p:nvPr/>
          </p:nvSpPr>
          <p:spPr>
            <a:xfrm>
              <a:off x="5513565" y="4402096"/>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6" name="Regular Pentagon 346">
              <a:extLst>
                <a:ext uri="{FF2B5EF4-FFF2-40B4-BE49-F238E27FC236}">
                  <a16:creationId xmlns:a16="http://schemas.microsoft.com/office/drawing/2014/main" id="{6A8B2E03-B1AE-DF44-5C3C-898DAC896BDB}"/>
                </a:ext>
              </a:extLst>
            </p:cNvPr>
            <p:cNvSpPr/>
            <p:nvPr/>
          </p:nvSpPr>
          <p:spPr>
            <a:xfrm>
              <a:off x="5361582" y="4272556"/>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7" name="Regular Pentagon 347">
              <a:extLst>
                <a:ext uri="{FF2B5EF4-FFF2-40B4-BE49-F238E27FC236}">
                  <a16:creationId xmlns:a16="http://schemas.microsoft.com/office/drawing/2014/main" id="{E515ADFB-081D-03DD-B940-840941405E64}"/>
                </a:ext>
              </a:extLst>
            </p:cNvPr>
            <p:cNvSpPr/>
            <p:nvPr/>
          </p:nvSpPr>
          <p:spPr>
            <a:xfrm>
              <a:off x="5748636" y="4439108"/>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8" name="Regular Pentagon 348">
              <a:extLst>
                <a:ext uri="{FF2B5EF4-FFF2-40B4-BE49-F238E27FC236}">
                  <a16:creationId xmlns:a16="http://schemas.microsoft.com/office/drawing/2014/main" id="{7DCFF43C-235F-9B5A-9C03-E1F2F5EAC97B}"/>
                </a:ext>
              </a:extLst>
            </p:cNvPr>
            <p:cNvSpPr/>
            <p:nvPr/>
          </p:nvSpPr>
          <p:spPr>
            <a:xfrm>
              <a:off x="5508104" y="3988712"/>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9" name="Regular Pentagon 349">
              <a:extLst>
                <a:ext uri="{FF2B5EF4-FFF2-40B4-BE49-F238E27FC236}">
                  <a16:creationId xmlns:a16="http://schemas.microsoft.com/office/drawing/2014/main" id="{D2991A9A-9E45-4F10-DB0E-CAD2C1302119}"/>
                </a:ext>
              </a:extLst>
            </p:cNvPr>
            <p:cNvSpPr/>
            <p:nvPr/>
          </p:nvSpPr>
          <p:spPr>
            <a:xfrm>
              <a:off x="5201138" y="4011571"/>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0" name="Regular Pentagon 350">
              <a:extLst>
                <a:ext uri="{FF2B5EF4-FFF2-40B4-BE49-F238E27FC236}">
                  <a16:creationId xmlns:a16="http://schemas.microsoft.com/office/drawing/2014/main" id="{01756862-1C7F-89F7-BE75-6994BF9202FC}"/>
                </a:ext>
              </a:extLst>
            </p:cNvPr>
            <p:cNvSpPr/>
            <p:nvPr/>
          </p:nvSpPr>
          <p:spPr>
            <a:xfrm>
              <a:off x="5822828" y="4125104"/>
              <a:ext cx="62377" cy="45719"/>
            </a:xfrm>
            <a:prstGeom prst="pentagon">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1" name="Hexagon 80">
              <a:extLst>
                <a:ext uri="{FF2B5EF4-FFF2-40B4-BE49-F238E27FC236}">
                  <a16:creationId xmlns:a16="http://schemas.microsoft.com/office/drawing/2014/main" id="{86A0822C-853E-3D3D-F9EB-3069A348AD2C}"/>
                </a:ext>
              </a:extLst>
            </p:cNvPr>
            <p:cNvSpPr/>
            <p:nvPr/>
          </p:nvSpPr>
          <p:spPr>
            <a:xfrm>
              <a:off x="6672424" y="4508777"/>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2" name="Hexagon 81">
              <a:extLst>
                <a:ext uri="{FF2B5EF4-FFF2-40B4-BE49-F238E27FC236}">
                  <a16:creationId xmlns:a16="http://schemas.microsoft.com/office/drawing/2014/main" id="{5CD1672C-25E7-FB07-8FF4-F49D4CDEA5D5}"/>
                </a:ext>
              </a:extLst>
            </p:cNvPr>
            <p:cNvSpPr/>
            <p:nvPr/>
          </p:nvSpPr>
          <p:spPr>
            <a:xfrm>
              <a:off x="6603845" y="4104765"/>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3" name="Hexagon 82">
              <a:extLst>
                <a:ext uri="{FF2B5EF4-FFF2-40B4-BE49-F238E27FC236}">
                  <a16:creationId xmlns:a16="http://schemas.microsoft.com/office/drawing/2014/main" id="{F627F3BA-F68B-79D6-F85B-3E693A4F772D}"/>
                </a:ext>
              </a:extLst>
            </p:cNvPr>
            <p:cNvSpPr/>
            <p:nvPr/>
          </p:nvSpPr>
          <p:spPr>
            <a:xfrm>
              <a:off x="6818481" y="420628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4" name="Hexagon 83">
              <a:extLst>
                <a:ext uri="{FF2B5EF4-FFF2-40B4-BE49-F238E27FC236}">
                  <a16:creationId xmlns:a16="http://schemas.microsoft.com/office/drawing/2014/main" id="{D9DC93D4-E290-489D-3B2C-DE84C42EBEBD}"/>
                </a:ext>
              </a:extLst>
            </p:cNvPr>
            <p:cNvSpPr/>
            <p:nvPr/>
          </p:nvSpPr>
          <p:spPr>
            <a:xfrm>
              <a:off x="7234680" y="4358689"/>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5" name="Hexagon 84">
              <a:extLst>
                <a:ext uri="{FF2B5EF4-FFF2-40B4-BE49-F238E27FC236}">
                  <a16:creationId xmlns:a16="http://schemas.microsoft.com/office/drawing/2014/main" id="{B69C7FFC-8855-E87A-894C-A7F82802F5EC}"/>
                </a:ext>
              </a:extLst>
            </p:cNvPr>
            <p:cNvSpPr/>
            <p:nvPr/>
          </p:nvSpPr>
          <p:spPr>
            <a:xfrm>
              <a:off x="7119109" y="4017873"/>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6" name="Hexagon 85">
              <a:extLst>
                <a:ext uri="{FF2B5EF4-FFF2-40B4-BE49-F238E27FC236}">
                  <a16:creationId xmlns:a16="http://schemas.microsoft.com/office/drawing/2014/main" id="{139A5467-BE4A-7A43-AD59-3B98C5263F21}"/>
                </a:ext>
              </a:extLst>
            </p:cNvPr>
            <p:cNvSpPr/>
            <p:nvPr/>
          </p:nvSpPr>
          <p:spPr>
            <a:xfrm>
              <a:off x="7271509" y="4170273"/>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7" name="Hexagon 86">
              <a:extLst>
                <a:ext uri="{FF2B5EF4-FFF2-40B4-BE49-F238E27FC236}">
                  <a16:creationId xmlns:a16="http://schemas.microsoft.com/office/drawing/2014/main" id="{91710896-5B0C-341E-A536-E125FD0DDB61}"/>
                </a:ext>
              </a:extLst>
            </p:cNvPr>
            <p:cNvSpPr/>
            <p:nvPr/>
          </p:nvSpPr>
          <p:spPr>
            <a:xfrm>
              <a:off x="6985192" y="4522937"/>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8" name="Hexagon 87">
              <a:extLst>
                <a:ext uri="{FF2B5EF4-FFF2-40B4-BE49-F238E27FC236}">
                  <a16:creationId xmlns:a16="http://schemas.microsoft.com/office/drawing/2014/main" id="{13A39424-DEBB-49A2-90F4-6A704AF884D2}"/>
                </a:ext>
              </a:extLst>
            </p:cNvPr>
            <p:cNvSpPr/>
            <p:nvPr/>
          </p:nvSpPr>
          <p:spPr>
            <a:xfrm>
              <a:off x="6953617" y="4767856"/>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9" name="Hexagon 88">
              <a:extLst>
                <a:ext uri="{FF2B5EF4-FFF2-40B4-BE49-F238E27FC236}">
                  <a16:creationId xmlns:a16="http://schemas.microsoft.com/office/drawing/2014/main" id="{D0DD1784-B16B-5065-24D2-D1ED92161AD4}"/>
                </a:ext>
              </a:extLst>
            </p:cNvPr>
            <p:cNvSpPr/>
            <p:nvPr/>
          </p:nvSpPr>
          <p:spPr>
            <a:xfrm>
              <a:off x="7269723" y="4514490"/>
              <a:ext cx="45719" cy="45719"/>
            </a:xfrm>
            <a:prstGeom prst="hexagon">
              <a:avLst/>
            </a:prstGeom>
            <a:solidFill>
              <a:srgbClr val="000090"/>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72" name="TextBox 171">
            <a:extLst>
              <a:ext uri="{FF2B5EF4-FFF2-40B4-BE49-F238E27FC236}">
                <a16:creationId xmlns:a16="http://schemas.microsoft.com/office/drawing/2014/main" id="{10ACF0A9-8628-884D-B9DE-B477B4D5D726}"/>
              </a:ext>
            </a:extLst>
          </p:cNvPr>
          <p:cNvSpPr txBox="1"/>
          <p:nvPr/>
        </p:nvSpPr>
        <p:spPr>
          <a:xfrm>
            <a:off x="629465" y="1242822"/>
            <a:ext cx="8496944" cy="646331"/>
          </a:xfrm>
          <a:prstGeom prst="rect">
            <a:avLst/>
          </a:prstGeom>
          <a:noFill/>
        </p:spPr>
        <p:txBody>
          <a:bodyPr wrap="square" rtlCol="0">
            <a:spAutoFit/>
          </a:bodyPr>
          <a:lstStyle/>
          <a:p>
            <a:r>
              <a:rPr lang="en-US" dirty="0"/>
              <a:t>They set up 8 different </a:t>
            </a:r>
            <a:r>
              <a:rPr lang="en-US" b="1" dirty="0"/>
              <a:t>treatments</a:t>
            </a:r>
            <a:r>
              <a:rPr lang="en-US" dirty="0"/>
              <a:t> with different combinations of plastics, worms and ryegrass.</a:t>
            </a:r>
          </a:p>
        </p:txBody>
      </p:sp>
      <p:sp>
        <p:nvSpPr>
          <p:cNvPr id="174" name="Rectangle: Rounded Corners 173">
            <a:extLst>
              <a:ext uri="{FF2B5EF4-FFF2-40B4-BE49-F238E27FC236}">
                <a16:creationId xmlns:a16="http://schemas.microsoft.com/office/drawing/2014/main" id="{B4637DFB-2F9A-8B0C-4209-2E3B2E4830E8}"/>
              </a:ext>
            </a:extLst>
          </p:cNvPr>
          <p:cNvSpPr/>
          <p:nvPr/>
        </p:nvSpPr>
        <p:spPr>
          <a:xfrm>
            <a:off x="741255" y="5893815"/>
            <a:ext cx="3583948" cy="6872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repeated each treatment 5 times?</a:t>
            </a:r>
          </a:p>
        </p:txBody>
      </p:sp>
      <p:sp>
        <p:nvSpPr>
          <p:cNvPr id="176" name="Rectangle: Rounded Corners 175">
            <a:extLst>
              <a:ext uri="{FF2B5EF4-FFF2-40B4-BE49-F238E27FC236}">
                <a16:creationId xmlns:a16="http://schemas.microsoft.com/office/drawing/2014/main" id="{F8BECC2F-FD7E-7610-5EA0-317A25FE5FAB}"/>
              </a:ext>
            </a:extLst>
          </p:cNvPr>
          <p:cNvSpPr/>
          <p:nvPr/>
        </p:nvSpPr>
        <p:spPr>
          <a:xfrm>
            <a:off x="4820063" y="5893815"/>
            <a:ext cx="3527214" cy="6872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weighed the worms?</a:t>
            </a:r>
          </a:p>
        </p:txBody>
      </p:sp>
    </p:spTree>
    <p:extLst>
      <p:ext uri="{BB962C8B-B14F-4D97-AF65-F5344CB8AC3E}">
        <p14:creationId xmlns:p14="http://schemas.microsoft.com/office/powerpoint/2010/main" val="192739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4BEC0-B9DF-5DBD-5381-AA2FD97746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12A8D9-013B-7EBA-D009-BBCB0B0E3F5B}"/>
              </a:ext>
            </a:extLst>
          </p:cNvPr>
          <p:cNvSpPr>
            <a:spLocks noGrp="1"/>
          </p:cNvSpPr>
          <p:nvPr>
            <p:ph type="title"/>
          </p:nvPr>
        </p:nvSpPr>
        <p:spPr>
          <a:xfrm>
            <a:off x="628652" y="365126"/>
            <a:ext cx="8056452" cy="1348195"/>
          </a:xfrm>
        </p:spPr>
        <p:txBody>
          <a:bodyPr/>
          <a:lstStyle/>
          <a:p>
            <a:r>
              <a:rPr lang="en-GB" dirty="0">
                <a:latin typeface="+mn-lt"/>
                <a:cs typeface="Calibri"/>
              </a:rPr>
              <a:t>How did microplastics affect earthworms?</a:t>
            </a:r>
            <a:endParaRPr lang="en-US" dirty="0"/>
          </a:p>
        </p:txBody>
      </p:sp>
      <p:sp>
        <p:nvSpPr>
          <p:cNvPr id="4" name="TextBox 3">
            <a:extLst>
              <a:ext uri="{FF2B5EF4-FFF2-40B4-BE49-F238E27FC236}">
                <a16:creationId xmlns:a16="http://schemas.microsoft.com/office/drawing/2014/main" id="{962E1B79-B55E-6174-3CA7-5351C9A94095}"/>
              </a:ext>
            </a:extLst>
          </p:cNvPr>
          <p:cNvSpPr txBox="1"/>
          <p:nvPr/>
        </p:nvSpPr>
        <p:spPr>
          <a:xfrm>
            <a:off x="628652" y="2019883"/>
            <a:ext cx="2390235" cy="923330"/>
          </a:xfrm>
          <a:prstGeom prst="rect">
            <a:avLst/>
          </a:prstGeom>
          <a:noFill/>
        </p:spPr>
        <p:txBody>
          <a:bodyPr wrap="square" rtlCol="0">
            <a:spAutoFit/>
          </a:bodyPr>
          <a:lstStyle/>
          <a:p>
            <a:r>
              <a:rPr lang="en-US" dirty="0"/>
              <a:t>polythene particles</a:t>
            </a:r>
          </a:p>
          <a:p>
            <a:endParaRPr lang="en-US" dirty="0"/>
          </a:p>
          <a:p>
            <a:r>
              <a:rPr lang="en-US" dirty="0"/>
              <a:t>nylon and acrylic fibres</a:t>
            </a:r>
          </a:p>
        </p:txBody>
      </p:sp>
      <p:sp>
        <p:nvSpPr>
          <p:cNvPr id="5" name="TextBox 4">
            <a:extLst>
              <a:ext uri="{FF2B5EF4-FFF2-40B4-BE49-F238E27FC236}">
                <a16:creationId xmlns:a16="http://schemas.microsoft.com/office/drawing/2014/main" id="{0C0B23CB-495C-C3FB-5243-B30B744D8489}"/>
              </a:ext>
            </a:extLst>
          </p:cNvPr>
          <p:cNvSpPr txBox="1"/>
          <p:nvPr/>
        </p:nvSpPr>
        <p:spPr>
          <a:xfrm>
            <a:off x="5050571" y="1982753"/>
            <a:ext cx="2469299" cy="923330"/>
          </a:xfrm>
          <a:prstGeom prst="rect">
            <a:avLst/>
          </a:prstGeom>
          <a:noFill/>
        </p:spPr>
        <p:txBody>
          <a:bodyPr wrap="square" rtlCol="0">
            <a:spAutoFit/>
          </a:bodyPr>
          <a:lstStyle/>
          <a:p>
            <a:r>
              <a:rPr lang="en-US" dirty="0">
                <a:solidFill>
                  <a:srgbClr val="3EB1C8"/>
                </a:solidFill>
              </a:rPr>
              <a:t>no effect</a:t>
            </a:r>
          </a:p>
          <a:p>
            <a:endParaRPr lang="en-US" dirty="0">
              <a:solidFill>
                <a:srgbClr val="3EB1C8"/>
              </a:solidFill>
            </a:endParaRPr>
          </a:p>
          <a:p>
            <a:r>
              <a:rPr lang="en-US" dirty="0">
                <a:solidFill>
                  <a:srgbClr val="3EB1C8"/>
                </a:solidFill>
              </a:rPr>
              <a:t>decreased germination</a:t>
            </a:r>
          </a:p>
        </p:txBody>
      </p:sp>
      <p:sp>
        <p:nvSpPr>
          <p:cNvPr id="6" name="TextBox 5">
            <a:extLst>
              <a:ext uri="{FF2B5EF4-FFF2-40B4-BE49-F238E27FC236}">
                <a16:creationId xmlns:a16="http://schemas.microsoft.com/office/drawing/2014/main" id="{7B78614C-46AA-8674-0E8C-B49070C50F9B}"/>
              </a:ext>
            </a:extLst>
          </p:cNvPr>
          <p:cNvSpPr txBox="1"/>
          <p:nvPr/>
        </p:nvSpPr>
        <p:spPr>
          <a:xfrm>
            <a:off x="628653" y="3143128"/>
            <a:ext cx="2969364" cy="646331"/>
          </a:xfrm>
          <a:prstGeom prst="rect">
            <a:avLst/>
          </a:prstGeom>
          <a:noFill/>
        </p:spPr>
        <p:txBody>
          <a:bodyPr wrap="square" rtlCol="0">
            <a:spAutoFit/>
          </a:bodyPr>
          <a:lstStyle/>
          <a:p>
            <a:r>
              <a:rPr lang="en-US" dirty="0"/>
              <a:t>biodegradable plastic particles</a:t>
            </a:r>
          </a:p>
        </p:txBody>
      </p:sp>
      <p:sp>
        <p:nvSpPr>
          <p:cNvPr id="7" name="TextBox 6">
            <a:extLst>
              <a:ext uri="{FF2B5EF4-FFF2-40B4-BE49-F238E27FC236}">
                <a16:creationId xmlns:a16="http://schemas.microsoft.com/office/drawing/2014/main" id="{E3DF29FB-A274-0706-9686-4BF62C3B7A48}"/>
              </a:ext>
            </a:extLst>
          </p:cNvPr>
          <p:cNvSpPr txBox="1"/>
          <p:nvPr/>
        </p:nvSpPr>
        <p:spPr>
          <a:xfrm>
            <a:off x="5061990" y="3131812"/>
            <a:ext cx="3463141" cy="657647"/>
          </a:xfrm>
          <a:prstGeom prst="rect">
            <a:avLst/>
          </a:prstGeom>
          <a:noFill/>
        </p:spPr>
        <p:txBody>
          <a:bodyPr wrap="square" rtlCol="0">
            <a:spAutoFit/>
          </a:bodyPr>
          <a:lstStyle/>
          <a:p>
            <a:r>
              <a:rPr lang="en-US" dirty="0">
                <a:solidFill>
                  <a:srgbClr val="3EB1C8"/>
                </a:solidFill>
              </a:rPr>
              <a:t>more shoots than usual and shorter shoots than usual</a:t>
            </a:r>
          </a:p>
        </p:txBody>
      </p:sp>
      <p:sp>
        <p:nvSpPr>
          <p:cNvPr id="8" name="TextBox 7">
            <a:extLst>
              <a:ext uri="{FF2B5EF4-FFF2-40B4-BE49-F238E27FC236}">
                <a16:creationId xmlns:a16="http://schemas.microsoft.com/office/drawing/2014/main" id="{4B680F4C-24A4-099C-7780-14B521925E06}"/>
              </a:ext>
            </a:extLst>
          </p:cNvPr>
          <p:cNvSpPr txBox="1"/>
          <p:nvPr/>
        </p:nvSpPr>
        <p:spPr>
          <a:xfrm>
            <a:off x="628652" y="3981112"/>
            <a:ext cx="2273962" cy="369332"/>
          </a:xfrm>
          <a:prstGeom prst="rect">
            <a:avLst/>
          </a:prstGeom>
          <a:noFill/>
        </p:spPr>
        <p:txBody>
          <a:bodyPr wrap="square" rtlCol="0">
            <a:spAutoFit/>
          </a:bodyPr>
          <a:lstStyle/>
          <a:p>
            <a:r>
              <a:rPr lang="en-US" dirty="0"/>
              <a:t>polythene particles</a:t>
            </a:r>
          </a:p>
        </p:txBody>
      </p:sp>
      <p:sp>
        <p:nvSpPr>
          <p:cNvPr id="9" name="TextBox 8">
            <a:extLst>
              <a:ext uri="{FF2B5EF4-FFF2-40B4-BE49-F238E27FC236}">
                <a16:creationId xmlns:a16="http://schemas.microsoft.com/office/drawing/2014/main" id="{C234650D-D087-5631-C8EF-48C6F91EC95C}"/>
              </a:ext>
            </a:extLst>
          </p:cNvPr>
          <p:cNvSpPr txBox="1"/>
          <p:nvPr/>
        </p:nvSpPr>
        <p:spPr>
          <a:xfrm>
            <a:off x="5053353" y="3842613"/>
            <a:ext cx="3634080" cy="646331"/>
          </a:xfrm>
          <a:prstGeom prst="rect">
            <a:avLst/>
          </a:prstGeom>
          <a:noFill/>
        </p:spPr>
        <p:txBody>
          <a:bodyPr wrap="square" rtlCol="0">
            <a:spAutoFit/>
          </a:bodyPr>
          <a:lstStyle/>
          <a:p>
            <a:r>
              <a:rPr lang="en-US" dirty="0">
                <a:solidFill>
                  <a:srgbClr val="3EB1C8"/>
                </a:solidFill>
              </a:rPr>
              <a:t>even more roots* than with biodegradable plastic particles</a:t>
            </a:r>
          </a:p>
        </p:txBody>
      </p:sp>
      <p:sp>
        <p:nvSpPr>
          <p:cNvPr id="10" name="TextBox 9">
            <a:extLst>
              <a:ext uri="{FF2B5EF4-FFF2-40B4-BE49-F238E27FC236}">
                <a16:creationId xmlns:a16="http://schemas.microsoft.com/office/drawing/2014/main" id="{C7C78FC7-717D-0FED-5552-79C7934DCF61}"/>
              </a:ext>
            </a:extLst>
          </p:cNvPr>
          <p:cNvSpPr txBox="1"/>
          <p:nvPr/>
        </p:nvSpPr>
        <p:spPr>
          <a:xfrm>
            <a:off x="628652" y="5203677"/>
            <a:ext cx="1845574" cy="369332"/>
          </a:xfrm>
          <a:prstGeom prst="rect">
            <a:avLst/>
          </a:prstGeom>
          <a:noFill/>
        </p:spPr>
        <p:txBody>
          <a:bodyPr wrap="square" rtlCol="0">
            <a:spAutoFit/>
          </a:bodyPr>
          <a:lstStyle/>
          <a:p>
            <a:r>
              <a:rPr lang="en-US" dirty="0"/>
              <a:t>all microplastics</a:t>
            </a:r>
          </a:p>
        </p:txBody>
      </p:sp>
      <p:sp>
        <p:nvSpPr>
          <p:cNvPr id="11" name="TextBox 10">
            <a:extLst>
              <a:ext uri="{FF2B5EF4-FFF2-40B4-BE49-F238E27FC236}">
                <a16:creationId xmlns:a16="http://schemas.microsoft.com/office/drawing/2014/main" id="{89C2E7ED-E84E-525C-3ED5-6B089C06F0F5}"/>
              </a:ext>
            </a:extLst>
          </p:cNvPr>
          <p:cNvSpPr txBox="1"/>
          <p:nvPr/>
        </p:nvSpPr>
        <p:spPr>
          <a:xfrm>
            <a:off x="5040640" y="5102308"/>
            <a:ext cx="3899465" cy="646331"/>
          </a:xfrm>
          <a:prstGeom prst="rect">
            <a:avLst/>
          </a:prstGeom>
          <a:noFill/>
        </p:spPr>
        <p:txBody>
          <a:bodyPr wrap="square" rtlCol="0">
            <a:spAutoFit/>
          </a:bodyPr>
          <a:lstStyle/>
          <a:p>
            <a:r>
              <a:rPr lang="en-US" dirty="0">
                <a:solidFill>
                  <a:srgbClr val="3EB1C8"/>
                </a:solidFill>
              </a:rPr>
              <a:t>change in the types of green substances (chlorophylls) made in leaves</a:t>
            </a:r>
          </a:p>
        </p:txBody>
      </p:sp>
      <p:cxnSp>
        <p:nvCxnSpPr>
          <p:cNvPr id="12" name="Straight Arrow Connector 11">
            <a:extLst>
              <a:ext uri="{FF2B5EF4-FFF2-40B4-BE49-F238E27FC236}">
                <a16:creationId xmlns:a16="http://schemas.microsoft.com/office/drawing/2014/main" id="{301D3A30-E5BF-3CC8-8D75-A025B2C93E38}"/>
              </a:ext>
            </a:extLst>
          </p:cNvPr>
          <p:cNvCxnSpPr>
            <a:cxnSpLocks/>
          </p:cNvCxnSpPr>
          <p:nvPr/>
        </p:nvCxnSpPr>
        <p:spPr>
          <a:xfrm>
            <a:off x="2943924" y="2204864"/>
            <a:ext cx="20664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DB4468AD-8597-E30F-C442-DC8AE59C8DD0}"/>
              </a:ext>
            </a:extLst>
          </p:cNvPr>
          <p:cNvCxnSpPr>
            <a:cxnSpLocks/>
          </p:cNvCxnSpPr>
          <p:nvPr/>
        </p:nvCxnSpPr>
        <p:spPr>
          <a:xfrm>
            <a:off x="2947901" y="2739959"/>
            <a:ext cx="2067949"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21565CDE-1BF1-98D8-AA8E-201F438114F2}"/>
              </a:ext>
            </a:extLst>
          </p:cNvPr>
          <p:cNvCxnSpPr>
            <a:cxnSpLocks/>
          </p:cNvCxnSpPr>
          <p:nvPr/>
        </p:nvCxnSpPr>
        <p:spPr>
          <a:xfrm>
            <a:off x="2933033" y="3429000"/>
            <a:ext cx="20664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1721AF93-15A0-7978-4C2A-BE0059191413}"/>
              </a:ext>
            </a:extLst>
          </p:cNvPr>
          <p:cNvCxnSpPr>
            <a:cxnSpLocks/>
          </p:cNvCxnSpPr>
          <p:nvPr/>
        </p:nvCxnSpPr>
        <p:spPr>
          <a:xfrm>
            <a:off x="2879834" y="4190287"/>
            <a:ext cx="2146893" cy="988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6" name="Picture 15" descr="A picture containing logo&#10;&#10;Description automatically generated">
            <a:extLst>
              <a:ext uri="{FF2B5EF4-FFF2-40B4-BE49-F238E27FC236}">
                <a16:creationId xmlns:a16="http://schemas.microsoft.com/office/drawing/2014/main" id="{F16897FB-A9C8-4F53-92EE-0352C0A38A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62783" y="1884144"/>
            <a:ext cx="1072891" cy="1033119"/>
          </a:xfrm>
          <a:prstGeom prst="rect">
            <a:avLst/>
          </a:prstGeom>
        </p:spPr>
      </p:pic>
      <p:pic>
        <p:nvPicPr>
          <p:cNvPr id="17" name="Picture 16" descr="A picture containing plant, silhouette&#10;&#10;Description automatically generated">
            <a:extLst>
              <a:ext uri="{FF2B5EF4-FFF2-40B4-BE49-F238E27FC236}">
                <a16:creationId xmlns:a16="http://schemas.microsoft.com/office/drawing/2014/main" id="{31FA1691-447F-CDF0-F5A5-82DFDEE4BED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60683" y="3376453"/>
            <a:ext cx="917826" cy="1534354"/>
          </a:xfrm>
          <a:prstGeom prst="rect">
            <a:avLst/>
          </a:prstGeom>
        </p:spPr>
      </p:pic>
      <p:pic>
        <p:nvPicPr>
          <p:cNvPr id="18" name="Picture 17" descr="A close up of a leaf&#10;&#10;Description automatically generated with medium confidence">
            <a:extLst>
              <a:ext uri="{FF2B5EF4-FFF2-40B4-BE49-F238E27FC236}">
                <a16:creationId xmlns:a16="http://schemas.microsoft.com/office/drawing/2014/main" id="{127CB336-E2E3-AC96-6176-25679E6DE6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34109" y="5161539"/>
            <a:ext cx="1545094" cy="986286"/>
          </a:xfrm>
          <a:prstGeom prst="rect">
            <a:avLst/>
          </a:prstGeom>
        </p:spPr>
      </p:pic>
      <p:sp>
        <p:nvSpPr>
          <p:cNvPr id="19" name="TextBox 18">
            <a:extLst>
              <a:ext uri="{FF2B5EF4-FFF2-40B4-BE49-F238E27FC236}">
                <a16:creationId xmlns:a16="http://schemas.microsoft.com/office/drawing/2014/main" id="{A67DC323-34EC-E157-3CD1-76256ABDDE53}"/>
              </a:ext>
            </a:extLst>
          </p:cNvPr>
          <p:cNvSpPr txBox="1"/>
          <p:nvPr/>
        </p:nvSpPr>
        <p:spPr>
          <a:xfrm>
            <a:off x="3161345" y="1477137"/>
            <a:ext cx="1482544" cy="369332"/>
          </a:xfrm>
          <a:prstGeom prst="rect">
            <a:avLst/>
          </a:prstGeom>
          <a:noFill/>
        </p:spPr>
        <p:txBody>
          <a:bodyPr wrap="square" rtlCol="0">
            <a:spAutoFit/>
          </a:bodyPr>
          <a:lstStyle/>
          <a:p>
            <a:r>
              <a:rPr lang="en-GB" b="1" dirty="0"/>
              <a:t>Germination</a:t>
            </a:r>
          </a:p>
        </p:txBody>
      </p:sp>
      <p:sp>
        <p:nvSpPr>
          <p:cNvPr id="20" name="TextBox 19">
            <a:extLst>
              <a:ext uri="{FF2B5EF4-FFF2-40B4-BE49-F238E27FC236}">
                <a16:creationId xmlns:a16="http://schemas.microsoft.com/office/drawing/2014/main" id="{27C060E7-EB6A-579D-4F02-7E30413B3447}"/>
              </a:ext>
            </a:extLst>
          </p:cNvPr>
          <p:cNvSpPr txBox="1"/>
          <p:nvPr/>
        </p:nvSpPr>
        <p:spPr>
          <a:xfrm>
            <a:off x="3291638" y="3007121"/>
            <a:ext cx="1601307" cy="369332"/>
          </a:xfrm>
          <a:prstGeom prst="rect">
            <a:avLst/>
          </a:prstGeom>
          <a:noFill/>
        </p:spPr>
        <p:txBody>
          <a:bodyPr wrap="square" rtlCol="0">
            <a:spAutoFit/>
          </a:bodyPr>
          <a:lstStyle/>
          <a:p>
            <a:r>
              <a:rPr lang="en-GB" b="1" dirty="0"/>
              <a:t>Plant growth</a:t>
            </a:r>
          </a:p>
        </p:txBody>
      </p:sp>
      <p:sp>
        <p:nvSpPr>
          <p:cNvPr id="21" name="TextBox 20">
            <a:extLst>
              <a:ext uri="{FF2B5EF4-FFF2-40B4-BE49-F238E27FC236}">
                <a16:creationId xmlns:a16="http://schemas.microsoft.com/office/drawing/2014/main" id="{6478711E-A04B-5909-D33F-9EE8FE9BE4F7}"/>
              </a:ext>
            </a:extLst>
          </p:cNvPr>
          <p:cNvSpPr txBox="1"/>
          <p:nvPr/>
        </p:nvSpPr>
        <p:spPr>
          <a:xfrm>
            <a:off x="3236795" y="5528703"/>
            <a:ext cx="1324866" cy="646331"/>
          </a:xfrm>
          <a:prstGeom prst="rect">
            <a:avLst/>
          </a:prstGeom>
          <a:noFill/>
        </p:spPr>
        <p:txBody>
          <a:bodyPr wrap="square" rtlCol="0">
            <a:spAutoFit/>
          </a:bodyPr>
          <a:lstStyle/>
          <a:p>
            <a:r>
              <a:rPr lang="en-GB" b="1"/>
              <a:t>Leafy substances</a:t>
            </a:r>
          </a:p>
        </p:txBody>
      </p:sp>
      <p:cxnSp>
        <p:nvCxnSpPr>
          <p:cNvPr id="22" name="Straight Arrow Connector 21">
            <a:extLst>
              <a:ext uri="{FF2B5EF4-FFF2-40B4-BE49-F238E27FC236}">
                <a16:creationId xmlns:a16="http://schemas.microsoft.com/office/drawing/2014/main" id="{E2EA339A-CBAF-59A8-2E32-C653D8A3C599}"/>
              </a:ext>
            </a:extLst>
          </p:cNvPr>
          <p:cNvCxnSpPr>
            <a:cxnSpLocks/>
          </p:cNvCxnSpPr>
          <p:nvPr/>
        </p:nvCxnSpPr>
        <p:spPr>
          <a:xfrm>
            <a:off x="2515433" y="5445224"/>
            <a:ext cx="24840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0698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6A74F-1E8F-F376-60E0-12D093096E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197A18-E155-CD53-B148-D3B8B2C4ADE7}"/>
              </a:ext>
            </a:extLst>
          </p:cNvPr>
          <p:cNvSpPr>
            <a:spLocks noGrp="1"/>
          </p:cNvSpPr>
          <p:nvPr>
            <p:ph type="title"/>
          </p:nvPr>
        </p:nvSpPr>
        <p:spPr>
          <a:xfrm>
            <a:off x="628652" y="365126"/>
            <a:ext cx="8119812" cy="1325562"/>
          </a:xfrm>
        </p:spPr>
        <p:txBody>
          <a:bodyPr/>
          <a:lstStyle/>
          <a:p>
            <a:r>
              <a:rPr lang="en-GB" dirty="0">
                <a:latin typeface="+mn-lt"/>
              </a:rPr>
              <a:t>How did microplastics affect earthworms?</a:t>
            </a:r>
          </a:p>
        </p:txBody>
      </p:sp>
      <p:sp>
        <p:nvSpPr>
          <p:cNvPr id="6" name="TextBox 5">
            <a:extLst>
              <a:ext uri="{FF2B5EF4-FFF2-40B4-BE49-F238E27FC236}">
                <a16:creationId xmlns:a16="http://schemas.microsoft.com/office/drawing/2014/main" id="{389A3634-4F28-6C53-DC7C-8B125EFDED0D}"/>
              </a:ext>
            </a:extLst>
          </p:cNvPr>
          <p:cNvSpPr txBox="1"/>
          <p:nvPr/>
        </p:nvSpPr>
        <p:spPr>
          <a:xfrm>
            <a:off x="628652" y="1926914"/>
            <a:ext cx="2165199" cy="923330"/>
          </a:xfrm>
          <a:prstGeom prst="rect">
            <a:avLst/>
          </a:prstGeom>
          <a:noFill/>
        </p:spPr>
        <p:txBody>
          <a:bodyPr wrap="square" rtlCol="0">
            <a:spAutoFit/>
          </a:bodyPr>
          <a:lstStyle/>
          <a:p>
            <a:r>
              <a:rPr lang="en-US" dirty="0"/>
              <a:t>In pots with no microplastics (</a:t>
            </a:r>
            <a:r>
              <a:rPr lang="en-US" b="1" dirty="0"/>
              <a:t>control</a:t>
            </a:r>
            <a:r>
              <a:rPr lang="en-US" dirty="0"/>
              <a:t>)</a:t>
            </a:r>
          </a:p>
        </p:txBody>
      </p:sp>
      <p:sp>
        <p:nvSpPr>
          <p:cNvPr id="7" name="TextBox 6">
            <a:extLst>
              <a:ext uri="{FF2B5EF4-FFF2-40B4-BE49-F238E27FC236}">
                <a16:creationId xmlns:a16="http://schemas.microsoft.com/office/drawing/2014/main" id="{E43FC2E4-8F47-4613-581D-038E1616C865}"/>
              </a:ext>
            </a:extLst>
          </p:cNvPr>
          <p:cNvSpPr txBox="1"/>
          <p:nvPr/>
        </p:nvSpPr>
        <p:spPr>
          <a:xfrm>
            <a:off x="628652" y="3075908"/>
            <a:ext cx="1776329" cy="646331"/>
          </a:xfrm>
          <a:prstGeom prst="rect">
            <a:avLst/>
          </a:prstGeom>
          <a:noFill/>
        </p:spPr>
        <p:txBody>
          <a:bodyPr wrap="square" rtlCol="0">
            <a:spAutoFit/>
          </a:bodyPr>
          <a:lstStyle/>
          <a:p>
            <a:r>
              <a:rPr lang="en-US" dirty="0"/>
              <a:t>In pots with  </a:t>
            </a:r>
            <a:r>
              <a:rPr lang="en-US" b="1" dirty="0"/>
              <a:t>microplastics</a:t>
            </a:r>
          </a:p>
        </p:txBody>
      </p:sp>
      <p:sp>
        <p:nvSpPr>
          <p:cNvPr id="8" name="TextBox 7">
            <a:extLst>
              <a:ext uri="{FF2B5EF4-FFF2-40B4-BE49-F238E27FC236}">
                <a16:creationId xmlns:a16="http://schemas.microsoft.com/office/drawing/2014/main" id="{A5034958-6501-6443-86F7-FDB82F9CC93C}"/>
              </a:ext>
            </a:extLst>
          </p:cNvPr>
          <p:cNvSpPr txBox="1"/>
          <p:nvPr/>
        </p:nvSpPr>
        <p:spPr>
          <a:xfrm>
            <a:off x="4711059" y="3075495"/>
            <a:ext cx="2232248" cy="646331"/>
          </a:xfrm>
          <a:prstGeom prst="rect">
            <a:avLst/>
          </a:prstGeom>
          <a:noFill/>
        </p:spPr>
        <p:txBody>
          <a:bodyPr wrap="square" rtlCol="0">
            <a:spAutoFit/>
          </a:bodyPr>
          <a:lstStyle/>
          <a:p>
            <a:r>
              <a:rPr lang="en-US" dirty="0"/>
              <a:t>Earthworms lost weight</a:t>
            </a:r>
          </a:p>
        </p:txBody>
      </p:sp>
      <p:sp>
        <p:nvSpPr>
          <p:cNvPr id="9" name="TextBox 8">
            <a:extLst>
              <a:ext uri="{FF2B5EF4-FFF2-40B4-BE49-F238E27FC236}">
                <a16:creationId xmlns:a16="http://schemas.microsoft.com/office/drawing/2014/main" id="{6D8ED9D5-309E-DCFD-0299-78F5BD690062}"/>
              </a:ext>
            </a:extLst>
          </p:cNvPr>
          <p:cNvSpPr txBox="1"/>
          <p:nvPr/>
        </p:nvSpPr>
        <p:spPr>
          <a:xfrm>
            <a:off x="4711058" y="2059926"/>
            <a:ext cx="2232249" cy="646331"/>
          </a:xfrm>
          <a:prstGeom prst="rect">
            <a:avLst/>
          </a:prstGeom>
          <a:noFill/>
        </p:spPr>
        <p:txBody>
          <a:bodyPr wrap="square" rtlCol="0">
            <a:spAutoFit/>
          </a:bodyPr>
          <a:lstStyle/>
          <a:p>
            <a:r>
              <a:rPr lang="en-US" dirty="0"/>
              <a:t>Earthworms gained weight</a:t>
            </a:r>
          </a:p>
        </p:txBody>
      </p:sp>
      <p:cxnSp>
        <p:nvCxnSpPr>
          <p:cNvPr id="10" name="Straight Arrow Connector 9">
            <a:extLst>
              <a:ext uri="{FF2B5EF4-FFF2-40B4-BE49-F238E27FC236}">
                <a16:creationId xmlns:a16="http://schemas.microsoft.com/office/drawing/2014/main" id="{446A0A68-56D7-381E-DA36-4DC8D95A748B}"/>
              </a:ext>
            </a:extLst>
          </p:cNvPr>
          <p:cNvCxnSpPr>
            <a:cxnSpLocks/>
          </p:cNvCxnSpPr>
          <p:nvPr/>
        </p:nvCxnSpPr>
        <p:spPr>
          <a:xfrm>
            <a:off x="2816351" y="2338795"/>
            <a:ext cx="1872207"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F7820E92-1114-6A7B-09AA-DFE958EC4A01}"/>
              </a:ext>
            </a:extLst>
          </p:cNvPr>
          <p:cNvCxnSpPr>
            <a:cxnSpLocks/>
          </p:cNvCxnSpPr>
          <p:nvPr/>
        </p:nvCxnSpPr>
        <p:spPr>
          <a:xfrm>
            <a:off x="2816350" y="3325871"/>
            <a:ext cx="1872207" cy="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F84310DF-3512-75CA-6E39-CE26FF7F5611}"/>
              </a:ext>
            </a:extLst>
          </p:cNvPr>
          <p:cNvSpPr txBox="1"/>
          <p:nvPr/>
        </p:nvSpPr>
        <p:spPr>
          <a:xfrm>
            <a:off x="628652" y="3922864"/>
            <a:ext cx="3686803" cy="369332"/>
          </a:xfrm>
          <a:prstGeom prst="rect">
            <a:avLst/>
          </a:prstGeom>
          <a:noFill/>
        </p:spPr>
        <p:txBody>
          <a:bodyPr wrap="square" rtlCol="0">
            <a:spAutoFit/>
          </a:bodyPr>
          <a:lstStyle/>
          <a:p>
            <a:r>
              <a:rPr lang="en-GB" b="1" dirty="0"/>
              <a:t>How did microplastics affect soil?</a:t>
            </a:r>
          </a:p>
        </p:txBody>
      </p:sp>
      <p:pic>
        <p:nvPicPr>
          <p:cNvPr id="13" name="Picture 12" descr="A close-up of a hand&#10;&#10;Description automatically generated with low confidence">
            <a:extLst>
              <a:ext uri="{FF2B5EF4-FFF2-40B4-BE49-F238E27FC236}">
                <a16:creationId xmlns:a16="http://schemas.microsoft.com/office/drawing/2014/main" id="{415EECEA-930F-5C8D-463B-26DD9588C9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4609" y="1603080"/>
            <a:ext cx="1285039" cy="1228149"/>
          </a:xfrm>
          <a:prstGeom prst="rect">
            <a:avLst/>
          </a:prstGeom>
        </p:spPr>
      </p:pic>
      <p:pic>
        <p:nvPicPr>
          <p:cNvPr id="14" name="Picture 13" descr="A close-up of a hand&#10;&#10;Description automatically generated with low confidence">
            <a:extLst>
              <a:ext uri="{FF2B5EF4-FFF2-40B4-BE49-F238E27FC236}">
                <a16:creationId xmlns:a16="http://schemas.microsoft.com/office/drawing/2014/main" id="{4F5F074F-4C55-E8E8-319C-62FDBDFF3C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14609" y="3075495"/>
            <a:ext cx="914103" cy="873635"/>
          </a:xfrm>
          <a:prstGeom prst="rect">
            <a:avLst/>
          </a:prstGeom>
        </p:spPr>
      </p:pic>
      <p:sp>
        <p:nvSpPr>
          <p:cNvPr id="15" name="TextBox 14">
            <a:extLst>
              <a:ext uri="{FF2B5EF4-FFF2-40B4-BE49-F238E27FC236}">
                <a16:creationId xmlns:a16="http://schemas.microsoft.com/office/drawing/2014/main" id="{ED505C30-5BB4-6759-6F17-23AD7B813E5B}"/>
              </a:ext>
            </a:extLst>
          </p:cNvPr>
          <p:cNvSpPr txBox="1"/>
          <p:nvPr/>
        </p:nvSpPr>
        <p:spPr>
          <a:xfrm>
            <a:off x="628653" y="4704523"/>
            <a:ext cx="1447022" cy="369332"/>
          </a:xfrm>
          <a:prstGeom prst="rect">
            <a:avLst/>
          </a:prstGeom>
          <a:noFill/>
        </p:spPr>
        <p:txBody>
          <a:bodyPr wrap="square" rtlCol="0">
            <a:spAutoFit/>
          </a:bodyPr>
          <a:lstStyle/>
          <a:p>
            <a:r>
              <a:rPr lang="en-GB" dirty="0"/>
              <a:t>Polythene</a:t>
            </a:r>
          </a:p>
        </p:txBody>
      </p:sp>
      <p:cxnSp>
        <p:nvCxnSpPr>
          <p:cNvPr id="16" name="Straight Arrow Connector 15">
            <a:extLst>
              <a:ext uri="{FF2B5EF4-FFF2-40B4-BE49-F238E27FC236}">
                <a16:creationId xmlns:a16="http://schemas.microsoft.com/office/drawing/2014/main" id="{AE3A33D6-C12F-774D-4FFF-46CC40173501}"/>
              </a:ext>
            </a:extLst>
          </p:cNvPr>
          <p:cNvCxnSpPr>
            <a:cxnSpLocks/>
          </p:cNvCxnSpPr>
          <p:nvPr/>
        </p:nvCxnSpPr>
        <p:spPr>
          <a:xfrm>
            <a:off x="2816349" y="4889189"/>
            <a:ext cx="1872207" cy="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6DFD86D4-5EEE-BDCF-FB06-1813D46489EA}"/>
              </a:ext>
            </a:extLst>
          </p:cNvPr>
          <p:cNvSpPr txBox="1"/>
          <p:nvPr/>
        </p:nvSpPr>
        <p:spPr>
          <a:xfrm>
            <a:off x="4716010" y="4663752"/>
            <a:ext cx="2952334" cy="646331"/>
          </a:xfrm>
          <a:prstGeom prst="rect">
            <a:avLst/>
          </a:prstGeom>
          <a:noFill/>
        </p:spPr>
        <p:txBody>
          <a:bodyPr wrap="square">
            <a:spAutoFit/>
          </a:bodyPr>
          <a:lstStyle/>
          <a:p>
            <a:r>
              <a:rPr lang="en-US" dirty="0"/>
              <a:t>The soil became more </a:t>
            </a:r>
            <a:r>
              <a:rPr lang="en-US" b="1" dirty="0"/>
              <a:t>acidic</a:t>
            </a:r>
            <a:r>
              <a:rPr lang="en-US" dirty="0"/>
              <a:t> than other treatments</a:t>
            </a:r>
            <a:endParaRPr lang="en-GB" dirty="0"/>
          </a:p>
        </p:txBody>
      </p:sp>
      <p:pic>
        <p:nvPicPr>
          <p:cNvPr id="18" name="Picture 17" descr="A picture containing dark&#10;&#10;Description automatically generated">
            <a:extLst>
              <a:ext uri="{FF2B5EF4-FFF2-40B4-BE49-F238E27FC236}">
                <a16:creationId xmlns:a16="http://schemas.microsoft.com/office/drawing/2014/main" id="{DE2A088D-891B-11CA-076B-54BEFAEF92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70508" y="5006818"/>
            <a:ext cx="3563888" cy="1781944"/>
          </a:xfrm>
          <a:prstGeom prst="rect">
            <a:avLst/>
          </a:prstGeom>
        </p:spPr>
      </p:pic>
    </p:spTree>
    <p:extLst>
      <p:ext uri="{BB962C8B-B14F-4D97-AF65-F5344CB8AC3E}">
        <p14:creationId xmlns:p14="http://schemas.microsoft.com/office/powerpoint/2010/main" val="31140278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http://schemas.openxmlformats.org/package/2006/metadata/core-properties"/>
    <ds:schemaRef ds:uri="http://purl.org/dc/terms/"/>
    <ds:schemaRef ds:uri="http://purl.org/dc/dcmitype/"/>
    <ds:schemaRef ds:uri="http://purl.org/dc/elements/1.1/"/>
    <ds:schemaRef ds:uri="http://schemas.microsoft.com/office/2006/documentManagement/types"/>
    <ds:schemaRef ds:uri="http://schemas.microsoft.com/office/infopath/2007/PartnerControls"/>
    <ds:schemaRef ds:uri="f6a294d8-0227-4a1f-9f82-c7d0e374c362"/>
    <ds:schemaRef ds:uri="56010c2e-e7df-43f9-b9a0-0c299b337b10"/>
    <ds:schemaRef ds:uri="http://schemas.microsoft.com/office/2006/metadata/properties"/>
    <ds:schemaRef ds:uri="http://www.w3.org/XML/1998/namespace"/>
    <ds:schemaRef ds:uri="51cf1bba-0ff5-42e2-8005-60d9d9512cef"/>
    <ds:schemaRef ds:uri="7705360a-025e-40d4-a4f7-46b65681b513"/>
  </ds:schemaRefs>
</ds:datastoreItem>
</file>

<file path=customXml/itemProps2.xml><?xml version="1.0" encoding="utf-8"?>
<ds:datastoreItem xmlns:ds="http://schemas.openxmlformats.org/officeDocument/2006/customXml" ds:itemID="{F1F0D9E3-1505-4D2F-B157-E2DE7278FAB3}"/>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239</TotalTime>
  <Words>4030</Words>
  <Application>Microsoft Office PowerPoint</Application>
  <PresentationFormat>On-screen Show (4:3)</PresentationFormat>
  <Paragraphs>358</Paragraphs>
  <Slides>20</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Arial,Sans-Serif</vt:lpstr>
      <vt:lpstr>Calibri</vt:lpstr>
      <vt:lpstr>InterFace</vt:lpstr>
      <vt:lpstr>Interface-Regular</vt:lpstr>
      <vt:lpstr>Interface-Regular</vt:lpstr>
      <vt:lpstr>Plus Jakarta Sans</vt:lpstr>
      <vt:lpstr>Plus Jakarta Sans ExtraBold</vt:lpstr>
      <vt:lpstr>Plus Jakarta Sans Medium</vt:lpstr>
      <vt:lpstr>1_Office Theme</vt:lpstr>
      <vt:lpstr>2_Office Theme</vt:lpstr>
      <vt:lpstr>Plastics in soil affect the survival of plants and worms </vt:lpstr>
      <vt:lpstr>Plastics in soil affect the survival of plants and worms</vt:lpstr>
      <vt:lpstr>Key vocabulary</vt:lpstr>
      <vt:lpstr>What did the scientists know about pollution?</vt:lpstr>
      <vt:lpstr>What did the scientists know about plastic?</vt:lpstr>
      <vt:lpstr>What did the scientists do?</vt:lpstr>
      <vt:lpstr>What did the scientists do?</vt:lpstr>
      <vt:lpstr>How did microplastics affect earthworms?</vt:lpstr>
      <vt:lpstr>How did microplastics affect earthworms?</vt:lpstr>
      <vt:lpstr>Who were the scientists?</vt:lpstr>
      <vt:lpstr>Why is this important?</vt:lpstr>
      <vt:lpstr>PowerPoint Presentation</vt:lpstr>
      <vt:lpstr>Your turn to investigate</vt:lpstr>
      <vt:lpstr>What did you find out?</vt:lpstr>
      <vt:lpstr>Questions for further learning</vt:lpstr>
      <vt:lpstr>Further learning</vt:lpstr>
      <vt:lpstr>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1</cp:revision>
  <dcterms:created xsi:type="dcterms:W3CDTF">2016-06-16T08:43:18Z</dcterms:created>
  <dcterms:modified xsi:type="dcterms:W3CDTF">2025-07-21T10:34:19Z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