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57" r:id="rId5"/>
    <p:sldId id="322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5" r:id="rId16"/>
    <p:sldId id="316" r:id="rId17"/>
    <p:sldId id="314" r:id="rId18"/>
    <p:sldId id="317" r:id="rId19"/>
    <p:sldId id="318" r:id="rId20"/>
    <p:sldId id="320" r:id="rId21"/>
    <p:sldId id="319" r:id="rId22"/>
    <p:sldId id="323" r:id="rId23"/>
  </p:sldIdLst>
  <p:sldSz cx="12192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  <a:srgbClr val="4C8C2B"/>
    <a:srgbClr val="00205B"/>
    <a:srgbClr val="FFFAEB"/>
    <a:srgbClr val="FFF4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A0C913-94DE-C56C-CCBA-320603C14D01}" v="2" dt="2024-04-23T12:39:59.6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71859" autoAdjust="0"/>
  </p:normalViewPr>
  <p:slideViewPr>
    <p:cSldViewPr snapToGrid="0">
      <p:cViewPr varScale="1">
        <p:scale>
          <a:sx n="46" d="100"/>
          <a:sy n="46" d="100"/>
        </p:scale>
        <p:origin x="2088" y="53"/>
      </p:cViewPr>
      <p:guideLst/>
    </p:cSldViewPr>
  </p:slideViewPr>
  <p:notesTextViewPr>
    <p:cViewPr>
      <p:scale>
        <a:sx n="1" d="1"/>
        <a:sy n="1" d="1"/>
      </p:scale>
      <p:origin x="0" y="-461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612A12-EC00-CA75-2618-635AF6D679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D9FD2A-90B8-8C8E-9630-5BA4B30EAF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BDBB2E-4B26-4EE7-BDFA-7332169F4003}" type="datetimeFigureOut">
              <a:rPr lang="en-GB" smtClean="0"/>
              <a:t>28/05/2024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8D3C6F-7749-2F74-5FEC-126E1448B47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BD2C80-121E-CF36-686F-5862F9450F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6882B-AAF7-43D0-B1F4-A4586BC3BD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9077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2D390-A0BD-4B3B-B51F-7164B8F480F4}" type="datetimeFigureOut">
              <a:rPr lang="en-GB" smtClean="0"/>
              <a:t>28/05/2024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3F08C-5778-454A-9F18-0459BB308B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3350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Possible learning outcomes for children</a:t>
            </a:r>
          </a:p>
          <a:p>
            <a:endParaRPr lang="en-GB" dirty="0"/>
          </a:p>
          <a:p>
            <a:r>
              <a:rPr lang="en-GB" b="1" dirty="0"/>
              <a:t>Disciplinary knowledge: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Observe closely to identify similarities and differences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b="0" dirty="0"/>
              <a:t>Use observations (from secondary sources) and ideas to suggest answers to questions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Identify, group and classify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Draw annotated diagrams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Interpret data and draw conclusions</a:t>
            </a:r>
          </a:p>
          <a:p>
            <a:endParaRPr lang="en-GB" dirty="0"/>
          </a:p>
          <a:p>
            <a:r>
              <a:rPr lang="en-GB" b="1" dirty="0"/>
              <a:t>Substantive knowledge: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Understand how fossils provide us with information about animals that lived in the past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2239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Painting of a plesiosaur on land, by Heinrich Harder.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488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Crinoid</a:t>
            </a:r>
          </a:p>
          <a:p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In those deep-sea species that still retain a stalk, it may reach </a:t>
            </a:r>
            <a:r>
              <a:rPr lang="en-GB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up to 1 m in length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(although usually much smaller), and fossil species are known with </a:t>
            </a:r>
            <a:r>
              <a:rPr lang="en-GB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20 m  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stems, the largest recorded crinoid having a stem 40 m (130 ft) in length.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9393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Crinoids are marine animals – the lived 300 million years before dinosaurs &amp; some survive to the present day.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2208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Skeleton of Ichthyosaurus communis, </a:t>
            </a:r>
            <a:r>
              <a:rPr lang="en-GB" b="1" dirty="0"/>
              <a:t>3.3 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2002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Restoration of</a:t>
            </a:r>
            <a:r>
              <a:rPr lang="en-GB" i="1" dirty="0"/>
              <a:t> I. communis</a:t>
            </a:r>
          </a:p>
          <a:p>
            <a:endParaRPr lang="en-GB" i="1" dirty="0"/>
          </a:p>
          <a:p>
            <a:r>
              <a:rPr lang="en-GB" i="0" dirty="0"/>
              <a:t>© Nobu Tamura, licensed through Creative Commons and accessed here - https://en.wikipedia.org/wiki/Ichthyosaurus#/media/File:Ichthyosaurus_BW.jpg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263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Trilobites are extinct arthropods. The largest were </a:t>
            </a:r>
            <a:r>
              <a:rPr lang="en-GB" b="1" dirty="0"/>
              <a:t>&gt;45 cm </a:t>
            </a:r>
            <a:r>
              <a:rPr lang="en-GB" dirty="0"/>
              <a:t>long.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03793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Life reconstruction of </a:t>
            </a:r>
            <a:r>
              <a:rPr lang="en-GB" i="1" dirty="0" err="1"/>
              <a:t>Triarthrus</a:t>
            </a:r>
            <a:r>
              <a:rPr lang="en-GB" i="1" dirty="0"/>
              <a:t> </a:t>
            </a:r>
            <a:r>
              <a:rPr lang="en-GB" i="1" dirty="0" err="1"/>
              <a:t>eatoni</a:t>
            </a:r>
            <a:r>
              <a:rPr lang="en-GB" i="1" dirty="0"/>
              <a:t> </a:t>
            </a:r>
            <a:r>
              <a:rPr lang="en-GB" dirty="0"/>
              <a:t>based on preserved soft body parts.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0" dirty="0"/>
              <a:t>© Nobu Tamura, licensed through Creative Commons and accessed here - tps://en.wikipedia.org/wiki/Trilobite#/media/File:Triarthrus_NT_small.jpg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304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Horseshoe crab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261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baby horseshoe crab, Maryland, Patuxent River, USA</a:t>
            </a:r>
          </a:p>
          <a:p>
            <a:r>
              <a:rPr lang="en-GB" dirty="0"/>
              <a:t>They can grow </a:t>
            </a:r>
            <a:r>
              <a:rPr lang="en-GB" b="1" dirty="0"/>
              <a:t>46 – 48 cm </a:t>
            </a:r>
            <a:r>
              <a:rPr lang="en-GB" dirty="0"/>
              <a:t>from head to tail.</a:t>
            </a:r>
          </a:p>
          <a:p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Despite their name horseshoe crabs are more closely related to </a:t>
            </a:r>
            <a:r>
              <a:rPr lang="en-GB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</a:rPr>
              <a:t>spiders, ticks and scorpions 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than to crabs.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441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Suitable for ages 5-11</a:t>
            </a:r>
          </a:p>
          <a:p>
            <a:endParaRPr lang="en-GB" b="1" dirty="0"/>
          </a:p>
          <a:p>
            <a:r>
              <a:rPr lang="en-GB" b="1" dirty="0"/>
              <a:t>Note for Teachers</a:t>
            </a:r>
            <a:endParaRPr lang="en-GB" b="0" dirty="0"/>
          </a:p>
          <a:p>
            <a:r>
              <a:rPr lang="en-GB" b="0" dirty="0"/>
              <a:t>*The </a:t>
            </a:r>
            <a:r>
              <a:rPr lang="en-GB" b="1" dirty="0"/>
              <a:t>Fossil sort cards </a:t>
            </a:r>
            <a:r>
              <a:rPr lang="en-GB" b="0" dirty="0"/>
              <a:t>can be downloaded with this Teacher Guide. Each page in the slide show shows a fossil followed by an artist’s impression of the animal (or a photograph if the animal exists today).</a:t>
            </a:r>
          </a:p>
          <a:p>
            <a:r>
              <a:rPr lang="en-GB" b="0" dirty="0"/>
              <a:t>If working with younger children, you may wish to choose some of the simpler pairings.</a:t>
            </a:r>
          </a:p>
          <a:p>
            <a:endParaRPr lang="en-GB" b="0" dirty="0"/>
          </a:p>
          <a:p>
            <a:r>
              <a:rPr lang="en-GB" b="1" dirty="0"/>
              <a:t>Before the activity:</a:t>
            </a:r>
          </a:p>
          <a:p>
            <a:r>
              <a:rPr lang="en-GB" b="0" dirty="0"/>
              <a:t>Print the sort cards. You might want to print 2 or 4 slides per page if children are working in small groups.</a:t>
            </a:r>
          </a:p>
          <a:p>
            <a:endParaRPr lang="en-GB" b="0" dirty="0"/>
          </a:p>
          <a:p>
            <a:r>
              <a:rPr lang="en-GB" b="1" dirty="0"/>
              <a:t>Carrying out the activity:</a:t>
            </a:r>
          </a:p>
          <a:p>
            <a:r>
              <a:rPr lang="en-GB" b="0" dirty="0"/>
              <a:t>Ask children to group the images into fossils and not fossils.</a:t>
            </a:r>
          </a:p>
          <a:p>
            <a:r>
              <a:rPr lang="en-GB" b="0" dirty="0"/>
              <a:t>Ask children to look at the fossil group and note any special features on each fossil that might help them identify animal it came from. (think-pair-share)</a:t>
            </a:r>
          </a:p>
          <a:p>
            <a:r>
              <a:rPr lang="en-GB" b="0" dirty="0"/>
              <a:t>Ask the children to match the fossils to the images.</a:t>
            </a:r>
          </a:p>
          <a:p>
            <a:endParaRPr lang="en-GB" b="0" dirty="0"/>
          </a:p>
          <a:p>
            <a:r>
              <a:rPr lang="en-GB" b="1" dirty="0"/>
              <a:t>Questions to ask the children:</a:t>
            </a:r>
          </a:p>
          <a:p>
            <a:endParaRPr lang="en-GB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/>
              <a:t>Which enquiry skills did you use? </a:t>
            </a:r>
            <a:r>
              <a:rPr lang="en-GB" b="0" dirty="0"/>
              <a:t>Children will be asking questions, making predictions, observing, interpreting data (pictorial rather than numerical – but it’s still data).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 dirty="0"/>
              <a:t>Teachers could draw children’s attention to the enquiry symbols used throughout the Teacher Guide. More information about PSTT’s enquiry symbols can be found here: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https://pstt.org.uk/resources/curriculum-materials/enquiry-skills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https://pstt.org.uk/resources/curriculum-materials/enquiry-approaches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/>
              <a:t>Which fossils were easy to match and why was this?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Some fossils have only one part and look very similar to the animal picture, e.g. ammonite, trilobites, horseshoe crab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/>
              <a:t>Which fossils were tricky to match and why was this?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One of the fossilised skeletons is jumbled up (referred to as a road crash) – children might find it difficult to interpret this, though the ‘plates’ might give it away.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One is a sketch of the fossil from a palaeontologist's notebook – the image is therefore much smaller than in real life.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The </a:t>
            </a:r>
            <a:r>
              <a:rPr lang="en-GB" b="0" i="1" dirty="0" err="1"/>
              <a:t>T.rex</a:t>
            </a:r>
            <a:r>
              <a:rPr lang="en-GB" b="0" i="1" dirty="0"/>
              <a:t> </a:t>
            </a:r>
            <a:r>
              <a:rPr lang="en-GB" b="0" dirty="0"/>
              <a:t>fossil is upright but the artist has drawn the </a:t>
            </a:r>
            <a:r>
              <a:rPr lang="en-GB" b="0" i="1" dirty="0" err="1"/>
              <a:t>T.rex</a:t>
            </a:r>
            <a:r>
              <a:rPr lang="en-GB" b="0" i="1" dirty="0"/>
              <a:t> </a:t>
            </a:r>
            <a:r>
              <a:rPr lang="en-GB" b="0" dirty="0"/>
              <a:t>facing the opposite direction and leaning forward, possibly walking or running.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/>
              <a:t>Do you think any of the animals are alive now? Why do you think this? </a:t>
            </a:r>
            <a:r>
              <a:rPr lang="en-GB" b="0" dirty="0"/>
              <a:t>– Do the children might notice that some images are photographs?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/>
              <a:t>How big do you think each animal was/is? Why do you think this? </a:t>
            </a:r>
            <a:r>
              <a:rPr lang="en-GB" b="0" dirty="0"/>
              <a:t>Note – we have put the length of each animal in the slide notes for each fossil/animal pair.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E3F08C-5778-454A-9F18-0459BB308B3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5723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Ammonite – now extinct. Scientists have identified &gt;10,000 species. Some were small (</a:t>
            </a:r>
            <a:r>
              <a:rPr lang="en-GB" b="1" dirty="0"/>
              <a:t>2 cm</a:t>
            </a:r>
            <a:r>
              <a:rPr lang="en-GB" dirty="0"/>
              <a:t>) and some were large (</a:t>
            </a:r>
            <a:r>
              <a:rPr lang="en-GB" b="1" dirty="0"/>
              <a:t>2.5 m - 3.5 m</a:t>
            </a:r>
            <a:r>
              <a:rPr lang="en-GB" dirty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307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Nautilus have been around for &gt; 480 million years.</a:t>
            </a:r>
          </a:p>
          <a:p>
            <a:r>
              <a:rPr lang="en-GB" dirty="0"/>
              <a:t>They look similar to ammonites but are now considered to be a different group from ancient ammonites.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483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Stegosaurus stenops specimen USNM 4934 as it was found. </a:t>
            </a:r>
            <a:r>
              <a:rPr lang="en-GB" b="1" dirty="0"/>
              <a:t>9m long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187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Restoration of S. stenops with alternating plate arrangement - from the late Jurassic of North America, pencil drawing.</a:t>
            </a:r>
          </a:p>
          <a:p>
            <a:endParaRPr lang="en-GB" dirty="0"/>
          </a:p>
          <a:p>
            <a:r>
              <a:rPr lang="en-GB" dirty="0"/>
              <a:t>© Nobu Tamura, licensed through Creative Commons and accessed here - https://en.wikipedia.org/wiki/Stegosaurus#/media/File:Stegosaurus_BW.jpg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9355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Tyrannosaurus rex</a:t>
            </a:r>
            <a:r>
              <a:rPr lang="en-GB" b="1" dirty="0"/>
              <a:t>, 12.4 m long</a:t>
            </a:r>
          </a:p>
          <a:p>
            <a:r>
              <a:rPr lang="en-GB" dirty="0"/>
              <a:t>The arms were 1 m long and the skull was 1.5 m long.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008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Tyrannosaurus rex - restoration showing scaly skin with sparse feathering, and lipped jaws.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© </a:t>
            </a:r>
            <a:r>
              <a:rPr lang="en-GB" dirty="0" err="1"/>
              <a:t>Steveoc</a:t>
            </a:r>
            <a:r>
              <a:rPr lang="en-GB" dirty="0"/>
              <a:t> 86, licensed through Creative Commons and accessed here - https://en.wikipedia.org/wiki/Tyrannosaurus#/media/File:Tyrannosaurus-rex-Profile-steveoc86.png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92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sketch of the complete Plesiosaurus skeleton recovered by Mary </a:t>
            </a:r>
            <a:r>
              <a:rPr lang="en-GB" dirty="0" err="1"/>
              <a:t>Annings</a:t>
            </a:r>
            <a:r>
              <a:rPr lang="en-GB" dirty="0"/>
              <a:t> in 1823 – this is an autographed letter from Mary Anning.</a:t>
            </a:r>
          </a:p>
          <a:p>
            <a:r>
              <a:rPr lang="en-GB" dirty="0"/>
              <a:t>Plesiosaurs varied in length from </a:t>
            </a:r>
            <a:r>
              <a:rPr lang="en-GB" b="1" dirty="0"/>
              <a:t>1.5m to 15 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62ADE-C0E3-4181-8BA0-7700323193E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177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pstt.org.uk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hyperlink" Target="http://www.pstt.org.uk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s://pstt.org.uk/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explorify.uk/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F9427-898E-1843-81F5-8D67C8390496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38203" y="530987"/>
            <a:ext cx="10515600" cy="3487288"/>
          </a:xfrm>
        </p:spPr>
        <p:txBody>
          <a:bodyPr>
            <a:noAutofit/>
          </a:bodyPr>
          <a:lstStyle>
            <a:lvl1pPr algn="ctr">
              <a:defRPr sz="6600" b="0"/>
            </a:lvl1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Email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EE2C72-C9D7-0D48-A26C-A2F77EDA81B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0257A8-E2D1-A842-ADD4-447C325A5612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3B36A4-E5AA-9642-81ED-C9D8B9E2BD2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AB4F6-D424-B148-888F-1EE25153EE5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16D1E20-0AE7-A64B-93EC-281792ADEEAC}" type="slidenum">
              <a:t>‹#›</a:t>
            </a:fld>
            <a:endParaRPr lang="en-GB"/>
          </a:p>
        </p:txBody>
      </p:sp>
      <p:pic>
        <p:nvPicPr>
          <p:cNvPr id="6" name="Picture 10">
            <a:hlinkClick r:id="rId2"/>
            <a:extLst>
              <a:ext uri="{FF2B5EF4-FFF2-40B4-BE49-F238E27FC236}">
                <a16:creationId xmlns:a16="http://schemas.microsoft.com/office/drawing/2014/main" id="{D4EE8003-83EC-A8BA-B67F-AC275A2F26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771676" y="4560276"/>
            <a:ext cx="4648643" cy="206141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TextBox 13">
            <a:extLst>
              <a:ext uri="{FF2B5EF4-FFF2-40B4-BE49-F238E27FC236}">
                <a16:creationId xmlns:a16="http://schemas.microsoft.com/office/drawing/2014/main" id="{6468954A-20AD-457A-49F8-CF54ED54298F}"/>
              </a:ext>
            </a:extLst>
          </p:cNvPr>
          <p:cNvSpPr txBox="1"/>
          <p:nvPr userDrawn="1"/>
        </p:nvSpPr>
        <p:spPr>
          <a:xfrm>
            <a:off x="3622018" y="7163692"/>
            <a:ext cx="4947961" cy="76944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i="0" u="none" strike="noStrike" kern="1200" cap="none" spc="0" baseline="0" dirty="0">
                <a:solidFill>
                  <a:srgbClr val="00205B"/>
                </a:solidFill>
                <a:uFillTx/>
                <a:latin typeface="+mn-lt"/>
                <a:cs typeface="Plus Jakarta Sans" pitchFamily="2" charset="0"/>
              </a:rPr>
              <a:t>www.pstt.org.uk</a:t>
            </a:r>
          </a:p>
        </p:txBody>
      </p:sp>
    </p:spTree>
    <p:extLst>
      <p:ext uri="{BB962C8B-B14F-4D97-AF65-F5344CB8AC3E}">
        <p14:creationId xmlns:p14="http://schemas.microsoft.com/office/powerpoint/2010/main" val="3245933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61AFC-09B3-B047-B21C-22BA1863BA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86835"/>
            <a:ext cx="10515600" cy="176741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CF8523-D16E-D242-B396-D16E65AA1B2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2241551"/>
            <a:ext cx="5157782" cy="1098551"/>
          </a:xfrm>
        </p:spPr>
        <p:txBody>
          <a:bodyPr anchor="b"/>
          <a:lstStyle>
            <a:lvl1pPr marL="0" indent="0">
              <a:buNone/>
              <a:defRPr sz="3200" b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AD984A-4CA9-6945-9698-4834813E7B4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3340102"/>
            <a:ext cx="5157782" cy="491278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D0EB64-FD46-8141-9520-9B666347DD0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2241551"/>
            <a:ext cx="5183184" cy="1098551"/>
          </a:xfrm>
        </p:spPr>
        <p:txBody>
          <a:bodyPr anchor="b"/>
          <a:lstStyle>
            <a:lvl1pPr marL="0" indent="0">
              <a:buNone/>
              <a:defRPr sz="3200" b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64190F-2D23-1447-9F02-AE6C44F6444E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3340102"/>
            <a:ext cx="5183184" cy="491278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D7C33-E110-4C43-8BA2-A4FB98D4C45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855506-F344-F043-917C-2317E7E87CBE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EE52F5-EA32-0545-B194-0F6CA5D20E3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13AE54-0CD2-604E-8D3B-B392F047EB1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96E3BEB-934B-674B-8E2D-A1B9DCE35E75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97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56464-58E0-674F-B5C4-68F46D5C33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609603"/>
            <a:ext cx="3932240" cy="2133596"/>
          </a:xfrm>
        </p:spPr>
        <p:txBody>
          <a:bodyPr anchor="b"/>
          <a:lstStyle>
            <a:lvl1pPr>
              <a:defRPr sz="4267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A6C98-3C17-8341-A1BF-DF7B8A8FD12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1316571"/>
            <a:ext cx="6172200" cy="6498165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5A6D6D-2103-304A-AB2C-55D481D9CFA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743200"/>
            <a:ext cx="3932240" cy="5082116"/>
          </a:xfrm>
        </p:spPr>
        <p:txBody>
          <a:bodyPr/>
          <a:lstStyle>
            <a:lvl1pPr marL="0" indent="0">
              <a:buNone/>
              <a:defRPr sz="2133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049D23-6C9A-024F-872D-E8A81D817A2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E30DABB-0B6E-304F-9550-9ABE5F9F424D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B556E8-512F-B54E-A111-002D46D8213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949D38-8FB6-C448-848E-76AF23C2F56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6E16D99-86D7-D84B-AB41-E17C499F7DD8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67960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255D1-1B34-284A-8F2E-CD1BF039B2F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609603"/>
            <a:ext cx="3932240" cy="2133596"/>
          </a:xfrm>
        </p:spPr>
        <p:txBody>
          <a:bodyPr anchor="b"/>
          <a:lstStyle>
            <a:lvl1pPr>
              <a:defRPr sz="4267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FD63F8-A5E6-FD49-A733-6F2B1A06DC65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1316571"/>
            <a:ext cx="6172200" cy="6498165"/>
          </a:xfrm>
        </p:spPr>
        <p:txBody>
          <a:bodyPr/>
          <a:lstStyle>
            <a:lvl1pPr marL="0" indent="0">
              <a:buNone/>
              <a:defRPr sz="4267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EB22AA-7C5B-5043-B9E8-457D0E389C95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743200"/>
            <a:ext cx="3932240" cy="5082116"/>
          </a:xfrm>
        </p:spPr>
        <p:txBody>
          <a:bodyPr/>
          <a:lstStyle>
            <a:lvl1pPr marL="0" indent="0">
              <a:buNone/>
              <a:defRPr sz="2133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9DD105-3F08-1346-8E26-E453F6B5B73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A22A8D-5BDE-9343-87D1-E8DA7296233A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0DE3BD-7C76-4941-B2F7-89AB728F6DC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46F4DC-14BE-024B-BD40-67587FBAEA9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D2AA4D0-C5D5-2B4A-9CDF-FF6C2AB72FA9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231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smaller 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B59EE-E76E-774D-877D-0C622253CD7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1496479"/>
            <a:ext cx="10363196" cy="3183465"/>
          </a:xfrm>
        </p:spPr>
        <p:txBody>
          <a:bodyPr anchor="b" anchorCtr="1"/>
          <a:lstStyle>
            <a:lvl1pPr algn="ctr">
              <a:defRPr sz="450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F847BC-11ED-0F47-83C2-169E7767F6D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524003" y="4802721"/>
            <a:ext cx="9144000" cy="2207681"/>
          </a:xfrm>
        </p:spPr>
        <p:txBody>
          <a:bodyPr anchorCtr="1"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D880D-FB0D-E140-B359-314895257B6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830DC3A-F044-C446-B1EA-9515B3FEBCDB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72440-CA0E-9C4C-B264-C94F78A5D22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4BB2C-3DC1-4144-8312-5172C1ECDAE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99A6759-9230-D84D-BD25-EA0463DD175D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09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fo about PS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FE332BDE-8DF9-D947-A74D-EE021FAF9FB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214057C-49EF-A04B-B5F8-0CDD95DE218B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144102A0-6871-054B-9FBE-4AA44D23308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109369E9-CF56-2C4B-A2C2-5EE6C76C3B3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B1D77A5-EBCB-684F-A967-93D410B8CE7C}" type="slidenum">
              <a:t>‹#›</a:t>
            </a:fld>
            <a:endParaRPr lang="en-GB"/>
          </a:p>
        </p:txBody>
      </p:sp>
      <p:sp>
        <p:nvSpPr>
          <p:cNvPr id="5" name="TextShape 2">
            <a:extLst>
              <a:ext uri="{FF2B5EF4-FFF2-40B4-BE49-F238E27FC236}">
                <a16:creationId xmlns:a16="http://schemas.microsoft.com/office/drawing/2014/main" id="{64B22F08-0876-5047-B022-A5C71C68CF41}"/>
              </a:ext>
            </a:extLst>
          </p:cNvPr>
          <p:cNvSpPr txBox="1"/>
          <p:nvPr/>
        </p:nvSpPr>
        <p:spPr>
          <a:xfrm>
            <a:off x="1819647" y="2197821"/>
            <a:ext cx="8552702" cy="18851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-1" baseline="0" dirty="0">
                <a:solidFill>
                  <a:srgbClr val="575757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For more information on the </a:t>
            </a:r>
          </a:p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-1" baseline="0" dirty="0">
                <a:solidFill>
                  <a:srgbClr val="575757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Primary Science Teaching Trust </a:t>
            </a:r>
          </a:p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-1" baseline="0" dirty="0">
                <a:solidFill>
                  <a:srgbClr val="575757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and access to a large selection of PSTT resources, visit our website:</a:t>
            </a:r>
          </a:p>
        </p:txBody>
      </p:sp>
      <p:pic>
        <p:nvPicPr>
          <p:cNvPr id="6" name="Picture 10">
            <a:hlinkClick r:id="rId2"/>
            <a:extLst>
              <a:ext uri="{FF2B5EF4-FFF2-40B4-BE49-F238E27FC236}">
                <a16:creationId xmlns:a16="http://schemas.microsoft.com/office/drawing/2014/main" id="{647288EE-A0FD-FE4D-A5F5-30772634FC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619575" y="527152"/>
            <a:ext cx="2952850" cy="130942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1" name="TextBox 12">
            <a:extLst>
              <a:ext uri="{FF2B5EF4-FFF2-40B4-BE49-F238E27FC236}">
                <a16:creationId xmlns:a16="http://schemas.microsoft.com/office/drawing/2014/main" id="{2A26FEFF-2451-1147-9415-12116348CC69}"/>
              </a:ext>
            </a:extLst>
          </p:cNvPr>
          <p:cNvSpPr txBox="1"/>
          <p:nvPr/>
        </p:nvSpPr>
        <p:spPr>
          <a:xfrm>
            <a:off x="2778824" y="5684943"/>
            <a:ext cx="3904872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400" b="0" i="0" u="none" strike="noStrike" kern="1200" cap="none" spc="0" baseline="0" dirty="0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/</a:t>
            </a:r>
            <a:r>
              <a:rPr lang="en-GB" sz="2400" b="0" i="0" u="none" strike="noStrike" kern="1200" cap="none" spc="0" baseline="0" dirty="0" err="1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PrimaryScienceTeachingTrust</a:t>
            </a:r>
            <a:endParaRPr lang="en-GB" sz="2400" b="0" i="0" u="none" strike="noStrike" kern="1200" cap="none" spc="0" baseline="0" dirty="0">
              <a:solidFill>
                <a:srgbClr val="575757"/>
              </a:solidFill>
              <a:uFillTx/>
              <a:latin typeface="+mn-lt"/>
              <a:cs typeface="Plus Jakarta Sans" pitchFamily="2" charset="0"/>
            </a:endParaRPr>
          </a:p>
        </p:txBody>
      </p:sp>
      <p:sp>
        <p:nvSpPr>
          <p:cNvPr id="12" name="TextBox 13">
            <a:hlinkClick r:id="rId4"/>
            <a:extLst>
              <a:ext uri="{FF2B5EF4-FFF2-40B4-BE49-F238E27FC236}">
                <a16:creationId xmlns:a16="http://schemas.microsoft.com/office/drawing/2014/main" id="{C2F8C0A5-22FA-0647-881A-5C477BE314BC}"/>
              </a:ext>
            </a:extLst>
          </p:cNvPr>
          <p:cNvSpPr txBox="1"/>
          <p:nvPr/>
        </p:nvSpPr>
        <p:spPr>
          <a:xfrm>
            <a:off x="3622018" y="4508416"/>
            <a:ext cx="4947961" cy="76944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i="0" u="none" strike="noStrike" kern="1200" cap="none" spc="0" baseline="0" dirty="0">
                <a:solidFill>
                  <a:srgbClr val="00205B"/>
                </a:solidFill>
                <a:uFillTx/>
                <a:latin typeface="+mn-lt"/>
                <a:cs typeface="Plus Jakarta Sans" pitchFamily="2" charset="0"/>
              </a:rPr>
              <a:t>www.pstt.org.uk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72AB690D-0FB4-F444-A6E2-5E7C349AD672}"/>
              </a:ext>
            </a:extLst>
          </p:cNvPr>
          <p:cNvSpPr txBox="1"/>
          <p:nvPr/>
        </p:nvSpPr>
        <p:spPr>
          <a:xfrm>
            <a:off x="7495652" y="5731526"/>
            <a:ext cx="2292325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400" b="0" i="0" u="none" strike="noStrike" kern="1200" cap="none" spc="0" baseline="0" dirty="0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/</a:t>
            </a:r>
            <a:r>
              <a:rPr lang="en-GB" sz="2400" b="0" i="0" u="none" strike="noStrike" kern="1200" cap="none" spc="0" baseline="0" dirty="0" err="1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PSTT_whyhow</a:t>
            </a:r>
            <a:endParaRPr lang="en-GB" sz="2400" b="0" i="0" u="none" strike="noStrike" kern="1200" cap="none" spc="0" baseline="0" dirty="0">
              <a:solidFill>
                <a:srgbClr val="575757"/>
              </a:solidFill>
              <a:uFillTx/>
              <a:latin typeface="+mn-lt"/>
              <a:cs typeface="Plus Jakarta Sans" pitchFamily="2" charset="0"/>
            </a:endParaRPr>
          </a:p>
        </p:txBody>
      </p:sp>
      <p:sp>
        <p:nvSpPr>
          <p:cNvPr id="20" name="TextBox 14">
            <a:extLst>
              <a:ext uri="{FF2B5EF4-FFF2-40B4-BE49-F238E27FC236}">
                <a16:creationId xmlns:a16="http://schemas.microsoft.com/office/drawing/2014/main" id="{4D0AB3AE-3DF9-F268-610C-DF04A3F3C68D}"/>
              </a:ext>
            </a:extLst>
          </p:cNvPr>
          <p:cNvSpPr txBox="1"/>
          <p:nvPr userDrawn="1"/>
        </p:nvSpPr>
        <p:spPr>
          <a:xfrm>
            <a:off x="5157412" y="7484352"/>
            <a:ext cx="2386111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400" b="0" i="0" u="none" strike="noStrike" kern="1200" cap="none" spc="0" baseline="0" dirty="0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/</a:t>
            </a:r>
            <a:r>
              <a:rPr lang="en-GB" sz="2400" b="0" i="0" u="none" strike="noStrike" kern="1200" cap="none" spc="0" baseline="0" dirty="0" err="1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PSTT_whyhow</a:t>
            </a:r>
            <a:endParaRPr lang="en-GB" sz="2400" b="0" i="0" u="none" strike="noStrike" kern="1200" cap="none" spc="0" baseline="0" dirty="0">
              <a:solidFill>
                <a:srgbClr val="575757"/>
              </a:solidFill>
              <a:uFillTx/>
              <a:latin typeface="+mn-lt"/>
              <a:cs typeface="Plus Jakarta Sans" pitchFamily="2" charset="0"/>
            </a:endParaRPr>
          </a:p>
        </p:txBody>
      </p:sp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EF4680C9-B2F9-8014-9265-64A0DD0FB9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67116"/>
          <a:stretch/>
        </p:blipFill>
        <p:spPr>
          <a:xfrm>
            <a:off x="2404023" y="5712335"/>
            <a:ext cx="437967" cy="406879"/>
          </a:xfrm>
          <a:prstGeom prst="rect">
            <a:avLst/>
          </a:prstGeom>
        </p:spPr>
      </p:pic>
      <p:pic>
        <p:nvPicPr>
          <p:cNvPr id="30" name="Picture 29" descr="Logo, icon&#10;&#10;Description automatically generated">
            <a:extLst>
              <a:ext uri="{FF2B5EF4-FFF2-40B4-BE49-F238E27FC236}">
                <a16:creationId xmlns:a16="http://schemas.microsoft.com/office/drawing/2014/main" id="{E13A77D6-6069-57D1-B192-472352667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67116"/>
          <a:stretch/>
        </p:blipFill>
        <p:spPr>
          <a:xfrm>
            <a:off x="4668361" y="7529070"/>
            <a:ext cx="489051" cy="454337"/>
          </a:xfrm>
          <a:prstGeom prst="rect">
            <a:avLst/>
          </a:prstGeom>
        </p:spPr>
      </p:pic>
      <p:pic>
        <p:nvPicPr>
          <p:cNvPr id="14" name="Picture 13" descr="A white x on a black background&#10;&#10;Description automatically generated">
            <a:extLst>
              <a:ext uri="{FF2B5EF4-FFF2-40B4-BE49-F238E27FC236}">
                <a16:creationId xmlns:a16="http://schemas.microsoft.com/office/drawing/2014/main" id="{CC611F21-8B49-662C-E25D-2F39903A4C5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93929" y="5547279"/>
            <a:ext cx="830161" cy="8301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12278B8-A98D-0B87-180C-A33D3DA3B53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848766" y="6199962"/>
            <a:ext cx="1191291" cy="1191291"/>
          </a:xfrm>
          <a:prstGeom prst="rect">
            <a:avLst/>
          </a:prstGeom>
        </p:spPr>
      </p:pic>
      <p:sp>
        <p:nvSpPr>
          <p:cNvPr id="17" name="TextBox 12">
            <a:extLst>
              <a:ext uri="{FF2B5EF4-FFF2-40B4-BE49-F238E27FC236}">
                <a16:creationId xmlns:a16="http://schemas.microsoft.com/office/drawing/2014/main" id="{07E83F1F-7140-4F81-0910-E4C8AA4811BF}"/>
              </a:ext>
            </a:extLst>
          </p:cNvPr>
          <p:cNvSpPr txBox="1"/>
          <p:nvPr userDrawn="1"/>
        </p:nvSpPr>
        <p:spPr>
          <a:xfrm>
            <a:off x="3680989" y="6573285"/>
            <a:ext cx="5662245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400" b="0" i="0" u="none" strike="noStrike" kern="1200" cap="none" spc="0" baseline="0" dirty="0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/company/primary-science-teaching-trust</a:t>
            </a:r>
          </a:p>
        </p:txBody>
      </p:sp>
    </p:spTree>
    <p:extLst>
      <p:ext uri="{BB962C8B-B14F-4D97-AF65-F5344CB8AC3E}">
        <p14:creationId xmlns:p14="http://schemas.microsoft.com/office/powerpoint/2010/main" val="327141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ditional Info about PS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FE332BDE-8DF9-D947-A74D-EE021FAF9FB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214057C-49EF-A04B-B5F8-0CDD95DE218B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144102A0-6871-054B-9FBE-4AA44D23308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109369E9-CF56-2C4B-A2C2-5EE6C76C3B3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B1D77A5-EBCB-684F-A967-93D410B8CE7C}" type="slidenum">
              <a:t>‹#›</a:t>
            </a:fld>
            <a:endParaRPr lang="en-GB"/>
          </a:p>
        </p:txBody>
      </p:sp>
      <p:sp>
        <p:nvSpPr>
          <p:cNvPr id="10" name="TextShape 1">
            <a:extLst>
              <a:ext uri="{FF2B5EF4-FFF2-40B4-BE49-F238E27FC236}">
                <a16:creationId xmlns:a16="http://schemas.microsoft.com/office/drawing/2014/main" id="{F1D70FCA-6DF1-3DBE-DB7F-487D6607B217}"/>
              </a:ext>
            </a:extLst>
          </p:cNvPr>
          <p:cNvSpPr txBox="1"/>
          <p:nvPr userDrawn="1"/>
        </p:nvSpPr>
        <p:spPr>
          <a:xfrm>
            <a:off x="3737537" y="2426645"/>
            <a:ext cx="4709681" cy="105664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b="0" i="0" u="none" strike="noStrike" kern="1200" cap="none" spc="-1" baseline="0" dirty="0">
                <a:solidFill>
                  <a:srgbClr val="404040"/>
                </a:solidFill>
                <a:uFillTx/>
                <a:latin typeface="+mn-lt"/>
                <a:cs typeface="Plus Jakarta Sans" pitchFamily="2" charset="0"/>
              </a:rPr>
              <a:t>Making science enjoyable with 800+ activities, tips for the classroom and planning support videos:</a:t>
            </a:r>
            <a:endParaRPr lang="en-US" sz="2800" b="0" i="0" u="none" strike="noStrike" kern="1200" cap="none" spc="-1" baseline="0" dirty="0">
              <a:solidFill>
                <a:srgbClr val="002060"/>
              </a:solidFill>
              <a:uFillTx/>
              <a:latin typeface="+mn-lt"/>
              <a:cs typeface="Plus Jakarta Sans" pitchFamily="2" charset="0"/>
            </a:endParaRPr>
          </a:p>
        </p:txBody>
      </p:sp>
      <p:pic>
        <p:nvPicPr>
          <p:cNvPr id="17" name="Picture 16" descr="Shape&#10;&#10;Description automatically generated with low confidence">
            <a:hlinkClick r:id="rId2"/>
            <a:extLst>
              <a:ext uri="{FF2B5EF4-FFF2-40B4-BE49-F238E27FC236}">
                <a16:creationId xmlns:a16="http://schemas.microsoft.com/office/drawing/2014/main" id="{5C3A63A3-DE03-66C0-C42E-4A4EE7E86E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6285" y="1227046"/>
            <a:ext cx="3112187" cy="1005793"/>
          </a:xfrm>
          <a:prstGeom prst="rect">
            <a:avLst/>
          </a:prstGeom>
        </p:spPr>
      </p:pic>
      <p:sp>
        <p:nvSpPr>
          <p:cNvPr id="21" name="TextBox 18">
            <a:extLst>
              <a:ext uri="{FF2B5EF4-FFF2-40B4-BE49-F238E27FC236}">
                <a16:creationId xmlns:a16="http://schemas.microsoft.com/office/drawing/2014/main" id="{F7C52AC2-8106-D1F3-75BA-B607B11BC952}"/>
              </a:ext>
            </a:extLst>
          </p:cNvPr>
          <p:cNvSpPr txBox="1"/>
          <p:nvPr userDrawn="1"/>
        </p:nvSpPr>
        <p:spPr>
          <a:xfrm>
            <a:off x="4138745" y="4410571"/>
            <a:ext cx="3907264" cy="6463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600" b="1" i="0" u="none" strike="noStrike" kern="1200" cap="none" spc="0" baseline="0" dirty="0">
                <a:solidFill>
                  <a:srgbClr val="00205B"/>
                </a:solidFill>
                <a:uFillTx/>
                <a:latin typeface="+mn-lt"/>
                <a:cs typeface="Plus Jakarta Sans" pitchFamily="2" charset="0"/>
              </a:rPr>
              <a:t>www.explorify.uk</a:t>
            </a:r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E1D1FE86-F89E-AAA6-A42B-049D16B7FC93}"/>
              </a:ext>
            </a:extLst>
          </p:cNvPr>
          <p:cNvSpPr txBox="1"/>
          <p:nvPr userDrawn="1"/>
        </p:nvSpPr>
        <p:spPr>
          <a:xfrm>
            <a:off x="5035977" y="6090019"/>
            <a:ext cx="2272170" cy="40011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000" b="0" i="0" u="none" strike="noStrike" kern="1200" cap="none" spc="0" baseline="0" dirty="0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/</a:t>
            </a:r>
            <a:r>
              <a:rPr lang="en-GB" sz="2000" b="0" i="0" u="none" strike="noStrike" kern="1200" cap="none" spc="0" baseline="0" dirty="0" err="1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ExplorifySchool</a:t>
            </a:r>
            <a:endParaRPr lang="en-GB" sz="2000" b="0" i="0" u="none" strike="noStrike" kern="1200" cap="none" spc="0" baseline="0" dirty="0">
              <a:solidFill>
                <a:srgbClr val="575757"/>
              </a:solidFill>
              <a:uFillTx/>
              <a:latin typeface="+mn-lt"/>
              <a:cs typeface="Plus Jakarta Sans" pitchFamily="2" charset="0"/>
            </a:endParaRPr>
          </a:p>
        </p:txBody>
      </p:sp>
      <p:sp>
        <p:nvSpPr>
          <p:cNvPr id="26" name="TextBox 21">
            <a:extLst>
              <a:ext uri="{FF2B5EF4-FFF2-40B4-BE49-F238E27FC236}">
                <a16:creationId xmlns:a16="http://schemas.microsoft.com/office/drawing/2014/main" id="{0A62EBA9-3177-60FF-7001-A671D4BD08F0}"/>
              </a:ext>
            </a:extLst>
          </p:cNvPr>
          <p:cNvSpPr txBox="1"/>
          <p:nvPr userDrawn="1"/>
        </p:nvSpPr>
        <p:spPr>
          <a:xfrm>
            <a:off x="5035977" y="5372314"/>
            <a:ext cx="2272170" cy="40011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000" b="0" i="0" u="none" strike="noStrike" kern="1200" cap="none" spc="0" baseline="0" dirty="0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/</a:t>
            </a:r>
            <a:r>
              <a:rPr lang="en-GB" sz="2000" b="0" i="0" u="none" strike="noStrike" kern="1200" cap="none" spc="0" baseline="0" dirty="0" err="1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ExplorifySchools</a:t>
            </a:r>
            <a:endParaRPr lang="en-GB" sz="2000" b="0" i="0" u="none" strike="noStrike" kern="1200" cap="none" spc="0" baseline="0" dirty="0">
              <a:solidFill>
                <a:srgbClr val="575757"/>
              </a:solidFill>
              <a:uFillTx/>
              <a:latin typeface="+mn-lt"/>
              <a:cs typeface="Plus Jakarta Sans" pitchFamily="2" charset="0"/>
            </a:endParaRPr>
          </a:p>
        </p:txBody>
      </p:sp>
      <p:pic>
        <p:nvPicPr>
          <p:cNvPr id="27" name="Picture 26" descr="Logo, icon&#10;&#10;Description automatically generated">
            <a:extLst>
              <a:ext uri="{FF2B5EF4-FFF2-40B4-BE49-F238E27FC236}">
                <a16:creationId xmlns:a16="http://schemas.microsoft.com/office/drawing/2014/main" id="{80D89549-C149-C340-B5D8-CC24186C98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67116"/>
          <a:stretch/>
        </p:blipFill>
        <p:spPr>
          <a:xfrm>
            <a:off x="4587369" y="5338151"/>
            <a:ext cx="437967" cy="406879"/>
          </a:xfrm>
          <a:prstGeom prst="rect">
            <a:avLst/>
          </a:prstGeom>
        </p:spPr>
      </p:pic>
      <p:pic>
        <p:nvPicPr>
          <p:cNvPr id="6" name="Picture 5" descr="A white x on a black background&#10;&#10;Description automatically generated">
            <a:extLst>
              <a:ext uri="{FF2B5EF4-FFF2-40B4-BE49-F238E27FC236}">
                <a16:creationId xmlns:a16="http://schemas.microsoft.com/office/drawing/2014/main" id="{A27548A1-4321-E0D0-178D-6DBB181B79B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391271" y="5849762"/>
            <a:ext cx="830161" cy="830161"/>
          </a:xfrm>
          <a:prstGeom prst="rect">
            <a:avLst/>
          </a:prstGeom>
        </p:spPr>
      </p:pic>
      <p:pic>
        <p:nvPicPr>
          <p:cNvPr id="9" name="Picture 8" descr="Logo, icon&#10;&#10;Description automatically generated">
            <a:extLst>
              <a:ext uri="{FF2B5EF4-FFF2-40B4-BE49-F238E27FC236}">
                <a16:creationId xmlns:a16="http://schemas.microsoft.com/office/drawing/2014/main" id="{8A4EE1F2-72F4-9675-5D38-939A22B137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7116"/>
          <a:stretch/>
        </p:blipFill>
        <p:spPr>
          <a:xfrm>
            <a:off x="4536285" y="6770348"/>
            <a:ext cx="489051" cy="454337"/>
          </a:xfrm>
          <a:prstGeom prst="rect">
            <a:avLst/>
          </a:prstGeom>
        </p:spPr>
      </p:pic>
      <p:sp>
        <p:nvSpPr>
          <p:cNvPr id="12" name="TextBox 21">
            <a:extLst>
              <a:ext uri="{FF2B5EF4-FFF2-40B4-BE49-F238E27FC236}">
                <a16:creationId xmlns:a16="http://schemas.microsoft.com/office/drawing/2014/main" id="{188E9E07-06AD-85AF-F62D-C75621E15B9F}"/>
              </a:ext>
            </a:extLst>
          </p:cNvPr>
          <p:cNvSpPr txBox="1"/>
          <p:nvPr userDrawn="1"/>
        </p:nvSpPr>
        <p:spPr>
          <a:xfrm>
            <a:off x="5025336" y="6784655"/>
            <a:ext cx="2141330" cy="40011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000" b="0" i="0" u="none" strike="noStrike" kern="1200" cap="none" spc="0" baseline="0" dirty="0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/</a:t>
            </a:r>
            <a:r>
              <a:rPr lang="en-GB" sz="2000" b="0" i="0" u="none" strike="noStrike" kern="1200" cap="none" spc="0" baseline="0" dirty="0" err="1">
                <a:solidFill>
                  <a:srgbClr val="575757"/>
                </a:solidFill>
                <a:uFillTx/>
                <a:latin typeface="+mn-lt"/>
                <a:cs typeface="Plus Jakarta Sans" pitchFamily="2" charset="0"/>
              </a:rPr>
              <a:t>ExplorifySchools</a:t>
            </a:r>
            <a:endParaRPr lang="en-GB" sz="2000" b="0" i="0" u="none" strike="noStrike" kern="1200" cap="none" spc="0" baseline="0" dirty="0">
              <a:solidFill>
                <a:srgbClr val="575757"/>
              </a:solidFill>
              <a:uFillTx/>
              <a:latin typeface="+mn-lt"/>
              <a:cs typeface="Plus Jakarta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429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D0D252-4E46-9549-AD2F-9D3F0A4CFED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0EDEDFF-AC0C-7F4F-8889-5A8A57B40D20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C4324A-7E69-C746-A2CB-E5387595A65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507AF-5A04-8F42-AC73-AB6383C9B2A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1750927-7F2D-C240-A5E9-6C1FBAC57420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762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8A053-C971-0D49-84CA-DA10A947299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14400" y="1496479"/>
            <a:ext cx="10363196" cy="3183465"/>
          </a:xfrm>
        </p:spPr>
        <p:txBody>
          <a:bodyPr anchor="b" anchorCtr="1"/>
          <a:lstStyle>
            <a:lvl1pPr algn="ctr">
              <a:defRPr sz="720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49900A-F2CF-E04C-AA04-AF2DC580583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4802721"/>
            <a:ext cx="9144000" cy="2207681"/>
          </a:xfrm>
        </p:spPr>
        <p:txBody>
          <a:bodyPr anchorCtr="1"/>
          <a:lstStyle>
            <a:lvl1pPr marL="0" indent="0" algn="ctr">
              <a:buNone/>
              <a:defRPr sz="320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38E852-5834-A144-A446-E5BA3BAB871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9529726-D046-9C46-B135-4EB0DB188FD6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6C81A-E9FB-5947-A3B6-F6434B7B37E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4504F-F93B-314B-B34A-08FD45AE281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713B00C-55BF-B245-89BA-50AC3F4B69A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3591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F9427-898E-1843-81F5-8D67C839049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EE2C72-C9D7-0D48-A26C-A2F77EDA81B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0257A8-E2D1-A842-ADD4-447C325A5612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3B36A4-E5AA-9642-81ED-C9D8B9E2BD2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AB4F6-D424-B148-888F-1EE25153EE5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16D1E20-0AE7-A64B-93EC-281792ADEEAC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18950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13B5A-184C-6947-A739-829D389D857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68594-6644-084B-85C2-4F5E0268E9AE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57A2A-F9CD-8C4D-A94C-905091988D8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C34E8BB-7019-ED47-BE67-7BF1E5AF36A1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D33912-79BD-BA46-8E03-37FAFB0795D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85BCC-88A3-D141-8846-B3349DA8D44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5F47356-93A5-3848-91C4-F897CFFA62BF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237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9556E-CCC3-A341-B110-F4D14A7327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2279654"/>
            <a:ext cx="10515600" cy="3803647"/>
          </a:xfrm>
        </p:spPr>
        <p:txBody>
          <a:bodyPr anchor="b"/>
          <a:lstStyle>
            <a:lvl1pPr>
              <a:defRPr sz="800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93AB03-1C45-BD4D-B94C-F0B86F284E0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6119283"/>
            <a:ext cx="10515600" cy="2000250"/>
          </a:xfrm>
        </p:spPr>
        <p:txBody>
          <a:bodyPr/>
          <a:lstStyle>
            <a:lvl1pPr marL="0" indent="0">
              <a:buNone/>
              <a:defRPr sz="320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8F669C-FEF0-CC4F-B03D-0D6AF91A54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091EF87-A665-FB42-B0A7-654DF775E24B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76078-1B1C-CC4E-BE7E-0CC3619DD80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955285-3FD6-A749-B4B6-D061425F058D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90E2A5E-147B-C348-AE2F-0383D220ABDB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694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C6CB7-9F53-444A-B83D-C53C410ED81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8E841-550F-7445-BB79-955377F0918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2434169"/>
            <a:ext cx="5181603" cy="580178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32F065-3938-134B-A24F-AE9123E4B07B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2434169"/>
            <a:ext cx="5181603" cy="580178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8DC871-FFAC-4945-9A5D-394E8BCEDED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09394E6-049A-6143-91C5-71A7A0E1B590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453A2F-B02D-2449-AE77-831FBE45FF2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25A9B-C03F-6D42-B4E3-C4B68F205A4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A1780F5-7D61-DB42-9C84-4376AB2DBD99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664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925039-BC29-4F4B-8F88-FB35DD3DFED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486835"/>
            <a:ext cx="10515600" cy="17674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E0E61F-20B6-B441-9C1A-F96BF13BDC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2434169"/>
            <a:ext cx="10515600" cy="580178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706A3-E627-D84F-B88D-4A634B630AD7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8475134"/>
            <a:ext cx="2743200" cy="4868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600" b="0" i="0" u="none" strike="noStrike" kern="1200" cap="none" spc="0" baseline="0">
                <a:solidFill>
                  <a:srgbClr val="898C9D"/>
                </a:solidFill>
                <a:uFillTx/>
                <a:latin typeface="Calibri"/>
              </a:defRPr>
            </a:lvl1pPr>
          </a:lstStyle>
          <a:p>
            <a:pPr lvl="0"/>
            <a:fld id="{684CDAC5-F9BC-A344-8925-49FF3496FA56}" type="datetime1">
              <a:rPr lang="en-GB"/>
              <a:pPr lvl="0"/>
              <a:t>28/05/2024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8CCCA-357A-C74A-BF18-5588D861D191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8475134"/>
            <a:ext cx="4114800" cy="4868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600" b="0" i="0" u="none" strike="noStrike" kern="1200" cap="none" spc="0" baseline="0">
                <a:solidFill>
                  <a:srgbClr val="898C9D"/>
                </a:solidFill>
                <a:uFillTx/>
                <a:latin typeface="Calibri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19DE9-B3A1-F147-B6CA-CA9AC7FAECB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8475134"/>
            <a:ext cx="2743200" cy="4868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600" b="0" i="0" u="none" strike="noStrike" kern="1200" cap="none" spc="0" baseline="0">
                <a:solidFill>
                  <a:srgbClr val="898C9D"/>
                </a:solidFill>
                <a:uFillTx/>
                <a:latin typeface="Calibri"/>
              </a:defRPr>
            </a:lvl1pPr>
          </a:lstStyle>
          <a:p>
            <a:pPr lvl="0"/>
            <a:fld id="{8104FA19-14CD-2347-82DC-9DC5D7D8CEC3}" type="slidenum"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37E431-3F55-2546-9130-36F00A530E96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 rot="16200004">
            <a:off x="-4408194" y="4417276"/>
            <a:ext cx="9143990" cy="309466"/>
          </a:xfrm>
          <a:prstGeom prst="rect">
            <a:avLst/>
          </a:prstGeom>
          <a:noFill/>
          <a:ln cap="flat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62" r:id="rId2"/>
    <p:sldLayoutId id="2147483700" r:id="rId3"/>
    <p:sldLayoutId id="2147483656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7" r:id="rId11"/>
    <p:sldLayoutId id="2147483658" r:id="rId12"/>
    <p:sldLayoutId id="2147483661" r:id="rId13"/>
  </p:sldLayoutIdLst>
  <p:txStyles>
    <p:titleStyle>
      <a:lvl1pPr marL="0" marR="0" lvl="0" indent="0" algn="l" defTabSz="1219169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800" b="0" i="0" u="none" strike="noStrike" kern="1200" cap="none" spc="0" baseline="0">
          <a:solidFill>
            <a:srgbClr val="00205B"/>
          </a:solidFill>
          <a:uFillTx/>
          <a:latin typeface="+mn-lt"/>
          <a:cs typeface="Plus Jakarta Sans" pitchFamily="2" charset="0"/>
        </a:defRPr>
      </a:lvl1pPr>
    </p:titleStyle>
    <p:bodyStyle>
      <a:lvl1pPr marL="304787" marR="0" lvl="0" indent="-304787" algn="l" defTabSz="1219169" rtl="0" fontAlgn="auto" hangingPunct="1">
        <a:lnSpc>
          <a:spcPct val="90000"/>
        </a:lnSpc>
        <a:spcBef>
          <a:spcPts val="1335"/>
        </a:spcBef>
        <a:spcAft>
          <a:spcPts val="0"/>
        </a:spcAft>
        <a:buSzPct val="100000"/>
        <a:buFont typeface="Arial" pitchFamily="34"/>
        <a:buChar char="•"/>
        <a:tabLst/>
        <a:defRPr lang="en-US" sz="3733" b="0" i="0" u="none" strike="noStrike" kern="1200" cap="none" spc="0" baseline="0">
          <a:solidFill>
            <a:srgbClr val="575757"/>
          </a:solidFill>
          <a:uFillTx/>
          <a:latin typeface="+mn-lt"/>
          <a:cs typeface="Plus Jakarta Sans" pitchFamily="2" charset="0"/>
        </a:defRPr>
      </a:lvl1pPr>
      <a:lvl2pPr marL="914372" marR="0" lvl="1" indent="-304787" algn="l" defTabSz="1219169" rtl="0" fontAlgn="auto" hangingPunct="1">
        <a:lnSpc>
          <a:spcPct val="90000"/>
        </a:lnSpc>
        <a:spcBef>
          <a:spcPts val="665"/>
        </a:spcBef>
        <a:spcAft>
          <a:spcPts val="0"/>
        </a:spcAft>
        <a:buSzPct val="100000"/>
        <a:buFont typeface="Arial" pitchFamily="34"/>
        <a:buChar char="•"/>
        <a:tabLst/>
        <a:defRPr lang="en-US" sz="3200" b="0" i="0" u="none" strike="noStrike" kern="1200" cap="none" spc="0" baseline="0">
          <a:solidFill>
            <a:srgbClr val="575757"/>
          </a:solidFill>
          <a:uFillTx/>
          <a:latin typeface="+mn-lt"/>
          <a:cs typeface="Plus Jakarta Sans" pitchFamily="2" charset="0"/>
        </a:defRPr>
      </a:lvl2pPr>
      <a:lvl3pPr marL="1523966" marR="0" lvl="2" indent="-304787" algn="l" defTabSz="1219169" rtl="0" fontAlgn="auto" hangingPunct="1">
        <a:lnSpc>
          <a:spcPct val="90000"/>
        </a:lnSpc>
        <a:spcBef>
          <a:spcPts val="665"/>
        </a:spcBef>
        <a:spcAft>
          <a:spcPts val="0"/>
        </a:spcAft>
        <a:buSzPct val="100000"/>
        <a:buFont typeface="Arial" pitchFamily="34"/>
        <a:buChar char="•"/>
        <a:tabLst/>
        <a:defRPr lang="en-US" sz="2667" b="0" i="0" u="none" strike="noStrike" kern="1200" cap="none" spc="0" baseline="0">
          <a:solidFill>
            <a:srgbClr val="575757"/>
          </a:solidFill>
          <a:uFillTx/>
          <a:latin typeface="+mn-lt"/>
          <a:cs typeface="Plus Jakarta Sans" pitchFamily="2" charset="0"/>
        </a:defRPr>
      </a:lvl3pPr>
      <a:lvl4pPr marL="2133551" marR="0" lvl="3" indent="-304787" algn="l" defTabSz="1219169" rtl="0" fontAlgn="auto" hangingPunct="1">
        <a:lnSpc>
          <a:spcPct val="90000"/>
        </a:lnSpc>
        <a:spcBef>
          <a:spcPts val="665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575757"/>
          </a:solidFill>
          <a:uFillTx/>
          <a:latin typeface="+mn-lt"/>
          <a:cs typeface="Plus Jakarta Sans" pitchFamily="2" charset="0"/>
        </a:defRPr>
      </a:lvl4pPr>
      <a:lvl5pPr marL="2743126" marR="0" lvl="4" indent="-304787" algn="l" defTabSz="1219169" rtl="0" fontAlgn="auto" hangingPunct="1">
        <a:lnSpc>
          <a:spcPct val="90000"/>
        </a:lnSpc>
        <a:spcBef>
          <a:spcPts val="665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575757"/>
          </a:solidFill>
          <a:uFillTx/>
          <a:latin typeface="+mn-lt"/>
          <a:cs typeface="Plus Jakarta Sans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2.png"/><Relationship Id="rId9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F206B-A9C6-9745-8A2F-BCEABD5C9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877" y="2621468"/>
            <a:ext cx="12170123" cy="2228911"/>
          </a:xfrm>
        </p:spPr>
        <p:txBody>
          <a:bodyPr>
            <a:normAutofit/>
          </a:bodyPr>
          <a:lstStyle/>
          <a:p>
            <a:r>
              <a:rPr lang="en-GB" sz="4800" dirty="0"/>
              <a:t>Fossils sort cards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64CD41-2F05-4C8D-8E44-AB1427011AC8}"/>
              </a:ext>
            </a:extLst>
          </p:cNvPr>
          <p:cNvSpPr txBox="1"/>
          <p:nvPr/>
        </p:nvSpPr>
        <p:spPr>
          <a:xfrm>
            <a:off x="567180" y="6787155"/>
            <a:ext cx="3416585" cy="1569660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Curriculum Areas</a:t>
            </a:r>
          </a:p>
          <a:p>
            <a:pPr algn="ctr"/>
            <a:r>
              <a:rPr lang="en-GB" sz="2400" dirty="0"/>
              <a:t>Interpreting fossils</a:t>
            </a:r>
          </a:p>
          <a:p>
            <a:pPr algn="ctr"/>
            <a:r>
              <a:rPr lang="en-GB" sz="2400" dirty="0"/>
              <a:t>Animals (body parts)</a:t>
            </a:r>
          </a:p>
          <a:p>
            <a:pPr algn="ctr"/>
            <a:r>
              <a:rPr lang="en-GB" sz="2400" dirty="0"/>
              <a:t>Identifying &amp; classifying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0E483E-AA85-49B3-BDF5-097C1AF2B762}"/>
              </a:ext>
            </a:extLst>
          </p:cNvPr>
          <p:cNvSpPr txBox="1"/>
          <p:nvPr/>
        </p:nvSpPr>
        <p:spPr>
          <a:xfrm>
            <a:off x="8748870" y="6789105"/>
            <a:ext cx="2875567" cy="1569660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Ages</a:t>
            </a:r>
          </a:p>
          <a:p>
            <a:pPr algn="ctr"/>
            <a:endParaRPr lang="en-GB" sz="2400" b="1" dirty="0"/>
          </a:p>
          <a:p>
            <a:pPr algn="ctr"/>
            <a:r>
              <a:rPr lang="en-GB" sz="2400" dirty="0"/>
              <a:t>5-11</a:t>
            </a:r>
          </a:p>
          <a:p>
            <a:pPr algn="ctr"/>
            <a:endParaRPr lang="en-GB" sz="2400" dirty="0"/>
          </a:p>
        </p:txBody>
      </p:sp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D5489E53-28AB-4151-ABAA-24AAC1C0B4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2651" y="1901468"/>
            <a:ext cx="720000" cy="720000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700FAF85-D8F1-480D-87D3-A2BFBE3718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9652" y="1901468"/>
            <a:ext cx="720000" cy="720000"/>
          </a:xfrm>
          <a:prstGeom prst="rect">
            <a:avLst/>
          </a:prstGeom>
        </p:spPr>
      </p:pic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09B57E39-9106-4AF8-9468-8CB7C4A091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6653" y="1901468"/>
            <a:ext cx="720000" cy="720000"/>
          </a:xfrm>
          <a:prstGeom prst="rect">
            <a:avLst/>
          </a:prstGeom>
        </p:spPr>
      </p:pic>
      <p:pic>
        <p:nvPicPr>
          <p:cNvPr id="34" name="Picture 33" descr="Icon&#10;&#10;Description automatically generated">
            <a:extLst>
              <a:ext uri="{FF2B5EF4-FFF2-40B4-BE49-F238E27FC236}">
                <a16:creationId xmlns:a16="http://schemas.microsoft.com/office/drawing/2014/main" id="{E0C2EDCA-7B2B-45E5-89F2-6EF3BE0DFE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3654" y="1901468"/>
            <a:ext cx="720000" cy="720000"/>
          </a:xfrm>
          <a:prstGeom prst="rect">
            <a:avLst/>
          </a:prstGeom>
        </p:spPr>
      </p:pic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AB3CED6D-4730-49F5-9723-3EA2E6715AD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2651" y="1019908"/>
            <a:ext cx="720000" cy="720000"/>
          </a:xfrm>
          <a:prstGeom prst="rect">
            <a:avLst/>
          </a:prstGeom>
        </p:spPr>
      </p:pic>
      <p:pic>
        <p:nvPicPr>
          <p:cNvPr id="37" name="Picture 36" descr="Logo, icon&#10;&#10;Description automatically generated">
            <a:extLst>
              <a:ext uri="{FF2B5EF4-FFF2-40B4-BE49-F238E27FC236}">
                <a16:creationId xmlns:a16="http://schemas.microsoft.com/office/drawing/2014/main" id="{C8F6FEF5-EA48-48FC-84CD-E00A4D9914D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6653" y="1001724"/>
            <a:ext cx="720000" cy="720000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50F8DE5D-EC7E-4E7F-B367-6C999D2085C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9652" y="1001724"/>
            <a:ext cx="720000" cy="720000"/>
          </a:xfrm>
          <a:prstGeom prst="rect">
            <a:avLst/>
          </a:prstGeom>
        </p:spPr>
      </p:pic>
      <p:pic>
        <p:nvPicPr>
          <p:cNvPr id="7" name="Picture 6" descr="A close-up of a pie&#10;&#10;Description automatically generated with low confidence">
            <a:extLst>
              <a:ext uri="{FF2B5EF4-FFF2-40B4-BE49-F238E27FC236}">
                <a16:creationId xmlns:a16="http://schemas.microsoft.com/office/drawing/2014/main" id="{BCDD0655-E811-4C01-A66E-2510152DFF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317" y="5551561"/>
            <a:ext cx="3300112" cy="2836033"/>
          </a:xfrm>
          <a:prstGeom prst="rect">
            <a:avLst/>
          </a:prstGeom>
        </p:spPr>
      </p:pic>
      <p:pic>
        <p:nvPicPr>
          <p:cNvPr id="4" name="Picture 3" descr="A logo with blue and green text&#10;&#10;Description automatically generated">
            <a:extLst>
              <a:ext uri="{FF2B5EF4-FFF2-40B4-BE49-F238E27FC236}">
                <a16:creationId xmlns:a16="http://schemas.microsoft.com/office/drawing/2014/main" id="{0C197633-0B6A-7258-CE92-E56A1CD8A8E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02202" y="756406"/>
            <a:ext cx="4594295" cy="20373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aquatic mammal, seal&#10;&#10;Description automatically generated">
            <a:extLst>
              <a:ext uri="{FF2B5EF4-FFF2-40B4-BE49-F238E27FC236}">
                <a16:creationId xmlns:a16="http://schemas.microsoft.com/office/drawing/2014/main" id="{268689DD-D55E-46DA-A7D8-F517D87AC2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687" y="1301008"/>
            <a:ext cx="11352265" cy="654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06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fossil in the sand&#10;&#10;Description automatically generated with low confidence">
            <a:extLst>
              <a:ext uri="{FF2B5EF4-FFF2-40B4-BE49-F238E27FC236}">
                <a16:creationId xmlns:a16="http://schemas.microsoft.com/office/drawing/2014/main" id="{15692BE1-4EEC-460F-ADDE-BD26A34E8E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435" y="1817282"/>
            <a:ext cx="11423395" cy="550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041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echinoderm, brittle star&#10;&#10;Description automatically generated">
            <a:extLst>
              <a:ext uri="{FF2B5EF4-FFF2-40B4-BE49-F238E27FC236}">
                <a16:creationId xmlns:a16="http://schemas.microsoft.com/office/drawing/2014/main" id="{F3CF1AFB-872D-4C8D-A577-EA8BB5555E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906" y="238849"/>
            <a:ext cx="11557204" cy="866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74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C12C2F59-81B0-48BB-B722-26327B6298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41" y="2208594"/>
            <a:ext cx="11445363" cy="472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746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aquatic mammal, mammal, fish, dolphin&#10;&#10;Description automatically generated">
            <a:extLst>
              <a:ext uri="{FF2B5EF4-FFF2-40B4-BE49-F238E27FC236}">
                <a16:creationId xmlns:a16="http://schemas.microsoft.com/office/drawing/2014/main" id="{682865AD-4A3F-40FF-BF86-A61B295B69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486" y="1787691"/>
            <a:ext cx="11353087" cy="51845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92E927-28F7-4FEF-B520-AFAA77CFEE14}"/>
              </a:ext>
            </a:extLst>
          </p:cNvPr>
          <p:cNvSpPr txBox="1"/>
          <p:nvPr/>
        </p:nvSpPr>
        <p:spPr>
          <a:xfrm>
            <a:off x="9072331" y="8220406"/>
            <a:ext cx="219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© Nobu Tamura</a:t>
            </a:r>
          </a:p>
        </p:txBody>
      </p:sp>
    </p:spTree>
    <p:extLst>
      <p:ext uri="{BB962C8B-B14F-4D97-AF65-F5344CB8AC3E}">
        <p14:creationId xmlns:p14="http://schemas.microsoft.com/office/powerpoint/2010/main" val="135379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rilobite, arthropod, invertebrate, scorpion&#10;&#10;Description automatically generated">
            <a:extLst>
              <a:ext uri="{FF2B5EF4-FFF2-40B4-BE49-F238E27FC236}">
                <a16:creationId xmlns:a16="http://schemas.microsoft.com/office/drawing/2014/main" id="{A234F141-AEB4-45B3-BCCA-BE1831FF83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898612" y="-1181558"/>
            <a:ext cx="8628723" cy="1150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1087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fish&#10;&#10;Description automatically generated with low confidence">
            <a:extLst>
              <a:ext uri="{FF2B5EF4-FFF2-40B4-BE49-F238E27FC236}">
                <a16:creationId xmlns:a16="http://schemas.microsoft.com/office/drawing/2014/main" id="{9EF28C56-F195-4369-839F-887FB5647B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09" y="292701"/>
            <a:ext cx="11411463" cy="85585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C9C3BC-DDD0-4CEA-8014-A1DE7B303BA7}"/>
              </a:ext>
            </a:extLst>
          </p:cNvPr>
          <p:cNvSpPr txBox="1"/>
          <p:nvPr/>
        </p:nvSpPr>
        <p:spPr>
          <a:xfrm>
            <a:off x="9552384" y="8389633"/>
            <a:ext cx="26396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© Nobu Tamura</a:t>
            </a:r>
          </a:p>
        </p:txBody>
      </p:sp>
    </p:spTree>
    <p:extLst>
      <p:ext uri="{BB962C8B-B14F-4D97-AF65-F5344CB8AC3E}">
        <p14:creationId xmlns:p14="http://schemas.microsoft.com/office/powerpoint/2010/main" val="1529970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AFF21F-7C93-47E3-B293-0C9ED0FDFE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837" y="282690"/>
            <a:ext cx="11440273" cy="857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54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small snake&#10;&#10;Description automatically generated with low confidence">
            <a:extLst>
              <a:ext uri="{FF2B5EF4-FFF2-40B4-BE49-F238E27FC236}">
                <a16:creationId xmlns:a16="http://schemas.microsoft.com/office/drawing/2014/main" id="{69B2F714-E520-403F-AA95-A0B787FC44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213" y="332794"/>
            <a:ext cx="11306637" cy="847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905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050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7CB89F-9728-021E-01DF-B350C6591A26}"/>
              </a:ext>
            </a:extLst>
          </p:cNvPr>
          <p:cNvSpPr txBox="1"/>
          <p:nvPr/>
        </p:nvSpPr>
        <p:spPr>
          <a:xfrm>
            <a:off x="952238" y="254481"/>
            <a:ext cx="2760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GB" sz="2400" b="1" dirty="0">
                <a:solidFill>
                  <a:prstClr val="black"/>
                </a:solidFill>
                <a:latin typeface="Calibri"/>
              </a:rPr>
              <a:t>Longer investigation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664D1AFE-35CE-4CBB-888D-FC7865C2F5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9280" y="170192"/>
            <a:ext cx="720000" cy="720000"/>
          </a:xfrm>
          <a:prstGeom prst="rect">
            <a:avLst/>
          </a:prstGeom>
        </p:spPr>
      </p:pic>
      <p:pic>
        <p:nvPicPr>
          <p:cNvPr id="28" name="Picture 27" descr="Logo, icon&#10;&#10;Description automatically generated">
            <a:extLst>
              <a:ext uri="{FF2B5EF4-FFF2-40B4-BE49-F238E27FC236}">
                <a16:creationId xmlns:a16="http://schemas.microsoft.com/office/drawing/2014/main" id="{1B5F3519-07C6-430F-8CFF-E961676451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8332" y="170192"/>
            <a:ext cx="720000" cy="720000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3C238A44-E8AF-4562-A84D-A02CF3B186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8057" y="172013"/>
            <a:ext cx="720000" cy="720000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42126A9F-D1FC-4C66-8812-4820D621F0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439" y="172013"/>
            <a:ext cx="720000" cy="720000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3CCA5A60-EC0F-45BE-96B2-5BB5ADF00B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6820" y="176072"/>
            <a:ext cx="720000" cy="720000"/>
          </a:xfrm>
          <a:prstGeom prst="rect">
            <a:avLst/>
          </a:prstGeom>
        </p:spPr>
      </p:pic>
      <p:pic>
        <p:nvPicPr>
          <p:cNvPr id="39" name="Picture 38" descr="Icon&#10;&#10;Description automatically generated">
            <a:extLst>
              <a:ext uri="{FF2B5EF4-FFF2-40B4-BE49-F238E27FC236}">
                <a16:creationId xmlns:a16="http://schemas.microsoft.com/office/drawing/2014/main" id="{75F3D706-1751-4A85-82AD-F02771915B1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6201" y="172013"/>
            <a:ext cx="720000" cy="720000"/>
          </a:xfrm>
          <a:prstGeom prst="rect">
            <a:avLst/>
          </a:prstGeom>
        </p:spPr>
      </p:pic>
      <p:sp>
        <p:nvSpPr>
          <p:cNvPr id="36" name="Rectangle: Rounded Corners 8">
            <a:extLst>
              <a:ext uri="{FF2B5EF4-FFF2-40B4-BE49-F238E27FC236}">
                <a16:creationId xmlns:a16="http://schemas.microsoft.com/office/drawing/2014/main" id="{37DD0983-6F7B-4F9A-8995-EACBD7609CDE}"/>
              </a:ext>
            </a:extLst>
          </p:cNvPr>
          <p:cNvSpPr/>
          <p:nvPr/>
        </p:nvSpPr>
        <p:spPr>
          <a:xfrm>
            <a:off x="1060905" y="1219708"/>
            <a:ext cx="10704715" cy="6515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r>
              <a:rPr lang="en-GB" sz="2400" b="1" dirty="0">
                <a:solidFill>
                  <a:prstClr val="white"/>
                </a:solidFill>
                <a:latin typeface="Calibri"/>
              </a:rPr>
              <a:t>Do you have the skills to be a palaeontologist like Dr Tao?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BDEA00-C17E-5B12-DF2F-37E6B149E3E4}"/>
              </a:ext>
            </a:extLst>
          </p:cNvPr>
          <p:cNvSpPr txBox="1"/>
          <p:nvPr/>
        </p:nvSpPr>
        <p:spPr>
          <a:xfrm>
            <a:off x="1060905" y="1996505"/>
            <a:ext cx="107047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1219170"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prstClr val="black"/>
                </a:solidFill>
                <a:latin typeface="Calibri"/>
              </a:rPr>
              <a:t>The scientists found </a:t>
            </a:r>
            <a:r>
              <a:rPr lang="en-GB" sz="2400" b="1" dirty="0">
                <a:solidFill>
                  <a:prstClr val="black"/>
                </a:solidFill>
                <a:latin typeface="Calibri"/>
              </a:rPr>
              <a:t>fossilised bones</a:t>
            </a:r>
            <a:r>
              <a:rPr lang="en-GB" sz="240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0990" indent="-380990" defTabSz="1219170"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prstClr val="black"/>
                </a:solidFill>
                <a:latin typeface="Calibri"/>
              </a:rPr>
              <a:t>They used their </a:t>
            </a:r>
            <a:r>
              <a:rPr lang="en-GB" sz="2400" b="1" dirty="0">
                <a:solidFill>
                  <a:prstClr val="black"/>
                </a:solidFill>
                <a:latin typeface="Calibri"/>
              </a:rPr>
              <a:t>knowledge</a:t>
            </a:r>
            <a:r>
              <a:rPr lang="en-GB" sz="2400" dirty="0">
                <a:solidFill>
                  <a:prstClr val="black"/>
                </a:solidFill>
                <a:latin typeface="Calibri"/>
              </a:rPr>
              <a:t> of body parts and skeletons to </a:t>
            </a:r>
            <a:r>
              <a:rPr lang="en-GB" sz="2400" b="1" dirty="0">
                <a:solidFill>
                  <a:prstClr val="black"/>
                </a:solidFill>
                <a:latin typeface="Calibri"/>
              </a:rPr>
              <a:t>predict</a:t>
            </a:r>
            <a:r>
              <a:rPr lang="en-GB" sz="2400" dirty="0">
                <a:solidFill>
                  <a:prstClr val="black"/>
                </a:solidFill>
                <a:latin typeface="Calibri"/>
              </a:rPr>
              <a:t> what the </a:t>
            </a:r>
            <a:r>
              <a:rPr lang="en-GB" sz="2400" b="1" dirty="0">
                <a:solidFill>
                  <a:prstClr val="black"/>
                </a:solidFill>
                <a:latin typeface="Calibri"/>
              </a:rPr>
              <a:t>extinct</a:t>
            </a:r>
            <a:r>
              <a:rPr lang="en-GB" sz="2400" dirty="0">
                <a:solidFill>
                  <a:prstClr val="black"/>
                </a:solidFill>
                <a:latin typeface="Calibri"/>
              </a:rPr>
              <a:t> animal looked like – a giant rhino.</a:t>
            </a:r>
          </a:p>
          <a:p>
            <a:pPr defTabSz="1219170">
              <a:defRPr/>
            </a:pPr>
            <a:endParaRPr lang="en-GB" sz="2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9" name="Picture 8" descr="A picture containing text, dinosaur&#10;&#10;Description automatically generated">
            <a:extLst>
              <a:ext uri="{FF2B5EF4-FFF2-40B4-BE49-F238E27FC236}">
                <a16:creationId xmlns:a16="http://schemas.microsoft.com/office/drawing/2014/main" id="{DA42FE6C-5CC9-43D9-942D-C3C70F0841B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486" y="3460776"/>
            <a:ext cx="7343028" cy="3517171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AB4E4D0-9686-428F-A175-69B9B4C74EDE}"/>
              </a:ext>
            </a:extLst>
          </p:cNvPr>
          <p:cNvSpPr txBox="1"/>
          <p:nvPr/>
        </p:nvSpPr>
        <p:spPr>
          <a:xfrm>
            <a:off x="2300333" y="7226941"/>
            <a:ext cx="77024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sz="2400" b="1" dirty="0">
                <a:solidFill>
                  <a:prstClr val="black"/>
                </a:solidFill>
                <a:latin typeface="Calibri"/>
              </a:rPr>
              <a:t>Can you use your knowledge of skeletons to match fossil images to an artist’s impression of the animal?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C32580-5717-48A5-801C-66126CFB33A2}"/>
              </a:ext>
            </a:extLst>
          </p:cNvPr>
          <p:cNvSpPr txBox="1"/>
          <p:nvPr/>
        </p:nvSpPr>
        <p:spPr>
          <a:xfrm>
            <a:off x="2300332" y="8418232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sz="2400" b="1" dirty="0">
                <a:solidFill>
                  <a:prstClr val="black"/>
                </a:solidFill>
                <a:latin typeface="Calibri"/>
              </a:rPr>
              <a:t>What enquiry skills will you use?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B40C002-2FC1-4A12-B84F-325DA081E1F2}"/>
              </a:ext>
            </a:extLst>
          </p:cNvPr>
          <p:cNvSpPr/>
          <p:nvPr/>
        </p:nvSpPr>
        <p:spPr>
          <a:xfrm>
            <a:off x="9767513" y="7924293"/>
            <a:ext cx="2208088" cy="1043636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>
              <a:defRPr/>
            </a:pPr>
            <a:r>
              <a:rPr lang="en-US" sz="2400" b="1" dirty="0">
                <a:solidFill>
                  <a:prstClr val="black"/>
                </a:solidFill>
                <a:latin typeface="Calibri"/>
              </a:rPr>
              <a:t>Resources</a:t>
            </a:r>
            <a:r>
              <a:rPr lang="en-US" sz="2400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1219170">
              <a:defRPr/>
            </a:pPr>
            <a:r>
              <a:rPr lang="en-US" sz="2400" dirty="0">
                <a:solidFill>
                  <a:prstClr val="black"/>
                </a:solidFill>
                <a:latin typeface="Calibri"/>
              </a:rPr>
              <a:t>Picture cards</a:t>
            </a:r>
          </a:p>
        </p:txBody>
      </p:sp>
    </p:spTree>
    <p:extLst>
      <p:ext uri="{BB962C8B-B14F-4D97-AF65-F5344CB8AC3E}">
        <p14:creationId xmlns:p14="http://schemas.microsoft.com/office/powerpoint/2010/main" val="2670936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ie&#10;&#10;Description automatically generated with low confidence">
            <a:extLst>
              <a:ext uri="{FF2B5EF4-FFF2-40B4-BE49-F238E27FC236}">
                <a16:creationId xmlns:a16="http://schemas.microsoft.com/office/drawing/2014/main" id="{A3D5F6C1-7A4A-4024-9E04-D397CD1C15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68" y="305780"/>
            <a:ext cx="9928657" cy="853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58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invertebrate&#10;&#10;Description automatically generated">
            <a:extLst>
              <a:ext uri="{FF2B5EF4-FFF2-40B4-BE49-F238E27FC236}">
                <a16:creationId xmlns:a16="http://schemas.microsoft.com/office/drawing/2014/main" id="{AEC02789-71A9-48D4-83EF-84823E3F1C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530455" y="326531"/>
            <a:ext cx="11323342" cy="849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929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dinosaur&#10;&#10;Description automatically generated">
            <a:extLst>
              <a:ext uri="{FF2B5EF4-FFF2-40B4-BE49-F238E27FC236}">
                <a16:creationId xmlns:a16="http://schemas.microsoft.com/office/drawing/2014/main" id="{F3FC3D33-B00F-47E8-9E68-FA3F159B28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901" y="1753644"/>
            <a:ext cx="11428168" cy="547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73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reptile, dinosaur&#10;&#10;Description automatically generated">
            <a:extLst>
              <a:ext uri="{FF2B5EF4-FFF2-40B4-BE49-F238E27FC236}">
                <a16:creationId xmlns:a16="http://schemas.microsoft.com/office/drawing/2014/main" id="{811FE8D0-C2DB-430E-8EFE-6E9F8C8C2F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955" y="457200"/>
            <a:ext cx="11292760" cy="822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9CA719-E665-48B9-97E9-D4D64B7AA95B}"/>
              </a:ext>
            </a:extLst>
          </p:cNvPr>
          <p:cNvSpPr txBox="1"/>
          <p:nvPr/>
        </p:nvSpPr>
        <p:spPr>
          <a:xfrm>
            <a:off x="9427123" y="8225135"/>
            <a:ext cx="26396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© Nobu Tamura</a:t>
            </a:r>
          </a:p>
        </p:txBody>
      </p:sp>
    </p:spTree>
    <p:extLst>
      <p:ext uri="{BB962C8B-B14F-4D97-AF65-F5344CB8AC3E}">
        <p14:creationId xmlns:p14="http://schemas.microsoft.com/office/powerpoint/2010/main" val="3914731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270BA6AD-FF72-4C97-93CF-2262C355A3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24" y="641350"/>
            <a:ext cx="11496560" cy="741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44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ater, reptile, dinosaur&#10;&#10;Description automatically generated">
            <a:extLst>
              <a:ext uri="{FF2B5EF4-FFF2-40B4-BE49-F238E27FC236}">
                <a16:creationId xmlns:a16="http://schemas.microsoft.com/office/drawing/2014/main" id="{769D9798-27EB-4A4F-8BD3-54D2551FF7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130" y="2230032"/>
            <a:ext cx="11232668" cy="46839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E8EE25-8DA0-4F7F-983C-ECEEE6979953}"/>
              </a:ext>
            </a:extLst>
          </p:cNvPr>
          <p:cNvSpPr txBox="1"/>
          <p:nvPr/>
        </p:nvSpPr>
        <p:spPr>
          <a:xfrm>
            <a:off x="9918197" y="8412427"/>
            <a:ext cx="22799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© </a:t>
            </a:r>
            <a:r>
              <a:rPr lang="en-GB" sz="2400" dirty="0" err="1"/>
              <a:t>Steveoc</a:t>
            </a:r>
            <a:r>
              <a:rPr lang="en-GB" sz="2400" dirty="0"/>
              <a:t> 86</a:t>
            </a:r>
          </a:p>
        </p:txBody>
      </p:sp>
    </p:spTree>
    <p:extLst>
      <p:ext uri="{BB962C8B-B14F-4D97-AF65-F5344CB8AC3E}">
        <p14:creationId xmlns:p14="http://schemas.microsoft.com/office/powerpoint/2010/main" val="2725323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7CE047C-0ECE-45A0-A872-C076CA6422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0534" y="194154"/>
            <a:ext cx="5670932" cy="875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737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STT Branding Colours">
      <a:dk1>
        <a:sysClr val="windowText" lastClr="000000"/>
      </a:dk1>
      <a:lt1>
        <a:srgbClr val="00205B"/>
      </a:lt1>
      <a:dk2>
        <a:srgbClr val="44546A"/>
      </a:dk2>
      <a:lt2>
        <a:srgbClr val="E1CD00"/>
      </a:lt2>
      <a:accent1>
        <a:srgbClr val="FA4616"/>
      </a:accent1>
      <a:accent2>
        <a:srgbClr val="84BD00"/>
      </a:accent2>
      <a:accent3>
        <a:srgbClr val="E10098"/>
      </a:accent3>
      <a:accent4>
        <a:srgbClr val="00205B"/>
      </a:accent4>
      <a:accent5>
        <a:srgbClr val="3EB1C8"/>
      </a:accent5>
      <a:accent6>
        <a:srgbClr val="4C8C2B"/>
      </a:accent6>
      <a:hlink>
        <a:srgbClr val="00205B"/>
      </a:hlink>
      <a:folHlink>
        <a:srgbClr val="0070C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1cf1bba-0ff5-42e2-8005-60d9d9512cef">
      <Terms xmlns="http://schemas.microsoft.com/office/infopath/2007/PartnerControls"/>
    </lcf76f155ced4ddcb4097134ff3c332f>
    <TaxCatchAll xmlns="7705360a-025e-40d4-a4f7-46b65681b513" xsi:nil="true"/>
    <Note xmlns="51cf1bba-0ff5-42e2-8005-60d9d9512ce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07297486795B42A72494E499C3B7DD" ma:contentTypeVersion="19" ma:contentTypeDescription="Create a new document." ma:contentTypeScope="" ma:versionID="a879302831ab7d3f37e9eebb6be10e29">
  <xsd:schema xmlns:xsd="http://www.w3.org/2001/XMLSchema" xmlns:xs="http://www.w3.org/2001/XMLSchema" xmlns:p="http://schemas.microsoft.com/office/2006/metadata/properties" xmlns:ns2="7705360a-025e-40d4-a4f7-46b65681b513" xmlns:ns3="51cf1bba-0ff5-42e2-8005-60d9d9512cef" targetNamespace="http://schemas.microsoft.com/office/2006/metadata/properties" ma:root="true" ma:fieldsID="47c2d28cd4f46d4099f1cace5ddd5313" ns2:_="" ns3:_="">
    <xsd:import namespace="7705360a-025e-40d4-a4f7-46b65681b513"/>
    <xsd:import namespace="51cf1bba-0ff5-42e2-8005-60d9d9512ce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Not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5360a-025e-40d4-a4f7-46b65681b51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b49787c-f2a6-4fab-9402-1a683a231c7c}" ma:internalName="TaxCatchAll" ma:showField="CatchAllData" ma:web="7705360a-025e-40d4-a4f7-46b65681b5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cf1bba-0ff5-42e2-8005-60d9d9512c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Note" ma:index="18" nillable="true" ma:displayName="Note" ma:format="Dropdown" ma:internalName="Note">
      <xsd:simpleType>
        <xsd:restriction base="dms:Text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54495e26-79e2-4f79-a38f-ec90355601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7FF268-2C11-4704-A275-3F0631EBC1B9}">
  <ds:schemaRefs>
    <ds:schemaRef ds:uri="51cf1bba-0ff5-42e2-8005-60d9d9512cef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7705360a-025e-40d4-a4f7-46b65681b513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0289853-F963-4A8C-93D8-5BCC285637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705360a-025e-40d4-a4f7-46b65681b513"/>
    <ds:schemaRef ds:uri="51cf1bba-0ff5-42e2-8005-60d9d9512c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88F0FA-A3C0-442C-8938-EF824FB7FA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</TotalTime>
  <Words>1073</Words>
  <Application>Microsoft Office PowerPoint</Application>
  <PresentationFormat>Custom</PresentationFormat>
  <Paragraphs>112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Arial</vt:lpstr>
      <vt:lpstr>Calibri</vt:lpstr>
      <vt:lpstr>Office Theme</vt:lpstr>
      <vt:lpstr>Fossils sort cards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SLIDES - templates include pre-prepared pages on PSTT resources</dc:title>
  <cp:lastModifiedBy>Barbara French</cp:lastModifiedBy>
  <cp:revision>18</cp:revision>
  <dcterms:created xsi:type="dcterms:W3CDTF">2021-03-11T12:46:15Z</dcterms:created>
  <dcterms:modified xsi:type="dcterms:W3CDTF">2024-05-28T15:23:52Z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0x0101003007297486795B42A72494E499C3B7DD</vt:lpwstr>
  </property>
  <property fmtid="{D5CDD505-2E9C-101B-9397-08002B2CF9AE}" pid="3" name="MediaServiceImageTags">
    <vt:lpwstr/>
  </property>
</Properties>
</file>